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304" r:id="rId2"/>
    <p:sldId id="391" r:id="rId3"/>
    <p:sldId id="401" r:id="rId4"/>
    <p:sldId id="402" r:id="rId5"/>
    <p:sldId id="392" r:id="rId6"/>
    <p:sldId id="403" r:id="rId7"/>
    <p:sldId id="404" r:id="rId8"/>
    <p:sldId id="407" r:id="rId9"/>
    <p:sldId id="406" r:id="rId10"/>
    <p:sldId id="333" r:id="rId11"/>
    <p:sldId id="408" r:id="rId12"/>
    <p:sldId id="409" r:id="rId13"/>
    <p:sldId id="411" r:id="rId14"/>
    <p:sldId id="412" r:id="rId15"/>
    <p:sldId id="344" r:id="rId16"/>
    <p:sldId id="413" r:id="rId17"/>
    <p:sldId id="414" r:id="rId18"/>
    <p:sldId id="394" r:id="rId19"/>
    <p:sldId id="395" r:id="rId20"/>
    <p:sldId id="397" r:id="rId21"/>
    <p:sldId id="416" r:id="rId22"/>
    <p:sldId id="415" r:id="rId23"/>
    <p:sldId id="339" r:id="rId24"/>
    <p:sldId id="337" r:id="rId25"/>
    <p:sldId id="338" r:id="rId26"/>
    <p:sldId id="336" r:id="rId27"/>
    <p:sldId id="345" r:id="rId28"/>
  </p:sldIdLst>
  <p:sldSz cx="9144000" cy="6858000" type="screen4x3"/>
  <p:notesSz cx="6858000" cy="9144000"/>
  <p:custDataLst>
    <p:tags r:id="rId32"/>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hidden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2" autoAdjust="0"/>
    <p:restoredTop sz="68940" autoAdjust="0"/>
  </p:normalViewPr>
  <p:slideViewPr>
    <p:cSldViewPr snapToGrid="0" snapToObjects="1">
      <p:cViewPr varScale="1">
        <p:scale>
          <a:sx n="83" d="100"/>
          <a:sy n="83" d="100"/>
        </p:scale>
        <p:origin x="-1960" y="-104"/>
      </p:cViewPr>
      <p:guideLst>
        <p:guide orient="horz" pos="2160"/>
        <p:guide pos="2880"/>
      </p:guideLst>
    </p:cSldViewPr>
  </p:slideViewPr>
  <p:notesTextViewPr>
    <p:cViewPr>
      <p:scale>
        <a:sx n="1" d="1"/>
        <a:sy n="1" d="1"/>
      </p:scale>
      <p:origin x="0" y="0"/>
    </p:cViewPr>
  </p:notesTextViewPr>
  <p:sorterViewPr>
    <p:cViewPr>
      <p:scale>
        <a:sx n="200" d="100"/>
        <a:sy n="200" d="100"/>
      </p:scale>
      <p:origin x="0" y="17664"/>
    </p:cViewPr>
  </p:sorterViewPr>
  <p:notesViewPr>
    <p:cSldViewPr snapToGrid="0" snapToObjects="1">
      <p:cViewPr>
        <p:scale>
          <a:sx n="80" d="100"/>
          <a:sy n="80" d="100"/>
        </p:scale>
        <p:origin x="-3312"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tags" Target="tags/tag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image" Target="../media/image9.png"/><Relationship Id="rId2"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image" Target="../media/image9.png"/><Relationship Id="rId2"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87E45-EC2F-4EAA-9A2D-B05DD753D26B}" type="doc">
      <dgm:prSet loTypeId="urn:microsoft.com/office/officeart/2005/8/layout/pList1" loCatId="list" qsTypeId="urn:microsoft.com/office/officeart/2005/8/quickstyle/simple1" qsCatId="simple" csTypeId="urn:microsoft.com/office/officeart/2005/8/colors/accent2_3" csCatId="accent2" phldr="1"/>
      <dgm:spPr/>
    </dgm:pt>
    <dgm:pt modelId="{6F366603-F3AF-4A57-A42D-B9F0D10E3247}">
      <dgm:prSet phldrT="[Text]"/>
      <dgm:spPr/>
      <dgm:t>
        <a:bodyPr/>
        <a:lstStyle/>
        <a:p>
          <a:r>
            <a:rPr lang="en-US" dirty="0" smtClean="0"/>
            <a:t>Faster performance</a:t>
          </a:r>
          <a:endParaRPr lang="en-US" dirty="0"/>
        </a:p>
      </dgm:t>
    </dgm:pt>
    <dgm:pt modelId="{48476A2F-79BD-4A9E-B71D-C67B5C82AF38}" type="parTrans" cxnId="{3D090367-3885-401A-BB75-AAC7F98FA8A9}">
      <dgm:prSet/>
      <dgm:spPr/>
      <dgm:t>
        <a:bodyPr/>
        <a:lstStyle/>
        <a:p>
          <a:endParaRPr lang="en-US"/>
        </a:p>
      </dgm:t>
    </dgm:pt>
    <dgm:pt modelId="{97E15A4D-5C43-4D51-921C-703FD88A2DCE}" type="sibTrans" cxnId="{3D090367-3885-401A-BB75-AAC7F98FA8A9}">
      <dgm:prSet/>
      <dgm:spPr/>
      <dgm:t>
        <a:bodyPr/>
        <a:lstStyle/>
        <a:p>
          <a:endParaRPr lang="en-US"/>
        </a:p>
      </dgm:t>
    </dgm:pt>
    <dgm:pt modelId="{4F0339FD-5BBA-4518-8DA5-8F425629C68C}">
      <dgm:prSet phldrT="[Text]"/>
      <dgm:spPr/>
      <dgm:t>
        <a:bodyPr/>
        <a:lstStyle/>
        <a:p>
          <a:r>
            <a:rPr lang="en-US" dirty="0" smtClean="0"/>
            <a:t>Flexibility and control</a:t>
          </a:r>
          <a:endParaRPr lang="en-US" dirty="0"/>
        </a:p>
      </dgm:t>
    </dgm:pt>
    <dgm:pt modelId="{C10A368A-A2CD-48A5-9055-B028D8879483}" type="parTrans" cxnId="{4BE08AF1-0146-45C2-95EB-1B247984E5BB}">
      <dgm:prSet/>
      <dgm:spPr/>
      <dgm:t>
        <a:bodyPr/>
        <a:lstStyle/>
        <a:p>
          <a:endParaRPr lang="en-US"/>
        </a:p>
      </dgm:t>
    </dgm:pt>
    <dgm:pt modelId="{035CEFC4-075F-41DA-8CCA-C872DB9F3D00}" type="sibTrans" cxnId="{4BE08AF1-0146-45C2-95EB-1B247984E5BB}">
      <dgm:prSet/>
      <dgm:spPr/>
      <dgm:t>
        <a:bodyPr/>
        <a:lstStyle/>
        <a:p>
          <a:endParaRPr lang="en-US"/>
        </a:p>
      </dgm:t>
    </dgm:pt>
    <dgm:pt modelId="{D4D10C05-5875-4398-8EAC-29486C168F26}">
      <dgm:prSet phldrT="[Text]"/>
      <dgm:spPr/>
      <dgm:t>
        <a:bodyPr/>
        <a:lstStyle/>
        <a:p>
          <a:r>
            <a:rPr lang="en-US" dirty="0" smtClean="0"/>
            <a:t>Analytics where the data lives</a:t>
          </a:r>
          <a:endParaRPr lang="en-US" dirty="0"/>
        </a:p>
      </dgm:t>
    </dgm:pt>
    <dgm:pt modelId="{1CBB32D8-B39D-419B-A99F-F90F2B6E2DC5}" type="parTrans" cxnId="{6D43EAFB-A382-4FDB-AF60-051F30B349DB}">
      <dgm:prSet/>
      <dgm:spPr/>
      <dgm:t>
        <a:bodyPr/>
        <a:lstStyle/>
        <a:p>
          <a:endParaRPr lang="en-US"/>
        </a:p>
      </dgm:t>
    </dgm:pt>
    <dgm:pt modelId="{1D90F273-8EA9-4DA8-844F-869B511C13D8}" type="sibTrans" cxnId="{6D43EAFB-A382-4FDB-AF60-051F30B349DB}">
      <dgm:prSet/>
      <dgm:spPr/>
      <dgm:t>
        <a:bodyPr/>
        <a:lstStyle/>
        <a:p>
          <a:endParaRPr lang="en-US"/>
        </a:p>
      </dgm:t>
    </dgm:pt>
    <dgm:pt modelId="{FAF67723-6E93-495F-B855-9EB6425F27CF}">
      <dgm:prSet phldrT="[Text]"/>
      <dgm:spPr/>
      <dgm:t>
        <a:bodyPr/>
        <a:lstStyle/>
        <a:p>
          <a:r>
            <a:rPr lang="en-US" dirty="0" smtClean="0"/>
            <a:t>Centralized management</a:t>
          </a:r>
          <a:endParaRPr lang="en-US" dirty="0"/>
        </a:p>
      </dgm:t>
    </dgm:pt>
    <dgm:pt modelId="{0B326817-BD56-4F02-B4C0-6BEACDBEBF3A}" type="parTrans" cxnId="{D1DD5287-94CD-4C11-A293-8E0FA238A8DD}">
      <dgm:prSet/>
      <dgm:spPr/>
      <dgm:t>
        <a:bodyPr/>
        <a:lstStyle/>
        <a:p>
          <a:endParaRPr lang="en-US"/>
        </a:p>
      </dgm:t>
    </dgm:pt>
    <dgm:pt modelId="{34FADC4E-EFE3-46B2-BE05-1C70B4B94A66}" type="sibTrans" cxnId="{D1DD5287-94CD-4C11-A293-8E0FA238A8DD}">
      <dgm:prSet/>
      <dgm:spPr/>
      <dgm:t>
        <a:bodyPr/>
        <a:lstStyle/>
        <a:p>
          <a:endParaRPr lang="en-US"/>
        </a:p>
      </dgm:t>
    </dgm:pt>
    <dgm:pt modelId="{B8838258-BED1-41CD-98C2-372F7F93D2AA}">
      <dgm:prSet phldrT="[Text]"/>
      <dgm:spPr/>
      <dgm:t>
        <a:bodyPr/>
        <a:lstStyle/>
        <a:p>
          <a:r>
            <a:rPr lang="en-US" dirty="0" smtClean="0"/>
            <a:t>Enterprise class reliability</a:t>
          </a:r>
          <a:endParaRPr lang="en-US" dirty="0"/>
        </a:p>
      </dgm:t>
    </dgm:pt>
    <dgm:pt modelId="{1C4AB557-20B3-4BFB-9272-1F33CA363069}" type="parTrans" cxnId="{1F44C70B-B4F6-45B4-A6B2-EED13630EB9B}">
      <dgm:prSet/>
      <dgm:spPr/>
      <dgm:t>
        <a:bodyPr/>
        <a:lstStyle/>
        <a:p>
          <a:endParaRPr lang="en-US"/>
        </a:p>
      </dgm:t>
    </dgm:pt>
    <dgm:pt modelId="{A00850F4-AA55-4103-BDA1-DEE0FFACECEF}" type="sibTrans" cxnId="{1F44C70B-B4F6-45B4-A6B2-EED13630EB9B}">
      <dgm:prSet/>
      <dgm:spPr/>
      <dgm:t>
        <a:bodyPr/>
        <a:lstStyle/>
        <a:p>
          <a:endParaRPr lang="en-US"/>
        </a:p>
      </dgm:t>
    </dgm:pt>
    <dgm:pt modelId="{E35F9933-3322-44C4-B46F-CE02878FC312}">
      <dgm:prSet phldrT="[Text]"/>
      <dgm:spPr/>
      <dgm:t>
        <a:bodyPr/>
        <a:lstStyle/>
        <a:p>
          <a:r>
            <a:rPr lang="en-US" dirty="0" smtClean="0"/>
            <a:t>Linear scalability</a:t>
          </a:r>
          <a:endParaRPr lang="en-US" dirty="0"/>
        </a:p>
      </dgm:t>
    </dgm:pt>
    <dgm:pt modelId="{DCDBEB6F-6328-4513-918E-AF90B959CC01}" type="parTrans" cxnId="{303ED8BC-FCE9-411D-AD7E-C947357DD523}">
      <dgm:prSet/>
      <dgm:spPr/>
      <dgm:t>
        <a:bodyPr/>
        <a:lstStyle/>
        <a:p>
          <a:endParaRPr lang="en-US"/>
        </a:p>
      </dgm:t>
    </dgm:pt>
    <dgm:pt modelId="{B22E6239-3FD5-4A41-A2AD-2D681F891664}" type="sibTrans" cxnId="{303ED8BC-FCE9-411D-AD7E-C947357DD523}">
      <dgm:prSet/>
      <dgm:spPr/>
      <dgm:t>
        <a:bodyPr/>
        <a:lstStyle/>
        <a:p>
          <a:endParaRPr lang="en-US"/>
        </a:p>
      </dgm:t>
    </dgm:pt>
    <dgm:pt modelId="{117DC816-D740-4FDF-B84B-C7074AB33795}" type="pres">
      <dgm:prSet presAssocID="{04C87E45-EC2F-4EAA-9A2D-B05DD753D26B}" presName="Name0" presStyleCnt="0">
        <dgm:presLayoutVars>
          <dgm:dir/>
          <dgm:resizeHandles val="exact"/>
        </dgm:presLayoutVars>
      </dgm:prSet>
      <dgm:spPr/>
    </dgm:pt>
    <dgm:pt modelId="{17C05AE6-D586-4D92-91B5-89C0CB00B4AF}" type="pres">
      <dgm:prSet presAssocID="{6F366603-F3AF-4A57-A42D-B9F0D10E3247}" presName="compNode" presStyleCnt="0"/>
      <dgm:spPr/>
    </dgm:pt>
    <dgm:pt modelId="{862FA353-B4F6-4C07-961B-34A582E16990}" type="pres">
      <dgm:prSet presAssocID="{6F366603-F3AF-4A57-A42D-B9F0D10E3247}" presName="pictRect" presStyleLbl="node1" presStyleIdx="0" presStyleCnt="6"/>
      <dgm:spPr>
        <a:blipFill rotWithShape="0">
          <a:blip xmlns:r="http://schemas.openxmlformats.org/officeDocument/2006/relationships" r:embed="rId1"/>
          <a:stretch>
            <a:fillRect/>
          </a:stretch>
        </a:blipFill>
      </dgm:spPr>
    </dgm:pt>
    <dgm:pt modelId="{12172E20-F983-4E9E-AC63-CCB25CC0B0C1}" type="pres">
      <dgm:prSet presAssocID="{6F366603-F3AF-4A57-A42D-B9F0D10E3247}" presName="textRect" presStyleLbl="revTx" presStyleIdx="0" presStyleCnt="6">
        <dgm:presLayoutVars>
          <dgm:bulletEnabled val="1"/>
        </dgm:presLayoutVars>
      </dgm:prSet>
      <dgm:spPr/>
      <dgm:t>
        <a:bodyPr/>
        <a:lstStyle/>
        <a:p>
          <a:endParaRPr lang="en-US"/>
        </a:p>
      </dgm:t>
    </dgm:pt>
    <dgm:pt modelId="{5451E901-216E-4566-BC42-4E8FCD878BF1}" type="pres">
      <dgm:prSet presAssocID="{97E15A4D-5C43-4D51-921C-703FD88A2DCE}" presName="sibTrans" presStyleLbl="sibTrans2D1" presStyleIdx="0" presStyleCnt="0"/>
      <dgm:spPr/>
      <dgm:t>
        <a:bodyPr/>
        <a:lstStyle/>
        <a:p>
          <a:endParaRPr lang="en-US"/>
        </a:p>
      </dgm:t>
    </dgm:pt>
    <dgm:pt modelId="{EB1162EA-93C6-45EA-B3FD-6E86B0784ED4}" type="pres">
      <dgm:prSet presAssocID="{D4D10C05-5875-4398-8EAC-29486C168F26}" presName="compNode" presStyleCnt="0"/>
      <dgm:spPr/>
    </dgm:pt>
    <dgm:pt modelId="{7E3E28DA-53F0-4E9E-A53F-960BBC6C2AA4}" type="pres">
      <dgm:prSet presAssocID="{D4D10C05-5875-4398-8EAC-29486C168F26}" presName="pictRect" presStyleLbl="node1" presStyleIdx="1" presStyleCnt="6"/>
      <dgm:spPr>
        <a:blipFill rotWithShape="0">
          <a:blip xmlns:r="http://schemas.openxmlformats.org/officeDocument/2006/relationships" r:embed="rId2"/>
          <a:stretch>
            <a:fillRect/>
          </a:stretch>
        </a:blipFill>
      </dgm:spPr>
    </dgm:pt>
    <dgm:pt modelId="{26EDFF80-BCA1-4937-ABB7-5A0D5B8D0FB4}" type="pres">
      <dgm:prSet presAssocID="{D4D10C05-5875-4398-8EAC-29486C168F26}" presName="textRect" presStyleLbl="revTx" presStyleIdx="1" presStyleCnt="6">
        <dgm:presLayoutVars>
          <dgm:bulletEnabled val="1"/>
        </dgm:presLayoutVars>
      </dgm:prSet>
      <dgm:spPr/>
      <dgm:t>
        <a:bodyPr/>
        <a:lstStyle/>
        <a:p>
          <a:endParaRPr lang="en-US"/>
        </a:p>
      </dgm:t>
    </dgm:pt>
    <dgm:pt modelId="{3D1A4DFC-A448-4844-AC45-E2B6181601D1}" type="pres">
      <dgm:prSet presAssocID="{1D90F273-8EA9-4DA8-844F-869B511C13D8}" presName="sibTrans" presStyleLbl="sibTrans2D1" presStyleIdx="0" presStyleCnt="0"/>
      <dgm:spPr/>
      <dgm:t>
        <a:bodyPr/>
        <a:lstStyle/>
        <a:p>
          <a:endParaRPr lang="en-US"/>
        </a:p>
      </dgm:t>
    </dgm:pt>
    <dgm:pt modelId="{1F23959C-0C20-4B69-B524-C0065A8D7B20}" type="pres">
      <dgm:prSet presAssocID="{4F0339FD-5BBA-4518-8DA5-8F425629C68C}" presName="compNode" presStyleCnt="0"/>
      <dgm:spPr/>
    </dgm:pt>
    <dgm:pt modelId="{50E25F53-35E3-470C-96BE-946F87DFA235}" type="pres">
      <dgm:prSet presAssocID="{4F0339FD-5BBA-4518-8DA5-8F425629C68C}" presName="pictRect" presStyleLbl="node1" presStyleIdx="2" presStyleCnt="6"/>
      <dgm:spPr>
        <a:blipFill rotWithShape="0">
          <a:blip xmlns:r="http://schemas.openxmlformats.org/officeDocument/2006/relationships" r:embed="rId3"/>
          <a:stretch>
            <a:fillRect/>
          </a:stretch>
        </a:blipFill>
      </dgm:spPr>
    </dgm:pt>
    <dgm:pt modelId="{273FC7EE-6F9E-4C3B-91D3-53885B5B5C8B}" type="pres">
      <dgm:prSet presAssocID="{4F0339FD-5BBA-4518-8DA5-8F425629C68C}" presName="textRect" presStyleLbl="revTx" presStyleIdx="2" presStyleCnt="6">
        <dgm:presLayoutVars>
          <dgm:bulletEnabled val="1"/>
        </dgm:presLayoutVars>
      </dgm:prSet>
      <dgm:spPr/>
      <dgm:t>
        <a:bodyPr/>
        <a:lstStyle/>
        <a:p>
          <a:endParaRPr lang="en-US"/>
        </a:p>
      </dgm:t>
    </dgm:pt>
    <dgm:pt modelId="{863E79F7-9166-44B8-9CA5-70446441F479}" type="pres">
      <dgm:prSet presAssocID="{035CEFC4-075F-41DA-8CCA-C872DB9F3D00}" presName="sibTrans" presStyleLbl="sibTrans2D1" presStyleIdx="0" presStyleCnt="0"/>
      <dgm:spPr/>
      <dgm:t>
        <a:bodyPr/>
        <a:lstStyle/>
        <a:p>
          <a:endParaRPr lang="en-US"/>
        </a:p>
      </dgm:t>
    </dgm:pt>
    <dgm:pt modelId="{2BCD051B-4247-4DFE-9DDB-73102653100B}" type="pres">
      <dgm:prSet presAssocID="{FAF67723-6E93-495F-B855-9EB6425F27CF}" presName="compNode" presStyleCnt="0"/>
      <dgm:spPr/>
    </dgm:pt>
    <dgm:pt modelId="{01DA0C6D-0D58-413E-9E1F-1E1FCCC9279D}" type="pres">
      <dgm:prSet presAssocID="{FAF67723-6E93-495F-B855-9EB6425F27CF}" presName="pictRect" presStyleLbl="node1" presStyleIdx="3" presStyleCnt="6"/>
      <dgm:spPr>
        <a:blipFill rotWithShape="0">
          <a:blip xmlns:r="http://schemas.openxmlformats.org/officeDocument/2006/relationships" r:embed="rId4"/>
          <a:stretch>
            <a:fillRect/>
          </a:stretch>
        </a:blipFill>
      </dgm:spPr>
    </dgm:pt>
    <dgm:pt modelId="{58BAB6B1-3BAA-4EFE-BC37-A9F68CCC14CE}" type="pres">
      <dgm:prSet presAssocID="{FAF67723-6E93-495F-B855-9EB6425F27CF}" presName="textRect" presStyleLbl="revTx" presStyleIdx="3" presStyleCnt="6">
        <dgm:presLayoutVars>
          <dgm:bulletEnabled val="1"/>
        </dgm:presLayoutVars>
      </dgm:prSet>
      <dgm:spPr/>
      <dgm:t>
        <a:bodyPr/>
        <a:lstStyle/>
        <a:p>
          <a:endParaRPr lang="en-US"/>
        </a:p>
      </dgm:t>
    </dgm:pt>
    <dgm:pt modelId="{27901632-6EBB-4AFE-8D1B-E3438C7DDECA}" type="pres">
      <dgm:prSet presAssocID="{34FADC4E-EFE3-46B2-BE05-1C70B4B94A66}" presName="sibTrans" presStyleLbl="sibTrans2D1" presStyleIdx="0" presStyleCnt="0"/>
      <dgm:spPr/>
      <dgm:t>
        <a:bodyPr/>
        <a:lstStyle/>
        <a:p>
          <a:endParaRPr lang="en-US"/>
        </a:p>
      </dgm:t>
    </dgm:pt>
    <dgm:pt modelId="{ADA8CFC0-CD56-4914-9E2E-4806F1689BE6}" type="pres">
      <dgm:prSet presAssocID="{B8838258-BED1-41CD-98C2-372F7F93D2AA}" presName="compNode" presStyleCnt="0"/>
      <dgm:spPr/>
    </dgm:pt>
    <dgm:pt modelId="{A5CFCD23-2AA1-4EB2-A33A-73738CADB2F4}" type="pres">
      <dgm:prSet presAssocID="{B8838258-BED1-41CD-98C2-372F7F93D2AA}" presName="pictRect" presStyleLbl="node1" presStyleIdx="4" presStyleCnt="6"/>
      <dgm:spPr>
        <a:blipFill rotWithShape="0">
          <a:blip xmlns:r="http://schemas.openxmlformats.org/officeDocument/2006/relationships" r:embed="rId5"/>
          <a:stretch>
            <a:fillRect/>
          </a:stretch>
        </a:blipFill>
      </dgm:spPr>
    </dgm:pt>
    <dgm:pt modelId="{0EDC9FD2-3A0C-494C-8D0E-9276383BF5B5}" type="pres">
      <dgm:prSet presAssocID="{B8838258-BED1-41CD-98C2-372F7F93D2AA}" presName="textRect" presStyleLbl="revTx" presStyleIdx="4" presStyleCnt="6">
        <dgm:presLayoutVars>
          <dgm:bulletEnabled val="1"/>
        </dgm:presLayoutVars>
      </dgm:prSet>
      <dgm:spPr/>
      <dgm:t>
        <a:bodyPr/>
        <a:lstStyle/>
        <a:p>
          <a:endParaRPr lang="en-US"/>
        </a:p>
      </dgm:t>
    </dgm:pt>
    <dgm:pt modelId="{323AA385-0E9B-488E-9E0B-78B3EA55F94D}" type="pres">
      <dgm:prSet presAssocID="{A00850F4-AA55-4103-BDA1-DEE0FFACECEF}" presName="sibTrans" presStyleLbl="sibTrans2D1" presStyleIdx="0" presStyleCnt="0"/>
      <dgm:spPr/>
      <dgm:t>
        <a:bodyPr/>
        <a:lstStyle/>
        <a:p>
          <a:endParaRPr lang="en-US"/>
        </a:p>
      </dgm:t>
    </dgm:pt>
    <dgm:pt modelId="{38391A12-F682-469A-B68F-F8737C4D31A8}" type="pres">
      <dgm:prSet presAssocID="{E35F9933-3322-44C4-B46F-CE02878FC312}" presName="compNode" presStyleCnt="0"/>
      <dgm:spPr/>
    </dgm:pt>
    <dgm:pt modelId="{36CB7D04-8567-451F-930E-82F843D7F595}" type="pres">
      <dgm:prSet presAssocID="{E35F9933-3322-44C4-B46F-CE02878FC312}" presName="pictRect" presStyleLbl="node1" presStyleIdx="5" presStyleCnt="6"/>
      <dgm:spPr>
        <a:blipFill rotWithShape="0">
          <a:blip xmlns:r="http://schemas.openxmlformats.org/officeDocument/2006/relationships" r:embed="rId6"/>
          <a:stretch>
            <a:fillRect/>
          </a:stretch>
        </a:blipFill>
      </dgm:spPr>
    </dgm:pt>
    <dgm:pt modelId="{B4A7D004-98CA-427D-B738-5753155C758C}" type="pres">
      <dgm:prSet presAssocID="{E35F9933-3322-44C4-B46F-CE02878FC312}" presName="textRect" presStyleLbl="revTx" presStyleIdx="5" presStyleCnt="6">
        <dgm:presLayoutVars>
          <dgm:bulletEnabled val="1"/>
        </dgm:presLayoutVars>
      </dgm:prSet>
      <dgm:spPr/>
      <dgm:t>
        <a:bodyPr/>
        <a:lstStyle/>
        <a:p>
          <a:endParaRPr lang="en-US"/>
        </a:p>
      </dgm:t>
    </dgm:pt>
  </dgm:ptLst>
  <dgm:cxnLst>
    <dgm:cxn modelId="{D3F49F93-A767-4BD2-A923-B2D5E6FD7044}" type="presOf" srcId="{6F366603-F3AF-4A57-A42D-B9F0D10E3247}" destId="{12172E20-F983-4E9E-AC63-CCB25CC0B0C1}" srcOrd="0" destOrd="0" presId="urn:microsoft.com/office/officeart/2005/8/layout/pList1"/>
    <dgm:cxn modelId="{6D43EAFB-A382-4FDB-AF60-051F30B349DB}" srcId="{04C87E45-EC2F-4EAA-9A2D-B05DD753D26B}" destId="{D4D10C05-5875-4398-8EAC-29486C168F26}" srcOrd="1" destOrd="0" parTransId="{1CBB32D8-B39D-419B-A99F-F90F2B6E2DC5}" sibTransId="{1D90F273-8EA9-4DA8-844F-869B511C13D8}"/>
    <dgm:cxn modelId="{42453F0B-9910-424B-9D55-41DFF95B1E57}" type="presOf" srcId="{34FADC4E-EFE3-46B2-BE05-1C70B4B94A66}" destId="{27901632-6EBB-4AFE-8D1B-E3438C7DDECA}" srcOrd="0" destOrd="0" presId="urn:microsoft.com/office/officeart/2005/8/layout/pList1"/>
    <dgm:cxn modelId="{303ED8BC-FCE9-411D-AD7E-C947357DD523}" srcId="{04C87E45-EC2F-4EAA-9A2D-B05DD753D26B}" destId="{E35F9933-3322-44C4-B46F-CE02878FC312}" srcOrd="5" destOrd="0" parTransId="{DCDBEB6F-6328-4513-918E-AF90B959CC01}" sibTransId="{B22E6239-3FD5-4A41-A2AD-2D681F891664}"/>
    <dgm:cxn modelId="{E3FA3C4D-0E6A-496E-9246-0DB79621909F}" type="presOf" srcId="{04C87E45-EC2F-4EAA-9A2D-B05DD753D26B}" destId="{117DC816-D740-4FDF-B84B-C7074AB33795}" srcOrd="0" destOrd="0" presId="urn:microsoft.com/office/officeart/2005/8/layout/pList1"/>
    <dgm:cxn modelId="{E4140F9F-1AA0-43B4-A9ED-86BCE3A42E78}" type="presOf" srcId="{035CEFC4-075F-41DA-8CCA-C872DB9F3D00}" destId="{863E79F7-9166-44B8-9CA5-70446441F479}" srcOrd="0" destOrd="0" presId="urn:microsoft.com/office/officeart/2005/8/layout/pList1"/>
    <dgm:cxn modelId="{27BD8503-C671-41EE-8B2E-2E378A5ED502}" type="presOf" srcId="{E35F9933-3322-44C4-B46F-CE02878FC312}" destId="{B4A7D004-98CA-427D-B738-5753155C758C}" srcOrd="0" destOrd="0" presId="urn:microsoft.com/office/officeart/2005/8/layout/pList1"/>
    <dgm:cxn modelId="{33F76200-7057-42DA-A2C0-E58ABA3D229C}" type="presOf" srcId="{D4D10C05-5875-4398-8EAC-29486C168F26}" destId="{26EDFF80-BCA1-4937-ABB7-5A0D5B8D0FB4}" srcOrd="0" destOrd="0" presId="urn:microsoft.com/office/officeart/2005/8/layout/pList1"/>
    <dgm:cxn modelId="{97CD4269-026C-427A-A572-2B4475F63D77}" type="presOf" srcId="{1D90F273-8EA9-4DA8-844F-869B511C13D8}" destId="{3D1A4DFC-A448-4844-AC45-E2B6181601D1}" srcOrd="0" destOrd="0" presId="urn:microsoft.com/office/officeart/2005/8/layout/pList1"/>
    <dgm:cxn modelId="{3D090367-3885-401A-BB75-AAC7F98FA8A9}" srcId="{04C87E45-EC2F-4EAA-9A2D-B05DD753D26B}" destId="{6F366603-F3AF-4A57-A42D-B9F0D10E3247}" srcOrd="0" destOrd="0" parTransId="{48476A2F-79BD-4A9E-B71D-C67B5C82AF38}" sibTransId="{97E15A4D-5C43-4D51-921C-703FD88A2DCE}"/>
    <dgm:cxn modelId="{112AC265-D981-41BC-BFF4-B95045758B84}" type="presOf" srcId="{A00850F4-AA55-4103-BDA1-DEE0FFACECEF}" destId="{323AA385-0E9B-488E-9E0B-78B3EA55F94D}" srcOrd="0" destOrd="0" presId="urn:microsoft.com/office/officeart/2005/8/layout/pList1"/>
    <dgm:cxn modelId="{D1DD5287-94CD-4C11-A293-8E0FA238A8DD}" srcId="{04C87E45-EC2F-4EAA-9A2D-B05DD753D26B}" destId="{FAF67723-6E93-495F-B855-9EB6425F27CF}" srcOrd="3" destOrd="0" parTransId="{0B326817-BD56-4F02-B4C0-6BEACDBEBF3A}" sibTransId="{34FADC4E-EFE3-46B2-BE05-1C70B4B94A66}"/>
    <dgm:cxn modelId="{4BE08AF1-0146-45C2-95EB-1B247984E5BB}" srcId="{04C87E45-EC2F-4EAA-9A2D-B05DD753D26B}" destId="{4F0339FD-5BBA-4518-8DA5-8F425629C68C}" srcOrd="2" destOrd="0" parTransId="{C10A368A-A2CD-48A5-9055-B028D8879483}" sibTransId="{035CEFC4-075F-41DA-8CCA-C872DB9F3D00}"/>
    <dgm:cxn modelId="{99AD0C53-A24F-42DD-88C2-CAE0DF55D73D}" type="presOf" srcId="{B8838258-BED1-41CD-98C2-372F7F93D2AA}" destId="{0EDC9FD2-3A0C-494C-8D0E-9276383BF5B5}" srcOrd="0" destOrd="0" presId="urn:microsoft.com/office/officeart/2005/8/layout/pList1"/>
    <dgm:cxn modelId="{D7E32B69-BF22-440B-B12E-7B86B8057116}" type="presOf" srcId="{FAF67723-6E93-495F-B855-9EB6425F27CF}" destId="{58BAB6B1-3BAA-4EFE-BC37-A9F68CCC14CE}" srcOrd="0" destOrd="0" presId="urn:microsoft.com/office/officeart/2005/8/layout/pList1"/>
    <dgm:cxn modelId="{33E7EB96-E7A5-4474-BE17-89A73DE26EB9}" type="presOf" srcId="{4F0339FD-5BBA-4518-8DA5-8F425629C68C}" destId="{273FC7EE-6F9E-4C3B-91D3-53885B5B5C8B}" srcOrd="0" destOrd="0" presId="urn:microsoft.com/office/officeart/2005/8/layout/pList1"/>
    <dgm:cxn modelId="{1F44C70B-B4F6-45B4-A6B2-EED13630EB9B}" srcId="{04C87E45-EC2F-4EAA-9A2D-B05DD753D26B}" destId="{B8838258-BED1-41CD-98C2-372F7F93D2AA}" srcOrd="4" destOrd="0" parTransId="{1C4AB557-20B3-4BFB-9272-1F33CA363069}" sibTransId="{A00850F4-AA55-4103-BDA1-DEE0FFACECEF}"/>
    <dgm:cxn modelId="{BED05C0E-80F7-4647-9E76-91E21906FAE1}" type="presOf" srcId="{97E15A4D-5C43-4D51-921C-703FD88A2DCE}" destId="{5451E901-216E-4566-BC42-4E8FCD878BF1}" srcOrd="0" destOrd="0" presId="urn:microsoft.com/office/officeart/2005/8/layout/pList1"/>
    <dgm:cxn modelId="{5F66AFEF-D215-4D12-93E0-66B8B0FACF6D}" type="presParOf" srcId="{117DC816-D740-4FDF-B84B-C7074AB33795}" destId="{17C05AE6-D586-4D92-91B5-89C0CB00B4AF}" srcOrd="0" destOrd="0" presId="urn:microsoft.com/office/officeart/2005/8/layout/pList1"/>
    <dgm:cxn modelId="{5F1EC52D-9FE1-47B8-899B-EA623C18DBE6}" type="presParOf" srcId="{17C05AE6-D586-4D92-91B5-89C0CB00B4AF}" destId="{862FA353-B4F6-4C07-961B-34A582E16990}" srcOrd="0" destOrd="0" presId="urn:microsoft.com/office/officeart/2005/8/layout/pList1"/>
    <dgm:cxn modelId="{22A7939A-B19E-44A7-8F33-14470A4EDB81}" type="presParOf" srcId="{17C05AE6-D586-4D92-91B5-89C0CB00B4AF}" destId="{12172E20-F983-4E9E-AC63-CCB25CC0B0C1}" srcOrd="1" destOrd="0" presId="urn:microsoft.com/office/officeart/2005/8/layout/pList1"/>
    <dgm:cxn modelId="{BA7FF181-CD40-4C5A-A374-104F8B521DEF}" type="presParOf" srcId="{117DC816-D740-4FDF-B84B-C7074AB33795}" destId="{5451E901-216E-4566-BC42-4E8FCD878BF1}" srcOrd="1" destOrd="0" presId="urn:microsoft.com/office/officeart/2005/8/layout/pList1"/>
    <dgm:cxn modelId="{4102C79B-BC66-4A32-973E-6EBA6AEBC2F6}" type="presParOf" srcId="{117DC816-D740-4FDF-B84B-C7074AB33795}" destId="{EB1162EA-93C6-45EA-B3FD-6E86B0784ED4}" srcOrd="2" destOrd="0" presId="urn:microsoft.com/office/officeart/2005/8/layout/pList1"/>
    <dgm:cxn modelId="{D029200B-A951-40BC-8BF1-7EB2CDEC27F5}" type="presParOf" srcId="{EB1162EA-93C6-45EA-B3FD-6E86B0784ED4}" destId="{7E3E28DA-53F0-4E9E-A53F-960BBC6C2AA4}" srcOrd="0" destOrd="0" presId="urn:microsoft.com/office/officeart/2005/8/layout/pList1"/>
    <dgm:cxn modelId="{7494B9D2-C036-43F2-959D-726C63E1F69B}" type="presParOf" srcId="{EB1162EA-93C6-45EA-B3FD-6E86B0784ED4}" destId="{26EDFF80-BCA1-4937-ABB7-5A0D5B8D0FB4}" srcOrd="1" destOrd="0" presId="urn:microsoft.com/office/officeart/2005/8/layout/pList1"/>
    <dgm:cxn modelId="{5085AEC7-4FCC-47F2-8F6E-77B281427C51}" type="presParOf" srcId="{117DC816-D740-4FDF-B84B-C7074AB33795}" destId="{3D1A4DFC-A448-4844-AC45-E2B6181601D1}" srcOrd="3" destOrd="0" presId="urn:microsoft.com/office/officeart/2005/8/layout/pList1"/>
    <dgm:cxn modelId="{87E9DDCB-BED8-4E5B-BA96-B48F77E7FEDE}" type="presParOf" srcId="{117DC816-D740-4FDF-B84B-C7074AB33795}" destId="{1F23959C-0C20-4B69-B524-C0065A8D7B20}" srcOrd="4" destOrd="0" presId="urn:microsoft.com/office/officeart/2005/8/layout/pList1"/>
    <dgm:cxn modelId="{43D0AB92-26C1-4344-A6E2-D02ED653D792}" type="presParOf" srcId="{1F23959C-0C20-4B69-B524-C0065A8D7B20}" destId="{50E25F53-35E3-470C-96BE-946F87DFA235}" srcOrd="0" destOrd="0" presId="urn:microsoft.com/office/officeart/2005/8/layout/pList1"/>
    <dgm:cxn modelId="{566426A2-7C7D-4E06-909C-563787C4C3EC}" type="presParOf" srcId="{1F23959C-0C20-4B69-B524-C0065A8D7B20}" destId="{273FC7EE-6F9E-4C3B-91D3-53885B5B5C8B}" srcOrd="1" destOrd="0" presId="urn:microsoft.com/office/officeart/2005/8/layout/pList1"/>
    <dgm:cxn modelId="{76774040-84A5-4D22-BAF1-621D5AC04DCF}" type="presParOf" srcId="{117DC816-D740-4FDF-B84B-C7074AB33795}" destId="{863E79F7-9166-44B8-9CA5-70446441F479}" srcOrd="5" destOrd="0" presId="urn:microsoft.com/office/officeart/2005/8/layout/pList1"/>
    <dgm:cxn modelId="{AE616CC8-4FEF-44D9-940F-43EECFF282BC}" type="presParOf" srcId="{117DC816-D740-4FDF-B84B-C7074AB33795}" destId="{2BCD051B-4247-4DFE-9DDB-73102653100B}" srcOrd="6" destOrd="0" presId="urn:microsoft.com/office/officeart/2005/8/layout/pList1"/>
    <dgm:cxn modelId="{27D9AFE6-BA6A-4D26-826E-D43C460B5736}" type="presParOf" srcId="{2BCD051B-4247-4DFE-9DDB-73102653100B}" destId="{01DA0C6D-0D58-413E-9E1F-1E1FCCC9279D}" srcOrd="0" destOrd="0" presId="urn:microsoft.com/office/officeart/2005/8/layout/pList1"/>
    <dgm:cxn modelId="{35F6E51C-03D5-4E98-A92D-61DAFFFD7FFD}" type="presParOf" srcId="{2BCD051B-4247-4DFE-9DDB-73102653100B}" destId="{58BAB6B1-3BAA-4EFE-BC37-A9F68CCC14CE}" srcOrd="1" destOrd="0" presId="urn:microsoft.com/office/officeart/2005/8/layout/pList1"/>
    <dgm:cxn modelId="{18AEFCF3-A313-4F6C-9BC3-DC9FA48A74C4}" type="presParOf" srcId="{117DC816-D740-4FDF-B84B-C7074AB33795}" destId="{27901632-6EBB-4AFE-8D1B-E3438C7DDECA}" srcOrd="7" destOrd="0" presId="urn:microsoft.com/office/officeart/2005/8/layout/pList1"/>
    <dgm:cxn modelId="{4C4E41BC-78C3-4F68-BD9F-5B250568B27F}" type="presParOf" srcId="{117DC816-D740-4FDF-B84B-C7074AB33795}" destId="{ADA8CFC0-CD56-4914-9E2E-4806F1689BE6}" srcOrd="8" destOrd="0" presId="urn:microsoft.com/office/officeart/2005/8/layout/pList1"/>
    <dgm:cxn modelId="{3B78A827-498E-47BB-B302-DCD88857C793}" type="presParOf" srcId="{ADA8CFC0-CD56-4914-9E2E-4806F1689BE6}" destId="{A5CFCD23-2AA1-4EB2-A33A-73738CADB2F4}" srcOrd="0" destOrd="0" presId="urn:microsoft.com/office/officeart/2005/8/layout/pList1"/>
    <dgm:cxn modelId="{4ED94A78-6224-418A-A833-AB3A685347D9}" type="presParOf" srcId="{ADA8CFC0-CD56-4914-9E2E-4806F1689BE6}" destId="{0EDC9FD2-3A0C-494C-8D0E-9276383BF5B5}" srcOrd="1" destOrd="0" presId="urn:microsoft.com/office/officeart/2005/8/layout/pList1"/>
    <dgm:cxn modelId="{5DA3D51A-E3E3-4A85-8DF9-0C942DA13801}" type="presParOf" srcId="{117DC816-D740-4FDF-B84B-C7074AB33795}" destId="{323AA385-0E9B-488E-9E0B-78B3EA55F94D}" srcOrd="9" destOrd="0" presId="urn:microsoft.com/office/officeart/2005/8/layout/pList1"/>
    <dgm:cxn modelId="{A9346A3B-FADF-4722-9395-B7C759B38FB6}" type="presParOf" srcId="{117DC816-D740-4FDF-B84B-C7074AB33795}" destId="{38391A12-F682-469A-B68F-F8737C4D31A8}" srcOrd="10" destOrd="0" presId="urn:microsoft.com/office/officeart/2005/8/layout/pList1"/>
    <dgm:cxn modelId="{DEE0FB4C-D4D4-4778-B7D5-BC90CAE471CF}" type="presParOf" srcId="{38391A12-F682-469A-B68F-F8737C4D31A8}" destId="{36CB7D04-8567-451F-930E-82F843D7F595}" srcOrd="0" destOrd="0" presId="urn:microsoft.com/office/officeart/2005/8/layout/pList1"/>
    <dgm:cxn modelId="{99DE3EB8-DD2C-4AD4-BC63-1C51BCBE337F}" type="presParOf" srcId="{38391A12-F682-469A-B68F-F8737C4D31A8}" destId="{B4A7D004-98CA-427D-B738-5753155C758C}"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FA353-B4F6-4C07-961B-34A582E16990}">
      <dsp:nvSpPr>
        <dsp:cNvPr id="0" name=""/>
        <dsp:cNvSpPr/>
      </dsp:nvSpPr>
      <dsp:spPr>
        <a:xfrm>
          <a:off x="665907" y="3922"/>
          <a:ext cx="2441243" cy="1682016"/>
        </a:xfrm>
        <a:prstGeom prst="round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172E20-F983-4E9E-AC63-CCB25CC0B0C1}">
      <dsp:nvSpPr>
        <dsp:cNvPr id="0" name=""/>
        <dsp:cNvSpPr/>
      </dsp:nvSpPr>
      <dsp:spPr>
        <a:xfrm>
          <a:off x="665907" y="1685939"/>
          <a:ext cx="2441243" cy="905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smtClean="0"/>
            <a:t>Faster performance</a:t>
          </a:r>
          <a:endParaRPr lang="en-US" sz="2300" kern="1200" dirty="0"/>
        </a:p>
      </dsp:txBody>
      <dsp:txXfrm>
        <a:off x="665907" y="1685939"/>
        <a:ext cx="2441243" cy="905701"/>
      </dsp:txXfrm>
    </dsp:sp>
    <dsp:sp modelId="{7E3E28DA-53F0-4E9E-A53F-960BBC6C2AA4}">
      <dsp:nvSpPr>
        <dsp:cNvPr id="0" name=""/>
        <dsp:cNvSpPr/>
      </dsp:nvSpPr>
      <dsp:spPr>
        <a:xfrm>
          <a:off x="3351378" y="3922"/>
          <a:ext cx="2441243" cy="1682016"/>
        </a:xfrm>
        <a:prstGeom prst="roundRect">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EDFF80-BCA1-4937-ABB7-5A0D5B8D0FB4}">
      <dsp:nvSpPr>
        <dsp:cNvPr id="0" name=""/>
        <dsp:cNvSpPr/>
      </dsp:nvSpPr>
      <dsp:spPr>
        <a:xfrm>
          <a:off x="3351378" y="1685939"/>
          <a:ext cx="2441243" cy="905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smtClean="0"/>
            <a:t>Analytics where the data lives</a:t>
          </a:r>
          <a:endParaRPr lang="en-US" sz="2300" kern="1200" dirty="0"/>
        </a:p>
      </dsp:txBody>
      <dsp:txXfrm>
        <a:off x="3351378" y="1685939"/>
        <a:ext cx="2441243" cy="905701"/>
      </dsp:txXfrm>
    </dsp:sp>
    <dsp:sp modelId="{50E25F53-35E3-470C-96BE-946F87DFA235}">
      <dsp:nvSpPr>
        <dsp:cNvPr id="0" name=""/>
        <dsp:cNvSpPr/>
      </dsp:nvSpPr>
      <dsp:spPr>
        <a:xfrm>
          <a:off x="6036848" y="3922"/>
          <a:ext cx="2441243" cy="1682016"/>
        </a:xfrm>
        <a:prstGeom prst="roundRect">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FC7EE-6F9E-4C3B-91D3-53885B5B5C8B}">
      <dsp:nvSpPr>
        <dsp:cNvPr id="0" name=""/>
        <dsp:cNvSpPr/>
      </dsp:nvSpPr>
      <dsp:spPr>
        <a:xfrm>
          <a:off x="6036848" y="1685939"/>
          <a:ext cx="2441243" cy="905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smtClean="0"/>
            <a:t>Flexibility and control</a:t>
          </a:r>
          <a:endParaRPr lang="en-US" sz="2300" kern="1200" dirty="0"/>
        </a:p>
      </dsp:txBody>
      <dsp:txXfrm>
        <a:off x="6036848" y="1685939"/>
        <a:ext cx="2441243" cy="905701"/>
      </dsp:txXfrm>
    </dsp:sp>
    <dsp:sp modelId="{01DA0C6D-0D58-413E-9E1F-1E1FCCC9279D}">
      <dsp:nvSpPr>
        <dsp:cNvPr id="0" name=""/>
        <dsp:cNvSpPr/>
      </dsp:nvSpPr>
      <dsp:spPr>
        <a:xfrm>
          <a:off x="665907" y="2835765"/>
          <a:ext cx="2441243" cy="1682016"/>
        </a:xfrm>
        <a:prstGeom prst="roundRect">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BAB6B1-3BAA-4EFE-BC37-A9F68CCC14CE}">
      <dsp:nvSpPr>
        <dsp:cNvPr id="0" name=""/>
        <dsp:cNvSpPr/>
      </dsp:nvSpPr>
      <dsp:spPr>
        <a:xfrm>
          <a:off x="665907" y="4517782"/>
          <a:ext cx="2441243" cy="905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smtClean="0"/>
            <a:t>Centralized management</a:t>
          </a:r>
          <a:endParaRPr lang="en-US" sz="2300" kern="1200" dirty="0"/>
        </a:p>
      </dsp:txBody>
      <dsp:txXfrm>
        <a:off x="665907" y="4517782"/>
        <a:ext cx="2441243" cy="905701"/>
      </dsp:txXfrm>
    </dsp:sp>
    <dsp:sp modelId="{A5CFCD23-2AA1-4EB2-A33A-73738CADB2F4}">
      <dsp:nvSpPr>
        <dsp:cNvPr id="0" name=""/>
        <dsp:cNvSpPr/>
      </dsp:nvSpPr>
      <dsp:spPr>
        <a:xfrm>
          <a:off x="3351378" y="2835765"/>
          <a:ext cx="2441243" cy="1682016"/>
        </a:xfrm>
        <a:prstGeom prst="roundRect">
          <a:avLst/>
        </a:prstGeom>
        <a:blipFill rotWithShape="0">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DC9FD2-3A0C-494C-8D0E-9276383BF5B5}">
      <dsp:nvSpPr>
        <dsp:cNvPr id="0" name=""/>
        <dsp:cNvSpPr/>
      </dsp:nvSpPr>
      <dsp:spPr>
        <a:xfrm>
          <a:off x="3351378" y="4517782"/>
          <a:ext cx="2441243" cy="905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smtClean="0"/>
            <a:t>Enterprise class reliability</a:t>
          </a:r>
          <a:endParaRPr lang="en-US" sz="2300" kern="1200" dirty="0"/>
        </a:p>
      </dsp:txBody>
      <dsp:txXfrm>
        <a:off x="3351378" y="4517782"/>
        <a:ext cx="2441243" cy="905701"/>
      </dsp:txXfrm>
    </dsp:sp>
    <dsp:sp modelId="{36CB7D04-8567-451F-930E-82F843D7F595}">
      <dsp:nvSpPr>
        <dsp:cNvPr id="0" name=""/>
        <dsp:cNvSpPr/>
      </dsp:nvSpPr>
      <dsp:spPr>
        <a:xfrm>
          <a:off x="6036848" y="2835765"/>
          <a:ext cx="2441243" cy="1682016"/>
        </a:xfrm>
        <a:prstGeom prst="roundRect">
          <a:avLst/>
        </a:prstGeom>
        <a:blipFill rotWithShape="0">
          <a:blip xmlns:r="http://schemas.openxmlformats.org/officeDocument/2006/relationships" r:embed="rId6"/>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A7D004-98CA-427D-B738-5753155C758C}">
      <dsp:nvSpPr>
        <dsp:cNvPr id="0" name=""/>
        <dsp:cNvSpPr/>
      </dsp:nvSpPr>
      <dsp:spPr>
        <a:xfrm>
          <a:off x="6036848" y="4517782"/>
          <a:ext cx="2441243" cy="905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0" numCol="1" spcCol="1270" anchor="t" anchorCtr="0">
          <a:noAutofit/>
        </a:bodyPr>
        <a:lstStyle/>
        <a:p>
          <a:pPr lvl="0" algn="ctr" defTabSz="1022350">
            <a:lnSpc>
              <a:spcPct val="90000"/>
            </a:lnSpc>
            <a:spcBef>
              <a:spcPct val="0"/>
            </a:spcBef>
            <a:spcAft>
              <a:spcPct val="35000"/>
            </a:spcAft>
          </a:pPr>
          <a:r>
            <a:rPr lang="en-US" sz="2300" kern="1200" dirty="0" smtClean="0"/>
            <a:t>Linear scalability</a:t>
          </a:r>
          <a:endParaRPr lang="en-US" sz="2300" kern="1200" dirty="0"/>
        </a:p>
      </dsp:txBody>
      <dsp:txXfrm>
        <a:off x="6036848" y="4517782"/>
        <a:ext cx="2441243" cy="905701"/>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A45DF72A-E643-4BB2-B6A1-F2C19A10E8EF}" type="datetimeFigureOut">
              <a:rPr lang="en-US" altLang="en-US"/>
              <a:pPr/>
              <a:t>5/31/16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F7D4A4C-32C5-4551-B2DA-F841A9C0999B}" type="slidenum">
              <a:rPr lang="en-US" altLang="en-US"/>
              <a:pPr/>
              <a:t>‹#›</a:t>
            </a:fld>
            <a:endParaRPr lang="en-US" altLang="en-US"/>
          </a:p>
        </p:txBody>
      </p:sp>
    </p:spTree>
    <p:extLst>
      <p:ext uri="{BB962C8B-B14F-4D97-AF65-F5344CB8AC3E}">
        <p14:creationId xmlns:p14="http://schemas.microsoft.com/office/powerpoint/2010/main" val="500679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3352539F-643A-4B5E-9520-D681DACE9932}" type="datetimeFigureOut">
              <a:rPr lang="en-US" altLang="en-US"/>
              <a:pPr/>
              <a:t>5/31/16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3671D5B-F85E-4A30-836B-0F81F0457D5E}" type="slidenum">
              <a:rPr lang="en-US" altLang="en-US"/>
              <a:pPr/>
              <a:t>‹#›</a:t>
            </a:fld>
            <a:endParaRPr lang="en-US" altLang="en-US"/>
          </a:p>
        </p:txBody>
      </p:sp>
    </p:spTree>
    <p:extLst>
      <p:ext uri="{BB962C8B-B14F-4D97-AF65-F5344CB8AC3E}">
        <p14:creationId xmlns:p14="http://schemas.microsoft.com/office/powerpoint/2010/main" val="1976670678"/>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lIns="91432" tIns="45716" rIns="91432" bIns="45716" numCol="1" anchor="t" anchorCtr="0" compatLnSpc="1">
            <a:prstTxWarp prst="textNoShape">
              <a:avLst/>
            </a:prstTxWarp>
          </a:bodyPr>
          <a:lstStyle/>
          <a:p>
            <a:r>
              <a:rPr lang="en-US" dirty="0" smtClean="0"/>
              <a:t>Hello.</a:t>
            </a:r>
            <a:r>
              <a:rPr lang="en-US" baseline="0" dirty="0" smtClean="0"/>
              <a:t>  This is Marshall Presser from Pivotal Engineering introducing the Pivotal Greenplum Database.  For the next few minutes, we’ll explore the GPDB architecture and explain why the GPDB is proficient in doing Big Data Analytics.  Understanding the architecture will help you make effective use of the GPDB.  If you’re listening in here, you are likely to be part of an organization that has a  huge amount of data to load and analyze in order to make effective business decisions.    We’re going to help you do that.  &lt;CLICK?</a:t>
            </a:r>
          </a:p>
        </p:txBody>
      </p:sp>
      <p:sp>
        <p:nvSpPr>
          <p:cNvPr id="5" name="Slide Number Placeholder 4"/>
          <p:cNvSpPr>
            <a:spLocks noGrp="1"/>
          </p:cNvSpPr>
          <p:nvPr>
            <p:ph type="sldNum" sz="quarter" idx="5"/>
          </p:nvPr>
        </p:nvSpPr>
        <p:spPr/>
        <p:txBody>
          <a:bodyPr lIns="90571" tIns="45286" rIns="90571" bIns="45286"/>
          <a:lstStyle/>
          <a:p>
            <a:pPr>
              <a:defRPr/>
            </a:pPr>
            <a:fld id="{4E7A8FCD-CAF3-47F6-8A34-9CCB6BC41AA7}" type="slidenum">
              <a:rPr lang="en-US"/>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lIns="91432" tIns="45716" rIns="91432" bIns="45716" numCol="1" anchor="t" anchorCtr="0" compatLnSpc="1">
            <a:prstTxWarp prst="textNoShape">
              <a:avLst/>
            </a:prstTxWarp>
          </a:bodyPr>
          <a:lstStyle/>
          <a:p>
            <a:r>
              <a:rPr lang="en-US" dirty="0" smtClean="0"/>
              <a:t>With</a:t>
            </a:r>
            <a:r>
              <a:rPr lang="en-US" baseline="0" dirty="0" smtClean="0"/>
              <a:t> that in mind, in</a:t>
            </a:r>
            <a:r>
              <a:rPr lang="en-US" dirty="0" smtClean="0"/>
              <a:t> this lesson, you explore the features and benefits offered in Greenplum</a:t>
            </a:r>
            <a:r>
              <a:rPr lang="en-US" baseline="0" dirty="0" smtClean="0"/>
              <a:t> Database. You also examine the high-level architecture to understand why Greenplum Database successfully handles mission critical Big Data  analytics.</a:t>
            </a:r>
            <a:endParaRPr lang="en-US" dirty="0" smtClean="0"/>
          </a:p>
        </p:txBody>
      </p:sp>
      <p:sp>
        <p:nvSpPr>
          <p:cNvPr id="5" name="Slide Number Placeholder 4"/>
          <p:cNvSpPr>
            <a:spLocks noGrp="1"/>
          </p:cNvSpPr>
          <p:nvPr>
            <p:ph type="sldNum" sz="quarter" idx="5"/>
          </p:nvPr>
        </p:nvSpPr>
        <p:spPr/>
        <p:txBody>
          <a:bodyPr lIns="90571" tIns="45286" rIns="90571" bIns="45286"/>
          <a:lstStyle/>
          <a:p>
            <a:pPr>
              <a:defRPr/>
            </a:pPr>
            <a:fld id="{0AE62709-12B7-481E-AF02-15961EF83D30}" type="slidenum">
              <a:rPr lang="en-US"/>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343400"/>
          </a:xfrm>
        </p:spPr>
        <p:txBody>
          <a:bodyPr lIns="90571" tIns="45286" rIns="90571" bIns="45286">
            <a:normAutofit fontScale="92500"/>
          </a:bodyPr>
          <a:lstStyle/>
          <a:p>
            <a:endParaRPr lang="en-US" dirty="0" smtClean="0"/>
          </a:p>
          <a:p>
            <a:r>
              <a:rPr lang="en-US" dirty="0" smtClean="0"/>
              <a:t>In</a:t>
            </a:r>
            <a:r>
              <a:rPr lang="en-US" baseline="0" dirty="0" smtClean="0"/>
              <a:t> GPDB, the data is divided into shards or segments  Think of a segment as some portion of the data and the OS </a:t>
            </a:r>
            <a:r>
              <a:rPr lang="en-US" baseline="0" dirty="0" err="1" smtClean="0"/>
              <a:t>PostgreSQL</a:t>
            </a:r>
            <a:r>
              <a:rPr lang="en-US" baseline="0" dirty="0" smtClean="0"/>
              <a:t> processes needed to analyze the data. .  Many of these segments run on a single host called a segment server.     These are usually small Linux servers with two multi core processors, a sizeable amount of memory, and most important, their own non-shared disks.  The minimum number of segment hosts is usually 4 in a cluster  and we have customers with over one hundred.  </a:t>
            </a:r>
          </a:p>
          <a:p>
            <a:endParaRPr lang="en-US" baseline="0"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343400"/>
          </a:xfrm>
        </p:spPr>
        <p:txBody>
          <a:bodyPr lIns="90571" tIns="45286" rIns="90571" bIns="45286">
            <a:normAutofit fontScale="92500"/>
          </a:bodyPr>
          <a:lstStyle/>
          <a:p>
            <a:endParaRPr lang="en-US" dirty="0" smtClean="0"/>
          </a:p>
          <a:p>
            <a:r>
              <a:rPr lang="en-US" dirty="0" smtClean="0"/>
              <a:t>But</a:t>
            </a:r>
            <a:r>
              <a:rPr lang="en-US" baseline="0" dirty="0" smtClean="0"/>
              <a:t> users never access these segment servers directly.  They speak to the Master Server &lt;CLICK&gt;, which has a Postgres instance running with the metadata about the GPDB instance.  All of the user data resides on disks in the segment servers, but the metadata lives on disks on the master.  The Master parses the query, develops a work plan, and then hands that off to the segment servers and returns a result.  There is a Standby Master should the master fail.</a:t>
            </a:r>
          </a:p>
          <a:p>
            <a:endParaRPr lang="en-US"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343400"/>
          </a:xfrm>
        </p:spPr>
        <p:txBody>
          <a:bodyPr lIns="90571" tIns="45286" rIns="90571" bIns="45286">
            <a:normAutofit fontScale="92500"/>
          </a:bodyPr>
          <a:lstStyle/>
          <a:p>
            <a:endParaRPr lang="en-US" dirty="0" smtClean="0"/>
          </a:p>
          <a:p>
            <a:r>
              <a:rPr lang="en-US" dirty="0" smtClean="0"/>
              <a:t>In</a:t>
            </a:r>
            <a:r>
              <a:rPr lang="en-US" baseline="0" dirty="0" smtClean="0"/>
              <a:t> order to facilitate communication, t</a:t>
            </a:r>
            <a:r>
              <a:rPr lang="en-US" dirty="0" smtClean="0"/>
              <a:t>here</a:t>
            </a:r>
            <a:r>
              <a:rPr lang="en-US" baseline="0" dirty="0" smtClean="0"/>
              <a:t> is a private interconnect or network  between the segment servers and master.  It is important that this is not part of a public network as adequate bandwidth and latency on this network are necessary for good performance.  For example, in doing JOINs, it’s often the case that data moves across this interconnect from one segment to another.  If the network is being shared with non-GPDB users, performance will likely suffer.  </a:t>
            </a:r>
            <a:endParaRPr lang="en-US" dirty="0" smtClean="0"/>
          </a:p>
          <a:p>
            <a:endParaRPr lang="en-US"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343400"/>
          </a:xfrm>
        </p:spPr>
        <p:txBody>
          <a:bodyPr lIns="90571" tIns="45286" rIns="90571" bIns="45286">
            <a:normAutofit fontScale="92500"/>
          </a:bodyPr>
          <a:lstStyle/>
          <a:p>
            <a:endParaRPr lang="en-US" dirty="0" smtClean="0"/>
          </a:p>
          <a:p>
            <a:pPr lvl="0"/>
            <a:r>
              <a:rPr lang="en-US" dirty="0" smtClean="0"/>
              <a:t>But</a:t>
            </a:r>
            <a:r>
              <a:rPr lang="en-US" baseline="0" dirty="0" smtClean="0"/>
              <a:t> some other servers are also plumbed into the private network  For speed of data loading, we can put raw data on these servers and then load data in parallel across all the in what is called “Scatter Gather”.  We’ll discuss this in more detail in another section. </a:t>
            </a:r>
            <a:endParaRPr lang="en-US"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Autofit/>
          </a:bodyPr>
          <a:lstStyle/>
          <a:p>
            <a:r>
              <a:rPr lang="en-US" b="0" baseline="0" dirty="0" smtClean="0"/>
              <a:t>How does this work in practice.  Users and administrators have access to Greenplum through a variety of tools:</a:t>
            </a:r>
          </a:p>
          <a:p>
            <a:endParaRPr lang="en-US" b="0" baseline="0" dirty="0" smtClean="0"/>
          </a:p>
          <a:p>
            <a:pPr marL="171450" indent="-171450">
              <a:buFont typeface="Arial" panose="020B0604020202020204" pitchFamily="34" charset="0"/>
              <a:buChar char="•"/>
            </a:pPr>
            <a:r>
              <a:rPr lang="en-US" b="1" baseline="0" dirty="0" smtClean="0"/>
              <a:t>Client access</a:t>
            </a:r>
            <a:r>
              <a:rPr lang="en-US" b="0" baseline="0" dirty="0" smtClean="0"/>
              <a:t> –You don’t need special access tools to use GPDB.  Tools and drivers such as ODBC, JDBC, and OLEDB, can be used to access the Greenplum database. You can access your environment with tools such as </a:t>
            </a:r>
            <a:r>
              <a:rPr lang="en-US" b="0" dirty="0" smtClean="0"/>
              <a:t>such as </a:t>
            </a:r>
            <a:r>
              <a:rPr lang="en-US" b="0" baseline="0" dirty="0" err="1" smtClean="0"/>
              <a:t>pgAdmin</a:t>
            </a:r>
            <a:r>
              <a:rPr lang="en-US" b="0" baseline="0" dirty="0" smtClean="0"/>
              <a:t> 3. </a:t>
            </a:r>
            <a:r>
              <a:rPr lang="en-US" b="0" baseline="0" dirty="0" err="1" smtClean="0"/>
              <a:t>pgAdmin</a:t>
            </a:r>
            <a:r>
              <a:rPr lang="en-US" b="0" baseline="0" dirty="0" smtClean="0"/>
              <a:t> 3 is the most popular and feature-rich Open Source administration and development platform for </a:t>
            </a:r>
            <a:r>
              <a:rPr lang="en-US" b="0" baseline="0" dirty="0" err="1" smtClean="0"/>
              <a:t>PostgreSQL</a:t>
            </a:r>
            <a:r>
              <a:rPr lang="en-US" b="0" baseline="0" dirty="0" smtClean="0"/>
              <a:t>.  Many use </a:t>
            </a:r>
            <a:r>
              <a:rPr lang="en-US" b="0" baseline="0" dirty="0" err="1" smtClean="0"/>
              <a:t>psql</a:t>
            </a:r>
            <a:r>
              <a:rPr lang="en-US" b="0" baseline="0" dirty="0" smtClean="0"/>
              <a:t>, the tools familiar to </a:t>
            </a:r>
            <a:r>
              <a:rPr lang="en-US" b="0" baseline="0" dirty="0" err="1" smtClean="0"/>
              <a:t>PostgreSQL</a:t>
            </a:r>
            <a:r>
              <a:rPr lang="en-US" b="0" baseline="0" dirty="0" smtClean="0"/>
              <a:t> users to speak to a GPDB.  </a:t>
            </a:r>
          </a:p>
          <a:p>
            <a:pPr marL="0" indent="0">
              <a:buFont typeface="Arial" panose="020B0604020202020204" pitchFamily="34" charset="0"/>
              <a:buNone/>
            </a:pPr>
            <a:endParaRPr lang="en-US" b="0" baseline="0"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Autofit/>
          </a:bodyPr>
          <a:lstStyle/>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1" baseline="0" dirty="0" smtClean="0"/>
              <a:t>Third party tools</a:t>
            </a:r>
            <a:r>
              <a:rPr lang="en-US" b="0" baseline="0" dirty="0" smtClean="0"/>
              <a:t> –Because GPDB can speak JDBC and ODBC, business intelligence tools, ETL tools, applications for data mining and data visualization can also gain access to the Greenplum database because to them it looks just like a </a:t>
            </a:r>
            <a:r>
              <a:rPr lang="en-US" b="0" baseline="0" dirty="0" err="1" smtClean="0"/>
              <a:t>PostgreSQL</a:t>
            </a:r>
            <a:r>
              <a:rPr lang="en-US" b="0" baseline="0" dirty="0" smtClean="0"/>
              <a:t> database.  Some vendors have produced connectors that make use of some of GPDB’s parallel features, but in a way completely transparently to the users.</a:t>
            </a:r>
          </a:p>
          <a:p>
            <a:pPr marL="0" indent="0">
              <a:buFont typeface="Arial" panose="020B0604020202020204" pitchFamily="34" charset="0"/>
              <a:buNone/>
            </a:pPr>
            <a:endParaRPr lang="en-US" b="0" baseline="0"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Autofit/>
          </a:bodyPr>
          <a:lstStyle/>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1" baseline="0" dirty="0" smtClean="0"/>
              <a:t>Administrative tools</a:t>
            </a:r>
            <a:r>
              <a:rPr lang="en-US" b="0" baseline="0" dirty="0" smtClean="0"/>
              <a:t> – Greenplum Command Center lets administrators manage and monitor the state of the system and workloads, including system metrics and query details</a:t>
            </a:r>
            <a:r>
              <a:rPr lang="en-US" b="0" dirty="0" smtClean="0"/>
              <a:t> </a:t>
            </a:r>
            <a:r>
              <a:rPr lang="en-US" b="0" baseline="0" dirty="0" smtClean="0"/>
              <a:t>on the system. Command Center provides a dashboard for managing and monitoring the system and database, along with queries. You can drill down into a query’s detail and plan to understand its performance.  </a:t>
            </a:r>
            <a:r>
              <a:rPr lang="en-US" b="0" baseline="0" dirty="0" err="1" smtClean="0"/>
              <a:t>Greenplum’s</a:t>
            </a:r>
            <a:r>
              <a:rPr lang="en-US" b="0" baseline="0" dirty="0" smtClean="0"/>
              <a:t> Workload Manager, part of GCC, allows rule based control of queries, preventing runaways and throttling down other.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Greenplum Package Manager lets you install additional supported languages and packages like </a:t>
            </a:r>
            <a:r>
              <a:rPr lang="en-US" dirty="0" err="1" smtClean="0"/>
              <a:t>PostGIS</a:t>
            </a:r>
            <a:r>
              <a:rPr lang="en-US" dirty="0" smtClean="0"/>
              <a:t>, a standard GIS standard</a:t>
            </a:r>
            <a:r>
              <a:rPr lang="en-US" baseline="0" dirty="0" smtClean="0"/>
              <a:t>, </a:t>
            </a:r>
            <a:r>
              <a:rPr lang="en-US" dirty="0" smtClean="0"/>
              <a:t> through a package management utility.</a:t>
            </a:r>
            <a:br>
              <a:rPr lang="en-US" dirty="0" smtClean="0"/>
            </a:br>
            <a:r>
              <a:rPr lang="en-US" b="0" baseline="0" dirty="0" smtClean="0"/>
              <a:t>. </a:t>
            </a:r>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rmAutofit/>
          </a:bodyPr>
          <a:lstStyle/>
          <a:p>
            <a:r>
              <a:rPr lang="en-US" dirty="0" smtClean="0"/>
              <a:t>To</a:t>
            </a:r>
            <a:r>
              <a:rPr lang="en-US" baseline="0" dirty="0" smtClean="0"/>
              <a:t> load data and access external data, Greenplum offers the following features:</a:t>
            </a:r>
          </a:p>
          <a:p>
            <a:endParaRPr lang="en-US" baseline="0" dirty="0" smtClean="0"/>
          </a:p>
          <a:p>
            <a:pPr marL="171450" indent="-171450">
              <a:buFont typeface="Arial" panose="020B0604020202020204" pitchFamily="34" charset="0"/>
              <a:buChar char="•"/>
            </a:pPr>
            <a:r>
              <a:rPr lang="en-US" b="1" baseline="0" dirty="0" smtClean="0"/>
              <a:t>Petabyte-scale loading </a:t>
            </a:r>
            <a:r>
              <a:rPr lang="en-US" baseline="0" dirty="0" smtClean="0"/>
              <a:t>– Using the MPP Scatter/Gather streaming technology, Greenplum can perform high-performance loading and unloading of data. With each additional node in the cluster, the speed at which the loads, parallel data digest, and unloads, parallel data output, are performed increases linearly. </a:t>
            </a:r>
          </a:p>
          <a:p>
            <a:pPr marL="171450" indent="-171450">
              <a:buFont typeface="Arial" panose="020B0604020202020204" pitchFamily="34" charset="0"/>
              <a:buChar char="•"/>
            </a:pPr>
            <a:r>
              <a:rPr lang="en-US" b="1" dirty="0" smtClean="0"/>
              <a:t>Hadoop integration</a:t>
            </a:r>
            <a:r>
              <a:rPr lang="en-US" dirty="0" smtClean="0"/>
              <a:t> Greenplum Database provides high performance parallel import and export of data from Hadoop clusters.</a:t>
            </a:r>
            <a:endParaRPr lang="en-US" baseline="0" dirty="0" smtClean="0"/>
          </a:p>
          <a:p>
            <a:pPr marL="171450" indent="-171450">
              <a:buFont typeface="Arial" panose="020B0604020202020204" pitchFamily="34" charset="0"/>
              <a:buChar char="•"/>
            </a:pPr>
            <a:r>
              <a:rPr lang="en-US" b="1" baseline="0" dirty="0" smtClean="0"/>
              <a:t>Trickle micro-batching </a:t>
            </a:r>
            <a:r>
              <a:rPr lang="en-US" baseline="0" dirty="0" smtClean="0"/>
              <a:t>– When loading a continuous stream, trickle micro-batching allows data to be loaded at frequent intervals, such as every five minutes, while maintaining extremely high data ingest rates.</a:t>
            </a:r>
          </a:p>
          <a:p>
            <a:pPr marL="171450" indent="-171450">
              <a:buFont typeface="Arial" panose="020B0604020202020204" pitchFamily="34" charset="0"/>
              <a:buChar char="•"/>
            </a:pPr>
            <a:r>
              <a:rPr lang="en-US" b="1" baseline="0" dirty="0" smtClean="0"/>
              <a:t>Anywhere data access </a:t>
            </a:r>
            <a:r>
              <a:rPr lang="en-US" baseline="0" dirty="0" smtClean="0"/>
              <a:t>– Data external to the Greenplum database can be accessed, regardless of their location, format, or storage medium. Greenplum allows you to define external tables that access this data and makes it available for reads or writes.</a:t>
            </a:r>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343400"/>
          </a:xfrm>
        </p:spPr>
        <p:txBody>
          <a:bodyPr lIns="90571" tIns="45286" rIns="90571" bIns="45286">
            <a:noAutofit/>
          </a:bodyPr>
          <a:lstStyle/>
          <a:p>
            <a:r>
              <a:rPr lang="en-US" dirty="0" smtClean="0"/>
              <a:t>Data storage and access features include:</a:t>
            </a:r>
          </a:p>
          <a:p>
            <a:pPr marL="171450" indent="-171450">
              <a:buFont typeface="Arial" panose="020B0604020202020204" pitchFamily="34" charset="0"/>
              <a:buChar char="•"/>
            </a:pPr>
            <a:r>
              <a:rPr lang="en-US" b="1" baseline="0" dirty="0" smtClean="0"/>
              <a:t>Hybrid storage and execution</a:t>
            </a:r>
            <a:r>
              <a:rPr lang="en-US" baseline="0" dirty="0" smtClean="0"/>
              <a:t> </a:t>
            </a:r>
            <a:r>
              <a:rPr lang="en-US" dirty="0" smtClean="0"/>
              <a:t>– For each table or partition of a table, the database administrator can select the storage, execution, and compression settings that suit the way that table will be accessed. This feature includes the choice of row- or column-oriented storage and processing for any table or partition. This leverages Greenplum’s Polymorphic Data Storage technology and allows for tiered storage, where the database administrator can define which data will have lighter compression to allow for faster access and which is not accessed as frequently.</a:t>
            </a:r>
            <a:endParaRPr lang="en-US" baseline="0" dirty="0" smtClean="0"/>
          </a:p>
          <a:p>
            <a:pPr marL="171450" indent="-171450">
              <a:buFont typeface="Arial" panose="020B0604020202020204" pitchFamily="34" charset="0"/>
              <a:buChar char="•"/>
            </a:pPr>
            <a:r>
              <a:rPr lang="en-US" b="1" baseline="0" dirty="0" smtClean="0"/>
              <a:t>In-database compression</a:t>
            </a:r>
            <a:r>
              <a:rPr lang="en-US" baseline="0" dirty="0" smtClean="0"/>
              <a:t> – Increased</a:t>
            </a:r>
            <a:r>
              <a:rPr lang="en-US" dirty="0" smtClean="0"/>
              <a:t> performance and reduced storage can be achieved with in-database compression. By reducing the amount of disk space data takes up, you see an increase in effective I/O performance. In-database compression allows for the storage of years of data, economically. This allows you to get into a true discussion of compliance, e-discovery, and regulatory issues, where you can pull data from previous years quickly. You may not be able to query as quickly, depending on your storage plan, but you will be able to more quickly access data that hasn’t been moved off to slow storage or tape.</a:t>
            </a:r>
            <a:endParaRPr lang="en-US" baseline="0" dirty="0" smtClean="0"/>
          </a:p>
          <a:p>
            <a:pPr marL="171450" indent="-171450">
              <a:buFont typeface="Arial" panose="020B0604020202020204" pitchFamily="34" charset="0"/>
              <a:buChar char="•"/>
            </a:pPr>
            <a:r>
              <a:rPr lang="en-US" b="1" baseline="0" dirty="0" smtClean="0"/>
              <a:t>Multi-level partitioning</a:t>
            </a:r>
            <a:r>
              <a:rPr lang="en-US" baseline="0" dirty="0" smtClean="0"/>
              <a:t> </a:t>
            </a:r>
            <a:r>
              <a:rPr lang="en-US" dirty="0" smtClean="0"/>
              <a:t>– With multi-level partitioning, you have flexible partitioning of tables based on date, range, or value. Partitioning is specified using DDL and allows an arbitrary number of levels. The query optimizer will automatically prune unneeded partitions from the query plan.</a:t>
            </a:r>
            <a:endParaRPr lang="en-US" baseline="0"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people first moved away from expensive mainframe computers, they did their data analytics in Symmetric </a:t>
            </a:r>
            <a:r>
              <a:rPr lang="en-US" baseline="0" dirty="0" err="1" smtClean="0"/>
              <a:t>MultiProcessors</a:t>
            </a:r>
            <a:r>
              <a:rPr lang="en-US" baseline="0" dirty="0" smtClean="0"/>
              <a:t>.  They would start with a small box &lt;CLICK&gt;  but would soon outgrow it and then need to move to a larger one  &lt;CLICK&gt; , and when they outgrew it, move to a yet larger one. &lt;CLICK&gt;  Costs became prohibitive and performance began to suffer.  So, people in the data world became to do what people in the scientific computing world had done:  scaling out rather than scaling up.  &lt;CLICK&gt;</a:t>
            </a:r>
            <a:endParaRPr lang="en-US" dirty="0"/>
          </a:p>
        </p:txBody>
      </p:sp>
      <p:sp>
        <p:nvSpPr>
          <p:cNvPr id="4" name="Slide Number Placeholder 3"/>
          <p:cNvSpPr>
            <a:spLocks noGrp="1"/>
          </p:cNvSpPr>
          <p:nvPr>
            <p:ph type="sldNum" sz="quarter" idx="10"/>
          </p:nvPr>
        </p:nvSpPr>
        <p:spPr/>
        <p:txBody>
          <a:bodyPr/>
          <a:lstStyle/>
          <a:p>
            <a:fld id="{43671D5B-F85E-4A30-836B-0F81F0457D5E}" type="slidenum">
              <a:rPr lang="en-US" altLang="en-US" smtClean="0"/>
              <a:pPr/>
              <a:t>2</a:t>
            </a:fld>
            <a:endParaRPr lang="en-US" altLang="en-US"/>
          </a:p>
        </p:txBody>
      </p:sp>
    </p:spTree>
    <p:extLst>
      <p:ext uri="{BB962C8B-B14F-4D97-AF65-F5344CB8AC3E}">
        <p14:creationId xmlns:p14="http://schemas.microsoft.com/office/powerpoint/2010/main" val="285749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rmAutofit/>
          </a:bodyPr>
          <a:lstStyle/>
          <a:p>
            <a:r>
              <a:rPr lang="en-US" dirty="0" smtClean="0"/>
              <a:t>Powerful language support gives</a:t>
            </a:r>
            <a:r>
              <a:rPr lang="en-US" baseline="0" dirty="0" smtClean="0"/>
              <a:t> developers flexibility in how to approach Greenplum. Language support is provided for:</a:t>
            </a:r>
            <a:endParaRPr lang="en-US" dirty="0" smtClean="0"/>
          </a:p>
          <a:p>
            <a:pPr marL="171450" indent="-171450">
              <a:buFont typeface="Arial" panose="020B0604020202020204" pitchFamily="34" charset="0"/>
              <a:buChar char="•"/>
            </a:pPr>
            <a:r>
              <a:rPr lang="en-US" b="1" baseline="0" dirty="0" smtClean="0"/>
              <a:t>Comprehensive SQL</a:t>
            </a:r>
            <a:r>
              <a:rPr lang="en-US" baseline="0" dirty="0" smtClean="0"/>
              <a:t> </a:t>
            </a:r>
            <a:r>
              <a:rPr lang="en-US" dirty="0" smtClean="0"/>
              <a:t>– Greenplum offers comprehensive SQL-92 and SQL-99 support with SQL 2003 OLAP extensions. All queries are parallelized and executed across the entire system.</a:t>
            </a:r>
          </a:p>
          <a:p>
            <a:pPr marL="171450" indent="-171450">
              <a:buFont typeface="Arial" panose="020B0604020202020204" pitchFamily="34" charset="0"/>
              <a:buChar char="•"/>
            </a:pPr>
            <a:r>
              <a:rPr lang="en-US" b="1" baseline="0" dirty="0" smtClean="0"/>
              <a:t>Native MapReduce</a:t>
            </a:r>
            <a:r>
              <a:rPr lang="en-US" b="0" baseline="0" dirty="0" smtClean="0"/>
              <a:t> – MapReduce has been proven as a technique for high-scale data analysis by Internet leaders such as Google and Yahoo. Greenplum Database natively runs MapReduce programs within its parallel engine. Languages supported include Java, C, Perl, Python, and R. </a:t>
            </a:r>
          </a:p>
          <a:p>
            <a:pPr marL="171450" indent="-171450">
              <a:buFont typeface="Arial" panose="020B0604020202020204" pitchFamily="34" charset="0"/>
              <a:buChar char="•"/>
            </a:pPr>
            <a:r>
              <a:rPr lang="en-US" b="1" baseline="0" dirty="0" smtClean="0"/>
              <a:t>SQL 2003 OLAP Extensions</a:t>
            </a:r>
            <a:r>
              <a:rPr lang="en-US" b="0" baseline="0" dirty="0" smtClean="0"/>
              <a:t> – Greenplum provides a fully parallelized implementation of SQL recently added OLAP extensions. This includes full standard support for window functions, rollup, cube, and a wide range of other expressive functionality.</a:t>
            </a:r>
          </a:p>
          <a:p>
            <a:pPr marL="171450" indent="-171450">
              <a:buFont typeface="Arial" panose="020B0604020202020204" pitchFamily="34" charset="0"/>
              <a:buChar char="•"/>
            </a:pPr>
            <a:r>
              <a:rPr lang="en-US" b="1" baseline="0" dirty="0" smtClean="0"/>
              <a:t>Programmable Analytics</a:t>
            </a:r>
            <a:r>
              <a:rPr lang="en-US" b="0" baseline="0" dirty="0" smtClean="0"/>
              <a:t> – With programmable analytics, Greenplum offers a new level of parallel analysis capabilities for mathematicians and statisticians, with support for R, linear algebra, and machine learning primitives. Greenplum also provides extensibility for functions written in Java, C, Perl, or Python.</a:t>
            </a:r>
          </a:p>
          <a:p>
            <a:pPr marL="171450" indent="-171450">
              <a:buFont typeface="Arial" panose="020B0604020202020204" pitchFamily="34" charset="0"/>
              <a:buChar char="•"/>
            </a:pPr>
            <a:r>
              <a:rPr lang="en-US" b="1" baseline="0" dirty="0" smtClean="0"/>
              <a:t>Package Support </a:t>
            </a:r>
            <a:r>
              <a:rPr lang="en-US" b="0" baseline="0" dirty="0" smtClean="0"/>
              <a:t>– Greenplum also incorporates package support to provide turn key analytic extensions that allows you to more easily manage your language extensions.</a:t>
            </a:r>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rmAutofit lnSpcReduction="10000"/>
          </a:bodyPr>
          <a:lstStyle/>
          <a:p>
            <a:r>
              <a:rPr lang="en-US" dirty="0" smtClean="0"/>
              <a:t>Scalability, workload management, and fault tolerance</a:t>
            </a:r>
            <a:r>
              <a:rPr lang="en-US" baseline="0" dirty="0" smtClean="0"/>
              <a:t> are features that allow Greenplum to adapt to a changing environment, increase uptime, and scale storage and compute power. </a:t>
            </a:r>
          </a:p>
          <a:p>
            <a:pPr marL="171450" indent="-171450">
              <a:buFont typeface="Arial" panose="020B0604020202020204" pitchFamily="34" charset="0"/>
              <a:buChar char="•"/>
            </a:pPr>
            <a:r>
              <a:rPr lang="en-US" b="1" baseline="0" dirty="0" smtClean="0"/>
              <a:t>Multi-level fault tolerance</a:t>
            </a:r>
            <a:r>
              <a:rPr lang="en-US" baseline="0" dirty="0" smtClean="0"/>
              <a:t> – Using multiple levels of fault tolerance and redundancy, Greenplum can continue operating in the face of hardware and software failures. Mirrors for the master and segments help to protect against data loss as well as database operation loss. The interconnect provides redundant access to all nodes, the master, standby master, and any other components connected to the switch. </a:t>
            </a:r>
          </a:p>
          <a:p>
            <a:pPr marL="171450" indent="-171450">
              <a:buFont typeface="Arial" panose="020B0604020202020204" pitchFamily="34" charset="0"/>
              <a:buChar char="•"/>
            </a:pPr>
            <a:r>
              <a:rPr lang="en-US" b="1" baseline="0" dirty="0" smtClean="0"/>
              <a:t>Workload management</a:t>
            </a:r>
            <a:r>
              <a:rPr lang="en-US" baseline="0" dirty="0" smtClean="0"/>
              <a:t> – The database administrator has administrative control over determining system resources to users and queries. User-based resource queues automatically manage the flow of work to the databases from defined users. Query prioritization allows control of runtime query prioritization to ensure queries have appropriate access to resources. This allows you to prevent one query from hogging all system resources and potentially starving other queries out of these resources. This also allows you to redistribute resources based on user loads.</a:t>
            </a:r>
          </a:p>
          <a:p>
            <a:pPr marL="171450" indent="-171450">
              <a:buFont typeface="Arial" panose="020B0604020202020204" pitchFamily="34" charset="0"/>
              <a:buChar char="•"/>
            </a:pPr>
            <a:r>
              <a:rPr lang="en-US" b="1" baseline="0" dirty="0" smtClean="0"/>
              <a:t>Online system expansion</a:t>
            </a:r>
            <a:r>
              <a:rPr lang="en-US" baseline="0" dirty="0" smtClean="0"/>
              <a:t> – Servers can be added to not only increase storage capacity, but also to increase processing power and loading performance. The database can remain online while the expansion process takes place in the background. Due to the implementation of the shared nothing, MPP design, increasing the number of nodes in the cluster increases performance and capacity linearly for Greenplum. Support for dynamic</a:t>
            </a:r>
            <a:r>
              <a:rPr lang="en-US" dirty="0" smtClean="0"/>
              <a:t> provisioning means you can add onto existing configurations without having to replace existing configurations.</a:t>
            </a:r>
            <a:endParaRPr lang="en-US" baseline="0"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rmAutofit lnSpcReduction="10000"/>
          </a:bodyPr>
          <a:lstStyle/>
          <a:p>
            <a:r>
              <a:rPr lang="en-US" dirty="0" smtClean="0"/>
              <a:t>Scalability, workload management, and fault tolerance</a:t>
            </a:r>
            <a:r>
              <a:rPr lang="en-US" baseline="0" dirty="0" smtClean="0"/>
              <a:t> are features that allow Greenplum to adapt to a changing environment, increase uptime, and scale storage and compute power. </a:t>
            </a:r>
          </a:p>
          <a:p>
            <a:pPr marL="171450" indent="-171450">
              <a:buFont typeface="Arial" panose="020B0604020202020204" pitchFamily="34" charset="0"/>
              <a:buChar char="•"/>
            </a:pPr>
            <a:r>
              <a:rPr lang="en-US" b="1" baseline="0" dirty="0" smtClean="0"/>
              <a:t>Multi-level fault tolerance</a:t>
            </a:r>
            <a:r>
              <a:rPr lang="en-US" baseline="0" dirty="0" smtClean="0"/>
              <a:t> – Using multiple levels of fault tolerance and redundancy, Greenplum can continue operating in the face of hardware and software failures. Mirrors for the master and segments help to protect against data loss as well as database operation loss. The interconnect provides redundant access to all nodes, the master, standby master, and any other components connected to the switch. </a:t>
            </a:r>
          </a:p>
          <a:p>
            <a:pPr marL="171450" indent="-171450">
              <a:buFont typeface="Arial" panose="020B0604020202020204" pitchFamily="34" charset="0"/>
              <a:buChar char="•"/>
            </a:pPr>
            <a:r>
              <a:rPr lang="en-US" b="1" baseline="0" dirty="0" smtClean="0"/>
              <a:t>Workload management</a:t>
            </a:r>
            <a:r>
              <a:rPr lang="en-US" baseline="0" dirty="0" smtClean="0"/>
              <a:t> – The database administrator has administrative control over determining system resources to users and queries. User-based resource queues automatically manage the flow of work to the databases from defined users. Query prioritization allows control of runtime query prioritization to ensure queries have appropriate access to resources. This allows you to prevent one query from hogging all system resources and potentially starving other queries out of these resources. This also allows you to redistribute resources based on user loads.</a:t>
            </a:r>
          </a:p>
          <a:p>
            <a:pPr marL="171450" indent="-171450">
              <a:buFont typeface="Arial" panose="020B0604020202020204" pitchFamily="34" charset="0"/>
              <a:buChar char="•"/>
            </a:pPr>
            <a:r>
              <a:rPr lang="en-US" b="1" baseline="0" dirty="0" smtClean="0"/>
              <a:t>Online system expansion</a:t>
            </a:r>
            <a:r>
              <a:rPr lang="en-US" baseline="0" dirty="0" smtClean="0"/>
              <a:t> – Servers can be added to not only increase storage capacity, but also to increase processing power and loading performance. The database can remain online while the expansion process takes place in the background. Due to the implementation of the shared nothing, MPP design, increasing the number of nodes in the cluster increases performance and capacity linearly for Greenplum. Support for dynamic</a:t>
            </a:r>
            <a:r>
              <a:rPr lang="en-US" dirty="0" smtClean="0"/>
              <a:t> provisioning means you can add onto existing configurations without having to replace existing configurations.</a:t>
            </a:r>
            <a:endParaRPr lang="en-US" baseline="0"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rmAutofit lnSpcReduction="10000"/>
          </a:bodyPr>
          <a:lstStyle/>
          <a:p>
            <a:r>
              <a:rPr lang="en-US" dirty="0" smtClean="0"/>
              <a:t>Scalability, workload management, and fault tolerance</a:t>
            </a:r>
            <a:r>
              <a:rPr lang="en-US" baseline="0" dirty="0" smtClean="0"/>
              <a:t> are features that allow Greenplum to adapt to a changing environment, increase uptime, and scale storage and compute power. </a:t>
            </a:r>
          </a:p>
          <a:p>
            <a:pPr marL="171450" indent="-171450">
              <a:buFont typeface="Arial" panose="020B0604020202020204" pitchFamily="34" charset="0"/>
              <a:buChar char="•"/>
            </a:pPr>
            <a:r>
              <a:rPr lang="en-US" b="1" baseline="0" dirty="0" smtClean="0"/>
              <a:t>Multi-level fault tolerance</a:t>
            </a:r>
            <a:r>
              <a:rPr lang="en-US" baseline="0" dirty="0" smtClean="0"/>
              <a:t> – Using multiple levels of fault tolerance and redundancy, Greenplum can continue operating in the face of hardware and software failures. Mirrors for the master and segments help to protect against data loss as well as database operation loss. The interconnect provides redundant access to all nodes, the master, standby master, and any other components connected to the switch. </a:t>
            </a:r>
          </a:p>
          <a:p>
            <a:pPr marL="171450" indent="-171450">
              <a:buFont typeface="Arial" panose="020B0604020202020204" pitchFamily="34" charset="0"/>
              <a:buChar char="•"/>
            </a:pPr>
            <a:r>
              <a:rPr lang="en-US" b="1" baseline="0" dirty="0" smtClean="0"/>
              <a:t>Workload management</a:t>
            </a:r>
            <a:r>
              <a:rPr lang="en-US" baseline="0" dirty="0" smtClean="0"/>
              <a:t> – The database administrator has administrative control over determining system resources to users and queries. User-based resource queues automatically manage the flow of work to the databases from defined users. Query prioritization allows control of runtime query prioritization to ensure queries have appropriate access to resources. This allows you to prevent one query from hogging all system resources and potentially starving other queries out of these resources. This also allows you to redistribute resources based on user loads.</a:t>
            </a:r>
          </a:p>
          <a:p>
            <a:pPr marL="171450" indent="-171450">
              <a:buFont typeface="Arial" panose="020B0604020202020204" pitchFamily="34" charset="0"/>
              <a:buChar char="•"/>
            </a:pPr>
            <a:r>
              <a:rPr lang="en-US" b="1" baseline="0" dirty="0" smtClean="0"/>
              <a:t>Online system expansion</a:t>
            </a:r>
            <a:r>
              <a:rPr lang="en-US" baseline="0" dirty="0" smtClean="0"/>
              <a:t> – Servers can be added to not only increase storage capacity, but also to increase processing power and loading performance. The database can remain online while the expansion process takes place in the background. Due to the implementation of the shared nothing, MPP design, increasing the number of nodes in the cluster increases performance and capacity linearly for Greenplum. Support for dynamic</a:t>
            </a:r>
            <a:r>
              <a:rPr lang="en-US" dirty="0" smtClean="0"/>
              <a:t> provisioning means you can add onto existing configurations without having to replace existing configurations.</a:t>
            </a:r>
            <a:endParaRPr lang="en-US" baseline="0"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rmAutofit lnSpcReduction="10000"/>
          </a:bodyPr>
          <a:lstStyle/>
          <a:p>
            <a:r>
              <a:rPr lang="en-US" dirty="0" smtClean="0"/>
              <a:t>The core massively</a:t>
            </a:r>
            <a:r>
              <a:rPr lang="en-US" baseline="0" dirty="0" smtClean="0"/>
              <a:t> parallel processing architecture highlights several major features:</a:t>
            </a:r>
            <a:endParaRPr lang="en-US" dirty="0" smtClean="0"/>
          </a:p>
          <a:p>
            <a:pPr marL="171450" indent="-171450">
              <a:buFont typeface="Arial" panose="020B0604020202020204" pitchFamily="34" charset="0"/>
              <a:buChar char="•"/>
            </a:pPr>
            <a:r>
              <a:rPr lang="en-US" b="1" dirty="0" smtClean="0"/>
              <a:t>Shared-nothing, MPP design</a:t>
            </a:r>
            <a:r>
              <a:rPr lang="en-US" dirty="0" smtClean="0"/>
              <a:t> –</a:t>
            </a:r>
            <a:r>
              <a:rPr lang="en-US" baseline="0" dirty="0" smtClean="0"/>
              <a:t> </a:t>
            </a:r>
            <a:r>
              <a:rPr lang="en-US" dirty="0" smtClean="0"/>
              <a:t>The shared-nothing, massively parallel processing architecture utilized by Greenplum incorporates</a:t>
            </a:r>
            <a:r>
              <a:rPr lang="en-US" baseline="0" dirty="0" smtClean="0"/>
              <a:t> the highest level of parallelism and efficiency to handle complex business intelligence and analytical processing. Greenplum takes advantage of the available hardware in its environment to ensure that data is automatically distributed and query workload is parallelized. Each unit, or segment, within the environment, acts as a self-contained database management system that owns and manages a distinct portion of the overall data. While the data and execution are parallelized, all nodes within a Greenplum environment work together in a highly coordinated fashion.</a:t>
            </a:r>
          </a:p>
          <a:p>
            <a:pPr marL="171450" indent="-171450">
              <a:buFont typeface="Arial" panose="020B0604020202020204" pitchFamily="34" charset="0"/>
              <a:buChar char="•"/>
            </a:pPr>
            <a:r>
              <a:rPr lang="en-US" b="1" baseline="0" dirty="0" smtClean="0"/>
              <a:t>Parallel query optimizer</a:t>
            </a:r>
            <a:r>
              <a:rPr lang="en-US" baseline="0" dirty="0" smtClean="0"/>
              <a:t> – When it receives a query, the master server uses a cost-based optimization algorithm to evaluate a vast number of potential plans and selects the one it believes is the most efficient. It does this by taking a global view of execution across the cluster and factors in</a:t>
            </a:r>
            <a:r>
              <a:rPr lang="en-US" dirty="0" smtClean="0"/>
              <a:t> the cost of moving data between nodes. By taking a global view, you obtain more predictable results than an approach which requires replanning at each node.</a:t>
            </a:r>
            <a:endParaRPr lang="en-US" baseline="0" dirty="0" smtClean="0"/>
          </a:p>
          <a:p>
            <a:pPr marL="171450" indent="-171450">
              <a:buFont typeface="Arial" panose="020B0604020202020204" pitchFamily="34" charset="0"/>
              <a:buChar char="•"/>
            </a:pPr>
            <a:r>
              <a:rPr lang="en-US" b="1" baseline="0" dirty="0" smtClean="0"/>
              <a:t>Polymorphic data storage</a:t>
            </a:r>
            <a:r>
              <a:rPr lang="en-US" baseline="0" dirty="0" smtClean="0"/>
              <a:t> – A polymorphic</a:t>
            </a:r>
            <a:r>
              <a:rPr lang="en-US" dirty="0" smtClean="0"/>
              <a:t> data storage allows customers to choose the storage, execution, and compression settings to support row or column oriented storage and retrieval. This lends support to tiered or temperature</a:t>
            </a:r>
            <a:r>
              <a:rPr lang="en-US" baseline="0" dirty="0" smtClean="0"/>
              <a:t> aware </a:t>
            </a:r>
            <a:r>
              <a:rPr lang="en-US" dirty="0" smtClean="0"/>
              <a:t>data, where you may opt to store older data as column oriented with deep archival compression on one set of disks, while more recent data is stored with fast and light compression.</a:t>
            </a:r>
            <a:endParaRPr lang="en-US" baseline="0"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343400"/>
          </a:xfrm>
        </p:spPr>
        <p:txBody>
          <a:bodyPr lIns="90571" tIns="45286" rIns="90571" bIns="45286">
            <a:noAutofit/>
          </a:bodyPr>
          <a:lstStyle/>
          <a:p>
            <a:pPr marL="171450" indent="-171450">
              <a:buFont typeface="Arial" panose="020B0604020202020204" pitchFamily="34" charset="0"/>
              <a:buChar char="•"/>
            </a:pPr>
            <a:r>
              <a:rPr lang="en-US" b="1" dirty="0" smtClean="0"/>
              <a:t>Parallel dataflow engine</a:t>
            </a:r>
            <a:r>
              <a:rPr lang="en-US" dirty="0" smtClean="0"/>
              <a:t> –</a:t>
            </a:r>
            <a:r>
              <a:rPr lang="en-US" baseline="0" dirty="0" smtClean="0"/>
              <a:t> The work of processing and analyzing data is performed in the parallel dataflow engine, the heart of Greenplum Database. This optimized parallel processing infrastructure processes data as it flows from disk, external sources, or other segments over the interconnect. The engine is inherently parallel and spans all segments of a cluster. It can effectively scale to thousands of commodity processing cores.</a:t>
            </a:r>
            <a:br>
              <a:rPr lang="en-US" baseline="0" dirty="0" smtClean="0"/>
            </a:br>
            <a:r>
              <a:rPr lang="en-US" baseline="0" dirty="0" smtClean="0"/>
              <a:t>It is highly optimized at executing both SQL and MapReduce in a massively </a:t>
            </a:r>
            <a:r>
              <a:rPr lang="en-US" dirty="0" smtClean="0"/>
              <a:t>parallel manner. It has the ability to directly execute all necessary SQL building blocks, including performance-critical operations such as hash-join, multistage hash-aggregation, SQL 2003 windowing, and arbitrary MapReduce programs.</a:t>
            </a:r>
            <a:endParaRPr lang="en-US" baseline="0" dirty="0" smtClean="0"/>
          </a:p>
          <a:p>
            <a:pPr marL="171450" indent="-171450">
              <a:buFont typeface="Arial" panose="020B0604020202020204" pitchFamily="34" charset="0"/>
              <a:buChar char="•"/>
            </a:pPr>
            <a:r>
              <a:rPr lang="en-US" b="1" baseline="0" dirty="0" smtClean="0"/>
              <a:t>gNet software interconnect</a:t>
            </a:r>
            <a:r>
              <a:rPr lang="en-US" baseline="0" dirty="0" smtClean="0"/>
              <a:t> – One of the most critical components in Greenplum</a:t>
            </a:r>
            <a:r>
              <a:rPr lang="en-US" dirty="0" smtClean="0"/>
              <a:t>, the gNet interconnect optimizes the flow of data to allow for continuous pipelining of processing without blocking on all nodes of a system. It leverages commodity Gigabit Ethernet and 10GigE switch technology to efficiently pump streams of data between motion nodes during query plan execution. It utilizes pipelining, the ability to begin a task before its predecessor task has completed, to ensure the highest-possible performance.</a:t>
            </a:r>
            <a:endParaRPr lang="en-US" baseline="0" dirty="0" smtClean="0"/>
          </a:p>
          <a:p>
            <a:pPr marL="171450" indent="-171450">
              <a:buFont typeface="Arial" panose="020B0604020202020204" pitchFamily="34" charset="0"/>
              <a:buChar char="•"/>
            </a:pPr>
            <a:r>
              <a:rPr lang="en-US" b="1" baseline="0" dirty="0" smtClean="0"/>
              <a:t>MPP scatter/gather streaming</a:t>
            </a:r>
            <a:r>
              <a:rPr lang="en-US" baseline="0" dirty="0" smtClean="0"/>
              <a:t> – Using the MPP scatter/gather streaming, Greenplum is able to achieve data loads of more than 4 terabytes per hour with negligible impact on concurrent</a:t>
            </a:r>
            <a:r>
              <a:rPr lang="en-US" dirty="0" smtClean="0"/>
              <a:t> database operations. Using a parallel-everywhere approach to data loading, data is scattered from all source systems across hundreds or thousands of parallel streams  to all nodes I the cluster. Each node in the cluster simultaneously gathers the data it is responsible for.</a:t>
            </a:r>
            <a:endParaRPr lang="en-US" baseline="0"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571" tIns="45286" rIns="90571" bIns="45286">
            <a:normAutofit/>
          </a:bodyPr>
          <a:lstStyle/>
          <a:p>
            <a:pPr defTabSz="914318">
              <a:defRPr/>
            </a:pPr>
            <a:r>
              <a:rPr lang="en-US" dirty="0" smtClean="0"/>
              <a:t>Greenplum is a shared-nothing, massively parallel processing (MPP) architecture designed for business intelligence and analytical</a:t>
            </a:r>
            <a:r>
              <a:rPr lang="en-US" baseline="0" dirty="0" smtClean="0"/>
              <a:t> processing. It is one of the first open-source databases, based on PostgreSQL, that was made available to enterprise environments. Built to support \Big Data, Greenplum manages, stores, and analyzes terabytes to petabytes of data, with vastly improved performance over traditional relational database management system products.</a:t>
            </a:r>
            <a:endParaRPr lang="en-US" dirty="0" smtClean="0"/>
          </a:p>
          <a:p>
            <a:r>
              <a:rPr lang="en-US" dirty="0" smtClean="0"/>
              <a:t>The logical architecture represents</a:t>
            </a:r>
            <a:r>
              <a:rPr lang="en-US" baseline="0" dirty="0" smtClean="0"/>
              <a:t> the major features and benefits Greenplum offers. Starting from the bottom of the illustration, you have:</a:t>
            </a:r>
          </a:p>
          <a:p>
            <a:pPr indent="-228622" defTabSz="914318">
              <a:buFont typeface="Arial" panose="020B0604020202020204" pitchFamily="34" charset="0"/>
              <a:buChar char="•"/>
              <a:defRPr/>
            </a:pPr>
            <a:r>
              <a:rPr lang="en-US" baseline="0" dirty="0" smtClean="0"/>
              <a:t>Core massively parallel processing architecture</a:t>
            </a:r>
            <a:endParaRPr lang="en-US" dirty="0" smtClean="0"/>
          </a:p>
          <a:p>
            <a:pPr indent="-228622" defTabSz="914318">
              <a:buFont typeface="Arial" panose="020B0604020202020204" pitchFamily="34" charset="0"/>
              <a:buChar char="•"/>
              <a:defRPr/>
            </a:pPr>
            <a:r>
              <a:rPr lang="en-US" baseline="0" dirty="0" smtClean="0"/>
              <a:t>Greenplum adaptive services</a:t>
            </a:r>
          </a:p>
          <a:p>
            <a:pPr indent="-228622" defTabSz="914318">
              <a:buFont typeface="Arial" panose="020B0604020202020204" pitchFamily="34" charset="0"/>
              <a:buChar char="•"/>
              <a:defRPr/>
            </a:pPr>
            <a:r>
              <a:rPr lang="en-US" baseline="0" dirty="0" smtClean="0"/>
              <a:t>Product features</a:t>
            </a:r>
          </a:p>
          <a:p>
            <a:pPr indent="-228622" defTabSz="914318">
              <a:buFont typeface="Arial" panose="020B0604020202020204" pitchFamily="34" charset="0"/>
              <a:buChar char="•"/>
              <a:defRPr/>
            </a:pPr>
            <a:r>
              <a:rPr lang="en-US" baseline="0" dirty="0" smtClean="0"/>
              <a:t>Client access and tools</a:t>
            </a:r>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500349"/>
          </a:xfrm>
        </p:spPr>
        <p:txBody>
          <a:bodyPr lIns="90571" tIns="45286" rIns="90571" bIns="45286">
            <a:normAutofit/>
          </a:bodyPr>
          <a:lstStyle/>
          <a:p>
            <a:r>
              <a:rPr lang="en-US" dirty="0" smtClean="0"/>
              <a:t>In summary .</a:t>
            </a:r>
            <a:r>
              <a:rPr lang="en-US" b="1" dirty="0" smtClean="0"/>
              <a:t>  [LAST SLIDE FOR THE</a:t>
            </a:r>
            <a:r>
              <a:rPr lang="en-US" b="1" baseline="0" dirty="0" smtClean="0"/>
              <a:t> INTRO/OVERVIEW MODULE]</a:t>
            </a:r>
            <a:endParaRPr lang="en-US" b="1" dirty="0" smtClean="0"/>
          </a:p>
          <a:p>
            <a:endParaRPr lang="en-US" dirty="0" smtClean="0"/>
          </a:p>
          <a:p>
            <a:r>
              <a:rPr lang="en-US" dirty="0" smtClean="0"/>
              <a:t>Customers who implement Greenplum gain benefits in:</a:t>
            </a:r>
          </a:p>
          <a:p>
            <a:pPr marL="171450" indent="-171450">
              <a:buFont typeface="Arial" panose="020B0604020202020204" pitchFamily="34" charset="0"/>
              <a:buChar char="•"/>
            </a:pPr>
            <a:r>
              <a:rPr lang="en-US" b="1" dirty="0" smtClean="0"/>
              <a:t>Faster performance</a:t>
            </a:r>
            <a:r>
              <a:rPr lang="en-US" dirty="0" smtClean="0"/>
              <a:t> – Faster loads and faster queries.</a:t>
            </a:r>
            <a:r>
              <a:rPr lang="en-US" baseline="0" dirty="0" smtClean="0"/>
              <a:t>  </a:t>
            </a:r>
            <a:endParaRPr lang="en-US" dirty="0" smtClean="0"/>
          </a:p>
          <a:p>
            <a:pPr marL="171450" indent="-171450">
              <a:buFont typeface="Arial" panose="020B0604020202020204" pitchFamily="34" charset="0"/>
              <a:buChar char="•"/>
            </a:pPr>
            <a:r>
              <a:rPr lang="en-US" b="1" dirty="0" smtClean="0"/>
              <a:t>Real-time analytics</a:t>
            </a:r>
            <a:r>
              <a:rPr lang="en-US" dirty="0" smtClean="0"/>
              <a:t> – Greenplum</a:t>
            </a:r>
            <a:r>
              <a:rPr lang="en-US" baseline="0" dirty="0" smtClean="0"/>
              <a:t> enables sophisticated queries and ad-hoc analysis with multiple terabytes to petabytes of data. </a:t>
            </a:r>
            <a:r>
              <a:rPr lang="en-US" dirty="0" smtClean="0"/>
              <a:t>With OLAP queries, you can perform advanced queries without having to use third party tools.  In</a:t>
            </a:r>
            <a:r>
              <a:rPr lang="en-US" baseline="0" dirty="0" smtClean="0"/>
              <a:t> Greenplum, do the analytic where the data lives.  Don’t ship it to a separate analytics engine.</a:t>
            </a:r>
            <a:endParaRPr lang="en-US" dirty="0" smtClean="0"/>
          </a:p>
          <a:p>
            <a:pPr marL="171450" indent="-171450">
              <a:buFont typeface="Arial" panose="020B0604020202020204" pitchFamily="34" charset="0"/>
              <a:buChar char="•"/>
            </a:pPr>
            <a:r>
              <a:rPr lang="en-US" b="1" dirty="0" smtClean="0"/>
              <a:t>Flexibility and control</a:t>
            </a:r>
            <a:r>
              <a:rPr lang="en-US" dirty="0" smtClean="0"/>
              <a:t> – You can decide whether to choose an appliance  or your own hardware</a:t>
            </a:r>
            <a:r>
              <a:rPr lang="en-US" baseline="0" dirty="0" smtClean="0"/>
              <a:t>. This gives you control over the choice of hardware and operating systems, as well as the ability to add capacity and therefore performance, inexpensively.</a:t>
            </a:r>
            <a:endParaRPr lang="en-US" dirty="0" smtClean="0"/>
          </a:p>
          <a:p>
            <a:pPr marL="171450" indent="-171450">
              <a:buFont typeface="Arial" panose="020B0604020202020204" pitchFamily="34" charset="0"/>
              <a:buChar char="•"/>
            </a:pPr>
            <a:r>
              <a:rPr lang="en-US" b="1" dirty="0" smtClean="0"/>
              <a:t>Centralized management</a:t>
            </a:r>
            <a:r>
              <a:rPr lang="en-US" dirty="0" smtClean="0"/>
              <a:t> – Centralized management allows ease of configuration through a single central location – the master. In the end, centralized cluster management and administration lowers total cost of ownership (TCO). </a:t>
            </a:r>
          </a:p>
          <a:p>
            <a:pPr marL="171450" indent="-171450">
              <a:buFont typeface="Arial" panose="020B0604020202020204" pitchFamily="34" charset="0"/>
              <a:buChar char="•"/>
            </a:pPr>
            <a:r>
              <a:rPr lang="en-US" b="1" dirty="0" smtClean="0"/>
              <a:t>Enterprise class reliability</a:t>
            </a:r>
            <a:r>
              <a:rPr lang="en-US" dirty="0" smtClean="0"/>
              <a:t> – High availability, mirroring on</a:t>
            </a:r>
            <a:r>
              <a:rPr lang="en-US" baseline="0" dirty="0" smtClean="0"/>
              <a:t> </a:t>
            </a:r>
            <a:r>
              <a:rPr lang="en-US" dirty="0" smtClean="0"/>
              <a:t>segments and standby and hardware-level mirroring. With</a:t>
            </a:r>
            <a:r>
              <a:rPr lang="en-US" baseline="0" dirty="0" smtClean="0"/>
              <a:t> multiple levels of redundancy and fail-over, this minimizes downtime.</a:t>
            </a:r>
            <a:endParaRPr lang="en-US" dirty="0" smtClean="0"/>
          </a:p>
          <a:p>
            <a:pPr marL="171450" indent="-171450">
              <a:buFont typeface="Arial" panose="020B0604020202020204" pitchFamily="34" charset="0"/>
              <a:buChar char="•"/>
            </a:pPr>
            <a:r>
              <a:rPr lang="en-US" b="1" dirty="0" smtClean="0"/>
              <a:t>Linear scalability</a:t>
            </a:r>
            <a:r>
              <a:rPr lang="en-US" dirty="0" smtClean="0"/>
              <a:t> – Nodes can be expanded on an as needed basis. This allows for predictable, linear performance gains and capacity growth. It is recommended that Professional Services is involved when expanding nodes. Expanding nodes involves reconfiguring the database to make immediate</a:t>
            </a:r>
            <a:r>
              <a:rPr lang="en-US" baseline="0" dirty="0" smtClean="0"/>
              <a:t> use of the hardware with preexisting data and newly stored data.</a:t>
            </a:r>
          </a:p>
          <a:p>
            <a:pPr marL="171450" indent="-171450">
              <a:buFont typeface="Arial" panose="020B0604020202020204" pitchFamily="34" charset="0"/>
              <a:buChar char="•"/>
            </a:pPr>
            <a:r>
              <a:rPr lang="en-US" b="1" baseline="0" dirty="0" smtClean="0"/>
              <a:t>Open Source</a:t>
            </a:r>
            <a:r>
              <a:rPr lang="en-US" b="0" baseline="0" dirty="0" smtClean="0"/>
              <a:t> – the Greenplum database in now in open source.  This brings a large developer community and set of eyes on code.</a:t>
            </a:r>
            <a:endParaRPr lang="en-US" dirty="0" smtClean="0"/>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people first moved away from expensive mainframe computers, they did their data analytics in Symmetric </a:t>
            </a:r>
            <a:r>
              <a:rPr lang="en-US" baseline="0" dirty="0" err="1" smtClean="0"/>
              <a:t>MultiProcessors</a:t>
            </a:r>
            <a:r>
              <a:rPr lang="en-US" baseline="0" dirty="0" smtClean="0"/>
              <a:t>.  They would start with a small box &lt;CLICK&gt;  but would soon outgrow it and then need to move to a larger one  &lt;CLICK&gt; , and when they outgrew it, move to a yet larger one. &lt;CLICK&gt;  Costs became prohibitive and performance began to suffer.  So, people in the data world became to do what people in the scientific computing world had done:  scaling out rather than scaling up.  &lt;CLICK&gt;</a:t>
            </a:r>
            <a:endParaRPr lang="en-US" dirty="0"/>
          </a:p>
        </p:txBody>
      </p:sp>
      <p:sp>
        <p:nvSpPr>
          <p:cNvPr id="4" name="Slide Number Placeholder 3"/>
          <p:cNvSpPr>
            <a:spLocks noGrp="1"/>
          </p:cNvSpPr>
          <p:nvPr>
            <p:ph type="sldNum" sz="quarter" idx="10"/>
          </p:nvPr>
        </p:nvSpPr>
        <p:spPr/>
        <p:txBody>
          <a:bodyPr/>
          <a:lstStyle/>
          <a:p>
            <a:fld id="{43671D5B-F85E-4A30-836B-0F81F0457D5E}" type="slidenum">
              <a:rPr lang="en-US" altLang="en-US" smtClean="0"/>
              <a:pPr/>
              <a:t>3</a:t>
            </a:fld>
            <a:endParaRPr lang="en-US" altLang="en-US"/>
          </a:p>
        </p:txBody>
      </p:sp>
    </p:spTree>
    <p:extLst>
      <p:ext uri="{BB962C8B-B14F-4D97-AF65-F5344CB8AC3E}">
        <p14:creationId xmlns:p14="http://schemas.microsoft.com/office/powerpoint/2010/main" val="28574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people first moved away from expensive mainframe computers, they did their data analytics in Symmetric </a:t>
            </a:r>
            <a:r>
              <a:rPr lang="en-US" baseline="0" dirty="0" err="1" smtClean="0"/>
              <a:t>MultiProcessors</a:t>
            </a:r>
            <a:r>
              <a:rPr lang="en-US" baseline="0" dirty="0" smtClean="0"/>
              <a:t>.  They would start with a small box &lt;CLICK&gt;  but would soon outgrow it and then need to move to a larger one  &lt;CLICK&gt; , and when they outgrew it, move to a yet larger one. &lt;CLICK&gt;  Costs became prohibitive and performance began to suffer.  So, people in the data world came to do what people in the scientific computing world had done:  scaling out rather than scaling up.  &lt;CLICK&gt;</a:t>
            </a:r>
            <a:endParaRPr lang="en-US" dirty="0"/>
          </a:p>
        </p:txBody>
      </p:sp>
      <p:sp>
        <p:nvSpPr>
          <p:cNvPr id="4" name="Slide Number Placeholder 3"/>
          <p:cNvSpPr>
            <a:spLocks noGrp="1"/>
          </p:cNvSpPr>
          <p:nvPr>
            <p:ph type="sldNum" sz="quarter" idx="10"/>
          </p:nvPr>
        </p:nvSpPr>
        <p:spPr/>
        <p:txBody>
          <a:bodyPr/>
          <a:lstStyle/>
          <a:p>
            <a:fld id="{43671D5B-F85E-4A30-836B-0F81F0457D5E}" type="slidenum">
              <a:rPr lang="en-US" altLang="en-US" smtClean="0"/>
              <a:pPr/>
              <a:t>4</a:t>
            </a:fld>
            <a:endParaRPr lang="en-US" altLang="en-US"/>
          </a:p>
        </p:txBody>
      </p:sp>
    </p:spTree>
    <p:extLst>
      <p:ext uri="{BB962C8B-B14F-4D97-AF65-F5344CB8AC3E}">
        <p14:creationId xmlns:p14="http://schemas.microsoft.com/office/powerpoint/2010/main" val="285749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an MPP, scale out architecture,</a:t>
            </a:r>
            <a:r>
              <a:rPr lang="en-US" baseline="0" dirty="0" smtClean="0"/>
              <a:t> we increase computing power and storage by starting small &lt;CLICK&gt;  In most MPP architectures today, the nodes are usually small Linux  servers with enough CPU, RAM, and I/O power for the needs at hand.  When we run out of any of these resources , we add another node or more . &lt;CLICK&gt;  Since each node has its own memory, OS,  CPU and storage with its own set of disks, this architecture is known as a Shared Nothing architecture.  </a:t>
            </a:r>
          </a:p>
        </p:txBody>
      </p:sp>
      <p:sp>
        <p:nvSpPr>
          <p:cNvPr id="4" name="Slide Number Placeholder 3"/>
          <p:cNvSpPr>
            <a:spLocks noGrp="1"/>
          </p:cNvSpPr>
          <p:nvPr>
            <p:ph type="sldNum" sz="quarter" idx="10"/>
          </p:nvPr>
        </p:nvSpPr>
        <p:spPr/>
        <p:txBody>
          <a:bodyPr/>
          <a:lstStyle/>
          <a:p>
            <a:fld id="{43671D5B-F85E-4A30-836B-0F81F0457D5E}" type="slidenum">
              <a:rPr lang="en-US" altLang="en-US" smtClean="0"/>
              <a:pPr/>
              <a:t>5</a:t>
            </a:fld>
            <a:endParaRPr lang="en-US" altLang="en-US"/>
          </a:p>
        </p:txBody>
      </p:sp>
    </p:spTree>
    <p:extLst>
      <p:ext uri="{BB962C8B-B14F-4D97-AF65-F5344CB8AC3E}">
        <p14:creationId xmlns:p14="http://schemas.microsoft.com/office/powerpoint/2010/main" val="106566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an MPP, scale out architecture,</a:t>
            </a:r>
            <a:r>
              <a:rPr lang="en-US" baseline="0" dirty="0" smtClean="0"/>
              <a:t> we increase computing power and storage by starting small &lt;CLICK&gt;  In most MPP architectures today, the nodes are usually small Linux  servers with enough CPU, RAM, and I/O power for the needs at hand.  When we run out of any of these resources , we add another node or more . &lt;CLICK&gt;  Since each node has its own memory, OS,  CPU and storage with its own set of disks, this architecture is known as a Shared Nothing architecture.  </a:t>
            </a:r>
          </a:p>
        </p:txBody>
      </p:sp>
      <p:sp>
        <p:nvSpPr>
          <p:cNvPr id="4" name="Slide Number Placeholder 3"/>
          <p:cNvSpPr>
            <a:spLocks noGrp="1"/>
          </p:cNvSpPr>
          <p:nvPr>
            <p:ph type="sldNum" sz="quarter" idx="10"/>
          </p:nvPr>
        </p:nvSpPr>
        <p:spPr/>
        <p:txBody>
          <a:bodyPr/>
          <a:lstStyle/>
          <a:p>
            <a:fld id="{43671D5B-F85E-4A30-836B-0F81F0457D5E}" type="slidenum">
              <a:rPr lang="en-US" altLang="en-US" smtClean="0"/>
              <a:pPr/>
              <a:t>6</a:t>
            </a:fld>
            <a:endParaRPr lang="en-US" altLang="en-US"/>
          </a:p>
        </p:txBody>
      </p:sp>
    </p:spTree>
    <p:extLst>
      <p:ext uri="{BB962C8B-B14F-4D97-AF65-F5344CB8AC3E}">
        <p14:creationId xmlns:p14="http://schemas.microsoft.com/office/powerpoint/2010/main" val="1065666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an MPP, scale out architecture,</a:t>
            </a:r>
            <a:r>
              <a:rPr lang="en-US" baseline="0" dirty="0" smtClean="0"/>
              <a:t> we increase computing power and storage by starting small &lt;CLICK&gt;  In most MPP architectures today, the nodes are usually small Linux  servers with enough CPU, RAM, and I/O power for the needs at hand.  When we run out of any of these resources , we add another node or more . &lt;CLICK&gt;  Since each node has its own memory, OS,  CPU and storage with its own set of disks, this architecture is known as a Shared Nothing architecture.  </a:t>
            </a:r>
          </a:p>
        </p:txBody>
      </p:sp>
      <p:sp>
        <p:nvSpPr>
          <p:cNvPr id="4" name="Slide Number Placeholder 3"/>
          <p:cNvSpPr>
            <a:spLocks noGrp="1"/>
          </p:cNvSpPr>
          <p:nvPr>
            <p:ph type="sldNum" sz="quarter" idx="10"/>
          </p:nvPr>
        </p:nvSpPr>
        <p:spPr/>
        <p:txBody>
          <a:bodyPr/>
          <a:lstStyle/>
          <a:p>
            <a:fld id="{43671D5B-F85E-4A30-836B-0F81F0457D5E}" type="slidenum">
              <a:rPr lang="en-US" altLang="en-US" smtClean="0"/>
              <a:pPr/>
              <a:t>7</a:t>
            </a:fld>
            <a:endParaRPr lang="en-US" altLang="en-US"/>
          </a:p>
        </p:txBody>
      </p:sp>
    </p:spTree>
    <p:extLst>
      <p:ext uri="{BB962C8B-B14F-4D97-AF65-F5344CB8AC3E}">
        <p14:creationId xmlns:p14="http://schemas.microsoft.com/office/powerpoint/2010/main" val="1065666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4800" kern="1200" dirty="0" smtClean="0">
                <a:solidFill>
                  <a:schemeClr val="tx1"/>
                </a:solidFill>
                <a:effectLst/>
                <a:latin typeface="+mn-lt"/>
                <a:ea typeface="ＭＳ Ｐゴシック" pitchFamily="34" charset="-128"/>
                <a:cs typeface="+mn-cs"/>
              </a:rPr>
              <a:t>A colleague has a large collection of business cards.  He exchanges business cards with everyone he meets.   He has collected 10,000 business cards. </a:t>
            </a:r>
          </a:p>
          <a:p>
            <a:r>
              <a:rPr lang="en-US" sz="4800" kern="1200" dirty="0" smtClean="0">
                <a:solidFill>
                  <a:schemeClr val="tx1"/>
                </a:solidFill>
                <a:effectLst/>
                <a:latin typeface="+mn-lt"/>
                <a:ea typeface="ＭＳ Ｐゴシック" pitchFamily="34" charset="-128"/>
                <a:cs typeface="+mn-cs"/>
              </a:rPr>
              <a:t> </a:t>
            </a:r>
          </a:p>
          <a:p>
            <a:r>
              <a:rPr lang="en-US" sz="4800" kern="1200" dirty="0" smtClean="0">
                <a:solidFill>
                  <a:schemeClr val="tx1"/>
                </a:solidFill>
                <a:effectLst/>
                <a:latin typeface="+mn-lt"/>
                <a:ea typeface="ＭＳ Ｐゴシック" pitchFamily="34" charset="-128"/>
                <a:cs typeface="+mn-cs"/>
              </a:rPr>
              <a:t>Being no fool, he keeps them sorted in alphabetical order: last name, first name.  When he needs to look up someone’s contact info and he knows the name, it’s a no-brainer.</a:t>
            </a:r>
            <a:r>
              <a:rPr lang="en-US" sz="4800" kern="1200" baseline="0" dirty="0" smtClean="0">
                <a:solidFill>
                  <a:schemeClr val="tx1"/>
                </a:solidFill>
                <a:effectLst/>
                <a:latin typeface="+mn-lt"/>
                <a:ea typeface="ＭＳ Ｐゴシック" pitchFamily="34" charset="-128"/>
                <a:cs typeface="+mn-cs"/>
              </a:rPr>
              <a:t>  He goes to roughly the write place in the alphabet and scans a few cards, taking a few seconds. </a:t>
            </a:r>
          </a:p>
          <a:p>
            <a:r>
              <a:rPr lang="en-US" sz="4800" kern="1200" dirty="0" smtClean="0">
                <a:solidFill>
                  <a:schemeClr val="tx1"/>
                </a:solidFill>
                <a:effectLst/>
                <a:latin typeface="+mn-lt"/>
                <a:ea typeface="ＭＳ Ｐゴシック" pitchFamily="34" charset="-128"/>
                <a:cs typeface="+mn-cs"/>
              </a:rPr>
              <a:t> </a:t>
            </a:r>
          </a:p>
          <a:p>
            <a:r>
              <a:rPr lang="en-US" sz="4800" kern="1200" dirty="0" smtClean="0">
                <a:solidFill>
                  <a:schemeClr val="tx1"/>
                </a:solidFill>
                <a:effectLst/>
                <a:latin typeface="+mn-lt"/>
                <a:ea typeface="ＭＳ Ｐゴシック" pitchFamily="34" charset="-128"/>
                <a:cs typeface="+mn-cs"/>
              </a:rPr>
              <a:t>Occasionally he needs different information  He’s</a:t>
            </a:r>
            <a:r>
              <a:rPr lang="en-US" sz="4800" kern="1200" baseline="0" dirty="0" smtClean="0">
                <a:solidFill>
                  <a:schemeClr val="tx1"/>
                </a:solidFill>
                <a:effectLst/>
                <a:latin typeface="+mn-lt"/>
                <a:ea typeface="ＭＳ Ｐゴシック" pitchFamily="34" charset="-128"/>
                <a:cs typeface="+mn-cs"/>
              </a:rPr>
              <a:t> visiting Acme Widget and want to find all his contacts who work for them. </a:t>
            </a:r>
            <a:r>
              <a:rPr lang="en-US" sz="4800" kern="1200" dirty="0" smtClean="0">
                <a:solidFill>
                  <a:schemeClr val="tx1"/>
                </a:solidFill>
                <a:effectLst/>
                <a:latin typeface="+mn-lt"/>
                <a:ea typeface="ＭＳ Ｐゴシック" pitchFamily="34" charset="-128"/>
                <a:cs typeface="+mn-cs"/>
              </a:rPr>
              <a:t>  This requires going through all his cards.  Now he can scan through cards at a pretty rapid rate, say 100/minute.  For this current card stack, this takes 10,000/100=100 minutes.    This is too long and he came to me for advice.</a:t>
            </a:r>
          </a:p>
        </p:txBody>
      </p:sp>
      <p:sp>
        <p:nvSpPr>
          <p:cNvPr id="4" name="Slide Number Placeholder 3"/>
          <p:cNvSpPr>
            <a:spLocks noGrp="1"/>
          </p:cNvSpPr>
          <p:nvPr>
            <p:ph type="sldNum" sz="quarter" idx="10"/>
          </p:nvPr>
        </p:nvSpPr>
        <p:spPr/>
        <p:txBody>
          <a:bodyPr/>
          <a:lstStyle/>
          <a:p>
            <a:fld id="{43671D5B-F85E-4A30-836B-0F81F0457D5E}" type="slidenum">
              <a:rPr lang="en-US" altLang="en-US" smtClean="0"/>
              <a:pPr/>
              <a:t>8</a:t>
            </a:fld>
            <a:endParaRPr lang="en-US" altLang="en-US"/>
          </a:p>
        </p:txBody>
      </p:sp>
    </p:spTree>
    <p:extLst>
      <p:ext uri="{BB962C8B-B14F-4D97-AF65-F5344CB8AC3E}">
        <p14:creationId xmlns:p14="http://schemas.microsoft.com/office/powerpoint/2010/main" val="402593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4800" kern="1200" dirty="0" smtClean="0">
                <a:solidFill>
                  <a:schemeClr val="tx1"/>
                </a:solidFill>
                <a:effectLst/>
                <a:latin typeface="+mn-lt"/>
                <a:ea typeface="ＭＳ Ｐゴシック" pitchFamily="34" charset="-128"/>
                <a:cs typeface="+mn-cs"/>
              </a:rPr>
              <a:t>“Don’t you have a lot of interns working for you?  Why not enlist the help of 10 of them, divide the cards equally among the 10, and have each intern scan the cards in parallel?”  10,000 cards/10 interns=1000 cards/intern.  Assuming the interns can also scan cards at 100/minute, they can get the job done in 10 minutes, a 10X speedup over a single user.  If we had used 50 interns, the job could be finished in 2 minutes, a 50X speedup.  We get linear scalability from this strategy.   </a:t>
            </a:r>
          </a:p>
          <a:p>
            <a:r>
              <a:rPr lang="en-US" sz="4800" kern="1200" dirty="0" smtClean="0">
                <a:solidFill>
                  <a:schemeClr val="tx1"/>
                </a:solidFill>
                <a:effectLst/>
                <a:latin typeface="+mn-lt"/>
                <a:ea typeface="ＭＳ Ｐゴシック" pitchFamily="34" charset="-128"/>
                <a:cs typeface="+mn-cs"/>
              </a:rPr>
              <a:t> </a:t>
            </a:r>
          </a:p>
          <a:p>
            <a:r>
              <a:rPr lang="en-US" sz="4800" kern="1200" dirty="0" smtClean="0">
                <a:solidFill>
                  <a:schemeClr val="tx1"/>
                </a:solidFill>
                <a:effectLst/>
                <a:latin typeface="+mn-lt"/>
                <a:ea typeface="ＭＳ Ｐゴシック" pitchFamily="34" charset="-128"/>
                <a:cs typeface="+mn-cs"/>
              </a:rPr>
              <a:t>Our parallel solution has the advantage of faster lookups.</a:t>
            </a:r>
            <a:r>
              <a:rPr lang="en-US" sz="4800" kern="1200" baseline="0" dirty="0" smtClean="0">
                <a:solidFill>
                  <a:schemeClr val="tx1"/>
                </a:solidFill>
                <a:effectLst/>
                <a:latin typeface="+mn-lt"/>
                <a:ea typeface="ＭＳ Ｐゴシック" pitchFamily="34" charset="-128"/>
                <a:cs typeface="+mn-cs"/>
              </a:rPr>
              <a:t>  And my friend can use a similar parallel strategy for loading news sets of cards he gets at the next Strata conference.  </a:t>
            </a:r>
            <a:endParaRPr lang="en-US" sz="4800" kern="1200" dirty="0" smtClean="0">
              <a:solidFill>
                <a:schemeClr val="tx1"/>
              </a:solidFill>
              <a:effectLst/>
              <a:latin typeface="+mn-lt"/>
              <a:ea typeface="ＭＳ Ｐゴシック" pitchFamily="34" charset="-128"/>
              <a:cs typeface="+mn-cs"/>
            </a:endParaRPr>
          </a:p>
          <a:p>
            <a:r>
              <a:rPr lang="en-US" sz="4800" kern="1200" dirty="0" smtClean="0">
                <a:solidFill>
                  <a:schemeClr val="tx1"/>
                </a:solidFill>
                <a:effectLst/>
                <a:latin typeface="+mn-lt"/>
                <a:ea typeface="ＭＳ Ｐゴシック" pitchFamily="34" charset="-128"/>
                <a:cs typeface="+mn-cs"/>
              </a:rPr>
              <a:t> </a:t>
            </a:r>
          </a:p>
          <a:p>
            <a:r>
              <a:rPr lang="en-US" sz="4800" kern="1200" dirty="0" smtClean="0">
                <a:solidFill>
                  <a:schemeClr val="tx1"/>
                </a:solidFill>
                <a:effectLst/>
                <a:latin typeface="+mn-lt"/>
                <a:ea typeface="ＭＳ Ｐゴシック" pitchFamily="34" charset="-128"/>
                <a:cs typeface="+mn-cs"/>
              </a:rPr>
              <a:t>Notice that the process is the same whether we used 10 or 20 or 50 interns.   Anytime</a:t>
            </a:r>
            <a:r>
              <a:rPr lang="en-US" sz="4800" kern="1200" baseline="0" dirty="0" smtClean="0">
                <a:solidFill>
                  <a:schemeClr val="tx1"/>
                </a:solidFill>
                <a:effectLst/>
                <a:latin typeface="+mn-lt"/>
                <a:ea typeface="ＭＳ Ｐゴシック" pitchFamily="34" charset="-128"/>
                <a:cs typeface="+mn-cs"/>
              </a:rPr>
              <a:t> </a:t>
            </a:r>
            <a:r>
              <a:rPr lang="en-US" sz="4800" kern="1200" dirty="0" smtClean="0">
                <a:solidFill>
                  <a:schemeClr val="tx1"/>
                </a:solidFill>
                <a:effectLst/>
                <a:latin typeface="+mn-lt"/>
                <a:ea typeface="ＭＳ Ｐゴシック" pitchFamily="34" charset="-128"/>
                <a:cs typeface="+mn-cs"/>
              </a:rPr>
              <a:t> he wants to ask a question of the business cards, my colleague  does not need to know how many interns or who has which data.  Once</a:t>
            </a:r>
            <a:r>
              <a:rPr lang="en-US" sz="4800" kern="1200" baseline="0" dirty="0" smtClean="0">
                <a:solidFill>
                  <a:schemeClr val="tx1"/>
                </a:solidFill>
                <a:effectLst/>
                <a:latin typeface="+mn-lt"/>
                <a:ea typeface="ＭＳ Ｐゴシック" pitchFamily="34" charset="-128"/>
                <a:cs typeface="+mn-cs"/>
              </a:rPr>
              <a:t> the cards are distributed, t</a:t>
            </a:r>
            <a:r>
              <a:rPr lang="en-US" sz="4800" kern="1200" dirty="0" smtClean="0">
                <a:solidFill>
                  <a:schemeClr val="tx1"/>
                </a:solidFill>
                <a:effectLst/>
                <a:latin typeface="+mn-lt"/>
                <a:ea typeface="ＭＳ Ｐゴシック" pitchFamily="34" charset="-128"/>
                <a:cs typeface="+mn-cs"/>
              </a:rPr>
              <a:t>he parallelism is transparent to him.  </a:t>
            </a:r>
          </a:p>
          <a:p>
            <a:r>
              <a:rPr lang="en-US" sz="4800" kern="1200" dirty="0" smtClean="0">
                <a:solidFill>
                  <a:schemeClr val="tx1"/>
                </a:solidFill>
                <a:effectLst/>
                <a:latin typeface="+mn-lt"/>
                <a:ea typeface="ＭＳ Ｐゴシック" pitchFamily="34" charset="-128"/>
                <a:cs typeface="+mn-cs"/>
              </a:rPr>
              <a:t> </a:t>
            </a:r>
          </a:p>
          <a:p>
            <a:r>
              <a:rPr lang="en-US" sz="4800" kern="1200" dirty="0" smtClean="0">
                <a:solidFill>
                  <a:schemeClr val="tx1"/>
                </a:solidFill>
                <a:effectLst/>
                <a:latin typeface="+mn-lt"/>
                <a:ea typeface="ＭＳ Ｐゴシック" pitchFamily="34" charset="-128"/>
                <a:cs typeface="+mn-cs"/>
              </a:rPr>
              <a:t>What we have created is an analogue of an MPP (or massively parallel processing) database.</a:t>
            </a:r>
          </a:p>
          <a:p>
            <a:r>
              <a:rPr lang="en-US" sz="4800" kern="1200" dirty="0" smtClean="0">
                <a:solidFill>
                  <a:schemeClr val="tx1"/>
                </a:solidFill>
                <a:effectLst/>
                <a:latin typeface="+mn-lt"/>
                <a:ea typeface="ＭＳ Ｐゴシック" pitchFamily="34" charset="-128"/>
                <a:cs typeface="+mn-cs"/>
              </a:rPr>
              <a:t> </a:t>
            </a:r>
          </a:p>
          <a:p>
            <a:r>
              <a:rPr lang="en-US" sz="4800" kern="1200" dirty="0" smtClean="0">
                <a:solidFill>
                  <a:schemeClr val="tx1"/>
                </a:solidFill>
                <a:effectLst/>
                <a:latin typeface="+mn-lt"/>
                <a:ea typeface="ＭＳ Ｐゴシック" pitchFamily="34" charset="-128"/>
                <a:cs typeface="+mn-cs"/>
              </a:rPr>
              <a:t>Disclaimer:  No Interns were harmed in the processes mentioned above.  </a:t>
            </a:r>
          </a:p>
          <a:p>
            <a:r>
              <a:rPr lang="en-US" sz="4800" kern="1200" dirty="0" smtClean="0">
                <a:solidFill>
                  <a:schemeClr val="tx1"/>
                </a:solidFill>
                <a:effectLst/>
                <a:latin typeface="+mn-lt"/>
                <a:ea typeface="ＭＳ Ｐゴシック" pitchFamily="34" charset="-128"/>
                <a:cs typeface="+mn-cs"/>
              </a:rPr>
              <a:t> </a:t>
            </a:r>
            <a:endParaRPr lang="en-US" sz="4800" kern="1200" dirty="0">
              <a:solidFill>
                <a:schemeClr val="tx1"/>
              </a:solidFill>
              <a:effectLst/>
              <a:latin typeface="+mn-lt"/>
              <a:ea typeface="ＭＳ Ｐゴシック" pitchFamily="34" charset="-128"/>
              <a:cs typeface="+mn-cs"/>
            </a:endParaRPr>
          </a:p>
        </p:txBody>
      </p:sp>
      <p:sp>
        <p:nvSpPr>
          <p:cNvPr id="4" name="Slide Number Placeholder 3"/>
          <p:cNvSpPr>
            <a:spLocks noGrp="1"/>
          </p:cNvSpPr>
          <p:nvPr>
            <p:ph type="sldNum" sz="quarter" idx="10"/>
          </p:nvPr>
        </p:nvSpPr>
        <p:spPr/>
        <p:txBody>
          <a:bodyPr/>
          <a:lstStyle/>
          <a:p>
            <a:fld id="{43671D5B-F85E-4A30-836B-0F81F0457D5E}" type="slidenum">
              <a:rPr lang="en-US" altLang="en-US" smtClean="0"/>
              <a:pPr/>
              <a:t>9</a:t>
            </a:fld>
            <a:endParaRPr lang="en-US" altLang="en-US"/>
          </a:p>
        </p:txBody>
      </p:sp>
    </p:spTree>
    <p:extLst>
      <p:ext uri="{BB962C8B-B14F-4D97-AF65-F5344CB8AC3E}">
        <p14:creationId xmlns:p14="http://schemas.microsoft.com/office/powerpoint/2010/main" val="4025932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C4DA9810-7995-4EA1-993B-B0607A2F9B73}"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7" y="2473227"/>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88" y="379370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4870421"/>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132424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CF8CE6E7-BDB2-422E-830F-56E848A2F449}"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428942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A92E07F1-B27A-484C-AA0D-1EF00C29A2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2808042"/>
            <a:ext cx="6048376" cy="620683"/>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18" y="351524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809378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05E80F88-91ED-404E-BE19-BD46E2D7D6A8}"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2293644"/>
            <a:ext cx="6048376" cy="1354217"/>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294810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2228850"/>
            <a:ext cx="5153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3760788"/>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292659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767657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1" y="1268269"/>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8437221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468084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503972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947975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1" y="1175132"/>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127865942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973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2222080"/>
            <a:ext cx="6048376" cy="1218795"/>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3" y="3671063"/>
            <a:ext cx="6048375" cy="1901704"/>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253402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0FE7873-AF71-4DA8-93CB-40299EE049B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Lst>
  <p:timing>
    <p:tnLst>
      <p:par>
        <p:cTn xmlns:p14="http://schemas.microsoft.com/office/powerpoint/2010/main" id="1" dur="indefinite" restart="never" nodeType="tmRoot"/>
      </p:par>
    </p:tnLst>
  </p:timing>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9.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tif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ctrTitle"/>
          </p:nvPr>
        </p:nvSpPr>
        <p:spPr>
          <a:xfrm>
            <a:off x="495143" y="2579653"/>
            <a:ext cx="8346729" cy="1218795"/>
          </a:xfrm>
        </p:spPr>
        <p:txBody>
          <a:bodyPr/>
          <a:lstStyle/>
          <a:p>
            <a:r>
              <a:rPr lang="en-US" dirty="0" smtClean="0"/>
              <a:t>Greenplum Fundamental Concepts</a:t>
            </a:r>
          </a:p>
        </p:txBody>
      </p:sp>
    </p:spTree>
    <p:custDataLst>
      <p:tags r:id="rId1"/>
    </p:custDataLst>
    <p:extLst>
      <p:ext uri="{BB962C8B-B14F-4D97-AF65-F5344CB8AC3E}">
        <p14:creationId xmlns:p14="http://schemas.microsoft.com/office/powerpoint/2010/main" val="22506114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smtClean="0"/>
              <a:t>Greenplum Fundamental Concepts </a:t>
            </a:r>
            <a:endParaRPr lang="en-US" dirty="0"/>
          </a:p>
        </p:txBody>
      </p:sp>
      <p:sp>
        <p:nvSpPr>
          <p:cNvPr id="7" name="Subtitle 6"/>
          <p:cNvSpPr>
            <a:spLocks noGrp="1"/>
          </p:cNvSpPr>
          <p:nvPr>
            <p:ph type="subTitle" idx="4294967295"/>
          </p:nvPr>
        </p:nvSpPr>
        <p:spPr>
          <a:xfrm>
            <a:off x="808778" y="1417638"/>
            <a:ext cx="7414902" cy="4135486"/>
          </a:xfrm>
        </p:spPr>
        <p:txBody>
          <a:bodyPr>
            <a:normAutofit/>
          </a:bodyPr>
          <a:lstStyle/>
          <a:p>
            <a:pPr marL="0" indent="0">
              <a:buNone/>
              <a:defRPr/>
            </a:pPr>
            <a:r>
              <a:rPr lang="en-US" dirty="0" smtClean="0"/>
              <a:t>In this session , we’ll  examine the main features and benefits offered in Greenplum Database.</a:t>
            </a:r>
          </a:p>
          <a:p>
            <a:pPr marL="0" indent="0">
              <a:buNone/>
              <a:defRPr/>
            </a:pPr>
            <a:endParaRPr lang="en-US" dirty="0" smtClean="0"/>
          </a:p>
          <a:p>
            <a:pPr marL="228600" indent="-228600">
              <a:buFont typeface="Arial" pitchFamily="34" charset="0"/>
              <a:buChar char="•"/>
              <a:defRPr/>
            </a:pPr>
            <a:r>
              <a:rPr lang="en-US" dirty="0" smtClean="0"/>
              <a:t>Examine the physical architecture of Greenplum</a:t>
            </a:r>
          </a:p>
          <a:p>
            <a:pPr marL="228600" indent="-228600">
              <a:buFont typeface="Arial" pitchFamily="34" charset="0"/>
              <a:buChar char="•"/>
              <a:defRPr/>
            </a:pPr>
            <a:r>
              <a:rPr lang="en-US" dirty="0" smtClean="0"/>
              <a:t>Describe the features of Greenplum</a:t>
            </a:r>
          </a:p>
          <a:p>
            <a:pPr marL="228600" indent="-228600">
              <a:buFont typeface="Arial" pitchFamily="34" charset="0"/>
              <a:buChar char="•"/>
              <a:defRPr/>
            </a:pPr>
            <a:r>
              <a:rPr lang="en-US" dirty="0" smtClean="0"/>
              <a:t>Identify the major components within the Greenplum architecture</a:t>
            </a:r>
          </a:p>
          <a:p>
            <a:pPr marL="228600" indent="-228600">
              <a:buFont typeface="Arial" pitchFamily="34" charset="0"/>
              <a:buChar char="•"/>
              <a:defRPr/>
            </a:pPr>
            <a:r>
              <a:rPr lang="en-US" dirty="0" smtClean="0"/>
              <a:t>Identify benefits from implementing a Greenplum solution</a:t>
            </a:r>
            <a:endParaRPr lang="en-US" dirty="0"/>
          </a:p>
        </p:txBody>
      </p:sp>
    </p:spTree>
    <p:extLst>
      <p:ext uri="{BB962C8B-B14F-4D97-AF65-F5344CB8AC3E}">
        <p14:creationId xmlns:p14="http://schemas.microsoft.com/office/powerpoint/2010/main" val="40372755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600" dirty="0" smtClean="0"/>
              <a:t>Shared-Nothing Massively Parallel Processing Architecture</a:t>
            </a:r>
            <a:endParaRPr lang="en-US" sz="2600" dirty="0"/>
          </a:p>
        </p:txBody>
      </p:sp>
      <p:pic>
        <p:nvPicPr>
          <p:cNvPr id="88068" name="Picture 4"/>
          <p:cNvPicPr>
            <a:picLocks noGrp="1" noChangeAspect="1" noChangeArrowheads="1"/>
          </p:cNvPicPr>
          <p:nvPr>
            <p:ph idx="4294967295"/>
          </p:nvPr>
        </p:nvPicPr>
        <p:blipFill>
          <a:blip r:embed="rId3" cstate="print"/>
          <a:srcRect/>
          <a:stretch>
            <a:fillRect/>
          </a:stretch>
        </p:blipFill>
        <p:spPr bwMode="auto">
          <a:xfrm>
            <a:off x="939800" y="1314450"/>
            <a:ext cx="8204200" cy="4922838"/>
          </a:xfrm>
          <a:prstGeom prst="rect">
            <a:avLst/>
          </a:prstGeom>
          <a:noFill/>
          <a:ln w="9525">
            <a:noFill/>
            <a:miter lim="800000"/>
            <a:headEnd/>
            <a:tailEnd/>
          </a:ln>
        </p:spPr>
      </p:pic>
      <p:sp>
        <p:nvSpPr>
          <p:cNvPr id="26" name="TextBox 25"/>
          <p:cNvSpPr txBox="1"/>
          <p:nvPr/>
        </p:nvSpPr>
        <p:spPr>
          <a:xfrm>
            <a:off x="457200" y="3535756"/>
            <a:ext cx="1050288" cy="1446550"/>
          </a:xfrm>
          <a:prstGeom prst="rect">
            <a:avLst/>
          </a:prstGeom>
          <a:noFill/>
          <a:ln>
            <a:noFill/>
          </a:ln>
          <a:effectLst>
            <a:innerShdw blurRad="114300">
              <a:prstClr val="black"/>
            </a:innerShdw>
          </a:effectLst>
        </p:spPr>
        <p:txBody>
          <a:bodyPr wrap="none" rtlCol="0">
            <a:spAutoFit/>
          </a:bodyPr>
          <a:lstStyle/>
          <a:p>
            <a:pPr algn="ctr"/>
            <a:r>
              <a:rPr lang="en-US" sz="1600" b="1" dirty="0" smtClean="0"/>
              <a:t>Segment</a:t>
            </a:r>
            <a:br>
              <a:rPr lang="en-US" sz="1600" b="1" dirty="0" smtClean="0"/>
            </a:br>
            <a:r>
              <a:rPr lang="en-US" sz="1600" b="1" dirty="0" smtClean="0"/>
              <a:t>Servers</a:t>
            </a:r>
          </a:p>
          <a:p>
            <a:pPr algn="ctr"/>
            <a:r>
              <a:rPr lang="en-US" sz="1400" dirty="0" smtClean="0"/>
              <a:t>Query</a:t>
            </a:r>
            <a:br>
              <a:rPr lang="en-US" sz="1400" dirty="0" smtClean="0"/>
            </a:br>
            <a:r>
              <a:rPr lang="en-US" sz="1400" dirty="0" smtClean="0"/>
              <a:t>processing</a:t>
            </a:r>
            <a:br>
              <a:rPr lang="en-US" sz="1400" dirty="0" smtClean="0"/>
            </a:br>
            <a:r>
              <a:rPr lang="en-US" sz="1400" dirty="0" smtClean="0"/>
              <a:t>and data</a:t>
            </a:r>
            <a:br>
              <a:rPr lang="en-US" sz="1400" dirty="0" smtClean="0"/>
            </a:br>
            <a:r>
              <a:rPr lang="en-US" sz="1400" dirty="0" smtClean="0"/>
              <a:t>storage</a:t>
            </a:r>
            <a:endParaRPr lang="en-US" sz="1400" dirty="0"/>
          </a:p>
        </p:txBody>
      </p:sp>
    </p:spTree>
    <p:extLst>
      <p:ext uri="{BB962C8B-B14F-4D97-AF65-F5344CB8AC3E}">
        <p14:creationId xmlns:p14="http://schemas.microsoft.com/office/powerpoint/2010/main" val="40117468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600" dirty="0" smtClean="0"/>
              <a:t>Shared-Nothing Massively Parallel Processing Architecture</a:t>
            </a:r>
            <a:endParaRPr lang="en-US" sz="2600" dirty="0"/>
          </a:p>
        </p:txBody>
      </p:sp>
      <p:pic>
        <p:nvPicPr>
          <p:cNvPr id="88068" name="Picture 4"/>
          <p:cNvPicPr>
            <a:picLocks noGrp="1" noChangeAspect="1" noChangeArrowheads="1"/>
          </p:cNvPicPr>
          <p:nvPr>
            <p:ph idx="4294967295"/>
          </p:nvPr>
        </p:nvPicPr>
        <p:blipFill>
          <a:blip r:embed="rId3" cstate="print"/>
          <a:srcRect/>
          <a:stretch>
            <a:fillRect/>
          </a:stretch>
        </p:blipFill>
        <p:spPr bwMode="auto">
          <a:xfrm>
            <a:off x="939800" y="1314450"/>
            <a:ext cx="8204200" cy="4922838"/>
          </a:xfrm>
          <a:prstGeom prst="rect">
            <a:avLst/>
          </a:prstGeom>
          <a:noFill/>
          <a:ln w="9525">
            <a:noFill/>
            <a:miter lim="800000"/>
            <a:headEnd/>
            <a:tailEnd/>
          </a:ln>
        </p:spPr>
      </p:pic>
      <p:sp>
        <p:nvSpPr>
          <p:cNvPr id="24" name="TextBox 23"/>
          <p:cNvSpPr txBox="1"/>
          <p:nvPr/>
        </p:nvSpPr>
        <p:spPr>
          <a:xfrm>
            <a:off x="457200" y="1477106"/>
            <a:ext cx="1656223" cy="769441"/>
          </a:xfrm>
          <a:prstGeom prst="rect">
            <a:avLst/>
          </a:prstGeom>
          <a:noFill/>
          <a:ln>
            <a:noFill/>
          </a:ln>
          <a:effectLst>
            <a:innerShdw blurRad="114300">
              <a:prstClr val="black"/>
            </a:innerShdw>
          </a:effectLst>
        </p:spPr>
        <p:txBody>
          <a:bodyPr wrap="none" rtlCol="0">
            <a:spAutoFit/>
          </a:bodyPr>
          <a:lstStyle/>
          <a:p>
            <a:pPr algn="ctr"/>
            <a:r>
              <a:rPr lang="en-US" sz="1600" b="1" dirty="0" smtClean="0"/>
              <a:t>Master Servers</a:t>
            </a:r>
          </a:p>
          <a:p>
            <a:pPr algn="ctr"/>
            <a:r>
              <a:rPr lang="en-US" sz="1400" dirty="0" smtClean="0"/>
              <a:t>Query planning</a:t>
            </a:r>
            <a:br>
              <a:rPr lang="en-US" sz="1400" dirty="0" smtClean="0"/>
            </a:br>
            <a:r>
              <a:rPr lang="en-US" sz="1400" dirty="0" smtClean="0"/>
              <a:t>and dispatch</a:t>
            </a:r>
            <a:endParaRPr lang="en-US" sz="1400" dirty="0"/>
          </a:p>
        </p:txBody>
      </p:sp>
      <p:sp>
        <p:nvSpPr>
          <p:cNvPr id="26" name="TextBox 25"/>
          <p:cNvSpPr txBox="1"/>
          <p:nvPr/>
        </p:nvSpPr>
        <p:spPr>
          <a:xfrm>
            <a:off x="457200" y="3535756"/>
            <a:ext cx="1050288" cy="1446550"/>
          </a:xfrm>
          <a:prstGeom prst="rect">
            <a:avLst/>
          </a:prstGeom>
          <a:noFill/>
          <a:ln>
            <a:noFill/>
          </a:ln>
          <a:effectLst>
            <a:innerShdw blurRad="114300">
              <a:prstClr val="black"/>
            </a:innerShdw>
          </a:effectLst>
        </p:spPr>
        <p:txBody>
          <a:bodyPr wrap="none" rtlCol="0">
            <a:spAutoFit/>
          </a:bodyPr>
          <a:lstStyle/>
          <a:p>
            <a:pPr algn="ctr"/>
            <a:r>
              <a:rPr lang="en-US" sz="1600" b="1" dirty="0" smtClean="0"/>
              <a:t>Segment</a:t>
            </a:r>
            <a:br>
              <a:rPr lang="en-US" sz="1600" b="1" dirty="0" smtClean="0"/>
            </a:br>
            <a:r>
              <a:rPr lang="en-US" sz="1600" b="1" dirty="0" smtClean="0"/>
              <a:t>Servers</a:t>
            </a:r>
          </a:p>
          <a:p>
            <a:pPr algn="ctr"/>
            <a:r>
              <a:rPr lang="en-US" sz="1400" dirty="0" smtClean="0"/>
              <a:t>Query</a:t>
            </a:r>
            <a:br>
              <a:rPr lang="en-US" sz="1400" dirty="0" smtClean="0"/>
            </a:br>
            <a:r>
              <a:rPr lang="en-US" sz="1400" dirty="0" smtClean="0"/>
              <a:t>processing</a:t>
            </a:r>
            <a:br>
              <a:rPr lang="en-US" sz="1400" dirty="0" smtClean="0"/>
            </a:br>
            <a:r>
              <a:rPr lang="en-US" sz="1400" dirty="0" smtClean="0"/>
              <a:t>and data</a:t>
            </a:r>
            <a:br>
              <a:rPr lang="en-US" sz="1400" dirty="0" smtClean="0"/>
            </a:br>
            <a:r>
              <a:rPr lang="en-US" sz="1400" dirty="0" smtClean="0"/>
              <a:t>storage</a:t>
            </a:r>
            <a:endParaRPr lang="en-US" sz="1400" dirty="0"/>
          </a:p>
        </p:txBody>
      </p:sp>
    </p:spTree>
    <p:extLst>
      <p:ext uri="{BB962C8B-B14F-4D97-AF65-F5344CB8AC3E}">
        <p14:creationId xmlns:p14="http://schemas.microsoft.com/office/powerpoint/2010/main" val="40117468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600" dirty="0" smtClean="0"/>
              <a:t>Shared-Nothing Massively Parallel Processing Architecture</a:t>
            </a:r>
            <a:endParaRPr lang="en-US" sz="2600" dirty="0"/>
          </a:p>
        </p:txBody>
      </p:sp>
      <p:pic>
        <p:nvPicPr>
          <p:cNvPr id="88068" name="Picture 4"/>
          <p:cNvPicPr>
            <a:picLocks noGrp="1" noChangeAspect="1" noChangeArrowheads="1"/>
          </p:cNvPicPr>
          <p:nvPr>
            <p:ph idx="4294967295"/>
          </p:nvPr>
        </p:nvPicPr>
        <p:blipFill>
          <a:blip r:embed="rId3" cstate="print"/>
          <a:srcRect/>
          <a:stretch>
            <a:fillRect/>
          </a:stretch>
        </p:blipFill>
        <p:spPr bwMode="auto">
          <a:xfrm>
            <a:off x="939800" y="1314450"/>
            <a:ext cx="8204200" cy="4922838"/>
          </a:xfrm>
          <a:prstGeom prst="rect">
            <a:avLst/>
          </a:prstGeom>
          <a:noFill/>
          <a:ln w="9525">
            <a:noFill/>
            <a:miter lim="800000"/>
            <a:headEnd/>
            <a:tailEnd/>
          </a:ln>
        </p:spPr>
      </p:pic>
      <p:sp>
        <p:nvSpPr>
          <p:cNvPr id="24" name="TextBox 23"/>
          <p:cNvSpPr txBox="1"/>
          <p:nvPr/>
        </p:nvSpPr>
        <p:spPr>
          <a:xfrm>
            <a:off x="457200" y="1477106"/>
            <a:ext cx="1656223" cy="769441"/>
          </a:xfrm>
          <a:prstGeom prst="rect">
            <a:avLst/>
          </a:prstGeom>
          <a:noFill/>
          <a:ln>
            <a:noFill/>
          </a:ln>
          <a:effectLst>
            <a:innerShdw blurRad="114300">
              <a:prstClr val="black"/>
            </a:innerShdw>
          </a:effectLst>
        </p:spPr>
        <p:txBody>
          <a:bodyPr wrap="none" rtlCol="0">
            <a:spAutoFit/>
          </a:bodyPr>
          <a:lstStyle/>
          <a:p>
            <a:pPr algn="ctr"/>
            <a:r>
              <a:rPr lang="en-US" sz="1600" b="1" dirty="0" smtClean="0"/>
              <a:t>Master Servers</a:t>
            </a:r>
          </a:p>
          <a:p>
            <a:pPr algn="ctr"/>
            <a:r>
              <a:rPr lang="en-US" sz="1400" dirty="0" smtClean="0"/>
              <a:t>Query planning</a:t>
            </a:r>
            <a:br>
              <a:rPr lang="en-US" sz="1400" dirty="0" smtClean="0"/>
            </a:br>
            <a:r>
              <a:rPr lang="en-US" sz="1400" dirty="0" smtClean="0"/>
              <a:t>and dispatch</a:t>
            </a:r>
            <a:endParaRPr lang="en-US" sz="1400" dirty="0"/>
          </a:p>
        </p:txBody>
      </p:sp>
      <p:sp>
        <p:nvSpPr>
          <p:cNvPr id="26" name="TextBox 25"/>
          <p:cNvSpPr txBox="1"/>
          <p:nvPr/>
        </p:nvSpPr>
        <p:spPr>
          <a:xfrm>
            <a:off x="457200" y="3535756"/>
            <a:ext cx="1050288" cy="1446550"/>
          </a:xfrm>
          <a:prstGeom prst="rect">
            <a:avLst/>
          </a:prstGeom>
          <a:noFill/>
          <a:ln>
            <a:noFill/>
          </a:ln>
          <a:effectLst>
            <a:innerShdw blurRad="114300">
              <a:prstClr val="black"/>
            </a:innerShdw>
          </a:effectLst>
        </p:spPr>
        <p:txBody>
          <a:bodyPr wrap="none" rtlCol="0">
            <a:spAutoFit/>
          </a:bodyPr>
          <a:lstStyle/>
          <a:p>
            <a:pPr algn="ctr"/>
            <a:r>
              <a:rPr lang="en-US" sz="1600" b="1" dirty="0" smtClean="0"/>
              <a:t>Segment</a:t>
            </a:r>
            <a:br>
              <a:rPr lang="en-US" sz="1600" b="1" dirty="0" smtClean="0"/>
            </a:br>
            <a:r>
              <a:rPr lang="en-US" sz="1600" b="1" dirty="0" smtClean="0"/>
              <a:t>Servers</a:t>
            </a:r>
          </a:p>
          <a:p>
            <a:pPr algn="ctr"/>
            <a:r>
              <a:rPr lang="en-US" sz="1400" dirty="0" smtClean="0"/>
              <a:t>Query</a:t>
            </a:r>
            <a:br>
              <a:rPr lang="en-US" sz="1400" dirty="0" smtClean="0"/>
            </a:br>
            <a:r>
              <a:rPr lang="en-US" sz="1400" dirty="0" smtClean="0"/>
              <a:t>processing</a:t>
            </a:r>
            <a:br>
              <a:rPr lang="en-US" sz="1400" dirty="0" smtClean="0"/>
            </a:br>
            <a:r>
              <a:rPr lang="en-US" sz="1400" dirty="0" smtClean="0"/>
              <a:t>and data</a:t>
            </a:r>
            <a:br>
              <a:rPr lang="en-US" sz="1400" dirty="0" smtClean="0"/>
            </a:br>
            <a:r>
              <a:rPr lang="en-US" sz="1400" dirty="0" smtClean="0"/>
              <a:t>storage</a:t>
            </a:r>
            <a:endParaRPr lang="en-US" sz="1400" dirty="0"/>
          </a:p>
        </p:txBody>
      </p:sp>
      <p:sp>
        <p:nvSpPr>
          <p:cNvPr id="2" name="TextBox 1"/>
          <p:cNvSpPr txBox="1"/>
          <p:nvPr/>
        </p:nvSpPr>
        <p:spPr>
          <a:xfrm>
            <a:off x="270933" y="2998803"/>
            <a:ext cx="1842490" cy="369332"/>
          </a:xfrm>
          <a:prstGeom prst="rect">
            <a:avLst/>
          </a:prstGeom>
          <a:noFill/>
        </p:spPr>
        <p:txBody>
          <a:bodyPr wrap="square" rtlCol="0">
            <a:spAutoFit/>
          </a:bodyPr>
          <a:lstStyle/>
          <a:p>
            <a:r>
              <a:rPr lang="en-US" b="1" dirty="0" smtClean="0"/>
              <a:t>Interconnect</a:t>
            </a:r>
            <a:endParaRPr lang="en-US" b="1" dirty="0"/>
          </a:p>
        </p:txBody>
      </p:sp>
    </p:spTree>
    <p:extLst>
      <p:ext uri="{BB962C8B-B14F-4D97-AF65-F5344CB8AC3E}">
        <p14:creationId xmlns:p14="http://schemas.microsoft.com/office/powerpoint/2010/main" val="858316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600" dirty="0" smtClean="0"/>
              <a:t>Shared-Nothing Massively Parallel Processing Architecture</a:t>
            </a:r>
            <a:endParaRPr lang="en-US" sz="2600" dirty="0"/>
          </a:p>
        </p:txBody>
      </p:sp>
      <p:pic>
        <p:nvPicPr>
          <p:cNvPr id="88068" name="Picture 4"/>
          <p:cNvPicPr>
            <a:picLocks noGrp="1" noChangeAspect="1" noChangeArrowheads="1"/>
          </p:cNvPicPr>
          <p:nvPr>
            <p:ph idx="4294967295"/>
          </p:nvPr>
        </p:nvPicPr>
        <p:blipFill>
          <a:blip r:embed="rId3" cstate="print"/>
          <a:srcRect/>
          <a:stretch>
            <a:fillRect/>
          </a:stretch>
        </p:blipFill>
        <p:spPr bwMode="auto">
          <a:xfrm>
            <a:off x="939800" y="1284489"/>
            <a:ext cx="8204200" cy="4922838"/>
          </a:xfrm>
          <a:prstGeom prst="rect">
            <a:avLst/>
          </a:prstGeom>
          <a:noFill/>
          <a:ln w="9525">
            <a:noFill/>
            <a:miter lim="800000"/>
            <a:headEnd/>
            <a:tailEnd/>
          </a:ln>
        </p:spPr>
      </p:pic>
      <p:sp>
        <p:nvSpPr>
          <p:cNvPr id="24" name="TextBox 23"/>
          <p:cNvSpPr txBox="1"/>
          <p:nvPr/>
        </p:nvSpPr>
        <p:spPr>
          <a:xfrm>
            <a:off x="457200" y="1477106"/>
            <a:ext cx="1656223" cy="769441"/>
          </a:xfrm>
          <a:prstGeom prst="rect">
            <a:avLst/>
          </a:prstGeom>
          <a:noFill/>
          <a:ln>
            <a:noFill/>
          </a:ln>
          <a:effectLst>
            <a:innerShdw blurRad="114300">
              <a:prstClr val="black"/>
            </a:innerShdw>
          </a:effectLst>
        </p:spPr>
        <p:txBody>
          <a:bodyPr wrap="none" rtlCol="0">
            <a:spAutoFit/>
          </a:bodyPr>
          <a:lstStyle/>
          <a:p>
            <a:pPr algn="ctr"/>
            <a:r>
              <a:rPr lang="en-US" sz="1600" b="1" dirty="0" smtClean="0"/>
              <a:t>Master Servers</a:t>
            </a:r>
          </a:p>
          <a:p>
            <a:pPr algn="ctr"/>
            <a:r>
              <a:rPr lang="en-US" sz="1400" dirty="0" smtClean="0"/>
              <a:t>Query planning</a:t>
            </a:r>
            <a:br>
              <a:rPr lang="en-US" sz="1400" dirty="0" smtClean="0"/>
            </a:br>
            <a:r>
              <a:rPr lang="en-US" sz="1400" dirty="0" smtClean="0"/>
              <a:t>and dispatch</a:t>
            </a:r>
            <a:endParaRPr lang="en-US" sz="1400" dirty="0"/>
          </a:p>
        </p:txBody>
      </p:sp>
      <p:sp>
        <p:nvSpPr>
          <p:cNvPr id="26" name="TextBox 25"/>
          <p:cNvSpPr txBox="1"/>
          <p:nvPr/>
        </p:nvSpPr>
        <p:spPr>
          <a:xfrm>
            <a:off x="457200" y="3535756"/>
            <a:ext cx="1050288" cy="1446550"/>
          </a:xfrm>
          <a:prstGeom prst="rect">
            <a:avLst/>
          </a:prstGeom>
          <a:noFill/>
          <a:ln>
            <a:noFill/>
          </a:ln>
          <a:effectLst>
            <a:innerShdw blurRad="114300">
              <a:prstClr val="black"/>
            </a:innerShdw>
          </a:effectLst>
        </p:spPr>
        <p:txBody>
          <a:bodyPr wrap="none" rtlCol="0">
            <a:spAutoFit/>
          </a:bodyPr>
          <a:lstStyle/>
          <a:p>
            <a:pPr algn="ctr"/>
            <a:r>
              <a:rPr lang="en-US" sz="1600" b="1" dirty="0" smtClean="0"/>
              <a:t>Segment</a:t>
            </a:r>
            <a:br>
              <a:rPr lang="en-US" sz="1600" b="1" dirty="0" smtClean="0"/>
            </a:br>
            <a:r>
              <a:rPr lang="en-US" sz="1600" b="1" dirty="0" smtClean="0"/>
              <a:t>Servers</a:t>
            </a:r>
          </a:p>
          <a:p>
            <a:pPr algn="ctr"/>
            <a:r>
              <a:rPr lang="en-US" sz="1400" dirty="0" smtClean="0"/>
              <a:t>Query</a:t>
            </a:r>
            <a:br>
              <a:rPr lang="en-US" sz="1400" dirty="0" smtClean="0"/>
            </a:br>
            <a:r>
              <a:rPr lang="en-US" sz="1400" dirty="0" smtClean="0"/>
              <a:t>processing</a:t>
            </a:r>
            <a:br>
              <a:rPr lang="en-US" sz="1400" dirty="0" smtClean="0"/>
            </a:br>
            <a:r>
              <a:rPr lang="en-US" sz="1400" dirty="0" smtClean="0"/>
              <a:t>and data</a:t>
            </a:r>
            <a:br>
              <a:rPr lang="en-US" sz="1400" dirty="0" smtClean="0"/>
            </a:br>
            <a:r>
              <a:rPr lang="en-US" sz="1400" dirty="0" smtClean="0"/>
              <a:t>storage</a:t>
            </a:r>
            <a:endParaRPr lang="en-US" sz="1400" dirty="0"/>
          </a:p>
        </p:txBody>
      </p:sp>
      <p:sp>
        <p:nvSpPr>
          <p:cNvPr id="2" name="TextBox 1"/>
          <p:cNvSpPr txBox="1"/>
          <p:nvPr/>
        </p:nvSpPr>
        <p:spPr>
          <a:xfrm>
            <a:off x="270933" y="2998803"/>
            <a:ext cx="1842490" cy="369332"/>
          </a:xfrm>
          <a:prstGeom prst="rect">
            <a:avLst/>
          </a:prstGeom>
          <a:noFill/>
        </p:spPr>
        <p:txBody>
          <a:bodyPr wrap="square" rtlCol="0">
            <a:spAutoFit/>
          </a:bodyPr>
          <a:lstStyle/>
          <a:p>
            <a:r>
              <a:rPr lang="en-US" b="1" dirty="0" smtClean="0"/>
              <a:t>Interconnect</a:t>
            </a:r>
            <a:endParaRPr lang="en-US" b="1" dirty="0"/>
          </a:p>
        </p:txBody>
      </p:sp>
      <p:sp>
        <p:nvSpPr>
          <p:cNvPr id="3" name="TextBox 2"/>
          <p:cNvSpPr txBox="1"/>
          <p:nvPr/>
        </p:nvSpPr>
        <p:spPr>
          <a:xfrm>
            <a:off x="270933" y="4982306"/>
            <a:ext cx="1842490" cy="1538883"/>
          </a:xfrm>
          <a:prstGeom prst="rect">
            <a:avLst/>
          </a:prstGeom>
          <a:noFill/>
        </p:spPr>
        <p:txBody>
          <a:bodyPr wrap="square" rtlCol="0">
            <a:spAutoFit/>
          </a:bodyPr>
          <a:lstStyle/>
          <a:p>
            <a:pPr algn="ctr"/>
            <a:r>
              <a:rPr lang="en-US" sz="2000" b="1" dirty="0"/>
              <a:t>External Sources</a:t>
            </a:r>
          </a:p>
          <a:p>
            <a:pPr algn="ctr"/>
            <a:r>
              <a:rPr lang="en-US" dirty="0"/>
              <a:t>Loading,</a:t>
            </a:r>
            <a:br>
              <a:rPr lang="en-US" dirty="0"/>
            </a:br>
            <a:r>
              <a:rPr lang="en-US" dirty="0"/>
              <a:t>streaming</a:t>
            </a:r>
          </a:p>
          <a:p>
            <a:endParaRPr lang="en-US" dirty="0"/>
          </a:p>
        </p:txBody>
      </p:sp>
    </p:spTree>
    <p:extLst>
      <p:ext uri="{BB962C8B-B14F-4D97-AF65-F5344CB8AC3E}">
        <p14:creationId xmlns:p14="http://schemas.microsoft.com/office/powerpoint/2010/main" val="17159535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818152"/>
            <a:ext cx="9144000" cy="16764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nchor="t"/>
          <a:lstStyle/>
          <a:p>
            <a:r>
              <a:rPr lang="en-US" dirty="0" smtClean="0"/>
              <a:t>Client Access and Tools</a:t>
            </a:r>
            <a:endParaRPr lang="en-US" dirty="0"/>
          </a:p>
        </p:txBody>
      </p:sp>
      <p:sp>
        <p:nvSpPr>
          <p:cNvPr id="40" name="Content Placeholder 39"/>
          <p:cNvSpPr>
            <a:spLocks noGrp="1"/>
          </p:cNvSpPr>
          <p:nvPr>
            <p:ph idx="4294967295"/>
          </p:nvPr>
        </p:nvSpPr>
        <p:spPr>
          <a:xfrm>
            <a:off x="0" y="2570163"/>
            <a:ext cx="8458200" cy="3505200"/>
          </a:xfrm>
        </p:spPr>
        <p:txBody>
          <a:bodyPr/>
          <a:lstStyle/>
          <a:p>
            <a:pPr>
              <a:buNone/>
            </a:pPr>
            <a:r>
              <a:rPr lang="en-US" dirty="0" smtClean="0"/>
              <a:t>Client access and tools are provided by:</a:t>
            </a:r>
          </a:p>
          <a:p>
            <a:r>
              <a:rPr lang="en-US" dirty="0" smtClean="0"/>
              <a:t>Client access tools and drivers</a:t>
            </a:r>
          </a:p>
          <a:p>
            <a:r>
              <a:rPr lang="en-US" dirty="0" smtClean="0">
                <a:solidFill>
                  <a:schemeClr val="tx1">
                    <a:lumMod val="40000"/>
                    <a:lumOff val="60000"/>
                  </a:schemeClr>
                </a:solidFill>
              </a:rPr>
              <a:t>Third party tools used for BI, ETL, data mining, and data visualization</a:t>
            </a:r>
          </a:p>
          <a:p>
            <a:r>
              <a:rPr lang="en-US" dirty="0" smtClean="0">
                <a:solidFill>
                  <a:srgbClr val="B8B8B8"/>
                </a:solidFill>
              </a:rPr>
              <a:t>Administrative tools include Greenplum Command Center, Greenplum Package Manager</a:t>
            </a:r>
            <a:endParaRPr lang="en-US" dirty="0">
              <a:solidFill>
                <a:srgbClr val="B8B8B8"/>
              </a:solidFill>
            </a:endParaRPr>
          </a:p>
        </p:txBody>
      </p:sp>
      <p:sp>
        <p:nvSpPr>
          <p:cNvPr id="33" name="TextBox 7"/>
          <p:cNvSpPr txBox="1">
            <a:spLocks noChangeArrowheads="1"/>
          </p:cNvSpPr>
          <p:nvPr/>
        </p:nvSpPr>
        <p:spPr bwMode="auto">
          <a:xfrm>
            <a:off x="457200" y="1199152"/>
            <a:ext cx="1644153" cy="613466"/>
          </a:xfrm>
          <a:prstGeom prst="rect">
            <a:avLst/>
          </a:prstGeom>
          <a:noFill/>
          <a:ln w="9525">
            <a:noFill/>
            <a:miter lim="800000"/>
            <a:headEnd/>
            <a:tailEnd/>
          </a:ln>
        </p:spPr>
        <p:txBody>
          <a:bodyPr/>
          <a:lstStyle/>
          <a:p>
            <a:pPr algn="ctr">
              <a:spcAft>
                <a:spcPts val="1800"/>
              </a:spcAft>
              <a:buClr>
                <a:srgbClr val="000000"/>
              </a:buClr>
              <a:buSzPct val="100000"/>
              <a:buFont typeface="Times New Roman" pitchFamily="18" charset="0"/>
              <a:buNone/>
            </a:pPr>
            <a:r>
              <a:rPr lang="en-US" sz="1600" b="1" baseline="0" dirty="0">
                <a:solidFill>
                  <a:srgbClr val="606060"/>
                </a:solidFill>
                <a:latin typeface="Arial" pitchFamily="34" charset="0"/>
              </a:rPr>
              <a:t>CLIENT ACCESS </a:t>
            </a:r>
            <a:r>
              <a:rPr lang="en-US" sz="1600" b="1" baseline="0" dirty="0" smtClean="0">
                <a:solidFill>
                  <a:srgbClr val="606060"/>
                </a:solidFill>
                <a:latin typeface="Arial" pitchFamily="34" charset="0"/>
              </a:rPr>
              <a:t/>
            </a:r>
            <a:br>
              <a:rPr lang="en-US" sz="1600" b="1" baseline="0" dirty="0" smtClean="0">
                <a:solidFill>
                  <a:srgbClr val="606060"/>
                </a:solidFill>
                <a:latin typeface="Arial" pitchFamily="34" charset="0"/>
              </a:rPr>
            </a:br>
            <a:r>
              <a:rPr lang="en-US" sz="1600" b="1" baseline="0" dirty="0" smtClean="0">
                <a:solidFill>
                  <a:srgbClr val="606060"/>
                </a:solidFill>
                <a:latin typeface="Arial" pitchFamily="34" charset="0"/>
              </a:rPr>
              <a:t>AND </a:t>
            </a:r>
            <a:r>
              <a:rPr lang="en-US" sz="1600" b="1" baseline="0" dirty="0">
                <a:solidFill>
                  <a:srgbClr val="606060"/>
                </a:solidFill>
                <a:latin typeface="Arial" pitchFamily="34" charset="0"/>
              </a:rPr>
              <a:t>TOOLS</a:t>
            </a:r>
          </a:p>
        </p:txBody>
      </p:sp>
      <p:sp>
        <p:nvSpPr>
          <p:cNvPr id="34" name="Rounded Rectangle 33"/>
          <p:cNvSpPr>
            <a:spLocks noChangeArrowheads="1"/>
          </p:cNvSpPr>
          <p:nvPr/>
        </p:nvSpPr>
        <p:spPr bwMode="auto">
          <a:xfrm>
            <a:off x="2243218" y="1057707"/>
            <a:ext cx="1935351" cy="984103"/>
          </a:xfrm>
          <a:prstGeom prst="roundRect">
            <a:avLst>
              <a:gd name="adj" fmla="val 16667"/>
            </a:avLst>
          </a:prstGeom>
          <a:gradFill rotWithShape="1">
            <a:gsLst>
              <a:gs pos="0">
                <a:srgbClr val="FFBE86"/>
              </a:gs>
              <a:gs pos="35001">
                <a:srgbClr val="FFD0AA"/>
              </a:gs>
              <a:gs pos="100000">
                <a:srgbClr val="FFEBDB"/>
              </a:gs>
            </a:gsLst>
            <a:lin ang="16200000" scaled="1"/>
          </a:gradFill>
          <a:ln w="9525">
            <a:solidFill>
              <a:srgbClr val="F69240"/>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b="1" i="1" baseline="0" dirty="0">
                <a:solidFill>
                  <a:srgbClr val="000000"/>
                </a:solidFill>
                <a:latin typeface="Arial" pitchFamily="34" charset="0"/>
              </a:rPr>
              <a:t>CLIENT ACCESS</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ODBC, JDBC, OLEDB</a:t>
            </a:r>
            <a:r>
              <a:rPr lang="en-US" sz="1400" b="1" baseline="0" dirty="0" smtClean="0">
                <a:solidFill>
                  <a:schemeClr val="tx1"/>
                </a:solidFill>
                <a:latin typeface="Arial" pitchFamily="34" charset="0"/>
              </a:rPr>
              <a:t>,</a:t>
            </a:r>
            <a:br>
              <a:rPr lang="en-US" sz="1400" b="1" baseline="0" dirty="0" smtClean="0">
                <a:solidFill>
                  <a:schemeClr val="tx1"/>
                </a:solidFill>
                <a:latin typeface="Arial" pitchFamily="34" charset="0"/>
              </a:rPr>
            </a:br>
            <a:r>
              <a:rPr lang="en-US" sz="1400" b="1" baseline="0" dirty="0" smtClean="0">
                <a:solidFill>
                  <a:schemeClr val="tx1"/>
                </a:solidFill>
                <a:latin typeface="Arial" pitchFamily="34" charset="0"/>
              </a:rPr>
              <a:t>MapReduce, etc</a:t>
            </a:r>
            <a:r>
              <a:rPr lang="en-US" sz="1400" b="1" baseline="0" dirty="0">
                <a:solidFill>
                  <a:schemeClr val="tx1"/>
                </a:solidFill>
                <a:latin typeface="Arial" pitchFamily="34" charset="0"/>
              </a:rPr>
              <a:t>.</a:t>
            </a:r>
          </a:p>
        </p:txBody>
      </p:sp>
    </p:spTree>
    <p:extLst>
      <p:ext uri="{BB962C8B-B14F-4D97-AF65-F5344CB8AC3E}">
        <p14:creationId xmlns:p14="http://schemas.microsoft.com/office/powerpoint/2010/main" val="5645628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152400" y="818152"/>
            <a:ext cx="9144000" cy="16764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nchor="t"/>
          <a:lstStyle/>
          <a:p>
            <a:r>
              <a:rPr lang="en-US" dirty="0" smtClean="0"/>
              <a:t>Client Access and Tools</a:t>
            </a:r>
            <a:endParaRPr lang="en-US" dirty="0"/>
          </a:p>
        </p:txBody>
      </p:sp>
      <p:sp>
        <p:nvSpPr>
          <p:cNvPr id="40" name="Content Placeholder 39"/>
          <p:cNvSpPr>
            <a:spLocks noGrp="1"/>
          </p:cNvSpPr>
          <p:nvPr>
            <p:ph idx="4294967295"/>
          </p:nvPr>
        </p:nvSpPr>
        <p:spPr>
          <a:xfrm>
            <a:off x="0" y="2570163"/>
            <a:ext cx="8458200" cy="3505200"/>
          </a:xfrm>
        </p:spPr>
        <p:txBody>
          <a:bodyPr/>
          <a:lstStyle/>
          <a:p>
            <a:pPr>
              <a:buNone/>
            </a:pPr>
            <a:r>
              <a:rPr lang="en-US" dirty="0" smtClean="0"/>
              <a:t>Client access and tools are provided by:</a:t>
            </a:r>
          </a:p>
          <a:p>
            <a:r>
              <a:rPr lang="en-US" dirty="0" smtClean="0">
                <a:solidFill>
                  <a:srgbClr val="B8B8B8"/>
                </a:solidFill>
              </a:rPr>
              <a:t>Client access tools and drivers</a:t>
            </a:r>
          </a:p>
          <a:p>
            <a:r>
              <a:rPr lang="en-US" dirty="0" smtClean="0"/>
              <a:t>Third party tools used for BI, ETL, data mining, and data visualization</a:t>
            </a:r>
          </a:p>
          <a:p>
            <a:r>
              <a:rPr lang="en-US" dirty="0" smtClean="0">
                <a:solidFill>
                  <a:srgbClr val="B8B8B8"/>
                </a:solidFill>
              </a:rPr>
              <a:t>Administrative tools include Greenplum Command Center, Greenplum Package Manager</a:t>
            </a:r>
            <a:endParaRPr lang="en-US" dirty="0">
              <a:solidFill>
                <a:srgbClr val="B8B8B8"/>
              </a:solidFill>
            </a:endParaRPr>
          </a:p>
        </p:txBody>
      </p:sp>
      <p:sp>
        <p:nvSpPr>
          <p:cNvPr id="33" name="TextBox 7"/>
          <p:cNvSpPr txBox="1">
            <a:spLocks noChangeArrowheads="1"/>
          </p:cNvSpPr>
          <p:nvPr/>
        </p:nvSpPr>
        <p:spPr bwMode="auto">
          <a:xfrm>
            <a:off x="457200" y="1199152"/>
            <a:ext cx="1644153" cy="613466"/>
          </a:xfrm>
          <a:prstGeom prst="rect">
            <a:avLst/>
          </a:prstGeom>
          <a:noFill/>
          <a:ln w="9525">
            <a:noFill/>
            <a:miter lim="800000"/>
            <a:headEnd/>
            <a:tailEnd/>
          </a:ln>
        </p:spPr>
        <p:txBody>
          <a:bodyPr/>
          <a:lstStyle/>
          <a:p>
            <a:pPr algn="ctr">
              <a:spcAft>
                <a:spcPts val="1800"/>
              </a:spcAft>
              <a:buClr>
                <a:srgbClr val="000000"/>
              </a:buClr>
              <a:buSzPct val="100000"/>
              <a:buFont typeface="Times New Roman" pitchFamily="18" charset="0"/>
              <a:buNone/>
            </a:pPr>
            <a:r>
              <a:rPr lang="en-US" sz="1600" b="1" baseline="0" dirty="0">
                <a:solidFill>
                  <a:srgbClr val="606060"/>
                </a:solidFill>
                <a:latin typeface="Arial" pitchFamily="34" charset="0"/>
              </a:rPr>
              <a:t>CLIENT ACCESS </a:t>
            </a:r>
            <a:r>
              <a:rPr lang="en-US" sz="1600" b="1" baseline="0" dirty="0" smtClean="0">
                <a:solidFill>
                  <a:srgbClr val="606060"/>
                </a:solidFill>
                <a:latin typeface="Arial" pitchFamily="34" charset="0"/>
              </a:rPr>
              <a:t/>
            </a:r>
            <a:br>
              <a:rPr lang="en-US" sz="1600" b="1" baseline="0" dirty="0" smtClean="0">
                <a:solidFill>
                  <a:srgbClr val="606060"/>
                </a:solidFill>
                <a:latin typeface="Arial" pitchFamily="34" charset="0"/>
              </a:rPr>
            </a:br>
            <a:r>
              <a:rPr lang="en-US" sz="1600" b="1" baseline="0" dirty="0" smtClean="0">
                <a:solidFill>
                  <a:srgbClr val="606060"/>
                </a:solidFill>
                <a:latin typeface="Arial" pitchFamily="34" charset="0"/>
              </a:rPr>
              <a:t>AND </a:t>
            </a:r>
            <a:r>
              <a:rPr lang="en-US" sz="1600" b="1" baseline="0" dirty="0">
                <a:solidFill>
                  <a:srgbClr val="606060"/>
                </a:solidFill>
                <a:latin typeface="Arial" pitchFamily="34" charset="0"/>
              </a:rPr>
              <a:t>TOOLS</a:t>
            </a:r>
          </a:p>
        </p:txBody>
      </p:sp>
      <p:sp>
        <p:nvSpPr>
          <p:cNvPr id="35" name="Rounded Rectangle 34"/>
          <p:cNvSpPr>
            <a:spLocks noChangeArrowheads="1"/>
          </p:cNvSpPr>
          <p:nvPr/>
        </p:nvSpPr>
        <p:spPr bwMode="auto">
          <a:xfrm>
            <a:off x="4250248" y="1046752"/>
            <a:ext cx="2078710" cy="995058"/>
          </a:xfrm>
          <a:prstGeom prst="roundRect">
            <a:avLst>
              <a:gd name="adj" fmla="val 16667"/>
            </a:avLst>
          </a:prstGeom>
          <a:gradFill rotWithShape="1">
            <a:gsLst>
              <a:gs pos="0">
                <a:srgbClr val="FFBE86"/>
              </a:gs>
              <a:gs pos="35001">
                <a:srgbClr val="FFD0AA"/>
              </a:gs>
              <a:gs pos="100000">
                <a:srgbClr val="FFEBDB"/>
              </a:gs>
            </a:gsLst>
            <a:lin ang="16200000" scaled="1"/>
          </a:gradFill>
          <a:ln w="9525">
            <a:solidFill>
              <a:srgbClr val="F69240"/>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b="1" i="1" baseline="0" dirty="0">
                <a:solidFill>
                  <a:schemeClr val="tx1"/>
                </a:solidFill>
                <a:latin typeface="Arial" pitchFamily="34" charset="0"/>
              </a:rPr>
              <a:t>3</a:t>
            </a:r>
            <a:r>
              <a:rPr lang="en-US" sz="1400" b="1" i="1" baseline="30000" dirty="0">
                <a:solidFill>
                  <a:schemeClr val="tx1"/>
                </a:solidFill>
                <a:latin typeface="Arial" pitchFamily="34" charset="0"/>
              </a:rPr>
              <a:t>rd</a:t>
            </a:r>
            <a:r>
              <a:rPr lang="en-US" sz="1400" b="1" i="1" baseline="0" dirty="0">
                <a:solidFill>
                  <a:schemeClr val="tx1"/>
                </a:solidFill>
                <a:latin typeface="Arial" pitchFamily="34" charset="0"/>
              </a:rPr>
              <a:t> PARTY TOOLS</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BI Tools, ETL Tools</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Data Mining, etc.</a:t>
            </a:r>
          </a:p>
        </p:txBody>
      </p:sp>
    </p:spTree>
    <p:extLst>
      <p:ext uri="{BB962C8B-B14F-4D97-AF65-F5344CB8AC3E}">
        <p14:creationId xmlns:p14="http://schemas.microsoft.com/office/powerpoint/2010/main" val="40070566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818152"/>
            <a:ext cx="9144000" cy="16764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nchor="t"/>
          <a:lstStyle/>
          <a:p>
            <a:r>
              <a:rPr lang="en-US" dirty="0" smtClean="0"/>
              <a:t>Client Access and Tools</a:t>
            </a:r>
            <a:endParaRPr lang="en-US" dirty="0"/>
          </a:p>
        </p:txBody>
      </p:sp>
      <p:sp>
        <p:nvSpPr>
          <p:cNvPr id="40" name="Content Placeholder 39"/>
          <p:cNvSpPr>
            <a:spLocks noGrp="1"/>
          </p:cNvSpPr>
          <p:nvPr>
            <p:ph idx="4294967295"/>
          </p:nvPr>
        </p:nvSpPr>
        <p:spPr>
          <a:xfrm>
            <a:off x="0" y="2570163"/>
            <a:ext cx="8458200" cy="3505200"/>
          </a:xfrm>
        </p:spPr>
        <p:txBody>
          <a:bodyPr/>
          <a:lstStyle/>
          <a:p>
            <a:pPr>
              <a:buNone/>
            </a:pPr>
            <a:r>
              <a:rPr lang="en-US" dirty="0" smtClean="0"/>
              <a:t>Client access and tools are provided by:</a:t>
            </a:r>
          </a:p>
          <a:p>
            <a:r>
              <a:rPr lang="en-US" dirty="0" smtClean="0">
                <a:solidFill>
                  <a:srgbClr val="B8B8B8"/>
                </a:solidFill>
              </a:rPr>
              <a:t>Client access tools and drivers</a:t>
            </a:r>
          </a:p>
          <a:p>
            <a:r>
              <a:rPr lang="en-US" dirty="0" smtClean="0">
                <a:solidFill>
                  <a:srgbClr val="B8B8B8"/>
                </a:solidFill>
              </a:rPr>
              <a:t>Third party tools used for BI, ETL, data mining, and data visualization</a:t>
            </a:r>
          </a:p>
          <a:p>
            <a:r>
              <a:rPr lang="en-US" dirty="0" smtClean="0"/>
              <a:t>Administrative tools include Greenplum Command Center, Greenplum Package Manager</a:t>
            </a:r>
            <a:endParaRPr lang="en-US" dirty="0"/>
          </a:p>
        </p:txBody>
      </p:sp>
      <p:sp>
        <p:nvSpPr>
          <p:cNvPr id="33" name="TextBox 7"/>
          <p:cNvSpPr txBox="1">
            <a:spLocks noChangeArrowheads="1"/>
          </p:cNvSpPr>
          <p:nvPr/>
        </p:nvSpPr>
        <p:spPr bwMode="auto">
          <a:xfrm>
            <a:off x="457200" y="1199152"/>
            <a:ext cx="1644153" cy="613466"/>
          </a:xfrm>
          <a:prstGeom prst="rect">
            <a:avLst/>
          </a:prstGeom>
          <a:noFill/>
          <a:ln w="9525">
            <a:noFill/>
            <a:miter lim="800000"/>
            <a:headEnd/>
            <a:tailEnd/>
          </a:ln>
        </p:spPr>
        <p:txBody>
          <a:bodyPr/>
          <a:lstStyle/>
          <a:p>
            <a:pPr algn="ctr">
              <a:spcAft>
                <a:spcPts val="1800"/>
              </a:spcAft>
              <a:buClr>
                <a:srgbClr val="000000"/>
              </a:buClr>
              <a:buSzPct val="100000"/>
              <a:buFont typeface="Times New Roman" pitchFamily="18" charset="0"/>
              <a:buNone/>
            </a:pPr>
            <a:r>
              <a:rPr lang="en-US" sz="1600" b="1" baseline="0" dirty="0">
                <a:solidFill>
                  <a:srgbClr val="606060"/>
                </a:solidFill>
                <a:latin typeface="Arial" pitchFamily="34" charset="0"/>
              </a:rPr>
              <a:t>CLIENT ACCESS </a:t>
            </a:r>
            <a:r>
              <a:rPr lang="en-US" sz="1600" b="1" baseline="0" dirty="0" smtClean="0">
                <a:solidFill>
                  <a:srgbClr val="606060"/>
                </a:solidFill>
                <a:latin typeface="Arial" pitchFamily="34" charset="0"/>
              </a:rPr>
              <a:t/>
            </a:r>
            <a:br>
              <a:rPr lang="en-US" sz="1600" b="1" baseline="0" dirty="0" smtClean="0">
                <a:solidFill>
                  <a:srgbClr val="606060"/>
                </a:solidFill>
                <a:latin typeface="Arial" pitchFamily="34" charset="0"/>
              </a:rPr>
            </a:br>
            <a:r>
              <a:rPr lang="en-US" sz="1600" b="1" baseline="0" dirty="0" smtClean="0">
                <a:solidFill>
                  <a:srgbClr val="606060"/>
                </a:solidFill>
                <a:latin typeface="Arial" pitchFamily="34" charset="0"/>
              </a:rPr>
              <a:t>AND </a:t>
            </a:r>
            <a:r>
              <a:rPr lang="en-US" sz="1600" b="1" baseline="0" dirty="0">
                <a:solidFill>
                  <a:srgbClr val="606060"/>
                </a:solidFill>
                <a:latin typeface="Arial" pitchFamily="34" charset="0"/>
              </a:rPr>
              <a:t>TOOLS</a:t>
            </a:r>
          </a:p>
        </p:txBody>
      </p:sp>
      <p:sp>
        <p:nvSpPr>
          <p:cNvPr id="36" name="Rounded Rectangle 35"/>
          <p:cNvSpPr>
            <a:spLocks noChangeArrowheads="1"/>
          </p:cNvSpPr>
          <p:nvPr/>
        </p:nvSpPr>
        <p:spPr bwMode="auto">
          <a:xfrm>
            <a:off x="6400638" y="1057707"/>
            <a:ext cx="2103282" cy="964019"/>
          </a:xfrm>
          <a:prstGeom prst="roundRect">
            <a:avLst>
              <a:gd name="adj" fmla="val 16667"/>
            </a:avLst>
          </a:prstGeom>
          <a:gradFill rotWithShape="1">
            <a:gsLst>
              <a:gs pos="0">
                <a:srgbClr val="FFBE86"/>
              </a:gs>
              <a:gs pos="35001">
                <a:srgbClr val="FFD0AA"/>
              </a:gs>
              <a:gs pos="100000">
                <a:srgbClr val="FFEBDB"/>
              </a:gs>
            </a:gsLst>
            <a:lin ang="16200000" scaled="1"/>
          </a:gradFill>
          <a:ln w="9525">
            <a:solidFill>
              <a:srgbClr val="F69240"/>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b="1" i="1" baseline="0" dirty="0">
                <a:solidFill>
                  <a:schemeClr val="tx1"/>
                </a:solidFill>
                <a:latin typeface="Arial" pitchFamily="34" charset="0"/>
              </a:rPr>
              <a:t>ADMIN TOOLS</a:t>
            </a:r>
          </a:p>
          <a:p>
            <a:pPr algn="ctr">
              <a:buClr>
                <a:srgbClr val="000000"/>
              </a:buClr>
              <a:buSzPct val="100000"/>
              <a:buFont typeface="Times New Roman" pitchFamily="18" charset="0"/>
              <a:buNone/>
              <a:defRPr/>
            </a:pPr>
            <a:r>
              <a:rPr lang="en-US" sz="1400" b="1" dirty="0" smtClean="0">
                <a:latin typeface="Arial" pitchFamily="34" charset="0"/>
              </a:rPr>
              <a:t>Command Center</a:t>
            </a:r>
          </a:p>
          <a:p>
            <a:pPr algn="ctr">
              <a:buClr>
                <a:srgbClr val="000000"/>
              </a:buClr>
              <a:buSzPct val="100000"/>
              <a:buFont typeface="Times New Roman" pitchFamily="18" charset="0"/>
              <a:buNone/>
              <a:defRPr/>
            </a:pPr>
            <a:r>
              <a:rPr lang="en-US" sz="1400" b="1" dirty="0" smtClean="0">
                <a:latin typeface="Arial" pitchFamily="34" charset="0"/>
              </a:rPr>
              <a:t>Package Manager</a:t>
            </a:r>
          </a:p>
        </p:txBody>
      </p:sp>
    </p:spTree>
    <p:extLst>
      <p:ext uri="{BB962C8B-B14F-4D97-AF65-F5344CB8AC3E}">
        <p14:creationId xmlns:p14="http://schemas.microsoft.com/office/powerpoint/2010/main" val="40070566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878312"/>
            <a:ext cx="9144000" cy="21336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nchor="t"/>
          <a:lstStyle/>
          <a:p>
            <a:r>
              <a:rPr lang="en-US" sz="2800" dirty="0" smtClean="0"/>
              <a:t>Product Features – Loading and External Access</a:t>
            </a:r>
            <a:endParaRPr lang="en-US" sz="2800" dirty="0"/>
          </a:p>
        </p:txBody>
      </p:sp>
      <p:sp>
        <p:nvSpPr>
          <p:cNvPr id="28" name="Content Placeholder 27"/>
          <p:cNvSpPr>
            <a:spLocks noGrp="1"/>
          </p:cNvSpPr>
          <p:nvPr>
            <p:ph idx="4294967295"/>
          </p:nvPr>
        </p:nvSpPr>
        <p:spPr>
          <a:xfrm>
            <a:off x="0" y="3011912"/>
            <a:ext cx="8458200" cy="3124200"/>
          </a:xfrm>
        </p:spPr>
        <p:txBody>
          <a:bodyPr/>
          <a:lstStyle/>
          <a:p>
            <a:pPr>
              <a:buNone/>
            </a:pPr>
            <a:r>
              <a:rPr lang="en-US" sz="2000" dirty="0" smtClean="0"/>
              <a:t>Access to data is achieved with the following features:</a:t>
            </a:r>
          </a:p>
          <a:p>
            <a:r>
              <a:rPr lang="en-US" sz="2000" dirty="0" smtClean="0"/>
              <a:t>Petabyte-scale loading uses the MPP Scatter/Gather to load and unload data</a:t>
            </a:r>
          </a:p>
          <a:p>
            <a:r>
              <a:rPr lang="en-US" sz="2000" dirty="0" smtClean="0"/>
              <a:t>Hadoop integration provides co-processing of structured and unstructured data</a:t>
            </a:r>
          </a:p>
          <a:p>
            <a:r>
              <a:rPr lang="en-US" sz="2000" dirty="0" smtClean="0"/>
              <a:t>Trickle micro-batching supports loading in a continuous stream so that data can be loaded more frequently</a:t>
            </a:r>
          </a:p>
          <a:p>
            <a:r>
              <a:rPr lang="en-US" sz="2000" dirty="0" smtClean="0"/>
              <a:t>Anywhere data access lets you access and make available data external to the Greenplum database</a:t>
            </a:r>
            <a:endParaRPr lang="en-US" sz="2000" dirty="0"/>
          </a:p>
        </p:txBody>
      </p:sp>
      <p:sp>
        <p:nvSpPr>
          <p:cNvPr id="22" name="TextBox 21"/>
          <p:cNvSpPr txBox="1">
            <a:spLocks noChangeArrowheads="1"/>
          </p:cNvSpPr>
          <p:nvPr/>
        </p:nvSpPr>
        <p:spPr bwMode="auto">
          <a:xfrm>
            <a:off x="396341" y="1725456"/>
            <a:ext cx="1270669" cy="58477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600" b="1" baseline="0" dirty="0" smtClean="0">
                <a:solidFill>
                  <a:srgbClr val="606060"/>
                </a:solidFill>
                <a:latin typeface="Arial" pitchFamily="34" charset="0"/>
              </a:rPr>
              <a:t>PRODUCT</a:t>
            </a:r>
            <a:endParaRPr lang="en-US" sz="1600" b="1" baseline="0" dirty="0">
              <a:solidFill>
                <a:srgbClr val="606060"/>
              </a:solidFill>
              <a:latin typeface="Arial" pitchFamily="34" charset="0"/>
            </a:endParaRPr>
          </a:p>
          <a:p>
            <a:pPr algn="ctr">
              <a:spcAft>
                <a:spcPts val="1800"/>
              </a:spcAft>
              <a:buClr>
                <a:srgbClr val="000000"/>
              </a:buClr>
              <a:buSzPct val="100000"/>
              <a:buFont typeface="Times New Roman" pitchFamily="18" charset="0"/>
              <a:buNone/>
            </a:pPr>
            <a:r>
              <a:rPr lang="en-US" sz="1600" b="1" baseline="0" dirty="0">
                <a:solidFill>
                  <a:srgbClr val="606060"/>
                </a:solidFill>
                <a:latin typeface="Arial" pitchFamily="34" charset="0"/>
              </a:rPr>
              <a:t>FEATURES</a:t>
            </a:r>
          </a:p>
        </p:txBody>
      </p:sp>
      <p:sp>
        <p:nvSpPr>
          <p:cNvPr id="23" name="Rounded Rectangle 22"/>
          <p:cNvSpPr>
            <a:spLocks noChangeArrowheads="1"/>
          </p:cNvSpPr>
          <p:nvPr/>
        </p:nvSpPr>
        <p:spPr bwMode="auto">
          <a:xfrm>
            <a:off x="1836824" y="1113157"/>
            <a:ext cx="2209800" cy="1665123"/>
          </a:xfrm>
          <a:prstGeom prst="roundRect">
            <a:avLst>
              <a:gd name="adj" fmla="val 16667"/>
            </a:avLst>
          </a:prstGeom>
          <a:gradFill rotWithShape="1">
            <a:gsLst>
              <a:gs pos="0">
                <a:srgbClr val="FFA2A1"/>
              </a:gs>
              <a:gs pos="35001">
                <a:srgbClr val="FFBEBD"/>
              </a:gs>
              <a:gs pos="100000">
                <a:srgbClr val="FFE5E5"/>
              </a:gs>
            </a:gsLst>
            <a:lin ang="16200000" scaled="1"/>
          </a:gradFill>
          <a:ln w="9525">
            <a:solidFill>
              <a:srgbClr val="BE4B48"/>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b="1" i="1" baseline="0" dirty="0">
                <a:solidFill>
                  <a:schemeClr val="tx1"/>
                </a:solidFill>
                <a:latin typeface="Arial" pitchFamily="34" charset="0"/>
              </a:rPr>
              <a:t>LOADING </a:t>
            </a:r>
            <a:r>
              <a:rPr lang="en-US" sz="1400" b="1" i="1" dirty="0" smtClean="0">
                <a:latin typeface="Arial" pitchFamily="34" charset="0"/>
              </a:rPr>
              <a:t>AND</a:t>
            </a:r>
            <a:r>
              <a:rPr lang="en-US" sz="1400" b="1" i="1" baseline="0" dirty="0" smtClean="0">
                <a:solidFill>
                  <a:schemeClr val="tx1"/>
                </a:solidFill>
                <a:latin typeface="Arial" pitchFamily="34" charset="0"/>
              </a:rPr>
              <a:t> </a:t>
            </a:r>
            <a:r>
              <a:rPr lang="en-US" sz="1400" b="1" i="1" baseline="0" dirty="0">
                <a:solidFill>
                  <a:schemeClr val="tx1"/>
                </a:solidFill>
                <a:latin typeface="Arial" pitchFamily="34" charset="0"/>
              </a:rPr>
              <a:t/>
            </a:r>
            <a:br>
              <a:rPr lang="en-US" sz="1400" b="1" i="1" baseline="0" dirty="0">
                <a:solidFill>
                  <a:schemeClr val="tx1"/>
                </a:solidFill>
                <a:latin typeface="Arial" pitchFamily="34" charset="0"/>
              </a:rPr>
            </a:br>
            <a:r>
              <a:rPr lang="en-US" sz="1400" b="1" i="1" baseline="0" dirty="0">
                <a:solidFill>
                  <a:schemeClr val="tx1"/>
                </a:solidFill>
                <a:latin typeface="Arial" pitchFamily="34" charset="0"/>
              </a:rPr>
              <a:t>EXTERNAL ACCESS</a:t>
            </a:r>
          </a:p>
          <a:p>
            <a:pPr algn="ctr">
              <a:buClr>
                <a:srgbClr val="000000"/>
              </a:buClr>
              <a:buSzPct val="100000"/>
              <a:buFont typeface="Times New Roman" pitchFamily="18" charset="0"/>
              <a:buNone/>
              <a:defRPr/>
            </a:pPr>
            <a:r>
              <a:rPr lang="en-US" sz="1400" b="1" dirty="0" err="1" smtClean="0">
                <a:latin typeface="Arial" pitchFamily="34" charset="0"/>
              </a:rPr>
              <a:t>Petabyte</a:t>
            </a:r>
            <a:r>
              <a:rPr lang="en-US" sz="1400" b="1" dirty="0" smtClean="0">
                <a:latin typeface="Arial" pitchFamily="34" charset="0"/>
              </a:rPr>
              <a:t>-Scale Loading</a:t>
            </a:r>
          </a:p>
          <a:p>
            <a:pPr algn="ctr">
              <a:buClr>
                <a:srgbClr val="000000"/>
              </a:buClr>
              <a:buSzPct val="100000"/>
              <a:buFont typeface="Times New Roman" pitchFamily="18" charset="0"/>
              <a:buNone/>
              <a:defRPr/>
            </a:pPr>
            <a:r>
              <a:rPr lang="en-US" sz="1400" b="1" dirty="0" smtClean="0">
                <a:latin typeface="Arial" pitchFamily="34" charset="0"/>
              </a:rPr>
              <a:t>Hadoop Integration</a:t>
            </a:r>
          </a:p>
          <a:p>
            <a:pPr algn="ctr">
              <a:buClr>
                <a:srgbClr val="000000"/>
              </a:buClr>
              <a:buSzPct val="100000"/>
              <a:buFont typeface="Times New Roman" pitchFamily="18" charset="0"/>
              <a:buNone/>
              <a:defRPr/>
            </a:pPr>
            <a:r>
              <a:rPr lang="en-US" sz="1400" b="1" dirty="0" smtClean="0">
                <a:latin typeface="Arial" pitchFamily="34" charset="0"/>
              </a:rPr>
              <a:t>Trickle Micro-Batching</a:t>
            </a:r>
          </a:p>
          <a:p>
            <a:pPr algn="ctr">
              <a:buClr>
                <a:srgbClr val="000000"/>
              </a:buClr>
              <a:buSzPct val="100000"/>
              <a:buFont typeface="Times New Roman" pitchFamily="18" charset="0"/>
              <a:buNone/>
              <a:defRPr/>
            </a:pPr>
            <a:r>
              <a:rPr lang="en-US" sz="1400" b="1" dirty="0" smtClean="0">
                <a:latin typeface="Arial" pitchFamily="34" charset="0"/>
              </a:rPr>
              <a:t>Anywhere Data Access</a:t>
            </a:r>
            <a:endParaRPr lang="en-US" sz="1400" b="1" dirty="0">
              <a:latin typeface="Arial" pitchFamily="34" charset="0"/>
            </a:endParaRPr>
          </a:p>
        </p:txBody>
      </p:sp>
    </p:spTree>
    <p:extLst>
      <p:ext uri="{BB962C8B-B14F-4D97-AF65-F5344CB8AC3E}">
        <p14:creationId xmlns:p14="http://schemas.microsoft.com/office/powerpoint/2010/main" val="6440094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p:cNvSpPr>
            <a:spLocks noGrp="1"/>
          </p:cNvSpPr>
          <p:nvPr>
            <p:ph idx="4294967295"/>
          </p:nvPr>
        </p:nvSpPr>
        <p:spPr>
          <a:xfrm>
            <a:off x="0" y="3024188"/>
            <a:ext cx="8458200" cy="3124200"/>
          </a:xfrm>
        </p:spPr>
        <p:txBody>
          <a:bodyPr/>
          <a:lstStyle/>
          <a:p>
            <a:pPr>
              <a:buNone/>
            </a:pPr>
            <a:r>
              <a:rPr lang="en-US" sz="2000" dirty="0" smtClean="0"/>
              <a:t>Data storage and access features include:</a:t>
            </a:r>
          </a:p>
          <a:p>
            <a:r>
              <a:rPr lang="en-US" sz="2000" dirty="0" smtClean="0"/>
              <a:t>Hybrid storage and execution lets a DBA select storage, execution, and compression settings for data</a:t>
            </a:r>
          </a:p>
          <a:p>
            <a:r>
              <a:rPr lang="en-US" sz="2000" dirty="0" smtClean="0"/>
              <a:t>In-database compression provides increased performance and reduced storage</a:t>
            </a:r>
          </a:p>
          <a:p>
            <a:r>
              <a:rPr lang="en-US" sz="2000" dirty="0" smtClean="0"/>
              <a:t>Multi-level partitioning provides flexible partitioning of tables</a:t>
            </a:r>
          </a:p>
          <a:p>
            <a:r>
              <a:rPr lang="en-US" sz="2000" dirty="0" smtClean="0"/>
              <a:t>Index support is provided for B-tree, bitmap, and </a:t>
            </a:r>
            <a:r>
              <a:rPr lang="en-US" sz="2000" dirty="0" err="1" smtClean="0"/>
              <a:t>GiST</a:t>
            </a:r>
            <a:r>
              <a:rPr lang="en-US" sz="2000" dirty="0" smtClean="0"/>
              <a:t> indexes</a:t>
            </a:r>
          </a:p>
          <a:p>
            <a:r>
              <a:rPr lang="en-US" sz="2000" dirty="0" smtClean="0"/>
              <a:t>External tables provide data loading and unloading to external points</a:t>
            </a:r>
            <a:endParaRPr lang="en-US" sz="2000" dirty="0"/>
          </a:p>
        </p:txBody>
      </p:sp>
      <p:sp>
        <p:nvSpPr>
          <p:cNvPr id="12" name="Rectangle 11"/>
          <p:cNvSpPr/>
          <p:nvPr/>
        </p:nvSpPr>
        <p:spPr>
          <a:xfrm>
            <a:off x="0" y="890344"/>
            <a:ext cx="9144000" cy="21336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a:spLocks noChangeArrowheads="1"/>
          </p:cNvSpPr>
          <p:nvPr/>
        </p:nvSpPr>
        <p:spPr bwMode="auto">
          <a:xfrm>
            <a:off x="396341" y="1731243"/>
            <a:ext cx="1270669" cy="58477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600" b="1" baseline="0" dirty="0" smtClean="0">
                <a:solidFill>
                  <a:srgbClr val="606060"/>
                </a:solidFill>
                <a:latin typeface="Arial" pitchFamily="34" charset="0"/>
              </a:rPr>
              <a:t>PRODUCT</a:t>
            </a:r>
            <a:endParaRPr lang="en-US" sz="1600" b="1" baseline="0" dirty="0">
              <a:solidFill>
                <a:srgbClr val="606060"/>
              </a:solidFill>
              <a:latin typeface="Arial" pitchFamily="34" charset="0"/>
            </a:endParaRPr>
          </a:p>
          <a:p>
            <a:pPr algn="ctr">
              <a:spcAft>
                <a:spcPts val="1800"/>
              </a:spcAft>
              <a:buClr>
                <a:srgbClr val="000000"/>
              </a:buClr>
              <a:buSzPct val="100000"/>
              <a:buFont typeface="Times New Roman" pitchFamily="18" charset="0"/>
              <a:buNone/>
            </a:pPr>
            <a:r>
              <a:rPr lang="en-US" sz="1600" b="1" baseline="0" dirty="0">
                <a:solidFill>
                  <a:srgbClr val="606060"/>
                </a:solidFill>
                <a:latin typeface="Arial" pitchFamily="34" charset="0"/>
              </a:rPr>
              <a:t>FEATURES</a:t>
            </a:r>
          </a:p>
        </p:txBody>
      </p:sp>
      <p:sp>
        <p:nvSpPr>
          <p:cNvPr id="16" name="Rounded Rectangle 15"/>
          <p:cNvSpPr>
            <a:spLocks noChangeArrowheads="1"/>
          </p:cNvSpPr>
          <p:nvPr/>
        </p:nvSpPr>
        <p:spPr bwMode="auto">
          <a:xfrm>
            <a:off x="4083554" y="1118944"/>
            <a:ext cx="2257990" cy="1665123"/>
          </a:xfrm>
          <a:prstGeom prst="roundRect">
            <a:avLst>
              <a:gd name="adj" fmla="val 16667"/>
            </a:avLst>
          </a:prstGeom>
          <a:gradFill rotWithShape="1">
            <a:gsLst>
              <a:gs pos="0">
                <a:srgbClr val="FFA2A1"/>
              </a:gs>
              <a:gs pos="35001">
                <a:srgbClr val="FFBEBD"/>
              </a:gs>
              <a:gs pos="100000">
                <a:srgbClr val="FFE5E5"/>
              </a:gs>
            </a:gsLst>
            <a:lin ang="16200000" scaled="1"/>
          </a:gradFill>
          <a:ln w="9525">
            <a:solidFill>
              <a:srgbClr val="BE4B48"/>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b="1" i="1" baseline="0" dirty="0" smtClean="0">
                <a:solidFill>
                  <a:schemeClr val="tx1"/>
                </a:solidFill>
                <a:latin typeface="Arial" pitchFamily="34" charset="0"/>
              </a:rPr>
              <a:t>STORAGE/DATA </a:t>
            </a:r>
            <a:r>
              <a:rPr lang="en-US" sz="1400" b="1" i="1" baseline="0" dirty="0">
                <a:solidFill>
                  <a:schemeClr val="tx1"/>
                </a:solidFill>
                <a:latin typeface="Arial" pitchFamily="34" charset="0"/>
              </a:rPr>
              <a:t>ACCESS</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Hybrid Storage </a:t>
            </a:r>
            <a:r>
              <a:rPr lang="en-US" sz="1400" b="1" baseline="0" dirty="0" smtClean="0">
                <a:solidFill>
                  <a:schemeClr val="tx1"/>
                </a:solidFill>
                <a:latin typeface="Arial" pitchFamily="34" charset="0"/>
              </a:rPr>
              <a:t>and </a:t>
            </a:r>
            <a:br>
              <a:rPr lang="en-US" sz="1400" b="1" baseline="0" dirty="0" smtClean="0">
                <a:solidFill>
                  <a:schemeClr val="tx1"/>
                </a:solidFill>
                <a:latin typeface="Arial" pitchFamily="34" charset="0"/>
              </a:rPr>
            </a:br>
            <a:r>
              <a:rPr lang="en-US" sz="1400" b="1" baseline="0" dirty="0" smtClean="0">
                <a:solidFill>
                  <a:schemeClr val="tx1"/>
                </a:solidFill>
                <a:latin typeface="Arial" pitchFamily="34" charset="0"/>
              </a:rPr>
              <a:t>Execution</a:t>
            </a:r>
            <a:r>
              <a:rPr lang="en-US" sz="1400" b="1" baseline="0" dirty="0">
                <a:solidFill>
                  <a:schemeClr val="tx1"/>
                </a:solidFill>
                <a:latin typeface="Arial" pitchFamily="34" charset="0"/>
              </a:rPr>
              <a:t/>
            </a:r>
            <a:br>
              <a:rPr lang="en-US" sz="1400" b="1" baseline="0" dirty="0">
                <a:solidFill>
                  <a:schemeClr val="tx1"/>
                </a:solidFill>
                <a:latin typeface="Arial" pitchFamily="34" charset="0"/>
              </a:rPr>
            </a:br>
            <a:r>
              <a:rPr lang="en-US" sz="1400" b="1" dirty="0" smtClean="0">
                <a:latin typeface="Arial" pitchFamily="34" charset="0"/>
              </a:rPr>
              <a:t>In-Database Compression</a:t>
            </a:r>
          </a:p>
          <a:p>
            <a:pPr algn="ctr">
              <a:buClr>
                <a:srgbClr val="000000"/>
              </a:buClr>
              <a:buSzPct val="100000"/>
              <a:buFont typeface="Times New Roman" pitchFamily="18" charset="0"/>
              <a:buNone/>
              <a:defRPr/>
            </a:pPr>
            <a:r>
              <a:rPr lang="en-US" sz="1400" b="1" dirty="0" smtClean="0">
                <a:latin typeface="Arial" pitchFamily="34" charset="0"/>
              </a:rPr>
              <a:t>Multi-Level Partitioning</a:t>
            </a:r>
          </a:p>
          <a:p>
            <a:pPr algn="ctr">
              <a:buClr>
                <a:srgbClr val="000000"/>
              </a:buClr>
              <a:buSzPct val="100000"/>
              <a:buFont typeface="Times New Roman" pitchFamily="18" charset="0"/>
              <a:buNone/>
              <a:defRPr/>
            </a:pPr>
            <a:r>
              <a:rPr lang="en-US" sz="1400" b="1" dirty="0" smtClean="0">
                <a:latin typeface="Arial" pitchFamily="34" charset="0"/>
              </a:rPr>
              <a:t>Indexes – B-tree, Bitmap</a:t>
            </a:r>
          </a:p>
          <a:p>
            <a:pPr algn="ctr">
              <a:buClr>
                <a:srgbClr val="000000"/>
              </a:buClr>
              <a:buSzPct val="100000"/>
              <a:buFont typeface="Times New Roman" pitchFamily="18" charset="0"/>
              <a:buNone/>
              <a:defRPr/>
            </a:pPr>
            <a:r>
              <a:rPr lang="en-US" sz="1400" b="1" dirty="0" smtClean="0">
                <a:latin typeface="Arial" pitchFamily="34" charset="0"/>
              </a:rPr>
              <a:t>External Table Support</a:t>
            </a:r>
            <a:endParaRPr lang="en-US" sz="1400" b="1" dirty="0">
              <a:latin typeface="Arial" pitchFamily="34" charset="0"/>
            </a:endParaRPr>
          </a:p>
        </p:txBody>
      </p:sp>
      <p:sp>
        <p:nvSpPr>
          <p:cNvPr id="5" name="Title 4"/>
          <p:cNvSpPr>
            <a:spLocks noGrp="1"/>
          </p:cNvSpPr>
          <p:nvPr>
            <p:ph type="title"/>
          </p:nvPr>
        </p:nvSpPr>
        <p:spPr/>
        <p:txBody>
          <a:bodyPr anchor="t"/>
          <a:lstStyle/>
          <a:p>
            <a:r>
              <a:rPr lang="en-US" sz="2800" dirty="0" smtClean="0"/>
              <a:t>Product Features – Storage and Data Access</a:t>
            </a:r>
            <a:endParaRPr lang="en-US" sz="2800" dirty="0"/>
          </a:p>
        </p:txBody>
      </p:sp>
    </p:spTree>
    <p:extLst>
      <p:ext uri="{BB962C8B-B14F-4D97-AF65-F5344CB8AC3E}">
        <p14:creationId xmlns:p14="http://schemas.microsoft.com/office/powerpoint/2010/main" val="34838484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80"/>
            <a:ext cx="8229600" cy="571500"/>
          </a:xfrm>
        </p:spPr>
        <p:txBody>
          <a:bodyPr/>
          <a:lstStyle/>
          <a:p>
            <a:r>
              <a:rPr lang="en-US" dirty="0" smtClean="0"/>
              <a:t>But first, a little history </a:t>
            </a:r>
            <a:endParaRPr lang="en-US" dirty="0"/>
          </a:p>
        </p:txBody>
      </p:sp>
      <p:pic>
        <p:nvPicPr>
          <p:cNvPr id="9" name="Picture 8"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756" y="3060452"/>
            <a:ext cx="1264596" cy="1714500"/>
          </a:xfrm>
          <a:prstGeom prst="rect">
            <a:avLst/>
          </a:prstGeom>
        </p:spPr>
      </p:pic>
    </p:spTree>
    <p:extLst>
      <p:ext uri="{BB962C8B-B14F-4D97-AF65-F5344CB8AC3E}">
        <p14:creationId xmlns:p14="http://schemas.microsoft.com/office/powerpoint/2010/main" val="112541339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lstStyle/>
          <a:p>
            <a:r>
              <a:rPr lang="en-US" dirty="0" smtClean="0"/>
              <a:t>Product Features – Language Support</a:t>
            </a:r>
            <a:endParaRPr lang="en-US" dirty="0"/>
          </a:p>
        </p:txBody>
      </p:sp>
      <p:sp>
        <p:nvSpPr>
          <p:cNvPr id="28" name="Content Placeholder 27"/>
          <p:cNvSpPr>
            <a:spLocks noGrp="1"/>
          </p:cNvSpPr>
          <p:nvPr>
            <p:ph idx="4294967295"/>
          </p:nvPr>
        </p:nvSpPr>
        <p:spPr>
          <a:xfrm>
            <a:off x="0" y="2983522"/>
            <a:ext cx="8458200" cy="3124200"/>
          </a:xfrm>
        </p:spPr>
        <p:txBody>
          <a:bodyPr>
            <a:normAutofit fontScale="92500" lnSpcReduction="20000"/>
          </a:bodyPr>
          <a:lstStyle/>
          <a:p>
            <a:pPr>
              <a:buNone/>
            </a:pPr>
            <a:r>
              <a:rPr lang="en-US" dirty="0" smtClean="0"/>
              <a:t>Language support includes:</a:t>
            </a:r>
          </a:p>
          <a:p>
            <a:r>
              <a:rPr lang="en-US" dirty="0" smtClean="0"/>
              <a:t>Comprehensive SQL support is provided across the entire system</a:t>
            </a:r>
          </a:p>
          <a:p>
            <a:r>
              <a:rPr lang="en-US" dirty="0" smtClean="0"/>
              <a:t>Native MapReduce is supported within the parallel engine, with support for Java, C, Perl, Python, and R</a:t>
            </a:r>
          </a:p>
          <a:p>
            <a:r>
              <a:rPr lang="en-US" dirty="0" smtClean="0"/>
              <a:t>SQL 2003 OLAP extensions are supported for window functions, rollup, cube, and other functions</a:t>
            </a:r>
          </a:p>
          <a:p>
            <a:r>
              <a:rPr lang="en-US" dirty="0" smtClean="0"/>
              <a:t>Programmable analytics for mathematicians and statisticians</a:t>
            </a:r>
          </a:p>
          <a:p>
            <a:r>
              <a:rPr lang="en-US" dirty="0" smtClean="0"/>
              <a:t>Package management of languages</a:t>
            </a:r>
          </a:p>
          <a:p>
            <a:endParaRPr lang="en-US" dirty="0"/>
          </a:p>
        </p:txBody>
      </p:sp>
      <p:sp>
        <p:nvSpPr>
          <p:cNvPr id="12" name="Rectangle 11"/>
          <p:cNvSpPr/>
          <p:nvPr/>
        </p:nvSpPr>
        <p:spPr>
          <a:xfrm>
            <a:off x="0" y="849922"/>
            <a:ext cx="9144000" cy="21336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a:spLocks noChangeArrowheads="1"/>
          </p:cNvSpPr>
          <p:nvPr/>
        </p:nvSpPr>
        <p:spPr bwMode="auto">
          <a:xfrm>
            <a:off x="312117" y="1690821"/>
            <a:ext cx="1270669" cy="58477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600" b="1" baseline="0" dirty="0" smtClean="0">
                <a:solidFill>
                  <a:srgbClr val="606060"/>
                </a:solidFill>
                <a:latin typeface="Arial" pitchFamily="34" charset="0"/>
              </a:rPr>
              <a:t>PRODUCT</a:t>
            </a:r>
            <a:endParaRPr lang="en-US" sz="1600" b="1" baseline="0" dirty="0">
              <a:solidFill>
                <a:srgbClr val="606060"/>
              </a:solidFill>
              <a:latin typeface="Arial" pitchFamily="34" charset="0"/>
            </a:endParaRPr>
          </a:p>
          <a:p>
            <a:pPr algn="ctr">
              <a:spcAft>
                <a:spcPts val="1800"/>
              </a:spcAft>
              <a:buClr>
                <a:srgbClr val="000000"/>
              </a:buClr>
              <a:buSzPct val="100000"/>
              <a:buFont typeface="Times New Roman" pitchFamily="18" charset="0"/>
              <a:buNone/>
            </a:pPr>
            <a:r>
              <a:rPr lang="en-US" sz="1600" b="1" baseline="0" dirty="0">
                <a:solidFill>
                  <a:srgbClr val="606060"/>
                </a:solidFill>
                <a:latin typeface="Arial" pitchFamily="34" charset="0"/>
              </a:rPr>
              <a:t>FEATURES</a:t>
            </a:r>
          </a:p>
        </p:txBody>
      </p:sp>
      <p:sp>
        <p:nvSpPr>
          <p:cNvPr id="17" name="Rounded Rectangle 16"/>
          <p:cNvSpPr>
            <a:spLocks noChangeArrowheads="1"/>
          </p:cNvSpPr>
          <p:nvPr/>
        </p:nvSpPr>
        <p:spPr bwMode="auto">
          <a:xfrm>
            <a:off x="6294249" y="1078522"/>
            <a:ext cx="2163951" cy="1665123"/>
          </a:xfrm>
          <a:prstGeom prst="roundRect">
            <a:avLst>
              <a:gd name="adj" fmla="val 16667"/>
            </a:avLst>
          </a:prstGeom>
          <a:gradFill rotWithShape="1">
            <a:gsLst>
              <a:gs pos="0">
                <a:srgbClr val="FFA2A1"/>
              </a:gs>
              <a:gs pos="35001">
                <a:srgbClr val="FFBEBD"/>
              </a:gs>
              <a:gs pos="100000">
                <a:srgbClr val="FFE5E5"/>
              </a:gs>
            </a:gsLst>
            <a:lin ang="16200000" scaled="1"/>
          </a:gradFill>
          <a:ln w="9525">
            <a:solidFill>
              <a:srgbClr val="BE4B48"/>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b="1" i="1" baseline="0" dirty="0">
                <a:solidFill>
                  <a:schemeClr val="tx1"/>
                </a:solidFill>
                <a:latin typeface="Arial" pitchFamily="34" charset="0"/>
              </a:rPr>
              <a:t>LANGUAGE SUPPORT</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Comprehensive SQL</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Native MapReduce</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SQL 2003 OLAP </a:t>
            </a:r>
            <a:r>
              <a:rPr lang="en-US" sz="1400" b="1" baseline="0" dirty="0" smtClean="0">
                <a:solidFill>
                  <a:schemeClr val="tx1"/>
                </a:solidFill>
                <a:latin typeface="Arial" pitchFamily="34" charset="0"/>
              </a:rPr>
              <a:t/>
            </a:r>
            <a:br>
              <a:rPr lang="en-US" sz="1400" b="1" baseline="0" dirty="0" smtClean="0">
                <a:solidFill>
                  <a:schemeClr val="tx1"/>
                </a:solidFill>
                <a:latin typeface="Arial" pitchFamily="34" charset="0"/>
              </a:rPr>
            </a:br>
            <a:r>
              <a:rPr lang="en-US" sz="1400" b="1" baseline="0" dirty="0" smtClean="0">
                <a:solidFill>
                  <a:schemeClr val="tx1"/>
                </a:solidFill>
                <a:latin typeface="Arial" pitchFamily="34" charset="0"/>
              </a:rPr>
              <a:t>Extensions</a:t>
            </a:r>
            <a:endParaRPr lang="en-US" sz="1400" b="1" baseline="0" dirty="0">
              <a:solidFill>
                <a:schemeClr val="tx1"/>
              </a:solidFill>
              <a:latin typeface="Arial" pitchFamily="34" charset="0"/>
            </a:endParaRP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Programmable </a:t>
            </a:r>
            <a:r>
              <a:rPr lang="en-US" sz="1400" b="1" baseline="0" dirty="0" smtClean="0">
                <a:solidFill>
                  <a:schemeClr val="tx1"/>
                </a:solidFill>
                <a:latin typeface="Arial" pitchFamily="34" charset="0"/>
              </a:rPr>
              <a:t>Analytics</a:t>
            </a:r>
          </a:p>
          <a:p>
            <a:pPr algn="ctr">
              <a:buClr>
                <a:srgbClr val="000000"/>
              </a:buClr>
              <a:buSzPct val="100000"/>
              <a:buFont typeface="Times New Roman" pitchFamily="18" charset="0"/>
              <a:buNone/>
              <a:defRPr/>
            </a:pPr>
            <a:r>
              <a:rPr lang="en-US" sz="1400" b="1" dirty="0" smtClean="0">
                <a:latin typeface="Arial" pitchFamily="34" charset="0"/>
              </a:rPr>
              <a:t>Package Support</a:t>
            </a:r>
            <a:endParaRPr lang="en-US" sz="1400" b="1" baseline="0" dirty="0">
              <a:solidFill>
                <a:schemeClr val="tx1"/>
              </a:solidFill>
              <a:latin typeface="Arial" pitchFamily="34" charset="0"/>
            </a:endParaRPr>
          </a:p>
        </p:txBody>
      </p:sp>
    </p:spTree>
    <p:extLst>
      <p:ext uri="{BB962C8B-B14F-4D97-AF65-F5344CB8AC3E}">
        <p14:creationId xmlns:p14="http://schemas.microsoft.com/office/powerpoint/2010/main" val="11154275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974568"/>
            <a:ext cx="9144000" cy="16764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nchor="t"/>
          <a:lstStyle/>
          <a:p>
            <a:r>
              <a:rPr lang="en-US" dirty="0" smtClean="0"/>
              <a:t>Greenplum Database Adaptive Services</a:t>
            </a:r>
            <a:endParaRPr lang="en-US" dirty="0"/>
          </a:p>
        </p:txBody>
      </p:sp>
      <p:sp>
        <p:nvSpPr>
          <p:cNvPr id="13" name="Content Placeholder 12"/>
          <p:cNvSpPr>
            <a:spLocks noGrp="1"/>
          </p:cNvSpPr>
          <p:nvPr>
            <p:ph idx="4294967295"/>
          </p:nvPr>
        </p:nvSpPr>
        <p:spPr>
          <a:xfrm>
            <a:off x="0" y="2727325"/>
            <a:ext cx="8458200" cy="3505200"/>
          </a:xfrm>
        </p:spPr>
        <p:txBody>
          <a:bodyPr/>
          <a:lstStyle/>
          <a:p>
            <a:pPr marL="0" indent="0">
              <a:buNone/>
            </a:pPr>
            <a:r>
              <a:rPr lang="en-US" dirty="0" smtClean="0"/>
              <a:t>To support scalability, changing workloads, and data protection, the following features are inherent in Greenplum:</a:t>
            </a:r>
          </a:p>
          <a:p>
            <a:r>
              <a:rPr lang="en-US" dirty="0" smtClean="0"/>
              <a:t>Multi-level fault tolerance allows Greenplum to continue operating with hardware and software failures</a:t>
            </a:r>
          </a:p>
          <a:p>
            <a:r>
              <a:rPr lang="en-US" dirty="0" smtClean="0">
                <a:solidFill>
                  <a:srgbClr val="B8B8B8"/>
                </a:solidFill>
              </a:rPr>
              <a:t>Workload management lets an administrator distribute the workload</a:t>
            </a:r>
          </a:p>
          <a:p>
            <a:r>
              <a:rPr lang="en-US" dirty="0" smtClean="0">
                <a:solidFill>
                  <a:srgbClr val="B8B8B8"/>
                </a:solidFill>
              </a:rPr>
              <a:t>Online system expansion lets Greenplum continue operating while hardware is added</a:t>
            </a:r>
          </a:p>
        </p:txBody>
      </p:sp>
      <p:sp>
        <p:nvSpPr>
          <p:cNvPr id="6" name="TextBox 19"/>
          <p:cNvSpPr txBox="1">
            <a:spLocks noChangeArrowheads="1"/>
          </p:cNvSpPr>
          <p:nvPr/>
        </p:nvSpPr>
        <p:spPr bwMode="auto">
          <a:xfrm>
            <a:off x="381000" y="1322545"/>
            <a:ext cx="1860189" cy="58477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600" b="1" baseline="0" dirty="0">
                <a:solidFill>
                  <a:srgbClr val="606060"/>
                </a:solidFill>
                <a:latin typeface="Arial" pitchFamily="34" charset="0"/>
              </a:rPr>
              <a:t>GPDB ADAPTIVE</a:t>
            </a:r>
          </a:p>
          <a:p>
            <a:pPr algn="ctr">
              <a:buClr>
                <a:srgbClr val="000000"/>
              </a:buClr>
              <a:buSzPct val="100000"/>
              <a:buFont typeface="Times New Roman" pitchFamily="18" charset="0"/>
              <a:buNone/>
            </a:pPr>
            <a:r>
              <a:rPr lang="en-US" sz="1600" b="1" baseline="0" dirty="0">
                <a:solidFill>
                  <a:srgbClr val="606060"/>
                </a:solidFill>
                <a:latin typeface="Arial" pitchFamily="34" charset="0"/>
              </a:rPr>
              <a:t>SERVICES</a:t>
            </a:r>
          </a:p>
        </p:txBody>
      </p:sp>
      <p:sp>
        <p:nvSpPr>
          <p:cNvPr id="8" name="Rounded Rectangle 7"/>
          <p:cNvSpPr>
            <a:spLocks noChangeArrowheads="1"/>
          </p:cNvSpPr>
          <p:nvPr/>
        </p:nvSpPr>
        <p:spPr bwMode="auto">
          <a:xfrm>
            <a:off x="2203353" y="1203168"/>
            <a:ext cx="2007031" cy="761356"/>
          </a:xfrm>
          <a:prstGeom prst="roundRect">
            <a:avLst>
              <a:gd name="adj" fmla="val 16667"/>
            </a:avLst>
          </a:prstGeom>
          <a:gradFill rotWithShape="1">
            <a:gsLst>
              <a:gs pos="0">
                <a:srgbClr val="A3C4FF"/>
              </a:gs>
              <a:gs pos="35001">
                <a:srgbClr val="BFD5FF"/>
              </a:gs>
              <a:gs pos="100000">
                <a:srgbClr val="E5EEFF"/>
              </a:gs>
            </a:gsLst>
            <a:lin ang="16200000" scaled="1"/>
          </a:gradFill>
          <a:ln w="9525">
            <a:solidFill>
              <a:srgbClr val="4A7EBB"/>
            </a:solidFill>
            <a:round/>
            <a:headEnd/>
            <a:tailEnd type="triangle" w="med" len="med"/>
          </a:ln>
          <a:effectLst>
            <a:outerShdw blurRad="63500" dist="20000" dir="5400000" rotWithShape="0">
              <a:srgbClr val="000000">
                <a:alpha val="37999"/>
              </a:srgbClr>
            </a:outerShdw>
          </a:effectLst>
        </p:spPr>
        <p:txBody>
          <a:bodyPr wrap="none" anchor="ctr"/>
          <a:lstStyle/>
          <a:p>
            <a:pPr algn="ctr">
              <a:buClr>
                <a:srgbClr val="000000"/>
              </a:buClr>
              <a:buSzPct val="100000"/>
              <a:buFont typeface="Times New Roman" pitchFamily="28" charset="0"/>
              <a:buNone/>
              <a:defRPr/>
            </a:pPr>
            <a:r>
              <a:rPr lang="en-US" sz="1400" b="1" baseline="0" dirty="0">
                <a:solidFill>
                  <a:schemeClr val="tx1"/>
                </a:solidFill>
                <a:latin typeface="Arial"/>
                <a:ea typeface="+mn-ea"/>
              </a:rPr>
              <a:t>Multi-Level Fault </a:t>
            </a:r>
            <a:r>
              <a:rPr lang="en-US" sz="1400" b="1" baseline="0" dirty="0" smtClean="0">
                <a:solidFill>
                  <a:schemeClr val="tx1"/>
                </a:solidFill>
                <a:latin typeface="Arial"/>
                <a:ea typeface="+mn-ea"/>
              </a:rPr>
              <a:t/>
            </a:r>
            <a:br>
              <a:rPr lang="en-US" sz="1400" b="1" baseline="0" dirty="0" smtClean="0">
                <a:solidFill>
                  <a:schemeClr val="tx1"/>
                </a:solidFill>
                <a:latin typeface="Arial"/>
                <a:ea typeface="+mn-ea"/>
              </a:rPr>
            </a:br>
            <a:r>
              <a:rPr lang="en-US" sz="1400" b="1" baseline="0" dirty="0" smtClean="0">
                <a:solidFill>
                  <a:schemeClr val="tx1"/>
                </a:solidFill>
                <a:latin typeface="Arial"/>
                <a:ea typeface="+mn-ea"/>
              </a:rPr>
              <a:t>Tolerance</a:t>
            </a:r>
            <a:endParaRPr lang="en-US" sz="1400" b="1" baseline="0" dirty="0">
              <a:solidFill>
                <a:schemeClr val="tx1"/>
              </a:solidFill>
              <a:latin typeface="Arial"/>
              <a:ea typeface="+mn-ea"/>
            </a:endParaRPr>
          </a:p>
        </p:txBody>
      </p:sp>
    </p:spTree>
    <p:extLst>
      <p:ext uri="{BB962C8B-B14F-4D97-AF65-F5344CB8AC3E}">
        <p14:creationId xmlns:p14="http://schemas.microsoft.com/office/powerpoint/2010/main" val="25592074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974568"/>
            <a:ext cx="9144000" cy="16764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nchor="t"/>
          <a:lstStyle/>
          <a:p>
            <a:r>
              <a:rPr lang="en-US" dirty="0" smtClean="0"/>
              <a:t>Greenplum Database Adaptive Services</a:t>
            </a:r>
            <a:endParaRPr lang="en-US" dirty="0"/>
          </a:p>
        </p:txBody>
      </p:sp>
      <p:sp>
        <p:nvSpPr>
          <p:cNvPr id="13" name="Content Placeholder 12"/>
          <p:cNvSpPr>
            <a:spLocks noGrp="1"/>
          </p:cNvSpPr>
          <p:nvPr>
            <p:ph idx="4294967295"/>
          </p:nvPr>
        </p:nvSpPr>
        <p:spPr>
          <a:xfrm>
            <a:off x="0" y="2727325"/>
            <a:ext cx="8458200" cy="3505200"/>
          </a:xfrm>
        </p:spPr>
        <p:txBody>
          <a:bodyPr/>
          <a:lstStyle/>
          <a:p>
            <a:pPr marL="0" indent="0">
              <a:buNone/>
            </a:pPr>
            <a:r>
              <a:rPr lang="en-US" dirty="0" smtClean="0"/>
              <a:t>To support scalability, changing workloads, and data protection, the following features are inherent in Greenplum:</a:t>
            </a:r>
          </a:p>
          <a:p>
            <a:r>
              <a:rPr lang="en-US" dirty="0" smtClean="0">
                <a:solidFill>
                  <a:srgbClr val="B8B8B8"/>
                </a:solidFill>
              </a:rPr>
              <a:t>Multi-level fault tolerance allows Greenplum to continue operating with hardware and software failures</a:t>
            </a:r>
          </a:p>
          <a:p>
            <a:r>
              <a:rPr lang="en-US" dirty="0" smtClean="0"/>
              <a:t>Workload management lets an administrator distribute the workload</a:t>
            </a:r>
          </a:p>
          <a:p>
            <a:r>
              <a:rPr lang="en-US" dirty="0" smtClean="0">
                <a:solidFill>
                  <a:srgbClr val="B8B8B8"/>
                </a:solidFill>
              </a:rPr>
              <a:t>Online system expansion lets Greenplum continue operating while hardware is added</a:t>
            </a:r>
          </a:p>
        </p:txBody>
      </p:sp>
      <p:sp>
        <p:nvSpPr>
          <p:cNvPr id="6" name="TextBox 19"/>
          <p:cNvSpPr txBox="1">
            <a:spLocks noChangeArrowheads="1"/>
          </p:cNvSpPr>
          <p:nvPr/>
        </p:nvSpPr>
        <p:spPr bwMode="auto">
          <a:xfrm>
            <a:off x="381000" y="1322545"/>
            <a:ext cx="1860189" cy="58477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600" b="1" baseline="0" dirty="0">
                <a:solidFill>
                  <a:srgbClr val="606060"/>
                </a:solidFill>
                <a:latin typeface="Arial" pitchFamily="34" charset="0"/>
              </a:rPr>
              <a:t>GPDB ADAPTIVE</a:t>
            </a:r>
          </a:p>
          <a:p>
            <a:pPr algn="ctr">
              <a:buClr>
                <a:srgbClr val="000000"/>
              </a:buClr>
              <a:buSzPct val="100000"/>
              <a:buFont typeface="Times New Roman" pitchFamily="18" charset="0"/>
              <a:buNone/>
            </a:pPr>
            <a:r>
              <a:rPr lang="en-US" sz="1600" b="1" baseline="0" dirty="0">
                <a:solidFill>
                  <a:srgbClr val="606060"/>
                </a:solidFill>
                <a:latin typeface="Arial" pitchFamily="34" charset="0"/>
              </a:rPr>
              <a:t>SERVICES</a:t>
            </a:r>
          </a:p>
        </p:txBody>
      </p:sp>
      <p:sp>
        <p:nvSpPr>
          <p:cNvPr id="7" name="Rounded Rectangle 6"/>
          <p:cNvSpPr>
            <a:spLocks noChangeArrowheads="1"/>
          </p:cNvSpPr>
          <p:nvPr/>
        </p:nvSpPr>
        <p:spPr bwMode="auto">
          <a:xfrm>
            <a:off x="4273104" y="1203168"/>
            <a:ext cx="2087670" cy="761356"/>
          </a:xfrm>
          <a:prstGeom prst="roundRect">
            <a:avLst>
              <a:gd name="adj" fmla="val 16667"/>
            </a:avLst>
          </a:prstGeom>
          <a:gradFill rotWithShape="1">
            <a:gsLst>
              <a:gs pos="0">
                <a:srgbClr val="A3C4FF"/>
              </a:gs>
              <a:gs pos="35001">
                <a:srgbClr val="BFD5FF"/>
              </a:gs>
              <a:gs pos="100000">
                <a:srgbClr val="E5EEFF"/>
              </a:gs>
            </a:gsLst>
            <a:lin ang="16200000" scaled="1"/>
          </a:gradFill>
          <a:ln w="9525">
            <a:solidFill>
              <a:srgbClr val="4A7EBB"/>
            </a:solidFill>
            <a:round/>
            <a:headEnd/>
            <a:tailEnd type="triangle" w="med" len="med"/>
          </a:ln>
          <a:effectLst>
            <a:outerShdw blurRad="63500" dist="20000" dir="5400000" rotWithShape="0">
              <a:srgbClr val="000000">
                <a:alpha val="37999"/>
              </a:srgbClr>
            </a:outerShdw>
          </a:effectLst>
        </p:spPr>
        <p:txBody>
          <a:bodyPr wrap="none" anchor="ctr"/>
          <a:lstStyle/>
          <a:p>
            <a:pPr algn="ctr">
              <a:buClr>
                <a:srgbClr val="000000"/>
              </a:buClr>
              <a:buSzPct val="100000"/>
              <a:buFont typeface="Times New Roman" pitchFamily="28" charset="0"/>
              <a:buNone/>
              <a:defRPr/>
            </a:pPr>
            <a:r>
              <a:rPr lang="en-US" sz="1400" b="1" baseline="0" dirty="0">
                <a:solidFill>
                  <a:schemeClr val="tx1"/>
                </a:solidFill>
                <a:latin typeface="Arial"/>
                <a:ea typeface="+mn-ea"/>
              </a:rPr>
              <a:t>Workload Management</a:t>
            </a:r>
          </a:p>
        </p:txBody>
      </p:sp>
    </p:spTree>
    <p:extLst>
      <p:ext uri="{BB962C8B-B14F-4D97-AF65-F5344CB8AC3E}">
        <p14:creationId xmlns:p14="http://schemas.microsoft.com/office/powerpoint/2010/main" val="25592074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974568"/>
            <a:ext cx="9144000" cy="16764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nchor="t"/>
          <a:lstStyle/>
          <a:p>
            <a:r>
              <a:rPr lang="en-US" dirty="0" smtClean="0"/>
              <a:t>Greenplum Database Adaptive Services</a:t>
            </a:r>
            <a:endParaRPr lang="en-US" dirty="0"/>
          </a:p>
        </p:txBody>
      </p:sp>
      <p:sp>
        <p:nvSpPr>
          <p:cNvPr id="13" name="Content Placeholder 12"/>
          <p:cNvSpPr>
            <a:spLocks noGrp="1"/>
          </p:cNvSpPr>
          <p:nvPr>
            <p:ph idx="4294967295"/>
          </p:nvPr>
        </p:nvSpPr>
        <p:spPr>
          <a:xfrm>
            <a:off x="0" y="2727325"/>
            <a:ext cx="8458200" cy="3505200"/>
          </a:xfrm>
        </p:spPr>
        <p:txBody>
          <a:bodyPr/>
          <a:lstStyle/>
          <a:p>
            <a:pPr marL="0" indent="0">
              <a:buNone/>
            </a:pPr>
            <a:r>
              <a:rPr lang="en-US" dirty="0" smtClean="0"/>
              <a:t>To support scalability, changing workloads, and data protection, the following features are inherent in Greenplum:</a:t>
            </a:r>
          </a:p>
          <a:p>
            <a:r>
              <a:rPr lang="en-US" dirty="0" smtClean="0">
                <a:solidFill>
                  <a:srgbClr val="B8B8B8"/>
                </a:solidFill>
              </a:rPr>
              <a:t>Multi-level fault tolerance allows Greenplum to continue operating with hardware and software failures</a:t>
            </a:r>
          </a:p>
          <a:p>
            <a:r>
              <a:rPr lang="en-US" dirty="0" smtClean="0">
                <a:solidFill>
                  <a:srgbClr val="B8B8B8"/>
                </a:solidFill>
              </a:rPr>
              <a:t>Workload management lets an administrator distribute the workload</a:t>
            </a:r>
          </a:p>
          <a:p>
            <a:r>
              <a:rPr lang="en-US" dirty="0" smtClean="0"/>
              <a:t>Online system expansion lets Greenplum continue operating while hardware is added</a:t>
            </a:r>
          </a:p>
        </p:txBody>
      </p:sp>
      <p:sp>
        <p:nvSpPr>
          <p:cNvPr id="6" name="TextBox 19"/>
          <p:cNvSpPr txBox="1">
            <a:spLocks noChangeArrowheads="1"/>
          </p:cNvSpPr>
          <p:nvPr/>
        </p:nvSpPr>
        <p:spPr bwMode="auto">
          <a:xfrm>
            <a:off x="381000" y="1322545"/>
            <a:ext cx="1860189" cy="58477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600" b="1" baseline="0" dirty="0">
                <a:solidFill>
                  <a:srgbClr val="606060"/>
                </a:solidFill>
                <a:latin typeface="Arial" pitchFamily="34" charset="0"/>
              </a:rPr>
              <a:t>GPDB ADAPTIVE</a:t>
            </a:r>
          </a:p>
          <a:p>
            <a:pPr algn="ctr">
              <a:buClr>
                <a:srgbClr val="000000"/>
              </a:buClr>
              <a:buSzPct val="100000"/>
              <a:buFont typeface="Times New Roman" pitchFamily="18" charset="0"/>
              <a:buNone/>
            </a:pPr>
            <a:r>
              <a:rPr lang="en-US" sz="1600" b="1" baseline="0" dirty="0">
                <a:solidFill>
                  <a:srgbClr val="606060"/>
                </a:solidFill>
                <a:latin typeface="Arial" pitchFamily="34" charset="0"/>
              </a:rPr>
              <a:t>SERVICES</a:t>
            </a:r>
          </a:p>
        </p:txBody>
      </p:sp>
      <p:sp>
        <p:nvSpPr>
          <p:cNvPr id="9" name="Rounded Rectangle 8"/>
          <p:cNvSpPr>
            <a:spLocks noChangeArrowheads="1"/>
          </p:cNvSpPr>
          <p:nvPr/>
        </p:nvSpPr>
        <p:spPr bwMode="auto">
          <a:xfrm>
            <a:off x="6432453" y="1203168"/>
            <a:ext cx="1935351" cy="761356"/>
          </a:xfrm>
          <a:prstGeom prst="roundRect">
            <a:avLst>
              <a:gd name="adj" fmla="val 16667"/>
            </a:avLst>
          </a:prstGeom>
          <a:gradFill rotWithShape="1">
            <a:gsLst>
              <a:gs pos="0">
                <a:srgbClr val="A3C4FF"/>
              </a:gs>
              <a:gs pos="35001">
                <a:srgbClr val="BFD5FF"/>
              </a:gs>
              <a:gs pos="100000">
                <a:srgbClr val="E5EEFF"/>
              </a:gs>
            </a:gsLst>
            <a:lin ang="16200000" scaled="1"/>
          </a:gradFill>
          <a:ln w="9525">
            <a:solidFill>
              <a:srgbClr val="4A7EBB"/>
            </a:solidFill>
            <a:round/>
            <a:headEnd/>
            <a:tailEnd type="triangle" w="med" len="med"/>
          </a:ln>
          <a:effectLst>
            <a:outerShdw blurRad="63500" dist="20000" dir="5400000" rotWithShape="0">
              <a:srgbClr val="000000">
                <a:alpha val="37999"/>
              </a:srgbClr>
            </a:outerShdw>
          </a:effectLst>
        </p:spPr>
        <p:txBody>
          <a:bodyPr wrap="none" anchor="ctr"/>
          <a:lstStyle/>
          <a:p>
            <a:pPr algn="ctr">
              <a:buClr>
                <a:srgbClr val="000000"/>
              </a:buClr>
              <a:buSzPct val="100000"/>
              <a:buFont typeface="Times New Roman" pitchFamily="28" charset="0"/>
              <a:buNone/>
              <a:defRPr/>
            </a:pPr>
            <a:r>
              <a:rPr lang="en-US" sz="1400" b="1" baseline="0" dirty="0">
                <a:solidFill>
                  <a:schemeClr val="tx1"/>
                </a:solidFill>
                <a:latin typeface="Arial"/>
                <a:ea typeface="+mn-ea"/>
              </a:rPr>
              <a:t>Online System </a:t>
            </a:r>
            <a:r>
              <a:rPr lang="en-US" sz="1400" b="1" baseline="0" dirty="0" smtClean="0">
                <a:solidFill>
                  <a:schemeClr val="tx1"/>
                </a:solidFill>
                <a:latin typeface="Arial"/>
                <a:ea typeface="+mn-ea"/>
              </a:rPr>
              <a:t/>
            </a:r>
            <a:br>
              <a:rPr lang="en-US" sz="1400" b="1" baseline="0" dirty="0" smtClean="0">
                <a:solidFill>
                  <a:schemeClr val="tx1"/>
                </a:solidFill>
                <a:latin typeface="Arial"/>
                <a:ea typeface="+mn-ea"/>
              </a:rPr>
            </a:br>
            <a:r>
              <a:rPr lang="en-US" sz="1400" b="1" baseline="0" dirty="0" smtClean="0">
                <a:solidFill>
                  <a:schemeClr val="tx1"/>
                </a:solidFill>
                <a:latin typeface="Arial"/>
                <a:ea typeface="+mn-ea"/>
              </a:rPr>
              <a:t>Expansion</a:t>
            </a:r>
            <a:endParaRPr lang="en-US" sz="1400" b="1" baseline="0" dirty="0">
              <a:solidFill>
                <a:schemeClr val="tx1"/>
              </a:solidFill>
              <a:latin typeface="Arial"/>
              <a:ea typeface="+mn-ea"/>
            </a:endParaRPr>
          </a:p>
        </p:txBody>
      </p:sp>
    </p:spTree>
    <p:extLst>
      <p:ext uri="{BB962C8B-B14F-4D97-AF65-F5344CB8AC3E}">
        <p14:creationId xmlns:p14="http://schemas.microsoft.com/office/powerpoint/2010/main" val="41499728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307119"/>
            <a:ext cx="9144000" cy="16764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nchor="t"/>
          <a:lstStyle/>
          <a:p>
            <a:r>
              <a:rPr lang="en-US" dirty="0" smtClean="0"/>
              <a:t>Core Massively Parallel Processing Architecture</a:t>
            </a:r>
            <a:endParaRPr lang="en-US" dirty="0"/>
          </a:p>
        </p:txBody>
      </p:sp>
      <p:sp>
        <p:nvSpPr>
          <p:cNvPr id="13" name="Content Placeholder 12"/>
          <p:cNvSpPr>
            <a:spLocks noGrp="1"/>
          </p:cNvSpPr>
          <p:nvPr>
            <p:ph idx="4294967295"/>
          </p:nvPr>
        </p:nvSpPr>
        <p:spPr>
          <a:xfrm>
            <a:off x="0" y="2983519"/>
            <a:ext cx="8458200" cy="3581400"/>
          </a:xfrm>
        </p:spPr>
        <p:txBody>
          <a:bodyPr/>
          <a:lstStyle/>
          <a:p>
            <a:pPr>
              <a:buNone/>
            </a:pPr>
            <a:r>
              <a:rPr lang="en-US" dirty="0" smtClean="0"/>
              <a:t>Highlights of the core MPP design are:</a:t>
            </a:r>
          </a:p>
          <a:p>
            <a:r>
              <a:rPr lang="en-US" dirty="0" smtClean="0"/>
              <a:t>Shared-nothing, MPP design emphasizes parallelism, efficiency, and linear scalability</a:t>
            </a:r>
          </a:p>
          <a:p>
            <a:r>
              <a:rPr lang="en-US" dirty="0" smtClean="0"/>
              <a:t>Parallel query optimizer selects the best plan for the most efficient query execution</a:t>
            </a:r>
          </a:p>
          <a:p>
            <a:r>
              <a:rPr lang="en-US" dirty="0" smtClean="0"/>
              <a:t>Polymorphic data storage supports tiered data with storage, execution, and compression settings</a:t>
            </a:r>
          </a:p>
          <a:p>
            <a:endParaRPr lang="en-US" dirty="0" smtClean="0"/>
          </a:p>
          <a:p>
            <a:endParaRPr lang="en-US" dirty="0"/>
          </a:p>
        </p:txBody>
      </p:sp>
      <p:sp>
        <p:nvSpPr>
          <p:cNvPr id="6" name="TextBox 14"/>
          <p:cNvSpPr txBox="1">
            <a:spLocks noChangeArrowheads="1"/>
          </p:cNvSpPr>
          <p:nvPr/>
        </p:nvSpPr>
        <p:spPr bwMode="auto">
          <a:xfrm>
            <a:off x="266189" y="1830404"/>
            <a:ext cx="1797287" cy="58477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600" b="1" baseline="0" dirty="0">
                <a:solidFill>
                  <a:srgbClr val="606060"/>
                </a:solidFill>
                <a:latin typeface="Arial" pitchFamily="34" charset="0"/>
              </a:rPr>
              <a:t>CORE MPP</a:t>
            </a:r>
          </a:p>
          <a:p>
            <a:pPr algn="ctr">
              <a:buClr>
                <a:srgbClr val="000000"/>
              </a:buClr>
              <a:buSzPct val="100000"/>
              <a:buFont typeface="Times New Roman" pitchFamily="18" charset="0"/>
              <a:buNone/>
            </a:pPr>
            <a:r>
              <a:rPr lang="en-US" sz="1600" b="1" baseline="0" dirty="0">
                <a:solidFill>
                  <a:srgbClr val="606060"/>
                </a:solidFill>
                <a:latin typeface="Arial" pitchFamily="34" charset="0"/>
              </a:rPr>
              <a:t>ARCHITECTURE</a:t>
            </a:r>
          </a:p>
        </p:txBody>
      </p:sp>
      <p:sp>
        <p:nvSpPr>
          <p:cNvPr id="7" name="Rounded Rectangle 6"/>
          <p:cNvSpPr>
            <a:spLocks noChangeArrowheads="1"/>
          </p:cNvSpPr>
          <p:nvPr/>
        </p:nvSpPr>
        <p:spPr bwMode="auto">
          <a:xfrm>
            <a:off x="2066051" y="1549413"/>
            <a:ext cx="3010546" cy="1024269"/>
          </a:xfrm>
          <a:prstGeom prst="roundRect">
            <a:avLst>
              <a:gd name="adj" fmla="val 16667"/>
            </a:avLst>
          </a:prstGeom>
          <a:gradFill rotWithShape="1">
            <a:gsLst>
              <a:gs pos="0">
                <a:srgbClr val="BCBCBC"/>
              </a:gs>
              <a:gs pos="35001">
                <a:srgbClr val="D0D0D0"/>
              </a:gs>
              <a:gs pos="100000">
                <a:srgbClr val="EDEDED"/>
              </a:gs>
            </a:gsLst>
            <a:lin ang="16200000" scaled="1"/>
          </a:gradFill>
          <a:ln w="9525">
            <a:solidFill>
              <a:srgbClr val="000000"/>
            </a:solidFill>
            <a:round/>
            <a:headEnd/>
            <a:tailEnd type="triangle" w="med" len="med"/>
          </a:ln>
          <a:effectLst>
            <a:outerShdw blurRad="63500" dist="20000" dir="5400000" rotWithShape="0">
              <a:srgbClr val="000000">
                <a:alpha val="37999"/>
              </a:srgbClr>
            </a:outerShdw>
          </a:effectLst>
        </p:spPr>
        <p:txBody>
          <a:bodyPr wrap="none" anchor="ctr"/>
          <a:lstStyle/>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Shared-Nothing MPP</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Parallel Query Optimizer</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Polymorphic Data Storage™</a:t>
            </a:r>
          </a:p>
        </p:txBody>
      </p:sp>
    </p:spTree>
    <p:extLst>
      <p:ext uri="{BB962C8B-B14F-4D97-AF65-F5344CB8AC3E}">
        <p14:creationId xmlns:p14="http://schemas.microsoft.com/office/powerpoint/2010/main" val="1884860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lstStyle/>
          <a:p>
            <a:r>
              <a:rPr lang="en-US" dirty="0" smtClean="0"/>
              <a:t>Core Massively Parallel Processing Architecture (</a:t>
            </a:r>
            <a:r>
              <a:rPr lang="en-US" dirty="0" err="1" smtClean="0"/>
              <a:t>Cont</a:t>
            </a:r>
            <a:r>
              <a:rPr lang="en-US" dirty="0" smtClean="0"/>
              <a:t>)</a:t>
            </a:r>
            <a:endParaRPr lang="en-US" b="1" dirty="0"/>
          </a:p>
        </p:txBody>
      </p:sp>
      <p:sp>
        <p:nvSpPr>
          <p:cNvPr id="13" name="Content Placeholder 12"/>
          <p:cNvSpPr>
            <a:spLocks noGrp="1"/>
          </p:cNvSpPr>
          <p:nvPr>
            <p:ph idx="4294967295"/>
          </p:nvPr>
        </p:nvSpPr>
        <p:spPr>
          <a:xfrm>
            <a:off x="0" y="3176588"/>
            <a:ext cx="8458200" cy="3581400"/>
          </a:xfrm>
        </p:spPr>
        <p:txBody>
          <a:bodyPr/>
          <a:lstStyle/>
          <a:p>
            <a:r>
              <a:rPr lang="en-US" dirty="0" smtClean="0"/>
              <a:t>Parallel dataflow engine is the heart of Greenplum Database and processes data in parallel, spanning all segments</a:t>
            </a:r>
          </a:p>
          <a:p>
            <a:r>
              <a:rPr lang="en-US" dirty="0" smtClean="0"/>
              <a:t>gNet software interconnect optimizes the flow of data among all components in the cluster </a:t>
            </a:r>
          </a:p>
          <a:p>
            <a:r>
              <a:rPr lang="en-US" dirty="0" smtClean="0"/>
              <a:t>MPP scatter/gather streaming uses a scatter approach in data loading to get data from source systems and a gather approach store data on segments</a:t>
            </a:r>
          </a:p>
          <a:p>
            <a:endParaRPr lang="en-US" dirty="0" smtClean="0"/>
          </a:p>
          <a:p>
            <a:endParaRPr lang="en-US" dirty="0"/>
          </a:p>
        </p:txBody>
      </p:sp>
      <p:sp>
        <p:nvSpPr>
          <p:cNvPr id="9" name="Rectangle 8"/>
          <p:cNvSpPr/>
          <p:nvPr/>
        </p:nvSpPr>
        <p:spPr>
          <a:xfrm>
            <a:off x="0" y="1307119"/>
            <a:ext cx="9144000" cy="1676400"/>
          </a:xfrm>
          <a:prstGeom prst="rect">
            <a:avLst/>
          </a:prstGeom>
          <a:gradFill flip="none" rotWithShape="1">
            <a:gsLst>
              <a:gs pos="0">
                <a:schemeClr val="accent1">
                  <a:tint val="66000"/>
                  <a:satMod val="160000"/>
                  <a:alpha val="53000"/>
                </a:schemeClr>
              </a:gs>
              <a:gs pos="32000">
                <a:schemeClr val="accent1">
                  <a:tint val="44500"/>
                  <a:satMod val="160000"/>
                  <a:alpha val="39000"/>
                </a:schemeClr>
              </a:gs>
              <a:gs pos="63000">
                <a:schemeClr val="accent1">
                  <a:tint val="23500"/>
                  <a:satMod val="160000"/>
                  <a:alpha val="55000"/>
                </a:schemeClr>
              </a:gs>
              <a:gs pos="90000">
                <a:schemeClr val="bg1">
                  <a:lumMod val="95000"/>
                  <a:alpha val="79000"/>
                </a:schemeClr>
              </a:gs>
            </a:gsLst>
            <a:lin ang="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4"/>
          <p:cNvSpPr txBox="1">
            <a:spLocks noChangeArrowheads="1"/>
          </p:cNvSpPr>
          <p:nvPr/>
        </p:nvSpPr>
        <p:spPr bwMode="auto">
          <a:xfrm>
            <a:off x="266189" y="1830404"/>
            <a:ext cx="1797287" cy="58477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600" b="1" baseline="0" dirty="0">
                <a:solidFill>
                  <a:srgbClr val="606060"/>
                </a:solidFill>
                <a:latin typeface="Arial" pitchFamily="34" charset="0"/>
              </a:rPr>
              <a:t>CORE MPP</a:t>
            </a:r>
          </a:p>
          <a:p>
            <a:pPr algn="ctr">
              <a:buClr>
                <a:srgbClr val="000000"/>
              </a:buClr>
              <a:buSzPct val="100000"/>
              <a:buFont typeface="Times New Roman" pitchFamily="18" charset="0"/>
              <a:buNone/>
            </a:pPr>
            <a:r>
              <a:rPr lang="en-US" sz="1600" b="1" baseline="0" dirty="0">
                <a:solidFill>
                  <a:srgbClr val="606060"/>
                </a:solidFill>
                <a:latin typeface="Arial" pitchFamily="34" charset="0"/>
              </a:rPr>
              <a:t>ARCHITECTURE</a:t>
            </a:r>
          </a:p>
        </p:txBody>
      </p:sp>
      <p:sp>
        <p:nvSpPr>
          <p:cNvPr id="15" name="Rounded Rectangle 14"/>
          <p:cNvSpPr>
            <a:spLocks noChangeArrowheads="1"/>
          </p:cNvSpPr>
          <p:nvPr/>
        </p:nvSpPr>
        <p:spPr bwMode="auto">
          <a:xfrm>
            <a:off x="5130357" y="1535719"/>
            <a:ext cx="3082226" cy="1051657"/>
          </a:xfrm>
          <a:prstGeom prst="roundRect">
            <a:avLst>
              <a:gd name="adj" fmla="val 16667"/>
            </a:avLst>
          </a:prstGeom>
          <a:gradFill rotWithShape="1">
            <a:gsLst>
              <a:gs pos="0">
                <a:srgbClr val="BCBCBC"/>
              </a:gs>
              <a:gs pos="35001">
                <a:srgbClr val="D0D0D0"/>
              </a:gs>
              <a:gs pos="100000">
                <a:srgbClr val="EDEDED"/>
              </a:gs>
            </a:gsLst>
            <a:lin ang="16200000" scaled="1"/>
          </a:gradFill>
          <a:ln w="9525">
            <a:solidFill>
              <a:srgbClr val="000000"/>
            </a:solidFill>
            <a:round/>
            <a:headEnd/>
            <a:tailEnd type="triangle" w="med" len="med"/>
          </a:ln>
          <a:effectLst>
            <a:outerShdw blurRad="63500" dist="20000" dir="5400000" rotWithShape="0">
              <a:srgbClr val="000000">
                <a:alpha val="37999"/>
              </a:srgbClr>
            </a:outerShdw>
          </a:effectLst>
        </p:spPr>
        <p:txBody>
          <a:bodyPr wrap="none" anchor="ctr"/>
          <a:lstStyle/>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Parallel Dataflow Engine</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gNet™ Software Interconnect</a:t>
            </a:r>
          </a:p>
          <a:p>
            <a:pPr algn="ctr">
              <a:buClr>
                <a:srgbClr val="000000"/>
              </a:buClr>
              <a:buSzPct val="100000"/>
              <a:buFont typeface="Times New Roman" pitchFamily="18" charset="0"/>
              <a:buNone/>
              <a:defRPr/>
            </a:pPr>
            <a:r>
              <a:rPr lang="en-US" sz="1400" b="1" baseline="0" dirty="0">
                <a:solidFill>
                  <a:schemeClr val="tx1"/>
                </a:solidFill>
                <a:latin typeface="Arial" pitchFamily="34" charset="0"/>
              </a:rPr>
              <a:t>MPP Scatter/Gather Streaming™</a:t>
            </a:r>
          </a:p>
        </p:txBody>
      </p:sp>
    </p:spTree>
    <p:extLst>
      <p:ext uri="{BB962C8B-B14F-4D97-AF65-F5344CB8AC3E}">
        <p14:creationId xmlns:p14="http://schemas.microsoft.com/office/powerpoint/2010/main" val="812343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t"/>
          <a:lstStyle/>
          <a:p>
            <a:r>
              <a:rPr lang="en-US" dirty="0" smtClean="0"/>
              <a:t>Key Features and Benefits of Greenplum</a:t>
            </a:r>
            <a:endParaRPr lang="en-US" dirty="0"/>
          </a:p>
        </p:txBody>
      </p:sp>
      <p:grpSp>
        <p:nvGrpSpPr>
          <p:cNvPr id="2" name="Group 28"/>
          <p:cNvGrpSpPr>
            <a:grpSpLocks noGrp="1"/>
          </p:cNvGrpSpPr>
          <p:nvPr/>
        </p:nvGrpSpPr>
        <p:grpSpPr bwMode="auto">
          <a:xfrm>
            <a:off x="409333" y="914400"/>
            <a:ext cx="8165508" cy="5181600"/>
            <a:chOff x="234950" y="1666875"/>
            <a:chExt cx="8680450" cy="4505325"/>
          </a:xfrm>
        </p:grpSpPr>
        <p:grpSp>
          <p:nvGrpSpPr>
            <p:cNvPr id="3" name="Group 25"/>
            <p:cNvGrpSpPr>
              <a:grpSpLocks/>
            </p:cNvGrpSpPr>
            <p:nvPr/>
          </p:nvGrpSpPr>
          <p:grpSpPr bwMode="auto">
            <a:xfrm>
              <a:off x="234950" y="1871662"/>
              <a:ext cx="8680450" cy="4165581"/>
              <a:chOff x="234950" y="1871132"/>
              <a:chExt cx="8680450" cy="4165460"/>
            </a:xfrm>
          </p:grpSpPr>
          <p:sp>
            <p:nvSpPr>
              <p:cNvPr id="25" name="TextBox 5"/>
              <p:cNvSpPr txBox="1">
                <a:spLocks noChangeArrowheads="1"/>
              </p:cNvSpPr>
              <p:nvPr/>
            </p:nvSpPr>
            <p:spPr bwMode="auto">
              <a:xfrm>
                <a:off x="539097" y="3303588"/>
                <a:ext cx="1139543" cy="523204"/>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400" baseline="0" dirty="0">
                    <a:solidFill>
                      <a:srgbClr val="606060"/>
                    </a:solidFill>
                    <a:latin typeface="Arial" pitchFamily="34" charset="0"/>
                  </a:rPr>
                  <a:t>PRODUCT</a:t>
                </a:r>
              </a:p>
              <a:p>
                <a:pPr algn="ctr">
                  <a:spcAft>
                    <a:spcPts val="1800"/>
                  </a:spcAft>
                  <a:buClr>
                    <a:srgbClr val="000000"/>
                  </a:buClr>
                  <a:buSzPct val="100000"/>
                  <a:buFont typeface="Times New Roman" pitchFamily="18" charset="0"/>
                  <a:buNone/>
                </a:pPr>
                <a:r>
                  <a:rPr lang="en-US" sz="1400" baseline="0" dirty="0">
                    <a:solidFill>
                      <a:srgbClr val="606060"/>
                    </a:solidFill>
                    <a:latin typeface="Arial" pitchFamily="34" charset="0"/>
                  </a:rPr>
                  <a:t>FEATURES</a:t>
                </a:r>
              </a:p>
            </p:txBody>
          </p:sp>
          <p:sp>
            <p:nvSpPr>
              <p:cNvPr id="26" name="TextBox 7"/>
              <p:cNvSpPr txBox="1">
                <a:spLocks noChangeArrowheads="1"/>
              </p:cNvSpPr>
              <p:nvPr/>
            </p:nvSpPr>
            <p:spPr bwMode="auto">
              <a:xfrm>
                <a:off x="234950" y="1871132"/>
                <a:ext cx="1747838" cy="533384"/>
              </a:xfrm>
              <a:prstGeom prst="rect">
                <a:avLst/>
              </a:prstGeom>
              <a:noFill/>
              <a:ln w="9525">
                <a:noFill/>
                <a:miter lim="800000"/>
                <a:headEnd/>
                <a:tailEnd/>
              </a:ln>
            </p:spPr>
            <p:txBody>
              <a:bodyPr/>
              <a:lstStyle/>
              <a:p>
                <a:pPr algn="ctr">
                  <a:spcAft>
                    <a:spcPts val="1800"/>
                  </a:spcAft>
                  <a:buClr>
                    <a:srgbClr val="000000"/>
                  </a:buClr>
                  <a:buSzPct val="100000"/>
                  <a:buFont typeface="Times New Roman" pitchFamily="18" charset="0"/>
                  <a:buNone/>
                </a:pPr>
                <a:r>
                  <a:rPr lang="en-US" sz="1400" baseline="0" dirty="0">
                    <a:solidFill>
                      <a:srgbClr val="606060"/>
                    </a:solidFill>
                    <a:latin typeface="Arial" pitchFamily="34" charset="0"/>
                  </a:rPr>
                  <a:t>CLIENT ACCESS </a:t>
                </a:r>
                <a:r>
                  <a:rPr lang="en-US" sz="1400" baseline="0" dirty="0" smtClean="0">
                    <a:solidFill>
                      <a:srgbClr val="606060"/>
                    </a:solidFill>
                    <a:latin typeface="Arial" pitchFamily="34" charset="0"/>
                  </a:rPr>
                  <a:t>AND </a:t>
                </a:r>
                <a:r>
                  <a:rPr lang="en-US" sz="1400" baseline="0" dirty="0">
                    <a:solidFill>
                      <a:srgbClr val="606060"/>
                    </a:solidFill>
                    <a:latin typeface="Arial" pitchFamily="34" charset="0"/>
                  </a:rPr>
                  <a:t>TOOLS</a:t>
                </a:r>
              </a:p>
            </p:txBody>
          </p:sp>
          <p:cxnSp>
            <p:nvCxnSpPr>
              <p:cNvPr id="27" name="Straight Connector 26"/>
              <p:cNvCxnSpPr/>
              <p:nvPr/>
            </p:nvCxnSpPr>
            <p:spPr>
              <a:xfrm>
                <a:off x="428625" y="5180971"/>
                <a:ext cx="8486775" cy="1588"/>
              </a:xfrm>
              <a:prstGeom prst="line">
                <a:avLst/>
              </a:prstGeom>
              <a:ln w="38100" cap="flat" cmpd="sng" algn="ctr">
                <a:solidFill>
                  <a:schemeClr val="tx1">
                    <a:lumMod val="75000"/>
                    <a:lumOff val="25000"/>
                  </a:schemeClr>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304800" y="2666446"/>
                <a:ext cx="8486775" cy="1588"/>
              </a:xfrm>
              <a:prstGeom prst="line">
                <a:avLst/>
              </a:prstGeom>
              <a:ln w="38100" cap="flat" cmpd="sng" algn="ctr">
                <a:solidFill>
                  <a:schemeClr val="tx1">
                    <a:lumMod val="75000"/>
                    <a:lumOff val="25000"/>
                  </a:schemeClr>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9" name="TextBox 14"/>
              <p:cNvSpPr txBox="1">
                <a:spLocks noChangeArrowheads="1"/>
              </p:cNvSpPr>
              <p:nvPr/>
            </p:nvSpPr>
            <p:spPr bwMode="auto">
              <a:xfrm>
                <a:off x="308011" y="5513388"/>
                <a:ext cx="1601721" cy="523204"/>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400" baseline="0" dirty="0">
                    <a:solidFill>
                      <a:srgbClr val="606060"/>
                    </a:solidFill>
                    <a:latin typeface="Arial" pitchFamily="34" charset="0"/>
                  </a:rPr>
                  <a:t>CORE MPP</a:t>
                </a:r>
              </a:p>
              <a:p>
                <a:pPr algn="ctr">
                  <a:buClr>
                    <a:srgbClr val="000000"/>
                  </a:buClr>
                  <a:buSzPct val="100000"/>
                  <a:buFont typeface="Times New Roman" pitchFamily="18" charset="0"/>
                  <a:buNone/>
                </a:pPr>
                <a:r>
                  <a:rPr lang="en-US" sz="1400" baseline="0" dirty="0">
                    <a:solidFill>
                      <a:srgbClr val="606060"/>
                    </a:solidFill>
                    <a:latin typeface="Arial" pitchFamily="34" charset="0"/>
                  </a:rPr>
                  <a:t>ARCHITECTURE</a:t>
                </a:r>
              </a:p>
            </p:txBody>
          </p:sp>
          <p:cxnSp>
            <p:nvCxnSpPr>
              <p:cNvPr id="30" name="Straight Connector 29"/>
              <p:cNvCxnSpPr/>
              <p:nvPr/>
            </p:nvCxnSpPr>
            <p:spPr>
              <a:xfrm>
                <a:off x="381000" y="4342796"/>
                <a:ext cx="8486775" cy="1588"/>
              </a:xfrm>
              <a:prstGeom prst="line">
                <a:avLst/>
              </a:prstGeom>
              <a:ln w="38100" cap="flat" cmpd="sng" algn="ctr">
                <a:solidFill>
                  <a:schemeClr val="tx1">
                    <a:lumMod val="75000"/>
                    <a:lumOff val="25000"/>
                  </a:schemeClr>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TextBox 19"/>
              <p:cNvSpPr txBox="1">
                <a:spLocks noChangeArrowheads="1"/>
              </p:cNvSpPr>
              <p:nvPr/>
            </p:nvSpPr>
            <p:spPr bwMode="auto">
              <a:xfrm>
                <a:off x="280888" y="4522790"/>
                <a:ext cx="1655966" cy="523205"/>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sz="1400" baseline="0" dirty="0">
                    <a:solidFill>
                      <a:srgbClr val="606060"/>
                    </a:solidFill>
                    <a:latin typeface="Arial" pitchFamily="34" charset="0"/>
                  </a:rPr>
                  <a:t>GPDB ADAPTIVE</a:t>
                </a:r>
              </a:p>
              <a:p>
                <a:pPr algn="ctr">
                  <a:buClr>
                    <a:srgbClr val="000000"/>
                  </a:buClr>
                  <a:buSzPct val="100000"/>
                  <a:buFont typeface="Times New Roman" pitchFamily="18" charset="0"/>
                  <a:buNone/>
                </a:pPr>
                <a:r>
                  <a:rPr lang="en-US" sz="1400" baseline="0" dirty="0">
                    <a:solidFill>
                      <a:srgbClr val="606060"/>
                    </a:solidFill>
                    <a:latin typeface="Arial" pitchFamily="34" charset="0"/>
                  </a:rPr>
                  <a:t>SERVICES</a:t>
                </a:r>
              </a:p>
            </p:txBody>
          </p:sp>
        </p:grpSp>
        <p:sp>
          <p:nvSpPr>
            <p:cNvPr id="10" name="Rounded Rectangle 9"/>
            <p:cNvSpPr/>
            <p:nvPr/>
          </p:nvSpPr>
          <p:spPr bwMode="auto">
            <a:xfrm>
              <a:off x="2959100" y="3438525"/>
              <a:ext cx="1828800" cy="609600"/>
            </a:xfrm>
            <a:prstGeom prst="roundRect">
              <a:avLst/>
            </a:prstGeom>
            <a:noFill/>
            <a:ln>
              <a:no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wrap="none" anchor="ctr"/>
            <a:lstStyle/>
            <a:p>
              <a:pPr algn="ctr">
                <a:buClr>
                  <a:srgbClr val="000000"/>
                </a:buClr>
                <a:buSzPct val="100000"/>
                <a:buFont typeface="Times New Roman" pitchFamily="18" charset="0"/>
                <a:buNone/>
                <a:defRPr/>
              </a:pPr>
              <a:endParaRPr lang="en-US" sz="1100" dirty="0">
                <a:solidFill>
                  <a:srgbClr val="FFFFFF"/>
                </a:solidFill>
              </a:endParaRPr>
            </a:p>
          </p:txBody>
        </p:sp>
        <p:sp>
          <p:nvSpPr>
            <p:cNvPr id="11" name="Rounded Rectangle 10"/>
            <p:cNvSpPr/>
            <p:nvPr/>
          </p:nvSpPr>
          <p:spPr bwMode="auto">
            <a:xfrm>
              <a:off x="5827713" y="2743200"/>
              <a:ext cx="1828800" cy="609600"/>
            </a:xfrm>
            <a:prstGeom prst="roundRect">
              <a:avLst/>
            </a:prstGeom>
            <a:noFill/>
            <a:ln>
              <a:no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wrap="none" anchor="ctr"/>
            <a:lstStyle/>
            <a:p>
              <a:pPr algn="ctr">
                <a:buClr>
                  <a:srgbClr val="000000"/>
                </a:buClr>
                <a:buSzPct val="100000"/>
                <a:buFont typeface="Times New Roman" pitchFamily="18" charset="0"/>
                <a:buNone/>
                <a:defRPr/>
              </a:pPr>
              <a:endParaRPr lang="en-US" sz="1100" dirty="0">
                <a:solidFill>
                  <a:srgbClr val="FF6600"/>
                </a:solidFill>
              </a:endParaRPr>
            </a:p>
          </p:txBody>
        </p:sp>
        <p:sp>
          <p:nvSpPr>
            <p:cNvPr id="12" name="Rounded Rectangle 11"/>
            <p:cNvSpPr>
              <a:spLocks noChangeArrowheads="1"/>
            </p:cNvSpPr>
            <p:nvPr/>
          </p:nvSpPr>
          <p:spPr bwMode="auto">
            <a:xfrm>
              <a:off x="4257675" y="4419600"/>
              <a:ext cx="2219325" cy="661988"/>
            </a:xfrm>
            <a:prstGeom prst="roundRect">
              <a:avLst>
                <a:gd name="adj" fmla="val 16667"/>
              </a:avLst>
            </a:prstGeom>
            <a:gradFill rotWithShape="1">
              <a:gsLst>
                <a:gs pos="0">
                  <a:srgbClr val="A3C4FF"/>
                </a:gs>
                <a:gs pos="35001">
                  <a:srgbClr val="BFD5FF"/>
                </a:gs>
                <a:gs pos="100000">
                  <a:srgbClr val="E5EEFF"/>
                </a:gs>
              </a:gsLst>
              <a:lin ang="16200000" scaled="1"/>
            </a:gradFill>
            <a:ln w="9525">
              <a:solidFill>
                <a:srgbClr val="4A7EBB"/>
              </a:solidFill>
              <a:round/>
              <a:headEnd/>
              <a:tailEnd type="triangle" w="med" len="med"/>
            </a:ln>
            <a:effectLst>
              <a:outerShdw blurRad="63500" dist="20000" dir="5400000" rotWithShape="0">
                <a:srgbClr val="000000">
                  <a:alpha val="37999"/>
                </a:srgbClr>
              </a:outerShdw>
            </a:effectLst>
          </p:spPr>
          <p:txBody>
            <a:bodyPr wrap="none" anchor="ctr"/>
            <a:lstStyle/>
            <a:p>
              <a:pPr algn="ctr">
                <a:buClr>
                  <a:srgbClr val="000000"/>
                </a:buClr>
                <a:buSzPct val="100000"/>
                <a:buFont typeface="Times New Roman" pitchFamily="28" charset="0"/>
                <a:buNone/>
                <a:defRPr/>
              </a:pPr>
              <a:r>
                <a:rPr lang="en-US" sz="1400" baseline="0" dirty="0">
                  <a:solidFill>
                    <a:schemeClr val="tx1"/>
                  </a:solidFill>
                  <a:latin typeface="Arial"/>
                  <a:ea typeface="+mn-ea"/>
                </a:rPr>
                <a:t>Workload Management</a:t>
              </a:r>
            </a:p>
          </p:txBody>
        </p:sp>
        <p:grpSp>
          <p:nvGrpSpPr>
            <p:cNvPr id="4" name="Group 37"/>
            <p:cNvGrpSpPr>
              <a:grpSpLocks/>
            </p:cNvGrpSpPr>
            <p:nvPr/>
          </p:nvGrpSpPr>
          <p:grpSpPr bwMode="auto">
            <a:xfrm>
              <a:off x="2057400" y="1666875"/>
              <a:ext cx="6652998" cy="4505325"/>
              <a:chOff x="2057400" y="1666875"/>
              <a:chExt cx="6652998" cy="4505325"/>
            </a:xfrm>
          </p:grpSpPr>
          <p:sp>
            <p:nvSpPr>
              <p:cNvPr id="14" name="Rounded Rectangle 13"/>
              <p:cNvSpPr>
                <a:spLocks noChangeArrowheads="1"/>
              </p:cNvSpPr>
              <p:nvPr/>
            </p:nvSpPr>
            <p:spPr bwMode="auto">
              <a:xfrm>
                <a:off x="2133600" y="1676400"/>
                <a:ext cx="2057400" cy="855663"/>
              </a:xfrm>
              <a:prstGeom prst="roundRect">
                <a:avLst>
                  <a:gd name="adj" fmla="val 16667"/>
                </a:avLst>
              </a:prstGeom>
              <a:gradFill rotWithShape="1">
                <a:gsLst>
                  <a:gs pos="0">
                    <a:srgbClr val="FFBE86"/>
                  </a:gs>
                  <a:gs pos="35001">
                    <a:srgbClr val="FFD0AA"/>
                  </a:gs>
                  <a:gs pos="100000">
                    <a:srgbClr val="FFEBDB"/>
                  </a:gs>
                </a:gsLst>
                <a:lin ang="16200000" scaled="1"/>
              </a:gradFill>
              <a:ln w="9525">
                <a:solidFill>
                  <a:srgbClr val="F69240"/>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i="1" baseline="0" dirty="0">
                    <a:solidFill>
                      <a:srgbClr val="000000"/>
                    </a:solidFill>
                    <a:latin typeface="Arial" pitchFamily="34" charset="0"/>
                  </a:rPr>
                  <a:t>CLIENT ACCESS</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ODBC, JDBC, OLEDB</a:t>
                </a:r>
                <a:r>
                  <a:rPr lang="en-US" sz="1400" baseline="0" dirty="0" smtClean="0">
                    <a:solidFill>
                      <a:schemeClr val="tx1"/>
                    </a:solidFill>
                    <a:latin typeface="Arial" pitchFamily="34" charset="0"/>
                  </a:rPr>
                  <a:t>,</a:t>
                </a:r>
                <a:br>
                  <a:rPr lang="en-US" sz="1400" baseline="0" dirty="0" smtClean="0">
                    <a:solidFill>
                      <a:schemeClr val="tx1"/>
                    </a:solidFill>
                    <a:latin typeface="Arial" pitchFamily="34" charset="0"/>
                  </a:rPr>
                </a:br>
                <a:r>
                  <a:rPr lang="en-US" sz="1400" baseline="0" dirty="0" smtClean="0">
                    <a:solidFill>
                      <a:schemeClr val="tx1"/>
                    </a:solidFill>
                    <a:latin typeface="Arial" pitchFamily="34" charset="0"/>
                  </a:rPr>
                  <a:t>MapReduce, etc</a:t>
                </a:r>
                <a:r>
                  <a:rPr lang="en-US" sz="1400" baseline="0" dirty="0">
                    <a:solidFill>
                      <a:schemeClr val="tx1"/>
                    </a:solidFill>
                    <a:latin typeface="Arial" pitchFamily="34" charset="0"/>
                  </a:rPr>
                  <a:t>.</a:t>
                </a:r>
              </a:p>
            </p:txBody>
          </p:sp>
          <p:sp>
            <p:nvSpPr>
              <p:cNvPr id="15" name="Rounded Rectangle 14"/>
              <p:cNvSpPr>
                <a:spLocks noChangeArrowheads="1"/>
              </p:cNvSpPr>
              <p:nvPr/>
            </p:nvSpPr>
            <p:spPr bwMode="auto">
              <a:xfrm>
                <a:off x="4267200" y="1666875"/>
                <a:ext cx="2209800" cy="865188"/>
              </a:xfrm>
              <a:prstGeom prst="roundRect">
                <a:avLst>
                  <a:gd name="adj" fmla="val 16667"/>
                </a:avLst>
              </a:prstGeom>
              <a:gradFill rotWithShape="1">
                <a:gsLst>
                  <a:gs pos="0">
                    <a:srgbClr val="FFBE86"/>
                  </a:gs>
                  <a:gs pos="35001">
                    <a:srgbClr val="FFD0AA"/>
                  </a:gs>
                  <a:gs pos="100000">
                    <a:srgbClr val="FFEBDB"/>
                  </a:gs>
                </a:gsLst>
                <a:lin ang="16200000" scaled="1"/>
              </a:gradFill>
              <a:ln w="9525">
                <a:solidFill>
                  <a:srgbClr val="F69240"/>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i="1" baseline="0" dirty="0">
                    <a:solidFill>
                      <a:schemeClr val="tx1"/>
                    </a:solidFill>
                    <a:latin typeface="Arial" pitchFamily="34" charset="0"/>
                  </a:rPr>
                  <a:t>3</a:t>
                </a:r>
                <a:r>
                  <a:rPr lang="en-US" sz="1400" i="1" baseline="30000" dirty="0">
                    <a:solidFill>
                      <a:schemeClr val="tx1"/>
                    </a:solidFill>
                    <a:latin typeface="Arial" pitchFamily="34" charset="0"/>
                  </a:rPr>
                  <a:t>rd</a:t>
                </a:r>
                <a:r>
                  <a:rPr lang="en-US" sz="1400" i="1" baseline="0" dirty="0">
                    <a:solidFill>
                      <a:schemeClr val="tx1"/>
                    </a:solidFill>
                    <a:latin typeface="Arial" pitchFamily="34" charset="0"/>
                  </a:rPr>
                  <a:t> PARTY TOOLS</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BI Tools, ETL Tools</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Data Mining, etc.</a:t>
                </a:r>
              </a:p>
            </p:txBody>
          </p:sp>
          <p:sp>
            <p:nvSpPr>
              <p:cNvPr id="16" name="Rounded Rectangle 15"/>
              <p:cNvSpPr>
                <a:spLocks noChangeArrowheads="1"/>
              </p:cNvSpPr>
              <p:nvPr/>
            </p:nvSpPr>
            <p:spPr bwMode="auto">
              <a:xfrm>
                <a:off x="6553200" y="1676400"/>
                <a:ext cx="2157198" cy="838200"/>
              </a:xfrm>
              <a:prstGeom prst="roundRect">
                <a:avLst>
                  <a:gd name="adj" fmla="val 16667"/>
                </a:avLst>
              </a:prstGeom>
              <a:gradFill rotWithShape="1">
                <a:gsLst>
                  <a:gs pos="0">
                    <a:srgbClr val="FFBE86"/>
                  </a:gs>
                  <a:gs pos="35001">
                    <a:srgbClr val="FFD0AA"/>
                  </a:gs>
                  <a:gs pos="100000">
                    <a:srgbClr val="FFEBDB"/>
                  </a:gs>
                </a:gsLst>
                <a:lin ang="16200000" scaled="1"/>
              </a:gradFill>
              <a:ln w="9525">
                <a:solidFill>
                  <a:srgbClr val="F69240"/>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i="1" baseline="0" dirty="0">
                    <a:solidFill>
                      <a:schemeClr val="tx1"/>
                    </a:solidFill>
                    <a:latin typeface="Arial" pitchFamily="34" charset="0"/>
                  </a:rPr>
                  <a:t>ADMIN TOOLS</a:t>
                </a:r>
              </a:p>
              <a:p>
                <a:pPr algn="ctr">
                  <a:buClr>
                    <a:srgbClr val="000000"/>
                  </a:buClr>
                  <a:buSzPct val="100000"/>
                  <a:buFont typeface="Times New Roman" pitchFamily="18" charset="0"/>
                  <a:buNone/>
                  <a:defRPr/>
                </a:pPr>
                <a:r>
                  <a:rPr lang="en-US" sz="1400" baseline="0" dirty="0" smtClean="0">
                    <a:solidFill>
                      <a:schemeClr val="tx1"/>
                    </a:solidFill>
                    <a:latin typeface="Arial" pitchFamily="34" charset="0"/>
                  </a:rPr>
                  <a:t>Command Center</a:t>
                </a:r>
                <a:endParaRPr lang="en-US" sz="1400" baseline="0" dirty="0">
                  <a:solidFill>
                    <a:schemeClr val="tx1"/>
                  </a:solidFill>
                  <a:latin typeface="Arial" pitchFamily="34" charset="0"/>
                </a:endParaRPr>
              </a:p>
              <a:p>
                <a:pPr algn="ctr">
                  <a:buClr>
                    <a:srgbClr val="000000"/>
                  </a:buClr>
                  <a:buSzPct val="100000"/>
                  <a:buFont typeface="Times New Roman" pitchFamily="18" charset="0"/>
                  <a:buNone/>
                  <a:defRPr/>
                </a:pPr>
                <a:r>
                  <a:rPr lang="en-US" sz="1400" baseline="0" dirty="0" smtClean="0">
                    <a:solidFill>
                      <a:schemeClr val="tx1"/>
                    </a:solidFill>
                    <a:latin typeface="Arial" pitchFamily="34" charset="0"/>
                  </a:rPr>
                  <a:t>Package Manager</a:t>
                </a:r>
              </a:p>
            </p:txBody>
          </p:sp>
          <p:sp>
            <p:nvSpPr>
              <p:cNvPr id="17" name="Rounded Rectangle 16"/>
              <p:cNvSpPr>
                <a:spLocks noChangeArrowheads="1"/>
              </p:cNvSpPr>
              <p:nvPr/>
            </p:nvSpPr>
            <p:spPr bwMode="auto">
              <a:xfrm>
                <a:off x="2105025" y="2771775"/>
                <a:ext cx="2057400" cy="1447800"/>
              </a:xfrm>
              <a:prstGeom prst="roundRect">
                <a:avLst>
                  <a:gd name="adj" fmla="val 16667"/>
                </a:avLst>
              </a:prstGeom>
              <a:gradFill rotWithShape="1">
                <a:gsLst>
                  <a:gs pos="0">
                    <a:srgbClr val="FFA2A1"/>
                  </a:gs>
                  <a:gs pos="35001">
                    <a:srgbClr val="FFBEBD"/>
                  </a:gs>
                  <a:gs pos="100000">
                    <a:srgbClr val="FFE5E5"/>
                  </a:gs>
                </a:gsLst>
                <a:lin ang="16200000" scaled="1"/>
              </a:gradFill>
              <a:ln w="9525">
                <a:solidFill>
                  <a:srgbClr val="BE4B48"/>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i="1" baseline="0" dirty="0">
                    <a:solidFill>
                      <a:schemeClr val="tx1"/>
                    </a:solidFill>
                    <a:latin typeface="Arial" pitchFamily="34" charset="0"/>
                  </a:rPr>
                  <a:t>LOADING </a:t>
                </a:r>
                <a:r>
                  <a:rPr lang="en-US" sz="1400" i="1" baseline="0" dirty="0" smtClean="0">
                    <a:solidFill>
                      <a:schemeClr val="tx1"/>
                    </a:solidFill>
                    <a:latin typeface="Arial" pitchFamily="34" charset="0"/>
                  </a:rPr>
                  <a:t>AND </a:t>
                </a:r>
                <a:r>
                  <a:rPr lang="en-US" sz="1400" i="1" baseline="0" dirty="0">
                    <a:solidFill>
                      <a:schemeClr val="tx1"/>
                    </a:solidFill>
                    <a:latin typeface="Arial" pitchFamily="34" charset="0"/>
                  </a:rPr>
                  <a:t/>
                </a:r>
                <a:br>
                  <a:rPr lang="en-US" sz="1400" i="1" baseline="0" dirty="0">
                    <a:solidFill>
                      <a:schemeClr val="tx1"/>
                    </a:solidFill>
                    <a:latin typeface="Arial" pitchFamily="34" charset="0"/>
                  </a:rPr>
                </a:br>
                <a:r>
                  <a:rPr lang="en-US" sz="1400" i="1" baseline="0" dirty="0">
                    <a:solidFill>
                      <a:schemeClr val="tx1"/>
                    </a:solidFill>
                    <a:latin typeface="Arial" pitchFamily="34" charset="0"/>
                  </a:rPr>
                  <a:t>EXTERNAL ACCESS</a:t>
                </a:r>
              </a:p>
              <a:p>
                <a:pPr algn="ctr">
                  <a:buClr>
                    <a:srgbClr val="000000"/>
                  </a:buClr>
                  <a:buSzPct val="100000"/>
                  <a:buFont typeface="Times New Roman" pitchFamily="18" charset="0"/>
                  <a:buNone/>
                  <a:defRPr/>
                </a:pPr>
                <a:r>
                  <a:rPr lang="en-US" sz="1400" baseline="0" dirty="0" err="1">
                    <a:solidFill>
                      <a:schemeClr val="tx1"/>
                    </a:solidFill>
                    <a:latin typeface="Arial" pitchFamily="34" charset="0"/>
                  </a:rPr>
                  <a:t>Petabyte</a:t>
                </a:r>
                <a:r>
                  <a:rPr lang="en-US" sz="1400" baseline="0" dirty="0">
                    <a:solidFill>
                      <a:schemeClr val="tx1"/>
                    </a:solidFill>
                    <a:latin typeface="Arial" pitchFamily="34" charset="0"/>
                  </a:rPr>
                  <a:t>-Scale </a:t>
                </a:r>
                <a:r>
                  <a:rPr lang="en-US" sz="1400" baseline="0" dirty="0" smtClean="0">
                    <a:solidFill>
                      <a:schemeClr val="tx1"/>
                    </a:solidFill>
                    <a:latin typeface="Arial" pitchFamily="34" charset="0"/>
                  </a:rPr>
                  <a:t>Loading</a:t>
                </a:r>
              </a:p>
              <a:p>
                <a:pPr algn="ctr">
                  <a:buClr>
                    <a:srgbClr val="000000"/>
                  </a:buClr>
                  <a:buSzPct val="100000"/>
                  <a:buFont typeface="Times New Roman" pitchFamily="18" charset="0"/>
                  <a:buNone/>
                  <a:defRPr/>
                </a:pPr>
                <a:r>
                  <a:rPr lang="en-US" sz="1400" dirty="0" smtClean="0">
                    <a:latin typeface="Arial" pitchFamily="34" charset="0"/>
                  </a:rPr>
                  <a:t>Hadoop Integration</a:t>
                </a:r>
                <a:endParaRPr lang="en-US" sz="1400" baseline="0" dirty="0">
                  <a:solidFill>
                    <a:schemeClr val="tx1"/>
                  </a:solidFill>
                  <a:latin typeface="Arial" pitchFamily="34" charset="0"/>
                </a:endParaRP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Trickle Micro-Batching</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Anywhere Data Access</a:t>
                </a:r>
              </a:p>
            </p:txBody>
          </p:sp>
          <p:sp>
            <p:nvSpPr>
              <p:cNvPr id="18" name="Rounded Rectangle 17"/>
              <p:cNvSpPr>
                <a:spLocks noChangeArrowheads="1"/>
              </p:cNvSpPr>
              <p:nvPr/>
            </p:nvSpPr>
            <p:spPr bwMode="auto">
              <a:xfrm>
                <a:off x="4238625" y="2771775"/>
                <a:ext cx="2238375" cy="1447800"/>
              </a:xfrm>
              <a:prstGeom prst="roundRect">
                <a:avLst>
                  <a:gd name="adj" fmla="val 16667"/>
                </a:avLst>
              </a:prstGeom>
              <a:gradFill rotWithShape="1">
                <a:gsLst>
                  <a:gs pos="0">
                    <a:srgbClr val="FFA2A1"/>
                  </a:gs>
                  <a:gs pos="35001">
                    <a:srgbClr val="FFBEBD"/>
                  </a:gs>
                  <a:gs pos="100000">
                    <a:srgbClr val="FFE5E5"/>
                  </a:gs>
                </a:gsLst>
                <a:lin ang="16200000" scaled="1"/>
              </a:gradFill>
              <a:ln w="9525">
                <a:solidFill>
                  <a:srgbClr val="BE4B48"/>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i="1" baseline="0" dirty="0" smtClean="0">
                    <a:solidFill>
                      <a:schemeClr val="tx1"/>
                    </a:solidFill>
                    <a:latin typeface="Arial" pitchFamily="34" charset="0"/>
                  </a:rPr>
                  <a:t>STORAGE/DATA </a:t>
                </a:r>
                <a:r>
                  <a:rPr lang="en-US" sz="1400" i="1" baseline="0" dirty="0">
                    <a:solidFill>
                      <a:schemeClr val="tx1"/>
                    </a:solidFill>
                    <a:latin typeface="Arial" pitchFamily="34" charset="0"/>
                  </a:rPr>
                  <a:t>ACCESS</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Hybrid Storage </a:t>
                </a:r>
                <a:r>
                  <a:rPr lang="en-US" sz="1400" baseline="0" dirty="0" smtClean="0">
                    <a:solidFill>
                      <a:schemeClr val="tx1"/>
                    </a:solidFill>
                    <a:latin typeface="Arial" pitchFamily="34" charset="0"/>
                  </a:rPr>
                  <a:t>and </a:t>
                </a:r>
                <a:br>
                  <a:rPr lang="en-US" sz="1400" baseline="0" dirty="0" smtClean="0">
                    <a:solidFill>
                      <a:schemeClr val="tx1"/>
                    </a:solidFill>
                    <a:latin typeface="Arial" pitchFamily="34" charset="0"/>
                  </a:rPr>
                </a:br>
                <a:r>
                  <a:rPr lang="en-US" sz="1400" baseline="0" dirty="0" smtClean="0">
                    <a:solidFill>
                      <a:schemeClr val="tx1"/>
                    </a:solidFill>
                    <a:latin typeface="Arial" pitchFamily="34" charset="0"/>
                  </a:rPr>
                  <a:t>Execution</a:t>
                </a:r>
                <a:r>
                  <a:rPr lang="en-US" sz="1400" baseline="0" dirty="0">
                    <a:solidFill>
                      <a:schemeClr val="tx1"/>
                    </a:solidFill>
                    <a:latin typeface="Arial" pitchFamily="34" charset="0"/>
                  </a:rPr>
                  <a:t/>
                </a:r>
                <a:br>
                  <a:rPr lang="en-US" sz="1400" baseline="0" dirty="0">
                    <a:solidFill>
                      <a:schemeClr val="tx1"/>
                    </a:solidFill>
                    <a:latin typeface="Arial" pitchFamily="34" charset="0"/>
                  </a:rPr>
                </a:br>
                <a:r>
                  <a:rPr lang="en-US" sz="1400" baseline="0" dirty="0">
                    <a:solidFill>
                      <a:schemeClr val="tx1"/>
                    </a:solidFill>
                    <a:latin typeface="Arial" pitchFamily="34" charset="0"/>
                  </a:rPr>
                  <a:t>In-Database Compression</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Multi-Level Partitioning</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Indexes – </a:t>
                </a:r>
                <a:r>
                  <a:rPr lang="en-US" sz="1400" baseline="0" dirty="0" smtClean="0">
                    <a:solidFill>
                      <a:schemeClr val="tx1"/>
                    </a:solidFill>
                    <a:latin typeface="Arial" pitchFamily="34" charset="0"/>
                  </a:rPr>
                  <a:t>B-tree, Bitmap</a:t>
                </a:r>
              </a:p>
              <a:p>
                <a:pPr algn="ctr">
                  <a:buClr>
                    <a:srgbClr val="000000"/>
                  </a:buClr>
                  <a:buSzPct val="100000"/>
                  <a:buFont typeface="Times New Roman" pitchFamily="18" charset="0"/>
                  <a:buNone/>
                  <a:defRPr/>
                </a:pPr>
                <a:r>
                  <a:rPr lang="en-US" sz="1400" dirty="0" smtClean="0">
                    <a:latin typeface="Arial" pitchFamily="34" charset="0"/>
                  </a:rPr>
                  <a:t>External Table Support</a:t>
                </a:r>
                <a:endParaRPr lang="en-US" sz="1400" baseline="0" dirty="0">
                  <a:solidFill>
                    <a:schemeClr val="tx1"/>
                  </a:solidFill>
                  <a:latin typeface="Arial" pitchFamily="34" charset="0"/>
                </a:endParaRPr>
              </a:p>
            </p:txBody>
          </p:sp>
          <p:sp>
            <p:nvSpPr>
              <p:cNvPr id="19" name="Rounded Rectangle 18"/>
              <p:cNvSpPr>
                <a:spLocks noChangeArrowheads="1"/>
              </p:cNvSpPr>
              <p:nvPr/>
            </p:nvSpPr>
            <p:spPr bwMode="auto">
              <a:xfrm>
                <a:off x="6553200" y="2771775"/>
                <a:ext cx="2157198" cy="1447800"/>
              </a:xfrm>
              <a:prstGeom prst="roundRect">
                <a:avLst>
                  <a:gd name="adj" fmla="val 16667"/>
                </a:avLst>
              </a:prstGeom>
              <a:gradFill rotWithShape="1">
                <a:gsLst>
                  <a:gs pos="0">
                    <a:srgbClr val="FFA2A1"/>
                  </a:gs>
                  <a:gs pos="35001">
                    <a:srgbClr val="FFBEBD"/>
                  </a:gs>
                  <a:gs pos="100000">
                    <a:srgbClr val="FFE5E5"/>
                  </a:gs>
                </a:gsLst>
                <a:lin ang="16200000" scaled="1"/>
              </a:gradFill>
              <a:ln w="9525">
                <a:solidFill>
                  <a:srgbClr val="BE4B48"/>
                </a:solidFill>
                <a:round/>
                <a:headEnd/>
                <a:tailEnd type="triangle" w="med" len="med"/>
              </a:ln>
              <a:effectLst>
                <a:outerShdw blurRad="63500" dist="20000" dir="5400000" rotWithShape="0">
                  <a:srgbClr val="000000">
                    <a:alpha val="37999"/>
                  </a:srgbClr>
                </a:outerShdw>
              </a:effectLst>
            </p:spPr>
            <p:txBody>
              <a:bodyPr wrap="none" anchor="ctr"/>
              <a:lstStyle/>
              <a:p>
                <a:pPr algn="ctr">
                  <a:spcAft>
                    <a:spcPts val="300"/>
                  </a:spcAft>
                  <a:buClr>
                    <a:srgbClr val="000000"/>
                  </a:buClr>
                  <a:buSzPct val="100000"/>
                  <a:buFont typeface="Times New Roman" pitchFamily="18" charset="0"/>
                  <a:buNone/>
                  <a:defRPr/>
                </a:pPr>
                <a:r>
                  <a:rPr lang="en-US" sz="1400" i="1" baseline="0" dirty="0">
                    <a:solidFill>
                      <a:schemeClr val="tx1"/>
                    </a:solidFill>
                    <a:latin typeface="Arial" pitchFamily="34" charset="0"/>
                  </a:rPr>
                  <a:t>LANGUAGE SUPPORT</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Comprehensive SQL</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Native MapReduce</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SQL 2003 OLAP </a:t>
                </a:r>
                <a:r>
                  <a:rPr lang="en-US" sz="1400" baseline="0" dirty="0" smtClean="0">
                    <a:solidFill>
                      <a:schemeClr val="tx1"/>
                    </a:solidFill>
                    <a:latin typeface="Arial" pitchFamily="34" charset="0"/>
                  </a:rPr>
                  <a:t/>
                </a:r>
                <a:br>
                  <a:rPr lang="en-US" sz="1400" baseline="0" dirty="0" smtClean="0">
                    <a:solidFill>
                      <a:schemeClr val="tx1"/>
                    </a:solidFill>
                    <a:latin typeface="Arial" pitchFamily="34" charset="0"/>
                  </a:rPr>
                </a:br>
                <a:r>
                  <a:rPr lang="en-US" sz="1400" baseline="0" dirty="0" smtClean="0">
                    <a:solidFill>
                      <a:schemeClr val="tx1"/>
                    </a:solidFill>
                    <a:latin typeface="Arial" pitchFamily="34" charset="0"/>
                  </a:rPr>
                  <a:t>Extensions</a:t>
                </a:r>
                <a:endParaRPr lang="en-US" sz="1400" baseline="0" dirty="0">
                  <a:solidFill>
                    <a:schemeClr val="tx1"/>
                  </a:solidFill>
                  <a:latin typeface="Arial" pitchFamily="34" charset="0"/>
                </a:endParaRP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Programmable </a:t>
                </a:r>
                <a:r>
                  <a:rPr lang="en-US" sz="1400" baseline="0" dirty="0" smtClean="0">
                    <a:solidFill>
                      <a:schemeClr val="tx1"/>
                    </a:solidFill>
                    <a:latin typeface="Arial" pitchFamily="34" charset="0"/>
                  </a:rPr>
                  <a:t>Analytics</a:t>
                </a:r>
              </a:p>
              <a:p>
                <a:pPr algn="ctr">
                  <a:buClr>
                    <a:srgbClr val="000000"/>
                  </a:buClr>
                  <a:buSzPct val="100000"/>
                  <a:buFont typeface="Times New Roman" pitchFamily="18" charset="0"/>
                  <a:buNone/>
                  <a:defRPr/>
                </a:pPr>
                <a:r>
                  <a:rPr lang="en-US" sz="1400" dirty="0" smtClean="0">
                    <a:latin typeface="Arial" pitchFamily="34" charset="0"/>
                  </a:rPr>
                  <a:t>Package Support</a:t>
                </a:r>
                <a:endParaRPr lang="en-US" sz="1400" baseline="0" dirty="0">
                  <a:solidFill>
                    <a:schemeClr val="tx1"/>
                  </a:solidFill>
                  <a:latin typeface="Arial" pitchFamily="34" charset="0"/>
                </a:endParaRPr>
              </a:p>
            </p:txBody>
          </p:sp>
          <p:sp>
            <p:nvSpPr>
              <p:cNvPr id="20" name="Rounded Rectangle 19"/>
              <p:cNvSpPr>
                <a:spLocks noChangeArrowheads="1"/>
              </p:cNvSpPr>
              <p:nvPr/>
            </p:nvSpPr>
            <p:spPr bwMode="auto">
              <a:xfrm>
                <a:off x="2057400" y="4419600"/>
                <a:ext cx="2133600" cy="661988"/>
              </a:xfrm>
              <a:prstGeom prst="roundRect">
                <a:avLst>
                  <a:gd name="adj" fmla="val 16667"/>
                </a:avLst>
              </a:prstGeom>
              <a:gradFill rotWithShape="1">
                <a:gsLst>
                  <a:gs pos="0">
                    <a:srgbClr val="A3C4FF"/>
                  </a:gs>
                  <a:gs pos="35001">
                    <a:srgbClr val="BFD5FF"/>
                  </a:gs>
                  <a:gs pos="100000">
                    <a:srgbClr val="E5EEFF"/>
                  </a:gs>
                </a:gsLst>
                <a:lin ang="16200000" scaled="1"/>
              </a:gradFill>
              <a:ln w="9525">
                <a:solidFill>
                  <a:srgbClr val="4A7EBB"/>
                </a:solidFill>
                <a:round/>
                <a:headEnd/>
                <a:tailEnd type="triangle" w="med" len="med"/>
              </a:ln>
              <a:effectLst>
                <a:outerShdw blurRad="63500" dist="20000" dir="5400000" rotWithShape="0">
                  <a:srgbClr val="000000">
                    <a:alpha val="37999"/>
                  </a:srgbClr>
                </a:outerShdw>
              </a:effectLst>
            </p:spPr>
            <p:txBody>
              <a:bodyPr wrap="none" anchor="ctr"/>
              <a:lstStyle/>
              <a:p>
                <a:pPr algn="ctr">
                  <a:buClr>
                    <a:srgbClr val="000000"/>
                  </a:buClr>
                  <a:buSzPct val="100000"/>
                  <a:buFont typeface="Times New Roman" pitchFamily="28" charset="0"/>
                  <a:buNone/>
                  <a:defRPr/>
                </a:pPr>
                <a:r>
                  <a:rPr lang="en-US" sz="1400" baseline="0" dirty="0">
                    <a:solidFill>
                      <a:schemeClr val="tx1"/>
                    </a:solidFill>
                    <a:latin typeface="Arial"/>
                    <a:ea typeface="+mn-ea"/>
                  </a:rPr>
                  <a:t>Multi-Level Fault </a:t>
                </a:r>
                <a:r>
                  <a:rPr lang="en-US" sz="1400" baseline="0" dirty="0" smtClean="0">
                    <a:solidFill>
                      <a:schemeClr val="tx1"/>
                    </a:solidFill>
                    <a:latin typeface="Arial"/>
                    <a:ea typeface="+mn-ea"/>
                  </a:rPr>
                  <a:t/>
                </a:r>
                <a:br>
                  <a:rPr lang="en-US" sz="1400" baseline="0" dirty="0" smtClean="0">
                    <a:solidFill>
                      <a:schemeClr val="tx1"/>
                    </a:solidFill>
                    <a:latin typeface="Arial"/>
                    <a:ea typeface="+mn-ea"/>
                  </a:rPr>
                </a:br>
                <a:r>
                  <a:rPr lang="en-US" sz="1400" baseline="0" dirty="0" smtClean="0">
                    <a:solidFill>
                      <a:schemeClr val="tx1"/>
                    </a:solidFill>
                    <a:latin typeface="Arial"/>
                    <a:ea typeface="+mn-ea"/>
                  </a:rPr>
                  <a:t>Tolerance</a:t>
                </a:r>
                <a:endParaRPr lang="en-US" sz="1400" baseline="0" dirty="0">
                  <a:solidFill>
                    <a:schemeClr val="tx1"/>
                  </a:solidFill>
                  <a:latin typeface="Arial"/>
                  <a:ea typeface="+mn-ea"/>
                </a:endParaRPr>
              </a:p>
            </p:txBody>
          </p:sp>
          <p:sp>
            <p:nvSpPr>
              <p:cNvPr id="21" name="Rounded Rectangle 20"/>
              <p:cNvSpPr>
                <a:spLocks noChangeArrowheads="1"/>
              </p:cNvSpPr>
              <p:nvPr/>
            </p:nvSpPr>
            <p:spPr bwMode="auto">
              <a:xfrm>
                <a:off x="6553200" y="4419600"/>
                <a:ext cx="2157198" cy="661988"/>
              </a:xfrm>
              <a:prstGeom prst="roundRect">
                <a:avLst>
                  <a:gd name="adj" fmla="val 16667"/>
                </a:avLst>
              </a:prstGeom>
              <a:gradFill rotWithShape="1">
                <a:gsLst>
                  <a:gs pos="0">
                    <a:srgbClr val="A3C4FF"/>
                  </a:gs>
                  <a:gs pos="35001">
                    <a:srgbClr val="BFD5FF"/>
                  </a:gs>
                  <a:gs pos="100000">
                    <a:srgbClr val="E5EEFF"/>
                  </a:gs>
                </a:gsLst>
                <a:lin ang="16200000" scaled="1"/>
              </a:gradFill>
              <a:ln w="9525">
                <a:solidFill>
                  <a:srgbClr val="4A7EBB"/>
                </a:solidFill>
                <a:round/>
                <a:headEnd/>
                <a:tailEnd type="triangle" w="med" len="med"/>
              </a:ln>
              <a:effectLst>
                <a:outerShdw blurRad="63500" dist="20000" dir="5400000" rotWithShape="0">
                  <a:srgbClr val="000000">
                    <a:alpha val="37999"/>
                  </a:srgbClr>
                </a:outerShdw>
              </a:effectLst>
            </p:spPr>
            <p:txBody>
              <a:bodyPr wrap="none" anchor="ctr"/>
              <a:lstStyle/>
              <a:p>
                <a:pPr algn="ctr">
                  <a:buClr>
                    <a:srgbClr val="000000"/>
                  </a:buClr>
                  <a:buSzPct val="100000"/>
                  <a:buFont typeface="Times New Roman" pitchFamily="28" charset="0"/>
                  <a:buNone/>
                  <a:defRPr/>
                </a:pPr>
                <a:r>
                  <a:rPr lang="en-US" sz="1400" baseline="0" dirty="0">
                    <a:solidFill>
                      <a:schemeClr val="tx1"/>
                    </a:solidFill>
                    <a:latin typeface="Arial"/>
                    <a:ea typeface="+mn-ea"/>
                  </a:rPr>
                  <a:t>Online System </a:t>
                </a:r>
                <a:r>
                  <a:rPr lang="en-US" sz="1400" baseline="0" dirty="0" smtClean="0">
                    <a:solidFill>
                      <a:schemeClr val="tx1"/>
                    </a:solidFill>
                    <a:latin typeface="Arial"/>
                    <a:ea typeface="+mn-ea"/>
                  </a:rPr>
                  <a:t/>
                </a:r>
                <a:br>
                  <a:rPr lang="en-US" sz="1400" baseline="0" dirty="0" smtClean="0">
                    <a:solidFill>
                      <a:schemeClr val="tx1"/>
                    </a:solidFill>
                    <a:latin typeface="Arial"/>
                    <a:ea typeface="+mn-ea"/>
                  </a:rPr>
                </a:br>
                <a:r>
                  <a:rPr lang="en-US" sz="1400" baseline="0" dirty="0" smtClean="0">
                    <a:solidFill>
                      <a:schemeClr val="tx1"/>
                    </a:solidFill>
                    <a:latin typeface="Arial"/>
                    <a:ea typeface="+mn-ea"/>
                  </a:rPr>
                  <a:t>Expansion</a:t>
                </a:r>
                <a:endParaRPr lang="en-US" sz="1400" baseline="0" dirty="0">
                  <a:solidFill>
                    <a:schemeClr val="tx1"/>
                  </a:solidFill>
                  <a:latin typeface="Arial"/>
                  <a:ea typeface="+mn-ea"/>
                </a:endParaRPr>
              </a:p>
            </p:txBody>
          </p:sp>
          <p:sp>
            <p:nvSpPr>
              <p:cNvPr id="22" name="Rounded Rectangle 21"/>
              <p:cNvSpPr>
                <a:spLocks noChangeArrowheads="1"/>
              </p:cNvSpPr>
              <p:nvPr/>
            </p:nvSpPr>
            <p:spPr bwMode="auto">
              <a:xfrm>
                <a:off x="2066925" y="5269706"/>
                <a:ext cx="3200400" cy="890587"/>
              </a:xfrm>
              <a:prstGeom prst="roundRect">
                <a:avLst>
                  <a:gd name="adj" fmla="val 16667"/>
                </a:avLst>
              </a:prstGeom>
              <a:gradFill rotWithShape="1">
                <a:gsLst>
                  <a:gs pos="0">
                    <a:srgbClr val="BCBCBC"/>
                  </a:gs>
                  <a:gs pos="35001">
                    <a:srgbClr val="D0D0D0"/>
                  </a:gs>
                  <a:gs pos="100000">
                    <a:srgbClr val="EDEDED"/>
                  </a:gs>
                </a:gsLst>
                <a:lin ang="16200000" scaled="1"/>
              </a:gradFill>
              <a:ln w="9525">
                <a:solidFill>
                  <a:srgbClr val="000000"/>
                </a:solidFill>
                <a:round/>
                <a:headEnd/>
                <a:tailEnd type="triangle" w="med" len="med"/>
              </a:ln>
              <a:effectLst>
                <a:outerShdw blurRad="63500" dist="20000" dir="5400000" rotWithShape="0">
                  <a:srgbClr val="000000">
                    <a:alpha val="37999"/>
                  </a:srgbClr>
                </a:outerShdw>
              </a:effectLst>
            </p:spPr>
            <p:txBody>
              <a:bodyPr wrap="none" anchor="ctr"/>
              <a:lstStyle/>
              <a:p>
                <a:pPr algn="ctr">
                  <a:buClr>
                    <a:srgbClr val="000000"/>
                  </a:buClr>
                  <a:buSzPct val="100000"/>
                  <a:buFont typeface="Times New Roman" pitchFamily="18" charset="0"/>
                  <a:buNone/>
                  <a:defRPr/>
                </a:pPr>
                <a:r>
                  <a:rPr lang="en-US" sz="1400" baseline="0" dirty="0">
                    <a:solidFill>
                      <a:schemeClr val="tx1"/>
                    </a:solidFill>
                    <a:latin typeface="Arial" pitchFamily="34" charset="0"/>
                  </a:rPr>
                  <a:t>Shared-Nothing MPP</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Parallel Query Optimizer</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Polymorphic Data Storage™</a:t>
                </a:r>
              </a:p>
            </p:txBody>
          </p:sp>
          <p:sp>
            <p:nvSpPr>
              <p:cNvPr id="23" name="Rounded Rectangle 22"/>
              <p:cNvSpPr>
                <a:spLocks noChangeArrowheads="1"/>
              </p:cNvSpPr>
              <p:nvPr/>
            </p:nvSpPr>
            <p:spPr bwMode="auto">
              <a:xfrm>
                <a:off x="5324474" y="5257800"/>
                <a:ext cx="3385923" cy="914400"/>
              </a:xfrm>
              <a:prstGeom prst="roundRect">
                <a:avLst>
                  <a:gd name="adj" fmla="val 16667"/>
                </a:avLst>
              </a:prstGeom>
              <a:gradFill rotWithShape="1">
                <a:gsLst>
                  <a:gs pos="0">
                    <a:srgbClr val="BCBCBC"/>
                  </a:gs>
                  <a:gs pos="35001">
                    <a:srgbClr val="D0D0D0"/>
                  </a:gs>
                  <a:gs pos="100000">
                    <a:srgbClr val="EDEDED"/>
                  </a:gs>
                </a:gsLst>
                <a:lin ang="16200000" scaled="1"/>
              </a:gradFill>
              <a:ln w="9525">
                <a:solidFill>
                  <a:srgbClr val="000000"/>
                </a:solidFill>
                <a:round/>
                <a:headEnd/>
                <a:tailEnd type="triangle" w="med" len="med"/>
              </a:ln>
              <a:effectLst>
                <a:outerShdw blurRad="63500" dist="20000" dir="5400000" rotWithShape="0">
                  <a:srgbClr val="000000">
                    <a:alpha val="37999"/>
                  </a:srgbClr>
                </a:outerShdw>
              </a:effectLst>
            </p:spPr>
            <p:txBody>
              <a:bodyPr wrap="none" anchor="ctr"/>
              <a:lstStyle/>
              <a:p>
                <a:pPr algn="ctr">
                  <a:buClr>
                    <a:srgbClr val="000000"/>
                  </a:buClr>
                  <a:buSzPct val="100000"/>
                  <a:buFont typeface="Times New Roman" pitchFamily="18" charset="0"/>
                  <a:buNone/>
                  <a:defRPr/>
                </a:pPr>
                <a:r>
                  <a:rPr lang="en-US" sz="1400" baseline="0" dirty="0">
                    <a:solidFill>
                      <a:schemeClr val="tx1"/>
                    </a:solidFill>
                    <a:latin typeface="Arial" pitchFamily="34" charset="0"/>
                  </a:rPr>
                  <a:t>Parallel Dataflow Engine</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gNet™ Software Interconnect</a:t>
                </a:r>
              </a:p>
              <a:p>
                <a:pPr algn="ctr">
                  <a:buClr>
                    <a:srgbClr val="000000"/>
                  </a:buClr>
                  <a:buSzPct val="100000"/>
                  <a:buFont typeface="Times New Roman" pitchFamily="18" charset="0"/>
                  <a:buNone/>
                  <a:defRPr/>
                </a:pPr>
                <a:r>
                  <a:rPr lang="en-US" sz="1400" baseline="0" dirty="0">
                    <a:solidFill>
                      <a:schemeClr val="tx1"/>
                    </a:solidFill>
                    <a:latin typeface="Arial" pitchFamily="34" charset="0"/>
                  </a:rPr>
                  <a:t>MPP Scatter/Gather Streaming™</a:t>
                </a:r>
              </a:p>
            </p:txBody>
          </p:sp>
        </p:grpSp>
      </p:grpSp>
    </p:spTree>
    <p:extLst>
      <p:ext uri="{BB962C8B-B14F-4D97-AF65-F5344CB8AC3E}">
        <p14:creationId xmlns:p14="http://schemas.microsoft.com/office/powerpoint/2010/main" val="371517858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Benefits of Greenplum</a:t>
            </a:r>
            <a:endParaRPr lang="en-US" dirty="0"/>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1354710875"/>
              </p:ext>
            </p:extLst>
          </p:nvPr>
        </p:nvGraphicFramePr>
        <p:xfrm>
          <a:off x="0" y="914400"/>
          <a:ext cx="9144000" cy="5427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99579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80"/>
            <a:ext cx="8229600" cy="571500"/>
          </a:xfrm>
        </p:spPr>
        <p:txBody>
          <a:bodyPr/>
          <a:lstStyle/>
          <a:p>
            <a:r>
              <a:rPr lang="en-US" dirty="0" smtClean="0"/>
              <a:t>But first, a little history </a:t>
            </a:r>
            <a:endParaRPr lang="en-US" dirty="0"/>
          </a:p>
        </p:txBody>
      </p:sp>
      <p:pic>
        <p:nvPicPr>
          <p:cNvPr id="9" name="Picture 8"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756" y="3060452"/>
            <a:ext cx="1264596" cy="1714500"/>
          </a:xfrm>
          <a:prstGeom prst="rect">
            <a:avLst/>
          </a:prstGeom>
        </p:spPr>
      </p:pic>
      <p:pic>
        <p:nvPicPr>
          <p:cNvPr id="11" name="Picture 10"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872" y="2258261"/>
            <a:ext cx="1856283" cy="2516691"/>
          </a:xfrm>
          <a:prstGeom prst="rect">
            <a:avLst/>
          </a:prstGeom>
        </p:spPr>
      </p:pic>
    </p:spTree>
    <p:extLst>
      <p:ext uri="{BB962C8B-B14F-4D97-AF65-F5344CB8AC3E}">
        <p14:creationId xmlns:p14="http://schemas.microsoft.com/office/powerpoint/2010/main" val="3757532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80"/>
            <a:ext cx="8229600" cy="571500"/>
          </a:xfrm>
        </p:spPr>
        <p:txBody>
          <a:bodyPr/>
          <a:lstStyle/>
          <a:p>
            <a:r>
              <a:rPr lang="en-US" dirty="0" smtClean="0"/>
              <a:t>But first, a little history </a:t>
            </a:r>
            <a:endParaRPr lang="en-US" dirty="0"/>
          </a:p>
        </p:txBody>
      </p:sp>
      <p:pic>
        <p:nvPicPr>
          <p:cNvPr id="9" name="Picture 8"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756" y="3060452"/>
            <a:ext cx="1264596" cy="1714500"/>
          </a:xfrm>
          <a:prstGeom prst="rect">
            <a:avLst/>
          </a:prstGeom>
        </p:spPr>
      </p:pic>
      <p:pic>
        <p:nvPicPr>
          <p:cNvPr id="11" name="Picture 10"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872" y="2258261"/>
            <a:ext cx="1856283" cy="2516691"/>
          </a:xfrm>
          <a:prstGeom prst="rect">
            <a:avLst/>
          </a:prstGeom>
        </p:spPr>
      </p:pic>
      <p:pic>
        <p:nvPicPr>
          <p:cNvPr id="13" name="Picture 12"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741" y="1060922"/>
            <a:ext cx="2949661" cy="3999060"/>
          </a:xfrm>
          <a:prstGeom prst="rect">
            <a:avLst/>
          </a:prstGeom>
        </p:spPr>
      </p:pic>
    </p:spTree>
    <p:extLst>
      <p:ext uri="{BB962C8B-B14F-4D97-AF65-F5344CB8AC3E}">
        <p14:creationId xmlns:p14="http://schemas.microsoft.com/office/powerpoint/2010/main" val="3757532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Massively Parallel Processing (MPP)</a:t>
            </a:r>
            <a:br>
              <a:rPr lang="en-US" dirty="0" smtClean="0"/>
            </a:br>
            <a:r>
              <a:rPr lang="en-US" dirty="0"/>
              <a:t>Scaling out, not up. </a:t>
            </a:r>
          </a:p>
        </p:txBody>
      </p:sp>
      <p:pic>
        <p:nvPicPr>
          <p:cNvPr id="5" name="Picture 4"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05" y="3017404"/>
            <a:ext cx="1264596" cy="1714500"/>
          </a:xfrm>
          <a:prstGeom prst="rect">
            <a:avLst/>
          </a:prstGeom>
        </p:spPr>
      </p:pic>
      <p:pic>
        <p:nvPicPr>
          <p:cNvPr id="6" name="Picture 5"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901" y="3038928"/>
            <a:ext cx="1264596" cy="1714500"/>
          </a:xfrm>
          <a:prstGeom prst="rect">
            <a:avLst/>
          </a:prstGeom>
        </p:spPr>
      </p:pic>
      <p:cxnSp>
        <p:nvCxnSpPr>
          <p:cNvPr id="22" name="Straight Connector 21"/>
          <p:cNvCxnSpPr/>
          <p:nvPr/>
        </p:nvCxnSpPr>
        <p:spPr>
          <a:xfrm>
            <a:off x="1011814" y="2389135"/>
            <a:ext cx="16482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015218" y="2389135"/>
            <a:ext cx="0" cy="671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660058" y="2389135"/>
            <a:ext cx="0" cy="67131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15284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Massively Parallel Processing (MPP)</a:t>
            </a:r>
            <a:br>
              <a:rPr lang="en-US" dirty="0" smtClean="0"/>
            </a:br>
            <a:r>
              <a:rPr lang="en-US" dirty="0"/>
              <a:t>Scaling out, not up. </a:t>
            </a:r>
          </a:p>
        </p:txBody>
      </p:sp>
      <p:pic>
        <p:nvPicPr>
          <p:cNvPr id="5" name="Picture 4"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05" y="3017404"/>
            <a:ext cx="1264596" cy="1714500"/>
          </a:xfrm>
          <a:prstGeom prst="rect">
            <a:avLst/>
          </a:prstGeom>
        </p:spPr>
      </p:pic>
      <p:pic>
        <p:nvPicPr>
          <p:cNvPr id="6" name="Picture 5"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901" y="3038928"/>
            <a:ext cx="1264596" cy="1714500"/>
          </a:xfrm>
          <a:prstGeom prst="rect">
            <a:avLst/>
          </a:prstGeom>
        </p:spPr>
      </p:pic>
      <p:pic>
        <p:nvPicPr>
          <p:cNvPr id="7" name="Picture 6"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497" y="3060452"/>
            <a:ext cx="1264596" cy="1714500"/>
          </a:xfrm>
          <a:prstGeom prst="rect">
            <a:avLst/>
          </a:prstGeom>
        </p:spPr>
      </p:pic>
      <p:cxnSp>
        <p:nvCxnSpPr>
          <p:cNvPr id="22" name="Straight Connector 21"/>
          <p:cNvCxnSpPr/>
          <p:nvPr/>
        </p:nvCxnSpPr>
        <p:spPr>
          <a:xfrm>
            <a:off x="1011814" y="2389135"/>
            <a:ext cx="42746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015218" y="2389135"/>
            <a:ext cx="0" cy="671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993087" y="2389135"/>
            <a:ext cx="0" cy="671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660058" y="2389135"/>
            <a:ext cx="0" cy="671317"/>
          </a:xfrm>
          <a:prstGeom prst="line">
            <a:avLst/>
          </a:prstGeom>
        </p:spPr>
        <p:style>
          <a:lnRef idx="2">
            <a:schemeClr val="accent1"/>
          </a:lnRef>
          <a:fillRef idx="0">
            <a:schemeClr val="accent1"/>
          </a:fillRef>
          <a:effectRef idx="1">
            <a:schemeClr val="accent1"/>
          </a:effectRef>
          <a:fontRef idx="minor">
            <a:schemeClr val="tx1"/>
          </a:fontRef>
        </p:style>
      </p:cxnSp>
      <p:pic>
        <p:nvPicPr>
          <p:cNvPr id="37" name="Picture 36"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493" y="3060452"/>
            <a:ext cx="1264596" cy="1714500"/>
          </a:xfrm>
          <a:prstGeom prst="rect">
            <a:avLst/>
          </a:prstGeom>
        </p:spPr>
      </p:pic>
      <p:cxnSp>
        <p:nvCxnSpPr>
          <p:cNvPr id="39" name="Straight Connector 38"/>
          <p:cNvCxnSpPr/>
          <p:nvPr/>
        </p:nvCxnSpPr>
        <p:spPr>
          <a:xfrm>
            <a:off x="5286468" y="2389135"/>
            <a:ext cx="0" cy="67131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05296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Massively Parallel Processing (MPP)</a:t>
            </a:r>
            <a:br>
              <a:rPr lang="en-US" dirty="0" smtClean="0"/>
            </a:br>
            <a:r>
              <a:rPr lang="en-US" dirty="0"/>
              <a:t>Scaling out, not up. </a:t>
            </a:r>
          </a:p>
        </p:txBody>
      </p:sp>
      <p:pic>
        <p:nvPicPr>
          <p:cNvPr id="5" name="Picture 4"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05" y="3017404"/>
            <a:ext cx="1264596" cy="1714500"/>
          </a:xfrm>
          <a:prstGeom prst="rect">
            <a:avLst/>
          </a:prstGeom>
        </p:spPr>
      </p:pic>
      <p:pic>
        <p:nvPicPr>
          <p:cNvPr id="6" name="Picture 5"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901" y="3038928"/>
            <a:ext cx="1264596" cy="1714500"/>
          </a:xfrm>
          <a:prstGeom prst="rect">
            <a:avLst/>
          </a:prstGeom>
        </p:spPr>
      </p:pic>
      <p:pic>
        <p:nvPicPr>
          <p:cNvPr id="7" name="Picture 6"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497" y="3060452"/>
            <a:ext cx="1264596" cy="1714500"/>
          </a:xfrm>
          <a:prstGeom prst="rect">
            <a:avLst/>
          </a:prstGeom>
        </p:spPr>
      </p:pic>
      <p:pic>
        <p:nvPicPr>
          <p:cNvPr id="8" name="Picture 7"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204" y="3060452"/>
            <a:ext cx="1264596" cy="1714500"/>
          </a:xfrm>
          <a:prstGeom prst="rect">
            <a:avLst/>
          </a:prstGeom>
        </p:spPr>
      </p:pic>
      <p:cxnSp>
        <p:nvCxnSpPr>
          <p:cNvPr id="22" name="Straight Connector 21"/>
          <p:cNvCxnSpPr/>
          <p:nvPr/>
        </p:nvCxnSpPr>
        <p:spPr>
          <a:xfrm>
            <a:off x="1011814" y="2389135"/>
            <a:ext cx="6932002" cy="232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015218" y="2389135"/>
            <a:ext cx="0" cy="671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993087" y="2389135"/>
            <a:ext cx="0" cy="671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943816" y="2389135"/>
            <a:ext cx="0" cy="671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660058" y="2389135"/>
            <a:ext cx="0" cy="671317"/>
          </a:xfrm>
          <a:prstGeom prst="line">
            <a:avLst/>
          </a:prstGeom>
        </p:spPr>
        <p:style>
          <a:lnRef idx="2">
            <a:schemeClr val="accent1"/>
          </a:lnRef>
          <a:fillRef idx="0">
            <a:schemeClr val="accent1"/>
          </a:fillRef>
          <a:effectRef idx="1">
            <a:schemeClr val="accent1"/>
          </a:effectRef>
          <a:fontRef idx="minor">
            <a:schemeClr val="tx1"/>
          </a:fontRef>
        </p:style>
      </p:cxnSp>
      <p:pic>
        <p:nvPicPr>
          <p:cNvPr id="37" name="Picture 36"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493" y="3060452"/>
            <a:ext cx="1264596" cy="1714500"/>
          </a:xfrm>
          <a:prstGeom prst="rect">
            <a:avLst/>
          </a:prstGeom>
        </p:spPr>
      </p:pic>
      <p:pic>
        <p:nvPicPr>
          <p:cNvPr id="38" name="Picture 37" descr="S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199" y="3083708"/>
            <a:ext cx="1264596" cy="1714500"/>
          </a:xfrm>
          <a:prstGeom prst="rect">
            <a:avLst/>
          </a:prstGeom>
        </p:spPr>
      </p:pic>
      <p:cxnSp>
        <p:nvCxnSpPr>
          <p:cNvPr id="39" name="Straight Connector 38"/>
          <p:cNvCxnSpPr/>
          <p:nvPr/>
        </p:nvCxnSpPr>
        <p:spPr>
          <a:xfrm>
            <a:off x="5286468" y="2389135"/>
            <a:ext cx="0" cy="671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6665962" y="2412391"/>
            <a:ext cx="0" cy="67131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05296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analogy</a:t>
            </a:r>
            <a:endParaRPr lang="en-US" dirty="0"/>
          </a:p>
        </p:txBody>
      </p:sp>
      <p:pic>
        <p:nvPicPr>
          <p:cNvPr id="7" name="Picture 6"/>
          <p:cNvPicPr>
            <a:picLocks noChangeAspect="1"/>
          </p:cNvPicPr>
          <p:nvPr/>
        </p:nvPicPr>
        <p:blipFill>
          <a:blip r:embed="rId3"/>
          <a:stretch>
            <a:fillRect/>
          </a:stretch>
        </p:blipFill>
        <p:spPr>
          <a:xfrm>
            <a:off x="457200" y="1562100"/>
            <a:ext cx="3670300" cy="2209800"/>
          </a:xfrm>
          <a:prstGeom prst="rect">
            <a:avLst/>
          </a:prstGeom>
        </p:spPr>
      </p:pic>
      <p:pic>
        <p:nvPicPr>
          <p:cNvPr id="13" name="Picture 12"/>
          <p:cNvPicPr>
            <a:picLocks noChangeAspect="1"/>
          </p:cNvPicPr>
          <p:nvPr/>
        </p:nvPicPr>
        <p:blipFill>
          <a:blip r:embed="rId4"/>
          <a:stretch>
            <a:fillRect/>
          </a:stretch>
        </p:blipFill>
        <p:spPr>
          <a:xfrm>
            <a:off x="4572000" y="3771900"/>
            <a:ext cx="3708400" cy="2184400"/>
          </a:xfrm>
          <a:prstGeom prst="rect">
            <a:avLst/>
          </a:prstGeom>
        </p:spPr>
      </p:pic>
    </p:spTree>
    <p:extLst>
      <p:ext uri="{BB962C8B-B14F-4D97-AF65-F5344CB8AC3E}">
        <p14:creationId xmlns:p14="http://schemas.microsoft.com/office/powerpoint/2010/main" val="17704840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analogy</a:t>
            </a:r>
            <a:endParaRPr lang="en-US" dirty="0"/>
          </a:p>
        </p:txBody>
      </p:sp>
      <p:pic>
        <p:nvPicPr>
          <p:cNvPr id="4" name="Content Placeholder 3"/>
          <p:cNvPicPr>
            <a:picLocks noGrp="1" noChangeAspect="1"/>
          </p:cNvPicPr>
          <p:nvPr>
            <p:ph idx="1"/>
          </p:nvPr>
        </p:nvPicPr>
        <p:blipFill>
          <a:blip r:embed="rId3"/>
          <a:srcRect t="8801" b="8801"/>
          <a:stretch>
            <a:fillRect/>
          </a:stretch>
        </p:blipFill>
        <p:spPr>
          <a:xfrm>
            <a:off x="565833" y="3856283"/>
            <a:ext cx="1481333" cy="814676"/>
          </a:xfrm>
        </p:spPr>
      </p:pic>
      <p:pic>
        <p:nvPicPr>
          <p:cNvPr id="8" name="Picture 7"/>
          <p:cNvPicPr>
            <a:picLocks noChangeAspect="1"/>
          </p:cNvPicPr>
          <p:nvPr/>
        </p:nvPicPr>
        <p:blipFill>
          <a:blip r:embed="rId4"/>
          <a:stretch>
            <a:fillRect/>
          </a:stretch>
        </p:blipFill>
        <p:spPr>
          <a:xfrm>
            <a:off x="1875153" y="1333681"/>
            <a:ext cx="3980996" cy="2084516"/>
          </a:xfrm>
          <a:prstGeom prst="rect">
            <a:avLst/>
          </a:prstGeom>
        </p:spPr>
      </p:pic>
      <p:pic>
        <p:nvPicPr>
          <p:cNvPr id="11" name="Content Placeholder 3"/>
          <p:cNvPicPr>
            <a:picLocks noChangeAspect="1"/>
          </p:cNvPicPr>
          <p:nvPr/>
        </p:nvPicPr>
        <p:blipFill>
          <a:blip r:embed="rId3"/>
          <a:srcRect t="8801" b="8801"/>
          <a:stretch>
            <a:fillRect/>
          </a:stretch>
        </p:blipFill>
        <p:spPr bwMode="auto">
          <a:xfrm>
            <a:off x="2208367" y="3856283"/>
            <a:ext cx="1481333" cy="81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Content Placeholder 3"/>
          <p:cNvPicPr>
            <a:picLocks noChangeAspect="1"/>
          </p:cNvPicPr>
          <p:nvPr/>
        </p:nvPicPr>
        <p:blipFill>
          <a:blip r:embed="rId3"/>
          <a:srcRect t="8801" b="8801"/>
          <a:stretch>
            <a:fillRect/>
          </a:stretch>
        </p:blipFill>
        <p:spPr bwMode="auto">
          <a:xfrm>
            <a:off x="5506317" y="3856283"/>
            <a:ext cx="1299116" cy="71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Content Placeholder 3"/>
          <p:cNvPicPr>
            <a:picLocks noChangeAspect="1"/>
          </p:cNvPicPr>
          <p:nvPr/>
        </p:nvPicPr>
        <p:blipFill>
          <a:blip r:embed="rId3"/>
          <a:srcRect t="8801" b="8801"/>
          <a:stretch>
            <a:fillRect/>
          </a:stretch>
        </p:blipFill>
        <p:spPr bwMode="auto">
          <a:xfrm>
            <a:off x="3689700" y="3856283"/>
            <a:ext cx="1481333" cy="9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Content Placeholder 3"/>
          <p:cNvPicPr>
            <a:picLocks noChangeAspect="1"/>
          </p:cNvPicPr>
          <p:nvPr/>
        </p:nvPicPr>
        <p:blipFill>
          <a:blip r:embed="rId3"/>
          <a:srcRect t="8801" b="8801"/>
          <a:stretch>
            <a:fillRect/>
          </a:stretch>
        </p:blipFill>
        <p:spPr bwMode="auto">
          <a:xfrm>
            <a:off x="6805433" y="3856283"/>
            <a:ext cx="1299116" cy="71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Content Placeholder 3"/>
          <p:cNvPicPr>
            <a:picLocks noChangeAspect="1"/>
          </p:cNvPicPr>
          <p:nvPr/>
        </p:nvPicPr>
        <p:blipFill>
          <a:blip r:embed="rId3"/>
          <a:srcRect t="8801" b="8801"/>
          <a:stretch>
            <a:fillRect/>
          </a:stretch>
        </p:blipFill>
        <p:spPr bwMode="auto">
          <a:xfrm>
            <a:off x="565833" y="5200875"/>
            <a:ext cx="1299116" cy="71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Content Placeholder 3"/>
          <p:cNvPicPr>
            <a:picLocks noChangeAspect="1"/>
          </p:cNvPicPr>
          <p:nvPr/>
        </p:nvPicPr>
        <p:blipFill>
          <a:blip r:embed="rId3"/>
          <a:srcRect t="8801" b="8801"/>
          <a:stretch>
            <a:fillRect/>
          </a:stretch>
        </p:blipFill>
        <p:spPr bwMode="auto">
          <a:xfrm>
            <a:off x="2208367" y="5100663"/>
            <a:ext cx="1481333" cy="81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Content Placeholder 3"/>
          <p:cNvPicPr>
            <a:picLocks noChangeAspect="1"/>
          </p:cNvPicPr>
          <p:nvPr/>
        </p:nvPicPr>
        <p:blipFill>
          <a:blip r:embed="rId3"/>
          <a:srcRect t="8801" b="8801"/>
          <a:stretch>
            <a:fillRect/>
          </a:stretch>
        </p:blipFill>
        <p:spPr bwMode="auto">
          <a:xfrm>
            <a:off x="3608445" y="5130013"/>
            <a:ext cx="1481333" cy="81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Content Placeholder 3"/>
          <p:cNvPicPr>
            <a:picLocks noChangeAspect="1"/>
          </p:cNvPicPr>
          <p:nvPr/>
        </p:nvPicPr>
        <p:blipFill>
          <a:blip r:embed="rId3"/>
          <a:srcRect t="8801" b="8801"/>
          <a:stretch>
            <a:fillRect/>
          </a:stretch>
        </p:blipFill>
        <p:spPr bwMode="auto">
          <a:xfrm>
            <a:off x="5506317" y="5100663"/>
            <a:ext cx="1299116" cy="74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Content Placeholder 3"/>
          <p:cNvPicPr>
            <a:picLocks noChangeAspect="1"/>
          </p:cNvPicPr>
          <p:nvPr/>
        </p:nvPicPr>
        <p:blipFill>
          <a:blip r:embed="rId3"/>
          <a:srcRect t="8801" b="8801"/>
          <a:stretch>
            <a:fillRect/>
          </a:stretch>
        </p:blipFill>
        <p:spPr bwMode="auto">
          <a:xfrm>
            <a:off x="6957833" y="5041593"/>
            <a:ext cx="1299116" cy="86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048404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17380</TotalTime>
  <Words>4748</Words>
  <Application>Microsoft Macintosh PowerPoint</Application>
  <PresentationFormat>On-screen Show (4:3)</PresentationFormat>
  <Paragraphs>315</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pivotal_4x3_template</vt:lpstr>
      <vt:lpstr>Greenplum Fundamental Concepts</vt:lpstr>
      <vt:lpstr>But first, a little history </vt:lpstr>
      <vt:lpstr>But first, a little history </vt:lpstr>
      <vt:lpstr>But first, a little history </vt:lpstr>
      <vt:lpstr>Massively Parallel Processing (MPP) Scaling out, not up. </vt:lpstr>
      <vt:lpstr>Massively Parallel Processing (MPP) Scaling out, not up. </vt:lpstr>
      <vt:lpstr>Massively Parallel Processing (MPP) Scaling out, not up. </vt:lpstr>
      <vt:lpstr>A brief analogy</vt:lpstr>
      <vt:lpstr>A brief analogy</vt:lpstr>
      <vt:lpstr>Greenplum Fundamental Concepts </vt:lpstr>
      <vt:lpstr>Shared-Nothing Massively Parallel Processing Architecture</vt:lpstr>
      <vt:lpstr>Shared-Nothing Massively Parallel Processing Architecture</vt:lpstr>
      <vt:lpstr>Shared-Nothing Massively Parallel Processing Architecture</vt:lpstr>
      <vt:lpstr>Shared-Nothing Massively Parallel Processing Architecture</vt:lpstr>
      <vt:lpstr>Client Access and Tools</vt:lpstr>
      <vt:lpstr>Client Access and Tools</vt:lpstr>
      <vt:lpstr>Client Access and Tools</vt:lpstr>
      <vt:lpstr>Product Features – Loading and External Access</vt:lpstr>
      <vt:lpstr>Product Features – Storage and Data Access</vt:lpstr>
      <vt:lpstr>Product Features – Language Support</vt:lpstr>
      <vt:lpstr>Greenplum Database Adaptive Services</vt:lpstr>
      <vt:lpstr>Greenplum Database Adaptive Services</vt:lpstr>
      <vt:lpstr>Greenplum Database Adaptive Services</vt:lpstr>
      <vt:lpstr>Core Massively Parallel Processing Architecture</vt:lpstr>
      <vt:lpstr>Core Massively Parallel Processing Architecture (Cont)</vt:lpstr>
      <vt:lpstr>Key Features and Benefits of Greenplum</vt:lpstr>
      <vt:lpstr>Benefits of Greenplum</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cantot</dc:creator>
  <cp:lastModifiedBy>Michael Goddard</cp:lastModifiedBy>
  <cp:revision>122</cp:revision>
  <cp:lastPrinted>2016-02-08T20:07:46Z</cp:lastPrinted>
  <dcterms:created xsi:type="dcterms:W3CDTF">2015-02-10T16:35:57Z</dcterms:created>
  <dcterms:modified xsi:type="dcterms:W3CDTF">2016-05-31T20:37:46Z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705215E9-7803-4736-9D44-FB0FA40F7EF4</vt:lpwstr>
  </property>
  <property fmtid="{D5CDD505-2E9C-101B-9397-08002B2CF9AE}" pid="3" name="ArticulatePath">
    <vt:lpwstr>GAA&amp;I_Module01</vt:lpwstr>
  </property>
</Properties>
</file>