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335" r:id="rId2"/>
    <p:sldId id="336" r:id="rId3"/>
    <p:sldId id="378" r:id="rId4"/>
    <p:sldId id="379" r:id="rId5"/>
    <p:sldId id="380" r:id="rId6"/>
    <p:sldId id="406" r:id="rId7"/>
    <p:sldId id="397" r:id="rId8"/>
    <p:sldId id="398" r:id="rId9"/>
    <p:sldId id="399" r:id="rId10"/>
    <p:sldId id="401" r:id="rId11"/>
    <p:sldId id="402" r:id="rId12"/>
    <p:sldId id="403" r:id="rId13"/>
    <p:sldId id="404" r:id="rId14"/>
    <p:sldId id="407" r:id="rId15"/>
    <p:sldId id="387" r:id="rId16"/>
  </p:sldIdLst>
  <p:sldSz cx="9144000" cy="5143500" type="screen16x9"/>
  <p:notesSz cx="6858000" cy="9144000"/>
  <p:custDataLst>
    <p:tags r:id="rId20"/>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DBDA"/>
    <a:srgbClr val="F0F4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32" autoAdjust="0"/>
    <p:restoredTop sz="83772" autoAdjust="0"/>
  </p:normalViewPr>
  <p:slideViewPr>
    <p:cSldViewPr snapToGrid="0" snapToObjects="1">
      <p:cViewPr varScale="1">
        <p:scale>
          <a:sx n="98" d="100"/>
          <a:sy n="98" d="100"/>
        </p:scale>
        <p:origin x="-968" y="-10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90" d="100"/>
          <a:sy n="90"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gs" Target="tags/tag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1F3CDE44-1994-4F3C-A1AA-CF30DBB57157}" type="datetimeFigureOut">
              <a:rPr lang="en-US" altLang="en-US"/>
              <a:pPr/>
              <a:t>1/5/17</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F94B1218-8F8F-4571-8384-5908C61339CA}" type="slidenum">
              <a:rPr lang="en-US" altLang="en-US"/>
              <a:pPr/>
              <a:t>‹#›</a:t>
            </a:fld>
            <a:endParaRPr lang="en-US" altLang="en-US"/>
          </a:p>
        </p:txBody>
      </p:sp>
    </p:spTree>
    <p:extLst>
      <p:ext uri="{BB962C8B-B14F-4D97-AF65-F5344CB8AC3E}">
        <p14:creationId xmlns:p14="http://schemas.microsoft.com/office/powerpoint/2010/main" val="30312550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3847D5F-D18A-4EFE-85D6-1336CC681B93}" type="datetimeFigureOut">
              <a:rPr lang="en-US" altLang="en-US"/>
              <a:pPr/>
              <a:t>1/5/17</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4475F10-5301-45E0-8406-B76BC39161B5}" type="slidenum">
              <a:rPr lang="en-US" altLang="en-US"/>
              <a:pPr/>
              <a:t>‹#›</a:t>
            </a:fld>
            <a:endParaRPr lang="en-US" altLang="en-US"/>
          </a:p>
        </p:txBody>
      </p:sp>
    </p:spTree>
    <p:extLst>
      <p:ext uri="{BB962C8B-B14F-4D97-AF65-F5344CB8AC3E}">
        <p14:creationId xmlns:p14="http://schemas.microsoft.com/office/powerpoint/2010/main" val="1795529651"/>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marR="0" indent="0" algn="l" defTabSz="457200" rtl="0" eaLnBrk="1" fontAlgn="base" latinLnBrk="0" hangingPunct="1">
              <a:lnSpc>
                <a:spcPct val="100000"/>
              </a:lnSpc>
              <a:spcBef>
                <a:spcPts val="0"/>
              </a:spcBef>
              <a:spcAft>
                <a:spcPct val="0"/>
              </a:spcAft>
              <a:buClrTx/>
              <a:buSzTx/>
              <a:buFontTx/>
              <a:buNone/>
              <a:tabLst/>
              <a:defRPr/>
            </a:pPr>
            <a:r>
              <a:rPr lang="en-US" dirty="0" smtClean="0"/>
              <a:t>Intro:</a:t>
            </a:r>
            <a:r>
              <a:rPr lang="en-US" baseline="0" dirty="0" smtClean="0"/>
              <a:t> my name is, my role is, …</a:t>
            </a:r>
            <a:endParaRPr lang="en-US" dirty="0"/>
          </a:p>
          <a:p>
            <a:pPr>
              <a:spcBef>
                <a:spcPts val="0"/>
              </a:spcBef>
              <a:buNone/>
            </a:pPr>
            <a:endParaRPr dirty="0"/>
          </a:p>
        </p:txBody>
      </p:sp>
      <p:sp>
        <p:nvSpPr>
          <p:cNvPr id="238" name="Shape 238"/>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z="1000" dirty="0">
              <a:solidFill>
                <a:srgbClr val="000000"/>
              </a:solidFill>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z="1000" dirty="0">
              <a:solidFill>
                <a:srgbClr val="000000"/>
              </a:solidFill>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z="1000" dirty="0">
              <a:solidFill>
                <a:srgbClr val="000000"/>
              </a:solidFill>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z="1000" dirty="0">
              <a:solidFill>
                <a:srgbClr val="000000"/>
              </a:solidFill>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lesson covered</a:t>
            </a:r>
            <a:r>
              <a:rPr lang="en-US" baseline="0" dirty="0" smtClean="0"/>
              <a:t> several database management tasks, including starting, stopping, and verifying the state of the </a:t>
            </a:r>
            <a:r>
              <a:rPr lang="en-US" baseline="0" dirty="0" err="1" smtClean="0"/>
              <a:t>Greenplum</a:t>
            </a:r>
            <a:r>
              <a:rPr lang="en-US" baseline="0" dirty="0" smtClean="0"/>
              <a:t> Database. The administrative schema lets you find the tables that are exhibiting data skew, which can impact overall performance when querying tables. Other administrative tasks include accessing log files and logging parameters as well as maintaining the system catalog and reclaiming physical disk space, particularly in environments where there are a large number of deletes or updates for both system tables and user tables.</a:t>
            </a:r>
          </a:p>
          <a:p>
            <a:r>
              <a:rPr lang="en-US" baseline="0" dirty="0" smtClean="0"/>
              <a:t>Troubleshooting involves gathering information from several different areas to analyze the underlying issue. The </a:t>
            </a:r>
            <a:r>
              <a:rPr lang="en-US" baseline="0" dirty="0" err="1" smtClean="0"/>
              <a:t>gpsupport</a:t>
            </a:r>
            <a:r>
              <a:rPr lang="en-US" baseline="0" dirty="0" smtClean="0"/>
              <a:t> utility is used to collate data from named segments from logs, metadata, system processes and information to create a complete picture of the system.</a:t>
            </a:r>
            <a:endParaRPr lang="en-US" dirty="0" smtClean="0"/>
          </a:p>
        </p:txBody>
      </p:sp>
      <p:sp>
        <p:nvSpPr>
          <p:cNvPr id="4" name="Slide Number Placeholder 3"/>
          <p:cNvSpPr>
            <a:spLocks noGrp="1"/>
          </p:cNvSpPr>
          <p:nvPr>
            <p:ph type="sldNum" sz="quarter" idx="10"/>
          </p:nvPr>
        </p:nvSpPr>
        <p:spPr/>
        <p:txBody>
          <a:bodyPr/>
          <a:lstStyle/>
          <a:p>
            <a:fld id="{74475F10-5301-45E0-8406-B76BC39161B5}" type="slidenum">
              <a:rPr lang="en-US" altLang="en-US" smtClean="0"/>
              <a:pPr/>
              <a:t>15</a:t>
            </a:fld>
            <a:endParaRPr lang="en-US" altLang="en-US"/>
          </a:p>
        </p:txBody>
      </p:sp>
    </p:spTree>
    <p:extLst>
      <p:ext uri="{BB962C8B-B14F-4D97-AF65-F5344CB8AC3E}">
        <p14:creationId xmlns:p14="http://schemas.microsoft.com/office/powerpoint/2010/main" val="1682055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dirty="0"/>
          </a:p>
        </p:txBody>
      </p:sp>
      <p:sp>
        <p:nvSpPr>
          <p:cNvPr id="245" name="Shape 24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Verdana"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z="1000" dirty="0" smtClean="0">
                <a:solidFill>
                  <a:srgbClr val="000000"/>
                </a:solidFill>
                <a:latin typeface="Calibri" charset="0"/>
              </a:rPr>
              <a:t>Need to review</a:t>
            </a:r>
            <a:r>
              <a:rPr lang="en-US" sz="1000" baseline="0" dirty="0" smtClean="0">
                <a:solidFill>
                  <a:srgbClr val="000000"/>
                </a:solidFill>
                <a:latin typeface="Calibri" charset="0"/>
              </a:rPr>
              <a:t> to make sure this is ok.</a:t>
            </a:r>
            <a:endParaRPr lang="en-US" sz="1000" dirty="0">
              <a:solidFill>
                <a:srgbClr val="000000"/>
              </a:solidFill>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z="1000" dirty="0">
              <a:solidFill>
                <a:srgbClr val="000000"/>
              </a:solidFill>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z="1000" dirty="0">
              <a:solidFill>
                <a:srgbClr val="000000"/>
              </a:solidFill>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z="1000" dirty="0">
              <a:solidFill>
                <a:srgbClr val="000000"/>
              </a:solidFill>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z="1000" dirty="0">
              <a:solidFill>
                <a:srgbClr val="000000"/>
              </a:solidFill>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z="1000" dirty="0">
              <a:solidFill>
                <a:srgbClr val="000000"/>
              </a:solidFill>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7" name="TextBox 12"/>
          <p:cNvSpPr txBox="1">
            <a:spLocks noChangeArrowheads="1"/>
          </p:cNvSpPr>
          <p:nvPr/>
        </p:nvSpPr>
        <p:spPr bwMode="gray">
          <a:xfrm flipH="1">
            <a:off x="8553450" y="5042308"/>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D745134-AD03-4A89-A9DB-EB83690C3E8B}"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8"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21"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5044689"/>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2016 </a:t>
            </a:r>
            <a:r>
              <a:rPr lang="en-US" altLang="en-US" sz="600" dirty="0">
                <a:solidFill>
                  <a:srgbClr val="7F7F7F"/>
                </a:solidFill>
                <a:cs typeface="Arial" pitchFamily="34" charset="0"/>
              </a:rPr>
              <a:t>Pivotal Software, Inc.  All rights reserved.</a:t>
            </a:r>
          </a:p>
        </p:txBody>
      </p:sp>
      <p:sp>
        <p:nvSpPr>
          <p:cNvPr id="12" name="Title 1"/>
          <p:cNvSpPr>
            <a:spLocks noGrp="1"/>
          </p:cNvSpPr>
          <p:nvPr>
            <p:ph type="ctrTitle"/>
          </p:nvPr>
        </p:nvSpPr>
        <p:spPr bwMode="gray">
          <a:xfrm>
            <a:off x="890589" y="1603324"/>
            <a:ext cx="4384145" cy="1006429"/>
          </a:xfrm>
          <a:prstGeom prst="rect">
            <a:avLst/>
          </a:prstGeom>
          <a:noFill/>
        </p:spPr>
        <p:txBody>
          <a:bodyPr lIns="0" tIns="0" rIns="0" bIns="0" anchor="b">
            <a:spAutoFit/>
          </a:bodyPr>
          <a:lstStyle>
            <a:lvl1pPr>
              <a:lnSpc>
                <a:spcPct val="90000"/>
              </a:lnSpc>
              <a:defRPr sz="3600" b="1" cap="none">
                <a:solidFill>
                  <a:srgbClr val="F16F3B"/>
                </a:solidFill>
                <a:latin typeface="Arial"/>
                <a:cs typeface="Arial"/>
              </a:defRPr>
            </a:lvl1pPr>
          </a:lstStyle>
          <a:p>
            <a:pPr lvl="0"/>
            <a:r>
              <a:rPr lang="en-US" noProof="0" smtClean="0"/>
              <a:t>Click to edit Master title style</a:t>
            </a:r>
            <a:endParaRPr lang="en-US" noProof="0" dirty="0"/>
          </a:p>
        </p:txBody>
      </p:sp>
      <p:sp>
        <p:nvSpPr>
          <p:cNvPr id="13" name="Subtitle 2"/>
          <p:cNvSpPr>
            <a:spLocks noGrp="1"/>
          </p:cNvSpPr>
          <p:nvPr>
            <p:ph type="subTitle" idx="1"/>
          </p:nvPr>
        </p:nvSpPr>
        <p:spPr bwMode="gray">
          <a:xfrm>
            <a:off x="890594" y="2845278"/>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
        <p:nvSpPr>
          <p:cNvPr id="14" name="Content Placeholder 6"/>
          <p:cNvSpPr>
            <a:spLocks noGrp="1"/>
          </p:cNvSpPr>
          <p:nvPr>
            <p:ph sz="quarter" idx="11"/>
          </p:nvPr>
        </p:nvSpPr>
        <p:spPr bwMode="gray">
          <a:xfrm>
            <a:off x="908582" y="3652826"/>
            <a:ext cx="5026550" cy="276999"/>
          </a:xfrm>
          <a:prstGeom prst="rect">
            <a:avLst/>
          </a:prstGeom>
          <a:noFill/>
        </p:spPr>
        <p:txBody>
          <a:bodyPr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noProof="0" smtClean="0"/>
              <a:t>Click to edit Master text styles</a:t>
            </a:r>
          </a:p>
        </p:txBody>
      </p:sp>
    </p:spTree>
    <p:extLst>
      <p:ext uri="{BB962C8B-B14F-4D97-AF65-F5344CB8AC3E}">
        <p14:creationId xmlns:p14="http://schemas.microsoft.com/office/powerpoint/2010/main" val="674374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4" name="TextBox 12"/>
          <p:cNvSpPr txBox="1">
            <a:spLocks noChangeArrowheads="1"/>
          </p:cNvSpPr>
          <p:nvPr/>
        </p:nvSpPr>
        <p:spPr bwMode="gray">
          <a:xfrm flipH="1">
            <a:off x="8553450" y="5042308"/>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C4ECB52-206F-41D5-83CC-FB6C2ECF0A0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5"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21"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gray">
          <a:xfrm>
            <a:off x="349250" y="5044689"/>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extLst>
      <p:ext uri="{BB962C8B-B14F-4D97-AF65-F5344CB8AC3E}">
        <p14:creationId xmlns:p14="http://schemas.microsoft.com/office/powerpoint/2010/main" val="274885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2">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6" name="TextBox 12"/>
          <p:cNvSpPr txBox="1">
            <a:spLocks noChangeArrowheads="1"/>
          </p:cNvSpPr>
          <p:nvPr/>
        </p:nvSpPr>
        <p:spPr bwMode="gray">
          <a:xfrm flipH="1">
            <a:off x="8553450" y="5042308"/>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2E6718AD-3AD0-47E1-94E9-3D500AFA3CF7}"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7"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21"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gray">
          <a:xfrm>
            <a:off x="349250" y="5044689"/>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9" name="Title 1"/>
          <p:cNvSpPr>
            <a:spLocks noGrp="1"/>
          </p:cNvSpPr>
          <p:nvPr>
            <p:ph type="ctrTitle"/>
          </p:nvPr>
        </p:nvSpPr>
        <p:spPr bwMode="gray">
          <a:xfrm>
            <a:off x="1026053" y="1341465"/>
            <a:ext cx="6048376" cy="1230080"/>
          </a:xfrm>
          <a:prstGeom prst="rect">
            <a:avLst/>
          </a:prstGeom>
          <a:noFill/>
        </p:spPr>
        <p:txBody>
          <a:bodyPr lIns="0" tIns="0" rIns="0" bIns="0" anchor="b">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pPr lvl="0"/>
            <a:r>
              <a:rPr lang="en-US" noProof="0" smtClean="0"/>
              <a:t>Click to edit Master title style</a:t>
            </a:r>
            <a:endParaRPr lang="en-US" noProof="0" dirty="0"/>
          </a:p>
        </p:txBody>
      </p:sp>
      <p:sp>
        <p:nvSpPr>
          <p:cNvPr id="10" name="Content Placeholder 3"/>
          <p:cNvSpPr>
            <a:spLocks noGrp="1"/>
          </p:cNvSpPr>
          <p:nvPr>
            <p:ph sz="quarter" idx="10"/>
          </p:nvPr>
        </p:nvSpPr>
        <p:spPr bwMode="gray">
          <a:xfrm>
            <a:off x="1034539" y="2636430"/>
            <a:ext cx="6048375" cy="422076"/>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noProof="0" smtClean="0"/>
              <a:t>Click to edit Master text styles</a:t>
            </a:r>
          </a:p>
        </p:txBody>
      </p:sp>
    </p:spTree>
    <p:extLst>
      <p:ext uri="{BB962C8B-B14F-4D97-AF65-F5344CB8AC3E}">
        <p14:creationId xmlns:p14="http://schemas.microsoft.com/office/powerpoint/2010/main" val="1702859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5" name="TextBox 12"/>
          <p:cNvSpPr txBox="1">
            <a:spLocks noChangeArrowheads="1"/>
          </p:cNvSpPr>
          <p:nvPr/>
        </p:nvSpPr>
        <p:spPr bwMode="gray">
          <a:xfrm flipH="1">
            <a:off x="8553450" y="5042308"/>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82EDEA53-F321-473E-A199-97E41E62043D}"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6"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21"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gray">
          <a:xfrm>
            <a:off x="349250" y="5044689"/>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8" name="Title 1"/>
          <p:cNvSpPr>
            <a:spLocks noGrp="1"/>
          </p:cNvSpPr>
          <p:nvPr>
            <p:ph type="ctrTitle"/>
          </p:nvPr>
        </p:nvSpPr>
        <p:spPr bwMode="gray">
          <a:xfrm>
            <a:off x="670455" y="-1277510"/>
            <a:ext cx="6048376" cy="4013406"/>
          </a:xfrm>
          <a:prstGeom prst="rect">
            <a:avLst/>
          </a:prstGeom>
          <a:noFill/>
          <a:effectLst>
            <a:reflection stA="50000" endPos="75000" dist="12700" dir="5400000" sy="-100000" algn="bl" rotWithShape="0"/>
          </a:effectLst>
        </p:spPr>
        <p:txBody>
          <a:bodyPr lIns="0" tIns="0" rIns="0" bIns="0" anchor="b">
            <a:spAutoFit/>
          </a:bodyPr>
          <a:lstStyle>
            <a:lvl1pPr algn="l" defTabSz="914400" rtl="0" eaLnBrk="1" latinLnBrk="0" hangingPunct="1">
              <a:lnSpc>
                <a:spcPct val="90000"/>
              </a:lnSpc>
              <a:spcBef>
                <a:spcPct val="0"/>
              </a:spcBef>
              <a:buNone/>
              <a:defRPr lang="en-US" sz="9600" kern="1200" dirty="0">
                <a:solidFill>
                  <a:srgbClr val="008881"/>
                </a:solidFill>
                <a:latin typeface="Arial"/>
                <a:ea typeface="+mj-ea"/>
                <a:cs typeface="Arial"/>
              </a:defRPr>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1330751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11" descr="EMC-no-tag_white_RGB-150dpi.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843" y="1671640"/>
            <a:ext cx="5153025" cy="102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a:spLocks noChangeArrowheads="1"/>
          </p:cNvSpPr>
          <p:nvPr/>
        </p:nvSpPr>
        <p:spPr bwMode="auto">
          <a:xfrm>
            <a:off x="1733550" y="2820601"/>
            <a:ext cx="568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altLang="en-US" sz="2400">
                <a:solidFill>
                  <a:srgbClr val="F27C3A"/>
                </a:solidFill>
                <a:cs typeface="Arial" pitchFamily="34" charset="0"/>
              </a:rPr>
              <a:t>A NEW </a:t>
            </a:r>
            <a:r>
              <a:rPr lang="en-US" altLang="en-US" sz="2300">
                <a:solidFill>
                  <a:srgbClr val="F27C3A"/>
                </a:solidFill>
                <a:cs typeface="Arial" pitchFamily="34" charset="0"/>
              </a:rPr>
              <a:t>PLATFORM</a:t>
            </a:r>
            <a:r>
              <a:rPr lang="en-US" altLang="en-US" sz="2400">
                <a:solidFill>
                  <a:srgbClr val="F27C3A"/>
                </a:solidFill>
                <a:cs typeface="Arial" pitchFamily="34" charset="0"/>
              </a:rPr>
              <a:t> </a:t>
            </a:r>
            <a:r>
              <a:rPr lang="en-US" altLang="en-US" sz="2400">
                <a:solidFill>
                  <a:srgbClr val="3EA7BC"/>
                </a:solidFill>
                <a:cs typeface="Arial" pitchFamily="34" charset="0"/>
              </a:rPr>
              <a:t>FOR A NEW ERA</a:t>
            </a:r>
          </a:p>
        </p:txBody>
      </p:sp>
    </p:spTree>
    <p:extLst>
      <p:ext uri="{BB962C8B-B14F-4D97-AF65-F5344CB8AC3E}">
        <p14:creationId xmlns:p14="http://schemas.microsoft.com/office/powerpoint/2010/main" val="1464003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3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33" y="107474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298909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6673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366733" y="107474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552688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6673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4" name="Shape 74"/>
          <p:cNvSpPr txBox="1">
            <a:spLocks noGrp="1"/>
          </p:cNvSpPr>
          <p:nvPr>
            <p:ph type="body" idx="1"/>
          </p:nvPr>
        </p:nvSpPr>
        <p:spPr>
          <a:xfrm>
            <a:off x="366733" y="107474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048136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914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2"/>
          <p:cNvSpPr>
            <a:spLocks noGrp="1"/>
          </p:cNvSpPr>
          <p:nvPr>
            <p:ph type="body" idx="10"/>
          </p:nvPr>
        </p:nvSpPr>
        <p:spPr bwMode="gray">
          <a:xfrm>
            <a:off x="567292" y="951202"/>
            <a:ext cx="8119529" cy="259664"/>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34191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72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253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1049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67292" y="881350"/>
            <a:ext cx="8119529" cy="259664"/>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p:nvPr>
        </p:nvSpPr>
        <p:spPr>
          <a:xfrm>
            <a:off x="457200" y="205979"/>
            <a:ext cx="8229600" cy="857250"/>
          </a:xfrm>
        </p:spPr>
        <p:txBody>
          <a:bodyPr/>
          <a:lstStyle/>
          <a:p>
            <a:r>
              <a:rPr lang="en-US" smtClean="0"/>
              <a:t>Click to edit Master title style</a:t>
            </a:r>
            <a:endParaRPr lang="en-US"/>
          </a:p>
        </p:txBody>
      </p:sp>
    </p:spTree>
    <p:extLst>
      <p:ext uri="{BB962C8B-B14F-4D97-AF65-F5344CB8AC3E}">
        <p14:creationId xmlns:p14="http://schemas.microsoft.com/office/powerpoint/2010/main" val="103790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666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p:nvSpPr>
        <p:spPr bwMode="gray">
          <a:xfrm>
            <a:off x="0" y="0"/>
            <a:ext cx="9144000" cy="1626394"/>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latin typeface="+mj-lt"/>
            </a:endParaRPr>
          </a:p>
        </p:txBody>
      </p:sp>
      <p:sp>
        <p:nvSpPr>
          <p:cNvPr id="11" name="Title 1"/>
          <p:cNvSpPr>
            <a:spLocks noGrp="1"/>
          </p:cNvSpPr>
          <p:nvPr>
            <p:ph type="ctrTitle"/>
          </p:nvPr>
        </p:nvSpPr>
        <p:spPr bwMode="gray">
          <a:xfrm>
            <a:off x="2728912" y="1350577"/>
            <a:ext cx="6048376" cy="1230080"/>
          </a:xfrm>
          <a:prstGeom prst="rect">
            <a:avLst/>
          </a:prstGeom>
          <a:noFill/>
        </p:spPr>
        <p:txBody>
          <a:bodyPr lIns="0" tIns="0" rIns="0" bIns="0" anchor="b">
            <a:spAutoFit/>
          </a:bodyPr>
          <a:lstStyle>
            <a:lvl1pPr>
              <a:lnSpc>
                <a:spcPct val="90000"/>
              </a:lnSpc>
              <a:defRPr sz="4400">
                <a:solidFill>
                  <a:schemeClr val="tx2"/>
                </a:solidFill>
                <a:latin typeface="Arial"/>
                <a:cs typeface="Arial"/>
              </a:defRPr>
            </a:lvl1pPr>
          </a:lstStyle>
          <a:p>
            <a:pPr lvl="0"/>
            <a:r>
              <a:rPr lang="en-US" noProof="0" smtClean="0"/>
              <a:t>Click to edit Master title style</a:t>
            </a:r>
            <a:endParaRPr lang="en-US" noProof="0" dirty="0"/>
          </a:p>
        </p:txBody>
      </p:sp>
      <p:sp>
        <p:nvSpPr>
          <p:cNvPr id="12" name="Subtitle 2"/>
          <p:cNvSpPr>
            <a:spLocks noGrp="1"/>
          </p:cNvSpPr>
          <p:nvPr>
            <p:ph type="subTitle" idx="1"/>
          </p:nvPr>
        </p:nvSpPr>
        <p:spPr bwMode="gray">
          <a:xfrm>
            <a:off x="2728923" y="2753297"/>
            <a:ext cx="6048375" cy="1426278"/>
          </a:xfrm>
          <a:prstGeom prst="rect">
            <a:avLst/>
          </a:prstGeom>
          <a:noFill/>
        </p:spPr>
        <p:txBody>
          <a:bodyPr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Tree>
    <p:extLst>
      <p:ext uri="{BB962C8B-B14F-4D97-AF65-F5344CB8AC3E}">
        <p14:creationId xmlns:p14="http://schemas.microsoft.com/office/powerpoint/2010/main" val="3715261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bwMode="gray">
          <a:xfrm>
            <a:off x="0" y="4747024"/>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029" name="TextBox 7"/>
          <p:cNvSpPr txBox="1">
            <a:spLocks noChangeArrowheads="1"/>
          </p:cNvSpPr>
          <p:nvPr/>
        </p:nvSpPr>
        <p:spPr bwMode="gray">
          <a:xfrm flipH="1">
            <a:off x="8553450" y="5042308"/>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60312796-99FC-4B3F-BDED-9E9EBBFB6C5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1030" name="Picture 10" descr="Pivotal_Logo_white.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7950221"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5044689"/>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2016 </a:t>
            </a:r>
            <a:r>
              <a:rPr lang="en-US" altLang="en-US" sz="600" dirty="0">
                <a:solidFill>
                  <a:srgbClr val="7F7F7F"/>
                </a:solidFill>
                <a:cs typeface="Arial" pitchFamily="34" charset="0"/>
              </a:rPr>
              <a:t>Pivotal Software, Inc.  All rights reserved.</a:t>
            </a:r>
          </a:p>
        </p:txBody>
      </p:sp>
    </p:spTree>
  </p:cSld>
  <p:clrMap bg1="lt1" tx1="dk1" bg2="lt2" tx2="dk2" accent1="accent1" accent2="accent2" accent3="accent3" accent4="accent4" accent5="accent5" accent6="accent6" hlink="hlink" folHlink="folHlink"/>
  <p:sldLayoutIdLst>
    <p:sldLayoutId id="2147483675" r:id="rId1"/>
    <p:sldLayoutId id="2147483668" r:id="rId2"/>
    <p:sldLayoutId id="2147483669" r:id="rId3"/>
    <p:sldLayoutId id="2147483670" r:id="rId4"/>
    <p:sldLayoutId id="2147483671" r:id="rId5"/>
    <p:sldLayoutId id="2147483672" r:id="rId6"/>
    <p:sldLayoutId id="2147483673" r:id="rId7"/>
    <p:sldLayoutId id="2147483674" r:id="rId8"/>
    <p:sldLayoutId id="2147483676" r:id="rId9"/>
    <p:sldLayoutId id="2147483677" r:id="rId10"/>
    <p:sldLayoutId id="2147483678" r:id="rId11"/>
    <p:sldLayoutId id="2147483679" r:id="rId12"/>
    <p:sldLayoutId id="2147483680" r:id="rId13"/>
    <p:sldLayoutId id="2147483753" r:id="rId14"/>
    <p:sldLayoutId id="2147483759" r:id="rId15"/>
    <p:sldLayoutId id="2147483760" r:id="rId16"/>
  </p:sldLayoutIdLst>
  <p:hf sldNum="0" hdr="0" ftr="0" dt="0"/>
  <p:txStyles>
    <p:titleStyle>
      <a:lvl1pPr algn="l" defTabSz="457200" rtl="0" eaLnBrk="1" fontAlgn="base" hangingPunct="1">
        <a:spcBef>
          <a:spcPct val="0"/>
        </a:spcBef>
        <a:spcAft>
          <a:spcPct val="0"/>
        </a:spcAft>
        <a:defRPr sz="3200" kern="1200">
          <a:solidFill>
            <a:schemeClr val="tx2"/>
          </a:solidFill>
          <a:latin typeface="Arial"/>
          <a:ea typeface="ＭＳ Ｐゴシック" pitchFamily="34" charset="-128"/>
          <a:cs typeface="Arial"/>
        </a:defRPr>
      </a:lvl1pPr>
      <a:lvl2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2pPr>
      <a:lvl3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3pPr>
      <a:lvl4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4pPr>
      <a:lvl5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5pPr>
      <a:lvl6pPr marL="4572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6pPr>
      <a:lvl7pPr marL="9144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7pPr>
      <a:lvl8pPr marL="13716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8pPr>
      <a:lvl9pPr marL="18288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9pPr>
    </p:titleStyle>
    <p:bodyStyle>
      <a:lvl1pPr marL="342900" indent="-342900" algn="l" defTabSz="457200" rtl="0" eaLnBrk="1" fontAlgn="base" hangingPunct="1">
        <a:spcBef>
          <a:spcPts val="600"/>
        </a:spcBef>
        <a:spcAft>
          <a:spcPct val="0"/>
        </a:spcAft>
        <a:buClr>
          <a:schemeClr val="accent1"/>
        </a:buClr>
        <a:buFont typeface="Arial" pitchFamily="34" charset="0"/>
        <a:buChar char="•"/>
        <a:defRPr sz="2400" kern="1200">
          <a:solidFill>
            <a:schemeClr val="tx1"/>
          </a:solidFill>
          <a:latin typeface="+mn-lt"/>
          <a:ea typeface="ＭＳ Ｐゴシック" pitchFamily="34" charset="-128"/>
          <a:cs typeface="+mn-cs"/>
        </a:defRPr>
      </a:lvl1pPr>
      <a:lvl2pPr marL="742950" indent="-285750" algn="l" defTabSz="457200" rtl="0" eaLnBrk="1" fontAlgn="base" hangingPunct="1">
        <a:spcBef>
          <a:spcPts val="600"/>
        </a:spcBef>
        <a:spcAft>
          <a:spcPct val="0"/>
        </a:spcAft>
        <a:buClr>
          <a:schemeClr val="accent1"/>
        </a:buClr>
        <a:buFont typeface="Arial" pitchFamily="34" charset="0"/>
        <a:buChar char="–"/>
        <a:defRPr sz="2200" kern="1200">
          <a:solidFill>
            <a:schemeClr val="tx1"/>
          </a:solidFill>
          <a:latin typeface="+mn-lt"/>
          <a:ea typeface="ＭＳ Ｐゴシック" pitchFamily="34" charset="-128"/>
          <a:cs typeface="+mn-cs"/>
        </a:defRPr>
      </a:lvl2pPr>
      <a:lvl3pPr marL="1143000" indent="-228600" algn="l" defTabSz="457200" rtl="0" eaLnBrk="1" fontAlgn="base" hangingPunct="1">
        <a:spcBef>
          <a:spcPts val="600"/>
        </a:spcBef>
        <a:spcAft>
          <a:spcPct val="0"/>
        </a:spcAft>
        <a:buClr>
          <a:schemeClr val="accent1"/>
        </a:buClr>
        <a:buFont typeface="Arial" pitchFamily="34" charset="0"/>
        <a:buChar char="•"/>
        <a:defRPr sz="2000" kern="1200">
          <a:solidFill>
            <a:schemeClr val="tx1"/>
          </a:solidFill>
          <a:latin typeface="+mn-lt"/>
          <a:ea typeface="ＭＳ Ｐゴシック" pitchFamily="34" charset="-128"/>
          <a:cs typeface="+mn-cs"/>
        </a:defRPr>
      </a:lvl3pPr>
      <a:lvl4pPr marL="1600200" indent="-228600" algn="l" defTabSz="457200" rtl="0" eaLnBrk="1" fontAlgn="base" hangingPunct="1">
        <a:spcBef>
          <a:spcPts val="600"/>
        </a:spcBef>
        <a:spcAft>
          <a:spcPct val="0"/>
        </a:spcAft>
        <a:buClr>
          <a:schemeClr val="accent1"/>
        </a:buClr>
        <a:buFont typeface="Arial" pitchFamily="34" charset="0"/>
        <a:buChar char="–"/>
        <a:defRPr kern="1200">
          <a:solidFill>
            <a:schemeClr val="tx1"/>
          </a:solidFill>
          <a:latin typeface="+mn-lt"/>
          <a:ea typeface="ＭＳ Ｐゴシック" pitchFamily="34" charset="-128"/>
          <a:cs typeface="+mn-cs"/>
        </a:defRPr>
      </a:lvl4pPr>
      <a:lvl5pPr marL="2057400" indent="-228600" algn="l" defTabSz="457200" rtl="0" eaLnBrk="1" fontAlgn="base" hangingPunct="1">
        <a:spcBef>
          <a:spcPts val="600"/>
        </a:spcBef>
        <a:spcAft>
          <a:spcPct val="0"/>
        </a:spcAft>
        <a:buClr>
          <a:schemeClr val="accent1"/>
        </a:buClr>
        <a:buFont typeface="Arial" pitchFamily="34" charset="0"/>
        <a:buChar char="»"/>
        <a:defRPr sz="16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gpcc.docs.pivotal.io/250/gp-wlm/topics/datumref.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gpcc.docs.pivotal.io/250/gp-wlm/topics/gpwlm-doc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822612" y="542253"/>
            <a:ext cx="7460606" cy="1242916"/>
          </a:xfrm>
          <a:prstGeom prst="rect">
            <a:avLst/>
          </a:prstGeom>
          <a:noFill/>
          <a:ln>
            <a:noFill/>
          </a:ln>
        </p:spPr>
        <p:txBody>
          <a:bodyPr lIns="0" tIns="0" rIns="0" bIns="0" anchor="b" anchorCtr="0">
            <a:noAutofit/>
          </a:bodyPr>
          <a:lstStyle/>
          <a:p>
            <a:pPr marL="0" marR="0" lvl="0" indent="0" algn="ctr" rtl="0">
              <a:lnSpc>
                <a:spcPct val="90000"/>
              </a:lnSpc>
              <a:spcBef>
                <a:spcPts val="0"/>
              </a:spcBef>
              <a:buClr>
                <a:srgbClr val="F16F3B"/>
              </a:buClr>
              <a:buSzPct val="25000"/>
              <a:buFont typeface="Arial"/>
              <a:buNone/>
            </a:pPr>
            <a:r>
              <a:rPr lang="en-US" sz="3600" b="1" dirty="0" smtClean="0">
                <a:solidFill>
                  <a:schemeClr val="tx2"/>
                </a:solidFill>
              </a:rPr>
              <a:t>Greenplum Workload Manager</a:t>
            </a:r>
            <a:endParaRPr lang="en" sz="3600" b="1" dirty="0">
              <a:solidFill>
                <a:schemeClr val="tx2"/>
              </a:solidFill>
            </a:endParaRPr>
          </a:p>
        </p:txBody>
      </p:sp>
      <p:pic>
        <p:nvPicPr>
          <p:cNvPr id="234" name="Shape 234"/>
          <p:cNvPicPr preferRelativeResize="0"/>
          <p:nvPr/>
        </p:nvPicPr>
        <p:blipFill>
          <a:blip r:embed="rId3">
            <a:alphaModFix/>
          </a:blip>
          <a:stretch>
            <a:fillRect/>
          </a:stretch>
        </p:blipFill>
        <p:spPr>
          <a:xfrm>
            <a:off x="3359024" y="2215856"/>
            <a:ext cx="2202824" cy="1934749"/>
          </a:xfrm>
          <a:prstGeom prst="rect">
            <a:avLst/>
          </a:prstGeom>
          <a:noFill/>
          <a:ln>
            <a:noFill/>
          </a:ln>
        </p:spPr>
      </p:pic>
    </p:spTree>
    <p:extLst>
      <p:ext uri="{BB962C8B-B14F-4D97-AF65-F5344CB8AC3E}">
        <p14:creationId xmlns:p14="http://schemas.microsoft.com/office/powerpoint/2010/main" val="3116488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366714" y="325041"/>
            <a:ext cx="8410575" cy="460772"/>
          </a:xfrm>
        </p:spPr>
        <p:txBody>
          <a:bodyPr/>
          <a:lstStyle/>
          <a:p>
            <a:r>
              <a:rPr lang="en-US" dirty="0" smtClean="0">
                <a:latin typeface="Arial" charset="0"/>
              </a:rPr>
              <a:t>Using Workload Manager Rules</a:t>
            </a:r>
            <a:endParaRPr lang="en-US" dirty="0">
              <a:latin typeface="Arial" charset="0"/>
            </a:endParaRPr>
          </a:p>
        </p:txBody>
      </p:sp>
      <p:sp>
        <p:nvSpPr>
          <p:cNvPr id="8194" name="Content Placeholder 2"/>
          <p:cNvSpPr>
            <a:spLocks noGrp="1"/>
          </p:cNvSpPr>
          <p:nvPr>
            <p:ph sz="quarter" idx="4294967295"/>
          </p:nvPr>
        </p:nvSpPr>
        <p:spPr>
          <a:xfrm>
            <a:off x="366714" y="1075135"/>
            <a:ext cx="8410575" cy="3382565"/>
          </a:xfrm>
          <a:prstGeom prst="rect">
            <a:avLst/>
          </a:prstGeom>
        </p:spPr>
        <p:txBody>
          <a:bodyPr/>
          <a:lstStyle/>
          <a:p>
            <a:r>
              <a:rPr lang="en-US" dirty="0" smtClean="0">
                <a:latin typeface="Arial" charset="0"/>
                <a:cs typeface="Arial" charset="0"/>
              </a:rPr>
              <a:t>Trigger Actions on events</a:t>
            </a:r>
          </a:p>
          <a:p>
            <a:r>
              <a:rPr lang="en-US" dirty="0">
                <a:latin typeface="Arial" charset="0"/>
                <a:cs typeface="Arial" charset="0"/>
              </a:rPr>
              <a:t>Rule specifies action to execute when specific conditions are detected</a:t>
            </a:r>
          </a:p>
          <a:p>
            <a:r>
              <a:rPr lang="en-US" dirty="0">
                <a:latin typeface="Arial" charset="0"/>
                <a:cs typeface="Arial" charset="0"/>
              </a:rPr>
              <a:t>Best Practice guideline </a:t>
            </a:r>
            <a:r>
              <a:rPr lang="mr-IN" dirty="0">
                <a:latin typeface="Arial" charset="0"/>
                <a:cs typeface="Arial" charset="0"/>
              </a:rPr>
              <a:t>–</a:t>
            </a:r>
            <a:r>
              <a:rPr lang="en-US" dirty="0">
                <a:latin typeface="Arial" charset="0"/>
                <a:cs typeface="Arial" charset="0"/>
              </a:rPr>
              <a:t> watch your logs first to determine what rules make sense for you</a:t>
            </a:r>
          </a:p>
          <a:p>
            <a:pPr lvl="1"/>
            <a:r>
              <a:rPr lang="en-US" sz="1800" dirty="0" smtClean="0">
                <a:latin typeface="Arial" charset="0"/>
                <a:cs typeface="Arial" charset="0"/>
              </a:rPr>
              <a:t>Problem queries</a:t>
            </a:r>
          </a:p>
          <a:p>
            <a:pPr lvl="1"/>
            <a:r>
              <a:rPr lang="en-US" sz="1800" dirty="0" smtClean="0">
                <a:latin typeface="Arial" charset="0"/>
                <a:cs typeface="Arial" charset="0"/>
              </a:rPr>
              <a:t>Throttle queries that consume too much CPU</a:t>
            </a:r>
          </a:p>
          <a:p>
            <a:pPr lvl="1"/>
            <a:r>
              <a:rPr lang="en-US" sz="1800" dirty="0" smtClean="0">
                <a:latin typeface="Arial" charset="0"/>
                <a:cs typeface="Arial" charset="0"/>
              </a:rPr>
              <a:t>Terminate queries that disrupt DB operations</a:t>
            </a:r>
          </a:p>
          <a:p>
            <a:pPr lvl="1"/>
            <a:endParaRPr lang="en-US" sz="1600" dirty="0">
              <a:latin typeface="Arial" charset="0"/>
              <a:cs typeface="Arial" charset="0"/>
            </a:endParaRPr>
          </a:p>
        </p:txBody>
      </p:sp>
    </p:spTree>
    <p:extLst>
      <p:ext uri="{BB962C8B-B14F-4D97-AF65-F5344CB8AC3E}">
        <p14:creationId xmlns:p14="http://schemas.microsoft.com/office/powerpoint/2010/main" val="347601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366714" y="325041"/>
            <a:ext cx="8410575" cy="460772"/>
          </a:xfrm>
        </p:spPr>
        <p:txBody>
          <a:bodyPr/>
          <a:lstStyle/>
          <a:p>
            <a:r>
              <a:rPr lang="en-US" dirty="0" smtClean="0">
                <a:latin typeface="Arial" charset="0"/>
              </a:rPr>
              <a:t>Actions</a:t>
            </a:r>
            <a:endParaRPr lang="en-US" dirty="0">
              <a:latin typeface="Arial" charset="0"/>
            </a:endParaRPr>
          </a:p>
        </p:txBody>
      </p:sp>
      <p:sp>
        <p:nvSpPr>
          <p:cNvPr id="8194" name="Content Placeholder 2"/>
          <p:cNvSpPr>
            <a:spLocks noGrp="1"/>
          </p:cNvSpPr>
          <p:nvPr>
            <p:ph sz="quarter" idx="4294967295"/>
          </p:nvPr>
        </p:nvSpPr>
        <p:spPr>
          <a:xfrm>
            <a:off x="366714" y="1075135"/>
            <a:ext cx="8410575" cy="3382565"/>
          </a:xfrm>
          <a:prstGeom prst="rect">
            <a:avLst/>
          </a:prstGeom>
        </p:spPr>
        <p:txBody>
          <a:bodyPr/>
          <a:lstStyle/>
          <a:p>
            <a:r>
              <a:rPr lang="en-US" dirty="0">
                <a:latin typeface="Arial" charset="0"/>
                <a:cs typeface="Arial" charset="0"/>
              </a:rPr>
              <a:t>Acts like a "do &lt;action-</a:t>
            </a:r>
            <a:r>
              <a:rPr lang="en-US" dirty="0" err="1">
                <a:latin typeface="Arial" charset="0"/>
                <a:cs typeface="Arial" charset="0"/>
              </a:rPr>
              <a:t>exp</a:t>
            </a:r>
            <a:r>
              <a:rPr lang="en-US" dirty="0">
                <a:latin typeface="Arial" charset="0"/>
                <a:cs typeface="Arial" charset="0"/>
              </a:rPr>
              <a:t>&gt; WHEN &lt;condition-</a:t>
            </a:r>
            <a:r>
              <a:rPr lang="en-US" dirty="0" err="1" smtClean="0">
                <a:latin typeface="Arial" charset="0"/>
                <a:cs typeface="Arial" charset="0"/>
              </a:rPr>
              <a:t>exp</a:t>
            </a:r>
            <a:r>
              <a:rPr lang="en-US" dirty="0" smtClean="0">
                <a:latin typeface="Arial" charset="0"/>
                <a:cs typeface="Arial" charset="0"/>
              </a:rPr>
              <a:t>&gt;"</a:t>
            </a:r>
          </a:p>
          <a:p>
            <a:r>
              <a:rPr lang="en-US" dirty="0">
                <a:latin typeface="Arial" charset="0"/>
                <a:cs typeface="Arial" charset="0"/>
              </a:rPr>
              <a:t>Action Expressions</a:t>
            </a:r>
          </a:p>
          <a:p>
            <a:pPr lvl="1"/>
            <a:r>
              <a:rPr lang="en-US" sz="1800" dirty="0" err="1" smtClean="0">
                <a:latin typeface="Courier"/>
                <a:cs typeface="Courier"/>
              </a:rPr>
              <a:t>gpdb_record</a:t>
            </a:r>
            <a:r>
              <a:rPr lang="en-US" sz="1800" dirty="0" smtClean="0">
                <a:latin typeface="Arial" charset="0"/>
                <a:cs typeface="Arial" charset="0"/>
              </a:rPr>
              <a:t>: </a:t>
            </a:r>
            <a:r>
              <a:rPr lang="en-US" sz="1800" dirty="0">
                <a:latin typeface="Arial" charset="0"/>
                <a:cs typeface="Arial" charset="0"/>
              </a:rPr>
              <a:t>record a custom message and details of the database query process in the </a:t>
            </a:r>
            <a:r>
              <a:rPr lang="en-US" sz="1800" dirty="0" err="1">
                <a:latin typeface="Arial" charset="0"/>
                <a:cs typeface="Arial" charset="0"/>
              </a:rPr>
              <a:t>gp_wlm_records</a:t>
            </a:r>
            <a:r>
              <a:rPr lang="en-US" sz="1800" dirty="0">
                <a:latin typeface="Arial" charset="0"/>
                <a:cs typeface="Arial" charset="0"/>
              </a:rPr>
              <a:t> database </a:t>
            </a:r>
            <a:r>
              <a:rPr lang="en-US" sz="1800" dirty="0" smtClean="0">
                <a:latin typeface="Arial" charset="0"/>
                <a:cs typeface="Arial" charset="0"/>
              </a:rPr>
              <a:t>table</a:t>
            </a:r>
            <a:endParaRPr lang="en-US" sz="1800" dirty="0">
              <a:latin typeface="Arial" charset="0"/>
              <a:cs typeface="Arial" charset="0"/>
            </a:endParaRPr>
          </a:p>
          <a:p>
            <a:pPr lvl="1"/>
            <a:r>
              <a:rPr lang="en-US" sz="1800" dirty="0" err="1">
                <a:latin typeface="Courier"/>
                <a:cs typeface="Courier"/>
              </a:rPr>
              <a:t>host:throttle_gpdb_query</a:t>
            </a:r>
            <a:r>
              <a:rPr lang="en-US" sz="1800" dirty="0">
                <a:latin typeface="Courier"/>
                <a:cs typeface="Courier"/>
              </a:rPr>
              <a:t>:</a:t>
            </a:r>
            <a:r>
              <a:rPr lang="en-US" sz="1800" dirty="0" smtClean="0">
                <a:latin typeface="Arial" charset="0"/>
                <a:cs typeface="Arial" charset="0"/>
              </a:rPr>
              <a:t> </a:t>
            </a:r>
            <a:r>
              <a:rPr lang="en-US" sz="1800" dirty="0">
                <a:latin typeface="Arial" charset="0"/>
                <a:cs typeface="Arial" charset="0"/>
              </a:rPr>
              <a:t>throttle a Greenplum Database query on a specified </a:t>
            </a:r>
            <a:r>
              <a:rPr lang="en-US" sz="1800" dirty="0" smtClean="0">
                <a:latin typeface="Arial" charset="0"/>
                <a:cs typeface="Arial" charset="0"/>
              </a:rPr>
              <a:t>host</a:t>
            </a:r>
            <a:endParaRPr lang="en-US" sz="1800" dirty="0">
              <a:latin typeface="Arial" charset="0"/>
              <a:cs typeface="Arial" charset="0"/>
            </a:endParaRPr>
          </a:p>
          <a:p>
            <a:pPr lvl="1"/>
            <a:r>
              <a:rPr lang="en-US" sz="1800" dirty="0" err="1">
                <a:latin typeface="Courier"/>
                <a:cs typeface="Courier"/>
              </a:rPr>
              <a:t>host:pg_cancel_backend</a:t>
            </a:r>
            <a:r>
              <a:rPr lang="en-US" sz="1800" dirty="0">
                <a:latin typeface="Courier"/>
                <a:cs typeface="Courier"/>
              </a:rPr>
              <a:t>: </a:t>
            </a:r>
            <a:r>
              <a:rPr lang="en-US" sz="1800" dirty="0">
                <a:latin typeface="Arial" charset="0"/>
                <a:cs typeface="Arial" charset="0"/>
              </a:rPr>
              <a:t>cancel the current query in a session on a host by calling the </a:t>
            </a:r>
            <a:r>
              <a:rPr lang="en-US" sz="1800" dirty="0" err="1">
                <a:latin typeface="Arial" charset="0"/>
                <a:cs typeface="Arial" charset="0"/>
              </a:rPr>
              <a:t>PostgreSQL</a:t>
            </a:r>
            <a:r>
              <a:rPr lang="en-US" sz="1800" dirty="0">
                <a:latin typeface="Arial" charset="0"/>
                <a:cs typeface="Arial" charset="0"/>
              </a:rPr>
              <a:t> </a:t>
            </a:r>
            <a:r>
              <a:rPr lang="en-US" sz="1800" dirty="0" err="1">
                <a:latin typeface="Arial" charset="0"/>
                <a:cs typeface="Arial" charset="0"/>
              </a:rPr>
              <a:t>pg_cancel_backend</a:t>
            </a:r>
            <a:r>
              <a:rPr lang="en-US" sz="1800" dirty="0">
                <a:latin typeface="Arial" charset="0"/>
                <a:cs typeface="Arial" charset="0"/>
              </a:rPr>
              <a:t>() </a:t>
            </a:r>
            <a:r>
              <a:rPr lang="en-US" sz="1800" dirty="0" smtClean="0">
                <a:latin typeface="Arial" charset="0"/>
                <a:cs typeface="Arial" charset="0"/>
              </a:rPr>
              <a:t>function</a:t>
            </a:r>
            <a:endParaRPr lang="en-US" sz="1800" dirty="0">
              <a:latin typeface="Arial" charset="0"/>
              <a:cs typeface="Arial" charset="0"/>
            </a:endParaRPr>
          </a:p>
          <a:p>
            <a:pPr lvl="1"/>
            <a:r>
              <a:rPr lang="en-US" sz="1800" dirty="0" err="1">
                <a:latin typeface="Courier"/>
                <a:cs typeface="Courier"/>
              </a:rPr>
              <a:t>pg_terminate_backend</a:t>
            </a:r>
            <a:r>
              <a:rPr lang="en-US" sz="1800" dirty="0">
                <a:latin typeface="Courier"/>
                <a:cs typeface="Courier"/>
              </a:rPr>
              <a:t>: </a:t>
            </a:r>
            <a:r>
              <a:rPr lang="en-US" sz="1800" dirty="0">
                <a:latin typeface="Arial" charset="0"/>
                <a:cs typeface="Arial" charset="0"/>
              </a:rPr>
              <a:t>terminate a session by calling the </a:t>
            </a:r>
            <a:r>
              <a:rPr lang="en-US" sz="1800" dirty="0" err="1">
                <a:latin typeface="Arial" charset="0"/>
                <a:cs typeface="Arial" charset="0"/>
              </a:rPr>
              <a:t>PostgreSQL</a:t>
            </a:r>
            <a:r>
              <a:rPr lang="en-US" sz="1800" dirty="0">
                <a:latin typeface="Arial" charset="0"/>
                <a:cs typeface="Arial" charset="0"/>
              </a:rPr>
              <a:t> </a:t>
            </a:r>
            <a:r>
              <a:rPr lang="en-US" sz="1800" dirty="0" err="1">
                <a:latin typeface="Arial" charset="0"/>
                <a:cs typeface="Arial" charset="0"/>
              </a:rPr>
              <a:t>pg_terminate_backend</a:t>
            </a:r>
            <a:r>
              <a:rPr lang="en-US" sz="1800" dirty="0">
                <a:latin typeface="Arial" charset="0"/>
                <a:cs typeface="Arial" charset="0"/>
              </a:rPr>
              <a:t>() </a:t>
            </a:r>
            <a:r>
              <a:rPr lang="en-US" sz="1800" dirty="0" smtClean="0">
                <a:latin typeface="Arial" charset="0"/>
                <a:cs typeface="Arial" charset="0"/>
              </a:rPr>
              <a:t>function</a:t>
            </a:r>
          </a:p>
          <a:p>
            <a:pPr lvl="1"/>
            <a:endParaRPr lang="en-US" sz="1600" dirty="0">
              <a:latin typeface="Arial" charset="0"/>
              <a:cs typeface="Arial" charset="0"/>
            </a:endParaRPr>
          </a:p>
        </p:txBody>
      </p:sp>
    </p:spTree>
    <p:extLst>
      <p:ext uri="{BB962C8B-B14F-4D97-AF65-F5344CB8AC3E}">
        <p14:creationId xmlns:p14="http://schemas.microsoft.com/office/powerpoint/2010/main" val="2783315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366714" y="325041"/>
            <a:ext cx="8410575" cy="460772"/>
          </a:xfrm>
        </p:spPr>
        <p:txBody>
          <a:bodyPr/>
          <a:lstStyle/>
          <a:p>
            <a:r>
              <a:rPr lang="en-US" dirty="0" smtClean="0">
                <a:latin typeface="Arial" charset="0"/>
              </a:rPr>
              <a:t>Conditions</a:t>
            </a:r>
            <a:endParaRPr lang="en-US" dirty="0">
              <a:latin typeface="Arial" charset="0"/>
            </a:endParaRPr>
          </a:p>
        </p:txBody>
      </p:sp>
      <p:sp>
        <p:nvSpPr>
          <p:cNvPr id="8194" name="Content Placeholder 2"/>
          <p:cNvSpPr>
            <a:spLocks noGrp="1"/>
          </p:cNvSpPr>
          <p:nvPr>
            <p:ph sz="quarter" idx="4294967295"/>
          </p:nvPr>
        </p:nvSpPr>
        <p:spPr>
          <a:xfrm>
            <a:off x="366714" y="1075135"/>
            <a:ext cx="8410575" cy="3382565"/>
          </a:xfrm>
          <a:prstGeom prst="rect">
            <a:avLst/>
          </a:prstGeom>
        </p:spPr>
        <p:txBody>
          <a:bodyPr/>
          <a:lstStyle/>
          <a:p>
            <a:r>
              <a:rPr lang="en-US" dirty="0" smtClean="0">
                <a:latin typeface="Arial" charset="0"/>
                <a:cs typeface="Arial" charset="0"/>
              </a:rPr>
              <a:t>Greenplum scoped-datum</a:t>
            </a:r>
          </a:p>
          <a:p>
            <a:pPr lvl="1"/>
            <a:r>
              <a:rPr lang="en-US" sz="1600" dirty="0">
                <a:latin typeface="Arial" charset="0"/>
                <a:cs typeface="Arial" charset="0"/>
              </a:rPr>
              <a:t>E.g. </a:t>
            </a:r>
            <a:r>
              <a:rPr lang="en-US" sz="1600" dirty="0" err="1">
                <a:latin typeface="Arial" charset="0"/>
                <a:cs typeface="Arial" charset="0"/>
              </a:rPr>
              <a:t>session_id:host:pid:</a:t>
            </a:r>
            <a:r>
              <a:rPr lang="en-US" sz="1600" dirty="0" err="1" smtClean="0">
                <a:latin typeface="Arial" charset="0"/>
                <a:cs typeface="Arial" charset="0"/>
              </a:rPr>
              <a:t>runtime</a:t>
            </a:r>
            <a:r>
              <a:rPr lang="en-US" sz="1600" dirty="0" smtClean="0">
                <a:latin typeface="Arial" charset="0"/>
                <a:cs typeface="Arial" charset="0"/>
              </a:rPr>
              <a:t/>
            </a:r>
            <a:br>
              <a:rPr lang="en-US" sz="1600" dirty="0" smtClean="0">
                <a:latin typeface="Arial" charset="0"/>
                <a:cs typeface="Arial" charset="0"/>
              </a:rPr>
            </a:br>
            <a:r>
              <a:rPr lang="en-US" sz="1600" dirty="0" smtClean="0">
                <a:latin typeface="Arial" charset="0"/>
                <a:cs typeface="Arial" charset="0"/>
              </a:rPr>
              <a:t>scoping = </a:t>
            </a:r>
            <a:r>
              <a:rPr lang="en-US" sz="1600" dirty="0" err="1">
                <a:latin typeface="Arial" charset="0"/>
                <a:cs typeface="Arial" charset="0"/>
              </a:rPr>
              <a:t>session_id:host:</a:t>
            </a:r>
            <a:r>
              <a:rPr lang="en-US" sz="1600" dirty="0" err="1" smtClean="0">
                <a:latin typeface="Arial" charset="0"/>
                <a:cs typeface="Arial" charset="0"/>
              </a:rPr>
              <a:t>pid</a:t>
            </a:r>
            <a:r>
              <a:rPr lang="en-US" sz="1600" dirty="0">
                <a:latin typeface="Arial" charset="0"/>
                <a:cs typeface="Arial" charset="0"/>
              </a:rPr>
              <a:t/>
            </a:r>
            <a:br>
              <a:rPr lang="en-US" sz="1600" dirty="0">
                <a:latin typeface="Arial" charset="0"/>
                <a:cs typeface="Arial" charset="0"/>
              </a:rPr>
            </a:br>
            <a:r>
              <a:rPr lang="en-US" sz="1600" dirty="0" smtClean="0">
                <a:latin typeface="Arial" charset="0"/>
                <a:cs typeface="Arial" charset="0"/>
              </a:rPr>
              <a:t>datum = runtime</a:t>
            </a:r>
          </a:p>
          <a:p>
            <a:r>
              <a:rPr lang="en-US" sz="1800" dirty="0" smtClean="0">
                <a:latin typeface="Arial" charset="0"/>
                <a:cs typeface="Arial" charset="0"/>
              </a:rPr>
              <a:t>Example of an Action / Condition</a:t>
            </a:r>
          </a:p>
          <a:p>
            <a:pPr marL="0" indent="0">
              <a:buNone/>
            </a:pPr>
            <a:r>
              <a:rPr lang="en-US" sz="1800" dirty="0">
                <a:latin typeface="Arial" charset="0"/>
                <a:cs typeface="Arial" charset="0"/>
              </a:rPr>
              <a:t>	</a:t>
            </a:r>
            <a:r>
              <a:rPr lang="en-US" sz="1800" dirty="0" err="1">
                <a:latin typeface="Arial" charset="0"/>
                <a:cs typeface="Arial" charset="0"/>
              </a:rPr>
              <a:t>pg_terminate_backend</a:t>
            </a:r>
            <a:r>
              <a:rPr lang="en-US" sz="1800" dirty="0">
                <a:latin typeface="Arial" charset="0"/>
                <a:cs typeface="Arial" charset="0"/>
              </a:rPr>
              <a:t>() when </a:t>
            </a:r>
            <a:r>
              <a:rPr lang="en-US" sz="1800" dirty="0" err="1">
                <a:latin typeface="Arial" charset="0"/>
                <a:cs typeface="Arial" charset="0"/>
              </a:rPr>
              <a:t>session_id:host:pid:runtime</a:t>
            </a:r>
            <a:r>
              <a:rPr lang="en-US" sz="1800" dirty="0">
                <a:latin typeface="Arial" charset="0"/>
                <a:cs typeface="Arial" charset="0"/>
              </a:rPr>
              <a:t> &gt; </a:t>
            </a:r>
            <a:r>
              <a:rPr lang="en-US" sz="1800" dirty="0" smtClean="0">
                <a:latin typeface="Arial" charset="0"/>
                <a:cs typeface="Arial" charset="0"/>
              </a:rPr>
              <a:t>120</a:t>
            </a:r>
          </a:p>
          <a:p>
            <a:pPr marL="0" indent="0">
              <a:buNone/>
            </a:pPr>
            <a:r>
              <a:rPr lang="en-US" sz="1800" dirty="0">
                <a:latin typeface="Arial" charset="0"/>
                <a:cs typeface="Arial" charset="0"/>
              </a:rPr>
              <a:t>	</a:t>
            </a:r>
            <a:endParaRPr lang="en-US" sz="1800" dirty="0" smtClean="0">
              <a:latin typeface="Arial" charset="0"/>
              <a:cs typeface="Arial" charset="0"/>
            </a:endParaRPr>
          </a:p>
          <a:p>
            <a:r>
              <a:rPr lang="en-US" sz="1800" dirty="0" err="1">
                <a:latin typeface="Arial" charset="0"/>
                <a:cs typeface="Arial" charset="0"/>
              </a:rPr>
              <a:t>Datums</a:t>
            </a:r>
            <a:r>
              <a:rPr lang="en-US" sz="1800" dirty="0">
                <a:latin typeface="Arial" charset="0"/>
                <a:cs typeface="Arial" charset="0"/>
              </a:rPr>
              <a:t> are data items collected by the agent, and include operating system statistics, OS process statistics, and database query data</a:t>
            </a:r>
          </a:p>
          <a:p>
            <a:pPr marL="0" indent="0">
              <a:buNone/>
            </a:pPr>
            <a:r>
              <a:rPr lang="en-US" sz="1800" dirty="0" smtClean="0">
                <a:latin typeface="Arial" charset="0"/>
                <a:cs typeface="Arial" charset="0"/>
                <a:hlinkClick r:id="rId3"/>
              </a:rPr>
              <a:t>List of All Datums, scopes, and data formats</a:t>
            </a:r>
            <a:endParaRPr lang="en-US" sz="1800" dirty="0" smtClean="0">
              <a:latin typeface="Arial" charset="0"/>
              <a:cs typeface="Arial" charset="0"/>
            </a:endParaRPr>
          </a:p>
          <a:p>
            <a:pPr lvl="1"/>
            <a:endParaRPr lang="en-US" sz="1600" dirty="0">
              <a:latin typeface="Arial" charset="0"/>
              <a:cs typeface="Arial" charset="0"/>
            </a:endParaRPr>
          </a:p>
        </p:txBody>
      </p:sp>
    </p:spTree>
    <p:extLst>
      <p:ext uri="{BB962C8B-B14F-4D97-AF65-F5344CB8AC3E}">
        <p14:creationId xmlns:p14="http://schemas.microsoft.com/office/powerpoint/2010/main" val="486907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366714" y="325041"/>
            <a:ext cx="8410575" cy="460772"/>
          </a:xfrm>
        </p:spPr>
        <p:txBody>
          <a:bodyPr/>
          <a:lstStyle/>
          <a:p>
            <a:r>
              <a:rPr lang="en-US" dirty="0" smtClean="0">
                <a:latin typeface="Arial" charset="0"/>
              </a:rPr>
              <a:t>Rule framework</a:t>
            </a:r>
            <a:endParaRPr lang="en-US" dirty="0">
              <a:latin typeface="Arial" charset="0"/>
            </a:endParaRPr>
          </a:p>
        </p:txBody>
      </p:sp>
      <p:sp>
        <p:nvSpPr>
          <p:cNvPr id="8194" name="Content Placeholder 2"/>
          <p:cNvSpPr>
            <a:spLocks noGrp="1"/>
          </p:cNvSpPr>
          <p:nvPr>
            <p:ph sz="quarter" idx="4294967295"/>
          </p:nvPr>
        </p:nvSpPr>
        <p:spPr>
          <a:xfrm>
            <a:off x="366714" y="1075135"/>
            <a:ext cx="8410575" cy="3900414"/>
          </a:xfrm>
          <a:prstGeom prst="rect">
            <a:avLst/>
          </a:prstGeom>
        </p:spPr>
        <p:txBody>
          <a:bodyPr/>
          <a:lstStyle/>
          <a:p>
            <a:r>
              <a:rPr lang="en-US" sz="1800" dirty="0" smtClean="0">
                <a:cs typeface="Courier"/>
              </a:rPr>
              <a:t>Add </a:t>
            </a:r>
            <a:r>
              <a:rPr lang="en-US" sz="1800" dirty="0">
                <a:cs typeface="Courier"/>
              </a:rPr>
              <a:t>Rule</a:t>
            </a:r>
            <a:r>
              <a:rPr lang="en-US" sz="1800" dirty="0" smtClean="0">
                <a:cs typeface="Courier"/>
              </a:rPr>
              <a:t/>
            </a:r>
            <a:br>
              <a:rPr lang="en-US" sz="1800" dirty="0" smtClean="0">
                <a:cs typeface="Courier"/>
              </a:rPr>
            </a:br>
            <a:r>
              <a:rPr lang="en-US" sz="1800" dirty="0" smtClean="0">
                <a:latin typeface="Courier"/>
                <a:cs typeface="Courier"/>
              </a:rPr>
              <a:t>rule </a:t>
            </a:r>
            <a:r>
              <a:rPr lang="en-US" sz="1800" dirty="0">
                <a:latin typeface="Courier"/>
                <a:cs typeface="Courier"/>
              </a:rPr>
              <a:t>add [transient] &lt;name&gt; &lt;action-name&gt;(&lt;action-</a:t>
            </a:r>
            <a:r>
              <a:rPr lang="en-US" sz="1800" dirty="0" err="1">
                <a:latin typeface="Courier"/>
                <a:cs typeface="Courier"/>
              </a:rPr>
              <a:t>args</a:t>
            </a:r>
            <a:r>
              <a:rPr lang="en-US" sz="1800" dirty="0">
                <a:latin typeface="Courier"/>
                <a:cs typeface="Courier"/>
              </a:rPr>
              <a:t>&gt;) when &lt;expression&gt; [including &lt;</a:t>
            </a:r>
            <a:r>
              <a:rPr lang="en-US" sz="1800" dirty="0" err="1">
                <a:latin typeface="Courier"/>
                <a:cs typeface="Courier"/>
              </a:rPr>
              <a:t>datum_list</a:t>
            </a:r>
            <a:r>
              <a:rPr lang="en-US" sz="1800" dirty="0">
                <a:latin typeface="Courier"/>
                <a:cs typeface="Courier"/>
              </a:rPr>
              <a:t>&gt;</a:t>
            </a:r>
            <a:r>
              <a:rPr lang="en-US" sz="1800" dirty="0" smtClean="0">
                <a:latin typeface="Courier"/>
                <a:cs typeface="Courier"/>
              </a:rPr>
              <a:t>]</a:t>
            </a:r>
          </a:p>
          <a:p>
            <a:r>
              <a:rPr lang="en-US" sz="1800" dirty="0">
                <a:cs typeface="Courier"/>
              </a:rPr>
              <a:t>Show Rules </a:t>
            </a:r>
            <a:r>
              <a:rPr lang="en-US" sz="1800" dirty="0">
                <a:latin typeface="Courier"/>
                <a:cs typeface="Courier"/>
              </a:rPr>
              <a:t>- rule show { all | rule-name </a:t>
            </a:r>
            <a:r>
              <a:rPr lang="en-US" sz="1800" dirty="0" smtClean="0">
                <a:latin typeface="Courier"/>
                <a:cs typeface="Courier"/>
              </a:rPr>
              <a:t>}</a:t>
            </a:r>
          </a:p>
          <a:p>
            <a:r>
              <a:rPr lang="en-US" sz="1800" dirty="0">
                <a:cs typeface="Courier"/>
              </a:rPr>
              <a:t>Delete Rule </a:t>
            </a:r>
            <a:r>
              <a:rPr lang="en-US" sz="1600" dirty="0">
                <a:latin typeface="Arial" charset="0"/>
                <a:cs typeface="Arial" charset="0"/>
              </a:rPr>
              <a:t>- </a:t>
            </a:r>
            <a:r>
              <a:rPr lang="en-US" sz="1800" dirty="0">
                <a:latin typeface="Courier"/>
                <a:cs typeface="Courier"/>
              </a:rPr>
              <a:t>rule delete rule-name</a:t>
            </a:r>
          </a:p>
          <a:p>
            <a:r>
              <a:rPr lang="en-US" sz="1800" dirty="0">
                <a:cs typeface="Courier"/>
              </a:rPr>
              <a:t>Modify Rule </a:t>
            </a:r>
            <a:r>
              <a:rPr lang="en-US" sz="1600" dirty="0">
                <a:latin typeface="Arial" charset="0"/>
                <a:cs typeface="Arial" charset="0"/>
              </a:rPr>
              <a:t>- </a:t>
            </a:r>
            <a:r>
              <a:rPr lang="en-US" sz="1800" dirty="0">
                <a:latin typeface="Courier"/>
                <a:cs typeface="Courier"/>
              </a:rPr>
              <a:t>rule modify [transient] name action-name (action-</a:t>
            </a:r>
            <a:r>
              <a:rPr lang="en-US" sz="1800" dirty="0" err="1">
                <a:latin typeface="Courier"/>
                <a:cs typeface="Courier"/>
              </a:rPr>
              <a:t>args</a:t>
            </a:r>
            <a:r>
              <a:rPr lang="en-US" sz="1800" dirty="0">
                <a:latin typeface="Courier"/>
                <a:cs typeface="Courier"/>
              </a:rPr>
              <a:t>) when expression</a:t>
            </a:r>
          </a:p>
          <a:p>
            <a:r>
              <a:rPr lang="en-US" sz="1800" dirty="0">
                <a:cs typeface="Courier"/>
              </a:rPr>
              <a:t>Save Rule to Disk </a:t>
            </a:r>
            <a:r>
              <a:rPr lang="en-US" sz="1600" dirty="0">
                <a:latin typeface="Arial" charset="0"/>
                <a:cs typeface="Arial" charset="0"/>
              </a:rPr>
              <a:t>- </a:t>
            </a:r>
            <a:r>
              <a:rPr lang="en-US" sz="1800" dirty="0">
                <a:latin typeface="Courier"/>
                <a:cs typeface="Courier"/>
              </a:rPr>
              <a:t>rule dump path</a:t>
            </a:r>
          </a:p>
          <a:p>
            <a:r>
              <a:rPr lang="en-US" sz="1800" dirty="0">
                <a:cs typeface="Courier"/>
              </a:rPr>
              <a:t>Import Rules from Disk </a:t>
            </a:r>
            <a:r>
              <a:rPr lang="en-US" sz="1600" dirty="0">
                <a:latin typeface="Arial" charset="0"/>
                <a:cs typeface="Arial" charset="0"/>
              </a:rPr>
              <a:t>- </a:t>
            </a:r>
            <a:r>
              <a:rPr lang="en-US" sz="1800" dirty="0">
                <a:latin typeface="Courier"/>
                <a:cs typeface="Courier"/>
              </a:rPr>
              <a:t>rule import path</a:t>
            </a:r>
          </a:p>
          <a:p>
            <a:r>
              <a:rPr lang="en-US" sz="1800" dirty="0">
                <a:cs typeface="Courier"/>
              </a:rPr>
              <a:t>Restore Rules from Disk </a:t>
            </a:r>
            <a:r>
              <a:rPr lang="en-US" sz="1600" dirty="0">
                <a:latin typeface="Arial" charset="0"/>
                <a:cs typeface="Arial" charset="0"/>
              </a:rPr>
              <a:t>- </a:t>
            </a:r>
            <a:r>
              <a:rPr lang="en-US" sz="1800" dirty="0">
                <a:latin typeface="Courier"/>
                <a:cs typeface="Courier"/>
              </a:rPr>
              <a:t>rule restore path</a:t>
            </a:r>
          </a:p>
        </p:txBody>
      </p:sp>
    </p:spTree>
    <p:extLst>
      <p:ext uri="{BB962C8B-B14F-4D97-AF65-F5344CB8AC3E}">
        <p14:creationId xmlns:p14="http://schemas.microsoft.com/office/powerpoint/2010/main" val="84229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366714" y="325041"/>
            <a:ext cx="8410575" cy="460772"/>
          </a:xfrm>
        </p:spPr>
        <p:txBody>
          <a:bodyPr/>
          <a:lstStyle/>
          <a:p>
            <a:r>
              <a:rPr lang="en-US" dirty="0" smtClean="0">
                <a:latin typeface="Arial" charset="0"/>
              </a:rPr>
              <a:t>Example Rules</a:t>
            </a:r>
            <a:endParaRPr lang="en-US" dirty="0">
              <a:latin typeface="Arial" charset="0"/>
            </a:endParaRPr>
          </a:p>
        </p:txBody>
      </p:sp>
      <p:sp>
        <p:nvSpPr>
          <p:cNvPr id="8194" name="Content Placeholder 2"/>
          <p:cNvSpPr>
            <a:spLocks noGrp="1"/>
          </p:cNvSpPr>
          <p:nvPr>
            <p:ph sz="quarter" idx="4294967295"/>
          </p:nvPr>
        </p:nvSpPr>
        <p:spPr>
          <a:xfrm>
            <a:off x="366714" y="1075135"/>
            <a:ext cx="8410575" cy="3900414"/>
          </a:xfrm>
          <a:prstGeom prst="rect">
            <a:avLst/>
          </a:prstGeom>
        </p:spPr>
        <p:txBody>
          <a:bodyPr/>
          <a:lstStyle/>
          <a:p>
            <a:pPr marL="0" indent="0">
              <a:buNone/>
            </a:pPr>
            <a:r>
              <a:rPr lang="en-US" sz="1600" dirty="0" err="1">
                <a:cs typeface="Courier"/>
              </a:rPr>
              <a:t>log_query</a:t>
            </a:r>
            <a:r>
              <a:rPr lang="en-US" sz="1600" dirty="0">
                <a:cs typeface="Courier"/>
              </a:rPr>
              <a:t> </a:t>
            </a:r>
            <a:r>
              <a:rPr lang="en-US" sz="1600" dirty="0" err="1">
                <a:cs typeface="Courier"/>
              </a:rPr>
              <a:t>gpdb_record</a:t>
            </a:r>
            <a:r>
              <a:rPr lang="en-US" sz="1600" dirty="0">
                <a:cs typeface="Courier"/>
              </a:rPr>
              <a:t>(message="Query &gt; 10 seconds") when </a:t>
            </a:r>
            <a:r>
              <a:rPr lang="en-US" sz="1600" dirty="0" err="1">
                <a:cs typeface="Courier"/>
              </a:rPr>
              <a:t>session_id:host:pid:runtime</a:t>
            </a:r>
            <a:r>
              <a:rPr lang="en-US" sz="1600" dirty="0">
                <a:cs typeface="Courier"/>
              </a:rPr>
              <a:t> &gt; 10 and </a:t>
            </a:r>
            <a:r>
              <a:rPr lang="en-US" sz="1600" dirty="0" err="1">
                <a:cs typeface="Courier"/>
              </a:rPr>
              <a:t>session_id:host:pid:current_query</a:t>
            </a:r>
            <a:r>
              <a:rPr lang="en-US" sz="1600" dirty="0">
                <a:cs typeface="Courier"/>
              </a:rPr>
              <a:t> != '&lt;IDLE&gt;'</a:t>
            </a:r>
          </a:p>
          <a:p>
            <a:pPr marL="0" indent="0">
              <a:buNone/>
            </a:pPr>
            <a:endParaRPr lang="en-US" sz="1600" dirty="0">
              <a:cs typeface="Courier"/>
            </a:endParaRPr>
          </a:p>
          <a:p>
            <a:pPr marL="0" indent="0">
              <a:buNone/>
            </a:pPr>
            <a:r>
              <a:rPr lang="en-US" sz="1600" dirty="0" err="1">
                <a:cs typeface="Courier"/>
              </a:rPr>
              <a:t>kill_query</a:t>
            </a:r>
            <a:r>
              <a:rPr lang="en-US" sz="1600" dirty="0">
                <a:cs typeface="Courier"/>
              </a:rPr>
              <a:t> </a:t>
            </a:r>
            <a:r>
              <a:rPr lang="en-US" sz="1600" dirty="0" err="1">
                <a:cs typeface="Courier"/>
              </a:rPr>
              <a:t>pg_terminate_backend</a:t>
            </a:r>
            <a:r>
              <a:rPr lang="en-US" sz="1600" dirty="0">
                <a:cs typeface="Courier"/>
              </a:rPr>
              <a:t>() when </a:t>
            </a:r>
            <a:r>
              <a:rPr lang="en-US" sz="1600" dirty="0" err="1">
                <a:cs typeface="Courier"/>
              </a:rPr>
              <a:t>session_id:host:pid:runtime</a:t>
            </a:r>
            <a:r>
              <a:rPr lang="en-US" sz="1600" dirty="0">
                <a:cs typeface="Courier"/>
              </a:rPr>
              <a:t> &gt; 1200 and </a:t>
            </a:r>
            <a:r>
              <a:rPr lang="en-US" sz="1600" dirty="0" err="1">
                <a:cs typeface="Courier"/>
              </a:rPr>
              <a:t>session_id:host:pid:current_query</a:t>
            </a:r>
            <a:r>
              <a:rPr lang="en-US" sz="1600" dirty="0">
                <a:cs typeface="Courier"/>
              </a:rPr>
              <a:t> != '&lt;IDLE&gt;'</a:t>
            </a:r>
          </a:p>
          <a:p>
            <a:pPr marL="0" indent="0">
              <a:buNone/>
            </a:pPr>
            <a:endParaRPr lang="en-US" sz="1600" dirty="0">
              <a:cs typeface="Courier"/>
            </a:endParaRPr>
          </a:p>
          <a:p>
            <a:pPr marL="0" indent="0">
              <a:buNone/>
            </a:pPr>
            <a:r>
              <a:rPr lang="en-US" sz="1600" dirty="0" err="1">
                <a:cs typeface="Courier"/>
              </a:rPr>
              <a:t>throttle_q</a:t>
            </a:r>
            <a:r>
              <a:rPr lang="en-US" sz="1600" dirty="0">
                <a:cs typeface="Courier"/>
              </a:rPr>
              <a:t> </a:t>
            </a:r>
            <a:r>
              <a:rPr lang="en-US" sz="1600" dirty="0" err="1">
                <a:cs typeface="Courier"/>
              </a:rPr>
              <a:t>host:throttle_gpdb_query</a:t>
            </a:r>
            <a:r>
              <a:rPr lang="en-US" sz="1600" dirty="0">
                <a:cs typeface="Courier"/>
              </a:rPr>
              <a:t>(</a:t>
            </a:r>
            <a:r>
              <a:rPr lang="en-US" sz="1600" dirty="0" err="1">
                <a:cs typeface="Courier"/>
              </a:rPr>
              <a:t>max_cpu</a:t>
            </a:r>
            <a:r>
              <a:rPr lang="en-US" sz="1600" dirty="0">
                <a:cs typeface="Courier"/>
              </a:rPr>
              <a:t>=10) when </a:t>
            </a:r>
            <a:r>
              <a:rPr lang="en-US" sz="1600" dirty="0" err="1">
                <a:cs typeface="Courier"/>
              </a:rPr>
              <a:t>session_id:host:pid:current_query</a:t>
            </a:r>
            <a:r>
              <a:rPr lang="en-US" sz="1600" dirty="0">
                <a:cs typeface="Courier"/>
              </a:rPr>
              <a:t> =~ /.*select count.*/</a:t>
            </a:r>
          </a:p>
          <a:p>
            <a:pPr marL="0" indent="0">
              <a:buNone/>
            </a:pPr>
            <a:endParaRPr lang="en-US" sz="1600" dirty="0">
              <a:cs typeface="Courier"/>
            </a:endParaRPr>
          </a:p>
          <a:p>
            <a:pPr marL="0" indent="0">
              <a:buNone/>
            </a:pPr>
            <a:r>
              <a:rPr lang="en-US" sz="1600" dirty="0" err="1">
                <a:cs typeface="Courier"/>
              </a:rPr>
              <a:t>record_skew</a:t>
            </a:r>
            <a:r>
              <a:rPr lang="en-US" sz="1600" dirty="0">
                <a:cs typeface="Courier"/>
              </a:rPr>
              <a:t> </a:t>
            </a:r>
            <a:r>
              <a:rPr lang="en-US" sz="1600" dirty="0" err="1">
                <a:cs typeface="Courier"/>
              </a:rPr>
              <a:t>gpdb_record</a:t>
            </a:r>
            <a:r>
              <a:rPr lang="en-US" sz="1600" dirty="0">
                <a:cs typeface="Courier"/>
              </a:rPr>
              <a:t>(message="Skew") when </a:t>
            </a:r>
            <a:r>
              <a:rPr lang="en-US" sz="1600" dirty="0" err="1">
                <a:cs typeface="Courier"/>
              </a:rPr>
              <a:t>session_id:disk_write_bytes_per_sec_skew</a:t>
            </a:r>
            <a:r>
              <a:rPr lang="en-US" sz="1600" dirty="0">
                <a:cs typeface="Courier"/>
              </a:rPr>
              <a:t> &gt;= 90 and </a:t>
            </a:r>
            <a:r>
              <a:rPr lang="en-US" sz="1600" dirty="0" err="1">
                <a:cs typeface="Courier"/>
              </a:rPr>
              <a:t>session_id:host:pid:usename</a:t>
            </a:r>
            <a:r>
              <a:rPr lang="en-US" sz="1600" dirty="0">
                <a:cs typeface="Courier"/>
              </a:rPr>
              <a:t> =~/.*/ and (</a:t>
            </a:r>
            <a:r>
              <a:rPr lang="en-US" sz="1600" dirty="0" err="1">
                <a:cs typeface="Courier"/>
              </a:rPr>
              <a:t>session_id:host:pid:current_query</a:t>
            </a:r>
            <a:r>
              <a:rPr lang="en-US" sz="1600" dirty="0">
                <a:cs typeface="Courier"/>
              </a:rPr>
              <a:t> =~ /.*insert.*/ or </a:t>
            </a:r>
            <a:r>
              <a:rPr lang="en-US" sz="1600" dirty="0" err="1">
                <a:cs typeface="Courier"/>
              </a:rPr>
              <a:t>session_id:host:pid:current_query</a:t>
            </a:r>
            <a:r>
              <a:rPr lang="en-US" sz="1600" dirty="0">
                <a:cs typeface="Courier"/>
              </a:rPr>
              <a:t> =~ /.*create.*select./)</a:t>
            </a:r>
          </a:p>
        </p:txBody>
      </p:sp>
    </p:spTree>
    <p:extLst>
      <p:ext uri="{BB962C8B-B14F-4D97-AF65-F5344CB8AC3E}">
        <p14:creationId xmlns:p14="http://schemas.microsoft.com/office/powerpoint/2010/main" val="2427923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sp>
        <p:nvSpPr>
          <p:cNvPr id="3" name="Content Placeholder 2"/>
          <p:cNvSpPr>
            <a:spLocks noGrp="1"/>
          </p:cNvSpPr>
          <p:nvPr>
            <p:ph idx="1"/>
          </p:nvPr>
        </p:nvSpPr>
        <p:spPr/>
        <p:txBody>
          <a:bodyPr/>
          <a:lstStyle/>
          <a:p>
            <a:pPr marL="0" indent="0">
              <a:buNone/>
            </a:pPr>
            <a:r>
              <a:rPr lang="en-US" sz="2200" dirty="0" smtClean="0"/>
              <a:t>In this module we covered:</a:t>
            </a:r>
          </a:p>
          <a:p>
            <a:r>
              <a:rPr lang="en-US" sz="2200" dirty="0" smtClean="0"/>
              <a:t>An overview of Workload Manager</a:t>
            </a:r>
          </a:p>
          <a:p>
            <a:r>
              <a:rPr lang="en-US" sz="2200" dirty="0" smtClean="0"/>
              <a:t>The different services and agents that are installed</a:t>
            </a:r>
          </a:p>
          <a:p>
            <a:r>
              <a:rPr lang="en-US" sz="2200" dirty="0" smtClean="0"/>
              <a:t>The concept of Actions and Conditions</a:t>
            </a:r>
          </a:p>
          <a:p>
            <a:r>
              <a:rPr lang="en-US" sz="2200" dirty="0" smtClean="0"/>
              <a:t>And, how to set up rules</a:t>
            </a:r>
          </a:p>
          <a:p>
            <a:endParaRPr lang="en-US" dirty="0"/>
          </a:p>
        </p:txBody>
      </p:sp>
    </p:spTree>
    <p:extLst>
      <p:ext uri="{BB962C8B-B14F-4D97-AF65-F5344CB8AC3E}">
        <p14:creationId xmlns:p14="http://schemas.microsoft.com/office/powerpoint/2010/main" val="27418434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33928A"/>
                </a:solidFill>
              </a:rPr>
              <a:t>Agenda</a:t>
            </a:r>
            <a:endParaRPr lang="en" sz="3200" dirty="0">
              <a:solidFill>
                <a:srgbClr val="33928A"/>
              </a:solidFill>
            </a:endParaRPr>
          </a:p>
        </p:txBody>
      </p:sp>
      <p:sp>
        <p:nvSpPr>
          <p:cNvPr id="242" name="Shape 242"/>
          <p:cNvSpPr txBox="1">
            <a:spLocks noGrp="1"/>
          </p:cNvSpPr>
          <p:nvPr>
            <p:ph idx="1"/>
          </p:nvPr>
        </p:nvSpPr>
        <p:spPr>
          <a:prstGeom prst="rect">
            <a:avLst/>
          </a:prstGeom>
          <a:noFill/>
          <a:ln>
            <a:noFill/>
          </a:ln>
        </p:spPr>
        <p:txBody>
          <a:bodyPr lIns="0" tIns="0" rIns="0" bIns="0" anchor="t" anchorCtr="0">
            <a:noAutofit/>
          </a:bodyPr>
          <a:lstStyle/>
          <a:p>
            <a:pPr marL="495300" indent="-342900">
              <a:buSzPct val="100000"/>
            </a:pPr>
            <a:r>
              <a:rPr lang="en-US" sz="2400" dirty="0" smtClean="0">
                <a:solidFill>
                  <a:schemeClr val="lt2"/>
                </a:solidFill>
              </a:rPr>
              <a:t>Workload Manager Overview</a:t>
            </a:r>
          </a:p>
          <a:p>
            <a:pPr marL="495300">
              <a:buSzPct val="100000"/>
            </a:pPr>
            <a:r>
              <a:rPr lang="en-US" dirty="0">
                <a:solidFill>
                  <a:schemeClr val="lt2"/>
                </a:solidFill>
              </a:rPr>
              <a:t>Workload </a:t>
            </a:r>
            <a:r>
              <a:rPr lang="en-US" dirty="0" smtClean="0">
                <a:solidFill>
                  <a:schemeClr val="lt2"/>
                </a:solidFill>
              </a:rPr>
              <a:t>Management</a:t>
            </a:r>
          </a:p>
          <a:p>
            <a:pPr marL="895350" lvl="1">
              <a:buSzPct val="100000"/>
            </a:pPr>
            <a:r>
              <a:rPr lang="en-US" dirty="0" smtClean="0">
                <a:solidFill>
                  <a:schemeClr val="lt2"/>
                </a:solidFill>
              </a:rPr>
              <a:t>Services and Agents</a:t>
            </a:r>
          </a:p>
          <a:p>
            <a:pPr marL="895350" lvl="1">
              <a:buSzPct val="100000"/>
            </a:pPr>
            <a:r>
              <a:rPr lang="en-US" dirty="0" smtClean="0">
                <a:solidFill>
                  <a:schemeClr val="lt2"/>
                </a:solidFill>
              </a:rPr>
              <a:t>Actions, Conditions, and Rule Framework</a:t>
            </a:r>
            <a:endParaRPr lang="en-US" dirty="0">
              <a:solidFill>
                <a:schemeClr val="lt2"/>
              </a:solidFill>
            </a:endParaRPr>
          </a:p>
        </p:txBody>
      </p:sp>
    </p:spTree>
    <p:extLst>
      <p:ext uri="{BB962C8B-B14F-4D97-AF65-F5344CB8AC3E}">
        <p14:creationId xmlns:p14="http://schemas.microsoft.com/office/powerpoint/2010/main" val="8087094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3"/>
          <p:cNvSpPr>
            <a:spLocks noGrp="1"/>
          </p:cNvSpPr>
          <p:nvPr>
            <p:ph type="title"/>
          </p:nvPr>
        </p:nvSpPr>
        <p:spPr>
          <a:xfrm>
            <a:off x="366714" y="325041"/>
            <a:ext cx="8410575" cy="460772"/>
          </a:xfrm>
        </p:spPr>
        <p:txBody>
          <a:bodyPr/>
          <a:lstStyle/>
          <a:p>
            <a:r>
              <a:rPr lang="en-US">
                <a:latin typeface="Arial" charset="0"/>
              </a:rPr>
              <a:t>Learning Objectives</a:t>
            </a:r>
          </a:p>
        </p:txBody>
      </p:sp>
      <p:sp>
        <p:nvSpPr>
          <p:cNvPr id="17410" name="Text Placeholder 4"/>
          <p:cNvSpPr>
            <a:spLocks noGrp="1"/>
          </p:cNvSpPr>
          <p:nvPr>
            <p:ph sz="quarter" idx="4294967295"/>
          </p:nvPr>
        </p:nvSpPr>
        <p:spPr>
          <a:xfrm>
            <a:off x="366714" y="820342"/>
            <a:ext cx="8410575" cy="3383756"/>
          </a:xfrm>
          <a:prstGeom prst="rect">
            <a:avLst/>
          </a:prstGeom>
        </p:spPr>
        <p:txBody>
          <a:bodyPr rtlCol="0"/>
          <a:lstStyle/>
          <a:p>
            <a:pPr fontAlgn="auto">
              <a:spcAft>
                <a:spcPts val="0"/>
              </a:spcAft>
              <a:buFont typeface="Wingdings" charset="0"/>
              <a:buChar char=""/>
              <a:defRPr/>
            </a:pPr>
            <a:r>
              <a:rPr lang="en-US" sz="2000" dirty="0" smtClean="0">
                <a:latin typeface="Arial" charset="0"/>
                <a:ea typeface="+mn-ea"/>
                <a:cs typeface="Arial" charset="0"/>
              </a:rPr>
              <a:t>Learn how to Configure </a:t>
            </a:r>
            <a:r>
              <a:rPr lang="en-US" sz="2000" dirty="0">
                <a:latin typeface="Arial" charset="0"/>
                <a:ea typeface="+mn-ea"/>
                <a:cs typeface="Arial" charset="0"/>
              </a:rPr>
              <a:t>Limits</a:t>
            </a:r>
          </a:p>
          <a:p>
            <a:pPr fontAlgn="auto">
              <a:spcAft>
                <a:spcPts val="0"/>
              </a:spcAft>
              <a:buFont typeface="Wingdings" charset="0"/>
              <a:buChar char=""/>
              <a:defRPr/>
            </a:pPr>
            <a:r>
              <a:rPr lang="en-US" sz="2000" dirty="0" smtClean="0">
                <a:latin typeface="Arial" charset="0"/>
                <a:ea typeface="+mn-ea"/>
                <a:cs typeface="Arial" charset="0"/>
              </a:rPr>
              <a:t>Enable </a:t>
            </a:r>
            <a:r>
              <a:rPr lang="en-US" sz="2000" dirty="0">
                <a:latin typeface="Arial" charset="0"/>
                <a:ea typeface="+mn-ea"/>
                <a:cs typeface="Arial" charset="0"/>
              </a:rPr>
              <a:t>Workload Management</a:t>
            </a:r>
          </a:p>
          <a:p>
            <a:pPr marL="0" indent="0" fontAlgn="auto">
              <a:spcAft>
                <a:spcPts val="0"/>
              </a:spcAft>
              <a:buFont typeface="Wingdings" pitchFamily="2" charset="2"/>
              <a:buNone/>
              <a:defRPr/>
            </a:pPr>
            <a:endParaRPr lang="en-US" sz="2200" dirty="0">
              <a:latin typeface="Arial" charset="0"/>
              <a:ea typeface="+mn-ea"/>
              <a:cs typeface="Arial" charset="0"/>
            </a:endParaRPr>
          </a:p>
        </p:txBody>
      </p:sp>
    </p:spTree>
    <p:extLst>
      <p:ext uri="{BB962C8B-B14F-4D97-AF65-F5344CB8AC3E}">
        <p14:creationId xmlns:p14="http://schemas.microsoft.com/office/powerpoint/2010/main" val="292382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454" y="1393990"/>
            <a:ext cx="7274462" cy="1341906"/>
          </a:xfrm>
          <a:extLst/>
        </p:spPr>
        <p:txBody>
          <a:bodyPr rtlCol="0"/>
          <a:lstStyle/>
          <a:p>
            <a:pPr fontAlgn="auto">
              <a:spcAft>
                <a:spcPts val="0"/>
              </a:spcAft>
              <a:defRPr/>
            </a:pPr>
            <a:r>
              <a:rPr sz="4800" dirty="0" smtClean="0"/>
              <a:t>Workload Manage</a:t>
            </a:r>
            <a:r>
              <a:rPr lang="en-US" sz="4800" dirty="0" smtClean="0"/>
              <a:t>r (WLM)</a:t>
            </a:r>
            <a:endParaRPr sz="4800" dirty="0"/>
          </a:p>
        </p:txBody>
      </p:sp>
    </p:spTree>
    <p:extLst>
      <p:ext uri="{BB962C8B-B14F-4D97-AF65-F5344CB8AC3E}">
        <p14:creationId xmlns:p14="http://schemas.microsoft.com/office/powerpoint/2010/main" val="182500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366714" y="325041"/>
            <a:ext cx="8410575" cy="460772"/>
          </a:xfrm>
        </p:spPr>
        <p:txBody>
          <a:bodyPr/>
          <a:lstStyle/>
          <a:p>
            <a:r>
              <a:rPr lang="en-US" dirty="0">
                <a:latin typeface="Arial" charset="0"/>
              </a:rPr>
              <a:t>Workload </a:t>
            </a:r>
            <a:r>
              <a:rPr lang="en-US" dirty="0" smtClean="0">
                <a:latin typeface="Arial" charset="0"/>
              </a:rPr>
              <a:t>Manager Motivation</a:t>
            </a:r>
            <a:endParaRPr lang="en-US" dirty="0">
              <a:latin typeface="Arial" charset="0"/>
            </a:endParaRPr>
          </a:p>
        </p:txBody>
      </p:sp>
      <p:sp>
        <p:nvSpPr>
          <p:cNvPr id="8194" name="Content Placeholder 2"/>
          <p:cNvSpPr>
            <a:spLocks noGrp="1"/>
          </p:cNvSpPr>
          <p:nvPr>
            <p:ph sz="quarter" idx="4294967295"/>
          </p:nvPr>
        </p:nvSpPr>
        <p:spPr>
          <a:xfrm>
            <a:off x="366714" y="1075135"/>
            <a:ext cx="8410575" cy="3382565"/>
          </a:xfrm>
          <a:prstGeom prst="rect">
            <a:avLst/>
          </a:prstGeom>
        </p:spPr>
        <p:txBody>
          <a:bodyPr/>
          <a:lstStyle/>
          <a:p>
            <a:pPr>
              <a:buFont typeface="Wingdings" charset="0"/>
              <a:buChar char=""/>
            </a:pPr>
            <a:r>
              <a:rPr lang="en-US" dirty="0" smtClean="0">
                <a:latin typeface="Arial" charset="0"/>
                <a:cs typeface="Arial" charset="0"/>
              </a:rPr>
              <a:t>Enables operators to maximize value of investment</a:t>
            </a:r>
          </a:p>
          <a:p>
            <a:pPr>
              <a:buFont typeface="Wingdings" charset="0"/>
              <a:buChar char=""/>
            </a:pPr>
            <a:r>
              <a:rPr lang="en-US" sz="1800" dirty="0" smtClean="0">
                <a:latin typeface="Arial" charset="0"/>
                <a:cs typeface="Arial" charset="0"/>
              </a:rPr>
              <a:t>When </a:t>
            </a:r>
            <a:r>
              <a:rPr lang="en-US" sz="1800" dirty="0">
                <a:latin typeface="Arial" charset="0"/>
                <a:cs typeface="Arial" charset="0"/>
              </a:rPr>
              <a:t>the system is under load, </a:t>
            </a:r>
            <a:r>
              <a:rPr lang="en-US" sz="1800" dirty="0" smtClean="0">
                <a:latin typeface="Arial" charset="0"/>
                <a:cs typeface="Arial" charset="0"/>
              </a:rPr>
              <a:t>WLM can throttle processes or kill low-priority queries based on operator-defined rules</a:t>
            </a:r>
          </a:p>
          <a:p>
            <a:pPr>
              <a:buFont typeface="Wingdings" charset="0"/>
              <a:buChar char=""/>
            </a:pPr>
            <a:r>
              <a:rPr lang="en-US" sz="1800" dirty="0" smtClean="0">
                <a:latin typeface="Arial" charset="0"/>
                <a:cs typeface="Arial" charset="0"/>
              </a:rPr>
              <a:t>Conserves system resources for high-priority operations</a:t>
            </a:r>
            <a:endParaRPr lang="en-US" sz="1800" dirty="0">
              <a:latin typeface="Arial" charset="0"/>
              <a:cs typeface="Arial" charset="0"/>
            </a:endParaRPr>
          </a:p>
        </p:txBody>
      </p:sp>
    </p:spTree>
    <p:extLst>
      <p:ext uri="{BB962C8B-B14F-4D97-AF65-F5344CB8AC3E}">
        <p14:creationId xmlns:p14="http://schemas.microsoft.com/office/powerpoint/2010/main" val="67368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366714" y="325041"/>
            <a:ext cx="8410575" cy="460772"/>
          </a:xfrm>
        </p:spPr>
        <p:txBody>
          <a:bodyPr/>
          <a:lstStyle/>
          <a:p>
            <a:r>
              <a:rPr lang="en-US" dirty="0">
                <a:latin typeface="Arial" charset="0"/>
              </a:rPr>
              <a:t>Workload </a:t>
            </a:r>
            <a:r>
              <a:rPr lang="en-US" dirty="0" smtClean="0">
                <a:latin typeface="Arial" charset="0"/>
              </a:rPr>
              <a:t>Manager</a:t>
            </a:r>
            <a:endParaRPr lang="en-US" dirty="0">
              <a:latin typeface="Arial" charset="0"/>
            </a:endParaRPr>
          </a:p>
        </p:txBody>
      </p:sp>
      <p:sp>
        <p:nvSpPr>
          <p:cNvPr id="8194" name="Content Placeholder 2"/>
          <p:cNvSpPr>
            <a:spLocks noGrp="1"/>
          </p:cNvSpPr>
          <p:nvPr>
            <p:ph sz="quarter" idx="4294967295"/>
          </p:nvPr>
        </p:nvSpPr>
        <p:spPr>
          <a:xfrm>
            <a:off x="366714" y="1075135"/>
            <a:ext cx="8410575" cy="3382565"/>
          </a:xfrm>
          <a:prstGeom prst="rect">
            <a:avLst/>
          </a:prstGeom>
        </p:spPr>
        <p:txBody>
          <a:bodyPr/>
          <a:lstStyle/>
          <a:p>
            <a:pPr>
              <a:buFont typeface="Wingdings" charset="0"/>
              <a:buChar char=""/>
            </a:pPr>
            <a:r>
              <a:rPr lang="en-US" dirty="0" smtClean="0">
                <a:latin typeface="Arial" charset="0"/>
                <a:cs typeface="Arial" charset="0"/>
              </a:rPr>
              <a:t>Tool to </a:t>
            </a:r>
            <a:r>
              <a:rPr lang="en-US" dirty="0">
                <a:latin typeface="Arial" charset="0"/>
                <a:cs typeface="Arial" charset="0"/>
              </a:rPr>
              <a:t>monitor and manage </a:t>
            </a:r>
            <a:r>
              <a:rPr lang="en-US" dirty="0" smtClean="0">
                <a:latin typeface="Arial" charset="0"/>
                <a:cs typeface="Arial" charset="0"/>
              </a:rPr>
              <a:t>queries</a:t>
            </a:r>
          </a:p>
          <a:p>
            <a:pPr lvl="1">
              <a:buFont typeface="Wingdings" charset="0"/>
              <a:buChar char=""/>
            </a:pPr>
            <a:r>
              <a:rPr lang="en-US" sz="1800" dirty="0">
                <a:latin typeface="Arial" charset="0"/>
                <a:cs typeface="Arial" charset="0"/>
              </a:rPr>
              <a:t>Monitor Greenplum Database queries and host utilization statistics</a:t>
            </a:r>
          </a:p>
          <a:p>
            <a:pPr lvl="1">
              <a:buFont typeface="Wingdings" charset="0"/>
              <a:buChar char=""/>
            </a:pPr>
            <a:r>
              <a:rPr lang="en-US" sz="1800" dirty="0">
                <a:latin typeface="Arial" charset="0"/>
                <a:cs typeface="Arial" charset="0"/>
              </a:rPr>
              <a:t>Log when a query exceeds a threshold</a:t>
            </a:r>
          </a:p>
          <a:p>
            <a:pPr lvl="1">
              <a:buFont typeface="Wingdings" charset="0"/>
              <a:buChar char=""/>
            </a:pPr>
            <a:r>
              <a:rPr lang="en-US" sz="1800" dirty="0">
                <a:latin typeface="Arial" charset="0"/>
                <a:cs typeface="Arial" charset="0"/>
              </a:rPr>
              <a:t>Throttle the CPU usage of a query when it exceeds a threshold</a:t>
            </a:r>
          </a:p>
          <a:p>
            <a:pPr lvl="1">
              <a:buFont typeface="Wingdings" charset="0"/>
              <a:buChar char=""/>
            </a:pPr>
            <a:r>
              <a:rPr lang="en-US" sz="1800" dirty="0">
                <a:latin typeface="Arial" charset="0"/>
                <a:cs typeface="Arial" charset="0"/>
              </a:rPr>
              <a:t>Terminate </a:t>
            </a:r>
            <a:r>
              <a:rPr lang="en-US" sz="1800" dirty="0" smtClean="0">
                <a:latin typeface="Arial" charset="0"/>
                <a:cs typeface="Arial" charset="0"/>
              </a:rPr>
              <a:t>or cancel a </a:t>
            </a:r>
            <a:r>
              <a:rPr lang="en-US" sz="1800" dirty="0">
                <a:latin typeface="Arial" charset="0"/>
                <a:cs typeface="Arial" charset="0"/>
              </a:rPr>
              <a:t>query</a:t>
            </a:r>
          </a:p>
          <a:p>
            <a:pPr lvl="1">
              <a:buFont typeface="Wingdings" charset="0"/>
              <a:buChar char=""/>
            </a:pPr>
            <a:r>
              <a:rPr lang="en-US" sz="1800" dirty="0">
                <a:latin typeface="Arial" charset="0"/>
                <a:cs typeface="Arial" charset="0"/>
              </a:rPr>
              <a:t>Detect memory, CPU, or disk I/O skew occurring during the execution of a query</a:t>
            </a:r>
          </a:p>
          <a:p>
            <a:pPr lvl="1">
              <a:buFont typeface="Wingdings" charset="0"/>
              <a:buChar char=""/>
            </a:pPr>
            <a:r>
              <a:rPr lang="en-US" sz="1800" dirty="0">
                <a:latin typeface="Arial" charset="0"/>
                <a:cs typeface="Arial" charset="0"/>
              </a:rPr>
              <a:t>Create detailed rules to manage </a:t>
            </a:r>
            <a:r>
              <a:rPr lang="en-US" sz="1800" dirty="0" smtClean="0">
                <a:latin typeface="Arial" charset="0"/>
                <a:cs typeface="Arial" charset="0"/>
              </a:rPr>
              <a:t>queries</a:t>
            </a:r>
            <a:br>
              <a:rPr lang="en-US" sz="1800" dirty="0" smtClean="0">
                <a:latin typeface="Arial" charset="0"/>
                <a:cs typeface="Arial" charset="0"/>
              </a:rPr>
            </a:br>
            <a:r>
              <a:rPr lang="en-US" sz="1800" dirty="0" smtClean="0">
                <a:latin typeface="Arial" charset="0"/>
                <a:cs typeface="Arial" charset="0"/>
              </a:rPr>
              <a:t/>
            </a:r>
            <a:br>
              <a:rPr lang="en-US" sz="1800" dirty="0" smtClean="0">
                <a:latin typeface="Arial" charset="0"/>
                <a:cs typeface="Arial" charset="0"/>
              </a:rPr>
            </a:br>
            <a:r>
              <a:rPr lang="en-US" sz="1800" dirty="0" smtClean="0">
                <a:latin typeface="Arial" charset="0"/>
                <a:cs typeface="Arial" charset="0"/>
                <a:hlinkClick r:id="rId3"/>
              </a:rPr>
              <a:t>Workload Manager Docs</a:t>
            </a:r>
            <a:endParaRPr lang="en-US" sz="1800" dirty="0">
              <a:latin typeface="Arial" charset="0"/>
              <a:cs typeface="Arial" charset="0"/>
            </a:endParaRPr>
          </a:p>
        </p:txBody>
      </p:sp>
    </p:spTree>
    <p:extLst>
      <p:ext uri="{BB962C8B-B14F-4D97-AF65-F5344CB8AC3E}">
        <p14:creationId xmlns:p14="http://schemas.microsoft.com/office/powerpoint/2010/main" val="1102471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366714" y="325041"/>
            <a:ext cx="8410575" cy="460772"/>
          </a:xfrm>
        </p:spPr>
        <p:txBody>
          <a:bodyPr/>
          <a:lstStyle/>
          <a:p>
            <a:r>
              <a:rPr lang="en-US" dirty="0">
                <a:latin typeface="Arial" charset="0"/>
              </a:rPr>
              <a:t>Workload </a:t>
            </a:r>
            <a:r>
              <a:rPr lang="en-US" dirty="0" smtClean="0">
                <a:latin typeface="Arial" charset="0"/>
              </a:rPr>
              <a:t>Manager Installation</a:t>
            </a:r>
            <a:endParaRPr lang="en-US" dirty="0">
              <a:latin typeface="Arial" charset="0"/>
            </a:endParaRPr>
          </a:p>
        </p:txBody>
      </p:sp>
      <p:sp>
        <p:nvSpPr>
          <p:cNvPr id="8194" name="Content Placeholder 2"/>
          <p:cNvSpPr>
            <a:spLocks noGrp="1"/>
          </p:cNvSpPr>
          <p:nvPr>
            <p:ph sz="quarter" idx="4294967295"/>
          </p:nvPr>
        </p:nvSpPr>
        <p:spPr>
          <a:xfrm>
            <a:off x="366714" y="1075135"/>
            <a:ext cx="8410575" cy="3382565"/>
          </a:xfrm>
          <a:prstGeom prst="rect">
            <a:avLst/>
          </a:prstGeom>
        </p:spPr>
        <p:txBody>
          <a:bodyPr/>
          <a:lstStyle/>
          <a:p>
            <a:pPr marL="0" indent="0">
              <a:buNone/>
            </a:pPr>
            <a:r>
              <a:rPr lang="en-US" dirty="0" smtClean="0">
                <a:latin typeface="Arial" charset="0"/>
                <a:cs typeface="Arial" charset="0"/>
              </a:rPr>
              <a:t>Run the </a:t>
            </a:r>
            <a:r>
              <a:rPr lang="en-US" dirty="0" err="1" smtClean="0">
                <a:latin typeface="Arial" charset="0"/>
                <a:cs typeface="Arial" charset="0"/>
              </a:rPr>
              <a:t>gp-wlm.bin</a:t>
            </a:r>
            <a:r>
              <a:rPr lang="en-US" dirty="0" smtClean="0">
                <a:latin typeface="Arial" charset="0"/>
                <a:cs typeface="Arial" charset="0"/>
              </a:rPr>
              <a:t> installer on the GPDB Master Server</a:t>
            </a:r>
          </a:p>
          <a:p>
            <a:pPr>
              <a:buFont typeface="Wingdings" charset="0"/>
              <a:buChar char=""/>
            </a:pPr>
            <a:r>
              <a:rPr lang="en-US" dirty="0" smtClean="0">
                <a:latin typeface="Arial" charset="0"/>
                <a:cs typeface="Arial" charset="0"/>
              </a:rPr>
              <a:t>Installs on the GPDB Master Server</a:t>
            </a:r>
          </a:p>
          <a:p>
            <a:pPr>
              <a:buFont typeface="Wingdings" charset="0"/>
              <a:buChar char=""/>
            </a:pPr>
            <a:r>
              <a:rPr lang="en-US" dirty="0" smtClean="0">
                <a:latin typeface="Arial" charset="0"/>
                <a:cs typeface="Arial" charset="0"/>
              </a:rPr>
              <a:t>Automatically distributes software to all Segment </a:t>
            </a:r>
            <a:r>
              <a:rPr lang="en-US" dirty="0">
                <a:latin typeface="Arial" charset="0"/>
                <a:cs typeface="Arial" charset="0"/>
              </a:rPr>
              <a:t>S</a:t>
            </a:r>
            <a:r>
              <a:rPr lang="en-US" dirty="0" smtClean="0">
                <a:latin typeface="Arial" charset="0"/>
                <a:cs typeface="Arial" charset="0"/>
              </a:rPr>
              <a:t>ervers</a:t>
            </a:r>
          </a:p>
          <a:p>
            <a:pPr>
              <a:buFont typeface="Wingdings" charset="0"/>
              <a:buChar char=""/>
            </a:pPr>
            <a:r>
              <a:rPr lang="en-US" dirty="0" smtClean="0">
                <a:latin typeface="Arial" charset="0"/>
                <a:cs typeface="Arial" charset="0"/>
              </a:rPr>
              <a:t>When upgrading, automatically rolls back if upgrade fails</a:t>
            </a:r>
          </a:p>
          <a:p>
            <a:pPr marL="0" indent="0">
              <a:buNone/>
            </a:pPr>
            <a:endParaRPr lang="en-US" sz="1200" dirty="0" smtClean="0">
              <a:latin typeface="Courier"/>
              <a:cs typeface="Courier"/>
            </a:endParaRPr>
          </a:p>
          <a:p>
            <a:pPr marL="0" indent="0">
              <a:buNone/>
            </a:pPr>
            <a:r>
              <a:rPr lang="en-US" sz="1200" dirty="0" smtClean="0">
                <a:latin typeface="Courier"/>
                <a:cs typeface="Courier"/>
              </a:rPr>
              <a:t>.</a:t>
            </a:r>
            <a:r>
              <a:rPr lang="en-US" sz="1200" dirty="0">
                <a:latin typeface="Courier"/>
                <a:cs typeface="Courier"/>
              </a:rPr>
              <a:t>/</a:t>
            </a:r>
            <a:r>
              <a:rPr lang="en-US" sz="1200" dirty="0" err="1">
                <a:latin typeface="Courier"/>
                <a:cs typeface="Courier"/>
              </a:rPr>
              <a:t>gp-wlm.bin</a:t>
            </a:r>
            <a:r>
              <a:rPr lang="en-US" sz="1200" dirty="0">
                <a:latin typeface="Courier"/>
                <a:cs typeface="Courier"/>
              </a:rPr>
              <a:t> --install=&lt;DIR&gt; [ --force ] [ --install-concurrency=&lt;COUNT&gt; ] </a:t>
            </a:r>
          </a:p>
          <a:p>
            <a:pPr marL="0" indent="0">
              <a:buNone/>
            </a:pPr>
            <a:r>
              <a:rPr lang="en-US" sz="1200" dirty="0">
                <a:latin typeface="Courier"/>
                <a:cs typeface="Courier"/>
              </a:rPr>
              <a:t>[ --no-remove-old ] [ --skip-health-check ] [ --</a:t>
            </a:r>
            <a:r>
              <a:rPr lang="en-US" sz="1200" dirty="0" err="1">
                <a:latin typeface="Courier"/>
                <a:cs typeface="Courier"/>
              </a:rPr>
              <a:t>dbname</a:t>
            </a:r>
            <a:r>
              <a:rPr lang="en-US" sz="1200" dirty="0">
                <a:latin typeface="Courier"/>
                <a:cs typeface="Courier"/>
              </a:rPr>
              <a:t>-records=&lt;</a:t>
            </a:r>
            <a:r>
              <a:rPr lang="en-US" sz="1200" dirty="0" err="1">
                <a:latin typeface="Courier"/>
                <a:cs typeface="Courier"/>
              </a:rPr>
              <a:t>database_name</a:t>
            </a:r>
            <a:r>
              <a:rPr lang="en-US" sz="1200" dirty="0">
                <a:latin typeface="Courier"/>
                <a:cs typeface="Courier"/>
              </a:rPr>
              <a:t>&gt; ] </a:t>
            </a:r>
          </a:p>
          <a:p>
            <a:pPr marL="0" indent="0">
              <a:buNone/>
            </a:pPr>
            <a:r>
              <a:rPr lang="en-US" sz="1200" dirty="0">
                <a:latin typeface="Courier"/>
                <a:cs typeface="Courier"/>
              </a:rPr>
              <a:t>[ --tool-manifest=&lt;FILE&gt; ] </a:t>
            </a:r>
            <a:endParaRPr lang="en-US" sz="1200" dirty="0" smtClean="0">
              <a:latin typeface="Courier"/>
              <a:cs typeface="Courier"/>
            </a:endParaRPr>
          </a:p>
          <a:p>
            <a:pPr>
              <a:buFont typeface="Wingdings" charset="0"/>
              <a:buChar char=""/>
            </a:pPr>
            <a:r>
              <a:rPr lang="en-US" dirty="0">
                <a:latin typeface="Arial" charset="0"/>
                <a:cs typeface="Arial" charset="0"/>
              </a:rPr>
              <a:t>Installation Sanity Check with "cluster-health-check" utility (automatically run by installer)</a:t>
            </a:r>
          </a:p>
          <a:p>
            <a:pPr>
              <a:buFont typeface="Wingdings" charset="0"/>
              <a:buChar char=""/>
            </a:pPr>
            <a:endParaRPr lang="en-US" dirty="0">
              <a:latin typeface="Arial" charset="0"/>
              <a:cs typeface="Arial" charset="0"/>
            </a:endParaRPr>
          </a:p>
        </p:txBody>
      </p:sp>
    </p:spTree>
    <p:extLst>
      <p:ext uri="{BB962C8B-B14F-4D97-AF65-F5344CB8AC3E}">
        <p14:creationId xmlns:p14="http://schemas.microsoft.com/office/powerpoint/2010/main" val="3375701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366714" y="325041"/>
            <a:ext cx="8410575" cy="460772"/>
          </a:xfrm>
        </p:spPr>
        <p:txBody>
          <a:bodyPr/>
          <a:lstStyle/>
          <a:p>
            <a:r>
              <a:rPr lang="en-US" dirty="0" smtClean="0">
                <a:latin typeface="Arial" charset="0"/>
              </a:rPr>
              <a:t>Services</a:t>
            </a:r>
            <a:endParaRPr lang="en-US" dirty="0">
              <a:latin typeface="Arial" charset="0"/>
            </a:endParaRPr>
          </a:p>
        </p:txBody>
      </p:sp>
      <p:sp>
        <p:nvSpPr>
          <p:cNvPr id="8194" name="Content Placeholder 2"/>
          <p:cNvSpPr>
            <a:spLocks noGrp="1"/>
          </p:cNvSpPr>
          <p:nvPr>
            <p:ph sz="quarter" idx="4294967295"/>
          </p:nvPr>
        </p:nvSpPr>
        <p:spPr>
          <a:xfrm>
            <a:off x="366714" y="1075135"/>
            <a:ext cx="8410575" cy="3382565"/>
          </a:xfrm>
          <a:prstGeom prst="rect">
            <a:avLst/>
          </a:prstGeom>
        </p:spPr>
        <p:txBody>
          <a:bodyPr/>
          <a:lstStyle/>
          <a:p>
            <a:pPr>
              <a:buFont typeface="Wingdings" charset="0"/>
              <a:buChar char=""/>
            </a:pPr>
            <a:r>
              <a:rPr lang="en-US" dirty="0" smtClean="0">
                <a:latin typeface="Arial" charset="0"/>
                <a:cs typeface="Arial" charset="0"/>
              </a:rPr>
              <a:t>Installs and runs five services</a:t>
            </a:r>
          </a:p>
          <a:p>
            <a:pPr lvl="1">
              <a:buFont typeface="Wingdings" charset="0"/>
              <a:buChar char=""/>
            </a:pPr>
            <a:r>
              <a:rPr lang="en-US" sz="1800" dirty="0">
                <a:latin typeface="Arial" charset="0"/>
                <a:cs typeface="Arial" charset="0"/>
              </a:rPr>
              <a:t>a</a:t>
            </a:r>
            <a:r>
              <a:rPr lang="en-US" sz="1800" dirty="0" smtClean="0">
                <a:latin typeface="Arial" charset="0"/>
                <a:cs typeface="Arial" charset="0"/>
              </a:rPr>
              <a:t>gent</a:t>
            </a:r>
          </a:p>
          <a:p>
            <a:pPr lvl="1">
              <a:buFont typeface="Wingdings" charset="0"/>
              <a:buChar char=""/>
            </a:pPr>
            <a:r>
              <a:rPr lang="en-US" sz="1800" dirty="0" err="1">
                <a:latin typeface="Arial" charset="0"/>
                <a:cs typeface="Arial" charset="0"/>
              </a:rPr>
              <a:t>c</a:t>
            </a:r>
            <a:r>
              <a:rPr lang="en-US" sz="1800" dirty="0" err="1" smtClean="0">
                <a:latin typeface="Arial" charset="0"/>
                <a:cs typeface="Arial" charset="0"/>
              </a:rPr>
              <a:t>fgmon</a:t>
            </a:r>
            <a:endParaRPr lang="en-US" sz="1800" dirty="0" smtClean="0">
              <a:latin typeface="Arial" charset="0"/>
              <a:cs typeface="Arial" charset="0"/>
            </a:endParaRPr>
          </a:p>
          <a:p>
            <a:pPr lvl="1">
              <a:buFont typeface="Wingdings" charset="0"/>
              <a:buChar char=""/>
            </a:pPr>
            <a:r>
              <a:rPr lang="en-US" sz="1800" dirty="0" err="1">
                <a:latin typeface="Arial" charset="0"/>
                <a:cs typeface="Arial" charset="0"/>
              </a:rPr>
              <a:t>r</a:t>
            </a:r>
            <a:r>
              <a:rPr lang="en-US" sz="1800" dirty="0" err="1" smtClean="0">
                <a:latin typeface="Arial" charset="0"/>
                <a:cs typeface="Arial" charset="0"/>
              </a:rPr>
              <a:t>abbitmq</a:t>
            </a:r>
            <a:endParaRPr lang="en-US" sz="1800" dirty="0" smtClean="0">
              <a:latin typeface="Arial" charset="0"/>
              <a:cs typeface="Arial" charset="0"/>
            </a:endParaRPr>
          </a:p>
          <a:p>
            <a:pPr lvl="1">
              <a:buFont typeface="Wingdings" charset="0"/>
              <a:buChar char=""/>
            </a:pPr>
            <a:r>
              <a:rPr lang="en-US" sz="1800" dirty="0" err="1">
                <a:latin typeface="Arial" charset="0"/>
                <a:cs typeface="Arial" charset="0"/>
              </a:rPr>
              <a:t>r</a:t>
            </a:r>
            <a:r>
              <a:rPr lang="en-US" sz="1800" dirty="0" err="1" smtClean="0">
                <a:latin typeface="Arial" charset="0"/>
                <a:cs typeface="Arial" charset="0"/>
              </a:rPr>
              <a:t>ulesengine</a:t>
            </a:r>
            <a:endParaRPr lang="en-US" sz="1800" dirty="0" smtClean="0">
              <a:latin typeface="Arial" charset="0"/>
              <a:cs typeface="Arial" charset="0"/>
            </a:endParaRPr>
          </a:p>
          <a:p>
            <a:pPr lvl="1">
              <a:buFont typeface="Wingdings" charset="0"/>
              <a:buChar char=""/>
            </a:pPr>
            <a:r>
              <a:rPr lang="en-US" sz="1600" dirty="0" err="1" smtClean="0">
                <a:latin typeface="Arial" charset="0"/>
                <a:cs typeface="Arial" charset="0"/>
              </a:rPr>
              <a:t>svcmon</a:t>
            </a:r>
            <a:r>
              <a:rPr lang="en-US" sz="1600" dirty="0" smtClean="0">
                <a:latin typeface="Arial" charset="0"/>
                <a:cs typeface="Arial" charset="0"/>
              </a:rPr>
              <a:t> (service monitor)</a:t>
            </a:r>
            <a:r>
              <a:rPr lang="en-US" dirty="0">
                <a:latin typeface="Arial" charset="0"/>
                <a:cs typeface="Arial" charset="0"/>
              </a:rPr>
              <a:t> </a:t>
            </a:r>
            <a:endParaRPr lang="en-US" dirty="0" smtClean="0">
              <a:latin typeface="Arial" charset="0"/>
              <a:cs typeface="Arial" charset="0"/>
            </a:endParaRPr>
          </a:p>
          <a:p>
            <a:pPr>
              <a:buFont typeface="Wingdings" charset="0"/>
              <a:buChar char=""/>
            </a:pPr>
            <a:r>
              <a:rPr lang="en-US" dirty="0" smtClean="0">
                <a:latin typeface="Arial" charset="0"/>
                <a:cs typeface="Arial" charset="0"/>
              </a:rPr>
              <a:t>Command </a:t>
            </a:r>
            <a:r>
              <a:rPr lang="en-US" dirty="0">
                <a:latin typeface="Arial" charset="0"/>
                <a:cs typeface="Arial" charset="0"/>
              </a:rPr>
              <a:t>line </a:t>
            </a:r>
            <a:r>
              <a:rPr lang="en-US" b="1" dirty="0">
                <a:latin typeface="Arial" charset="0"/>
                <a:cs typeface="Arial" charset="0"/>
              </a:rPr>
              <a:t>interactive</a:t>
            </a:r>
            <a:r>
              <a:rPr lang="en-US" dirty="0">
                <a:latin typeface="Arial" charset="0"/>
                <a:cs typeface="Arial" charset="0"/>
              </a:rPr>
              <a:t> mode with "</a:t>
            </a:r>
            <a:r>
              <a:rPr lang="en-US" dirty="0" err="1">
                <a:latin typeface="Arial" charset="0"/>
                <a:cs typeface="Arial" charset="0"/>
              </a:rPr>
              <a:t>gp-wlm</a:t>
            </a:r>
            <a:r>
              <a:rPr lang="en-US" dirty="0">
                <a:latin typeface="Arial" charset="0"/>
                <a:cs typeface="Arial" charset="0"/>
              </a:rPr>
              <a:t>"</a:t>
            </a:r>
          </a:p>
          <a:p>
            <a:pPr>
              <a:buFont typeface="Wingdings" charset="0"/>
              <a:buChar char=""/>
            </a:pPr>
            <a:r>
              <a:rPr lang="en-US" dirty="0">
                <a:latin typeface="Arial" charset="0"/>
                <a:cs typeface="Arial" charset="0"/>
              </a:rPr>
              <a:t>Graphical interface (curses interface) "</a:t>
            </a:r>
            <a:r>
              <a:rPr lang="en-US" dirty="0" err="1">
                <a:latin typeface="Arial" charset="0"/>
                <a:cs typeface="Arial" charset="0"/>
              </a:rPr>
              <a:t>gptop</a:t>
            </a:r>
            <a:r>
              <a:rPr lang="en-US" dirty="0">
                <a:latin typeface="Arial" charset="0"/>
                <a:cs typeface="Arial" charset="0"/>
              </a:rPr>
              <a:t>”</a:t>
            </a:r>
            <a:endParaRPr lang="en-US" sz="1800" dirty="0" smtClean="0">
              <a:latin typeface="Arial" charset="0"/>
              <a:cs typeface="Arial" charset="0"/>
            </a:endParaRPr>
          </a:p>
        </p:txBody>
      </p:sp>
    </p:spTree>
    <p:extLst>
      <p:ext uri="{BB962C8B-B14F-4D97-AF65-F5344CB8AC3E}">
        <p14:creationId xmlns:p14="http://schemas.microsoft.com/office/powerpoint/2010/main" val="3396851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366714" y="325041"/>
            <a:ext cx="8410575" cy="460772"/>
          </a:xfrm>
        </p:spPr>
        <p:txBody>
          <a:bodyPr/>
          <a:lstStyle/>
          <a:p>
            <a:r>
              <a:rPr lang="en-US" dirty="0" smtClean="0">
                <a:latin typeface="Arial" charset="0"/>
              </a:rPr>
              <a:t>Manage Services</a:t>
            </a:r>
            <a:endParaRPr lang="en-US" dirty="0">
              <a:latin typeface="Arial" charset="0"/>
            </a:endParaRPr>
          </a:p>
        </p:txBody>
      </p:sp>
      <p:sp>
        <p:nvSpPr>
          <p:cNvPr id="8194" name="Content Placeholder 2"/>
          <p:cNvSpPr>
            <a:spLocks noGrp="1"/>
          </p:cNvSpPr>
          <p:nvPr>
            <p:ph sz="quarter" idx="4294967295"/>
          </p:nvPr>
        </p:nvSpPr>
        <p:spPr>
          <a:xfrm>
            <a:off x="366714" y="1075135"/>
            <a:ext cx="8410575" cy="3382565"/>
          </a:xfrm>
          <a:prstGeom prst="rect">
            <a:avLst/>
          </a:prstGeom>
        </p:spPr>
        <p:txBody>
          <a:bodyPr/>
          <a:lstStyle/>
          <a:p>
            <a:r>
              <a:rPr lang="en-US" dirty="0" smtClean="0">
                <a:latin typeface="Arial" charset="0"/>
                <a:cs typeface="Arial" charset="0"/>
              </a:rPr>
              <a:t>Manage with "svc-</a:t>
            </a:r>
            <a:r>
              <a:rPr lang="en-US" dirty="0" err="1" smtClean="0">
                <a:latin typeface="Arial" charset="0"/>
                <a:cs typeface="Arial" charset="0"/>
              </a:rPr>
              <a:t>mgr.sh</a:t>
            </a:r>
            <a:r>
              <a:rPr lang="en-US" dirty="0" smtClean="0">
                <a:latin typeface="Arial" charset="0"/>
                <a:cs typeface="Arial" charset="0"/>
              </a:rPr>
              <a:t>" where </a:t>
            </a:r>
            <a:br>
              <a:rPr lang="en-US" dirty="0" smtClean="0">
                <a:latin typeface="Arial" charset="0"/>
                <a:cs typeface="Arial" charset="0"/>
              </a:rPr>
            </a:br>
            <a:r>
              <a:rPr lang="en-US" dirty="0" smtClean="0">
                <a:latin typeface="Arial" charset="0"/>
                <a:cs typeface="Arial" charset="0"/>
              </a:rPr>
              <a:t> </a:t>
            </a:r>
            <a:r>
              <a:rPr lang="en-US" sz="1200" dirty="0" smtClean="0">
                <a:latin typeface="Courier"/>
                <a:cs typeface="Courier"/>
              </a:rPr>
              <a:t>INSTALLDIR</a:t>
            </a:r>
            <a:r>
              <a:rPr lang="en-US" sz="1200" dirty="0">
                <a:latin typeface="Courier"/>
                <a:cs typeface="Courier"/>
              </a:rPr>
              <a:t>/</a:t>
            </a:r>
            <a:r>
              <a:rPr lang="en-US" sz="1200" dirty="0" err="1">
                <a:latin typeface="Courier"/>
                <a:cs typeface="Courier"/>
              </a:rPr>
              <a:t>gp-wlm</a:t>
            </a:r>
            <a:r>
              <a:rPr lang="en-US" sz="1200" dirty="0">
                <a:latin typeface="Courier"/>
                <a:cs typeface="Courier"/>
              </a:rPr>
              <a:t>/bin/svc-</a:t>
            </a:r>
            <a:r>
              <a:rPr lang="en-US" sz="1200" dirty="0" err="1">
                <a:latin typeface="Courier"/>
                <a:cs typeface="Courier"/>
              </a:rPr>
              <a:t>mgr.sh</a:t>
            </a:r>
            <a:r>
              <a:rPr lang="en-US" sz="1200" dirty="0">
                <a:latin typeface="Courier"/>
                <a:cs typeface="Courier"/>
              </a:rPr>
              <a:t> \</a:t>
            </a:r>
          </a:p>
          <a:p>
            <a:pPr marL="0" indent="0">
              <a:buNone/>
            </a:pPr>
            <a:r>
              <a:rPr lang="en-US" sz="1200" dirty="0">
                <a:latin typeface="Courier"/>
                <a:cs typeface="Courier"/>
              </a:rPr>
              <a:t>     --service=SVCNAME \</a:t>
            </a:r>
          </a:p>
          <a:p>
            <a:pPr marL="0" indent="0">
              <a:buNone/>
            </a:pPr>
            <a:r>
              <a:rPr lang="en-US" sz="1200" dirty="0">
                <a:latin typeface="Courier"/>
                <a:cs typeface="Courier"/>
              </a:rPr>
              <a:t>     --action=</a:t>
            </a:r>
            <a:r>
              <a:rPr lang="en-US" sz="1200" dirty="0" smtClean="0">
                <a:latin typeface="Courier"/>
                <a:cs typeface="Courier"/>
              </a:rPr>
              <a:t>ACTION</a:t>
            </a:r>
          </a:p>
          <a:p>
            <a:pPr marL="400050" lvl="1" indent="0">
              <a:buNone/>
            </a:pPr>
            <a:r>
              <a:rPr lang="en-US" sz="1200" dirty="0">
                <a:latin typeface="Courier"/>
                <a:cs typeface="Courier"/>
              </a:rPr>
              <a:t>SVCNAME = </a:t>
            </a:r>
            <a:r>
              <a:rPr lang="en-US" sz="1200" dirty="0" smtClean="0">
                <a:latin typeface="Courier"/>
                <a:cs typeface="Courier"/>
              </a:rPr>
              <a:t>agent | </a:t>
            </a:r>
            <a:r>
              <a:rPr lang="en-US" sz="1200" dirty="0" err="1" smtClean="0">
                <a:latin typeface="Courier"/>
                <a:cs typeface="Courier"/>
              </a:rPr>
              <a:t>cfgmon</a:t>
            </a:r>
            <a:r>
              <a:rPr lang="en-US" sz="1200" dirty="0" smtClean="0">
                <a:latin typeface="Courier"/>
                <a:cs typeface="Courier"/>
              </a:rPr>
              <a:t> | </a:t>
            </a:r>
            <a:r>
              <a:rPr lang="en-US" sz="1200" dirty="0" err="1" smtClean="0">
                <a:latin typeface="Courier"/>
                <a:cs typeface="Courier"/>
              </a:rPr>
              <a:t>rabbitmq</a:t>
            </a:r>
            <a:r>
              <a:rPr lang="en-US" sz="1200" dirty="0" smtClean="0">
                <a:latin typeface="Courier"/>
                <a:cs typeface="Courier"/>
              </a:rPr>
              <a:t> | </a:t>
            </a:r>
            <a:r>
              <a:rPr lang="en-US" sz="1200" dirty="0" err="1" smtClean="0">
                <a:latin typeface="Courier"/>
                <a:cs typeface="Courier"/>
              </a:rPr>
              <a:t>rulesengine</a:t>
            </a:r>
            <a:r>
              <a:rPr lang="en-US" sz="1200" dirty="0" smtClean="0">
                <a:latin typeface="Courier"/>
                <a:cs typeface="Courier"/>
              </a:rPr>
              <a:t> | all</a:t>
            </a:r>
          </a:p>
          <a:p>
            <a:pPr marL="400050" lvl="1" indent="0">
              <a:buNone/>
            </a:pPr>
            <a:r>
              <a:rPr lang="en-US" sz="1200" dirty="0" smtClean="0">
                <a:latin typeface="Courier"/>
                <a:cs typeface="Courier"/>
              </a:rPr>
              <a:t>ACTION (defaults to local unless prefixed with "cluster-" )</a:t>
            </a:r>
          </a:p>
          <a:p>
            <a:pPr marL="400050" lvl="1" indent="0">
              <a:buNone/>
            </a:pPr>
            <a:r>
              <a:rPr lang="en-US" sz="1200" dirty="0" smtClean="0">
                <a:latin typeface="Courier"/>
                <a:cs typeface="Courier"/>
              </a:rPr>
              <a:t>ACTION = start | cluster-start</a:t>
            </a:r>
          </a:p>
          <a:p>
            <a:pPr marL="400050" lvl="1" indent="0">
              <a:buNone/>
            </a:pPr>
            <a:r>
              <a:rPr lang="en-US" sz="1200" dirty="0">
                <a:latin typeface="Courier"/>
                <a:cs typeface="Courier"/>
              </a:rPr>
              <a:t>s</a:t>
            </a:r>
            <a:r>
              <a:rPr lang="en-US" sz="1200" dirty="0" smtClean="0">
                <a:latin typeface="Courier"/>
                <a:cs typeface="Courier"/>
              </a:rPr>
              <a:t>top | cluster-stop</a:t>
            </a:r>
          </a:p>
          <a:p>
            <a:pPr marL="400050" lvl="1" indent="0">
              <a:buNone/>
            </a:pPr>
            <a:r>
              <a:rPr lang="en-US" sz="1200" dirty="0">
                <a:latin typeface="Courier"/>
                <a:cs typeface="Courier"/>
              </a:rPr>
              <a:t>s</a:t>
            </a:r>
            <a:r>
              <a:rPr lang="en-US" sz="1200" dirty="0" smtClean="0">
                <a:latin typeface="Courier"/>
                <a:cs typeface="Courier"/>
              </a:rPr>
              <a:t>tatus | cluster-status</a:t>
            </a:r>
          </a:p>
          <a:p>
            <a:pPr marL="400050" lvl="1" indent="0">
              <a:buNone/>
            </a:pPr>
            <a:r>
              <a:rPr lang="en-US" sz="1200" dirty="0">
                <a:latin typeface="Courier"/>
                <a:cs typeface="Courier"/>
              </a:rPr>
              <a:t>r</a:t>
            </a:r>
            <a:r>
              <a:rPr lang="en-US" sz="1200" dirty="0" smtClean="0">
                <a:latin typeface="Courier"/>
                <a:cs typeface="Courier"/>
              </a:rPr>
              <a:t>estart | cluster-restart</a:t>
            </a:r>
          </a:p>
          <a:p>
            <a:pPr marL="400050" lvl="1" indent="0">
              <a:buNone/>
            </a:pPr>
            <a:r>
              <a:rPr lang="en-US" sz="1200" dirty="0">
                <a:latin typeface="Courier"/>
                <a:cs typeface="Courier"/>
              </a:rPr>
              <a:t>e</a:t>
            </a:r>
            <a:r>
              <a:rPr lang="en-US" sz="1200" dirty="0" smtClean="0">
                <a:latin typeface="Courier"/>
                <a:cs typeface="Courier"/>
              </a:rPr>
              <a:t>nable |cluster-enable</a:t>
            </a:r>
          </a:p>
          <a:p>
            <a:pPr marL="400050" lvl="1" indent="0">
              <a:buNone/>
            </a:pPr>
            <a:r>
              <a:rPr lang="en-US" sz="1200" dirty="0">
                <a:latin typeface="Courier"/>
                <a:cs typeface="Courier"/>
              </a:rPr>
              <a:t>d</a:t>
            </a:r>
            <a:r>
              <a:rPr lang="en-US" sz="1200" dirty="0" smtClean="0">
                <a:latin typeface="Courier"/>
                <a:cs typeface="Courier"/>
              </a:rPr>
              <a:t>isable |cluster-disable</a:t>
            </a:r>
          </a:p>
          <a:p>
            <a:pPr marL="0" indent="0">
              <a:buNone/>
            </a:pPr>
            <a:endParaRPr lang="en-US" sz="1200" dirty="0">
              <a:latin typeface="Courier"/>
              <a:cs typeface="Courier"/>
            </a:endParaRPr>
          </a:p>
        </p:txBody>
      </p:sp>
    </p:spTree>
    <p:extLst>
      <p:ext uri="{BB962C8B-B14F-4D97-AF65-F5344CB8AC3E}">
        <p14:creationId xmlns:p14="http://schemas.microsoft.com/office/powerpoint/2010/main" val="3601328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8"/>
  <p:tag name="ARTICULATE_PROJECT_OPEN" val="0"/>
</p:tagLst>
</file>

<file path=ppt/theme/theme1.xml><?xml version="1.0" encoding="utf-8"?>
<a:theme xmlns:a="http://schemas.openxmlformats.org/drawingml/2006/main" name="pivotal_4x3_template">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15201</TotalTime>
  <Words>809</Words>
  <Application>Microsoft Macintosh PowerPoint</Application>
  <PresentationFormat>On-screen Show (16:9)</PresentationFormat>
  <Paragraphs>102</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pivotal_4x3_template</vt:lpstr>
      <vt:lpstr>Greenplum Workload Manager</vt:lpstr>
      <vt:lpstr>Agenda</vt:lpstr>
      <vt:lpstr>Learning Objectives</vt:lpstr>
      <vt:lpstr>Workload Manager (WLM)</vt:lpstr>
      <vt:lpstr>Workload Manager Motivation</vt:lpstr>
      <vt:lpstr>Workload Manager</vt:lpstr>
      <vt:lpstr>Workload Manager Installation</vt:lpstr>
      <vt:lpstr>Services</vt:lpstr>
      <vt:lpstr>Manage Services</vt:lpstr>
      <vt:lpstr>Using Workload Manager Rules</vt:lpstr>
      <vt:lpstr>Actions</vt:lpstr>
      <vt:lpstr>Conditions</vt:lpstr>
      <vt:lpstr>Rule framework</vt:lpstr>
      <vt:lpstr>Example Rules</vt:lpstr>
      <vt:lpstr>Wrapping Up</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Performance Analysis and Tuning</dc:title>
  <dc:creator>cantot</dc:creator>
  <cp:lastModifiedBy>Kevin Crocker</cp:lastModifiedBy>
  <cp:revision>340</cp:revision>
  <dcterms:created xsi:type="dcterms:W3CDTF">2015-02-11T17:51:07Z</dcterms:created>
  <dcterms:modified xsi:type="dcterms:W3CDTF">2017-01-06T01:07:32Z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6BFDBE32-553A-4F71-9724-8B0DD34D4ED7</vt:lpwstr>
  </property>
  <property fmtid="{D5CDD505-2E9C-101B-9397-08002B2CF9AE}" pid="3" name="ArticulatePath">
    <vt:lpwstr>GAA&amp;I_Module08</vt:lpwstr>
  </property>
</Properties>
</file>