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tags/tag17.xml" ContentType="application/vnd.openxmlformats-officedocument.presentationml.tags+xml"/>
  <Override PartName="/ppt/notesSlides/notesSlide19.xml" ContentType="application/vnd.openxmlformats-officedocument.presentationml.notesSlide+xml"/>
  <Override PartName="/ppt/tags/tag18.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handoutMasterIdLst>
    <p:handoutMasterId r:id="rId25"/>
  </p:handoutMasterIdLst>
  <p:sldIdLst>
    <p:sldId id="388" r:id="rId2"/>
    <p:sldId id="389" r:id="rId3"/>
    <p:sldId id="390" r:id="rId4"/>
    <p:sldId id="306" r:id="rId5"/>
    <p:sldId id="307" r:id="rId6"/>
    <p:sldId id="308" r:id="rId7"/>
    <p:sldId id="310" r:id="rId8"/>
    <p:sldId id="311" r:id="rId9"/>
    <p:sldId id="312" r:id="rId10"/>
    <p:sldId id="313" r:id="rId11"/>
    <p:sldId id="315" r:id="rId12"/>
    <p:sldId id="316" r:id="rId13"/>
    <p:sldId id="317" r:id="rId14"/>
    <p:sldId id="318" r:id="rId15"/>
    <p:sldId id="320" r:id="rId16"/>
    <p:sldId id="321" r:id="rId17"/>
    <p:sldId id="322" r:id="rId18"/>
    <p:sldId id="323" r:id="rId19"/>
    <p:sldId id="325" r:id="rId20"/>
    <p:sldId id="385" r:id="rId21"/>
    <p:sldId id="386" r:id="rId22"/>
    <p:sldId id="387" r:id="rId23"/>
  </p:sldIdLst>
  <p:sldSz cx="9144000" cy="6858000" type="screen4x3"/>
  <p:notesSz cx="6858000" cy="9144000"/>
  <p:custDataLst>
    <p:tags r:id="rId27"/>
  </p:custDataLst>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EEF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67" autoAdjust="0"/>
    <p:restoredTop sz="70102" autoAdjust="0"/>
  </p:normalViewPr>
  <p:slideViewPr>
    <p:cSldViewPr snapToGrid="0" snapToObjects="1">
      <p:cViewPr varScale="1">
        <p:scale>
          <a:sx n="85" d="100"/>
          <a:sy n="85" d="100"/>
        </p:scale>
        <p:origin x="-1568"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p:scale>
          <a:sx n="90" d="100"/>
          <a:sy n="90" d="100"/>
        </p:scale>
        <p:origin x="-3056" y="-80"/>
      </p:cViewPr>
      <p:guideLst>
        <p:guide orient="horz" pos="2606"/>
        <p:guide pos="505"/>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tags" Target="tags/tag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DB174FF9-0B21-42A9-B65C-DB26D87C3607}" type="datetimeFigureOut">
              <a:rPr lang="en-US" altLang="en-US"/>
              <a:pPr/>
              <a:t>5/31/16</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E8C01A26-20D4-4971-81D7-6F115C0AFD77}" type="slidenum">
              <a:rPr lang="en-US" altLang="en-US"/>
              <a:pPr/>
              <a:t>‹#›</a:t>
            </a:fld>
            <a:endParaRPr lang="en-US" altLang="en-US"/>
          </a:p>
        </p:txBody>
      </p:sp>
    </p:spTree>
    <p:extLst>
      <p:ext uri="{BB962C8B-B14F-4D97-AF65-F5344CB8AC3E}">
        <p14:creationId xmlns:p14="http://schemas.microsoft.com/office/powerpoint/2010/main" val="28047530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CC5B4B6D-1ACD-4CDD-BA88-D5250748AC3F}" type="datetimeFigureOut">
              <a:rPr lang="en-US" altLang="en-US"/>
              <a:pPr/>
              <a:t>5/31/16</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3E111BFA-701F-43C7-BF56-C32D95A89F6D}" type="slidenum">
              <a:rPr lang="en-US" altLang="en-US"/>
              <a:pPr/>
              <a:t>‹#›</a:t>
            </a:fld>
            <a:endParaRPr lang="en-US" altLang="en-US"/>
          </a:p>
        </p:txBody>
      </p:sp>
    </p:spTree>
    <p:extLst>
      <p:ext uri="{BB962C8B-B14F-4D97-AF65-F5344CB8AC3E}">
        <p14:creationId xmlns:p14="http://schemas.microsoft.com/office/powerpoint/2010/main" val="4083990276"/>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pitchFamily="34" charset="-128"/>
        <a:cs typeface="+mn-cs"/>
      </a:defRPr>
    </a:lvl1pPr>
    <a:lvl2pPr marL="457200" algn="l" defTabSz="457200" rtl="0" fontAlgn="base">
      <a:spcBef>
        <a:spcPct val="30000"/>
      </a:spcBef>
      <a:spcAft>
        <a:spcPct val="0"/>
      </a:spcAft>
      <a:defRPr sz="1200" kern="1200">
        <a:solidFill>
          <a:schemeClr val="tx1"/>
        </a:solidFill>
        <a:latin typeface="+mn-lt"/>
        <a:ea typeface="ＭＳ Ｐゴシック" pitchFamily="34"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pitchFamily="34"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pitchFamily="34"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Shape 589"/>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a:spcBef>
                <a:spcPts val="0"/>
              </a:spcBef>
              <a:buNone/>
            </a:pPr>
            <a:endParaRPr/>
          </a:p>
        </p:txBody>
      </p:sp>
      <p:sp>
        <p:nvSpPr>
          <p:cNvPr id="590" name="Shape 590"/>
          <p:cNvSpPr>
            <a:spLocks noGrp="1" noRot="1" noChangeAspect="1"/>
          </p:cNvSpPr>
          <p:nvPr>
            <p:ph type="sldImg" idx="2"/>
          </p:nvPr>
        </p:nvSpPr>
        <p:spPr>
          <a:xfrm>
            <a:off x="2068513" y="685800"/>
            <a:ext cx="2778125"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creating a database, table, or index, you can specify the tablespace to create the database object in.</a:t>
            </a:r>
          </a:p>
          <a:p>
            <a:endParaRPr lang="en-US" dirty="0" smtClean="0"/>
          </a:p>
          <a:p>
            <a:r>
              <a:rPr lang="en-US" dirty="0" smtClean="0"/>
              <a:t>When you do not specify the tablespace while creating an object, the default tablespace for the database is used.</a:t>
            </a:r>
          </a:p>
          <a:p>
            <a:endParaRPr lang="en-US" dirty="0" smtClean="0"/>
          </a:p>
          <a:p>
            <a:r>
              <a:rPr lang="en-US" dirty="0" smtClean="0"/>
              <a:t>You</a:t>
            </a:r>
            <a:r>
              <a:rPr lang="en-US" baseline="0" dirty="0" smtClean="0"/>
              <a:t> can change the default tablespace for users in Greenplum by modifying the </a:t>
            </a:r>
            <a:r>
              <a:rPr lang="en-US" baseline="0" dirty="0" smtClean="0">
                <a:latin typeface="Courier New" pitchFamily="49" charset="0"/>
                <a:cs typeface="Courier New" pitchFamily="49" charset="0"/>
              </a:rPr>
              <a:t>default_tablespace</a:t>
            </a:r>
            <a:r>
              <a:rPr lang="en-US" baseline="0" dirty="0" smtClean="0"/>
              <a:t> parameter in </a:t>
            </a:r>
            <a:r>
              <a:rPr lang="en-US" baseline="0" dirty="0" smtClean="0">
                <a:latin typeface="Courier New" pitchFamily="49" charset="0"/>
                <a:cs typeface="Courier New" pitchFamily="49" charset="0"/>
              </a:rPr>
              <a:t>postgresql.conf</a:t>
            </a:r>
            <a:r>
              <a:rPr lang="en-US" baseline="0" dirty="0" smtClean="0"/>
              <a:t> on the master server.</a:t>
            </a:r>
            <a:endParaRPr lang="en-US" dirty="0" smtClean="0"/>
          </a:p>
          <a:p>
            <a:endParaRPr lang="en-US"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Greenplum Database provides support for a variety of table</a:t>
            </a:r>
            <a:r>
              <a:rPr lang="en-US" baseline="0" dirty="0" smtClean="0"/>
              <a:t> types to facilitate data processing and data loading or unloading. In addition to regular tables, the following table types are supported:</a:t>
            </a:r>
          </a:p>
          <a:p>
            <a:endParaRPr lang="en-US" baseline="0" dirty="0" smtClean="0"/>
          </a:p>
          <a:p>
            <a:pPr marL="171450" indent="-171450">
              <a:buFont typeface="Arial" panose="020B0604020202020204" pitchFamily="34" charset="0"/>
              <a:buChar char="•"/>
            </a:pPr>
            <a:r>
              <a:rPr lang="en-US" baseline="0" dirty="0" smtClean="0"/>
              <a:t>Temporary tables – These are often used to store the results of queries that are</a:t>
            </a:r>
            <a:r>
              <a:rPr lang="en-US" dirty="0" smtClean="0"/>
              <a:t> required for a short period of time, during a single connection session, or for transforming data during an ELT process.</a:t>
            </a:r>
          </a:p>
          <a:p>
            <a:pPr marL="171450" indent="-171450">
              <a:buFont typeface="Arial" panose="020B0604020202020204" pitchFamily="34" charset="0"/>
              <a:buChar char="•"/>
            </a:pPr>
            <a:r>
              <a:rPr lang="en-US" baseline="0" dirty="0" smtClean="0"/>
              <a:t>External tables – External tables</a:t>
            </a:r>
            <a:r>
              <a:rPr lang="en-US" dirty="0" smtClean="0"/>
              <a:t> </a:t>
            </a:r>
            <a:r>
              <a:rPr lang="en-US" baseline="0" dirty="0" smtClean="0"/>
              <a:t>are used to facilitate data loading and unloading. They can be useful in a variety of applications, including to retrieve a stream of data from an external source, such as from Hadoop HDFS, a REST service, or an operating system command. They can also be used to move data between databases.</a:t>
            </a:r>
          </a:p>
          <a:p>
            <a:endParaRPr lang="en-US" baseline="0" dirty="0" smtClean="0"/>
          </a:p>
          <a:p>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Temporary tables</a:t>
            </a:r>
            <a:r>
              <a:rPr lang="en-US" baseline="0" dirty="0" smtClean="0"/>
              <a:t> in Greenplum Database are session specific, are not shared across sessions, and are automatically dropped at the end of the session.</a:t>
            </a:r>
          </a:p>
          <a:p>
            <a:r>
              <a:rPr lang="en-US" dirty="0" smtClean="0"/>
              <a:t>If you are </a:t>
            </a:r>
            <a:r>
              <a:rPr lang="en-US" b="1" dirty="0" smtClean="0"/>
              <a:t>not</a:t>
            </a:r>
            <a:r>
              <a:rPr lang="en-US" dirty="0" smtClean="0"/>
              <a:t> referencing tables by their schema-qualified names, a temporary table takes precedence over a</a:t>
            </a:r>
            <a:r>
              <a:rPr lang="en-US" baseline="0" dirty="0" smtClean="0"/>
              <a:t> </a:t>
            </a:r>
            <a:r>
              <a:rPr lang="en-US" dirty="0" smtClean="0"/>
              <a:t>permanent table with</a:t>
            </a:r>
            <a:r>
              <a:rPr lang="en-US" baseline="0" dirty="0" smtClean="0"/>
              <a:t> </a:t>
            </a:r>
            <a:r>
              <a:rPr lang="en-US" dirty="0" smtClean="0"/>
              <a:t>the same name.</a:t>
            </a:r>
          </a:p>
          <a:p>
            <a:r>
              <a:rPr lang="en-US" dirty="0" smtClean="0"/>
              <a:t>Temporary tables are automatically created in a special schema and cannot be assigned to a schema of your choosing.</a:t>
            </a:r>
          </a:p>
          <a:p>
            <a:r>
              <a:rPr lang="en-US" dirty="0" smtClean="0"/>
              <a:t>These schemas are automatically created when you connect to a session,</a:t>
            </a:r>
            <a:r>
              <a:rPr lang="en-US" baseline="0" dirty="0" smtClean="0"/>
              <a:t> and are named to reflect the session’s connection ID (e.g. “pg_temp_32685”).</a:t>
            </a:r>
            <a:endParaRPr lang="en-US" dirty="0" smtClean="0"/>
          </a:p>
          <a:p>
            <a:endParaRPr lang="en-US" dirty="0" smtClean="0"/>
          </a:p>
          <a:p>
            <a:r>
              <a:rPr lang="en-US" dirty="0" smtClean="0"/>
              <a:t>Temporary tables and permanent tables</a:t>
            </a:r>
            <a:r>
              <a:rPr lang="en-US" baseline="0" dirty="0" smtClean="0"/>
              <a:t> are similar in the following ways:</a:t>
            </a:r>
            <a:endParaRPr lang="en-US" dirty="0" smtClean="0"/>
          </a:p>
          <a:p>
            <a:pPr marL="171450" indent="-171450">
              <a:buFont typeface="Arial" panose="020B0604020202020204" pitchFamily="34" charset="0"/>
              <a:buChar char="•"/>
            </a:pPr>
            <a:r>
              <a:rPr lang="en-US" dirty="0" smtClean="0"/>
              <a:t>You specify a distribution key for a temporary table.</a:t>
            </a:r>
          </a:p>
          <a:p>
            <a:pPr marL="171450" indent="-171450">
              <a:buFont typeface="Arial" panose="020B0604020202020204" pitchFamily="34" charset="0"/>
              <a:buChar char="•"/>
            </a:pPr>
            <a:r>
              <a:rPr lang="en-US" dirty="0" smtClean="0"/>
              <a:t>You can create indexes against columns of a temporary table. These indexes are themselves temporary.</a:t>
            </a:r>
          </a:p>
          <a:p>
            <a:pPr marL="171450" indent="-171450">
              <a:buFont typeface="Arial" panose="020B0604020202020204" pitchFamily="34" charset="0"/>
              <a:buChar char="•"/>
            </a:pPr>
            <a:r>
              <a:rPr lang="en-US" dirty="0" smtClean="0"/>
              <a:t>Temporary tables can be analyzed, allowing the optimizer to generate an execution plan for the table.</a:t>
            </a:r>
          </a:p>
          <a:p>
            <a:pPr marL="171450" indent="-171450">
              <a:buFont typeface="Arial" panose="020B0604020202020204" pitchFamily="34" charset="0"/>
              <a:buChar char="•"/>
            </a:pPr>
            <a:endParaRPr lang="en-US" dirty="0" smtClean="0"/>
          </a:p>
          <a:p>
            <a:r>
              <a:rPr lang="en-US" dirty="0" smtClean="0"/>
              <a:t>They differ from permanent tables in that they are not added to the system catalog and therefore do not impact the size and performance of the system catalog.</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292">
              <a:defRPr/>
            </a:pPr>
            <a:r>
              <a:rPr lang="en-US" dirty="0" smtClean="0"/>
              <a:t>The syntax</a:t>
            </a:r>
            <a:r>
              <a:rPr lang="en-US" baseline="0" dirty="0" smtClean="0"/>
              <a:t> to create a temporary table is </a:t>
            </a:r>
            <a:r>
              <a:rPr lang="en-US" baseline="0" dirty="0" smtClean="0">
                <a:latin typeface="Courier New" pitchFamily="49" charset="0"/>
                <a:cs typeface="Courier New" pitchFamily="49" charset="0"/>
              </a:rPr>
              <a:t>CREATE TEMPORARY TABLE</a:t>
            </a:r>
            <a:r>
              <a:rPr lang="en-US" baseline="0" dirty="0" smtClean="0"/>
              <a:t> or </a:t>
            </a:r>
            <a:r>
              <a:rPr lang="en-US" baseline="0" dirty="0" smtClean="0">
                <a:latin typeface="Courier New" pitchFamily="49" charset="0"/>
                <a:cs typeface="Courier New" pitchFamily="49" charset="0"/>
              </a:rPr>
              <a:t>CREATE TEMP TABLE</a:t>
            </a:r>
            <a:r>
              <a:rPr lang="en-US" baseline="0" dirty="0" smtClean="0"/>
              <a:t>. </a:t>
            </a:r>
          </a:p>
          <a:p>
            <a:r>
              <a:rPr lang="en-US" dirty="0" smtClean="0"/>
              <a:t>In</a:t>
            </a:r>
            <a:r>
              <a:rPr lang="en-US" baseline="0" dirty="0" smtClean="0"/>
              <a:t> this example, the temporary table, </a:t>
            </a:r>
            <a:r>
              <a:rPr lang="en-US" baseline="0" dirty="0" smtClean="0">
                <a:latin typeface="Courier New" pitchFamily="49" charset="0"/>
                <a:cs typeface="Courier New" pitchFamily="49" charset="0"/>
              </a:rPr>
              <a:t>monthlytranssumarry</a:t>
            </a:r>
            <a:r>
              <a:rPr lang="en-US" baseline="0" dirty="0" smtClean="0"/>
              <a:t> is created with the distribution key on two columns: </a:t>
            </a:r>
            <a:r>
              <a:rPr lang="en-US" baseline="0" dirty="0" smtClean="0">
                <a:latin typeface="Courier New" pitchFamily="49" charset="0"/>
                <a:cs typeface="Courier New" pitchFamily="49" charset="0"/>
              </a:rPr>
              <a:t>storeid</a:t>
            </a:r>
            <a:r>
              <a:rPr lang="en-US" baseline="0" dirty="0" smtClean="0"/>
              <a:t> and </a:t>
            </a:r>
            <a:r>
              <a:rPr lang="en-US" baseline="0" dirty="0" smtClean="0">
                <a:latin typeface="Courier New" pitchFamily="49" charset="0"/>
                <a:cs typeface="Courier New" pitchFamily="49" charset="0"/>
              </a:rPr>
              <a:t>customerid</a:t>
            </a:r>
            <a:r>
              <a:rPr lang="en-US" baseline="0" dirty="0" smtClean="0"/>
              <a:t>. The rows of the temporary table will be preserved, or saved, at the end of the transaction, ensuring that the rows are not removed until the session has ended.</a:t>
            </a:r>
          </a:p>
          <a:p>
            <a:endParaRPr lang="en-US" baseline="0" dirty="0" smtClean="0"/>
          </a:p>
          <a:p>
            <a:r>
              <a:rPr lang="en-US" baseline="0" dirty="0" smtClean="0"/>
              <a:t>There are three </a:t>
            </a:r>
            <a:r>
              <a:rPr lang="en-US" baseline="0" dirty="0" smtClean="0">
                <a:latin typeface="Courier New" pitchFamily="49" charset="0"/>
                <a:cs typeface="Courier New" pitchFamily="49" charset="0"/>
              </a:rPr>
              <a:t>ON COMMIT</a:t>
            </a:r>
            <a:r>
              <a:rPr lang="en-US" baseline="0" dirty="0" smtClean="0"/>
              <a:t> states that you can pass to the temporary table are:</a:t>
            </a:r>
          </a:p>
          <a:p>
            <a:pPr marL="171450" indent="-171450">
              <a:buFont typeface="Arial" panose="020B0604020202020204" pitchFamily="34" charset="0"/>
              <a:buChar char="•"/>
            </a:pPr>
            <a:r>
              <a:rPr lang="en-US" dirty="0" smtClean="0">
                <a:latin typeface="Courier New" pitchFamily="49" charset="0"/>
                <a:cs typeface="Courier New" pitchFamily="49" charset="0"/>
              </a:rPr>
              <a:t>PRESERVE ROWS</a:t>
            </a:r>
            <a:r>
              <a:rPr lang="en-US" dirty="0" smtClean="0"/>
              <a:t> – The rows within the table are saved from removal at the end of a transaction block. This translates into no action being taken on the temporary table or its data.</a:t>
            </a:r>
          </a:p>
          <a:p>
            <a:pPr marL="171450" indent="-171450">
              <a:buFont typeface="Arial" panose="020B0604020202020204" pitchFamily="34" charset="0"/>
              <a:buChar char="•"/>
            </a:pPr>
            <a:r>
              <a:rPr lang="en-US" dirty="0" smtClean="0">
                <a:latin typeface="Courier New" pitchFamily="49" charset="0"/>
                <a:cs typeface="Courier New" pitchFamily="49" charset="0"/>
              </a:rPr>
              <a:t>DELETE ROWS</a:t>
            </a:r>
            <a:r>
              <a:rPr lang="en-US" dirty="0" smtClean="0"/>
              <a:t> – The temporary table is truncated at the end of the transaction block, so all rows have been removed.</a:t>
            </a:r>
          </a:p>
          <a:p>
            <a:pPr marL="171450" indent="-171450">
              <a:buFont typeface="Arial" panose="020B0604020202020204" pitchFamily="34" charset="0"/>
              <a:buChar char="•"/>
            </a:pPr>
            <a:r>
              <a:rPr lang="en-US" dirty="0" smtClean="0">
                <a:latin typeface="Courier New" pitchFamily="49" charset="0"/>
                <a:cs typeface="Courier New" pitchFamily="49" charset="0"/>
              </a:rPr>
              <a:t>DROP</a:t>
            </a:r>
            <a:r>
              <a:rPr lang="en-US" dirty="0" smtClean="0"/>
              <a:t> – The temporary table is dropped at the end of the transaction block. </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most common use of a temporary table is to take a subset of data from a larger table, reorganize it, and use the results for reporting</a:t>
            </a:r>
            <a:r>
              <a:rPr lang="en-US" baseline="0" dirty="0" smtClean="0"/>
              <a:t>. This improves overall performance as you are now working on a subset of data instead of a very large dataset. When working with large tables, it is best to avoid performing a union on a large number of queries against </a:t>
            </a:r>
            <a:r>
              <a:rPr lang="en-US" dirty="0" smtClean="0"/>
              <a:t>large tables</a:t>
            </a:r>
            <a:r>
              <a:rPr lang="en-US" baseline="0" dirty="0" smtClean="0"/>
              <a:t>. Instead, if you can reduce the size of your table to just what</a:t>
            </a:r>
            <a:r>
              <a:rPr lang="en-US" dirty="0" smtClean="0"/>
              <a:t> is needed, you see</a:t>
            </a:r>
            <a:r>
              <a:rPr lang="en-US" baseline="0" dirty="0" smtClean="0"/>
              <a:t> improved performance</a:t>
            </a:r>
            <a:r>
              <a:rPr lang="en-US" dirty="0" smtClean="0"/>
              <a:t>.</a:t>
            </a:r>
          </a:p>
          <a:p>
            <a:endParaRPr lang="en-US" baseline="0" dirty="0" smtClean="0"/>
          </a:p>
          <a:p>
            <a:r>
              <a:rPr lang="en-US" baseline="0" dirty="0" smtClean="0"/>
              <a:t>Another use case for working with temporary tables is for data transformation. With the extract, load, and transform method (ELT), you load data directly into the database and then perform your transformations on the data, thereby taking advantage of the Greenplum MPP architecture to improve performance in an area that is often the slowest part of data migration.</a:t>
            </a:r>
            <a:endParaRPr lang="en-US"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Greenplum provides support for two table storage models with various options:</a:t>
            </a:r>
          </a:p>
          <a:p>
            <a:pPr marL="171450" indent="-171450">
              <a:buFont typeface="Arial" panose="020B0604020202020204" pitchFamily="34" charset="0"/>
              <a:buChar char="•"/>
            </a:pPr>
            <a:r>
              <a:rPr lang="en-US" dirty="0" smtClean="0"/>
              <a:t>Heap – Unless otherwise specified, Greenplum tables are created using the heap storage model. Heap tables allow you to add new rows, update existing rows, and remove rows from the table. These types of transactions are seen in OLTP databases where data is often modified after it has been loaded. </a:t>
            </a:r>
          </a:p>
          <a:p>
            <a:pPr marL="171450" indent="-171450">
              <a:buFont typeface="Arial" panose="020B0604020202020204" pitchFamily="34" charset="0"/>
              <a:buChar char="•"/>
            </a:pPr>
            <a:r>
              <a:rPr lang="en-US" dirty="0" smtClean="0"/>
              <a:t>Append-optimized – An append-optimized table is optimized for data warehouses. If you follow the strictest definition of the data warehouse, data is not normally modified once it has been loaded into its permanent table. Append-optimized tables do afford some flexibility in that they</a:t>
            </a:r>
            <a:r>
              <a:rPr lang="en-US" baseline="0" dirty="0" smtClean="0"/>
              <a:t> permit</a:t>
            </a:r>
            <a:r>
              <a:rPr lang="en-US" dirty="0" smtClean="0"/>
              <a:t> updates and deletes. </a:t>
            </a:r>
            <a:br>
              <a:rPr lang="en-US" dirty="0" smtClean="0"/>
            </a:br>
            <a:r>
              <a:rPr lang="en-US" baseline="0" dirty="0" smtClean="0"/>
              <a:t>Append-optimized tables work well for large batch uploads, as opposed to</a:t>
            </a:r>
            <a:r>
              <a:rPr lang="en-US" dirty="0" smtClean="0"/>
              <a:t> single row inserts. </a:t>
            </a:r>
            <a:r>
              <a:rPr lang="en-US" baseline="0" dirty="0" smtClean="0"/>
              <a:t>Large fact tables, where data does not normally require changes, are ideal candidates for append-optimized storage. </a:t>
            </a:r>
            <a:br>
              <a:rPr lang="en-US" baseline="0" dirty="0" smtClean="0"/>
            </a:br>
            <a:r>
              <a:rPr lang="en-US" baseline="0" dirty="0" smtClean="0"/>
              <a:t>Append-optimized storage does not work with transactions that use serializable isolation levels, as would be seen with single-row inserts. Append-only storage uses a visibility map to mark the rows which should be visible versus those that should not be (due to deletion).</a:t>
            </a:r>
          </a:p>
          <a:p>
            <a:r>
              <a:rPr lang="en-US" dirty="0" smtClean="0"/>
              <a:t>Both storage models support row-oriented tables, whereas column-oriented tables are only supported with append-optimized storage.</a:t>
            </a:r>
          </a:p>
          <a:p>
            <a:r>
              <a:rPr lang="en-US" dirty="0" smtClean="0"/>
              <a:t>Append-optimized storage also supports in-database compression at the table and column levels.</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addition to heap and append-optimized storage models, you can also define your table to be row-oriented or column-oriented.</a:t>
            </a:r>
          </a:p>
          <a:p>
            <a:r>
              <a:rPr lang="en-US" dirty="0" smtClean="0"/>
              <a:t>A row-oriented table supports mixed workloads where you may perform frequent inserts, updates, deletes, and selects.</a:t>
            </a:r>
          </a:p>
          <a:p>
            <a:r>
              <a:rPr lang="en-US" dirty="0" smtClean="0"/>
              <a:t>A column-oriented table, as with append-optimized storage, performs well for data warehouse workloads, where you may be computing aggregations of data over a small number of columns. This type of storage also works well for cases where only certain columns will be modified.</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Unless otherwise specified, the default behavior when creating a table is to create a heap storage table with row orientation.</a:t>
            </a:r>
          </a:p>
          <a:p>
            <a:r>
              <a:rPr lang="en-US" dirty="0" smtClean="0"/>
              <a:t>To create an append-optimized table, you must include the clause </a:t>
            </a:r>
            <a:br>
              <a:rPr lang="en-US" dirty="0" smtClean="0"/>
            </a:br>
            <a:r>
              <a:rPr lang="en-US" dirty="0" smtClean="0">
                <a:latin typeface="Courier New" pitchFamily="49" charset="0"/>
                <a:cs typeface="Courier New" pitchFamily="49" charset="0"/>
              </a:rPr>
              <a:t>WITH (appendonly=true)</a:t>
            </a:r>
            <a:r>
              <a:rPr lang="en-US" dirty="0" smtClean="0"/>
              <a:t> in your table definition.</a:t>
            </a:r>
          </a:p>
          <a:p>
            <a:r>
              <a:rPr lang="en-US" dirty="0" smtClean="0"/>
              <a:t>To specify column orientation, use the </a:t>
            </a:r>
            <a:br>
              <a:rPr lang="en-US" dirty="0" smtClean="0"/>
            </a:br>
            <a:r>
              <a:rPr lang="en-US" dirty="0" smtClean="0">
                <a:latin typeface="Courier New" pitchFamily="49" charset="0"/>
                <a:cs typeface="Courier New" pitchFamily="49" charset="0"/>
              </a:rPr>
              <a:t>WITH (appendonly=true, orientation=column)</a:t>
            </a:r>
            <a:r>
              <a:rPr lang="en-US" dirty="0" smtClean="0"/>
              <a:t> clause in your table definition.</a:t>
            </a:r>
          </a:p>
          <a:p>
            <a:r>
              <a:rPr lang="en-US" dirty="0" smtClean="0"/>
              <a:t>You cannot change the storage model or orientation of an existing table. You can instead create a new table with the desired storage model and orientation and migrate your data into that table</a:t>
            </a:r>
            <a:r>
              <a:rPr lang="en-US" baseline="0" dirty="0" smtClean="0"/>
              <a:t> (we did this in the demo, using “CREATE TABLE AS SELECT </a:t>
            </a:r>
            <a:r>
              <a:rPr lang="is-IS" baseline="0" dirty="0" smtClean="0"/>
              <a:t>…”)</a:t>
            </a:r>
          </a:p>
          <a:p>
            <a:endParaRPr lang="en-US"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399"/>
            <a:ext cx="5486400" cy="4574969"/>
          </a:xfrm>
        </p:spPr>
        <p:txBody>
          <a:bodyPr>
            <a:noAutofit/>
          </a:bodyPr>
          <a:lstStyle/>
          <a:p>
            <a:r>
              <a:rPr lang="en-US" dirty="0" smtClean="0"/>
              <a:t>Append-optimized tables support compression at two levels:</a:t>
            </a:r>
          </a:p>
          <a:p>
            <a:pPr marL="171450" indent="-171450">
              <a:buFont typeface="Arial" panose="020B0604020202020204" pitchFamily="34" charset="0"/>
              <a:buChar char="•"/>
            </a:pPr>
            <a:r>
              <a:rPr lang="en-US" dirty="0" smtClean="0"/>
              <a:t>Table-level compression is applied to the entire table with support for ZLIB and QuickLZ;</a:t>
            </a:r>
            <a:r>
              <a:rPr lang="en-US" baseline="0" dirty="0" smtClean="0"/>
              <a:t> RLE_TYPE can also be used at the table level if ORIENTATION=COLUMN.</a:t>
            </a:r>
            <a:endParaRPr lang="en-US" dirty="0" smtClean="0"/>
          </a:p>
          <a:p>
            <a:pPr marL="171450" indent="-171450">
              <a:buFont typeface="Arial" panose="020B0604020202020204" pitchFamily="34" charset="0"/>
              <a:buChar char="•"/>
            </a:pPr>
            <a:r>
              <a:rPr lang="en-US" dirty="0" smtClean="0"/>
              <a:t>If</a:t>
            </a:r>
            <a:r>
              <a:rPr lang="en-US" baseline="0" dirty="0" smtClean="0"/>
              <a:t> ORIENTATION=COLUMN, e</a:t>
            </a:r>
            <a:r>
              <a:rPr lang="en-US" dirty="0" smtClean="0"/>
              <a:t>ach column’s compression</a:t>
            </a:r>
            <a:r>
              <a:rPr lang="en-US" baseline="0" dirty="0" smtClean="0"/>
              <a:t> spec can be applied independently</a:t>
            </a:r>
            <a:r>
              <a:rPr lang="en-US" dirty="0" smtClean="0"/>
              <a:t>.</a:t>
            </a:r>
          </a:p>
          <a:p>
            <a:pPr marL="171450" indent="-171450">
              <a:buFont typeface="Arial" panose="020B0604020202020204" pitchFamily="34" charset="0"/>
              <a:buChar char="•"/>
            </a:pPr>
            <a:r>
              <a:rPr lang="en-US" baseline="0" dirty="0" smtClean="0"/>
              <a:t>The order of precedence for compression specs, from lowest to highest, is table, column, partition, and subpartition. </a:t>
            </a:r>
          </a:p>
          <a:p>
            <a:pPr marL="0" indent="0">
              <a:buFont typeface="Arial" panose="020B0604020202020204" pitchFamily="34" charset="0"/>
              <a:buNone/>
            </a:pPr>
            <a:endParaRPr lang="en-US" baseline="0" dirty="0" smtClean="0"/>
          </a:p>
          <a:p>
            <a:r>
              <a:rPr lang="en-US" dirty="0" smtClean="0"/>
              <a:t>The various algorithms offer different performance and compression,</a:t>
            </a:r>
            <a:r>
              <a:rPr lang="en-US" baseline="0" dirty="0" smtClean="0"/>
              <a:t> depending on the data</a:t>
            </a:r>
            <a:r>
              <a:rPr lang="en-US" dirty="0" smtClean="0"/>
              <a:t>.</a:t>
            </a:r>
          </a:p>
          <a:p>
            <a:pPr marL="171450" indent="-171450">
              <a:buFont typeface="Arial" panose="020B0604020202020204" pitchFamily="34" charset="0"/>
              <a:buChar char="•"/>
            </a:pPr>
            <a:r>
              <a:rPr lang="en-US" dirty="0" smtClean="0"/>
              <a:t>ZLIB is the default algorithm that offers greater compression, but at lower speeds. At compression level 1, zlib offers the fastest compression with the lowest ratio, while at 9, it offers the most compact compression,</a:t>
            </a:r>
            <a:r>
              <a:rPr lang="en-US" baseline="0" dirty="0" smtClean="0"/>
              <a:t> but at the cost of</a:t>
            </a:r>
            <a:r>
              <a:rPr lang="en-US" dirty="0" smtClean="0"/>
              <a:t> slower</a:t>
            </a:r>
            <a:r>
              <a:rPr lang="en-US" baseline="0" dirty="0" smtClean="0"/>
              <a:t> speed.</a:t>
            </a:r>
            <a:endParaRPr lang="en-US" dirty="0" smtClean="0"/>
          </a:p>
          <a:p>
            <a:pPr marL="171450" indent="-171450">
              <a:buFont typeface="Arial" panose="020B0604020202020204" pitchFamily="34" charset="0"/>
              <a:buChar char="•"/>
            </a:pPr>
            <a:r>
              <a:rPr lang="en-US" dirty="0" smtClean="0"/>
              <a:t>QuickLZ uses less CPU and compresses data faster, but at a lower compression ratio than zlib, and it offers a</a:t>
            </a:r>
            <a:r>
              <a:rPr lang="en-US" baseline="0" dirty="0" smtClean="0"/>
              <a:t> single</a:t>
            </a:r>
            <a:r>
              <a:rPr lang="en-US" dirty="0" smtClean="0"/>
              <a:t> compression level.</a:t>
            </a:r>
          </a:p>
          <a:p>
            <a:pPr marL="171450" indent="-171450">
              <a:buFont typeface="Arial" panose="020B0604020202020204" pitchFamily="34" charset="0"/>
              <a:buChar char="•"/>
            </a:pPr>
            <a:r>
              <a:rPr lang="en-US" dirty="0" smtClean="0"/>
              <a:t>RLE_TYPE offers</a:t>
            </a:r>
            <a:r>
              <a:rPr lang="en-US" baseline="0" dirty="0" smtClean="0"/>
              <a:t> run-length encoding (RLE) for column-level compression. With RLE, repeated data is stored as a single value</a:t>
            </a:r>
            <a:r>
              <a:rPr lang="en-US" dirty="0" smtClean="0"/>
              <a:t> along with a count of the number of times that value is found. As of GPDB 4.3.3, for data stored using RLE, Delta compression is also applied for columns that are defined as </a:t>
            </a:r>
            <a:r>
              <a:rPr lang="en-US" dirty="0" smtClean="0">
                <a:latin typeface="Courier New" panose="02070309020205020404" pitchFamily="49" charset="0"/>
                <a:cs typeface="Courier New" panose="02070309020205020404" pitchFamily="49" charset="0"/>
              </a:rPr>
              <a:t>BIGINT</a:t>
            </a:r>
            <a:r>
              <a:rPr lang="en-US" dirty="0" smtClean="0"/>
              <a:t>, </a:t>
            </a:r>
            <a:r>
              <a:rPr lang="en-US" dirty="0" smtClean="0">
                <a:latin typeface="Courier New" panose="02070309020205020404" pitchFamily="49" charset="0"/>
                <a:cs typeface="Courier New" panose="02070309020205020404" pitchFamily="49" charset="0"/>
              </a:rPr>
              <a:t>INTEGER</a:t>
            </a:r>
            <a:r>
              <a:rPr lang="en-US" dirty="0" smtClean="0"/>
              <a:t>, </a:t>
            </a:r>
            <a:r>
              <a:rPr lang="en-US" dirty="0" smtClean="0">
                <a:latin typeface="Courier New" panose="02070309020205020404" pitchFamily="49" charset="0"/>
                <a:cs typeface="Courier New" panose="02070309020205020404" pitchFamily="49" charset="0"/>
              </a:rPr>
              <a:t>DATE</a:t>
            </a:r>
            <a:r>
              <a:rPr lang="en-US" dirty="0" smtClean="0"/>
              <a:t>, </a:t>
            </a:r>
            <a:r>
              <a:rPr lang="en-US" dirty="0" smtClean="0">
                <a:latin typeface="Courier New" panose="02070309020205020404" pitchFamily="49" charset="0"/>
                <a:cs typeface="Courier New" panose="02070309020205020404" pitchFamily="49" charset="0"/>
              </a:rPr>
              <a:t>TIME</a:t>
            </a:r>
            <a:r>
              <a:rPr lang="en-US" dirty="0" smtClean="0"/>
              <a:t>, or </a:t>
            </a:r>
            <a:r>
              <a:rPr lang="en-US" dirty="0" smtClean="0">
                <a:latin typeface="Courier New" panose="02070309020205020404" pitchFamily="49" charset="0"/>
                <a:cs typeface="Courier New" panose="02070309020205020404" pitchFamily="49" charset="0"/>
              </a:rPr>
              <a:t>TIMESTAMP</a:t>
            </a:r>
            <a:r>
              <a:rPr lang="en-US" dirty="0" smtClean="0"/>
              <a:t>.</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applying compression to the table, you include the compression type and level in the </a:t>
            </a:r>
            <a:r>
              <a:rPr lang="en-US" dirty="0" smtClean="0">
                <a:latin typeface="Courier New" pitchFamily="49" charset="0"/>
                <a:cs typeface="Courier New" pitchFamily="49" charset="0"/>
              </a:rPr>
              <a:t>WITH</a:t>
            </a:r>
            <a:r>
              <a:rPr lang="en-US" dirty="0" smtClean="0"/>
              <a:t> clause of your table</a:t>
            </a:r>
            <a:r>
              <a:rPr lang="en-US" baseline="0" dirty="0" smtClean="0"/>
              <a:t> definition.</a:t>
            </a:r>
          </a:p>
          <a:p>
            <a:r>
              <a:rPr lang="en-US" baseline="0" dirty="0" smtClean="0"/>
              <a:t>In the first example, the zlib compression algorithm is applied to the table using the clause  “</a:t>
            </a:r>
            <a:r>
              <a:rPr lang="en-US" b="0" baseline="0" dirty="0" smtClean="0">
                <a:latin typeface="Courier New" pitchFamily="49" charset="0"/>
                <a:cs typeface="Courier New" pitchFamily="49" charset="0"/>
              </a:rPr>
              <a:t>WITH (appendonly=true, compresstype=zlib, compresslevel=5)</a:t>
            </a:r>
            <a:r>
              <a:rPr lang="en-US" b="0" baseline="0" dirty="0" smtClean="0">
                <a:latin typeface="+mn-lt"/>
                <a:cs typeface="+mn-cs"/>
              </a:rPr>
              <a:t>”.</a:t>
            </a:r>
          </a:p>
          <a:p>
            <a:r>
              <a:rPr lang="en-US" b="0" baseline="0" dirty="0" smtClean="0"/>
              <a:t>The default compression level is </a:t>
            </a:r>
            <a:r>
              <a:rPr lang="en-US" b="0" baseline="0" dirty="0" smtClean="0">
                <a:latin typeface="Courier New" pitchFamily="49" charset="0"/>
                <a:cs typeface="Courier New" pitchFamily="49" charset="0"/>
              </a:rPr>
              <a:t>1</a:t>
            </a:r>
            <a:endParaRPr lang="en-US" b="0" baseline="0" dirty="0" smtClean="0">
              <a:latin typeface="+mn-lt"/>
              <a:cs typeface="+mn-cs"/>
            </a:endParaRPr>
          </a:p>
          <a:p>
            <a:r>
              <a:rPr lang="en-US" b="0" baseline="0" dirty="0" smtClean="0"/>
              <a:t>.</a:t>
            </a:r>
          </a:p>
          <a:p>
            <a:r>
              <a:rPr lang="en-US" b="0" baseline="0" dirty="0" smtClean="0"/>
              <a:t>The second example shows how to define a QuickLZ compressed table by including the “</a:t>
            </a:r>
            <a:r>
              <a:rPr lang="en-US" b="0" baseline="0" dirty="0" smtClean="0">
                <a:latin typeface="Courier New" pitchFamily="49" charset="0"/>
                <a:cs typeface="Courier New" pitchFamily="49" charset="0"/>
              </a:rPr>
              <a:t>compresstype=quicklz”</a:t>
            </a:r>
            <a:r>
              <a:rPr lang="en-US" b="0" baseline="0" dirty="0" smtClean="0"/>
              <a:t> option in the </a:t>
            </a:r>
            <a:r>
              <a:rPr lang="en-US" b="0" baseline="0" dirty="0" smtClean="0">
                <a:latin typeface="Courier New" pitchFamily="49" charset="0"/>
                <a:cs typeface="Courier New" pitchFamily="49" charset="0"/>
              </a:rPr>
              <a:t>WITH</a:t>
            </a:r>
            <a:r>
              <a:rPr lang="en-US" b="0" baseline="0" dirty="0" smtClean="0"/>
              <a:t> clause.</a:t>
            </a:r>
          </a:p>
          <a:p>
            <a:endParaRPr lang="en-US" b="0" baseline="0" dirty="0" smtClean="0"/>
          </a:p>
          <a:p>
            <a:r>
              <a:rPr lang="en-US" b="0" baseline="0" dirty="0" smtClean="0"/>
              <a:t>In the third example, compression algorithms are applied, separately, to two columns. Column compression requires the </a:t>
            </a:r>
            <a:r>
              <a:rPr lang="en-US" b="0" baseline="0" dirty="0" smtClean="0">
                <a:latin typeface="Courier New" pitchFamily="49" charset="0"/>
                <a:cs typeface="Courier New" pitchFamily="49" charset="0"/>
              </a:rPr>
              <a:t>ENCODING</a:t>
            </a:r>
            <a:r>
              <a:rPr lang="en-US" b="0" baseline="0" dirty="0" smtClean="0"/>
              <a:t> clause as part of the column definition. Here, the </a:t>
            </a:r>
            <a:r>
              <a:rPr lang="en-US" b="0" baseline="0" dirty="0" smtClean="0">
                <a:latin typeface="Courier New" pitchFamily="49" charset="0"/>
                <a:cs typeface="Courier New" pitchFamily="49" charset="0"/>
              </a:rPr>
              <a:t>sales</a:t>
            </a:r>
            <a:r>
              <a:rPr lang="en-US" b="0" baseline="0" dirty="0" smtClean="0"/>
              <a:t> column will use </a:t>
            </a:r>
            <a:r>
              <a:rPr lang="en-US" b="0" baseline="0" dirty="0" smtClean="0">
                <a:latin typeface="Courier New" pitchFamily="49" charset="0"/>
                <a:cs typeface="Courier New" pitchFamily="49" charset="0"/>
              </a:rPr>
              <a:t>zlib</a:t>
            </a:r>
            <a:r>
              <a:rPr lang="en-US" b="0" baseline="0" dirty="0" smtClean="0"/>
              <a:t> compression at compression level </a:t>
            </a:r>
            <a:r>
              <a:rPr lang="en-US" b="0" baseline="0" dirty="0" smtClean="0">
                <a:latin typeface="Courier New" pitchFamily="49" charset="0"/>
                <a:cs typeface="Courier New" pitchFamily="49" charset="0"/>
              </a:rPr>
              <a:t>3</a:t>
            </a:r>
            <a:r>
              <a:rPr lang="en-US" b="0" baseline="0" dirty="0" smtClean="0"/>
              <a:t>, while the </a:t>
            </a:r>
            <a:r>
              <a:rPr lang="en-US" b="0" baseline="0" dirty="0" smtClean="0">
                <a:latin typeface="Courier New" pitchFamily="49" charset="0"/>
                <a:cs typeface="Courier New" pitchFamily="49" charset="0"/>
              </a:rPr>
              <a:t>salesdate</a:t>
            </a:r>
            <a:r>
              <a:rPr lang="en-US" b="0" baseline="0" dirty="0" smtClean="0"/>
              <a:t> column will use </a:t>
            </a:r>
            <a:r>
              <a:rPr lang="en-US" b="0" baseline="0" dirty="0" smtClean="0">
                <a:latin typeface="Courier New" pitchFamily="49" charset="0"/>
                <a:cs typeface="Courier New" pitchFamily="49" charset="0"/>
              </a:rPr>
              <a:t>rle_type</a:t>
            </a:r>
            <a:r>
              <a:rPr lang="en-US" b="0" baseline="0" dirty="0" smtClean="0"/>
              <a:t> compression.</a:t>
            </a:r>
          </a:p>
          <a:p>
            <a:endParaRPr lang="en-US" b="0" baseline="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marL="0" marR="0" indent="0" algn="l" defTabSz="457200" rtl="0" eaLnBrk="1" fontAlgn="base" latinLnBrk="0" hangingPunct="1">
              <a:lnSpc>
                <a:spcPct val="100000"/>
              </a:lnSpc>
              <a:spcBef>
                <a:spcPts val="0"/>
              </a:spcBef>
              <a:spcAft>
                <a:spcPct val="0"/>
              </a:spcAft>
              <a:buClrTx/>
              <a:buSzTx/>
              <a:buFontTx/>
              <a:buNone/>
              <a:tabLst/>
              <a:defRPr/>
            </a:pPr>
            <a:r>
              <a:rPr lang="en-US" dirty="0" smtClean="0"/>
              <a:t>Intro:</a:t>
            </a:r>
            <a:r>
              <a:rPr lang="en-US" baseline="0" dirty="0" smtClean="0"/>
              <a:t> my name is, my role is, …</a:t>
            </a:r>
            <a:endParaRPr lang="en-US" dirty="0"/>
          </a:p>
          <a:p>
            <a:pPr>
              <a:spcBef>
                <a:spcPts val="0"/>
              </a:spcBef>
              <a:buNone/>
            </a:pPr>
            <a:endParaRPr dirty="0"/>
          </a:p>
        </p:txBody>
      </p:sp>
      <p:sp>
        <p:nvSpPr>
          <p:cNvPr id="238" name="Shape 238"/>
          <p:cNvSpPr>
            <a:spLocks noGrp="1" noRot="1" noChangeAspect="1"/>
          </p:cNvSpPr>
          <p:nvPr>
            <p:ph type="sldImg" idx="2"/>
          </p:nvPr>
        </p:nvSpPr>
        <p:spPr>
          <a:xfrm>
            <a:off x="2068513" y="685800"/>
            <a:ext cx="2778125"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399"/>
            <a:ext cx="5486400" cy="4481623"/>
          </a:xfrm>
        </p:spPr>
        <p:txBody>
          <a:bodyPr>
            <a:normAutofit/>
          </a:bodyPr>
          <a:lstStyle/>
          <a:p>
            <a:r>
              <a:rPr lang="en-US" dirty="0" smtClean="0"/>
              <a:t>The server configuration</a:t>
            </a:r>
            <a:r>
              <a:rPr lang="en-US" baseline="0" dirty="0" smtClean="0"/>
              <a:t> parameter, </a:t>
            </a:r>
            <a:r>
              <a:rPr lang="en-US" baseline="0" dirty="0" smtClean="0">
                <a:latin typeface="Courier New" panose="02070309020205020404" pitchFamily="49" charset="0"/>
                <a:cs typeface="Courier New" panose="02070309020205020404" pitchFamily="49" charset="0"/>
              </a:rPr>
              <a:t>gp_default_storage_options</a:t>
            </a:r>
            <a:r>
              <a:rPr lang="en-US" baseline="0" dirty="0" smtClean="0"/>
              <a:t>, lets you define the storage options to automatically apply when creating a table with the </a:t>
            </a:r>
            <a:r>
              <a:rPr lang="en-US" baseline="0" dirty="0" smtClean="0">
                <a:latin typeface="Courier New" panose="02070309020205020404" pitchFamily="49" charset="0"/>
                <a:cs typeface="Courier New" panose="02070309020205020404" pitchFamily="49" charset="0"/>
              </a:rPr>
              <a:t>CREATE TABLE</a:t>
            </a:r>
            <a:r>
              <a:rPr lang="en-US" baseline="0" dirty="0" smtClean="0"/>
              <a:t> command.</a:t>
            </a:r>
          </a:p>
          <a:p>
            <a:r>
              <a:rPr lang="en-US" baseline="0" dirty="0" smtClean="0"/>
              <a:t>The options are a comma separated list, consisting of the storage options, </a:t>
            </a:r>
            <a:r>
              <a:rPr lang="en-US" baseline="0" dirty="0" smtClean="0">
                <a:latin typeface="Courier New" panose="02070309020205020404" pitchFamily="49" charset="0"/>
                <a:cs typeface="Courier New" panose="02070309020205020404" pitchFamily="49" charset="0"/>
              </a:rPr>
              <a:t>APPENDONLY</a:t>
            </a:r>
            <a:r>
              <a:rPr lang="en-US" baseline="0" dirty="0" smtClean="0"/>
              <a:t>, </a:t>
            </a:r>
            <a:r>
              <a:rPr lang="en-US" baseline="0" dirty="0" smtClean="0">
                <a:latin typeface="Courier New" panose="02070309020205020404" pitchFamily="49" charset="0"/>
                <a:cs typeface="Courier New" panose="02070309020205020404" pitchFamily="49" charset="0"/>
              </a:rPr>
              <a:t>BLOCKSIZE</a:t>
            </a:r>
            <a:r>
              <a:rPr lang="en-US" baseline="0" dirty="0" smtClean="0"/>
              <a:t>, </a:t>
            </a:r>
            <a:r>
              <a:rPr lang="en-US" baseline="0" dirty="0" smtClean="0">
                <a:latin typeface="Courier New" panose="02070309020205020404" pitchFamily="49" charset="0"/>
                <a:cs typeface="Courier New" panose="02070309020205020404" pitchFamily="49" charset="0"/>
              </a:rPr>
              <a:t>CHECKSUM</a:t>
            </a:r>
            <a:r>
              <a:rPr lang="en-US" baseline="0" dirty="0" smtClean="0"/>
              <a:t>, </a:t>
            </a:r>
            <a:r>
              <a:rPr lang="en-US" baseline="0" dirty="0" smtClean="0">
                <a:latin typeface="Courier New" panose="02070309020205020404" pitchFamily="49" charset="0"/>
                <a:cs typeface="Courier New" panose="02070309020205020404" pitchFamily="49" charset="0"/>
              </a:rPr>
              <a:t>COMPRESSTYPE</a:t>
            </a:r>
            <a:r>
              <a:rPr lang="en-US" baseline="0" dirty="0" smtClean="0"/>
              <a:t>, </a:t>
            </a:r>
            <a:r>
              <a:rPr lang="en-US" baseline="0" dirty="0" smtClean="0">
                <a:latin typeface="Courier New" panose="02070309020205020404" pitchFamily="49" charset="0"/>
                <a:cs typeface="Courier New" panose="02070309020205020404" pitchFamily="49" charset="0"/>
              </a:rPr>
              <a:t>COMPRESSLEVEL</a:t>
            </a:r>
            <a:r>
              <a:rPr lang="en-US" baseline="0" dirty="0" smtClean="0"/>
              <a:t>, and </a:t>
            </a:r>
            <a:r>
              <a:rPr lang="en-US" baseline="0" dirty="0" smtClean="0">
                <a:latin typeface="Courier New" panose="02070309020205020404" pitchFamily="49" charset="0"/>
                <a:cs typeface="Courier New" panose="02070309020205020404" pitchFamily="49" charset="0"/>
              </a:rPr>
              <a:t>ORIENTATION</a:t>
            </a:r>
            <a:r>
              <a:rPr lang="en-US" baseline="0" dirty="0" smtClean="0"/>
              <a:t>.</a:t>
            </a:r>
          </a:p>
          <a:p>
            <a:r>
              <a:rPr lang="en-US" dirty="0" smtClean="0"/>
              <a:t>The default behavior </a:t>
            </a:r>
            <a:r>
              <a:rPr lang="en-US" b="1" dirty="0" smtClean="0"/>
              <a:t>can be set at various levels </a:t>
            </a:r>
            <a:r>
              <a:rPr lang="en-US" dirty="0" smtClean="0"/>
              <a:t>of the database: </a:t>
            </a:r>
          </a:p>
          <a:p>
            <a:pPr marL="171450" indent="-171450">
              <a:buFont typeface="Arial" panose="020B0604020202020204" pitchFamily="34" charset="0"/>
              <a:buChar char="•"/>
            </a:pPr>
            <a:r>
              <a:rPr lang="en-US" b="1" dirty="0" smtClean="0"/>
              <a:t>Role</a:t>
            </a:r>
            <a:r>
              <a:rPr lang="en-US" dirty="0" smtClean="0"/>
              <a:t> level using the </a:t>
            </a:r>
            <a:r>
              <a:rPr lang="en-US" dirty="0" smtClean="0">
                <a:latin typeface="Courier New" panose="02070309020205020404" pitchFamily="49" charset="0"/>
                <a:cs typeface="Courier New" panose="02070309020205020404" pitchFamily="49" charset="0"/>
              </a:rPr>
              <a:t>ALTER ROLE SET …</a:t>
            </a:r>
            <a:r>
              <a:rPr lang="en-US" dirty="0" smtClean="0"/>
              <a:t> command</a:t>
            </a:r>
          </a:p>
          <a:p>
            <a:pPr marL="171450" indent="-171450">
              <a:buFont typeface="Arial" panose="020B0604020202020204" pitchFamily="34" charset="0"/>
              <a:buChar char="•"/>
            </a:pPr>
            <a:r>
              <a:rPr lang="en-US" b="1" dirty="0" smtClean="0"/>
              <a:t>Database</a:t>
            </a:r>
            <a:r>
              <a:rPr lang="en-US" dirty="0" smtClean="0"/>
              <a:t> level with the </a:t>
            </a:r>
            <a:r>
              <a:rPr lang="en-US" dirty="0" smtClean="0">
                <a:latin typeface="Courier New" panose="02070309020205020404" pitchFamily="49" charset="0"/>
                <a:cs typeface="Courier New" panose="02070309020205020404" pitchFamily="49" charset="0"/>
              </a:rPr>
              <a:t>ALTER DATABASE SET …</a:t>
            </a:r>
            <a:r>
              <a:rPr lang="en-US" dirty="0" smtClean="0"/>
              <a:t> command.</a:t>
            </a:r>
          </a:p>
          <a:p>
            <a:pPr marL="171450" indent="-171450">
              <a:buFont typeface="Arial" panose="020B0604020202020204" pitchFamily="34" charset="0"/>
              <a:buChar char="•"/>
            </a:pPr>
            <a:r>
              <a:rPr lang="en-US" b="1" dirty="0" smtClean="0"/>
              <a:t>Global</a:t>
            </a:r>
            <a:r>
              <a:rPr lang="en-US" dirty="0" smtClean="0"/>
              <a:t> level using the </a:t>
            </a:r>
            <a:r>
              <a:rPr lang="en-US" dirty="0" smtClean="0">
                <a:latin typeface="Courier New" panose="02070309020205020404" pitchFamily="49" charset="0"/>
                <a:cs typeface="Courier New" panose="02070309020205020404" pitchFamily="49" charset="0"/>
              </a:rPr>
              <a:t>gpconfig</a:t>
            </a:r>
            <a:r>
              <a:rPr lang="en-US" dirty="0" smtClean="0">
                <a:latin typeface="+mj-lt"/>
                <a:cs typeface="Courier New" panose="02070309020205020404" pitchFamily="49" charset="0"/>
              </a:rPr>
              <a:t> </a:t>
            </a:r>
            <a:r>
              <a:rPr lang="en-US" dirty="0" smtClean="0"/>
              <a:t>command.</a:t>
            </a:r>
          </a:p>
          <a:p>
            <a:r>
              <a:rPr lang="en-US" dirty="0" smtClean="0"/>
              <a:t>Specifying options using the </a:t>
            </a:r>
            <a:r>
              <a:rPr lang="en-US" dirty="0" smtClean="0">
                <a:latin typeface="Courier New" panose="02070309020205020404" pitchFamily="49" charset="0"/>
                <a:cs typeface="Courier New" panose="02070309020205020404" pitchFamily="49" charset="0"/>
              </a:rPr>
              <a:t>CREATE TABLE</a:t>
            </a:r>
            <a:r>
              <a:rPr lang="en-US" dirty="0" smtClean="0"/>
              <a:t> takes precedence over all other forms. The next order of precedence is the role level, followed by the database level, and then the system level.</a:t>
            </a:r>
          </a:p>
          <a:p>
            <a:endParaRPr lang="en-US" dirty="0" smtClean="0"/>
          </a:p>
          <a:p>
            <a:r>
              <a:rPr lang="en-US" dirty="0" smtClean="0"/>
              <a:t>In</a:t>
            </a:r>
            <a:r>
              <a:rPr lang="en-US" baseline="0" dirty="0" smtClean="0"/>
              <a:t> the bottom example, the DBA alters the “student” role to set up storage options specific to that account.</a:t>
            </a:r>
            <a:endParaRPr lang="en-US" dirty="0" smtClean="0"/>
          </a:p>
        </p:txBody>
      </p:sp>
      <p:sp>
        <p:nvSpPr>
          <p:cNvPr id="4" name="Slide Number Placeholder 3"/>
          <p:cNvSpPr>
            <a:spLocks noGrp="1"/>
          </p:cNvSpPr>
          <p:nvPr>
            <p:ph type="sldNum" sz="quarter" idx="10"/>
          </p:nvPr>
        </p:nvSpPr>
        <p:spPr/>
        <p:txBody>
          <a:bodyPr/>
          <a:lstStyle/>
          <a:p>
            <a:fld id="{3E111BFA-701F-43C7-BF56-C32D95A89F6D}" type="slidenum">
              <a:rPr lang="en-US" altLang="en-US" smtClean="0"/>
              <a:pPr/>
              <a:t>20</a:t>
            </a:fld>
            <a:endParaRPr lang="en-US" altLang="en-US"/>
          </a:p>
        </p:txBody>
      </p:sp>
    </p:spTree>
    <p:extLst>
      <p:ext uri="{BB962C8B-B14F-4D97-AF65-F5344CB8AC3E}">
        <p14:creationId xmlns:p14="http://schemas.microsoft.com/office/powerpoint/2010/main" val="37777072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marL="342900" marR="0" lvl="0" indent="-223838" algn="l" defTabSz="457200" rtl="0" eaLnBrk="1" fontAlgn="base" latinLnBrk="0" hangingPunct="1">
              <a:lnSpc>
                <a:spcPct val="100000"/>
              </a:lnSpc>
              <a:spcBef>
                <a:spcPts val="600"/>
              </a:spcBef>
              <a:spcAft>
                <a:spcPct val="0"/>
              </a:spcAft>
              <a:buClr>
                <a:srgbClr val="92D050"/>
              </a:buClr>
              <a:buSzPct val="110000"/>
              <a:buFont typeface="Arial" pitchFamily="34" charset="0"/>
              <a:buChar char="•"/>
              <a:tabLst/>
              <a:defRPr/>
            </a:pPr>
            <a:r>
              <a:rPr kumimoji="0" lang="en-US" sz="2200" b="0" i="0" u="none" strike="noStrike" kern="1200" cap="none" spc="0" normalizeH="0" baseline="0" noProof="0" dirty="0" smtClean="0">
                <a:ln>
                  <a:noFill/>
                </a:ln>
                <a:solidFill>
                  <a:srgbClr val="4D4D4D"/>
                </a:solidFill>
                <a:effectLst/>
                <a:uLnTx/>
                <a:uFillTx/>
                <a:latin typeface="Arial"/>
                <a:ea typeface="ＭＳ Ｐゴシック" pitchFamily="34" charset="-128"/>
                <a:cs typeface="+mn-cs"/>
              </a:rPr>
              <a:t>Filespaces and tablespaces can be combined with partitioning to yield “hot data” vs. “warm data”, o</a:t>
            </a:r>
          </a:p>
          <a:p>
            <a:pPr marL="342900" marR="0" lvl="0" indent="-223838" algn="l" defTabSz="457200" rtl="0" eaLnBrk="1" fontAlgn="base" latinLnBrk="0" hangingPunct="1">
              <a:lnSpc>
                <a:spcPct val="100000"/>
              </a:lnSpc>
              <a:spcBef>
                <a:spcPts val="600"/>
              </a:spcBef>
              <a:spcAft>
                <a:spcPct val="0"/>
              </a:spcAft>
              <a:buClr>
                <a:srgbClr val="92D050"/>
              </a:buClr>
              <a:buSzPct val="110000"/>
              <a:buFont typeface="Arial" pitchFamily="34" charset="0"/>
              <a:buChar char="•"/>
              <a:tabLst/>
              <a:defRPr/>
            </a:pPr>
            <a:r>
              <a:rPr kumimoji="0" lang="en-US" sz="2200" b="0" i="0" u="none" strike="noStrike" kern="1200" cap="none" spc="0" normalizeH="0" baseline="0" noProof="0" dirty="0" smtClean="0">
                <a:ln>
                  <a:noFill/>
                </a:ln>
                <a:solidFill>
                  <a:srgbClr val="4D4D4D"/>
                </a:solidFill>
                <a:effectLst/>
                <a:uLnTx/>
                <a:uFillTx/>
                <a:latin typeface="Arial"/>
                <a:ea typeface="ＭＳ Ｐゴシック" pitchFamily="34" charset="-128"/>
                <a:cs typeface="+mn-cs"/>
              </a:rPr>
              <a:t>When designing your table models, consider all aspects of data organization to achieve optimal results for your workload</a:t>
            </a:r>
          </a:p>
          <a:p>
            <a:pPr marL="342900" marR="0" lvl="0" indent="-223838" algn="l" defTabSz="457200" rtl="0" eaLnBrk="1" fontAlgn="base" latinLnBrk="0" hangingPunct="1">
              <a:lnSpc>
                <a:spcPct val="100000"/>
              </a:lnSpc>
              <a:spcBef>
                <a:spcPts val="600"/>
              </a:spcBef>
              <a:spcAft>
                <a:spcPct val="0"/>
              </a:spcAft>
              <a:buClr>
                <a:srgbClr val="92D050"/>
              </a:buClr>
              <a:buSzPct val="110000"/>
              <a:buFont typeface="Arial" pitchFamily="34" charset="0"/>
              <a:buChar char="•"/>
              <a:tabLst/>
              <a:defRPr/>
            </a:pPr>
            <a:r>
              <a:rPr kumimoji="0" lang="en-US" sz="2200" b="0" i="0" u="none" strike="noStrike" kern="1200" cap="none" spc="0" normalizeH="0" baseline="0" noProof="0" dirty="0" smtClean="0">
                <a:ln>
                  <a:noFill/>
                </a:ln>
                <a:solidFill>
                  <a:srgbClr val="4D4D4D"/>
                </a:solidFill>
                <a:effectLst/>
                <a:uLnTx/>
                <a:uFillTx/>
                <a:latin typeface="Arial"/>
                <a:ea typeface="ＭＳ Ｐゴシック" pitchFamily="34" charset="-128"/>
                <a:cs typeface="+mn-cs"/>
              </a:rPr>
              <a:t>Utilize heap, append-optimized, row or columnar, and incorporate the appropriate compression types, as required.</a:t>
            </a:r>
            <a:endParaRPr lang="en-US" dirty="0" smtClean="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Take</a:t>
            </a:r>
            <a:r>
              <a:rPr lang="en-US" baseline="0" dirty="0" smtClean="0"/>
              <a:t> a few minutes now to e</a:t>
            </a:r>
            <a:r>
              <a:rPr lang="en-US" dirty="0" smtClean="0"/>
              <a:t>levate</a:t>
            </a:r>
            <a:r>
              <a:rPr lang="en-US" baseline="0" dirty="0" smtClean="0"/>
              <a:t> your craft by experimenting with these storage options in the lab.</a:t>
            </a:r>
          </a:p>
          <a:p>
            <a:pPr marL="0" indent="0">
              <a:buFont typeface="Arial" panose="020B0604020202020204" pitchFamily="34" charset="0"/>
              <a:buNone/>
            </a:pPr>
            <a:endParaRPr lang="en-US" dirty="0" smtClean="0"/>
          </a:p>
          <a:p>
            <a:pPr marL="171450" indent="-171450">
              <a:buFont typeface="Arial" panose="020B0604020202020204" pitchFamily="34" charset="0"/>
              <a:buChar char="•"/>
            </a:pPr>
            <a:r>
              <a:rPr lang="en-US" dirty="0" smtClean="0"/>
              <a:t>Thank</a:t>
            </a:r>
            <a:r>
              <a:rPr lang="en-US" baseline="0" dirty="0" smtClean="0"/>
              <a:t> you!</a:t>
            </a:r>
            <a:endParaRPr lang="en-US" dirty="0" smtClean="0"/>
          </a:p>
          <a:p>
            <a:pPr>
              <a:spcBef>
                <a:spcPts val="0"/>
              </a:spcBef>
              <a:buNone/>
            </a:pPr>
            <a:endParaRPr lang="en-US" dirty="0"/>
          </a:p>
        </p:txBody>
      </p:sp>
      <p:sp>
        <p:nvSpPr>
          <p:cNvPr id="245" name="Shape 245"/>
          <p:cNvSpPr>
            <a:spLocks noGrp="1" noRot="1" noChangeAspect="1"/>
          </p:cNvSpPr>
          <p:nvPr>
            <p:ph type="sldImg" idx="2"/>
          </p:nvPr>
        </p:nvSpPr>
        <p:spPr>
          <a:xfrm>
            <a:off x="2068513" y="685800"/>
            <a:ext cx="2778125"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Shape 589"/>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a:spcBef>
                <a:spcPts val="0"/>
              </a:spcBef>
              <a:buNone/>
            </a:pPr>
            <a:endParaRPr/>
          </a:p>
        </p:txBody>
      </p:sp>
      <p:sp>
        <p:nvSpPr>
          <p:cNvPr id="590" name="Shape 590"/>
          <p:cNvSpPr>
            <a:spLocks noGrp="1" noRot="1" noChangeAspect="1"/>
          </p:cNvSpPr>
          <p:nvPr>
            <p:ph type="sldImg" idx="2"/>
          </p:nvPr>
        </p:nvSpPr>
        <p:spPr>
          <a:xfrm>
            <a:off x="1610876" y="686429"/>
            <a:ext cx="3692700" cy="20828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r>
              <a:rPr lang="en-US" sz="1200" b="1" kern="1200" smtClean="0">
                <a:solidFill>
                  <a:schemeClr val="tx1"/>
                </a:solidFill>
                <a:latin typeface="+mn-lt"/>
                <a:ea typeface="ＭＳ Ｐゴシック" pitchFamily="34" charset="-128"/>
                <a:cs typeface="+mn-cs"/>
              </a:rPr>
              <a:t>*NOT*</a:t>
            </a:r>
            <a:r>
              <a:rPr lang="en-US" sz="1200" b="1" kern="1200" baseline="0" smtClean="0">
                <a:solidFill>
                  <a:schemeClr val="tx1"/>
                </a:solidFill>
                <a:latin typeface="+mn-lt"/>
                <a:ea typeface="ＭＳ Ｐゴシック" pitchFamily="34" charset="-128"/>
                <a:cs typeface="+mn-cs"/>
              </a:rPr>
              <a:t> </a:t>
            </a:r>
            <a:r>
              <a:rPr lang="en-US" sz="1200" b="0" kern="1200" baseline="0" smtClean="0">
                <a:solidFill>
                  <a:schemeClr val="tx1"/>
                </a:solidFill>
                <a:latin typeface="+mn-lt"/>
                <a:ea typeface="ＭＳ Ｐゴシック" pitchFamily="34" charset="-128"/>
                <a:cs typeface="+mn-cs"/>
              </a:rPr>
              <a:t>The Big Data</a:t>
            </a:r>
            <a:r>
              <a:rPr lang="en-US" sz="1200" b="0" kern="1200" smtClean="0">
                <a:solidFill>
                  <a:schemeClr val="tx1"/>
                </a:solidFill>
                <a:latin typeface="+mn-lt"/>
                <a:ea typeface="ＭＳ Ｐゴシック" pitchFamily="34" charset="-128"/>
                <a:cs typeface="+mn-cs"/>
              </a:rPr>
              <a:t> Haiku</a:t>
            </a:r>
          </a:p>
          <a:p>
            <a:r>
              <a:rPr lang="en-US" sz="1200" b="0" kern="1200" smtClean="0">
                <a:solidFill>
                  <a:schemeClr val="tx1"/>
                </a:solidFill>
                <a:latin typeface="+mn-lt"/>
                <a:ea typeface="ＭＳ Ｐゴシック" pitchFamily="34" charset="-128"/>
                <a:cs typeface="+mn-cs"/>
              </a:rPr>
              <a:t>- here is my data</a:t>
            </a:r>
          </a:p>
          <a:p>
            <a:r>
              <a:rPr lang="en-US" sz="1200" b="0" kern="1200" smtClean="0">
                <a:solidFill>
                  <a:schemeClr val="tx1"/>
                </a:solidFill>
                <a:latin typeface="+mn-lt"/>
                <a:ea typeface="ＭＳ Ｐゴシック" pitchFamily="34" charset="-128"/>
                <a:cs typeface="+mn-cs"/>
              </a:rPr>
              <a:t>- store it on the cloud for me</a:t>
            </a:r>
          </a:p>
          <a:p>
            <a:pPr marL="171450" indent="-171450">
              <a:buFontTx/>
              <a:buChar char="-"/>
            </a:pPr>
            <a:r>
              <a:rPr lang="en-US" sz="1200" b="0" kern="1200" smtClean="0">
                <a:solidFill>
                  <a:schemeClr val="tx1"/>
                </a:solidFill>
                <a:latin typeface="+mn-lt"/>
                <a:ea typeface="ＭＳ Ｐゴシック" pitchFamily="34" charset="-128"/>
                <a:cs typeface="+mn-cs"/>
              </a:rPr>
              <a:t>I do not care how</a:t>
            </a:r>
          </a:p>
          <a:p>
            <a:pPr marL="171450" indent="-171450">
              <a:buFontTx/>
              <a:buChar char="-"/>
            </a:pPr>
            <a:endParaRPr lang="en-US" sz="1200" b="0" kern="1200" smtClean="0">
              <a:solidFill>
                <a:schemeClr val="tx1"/>
              </a:solidFill>
              <a:latin typeface="+mn-lt"/>
              <a:ea typeface="ＭＳ Ｐゴシック" pitchFamily="34" charset="-128"/>
              <a:cs typeface="+mn-cs"/>
            </a:endParaRPr>
          </a:p>
          <a:p>
            <a:pPr marL="0" indent="0">
              <a:buFontTx/>
              <a:buNone/>
            </a:pPr>
            <a:r>
              <a:rPr lang="en-US" dirty="0"/>
              <a:t>Storing and processing large volumes of data is not trivial.  This module</a:t>
            </a:r>
            <a:r>
              <a:rPr lang="en-US" baseline="0" dirty="0"/>
              <a:t> explores various aspects of storing your data in the most advantageous way.</a:t>
            </a:r>
          </a:p>
          <a:p>
            <a:pPr marL="0" indent="0">
              <a:buFontTx/>
              <a:buNone/>
            </a:pPr>
            <a:r>
              <a:rPr lang="en-US" baseline="0" dirty="0"/>
              <a:t>As an example, the demo will illustrate storing a 1,564,640 row table in the space of an 832 row table.</a:t>
            </a:r>
          </a:p>
          <a:p>
            <a:pPr marL="0" indent="0">
              <a:buFontTx/>
              <a:buNone/>
            </a:pPr>
            <a:endParaRPr lang="en-US" baseline="0" dirty="0"/>
          </a:p>
          <a:p>
            <a:pPr marL="0" indent="0">
              <a:buFontTx/>
              <a:buNone/>
            </a:pPr>
            <a:r>
              <a:rPr lang="en-US" baseline="0" dirty="0"/>
              <a:t>The more you work with data, the more obsesesive you become over how it’s stored, because making the right choices yields immense benefits in terms of speed and storage economics.</a:t>
            </a:r>
          </a:p>
          <a:p>
            <a:pPr marL="0" indent="0">
              <a:buFontTx/>
              <a:buNone/>
            </a:pPr>
            <a:endParaRPr lang="en-US" baseline="0" dirty="0"/>
          </a:p>
          <a:p>
            <a:pPr marL="0" indent="0">
              <a:buFontTx/>
              <a:buNone/>
            </a:pPr>
            <a:r>
              <a:rPr lang="en-US" baseline="0" dirty="0"/>
              <a:t>So, let’s jump right in </a:t>
            </a:r>
            <a:r>
              <a:rPr lang="is-IS" baseline="0" dirty="0"/>
              <a:t>…</a:t>
            </a:r>
            <a:endParaRPr lang="en-US" baseline="0" dirty="0"/>
          </a:p>
          <a:p>
            <a:pPr marL="0" indent="0">
              <a:buFontTx/>
              <a:buNone/>
            </a:pPr>
            <a:endParaRPr lang="en-US" dirty="0"/>
          </a:p>
        </p:txBody>
      </p:sp>
      <p:sp>
        <p:nvSpPr>
          <p:cNvPr id="245" name="Shape 245"/>
          <p:cNvSpPr>
            <a:spLocks noGrp="1" noRot="1" noChangeAspect="1"/>
          </p:cNvSpPr>
          <p:nvPr>
            <p:ph type="sldImg" idx="2"/>
          </p:nvPr>
        </p:nvSpPr>
        <p:spPr>
          <a:xfrm>
            <a:off x="2068513" y="685800"/>
            <a:ext cx="2778125"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filespace is a pointer to a specific</a:t>
            </a:r>
            <a:r>
              <a:rPr lang="en-US" baseline="0" dirty="0" smtClean="0"/>
              <a:t> storage area defined on your filesystem. The filespace maps to a set of locations used by the master, standby, and segment hosts.</a:t>
            </a:r>
            <a:r>
              <a:rPr lang="en-US" dirty="0" smtClean="0"/>
              <a:t> </a:t>
            </a:r>
            <a:endParaRPr lang="en-US" baseline="0" dirty="0" smtClean="0"/>
          </a:p>
          <a:p>
            <a:r>
              <a:rPr lang="en-US" baseline="0" dirty="0" smtClean="0"/>
              <a:t>The system filespace, </a:t>
            </a:r>
            <a:r>
              <a:rPr lang="en-US" baseline="0" dirty="0" smtClean="0">
                <a:latin typeface="Courier New" pitchFamily="49" charset="0"/>
                <a:cs typeface="Courier New" pitchFamily="49" charset="0"/>
              </a:rPr>
              <a:t>pg_system</a:t>
            </a:r>
            <a:r>
              <a:rPr lang="en-US" baseline="0" dirty="0" smtClean="0"/>
              <a:t>, is automatically created on initialization and is used to store system and user relations. In the example shown, the filesystem that supports this filespace is associated with the </a:t>
            </a:r>
            <a:r>
              <a:rPr lang="en-US" baseline="0" dirty="0" smtClean="0">
                <a:latin typeface="Courier New" pitchFamily="49" charset="0"/>
                <a:cs typeface="Courier New" pitchFamily="49" charset="0"/>
              </a:rPr>
              <a:t>/data</a:t>
            </a:r>
            <a:r>
              <a:rPr lang="en-US" baseline="0" dirty="0" smtClean="0"/>
              <a:t> directory. Data is stored as follows:</a:t>
            </a:r>
          </a:p>
          <a:p>
            <a:endParaRPr lang="en-US" baseline="0" dirty="0" smtClean="0"/>
          </a:p>
          <a:p>
            <a:pPr marL="171450" indent="-171450">
              <a:buFont typeface="Arial" panose="020B0604020202020204" pitchFamily="34" charset="0"/>
              <a:buChar char="•"/>
            </a:pPr>
            <a:r>
              <a:rPr lang="en-US" dirty="0" smtClean="0"/>
              <a:t>Master and standby master store files in the </a:t>
            </a:r>
            <a:r>
              <a:rPr lang="en-US" dirty="0" smtClean="0">
                <a:latin typeface="Courier New" pitchFamily="49" charset="0"/>
                <a:cs typeface="Courier New" pitchFamily="49" charset="0"/>
              </a:rPr>
              <a:t>/data/master</a:t>
            </a:r>
            <a:r>
              <a:rPr lang="en-US" dirty="0" smtClean="0"/>
              <a:t> directory.</a:t>
            </a:r>
          </a:p>
          <a:p>
            <a:pPr marL="171450" indent="-171450">
              <a:buFont typeface="Arial" panose="020B0604020202020204" pitchFamily="34" charset="0"/>
              <a:buChar char="•"/>
            </a:pPr>
            <a:r>
              <a:rPr lang="en-US" dirty="0" smtClean="0"/>
              <a:t>Primary segments store their files in </a:t>
            </a:r>
            <a:r>
              <a:rPr lang="en-US" dirty="0" smtClean="0">
                <a:latin typeface="Courier New" pitchFamily="49" charset="0"/>
                <a:cs typeface="Courier New" pitchFamily="49" charset="0"/>
              </a:rPr>
              <a:t>/data/primary</a:t>
            </a:r>
            <a:r>
              <a:rPr lang="en-US" dirty="0" smtClean="0"/>
              <a:t> while mirror segments store their files in </a:t>
            </a:r>
            <a:r>
              <a:rPr lang="en-US" dirty="0" smtClean="0">
                <a:latin typeface="Courier New" pitchFamily="49" charset="0"/>
                <a:cs typeface="Courier New" pitchFamily="49" charset="0"/>
              </a:rPr>
              <a:t>/data/mirror</a:t>
            </a:r>
            <a:r>
              <a:rPr lang="en-US" dirty="0" smtClean="0"/>
              <a:t>.</a:t>
            </a:r>
          </a:p>
          <a:p>
            <a:pPr marL="0" indent="0">
              <a:buFont typeface="Arial" panose="020B0604020202020204" pitchFamily="34" charset="0"/>
              <a:buNone/>
            </a:pPr>
            <a:endParaRPr lang="en-US" dirty="0" smtClean="0"/>
          </a:p>
          <a:p>
            <a:r>
              <a:rPr lang="en-US" dirty="0" smtClean="0"/>
              <a:t>Unless</a:t>
            </a:r>
            <a:r>
              <a:rPr lang="en-US" baseline="0" dirty="0" smtClean="0"/>
              <a:t> otherwise specified, a</a:t>
            </a:r>
            <a:r>
              <a:rPr lang="en-US" dirty="0" smtClean="0"/>
              <a:t>ll tables and other database objects you create are stored within the system filespace.</a:t>
            </a:r>
            <a:endParaRPr lang="en-US" baseline="0" dirty="0" smtClean="0"/>
          </a:p>
          <a:p>
            <a:r>
              <a:rPr lang="en-US" dirty="0" smtClean="0"/>
              <a:t>Note that the filespace is tied to a location on the filesystem and not necessarily to the filesystem root.</a:t>
            </a:r>
          </a:p>
          <a:p>
            <a:r>
              <a:rPr lang="en-US" dirty="0" smtClean="0"/>
              <a:t>Multiple filespaces can share the same filesystem by pointing to different directories that exist on the filesystem.</a:t>
            </a:r>
            <a:endParaRPr lang="en-US" baseline="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a:t>
            </a:r>
            <a:r>
              <a:rPr lang="en-US" i="1" dirty="0" smtClean="0"/>
              <a:t>tablespace</a:t>
            </a:r>
            <a:r>
              <a:rPr lang="en-US" dirty="0" smtClean="0"/>
              <a:t> in</a:t>
            </a:r>
            <a:r>
              <a:rPr lang="en-US" baseline="0" dirty="0" smtClean="0"/>
              <a:t>teracts with the underlying filesystem by being associated with a specific </a:t>
            </a:r>
            <a:r>
              <a:rPr lang="en-US" i="1" baseline="0" dirty="0" smtClean="0"/>
              <a:t>filespace</a:t>
            </a:r>
            <a:r>
              <a:rPr lang="en-US" baseline="0" dirty="0" smtClean="0"/>
              <a:t>. A filespace can host multiple tablespaces.</a:t>
            </a:r>
          </a:p>
          <a:p>
            <a:r>
              <a:rPr lang="en-US" baseline="0" dirty="0" smtClean="0"/>
              <a:t>Tablespaces allow database administrators to effectively segregate data and take advantage of different storage profiles.</a:t>
            </a:r>
          </a:p>
          <a:p>
            <a:r>
              <a:rPr lang="en-US" baseline="0" dirty="0" smtClean="0"/>
              <a:t>Within Greenplum, you can assign database objects, such as databases, tables, and indexes, to a specific tablespace. </a:t>
            </a:r>
          </a:p>
          <a:p>
            <a:endParaRPr lang="en-US" baseline="0" dirty="0" smtClean="0"/>
          </a:p>
          <a:p>
            <a:r>
              <a:rPr lang="en-US" baseline="0" dirty="0" smtClean="0"/>
              <a:t>Two tablespaces are defined by default: </a:t>
            </a:r>
          </a:p>
          <a:p>
            <a:pPr marL="171450" indent="-171450">
              <a:buFont typeface="Arial" panose="020B0604020202020204" pitchFamily="34" charset="0"/>
              <a:buChar char="•"/>
            </a:pPr>
            <a:r>
              <a:rPr lang="en-US" baseline="0" dirty="0" smtClean="0">
                <a:latin typeface="Courier New" pitchFamily="49" charset="0"/>
                <a:cs typeface="Courier New" pitchFamily="49" charset="0"/>
              </a:rPr>
              <a:t>pg_default</a:t>
            </a:r>
            <a:r>
              <a:rPr lang="en-US" dirty="0" smtClean="0"/>
              <a:t> is the default tablespace used to store the default system databases, template0 and template1, as well as any other user-related database objects.</a:t>
            </a:r>
          </a:p>
          <a:p>
            <a:pPr marL="171450" indent="-171450">
              <a:buFont typeface="Arial" panose="020B0604020202020204" pitchFamily="34" charset="0"/>
              <a:buChar char="•"/>
            </a:pPr>
            <a:r>
              <a:rPr lang="en-US" baseline="0" dirty="0" smtClean="0">
                <a:latin typeface="Courier New" pitchFamily="49" charset="0"/>
                <a:cs typeface="Courier New" pitchFamily="49" charset="0"/>
              </a:rPr>
              <a:t>pg_global</a:t>
            </a:r>
            <a:r>
              <a:rPr lang="en-US" baseline="0" dirty="0" smtClean="0"/>
              <a:t> is</a:t>
            </a:r>
            <a:r>
              <a:rPr lang="en-US" dirty="0" smtClean="0"/>
              <a:t> used to store the shared system catalog.</a:t>
            </a:r>
            <a:endParaRPr lang="en-US" baseline="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Greenplum is not aware of the underlying filesystem. Instead, it relies on you creating the filesystem and associating a filespace with this filesystem.</a:t>
            </a:r>
          </a:p>
          <a:p>
            <a:r>
              <a:rPr lang="en-US" dirty="0" smtClean="0"/>
              <a:t>You can see</a:t>
            </a:r>
            <a:r>
              <a:rPr lang="en-US" baseline="0" dirty="0" smtClean="0"/>
              <a:t> great </a:t>
            </a:r>
            <a:r>
              <a:rPr lang="en-US" dirty="0" smtClean="0"/>
              <a:t>benefits by maintaining multiple filespaces to meet the needs of GPDB</a:t>
            </a:r>
            <a:r>
              <a:rPr lang="en-US" baseline="0" dirty="0" smtClean="0"/>
              <a:t> users</a:t>
            </a:r>
            <a:r>
              <a:rPr lang="en-US" dirty="0" smtClean="0"/>
              <a:t>. Your requirement may be to provide faster performance on data that is</a:t>
            </a:r>
            <a:r>
              <a:rPr lang="en-US" baseline="0" dirty="0" smtClean="0"/>
              <a:t> frequently </a:t>
            </a:r>
            <a:r>
              <a:rPr lang="en-US" dirty="0" smtClean="0"/>
              <a:t>used, placing older, less-often used data on slower disks.</a:t>
            </a:r>
          </a:p>
          <a:p>
            <a:endParaRPr lang="en-US" dirty="0" smtClean="0"/>
          </a:p>
          <a:p>
            <a:r>
              <a:rPr lang="en-US" dirty="0" smtClean="0"/>
              <a:t>Here’s an example: by defining one filespace on faster SSD disks</a:t>
            </a:r>
            <a:r>
              <a:rPr lang="en-US" baseline="0" dirty="0" smtClean="0"/>
              <a:t> </a:t>
            </a:r>
            <a:r>
              <a:rPr lang="en-US" dirty="0" smtClean="0"/>
              <a:t>and another on relatively</a:t>
            </a:r>
            <a:r>
              <a:rPr lang="en-US" baseline="0" dirty="0" smtClean="0"/>
              <a:t> slower</a:t>
            </a:r>
            <a:r>
              <a:rPr lang="en-US" dirty="0" smtClean="0"/>
              <a:t> SAS or SATA drives,</a:t>
            </a:r>
            <a:r>
              <a:rPr lang="en-US" baseline="0" dirty="0" smtClean="0"/>
              <a:t> you meet your SLAs while keeping storage costs managable.</a:t>
            </a:r>
          </a:p>
          <a:p>
            <a:r>
              <a:rPr lang="en-US" dirty="0" smtClean="0"/>
              <a:t>In this example, partitions of a table, </a:t>
            </a:r>
            <a:r>
              <a:rPr lang="en-US" dirty="0" smtClean="0">
                <a:latin typeface="Courier New" pitchFamily="49" charset="0"/>
                <a:cs typeface="Courier New" pitchFamily="49" charset="0"/>
              </a:rPr>
              <a:t>sales_tbl</a:t>
            </a:r>
            <a:r>
              <a:rPr lang="en-US" dirty="0" smtClean="0"/>
              <a:t>, are placed on separate tablespaces. Through</a:t>
            </a:r>
            <a:r>
              <a:rPr lang="en-US" baseline="0" dirty="0" smtClean="0"/>
              <a:t> the tablespace, user_s1_tspc, t</a:t>
            </a:r>
            <a:r>
              <a:rPr lang="en-US" dirty="0" smtClean="0"/>
              <a:t>he partition</a:t>
            </a:r>
            <a:r>
              <a:rPr lang="en-US" baseline="0" dirty="0" smtClean="0"/>
              <a:t> containing data for the current </a:t>
            </a:r>
            <a:r>
              <a:rPr lang="en-US" dirty="0" smtClean="0"/>
              <a:t>year is stored</a:t>
            </a:r>
            <a:r>
              <a:rPr lang="en-US" baseline="0" dirty="0" smtClean="0"/>
              <a:t> on your </a:t>
            </a:r>
            <a:r>
              <a:rPr lang="en-US" dirty="0" smtClean="0"/>
              <a:t>SSD drives. The remaining two partitions are</a:t>
            </a:r>
            <a:r>
              <a:rPr lang="en-US" baseline="0" dirty="0" smtClean="0"/>
              <a:t> in a different tablespace,</a:t>
            </a:r>
            <a:r>
              <a:rPr lang="en-US" dirty="0" smtClean="0"/>
              <a:t> which is associated with a slower,</a:t>
            </a:r>
            <a:r>
              <a:rPr lang="en-US" baseline="0" dirty="0" smtClean="0"/>
              <a:t> but higher capacity, type of disk.  With the majority of the queries running against the current year’s data, your users experience the faster performance of the SSD drives; simulltaneously, you are able to manage storage costs by housing the historic data on less expensive disk drives.</a:t>
            </a:r>
            <a:endParaRPr lang="en-US" dirty="0" smtClean="0"/>
          </a:p>
          <a:p>
            <a:endParaRPr lang="en-US" dirty="0" smtClean="0"/>
          </a:p>
          <a:p>
            <a:r>
              <a:rPr lang="en-US" dirty="0" smtClean="0"/>
              <a:t>A third filespace, </a:t>
            </a:r>
            <a:r>
              <a:rPr lang="en-US" dirty="0" smtClean="0">
                <a:latin typeface="Courier New" pitchFamily="49" charset="0"/>
                <a:cs typeface="Courier New" pitchFamily="49" charset="0"/>
              </a:rPr>
              <a:t>fs_data_tmp</a:t>
            </a:r>
            <a:r>
              <a:rPr lang="en-US" dirty="0" smtClean="0"/>
              <a:t>, is used to store temporary and transaction files. Because</a:t>
            </a:r>
            <a:r>
              <a:rPr lang="en-US" baseline="0" dirty="0" smtClean="0"/>
              <a:t> t</a:t>
            </a:r>
            <a:r>
              <a:rPr lang="en-US" dirty="0" smtClean="0"/>
              <a:t>hese files are created as queries are executed,</a:t>
            </a:r>
            <a:r>
              <a:rPr lang="en-US" baseline="0" dirty="0" smtClean="0"/>
              <a:t> m</a:t>
            </a:r>
            <a:r>
              <a:rPr lang="en-US" dirty="0" smtClean="0"/>
              <a:t>oving these temporary and transaction files to a filespace on faster storage can further improve overall</a:t>
            </a:r>
            <a:r>
              <a:rPr lang="en-US" baseline="0" dirty="0" smtClean="0"/>
              <a:t> </a:t>
            </a:r>
            <a:r>
              <a:rPr lang="en-US" dirty="0" smtClean="0"/>
              <a:t>performance.</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dirty="0" smtClean="0"/>
              <a:t>To create a tablespace, you must first create the underlying filesystem and related filespace.</a:t>
            </a:r>
          </a:p>
          <a:p>
            <a:r>
              <a:rPr lang="en-US" dirty="0" smtClean="0"/>
              <a:t>Before creating the filespace:</a:t>
            </a:r>
          </a:p>
          <a:p>
            <a:pPr marL="171450" indent="-171450">
              <a:buFont typeface="Arial" panose="020B0604020202020204" pitchFamily="34" charset="0"/>
              <a:buChar char="•"/>
            </a:pPr>
            <a:r>
              <a:rPr lang="en-US" baseline="0" dirty="0" smtClean="0"/>
              <a:t>Ensure the directory that the filespace will be associated with already exists</a:t>
            </a:r>
            <a:r>
              <a:rPr lang="en-US" dirty="0" smtClean="0"/>
              <a:t> on </a:t>
            </a:r>
            <a:r>
              <a:rPr lang="en-US" baseline="0" dirty="0" smtClean="0"/>
              <a:t>the master, standby, and segment hosts. For example, the directory on the master and standby master could be </a:t>
            </a:r>
            <a:r>
              <a:rPr lang="en-US" baseline="0" dirty="0" smtClean="0">
                <a:latin typeface="Courier New" pitchFamily="49" charset="0"/>
                <a:cs typeface="Courier New" pitchFamily="49" charset="0"/>
              </a:rPr>
              <a:t>/data/user_spc</a:t>
            </a:r>
            <a:r>
              <a:rPr lang="en-US" b="1" baseline="0" dirty="0" smtClean="0">
                <a:latin typeface="Courier New" pitchFamily="49" charset="0"/>
                <a:cs typeface="Courier New" pitchFamily="49" charset="0"/>
              </a:rPr>
              <a:t>/master</a:t>
            </a:r>
            <a:r>
              <a:rPr lang="en-US" baseline="0" dirty="0" smtClean="0"/>
              <a:t>. The directory for the primary segments could be /</a:t>
            </a:r>
            <a:r>
              <a:rPr lang="en-US" baseline="0" dirty="0" smtClean="0">
                <a:latin typeface="Courier New" pitchFamily="49" charset="0"/>
                <a:cs typeface="Courier New" pitchFamily="49" charset="0"/>
              </a:rPr>
              <a:t>data/user_spc/</a:t>
            </a:r>
            <a:r>
              <a:rPr lang="en-US" b="1" baseline="0" dirty="0" smtClean="0">
                <a:latin typeface="Courier New" pitchFamily="49" charset="0"/>
                <a:cs typeface="Courier New" pitchFamily="49" charset="0"/>
              </a:rPr>
              <a:t>primary</a:t>
            </a:r>
            <a:r>
              <a:rPr lang="en-US" baseline="0" dirty="0" smtClean="0"/>
              <a:t>, while the mirror segments would use </a:t>
            </a:r>
            <a:r>
              <a:rPr lang="en-US" baseline="0" dirty="0" smtClean="0">
                <a:latin typeface="Courier New" pitchFamily="49" charset="0"/>
                <a:cs typeface="Courier New" pitchFamily="49" charset="0"/>
              </a:rPr>
              <a:t>/data/user_spc</a:t>
            </a:r>
            <a:r>
              <a:rPr lang="en-US" b="1" baseline="0" dirty="0" smtClean="0">
                <a:latin typeface="Courier New" pitchFamily="49" charset="0"/>
                <a:cs typeface="Courier New" pitchFamily="49" charset="0"/>
              </a:rPr>
              <a:t>/mirror</a:t>
            </a:r>
            <a:r>
              <a:rPr lang="en-US" baseline="0" dirty="0" smtClean="0"/>
              <a:t>.</a:t>
            </a:r>
          </a:p>
          <a:p>
            <a:pPr marL="171450" indent="-171450">
              <a:buFont typeface="Arial" panose="020B0604020202020204" pitchFamily="34" charset="0"/>
              <a:buChar char="•"/>
            </a:pPr>
            <a:r>
              <a:rPr lang="en-US" baseline="0" dirty="0" smtClean="0"/>
              <a:t>The directories you create must be owned and be writable by the </a:t>
            </a:r>
            <a:r>
              <a:rPr lang="en-US" baseline="0" dirty="0" smtClean="0">
                <a:latin typeface="Courier New" pitchFamily="49" charset="0"/>
                <a:cs typeface="Courier New" pitchFamily="49" charset="0"/>
              </a:rPr>
              <a:t>gpadmin</a:t>
            </a:r>
            <a:r>
              <a:rPr lang="en-US" baseline="0" dirty="0" smtClean="0"/>
              <a:t> user.</a:t>
            </a:r>
          </a:p>
          <a:p>
            <a:pPr marL="171450" indent="-171450">
              <a:buFont typeface="Arial" panose="020B0604020202020204" pitchFamily="34" charset="0"/>
              <a:buChar char="•"/>
            </a:pPr>
            <a:endParaRPr lang="en-US" baseline="0" dirty="0" smtClean="0"/>
          </a:p>
          <a:p>
            <a:r>
              <a:rPr lang="en-US" b="1" dirty="0" smtClean="0"/>
              <a:t>Creating and Applying Tablespaces – Filespace Configuration File (Continued)</a:t>
            </a:r>
          </a:p>
          <a:p>
            <a:r>
              <a:rPr lang="en-US" baseline="0" dirty="0" smtClean="0"/>
              <a:t>To create the filespace:</a:t>
            </a:r>
          </a:p>
          <a:p>
            <a:pPr marL="228600" indent="-228600">
              <a:buFont typeface="+mj-lt"/>
              <a:buAutoNum type="arabicPeriod"/>
            </a:pPr>
            <a:r>
              <a:rPr lang="en-US" baseline="0" dirty="0" smtClean="0"/>
              <a:t>As a database superuser, use the command, </a:t>
            </a:r>
            <a:r>
              <a:rPr lang="en-US" b="1" baseline="0" dirty="0" smtClean="0">
                <a:latin typeface="Courier New" pitchFamily="49" charset="0"/>
                <a:cs typeface="Courier New" pitchFamily="49" charset="0"/>
              </a:rPr>
              <a:t>gpfilespace -o</a:t>
            </a:r>
            <a:r>
              <a:rPr lang="en-US" b="1" dirty="0" smtClean="0">
                <a:latin typeface="Courier New" pitchFamily="49" charset="0"/>
                <a:cs typeface="Courier New" pitchFamily="49" charset="0"/>
              </a:rPr>
              <a:t> </a:t>
            </a:r>
            <a:r>
              <a:rPr lang="en-US" b="1" i="1" dirty="0" smtClean="0">
                <a:latin typeface="Courier New" pitchFamily="49" charset="0"/>
                <a:cs typeface="Courier New" pitchFamily="49" charset="0"/>
              </a:rPr>
              <a:t>config_file</a:t>
            </a:r>
            <a:r>
              <a:rPr lang="en-US" baseline="0" dirty="0" smtClean="0"/>
              <a:t>, to create the configuration file that will be used to create the filespace</a:t>
            </a:r>
            <a:r>
              <a:rPr lang="en-US" dirty="0" smtClean="0"/>
              <a:t>, where </a:t>
            </a:r>
            <a:r>
              <a:rPr lang="en-US" i="1" dirty="0" smtClean="0">
                <a:latin typeface="Courier New" pitchFamily="49" charset="0"/>
                <a:cs typeface="Courier New" pitchFamily="49" charset="0"/>
              </a:rPr>
              <a:t>config_file</a:t>
            </a:r>
            <a:r>
              <a:rPr lang="en-US" dirty="0" smtClean="0"/>
              <a:t> is the file to be created.</a:t>
            </a:r>
            <a:endParaRPr lang="en-US" baseline="0" dirty="0" smtClean="0"/>
          </a:p>
          <a:p>
            <a:pPr marL="228600" indent="-228600">
              <a:buFont typeface="+mj-lt"/>
              <a:buAutoNum type="arabicPeriod"/>
            </a:pPr>
            <a:r>
              <a:rPr lang="en-US" dirty="0" smtClean="0"/>
              <a:t>You will be prompted for each primary segment directory and mirror segment directory on all segment hosts. </a:t>
            </a:r>
          </a:p>
          <a:p>
            <a:pPr marL="228600" indent="-228600">
              <a:buFont typeface="+mj-lt"/>
              <a:buAutoNum type="arabicPeriod"/>
            </a:pPr>
            <a:r>
              <a:rPr lang="en-US" dirty="0" smtClean="0"/>
              <a:t>You will be prompted for the master and standby master directory. This directory is the same on both systems, so this is entered only once.</a:t>
            </a:r>
          </a:p>
          <a:p>
            <a:pPr marL="0" indent="0">
              <a:buFont typeface="Arial" panose="020B0604020202020204" pitchFamily="34" charset="0"/>
              <a:buNone/>
            </a:pPr>
            <a:endParaRPr lang="en-US" baseline="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Once the filespace configuration file has been created, you can use it to create the filespace</a:t>
            </a:r>
            <a:r>
              <a:rPr lang="en-US" baseline="0" dirty="0" smtClean="0"/>
              <a:t>.</a:t>
            </a:r>
          </a:p>
          <a:p>
            <a:endParaRPr lang="en-US" baseline="0" dirty="0" smtClean="0"/>
          </a:p>
          <a:p>
            <a:r>
              <a:rPr lang="en-US" baseline="0" dirty="0" smtClean="0"/>
              <a:t>To create the filespace</a:t>
            </a:r>
            <a:r>
              <a:rPr lang="en-US" dirty="0" smtClean="0"/>
              <a:t>, as the gpadmin user, issue the command:</a:t>
            </a:r>
          </a:p>
          <a:p>
            <a:endParaRPr lang="en-US" dirty="0" smtClean="0">
              <a:latin typeface="Courier New" pitchFamily="49" charset="0"/>
              <a:cs typeface="Courier New" pitchFamily="49" charset="0"/>
            </a:endParaRPr>
          </a:p>
          <a:p>
            <a:r>
              <a:rPr lang="en-US" baseline="0" dirty="0" smtClean="0">
                <a:latin typeface="Courier New" pitchFamily="49" charset="0"/>
                <a:cs typeface="Courier New" pitchFamily="49" charset="0"/>
              </a:rPr>
              <a:t>  </a:t>
            </a:r>
            <a:r>
              <a:rPr lang="en-US" dirty="0" smtClean="0">
                <a:latin typeface="Courier New" pitchFamily="49" charset="0"/>
                <a:cs typeface="Courier New" pitchFamily="49" charset="0"/>
              </a:rPr>
              <a:t>gpfilespace --config </a:t>
            </a:r>
            <a:r>
              <a:rPr lang="en-US" i="1" dirty="0" smtClean="0">
                <a:latin typeface="Courier New" pitchFamily="49" charset="0"/>
                <a:cs typeface="Courier New" pitchFamily="49" charset="0"/>
              </a:rPr>
              <a:t>config_file</a:t>
            </a:r>
            <a:endParaRPr lang="en-US" i="0" dirty="0" smtClean="0">
              <a:latin typeface="+mn-lt"/>
              <a:cs typeface="+mn-cs"/>
            </a:endParaRPr>
          </a:p>
          <a:p>
            <a:endParaRPr lang="en-US" dirty="0" smtClean="0"/>
          </a:p>
          <a:p>
            <a:r>
              <a:rPr lang="en-US" dirty="0" smtClean="0"/>
              <a:t>where </a:t>
            </a:r>
            <a:r>
              <a:rPr lang="en-US" i="1" dirty="0" smtClean="0">
                <a:latin typeface="Courier New" pitchFamily="49" charset="0"/>
                <a:cs typeface="Courier New" pitchFamily="49" charset="0"/>
              </a:rPr>
              <a:t>config_file</a:t>
            </a:r>
            <a:r>
              <a:rPr lang="en-US" dirty="0" smtClean="0"/>
              <a:t> represents the file created as the output</a:t>
            </a:r>
            <a:r>
              <a:rPr lang="en-US" baseline="0" dirty="0" smtClean="0"/>
              <a:t> of the previous step (previous slide).</a:t>
            </a:r>
          </a:p>
          <a:p>
            <a:endParaRPr lang="en-US"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Creating the tablespace defines an in-database relationship between the tablespace and the filespace you created.</a:t>
            </a:r>
          </a:p>
          <a:p>
            <a:r>
              <a:rPr lang="en-US" dirty="0" smtClean="0"/>
              <a:t>The tablespace name must be distinct from other tablespaces in the database.</a:t>
            </a:r>
          </a:p>
          <a:p>
            <a:endParaRPr lang="en-US" dirty="0" smtClean="0"/>
          </a:p>
          <a:p>
            <a:r>
              <a:rPr lang="en-US" dirty="0" smtClean="0"/>
              <a:t>To create the tablespace, enter the</a:t>
            </a:r>
            <a:r>
              <a:rPr lang="en-US" baseline="0" dirty="0" smtClean="0"/>
              <a:t> following SQL command as a database superuser:</a:t>
            </a:r>
          </a:p>
          <a:p>
            <a:r>
              <a:rPr lang="en-US" baseline="0" dirty="0" smtClean="0">
                <a:latin typeface="Courier New" pitchFamily="49" charset="0"/>
                <a:cs typeface="Courier New" pitchFamily="49" charset="0"/>
              </a:rPr>
              <a:t>CREATE TABLESPACE </a:t>
            </a:r>
            <a:r>
              <a:rPr lang="en-US" i="1" baseline="0" dirty="0" smtClean="0">
                <a:latin typeface="Courier New" pitchFamily="49" charset="0"/>
                <a:cs typeface="Courier New" pitchFamily="49" charset="0"/>
              </a:rPr>
              <a:t>tablespace_name</a:t>
            </a:r>
            <a:r>
              <a:rPr lang="en-US" baseline="0" dirty="0" smtClean="0">
                <a:latin typeface="Courier New" pitchFamily="49" charset="0"/>
                <a:cs typeface="Courier New" pitchFamily="49" charset="0"/>
              </a:rPr>
              <a:t> FILESPACE </a:t>
            </a:r>
            <a:r>
              <a:rPr lang="en-US" i="1" baseline="0" dirty="0" smtClean="0">
                <a:latin typeface="Courier New" pitchFamily="49" charset="0"/>
                <a:cs typeface="Courier New" pitchFamily="49" charset="0"/>
              </a:rPr>
              <a:t>filespace_name</a:t>
            </a:r>
          </a:p>
          <a:p>
            <a:endParaRPr lang="en-US" i="1" baseline="0" dirty="0" smtClean="0">
              <a:latin typeface="Courier New" pitchFamily="49" charset="0"/>
              <a:cs typeface="Courier New" pitchFamily="49" charset="0"/>
            </a:endParaRPr>
          </a:p>
          <a:p>
            <a:r>
              <a:rPr lang="en-US" dirty="0" smtClean="0"/>
              <a:t>As the database superuser, you can assign the tablespace to a non-superuser during the creation process, or afterwards</a:t>
            </a:r>
            <a:r>
              <a:rPr lang="en-US" baseline="0" dirty="0" smtClean="0"/>
              <a:t>, using: “</a:t>
            </a:r>
            <a:r>
              <a:rPr lang="en-US" sz="1200" kern="1200" smtClean="0">
                <a:solidFill>
                  <a:schemeClr val="tx1"/>
                </a:solidFill>
                <a:latin typeface="+mn-lt"/>
                <a:ea typeface="ＭＳ Ｐゴシック" pitchFamily="34" charset="-128"/>
                <a:cs typeface="+mn-cs"/>
              </a:rPr>
              <a:t>ALTER TABLESPACE index_space OWNER TO scott;”</a:t>
            </a:r>
            <a:endParaRPr lang="en-US" dirty="0" smtClean="0"/>
          </a:p>
          <a:p>
            <a:endParaRPr lang="en-US" dirty="0" smtClean="0"/>
          </a:p>
          <a:p>
            <a:r>
              <a:rPr lang="en-US" dirty="0" smtClean="0"/>
              <a:t>Note</a:t>
            </a:r>
            <a:r>
              <a:rPr lang="en-US" baseline="0" dirty="0" smtClean="0"/>
              <a:t> that the tablespace name cannot begin with </a:t>
            </a:r>
            <a:r>
              <a:rPr lang="en-US" baseline="0" dirty="0" smtClean="0">
                <a:latin typeface="Courier New" pitchFamily="49" charset="0"/>
                <a:cs typeface="Courier New" pitchFamily="49" charset="0"/>
              </a:rPr>
              <a:t>gp_</a:t>
            </a:r>
            <a:r>
              <a:rPr lang="en-US" baseline="0" dirty="0" smtClean="0"/>
              <a:t> or </a:t>
            </a:r>
            <a:r>
              <a:rPr lang="en-US" baseline="0" dirty="0" smtClean="0">
                <a:latin typeface="Courier New" pitchFamily="49" charset="0"/>
                <a:cs typeface="Courier New" pitchFamily="49" charset="0"/>
              </a:rPr>
              <a:t>pg_</a:t>
            </a:r>
            <a:r>
              <a:rPr lang="en-US" baseline="0" dirty="0" smtClean="0"/>
              <a:t> as these prefixes are reserved for system tablespaces</a:t>
            </a:r>
            <a:r>
              <a:rPr lang="en-US" b="1" baseline="0" dirty="0" smtClean="0"/>
              <a:t>.</a:t>
            </a:r>
          </a:p>
          <a:p>
            <a:endParaRPr lang="en-US" b="1" baseline="0" dirty="0" smtClean="0"/>
          </a:p>
          <a:p>
            <a:endParaRPr lang="en-US" baseline="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bwMode="gray">
          <a:xfrm>
            <a:off x="0" y="6329363"/>
            <a:ext cx="9144000" cy="38576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7" name="TextBox 12"/>
          <p:cNvSpPr txBox="1">
            <a:spLocks noChangeArrowheads="1"/>
          </p:cNvSpPr>
          <p:nvPr/>
        </p:nvSpPr>
        <p:spPr bwMode="gray">
          <a:xfrm flipH="1">
            <a:off x="8553450" y="6723063"/>
            <a:ext cx="5334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42D3B329-D48E-496E-962D-354362180B7B}"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8"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00" y="6399213"/>
            <a:ext cx="9572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bwMode="gray">
          <a:xfrm>
            <a:off x="349250" y="6726238"/>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
        <p:nvSpPr>
          <p:cNvPr id="12" name="Title 1"/>
          <p:cNvSpPr>
            <a:spLocks noGrp="1"/>
          </p:cNvSpPr>
          <p:nvPr>
            <p:ph type="ctrTitle"/>
          </p:nvPr>
        </p:nvSpPr>
        <p:spPr bwMode="gray">
          <a:xfrm>
            <a:off x="890587" y="2473227"/>
            <a:ext cx="4384145" cy="1006429"/>
          </a:xfrm>
          <a:prstGeom prst="rect">
            <a:avLst/>
          </a:prstGeom>
          <a:noFill/>
        </p:spPr>
        <p:txBody>
          <a:bodyPr lIns="0" tIns="0" rIns="0" bIns="0" anchor="b">
            <a:spAutoFit/>
          </a:bodyPr>
          <a:lstStyle>
            <a:lvl1pPr>
              <a:lnSpc>
                <a:spcPct val="90000"/>
              </a:lnSpc>
              <a:defRPr sz="3600" b="1" cap="none">
                <a:solidFill>
                  <a:srgbClr val="F16F3B"/>
                </a:solidFill>
                <a:latin typeface="Arial"/>
                <a:cs typeface="Arial"/>
              </a:defRPr>
            </a:lvl1pPr>
          </a:lstStyle>
          <a:p>
            <a:pPr lvl="0"/>
            <a:r>
              <a:rPr lang="en-US" noProof="0" smtClean="0"/>
              <a:t>Click to edit Master title style</a:t>
            </a:r>
            <a:endParaRPr lang="en-US" noProof="0" dirty="0"/>
          </a:p>
        </p:txBody>
      </p:sp>
      <p:sp>
        <p:nvSpPr>
          <p:cNvPr id="13" name="Subtitle 2"/>
          <p:cNvSpPr>
            <a:spLocks noGrp="1"/>
          </p:cNvSpPr>
          <p:nvPr>
            <p:ph type="subTitle" idx="1"/>
          </p:nvPr>
        </p:nvSpPr>
        <p:spPr bwMode="gray">
          <a:xfrm>
            <a:off x="890588" y="379370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smtClean="0"/>
              <a:t>Click to edit Master subtitle style</a:t>
            </a:r>
            <a:endParaRPr lang="en-US" noProof="0" dirty="0"/>
          </a:p>
        </p:txBody>
      </p:sp>
      <p:sp>
        <p:nvSpPr>
          <p:cNvPr id="14" name="Content Placeholder 6"/>
          <p:cNvSpPr>
            <a:spLocks noGrp="1"/>
          </p:cNvSpPr>
          <p:nvPr>
            <p:ph sz="quarter" idx="11"/>
          </p:nvPr>
        </p:nvSpPr>
        <p:spPr bwMode="gray">
          <a:xfrm>
            <a:off x="908582" y="4870421"/>
            <a:ext cx="5026550" cy="276999"/>
          </a:xfrm>
          <a:prstGeom prst="rect">
            <a:avLst/>
          </a:prstGeom>
          <a:noFill/>
        </p:spPr>
        <p:txBody>
          <a:bodyPr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noProof="0" smtClean="0"/>
              <a:t>Click to edit Master text styles</a:t>
            </a:r>
          </a:p>
        </p:txBody>
      </p:sp>
    </p:spTree>
    <p:extLst>
      <p:ext uri="{BB962C8B-B14F-4D97-AF65-F5344CB8AC3E}">
        <p14:creationId xmlns:p14="http://schemas.microsoft.com/office/powerpoint/2010/main" val="3553069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Rectangle 2"/>
          <p:cNvSpPr/>
          <p:nvPr/>
        </p:nvSpPr>
        <p:spPr bwMode="gray">
          <a:xfrm>
            <a:off x="0" y="6329363"/>
            <a:ext cx="9144000" cy="38576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4" name="TextBox 12"/>
          <p:cNvSpPr txBox="1">
            <a:spLocks noChangeArrowheads="1"/>
          </p:cNvSpPr>
          <p:nvPr/>
        </p:nvSpPr>
        <p:spPr bwMode="gray">
          <a:xfrm flipH="1">
            <a:off x="8553450" y="6723063"/>
            <a:ext cx="5334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5300BC14-83BD-4BE3-894B-1262AC7F01E8}"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5"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00" y="6399213"/>
            <a:ext cx="9572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bwMode="gray">
          <a:xfrm>
            <a:off x="349250" y="6726238"/>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Tree>
    <p:extLst>
      <p:ext uri="{BB962C8B-B14F-4D97-AF65-F5344CB8AC3E}">
        <p14:creationId xmlns:p14="http://schemas.microsoft.com/office/powerpoint/2010/main" val="174622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2">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bwMode="gray">
          <a:xfrm>
            <a:off x="0" y="6329363"/>
            <a:ext cx="9144000" cy="38576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6" name="TextBox 12"/>
          <p:cNvSpPr txBox="1">
            <a:spLocks noChangeArrowheads="1"/>
          </p:cNvSpPr>
          <p:nvPr/>
        </p:nvSpPr>
        <p:spPr bwMode="gray">
          <a:xfrm flipH="1">
            <a:off x="8553450" y="6723063"/>
            <a:ext cx="5334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C734429E-2F6C-4166-9E96-017A9D448953}"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7"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00" y="6399213"/>
            <a:ext cx="9572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bwMode="gray">
          <a:xfrm>
            <a:off x="349250" y="6726238"/>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
        <p:nvSpPr>
          <p:cNvPr id="9" name="Title 1"/>
          <p:cNvSpPr>
            <a:spLocks noGrp="1"/>
          </p:cNvSpPr>
          <p:nvPr>
            <p:ph type="ctrTitle"/>
          </p:nvPr>
        </p:nvSpPr>
        <p:spPr bwMode="gray">
          <a:xfrm>
            <a:off x="1026053" y="2808042"/>
            <a:ext cx="6048376" cy="620683"/>
          </a:xfrm>
          <a:prstGeom prst="rect">
            <a:avLst/>
          </a:prstGeom>
          <a:noFill/>
        </p:spPr>
        <p:txBody>
          <a:bodyPr lIns="0" tIns="0" rIns="0" bIns="0" anchor="b">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pPr lvl="0"/>
            <a:r>
              <a:rPr lang="en-US" noProof="0" smtClean="0"/>
              <a:t>Click to edit Master title style</a:t>
            </a:r>
            <a:endParaRPr lang="en-US" noProof="0" dirty="0"/>
          </a:p>
        </p:txBody>
      </p:sp>
      <p:sp>
        <p:nvSpPr>
          <p:cNvPr id="10" name="Content Placeholder 3"/>
          <p:cNvSpPr>
            <a:spLocks noGrp="1"/>
          </p:cNvSpPr>
          <p:nvPr>
            <p:ph sz="quarter" idx="10"/>
          </p:nvPr>
        </p:nvSpPr>
        <p:spPr bwMode="gray">
          <a:xfrm>
            <a:off x="1034518" y="3515240"/>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noProof="0" smtClean="0"/>
              <a:t>Click to edit Master text styles</a:t>
            </a:r>
          </a:p>
        </p:txBody>
      </p:sp>
    </p:spTree>
    <p:extLst>
      <p:ext uri="{BB962C8B-B14F-4D97-AF65-F5344CB8AC3E}">
        <p14:creationId xmlns:p14="http://schemas.microsoft.com/office/powerpoint/2010/main" val="3577807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bwMode="gray">
          <a:xfrm>
            <a:off x="0" y="6329363"/>
            <a:ext cx="9144000" cy="38576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5" name="TextBox 12"/>
          <p:cNvSpPr txBox="1">
            <a:spLocks noChangeArrowheads="1"/>
          </p:cNvSpPr>
          <p:nvPr/>
        </p:nvSpPr>
        <p:spPr bwMode="gray">
          <a:xfrm flipH="1">
            <a:off x="8553450" y="6723063"/>
            <a:ext cx="5334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631F0F8D-C283-4B8A-AAD9-DE84E5E3D5E4}"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6"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00" y="6399213"/>
            <a:ext cx="9572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bwMode="gray">
          <a:xfrm>
            <a:off x="349250" y="6726238"/>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
        <p:nvSpPr>
          <p:cNvPr id="8" name="Title 1"/>
          <p:cNvSpPr>
            <a:spLocks noGrp="1"/>
          </p:cNvSpPr>
          <p:nvPr>
            <p:ph type="ctrTitle"/>
          </p:nvPr>
        </p:nvSpPr>
        <p:spPr bwMode="gray">
          <a:xfrm>
            <a:off x="670455" y="2293644"/>
            <a:ext cx="6048376" cy="1354217"/>
          </a:xfrm>
          <a:prstGeom prst="rect">
            <a:avLst/>
          </a:prstGeom>
          <a:noFill/>
          <a:effectLst>
            <a:reflection stA="50000" endPos="75000" dist="12700" dir="5400000" sy="-100000" algn="bl" rotWithShape="0"/>
          </a:effectLst>
        </p:spPr>
        <p:txBody>
          <a:bodyPr lIns="0" tIns="0" rIns="0" bIns="0" anchor="b">
            <a:spAutoFit/>
          </a:bodyPr>
          <a:lstStyle>
            <a:lvl1pPr algn="l" defTabSz="914400" rtl="0" eaLnBrk="1" latinLnBrk="0" hangingPunct="1">
              <a:lnSpc>
                <a:spcPct val="90000"/>
              </a:lnSpc>
              <a:spcBef>
                <a:spcPct val="0"/>
              </a:spcBef>
              <a:buNone/>
              <a:defRPr lang="en-US" sz="9600" kern="1200" dirty="0">
                <a:solidFill>
                  <a:srgbClr val="008881"/>
                </a:solidFill>
                <a:latin typeface="Arial"/>
                <a:ea typeface="+mj-ea"/>
                <a:cs typeface="Arial"/>
              </a:defRPr>
            </a:lvl1pPr>
          </a:lstStyle>
          <a:p>
            <a:pPr lvl="0"/>
            <a:r>
              <a:rPr lang="en-US" noProof="0" smtClean="0"/>
              <a:t>Click to edit Master title style</a:t>
            </a:r>
            <a:endParaRPr lang="en-US" noProof="0" dirty="0"/>
          </a:p>
        </p:txBody>
      </p:sp>
    </p:spTree>
    <p:extLst>
      <p:ext uri="{BB962C8B-B14F-4D97-AF65-F5344CB8AC3E}">
        <p14:creationId xmlns:p14="http://schemas.microsoft.com/office/powerpoint/2010/main" val="2158757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 name="Picture 11" descr="EMC-no-tag_white_RGB-150dpi.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01838" y="2228850"/>
            <a:ext cx="5153025"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12"/>
          <p:cNvSpPr txBox="1">
            <a:spLocks noChangeArrowheads="1"/>
          </p:cNvSpPr>
          <p:nvPr/>
        </p:nvSpPr>
        <p:spPr bwMode="auto">
          <a:xfrm>
            <a:off x="1733550" y="3760788"/>
            <a:ext cx="5689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pPr algn="ctr"/>
            <a:r>
              <a:rPr lang="en-US" altLang="en-US" sz="2400">
                <a:solidFill>
                  <a:srgbClr val="F27C3A"/>
                </a:solidFill>
                <a:cs typeface="Arial" pitchFamily="34" charset="0"/>
              </a:rPr>
              <a:t>A NEW </a:t>
            </a:r>
            <a:r>
              <a:rPr lang="en-US" altLang="en-US" sz="2300">
                <a:solidFill>
                  <a:srgbClr val="F27C3A"/>
                </a:solidFill>
                <a:cs typeface="Arial" pitchFamily="34" charset="0"/>
              </a:rPr>
              <a:t>PLATFORM</a:t>
            </a:r>
            <a:r>
              <a:rPr lang="en-US" altLang="en-US" sz="2400">
                <a:solidFill>
                  <a:srgbClr val="F27C3A"/>
                </a:solidFill>
                <a:cs typeface="Arial" pitchFamily="34" charset="0"/>
              </a:rPr>
              <a:t> </a:t>
            </a:r>
            <a:r>
              <a:rPr lang="en-US" altLang="en-US" sz="2400">
                <a:solidFill>
                  <a:srgbClr val="3EA7BC"/>
                </a:solidFill>
                <a:cs typeface="Arial" pitchFamily="34" charset="0"/>
              </a:rPr>
              <a:t>FOR A NEW ERA</a:t>
            </a:r>
          </a:p>
        </p:txBody>
      </p:sp>
    </p:spTree>
    <p:extLst>
      <p:ext uri="{BB962C8B-B14F-4D97-AF65-F5344CB8AC3E}">
        <p14:creationId xmlns:p14="http://schemas.microsoft.com/office/powerpoint/2010/main" val="1146391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66717" y="433916"/>
            <a:ext cx="8410499" cy="6140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1"/>
          </p:nvPr>
        </p:nvSpPr>
        <p:spPr>
          <a:xfrm>
            <a:off x="366718" y="1432986"/>
            <a:ext cx="8410499" cy="45107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961101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Pivotal Title Slide">
    <p:bg>
      <p:bgPr>
        <a:solidFill>
          <a:schemeClr val="accent1"/>
        </a:solidFill>
        <a:effectLst/>
      </p:bgPr>
    </p:bg>
    <p:spTree>
      <p:nvGrpSpPr>
        <p:cNvPr id="1" name="Shape 9"/>
        <p:cNvGrpSpPr/>
        <p:nvPr/>
      </p:nvGrpSpPr>
      <p:grpSpPr>
        <a:xfrm>
          <a:off x="0" y="0"/>
          <a:ext cx="0" cy="0"/>
          <a:chOff x="0" y="0"/>
          <a:chExt cx="0" cy="0"/>
        </a:xfrm>
      </p:grpSpPr>
      <p:sp>
        <p:nvSpPr>
          <p:cNvPr id="10" name="Shape 10"/>
          <p:cNvSpPr/>
          <p:nvPr/>
        </p:nvSpPr>
        <p:spPr>
          <a:xfrm>
            <a:off x="0" y="3"/>
            <a:ext cx="9144000" cy="6857999"/>
          </a:xfrm>
          <a:prstGeom prst="rect">
            <a:avLst/>
          </a:prstGeom>
          <a:solidFill>
            <a:srgbClr val="000000"/>
          </a:solidFill>
          <a:ln>
            <a:noFill/>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pic>
        <p:nvPicPr>
          <p:cNvPr id="11" name="Shape 11"/>
          <p:cNvPicPr preferRelativeResize="0"/>
          <p:nvPr/>
        </p:nvPicPr>
        <p:blipFill rotWithShape="1">
          <a:blip r:embed="rId2">
            <a:alphaModFix amt="31000"/>
          </a:blip>
          <a:srcRect/>
          <a:stretch/>
        </p:blipFill>
        <p:spPr>
          <a:xfrm>
            <a:off x="1934114" y="1936437"/>
            <a:ext cx="5152499" cy="1816799"/>
          </a:xfrm>
          <a:prstGeom prst="rect">
            <a:avLst/>
          </a:prstGeom>
          <a:noFill/>
          <a:ln>
            <a:noFill/>
          </a:ln>
        </p:spPr>
      </p:pic>
      <p:sp>
        <p:nvSpPr>
          <p:cNvPr id="12" name="Shape 12"/>
          <p:cNvSpPr txBox="1"/>
          <p:nvPr/>
        </p:nvSpPr>
        <p:spPr>
          <a:xfrm>
            <a:off x="1701805" y="3979337"/>
            <a:ext cx="5689499" cy="635999"/>
          </a:xfrm>
          <a:prstGeom prst="rect">
            <a:avLst/>
          </a:prstGeom>
          <a:noFill/>
          <a:ln>
            <a:noFill/>
          </a:ln>
        </p:spPr>
        <p:txBody>
          <a:bodyPr lIns="91425" tIns="45700" rIns="91425" bIns="45700" anchor="t" anchorCtr="0">
            <a:noAutofit/>
          </a:bodyPr>
          <a:lstStyle/>
          <a:p>
            <a:pPr algn="ctr" defTabSz="914400" fontAlgn="auto">
              <a:spcBef>
                <a:spcPts val="0"/>
              </a:spcBef>
              <a:spcAft>
                <a:spcPts val="0"/>
              </a:spcAft>
              <a:buSzPct val="25000"/>
            </a:pPr>
            <a:r>
              <a:rPr lang="en" sz="2400" kern="0">
                <a:solidFill>
                  <a:srgbClr val="F16F3B"/>
                </a:solidFill>
                <a:latin typeface="Arial"/>
                <a:ea typeface="Arial"/>
                <a:cs typeface="Arial"/>
                <a:sym typeface="Arial"/>
                <a:rtl val="0"/>
              </a:rPr>
              <a:t>A NEW</a:t>
            </a:r>
            <a:r>
              <a:rPr lang="en" sz="2400" kern="0">
                <a:solidFill>
                  <a:srgbClr val="E96C42"/>
                </a:solidFill>
                <a:latin typeface="Arial"/>
                <a:ea typeface="Arial"/>
                <a:cs typeface="Arial"/>
                <a:sym typeface="Arial"/>
                <a:rtl val="0"/>
              </a:rPr>
              <a:t> </a:t>
            </a:r>
            <a:r>
              <a:rPr lang="en" sz="2300" kern="0">
                <a:solidFill>
                  <a:srgbClr val="AEBF2F"/>
                </a:solidFill>
                <a:latin typeface="Arial"/>
                <a:ea typeface="Arial"/>
                <a:cs typeface="Arial"/>
                <a:sym typeface="Arial"/>
                <a:rtl val="0"/>
              </a:rPr>
              <a:t>PLATFORM</a:t>
            </a:r>
            <a:r>
              <a:rPr lang="en" sz="2400" kern="0">
                <a:solidFill>
                  <a:srgbClr val="4D4D4D"/>
                </a:solidFill>
                <a:latin typeface="Arial"/>
                <a:ea typeface="Arial"/>
                <a:cs typeface="Arial"/>
                <a:sym typeface="Arial"/>
                <a:rtl val="0"/>
              </a:rPr>
              <a:t> </a:t>
            </a:r>
            <a:r>
              <a:rPr lang="en" sz="2400" kern="0">
                <a:solidFill>
                  <a:srgbClr val="3EA7BC"/>
                </a:solidFill>
                <a:latin typeface="Arial"/>
                <a:ea typeface="Arial"/>
                <a:cs typeface="Arial"/>
                <a:sym typeface="Arial"/>
                <a:rtl val="0"/>
              </a:rPr>
              <a:t>FOR A NEW ERA</a:t>
            </a:r>
          </a:p>
        </p:txBody>
      </p:sp>
      <p:sp>
        <p:nvSpPr>
          <p:cNvPr id="13" name="Shape 13"/>
          <p:cNvSpPr/>
          <p:nvPr/>
        </p:nvSpPr>
        <p:spPr>
          <a:xfrm>
            <a:off x="0" y="3"/>
            <a:ext cx="9144000" cy="6857999"/>
          </a:xfrm>
          <a:prstGeom prst="rect">
            <a:avLst/>
          </a:prstGeom>
          <a:solidFill>
            <a:srgbClr val="000000"/>
          </a:solidFill>
          <a:ln>
            <a:noFill/>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pic>
        <p:nvPicPr>
          <p:cNvPr id="14" name="Shape 14"/>
          <p:cNvPicPr preferRelativeResize="0"/>
          <p:nvPr/>
        </p:nvPicPr>
        <p:blipFill rotWithShape="1">
          <a:blip r:embed="rId2">
            <a:alphaModFix amt="31000"/>
          </a:blip>
          <a:srcRect/>
          <a:stretch/>
        </p:blipFill>
        <p:spPr>
          <a:xfrm>
            <a:off x="1934114" y="1936437"/>
            <a:ext cx="5152499" cy="1816799"/>
          </a:xfrm>
          <a:prstGeom prst="rect">
            <a:avLst/>
          </a:prstGeom>
          <a:noFill/>
          <a:ln>
            <a:noFill/>
          </a:ln>
        </p:spPr>
      </p:pic>
      <p:sp>
        <p:nvSpPr>
          <p:cNvPr id="15" name="Shape 15"/>
          <p:cNvSpPr txBox="1"/>
          <p:nvPr/>
        </p:nvSpPr>
        <p:spPr>
          <a:xfrm>
            <a:off x="1701805" y="3979337"/>
            <a:ext cx="5689499" cy="635999"/>
          </a:xfrm>
          <a:prstGeom prst="rect">
            <a:avLst/>
          </a:prstGeom>
          <a:noFill/>
          <a:ln>
            <a:noFill/>
          </a:ln>
        </p:spPr>
        <p:txBody>
          <a:bodyPr lIns="91425" tIns="45700" rIns="91425" bIns="45700" anchor="t" anchorCtr="0">
            <a:noAutofit/>
          </a:bodyPr>
          <a:lstStyle/>
          <a:p>
            <a:pPr algn="ctr" defTabSz="914400" fontAlgn="auto">
              <a:spcBef>
                <a:spcPts val="0"/>
              </a:spcBef>
              <a:spcAft>
                <a:spcPts val="0"/>
              </a:spcAft>
              <a:buSzPct val="25000"/>
            </a:pPr>
            <a:r>
              <a:rPr lang="en" sz="2400" kern="0">
                <a:solidFill>
                  <a:srgbClr val="F16F3B"/>
                </a:solidFill>
                <a:latin typeface="Arial"/>
                <a:ea typeface="Arial"/>
                <a:cs typeface="Arial"/>
                <a:sym typeface="Arial"/>
                <a:rtl val="0"/>
              </a:rPr>
              <a:t>A NEW</a:t>
            </a:r>
            <a:r>
              <a:rPr lang="en" sz="2400" kern="0">
                <a:solidFill>
                  <a:srgbClr val="E96C42"/>
                </a:solidFill>
                <a:latin typeface="Arial"/>
                <a:ea typeface="Arial"/>
                <a:cs typeface="Arial"/>
                <a:sym typeface="Arial"/>
                <a:rtl val="0"/>
              </a:rPr>
              <a:t> </a:t>
            </a:r>
            <a:r>
              <a:rPr lang="en" sz="2300" kern="0">
                <a:solidFill>
                  <a:srgbClr val="AEBF2F"/>
                </a:solidFill>
                <a:latin typeface="Arial"/>
                <a:ea typeface="Arial"/>
                <a:cs typeface="Arial"/>
                <a:sym typeface="Arial"/>
                <a:rtl val="0"/>
              </a:rPr>
              <a:t>PLATFORM</a:t>
            </a:r>
            <a:r>
              <a:rPr lang="en" sz="2400" kern="0">
                <a:solidFill>
                  <a:srgbClr val="4D4D4D"/>
                </a:solidFill>
                <a:latin typeface="Arial"/>
                <a:ea typeface="Arial"/>
                <a:cs typeface="Arial"/>
                <a:sym typeface="Arial"/>
                <a:rtl val="0"/>
              </a:rPr>
              <a:t> </a:t>
            </a:r>
            <a:r>
              <a:rPr lang="en" sz="2400" kern="0">
                <a:solidFill>
                  <a:srgbClr val="3EA7BC"/>
                </a:solidFill>
                <a:latin typeface="Arial"/>
                <a:ea typeface="Arial"/>
                <a:cs typeface="Arial"/>
                <a:sym typeface="Arial"/>
                <a:rtl val="0"/>
              </a:rPr>
              <a:t>FOR A NEW ERA</a:t>
            </a:r>
          </a:p>
        </p:txBody>
      </p:sp>
    </p:spTree>
    <p:extLst>
      <p:ext uri="{BB962C8B-B14F-4D97-AF65-F5344CB8AC3E}">
        <p14:creationId xmlns:p14="http://schemas.microsoft.com/office/powerpoint/2010/main" val="3586002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4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7260611"/>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4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2"/>
          <p:cNvSpPr>
            <a:spLocks noGrp="1"/>
          </p:cNvSpPr>
          <p:nvPr>
            <p:ph type="body" idx="10"/>
          </p:nvPr>
        </p:nvSpPr>
        <p:spPr bwMode="gray">
          <a:xfrm>
            <a:off x="567271" y="1268269"/>
            <a:ext cx="8119529" cy="346219"/>
          </a:xfrm>
          <a:prstGeom prst="rect">
            <a:avLst/>
          </a:prstGeom>
          <a:noFill/>
        </p:spPr>
        <p:txBody>
          <a:bodyPr lIns="0" tIns="0" rIns="0" bIns="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1043002853"/>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765253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50875797"/>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mtClean="0"/>
              <a:t>Click to edit Master title style</a:t>
            </a:r>
            <a:endParaRPr lang="en-US"/>
          </a:p>
        </p:txBody>
      </p:sp>
    </p:spTree>
    <p:extLst>
      <p:ext uri="{BB962C8B-B14F-4D97-AF65-F5344CB8AC3E}">
        <p14:creationId xmlns:p14="http://schemas.microsoft.com/office/powerpoint/2010/main" val="252710682"/>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_subtitle">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567271" y="1175132"/>
            <a:ext cx="8119529" cy="346219"/>
          </a:xfrm>
          <a:prstGeom prst="rect">
            <a:avLst/>
          </a:prstGeom>
          <a:noFill/>
        </p:spPr>
        <p:txBody>
          <a:bodyPr lIns="0" tIns="0" rIns="0" bIns="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p:nvPr>
        </p:nvSpPr>
        <p:spPr>
          <a:xfrm>
            <a:off x="457200" y="274638"/>
            <a:ext cx="8229600" cy="1143000"/>
          </a:xfrm>
        </p:spPr>
        <p:txBody>
          <a:bodyPr anchor="t"/>
          <a:lstStyle/>
          <a:p>
            <a:r>
              <a:rPr lang="en-US" smtClean="0"/>
              <a:t>Click to edit Master title style</a:t>
            </a:r>
            <a:endParaRPr lang="en-US"/>
          </a:p>
        </p:txBody>
      </p:sp>
    </p:spTree>
    <p:extLst>
      <p:ext uri="{BB962C8B-B14F-4D97-AF65-F5344CB8AC3E}">
        <p14:creationId xmlns:p14="http://schemas.microsoft.com/office/powerpoint/2010/main" val="2616951497"/>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3460979"/>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Rectangle 3"/>
          <p:cNvSpPr/>
          <p:nvPr/>
        </p:nvSpPr>
        <p:spPr bwMode="gray">
          <a:xfrm>
            <a:off x="0" y="0"/>
            <a:ext cx="9144000" cy="2168525"/>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latin typeface="+mj-lt"/>
            </a:endParaRPr>
          </a:p>
        </p:txBody>
      </p:sp>
      <p:sp>
        <p:nvSpPr>
          <p:cNvPr id="11" name="Title 1"/>
          <p:cNvSpPr>
            <a:spLocks noGrp="1"/>
          </p:cNvSpPr>
          <p:nvPr>
            <p:ph type="ctrTitle"/>
          </p:nvPr>
        </p:nvSpPr>
        <p:spPr bwMode="gray">
          <a:xfrm>
            <a:off x="2728912" y="2222080"/>
            <a:ext cx="6048376" cy="1218795"/>
          </a:xfrm>
          <a:prstGeom prst="rect">
            <a:avLst/>
          </a:prstGeom>
          <a:noFill/>
        </p:spPr>
        <p:txBody>
          <a:bodyPr lIns="0" tIns="0" rIns="0" bIns="0" anchor="b">
            <a:spAutoFit/>
          </a:bodyPr>
          <a:lstStyle>
            <a:lvl1pPr>
              <a:lnSpc>
                <a:spcPct val="90000"/>
              </a:lnSpc>
              <a:defRPr sz="4400">
                <a:solidFill>
                  <a:schemeClr val="tx2"/>
                </a:solidFill>
                <a:latin typeface="Arial"/>
                <a:cs typeface="Arial"/>
              </a:defRPr>
            </a:lvl1pPr>
          </a:lstStyle>
          <a:p>
            <a:pPr lvl="0"/>
            <a:r>
              <a:rPr lang="en-US" noProof="0" smtClean="0"/>
              <a:t>Click to edit Master title style</a:t>
            </a:r>
            <a:endParaRPr lang="en-US" noProof="0" dirty="0"/>
          </a:p>
        </p:txBody>
      </p:sp>
      <p:sp>
        <p:nvSpPr>
          <p:cNvPr id="12" name="Subtitle 2"/>
          <p:cNvSpPr>
            <a:spLocks noGrp="1"/>
          </p:cNvSpPr>
          <p:nvPr>
            <p:ph type="subTitle" idx="1"/>
          </p:nvPr>
        </p:nvSpPr>
        <p:spPr bwMode="gray">
          <a:xfrm>
            <a:off x="2728913" y="3671063"/>
            <a:ext cx="6048375" cy="1901704"/>
          </a:xfrm>
          <a:prstGeom prst="rect">
            <a:avLst/>
          </a:prstGeom>
          <a:noFill/>
        </p:spPr>
        <p:txBody>
          <a:bodyPr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smtClean="0"/>
              <a:t>Click to edit Master subtitle style</a:t>
            </a:r>
            <a:endParaRPr lang="en-US" noProof="0" dirty="0"/>
          </a:p>
        </p:txBody>
      </p:sp>
    </p:spTree>
    <p:extLst>
      <p:ext uri="{BB962C8B-B14F-4D97-AF65-F5344CB8AC3E}">
        <p14:creationId xmlns:p14="http://schemas.microsoft.com/office/powerpoint/2010/main" val="3386155227"/>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 name="Rectangle 6"/>
          <p:cNvSpPr/>
          <p:nvPr/>
        </p:nvSpPr>
        <p:spPr bwMode="gray">
          <a:xfrm>
            <a:off x="0" y="6329363"/>
            <a:ext cx="9144000" cy="38576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1029" name="TextBox 7"/>
          <p:cNvSpPr txBox="1">
            <a:spLocks noChangeArrowheads="1"/>
          </p:cNvSpPr>
          <p:nvPr/>
        </p:nvSpPr>
        <p:spPr bwMode="gray">
          <a:xfrm flipH="1">
            <a:off x="8553450" y="6723063"/>
            <a:ext cx="5334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A27D198D-565D-401F-9929-25C02FAF914F}"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1030" name="Picture 10" descr="Pivotal_Logo_white.png"/>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7950200" y="6399213"/>
            <a:ext cx="9572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bwMode="gray">
          <a:xfrm>
            <a:off x="349250" y="6726238"/>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Tree>
  </p:cSld>
  <p:clrMap bg1="lt1" tx1="dk1" bg2="lt2" tx2="dk2" accent1="accent1" accent2="accent2" accent3="accent3" accent4="accent4" accent5="accent5" accent6="accent6" hlink="hlink" folHlink="folHlink"/>
  <p:sldLayoutIdLst>
    <p:sldLayoutId id="2147483675" r:id="rId1"/>
    <p:sldLayoutId id="2147483668" r:id="rId2"/>
    <p:sldLayoutId id="2147483669" r:id="rId3"/>
    <p:sldLayoutId id="2147483670" r:id="rId4"/>
    <p:sldLayoutId id="2147483671" r:id="rId5"/>
    <p:sldLayoutId id="2147483672" r:id="rId6"/>
    <p:sldLayoutId id="2147483673" r:id="rId7"/>
    <p:sldLayoutId id="2147483674" r:id="rId8"/>
    <p:sldLayoutId id="2147483676" r:id="rId9"/>
    <p:sldLayoutId id="2147483677" r:id="rId10"/>
    <p:sldLayoutId id="2147483678" r:id="rId11"/>
    <p:sldLayoutId id="2147483679" r:id="rId12"/>
    <p:sldLayoutId id="2147483680" r:id="rId13"/>
    <p:sldLayoutId id="2147483685" r:id="rId14"/>
    <p:sldLayoutId id="2147483686" r:id="rId15"/>
  </p:sldLayoutIdLst>
  <p:hf sldNum="0" hdr="0" ftr="0" dt="0"/>
  <p:txStyles>
    <p:titleStyle>
      <a:lvl1pPr algn="l" defTabSz="457200" rtl="0" eaLnBrk="1" fontAlgn="base" hangingPunct="1">
        <a:spcBef>
          <a:spcPct val="0"/>
        </a:spcBef>
        <a:spcAft>
          <a:spcPct val="0"/>
        </a:spcAft>
        <a:defRPr sz="3200" kern="1200">
          <a:solidFill>
            <a:schemeClr val="tx2"/>
          </a:solidFill>
          <a:latin typeface="Arial"/>
          <a:ea typeface="ＭＳ Ｐゴシック" pitchFamily="34" charset="-128"/>
          <a:cs typeface="Arial"/>
        </a:defRPr>
      </a:lvl1pPr>
      <a:lvl2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2pPr>
      <a:lvl3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3pPr>
      <a:lvl4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4pPr>
      <a:lvl5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5pPr>
      <a:lvl6pPr marL="4572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6pPr>
      <a:lvl7pPr marL="9144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7pPr>
      <a:lvl8pPr marL="13716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8pPr>
      <a:lvl9pPr marL="18288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9pPr>
    </p:titleStyle>
    <p:bodyStyle>
      <a:lvl1pPr marL="342900" indent="-342900" algn="l" defTabSz="457200" rtl="0" eaLnBrk="1" fontAlgn="base" hangingPunct="1">
        <a:spcBef>
          <a:spcPts val="600"/>
        </a:spcBef>
        <a:spcAft>
          <a:spcPct val="0"/>
        </a:spcAft>
        <a:buClr>
          <a:schemeClr val="accent1"/>
        </a:buClr>
        <a:buFont typeface="Arial" pitchFamily="34" charset="0"/>
        <a:buChar char="•"/>
        <a:defRPr sz="2400" kern="1200">
          <a:solidFill>
            <a:schemeClr val="tx1"/>
          </a:solidFill>
          <a:latin typeface="+mn-lt"/>
          <a:ea typeface="ＭＳ Ｐゴシック" pitchFamily="34" charset="-128"/>
          <a:cs typeface="+mn-cs"/>
        </a:defRPr>
      </a:lvl1pPr>
      <a:lvl2pPr marL="742950" indent="-285750" algn="l" defTabSz="457200" rtl="0" eaLnBrk="1" fontAlgn="base" hangingPunct="1">
        <a:spcBef>
          <a:spcPts val="600"/>
        </a:spcBef>
        <a:spcAft>
          <a:spcPct val="0"/>
        </a:spcAft>
        <a:buClr>
          <a:schemeClr val="accent1"/>
        </a:buClr>
        <a:buFont typeface="Arial" pitchFamily="34" charset="0"/>
        <a:buChar char="–"/>
        <a:defRPr sz="2200" kern="1200">
          <a:solidFill>
            <a:schemeClr val="tx1"/>
          </a:solidFill>
          <a:latin typeface="+mn-lt"/>
          <a:ea typeface="ＭＳ Ｐゴシック" pitchFamily="34" charset="-128"/>
          <a:cs typeface="+mn-cs"/>
        </a:defRPr>
      </a:lvl2pPr>
      <a:lvl3pPr marL="1143000" indent="-228600" algn="l" defTabSz="457200" rtl="0" eaLnBrk="1" fontAlgn="base" hangingPunct="1">
        <a:spcBef>
          <a:spcPts val="600"/>
        </a:spcBef>
        <a:spcAft>
          <a:spcPct val="0"/>
        </a:spcAft>
        <a:buClr>
          <a:schemeClr val="accent1"/>
        </a:buClr>
        <a:buFont typeface="Arial" pitchFamily="34" charset="0"/>
        <a:buChar char="•"/>
        <a:defRPr sz="2000" kern="1200">
          <a:solidFill>
            <a:schemeClr val="tx1"/>
          </a:solidFill>
          <a:latin typeface="+mn-lt"/>
          <a:ea typeface="ＭＳ Ｐゴシック" pitchFamily="34" charset="-128"/>
          <a:cs typeface="+mn-cs"/>
        </a:defRPr>
      </a:lvl3pPr>
      <a:lvl4pPr marL="1600200" indent="-228600" algn="l" defTabSz="457200" rtl="0" eaLnBrk="1" fontAlgn="base" hangingPunct="1">
        <a:spcBef>
          <a:spcPts val="600"/>
        </a:spcBef>
        <a:spcAft>
          <a:spcPct val="0"/>
        </a:spcAft>
        <a:buClr>
          <a:schemeClr val="accent1"/>
        </a:buClr>
        <a:buFont typeface="Arial" pitchFamily="34" charset="0"/>
        <a:buChar char="–"/>
        <a:defRPr kern="1200">
          <a:solidFill>
            <a:schemeClr val="tx1"/>
          </a:solidFill>
          <a:latin typeface="+mn-lt"/>
          <a:ea typeface="ＭＳ Ｐゴシック" pitchFamily="34" charset="-128"/>
          <a:cs typeface="+mn-cs"/>
        </a:defRPr>
      </a:lvl4pPr>
      <a:lvl5pPr marL="2057400" indent="-228600" algn="l" defTabSz="457200" rtl="0" eaLnBrk="1" fontAlgn="base" hangingPunct="1">
        <a:spcBef>
          <a:spcPts val="600"/>
        </a:spcBef>
        <a:spcAft>
          <a:spcPct val="0"/>
        </a:spcAft>
        <a:buClr>
          <a:schemeClr val="accent1"/>
        </a:buClr>
        <a:buFont typeface="Arial" pitchFamily="34" charset="0"/>
        <a:buChar char="»"/>
        <a:defRPr sz="1600" kern="1200">
          <a:solidFill>
            <a:schemeClr val="tx1"/>
          </a:solidFill>
          <a:latin typeface="+mn-lt"/>
          <a:ea typeface="ＭＳ Ｐゴシック"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tags" Target="../tags/tag8.xml"/><Relationship Id="rId2"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1" Type="http://schemas.openxmlformats.org/officeDocument/2006/relationships/tags" Target="../tags/tag9.xml"/><Relationship Id="rId2"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tags" Target="../tags/tag11.xml"/><Relationship Id="rId2"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image" Target="../media/image24.png"/><Relationship Id="rId5" Type="http://schemas.openxmlformats.org/officeDocument/2006/relationships/image" Target="../media/image20.png"/><Relationship Id="rId6" Type="http://schemas.openxmlformats.org/officeDocument/2006/relationships/image" Target="../media/image25.png"/><Relationship Id="rId7" Type="http://schemas.openxmlformats.org/officeDocument/2006/relationships/image" Target="../media/image26.png"/><Relationship Id="rId8" Type="http://schemas.openxmlformats.org/officeDocument/2006/relationships/image" Target="../media/image27.png"/><Relationship Id="rId1" Type="http://schemas.openxmlformats.org/officeDocument/2006/relationships/tags" Target="../tags/tag12.xml"/><Relationship Id="rId2"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image" Target="../media/image20.png"/><Relationship Id="rId5" Type="http://schemas.openxmlformats.org/officeDocument/2006/relationships/image" Target="../media/image28.png"/><Relationship Id="rId6" Type="http://schemas.openxmlformats.org/officeDocument/2006/relationships/image" Target="../media/image29.png"/><Relationship Id="rId1" Type="http://schemas.openxmlformats.org/officeDocument/2006/relationships/tags" Target="../tags/tag13.xml"/><Relationship Id="rId2"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6.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tags" Target="../tags/tag15.xml"/><Relationship Id="rId2"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30.png"/><Relationship Id="rId1" Type="http://schemas.openxmlformats.org/officeDocument/2006/relationships/tags" Target="../tags/tag16.xml"/><Relationship Id="rId2"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6.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tags" Target="../tags/tag18.xml"/><Relationship Id="rId2"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5.png"/><Relationship Id="rId9" Type="http://schemas.openxmlformats.org/officeDocument/2006/relationships/image" Target="../media/image6.png"/><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1" Type="http://schemas.openxmlformats.org/officeDocument/2006/relationships/tags" Target="../tags/tag4.xml"/><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13.png"/><Relationship Id="rId1" Type="http://schemas.openxmlformats.org/officeDocument/2006/relationships/tags" Target="../tags/tag5.xml"/><Relationship Id="rId2"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tags" Target="../tags/tag6.xml"/><Relationship Id="rId2"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17.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8.png"/><Relationship Id="rId8" Type="http://schemas.openxmlformats.org/officeDocument/2006/relationships/image" Target="../media/image19.png"/><Relationship Id="rId1" Type="http://schemas.openxmlformats.org/officeDocument/2006/relationships/tags" Target="../tags/tag7.xml"/><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Tree>
    <p:extLst>
      <p:ext uri="{BB962C8B-B14F-4D97-AF65-F5344CB8AC3E}">
        <p14:creationId xmlns:p14="http://schemas.microsoft.com/office/powerpoint/2010/main" val="86319587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Applying the Tablespace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09616042"/>
              </p:ext>
            </p:extLst>
          </p:nvPr>
        </p:nvGraphicFramePr>
        <p:xfrm>
          <a:off x="76200" y="1397000"/>
          <a:ext cx="8915400" cy="3037840"/>
        </p:xfrm>
        <a:graphic>
          <a:graphicData uri="http://schemas.openxmlformats.org/drawingml/2006/table">
            <a:tbl>
              <a:tblPr firstRow="1" bandRow="1">
                <a:tableStyleId>{5C22544A-7EE6-4342-B048-85BDC9FD1C3A}</a:tableStyleId>
              </a:tblPr>
              <a:tblGrid>
                <a:gridCol w="1485900"/>
                <a:gridCol w="7429500"/>
              </a:tblGrid>
              <a:tr h="370840">
                <a:tc>
                  <a:txBody>
                    <a:bodyPr/>
                    <a:lstStyle/>
                    <a:p>
                      <a:r>
                        <a:rPr lang="en-US" dirty="0" smtClean="0">
                          <a:latin typeface="Calibri" pitchFamily="34" charset="0"/>
                          <a:cs typeface="Calibri" pitchFamily="34" charset="0"/>
                        </a:rPr>
                        <a:t>Object</a:t>
                      </a:r>
                      <a:endParaRPr lang="en-US" dirty="0">
                        <a:latin typeface="Calibri" pitchFamily="34" charset="0"/>
                        <a:cs typeface="Calibri" pitchFamily="34" charset="0"/>
                      </a:endParaRPr>
                    </a:p>
                  </a:txBody>
                  <a:tcPr/>
                </a:tc>
                <a:tc>
                  <a:txBody>
                    <a:bodyPr/>
                    <a:lstStyle/>
                    <a:p>
                      <a:r>
                        <a:rPr lang="en-US" dirty="0" smtClean="0">
                          <a:latin typeface="Calibri" pitchFamily="34" charset="0"/>
                          <a:cs typeface="Calibri" pitchFamily="34" charset="0"/>
                        </a:rPr>
                        <a:t>Example</a:t>
                      </a:r>
                      <a:endParaRPr lang="en-US" dirty="0">
                        <a:latin typeface="Calibri" pitchFamily="34" charset="0"/>
                        <a:cs typeface="Calibri" pitchFamily="34" charset="0"/>
                      </a:endParaRPr>
                    </a:p>
                  </a:txBody>
                  <a:tcPr/>
                </a:tc>
              </a:tr>
              <a:tr h="370840">
                <a:tc>
                  <a:txBody>
                    <a:bodyPr/>
                    <a:lstStyle/>
                    <a:p>
                      <a:r>
                        <a:rPr lang="en-US" dirty="0" smtClean="0">
                          <a:latin typeface="Calibri" pitchFamily="34" charset="0"/>
                          <a:cs typeface="Calibri" pitchFamily="34" charset="0"/>
                        </a:rPr>
                        <a:t>Database</a:t>
                      </a:r>
                      <a:endParaRPr lang="en-US" dirty="0">
                        <a:latin typeface="Calibri" pitchFamily="34" charset="0"/>
                        <a:cs typeface="Calibri" pitchFamily="34" charset="0"/>
                      </a:endParaRPr>
                    </a:p>
                  </a:txBody>
                  <a:tcPr/>
                </a:tc>
                <a:tc>
                  <a:txBody>
                    <a:bodyPr/>
                    <a:lstStyle/>
                    <a:p>
                      <a:r>
                        <a:rPr lang="en-US" sz="1600" dirty="0" smtClean="0">
                          <a:latin typeface="Courier New" pitchFamily="49" charset="0"/>
                          <a:cs typeface="Courier New" pitchFamily="49" charset="0"/>
                        </a:rPr>
                        <a:t>CREATE DATABASE tt_db </a:t>
                      </a:r>
                      <a:r>
                        <a:rPr lang="en-US" sz="1600" b="1" dirty="0" smtClean="0">
                          <a:latin typeface="Courier New" pitchFamily="49" charset="0"/>
                          <a:cs typeface="Courier New" pitchFamily="49" charset="0"/>
                        </a:rPr>
                        <a:t>TABLESPACE</a:t>
                      </a:r>
                      <a:r>
                        <a:rPr lang="en-US" sz="1600" b="1" baseline="0" dirty="0" smtClean="0">
                          <a:latin typeface="Courier New" pitchFamily="49" charset="0"/>
                          <a:cs typeface="Courier New" pitchFamily="49" charset="0"/>
                        </a:rPr>
                        <a:t> </a:t>
                      </a:r>
                      <a:r>
                        <a:rPr lang="en-US" sz="1600" b="1" dirty="0" smtClean="0">
                          <a:latin typeface="Courier New" pitchFamily="49" charset="0"/>
                          <a:cs typeface="Courier New" pitchFamily="49" charset="0"/>
                        </a:rPr>
                        <a:t>user_s1_tspc</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txBody>
                  <a:tcPr/>
                </a:tc>
              </a:tr>
              <a:tr h="370840">
                <a:tc>
                  <a:txBody>
                    <a:bodyPr/>
                    <a:lstStyle/>
                    <a:p>
                      <a:r>
                        <a:rPr lang="en-US" dirty="0" smtClean="0">
                          <a:latin typeface="Calibri" pitchFamily="34" charset="0"/>
                          <a:cs typeface="Calibri" pitchFamily="34" charset="0"/>
                        </a:rPr>
                        <a:t>Table</a:t>
                      </a:r>
                      <a:endParaRPr lang="en-US" dirty="0">
                        <a:latin typeface="Calibri" pitchFamily="34" charset="0"/>
                        <a:cs typeface="Calibri" pitchFamily="34" charset="0"/>
                      </a:endParaRPr>
                    </a:p>
                  </a:txBody>
                  <a:tcPr/>
                </a:tc>
                <a:tc>
                  <a:txBody>
                    <a:bodyPr/>
                    <a:lstStyle/>
                    <a:p>
                      <a:r>
                        <a:rPr lang="en-US" sz="1600" dirty="0" smtClean="0">
                          <a:latin typeface="Courier New" pitchFamily="49" charset="0"/>
                          <a:cs typeface="Courier New" pitchFamily="49" charset="0"/>
                        </a:rPr>
                        <a:t>CREATE TABLE tt_rt</a:t>
                      </a:r>
                      <a:r>
                        <a:rPr lang="en-US" sz="1600" baseline="0" dirty="0" smtClean="0">
                          <a:latin typeface="Courier New" pitchFamily="49" charset="0"/>
                          <a:cs typeface="Courier New" pitchFamily="49" charset="0"/>
                        </a:rPr>
                        <a:t> (id int) </a:t>
                      </a:r>
                      <a:r>
                        <a:rPr lang="en-US" sz="1600" b="1" baseline="0" dirty="0" smtClean="0">
                          <a:latin typeface="Courier New" pitchFamily="49" charset="0"/>
                          <a:cs typeface="Courier New" pitchFamily="49" charset="0"/>
                        </a:rPr>
                        <a:t>TABLESPACE </a:t>
                      </a:r>
                      <a:r>
                        <a:rPr lang="en-US" sz="1600" b="1" dirty="0" smtClean="0">
                          <a:latin typeface="Courier New" pitchFamily="49" charset="0"/>
                          <a:cs typeface="Courier New" pitchFamily="49" charset="0"/>
                        </a:rPr>
                        <a:t>user_s1_tspc</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txBody>
                  <a:tcPr/>
                </a:tc>
              </a:tr>
              <a:tr h="370840">
                <a:tc>
                  <a:txBody>
                    <a:bodyPr/>
                    <a:lstStyle/>
                    <a:p>
                      <a:r>
                        <a:rPr lang="en-US" dirty="0" smtClean="0">
                          <a:latin typeface="Calibri" pitchFamily="34" charset="0"/>
                          <a:cs typeface="Calibri" pitchFamily="34" charset="0"/>
                        </a:rPr>
                        <a:t>Partitioned Table</a:t>
                      </a:r>
                      <a:endParaRPr lang="en-US" dirty="0">
                        <a:latin typeface="Calibri" pitchFamily="34" charset="0"/>
                        <a:cs typeface="Calibri" pitchFamily="34" charset="0"/>
                      </a:endParaRPr>
                    </a:p>
                  </a:txBody>
                  <a:tcPr/>
                </a:tc>
                <a:tc>
                  <a:txBody>
                    <a:bodyPr/>
                    <a:lstStyle/>
                    <a:p>
                      <a:r>
                        <a:rPr lang="en-US" sz="1600" dirty="0" smtClean="0">
                          <a:latin typeface="Courier New" pitchFamily="49" charset="0"/>
                          <a:cs typeface="Courier New" pitchFamily="49" charset="0"/>
                        </a:rPr>
                        <a:t>CREATE TABLE ttct2_part_rt (id int, id2 int)</a:t>
                      </a:r>
                    </a:p>
                    <a:p>
                      <a:r>
                        <a:rPr lang="en-US" sz="1600" dirty="0" smtClean="0">
                          <a:latin typeface="Courier New" pitchFamily="49" charset="0"/>
                          <a:cs typeface="Courier New" pitchFamily="49" charset="0"/>
                        </a:rPr>
                        <a:t>PARTITION BY LIST (id) (</a:t>
                      </a:r>
                    </a:p>
                    <a:p>
                      <a:r>
                        <a:rPr lang="en-US" sz="1600" dirty="0" smtClean="0">
                          <a:latin typeface="Courier New" pitchFamily="49" charset="0"/>
                          <a:cs typeface="Courier New" pitchFamily="49" charset="0"/>
                        </a:rPr>
                        <a:t>        PARTITION one VALUES (1),</a:t>
                      </a:r>
                    </a:p>
                    <a:p>
                      <a:r>
                        <a:rPr lang="en-US" sz="1600" dirty="0" smtClean="0">
                          <a:latin typeface="Courier New" pitchFamily="49" charset="0"/>
                          <a:cs typeface="Courier New" pitchFamily="49" charset="0"/>
                        </a:rPr>
                        <a:t>        PARTITION two VALUES (2) </a:t>
                      </a:r>
                      <a:r>
                        <a:rPr lang="en-US" sz="1600" b="1" dirty="0" smtClean="0">
                          <a:latin typeface="Courier New" pitchFamily="49" charset="0"/>
                          <a:cs typeface="Courier New" pitchFamily="49" charset="0"/>
                        </a:rPr>
                        <a:t>TABLESPACE user_s1_tspc</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        PARTITION three VALUES(3)</a:t>
                      </a:r>
                    </a:p>
                    <a:p>
                      <a:r>
                        <a:rPr lang="en-US" sz="1600" dirty="0" smtClean="0">
                          <a:latin typeface="Courier New" pitchFamily="49" charset="0"/>
                          <a:cs typeface="Courier New" pitchFamily="49" charset="0"/>
                        </a:rPr>
                        <a:t>);</a:t>
                      </a:r>
                    </a:p>
                  </a:txBody>
                  <a:tcPr/>
                </a:tc>
              </a:tr>
              <a:tr h="370840">
                <a:tc>
                  <a:txBody>
                    <a:bodyPr/>
                    <a:lstStyle/>
                    <a:p>
                      <a:r>
                        <a:rPr lang="en-US" dirty="0" smtClean="0">
                          <a:latin typeface="Calibri" pitchFamily="34" charset="0"/>
                          <a:cs typeface="Calibri" pitchFamily="34" charset="0"/>
                        </a:rPr>
                        <a:t>Index</a:t>
                      </a:r>
                      <a:endParaRPr lang="en-US" dirty="0">
                        <a:latin typeface="Calibri" pitchFamily="34" charset="0"/>
                        <a:cs typeface="Calibri" pitchFamily="34" charset="0"/>
                      </a:endParaRPr>
                    </a:p>
                  </a:txBody>
                  <a:tcPr/>
                </a:tc>
                <a:tc>
                  <a:txBody>
                    <a:bodyPr/>
                    <a:lstStyle/>
                    <a:p>
                      <a:r>
                        <a:rPr lang="en-US" sz="1600" dirty="0" smtClean="0">
                          <a:latin typeface="Courier New" pitchFamily="49" charset="0"/>
                          <a:cs typeface="Courier New" pitchFamily="49" charset="0"/>
                        </a:rPr>
                        <a:t>CREATE</a:t>
                      </a:r>
                      <a:r>
                        <a:rPr lang="en-US" sz="1600" baseline="0" dirty="0" smtClean="0">
                          <a:latin typeface="Courier New" pitchFamily="49" charset="0"/>
                          <a:cs typeface="Courier New" pitchFamily="49" charset="0"/>
                        </a:rPr>
                        <a:t> INDEX tt_idx ON tt_rt (id) </a:t>
                      </a:r>
                      <a:r>
                        <a:rPr lang="en-US" sz="1600" b="1" baseline="0" dirty="0" smtClean="0">
                          <a:latin typeface="Courier New" pitchFamily="49" charset="0"/>
                          <a:cs typeface="Courier New" pitchFamily="49" charset="0"/>
                        </a:rPr>
                        <a:t>TABLESPACE </a:t>
                      </a:r>
                      <a:r>
                        <a:rPr lang="en-US" sz="1600" b="1" dirty="0" smtClean="0">
                          <a:latin typeface="Courier New" pitchFamily="49" charset="0"/>
                          <a:cs typeface="Courier New" pitchFamily="49" charset="0"/>
                        </a:rPr>
                        <a:t>user_s1_tspc</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txBody>
                  <a:tcPr/>
                </a:tc>
              </a:tr>
            </a:tbl>
          </a:graphicData>
        </a:graphic>
      </p:graphicFrame>
      <p:grpSp>
        <p:nvGrpSpPr>
          <p:cNvPr id="6" name="Group 29"/>
          <p:cNvGrpSpPr/>
          <p:nvPr/>
        </p:nvGrpSpPr>
        <p:grpSpPr>
          <a:xfrm>
            <a:off x="0" y="5205441"/>
            <a:ext cx="9144001" cy="1015663"/>
            <a:chOff x="0" y="5048071"/>
            <a:chExt cx="9144001" cy="1015663"/>
          </a:xfrm>
        </p:grpSpPr>
        <p:sp>
          <p:nvSpPr>
            <p:cNvPr id="7" name="Rectangle 6"/>
            <p:cNvSpPr/>
            <p:nvPr/>
          </p:nvSpPr>
          <p:spPr>
            <a:xfrm>
              <a:off x="0" y="5181600"/>
              <a:ext cx="9144000" cy="838200"/>
            </a:xfrm>
            <a:prstGeom prst="rect">
              <a:avLst/>
            </a:prstGeom>
            <a:gradFill>
              <a:gsLst>
                <a:gs pos="0">
                  <a:srgbClr val="FFFFCC">
                    <a:alpha val="84000"/>
                  </a:srgbClr>
                </a:gs>
                <a:gs pos="50000">
                  <a:srgbClr val="FFFFCC">
                    <a:alpha val="52000"/>
                  </a:srgbClr>
                </a:gs>
                <a:gs pos="100000">
                  <a:srgbClr val="FFFFCC">
                    <a:alpha val="15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p:cNvGrpSpPr/>
            <p:nvPr/>
          </p:nvGrpSpPr>
          <p:grpSpPr>
            <a:xfrm>
              <a:off x="381000" y="5048071"/>
              <a:ext cx="8763001" cy="1015663"/>
              <a:chOff x="381000" y="4724400"/>
              <a:chExt cx="8763001" cy="1015663"/>
            </a:xfrm>
          </p:grpSpPr>
          <p:grpSp>
            <p:nvGrpSpPr>
              <p:cNvPr id="9" name="Group 16"/>
              <p:cNvGrpSpPr/>
              <p:nvPr/>
            </p:nvGrpSpPr>
            <p:grpSpPr>
              <a:xfrm>
                <a:off x="381000" y="4724400"/>
                <a:ext cx="985715" cy="985743"/>
                <a:chOff x="1524000" y="4495800"/>
                <a:chExt cx="985715" cy="985743"/>
              </a:xfrm>
            </p:grpSpPr>
            <p:grpSp>
              <p:nvGrpSpPr>
                <p:cNvPr id="11" name="Group 15"/>
                <p:cNvGrpSpPr/>
                <p:nvPr/>
              </p:nvGrpSpPr>
              <p:grpSpPr>
                <a:xfrm>
                  <a:off x="1524000" y="4724400"/>
                  <a:ext cx="985715" cy="757143"/>
                  <a:chOff x="1524000" y="4724400"/>
                  <a:chExt cx="985715" cy="757143"/>
                </a:xfrm>
              </p:grpSpPr>
              <p:pic>
                <p:nvPicPr>
                  <p:cNvPr id="13" name="Picture 6" descr="C:\Documents and Settings\cantot\My Documents\Training\Supporting Materials\Icons\PNG files for PowerPoint\All Others\blank paper.png"/>
                  <p:cNvPicPr>
                    <a:picLocks noChangeAspect="1" noChangeArrowheads="1"/>
                  </p:cNvPicPr>
                  <p:nvPr/>
                </p:nvPicPr>
                <p:blipFill>
                  <a:blip r:embed="rId4" cstate="print"/>
                  <a:srcRect/>
                  <a:stretch>
                    <a:fillRect/>
                  </a:stretch>
                </p:blipFill>
                <p:spPr bwMode="auto">
                  <a:xfrm rot="16200000">
                    <a:off x="1638286" y="4610114"/>
                    <a:ext cx="757143" cy="985715"/>
                  </a:xfrm>
                  <a:prstGeom prst="rect">
                    <a:avLst/>
                  </a:prstGeom>
                  <a:noFill/>
                </p:spPr>
              </p:pic>
              <p:sp>
                <p:nvSpPr>
                  <p:cNvPr id="14" name="TextBox 13"/>
                  <p:cNvSpPr txBox="1"/>
                  <p:nvPr/>
                </p:nvSpPr>
                <p:spPr>
                  <a:xfrm>
                    <a:off x="1676400" y="4872335"/>
                    <a:ext cx="700833" cy="461665"/>
                  </a:xfrm>
                  <a:prstGeom prst="rect">
                    <a:avLst/>
                  </a:prstGeom>
                  <a:noFill/>
                </p:spPr>
                <p:txBody>
                  <a:bodyPr wrap="none" rtlCol="0">
                    <a:spAutoFit/>
                  </a:bodyPr>
                  <a:lstStyle/>
                  <a:p>
                    <a:r>
                      <a:rPr lang="en-US" sz="300" dirty="0" smtClean="0">
                        <a:latin typeface="Edwardian Script ITC" pitchFamily="66" charset="0"/>
                      </a:rPr>
                      <a:t>                   A fly and a flea in a flue</a:t>
                    </a:r>
                  </a:p>
                  <a:p>
                    <a:r>
                      <a:rPr lang="en-US" sz="300" dirty="0" smtClean="0">
                        <a:latin typeface="Edwardian Script ITC" pitchFamily="66" charset="0"/>
                      </a:rPr>
                      <a:t>                  Were imprisoned, so what could they do</a:t>
                    </a:r>
                  </a:p>
                  <a:p>
                    <a:r>
                      <a:rPr lang="en-US" sz="300" dirty="0" smtClean="0">
                        <a:latin typeface="Edwardian Script ITC" pitchFamily="66" charset="0"/>
                      </a:rPr>
                      <a:t>Said the fly, let us flee. Let us fly said the flee</a:t>
                    </a:r>
                  </a:p>
                  <a:p>
                    <a:r>
                      <a:rPr lang="en-US" sz="300" dirty="0" smtClean="0">
                        <a:latin typeface="Edwardian Script ITC" pitchFamily="66" charset="0"/>
                      </a:rPr>
                      <a:t>So they flew through a flaw in the flue.</a:t>
                    </a:r>
                  </a:p>
                  <a:p>
                    <a:r>
                      <a:rPr lang="en-US" sz="300" dirty="0" smtClean="0">
                        <a:latin typeface="Edwardian Script ITC" pitchFamily="66" charset="0"/>
                      </a:rPr>
                      <a:t>A canner exceedingly canny</a:t>
                    </a:r>
                  </a:p>
                  <a:p>
                    <a:r>
                      <a:rPr lang="en-US" sz="300" dirty="0" smtClean="0">
                        <a:latin typeface="Edwardian Script ITC" pitchFamily="66" charset="0"/>
                      </a:rPr>
                      <a:t>One morning remarked to his granny</a:t>
                    </a:r>
                  </a:p>
                  <a:p>
                    <a:r>
                      <a:rPr lang="en-US" sz="300" dirty="0" smtClean="0">
                        <a:latin typeface="Edwardian Script ITC" pitchFamily="66" charset="0"/>
                      </a:rPr>
                      <a:t>A canner can can anything that he can</a:t>
                    </a:r>
                  </a:p>
                  <a:p>
                    <a:r>
                      <a:rPr lang="en-US" sz="300" dirty="0" smtClean="0">
                        <a:latin typeface="Edwardian Script ITC" pitchFamily="66" charset="0"/>
                      </a:rPr>
                      <a:t>But a canner can’t can a can can he?</a:t>
                    </a:r>
                    <a:endParaRPr lang="en-US" sz="300" dirty="0">
                      <a:latin typeface="Edwardian Script ITC" pitchFamily="66" charset="0"/>
                    </a:endParaRPr>
                  </a:p>
                </p:txBody>
              </p:sp>
            </p:grpSp>
            <p:pic>
              <p:nvPicPr>
                <p:cNvPr id="12" name="Picture 2" descr="C:\Documents and Settings\cantot\My Documents\Training\Supporting Materials\Icons\PNG files for PowerPoint\All Others\Push Pin.png"/>
                <p:cNvPicPr>
                  <a:picLocks noChangeAspect="1" noChangeArrowheads="1"/>
                </p:cNvPicPr>
                <p:nvPr/>
              </p:nvPicPr>
              <p:blipFill>
                <a:blip r:embed="rId5" cstate="print"/>
                <a:srcRect/>
                <a:stretch>
                  <a:fillRect/>
                </a:stretch>
              </p:blipFill>
              <p:spPr bwMode="auto">
                <a:xfrm>
                  <a:off x="1905000" y="4495800"/>
                  <a:ext cx="548640" cy="548640"/>
                </a:xfrm>
                <a:prstGeom prst="rect">
                  <a:avLst/>
                </a:prstGeom>
                <a:noFill/>
              </p:spPr>
            </p:pic>
          </p:grpSp>
          <p:sp>
            <p:nvSpPr>
              <p:cNvPr id="10" name="TextBox 9"/>
              <p:cNvSpPr txBox="1"/>
              <p:nvPr/>
            </p:nvSpPr>
            <p:spPr>
              <a:xfrm>
                <a:off x="1371601" y="4724400"/>
                <a:ext cx="7772400" cy="1015663"/>
              </a:xfrm>
              <a:prstGeom prst="rect">
                <a:avLst/>
              </a:prstGeom>
              <a:noFill/>
            </p:spPr>
            <p:txBody>
              <a:bodyPr wrap="square" rtlCol="0">
                <a:spAutoFit/>
              </a:bodyPr>
              <a:lstStyle/>
              <a:p>
                <a:r>
                  <a:rPr lang="en-US" sz="2000" b="1" dirty="0" smtClean="0">
                    <a:solidFill>
                      <a:schemeClr val="bg2">
                        <a:lumMod val="75000"/>
                      </a:schemeClr>
                    </a:solidFill>
                    <a:latin typeface="Calibri" pitchFamily="34" charset="0"/>
                    <a:cs typeface="+mn-cs"/>
                  </a:rPr>
                  <a:t>Note:</a:t>
                </a:r>
                <a:r>
                  <a:rPr lang="en-US" sz="2000" dirty="0" smtClean="0">
                    <a:solidFill>
                      <a:schemeClr val="bg2">
                        <a:lumMod val="75000"/>
                      </a:schemeClr>
                    </a:solidFill>
                    <a:latin typeface="Calibri" pitchFamily="34" charset="0"/>
                    <a:cs typeface="+mn-cs"/>
                  </a:rPr>
                  <a:t> The default tablespace for the environment can be set by modifying the </a:t>
                </a:r>
                <a:r>
                  <a:rPr lang="en-US" sz="2000" dirty="0" smtClean="0">
                    <a:solidFill>
                      <a:schemeClr val="bg2">
                        <a:lumMod val="75000"/>
                      </a:schemeClr>
                    </a:solidFill>
                    <a:latin typeface="Courier New" pitchFamily="49" charset="0"/>
                    <a:cs typeface="Courier New" pitchFamily="49" charset="0"/>
                  </a:rPr>
                  <a:t>default_tablespace</a:t>
                </a:r>
                <a:r>
                  <a:rPr lang="en-US" sz="2000" dirty="0" smtClean="0">
                    <a:solidFill>
                      <a:schemeClr val="bg2">
                        <a:lumMod val="75000"/>
                      </a:schemeClr>
                    </a:solidFill>
                    <a:latin typeface="Calibri" pitchFamily="34" charset="0"/>
                    <a:cs typeface="+mn-cs"/>
                  </a:rPr>
                  <a:t> parameter in the master server’s </a:t>
                </a:r>
                <a:r>
                  <a:rPr lang="en-US" sz="2000" dirty="0" smtClean="0">
                    <a:solidFill>
                      <a:schemeClr val="bg2">
                        <a:lumMod val="75000"/>
                      </a:schemeClr>
                    </a:solidFill>
                    <a:latin typeface="Courier New" pitchFamily="49" charset="0"/>
                    <a:cs typeface="Courier New" pitchFamily="49" charset="0"/>
                  </a:rPr>
                  <a:t>postgresql.conf</a:t>
                </a:r>
                <a:r>
                  <a:rPr lang="en-US" sz="2000" dirty="0" smtClean="0">
                    <a:solidFill>
                      <a:schemeClr val="bg2">
                        <a:lumMod val="75000"/>
                      </a:schemeClr>
                    </a:solidFill>
                    <a:latin typeface="Calibri" pitchFamily="34" charset="0"/>
                    <a:cs typeface="+mn-cs"/>
                  </a:rPr>
                  <a:t> file.</a:t>
                </a:r>
              </a:p>
            </p:txBody>
          </p:sp>
        </p:grpSp>
      </p:grpSp>
    </p:spTree>
    <p:custDataLst>
      <p:tags r:id="rId1"/>
    </p:custDataLst>
    <p:extLst>
      <p:ext uri="{BB962C8B-B14F-4D97-AF65-F5344CB8AC3E}">
        <p14:creationId xmlns:p14="http://schemas.microsoft.com/office/powerpoint/2010/main" val="218886557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256" y="266700"/>
            <a:ext cx="8229600" cy="1143000"/>
          </a:xfrm>
        </p:spPr>
        <p:txBody>
          <a:bodyPr anchor="t"/>
          <a:lstStyle/>
          <a:p>
            <a:r>
              <a:rPr lang="en-US" dirty="0" smtClean="0"/>
              <a:t>Additional Table Types</a:t>
            </a:r>
            <a:endParaRPr lang="en-US" dirty="0"/>
          </a:p>
        </p:txBody>
      </p:sp>
      <p:sp>
        <p:nvSpPr>
          <p:cNvPr id="33" name="Content Placeholder 32"/>
          <p:cNvSpPr>
            <a:spLocks noGrp="1"/>
          </p:cNvSpPr>
          <p:nvPr>
            <p:ph sz="half" idx="4294967295"/>
          </p:nvPr>
        </p:nvSpPr>
        <p:spPr>
          <a:xfrm>
            <a:off x="300256" y="2895600"/>
            <a:ext cx="3962400" cy="2971800"/>
          </a:xfrm>
        </p:spPr>
        <p:txBody>
          <a:bodyPr/>
          <a:lstStyle/>
          <a:p>
            <a:pPr marL="0" indent="0">
              <a:buNone/>
            </a:pPr>
            <a:r>
              <a:rPr lang="en-US" dirty="0" smtClean="0"/>
              <a:t>Temporary tables can be used for:</a:t>
            </a:r>
          </a:p>
          <a:p>
            <a:r>
              <a:rPr lang="en-US" dirty="0" smtClean="0"/>
              <a:t>Storing transient results needed for other session queries</a:t>
            </a:r>
          </a:p>
          <a:p>
            <a:r>
              <a:rPr lang="en-US" dirty="0" smtClean="0"/>
              <a:t>Perform transformations on data</a:t>
            </a:r>
            <a:endParaRPr lang="en-US" dirty="0"/>
          </a:p>
        </p:txBody>
      </p:sp>
      <p:sp>
        <p:nvSpPr>
          <p:cNvPr id="34" name="Content Placeholder 33"/>
          <p:cNvSpPr>
            <a:spLocks noGrp="1"/>
          </p:cNvSpPr>
          <p:nvPr>
            <p:ph sz="half" idx="4294967295"/>
          </p:nvPr>
        </p:nvSpPr>
        <p:spPr>
          <a:xfrm>
            <a:off x="4865424" y="2895600"/>
            <a:ext cx="4114800" cy="2971800"/>
          </a:xfrm>
        </p:spPr>
        <p:txBody>
          <a:bodyPr/>
          <a:lstStyle/>
          <a:p>
            <a:pPr marL="0" indent="0">
              <a:buNone/>
            </a:pPr>
            <a:r>
              <a:rPr lang="en-US" dirty="0" smtClean="0"/>
              <a:t>External tables:</a:t>
            </a:r>
          </a:p>
          <a:p>
            <a:r>
              <a:rPr lang="en-US" dirty="0" smtClean="0"/>
              <a:t>Facilitate parallel data loading</a:t>
            </a:r>
          </a:p>
          <a:p>
            <a:r>
              <a:rPr lang="en-US" dirty="0"/>
              <a:t>S</a:t>
            </a:r>
            <a:r>
              <a:rPr lang="en-US" dirty="0" smtClean="0"/>
              <a:t>tream data in from external sources</a:t>
            </a:r>
          </a:p>
          <a:p>
            <a:r>
              <a:rPr lang="en-US" dirty="0"/>
              <a:t>P</a:t>
            </a:r>
            <a:r>
              <a:rPr lang="en-US" dirty="0" smtClean="0"/>
              <a:t>ush data out of the database, in parallel</a:t>
            </a:r>
            <a:endParaRPr lang="en-US" dirty="0"/>
          </a:p>
        </p:txBody>
      </p:sp>
      <p:grpSp>
        <p:nvGrpSpPr>
          <p:cNvPr id="26" name="Group 25"/>
          <p:cNvGrpSpPr/>
          <p:nvPr/>
        </p:nvGrpSpPr>
        <p:grpSpPr>
          <a:xfrm>
            <a:off x="4876800" y="762000"/>
            <a:ext cx="2963953" cy="888087"/>
            <a:chOff x="4572000" y="1295400"/>
            <a:chExt cx="2963953" cy="888087"/>
          </a:xfrm>
        </p:grpSpPr>
        <p:grpSp>
          <p:nvGrpSpPr>
            <p:cNvPr id="23" name="Group 22"/>
            <p:cNvGrpSpPr/>
            <p:nvPr/>
          </p:nvGrpSpPr>
          <p:grpSpPr>
            <a:xfrm>
              <a:off x="5334000" y="1295400"/>
              <a:ext cx="990600" cy="836516"/>
              <a:chOff x="6477000" y="2362200"/>
              <a:chExt cx="990600" cy="836516"/>
            </a:xfrm>
          </p:grpSpPr>
          <p:pic>
            <p:nvPicPr>
              <p:cNvPr id="8" name="Picture 7" descr="table.png"/>
              <p:cNvPicPr>
                <a:picLocks noChangeAspect="1"/>
              </p:cNvPicPr>
              <p:nvPr/>
            </p:nvPicPr>
            <p:blipFill>
              <a:blip r:embed="rId4" cstate="print"/>
              <a:stretch>
                <a:fillRect/>
              </a:stretch>
            </p:blipFill>
            <p:spPr>
              <a:xfrm>
                <a:off x="6477000" y="2438400"/>
                <a:ext cx="914400" cy="760316"/>
              </a:xfrm>
              <a:prstGeom prst="rect">
                <a:avLst/>
              </a:prstGeom>
              <a:effectLst>
                <a:outerShdw blurRad="50800" dist="38100" dir="2700000" algn="tl" rotWithShape="0">
                  <a:prstClr val="black">
                    <a:alpha val="40000"/>
                  </a:prstClr>
                </a:outerShdw>
              </a:effectLst>
            </p:spPr>
          </p:pic>
          <p:pic>
            <p:nvPicPr>
              <p:cNvPr id="9" name="Picture 5" descr="C:\Documents and Settings\cantot\My Documents\Training\Supporting Materials\Icons\PNG files for PowerPoint\All Others\Effects.png"/>
              <p:cNvPicPr>
                <a:picLocks noChangeAspect="1" noChangeArrowheads="1"/>
              </p:cNvPicPr>
              <p:nvPr/>
            </p:nvPicPr>
            <p:blipFill>
              <a:blip r:embed="rId5" cstate="print"/>
              <a:srcRect/>
              <a:stretch>
                <a:fillRect/>
              </a:stretch>
            </p:blipFill>
            <p:spPr bwMode="auto">
              <a:xfrm>
                <a:off x="7010400" y="2362200"/>
                <a:ext cx="457200" cy="457200"/>
              </a:xfrm>
              <a:prstGeom prst="rect">
                <a:avLst/>
              </a:prstGeom>
              <a:noFill/>
            </p:spPr>
          </p:pic>
        </p:grpSp>
        <p:sp>
          <p:nvSpPr>
            <p:cNvPr id="10" name="TextBox 9"/>
            <p:cNvSpPr txBox="1"/>
            <p:nvPr/>
          </p:nvSpPr>
          <p:spPr>
            <a:xfrm>
              <a:off x="4572000" y="1752600"/>
              <a:ext cx="2963953" cy="430887"/>
            </a:xfrm>
            <a:prstGeom prst="rect">
              <a:avLst/>
            </a:prstGeom>
            <a:solidFill>
              <a:schemeClr val="bg1"/>
            </a:solidFill>
            <a:effectLst>
              <a:softEdge rad="127000"/>
            </a:effectLst>
          </p:spPr>
          <p:txBody>
            <a:bodyPr wrap="none" rtlCol="0">
              <a:spAutoFit/>
            </a:bodyPr>
            <a:lstStyle/>
            <a:p>
              <a:pPr algn="ctr"/>
              <a:r>
                <a:rPr lang="en-US" sz="2200" b="1" dirty="0" smtClean="0">
                  <a:solidFill>
                    <a:schemeClr val="bg2">
                      <a:lumMod val="75000"/>
                    </a:schemeClr>
                  </a:solidFill>
                  <a:latin typeface="Calibri" pitchFamily="34" charset="0"/>
                </a:rPr>
                <a:t>Readable external table</a:t>
              </a:r>
              <a:endParaRPr lang="en-US" sz="2200" b="1" dirty="0">
                <a:solidFill>
                  <a:schemeClr val="bg2">
                    <a:lumMod val="75000"/>
                  </a:schemeClr>
                </a:solidFill>
                <a:latin typeface="Calibri" pitchFamily="34" charset="0"/>
              </a:endParaRPr>
            </a:p>
          </p:txBody>
        </p:sp>
      </p:grpSp>
      <p:grpSp>
        <p:nvGrpSpPr>
          <p:cNvPr id="25" name="Group 24"/>
          <p:cNvGrpSpPr/>
          <p:nvPr/>
        </p:nvGrpSpPr>
        <p:grpSpPr>
          <a:xfrm>
            <a:off x="4876800" y="1616588"/>
            <a:ext cx="2890278" cy="947899"/>
            <a:chOff x="4572000" y="2149988"/>
            <a:chExt cx="2890278" cy="947899"/>
          </a:xfrm>
        </p:grpSpPr>
        <p:grpSp>
          <p:nvGrpSpPr>
            <p:cNvPr id="22" name="Group 21"/>
            <p:cNvGrpSpPr/>
            <p:nvPr/>
          </p:nvGrpSpPr>
          <p:grpSpPr>
            <a:xfrm>
              <a:off x="5334000" y="2149988"/>
              <a:ext cx="1066800" cy="898012"/>
              <a:chOff x="6477000" y="4648200"/>
              <a:chExt cx="1066800" cy="898012"/>
            </a:xfrm>
          </p:grpSpPr>
          <p:pic>
            <p:nvPicPr>
              <p:cNvPr id="18" name="Picture 17" descr="table.png"/>
              <p:cNvPicPr>
                <a:picLocks noChangeAspect="1"/>
              </p:cNvPicPr>
              <p:nvPr/>
            </p:nvPicPr>
            <p:blipFill>
              <a:blip r:embed="rId4" cstate="print"/>
              <a:stretch>
                <a:fillRect/>
              </a:stretch>
            </p:blipFill>
            <p:spPr>
              <a:xfrm>
                <a:off x="6477000" y="4785896"/>
                <a:ext cx="914400" cy="760316"/>
              </a:xfrm>
              <a:prstGeom prst="rect">
                <a:avLst/>
              </a:prstGeom>
              <a:effectLst>
                <a:outerShdw blurRad="50800" dist="38100" dir="2700000" algn="tl" rotWithShape="0">
                  <a:prstClr val="black">
                    <a:alpha val="40000"/>
                  </a:prstClr>
                </a:outerShdw>
              </a:effectLst>
            </p:spPr>
          </p:pic>
          <p:pic>
            <p:nvPicPr>
              <p:cNvPr id="17" name="Picture 8" descr="C:\Documents and Settings\cantot\My Documents\Training\Supporting Materials\Icons\PNG files for PowerPoint\All Others\Zoom In.png"/>
              <p:cNvPicPr>
                <a:picLocks noChangeAspect="1" noChangeArrowheads="1"/>
              </p:cNvPicPr>
              <p:nvPr/>
            </p:nvPicPr>
            <p:blipFill>
              <a:blip r:embed="rId6" cstate="print"/>
              <a:srcRect/>
              <a:stretch>
                <a:fillRect/>
              </a:stretch>
            </p:blipFill>
            <p:spPr bwMode="auto">
              <a:xfrm>
                <a:off x="6934200" y="4648200"/>
                <a:ext cx="609600" cy="609600"/>
              </a:xfrm>
              <a:prstGeom prst="rect">
                <a:avLst/>
              </a:prstGeom>
              <a:noFill/>
            </p:spPr>
          </p:pic>
        </p:grpSp>
        <p:sp>
          <p:nvSpPr>
            <p:cNvPr id="24" name="TextBox 23"/>
            <p:cNvSpPr txBox="1"/>
            <p:nvPr/>
          </p:nvSpPr>
          <p:spPr>
            <a:xfrm>
              <a:off x="4572000" y="2667000"/>
              <a:ext cx="2890278" cy="430887"/>
            </a:xfrm>
            <a:prstGeom prst="rect">
              <a:avLst/>
            </a:prstGeom>
            <a:solidFill>
              <a:schemeClr val="bg1"/>
            </a:solidFill>
            <a:effectLst>
              <a:softEdge rad="127000"/>
            </a:effectLst>
          </p:spPr>
          <p:txBody>
            <a:bodyPr wrap="none" rtlCol="0">
              <a:spAutoFit/>
            </a:bodyPr>
            <a:lstStyle/>
            <a:p>
              <a:pPr algn="ctr"/>
              <a:r>
                <a:rPr lang="en-US" sz="2200" b="1" dirty="0" smtClean="0">
                  <a:solidFill>
                    <a:schemeClr val="bg2">
                      <a:lumMod val="75000"/>
                    </a:schemeClr>
                  </a:solidFill>
                  <a:latin typeface="Calibri" pitchFamily="34" charset="0"/>
                </a:rPr>
                <a:t>Writable external table</a:t>
              </a:r>
              <a:endParaRPr lang="en-US" sz="2200" b="1" dirty="0">
                <a:solidFill>
                  <a:schemeClr val="bg2">
                    <a:lumMod val="75000"/>
                  </a:schemeClr>
                </a:solidFill>
                <a:latin typeface="Calibri" pitchFamily="34" charset="0"/>
              </a:endParaRPr>
            </a:p>
          </p:txBody>
        </p:sp>
      </p:grpSp>
      <p:grpSp>
        <p:nvGrpSpPr>
          <p:cNvPr id="32" name="Group 31"/>
          <p:cNvGrpSpPr/>
          <p:nvPr/>
        </p:nvGrpSpPr>
        <p:grpSpPr>
          <a:xfrm>
            <a:off x="1066800" y="1016913"/>
            <a:ext cx="2104999" cy="1192887"/>
            <a:chOff x="1039079" y="1295400"/>
            <a:chExt cx="2104999" cy="1192887"/>
          </a:xfrm>
        </p:grpSpPr>
        <p:grpSp>
          <p:nvGrpSpPr>
            <p:cNvPr id="31" name="Group 30"/>
            <p:cNvGrpSpPr/>
            <p:nvPr/>
          </p:nvGrpSpPr>
          <p:grpSpPr>
            <a:xfrm>
              <a:off x="1558178" y="1295400"/>
              <a:ext cx="1066800" cy="988916"/>
              <a:chOff x="1295400" y="1295400"/>
              <a:chExt cx="1066800" cy="988916"/>
            </a:xfrm>
          </p:grpSpPr>
          <p:pic>
            <p:nvPicPr>
              <p:cNvPr id="27" name="Picture 26" descr="table.png"/>
              <p:cNvPicPr>
                <a:picLocks noChangeAspect="1"/>
              </p:cNvPicPr>
              <p:nvPr/>
            </p:nvPicPr>
            <p:blipFill>
              <a:blip r:embed="rId4" cstate="print"/>
              <a:stretch>
                <a:fillRect/>
              </a:stretch>
            </p:blipFill>
            <p:spPr>
              <a:xfrm>
                <a:off x="1295400" y="1524000"/>
                <a:ext cx="914400" cy="760316"/>
              </a:xfrm>
              <a:prstGeom prst="rect">
                <a:avLst/>
              </a:prstGeom>
              <a:effectLst>
                <a:outerShdw blurRad="50800" dist="38100" dir="2700000" algn="tl" rotWithShape="0">
                  <a:prstClr val="black">
                    <a:alpha val="40000"/>
                  </a:prstClr>
                </a:outerShdw>
              </a:effectLst>
            </p:spPr>
          </p:pic>
          <p:pic>
            <p:nvPicPr>
              <p:cNvPr id="1027" name="Picture 3" descr="C:\Users\cantot\Documents\Training\Training Supporting Materials\Icons\All Others\Status Flag Yellow.png"/>
              <p:cNvPicPr>
                <a:picLocks noChangeAspect="1" noChangeArrowheads="1"/>
              </p:cNvPicPr>
              <p:nvPr/>
            </p:nvPicPr>
            <p:blipFill>
              <a:blip r:embed="rId7" cstate="print"/>
              <a:srcRect/>
              <a:stretch>
                <a:fillRect/>
              </a:stretch>
            </p:blipFill>
            <p:spPr bwMode="auto">
              <a:xfrm>
                <a:off x="1828800" y="1295400"/>
                <a:ext cx="533400" cy="533400"/>
              </a:xfrm>
              <a:prstGeom prst="rect">
                <a:avLst/>
              </a:prstGeom>
              <a:noFill/>
            </p:spPr>
          </p:pic>
        </p:grpSp>
        <p:sp>
          <p:nvSpPr>
            <p:cNvPr id="30" name="TextBox 29"/>
            <p:cNvSpPr txBox="1"/>
            <p:nvPr/>
          </p:nvSpPr>
          <p:spPr>
            <a:xfrm>
              <a:off x="1039079" y="2057400"/>
              <a:ext cx="2104999" cy="430887"/>
            </a:xfrm>
            <a:prstGeom prst="rect">
              <a:avLst/>
            </a:prstGeom>
            <a:solidFill>
              <a:schemeClr val="bg1"/>
            </a:solidFill>
            <a:effectLst>
              <a:softEdge rad="127000"/>
            </a:effectLst>
          </p:spPr>
          <p:txBody>
            <a:bodyPr wrap="none" rtlCol="0">
              <a:spAutoFit/>
            </a:bodyPr>
            <a:lstStyle/>
            <a:p>
              <a:pPr algn="ctr"/>
              <a:r>
                <a:rPr lang="en-US" sz="2200" b="1" dirty="0" smtClean="0">
                  <a:solidFill>
                    <a:schemeClr val="bg2">
                      <a:lumMod val="75000"/>
                    </a:schemeClr>
                  </a:solidFill>
                  <a:latin typeface="Calibri" pitchFamily="34" charset="0"/>
                </a:rPr>
                <a:t>Temporary table</a:t>
              </a:r>
              <a:endParaRPr lang="en-US" sz="2200" b="1" dirty="0">
                <a:solidFill>
                  <a:schemeClr val="bg2">
                    <a:lumMod val="75000"/>
                  </a:schemeClr>
                </a:solidFill>
                <a:latin typeface="Calibri" pitchFamily="34" charset="0"/>
              </a:endParaRPr>
            </a:p>
          </p:txBody>
        </p:sp>
      </p:grpSp>
    </p:spTree>
    <p:custDataLst>
      <p:tags r:id="rId1"/>
    </p:custDataLst>
    <p:extLst>
      <p:ext uri="{BB962C8B-B14F-4D97-AF65-F5344CB8AC3E}">
        <p14:creationId xmlns:p14="http://schemas.microsoft.com/office/powerpoint/2010/main" val="391143545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Temporary Tables – Overview </a:t>
            </a:r>
            <a:endParaRPr lang="en-US" dirty="0"/>
          </a:p>
        </p:txBody>
      </p:sp>
      <p:sp>
        <p:nvSpPr>
          <p:cNvPr id="13" name="Content Placeholder 12"/>
          <p:cNvSpPr>
            <a:spLocks noGrp="1"/>
          </p:cNvSpPr>
          <p:nvPr>
            <p:ph idx="1"/>
          </p:nvPr>
        </p:nvSpPr>
        <p:spPr>
          <a:xfrm>
            <a:off x="457200" y="1012588"/>
            <a:ext cx="8229600" cy="4525963"/>
          </a:xfrm>
        </p:spPr>
        <p:txBody>
          <a:bodyPr/>
          <a:lstStyle/>
          <a:p>
            <a:pPr>
              <a:buNone/>
            </a:pPr>
            <a:endParaRPr lang="en-US" dirty="0" smtClean="0"/>
          </a:p>
          <a:p>
            <a:r>
              <a:rPr lang="en-US" sz="2800" dirty="0"/>
              <a:t>S</a:t>
            </a:r>
            <a:r>
              <a:rPr lang="en-US" sz="2800" dirty="0" smtClean="0"/>
              <a:t>ession-specific</a:t>
            </a:r>
          </a:p>
          <a:p>
            <a:r>
              <a:rPr lang="en-US" sz="2800" dirty="0"/>
              <a:t>D</a:t>
            </a:r>
            <a:r>
              <a:rPr lang="en-US" sz="2800" dirty="0" smtClean="0"/>
              <a:t>ropped at the end of the session</a:t>
            </a:r>
          </a:p>
          <a:p>
            <a:r>
              <a:rPr lang="en-US" sz="2800" dirty="0" smtClean="0"/>
              <a:t>Take precedence over permanent tables of the same name</a:t>
            </a:r>
          </a:p>
          <a:p>
            <a:r>
              <a:rPr lang="en-US" sz="2800" dirty="0"/>
              <a:t>C</a:t>
            </a:r>
            <a:r>
              <a:rPr lang="en-US" sz="2800" dirty="0" smtClean="0"/>
              <a:t>reated in a special schema created on connection to a session</a:t>
            </a:r>
          </a:p>
          <a:p>
            <a:r>
              <a:rPr lang="en-US" sz="2800" dirty="0"/>
              <a:t>Are</a:t>
            </a:r>
            <a:r>
              <a:rPr lang="en-US" sz="2800" dirty="0" smtClean="0"/>
              <a:t> distributed</a:t>
            </a:r>
          </a:p>
          <a:p>
            <a:r>
              <a:rPr lang="en-US" sz="2800" dirty="0"/>
              <a:t>Can be </a:t>
            </a:r>
            <a:r>
              <a:rPr lang="en-US" sz="2800" dirty="0" smtClean="0"/>
              <a:t>indexed and analyzed</a:t>
            </a:r>
          </a:p>
        </p:txBody>
      </p:sp>
    </p:spTree>
    <p:custDataLst>
      <p:tags r:id="rId1"/>
    </p:custDataLst>
    <p:extLst>
      <p:ext uri="{BB962C8B-B14F-4D97-AF65-F5344CB8AC3E}">
        <p14:creationId xmlns:p14="http://schemas.microsoft.com/office/powerpoint/2010/main" val="309150286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Creating a Temporary Table</a:t>
            </a:r>
            <a:endParaRPr lang="en-US" dirty="0"/>
          </a:p>
        </p:txBody>
      </p:sp>
      <p:sp>
        <p:nvSpPr>
          <p:cNvPr id="17" name="Content Placeholder 16"/>
          <p:cNvSpPr>
            <a:spLocks noGrp="1"/>
          </p:cNvSpPr>
          <p:nvPr>
            <p:ph idx="4294967295"/>
          </p:nvPr>
        </p:nvSpPr>
        <p:spPr>
          <a:xfrm>
            <a:off x="300256" y="3733800"/>
            <a:ext cx="8458200" cy="2209800"/>
          </a:xfrm>
        </p:spPr>
        <p:txBody>
          <a:bodyPr/>
          <a:lstStyle/>
          <a:p>
            <a:pPr marL="0" indent="0">
              <a:buNone/>
            </a:pPr>
            <a:r>
              <a:rPr lang="en-US" dirty="0" smtClean="0"/>
              <a:t>The following options to the </a:t>
            </a:r>
            <a:r>
              <a:rPr lang="en-US" dirty="0" smtClean="0">
                <a:latin typeface="Courier New" pitchFamily="49" charset="0"/>
                <a:cs typeface="Courier New" pitchFamily="49" charset="0"/>
              </a:rPr>
              <a:t>ON COMMIT</a:t>
            </a:r>
            <a:r>
              <a:rPr lang="en-US" dirty="0" smtClean="0"/>
              <a:t> clause let you define how a temporary table is handled:</a:t>
            </a:r>
          </a:p>
          <a:p>
            <a:r>
              <a:rPr lang="en-US" dirty="0" smtClean="0">
                <a:latin typeface="Courier New" pitchFamily="49" charset="0"/>
                <a:cs typeface="Courier New" pitchFamily="49" charset="0"/>
              </a:rPr>
              <a:t>PRESERVE ROWS</a:t>
            </a:r>
            <a:r>
              <a:rPr lang="en-US" dirty="0" smtClean="0"/>
              <a:t> – No action is taken on the table</a:t>
            </a:r>
          </a:p>
          <a:p>
            <a:r>
              <a:rPr lang="en-US" dirty="0" smtClean="0">
                <a:latin typeface="Courier New" pitchFamily="49" charset="0"/>
                <a:cs typeface="Courier New" pitchFamily="49" charset="0"/>
              </a:rPr>
              <a:t>DELETE ROWS</a:t>
            </a:r>
            <a:r>
              <a:rPr lang="en-US" dirty="0" smtClean="0"/>
              <a:t> – The table is truncated</a:t>
            </a:r>
          </a:p>
          <a:p>
            <a:r>
              <a:rPr lang="en-US" dirty="0" smtClean="0">
                <a:latin typeface="Courier New" pitchFamily="49" charset="0"/>
                <a:cs typeface="Courier New" pitchFamily="49" charset="0"/>
              </a:rPr>
              <a:t>DROP</a:t>
            </a:r>
            <a:r>
              <a:rPr lang="en-US" dirty="0" smtClean="0"/>
              <a:t> – The table is dropped</a:t>
            </a:r>
          </a:p>
          <a:p>
            <a:endParaRPr lang="en-US" dirty="0"/>
          </a:p>
        </p:txBody>
      </p:sp>
      <p:grpSp>
        <p:nvGrpSpPr>
          <p:cNvPr id="7" name="Group 26"/>
          <p:cNvGrpSpPr/>
          <p:nvPr/>
        </p:nvGrpSpPr>
        <p:grpSpPr>
          <a:xfrm>
            <a:off x="381000" y="833497"/>
            <a:ext cx="8305800" cy="2747903"/>
            <a:chOff x="838200" y="1828800"/>
            <a:chExt cx="8305800" cy="2747903"/>
          </a:xfrm>
        </p:grpSpPr>
        <p:grpSp>
          <p:nvGrpSpPr>
            <p:cNvPr id="8" name="Group 30"/>
            <p:cNvGrpSpPr/>
            <p:nvPr/>
          </p:nvGrpSpPr>
          <p:grpSpPr>
            <a:xfrm>
              <a:off x="838200" y="2010101"/>
              <a:ext cx="8305800" cy="2566602"/>
              <a:chOff x="609600" y="1476701"/>
              <a:chExt cx="8305800" cy="2566602"/>
            </a:xfrm>
          </p:grpSpPr>
          <p:sp>
            <p:nvSpPr>
              <p:cNvPr id="15" name="Rectangle 14"/>
              <p:cNvSpPr/>
              <p:nvPr/>
            </p:nvSpPr>
            <p:spPr>
              <a:xfrm>
                <a:off x="609600" y="1476701"/>
                <a:ext cx="8305800" cy="2566602"/>
              </a:xfrm>
              <a:prstGeom prst="rect">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609600" y="1476702"/>
                <a:ext cx="8305800" cy="381000"/>
              </a:xfrm>
              <a:prstGeom prst="rect">
                <a:avLst/>
              </a:prstGeom>
              <a:solidFill>
                <a:schemeClr val="accent2">
                  <a:lumMod val="20000"/>
                  <a:lumOff val="80000"/>
                </a:schemeClr>
              </a:solidFill>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27"/>
            <p:cNvGrpSpPr/>
            <p:nvPr/>
          </p:nvGrpSpPr>
          <p:grpSpPr>
            <a:xfrm>
              <a:off x="914400" y="1828800"/>
              <a:ext cx="8077200" cy="2671703"/>
              <a:chOff x="914400" y="1828800"/>
              <a:chExt cx="8077200" cy="2671703"/>
            </a:xfrm>
          </p:grpSpPr>
          <p:sp>
            <p:nvSpPr>
              <p:cNvPr id="10" name="TextBox 9"/>
              <p:cNvSpPr txBox="1"/>
              <p:nvPr/>
            </p:nvSpPr>
            <p:spPr>
              <a:xfrm>
                <a:off x="1524000" y="1981200"/>
                <a:ext cx="3677866" cy="369332"/>
              </a:xfrm>
              <a:prstGeom prst="rect">
                <a:avLst/>
              </a:prstGeom>
              <a:noFill/>
            </p:spPr>
            <p:txBody>
              <a:bodyPr wrap="none" rtlCol="0">
                <a:spAutoFit/>
              </a:bodyPr>
              <a:lstStyle/>
              <a:p>
                <a:r>
                  <a:rPr lang="en-US" b="1" dirty="0" smtClean="0">
                    <a:latin typeface="Calibri" pitchFamily="34" charset="0"/>
                  </a:rPr>
                  <a:t>Example: Creating a temporary table</a:t>
                </a:r>
                <a:endParaRPr lang="en-US" b="1" dirty="0">
                  <a:latin typeface="Courier New" pitchFamily="49" charset="0"/>
                  <a:cs typeface="Courier New" pitchFamily="49" charset="0"/>
                </a:endParaRPr>
              </a:p>
            </p:txBody>
          </p:sp>
          <p:sp>
            <p:nvSpPr>
              <p:cNvPr id="11" name="TextBox 10"/>
              <p:cNvSpPr txBox="1"/>
              <p:nvPr/>
            </p:nvSpPr>
            <p:spPr>
              <a:xfrm>
                <a:off x="1143000" y="2438400"/>
                <a:ext cx="7848600" cy="2062103"/>
              </a:xfrm>
              <a:prstGeom prst="rect">
                <a:avLst/>
              </a:prstGeom>
              <a:solidFill>
                <a:schemeClr val="bg1"/>
              </a:solidFill>
              <a:effectLst>
                <a:softEdge rad="127000"/>
              </a:effectLst>
            </p:spPr>
            <p:txBody>
              <a:bodyPr wrap="square" rtlCol="0">
                <a:spAutoFit/>
              </a:bodyPr>
              <a:lstStyle/>
              <a:p>
                <a:r>
                  <a:rPr lang="en-US" sz="1600" dirty="0" smtClean="0">
                    <a:latin typeface="Courier New" pitchFamily="49" charset="0"/>
                    <a:cs typeface="Courier New" pitchFamily="49" charset="0"/>
                  </a:rPr>
                  <a:t>gpadmin=# CREATE TEMP[ORARY] TABLE monthlytranssummary (</a:t>
                </a:r>
              </a:p>
              <a:p>
                <a:r>
                  <a:rPr lang="en-US" sz="1600" dirty="0" smtClean="0">
                    <a:latin typeface="Courier New" pitchFamily="49" charset="0"/>
                    <a:cs typeface="Courier New" pitchFamily="49" charset="0"/>
                  </a:rPr>
                  <a:t>  storeid   INTEGER,</a:t>
                </a:r>
              </a:p>
              <a:p>
                <a:r>
                  <a:rPr lang="en-US" sz="1600" dirty="0" smtClean="0">
                    <a:latin typeface="Courier New" pitchFamily="49" charset="0"/>
                    <a:cs typeface="Courier New" pitchFamily="49" charset="0"/>
                  </a:rPr>
                  <a:t>  customerid INTEGER,</a:t>
                </a:r>
              </a:p>
              <a:p>
                <a:r>
                  <a:rPr lang="en-US" sz="1600" dirty="0" smtClean="0">
                    <a:latin typeface="Courier New" pitchFamily="49" charset="0"/>
                    <a:cs typeface="Courier New" pitchFamily="49" charset="0"/>
                  </a:rPr>
                  <a:t>  transmonth SMALLINT,</a:t>
                </a:r>
              </a:p>
              <a:p>
                <a:r>
                  <a:rPr lang="en-US" sz="1600" dirty="0" smtClean="0">
                    <a:latin typeface="Courier New" pitchFamily="49" charset="0"/>
                    <a:cs typeface="Courier New" pitchFamily="49" charset="0"/>
                  </a:rPr>
                  <a:t>  salesamttot DECIMAL(10,2)</a:t>
                </a:r>
              </a:p>
              <a:p>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ON COMMIT PRESERVE ROWS</a:t>
                </a:r>
              </a:p>
              <a:p>
                <a:r>
                  <a:rPr lang="en-US" sz="1600" dirty="0" smtClean="0">
                    <a:latin typeface="Courier New" pitchFamily="49" charset="0"/>
                    <a:cs typeface="Courier New" pitchFamily="49" charset="0"/>
                  </a:rPr>
                  <a:t>DISTRIBUTED BY (storeid, customerid);</a:t>
                </a:r>
              </a:p>
            </p:txBody>
          </p:sp>
          <p:grpSp>
            <p:nvGrpSpPr>
              <p:cNvPr id="12" name="Group 25"/>
              <p:cNvGrpSpPr/>
              <p:nvPr/>
            </p:nvGrpSpPr>
            <p:grpSpPr>
              <a:xfrm>
                <a:off x="914400" y="1828800"/>
                <a:ext cx="838200" cy="685800"/>
                <a:chOff x="914400" y="1828800"/>
                <a:chExt cx="838200" cy="685800"/>
              </a:xfrm>
            </p:grpSpPr>
            <p:pic>
              <p:nvPicPr>
                <p:cNvPr id="13" name="Picture 2" descr="C:\Documents and Settings\cantot\My Documents\Training\Supporting Materials\Icons\PNG files for PowerPoint\All Others\Notepad.png"/>
                <p:cNvPicPr>
                  <a:picLocks noChangeAspect="1" noChangeArrowheads="1"/>
                </p:cNvPicPr>
                <p:nvPr/>
              </p:nvPicPr>
              <p:blipFill>
                <a:blip r:embed="rId4" cstate="print"/>
                <a:srcRect/>
                <a:stretch>
                  <a:fillRect/>
                </a:stretch>
              </p:blipFill>
              <p:spPr bwMode="auto">
                <a:xfrm flipH="1">
                  <a:off x="914400" y="1828800"/>
                  <a:ext cx="685800" cy="685800"/>
                </a:xfrm>
                <a:prstGeom prst="rect">
                  <a:avLst/>
                </a:prstGeom>
                <a:noFill/>
              </p:spPr>
            </p:pic>
            <p:pic>
              <p:nvPicPr>
                <p:cNvPr id="14" name="Picture 1" descr="C:\Documents and Settings\cantot\My Documents\Training\Supporting Materials\Icons\PNG files for PowerPoint\All Others\mag glass.png"/>
                <p:cNvPicPr>
                  <a:picLocks noChangeAspect="1" noChangeArrowheads="1"/>
                </p:cNvPicPr>
                <p:nvPr/>
              </p:nvPicPr>
              <p:blipFill>
                <a:blip r:embed="rId5" cstate="print"/>
                <a:srcRect/>
                <a:stretch>
                  <a:fillRect/>
                </a:stretch>
              </p:blipFill>
              <p:spPr bwMode="auto">
                <a:xfrm>
                  <a:off x="1143000" y="2055779"/>
                  <a:ext cx="609600" cy="382621"/>
                </a:xfrm>
                <a:prstGeom prst="rect">
                  <a:avLst/>
                </a:prstGeom>
                <a:noFill/>
              </p:spPr>
            </p:pic>
          </p:grpSp>
        </p:grpSp>
      </p:grpSp>
      <p:sp>
        <p:nvSpPr>
          <p:cNvPr id="19" name="Line Callout 1 (Border and Accent Bar) 18"/>
          <p:cNvSpPr/>
          <p:nvPr/>
        </p:nvSpPr>
        <p:spPr>
          <a:xfrm flipH="1">
            <a:off x="6324600" y="2057400"/>
            <a:ext cx="2514600" cy="1371600"/>
          </a:xfrm>
          <a:prstGeom prst="accentBorderCallout1">
            <a:avLst>
              <a:gd name="adj1" fmla="val 12103"/>
              <a:gd name="adj2" fmla="val 106221"/>
              <a:gd name="adj3" fmla="val 75054"/>
              <a:gd name="adj4" fmla="val 205234"/>
            </a:avLst>
          </a:prstGeom>
          <a:solidFill>
            <a:schemeClr val="bg1"/>
          </a:solid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r>
              <a:rPr lang="en-US" dirty="0" smtClean="0">
                <a:solidFill>
                  <a:schemeClr val="bg2">
                    <a:lumMod val="75000"/>
                  </a:schemeClr>
                </a:solidFill>
                <a:latin typeface="Calibri" pitchFamily="34" charset="0"/>
              </a:rPr>
              <a:t>You can define how the temporary table will be handled </a:t>
            </a:r>
            <a:r>
              <a:rPr lang="en-US" i="1" dirty="0" smtClean="0">
                <a:solidFill>
                  <a:schemeClr val="bg2">
                    <a:lumMod val="75000"/>
                  </a:schemeClr>
                </a:solidFill>
                <a:latin typeface="Calibri" pitchFamily="34" charset="0"/>
              </a:rPr>
              <a:t>for transactions </a:t>
            </a:r>
            <a:r>
              <a:rPr lang="en-US" dirty="0" smtClean="0">
                <a:solidFill>
                  <a:schemeClr val="bg2">
                    <a:lumMod val="75000"/>
                  </a:schemeClr>
                </a:solidFill>
                <a:latin typeface="Calibri" pitchFamily="34" charset="0"/>
              </a:rPr>
              <a:t>with the </a:t>
            </a:r>
            <a:r>
              <a:rPr lang="en-US" dirty="0" smtClean="0">
                <a:solidFill>
                  <a:schemeClr val="bg2">
                    <a:lumMod val="75000"/>
                  </a:schemeClr>
                </a:solidFill>
                <a:latin typeface="Courier New" pitchFamily="49" charset="0"/>
                <a:cs typeface="Courier New" pitchFamily="49" charset="0"/>
              </a:rPr>
              <a:t>ON COMMIT </a:t>
            </a:r>
            <a:r>
              <a:rPr lang="en-US" dirty="0" smtClean="0">
                <a:solidFill>
                  <a:schemeClr val="bg2">
                    <a:lumMod val="75000"/>
                  </a:schemeClr>
                </a:solidFill>
                <a:latin typeface="Calibri" pitchFamily="34" charset="0"/>
              </a:rPr>
              <a:t>clause</a:t>
            </a:r>
            <a:endParaRPr lang="en-US" dirty="0">
              <a:solidFill>
                <a:schemeClr val="bg2">
                  <a:lumMod val="75000"/>
                </a:schemeClr>
              </a:solidFill>
              <a:latin typeface="Calibri" pitchFamily="34" charset="0"/>
            </a:endParaRPr>
          </a:p>
        </p:txBody>
      </p:sp>
    </p:spTree>
    <p:custDataLst>
      <p:tags r:id="rId1"/>
    </p:custDataLst>
    <p:extLst>
      <p:ext uri="{BB962C8B-B14F-4D97-AF65-F5344CB8AC3E}">
        <p14:creationId xmlns:p14="http://schemas.microsoft.com/office/powerpoint/2010/main" val="136019739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ounded Rectangle 39"/>
          <p:cNvSpPr/>
          <p:nvPr/>
        </p:nvSpPr>
        <p:spPr>
          <a:xfrm>
            <a:off x="228600" y="898480"/>
            <a:ext cx="8686800" cy="2133600"/>
          </a:xfrm>
          <a:prstGeom prst="roundRect">
            <a:avLst>
              <a:gd name="adj" fmla="val 1315"/>
            </a:avLst>
          </a:prstGeom>
          <a:solidFill>
            <a:schemeClr val="bg1"/>
          </a:solidFill>
          <a:ln w="38100">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228600" y="3214048"/>
            <a:ext cx="8686800" cy="2805752"/>
          </a:xfrm>
          <a:prstGeom prst="roundRect">
            <a:avLst>
              <a:gd name="adj" fmla="val 1315"/>
            </a:avLst>
          </a:prstGeom>
          <a:solidFill>
            <a:schemeClr val="bg1"/>
          </a:solidFill>
          <a:ln w="38100">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nchor="t"/>
          <a:lstStyle/>
          <a:p>
            <a:r>
              <a:rPr lang="en-US" dirty="0" smtClean="0"/>
              <a:t>Temporary Tables – Two Use Cases</a:t>
            </a:r>
            <a:endParaRPr lang="en-US" dirty="0"/>
          </a:p>
        </p:txBody>
      </p:sp>
      <p:pic>
        <p:nvPicPr>
          <p:cNvPr id="7" name="Picture 3"/>
          <p:cNvPicPr>
            <a:picLocks noGrp="1" noChangeAspect="1"/>
          </p:cNvPicPr>
          <p:nvPr>
            <p:ph type="pic" sz="quarter" idx="4294967295"/>
          </p:nvPr>
        </p:nvPicPr>
        <p:blipFill>
          <a:blip r:embed="rId4" cstate="print"/>
          <a:srcRect t="10419" b="10419"/>
          <a:stretch>
            <a:fillRect/>
          </a:stretch>
        </p:blipFill>
        <p:spPr bwMode="auto">
          <a:xfrm>
            <a:off x="685800" y="3276600"/>
            <a:ext cx="8458200" cy="2667000"/>
          </a:xfrm>
          <a:prstGeom prst="rect">
            <a:avLst/>
          </a:prstGeom>
          <a:noFill/>
          <a:ln w="9525">
            <a:solidFill>
              <a:schemeClr val="bg1"/>
            </a:solidFill>
            <a:miter lim="800000"/>
            <a:headEnd/>
            <a:tailEnd/>
          </a:ln>
        </p:spPr>
      </p:pic>
      <p:pic>
        <p:nvPicPr>
          <p:cNvPr id="10" name="Picture 9" descr="table.png"/>
          <p:cNvPicPr>
            <a:picLocks noChangeAspect="1"/>
          </p:cNvPicPr>
          <p:nvPr/>
        </p:nvPicPr>
        <p:blipFill>
          <a:blip r:embed="rId5" cstate="print"/>
          <a:stretch>
            <a:fillRect/>
          </a:stretch>
        </p:blipFill>
        <p:spPr>
          <a:xfrm>
            <a:off x="1077814" y="1431880"/>
            <a:ext cx="1008068" cy="838200"/>
          </a:xfrm>
          <a:prstGeom prst="rect">
            <a:avLst/>
          </a:prstGeom>
          <a:effectLst>
            <a:outerShdw blurRad="50800" dist="38100" dir="2700000" algn="tl" rotWithShape="0">
              <a:prstClr val="black">
                <a:alpha val="40000"/>
              </a:prstClr>
            </a:outerShdw>
          </a:effectLst>
        </p:spPr>
      </p:pic>
      <p:sp>
        <p:nvSpPr>
          <p:cNvPr id="11" name="TextBox 10"/>
          <p:cNvSpPr txBox="1"/>
          <p:nvPr/>
        </p:nvSpPr>
        <p:spPr>
          <a:xfrm>
            <a:off x="304800" y="2346280"/>
            <a:ext cx="2554097" cy="307777"/>
          </a:xfrm>
          <a:prstGeom prst="rect">
            <a:avLst/>
          </a:prstGeom>
          <a:noFill/>
        </p:spPr>
        <p:txBody>
          <a:bodyPr wrap="none" rtlCol="0">
            <a:spAutoFit/>
          </a:bodyPr>
          <a:lstStyle/>
          <a:p>
            <a:r>
              <a:rPr lang="en-US" sz="1400" b="1" dirty="0" smtClean="0">
                <a:solidFill>
                  <a:schemeClr val="bg2">
                    <a:lumMod val="75000"/>
                  </a:schemeClr>
                </a:solidFill>
                <a:latin typeface="Calibri" pitchFamily="34" charset="0"/>
                <a:cs typeface="Calibri" pitchFamily="34" charset="0"/>
              </a:rPr>
              <a:t>Large table with billions of rows</a:t>
            </a:r>
            <a:endParaRPr lang="en-US" sz="1400" b="1" dirty="0">
              <a:solidFill>
                <a:schemeClr val="bg2">
                  <a:lumMod val="75000"/>
                </a:schemeClr>
              </a:solidFill>
              <a:latin typeface="Calibri" pitchFamily="34" charset="0"/>
              <a:cs typeface="Calibri" pitchFamily="34" charset="0"/>
            </a:endParaRPr>
          </a:p>
        </p:txBody>
      </p:sp>
      <p:cxnSp>
        <p:nvCxnSpPr>
          <p:cNvPr id="13" name="Straight Arrow Connector 12"/>
          <p:cNvCxnSpPr/>
          <p:nvPr/>
        </p:nvCxnSpPr>
        <p:spPr>
          <a:xfrm>
            <a:off x="2057400" y="1890568"/>
            <a:ext cx="1905000" cy="0"/>
          </a:xfrm>
          <a:prstGeom prst="straightConnector1">
            <a:avLst/>
          </a:prstGeom>
          <a:ln w="38100" cap="rnd">
            <a:solidFill>
              <a:schemeClr val="tx2">
                <a:lumMod val="75000"/>
              </a:schemeClr>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682888" y="1736680"/>
            <a:ext cx="654025" cy="307777"/>
          </a:xfrm>
          <a:prstGeom prst="rect">
            <a:avLst/>
          </a:prstGeom>
          <a:solidFill>
            <a:schemeClr val="bg1"/>
          </a:solidFill>
          <a:effectLst>
            <a:softEdge rad="31750"/>
          </a:effectLst>
        </p:spPr>
        <p:txBody>
          <a:bodyPr wrap="none" rtlCol="0">
            <a:spAutoFit/>
          </a:bodyPr>
          <a:lstStyle/>
          <a:p>
            <a:r>
              <a:rPr lang="en-US" sz="1400" b="1" dirty="0" smtClean="0">
                <a:solidFill>
                  <a:schemeClr val="bg2">
                    <a:lumMod val="75000"/>
                  </a:schemeClr>
                </a:solidFill>
                <a:latin typeface="Calibri" pitchFamily="34" charset="0"/>
                <a:cs typeface="Calibri" pitchFamily="34" charset="0"/>
              </a:rPr>
              <a:t>FILTER</a:t>
            </a:r>
            <a:endParaRPr lang="en-US" sz="1400" b="1" dirty="0">
              <a:solidFill>
                <a:schemeClr val="bg2">
                  <a:lumMod val="75000"/>
                </a:schemeClr>
              </a:solidFill>
              <a:latin typeface="Calibri" pitchFamily="34" charset="0"/>
              <a:cs typeface="Calibri" pitchFamily="34" charset="0"/>
            </a:endParaRPr>
          </a:p>
        </p:txBody>
      </p:sp>
      <p:sp>
        <p:nvSpPr>
          <p:cNvPr id="21" name="TextBox 20"/>
          <p:cNvSpPr txBox="1"/>
          <p:nvPr/>
        </p:nvSpPr>
        <p:spPr>
          <a:xfrm>
            <a:off x="3810000" y="2422480"/>
            <a:ext cx="1952907" cy="307777"/>
          </a:xfrm>
          <a:prstGeom prst="rect">
            <a:avLst/>
          </a:prstGeom>
          <a:noFill/>
        </p:spPr>
        <p:txBody>
          <a:bodyPr wrap="none" rtlCol="0">
            <a:spAutoFit/>
          </a:bodyPr>
          <a:lstStyle/>
          <a:p>
            <a:r>
              <a:rPr lang="en-US" sz="1400" b="1" dirty="0" smtClean="0">
                <a:solidFill>
                  <a:schemeClr val="bg2">
                    <a:lumMod val="75000"/>
                  </a:schemeClr>
                </a:solidFill>
                <a:latin typeface="Calibri" pitchFamily="34" charset="0"/>
                <a:cs typeface="Calibri" pitchFamily="34" charset="0"/>
              </a:rPr>
              <a:t>Subset of larger table(s)</a:t>
            </a:r>
            <a:endParaRPr lang="en-US" sz="1400" b="1" dirty="0">
              <a:solidFill>
                <a:schemeClr val="bg2">
                  <a:lumMod val="75000"/>
                </a:schemeClr>
              </a:solidFill>
              <a:latin typeface="Calibri" pitchFamily="34" charset="0"/>
              <a:cs typeface="Calibri" pitchFamily="34" charset="0"/>
            </a:endParaRPr>
          </a:p>
        </p:txBody>
      </p:sp>
      <p:cxnSp>
        <p:nvCxnSpPr>
          <p:cNvPr id="23" name="Straight Arrow Connector 22"/>
          <p:cNvCxnSpPr>
            <a:stCxn id="19" idx="3"/>
            <a:endCxn id="1028" idx="1"/>
          </p:cNvCxnSpPr>
          <p:nvPr/>
        </p:nvCxnSpPr>
        <p:spPr>
          <a:xfrm flipV="1">
            <a:off x="5448300" y="1203280"/>
            <a:ext cx="1104900" cy="647700"/>
          </a:xfrm>
          <a:prstGeom prst="straightConnector1">
            <a:avLst/>
          </a:prstGeom>
          <a:ln w="38100" cap="rnd">
            <a:solidFill>
              <a:schemeClr val="tx2">
                <a:lumMod val="75000"/>
              </a:schemeClr>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28" name="Picture 4" descr="C:\Users\cantot\Documents\Training\Training Supporting Materials\Icons\All Others\Chart Line.png"/>
          <p:cNvPicPr>
            <a:picLocks noChangeAspect="1" noChangeArrowheads="1"/>
          </p:cNvPicPr>
          <p:nvPr/>
        </p:nvPicPr>
        <p:blipFill>
          <a:blip r:embed="rId6" cstate="print"/>
          <a:srcRect/>
          <a:stretch>
            <a:fillRect/>
          </a:stretch>
        </p:blipFill>
        <p:spPr bwMode="auto">
          <a:xfrm>
            <a:off x="6553200" y="593680"/>
            <a:ext cx="1219200" cy="1219200"/>
          </a:xfrm>
          <a:prstGeom prst="rect">
            <a:avLst/>
          </a:prstGeom>
          <a:noFill/>
        </p:spPr>
      </p:pic>
      <p:cxnSp>
        <p:nvCxnSpPr>
          <p:cNvPr id="31" name="Straight Arrow Connector 30"/>
          <p:cNvCxnSpPr>
            <a:stCxn id="19" idx="3"/>
            <a:endCxn id="1027" idx="1"/>
          </p:cNvCxnSpPr>
          <p:nvPr/>
        </p:nvCxnSpPr>
        <p:spPr>
          <a:xfrm>
            <a:off x="5448300" y="1850980"/>
            <a:ext cx="1333500" cy="2844"/>
          </a:xfrm>
          <a:prstGeom prst="straightConnector1">
            <a:avLst/>
          </a:prstGeom>
          <a:ln w="38100" cap="rnd">
            <a:solidFill>
              <a:schemeClr val="tx2">
                <a:lumMod val="75000"/>
              </a:schemeClr>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9" idx="3"/>
            <a:endCxn id="1026" idx="1"/>
          </p:cNvCxnSpPr>
          <p:nvPr/>
        </p:nvCxnSpPr>
        <p:spPr>
          <a:xfrm>
            <a:off x="5448300" y="1850980"/>
            <a:ext cx="1028700" cy="647700"/>
          </a:xfrm>
          <a:prstGeom prst="straightConnector1">
            <a:avLst/>
          </a:prstGeom>
          <a:ln w="38100" cap="rnd">
            <a:solidFill>
              <a:schemeClr val="tx2">
                <a:lumMod val="75000"/>
              </a:schemeClr>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27" name="Picture 3" descr="C:\Users\cantot\Documents\Training\Training Supporting Materials\Icons\All Others\Chart Gantt.png"/>
          <p:cNvPicPr>
            <a:picLocks noChangeAspect="1" noChangeArrowheads="1"/>
          </p:cNvPicPr>
          <p:nvPr/>
        </p:nvPicPr>
        <p:blipFill>
          <a:blip r:embed="rId7" cstate="print"/>
          <a:srcRect/>
          <a:stretch>
            <a:fillRect/>
          </a:stretch>
        </p:blipFill>
        <p:spPr bwMode="auto">
          <a:xfrm>
            <a:off x="6781800" y="1244224"/>
            <a:ext cx="1219200" cy="1219200"/>
          </a:xfrm>
          <a:prstGeom prst="rect">
            <a:avLst/>
          </a:prstGeom>
          <a:noFill/>
        </p:spPr>
      </p:pic>
      <p:pic>
        <p:nvPicPr>
          <p:cNvPr id="1026" name="Picture 2" descr="C:\Users\cantot\Documents\Training\Training Supporting Materials\Icons\All Others\Chart Pie.png"/>
          <p:cNvPicPr>
            <a:picLocks noChangeAspect="1" noChangeArrowheads="1"/>
          </p:cNvPicPr>
          <p:nvPr/>
        </p:nvPicPr>
        <p:blipFill>
          <a:blip r:embed="rId8" cstate="print"/>
          <a:srcRect/>
          <a:stretch>
            <a:fillRect/>
          </a:stretch>
        </p:blipFill>
        <p:spPr bwMode="auto">
          <a:xfrm>
            <a:off x="6477000" y="1889080"/>
            <a:ext cx="1219200" cy="1219200"/>
          </a:xfrm>
          <a:prstGeom prst="rect">
            <a:avLst/>
          </a:prstGeom>
          <a:noFill/>
        </p:spPr>
      </p:pic>
      <p:grpSp>
        <p:nvGrpSpPr>
          <p:cNvPr id="22" name="Group 21"/>
          <p:cNvGrpSpPr/>
          <p:nvPr/>
        </p:nvGrpSpPr>
        <p:grpSpPr>
          <a:xfrm>
            <a:off x="4038600" y="1279480"/>
            <a:ext cx="1447800" cy="1143000"/>
            <a:chOff x="4038600" y="1143000"/>
            <a:chExt cx="1447800" cy="1143000"/>
          </a:xfrm>
        </p:grpSpPr>
        <p:pic>
          <p:nvPicPr>
            <p:cNvPr id="17" name="Picture 16" descr="table.png"/>
            <p:cNvPicPr>
              <a:picLocks noChangeAspect="1"/>
            </p:cNvPicPr>
            <p:nvPr/>
          </p:nvPicPr>
          <p:blipFill>
            <a:blip r:embed="rId5" cstate="print"/>
            <a:stretch>
              <a:fillRect/>
            </a:stretch>
          </p:blipFill>
          <p:spPr>
            <a:xfrm>
              <a:off x="4258466" y="1371600"/>
              <a:ext cx="1008068" cy="838200"/>
            </a:xfrm>
            <a:prstGeom prst="rect">
              <a:avLst/>
            </a:prstGeom>
            <a:effectLst>
              <a:outerShdw blurRad="50800" dist="38100" dir="2700000" algn="tl" rotWithShape="0">
                <a:prstClr val="black">
                  <a:alpha val="40000"/>
                </a:prstClr>
              </a:outerShdw>
            </a:effectLst>
          </p:spPr>
        </p:pic>
        <p:grpSp>
          <p:nvGrpSpPr>
            <p:cNvPr id="20" name="Group 19"/>
            <p:cNvGrpSpPr/>
            <p:nvPr/>
          </p:nvGrpSpPr>
          <p:grpSpPr>
            <a:xfrm>
              <a:off x="4038600" y="1143000"/>
              <a:ext cx="1447800" cy="1143000"/>
              <a:chOff x="4038600" y="1143000"/>
              <a:chExt cx="1447800" cy="1143000"/>
            </a:xfrm>
          </p:grpSpPr>
          <p:sp>
            <p:nvSpPr>
              <p:cNvPr id="18" name="Moon 17"/>
              <p:cNvSpPr/>
              <p:nvPr/>
            </p:nvSpPr>
            <p:spPr>
              <a:xfrm>
                <a:off x="4038600" y="1143000"/>
                <a:ext cx="76200" cy="1143000"/>
              </a:xfrm>
              <a:prstGeom prst="moon">
                <a:avLst/>
              </a:prstGeom>
              <a:solidFill>
                <a:schemeClr val="tx2">
                  <a:lumMod val="75000"/>
                </a:schemeClr>
              </a:solidFill>
              <a:ln w="12700">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Moon 18"/>
              <p:cNvSpPr/>
              <p:nvPr/>
            </p:nvSpPr>
            <p:spPr>
              <a:xfrm flipH="1">
                <a:off x="5410200" y="1143000"/>
                <a:ext cx="76200" cy="1143000"/>
              </a:xfrm>
              <a:prstGeom prst="moon">
                <a:avLst/>
              </a:prstGeom>
              <a:solidFill>
                <a:schemeClr val="tx2">
                  <a:lumMod val="75000"/>
                </a:schemeClr>
              </a:solidFill>
              <a:ln w="12700">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1" name="TextBox 40"/>
          <p:cNvSpPr txBox="1"/>
          <p:nvPr/>
        </p:nvSpPr>
        <p:spPr>
          <a:xfrm>
            <a:off x="762000" y="2803480"/>
            <a:ext cx="2895600" cy="369332"/>
          </a:xfrm>
          <a:prstGeom prst="rect">
            <a:avLst/>
          </a:prstGeom>
          <a:solidFill>
            <a:schemeClr val="bg1"/>
          </a:solidFill>
          <a:ln>
            <a:solidFill>
              <a:schemeClr val="bg1">
                <a:lumMod val="85000"/>
              </a:schemeClr>
            </a:solidFill>
          </a:ln>
        </p:spPr>
        <p:txBody>
          <a:bodyPr wrap="square" rtlCol="0">
            <a:spAutoFit/>
          </a:bodyPr>
          <a:lstStyle/>
          <a:p>
            <a:r>
              <a:rPr lang="en-US" b="1" dirty="0" smtClean="0">
                <a:solidFill>
                  <a:schemeClr val="bg2">
                    <a:lumMod val="75000"/>
                  </a:schemeClr>
                </a:solidFill>
                <a:latin typeface="Calibri" pitchFamily="34" charset="0"/>
              </a:rPr>
              <a:t>Working with smaller tables</a:t>
            </a:r>
            <a:endParaRPr lang="en-US" b="1" dirty="0">
              <a:solidFill>
                <a:schemeClr val="bg2">
                  <a:lumMod val="75000"/>
                </a:schemeClr>
              </a:solidFill>
              <a:latin typeface="Courier New" pitchFamily="49" charset="0"/>
              <a:cs typeface="Courier New" pitchFamily="49" charset="0"/>
            </a:endParaRPr>
          </a:p>
        </p:txBody>
      </p:sp>
      <p:sp>
        <p:nvSpPr>
          <p:cNvPr id="42" name="TextBox 41"/>
          <p:cNvSpPr txBox="1"/>
          <p:nvPr/>
        </p:nvSpPr>
        <p:spPr>
          <a:xfrm>
            <a:off x="685800" y="5715000"/>
            <a:ext cx="2209800" cy="369332"/>
          </a:xfrm>
          <a:prstGeom prst="rect">
            <a:avLst/>
          </a:prstGeom>
          <a:solidFill>
            <a:schemeClr val="bg1"/>
          </a:solidFill>
          <a:ln>
            <a:solidFill>
              <a:schemeClr val="bg1">
                <a:lumMod val="85000"/>
              </a:schemeClr>
            </a:solidFill>
          </a:ln>
        </p:spPr>
        <p:txBody>
          <a:bodyPr wrap="square" rtlCol="0">
            <a:spAutoFit/>
          </a:bodyPr>
          <a:lstStyle/>
          <a:p>
            <a:r>
              <a:rPr lang="en-US" b="1" dirty="0" smtClean="0">
                <a:solidFill>
                  <a:schemeClr val="bg2">
                    <a:lumMod val="75000"/>
                  </a:schemeClr>
                </a:solidFill>
                <a:latin typeface="Calibri" pitchFamily="34" charset="0"/>
              </a:rPr>
              <a:t>Data transformation</a:t>
            </a:r>
            <a:endParaRPr lang="en-US" b="1" dirty="0">
              <a:solidFill>
                <a:schemeClr val="bg2">
                  <a:lumMod val="75000"/>
                </a:schemeClr>
              </a:solidFill>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val="212052037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a:xfrm>
            <a:off x="217224" y="3429000"/>
            <a:ext cx="8763000" cy="2576015"/>
          </a:xfrm>
          <a:prstGeom prst="roundRect">
            <a:avLst>
              <a:gd name="adj" fmla="val 3736"/>
            </a:avLst>
          </a:prstGeom>
          <a:solidFill>
            <a:schemeClr val="accent4">
              <a:lumMod val="20000"/>
              <a:lumOff val="80000"/>
            </a:schemeClr>
          </a:solidFill>
          <a:ln>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ounded Rectangle 31"/>
          <p:cNvSpPr/>
          <p:nvPr/>
        </p:nvSpPr>
        <p:spPr>
          <a:xfrm>
            <a:off x="209264" y="990600"/>
            <a:ext cx="8770960" cy="2362200"/>
          </a:xfrm>
          <a:prstGeom prst="roundRect">
            <a:avLst>
              <a:gd name="adj" fmla="val 3736"/>
            </a:avLst>
          </a:prstGeom>
          <a:solidFill>
            <a:schemeClr val="accent1">
              <a:lumMod val="20000"/>
              <a:lumOff val="80000"/>
            </a:schemeClr>
          </a:solidFill>
          <a:ln>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p:txBody>
          <a:bodyPr anchor="t"/>
          <a:lstStyle/>
          <a:p>
            <a:r>
              <a:rPr lang="en-US" dirty="0" smtClean="0"/>
              <a:t>Table Storage Models</a:t>
            </a:r>
            <a:endParaRPr lang="en-US" dirty="0"/>
          </a:p>
        </p:txBody>
      </p:sp>
      <p:sp>
        <p:nvSpPr>
          <p:cNvPr id="8" name="TextBox 7"/>
          <p:cNvSpPr txBox="1"/>
          <p:nvPr/>
        </p:nvSpPr>
        <p:spPr>
          <a:xfrm>
            <a:off x="1140737" y="762000"/>
            <a:ext cx="1583127" cy="400110"/>
          </a:xfrm>
          <a:prstGeom prst="rect">
            <a:avLst/>
          </a:prstGeom>
          <a:solidFill>
            <a:schemeClr val="bg1"/>
          </a:solidFill>
          <a:effectLst>
            <a:softEdge rad="63500"/>
          </a:effectLst>
        </p:spPr>
        <p:txBody>
          <a:bodyPr wrap="none" rtlCol="0">
            <a:spAutoFit/>
          </a:bodyPr>
          <a:lstStyle/>
          <a:p>
            <a:pPr algn="ctr"/>
            <a:r>
              <a:rPr lang="en-US" sz="2000" b="1" dirty="0" smtClean="0">
                <a:solidFill>
                  <a:schemeClr val="bg2">
                    <a:lumMod val="75000"/>
                  </a:schemeClr>
                </a:solidFill>
                <a:latin typeface="Calibri" pitchFamily="34" charset="0"/>
                <a:cs typeface="Calibri" pitchFamily="34" charset="0"/>
              </a:rPr>
              <a:t>Heap storage</a:t>
            </a:r>
            <a:endParaRPr lang="en-US" sz="2000" b="1" dirty="0">
              <a:solidFill>
                <a:schemeClr val="bg2">
                  <a:lumMod val="75000"/>
                </a:schemeClr>
              </a:solidFill>
              <a:latin typeface="Calibri" pitchFamily="34" charset="0"/>
              <a:cs typeface="Calibri" pitchFamily="34" charset="0"/>
            </a:endParaRPr>
          </a:p>
        </p:txBody>
      </p:sp>
      <p:sp>
        <p:nvSpPr>
          <p:cNvPr id="12" name="TextBox 11"/>
          <p:cNvSpPr txBox="1"/>
          <p:nvPr/>
        </p:nvSpPr>
        <p:spPr>
          <a:xfrm>
            <a:off x="1177629" y="3257490"/>
            <a:ext cx="3004027" cy="400110"/>
          </a:xfrm>
          <a:prstGeom prst="rect">
            <a:avLst/>
          </a:prstGeom>
          <a:solidFill>
            <a:schemeClr val="bg1"/>
          </a:solidFill>
          <a:effectLst>
            <a:softEdge rad="63500"/>
          </a:effectLst>
        </p:spPr>
        <p:txBody>
          <a:bodyPr wrap="none" rtlCol="0">
            <a:spAutoFit/>
          </a:bodyPr>
          <a:lstStyle/>
          <a:p>
            <a:pPr algn="ctr"/>
            <a:r>
              <a:rPr lang="en-US" sz="2000" b="1" dirty="0" smtClean="0">
                <a:solidFill>
                  <a:schemeClr val="bg2">
                    <a:lumMod val="75000"/>
                  </a:schemeClr>
                </a:solidFill>
                <a:latin typeface="Calibri" pitchFamily="34" charset="0"/>
                <a:cs typeface="Calibri" pitchFamily="34" charset="0"/>
              </a:rPr>
              <a:t>Append-optimized storage</a:t>
            </a:r>
          </a:p>
        </p:txBody>
      </p:sp>
      <p:sp>
        <p:nvSpPr>
          <p:cNvPr id="33" name="TextBox 32"/>
          <p:cNvSpPr txBox="1"/>
          <p:nvPr/>
        </p:nvSpPr>
        <p:spPr>
          <a:xfrm>
            <a:off x="1199864" y="1103055"/>
            <a:ext cx="7399360" cy="2246769"/>
          </a:xfrm>
          <a:prstGeom prst="rect">
            <a:avLst/>
          </a:prstGeom>
          <a:noFill/>
        </p:spPr>
        <p:txBody>
          <a:bodyPr wrap="square" rtlCol="0">
            <a:spAutoFit/>
          </a:bodyPr>
          <a:lstStyle/>
          <a:p>
            <a:pPr marL="173038" indent="-173038">
              <a:buClr>
                <a:schemeClr val="accent3"/>
              </a:buClr>
              <a:buFont typeface="Arial" pitchFamily="34" charset="0"/>
              <a:buChar char="•"/>
            </a:pPr>
            <a:r>
              <a:rPr lang="en-US" sz="2000" dirty="0" smtClean="0">
                <a:solidFill>
                  <a:schemeClr val="bg2">
                    <a:lumMod val="75000"/>
                  </a:schemeClr>
                </a:solidFill>
                <a:latin typeface="Calibri" pitchFamily="34" charset="0"/>
                <a:cs typeface="Calibri" pitchFamily="34" charset="0"/>
              </a:rPr>
              <a:t>Default storage model</a:t>
            </a:r>
          </a:p>
          <a:p>
            <a:pPr marL="173038" indent="-173038">
              <a:buClr>
                <a:schemeClr val="accent3"/>
              </a:buClr>
              <a:buFont typeface="Arial" pitchFamily="34" charset="0"/>
              <a:buChar char="•"/>
            </a:pPr>
            <a:r>
              <a:rPr lang="en-US" sz="2000" dirty="0" smtClean="0">
                <a:solidFill>
                  <a:schemeClr val="bg2">
                    <a:lumMod val="75000"/>
                  </a:schemeClr>
                </a:solidFill>
                <a:latin typeface="Calibri" pitchFamily="34" charset="0"/>
                <a:cs typeface="Calibri" pitchFamily="34" charset="0"/>
              </a:rPr>
              <a:t>Supports </a:t>
            </a:r>
            <a:r>
              <a:rPr lang="en-US" sz="2000" dirty="0" smtClean="0">
                <a:solidFill>
                  <a:schemeClr val="bg2">
                    <a:lumMod val="75000"/>
                  </a:schemeClr>
                </a:solidFill>
                <a:latin typeface="Courier New" panose="02070309020205020404" pitchFamily="49" charset="0"/>
                <a:cs typeface="Courier New" panose="02070309020205020404" pitchFamily="49" charset="0"/>
              </a:rPr>
              <a:t>INSERT</a:t>
            </a:r>
            <a:r>
              <a:rPr lang="en-US" sz="2000" dirty="0" smtClean="0">
                <a:solidFill>
                  <a:schemeClr val="bg2">
                    <a:lumMod val="75000"/>
                  </a:schemeClr>
                </a:solidFill>
                <a:latin typeface="Calibri" pitchFamily="34" charset="0"/>
                <a:cs typeface="Calibri" pitchFamily="34" charset="0"/>
              </a:rPr>
              <a:t>, </a:t>
            </a:r>
            <a:r>
              <a:rPr lang="en-US" sz="2000" dirty="0" smtClean="0">
                <a:solidFill>
                  <a:schemeClr val="bg2">
                    <a:lumMod val="75000"/>
                  </a:schemeClr>
                </a:solidFill>
                <a:latin typeface="Courier New" panose="02070309020205020404" pitchFamily="49" charset="0"/>
                <a:cs typeface="Courier New" panose="02070309020205020404" pitchFamily="49" charset="0"/>
              </a:rPr>
              <a:t>UPDATE</a:t>
            </a:r>
            <a:r>
              <a:rPr lang="en-US" sz="2000" dirty="0" smtClean="0">
                <a:solidFill>
                  <a:schemeClr val="bg2">
                    <a:lumMod val="75000"/>
                  </a:schemeClr>
                </a:solidFill>
                <a:latin typeface="Calibri" pitchFamily="34" charset="0"/>
                <a:cs typeface="Calibri" pitchFamily="34" charset="0"/>
              </a:rPr>
              <a:t>, </a:t>
            </a:r>
            <a:r>
              <a:rPr lang="en-US" sz="2000" dirty="0" smtClean="0">
                <a:solidFill>
                  <a:schemeClr val="bg2">
                    <a:lumMod val="75000"/>
                  </a:schemeClr>
                </a:solidFill>
                <a:latin typeface="Courier New" panose="02070309020205020404" pitchFamily="49" charset="0"/>
                <a:cs typeface="Courier New" panose="02070309020205020404" pitchFamily="49" charset="0"/>
              </a:rPr>
              <a:t>DELETE</a:t>
            </a:r>
          </a:p>
          <a:p>
            <a:pPr marL="173038" indent="-173038">
              <a:buClr>
                <a:schemeClr val="accent3"/>
              </a:buClr>
              <a:buFont typeface="Arial" pitchFamily="34" charset="0"/>
              <a:buChar char="•"/>
            </a:pPr>
            <a:r>
              <a:rPr lang="en-US" sz="2000" dirty="0" smtClean="0">
                <a:solidFill>
                  <a:schemeClr val="bg2">
                    <a:lumMod val="75000"/>
                  </a:schemeClr>
                </a:solidFill>
                <a:latin typeface="Calibri" pitchFamily="34" charset="0"/>
                <a:cs typeface="Calibri" pitchFamily="34" charset="0"/>
              </a:rPr>
              <a:t>Best for:</a:t>
            </a:r>
          </a:p>
          <a:p>
            <a:pPr marL="630238" lvl="1" indent="-173038">
              <a:buClr>
                <a:schemeClr val="accent3"/>
              </a:buClr>
              <a:buFont typeface="Arial" pitchFamily="34" charset="0"/>
              <a:buChar char="•"/>
            </a:pPr>
            <a:r>
              <a:rPr lang="en-US" sz="2000" dirty="0" smtClean="0">
                <a:solidFill>
                  <a:schemeClr val="bg2">
                    <a:lumMod val="75000"/>
                  </a:schemeClr>
                </a:solidFill>
                <a:latin typeface="Calibri" pitchFamily="34" charset="0"/>
                <a:cs typeface="Calibri" pitchFamily="34" charset="0"/>
              </a:rPr>
              <a:t>Data that is often modified</a:t>
            </a:r>
          </a:p>
          <a:p>
            <a:pPr marL="630238" lvl="1" indent="-173038">
              <a:buClr>
                <a:schemeClr val="accent3"/>
              </a:buClr>
              <a:buFont typeface="Arial" pitchFamily="34" charset="0"/>
              <a:buChar char="•"/>
            </a:pPr>
            <a:r>
              <a:rPr lang="en-US" sz="2000" dirty="0" smtClean="0">
                <a:solidFill>
                  <a:schemeClr val="bg2">
                    <a:lumMod val="75000"/>
                  </a:schemeClr>
                </a:solidFill>
                <a:latin typeface="Calibri" pitchFamily="34" charset="0"/>
                <a:cs typeface="Calibri" pitchFamily="34" charset="0"/>
              </a:rPr>
              <a:t>Smaller dimension tables</a:t>
            </a:r>
          </a:p>
          <a:p>
            <a:pPr marL="173038" indent="-173038">
              <a:buClr>
                <a:schemeClr val="accent3"/>
              </a:buClr>
              <a:buFont typeface="Arial" pitchFamily="34" charset="0"/>
              <a:buChar char="•"/>
            </a:pPr>
            <a:r>
              <a:rPr lang="en-US" sz="2000" dirty="0" smtClean="0">
                <a:solidFill>
                  <a:schemeClr val="bg2">
                    <a:lumMod val="75000"/>
                  </a:schemeClr>
                </a:solidFill>
                <a:latin typeface="Calibri" pitchFamily="34" charset="0"/>
                <a:cs typeface="Calibri" pitchFamily="34" charset="0"/>
              </a:rPr>
              <a:t>Supports row-oriented tables</a:t>
            </a:r>
          </a:p>
          <a:p>
            <a:pPr marL="173038" indent="-173038">
              <a:buClr>
                <a:schemeClr val="accent3"/>
              </a:buClr>
              <a:buFont typeface="Arial" pitchFamily="34" charset="0"/>
              <a:buChar char="•"/>
            </a:pPr>
            <a:r>
              <a:rPr lang="en-US" sz="2000" dirty="0" smtClean="0">
                <a:solidFill>
                  <a:schemeClr val="bg2">
                    <a:lumMod val="75000"/>
                  </a:schemeClr>
                </a:solidFill>
                <a:latin typeface="Calibri" pitchFamily="34" charset="0"/>
                <a:cs typeface="Calibri" pitchFamily="34" charset="0"/>
              </a:rPr>
              <a:t>Uses MVCC to support transactions</a:t>
            </a:r>
            <a:endParaRPr lang="en-US" sz="2000" dirty="0">
              <a:solidFill>
                <a:schemeClr val="bg2">
                  <a:lumMod val="75000"/>
                </a:schemeClr>
              </a:solidFill>
              <a:latin typeface="Calibri" pitchFamily="34" charset="0"/>
              <a:cs typeface="Calibri" pitchFamily="34" charset="0"/>
            </a:endParaRPr>
          </a:p>
        </p:txBody>
      </p:sp>
      <p:sp>
        <p:nvSpPr>
          <p:cNvPr id="42" name="TextBox 41"/>
          <p:cNvSpPr txBox="1"/>
          <p:nvPr/>
        </p:nvSpPr>
        <p:spPr>
          <a:xfrm>
            <a:off x="1131624" y="3581400"/>
            <a:ext cx="7848600" cy="2862322"/>
          </a:xfrm>
          <a:prstGeom prst="rect">
            <a:avLst/>
          </a:prstGeom>
          <a:noFill/>
        </p:spPr>
        <p:txBody>
          <a:bodyPr wrap="square" numCol="2" rtlCol="0">
            <a:spAutoFit/>
          </a:bodyPr>
          <a:lstStyle/>
          <a:p>
            <a:pPr marL="173038" indent="-173038">
              <a:buClr>
                <a:schemeClr val="accent3"/>
              </a:buClr>
              <a:buFont typeface="Arial" pitchFamily="34" charset="0"/>
              <a:buChar char="•"/>
            </a:pPr>
            <a:r>
              <a:rPr lang="en-US" sz="2000" dirty="0" smtClean="0">
                <a:solidFill>
                  <a:schemeClr val="bg2">
                    <a:lumMod val="75000"/>
                  </a:schemeClr>
                </a:solidFill>
                <a:latin typeface="Calibri" pitchFamily="34" charset="0"/>
                <a:cs typeface="Calibri" pitchFamily="34" charset="0"/>
              </a:rPr>
              <a:t>Append-optimized storage model:</a:t>
            </a:r>
          </a:p>
          <a:p>
            <a:pPr marL="173038" indent="-173038">
              <a:buClr>
                <a:schemeClr val="accent3"/>
              </a:buClr>
              <a:buFont typeface="Arial" pitchFamily="34" charset="0"/>
              <a:buChar char="•"/>
            </a:pPr>
            <a:r>
              <a:rPr lang="en-US" sz="2000" dirty="0" smtClean="0">
                <a:solidFill>
                  <a:schemeClr val="bg2">
                    <a:lumMod val="75000"/>
                  </a:schemeClr>
                </a:solidFill>
                <a:latin typeface="Calibri" pitchFamily="34" charset="0"/>
                <a:cs typeface="Calibri" pitchFamily="34" charset="0"/>
              </a:rPr>
              <a:t>Optimized for data warehouses</a:t>
            </a:r>
          </a:p>
          <a:p>
            <a:pPr marL="173038" indent="-173038">
              <a:buClr>
                <a:schemeClr val="accent3"/>
              </a:buClr>
              <a:buFont typeface="Arial" pitchFamily="34" charset="0"/>
              <a:buChar char="•"/>
            </a:pPr>
            <a:r>
              <a:rPr lang="en-US" sz="2000" dirty="0" smtClean="0">
                <a:solidFill>
                  <a:schemeClr val="bg2">
                    <a:lumMod val="75000"/>
                  </a:schemeClr>
                </a:solidFill>
                <a:latin typeface="Calibri" pitchFamily="34" charset="0"/>
                <a:cs typeface="Calibri" pitchFamily="34" charset="0"/>
              </a:rPr>
              <a:t>Works best with denormalized data</a:t>
            </a:r>
          </a:p>
          <a:p>
            <a:pPr marL="173038" indent="-173038">
              <a:buClr>
                <a:schemeClr val="accent3"/>
              </a:buClr>
              <a:buFont typeface="Arial" pitchFamily="34" charset="0"/>
              <a:buChar char="•"/>
            </a:pPr>
            <a:r>
              <a:rPr lang="en-US" sz="2000" dirty="0" smtClean="0">
                <a:solidFill>
                  <a:schemeClr val="bg2">
                    <a:lumMod val="75000"/>
                  </a:schemeClr>
                </a:solidFill>
                <a:latin typeface="Calibri" pitchFamily="34" charset="0"/>
                <a:cs typeface="Calibri" pitchFamily="34" charset="0"/>
              </a:rPr>
              <a:t>Supports </a:t>
            </a:r>
            <a:r>
              <a:rPr lang="en-US" sz="2000" dirty="0" smtClean="0">
                <a:solidFill>
                  <a:schemeClr val="bg2">
                    <a:lumMod val="75000"/>
                  </a:schemeClr>
                </a:solidFill>
                <a:latin typeface="Courier New" panose="02070309020205020404" pitchFamily="49" charset="0"/>
                <a:cs typeface="Courier New" panose="02070309020205020404" pitchFamily="49" charset="0"/>
              </a:rPr>
              <a:t>UPDATE</a:t>
            </a:r>
            <a:r>
              <a:rPr lang="en-US" sz="2000" dirty="0" smtClean="0">
                <a:solidFill>
                  <a:schemeClr val="bg2">
                    <a:lumMod val="75000"/>
                  </a:schemeClr>
                </a:solidFill>
                <a:latin typeface="Calibri" pitchFamily="34" charset="0"/>
                <a:cs typeface="Calibri" pitchFamily="34" charset="0"/>
              </a:rPr>
              <a:t> and </a:t>
            </a:r>
            <a:r>
              <a:rPr lang="en-US" sz="2000" dirty="0" smtClean="0">
                <a:solidFill>
                  <a:schemeClr val="bg2">
                    <a:lumMod val="75000"/>
                  </a:schemeClr>
                </a:solidFill>
                <a:latin typeface="Courier New" panose="02070309020205020404" pitchFamily="49" charset="0"/>
                <a:cs typeface="Courier New" panose="02070309020205020404" pitchFamily="49" charset="0"/>
              </a:rPr>
              <a:t>DELETE</a:t>
            </a:r>
          </a:p>
          <a:p>
            <a:pPr marL="173038" indent="-173038">
              <a:buClr>
                <a:schemeClr val="accent3"/>
              </a:buClr>
              <a:buFont typeface="Arial" pitchFamily="34" charset="0"/>
              <a:buChar char="•"/>
            </a:pPr>
            <a:r>
              <a:rPr lang="en-US" sz="2000" dirty="0" smtClean="0">
                <a:solidFill>
                  <a:schemeClr val="bg2">
                    <a:lumMod val="75000"/>
                  </a:schemeClr>
                </a:solidFill>
                <a:latin typeface="Calibri" pitchFamily="34" charset="0"/>
                <a:cs typeface="Calibri" pitchFamily="34" charset="0"/>
              </a:rPr>
              <a:t>Best for:</a:t>
            </a:r>
          </a:p>
          <a:p>
            <a:pPr marL="630238" lvl="1" indent="-173038">
              <a:buClr>
                <a:schemeClr val="accent2">
                  <a:lumMod val="60000"/>
                  <a:lumOff val="40000"/>
                </a:schemeClr>
              </a:buClr>
              <a:buFont typeface="Arial" pitchFamily="34" charset="0"/>
              <a:buChar char="•"/>
            </a:pPr>
            <a:r>
              <a:rPr lang="en-US" sz="2000" dirty="0" smtClean="0">
                <a:solidFill>
                  <a:schemeClr val="bg2">
                    <a:lumMod val="75000"/>
                  </a:schemeClr>
                </a:solidFill>
                <a:latin typeface="Calibri" pitchFamily="34" charset="0"/>
                <a:cs typeface="Calibri" pitchFamily="34" charset="0"/>
              </a:rPr>
              <a:t>Older data</a:t>
            </a:r>
          </a:p>
          <a:p>
            <a:pPr marL="630238" lvl="1" indent="-173038">
              <a:buClr>
                <a:schemeClr val="accent2">
                  <a:lumMod val="60000"/>
                  <a:lumOff val="40000"/>
                </a:schemeClr>
              </a:buClr>
              <a:buFont typeface="Arial" pitchFamily="34" charset="0"/>
              <a:buChar char="•"/>
            </a:pPr>
            <a:r>
              <a:rPr lang="en-US" sz="2000" dirty="0" smtClean="0">
                <a:solidFill>
                  <a:schemeClr val="bg2">
                    <a:lumMod val="75000"/>
                  </a:schemeClr>
                </a:solidFill>
                <a:latin typeface="Calibri" pitchFamily="34" charset="0"/>
                <a:cs typeface="Calibri" pitchFamily="34" charset="0"/>
              </a:rPr>
              <a:t>Large fact tables</a:t>
            </a:r>
          </a:p>
          <a:p>
            <a:pPr marL="173038" indent="-173038">
              <a:buClr>
                <a:schemeClr val="accent3"/>
              </a:buClr>
              <a:buFont typeface="Arial" pitchFamily="34" charset="0"/>
              <a:buChar char="•"/>
            </a:pPr>
            <a:endParaRPr lang="en-US" sz="2000" dirty="0" smtClean="0">
              <a:solidFill>
                <a:schemeClr val="bg2">
                  <a:lumMod val="75000"/>
                </a:schemeClr>
              </a:solidFill>
              <a:latin typeface="Calibri" pitchFamily="34" charset="0"/>
              <a:cs typeface="Calibri" pitchFamily="34" charset="0"/>
            </a:endParaRPr>
          </a:p>
          <a:p>
            <a:pPr marL="173038" indent="-173038">
              <a:buClr>
                <a:schemeClr val="accent3"/>
              </a:buClr>
              <a:buFont typeface="Arial" pitchFamily="34" charset="0"/>
              <a:buChar char="•"/>
            </a:pPr>
            <a:endParaRPr lang="en-US" sz="2000" dirty="0">
              <a:solidFill>
                <a:schemeClr val="bg2">
                  <a:lumMod val="75000"/>
                </a:schemeClr>
              </a:solidFill>
              <a:latin typeface="Calibri" pitchFamily="34" charset="0"/>
              <a:cs typeface="Calibri" pitchFamily="34" charset="0"/>
            </a:endParaRPr>
          </a:p>
          <a:p>
            <a:pPr marL="173038" indent="-173038">
              <a:buClr>
                <a:schemeClr val="accent3"/>
              </a:buClr>
              <a:buFont typeface="Arial" pitchFamily="34" charset="0"/>
              <a:buChar char="•"/>
            </a:pPr>
            <a:r>
              <a:rPr lang="en-US" sz="2000" dirty="0" smtClean="0">
                <a:solidFill>
                  <a:schemeClr val="bg2">
                    <a:lumMod val="75000"/>
                  </a:schemeClr>
                </a:solidFill>
                <a:latin typeface="Calibri" pitchFamily="34" charset="0"/>
                <a:cs typeface="Calibri" pitchFamily="34" charset="0"/>
              </a:rPr>
              <a:t>Supports row and column-oriented tables</a:t>
            </a:r>
          </a:p>
          <a:p>
            <a:pPr marL="173038" indent="-173038">
              <a:buClr>
                <a:schemeClr val="accent3"/>
              </a:buClr>
              <a:buFont typeface="Arial" pitchFamily="34" charset="0"/>
              <a:buChar char="•"/>
            </a:pPr>
            <a:r>
              <a:rPr lang="en-US" sz="2000" dirty="0" smtClean="0">
                <a:solidFill>
                  <a:schemeClr val="bg2">
                    <a:lumMod val="75000"/>
                  </a:schemeClr>
                </a:solidFill>
                <a:latin typeface="Calibri" pitchFamily="34" charset="0"/>
                <a:cs typeface="Calibri" pitchFamily="34" charset="0"/>
              </a:rPr>
              <a:t>Supports in-database compression</a:t>
            </a:r>
          </a:p>
          <a:p>
            <a:pPr marL="173038" indent="-173038">
              <a:buClr>
                <a:schemeClr val="accent3"/>
              </a:buClr>
              <a:buFont typeface="Arial" pitchFamily="34" charset="0"/>
              <a:buChar char="•"/>
            </a:pPr>
            <a:r>
              <a:rPr lang="en-US" sz="2000" dirty="0" smtClean="0">
                <a:solidFill>
                  <a:schemeClr val="bg2">
                    <a:lumMod val="75000"/>
                  </a:schemeClr>
                </a:solidFill>
                <a:latin typeface="Calibri" pitchFamily="34" charset="0"/>
                <a:cs typeface="Calibri" pitchFamily="34" charset="0"/>
              </a:rPr>
              <a:t>Uses a Visibility Map (</a:t>
            </a:r>
            <a:r>
              <a:rPr lang="en-US" sz="2000" dirty="0" err="1" smtClean="0">
                <a:solidFill>
                  <a:schemeClr val="bg2">
                    <a:lumMod val="75000"/>
                  </a:schemeClr>
                </a:solidFill>
                <a:latin typeface="Calibri" pitchFamily="34" charset="0"/>
                <a:cs typeface="Calibri" pitchFamily="34" charset="0"/>
              </a:rPr>
              <a:t>visimap</a:t>
            </a:r>
            <a:r>
              <a:rPr lang="en-US" sz="2000" dirty="0" smtClean="0">
                <a:solidFill>
                  <a:schemeClr val="bg2">
                    <a:lumMod val="75000"/>
                  </a:schemeClr>
                </a:solidFill>
                <a:latin typeface="Calibri" pitchFamily="34" charset="0"/>
                <a:cs typeface="Calibri" pitchFamily="34" charset="0"/>
              </a:rPr>
              <a:t>) to hide outdated rows</a:t>
            </a:r>
          </a:p>
        </p:txBody>
      </p:sp>
      <p:grpSp>
        <p:nvGrpSpPr>
          <p:cNvPr id="26" name="Group 25"/>
          <p:cNvGrpSpPr/>
          <p:nvPr/>
        </p:nvGrpSpPr>
        <p:grpSpPr>
          <a:xfrm>
            <a:off x="-19336" y="762000"/>
            <a:ext cx="1252110" cy="1066800"/>
            <a:chOff x="76200" y="762000"/>
            <a:chExt cx="1252110" cy="1066800"/>
          </a:xfrm>
        </p:grpSpPr>
        <p:pic>
          <p:nvPicPr>
            <p:cNvPr id="23" name="Picture 22" descr="table.png"/>
            <p:cNvPicPr>
              <a:picLocks noChangeAspect="1"/>
            </p:cNvPicPr>
            <p:nvPr/>
          </p:nvPicPr>
          <p:blipFill>
            <a:blip r:embed="rId4" cstate="print"/>
            <a:stretch>
              <a:fillRect/>
            </a:stretch>
          </p:blipFill>
          <p:spPr>
            <a:xfrm>
              <a:off x="228600" y="914400"/>
              <a:ext cx="1099710" cy="914400"/>
            </a:xfrm>
            <a:prstGeom prst="rect">
              <a:avLst/>
            </a:prstGeom>
            <a:effectLst>
              <a:outerShdw blurRad="50800" dist="38100" dir="2700000" algn="tl" rotWithShape="0">
                <a:prstClr val="black">
                  <a:alpha val="40000"/>
                </a:prstClr>
              </a:outerShdw>
            </a:effectLst>
          </p:spPr>
        </p:pic>
        <p:pic>
          <p:nvPicPr>
            <p:cNvPr id="1026" name="Picture 2" descr="C:\Users\cantot\Documents\Training\Training Supporting Materials\Icons\All Others\Defragmentation.png"/>
            <p:cNvPicPr>
              <a:picLocks noChangeAspect="1" noChangeArrowheads="1"/>
            </p:cNvPicPr>
            <p:nvPr/>
          </p:nvPicPr>
          <p:blipFill>
            <a:blip r:embed="rId5" cstate="print"/>
            <a:srcRect/>
            <a:stretch>
              <a:fillRect/>
            </a:stretch>
          </p:blipFill>
          <p:spPr bwMode="auto">
            <a:xfrm>
              <a:off x="76200" y="762000"/>
              <a:ext cx="609600" cy="609600"/>
            </a:xfrm>
            <a:prstGeom prst="rect">
              <a:avLst/>
            </a:prstGeom>
            <a:noFill/>
          </p:spPr>
        </p:pic>
      </p:grpSp>
      <p:grpSp>
        <p:nvGrpSpPr>
          <p:cNvPr id="25" name="Group 24"/>
          <p:cNvGrpSpPr/>
          <p:nvPr/>
        </p:nvGrpSpPr>
        <p:grpSpPr>
          <a:xfrm>
            <a:off x="-19336" y="3124200"/>
            <a:ext cx="1252110" cy="990600"/>
            <a:chOff x="76200" y="3124200"/>
            <a:chExt cx="1252110" cy="990600"/>
          </a:xfrm>
        </p:grpSpPr>
        <p:pic>
          <p:nvPicPr>
            <p:cNvPr id="24" name="Picture 23" descr="table.png"/>
            <p:cNvPicPr>
              <a:picLocks noChangeAspect="1"/>
            </p:cNvPicPr>
            <p:nvPr/>
          </p:nvPicPr>
          <p:blipFill>
            <a:blip r:embed="rId4" cstate="print"/>
            <a:stretch>
              <a:fillRect/>
            </a:stretch>
          </p:blipFill>
          <p:spPr>
            <a:xfrm>
              <a:off x="228600" y="3200400"/>
              <a:ext cx="1099710" cy="914400"/>
            </a:xfrm>
            <a:prstGeom prst="rect">
              <a:avLst/>
            </a:prstGeom>
            <a:effectLst>
              <a:outerShdw blurRad="50800" dist="38100" dir="2700000" algn="tl" rotWithShape="0">
                <a:prstClr val="black">
                  <a:alpha val="40000"/>
                </a:prstClr>
              </a:outerShdw>
            </a:effectLst>
          </p:spPr>
        </p:pic>
        <p:pic>
          <p:nvPicPr>
            <p:cNvPr id="41" name="Picture 3" descr="C:\Users\cantot\Documents\Training\Training Supporting Materials\Icons\All Others\Symbol Add.png"/>
            <p:cNvPicPr>
              <a:picLocks noChangeAspect="1" noChangeArrowheads="1"/>
            </p:cNvPicPr>
            <p:nvPr/>
          </p:nvPicPr>
          <p:blipFill>
            <a:blip r:embed="rId6" cstate="print"/>
            <a:srcRect/>
            <a:stretch>
              <a:fillRect/>
            </a:stretch>
          </p:blipFill>
          <p:spPr bwMode="auto">
            <a:xfrm>
              <a:off x="76200" y="3124200"/>
              <a:ext cx="457200" cy="457200"/>
            </a:xfrm>
            <a:prstGeom prst="rect">
              <a:avLst/>
            </a:prstGeom>
            <a:noFill/>
          </p:spPr>
        </p:pic>
      </p:grpSp>
    </p:spTree>
    <p:custDataLst>
      <p:tags r:id="rId1"/>
    </p:custDataLst>
    <p:extLst>
      <p:ext uri="{BB962C8B-B14F-4D97-AF65-F5344CB8AC3E}">
        <p14:creationId xmlns:p14="http://schemas.microsoft.com/office/powerpoint/2010/main" val="281391522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Row-Oriented and Column-Oriented Tables</a:t>
            </a:r>
            <a:endParaRPr lang="en-US" dirty="0"/>
          </a:p>
        </p:txBody>
      </p:sp>
      <p:sp>
        <p:nvSpPr>
          <p:cNvPr id="56" name="Content Placeholder 55"/>
          <p:cNvSpPr>
            <a:spLocks noGrp="1"/>
          </p:cNvSpPr>
          <p:nvPr>
            <p:ph sz="half" idx="4294967295"/>
          </p:nvPr>
        </p:nvSpPr>
        <p:spPr>
          <a:xfrm>
            <a:off x="218368" y="2701925"/>
            <a:ext cx="4040188" cy="3317875"/>
          </a:xfrm>
        </p:spPr>
        <p:txBody>
          <a:bodyPr/>
          <a:lstStyle/>
          <a:p>
            <a:r>
              <a:rPr lang="en-US" dirty="0" smtClean="0"/>
              <a:t>Supports mixed workloads (INSERT, UPDATE, DELETE, SELECT)</a:t>
            </a:r>
          </a:p>
          <a:p>
            <a:r>
              <a:rPr lang="en-US" dirty="0" smtClean="0"/>
              <a:t>Is supported with on both heap and append-optimized storage</a:t>
            </a:r>
            <a:endParaRPr lang="en-US" dirty="0"/>
          </a:p>
        </p:txBody>
      </p:sp>
      <p:sp>
        <p:nvSpPr>
          <p:cNvPr id="58" name="Content Placeholder 57"/>
          <p:cNvSpPr>
            <a:spLocks noGrp="1"/>
          </p:cNvSpPr>
          <p:nvPr>
            <p:ph sz="quarter" idx="4294967295"/>
          </p:nvPr>
        </p:nvSpPr>
        <p:spPr>
          <a:xfrm>
            <a:off x="4648200" y="2514600"/>
            <a:ext cx="4495800" cy="3505200"/>
          </a:xfrm>
        </p:spPr>
        <p:txBody>
          <a:bodyPr/>
          <a:lstStyle/>
          <a:p>
            <a:r>
              <a:rPr lang="en-US" dirty="0" smtClean="0"/>
              <a:t>Works well with data warehouse workloads</a:t>
            </a:r>
          </a:p>
          <a:p>
            <a:r>
              <a:rPr lang="en-US" dirty="0" smtClean="0"/>
              <a:t>Works well for data where you aggregate over a small number of columns</a:t>
            </a:r>
          </a:p>
          <a:p>
            <a:r>
              <a:rPr lang="en-US" dirty="0" smtClean="0"/>
              <a:t>Efficient for data where you modify a single column</a:t>
            </a:r>
          </a:p>
          <a:p>
            <a:r>
              <a:rPr lang="en-US" dirty="0" smtClean="0"/>
              <a:t>Supported on append-optimized storage</a:t>
            </a:r>
            <a:endParaRPr lang="en-US" dirty="0"/>
          </a:p>
        </p:txBody>
      </p:sp>
      <p:grpSp>
        <p:nvGrpSpPr>
          <p:cNvPr id="53" name="Group 52"/>
          <p:cNvGrpSpPr/>
          <p:nvPr/>
        </p:nvGrpSpPr>
        <p:grpSpPr>
          <a:xfrm>
            <a:off x="869683" y="838200"/>
            <a:ext cx="2483117" cy="1600200"/>
            <a:chOff x="1531210" y="1676400"/>
            <a:chExt cx="2483117" cy="1600200"/>
          </a:xfrm>
        </p:grpSpPr>
        <p:grpSp>
          <p:nvGrpSpPr>
            <p:cNvPr id="52" name="Group 51"/>
            <p:cNvGrpSpPr/>
            <p:nvPr/>
          </p:nvGrpSpPr>
          <p:grpSpPr>
            <a:xfrm>
              <a:off x="2125068" y="2073166"/>
              <a:ext cx="1295400" cy="1203434"/>
              <a:chOff x="2057400" y="2073166"/>
              <a:chExt cx="1295400" cy="1203434"/>
            </a:xfrm>
          </p:grpSpPr>
          <p:sp>
            <p:nvSpPr>
              <p:cNvPr id="49" name="Rounded Rectangle 48"/>
              <p:cNvSpPr/>
              <p:nvPr/>
            </p:nvSpPr>
            <p:spPr>
              <a:xfrm>
                <a:off x="2057400" y="2073166"/>
                <a:ext cx="1295400" cy="304800"/>
              </a:xfrm>
              <a:prstGeom prst="roundRect">
                <a:avLst>
                  <a:gd name="adj" fmla="val 4167"/>
                </a:avLst>
              </a:prstGeom>
              <a:solidFill>
                <a:schemeClr val="bg2">
                  <a:lumMod val="40000"/>
                  <a:lumOff val="60000"/>
                </a:schemeClr>
              </a:solidFill>
              <a:ln>
                <a:solidFill>
                  <a:schemeClr val="tx2">
                    <a:lumMod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p:cNvGrpSpPr/>
              <p:nvPr/>
            </p:nvGrpSpPr>
            <p:grpSpPr>
              <a:xfrm>
                <a:off x="2133600" y="2133600"/>
                <a:ext cx="1143000" cy="1143000"/>
                <a:chOff x="1066800" y="1143000"/>
                <a:chExt cx="1143000" cy="1143000"/>
              </a:xfrm>
            </p:grpSpPr>
            <p:grpSp>
              <p:nvGrpSpPr>
                <p:cNvPr id="9" name="Group 8"/>
                <p:cNvGrpSpPr/>
                <p:nvPr/>
              </p:nvGrpSpPr>
              <p:grpSpPr>
                <a:xfrm>
                  <a:off x="1066800" y="1143000"/>
                  <a:ext cx="1143000" cy="228600"/>
                  <a:chOff x="1066800" y="1143000"/>
                  <a:chExt cx="1143000" cy="228600"/>
                </a:xfrm>
              </p:grpSpPr>
              <p:sp>
                <p:nvSpPr>
                  <p:cNvPr id="5" name="Rounded Rectangle 4"/>
                  <p:cNvSpPr/>
                  <p:nvPr/>
                </p:nvSpPr>
                <p:spPr>
                  <a:xfrm>
                    <a:off x="1066800" y="1143000"/>
                    <a:ext cx="228600" cy="228600"/>
                  </a:xfrm>
                  <a:prstGeom prst="roundRect">
                    <a:avLst>
                      <a:gd name="adj" fmla="val 9770"/>
                    </a:avLst>
                  </a:prstGeom>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p:cNvSpPr/>
                  <p:nvPr/>
                </p:nvSpPr>
                <p:spPr>
                  <a:xfrm>
                    <a:off x="1371600" y="1143000"/>
                    <a:ext cx="228600" cy="228600"/>
                  </a:xfrm>
                  <a:prstGeom prst="roundRect">
                    <a:avLst>
                      <a:gd name="adj" fmla="val 9770"/>
                    </a:avLst>
                  </a:prstGeom>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p:cNvSpPr/>
                  <p:nvPr/>
                </p:nvSpPr>
                <p:spPr>
                  <a:xfrm>
                    <a:off x="1676400" y="1143000"/>
                    <a:ext cx="228600" cy="228600"/>
                  </a:xfrm>
                  <a:prstGeom prst="roundRect">
                    <a:avLst>
                      <a:gd name="adj" fmla="val 9770"/>
                    </a:avLst>
                  </a:prstGeom>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1981200" y="1143000"/>
                    <a:ext cx="228600" cy="228600"/>
                  </a:xfrm>
                  <a:prstGeom prst="roundRect">
                    <a:avLst>
                      <a:gd name="adj" fmla="val 9770"/>
                    </a:avLst>
                  </a:prstGeom>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p:cNvGrpSpPr/>
                <p:nvPr/>
              </p:nvGrpSpPr>
              <p:grpSpPr>
                <a:xfrm>
                  <a:off x="1066800" y="1447800"/>
                  <a:ext cx="1143000" cy="228600"/>
                  <a:chOff x="1066800" y="1143000"/>
                  <a:chExt cx="1143000" cy="228600"/>
                </a:xfrm>
                <a:solidFill>
                  <a:schemeClr val="accent5">
                    <a:lumMod val="60000"/>
                    <a:lumOff val="40000"/>
                  </a:schemeClr>
                </a:solidFill>
              </p:grpSpPr>
              <p:sp>
                <p:nvSpPr>
                  <p:cNvPr id="11" name="Rounded Rectangle 10"/>
                  <p:cNvSpPr/>
                  <p:nvPr/>
                </p:nvSpPr>
                <p:spPr>
                  <a:xfrm>
                    <a:off x="1066800" y="1143000"/>
                    <a:ext cx="228600" cy="228600"/>
                  </a:xfrm>
                  <a:prstGeom prst="roundRect">
                    <a:avLst>
                      <a:gd name="adj" fmla="val 9770"/>
                    </a:avLst>
                  </a:prstGeom>
                  <a:grp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ounded Rectangle 11"/>
                  <p:cNvSpPr/>
                  <p:nvPr/>
                </p:nvSpPr>
                <p:spPr>
                  <a:xfrm>
                    <a:off x="1371600" y="1143000"/>
                    <a:ext cx="228600" cy="228600"/>
                  </a:xfrm>
                  <a:prstGeom prst="roundRect">
                    <a:avLst>
                      <a:gd name="adj" fmla="val 9770"/>
                    </a:avLst>
                  </a:prstGeom>
                  <a:grp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12"/>
                  <p:cNvSpPr/>
                  <p:nvPr/>
                </p:nvSpPr>
                <p:spPr>
                  <a:xfrm>
                    <a:off x="1676400" y="1143000"/>
                    <a:ext cx="228600" cy="228600"/>
                  </a:xfrm>
                  <a:prstGeom prst="roundRect">
                    <a:avLst>
                      <a:gd name="adj" fmla="val 9770"/>
                    </a:avLst>
                  </a:prstGeom>
                  <a:grp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ed Rectangle 13"/>
                  <p:cNvSpPr/>
                  <p:nvPr/>
                </p:nvSpPr>
                <p:spPr>
                  <a:xfrm>
                    <a:off x="1981200" y="1143000"/>
                    <a:ext cx="228600" cy="228600"/>
                  </a:xfrm>
                  <a:prstGeom prst="roundRect">
                    <a:avLst>
                      <a:gd name="adj" fmla="val 9770"/>
                    </a:avLst>
                  </a:prstGeom>
                  <a:grp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p:cNvGrpSpPr/>
                <p:nvPr/>
              </p:nvGrpSpPr>
              <p:grpSpPr>
                <a:xfrm>
                  <a:off x="1066800" y="1752600"/>
                  <a:ext cx="1143000" cy="228600"/>
                  <a:chOff x="1066800" y="1143000"/>
                  <a:chExt cx="1143000" cy="228600"/>
                </a:xfrm>
                <a:solidFill>
                  <a:schemeClr val="accent2">
                    <a:lumMod val="75000"/>
                  </a:schemeClr>
                </a:solidFill>
              </p:grpSpPr>
              <p:sp>
                <p:nvSpPr>
                  <p:cNvPr id="16" name="Rounded Rectangle 15"/>
                  <p:cNvSpPr/>
                  <p:nvPr/>
                </p:nvSpPr>
                <p:spPr>
                  <a:xfrm>
                    <a:off x="1066800" y="1143000"/>
                    <a:ext cx="228600" cy="228600"/>
                  </a:xfrm>
                  <a:prstGeom prst="roundRect">
                    <a:avLst>
                      <a:gd name="adj" fmla="val 9770"/>
                    </a:avLst>
                  </a:prstGeom>
                  <a:grp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p:cNvSpPr/>
                  <p:nvPr/>
                </p:nvSpPr>
                <p:spPr>
                  <a:xfrm>
                    <a:off x="1371600" y="1143000"/>
                    <a:ext cx="228600" cy="228600"/>
                  </a:xfrm>
                  <a:prstGeom prst="roundRect">
                    <a:avLst>
                      <a:gd name="adj" fmla="val 9770"/>
                    </a:avLst>
                  </a:prstGeom>
                  <a:grp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ounded Rectangle 17"/>
                  <p:cNvSpPr/>
                  <p:nvPr/>
                </p:nvSpPr>
                <p:spPr>
                  <a:xfrm>
                    <a:off x="1676400" y="1143000"/>
                    <a:ext cx="228600" cy="228600"/>
                  </a:xfrm>
                  <a:prstGeom prst="roundRect">
                    <a:avLst>
                      <a:gd name="adj" fmla="val 9770"/>
                    </a:avLst>
                  </a:prstGeom>
                  <a:grp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ounded Rectangle 18"/>
                  <p:cNvSpPr/>
                  <p:nvPr/>
                </p:nvSpPr>
                <p:spPr>
                  <a:xfrm>
                    <a:off x="1981200" y="1143000"/>
                    <a:ext cx="228600" cy="228600"/>
                  </a:xfrm>
                  <a:prstGeom prst="roundRect">
                    <a:avLst>
                      <a:gd name="adj" fmla="val 9770"/>
                    </a:avLst>
                  </a:prstGeom>
                  <a:grp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p:cNvGrpSpPr/>
                <p:nvPr/>
              </p:nvGrpSpPr>
              <p:grpSpPr>
                <a:xfrm>
                  <a:off x="1066800" y="2057400"/>
                  <a:ext cx="1143000" cy="228600"/>
                  <a:chOff x="1066800" y="1143000"/>
                  <a:chExt cx="1143000" cy="228600"/>
                </a:xfrm>
                <a:solidFill>
                  <a:schemeClr val="accent6">
                    <a:lumMod val="75000"/>
                  </a:schemeClr>
                </a:solidFill>
              </p:grpSpPr>
              <p:sp>
                <p:nvSpPr>
                  <p:cNvPr id="21" name="Rounded Rectangle 20"/>
                  <p:cNvSpPr/>
                  <p:nvPr/>
                </p:nvSpPr>
                <p:spPr>
                  <a:xfrm>
                    <a:off x="1066800" y="1143000"/>
                    <a:ext cx="228600" cy="228600"/>
                  </a:xfrm>
                  <a:prstGeom prst="roundRect">
                    <a:avLst>
                      <a:gd name="adj" fmla="val 9770"/>
                    </a:avLst>
                  </a:prstGeom>
                  <a:grp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ed Rectangle 21"/>
                  <p:cNvSpPr/>
                  <p:nvPr/>
                </p:nvSpPr>
                <p:spPr>
                  <a:xfrm>
                    <a:off x="1371600" y="1143000"/>
                    <a:ext cx="228600" cy="228600"/>
                  </a:xfrm>
                  <a:prstGeom prst="roundRect">
                    <a:avLst>
                      <a:gd name="adj" fmla="val 9770"/>
                    </a:avLst>
                  </a:prstGeom>
                  <a:grp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22"/>
                  <p:cNvSpPr/>
                  <p:nvPr/>
                </p:nvSpPr>
                <p:spPr>
                  <a:xfrm>
                    <a:off x="1676400" y="1143000"/>
                    <a:ext cx="228600" cy="228600"/>
                  </a:xfrm>
                  <a:prstGeom prst="roundRect">
                    <a:avLst>
                      <a:gd name="adj" fmla="val 9770"/>
                    </a:avLst>
                  </a:prstGeom>
                  <a:grp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ounded Rectangle 23"/>
                  <p:cNvSpPr/>
                  <p:nvPr/>
                </p:nvSpPr>
                <p:spPr>
                  <a:xfrm>
                    <a:off x="1981200" y="1143000"/>
                    <a:ext cx="228600" cy="228600"/>
                  </a:xfrm>
                  <a:prstGeom prst="roundRect">
                    <a:avLst>
                      <a:gd name="adj" fmla="val 9770"/>
                    </a:avLst>
                  </a:prstGeom>
                  <a:grp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sp>
          <p:nvSpPr>
            <p:cNvPr id="47" name="TextBox 46"/>
            <p:cNvSpPr txBox="1"/>
            <p:nvPr/>
          </p:nvSpPr>
          <p:spPr>
            <a:xfrm>
              <a:off x="1531210" y="1676400"/>
              <a:ext cx="2483117" cy="400110"/>
            </a:xfrm>
            <a:prstGeom prst="rect">
              <a:avLst/>
            </a:prstGeom>
            <a:solidFill>
              <a:schemeClr val="bg1"/>
            </a:solidFill>
            <a:effectLst>
              <a:softEdge rad="63500"/>
            </a:effectLst>
          </p:spPr>
          <p:txBody>
            <a:bodyPr wrap="none" rtlCol="0">
              <a:spAutoFit/>
            </a:bodyPr>
            <a:lstStyle/>
            <a:p>
              <a:pPr algn="ctr"/>
              <a:r>
                <a:rPr lang="en-US" sz="2000" b="1" dirty="0" smtClean="0">
                  <a:solidFill>
                    <a:schemeClr val="bg2">
                      <a:lumMod val="75000"/>
                    </a:schemeClr>
                  </a:solidFill>
                  <a:latin typeface="Calibri" pitchFamily="34" charset="0"/>
                  <a:cs typeface="Calibri" pitchFamily="34" charset="0"/>
                </a:rPr>
                <a:t>Row-oriented storage</a:t>
              </a:r>
              <a:endParaRPr lang="en-US" sz="2000" b="1" dirty="0">
                <a:solidFill>
                  <a:schemeClr val="bg2">
                    <a:lumMod val="75000"/>
                  </a:schemeClr>
                </a:solidFill>
                <a:latin typeface="Calibri" pitchFamily="34" charset="0"/>
                <a:cs typeface="Calibri" pitchFamily="34" charset="0"/>
              </a:endParaRPr>
            </a:p>
          </p:txBody>
        </p:sp>
      </p:grpSp>
      <p:grpSp>
        <p:nvGrpSpPr>
          <p:cNvPr id="54" name="Group 53"/>
          <p:cNvGrpSpPr/>
          <p:nvPr/>
        </p:nvGrpSpPr>
        <p:grpSpPr>
          <a:xfrm>
            <a:off x="5105400" y="838200"/>
            <a:ext cx="2835969" cy="1676400"/>
            <a:chOff x="4876800" y="1676400"/>
            <a:chExt cx="2835969" cy="1676400"/>
          </a:xfrm>
        </p:grpSpPr>
        <p:grpSp>
          <p:nvGrpSpPr>
            <p:cNvPr id="51" name="Group 50"/>
            <p:cNvGrpSpPr/>
            <p:nvPr/>
          </p:nvGrpSpPr>
          <p:grpSpPr>
            <a:xfrm>
              <a:off x="5699472" y="2057400"/>
              <a:ext cx="1190625" cy="1295400"/>
              <a:chOff x="5791200" y="2057400"/>
              <a:chExt cx="1190625" cy="1295400"/>
            </a:xfrm>
          </p:grpSpPr>
          <p:sp>
            <p:nvSpPr>
              <p:cNvPr id="50" name="Rounded Rectangle 49"/>
              <p:cNvSpPr/>
              <p:nvPr/>
            </p:nvSpPr>
            <p:spPr>
              <a:xfrm rot="16200000">
                <a:off x="5295900" y="2552700"/>
                <a:ext cx="1295400" cy="304800"/>
              </a:xfrm>
              <a:prstGeom prst="roundRect">
                <a:avLst>
                  <a:gd name="adj" fmla="val 4167"/>
                </a:avLst>
              </a:prstGeom>
              <a:solidFill>
                <a:schemeClr val="bg2">
                  <a:lumMod val="40000"/>
                  <a:lumOff val="60000"/>
                </a:schemeClr>
              </a:solidFill>
              <a:ln>
                <a:solidFill>
                  <a:schemeClr val="tx2">
                    <a:lumMod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p:cNvGrpSpPr/>
              <p:nvPr/>
            </p:nvGrpSpPr>
            <p:grpSpPr>
              <a:xfrm rot="16200000">
                <a:off x="5838825" y="2152650"/>
                <a:ext cx="1143000" cy="1143000"/>
                <a:chOff x="1066800" y="1143000"/>
                <a:chExt cx="1143000" cy="1143000"/>
              </a:xfrm>
            </p:grpSpPr>
            <p:grpSp>
              <p:nvGrpSpPr>
                <p:cNvPr id="27" name="Group 8"/>
                <p:cNvGrpSpPr/>
                <p:nvPr/>
              </p:nvGrpSpPr>
              <p:grpSpPr>
                <a:xfrm>
                  <a:off x="1066800" y="1143000"/>
                  <a:ext cx="1143000" cy="228600"/>
                  <a:chOff x="1066800" y="1143000"/>
                  <a:chExt cx="1143000" cy="228600"/>
                </a:xfrm>
              </p:grpSpPr>
              <p:sp>
                <p:nvSpPr>
                  <p:cNvPr id="43" name="Rounded Rectangle 4"/>
                  <p:cNvSpPr/>
                  <p:nvPr/>
                </p:nvSpPr>
                <p:spPr>
                  <a:xfrm>
                    <a:off x="1066800" y="1143000"/>
                    <a:ext cx="228600" cy="228600"/>
                  </a:xfrm>
                  <a:prstGeom prst="roundRect">
                    <a:avLst>
                      <a:gd name="adj" fmla="val 9770"/>
                    </a:avLst>
                  </a:prstGeom>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ounded Rectangle 5"/>
                  <p:cNvSpPr/>
                  <p:nvPr/>
                </p:nvSpPr>
                <p:spPr>
                  <a:xfrm>
                    <a:off x="1371600" y="1143000"/>
                    <a:ext cx="228600" cy="228600"/>
                  </a:xfrm>
                  <a:prstGeom prst="roundRect">
                    <a:avLst>
                      <a:gd name="adj" fmla="val 9770"/>
                    </a:avLst>
                  </a:prstGeom>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ounded Rectangle 6"/>
                  <p:cNvSpPr/>
                  <p:nvPr/>
                </p:nvSpPr>
                <p:spPr>
                  <a:xfrm>
                    <a:off x="1676400" y="1143000"/>
                    <a:ext cx="228600" cy="228600"/>
                  </a:xfrm>
                  <a:prstGeom prst="roundRect">
                    <a:avLst>
                      <a:gd name="adj" fmla="val 9770"/>
                    </a:avLst>
                  </a:prstGeom>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ounded Rectangle 7"/>
                  <p:cNvSpPr/>
                  <p:nvPr/>
                </p:nvSpPr>
                <p:spPr>
                  <a:xfrm>
                    <a:off x="1981200" y="1143000"/>
                    <a:ext cx="228600" cy="228600"/>
                  </a:xfrm>
                  <a:prstGeom prst="roundRect">
                    <a:avLst>
                      <a:gd name="adj" fmla="val 9770"/>
                    </a:avLst>
                  </a:prstGeom>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9"/>
                <p:cNvGrpSpPr/>
                <p:nvPr/>
              </p:nvGrpSpPr>
              <p:grpSpPr>
                <a:xfrm>
                  <a:off x="1066800" y="1447800"/>
                  <a:ext cx="1143000" cy="228600"/>
                  <a:chOff x="1066800" y="1143000"/>
                  <a:chExt cx="1143000" cy="228600"/>
                </a:xfrm>
                <a:solidFill>
                  <a:schemeClr val="accent5">
                    <a:lumMod val="60000"/>
                    <a:lumOff val="40000"/>
                  </a:schemeClr>
                </a:solidFill>
              </p:grpSpPr>
              <p:sp>
                <p:nvSpPr>
                  <p:cNvPr id="39" name="Rounded Rectangle 38"/>
                  <p:cNvSpPr/>
                  <p:nvPr/>
                </p:nvSpPr>
                <p:spPr>
                  <a:xfrm>
                    <a:off x="1066800" y="1143000"/>
                    <a:ext cx="228600" cy="228600"/>
                  </a:xfrm>
                  <a:prstGeom prst="roundRect">
                    <a:avLst>
                      <a:gd name="adj" fmla="val 9770"/>
                    </a:avLst>
                  </a:prstGeom>
                  <a:grp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ed Rectangle 39"/>
                  <p:cNvSpPr/>
                  <p:nvPr/>
                </p:nvSpPr>
                <p:spPr>
                  <a:xfrm>
                    <a:off x="1371600" y="1143000"/>
                    <a:ext cx="228600" cy="228600"/>
                  </a:xfrm>
                  <a:prstGeom prst="roundRect">
                    <a:avLst>
                      <a:gd name="adj" fmla="val 9770"/>
                    </a:avLst>
                  </a:prstGeom>
                  <a:grp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ounded Rectangle 40"/>
                  <p:cNvSpPr/>
                  <p:nvPr/>
                </p:nvSpPr>
                <p:spPr>
                  <a:xfrm>
                    <a:off x="1676400" y="1143000"/>
                    <a:ext cx="228600" cy="228600"/>
                  </a:xfrm>
                  <a:prstGeom prst="roundRect">
                    <a:avLst>
                      <a:gd name="adj" fmla="val 9770"/>
                    </a:avLst>
                  </a:prstGeom>
                  <a:grp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ounded Rectangle 41"/>
                  <p:cNvSpPr/>
                  <p:nvPr/>
                </p:nvSpPr>
                <p:spPr>
                  <a:xfrm>
                    <a:off x="1981200" y="1143000"/>
                    <a:ext cx="228600" cy="228600"/>
                  </a:xfrm>
                  <a:prstGeom prst="roundRect">
                    <a:avLst>
                      <a:gd name="adj" fmla="val 9770"/>
                    </a:avLst>
                  </a:prstGeom>
                  <a:grp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14"/>
                <p:cNvGrpSpPr/>
                <p:nvPr/>
              </p:nvGrpSpPr>
              <p:grpSpPr>
                <a:xfrm>
                  <a:off x="1066800" y="1752600"/>
                  <a:ext cx="1143000" cy="228600"/>
                  <a:chOff x="1066800" y="1143000"/>
                  <a:chExt cx="1143000" cy="228600"/>
                </a:xfrm>
                <a:solidFill>
                  <a:schemeClr val="accent2">
                    <a:lumMod val="75000"/>
                  </a:schemeClr>
                </a:solidFill>
              </p:grpSpPr>
              <p:sp>
                <p:nvSpPr>
                  <p:cNvPr id="35" name="Rounded Rectangle 34"/>
                  <p:cNvSpPr/>
                  <p:nvPr/>
                </p:nvSpPr>
                <p:spPr>
                  <a:xfrm>
                    <a:off x="1066800" y="1143000"/>
                    <a:ext cx="228600" cy="228600"/>
                  </a:xfrm>
                  <a:prstGeom prst="roundRect">
                    <a:avLst>
                      <a:gd name="adj" fmla="val 9770"/>
                    </a:avLst>
                  </a:prstGeom>
                  <a:grp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ounded Rectangle 35"/>
                  <p:cNvSpPr/>
                  <p:nvPr/>
                </p:nvSpPr>
                <p:spPr>
                  <a:xfrm>
                    <a:off x="1371600" y="1143000"/>
                    <a:ext cx="228600" cy="228600"/>
                  </a:xfrm>
                  <a:prstGeom prst="roundRect">
                    <a:avLst>
                      <a:gd name="adj" fmla="val 9770"/>
                    </a:avLst>
                  </a:prstGeom>
                  <a:grp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ounded Rectangle 36"/>
                  <p:cNvSpPr/>
                  <p:nvPr/>
                </p:nvSpPr>
                <p:spPr>
                  <a:xfrm>
                    <a:off x="1676400" y="1143000"/>
                    <a:ext cx="228600" cy="228600"/>
                  </a:xfrm>
                  <a:prstGeom prst="roundRect">
                    <a:avLst>
                      <a:gd name="adj" fmla="val 9770"/>
                    </a:avLst>
                  </a:prstGeom>
                  <a:grp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ounded Rectangle 37"/>
                  <p:cNvSpPr/>
                  <p:nvPr/>
                </p:nvSpPr>
                <p:spPr>
                  <a:xfrm>
                    <a:off x="1981200" y="1143000"/>
                    <a:ext cx="228600" cy="228600"/>
                  </a:xfrm>
                  <a:prstGeom prst="roundRect">
                    <a:avLst>
                      <a:gd name="adj" fmla="val 9770"/>
                    </a:avLst>
                  </a:prstGeom>
                  <a:grp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19"/>
                <p:cNvGrpSpPr/>
                <p:nvPr/>
              </p:nvGrpSpPr>
              <p:grpSpPr>
                <a:xfrm>
                  <a:off x="1066800" y="2057400"/>
                  <a:ext cx="1143000" cy="228600"/>
                  <a:chOff x="1066800" y="1143000"/>
                  <a:chExt cx="1143000" cy="228600"/>
                </a:xfrm>
                <a:solidFill>
                  <a:schemeClr val="accent6">
                    <a:lumMod val="75000"/>
                  </a:schemeClr>
                </a:solidFill>
              </p:grpSpPr>
              <p:sp>
                <p:nvSpPr>
                  <p:cNvPr id="31" name="Rounded Rectangle 30"/>
                  <p:cNvSpPr/>
                  <p:nvPr/>
                </p:nvSpPr>
                <p:spPr>
                  <a:xfrm>
                    <a:off x="1066800" y="1143000"/>
                    <a:ext cx="228600" cy="228600"/>
                  </a:xfrm>
                  <a:prstGeom prst="roundRect">
                    <a:avLst>
                      <a:gd name="adj" fmla="val 9770"/>
                    </a:avLst>
                  </a:prstGeom>
                  <a:grp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ounded Rectangle 31"/>
                  <p:cNvSpPr/>
                  <p:nvPr/>
                </p:nvSpPr>
                <p:spPr>
                  <a:xfrm>
                    <a:off x="1371600" y="1143000"/>
                    <a:ext cx="228600" cy="228600"/>
                  </a:xfrm>
                  <a:prstGeom prst="roundRect">
                    <a:avLst>
                      <a:gd name="adj" fmla="val 9770"/>
                    </a:avLst>
                  </a:prstGeom>
                  <a:grp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ounded Rectangle 32"/>
                  <p:cNvSpPr/>
                  <p:nvPr/>
                </p:nvSpPr>
                <p:spPr>
                  <a:xfrm>
                    <a:off x="1676400" y="1143000"/>
                    <a:ext cx="228600" cy="228600"/>
                  </a:xfrm>
                  <a:prstGeom prst="roundRect">
                    <a:avLst>
                      <a:gd name="adj" fmla="val 9770"/>
                    </a:avLst>
                  </a:prstGeom>
                  <a:grp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ounded Rectangle 33"/>
                  <p:cNvSpPr/>
                  <p:nvPr/>
                </p:nvSpPr>
                <p:spPr>
                  <a:xfrm>
                    <a:off x="1981200" y="1143000"/>
                    <a:ext cx="228600" cy="228600"/>
                  </a:xfrm>
                  <a:prstGeom prst="roundRect">
                    <a:avLst>
                      <a:gd name="adj" fmla="val 9770"/>
                    </a:avLst>
                  </a:prstGeom>
                  <a:grp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sp>
          <p:nvSpPr>
            <p:cNvPr id="48" name="TextBox 47"/>
            <p:cNvSpPr txBox="1"/>
            <p:nvPr/>
          </p:nvSpPr>
          <p:spPr>
            <a:xfrm>
              <a:off x="4876800" y="1676400"/>
              <a:ext cx="2835969" cy="400110"/>
            </a:xfrm>
            <a:prstGeom prst="rect">
              <a:avLst/>
            </a:prstGeom>
            <a:solidFill>
              <a:schemeClr val="bg1"/>
            </a:solidFill>
            <a:effectLst>
              <a:softEdge rad="63500"/>
            </a:effectLst>
          </p:spPr>
          <p:txBody>
            <a:bodyPr wrap="none" rtlCol="0">
              <a:spAutoFit/>
            </a:bodyPr>
            <a:lstStyle/>
            <a:p>
              <a:pPr algn="ctr"/>
              <a:r>
                <a:rPr lang="en-US" sz="2000" b="1" dirty="0" smtClean="0">
                  <a:solidFill>
                    <a:schemeClr val="bg2">
                      <a:lumMod val="75000"/>
                    </a:schemeClr>
                  </a:solidFill>
                  <a:latin typeface="Calibri" pitchFamily="34" charset="0"/>
                  <a:cs typeface="Calibri" pitchFamily="34" charset="0"/>
                </a:rPr>
                <a:t>Column-oriented storage</a:t>
              </a:r>
              <a:endParaRPr lang="en-US" sz="2000" b="1" dirty="0">
                <a:solidFill>
                  <a:schemeClr val="bg2">
                    <a:lumMod val="75000"/>
                  </a:schemeClr>
                </a:solidFill>
                <a:latin typeface="Calibri" pitchFamily="34" charset="0"/>
                <a:cs typeface="Calibri" pitchFamily="34" charset="0"/>
              </a:endParaRPr>
            </a:p>
          </p:txBody>
        </p:sp>
      </p:grpSp>
    </p:spTree>
    <p:custDataLst>
      <p:tags r:id="rId1"/>
    </p:custDataLst>
    <p:extLst>
      <p:ext uri="{BB962C8B-B14F-4D97-AF65-F5344CB8AC3E}">
        <p14:creationId xmlns:p14="http://schemas.microsoft.com/office/powerpoint/2010/main" val="359239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Creating Heap and Append-Optimized Tables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9160551"/>
              </p:ext>
            </p:extLst>
          </p:nvPr>
        </p:nvGraphicFramePr>
        <p:xfrm>
          <a:off x="0" y="1478512"/>
          <a:ext cx="9144000" cy="3352800"/>
        </p:xfrm>
        <a:graphic>
          <a:graphicData uri="http://schemas.openxmlformats.org/drawingml/2006/table">
            <a:tbl>
              <a:tblPr firstRow="1" bandRow="1">
                <a:tableStyleId>{5C22544A-7EE6-4342-B048-85BDC9FD1C3A}</a:tableStyleId>
              </a:tblPr>
              <a:tblGrid>
                <a:gridCol w="2308195"/>
                <a:gridCol w="6835805"/>
              </a:tblGrid>
              <a:tr h="415542">
                <a:tc>
                  <a:txBody>
                    <a:bodyPr/>
                    <a:lstStyle/>
                    <a:p>
                      <a:r>
                        <a:rPr lang="en-US" dirty="0" smtClean="0">
                          <a:latin typeface="Calibri" pitchFamily="34" charset="0"/>
                          <a:cs typeface="Calibri" pitchFamily="34" charset="0"/>
                        </a:rPr>
                        <a:t>Action</a:t>
                      </a:r>
                      <a:endParaRPr lang="en-US" dirty="0">
                        <a:latin typeface="Calibri" pitchFamily="34" charset="0"/>
                        <a:cs typeface="Calibri" pitchFamily="34" charset="0"/>
                      </a:endParaRPr>
                    </a:p>
                  </a:txBody>
                  <a:tcPr/>
                </a:tc>
                <a:tc>
                  <a:txBody>
                    <a:bodyPr/>
                    <a:lstStyle/>
                    <a:p>
                      <a:r>
                        <a:rPr lang="en-US" dirty="0" smtClean="0">
                          <a:latin typeface="Calibri" pitchFamily="34" charset="0"/>
                          <a:cs typeface="Calibri" pitchFamily="34" charset="0"/>
                        </a:rPr>
                        <a:t>Example</a:t>
                      </a:r>
                      <a:endParaRPr lang="en-US" dirty="0">
                        <a:latin typeface="Calibri" pitchFamily="34" charset="0"/>
                        <a:cs typeface="Calibri" pitchFamily="34" charset="0"/>
                      </a:endParaRPr>
                    </a:p>
                  </a:txBody>
                  <a:tcPr/>
                </a:tc>
              </a:tr>
              <a:tr h="717237">
                <a:tc>
                  <a:txBody>
                    <a:bodyPr/>
                    <a:lstStyle/>
                    <a:p>
                      <a:r>
                        <a:rPr lang="en-US" dirty="0" smtClean="0">
                          <a:latin typeface="Calibri" pitchFamily="34" charset="0"/>
                          <a:cs typeface="Calibri" pitchFamily="34" charset="0"/>
                        </a:rPr>
                        <a:t>Creating a</a:t>
                      </a:r>
                      <a:r>
                        <a:rPr lang="en-US" baseline="0" dirty="0" smtClean="0">
                          <a:latin typeface="Calibri" pitchFamily="34" charset="0"/>
                          <a:cs typeface="Calibri" pitchFamily="34" charset="0"/>
                        </a:rPr>
                        <a:t> heap, row-oriented table</a:t>
                      </a:r>
                      <a:endParaRPr lang="en-US" dirty="0">
                        <a:latin typeface="Calibri" pitchFamily="34" charset="0"/>
                        <a:cs typeface="Calibri" pitchFamily="34" charset="0"/>
                      </a:endParaRPr>
                    </a:p>
                  </a:txBody>
                  <a:tcPr/>
                </a:tc>
                <a:tc>
                  <a:txBody>
                    <a:bodyPr/>
                    <a:lstStyle/>
                    <a:p>
                      <a:r>
                        <a:rPr lang="en-US" sz="1600" dirty="0" smtClean="0">
                          <a:latin typeface="Courier New" pitchFamily="49" charset="0"/>
                          <a:cs typeface="Courier New" pitchFamily="49" charset="0"/>
                        </a:rPr>
                        <a:t>CREATE TABLE tc_heap (id int, descr text)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DISTRIBUTED BY (id);</a:t>
                      </a:r>
                    </a:p>
                  </a:txBody>
                  <a:tcPr/>
                </a:tc>
              </a:tr>
              <a:tr h="1024625">
                <a:tc>
                  <a:txBody>
                    <a:bodyPr/>
                    <a:lstStyle/>
                    <a:p>
                      <a:r>
                        <a:rPr lang="en-US" dirty="0" smtClean="0">
                          <a:latin typeface="Calibri" pitchFamily="34" charset="0"/>
                          <a:cs typeface="Calibri" pitchFamily="34" charset="0"/>
                        </a:rPr>
                        <a:t>Creating an append-optimized,</a:t>
                      </a:r>
                      <a:r>
                        <a:rPr lang="en-US" baseline="0" dirty="0" smtClean="0">
                          <a:latin typeface="Calibri" pitchFamily="34" charset="0"/>
                          <a:cs typeface="Calibri" pitchFamily="34" charset="0"/>
                        </a:rPr>
                        <a:t> row-oriented table</a:t>
                      </a:r>
                      <a:endParaRPr lang="en-US" dirty="0">
                        <a:latin typeface="Calibri" pitchFamily="34" charset="0"/>
                        <a:cs typeface="Calibri" pitchFamily="34" charset="0"/>
                      </a:endParaRPr>
                    </a:p>
                  </a:txBody>
                  <a:tcPr/>
                </a:tc>
                <a:tc>
                  <a:txBody>
                    <a:bodyPr/>
                    <a:lstStyle/>
                    <a:p>
                      <a:r>
                        <a:rPr lang="en-US" sz="1600" dirty="0" smtClean="0">
                          <a:latin typeface="Courier New" pitchFamily="49" charset="0"/>
                          <a:cs typeface="Courier New" pitchFamily="49" charset="0"/>
                        </a:rPr>
                        <a:t>CREATE TABLE tc_ao (id int, sales float) </a:t>
                      </a:r>
                      <a:br>
                        <a:rPr lang="en-US" sz="1600" dirty="0" smtClean="0">
                          <a:latin typeface="Courier New" pitchFamily="49" charset="0"/>
                          <a:cs typeface="Courier New" pitchFamily="49" charset="0"/>
                        </a:rPr>
                      </a:br>
                      <a:r>
                        <a:rPr lang="en-US" sz="1600" b="1" dirty="0" smtClean="0">
                          <a:latin typeface="Courier New" pitchFamily="49" charset="0"/>
                          <a:cs typeface="Courier New" pitchFamily="49" charset="0"/>
                        </a:rPr>
                        <a:t>WITH (appendonly=true) </a:t>
                      </a:r>
                      <a:r>
                        <a:rPr lang="en-US" sz="1600" dirty="0" smtClean="0">
                          <a:latin typeface="Courier New" pitchFamily="49" charset="0"/>
                          <a:cs typeface="Courier New" pitchFamily="49" charset="0"/>
                        </a:rPr>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DISTRIBUTED BY (id);</a:t>
                      </a:r>
                    </a:p>
                  </a:txBody>
                  <a:tcPr/>
                </a:tc>
              </a:tr>
              <a:tr h="1195396">
                <a:tc>
                  <a:txBody>
                    <a:bodyPr/>
                    <a:lstStyle/>
                    <a:p>
                      <a:r>
                        <a:rPr lang="en-US" dirty="0" smtClean="0">
                          <a:latin typeface="Calibri" pitchFamily="34" charset="0"/>
                          <a:cs typeface="Calibri" pitchFamily="34" charset="0"/>
                        </a:rPr>
                        <a:t>Creating an append-optimized, column-oriented table</a:t>
                      </a:r>
                      <a:endParaRPr lang="en-US" dirty="0">
                        <a:latin typeface="Calibri" pitchFamily="34" charset="0"/>
                        <a:cs typeface="Calibri" pitchFamily="34" charset="0"/>
                      </a:endParaRPr>
                    </a:p>
                  </a:txBody>
                  <a:tcPr/>
                </a:tc>
                <a:tc>
                  <a:txBody>
                    <a:bodyPr/>
                    <a:lstStyle/>
                    <a:p>
                      <a:r>
                        <a:rPr lang="en-US" sz="1600" dirty="0" smtClean="0">
                          <a:latin typeface="Courier New" pitchFamily="49" charset="0"/>
                          <a:cs typeface="Courier New" pitchFamily="49" charset="0"/>
                        </a:rPr>
                        <a:t>CREATE TABLE tc_ao_c (id int, sales float) </a:t>
                      </a:r>
                      <a:br>
                        <a:rPr lang="en-US" sz="1600" dirty="0" smtClean="0">
                          <a:latin typeface="Courier New" pitchFamily="49" charset="0"/>
                          <a:cs typeface="Courier New" pitchFamily="49" charset="0"/>
                        </a:rPr>
                      </a:br>
                      <a:r>
                        <a:rPr lang="en-US" sz="1600" b="1" dirty="0" smtClean="0">
                          <a:latin typeface="Courier New" pitchFamily="49" charset="0"/>
                          <a:cs typeface="Courier New" pitchFamily="49" charset="0"/>
                        </a:rPr>
                        <a:t>WITH (appendonly=true, orientation=column) </a:t>
                      </a:r>
                      <a:r>
                        <a:rPr lang="en-US" sz="1600" dirty="0" smtClean="0">
                          <a:latin typeface="Courier New" pitchFamily="49" charset="0"/>
                          <a:cs typeface="Courier New" pitchFamily="49" charset="0"/>
                        </a:rPr>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DISTRIBUTED BY (id);</a:t>
                      </a:r>
                    </a:p>
                    <a:p>
                      <a:endParaRPr lang="en-US" sz="1600" dirty="0">
                        <a:latin typeface="Courier New" pitchFamily="49" charset="0"/>
                        <a:cs typeface="Courier New" pitchFamily="49" charset="0"/>
                      </a:endParaRPr>
                    </a:p>
                  </a:txBody>
                  <a:tcPr/>
                </a:tc>
              </a:tr>
            </a:tbl>
          </a:graphicData>
        </a:graphic>
      </p:graphicFrame>
      <p:grpSp>
        <p:nvGrpSpPr>
          <p:cNvPr id="7" name="Group 29"/>
          <p:cNvGrpSpPr/>
          <p:nvPr/>
        </p:nvGrpSpPr>
        <p:grpSpPr>
          <a:xfrm>
            <a:off x="0" y="5205441"/>
            <a:ext cx="9144001" cy="1015663"/>
            <a:chOff x="0" y="5048071"/>
            <a:chExt cx="9144001" cy="1015663"/>
          </a:xfrm>
        </p:grpSpPr>
        <p:sp>
          <p:nvSpPr>
            <p:cNvPr id="8" name="Rectangle 7"/>
            <p:cNvSpPr/>
            <p:nvPr/>
          </p:nvSpPr>
          <p:spPr>
            <a:xfrm>
              <a:off x="0" y="5181600"/>
              <a:ext cx="9144000" cy="838200"/>
            </a:xfrm>
            <a:prstGeom prst="rect">
              <a:avLst/>
            </a:prstGeom>
            <a:gradFill>
              <a:gsLst>
                <a:gs pos="0">
                  <a:srgbClr val="FFFFCC">
                    <a:alpha val="84000"/>
                  </a:srgbClr>
                </a:gs>
                <a:gs pos="50000">
                  <a:srgbClr val="FFFFCC">
                    <a:alpha val="52000"/>
                  </a:srgbClr>
                </a:gs>
                <a:gs pos="100000">
                  <a:srgbClr val="FFFFCC">
                    <a:alpha val="15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7"/>
            <p:cNvGrpSpPr/>
            <p:nvPr/>
          </p:nvGrpSpPr>
          <p:grpSpPr>
            <a:xfrm>
              <a:off x="381000" y="5048071"/>
              <a:ext cx="8763001" cy="1015663"/>
              <a:chOff x="381000" y="4724400"/>
              <a:chExt cx="8763001" cy="1015663"/>
            </a:xfrm>
          </p:grpSpPr>
          <p:grpSp>
            <p:nvGrpSpPr>
              <p:cNvPr id="10" name="Group 16"/>
              <p:cNvGrpSpPr/>
              <p:nvPr/>
            </p:nvGrpSpPr>
            <p:grpSpPr>
              <a:xfrm>
                <a:off x="381000" y="4724400"/>
                <a:ext cx="985715" cy="985743"/>
                <a:chOff x="1524000" y="4495800"/>
                <a:chExt cx="985715" cy="985743"/>
              </a:xfrm>
            </p:grpSpPr>
            <p:grpSp>
              <p:nvGrpSpPr>
                <p:cNvPr id="12" name="Group 15"/>
                <p:cNvGrpSpPr/>
                <p:nvPr/>
              </p:nvGrpSpPr>
              <p:grpSpPr>
                <a:xfrm>
                  <a:off x="1524000" y="4724400"/>
                  <a:ext cx="985715" cy="757143"/>
                  <a:chOff x="1524000" y="4724400"/>
                  <a:chExt cx="985715" cy="757143"/>
                </a:xfrm>
              </p:grpSpPr>
              <p:pic>
                <p:nvPicPr>
                  <p:cNvPr id="14" name="Picture 6" descr="C:\Documents and Settings\cantot\My Documents\Training\Supporting Materials\Icons\PNG files for PowerPoint\All Others\blank paper.png"/>
                  <p:cNvPicPr>
                    <a:picLocks noChangeAspect="1" noChangeArrowheads="1"/>
                  </p:cNvPicPr>
                  <p:nvPr/>
                </p:nvPicPr>
                <p:blipFill>
                  <a:blip r:embed="rId4" cstate="print"/>
                  <a:srcRect/>
                  <a:stretch>
                    <a:fillRect/>
                  </a:stretch>
                </p:blipFill>
                <p:spPr bwMode="auto">
                  <a:xfrm rot="16200000">
                    <a:off x="1638286" y="4610114"/>
                    <a:ext cx="757143" cy="985715"/>
                  </a:xfrm>
                  <a:prstGeom prst="rect">
                    <a:avLst/>
                  </a:prstGeom>
                  <a:noFill/>
                </p:spPr>
              </p:pic>
              <p:sp>
                <p:nvSpPr>
                  <p:cNvPr id="15" name="TextBox 14"/>
                  <p:cNvSpPr txBox="1"/>
                  <p:nvPr/>
                </p:nvSpPr>
                <p:spPr>
                  <a:xfrm>
                    <a:off x="1676400" y="4872335"/>
                    <a:ext cx="700833" cy="461665"/>
                  </a:xfrm>
                  <a:prstGeom prst="rect">
                    <a:avLst/>
                  </a:prstGeom>
                  <a:noFill/>
                </p:spPr>
                <p:txBody>
                  <a:bodyPr wrap="none" rtlCol="0">
                    <a:spAutoFit/>
                  </a:bodyPr>
                  <a:lstStyle/>
                  <a:p>
                    <a:r>
                      <a:rPr lang="en-US" sz="300" dirty="0" smtClean="0">
                        <a:latin typeface="Edwardian Script ITC" pitchFamily="66" charset="0"/>
                      </a:rPr>
                      <a:t>                   A fly and a flea in a flue</a:t>
                    </a:r>
                  </a:p>
                  <a:p>
                    <a:r>
                      <a:rPr lang="en-US" sz="300" dirty="0" smtClean="0">
                        <a:latin typeface="Edwardian Script ITC" pitchFamily="66" charset="0"/>
                      </a:rPr>
                      <a:t>                  Were imprisoned, so what could they do</a:t>
                    </a:r>
                  </a:p>
                  <a:p>
                    <a:r>
                      <a:rPr lang="en-US" sz="300" dirty="0" smtClean="0">
                        <a:latin typeface="Edwardian Script ITC" pitchFamily="66" charset="0"/>
                      </a:rPr>
                      <a:t>Said the fly, let us flee. Let us fly said the flee</a:t>
                    </a:r>
                  </a:p>
                  <a:p>
                    <a:r>
                      <a:rPr lang="en-US" sz="300" dirty="0" smtClean="0">
                        <a:latin typeface="Edwardian Script ITC" pitchFamily="66" charset="0"/>
                      </a:rPr>
                      <a:t>So they flew through a flaw in the flue.</a:t>
                    </a:r>
                  </a:p>
                  <a:p>
                    <a:r>
                      <a:rPr lang="en-US" sz="300" dirty="0" smtClean="0">
                        <a:latin typeface="Edwardian Script ITC" pitchFamily="66" charset="0"/>
                      </a:rPr>
                      <a:t>A canner exceedingly canny</a:t>
                    </a:r>
                  </a:p>
                  <a:p>
                    <a:r>
                      <a:rPr lang="en-US" sz="300" dirty="0" smtClean="0">
                        <a:latin typeface="Edwardian Script ITC" pitchFamily="66" charset="0"/>
                      </a:rPr>
                      <a:t>One morning remarked to his granny</a:t>
                    </a:r>
                  </a:p>
                  <a:p>
                    <a:r>
                      <a:rPr lang="en-US" sz="300" dirty="0" smtClean="0">
                        <a:latin typeface="Edwardian Script ITC" pitchFamily="66" charset="0"/>
                      </a:rPr>
                      <a:t>A canner can can anything that he can</a:t>
                    </a:r>
                  </a:p>
                  <a:p>
                    <a:r>
                      <a:rPr lang="en-US" sz="300" dirty="0" smtClean="0">
                        <a:latin typeface="Edwardian Script ITC" pitchFamily="66" charset="0"/>
                      </a:rPr>
                      <a:t>But a canner can’t can a can can he?</a:t>
                    </a:r>
                    <a:endParaRPr lang="en-US" sz="300" dirty="0">
                      <a:latin typeface="Edwardian Script ITC" pitchFamily="66" charset="0"/>
                    </a:endParaRPr>
                  </a:p>
                </p:txBody>
              </p:sp>
            </p:grpSp>
            <p:pic>
              <p:nvPicPr>
                <p:cNvPr id="13" name="Picture 2" descr="C:\Documents and Settings\cantot\My Documents\Training\Supporting Materials\Icons\PNG files for PowerPoint\All Others\Push Pin.png"/>
                <p:cNvPicPr>
                  <a:picLocks noChangeAspect="1" noChangeArrowheads="1"/>
                </p:cNvPicPr>
                <p:nvPr/>
              </p:nvPicPr>
              <p:blipFill>
                <a:blip r:embed="rId5" cstate="print"/>
                <a:srcRect/>
                <a:stretch>
                  <a:fillRect/>
                </a:stretch>
              </p:blipFill>
              <p:spPr bwMode="auto">
                <a:xfrm>
                  <a:off x="1905000" y="4495800"/>
                  <a:ext cx="548640" cy="548640"/>
                </a:xfrm>
                <a:prstGeom prst="rect">
                  <a:avLst/>
                </a:prstGeom>
                <a:noFill/>
              </p:spPr>
            </p:pic>
          </p:grpSp>
          <p:sp>
            <p:nvSpPr>
              <p:cNvPr id="11" name="TextBox 10"/>
              <p:cNvSpPr txBox="1"/>
              <p:nvPr/>
            </p:nvSpPr>
            <p:spPr>
              <a:xfrm>
                <a:off x="1371601" y="4724400"/>
                <a:ext cx="7772400" cy="1015663"/>
              </a:xfrm>
              <a:prstGeom prst="rect">
                <a:avLst/>
              </a:prstGeom>
              <a:noFill/>
            </p:spPr>
            <p:txBody>
              <a:bodyPr wrap="square" rtlCol="0">
                <a:spAutoFit/>
              </a:bodyPr>
              <a:lstStyle/>
              <a:p>
                <a:r>
                  <a:rPr lang="en-US" sz="2000" b="1" dirty="0" smtClean="0">
                    <a:solidFill>
                      <a:schemeClr val="bg2">
                        <a:lumMod val="75000"/>
                      </a:schemeClr>
                    </a:solidFill>
                    <a:latin typeface="Calibri" pitchFamily="34" charset="0"/>
                    <a:cs typeface="+mn-cs"/>
                  </a:rPr>
                  <a:t>Note:</a:t>
                </a:r>
                <a:r>
                  <a:rPr lang="en-US" sz="2000" dirty="0" smtClean="0">
                    <a:solidFill>
                      <a:schemeClr val="bg2">
                        <a:lumMod val="75000"/>
                      </a:schemeClr>
                    </a:solidFill>
                    <a:latin typeface="Calibri" pitchFamily="34" charset="0"/>
                    <a:cs typeface="+mn-cs"/>
                  </a:rPr>
                  <a:t> You cannot modify the storage or orientation of a table once defined. You can create a new table with the desired options and migrate your data.</a:t>
                </a:r>
              </a:p>
            </p:txBody>
          </p:sp>
        </p:grpSp>
      </p:grpSp>
    </p:spTree>
    <p:custDataLst>
      <p:tags r:id="rId1"/>
    </p:custDataLst>
    <p:extLst>
      <p:ext uri="{BB962C8B-B14F-4D97-AF65-F5344CB8AC3E}">
        <p14:creationId xmlns:p14="http://schemas.microsoft.com/office/powerpoint/2010/main" val="135148734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Compressing Table Data</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031048605"/>
              </p:ext>
            </p:extLst>
          </p:nvPr>
        </p:nvGraphicFramePr>
        <p:xfrm>
          <a:off x="0" y="1143000"/>
          <a:ext cx="9144000" cy="3352800"/>
        </p:xfrm>
        <a:graphic>
          <a:graphicData uri="http://schemas.openxmlformats.org/drawingml/2006/table">
            <a:tbl>
              <a:tblPr firstRow="1" bandRow="1">
                <a:tableStyleId>{5C22544A-7EE6-4342-B048-85BDC9FD1C3A}</a:tableStyleId>
              </a:tblPr>
              <a:tblGrid>
                <a:gridCol w="1524000"/>
                <a:gridCol w="1524000"/>
                <a:gridCol w="2590800"/>
                <a:gridCol w="1676400"/>
                <a:gridCol w="1828800"/>
              </a:tblGrid>
              <a:tr h="370840">
                <a:tc>
                  <a:txBody>
                    <a:bodyPr/>
                    <a:lstStyle/>
                    <a:p>
                      <a:r>
                        <a:rPr lang="en-US" dirty="0" smtClean="0">
                          <a:latin typeface="Calibri" pitchFamily="34" charset="0"/>
                          <a:cs typeface="Calibri" pitchFamily="34" charset="0"/>
                        </a:rPr>
                        <a:t>Compression Algorithm</a:t>
                      </a:r>
                      <a:endParaRPr lang="en-US" dirty="0">
                        <a:latin typeface="Calibri" pitchFamily="34" charset="0"/>
                        <a:cs typeface="Calibri" pitchFamily="34" charset="0"/>
                      </a:endParaRPr>
                    </a:p>
                  </a:txBody>
                  <a:tcPr/>
                </a:tc>
                <a:tc>
                  <a:txBody>
                    <a:bodyPr/>
                    <a:lstStyle/>
                    <a:p>
                      <a:r>
                        <a:rPr lang="en-US" dirty="0" smtClean="0">
                          <a:latin typeface="Calibri" pitchFamily="34" charset="0"/>
                          <a:cs typeface="Calibri" pitchFamily="34" charset="0"/>
                        </a:rPr>
                        <a:t>Compression Levels</a:t>
                      </a:r>
                      <a:endParaRPr lang="en-US" dirty="0">
                        <a:latin typeface="Calibri" pitchFamily="34" charset="0"/>
                        <a:cs typeface="Calibri" pitchFamily="34" charset="0"/>
                      </a:endParaRPr>
                    </a:p>
                  </a:txBody>
                  <a:tcPr/>
                </a:tc>
                <a:tc>
                  <a:txBody>
                    <a:bodyPr/>
                    <a:lstStyle/>
                    <a:p>
                      <a:r>
                        <a:rPr lang="en-US" dirty="0" smtClean="0">
                          <a:latin typeface="Calibri" pitchFamily="34" charset="0"/>
                          <a:cs typeface="Calibri" pitchFamily="34" charset="0"/>
                        </a:rPr>
                        <a:t>Description</a:t>
                      </a:r>
                      <a:endParaRPr lang="en-US" dirty="0">
                        <a:latin typeface="Calibri" pitchFamily="34" charset="0"/>
                        <a:cs typeface="Calibri" pitchFamily="34" charset="0"/>
                      </a:endParaRPr>
                    </a:p>
                  </a:txBody>
                  <a:tcPr/>
                </a:tc>
                <a:tc>
                  <a:txBody>
                    <a:bodyPr/>
                    <a:lstStyle/>
                    <a:p>
                      <a:r>
                        <a:rPr lang="en-US" dirty="0" smtClean="0">
                          <a:latin typeface="Calibri" pitchFamily="34" charset="0"/>
                          <a:cs typeface="Calibri" pitchFamily="34" charset="0"/>
                        </a:rPr>
                        <a:t>Table-Level Compression</a:t>
                      </a:r>
                      <a:endParaRPr lang="en-US" dirty="0">
                        <a:latin typeface="Calibri" pitchFamily="34" charset="0"/>
                        <a:cs typeface="Calibri" pitchFamily="34" charset="0"/>
                      </a:endParaRPr>
                    </a:p>
                  </a:txBody>
                  <a:tcPr/>
                </a:tc>
                <a:tc>
                  <a:txBody>
                    <a:bodyPr/>
                    <a:lstStyle/>
                    <a:p>
                      <a:r>
                        <a:rPr lang="en-US" dirty="0" smtClean="0">
                          <a:latin typeface="Calibri" pitchFamily="34" charset="0"/>
                          <a:cs typeface="Calibri" pitchFamily="34" charset="0"/>
                        </a:rPr>
                        <a:t>Row-Level Compression</a:t>
                      </a:r>
                      <a:endParaRPr lang="en-US" dirty="0">
                        <a:latin typeface="Calibri" pitchFamily="34" charset="0"/>
                        <a:cs typeface="Calibri" pitchFamily="34" charset="0"/>
                      </a:endParaRPr>
                    </a:p>
                  </a:txBody>
                  <a:tcPr/>
                </a:tc>
              </a:tr>
              <a:tr h="370840">
                <a:tc>
                  <a:txBody>
                    <a:bodyPr/>
                    <a:lstStyle/>
                    <a:p>
                      <a:r>
                        <a:rPr lang="en-US" sz="1600" dirty="0" smtClean="0">
                          <a:latin typeface="Calibri" pitchFamily="34" charset="0"/>
                          <a:cs typeface="Calibri" pitchFamily="34" charset="0"/>
                        </a:rPr>
                        <a:t>ZLIB</a:t>
                      </a:r>
                      <a:endParaRPr lang="en-US" sz="1600" dirty="0">
                        <a:latin typeface="Calibri" pitchFamily="34" charset="0"/>
                        <a:cs typeface="Calibri" pitchFamily="34" charset="0"/>
                      </a:endParaRPr>
                    </a:p>
                  </a:txBody>
                  <a:tcPr/>
                </a:tc>
                <a:tc>
                  <a:txBody>
                    <a:bodyPr/>
                    <a:lstStyle/>
                    <a:p>
                      <a:r>
                        <a:rPr lang="en-US" sz="1600" dirty="0" smtClean="0">
                          <a:latin typeface="Calibri" pitchFamily="34" charset="0"/>
                          <a:cs typeface="Calibri" pitchFamily="34" charset="0"/>
                        </a:rPr>
                        <a:t>1 - 9</a:t>
                      </a:r>
                      <a:endParaRPr lang="en-US" sz="1600" dirty="0">
                        <a:latin typeface="Calibri" pitchFamily="34" charset="0"/>
                        <a:cs typeface="Calibri" pitchFamily="34" charset="0"/>
                      </a:endParaRPr>
                    </a:p>
                  </a:txBody>
                  <a:tcPr/>
                </a:tc>
                <a:tc>
                  <a:txBody>
                    <a:bodyPr/>
                    <a:lstStyle/>
                    <a:p>
                      <a:r>
                        <a:rPr lang="en-US" sz="1600" dirty="0" smtClean="0">
                          <a:latin typeface="Calibri" pitchFamily="34" charset="0"/>
                          <a:cs typeface="Calibri" pitchFamily="34" charset="0"/>
                        </a:rPr>
                        <a:t>Offers the most compact ratio</a:t>
                      </a:r>
                      <a:r>
                        <a:rPr lang="en-US" sz="1600" baseline="0" dirty="0" smtClean="0">
                          <a:latin typeface="Calibri" pitchFamily="34" charset="0"/>
                          <a:cs typeface="Calibri" pitchFamily="34" charset="0"/>
                        </a:rPr>
                        <a:t> with a potential impact to CPU performance</a:t>
                      </a:r>
                      <a:endParaRPr lang="en-US" sz="1600" dirty="0">
                        <a:latin typeface="Calibri" pitchFamily="34" charset="0"/>
                        <a:cs typeface="Calibri" pitchFamily="34" charset="0"/>
                      </a:endParaRPr>
                    </a:p>
                  </a:txBody>
                  <a:tcPr/>
                </a:tc>
                <a:tc>
                  <a:txBody>
                    <a:bodyPr/>
                    <a:lstStyle/>
                    <a:p>
                      <a:r>
                        <a:rPr lang="en-US" sz="1600" dirty="0" smtClean="0">
                          <a:latin typeface="Calibri" pitchFamily="34" charset="0"/>
                          <a:cs typeface="Calibri" pitchFamily="34" charset="0"/>
                        </a:rPr>
                        <a:t>Supported</a:t>
                      </a:r>
                      <a:endParaRPr lang="en-US" sz="1600" dirty="0">
                        <a:latin typeface="Calibri" pitchFamily="34" charset="0"/>
                        <a:cs typeface="Calibri" pitchFamily="34" charset="0"/>
                      </a:endParaRPr>
                    </a:p>
                  </a:txBody>
                  <a:tcPr/>
                </a:tc>
                <a:tc>
                  <a:txBody>
                    <a:bodyPr/>
                    <a:lstStyle/>
                    <a:p>
                      <a:r>
                        <a:rPr lang="en-US" sz="1600" dirty="0" smtClean="0">
                          <a:latin typeface="Calibri" pitchFamily="34" charset="0"/>
                          <a:cs typeface="Calibri" pitchFamily="34" charset="0"/>
                        </a:rPr>
                        <a:t>Supported</a:t>
                      </a:r>
                      <a:endParaRPr lang="en-US" sz="1600" dirty="0">
                        <a:latin typeface="Calibri" pitchFamily="34" charset="0"/>
                        <a:cs typeface="Calibri" pitchFamily="34" charset="0"/>
                      </a:endParaRPr>
                    </a:p>
                  </a:txBody>
                  <a:tcPr/>
                </a:tc>
              </a:tr>
              <a:tr h="370840">
                <a:tc>
                  <a:txBody>
                    <a:bodyPr/>
                    <a:lstStyle/>
                    <a:p>
                      <a:r>
                        <a:rPr lang="en-US" sz="1600" dirty="0" smtClean="0">
                          <a:latin typeface="Calibri" pitchFamily="34" charset="0"/>
                          <a:cs typeface="Calibri" pitchFamily="34" charset="0"/>
                        </a:rPr>
                        <a:t>QUICKLZ</a:t>
                      </a:r>
                      <a:endParaRPr lang="en-US" sz="1600" dirty="0">
                        <a:latin typeface="Calibri" pitchFamily="34" charset="0"/>
                        <a:cs typeface="Calibri" pitchFamily="34" charset="0"/>
                      </a:endParaRPr>
                    </a:p>
                  </a:txBody>
                  <a:tcPr/>
                </a:tc>
                <a:tc>
                  <a:txBody>
                    <a:bodyPr/>
                    <a:lstStyle/>
                    <a:p>
                      <a:r>
                        <a:rPr lang="en-US" sz="1600" dirty="0" smtClean="0">
                          <a:latin typeface="Calibri" pitchFamily="34" charset="0"/>
                          <a:cs typeface="Calibri" pitchFamily="34" charset="0"/>
                        </a:rPr>
                        <a:t>1</a:t>
                      </a:r>
                      <a:endParaRPr lang="en-US" sz="1600" dirty="0">
                        <a:latin typeface="Calibri" pitchFamily="34" charset="0"/>
                        <a:cs typeface="Calibri" pitchFamily="34" charset="0"/>
                      </a:endParaRPr>
                    </a:p>
                  </a:txBody>
                  <a:tcPr/>
                </a:tc>
                <a:tc>
                  <a:txBody>
                    <a:bodyPr/>
                    <a:lstStyle/>
                    <a:p>
                      <a:r>
                        <a:rPr lang="en-US" sz="1600" dirty="0" smtClean="0">
                          <a:latin typeface="Calibri" pitchFamily="34" charset="0"/>
                          <a:cs typeface="Calibri" pitchFamily="34" charset="0"/>
                        </a:rPr>
                        <a:t>Offers faster, but lower, data compression</a:t>
                      </a:r>
                      <a:endParaRPr lang="en-US" sz="1600" dirty="0">
                        <a:latin typeface="Calibri" pitchFamily="34" charset="0"/>
                        <a:cs typeface="Calibri" pitchFamily="34" charset="0"/>
                      </a:endParaRPr>
                    </a:p>
                  </a:txBody>
                  <a:tcPr/>
                </a:tc>
                <a:tc>
                  <a:txBody>
                    <a:bodyPr/>
                    <a:lstStyle/>
                    <a:p>
                      <a:r>
                        <a:rPr lang="en-US" sz="1600" dirty="0" smtClean="0">
                          <a:latin typeface="Calibri" pitchFamily="34" charset="0"/>
                          <a:cs typeface="Calibri" pitchFamily="34" charset="0"/>
                        </a:rPr>
                        <a:t>Supported</a:t>
                      </a:r>
                      <a:endParaRPr lang="en-US" sz="1600" dirty="0">
                        <a:latin typeface="Calibri" pitchFamily="34" charset="0"/>
                        <a:cs typeface="Calibri" pitchFamily="34" charset="0"/>
                      </a:endParaRPr>
                    </a:p>
                  </a:txBody>
                  <a:tcPr/>
                </a:tc>
                <a:tc>
                  <a:txBody>
                    <a:bodyPr/>
                    <a:lstStyle/>
                    <a:p>
                      <a:r>
                        <a:rPr lang="en-US" sz="1600" dirty="0" smtClean="0">
                          <a:latin typeface="Calibri" pitchFamily="34" charset="0"/>
                          <a:cs typeface="Calibri" pitchFamily="34" charset="0"/>
                        </a:rPr>
                        <a:t>Supported</a:t>
                      </a:r>
                      <a:endParaRPr lang="en-US" sz="1600" dirty="0">
                        <a:latin typeface="Calibri" pitchFamily="34" charset="0"/>
                        <a:cs typeface="Calibri" pitchFamily="34" charset="0"/>
                      </a:endParaRPr>
                    </a:p>
                  </a:txBody>
                  <a:tcPr/>
                </a:tc>
              </a:tr>
              <a:tr h="370840">
                <a:tc>
                  <a:txBody>
                    <a:bodyPr/>
                    <a:lstStyle/>
                    <a:p>
                      <a:r>
                        <a:rPr lang="en-US" sz="1600" dirty="0" smtClean="0">
                          <a:latin typeface="Calibri" pitchFamily="34" charset="0"/>
                          <a:cs typeface="Calibri" pitchFamily="34" charset="0"/>
                        </a:rPr>
                        <a:t>RLE_TYPE</a:t>
                      </a:r>
                    </a:p>
                    <a:p>
                      <a:r>
                        <a:rPr lang="en-US" sz="1600" dirty="0" smtClean="0">
                          <a:latin typeface="Calibri" pitchFamily="34" charset="0"/>
                          <a:cs typeface="Calibri" pitchFamily="34" charset="0"/>
                        </a:rPr>
                        <a:t>Delta Compression (specific data types)</a:t>
                      </a:r>
                      <a:endParaRPr lang="en-US" sz="1600" dirty="0">
                        <a:latin typeface="Calibri" pitchFamily="34" charset="0"/>
                        <a:cs typeface="Calibri" pitchFamily="34" charset="0"/>
                      </a:endParaRPr>
                    </a:p>
                  </a:txBody>
                  <a:tcPr/>
                </a:tc>
                <a:tc>
                  <a:txBody>
                    <a:bodyPr/>
                    <a:lstStyle/>
                    <a:p>
                      <a:r>
                        <a:rPr lang="en-US" sz="1600" dirty="0" smtClean="0">
                          <a:latin typeface="Calibri" pitchFamily="34" charset="0"/>
                          <a:cs typeface="Calibri" pitchFamily="34" charset="0"/>
                        </a:rPr>
                        <a:t>1 -</a:t>
                      </a:r>
                      <a:r>
                        <a:rPr lang="en-US" sz="1600" baseline="0" dirty="0" smtClean="0">
                          <a:latin typeface="Calibri" pitchFamily="34" charset="0"/>
                          <a:cs typeface="Calibri" pitchFamily="34" charset="0"/>
                        </a:rPr>
                        <a:t> </a:t>
                      </a:r>
                      <a:r>
                        <a:rPr lang="en-US" sz="1600" dirty="0" smtClean="0">
                          <a:latin typeface="Calibri" pitchFamily="34" charset="0"/>
                          <a:cs typeface="Calibri" pitchFamily="34" charset="0"/>
                        </a:rPr>
                        <a:t>4</a:t>
                      </a:r>
                      <a:endParaRPr lang="en-US" sz="1600" dirty="0">
                        <a:latin typeface="Calibri" pitchFamily="34" charset="0"/>
                        <a:cs typeface="Calibri" pitchFamily="34" charset="0"/>
                      </a:endParaRPr>
                    </a:p>
                  </a:txBody>
                  <a:tcPr/>
                </a:tc>
                <a:tc>
                  <a:txBody>
                    <a:bodyPr/>
                    <a:lstStyle/>
                    <a:p>
                      <a:r>
                        <a:rPr lang="en-US" sz="1600" dirty="0" smtClean="0">
                          <a:latin typeface="Calibri" pitchFamily="34" charset="0"/>
                          <a:cs typeface="Calibri" pitchFamily="34" charset="0"/>
                        </a:rPr>
                        <a:t>Offers</a:t>
                      </a:r>
                      <a:r>
                        <a:rPr lang="en-US" sz="1600" baseline="0" dirty="0" smtClean="0">
                          <a:latin typeface="Calibri" pitchFamily="34" charset="0"/>
                          <a:cs typeface="Calibri" pitchFamily="34" charset="0"/>
                        </a:rPr>
                        <a:t> run-length encoding compression for columns based on repeated values</a:t>
                      </a:r>
                      <a:endParaRPr lang="en-US" sz="1600" dirty="0">
                        <a:latin typeface="Calibri" pitchFamily="34" charset="0"/>
                        <a:cs typeface="Calibri" pitchFamily="34" charset="0"/>
                      </a:endParaRPr>
                    </a:p>
                  </a:txBody>
                  <a:tcPr/>
                </a:tc>
                <a:tc>
                  <a:txBody>
                    <a:bodyPr/>
                    <a:lstStyle/>
                    <a:p>
                      <a:r>
                        <a:rPr lang="en-US" sz="1600" dirty="0" smtClean="0">
                          <a:latin typeface="Calibri" pitchFamily="34" charset="0"/>
                          <a:cs typeface="Calibri" pitchFamily="34" charset="0"/>
                        </a:rPr>
                        <a:t>Unsupported</a:t>
                      </a:r>
                      <a:endParaRPr lang="en-US" sz="1600" dirty="0">
                        <a:latin typeface="Calibri" pitchFamily="34" charset="0"/>
                        <a:cs typeface="Calibri" pitchFamily="34" charset="0"/>
                      </a:endParaRPr>
                    </a:p>
                  </a:txBody>
                  <a:tcPr/>
                </a:tc>
                <a:tc>
                  <a:txBody>
                    <a:bodyPr/>
                    <a:lstStyle/>
                    <a:p>
                      <a:r>
                        <a:rPr lang="en-US" sz="1600" dirty="0" smtClean="0">
                          <a:latin typeface="Calibri" pitchFamily="34" charset="0"/>
                          <a:cs typeface="Calibri" pitchFamily="34" charset="0"/>
                        </a:rPr>
                        <a:t>Supported</a:t>
                      </a:r>
                      <a:endParaRPr lang="en-US" sz="1600" dirty="0">
                        <a:latin typeface="Calibri" pitchFamily="34" charset="0"/>
                        <a:cs typeface="Calibri" pitchFamily="34" charset="0"/>
                      </a:endParaRPr>
                    </a:p>
                  </a:txBody>
                  <a:tcPr/>
                </a:tc>
              </a:tr>
            </a:tbl>
          </a:graphicData>
        </a:graphic>
      </p:graphicFrame>
      <p:grpSp>
        <p:nvGrpSpPr>
          <p:cNvPr id="16" name="Group 15"/>
          <p:cNvGrpSpPr/>
          <p:nvPr/>
        </p:nvGrpSpPr>
        <p:grpSpPr>
          <a:xfrm>
            <a:off x="0" y="5257800"/>
            <a:ext cx="9144001" cy="919370"/>
            <a:chOff x="0" y="5257800"/>
            <a:chExt cx="9144001" cy="919370"/>
          </a:xfrm>
        </p:grpSpPr>
        <p:grpSp>
          <p:nvGrpSpPr>
            <p:cNvPr id="6" name="Group 29"/>
            <p:cNvGrpSpPr/>
            <p:nvPr/>
          </p:nvGrpSpPr>
          <p:grpSpPr>
            <a:xfrm>
              <a:off x="0" y="5338970"/>
              <a:ext cx="9144001" cy="838200"/>
              <a:chOff x="0" y="5181600"/>
              <a:chExt cx="9144001" cy="838200"/>
            </a:xfrm>
          </p:grpSpPr>
          <p:sp>
            <p:nvSpPr>
              <p:cNvPr id="7" name="Rectangle 6"/>
              <p:cNvSpPr/>
              <p:nvPr/>
            </p:nvSpPr>
            <p:spPr>
              <a:xfrm>
                <a:off x="0" y="5181600"/>
                <a:ext cx="9144000" cy="838200"/>
              </a:xfrm>
              <a:prstGeom prst="rect">
                <a:avLst/>
              </a:prstGeom>
              <a:gradFill>
                <a:gsLst>
                  <a:gs pos="0">
                    <a:srgbClr val="FFFFCC">
                      <a:alpha val="84000"/>
                    </a:srgbClr>
                  </a:gs>
                  <a:gs pos="50000">
                    <a:srgbClr val="FFFFCC">
                      <a:alpha val="52000"/>
                    </a:srgbClr>
                  </a:gs>
                  <a:gs pos="100000">
                    <a:srgbClr val="FFFFCC">
                      <a:alpha val="15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1371601" y="5230744"/>
                <a:ext cx="7772400" cy="707886"/>
              </a:xfrm>
              <a:prstGeom prst="rect">
                <a:avLst/>
              </a:prstGeom>
              <a:noFill/>
            </p:spPr>
            <p:txBody>
              <a:bodyPr wrap="square" rtlCol="0">
                <a:spAutoFit/>
              </a:bodyPr>
              <a:lstStyle/>
              <a:p>
                <a:r>
                  <a:rPr lang="en-US" sz="2000" b="1" dirty="0" smtClean="0">
                    <a:solidFill>
                      <a:schemeClr val="bg2">
                        <a:lumMod val="75000"/>
                      </a:schemeClr>
                    </a:solidFill>
                    <a:latin typeface="Calibri" pitchFamily="34" charset="0"/>
                    <a:cs typeface="+mn-cs"/>
                  </a:rPr>
                  <a:t>Question:</a:t>
                </a:r>
                <a:r>
                  <a:rPr lang="en-US" sz="2000" dirty="0" smtClean="0">
                    <a:solidFill>
                      <a:schemeClr val="bg2">
                        <a:lumMod val="75000"/>
                      </a:schemeClr>
                    </a:solidFill>
                    <a:latin typeface="Calibri" pitchFamily="34" charset="0"/>
                    <a:cs typeface="+mn-cs"/>
                  </a:rPr>
                  <a:t> What type of data do you think would work well with the different offerings of compression?</a:t>
                </a:r>
              </a:p>
            </p:txBody>
          </p:sp>
        </p:grpSp>
        <p:pic>
          <p:nvPicPr>
            <p:cNvPr id="1026" name="Picture 2" descr="C:\Users\cantot\Documents\Training\Training Supporting Materials\Icons\All Others\Symbol Help 2.png"/>
            <p:cNvPicPr>
              <a:picLocks noChangeAspect="1" noChangeArrowheads="1"/>
            </p:cNvPicPr>
            <p:nvPr/>
          </p:nvPicPr>
          <p:blipFill>
            <a:blip r:embed="rId4" cstate="print"/>
            <a:srcRect/>
            <a:stretch>
              <a:fillRect/>
            </a:stretch>
          </p:blipFill>
          <p:spPr bwMode="auto">
            <a:xfrm>
              <a:off x="381000" y="5257800"/>
              <a:ext cx="838200" cy="838200"/>
            </a:xfrm>
            <a:prstGeom prst="rect">
              <a:avLst/>
            </a:prstGeom>
            <a:noFill/>
          </p:spPr>
        </p:pic>
      </p:grpSp>
    </p:spTree>
    <p:custDataLst>
      <p:tags r:id="rId1"/>
    </p:custDataLst>
    <p:extLst>
      <p:ext uri="{BB962C8B-B14F-4D97-AF65-F5344CB8AC3E}">
        <p14:creationId xmlns:p14="http://schemas.microsoft.com/office/powerpoint/2010/main" val="309533178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Defining Append-Optimized Compression Tables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16960218"/>
              </p:ext>
            </p:extLst>
          </p:nvPr>
        </p:nvGraphicFramePr>
        <p:xfrm>
          <a:off x="0" y="1405728"/>
          <a:ext cx="9144000" cy="4180840"/>
        </p:xfrm>
        <a:graphic>
          <a:graphicData uri="http://schemas.openxmlformats.org/drawingml/2006/table">
            <a:tbl>
              <a:tblPr firstRow="1" bandRow="1">
                <a:tableStyleId>{5C22544A-7EE6-4342-B048-85BDC9FD1C3A}</a:tableStyleId>
              </a:tblPr>
              <a:tblGrid>
                <a:gridCol w="1981200"/>
                <a:gridCol w="7162800"/>
              </a:tblGrid>
              <a:tr h="370840">
                <a:tc>
                  <a:txBody>
                    <a:bodyPr/>
                    <a:lstStyle/>
                    <a:p>
                      <a:r>
                        <a:rPr lang="en-US" dirty="0" smtClean="0">
                          <a:latin typeface="Calibri" pitchFamily="34" charset="0"/>
                          <a:cs typeface="Calibri" pitchFamily="34" charset="0"/>
                        </a:rPr>
                        <a:t>Action</a:t>
                      </a:r>
                      <a:endParaRPr lang="en-US" dirty="0">
                        <a:latin typeface="Calibri" pitchFamily="34" charset="0"/>
                        <a:cs typeface="Calibri" pitchFamily="34" charset="0"/>
                      </a:endParaRPr>
                    </a:p>
                  </a:txBody>
                  <a:tcPr/>
                </a:tc>
                <a:tc>
                  <a:txBody>
                    <a:bodyPr/>
                    <a:lstStyle/>
                    <a:p>
                      <a:r>
                        <a:rPr lang="en-US" dirty="0" smtClean="0">
                          <a:latin typeface="Calibri" pitchFamily="34" charset="0"/>
                          <a:cs typeface="Calibri" pitchFamily="34" charset="0"/>
                        </a:rPr>
                        <a:t>Example</a:t>
                      </a:r>
                      <a:endParaRPr lang="en-US" dirty="0">
                        <a:latin typeface="Calibri" pitchFamily="34" charset="0"/>
                        <a:cs typeface="Calibri" pitchFamily="34" charset="0"/>
                      </a:endParaRPr>
                    </a:p>
                  </a:txBody>
                  <a:tcPr/>
                </a:tc>
              </a:tr>
              <a:tr h="370840">
                <a:tc>
                  <a:txBody>
                    <a:bodyPr/>
                    <a:lstStyle/>
                    <a:p>
                      <a:r>
                        <a:rPr lang="en-US" dirty="0" smtClean="0">
                          <a:latin typeface="Calibri" pitchFamily="34" charset="0"/>
                          <a:cs typeface="Calibri" pitchFamily="34" charset="0"/>
                        </a:rPr>
                        <a:t>Creating a zlib compressed table with compression level 5</a:t>
                      </a:r>
                      <a:endParaRPr lang="en-US" dirty="0">
                        <a:latin typeface="Calibri" pitchFamily="34" charset="0"/>
                        <a:cs typeface="Calibri" pitchFamily="34" charset="0"/>
                      </a:endParaRPr>
                    </a:p>
                  </a:txBody>
                  <a:tcPr/>
                </a:tc>
                <a:tc>
                  <a:txBody>
                    <a:bodyPr/>
                    <a:lstStyle/>
                    <a:p>
                      <a:r>
                        <a:rPr lang="en-US" sz="1600" dirty="0" smtClean="0">
                          <a:latin typeface="Courier New" pitchFamily="49" charset="0"/>
                          <a:cs typeface="Courier New" pitchFamily="49" charset="0"/>
                        </a:rPr>
                        <a:t>CREATE TABLE tc_ao_zlib5 (id int, sales float) </a:t>
                      </a:r>
                      <a:br>
                        <a:rPr lang="en-US" sz="1600" dirty="0" smtClean="0">
                          <a:latin typeface="Courier New" pitchFamily="49" charset="0"/>
                          <a:cs typeface="Courier New" pitchFamily="49" charset="0"/>
                        </a:rPr>
                      </a:br>
                      <a:r>
                        <a:rPr lang="en-US" sz="1600" b="1" dirty="0" smtClean="0">
                          <a:latin typeface="Courier New" pitchFamily="49" charset="0"/>
                          <a:cs typeface="Courier New" pitchFamily="49" charset="0"/>
                        </a:rPr>
                        <a:t>WITH (appendonly=true, compresstype=zlib, compresslevel=5)</a:t>
                      </a:r>
                      <a:r>
                        <a:rPr lang="en-US" sz="1600" b="0" dirty="0" smtClean="0">
                          <a:latin typeface="Courier New" pitchFamily="49" charset="0"/>
                          <a:cs typeface="Courier New" pitchFamily="49" charset="0"/>
                        </a:rPr>
                        <a:t> </a:t>
                      </a:r>
                      <a:br>
                        <a:rPr lang="en-US" sz="1600" b="0" dirty="0" smtClean="0">
                          <a:latin typeface="Courier New" pitchFamily="49" charset="0"/>
                          <a:cs typeface="Courier New" pitchFamily="49" charset="0"/>
                        </a:rPr>
                      </a:br>
                      <a:r>
                        <a:rPr lang="en-US" sz="1600" dirty="0" smtClean="0">
                          <a:latin typeface="Courier New" pitchFamily="49" charset="0"/>
                          <a:cs typeface="Courier New" pitchFamily="49" charset="0"/>
                        </a:rPr>
                        <a:t>DISTRIBUTED BY (id);</a:t>
                      </a:r>
                    </a:p>
                  </a:txBody>
                  <a:tcPr/>
                </a:tc>
              </a:tr>
              <a:tr h="370840">
                <a:tc>
                  <a:txBody>
                    <a:bodyPr/>
                    <a:lstStyle/>
                    <a:p>
                      <a:r>
                        <a:rPr lang="en-US" dirty="0" smtClean="0">
                          <a:latin typeface="Calibri" pitchFamily="34" charset="0"/>
                          <a:cs typeface="Calibri" pitchFamily="34" charset="0"/>
                        </a:rPr>
                        <a:t>Creating a  quicklz compressed table</a:t>
                      </a:r>
                      <a:endParaRPr lang="en-US" dirty="0">
                        <a:latin typeface="Calibri" pitchFamily="34" charset="0"/>
                        <a:cs typeface="Calibri" pitchFamily="34" charset="0"/>
                      </a:endParaRPr>
                    </a:p>
                  </a:txBody>
                  <a:tcPr/>
                </a:tc>
                <a:tc>
                  <a:txBody>
                    <a:bodyPr/>
                    <a:lstStyle/>
                    <a:p>
                      <a:r>
                        <a:rPr lang="en-US" sz="1600" dirty="0" smtClean="0">
                          <a:latin typeface="Courier New" pitchFamily="49" charset="0"/>
                          <a:cs typeface="Courier New" pitchFamily="49" charset="0"/>
                        </a:rPr>
                        <a:t>CREATE TABLE tc_ao_quicklz (id int, sales float) </a:t>
                      </a:r>
                      <a:br>
                        <a:rPr lang="en-US" sz="1600" dirty="0" smtClean="0">
                          <a:latin typeface="Courier New" pitchFamily="49" charset="0"/>
                          <a:cs typeface="Courier New" pitchFamily="49" charset="0"/>
                        </a:rPr>
                      </a:br>
                      <a:r>
                        <a:rPr lang="en-US" sz="1600" b="1" dirty="0" smtClean="0">
                          <a:latin typeface="Courier New" pitchFamily="49" charset="0"/>
                          <a:cs typeface="Courier New" pitchFamily="49" charset="0"/>
                        </a:rPr>
                        <a:t>WITH (appendonly=true, compresstype=quicklz) </a:t>
                      </a:r>
                      <a:r>
                        <a:rPr lang="en-US" sz="1600" dirty="0" smtClean="0">
                          <a:latin typeface="Courier New" pitchFamily="49" charset="0"/>
                          <a:cs typeface="Courier New" pitchFamily="49" charset="0"/>
                        </a:rPr>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DISTRIBUTED BY (id);</a:t>
                      </a:r>
                    </a:p>
                  </a:txBody>
                  <a:tcPr/>
                </a:tc>
              </a:tr>
              <a:tr h="370840">
                <a:tc>
                  <a:txBody>
                    <a:bodyPr/>
                    <a:lstStyle/>
                    <a:p>
                      <a:r>
                        <a:rPr lang="en-US" dirty="0" smtClean="0">
                          <a:latin typeface="Calibri" pitchFamily="34" charset="0"/>
                          <a:cs typeface="Calibri" pitchFamily="34" charset="0"/>
                        </a:rPr>
                        <a:t>Creating an</a:t>
                      </a:r>
                      <a:r>
                        <a:rPr lang="en-US" baseline="0" dirty="0" smtClean="0">
                          <a:latin typeface="Calibri" pitchFamily="34" charset="0"/>
                          <a:cs typeface="Calibri" pitchFamily="34" charset="0"/>
                        </a:rPr>
                        <a:t> AO table with an </a:t>
                      </a:r>
                      <a:r>
                        <a:rPr lang="en-US" dirty="0" smtClean="0">
                          <a:latin typeface="Calibri" pitchFamily="34" charset="0"/>
                          <a:cs typeface="Calibri" pitchFamily="34" charset="0"/>
                        </a:rPr>
                        <a:t>RLE compressed column</a:t>
                      </a:r>
                      <a:r>
                        <a:rPr lang="en-US" baseline="0" dirty="0" smtClean="0">
                          <a:latin typeface="Calibri" pitchFamily="34" charset="0"/>
                          <a:cs typeface="Calibri" pitchFamily="34" charset="0"/>
                        </a:rPr>
                        <a:t> and a </a:t>
                      </a:r>
                      <a:r>
                        <a:rPr lang="en-US" baseline="0" dirty="0" err="1" smtClean="0">
                          <a:latin typeface="Calibri" pitchFamily="34" charset="0"/>
                          <a:cs typeface="Calibri" pitchFamily="34" charset="0"/>
                        </a:rPr>
                        <a:t>zlib</a:t>
                      </a:r>
                      <a:r>
                        <a:rPr lang="en-US" baseline="0" dirty="0" smtClean="0">
                          <a:latin typeface="Calibri" pitchFamily="34" charset="0"/>
                          <a:cs typeface="Calibri" pitchFamily="34" charset="0"/>
                        </a:rPr>
                        <a:t> compressed column</a:t>
                      </a:r>
                      <a:endParaRPr lang="en-US" dirty="0">
                        <a:latin typeface="Calibri" pitchFamily="34" charset="0"/>
                        <a:cs typeface="Calibri" pitchFamily="34" charset="0"/>
                      </a:endParaRPr>
                    </a:p>
                  </a:txBody>
                  <a:tcPr/>
                </a:tc>
                <a:tc>
                  <a:txBody>
                    <a:bodyPr/>
                    <a:lstStyle/>
                    <a:p>
                      <a:r>
                        <a:rPr lang="en-US" sz="1600" dirty="0" smtClean="0">
                          <a:latin typeface="Courier New" pitchFamily="49" charset="0"/>
                          <a:cs typeface="Courier New" pitchFamily="49" charset="0"/>
                        </a:rPr>
                        <a:t>CREATE TABLE tc_ao_rletype (</a:t>
                      </a:r>
                    </a:p>
                    <a:p>
                      <a:r>
                        <a:rPr lang="en-US" sz="1600" dirty="0" smtClean="0">
                          <a:latin typeface="Courier New" pitchFamily="49" charset="0"/>
                          <a:cs typeface="Courier New" pitchFamily="49" charset="0"/>
                        </a:rPr>
                        <a:t>    id int, </a:t>
                      </a:r>
                    </a:p>
                    <a:p>
                      <a:r>
                        <a:rPr lang="en-US" sz="1600" dirty="0" smtClean="0">
                          <a:latin typeface="Courier New" pitchFamily="49" charset="0"/>
                          <a:cs typeface="Courier New" pitchFamily="49" charset="0"/>
                        </a:rPr>
                        <a:t>    sales float </a:t>
                      </a:r>
                      <a:r>
                        <a:rPr lang="en-US" sz="1600" b="1" dirty="0" smtClean="0">
                          <a:latin typeface="Courier New" pitchFamily="49" charset="0"/>
                          <a:cs typeface="Courier New" pitchFamily="49" charset="0"/>
                        </a:rPr>
                        <a:t>ENCODING (compresstype=zlib,</a:t>
                      </a:r>
                    </a:p>
                    <a:p>
                      <a:r>
                        <a:rPr lang="en-US" sz="1600" b="1" baseline="0" dirty="0" smtClean="0">
                          <a:latin typeface="Courier New" pitchFamily="49" charset="0"/>
                          <a:cs typeface="Courier New" pitchFamily="49" charset="0"/>
                        </a:rPr>
                        <a:t>        </a:t>
                      </a:r>
                      <a:r>
                        <a:rPr lang="en-US" sz="1600" b="1" dirty="0" smtClean="0">
                          <a:latin typeface="Courier New" pitchFamily="49" charset="0"/>
                          <a:cs typeface="Courier New" pitchFamily="49" charset="0"/>
                        </a:rPr>
                        <a:t>compresslevel=3),</a:t>
                      </a:r>
                      <a:endParaRPr lang="en-US" sz="1600" b="0" dirty="0" smtClean="0">
                        <a:latin typeface="Courier New" pitchFamily="49" charset="0"/>
                        <a:cs typeface="Courier New" pitchFamily="49" charset="0"/>
                      </a:endParaRPr>
                    </a:p>
                    <a:p>
                      <a:r>
                        <a:rPr lang="en-US" sz="1600" b="0" baseline="0" dirty="0" smtClean="0">
                          <a:latin typeface="Courier New" pitchFamily="49" charset="0"/>
                          <a:cs typeface="Courier New" pitchFamily="49" charset="0"/>
                        </a:rPr>
                        <a:t>    </a:t>
                      </a:r>
                      <a:r>
                        <a:rPr lang="en-US" sz="1600" dirty="0" smtClean="0">
                          <a:latin typeface="Courier New" pitchFamily="49" charset="0"/>
                          <a:cs typeface="Courier New" pitchFamily="49" charset="0"/>
                        </a:rPr>
                        <a:t>salesdate date </a:t>
                      </a:r>
                      <a:r>
                        <a:rPr lang="en-US" sz="1600" b="1" dirty="0" smtClean="0">
                          <a:latin typeface="Courier New" pitchFamily="49" charset="0"/>
                          <a:cs typeface="Courier New" pitchFamily="49" charset="0"/>
                        </a:rPr>
                        <a:t>ENCODING (compresstype=rle_type)</a:t>
                      </a:r>
                      <a:r>
                        <a:rPr lang="en-US" sz="1600" dirty="0" smtClean="0">
                          <a:latin typeface="Courier New" pitchFamily="49" charset="0"/>
                          <a:cs typeface="Courier New" pitchFamily="49" charset="0"/>
                        </a:rPr>
                        <a:t>) </a:t>
                      </a:r>
                      <a:br>
                        <a:rPr lang="en-US" sz="1600" dirty="0" smtClean="0">
                          <a:latin typeface="Courier New" pitchFamily="49" charset="0"/>
                          <a:cs typeface="Courier New" pitchFamily="49" charset="0"/>
                        </a:rPr>
                      </a:br>
                      <a:r>
                        <a:rPr lang="en-US" sz="1600" b="0" dirty="0" smtClean="0">
                          <a:latin typeface="Courier New" pitchFamily="49" charset="0"/>
                          <a:cs typeface="Courier New" pitchFamily="49" charset="0"/>
                        </a:rPr>
                        <a:t>WITH (appendonly=true, orientation=column)</a:t>
                      </a:r>
                      <a:br>
                        <a:rPr lang="en-US" sz="1600" b="0" dirty="0" smtClean="0">
                          <a:latin typeface="Courier New" pitchFamily="49" charset="0"/>
                          <a:cs typeface="Courier New" pitchFamily="49" charset="0"/>
                        </a:rPr>
                      </a:br>
                      <a:r>
                        <a:rPr lang="en-US" sz="1600" dirty="0" smtClean="0">
                          <a:latin typeface="Courier New" pitchFamily="49" charset="0"/>
                          <a:cs typeface="Courier New" pitchFamily="49" charset="0"/>
                        </a:rPr>
                        <a:t>DISTRIBUTED BY (id);</a:t>
                      </a:r>
                    </a:p>
                  </a:txBody>
                  <a:tcPr/>
                </a:tc>
              </a:tr>
            </a:tbl>
          </a:graphicData>
        </a:graphic>
      </p:graphicFrame>
    </p:spTree>
    <p:custDataLst>
      <p:tags r:id="rId1"/>
    </p:custDataLst>
    <p:extLst>
      <p:ext uri="{BB962C8B-B14F-4D97-AF65-F5344CB8AC3E}">
        <p14:creationId xmlns:p14="http://schemas.microsoft.com/office/powerpoint/2010/main" val="218187552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ctrTitle"/>
          </p:nvPr>
        </p:nvSpPr>
        <p:spPr>
          <a:xfrm>
            <a:off x="822612" y="766059"/>
            <a:ext cx="7460606" cy="1271791"/>
          </a:xfrm>
          <a:prstGeom prst="rect">
            <a:avLst/>
          </a:prstGeom>
          <a:noFill/>
          <a:ln>
            <a:noFill/>
          </a:ln>
        </p:spPr>
        <p:txBody>
          <a:bodyPr lIns="0" tIns="0" rIns="0" bIns="0" anchor="b" anchorCtr="0">
            <a:noAutofit/>
          </a:bodyPr>
          <a:lstStyle/>
          <a:p>
            <a:pPr marL="0" marR="0" lvl="0" indent="0" algn="ctr" rtl="0">
              <a:lnSpc>
                <a:spcPct val="90000"/>
              </a:lnSpc>
              <a:spcBef>
                <a:spcPts val="0"/>
              </a:spcBef>
              <a:buClr>
                <a:srgbClr val="F16F3B"/>
              </a:buClr>
              <a:buSzPct val="25000"/>
              <a:buFont typeface="Arial"/>
              <a:buNone/>
            </a:pPr>
            <a:r>
              <a:rPr lang="en-US" sz="3600" b="1" dirty="0">
                <a:solidFill>
                  <a:schemeClr val="tx2"/>
                </a:solidFill>
              </a:rPr>
              <a:t>GPDB Storage Considerations</a:t>
            </a:r>
            <a:endParaRPr lang="en" sz="3600" b="1" dirty="0">
              <a:solidFill>
                <a:schemeClr val="tx2"/>
              </a:solidFill>
            </a:endParaRPr>
          </a:p>
        </p:txBody>
      </p:sp>
      <p:pic>
        <p:nvPicPr>
          <p:cNvPr id="234" name="Shape 234"/>
          <p:cNvPicPr preferRelativeResize="0"/>
          <p:nvPr/>
        </p:nvPicPr>
        <p:blipFill>
          <a:blip r:embed="rId3">
            <a:alphaModFix/>
          </a:blip>
          <a:stretch>
            <a:fillRect/>
          </a:stretch>
        </p:blipFill>
        <p:spPr>
          <a:xfrm>
            <a:off x="3359024" y="2954465"/>
            <a:ext cx="2202824" cy="2579665"/>
          </a:xfrm>
          <a:prstGeom prst="rect">
            <a:avLst/>
          </a:prstGeom>
          <a:noFill/>
          <a:ln>
            <a:noFill/>
          </a:ln>
        </p:spPr>
      </p:pic>
    </p:spTree>
    <p:extLst>
      <p:ext uri="{BB962C8B-B14F-4D97-AF65-F5344CB8AC3E}">
        <p14:creationId xmlns:p14="http://schemas.microsoft.com/office/powerpoint/2010/main" val="22088782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Table 30"/>
          <p:cNvGraphicFramePr>
            <a:graphicFrameLocks noGrp="1"/>
          </p:cNvGraphicFramePr>
          <p:nvPr>
            <p:extLst>
              <p:ext uri="{D42A27DB-BD31-4B8C-83A1-F6EECF244321}">
                <p14:modId xmlns:p14="http://schemas.microsoft.com/office/powerpoint/2010/main" val="882167080"/>
              </p:ext>
            </p:extLst>
          </p:nvPr>
        </p:nvGraphicFramePr>
        <p:xfrm>
          <a:off x="483890" y="1708895"/>
          <a:ext cx="7518239" cy="2290505"/>
        </p:xfrm>
        <a:graphic>
          <a:graphicData uri="http://schemas.openxmlformats.org/drawingml/2006/table">
            <a:tbl>
              <a:tblPr firstRow="1" bandRow="1">
                <a:tableStyleId>{5C22544A-7EE6-4342-B048-85BDC9FD1C3A}</a:tableStyleId>
              </a:tblPr>
              <a:tblGrid>
                <a:gridCol w="1972707"/>
                <a:gridCol w="1699499"/>
                <a:gridCol w="3846033"/>
              </a:tblGrid>
              <a:tr h="458101">
                <a:tc>
                  <a:txBody>
                    <a:bodyPr/>
                    <a:lstStyle/>
                    <a:p>
                      <a:r>
                        <a:rPr lang="en-US" dirty="0" smtClean="0"/>
                        <a:t>Options</a:t>
                      </a:r>
                      <a:endParaRPr lang="en-US" dirty="0"/>
                    </a:p>
                  </a:txBody>
                  <a:tcPr>
                    <a:lnB w="38100" cmpd="sng">
                      <a:noFill/>
                    </a:lnB>
                  </a:tcPr>
                </a:tc>
                <a:tc>
                  <a:txBody>
                    <a:bodyPr/>
                    <a:lstStyle/>
                    <a:p>
                      <a:r>
                        <a:rPr lang="en-US" dirty="0" smtClean="0"/>
                        <a:t>Level</a:t>
                      </a:r>
                      <a:endParaRPr lang="en-US" dirty="0"/>
                    </a:p>
                  </a:txBody>
                  <a:tcPr/>
                </a:tc>
                <a:tc>
                  <a:txBody>
                    <a:bodyPr/>
                    <a:lstStyle/>
                    <a:p>
                      <a:r>
                        <a:rPr lang="en-US" dirty="0" smtClean="0"/>
                        <a:t>Command</a:t>
                      </a:r>
                      <a:endParaRPr lang="en-US" dirty="0"/>
                    </a:p>
                  </a:txBody>
                  <a:tcPr/>
                </a:tc>
              </a:tr>
              <a:tr h="458101">
                <a:tc rowSpan="4">
                  <a:txBody>
                    <a:bodyPr/>
                    <a:lstStyle/>
                    <a:p>
                      <a:r>
                        <a:rPr lang="en-US" dirty="0" smtClean="0">
                          <a:latin typeface="Courier New" panose="02070309020205020404" pitchFamily="49" charset="0"/>
                          <a:cs typeface="Courier New" panose="02070309020205020404" pitchFamily="49" charset="0"/>
                        </a:rPr>
                        <a:t>APPENDONLY</a:t>
                      </a:r>
                    </a:p>
                    <a:p>
                      <a:r>
                        <a:rPr lang="en-US" dirty="0" smtClean="0">
                          <a:latin typeface="Courier New" panose="02070309020205020404" pitchFamily="49" charset="0"/>
                          <a:cs typeface="Courier New" panose="02070309020205020404" pitchFamily="49" charset="0"/>
                        </a:rPr>
                        <a:t>BLOCKSIZE</a:t>
                      </a:r>
                    </a:p>
                    <a:p>
                      <a:r>
                        <a:rPr lang="en-US" dirty="0" smtClean="0">
                          <a:latin typeface="Courier New" panose="02070309020205020404" pitchFamily="49" charset="0"/>
                          <a:cs typeface="Courier New" panose="02070309020205020404" pitchFamily="49" charset="0"/>
                        </a:rPr>
                        <a:t>CHECKSUM</a:t>
                      </a:r>
                    </a:p>
                    <a:p>
                      <a:r>
                        <a:rPr lang="en-US" dirty="0" smtClean="0">
                          <a:latin typeface="Courier New" panose="02070309020205020404" pitchFamily="49" charset="0"/>
                          <a:cs typeface="Courier New" panose="02070309020205020404" pitchFamily="49" charset="0"/>
                        </a:rPr>
                        <a:t>COMPRESSTYPE</a:t>
                      </a:r>
                    </a:p>
                    <a:p>
                      <a:r>
                        <a:rPr lang="en-US" dirty="0" smtClean="0">
                          <a:latin typeface="Courier New" panose="02070309020205020404" pitchFamily="49" charset="0"/>
                          <a:cs typeface="Courier New" panose="02070309020205020404" pitchFamily="49" charset="0"/>
                        </a:rPr>
                        <a:t>COMPRESSLEVEL</a:t>
                      </a:r>
                    </a:p>
                    <a:p>
                      <a:r>
                        <a:rPr lang="en-US" dirty="0" smtClean="0">
                          <a:latin typeface="Courier New" panose="02070309020205020404" pitchFamily="49" charset="0"/>
                          <a:cs typeface="Courier New" panose="02070309020205020404" pitchFamily="49" charset="0"/>
                        </a:rPr>
                        <a:t>ORIENTATION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t>Object level</a:t>
                      </a:r>
                      <a:endParaRPr lang="en-US" dirty="0"/>
                    </a:p>
                  </a:txBody>
                  <a:tcPr>
                    <a:lnL w="12700" cmpd="sng">
                      <a:noFill/>
                    </a:ln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Courier New" panose="02070309020205020404" pitchFamily="49" charset="0"/>
                          <a:cs typeface="Courier New" panose="02070309020205020404" pitchFamily="49" charset="0"/>
                        </a:rPr>
                        <a:t>CREATE TABLE … WITH (…)</a:t>
                      </a:r>
                    </a:p>
                  </a:txBody>
                  <a:tcPr/>
                </a:tc>
              </a:tr>
              <a:tr h="458101">
                <a:tc vMerge="1">
                  <a:txBody>
                    <a:bodyPr/>
                    <a:lstStyle/>
                    <a:p>
                      <a:endParaRPr lang="en-US" dirty="0"/>
                    </a:p>
                  </a:txBody>
                  <a:tcPr/>
                </a:tc>
                <a:tc>
                  <a:txBody>
                    <a:bodyPr/>
                    <a:lstStyle/>
                    <a:p>
                      <a:r>
                        <a:rPr lang="en-US" dirty="0" smtClean="0"/>
                        <a:t>Role level</a:t>
                      </a:r>
                      <a:endParaRPr lang="en-US" dirty="0"/>
                    </a:p>
                  </a:txBody>
                  <a:tcPr>
                    <a:lnL w="12700" cmpd="sng">
                      <a:noFill/>
                    </a:ln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Courier New" panose="02070309020205020404" pitchFamily="49" charset="0"/>
                          <a:cs typeface="Courier New" panose="02070309020205020404" pitchFamily="49" charset="0"/>
                        </a:rPr>
                        <a:t>ALTER ROLE … SET …</a:t>
                      </a:r>
                    </a:p>
                  </a:txBody>
                  <a:tcPr/>
                </a:tc>
              </a:tr>
              <a:tr h="458101">
                <a:tc vMerge="1">
                  <a:txBody>
                    <a:bodyPr/>
                    <a:lstStyle/>
                    <a:p>
                      <a:endParaRPr lang="en-US" dirty="0"/>
                    </a:p>
                  </a:txBody>
                  <a:tcPr/>
                </a:tc>
                <a:tc>
                  <a:txBody>
                    <a:bodyPr/>
                    <a:lstStyle/>
                    <a:p>
                      <a:r>
                        <a:rPr lang="en-US" dirty="0" smtClean="0"/>
                        <a:t>Database level</a:t>
                      </a:r>
                      <a:endParaRPr lang="en-US" dirty="0"/>
                    </a:p>
                  </a:txBody>
                  <a:tcPr>
                    <a:lnL w="12700" cmpd="sng">
                      <a:noFill/>
                    </a:ln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Courier New" panose="02070309020205020404" pitchFamily="49" charset="0"/>
                          <a:cs typeface="Courier New" panose="02070309020205020404" pitchFamily="49" charset="0"/>
                        </a:rPr>
                        <a:t>ALTER DATABASE … SET …</a:t>
                      </a:r>
                    </a:p>
                  </a:txBody>
                  <a:tcPr/>
                </a:tc>
              </a:tr>
              <a:tr h="458101">
                <a:tc vMerge="1">
                  <a:txBody>
                    <a:bodyPr/>
                    <a:lstStyle/>
                    <a:p>
                      <a:endParaRPr lang="en-US" dirty="0"/>
                    </a:p>
                  </a:txBody>
                  <a:tcPr/>
                </a:tc>
                <a:tc>
                  <a:txBody>
                    <a:bodyPr/>
                    <a:lstStyle/>
                    <a:p>
                      <a:r>
                        <a:rPr lang="en-US" dirty="0" smtClean="0"/>
                        <a:t>System level</a:t>
                      </a:r>
                      <a:endParaRPr lang="en-US" dirty="0"/>
                    </a:p>
                  </a:txBody>
                  <a:tcPr>
                    <a:lnL w="12700" cmpd="sng">
                      <a:noFill/>
                    </a:ln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Courier New" panose="02070309020205020404" pitchFamily="49" charset="0"/>
                          <a:cs typeface="Courier New" panose="02070309020205020404" pitchFamily="49" charset="0"/>
                        </a:rPr>
                        <a:t>gpconfig …</a:t>
                      </a:r>
                    </a:p>
                  </a:txBody>
                  <a:tcPr/>
                </a:tc>
              </a:tr>
            </a:tbl>
          </a:graphicData>
        </a:graphic>
      </p:graphicFrame>
      <p:sp>
        <p:nvSpPr>
          <p:cNvPr id="2" name="Title 1"/>
          <p:cNvSpPr>
            <a:spLocks noGrp="1"/>
          </p:cNvSpPr>
          <p:nvPr>
            <p:ph type="title"/>
          </p:nvPr>
        </p:nvSpPr>
        <p:spPr/>
        <p:txBody>
          <a:bodyPr/>
          <a:lstStyle/>
          <a:p>
            <a:r>
              <a:rPr lang="en-US" dirty="0" smtClean="0"/>
              <a:t>Defining Default Table Storage Options</a:t>
            </a:r>
            <a:endParaRPr lang="en-US" dirty="0"/>
          </a:p>
        </p:txBody>
      </p:sp>
      <p:grpSp>
        <p:nvGrpSpPr>
          <p:cNvPr id="9" name="Group 26"/>
          <p:cNvGrpSpPr/>
          <p:nvPr/>
        </p:nvGrpSpPr>
        <p:grpSpPr>
          <a:xfrm>
            <a:off x="246532" y="4160834"/>
            <a:ext cx="8305800" cy="1543930"/>
            <a:chOff x="838200" y="1828800"/>
            <a:chExt cx="8305800" cy="1543930"/>
          </a:xfrm>
        </p:grpSpPr>
        <p:grpSp>
          <p:nvGrpSpPr>
            <p:cNvPr id="10" name="Group 30"/>
            <p:cNvGrpSpPr/>
            <p:nvPr/>
          </p:nvGrpSpPr>
          <p:grpSpPr>
            <a:xfrm>
              <a:off x="838200" y="2010100"/>
              <a:ext cx="8305800" cy="1362630"/>
              <a:chOff x="609600" y="1476700"/>
              <a:chExt cx="8305800" cy="1362630"/>
            </a:xfrm>
          </p:grpSpPr>
          <p:sp>
            <p:nvSpPr>
              <p:cNvPr id="17" name="Rectangle 16"/>
              <p:cNvSpPr/>
              <p:nvPr/>
            </p:nvSpPr>
            <p:spPr>
              <a:xfrm>
                <a:off x="609600" y="1476700"/>
                <a:ext cx="8305800" cy="1362630"/>
              </a:xfrm>
              <a:prstGeom prst="rect">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609600" y="1476702"/>
                <a:ext cx="8305800" cy="381000"/>
              </a:xfrm>
              <a:prstGeom prst="rect">
                <a:avLst/>
              </a:prstGeom>
              <a:solidFill>
                <a:schemeClr val="accent2">
                  <a:lumMod val="20000"/>
                  <a:lumOff val="80000"/>
                </a:schemeClr>
              </a:solidFill>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27"/>
            <p:cNvGrpSpPr/>
            <p:nvPr/>
          </p:nvGrpSpPr>
          <p:grpSpPr>
            <a:xfrm>
              <a:off x="914400" y="1828800"/>
              <a:ext cx="8229600" cy="1440597"/>
              <a:chOff x="914400" y="1828800"/>
              <a:chExt cx="8229600" cy="1440597"/>
            </a:xfrm>
          </p:grpSpPr>
          <p:sp>
            <p:nvSpPr>
              <p:cNvPr id="12" name="TextBox 11"/>
              <p:cNvSpPr txBox="1"/>
              <p:nvPr/>
            </p:nvSpPr>
            <p:spPr>
              <a:xfrm>
                <a:off x="1524000" y="1981200"/>
                <a:ext cx="5017079" cy="369332"/>
              </a:xfrm>
              <a:prstGeom prst="rect">
                <a:avLst/>
              </a:prstGeom>
              <a:noFill/>
            </p:spPr>
            <p:txBody>
              <a:bodyPr wrap="none" rtlCol="0">
                <a:spAutoFit/>
              </a:bodyPr>
              <a:lstStyle/>
              <a:p>
                <a:r>
                  <a:rPr lang="en-US" b="1" dirty="0" smtClean="0">
                    <a:latin typeface="Calibri" pitchFamily="34" charset="0"/>
                  </a:rPr>
                  <a:t>Usage: Update default storage options at role level</a:t>
                </a:r>
                <a:endParaRPr lang="en-US" b="1" dirty="0">
                  <a:latin typeface="Courier New" pitchFamily="49" charset="0"/>
                  <a:cs typeface="Courier New" pitchFamily="49" charset="0"/>
                </a:endParaRPr>
              </a:p>
            </p:txBody>
          </p:sp>
          <p:sp>
            <p:nvSpPr>
              <p:cNvPr id="13" name="TextBox 12"/>
              <p:cNvSpPr txBox="1"/>
              <p:nvPr/>
            </p:nvSpPr>
            <p:spPr>
              <a:xfrm>
                <a:off x="1143000" y="2438400"/>
                <a:ext cx="8001000" cy="830997"/>
              </a:xfrm>
              <a:prstGeom prst="rect">
                <a:avLst/>
              </a:prstGeom>
              <a:solidFill>
                <a:schemeClr val="bg1"/>
              </a:solidFill>
              <a:effectLst>
                <a:softEdge rad="127000"/>
              </a:effectLst>
            </p:spPr>
            <p:txBody>
              <a:bodyPr wrap="square" rtlCol="0">
                <a:spAutoFit/>
              </a:bodyPr>
              <a:lstStyle/>
              <a:p>
                <a:r>
                  <a:rPr lang="en-US" sz="1600" dirty="0" smtClean="0">
                    <a:latin typeface="Courier New" pitchFamily="49" charset="0"/>
                    <a:cs typeface="Courier New" pitchFamily="49" charset="0"/>
                  </a:rPr>
                  <a:t>names</a:t>
                </a:r>
                <a:r>
                  <a:rPr lang="en-US" sz="1600" dirty="0">
                    <a:latin typeface="Courier New" pitchFamily="49" charset="0"/>
                    <a:cs typeface="Courier New" pitchFamily="49" charset="0"/>
                  </a:rPr>
                  <a:t>=&gt; alter role student set gp_default_storage_options='</a:t>
                </a:r>
                <a:r>
                  <a:rPr lang="en-US" sz="1600" dirty="0" err="1">
                    <a:latin typeface="Courier New" pitchFamily="49" charset="0"/>
                    <a:cs typeface="Courier New" pitchFamily="49" charset="0"/>
                  </a:rPr>
                  <a:t>appendonly</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true,compresstype</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zlib</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Names=&gt; set role student;</a:t>
                </a:r>
              </a:p>
            </p:txBody>
          </p:sp>
          <p:grpSp>
            <p:nvGrpSpPr>
              <p:cNvPr id="14" name="Group 25"/>
              <p:cNvGrpSpPr/>
              <p:nvPr/>
            </p:nvGrpSpPr>
            <p:grpSpPr>
              <a:xfrm>
                <a:off x="914400" y="1828800"/>
                <a:ext cx="838200" cy="685800"/>
                <a:chOff x="914400" y="1828800"/>
                <a:chExt cx="838200" cy="685800"/>
              </a:xfrm>
            </p:grpSpPr>
            <p:pic>
              <p:nvPicPr>
                <p:cNvPr id="15" name="Picture 2" descr="C:\Documents and Settings\cantot\My Documents\Training\Supporting Materials\Icons\PNG files for PowerPoint\All Others\Notepad.png"/>
                <p:cNvPicPr>
                  <a:picLocks noChangeAspect="1" noChangeArrowheads="1"/>
                </p:cNvPicPr>
                <p:nvPr/>
              </p:nvPicPr>
              <p:blipFill>
                <a:blip r:embed="rId4" cstate="print"/>
                <a:srcRect/>
                <a:stretch>
                  <a:fillRect/>
                </a:stretch>
              </p:blipFill>
              <p:spPr bwMode="auto">
                <a:xfrm flipH="1">
                  <a:off x="914400" y="1828800"/>
                  <a:ext cx="685800" cy="685800"/>
                </a:xfrm>
                <a:prstGeom prst="rect">
                  <a:avLst/>
                </a:prstGeom>
                <a:noFill/>
              </p:spPr>
            </p:pic>
            <p:pic>
              <p:nvPicPr>
                <p:cNvPr id="16" name="Picture 1" descr="C:\Documents and Settings\cantot\My Documents\Training\Supporting Materials\Icons\PNG files for PowerPoint\All Others\mag glass.png"/>
                <p:cNvPicPr>
                  <a:picLocks noChangeAspect="1" noChangeArrowheads="1"/>
                </p:cNvPicPr>
                <p:nvPr/>
              </p:nvPicPr>
              <p:blipFill>
                <a:blip r:embed="rId5" cstate="print"/>
                <a:srcRect/>
                <a:stretch>
                  <a:fillRect/>
                </a:stretch>
              </p:blipFill>
              <p:spPr bwMode="auto">
                <a:xfrm>
                  <a:off x="1143000" y="2055779"/>
                  <a:ext cx="609600" cy="382621"/>
                </a:xfrm>
                <a:prstGeom prst="rect">
                  <a:avLst/>
                </a:prstGeom>
                <a:noFill/>
              </p:spPr>
            </p:pic>
          </p:grpSp>
        </p:grpSp>
      </p:grpSp>
      <p:sp>
        <p:nvSpPr>
          <p:cNvPr id="26" name="Down Arrow 25"/>
          <p:cNvSpPr/>
          <p:nvPr/>
        </p:nvSpPr>
        <p:spPr>
          <a:xfrm>
            <a:off x="7586860" y="1481927"/>
            <a:ext cx="777993" cy="251747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urier New" panose="02070309020205020404" pitchFamily="49" charset="0"/>
              <a:cs typeface="Courier New" panose="02070309020205020404" pitchFamily="49" charset="0"/>
            </a:endParaRPr>
          </a:p>
        </p:txBody>
      </p:sp>
      <p:sp>
        <p:nvSpPr>
          <p:cNvPr id="27" name="TextBox 26"/>
          <p:cNvSpPr txBox="1"/>
          <p:nvPr/>
        </p:nvSpPr>
        <p:spPr>
          <a:xfrm>
            <a:off x="8277369" y="3524411"/>
            <a:ext cx="1087801" cy="523220"/>
          </a:xfrm>
          <a:prstGeom prst="rect">
            <a:avLst/>
          </a:prstGeom>
          <a:noFill/>
        </p:spPr>
        <p:txBody>
          <a:bodyPr wrap="square" rtlCol="0">
            <a:spAutoFit/>
          </a:bodyPr>
          <a:lstStyle/>
          <a:p>
            <a:r>
              <a:rPr lang="en-US" sz="1400" b="1" dirty="0" smtClean="0"/>
              <a:t>Lowest priority</a:t>
            </a:r>
            <a:endParaRPr lang="en-US" sz="1400" b="1" dirty="0"/>
          </a:p>
        </p:txBody>
      </p:sp>
      <p:sp>
        <p:nvSpPr>
          <p:cNvPr id="21" name="TextBox 20"/>
          <p:cNvSpPr txBox="1"/>
          <p:nvPr/>
        </p:nvSpPr>
        <p:spPr>
          <a:xfrm>
            <a:off x="250207" y="1334020"/>
            <a:ext cx="8027162" cy="369332"/>
          </a:xfrm>
          <a:prstGeom prst="rect">
            <a:avLst/>
          </a:prstGeom>
          <a:solidFill>
            <a:schemeClr val="accent1"/>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b="1">
                <a:solidFill>
                  <a:schemeClr val="lt1"/>
                </a:solidFill>
                <a:latin typeface="Courier New" panose="02070309020205020404" pitchFamily="49" charset="0"/>
                <a:ea typeface="+mn-ea"/>
                <a:cs typeface="Courier New" panose="02070309020205020404" pitchFamily="49" charset="0"/>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dirty="0"/>
              <a:t>gp_default_storage_options</a:t>
            </a:r>
          </a:p>
        </p:txBody>
      </p:sp>
      <p:sp>
        <p:nvSpPr>
          <p:cNvPr id="28" name="TextBox 27"/>
          <p:cNvSpPr txBox="1"/>
          <p:nvPr/>
        </p:nvSpPr>
        <p:spPr>
          <a:xfrm>
            <a:off x="8277369" y="1681600"/>
            <a:ext cx="992267" cy="523220"/>
          </a:xfrm>
          <a:prstGeom prst="rect">
            <a:avLst/>
          </a:prstGeom>
          <a:noFill/>
        </p:spPr>
        <p:txBody>
          <a:bodyPr wrap="square" rtlCol="0">
            <a:spAutoFit/>
          </a:bodyPr>
          <a:lstStyle/>
          <a:p>
            <a:r>
              <a:rPr lang="en-US" sz="1400" b="1" dirty="0" smtClean="0"/>
              <a:t>Highest priority</a:t>
            </a:r>
            <a:endParaRPr lang="en-US" sz="1400" b="1" dirty="0"/>
          </a:p>
        </p:txBody>
      </p:sp>
    </p:spTree>
    <p:custDataLst>
      <p:tags r:id="rId1"/>
    </p:custDataLst>
    <p:extLst>
      <p:ext uri="{BB962C8B-B14F-4D97-AF65-F5344CB8AC3E}">
        <p14:creationId xmlns:p14="http://schemas.microsoft.com/office/powerpoint/2010/main" val="334299507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376190" y="446193"/>
            <a:ext cx="8670599" cy="614000"/>
          </a:xfrm>
          <a:prstGeom prst="rect">
            <a:avLst/>
          </a:prstGeom>
          <a:noFill/>
          <a:ln>
            <a:noFill/>
          </a:ln>
        </p:spPr>
        <p:txBody>
          <a:bodyPr lIns="0" tIns="0" rIns="0" bIns="0" anchor="t" anchorCtr="0">
            <a:noAutofit/>
          </a:bodyPr>
          <a:lstStyle/>
          <a:p>
            <a:pPr marL="0" marR="0" lvl="0" indent="0" algn="l" rtl="0">
              <a:lnSpc>
                <a:spcPct val="90000"/>
              </a:lnSpc>
              <a:spcBef>
                <a:spcPts val="0"/>
              </a:spcBef>
              <a:buClr>
                <a:srgbClr val="00685D"/>
              </a:buClr>
              <a:buSzPct val="25000"/>
              <a:buFont typeface="Arial"/>
              <a:buNone/>
            </a:pPr>
            <a:r>
              <a:rPr lang="en-US" sz="3200" dirty="0" smtClean="0">
                <a:solidFill>
                  <a:srgbClr val="008881"/>
                </a:solidFill>
              </a:rPr>
              <a:t>Review</a:t>
            </a:r>
            <a:endParaRPr lang="en" sz="3200" dirty="0">
              <a:solidFill>
                <a:srgbClr val="008881"/>
              </a:solidFill>
            </a:endParaRPr>
          </a:p>
        </p:txBody>
      </p:sp>
      <p:sp>
        <p:nvSpPr>
          <p:cNvPr id="3" name="Text Placeholder 2"/>
          <p:cNvSpPr>
            <a:spLocks noGrp="1"/>
          </p:cNvSpPr>
          <p:nvPr>
            <p:ph type="body" idx="1"/>
          </p:nvPr>
        </p:nvSpPr>
        <p:spPr>
          <a:xfrm>
            <a:off x="376190" y="1254428"/>
            <a:ext cx="8410499" cy="4510799"/>
          </a:xfrm>
        </p:spPr>
        <p:txBody>
          <a:bodyPr/>
          <a:lstStyle/>
          <a:p>
            <a:pPr marL="152400" lvl="0" indent="0">
              <a:buSzPct val="100000"/>
              <a:buNone/>
            </a:pPr>
            <a:endParaRPr lang="en-US" sz="2800" dirty="0">
              <a:solidFill>
                <a:srgbClr val="000000"/>
              </a:solidFill>
            </a:endParaRPr>
          </a:p>
          <a:p>
            <a:pPr marL="495300" lvl="0">
              <a:buSzPct val="100000"/>
            </a:pPr>
            <a:r>
              <a:rPr lang="en-US" sz="2800" dirty="0">
                <a:solidFill>
                  <a:srgbClr val="000000"/>
                </a:solidFill>
              </a:rPr>
              <a:t>Tablespaces and filespaces</a:t>
            </a:r>
          </a:p>
          <a:p>
            <a:pPr marL="495300" lvl="0">
              <a:buSzPct val="100000"/>
            </a:pPr>
            <a:r>
              <a:rPr lang="en-US" sz="2800" dirty="0">
                <a:solidFill>
                  <a:srgbClr val="000000"/>
                </a:solidFill>
              </a:rPr>
              <a:t>Additional table types (external, temp)</a:t>
            </a:r>
          </a:p>
          <a:p>
            <a:pPr marL="495300" lvl="0">
              <a:buSzPct val="100000"/>
            </a:pPr>
            <a:r>
              <a:rPr lang="en-US" sz="2800" dirty="0">
                <a:solidFill>
                  <a:srgbClr val="000000"/>
                </a:solidFill>
              </a:rPr>
              <a:t>Table storage models</a:t>
            </a:r>
          </a:p>
          <a:p>
            <a:pPr marL="495300" lvl="0">
              <a:buSzPct val="100000"/>
            </a:pPr>
            <a:r>
              <a:rPr lang="en-US" sz="2800" dirty="0">
                <a:solidFill>
                  <a:srgbClr val="000000"/>
                </a:solidFill>
              </a:rPr>
              <a:t>Compression options</a:t>
            </a:r>
          </a:p>
          <a:p>
            <a:pPr marL="495300" lvl="0">
              <a:buSzPct val="100000"/>
            </a:pPr>
            <a:r>
              <a:rPr lang="en-US" sz="2800" dirty="0">
                <a:solidFill>
                  <a:srgbClr val="000000"/>
                </a:solidFill>
              </a:rPr>
              <a:t>Test it out in the lab</a:t>
            </a:r>
            <a:endParaRPr lang="en" sz="2800" dirty="0">
              <a:solidFill>
                <a:srgbClr val="000000"/>
              </a:solidFill>
            </a:endParaRPr>
          </a:p>
          <a:p>
            <a:endParaRPr lang="en-US"/>
          </a:p>
        </p:txBody>
      </p:sp>
    </p:spTree>
    <p:extLst>
      <p:ext uri="{BB962C8B-B14F-4D97-AF65-F5344CB8AC3E}">
        <p14:creationId xmlns:p14="http://schemas.microsoft.com/office/powerpoint/2010/main" val="188974305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Tree>
    <p:extLst>
      <p:ext uri="{BB962C8B-B14F-4D97-AF65-F5344CB8AC3E}">
        <p14:creationId xmlns:p14="http://schemas.microsoft.com/office/powerpoint/2010/main" val="265017399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376190" y="446193"/>
            <a:ext cx="8670599" cy="614000"/>
          </a:xfrm>
          <a:prstGeom prst="rect">
            <a:avLst/>
          </a:prstGeom>
          <a:noFill/>
          <a:ln>
            <a:noFill/>
          </a:ln>
        </p:spPr>
        <p:txBody>
          <a:bodyPr lIns="0" tIns="0" rIns="0" bIns="0" anchor="t" anchorCtr="0">
            <a:noAutofit/>
          </a:bodyPr>
          <a:lstStyle/>
          <a:p>
            <a:pPr marL="0" marR="0" lvl="0" indent="0" algn="l" rtl="0">
              <a:lnSpc>
                <a:spcPct val="90000"/>
              </a:lnSpc>
              <a:spcBef>
                <a:spcPts val="0"/>
              </a:spcBef>
              <a:buClr>
                <a:srgbClr val="00685D"/>
              </a:buClr>
              <a:buSzPct val="25000"/>
              <a:buFont typeface="Arial"/>
              <a:buNone/>
            </a:pPr>
            <a:r>
              <a:rPr lang="en" sz="3200" dirty="0" smtClean="0">
                <a:solidFill>
                  <a:srgbClr val="008881"/>
                </a:solidFill>
              </a:rPr>
              <a:t>Agenda</a:t>
            </a:r>
            <a:endParaRPr lang="en" sz="3200" dirty="0">
              <a:solidFill>
                <a:srgbClr val="008881"/>
              </a:solidFill>
            </a:endParaRPr>
          </a:p>
        </p:txBody>
      </p:sp>
      <p:sp>
        <p:nvSpPr>
          <p:cNvPr id="242" name="Shape 242"/>
          <p:cNvSpPr txBox="1">
            <a:spLocks noGrp="1"/>
          </p:cNvSpPr>
          <p:nvPr>
            <p:ph type="body" idx="1"/>
          </p:nvPr>
        </p:nvSpPr>
        <p:spPr>
          <a:xfrm>
            <a:off x="738824" y="1133691"/>
            <a:ext cx="7988400" cy="3256000"/>
          </a:xfrm>
          <a:prstGeom prst="rect">
            <a:avLst/>
          </a:prstGeom>
          <a:noFill/>
          <a:ln>
            <a:noFill/>
          </a:ln>
        </p:spPr>
        <p:txBody>
          <a:bodyPr lIns="0" tIns="0" rIns="0" bIns="0" anchor="t" anchorCtr="0">
            <a:noAutofit/>
          </a:bodyPr>
          <a:lstStyle/>
          <a:p>
            <a:pPr marL="152400" indent="0">
              <a:buSzPct val="100000"/>
              <a:buNone/>
            </a:pPr>
            <a:endParaRPr lang="en-US" sz="2600" dirty="0" smtClean="0">
              <a:solidFill>
                <a:schemeClr val="lt2"/>
              </a:solidFill>
            </a:endParaRPr>
          </a:p>
          <a:p>
            <a:pPr marL="495300" indent="-342900">
              <a:buSzPct val="100000"/>
            </a:pPr>
            <a:r>
              <a:rPr lang="en-US" sz="2800" dirty="0">
                <a:solidFill>
                  <a:schemeClr val="lt2"/>
                </a:solidFill>
              </a:rPr>
              <a:t>Introduction</a:t>
            </a:r>
          </a:p>
          <a:p>
            <a:pPr marL="495300">
              <a:buSzPct val="100000"/>
            </a:pPr>
            <a:r>
              <a:rPr lang="en-US" sz="2800" dirty="0">
                <a:solidFill>
                  <a:schemeClr val="lt2"/>
                </a:solidFill>
              </a:rPr>
              <a:t>Tablespaces and filespaces</a:t>
            </a:r>
          </a:p>
          <a:p>
            <a:pPr marL="495300">
              <a:buSzPct val="100000"/>
            </a:pPr>
            <a:r>
              <a:rPr lang="en-US" sz="2800" dirty="0">
                <a:solidFill>
                  <a:schemeClr val="lt2"/>
                </a:solidFill>
              </a:rPr>
              <a:t>Additional table types (external, temp)</a:t>
            </a:r>
          </a:p>
          <a:p>
            <a:pPr marL="495300">
              <a:buSzPct val="100000"/>
            </a:pPr>
            <a:r>
              <a:rPr lang="en-US" sz="2800" dirty="0">
                <a:solidFill>
                  <a:schemeClr val="lt2"/>
                </a:solidFill>
              </a:rPr>
              <a:t>Table storage models</a:t>
            </a:r>
          </a:p>
          <a:p>
            <a:pPr marL="495300" indent="-342900">
              <a:buSzPct val="100000"/>
            </a:pPr>
            <a:r>
              <a:rPr lang="en-US" sz="2800" dirty="0">
                <a:solidFill>
                  <a:schemeClr val="lt2"/>
                </a:solidFill>
              </a:rPr>
              <a:t>Compression options</a:t>
            </a:r>
          </a:p>
          <a:p>
            <a:pPr marL="495300" indent="-342900">
              <a:buSzPct val="100000"/>
            </a:pPr>
            <a:r>
              <a:rPr lang="en-US" sz="2800" dirty="0">
                <a:solidFill>
                  <a:schemeClr val="lt2"/>
                </a:solidFill>
              </a:rPr>
              <a:t>Test it out in the lab</a:t>
            </a:r>
            <a:endParaRPr lang="en" sz="2800" dirty="0">
              <a:solidFill>
                <a:schemeClr val="lt2"/>
              </a:solidFill>
            </a:endParaRPr>
          </a:p>
        </p:txBody>
      </p:sp>
    </p:spTree>
    <p:extLst>
      <p:ext uri="{BB962C8B-B14F-4D97-AF65-F5344CB8AC3E}">
        <p14:creationId xmlns:p14="http://schemas.microsoft.com/office/powerpoint/2010/main" val="146035599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530804" y="166803"/>
            <a:ext cx="3962400" cy="1143000"/>
          </a:xfrm>
        </p:spPr>
        <p:txBody>
          <a:bodyPr anchor="t"/>
          <a:lstStyle/>
          <a:p>
            <a:r>
              <a:rPr lang="en-US" sz="3600" dirty="0" smtClean="0"/>
              <a:t>Filespaces</a:t>
            </a:r>
            <a:endParaRPr lang="en-US" sz="3600" dirty="0"/>
          </a:p>
        </p:txBody>
      </p:sp>
      <p:sp>
        <p:nvSpPr>
          <p:cNvPr id="72" name="Content Placeholder 71"/>
          <p:cNvSpPr>
            <a:spLocks noGrp="1"/>
          </p:cNvSpPr>
          <p:nvPr>
            <p:ph idx="1"/>
          </p:nvPr>
        </p:nvSpPr>
        <p:spPr>
          <a:xfrm>
            <a:off x="457200" y="3956420"/>
            <a:ext cx="8229600" cy="2251631"/>
          </a:xfrm>
        </p:spPr>
        <p:txBody>
          <a:bodyPr/>
          <a:lstStyle/>
          <a:p>
            <a:r>
              <a:rPr lang="en-US" dirty="0" smtClean="0"/>
              <a:t>By default, the system filespace, </a:t>
            </a:r>
            <a:r>
              <a:rPr lang="en-US" dirty="0" smtClean="0">
                <a:latin typeface="Courier New" pitchFamily="49" charset="0"/>
                <a:cs typeface="Courier New" pitchFamily="49" charset="0"/>
              </a:rPr>
              <a:t>pg_system</a:t>
            </a:r>
            <a:r>
              <a:rPr lang="en-US" dirty="0" smtClean="0"/>
              <a:t>, is created on initialization</a:t>
            </a:r>
          </a:p>
          <a:p>
            <a:r>
              <a:rPr lang="en-US" dirty="0" smtClean="0"/>
              <a:t>All system relations are stored in the system filespace by default</a:t>
            </a:r>
          </a:p>
          <a:p>
            <a:r>
              <a:rPr lang="en-US" dirty="0" smtClean="0"/>
              <a:t>All user relations are also stored in the system filespace by default</a:t>
            </a:r>
            <a:endParaRPr lang="en-US" dirty="0"/>
          </a:p>
        </p:txBody>
      </p:sp>
      <p:grpSp>
        <p:nvGrpSpPr>
          <p:cNvPr id="71" name="Group 70"/>
          <p:cNvGrpSpPr/>
          <p:nvPr/>
        </p:nvGrpSpPr>
        <p:grpSpPr>
          <a:xfrm>
            <a:off x="284559" y="693824"/>
            <a:ext cx="4744641" cy="3264932"/>
            <a:chOff x="152400" y="2678668"/>
            <a:chExt cx="4744641" cy="3264932"/>
          </a:xfrm>
        </p:grpSpPr>
        <p:grpSp>
          <p:nvGrpSpPr>
            <p:cNvPr id="8" name="Group 52"/>
            <p:cNvGrpSpPr/>
            <p:nvPr/>
          </p:nvGrpSpPr>
          <p:grpSpPr>
            <a:xfrm>
              <a:off x="152400" y="4231944"/>
              <a:ext cx="3276600" cy="1711656"/>
              <a:chOff x="152400" y="4231944"/>
              <a:chExt cx="3276600" cy="1711656"/>
            </a:xfrm>
          </p:grpSpPr>
          <p:sp>
            <p:nvSpPr>
              <p:cNvPr id="9" name="Rounded Rectangle 8"/>
              <p:cNvSpPr/>
              <p:nvPr/>
            </p:nvSpPr>
            <p:spPr>
              <a:xfrm>
                <a:off x="152400" y="4495800"/>
                <a:ext cx="3276600" cy="1447800"/>
              </a:xfrm>
              <a:prstGeom prst="roundRect">
                <a:avLst>
                  <a:gd name="adj" fmla="val 69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838200" y="4231944"/>
                <a:ext cx="1687706" cy="369332"/>
              </a:xfrm>
              <a:prstGeom prst="rect">
                <a:avLst/>
              </a:prstGeom>
              <a:solidFill>
                <a:schemeClr val="bg1"/>
              </a:solidFill>
              <a:effectLst>
                <a:softEdge rad="63500"/>
              </a:effectLst>
            </p:spPr>
            <p:txBody>
              <a:bodyPr wrap="none" rtlCol="0">
                <a:spAutoFit/>
              </a:bodyPr>
              <a:lstStyle/>
              <a:p>
                <a:r>
                  <a:rPr lang="en-US" b="1" dirty="0" smtClean="0">
                    <a:latin typeface="Calibri" pitchFamily="34" charset="0"/>
                  </a:rPr>
                  <a:t>Segment Server</a:t>
                </a:r>
                <a:endParaRPr lang="en-US" b="1" dirty="0">
                  <a:latin typeface="Calibri" pitchFamily="34" charset="0"/>
                </a:endParaRPr>
              </a:p>
            </p:txBody>
          </p:sp>
        </p:grpSp>
        <p:grpSp>
          <p:nvGrpSpPr>
            <p:cNvPr id="11" name="Group 55"/>
            <p:cNvGrpSpPr/>
            <p:nvPr/>
          </p:nvGrpSpPr>
          <p:grpSpPr>
            <a:xfrm>
              <a:off x="228600" y="4470400"/>
              <a:ext cx="3200602" cy="1473200"/>
              <a:chOff x="228600" y="4013200"/>
              <a:chExt cx="3200602" cy="1473200"/>
            </a:xfrm>
          </p:grpSpPr>
          <p:grpSp>
            <p:nvGrpSpPr>
              <p:cNvPr id="12" name="Group 10"/>
              <p:cNvGrpSpPr/>
              <p:nvPr/>
            </p:nvGrpSpPr>
            <p:grpSpPr>
              <a:xfrm>
                <a:off x="228600" y="4272210"/>
                <a:ext cx="762000" cy="833190"/>
                <a:chOff x="228600" y="3048001"/>
                <a:chExt cx="762000" cy="833190"/>
              </a:xfrm>
            </p:grpSpPr>
            <p:pic>
              <p:nvPicPr>
                <p:cNvPr id="19" name="Picture 2" descr="C:\Documents and Settings\cantot\My Documents\Training\Supporting Materials\Icons\PNG files for PowerPoint\All Others\disc blue.png"/>
                <p:cNvPicPr>
                  <a:picLocks noChangeAspect="1" noChangeArrowheads="1"/>
                </p:cNvPicPr>
                <p:nvPr/>
              </p:nvPicPr>
              <p:blipFill>
                <a:blip r:embed="rId4" cstate="print"/>
                <a:srcRect/>
                <a:stretch>
                  <a:fillRect/>
                </a:stretch>
              </p:blipFill>
              <p:spPr bwMode="auto">
                <a:xfrm>
                  <a:off x="228600" y="3048001"/>
                  <a:ext cx="762000" cy="833190"/>
                </a:xfrm>
                <a:prstGeom prst="rect">
                  <a:avLst/>
                </a:prstGeom>
                <a:noFill/>
              </p:spPr>
            </p:pic>
            <p:sp>
              <p:nvSpPr>
                <p:cNvPr id="20" name="TextBox 19"/>
                <p:cNvSpPr txBox="1"/>
                <p:nvPr/>
              </p:nvSpPr>
              <p:spPr>
                <a:xfrm>
                  <a:off x="239178" y="3254992"/>
                  <a:ext cx="740844" cy="523220"/>
                </a:xfrm>
                <a:prstGeom prst="rect">
                  <a:avLst/>
                </a:prstGeom>
                <a:noFill/>
              </p:spPr>
              <p:txBody>
                <a:bodyPr wrap="none" rtlCol="0">
                  <a:spAutoFit/>
                </a:bodyPr>
                <a:lstStyle/>
                <a:p>
                  <a:pPr algn="ctr"/>
                  <a:r>
                    <a:rPr lang="en-US" sz="1400" b="1" dirty="0" smtClean="0">
                      <a:solidFill>
                        <a:schemeClr val="bg1"/>
                      </a:solidFill>
                      <a:latin typeface="Calibri" pitchFamily="34" charset="0"/>
                    </a:rPr>
                    <a:t>Logical</a:t>
                  </a:r>
                  <a:br>
                    <a:rPr lang="en-US" sz="1400" b="1" dirty="0" smtClean="0">
                      <a:solidFill>
                        <a:schemeClr val="bg1"/>
                      </a:solidFill>
                      <a:latin typeface="Calibri" pitchFamily="34" charset="0"/>
                    </a:rPr>
                  </a:br>
                  <a:r>
                    <a:rPr lang="en-US" sz="1400" b="1" dirty="0" smtClean="0">
                      <a:solidFill>
                        <a:schemeClr val="bg1"/>
                      </a:solidFill>
                      <a:latin typeface="Calibri" pitchFamily="34" charset="0"/>
                    </a:rPr>
                    <a:t>volume</a:t>
                  </a:r>
                  <a:endParaRPr lang="en-US" sz="1400" b="1" dirty="0">
                    <a:solidFill>
                      <a:schemeClr val="bg1"/>
                    </a:solidFill>
                    <a:latin typeface="Calibri" pitchFamily="34" charset="0"/>
                  </a:endParaRPr>
                </a:p>
              </p:txBody>
            </p:sp>
          </p:grpSp>
          <p:grpSp>
            <p:nvGrpSpPr>
              <p:cNvPr id="13" name="Group 24"/>
              <p:cNvGrpSpPr/>
              <p:nvPr/>
            </p:nvGrpSpPr>
            <p:grpSpPr>
              <a:xfrm>
                <a:off x="1447800" y="4013200"/>
                <a:ext cx="1981402" cy="787400"/>
                <a:chOff x="1447800" y="3048000"/>
                <a:chExt cx="1981402" cy="787400"/>
              </a:xfrm>
            </p:grpSpPr>
            <p:pic>
              <p:nvPicPr>
                <p:cNvPr id="17" name="Picture 3" descr="C:\Documents and Settings\cantot\My Documents\Training\Supporting Materials\Icons\PNG files for PowerPoint\All Others\folder 123.png"/>
                <p:cNvPicPr>
                  <a:picLocks noChangeAspect="1" noChangeArrowheads="1"/>
                </p:cNvPicPr>
                <p:nvPr/>
              </p:nvPicPr>
              <p:blipFill>
                <a:blip r:embed="rId5" cstate="print"/>
                <a:srcRect/>
                <a:stretch>
                  <a:fillRect/>
                </a:stretch>
              </p:blipFill>
              <p:spPr bwMode="auto">
                <a:xfrm>
                  <a:off x="1447800" y="3048000"/>
                  <a:ext cx="787400" cy="787400"/>
                </a:xfrm>
                <a:prstGeom prst="rect">
                  <a:avLst/>
                </a:prstGeom>
                <a:noFill/>
              </p:spPr>
            </p:pic>
            <p:sp>
              <p:nvSpPr>
                <p:cNvPr id="18" name="TextBox 17"/>
                <p:cNvSpPr txBox="1"/>
                <p:nvPr/>
              </p:nvSpPr>
              <p:spPr>
                <a:xfrm>
                  <a:off x="1524000" y="3352800"/>
                  <a:ext cx="1905202" cy="307777"/>
                </a:xfrm>
                <a:prstGeom prst="rect">
                  <a:avLst/>
                </a:prstGeom>
                <a:noFill/>
              </p:spPr>
              <p:txBody>
                <a:bodyPr wrap="none" rtlCol="0">
                  <a:spAutoFit/>
                </a:bodyPr>
                <a:lstStyle/>
                <a:p>
                  <a:r>
                    <a:rPr lang="en-US" sz="1400" b="1" dirty="0" smtClean="0">
                      <a:solidFill>
                        <a:schemeClr val="bg2">
                          <a:lumMod val="75000"/>
                        </a:schemeClr>
                      </a:solidFill>
                      <a:latin typeface="Calibri" pitchFamily="34" charset="0"/>
                    </a:rPr>
                    <a:t>/data/primary/gpseg</a:t>
                  </a:r>
                  <a:r>
                    <a:rPr lang="en-US" sz="1400" b="1" i="1" dirty="0" smtClean="0">
                      <a:solidFill>
                        <a:schemeClr val="bg2">
                          <a:lumMod val="75000"/>
                        </a:schemeClr>
                      </a:solidFill>
                      <a:latin typeface="Calibri" pitchFamily="34" charset="0"/>
                    </a:rPr>
                    <a:t>#</a:t>
                  </a:r>
                  <a:endParaRPr lang="en-US" sz="1400" b="1" i="1" dirty="0">
                    <a:solidFill>
                      <a:schemeClr val="bg2">
                        <a:lumMod val="75000"/>
                      </a:schemeClr>
                    </a:solidFill>
                    <a:latin typeface="Calibri" pitchFamily="34" charset="0"/>
                  </a:endParaRPr>
                </a:p>
              </p:txBody>
            </p:sp>
          </p:grpSp>
          <p:grpSp>
            <p:nvGrpSpPr>
              <p:cNvPr id="14" name="Group 27"/>
              <p:cNvGrpSpPr/>
              <p:nvPr/>
            </p:nvGrpSpPr>
            <p:grpSpPr>
              <a:xfrm>
                <a:off x="1447800" y="4699000"/>
                <a:ext cx="1869448" cy="787400"/>
                <a:chOff x="1447800" y="3048000"/>
                <a:chExt cx="1869448" cy="787400"/>
              </a:xfrm>
            </p:grpSpPr>
            <p:pic>
              <p:nvPicPr>
                <p:cNvPr id="15" name="Picture 3" descr="C:\Documents and Settings\cantot\My Documents\Training\Supporting Materials\Icons\PNG files for PowerPoint\All Others\folder 123.png"/>
                <p:cNvPicPr>
                  <a:picLocks noChangeAspect="1" noChangeArrowheads="1"/>
                </p:cNvPicPr>
                <p:nvPr/>
              </p:nvPicPr>
              <p:blipFill>
                <a:blip r:embed="rId5" cstate="print"/>
                <a:srcRect/>
                <a:stretch>
                  <a:fillRect/>
                </a:stretch>
              </p:blipFill>
              <p:spPr bwMode="auto">
                <a:xfrm>
                  <a:off x="1447800" y="3048000"/>
                  <a:ext cx="787400" cy="787400"/>
                </a:xfrm>
                <a:prstGeom prst="rect">
                  <a:avLst/>
                </a:prstGeom>
                <a:noFill/>
              </p:spPr>
            </p:pic>
            <p:sp>
              <p:nvSpPr>
                <p:cNvPr id="16" name="TextBox 15"/>
                <p:cNvSpPr txBox="1"/>
                <p:nvPr/>
              </p:nvSpPr>
              <p:spPr>
                <a:xfrm>
                  <a:off x="1524000" y="3352800"/>
                  <a:ext cx="1793248" cy="307777"/>
                </a:xfrm>
                <a:prstGeom prst="rect">
                  <a:avLst/>
                </a:prstGeom>
                <a:noFill/>
              </p:spPr>
              <p:txBody>
                <a:bodyPr wrap="none" rtlCol="0">
                  <a:spAutoFit/>
                </a:bodyPr>
                <a:lstStyle/>
                <a:p>
                  <a:r>
                    <a:rPr lang="en-US" sz="1400" b="1" dirty="0" smtClean="0">
                      <a:solidFill>
                        <a:schemeClr val="bg2">
                          <a:lumMod val="75000"/>
                        </a:schemeClr>
                      </a:solidFill>
                      <a:latin typeface="Calibri" pitchFamily="34" charset="0"/>
                    </a:rPr>
                    <a:t>/data/mirror/gpseg</a:t>
                  </a:r>
                  <a:r>
                    <a:rPr lang="en-US" sz="1400" b="1" i="1" dirty="0" smtClean="0">
                      <a:solidFill>
                        <a:schemeClr val="bg2">
                          <a:lumMod val="75000"/>
                        </a:schemeClr>
                      </a:solidFill>
                      <a:latin typeface="Calibri" pitchFamily="34" charset="0"/>
                    </a:rPr>
                    <a:t>#</a:t>
                  </a:r>
                  <a:endParaRPr lang="en-US" sz="1400" b="1" i="1" dirty="0">
                    <a:solidFill>
                      <a:schemeClr val="bg2">
                        <a:lumMod val="75000"/>
                      </a:schemeClr>
                    </a:solidFill>
                    <a:latin typeface="Calibri" pitchFamily="34" charset="0"/>
                  </a:endParaRPr>
                </a:p>
              </p:txBody>
            </p:sp>
          </p:grpSp>
        </p:grpSp>
        <p:grpSp>
          <p:nvGrpSpPr>
            <p:cNvPr id="21" name="Group 65"/>
            <p:cNvGrpSpPr/>
            <p:nvPr/>
          </p:nvGrpSpPr>
          <p:grpSpPr>
            <a:xfrm>
              <a:off x="152400" y="2678668"/>
              <a:ext cx="3276600" cy="1408836"/>
              <a:chOff x="152400" y="4306164"/>
              <a:chExt cx="3276600" cy="1408836"/>
            </a:xfrm>
          </p:grpSpPr>
          <p:sp>
            <p:nvSpPr>
              <p:cNvPr id="22" name="Rounded Rectangle 21"/>
              <p:cNvSpPr/>
              <p:nvPr/>
            </p:nvSpPr>
            <p:spPr>
              <a:xfrm>
                <a:off x="152400" y="4495800"/>
                <a:ext cx="3276600" cy="1219200"/>
              </a:xfrm>
              <a:prstGeom prst="roundRect">
                <a:avLst>
                  <a:gd name="adj" fmla="val 69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838200" y="4306164"/>
                <a:ext cx="1617494" cy="369332"/>
              </a:xfrm>
              <a:prstGeom prst="rect">
                <a:avLst/>
              </a:prstGeom>
              <a:solidFill>
                <a:schemeClr val="bg1"/>
              </a:solidFill>
              <a:effectLst>
                <a:softEdge rad="63500"/>
              </a:effectLst>
            </p:spPr>
            <p:txBody>
              <a:bodyPr wrap="none" rtlCol="0">
                <a:spAutoFit/>
              </a:bodyPr>
              <a:lstStyle/>
              <a:p>
                <a:r>
                  <a:rPr lang="en-US" b="1" dirty="0" smtClean="0">
                    <a:latin typeface="Calibri" pitchFamily="34" charset="0"/>
                  </a:rPr>
                  <a:t>Master Servers</a:t>
                </a:r>
                <a:endParaRPr lang="en-US" b="1" dirty="0">
                  <a:latin typeface="Calibri" pitchFamily="34" charset="0"/>
                </a:endParaRPr>
              </a:p>
            </p:txBody>
          </p:sp>
        </p:grpSp>
        <p:grpSp>
          <p:nvGrpSpPr>
            <p:cNvPr id="24" name="Group 68"/>
            <p:cNvGrpSpPr/>
            <p:nvPr/>
          </p:nvGrpSpPr>
          <p:grpSpPr>
            <a:xfrm>
              <a:off x="228600" y="3048000"/>
              <a:ext cx="3129941" cy="833191"/>
              <a:chOff x="228600" y="3048000"/>
              <a:chExt cx="3129941" cy="833191"/>
            </a:xfrm>
          </p:grpSpPr>
          <p:grpSp>
            <p:nvGrpSpPr>
              <p:cNvPr id="25" name="Group 8"/>
              <p:cNvGrpSpPr/>
              <p:nvPr/>
            </p:nvGrpSpPr>
            <p:grpSpPr>
              <a:xfrm>
                <a:off x="228600" y="3048001"/>
                <a:ext cx="762000" cy="833190"/>
                <a:chOff x="228600" y="3048001"/>
                <a:chExt cx="762000" cy="833190"/>
              </a:xfrm>
            </p:grpSpPr>
            <p:pic>
              <p:nvPicPr>
                <p:cNvPr id="29" name="Picture 2" descr="C:\Documents and Settings\cantot\My Documents\Training\Supporting Materials\Icons\PNG files for PowerPoint\All Others\disc blue.png"/>
                <p:cNvPicPr>
                  <a:picLocks noChangeAspect="1" noChangeArrowheads="1"/>
                </p:cNvPicPr>
                <p:nvPr/>
              </p:nvPicPr>
              <p:blipFill>
                <a:blip r:embed="rId4" cstate="print"/>
                <a:srcRect/>
                <a:stretch>
                  <a:fillRect/>
                </a:stretch>
              </p:blipFill>
              <p:spPr bwMode="auto">
                <a:xfrm>
                  <a:off x="228600" y="3048001"/>
                  <a:ext cx="762000" cy="833190"/>
                </a:xfrm>
                <a:prstGeom prst="rect">
                  <a:avLst/>
                </a:prstGeom>
                <a:noFill/>
              </p:spPr>
            </p:pic>
            <p:sp>
              <p:nvSpPr>
                <p:cNvPr id="30" name="TextBox 29"/>
                <p:cNvSpPr txBox="1"/>
                <p:nvPr/>
              </p:nvSpPr>
              <p:spPr>
                <a:xfrm>
                  <a:off x="239178" y="3254992"/>
                  <a:ext cx="740844" cy="523220"/>
                </a:xfrm>
                <a:prstGeom prst="rect">
                  <a:avLst/>
                </a:prstGeom>
                <a:noFill/>
              </p:spPr>
              <p:txBody>
                <a:bodyPr wrap="none" rtlCol="0">
                  <a:spAutoFit/>
                </a:bodyPr>
                <a:lstStyle/>
                <a:p>
                  <a:pPr algn="ctr"/>
                  <a:r>
                    <a:rPr lang="en-US" sz="1400" b="1" dirty="0" smtClean="0">
                      <a:solidFill>
                        <a:schemeClr val="bg1"/>
                      </a:solidFill>
                      <a:latin typeface="Calibri" pitchFamily="34" charset="0"/>
                    </a:rPr>
                    <a:t>Logical</a:t>
                  </a:r>
                  <a:br>
                    <a:rPr lang="en-US" sz="1400" b="1" dirty="0" smtClean="0">
                      <a:solidFill>
                        <a:schemeClr val="bg1"/>
                      </a:solidFill>
                      <a:latin typeface="Calibri" pitchFamily="34" charset="0"/>
                    </a:rPr>
                  </a:br>
                  <a:r>
                    <a:rPr lang="en-US" sz="1400" b="1" dirty="0" smtClean="0">
                      <a:solidFill>
                        <a:schemeClr val="bg1"/>
                      </a:solidFill>
                      <a:latin typeface="Calibri" pitchFamily="34" charset="0"/>
                    </a:rPr>
                    <a:t>volume</a:t>
                  </a:r>
                  <a:endParaRPr lang="en-US" sz="1400" b="1" dirty="0">
                    <a:solidFill>
                      <a:schemeClr val="bg1"/>
                    </a:solidFill>
                    <a:latin typeface="Calibri" pitchFamily="34" charset="0"/>
                  </a:endParaRPr>
                </a:p>
              </p:txBody>
            </p:sp>
          </p:grpSp>
          <p:grpSp>
            <p:nvGrpSpPr>
              <p:cNvPr id="26" name="Group 17"/>
              <p:cNvGrpSpPr/>
              <p:nvPr/>
            </p:nvGrpSpPr>
            <p:grpSpPr>
              <a:xfrm>
                <a:off x="1447800" y="3048000"/>
                <a:ext cx="1910741" cy="787400"/>
                <a:chOff x="1447800" y="3048000"/>
                <a:chExt cx="1910741" cy="787400"/>
              </a:xfrm>
            </p:grpSpPr>
            <p:pic>
              <p:nvPicPr>
                <p:cNvPr id="27" name="Picture 3" descr="C:\Documents and Settings\cantot\My Documents\Training\Supporting Materials\Icons\PNG files for PowerPoint\All Others\folder 123.png"/>
                <p:cNvPicPr>
                  <a:picLocks noChangeAspect="1" noChangeArrowheads="1"/>
                </p:cNvPicPr>
                <p:nvPr/>
              </p:nvPicPr>
              <p:blipFill>
                <a:blip r:embed="rId5" cstate="print"/>
                <a:srcRect/>
                <a:stretch>
                  <a:fillRect/>
                </a:stretch>
              </p:blipFill>
              <p:spPr bwMode="auto">
                <a:xfrm>
                  <a:off x="1447800" y="3048000"/>
                  <a:ext cx="787400" cy="787400"/>
                </a:xfrm>
                <a:prstGeom prst="rect">
                  <a:avLst/>
                </a:prstGeom>
                <a:noFill/>
              </p:spPr>
            </p:pic>
            <p:sp>
              <p:nvSpPr>
                <p:cNvPr id="28" name="TextBox 27"/>
                <p:cNvSpPr txBox="1"/>
                <p:nvPr/>
              </p:nvSpPr>
              <p:spPr>
                <a:xfrm>
                  <a:off x="1524000" y="3352800"/>
                  <a:ext cx="1834541" cy="307777"/>
                </a:xfrm>
                <a:prstGeom prst="rect">
                  <a:avLst/>
                </a:prstGeom>
                <a:noFill/>
              </p:spPr>
              <p:txBody>
                <a:bodyPr wrap="none" rtlCol="0">
                  <a:spAutoFit/>
                </a:bodyPr>
                <a:lstStyle/>
                <a:p>
                  <a:r>
                    <a:rPr lang="en-US" sz="1400" b="1" dirty="0" smtClean="0">
                      <a:solidFill>
                        <a:schemeClr val="bg2">
                          <a:lumMod val="75000"/>
                        </a:schemeClr>
                      </a:solidFill>
                      <a:latin typeface="Calibri" pitchFamily="34" charset="0"/>
                    </a:rPr>
                    <a:t>/data/master/gpseg-1</a:t>
                  </a:r>
                  <a:endParaRPr lang="en-US" sz="1400" b="1" dirty="0">
                    <a:solidFill>
                      <a:schemeClr val="bg2">
                        <a:lumMod val="75000"/>
                      </a:schemeClr>
                    </a:solidFill>
                    <a:latin typeface="Calibri" pitchFamily="34" charset="0"/>
                  </a:endParaRPr>
                </a:p>
              </p:txBody>
            </p:sp>
          </p:grpSp>
        </p:grpSp>
        <p:cxnSp>
          <p:nvCxnSpPr>
            <p:cNvPr id="31" name="Straight Arrow Connector 30"/>
            <p:cNvCxnSpPr>
              <a:endCxn id="28" idx="1"/>
            </p:cNvCxnSpPr>
            <p:nvPr/>
          </p:nvCxnSpPr>
          <p:spPr>
            <a:xfrm>
              <a:off x="914400" y="3505200"/>
              <a:ext cx="609600" cy="1489"/>
            </a:xfrm>
            <a:prstGeom prst="straightConnector1">
              <a:avLst/>
            </a:prstGeom>
            <a:ln w="28575">
              <a:solidFill>
                <a:schemeClr val="bg2">
                  <a:lumMod val="75000"/>
                </a:schemeClr>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9" idx="3"/>
              <a:endCxn id="18" idx="1"/>
            </p:cNvCxnSpPr>
            <p:nvPr/>
          </p:nvCxnSpPr>
          <p:spPr>
            <a:xfrm flipV="1">
              <a:off x="990600" y="4929089"/>
              <a:ext cx="533400" cy="216916"/>
            </a:xfrm>
            <a:prstGeom prst="bentConnector3">
              <a:avLst>
                <a:gd name="adj1" fmla="val 50000"/>
              </a:avLst>
            </a:prstGeom>
            <a:ln w="28575">
              <a:solidFill>
                <a:schemeClr val="bg2">
                  <a:lumMod val="75000"/>
                </a:schemeClr>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9" idx="3"/>
              <a:endCxn id="16" idx="1"/>
            </p:cNvCxnSpPr>
            <p:nvPr/>
          </p:nvCxnSpPr>
          <p:spPr>
            <a:xfrm>
              <a:off x="990600" y="5146005"/>
              <a:ext cx="533400" cy="468884"/>
            </a:xfrm>
            <a:prstGeom prst="bentConnector3">
              <a:avLst>
                <a:gd name="adj1" fmla="val 50000"/>
              </a:avLst>
            </a:prstGeom>
            <a:ln w="28575">
              <a:solidFill>
                <a:schemeClr val="bg2">
                  <a:lumMod val="75000"/>
                </a:schemeClr>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1371600" y="4572000"/>
              <a:ext cx="1981200" cy="609600"/>
            </a:xfrm>
            <a:prstGeom prst="roundRect">
              <a:avLst>
                <a:gd name="adj" fmla="val 5473"/>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ounded Rectangle 34"/>
            <p:cNvSpPr/>
            <p:nvPr/>
          </p:nvSpPr>
          <p:spPr>
            <a:xfrm>
              <a:off x="1371600" y="5257800"/>
              <a:ext cx="1981200" cy="609600"/>
            </a:xfrm>
            <a:prstGeom prst="roundRect">
              <a:avLst>
                <a:gd name="adj" fmla="val 5473"/>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ounded Rectangle 35"/>
            <p:cNvSpPr/>
            <p:nvPr/>
          </p:nvSpPr>
          <p:spPr>
            <a:xfrm>
              <a:off x="1371600" y="3124200"/>
              <a:ext cx="1981200" cy="685800"/>
            </a:xfrm>
            <a:prstGeom prst="roundRect">
              <a:avLst>
                <a:gd name="adj" fmla="val 5473"/>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7" name="Elbow Connector 95"/>
            <p:cNvCxnSpPr>
              <a:stCxn id="45" idx="0"/>
              <a:endCxn id="22" idx="3"/>
            </p:cNvCxnSpPr>
            <p:nvPr/>
          </p:nvCxnSpPr>
          <p:spPr>
            <a:xfrm rot="16200000" flipV="1">
              <a:off x="3643952" y="3262952"/>
              <a:ext cx="408296" cy="838200"/>
            </a:xfrm>
            <a:prstGeom prst="bentConnector2">
              <a:avLst/>
            </a:prstGeom>
            <a:ln w="28575">
              <a:solidFill>
                <a:schemeClr val="bg2">
                  <a:lumMod val="75000"/>
                </a:schemeClr>
              </a:solidFill>
              <a:headEnd type="oval"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8" name="Elbow Connector 95"/>
            <p:cNvCxnSpPr>
              <a:stCxn id="46" idx="2"/>
              <a:endCxn id="34" idx="3"/>
            </p:cNvCxnSpPr>
            <p:nvPr/>
          </p:nvCxnSpPr>
          <p:spPr>
            <a:xfrm rot="5400000">
              <a:off x="3733800" y="4343400"/>
              <a:ext cx="152400" cy="914400"/>
            </a:xfrm>
            <a:prstGeom prst="bentConnector2">
              <a:avLst/>
            </a:prstGeom>
            <a:ln w="28575">
              <a:solidFill>
                <a:schemeClr val="bg2">
                  <a:lumMod val="75000"/>
                </a:schemeClr>
              </a:solidFill>
              <a:headEnd type="oval"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9" name="Elbow Connector 95"/>
            <p:cNvCxnSpPr>
              <a:stCxn id="46" idx="2"/>
              <a:endCxn id="35" idx="3"/>
            </p:cNvCxnSpPr>
            <p:nvPr/>
          </p:nvCxnSpPr>
          <p:spPr>
            <a:xfrm rot="5400000">
              <a:off x="3390900" y="4686300"/>
              <a:ext cx="838200" cy="914400"/>
            </a:xfrm>
            <a:prstGeom prst="bentConnector2">
              <a:avLst/>
            </a:prstGeom>
            <a:ln w="28575">
              <a:solidFill>
                <a:schemeClr val="bg2">
                  <a:lumMod val="75000"/>
                </a:schemeClr>
              </a:solidFill>
              <a:headEnd type="oval"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40" name="Group 114"/>
            <p:cNvGrpSpPr/>
            <p:nvPr/>
          </p:nvGrpSpPr>
          <p:grpSpPr>
            <a:xfrm>
              <a:off x="3657600" y="3657600"/>
              <a:ext cx="1239441" cy="1168400"/>
              <a:chOff x="3657600" y="3657600"/>
              <a:chExt cx="1239441" cy="1168400"/>
            </a:xfrm>
          </p:grpSpPr>
          <p:grpSp>
            <p:nvGrpSpPr>
              <p:cNvPr id="41" name="Group 105"/>
              <p:cNvGrpSpPr/>
              <p:nvPr/>
            </p:nvGrpSpPr>
            <p:grpSpPr>
              <a:xfrm>
                <a:off x="3657600" y="3657600"/>
                <a:ext cx="1239441" cy="1168400"/>
                <a:chOff x="3657600" y="3657600"/>
                <a:chExt cx="1239441" cy="1168400"/>
              </a:xfrm>
            </p:grpSpPr>
            <p:grpSp>
              <p:nvGrpSpPr>
                <p:cNvPr id="43" name="Group 91"/>
                <p:cNvGrpSpPr/>
                <p:nvPr/>
              </p:nvGrpSpPr>
              <p:grpSpPr>
                <a:xfrm>
                  <a:off x="3657600" y="3657600"/>
                  <a:ext cx="1239441" cy="1168400"/>
                  <a:chOff x="3657600" y="3657600"/>
                  <a:chExt cx="1239441" cy="1168400"/>
                </a:xfrm>
              </p:grpSpPr>
              <p:pic>
                <p:nvPicPr>
                  <p:cNvPr id="47" name="Picture 4" descr="C:\Documents and Settings\cantot\My Documents\Training\Supporting Materials\Icons\PNG files for PowerPoint\All Others\folder 312.png"/>
                  <p:cNvPicPr>
                    <a:picLocks noChangeAspect="1" noChangeArrowheads="1"/>
                  </p:cNvPicPr>
                  <p:nvPr/>
                </p:nvPicPr>
                <p:blipFill>
                  <a:blip r:embed="rId6" cstate="print"/>
                  <a:srcRect/>
                  <a:stretch>
                    <a:fillRect/>
                  </a:stretch>
                </p:blipFill>
                <p:spPr bwMode="auto">
                  <a:xfrm>
                    <a:off x="3657600" y="3657600"/>
                    <a:ext cx="1168400" cy="1168400"/>
                  </a:xfrm>
                  <a:prstGeom prst="rect">
                    <a:avLst/>
                  </a:prstGeom>
                  <a:noFill/>
                </p:spPr>
              </p:pic>
              <p:pic>
                <p:nvPicPr>
                  <p:cNvPr id="48" name="Picture 5" descr="C:\Documents and Settings\cantot\My Documents\Training\Supporting Materials\Icons\PNG files for PowerPoint\All Others\Analyze.png"/>
                  <p:cNvPicPr>
                    <a:picLocks noChangeAspect="1" noChangeArrowheads="1"/>
                  </p:cNvPicPr>
                  <p:nvPr/>
                </p:nvPicPr>
                <p:blipFill>
                  <a:blip r:embed="rId7" cstate="print"/>
                  <a:srcRect/>
                  <a:stretch>
                    <a:fillRect/>
                  </a:stretch>
                </p:blipFill>
                <p:spPr bwMode="auto">
                  <a:xfrm>
                    <a:off x="4267200" y="4114800"/>
                    <a:ext cx="629841" cy="629841"/>
                  </a:xfrm>
                  <a:prstGeom prst="rect">
                    <a:avLst/>
                  </a:prstGeom>
                  <a:noFill/>
                </p:spPr>
              </p:pic>
            </p:grpSp>
            <p:grpSp>
              <p:nvGrpSpPr>
                <p:cNvPr id="44" name="Group 104"/>
                <p:cNvGrpSpPr/>
                <p:nvPr/>
              </p:nvGrpSpPr>
              <p:grpSpPr>
                <a:xfrm>
                  <a:off x="4191000" y="3886200"/>
                  <a:ext cx="152400" cy="838200"/>
                  <a:chOff x="4191000" y="3886200"/>
                  <a:chExt cx="152400" cy="838200"/>
                </a:xfrm>
              </p:grpSpPr>
              <p:sp>
                <p:nvSpPr>
                  <p:cNvPr id="45" name="Rectangle 44"/>
                  <p:cNvSpPr/>
                  <p:nvPr/>
                </p:nvSpPr>
                <p:spPr>
                  <a:xfrm>
                    <a:off x="4191000" y="3886200"/>
                    <a:ext cx="152400"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4191000" y="4572000"/>
                    <a:ext cx="152400"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2" name="TextBox 41"/>
              <p:cNvSpPr txBox="1"/>
              <p:nvPr/>
            </p:nvSpPr>
            <p:spPr>
              <a:xfrm rot="21360000">
                <a:off x="3842032" y="3962400"/>
                <a:ext cx="867545" cy="307777"/>
              </a:xfrm>
              <a:prstGeom prst="rect">
                <a:avLst/>
              </a:prstGeom>
              <a:solidFill>
                <a:schemeClr val="bg1"/>
              </a:solidFill>
              <a:effectLst>
                <a:softEdge rad="63500"/>
              </a:effectLst>
            </p:spPr>
            <p:txBody>
              <a:bodyPr wrap="none" rtlCol="0">
                <a:spAutoFit/>
              </a:bodyPr>
              <a:lstStyle/>
              <a:p>
                <a:pPr algn="ctr"/>
                <a:r>
                  <a:rPr lang="en-US" sz="1400" b="1" dirty="0" smtClean="0">
                    <a:solidFill>
                      <a:schemeClr val="bg2">
                        <a:lumMod val="75000"/>
                      </a:schemeClr>
                    </a:solidFill>
                    <a:latin typeface="Calibri" pitchFamily="34" charset="0"/>
                  </a:rPr>
                  <a:t>Filespace</a:t>
                </a:r>
                <a:endParaRPr lang="en-US" sz="1400" b="1" dirty="0">
                  <a:solidFill>
                    <a:schemeClr val="bg2">
                      <a:lumMod val="75000"/>
                    </a:schemeClr>
                  </a:solidFill>
                  <a:latin typeface="Calibri" pitchFamily="34" charset="0"/>
                </a:endParaRPr>
              </a:p>
            </p:txBody>
          </p:sp>
        </p:grpSp>
      </p:grpSp>
      <p:grpSp>
        <p:nvGrpSpPr>
          <p:cNvPr id="70" name="Group 69"/>
          <p:cNvGrpSpPr/>
          <p:nvPr/>
        </p:nvGrpSpPr>
        <p:grpSpPr>
          <a:xfrm>
            <a:off x="5181600" y="922424"/>
            <a:ext cx="3505200" cy="2616200"/>
            <a:chOff x="5410200" y="3403600"/>
            <a:chExt cx="3505200" cy="2616200"/>
          </a:xfrm>
        </p:grpSpPr>
        <p:sp>
          <p:nvSpPr>
            <p:cNvPr id="49" name="Rounded Rectangle 48"/>
            <p:cNvSpPr/>
            <p:nvPr/>
          </p:nvSpPr>
          <p:spPr>
            <a:xfrm>
              <a:off x="5638800" y="3962400"/>
              <a:ext cx="3276600" cy="2057400"/>
            </a:xfrm>
            <a:prstGeom prst="roundRect">
              <a:avLst>
                <a:gd name="adj" fmla="val 69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0" name="Group 155"/>
            <p:cNvGrpSpPr/>
            <p:nvPr/>
          </p:nvGrpSpPr>
          <p:grpSpPr>
            <a:xfrm>
              <a:off x="5410200" y="3403600"/>
              <a:ext cx="3200400" cy="2616200"/>
              <a:chOff x="5410200" y="3556000"/>
              <a:chExt cx="3200400" cy="2616200"/>
            </a:xfrm>
          </p:grpSpPr>
          <p:grpSp>
            <p:nvGrpSpPr>
              <p:cNvPr id="51" name="Group 115"/>
              <p:cNvGrpSpPr/>
              <p:nvPr/>
            </p:nvGrpSpPr>
            <p:grpSpPr>
              <a:xfrm>
                <a:off x="5410200" y="3556000"/>
                <a:ext cx="1905000" cy="1168400"/>
                <a:chOff x="2438400" y="3860800"/>
                <a:chExt cx="1905000" cy="1168400"/>
              </a:xfrm>
            </p:grpSpPr>
            <p:grpSp>
              <p:nvGrpSpPr>
                <p:cNvPr id="62" name="Group 105"/>
                <p:cNvGrpSpPr/>
                <p:nvPr/>
              </p:nvGrpSpPr>
              <p:grpSpPr>
                <a:xfrm>
                  <a:off x="2438400" y="3860800"/>
                  <a:ext cx="1905000" cy="1168400"/>
                  <a:chOff x="2438400" y="3860800"/>
                  <a:chExt cx="1905000" cy="1168400"/>
                </a:xfrm>
              </p:grpSpPr>
              <p:grpSp>
                <p:nvGrpSpPr>
                  <p:cNvPr id="64" name="Group 91"/>
                  <p:cNvGrpSpPr/>
                  <p:nvPr/>
                </p:nvGrpSpPr>
                <p:grpSpPr>
                  <a:xfrm>
                    <a:off x="2438400" y="3860800"/>
                    <a:ext cx="1239441" cy="1168400"/>
                    <a:chOff x="2438400" y="3860800"/>
                    <a:chExt cx="1239441" cy="1168400"/>
                  </a:xfrm>
                </p:grpSpPr>
                <p:pic>
                  <p:nvPicPr>
                    <p:cNvPr id="68" name="Picture 4" descr="C:\Documents and Settings\cantot\My Documents\Training\Supporting Materials\Icons\PNG files for PowerPoint\All Others\folder 312.png"/>
                    <p:cNvPicPr>
                      <a:picLocks noChangeAspect="1" noChangeArrowheads="1"/>
                    </p:cNvPicPr>
                    <p:nvPr/>
                  </p:nvPicPr>
                  <p:blipFill>
                    <a:blip r:embed="rId6" cstate="print">
                      <a:duotone>
                        <a:schemeClr val="bg2">
                          <a:shade val="45000"/>
                          <a:satMod val="135000"/>
                        </a:schemeClr>
                        <a:prstClr val="white"/>
                      </a:duotone>
                    </a:blip>
                    <a:srcRect/>
                    <a:stretch>
                      <a:fillRect/>
                    </a:stretch>
                  </p:blipFill>
                  <p:spPr bwMode="auto">
                    <a:xfrm>
                      <a:off x="2438400" y="3860800"/>
                      <a:ext cx="1168400" cy="1168400"/>
                    </a:xfrm>
                    <a:prstGeom prst="rect">
                      <a:avLst/>
                    </a:prstGeom>
                    <a:noFill/>
                  </p:spPr>
                </p:pic>
                <p:pic>
                  <p:nvPicPr>
                    <p:cNvPr id="69" name="Picture 5" descr="C:\Documents and Settings\cantot\My Documents\Training\Supporting Materials\Icons\PNG files for PowerPoint\All Others\Analyze.png"/>
                    <p:cNvPicPr>
                      <a:picLocks noChangeAspect="1" noChangeArrowheads="1"/>
                    </p:cNvPicPr>
                    <p:nvPr/>
                  </p:nvPicPr>
                  <p:blipFill>
                    <a:blip r:embed="rId7" cstate="print">
                      <a:duotone>
                        <a:schemeClr val="bg2">
                          <a:shade val="45000"/>
                          <a:satMod val="135000"/>
                        </a:schemeClr>
                        <a:prstClr val="white"/>
                      </a:duotone>
                    </a:blip>
                    <a:srcRect/>
                    <a:stretch>
                      <a:fillRect/>
                    </a:stretch>
                  </p:blipFill>
                  <p:spPr bwMode="auto">
                    <a:xfrm>
                      <a:off x="3048000" y="4318000"/>
                      <a:ext cx="629841" cy="629841"/>
                    </a:xfrm>
                    <a:prstGeom prst="rect">
                      <a:avLst/>
                    </a:prstGeom>
                    <a:noFill/>
                  </p:spPr>
                </p:pic>
              </p:grpSp>
              <p:grpSp>
                <p:nvGrpSpPr>
                  <p:cNvPr id="65" name="Group 104"/>
                  <p:cNvGrpSpPr/>
                  <p:nvPr/>
                </p:nvGrpSpPr>
                <p:grpSpPr>
                  <a:xfrm>
                    <a:off x="4191000" y="3886200"/>
                    <a:ext cx="152400" cy="838200"/>
                    <a:chOff x="4191000" y="3886200"/>
                    <a:chExt cx="152400" cy="838200"/>
                  </a:xfrm>
                </p:grpSpPr>
                <p:sp>
                  <p:nvSpPr>
                    <p:cNvPr id="66" name="Rectangle 65"/>
                    <p:cNvSpPr/>
                    <p:nvPr/>
                  </p:nvSpPr>
                  <p:spPr>
                    <a:xfrm>
                      <a:off x="4191000" y="3886200"/>
                      <a:ext cx="152400"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p:cNvSpPr/>
                    <p:nvPr/>
                  </p:nvSpPr>
                  <p:spPr>
                    <a:xfrm>
                      <a:off x="4191000" y="4572000"/>
                      <a:ext cx="152400"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3" name="TextBox 62"/>
                <p:cNvSpPr txBox="1"/>
                <p:nvPr/>
              </p:nvSpPr>
              <p:spPr>
                <a:xfrm rot="21360000">
                  <a:off x="2622832" y="4165600"/>
                  <a:ext cx="867545" cy="307777"/>
                </a:xfrm>
                <a:prstGeom prst="rect">
                  <a:avLst/>
                </a:prstGeom>
                <a:solidFill>
                  <a:schemeClr val="bg1"/>
                </a:solidFill>
                <a:effectLst>
                  <a:softEdge rad="63500"/>
                </a:effectLst>
              </p:spPr>
              <p:txBody>
                <a:bodyPr wrap="none" rtlCol="0">
                  <a:spAutoFit/>
                </a:bodyPr>
                <a:lstStyle/>
                <a:p>
                  <a:pPr algn="ctr"/>
                  <a:r>
                    <a:rPr lang="en-US" sz="1400" b="1" dirty="0" smtClean="0">
                      <a:solidFill>
                        <a:schemeClr val="bg2">
                          <a:lumMod val="75000"/>
                        </a:schemeClr>
                      </a:solidFill>
                      <a:latin typeface="Calibri" pitchFamily="34" charset="0"/>
                    </a:rPr>
                    <a:t>Filespace</a:t>
                  </a:r>
                  <a:endParaRPr lang="en-US" sz="1400" b="1" dirty="0">
                    <a:solidFill>
                      <a:schemeClr val="bg2">
                        <a:lumMod val="75000"/>
                      </a:schemeClr>
                    </a:solidFill>
                    <a:latin typeface="Calibri" pitchFamily="34" charset="0"/>
                  </a:endParaRPr>
                </a:p>
              </p:txBody>
            </p:sp>
          </p:grpSp>
          <p:grpSp>
            <p:nvGrpSpPr>
              <p:cNvPr id="52" name="Group 152"/>
              <p:cNvGrpSpPr/>
              <p:nvPr/>
            </p:nvGrpSpPr>
            <p:grpSpPr>
              <a:xfrm>
                <a:off x="5791200" y="4724400"/>
                <a:ext cx="2819400" cy="1447800"/>
                <a:chOff x="5791200" y="4724400"/>
                <a:chExt cx="2819400" cy="1447800"/>
              </a:xfrm>
            </p:grpSpPr>
            <p:sp>
              <p:nvSpPr>
                <p:cNvPr id="53" name="Rounded Rectangle 52"/>
                <p:cNvSpPr/>
                <p:nvPr/>
              </p:nvSpPr>
              <p:spPr>
                <a:xfrm>
                  <a:off x="5867400" y="4953000"/>
                  <a:ext cx="2743200" cy="990600"/>
                </a:xfrm>
                <a:prstGeom prst="roundRect">
                  <a:avLst>
                    <a:gd name="adj" fmla="val 7023"/>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4" name="Picture 6" descr="C:\Documents and Settings\cantot\My Documents\Training\Supporting Materials\Icons\PNG files for PowerPoint\All Others\Menu.png"/>
                <p:cNvPicPr>
                  <a:picLocks noChangeAspect="1" noChangeArrowheads="1"/>
                </p:cNvPicPr>
                <p:nvPr/>
              </p:nvPicPr>
              <p:blipFill>
                <a:blip r:embed="rId8" cstate="print">
                  <a:duotone>
                    <a:schemeClr val="bg2">
                      <a:shade val="45000"/>
                      <a:satMod val="135000"/>
                    </a:schemeClr>
                    <a:prstClr val="white"/>
                  </a:duotone>
                </a:blip>
                <a:srcRect/>
                <a:stretch>
                  <a:fillRect/>
                </a:stretch>
              </p:blipFill>
              <p:spPr bwMode="auto">
                <a:xfrm>
                  <a:off x="5791200" y="4724400"/>
                  <a:ext cx="609600" cy="609600"/>
                </a:xfrm>
                <a:prstGeom prst="rect">
                  <a:avLst/>
                </a:prstGeom>
                <a:noFill/>
              </p:spPr>
            </p:pic>
            <p:sp>
              <p:nvSpPr>
                <p:cNvPr id="55" name="TextBox 54"/>
                <p:cNvSpPr txBox="1"/>
                <p:nvPr/>
              </p:nvSpPr>
              <p:spPr>
                <a:xfrm>
                  <a:off x="6553200" y="4724400"/>
                  <a:ext cx="1230017" cy="369332"/>
                </a:xfrm>
                <a:prstGeom prst="rect">
                  <a:avLst/>
                </a:prstGeom>
                <a:solidFill>
                  <a:schemeClr val="bg1"/>
                </a:solidFill>
                <a:effectLst>
                  <a:softEdge rad="63500"/>
                </a:effectLst>
              </p:spPr>
              <p:txBody>
                <a:bodyPr wrap="none" rtlCol="0">
                  <a:spAutoFit/>
                </a:bodyPr>
                <a:lstStyle/>
                <a:p>
                  <a:r>
                    <a:rPr lang="en-US" b="1" dirty="0" smtClean="0">
                      <a:latin typeface="Calibri" pitchFamily="34" charset="0"/>
                    </a:rPr>
                    <a:t>Tablespace</a:t>
                  </a:r>
                  <a:endParaRPr lang="en-US" b="1" dirty="0">
                    <a:latin typeface="Calibri" pitchFamily="34" charset="0"/>
                  </a:endParaRPr>
                </a:p>
              </p:txBody>
            </p:sp>
            <p:grpSp>
              <p:nvGrpSpPr>
                <p:cNvPr id="56" name="Group 129"/>
                <p:cNvGrpSpPr/>
                <p:nvPr/>
              </p:nvGrpSpPr>
              <p:grpSpPr>
                <a:xfrm>
                  <a:off x="6096000" y="5029200"/>
                  <a:ext cx="1143000" cy="1143000"/>
                  <a:chOff x="6096000" y="5029200"/>
                  <a:chExt cx="1143000" cy="1143000"/>
                </a:xfrm>
              </p:grpSpPr>
              <p:pic>
                <p:nvPicPr>
                  <p:cNvPr id="60" name="Picture 7" descr="C:\Documents and Settings\cantot\My Documents\Training\Supporting Materials\Icons\PNG files for PowerPoint\All Others\Data_Progress.png"/>
                  <p:cNvPicPr>
                    <a:picLocks noChangeAspect="1" noChangeArrowheads="1"/>
                  </p:cNvPicPr>
                  <p:nvPr/>
                </p:nvPicPr>
                <p:blipFill>
                  <a:blip r:embed="rId9" cstate="print">
                    <a:duotone>
                      <a:schemeClr val="bg2">
                        <a:shade val="45000"/>
                        <a:satMod val="135000"/>
                      </a:schemeClr>
                      <a:prstClr val="white"/>
                    </a:duotone>
                  </a:blip>
                  <a:srcRect/>
                  <a:stretch>
                    <a:fillRect/>
                  </a:stretch>
                </p:blipFill>
                <p:spPr bwMode="auto">
                  <a:xfrm>
                    <a:off x="6096000" y="5029200"/>
                    <a:ext cx="1143000" cy="1143000"/>
                  </a:xfrm>
                  <a:prstGeom prst="rect">
                    <a:avLst/>
                  </a:prstGeom>
                  <a:noFill/>
                </p:spPr>
              </p:pic>
              <p:sp>
                <p:nvSpPr>
                  <p:cNvPr id="61" name="TextBox 60"/>
                  <p:cNvSpPr txBox="1"/>
                  <p:nvPr/>
                </p:nvSpPr>
                <p:spPr>
                  <a:xfrm>
                    <a:off x="6264144" y="5420380"/>
                    <a:ext cx="862544" cy="523220"/>
                  </a:xfrm>
                  <a:prstGeom prst="rect">
                    <a:avLst/>
                  </a:prstGeom>
                  <a:solidFill>
                    <a:schemeClr val="bg1"/>
                  </a:solidFill>
                  <a:effectLst>
                    <a:outerShdw blurRad="50800" dist="38100" dir="2700000" algn="tl" rotWithShape="0">
                      <a:prstClr val="black">
                        <a:alpha val="40000"/>
                      </a:prstClr>
                    </a:outerShdw>
                    <a:softEdge rad="63500"/>
                  </a:effectLst>
                </p:spPr>
                <p:txBody>
                  <a:bodyPr wrap="none" rtlCol="0">
                    <a:spAutoFit/>
                  </a:bodyPr>
                  <a:lstStyle/>
                  <a:p>
                    <a:pPr algn="ctr"/>
                    <a:r>
                      <a:rPr lang="en-US" sz="1400" b="1" dirty="0" smtClean="0">
                        <a:solidFill>
                          <a:schemeClr val="bg2">
                            <a:lumMod val="75000"/>
                          </a:schemeClr>
                        </a:solidFill>
                        <a:latin typeface="Calibri" pitchFamily="34" charset="0"/>
                      </a:rPr>
                      <a:t>SALES</a:t>
                    </a:r>
                    <a:br>
                      <a:rPr lang="en-US" sz="1400" b="1" dirty="0" smtClean="0">
                        <a:solidFill>
                          <a:schemeClr val="bg2">
                            <a:lumMod val="75000"/>
                          </a:schemeClr>
                        </a:solidFill>
                        <a:latin typeface="Calibri" pitchFamily="34" charset="0"/>
                      </a:rPr>
                    </a:br>
                    <a:r>
                      <a:rPr lang="en-US" sz="1400" b="1" dirty="0" smtClean="0">
                        <a:solidFill>
                          <a:schemeClr val="bg2">
                            <a:lumMod val="75000"/>
                          </a:schemeClr>
                        </a:solidFill>
                        <a:latin typeface="Calibri" pitchFamily="34" charset="0"/>
                      </a:rPr>
                      <a:t>database</a:t>
                    </a:r>
                    <a:endParaRPr lang="en-US" sz="1400" b="1" dirty="0">
                      <a:solidFill>
                        <a:schemeClr val="bg2">
                          <a:lumMod val="75000"/>
                        </a:schemeClr>
                      </a:solidFill>
                      <a:latin typeface="Calibri" pitchFamily="34" charset="0"/>
                    </a:endParaRPr>
                  </a:p>
                </p:txBody>
              </p:sp>
            </p:grpSp>
            <p:grpSp>
              <p:nvGrpSpPr>
                <p:cNvPr id="57" name="Group 130"/>
                <p:cNvGrpSpPr/>
                <p:nvPr/>
              </p:nvGrpSpPr>
              <p:grpSpPr>
                <a:xfrm>
                  <a:off x="7086600" y="5029200"/>
                  <a:ext cx="1143000" cy="1143000"/>
                  <a:chOff x="6096000" y="5029200"/>
                  <a:chExt cx="1143000" cy="1143000"/>
                </a:xfrm>
              </p:grpSpPr>
              <p:pic>
                <p:nvPicPr>
                  <p:cNvPr id="58" name="Picture 7" descr="C:\Documents and Settings\cantot\My Documents\Training\Supporting Materials\Icons\PNG files for PowerPoint\All Others\Data_Progress.png"/>
                  <p:cNvPicPr>
                    <a:picLocks noChangeAspect="1" noChangeArrowheads="1"/>
                  </p:cNvPicPr>
                  <p:nvPr/>
                </p:nvPicPr>
                <p:blipFill>
                  <a:blip r:embed="rId9" cstate="print">
                    <a:duotone>
                      <a:schemeClr val="bg2">
                        <a:shade val="45000"/>
                        <a:satMod val="135000"/>
                      </a:schemeClr>
                      <a:prstClr val="white"/>
                    </a:duotone>
                  </a:blip>
                  <a:srcRect/>
                  <a:stretch>
                    <a:fillRect/>
                  </a:stretch>
                </p:blipFill>
                <p:spPr bwMode="auto">
                  <a:xfrm>
                    <a:off x="6096000" y="5029200"/>
                    <a:ext cx="1143000" cy="1143000"/>
                  </a:xfrm>
                  <a:prstGeom prst="rect">
                    <a:avLst/>
                  </a:prstGeom>
                  <a:noFill/>
                </p:spPr>
              </p:pic>
              <p:sp>
                <p:nvSpPr>
                  <p:cNvPr id="59" name="TextBox 58"/>
                  <p:cNvSpPr txBox="1"/>
                  <p:nvPr/>
                </p:nvSpPr>
                <p:spPr>
                  <a:xfrm>
                    <a:off x="6264144" y="5420380"/>
                    <a:ext cx="862544" cy="523220"/>
                  </a:xfrm>
                  <a:prstGeom prst="rect">
                    <a:avLst/>
                  </a:prstGeom>
                  <a:solidFill>
                    <a:schemeClr val="bg1"/>
                  </a:solidFill>
                  <a:effectLst>
                    <a:outerShdw blurRad="50800" dist="38100" dir="2700000" algn="tl" rotWithShape="0">
                      <a:prstClr val="black">
                        <a:alpha val="40000"/>
                      </a:prstClr>
                    </a:outerShdw>
                    <a:softEdge rad="63500"/>
                  </a:effectLst>
                </p:spPr>
                <p:txBody>
                  <a:bodyPr wrap="none" rtlCol="0">
                    <a:spAutoFit/>
                  </a:bodyPr>
                  <a:lstStyle/>
                  <a:p>
                    <a:pPr algn="ctr"/>
                    <a:r>
                      <a:rPr lang="en-US" sz="1400" b="1" dirty="0" smtClean="0">
                        <a:solidFill>
                          <a:schemeClr val="bg2">
                            <a:lumMod val="75000"/>
                          </a:schemeClr>
                        </a:solidFill>
                        <a:latin typeface="Calibri" pitchFamily="34" charset="0"/>
                      </a:rPr>
                      <a:t>MKTG</a:t>
                    </a:r>
                    <a:br>
                      <a:rPr lang="en-US" sz="1400" b="1" dirty="0" smtClean="0">
                        <a:solidFill>
                          <a:schemeClr val="bg2">
                            <a:lumMod val="75000"/>
                          </a:schemeClr>
                        </a:solidFill>
                        <a:latin typeface="Calibri" pitchFamily="34" charset="0"/>
                      </a:rPr>
                    </a:br>
                    <a:r>
                      <a:rPr lang="en-US" sz="1400" b="1" dirty="0" smtClean="0">
                        <a:solidFill>
                          <a:schemeClr val="bg2">
                            <a:lumMod val="75000"/>
                          </a:schemeClr>
                        </a:solidFill>
                        <a:latin typeface="Calibri" pitchFamily="34" charset="0"/>
                      </a:rPr>
                      <a:t>database</a:t>
                    </a:r>
                    <a:endParaRPr lang="en-US" sz="1400" b="1" dirty="0">
                      <a:solidFill>
                        <a:schemeClr val="bg2">
                          <a:lumMod val="75000"/>
                        </a:schemeClr>
                      </a:solidFill>
                      <a:latin typeface="Calibri" pitchFamily="34" charset="0"/>
                    </a:endParaRPr>
                  </a:p>
                </p:txBody>
              </p:sp>
            </p:grpSp>
          </p:grpSp>
        </p:grpSp>
      </p:grpSp>
    </p:spTree>
    <p:custDataLst>
      <p:tags r:id="rId1"/>
    </p:custDataLst>
    <p:extLst>
      <p:ext uri="{BB962C8B-B14F-4D97-AF65-F5344CB8AC3E}">
        <p14:creationId xmlns:p14="http://schemas.microsoft.com/office/powerpoint/2010/main" val="316227392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48808" y="85487"/>
            <a:ext cx="8229600" cy="1143000"/>
          </a:xfrm>
        </p:spPr>
        <p:txBody>
          <a:bodyPr anchor="t"/>
          <a:lstStyle/>
          <a:p>
            <a:r>
              <a:rPr lang="en-US" dirty="0" smtClean="0"/>
              <a:t>Tablespaces</a:t>
            </a:r>
            <a:endParaRPr lang="en-US" dirty="0"/>
          </a:p>
        </p:txBody>
      </p:sp>
      <p:sp>
        <p:nvSpPr>
          <p:cNvPr id="72" name="Content Placeholder 71"/>
          <p:cNvSpPr>
            <a:spLocks noGrp="1"/>
          </p:cNvSpPr>
          <p:nvPr>
            <p:ph idx="1"/>
          </p:nvPr>
        </p:nvSpPr>
        <p:spPr>
          <a:xfrm>
            <a:off x="457200" y="3956420"/>
            <a:ext cx="8229600" cy="2251631"/>
          </a:xfrm>
        </p:spPr>
        <p:txBody>
          <a:bodyPr/>
          <a:lstStyle/>
          <a:p>
            <a:r>
              <a:rPr lang="en-US" dirty="0" smtClean="0"/>
              <a:t>Tablespaces </a:t>
            </a:r>
            <a:r>
              <a:rPr lang="en-US" i="1" dirty="0" smtClean="0"/>
              <a:t>sit atop </a:t>
            </a:r>
            <a:r>
              <a:rPr lang="en-US" dirty="0" smtClean="0"/>
              <a:t>filespaces interacting with the underlying filesystem</a:t>
            </a:r>
          </a:p>
          <a:p>
            <a:r>
              <a:rPr lang="en-US" dirty="0" smtClean="0"/>
              <a:t>A filespace can support multiple tablespaces</a:t>
            </a:r>
          </a:p>
          <a:p>
            <a:r>
              <a:rPr lang="en-US" dirty="0" smtClean="0"/>
              <a:t>Two tablespaces are created on initialization: </a:t>
            </a:r>
            <a:r>
              <a:rPr lang="en-US" dirty="0" smtClean="0">
                <a:latin typeface="Courier New" pitchFamily="49" charset="0"/>
                <a:cs typeface="Courier New" pitchFamily="49" charset="0"/>
              </a:rPr>
              <a:t>pg_default</a:t>
            </a:r>
            <a:r>
              <a:rPr lang="en-US" dirty="0" smtClean="0"/>
              <a:t> and </a:t>
            </a:r>
            <a:r>
              <a:rPr lang="en-US" dirty="0" smtClean="0">
                <a:latin typeface="Courier New" pitchFamily="49" charset="0"/>
                <a:cs typeface="Courier New" pitchFamily="49" charset="0"/>
              </a:rPr>
              <a:t>pg_global</a:t>
            </a:r>
            <a:endParaRPr lang="en-US" dirty="0">
              <a:latin typeface="Courier New" pitchFamily="49" charset="0"/>
              <a:cs typeface="Courier New" pitchFamily="49" charset="0"/>
            </a:endParaRPr>
          </a:p>
        </p:txBody>
      </p:sp>
      <p:grpSp>
        <p:nvGrpSpPr>
          <p:cNvPr id="43" name="Group 69"/>
          <p:cNvGrpSpPr/>
          <p:nvPr/>
        </p:nvGrpSpPr>
        <p:grpSpPr>
          <a:xfrm>
            <a:off x="5181600" y="896815"/>
            <a:ext cx="3505200" cy="2616200"/>
            <a:chOff x="5410200" y="3403600"/>
            <a:chExt cx="3505200" cy="2616200"/>
          </a:xfrm>
        </p:grpSpPr>
        <p:sp>
          <p:nvSpPr>
            <p:cNvPr id="49" name="Rounded Rectangle 48"/>
            <p:cNvSpPr/>
            <p:nvPr/>
          </p:nvSpPr>
          <p:spPr>
            <a:xfrm>
              <a:off x="5638800" y="3962400"/>
              <a:ext cx="3276600" cy="2057400"/>
            </a:xfrm>
            <a:prstGeom prst="roundRect">
              <a:avLst>
                <a:gd name="adj" fmla="val 69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155"/>
            <p:cNvGrpSpPr/>
            <p:nvPr/>
          </p:nvGrpSpPr>
          <p:grpSpPr>
            <a:xfrm>
              <a:off x="5410200" y="3403600"/>
              <a:ext cx="3200400" cy="2616200"/>
              <a:chOff x="5410200" y="3556000"/>
              <a:chExt cx="3200400" cy="2616200"/>
            </a:xfrm>
          </p:grpSpPr>
          <p:grpSp>
            <p:nvGrpSpPr>
              <p:cNvPr id="50" name="Group 115"/>
              <p:cNvGrpSpPr/>
              <p:nvPr/>
            </p:nvGrpSpPr>
            <p:grpSpPr>
              <a:xfrm>
                <a:off x="5410200" y="3556000"/>
                <a:ext cx="1905000" cy="1168400"/>
                <a:chOff x="2438400" y="3860800"/>
                <a:chExt cx="1905000" cy="1168400"/>
              </a:xfrm>
            </p:grpSpPr>
            <p:grpSp>
              <p:nvGrpSpPr>
                <p:cNvPr id="51" name="Group 105"/>
                <p:cNvGrpSpPr/>
                <p:nvPr/>
              </p:nvGrpSpPr>
              <p:grpSpPr>
                <a:xfrm>
                  <a:off x="2438400" y="3860800"/>
                  <a:ext cx="1905000" cy="1168400"/>
                  <a:chOff x="2438400" y="3860800"/>
                  <a:chExt cx="1905000" cy="1168400"/>
                </a:xfrm>
              </p:grpSpPr>
              <p:grpSp>
                <p:nvGrpSpPr>
                  <p:cNvPr id="52" name="Group 91"/>
                  <p:cNvGrpSpPr/>
                  <p:nvPr/>
                </p:nvGrpSpPr>
                <p:grpSpPr>
                  <a:xfrm>
                    <a:off x="2438400" y="3860800"/>
                    <a:ext cx="1239441" cy="1168400"/>
                    <a:chOff x="2438400" y="3860800"/>
                    <a:chExt cx="1239441" cy="1168400"/>
                  </a:xfrm>
                </p:grpSpPr>
                <p:pic>
                  <p:nvPicPr>
                    <p:cNvPr id="68" name="Picture 4" descr="C:\Documents and Settings\cantot\My Documents\Training\Supporting Materials\Icons\PNG files for PowerPoint\All Others\folder 312.png"/>
                    <p:cNvPicPr>
                      <a:picLocks noChangeAspect="1" noChangeArrowheads="1"/>
                    </p:cNvPicPr>
                    <p:nvPr/>
                  </p:nvPicPr>
                  <p:blipFill>
                    <a:blip r:embed="rId4" cstate="print"/>
                    <a:srcRect/>
                    <a:stretch>
                      <a:fillRect/>
                    </a:stretch>
                  </p:blipFill>
                  <p:spPr bwMode="auto">
                    <a:xfrm>
                      <a:off x="2438400" y="3860800"/>
                      <a:ext cx="1168400" cy="1168400"/>
                    </a:xfrm>
                    <a:prstGeom prst="rect">
                      <a:avLst/>
                    </a:prstGeom>
                    <a:noFill/>
                  </p:spPr>
                </p:pic>
                <p:pic>
                  <p:nvPicPr>
                    <p:cNvPr id="69" name="Picture 5" descr="C:\Documents and Settings\cantot\My Documents\Training\Supporting Materials\Icons\PNG files for PowerPoint\All Others\Analyze.png"/>
                    <p:cNvPicPr>
                      <a:picLocks noChangeAspect="1" noChangeArrowheads="1"/>
                    </p:cNvPicPr>
                    <p:nvPr/>
                  </p:nvPicPr>
                  <p:blipFill>
                    <a:blip r:embed="rId5" cstate="print"/>
                    <a:srcRect/>
                    <a:stretch>
                      <a:fillRect/>
                    </a:stretch>
                  </p:blipFill>
                  <p:spPr bwMode="auto">
                    <a:xfrm>
                      <a:off x="3048000" y="4318000"/>
                      <a:ext cx="629841" cy="629841"/>
                    </a:xfrm>
                    <a:prstGeom prst="rect">
                      <a:avLst/>
                    </a:prstGeom>
                    <a:noFill/>
                  </p:spPr>
                </p:pic>
              </p:grpSp>
              <p:grpSp>
                <p:nvGrpSpPr>
                  <p:cNvPr id="56" name="Group 104"/>
                  <p:cNvGrpSpPr/>
                  <p:nvPr/>
                </p:nvGrpSpPr>
                <p:grpSpPr>
                  <a:xfrm>
                    <a:off x="4191000" y="3886200"/>
                    <a:ext cx="152400" cy="838200"/>
                    <a:chOff x="4191000" y="3886200"/>
                    <a:chExt cx="152400" cy="838200"/>
                  </a:xfrm>
                </p:grpSpPr>
                <p:sp>
                  <p:nvSpPr>
                    <p:cNvPr id="66" name="Rectangle 65"/>
                    <p:cNvSpPr/>
                    <p:nvPr/>
                  </p:nvSpPr>
                  <p:spPr>
                    <a:xfrm>
                      <a:off x="4191000" y="3886200"/>
                      <a:ext cx="152400"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p:cNvSpPr/>
                    <p:nvPr/>
                  </p:nvSpPr>
                  <p:spPr>
                    <a:xfrm>
                      <a:off x="4191000" y="4572000"/>
                      <a:ext cx="152400"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3" name="TextBox 62"/>
                <p:cNvSpPr txBox="1"/>
                <p:nvPr/>
              </p:nvSpPr>
              <p:spPr>
                <a:xfrm rot="21360000">
                  <a:off x="2622832" y="4165600"/>
                  <a:ext cx="867545" cy="307777"/>
                </a:xfrm>
                <a:prstGeom prst="rect">
                  <a:avLst/>
                </a:prstGeom>
                <a:solidFill>
                  <a:schemeClr val="bg1"/>
                </a:solidFill>
                <a:effectLst>
                  <a:softEdge rad="63500"/>
                </a:effectLst>
              </p:spPr>
              <p:txBody>
                <a:bodyPr wrap="none" rtlCol="0">
                  <a:spAutoFit/>
                </a:bodyPr>
                <a:lstStyle/>
                <a:p>
                  <a:pPr algn="ctr"/>
                  <a:r>
                    <a:rPr lang="en-US" sz="1400" b="1" dirty="0" smtClean="0">
                      <a:solidFill>
                        <a:schemeClr val="bg2">
                          <a:lumMod val="75000"/>
                        </a:schemeClr>
                      </a:solidFill>
                      <a:latin typeface="Calibri" pitchFamily="34" charset="0"/>
                    </a:rPr>
                    <a:t>Filespace</a:t>
                  </a:r>
                  <a:endParaRPr lang="en-US" sz="1400" b="1" dirty="0">
                    <a:solidFill>
                      <a:schemeClr val="bg2">
                        <a:lumMod val="75000"/>
                      </a:schemeClr>
                    </a:solidFill>
                    <a:latin typeface="Calibri" pitchFamily="34" charset="0"/>
                  </a:endParaRPr>
                </a:p>
              </p:txBody>
            </p:sp>
          </p:grpSp>
          <p:grpSp>
            <p:nvGrpSpPr>
              <p:cNvPr id="57" name="Group 152"/>
              <p:cNvGrpSpPr/>
              <p:nvPr/>
            </p:nvGrpSpPr>
            <p:grpSpPr>
              <a:xfrm>
                <a:off x="5791200" y="4724400"/>
                <a:ext cx="2819400" cy="1447800"/>
                <a:chOff x="5791200" y="4724400"/>
                <a:chExt cx="2819400" cy="1447800"/>
              </a:xfrm>
            </p:grpSpPr>
            <p:sp>
              <p:nvSpPr>
                <p:cNvPr id="53" name="Rounded Rectangle 52"/>
                <p:cNvSpPr/>
                <p:nvPr/>
              </p:nvSpPr>
              <p:spPr>
                <a:xfrm>
                  <a:off x="5867400" y="4953000"/>
                  <a:ext cx="2743200" cy="990600"/>
                </a:xfrm>
                <a:prstGeom prst="roundRect">
                  <a:avLst>
                    <a:gd name="adj" fmla="val 702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4" name="Picture 6" descr="C:\Documents and Settings\cantot\My Documents\Training\Supporting Materials\Icons\PNG files for PowerPoint\All Others\Menu.png"/>
                <p:cNvPicPr>
                  <a:picLocks noChangeAspect="1" noChangeArrowheads="1"/>
                </p:cNvPicPr>
                <p:nvPr/>
              </p:nvPicPr>
              <p:blipFill>
                <a:blip r:embed="rId6" cstate="print"/>
                <a:srcRect/>
                <a:stretch>
                  <a:fillRect/>
                </a:stretch>
              </p:blipFill>
              <p:spPr bwMode="auto">
                <a:xfrm>
                  <a:off x="5791200" y="4724400"/>
                  <a:ext cx="609600" cy="609600"/>
                </a:xfrm>
                <a:prstGeom prst="rect">
                  <a:avLst/>
                </a:prstGeom>
                <a:noFill/>
              </p:spPr>
            </p:pic>
            <p:sp>
              <p:nvSpPr>
                <p:cNvPr id="55" name="TextBox 54"/>
                <p:cNvSpPr txBox="1"/>
                <p:nvPr/>
              </p:nvSpPr>
              <p:spPr>
                <a:xfrm>
                  <a:off x="6553200" y="4724400"/>
                  <a:ext cx="1230017" cy="369332"/>
                </a:xfrm>
                <a:prstGeom prst="rect">
                  <a:avLst/>
                </a:prstGeom>
                <a:solidFill>
                  <a:schemeClr val="bg1"/>
                </a:solidFill>
                <a:effectLst>
                  <a:softEdge rad="63500"/>
                </a:effectLst>
              </p:spPr>
              <p:txBody>
                <a:bodyPr wrap="none" rtlCol="0">
                  <a:spAutoFit/>
                </a:bodyPr>
                <a:lstStyle/>
                <a:p>
                  <a:r>
                    <a:rPr lang="en-US" b="1" dirty="0" smtClean="0">
                      <a:latin typeface="Calibri" pitchFamily="34" charset="0"/>
                    </a:rPr>
                    <a:t>Tablespace</a:t>
                  </a:r>
                  <a:endParaRPr lang="en-US" b="1" dirty="0">
                    <a:latin typeface="Calibri" pitchFamily="34" charset="0"/>
                  </a:endParaRPr>
                </a:p>
              </p:txBody>
            </p:sp>
            <p:grpSp>
              <p:nvGrpSpPr>
                <p:cNvPr id="62" name="Group 129"/>
                <p:cNvGrpSpPr/>
                <p:nvPr/>
              </p:nvGrpSpPr>
              <p:grpSpPr>
                <a:xfrm>
                  <a:off x="6096000" y="5029200"/>
                  <a:ext cx="1143000" cy="1143000"/>
                  <a:chOff x="6096000" y="5029200"/>
                  <a:chExt cx="1143000" cy="1143000"/>
                </a:xfrm>
              </p:grpSpPr>
              <p:pic>
                <p:nvPicPr>
                  <p:cNvPr id="60" name="Picture 7" descr="C:\Documents and Settings\cantot\My Documents\Training\Supporting Materials\Icons\PNG files for PowerPoint\All Others\Data_Progress.png"/>
                  <p:cNvPicPr>
                    <a:picLocks noChangeAspect="1" noChangeArrowheads="1"/>
                  </p:cNvPicPr>
                  <p:nvPr/>
                </p:nvPicPr>
                <p:blipFill>
                  <a:blip r:embed="rId7" cstate="print"/>
                  <a:srcRect/>
                  <a:stretch>
                    <a:fillRect/>
                  </a:stretch>
                </p:blipFill>
                <p:spPr bwMode="auto">
                  <a:xfrm>
                    <a:off x="6096000" y="5029200"/>
                    <a:ext cx="1143000" cy="1143000"/>
                  </a:xfrm>
                  <a:prstGeom prst="rect">
                    <a:avLst/>
                  </a:prstGeom>
                  <a:noFill/>
                </p:spPr>
              </p:pic>
              <p:sp>
                <p:nvSpPr>
                  <p:cNvPr id="61" name="TextBox 60"/>
                  <p:cNvSpPr txBox="1"/>
                  <p:nvPr/>
                </p:nvSpPr>
                <p:spPr>
                  <a:xfrm>
                    <a:off x="6264144" y="5420380"/>
                    <a:ext cx="862544" cy="523220"/>
                  </a:xfrm>
                  <a:prstGeom prst="rect">
                    <a:avLst/>
                  </a:prstGeom>
                  <a:solidFill>
                    <a:schemeClr val="bg1"/>
                  </a:solidFill>
                  <a:effectLst>
                    <a:outerShdw blurRad="50800" dist="38100" dir="2700000" algn="tl" rotWithShape="0">
                      <a:prstClr val="black">
                        <a:alpha val="40000"/>
                      </a:prstClr>
                    </a:outerShdw>
                    <a:softEdge rad="63500"/>
                  </a:effectLst>
                </p:spPr>
                <p:txBody>
                  <a:bodyPr wrap="none" rtlCol="0">
                    <a:spAutoFit/>
                  </a:bodyPr>
                  <a:lstStyle/>
                  <a:p>
                    <a:pPr algn="ctr"/>
                    <a:r>
                      <a:rPr lang="en-US" sz="1400" b="1" dirty="0" smtClean="0">
                        <a:solidFill>
                          <a:schemeClr val="bg2">
                            <a:lumMod val="75000"/>
                          </a:schemeClr>
                        </a:solidFill>
                        <a:latin typeface="Calibri" pitchFamily="34" charset="0"/>
                      </a:rPr>
                      <a:t>SALES</a:t>
                    </a:r>
                    <a:br>
                      <a:rPr lang="en-US" sz="1400" b="1" dirty="0" smtClean="0">
                        <a:solidFill>
                          <a:schemeClr val="bg2">
                            <a:lumMod val="75000"/>
                          </a:schemeClr>
                        </a:solidFill>
                        <a:latin typeface="Calibri" pitchFamily="34" charset="0"/>
                      </a:rPr>
                    </a:br>
                    <a:r>
                      <a:rPr lang="en-US" sz="1400" b="1" dirty="0" smtClean="0">
                        <a:solidFill>
                          <a:schemeClr val="bg2">
                            <a:lumMod val="75000"/>
                          </a:schemeClr>
                        </a:solidFill>
                        <a:latin typeface="Calibri" pitchFamily="34" charset="0"/>
                      </a:rPr>
                      <a:t>database</a:t>
                    </a:r>
                    <a:endParaRPr lang="en-US" sz="1400" b="1" dirty="0">
                      <a:solidFill>
                        <a:schemeClr val="bg2">
                          <a:lumMod val="75000"/>
                        </a:schemeClr>
                      </a:solidFill>
                      <a:latin typeface="Calibri" pitchFamily="34" charset="0"/>
                    </a:endParaRPr>
                  </a:p>
                </p:txBody>
              </p:sp>
            </p:grpSp>
            <p:grpSp>
              <p:nvGrpSpPr>
                <p:cNvPr id="64" name="Group 130"/>
                <p:cNvGrpSpPr/>
                <p:nvPr/>
              </p:nvGrpSpPr>
              <p:grpSpPr>
                <a:xfrm>
                  <a:off x="7086600" y="5029200"/>
                  <a:ext cx="1143000" cy="1143000"/>
                  <a:chOff x="6096000" y="5029200"/>
                  <a:chExt cx="1143000" cy="1143000"/>
                </a:xfrm>
              </p:grpSpPr>
              <p:pic>
                <p:nvPicPr>
                  <p:cNvPr id="58" name="Picture 7" descr="C:\Documents and Settings\cantot\My Documents\Training\Supporting Materials\Icons\PNG files for PowerPoint\All Others\Data_Progress.png"/>
                  <p:cNvPicPr>
                    <a:picLocks noChangeAspect="1" noChangeArrowheads="1"/>
                  </p:cNvPicPr>
                  <p:nvPr/>
                </p:nvPicPr>
                <p:blipFill>
                  <a:blip r:embed="rId7" cstate="print"/>
                  <a:srcRect/>
                  <a:stretch>
                    <a:fillRect/>
                  </a:stretch>
                </p:blipFill>
                <p:spPr bwMode="auto">
                  <a:xfrm>
                    <a:off x="6096000" y="5029200"/>
                    <a:ext cx="1143000" cy="1143000"/>
                  </a:xfrm>
                  <a:prstGeom prst="rect">
                    <a:avLst/>
                  </a:prstGeom>
                  <a:noFill/>
                </p:spPr>
              </p:pic>
              <p:sp>
                <p:nvSpPr>
                  <p:cNvPr id="59" name="TextBox 58"/>
                  <p:cNvSpPr txBox="1"/>
                  <p:nvPr/>
                </p:nvSpPr>
                <p:spPr>
                  <a:xfrm>
                    <a:off x="6264144" y="5420380"/>
                    <a:ext cx="862544" cy="523220"/>
                  </a:xfrm>
                  <a:prstGeom prst="rect">
                    <a:avLst/>
                  </a:prstGeom>
                  <a:solidFill>
                    <a:schemeClr val="bg1"/>
                  </a:solidFill>
                  <a:effectLst>
                    <a:outerShdw blurRad="50800" dist="38100" dir="2700000" algn="tl" rotWithShape="0">
                      <a:prstClr val="black">
                        <a:alpha val="40000"/>
                      </a:prstClr>
                    </a:outerShdw>
                    <a:softEdge rad="63500"/>
                  </a:effectLst>
                </p:spPr>
                <p:txBody>
                  <a:bodyPr wrap="none" rtlCol="0">
                    <a:spAutoFit/>
                  </a:bodyPr>
                  <a:lstStyle/>
                  <a:p>
                    <a:pPr algn="ctr"/>
                    <a:r>
                      <a:rPr lang="en-US" sz="1400" b="1" dirty="0" smtClean="0">
                        <a:solidFill>
                          <a:schemeClr val="bg2">
                            <a:lumMod val="75000"/>
                          </a:schemeClr>
                        </a:solidFill>
                        <a:latin typeface="Calibri" pitchFamily="34" charset="0"/>
                      </a:rPr>
                      <a:t>MKTG</a:t>
                    </a:r>
                    <a:br>
                      <a:rPr lang="en-US" sz="1400" b="1" dirty="0" smtClean="0">
                        <a:solidFill>
                          <a:schemeClr val="bg2">
                            <a:lumMod val="75000"/>
                          </a:schemeClr>
                        </a:solidFill>
                        <a:latin typeface="Calibri" pitchFamily="34" charset="0"/>
                      </a:rPr>
                    </a:br>
                    <a:r>
                      <a:rPr lang="en-US" sz="1400" b="1" dirty="0" smtClean="0">
                        <a:solidFill>
                          <a:schemeClr val="bg2">
                            <a:lumMod val="75000"/>
                          </a:schemeClr>
                        </a:solidFill>
                        <a:latin typeface="Calibri" pitchFamily="34" charset="0"/>
                      </a:rPr>
                      <a:t>database</a:t>
                    </a:r>
                    <a:endParaRPr lang="en-US" sz="1400" b="1" dirty="0">
                      <a:solidFill>
                        <a:schemeClr val="bg2">
                          <a:lumMod val="75000"/>
                        </a:schemeClr>
                      </a:solidFill>
                      <a:latin typeface="Calibri" pitchFamily="34" charset="0"/>
                    </a:endParaRPr>
                  </a:p>
                </p:txBody>
              </p:sp>
            </p:grpSp>
          </p:grpSp>
        </p:grpSp>
      </p:grpSp>
      <p:grpSp>
        <p:nvGrpSpPr>
          <p:cNvPr id="71" name="Group 70"/>
          <p:cNvGrpSpPr/>
          <p:nvPr/>
        </p:nvGrpSpPr>
        <p:grpSpPr>
          <a:xfrm>
            <a:off x="304800" y="668215"/>
            <a:ext cx="4744641" cy="3264932"/>
            <a:chOff x="152400" y="2678668"/>
            <a:chExt cx="4744641" cy="3264932"/>
          </a:xfrm>
        </p:grpSpPr>
        <p:grpSp>
          <p:nvGrpSpPr>
            <p:cNvPr id="73" name="Group 52"/>
            <p:cNvGrpSpPr/>
            <p:nvPr/>
          </p:nvGrpSpPr>
          <p:grpSpPr>
            <a:xfrm>
              <a:off x="152400" y="4231944"/>
              <a:ext cx="3276600" cy="1711656"/>
              <a:chOff x="152400" y="4231944"/>
              <a:chExt cx="3276600" cy="1711656"/>
            </a:xfrm>
          </p:grpSpPr>
          <p:sp>
            <p:nvSpPr>
              <p:cNvPr id="112" name="Rounded Rectangle 8"/>
              <p:cNvSpPr/>
              <p:nvPr/>
            </p:nvSpPr>
            <p:spPr>
              <a:xfrm>
                <a:off x="152400" y="4495800"/>
                <a:ext cx="3276600" cy="1447800"/>
              </a:xfrm>
              <a:prstGeom prst="roundRect">
                <a:avLst>
                  <a:gd name="adj" fmla="val 69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TextBox 9"/>
              <p:cNvSpPr txBox="1"/>
              <p:nvPr/>
            </p:nvSpPr>
            <p:spPr>
              <a:xfrm>
                <a:off x="838200" y="4231944"/>
                <a:ext cx="1687706" cy="369332"/>
              </a:xfrm>
              <a:prstGeom prst="rect">
                <a:avLst/>
              </a:prstGeom>
              <a:solidFill>
                <a:schemeClr val="bg1"/>
              </a:solidFill>
              <a:effectLst>
                <a:softEdge rad="63500"/>
              </a:effectLst>
            </p:spPr>
            <p:txBody>
              <a:bodyPr wrap="none" rtlCol="0">
                <a:spAutoFit/>
              </a:bodyPr>
              <a:lstStyle/>
              <a:p>
                <a:r>
                  <a:rPr lang="en-US" b="1" dirty="0" smtClean="0">
                    <a:latin typeface="Calibri" pitchFamily="34" charset="0"/>
                  </a:rPr>
                  <a:t>Segment Server</a:t>
                </a:r>
                <a:endParaRPr lang="en-US" b="1" dirty="0">
                  <a:latin typeface="Calibri" pitchFamily="34" charset="0"/>
                </a:endParaRPr>
              </a:p>
            </p:txBody>
          </p:sp>
        </p:grpSp>
        <p:grpSp>
          <p:nvGrpSpPr>
            <p:cNvPr id="74" name="Group 55"/>
            <p:cNvGrpSpPr/>
            <p:nvPr/>
          </p:nvGrpSpPr>
          <p:grpSpPr>
            <a:xfrm>
              <a:off x="228600" y="4470400"/>
              <a:ext cx="3200602" cy="1473200"/>
              <a:chOff x="228600" y="4013200"/>
              <a:chExt cx="3200602" cy="1473200"/>
            </a:xfrm>
          </p:grpSpPr>
          <p:grpSp>
            <p:nvGrpSpPr>
              <p:cNvPr id="103" name="Group 10"/>
              <p:cNvGrpSpPr/>
              <p:nvPr/>
            </p:nvGrpSpPr>
            <p:grpSpPr>
              <a:xfrm>
                <a:off x="228600" y="4272210"/>
                <a:ext cx="762000" cy="833190"/>
                <a:chOff x="228600" y="3048001"/>
                <a:chExt cx="762000" cy="833190"/>
              </a:xfrm>
            </p:grpSpPr>
            <p:pic>
              <p:nvPicPr>
                <p:cNvPr id="110" name="Picture 2" descr="C:\Documents and Settings\cantot\My Documents\Training\Supporting Materials\Icons\PNG files for PowerPoint\All Others\disc blue.png"/>
                <p:cNvPicPr>
                  <a:picLocks noChangeAspect="1" noChangeArrowheads="1"/>
                </p:cNvPicPr>
                <p:nvPr/>
              </p:nvPicPr>
              <p:blipFill>
                <a:blip r:embed="rId8" cstate="print">
                  <a:duotone>
                    <a:schemeClr val="bg2">
                      <a:shade val="45000"/>
                      <a:satMod val="135000"/>
                    </a:schemeClr>
                    <a:prstClr val="white"/>
                  </a:duotone>
                </a:blip>
                <a:srcRect/>
                <a:stretch>
                  <a:fillRect/>
                </a:stretch>
              </p:blipFill>
              <p:spPr bwMode="auto">
                <a:xfrm>
                  <a:off x="228600" y="3048001"/>
                  <a:ext cx="762000" cy="833190"/>
                </a:xfrm>
                <a:prstGeom prst="rect">
                  <a:avLst/>
                </a:prstGeom>
                <a:noFill/>
              </p:spPr>
            </p:pic>
            <p:sp>
              <p:nvSpPr>
                <p:cNvPr id="111" name="TextBox 19"/>
                <p:cNvSpPr txBox="1"/>
                <p:nvPr/>
              </p:nvSpPr>
              <p:spPr>
                <a:xfrm>
                  <a:off x="239178" y="3254992"/>
                  <a:ext cx="740844" cy="523220"/>
                </a:xfrm>
                <a:prstGeom prst="rect">
                  <a:avLst/>
                </a:prstGeom>
                <a:noFill/>
              </p:spPr>
              <p:txBody>
                <a:bodyPr wrap="none" rtlCol="0">
                  <a:spAutoFit/>
                </a:bodyPr>
                <a:lstStyle/>
                <a:p>
                  <a:pPr algn="ctr"/>
                  <a:r>
                    <a:rPr lang="en-US" sz="1400" b="1" dirty="0" smtClean="0">
                      <a:solidFill>
                        <a:schemeClr val="bg1"/>
                      </a:solidFill>
                      <a:latin typeface="Calibri" pitchFamily="34" charset="0"/>
                    </a:rPr>
                    <a:t>Logical</a:t>
                  </a:r>
                  <a:br>
                    <a:rPr lang="en-US" sz="1400" b="1" dirty="0" smtClean="0">
                      <a:solidFill>
                        <a:schemeClr val="bg1"/>
                      </a:solidFill>
                      <a:latin typeface="Calibri" pitchFamily="34" charset="0"/>
                    </a:rPr>
                  </a:br>
                  <a:r>
                    <a:rPr lang="en-US" sz="1400" b="1" dirty="0" smtClean="0">
                      <a:solidFill>
                        <a:schemeClr val="bg1"/>
                      </a:solidFill>
                      <a:latin typeface="Calibri" pitchFamily="34" charset="0"/>
                    </a:rPr>
                    <a:t>volume</a:t>
                  </a:r>
                  <a:endParaRPr lang="en-US" sz="1400" b="1" dirty="0">
                    <a:solidFill>
                      <a:schemeClr val="bg1"/>
                    </a:solidFill>
                    <a:latin typeface="Calibri" pitchFamily="34" charset="0"/>
                  </a:endParaRPr>
                </a:p>
              </p:txBody>
            </p:sp>
          </p:grpSp>
          <p:grpSp>
            <p:nvGrpSpPr>
              <p:cNvPr id="104" name="Group 24"/>
              <p:cNvGrpSpPr/>
              <p:nvPr/>
            </p:nvGrpSpPr>
            <p:grpSpPr>
              <a:xfrm>
                <a:off x="1447800" y="4013200"/>
                <a:ext cx="1981402" cy="787400"/>
                <a:chOff x="1447800" y="3048000"/>
                <a:chExt cx="1981402" cy="787400"/>
              </a:xfrm>
            </p:grpSpPr>
            <p:pic>
              <p:nvPicPr>
                <p:cNvPr id="108" name="Picture 3" descr="C:\Documents and Settings\cantot\My Documents\Training\Supporting Materials\Icons\PNG files for PowerPoint\All Others\folder 123.png"/>
                <p:cNvPicPr>
                  <a:picLocks noChangeAspect="1" noChangeArrowheads="1"/>
                </p:cNvPicPr>
                <p:nvPr/>
              </p:nvPicPr>
              <p:blipFill>
                <a:blip r:embed="rId9" cstate="print">
                  <a:duotone>
                    <a:schemeClr val="bg2">
                      <a:shade val="45000"/>
                      <a:satMod val="135000"/>
                    </a:schemeClr>
                    <a:prstClr val="white"/>
                  </a:duotone>
                </a:blip>
                <a:srcRect/>
                <a:stretch>
                  <a:fillRect/>
                </a:stretch>
              </p:blipFill>
              <p:spPr bwMode="auto">
                <a:xfrm>
                  <a:off x="1447800" y="3048000"/>
                  <a:ext cx="787400" cy="787400"/>
                </a:xfrm>
                <a:prstGeom prst="rect">
                  <a:avLst/>
                </a:prstGeom>
                <a:noFill/>
              </p:spPr>
            </p:pic>
            <p:sp>
              <p:nvSpPr>
                <p:cNvPr id="109" name="TextBox 108"/>
                <p:cNvSpPr txBox="1"/>
                <p:nvPr/>
              </p:nvSpPr>
              <p:spPr>
                <a:xfrm>
                  <a:off x="1524000" y="3352800"/>
                  <a:ext cx="1905202" cy="307777"/>
                </a:xfrm>
                <a:prstGeom prst="rect">
                  <a:avLst/>
                </a:prstGeom>
                <a:noFill/>
              </p:spPr>
              <p:txBody>
                <a:bodyPr wrap="none" rtlCol="0">
                  <a:spAutoFit/>
                </a:bodyPr>
                <a:lstStyle/>
                <a:p>
                  <a:r>
                    <a:rPr lang="en-US" sz="1400" b="1" dirty="0" smtClean="0">
                      <a:solidFill>
                        <a:schemeClr val="bg2">
                          <a:lumMod val="75000"/>
                        </a:schemeClr>
                      </a:solidFill>
                      <a:latin typeface="Calibri" pitchFamily="34" charset="0"/>
                    </a:rPr>
                    <a:t>/data/primary/gpseg</a:t>
                  </a:r>
                  <a:r>
                    <a:rPr lang="en-US" sz="1400" b="1" i="1" dirty="0" smtClean="0">
                      <a:solidFill>
                        <a:schemeClr val="bg2">
                          <a:lumMod val="75000"/>
                        </a:schemeClr>
                      </a:solidFill>
                      <a:latin typeface="Calibri" pitchFamily="34" charset="0"/>
                    </a:rPr>
                    <a:t>#</a:t>
                  </a:r>
                  <a:endParaRPr lang="en-US" sz="1400" b="1" i="1" dirty="0">
                    <a:solidFill>
                      <a:schemeClr val="bg2">
                        <a:lumMod val="75000"/>
                      </a:schemeClr>
                    </a:solidFill>
                    <a:latin typeface="Calibri" pitchFamily="34" charset="0"/>
                  </a:endParaRPr>
                </a:p>
              </p:txBody>
            </p:sp>
          </p:grpSp>
          <p:grpSp>
            <p:nvGrpSpPr>
              <p:cNvPr id="105" name="Group 27"/>
              <p:cNvGrpSpPr/>
              <p:nvPr/>
            </p:nvGrpSpPr>
            <p:grpSpPr>
              <a:xfrm>
                <a:off x="1447800" y="4699000"/>
                <a:ext cx="1869448" cy="787400"/>
                <a:chOff x="1447800" y="3048000"/>
                <a:chExt cx="1869448" cy="787400"/>
              </a:xfrm>
            </p:grpSpPr>
            <p:pic>
              <p:nvPicPr>
                <p:cNvPr id="106" name="Picture 3" descr="C:\Documents and Settings\cantot\My Documents\Training\Supporting Materials\Icons\PNG files for PowerPoint\All Others\folder 123.png"/>
                <p:cNvPicPr>
                  <a:picLocks noChangeAspect="1" noChangeArrowheads="1"/>
                </p:cNvPicPr>
                <p:nvPr/>
              </p:nvPicPr>
              <p:blipFill>
                <a:blip r:embed="rId9" cstate="print">
                  <a:duotone>
                    <a:schemeClr val="bg2">
                      <a:shade val="45000"/>
                      <a:satMod val="135000"/>
                    </a:schemeClr>
                    <a:prstClr val="white"/>
                  </a:duotone>
                </a:blip>
                <a:srcRect/>
                <a:stretch>
                  <a:fillRect/>
                </a:stretch>
              </p:blipFill>
              <p:spPr bwMode="auto">
                <a:xfrm>
                  <a:off x="1447800" y="3048000"/>
                  <a:ext cx="787400" cy="787400"/>
                </a:xfrm>
                <a:prstGeom prst="rect">
                  <a:avLst/>
                </a:prstGeom>
                <a:noFill/>
              </p:spPr>
            </p:pic>
            <p:sp>
              <p:nvSpPr>
                <p:cNvPr id="107" name="TextBox 15"/>
                <p:cNvSpPr txBox="1"/>
                <p:nvPr/>
              </p:nvSpPr>
              <p:spPr>
                <a:xfrm>
                  <a:off x="1524000" y="3352800"/>
                  <a:ext cx="1793248" cy="307777"/>
                </a:xfrm>
                <a:prstGeom prst="rect">
                  <a:avLst/>
                </a:prstGeom>
                <a:noFill/>
              </p:spPr>
              <p:txBody>
                <a:bodyPr wrap="none" rtlCol="0">
                  <a:spAutoFit/>
                </a:bodyPr>
                <a:lstStyle/>
                <a:p>
                  <a:r>
                    <a:rPr lang="en-US" sz="1400" b="1" dirty="0" smtClean="0">
                      <a:solidFill>
                        <a:schemeClr val="bg2">
                          <a:lumMod val="75000"/>
                        </a:schemeClr>
                      </a:solidFill>
                      <a:latin typeface="Calibri" pitchFamily="34" charset="0"/>
                    </a:rPr>
                    <a:t>/data/mirror/gpseg</a:t>
                  </a:r>
                  <a:r>
                    <a:rPr lang="en-US" sz="1400" b="1" i="1" dirty="0" smtClean="0">
                      <a:solidFill>
                        <a:schemeClr val="bg2">
                          <a:lumMod val="75000"/>
                        </a:schemeClr>
                      </a:solidFill>
                      <a:latin typeface="Calibri" pitchFamily="34" charset="0"/>
                    </a:rPr>
                    <a:t>#</a:t>
                  </a:r>
                  <a:endParaRPr lang="en-US" sz="1400" b="1" i="1" dirty="0">
                    <a:solidFill>
                      <a:schemeClr val="bg2">
                        <a:lumMod val="75000"/>
                      </a:schemeClr>
                    </a:solidFill>
                    <a:latin typeface="Calibri" pitchFamily="34" charset="0"/>
                  </a:endParaRPr>
                </a:p>
              </p:txBody>
            </p:sp>
          </p:grpSp>
        </p:grpSp>
        <p:grpSp>
          <p:nvGrpSpPr>
            <p:cNvPr id="75" name="Group 65"/>
            <p:cNvGrpSpPr/>
            <p:nvPr/>
          </p:nvGrpSpPr>
          <p:grpSpPr>
            <a:xfrm>
              <a:off x="152400" y="2678668"/>
              <a:ext cx="3276600" cy="1408836"/>
              <a:chOff x="152400" y="4306164"/>
              <a:chExt cx="3276600" cy="1408836"/>
            </a:xfrm>
          </p:grpSpPr>
          <p:sp>
            <p:nvSpPr>
              <p:cNvPr id="101" name="Rounded Rectangle 100"/>
              <p:cNvSpPr/>
              <p:nvPr/>
            </p:nvSpPr>
            <p:spPr>
              <a:xfrm>
                <a:off x="152400" y="4495800"/>
                <a:ext cx="3276600" cy="1219200"/>
              </a:xfrm>
              <a:prstGeom prst="roundRect">
                <a:avLst>
                  <a:gd name="adj" fmla="val 69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p:cNvSpPr txBox="1"/>
              <p:nvPr/>
            </p:nvSpPr>
            <p:spPr>
              <a:xfrm>
                <a:off x="838200" y="4306164"/>
                <a:ext cx="1617494" cy="369332"/>
              </a:xfrm>
              <a:prstGeom prst="rect">
                <a:avLst/>
              </a:prstGeom>
              <a:solidFill>
                <a:schemeClr val="bg1"/>
              </a:solidFill>
              <a:effectLst>
                <a:softEdge rad="63500"/>
              </a:effectLst>
            </p:spPr>
            <p:txBody>
              <a:bodyPr wrap="none" rtlCol="0">
                <a:spAutoFit/>
              </a:bodyPr>
              <a:lstStyle/>
              <a:p>
                <a:r>
                  <a:rPr lang="en-US" b="1" dirty="0" smtClean="0">
                    <a:latin typeface="Calibri" pitchFamily="34" charset="0"/>
                  </a:rPr>
                  <a:t>Master Servers</a:t>
                </a:r>
                <a:endParaRPr lang="en-US" b="1" dirty="0">
                  <a:latin typeface="Calibri" pitchFamily="34" charset="0"/>
                </a:endParaRPr>
              </a:p>
            </p:txBody>
          </p:sp>
        </p:grpSp>
        <p:grpSp>
          <p:nvGrpSpPr>
            <p:cNvPr id="76" name="Group 68"/>
            <p:cNvGrpSpPr/>
            <p:nvPr/>
          </p:nvGrpSpPr>
          <p:grpSpPr>
            <a:xfrm>
              <a:off x="228600" y="3048000"/>
              <a:ext cx="3129941" cy="833191"/>
              <a:chOff x="228600" y="3048000"/>
              <a:chExt cx="3129941" cy="833191"/>
            </a:xfrm>
          </p:grpSpPr>
          <p:grpSp>
            <p:nvGrpSpPr>
              <p:cNvPr id="95" name="Group 8"/>
              <p:cNvGrpSpPr/>
              <p:nvPr/>
            </p:nvGrpSpPr>
            <p:grpSpPr>
              <a:xfrm>
                <a:off x="228600" y="3048001"/>
                <a:ext cx="762000" cy="833190"/>
                <a:chOff x="228600" y="3048001"/>
                <a:chExt cx="762000" cy="833190"/>
              </a:xfrm>
            </p:grpSpPr>
            <p:pic>
              <p:nvPicPr>
                <p:cNvPr id="99" name="Picture 2" descr="C:\Documents and Settings\cantot\My Documents\Training\Supporting Materials\Icons\PNG files for PowerPoint\All Others\disc blue.png"/>
                <p:cNvPicPr>
                  <a:picLocks noChangeAspect="1" noChangeArrowheads="1"/>
                </p:cNvPicPr>
                <p:nvPr/>
              </p:nvPicPr>
              <p:blipFill>
                <a:blip r:embed="rId8" cstate="print">
                  <a:duotone>
                    <a:schemeClr val="bg2">
                      <a:shade val="45000"/>
                      <a:satMod val="135000"/>
                    </a:schemeClr>
                    <a:prstClr val="white"/>
                  </a:duotone>
                </a:blip>
                <a:srcRect/>
                <a:stretch>
                  <a:fillRect/>
                </a:stretch>
              </p:blipFill>
              <p:spPr bwMode="auto">
                <a:xfrm>
                  <a:off x="228600" y="3048001"/>
                  <a:ext cx="762000" cy="833190"/>
                </a:xfrm>
                <a:prstGeom prst="rect">
                  <a:avLst/>
                </a:prstGeom>
                <a:noFill/>
              </p:spPr>
            </p:pic>
            <p:sp>
              <p:nvSpPr>
                <p:cNvPr id="100" name="TextBox 99"/>
                <p:cNvSpPr txBox="1"/>
                <p:nvPr/>
              </p:nvSpPr>
              <p:spPr>
                <a:xfrm>
                  <a:off x="239178" y="3254992"/>
                  <a:ext cx="740844" cy="523220"/>
                </a:xfrm>
                <a:prstGeom prst="rect">
                  <a:avLst/>
                </a:prstGeom>
                <a:noFill/>
              </p:spPr>
              <p:txBody>
                <a:bodyPr wrap="none" rtlCol="0">
                  <a:spAutoFit/>
                </a:bodyPr>
                <a:lstStyle/>
                <a:p>
                  <a:pPr algn="ctr"/>
                  <a:r>
                    <a:rPr lang="en-US" sz="1400" b="1" dirty="0" smtClean="0">
                      <a:solidFill>
                        <a:schemeClr val="bg1"/>
                      </a:solidFill>
                      <a:latin typeface="Calibri" pitchFamily="34" charset="0"/>
                    </a:rPr>
                    <a:t>Logical</a:t>
                  </a:r>
                  <a:br>
                    <a:rPr lang="en-US" sz="1400" b="1" dirty="0" smtClean="0">
                      <a:solidFill>
                        <a:schemeClr val="bg1"/>
                      </a:solidFill>
                      <a:latin typeface="Calibri" pitchFamily="34" charset="0"/>
                    </a:rPr>
                  </a:br>
                  <a:r>
                    <a:rPr lang="en-US" sz="1400" b="1" dirty="0" smtClean="0">
                      <a:solidFill>
                        <a:schemeClr val="bg1"/>
                      </a:solidFill>
                      <a:latin typeface="Calibri" pitchFamily="34" charset="0"/>
                    </a:rPr>
                    <a:t>volume</a:t>
                  </a:r>
                  <a:endParaRPr lang="en-US" sz="1400" b="1" dirty="0">
                    <a:solidFill>
                      <a:schemeClr val="bg1"/>
                    </a:solidFill>
                    <a:latin typeface="Calibri" pitchFamily="34" charset="0"/>
                  </a:endParaRPr>
                </a:p>
              </p:txBody>
            </p:sp>
          </p:grpSp>
          <p:grpSp>
            <p:nvGrpSpPr>
              <p:cNvPr id="96" name="Group 17"/>
              <p:cNvGrpSpPr/>
              <p:nvPr/>
            </p:nvGrpSpPr>
            <p:grpSpPr>
              <a:xfrm>
                <a:off x="1447800" y="3048000"/>
                <a:ext cx="1910741" cy="787400"/>
                <a:chOff x="1447800" y="3048000"/>
                <a:chExt cx="1910741" cy="787400"/>
              </a:xfrm>
            </p:grpSpPr>
            <p:pic>
              <p:nvPicPr>
                <p:cNvPr id="97" name="Picture 3" descr="C:\Documents and Settings\cantot\My Documents\Training\Supporting Materials\Icons\PNG files for PowerPoint\All Others\folder 123.png"/>
                <p:cNvPicPr>
                  <a:picLocks noChangeAspect="1" noChangeArrowheads="1"/>
                </p:cNvPicPr>
                <p:nvPr/>
              </p:nvPicPr>
              <p:blipFill>
                <a:blip r:embed="rId9" cstate="print">
                  <a:duotone>
                    <a:schemeClr val="bg2">
                      <a:shade val="45000"/>
                      <a:satMod val="135000"/>
                    </a:schemeClr>
                    <a:prstClr val="white"/>
                  </a:duotone>
                </a:blip>
                <a:srcRect/>
                <a:stretch>
                  <a:fillRect/>
                </a:stretch>
              </p:blipFill>
              <p:spPr bwMode="auto">
                <a:xfrm>
                  <a:off x="1447800" y="3048000"/>
                  <a:ext cx="787400" cy="787400"/>
                </a:xfrm>
                <a:prstGeom prst="rect">
                  <a:avLst/>
                </a:prstGeom>
                <a:noFill/>
              </p:spPr>
            </p:pic>
            <p:sp>
              <p:nvSpPr>
                <p:cNvPr id="98" name="TextBox 97"/>
                <p:cNvSpPr txBox="1"/>
                <p:nvPr/>
              </p:nvSpPr>
              <p:spPr>
                <a:xfrm>
                  <a:off x="1524000" y="3352800"/>
                  <a:ext cx="1834541" cy="307777"/>
                </a:xfrm>
                <a:prstGeom prst="rect">
                  <a:avLst/>
                </a:prstGeom>
                <a:noFill/>
              </p:spPr>
              <p:txBody>
                <a:bodyPr wrap="none" rtlCol="0">
                  <a:spAutoFit/>
                </a:bodyPr>
                <a:lstStyle/>
                <a:p>
                  <a:r>
                    <a:rPr lang="en-US" sz="1400" b="1" dirty="0" smtClean="0">
                      <a:solidFill>
                        <a:schemeClr val="bg2">
                          <a:lumMod val="75000"/>
                        </a:schemeClr>
                      </a:solidFill>
                      <a:latin typeface="Calibri" pitchFamily="34" charset="0"/>
                    </a:rPr>
                    <a:t>/data/master/gpseg-1</a:t>
                  </a:r>
                  <a:endParaRPr lang="en-US" sz="1400" b="1" dirty="0">
                    <a:solidFill>
                      <a:schemeClr val="bg2">
                        <a:lumMod val="75000"/>
                      </a:schemeClr>
                    </a:solidFill>
                    <a:latin typeface="Calibri" pitchFamily="34" charset="0"/>
                  </a:endParaRPr>
                </a:p>
              </p:txBody>
            </p:sp>
          </p:grpSp>
        </p:grpSp>
        <p:cxnSp>
          <p:nvCxnSpPr>
            <p:cNvPr id="77" name="Straight Arrow Connector 76"/>
            <p:cNvCxnSpPr>
              <a:endCxn id="98" idx="1"/>
            </p:cNvCxnSpPr>
            <p:nvPr/>
          </p:nvCxnSpPr>
          <p:spPr>
            <a:xfrm>
              <a:off x="914400" y="3505200"/>
              <a:ext cx="609600" cy="1489"/>
            </a:xfrm>
            <a:prstGeom prst="straightConnector1">
              <a:avLst/>
            </a:prstGeom>
            <a:ln w="28575">
              <a:solidFill>
                <a:schemeClr val="bg2">
                  <a:lumMod val="75000"/>
                </a:schemeClr>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Elbow Connector 77"/>
            <p:cNvCxnSpPr>
              <a:endCxn id="109" idx="1"/>
            </p:cNvCxnSpPr>
            <p:nvPr/>
          </p:nvCxnSpPr>
          <p:spPr>
            <a:xfrm flipV="1">
              <a:off x="990600" y="4929089"/>
              <a:ext cx="533400" cy="216916"/>
            </a:xfrm>
            <a:prstGeom prst="bentConnector3">
              <a:avLst>
                <a:gd name="adj1" fmla="val 50000"/>
              </a:avLst>
            </a:prstGeom>
            <a:ln w="28575">
              <a:solidFill>
                <a:schemeClr val="bg2">
                  <a:lumMod val="75000"/>
                </a:schemeClr>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9" name="Elbow Connector 78"/>
            <p:cNvCxnSpPr/>
            <p:nvPr/>
          </p:nvCxnSpPr>
          <p:spPr>
            <a:xfrm>
              <a:off x="990600" y="5146005"/>
              <a:ext cx="533400" cy="468884"/>
            </a:xfrm>
            <a:prstGeom prst="bentConnector3">
              <a:avLst>
                <a:gd name="adj1" fmla="val 50000"/>
              </a:avLst>
            </a:prstGeom>
            <a:ln w="28575">
              <a:solidFill>
                <a:schemeClr val="bg2">
                  <a:lumMod val="75000"/>
                </a:schemeClr>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0" name="Rounded Rectangle 79"/>
            <p:cNvSpPr/>
            <p:nvPr/>
          </p:nvSpPr>
          <p:spPr>
            <a:xfrm>
              <a:off x="1371600" y="4572000"/>
              <a:ext cx="1981200" cy="609600"/>
            </a:xfrm>
            <a:prstGeom prst="roundRect">
              <a:avLst>
                <a:gd name="adj" fmla="val 5473"/>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ounded Rectangle 80"/>
            <p:cNvSpPr/>
            <p:nvPr/>
          </p:nvSpPr>
          <p:spPr>
            <a:xfrm>
              <a:off x="1371600" y="5257800"/>
              <a:ext cx="1981200" cy="609600"/>
            </a:xfrm>
            <a:prstGeom prst="roundRect">
              <a:avLst>
                <a:gd name="adj" fmla="val 5473"/>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ounded Rectangle 81"/>
            <p:cNvSpPr/>
            <p:nvPr/>
          </p:nvSpPr>
          <p:spPr>
            <a:xfrm>
              <a:off x="1371600" y="3124200"/>
              <a:ext cx="1981200" cy="685800"/>
            </a:xfrm>
            <a:prstGeom prst="roundRect">
              <a:avLst>
                <a:gd name="adj" fmla="val 5473"/>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3" name="Elbow Connector 95"/>
            <p:cNvCxnSpPr>
              <a:stCxn id="91" idx="0"/>
              <a:endCxn id="101" idx="3"/>
            </p:cNvCxnSpPr>
            <p:nvPr/>
          </p:nvCxnSpPr>
          <p:spPr>
            <a:xfrm rot="16200000" flipV="1">
              <a:off x="3643952" y="3262952"/>
              <a:ext cx="408296" cy="838200"/>
            </a:xfrm>
            <a:prstGeom prst="bentConnector2">
              <a:avLst/>
            </a:prstGeom>
            <a:ln w="28575">
              <a:solidFill>
                <a:schemeClr val="bg2">
                  <a:lumMod val="75000"/>
                </a:schemeClr>
              </a:solidFill>
              <a:headEnd type="oval"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4" name="Elbow Connector 95"/>
            <p:cNvCxnSpPr>
              <a:stCxn id="92" idx="2"/>
              <a:endCxn id="80" idx="3"/>
            </p:cNvCxnSpPr>
            <p:nvPr/>
          </p:nvCxnSpPr>
          <p:spPr>
            <a:xfrm rot="5400000">
              <a:off x="3733800" y="4343400"/>
              <a:ext cx="152400" cy="914400"/>
            </a:xfrm>
            <a:prstGeom prst="bentConnector2">
              <a:avLst/>
            </a:prstGeom>
            <a:ln w="28575">
              <a:solidFill>
                <a:schemeClr val="bg2">
                  <a:lumMod val="75000"/>
                </a:schemeClr>
              </a:solidFill>
              <a:headEnd type="oval"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5" name="Elbow Connector 95"/>
            <p:cNvCxnSpPr>
              <a:stCxn id="92" idx="2"/>
              <a:endCxn id="81" idx="3"/>
            </p:cNvCxnSpPr>
            <p:nvPr/>
          </p:nvCxnSpPr>
          <p:spPr>
            <a:xfrm rot="5400000">
              <a:off x="3390900" y="4686300"/>
              <a:ext cx="838200" cy="914400"/>
            </a:xfrm>
            <a:prstGeom prst="bentConnector2">
              <a:avLst/>
            </a:prstGeom>
            <a:ln w="28575">
              <a:solidFill>
                <a:schemeClr val="bg2">
                  <a:lumMod val="75000"/>
                </a:schemeClr>
              </a:solidFill>
              <a:headEnd type="oval"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6" name="Group 114"/>
            <p:cNvGrpSpPr/>
            <p:nvPr/>
          </p:nvGrpSpPr>
          <p:grpSpPr>
            <a:xfrm>
              <a:off x="3657600" y="3657600"/>
              <a:ext cx="1239441" cy="1168400"/>
              <a:chOff x="3657600" y="3657600"/>
              <a:chExt cx="1239441" cy="1168400"/>
            </a:xfrm>
          </p:grpSpPr>
          <p:grpSp>
            <p:nvGrpSpPr>
              <p:cNvPr id="87" name="Group 105"/>
              <p:cNvGrpSpPr/>
              <p:nvPr/>
            </p:nvGrpSpPr>
            <p:grpSpPr>
              <a:xfrm>
                <a:off x="3657600" y="3657600"/>
                <a:ext cx="1239441" cy="1168400"/>
                <a:chOff x="3657600" y="3657600"/>
                <a:chExt cx="1239441" cy="1168400"/>
              </a:xfrm>
            </p:grpSpPr>
            <p:grpSp>
              <p:nvGrpSpPr>
                <p:cNvPr id="89" name="Group 91"/>
                <p:cNvGrpSpPr/>
                <p:nvPr/>
              </p:nvGrpSpPr>
              <p:grpSpPr>
                <a:xfrm>
                  <a:off x="3657600" y="3657600"/>
                  <a:ext cx="1239441" cy="1168400"/>
                  <a:chOff x="3657600" y="3657600"/>
                  <a:chExt cx="1239441" cy="1168400"/>
                </a:xfrm>
              </p:grpSpPr>
              <p:pic>
                <p:nvPicPr>
                  <p:cNvPr id="93" name="Picture 4" descr="C:\Documents and Settings\cantot\My Documents\Training\Supporting Materials\Icons\PNG files for PowerPoint\All Others\folder 312.png"/>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3657600" y="3657600"/>
                    <a:ext cx="1168400" cy="1168400"/>
                  </a:xfrm>
                  <a:prstGeom prst="rect">
                    <a:avLst/>
                  </a:prstGeom>
                  <a:noFill/>
                </p:spPr>
              </p:pic>
              <p:pic>
                <p:nvPicPr>
                  <p:cNvPr id="94" name="Picture 5" descr="C:\Documents and Settings\cantot\My Documents\Training\Supporting Materials\Icons\PNG files for PowerPoint\All Others\Analyze.png"/>
                  <p:cNvPicPr>
                    <a:picLocks noChangeAspect="1" noChangeArrowheads="1"/>
                  </p:cNvPicPr>
                  <p:nvPr/>
                </p:nvPicPr>
                <p:blipFill>
                  <a:blip r:embed="rId5" cstate="print">
                    <a:duotone>
                      <a:schemeClr val="bg2">
                        <a:shade val="45000"/>
                        <a:satMod val="135000"/>
                      </a:schemeClr>
                      <a:prstClr val="white"/>
                    </a:duotone>
                  </a:blip>
                  <a:srcRect/>
                  <a:stretch>
                    <a:fillRect/>
                  </a:stretch>
                </p:blipFill>
                <p:spPr bwMode="auto">
                  <a:xfrm>
                    <a:off x="4267200" y="4114800"/>
                    <a:ext cx="629841" cy="629841"/>
                  </a:xfrm>
                  <a:prstGeom prst="rect">
                    <a:avLst/>
                  </a:prstGeom>
                  <a:noFill/>
                </p:spPr>
              </p:pic>
            </p:grpSp>
            <p:grpSp>
              <p:nvGrpSpPr>
                <p:cNvPr id="90" name="Group 104"/>
                <p:cNvGrpSpPr/>
                <p:nvPr/>
              </p:nvGrpSpPr>
              <p:grpSpPr>
                <a:xfrm>
                  <a:off x="4191000" y="3886200"/>
                  <a:ext cx="152400" cy="838200"/>
                  <a:chOff x="4191000" y="3886200"/>
                  <a:chExt cx="152400" cy="838200"/>
                </a:xfrm>
              </p:grpSpPr>
              <p:sp>
                <p:nvSpPr>
                  <p:cNvPr id="91" name="Rectangle 90"/>
                  <p:cNvSpPr/>
                  <p:nvPr/>
                </p:nvSpPr>
                <p:spPr>
                  <a:xfrm>
                    <a:off x="4191000" y="3886200"/>
                    <a:ext cx="152400"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p:cNvSpPr/>
                  <p:nvPr/>
                </p:nvSpPr>
                <p:spPr>
                  <a:xfrm>
                    <a:off x="4191000" y="4572000"/>
                    <a:ext cx="152400"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8" name="TextBox 87"/>
              <p:cNvSpPr txBox="1"/>
              <p:nvPr/>
            </p:nvSpPr>
            <p:spPr>
              <a:xfrm rot="21360000">
                <a:off x="3842032" y="3962400"/>
                <a:ext cx="867545" cy="307777"/>
              </a:xfrm>
              <a:prstGeom prst="rect">
                <a:avLst/>
              </a:prstGeom>
              <a:solidFill>
                <a:schemeClr val="bg1"/>
              </a:solidFill>
              <a:effectLst>
                <a:softEdge rad="63500"/>
              </a:effectLst>
            </p:spPr>
            <p:txBody>
              <a:bodyPr wrap="none" rtlCol="0">
                <a:spAutoFit/>
              </a:bodyPr>
              <a:lstStyle/>
              <a:p>
                <a:pPr algn="ctr"/>
                <a:r>
                  <a:rPr lang="en-US" sz="1400" b="1" dirty="0" smtClean="0">
                    <a:solidFill>
                      <a:schemeClr val="bg2">
                        <a:lumMod val="75000"/>
                      </a:schemeClr>
                    </a:solidFill>
                    <a:latin typeface="Calibri" pitchFamily="34" charset="0"/>
                  </a:rPr>
                  <a:t>Filespace</a:t>
                </a:r>
                <a:endParaRPr lang="en-US" sz="1400" b="1" dirty="0">
                  <a:solidFill>
                    <a:schemeClr val="bg2">
                      <a:lumMod val="75000"/>
                    </a:schemeClr>
                  </a:solidFill>
                  <a:latin typeface="Calibri" pitchFamily="34" charset="0"/>
                </a:endParaRPr>
              </a:p>
            </p:txBody>
          </p:sp>
        </p:grpSp>
      </p:grpSp>
    </p:spTree>
    <p:custDataLst>
      <p:tags r:id="rId1"/>
    </p:custDataLst>
    <p:extLst>
      <p:ext uri="{BB962C8B-B14F-4D97-AF65-F5344CB8AC3E}">
        <p14:creationId xmlns:p14="http://schemas.microsoft.com/office/powerpoint/2010/main" val="182231099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Rounded Rectangle 138"/>
          <p:cNvSpPr/>
          <p:nvPr/>
        </p:nvSpPr>
        <p:spPr>
          <a:xfrm>
            <a:off x="6079968" y="2097512"/>
            <a:ext cx="2971800" cy="4191000"/>
          </a:xfrm>
          <a:prstGeom prst="roundRect">
            <a:avLst>
              <a:gd name="adj" fmla="val 1620"/>
            </a:avLst>
          </a:prstGeom>
          <a:solidFill>
            <a:schemeClr val="accent4">
              <a:lumMod val="20000"/>
              <a:lumOff val="8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Rounded Rectangle 135"/>
          <p:cNvSpPr/>
          <p:nvPr/>
        </p:nvSpPr>
        <p:spPr>
          <a:xfrm>
            <a:off x="351832" y="2097512"/>
            <a:ext cx="4191000" cy="4191000"/>
          </a:xfrm>
          <a:prstGeom prst="roundRect">
            <a:avLst>
              <a:gd name="adj" fmla="val 1620"/>
            </a:avLst>
          </a:prstGeom>
          <a:solidFill>
            <a:schemeClr val="accent1">
              <a:lumMod val="20000"/>
              <a:lumOff val="8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p:cNvSpPr>
            <a:spLocks noGrp="1"/>
          </p:cNvSpPr>
          <p:nvPr>
            <p:ph type="title"/>
          </p:nvPr>
        </p:nvSpPr>
        <p:spPr/>
        <p:txBody>
          <a:bodyPr anchor="t"/>
          <a:lstStyle/>
          <a:p>
            <a:r>
              <a:rPr lang="en-US" dirty="0" smtClean="0"/>
              <a:t>Filespace and Tablespace Implementation – Use Case</a:t>
            </a:r>
            <a:endParaRPr lang="en-US" dirty="0"/>
          </a:p>
        </p:txBody>
      </p:sp>
      <p:sp>
        <p:nvSpPr>
          <p:cNvPr id="14" name="Rectangle 13"/>
          <p:cNvSpPr/>
          <p:nvPr/>
        </p:nvSpPr>
        <p:spPr>
          <a:xfrm>
            <a:off x="2987856" y="878312"/>
            <a:ext cx="2743200" cy="762000"/>
          </a:xfrm>
          <a:prstGeom prst="rect">
            <a:avLst/>
          </a:prstGeom>
          <a:solidFill>
            <a:schemeClr val="bg1"/>
          </a:solidFill>
          <a:ln w="190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2987856" y="1259312"/>
            <a:ext cx="914400" cy="381000"/>
          </a:xfrm>
          <a:prstGeom prst="rect">
            <a:avLst/>
          </a:prstGeom>
          <a:solidFill>
            <a:schemeClr val="accent2">
              <a:lumMod val="20000"/>
              <a:lumOff val="80000"/>
            </a:schemeClr>
          </a:solidFill>
          <a:ln w="190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3902256" y="1259312"/>
            <a:ext cx="914400" cy="381000"/>
          </a:xfrm>
          <a:prstGeom prst="rect">
            <a:avLst/>
          </a:prstGeom>
          <a:solidFill>
            <a:schemeClr val="accent4">
              <a:lumMod val="20000"/>
              <a:lumOff val="80000"/>
            </a:schemeClr>
          </a:solidFill>
          <a:ln w="190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4816656" y="1259312"/>
            <a:ext cx="914400" cy="381000"/>
          </a:xfrm>
          <a:prstGeom prst="rect">
            <a:avLst/>
          </a:prstGeom>
          <a:solidFill>
            <a:schemeClr val="accent5">
              <a:lumMod val="20000"/>
              <a:lumOff val="80000"/>
            </a:schemeClr>
          </a:solidFill>
          <a:ln w="190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7" name="Group 56"/>
          <p:cNvGrpSpPr/>
          <p:nvPr/>
        </p:nvGrpSpPr>
        <p:grpSpPr>
          <a:xfrm>
            <a:off x="2117568" y="4231112"/>
            <a:ext cx="1524000" cy="381000"/>
            <a:chOff x="1518521" y="3429000"/>
            <a:chExt cx="1524000" cy="381000"/>
          </a:xfrm>
        </p:grpSpPr>
        <p:sp>
          <p:nvSpPr>
            <p:cNvPr id="34" name="Rounded Rectangle 33"/>
            <p:cNvSpPr/>
            <p:nvPr/>
          </p:nvSpPr>
          <p:spPr>
            <a:xfrm>
              <a:off x="1518521" y="3429000"/>
              <a:ext cx="1524000" cy="381000"/>
            </a:xfrm>
            <a:prstGeom prst="roundRect">
              <a:avLst>
                <a:gd name="adj" fmla="val 0"/>
              </a:avLst>
            </a:prstGeom>
            <a:solidFill>
              <a:schemeClr val="bg1"/>
            </a:solidFill>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1589242" y="3450223"/>
              <a:ext cx="1382558" cy="338554"/>
            </a:xfrm>
            <a:prstGeom prst="rect">
              <a:avLst/>
            </a:prstGeom>
            <a:noFill/>
          </p:spPr>
          <p:txBody>
            <a:bodyPr wrap="none" rtlCol="0">
              <a:spAutoFit/>
            </a:bodyPr>
            <a:lstStyle/>
            <a:p>
              <a:r>
                <a:rPr lang="en-US" sz="1600" dirty="0" smtClean="0">
                  <a:latin typeface="Calibri" pitchFamily="34" charset="0"/>
                  <a:cs typeface="Calibri" pitchFamily="34" charset="0"/>
                </a:rPr>
                <a:t>/drs_vg2_data</a:t>
              </a:r>
              <a:endParaRPr lang="en-US" sz="1600" dirty="0">
                <a:latin typeface="Calibri" pitchFamily="34" charset="0"/>
                <a:cs typeface="Calibri" pitchFamily="34" charset="0"/>
              </a:endParaRPr>
            </a:p>
          </p:txBody>
        </p:sp>
      </p:grpSp>
      <p:grpSp>
        <p:nvGrpSpPr>
          <p:cNvPr id="58" name="Group 57"/>
          <p:cNvGrpSpPr/>
          <p:nvPr/>
        </p:nvGrpSpPr>
        <p:grpSpPr>
          <a:xfrm>
            <a:off x="378616" y="4231112"/>
            <a:ext cx="1524000" cy="381000"/>
            <a:chOff x="13648" y="3429000"/>
            <a:chExt cx="1524000" cy="381000"/>
          </a:xfrm>
        </p:grpSpPr>
        <p:sp>
          <p:nvSpPr>
            <p:cNvPr id="33" name="Rounded Rectangle 32"/>
            <p:cNvSpPr/>
            <p:nvPr/>
          </p:nvSpPr>
          <p:spPr>
            <a:xfrm>
              <a:off x="13648" y="3429000"/>
              <a:ext cx="1524000" cy="381000"/>
            </a:xfrm>
            <a:prstGeom prst="roundRect">
              <a:avLst>
                <a:gd name="adj" fmla="val 5920"/>
              </a:avLst>
            </a:prstGeom>
            <a:solidFill>
              <a:schemeClr val="bg1"/>
            </a:solidFill>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4369" y="3450223"/>
              <a:ext cx="1382558" cy="338554"/>
            </a:xfrm>
            <a:prstGeom prst="rect">
              <a:avLst/>
            </a:prstGeom>
            <a:noFill/>
          </p:spPr>
          <p:txBody>
            <a:bodyPr wrap="none" rtlCol="0">
              <a:spAutoFit/>
            </a:bodyPr>
            <a:lstStyle/>
            <a:p>
              <a:r>
                <a:rPr lang="en-US" sz="1600" dirty="0" smtClean="0">
                  <a:latin typeface="Calibri" pitchFamily="34" charset="0"/>
                  <a:cs typeface="Calibri" pitchFamily="34" charset="0"/>
                </a:rPr>
                <a:t>/drs_vg1_data</a:t>
              </a:r>
              <a:endParaRPr lang="en-US" sz="1600" dirty="0">
                <a:latin typeface="Calibri" pitchFamily="34" charset="0"/>
                <a:cs typeface="Calibri" pitchFamily="34" charset="0"/>
              </a:endParaRPr>
            </a:p>
          </p:txBody>
        </p:sp>
      </p:grpSp>
      <p:grpSp>
        <p:nvGrpSpPr>
          <p:cNvPr id="77" name="Group 76"/>
          <p:cNvGrpSpPr/>
          <p:nvPr/>
        </p:nvGrpSpPr>
        <p:grpSpPr>
          <a:xfrm>
            <a:off x="6765768" y="4535912"/>
            <a:ext cx="1524000" cy="381000"/>
            <a:chOff x="6096000" y="4343400"/>
            <a:chExt cx="1524000" cy="381000"/>
          </a:xfrm>
        </p:grpSpPr>
        <p:sp>
          <p:nvSpPr>
            <p:cNvPr id="76" name="Rounded Rectangle 75"/>
            <p:cNvSpPr/>
            <p:nvPr/>
          </p:nvSpPr>
          <p:spPr>
            <a:xfrm>
              <a:off x="6096000" y="4343400"/>
              <a:ext cx="1524000" cy="381000"/>
            </a:xfrm>
            <a:prstGeom prst="roundRect">
              <a:avLst/>
            </a:prstGeom>
            <a:solidFill>
              <a:schemeClr val="bg1"/>
            </a:solidFill>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6166721" y="4364623"/>
              <a:ext cx="1382558" cy="338554"/>
            </a:xfrm>
            <a:prstGeom prst="rect">
              <a:avLst/>
            </a:prstGeom>
            <a:noFill/>
          </p:spPr>
          <p:txBody>
            <a:bodyPr wrap="none" rtlCol="0">
              <a:spAutoFit/>
            </a:bodyPr>
            <a:lstStyle/>
            <a:p>
              <a:r>
                <a:rPr lang="en-US" sz="1600" dirty="0" smtClean="0">
                  <a:latin typeface="Calibri" pitchFamily="34" charset="0"/>
                  <a:cs typeface="Calibri" pitchFamily="34" charset="0"/>
                </a:rPr>
                <a:t>/drt_vg1_data</a:t>
              </a:r>
              <a:endParaRPr lang="en-US" sz="1600" dirty="0">
                <a:latin typeface="Calibri" pitchFamily="34" charset="0"/>
                <a:cs typeface="Calibri" pitchFamily="34" charset="0"/>
              </a:endParaRPr>
            </a:p>
          </p:txBody>
        </p:sp>
      </p:grpSp>
      <p:pic>
        <p:nvPicPr>
          <p:cNvPr id="36" name="Picture 6" descr="C:\Documents and Settings\cantot\My Documents\Training\Supporting Materials\Icons\PNG files for PowerPoint\All Others\Menu.png"/>
          <p:cNvPicPr>
            <a:picLocks noChangeAspect="1" noChangeArrowheads="1"/>
          </p:cNvPicPr>
          <p:nvPr/>
        </p:nvPicPr>
        <p:blipFill>
          <a:blip r:embed="rId4" cstate="print"/>
          <a:srcRect/>
          <a:stretch>
            <a:fillRect/>
          </a:stretch>
        </p:blipFill>
        <p:spPr bwMode="auto">
          <a:xfrm>
            <a:off x="1812768" y="2021312"/>
            <a:ext cx="609600" cy="609600"/>
          </a:xfrm>
          <a:prstGeom prst="rect">
            <a:avLst/>
          </a:prstGeom>
          <a:noFill/>
        </p:spPr>
      </p:pic>
      <p:grpSp>
        <p:nvGrpSpPr>
          <p:cNvPr id="59" name="Group 58"/>
          <p:cNvGrpSpPr/>
          <p:nvPr/>
        </p:nvGrpSpPr>
        <p:grpSpPr>
          <a:xfrm>
            <a:off x="825696" y="2947380"/>
            <a:ext cx="1567782" cy="750332"/>
            <a:chOff x="536928" y="2754868"/>
            <a:chExt cx="1567782" cy="750332"/>
          </a:xfrm>
        </p:grpSpPr>
        <p:pic>
          <p:nvPicPr>
            <p:cNvPr id="35" name="Picture 5" descr="C:\Documents and Settings\cantot\My Documents\Training\Supporting Materials\Icons\PNG files for PowerPoint\All Others\Analyze.png"/>
            <p:cNvPicPr>
              <a:picLocks noChangeAspect="1" noChangeArrowheads="1"/>
            </p:cNvPicPr>
            <p:nvPr/>
          </p:nvPicPr>
          <p:blipFill>
            <a:blip r:embed="rId5" cstate="print"/>
            <a:srcRect/>
            <a:stretch>
              <a:fillRect/>
            </a:stretch>
          </p:blipFill>
          <p:spPr bwMode="auto">
            <a:xfrm>
              <a:off x="536928" y="2754868"/>
              <a:ext cx="629841" cy="629841"/>
            </a:xfrm>
            <a:prstGeom prst="rect">
              <a:avLst/>
            </a:prstGeom>
            <a:noFill/>
          </p:spPr>
        </p:pic>
        <p:sp>
          <p:nvSpPr>
            <p:cNvPr id="38" name="TextBox 37"/>
            <p:cNvSpPr txBox="1"/>
            <p:nvPr/>
          </p:nvSpPr>
          <p:spPr>
            <a:xfrm>
              <a:off x="932594" y="3166646"/>
              <a:ext cx="1172116" cy="338554"/>
            </a:xfrm>
            <a:prstGeom prst="rect">
              <a:avLst/>
            </a:prstGeom>
            <a:solidFill>
              <a:schemeClr val="bg1"/>
            </a:solidFill>
            <a:effectLst>
              <a:softEdge rad="63500"/>
            </a:effectLst>
          </p:spPr>
          <p:txBody>
            <a:bodyPr wrap="none" rtlCol="0">
              <a:spAutoFit/>
            </a:bodyPr>
            <a:lstStyle/>
            <a:p>
              <a:r>
                <a:rPr lang="en-US" sz="1600" dirty="0" smtClean="0">
                  <a:solidFill>
                    <a:schemeClr val="bg2">
                      <a:lumMod val="75000"/>
                    </a:schemeClr>
                  </a:solidFill>
                  <a:latin typeface="Courier New" pitchFamily="49" charset="0"/>
                  <a:cs typeface="Courier New" pitchFamily="49" charset="0"/>
                </a:rPr>
                <a:t>fs_data1</a:t>
              </a:r>
              <a:endParaRPr lang="en-US" sz="1600" dirty="0">
                <a:solidFill>
                  <a:schemeClr val="bg2">
                    <a:lumMod val="75000"/>
                  </a:schemeClr>
                </a:solidFill>
                <a:latin typeface="Courier New" pitchFamily="49" charset="0"/>
                <a:cs typeface="Courier New" pitchFamily="49" charset="0"/>
              </a:endParaRPr>
            </a:p>
          </p:txBody>
        </p:sp>
      </p:grpSp>
      <p:grpSp>
        <p:nvGrpSpPr>
          <p:cNvPr id="60" name="Group 59"/>
          <p:cNvGrpSpPr/>
          <p:nvPr/>
        </p:nvGrpSpPr>
        <p:grpSpPr>
          <a:xfrm>
            <a:off x="2564648" y="2935712"/>
            <a:ext cx="1933530" cy="784086"/>
            <a:chOff x="2275880" y="2743200"/>
            <a:chExt cx="1933530" cy="784086"/>
          </a:xfrm>
        </p:grpSpPr>
        <p:pic>
          <p:nvPicPr>
            <p:cNvPr id="37" name="Picture 5" descr="C:\Documents and Settings\cantot\My Documents\Training\Supporting Materials\Icons\PNG files for PowerPoint\All Others\Analyze.png"/>
            <p:cNvPicPr>
              <a:picLocks noChangeAspect="1" noChangeArrowheads="1"/>
            </p:cNvPicPr>
            <p:nvPr/>
          </p:nvPicPr>
          <p:blipFill>
            <a:blip r:embed="rId5" cstate="print"/>
            <a:srcRect/>
            <a:stretch>
              <a:fillRect/>
            </a:stretch>
          </p:blipFill>
          <p:spPr bwMode="auto">
            <a:xfrm>
              <a:off x="2275880" y="2743200"/>
              <a:ext cx="629841" cy="629841"/>
            </a:xfrm>
            <a:prstGeom prst="rect">
              <a:avLst/>
            </a:prstGeom>
            <a:noFill/>
          </p:spPr>
        </p:pic>
        <p:sp>
          <p:nvSpPr>
            <p:cNvPr id="39" name="TextBox 38"/>
            <p:cNvSpPr txBox="1"/>
            <p:nvPr/>
          </p:nvSpPr>
          <p:spPr>
            <a:xfrm>
              <a:off x="2667000" y="3188732"/>
              <a:ext cx="1542410" cy="338554"/>
            </a:xfrm>
            <a:prstGeom prst="rect">
              <a:avLst/>
            </a:prstGeom>
            <a:solidFill>
              <a:schemeClr val="bg1"/>
            </a:solidFill>
            <a:effectLst>
              <a:softEdge rad="63500"/>
            </a:effectLst>
          </p:spPr>
          <p:txBody>
            <a:bodyPr wrap="none" rtlCol="0">
              <a:spAutoFit/>
            </a:bodyPr>
            <a:lstStyle/>
            <a:p>
              <a:r>
                <a:rPr lang="en-US" sz="1600" dirty="0" smtClean="0">
                  <a:solidFill>
                    <a:schemeClr val="bg2">
                      <a:lumMod val="75000"/>
                    </a:schemeClr>
                  </a:solidFill>
                  <a:latin typeface="Courier New" pitchFamily="49" charset="0"/>
                  <a:cs typeface="Courier New" pitchFamily="49" charset="0"/>
                </a:rPr>
                <a:t>fs_data_tmp</a:t>
              </a:r>
            </a:p>
          </p:txBody>
        </p:sp>
      </p:grpSp>
      <p:cxnSp>
        <p:nvCxnSpPr>
          <p:cNvPr id="41" name="Shape 40"/>
          <p:cNvCxnSpPr>
            <a:stCxn id="15" idx="2"/>
            <a:endCxn id="36" idx="0"/>
          </p:cNvCxnSpPr>
          <p:nvPr/>
        </p:nvCxnSpPr>
        <p:spPr>
          <a:xfrm rot="5400000">
            <a:off x="2590812" y="1167068"/>
            <a:ext cx="381000" cy="1327488"/>
          </a:xfrm>
          <a:prstGeom prst="bentConnector3">
            <a:avLst>
              <a:gd name="adj1" fmla="val 50000"/>
            </a:avLst>
          </a:prstGeom>
          <a:ln w="28575">
            <a:solidFill>
              <a:schemeClr val="accent1">
                <a:lumMod val="75000"/>
              </a:schemeClr>
            </a:solidFill>
            <a:headEnd type="oval"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36" idx="2"/>
            <a:endCxn id="35" idx="0"/>
          </p:cNvCxnSpPr>
          <p:nvPr/>
        </p:nvCxnSpPr>
        <p:spPr>
          <a:xfrm rot="5400000">
            <a:off x="1470859" y="2300671"/>
            <a:ext cx="316468" cy="976951"/>
          </a:xfrm>
          <a:prstGeom prst="bentConnector3">
            <a:avLst>
              <a:gd name="adj1" fmla="val 50000"/>
            </a:avLst>
          </a:prstGeom>
          <a:ln w="28575">
            <a:solidFill>
              <a:schemeClr val="accent1">
                <a:lumMod val="75000"/>
              </a:schemeClr>
            </a:solidFill>
            <a:headEnd type="oval"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35" idx="2"/>
            <a:endCxn id="33" idx="0"/>
          </p:cNvCxnSpPr>
          <p:nvPr/>
        </p:nvCxnSpPr>
        <p:spPr>
          <a:xfrm rot="5400000">
            <a:off x="813672" y="3904166"/>
            <a:ext cx="653891" cy="1"/>
          </a:xfrm>
          <a:prstGeom prst="bentConnector3">
            <a:avLst>
              <a:gd name="adj1" fmla="val 50000"/>
            </a:avLst>
          </a:prstGeom>
          <a:ln w="28575">
            <a:solidFill>
              <a:schemeClr val="accent1">
                <a:lumMod val="75000"/>
              </a:schemeClr>
            </a:solidFill>
            <a:headEnd type="oval"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33" idx="2"/>
            <a:endCxn id="171010" idx="0"/>
          </p:cNvCxnSpPr>
          <p:nvPr/>
        </p:nvCxnSpPr>
        <p:spPr>
          <a:xfrm rot="16200000" flipH="1">
            <a:off x="1267095" y="4485633"/>
            <a:ext cx="640378" cy="893336"/>
          </a:xfrm>
          <a:prstGeom prst="bentConnector3">
            <a:avLst>
              <a:gd name="adj1" fmla="val 50000"/>
            </a:avLst>
          </a:prstGeom>
          <a:ln w="28575">
            <a:solidFill>
              <a:schemeClr val="accent1">
                <a:lumMod val="75000"/>
              </a:schemeClr>
            </a:solidFill>
            <a:headEnd type="oval"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34" idx="2"/>
            <a:endCxn id="171010" idx="0"/>
          </p:cNvCxnSpPr>
          <p:nvPr/>
        </p:nvCxnSpPr>
        <p:spPr>
          <a:xfrm rot="5400000">
            <a:off x="2136571" y="4509493"/>
            <a:ext cx="640378" cy="845616"/>
          </a:xfrm>
          <a:prstGeom prst="bentConnector3">
            <a:avLst>
              <a:gd name="adj1" fmla="val 50000"/>
            </a:avLst>
          </a:prstGeom>
          <a:ln w="28575">
            <a:solidFill>
              <a:schemeClr val="accent1">
                <a:lumMod val="75000"/>
              </a:schemeClr>
            </a:solidFill>
            <a:headEnd type="oval"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37" idx="2"/>
            <a:endCxn id="34" idx="0"/>
          </p:cNvCxnSpPr>
          <p:nvPr/>
        </p:nvCxnSpPr>
        <p:spPr>
          <a:xfrm rot="5400000">
            <a:off x="2546790" y="3898332"/>
            <a:ext cx="665559" cy="1"/>
          </a:xfrm>
          <a:prstGeom prst="bentConnector3">
            <a:avLst>
              <a:gd name="adj1" fmla="val 50000"/>
            </a:avLst>
          </a:prstGeom>
          <a:ln w="28575">
            <a:solidFill>
              <a:schemeClr val="accent1">
                <a:lumMod val="75000"/>
              </a:schemeClr>
            </a:solidFill>
            <a:headEnd type="oval"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Shape 40"/>
          <p:cNvCxnSpPr>
            <a:stCxn id="17" idx="2"/>
            <a:endCxn id="65" idx="0"/>
          </p:cNvCxnSpPr>
          <p:nvPr/>
        </p:nvCxnSpPr>
        <p:spPr>
          <a:xfrm rot="16200000" flipH="1">
            <a:off x="6210312" y="703856"/>
            <a:ext cx="381000" cy="2253912"/>
          </a:xfrm>
          <a:prstGeom prst="bentConnector3">
            <a:avLst>
              <a:gd name="adj1" fmla="val 50000"/>
            </a:avLst>
          </a:prstGeom>
          <a:ln w="28575">
            <a:solidFill>
              <a:schemeClr val="accent1">
                <a:lumMod val="75000"/>
              </a:schemeClr>
            </a:solidFill>
            <a:headEnd type="oval"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65" name="Picture 6" descr="C:\Documents and Settings\cantot\My Documents\Training\Supporting Materials\Icons\PNG files for PowerPoint\All Others\Menu.png"/>
          <p:cNvPicPr>
            <a:picLocks noChangeAspect="1" noChangeArrowheads="1"/>
          </p:cNvPicPr>
          <p:nvPr/>
        </p:nvPicPr>
        <p:blipFill>
          <a:blip r:embed="rId4" cstate="print"/>
          <a:srcRect/>
          <a:stretch>
            <a:fillRect/>
          </a:stretch>
        </p:blipFill>
        <p:spPr bwMode="auto">
          <a:xfrm>
            <a:off x="7222968" y="2021312"/>
            <a:ext cx="609600" cy="609600"/>
          </a:xfrm>
          <a:prstGeom prst="rect">
            <a:avLst/>
          </a:prstGeom>
          <a:noFill/>
        </p:spPr>
      </p:pic>
      <p:cxnSp>
        <p:nvCxnSpPr>
          <p:cNvPr id="69" name="Shape 40"/>
          <p:cNvCxnSpPr>
            <a:stCxn id="16" idx="2"/>
            <a:endCxn id="65" idx="0"/>
          </p:cNvCxnSpPr>
          <p:nvPr/>
        </p:nvCxnSpPr>
        <p:spPr>
          <a:xfrm rot="16200000" flipH="1">
            <a:off x="5753112" y="246656"/>
            <a:ext cx="381000" cy="3168312"/>
          </a:xfrm>
          <a:prstGeom prst="bentConnector3">
            <a:avLst>
              <a:gd name="adj1" fmla="val 50000"/>
            </a:avLst>
          </a:prstGeom>
          <a:ln w="28575">
            <a:solidFill>
              <a:schemeClr val="accent1">
                <a:lumMod val="75000"/>
              </a:schemeClr>
            </a:solidFill>
            <a:headEnd type="oval"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73" name="Picture 5" descr="C:\Documents and Settings\cantot\My Documents\Training\Supporting Materials\Icons\PNG files for PowerPoint\All Others\Analyze.png"/>
          <p:cNvPicPr>
            <a:picLocks noChangeAspect="1" noChangeArrowheads="1"/>
          </p:cNvPicPr>
          <p:nvPr/>
        </p:nvPicPr>
        <p:blipFill>
          <a:blip r:embed="rId5" cstate="print"/>
          <a:srcRect/>
          <a:stretch>
            <a:fillRect/>
          </a:stretch>
        </p:blipFill>
        <p:spPr bwMode="auto">
          <a:xfrm>
            <a:off x="7212848" y="3067871"/>
            <a:ext cx="629841" cy="629841"/>
          </a:xfrm>
          <a:prstGeom prst="rect">
            <a:avLst/>
          </a:prstGeom>
          <a:noFill/>
        </p:spPr>
      </p:pic>
      <p:pic>
        <p:nvPicPr>
          <p:cNvPr id="83" name="Picture 7" descr="C:\Documents and Settings\cantot\My Documents\Training\Supporting Materials\Icons\PNG files for PowerPoint\All Others\Data_Progress.png"/>
          <p:cNvPicPr>
            <a:picLocks noChangeAspect="1" noChangeArrowheads="1"/>
          </p:cNvPicPr>
          <p:nvPr/>
        </p:nvPicPr>
        <p:blipFill>
          <a:blip r:embed="rId6" cstate="print"/>
          <a:srcRect/>
          <a:stretch>
            <a:fillRect/>
          </a:stretch>
        </p:blipFill>
        <p:spPr bwMode="auto">
          <a:xfrm>
            <a:off x="2378256" y="846780"/>
            <a:ext cx="838200" cy="838200"/>
          </a:xfrm>
          <a:prstGeom prst="rect">
            <a:avLst/>
          </a:prstGeom>
          <a:noFill/>
        </p:spPr>
      </p:pic>
      <p:sp>
        <p:nvSpPr>
          <p:cNvPr id="84" name="TextBox 83"/>
          <p:cNvSpPr txBox="1"/>
          <p:nvPr/>
        </p:nvSpPr>
        <p:spPr>
          <a:xfrm>
            <a:off x="6537168" y="1074646"/>
            <a:ext cx="1796967" cy="369332"/>
          </a:xfrm>
          <a:prstGeom prst="rect">
            <a:avLst/>
          </a:prstGeom>
          <a:solidFill>
            <a:schemeClr val="bg1"/>
          </a:solidFill>
          <a:ln>
            <a:solidFill>
              <a:schemeClr val="bg2">
                <a:lumMod val="60000"/>
                <a:lumOff val="40000"/>
              </a:schemeClr>
            </a:solidFill>
          </a:ln>
          <a:effectLst>
            <a:outerShdw blurRad="50800" dist="38100" dir="2700000" algn="tl" rotWithShape="0">
              <a:prstClr val="black">
                <a:alpha val="40000"/>
              </a:prstClr>
            </a:outerShdw>
          </a:effectLst>
        </p:spPr>
        <p:txBody>
          <a:bodyPr wrap="none" rtlCol="0">
            <a:spAutoFit/>
          </a:bodyPr>
          <a:lstStyle/>
          <a:p>
            <a:r>
              <a:rPr lang="en-US" b="1" dirty="0" smtClean="0">
                <a:solidFill>
                  <a:schemeClr val="bg2">
                    <a:lumMod val="75000"/>
                  </a:schemeClr>
                </a:solidFill>
                <a:latin typeface="Calibri" pitchFamily="34" charset="0"/>
              </a:rPr>
              <a:t>Partitioned table</a:t>
            </a:r>
            <a:endParaRPr lang="en-US" b="1" dirty="0">
              <a:solidFill>
                <a:schemeClr val="bg2">
                  <a:lumMod val="75000"/>
                </a:schemeClr>
              </a:solidFill>
              <a:latin typeface="Calibri" pitchFamily="34" charset="0"/>
            </a:endParaRPr>
          </a:p>
        </p:txBody>
      </p:sp>
      <p:cxnSp>
        <p:nvCxnSpPr>
          <p:cNvPr id="85" name="Straight Connector 84"/>
          <p:cNvCxnSpPr>
            <a:stCxn id="84" idx="1"/>
            <a:endCxn id="14" idx="3"/>
          </p:cNvCxnSpPr>
          <p:nvPr/>
        </p:nvCxnSpPr>
        <p:spPr>
          <a:xfrm flipH="1">
            <a:off x="5731056" y="1259312"/>
            <a:ext cx="806112" cy="0"/>
          </a:xfrm>
          <a:prstGeom prst="line">
            <a:avLst/>
          </a:prstGeom>
          <a:ln w="28575">
            <a:solidFill>
              <a:schemeClr val="bg2">
                <a:lumMod val="75000"/>
              </a:schemeClr>
            </a:solidFill>
            <a:prstDash val="sysDot"/>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3489168" y="2173712"/>
            <a:ext cx="2021644" cy="646331"/>
          </a:xfrm>
          <a:prstGeom prst="rect">
            <a:avLst/>
          </a:prstGeom>
          <a:solidFill>
            <a:schemeClr val="bg1"/>
          </a:solidFill>
          <a:ln>
            <a:solidFill>
              <a:schemeClr val="bg2">
                <a:lumMod val="60000"/>
                <a:lumOff val="40000"/>
              </a:schemeClr>
            </a:solidFill>
          </a:ln>
          <a:effectLst>
            <a:outerShdw blurRad="50800" dist="38100" dir="2700000" algn="tl" rotWithShape="0">
              <a:prstClr val="black">
                <a:alpha val="40000"/>
              </a:prstClr>
            </a:outerShdw>
          </a:effectLst>
        </p:spPr>
        <p:txBody>
          <a:bodyPr wrap="none" rtlCol="0">
            <a:spAutoFit/>
          </a:bodyPr>
          <a:lstStyle/>
          <a:p>
            <a:r>
              <a:rPr lang="en-US" b="1" dirty="0" smtClean="0">
                <a:solidFill>
                  <a:schemeClr val="bg2">
                    <a:lumMod val="75000"/>
                  </a:schemeClr>
                </a:solidFill>
                <a:latin typeface="Calibri" pitchFamily="34" charset="0"/>
              </a:rPr>
              <a:t>For temporary and </a:t>
            </a:r>
            <a:br>
              <a:rPr lang="en-US" b="1" dirty="0" smtClean="0">
                <a:solidFill>
                  <a:schemeClr val="bg2">
                    <a:lumMod val="75000"/>
                  </a:schemeClr>
                </a:solidFill>
                <a:latin typeface="Calibri" pitchFamily="34" charset="0"/>
              </a:rPr>
            </a:br>
            <a:r>
              <a:rPr lang="en-US" b="1" dirty="0" smtClean="0">
                <a:solidFill>
                  <a:schemeClr val="bg2">
                    <a:lumMod val="75000"/>
                  </a:schemeClr>
                </a:solidFill>
                <a:latin typeface="Calibri" pitchFamily="34" charset="0"/>
              </a:rPr>
              <a:t>transaction files</a:t>
            </a:r>
            <a:endParaRPr lang="en-US" b="1" dirty="0">
              <a:solidFill>
                <a:schemeClr val="bg2">
                  <a:lumMod val="75000"/>
                </a:schemeClr>
              </a:solidFill>
              <a:latin typeface="Calibri" pitchFamily="34" charset="0"/>
            </a:endParaRPr>
          </a:p>
        </p:txBody>
      </p:sp>
      <p:cxnSp>
        <p:nvCxnSpPr>
          <p:cNvPr id="105" name="Straight Connector 104"/>
          <p:cNvCxnSpPr>
            <a:stCxn id="104" idx="1"/>
            <a:endCxn id="37" idx="0"/>
          </p:cNvCxnSpPr>
          <p:nvPr/>
        </p:nvCxnSpPr>
        <p:spPr>
          <a:xfrm flipH="1">
            <a:off x="2879569" y="2496878"/>
            <a:ext cx="609599" cy="438834"/>
          </a:xfrm>
          <a:prstGeom prst="line">
            <a:avLst/>
          </a:prstGeom>
          <a:ln w="28575">
            <a:solidFill>
              <a:schemeClr val="bg2">
                <a:lumMod val="75000"/>
              </a:schemeClr>
            </a:solidFill>
            <a:prstDash val="sysDot"/>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30" name="Group 129"/>
          <p:cNvGrpSpPr/>
          <p:nvPr/>
        </p:nvGrpSpPr>
        <p:grpSpPr>
          <a:xfrm>
            <a:off x="1660368" y="5252490"/>
            <a:ext cx="747168" cy="1112222"/>
            <a:chOff x="1371600" y="5059978"/>
            <a:chExt cx="747168" cy="1112222"/>
          </a:xfrm>
        </p:grpSpPr>
        <p:sp>
          <p:nvSpPr>
            <p:cNvPr id="13" name="TextBox 12"/>
            <p:cNvSpPr txBox="1"/>
            <p:nvPr/>
          </p:nvSpPr>
          <p:spPr>
            <a:xfrm>
              <a:off x="1490146" y="5833646"/>
              <a:ext cx="510076" cy="338554"/>
            </a:xfrm>
            <a:prstGeom prst="rect">
              <a:avLst/>
            </a:prstGeom>
            <a:noFill/>
          </p:spPr>
          <p:txBody>
            <a:bodyPr wrap="none" rtlCol="0">
              <a:spAutoFit/>
            </a:bodyPr>
            <a:lstStyle/>
            <a:p>
              <a:r>
                <a:rPr lang="en-US" sz="1600" b="1" dirty="0" smtClean="0">
                  <a:solidFill>
                    <a:schemeClr val="bg2">
                      <a:lumMod val="75000"/>
                    </a:schemeClr>
                  </a:solidFill>
                  <a:latin typeface="Calibri" pitchFamily="34" charset="0"/>
                  <a:cs typeface="Calibri" pitchFamily="34" charset="0"/>
                </a:rPr>
                <a:t>SSD</a:t>
              </a:r>
              <a:endParaRPr lang="en-US" sz="1600" b="1" dirty="0">
                <a:solidFill>
                  <a:schemeClr val="bg2">
                    <a:lumMod val="75000"/>
                  </a:schemeClr>
                </a:solidFill>
                <a:latin typeface="Calibri" pitchFamily="34" charset="0"/>
                <a:cs typeface="Calibri" pitchFamily="34" charset="0"/>
              </a:endParaRPr>
            </a:p>
          </p:txBody>
        </p:sp>
        <p:pic>
          <p:nvPicPr>
            <p:cNvPr id="171010" name="Picture 2" descr="C:\Users\cantot\Documents\Training\Training Supporting Materials\Icons\All Others\disc lt blue.png"/>
            <p:cNvPicPr>
              <a:picLocks noChangeAspect="1" noChangeArrowheads="1"/>
            </p:cNvPicPr>
            <p:nvPr/>
          </p:nvPicPr>
          <p:blipFill>
            <a:blip r:embed="rId7" cstate="print"/>
            <a:srcRect/>
            <a:stretch>
              <a:fillRect/>
            </a:stretch>
          </p:blipFill>
          <p:spPr bwMode="auto">
            <a:xfrm>
              <a:off x="1371600" y="5059978"/>
              <a:ext cx="747168" cy="814387"/>
            </a:xfrm>
            <a:prstGeom prst="rect">
              <a:avLst/>
            </a:prstGeom>
            <a:noFill/>
          </p:spPr>
        </p:pic>
      </p:grpSp>
      <p:grpSp>
        <p:nvGrpSpPr>
          <p:cNvPr id="131" name="Group 130"/>
          <p:cNvGrpSpPr/>
          <p:nvPr/>
        </p:nvGrpSpPr>
        <p:grpSpPr>
          <a:xfrm>
            <a:off x="6867619" y="5257734"/>
            <a:ext cx="1320298" cy="1106978"/>
            <a:chOff x="6578851" y="5065222"/>
            <a:chExt cx="1320298" cy="1106978"/>
          </a:xfrm>
        </p:grpSpPr>
        <p:sp>
          <p:nvSpPr>
            <p:cNvPr id="28" name="TextBox 27"/>
            <p:cNvSpPr txBox="1"/>
            <p:nvPr/>
          </p:nvSpPr>
          <p:spPr>
            <a:xfrm>
              <a:off x="6578851" y="5833646"/>
              <a:ext cx="1320298" cy="338554"/>
            </a:xfrm>
            <a:prstGeom prst="rect">
              <a:avLst/>
            </a:prstGeom>
            <a:noFill/>
          </p:spPr>
          <p:txBody>
            <a:bodyPr wrap="none" rtlCol="0">
              <a:spAutoFit/>
            </a:bodyPr>
            <a:lstStyle/>
            <a:p>
              <a:r>
                <a:rPr lang="en-US" sz="1600" b="1" dirty="0" smtClean="0">
                  <a:solidFill>
                    <a:schemeClr val="bg2">
                      <a:lumMod val="75000"/>
                    </a:schemeClr>
                  </a:solidFill>
                  <a:latin typeface="Calibri" pitchFamily="34" charset="0"/>
                  <a:cs typeface="Calibri" pitchFamily="34" charset="0"/>
                </a:rPr>
                <a:t>SAS 15K RPM</a:t>
              </a:r>
            </a:p>
          </p:txBody>
        </p:sp>
        <p:pic>
          <p:nvPicPr>
            <p:cNvPr id="171011" name="Picture 3" descr="C:\Users\cantot\Documents\Training\Training Supporting Materials\Icons\All Others\disc orange.png"/>
            <p:cNvPicPr>
              <a:picLocks noChangeAspect="1" noChangeArrowheads="1"/>
            </p:cNvPicPr>
            <p:nvPr/>
          </p:nvPicPr>
          <p:blipFill>
            <a:blip r:embed="rId8" cstate="print"/>
            <a:srcRect/>
            <a:stretch>
              <a:fillRect/>
            </a:stretch>
          </p:blipFill>
          <p:spPr bwMode="auto">
            <a:xfrm>
              <a:off x="6868715" y="5065222"/>
              <a:ext cx="740571" cy="809143"/>
            </a:xfrm>
            <a:prstGeom prst="rect">
              <a:avLst/>
            </a:prstGeom>
            <a:noFill/>
          </p:spPr>
        </p:pic>
      </p:grpSp>
      <p:cxnSp>
        <p:nvCxnSpPr>
          <p:cNvPr id="119" name="Straight Connector 118"/>
          <p:cNvCxnSpPr>
            <a:stCxn id="76" idx="2"/>
            <a:endCxn id="171011" idx="0"/>
          </p:cNvCxnSpPr>
          <p:nvPr/>
        </p:nvCxnSpPr>
        <p:spPr>
          <a:xfrm>
            <a:off x="7527768" y="4916912"/>
            <a:ext cx="1" cy="340822"/>
          </a:xfrm>
          <a:prstGeom prst="line">
            <a:avLst/>
          </a:prstGeom>
          <a:ln w="28575">
            <a:solidFill>
              <a:schemeClr val="accent1">
                <a:lumMod val="75000"/>
              </a:schemeClr>
            </a:solidFill>
            <a:headEnd type="oval"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73" idx="2"/>
            <a:endCxn id="76" idx="0"/>
          </p:cNvCxnSpPr>
          <p:nvPr/>
        </p:nvCxnSpPr>
        <p:spPr>
          <a:xfrm flipH="1">
            <a:off x="7527768" y="3697712"/>
            <a:ext cx="1" cy="838200"/>
          </a:xfrm>
          <a:prstGeom prst="line">
            <a:avLst/>
          </a:prstGeom>
          <a:ln w="28575">
            <a:solidFill>
              <a:schemeClr val="accent1">
                <a:lumMod val="75000"/>
              </a:schemeClr>
            </a:solidFill>
            <a:headEnd type="oval"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65" idx="2"/>
            <a:endCxn id="73" idx="0"/>
          </p:cNvCxnSpPr>
          <p:nvPr/>
        </p:nvCxnSpPr>
        <p:spPr>
          <a:xfrm>
            <a:off x="7527768" y="2630912"/>
            <a:ext cx="1" cy="436959"/>
          </a:xfrm>
          <a:prstGeom prst="line">
            <a:avLst/>
          </a:prstGeom>
          <a:ln w="28575">
            <a:solidFill>
              <a:schemeClr val="accent1">
                <a:lumMod val="75000"/>
              </a:schemeClr>
            </a:solidFill>
            <a:headEnd type="oval"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451727" y="2173712"/>
            <a:ext cx="1665841" cy="338554"/>
          </a:xfrm>
          <a:prstGeom prst="rect">
            <a:avLst/>
          </a:prstGeom>
          <a:solidFill>
            <a:schemeClr val="bg1"/>
          </a:solidFill>
          <a:effectLst>
            <a:softEdge rad="63500"/>
          </a:effectLst>
        </p:spPr>
        <p:txBody>
          <a:bodyPr wrap="none" rtlCol="0">
            <a:spAutoFit/>
          </a:bodyPr>
          <a:lstStyle/>
          <a:p>
            <a:r>
              <a:rPr lang="en-US" sz="1600" dirty="0" smtClean="0">
                <a:solidFill>
                  <a:schemeClr val="bg2">
                    <a:lumMod val="75000"/>
                  </a:schemeClr>
                </a:solidFill>
                <a:latin typeface="Courier New" pitchFamily="49" charset="0"/>
                <a:cs typeface="Courier New" pitchFamily="49" charset="0"/>
              </a:rPr>
              <a:t>user_s1_tspc</a:t>
            </a:r>
            <a:endParaRPr lang="en-US" sz="1600" dirty="0">
              <a:solidFill>
                <a:schemeClr val="bg2">
                  <a:lumMod val="75000"/>
                </a:schemeClr>
              </a:solidFill>
              <a:latin typeface="Courier New" pitchFamily="49" charset="0"/>
              <a:cs typeface="Courier New" pitchFamily="49" charset="0"/>
            </a:endParaRPr>
          </a:p>
        </p:txBody>
      </p:sp>
      <p:sp>
        <p:nvSpPr>
          <p:cNvPr id="129" name="TextBox 128"/>
          <p:cNvSpPr txBox="1"/>
          <p:nvPr/>
        </p:nvSpPr>
        <p:spPr>
          <a:xfrm>
            <a:off x="7451568" y="2173712"/>
            <a:ext cx="1665841" cy="338554"/>
          </a:xfrm>
          <a:prstGeom prst="rect">
            <a:avLst/>
          </a:prstGeom>
          <a:solidFill>
            <a:schemeClr val="bg1"/>
          </a:solidFill>
          <a:effectLst>
            <a:softEdge rad="63500"/>
          </a:effectLst>
        </p:spPr>
        <p:txBody>
          <a:bodyPr wrap="none" rtlCol="0">
            <a:spAutoFit/>
          </a:bodyPr>
          <a:lstStyle/>
          <a:p>
            <a:r>
              <a:rPr lang="en-US" sz="1600" dirty="0" smtClean="0">
                <a:solidFill>
                  <a:schemeClr val="bg2">
                    <a:lumMod val="75000"/>
                  </a:schemeClr>
                </a:solidFill>
                <a:latin typeface="Courier New" pitchFamily="49" charset="0"/>
                <a:cs typeface="Courier New" pitchFamily="49" charset="0"/>
              </a:rPr>
              <a:t>user_s7_tspc</a:t>
            </a:r>
            <a:endParaRPr lang="en-US" sz="1600" dirty="0">
              <a:solidFill>
                <a:schemeClr val="bg2">
                  <a:lumMod val="75000"/>
                </a:schemeClr>
              </a:solidFill>
              <a:latin typeface="Courier New" pitchFamily="49" charset="0"/>
              <a:cs typeface="Courier New" pitchFamily="49" charset="0"/>
            </a:endParaRPr>
          </a:p>
        </p:txBody>
      </p:sp>
      <p:sp>
        <p:nvSpPr>
          <p:cNvPr id="132" name="TextBox 131"/>
          <p:cNvSpPr txBox="1"/>
          <p:nvPr/>
        </p:nvSpPr>
        <p:spPr>
          <a:xfrm>
            <a:off x="3673656" y="878312"/>
            <a:ext cx="1295547" cy="338554"/>
          </a:xfrm>
          <a:prstGeom prst="rect">
            <a:avLst/>
          </a:prstGeom>
          <a:solidFill>
            <a:schemeClr val="bg1"/>
          </a:solidFill>
          <a:effectLst>
            <a:softEdge rad="63500"/>
          </a:effectLst>
        </p:spPr>
        <p:txBody>
          <a:bodyPr wrap="none" rtlCol="0">
            <a:spAutoFit/>
          </a:bodyPr>
          <a:lstStyle/>
          <a:p>
            <a:r>
              <a:rPr lang="en-US" sz="1600" b="1" dirty="0" smtClean="0">
                <a:solidFill>
                  <a:schemeClr val="bg2">
                    <a:lumMod val="75000"/>
                  </a:schemeClr>
                </a:solidFill>
                <a:latin typeface="Courier New" pitchFamily="49" charset="0"/>
                <a:cs typeface="Courier New" pitchFamily="49" charset="0"/>
              </a:rPr>
              <a:t>sales_tbl</a:t>
            </a:r>
            <a:endParaRPr lang="en-US" sz="1600" b="1" dirty="0">
              <a:solidFill>
                <a:schemeClr val="bg2">
                  <a:lumMod val="75000"/>
                </a:schemeClr>
              </a:solidFill>
              <a:latin typeface="Courier New" pitchFamily="49" charset="0"/>
              <a:cs typeface="Courier New" pitchFamily="49" charset="0"/>
            </a:endParaRPr>
          </a:p>
        </p:txBody>
      </p:sp>
      <p:sp>
        <p:nvSpPr>
          <p:cNvPr id="133" name="TextBox 132"/>
          <p:cNvSpPr txBox="1"/>
          <p:nvPr/>
        </p:nvSpPr>
        <p:spPr>
          <a:xfrm>
            <a:off x="3140256" y="1301758"/>
            <a:ext cx="677189" cy="338554"/>
          </a:xfrm>
          <a:prstGeom prst="rect">
            <a:avLst/>
          </a:prstGeom>
          <a:solidFill>
            <a:schemeClr val="bg1"/>
          </a:solidFill>
          <a:effectLst>
            <a:softEdge rad="63500"/>
          </a:effectLst>
        </p:spPr>
        <p:txBody>
          <a:bodyPr wrap="none" rtlCol="0">
            <a:spAutoFit/>
          </a:bodyPr>
          <a:lstStyle/>
          <a:p>
            <a:r>
              <a:rPr lang="en-US" sz="1600" b="1" dirty="0" smtClean="0">
                <a:solidFill>
                  <a:schemeClr val="bg2">
                    <a:lumMod val="75000"/>
                  </a:schemeClr>
                </a:solidFill>
                <a:latin typeface="Courier New" pitchFamily="49" charset="0"/>
                <a:cs typeface="Courier New" pitchFamily="49" charset="0"/>
              </a:rPr>
              <a:t>2016</a:t>
            </a:r>
            <a:endParaRPr lang="en-US" sz="1600" b="1" dirty="0">
              <a:solidFill>
                <a:schemeClr val="bg2">
                  <a:lumMod val="75000"/>
                </a:schemeClr>
              </a:solidFill>
              <a:latin typeface="Courier New" pitchFamily="49" charset="0"/>
              <a:cs typeface="Courier New" pitchFamily="49" charset="0"/>
            </a:endParaRPr>
          </a:p>
        </p:txBody>
      </p:sp>
      <p:sp>
        <p:nvSpPr>
          <p:cNvPr id="134" name="TextBox 133"/>
          <p:cNvSpPr txBox="1"/>
          <p:nvPr/>
        </p:nvSpPr>
        <p:spPr>
          <a:xfrm>
            <a:off x="4054656" y="1301758"/>
            <a:ext cx="677189" cy="338554"/>
          </a:xfrm>
          <a:prstGeom prst="rect">
            <a:avLst/>
          </a:prstGeom>
          <a:solidFill>
            <a:schemeClr val="bg1"/>
          </a:solidFill>
          <a:effectLst>
            <a:softEdge rad="63500"/>
          </a:effectLst>
        </p:spPr>
        <p:txBody>
          <a:bodyPr wrap="none" rtlCol="0">
            <a:spAutoFit/>
          </a:bodyPr>
          <a:lstStyle/>
          <a:p>
            <a:r>
              <a:rPr lang="en-US" sz="1600" b="1" dirty="0" smtClean="0">
                <a:solidFill>
                  <a:schemeClr val="bg2">
                    <a:lumMod val="75000"/>
                  </a:schemeClr>
                </a:solidFill>
                <a:latin typeface="Courier New" pitchFamily="49" charset="0"/>
                <a:cs typeface="Courier New" pitchFamily="49" charset="0"/>
              </a:rPr>
              <a:t>2015</a:t>
            </a:r>
            <a:endParaRPr lang="en-US" sz="1600" b="1" dirty="0">
              <a:solidFill>
                <a:schemeClr val="bg2">
                  <a:lumMod val="75000"/>
                </a:schemeClr>
              </a:solidFill>
              <a:latin typeface="Courier New" pitchFamily="49" charset="0"/>
              <a:cs typeface="Courier New" pitchFamily="49" charset="0"/>
            </a:endParaRPr>
          </a:p>
        </p:txBody>
      </p:sp>
      <p:sp>
        <p:nvSpPr>
          <p:cNvPr id="135" name="TextBox 134"/>
          <p:cNvSpPr txBox="1"/>
          <p:nvPr/>
        </p:nvSpPr>
        <p:spPr>
          <a:xfrm>
            <a:off x="4892856" y="1301758"/>
            <a:ext cx="677189" cy="338554"/>
          </a:xfrm>
          <a:prstGeom prst="rect">
            <a:avLst/>
          </a:prstGeom>
          <a:solidFill>
            <a:schemeClr val="bg1"/>
          </a:solidFill>
          <a:effectLst>
            <a:softEdge rad="63500"/>
          </a:effectLst>
        </p:spPr>
        <p:txBody>
          <a:bodyPr wrap="none" rtlCol="0">
            <a:spAutoFit/>
          </a:bodyPr>
          <a:lstStyle/>
          <a:p>
            <a:r>
              <a:rPr lang="en-US" sz="1600" b="1" dirty="0" smtClean="0">
                <a:solidFill>
                  <a:schemeClr val="bg2">
                    <a:lumMod val="75000"/>
                  </a:schemeClr>
                </a:solidFill>
                <a:latin typeface="Courier New" pitchFamily="49" charset="0"/>
                <a:cs typeface="Courier New" pitchFamily="49" charset="0"/>
              </a:rPr>
              <a:t>2014</a:t>
            </a:r>
            <a:endParaRPr lang="en-US" sz="1600" b="1" dirty="0">
              <a:solidFill>
                <a:schemeClr val="bg2">
                  <a:lumMod val="75000"/>
                </a:schemeClr>
              </a:solidFill>
              <a:latin typeface="Courier New" pitchFamily="49" charset="0"/>
              <a:cs typeface="Courier New" pitchFamily="49" charset="0"/>
            </a:endParaRPr>
          </a:p>
        </p:txBody>
      </p:sp>
      <p:sp>
        <p:nvSpPr>
          <p:cNvPr id="137" name="TextBox 136"/>
          <p:cNvSpPr txBox="1"/>
          <p:nvPr/>
        </p:nvSpPr>
        <p:spPr>
          <a:xfrm>
            <a:off x="3489168" y="5297912"/>
            <a:ext cx="2362200" cy="923330"/>
          </a:xfrm>
          <a:prstGeom prst="rect">
            <a:avLst/>
          </a:prstGeom>
          <a:solidFill>
            <a:schemeClr val="bg1"/>
          </a:solidFill>
          <a:ln>
            <a:solidFill>
              <a:schemeClr val="bg1">
                <a:lumMod val="85000"/>
              </a:schemeClr>
            </a:solidFill>
          </a:ln>
        </p:spPr>
        <p:txBody>
          <a:bodyPr wrap="square" rtlCol="0">
            <a:spAutoFit/>
          </a:bodyPr>
          <a:lstStyle/>
          <a:p>
            <a:r>
              <a:rPr lang="en-US" b="1" dirty="0" smtClean="0">
                <a:solidFill>
                  <a:schemeClr val="bg2">
                    <a:lumMod val="75000"/>
                  </a:schemeClr>
                </a:solidFill>
                <a:latin typeface="Calibri" pitchFamily="34" charset="0"/>
              </a:rPr>
              <a:t>Relations in this area are associated with faster storage</a:t>
            </a:r>
            <a:endParaRPr lang="en-US" b="1" dirty="0">
              <a:solidFill>
                <a:schemeClr val="bg2">
                  <a:lumMod val="75000"/>
                </a:schemeClr>
              </a:solidFill>
              <a:latin typeface="Calibri" pitchFamily="34" charset="0"/>
            </a:endParaRPr>
          </a:p>
        </p:txBody>
      </p:sp>
      <p:sp>
        <p:nvSpPr>
          <p:cNvPr id="140" name="TextBox 139"/>
          <p:cNvSpPr txBox="1"/>
          <p:nvPr/>
        </p:nvSpPr>
        <p:spPr>
          <a:xfrm>
            <a:off x="5241768" y="2935712"/>
            <a:ext cx="1905000" cy="1477328"/>
          </a:xfrm>
          <a:prstGeom prst="rect">
            <a:avLst/>
          </a:prstGeom>
          <a:solidFill>
            <a:schemeClr val="bg1"/>
          </a:solidFill>
          <a:ln>
            <a:solidFill>
              <a:schemeClr val="bg1">
                <a:lumMod val="85000"/>
              </a:schemeClr>
            </a:solidFill>
          </a:ln>
        </p:spPr>
        <p:txBody>
          <a:bodyPr wrap="square" rtlCol="0">
            <a:spAutoFit/>
          </a:bodyPr>
          <a:lstStyle/>
          <a:p>
            <a:r>
              <a:rPr lang="en-US" b="1" dirty="0" smtClean="0">
                <a:solidFill>
                  <a:schemeClr val="bg2">
                    <a:lumMod val="75000"/>
                  </a:schemeClr>
                </a:solidFill>
                <a:latin typeface="Calibri" pitchFamily="34" charset="0"/>
              </a:rPr>
              <a:t>Relations in this space are on slower storage (in comparison to SSDs)</a:t>
            </a:r>
            <a:endParaRPr lang="en-US" b="1" dirty="0">
              <a:solidFill>
                <a:schemeClr val="bg2">
                  <a:lumMod val="75000"/>
                </a:schemeClr>
              </a:solidFill>
              <a:latin typeface="Calibri" pitchFamily="34" charset="0"/>
            </a:endParaRPr>
          </a:p>
        </p:txBody>
      </p:sp>
    </p:spTree>
    <p:custDataLst>
      <p:tags r:id="rId1"/>
    </p:custDataLst>
    <p:extLst>
      <p:ext uri="{BB962C8B-B14F-4D97-AF65-F5344CB8AC3E}">
        <p14:creationId xmlns:p14="http://schemas.microsoft.com/office/powerpoint/2010/main" val="254069003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Creating the Filespace Configuration File</a:t>
            </a:r>
            <a:endParaRPr lang="en-US" dirty="0"/>
          </a:p>
        </p:txBody>
      </p:sp>
      <p:pic>
        <p:nvPicPr>
          <p:cNvPr id="3074" name="Picture 2" descr="C:\Users\cantot\AppData\Local\Temp\SNAGHTML10d04551.PNG"/>
          <p:cNvPicPr>
            <a:picLocks noChangeAspect="1" noChangeArrowheads="1"/>
          </p:cNvPicPr>
          <p:nvPr/>
        </p:nvPicPr>
        <p:blipFill>
          <a:blip r:embed="rId4" cstate="print"/>
          <a:srcRect/>
          <a:stretch>
            <a:fillRect/>
          </a:stretch>
        </p:blipFill>
        <p:spPr bwMode="auto">
          <a:xfrm>
            <a:off x="228600" y="1488827"/>
            <a:ext cx="7134225" cy="4629151"/>
          </a:xfrm>
          <a:prstGeom prst="rect">
            <a:avLst/>
          </a:prstGeom>
          <a:noFill/>
        </p:spPr>
      </p:pic>
      <p:grpSp>
        <p:nvGrpSpPr>
          <p:cNvPr id="34" name="Group 33"/>
          <p:cNvGrpSpPr/>
          <p:nvPr/>
        </p:nvGrpSpPr>
        <p:grpSpPr>
          <a:xfrm>
            <a:off x="3200400" y="3851027"/>
            <a:ext cx="5867400" cy="857250"/>
            <a:chOff x="3276600" y="3276600"/>
            <a:chExt cx="5867400" cy="857250"/>
          </a:xfrm>
        </p:grpSpPr>
        <p:sp>
          <p:nvSpPr>
            <p:cNvPr id="23" name="Rectangle 22"/>
            <p:cNvSpPr/>
            <p:nvPr/>
          </p:nvSpPr>
          <p:spPr>
            <a:xfrm>
              <a:off x="3276600" y="3886200"/>
              <a:ext cx="3048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 name="Group 32"/>
            <p:cNvGrpSpPr/>
            <p:nvPr/>
          </p:nvGrpSpPr>
          <p:grpSpPr>
            <a:xfrm>
              <a:off x="6553200" y="3276600"/>
              <a:ext cx="2590800" cy="857250"/>
              <a:chOff x="6553200" y="3276600"/>
              <a:chExt cx="2590800" cy="857250"/>
            </a:xfrm>
          </p:grpSpPr>
          <p:sp>
            <p:nvSpPr>
              <p:cNvPr id="18" name="Line Callout 1 (Border and Accent Bar) 17"/>
              <p:cNvSpPr/>
              <p:nvPr/>
            </p:nvSpPr>
            <p:spPr>
              <a:xfrm flipH="1">
                <a:off x="6629400" y="3276600"/>
                <a:ext cx="2514600" cy="857250"/>
              </a:xfrm>
              <a:prstGeom prst="accentBorderCallout1">
                <a:avLst>
                  <a:gd name="adj1" fmla="val 57297"/>
                  <a:gd name="adj2" fmla="val 103150"/>
                  <a:gd name="adj3" fmla="val 33781"/>
                  <a:gd name="adj4" fmla="val 218053"/>
                </a:avLst>
              </a:prstGeom>
              <a:solidFill>
                <a:schemeClr val="bg1"/>
              </a:solid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r>
                  <a:rPr lang="en-US" dirty="0" smtClean="0">
                    <a:solidFill>
                      <a:schemeClr val="bg2">
                        <a:lumMod val="75000"/>
                      </a:schemeClr>
                    </a:solidFill>
                    <a:latin typeface="Calibri" pitchFamily="34" charset="0"/>
                    <a:cs typeface="Courier New" pitchFamily="49" charset="0"/>
                  </a:rPr>
                  <a:t>Directories must already exist on segment hosts</a:t>
                </a:r>
                <a:endParaRPr lang="en-US" dirty="0">
                  <a:solidFill>
                    <a:schemeClr val="bg2">
                      <a:lumMod val="75000"/>
                    </a:schemeClr>
                  </a:solidFill>
                  <a:latin typeface="Courier New" pitchFamily="49" charset="0"/>
                  <a:cs typeface="Courier New" pitchFamily="49" charset="0"/>
                </a:endParaRPr>
              </a:p>
            </p:txBody>
          </p:sp>
          <p:sp>
            <p:nvSpPr>
              <p:cNvPr id="27" name="Rectangle 26"/>
              <p:cNvSpPr/>
              <p:nvPr/>
            </p:nvSpPr>
            <p:spPr>
              <a:xfrm>
                <a:off x="6553200" y="3657600"/>
                <a:ext cx="3048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cxnSp>
        <p:nvCxnSpPr>
          <p:cNvPr id="31" name="Straight Connector 30"/>
          <p:cNvCxnSpPr>
            <a:stCxn id="27" idx="1"/>
            <a:endCxn id="23" idx="3"/>
          </p:cNvCxnSpPr>
          <p:nvPr/>
        </p:nvCxnSpPr>
        <p:spPr>
          <a:xfrm flipH="1">
            <a:off x="3505200" y="4346327"/>
            <a:ext cx="2971800" cy="228600"/>
          </a:xfrm>
          <a:prstGeom prst="line">
            <a:avLst/>
          </a:prstGeom>
          <a:solidFill>
            <a:schemeClr val="bg1"/>
          </a:solid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32" name="Line Callout 1 (Border and Accent Bar) 31"/>
          <p:cNvSpPr/>
          <p:nvPr/>
        </p:nvSpPr>
        <p:spPr>
          <a:xfrm flipH="1">
            <a:off x="6724650" y="4765427"/>
            <a:ext cx="2343150" cy="857250"/>
          </a:xfrm>
          <a:prstGeom prst="accentBorderCallout1">
            <a:avLst>
              <a:gd name="adj1" fmla="val 24194"/>
              <a:gd name="adj2" fmla="val 103823"/>
              <a:gd name="adj3" fmla="val 41137"/>
              <a:gd name="adj4" fmla="val 248315"/>
            </a:avLst>
          </a:prstGeom>
          <a:solidFill>
            <a:schemeClr val="bg1"/>
          </a:solid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r>
              <a:rPr lang="en-US" dirty="0" smtClean="0">
                <a:solidFill>
                  <a:schemeClr val="bg2">
                    <a:lumMod val="75000"/>
                  </a:schemeClr>
                </a:solidFill>
                <a:latin typeface="Calibri" pitchFamily="34" charset="0"/>
                <a:cs typeface="Courier New" pitchFamily="49" charset="0"/>
              </a:rPr>
              <a:t>Directory must already exist on master and standby master hosts</a:t>
            </a:r>
            <a:endParaRPr lang="en-US" dirty="0">
              <a:solidFill>
                <a:schemeClr val="bg2">
                  <a:lumMod val="75000"/>
                </a:schemeClr>
              </a:solidFill>
              <a:latin typeface="Courier New" pitchFamily="49" charset="0"/>
              <a:cs typeface="Courier New" pitchFamily="49" charset="0"/>
            </a:endParaRPr>
          </a:p>
        </p:txBody>
      </p:sp>
      <p:sp>
        <p:nvSpPr>
          <p:cNvPr id="35" name="TextBox 34"/>
          <p:cNvSpPr txBox="1"/>
          <p:nvPr/>
        </p:nvSpPr>
        <p:spPr>
          <a:xfrm>
            <a:off x="6324600" y="2327027"/>
            <a:ext cx="2362200" cy="923330"/>
          </a:xfrm>
          <a:prstGeom prst="rect">
            <a:avLst/>
          </a:prstGeom>
          <a:solidFill>
            <a:schemeClr val="bg1"/>
          </a:solidFill>
          <a:ln>
            <a:solidFill>
              <a:schemeClr val="bg1">
                <a:lumMod val="85000"/>
              </a:schemeClr>
            </a:solidFill>
          </a:ln>
        </p:spPr>
        <p:txBody>
          <a:bodyPr wrap="square" rtlCol="0">
            <a:spAutoFit/>
          </a:bodyPr>
          <a:lstStyle/>
          <a:p>
            <a:r>
              <a:rPr lang="en-US" b="1" dirty="0" smtClean="0">
                <a:solidFill>
                  <a:schemeClr val="bg2">
                    <a:lumMod val="75000"/>
                  </a:schemeClr>
                </a:solidFill>
                <a:latin typeface="Calibri" pitchFamily="34" charset="0"/>
              </a:rPr>
              <a:t>All directories must exist and be owned by </a:t>
            </a:r>
            <a:r>
              <a:rPr lang="en-US" b="1" dirty="0" smtClean="0">
                <a:solidFill>
                  <a:schemeClr val="bg2">
                    <a:lumMod val="75000"/>
                  </a:schemeClr>
                </a:solidFill>
                <a:latin typeface="Courier New" pitchFamily="49" charset="0"/>
                <a:cs typeface="Courier New" pitchFamily="49" charset="0"/>
              </a:rPr>
              <a:t>gpadmin</a:t>
            </a:r>
            <a:endParaRPr lang="en-US" b="1" dirty="0">
              <a:solidFill>
                <a:schemeClr val="bg2">
                  <a:lumMod val="75000"/>
                </a:schemeClr>
              </a:solidFill>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val="283101987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Creating the Filespace</a:t>
            </a:r>
            <a:endParaRPr lang="en-US" dirty="0"/>
          </a:p>
        </p:txBody>
      </p:sp>
      <p:pic>
        <p:nvPicPr>
          <p:cNvPr id="176130" name="Picture 2" descr="C:\Users\cantot\AppData\Local\Temp\SNAGHTML10ea8aba.PNG"/>
          <p:cNvPicPr>
            <a:picLocks noChangeAspect="1" noChangeArrowheads="1"/>
          </p:cNvPicPr>
          <p:nvPr/>
        </p:nvPicPr>
        <p:blipFill>
          <a:blip r:embed="rId4" cstate="print"/>
          <a:srcRect/>
          <a:stretch>
            <a:fillRect/>
          </a:stretch>
        </p:blipFill>
        <p:spPr bwMode="auto">
          <a:xfrm>
            <a:off x="228600" y="4032735"/>
            <a:ext cx="7134225" cy="2524126"/>
          </a:xfrm>
          <a:prstGeom prst="rect">
            <a:avLst/>
          </a:prstGeom>
          <a:noFill/>
        </p:spPr>
      </p:pic>
      <p:grpSp>
        <p:nvGrpSpPr>
          <p:cNvPr id="6" name="Group 26"/>
          <p:cNvGrpSpPr/>
          <p:nvPr/>
        </p:nvGrpSpPr>
        <p:grpSpPr>
          <a:xfrm>
            <a:off x="2590800" y="1198214"/>
            <a:ext cx="6477000" cy="2682121"/>
            <a:chOff x="838200" y="1828800"/>
            <a:chExt cx="6477000" cy="2682121"/>
          </a:xfrm>
        </p:grpSpPr>
        <p:grpSp>
          <p:nvGrpSpPr>
            <p:cNvPr id="7" name="Group 30"/>
            <p:cNvGrpSpPr/>
            <p:nvPr/>
          </p:nvGrpSpPr>
          <p:grpSpPr>
            <a:xfrm>
              <a:off x="838200" y="2010100"/>
              <a:ext cx="6400800" cy="2500821"/>
              <a:chOff x="609600" y="1476700"/>
              <a:chExt cx="6400800" cy="2500821"/>
            </a:xfrm>
          </p:grpSpPr>
          <p:sp>
            <p:nvSpPr>
              <p:cNvPr id="14" name="Rectangle 13"/>
              <p:cNvSpPr/>
              <p:nvPr/>
            </p:nvSpPr>
            <p:spPr>
              <a:xfrm>
                <a:off x="609600" y="1476700"/>
                <a:ext cx="6400800" cy="2500821"/>
              </a:xfrm>
              <a:prstGeom prst="rect">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609600" y="1476702"/>
                <a:ext cx="6394622" cy="381000"/>
              </a:xfrm>
              <a:prstGeom prst="rect">
                <a:avLst/>
              </a:prstGeom>
              <a:solidFill>
                <a:schemeClr val="accent2">
                  <a:lumMod val="20000"/>
                  <a:lumOff val="80000"/>
                </a:schemeClr>
              </a:solidFill>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27"/>
            <p:cNvGrpSpPr/>
            <p:nvPr/>
          </p:nvGrpSpPr>
          <p:grpSpPr>
            <a:xfrm>
              <a:off x="914400" y="1828800"/>
              <a:ext cx="6400800" cy="2671703"/>
              <a:chOff x="914400" y="1828800"/>
              <a:chExt cx="6400800" cy="2671703"/>
            </a:xfrm>
          </p:grpSpPr>
          <p:sp>
            <p:nvSpPr>
              <p:cNvPr id="9" name="TextBox 8"/>
              <p:cNvSpPr txBox="1"/>
              <p:nvPr/>
            </p:nvSpPr>
            <p:spPr>
              <a:xfrm>
                <a:off x="1524000" y="1981200"/>
                <a:ext cx="3726533" cy="369332"/>
              </a:xfrm>
              <a:prstGeom prst="rect">
                <a:avLst/>
              </a:prstGeom>
              <a:noFill/>
            </p:spPr>
            <p:txBody>
              <a:bodyPr wrap="none" rtlCol="0">
                <a:spAutoFit/>
              </a:bodyPr>
              <a:lstStyle/>
              <a:p>
                <a:r>
                  <a:rPr lang="en-US" b="1" dirty="0" smtClean="0">
                    <a:latin typeface="Calibri" pitchFamily="34" charset="0"/>
                  </a:rPr>
                  <a:t>Example: Filespace Configuration File</a:t>
                </a:r>
                <a:endParaRPr lang="en-US" b="1" dirty="0">
                  <a:latin typeface="Courier New" pitchFamily="49" charset="0"/>
                  <a:cs typeface="Courier New" pitchFamily="49" charset="0"/>
                </a:endParaRPr>
              </a:p>
            </p:txBody>
          </p:sp>
          <p:sp>
            <p:nvSpPr>
              <p:cNvPr id="10" name="TextBox 9"/>
              <p:cNvSpPr txBox="1"/>
              <p:nvPr/>
            </p:nvSpPr>
            <p:spPr>
              <a:xfrm>
                <a:off x="1143000" y="2438400"/>
                <a:ext cx="6172200" cy="2062103"/>
              </a:xfrm>
              <a:prstGeom prst="rect">
                <a:avLst/>
              </a:prstGeom>
              <a:solidFill>
                <a:schemeClr val="bg1"/>
              </a:solidFill>
              <a:effectLst>
                <a:softEdge rad="127000"/>
              </a:effectLst>
            </p:spPr>
            <p:txBody>
              <a:bodyPr wrap="square" rtlCol="0">
                <a:spAutoFit/>
              </a:bodyPr>
              <a:lstStyle/>
              <a:p>
                <a:r>
                  <a:rPr lang="en-US" sz="1600" dirty="0" smtClean="0">
                    <a:latin typeface="Courier New" pitchFamily="49" charset="0"/>
                    <a:cs typeface="Courier New" pitchFamily="49" charset="0"/>
                  </a:rPr>
                  <a:t>$ cat gpfilespace_config</a:t>
                </a:r>
              </a:p>
              <a:p>
                <a:r>
                  <a:rPr lang="en-US" sz="1600" dirty="0" smtClean="0">
                    <a:latin typeface="Courier New" pitchFamily="49" charset="0"/>
                    <a:cs typeface="Courier New" pitchFamily="49" charset="0"/>
                  </a:rPr>
                  <a:t>filespace:fs_data1</a:t>
                </a:r>
              </a:p>
              <a:p>
                <a:r>
                  <a:rPr lang="en-US" sz="1600" dirty="0" smtClean="0">
                    <a:latin typeface="Courier New" pitchFamily="49" charset="0"/>
                    <a:cs typeface="Courier New" pitchFamily="49" charset="0"/>
                  </a:rPr>
                  <a:t>mdw:1:/data/user_spc/master/gpseg-1</a:t>
                </a:r>
              </a:p>
              <a:p>
                <a:r>
                  <a:rPr lang="en-US" sz="1600" dirty="0" smtClean="0">
                    <a:latin typeface="Courier New" pitchFamily="49" charset="0"/>
                    <a:cs typeface="Courier New" pitchFamily="49" charset="0"/>
                  </a:rPr>
                  <a:t>smdw:6:/data/user_spc/master/gpseg-1</a:t>
                </a:r>
              </a:p>
              <a:p>
                <a:r>
                  <a:rPr lang="en-US" sz="1600" dirty="0" smtClean="0">
                    <a:latin typeface="Courier New" pitchFamily="49" charset="0"/>
                    <a:cs typeface="Courier New" pitchFamily="49" charset="0"/>
                  </a:rPr>
                  <a:t>sdw2:3:/data/user_spc/primary/gpseg1</a:t>
                </a:r>
              </a:p>
              <a:p>
                <a:r>
                  <a:rPr lang="en-US" sz="1600" dirty="0" smtClean="0">
                    <a:latin typeface="Courier New" pitchFamily="49" charset="0"/>
                    <a:cs typeface="Courier New" pitchFamily="49" charset="0"/>
                  </a:rPr>
                  <a:t>sdw2:4:/data/user_spc/mirror/gpseg0</a:t>
                </a:r>
              </a:p>
              <a:p>
                <a:r>
                  <a:rPr lang="en-US" sz="1600" dirty="0" smtClean="0">
                    <a:latin typeface="Courier New" pitchFamily="49" charset="0"/>
                    <a:cs typeface="Courier New" pitchFamily="49" charset="0"/>
                  </a:rPr>
                  <a:t>sdw1:2:/data/user_spc/primary/gpseg0</a:t>
                </a:r>
              </a:p>
              <a:p>
                <a:r>
                  <a:rPr lang="en-US" sz="1600" dirty="0" smtClean="0">
                    <a:latin typeface="Courier New" pitchFamily="49" charset="0"/>
                    <a:cs typeface="Courier New" pitchFamily="49" charset="0"/>
                  </a:rPr>
                  <a:t>sdw1:5:/data/user_spc/mirror/gpseg1</a:t>
                </a:r>
              </a:p>
            </p:txBody>
          </p:sp>
          <p:grpSp>
            <p:nvGrpSpPr>
              <p:cNvPr id="11" name="Group 25"/>
              <p:cNvGrpSpPr/>
              <p:nvPr/>
            </p:nvGrpSpPr>
            <p:grpSpPr>
              <a:xfrm>
                <a:off x="914400" y="1828800"/>
                <a:ext cx="838200" cy="685800"/>
                <a:chOff x="914400" y="1828800"/>
                <a:chExt cx="838200" cy="685800"/>
              </a:xfrm>
            </p:grpSpPr>
            <p:pic>
              <p:nvPicPr>
                <p:cNvPr id="12" name="Picture 2" descr="C:\Documents and Settings\cantot\My Documents\Training\Supporting Materials\Icons\PNG files for PowerPoint\All Others\Notepad.png"/>
                <p:cNvPicPr>
                  <a:picLocks noChangeAspect="1" noChangeArrowheads="1"/>
                </p:cNvPicPr>
                <p:nvPr/>
              </p:nvPicPr>
              <p:blipFill>
                <a:blip r:embed="rId5" cstate="print"/>
                <a:srcRect/>
                <a:stretch>
                  <a:fillRect/>
                </a:stretch>
              </p:blipFill>
              <p:spPr bwMode="auto">
                <a:xfrm flipH="1">
                  <a:off x="914400" y="1828800"/>
                  <a:ext cx="685800" cy="685800"/>
                </a:xfrm>
                <a:prstGeom prst="rect">
                  <a:avLst/>
                </a:prstGeom>
                <a:noFill/>
              </p:spPr>
            </p:pic>
            <p:pic>
              <p:nvPicPr>
                <p:cNvPr id="13" name="Picture 1" descr="C:\Documents and Settings\cantot\My Documents\Training\Supporting Materials\Icons\PNG files for PowerPoint\All Others\mag glass.png"/>
                <p:cNvPicPr>
                  <a:picLocks noChangeAspect="1" noChangeArrowheads="1"/>
                </p:cNvPicPr>
                <p:nvPr/>
              </p:nvPicPr>
              <p:blipFill>
                <a:blip r:embed="rId6" cstate="print"/>
                <a:srcRect/>
                <a:stretch>
                  <a:fillRect/>
                </a:stretch>
              </p:blipFill>
              <p:spPr bwMode="auto">
                <a:xfrm>
                  <a:off x="1143000" y="2055779"/>
                  <a:ext cx="609600" cy="382621"/>
                </a:xfrm>
                <a:prstGeom prst="rect">
                  <a:avLst/>
                </a:prstGeom>
                <a:noFill/>
              </p:spPr>
            </p:pic>
          </p:grpSp>
        </p:grpSp>
      </p:grpSp>
      <p:sp>
        <p:nvSpPr>
          <p:cNvPr id="16" name="TextBox 15"/>
          <p:cNvSpPr txBox="1"/>
          <p:nvPr/>
        </p:nvSpPr>
        <p:spPr>
          <a:xfrm>
            <a:off x="457200" y="2051535"/>
            <a:ext cx="2362200" cy="1200329"/>
          </a:xfrm>
          <a:prstGeom prst="rect">
            <a:avLst/>
          </a:prstGeom>
          <a:solidFill>
            <a:schemeClr val="bg1"/>
          </a:solidFill>
          <a:ln>
            <a:solidFill>
              <a:schemeClr val="bg1">
                <a:lumMod val="85000"/>
              </a:schemeClr>
            </a:solidFill>
          </a:ln>
        </p:spPr>
        <p:txBody>
          <a:bodyPr wrap="square" rtlCol="0">
            <a:spAutoFit/>
          </a:bodyPr>
          <a:lstStyle/>
          <a:p>
            <a:r>
              <a:rPr lang="en-US" b="1" dirty="0" smtClean="0">
                <a:solidFill>
                  <a:schemeClr val="bg2">
                    <a:lumMod val="75000"/>
                  </a:schemeClr>
                </a:solidFill>
                <a:latin typeface="Calibri" pitchFamily="34" charset="0"/>
              </a:rPr>
              <a:t>Configuration file contains all directories needed by masters and segments</a:t>
            </a:r>
            <a:endParaRPr lang="en-US" b="1" dirty="0">
              <a:solidFill>
                <a:schemeClr val="bg2">
                  <a:lumMod val="75000"/>
                </a:schemeClr>
              </a:solidFill>
              <a:latin typeface="Courier New" pitchFamily="49" charset="0"/>
              <a:cs typeface="Courier New" pitchFamily="49" charset="0"/>
            </a:endParaRPr>
          </a:p>
        </p:txBody>
      </p:sp>
      <p:sp>
        <p:nvSpPr>
          <p:cNvPr id="17" name="TextBox 16"/>
          <p:cNvSpPr txBox="1"/>
          <p:nvPr/>
        </p:nvSpPr>
        <p:spPr>
          <a:xfrm>
            <a:off x="6553200" y="4337535"/>
            <a:ext cx="2362200" cy="1200329"/>
          </a:xfrm>
          <a:prstGeom prst="rect">
            <a:avLst/>
          </a:prstGeom>
          <a:solidFill>
            <a:schemeClr val="bg1"/>
          </a:solidFill>
          <a:ln>
            <a:solidFill>
              <a:schemeClr val="bg1">
                <a:lumMod val="85000"/>
              </a:schemeClr>
            </a:solidFill>
          </a:ln>
        </p:spPr>
        <p:txBody>
          <a:bodyPr wrap="square" rtlCol="0">
            <a:spAutoFit/>
          </a:bodyPr>
          <a:lstStyle/>
          <a:p>
            <a:r>
              <a:rPr lang="en-US" b="1" dirty="0" smtClean="0">
                <a:solidFill>
                  <a:schemeClr val="bg2">
                    <a:lumMod val="75000"/>
                  </a:schemeClr>
                </a:solidFill>
                <a:latin typeface="Calibri" pitchFamily="34" charset="0"/>
              </a:rPr>
              <a:t>Create the filespace as the </a:t>
            </a:r>
            <a:r>
              <a:rPr lang="en-US" b="1" dirty="0" smtClean="0">
                <a:solidFill>
                  <a:schemeClr val="bg2">
                    <a:lumMod val="75000"/>
                  </a:schemeClr>
                </a:solidFill>
                <a:latin typeface="Courier New" pitchFamily="49" charset="0"/>
                <a:cs typeface="Courier New" pitchFamily="49" charset="0"/>
              </a:rPr>
              <a:t>gpadmin</a:t>
            </a:r>
            <a:r>
              <a:rPr lang="en-US" b="1" dirty="0" smtClean="0">
                <a:solidFill>
                  <a:schemeClr val="bg2">
                    <a:lumMod val="75000"/>
                  </a:schemeClr>
                </a:solidFill>
                <a:latin typeface="Calibri" pitchFamily="34" charset="0"/>
              </a:rPr>
              <a:t> user using the filespace configuration file</a:t>
            </a:r>
            <a:endParaRPr lang="en-US" b="1" dirty="0">
              <a:solidFill>
                <a:schemeClr val="bg2">
                  <a:lumMod val="75000"/>
                </a:schemeClr>
              </a:solidFill>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val="6191429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C:\Users\cantot\AppData\Local\Temp\SNAGHTML111f2bab.PNG"/>
          <p:cNvPicPr>
            <a:picLocks noChangeAspect="1" noChangeArrowheads="1"/>
          </p:cNvPicPr>
          <p:nvPr/>
        </p:nvPicPr>
        <p:blipFill>
          <a:blip r:embed="rId4" cstate="print"/>
          <a:srcRect/>
          <a:stretch>
            <a:fillRect/>
          </a:stretch>
        </p:blipFill>
        <p:spPr bwMode="auto">
          <a:xfrm>
            <a:off x="381000" y="2543906"/>
            <a:ext cx="7134225" cy="2886076"/>
          </a:xfrm>
          <a:prstGeom prst="rect">
            <a:avLst/>
          </a:prstGeom>
          <a:noFill/>
        </p:spPr>
      </p:pic>
      <p:sp>
        <p:nvSpPr>
          <p:cNvPr id="2" name="Title 1"/>
          <p:cNvSpPr>
            <a:spLocks noGrp="1"/>
          </p:cNvSpPr>
          <p:nvPr>
            <p:ph type="title"/>
          </p:nvPr>
        </p:nvSpPr>
        <p:spPr/>
        <p:txBody>
          <a:bodyPr anchor="t"/>
          <a:lstStyle/>
          <a:p>
            <a:r>
              <a:rPr lang="en-US" dirty="0" smtClean="0"/>
              <a:t>Creating the Tablespace</a:t>
            </a:r>
            <a:endParaRPr lang="en-US" dirty="0"/>
          </a:p>
        </p:txBody>
      </p:sp>
      <p:grpSp>
        <p:nvGrpSpPr>
          <p:cNvPr id="5" name="Group 26"/>
          <p:cNvGrpSpPr/>
          <p:nvPr/>
        </p:nvGrpSpPr>
        <p:grpSpPr>
          <a:xfrm>
            <a:off x="381000" y="1157185"/>
            <a:ext cx="8305800" cy="1310521"/>
            <a:chOff x="838200" y="1828800"/>
            <a:chExt cx="8305800" cy="1310521"/>
          </a:xfrm>
        </p:grpSpPr>
        <p:grpSp>
          <p:nvGrpSpPr>
            <p:cNvPr id="6" name="Group 30"/>
            <p:cNvGrpSpPr/>
            <p:nvPr/>
          </p:nvGrpSpPr>
          <p:grpSpPr>
            <a:xfrm>
              <a:off x="838200" y="2010100"/>
              <a:ext cx="8305800" cy="1129221"/>
              <a:chOff x="609600" y="1476700"/>
              <a:chExt cx="8305800" cy="1129221"/>
            </a:xfrm>
          </p:grpSpPr>
          <p:sp>
            <p:nvSpPr>
              <p:cNvPr id="13" name="Rectangle 12"/>
              <p:cNvSpPr/>
              <p:nvPr/>
            </p:nvSpPr>
            <p:spPr>
              <a:xfrm>
                <a:off x="609600" y="1476700"/>
                <a:ext cx="8305800" cy="1129221"/>
              </a:xfrm>
              <a:prstGeom prst="rect">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609600" y="1476702"/>
                <a:ext cx="8305800" cy="381000"/>
              </a:xfrm>
              <a:prstGeom prst="rect">
                <a:avLst/>
              </a:prstGeom>
              <a:solidFill>
                <a:schemeClr val="accent2">
                  <a:lumMod val="20000"/>
                  <a:lumOff val="80000"/>
                </a:schemeClr>
              </a:solidFill>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 name="Group 27"/>
            <p:cNvGrpSpPr/>
            <p:nvPr/>
          </p:nvGrpSpPr>
          <p:grpSpPr>
            <a:xfrm>
              <a:off x="914400" y="1828800"/>
              <a:ext cx="8077200" cy="1194375"/>
              <a:chOff x="914400" y="1828800"/>
              <a:chExt cx="8077200" cy="1194375"/>
            </a:xfrm>
          </p:grpSpPr>
          <p:sp>
            <p:nvSpPr>
              <p:cNvPr id="8" name="TextBox 7"/>
              <p:cNvSpPr txBox="1"/>
              <p:nvPr/>
            </p:nvSpPr>
            <p:spPr>
              <a:xfrm>
                <a:off x="1524000" y="1981200"/>
                <a:ext cx="3659784" cy="369332"/>
              </a:xfrm>
              <a:prstGeom prst="rect">
                <a:avLst/>
              </a:prstGeom>
              <a:noFill/>
            </p:spPr>
            <p:txBody>
              <a:bodyPr wrap="none" rtlCol="0">
                <a:spAutoFit/>
              </a:bodyPr>
              <a:lstStyle/>
              <a:p>
                <a:r>
                  <a:rPr lang="en-US" b="1" dirty="0" smtClean="0">
                    <a:latin typeface="Calibri" pitchFamily="34" charset="0"/>
                  </a:rPr>
                  <a:t>Usage: Syntax to create a tablespace</a:t>
                </a:r>
                <a:endParaRPr lang="en-US" b="1" dirty="0">
                  <a:latin typeface="Courier New" pitchFamily="49" charset="0"/>
                  <a:cs typeface="Courier New" pitchFamily="49" charset="0"/>
                </a:endParaRPr>
              </a:p>
            </p:txBody>
          </p:sp>
          <p:sp>
            <p:nvSpPr>
              <p:cNvPr id="9" name="TextBox 8"/>
              <p:cNvSpPr txBox="1"/>
              <p:nvPr/>
            </p:nvSpPr>
            <p:spPr>
              <a:xfrm>
                <a:off x="1143000" y="2438400"/>
                <a:ext cx="7848600" cy="584775"/>
              </a:xfrm>
              <a:prstGeom prst="rect">
                <a:avLst/>
              </a:prstGeom>
              <a:solidFill>
                <a:schemeClr val="bg1"/>
              </a:solidFill>
              <a:effectLst>
                <a:softEdge rad="127000"/>
              </a:effectLst>
            </p:spPr>
            <p:txBody>
              <a:bodyPr wrap="square" rtlCol="0">
                <a:spAutoFit/>
              </a:bodyPr>
              <a:lstStyle/>
              <a:p>
                <a:r>
                  <a:rPr lang="en-US" sz="1600" dirty="0" smtClean="0">
                    <a:latin typeface="Courier New" pitchFamily="49" charset="0"/>
                    <a:cs typeface="Courier New" pitchFamily="49" charset="0"/>
                  </a:rPr>
                  <a:t>gpadmin=# CREATE TABLESPACE tablespace_name [OWNER username]</a:t>
                </a:r>
              </a:p>
              <a:p>
                <a:r>
                  <a:rPr lang="en-US" sz="1600" dirty="0" smtClean="0">
                    <a:latin typeface="Courier New" pitchFamily="49" charset="0"/>
                    <a:cs typeface="Courier New" pitchFamily="49" charset="0"/>
                  </a:rPr>
                  <a:t>FILESPACE filespace_name;</a:t>
                </a:r>
              </a:p>
            </p:txBody>
          </p:sp>
          <p:grpSp>
            <p:nvGrpSpPr>
              <p:cNvPr id="10" name="Group 25"/>
              <p:cNvGrpSpPr/>
              <p:nvPr/>
            </p:nvGrpSpPr>
            <p:grpSpPr>
              <a:xfrm>
                <a:off x="914400" y="1828800"/>
                <a:ext cx="838200" cy="685800"/>
                <a:chOff x="914400" y="1828800"/>
                <a:chExt cx="838200" cy="685800"/>
              </a:xfrm>
            </p:grpSpPr>
            <p:pic>
              <p:nvPicPr>
                <p:cNvPr id="11" name="Picture 2" descr="C:\Documents and Settings\cantot\My Documents\Training\Supporting Materials\Icons\PNG files for PowerPoint\All Others\Notepad.png"/>
                <p:cNvPicPr>
                  <a:picLocks noChangeAspect="1" noChangeArrowheads="1"/>
                </p:cNvPicPr>
                <p:nvPr/>
              </p:nvPicPr>
              <p:blipFill>
                <a:blip r:embed="rId5" cstate="print"/>
                <a:srcRect/>
                <a:stretch>
                  <a:fillRect/>
                </a:stretch>
              </p:blipFill>
              <p:spPr bwMode="auto">
                <a:xfrm flipH="1">
                  <a:off x="914400" y="1828800"/>
                  <a:ext cx="685800" cy="685800"/>
                </a:xfrm>
                <a:prstGeom prst="rect">
                  <a:avLst/>
                </a:prstGeom>
                <a:noFill/>
              </p:spPr>
            </p:pic>
            <p:pic>
              <p:nvPicPr>
                <p:cNvPr id="12" name="Picture 1" descr="C:\Documents and Settings\cantot\My Documents\Training\Supporting Materials\Icons\PNG files for PowerPoint\All Others\mag glass.png"/>
                <p:cNvPicPr>
                  <a:picLocks noChangeAspect="1" noChangeArrowheads="1"/>
                </p:cNvPicPr>
                <p:nvPr/>
              </p:nvPicPr>
              <p:blipFill>
                <a:blip r:embed="rId6" cstate="print"/>
                <a:srcRect/>
                <a:stretch>
                  <a:fillRect/>
                </a:stretch>
              </p:blipFill>
              <p:spPr bwMode="auto">
                <a:xfrm>
                  <a:off x="1143000" y="2055779"/>
                  <a:ext cx="609600" cy="382621"/>
                </a:xfrm>
                <a:prstGeom prst="rect">
                  <a:avLst/>
                </a:prstGeom>
                <a:noFill/>
              </p:spPr>
            </p:pic>
          </p:grpSp>
        </p:grpSp>
      </p:grpSp>
      <p:sp>
        <p:nvSpPr>
          <p:cNvPr id="15" name="Line Callout 1 (Border and Accent Bar) 14"/>
          <p:cNvSpPr/>
          <p:nvPr/>
        </p:nvSpPr>
        <p:spPr>
          <a:xfrm flipH="1">
            <a:off x="7010400" y="2162906"/>
            <a:ext cx="1962150" cy="457200"/>
          </a:xfrm>
          <a:prstGeom prst="accentBorderCallout1">
            <a:avLst>
              <a:gd name="adj1" fmla="val 24194"/>
              <a:gd name="adj2" fmla="val 103823"/>
              <a:gd name="adj3" fmla="val -25132"/>
              <a:gd name="adj4" fmla="val 177006"/>
            </a:avLst>
          </a:prstGeom>
          <a:solidFill>
            <a:schemeClr val="bg1"/>
          </a:solid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r>
              <a:rPr lang="en-US" dirty="0" smtClean="0">
                <a:solidFill>
                  <a:schemeClr val="bg2">
                    <a:lumMod val="75000"/>
                  </a:schemeClr>
                </a:solidFill>
                <a:latin typeface="Calibri" pitchFamily="34" charset="0"/>
                <a:cs typeface="Courier New" pitchFamily="49" charset="0"/>
              </a:rPr>
              <a:t>Must be unique</a:t>
            </a:r>
            <a:endParaRPr lang="en-US" dirty="0">
              <a:solidFill>
                <a:schemeClr val="bg2">
                  <a:lumMod val="75000"/>
                </a:schemeClr>
              </a:solidFill>
              <a:latin typeface="Courier New" pitchFamily="49" charset="0"/>
              <a:cs typeface="Courier New" pitchFamily="49" charset="0"/>
            </a:endParaRPr>
          </a:p>
        </p:txBody>
      </p:sp>
      <p:sp>
        <p:nvSpPr>
          <p:cNvPr id="18" name="TextBox 17"/>
          <p:cNvSpPr txBox="1"/>
          <p:nvPr/>
        </p:nvSpPr>
        <p:spPr>
          <a:xfrm>
            <a:off x="6553200" y="4296506"/>
            <a:ext cx="2362200" cy="923330"/>
          </a:xfrm>
          <a:prstGeom prst="rect">
            <a:avLst/>
          </a:prstGeom>
          <a:solidFill>
            <a:schemeClr val="bg1"/>
          </a:solidFill>
          <a:ln>
            <a:solidFill>
              <a:schemeClr val="bg1">
                <a:lumMod val="85000"/>
              </a:schemeClr>
            </a:solidFill>
          </a:ln>
        </p:spPr>
        <p:txBody>
          <a:bodyPr wrap="square" rtlCol="0">
            <a:spAutoFit/>
          </a:bodyPr>
          <a:lstStyle/>
          <a:p>
            <a:r>
              <a:rPr lang="en-US" b="1" dirty="0" smtClean="0">
                <a:solidFill>
                  <a:schemeClr val="bg2">
                    <a:lumMod val="75000"/>
                  </a:schemeClr>
                </a:solidFill>
                <a:latin typeface="Calibri" pitchFamily="34" charset="0"/>
              </a:rPr>
              <a:t>The tablespace has now been successfully created</a:t>
            </a:r>
            <a:endParaRPr lang="en-US" b="1" dirty="0">
              <a:solidFill>
                <a:schemeClr val="bg2">
                  <a:lumMod val="75000"/>
                </a:schemeClr>
              </a:solidFill>
              <a:latin typeface="Courier New" pitchFamily="49" charset="0"/>
              <a:cs typeface="Courier New" pitchFamily="49" charset="0"/>
            </a:endParaRPr>
          </a:p>
        </p:txBody>
      </p:sp>
      <p:grpSp>
        <p:nvGrpSpPr>
          <p:cNvPr id="19" name="Group 29"/>
          <p:cNvGrpSpPr/>
          <p:nvPr/>
        </p:nvGrpSpPr>
        <p:grpSpPr>
          <a:xfrm>
            <a:off x="0" y="5393009"/>
            <a:ext cx="9144001" cy="1015663"/>
            <a:chOff x="0" y="5048071"/>
            <a:chExt cx="9144001" cy="1015663"/>
          </a:xfrm>
        </p:grpSpPr>
        <p:sp>
          <p:nvSpPr>
            <p:cNvPr id="20" name="Rectangle 19"/>
            <p:cNvSpPr/>
            <p:nvPr/>
          </p:nvSpPr>
          <p:spPr>
            <a:xfrm>
              <a:off x="0" y="5181600"/>
              <a:ext cx="9144000" cy="838200"/>
            </a:xfrm>
            <a:prstGeom prst="rect">
              <a:avLst/>
            </a:prstGeom>
            <a:gradFill>
              <a:gsLst>
                <a:gs pos="0">
                  <a:srgbClr val="FFFFCC">
                    <a:alpha val="84000"/>
                  </a:srgbClr>
                </a:gs>
                <a:gs pos="50000">
                  <a:srgbClr val="FFFFCC">
                    <a:alpha val="52000"/>
                  </a:srgbClr>
                </a:gs>
                <a:gs pos="100000">
                  <a:srgbClr val="FFFFCC">
                    <a:alpha val="15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7"/>
            <p:cNvGrpSpPr/>
            <p:nvPr/>
          </p:nvGrpSpPr>
          <p:grpSpPr>
            <a:xfrm>
              <a:off x="381000" y="5048071"/>
              <a:ext cx="8763001" cy="1015663"/>
              <a:chOff x="381000" y="4724400"/>
              <a:chExt cx="8763001" cy="1015663"/>
            </a:xfrm>
          </p:grpSpPr>
          <p:grpSp>
            <p:nvGrpSpPr>
              <p:cNvPr id="22" name="Group 16"/>
              <p:cNvGrpSpPr/>
              <p:nvPr/>
            </p:nvGrpSpPr>
            <p:grpSpPr>
              <a:xfrm>
                <a:off x="381000" y="4724400"/>
                <a:ext cx="985715" cy="985743"/>
                <a:chOff x="1524000" y="4495800"/>
                <a:chExt cx="985715" cy="985743"/>
              </a:xfrm>
            </p:grpSpPr>
            <p:grpSp>
              <p:nvGrpSpPr>
                <p:cNvPr id="24" name="Group 15"/>
                <p:cNvGrpSpPr/>
                <p:nvPr/>
              </p:nvGrpSpPr>
              <p:grpSpPr>
                <a:xfrm>
                  <a:off x="1524000" y="4724400"/>
                  <a:ext cx="985715" cy="757143"/>
                  <a:chOff x="1524000" y="4724400"/>
                  <a:chExt cx="985715" cy="757143"/>
                </a:xfrm>
              </p:grpSpPr>
              <p:pic>
                <p:nvPicPr>
                  <p:cNvPr id="26" name="Picture 6" descr="C:\Documents and Settings\cantot\My Documents\Training\Supporting Materials\Icons\PNG files for PowerPoint\All Others\blank paper.png"/>
                  <p:cNvPicPr>
                    <a:picLocks noChangeAspect="1" noChangeArrowheads="1"/>
                  </p:cNvPicPr>
                  <p:nvPr/>
                </p:nvPicPr>
                <p:blipFill>
                  <a:blip r:embed="rId7" cstate="print"/>
                  <a:srcRect/>
                  <a:stretch>
                    <a:fillRect/>
                  </a:stretch>
                </p:blipFill>
                <p:spPr bwMode="auto">
                  <a:xfrm rot="16200000">
                    <a:off x="1638286" y="4610114"/>
                    <a:ext cx="757143" cy="985715"/>
                  </a:xfrm>
                  <a:prstGeom prst="rect">
                    <a:avLst/>
                  </a:prstGeom>
                  <a:noFill/>
                </p:spPr>
              </p:pic>
              <p:sp>
                <p:nvSpPr>
                  <p:cNvPr id="27" name="TextBox 26"/>
                  <p:cNvSpPr txBox="1"/>
                  <p:nvPr/>
                </p:nvSpPr>
                <p:spPr>
                  <a:xfrm>
                    <a:off x="1676400" y="4872335"/>
                    <a:ext cx="700833" cy="461665"/>
                  </a:xfrm>
                  <a:prstGeom prst="rect">
                    <a:avLst/>
                  </a:prstGeom>
                  <a:noFill/>
                </p:spPr>
                <p:txBody>
                  <a:bodyPr wrap="none" rtlCol="0">
                    <a:spAutoFit/>
                  </a:bodyPr>
                  <a:lstStyle/>
                  <a:p>
                    <a:r>
                      <a:rPr lang="en-US" sz="300" dirty="0" smtClean="0">
                        <a:latin typeface="Edwardian Script ITC" pitchFamily="66" charset="0"/>
                      </a:rPr>
                      <a:t>                   A fly and a flea in a flue</a:t>
                    </a:r>
                  </a:p>
                  <a:p>
                    <a:r>
                      <a:rPr lang="en-US" sz="300" dirty="0" smtClean="0">
                        <a:latin typeface="Edwardian Script ITC" pitchFamily="66" charset="0"/>
                      </a:rPr>
                      <a:t>                  Were imprisoned, so what could they do</a:t>
                    </a:r>
                  </a:p>
                  <a:p>
                    <a:r>
                      <a:rPr lang="en-US" sz="300" dirty="0" smtClean="0">
                        <a:latin typeface="Edwardian Script ITC" pitchFamily="66" charset="0"/>
                      </a:rPr>
                      <a:t>Said the fly, let us flee. Let us fly said the flee</a:t>
                    </a:r>
                  </a:p>
                  <a:p>
                    <a:r>
                      <a:rPr lang="en-US" sz="300" dirty="0" smtClean="0">
                        <a:latin typeface="Edwardian Script ITC" pitchFamily="66" charset="0"/>
                      </a:rPr>
                      <a:t>So they flew through a flaw in the flue.</a:t>
                    </a:r>
                  </a:p>
                  <a:p>
                    <a:r>
                      <a:rPr lang="en-US" sz="300" dirty="0" smtClean="0">
                        <a:latin typeface="Edwardian Script ITC" pitchFamily="66" charset="0"/>
                      </a:rPr>
                      <a:t>A canner exceedingly canny</a:t>
                    </a:r>
                  </a:p>
                  <a:p>
                    <a:r>
                      <a:rPr lang="en-US" sz="300" dirty="0" smtClean="0">
                        <a:latin typeface="Edwardian Script ITC" pitchFamily="66" charset="0"/>
                      </a:rPr>
                      <a:t>One morning remarked to his granny</a:t>
                    </a:r>
                  </a:p>
                  <a:p>
                    <a:r>
                      <a:rPr lang="en-US" sz="300" dirty="0" smtClean="0">
                        <a:latin typeface="Edwardian Script ITC" pitchFamily="66" charset="0"/>
                      </a:rPr>
                      <a:t>A canner can can anything that he can</a:t>
                    </a:r>
                  </a:p>
                  <a:p>
                    <a:r>
                      <a:rPr lang="en-US" sz="300" dirty="0" smtClean="0">
                        <a:latin typeface="Edwardian Script ITC" pitchFamily="66" charset="0"/>
                      </a:rPr>
                      <a:t>But a canner can’t can a can can he?</a:t>
                    </a:r>
                    <a:endParaRPr lang="en-US" sz="300" dirty="0">
                      <a:latin typeface="Edwardian Script ITC" pitchFamily="66" charset="0"/>
                    </a:endParaRPr>
                  </a:p>
                </p:txBody>
              </p:sp>
            </p:grpSp>
            <p:pic>
              <p:nvPicPr>
                <p:cNvPr id="25" name="Picture 2" descr="C:\Documents and Settings\cantot\My Documents\Training\Supporting Materials\Icons\PNG files for PowerPoint\All Others\Push Pin.png"/>
                <p:cNvPicPr>
                  <a:picLocks noChangeAspect="1" noChangeArrowheads="1"/>
                </p:cNvPicPr>
                <p:nvPr/>
              </p:nvPicPr>
              <p:blipFill>
                <a:blip r:embed="rId8" cstate="print"/>
                <a:srcRect/>
                <a:stretch>
                  <a:fillRect/>
                </a:stretch>
              </p:blipFill>
              <p:spPr bwMode="auto">
                <a:xfrm>
                  <a:off x="1905000" y="4495800"/>
                  <a:ext cx="548640" cy="548640"/>
                </a:xfrm>
                <a:prstGeom prst="rect">
                  <a:avLst/>
                </a:prstGeom>
                <a:noFill/>
              </p:spPr>
            </p:pic>
          </p:grpSp>
          <p:sp>
            <p:nvSpPr>
              <p:cNvPr id="23" name="TextBox 22"/>
              <p:cNvSpPr txBox="1"/>
              <p:nvPr/>
            </p:nvSpPr>
            <p:spPr>
              <a:xfrm>
                <a:off x="1371601" y="4724400"/>
                <a:ext cx="7772400" cy="1015663"/>
              </a:xfrm>
              <a:prstGeom prst="rect">
                <a:avLst/>
              </a:prstGeom>
              <a:noFill/>
            </p:spPr>
            <p:txBody>
              <a:bodyPr wrap="square" rtlCol="0">
                <a:spAutoFit/>
              </a:bodyPr>
              <a:lstStyle/>
              <a:p>
                <a:r>
                  <a:rPr lang="en-US" sz="2000" b="1" dirty="0" smtClean="0">
                    <a:solidFill>
                      <a:schemeClr val="bg2">
                        <a:lumMod val="75000"/>
                      </a:schemeClr>
                    </a:solidFill>
                    <a:latin typeface="Calibri" pitchFamily="34" charset="0"/>
                    <a:cs typeface="+mn-cs"/>
                  </a:rPr>
                  <a:t>Note:</a:t>
                </a:r>
                <a:r>
                  <a:rPr lang="en-US" sz="2000" dirty="0" smtClean="0">
                    <a:solidFill>
                      <a:schemeClr val="bg2">
                        <a:lumMod val="75000"/>
                      </a:schemeClr>
                    </a:solidFill>
                    <a:latin typeface="Calibri" pitchFamily="34" charset="0"/>
                    <a:cs typeface="+mn-cs"/>
                  </a:rPr>
                  <a:t> The maximum number of tablespaces and filespaces are represented as </a:t>
                </a:r>
                <a:r>
                  <a:rPr lang="en-US" sz="2000" dirty="0" smtClean="0">
                    <a:solidFill>
                      <a:schemeClr val="bg2">
                        <a:lumMod val="75000"/>
                      </a:schemeClr>
                    </a:solidFill>
                    <a:latin typeface="Courier New" pitchFamily="49" charset="0"/>
                    <a:cs typeface="Courier New" pitchFamily="49" charset="0"/>
                  </a:rPr>
                  <a:t>gp_max_tablespaces</a:t>
                </a:r>
                <a:r>
                  <a:rPr lang="en-US" sz="2000" dirty="0" smtClean="0">
                    <a:solidFill>
                      <a:schemeClr val="bg2">
                        <a:lumMod val="75000"/>
                      </a:schemeClr>
                    </a:solidFill>
                    <a:latin typeface="Calibri" pitchFamily="34" charset="0"/>
                    <a:cs typeface="+mn-cs"/>
                  </a:rPr>
                  <a:t> and </a:t>
                </a:r>
                <a:r>
                  <a:rPr lang="en-US" sz="2000" dirty="0" smtClean="0">
                    <a:solidFill>
                      <a:schemeClr val="bg2">
                        <a:lumMod val="75000"/>
                      </a:schemeClr>
                    </a:solidFill>
                    <a:latin typeface="Courier New" pitchFamily="49" charset="0"/>
                    <a:cs typeface="Courier New" pitchFamily="49" charset="0"/>
                  </a:rPr>
                  <a:t>gp_max_filespaces</a:t>
                </a:r>
                <a:r>
                  <a:rPr lang="en-US" sz="2000" dirty="0" smtClean="0">
                    <a:solidFill>
                      <a:schemeClr val="bg2">
                        <a:lumMod val="75000"/>
                      </a:schemeClr>
                    </a:solidFill>
                    <a:latin typeface="Calibri" pitchFamily="34" charset="0"/>
                    <a:cs typeface="+mn-cs"/>
                  </a:rPr>
                  <a:t> in the master </a:t>
                </a:r>
                <a:r>
                  <a:rPr lang="en-US" sz="2000" dirty="0" smtClean="0">
                    <a:solidFill>
                      <a:schemeClr val="bg2">
                        <a:lumMod val="75000"/>
                      </a:schemeClr>
                    </a:solidFill>
                    <a:latin typeface="Courier New" pitchFamily="49" charset="0"/>
                    <a:cs typeface="Courier New" pitchFamily="49" charset="0"/>
                  </a:rPr>
                  <a:t>postgresql.conf</a:t>
                </a:r>
                <a:r>
                  <a:rPr lang="en-US" sz="2000" dirty="0" smtClean="0">
                    <a:solidFill>
                      <a:schemeClr val="bg2">
                        <a:lumMod val="75000"/>
                      </a:schemeClr>
                    </a:solidFill>
                    <a:latin typeface="Calibri" pitchFamily="34" charset="0"/>
                    <a:cs typeface="+mn-cs"/>
                  </a:rPr>
                  <a:t> file.</a:t>
                </a:r>
              </a:p>
            </p:txBody>
          </p:sp>
        </p:grpSp>
      </p:grpSp>
    </p:spTree>
    <p:custDataLst>
      <p:tags r:id="rId1"/>
    </p:custDataLst>
    <p:extLst>
      <p:ext uri="{BB962C8B-B14F-4D97-AF65-F5344CB8AC3E}">
        <p14:creationId xmlns:p14="http://schemas.microsoft.com/office/powerpoint/2010/main" val="3643277648"/>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8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ivotal_4x3_template">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pivotal_4x3_template</Template>
  <TotalTime>6249</TotalTime>
  <Words>4114</Words>
  <Application>Microsoft Macintosh PowerPoint</Application>
  <PresentationFormat>On-screen Show (4:3)</PresentationFormat>
  <Paragraphs>423</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pivotal_4x3_template</vt:lpstr>
      <vt:lpstr>PowerPoint Presentation</vt:lpstr>
      <vt:lpstr>GPDB Storage Considerations</vt:lpstr>
      <vt:lpstr>Agenda</vt:lpstr>
      <vt:lpstr>Filespaces</vt:lpstr>
      <vt:lpstr>Tablespaces</vt:lpstr>
      <vt:lpstr>Filespace and Tablespace Implementation – Use Case</vt:lpstr>
      <vt:lpstr>Creating the Filespace Configuration File</vt:lpstr>
      <vt:lpstr>Creating the Filespace</vt:lpstr>
      <vt:lpstr>Creating the Tablespace</vt:lpstr>
      <vt:lpstr>Applying the Tablespace</vt:lpstr>
      <vt:lpstr>Additional Table Types</vt:lpstr>
      <vt:lpstr>Temporary Tables – Overview </vt:lpstr>
      <vt:lpstr>Creating a Temporary Table</vt:lpstr>
      <vt:lpstr>Temporary Tables – Two Use Cases</vt:lpstr>
      <vt:lpstr>Table Storage Models</vt:lpstr>
      <vt:lpstr>Row-Oriented and Column-Oriented Tables</vt:lpstr>
      <vt:lpstr>Creating Heap and Append-Optimized Tables</vt:lpstr>
      <vt:lpstr>Compressing Table Data</vt:lpstr>
      <vt:lpstr>Defining Append-Optimized Compression Tables</vt:lpstr>
      <vt:lpstr>Defining Default Table Storage Options</vt:lpstr>
      <vt:lpstr>Review</vt:lpstr>
      <vt:lpstr>PowerPoint Presentation</vt:lpstr>
    </vt:vector>
  </TitlesOfParts>
  <Company>EMC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 Data Loading and Distribution</dc:title>
  <dc:creator>cantot</dc:creator>
  <cp:lastModifiedBy>Michael Goddard</cp:lastModifiedBy>
  <cp:revision>459</cp:revision>
  <dcterms:created xsi:type="dcterms:W3CDTF">2015-02-11T17:48:30Z</dcterms:created>
  <dcterms:modified xsi:type="dcterms:W3CDTF">2016-05-31T20:41:34Z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FD9BBF7A-303E-4B1A-ADC7-D27E947DD415</vt:lpwstr>
  </property>
  <property fmtid="{D5CDD505-2E9C-101B-9397-08002B2CF9AE}" pid="3" name="ArticulatePath">
    <vt:lpwstr>GAA&amp;I_Module05</vt:lpwstr>
  </property>
</Properties>
</file>