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tags/tag17.xml" ContentType="application/vnd.openxmlformats-officedocument.presentationml.tags+xml"/>
  <Override PartName="/ppt/notesSlides/notesSlide19.xml" ContentType="application/vnd.openxmlformats-officedocument.presentationml.notesSlide+xml"/>
  <Override PartName="/ppt/tags/tag18.xml" ContentType="application/vnd.openxmlformats-officedocument.presentationml.tags+xml"/>
  <Override PartName="/ppt/notesSlides/notesSlide20.xml" ContentType="application/vnd.openxmlformats-officedocument.presentationml.notesSlide+xml"/>
  <Override PartName="/ppt/tags/tag19.xml" ContentType="application/vnd.openxmlformats-officedocument.presentationml.tags+xml"/>
  <Override PartName="/ppt/notesSlides/notesSlide21.xml" ContentType="application/vnd.openxmlformats-officedocument.presentationml.notesSlide+xml"/>
  <Override PartName="/ppt/tags/tag20.xml" ContentType="application/vnd.openxmlformats-officedocument.presentationml.tags+xml"/>
  <Override PartName="/ppt/notesSlides/notesSlide22.xml" ContentType="application/vnd.openxmlformats-officedocument.presentationml.notesSlide+xml"/>
  <Override PartName="/ppt/tags/tag21.xml" ContentType="application/vnd.openxmlformats-officedocument.presentationml.tags+xml"/>
  <Override PartName="/ppt/notesSlides/notesSlide23.xml" ContentType="application/vnd.openxmlformats-officedocument.presentationml.notesSlide+xml"/>
  <Override PartName="/ppt/tags/tag22.xml" ContentType="application/vnd.openxmlformats-officedocument.presentationml.tags+xml"/>
  <Override PartName="/ppt/notesSlides/notesSlide24.xml" ContentType="application/vnd.openxmlformats-officedocument.presentationml.notesSlide+xml"/>
  <Override PartName="/ppt/tags/tag23.xml" ContentType="application/vnd.openxmlformats-officedocument.presentationml.tags+xml"/>
  <Override PartName="/ppt/notesSlides/notesSlide25.xml" ContentType="application/vnd.openxmlformats-officedocument.presentationml.notesSlide+xml"/>
  <Override PartName="/ppt/tags/tag24.xml" ContentType="application/vnd.openxmlformats-officedocument.presentationml.tags+xml"/>
  <Override PartName="/ppt/notesSlides/notesSlide26.xml" ContentType="application/vnd.openxmlformats-officedocument.presentationml.notesSlide+xml"/>
  <Override PartName="/ppt/tags/tag25.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handoutMasterIdLst>
    <p:handoutMasterId r:id="rId32"/>
  </p:handoutMasterIdLst>
  <p:sldIdLst>
    <p:sldId id="395" r:id="rId2"/>
    <p:sldId id="396" r:id="rId3"/>
    <p:sldId id="397" r:id="rId4"/>
    <p:sldId id="388" r:id="rId5"/>
    <p:sldId id="330" r:id="rId6"/>
    <p:sldId id="331" r:id="rId7"/>
    <p:sldId id="332" r:id="rId8"/>
    <p:sldId id="333" r:id="rId9"/>
    <p:sldId id="334" r:id="rId10"/>
    <p:sldId id="404" r:id="rId11"/>
    <p:sldId id="335" r:id="rId12"/>
    <p:sldId id="336" r:id="rId13"/>
    <p:sldId id="402" r:id="rId14"/>
    <p:sldId id="403" r:id="rId15"/>
    <p:sldId id="341" r:id="rId16"/>
    <p:sldId id="342" r:id="rId17"/>
    <p:sldId id="343" r:id="rId18"/>
    <p:sldId id="344" r:id="rId19"/>
    <p:sldId id="345" r:id="rId20"/>
    <p:sldId id="346" r:id="rId21"/>
    <p:sldId id="347" r:id="rId22"/>
    <p:sldId id="348" r:id="rId23"/>
    <p:sldId id="352" r:id="rId24"/>
    <p:sldId id="355" r:id="rId25"/>
    <p:sldId id="356" r:id="rId26"/>
    <p:sldId id="357" r:id="rId27"/>
    <p:sldId id="400" r:id="rId28"/>
    <p:sldId id="401" r:id="rId29"/>
    <p:sldId id="394" r:id="rId30"/>
  </p:sldIdLst>
  <p:sldSz cx="9144000" cy="6858000" type="screen4x3"/>
  <p:notesSz cx="6858000" cy="9144000"/>
  <p:custDataLst>
    <p:tags r:id="rId34"/>
  </p:custDataLst>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EEF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67" autoAdjust="0"/>
    <p:restoredTop sz="73149" autoAdjust="0"/>
  </p:normalViewPr>
  <p:slideViewPr>
    <p:cSldViewPr snapToGrid="0" snapToObjects="1">
      <p:cViewPr varScale="1">
        <p:scale>
          <a:sx n="77" d="100"/>
          <a:sy n="77" d="100"/>
        </p:scale>
        <p:origin x="-664"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p:scale>
          <a:sx n="90" d="100"/>
          <a:sy n="90" d="100"/>
        </p:scale>
        <p:origin x="-3056" y="-80"/>
      </p:cViewPr>
      <p:guideLst>
        <p:guide orient="horz" pos="2606"/>
        <p:guide pos="505"/>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tags" Target="tags/tag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image" Target="../media/image5.png"/><Relationship Id="rId2" Type="http://schemas.openxmlformats.org/officeDocument/2006/relationships/image" Target="../media/image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image" Target="../media/image5.png"/><Relationship Id="rId2"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32BD49-ED2A-4C66-8D34-B5360A03F7EC}" type="doc">
      <dgm:prSet loTypeId="urn:microsoft.com/office/officeart/2008/layout/BendingPictureCaptionList" loCatId="picture" qsTypeId="urn:microsoft.com/office/officeart/2005/8/quickstyle/simple1" qsCatId="simple" csTypeId="urn:microsoft.com/office/officeart/2005/8/colors/accent1_2" csCatId="accent1" phldr="1"/>
      <dgm:spPr/>
      <dgm:t>
        <a:bodyPr/>
        <a:lstStyle/>
        <a:p>
          <a:endParaRPr lang="en-US"/>
        </a:p>
      </dgm:t>
    </dgm:pt>
    <dgm:pt modelId="{3D14F754-CA2D-4398-A43E-2152F2CCC603}">
      <dgm:prSet phldrT="[Text]"/>
      <dgm:spPr/>
      <dgm:t>
        <a:bodyPr/>
        <a:lstStyle/>
        <a:p>
          <a:r>
            <a:rPr lang="en-US" dirty="0" smtClean="0"/>
            <a:t>External tables</a:t>
          </a:r>
          <a:endParaRPr lang="en-US" dirty="0"/>
        </a:p>
      </dgm:t>
    </dgm:pt>
    <dgm:pt modelId="{15ADB038-6989-4879-8C54-B56406D04AC0}" type="parTrans" cxnId="{CBE61693-C810-4388-BFC2-B044908F9AF8}">
      <dgm:prSet/>
      <dgm:spPr/>
      <dgm:t>
        <a:bodyPr/>
        <a:lstStyle/>
        <a:p>
          <a:endParaRPr lang="en-US"/>
        </a:p>
      </dgm:t>
    </dgm:pt>
    <dgm:pt modelId="{AE0CF9E1-0A2D-47B0-93A7-D9A87988991D}" type="sibTrans" cxnId="{CBE61693-C810-4388-BFC2-B044908F9AF8}">
      <dgm:prSet/>
      <dgm:spPr/>
      <dgm:t>
        <a:bodyPr/>
        <a:lstStyle/>
        <a:p>
          <a:endParaRPr lang="en-US"/>
        </a:p>
      </dgm:t>
    </dgm:pt>
    <dgm:pt modelId="{70276C55-DBE7-4392-A8E6-321A4FEDEF38}">
      <dgm:prSet phldrT="[Text]"/>
      <dgm:spPr/>
      <dgm:t>
        <a:bodyPr/>
        <a:lstStyle/>
        <a:p>
          <a:r>
            <a:rPr lang="en-US" dirty="0" smtClean="0">
              <a:latin typeface="Courier New" panose="02070309020205020404" pitchFamily="49" charset="0"/>
              <a:cs typeface="Courier New" panose="02070309020205020404" pitchFamily="49" charset="0"/>
            </a:rPr>
            <a:t>gpload</a:t>
          </a:r>
          <a:endParaRPr lang="en-US" dirty="0">
            <a:latin typeface="Courier New" panose="02070309020205020404" pitchFamily="49" charset="0"/>
            <a:cs typeface="Courier New" panose="02070309020205020404" pitchFamily="49" charset="0"/>
          </a:endParaRPr>
        </a:p>
      </dgm:t>
    </dgm:pt>
    <dgm:pt modelId="{D82639DC-28C3-4326-9B62-CEB570F10718}" type="parTrans" cxnId="{B3325992-9EE6-4651-A664-BEB8E5BA0103}">
      <dgm:prSet/>
      <dgm:spPr/>
      <dgm:t>
        <a:bodyPr/>
        <a:lstStyle/>
        <a:p>
          <a:endParaRPr lang="en-US"/>
        </a:p>
      </dgm:t>
    </dgm:pt>
    <dgm:pt modelId="{A956B892-2BF2-4BDA-BC80-C2BB67123805}" type="sibTrans" cxnId="{B3325992-9EE6-4651-A664-BEB8E5BA0103}">
      <dgm:prSet/>
      <dgm:spPr/>
      <dgm:t>
        <a:bodyPr/>
        <a:lstStyle/>
        <a:p>
          <a:endParaRPr lang="en-US"/>
        </a:p>
      </dgm:t>
    </dgm:pt>
    <dgm:pt modelId="{2C441206-9E12-4E7B-A5D6-211791A32519}">
      <dgm:prSet phldrT="[Text]"/>
      <dgm:spPr/>
      <dgm:t>
        <a:bodyPr/>
        <a:lstStyle/>
        <a:p>
          <a:r>
            <a:rPr lang="en-US" dirty="0" smtClean="0">
              <a:latin typeface="Courier New" panose="02070309020205020404" pitchFamily="49" charset="0"/>
              <a:cs typeface="Courier New" panose="02070309020205020404" pitchFamily="49" charset="0"/>
            </a:rPr>
            <a:t>gpfdist</a:t>
          </a:r>
          <a:endParaRPr lang="en-US" dirty="0">
            <a:latin typeface="Courier New" panose="02070309020205020404" pitchFamily="49" charset="0"/>
            <a:cs typeface="Courier New" panose="02070309020205020404" pitchFamily="49" charset="0"/>
          </a:endParaRPr>
        </a:p>
      </dgm:t>
    </dgm:pt>
    <dgm:pt modelId="{C0C053F2-652F-4BFB-92C3-D8E4BFE4A29B}" type="parTrans" cxnId="{2E21BE34-609B-49B7-A2E4-95DAE8E89133}">
      <dgm:prSet/>
      <dgm:spPr/>
      <dgm:t>
        <a:bodyPr/>
        <a:lstStyle/>
        <a:p>
          <a:endParaRPr lang="en-US"/>
        </a:p>
      </dgm:t>
    </dgm:pt>
    <dgm:pt modelId="{22C450E3-6FE3-4E56-9D6D-75D0624AB1C0}" type="sibTrans" cxnId="{2E21BE34-609B-49B7-A2E4-95DAE8E89133}">
      <dgm:prSet/>
      <dgm:spPr/>
      <dgm:t>
        <a:bodyPr/>
        <a:lstStyle/>
        <a:p>
          <a:endParaRPr lang="en-US"/>
        </a:p>
      </dgm:t>
    </dgm:pt>
    <dgm:pt modelId="{B3258ABA-D2EA-4047-BD33-E08565E5B877}">
      <dgm:prSet phldrT="[Text]"/>
      <dgm:spPr/>
      <dgm:t>
        <a:bodyPr/>
        <a:lstStyle/>
        <a:p>
          <a:r>
            <a:rPr lang="en-US" dirty="0" err="1" smtClean="0">
              <a:latin typeface="Courier New" panose="02070309020205020404" pitchFamily="49" charset="0"/>
              <a:cs typeface="Courier New" panose="02070309020205020404" pitchFamily="49" charset="0"/>
            </a:rPr>
            <a:t>gphdfs</a:t>
          </a:r>
          <a:endParaRPr lang="en-US" dirty="0">
            <a:latin typeface="Courier New" panose="02070309020205020404" pitchFamily="49" charset="0"/>
            <a:cs typeface="Courier New" panose="02070309020205020404" pitchFamily="49" charset="0"/>
          </a:endParaRPr>
        </a:p>
      </dgm:t>
    </dgm:pt>
    <dgm:pt modelId="{CFAE13F2-4293-47A8-BEF7-BF53D63FC52C}" type="parTrans" cxnId="{AC418804-AEFA-49B9-9866-970A79ACA5E2}">
      <dgm:prSet/>
      <dgm:spPr/>
      <dgm:t>
        <a:bodyPr/>
        <a:lstStyle/>
        <a:p>
          <a:endParaRPr lang="en-US"/>
        </a:p>
      </dgm:t>
    </dgm:pt>
    <dgm:pt modelId="{9D1DDAA3-E2D9-4B76-AEFA-D5786B8923F6}" type="sibTrans" cxnId="{AC418804-AEFA-49B9-9866-970A79ACA5E2}">
      <dgm:prSet/>
      <dgm:spPr/>
      <dgm:t>
        <a:bodyPr/>
        <a:lstStyle/>
        <a:p>
          <a:endParaRPr lang="en-US"/>
        </a:p>
      </dgm:t>
    </dgm:pt>
    <dgm:pt modelId="{625A4085-506B-4CF8-BEA1-4D9BACE43ACD}">
      <dgm:prSet phldrT="[Text]"/>
      <dgm:spPr/>
      <dgm:t>
        <a:bodyPr/>
        <a:lstStyle/>
        <a:p>
          <a:r>
            <a:rPr lang="en-US" dirty="0" smtClean="0"/>
            <a:t>SQL </a:t>
          </a:r>
          <a:r>
            <a:rPr lang="en-US" dirty="0" smtClean="0">
              <a:latin typeface="Courier New" panose="02070309020205020404" pitchFamily="49" charset="0"/>
              <a:cs typeface="Courier New" panose="02070309020205020404" pitchFamily="49" charset="0"/>
            </a:rPr>
            <a:t>COPY</a:t>
          </a:r>
          <a:endParaRPr lang="en-US" dirty="0">
            <a:latin typeface="Courier New" panose="02070309020205020404" pitchFamily="49" charset="0"/>
            <a:cs typeface="Courier New" panose="02070309020205020404" pitchFamily="49" charset="0"/>
          </a:endParaRPr>
        </a:p>
      </dgm:t>
    </dgm:pt>
    <dgm:pt modelId="{A766B166-156B-4584-9E5B-495691862435}" type="parTrans" cxnId="{9EB17E05-09E5-4152-A931-2931F8630A99}">
      <dgm:prSet/>
      <dgm:spPr/>
      <dgm:t>
        <a:bodyPr/>
        <a:lstStyle/>
        <a:p>
          <a:endParaRPr lang="en-US"/>
        </a:p>
      </dgm:t>
    </dgm:pt>
    <dgm:pt modelId="{C98613DF-EB49-4180-B9F4-AFC3A62C7A2C}" type="sibTrans" cxnId="{9EB17E05-09E5-4152-A931-2931F8630A99}">
      <dgm:prSet/>
      <dgm:spPr/>
      <dgm:t>
        <a:bodyPr/>
        <a:lstStyle/>
        <a:p>
          <a:endParaRPr lang="en-US"/>
        </a:p>
      </dgm:t>
    </dgm:pt>
    <dgm:pt modelId="{21690D39-7065-474A-A99F-9FCF5DF9320A}">
      <dgm:prSet phldrT="[Text]"/>
      <dgm:spPr/>
      <dgm:t>
        <a:bodyPr/>
        <a:lstStyle/>
        <a:p>
          <a:r>
            <a:rPr lang="en-US" dirty="0" smtClean="0"/>
            <a:t>SQL </a:t>
          </a:r>
          <a:r>
            <a:rPr lang="en-US" dirty="0" smtClean="0">
              <a:latin typeface="Courier New" panose="02070309020205020404" pitchFamily="49" charset="0"/>
              <a:cs typeface="Courier New" panose="02070309020205020404" pitchFamily="49" charset="0"/>
            </a:rPr>
            <a:t>INSERT</a:t>
          </a:r>
          <a:endParaRPr lang="en-US" dirty="0">
            <a:latin typeface="Courier New" panose="02070309020205020404" pitchFamily="49" charset="0"/>
            <a:cs typeface="Courier New" panose="02070309020205020404" pitchFamily="49" charset="0"/>
          </a:endParaRPr>
        </a:p>
      </dgm:t>
    </dgm:pt>
    <dgm:pt modelId="{2F96DA9E-8C6D-43CB-BC88-F3B08E830C75}" type="parTrans" cxnId="{EBDB2E40-18E5-4B76-B222-4E75EC3E708E}">
      <dgm:prSet/>
      <dgm:spPr/>
      <dgm:t>
        <a:bodyPr/>
        <a:lstStyle/>
        <a:p>
          <a:endParaRPr lang="en-US"/>
        </a:p>
      </dgm:t>
    </dgm:pt>
    <dgm:pt modelId="{E0118807-D304-489F-8D2B-C762C9A6B250}" type="sibTrans" cxnId="{EBDB2E40-18E5-4B76-B222-4E75EC3E708E}">
      <dgm:prSet/>
      <dgm:spPr/>
      <dgm:t>
        <a:bodyPr/>
        <a:lstStyle/>
        <a:p>
          <a:endParaRPr lang="en-US"/>
        </a:p>
      </dgm:t>
    </dgm:pt>
    <dgm:pt modelId="{80D10094-332F-4F0F-9682-6BA2A885017B}" type="pres">
      <dgm:prSet presAssocID="{5432BD49-ED2A-4C66-8D34-B5360A03F7EC}" presName="Name0" presStyleCnt="0">
        <dgm:presLayoutVars>
          <dgm:dir/>
          <dgm:resizeHandles val="exact"/>
        </dgm:presLayoutVars>
      </dgm:prSet>
      <dgm:spPr/>
      <dgm:t>
        <a:bodyPr/>
        <a:lstStyle/>
        <a:p>
          <a:endParaRPr lang="en-US"/>
        </a:p>
      </dgm:t>
    </dgm:pt>
    <dgm:pt modelId="{B88A6413-5129-449C-9982-C39F64D62A4F}" type="pres">
      <dgm:prSet presAssocID="{3D14F754-CA2D-4398-A43E-2152F2CCC603}" presName="composite" presStyleCnt="0"/>
      <dgm:spPr/>
    </dgm:pt>
    <dgm:pt modelId="{6520D6E7-A446-46A0-A7F8-9E419908CDEF}" type="pres">
      <dgm:prSet presAssocID="{3D14F754-CA2D-4398-A43E-2152F2CCC603}" presName="rect1" presStyleLbl="bgImgPlace1" presStyleIdx="0" presStyleCnt="6"/>
      <dgm:spPr>
        <a:blipFill rotWithShape="1">
          <a:blip xmlns:r="http://schemas.openxmlformats.org/officeDocument/2006/relationships" r:embed="rId1"/>
          <a:stretch>
            <a:fillRect/>
          </a:stretch>
        </a:blipFill>
      </dgm:spPr>
      <dgm:t>
        <a:bodyPr/>
        <a:lstStyle/>
        <a:p>
          <a:endParaRPr lang="en-US"/>
        </a:p>
      </dgm:t>
    </dgm:pt>
    <dgm:pt modelId="{FA397F33-556C-4A89-811D-53F5A9C46338}" type="pres">
      <dgm:prSet presAssocID="{3D14F754-CA2D-4398-A43E-2152F2CCC603}" presName="wedgeRectCallout1" presStyleLbl="node1" presStyleIdx="0" presStyleCnt="6">
        <dgm:presLayoutVars>
          <dgm:bulletEnabled val="1"/>
        </dgm:presLayoutVars>
      </dgm:prSet>
      <dgm:spPr/>
      <dgm:t>
        <a:bodyPr/>
        <a:lstStyle/>
        <a:p>
          <a:endParaRPr lang="en-US"/>
        </a:p>
      </dgm:t>
    </dgm:pt>
    <dgm:pt modelId="{6A129C8E-71FC-45A5-A2DD-5B50849BCBDC}" type="pres">
      <dgm:prSet presAssocID="{AE0CF9E1-0A2D-47B0-93A7-D9A87988991D}" presName="sibTrans" presStyleCnt="0"/>
      <dgm:spPr/>
    </dgm:pt>
    <dgm:pt modelId="{7610DE3D-4670-41B8-9494-E5D58E30B412}" type="pres">
      <dgm:prSet presAssocID="{2C441206-9E12-4E7B-A5D6-211791A32519}" presName="composite" presStyleCnt="0"/>
      <dgm:spPr/>
    </dgm:pt>
    <dgm:pt modelId="{81C658BD-5B7C-47DC-84FE-D91CB3E7E455}" type="pres">
      <dgm:prSet presAssocID="{2C441206-9E12-4E7B-A5D6-211791A32519}" presName="rect1" presStyleLbl="bgImgPlace1" presStyleIdx="1" presStyleCnt="6"/>
      <dgm:spPr>
        <a:blipFill rotWithShape="1">
          <a:blip xmlns:r="http://schemas.openxmlformats.org/officeDocument/2006/relationships" r:embed="rId2"/>
          <a:stretch>
            <a:fillRect/>
          </a:stretch>
        </a:blipFill>
      </dgm:spPr>
      <dgm:t>
        <a:bodyPr/>
        <a:lstStyle/>
        <a:p>
          <a:endParaRPr lang="en-US"/>
        </a:p>
      </dgm:t>
    </dgm:pt>
    <dgm:pt modelId="{ED667998-60E5-4A89-83B8-BA3F4A68CB6B}" type="pres">
      <dgm:prSet presAssocID="{2C441206-9E12-4E7B-A5D6-211791A32519}" presName="wedgeRectCallout1" presStyleLbl="node1" presStyleIdx="1" presStyleCnt="6">
        <dgm:presLayoutVars>
          <dgm:bulletEnabled val="1"/>
        </dgm:presLayoutVars>
      </dgm:prSet>
      <dgm:spPr/>
      <dgm:t>
        <a:bodyPr/>
        <a:lstStyle/>
        <a:p>
          <a:endParaRPr lang="en-US"/>
        </a:p>
      </dgm:t>
    </dgm:pt>
    <dgm:pt modelId="{4C434571-22A1-4317-9087-7D89D9C060A5}" type="pres">
      <dgm:prSet presAssocID="{22C450E3-6FE3-4E56-9D6D-75D0624AB1C0}" presName="sibTrans" presStyleCnt="0"/>
      <dgm:spPr/>
    </dgm:pt>
    <dgm:pt modelId="{F80607FD-6B62-4B3C-9E32-A184C7105E1F}" type="pres">
      <dgm:prSet presAssocID="{70276C55-DBE7-4392-A8E6-321A4FEDEF38}" presName="composite" presStyleCnt="0"/>
      <dgm:spPr/>
    </dgm:pt>
    <dgm:pt modelId="{F5211B18-FC03-4ADB-AB60-1846DDD810FE}" type="pres">
      <dgm:prSet presAssocID="{70276C55-DBE7-4392-A8E6-321A4FEDEF38}" presName="rect1" presStyleLbl="bgImgPlace1" presStyleIdx="2" presStyleCnt="6"/>
      <dgm:spPr>
        <a:blipFill rotWithShape="1">
          <a:blip xmlns:r="http://schemas.openxmlformats.org/officeDocument/2006/relationships" r:embed="rId3"/>
          <a:stretch>
            <a:fillRect/>
          </a:stretch>
        </a:blipFill>
      </dgm:spPr>
      <dgm:t>
        <a:bodyPr/>
        <a:lstStyle/>
        <a:p>
          <a:endParaRPr lang="en-US"/>
        </a:p>
      </dgm:t>
    </dgm:pt>
    <dgm:pt modelId="{24086F5D-7652-4189-8481-ACBDEA98EA89}" type="pres">
      <dgm:prSet presAssocID="{70276C55-DBE7-4392-A8E6-321A4FEDEF38}" presName="wedgeRectCallout1" presStyleLbl="node1" presStyleIdx="2" presStyleCnt="6">
        <dgm:presLayoutVars>
          <dgm:bulletEnabled val="1"/>
        </dgm:presLayoutVars>
      </dgm:prSet>
      <dgm:spPr/>
      <dgm:t>
        <a:bodyPr/>
        <a:lstStyle/>
        <a:p>
          <a:endParaRPr lang="en-US"/>
        </a:p>
      </dgm:t>
    </dgm:pt>
    <dgm:pt modelId="{C0498F40-C4EC-4072-9A90-0E24930A98A4}" type="pres">
      <dgm:prSet presAssocID="{A956B892-2BF2-4BDA-BC80-C2BB67123805}" presName="sibTrans" presStyleCnt="0"/>
      <dgm:spPr/>
    </dgm:pt>
    <dgm:pt modelId="{A4BFD310-E98D-4DB4-B19E-7E5E2C50653B}" type="pres">
      <dgm:prSet presAssocID="{B3258ABA-D2EA-4047-BD33-E08565E5B877}" presName="composite" presStyleCnt="0"/>
      <dgm:spPr/>
    </dgm:pt>
    <dgm:pt modelId="{4E8AC855-824B-4D61-8DCB-761A0BBBC2FE}" type="pres">
      <dgm:prSet presAssocID="{B3258ABA-D2EA-4047-BD33-E08565E5B877}" presName="rect1" presStyleLbl="bgImgPlace1" presStyleIdx="3" presStyleCnt="6"/>
      <dgm:spPr>
        <a:blipFill rotWithShape="1">
          <a:blip xmlns:r="http://schemas.openxmlformats.org/officeDocument/2006/relationships" r:embed="rId4"/>
          <a:stretch>
            <a:fillRect/>
          </a:stretch>
        </a:blipFill>
      </dgm:spPr>
      <dgm:t>
        <a:bodyPr/>
        <a:lstStyle/>
        <a:p>
          <a:endParaRPr lang="en-US"/>
        </a:p>
      </dgm:t>
    </dgm:pt>
    <dgm:pt modelId="{D9A78CF5-E482-4C94-989F-42F2534798A4}" type="pres">
      <dgm:prSet presAssocID="{B3258ABA-D2EA-4047-BD33-E08565E5B877}" presName="wedgeRectCallout1" presStyleLbl="node1" presStyleIdx="3" presStyleCnt="6">
        <dgm:presLayoutVars>
          <dgm:bulletEnabled val="1"/>
        </dgm:presLayoutVars>
      </dgm:prSet>
      <dgm:spPr/>
      <dgm:t>
        <a:bodyPr/>
        <a:lstStyle/>
        <a:p>
          <a:endParaRPr lang="en-US"/>
        </a:p>
      </dgm:t>
    </dgm:pt>
    <dgm:pt modelId="{7E831166-9DDB-4BF9-A9AE-BA5CE827A65B}" type="pres">
      <dgm:prSet presAssocID="{9D1DDAA3-E2D9-4B76-AEFA-D5786B8923F6}" presName="sibTrans" presStyleCnt="0"/>
      <dgm:spPr/>
    </dgm:pt>
    <dgm:pt modelId="{28691934-5F4A-4F2F-9008-BC33DA87334A}" type="pres">
      <dgm:prSet presAssocID="{625A4085-506B-4CF8-BEA1-4D9BACE43ACD}" presName="composite" presStyleCnt="0"/>
      <dgm:spPr/>
    </dgm:pt>
    <dgm:pt modelId="{0FF8F79D-60C5-4527-8A96-A3CFDCEAA0FD}" type="pres">
      <dgm:prSet presAssocID="{625A4085-506B-4CF8-BEA1-4D9BACE43ACD}" presName="rect1" presStyleLbl="bgImgPlace1" presStyleIdx="4" presStyleCnt="6"/>
      <dgm:spPr>
        <a:blipFill rotWithShape="1">
          <a:blip xmlns:r="http://schemas.openxmlformats.org/officeDocument/2006/relationships" r:embed="rId5"/>
          <a:stretch>
            <a:fillRect/>
          </a:stretch>
        </a:blipFill>
      </dgm:spPr>
      <dgm:t>
        <a:bodyPr/>
        <a:lstStyle/>
        <a:p>
          <a:endParaRPr lang="en-US"/>
        </a:p>
      </dgm:t>
    </dgm:pt>
    <dgm:pt modelId="{FF2332ED-52BB-44C2-8347-22FA8360324B}" type="pres">
      <dgm:prSet presAssocID="{625A4085-506B-4CF8-BEA1-4D9BACE43ACD}" presName="wedgeRectCallout1" presStyleLbl="node1" presStyleIdx="4" presStyleCnt="6">
        <dgm:presLayoutVars>
          <dgm:bulletEnabled val="1"/>
        </dgm:presLayoutVars>
      </dgm:prSet>
      <dgm:spPr/>
      <dgm:t>
        <a:bodyPr/>
        <a:lstStyle/>
        <a:p>
          <a:endParaRPr lang="en-US"/>
        </a:p>
      </dgm:t>
    </dgm:pt>
    <dgm:pt modelId="{A8A62B99-4C68-4656-A802-89ACECA018C5}" type="pres">
      <dgm:prSet presAssocID="{C98613DF-EB49-4180-B9F4-AFC3A62C7A2C}" presName="sibTrans" presStyleCnt="0"/>
      <dgm:spPr/>
    </dgm:pt>
    <dgm:pt modelId="{35011807-468C-49C7-AA14-E6473D3F84BC}" type="pres">
      <dgm:prSet presAssocID="{21690D39-7065-474A-A99F-9FCF5DF9320A}" presName="composite" presStyleCnt="0"/>
      <dgm:spPr/>
    </dgm:pt>
    <dgm:pt modelId="{94C9BE76-A19C-4AF7-80A1-E8ADA36F3EB8}" type="pres">
      <dgm:prSet presAssocID="{21690D39-7065-474A-A99F-9FCF5DF9320A}" presName="rect1" presStyleLbl="bgImgPlace1" presStyleIdx="5" presStyleCnt="6"/>
      <dgm:spPr>
        <a:blipFill rotWithShape="1">
          <a:blip xmlns:r="http://schemas.openxmlformats.org/officeDocument/2006/relationships" r:embed="rId6"/>
          <a:stretch>
            <a:fillRect/>
          </a:stretch>
        </a:blipFill>
      </dgm:spPr>
      <dgm:t>
        <a:bodyPr/>
        <a:lstStyle/>
        <a:p>
          <a:endParaRPr lang="en-US"/>
        </a:p>
      </dgm:t>
    </dgm:pt>
    <dgm:pt modelId="{82C82878-F979-4DEA-9374-7871DEBED46D}" type="pres">
      <dgm:prSet presAssocID="{21690D39-7065-474A-A99F-9FCF5DF9320A}" presName="wedgeRectCallout1" presStyleLbl="node1" presStyleIdx="5" presStyleCnt="6">
        <dgm:presLayoutVars>
          <dgm:bulletEnabled val="1"/>
        </dgm:presLayoutVars>
      </dgm:prSet>
      <dgm:spPr/>
      <dgm:t>
        <a:bodyPr/>
        <a:lstStyle/>
        <a:p>
          <a:endParaRPr lang="en-US"/>
        </a:p>
      </dgm:t>
    </dgm:pt>
  </dgm:ptLst>
  <dgm:cxnLst>
    <dgm:cxn modelId="{EBDB2E40-18E5-4B76-B222-4E75EC3E708E}" srcId="{5432BD49-ED2A-4C66-8D34-B5360A03F7EC}" destId="{21690D39-7065-474A-A99F-9FCF5DF9320A}" srcOrd="5" destOrd="0" parTransId="{2F96DA9E-8C6D-43CB-BC88-F3B08E830C75}" sibTransId="{E0118807-D304-489F-8D2B-C762C9A6B250}"/>
    <dgm:cxn modelId="{CBE61693-C810-4388-BFC2-B044908F9AF8}" srcId="{5432BD49-ED2A-4C66-8D34-B5360A03F7EC}" destId="{3D14F754-CA2D-4398-A43E-2152F2CCC603}" srcOrd="0" destOrd="0" parTransId="{15ADB038-6989-4879-8C54-B56406D04AC0}" sibTransId="{AE0CF9E1-0A2D-47B0-93A7-D9A87988991D}"/>
    <dgm:cxn modelId="{871551D8-6627-4FCD-A717-5182052CE984}" type="presOf" srcId="{2C441206-9E12-4E7B-A5D6-211791A32519}" destId="{ED667998-60E5-4A89-83B8-BA3F4A68CB6B}" srcOrd="0" destOrd="0" presId="urn:microsoft.com/office/officeart/2008/layout/BendingPictureCaptionList"/>
    <dgm:cxn modelId="{9A834853-B8AD-4206-B35B-4DA2F17C43F4}" type="presOf" srcId="{3D14F754-CA2D-4398-A43E-2152F2CCC603}" destId="{FA397F33-556C-4A89-811D-53F5A9C46338}" srcOrd="0" destOrd="0" presId="urn:microsoft.com/office/officeart/2008/layout/BendingPictureCaptionList"/>
    <dgm:cxn modelId="{9EB17E05-09E5-4152-A931-2931F8630A99}" srcId="{5432BD49-ED2A-4C66-8D34-B5360A03F7EC}" destId="{625A4085-506B-4CF8-BEA1-4D9BACE43ACD}" srcOrd="4" destOrd="0" parTransId="{A766B166-156B-4584-9E5B-495691862435}" sibTransId="{C98613DF-EB49-4180-B9F4-AFC3A62C7A2C}"/>
    <dgm:cxn modelId="{3CB7362A-A690-42F6-8556-36E7837416E5}" type="presOf" srcId="{625A4085-506B-4CF8-BEA1-4D9BACE43ACD}" destId="{FF2332ED-52BB-44C2-8347-22FA8360324B}" srcOrd="0" destOrd="0" presId="urn:microsoft.com/office/officeart/2008/layout/BendingPictureCaptionList"/>
    <dgm:cxn modelId="{2F093EDD-F626-4004-9CB7-BC3B8F585513}" type="presOf" srcId="{B3258ABA-D2EA-4047-BD33-E08565E5B877}" destId="{D9A78CF5-E482-4C94-989F-42F2534798A4}" srcOrd="0" destOrd="0" presId="urn:microsoft.com/office/officeart/2008/layout/BendingPictureCaptionList"/>
    <dgm:cxn modelId="{7E198E32-6BC6-4032-B725-F3071C2A3553}" type="presOf" srcId="{70276C55-DBE7-4392-A8E6-321A4FEDEF38}" destId="{24086F5D-7652-4189-8481-ACBDEA98EA89}" srcOrd="0" destOrd="0" presId="urn:microsoft.com/office/officeart/2008/layout/BendingPictureCaptionList"/>
    <dgm:cxn modelId="{17DFA5A0-0F4A-4DD7-BE9E-6E259DDD5DB4}" type="presOf" srcId="{21690D39-7065-474A-A99F-9FCF5DF9320A}" destId="{82C82878-F979-4DEA-9374-7871DEBED46D}" srcOrd="0" destOrd="0" presId="urn:microsoft.com/office/officeart/2008/layout/BendingPictureCaptionList"/>
    <dgm:cxn modelId="{B3325992-9EE6-4651-A664-BEB8E5BA0103}" srcId="{5432BD49-ED2A-4C66-8D34-B5360A03F7EC}" destId="{70276C55-DBE7-4392-A8E6-321A4FEDEF38}" srcOrd="2" destOrd="0" parTransId="{D82639DC-28C3-4326-9B62-CEB570F10718}" sibTransId="{A956B892-2BF2-4BDA-BC80-C2BB67123805}"/>
    <dgm:cxn modelId="{F567D9D0-F8DC-463E-891D-71DF4A97FB6B}" type="presOf" srcId="{5432BD49-ED2A-4C66-8D34-B5360A03F7EC}" destId="{80D10094-332F-4F0F-9682-6BA2A885017B}" srcOrd="0" destOrd="0" presId="urn:microsoft.com/office/officeart/2008/layout/BendingPictureCaptionList"/>
    <dgm:cxn modelId="{AC418804-AEFA-49B9-9866-970A79ACA5E2}" srcId="{5432BD49-ED2A-4C66-8D34-B5360A03F7EC}" destId="{B3258ABA-D2EA-4047-BD33-E08565E5B877}" srcOrd="3" destOrd="0" parTransId="{CFAE13F2-4293-47A8-BEF7-BF53D63FC52C}" sibTransId="{9D1DDAA3-E2D9-4B76-AEFA-D5786B8923F6}"/>
    <dgm:cxn modelId="{2E21BE34-609B-49B7-A2E4-95DAE8E89133}" srcId="{5432BD49-ED2A-4C66-8D34-B5360A03F7EC}" destId="{2C441206-9E12-4E7B-A5D6-211791A32519}" srcOrd="1" destOrd="0" parTransId="{C0C053F2-652F-4BFB-92C3-D8E4BFE4A29B}" sibTransId="{22C450E3-6FE3-4E56-9D6D-75D0624AB1C0}"/>
    <dgm:cxn modelId="{06B7E1B4-7719-43EC-B5C4-257DDE2299E5}" type="presParOf" srcId="{80D10094-332F-4F0F-9682-6BA2A885017B}" destId="{B88A6413-5129-449C-9982-C39F64D62A4F}" srcOrd="0" destOrd="0" presId="urn:microsoft.com/office/officeart/2008/layout/BendingPictureCaptionList"/>
    <dgm:cxn modelId="{EF3FBA3D-4288-4217-84F5-D566EB08E14D}" type="presParOf" srcId="{B88A6413-5129-449C-9982-C39F64D62A4F}" destId="{6520D6E7-A446-46A0-A7F8-9E419908CDEF}" srcOrd="0" destOrd="0" presId="urn:microsoft.com/office/officeart/2008/layout/BendingPictureCaptionList"/>
    <dgm:cxn modelId="{50BC548F-CA20-4845-BF8B-FF9ADE243E74}" type="presParOf" srcId="{B88A6413-5129-449C-9982-C39F64D62A4F}" destId="{FA397F33-556C-4A89-811D-53F5A9C46338}" srcOrd="1" destOrd="0" presId="urn:microsoft.com/office/officeart/2008/layout/BendingPictureCaptionList"/>
    <dgm:cxn modelId="{AE8F2FC3-D20E-4EB9-98AC-D86506CDC04C}" type="presParOf" srcId="{80D10094-332F-4F0F-9682-6BA2A885017B}" destId="{6A129C8E-71FC-45A5-A2DD-5B50849BCBDC}" srcOrd="1" destOrd="0" presId="urn:microsoft.com/office/officeart/2008/layout/BendingPictureCaptionList"/>
    <dgm:cxn modelId="{14BA5828-3D90-40B5-AEF5-7647CD55D7BB}" type="presParOf" srcId="{80D10094-332F-4F0F-9682-6BA2A885017B}" destId="{7610DE3D-4670-41B8-9494-E5D58E30B412}" srcOrd="2" destOrd="0" presId="urn:microsoft.com/office/officeart/2008/layout/BendingPictureCaptionList"/>
    <dgm:cxn modelId="{86D6F4F1-BCA6-4DD1-9D7F-F1D2FC01CE85}" type="presParOf" srcId="{7610DE3D-4670-41B8-9494-E5D58E30B412}" destId="{81C658BD-5B7C-47DC-84FE-D91CB3E7E455}" srcOrd="0" destOrd="0" presId="urn:microsoft.com/office/officeart/2008/layout/BendingPictureCaptionList"/>
    <dgm:cxn modelId="{7C919BC4-4073-4A71-B681-B2DE80D9A45B}" type="presParOf" srcId="{7610DE3D-4670-41B8-9494-E5D58E30B412}" destId="{ED667998-60E5-4A89-83B8-BA3F4A68CB6B}" srcOrd="1" destOrd="0" presId="urn:microsoft.com/office/officeart/2008/layout/BendingPictureCaptionList"/>
    <dgm:cxn modelId="{E45E8E5F-5560-482E-9E43-2EB05BF7A0BF}" type="presParOf" srcId="{80D10094-332F-4F0F-9682-6BA2A885017B}" destId="{4C434571-22A1-4317-9087-7D89D9C060A5}" srcOrd="3" destOrd="0" presId="urn:microsoft.com/office/officeart/2008/layout/BendingPictureCaptionList"/>
    <dgm:cxn modelId="{FA9B653E-707B-4FE5-B579-5F64363A3F2A}" type="presParOf" srcId="{80D10094-332F-4F0F-9682-6BA2A885017B}" destId="{F80607FD-6B62-4B3C-9E32-A184C7105E1F}" srcOrd="4" destOrd="0" presId="urn:microsoft.com/office/officeart/2008/layout/BendingPictureCaptionList"/>
    <dgm:cxn modelId="{3DC41B04-ED98-4BBB-8445-5345017CB25A}" type="presParOf" srcId="{F80607FD-6B62-4B3C-9E32-A184C7105E1F}" destId="{F5211B18-FC03-4ADB-AB60-1846DDD810FE}" srcOrd="0" destOrd="0" presId="urn:microsoft.com/office/officeart/2008/layout/BendingPictureCaptionList"/>
    <dgm:cxn modelId="{893A0C02-205C-43CA-8FAF-9390F358C96D}" type="presParOf" srcId="{F80607FD-6B62-4B3C-9E32-A184C7105E1F}" destId="{24086F5D-7652-4189-8481-ACBDEA98EA89}" srcOrd="1" destOrd="0" presId="urn:microsoft.com/office/officeart/2008/layout/BendingPictureCaptionList"/>
    <dgm:cxn modelId="{9DE76E54-C009-42C0-9BEB-DFC2D7A670C2}" type="presParOf" srcId="{80D10094-332F-4F0F-9682-6BA2A885017B}" destId="{C0498F40-C4EC-4072-9A90-0E24930A98A4}" srcOrd="5" destOrd="0" presId="urn:microsoft.com/office/officeart/2008/layout/BendingPictureCaptionList"/>
    <dgm:cxn modelId="{B7CA44A0-F0A1-4E00-9F50-9B56421772A9}" type="presParOf" srcId="{80D10094-332F-4F0F-9682-6BA2A885017B}" destId="{A4BFD310-E98D-4DB4-B19E-7E5E2C50653B}" srcOrd="6" destOrd="0" presId="urn:microsoft.com/office/officeart/2008/layout/BendingPictureCaptionList"/>
    <dgm:cxn modelId="{16DF3941-64CE-4080-AE94-6F9E096CB35C}" type="presParOf" srcId="{A4BFD310-E98D-4DB4-B19E-7E5E2C50653B}" destId="{4E8AC855-824B-4D61-8DCB-761A0BBBC2FE}" srcOrd="0" destOrd="0" presId="urn:microsoft.com/office/officeart/2008/layout/BendingPictureCaptionList"/>
    <dgm:cxn modelId="{A13E5B4B-E374-480C-860D-8EC8D016D125}" type="presParOf" srcId="{A4BFD310-E98D-4DB4-B19E-7E5E2C50653B}" destId="{D9A78CF5-E482-4C94-989F-42F2534798A4}" srcOrd="1" destOrd="0" presId="urn:microsoft.com/office/officeart/2008/layout/BendingPictureCaptionList"/>
    <dgm:cxn modelId="{45BA6D4C-17B1-445E-8133-365A2B2EAC26}" type="presParOf" srcId="{80D10094-332F-4F0F-9682-6BA2A885017B}" destId="{7E831166-9DDB-4BF9-A9AE-BA5CE827A65B}" srcOrd="7" destOrd="0" presId="urn:microsoft.com/office/officeart/2008/layout/BendingPictureCaptionList"/>
    <dgm:cxn modelId="{9931A5E2-771F-43F2-949F-82495C6DEE0E}" type="presParOf" srcId="{80D10094-332F-4F0F-9682-6BA2A885017B}" destId="{28691934-5F4A-4F2F-9008-BC33DA87334A}" srcOrd="8" destOrd="0" presId="urn:microsoft.com/office/officeart/2008/layout/BendingPictureCaptionList"/>
    <dgm:cxn modelId="{BC5C0D2D-1F7C-480A-B0FD-D7C129D1B1C4}" type="presParOf" srcId="{28691934-5F4A-4F2F-9008-BC33DA87334A}" destId="{0FF8F79D-60C5-4527-8A96-A3CFDCEAA0FD}" srcOrd="0" destOrd="0" presId="urn:microsoft.com/office/officeart/2008/layout/BendingPictureCaptionList"/>
    <dgm:cxn modelId="{27802940-362B-46A2-8CA1-F0820E40C29D}" type="presParOf" srcId="{28691934-5F4A-4F2F-9008-BC33DA87334A}" destId="{FF2332ED-52BB-44C2-8347-22FA8360324B}" srcOrd="1" destOrd="0" presId="urn:microsoft.com/office/officeart/2008/layout/BendingPictureCaptionList"/>
    <dgm:cxn modelId="{207EA8F9-3923-42E7-9852-084ED39754EF}" type="presParOf" srcId="{80D10094-332F-4F0F-9682-6BA2A885017B}" destId="{A8A62B99-4C68-4656-A802-89ACECA018C5}" srcOrd="9" destOrd="0" presId="urn:microsoft.com/office/officeart/2008/layout/BendingPictureCaptionList"/>
    <dgm:cxn modelId="{CF7B48C0-5C4D-4020-B057-C0F93EECA3E5}" type="presParOf" srcId="{80D10094-332F-4F0F-9682-6BA2A885017B}" destId="{35011807-468C-49C7-AA14-E6473D3F84BC}" srcOrd="10" destOrd="0" presId="urn:microsoft.com/office/officeart/2008/layout/BendingPictureCaptionList"/>
    <dgm:cxn modelId="{946E8117-63A1-4C62-B36B-EDAFBAC68E90}" type="presParOf" srcId="{35011807-468C-49C7-AA14-E6473D3F84BC}" destId="{94C9BE76-A19C-4AF7-80A1-E8ADA36F3EB8}" srcOrd="0" destOrd="0" presId="urn:microsoft.com/office/officeart/2008/layout/BendingPictureCaptionList"/>
    <dgm:cxn modelId="{F539BD0F-DB93-4A7E-BC5E-59B4CF9159DA}" type="presParOf" srcId="{35011807-468C-49C7-AA14-E6473D3F84BC}" destId="{82C82878-F979-4DEA-9374-7871DEBED46D}" srcOrd="1" destOrd="0" presId="urn:microsoft.com/office/officeart/2008/layout/BendingPictureCa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20D6E7-A446-46A0-A7F8-9E419908CDEF}">
      <dsp:nvSpPr>
        <dsp:cNvPr id="0" name=""/>
        <dsp:cNvSpPr/>
      </dsp:nvSpPr>
      <dsp:spPr>
        <a:xfrm>
          <a:off x="366583" y="447"/>
          <a:ext cx="2436950" cy="1949560"/>
        </a:xfrm>
        <a:prstGeom prst="rect">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397F33-556C-4A89-811D-53F5A9C46338}">
      <dsp:nvSpPr>
        <dsp:cNvPr id="0" name=""/>
        <dsp:cNvSpPr/>
      </dsp:nvSpPr>
      <dsp:spPr>
        <a:xfrm>
          <a:off x="585909" y="1755051"/>
          <a:ext cx="2168885" cy="682346"/>
        </a:xfrm>
        <a:prstGeom prst="wedgeRectCallout">
          <a:avLst>
            <a:gd name="adj1" fmla="val 20250"/>
            <a:gd name="adj2" fmla="val -607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External tables</a:t>
          </a:r>
          <a:endParaRPr lang="en-US" sz="2300" kern="1200" dirty="0"/>
        </a:p>
      </dsp:txBody>
      <dsp:txXfrm>
        <a:off x="585909" y="1755051"/>
        <a:ext cx="2168885" cy="682346"/>
      </dsp:txXfrm>
    </dsp:sp>
    <dsp:sp modelId="{81C658BD-5B7C-47DC-84FE-D91CB3E7E455}">
      <dsp:nvSpPr>
        <dsp:cNvPr id="0" name=""/>
        <dsp:cNvSpPr/>
      </dsp:nvSpPr>
      <dsp:spPr>
        <a:xfrm>
          <a:off x="3047229" y="447"/>
          <a:ext cx="2436950" cy="1949560"/>
        </a:xfrm>
        <a:prstGeom prst="rect">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667998-60E5-4A89-83B8-BA3F4A68CB6B}">
      <dsp:nvSpPr>
        <dsp:cNvPr id="0" name=""/>
        <dsp:cNvSpPr/>
      </dsp:nvSpPr>
      <dsp:spPr>
        <a:xfrm>
          <a:off x="3266554" y="1755051"/>
          <a:ext cx="2168885" cy="682346"/>
        </a:xfrm>
        <a:prstGeom prst="wedgeRectCallout">
          <a:avLst>
            <a:gd name="adj1" fmla="val 20250"/>
            <a:gd name="adj2" fmla="val -607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latin typeface="Courier New" panose="02070309020205020404" pitchFamily="49" charset="0"/>
              <a:cs typeface="Courier New" panose="02070309020205020404" pitchFamily="49" charset="0"/>
            </a:rPr>
            <a:t>gpfdist</a:t>
          </a:r>
          <a:endParaRPr lang="en-US" sz="2300" kern="1200" dirty="0">
            <a:latin typeface="Courier New" panose="02070309020205020404" pitchFamily="49" charset="0"/>
            <a:cs typeface="Courier New" panose="02070309020205020404" pitchFamily="49" charset="0"/>
          </a:endParaRPr>
        </a:p>
      </dsp:txBody>
      <dsp:txXfrm>
        <a:off x="3266554" y="1755051"/>
        <a:ext cx="2168885" cy="682346"/>
      </dsp:txXfrm>
    </dsp:sp>
    <dsp:sp modelId="{F5211B18-FC03-4ADB-AB60-1846DDD810FE}">
      <dsp:nvSpPr>
        <dsp:cNvPr id="0" name=""/>
        <dsp:cNvSpPr/>
      </dsp:nvSpPr>
      <dsp:spPr>
        <a:xfrm>
          <a:off x="5727874" y="447"/>
          <a:ext cx="2436950" cy="1949560"/>
        </a:xfrm>
        <a:prstGeom prst="rect">
          <a:avLst/>
        </a:prstGeom>
        <a:blipFill rotWithShape="1">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086F5D-7652-4189-8481-ACBDEA98EA89}">
      <dsp:nvSpPr>
        <dsp:cNvPr id="0" name=""/>
        <dsp:cNvSpPr/>
      </dsp:nvSpPr>
      <dsp:spPr>
        <a:xfrm>
          <a:off x="5947200" y="1755051"/>
          <a:ext cx="2168885" cy="682346"/>
        </a:xfrm>
        <a:prstGeom prst="wedgeRectCallout">
          <a:avLst>
            <a:gd name="adj1" fmla="val 20250"/>
            <a:gd name="adj2" fmla="val -607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latin typeface="Courier New" panose="02070309020205020404" pitchFamily="49" charset="0"/>
              <a:cs typeface="Courier New" panose="02070309020205020404" pitchFamily="49" charset="0"/>
            </a:rPr>
            <a:t>gpload</a:t>
          </a:r>
          <a:endParaRPr lang="en-US" sz="2300" kern="1200" dirty="0">
            <a:latin typeface="Courier New" panose="02070309020205020404" pitchFamily="49" charset="0"/>
            <a:cs typeface="Courier New" panose="02070309020205020404" pitchFamily="49" charset="0"/>
          </a:endParaRPr>
        </a:p>
      </dsp:txBody>
      <dsp:txXfrm>
        <a:off x="5947200" y="1755051"/>
        <a:ext cx="2168885" cy="682346"/>
      </dsp:txXfrm>
    </dsp:sp>
    <dsp:sp modelId="{4E8AC855-824B-4D61-8DCB-761A0BBBC2FE}">
      <dsp:nvSpPr>
        <dsp:cNvPr id="0" name=""/>
        <dsp:cNvSpPr/>
      </dsp:nvSpPr>
      <dsp:spPr>
        <a:xfrm>
          <a:off x="366583" y="2681092"/>
          <a:ext cx="2436950" cy="1949560"/>
        </a:xfrm>
        <a:prstGeom prst="rect">
          <a:avLst/>
        </a:prstGeom>
        <a:blipFill rotWithShape="1">
          <a:blip xmlns:r="http://schemas.openxmlformats.org/officeDocument/2006/relationships" r:embed="rId4"/>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A78CF5-E482-4C94-989F-42F2534798A4}">
      <dsp:nvSpPr>
        <dsp:cNvPr id="0" name=""/>
        <dsp:cNvSpPr/>
      </dsp:nvSpPr>
      <dsp:spPr>
        <a:xfrm>
          <a:off x="585909" y="4435696"/>
          <a:ext cx="2168885" cy="682346"/>
        </a:xfrm>
        <a:prstGeom prst="wedgeRectCallout">
          <a:avLst>
            <a:gd name="adj1" fmla="val 20250"/>
            <a:gd name="adj2" fmla="val -607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err="1" smtClean="0">
              <a:latin typeface="Courier New" panose="02070309020205020404" pitchFamily="49" charset="0"/>
              <a:cs typeface="Courier New" panose="02070309020205020404" pitchFamily="49" charset="0"/>
            </a:rPr>
            <a:t>gphdfs</a:t>
          </a:r>
          <a:endParaRPr lang="en-US" sz="2300" kern="1200" dirty="0">
            <a:latin typeface="Courier New" panose="02070309020205020404" pitchFamily="49" charset="0"/>
            <a:cs typeface="Courier New" panose="02070309020205020404" pitchFamily="49" charset="0"/>
          </a:endParaRPr>
        </a:p>
      </dsp:txBody>
      <dsp:txXfrm>
        <a:off x="585909" y="4435696"/>
        <a:ext cx="2168885" cy="682346"/>
      </dsp:txXfrm>
    </dsp:sp>
    <dsp:sp modelId="{0FF8F79D-60C5-4527-8A96-A3CFDCEAA0FD}">
      <dsp:nvSpPr>
        <dsp:cNvPr id="0" name=""/>
        <dsp:cNvSpPr/>
      </dsp:nvSpPr>
      <dsp:spPr>
        <a:xfrm>
          <a:off x="3047229" y="2681092"/>
          <a:ext cx="2436950" cy="1949560"/>
        </a:xfrm>
        <a:prstGeom prst="rect">
          <a:avLst/>
        </a:prstGeom>
        <a:blipFill rotWithShape="1">
          <a:blip xmlns:r="http://schemas.openxmlformats.org/officeDocument/2006/relationships" r:embed="rId5"/>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2332ED-52BB-44C2-8347-22FA8360324B}">
      <dsp:nvSpPr>
        <dsp:cNvPr id="0" name=""/>
        <dsp:cNvSpPr/>
      </dsp:nvSpPr>
      <dsp:spPr>
        <a:xfrm>
          <a:off x="3266554" y="4435696"/>
          <a:ext cx="2168885" cy="682346"/>
        </a:xfrm>
        <a:prstGeom prst="wedgeRectCallout">
          <a:avLst>
            <a:gd name="adj1" fmla="val 20250"/>
            <a:gd name="adj2" fmla="val -607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SQL </a:t>
          </a:r>
          <a:r>
            <a:rPr lang="en-US" sz="2300" kern="1200" dirty="0" smtClean="0">
              <a:latin typeface="Courier New" panose="02070309020205020404" pitchFamily="49" charset="0"/>
              <a:cs typeface="Courier New" panose="02070309020205020404" pitchFamily="49" charset="0"/>
            </a:rPr>
            <a:t>COPY</a:t>
          </a:r>
          <a:endParaRPr lang="en-US" sz="2300" kern="1200" dirty="0">
            <a:latin typeface="Courier New" panose="02070309020205020404" pitchFamily="49" charset="0"/>
            <a:cs typeface="Courier New" panose="02070309020205020404" pitchFamily="49" charset="0"/>
          </a:endParaRPr>
        </a:p>
      </dsp:txBody>
      <dsp:txXfrm>
        <a:off x="3266554" y="4435696"/>
        <a:ext cx="2168885" cy="682346"/>
      </dsp:txXfrm>
    </dsp:sp>
    <dsp:sp modelId="{94C9BE76-A19C-4AF7-80A1-E8ADA36F3EB8}">
      <dsp:nvSpPr>
        <dsp:cNvPr id="0" name=""/>
        <dsp:cNvSpPr/>
      </dsp:nvSpPr>
      <dsp:spPr>
        <a:xfrm>
          <a:off x="5727874" y="2681092"/>
          <a:ext cx="2436950" cy="1949560"/>
        </a:xfrm>
        <a:prstGeom prst="rect">
          <a:avLst/>
        </a:prstGeom>
        <a:blipFill rotWithShape="1">
          <a:blip xmlns:r="http://schemas.openxmlformats.org/officeDocument/2006/relationships" r:embed="rId6"/>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C82878-F979-4DEA-9374-7871DEBED46D}">
      <dsp:nvSpPr>
        <dsp:cNvPr id="0" name=""/>
        <dsp:cNvSpPr/>
      </dsp:nvSpPr>
      <dsp:spPr>
        <a:xfrm>
          <a:off x="5947200" y="4435696"/>
          <a:ext cx="2168885" cy="682346"/>
        </a:xfrm>
        <a:prstGeom prst="wedgeRectCallout">
          <a:avLst>
            <a:gd name="adj1" fmla="val 20250"/>
            <a:gd name="adj2" fmla="val -607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SQL </a:t>
          </a:r>
          <a:r>
            <a:rPr lang="en-US" sz="2300" kern="1200" dirty="0" smtClean="0">
              <a:latin typeface="Courier New" panose="02070309020205020404" pitchFamily="49" charset="0"/>
              <a:cs typeface="Courier New" panose="02070309020205020404" pitchFamily="49" charset="0"/>
            </a:rPr>
            <a:t>INSERT</a:t>
          </a:r>
          <a:endParaRPr lang="en-US" sz="2300" kern="1200" dirty="0">
            <a:latin typeface="Courier New" panose="02070309020205020404" pitchFamily="49" charset="0"/>
            <a:cs typeface="Courier New" panose="02070309020205020404" pitchFamily="49" charset="0"/>
          </a:endParaRPr>
        </a:p>
      </dsp:txBody>
      <dsp:txXfrm>
        <a:off x="5947200" y="4435696"/>
        <a:ext cx="2168885" cy="682346"/>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DB174FF9-0B21-42A9-B65C-DB26D87C3607}" type="datetimeFigureOut">
              <a:rPr lang="en-US" altLang="en-US"/>
              <a:pPr/>
              <a:t>3/15/17</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E8C01A26-20D4-4971-81D7-6F115C0AFD77}" type="slidenum">
              <a:rPr lang="en-US" altLang="en-US"/>
              <a:pPr/>
              <a:t>‹#›</a:t>
            </a:fld>
            <a:endParaRPr lang="en-US" altLang="en-US"/>
          </a:p>
        </p:txBody>
      </p:sp>
    </p:spTree>
    <p:extLst>
      <p:ext uri="{BB962C8B-B14F-4D97-AF65-F5344CB8AC3E}">
        <p14:creationId xmlns:p14="http://schemas.microsoft.com/office/powerpoint/2010/main" val="28047530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CC5B4B6D-1ACD-4CDD-BA88-D5250748AC3F}" type="datetimeFigureOut">
              <a:rPr lang="en-US" altLang="en-US"/>
              <a:pPr/>
              <a:t>3/15/17</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3E111BFA-701F-43C7-BF56-C32D95A89F6D}" type="slidenum">
              <a:rPr lang="en-US" altLang="en-US"/>
              <a:pPr/>
              <a:t>‹#›</a:t>
            </a:fld>
            <a:endParaRPr lang="en-US" altLang="en-US"/>
          </a:p>
        </p:txBody>
      </p:sp>
    </p:spTree>
    <p:extLst>
      <p:ext uri="{BB962C8B-B14F-4D97-AF65-F5344CB8AC3E}">
        <p14:creationId xmlns:p14="http://schemas.microsoft.com/office/powerpoint/2010/main" val="4083990276"/>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pitchFamily="34" charset="-128"/>
        <a:cs typeface="+mn-cs"/>
      </a:defRPr>
    </a:lvl1pPr>
    <a:lvl2pPr marL="457200" algn="l" defTabSz="457200" rtl="0" fontAlgn="base">
      <a:spcBef>
        <a:spcPct val="30000"/>
      </a:spcBef>
      <a:spcAft>
        <a:spcPct val="0"/>
      </a:spcAft>
      <a:defRPr sz="1200" kern="1200">
        <a:solidFill>
          <a:schemeClr val="tx1"/>
        </a:solidFill>
        <a:latin typeface="+mn-lt"/>
        <a:ea typeface="ＭＳ Ｐゴシック" pitchFamily="34"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pitchFamily="34"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pitchFamily="34"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Shape 589"/>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a:spcBef>
                <a:spcPts val="0"/>
              </a:spcBef>
              <a:buNone/>
            </a:pPr>
            <a:endParaRPr/>
          </a:p>
        </p:txBody>
      </p:sp>
      <p:sp>
        <p:nvSpPr>
          <p:cNvPr id="590" name="Shape 590"/>
          <p:cNvSpPr>
            <a:spLocks noGrp="1" noRot="1" noChangeAspect="1"/>
          </p:cNvSpPr>
          <p:nvPr>
            <p:ph type="sldImg" idx="2"/>
          </p:nvPr>
        </p:nvSpPr>
        <p:spPr>
          <a:xfrm>
            <a:off x="2068513" y="685800"/>
            <a:ext cx="2778125"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US" b="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the example shown here,</a:t>
            </a:r>
            <a:r>
              <a:rPr lang="en-US" baseline="0" dirty="0" smtClean="0"/>
              <a:t> the parallel file distribution program is started and points to the directory, </a:t>
            </a:r>
            <a:r>
              <a:rPr lang="en-US" baseline="0" dirty="0" smtClean="0">
                <a:latin typeface="Courier New" pitchFamily="49" charset="0"/>
                <a:cs typeface="Courier New" pitchFamily="49" charset="0"/>
              </a:rPr>
              <a:t>/var/load_files/expenses</a:t>
            </a:r>
            <a:r>
              <a:rPr lang="en-US" baseline="0" dirty="0" smtClean="0"/>
              <a:t>. Each instance opens a unique port number: port 8081 in the first example and port 8082 in the second.</a:t>
            </a:r>
          </a:p>
          <a:p>
            <a:r>
              <a:rPr lang="en-US" baseline="0" dirty="0" smtClean="0"/>
              <a:t>The external table that is created connects to the parallel file distribution programs started on ports 8081 and 8082 of the server.</a:t>
            </a:r>
          </a:p>
          <a:p>
            <a:endParaRPr lang="en-US" baseline="0" dirty="0" smtClean="0"/>
          </a:p>
          <a:p>
            <a:r>
              <a:rPr lang="en-US" baseline="0" dirty="0" smtClean="0"/>
              <a:t>Running two gfdist processes per file system, and one per network interface (NIC), is recommended.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Here’s the common idiom</a:t>
            </a:r>
            <a:r>
              <a:rPr lang="en-US" baseline="0" dirty="0" smtClean="0"/>
              <a:t> for triggering the load from the external table.</a:t>
            </a:r>
          </a:p>
          <a:p>
            <a:endParaRPr lang="en-US"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Here’s an example</a:t>
            </a:r>
            <a:r>
              <a:rPr lang="en-US" baseline="0" dirty="0" smtClean="0"/>
              <a:t> of using the “gphdfs” protocol to load the entire Wikipedia dump into GPDB.</a:t>
            </a:r>
          </a:p>
          <a:p>
            <a:r>
              <a:rPr lang="en-US" baseline="0" dirty="0" smtClean="0"/>
              <a:t>First, a MapReduce job was run against the bzipped XML dump file, to dump a tab-delimited version, one page per line, containing the page ID,</a:t>
            </a:r>
          </a:p>
          <a:p>
            <a:r>
              <a:rPr lang="en-US" baseline="0" dirty="0" smtClean="0"/>
              <a:t>Title, timestamp, and the full text of the page.</a:t>
            </a:r>
          </a:p>
          <a:p>
            <a:r>
              <a:rPr lang="en-US" baseline="0" dirty="0" smtClean="0"/>
              <a:t>This external table’s LOCATION clause uses a wildcard ‘*’ to point to all of the mapper output files (this was a map-only job).</a:t>
            </a:r>
          </a:p>
          <a:p>
            <a:r>
              <a:rPr lang="en-US" baseline="0" dirty="0" smtClean="0"/>
              <a:t>The encoding is explicitly set to “UTF8”, and error handling has been configured.</a:t>
            </a:r>
          </a:p>
          <a:p>
            <a:endParaRPr lang="en-US" baseline="0" dirty="0" smtClean="0"/>
          </a:p>
          <a:p>
            <a:r>
              <a:rPr lang="en-US" baseline="0" dirty="0" smtClean="0"/>
              <a:t>There were 66 data formatting errors but, since that was well below the threshold of one percent, the load succeeded.</a:t>
            </a:r>
          </a:p>
          <a:p>
            <a:endParaRPr lang="en-US" baseline="0" dirty="0" smtClean="0"/>
          </a:p>
          <a:p>
            <a:r>
              <a:rPr lang="en-US" baseline="0" dirty="0" smtClean="0"/>
              <a:t>The entire load of Wikipedia took about ten seconds, because all 64 segments of this GPDB cluster were able to indpendently access the data in HDFS</a:t>
            </a:r>
          </a:p>
          <a:p>
            <a:r>
              <a:rPr lang="en-US" baseline="0" dirty="0" smtClean="0"/>
              <a:t>And load it in parallel.</a:t>
            </a:r>
          </a:p>
          <a:p>
            <a:endParaRPr lang="en-US" baseline="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Further detail on these parameters is available on gpdb.docs.pivotal.io, and you should be able to find it by searching for “GPDB </a:t>
            </a:r>
            <a:r>
              <a:rPr lang="en-US" sz="1200" kern="1200" smtClean="0">
                <a:solidFill>
                  <a:schemeClr val="tx1"/>
                </a:solidFill>
                <a:latin typeface="+mn-lt"/>
                <a:ea typeface="ＭＳ Ｐゴシック" pitchFamily="34" charset="-128"/>
                <a:cs typeface="+mn-cs"/>
              </a:rPr>
              <a:t>One-time HDFS Protocol Installation”</a:t>
            </a:r>
          </a:p>
          <a:p>
            <a:r>
              <a:rPr lang="en-US" sz="1200" kern="1200" baseline="0" smtClean="0">
                <a:solidFill>
                  <a:schemeClr val="tx1"/>
                </a:solidFill>
                <a:latin typeface="+mn-lt"/>
                <a:ea typeface="ＭＳ Ｐゴシック" pitchFamily="34" charset="-128"/>
                <a:cs typeface="+mn-cs"/>
              </a:rPr>
              <a:t>Using a web search engine.</a:t>
            </a:r>
          </a:p>
          <a:p>
            <a:endParaRPr lang="en-US" baseline="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In this example, the YAML control file, load_faadata.yaml, defines how data from several source files is </a:t>
            </a:r>
            <a:r>
              <a:rPr lang="en-US" b="0" baseline="0" dirty="0" smtClean="0"/>
              <a:t>to be loaded into the </a:t>
            </a:r>
            <a:r>
              <a:rPr lang="en-US" b="0" baseline="0" dirty="0" smtClean="0">
                <a:latin typeface="Courier New" pitchFamily="49" charset="0"/>
                <a:cs typeface="Courier New" pitchFamily="49" charset="0"/>
              </a:rPr>
              <a:t>faa2</a:t>
            </a:r>
            <a:r>
              <a:rPr lang="en-US" b="0" baseline="0" dirty="0" smtClean="0"/>
              <a:t> database. It is assumed that the </a:t>
            </a:r>
            <a:r>
              <a:rPr lang="en-US" b="0" baseline="0" dirty="0" smtClean="0">
                <a:latin typeface="Courier New" pitchFamily="49" charset="0"/>
                <a:cs typeface="Courier New" pitchFamily="49" charset="0"/>
              </a:rPr>
              <a:t>faadata.factontimeperformance</a:t>
            </a:r>
            <a:r>
              <a:rPr lang="en-US" b="0" baseline="0" dirty="0" smtClean="0"/>
              <a:t> and </a:t>
            </a:r>
            <a:r>
              <a:rPr lang="en-US" b="0" baseline="0" dirty="0" smtClean="0">
                <a:latin typeface="Courier New" pitchFamily="49" charset="0"/>
                <a:cs typeface="Courier New" pitchFamily="49" charset="0"/>
              </a:rPr>
              <a:t>public.audit</a:t>
            </a:r>
            <a:r>
              <a:rPr lang="en-US" b="0" baseline="0" dirty="0" smtClean="0"/>
              <a:t> tables already exist within the database. A reject limit of 100 errors is defined for this load, with any errors redirected to the </a:t>
            </a:r>
            <a:r>
              <a:rPr lang="en-US" b="0" baseline="0" dirty="0" smtClean="0">
                <a:latin typeface="Courier New" pitchFamily="49" charset="0"/>
                <a:cs typeface="Courier New" pitchFamily="49" charset="0"/>
              </a:rPr>
              <a:t>faadata.faadataerr</a:t>
            </a:r>
            <a:r>
              <a:rPr lang="en-US" b="0" baseline="0" dirty="0" smtClean="0"/>
              <a:t> table.</a:t>
            </a:r>
          </a:p>
          <a:p>
            <a:r>
              <a:rPr lang="en-US" b="0" baseline="0" dirty="0" smtClean="0"/>
              <a:t>Before the load occurs, the table is truncated. The external table created as a result of this load will not be reused. Reusing a table is useful if you are performing trickle loads or need to reduce system catalog bloat, which can occur when creating and dropping multiple temporary tables. By reusing the table, the table is not destroyed and recreated.</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smtClean="0">
                <a:latin typeface="Courier New" pitchFamily="49" charset="0"/>
                <a:cs typeface="Courier New" pitchFamily="49" charset="0"/>
              </a:rPr>
              <a:t>gpload</a:t>
            </a:r>
            <a:r>
              <a:rPr lang="en-US" dirty="0" smtClean="0"/>
              <a:t> utility is executed with the following</a:t>
            </a:r>
            <a:r>
              <a:rPr lang="en-US" baseline="0" dirty="0" smtClean="0"/>
              <a:t> syntax:</a:t>
            </a:r>
          </a:p>
          <a:p>
            <a:pPr lvl="0"/>
            <a:r>
              <a:rPr lang="en-US" dirty="0" smtClean="0">
                <a:latin typeface="Courier New" pitchFamily="49" charset="0"/>
                <a:cs typeface="Courier New" pitchFamily="49" charset="0"/>
              </a:rPr>
              <a:t>gpload –f </a:t>
            </a:r>
            <a:r>
              <a:rPr lang="en-US" i="1" dirty="0" smtClean="0">
                <a:latin typeface="Courier New" pitchFamily="49" charset="0"/>
                <a:cs typeface="Courier New" pitchFamily="49" charset="0"/>
              </a:rPr>
              <a:t>control_name</a:t>
            </a:r>
          </a:p>
          <a:p>
            <a:pPr lvl="0"/>
            <a:r>
              <a:rPr lang="en-US" i="0" dirty="0" smtClean="0">
                <a:cs typeface="Courier New" pitchFamily="49" charset="0"/>
              </a:rPr>
              <a:t>The command will display the </a:t>
            </a:r>
            <a:r>
              <a:rPr lang="en-US" i="0" dirty="0" smtClean="0">
                <a:latin typeface="Courier New" pitchFamily="49" charset="0"/>
                <a:cs typeface="Courier New" pitchFamily="49" charset="0"/>
              </a:rPr>
              <a:t>gpfdist</a:t>
            </a:r>
            <a:r>
              <a:rPr lang="en-US" i="0" baseline="0" dirty="0" smtClean="0">
                <a:cs typeface="Courier New" pitchFamily="49" charset="0"/>
              </a:rPr>
              <a:t> command that was issued.</a:t>
            </a:r>
          </a:p>
          <a:p>
            <a:pPr lvl="0"/>
            <a:r>
              <a:rPr lang="en-US" i="0" baseline="0" dirty="0" smtClean="0">
                <a:cs typeface="Courier New" pitchFamily="49" charset="0"/>
              </a:rPr>
              <a:t>Once the external table has been created, data is automatically loaded into the target database table specified in the control file.</a:t>
            </a:r>
          </a:p>
          <a:p>
            <a:pPr lvl="0"/>
            <a:r>
              <a:rPr lang="en-US" i="0" baseline="0" dirty="0" smtClean="0">
                <a:latin typeface="Courier New" pitchFamily="49" charset="0"/>
                <a:cs typeface="Courier New" pitchFamily="49" charset="0"/>
              </a:rPr>
              <a:t>gpload</a:t>
            </a:r>
            <a:r>
              <a:rPr lang="en-US" i="0" baseline="0" dirty="0" smtClean="0">
                <a:cs typeface="Courier New" pitchFamily="49" charset="0"/>
              </a:rPr>
              <a:t> display the number of rows inserted, updated, as well as the number of errors encountered.</a:t>
            </a:r>
          </a:p>
          <a:p>
            <a:pPr lvl="0"/>
            <a:r>
              <a:rPr lang="en-US" dirty="0" smtClean="0">
                <a:cs typeface="Courier New" pitchFamily="49" charset="0"/>
              </a:rPr>
              <a:t> </a:t>
            </a:r>
          </a:p>
          <a:p>
            <a:pPr lvl="0"/>
            <a:r>
              <a:rPr lang="en-US" dirty="0" smtClean="0">
                <a:cs typeface="Courier New" pitchFamily="49" charset="0"/>
              </a:rPr>
              <a:t>If the user is not specified on the command line, with the “-U” option, </a:t>
            </a:r>
            <a:r>
              <a:rPr lang="en-US" dirty="0" err="1" smtClean="0">
                <a:latin typeface="Courier New" panose="02070309020205020404" pitchFamily="49" charset="0"/>
                <a:cs typeface="Courier New" panose="02070309020205020404" pitchFamily="49" charset="0"/>
              </a:rPr>
              <a:t>gpload</a:t>
            </a:r>
            <a:r>
              <a:rPr lang="en-US" dirty="0" smtClean="0">
                <a:cs typeface="Courier New" pitchFamily="49" charset="0"/>
              </a:rPr>
              <a:t> will extract the user from one of the following in the order shown: the load control file, the environment variable </a:t>
            </a:r>
            <a:r>
              <a:rPr lang="en-US" dirty="0" smtClean="0">
                <a:latin typeface="Courier New" panose="02070309020205020404" pitchFamily="49" charset="0"/>
                <a:cs typeface="Courier New" panose="02070309020205020404" pitchFamily="49" charset="0"/>
              </a:rPr>
              <a:t>$PGUSER</a:t>
            </a:r>
            <a:r>
              <a:rPr lang="en-US" dirty="0" smtClean="0">
                <a:cs typeface="Courier New" pitchFamily="49" charset="0"/>
              </a:rPr>
              <a:t> or</a:t>
            </a:r>
            <a:r>
              <a:rPr lang="en-US" baseline="0" dirty="0" smtClean="0">
                <a:cs typeface="Courier New" pitchFamily="49" charset="0"/>
              </a:rPr>
              <a:t> the login of the user running the command</a:t>
            </a:r>
            <a:r>
              <a:rPr lang="en-US" dirty="0" smtClean="0">
                <a:cs typeface="Courier New" pitchFamily="49" charset="0"/>
              </a:rPr>
              <a:t>.</a:t>
            </a:r>
          </a:p>
          <a:p>
            <a:pPr lvl="0"/>
            <a:r>
              <a:rPr lang="en-US" i="0" dirty="0" smtClean="0">
                <a:cs typeface="Courier New" pitchFamily="49" charset="0"/>
              </a:rPr>
              <a:t>As with the user, if the password is not specified on the command line, </a:t>
            </a:r>
            <a:r>
              <a:rPr lang="en-US" i="0" dirty="0" err="1" smtClean="0">
                <a:latin typeface="Courier New" panose="02070309020205020404" pitchFamily="49" charset="0"/>
                <a:cs typeface="Courier New" panose="02070309020205020404" pitchFamily="49" charset="0"/>
              </a:rPr>
              <a:t>gpload</a:t>
            </a:r>
            <a:r>
              <a:rPr lang="en-US" i="0" dirty="0" smtClean="0">
                <a:cs typeface="Courier New" pitchFamily="49" charset="0"/>
              </a:rPr>
              <a:t> will extract the password from the following in the order specified: </a:t>
            </a:r>
            <a:r>
              <a:rPr lang="en-US" i="0" dirty="0" smtClean="0">
                <a:latin typeface="Courier New" panose="02070309020205020404" pitchFamily="49" charset="0"/>
                <a:cs typeface="Courier New" panose="02070309020205020404" pitchFamily="49" charset="0"/>
              </a:rPr>
              <a:t>$PGPASSWORD</a:t>
            </a:r>
            <a:r>
              <a:rPr lang="en-US" i="0" dirty="0" smtClean="0">
                <a:cs typeface="Courier New" pitchFamily="49" charset="0"/>
              </a:rPr>
              <a:t> variable, the password file specified by </a:t>
            </a:r>
            <a:r>
              <a:rPr lang="en-US" i="0" dirty="0" smtClean="0">
                <a:latin typeface="Courier New" panose="02070309020205020404" pitchFamily="49" charset="0"/>
                <a:cs typeface="Courier New" panose="02070309020205020404" pitchFamily="49" charset="0"/>
              </a:rPr>
              <a:t>$PGPASSFILE</a:t>
            </a:r>
            <a:r>
              <a:rPr lang="en-US" i="0" dirty="0" smtClean="0">
                <a:cs typeface="Courier New" pitchFamily="49" charset="0"/>
              </a:rPr>
              <a:t> or ~/</a:t>
            </a:r>
            <a:r>
              <a:rPr lang="en-US" i="0" dirty="0" smtClean="0">
                <a:latin typeface="Courier New" panose="02070309020205020404" pitchFamily="49" charset="0"/>
                <a:cs typeface="Courier New" panose="02070309020205020404" pitchFamily="49" charset="0"/>
              </a:rPr>
              <a:t>.</a:t>
            </a:r>
            <a:r>
              <a:rPr lang="en-US" i="0" dirty="0" err="1" smtClean="0">
                <a:latin typeface="Courier New" panose="02070309020205020404" pitchFamily="49" charset="0"/>
                <a:cs typeface="Courier New" panose="02070309020205020404" pitchFamily="49" charset="0"/>
              </a:rPr>
              <a:t>pgpass</a:t>
            </a:r>
            <a:r>
              <a:rPr lang="en-US" i="0" dirty="0" smtClean="0">
                <a:latin typeface="+mn-lt"/>
                <a:cs typeface="Courier New" pitchFamily="49" charset="0"/>
              </a:rPr>
              <a:t>;</a:t>
            </a:r>
            <a:r>
              <a:rPr lang="en-US" i="0" baseline="0" dirty="0" smtClean="0">
                <a:latin typeface="+mn-lt"/>
                <a:cs typeface="Courier New" pitchFamily="49" charset="0"/>
              </a:rPr>
              <a:t> if none of these contain the password, </a:t>
            </a:r>
            <a:r>
              <a:rPr lang="en-US" i="0" dirty="0" smtClean="0">
                <a:cs typeface="Courier New" pitchFamily="49" charset="0"/>
              </a:rPr>
              <a:t>you will be prompted.</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Once the control file has been created, issuing the </a:t>
            </a:r>
            <a:r>
              <a:rPr lang="en-US" b="0" dirty="0" smtClean="0">
                <a:latin typeface="Courier New" pitchFamily="49" charset="0"/>
                <a:cs typeface="Courier New" pitchFamily="49" charset="0"/>
              </a:rPr>
              <a:t>gpload</a:t>
            </a:r>
            <a:r>
              <a:rPr lang="en-US" b="0" dirty="0" smtClean="0"/>
              <a:t> command starts a chain of events:</a:t>
            </a:r>
          </a:p>
          <a:p>
            <a:pPr marL="171450" indent="-171450">
              <a:buFont typeface="Arial" panose="020B0604020202020204" pitchFamily="34" charset="0"/>
              <a:buChar char="•"/>
            </a:pPr>
            <a:r>
              <a:rPr lang="en-US" b="0" baseline="0" dirty="0" smtClean="0"/>
              <a:t>The </a:t>
            </a:r>
            <a:r>
              <a:rPr lang="en-US" b="0" baseline="0" dirty="0" smtClean="0">
                <a:latin typeface="Courier New" pitchFamily="49" charset="0"/>
                <a:cs typeface="Courier New" pitchFamily="49" charset="0"/>
              </a:rPr>
              <a:t>gpfdist</a:t>
            </a:r>
            <a:r>
              <a:rPr lang="en-US" b="0" baseline="0" dirty="0" smtClean="0"/>
              <a:t> program is started.</a:t>
            </a:r>
          </a:p>
          <a:p>
            <a:pPr marL="171450" indent="-171450">
              <a:buFont typeface="Arial" panose="020B0604020202020204" pitchFamily="34" charset="0"/>
              <a:buChar char="•"/>
            </a:pPr>
            <a:r>
              <a:rPr lang="en-US" b="0" baseline="0" dirty="0" smtClean="0">
                <a:latin typeface="Courier New" pitchFamily="49" charset="0"/>
                <a:cs typeface="Courier New" pitchFamily="49" charset="0"/>
              </a:rPr>
              <a:t>gpload</a:t>
            </a:r>
            <a:r>
              <a:rPr lang="en-US" b="0" baseline="0" dirty="0" smtClean="0"/>
              <a:t> creates the external table based on the YAML file.</a:t>
            </a:r>
          </a:p>
          <a:p>
            <a:pPr marL="171450" indent="-171450">
              <a:buFont typeface="Arial" panose="020B0604020202020204" pitchFamily="34" charset="0"/>
              <a:buChar char="•"/>
            </a:pPr>
            <a:r>
              <a:rPr lang="en-US" b="0" baseline="0" dirty="0" smtClean="0"/>
              <a:t>The data is loaded using INSERT, as specified in the YAML file.</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baseline="0" dirty="0" smtClean="0"/>
              <a:t>In the first example shown on the slide, an external web table is defined using the HTTP protocol. Three different URLs are associated with the external table, all using the CSV format.</a:t>
            </a:r>
          </a:p>
          <a:p>
            <a:r>
              <a:rPr lang="en-US" b="0" baseline="0" dirty="0" smtClean="0"/>
              <a:t>The second example shows how to define an external table to a script. The script:</a:t>
            </a:r>
          </a:p>
          <a:p>
            <a:pPr marL="171450" indent="-171450">
              <a:buFont typeface="Arial" panose="020B0604020202020204" pitchFamily="34" charset="0"/>
              <a:buChar char="•"/>
            </a:pPr>
            <a:r>
              <a:rPr lang="en-US" b="0" baseline="0" dirty="0" smtClean="0"/>
              <a:t>Must be located on all segments in the same location.</a:t>
            </a:r>
          </a:p>
          <a:p>
            <a:pPr marL="171450" indent="-171450">
              <a:buFont typeface="Arial" panose="020B0604020202020204" pitchFamily="34" charset="0"/>
              <a:buChar char="•"/>
            </a:pPr>
            <a:r>
              <a:rPr lang="en-US" b="0" baseline="0" dirty="0" smtClean="0"/>
              <a:t>Must be executable by the superuser account.</a:t>
            </a:r>
          </a:p>
          <a:p>
            <a:pPr marL="171450" indent="-171450">
              <a:buFont typeface="Arial" panose="020B0604020202020204" pitchFamily="34" charset="0"/>
              <a:buChar char="•"/>
            </a:pPr>
            <a:r>
              <a:rPr lang="en-US" b="0" baseline="0" dirty="0" smtClean="0"/>
              <a:t>Will execute by one segment on each segment host.</a:t>
            </a:r>
          </a:p>
          <a:p>
            <a:pPr marL="171450" indent="-171450">
              <a:buFont typeface="Arial" panose="020B0604020202020204" pitchFamily="34" charset="0"/>
              <a:buChar char="•"/>
            </a:pPr>
            <a:r>
              <a:rPr lang="en-US" b="0" baseline="0" dirty="0" smtClean="0"/>
              <a:t>Executes in parallel on all segments.</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b="0" baseline="0" dirty="0" smtClean="0"/>
              <a:t>In the third example, the external table is created on the command, </a:t>
            </a:r>
            <a:r>
              <a:rPr lang="en-US" b="0" baseline="0" dirty="0" smtClean="0">
                <a:latin typeface="Courier New" pitchFamily="49" charset="0"/>
                <a:cs typeface="Courier New" pitchFamily="49" charset="0"/>
              </a:rPr>
              <a:t>df -k</a:t>
            </a:r>
            <a:r>
              <a:rPr lang="en-US" b="0" baseline="0" dirty="0" smtClean="0"/>
              <a:t>. The command is executed by each primary segment.</a:t>
            </a:r>
            <a:endParaRPr lang="en-US" b="1"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marL="0" marR="0" indent="0" algn="l" defTabSz="457200" rtl="0" eaLnBrk="1" fontAlgn="base" latinLnBrk="0" hangingPunct="1">
              <a:lnSpc>
                <a:spcPct val="100000"/>
              </a:lnSpc>
              <a:spcBef>
                <a:spcPts val="0"/>
              </a:spcBef>
              <a:spcAft>
                <a:spcPct val="0"/>
              </a:spcAft>
              <a:buClrTx/>
              <a:buSzTx/>
              <a:buFontTx/>
              <a:buNone/>
              <a:tabLst/>
              <a:defRPr/>
            </a:pPr>
            <a:r>
              <a:rPr lang="en-US" dirty="0" smtClean="0"/>
              <a:t>Intro:</a:t>
            </a:r>
            <a:r>
              <a:rPr lang="en-US" baseline="0" dirty="0" smtClean="0"/>
              <a:t> my name is, my role is, …</a:t>
            </a:r>
            <a:endParaRPr lang="en-US" dirty="0"/>
          </a:p>
          <a:p>
            <a:pPr>
              <a:spcBef>
                <a:spcPts val="0"/>
              </a:spcBef>
              <a:buNone/>
            </a:pPr>
            <a:endParaRPr dirty="0"/>
          </a:p>
        </p:txBody>
      </p:sp>
      <p:sp>
        <p:nvSpPr>
          <p:cNvPr id="238" name="Shape 238"/>
          <p:cNvSpPr>
            <a:spLocks noGrp="1" noRot="1" noChangeAspect="1"/>
          </p:cNvSpPr>
          <p:nvPr>
            <p:ph type="sldImg" idx="2"/>
          </p:nvPr>
        </p:nvSpPr>
        <p:spPr>
          <a:xfrm>
            <a:off x="2068513" y="685800"/>
            <a:ext cx="2778125"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When an external table command is executed, that command is executed from within the database and not from a login shell. If you rely on environment variables in external web table commands, such as the </a:t>
            </a:r>
            <a:r>
              <a:rPr lang="en-US" b="0" dirty="0" smtClean="0">
                <a:latin typeface="Courier New" pitchFamily="49" charset="0"/>
                <a:cs typeface="Courier New" pitchFamily="49" charset="0"/>
              </a:rPr>
              <a:t>$PATH</a:t>
            </a:r>
            <a:r>
              <a:rPr lang="en-US" b="0" dirty="0" smtClean="0"/>
              <a:t> variable, keep in mind that the .bashrc or .profile of the current user will not be sourced at the segment host. You can set desired environment variables from within the EXECUTE clause of your external web table definition</a:t>
            </a:r>
            <a:r>
              <a:rPr lang="en-US" b="0" baseline="0" dirty="0" smtClean="0"/>
              <a:t> as follows:</a:t>
            </a:r>
          </a:p>
          <a:p>
            <a:r>
              <a:rPr lang="en-US" b="0" dirty="0" smtClean="0">
                <a:latin typeface="Courier New" pitchFamily="49" charset="0"/>
                <a:cs typeface="Courier New" pitchFamily="49" charset="0"/>
              </a:rPr>
              <a:t>CREATE EXTERNAL WEB TABLE ext_table</a:t>
            </a:r>
            <a:r>
              <a:rPr lang="en-US" b="0" baseline="0" dirty="0" smtClean="0">
                <a:latin typeface="Courier New" pitchFamily="49" charset="0"/>
                <a:cs typeface="Courier New" pitchFamily="49" charset="0"/>
              </a:rPr>
              <a:t> </a:t>
            </a:r>
            <a:r>
              <a:rPr lang="en-US" b="0" dirty="0" smtClean="0">
                <a:latin typeface="Courier New" pitchFamily="49" charset="0"/>
                <a:cs typeface="Courier New" pitchFamily="49" charset="0"/>
              </a:rPr>
              <a:t>(…) EXECUTE 'export PATH=/usr/sbin‘</a:t>
            </a:r>
          </a:p>
          <a:p>
            <a:endParaRPr lang="en-US" b="0" dirty="0" smtClean="0">
              <a:latin typeface="Courier New" pitchFamily="49" charset="0"/>
              <a:cs typeface="Courier New" pitchFamily="49" charset="0"/>
            </a:endParaRPr>
          </a:p>
          <a:p>
            <a:r>
              <a:rPr lang="en-US" b="0" dirty="0" smtClean="0">
                <a:latin typeface="Calibri" pitchFamily="34" charset="0"/>
                <a:cs typeface="Courier New" pitchFamily="49" charset="0"/>
              </a:rPr>
              <a:t>Note that you can disable the use of the </a:t>
            </a:r>
            <a:r>
              <a:rPr lang="en-US" b="0" dirty="0" smtClean="0">
                <a:latin typeface="Courier New" pitchFamily="49" charset="0"/>
                <a:cs typeface="Courier New" pitchFamily="49" charset="0"/>
              </a:rPr>
              <a:t>EXECUTE</a:t>
            </a:r>
            <a:r>
              <a:rPr lang="en-US" b="0" baseline="0" dirty="0" smtClean="0">
                <a:latin typeface="Calibri" pitchFamily="34" charset="0"/>
                <a:cs typeface="Courier New" pitchFamily="49" charset="0"/>
              </a:rPr>
              <a:t> command in web table definitions by setting the parameter, </a:t>
            </a:r>
            <a:r>
              <a:rPr lang="en-US" b="0" baseline="0" dirty="0" smtClean="0">
                <a:latin typeface="Courier New" pitchFamily="49" charset="0"/>
                <a:cs typeface="Courier New" pitchFamily="49" charset="0"/>
              </a:rPr>
              <a:t>gp_external_enable_exec</a:t>
            </a:r>
            <a:r>
              <a:rPr lang="en-US" b="0" baseline="0" dirty="0" smtClean="0">
                <a:latin typeface="Calibri" pitchFamily="34" charset="0"/>
                <a:cs typeface="Courier New" pitchFamily="49" charset="0"/>
              </a:rPr>
              <a:t>, to </a:t>
            </a:r>
            <a:r>
              <a:rPr lang="en-US" b="0" baseline="0" dirty="0" smtClean="0">
                <a:latin typeface="Courier New" pitchFamily="49" charset="0"/>
                <a:cs typeface="Courier New" pitchFamily="49" charset="0"/>
              </a:rPr>
              <a:t>off</a:t>
            </a:r>
            <a:r>
              <a:rPr lang="en-US" b="0" baseline="0" dirty="0" smtClean="0">
                <a:latin typeface="Calibri" pitchFamily="34" charset="0"/>
                <a:cs typeface="Courier New" pitchFamily="49" charset="0"/>
              </a:rPr>
              <a:t> in the </a:t>
            </a:r>
            <a:r>
              <a:rPr lang="en-US" b="0" baseline="0" dirty="0" smtClean="0">
                <a:latin typeface="Courier New" pitchFamily="49" charset="0"/>
                <a:cs typeface="Courier New" pitchFamily="49" charset="0"/>
              </a:rPr>
              <a:t>postgresql.conf</a:t>
            </a:r>
            <a:r>
              <a:rPr lang="en-US" b="0" baseline="0" dirty="0" smtClean="0">
                <a:latin typeface="Calibri" pitchFamily="34" charset="0"/>
                <a:cs typeface="Courier New" pitchFamily="49" charset="0"/>
              </a:rPr>
              <a:t> file.</a:t>
            </a:r>
            <a:endParaRPr lang="en-US" b="0" dirty="0" smtClean="0">
              <a:latin typeface="Calibri" pitchFamily="34" charset="0"/>
              <a:cs typeface="Courier New" pitchFamily="49" charset="0"/>
            </a:endParaRP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292">
              <a:defRPr/>
            </a:pPr>
            <a:r>
              <a:rPr lang="en-US" b="0" dirty="0" smtClean="0"/>
              <a:t>The Greenplum Database variables shown in the table are available to operating system commands executed by an external table. These variables are set as environment variables in the shell that executes the external table command(s). They can be used to identify a set of requests made by an external table statement, at runtime, across the Greenplum Database array of hosts and segment instances.</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External</a:t>
            </a:r>
            <a:r>
              <a:rPr lang="en-US" baseline="0" dirty="0" smtClean="0"/>
              <a:t> Table </a:t>
            </a:r>
            <a:r>
              <a:rPr lang="en-US" baseline="0" dirty="0" smtClean="0">
                <a:latin typeface="Courier New" pitchFamily="49" charset="0"/>
                <a:cs typeface="Courier New" pitchFamily="49" charset="0"/>
              </a:rPr>
              <a:t>EXECUTE</a:t>
            </a:r>
            <a:r>
              <a:rPr lang="en-US" baseline="0" dirty="0" smtClean="0"/>
              <a:t> Variables (Continued)</a:t>
            </a:r>
            <a:endParaRPr lang="en-US"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399"/>
            <a:ext cx="5486400" cy="4468091"/>
          </a:xfrm>
        </p:spPr>
        <p:txBody>
          <a:bodyPr>
            <a:noAutofit/>
          </a:bodyPr>
          <a:lstStyle/>
          <a:p>
            <a:r>
              <a:rPr lang="en-US" b="0" dirty="0" smtClean="0"/>
              <a:t>The most common use of external tables is to facilitate</a:t>
            </a:r>
            <a:r>
              <a:rPr lang="en-US" b="0" baseline="0" dirty="0" smtClean="0"/>
              <a:t> loading of data</a:t>
            </a:r>
            <a:r>
              <a:rPr lang="en-US" b="0" dirty="0" smtClean="0"/>
              <a:t>. This is typically done by issuing a CREATE TABLE AS SELECT or INSERT INTO SELECT command, where the SELECT statement triggers the flow of</a:t>
            </a:r>
            <a:r>
              <a:rPr lang="en-US" b="0" baseline="0" dirty="0" smtClean="0"/>
              <a:t> data</a:t>
            </a:r>
            <a:r>
              <a:rPr lang="en-US" b="0" dirty="0" smtClean="0"/>
              <a:t>. </a:t>
            </a:r>
          </a:p>
          <a:p>
            <a:r>
              <a:rPr lang="en-US" b="0" dirty="0" smtClean="0"/>
              <a:t>By default, if the external table data contains an error, the entire command fails and no data is loaded into the target database table. To isolate data errors in external table data while still loading correctly formatted rows:</a:t>
            </a:r>
          </a:p>
          <a:p>
            <a:pPr marL="171450" indent="-171450">
              <a:buFont typeface="Arial" panose="020B0604020202020204" pitchFamily="34" charset="0"/>
              <a:buChar char="•"/>
            </a:pPr>
            <a:r>
              <a:rPr lang="en-US" b="0" dirty="0" smtClean="0"/>
              <a:t>You define an external table with a </a:t>
            </a:r>
            <a:r>
              <a:rPr lang="en-US" b="0" dirty="0" smtClean="0">
                <a:latin typeface="Courier New" pitchFamily="49" charset="0"/>
                <a:cs typeface="Courier New" pitchFamily="49" charset="0"/>
              </a:rPr>
              <a:t>SEGMENT REJECT LIMIT</a:t>
            </a:r>
            <a:r>
              <a:rPr lang="en-US" b="0" dirty="0" smtClean="0"/>
              <a:t> clause.</a:t>
            </a:r>
          </a:p>
          <a:p>
            <a:pPr marL="171450" indent="-171450">
              <a:buFont typeface="Arial" panose="020B0604020202020204" pitchFamily="34" charset="0"/>
              <a:buChar char="•"/>
            </a:pPr>
            <a:r>
              <a:rPr lang="en-US" dirty="0" smtClean="0"/>
              <a:t>Specify </a:t>
            </a:r>
            <a:r>
              <a:rPr lang="en-US" b="0" dirty="0" smtClean="0"/>
              <a:t>the number of error rows acceptable, on a per-segment basis, after which the entire external table operation will be aborted and no rows will be processed or loaded.</a:t>
            </a:r>
          </a:p>
          <a:p>
            <a:r>
              <a:rPr lang="en-US" b="0" dirty="0" smtClean="0"/>
              <a:t>Note that the count of error rows is per-segment, not per entire operation. The following conditions then apply:</a:t>
            </a:r>
          </a:p>
          <a:p>
            <a:pPr marL="171450" indent="-171450">
              <a:buFont typeface="Arial" panose="020B0604020202020204" pitchFamily="34" charset="0"/>
              <a:buChar char="•"/>
            </a:pPr>
            <a:r>
              <a:rPr lang="en-US" b="0" dirty="0" smtClean="0"/>
              <a:t>If the per-segment reject limit is not reached, all rows that do not contain an error will be processed.</a:t>
            </a:r>
          </a:p>
          <a:p>
            <a:pPr marL="171450" indent="-171450">
              <a:buFont typeface="Arial" panose="020B0604020202020204" pitchFamily="34" charset="0"/>
              <a:buChar char="•"/>
            </a:pPr>
            <a:r>
              <a:rPr lang="en-US" b="0" dirty="0" smtClean="0"/>
              <a:t>If the limit is not reached, all good rows will be processed and any error rows discarded.</a:t>
            </a:r>
          </a:p>
          <a:p>
            <a:r>
              <a:rPr lang="en-US" b="0" dirty="0" smtClean="0"/>
              <a:t>If you would like to keep error rows for further examination, you can optionally declare an error table using the </a:t>
            </a:r>
            <a:r>
              <a:rPr lang="en-US" b="0" dirty="0" smtClean="0">
                <a:latin typeface="Courier New" pitchFamily="49" charset="0"/>
                <a:cs typeface="Courier New" pitchFamily="49" charset="0"/>
              </a:rPr>
              <a:t>LOG ERRORS INTO</a:t>
            </a:r>
            <a:r>
              <a:rPr lang="en-US" b="0" dirty="0" smtClean="0"/>
              <a:t> clause. Any rows containing a format error would then be logged to the specified error table. </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Query planning of complex queries involving external tables is not optimal because:</a:t>
            </a:r>
          </a:p>
          <a:p>
            <a:pPr marL="171450" indent="-171450">
              <a:buFont typeface="Arial" panose="020B0604020202020204" pitchFamily="34" charset="0"/>
              <a:buChar char="•"/>
            </a:pPr>
            <a:r>
              <a:rPr lang="en-US" b="0" dirty="0" smtClean="0"/>
              <a:t>There are no statistics to help the query planner choose a good plan.</a:t>
            </a:r>
          </a:p>
          <a:p>
            <a:pPr marL="171450" indent="-171450">
              <a:buFont typeface="Arial" panose="020B0604020202020204" pitchFamily="34" charset="0"/>
              <a:buChar char="•"/>
            </a:pPr>
            <a:r>
              <a:rPr lang="en-US" b="0" dirty="0" smtClean="0"/>
              <a:t>The data is not in the database.</a:t>
            </a:r>
          </a:p>
          <a:p>
            <a:pPr marL="171450" indent="-171450">
              <a:buFont typeface="Arial" panose="020B0604020202020204" pitchFamily="34" charset="0"/>
              <a:buChar char="•"/>
            </a:pPr>
            <a:r>
              <a:rPr lang="en-US" b="0" dirty="0" smtClean="0"/>
              <a:t>External tables are really not meant to be used in frequent, ad-hoc queries.</a:t>
            </a:r>
          </a:p>
          <a:p>
            <a:pPr lvl="0"/>
            <a:endParaRPr lang="en-US" b="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The COPY command:</a:t>
            </a:r>
          </a:p>
          <a:p>
            <a:pPr marL="171450" indent="-171450">
              <a:buFont typeface="Arial" panose="020B0604020202020204" pitchFamily="34" charset="0"/>
              <a:buChar char="•"/>
            </a:pPr>
            <a:r>
              <a:rPr lang="en-US" b="0" dirty="0" smtClean="0"/>
              <a:t>Is a</a:t>
            </a:r>
            <a:r>
              <a:rPr lang="en-US" b="0" baseline="0" dirty="0" smtClean="0"/>
              <a:t> PostgreSQL command that </a:t>
            </a:r>
            <a:r>
              <a:rPr lang="en-US" b="0" dirty="0" smtClean="0"/>
              <a:t>loads multiple rows in one command, instead of using a series of </a:t>
            </a:r>
            <a:r>
              <a:rPr lang="en-US" b="0" dirty="0" smtClean="0">
                <a:latin typeface="Courier New" pitchFamily="49" charset="0"/>
                <a:cs typeface="Courier New" pitchFamily="49" charset="0"/>
              </a:rPr>
              <a:t>INSERT</a:t>
            </a:r>
            <a:r>
              <a:rPr lang="en-US" b="0" dirty="0" smtClean="0"/>
              <a:t> commands.</a:t>
            </a:r>
          </a:p>
          <a:p>
            <a:pPr marL="171450" indent="-171450">
              <a:buFont typeface="Arial" panose="020B0604020202020204" pitchFamily="34" charset="0"/>
              <a:buChar char="•"/>
            </a:pPr>
            <a:r>
              <a:rPr lang="en-US" b="0" dirty="0" smtClean="0"/>
              <a:t>Is optimized for loading large numbers of rows.</a:t>
            </a:r>
          </a:p>
          <a:p>
            <a:pPr marL="171450" indent="-171450">
              <a:buFont typeface="Arial" panose="020B0604020202020204" pitchFamily="34" charset="0"/>
              <a:buChar char="•"/>
            </a:pPr>
            <a:r>
              <a:rPr lang="en-US" b="0" dirty="0" smtClean="0"/>
              <a:t>It loads data</a:t>
            </a:r>
            <a:r>
              <a:rPr lang="en-US" b="0" baseline="0" dirty="0" smtClean="0"/>
              <a:t> from a file or from standard output.</a:t>
            </a:r>
          </a:p>
          <a:p>
            <a:pPr marL="171450" indent="-171450">
              <a:buFont typeface="Arial" panose="020B0604020202020204" pitchFamily="34" charset="0"/>
              <a:buChar char="•"/>
            </a:pPr>
            <a:r>
              <a:rPr lang="en-US" b="0" baseline="0" dirty="0" smtClean="0"/>
              <a:t>Supports error handling.</a:t>
            </a:r>
            <a:endParaRPr lang="en-US" b="0" dirty="0" smtClean="0"/>
          </a:p>
          <a:p>
            <a:r>
              <a:rPr lang="en-US" b="0" dirty="0" smtClean="0"/>
              <a:t>The table must already exist before copying to the table.</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171450" indent="-171450">
              <a:buFont typeface="Arial" panose="020B0604020202020204" pitchFamily="34" charset="0"/>
              <a:buChar char="•"/>
            </a:pPr>
            <a:endParaRPr lang="en-US" b="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indent="0">
              <a:buFont typeface="Arial" panose="020B0604020202020204" pitchFamily="34" charset="0"/>
              <a:buNone/>
            </a:pPr>
            <a:endParaRPr lang="en-US" b="0" dirty="0" smtClean="0"/>
          </a:p>
          <a:p>
            <a:pPr marL="171450" indent="-171450">
              <a:buFont typeface="Arial" panose="020B0604020202020204" pitchFamily="34" charset="0"/>
              <a:buChar char="•"/>
            </a:pPr>
            <a:endParaRPr lang="en-US" b="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marL="0" indent="0">
              <a:buFont typeface="Arial" panose="020B0604020202020204" pitchFamily="34" charset="0"/>
              <a:buNone/>
            </a:pPr>
            <a:endParaRPr lang="en-US" b="0" baseline="0" dirty="0" smtClean="0"/>
          </a:p>
          <a:p>
            <a:pPr marL="0" indent="0">
              <a:buFont typeface="Arial" panose="020B0604020202020204" pitchFamily="34" charset="0"/>
              <a:buNone/>
            </a:pPr>
            <a:r>
              <a:rPr lang="en-US" b="0" baseline="0" dirty="0" smtClean="0"/>
              <a:t>Really, the final two slides of this module are the most important, and they were taken right out of the GPDB Best Practices Guide, available on gpdb.docs.pivotal.io</a:t>
            </a:r>
          </a:p>
          <a:p>
            <a:pPr marL="0" indent="0">
              <a:buFont typeface="Arial" panose="020B0604020202020204" pitchFamily="34" charset="0"/>
              <a:buNone/>
            </a:pPr>
            <a:r>
              <a:rPr lang="en-US" b="0" baseline="0" dirty="0" smtClean="0"/>
              <a:t>(</a:t>
            </a:r>
            <a:r>
              <a:rPr lang="en-US" b="0" dirty="0" smtClean="0"/>
              <a:t>Google “GPDB Best Practices”).  I recommend downloading a copy of that and</a:t>
            </a:r>
            <a:r>
              <a:rPr lang="en-US" b="0" baseline="0" dirty="0" smtClean="0"/>
              <a:t> referring to it regularly.</a:t>
            </a:r>
          </a:p>
          <a:p>
            <a:pPr marL="0" indent="0">
              <a:buFont typeface="Arial" panose="020B0604020202020204" pitchFamily="34" charset="0"/>
              <a:buNone/>
            </a:pPr>
            <a:endParaRPr lang="en-US" b="0" baseline="0" dirty="0" smtClean="0"/>
          </a:p>
          <a:p>
            <a:pPr marL="0" indent="0">
              <a:buFont typeface="Arial" panose="020B0604020202020204" pitchFamily="34" charset="0"/>
              <a:buNone/>
            </a:pPr>
            <a:r>
              <a:rPr lang="en-US" b="0" baseline="0" dirty="0" smtClean="0"/>
              <a:t>I suggest putting some of this to work right away by trying out the lab exercises.</a:t>
            </a:r>
          </a:p>
          <a:p>
            <a:pPr marL="0" indent="0">
              <a:buFont typeface="Arial" panose="020B0604020202020204" pitchFamily="34" charset="0"/>
              <a:buNone/>
            </a:pPr>
            <a:endParaRPr lang="en-US" b="1" baseline="0" dirty="0" smtClean="0"/>
          </a:p>
          <a:p>
            <a:pPr marL="171450" indent="-171450">
              <a:buFont typeface="Arial" panose="020B0604020202020204" pitchFamily="34" charset="0"/>
              <a:buChar char="•"/>
            </a:pPr>
            <a:endParaRPr lang="en-US" baseline="0" dirty="0" smtClean="0"/>
          </a:p>
          <a:p>
            <a:pPr marL="0" indent="0">
              <a:buFontTx/>
              <a:buNone/>
            </a:pPr>
            <a:endParaRPr lang="en-US" dirty="0"/>
          </a:p>
        </p:txBody>
      </p:sp>
      <p:sp>
        <p:nvSpPr>
          <p:cNvPr id="245" name="Shape 245"/>
          <p:cNvSpPr>
            <a:spLocks noGrp="1" noRot="1" noChangeAspect="1"/>
          </p:cNvSpPr>
          <p:nvPr>
            <p:ph type="sldImg" idx="2"/>
          </p:nvPr>
        </p:nvSpPr>
        <p:spPr>
          <a:xfrm>
            <a:off x="2068513" y="685800"/>
            <a:ext cx="2778125"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Shape 589"/>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pPr>
              <a:spcBef>
                <a:spcPts val="0"/>
              </a:spcBef>
              <a:buNone/>
            </a:pPr>
            <a:endParaRPr/>
          </a:p>
        </p:txBody>
      </p:sp>
      <p:sp>
        <p:nvSpPr>
          <p:cNvPr id="590" name="Shape 590"/>
          <p:cNvSpPr>
            <a:spLocks noGrp="1" noRot="1" noChangeAspect="1"/>
          </p:cNvSpPr>
          <p:nvPr>
            <p:ph type="sldImg" idx="2"/>
          </p:nvPr>
        </p:nvSpPr>
        <p:spPr>
          <a:xfrm>
            <a:off x="1610876" y="686429"/>
            <a:ext cx="3692700" cy="20828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295170" y="2972429"/>
            <a:ext cx="6267600" cy="5793600"/>
          </a:xfrm>
          <a:prstGeom prst="rect">
            <a:avLst/>
          </a:prstGeom>
        </p:spPr>
        <p:txBody>
          <a:bodyPr lIns="90500" tIns="90500" rIns="90500" bIns="90500" anchor="ctr" anchorCtr="0">
            <a:noAutofit/>
          </a:bodyPr>
          <a:lstStyle/>
          <a:p>
            <a:r>
              <a:rPr lang="en-US" dirty="0" smtClean="0"/>
              <a:t>There are various methods of loading data into Greenplum Database,</a:t>
            </a:r>
            <a:r>
              <a:rPr lang="en-US" baseline="0" dirty="0" smtClean="0"/>
              <a:t> some of which are useful for smaller tables,</a:t>
            </a:r>
          </a:p>
          <a:p>
            <a:r>
              <a:rPr lang="en-US" baseline="0" dirty="0" smtClean="0"/>
              <a:t>while others fully exploit the parallelism inherent in the platform and are far better for large tables.</a:t>
            </a:r>
          </a:p>
          <a:p>
            <a:pPr marL="0" indent="0">
              <a:buFont typeface="Arial" panose="020B0604020202020204" pitchFamily="34" charset="0"/>
              <a:buNone/>
            </a:pPr>
            <a:endParaRPr lang="en-US" b="0" baseline="0" dirty="0" smtClean="0"/>
          </a:p>
          <a:p>
            <a:pPr marL="0" indent="0">
              <a:buFont typeface="Arial" panose="020B0604020202020204" pitchFamily="34" charset="0"/>
              <a:buNone/>
            </a:pPr>
            <a:r>
              <a:rPr lang="en-US" b="0" baseline="0" dirty="0" smtClean="0"/>
              <a:t>Finally, we’ll urge you to give these techniques a try by working on the lab exercises.</a:t>
            </a:r>
          </a:p>
          <a:p>
            <a:pPr marL="0" indent="0">
              <a:buFont typeface="Arial" panose="020B0604020202020204" pitchFamily="34" charset="0"/>
              <a:buNone/>
            </a:pPr>
            <a:endParaRPr lang="en-US" b="1" baseline="0" dirty="0" smtClean="0"/>
          </a:p>
          <a:p>
            <a:pPr marL="171450" indent="-171450">
              <a:buFont typeface="Arial" panose="020B0604020202020204" pitchFamily="34" charset="0"/>
              <a:buChar char="•"/>
            </a:pPr>
            <a:endParaRPr lang="en-US" baseline="0" dirty="0" smtClean="0"/>
          </a:p>
          <a:p>
            <a:pPr marL="0" indent="0">
              <a:buFontTx/>
              <a:buNone/>
            </a:pPr>
            <a:endParaRPr lang="en-US" dirty="0"/>
          </a:p>
        </p:txBody>
      </p:sp>
      <p:sp>
        <p:nvSpPr>
          <p:cNvPr id="245" name="Shape 245"/>
          <p:cNvSpPr>
            <a:spLocks noGrp="1" noRot="1" noChangeAspect="1"/>
          </p:cNvSpPr>
          <p:nvPr>
            <p:ph type="sldImg" idx="2"/>
          </p:nvPr>
        </p:nvSpPr>
        <p:spPr>
          <a:xfrm>
            <a:off x="2068513" y="685800"/>
            <a:ext cx="2778125"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Greenplum supports various methods for loading</a:t>
            </a:r>
            <a:r>
              <a:rPr lang="en-US" b="0" baseline="0" dirty="0" smtClean="0"/>
              <a:t> data into Greenplum Database. These include:</a:t>
            </a:r>
          </a:p>
          <a:p>
            <a:pPr marL="171450" indent="-171450">
              <a:buFont typeface="Arial" panose="020B0604020202020204" pitchFamily="34" charset="0"/>
              <a:buChar char="•"/>
            </a:pPr>
            <a:r>
              <a:rPr lang="en-US" b="0" baseline="0" dirty="0" smtClean="0"/>
              <a:t>External tables for data loading and unloading.</a:t>
            </a:r>
          </a:p>
          <a:p>
            <a:pPr marL="171450" indent="-171450">
              <a:buFont typeface="Arial" panose="020B0604020202020204" pitchFamily="34" charset="0"/>
              <a:buChar char="•"/>
            </a:pPr>
            <a:r>
              <a:rPr lang="en-US" b="0" baseline="0" dirty="0" smtClean="0"/>
              <a:t>The </a:t>
            </a:r>
            <a:r>
              <a:rPr lang="en-US" b="0" baseline="0" dirty="0" smtClean="0">
                <a:latin typeface="Courier New" pitchFamily="49" charset="0"/>
                <a:cs typeface="Courier New" pitchFamily="49" charset="0"/>
              </a:rPr>
              <a:t>gpfdist</a:t>
            </a:r>
            <a:r>
              <a:rPr lang="en-US" b="0" baseline="0" dirty="0" smtClean="0"/>
              <a:t> utility that is used in conjunction with external tables for parallel loads and unloads.</a:t>
            </a:r>
          </a:p>
          <a:p>
            <a:pPr marL="171450" indent="-171450">
              <a:buFont typeface="Arial" panose="020B0604020202020204" pitchFamily="34" charset="0"/>
              <a:buChar char="•"/>
            </a:pPr>
            <a:r>
              <a:rPr lang="en-US" b="0" baseline="0" dirty="0" smtClean="0"/>
              <a:t>The </a:t>
            </a:r>
            <a:r>
              <a:rPr lang="en-US" b="0" baseline="0" dirty="0" smtClean="0">
                <a:latin typeface="Courier New" pitchFamily="49" charset="0"/>
                <a:cs typeface="Courier New" pitchFamily="49" charset="0"/>
              </a:rPr>
              <a:t>gpload</a:t>
            </a:r>
            <a:r>
              <a:rPr lang="en-US" b="0" baseline="0" dirty="0" smtClean="0"/>
              <a:t> utility which acts as an interface to the external table parallel loading feature.</a:t>
            </a:r>
          </a:p>
          <a:p>
            <a:pPr marL="171450" indent="-171450">
              <a:buFont typeface="Arial" panose="020B0604020202020204" pitchFamily="34" charset="0"/>
              <a:buChar char="•"/>
            </a:pPr>
            <a:r>
              <a:rPr lang="en-US" b="0" baseline="0" dirty="0" smtClean="0"/>
              <a:t>The </a:t>
            </a:r>
            <a:r>
              <a:rPr lang="en-US" b="0" baseline="0" dirty="0" err="1" smtClean="0">
                <a:latin typeface="Courier New" pitchFamily="49" charset="0"/>
                <a:cs typeface="Courier New" pitchFamily="49" charset="0"/>
              </a:rPr>
              <a:t>gphdfs</a:t>
            </a:r>
            <a:r>
              <a:rPr lang="en-US" b="0" baseline="0" dirty="0" smtClean="0"/>
              <a:t> protocol, for parallel access to data stored within the Hadoop Distributed Filesytsem (HDFS).</a:t>
            </a:r>
          </a:p>
          <a:p>
            <a:pPr marL="171450" indent="-171450">
              <a:buFont typeface="Arial" panose="020B0604020202020204" pitchFamily="34" charset="0"/>
              <a:buChar char="•"/>
            </a:pPr>
            <a:r>
              <a:rPr lang="en-US" b="0" baseline="0" dirty="0" smtClean="0"/>
              <a:t>The S3 external tables introduced in Q1 2016</a:t>
            </a:r>
          </a:p>
          <a:p>
            <a:pPr marL="171450" indent="-171450">
              <a:buFont typeface="Arial" panose="020B0604020202020204" pitchFamily="34" charset="0"/>
              <a:buChar char="•"/>
            </a:pPr>
            <a:r>
              <a:rPr lang="en-US" b="0" dirty="0" smtClean="0">
                <a:latin typeface="Courier New" pitchFamily="49" charset="0"/>
                <a:cs typeface="Courier New" pitchFamily="49" charset="0"/>
              </a:rPr>
              <a:t>The COPY</a:t>
            </a:r>
            <a:r>
              <a:rPr lang="en-US" b="0" dirty="0" smtClean="0"/>
              <a:t> command to efficiently load or unload small data sets</a:t>
            </a:r>
            <a:r>
              <a:rPr lang="en-US" b="0" baseline="0" dirty="0" smtClean="0"/>
              <a:t> directly through the GPDB master</a:t>
            </a:r>
          </a:p>
          <a:p>
            <a:pPr marL="171450" indent="-171450" defTabSz="914292">
              <a:buFont typeface="Arial" panose="020B0604020202020204" pitchFamily="34" charset="0"/>
              <a:buChar char="•"/>
              <a:defRPr/>
            </a:pPr>
            <a:r>
              <a:rPr lang="en-US" b="0" baseline="0" dirty="0" smtClean="0"/>
              <a:t>The use of the SQL </a:t>
            </a:r>
            <a:r>
              <a:rPr lang="en-US" b="0" baseline="0" dirty="0" smtClean="0">
                <a:latin typeface="Courier New" pitchFamily="49" charset="0"/>
                <a:cs typeface="Courier New" pitchFamily="49" charset="0"/>
              </a:rPr>
              <a:t>INSERT</a:t>
            </a:r>
            <a:r>
              <a:rPr lang="en-US" b="0" baseline="0" dirty="0" smtClean="0"/>
              <a:t> command to insert data into tables.</a:t>
            </a:r>
          </a:p>
        </p:txBody>
      </p:sp>
      <p:sp>
        <p:nvSpPr>
          <p:cNvPr id="4" name="Slide Number Placeholder 3"/>
          <p:cNvSpPr>
            <a:spLocks noGrp="1"/>
          </p:cNvSpPr>
          <p:nvPr>
            <p:ph type="sldNum" sz="quarter" idx="10"/>
          </p:nvPr>
        </p:nvSpPr>
        <p:spPr/>
        <p:txBody>
          <a:bodyPr/>
          <a:lstStyle/>
          <a:p>
            <a:fld id="{3E111BFA-701F-43C7-BF56-C32D95A89F6D}" type="slidenum">
              <a:rPr lang="en-US" altLang="en-US" smtClean="0"/>
              <a:pPr/>
              <a:t>4</a:t>
            </a:fld>
            <a:endParaRPr lang="en-US" altLang="en-US"/>
          </a:p>
        </p:txBody>
      </p:sp>
    </p:spTree>
    <p:extLst>
      <p:ext uri="{BB962C8B-B14F-4D97-AF65-F5344CB8AC3E}">
        <p14:creationId xmlns:p14="http://schemas.microsoft.com/office/powerpoint/2010/main" val="3946656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External tables utilize the parallel processing power of the segments for data loading.</a:t>
            </a:r>
          </a:p>
          <a:p>
            <a:r>
              <a:rPr lang="en-US" b="0" dirty="0" smtClean="0"/>
              <a:t>Unlike other loading mechanisms, you can access multiple data sources with one </a:t>
            </a:r>
            <a:r>
              <a:rPr lang="en-US" b="0" dirty="0" smtClean="0">
                <a:latin typeface="Courier New" pitchFamily="49" charset="0"/>
                <a:cs typeface="Courier New" pitchFamily="49" charset="0"/>
              </a:rPr>
              <a:t>SELECT</a:t>
            </a:r>
            <a:r>
              <a:rPr lang="en-US" b="0" dirty="0" smtClean="0"/>
              <a:t> from an external table</a:t>
            </a:r>
            <a:r>
              <a:rPr lang="en-US" b="0" baseline="0" dirty="0" smtClean="0"/>
              <a:t>.</a:t>
            </a:r>
          </a:p>
          <a:p>
            <a:r>
              <a:rPr lang="en-US" b="0" baseline="0" dirty="0" smtClean="0"/>
              <a:t>The data resides outside of the Greenplum Database</a:t>
            </a:r>
            <a:r>
              <a:rPr lang="en-US" b="0" dirty="0" smtClean="0"/>
              <a:t>.</a:t>
            </a:r>
          </a:p>
          <a:p>
            <a:r>
              <a:rPr lang="en-US" b="0" dirty="0" smtClean="0"/>
              <a:t>There is a lot of flexibility when defining an external table as to where, how, and what data will be used.</a:t>
            </a:r>
          </a:p>
          <a:p>
            <a:r>
              <a:rPr lang="en-US" b="0" dirty="0" smtClean="0"/>
              <a:t>External tables are commonly used for ETL and data loading into the Greenplum Database.</a:t>
            </a:r>
          </a:p>
          <a:p>
            <a:endParaRPr lang="en-US" b="0" dirty="0" smtClean="0"/>
          </a:p>
          <a:p>
            <a:r>
              <a:rPr lang="en-US" b="0" dirty="0" smtClean="0"/>
              <a:t>As the demo showed, the load rate</a:t>
            </a:r>
            <a:r>
              <a:rPr lang="en-US" b="0" baseline="0" dirty="0" smtClean="0"/>
              <a:t> using the combination of gpfdist with an external table was about 500 times the load rate using single row inserts</a:t>
            </a:r>
            <a:endParaRPr lang="en-US" b="0" dirty="0" smtClean="0"/>
          </a:p>
          <a:p>
            <a:pPr marL="171450" indent="-171450">
              <a:spcBef>
                <a:spcPts val="0"/>
              </a:spcBef>
              <a:buFont typeface="Arial"/>
              <a:buChar char="•"/>
            </a:pPr>
            <a:endParaRPr lang="cs-CZ" baseline="0" smtClean="0"/>
          </a:p>
          <a:p>
            <a:endParaRPr lang="en-US" b="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dirty="0" smtClean="0"/>
              <a:t>Regular external tables:</a:t>
            </a:r>
          </a:p>
          <a:p>
            <a:pPr marL="171450" indent="-171450">
              <a:buFont typeface="Arial" panose="020B0604020202020204" pitchFamily="34" charset="0"/>
              <a:buChar char="•"/>
            </a:pPr>
            <a:r>
              <a:rPr lang="en-US" dirty="0" smtClean="0"/>
              <a:t>Access static data and is rescannable.</a:t>
            </a:r>
          </a:p>
          <a:p>
            <a:pPr marL="171450" indent="-171450">
              <a:buFont typeface="Arial" panose="020B0604020202020204" pitchFamily="34" charset="0"/>
              <a:buChar char="•"/>
            </a:pPr>
            <a:r>
              <a:rPr lang="en-US" dirty="0" smtClean="0"/>
              <a:t>Uses the </a:t>
            </a:r>
            <a:r>
              <a:rPr lang="en-US" dirty="0" smtClean="0">
                <a:latin typeface="Courier New" pitchFamily="49" charset="0"/>
                <a:cs typeface="Courier New" pitchFamily="49" charset="0"/>
              </a:rPr>
              <a:t>file://</a:t>
            </a:r>
            <a:r>
              <a:rPr lang="en-US" dirty="0" smtClean="0"/>
              <a:t> or </a:t>
            </a:r>
            <a:r>
              <a:rPr lang="en-US" dirty="0" smtClean="0">
                <a:latin typeface="Courier New" pitchFamily="49" charset="0"/>
                <a:cs typeface="Courier New" pitchFamily="49" charset="0"/>
              </a:rPr>
              <a:t>gpfdist://</a:t>
            </a:r>
            <a:r>
              <a:rPr lang="en-US" dirty="0" smtClean="0"/>
              <a:t> protocols. </a:t>
            </a:r>
            <a:r>
              <a:rPr lang="en-US" dirty="0" smtClean="0">
                <a:latin typeface="Courier New" pitchFamily="49" charset="0"/>
                <a:cs typeface="Courier New" pitchFamily="49" charset="0"/>
              </a:rPr>
              <a:t>gpfdist</a:t>
            </a:r>
            <a:r>
              <a:rPr lang="en-US" dirty="0" smtClean="0"/>
              <a:t> is a file server program that serves files in parallel.</a:t>
            </a:r>
          </a:p>
          <a:p>
            <a:r>
              <a:rPr lang="en-US" dirty="0" smtClean="0"/>
              <a:t>Web tables use the </a:t>
            </a:r>
            <a:r>
              <a:rPr lang="en-US" dirty="0" smtClean="0">
                <a:latin typeface="Courier New" pitchFamily="49" charset="0"/>
                <a:cs typeface="Courier New" pitchFamily="49" charset="0"/>
              </a:rPr>
              <a:t>http://</a:t>
            </a:r>
            <a:r>
              <a:rPr lang="en-US" dirty="0" smtClean="0">
                <a:cs typeface="Courier New" pitchFamily="49" charset="0"/>
              </a:rPr>
              <a:t> protocol</a:t>
            </a:r>
            <a:r>
              <a:rPr lang="en-US" dirty="0" smtClean="0"/>
              <a:t> or </a:t>
            </a:r>
            <a:r>
              <a:rPr lang="en-US" dirty="0" smtClean="0">
                <a:latin typeface="Courier New" pitchFamily="49" charset="0"/>
                <a:cs typeface="Courier New" pitchFamily="49" charset="0"/>
              </a:rPr>
              <a:t>EXECUTE</a:t>
            </a:r>
            <a:r>
              <a:rPr lang="en-US" dirty="0" smtClean="0"/>
              <a:t> clause to execute an operating system command or script. Data is assumed to be dynamic, meaning that query plans involving web tables do not allow rescanning as the data could change during the course of query execution. This can yield slower query plans as the data must be materialized to disk if cannot fit in memory.</a:t>
            </a:r>
          </a:p>
          <a:p>
            <a:pPr lvl="0"/>
            <a:r>
              <a:rPr lang="en-US" b="0" dirty="0" smtClean="0"/>
              <a:t>Access HDFS data </a:t>
            </a:r>
            <a:r>
              <a:rPr lang="en-US" b="0" baseline="0" dirty="0" smtClean="0"/>
              <a:t>using the </a:t>
            </a:r>
            <a:r>
              <a:rPr lang="en-US" b="0" baseline="0" dirty="0" smtClean="0">
                <a:latin typeface="Courier New" pitchFamily="49" charset="0"/>
                <a:cs typeface="Courier New" pitchFamily="49" charset="0"/>
              </a:rPr>
              <a:t>gphdfs</a:t>
            </a:r>
            <a:r>
              <a:rPr lang="en-US" b="0" baseline="0" dirty="0" smtClean="0"/>
              <a:t> protocol. Data can be text or a user-defined format.</a:t>
            </a:r>
          </a:p>
          <a:p>
            <a:pPr lvl="0"/>
            <a:endParaRPr lang="en-US" b="0" baseline="0" dirty="0" smtClean="0"/>
          </a:p>
          <a:p>
            <a:pPr lvl="0"/>
            <a:r>
              <a:rPr lang="en-US" b="0" baseline="0" dirty="0" smtClean="0"/>
              <a:t>Note that, for data unloading, you can </a:t>
            </a:r>
            <a:r>
              <a:rPr lang="en-US" b="1" baseline="0" dirty="0" smtClean="0"/>
              <a:t>not</a:t>
            </a:r>
            <a:r>
              <a:rPr lang="en-US" b="0" baseline="0" dirty="0" smtClean="0"/>
              <a:t> use the </a:t>
            </a:r>
            <a:r>
              <a:rPr lang="en-US" b="0" baseline="0" dirty="0" smtClean="0">
                <a:latin typeface="Courier New" pitchFamily="49" charset="0"/>
                <a:cs typeface="Courier New" pitchFamily="49" charset="0"/>
              </a:rPr>
              <a:t>file://</a:t>
            </a:r>
            <a:r>
              <a:rPr lang="en-US" b="0" baseline="0" dirty="0" smtClean="0"/>
              <a:t> protocol.</a:t>
            </a:r>
            <a:endParaRPr lang="en-US" b="0" dirty="0" smtClean="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b="0" dirty="0" smtClean="0"/>
              <a:t>File-based external tables </a:t>
            </a:r>
            <a:r>
              <a:rPr lang="en-US" dirty="0" smtClean="0"/>
              <a:t>allow you to access flat files as if they were database tables.</a:t>
            </a:r>
          </a:p>
          <a:p>
            <a:r>
              <a:rPr lang="en-US" b="0" dirty="0" smtClean="0"/>
              <a:t>When defining file-based external tables:</a:t>
            </a:r>
          </a:p>
          <a:p>
            <a:pPr marL="171450" indent="-171450">
              <a:buFont typeface="Arial" panose="020B0604020202020204" pitchFamily="34" charset="0"/>
              <a:buChar char="•"/>
            </a:pPr>
            <a:r>
              <a:rPr lang="en-US" b="0" dirty="0" smtClean="0"/>
              <a:t>You can specify multiple external data sources or URIs (uniform resource identifiers) with the </a:t>
            </a:r>
            <a:r>
              <a:rPr lang="en-US" b="0" dirty="0" smtClean="0">
                <a:latin typeface="Courier New" pitchFamily="49" charset="0"/>
                <a:cs typeface="Courier New" pitchFamily="49" charset="0"/>
              </a:rPr>
              <a:t>LOCATION</a:t>
            </a:r>
            <a:r>
              <a:rPr lang="en-US" b="0" dirty="0" smtClean="0"/>
              <a:t> clause, </a:t>
            </a:r>
            <a:r>
              <a:rPr lang="en-US" b="1" dirty="0" smtClean="0"/>
              <a:t>up to </a:t>
            </a:r>
            <a:r>
              <a:rPr lang="en-US" b="0" dirty="0" smtClean="0"/>
              <a:t>the number of primary segment instances in your Greenplum Database array.</a:t>
            </a:r>
          </a:p>
          <a:p>
            <a:pPr marL="171450" indent="-171450">
              <a:buFont typeface="Arial" panose="020B0604020202020204" pitchFamily="34" charset="0"/>
              <a:buChar char="•"/>
            </a:pPr>
            <a:r>
              <a:rPr lang="en-US" b="0" dirty="0" smtClean="0"/>
              <a:t>Each URI points to an external data file or data source. </a:t>
            </a:r>
          </a:p>
          <a:p>
            <a:pPr marL="171450" indent="-171450">
              <a:buFont typeface="Arial" panose="020B0604020202020204" pitchFamily="34" charset="0"/>
              <a:buChar char="•"/>
            </a:pPr>
            <a:r>
              <a:rPr lang="en-US" dirty="0" smtClean="0"/>
              <a:t>The URIs </a:t>
            </a:r>
            <a:r>
              <a:rPr lang="en-US" b="0" dirty="0" smtClean="0"/>
              <a:t>do not need to exist prior to defining an external table.</a:t>
            </a:r>
          </a:p>
          <a:p>
            <a:pPr marL="171450" indent="-171450">
              <a:buFont typeface="Arial" panose="020B0604020202020204" pitchFamily="34" charset="0"/>
              <a:buChar char="•"/>
            </a:pPr>
            <a:r>
              <a:rPr lang="en-US" dirty="0" smtClean="0"/>
              <a:t>The </a:t>
            </a:r>
            <a:r>
              <a:rPr lang="en-US" b="0" dirty="0" smtClean="0">
                <a:latin typeface="Courier New" pitchFamily="49" charset="0"/>
                <a:cs typeface="Courier New" pitchFamily="49" charset="0"/>
              </a:rPr>
              <a:t>CREATE EXTERNAL TABLE</a:t>
            </a:r>
            <a:r>
              <a:rPr lang="en-US" b="0" dirty="0" smtClean="0"/>
              <a:t> command does not validate the URIs specified. You will get an error if the URI cannot be found when querying the external table.</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You </a:t>
            </a:r>
            <a:r>
              <a:rPr lang="en-US" dirty="0"/>
              <a:t>may use only one of the following protocols for each external table you define</a:t>
            </a:r>
            <a:r>
              <a:rPr lang="en-US" baseline="0" dirty="0"/>
              <a:t> – they can’t be mixed:</a:t>
            </a:r>
            <a:endParaRPr lang="en-US" dirty="0"/>
          </a:p>
          <a:p>
            <a:pPr marL="171450" indent="-171450">
              <a:buFont typeface="Arial" panose="020B0604020202020204" pitchFamily="34" charset="0"/>
              <a:buChar char="•"/>
            </a:pPr>
            <a:r>
              <a:rPr lang="en-US" b="1" dirty="0">
                <a:latin typeface="Courier New" pitchFamily="49" charset="0"/>
                <a:cs typeface="Courier New" pitchFamily="49" charset="0"/>
              </a:rPr>
              <a:t>gpfdist:// , gpfdists://, gphdfs://</a:t>
            </a:r>
          </a:p>
          <a:p>
            <a:pPr marL="171450" marR="0" indent="-171450" algn="l" defTabSz="4572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b="1" dirty="0">
                <a:latin typeface="Courier New" pitchFamily="49" charset="0"/>
                <a:cs typeface="Courier New" pitchFamily="49" charset="0"/>
              </a:rPr>
              <a:t>file://</a:t>
            </a:r>
            <a:r>
              <a:rPr lang="en-US" b="1" dirty="0"/>
              <a:t> </a:t>
            </a:r>
            <a:r>
              <a:rPr lang="en-US" dirty="0"/>
              <a:t>— If using the </a:t>
            </a:r>
            <a:r>
              <a:rPr lang="en-US" dirty="0">
                <a:latin typeface="Courier New" pitchFamily="49" charset="0"/>
                <a:cs typeface="Courier New" pitchFamily="49" charset="0"/>
              </a:rPr>
              <a:t>file://</a:t>
            </a:r>
            <a:r>
              <a:rPr lang="en-US" dirty="0"/>
              <a:t> protocol, the external data file or files must reside on a segment host in a location accessible by the Greenplum super user. </a:t>
            </a:r>
            <a:br>
              <a:rPr lang="en-US" dirty="0"/>
            </a:br>
            <a:r>
              <a:rPr lang="en-US" dirty="0"/>
              <a:t>On</a:t>
            </a:r>
            <a:r>
              <a:rPr lang="en-US" baseline="0" dirty="0"/>
              <a:t> a</a:t>
            </a:r>
            <a:r>
              <a:rPr lang="en-US" dirty="0"/>
              <a:t> system with 8 primary segments, and you specify only 2 external files, you end up utilizing</a:t>
            </a:r>
            <a:r>
              <a:rPr lang="en-US" baseline="0" dirty="0"/>
              <a:t> only ¼ of your segments at query time, so performance won’t be as good as if you’d defined 8 external files, one per primary segment.</a:t>
            </a:r>
            <a:endParaRPr lang="en-US" dirty="0"/>
          </a:p>
          <a:p>
            <a:pPr marL="171450" indent="-171450">
              <a:buFont typeface="Arial" panose="020B0604020202020204" pitchFamily="34" charset="0"/>
              <a:buChar char="•"/>
            </a:pPr>
            <a:endParaRPr lang="en-US" b="1" dirty="0">
              <a:latin typeface="Courier New" pitchFamily="49" charset="0"/>
              <a:cs typeface="Courier New" pitchFamily="49" charset="0"/>
            </a:endParaRPr>
          </a:p>
          <a:p>
            <a:pPr marL="0" indent="0">
              <a:buFont typeface="Arial" panose="020B0604020202020204" pitchFamily="34" charset="0"/>
              <a:buNone/>
            </a:pPr>
            <a:endParaRPr lang="en-US" b="1" dirty="0">
              <a:latin typeface="Courier New" pitchFamily="49" charset="0"/>
              <a:cs typeface="Courier New" pitchFamily="49" charset="0"/>
            </a:endParaRP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The parallel file distribution program, </a:t>
            </a:r>
            <a:r>
              <a:rPr lang="en-US" b="0" dirty="0" smtClean="0">
                <a:latin typeface="Courier New" panose="02070309020205020404" pitchFamily="49" charset="0"/>
                <a:cs typeface="Courier New" panose="02070309020205020404" pitchFamily="49" charset="0"/>
              </a:rPr>
              <a:t>gpfdist</a:t>
            </a:r>
            <a:r>
              <a:rPr lang="en-US" b="0" dirty="0" smtClean="0"/>
              <a:t>:</a:t>
            </a:r>
          </a:p>
          <a:p>
            <a:pPr marL="171450" indent="-171450" defTabSz="914292">
              <a:buFont typeface="Arial" panose="020B0604020202020204" pitchFamily="34" charset="0"/>
              <a:buChar char="•"/>
              <a:defRPr/>
            </a:pPr>
            <a:r>
              <a:rPr lang="en-US" b="0" dirty="0" smtClean="0"/>
              <a:t>Is</a:t>
            </a:r>
            <a:r>
              <a:rPr lang="en-US" b="0" baseline="0" dirty="0" smtClean="0"/>
              <a:t> a </a:t>
            </a:r>
            <a:r>
              <a:rPr lang="en-US" b="0" dirty="0" smtClean="0"/>
              <a:t>C program which uses the </a:t>
            </a:r>
            <a:r>
              <a:rPr lang="en-US" b="0" dirty="0" smtClean="0">
                <a:latin typeface="Courier New" pitchFamily="49" charset="0"/>
                <a:cs typeface="Courier New" pitchFamily="49" charset="0"/>
              </a:rPr>
              <a:t>HTTP</a:t>
            </a:r>
            <a:r>
              <a:rPr lang="en-US" b="0" dirty="0" smtClean="0"/>
              <a:t> protocol.</a:t>
            </a:r>
          </a:p>
          <a:p>
            <a:pPr marL="171450" indent="-171450">
              <a:buFont typeface="Arial" panose="020B0604020202020204" pitchFamily="34" charset="0"/>
              <a:buChar char="•"/>
            </a:pPr>
            <a:r>
              <a:rPr lang="en-US" b="0" dirty="0" smtClean="0"/>
              <a:t>Can be run on a server outside the Greenplum array.</a:t>
            </a:r>
          </a:p>
          <a:p>
            <a:pPr marL="171450" indent="-171450">
              <a:buFont typeface="Arial" panose="020B0604020202020204" pitchFamily="34" charset="0"/>
              <a:buChar char="•"/>
            </a:pPr>
            <a:r>
              <a:rPr lang="en-US" b="0" dirty="0" smtClean="0"/>
              <a:t>Distributes data at a rate of 200 MB/s per </a:t>
            </a:r>
            <a:r>
              <a:rPr lang="en-US" b="0" dirty="0" smtClean="0">
                <a:latin typeface="Courier New" pitchFamily="49" charset="0"/>
                <a:cs typeface="Courier New" pitchFamily="49" charset="0"/>
              </a:rPr>
              <a:t>gpfdist</a:t>
            </a:r>
            <a:r>
              <a:rPr lang="en-US" b="0" dirty="0" smtClean="0"/>
              <a:t> executing on the system.</a:t>
            </a:r>
          </a:p>
          <a:p>
            <a:pPr marL="171450" indent="-171450">
              <a:buFont typeface="Arial" panose="020B0604020202020204" pitchFamily="34" charset="0"/>
              <a:buChar char="•"/>
            </a:pPr>
            <a:r>
              <a:rPr lang="en-US" b="0" dirty="0" smtClean="0"/>
              <a:t>Degree of parallelism </a:t>
            </a:r>
            <a:r>
              <a:rPr lang="en-US" b="0" baseline="0" dirty="0" smtClean="0"/>
              <a:t>be configured with the </a:t>
            </a:r>
            <a:r>
              <a:rPr lang="en-US" b="0" dirty="0" smtClean="0"/>
              <a:t>parameter: </a:t>
            </a:r>
            <a:r>
              <a:rPr lang="en-US" b="0" dirty="0" err="1" smtClean="0">
                <a:latin typeface="Courier New" pitchFamily="49" charset="0"/>
                <a:cs typeface="Courier New" pitchFamily="49" charset="0"/>
              </a:rPr>
              <a:t>gp_external_max_segs</a:t>
            </a:r>
            <a:r>
              <a:rPr lang="en-US" b="0" dirty="0" smtClean="0"/>
              <a:t>.</a:t>
            </a:r>
          </a:p>
          <a:p>
            <a:pPr marL="171450" indent="-171450">
              <a:buFont typeface="Arial" panose="020B0604020202020204" pitchFamily="34" charset="0"/>
              <a:buChar char="•"/>
            </a:pPr>
            <a:r>
              <a:rPr lang="en-US" b="0" dirty="0" smtClean="0"/>
              <a:t>Provides full parallelism for the best performance.</a:t>
            </a:r>
            <a:endParaRPr lang="en-US" b="1" dirty="0" smtClean="0"/>
          </a:p>
          <a:p>
            <a:r>
              <a:rPr lang="en-US" b="0" dirty="0" smtClean="0">
                <a:latin typeface="Courier New" pitchFamily="49" charset="0"/>
                <a:cs typeface="Courier New" pitchFamily="49" charset="0"/>
              </a:rPr>
              <a:t>gpload</a:t>
            </a:r>
            <a:r>
              <a:rPr lang="en-US" b="0" dirty="0" smtClean="0"/>
              <a:t> is a data loading utility that acts as an interface to Greenplum’s external table parallel loading feature. Using a load specification defined in a YAML formatted control file, </a:t>
            </a:r>
            <a:r>
              <a:rPr lang="en-US" b="0" dirty="0" smtClean="0">
                <a:latin typeface="Courier New" pitchFamily="49" charset="0"/>
                <a:cs typeface="Courier New" pitchFamily="49" charset="0"/>
              </a:rPr>
              <a:t>gpload</a:t>
            </a:r>
            <a:r>
              <a:rPr lang="en-US" b="0" dirty="0" smtClean="0"/>
              <a:t> executes a load by:</a:t>
            </a:r>
          </a:p>
          <a:p>
            <a:pPr marL="171450" indent="-171450">
              <a:buFont typeface="Arial" panose="020B0604020202020204" pitchFamily="34" charset="0"/>
              <a:buChar char="•"/>
            </a:pPr>
            <a:r>
              <a:rPr lang="en-US" b="0" dirty="0" smtClean="0"/>
              <a:t>Invoking the Greenplum parallel file server program.</a:t>
            </a:r>
          </a:p>
          <a:p>
            <a:pPr marL="171450" indent="-171450">
              <a:buFont typeface="Arial" panose="020B0604020202020204" pitchFamily="34" charset="0"/>
              <a:buChar char="•"/>
            </a:pPr>
            <a:r>
              <a:rPr lang="en-US" b="0" dirty="0" smtClean="0"/>
              <a:t>Creating an external table definition based on the source data defined.</a:t>
            </a:r>
          </a:p>
          <a:p>
            <a:pPr marL="171450" indent="-171450">
              <a:buFont typeface="Arial" panose="020B0604020202020204" pitchFamily="34" charset="0"/>
              <a:buChar char="•"/>
            </a:pPr>
            <a:r>
              <a:rPr lang="en-US" b="0" dirty="0" smtClean="0"/>
              <a:t>Executing an </a:t>
            </a:r>
            <a:r>
              <a:rPr lang="en-US" b="0" dirty="0" smtClean="0">
                <a:latin typeface="Courier New" pitchFamily="49" charset="0"/>
                <a:cs typeface="Courier New" pitchFamily="49" charset="0"/>
              </a:rPr>
              <a:t>INSERT</a:t>
            </a:r>
            <a:r>
              <a:rPr lang="en-US" b="0" dirty="0" smtClean="0"/>
              <a:t>, </a:t>
            </a:r>
            <a:r>
              <a:rPr lang="en-US" b="0" dirty="0" smtClean="0">
                <a:latin typeface="Courier New" pitchFamily="49" charset="0"/>
                <a:cs typeface="Courier New" pitchFamily="49" charset="0"/>
              </a:rPr>
              <a:t>UPDATE</a:t>
            </a:r>
            <a:r>
              <a:rPr lang="en-US" b="0" dirty="0" smtClean="0"/>
              <a:t> or </a:t>
            </a:r>
            <a:r>
              <a:rPr lang="en-US" b="0" dirty="0" smtClean="0">
                <a:latin typeface="Courier New" pitchFamily="49" charset="0"/>
                <a:cs typeface="Courier New" pitchFamily="49" charset="0"/>
              </a:rPr>
              <a:t>MERGE</a:t>
            </a:r>
            <a:r>
              <a:rPr lang="en-US" b="0" dirty="0" smtClean="0"/>
              <a:t> operation to load the source data into the target table in the database.</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bwMode="gray">
          <a:xfrm>
            <a:off x="0" y="6329363"/>
            <a:ext cx="9144000" cy="38576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7" name="TextBox 12"/>
          <p:cNvSpPr txBox="1">
            <a:spLocks noChangeArrowheads="1"/>
          </p:cNvSpPr>
          <p:nvPr/>
        </p:nvSpPr>
        <p:spPr bwMode="gray">
          <a:xfrm flipH="1">
            <a:off x="8553450" y="6723063"/>
            <a:ext cx="5334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42D3B329-D48E-496E-962D-354362180B7B}"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8"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00" y="6399213"/>
            <a:ext cx="9572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bwMode="gray">
          <a:xfrm>
            <a:off x="349250" y="6726238"/>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
        <p:nvSpPr>
          <p:cNvPr id="12" name="Title 1"/>
          <p:cNvSpPr>
            <a:spLocks noGrp="1"/>
          </p:cNvSpPr>
          <p:nvPr>
            <p:ph type="ctrTitle"/>
          </p:nvPr>
        </p:nvSpPr>
        <p:spPr bwMode="gray">
          <a:xfrm>
            <a:off x="890587" y="2473227"/>
            <a:ext cx="4384145" cy="1006429"/>
          </a:xfrm>
          <a:prstGeom prst="rect">
            <a:avLst/>
          </a:prstGeom>
          <a:noFill/>
        </p:spPr>
        <p:txBody>
          <a:bodyPr lIns="0" tIns="0" rIns="0" bIns="0" anchor="b">
            <a:spAutoFit/>
          </a:bodyPr>
          <a:lstStyle>
            <a:lvl1pPr>
              <a:lnSpc>
                <a:spcPct val="90000"/>
              </a:lnSpc>
              <a:defRPr sz="3600" b="1" cap="none">
                <a:solidFill>
                  <a:srgbClr val="F16F3B"/>
                </a:solidFill>
                <a:latin typeface="Arial"/>
                <a:cs typeface="Arial"/>
              </a:defRPr>
            </a:lvl1pPr>
          </a:lstStyle>
          <a:p>
            <a:pPr lvl="0"/>
            <a:r>
              <a:rPr lang="en-US" noProof="0" smtClean="0"/>
              <a:t>Click to edit Master title style</a:t>
            </a:r>
            <a:endParaRPr lang="en-US" noProof="0" dirty="0"/>
          </a:p>
        </p:txBody>
      </p:sp>
      <p:sp>
        <p:nvSpPr>
          <p:cNvPr id="13" name="Subtitle 2"/>
          <p:cNvSpPr>
            <a:spLocks noGrp="1"/>
          </p:cNvSpPr>
          <p:nvPr>
            <p:ph type="subTitle" idx="1"/>
          </p:nvPr>
        </p:nvSpPr>
        <p:spPr bwMode="gray">
          <a:xfrm>
            <a:off x="890588" y="379370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US" noProof="0" dirty="0"/>
          </a:p>
        </p:txBody>
      </p:sp>
      <p:sp>
        <p:nvSpPr>
          <p:cNvPr id="14" name="Content Placeholder 6"/>
          <p:cNvSpPr>
            <a:spLocks noGrp="1"/>
          </p:cNvSpPr>
          <p:nvPr>
            <p:ph sz="quarter" idx="11"/>
          </p:nvPr>
        </p:nvSpPr>
        <p:spPr bwMode="gray">
          <a:xfrm>
            <a:off x="908582" y="4870421"/>
            <a:ext cx="5026550" cy="276999"/>
          </a:xfrm>
          <a:prstGeom prst="rect">
            <a:avLst/>
          </a:prstGeom>
          <a:noFill/>
        </p:spPr>
        <p:txBody>
          <a:bodyPr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noProof="0" smtClean="0"/>
              <a:t>Click to edit Master text styles</a:t>
            </a:r>
          </a:p>
        </p:txBody>
      </p:sp>
    </p:spTree>
    <p:extLst>
      <p:ext uri="{BB962C8B-B14F-4D97-AF65-F5344CB8AC3E}">
        <p14:creationId xmlns:p14="http://schemas.microsoft.com/office/powerpoint/2010/main" val="3553069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Rectangle 2"/>
          <p:cNvSpPr/>
          <p:nvPr/>
        </p:nvSpPr>
        <p:spPr bwMode="gray">
          <a:xfrm>
            <a:off x="0" y="6329363"/>
            <a:ext cx="9144000" cy="38576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4" name="TextBox 12"/>
          <p:cNvSpPr txBox="1">
            <a:spLocks noChangeArrowheads="1"/>
          </p:cNvSpPr>
          <p:nvPr/>
        </p:nvSpPr>
        <p:spPr bwMode="gray">
          <a:xfrm flipH="1">
            <a:off x="8553450" y="6723063"/>
            <a:ext cx="5334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5300BC14-83BD-4BE3-894B-1262AC7F01E8}"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5"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00" y="6399213"/>
            <a:ext cx="9572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bwMode="gray">
          <a:xfrm>
            <a:off x="349250" y="6726238"/>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Tree>
    <p:extLst>
      <p:ext uri="{BB962C8B-B14F-4D97-AF65-F5344CB8AC3E}">
        <p14:creationId xmlns:p14="http://schemas.microsoft.com/office/powerpoint/2010/main" val="174622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2">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bwMode="gray">
          <a:xfrm>
            <a:off x="0" y="6329363"/>
            <a:ext cx="9144000" cy="38576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6" name="TextBox 12"/>
          <p:cNvSpPr txBox="1">
            <a:spLocks noChangeArrowheads="1"/>
          </p:cNvSpPr>
          <p:nvPr/>
        </p:nvSpPr>
        <p:spPr bwMode="gray">
          <a:xfrm flipH="1">
            <a:off x="8553450" y="6723063"/>
            <a:ext cx="5334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C734429E-2F6C-4166-9E96-017A9D448953}"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7"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00" y="6399213"/>
            <a:ext cx="9572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bwMode="gray">
          <a:xfrm>
            <a:off x="349250" y="6726238"/>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
        <p:nvSpPr>
          <p:cNvPr id="9" name="Title 1"/>
          <p:cNvSpPr>
            <a:spLocks noGrp="1"/>
          </p:cNvSpPr>
          <p:nvPr>
            <p:ph type="ctrTitle"/>
          </p:nvPr>
        </p:nvSpPr>
        <p:spPr bwMode="gray">
          <a:xfrm>
            <a:off x="1026053" y="2808042"/>
            <a:ext cx="6048376" cy="620683"/>
          </a:xfrm>
          <a:prstGeom prst="rect">
            <a:avLst/>
          </a:prstGeom>
          <a:noFill/>
        </p:spPr>
        <p:txBody>
          <a:bodyPr lIns="0" tIns="0" rIns="0" bIns="0" anchor="b">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pPr lvl="0"/>
            <a:r>
              <a:rPr lang="en-US" noProof="0" smtClean="0"/>
              <a:t>Click to edit Master title style</a:t>
            </a:r>
            <a:endParaRPr lang="en-US" noProof="0" dirty="0"/>
          </a:p>
        </p:txBody>
      </p:sp>
      <p:sp>
        <p:nvSpPr>
          <p:cNvPr id="10" name="Content Placeholder 3"/>
          <p:cNvSpPr>
            <a:spLocks noGrp="1"/>
          </p:cNvSpPr>
          <p:nvPr>
            <p:ph sz="quarter" idx="10"/>
          </p:nvPr>
        </p:nvSpPr>
        <p:spPr bwMode="gray">
          <a:xfrm>
            <a:off x="1034518" y="3515240"/>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noProof="0" smtClean="0"/>
              <a:t>Click to edit Master text styles</a:t>
            </a:r>
          </a:p>
        </p:txBody>
      </p:sp>
    </p:spTree>
    <p:extLst>
      <p:ext uri="{BB962C8B-B14F-4D97-AF65-F5344CB8AC3E}">
        <p14:creationId xmlns:p14="http://schemas.microsoft.com/office/powerpoint/2010/main" val="3577807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bwMode="gray">
          <a:xfrm>
            <a:off x="0" y="6329363"/>
            <a:ext cx="9144000" cy="38576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5" name="TextBox 12"/>
          <p:cNvSpPr txBox="1">
            <a:spLocks noChangeArrowheads="1"/>
          </p:cNvSpPr>
          <p:nvPr/>
        </p:nvSpPr>
        <p:spPr bwMode="gray">
          <a:xfrm flipH="1">
            <a:off x="8553450" y="6723063"/>
            <a:ext cx="5334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631F0F8D-C283-4B8A-AAD9-DE84E5E3D5E4}"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6" name="Picture 13" descr="Pivotal_Logo_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0200" y="6399213"/>
            <a:ext cx="9572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bwMode="gray">
          <a:xfrm>
            <a:off x="349250" y="6726238"/>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
        <p:nvSpPr>
          <p:cNvPr id="8" name="Title 1"/>
          <p:cNvSpPr>
            <a:spLocks noGrp="1"/>
          </p:cNvSpPr>
          <p:nvPr>
            <p:ph type="ctrTitle"/>
          </p:nvPr>
        </p:nvSpPr>
        <p:spPr bwMode="gray">
          <a:xfrm>
            <a:off x="670455" y="2293644"/>
            <a:ext cx="6048376" cy="1354217"/>
          </a:xfrm>
          <a:prstGeom prst="rect">
            <a:avLst/>
          </a:prstGeom>
          <a:noFill/>
          <a:effectLst>
            <a:reflection stA="50000" endPos="75000" dist="12700" dir="5400000" sy="-100000" algn="bl" rotWithShape="0"/>
          </a:effectLst>
        </p:spPr>
        <p:txBody>
          <a:bodyPr lIns="0" tIns="0" rIns="0" bIns="0" anchor="b">
            <a:spAutoFit/>
          </a:bodyPr>
          <a:lstStyle>
            <a:lvl1pPr algn="l" defTabSz="914400" rtl="0" eaLnBrk="1" latinLnBrk="0" hangingPunct="1">
              <a:lnSpc>
                <a:spcPct val="90000"/>
              </a:lnSpc>
              <a:spcBef>
                <a:spcPct val="0"/>
              </a:spcBef>
              <a:buNone/>
              <a:defRPr lang="en-US" sz="9600" kern="1200" dirty="0">
                <a:solidFill>
                  <a:srgbClr val="008881"/>
                </a:solidFill>
                <a:latin typeface="Arial"/>
                <a:ea typeface="+mj-ea"/>
                <a:cs typeface="Arial"/>
              </a:defRPr>
            </a:lvl1pPr>
          </a:lstStyle>
          <a:p>
            <a:pPr lvl="0"/>
            <a:r>
              <a:rPr lang="en-US" noProof="0" smtClean="0"/>
              <a:t>Click to edit Master title style</a:t>
            </a:r>
            <a:endParaRPr lang="en-US" noProof="0" dirty="0"/>
          </a:p>
        </p:txBody>
      </p:sp>
    </p:spTree>
    <p:extLst>
      <p:ext uri="{BB962C8B-B14F-4D97-AF65-F5344CB8AC3E}">
        <p14:creationId xmlns:p14="http://schemas.microsoft.com/office/powerpoint/2010/main" val="2158757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 name="Picture 11" descr="EMC-no-tag_white_RGB-150dpi.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01838" y="2228850"/>
            <a:ext cx="5153025"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12"/>
          <p:cNvSpPr txBox="1">
            <a:spLocks noChangeArrowheads="1"/>
          </p:cNvSpPr>
          <p:nvPr/>
        </p:nvSpPr>
        <p:spPr bwMode="auto">
          <a:xfrm>
            <a:off x="1733550" y="3760788"/>
            <a:ext cx="5689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pPr algn="ctr"/>
            <a:r>
              <a:rPr lang="en-US" altLang="en-US" sz="2400">
                <a:solidFill>
                  <a:srgbClr val="F27C3A"/>
                </a:solidFill>
                <a:cs typeface="Arial" pitchFamily="34" charset="0"/>
              </a:rPr>
              <a:t>A NEW </a:t>
            </a:r>
            <a:r>
              <a:rPr lang="en-US" altLang="en-US" sz="2300">
                <a:solidFill>
                  <a:srgbClr val="F27C3A"/>
                </a:solidFill>
                <a:cs typeface="Arial" pitchFamily="34" charset="0"/>
              </a:rPr>
              <a:t>PLATFORM</a:t>
            </a:r>
            <a:r>
              <a:rPr lang="en-US" altLang="en-US" sz="2400">
                <a:solidFill>
                  <a:srgbClr val="F27C3A"/>
                </a:solidFill>
                <a:cs typeface="Arial" pitchFamily="34" charset="0"/>
              </a:rPr>
              <a:t> </a:t>
            </a:r>
            <a:r>
              <a:rPr lang="en-US" altLang="en-US" sz="2400">
                <a:solidFill>
                  <a:srgbClr val="3EA7BC"/>
                </a:solidFill>
                <a:cs typeface="Arial" pitchFamily="34" charset="0"/>
              </a:rPr>
              <a:t>FOR A NEW ERA</a:t>
            </a:r>
          </a:p>
        </p:txBody>
      </p:sp>
    </p:spTree>
    <p:extLst>
      <p:ext uri="{BB962C8B-B14F-4D97-AF65-F5344CB8AC3E}">
        <p14:creationId xmlns:p14="http://schemas.microsoft.com/office/powerpoint/2010/main" val="114639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66717" y="433916"/>
            <a:ext cx="8410499" cy="6140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366718" y="1432986"/>
            <a:ext cx="8410499" cy="4510799"/>
          </a:xfrm>
          <a:prstGeom prst="rect">
            <a:avLst/>
          </a:prstGeom>
          <a:noFill/>
          <a:ln>
            <a:noFill/>
          </a:ln>
        </p:spPr>
        <p:txBody>
          <a:bodyPr lIns="91425" tIns="91425" rIns="91425" bIns="91425" anchor="t" anchorCtr="0"/>
          <a:lstStyle>
            <a:lvl1pPr rtl="0">
              <a:spcBef>
                <a:spcPts val="1200"/>
              </a:spcBef>
              <a:buClr>
                <a:srgbClr val="ADC339"/>
              </a:buClr>
              <a:buFont typeface="Noto Symbol"/>
              <a:buChar char="•"/>
              <a:defRPr/>
            </a:lvl1pPr>
            <a:lvl2pPr rtl="0">
              <a:spcBef>
                <a:spcPts val="300"/>
              </a:spcBef>
              <a:buClr>
                <a:srgbClr val="ADC339"/>
              </a:buClr>
              <a:buFont typeface="Verdana"/>
              <a:buChar char="–"/>
              <a:defRPr/>
            </a:lvl2pPr>
            <a:lvl3pPr rtl="0">
              <a:spcBef>
                <a:spcPts val="300"/>
              </a:spcBef>
              <a:buClr>
                <a:srgbClr val="ADC339"/>
              </a:buClr>
              <a:buFont typeface="Verdana"/>
              <a:buChar char="▪"/>
              <a:defRPr/>
            </a:lvl3pPr>
            <a:lvl4pPr marL="1658937" indent="-211137" rtl="0">
              <a:spcBef>
                <a:spcPts val="300"/>
              </a:spcBef>
              <a:buClr>
                <a:srgbClr val="ADC339"/>
              </a:buClr>
              <a:buFont typeface="Verdana"/>
              <a:buChar char="—"/>
              <a:defRPr/>
            </a:lvl4pPr>
            <a:lvl5pPr rtl="0">
              <a:spcBef>
                <a:spcPts val="300"/>
              </a:spcBef>
              <a:buClr>
                <a:srgbClr val="ADC339"/>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38901335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Pivotal Title Slide">
    <p:bg>
      <p:bgPr>
        <a:solidFill>
          <a:schemeClr val="accent1"/>
        </a:solidFill>
        <a:effectLst/>
      </p:bgPr>
    </p:bg>
    <p:spTree>
      <p:nvGrpSpPr>
        <p:cNvPr id="1" name="Shape 9"/>
        <p:cNvGrpSpPr/>
        <p:nvPr/>
      </p:nvGrpSpPr>
      <p:grpSpPr>
        <a:xfrm>
          <a:off x="0" y="0"/>
          <a:ext cx="0" cy="0"/>
          <a:chOff x="0" y="0"/>
          <a:chExt cx="0" cy="0"/>
        </a:xfrm>
      </p:grpSpPr>
      <p:sp>
        <p:nvSpPr>
          <p:cNvPr id="10" name="Shape 10"/>
          <p:cNvSpPr/>
          <p:nvPr/>
        </p:nvSpPr>
        <p:spPr>
          <a:xfrm>
            <a:off x="0" y="3"/>
            <a:ext cx="9144000" cy="6857999"/>
          </a:xfrm>
          <a:prstGeom prst="rect">
            <a:avLst/>
          </a:prstGeom>
          <a:solidFill>
            <a:srgbClr val="000000"/>
          </a:solidFill>
          <a:ln>
            <a:noFill/>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pic>
        <p:nvPicPr>
          <p:cNvPr id="11" name="Shape 11"/>
          <p:cNvPicPr preferRelativeResize="0"/>
          <p:nvPr/>
        </p:nvPicPr>
        <p:blipFill rotWithShape="1">
          <a:blip r:embed="rId2">
            <a:alphaModFix amt="31000"/>
          </a:blip>
          <a:srcRect/>
          <a:stretch/>
        </p:blipFill>
        <p:spPr>
          <a:xfrm>
            <a:off x="1934114" y="1936437"/>
            <a:ext cx="5152499" cy="1816799"/>
          </a:xfrm>
          <a:prstGeom prst="rect">
            <a:avLst/>
          </a:prstGeom>
          <a:noFill/>
          <a:ln>
            <a:noFill/>
          </a:ln>
        </p:spPr>
      </p:pic>
      <p:sp>
        <p:nvSpPr>
          <p:cNvPr id="12" name="Shape 12"/>
          <p:cNvSpPr txBox="1"/>
          <p:nvPr/>
        </p:nvSpPr>
        <p:spPr>
          <a:xfrm>
            <a:off x="1701805" y="3979337"/>
            <a:ext cx="5689499" cy="635999"/>
          </a:xfrm>
          <a:prstGeom prst="rect">
            <a:avLst/>
          </a:prstGeom>
          <a:noFill/>
          <a:ln>
            <a:noFill/>
          </a:ln>
        </p:spPr>
        <p:txBody>
          <a:bodyPr lIns="91425" tIns="45700" rIns="91425" bIns="45700" anchor="t" anchorCtr="0">
            <a:noAutofit/>
          </a:bodyPr>
          <a:lstStyle/>
          <a:p>
            <a:pPr algn="ctr" defTabSz="914400" fontAlgn="auto">
              <a:spcBef>
                <a:spcPts val="0"/>
              </a:spcBef>
              <a:spcAft>
                <a:spcPts val="0"/>
              </a:spcAft>
              <a:buSzPct val="25000"/>
            </a:pPr>
            <a:r>
              <a:rPr lang="en" sz="2400" kern="0">
                <a:solidFill>
                  <a:srgbClr val="F16F3B"/>
                </a:solidFill>
                <a:latin typeface="Arial"/>
                <a:ea typeface="Arial"/>
                <a:cs typeface="Arial"/>
                <a:sym typeface="Arial"/>
                <a:rtl val="0"/>
              </a:rPr>
              <a:t>A NEW</a:t>
            </a:r>
            <a:r>
              <a:rPr lang="en" sz="2400" kern="0">
                <a:solidFill>
                  <a:srgbClr val="E96C42"/>
                </a:solidFill>
                <a:latin typeface="Arial"/>
                <a:ea typeface="Arial"/>
                <a:cs typeface="Arial"/>
                <a:sym typeface="Arial"/>
                <a:rtl val="0"/>
              </a:rPr>
              <a:t> </a:t>
            </a:r>
            <a:r>
              <a:rPr lang="en" sz="2300" kern="0">
                <a:solidFill>
                  <a:srgbClr val="AEBF2F"/>
                </a:solidFill>
                <a:latin typeface="Arial"/>
                <a:ea typeface="Arial"/>
                <a:cs typeface="Arial"/>
                <a:sym typeface="Arial"/>
                <a:rtl val="0"/>
              </a:rPr>
              <a:t>PLATFORM</a:t>
            </a:r>
            <a:r>
              <a:rPr lang="en" sz="2400" kern="0">
                <a:solidFill>
                  <a:srgbClr val="4D4D4D"/>
                </a:solidFill>
                <a:latin typeface="Arial"/>
                <a:ea typeface="Arial"/>
                <a:cs typeface="Arial"/>
                <a:sym typeface="Arial"/>
                <a:rtl val="0"/>
              </a:rPr>
              <a:t> </a:t>
            </a:r>
            <a:r>
              <a:rPr lang="en" sz="2400" kern="0">
                <a:solidFill>
                  <a:srgbClr val="3EA7BC"/>
                </a:solidFill>
                <a:latin typeface="Arial"/>
                <a:ea typeface="Arial"/>
                <a:cs typeface="Arial"/>
                <a:sym typeface="Arial"/>
                <a:rtl val="0"/>
              </a:rPr>
              <a:t>FOR A NEW ERA</a:t>
            </a:r>
          </a:p>
        </p:txBody>
      </p:sp>
      <p:sp>
        <p:nvSpPr>
          <p:cNvPr id="13" name="Shape 13"/>
          <p:cNvSpPr/>
          <p:nvPr/>
        </p:nvSpPr>
        <p:spPr>
          <a:xfrm>
            <a:off x="0" y="3"/>
            <a:ext cx="9144000" cy="6857999"/>
          </a:xfrm>
          <a:prstGeom prst="rect">
            <a:avLst/>
          </a:prstGeom>
          <a:solidFill>
            <a:srgbClr val="000000"/>
          </a:solidFill>
          <a:ln>
            <a:noFill/>
          </a:ln>
        </p:spPr>
        <p:txBody>
          <a:bodyPr lIns="91425" tIns="45700" rIns="91425" bIns="45700" anchor="ctr" anchorCtr="0">
            <a:noAutofit/>
          </a:bodyPr>
          <a:lstStyle/>
          <a:p>
            <a:pPr algn="ctr" defTabSz="914400" fontAlgn="auto">
              <a:spcBef>
                <a:spcPts val="0"/>
              </a:spcBef>
              <a:spcAft>
                <a:spcPts val="0"/>
              </a:spcAft>
            </a:pPr>
            <a:endParaRPr kern="0">
              <a:solidFill>
                <a:srgbClr val="FFFFFF"/>
              </a:solidFill>
              <a:latin typeface="Arial"/>
              <a:ea typeface="Arial"/>
              <a:cs typeface="Arial"/>
              <a:sym typeface="Arial"/>
              <a:rtl val="0"/>
            </a:endParaRPr>
          </a:p>
        </p:txBody>
      </p:sp>
      <p:pic>
        <p:nvPicPr>
          <p:cNvPr id="14" name="Shape 14"/>
          <p:cNvPicPr preferRelativeResize="0"/>
          <p:nvPr/>
        </p:nvPicPr>
        <p:blipFill rotWithShape="1">
          <a:blip r:embed="rId2">
            <a:alphaModFix amt="31000"/>
          </a:blip>
          <a:srcRect/>
          <a:stretch/>
        </p:blipFill>
        <p:spPr>
          <a:xfrm>
            <a:off x="1934114" y="1936437"/>
            <a:ext cx="5152499" cy="1816799"/>
          </a:xfrm>
          <a:prstGeom prst="rect">
            <a:avLst/>
          </a:prstGeom>
          <a:noFill/>
          <a:ln>
            <a:noFill/>
          </a:ln>
        </p:spPr>
      </p:pic>
      <p:sp>
        <p:nvSpPr>
          <p:cNvPr id="15" name="Shape 15"/>
          <p:cNvSpPr txBox="1"/>
          <p:nvPr/>
        </p:nvSpPr>
        <p:spPr>
          <a:xfrm>
            <a:off x="1701805" y="3979337"/>
            <a:ext cx="5689499" cy="635999"/>
          </a:xfrm>
          <a:prstGeom prst="rect">
            <a:avLst/>
          </a:prstGeom>
          <a:noFill/>
          <a:ln>
            <a:noFill/>
          </a:ln>
        </p:spPr>
        <p:txBody>
          <a:bodyPr lIns="91425" tIns="45700" rIns="91425" bIns="45700" anchor="t" anchorCtr="0">
            <a:noAutofit/>
          </a:bodyPr>
          <a:lstStyle/>
          <a:p>
            <a:pPr algn="ctr" defTabSz="914400" fontAlgn="auto">
              <a:spcBef>
                <a:spcPts val="0"/>
              </a:spcBef>
              <a:spcAft>
                <a:spcPts val="0"/>
              </a:spcAft>
              <a:buSzPct val="25000"/>
            </a:pPr>
            <a:r>
              <a:rPr lang="en" sz="2400" kern="0">
                <a:solidFill>
                  <a:srgbClr val="F16F3B"/>
                </a:solidFill>
                <a:latin typeface="Arial"/>
                <a:ea typeface="Arial"/>
                <a:cs typeface="Arial"/>
                <a:sym typeface="Arial"/>
                <a:rtl val="0"/>
              </a:rPr>
              <a:t>A NEW</a:t>
            </a:r>
            <a:r>
              <a:rPr lang="en" sz="2400" kern="0">
                <a:solidFill>
                  <a:srgbClr val="E96C42"/>
                </a:solidFill>
                <a:latin typeface="Arial"/>
                <a:ea typeface="Arial"/>
                <a:cs typeface="Arial"/>
                <a:sym typeface="Arial"/>
                <a:rtl val="0"/>
              </a:rPr>
              <a:t> </a:t>
            </a:r>
            <a:r>
              <a:rPr lang="en" sz="2300" kern="0">
                <a:solidFill>
                  <a:srgbClr val="AEBF2F"/>
                </a:solidFill>
                <a:latin typeface="Arial"/>
                <a:ea typeface="Arial"/>
                <a:cs typeface="Arial"/>
                <a:sym typeface="Arial"/>
                <a:rtl val="0"/>
              </a:rPr>
              <a:t>PLATFORM</a:t>
            </a:r>
            <a:r>
              <a:rPr lang="en" sz="2400" kern="0">
                <a:solidFill>
                  <a:srgbClr val="4D4D4D"/>
                </a:solidFill>
                <a:latin typeface="Arial"/>
                <a:ea typeface="Arial"/>
                <a:cs typeface="Arial"/>
                <a:sym typeface="Arial"/>
                <a:rtl val="0"/>
              </a:rPr>
              <a:t> </a:t>
            </a:r>
            <a:r>
              <a:rPr lang="en" sz="2400" kern="0">
                <a:solidFill>
                  <a:srgbClr val="3EA7BC"/>
                </a:solidFill>
                <a:latin typeface="Arial"/>
                <a:ea typeface="Arial"/>
                <a:cs typeface="Arial"/>
                <a:sym typeface="Arial"/>
                <a:rtl val="0"/>
              </a:rPr>
              <a:t>FOR A NEW ERA</a:t>
            </a:r>
          </a:p>
        </p:txBody>
      </p:sp>
    </p:spTree>
    <p:extLst>
      <p:ext uri="{BB962C8B-B14F-4D97-AF65-F5344CB8AC3E}">
        <p14:creationId xmlns:p14="http://schemas.microsoft.com/office/powerpoint/2010/main" val="353376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4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7260611"/>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400"/>
            </a:lvl2pPr>
            <a:lvl3pPr>
              <a:defRPr sz="2000"/>
            </a:lvl3pPr>
            <a:lvl4pPr>
              <a:defRPr sz="18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2"/>
          <p:cNvSpPr>
            <a:spLocks noGrp="1"/>
          </p:cNvSpPr>
          <p:nvPr>
            <p:ph type="body" idx="10"/>
          </p:nvPr>
        </p:nvSpPr>
        <p:spPr bwMode="gray">
          <a:xfrm>
            <a:off x="567271" y="1268269"/>
            <a:ext cx="8119529" cy="346219"/>
          </a:xfrm>
          <a:prstGeom prst="rect">
            <a:avLst/>
          </a:prstGeom>
          <a:noFill/>
        </p:spPr>
        <p:txBody>
          <a:bodyPr lIns="0" tIns="0" rIns="0" bIns="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1043002853"/>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65253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50875797"/>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mtClean="0"/>
              <a:t>Click to edit Master title style</a:t>
            </a:r>
            <a:endParaRPr lang="en-US"/>
          </a:p>
        </p:txBody>
      </p:sp>
    </p:spTree>
    <p:extLst>
      <p:ext uri="{BB962C8B-B14F-4D97-AF65-F5344CB8AC3E}">
        <p14:creationId xmlns:p14="http://schemas.microsoft.com/office/powerpoint/2010/main" val="252710682"/>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_subtitle">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567271" y="1175132"/>
            <a:ext cx="8119529" cy="346219"/>
          </a:xfrm>
          <a:prstGeom prst="rect">
            <a:avLst/>
          </a:prstGeom>
          <a:noFill/>
        </p:spPr>
        <p:txBody>
          <a:bodyPr lIns="0" tIns="0" rIns="0" bIns="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p:nvPr>
        </p:nvSpPr>
        <p:spPr>
          <a:xfrm>
            <a:off x="457200" y="274638"/>
            <a:ext cx="8229600" cy="1143000"/>
          </a:xfrm>
        </p:spPr>
        <p:txBody>
          <a:bodyPr anchor="t"/>
          <a:lstStyle/>
          <a:p>
            <a:r>
              <a:rPr lang="en-US" smtClean="0"/>
              <a:t>Click to edit Master title style</a:t>
            </a:r>
            <a:endParaRPr lang="en-US"/>
          </a:p>
        </p:txBody>
      </p:sp>
    </p:spTree>
    <p:extLst>
      <p:ext uri="{BB962C8B-B14F-4D97-AF65-F5344CB8AC3E}">
        <p14:creationId xmlns:p14="http://schemas.microsoft.com/office/powerpoint/2010/main" val="2616951497"/>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3460979"/>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Rectangle 3"/>
          <p:cNvSpPr/>
          <p:nvPr/>
        </p:nvSpPr>
        <p:spPr bwMode="gray">
          <a:xfrm>
            <a:off x="0" y="0"/>
            <a:ext cx="9144000" cy="2168525"/>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latin typeface="+mj-lt"/>
            </a:endParaRPr>
          </a:p>
        </p:txBody>
      </p:sp>
      <p:sp>
        <p:nvSpPr>
          <p:cNvPr id="11" name="Title 1"/>
          <p:cNvSpPr>
            <a:spLocks noGrp="1"/>
          </p:cNvSpPr>
          <p:nvPr>
            <p:ph type="ctrTitle"/>
          </p:nvPr>
        </p:nvSpPr>
        <p:spPr bwMode="gray">
          <a:xfrm>
            <a:off x="2728912" y="2222080"/>
            <a:ext cx="6048376" cy="1218795"/>
          </a:xfrm>
          <a:prstGeom prst="rect">
            <a:avLst/>
          </a:prstGeom>
          <a:noFill/>
        </p:spPr>
        <p:txBody>
          <a:bodyPr lIns="0" tIns="0" rIns="0" bIns="0" anchor="b">
            <a:spAutoFit/>
          </a:bodyPr>
          <a:lstStyle>
            <a:lvl1pPr>
              <a:lnSpc>
                <a:spcPct val="90000"/>
              </a:lnSpc>
              <a:defRPr sz="4400">
                <a:solidFill>
                  <a:schemeClr val="tx2"/>
                </a:solidFill>
                <a:latin typeface="Arial"/>
                <a:cs typeface="Arial"/>
              </a:defRPr>
            </a:lvl1pPr>
          </a:lstStyle>
          <a:p>
            <a:pPr lvl="0"/>
            <a:r>
              <a:rPr lang="en-US" noProof="0" smtClean="0"/>
              <a:t>Click to edit Master title style</a:t>
            </a:r>
            <a:endParaRPr lang="en-US" noProof="0" dirty="0"/>
          </a:p>
        </p:txBody>
      </p:sp>
      <p:sp>
        <p:nvSpPr>
          <p:cNvPr id="12" name="Subtitle 2"/>
          <p:cNvSpPr>
            <a:spLocks noGrp="1"/>
          </p:cNvSpPr>
          <p:nvPr>
            <p:ph type="subTitle" idx="1"/>
          </p:nvPr>
        </p:nvSpPr>
        <p:spPr bwMode="gray">
          <a:xfrm>
            <a:off x="2728913" y="3671063"/>
            <a:ext cx="6048375" cy="1901704"/>
          </a:xfrm>
          <a:prstGeom prst="rect">
            <a:avLst/>
          </a:prstGeom>
          <a:noFill/>
        </p:spPr>
        <p:txBody>
          <a:bodyPr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smtClean="0"/>
              <a:t>Click to edit Master subtitle style</a:t>
            </a:r>
            <a:endParaRPr lang="en-US" noProof="0" dirty="0"/>
          </a:p>
        </p:txBody>
      </p:sp>
    </p:spTree>
    <p:extLst>
      <p:ext uri="{BB962C8B-B14F-4D97-AF65-F5344CB8AC3E}">
        <p14:creationId xmlns:p14="http://schemas.microsoft.com/office/powerpoint/2010/main" val="3386155227"/>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 name="Rectangle 6"/>
          <p:cNvSpPr/>
          <p:nvPr/>
        </p:nvSpPr>
        <p:spPr bwMode="gray">
          <a:xfrm>
            <a:off x="0" y="6329363"/>
            <a:ext cx="9144000" cy="385762"/>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p>
        </p:txBody>
      </p:sp>
      <p:sp>
        <p:nvSpPr>
          <p:cNvPr id="1029" name="TextBox 7"/>
          <p:cNvSpPr txBox="1">
            <a:spLocks noChangeArrowheads="1"/>
          </p:cNvSpPr>
          <p:nvPr/>
        </p:nvSpPr>
        <p:spPr bwMode="gray">
          <a:xfrm flipH="1">
            <a:off x="8553450" y="6723063"/>
            <a:ext cx="5334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fontAlgn="base">
              <a:spcBef>
                <a:spcPct val="0"/>
              </a:spcBef>
              <a:spcAft>
                <a:spcPct val="0"/>
              </a:spcAft>
              <a:defRPr>
                <a:solidFill>
                  <a:schemeClr val="tx1"/>
                </a:solidFill>
                <a:latin typeface="Arial" pitchFamily="34" charset="0"/>
                <a:ea typeface="ＭＳ Ｐゴシック" pitchFamily="34" charset="-128"/>
              </a:defRPr>
            </a:lvl6pPr>
            <a:lvl7pPr marL="2971800" indent="-228600" fontAlgn="base">
              <a:spcBef>
                <a:spcPct val="0"/>
              </a:spcBef>
              <a:spcAft>
                <a:spcPct val="0"/>
              </a:spcAft>
              <a:defRPr>
                <a:solidFill>
                  <a:schemeClr val="tx1"/>
                </a:solidFill>
                <a:latin typeface="Arial" pitchFamily="34" charset="0"/>
                <a:ea typeface="ＭＳ Ｐゴシック" pitchFamily="34" charset="-128"/>
              </a:defRPr>
            </a:lvl7pPr>
            <a:lvl8pPr marL="3429000" indent="-228600" fontAlgn="base">
              <a:spcBef>
                <a:spcPct val="0"/>
              </a:spcBef>
              <a:spcAft>
                <a:spcPct val="0"/>
              </a:spcAft>
              <a:defRPr>
                <a:solidFill>
                  <a:schemeClr val="tx1"/>
                </a:solidFill>
                <a:latin typeface="Arial" pitchFamily="34" charset="0"/>
                <a:ea typeface="ＭＳ Ｐゴシック" pitchFamily="34" charset="-128"/>
              </a:defRPr>
            </a:lvl8pPr>
            <a:lvl9pPr marL="3886200" indent="-228600" fontAlgn="base">
              <a:spcBef>
                <a:spcPct val="0"/>
              </a:spcBef>
              <a:spcAft>
                <a:spcPct val="0"/>
              </a:spcAft>
              <a:defRPr>
                <a:solidFill>
                  <a:schemeClr val="tx1"/>
                </a:solidFill>
                <a:latin typeface="Arial" pitchFamily="34" charset="0"/>
                <a:ea typeface="ＭＳ Ｐゴシック" pitchFamily="34" charset="-128"/>
              </a:defRPr>
            </a:lvl9pPr>
          </a:lstStyle>
          <a:p>
            <a:pPr algn="r" defTabSz="914400"/>
            <a:fld id="{A27D198D-565D-401F-9929-25C02FAF914F}" type="slidenum">
              <a:rPr lang="en-US" altLang="en-US" sz="800">
                <a:solidFill>
                  <a:srgbClr val="7F7F7F"/>
                </a:solidFill>
                <a:cs typeface="Arial" pitchFamily="34" charset="0"/>
              </a:rPr>
              <a:pPr algn="r" defTabSz="914400"/>
              <a:t>‹#›</a:t>
            </a:fld>
            <a:endParaRPr lang="en-US" altLang="en-US" sz="800">
              <a:solidFill>
                <a:srgbClr val="7F7F7F"/>
              </a:solidFill>
              <a:cs typeface="Arial" pitchFamily="34" charset="0"/>
            </a:endParaRPr>
          </a:p>
        </p:txBody>
      </p:sp>
      <p:pic>
        <p:nvPicPr>
          <p:cNvPr id="1030" name="Picture 10" descr="Pivotal_Logo_white.png"/>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7950200" y="6399213"/>
            <a:ext cx="9572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bwMode="gray">
          <a:xfrm>
            <a:off x="349250" y="6726238"/>
            <a:ext cx="2274888" cy="92333"/>
          </a:xfrm>
          <a:prstGeom prst="rect">
            <a:avLst/>
          </a:prstGeom>
          <a:noFill/>
        </p:spPr>
        <p:txBody>
          <a:bodyPr lIns="0" tIns="0" rIns="0" bIns="0">
            <a:spAutoFit/>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defTabSz="457200" fontAlgn="base">
              <a:spcBef>
                <a:spcPct val="0"/>
              </a:spcBef>
              <a:spcAft>
                <a:spcPct val="0"/>
              </a:spcAft>
              <a:defRPr>
                <a:solidFill>
                  <a:schemeClr val="tx1"/>
                </a:solidFill>
                <a:latin typeface="Arial" pitchFamily="34" charset="0"/>
                <a:ea typeface="ＭＳ Ｐゴシック" pitchFamily="34" charset="-128"/>
              </a:defRPr>
            </a:lvl6pPr>
            <a:lvl7pPr marL="2971800" indent="-228600" defTabSz="457200" fontAlgn="base">
              <a:spcBef>
                <a:spcPct val="0"/>
              </a:spcBef>
              <a:spcAft>
                <a:spcPct val="0"/>
              </a:spcAft>
              <a:defRPr>
                <a:solidFill>
                  <a:schemeClr val="tx1"/>
                </a:solidFill>
                <a:latin typeface="Arial" pitchFamily="34" charset="0"/>
                <a:ea typeface="ＭＳ Ｐゴシック" pitchFamily="34" charset="-128"/>
              </a:defRPr>
            </a:lvl7pPr>
            <a:lvl8pPr marL="3429000" indent="-228600" defTabSz="457200" fontAlgn="base">
              <a:spcBef>
                <a:spcPct val="0"/>
              </a:spcBef>
              <a:spcAft>
                <a:spcPct val="0"/>
              </a:spcAft>
              <a:defRPr>
                <a:solidFill>
                  <a:schemeClr val="tx1"/>
                </a:solidFill>
                <a:latin typeface="Arial" pitchFamily="34" charset="0"/>
                <a:ea typeface="ＭＳ Ｐゴシック" pitchFamily="34" charset="-128"/>
              </a:defRPr>
            </a:lvl8pPr>
            <a:lvl9pPr marL="3886200" indent="-228600" defTabSz="457200" fontAlgn="base">
              <a:spcBef>
                <a:spcPct val="0"/>
              </a:spcBef>
              <a:spcAft>
                <a:spcPct val="0"/>
              </a:spcAft>
              <a:defRPr>
                <a:solidFill>
                  <a:schemeClr val="tx1"/>
                </a:solidFill>
                <a:latin typeface="Arial" pitchFamily="34" charset="0"/>
                <a:ea typeface="ＭＳ Ｐゴシック" pitchFamily="34" charset="-128"/>
              </a:defRPr>
            </a:lvl9pPr>
          </a:lstStyle>
          <a:p>
            <a:r>
              <a:rPr lang="en-US" altLang="en-US" sz="600" dirty="0">
                <a:solidFill>
                  <a:srgbClr val="7F7F7F"/>
                </a:solidFill>
                <a:cs typeface="Arial" pitchFamily="34" charset="0"/>
              </a:rPr>
              <a:t>©  </a:t>
            </a:r>
            <a:r>
              <a:rPr lang="en-US" altLang="en-US" sz="600" dirty="0" smtClean="0">
                <a:solidFill>
                  <a:srgbClr val="7F7F7F"/>
                </a:solidFill>
                <a:cs typeface="Arial" pitchFamily="34" charset="0"/>
              </a:rPr>
              <a:t>2015 </a:t>
            </a:r>
            <a:r>
              <a:rPr lang="en-US" altLang="en-US" sz="600" dirty="0">
                <a:solidFill>
                  <a:srgbClr val="7F7F7F"/>
                </a:solidFill>
                <a:cs typeface="Arial" pitchFamily="34" charset="0"/>
              </a:rPr>
              <a:t>Pivotal Software, Inc.  All rights reserved.</a:t>
            </a:r>
          </a:p>
        </p:txBody>
      </p:sp>
    </p:spTree>
  </p:cSld>
  <p:clrMap bg1="lt1" tx1="dk1" bg2="lt2" tx2="dk2" accent1="accent1" accent2="accent2" accent3="accent3" accent4="accent4" accent5="accent5" accent6="accent6" hlink="hlink" folHlink="folHlink"/>
  <p:sldLayoutIdLst>
    <p:sldLayoutId id="2147483675" r:id="rId1"/>
    <p:sldLayoutId id="2147483668" r:id="rId2"/>
    <p:sldLayoutId id="2147483669" r:id="rId3"/>
    <p:sldLayoutId id="2147483670" r:id="rId4"/>
    <p:sldLayoutId id="2147483671" r:id="rId5"/>
    <p:sldLayoutId id="2147483672" r:id="rId6"/>
    <p:sldLayoutId id="2147483673" r:id="rId7"/>
    <p:sldLayoutId id="2147483674" r:id="rId8"/>
    <p:sldLayoutId id="2147483676" r:id="rId9"/>
    <p:sldLayoutId id="2147483677" r:id="rId10"/>
    <p:sldLayoutId id="2147483678" r:id="rId11"/>
    <p:sldLayoutId id="2147483679" r:id="rId12"/>
    <p:sldLayoutId id="2147483680" r:id="rId13"/>
    <p:sldLayoutId id="2147483685" r:id="rId14"/>
    <p:sldLayoutId id="2147483686" r:id="rId15"/>
  </p:sldLayoutIdLst>
  <p:hf sldNum="0" hdr="0" ftr="0" dt="0"/>
  <p:txStyles>
    <p:titleStyle>
      <a:lvl1pPr algn="l" defTabSz="457200" rtl="0" eaLnBrk="1" fontAlgn="base" hangingPunct="1">
        <a:spcBef>
          <a:spcPct val="0"/>
        </a:spcBef>
        <a:spcAft>
          <a:spcPct val="0"/>
        </a:spcAft>
        <a:defRPr sz="3200" kern="1200">
          <a:solidFill>
            <a:schemeClr val="tx2"/>
          </a:solidFill>
          <a:latin typeface="Arial"/>
          <a:ea typeface="ＭＳ Ｐゴシック" pitchFamily="34" charset="-128"/>
          <a:cs typeface="Arial"/>
        </a:defRPr>
      </a:lvl1pPr>
      <a:lvl2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2pPr>
      <a:lvl3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3pPr>
      <a:lvl4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4pPr>
      <a:lvl5pPr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5pPr>
      <a:lvl6pPr marL="4572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6pPr>
      <a:lvl7pPr marL="9144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7pPr>
      <a:lvl8pPr marL="13716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8pPr>
      <a:lvl9pPr marL="1828800" algn="l" defTabSz="457200" rtl="0" eaLnBrk="1" fontAlgn="base" hangingPunct="1">
        <a:spcBef>
          <a:spcPct val="0"/>
        </a:spcBef>
        <a:spcAft>
          <a:spcPct val="0"/>
        </a:spcAft>
        <a:defRPr sz="3200">
          <a:solidFill>
            <a:schemeClr val="tx2"/>
          </a:solidFill>
          <a:latin typeface="Arial" pitchFamily="34" charset="0"/>
          <a:ea typeface="ＭＳ Ｐゴシック" pitchFamily="34" charset="-128"/>
        </a:defRPr>
      </a:lvl9pPr>
    </p:titleStyle>
    <p:bodyStyle>
      <a:lvl1pPr marL="342900" indent="-342900" algn="l" defTabSz="457200" rtl="0" eaLnBrk="1" fontAlgn="base" hangingPunct="1">
        <a:spcBef>
          <a:spcPts val="600"/>
        </a:spcBef>
        <a:spcAft>
          <a:spcPct val="0"/>
        </a:spcAft>
        <a:buClr>
          <a:schemeClr val="accent1"/>
        </a:buClr>
        <a:buFont typeface="Arial" pitchFamily="34" charset="0"/>
        <a:buChar char="•"/>
        <a:defRPr sz="2400" kern="1200">
          <a:solidFill>
            <a:schemeClr val="tx1"/>
          </a:solidFill>
          <a:latin typeface="+mn-lt"/>
          <a:ea typeface="ＭＳ Ｐゴシック" pitchFamily="34" charset="-128"/>
          <a:cs typeface="+mn-cs"/>
        </a:defRPr>
      </a:lvl1pPr>
      <a:lvl2pPr marL="742950" indent="-285750" algn="l" defTabSz="457200" rtl="0" eaLnBrk="1" fontAlgn="base" hangingPunct="1">
        <a:spcBef>
          <a:spcPts val="600"/>
        </a:spcBef>
        <a:spcAft>
          <a:spcPct val="0"/>
        </a:spcAft>
        <a:buClr>
          <a:schemeClr val="accent1"/>
        </a:buClr>
        <a:buFont typeface="Arial" pitchFamily="34" charset="0"/>
        <a:buChar char="–"/>
        <a:defRPr sz="2200" kern="1200">
          <a:solidFill>
            <a:schemeClr val="tx1"/>
          </a:solidFill>
          <a:latin typeface="+mn-lt"/>
          <a:ea typeface="ＭＳ Ｐゴシック" pitchFamily="34" charset="-128"/>
          <a:cs typeface="+mn-cs"/>
        </a:defRPr>
      </a:lvl2pPr>
      <a:lvl3pPr marL="1143000" indent="-228600" algn="l" defTabSz="457200" rtl="0" eaLnBrk="1" fontAlgn="base" hangingPunct="1">
        <a:spcBef>
          <a:spcPts val="600"/>
        </a:spcBef>
        <a:spcAft>
          <a:spcPct val="0"/>
        </a:spcAft>
        <a:buClr>
          <a:schemeClr val="accent1"/>
        </a:buClr>
        <a:buFont typeface="Arial" pitchFamily="34" charset="0"/>
        <a:buChar char="•"/>
        <a:defRPr sz="2000" kern="1200">
          <a:solidFill>
            <a:schemeClr val="tx1"/>
          </a:solidFill>
          <a:latin typeface="+mn-lt"/>
          <a:ea typeface="ＭＳ Ｐゴシック" pitchFamily="34" charset="-128"/>
          <a:cs typeface="+mn-cs"/>
        </a:defRPr>
      </a:lvl3pPr>
      <a:lvl4pPr marL="1600200" indent="-228600" algn="l" defTabSz="457200" rtl="0" eaLnBrk="1" fontAlgn="base" hangingPunct="1">
        <a:spcBef>
          <a:spcPts val="600"/>
        </a:spcBef>
        <a:spcAft>
          <a:spcPct val="0"/>
        </a:spcAft>
        <a:buClr>
          <a:schemeClr val="accent1"/>
        </a:buClr>
        <a:buFont typeface="Arial" pitchFamily="34" charset="0"/>
        <a:buChar char="–"/>
        <a:defRPr kern="1200">
          <a:solidFill>
            <a:schemeClr val="tx1"/>
          </a:solidFill>
          <a:latin typeface="+mn-lt"/>
          <a:ea typeface="ＭＳ Ｐゴシック" pitchFamily="34" charset="-128"/>
          <a:cs typeface="+mn-cs"/>
        </a:defRPr>
      </a:lvl4pPr>
      <a:lvl5pPr marL="2057400" indent="-228600" algn="l" defTabSz="457200" rtl="0" eaLnBrk="1" fontAlgn="base" hangingPunct="1">
        <a:spcBef>
          <a:spcPts val="600"/>
        </a:spcBef>
        <a:spcAft>
          <a:spcPct val="0"/>
        </a:spcAft>
        <a:buClr>
          <a:schemeClr val="accent1"/>
        </a:buClr>
        <a:buFont typeface="Arial" pitchFamily="34" charset="0"/>
        <a:buChar char="»"/>
        <a:defRPr sz="1600" kern="1200">
          <a:solidFill>
            <a:schemeClr val="tx1"/>
          </a:solidFill>
          <a:latin typeface="+mn-lt"/>
          <a:ea typeface="ＭＳ Ｐゴシック"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tags" Target="../tags/tag9.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tags" Target="../tags/tag10.xml"/><Relationship Id="rId2"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20.png"/><Relationship Id="rId1" Type="http://schemas.openxmlformats.org/officeDocument/2006/relationships/tags" Target="../tags/tag11.xml"/><Relationship Id="rId2"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6.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tags" Target="../tags/tag13.xml"/><Relationship Id="rId2"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tags" Target="../tags/tag14.x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image" Target="../media/image21.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2.png"/><Relationship Id="rId1" Type="http://schemas.openxmlformats.org/officeDocument/2006/relationships/tags" Target="../tags/tag15.xml"/><Relationship Id="rId2"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tags" Target="../tags/tag16.xml"/><Relationship Id="rId2"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tags" Target="../tags/tag17.xml"/><Relationship Id="rId2"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3.png"/><Relationship Id="rId7" Type="http://schemas.openxmlformats.org/officeDocument/2006/relationships/image" Target="../media/image24.png"/><Relationship Id="rId1" Type="http://schemas.openxmlformats.org/officeDocument/2006/relationships/tags" Target="../tags/tag18.x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tags" Target="../tags/tag23.x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1" Type="http://schemas.openxmlformats.org/officeDocument/2006/relationships/tags" Target="../tags/tag2.xml"/><Relationship Id="rId2"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0" Type="http://schemas.openxmlformats.org/officeDocument/2006/relationships/image" Target="../media/image17.png"/><Relationship Id="rId1" Type="http://schemas.openxmlformats.org/officeDocument/2006/relationships/tags" Target="../tags/tag4.xml"/><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hyperlink" Target="http://engineering.pivotal.io/post/The_File_protocol_for_External_Tables_in_Greenplum_Database/" TargetMode="External"/><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4.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Tree>
    <p:extLst>
      <p:ext uri="{BB962C8B-B14F-4D97-AF65-F5344CB8AC3E}">
        <p14:creationId xmlns:p14="http://schemas.microsoft.com/office/powerpoint/2010/main" val="138970400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t"/>
          <a:lstStyle/>
          <a:p>
            <a:r>
              <a:rPr lang="en-US" dirty="0"/>
              <a:t>g</a:t>
            </a:r>
            <a:r>
              <a:rPr lang="en-US" dirty="0" smtClean="0"/>
              <a:t>pfdist </a:t>
            </a:r>
            <a:r>
              <a:rPr lang="en-US" dirty="0" smtClean="0"/>
              <a:t>Based </a:t>
            </a:r>
            <a:r>
              <a:rPr lang="en-US" dirty="0" smtClean="0"/>
              <a:t>External Tables</a:t>
            </a:r>
            <a:endParaRPr lang="en-US" dirty="0"/>
          </a:p>
        </p:txBody>
      </p:sp>
      <p:sp>
        <p:nvSpPr>
          <p:cNvPr id="8" name="Content Placeholder 7"/>
          <p:cNvSpPr>
            <a:spLocks noGrp="1"/>
          </p:cNvSpPr>
          <p:nvPr>
            <p:ph idx="1"/>
          </p:nvPr>
        </p:nvSpPr>
        <p:spPr>
          <a:xfrm>
            <a:off x="457200" y="1528084"/>
            <a:ext cx="8229600" cy="4525963"/>
          </a:xfrm>
        </p:spPr>
        <p:txBody>
          <a:bodyPr/>
          <a:lstStyle/>
          <a:p>
            <a:pPr>
              <a:buNone/>
            </a:pPr>
            <a:r>
              <a:rPr lang="en-US" sz="2800" dirty="0" smtClean="0"/>
              <a:t>When creating file-based external tables</a:t>
            </a:r>
            <a:r>
              <a:rPr lang="en-US" sz="2800" dirty="0" smtClean="0"/>
              <a:t>:</a:t>
            </a:r>
          </a:p>
          <a:p>
            <a:r>
              <a:rPr lang="en-US" sz="2800" dirty="0" smtClean="0"/>
              <a:t>Every segment opens a connection to the remote gpfdist agent (try running it with </a:t>
            </a:r>
            <a:r>
              <a:rPr lang="mr-IN" sz="2800" dirty="0" smtClean="0"/>
              <a:t>–</a:t>
            </a:r>
            <a:r>
              <a:rPr lang="en-US" sz="2800" dirty="0" smtClean="0"/>
              <a:t>V)</a:t>
            </a:r>
          </a:p>
          <a:p>
            <a:r>
              <a:rPr lang="en-US" sz="2800" dirty="0" smtClean="0"/>
              <a:t>Every segment asks for a block of data (</a:t>
            </a:r>
            <a:r>
              <a:rPr lang="en-US" sz="2800" dirty="0" err="1" smtClean="0"/>
              <a:t>ie</a:t>
            </a:r>
            <a:r>
              <a:rPr lang="en-US" sz="2800" dirty="0" smtClean="0"/>
              <a:t>. just a bunch of data only parsed for EOL)</a:t>
            </a:r>
          </a:p>
          <a:p>
            <a:pPr lvl="1"/>
            <a:r>
              <a:rPr lang="en-US" sz="2800" smtClean="0"/>
              <a:t>Max block length </a:t>
            </a:r>
            <a:r>
              <a:rPr lang="en-US" sz="2800" dirty="0" smtClean="0"/>
              <a:t>must be between</a:t>
            </a:r>
            <a:r>
              <a:rPr lang="en-US" sz="2800" dirty="0" smtClean="0"/>
              <a:t> 32K and 256MB</a:t>
            </a:r>
          </a:p>
          <a:p>
            <a:r>
              <a:rPr lang="en-US" sz="2800" dirty="0" smtClean="0"/>
              <a:t>After the data arrives at the segment, then the DSITRIBUTED BY clause is invoked which likely will cause data movement to another segment</a:t>
            </a:r>
          </a:p>
          <a:p>
            <a:endParaRPr lang="en-US" sz="2800" dirty="0"/>
          </a:p>
        </p:txBody>
      </p:sp>
    </p:spTree>
    <p:custDataLst>
      <p:tags r:id="rId1"/>
    </p:custDataLst>
    <p:extLst>
      <p:ext uri="{BB962C8B-B14F-4D97-AF65-F5344CB8AC3E}">
        <p14:creationId xmlns:p14="http://schemas.microsoft.com/office/powerpoint/2010/main" val="211427317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t"/>
          <a:lstStyle/>
          <a:p>
            <a:r>
              <a:rPr lang="en-US" dirty="0" smtClean="0"/>
              <a:t>Parallel File Distribution Program Example </a:t>
            </a:r>
            <a:endParaRPr lang="en-US" dirty="0"/>
          </a:p>
        </p:txBody>
      </p:sp>
      <p:sp>
        <p:nvSpPr>
          <p:cNvPr id="7" name="Content Placeholder 6"/>
          <p:cNvSpPr>
            <a:spLocks noGrp="1"/>
          </p:cNvSpPr>
          <p:nvPr>
            <p:ph idx="1"/>
          </p:nvPr>
        </p:nvSpPr>
        <p:spPr/>
        <p:txBody>
          <a:bodyPr/>
          <a:lstStyle/>
          <a:p>
            <a:pPr>
              <a:buNone/>
            </a:pPr>
            <a:r>
              <a:rPr lang="en-US" dirty="0" smtClean="0">
                <a:latin typeface="Courier New" pitchFamily="49" charset="0"/>
                <a:cs typeface="Courier New" pitchFamily="49" charset="0"/>
              </a:rPr>
              <a:t>gpfdist</a:t>
            </a:r>
            <a:r>
              <a:rPr lang="en-US" dirty="0" smtClean="0"/>
              <a:t> is started with the following syntax:</a:t>
            </a:r>
          </a:p>
          <a:p>
            <a:pPr>
              <a:buNone/>
            </a:pPr>
            <a:endParaRPr lang="en-US" dirty="0" smtClean="0"/>
          </a:p>
          <a:p>
            <a:pPr>
              <a:buNone/>
            </a:pPr>
            <a:endParaRPr lang="en-US" dirty="0" smtClean="0"/>
          </a:p>
          <a:p>
            <a:pPr>
              <a:buNone/>
            </a:pPr>
            <a:endParaRPr lang="en-US" dirty="0" smtClean="0"/>
          </a:p>
        </p:txBody>
      </p:sp>
      <p:grpSp>
        <p:nvGrpSpPr>
          <p:cNvPr id="2" name="Group 7"/>
          <p:cNvGrpSpPr/>
          <p:nvPr/>
        </p:nvGrpSpPr>
        <p:grpSpPr>
          <a:xfrm>
            <a:off x="304800" y="1371600"/>
            <a:ext cx="8610600" cy="1295400"/>
            <a:chOff x="304800" y="990600"/>
            <a:chExt cx="8610600" cy="1295400"/>
          </a:xfrm>
        </p:grpSpPr>
        <p:sp>
          <p:nvSpPr>
            <p:cNvPr id="9" name="Rectangle 8"/>
            <p:cNvSpPr/>
            <p:nvPr/>
          </p:nvSpPr>
          <p:spPr>
            <a:xfrm>
              <a:off x="304800" y="990600"/>
              <a:ext cx="8610600" cy="1295400"/>
            </a:xfrm>
            <a:prstGeom prst="rect">
              <a:avLst/>
            </a:prstGeom>
            <a:solidFill>
              <a:schemeClr val="bg1"/>
            </a:solidFill>
            <a:ln w="127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304800" y="990600"/>
              <a:ext cx="8534400" cy="1200329"/>
            </a:xfrm>
            <a:prstGeom prst="rect">
              <a:avLst/>
            </a:prstGeom>
            <a:noFill/>
          </p:spPr>
          <p:txBody>
            <a:bodyPr wrap="square" rtlCol="0">
              <a:spAutoFit/>
            </a:bodyPr>
            <a:lstStyle/>
            <a:p>
              <a:r>
                <a:rPr lang="en-US" dirty="0" smtClean="0">
                  <a:latin typeface="Courier New" pitchFamily="49" charset="0"/>
                  <a:cs typeface="Courier New" pitchFamily="49" charset="0"/>
                </a:rPr>
                <a:t>gpfdist -d /var/load_files/expenses1 -p 8081 &gt;&gt; gpfdist.log 2&gt;&amp;1 &amp;</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gpfdist -d /var/load_files/expenses2 -p 8082 &gt;&gt; gpfdist.log 2&gt;&amp;1 &amp;</a:t>
              </a:r>
            </a:p>
          </p:txBody>
        </p:sp>
      </p:grpSp>
      <p:grpSp>
        <p:nvGrpSpPr>
          <p:cNvPr id="3" name="Group 13"/>
          <p:cNvGrpSpPr/>
          <p:nvPr/>
        </p:nvGrpSpPr>
        <p:grpSpPr>
          <a:xfrm>
            <a:off x="228600" y="2743200"/>
            <a:ext cx="8763000" cy="3213437"/>
            <a:chOff x="838200" y="1828800"/>
            <a:chExt cx="8763000" cy="3213437"/>
          </a:xfrm>
        </p:grpSpPr>
        <p:grpSp>
          <p:nvGrpSpPr>
            <p:cNvPr id="8" name="Group 30"/>
            <p:cNvGrpSpPr/>
            <p:nvPr/>
          </p:nvGrpSpPr>
          <p:grpSpPr>
            <a:xfrm>
              <a:off x="838200" y="2010101"/>
              <a:ext cx="8763000" cy="3032136"/>
              <a:chOff x="609600" y="1476701"/>
              <a:chExt cx="8763000" cy="3032136"/>
            </a:xfrm>
          </p:grpSpPr>
          <p:sp>
            <p:nvSpPr>
              <p:cNvPr id="22" name="Rectangle 21"/>
              <p:cNvSpPr/>
              <p:nvPr/>
            </p:nvSpPr>
            <p:spPr>
              <a:xfrm>
                <a:off x="609600" y="1476701"/>
                <a:ext cx="8763000" cy="3032136"/>
              </a:xfrm>
              <a:prstGeom prst="rect">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609600" y="1476702"/>
                <a:ext cx="8763000" cy="381000"/>
              </a:xfrm>
              <a:prstGeom prst="rect">
                <a:avLst/>
              </a:prstGeom>
              <a:solidFill>
                <a:schemeClr val="accent2">
                  <a:lumMod val="20000"/>
                  <a:lumOff val="80000"/>
                </a:schemeClr>
              </a:solidFill>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27"/>
            <p:cNvGrpSpPr/>
            <p:nvPr/>
          </p:nvGrpSpPr>
          <p:grpSpPr>
            <a:xfrm>
              <a:off x="914400" y="1828800"/>
              <a:ext cx="8686800" cy="3194923"/>
              <a:chOff x="914400" y="1828800"/>
              <a:chExt cx="8686800" cy="3194923"/>
            </a:xfrm>
          </p:grpSpPr>
          <p:sp>
            <p:nvSpPr>
              <p:cNvPr id="17" name="TextBox 16"/>
              <p:cNvSpPr txBox="1"/>
              <p:nvPr/>
            </p:nvSpPr>
            <p:spPr>
              <a:xfrm>
                <a:off x="1524000" y="1981200"/>
                <a:ext cx="6377964" cy="369332"/>
              </a:xfrm>
              <a:prstGeom prst="rect">
                <a:avLst/>
              </a:prstGeom>
              <a:noFill/>
            </p:spPr>
            <p:txBody>
              <a:bodyPr wrap="none" rtlCol="0">
                <a:spAutoFit/>
              </a:bodyPr>
              <a:lstStyle/>
              <a:p>
                <a:r>
                  <a:rPr lang="en-US" b="1" dirty="0" smtClean="0">
                    <a:latin typeface="Calibri" pitchFamily="34" charset="0"/>
                  </a:rPr>
                  <a:t>Example: Creating an external table using the </a:t>
                </a:r>
                <a:r>
                  <a:rPr lang="en-US" b="1" dirty="0" smtClean="0">
                    <a:latin typeface="Courier New" pitchFamily="49" charset="0"/>
                    <a:cs typeface="Courier New" pitchFamily="49" charset="0"/>
                  </a:rPr>
                  <a:t>gpfdist</a:t>
                </a:r>
                <a:r>
                  <a:rPr lang="en-US" b="1" dirty="0" smtClean="0">
                    <a:latin typeface="Calibri" pitchFamily="34" charset="0"/>
                  </a:rPr>
                  <a:t> protocol</a:t>
                </a:r>
                <a:endParaRPr lang="en-US" b="1" dirty="0">
                  <a:latin typeface="Courier New" pitchFamily="49" charset="0"/>
                  <a:cs typeface="Courier New" pitchFamily="49" charset="0"/>
                </a:endParaRPr>
              </a:p>
            </p:txBody>
          </p:sp>
          <p:sp>
            <p:nvSpPr>
              <p:cNvPr id="18" name="TextBox 17"/>
              <p:cNvSpPr txBox="1"/>
              <p:nvPr/>
            </p:nvSpPr>
            <p:spPr>
              <a:xfrm>
                <a:off x="1143000" y="2438400"/>
                <a:ext cx="8458200" cy="2585323"/>
              </a:xfrm>
              <a:prstGeom prst="rect">
                <a:avLst/>
              </a:prstGeom>
              <a:solidFill>
                <a:schemeClr val="bg1"/>
              </a:solidFill>
              <a:effectLst>
                <a:softEdge rad="127000"/>
              </a:effectLst>
            </p:spPr>
            <p:txBody>
              <a:bodyPr wrap="square" rtlCol="0">
                <a:spAutoFit/>
              </a:bodyPr>
              <a:lstStyle/>
              <a:p>
                <a:r>
                  <a:rPr lang="en-US" dirty="0" smtClean="0">
                    <a:latin typeface="Courier New" pitchFamily="49" charset="0"/>
                    <a:cs typeface="Courier New" pitchFamily="49" charset="0"/>
                  </a:rPr>
                  <a:t>CREATE EXTERNAL TABLE ext_expenses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(name text, date date,  amount float4, description text)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LOCATION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'gpfdist://etlhost:8081/*',</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'gpfdist://etlhost:8082/*')</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FORMAT 'TEXT' (DELIMITER '|')</a:t>
                </a:r>
              </a:p>
              <a:p>
                <a:r>
                  <a:rPr lang="en-US" dirty="0" smtClean="0">
                    <a:latin typeface="Courier New" pitchFamily="49" charset="0"/>
                    <a:cs typeface="Courier New" pitchFamily="49" charset="0"/>
                  </a:rPr>
                  <a:t>   ENCODING ’UTF-8’    </a:t>
                </a:r>
              </a:p>
              <a:p>
                <a:r>
                  <a:rPr lang="en-US" dirty="0" smtClean="0">
                    <a:latin typeface="Courier New" pitchFamily="49" charset="0"/>
                    <a:cs typeface="Courier New" pitchFamily="49" charset="0"/>
                  </a:rPr>
                  <a:t>   LOG ERRORS INTO ext_expenses_loaderrors </a:t>
                </a:r>
              </a:p>
              <a:p>
                <a:r>
                  <a:rPr lang="en-US" dirty="0" smtClean="0">
                    <a:latin typeface="Courier New" pitchFamily="49" charset="0"/>
                    <a:cs typeface="Courier New" pitchFamily="49" charset="0"/>
                  </a:rPr>
                  <a:t>   SEGMENT REJECT LIMIT 10000 ROWS ;</a:t>
                </a:r>
              </a:p>
            </p:txBody>
          </p:sp>
          <p:grpSp>
            <p:nvGrpSpPr>
              <p:cNvPr id="12" name="Group 25"/>
              <p:cNvGrpSpPr/>
              <p:nvPr/>
            </p:nvGrpSpPr>
            <p:grpSpPr>
              <a:xfrm>
                <a:off x="914400" y="1828800"/>
                <a:ext cx="838200" cy="685800"/>
                <a:chOff x="914400" y="1828800"/>
                <a:chExt cx="838200" cy="685800"/>
              </a:xfrm>
            </p:grpSpPr>
            <p:pic>
              <p:nvPicPr>
                <p:cNvPr id="20" name="Picture 2" descr="C:\Documents and Settings\cantot\My Documents\Training\Supporting Materials\Icons\PNG files for PowerPoint\All Others\Notepad.png"/>
                <p:cNvPicPr>
                  <a:picLocks noChangeAspect="1" noChangeArrowheads="1"/>
                </p:cNvPicPr>
                <p:nvPr/>
              </p:nvPicPr>
              <p:blipFill>
                <a:blip r:embed="rId4" cstate="print"/>
                <a:srcRect/>
                <a:stretch>
                  <a:fillRect/>
                </a:stretch>
              </p:blipFill>
              <p:spPr bwMode="auto">
                <a:xfrm flipH="1">
                  <a:off x="914400" y="1828800"/>
                  <a:ext cx="685800" cy="685800"/>
                </a:xfrm>
                <a:prstGeom prst="rect">
                  <a:avLst/>
                </a:prstGeom>
                <a:noFill/>
              </p:spPr>
            </p:pic>
            <p:pic>
              <p:nvPicPr>
                <p:cNvPr id="21" name="Picture 1" descr="C:\Documents and Settings\cantot\My Documents\Training\Supporting Materials\Icons\PNG files for PowerPoint\All Others\mag glass.png"/>
                <p:cNvPicPr>
                  <a:picLocks noChangeAspect="1" noChangeArrowheads="1"/>
                </p:cNvPicPr>
                <p:nvPr/>
              </p:nvPicPr>
              <p:blipFill>
                <a:blip r:embed="rId5" cstate="print"/>
                <a:srcRect/>
                <a:stretch>
                  <a:fillRect/>
                </a:stretch>
              </p:blipFill>
              <p:spPr bwMode="auto">
                <a:xfrm>
                  <a:off x="1143000" y="2055779"/>
                  <a:ext cx="609600" cy="382621"/>
                </a:xfrm>
                <a:prstGeom prst="rect">
                  <a:avLst/>
                </a:prstGeom>
                <a:noFill/>
              </p:spPr>
            </p:pic>
          </p:grpSp>
        </p:grpSp>
      </p:grpSp>
    </p:spTree>
    <p:custDataLst>
      <p:tags r:id="rId1"/>
    </p:custDataLst>
    <p:extLst>
      <p:ext uri="{BB962C8B-B14F-4D97-AF65-F5344CB8AC3E}">
        <p14:creationId xmlns:p14="http://schemas.microsoft.com/office/powerpoint/2010/main" val="304285330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Parallel File Distribution Program Example (</a:t>
            </a:r>
            <a:r>
              <a:rPr lang="en-US" dirty="0" err="1" smtClean="0"/>
              <a:t>Cont’d.</a:t>
            </a:r>
            <a:r>
              <a:rPr lang="en-US" dirty="0" smtClean="0"/>
              <a:t>)</a:t>
            </a:r>
            <a:endParaRPr lang="en-US" dirty="0"/>
          </a:p>
        </p:txBody>
      </p:sp>
      <p:grpSp>
        <p:nvGrpSpPr>
          <p:cNvPr id="3" name="Group 6"/>
          <p:cNvGrpSpPr/>
          <p:nvPr/>
        </p:nvGrpSpPr>
        <p:grpSpPr>
          <a:xfrm>
            <a:off x="228600" y="1352698"/>
            <a:ext cx="8763000" cy="1255931"/>
            <a:chOff x="838200" y="1828800"/>
            <a:chExt cx="8763000" cy="1255931"/>
          </a:xfrm>
        </p:grpSpPr>
        <p:grpSp>
          <p:nvGrpSpPr>
            <p:cNvPr id="4" name="Group 30"/>
            <p:cNvGrpSpPr/>
            <p:nvPr/>
          </p:nvGrpSpPr>
          <p:grpSpPr>
            <a:xfrm>
              <a:off x="838200" y="2010101"/>
              <a:ext cx="8763000" cy="974736"/>
              <a:chOff x="609600" y="1476701"/>
              <a:chExt cx="8763000" cy="974736"/>
            </a:xfrm>
          </p:grpSpPr>
          <p:sp>
            <p:nvSpPr>
              <p:cNvPr id="15" name="Rectangle 14"/>
              <p:cNvSpPr/>
              <p:nvPr/>
            </p:nvSpPr>
            <p:spPr>
              <a:xfrm>
                <a:off x="609600" y="1476701"/>
                <a:ext cx="8763000" cy="974736"/>
              </a:xfrm>
              <a:prstGeom prst="rect">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609600" y="1476702"/>
                <a:ext cx="8763000" cy="381000"/>
              </a:xfrm>
              <a:prstGeom prst="rect">
                <a:avLst/>
              </a:prstGeom>
              <a:solidFill>
                <a:schemeClr val="accent2">
                  <a:lumMod val="20000"/>
                  <a:lumOff val="80000"/>
                </a:schemeClr>
              </a:solidFill>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 name="Group 27"/>
            <p:cNvGrpSpPr/>
            <p:nvPr/>
          </p:nvGrpSpPr>
          <p:grpSpPr>
            <a:xfrm>
              <a:off x="914400" y="1828800"/>
              <a:ext cx="8686800" cy="1255931"/>
              <a:chOff x="914400" y="1828800"/>
              <a:chExt cx="8686800" cy="1255931"/>
            </a:xfrm>
          </p:grpSpPr>
          <p:sp>
            <p:nvSpPr>
              <p:cNvPr id="10" name="TextBox 9"/>
              <p:cNvSpPr txBox="1"/>
              <p:nvPr/>
            </p:nvSpPr>
            <p:spPr>
              <a:xfrm>
                <a:off x="1524000" y="1981200"/>
                <a:ext cx="3920176" cy="369332"/>
              </a:xfrm>
              <a:prstGeom prst="rect">
                <a:avLst/>
              </a:prstGeom>
              <a:noFill/>
            </p:spPr>
            <p:txBody>
              <a:bodyPr wrap="none" rtlCol="0">
                <a:spAutoFit/>
              </a:bodyPr>
              <a:lstStyle/>
              <a:p>
                <a:r>
                  <a:rPr lang="en-US" b="1" dirty="0" smtClean="0">
                    <a:latin typeface="Calibri" pitchFamily="34" charset="0"/>
                  </a:rPr>
                  <a:t>Example: Load data into a regular table</a:t>
                </a:r>
                <a:endParaRPr lang="en-US" b="1" dirty="0">
                  <a:latin typeface="Courier New" pitchFamily="49" charset="0"/>
                  <a:cs typeface="Courier New" pitchFamily="49" charset="0"/>
                </a:endParaRPr>
              </a:p>
            </p:txBody>
          </p:sp>
          <p:sp>
            <p:nvSpPr>
              <p:cNvPr id="11" name="TextBox 10"/>
              <p:cNvSpPr txBox="1"/>
              <p:nvPr/>
            </p:nvSpPr>
            <p:spPr>
              <a:xfrm>
                <a:off x="1143000" y="2438400"/>
                <a:ext cx="8458200" cy="646331"/>
              </a:xfrm>
              <a:prstGeom prst="rect">
                <a:avLst/>
              </a:prstGeom>
              <a:solidFill>
                <a:schemeClr val="bg1"/>
              </a:solidFill>
              <a:effectLst>
                <a:softEdge rad="127000"/>
              </a:effectLst>
            </p:spPr>
            <p:txBody>
              <a:bodyPr wrap="square" rtlCol="0">
                <a:spAutoFit/>
              </a:bodyPr>
              <a:lstStyle/>
              <a:p>
                <a:r>
                  <a:rPr lang="en-US" dirty="0" smtClean="0">
                    <a:latin typeface="Courier New" pitchFamily="49" charset="0"/>
                    <a:cs typeface="Courier New" pitchFamily="49" charset="0"/>
                  </a:rPr>
                  <a:t>INSERT INTO expenses (SELECT * FROM ext_expenses);</a:t>
                </a:r>
                <a:br>
                  <a:rPr lang="en-US" dirty="0" smtClean="0">
                    <a:latin typeface="Courier New" pitchFamily="49" charset="0"/>
                    <a:cs typeface="Courier New" pitchFamily="49" charset="0"/>
                  </a:rPr>
                </a:br>
                <a:endParaRPr lang="en-US" dirty="0" smtClean="0">
                  <a:latin typeface="Courier New" pitchFamily="49" charset="0"/>
                  <a:cs typeface="Courier New" pitchFamily="49" charset="0"/>
                </a:endParaRPr>
              </a:p>
            </p:txBody>
          </p:sp>
          <p:grpSp>
            <p:nvGrpSpPr>
              <p:cNvPr id="8" name="Group 25"/>
              <p:cNvGrpSpPr/>
              <p:nvPr/>
            </p:nvGrpSpPr>
            <p:grpSpPr>
              <a:xfrm>
                <a:off x="914400" y="1828800"/>
                <a:ext cx="838200" cy="685800"/>
                <a:chOff x="914400" y="1828800"/>
                <a:chExt cx="838200" cy="685800"/>
              </a:xfrm>
            </p:grpSpPr>
            <p:pic>
              <p:nvPicPr>
                <p:cNvPr id="13" name="Picture 2" descr="C:\Documents and Settings\cantot\My Documents\Training\Supporting Materials\Icons\PNG files for PowerPoint\All Others\Notepad.png"/>
                <p:cNvPicPr>
                  <a:picLocks noChangeAspect="1" noChangeArrowheads="1"/>
                </p:cNvPicPr>
                <p:nvPr/>
              </p:nvPicPr>
              <p:blipFill>
                <a:blip r:embed="rId4" cstate="print"/>
                <a:srcRect/>
                <a:stretch>
                  <a:fillRect/>
                </a:stretch>
              </p:blipFill>
              <p:spPr bwMode="auto">
                <a:xfrm flipH="1">
                  <a:off x="914400" y="1828800"/>
                  <a:ext cx="685800" cy="685800"/>
                </a:xfrm>
                <a:prstGeom prst="rect">
                  <a:avLst/>
                </a:prstGeom>
                <a:noFill/>
              </p:spPr>
            </p:pic>
            <p:pic>
              <p:nvPicPr>
                <p:cNvPr id="14" name="Picture 1" descr="C:\Documents and Settings\cantot\My Documents\Training\Supporting Materials\Icons\PNG files for PowerPoint\All Others\mag glass.png"/>
                <p:cNvPicPr>
                  <a:picLocks noChangeAspect="1" noChangeArrowheads="1"/>
                </p:cNvPicPr>
                <p:nvPr/>
              </p:nvPicPr>
              <p:blipFill>
                <a:blip r:embed="rId5" cstate="print"/>
                <a:srcRect/>
                <a:stretch>
                  <a:fillRect/>
                </a:stretch>
              </p:blipFill>
              <p:spPr bwMode="auto">
                <a:xfrm>
                  <a:off x="1143000" y="2055779"/>
                  <a:ext cx="609600" cy="382621"/>
                </a:xfrm>
                <a:prstGeom prst="rect">
                  <a:avLst/>
                </a:prstGeom>
                <a:noFill/>
              </p:spPr>
            </p:pic>
          </p:grpSp>
        </p:grpSp>
      </p:grpSp>
    </p:spTree>
    <p:custDataLst>
      <p:tags r:id="rId1"/>
    </p:custDataLst>
    <p:extLst>
      <p:ext uri="{BB962C8B-B14F-4D97-AF65-F5344CB8AC3E}">
        <p14:creationId xmlns:p14="http://schemas.microsoft.com/office/powerpoint/2010/main" val="66145282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Accessing Hadoop Data Using gphdfs</a:t>
            </a:r>
            <a:endParaRPr lang="en-US" dirty="0"/>
          </a:p>
        </p:txBody>
      </p:sp>
      <p:pic>
        <p:nvPicPr>
          <p:cNvPr id="5" name="Picture 4" descr="wikipedia-gphdfs-load-exampl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054" y="1061509"/>
            <a:ext cx="8725299" cy="4939896"/>
          </a:xfrm>
          <a:prstGeom prst="rect">
            <a:avLst/>
          </a:prstGeom>
        </p:spPr>
      </p:pic>
    </p:spTree>
    <p:custDataLst>
      <p:tags r:id="rId1"/>
    </p:custDataLst>
    <p:extLst>
      <p:ext uri="{BB962C8B-B14F-4D97-AF65-F5344CB8AC3E}">
        <p14:creationId xmlns:p14="http://schemas.microsoft.com/office/powerpoint/2010/main" val="327998073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Accessing Hadoop Data Using gphdfs (Cont’d.)</a:t>
            </a:r>
            <a:endParaRPr lang="en-US" dirty="0"/>
          </a:p>
        </p:txBody>
      </p:sp>
      <p:sp>
        <p:nvSpPr>
          <p:cNvPr id="4" name="TextBox 3"/>
          <p:cNvSpPr txBox="1"/>
          <p:nvPr/>
        </p:nvSpPr>
        <p:spPr>
          <a:xfrm>
            <a:off x="614019" y="1809330"/>
            <a:ext cx="8072781" cy="3539431"/>
          </a:xfrm>
          <a:prstGeom prst="rect">
            <a:avLst/>
          </a:prstGeom>
          <a:noFill/>
        </p:spPr>
        <p:txBody>
          <a:bodyPr wrap="square" rtlCol="0">
            <a:spAutoFit/>
          </a:bodyPr>
          <a:lstStyle/>
          <a:p>
            <a:r>
              <a:rPr lang="en-US" sz="2800" dirty="0"/>
              <a:t>One time setup for using </a:t>
            </a:r>
            <a:r>
              <a:rPr lang="en-US" sz="2800" dirty="0" err="1"/>
              <a:t>gphdfs</a:t>
            </a:r>
            <a:r>
              <a:rPr lang="en-US" sz="2800" dirty="0"/>
              <a:t> requires setting</a:t>
            </a:r>
          </a:p>
          <a:p>
            <a:r>
              <a:rPr lang="en-US" sz="2800" dirty="0"/>
              <a:t>a couple of configuration parameters:</a:t>
            </a:r>
          </a:p>
          <a:p>
            <a:endParaRPr lang="en-US" sz="2800" dirty="0"/>
          </a:p>
          <a:p>
            <a:r>
              <a:rPr lang="en-US" sz="2800" dirty="0" err="1">
                <a:latin typeface="Courier"/>
                <a:cs typeface="Courier"/>
              </a:rPr>
              <a:t>gp_hadoop_target_version</a:t>
            </a:r>
            <a:r>
              <a:rPr lang="en-US" sz="2800" dirty="0"/>
              <a:t> -- corresponds with the version of Hadoop you’re using </a:t>
            </a:r>
          </a:p>
          <a:p>
            <a:endParaRPr lang="en-US" sz="2800" dirty="0"/>
          </a:p>
          <a:p>
            <a:r>
              <a:rPr lang="en-US" sz="2800" dirty="0" err="1">
                <a:latin typeface="Courier"/>
                <a:cs typeface="Courier"/>
              </a:rPr>
              <a:t>gp_hadoop_home</a:t>
            </a:r>
            <a:r>
              <a:rPr lang="en-US" sz="2800" dirty="0"/>
              <a:t> -- points to your Hadoop client</a:t>
            </a:r>
          </a:p>
          <a:p>
            <a:r>
              <a:rPr lang="en-US" sz="2800" dirty="0"/>
              <a:t>installation directory</a:t>
            </a:r>
          </a:p>
        </p:txBody>
      </p:sp>
    </p:spTree>
    <p:custDataLst>
      <p:tags r:id="rId1"/>
    </p:custDataLst>
    <p:extLst>
      <p:ext uri="{BB962C8B-B14F-4D97-AF65-F5344CB8AC3E}">
        <p14:creationId xmlns:p14="http://schemas.microsoft.com/office/powerpoint/2010/main" val="276769122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8581" y="126406"/>
            <a:ext cx="8229600" cy="1143000"/>
          </a:xfrm>
        </p:spPr>
        <p:txBody>
          <a:bodyPr anchor="t"/>
          <a:lstStyle/>
          <a:p>
            <a:r>
              <a:rPr lang="en-US" dirty="0" smtClean="0">
                <a:latin typeface="Courier New" pitchFamily="49" charset="0"/>
                <a:cs typeface="Courier New" pitchFamily="49" charset="0"/>
              </a:rPr>
              <a:t>gpload</a:t>
            </a:r>
            <a:r>
              <a:rPr lang="en-US" dirty="0" smtClean="0"/>
              <a:t> YAML Control File Example</a:t>
            </a:r>
            <a:endParaRPr lang="en-US" dirty="0"/>
          </a:p>
        </p:txBody>
      </p:sp>
      <p:grpSp>
        <p:nvGrpSpPr>
          <p:cNvPr id="5" name="Group 4"/>
          <p:cNvGrpSpPr/>
          <p:nvPr/>
        </p:nvGrpSpPr>
        <p:grpSpPr>
          <a:xfrm>
            <a:off x="990600" y="609600"/>
            <a:ext cx="6934200" cy="5715000"/>
            <a:chOff x="838200" y="1828800"/>
            <a:chExt cx="6934200" cy="5715000"/>
          </a:xfrm>
        </p:grpSpPr>
        <p:grpSp>
          <p:nvGrpSpPr>
            <p:cNvPr id="6" name="Group 30"/>
            <p:cNvGrpSpPr/>
            <p:nvPr/>
          </p:nvGrpSpPr>
          <p:grpSpPr>
            <a:xfrm>
              <a:off x="838200" y="2010102"/>
              <a:ext cx="6934200" cy="5533698"/>
              <a:chOff x="609600" y="1476702"/>
              <a:chExt cx="6934200" cy="5533698"/>
            </a:xfrm>
          </p:grpSpPr>
          <p:sp>
            <p:nvSpPr>
              <p:cNvPr id="13" name="Rectangle 12"/>
              <p:cNvSpPr/>
              <p:nvPr/>
            </p:nvSpPr>
            <p:spPr>
              <a:xfrm>
                <a:off x="609600" y="1476702"/>
                <a:ext cx="6934200" cy="5533698"/>
              </a:xfrm>
              <a:prstGeom prst="rect">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609600" y="1476702"/>
                <a:ext cx="6934200" cy="381000"/>
              </a:xfrm>
              <a:prstGeom prst="rect">
                <a:avLst/>
              </a:prstGeom>
              <a:solidFill>
                <a:schemeClr val="accent2">
                  <a:lumMod val="20000"/>
                  <a:lumOff val="80000"/>
                </a:schemeClr>
              </a:solidFill>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 name="Group 27"/>
            <p:cNvGrpSpPr/>
            <p:nvPr/>
          </p:nvGrpSpPr>
          <p:grpSpPr>
            <a:xfrm>
              <a:off x="914400" y="1828800"/>
              <a:ext cx="6190488" cy="5610969"/>
              <a:chOff x="914400" y="1828800"/>
              <a:chExt cx="6190488" cy="5610969"/>
            </a:xfrm>
          </p:grpSpPr>
          <p:sp>
            <p:nvSpPr>
              <p:cNvPr id="8" name="TextBox 7"/>
              <p:cNvSpPr txBox="1"/>
              <p:nvPr/>
            </p:nvSpPr>
            <p:spPr>
              <a:xfrm>
                <a:off x="1524000" y="1981200"/>
                <a:ext cx="4426981" cy="369332"/>
              </a:xfrm>
              <a:prstGeom prst="rect">
                <a:avLst/>
              </a:prstGeom>
              <a:noFill/>
            </p:spPr>
            <p:txBody>
              <a:bodyPr wrap="none" rtlCol="0">
                <a:spAutoFit/>
              </a:bodyPr>
              <a:lstStyle/>
              <a:p>
                <a:r>
                  <a:rPr lang="en-US" b="1" dirty="0" smtClean="0">
                    <a:latin typeface="Calibri" pitchFamily="34" charset="0"/>
                  </a:rPr>
                  <a:t>Example: YAML Control File for Loading Data</a:t>
                </a:r>
                <a:endParaRPr lang="en-US" b="1" dirty="0">
                  <a:latin typeface="Calibri" pitchFamily="34" charset="0"/>
                </a:endParaRPr>
              </a:p>
            </p:txBody>
          </p:sp>
          <p:sp>
            <p:nvSpPr>
              <p:cNvPr id="9" name="TextBox 8"/>
              <p:cNvSpPr txBox="1"/>
              <p:nvPr/>
            </p:nvSpPr>
            <p:spPr>
              <a:xfrm>
                <a:off x="1143000" y="2438400"/>
                <a:ext cx="5961888" cy="5001369"/>
              </a:xfrm>
              <a:prstGeom prst="rect">
                <a:avLst/>
              </a:prstGeom>
              <a:solidFill>
                <a:schemeClr val="bg1"/>
              </a:solidFill>
              <a:effectLst>
                <a:softEdge rad="127000"/>
              </a:effectLst>
            </p:spPr>
            <p:txBody>
              <a:bodyPr wrap="none" rtlCol="0">
                <a:spAutoFit/>
              </a:bodyPr>
              <a:lstStyle/>
              <a:p>
                <a:r>
                  <a:rPr lang="en-US" sz="1100" dirty="0" smtClean="0">
                    <a:latin typeface="Courier New" pitchFamily="49" charset="0"/>
                    <a:cs typeface="Courier New" pitchFamily="49" charset="0"/>
                  </a:rPr>
                  <a:t>VERSION: 1.0.0.1</a:t>
                </a:r>
              </a:p>
              <a:p>
                <a:r>
                  <a:rPr lang="en-US" sz="1100" dirty="0" smtClean="0">
                    <a:latin typeface="Courier New" pitchFamily="49" charset="0"/>
                    <a:cs typeface="Courier New" pitchFamily="49" charset="0"/>
                  </a:rPr>
                  <a:t>DATABASE: faa2</a:t>
                </a:r>
              </a:p>
              <a:p>
                <a:r>
                  <a:rPr lang="en-US" sz="1100" dirty="0" smtClean="0">
                    <a:latin typeface="Courier New" pitchFamily="49" charset="0"/>
                    <a:cs typeface="Courier New" pitchFamily="49" charset="0"/>
                  </a:rPr>
                  <a:t>USER: gpadmin</a:t>
                </a:r>
              </a:p>
              <a:p>
                <a:r>
                  <a:rPr lang="en-US" sz="1100" dirty="0" smtClean="0">
                    <a:latin typeface="Courier New" pitchFamily="49" charset="0"/>
                    <a:cs typeface="Courier New" pitchFamily="49" charset="0"/>
                  </a:rPr>
                  <a:t>HOST: smdw</a:t>
                </a:r>
              </a:p>
              <a:p>
                <a:r>
                  <a:rPr lang="en-US" sz="1100" dirty="0" smtClean="0">
                    <a:latin typeface="Courier New" pitchFamily="49" charset="0"/>
                    <a:cs typeface="Courier New" pitchFamily="49" charset="0"/>
                  </a:rPr>
                  <a:t>PORT: 5432</a:t>
                </a:r>
              </a:p>
              <a:p>
                <a:r>
                  <a:rPr lang="en-US" sz="1100" dirty="0" smtClean="0">
                    <a:latin typeface="Courier New" pitchFamily="49" charset="0"/>
                    <a:cs typeface="Courier New" pitchFamily="49" charset="0"/>
                  </a:rPr>
                  <a:t>GPLOAD:</a:t>
                </a:r>
              </a:p>
              <a:p>
                <a:r>
                  <a:rPr lang="en-US" sz="1100" dirty="0" smtClean="0">
                    <a:latin typeface="Courier New" pitchFamily="49" charset="0"/>
                    <a:cs typeface="Courier New" pitchFamily="49" charset="0"/>
                  </a:rPr>
                  <a:t>  INPUT:</a:t>
                </a:r>
              </a:p>
              <a:p>
                <a:r>
                  <a:rPr lang="en-US" sz="1100" dirty="0" smtClean="0">
                    <a:latin typeface="Courier New" pitchFamily="49" charset="0"/>
                    <a:cs typeface="Courier New" pitchFamily="49" charset="0"/>
                  </a:rPr>
                  <a:t>    - SOURCE:</a:t>
                </a:r>
              </a:p>
              <a:p>
                <a:r>
                  <a:rPr lang="en-US" sz="1100" dirty="0" smtClean="0">
                    <a:latin typeface="Courier New" pitchFamily="49" charset="0"/>
                    <a:cs typeface="Courier New" pitchFamily="49" charset="0"/>
                  </a:rPr>
                  <a:t>        LOCAL_HOSTNAME:</a:t>
                </a:r>
              </a:p>
              <a:p>
                <a:r>
                  <a:rPr lang="en-US" sz="1100" dirty="0" smtClean="0">
                    <a:latin typeface="Courier New" pitchFamily="49" charset="0"/>
                    <a:cs typeface="Courier New" pitchFamily="49" charset="0"/>
                  </a:rPr>
                  <a:t>            - mdw</a:t>
                </a:r>
              </a:p>
              <a:p>
                <a:r>
                  <a:rPr lang="en-US" sz="1100" dirty="0" smtClean="0">
                    <a:latin typeface="Courier New" pitchFamily="49" charset="0"/>
                    <a:cs typeface="Courier New" pitchFamily="49" charset="0"/>
                  </a:rPr>
                  <a:t>        PORT: 8081</a:t>
                </a:r>
              </a:p>
              <a:p>
                <a:r>
                  <a:rPr lang="en-US" sz="1100" dirty="0" smtClean="0">
                    <a:latin typeface="Courier New" pitchFamily="49" charset="0"/>
                    <a:cs typeface="Courier New" pitchFamily="49" charset="0"/>
                  </a:rPr>
                  <a:t>        FILE:</a:t>
                </a:r>
              </a:p>
              <a:p>
                <a:r>
                  <a:rPr lang="en-US" sz="1100" dirty="0" smtClean="0">
                    <a:latin typeface="Courier New" pitchFamily="49" charset="0"/>
                    <a:cs typeface="Courier New" pitchFamily="49" charset="0"/>
                  </a:rPr>
                  <a:t>            - /rawdata/FAAData/On_Time_On_Time_Performance_*.csv</a:t>
                </a:r>
              </a:p>
              <a:p>
                <a:r>
                  <a:rPr lang="en-US" sz="1100" dirty="0" smtClean="0">
                    <a:latin typeface="Courier New" pitchFamily="49" charset="0"/>
                    <a:cs typeface="Courier New" pitchFamily="49" charset="0"/>
                  </a:rPr>
                  <a:t>    - FORMAT: csv</a:t>
                </a:r>
              </a:p>
              <a:p>
                <a:r>
                  <a:rPr lang="en-US" sz="1100" dirty="0" smtClean="0">
                    <a:latin typeface="Courier New" pitchFamily="49" charset="0"/>
                    <a:cs typeface="Courier New" pitchFamily="49" charset="0"/>
                  </a:rPr>
                  <a:t>    - DELIMITER: ','</a:t>
                </a:r>
              </a:p>
              <a:p>
                <a:r>
                  <a:rPr lang="en-US" sz="1100" dirty="0" smtClean="0">
                    <a:latin typeface="Courier New" pitchFamily="49" charset="0"/>
                    <a:cs typeface="Courier New" pitchFamily="49" charset="0"/>
                  </a:rPr>
                  <a:t>    - ESCAPE: '"'</a:t>
                </a:r>
              </a:p>
              <a:p>
                <a:r>
                  <a:rPr lang="en-US" sz="1100" dirty="0" smtClean="0">
                    <a:latin typeface="Courier New" pitchFamily="49" charset="0"/>
                    <a:cs typeface="Courier New" pitchFamily="49" charset="0"/>
                  </a:rPr>
                  <a:t>    - QUOTE: '"'</a:t>
                </a:r>
              </a:p>
              <a:p>
                <a:r>
                  <a:rPr lang="en-US" sz="1100" dirty="0" smtClean="0">
                    <a:latin typeface="Courier New" pitchFamily="49" charset="0"/>
                    <a:cs typeface="Courier New" pitchFamily="49" charset="0"/>
                  </a:rPr>
                  <a:t>    - HEADER: true</a:t>
                </a:r>
              </a:p>
              <a:p>
                <a:r>
                  <a:rPr lang="en-US" sz="1100" dirty="0" smtClean="0">
                    <a:latin typeface="Courier New" pitchFamily="49" charset="0"/>
                    <a:cs typeface="Courier New" pitchFamily="49" charset="0"/>
                  </a:rPr>
                  <a:t>    - ERROR_LIMIT: 100</a:t>
                </a:r>
              </a:p>
              <a:p>
                <a:r>
                  <a:rPr lang="en-US" sz="1100" dirty="0" smtClean="0">
                    <a:latin typeface="Courier New" pitchFamily="49" charset="0"/>
                    <a:cs typeface="Courier New" pitchFamily="49" charset="0"/>
                  </a:rPr>
                  <a:t>    - ERROR_TABLE: faadata.faadataerr</a:t>
                </a:r>
              </a:p>
              <a:p>
                <a:r>
                  <a:rPr lang="en-US" sz="1100" dirty="0" smtClean="0">
                    <a:latin typeface="Courier New" pitchFamily="49" charset="0"/>
                    <a:cs typeface="Courier New" pitchFamily="49" charset="0"/>
                  </a:rPr>
                  <a:t>  OUTPUT:</a:t>
                </a:r>
              </a:p>
              <a:p>
                <a:r>
                  <a:rPr lang="en-US" sz="1100" dirty="0" smtClean="0">
                    <a:latin typeface="Courier New" pitchFamily="49" charset="0"/>
                    <a:cs typeface="Courier New" pitchFamily="49" charset="0"/>
                  </a:rPr>
                  <a:t>    - TABLE: faadata.factontimeperformance</a:t>
                </a:r>
              </a:p>
              <a:p>
                <a:r>
                  <a:rPr lang="en-US" sz="1100" dirty="0" smtClean="0">
                    <a:latin typeface="Courier New" pitchFamily="49" charset="0"/>
                    <a:cs typeface="Courier New" pitchFamily="49" charset="0"/>
                  </a:rPr>
                  <a:t>    - MODE: insert</a:t>
                </a:r>
              </a:p>
              <a:p>
                <a:r>
                  <a:rPr lang="en-US" sz="1100" dirty="0" smtClean="0">
                    <a:latin typeface="Courier New" pitchFamily="49" charset="0"/>
                    <a:cs typeface="Courier New" pitchFamily="49" charset="0"/>
                  </a:rPr>
                  <a:t>  PRELOAD:</a:t>
                </a:r>
              </a:p>
              <a:p>
                <a:r>
                  <a:rPr lang="en-US" sz="1100" dirty="0" smtClean="0">
                    <a:latin typeface="Courier New" pitchFamily="49" charset="0"/>
                    <a:cs typeface="Courier New" pitchFamily="49" charset="0"/>
                  </a:rPr>
                  <a:t>    - TRUNCATE: true</a:t>
                </a:r>
              </a:p>
              <a:p>
                <a:r>
                  <a:rPr lang="en-US" sz="1100" dirty="0" smtClean="0">
                    <a:latin typeface="Courier New" pitchFamily="49" charset="0"/>
                    <a:cs typeface="Courier New" pitchFamily="49" charset="0"/>
                  </a:rPr>
                  <a:t>    - REUSE_TABLES: false</a:t>
                </a:r>
              </a:p>
              <a:p>
                <a:r>
                  <a:rPr lang="en-US" sz="1100" dirty="0" smtClean="0">
                    <a:latin typeface="Courier New" pitchFamily="49" charset="0"/>
                    <a:cs typeface="Courier New" pitchFamily="49" charset="0"/>
                  </a:rPr>
                  <a:t>  SQL:</a:t>
                </a:r>
              </a:p>
              <a:p>
                <a:r>
                  <a:rPr lang="en-US" sz="1100" dirty="0" smtClean="0">
                    <a:latin typeface="Courier New" pitchFamily="49" charset="0"/>
                    <a:cs typeface="Courier New" pitchFamily="49" charset="0"/>
                  </a:rPr>
                  <a:t>    - BEFORE: "INSERT INTO audit VALUES('start', current_timestamp)"</a:t>
                </a:r>
              </a:p>
              <a:p>
                <a:r>
                  <a:rPr lang="en-US" sz="1100" dirty="0" smtClean="0">
                    <a:latin typeface="Courier New" pitchFamily="49" charset="0"/>
                    <a:cs typeface="Courier New" pitchFamily="49" charset="0"/>
                  </a:rPr>
                  <a:t>    - AFTER: "INSERT INTO audit VALUES('end', current_timestamp)"</a:t>
                </a:r>
              </a:p>
            </p:txBody>
          </p:sp>
          <p:grpSp>
            <p:nvGrpSpPr>
              <p:cNvPr id="10" name="Group 25"/>
              <p:cNvGrpSpPr/>
              <p:nvPr/>
            </p:nvGrpSpPr>
            <p:grpSpPr>
              <a:xfrm>
                <a:off x="914400" y="1828800"/>
                <a:ext cx="838200" cy="685800"/>
                <a:chOff x="914400" y="1828800"/>
                <a:chExt cx="838200" cy="685800"/>
              </a:xfrm>
            </p:grpSpPr>
            <p:pic>
              <p:nvPicPr>
                <p:cNvPr id="11" name="Picture 2" descr="C:\Documents and Settings\cantot\My Documents\Training\Supporting Materials\Icons\PNG files for PowerPoint\All Others\Notepad.png"/>
                <p:cNvPicPr>
                  <a:picLocks noChangeAspect="1" noChangeArrowheads="1"/>
                </p:cNvPicPr>
                <p:nvPr/>
              </p:nvPicPr>
              <p:blipFill>
                <a:blip r:embed="rId4" cstate="print"/>
                <a:srcRect/>
                <a:stretch>
                  <a:fillRect/>
                </a:stretch>
              </p:blipFill>
              <p:spPr bwMode="auto">
                <a:xfrm flipH="1">
                  <a:off x="914400" y="1828800"/>
                  <a:ext cx="685800" cy="685800"/>
                </a:xfrm>
                <a:prstGeom prst="rect">
                  <a:avLst/>
                </a:prstGeom>
                <a:noFill/>
              </p:spPr>
            </p:pic>
            <p:pic>
              <p:nvPicPr>
                <p:cNvPr id="12" name="Picture 1" descr="C:\Documents and Settings\cantot\My Documents\Training\Supporting Materials\Icons\PNG files for PowerPoint\All Others\mag glass.png"/>
                <p:cNvPicPr>
                  <a:picLocks noChangeAspect="1" noChangeArrowheads="1"/>
                </p:cNvPicPr>
                <p:nvPr/>
              </p:nvPicPr>
              <p:blipFill>
                <a:blip r:embed="rId5" cstate="print"/>
                <a:srcRect/>
                <a:stretch>
                  <a:fillRect/>
                </a:stretch>
              </p:blipFill>
              <p:spPr bwMode="auto">
                <a:xfrm>
                  <a:off x="1143000" y="2055779"/>
                  <a:ext cx="609600" cy="382621"/>
                </a:xfrm>
                <a:prstGeom prst="rect">
                  <a:avLst/>
                </a:prstGeom>
                <a:noFill/>
              </p:spPr>
            </p:pic>
          </p:grpSp>
        </p:grpSp>
      </p:grpSp>
      <p:sp>
        <p:nvSpPr>
          <p:cNvPr id="17" name="Double Bracket 16"/>
          <p:cNvSpPr/>
          <p:nvPr/>
        </p:nvSpPr>
        <p:spPr>
          <a:xfrm>
            <a:off x="1447800" y="2286000"/>
            <a:ext cx="5410200" cy="2309750"/>
          </a:xfrm>
          <a:prstGeom prst="bracketPair">
            <a:avLst>
              <a:gd name="adj" fmla="val 4328"/>
            </a:avLst>
          </a:prstGeom>
          <a:ln w="28575">
            <a:solidFill>
              <a:schemeClr val="tx2">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TextBox 17"/>
          <p:cNvSpPr txBox="1"/>
          <p:nvPr/>
        </p:nvSpPr>
        <p:spPr>
          <a:xfrm>
            <a:off x="7010400" y="2762071"/>
            <a:ext cx="2133600" cy="923330"/>
          </a:xfrm>
          <a:prstGeom prst="rect">
            <a:avLst/>
          </a:prstGeom>
          <a:solidFill>
            <a:schemeClr val="bg1"/>
          </a:solidFill>
          <a:effectLst>
            <a:softEdge rad="127000"/>
          </a:effectLst>
        </p:spPr>
        <p:txBody>
          <a:bodyPr wrap="square" rtlCol="0">
            <a:spAutoFit/>
          </a:bodyPr>
          <a:lstStyle/>
          <a:p>
            <a:r>
              <a:rPr lang="en-US" dirty="0" smtClean="0">
                <a:solidFill>
                  <a:schemeClr val="bg2">
                    <a:lumMod val="75000"/>
                  </a:schemeClr>
                </a:solidFill>
                <a:latin typeface="Courier New" pitchFamily="49" charset="0"/>
                <a:cs typeface="Courier New" pitchFamily="49" charset="0"/>
              </a:rPr>
              <a:t>gpfdist</a:t>
            </a:r>
            <a:r>
              <a:rPr lang="en-US" dirty="0" smtClean="0">
                <a:solidFill>
                  <a:schemeClr val="bg2">
                    <a:lumMod val="75000"/>
                  </a:schemeClr>
                </a:solidFill>
                <a:latin typeface="Calibri" pitchFamily="34" charset="0"/>
                <a:cs typeface="Courier New" pitchFamily="49" charset="0"/>
              </a:rPr>
              <a:t> configuration</a:t>
            </a:r>
            <a:br>
              <a:rPr lang="en-US" dirty="0" smtClean="0">
                <a:solidFill>
                  <a:schemeClr val="bg2">
                    <a:lumMod val="75000"/>
                  </a:schemeClr>
                </a:solidFill>
                <a:latin typeface="Calibri" pitchFamily="34" charset="0"/>
                <a:cs typeface="Courier New" pitchFamily="49" charset="0"/>
              </a:rPr>
            </a:br>
            <a:r>
              <a:rPr lang="en-US" dirty="0" smtClean="0">
                <a:solidFill>
                  <a:schemeClr val="bg2">
                    <a:lumMod val="75000"/>
                  </a:schemeClr>
                </a:solidFill>
                <a:latin typeface="Calibri" pitchFamily="34" charset="0"/>
                <a:cs typeface="Courier New" pitchFamily="49" charset="0"/>
              </a:rPr>
              <a:t>information</a:t>
            </a:r>
            <a:endParaRPr lang="en-US" dirty="0">
              <a:solidFill>
                <a:schemeClr val="bg2">
                  <a:lumMod val="75000"/>
                </a:schemeClr>
              </a:solidFill>
              <a:latin typeface="Courier New" pitchFamily="49" charset="0"/>
              <a:cs typeface="Courier New" pitchFamily="49" charset="0"/>
            </a:endParaRPr>
          </a:p>
        </p:txBody>
      </p:sp>
      <p:sp>
        <p:nvSpPr>
          <p:cNvPr id="19" name="Double Bracket 18"/>
          <p:cNvSpPr/>
          <p:nvPr/>
        </p:nvSpPr>
        <p:spPr>
          <a:xfrm>
            <a:off x="1447800" y="4640418"/>
            <a:ext cx="5410200" cy="457200"/>
          </a:xfrm>
          <a:prstGeom prst="bracketPair">
            <a:avLst>
              <a:gd name="adj" fmla="val 11823"/>
            </a:avLst>
          </a:prstGeom>
          <a:noFill/>
          <a:ln w="28575">
            <a:solidFill>
              <a:schemeClr val="tx2">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 name="TextBox 19"/>
          <p:cNvSpPr txBox="1"/>
          <p:nvPr/>
        </p:nvSpPr>
        <p:spPr>
          <a:xfrm>
            <a:off x="7086600" y="4419600"/>
            <a:ext cx="2133600" cy="923330"/>
          </a:xfrm>
          <a:prstGeom prst="rect">
            <a:avLst/>
          </a:prstGeom>
          <a:solidFill>
            <a:schemeClr val="bg1"/>
          </a:solidFill>
          <a:effectLst>
            <a:softEdge rad="127000"/>
          </a:effectLst>
        </p:spPr>
        <p:txBody>
          <a:bodyPr wrap="square" rtlCol="0">
            <a:spAutoFit/>
          </a:bodyPr>
          <a:lstStyle/>
          <a:p>
            <a:r>
              <a:rPr lang="en-US" dirty="0" smtClean="0">
                <a:solidFill>
                  <a:schemeClr val="bg2">
                    <a:lumMod val="75000"/>
                  </a:schemeClr>
                </a:solidFill>
                <a:latin typeface="Calibri" pitchFamily="34" charset="0"/>
                <a:cs typeface="Courier New" pitchFamily="49" charset="0"/>
              </a:rPr>
              <a:t>Pre-existing table and data entry mode</a:t>
            </a:r>
            <a:endParaRPr lang="en-US" dirty="0">
              <a:solidFill>
                <a:schemeClr val="bg2">
                  <a:lumMod val="75000"/>
                </a:schemeClr>
              </a:solidFill>
              <a:latin typeface="Courier New" pitchFamily="49" charset="0"/>
              <a:cs typeface="Courier New" pitchFamily="49" charset="0"/>
            </a:endParaRPr>
          </a:p>
        </p:txBody>
      </p:sp>
      <p:sp>
        <p:nvSpPr>
          <p:cNvPr id="21" name="Double Bracket 20"/>
          <p:cNvSpPr/>
          <p:nvPr/>
        </p:nvSpPr>
        <p:spPr>
          <a:xfrm>
            <a:off x="1295400" y="1447800"/>
            <a:ext cx="1447800" cy="685800"/>
          </a:xfrm>
          <a:prstGeom prst="bracketPair">
            <a:avLst>
              <a:gd name="adj" fmla="val 3547"/>
            </a:avLst>
          </a:prstGeom>
          <a:noFill/>
          <a:ln w="28575">
            <a:solidFill>
              <a:schemeClr val="tx2">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TextBox 21"/>
          <p:cNvSpPr txBox="1"/>
          <p:nvPr/>
        </p:nvSpPr>
        <p:spPr>
          <a:xfrm>
            <a:off x="2895600" y="1447800"/>
            <a:ext cx="2667000" cy="646331"/>
          </a:xfrm>
          <a:prstGeom prst="rect">
            <a:avLst/>
          </a:prstGeom>
          <a:solidFill>
            <a:schemeClr val="bg1"/>
          </a:solidFill>
          <a:effectLst>
            <a:softEdge rad="127000"/>
          </a:effectLst>
        </p:spPr>
        <p:txBody>
          <a:bodyPr wrap="square" rtlCol="0">
            <a:spAutoFit/>
          </a:bodyPr>
          <a:lstStyle/>
          <a:p>
            <a:r>
              <a:rPr lang="en-US" dirty="0" smtClean="0">
                <a:latin typeface="Calibri" pitchFamily="34" charset="0"/>
              </a:rPr>
              <a:t>Greenplum Database</a:t>
            </a:r>
            <a:br>
              <a:rPr lang="en-US" dirty="0" smtClean="0">
                <a:latin typeface="Calibri" pitchFamily="34" charset="0"/>
              </a:rPr>
            </a:br>
            <a:r>
              <a:rPr lang="en-US" dirty="0" smtClean="0">
                <a:latin typeface="Calibri" pitchFamily="34" charset="0"/>
              </a:rPr>
              <a:t>connection information</a:t>
            </a:r>
            <a:endParaRPr lang="en-US" dirty="0">
              <a:latin typeface="Courier New" pitchFamily="49" charset="0"/>
              <a:cs typeface="Courier New" pitchFamily="49" charset="0"/>
            </a:endParaRPr>
          </a:p>
        </p:txBody>
      </p:sp>
      <p:sp>
        <p:nvSpPr>
          <p:cNvPr id="23" name="TextBox 22"/>
          <p:cNvSpPr txBox="1"/>
          <p:nvPr/>
        </p:nvSpPr>
        <p:spPr>
          <a:xfrm>
            <a:off x="76200" y="2514600"/>
            <a:ext cx="1295400" cy="2031325"/>
          </a:xfrm>
          <a:prstGeom prst="rect">
            <a:avLst/>
          </a:prstGeom>
          <a:solidFill>
            <a:schemeClr val="bg1"/>
          </a:solidFill>
          <a:effectLst>
            <a:softEdge rad="127000"/>
          </a:effectLst>
        </p:spPr>
        <p:txBody>
          <a:bodyPr wrap="square" rtlCol="0">
            <a:spAutoFit/>
          </a:bodyPr>
          <a:lstStyle/>
          <a:p>
            <a:endParaRPr lang="en-US" dirty="0" smtClean="0">
              <a:solidFill>
                <a:schemeClr val="bg2">
                  <a:lumMod val="75000"/>
                </a:schemeClr>
              </a:solidFill>
              <a:latin typeface="Calibri" pitchFamily="34" charset="0"/>
              <a:cs typeface="Courier New" pitchFamily="49" charset="0"/>
            </a:endParaRPr>
          </a:p>
          <a:p>
            <a:r>
              <a:rPr lang="en-US" dirty="0" smtClean="0">
                <a:solidFill>
                  <a:schemeClr val="bg2">
                    <a:lumMod val="75000"/>
                  </a:schemeClr>
                </a:solidFill>
                <a:latin typeface="Calibri" pitchFamily="34" charset="0"/>
                <a:cs typeface="Courier New" pitchFamily="49" charset="0"/>
              </a:rPr>
              <a:t>Indentation</a:t>
            </a:r>
            <a:br>
              <a:rPr lang="en-US" dirty="0" smtClean="0">
                <a:solidFill>
                  <a:schemeClr val="bg2">
                    <a:lumMod val="75000"/>
                  </a:schemeClr>
                </a:solidFill>
                <a:latin typeface="Calibri" pitchFamily="34" charset="0"/>
                <a:cs typeface="Courier New" pitchFamily="49" charset="0"/>
              </a:rPr>
            </a:br>
            <a:r>
              <a:rPr lang="en-US" dirty="0" smtClean="0">
                <a:solidFill>
                  <a:schemeClr val="bg2">
                    <a:lumMod val="75000"/>
                  </a:schemeClr>
                </a:solidFill>
                <a:latin typeface="Calibri" pitchFamily="34" charset="0"/>
                <a:cs typeface="Courier New" pitchFamily="49" charset="0"/>
              </a:rPr>
              <a:t>spaces, </a:t>
            </a:r>
            <a:r>
              <a:rPr lang="en-US" b="1" u="sng" dirty="0" smtClean="0">
                <a:solidFill>
                  <a:schemeClr val="bg2">
                    <a:lumMod val="75000"/>
                  </a:schemeClr>
                </a:solidFill>
                <a:latin typeface="Calibri" pitchFamily="34" charset="0"/>
                <a:cs typeface="Courier New" pitchFamily="49" charset="0"/>
              </a:rPr>
              <a:t>not tabs</a:t>
            </a:r>
            <a:r>
              <a:rPr lang="en-US" dirty="0" smtClean="0">
                <a:solidFill>
                  <a:schemeClr val="bg2">
                    <a:lumMod val="75000"/>
                  </a:schemeClr>
                </a:solidFill>
                <a:latin typeface="Calibri" pitchFamily="34" charset="0"/>
                <a:cs typeface="Courier New" pitchFamily="49" charset="0"/>
              </a:rPr>
              <a:t>,</a:t>
            </a:r>
            <a:br>
              <a:rPr lang="en-US" dirty="0" smtClean="0">
                <a:solidFill>
                  <a:schemeClr val="bg2">
                    <a:lumMod val="75000"/>
                  </a:schemeClr>
                </a:solidFill>
                <a:latin typeface="Calibri" pitchFamily="34" charset="0"/>
                <a:cs typeface="Courier New" pitchFamily="49" charset="0"/>
              </a:rPr>
            </a:br>
            <a:r>
              <a:rPr lang="en-US" dirty="0" smtClean="0">
                <a:solidFill>
                  <a:schemeClr val="bg2">
                    <a:lumMod val="75000"/>
                  </a:schemeClr>
                </a:solidFill>
                <a:latin typeface="Calibri" pitchFamily="34" charset="0"/>
                <a:cs typeface="Courier New" pitchFamily="49" charset="0"/>
              </a:rPr>
              <a:t>determine</a:t>
            </a:r>
            <a:br>
              <a:rPr lang="en-US" dirty="0" smtClean="0">
                <a:solidFill>
                  <a:schemeClr val="bg2">
                    <a:lumMod val="75000"/>
                  </a:schemeClr>
                </a:solidFill>
                <a:latin typeface="Calibri" pitchFamily="34" charset="0"/>
                <a:cs typeface="Courier New" pitchFamily="49" charset="0"/>
              </a:rPr>
            </a:br>
            <a:r>
              <a:rPr lang="en-US" dirty="0" smtClean="0">
                <a:solidFill>
                  <a:schemeClr val="bg2">
                    <a:lumMod val="75000"/>
                  </a:schemeClr>
                </a:solidFill>
                <a:latin typeface="Calibri" pitchFamily="34" charset="0"/>
                <a:cs typeface="Courier New" pitchFamily="49" charset="0"/>
              </a:rPr>
              <a:t>hierarchy</a:t>
            </a:r>
          </a:p>
          <a:p>
            <a:endParaRPr lang="en-US" dirty="0">
              <a:solidFill>
                <a:schemeClr val="bg2">
                  <a:lumMod val="75000"/>
                </a:schemeClr>
              </a:solidFill>
              <a:latin typeface="Calibri" pitchFamily="34" charset="0"/>
              <a:cs typeface="Courier New" pitchFamily="49" charset="0"/>
            </a:endParaRPr>
          </a:p>
        </p:txBody>
      </p:sp>
      <p:sp>
        <p:nvSpPr>
          <p:cNvPr id="24" name="Double Bracket 23"/>
          <p:cNvSpPr/>
          <p:nvPr/>
        </p:nvSpPr>
        <p:spPr>
          <a:xfrm>
            <a:off x="1447800" y="5135986"/>
            <a:ext cx="5410200" cy="457200"/>
          </a:xfrm>
          <a:prstGeom prst="bracketPair">
            <a:avLst>
              <a:gd name="adj" fmla="val 11823"/>
            </a:avLst>
          </a:prstGeom>
          <a:noFill/>
          <a:ln w="28575">
            <a:solidFill>
              <a:schemeClr val="tx2">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TextBox 24"/>
          <p:cNvSpPr txBox="1"/>
          <p:nvPr/>
        </p:nvSpPr>
        <p:spPr>
          <a:xfrm>
            <a:off x="15766" y="5073868"/>
            <a:ext cx="1371600" cy="646331"/>
          </a:xfrm>
          <a:prstGeom prst="rect">
            <a:avLst/>
          </a:prstGeom>
          <a:solidFill>
            <a:schemeClr val="bg1"/>
          </a:solidFill>
          <a:effectLst>
            <a:softEdge rad="127000"/>
          </a:effectLst>
        </p:spPr>
        <p:txBody>
          <a:bodyPr wrap="square" rtlCol="0">
            <a:spAutoFit/>
          </a:bodyPr>
          <a:lstStyle/>
          <a:p>
            <a:r>
              <a:rPr lang="en-US" dirty="0" smtClean="0">
                <a:solidFill>
                  <a:schemeClr val="bg2">
                    <a:lumMod val="75000"/>
                  </a:schemeClr>
                </a:solidFill>
                <a:latin typeface="Calibri" pitchFamily="34" charset="0"/>
                <a:cs typeface="Courier New" pitchFamily="49" charset="0"/>
              </a:rPr>
              <a:t>Preloading</a:t>
            </a:r>
            <a:br>
              <a:rPr lang="en-US" dirty="0" smtClean="0">
                <a:solidFill>
                  <a:schemeClr val="bg2">
                    <a:lumMod val="75000"/>
                  </a:schemeClr>
                </a:solidFill>
                <a:latin typeface="Calibri" pitchFamily="34" charset="0"/>
                <a:cs typeface="Courier New" pitchFamily="49" charset="0"/>
              </a:rPr>
            </a:br>
            <a:r>
              <a:rPr lang="en-US" dirty="0" smtClean="0">
                <a:solidFill>
                  <a:schemeClr val="bg2">
                    <a:lumMod val="75000"/>
                  </a:schemeClr>
                </a:solidFill>
                <a:latin typeface="Calibri" pitchFamily="34" charset="0"/>
                <a:cs typeface="Courier New" pitchFamily="49" charset="0"/>
              </a:rPr>
              <a:t>data section</a:t>
            </a:r>
            <a:endParaRPr lang="en-US" dirty="0">
              <a:solidFill>
                <a:schemeClr val="bg2">
                  <a:lumMod val="75000"/>
                </a:schemeClr>
              </a:solidFill>
              <a:latin typeface="Courier New" pitchFamily="49" charset="0"/>
              <a:cs typeface="Courier New" pitchFamily="49" charset="0"/>
            </a:endParaRPr>
          </a:p>
        </p:txBody>
      </p:sp>
      <p:sp>
        <p:nvSpPr>
          <p:cNvPr id="26" name="Double Bracket 25"/>
          <p:cNvSpPr/>
          <p:nvPr/>
        </p:nvSpPr>
        <p:spPr>
          <a:xfrm>
            <a:off x="1447800" y="5631018"/>
            <a:ext cx="5715000" cy="457200"/>
          </a:xfrm>
          <a:prstGeom prst="bracketPair">
            <a:avLst>
              <a:gd name="adj" fmla="val 11823"/>
            </a:avLst>
          </a:prstGeom>
          <a:noFill/>
          <a:ln w="28575">
            <a:solidFill>
              <a:schemeClr val="tx2">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 name="TextBox 26"/>
          <p:cNvSpPr txBox="1"/>
          <p:nvPr/>
        </p:nvSpPr>
        <p:spPr>
          <a:xfrm>
            <a:off x="7252136" y="5573167"/>
            <a:ext cx="1752600" cy="646331"/>
          </a:xfrm>
          <a:prstGeom prst="rect">
            <a:avLst/>
          </a:prstGeom>
          <a:solidFill>
            <a:schemeClr val="bg1"/>
          </a:solidFill>
          <a:effectLst>
            <a:softEdge rad="127000"/>
          </a:effectLst>
        </p:spPr>
        <p:txBody>
          <a:bodyPr wrap="square" rtlCol="0">
            <a:spAutoFit/>
          </a:bodyPr>
          <a:lstStyle/>
          <a:p>
            <a:r>
              <a:rPr lang="en-US" dirty="0" smtClean="0">
                <a:solidFill>
                  <a:schemeClr val="bg2">
                    <a:lumMod val="75000"/>
                  </a:schemeClr>
                </a:solidFill>
                <a:latin typeface="Calibri" pitchFamily="34" charset="0"/>
                <a:cs typeface="Courier New" pitchFamily="49" charset="0"/>
              </a:rPr>
              <a:t>Pre and post SQL statements</a:t>
            </a:r>
            <a:endParaRPr lang="en-US" dirty="0">
              <a:solidFill>
                <a:schemeClr val="bg2">
                  <a:lumMod val="75000"/>
                </a:schemeClr>
              </a:solidFill>
              <a:latin typeface="Courier New" pitchFamily="49" charset="0"/>
              <a:cs typeface="Courier New" pitchFamily="49" charset="0"/>
            </a:endParaRPr>
          </a:p>
        </p:txBody>
      </p:sp>
      <p:sp>
        <p:nvSpPr>
          <p:cNvPr id="28" name="Line Callout 2 (Border and Accent Bar) 27"/>
          <p:cNvSpPr/>
          <p:nvPr/>
        </p:nvSpPr>
        <p:spPr>
          <a:xfrm>
            <a:off x="5562600" y="1533525"/>
            <a:ext cx="2057400" cy="685800"/>
          </a:xfrm>
          <a:prstGeom prst="accentBorderCallout2">
            <a:avLst>
              <a:gd name="adj1" fmla="val 80819"/>
              <a:gd name="adj2" fmla="val -10057"/>
              <a:gd name="adj3" fmla="val 96911"/>
              <a:gd name="adj4" fmla="val -18391"/>
              <a:gd name="adj5" fmla="val 97319"/>
              <a:gd name="adj6" fmla="val -171651"/>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75000"/>
                  </a:schemeClr>
                </a:solidFill>
                <a:latin typeface="Courier New" pitchFamily="49" charset="0"/>
                <a:cs typeface="Courier New" pitchFamily="49" charset="0"/>
              </a:rPr>
              <a:t>gpload</a:t>
            </a:r>
            <a:r>
              <a:rPr lang="en-US" dirty="0" smtClean="0">
                <a:solidFill>
                  <a:schemeClr val="bg2">
                    <a:lumMod val="75000"/>
                  </a:schemeClr>
                </a:solidFill>
                <a:latin typeface="Calibri" pitchFamily="34" charset="0"/>
              </a:rPr>
              <a:t> definition block</a:t>
            </a:r>
            <a:endParaRPr lang="en-US" dirty="0">
              <a:solidFill>
                <a:schemeClr val="bg2">
                  <a:lumMod val="75000"/>
                </a:schemeClr>
              </a:solidFill>
              <a:latin typeface="Calibri" pitchFamily="34" charset="0"/>
            </a:endParaRPr>
          </a:p>
        </p:txBody>
      </p:sp>
    </p:spTree>
    <p:custDataLst>
      <p:tags r:id="rId1"/>
    </p:custDataLst>
    <p:extLst>
      <p:ext uri="{BB962C8B-B14F-4D97-AF65-F5344CB8AC3E}">
        <p14:creationId xmlns:p14="http://schemas.microsoft.com/office/powerpoint/2010/main" val="248831719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chor="t"/>
          <a:lstStyle/>
          <a:p>
            <a:r>
              <a:rPr lang="en-US" dirty="0" smtClean="0">
                <a:latin typeface="Courier New" pitchFamily="49" charset="0"/>
                <a:cs typeface="Courier New" pitchFamily="49" charset="0"/>
              </a:rPr>
              <a:t>gpload</a:t>
            </a:r>
            <a:r>
              <a:rPr lang="en-US" dirty="0" smtClean="0"/>
              <a:t> Syntax</a:t>
            </a:r>
            <a:endParaRPr lang="en-US" dirty="0"/>
          </a:p>
        </p:txBody>
      </p:sp>
      <p:sp>
        <p:nvSpPr>
          <p:cNvPr id="3" name="Content Placeholder 2"/>
          <p:cNvSpPr>
            <a:spLocks noGrp="1"/>
          </p:cNvSpPr>
          <p:nvPr>
            <p:ph idx="1"/>
          </p:nvPr>
        </p:nvSpPr>
        <p:spPr>
          <a:xfrm>
            <a:off x="457200" y="953794"/>
            <a:ext cx="8229600" cy="4525963"/>
          </a:xfrm>
        </p:spPr>
        <p:txBody>
          <a:bodyPr/>
          <a:lstStyle/>
          <a:p>
            <a:pPr>
              <a:buNone/>
            </a:pPr>
            <a:r>
              <a:rPr lang="en-US" dirty="0" smtClean="0"/>
              <a:t>The gpload syntax is as follows:</a:t>
            </a:r>
            <a:br>
              <a:rPr lang="en-US" dirty="0" smtClean="0"/>
            </a:br>
            <a:r>
              <a:rPr lang="en-US" dirty="0" smtClean="0">
                <a:latin typeface="Courier New" pitchFamily="49" charset="0"/>
                <a:cs typeface="Courier New" pitchFamily="49" charset="0"/>
              </a:rPr>
              <a:t>gpload -f control_file [-l log_file] [-h hostname] [-p port] [-U username] [-d database] [-W] [-v | -V] [-q] [-D] gpload -? | --version </a:t>
            </a:r>
          </a:p>
          <a:p>
            <a:pPr>
              <a:buNone/>
            </a:pPr>
            <a:r>
              <a:rPr lang="en-US" dirty="0" smtClean="0"/>
              <a:t>The following is an example of how it is used:</a:t>
            </a:r>
            <a:endParaRPr lang="en-US" dirty="0"/>
          </a:p>
        </p:txBody>
      </p:sp>
      <p:grpSp>
        <p:nvGrpSpPr>
          <p:cNvPr id="2" name="Group 7"/>
          <p:cNvGrpSpPr/>
          <p:nvPr/>
        </p:nvGrpSpPr>
        <p:grpSpPr>
          <a:xfrm>
            <a:off x="381000" y="3352799"/>
            <a:ext cx="8153400" cy="2931318"/>
            <a:chOff x="838200" y="1828800"/>
            <a:chExt cx="8153400" cy="2931318"/>
          </a:xfrm>
        </p:grpSpPr>
        <p:grpSp>
          <p:nvGrpSpPr>
            <p:cNvPr id="4" name="Group 30"/>
            <p:cNvGrpSpPr/>
            <p:nvPr/>
          </p:nvGrpSpPr>
          <p:grpSpPr>
            <a:xfrm>
              <a:off x="838200" y="2010101"/>
              <a:ext cx="8153400" cy="2750017"/>
              <a:chOff x="609600" y="1476701"/>
              <a:chExt cx="8153400" cy="2750017"/>
            </a:xfrm>
          </p:grpSpPr>
          <p:sp>
            <p:nvSpPr>
              <p:cNvPr id="17" name="Rectangle 16"/>
              <p:cNvSpPr/>
              <p:nvPr/>
            </p:nvSpPr>
            <p:spPr>
              <a:xfrm>
                <a:off x="609600" y="1476701"/>
                <a:ext cx="8153400" cy="2750017"/>
              </a:xfrm>
              <a:prstGeom prst="rect">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609600" y="1476702"/>
                <a:ext cx="8153400" cy="381000"/>
              </a:xfrm>
              <a:prstGeom prst="rect">
                <a:avLst/>
              </a:prstGeom>
              <a:solidFill>
                <a:schemeClr val="accent2">
                  <a:lumMod val="20000"/>
                  <a:lumOff val="80000"/>
                </a:schemeClr>
              </a:solidFill>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27"/>
            <p:cNvGrpSpPr/>
            <p:nvPr/>
          </p:nvGrpSpPr>
          <p:grpSpPr>
            <a:xfrm>
              <a:off x="914400" y="1828800"/>
              <a:ext cx="8077200" cy="2856369"/>
              <a:chOff x="914400" y="1828800"/>
              <a:chExt cx="8077200" cy="2856369"/>
            </a:xfrm>
          </p:grpSpPr>
          <p:sp>
            <p:nvSpPr>
              <p:cNvPr id="11" name="TextBox 10"/>
              <p:cNvSpPr txBox="1"/>
              <p:nvPr/>
            </p:nvSpPr>
            <p:spPr>
              <a:xfrm>
                <a:off x="1524000" y="1981200"/>
                <a:ext cx="4400307" cy="369332"/>
              </a:xfrm>
              <a:prstGeom prst="rect">
                <a:avLst/>
              </a:prstGeom>
              <a:noFill/>
            </p:spPr>
            <p:txBody>
              <a:bodyPr wrap="none" rtlCol="0">
                <a:spAutoFit/>
              </a:bodyPr>
              <a:lstStyle/>
              <a:p>
                <a:r>
                  <a:rPr lang="en-US" b="1" dirty="0" smtClean="0">
                    <a:latin typeface="Calibri" pitchFamily="34" charset="0"/>
                  </a:rPr>
                  <a:t>Example: Successful data load with </a:t>
                </a:r>
                <a:r>
                  <a:rPr lang="en-US" b="1" dirty="0" smtClean="0">
                    <a:latin typeface="Courier New" pitchFamily="49" charset="0"/>
                    <a:cs typeface="Courier New" pitchFamily="49" charset="0"/>
                  </a:rPr>
                  <a:t>gpload</a:t>
                </a:r>
                <a:endParaRPr lang="en-US" b="1" dirty="0">
                  <a:latin typeface="Courier New" pitchFamily="49" charset="0"/>
                  <a:cs typeface="Courier New" pitchFamily="49" charset="0"/>
                </a:endParaRPr>
              </a:p>
            </p:txBody>
          </p:sp>
          <p:sp>
            <p:nvSpPr>
              <p:cNvPr id="13" name="TextBox 12"/>
              <p:cNvSpPr txBox="1"/>
              <p:nvPr/>
            </p:nvSpPr>
            <p:spPr>
              <a:xfrm>
                <a:off x="1143000" y="2438400"/>
                <a:ext cx="7848600" cy="2246769"/>
              </a:xfrm>
              <a:prstGeom prst="rect">
                <a:avLst/>
              </a:prstGeom>
              <a:solidFill>
                <a:schemeClr val="bg1"/>
              </a:solidFill>
              <a:effectLst>
                <a:softEdge rad="127000"/>
              </a:effectLst>
            </p:spPr>
            <p:txBody>
              <a:bodyPr wrap="square" rtlCol="0">
                <a:spAutoFit/>
              </a:bodyPr>
              <a:lstStyle/>
              <a:p>
                <a:r>
                  <a:rPr lang="en-US" sz="1400" dirty="0" smtClean="0">
                    <a:latin typeface="Courier New" pitchFamily="49" charset="0"/>
                    <a:cs typeface="Courier New" pitchFamily="49" charset="0"/>
                  </a:rPr>
                  <a:t>$ </a:t>
                </a:r>
                <a:r>
                  <a:rPr lang="en-US" sz="1400" b="1" dirty="0" smtClean="0">
                    <a:latin typeface="Courier New" pitchFamily="49" charset="0"/>
                    <a:cs typeface="Courier New" pitchFamily="49" charset="0"/>
                  </a:rPr>
                  <a:t>gpload -f load_faadata.yaml</a:t>
                </a:r>
              </a:p>
              <a:p>
                <a:r>
                  <a:rPr lang="en-US" sz="1400" dirty="0" smtClean="0">
                    <a:latin typeface="Courier New" pitchFamily="49" charset="0"/>
                    <a:cs typeface="Courier New" pitchFamily="49" charset="0"/>
                  </a:rPr>
                  <a:t>2012-01-17 09:05:29|INFO|gpload session started 2012-01-17 09:05:29</a:t>
                </a:r>
              </a:p>
              <a:p>
                <a:r>
                  <a:rPr lang="en-US" sz="1400" dirty="0" smtClean="0">
                    <a:latin typeface="Courier New" pitchFamily="49" charset="0"/>
                    <a:cs typeface="Courier New" pitchFamily="49" charset="0"/>
                  </a:rPr>
                  <a:t>2012-01-17 09:05:29|INFO|started gpfdist -p 8081 -P 8082 -f "/rawdata/FAADOn_Time_Performance_*.csv" -t 30</a:t>
                </a:r>
              </a:p>
              <a:p>
                <a:r>
                  <a:rPr lang="en-US" sz="1400" dirty="0" smtClean="0">
                    <a:latin typeface="Courier New" pitchFamily="49" charset="0"/>
                    <a:cs typeface="Courier New" pitchFamily="49" charset="0"/>
                  </a:rPr>
                  <a:t>2012-01-17 09:11:23|INFO|running time: 353.36 seconds</a:t>
                </a:r>
              </a:p>
              <a:p>
                <a:r>
                  <a:rPr lang="en-US" sz="1400" dirty="0" smtClean="0">
                    <a:latin typeface="Courier New" pitchFamily="49" charset="0"/>
                    <a:cs typeface="Courier New" pitchFamily="49" charset="0"/>
                  </a:rPr>
                  <a:t>2012-01-17 09:11:23|INFO|rows Inserted          = 20860045</a:t>
                </a:r>
              </a:p>
              <a:p>
                <a:r>
                  <a:rPr lang="en-US" sz="1400" dirty="0" smtClean="0">
                    <a:latin typeface="Courier New" pitchFamily="49" charset="0"/>
                    <a:cs typeface="Courier New" pitchFamily="49" charset="0"/>
                  </a:rPr>
                  <a:t>2012-01-17 09:11:23|INFO|rows Updated           = 0</a:t>
                </a:r>
              </a:p>
              <a:p>
                <a:r>
                  <a:rPr lang="en-US" sz="1400" dirty="0" smtClean="0">
                    <a:latin typeface="Courier New" pitchFamily="49" charset="0"/>
                    <a:cs typeface="Courier New" pitchFamily="49" charset="0"/>
                  </a:rPr>
                  <a:t>2012-01-17 09:11:23|INFO|data formatting errors = 0</a:t>
                </a:r>
              </a:p>
              <a:p>
                <a:r>
                  <a:rPr lang="en-US" sz="1400" dirty="0" smtClean="0">
                    <a:latin typeface="Courier New" pitchFamily="49" charset="0"/>
                    <a:cs typeface="Courier New" pitchFamily="49" charset="0"/>
                  </a:rPr>
                  <a:t>2012-01-17 09:11:23|INFO|gpload succeeded</a:t>
                </a:r>
              </a:p>
              <a:p>
                <a:r>
                  <a:rPr lang="en-US" sz="1400" dirty="0" smtClean="0">
                    <a:latin typeface="Courier New" pitchFamily="49" charset="0"/>
                    <a:cs typeface="Courier New" pitchFamily="49" charset="0"/>
                  </a:rPr>
                  <a:t>$</a:t>
                </a:r>
              </a:p>
            </p:txBody>
          </p:sp>
          <p:grpSp>
            <p:nvGrpSpPr>
              <p:cNvPr id="9" name="Group 25"/>
              <p:cNvGrpSpPr/>
              <p:nvPr/>
            </p:nvGrpSpPr>
            <p:grpSpPr>
              <a:xfrm>
                <a:off x="914400" y="1828800"/>
                <a:ext cx="838200" cy="685800"/>
                <a:chOff x="914400" y="1828800"/>
                <a:chExt cx="838200" cy="685800"/>
              </a:xfrm>
            </p:grpSpPr>
            <p:pic>
              <p:nvPicPr>
                <p:cNvPr id="15" name="Picture 2" descr="C:\Documents and Settings\cantot\My Documents\Training\Supporting Materials\Icons\PNG files for PowerPoint\All Others\Notepad.png"/>
                <p:cNvPicPr>
                  <a:picLocks noChangeAspect="1" noChangeArrowheads="1"/>
                </p:cNvPicPr>
                <p:nvPr/>
              </p:nvPicPr>
              <p:blipFill>
                <a:blip r:embed="rId4" cstate="print"/>
                <a:srcRect/>
                <a:stretch>
                  <a:fillRect/>
                </a:stretch>
              </p:blipFill>
              <p:spPr bwMode="auto">
                <a:xfrm flipH="1">
                  <a:off x="914400" y="1828800"/>
                  <a:ext cx="685800" cy="685800"/>
                </a:xfrm>
                <a:prstGeom prst="rect">
                  <a:avLst/>
                </a:prstGeom>
                <a:noFill/>
              </p:spPr>
            </p:pic>
            <p:pic>
              <p:nvPicPr>
                <p:cNvPr id="16" name="Picture 1" descr="C:\Documents and Settings\cantot\My Documents\Training\Supporting Materials\Icons\PNG files for PowerPoint\All Others\mag glass.png"/>
                <p:cNvPicPr>
                  <a:picLocks noChangeAspect="1" noChangeArrowheads="1"/>
                </p:cNvPicPr>
                <p:nvPr/>
              </p:nvPicPr>
              <p:blipFill>
                <a:blip r:embed="rId5" cstate="print"/>
                <a:srcRect/>
                <a:stretch>
                  <a:fillRect/>
                </a:stretch>
              </p:blipFill>
              <p:spPr bwMode="auto">
                <a:xfrm>
                  <a:off x="1143000" y="2055779"/>
                  <a:ext cx="609600" cy="382621"/>
                </a:xfrm>
                <a:prstGeom prst="rect">
                  <a:avLst/>
                </a:prstGeom>
                <a:noFill/>
              </p:spPr>
            </p:pic>
          </p:grpSp>
        </p:grpSp>
      </p:grpSp>
    </p:spTree>
    <p:custDataLst>
      <p:tags r:id="rId1"/>
    </p:custDataLst>
    <p:extLst>
      <p:ext uri="{BB962C8B-B14F-4D97-AF65-F5344CB8AC3E}">
        <p14:creationId xmlns:p14="http://schemas.microsoft.com/office/powerpoint/2010/main" val="34566634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560" name="Picture 8"/>
          <p:cNvPicPr>
            <a:picLocks noChangeAspect="1" noChangeArrowheads="1"/>
          </p:cNvPicPr>
          <p:nvPr/>
        </p:nvPicPr>
        <p:blipFill>
          <a:blip r:embed="rId4" cstate="print"/>
          <a:srcRect/>
          <a:stretch>
            <a:fillRect/>
          </a:stretch>
        </p:blipFill>
        <p:spPr bwMode="auto">
          <a:xfrm>
            <a:off x="28575" y="3341076"/>
            <a:ext cx="9085263" cy="2933700"/>
          </a:xfrm>
          <a:prstGeom prst="rect">
            <a:avLst/>
          </a:prstGeom>
          <a:noFill/>
          <a:ln w="9525">
            <a:noFill/>
            <a:miter lim="800000"/>
            <a:headEnd/>
            <a:tailEnd/>
          </a:ln>
        </p:spPr>
      </p:pic>
      <p:sp>
        <p:nvSpPr>
          <p:cNvPr id="2" name="Title 1"/>
          <p:cNvSpPr>
            <a:spLocks noGrp="1"/>
          </p:cNvSpPr>
          <p:nvPr>
            <p:ph type="title"/>
          </p:nvPr>
        </p:nvSpPr>
        <p:spPr/>
        <p:txBody>
          <a:bodyPr anchor="t"/>
          <a:lstStyle/>
          <a:p>
            <a:r>
              <a:rPr lang="en-US" dirty="0" smtClean="0">
                <a:cs typeface="Courier New" pitchFamily="49" charset="0"/>
              </a:rPr>
              <a:t>Loading Data with </a:t>
            </a:r>
            <a:r>
              <a:rPr lang="en-US" dirty="0" smtClean="0">
                <a:latin typeface="Courier New" pitchFamily="49" charset="0"/>
                <a:cs typeface="Courier New" pitchFamily="49" charset="0"/>
              </a:rPr>
              <a:t>gpload</a:t>
            </a:r>
            <a:endParaRPr lang="en-US" dirty="0"/>
          </a:p>
        </p:txBody>
      </p:sp>
      <p:grpSp>
        <p:nvGrpSpPr>
          <p:cNvPr id="5" name="Group 28"/>
          <p:cNvGrpSpPr/>
          <p:nvPr/>
        </p:nvGrpSpPr>
        <p:grpSpPr>
          <a:xfrm>
            <a:off x="228600" y="750276"/>
            <a:ext cx="8763000" cy="1156037"/>
            <a:chOff x="838200" y="1828800"/>
            <a:chExt cx="8763000" cy="1156037"/>
          </a:xfrm>
        </p:grpSpPr>
        <p:grpSp>
          <p:nvGrpSpPr>
            <p:cNvPr id="6" name="Group 30"/>
            <p:cNvGrpSpPr/>
            <p:nvPr/>
          </p:nvGrpSpPr>
          <p:grpSpPr>
            <a:xfrm>
              <a:off x="838200" y="2010101"/>
              <a:ext cx="8763000" cy="974736"/>
              <a:chOff x="609600" y="1476701"/>
              <a:chExt cx="8763000" cy="974736"/>
            </a:xfrm>
          </p:grpSpPr>
          <p:sp>
            <p:nvSpPr>
              <p:cNvPr id="37" name="Rectangle 36"/>
              <p:cNvSpPr/>
              <p:nvPr/>
            </p:nvSpPr>
            <p:spPr>
              <a:xfrm>
                <a:off x="609600" y="1476701"/>
                <a:ext cx="8763000" cy="974736"/>
              </a:xfrm>
              <a:prstGeom prst="rect">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609600" y="1476702"/>
                <a:ext cx="8763000" cy="381000"/>
              </a:xfrm>
              <a:prstGeom prst="rect">
                <a:avLst/>
              </a:prstGeom>
              <a:solidFill>
                <a:schemeClr val="accent2">
                  <a:lumMod val="20000"/>
                  <a:lumOff val="80000"/>
                </a:schemeClr>
              </a:solidFill>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 name="Group 27"/>
            <p:cNvGrpSpPr/>
            <p:nvPr/>
          </p:nvGrpSpPr>
          <p:grpSpPr>
            <a:xfrm>
              <a:off x="914400" y="1828800"/>
              <a:ext cx="8686800" cy="978932"/>
              <a:chOff x="914400" y="1828800"/>
              <a:chExt cx="8686800" cy="978932"/>
            </a:xfrm>
          </p:grpSpPr>
          <p:sp>
            <p:nvSpPr>
              <p:cNvPr id="32" name="TextBox 31"/>
              <p:cNvSpPr txBox="1"/>
              <p:nvPr/>
            </p:nvSpPr>
            <p:spPr>
              <a:xfrm>
                <a:off x="1524000" y="1981200"/>
                <a:ext cx="3414781" cy="369332"/>
              </a:xfrm>
              <a:prstGeom prst="rect">
                <a:avLst/>
              </a:prstGeom>
              <a:noFill/>
            </p:spPr>
            <p:txBody>
              <a:bodyPr wrap="none" rtlCol="0">
                <a:spAutoFit/>
              </a:bodyPr>
              <a:lstStyle/>
              <a:p>
                <a:r>
                  <a:rPr lang="en-US" b="1" dirty="0" smtClean="0">
                    <a:latin typeface="Calibri" pitchFamily="34" charset="0"/>
                  </a:rPr>
                  <a:t>Example: Load data with </a:t>
                </a:r>
                <a:r>
                  <a:rPr lang="en-US" b="1" dirty="0" smtClean="0">
                    <a:latin typeface="Courier New" pitchFamily="49" charset="0"/>
                    <a:cs typeface="Courier New" pitchFamily="49" charset="0"/>
                  </a:rPr>
                  <a:t>gpload</a:t>
                </a:r>
                <a:endParaRPr lang="en-US" b="1" dirty="0">
                  <a:latin typeface="Courier New" pitchFamily="49" charset="0"/>
                  <a:cs typeface="Courier New" pitchFamily="49" charset="0"/>
                </a:endParaRPr>
              </a:p>
            </p:txBody>
          </p:sp>
          <p:sp>
            <p:nvSpPr>
              <p:cNvPr id="33" name="TextBox 32"/>
              <p:cNvSpPr txBox="1"/>
              <p:nvPr/>
            </p:nvSpPr>
            <p:spPr>
              <a:xfrm>
                <a:off x="1143000" y="2438400"/>
                <a:ext cx="8458200" cy="369332"/>
              </a:xfrm>
              <a:prstGeom prst="rect">
                <a:avLst/>
              </a:prstGeom>
              <a:solidFill>
                <a:schemeClr val="bg1"/>
              </a:solidFill>
              <a:effectLst>
                <a:softEdge rad="127000"/>
              </a:effectLst>
            </p:spPr>
            <p:txBody>
              <a:bodyPr wrap="square" rtlCol="0">
                <a:spAutoFit/>
              </a:bodyPr>
              <a:lstStyle/>
              <a:p>
                <a:r>
                  <a:rPr lang="en-US" dirty="0" smtClean="0">
                    <a:latin typeface="Courier New" pitchFamily="49" charset="0"/>
                    <a:cs typeface="Courier New" pitchFamily="49" charset="0"/>
                  </a:rPr>
                  <a:t>$ gpload –f load_faadata.yaml </a:t>
                </a:r>
              </a:p>
            </p:txBody>
          </p:sp>
          <p:grpSp>
            <p:nvGrpSpPr>
              <p:cNvPr id="8" name="Group 25"/>
              <p:cNvGrpSpPr/>
              <p:nvPr/>
            </p:nvGrpSpPr>
            <p:grpSpPr>
              <a:xfrm>
                <a:off x="914400" y="1828800"/>
                <a:ext cx="838200" cy="685800"/>
                <a:chOff x="914400" y="1828800"/>
                <a:chExt cx="838200" cy="685800"/>
              </a:xfrm>
            </p:grpSpPr>
            <p:pic>
              <p:nvPicPr>
                <p:cNvPr id="35" name="Picture 2" descr="C:\Documents and Settings\cantot\My Documents\Training\Supporting Materials\Icons\PNG files for PowerPoint\All Others\Notepad.png"/>
                <p:cNvPicPr>
                  <a:picLocks noChangeAspect="1" noChangeArrowheads="1"/>
                </p:cNvPicPr>
                <p:nvPr/>
              </p:nvPicPr>
              <p:blipFill>
                <a:blip r:embed="rId5" cstate="print"/>
                <a:srcRect/>
                <a:stretch>
                  <a:fillRect/>
                </a:stretch>
              </p:blipFill>
              <p:spPr bwMode="auto">
                <a:xfrm flipH="1">
                  <a:off x="914400" y="1828800"/>
                  <a:ext cx="685800" cy="685800"/>
                </a:xfrm>
                <a:prstGeom prst="rect">
                  <a:avLst/>
                </a:prstGeom>
                <a:noFill/>
              </p:spPr>
            </p:pic>
            <p:pic>
              <p:nvPicPr>
                <p:cNvPr id="36" name="Picture 1" descr="C:\Documents and Settings\cantot\My Documents\Training\Supporting Materials\Icons\PNG files for PowerPoint\All Others\mag glass.png"/>
                <p:cNvPicPr>
                  <a:picLocks noChangeAspect="1" noChangeArrowheads="1"/>
                </p:cNvPicPr>
                <p:nvPr/>
              </p:nvPicPr>
              <p:blipFill>
                <a:blip r:embed="rId6" cstate="print"/>
                <a:srcRect/>
                <a:stretch>
                  <a:fillRect/>
                </a:stretch>
              </p:blipFill>
              <p:spPr bwMode="auto">
                <a:xfrm>
                  <a:off x="1143000" y="2055779"/>
                  <a:ext cx="609600" cy="382621"/>
                </a:xfrm>
                <a:prstGeom prst="rect">
                  <a:avLst/>
                </a:prstGeom>
                <a:noFill/>
              </p:spPr>
            </p:pic>
          </p:grpSp>
        </p:grpSp>
      </p:grpSp>
      <p:sp>
        <p:nvSpPr>
          <p:cNvPr id="49" name="TextBox 48"/>
          <p:cNvSpPr txBox="1"/>
          <p:nvPr/>
        </p:nvSpPr>
        <p:spPr>
          <a:xfrm>
            <a:off x="5791200" y="3276544"/>
            <a:ext cx="3200400" cy="369332"/>
          </a:xfrm>
          <a:prstGeom prst="rect">
            <a:avLst/>
          </a:prstGeom>
          <a:solidFill>
            <a:schemeClr val="bg1"/>
          </a:solidFill>
          <a:ln>
            <a:solidFill>
              <a:schemeClr val="bg1">
                <a:lumMod val="85000"/>
              </a:schemeClr>
            </a:solidFill>
          </a:ln>
        </p:spPr>
        <p:txBody>
          <a:bodyPr wrap="square" rtlCol="0">
            <a:spAutoFit/>
          </a:bodyPr>
          <a:lstStyle/>
          <a:p>
            <a:r>
              <a:rPr lang="en-US" b="1" dirty="0" smtClean="0">
                <a:latin typeface="Calibri" pitchFamily="34" charset="0"/>
              </a:rPr>
              <a:t>Data is loaded into target table</a:t>
            </a:r>
            <a:endParaRPr lang="en-US" b="1" dirty="0">
              <a:latin typeface="Calibri" pitchFamily="34" charset="0"/>
            </a:endParaRPr>
          </a:p>
        </p:txBody>
      </p:sp>
      <p:grpSp>
        <p:nvGrpSpPr>
          <p:cNvPr id="9" name="Group 53"/>
          <p:cNvGrpSpPr/>
          <p:nvPr/>
        </p:nvGrpSpPr>
        <p:grpSpPr>
          <a:xfrm>
            <a:off x="155575" y="1981144"/>
            <a:ext cx="8759825" cy="1178957"/>
            <a:chOff x="155575" y="1840468"/>
            <a:chExt cx="8759825" cy="1178957"/>
          </a:xfrm>
        </p:grpSpPr>
        <p:pic>
          <p:nvPicPr>
            <p:cNvPr id="151558" name="Picture 6" descr="C:\DOCUME~1\cantot\LOCALS~1\Temp\SNAGHTML2afd10.PNG"/>
            <p:cNvPicPr>
              <a:picLocks noChangeAspect="1" noChangeArrowheads="1"/>
            </p:cNvPicPr>
            <p:nvPr/>
          </p:nvPicPr>
          <p:blipFill>
            <a:blip r:embed="rId7" cstate="print"/>
            <a:srcRect/>
            <a:stretch>
              <a:fillRect/>
            </a:stretch>
          </p:blipFill>
          <p:spPr bwMode="auto">
            <a:xfrm>
              <a:off x="155575" y="1905000"/>
              <a:ext cx="6353175" cy="1114425"/>
            </a:xfrm>
            <a:prstGeom prst="rect">
              <a:avLst/>
            </a:prstGeom>
            <a:noFill/>
            <a:effectLst>
              <a:outerShdw blurRad="50800" dist="38100" dir="2700000" algn="tl" rotWithShape="0">
                <a:prstClr val="black">
                  <a:alpha val="40000"/>
                </a:prstClr>
              </a:outerShdw>
            </a:effectLst>
          </p:spPr>
        </p:pic>
        <p:sp>
          <p:nvSpPr>
            <p:cNvPr id="50" name="TextBox 49"/>
            <p:cNvSpPr txBox="1"/>
            <p:nvPr/>
          </p:nvSpPr>
          <p:spPr>
            <a:xfrm>
              <a:off x="5715000" y="1840468"/>
              <a:ext cx="3200400" cy="369332"/>
            </a:xfrm>
            <a:prstGeom prst="rect">
              <a:avLst/>
            </a:prstGeom>
            <a:solidFill>
              <a:schemeClr val="bg1"/>
            </a:solidFill>
            <a:ln>
              <a:solidFill>
                <a:schemeClr val="bg1">
                  <a:lumMod val="85000"/>
                </a:schemeClr>
              </a:solidFill>
            </a:ln>
          </p:spPr>
          <p:txBody>
            <a:bodyPr wrap="square" rtlCol="0">
              <a:spAutoFit/>
            </a:bodyPr>
            <a:lstStyle/>
            <a:p>
              <a:r>
                <a:rPr lang="en-US" b="1" dirty="0" smtClean="0">
                  <a:latin typeface="Courier New" pitchFamily="49" charset="0"/>
                  <a:cs typeface="Courier New" pitchFamily="49" charset="0"/>
                </a:rPr>
                <a:t>gpload</a:t>
              </a:r>
              <a:r>
                <a:rPr lang="en-US" b="1" dirty="0" smtClean="0">
                  <a:latin typeface="Calibri" pitchFamily="34" charset="0"/>
                </a:rPr>
                <a:t> starts </a:t>
              </a:r>
              <a:r>
                <a:rPr lang="en-US" b="1" dirty="0" smtClean="0">
                  <a:latin typeface="Courier New" pitchFamily="49" charset="0"/>
                  <a:cs typeface="Courier New" pitchFamily="49" charset="0"/>
                </a:rPr>
                <a:t>gpfdist</a:t>
              </a:r>
              <a:endParaRPr lang="en-US" b="1" dirty="0">
                <a:latin typeface="Courier New" pitchFamily="49" charset="0"/>
                <a:cs typeface="Courier New" pitchFamily="49" charset="0"/>
              </a:endParaRPr>
            </a:p>
          </p:txBody>
        </p:sp>
      </p:grpSp>
    </p:spTree>
    <p:custDataLst>
      <p:tags r:id="rId1"/>
    </p:custDataLst>
    <p:extLst>
      <p:ext uri="{BB962C8B-B14F-4D97-AF65-F5344CB8AC3E}">
        <p14:creationId xmlns:p14="http://schemas.microsoft.com/office/powerpoint/2010/main" val="273993341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External Web Table Protocols and Format</a:t>
            </a:r>
            <a:endParaRPr lang="en-US" dirty="0"/>
          </a:p>
        </p:txBody>
      </p:sp>
      <p:grpSp>
        <p:nvGrpSpPr>
          <p:cNvPr id="3" name="Group 28"/>
          <p:cNvGrpSpPr/>
          <p:nvPr/>
        </p:nvGrpSpPr>
        <p:grpSpPr>
          <a:xfrm>
            <a:off x="228600" y="820614"/>
            <a:ext cx="8763000" cy="2640925"/>
            <a:chOff x="838200" y="1828800"/>
            <a:chExt cx="8763000" cy="2640925"/>
          </a:xfrm>
        </p:grpSpPr>
        <p:grpSp>
          <p:nvGrpSpPr>
            <p:cNvPr id="4" name="Group 30"/>
            <p:cNvGrpSpPr/>
            <p:nvPr/>
          </p:nvGrpSpPr>
          <p:grpSpPr>
            <a:xfrm>
              <a:off x="838200" y="2010101"/>
              <a:ext cx="8763000" cy="2409499"/>
              <a:chOff x="609600" y="1476701"/>
              <a:chExt cx="8763000" cy="2409499"/>
            </a:xfrm>
          </p:grpSpPr>
          <p:sp>
            <p:nvSpPr>
              <p:cNvPr id="40" name="Rectangle 39"/>
              <p:cNvSpPr/>
              <p:nvPr/>
            </p:nvSpPr>
            <p:spPr>
              <a:xfrm>
                <a:off x="609600" y="1476701"/>
                <a:ext cx="8763000" cy="2409499"/>
              </a:xfrm>
              <a:prstGeom prst="rect">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609600" y="1476702"/>
                <a:ext cx="8763000" cy="381000"/>
              </a:xfrm>
              <a:prstGeom prst="rect">
                <a:avLst/>
              </a:prstGeom>
              <a:solidFill>
                <a:schemeClr val="accent2">
                  <a:lumMod val="20000"/>
                  <a:lumOff val="80000"/>
                </a:schemeClr>
              </a:solidFill>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 name="Group 27"/>
            <p:cNvGrpSpPr/>
            <p:nvPr/>
          </p:nvGrpSpPr>
          <p:grpSpPr>
            <a:xfrm>
              <a:off x="914400" y="1828800"/>
              <a:ext cx="8686800" cy="2640925"/>
              <a:chOff x="914400" y="1828800"/>
              <a:chExt cx="8686800" cy="2640925"/>
            </a:xfrm>
          </p:grpSpPr>
          <p:sp>
            <p:nvSpPr>
              <p:cNvPr id="35" name="TextBox 34"/>
              <p:cNvSpPr txBox="1"/>
              <p:nvPr/>
            </p:nvSpPr>
            <p:spPr>
              <a:xfrm>
                <a:off x="1524000" y="1981200"/>
                <a:ext cx="5582169" cy="369332"/>
              </a:xfrm>
              <a:prstGeom prst="rect">
                <a:avLst/>
              </a:prstGeom>
              <a:noFill/>
            </p:spPr>
            <p:txBody>
              <a:bodyPr wrap="none" rtlCol="0">
                <a:spAutoFit/>
              </a:bodyPr>
              <a:lstStyle/>
              <a:p>
                <a:r>
                  <a:rPr lang="en-US" b="1" dirty="0" smtClean="0">
                    <a:latin typeface="Calibri" pitchFamily="34" charset="0"/>
                  </a:rPr>
                  <a:t>Example: External WEB table with data loads from URLs</a:t>
                </a:r>
                <a:endParaRPr lang="en-US" b="1" dirty="0">
                  <a:latin typeface="Courier New" pitchFamily="49" charset="0"/>
                  <a:cs typeface="Courier New" pitchFamily="49" charset="0"/>
                </a:endParaRPr>
              </a:p>
            </p:txBody>
          </p:sp>
          <p:sp>
            <p:nvSpPr>
              <p:cNvPr id="36" name="TextBox 35"/>
              <p:cNvSpPr txBox="1"/>
              <p:nvPr/>
            </p:nvSpPr>
            <p:spPr>
              <a:xfrm>
                <a:off x="1143000" y="2438400"/>
                <a:ext cx="8458200" cy="2031325"/>
              </a:xfrm>
              <a:prstGeom prst="rect">
                <a:avLst/>
              </a:prstGeom>
              <a:solidFill>
                <a:schemeClr val="bg1"/>
              </a:solidFill>
              <a:effectLst>
                <a:softEdge rad="127000"/>
              </a:effectLst>
            </p:spPr>
            <p:txBody>
              <a:bodyPr wrap="square" rtlCol="0">
                <a:spAutoFit/>
              </a:bodyPr>
              <a:lstStyle/>
              <a:p>
                <a:r>
                  <a:rPr lang="en-US" dirty="0" smtClean="0">
                    <a:latin typeface="Courier New" pitchFamily="49" charset="0"/>
                    <a:cs typeface="Courier New" pitchFamily="49" charset="0"/>
                  </a:rPr>
                  <a:t>CREATE EXTERNAL WEB TABLE ext_expenses (name text, date date, amount float4, description text) </a:t>
                </a:r>
              </a:p>
              <a:p>
                <a:r>
                  <a:rPr lang="en-US" dirty="0" smtClean="0">
                    <a:latin typeface="Courier New" pitchFamily="49" charset="0"/>
                    <a:cs typeface="Courier New" pitchFamily="49" charset="0"/>
                  </a:rPr>
                  <a:t>       LOCATION ( 'http://intranet.company.com/expenses/sales/expenses.csv',             'http://intranet.company.com/expenses/finance/expenses.csv',</a:t>
                </a:r>
              </a:p>
              <a:p>
                <a:r>
                  <a:rPr lang="en-US" dirty="0" smtClean="0">
                    <a:latin typeface="Courier New" pitchFamily="49" charset="0"/>
                    <a:cs typeface="Courier New" pitchFamily="49" charset="0"/>
                  </a:rPr>
                  <a:t>'http://intranet.company.com/expenses/ops/expenses.csv')</a:t>
                </a:r>
              </a:p>
              <a:p>
                <a:r>
                  <a:rPr lang="en-US" dirty="0" smtClean="0">
                    <a:latin typeface="Courier New" pitchFamily="49" charset="0"/>
                    <a:cs typeface="Courier New" pitchFamily="49" charset="0"/>
                  </a:rPr>
                  <a:t>FORMAT 'CSV' ( HEADER );</a:t>
                </a:r>
              </a:p>
            </p:txBody>
          </p:sp>
          <p:grpSp>
            <p:nvGrpSpPr>
              <p:cNvPr id="8" name="Group 25"/>
              <p:cNvGrpSpPr/>
              <p:nvPr/>
            </p:nvGrpSpPr>
            <p:grpSpPr>
              <a:xfrm>
                <a:off x="914400" y="1828800"/>
                <a:ext cx="838200" cy="685800"/>
                <a:chOff x="914400" y="1828800"/>
                <a:chExt cx="838200" cy="685800"/>
              </a:xfrm>
            </p:grpSpPr>
            <p:pic>
              <p:nvPicPr>
                <p:cNvPr id="38" name="Picture 2" descr="C:\Documents and Settings\cantot\My Documents\Training\Supporting Materials\Icons\PNG files for PowerPoint\All Others\Notepad.png"/>
                <p:cNvPicPr>
                  <a:picLocks noChangeAspect="1" noChangeArrowheads="1"/>
                </p:cNvPicPr>
                <p:nvPr/>
              </p:nvPicPr>
              <p:blipFill>
                <a:blip r:embed="rId4" cstate="print"/>
                <a:srcRect/>
                <a:stretch>
                  <a:fillRect/>
                </a:stretch>
              </p:blipFill>
              <p:spPr bwMode="auto">
                <a:xfrm flipH="1">
                  <a:off x="914400" y="1828800"/>
                  <a:ext cx="685800" cy="685800"/>
                </a:xfrm>
                <a:prstGeom prst="rect">
                  <a:avLst/>
                </a:prstGeom>
                <a:noFill/>
              </p:spPr>
            </p:pic>
            <p:pic>
              <p:nvPicPr>
                <p:cNvPr id="39" name="Picture 1" descr="C:\Documents and Settings\cantot\My Documents\Training\Supporting Materials\Icons\PNG files for PowerPoint\All Others\mag glass.png"/>
                <p:cNvPicPr>
                  <a:picLocks noChangeAspect="1" noChangeArrowheads="1"/>
                </p:cNvPicPr>
                <p:nvPr/>
              </p:nvPicPr>
              <p:blipFill>
                <a:blip r:embed="rId5" cstate="print"/>
                <a:srcRect/>
                <a:stretch>
                  <a:fillRect/>
                </a:stretch>
              </p:blipFill>
              <p:spPr bwMode="auto">
                <a:xfrm>
                  <a:off x="1143000" y="2055779"/>
                  <a:ext cx="609600" cy="382621"/>
                </a:xfrm>
                <a:prstGeom prst="rect">
                  <a:avLst/>
                </a:prstGeom>
                <a:noFill/>
              </p:spPr>
            </p:pic>
          </p:grpSp>
        </p:grpSp>
      </p:grpSp>
      <p:grpSp>
        <p:nvGrpSpPr>
          <p:cNvPr id="9" name="Group 41"/>
          <p:cNvGrpSpPr/>
          <p:nvPr/>
        </p:nvGrpSpPr>
        <p:grpSpPr>
          <a:xfrm>
            <a:off x="228600" y="4097214"/>
            <a:ext cx="8763000" cy="1828800"/>
            <a:chOff x="838200" y="1828800"/>
            <a:chExt cx="8763000" cy="1828800"/>
          </a:xfrm>
        </p:grpSpPr>
        <p:grpSp>
          <p:nvGrpSpPr>
            <p:cNvPr id="10" name="Group 30"/>
            <p:cNvGrpSpPr/>
            <p:nvPr/>
          </p:nvGrpSpPr>
          <p:grpSpPr>
            <a:xfrm>
              <a:off x="838200" y="2010101"/>
              <a:ext cx="8763000" cy="1647499"/>
              <a:chOff x="609600" y="1476701"/>
              <a:chExt cx="8763000" cy="1647499"/>
            </a:xfrm>
          </p:grpSpPr>
          <p:sp>
            <p:nvSpPr>
              <p:cNvPr id="50" name="Rectangle 49"/>
              <p:cNvSpPr/>
              <p:nvPr/>
            </p:nvSpPr>
            <p:spPr>
              <a:xfrm>
                <a:off x="609600" y="1476701"/>
                <a:ext cx="8763000" cy="1647499"/>
              </a:xfrm>
              <a:prstGeom prst="rect">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p:cNvSpPr/>
              <p:nvPr/>
            </p:nvSpPr>
            <p:spPr>
              <a:xfrm>
                <a:off x="609600" y="1476702"/>
                <a:ext cx="8763000" cy="381000"/>
              </a:xfrm>
              <a:prstGeom prst="rect">
                <a:avLst/>
              </a:prstGeom>
              <a:solidFill>
                <a:schemeClr val="accent2">
                  <a:lumMod val="20000"/>
                  <a:lumOff val="80000"/>
                </a:schemeClr>
              </a:solidFill>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27"/>
            <p:cNvGrpSpPr/>
            <p:nvPr/>
          </p:nvGrpSpPr>
          <p:grpSpPr>
            <a:xfrm>
              <a:off x="914400" y="1828800"/>
              <a:ext cx="8686800" cy="1809929"/>
              <a:chOff x="914400" y="1828800"/>
              <a:chExt cx="8686800" cy="1809929"/>
            </a:xfrm>
          </p:grpSpPr>
          <p:sp>
            <p:nvSpPr>
              <p:cNvPr id="45" name="TextBox 44"/>
              <p:cNvSpPr txBox="1"/>
              <p:nvPr/>
            </p:nvSpPr>
            <p:spPr>
              <a:xfrm>
                <a:off x="1524000" y="1981200"/>
                <a:ext cx="5731954" cy="369332"/>
              </a:xfrm>
              <a:prstGeom prst="rect">
                <a:avLst/>
              </a:prstGeom>
              <a:noFill/>
            </p:spPr>
            <p:txBody>
              <a:bodyPr wrap="none" rtlCol="0">
                <a:spAutoFit/>
              </a:bodyPr>
              <a:lstStyle/>
              <a:p>
                <a:r>
                  <a:rPr lang="en-US" b="1" dirty="0" smtClean="0">
                    <a:latin typeface="Calibri" pitchFamily="34" charset="0"/>
                  </a:rPr>
                  <a:t>Example: External WEB table with data loads from a script</a:t>
                </a:r>
                <a:endParaRPr lang="en-US" b="1" dirty="0">
                  <a:latin typeface="Courier New" pitchFamily="49" charset="0"/>
                  <a:cs typeface="Courier New" pitchFamily="49" charset="0"/>
                </a:endParaRPr>
              </a:p>
            </p:txBody>
          </p:sp>
          <p:sp>
            <p:nvSpPr>
              <p:cNvPr id="46" name="TextBox 45"/>
              <p:cNvSpPr txBox="1"/>
              <p:nvPr/>
            </p:nvSpPr>
            <p:spPr>
              <a:xfrm>
                <a:off x="1143000" y="2438400"/>
                <a:ext cx="8458200" cy="1200329"/>
              </a:xfrm>
              <a:prstGeom prst="rect">
                <a:avLst/>
              </a:prstGeom>
              <a:solidFill>
                <a:schemeClr val="bg1"/>
              </a:solidFill>
              <a:effectLst>
                <a:softEdge rad="127000"/>
              </a:effectLst>
            </p:spPr>
            <p:txBody>
              <a:bodyPr wrap="square" rtlCol="0">
                <a:spAutoFit/>
              </a:bodyPr>
              <a:lstStyle/>
              <a:p>
                <a:r>
                  <a:rPr lang="en-US" dirty="0" smtClean="0">
                    <a:latin typeface="Courier New" pitchFamily="49" charset="0"/>
                    <a:cs typeface="Courier New" pitchFamily="49" charset="0"/>
                  </a:rPr>
                  <a:t>CREATE EXTERNAL WEB TABLE log_output (linenum int, message text)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EXECUTE '/var/load_scripts/get_log_data.sh'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ON HOST FORMAT 'TEXT' (DELIMITER '|');</a:t>
                </a:r>
              </a:p>
            </p:txBody>
          </p:sp>
          <p:grpSp>
            <p:nvGrpSpPr>
              <p:cNvPr id="12" name="Group 25"/>
              <p:cNvGrpSpPr/>
              <p:nvPr/>
            </p:nvGrpSpPr>
            <p:grpSpPr>
              <a:xfrm>
                <a:off x="914400" y="1828800"/>
                <a:ext cx="838200" cy="685800"/>
                <a:chOff x="914400" y="1828800"/>
                <a:chExt cx="838200" cy="685800"/>
              </a:xfrm>
            </p:grpSpPr>
            <p:pic>
              <p:nvPicPr>
                <p:cNvPr id="48" name="Picture 2" descr="C:\Documents and Settings\cantot\My Documents\Training\Supporting Materials\Icons\PNG files for PowerPoint\All Others\Notepad.png"/>
                <p:cNvPicPr>
                  <a:picLocks noChangeAspect="1" noChangeArrowheads="1"/>
                </p:cNvPicPr>
                <p:nvPr/>
              </p:nvPicPr>
              <p:blipFill>
                <a:blip r:embed="rId4" cstate="print"/>
                <a:srcRect/>
                <a:stretch>
                  <a:fillRect/>
                </a:stretch>
              </p:blipFill>
              <p:spPr bwMode="auto">
                <a:xfrm flipH="1">
                  <a:off x="914400" y="1828800"/>
                  <a:ext cx="685800" cy="685800"/>
                </a:xfrm>
                <a:prstGeom prst="rect">
                  <a:avLst/>
                </a:prstGeom>
                <a:noFill/>
              </p:spPr>
            </p:pic>
            <p:pic>
              <p:nvPicPr>
                <p:cNvPr id="49" name="Picture 1" descr="C:\Documents and Settings\cantot\My Documents\Training\Supporting Materials\Icons\PNG files for PowerPoint\All Others\mag glass.png"/>
                <p:cNvPicPr>
                  <a:picLocks noChangeAspect="1" noChangeArrowheads="1"/>
                </p:cNvPicPr>
                <p:nvPr/>
              </p:nvPicPr>
              <p:blipFill>
                <a:blip r:embed="rId5" cstate="print"/>
                <a:srcRect/>
                <a:stretch>
                  <a:fillRect/>
                </a:stretch>
              </p:blipFill>
              <p:spPr bwMode="auto">
                <a:xfrm>
                  <a:off x="1143000" y="2055779"/>
                  <a:ext cx="609600" cy="382621"/>
                </a:xfrm>
                <a:prstGeom prst="rect">
                  <a:avLst/>
                </a:prstGeom>
                <a:noFill/>
              </p:spPr>
            </p:pic>
          </p:grpSp>
        </p:grpSp>
      </p:grpSp>
    </p:spTree>
    <p:custDataLst>
      <p:tags r:id="rId1"/>
    </p:custDataLst>
    <p:extLst>
      <p:ext uri="{BB962C8B-B14F-4D97-AF65-F5344CB8AC3E}">
        <p14:creationId xmlns:p14="http://schemas.microsoft.com/office/powerpoint/2010/main" val="132036776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176" y="523834"/>
            <a:ext cx="8229600" cy="1143000"/>
          </a:xfrm>
        </p:spPr>
        <p:txBody>
          <a:bodyPr anchor="t"/>
          <a:lstStyle/>
          <a:p>
            <a:r>
              <a:rPr lang="en-US" dirty="0" smtClean="0"/>
              <a:t>External Web Table Protocols and Format (</a:t>
            </a:r>
            <a:r>
              <a:rPr lang="en-US" dirty="0" err="1" smtClean="0"/>
              <a:t>Cont’d.</a:t>
            </a:r>
            <a:r>
              <a:rPr lang="en-US" dirty="0" smtClean="0"/>
              <a:t>)</a:t>
            </a:r>
            <a:endParaRPr lang="en-US" dirty="0"/>
          </a:p>
        </p:txBody>
      </p:sp>
      <p:grpSp>
        <p:nvGrpSpPr>
          <p:cNvPr id="3" name="Group 58"/>
          <p:cNvGrpSpPr/>
          <p:nvPr/>
        </p:nvGrpSpPr>
        <p:grpSpPr>
          <a:xfrm>
            <a:off x="762000" y="2133677"/>
            <a:ext cx="7239000" cy="1371600"/>
            <a:chOff x="838200" y="1828800"/>
            <a:chExt cx="7239000" cy="1371600"/>
          </a:xfrm>
        </p:grpSpPr>
        <p:grpSp>
          <p:nvGrpSpPr>
            <p:cNvPr id="4" name="Group 30"/>
            <p:cNvGrpSpPr/>
            <p:nvPr/>
          </p:nvGrpSpPr>
          <p:grpSpPr>
            <a:xfrm>
              <a:off x="838200" y="2010101"/>
              <a:ext cx="7184081" cy="1190299"/>
              <a:chOff x="609600" y="1476701"/>
              <a:chExt cx="7184081" cy="1190299"/>
            </a:xfrm>
          </p:grpSpPr>
          <p:sp>
            <p:nvSpPr>
              <p:cNvPr id="67" name="Rectangle 66"/>
              <p:cNvSpPr/>
              <p:nvPr/>
            </p:nvSpPr>
            <p:spPr>
              <a:xfrm>
                <a:off x="609600" y="1476701"/>
                <a:ext cx="7184081" cy="1190299"/>
              </a:xfrm>
              <a:prstGeom prst="rect">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p:cNvSpPr/>
              <p:nvPr/>
            </p:nvSpPr>
            <p:spPr>
              <a:xfrm>
                <a:off x="609600" y="1476702"/>
                <a:ext cx="7184081" cy="381000"/>
              </a:xfrm>
              <a:prstGeom prst="rect">
                <a:avLst/>
              </a:prstGeom>
              <a:solidFill>
                <a:schemeClr val="accent2">
                  <a:lumMod val="20000"/>
                  <a:lumOff val="80000"/>
                </a:schemeClr>
              </a:solidFill>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 name="Group 27"/>
            <p:cNvGrpSpPr/>
            <p:nvPr/>
          </p:nvGrpSpPr>
          <p:grpSpPr>
            <a:xfrm>
              <a:off x="914400" y="1828800"/>
              <a:ext cx="7162800" cy="1255931"/>
              <a:chOff x="914400" y="1828800"/>
              <a:chExt cx="7162800" cy="1255931"/>
            </a:xfrm>
          </p:grpSpPr>
          <p:sp>
            <p:nvSpPr>
              <p:cNvPr id="62" name="TextBox 61"/>
              <p:cNvSpPr txBox="1"/>
              <p:nvPr/>
            </p:nvSpPr>
            <p:spPr>
              <a:xfrm>
                <a:off x="1524000" y="1981200"/>
                <a:ext cx="6158096" cy="369332"/>
              </a:xfrm>
              <a:prstGeom prst="rect">
                <a:avLst/>
              </a:prstGeom>
              <a:noFill/>
            </p:spPr>
            <p:txBody>
              <a:bodyPr wrap="none" rtlCol="0">
                <a:spAutoFit/>
              </a:bodyPr>
              <a:lstStyle/>
              <a:p>
                <a:r>
                  <a:rPr lang="en-US" b="1" dirty="0" smtClean="0">
                    <a:latin typeface="Calibri" pitchFamily="34" charset="0"/>
                  </a:rPr>
                  <a:t>Example: External WEB table with data loads from a command</a:t>
                </a:r>
                <a:endParaRPr lang="en-US" b="1" dirty="0">
                  <a:latin typeface="Courier New" pitchFamily="49" charset="0"/>
                  <a:cs typeface="Courier New" pitchFamily="49" charset="0"/>
                </a:endParaRPr>
              </a:p>
            </p:txBody>
          </p:sp>
          <p:sp>
            <p:nvSpPr>
              <p:cNvPr id="63" name="TextBox 62"/>
              <p:cNvSpPr txBox="1"/>
              <p:nvPr/>
            </p:nvSpPr>
            <p:spPr>
              <a:xfrm>
                <a:off x="1143000" y="2438400"/>
                <a:ext cx="6934200" cy="646331"/>
              </a:xfrm>
              <a:prstGeom prst="rect">
                <a:avLst/>
              </a:prstGeom>
              <a:solidFill>
                <a:schemeClr val="bg1"/>
              </a:solidFill>
              <a:effectLst>
                <a:softEdge rad="127000"/>
              </a:effectLst>
            </p:spPr>
            <p:txBody>
              <a:bodyPr wrap="square" rtlCol="0">
                <a:spAutoFit/>
              </a:bodyPr>
              <a:lstStyle/>
              <a:p>
                <a:r>
                  <a:rPr lang="en-US" dirty="0" smtClean="0">
                    <a:latin typeface="Courier New" pitchFamily="49" charset="0"/>
                    <a:cs typeface="Courier New" pitchFamily="49" charset="0"/>
                  </a:rPr>
                  <a:t>CREATE EXTERNAL WEB TABLE du_space (storage text)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EXECUTE ’df -k‘ ON HOST FORMAT 'TEXT';</a:t>
                </a:r>
              </a:p>
            </p:txBody>
          </p:sp>
          <p:grpSp>
            <p:nvGrpSpPr>
              <p:cNvPr id="8" name="Group 25"/>
              <p:cNvGrpSpPr/>
              <p:nvPr/>
            </p:nvGrpSpPr>
            <p:grpSpPr>
              <a:xfrm>
                <a:off x="914400" y="1828800"/>
                <a:ext cx="838200" cy="685800"/>
                <a:chOff x="914400" y="1828800"/>
                <a:chExt cx="838200" cy="685800"/>
              </a:xfrm>
            </p:grpSpPr>
            <p:pic>
              <p:nvPicPr>
                <p:cNvPr id="65" name="Picture 2" descr="C:\Documents and Settings\cantot\My Documents\Training\Supporting Materials\Icons\PNG files for PowerPoint\All Others\Notepad.png"/>
                <p:cNvPicPr>
                  <a:picLocks noChangeAspect="1" noChangeArrowheads="1"/>
                </p:cNvPicPr>
                <p:nvPr/>
              </p:nvPicPr>
              <p:blipFill>
                <a:blip r:embed="rId4" cstate="print"/>
                <a:srcRect/>
                <a:stretch>
                  <a:fillRect/>
                </a:stretch>
              </p:blipFill>
              <p:spPr bwMode="auto">
                <a:xfrm flipH="1">
                  <a:off x="914400" y="1828800"/>
                  <a:ext cx="685800" cy="685800"/>
                </a:xfrm>
                <a:prstGeom prst="rect">
                  <a:avLst/>
                </a:prstGeom>
                <a:noFill/>
              </p:spPr>
            </p:pic>
            <p:pic>
              <p:nvPicPr>
                <p:cNvPr id="66" name="Picture 1" descr="C:\Documents and Settings\cantot\My Documents\Training\Supporting Materials\Icons\PNG files for PowerPoint\All Others\mag glass.png"/>
                <p:cNvPicPr>
                  <a:picLocks noChangeAspect="1" noChangeArrowheads="1"/>
                </p:cNvPicPr>
                <p:nvPr/>
              </p:nvPicPr>
              <p:blipFill>
                <a:blip r:embed="rId5" cstate="print"/>
                <a:srcRect/>
                <a:stretch>
                  <a:fillRect/>
                </a:stretch>
              </p:blipFill>
              <p:spPr bwMode="auto">
                <a:xfrm>
                  <a:off x="1143000" y="2055779"/>
                  <a:ext cx="609600" cy="382621"/>
                </a:xfrm>
                <a:prstGeom prst="rect">
                  <a:avLst/>
                </a:prstGeom>
                <a:noFill/>
              </p:spPr>
            </p:pic>
          </p:grpSp>
        </p:grpSp>
      </p:grpSp>
    </p:spTree>
    <p:custDataLst>
      <p:tags r:id="rId1"/>
    </p:custDataLst>
    <p:extLst>
      <p:ext uri="{BB962C8B-B14F-4D97-AF65-F5344CB8AC3E}">
        <p14:creationId xmlns:p14="http://schemas.microsoft.com/office/powerpoint/2010/main" val="323880740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ctrTitle"/>
          </p:nvPr>
        </p:nvSpPr>
        <p:spPr>
          <a:xfrm>
            <a:off x="822612" y="766059"/>
            <a:ext cx="7460606" cy="1271791"/>
          </a:xfrm>
          <a:prstGeom prst="rect">
            <a:avLst/>
          </a:prstGeom>
          <a:noFill/>
          <a:ln>
            <a:noFill/>
          </a:ln>
        </p:spPr>
        <p:txBody>
          <a:bodyPr lIns="0" tIns="0" rIns="0" bIns="0" anchor="b" anchorCtr="0">
            <a:noAutofit/>
          </a:bodyPr>
          <a:lstStyle/>
          <a:p>
            <a:pPr marL="0" marR="0" lvl="0" indent="0" algn="ctr" rtl="0">
              <a:lnSpc>
                <a:spcPct val="90000"/>
              </a:lnSpc>
              <a:spcBef>
                <a:spcPts val="0"/>
              </a:spcBef>
              <a:buClr>
                <a:srgbClr val="F16F3B"/>
              </a:buClr>
              <a:buSzPct val="25000"/>
              <a:buFont typeface="Arial"/>
              <a:buNone/>
            </a:pPr>
            <a:r>
              <a:rPr lang="en-US" sz="3600" b="1" dirty="0">
                <a:solidFill>
                  <a:schemeClr val="tx2"/>
                </a:solidFill>
              </a:rPr>
              <a:t>GPDB Data Loading</a:t>
            </a:r>
            <a:endParaRPr lang="en" sz="3600" b="1" dirty="0">
              <a:solidFill>
                <a:schemeClr val="tx2"/>
              </a:solidFill>
            </a:endParaRPr>
          </a:p>
        </p:txBody>
      </p:sp>
      <p:pic>
        <p:nvPicPr>
          <p:cNvPr id="234" name="Shape 234"/>
          <p:cNvPicPr preferRelativeResize="0"/>
          <p:nvPr/>
        </p:nvPicPr>
        <p:blipFill>
          <a:blip r:embed="rId3">
            <a:alphaModFix/>
          </a:blip>
          <a:stretch>
            <a:fillRect/>
          </a:stretch>
        </p:blipFill>
        <p:spPr>
          <a:xfrm>
            <a:off x="3359024" y="2954465"/>
            <a:ext cx="2202824" cy="2579665"/>
          </a:xfrm>
          <a:prstGeom prst="rect">
            <a:avLst/>
          </a:prstGeom>
          <a:noFill/>
          <a:ln>
            <a:noFill/>
          </a:ln>
        </p:spPr>
      </p:pic>
    </p:spTree>
    <p:extLst>
      <p:ext uri="{BB962C8B-B14F-4D97-AF65-F5344CB8AC3E}">
        <p14:creationId xmlns:p14="http://schemas.microsoft.com/office/powerpoint/2010/main" val="23644329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1114"/>
            <a:ext cx="8229600" cy="1143000"/>
          </a:xfrm>
        </p:spPr>
        <p:txBody>
          <a:bodyPr anchor="t"/>
          <a:lstStyle/>
          <a:p>
            <a:r>
              <a:rPr lang="en-US" dirty="0" smtClean="0"/>
              <a:t>Environment Variables for Command-Based Web Tables</a:t>
            </a:r>
            <a:endParaRPr lang="en-US" dirty="0"/>
          </a:p>
        </p:txBody>
      </p:sp>
      <p:sp>
        <p:nvSpPr>
          <p:cNvPr id="15" name="Content Placeholder 14"/>
          <p:cNvSpPr>
            <a:spLocks noGrp="1"/>
          </p:cNvSpPr>
          <p:nvPr>
            <p:ph idx="1"/>
          </p:nvPr>
        </p:nvSpPr>
        <p:spPr>
          <a:xfrm>
            <a:off x="749984" y="1227240"/>
            <a:ext cx="8458200" cy="1500202"/>
          </a:xfrm>
        </p:spPr>
        <p:txBody>
          <a:bodyPr/>
          <a:lstStyle/>
          <a:p>
            <a:r>
              <a:rPr lang="en-US" sz="2000" dirty="0" smtClean="0"/>
              <a:t>Are not sourced at the segment host</a:t>
            </a:r>
          </a:p>
          <a:p>
            <a:r>
              <a:rPr lang="en-US" sz="2000" dirty="0" smtClean="0"/>
              <a:t>Can be set in the </a:t>
            </a:r>
            <a:r>
              <a:rPr lang="en-US" sz="2000" dirty="0" smtClean="0">
                <a:latin typeface="Courier New" pitchFamily="49" charset="0"/>
                <a:cs typeface="Courier New" pitchFamily="49" charset="0"/>
              </a:rPr>
              <a:t>EXECUTE</a:t>
            </a:r>
            <a:r>
              <a:rPr lang="en-US" sz="2000" dirty="0" smtClean="0"/>
              <a:t> clause as follows:</a:t>
            </a:r>
            <a:endParaRPr lang="en-US" sz="2000" dirty="0"/>
          </a:p>
        </p:txBody>
      </p:sp>
      <p:grpSp>
        <p:nvGrpSpPr>
          <p:cNvPr id="3" name="Group 19"/>
          <p:cNvGrpSpPr/>
          <p:nvPr/>
        </p:nvGrpSpPr>
        <p:grpSpPr>
          <a:xfrm>
            <a:off x="228600" y="2041642"/>
            <a:ext cx="8763000" cy="3276600"/>
            <a:chOff x="838200" y="1828800"/>
            <a:chExt cx="8763000" cy="3276600"/>
          </a:xfrm>
        </p:grpSpPr>
        <p:grpSp>
          <p:nvGrpSpPr>
            <p:cNvPr id="4" name="Group 30"/>
            <p:cNvGrpSpPr/>
            <p:nvPr/>
          </p:nvGrpSpPr>
          <p:grpSpPr>
            <a:xfrm>
              <a:off x="838200" y="2010101"/>
              <a:ext cx="8763000" cy="3095299"/>
              <a:chOff x="609600" y="1476701"/>
              <a:chExt cx="8763000" cy="3095299"/>
            </a:xfrm>
          </p:grpSpPr>
          <p:sp>
            <p:nvSpPr>
              <p:cNvPr id="28" name="Rectangle 27"/>
              <p:cNvSpPr/>
              <p:nvPr/>
            </p:nvSpPr>
            <p:spPr>
              <a:xfrm>
                <a:off x="609600" y="1476701"/>
                <a:ext cx="8763000" cy="3095299"/>
              </a:xfrm>
              <a:prstGeom prst="rect">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609600" y="1476702"/>
                <a:ext cx="8763000" cy="381000"/>
              </a:xfrm>
              <a:prstGeom prst="rect">
                <a:avLst/>
              </a:prstGeom>
              <a:solidFill>
                <a:schemeClr val="accent2">
                  <a:lumMod val="20000"/>
                  <a:lumOff val="80000"/>
                </a:schemeClr>
              </a:solidFill>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27"/>
            <p:cNvGrpSpPr/>
            <p:nvPr/>
          </p:nvGrpSpPr>
          <p:grpSpPr>
            <a:xfrm>
              <a:off x="914400" y="1828800"/>
              <a:ext cx="8686800" cy="3194923"/>
              <a:chOff x="914400" y="1828800"/>
              <a:chExt cx="8686800" cy="3194923"/>
            </a:xfrm>
          </p:grpSpPr>
          <p:sp>
            <p:nvSpPr>
              <p:cNvPr id="23" name="TextBox 22"/>
              <p:cNvSpPr txBox="1"/>
              <p:nvPr/>
            </p:nvSpPr>
            <p:spPr>
              <a:xfrm>
                <a:off x="1524000" y="1981200"/>
                <a:ext cx="5621026" cy="369332"/>
              </a:xfrm>
              <a:prstGeom prst="rect">
                <a:avLst/>
              </a:prstGeom>
              <a:noFill/>
            </p:spPr>
            <p:txBody>
              <a:bodyPr wrap="none" rtlCol="0">
                <a:spAutoFit/>
              </a:bodyPr>
              <a:lstStyle/>
              <a:p>
                <a:r>
                  <a:rPr lang="en-US" b="1" dirty="0" smtClean="0">
                    <a:latin typeface="Calibri" pitchFamily="34" charset="0"/>
                  </a:rPr>
                  <a:t>Example: External WEB table with environment variables</a:t>
                </a:r>
                <a:endParaRPr lang="en-US" b="1" dirty="0">
                  <a:latin typeface="Courier New" pitchFamily="49" charset="0"/>
                  <a:cs typeface="Courier New" pitchFamily="49" charset="0"/>
                </a:endParaRPr>
              </a:p>
            </p:txBody>
          </p:sp>
          <p:sp>
            <p:nvSpPr>
              <p:cNvPr id="24" name="TextBox 23"/>
              <p:cNvSpPr txBox="1"/>
              <p:nvPr/>
            </p:nvSpPr>
            <p:spPr>
              <a:xfrm>
                <a:off x="1143000" y="2438400"/>
                <a:ext cx="8458200" cy="2585323"/>
              </a:xfrm>
              <a:prstGeom prst="rect">
                <a:avLst/>
              </a:prstGeom>
              <a:solidFill>
                <a:schemeClr val="bg1"/>
              </a:solidFill>
              <a:effectLst>
                <a:softEdge rad="127000"/>
              </a:effectLst>
            </p:spPr>
            <p:txBody>
              <a:bodyPr wrap="square" rtlCol="0">
                <a:spAutoFit/>
              </a:bodyPr>
              <a:lstStyle/>
              <a:p>
                <a:r>
                  <a:rPr lang="en-US" dirty="0" smtClean="0">
                    <a:latin typeface="Courier New" pitchFamily="49" charset="0"/>
                    <a:cs typeface="Courier New" pitchFamily="49" charset="0"/>
                  </a:rPr>
                  <a:t>CREATE EXTERNAL WEB TABLE TEST(segname text, abbrev text)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EXECUTE 'export HNAME="$HOSTNAME"-SR; echo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"$HOSTNAME,$HNAME"' FORMAT 'TEXT' (DELIMITER ',');</a:t>
                </a:r>
              </a:p>
              <a:p>
                <a:r>
                  <a:rPr lang="en-US" dirty="0" smtClean="0">
                    <a:latin typeface="Courier New" pitchFamily="49" charset="0"/>
                    <a:cs typeface="Courier New" pitchFamily="49" charset="0"/>
                  </a:rPr>
                  <a:t>SELECT * FROM test;                                         segname | abbrev</a:t>
                </a:r>
              </a:p>
              <a:p>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 sdw2    | sdw2-SR</a:t>
                </a:r>
              </a:p>
              <a:p>
                <a:r>
                  <a:rPr lang="en-US" dirty="0" smtClean="0">
                    <a:latin typeface="Courier New" pitchFamily="49" charset="0"/>
                    <a:cs typeface="Courier New" pitchFamily="49" charset="0"/>
                  </a:rPr>
                  <a:t> sdw1    | sdw1-SR</a:t>
                </a:r>
              </a:p>
              <a:p>
                <a:r>
                  <a:rPr lang="en-US" dirty="0" smtClean="0">
                    <a:latin typeface="Courier New" pitchFamily="49" charset="0"/>
                    <a:cs typeface="Courier New" pitchFamily="49" charset="0"/>
                  </a:rPr>
                  <a:t>(2 rows)</a:t>
                </a:r>
              </a:p>
            </p:txBody>
          </p:sp>
          <p:grpSp>
            <p:nvGrpSpPr>
              <p:cNvPr id="9" name="Group 25"/>
              <p:cNvGrpSpPr/>
              <p:nvPr/>
            </p:nvGrpSpPr>
            <p:grpSpPr>
              <a:xfrm>
                <a:off x="914400" y="1828800"/>
                <a:ext cx="838200" cy="685800"/>
                <a:chOff x="914400" y="1828800"/>
                <a:chExt cx="838200" cy="685800"/>
              </a:xfrm>
            </p:grpSpPr>
            <p:pic>
              <p:nvPicPr>
                <p:cNvPr id="26" name="Picture 2" descr="C:\Documents and Settings\cantot\My Documents\Training\Supporting Materials\Icons\PNG files for PowerPoint\All Others\Notepad.png"/>
                <p:cNvPicPr>
                  <a:picLocks noChangeAspect="1" noChangeArrowheads="1"/>
                </p:cNvPicPr>
                <p:nvPr/>
              </p:nvPicPr>
              <p:blipFill>
                <a:blip r:embed="rId4" cstate="print"/>
                <a:srcRect/>
                <a:stretch>
                  <a:fillRect/>
                </a:stretch>
              </p:blipFill>
              <p:spPr bwMode="auto">
                <a:xfrm flipH="1">
                  <a:off x="914400" y="1828800"/>
                  <a:ext cx="685800" cy="685800"/>
                </a:xfrm>
                <a:prstGeom prst="rect">
                  <a:avLst/>
                </a:prstGeom>
                <a:noFill/>
              </p:spPr>
            </p:pic>
            <p:pic>
              <p:nvPicPr>
                <p:cNvPr id="27" name="Picture 1" descr="C:\Documents and Settings\cantot\My Documents\Training\Supporting Materials\Icons\PNG files for PowerPoint\All Others\mag glass.png"/>
                <p:cNvPicPr>
                  <a:picLocks noChangeAspect="1" noChangeArrowheads="1"/>
                </p:cNvPicPr>
                <p:nvPr/>
              </p:nvPicPr>
              <p:blipFill>
                <a:blip r:embed="rId5" cstate="print"/>
                <a:srcRect/>
                <a:stretch>
                  <a:fillRect/>
                </a:stretch>
              </p:blipFill>
              <p:spPr bwMode="auto">
                <a:xfrm>
                  <a:off x="1143000" y="2055779"/>
                  <a:ext cx="609600" cy="382621"/>
                </a:xfrm>
                <a:prstGeom prst="rect">
                  <a:avLst/>
                </a:prstGeom>
                <a:noFill/>
              </p:spPr>
            </p:pic>
          </p:grpSp>
        </p:grpSp>
      </p:grpSp>
      <p:grpSp>
        <p:nvGrpSpPr>
          <p:cNvPr id="11" name="Group 29"/>
          <p:cNvGrpSpPr/>
          <p:nvPr/>
        </p:nvGrpSpPr>
        <p:grpSpPr>
          <a:xfrm>
            <a:off x="0" y="5276679"/>
            <a:ext cx="9144000" cy="1200329"/>
            <a:chOff x="0" y="5048071"/>
            <a:chExt cx="9144000" cy="1200329"/>
          </a:xfrm>
        </p:grpSpPr>
        <p:sp>
          <p:nvSpPr>
            <p:cNvPr id="7" name="Rectangle 6"/>
            <p:cNvSpPr/>
            <p:nvPr/>
          </p:nvSpPr>
          <p:spPr>
            <a:xfrm>
              <a:off x="0" y="5181600"/>
              <a:ext cx="9144000" cy="1066800"/>
            </a:xfrm>
            <a:prstGeom prst="rect">
              <a:avLst/>
            </a:prstGeom>
            <a:gradFill>
              <a:gsLst>
                <a:gs pos="0">
                  <a:srgbClr val="FFFFCC">
                    <a:alpha val="84000"/>
                  </a:srgbClr>
                </a:gs>
                <a:gs pos="50000">
                  <a:srgbClr val="FFFFCC">
                    <a:alpha val="52000"/>
                  </a:srgbClr>
                </a:gs>
                <a:gs pos="100000">
                  <a:srgbClr val="FFFFCC">
                    <a:alpha val="15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7"/>
            <p:cNvGrpSpPr/>
            <p:nvPr/>
          </p:nvGrpSpPr>
          <p:grpSpPr>
            <a:xfrm>
              <a:off x="381000" y="5048071"/>
              <a:ext cx="8040479" cy="1107996"/>
              <a:chOff x="381000" y="4724400"/>
              <a:chExt cx="8040479" cy="1107996"/>
            </a:xfrm>
          </p:grpSpPr>
          <p:grpSp>
            <p:nvGrpSpPr>
              <p:cNvPr id="17" name="Group 16"/>
              <p:cNvGrpSpPr/>
              <p:nvPr/>
            </p:nvGrpSpPr>
            <p:grpSpPr>
              <a:xfrm>
                <a:off x="381000" y="4724400"/>
                <a:ext cx="985715" cy="985743"/>
                <a:chOff x="1524000" y="4495800"/>
                <a:chExt cx="985715" cy="985743"/>
              </a:xfrm>
            </p:grpSpPr>
            <p:grpSp>
              <p:nvGrpSpPr>
                <p:cNvPr id="18" name="Group 15"/>
                <p:cNvGrpSpPr/>
                <p:nvPr/>
              </p:nvGrpSpPr>
              <p:grpSpPr>
                <a:xfrm>
                  <a:off x="1524000" y="4724400"/>
                  <a:ext cx="985715" cy="757143"/>
                  <a:chOff x="1524000" y="4724400"/>
                  <a:chExt cx="985715" cy="757143"/>
                </a:xfrm>
              </p:grpSpPr>
              <p:pic>
                <p:nvPicPr>
                  <p:cNvPr id="13" name="Picture 6" descr="C:\Documents and Settings\cantot\My Documents\Training\Supporting Materials\Icons\PNG files for PowerPoint\All Others\blank paper.png"/>
                  <p:cNvPicPr>
                    <a:picLocks noChangeAspect="1" noChangeArrowheads="1"/>
                  </p:cNvPicPr>
                  <p:nvPr/>
                </p:nvPicPr>
                <p:blipFill>
                  <a:blip r:embed="rId6" cstate="print"/>
                  <a:srcRect/>
                  <a:stretch>
                    <a:fillRect/>
                  </a:stretch>
                </p:blipFill>
                <p:spPr bwMode="auto">
                  <a:xfrm rot="16200000">
                    <a:off x="1638286" y="4610114"/>
                    <a:ext cx="757143" cy="985715"/>
                  </a:xfrm>
                  <a:prstGeom prst="rect">
                    <a:avLst/>
                  </a:prstGeom>
                  <a:noFill/>
                </p:spPr>
              </p:pic>
              <p:sp>
                <p:nvSpPr>
                  <p:cNvPr id="14" name="TextBox 13"/>
                  <p:cNvSpPr txBox="1"/>
                  <p:nvPr/>
                </p:nvSpPr>
                <p:spPr>
                  <a:xfrm>
                    <a:off x="1676400" y="4872335"/>
                    <a:ext cx="700833" cy="461665"/>
                  </a:xfrm>
                  <a:prstGeom prst="rect">
                    <a:avLst/>
                  </a:prstGeom>
                  <a:noFill/>
                </p:spPr>
                <p:txBody>
                  <a:bodyPr wrap="none" rtlCol="0">
                    <a:spAutoFit/>
                  </a:bodyPr>
                  <a:lstStyle/>
                  <a:p>
                    <a:r>
                      <a:rPr lang="en-US" sz="300" dirty="0" smtClean="0">
                        <a:latin typeface="Edwardian Script ITC" pitchFamily="66" charset="0"/>
                      </a:rPr>
                      <a:t>                   A fly and a flea in a flue</a:t>
                    </a:r>
                  </a:p>
                  <a:p>
                    <a:r>
                      <a:rPr lang="en-US" sz="300" dirty="0" smtClean="0">
                        <a:latin typeface="Edwardian Script ITC" pitchFamily="66" charset="0"/>
                      </a:rPr>
                      <a:t>                  Were imprisoned, so what could they do</a:t>
                    </a:r>
                  </a:p>
                  <a:p>
                    <a:r>
                      <a:rPr lang="en-US" sz="300" dirty="0" smtClean="0">
                        <a:latin typeface="Edwardian Script ITC" pitchFamily="66" charset="0"/>
                      </a:rPr>
                      <a:t>Said the fly, let us flee. Let us fly said the flee</a:t>
                    </a:r>
                  </a:p>
                  <a:p>
                    <a:r>
                      <a:rPr lang="en-US" sz="300" dirty="0" smtClean="0">
                        <a:latin typeface="Edwardian Script ITC" pitchFamily="66" charset="0"/>
                      </a:rPr>
                      <a:t>So they flew through a flaw in the flue.</a:t>
                    </a:r>
                  </a:p>
                  <a:p>
                    <a:r>
                      <a:rPr lang="en-US" sz="300" dirty="0" smtClean="0">
                        <a:latin typeface="Edwardian Script ITC" pitchFamily="66" charset="0"/>
                      </a:rPr>
                      <a:t>A canner exceedingly canny</a:t>
                    </a:r>
                  </a:p>
                  <a:p>
                    <a:r>
                      <a:rPr lang="en-US" sz="300" dirty="0" smtClean="0">
                        <a:latin typeface="Edwardian Script ITC" pitchFamily="66" charset="0"/>
                      </a:rPr>
                      <a:t>One morning remarked to his granny</a:t>
                    </a:r>
                  </a:p>
                  <a:p>
                    <a:r>
                      <a:rPr lang="en-US" sz="300" dirty="0" smtClean="0">
                        <a:latin typeface="Edwardian Script ITC" pitchFamily="66" charset="0"/>
                      </a:rPr>
                      <a:t>A canner can can anything that he can</a:t>
                    </a:r>
                  </a:p>
                  <a:p>
                    <a:r>
                      <a:rPr lang="en-US" sz="300" dirty="0" smtClean="0">
                        <a:latin typeface="Edwardian Script ITC" pitchFamily="66" charset="0"/>
                      </a:rPr>
                      <a:t>But a canner can’t can a can can he?</a:t>
                    </a:r>
                    <a:endParaRPr lang="en-US" sz="300" dirty="0">
                      <a:latin typeface="Edwardian Script ITC" pitchFamily="66" charset="0"/>
                    </a:endParaRPr>
                  </a:p>
                </p:txBody>
              </p:sp>
            </p:grpSp>
            <p:pic>
              <p:nvPicPr>
                <p:cNvPr id="12" name="Picture 2" descr="C:\Documents and Settings\cantot\My Documents\Training\Supporting Materials\Icons\PNG files for PowerPoint\All Others\Push Pin.png"/>
                <p:cNvPicPr>
                  <a:picLocks noChangeAspect="1" noChangeArrowheads="1"/>
                </p:cNvPicPr>
                <p:nvPr/>
              </p:nvPicPr>
              <p:blipFill>
                <a:blip r:embed="rId7" cstate="print"/>
                <a:srcRect/>
                <a:stretch>
                  <a:fillRect/>
                </a:stretch>
              </p:blipFill>
              <p:spPr bwMode="auto">
                <a:xfrm>
                  <a:off x="1905000" y="4495800"/>
                  <a:ext cx="548640" cy="548640"/>
                </a:xfrm>
                <a:prstGeom prst="rect">
                  <a:avLst/>
                </a:prstGeom>
                <a:noFill/>
              </p:spPr>
            </p:pic>
          </p:grpSp>
          <p:sp>
            <p:nvSpPr>
              <p:cNvPr id="10" name="TextBox 9"/>
              <p:cNvSpPr txBox="1"/>
              <p:nvPr/>
            </p:nvSpPr>
            <p:spPr>
              <a:xfrm>
                <a:off x="1371600" y="4724400"/>
                <a:ext cx="7049879" cy="1107996"/>
              </a:xfrm>
              <a:prstGeom prst="rect">
                <a:avLst/>
              </a:prstGeom>
              <a:noFill/>
            </p:spPr>
            <p:txBody>
              <a:bodyPr wrap="none" rtlCol="0">
                <a:spAutoFit/>
              </a:bodyPr>
              <a:lstStyle/>
              <a:p>
                <a:r>
                  <a:rPr lang="en-US" sz="2200" b="1" dirty="0" smtClean="0">
                    <a:solidFill>
                      <a:schemeClr val="bg2">
                        <a:lumMod val="75000"/>
                      </a:schemeClr>
                    </a:solidFill>
                    <a:latin typeface="Calibri" pitchFamily="34" charset="0"/>
                    <a:cs typeface="+mn-cs"/>
                  </a:rPr>
                  <a:t>Note:</a:t>
                </a:r>
                <a:r>
                  <a:rPr lang="en-US" sz="2200" dirty="0" smtClean="0">
                    <a:solidFill>
                      <a:schemeClr val="bg2">
                        <a:lumMod val="75000"/>
                      </a:schemeClr>
                    </a:solidFill>
                    <a:latin typeface="Calibri" pitchFamily="34" charset="0"/>
                    <a:cs typeface="+mn-cs"/>
                  </a:rPr>
                  <a:t> You can disable the use of the </a:t>
                </a:r>
                <a:r>
                  <a:rPr lang="en-US" sz="2200" dirty="0" smtClean="0">
                    <a:solidFill>
                      <a:schemeClr val="bg2">
                        <a:lumMod val="75000"/>
                      </a:schemeClr>
                    </a:solidFill>
                    <a:latin typeface="Courier New" pitchFamily="49" charset="0"/>
                    <a:cs typeface="Courier New" pitchFamily="49" charset="0"/>
                  </a:rPr>
                  <a:t>EXECUTE</a:t>
                </a:r>
                <a:r>
                  <a:rPr lang="en-US" sz="2200" dirty="0" smtClean="0">
                    <a:solidFill>
                      <a:schemeClr val="bg2">
                        <a:lumMod val="75000"/>
                      </a:schemeClr>
                    </a:solidFill>
                    <a:latin typeface="Calibri" pitchFamily="34" charset="0"/>
                    <a:cs typeface="+mn-cs"/>
                  </a:rPr>
                  <a:t> command in</a:t>
                </a:r>
                <a:br>
                  <a:rPr lang="en-US" sz="2200" dirty="0" smtClean="0">
                    <a:solidFill>
                      <a:schemeClr val="bg2">
                        <a:lumMod val="75000"/>
                      </a:schemeClr>
                    </a:solidFill>
                    <a:latin typeface="Calibri" pitchFamily="34" charset="0"/>
                    <a:cs typeface="+mn-cs"/>
                  </a:rPr>
                </a:br>
                <a:r>
                  <a:rPr lang="en-US" sz="2200" dirty="0" smtClean="0">
                    <a:solidFill>
                      <a:schemeClr val="bg2">
                        <a:lumMod val="75000"/>
                      </a:schemeClr>
                    </a:solidFill>
                    <a:latin typeface="Calibri" pitchFamily="34" charset="0"/>
                    <a:cs typeface="+mn-cs"/>
                  </a:rPr>
                  <a:t>web table definitions by setting</a:t>
                </a:r>
                <a:br>
                  <a:rPr lang="en-US" sz="2200" dirty="0" smtClean="0">
                    <a:solidFill>
                      <a:schemeClr val="bg2">
                        <a:lumMod val="75000"/>
                      </a:schemeClr>
                    </a:solidFill>
                    <a:latin typeface="Calibri" pitchFamily="34" charset="0"/>
                    <a:cs typeface="+mn-cs"/>
                  </a:rPr>
                </a:br>
                <a:r>
                  <a:rPr lang="en-US" sz="2200" dirty="0" smtClean="0">
                    <a:solidFill>
                      <a:schemeClr val="bg2">
                        <a:lumMod val="75000"/>
                      </a:schemeClr>
                    </a:solidFill>
                    <a:latin typeface="Courier New" pitchFamily="49" charset="0"/>
                    <a:cs typeface="Courier New" pitchFamily="49" charset="0"/>
                  </a:rPr>
                  <a:t>gp_external_enable_exec</a:t>
                </a:r>
                <a:r>
                  <a:rPr lang="en-US" sz="2200" dirty="0" smtClean="0">
                    <a:solidFill>
                      <a:schemeClr val="bg2">
                        <a:lumMod val="75000"/>
                      </a:schemeClr>
                    </a:solidFill>
                    <a:latin typeface="Calibri" pitchFamily="34" charset="0"/>
                    <a:cs typeface="+mn-cs"/>
                  </a:rPr>
                  <a:t> to </a:t>
                </a:r>
                <a:r>
                  <a:rPr lang="en-US" sz="2200" dirty="0" smtClean="0">
                    <a:solidFill>
                      <a:schemeClr val="bg2">
                        <a:lumMod val="75000"/>
                      </a:schemeClr>
                    </a:solidFill>
                    <a:latin typeface="Courier New" pitchFamily="49" charset="0"/>
                    <a:cs typeface="Courier New" pitchFamily="49" charset="0"/>
                  </a:rPr>
                  <a:t>off</a:t>
                </a:r>
                <a:r>
                  <a:rPr lang="en-US" sz="2200" dirty="0" smtClean="0">
                    <a:solidFill>
                      <a:schemeClr val="bg2">
                        <a:lumMod val="75000"/>
                      </a:schemeClr>
                    </a:solidFill>
                    <a:latin typeface="Calibri" pitchFamily="34" charset="0"/>
                    <a:cs typeface="+mn-cs"/>
                  </a:rPr>
                  <a:t>.</a:t>
                </a:r>
              </a:p>
            </p:txBody>
          </p:sp>
        </p:grpSp>
      </p:grpSp>
    </p:spTree>
    <p:custDataLst>
      <p:tags r:id="rId1"/>
    </p:custDataLst>
    <p:extLst>
      <p:ext uri="{BB962C8B-B14F-4D97-AF65-F5344CB8AC3E}">
        <p14:creationId xmlns:p14="http://schemas.microsoft.com/office/powerpoint/2010/main" val="401350973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External Table </a:t>
            </a:r>
            <a:r>
              <a:rPr lang="en-US" dirty="0">
                <a:latin typeface="+mn-lt"/>
                <a:cs typeface="Courier New" pitchFamily="49" charset="0"/>
              </a:rPr>
              <a:t>Environment</a:t>
            </a:r>
            <a:r>
              <a:rPr lang="en-US" dirty="0">
                <a:latin typeface="Courier New" pitchFamily="49" charset="0"/>
                <a:cs typeface="Courier New" pitchFamily="49" charset="0"/>
              </a:rPr>
              <a:t> </a:t>
            </a:r>
            <a:r>
              <a:rPr lang="en-US" dirty="0" smtClean="0"/>
              <a:t>Variables</a:t>
            </a:r>
            <a:endParaRPr lang="en-US" dirty="0"/>
          </a:p>
        </p:txBody>
      </p:sp>
      <p:sp>
        <p:nvSpPr>
          <p:cNvPr id="3" name="Content Placeholder 2"/>
          <p:cNvSpPr>
            <a:spLocks noGrp="1"/>
          </p:cNvSpPr>
          <p:nvPr>
            <p:ph idx="1"/>
          </p:nvPr>
        </p:nvSpPr>
        <p:spPr/>
        <p:txBody>
          <a:bodyPr/>
          <a:lstStyle/>
          <a:p>
            <a:pPr>
              <a:buNone/>
            </a:pPr>
            <a:r>
              <a:rPr lang="en-US" dirty="0" smtClean="0"/>
              <a:t>The following are variables available to the </a:t>
            </a:r>
            <a:r>
              <a:rPr lang="en-US" dirty="0" smtClean="0">
                <a:latin typeface="Courier New" pitchFamily="49" charset="0"/>
                <a:cs typeface="Courier New" pitchFamily="49" charset="0"/>
              </a:rPr>
              <a:t>EXECUTE</a:t>
            </a:r>
            <a:r>
              <a:rPr lang="en-US" dirty="0" smtClean="0"/>
              <a:t> clause: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787486138"/>
              </p:ext>
            </p:extLst>
          </p:nvPr>
        </p:nvGraphicFramePr>
        <p:xfrm>
          <a:off x="0" y="1243580"/>
          <a:ext cx="9144000" cy="4394086"/>
        </p:xfrm>
        <a:graphic>
          <a:graphicData uri="http://schemas.openxmlformats.org/drawingml/2006/table">
            <a:tbl>
              <a:tblPr firstRow="1" bandRow="1">
                <a:tableStyleId>{5C22544A-7EE6-4342-B048-85BDC9FD1C3A}</a:tableStyleId>
              </a:tblPr>
              <a:tblGrid>
                <a:gridCol w="2711669"/>
                <a:gridCol w="6432331"/>
              </a:tblGrid>
              <a:tr h="221864">
                <a:tc>
                  <a:txBody>
                    <a:bodyPr/>
                    <a:lstStyle/>
                    <a:p>
                      <a:r>
                        <a:rPr lang="en-US" dirty="0" smtClean="0"/>
                        <a:t>Variable</a:t>
                      </a:r>
                      <a:endParaRPr lang="en-US" dirty="0"/>
                    </a:p>
                  </a:txBody>
                  <a:tcPr/>
                </a:tc>
                <a:tc>
                  <a:txBody>
                    <a:bodyPr/>
                    <a:lstStyle/>
                    <a:p>
                      <a:r>
                        <a:rPr lang="en-US" dirty="0" smtClean="0"/>
                        <a:t>Description</a:t>
                      </a:r>
                      <a:endParaRPr lang="en-US" dirty="0"/>
                    </a:p>
                  </a:txBody>
                  <a:tcPr/>
                </a:tc>
              </a:tr>
              <a:tr h="221864">
                <a:tc>
                  <a:txBody>
                    <a:bodyPr/>
                    <a:lstStyle/>
                    <a:p>
                      <a:r>
                        <a:rPr lang="en-US" dirty="0" smtClean="0">
                          <a:latin typeface="Courier New" panose="02070309020205020404" pitchFamily="49" charset="0"/>
                          <a:cs typeface="Courier New" panose="02070309020205020404" pitchFamily="49" charset="0"/>
                        </a:rPr>
                        <a:t>$GP_CID</a:t>
                      </a:r>
                      <a:endParaRPr lang="en-US" dirty="0">
                        <a:latin typeface="Courier New" panose="02070309020205020404" pitchFamily="49" charset="0"/>
                        <a:cs typeface="Courier New" panose="02070309020205020404" pitchFamily="49" charset="0"/>
                      </a:endParaRPr>
                    </a:p>
                  </a:txBody>
                  <a:tcPr/>
                </a:tc>
                <a:tc>
                  <a:txBody>
                    <a:bodyPr/>
                    <a:lstStyle/>
                    <a:p>
                      <a:r>
                        <a:rPr lang="en-US" sz="1800" kern="1200" baseline="0" dirty="0" smtClean="0">
                          <a:solidFill>
                            <a:schemeClr val="dk1"/>
                          </a:solidFill>
                          <a:latin typeface="+mn-lt"/>
                          <a:ea typeface="+mn-ea"/>
                          <a:cs typeface="+mn-cs"/>
                        </a:rPr>
                        <a:t>Command count of the session executing the external table statement.</a:t>
                      </a:r>
                    </a:p>
                  </a:txBody>
                  <a:tcPr/>
                </a:tc>
              </a:tr>
              <a:tr h="221864">
                <a:tc>
                  <a:txBody>
                    <a:bodyPr/>
                    <a:lstStyle/>
                    <a:p>
                      <a:r>
                        <a:rPr lang="en-US" dirty="0" smtClean="0">
                          <a:latin typeface="Courier New" panose="02070309020205020404" pitchFamily="49" charset="0"/>
                          <a:cs typeface="Courier New" panose="02070309020205020404" pitchFamily="49" charset="0"/>
                        </a:rPr>
                        <a:t>$GP_DATABASE</a:t>
                      </a:r>
                      <a:endParaRPr lang="en-US" dirty="0">
                        <a:latin typeface="Courier New" panose="02070309020205020404" pitchFamily="49" charset="0"/>
                        <a:cs typeface="Courier New" panose="02070309020205020404" pitchFamily="49" charset="0"/>
                      </a:endParaRPr>
                    </a:p>
                  </a:txBody>
                  <a:tcPr/>
                </a:tc>
                <a:tc>
                  <a:txBody>
                    <a:bodyPr/>
                    <a:lstStyle/>
                    <a:p>
                      <a:r>
                        <a:rPr lang="en-US" dirty="0" smtClean="0">
                          <a:latin typeface="+mj-lt"/>
                          <a:cs typeface="Courier New" pitchFamily="49" charset="0"/>
                        </a:rPr>
                        <a:t>The database that the external table definition resides in.</a:t>
                      </a:r>
                      <a:endParaRPr lang="en-US" dirty="0">
                        <a:latin typeface="+mj-lt"/>
                        <a:cs typeface="Courier New" pitchFamily="49" charset="0"/>
                      </a:endParaRPr>
                    </a:p>
                  </a:txBody>
                  <a:tcPr/>
                </a:tc>
              </a:tr>
              <a:tr h="462166">
                <a:tc>
                  <a:txBody>
                    <a:bodyPr/>
                    <a:lstStyle/>
                    <a:p>
                      <a:r>
                        <a:rPr lang="en-US" dirty="0" smtClean="0">
                          <a:latin typeface="Courier New" panose="02070309020205020404" pitchFamily="49" charset="0"/>
                          <a:cs typeface="Courier New" panose="02070309020205020404" pitchFamily="49" charset="0"/>
                        </a:rPr>
                        <a:t>$GP_DATE</a:t>
                      </a:r>
                    </a:p>
                  </a:txBody>
                  <a:tcPr/>
                </a:tc>
                <a:tc>
                  <a:txBody>
                    <a:bodyPr/>
                    <a:lstStyle/>
                    <a:p>
                      <a:r>
                        <a:rPr lang="en-US" dirty="0" smtClean="0">
                          <a:latin typeface="+mj-lt"/>
                          <a:cs typeface="Courier New" pitchFamily="49" charset="0"/>
                        </a:rPr>
                        <a:t>The date the</a:t>
                      </a:r>
                      <a:r>
                        <a:rPr lang="en-US" baseline="0" dirty="0" smtClean="0">
                          <a:latin typeface="+mj-lt"/>
                          <a:cs typeface="Courier New" pitchFamily="49" charset="0"/>
                        </a:rPr>
                        <a:t> external table command was executed.</a:t>
                      </a:r>
                      <a:endParaRPr lang="en-US" dirty="0">
                        <a:latin typeface="+mj-lt"/>
                        <a:cs typeface="Courier New" pitchFamily="49" charset="0"/>
                      </a:endParaRPr>
                    </a:p>
                  </a:txBody>
                  <a:tcPr/>
                </a:tc>
              </a:tr>
              <a:tr h="462166">
                <a:tc>
                  <a:txBody>
                    <a:bodyPr/>
                    <a:lstStyle/>
                    <a:p>
                      <a:r>
                        <a:rPr lang="en-US" dirty="0" smtClean="0">
                          <a:latin typeface="Courier New" panose="02070309020205020404" pitchFamily="49" charset="0"/>
                          <a:cs typeface="Courier New" panose="02070309020205020404" pitchFamily="49" charset="0"/>
                        </a:rPr>
                        <a:t>$GP_MASTER_HOST</a:t>
                      </a:r>
                    </a:p>
                  </a:txBody>
                  <a:tcPr/>
                </a:tc>
                <a:tc>
                  <a:txBody>
                    <a:bodyPr/>
                    <a:lstStyle/>
                    <a:p>
                      <a:r>
                        <a:rPr lang="en-US" dirty="0" smtClean="0">
                          <a:latin typeface="+mj-lt"/>
                          <a:cs typeface="Courier New" pitchFamily="49" charset="0"/>
                        </a:rPr>
                        <a:t>The host</a:t>
                      </a:r>
                      <a:r>
                        <a:rPr lang="en-US" baseline="0" dirty="0" smtClean="0">
                          <a:latin typeface="+mj-lt"/>
                          <a:cs typeface="Courier New" pitchFamily="49" charset="0"/>
                        </a:rPr>
                        <a:t> name of the Greenplum master host from which the external table statement was dispatched.</a:t>
                      </a:r>
                      <a:endParaRPr lang="en-US" dirty="0">
                        <a:latin typeface="+mj-lt"/>
                        <a:cs typeface="Courier New" pitchFamily="49" charset="0"/>
                      </a:endParaRPr>
                    </a:p>
                  </a:txBody>
                  <a:tcPr/>
                </a:tc>
              </a:tr>
              <a:tr h="462166">
                <a:tc>
                  <a:txBody>
                    <a:bodyPr/>
                    <a:lstStyle/>
                    <a:p>
                      <a:r>
                        <a:rPr lang="en-US" dirty="0" smtClean="0">
                          <a:latin typeface="Courier New" panose="02070309020205020404" pitchFamily="49" charset="0"/>
                          <a:cs typeface="Courier New" panose="02070309020205020404" pitchFamily="49" charset="0"/>
                        </a:rPr>
                        <a:t>$GP_MASTER_PORT</a:t>
                      </a:r>
                    </a:p>
                  </a:txBody>
                  <a:tcPr/>
                </a:tc>
                <a:tc>
                  <a:txBody>
                    <a:bodyPr/>
                    <a:lstStyle/>
                    <a:p>
                      <a:r>
                        <a:rPr lang="en-US" dirty="0" smtClean="0">
                          <a:latin typeface="+mj-lt"/>
                          <a:cs typeface="Courier New" pitchFamily="49" charset="0"/>
                        </a:rPr>
                        <a:t>The port number of the Greenplum master instance from which the external table statement was dispatched.</a:t>
                      </a:r>
                      <a:endParaRPr lang="en-US" dirty="0">
                        <a:latin typeface="+mj-lt"/>
                        <a:cs typeface="Courier New" pitchFamily="49" charset="0"/>
                      </a:endParaRPr>
                    </a:p>
                  </a:txBody>
                  <a:tcPr/>
                </a:tc>
              </a:tr>
              <a:tr h="462166">
                <a:tc>
                  <a:txBody>
                    <a:bodyPr/>
                    <a:lstStyle/>
                    <a:p>
                      <a:r>
                        <a:rPr lang="en-US" dirty="0" smtClean="0">
                          <a:latin typeface="Courier New" panose="02070309020205020404" pitchFamily="49" charset="0"/>
                          <a:cs typeface="Courier New" panose="02070309020205020404" pitchFamily="49" charset="0"/>
                        </a:rPr>
                        <a:t>$GP_SEG_DATADIR</a:t>
                      </a:r>
                    </a:p>
                  </a:txBody>
                  <a:tcPr/>
                </a:tc>
                <a:tc>
                  <a:txBody>
                    <a:bodyPr/>
                    <a:lstStyle/>
                    <a:p>
                      <a:r>
                        <a:rPr lang="en-US" dirty="0" smtClean="0">
                          <a:latin typeface="+mj-lt"/>
                          <a:cs typeface="Courier New" pitchFamily="49" charset="0"/>
                        </a:rPr>
                        <a:t>The location of the data directory of the segment instance executing the external table command.</a:t>
                      </a:r>
                      <a:endParaRPr lang="en-US" dirty="0">
                        <a:latin typeface="+mj-lt"/>
                        <a:cs typeface="Courier New" pitchFamily="49" charset="0"/>
                      </a:endParaRPr>
                    </a:p>
                  </a:txBody>
                  <a:tcPr/>
                </a:tc>
              </a:tr>
              <a:tr h="462166">
                <a:tc>
                  <a:txBody>
                    <a:bodyPr/>
                    <a:lstStyle/>
                    <a:p>
                      <a:r>
                        <a:rPr lang="en-US" dirty="0" smtClean="0">
                          <a:latin typeface="Courier New" panose="02070309020205020404" pitchFamily="49" charset="0"/>
                          <a:cs typeface="Courier New" panose="02070309020205020404" pitchFamily="49" charset="0"/>
                        </a:rPr>
                        <a:t>$GP_SEG_PG_CONF</a:t>
                      </a:r>
                    </a:p>
                  </a:txBody>
                  <a:tcPr/>
                </a:tc>
                <a:tc>
                  <a:txBody>
                    <a:bodyPr/>
                    <a:lstStyle/>
                    <a:p>
                      <a:r>
                        <a:rPr lang="en-US" dirty="0" smtClean="0">
                          <a:latin typeface="+mj-lt"/>
                          <a:cs typeface="Courier New" pitchFamily="49" charset="0"/>
                        </a:rPr>
                        <a:t>The location of the </a:t>
                      </a:r>
                      <a:r>
                        <a:rPr lang="en-US" dirty="0" smtClean="0">
                          <a:latin typeface="Courier New" pitchFamily="49" charset="0"/>
                          <a:cs typeface="Courier New" pitchFamily="49" charset="0"/>
                        </a:rPr>
                        <a:t>postgresql.conf</a:t>
                      </a:r>
                      <a:r>
                        <a:rPr lang="en-US" dirty="0" smtClean="0">
                          <a:latin typeface="+mj-lt"/>
                          <a:cs typeface="Courier New" pitchFamily="49" charset="0"/>
                        </a:rPr>
                        <a:t> file of the segment instance executing the external command.</a:t>
                      </a:r>
                      <a:endParaRPr lang="en-US" dirty="0">
                        <a:latin typeface="+mj-lt"/>
                        <a:cs typeface="Courier New" pitchFamily="49" charset="0"/>
                      </a:endParaRPr>
                    </a:p>
                  </a:txBody>
                  <a:tcPr/>
                </a:tc>
              </a:tr>
            </a:tbl>
          </a:graphicData>
        </a:graphic>
      </p:graphicFrame>
    </p:spTree>
    <p:custDataLst>
      <p:tags r:id="rId1"/>
    </p:custDataLst>
    <p:extLst>
      <p:ext uri="{BB962C8B-B14F-4D97-AF65-F5344CB8AC3E}">
        <p14:creationId xmlns:p14="http://schemas.microsoft.com/office/powerpoint/2010/main" val="153092487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497" y="242227"/>
            <a:ext cx="8791463" cy="1143000"/>
          </a:xfrm>
        </p:spPr>
        <p:txBody>
          <a:bodyPr anchor="t"/>
          <a:lstStyle/>
          <a:p>
            <a:r>
              <a:rPr lang="en-US" dirty="0"/>
              <a:t>External Table </a:t>
            </a:r>
            <a:r>
              <a:rPr lang="en-US" dirty="0">
                <a:cs typeface="Courier New" pitchFamily="49" charset="0"/>
              </a:rPr>
              <a:t>Environment</a:t>
            </a:r>
            <a:r>
              <a:rPr lang="en-US" dirty="0">
                <a:latin typeface="Courier New" pitchFamily="49" charset="0"/>
                <a:cs typeface="Courier New" pitchFamily="49" charset="0"/>
              </a:rPr>
              <a:t> </a:t>
            </a:r>
            <a:r>
              <a:rPr lang="en-US" dirty="0"/>
              <a:t>Variables (cont’d.)</a:t>
            </a:r>
          </a:p>
        </p:txBody>
      </p:sp>
      <p:graphicFrame>
        <p:nvGraphicFramePr>
          <p:cNvPr id="7" name="Table 6"/>
          <p:cNvGraphicFramePr>
            <a:graphicFrameLocks noGrp="1"/>
          </p:cNvGraphicFramePr>
          <p:nvPr>
            <p:extLst>
              <p:ext uri="{D42A27DB-BD31-4B8C-83A1-F6EECF244321}">
                <p14:modId xmlns:p14="http://schemas.microsoft.com/office/powerpoint/2010/main" val="740442446"/>
              </p:ext>
            </p:extLst>
          </p:nvPr>
        </p:nvGraphicFramePr>
        <p:xfrm>
          <a:off x="0" y="1049613"/>
          <a:ext cx="9144000" cy="4952658"/>
        </p:xfrm>
        <a:graphic>
          <a:graphicData uri="http://schemas.openxmlformats.org/drawingml/2006/table">
            <a:tbl>
              <a:tblPr firstRow="1" bandRow="1">
                <a:tableStyleId>{5C22544A-7EE6-4342-B048-85BDC9FD1C3A}</a:tableStyleId>
              </a:tblPr>
              <a:tblGrid>
                <a:gridCol w="2711669"/>
                <a:gridCol w="6432331"/>
              </a:tblGrid>
              <a:tr h="221864">
                <a:tc>
                  <a:txBody>
                    <a:bodyPr/>
                    <a:lstStyle/>
                    <a:p>
                      <a:r>
                        <a:rPr lang="en-US" dirty="0" smtClean="0"/>
                        <a:t>Variable</a:t>
                      </a:r>
                      <a:endParaRPr lang="en-US" dirty="0"/>
                    </a:p>
                  </a:txBody>
                  <a:tcPr/>
                </a:tc>
                <a:tc>
                  <a:txBody>
                    <a:bodyPr/>
                    <a:lstStyle/>
                    <a:p>
                      <a:r>
                        <a:rPr lang="en-US" dirty="0" smtClean="0"/>
                        <a:t>Description</a:t>
                      </a:r>
                      <a:endParaRPr lang="en-US" dirty="0"/>
                    </a:p>
                  </a:txBody>
                  <a:tcPr/>
                </a:tc>
              </a:tr>
              <a:tr h="221864">
                <a:tc>
                  <a:txBody>
                    <a:bodyPr/>
                    <a:lstStyle/>
                    <a:p>
                      <a:r>
                        <a:rPr lang="en-US" dirty="0" smtClean="0">
                          <a:latin typeface="Courier New" panose="02070309020205020404" pitchFamily="49" charset="0"/>
                          <a:cs typeface="Courier New" panose="02070309020205020404" pitchFamily="49" charset="0"/>
                        </a:rPr>
                        <a:t>$GP_SEG_PORT</a:t>
                      </a:r>
                      <a:endParaRPr lang="en-US" dirty="0">
                        <a:latin typeface="Courier New" panose="02070309020205020404" pitchFamily="49" charset="0"/>
                        <a:cs typeface="Courier New" panose="02070309020205020404" pitchFamily="49" charset="0"/>
                      </a:endParaRPr>
                    </a:p>
                  </a:txBody>
                  <a:tcPr/>
                </a:tc>
                <a:tc>
                  <a:txBody>
                    <a:bodyPr/>
                    <a:lstStyle/>
                    <a:p>
                      <a:r>
                        <a:rPr lang="en-US" sz="1800" kern="1200" baseline="0" dirty="0" smtClean="0">
                          <a:solidFill>
                            <a:schemeClr val="dk1"/>
                          </a:solidFill>
                          <a:latin typeface="+mn-lt"/>
                          <a:ea typeface="+mn-ea"/>
                          <a:cs typeface="+mn-cs"/>
                        </a:rPr>
                        <a:t>The port number of the segment instance executing the external table command.</a:t>
                      </a:r>
                    </a:p>
                  </a:txBody>
                  <a:tcPr/>
                </a:tc>
              </a:tr>
              <a:tr h="221864">
                <a:tc>
                  <a:txBody>
                    <a:bodyPr/>
                    <a:lstStyle/>
                    <a:p>
                      <a:r>
                        <a:rPr lang="en-US" dirty="0" smtClean="0">
                          <a:latin typeface="Courier New" panose="02070309020205020404" pitchFamily="49" charset="0"/>
                          <a:cs typeface="Courier New" panose="02070309020205020404" pitchFamily="49" charset="0"/>
                        </a:rPr>
                        <a:t>$GP_SEGMENT_COUNT</a:t>
                      </a:r>
                      <a:endParaRPr lang="en-US" dirty="0">
                        <a:latin typeface="Courier New" panose="02070309020205020404" pitchFamily="49" charset="0"/>
                        <a:cs typeface="Courier New" panose="02070309020205020404" pitchFamily="49" charset="0"/>
                      </a:endParaRPr>
                    </a:p>
                  </a:txBody>
                  <a:tcPr/>
                </a:tc>
                <a:tc>
                  <a:txBody>
                    <a:bodyPr/>
                    <a:lstStyle/>
                    <a:p>
                      <a:r>
                        <a:rPr lang="en-US" dirty="0" smtClean="0">
                          <a:latin typeface="+mj-lt"/>
                          <a:cs typeface="Courier New" pitchFamily="49" charset="0"/>
                        </a:rPr>
                        <a:t>The total number of primary segment instances in the Greenplum Database</a:t>
                      </a:r>
                      <a:r>
                        <a:rPr lang="en-US" baseline="0" dirty="0" smtClean="0">
                          <a:latin typeface="+mj-lt"/>
                          <a:cs typeface="Courier New" pitchFamily="49" charset="0"/>
                        </a:rPr>
                        <a:t> system.</a:t>
                      </a:r>
                      <a:endParaRPr lang="en-US" dirty="0">
                        <a:latin typeface="+mj-lt"/>
                        <a:cs typeface="Courier New" pitchFamily="49" charset="0"/>
                      </a:endParaRPr>
                    </a:p>
                  </a:txBody>
                  <a:tcPr/>
                </a:tc>
              </a:tr>
              <a:tr h="462166">
                <a:tc>
                  <a:txBody>
                    <a:bodyPr/>
                    <a:lstStyle/>
                    <a:p>
                      <a:r>
                        <a:rPr lang="en-US" dirty="0" smtClean="0">
                          <a:latin typeface="Courier New" panose="02070309020205020404" pitchFamily="49" charset="0"/>
                          <a:cs typeface="Courier New" panose="02070309020205020404" pitchFamily="49" charset="0"/>
                        </a:rPr>
                        <a:t>$GP_SEGMENT_ID</a:t>
                      </a:r>
                    </a:p>
                  </a:txBody>
                  <a:tcPr/>
                </a:tc>
                <a:tc>
                  <a:txBody>
                    <a:bodyPr/>
                    <a:lstStyle/>
                    <a:p>
                      <a:r>
                        <a:rPr lang="en-US" dirty="0" smtClean="0">
                          <a:latin typeface="+mj-lt"/>
                          <a:cs typeface="Courier New" pitchFamily="49" charset="0"/>
                        </a:rPr>
                        <a:t>The ID number of the segment instance</a:t>
                      </a:r>
                      <a:r>
                        <a:rPr lang="en-US" baseline="0" dirty="0" smtClean="0">
                          <a:latin typeface="+mj-lt"/>
                          <a:cs typeface="Courier New" pitchFamily="49" charset="0"/>
                        </a:rPr>
                        <a:t> executing the external table command.</a:t>
                      </a:r>
                      <a:endParaRPr lang="en-US" dirty="0">
                        <a:latin typeface="+mj-lt"/>
                        <a:cs typeface="Courier New" pitchFamily="49" charset="0"/>
                      </a:endParaRPr>
                    </a:p>
                  </a:txBody>
                  <a:tcPr/>
                </a:tc>
              </a:tr>
              <a:tr h="462166">
                <a:tc>
                  <a:txBody>
                    <a:bodyPr/>
                    <a:lstStyle/>
                    <a:p>
                      <a:r>
                        <a:rPr lang="en-US" dirty="0" smtClean="0">
                          <a:latin typeface="Courier New" panose="02070309020205020404" pitchFamily="49" charset="0"/>
                          <a:cs typeface="Courier New" panose="02070309020205020404" pitchFamily="49" charset="0"/>
                        </a:rPr>
                        <a:t>$GP_SESSION_ID</a:t>
                      </a:r>
                    </a:p>
                  </a:txBody>
                  <a:tcPr/>
                </a:tc>
                <a:tc>
                  <a:txBody>
                    <a:bodyPr/>
                    <a:lstStyle/>
                    <a:p>
                      <a:r>
                        <a:rPr lang="en-US" dirty="0" smtClean="0">
                          <a:latin typeface="+mj-lt"/>
                          <a:cs typeface="Courier New" pitchFamily="49" charset="0"/>
                        </a:rPr>
                        <a:t>The database session identifier</a:t>
                      </a:r>
                      <a:r>
                        <a:rPr lang="en-US" baseline="0" dirty="0" smtClean="0">
                          <a:latin typeface="+mj-lt"/>
                          <a:cs typeface="Courier New" pitchFamily="49" charset="0"/>
                        </a:rPr>
                        <a:t> number associated with the external table statement.</a:t>
                      </a:r>
                      <a:endParaRPr lang="en-US" dirty="0">
                        <a:latin typeface="+mj-lt"/>
                        <a:cs typeface="Courier New" pitchFamily="49" charset="0"/>
                      </a:endParaRPr>
                    </a:p>
                  </a:txBody>
                  <a:tcPr/>
                </a:tc>
              </a:tr>
              <a:tr h="462166">
                <a:tc>
                  <a:txBody>
                    <a:bodyPr/>
                    <a:lstStyle/>
                    <a:p>
                      <a:r>
                        <a:rPr lang="en-US" dirty="0" smtClean="0">
                          <a:latin typeface="Courier New" panose="02070309020205020404" pitchFamily="49" charset="0"/>
                          <a:cs typeface="Courier New" panose="02070309020205020404" pitchFamily="49" charset="0"/>
                        </a:rPr>
                        <a:t>$GP_SN</a:t>
                      </a:r>
                    </a:p>
                  </a:txBody>
                  <a:tcPr/>
                </a:tc>
                <a:tc>
                  <a:txBody>
                    <a:bodyPr/>
                    <a:lstStyle/>
                    <a:p>
                      <a:r>
                        <a:rPr lang="en-US" dirty="0" smtClean="0">
                          <a:latin typeface="+mj-lt"/>
                          <a:cs typeface="Courier New" pitchFamily="49" charset="0"/>
                        </a:rPr>
                        <a:t>Serial number of the external table scan node in the query plan of the external table</a:t>
                      </a:r>
                      <a:r>
                        <a:rPr lang="en-US" baseline="0" dirty="0" smtClean="0">
                          <a:latin typeface="+mj-lt"/>
                          <a:cs typeface="Courier New" pitchFamily="49" charset="0"/>
                        </a:rPr>
                        <a:t> statement.</a:t>
                      </a:r>
                      <a:endParaRPr lang="en-US" dirty="0">
                        <a:latin typeface="+mj-lt"/>
                        <a:cs typeface="Courier New" pitchFamily="49" charset="0"/>
                      </a:endParaRPr>
                    </a:p>
                  </a:txBody>
                  <a:tcPr/>
                </a:tc>
              </a:tr>
              <a:tr h="462166">
                <a:tc>
                  <a:txBody>
                    <a:bodyPr/>
                    <a:lstStyle/>
                    <a:p>
                      <a:r>
                        <a:rPr lang="en-US" dirty="0" smtClean="0">
                          <a:latin typeface="Courier New" panose="02070309020205020404" pitchFamily="49" charset="0"/>
                          <a:cs typeface="Courier New" panose="02070309020205020404" pitchFamily="49" charset="0"/>
                        </a:rPr>
                        <a:t>$GP_TIME</a:t>
                      </a:r>
                    </a:p>
                  </a:txBody>
                  <a:tcPr/>
                </a:tc>
                <a:tc>
                  <a:txBody>
                    <a:bodyPr/>
                    <a:lstStyle/>
                    <a:p>
                      <a:r>
                        <a:rPr lang="en-US" dirty="0" smtClean="0">
                          <a:latin typeface="+mj-lt"/>
                          <a:cs typeface="Courier New" pitchFamily="49" charset="0"/>
                        </a:rPr>
                        <a:t>The time the external table</a:t>
                      </a:r>
                      <a:r>
                        <a:rPr lang="en-US" baseline="0" dirty="0" smtClean="0">
                          <a:latin typeface="+mj-lt"/>
                          <a:cs typeface="Courier New" pitchFamily="49" charset="0"/>
                        </a:rPr>
                        <a:t> command was executed.</a:t>
                      </a:r>
                      <a:endParaRPr lang="en-US" dirty="0">
                        <a:latin typeface="+mj-lt"/>
                        <a:cs typeface="Courier New" pitchFamily="49" charset="0"/>
                      </a:endParaRPr>
                    </a:p>
                  </a:txBody>
                  <a:tcPr/>
                </a:tc>
              </a:tr>
              <a:tr h="462166">
                <a:tc>
                  <a:txBody>
                    <a:bodyPr/>
                    <a:lstStyle/>
                    <a:p>
                      <a:r>
                        <a:rPr lang="en-US" dirty="0" smtClean="0">
                          <a:latin typeface="Courier New" panose="02070309020205020404" pitchFamily="49" charset="0"/>
                          <a:cs typeface="Courier New" panose="02070309020205020404" pitchFamily="49" charset="0"/>
                        </a:rPr>
                        <a:t>$GP_USER</a:t>
                      </a:r>
                    </a:p>
                  </a:txBody>
                  <a:tcPr/>
                </a:tc>
                <a:tc>
                  <a:txBody>
                    <a:bodyPr/>
                    <a:lstStyle/>
                    <a:p>
                      <a:r>
                        <a:rPr lang="en-US" dirty="0" smtClean="0">
                          <a:latin typeface="+mj-lt"/>
                          <a:cs typeface="Courier New" pitchFamily="49" charset="0"/>
                        </a:rPr>
                        <a:t>The database user executing the external table statement.</a:t>
                      </a:r>
                      <a:endParaRPr lang="en-US" dirty="0">
                        <a:latin typeface="+mj-lt"/>
                        <a:cs typeface="Courier New" pitchFamily="49" charset="0"/>
                      </a:endParaRPr>
                    </a:p>
                  </a:txBody>
                  <a:tcPr/>
                </a:tc>
              </a:tr>
              <a:tr h="462166">
                <a:tc>
                  <a:txBody>
                    <a:bodyPr/>
                    <a:lstStyle/>
                    <a:p>
                      <a:r>
                        <a:rPr lang="en-US" dirty="0" smtClean="0">
                          <a:latin typeface="Courier New" panose="02070309020205020404" pitchFamily="49" charset="0"/>
                          <a:cs typeface="Courier New" panose="02070309020205020404" pitchFamily="49" charset="0"/>
                        </a:rPr>
                        <a:t>$GP_XID</a:t>
                      </a:r>
                    </a:p>
                  </a:txBody>
                  <a:tcPr/>
                </a:tc>
                <a:tc>
                  <a:txBody>
                    <a:bodyPr/>
                    <a:lstStyle/>
                    <a:p>
                      <a:r>
                        <a:rPr lang="en-US" dirty="0" smtClean="0">
                          <a:latin typeface="+mj-lt"/>
                          <a:cs typeface="Courier New" pitchFamily="49" charset="0"/>
                        </a:rPr>
                        <a:t>The transaction ID of the external table statement.</a:t>
                      </a:r>
                      <a:endParaRPr lang="en-US" dirty="0">
                        <a:latin typeface="+mj-lt"/>
                        <a:cs typeface="Courier New" pitchFamily="49" charset="0"/>
                      </a:endParaRPr>
                    </a:p>
                  </a:txBody>
                  <a:tcPr/>
                </a:tc>
              </a:tr>
            </a:tbl>
          </a:graphicData>
        </a:graphic>
      </p:graphicFrame>
    </p:spTree>
    <p:custDataLst>
      <p:tags r:id="rId1"/>
    </p:custDataLst>
    <p:extLst>
      <p:ext uri="{BB962C8B-B14F-4D97-AF65-F5344CB8AC3E}">
        <p14:creationId xmlns:p14="http://schemas.microsoft.com/office/powerpoint/2010/main" val="316064387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External Table Error Handling</a:t>
            </a:r>
            <a:endParaRPr lang="en-US" dirty="0"/>
          </a:p>
        </p:txBody>
      </p:sp>
      <p:sp>
        <p:nvSpPr>
          <p:cNvPr id="3" name="Content Placeholder 2"/>
          <p:cNvSpPr>
            <a:spLocks noGrp="1"/>
          </p:cNvSpPr>
          <p:nvPr>
            <p:ph idx="1"/>
          </p:nvPr>
        </p:nvSpPr>
        <p:spPr>
          <a:xfrm>
            <a:off x="457200" y="1235887"/>
            <a:ext cx="8229600" cy="4525963"/>
          </a:xfrm>
        </p:spPr>
        <p:txBody>
          <a:bodyPr/>
          <a:lstStyle/>
          <a:p>
            <a:pPr>
              <a:buNone/>
            </a:pPr>
            <a:r>
              <a:rPr lang="en-US" dirty="0" smtClean="0"/>
              <a:t>When handling errors using external tables:</a:t>
            </a:r>
          </a:p>
          <a:p>
            <a:r>
              <a:rPr lang="en-US" dirty="0" smtClean="0"/>
              <a:t>Incorrectly formatted rows are rejected:</a:t>
            </a:r>
          </a:p>
          <a:p>
            <a:pPr lvl="1"/>
            <a:r>
              <a:rPr lang="en-US" dirty="0" smtClean="0"/>
              <a:t>Rows with missing or extra attributes</a:t>
            </a:r>
          </a:p>
          <a:p>
            <a:pPr lvl="1"/>
            <a:r>
              <a:rPr lang="en-US" dirty="0" smtClean="0"/>
              <a:t>Rows with columns of the wrong data type</a:t>
            </a:r>
          </a:p>
          <a:p>
            <a:pPr lvl="1"/>
            <a:r>
              <a:rPr lang="en-US" dirty="0" smtClean="0"/>
              <a:t>Rows with invalid client encoding sequence</a:t>
            </a:r>
          </a:p>
          <a:p>
            <a:r>
              <a:rPr lang="en-US" dirty="0" smtClean="0"/>
              <a:t>CONSTRAINT errors (</a:t>
            </a:r>
            <a:r>
              <a:rPr lang="en-US" dirty="0">
                <a:cs typeface="Courier New" pitchFamily="49" charset="0"/>
              </a:rPr>
              <a:t>NOT NULL</a:t>
            </a:r>
            <a:r>
              <a:rPr lang="en-US" dirty="0"/>
              <a:t>, </a:t>
            </a:r>
            <a:r>
              <a:rPr lang="en-US" dirty="0">
                <a:cs typeface="Courier New" pitchFamily="49" charset="0"/>
              </a:rPr>
              <a:t>CHECK</a:t>
            </a:r>
            <a:r>
              <a:rPr lang="en-US" dirty="0"/>
              <a:t>, </a:t>
            </a:r>
            <a:r>
              <a:rPr lang="en-US" dirty="0">
                <a:cs typeface="Courier New" pitchFamily="49" charset="0"/>
              </a:rPr>
              <a:t>UNIQUE</a:t>
            </a:r>
            <a:r>
              <a:rPr lang="en-US" dirty="0"/>
              <a:t> ) are handled “all or nothing” -- not single row isolation</a:t>
            </a:r>
            <a:endParaRPr lang="en-US" dirty="0" smtClean="0"/>
          </a:p>
          <a:p>
            <a:r>
              <a:rPr lang="en-US" dirty="0"/>
              <a:t>Format of e</a:t>
            </a:r>
            <a:r>
              <a:rPr lang="en-US" dirty="0" smtClean="0"/>
              <a:t>rror handling clause:</a:t>
            </a:r>
            <a:br>
              <a:rPr lang="en-US" dirty="0" smtClean="0"/>
            </a:br>
            <a:r>
              <a:rPr lang="en-US" dirty="0" smtClean="0">
                <a:latin typeface="Courier New" pitchFamily="49" charset="0"/>
                <a:cs typeface="Courier New" pitchFamily="49" charset="0"/>
              </a:rPr>
              <a:t>[LOG ERRORS INTO error_table] SEGMENT REJECT LIMIT count [ROWS | PERCENT]</a:t>
            </a:r>
          </a:p>
        </p:txBody>
      </p:sp>
    </p:spTree>
    <p:custDataLst>
      <p:tags r:id="rId1"/>
    </p:custDataLst>
    <p:extLst>
      <p:ext uri="{BB962C8B-B14F-4D97-AF65-F5344CB8AC3E}">
        <p14:creationId xmlns:p14="http://schemas.microsoft.com/office/powerpoint/2010/main" val="52909559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External Tables and Planner Statistics</a:t>
            </a:r>
            <a:endParaRPr lang="en-US" dirty="0"/>
          </a:p>
        </p:txBody>
      </p:sp>
      <p:sp>
        <p:nvSpPr>
          <p:cNvPr id="3" name="Content Placeholder 2"/>
          <p:cNvSpPr>
            <a:spLocks noGrp="1"/>
          </p:cNvSpPr>
          <p:nvPr>
            <p:ph idx="1"/>
          </p:nvPr>
        </p:nvSpPr>
        <p:spPr>
          <a:xfrm>
            <a:off x="457200" y="1417638"/>
            <a:ext cx="8229600" cy="4525963"/>
          </a:xfrm>
        </p:spPr>
        <p:txBody>
          <a:bodyPr/>
          <a:lstStyle/>
          <a:p>
            <a:pPr marL="0" indent="0">
              <a:buNone/>
            </a:pPr>
            <a:r>
              <a:rPr lang="en-US" sz="2800" dirty="0" smtClean="0"/>
              <a:t>Query planning of complex queries on external tables is not optimal because:</a:t>
            </a:r>
          </a:p>
          <a:p>
            <a:r>
              <a:rPr lang="en-US" sz="2800" dirty="0" smtClean="0"/>
              <a:t>Data resides outside the database</a:t>
            </a:r>
          </a:p>
          <a:p>
            <a:r>
              <a:rPr lang="en-US" sz="2800" dirty="0" smtClean="0"/>
              <a:t>No database statistics exist for external table data</a:t>
            </a:r>
          </a:p>
          <a:p>
            <a:r>
              <a:rPr lang="en-US" sz="2800" dirty="0" smtClean="0"/>
              <a:t>Data from external tables are not meant for frequent or ad-hoc access</a:t>
            </a:r>
          </a:p>
        </p:txBody>
      </p:sp>
    </p:spTree>
    <p:custDataLst>
      <p:tags r:id="rId1"/>
    </p:custDataLst>
    <p:extLst>
      <p:ext uri="{BB962C8B-B14F-4D97-AF65-F5344CB8AC3E}">
        <p14:creationId xmlns:p14="http://schemas.microsoft.com/office/powerpoint/2010/main" val="318431634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384"/>
            <a:ext cx="8229600" cy="1143000"/>
          </a:xfrm>
        </p:spPr>
        <p:txBody>
          <a:bodyPr anchor="t"/>
          <a:lstStyle/>
          <a:p>
            <a:r>
              <a:rPr lang="en-US" dirty="0" smtClean="0">
                <a:latin typeface="Courier New" pitchFamily="49" charset="0"/>
                <a:cs typeface="Courier New" pitchFamily="49" charset="0"/>
              </a:rPr>
              <a:t>COPY</a:t>
            </a:r>
            <a:r>
              <a:rPr lang="en-US" dirty="0" smtClean="0"/>
              <a:t> SQL Command</a:t>
            </a:r>
            <a:endParaRPr lang="en-US" dirty="0"/>
          </a:p>
        </p:txBody>
      </p:sp>
      <p:sp>
        <p:nvSpPr>
          <p:cNvPr id="7" name="Content Placeholder 6"/>
          <p:cNvSpPr>
            <a:spLocks noGrp="1"/>
          </p:cNvSpPr>
          <p:nvPr>
            <p:ph idx="1"/>
          </p:nvPr>
        </p:nvSpPr>
        <p:spPr>
          <a:xfrm>
            <a:off x="533400" y="1235903"/>
            <a:ext cx="8229600" cy="4525963"/>
          </a:xfrm>
        </p:spPr>
        <p:txBody>
          <a:bodyPr/>
          <a:lstStyle/>
          <a:p>
            <a:pPr>
              <a:buNone/>
            </a:pPr>
            <a:r>
              <a:rPr lang="en-US" dirty="0" smtClean="0"/>
              <a:t>The </a:t>
            </a:r>
            <a:r>
              <a:rPr lang="en-US" dirty="0" smtClean="0">
                <a:latin typeface="Courier New" pitchFamily="49" charset="0"/>
                <a:cs typeface="Courier New" pitchFamily="49" charset="0"/>
              </a:rPr>
              <a:t>COPY</a:t>
            </a:r>
            <a:r>
              <a:rPr lang="en-US" dirty="0" smtClean="0"/>
              <a:t> SQL command:</a:t>
            </a:r>
          </a:p>
          <a:p>
            <a:r>
              <a:rPr lang="en-US" dirty="0" smtClean="0"/>
              <a:t>Is a PostgreSQL command</a:t>
            </a:r>
          </a:p>
          <a:p>
            <a:r>
              <a:rPr lang="en-US" dirty="0" smtClean="0"/>
              <a:t>Loads all rows in one command and is not parallel</a:t>
            </a:r>
          </a:p>
          <a:p>
            <a:r>
              <a:rPr lang="en-US" dirty="0" smtClean="0"/>
              <a:t>Loads data from a file or from standard input</a:t>
            </a:r>
          </a:p>
          <a:p>
            <a:r>
              <a:rPr lang="en-US" dirty="0" smtClean="0"/>
              <a:t>Supports error handling similar to external tables</a:t>
            </a:r>
          </a:p>
          <a:p>
            <a:pPr>
              <a:buNone/>
            </a:pPr>
            <a:r>
              <a:rPr lang="en-US" dirty="0" smtClean="0"/>
              <a:t>The following is an example of the command:</a:t>
            </a:r>
          </a:p>
          <a:p>
            <a:endParaRPr lang="en-US" dirty="0"/>
          </a:p>
        </p:txBody>
      </p:sp>
      <p:grpSp>
        <p:nvGrpSpPr>
          <p:cNvPr id="3" name="Group 10"/>
          <p:cNvGrpSpPr/>
          <p:nvPr/>
        </p:nvGrpSpPr>
        <p:grpSpPr>
          <a:xfrm>
            <a:off x="228600" y="4304186"/>
            <a:ext cx="8763000" cy="1079837"/>
            <a:chOff x="838200" y="1828800"/>
            <a:chExt cx="8763000" cy="1079837"/>
          </a:xfrm>
        </p:grpSpPr>
        <p:grpSp>
          <p:nvGrpSpPr>
            <p:cNvPr id="4" name="Group 30"/>
            <p:cNvGrpSpPr/>
            <p:nvPr/>
          </p:nvGrpSpPr>
          <p:grpSpPr>
            <a:xfrm>
              <a:off x="838200" y="2010101"/>
              <a:ext cx="8763000" cy="898536"/>
              <a:chOff x="609600" y="1476701"/>
              <a:chExt cx="8763000" cy="898536"/>
            </a:xfrm>
          </p:grpSpPr>
          <p:sp>
            <p:nvSpPr>
              <p:cNvPr id="19" name="Rectangle 18"/>
              <p:cNvSpPr/>
              <p:nvPr/>
            </p:nvSpPr>
            <p:spPr>
              <a:xfrm>
                <a:off x="609600" y="1476701"/>
                <a:ext cx="8763000" cy="898536"/>
              </a:xfrm>
              <a:prstGeom prst="rect">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609600" y="1476702"/>
                <a:ext cx="8763000" cy="381000"/>
              </a:xfrm>
              <a:prstGeom prst="rect">
                <a:avLst/>
              </a:prstGeom>
              <a:solidFill>
                <a:schemeClr val="accent2">
                  <a:lumMod val="20000"/>
                  <a:lumOff val="80000"/>
                </a:schemeClr>
              </a:solidFill>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27"/>
            <p:cNvGrpSpPr/>
            <p:nvPr/>
          </p:nvGrpSpPr>
          <p:grpSpPr>
            <a:xfrm>
              <a:off x="914400" y="1828800"/>
              <a:ext cx="8686800" cy="978932"/>
              <a:chOff x="914400" y="1828800"/>
              <a:chExt cx="8686800" cy="978932"/>
            </a:xfrm>
          </p:grpSpPr>
          <p:sp>
            <p:nvSpPr>
              <p:cNvPr id="14" name="TextBox 13"/>
              <p:cNvSpPr txBox="1"/>
              <p:nvPr/>
            </p:nvSpPr>
            <p:spPr>
              <a:xfrm>
                <a:off x="1524000" y="1981200"/>
                <a:ext cx="7091044" cy="369332"/>
              </a:xfrm>
              <a:prstGeom prst="rect">
                <a:avLst/>
              </a:prstGeom>
              <a:noFill/>
            </p:spPr>
            <p:txBody>
              <a:bodyPr wrap="none" rtlCol="0">
                <a:spAutoFit/>
              </a:bodyPr>
              <a:lstStyle/>
              <a:p>
                <a:r>
                  <a:rPr lang="en-US" b="1" dirty="0" smtClean="0">
                    <a:latin typeface="Calibri" pitchFamily="34" charset="0"/>
                  </a:rPr>
                  <a:t>Example: Copy data from </a:t>
                </a:r>
                <a:r>
                  <a:rPr lang="en-US" b="1" dirty="0" smtClean="0">
                    <a:latin typeface="Courier New" pitchFamily="49" charset="0"/>
                    <a:cs typeface="Courier New" pitchFamily="49" charset="0"/>
                  </a:rPr>
                  <a:t>/data/myfile.csv</a:t>
                </a:r>
                <a:r>
                  <a:rPr lang="en-US" b="1" dirty="0" smtClean="0">
                    <a:latin typeface="Calibri" pitchFamily="34" charset="0"/>
                  </a:rPr>
                  <a:t> into the table specified</a:t>
                </a:r>
                <a:endParaRPr lang="en-US" b="1" dirty="0">
                  <a:latin typeface="Courier New" pitchFamily="49" charset="0"/>
                  <a:cs typeface="Courier New" pitchFamily="49" charset="0"/>
                </a:endParaRPr>
              </a:p>
            </p:txBody>
          </p:sp>
          <p:sp>
            <p:nvSpPr>
              <p:cNvPr id="15" name="TextBox 14"/>
              <p:cNvSpPr txBox="1"/>
              <p:nvPr/>
            </p:nvSpPr>
            <p:spPr>
              <a:xfrm>
                <a:off x="1143000" y="2438400"/>
                <a:ext cx="8458200" cy="369332"/>
              </a:xfrm>
              <a:prstGeom prst="rect">
                <a:avLst/>
              </a:prstGeom>
              <a:solidFill>
                <a:schemeClr val="bg1"/>
              </a:solidFill>
              <a:effectLst>
                <a:softEdge rad="127000"/>
              </a:effectLst>
            </p:spPr>
            <p:txBody>
              <a:bodyPr wrap="square" rtlCol="0">
                <a:spAutoFit/>
              </a:bodyPr>
              <a:lstStyle/>
              <a:p>
                <a:r>
                  <a:rPr lang="en-US" dirty="0" smtClean="0">
                    <a:latin typeface="Courier New" pitchFamily="49" charset="0"/>
                    <a:cs typeface="Courier New" pitchFamily="49" charset="0"/>
                  </a:rPr>
                  <a:t>COPY mytable FROM '/data/myfile.csv' WITH CSV HEADER;</a:t>
                </a:r>
              </a:p>
            </p:txBody>
          </p:sp>
          <p:grpSp>
            <p:nvGrpSpPr>
              <p:cNvPr id="9" name="Group 25"/>
              <p:cNvGrpSpPr/>
              <p:nvPr/>
            </p:nvGrpSpPr>
            <p:grpSpPr>
              <a:xfrm>
                <a:off x="914400" y="1828800"/>
                <a:ext cx="838200" cy="685800"/>
                <a:chOff x="914400" y="1828800"/>
                <a:chExt cx="838200" cy="685800"/>
              </a:xfrm>
            </p:grpSpPr>
            <p:pic>
              <p:nvPicPr>
                <p:cNvPr id="17" name="Picture 2" descr="C:\Documents and Settings\cantot\My Documents\Training\Supporting Materials\Icons\PNG files for PowerPoint\All Others\Notepad.png"/>
                <p:cNvPicPr>
                  <a:picLocks noChangeAspect="1" noChangeArrowheads="1"/>
                </p:cNvPicPr>
                <p:nvPr/>
              </p:nvPicPr>
              <p:blipFill>
                <a:blip r:embed="rId4" cstate="print"/>
                <a:srcRect/>
                <a:stretch>
                  <a:fillRect/>
                </a:stretch>
              </p:blipFill>
              <p:spPr bwMode="auto">
                <a:xfrm flipH="1">
                  <a:off x="914400" y="1828800"/>
                  <a:ext cx="685800" cy="685800"/>
                </a:xfrm>
                <a:prstGeom prst="rect">
                  <a:avLst/>
                </a:prstGeom>
                <a:noFill/>
              </p:spPr>
            </p:pic>
            <p:pic>
              <p:nvPicPr>
                <p:cNvPr id="18" name="Picture 1" descr="C:\Documents and Settings\cantot\My Documents\Training\Supporting Materials\Icons\PNG files for PowerPoint\All Others\mag glass.png"/>
                <p:cNvPicPr>
                  <a:picLocks noChangeAspect="1" noChangeArrowheads="1"/>
                </p:cNvPicPr>
                <p:nvPr/>
              </p:nvPicPr>
              <p:blipFill>
                <a:blip r:embed="rId5" cstate="print"/>
                <a:srcRect/>
                <a:stretch>
                  <a:fillRect/>
                </a:stretch>
              </p:blipFill>
              <p:spPr bwMode="auto">
                <a:xfrm>
                  <a:off x="1143000" y="2055779"/>
                  <a:ext cx="609600" cy="382621"/>
                </a:xfrm>
                <a:prstGeom prst="rect">
                  <a:avLst/>
                </a:prstGeom>
                <a:noFill/>
              </p:spPr>
            </p:pic>
          </p:grpSp>
        </p:grpSp>
      </p:grpSp>
    </p:spTree>
    <p:custDataLst>
      <p:tags r:id="rId1"/>
    </p:custDataLst>
    <p:extLst>
      <p:ext uri="{BB962C8B-B14F-4D97-AF65-F5344CB8AC3E}">
        <p14:creationId xmlns:p14="http://schemas.microsoft.com/office/powerpoint/2010/main" val="414139100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Data Loading Performance Tips</a:t>
            </a:r>
            <a:endParaRPr lang="en-US" dirty="0"/>
          </a:p>
        </p:txBody>
      </p:sp>
      <p:sp>
        <p:nvSpPr>
          <p:cNvPr id="7" name="Content Placeholder 6"/>
          <p:cNvSpPr>
            <a:spLocks noGrp="1"/>
          </p:cNvSpPr>
          <p:nvPr>
            <p:ph idx="1"/>
          </p:nvPr>
        </p:nvSpPr>
        <p:spPr>
          <a:xfrm>
            <a:off x="457200" y="1293457"/>
            <a:ext cx="8229600" cy="4525963"/>
          </a:xfrm>
        </p:spPr>
        <p:txBody>
          <a:bodyPr/>
          <a:lstStyle/>
          <a:p>
            <a:r>
              <a:rPr lang="en-US" sz="2600" dirty="0" smtClean="0"/>
              <a:t>Drop indexes and recreate them after loading data</a:t>
            </a:r>
          </a:p>
          <a:p>
            <a:r>
              <a:rPr lang="en-US" sz="2600" dirty="0"/>
              <a:t>Use gpfdist to load or unload data in Greenplum Database</a:t>
            </a:r>
          </a:p>
          <a:p>
            <a:r>
              <a:rPr lang="en-US" sz="2600" dirty="0"/>
              <a:t>Spread the data evenly across as many ETL nodes as possible</a:t>
            </a:r>
          </a:p>
          <a:p>
            <a:r>
              <a:rPr lang="en-US" sz="2600" dirty="0"/>
              <a:t>Split very large data files into equal parts and spread the data across as many file systems as possible</a:t>
            </a:r>
          </a:p>
          <a:p>
            <a:r>
              <a:rPr lang="en-US" sz="2600" dirty="0"/>
              <a:t>Run two gpfdist instances per file system</a:t>
            </a:r>
          </a:p>
          <a:p>
            <a:r>
              <a:rPr lang="en-US" sz="2600" dirty="0"/>
              <a:t>Run gpfdist on as many network interfaces as possible</a:t>
            </a:r>
          </a:p>
        </p:txBody>
      </p:sp>
    </p:spTree>
    <p:custDataLst>
      <p:tags r:id="rId1"/>
    </p:custDataLst>
    <p:extLst>
      <p:ext uri="{BB962C8B-B14F-4D97-AF65-F5344CB8AC3E}">
        <p14:creationId xmlns:p14="http://schemas.microsoft.com/office/powerpoint/2010/main" val="294597044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Data Loading Performance Tips (Cont’d.)</a:t>
            </a:r>
            <a:endParaRPr lang="en-US" dirty="0"/>
          </a:p>
        </p:txBody>
      </p:sp>
      <p:sp>
        <p:nvSpPr>
          <p:cNvPr id="7" name="Content Placeholder 6"/>
          <p:cNvSpPr>
            <a:spLocks noGrp="1"/>
          </p:cNvSpPr>
          <p:nvPr>
            <p:ph idx="1"/>
          </p:nvPr>
        </p:nvSpPr>
        <p:spPr>
          <a:xfrm>
            <a:off x="457200" y="1313678"/>
            <a:ext cx="8229600" cy="4525963"/>
          </a:xfrm>
        </p:spPr>
        <p:txBody>
          <a:bodyPr/>
          <a:lstStyle/>
          <a:p>
            <a:r>
              <a:rPr lang="en-US" sz="2600" dirty="0"/>
              <a:t>Use gp_external_max_segs to control the number of segments each gpfdist serves</a:t>
            </a:r>
          </a:p>
          <a:p>
            <a:r>
              <a:rPr lang="en-US" sz="2600" dirty="0"/>
              <a:t>Always keep gp_external_max_segs and the number of gpfdist processes an even factor</a:t>
            </a:r>
          </a:p>
          <a:p>
            <a:r>
              <a:rPr lang="en-US" sz="2600" dirty="0"/>
              <a:t>Always drop indexes before loading into existing tables and re-create the index after loading</a:t>
            </a:r>
          </a:p>
          <a:p>
            <a:r>
              <a:rPr lang="en-US" sz="2600" dirty="0"/>
              <a:t>Always run ANALYZE on the table after loading it</a:t>
            </a:r>
          </a:p>
          <a:p>
            <a:r>
              <a:rPr lang="en-US" sz="2600" dirty="0"/>
              <a:t>Disable automatic statistics collection during loading by setting gp_autostats_mode to NONE</a:t>
            </a:r>
          </a:p>
          <a:p>
            <a:r>
              <a:rPr lang="en-US" sz="2600" dirty="0"/>
              <a:t>Run VACUUM after load errors to recover space</a:t>
            </a:r>
          </a:p>
        </p:txBody>
      </p:sp>
    </p:spTree>
    <p:custDataLst>
      <p:tags r:id="rId1"/>
    </p:custDataLst>
    <p:extLst>
      <p:ext uri="{BB962C8B-B14F-4D97-AF65-F5344CB8AC3E}">
        <p14:creationId xmlns:p14="http://schemas.microsoft.com/office/powerpoint/2010/main" val="91249655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376190" y="446193"/>
            <a:ext cx="8670599" cy="614000"/>
          </a:xfrm>
          <a:prstGeom prst="rect">
            <a:avLst/>
          </a:prstGeom>
          <a:noFill/>
          <a:ln>
            <a:noFill/>
          </a:ln>
        </p:spPr>
        <p:txBody>
          <a:bodyPr lIns="0" tIns="0" rIns="0" bIns="0" anchor="t" anchorCtr="0">
            <a:noAutofit/>
          </a:bodyPr>
          <a:lstStyle/>
          <a:p>
            <a:pPr marL="0" marR="0" lvl="0" indent="0" algn="l" rtl="0">
              <a:lnSpc>
                <a:spcPct val="90000"/>
              </a:lnSpc>
              <a:spcBef>
                <a:spcPts val="0"/>
              </a:spcBef>
              <a:buClr>
                <a:srgbClr val="00685D"/>
              </a:buClr>
              <a:buSzPct val="25000"/>
              <a:buFont typeface="Arial"/>
              <a:buNone/>
            </a:pPr>
            <a:r>
              <a:rPr lang="en-US" sz="3200" dirty="0" smtClean="0">
                <a:solidFill>
                  <a:srgbClr val="008881"/>
                </a:solidFill>
              </a:rPr>
              <a:t>Review</a:t>
            </a:r>
            <a:endParaRPr lang="en" sz="3200" dirty="0">
              <a:solidFill>
                <a:srgbClr val="008881"/>
              </a:solidFill>
            </a:endParaRPr>
          </a:p>
        </p:txBody>
      </p:sp>
      <p:sp>
        <p:nvSpPr>
          <p:cNvPr id="242" name="Shape 242"/>
          <p:cNvSpPr txBox="1">
            <a:spLocks noGrp="1"/>
          </p:cNvSpPr>
          <p:nvPr>
            <p:ph type="body" idx="1"/>
          </p:nvPr>
        </p:nvSpPr>
        <p:spPr>
          <a:xfrm>
            <a:off x="738824" y="1732370"/>
            <a:ext cx="7988400" cy="3256000"/>
          </a:xfrm>
          <a:prstGeom prst="rect">
            <a:avLst/>
          </a:prstGeom>
          <a:noFill/>
          <a:ln>
            <a:noFill/>
          </a:ln>
        </p:spPr>
        <p:txBody>
          <a:bodyPr lIns="0" tIns="0" rIns="0" bIns="0" anchor="t" anchorCtr="0">
            <a:noAutofit/>
          </a:bodyPr>
          <a:lstStyle/>
          <a:p>
            <a:pPr marL="152400" indent="0">
              <a:buSzPct val="100000"/>
              <a:buNone/>
            </a:pPr>
            <a:endParaRPr lang="en-US" sz="2800" dirty="0">
              <a:solidFill>
                <a:schemeClr val="lt2"/>
              </a:solidFill>
            </a:endParaRPr>
          </a:p>
          <a:p>
            <a:pPr marL="495300" indent="-342900">
              <a:buSzPct val="100000"/>
            </a:pPr>
            <a:r>
              <a:rPr lang="en-US" sz="2800" dirty="0">
                <a:solidFill>
                  <a:schemeClr val="lt2"/>
                </a:solidFill>
              </a:rPr>
              <a:t>Data Loading Methods</a:t>
            </a:r>
          </a:p>
          <a:p>
            <a:pPr marL="495300" indent="-342900">
              <a:buSzPct val="100000"/>
            </a:pPr>
            <a:r>
              <a:rPr lang="en-US" sz="2800" dirty="0">
                <a:solidFill>
                  <a:schemeClr val="lt2"/>
                </a:solidFill>
              </a:rPr>
              <a:t>Data Loading Performance Tips</a:t>
            </a:r>
          </a:p>
          <a:p>
            <a:pPr marL="495300" indent="-342900">
              <a:buSzPct val="100000"/>
            </a:pPr>
            <a:r>
              <a:rPr lang="en-US" sz="2800" dirty="0">
                <a:solidFill>
                  <a:schemeClr val="lt2"/>
                </a:solidFill>
              </a:rPr>
              <a:t>Test it out in the lab</a:t>
            </a:r>
            <a:endParaRPr lang="en" sz="2800" dirty="0">
              <a:solidFill>
                <a:schemeClr val="lt2"/>
              </a:solidFill>
            </a:endParaRPr>
          </a:p>
        </p:txBody>
      </p:sp>
    </p:spTree>
    <p:extLst>
      <p:ext uri="{BB962C8B-B14F-4D97-AF65-F5344CB8AC3E}">
        <p14:creationId xmlns:p14="http://schemas.microsoft.com/office/powerpoint/2010/main" val="389939118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Tree>
    <p:extLst>
      <p:ext uri="{BB962C8B-B14F-4D97-AF65-F5344CB8AC3E}">
        <p14:creationId xmlns:p14="http://schemas.microsoft.com/office/powerpoint/2010/main" val="421571119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376190" y="446193"/>
            <a:ext cx="8670599" cy="614000"/>
          </a:xfrm>
          <a:prstGeom prst="rect">
            <a:avLst/>
          </a:prstGeom>
          <a:noFill/>
          <a:ln>
            <a:noFill/>
          </a:ln>
        </p:spPr>
        <p:txBody>
          <a:bodyPr lIns="0" tIns="0" rIns="0" bIns="0" anchor="t" anchorCtr="0">
            <a:noAutofit/>
          </a:bodyPr>
          <a:lstStyle/>
          <a:p>
            <a:pPr marL="0" marR="0" lvl="0" indent="0" algn="l" rtl="0">
              <a:lnSpc>
                <a:spcPct val="90000"/>
              </a:lnSpc>
              <a:spcBef>
                <a:spcPts val="0"/>
              </a:spcBef>
              <a:buClr>
                <a:srgbClr val="00685D"/>
              </a:buClr>
              <a:buSzPct val="25000"/>
              <a:buFont typeface="Arial"/>
              <a:buNone/>
            </a:pPr>
            <a:r>
              <a:rPr lang="en" sz="3200" dirty="0" smtClean="0">
                <a:solidFill>
                  <a:srgbClr val="008881"/>
                </a:solidFill>
              </a:rPr>
              <a:t>Agenda</a:t>
            </a:r>
            <a:endParaRPr lang="en" sz="3200" dirty="0">
              <a:solidFill>
                <a:srgbClr val="008881"/>
              </a:solidFill>
            </a:endParaRPr>
          </a:p>
        </p:txBody>
      </p:sp>
      <p:sp>
        <p:nvSpPr>
          <p:cNvPr id="242" name="Shape 242"/>
          <p:cNvSpPr txBox="1">
            <a:spLocks noGrp="1"/>
          </p:cNvSpPr>
          <p:nvPr>
            <p:ph type="body" idx="1"/>
          </p:nvPr>
        </p:nvSpPr>
        <p:spPr>
          <a:xfrm>
            <a:off x="738824" y="1622138"/>
            <a:ext cx="7988400" cy="3256000"/>
          </a:xfrm>
          <a:prstGeom prst="rect">
            <a:avLst/>
          </a:prstGeom>
          <a:noFill/>
          <a:ln>
            <a:noFill/>
          </a:ln>
        </p:spPr>
        <p:txBody>
          <a:bodyPr lIns="0" tIns="0" rIns="0" bIns="0" anchor="t" anchorCtr="0">
            <a:noAutofit/>
          </a:bodyPr>
          <a:lstStyle/>
          <a:p>
            <a:pPr marL="152400" indent="0">
              <a:buSzPct val="100000"/>
              <a:buNone/>
            </a:pPr>
            <a:endParaRPr lang="en-US" sz="2800" dirty="0">
              <a:solidFill>
                <a:schemeClr val="lt2"/>
              </a:solidFill>
            </a:endParaRPr>
          </a:p>
          <a:p>
            <a:pPr marL="495300" indent="-342900">
              <a:buSzPct val="100000"/>
            </a:pPr>
            <a:r>
              <a:rPr lang="en-US" sz="2800" dirty="0">
                <a:solidFill>
                  <a:schemeClr val="lt2"/>
                </a:solidFill>
              </a:rPr>
              <a:t>Introduction</a:t>
            </a:r>
          </a:p>
          <a:p>
            <a:pPr marL="495300" indent="-342900">
              <a:buSzPct val="100000"/>
            </a:pPr>
            <a:r>
              <a:rPr lang="en-US" sz="2800" dirty="0">
                <a:solidFill>
                  <a:schemeClr val="lt2"/>
                </a:solidFill>
              </a:rPr>
              <a:t>Data Loading Methods</a:t>
            </a:r>
          </a:p>
          <a:p>
            <a:pPr marL="495300" indent="-342900">
              <a:buSzPct val="100000"/>
            </a:pPr>
            <a:r>
              <a:rPr lang="en-US" sz="2800" dirty="0">
                <a:solidFill>
                  <a:schemeClr val="lt2"/>
                </a:solidFill>
              </a:rPr>
              <a:t>Data Loading Performance Tips</a:t>
            </a:r>
          </a:p>
          <a:p>
            <a:pPr marL="495300" indent="-342900">
              <a:buSzPct val="100000"/>
            </a:pPr>
            <a:r>
              <a:rPr lang="en-US" sz="2800" dirty="0">
                <a:solidFill>
                  <a:schemeClr val="lt2"/>
                </a:solidFill>
              </a:rPr>
              <a:t>Test it out in the lab</a:t>
            </a:r>
            <a:endParaRPr lang="en" sz="2800" dirty="0">
              <a:solidFill>
                <a:schemeClr val="lt2"/>
              </a:solidFill>
            </a:endParaRPr>
          </a:p>
        </p:txBody>
      </p:sp>
    </p:spTree>
    <p:extLst>
      <p:ext uri="{BB962C8B-B14F-4D97-AF65-F5344CB8AC3E}">
        <p14:creationId xmlns:p14="http://schemas.microsoft.com/office/powerpoint/2010/main" val="190240924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Loading Methods</a:t>
            </a:r>
          </a:p>
        </p:txBody>
      </p:sp>
      <p:graphicFrame>
        <p:nvGraphicFramePr>
          <p:cNvPr id="1051" name="Diagram 1050"/>
          <p:cNvGraphicFramePr/>
          <p:nvPr>
            <p:extLst>
              <p:ext uri="{D42A27DB-BD31-4B8C-83A1-F6EECF244321}">
                <p14:modId xmlns:p14="http://schemas.microsoft.com/office/powerpoint/2010/main" val="3106116480"/>
              </p:ext>
            </p:extLst>
          </p:nvPr>
        </p:nvGraphicFramePr>
        <p:xfrm>
          <a:off x="317512" y="952063"/>
          <a:ext cx="8531409" cy="51184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25816146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chor="t"/>
          <a:lstStyle/>
          <a:p>
            <a:r>
              <a:rPr lang="en-US" dirty="0" smtClean="0"/>
              <a:t>Loading with External Tables</a:t>
            </a:r>
            <a:endParaRPr lang="en-US" dirty="0"/>
          </a:p>
        </p:txBody>
      </p:sp>
      <p:sp>
        <p:nvSpPr>
          <p:cNvPr id="8" name="Content Placeholder 7"/>
          <p:cNvSpPr>
            <a:spLocks noGrp="1"/>
          </p:cNvSpPr>
          <p:nvPr>
            <p:ph idx="1"/>
          </p:nvPr>
        </p:nvSpPr>
        <p:spPr>
          <a:xfrm>
            <a:off x="457200" y="1586708"/>
            <a:ext cx="8229600" cy="4525963"/>
          </a:xfrm>
        </p:spPr>
        <p:txBody>
          <a:bodyPr/>
          <a:lstStyle/>
          <a:p>
            <a:pPr>
              <a:buNone/>
            </a:pPr>
            <a:r>
              <a:rPr lang="en-US" sz="2800" dirty="0" smtClean="0"/>
              <a:t>Read-only external tables:</a:t>
            </a:r>
          </a:p>
          <a:p>
            <a:r>
              <a:rPr lang="en-US" sz="2800" dirty="0" smtClean="0"/>
              <a:t>Leverage parallel processing power of segments</a:t>
            </a:r>
          </a:p>
          <a:p>
            <a:r>
              <a:rPr lang="en-US" sz="2800" dirty="0" smtClean="0"/>
              <a:t>Can be accessed with </a:t>
            </a:r>
            <a:r>
              <a:rPr lang="en-US" sz="2800" dirty="0" smtClean="0">
                <a:latin typeface="Courier New" pitchFamily="49" charset="0"/>
                <a:cs typeface="Courier New" pitchFamily="49" charset="0"/>
              </a:rPr>
              <a:t>SELECT</a:t>
            </a:r>
            <a:r>
              <a:rPr lang="en-US" sz="2800" dirty="0" smtClean="0"/>
              <a:t> statements</a:t>
            </a:r>
          </a:p>
          <a:p>
            <a:r>
              <a:rPr lang="en-US" sz="2800" dirty="0" smtClean="0"/>
              <a:t>Access data outside of the Greenplum Database</a:t>
            </a:r>
          </a:p>
          <a:p>
            <a:r>
              <a:rPr lang="en-US" sz="2800" dirty="0" smtClean="0"/>
              <a:t>Commonly used for ETL and data loading</a:t>
            </a:r>
          </a:p>
        </p:txBody>
      </p:sp>
    </p:spTree>
    <p:custDataLst>
      <p:tags r:id="rId1"/>
    </p:custDataLst>
    <p:extLst>
      <p:ext uri="{BB962C8B-B14F-4D97-AF65-F5344CB8AC3E}">
        <p14:creationId xmlns:p14="http://schemas.microsoft.com/office/powerpoint/2010/main" val="134955159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External Table Types</a:t>
            </a:r>
            <a:endParaRPr lang="en-US" dirty="0"/>
          </a:p>
        </p:txBody>
      </p:sp>
      <p:grpSp>
        <p:nvGrpSpPr>
          <p:cNvPr id="3" name="Group 18"/>
          <p:cNvGrpSpPr/>
          <p:nvPr/>
        </p:nvGrpSpPr>
        <p:grpSpPr>
          <a:xfrm>
            <a:off x="5448024" y="1257872"/>
            <a:ext cx="3005337" cy="2393037"/>
            <a:chOff x="5448024" y="1066800"/>
            <a:chExt cx="3005337" cy="2393037"/>
          </a:xfrm>
        </p:grpSpPr>
        <p:grpSp>
          <p:nvGrpSpPr>
            <p:cNvPr id="4" name="Group 10"/>
            <p:cNvGrpSpPr/>
            <p:nvPr/>
          </p:nvGrpSpPr>
          <p:grpSpPr>
            <a:xfrm>
              <a:off x="6705600" y="1066800"/>
              <a:ext cx="1747761" cy="1904999"/>
              <a:chOff x="5852646" y="1912442"/>
              <a:chExt cx="1747761" cy="1904999"/>
            </a:xfrm>
          </p:grpSpPr>
          <p:pic>
            <p:nvPicPr>
              <p:cNvPr id="154625" name="Picture 1" descr="C:\Documents and Settings\cantot\My Documents\Training\Supporting Materials\Icons\PNG files for PowerPoint\All Others\disc lt blue.png"/>
              <p:cNvPicPr>
                <a:picLocks noChangeAspect="1" noChangeArrowheads="1"/>
              </p:cNvPicPr>
              <p:nvPr/>
            </p:nvPicPr>
            <p:blipFill>
              <a:blip r:embed="rId4" cstate="print"/>
              <a:srcRect/>
              <a:stretch>
                <a:fillRect/>
              </a:stretch>
            </p:blipFill>
            <p:spPr bwMode="auto">
              <a:xfrm>
                <a:off x="5852646" y="1912442"/>
                <a:ext cx="1747761" cy="1904999"/>
              </a:xfrm>
              <a:prstGeom prst="rect">
                <a:avLst/>
              </a:prstGeom>
              <a:noFill/>
            </p:spPr>
          </p:pic>
          <p:sp>
            <p:nvSpPr>
              <p:cNvPr id="9" name="TextBox 8"/>
              <p:cNvSpPr txBox="1"/>
              <p:nvPr/>
            </p:nvSpPr>
            <p:spPr>
              <a:xfrm>
                <a:off x="5977732" y="2522042"/>
                <a:ext cx="1497589" cy="769441"/>
              </a:xfrm>
              <a:prstGeom prst="rect">
                <a:avLst/>
              </a:prstGeom>
              <a:solidFill>
                <a:schemeClr val="bg1"/>
              </a:solidFill>
              <a:effectLst>
                <a:softEdge rad="127000"/>
              </a:effectLst>
            </p:spPr>
            <p:txBody>
              <a:bodyPr wrap="none" rtlCol="0">
                <a:spAutoFit/>
              </a:bodyPr>
              <a:lstStyle/>
              <a:p>
                <a:pPr algn="ctr"/>
                <a:r>
                  <a:rPr lang="en-US" sz="2200" b="1" dirty="0" smtClean="0">
                    <a:solidFill>
                      <a:schemeClr val="bg2">
                        <a:lumMod val="75000"/>
                      </a:schemeClr>
                    </a:solidFill>
                    <a:latin typeface="Calibri" pitchFamily="34" charset="0"/>
                  </a:rPr>
                  <a:t>Greenplum</a:t>
                </a:r>
                <a:br>
                  <a:rPr lang="en-US" sz="2200" b="1" dirty="0" smtClean="0">
                    <a:solidFill>
                      <a:schemeClr val="bg2">
                        <a:lumMod val="75000"/>
                      </a:schemeClr>
                    </a:solidFill>
                    <a:latin typeface="Calibri" pitchFamily="34" charset="0"/>
                  </a:rPr>
                </a:br>
                <a:r>
                  <a:rPr lang="en-US" sz="2200" b="1" dirty="0" smtClean="0">
                    <a:solidFill>
                      <a:schemeClr val="bg2">
                        <a:lumMod val="75000"/>
                      </a:schemeClr>
                    </a:solidFill>
                    <a:latin typeface="Calibri" pitchFamily="34" charset="0"/>
                  </a:rPr>
                  <a:t>Database</a:t>
                </a:r>
                <a:endParaRPr lang="en-US" sz="2200" b="1" dirty="0">
                  <a:solidFill>
                    <a:schemeClr val="bg2">
                      <a:lumMod val="75000"/>
                    </a:schemeClr>
                  </a:solidFill>
                  <a:latin typeface="Calibri" pitchFamily="34" charset="0"/>
                </a:endParaRPr>
              </a:p>
            </p:txBody>
          </p:sp>
        </p:grpSp>
        <p:grpSp>
          <p:nvGrpSpPr>
            <p:cNvPr id="7" name="Group 17"/>
            <p:cNvGrpSpPr/>
            <p:nvPr/>
          </p:nvGrpSpPr>
          <p:grpSpPr>
            <a:xfrm>
              <a:off x="5448024" y="2362200"/>
              <a:ext cx="2963953" cy="1097637"/>
              <a:chOff x="5448024" y="2362200"/>
              <a:chExt cx="2963953" cy="1097637"/>
            </a:xfrm>
          </p:grpSpPr>
          <p:pic>
            <p:nvPicPr>
              <p:cNvPr id="12" name="Picture 11" descr="table.png"/>
              <p:cNvPicPr>
                <a:picLocks noChangeAspect="1"/>
              </p:cNvPicPr>
              <p:nvPr/>
            </p:nvPicPr>
            <p:blipFill>
              <a:blip r:embed="rId5" cstate="print"/>
              <a:stretch>
                <a:fillRect/>
              </a:stretch>
            </p:blipFill>
            <p:spPr>
              <a:xfrm>
                <a:off x="6477000" y="2438400"/>
                <a:ext cx="914400" cy="760316"/>
              </a:xfrm>
              <a:prstGeom prst="rect">
                <a:avLst/>
              </a:prstGeom>
              <a:effectLst>
                <a:outerShdw blurRad="50800" dist="38100" dir="2700000" algn="tl" rotWithShape="0">
                  <a:prstClr val="black">
                    <a:alpha val="40000"/>
                  </a:prstClr>
                </a:outerShdw>
              </a:effectLst>
            </p:spPr>
          </p:pic>
          <p:pic>
            <p:nvPicPr>
              <p:cNvPr id="154629" name="Picture 5" descr="C:\Documents and Settings\cantot\My Documents\Training\Supporting Materials\Icons\PNG files for PowerPoint\All Others\Effects.png"/>
              <p:cNvPicPr>
                <a:picLocks noChangeAspect="1" noChangeArrowheads="1"/>
              </p:cNvPicPr>
              <p:nvPr/>
            </p:nvPicPr>
            <p:blipFill>
              <a:blip r:embed="rId6" cstate="print"/>
              <a:srcRect/>
              <a:stretch>
                <a:fillRect/>
              </a:stretch>
            </p:blipFill>
            <p:spPr bwMode="auto">
              <a:xfrm>
                <a:off x="7010400" y="2362200"/>
                <a:ext cx="457200" cy="457200"/>
              </a:xfrm>
              <a:prstGeom prst="rect">
                <a:avLst/>
              </a:prstGeom>
              <a:noFill/>
            </p:spPr>
          </p:pic>
          <p:sp>
            <p:nvSpPr>
              <p:cNvPr id="17" name="TextBox 16"/>
              <p:cNvSpPr txBox="1"/>
              <p:nvPr/>
            </p:nvSpPr>
            <p:spPr>
              <a:xfrm>
                <a:off x="5448024" y="3028950"/>
                <a:ext cx="2963953" cy="430887"/>
              </a:xfrm>
              <a:prstGeom prst="rect">
                <a:avLst/>
              </a:prstGeom>
              <a:solidFill>
                <a:schemeClr val="bg1"/>
              </a:solidFill>
              <a:effectLst>
                <a:softEdge rad="127000"/>
              </a:effectLst>
            </p:spPr>
            <p:txBody>
              <a:bodyPr wrap="none" rtlCol="0">
                <a:spAutoFit/>
              </a:bodyPr>
              <a:lstStyle/>
              <a:p>
                <a:pPr algn="ctr"/>
                <a:r>
                  <a:rPr lang="en-US" sz="2200" b="1" dirty="0" smtClean="0">
                    <a:solidFill>
                      <a:schemeClr val="bg2">
                        <a:lumMod val="75000"/>
                      </a:schemeClr>
                    </a:solidFill>
                    <a:latin typeface="Calibri" pitchFamily="34" charset="0"/>
                  </a:rPr>
                  <a:t>Readable external table</a:t>
                </a:r>
                <a:endParaRPr lang="en-US" sz="2200" b="1" dirty="0">
                  <a:solidFill>
                    <a:schemeClr val="bg2">
                      <a:lumMod val="75000"/>
                    </a:schemeClr>
                  </a:solidFill>
                  <a:latin typeface="Calibri" pitchFamily="34" charset="0"/>
                </a:endParaRPr>
              </a:p>
            </p:txBody>
          </p:sp>
        </p:grpSp>
      </p:grpSp>
      <p:grpSp>
        <p:nvGrpSpPr>
          <p:cNvPr id="8" name="Group 26"/>
          <p:cNvGrpSpPr/>
          <p:nvPr/>
        </p:nvGrpSpPr>
        <p:grpSpPr>
          <a:xfrm>
            <a:off x="228600" y="876872"/>
            <a:ext cx="3048000" cy="5334000"/>
            <a:chOff x="228600" y="685800"/>
            <a:chExt cx="3048000" cy="5334000"/>
          </a:xfrm>
        </p:grpSpPr>
        <p:grpSp>
          <p:nvGrpSpPr>
            <p:cNvPr id="10" name="Group 17"/>
            <p:cNvGrpSpPr/>
            <p:nvPr/>
          </p:nvGrpSpPr>
          <p:grpSpPr>
            <a:xfrm>
              <a:off x="361502" y="685800"/>
              <a:ext cx="2645789" cy="2057400"/>
              <a:chOff x="513023" y="1676400"/>
              <a:chExt cx="2645789" cy="2057400"/>
            </a:xfrm>
          </p:grpSpPr>
          <p:pic>
            <p:nvPicPr>
              <p:cNvPr id="33" name="Picture 3" descr="C:\Documents and Settings\cantot\My Documents\Training\Supporting Materials\Icons\PNG files for PowerPoint\All Others\Window View Details.png"/>
              <p:cNvPicPr>
                <a:picLocks noChangeAspect="1" noChangeArrowheads="1"/>
              </p:cNvPicPr>
              <p:nvPr/>
            </p:nvPicPr>
            <p:blipFill>
              <a:blip r:embed="rId7" cstate="print"/>
              <a:srcRect/>
              <a:stretch>
                <a:fillRect/>
              </a:stretch>
            </p:blipFill>
            <p:spPr bwMode="auto">
              <a:xfrm>
                <a:off x="762000" y="1676400"/>
                <a:ext cx="1143000" cy="1143000"/>
              </a:xfrm>
              <a:prstGeom prst="rect">
                <a:avLst/>
              </a:prstGeom>
              <a:noFill/>
            </p:spPr>
          </p:pic>
          <p:pic>
            <p:nvPicPr>
              <p:cNvPr id="34" name="Picture 3" descr="C:\Documents and Settings\cantot\My Documents\Training\Supporting Materials\Icons\PNG files for PowerPoint\All Others\Window View Details.png"/>
              <p:cNvPicPr>
                <a:picLocks noChangeAspect="1" noChangeArrowheads="1"/>
              </p:cNvPicPr>
              <p:nvPr/>
            </p:nvPicPr>
            <p:blipFill>
              <a:blip r:embed="rId7" cstate="print"/>
              <a:srcRect/>
              <a:stretch>
                <a:fillRect/>
              </a:stretch>
            </p:blipFill>
            <p:spPr bwMode="auto">
              <a:xfrm>
                <a:off x="914400" y="1828800"/>
                <a:ext cx="1143000" cy="1143000"/>
              </a:xfrm>
              <a:prstGeom prst="rect">
                <a:avLst/>
              </a:prstGeom>
              <a:noFill/>
            </p:spPr>
          </p:pic>
          <p:pic>
            <p:nvPicPr>
              <p:cNvPr id="35" name="Picture 3" descr="C:\Documents and Settings\cantot\My Documents\Training\Supporting Materials\Icons\PNG files for PowerPoint\All Others\Window View Details.png"/>
              <p:cNvPicPr>
                <a:picLocks noChangeAspect="1" noChangeArrowheads="1"/>
              </p:cNvPicPr>
              <p:nvPr/>
            </p:nvPicPr>
            <p:blipFill>
              <a:blip r:embed="rId7" cstate="print"/>
              <a:srcRect/>
              <a:stretch>
                <a:fillRect/>
              </a:stretch>
            </p:blipFill>
            <p:spPr bwMode="auto">
              <a:xfrm>
                <a:off x="1066800" y="1981200"/>
                <a:ext cx="1143000" cy="1143000"/>
              </a:xfrm>
              <a:prstGeom prst="rect">
                <a:avLst/>
              </a:prstGeom>
              <a:noFill/>
            </p:spPr>
          </p:pic>
          <p:pic>
            <p:nvPicPr>
              <p:cNvPr id="36" name="Picture 3" descr="C:\Documents and Settings\cantot\My Documents\Training\Supporting Materials\Icons\PNG files for PowerPoint\All Others\Window View Details.png"/>
              <p:cNvPicPr>
                <a:picLocks noChangeAspect="1" noChangeArrowheads="1"/>
              </p:cNvPicPr>
              <p:nvPr/>
            </p:nvPicPr>
            <p:blipFill>
              <a:blip r:embed="rId7" cstate="print"/>
              <a:srcRect/>
              <a:stretch>
                <a:fillRect/>
              </a:stretch>
            </p:blipFill>
            <p:spPr bwMode="auto">
              <a:xfrm>
                <a:off x="1219200" y="2133600"/>
                <a:ext cx="1143000" cy="1143000"/>
              </a:xfrm>
              <a:prstGeom prst="rect">
                <a:avLst/>
              </a:prstGeom>
              <a:noFill/>
            </p:spPr>
          </p:pic>
          <p:sp>
            <p:nvSpPr>
              <p:cNvPr id="37" name="TextBox 36"/>
              <p:cNvSpPr txBox="1"/>
              <p:nvPr/>
            </p:nvSpPr>
            <p:spPr>
              <a:xfrm>
                <a:off x="513023" y="2964359"/>
                <a:ext cx="2645789" cy="769441"/>
              </a:xfrm>
              <a:prstGeom prst="rect">
                <a:avLst/>
              </a:prstGeom>
              <a:solidFill>
                <a:schemeClr val="bg1"/>
              </a:solidFill>
              <a:effectLst>
                <a:softEdge rad="127000"/>
              </a:effectLst>
            </p:spPr>
            <p:txBody>
              <a:bodyPr wrap="none" rtlCol="0">
                <a:spAutoFit/>
              </a:bodyPr>
              <a:lstStyle/>
              <a:p>
                <a:pPr algn="ctr"/>
                <a:r>
                  <a:rPr lang="en-US" sz="2200" b="1" dirty="0" smtClean="0">
                    <a:solidFill>
                      <a:schemeClr val="bg2">
                        <a:lumMod val="75000"/>
                      </a:schemeClr>
                    </a:solidFill>
                    <a:latin typeface="Calibri" pitchFamily="34" charset="0"/>
                  </a:rPr>
                  <a:t>Regular source</a:t>
                </a:r>
                <a:br>
                  <a:rPr lang="en-US" sz="2200" b="1" dirty="0" smtClean="0">
                    <a:solidFill>
                      <a:schemeClr val="bg2">
                        <a:lumMod val="75000"/>
                      </a:schemeClr>
                    </a:solidFill>
                    <a:latin typeface="Calibri" pitchFamily="34" charset="0"/>
                  </a:rPr>
                </a:br>
                <a:r>
                  <a:rPr lang="en-US" sz="2200" b="1" dirty="0" smtClean="0">
                    <a:solidFill>
                      <a:schemeClr val="bg2">
                        <a:lumMod val="75000"/>
                      </a:schemeClr>
                    </a:solidFill>
                    <a:latin typeface="Calibri" pitchFamily="34" charset="0"/>
                  </a:rPr>
                  <a:t>(Text, CSV, XML data)</a:t>
                </a:r>
                <a:endParaRPr lang="en-US" sz="2200" b="1" dirty="0">
                  <a:solidFill>
                    <a:schemeClr val="bg2">
                      <a:lumMod val="75000"/>
                    </a:schemeClr>
                  </a:solidFill>
                  <a:latin typeface="Calibri" pitchFamily="34" charset="0"/>
                </a:endParaRPr>
              </a:p>
            </p:txBody>
          </p:sp>
        </p:grpSp>
        <p:sp>
          <p:nvSpPr>
            <p:cNvPr id="26" name="Rounded Rectangle 25"/>
            <p:cNvSpPr/>
            <p:nvPr/>
          </p:nvSpPr>
          <p:spPr>
            <a:xfrm>
              <a:off x="228600" y="914400"/>
              <a:ext cx="3048000" cy="5105400"/>
            </a:xfrm>
            <a:prstGeom prst="roundRect">
              <a:avLst>
                <a:gd name="adj" fmla="val 5417"/>
              </a:avLst>
            </a:prstGeom>
            <a:noFill/>
            <a:ln w="285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75000"/>
                  </a:schemeClr>
                </a:solidFill>
              </a:endParaRPr>
            </a:p>
          </p:txBody>
        </p:sp>
        <p:grpSp>
          <p:nvGrpSpPr>
            <p:cNvPr id="11" name="Group 20"/>
            <p:cNvGrpSpPr/>
            <p:nvPr/>
          </p:nvGrpSpPr>
          <p:grpSpPr>
            <a:xfrm>
              <a:off x="303922" y="2743200"/>
              <a:ext cx="2760949" cy="1455241"/>
              <a:chOff x="704421" y="3505200"/>
              <a:chExt cx="2760949" cy="1455241"/>
            </a:xfrm>
          </p:grpSpPr>
          <p:pic>
            <p:nvPicPr>
              <p:cNvPr id="31" name="Picture 5" descr="C:\Documents and Settings\cantot\My Documents\Training\Supporting Materials\Icons\PNG files for PowerPoint\All Others\Hyperlink.png"/>
              <p:cNvPicPr>
                <a:picLocks noChangeAspect="1" noChangeArrowheads="1"/>
              </p:cNvPicPr>
              <p:nvPr/>
            </p:nvPicPr>
            <p:blipFill>
              <a:blip r:embed="rId8" cstate="print"/>
              <a:srcRect/>
              <a:stretch>
                <a:fillRect/>
              </a:stretch>
            </p:blipFill>
            <p:spPr bwMode="auto">
              <a:xfrm>
                <a:off x="1475295" y="3505200"/>
                <a:ext cx="1219200" cy="1219200"/>
              </a:xfrm>
              <a:prstGeom prst="rect">
                <a:avLst/>
              </a:prstGeom>
              <a:noFill/>
            </p:spPr>
          </p:pic>
          <p:sp>
            <p:nvSpPr>
              <p:cNvPr id="32" name="TextBox 31"/>
              <p:cNvSpPr txBox="1"/>
              <p:nvPr/>
            </p:nvSpPr>
            <p:spPr>
              <a:xfrm>
                <a:off x="704421" y="4191000"/>
                <a:ext cx="2760949" cy="769441"/>
              </a:xfrm>
              <a:prstGeom prst="rect">
                <a:avLst/>
              </a:prstGeom>
              <a:solidFill>
                <a:schemeClr val="bg1"/>
              </a:solidFill>
              <a:effectLst>
                <a:softEdge rad="127000"/>
              </a:effectLst>
            </p:spPr>
            <p:txBody>
              <a:bodyPr wrap="none" rtlCol="0">
                <a:spAutoFit/>
              </a:bodyPr>
              <a:lstStyle/>
              <a:p>
                <a:pPr algn="ctr"/>
                <a:r>
                  <a:rPr lang="en-US" sz="2200" b="1" dirty="0" smtClean="0">
                    <a:solidFill>
                      <a:schemeClr val="bg2">
                        <a:lumMod val="75000"/>
                      </a:schemeClr>
                    </a:solidFill>
                    <a:latin typeface="Calibri" pitchFamily="34" charset="0"/>
                  </a:rPr>
                  <a:t>Web source</a:t>
                </a:r>
                <a:br>
                  <a:rPr lang="en-US" sz="2200" b="1" dirty="0" smtClean="0">
                    <a:solidFill>
                      <a:schemeClr val="bg2">
                        <a:lumMod val="75000"/>
                      </a:schemeClr>
                    </a:solidFill>
                    <a:latin typeface="Calibri" pitchFamily="34" charset="0"/>
                  </a:rPr>
                </a:br>
                <a:r>
                  <a:rPr lang="en-US" sz="2200" b="1" dirty="0" smtClean="0">
                    <a:solidFill>
                      <a:schemeClr val="bg2">
                        <a:lumMod val="75000"/>
                      </a:schemeClr>
                    </a:solidFill>
                    <a:latin typeface="Calibri" pitchFamily="34" charset="0"/>
                  </a:rPr>
                  <a:t>(URL or OS command)</a:t>
                </a:r>
                <a:endParaRPr lang="en-US" sz="2200" b="1" dirty="0">
                  <a:solidFill>
                    <a:schemeClr val="bg2">
                      <a:lumMod val="75000"/>
                    </a:schemeClr>
                  </a:solidFill>
                  <a:latin typeface="Calibri" pitchFamily="34" charset="0"/>
                </a:endParaRPr>
              </a:p>
            </p:txBody>
          </p:sp>
        </p:grpSp>
        <p:grpSp>
          <p:nvGrpSpPr>
            <p:cNvPr id="13" name="Group 24"/>
            <p:cNvGrpSpPr/>
            <p:nvPr/>
          </p:nvGrpSpPr>
          <p:grpSpPr>
            <a:xfrm>
              <a:off x="304800" y="4495800"/>
              <a:ext cx="2833934" cy="1211262"/>
              <a:chOff x="609600" y="4419600"/>
              <a:chExt cx="2833934" cy="1211262"/>
            </a:xfrm>
          </p:grpSpPr>
          <p:pic>
            <p:nvPicPr>
              <p:cNvPr id="29" name="Picture 2" descr="PreviewScreenSnapz001.png"/>
              <p:cNvPicPr>
                <a:picLocks noChangeAspect="1"/>
              </p:cNvPicPr>
              <p:nvPr/>
            </p:nvPicPr>
            <p:blipFill>
              <a:blip r:embed="rId9" cstate="print"/>
              <a:srcRect/>
              <a:stretch>
                <a:fillRect/>
              </a:stretch>
            </p:blipFill>
            <p:spPr bwMode="auto">
              <a:xfrm>
                <a:off x="609600" y="4419600"/>
                <a:ext cx="605362" cy="1211262"/>
              </a:xfrm>
              <a:prstGeom prst="rect">
                <a:avLst/>
              </a:prstGeom>
              <a:noFill/>
              <a:ln w="9525">
                <a:noFill/>
                <a:miter lim="800000"/>
                <a:headEnd/>
                <a:tailEnd/>
              </a:ln>
            </p:spPr>
          </p:pic>
          <p:sp>
            <p:nvSpPr>
              <p:cNvPr id="30" name="TextBox 29"/>
              <p:cNvSpPr txBox="1"/>
              <p:nvPr/>
            </p:nvSpPr>
            <p:spPr>
              <a:xfrm>
                <a:off x="993824" y="4648200"/>
                <a:ext cx="2449710" cy="769441"/>
              </a:xfrm>
              <a:prstGeom prst="rect">
                <a:avLst/>
              </a:prstGeom>
              <a:solidFill>
                <a:schemeClr val="bg1"/>
              </a:solidFill>
              <a:effectLst>
                <a:softEdge rad="127000"/>
              </a:effectLst>
            </p:spPr>
            <p:txBody>
              <a:bodyPr wrap="none" rtlCol="0">
                <a:spAutoFit/>
              </a:bodyPr>
              <a:lstStyle/>
              <a:p>
                <a:pPr algn="ctr"/>
                <a:r>
                  <a:rPr lang="en-US" sz="2200" b="1" dirty="0" smtClean="0">
                    <a:solidFill>
                      <a:schemeClr val="bg2">
                        <a:lumMod val="75000"/>
                      </a:schemeClr>
                    </a:solidFill>
                    <a:latin typeface="Calibri" pitchFamily="34" charset="0"/>
                  </a:rPr>
                  <a:t>HDFS</a:t>
                </a:r>
                <a:br>
                  <a:rPr lang="en-US" sz="2200" b="1" dirty="0" smtClean="0">
                    <a:solidFill>
                      <a:schemeClr val="bg2">
                        <a:lumMod val="75000"/>
                      </a:schemeClr>
                    </a:solidFill>
                    <a:latin typeface="Calibri" pitchFamily="34" charset="0"/>
                  </a:rPr>
                </a:br>
                <a:r>
                  <a:rPr lang="en-US" sz="2200" b="1" dirty="0" smtClean="0">
                    <a:solidFill>
                      <a:schemeClr val="bg2">
                        <a:lumMod val="75000"/>
                      </a:schemeClr>
                    </a:solidFill>
                    <a:latin typeface="Calibri" pitchFamily="34" charset="0"/>
                  </a:rPr>
                  <a:t>(Text, Custom data)</a:t>
                </a:r>
                <a:endParaRPr lang="en-US" sz="2200" b="1" dirty="0">
                  <a:solidFill>
                    <a:schemeClr val="bg2">
                      <a:lumMod val="75000"/>
                    </a:schemeClr>
                  </a:solidFill>
                  <a:latin typeface="Calibri" pitchFamily="34" charset="0"/>
                </a:endParaRPr>
              </a:p>
            </p:txBody>
          </p:sp>
        </p:grpSp>
      </p:grpSp>
      <p:grpSp>
        <p:nvGrpSpPr>
          <p:cNvPr id="14" name="Group 47"/>
          <p:cNvGrpSpPr/>
          <p:nvPr/>
        </p:nvGrpSpPr>
        <p:grpSpPr>
          <a:xfrm>
            <a:off x="5484861" y="3605368"/>
            <a:ext cx="2968500" cy="2393037"/>
            <a:chOff x="5484861" y="3414296"/>
            <a:chExt cx="2968500" cy="2393037"/>
          </a:xfrm>
        </p:grpSpPr>
        <p:grpSp>
          <p:nvGrpSpPr>
            <p:cNvPr id="15" name="Group 10"/>
            <p:cNvGrpSpPr/>
            <p:nvPr/>
          </p:nvGrpSpPr>
          <p:grpSpPr>
            <a:xfrm>
              <a:off x="6705600" y="3414296"/>
              <a:ext cx="1747761" cy="1904999"/>
              <a:chOff x="5852646" y="1912442"/>
              <a:chExt cx="1747761" cy="1904999"/>
            </a:xfrm>
          </p:grpSpPr>
          <p:pic>
            <p:nvPicPr>
              <p:cNvPr id="44" name="Picture 1" descr="C:\Documents and Settings\cantot\My Documents\Training\Supporting Materials\Icons\PNG files for PowerPoint\All Others\disc lt blue.png"/>
              <p:cNvPicPr>
                <a:picLocks noChangeAspect="1" noChangeArrowheads="1"/>
              </p:cNvPicPr>
              <p:nvPr/>
            </p:nvPicPr>
            <p:blipFill>
              <a:blip r:embed="rId4" cstate="print"/>
              <a:srcRect/>
              <a:stretch>
                <a:fillRect/>
              </a:stretch>
            </p:blipFill>
            <p:spPr bwMode="auto">
              <a:xfrm>
                <a:off x="5852646" y="1912442"/>
                <a:ext cx="1747761" cy="1904999"/>
              </a:xfrm>
              <a:prstGeom prst="rect">
                <a:avLst/>
              </a:prstGeom>
              <a:noFill/>
            </p:spPr>
          </p:pic>
          <p:sp>
            <p:nvSpPr>
              <p:cNvPr id="45" name="TextBox 44"/>
              <p:cNvSpPr txBox="1"/>
              <p:nvPr/>
            </p:nvSpPr>
            <p:spPr>
              <a:xfrm>
                <a:off x="5977732" y="2522042"/>
                <a:ext cx="1497589" cy="769441"/>
              </a:xfrm>
              <a:prstGeom prst="rect">
                <a:avLst/>
              </a:prstGeom>
              <a:solidFill>
                <a:schemeClr val="bg1"/>
              </a:solidFill>
              <a:effectLst>
                <a:softEdge rad="127000"/>
              </a:effectLst>
            </p:spPr>
            <p:txBody>
              <a:bodyPr wrap="none" rtlCol="0">
                <a:spAutoFit/>
              </a:bodyPr>
              <a:lstStyle/>
              <a:p>
                <a:pPr algn="ctr"/>
                <a:r>
                  <a:rPr lang="en-US" sz="2200" b="1" dirty="0" smtClean="0">
                    <a:solidFill>
                      <a:schemeClr val="bg2">
                        <a:lumMod val="75000"/>
                      </a:schemeClr>
                    </a:solidFill>
                    <a:latin typeface="Calibri" pitchFamily="34" charset="0"/>
                  </a:rPr>
                  <a:t>Greenplum</a:t>
                </a:r>
                <a:br>
                  <a:rPr lang="en-US" sz="2200" b="1" dirty="0" smtClean="0">
                    <a:solidFill>
                      <a:schemeClr val="bg2">
                        <a:lumMod val="75000"/>
                      </a:schemeClr>
                    </a:solidFill>
                    <a:latin typeface="Calibri" pitchFamily="34" charset="0"/>
                  </a:rPr>
                </a:br>
                <a:r>
                  <a:rPr lang="en-US" sz="2200" b="1" dirty="0" smtClean="0">
                    <a:solidFill>
                      <a:schemeClr val="bg2">
                        <a:lumMod val="75000"/>
                      </a:schemeClr>
                    </a:solidFill>
                    <a:latin typeface="Calibri" pitchFamily="34" charset="0"/>
                  </a:rPr>
                  <a:t>Database</a:t>
                </a:r>
                <a:endParaRPr lang="en-US" sz="2200" b="1" dirty="0">
                  <a:solidFill>
                    <a:schemeClr val="bg2">
                      <a:lumMod val="75000"/>
                    </a:schemeClr>
                  </a:solidFill>
                  <a:latin typeface="Calibri" pitchFamily="34" charset="0"/>
                </a:endParaRPr>
              </a:p>
            </p:txBody>
          </p:sp>
        </p:grpSp>
        <p:grpSp>
          <p:nvGrpSpPr>
            <p:cNvPr id="16" name="Group 46"/>
            <p:cNvGrpSpPr/>
            <p:nvPr/>
          </p:nvGrpSpPr>
          <p:grpSpPr>
            <a:xfrm>
              <a:off x="5484861" y="4648200"/>
              <a:ext cx="2890278" cy="1159133"/>
              <a:chOff x="5484861" y="4648200"/>
              <a:chExt cx="2890278" cy="1159133"/>
            </a:xfrm>
          </p:grpSpPr>
          <p:grpSp>
            <p:nvGrpSpPr>
              <p:cNvPr id="18" name="Group 17"/>
              <p:cNvGrpSpPr/>
              <p:nvPr/>
            </p:nvGrpSpPr>
            <p:grpSpPr>
              <a:xfrm>
                <a:off x="5484861" y="4785896"/>
                <a:ext cx="2890278" cy="1021437"/>
                <a:chOff x="5484861" y="2438400"/>
                <a:chExt cx="2890278" cy="1021437"/>
              </a:xfrm>
            </p:grpSpPr>
            <p:pic>
              <p:nvPicPr>
                <p:cNvPr id="41" name="Picture 40" descr="table.png"/>
                <p:cNvPicPr>
                  <a:picLocks noChangeAspect="1"/>
                </p:cNvPicPr>
                <p:nvPr/>
              </p:nvPicPr>
              <p:blipFill>
                <a:blip r:embed="rId5" cstate="print"/>
                <a:stretch>
                  <a:fillRect/>
                </a:stretch>
              </p:blipFill>
              <p:spPr>
                <a:xfrm>
                  <a:off x="6477000" y="2438400"/>
                  <a:ext cx="914400" cy="760316"/>
                </a:xfrm>
                <a:prstGeom prst="rect">
                  <a:avLst/>
                </a:prstGeom>
                <a:effectLst>
                  <a:outerShdw blurRad="50800" dist="38100" dir="2700000" algn="tl" rotWithShape="0">
                    <a:prstClr val="black">
                      <a:alpha val="40000"/>
                    </a:prstClr>
                  </a:outerShdw>
                </a:effectLst>
              </p:spPr>
            </p:pic>
            <p:sp>
              <p:nvSpPr>
                <p:cNvPr id="43" name="TextBox 42"/>
                <p:cNvSpPr txBox="1"/>
                <p:nvPr/>
              </p:nvSpPr>
              <p:spPr>
                <a:xfrm>
                  <a:off x="5484861" y="3028950"/>
                  <a:ext cx="2890278" cy="430887"/>
                </a:xfrm>
                <a:prstGeom prst="rect">
                  <a:avLst/>
                </a:prstGeom>
                <a:solidFill>
                  <a:schemeClr val="bg1"/>
                </a:solidFill>
                <a:effectLst>
                  <a:softEdge rad="127000"/>
                </a:effectLst>
              </p:spPr>
              <p:txBody>
                <a:bodyPr wrap="none" rtlCol="0">
                  <a:spAutoFit/>
                </a:bodyPr>
                <a:lstStyle/>
                <a:p>
                  <a:pPr algn="ctr"/>
                  <a:r>
                    <a:rPr lang="en-US" sz="2200" b="1" dirty="0" smtClean="0">
                      <a:solidFill>
                        <a:schemeClr val="bg2">
                          <a:lumMod val="75000"/>
                        </a:schemeClr>
                      </a:solidFill>
                      <a:latin typeface="Calibri" pitchFamily="34" charset="0"/>
                    </a:rPr>
                    <a:t>Writable external table</a:t>
                  </a:r>
                  <a:endParaRPr lang="en-US" sz="2200" b="1" dirty="0">
                    <a:solidFill>
                      <a:schemeClr val="bg2">
                        <a:lumMod val="75000"/>
                      </a:schemeClr>
                    </a:solidFill>
                    <a:latin typeface="Calibri" pitchFamily="34" charset="0"/>
                  </a:endParaRPr>
                </a:p>
              </p:txBody>
            </p:sp>
          </p:grpSp>
          <p:pic>
            <p:nvPicPr>
              <p:cNvPr id="154632" name="Picture 8" descr="C:\Documents and Settings\cantot\My Documents\Training\Supporting Materials\Icons\PNG files for PowerPoint\All Others\Zoom In.png"/>
              <p:cNvPicPr>
                <a:picLocks noChangeAspect="1" noChangeArrowheads="1"/>
              </p:cNvPicPr>
              <p:nvPr/>
            </p:nvPicPr>
            <p:blipFill>
              <a:blip r:embed="rId10" cstate="print"/>
              <a:srcRect/>
              <a:stretch>
                <a:fillRect/>
              </a:stretch>
            </p:blipFill>
            <p:spPr bwMode="auto">
              <a:xfrm>
                <a:off x="6934200" y="4648200"/>
                <a:ext cx="609600" cy="609600"/>
              </a:xfrm>
              <a:prstGeom prst="rect">
                <a:avLst/>
              </a:prstGeom>
              <a:noFill/>
            </p:spPr>
          </p:pic>
        </p:grpSp>
      </p:grpSp>
      <p:cxnSp>
        <p:nvCxnSpPr>
          <p:cNvPr id="50" name="Straight Arrow Connector 49"/>
          <p:cNvCxnSpPr/>
          <p:nvPr/>
        </p:nvCxnSpPr>
        <p:spPr>
          <a:xfrm>
            <a:off x="4563067" y="2273278"/>
            <a:ext cx="2146915" cy="17223"/>
          </a:xfrm>
          <a:prstGeom prst="straightConnector1">
            <a:avLst/>
          </a:prstGeom>
          <a:ln w="28575">
            <a:solidFill>
              <a:schemeClr val="bg2">
                <a:lumMod val="75000"/>
              </a:schemeClr>
            </a:solidFill>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27" idx="1"/>
          </p:cNvCxnSpPr>
          <p:nvPr/>
        </p:nvCxnSpPr>
        <p:spPr>
          <a:xfrm flipH="1" flipV="1">
            <a:off x="3737693" y="4544285"/>
            <a:ext cx="2967908" cy="78800"/>
          </a:xfrm>
          <a:prstGeom prst="straightConnector1">
            <a:avLst/>
          </a:prstGeom>
          <a:ln w="28575">
            <a:solidFill>
              <a:schemeClr val="bg2">
                <a:lumMod val="75000"/>
              </a:schemeClr>
            </a:solidFill>
            <a:headEnd type="none" w="med" len="med"/>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4863485" y="1980890"/>
            <a:ext cx="851515" cy="584775"/>
          </a:xfrm>
          <a:prstGeom prst="rect">
            <a:avLst/>
          </a:prstGeom>
          <a:solidFill>
            <a:schemeClr val="bg1"/>
          </a:solidFill>
          <a:effectLst>
            <a:softEdge rad="127000"/>
          </a:effectLst>
        </p:spPr>
        <p:txBody>
          <a:bodyPr wrap="none" rtlCol="0">
            <a:spAutoFit/>
          </a:bodyPr>
          <a:lstStyle/>
          <a:p>
            <a:pPr algn="ctr"/>
            <a:r>
              <a:rPr lang="en-US" sz="1600" b="1" dirty="0" smtClean="0">
                <a:solidFill>
                  <a:schemeClr val="bg2">
                    <a:lumMod val="75000"/>
                  </a:schemeClr>
                </a:solidFill>
                <a:latin typeface="Calibri" pitchFamily="34" charset="0"/>
              </a:rPr>
              <a:t>Data</a:t>
            </a:r>
            <a:br>
              <a:rPr lang="en-US" sz="1600" b="1" dirty="0" smtClean="0">
                <a:solidFill>
                  <a:schemeClr val="bg2">
                    <a:lumMod val="75000"/>
                  </a:schemeClr>
                </a:solidFill>
                <a:latin typeface="Calibri" pitchFamily="34" charset="0"/>
              </a:rPr>
            </a:br>
            <a:r>
              <a:rPr lang="en-US" sz="1600" b="1" dirty="0" smtClean="0">
                <a:solidFill>
                  <a:schemeClr val="bg2">
                    <a:lumMod val="75000"/>
                  </a:schemeClr>
                </a:solidFill>
                <a:latin typeface="Calibri" pitchFamily="34" charset="0"/>
              </a:rPr>
              <a:t>Loading</a:t>
            </a:r>
            <a:endParaRPr lang="en-US" sz="1600" b="1" dirty="0">
              <a:solidFill>
                <a:schemeClr val="bg2">
                  <a:lumMod val="75000"/>
                </a:schemeClr>
              </a:solidFill>
              <a:latin typeface="Calibri" pitchFamily="34" charset="0"/>
            </a:endParaRPr>
          </a:p>
        </p:txBody>
      </p:sp>
      <p:sp>
        <p:nvSpPr>
          <p:cNvPr id="54" name="TextBox 53"/>
          <p:cNvSpPr txBox="1"/>
          <p:nvPr/>
        </p:nvSpPr>
        <p:spPr>
          <a:xfrm>
            <a:off x="4954908" y="4330697"/>
            <a:ext cx="1059906" cy="584775"/>
          </a:xfrm>
          <a:prstGeom prst="rect">
            <a:avLst/>
          </a:prstGeom>
          <a:solidFill>
            <a:schemeClr val="bg1"/>
          </a:solidFill>
          <a:effectLst>
            <a:softEdge rad="127000"/>
          </a:effectLst>
        </p:spPr>
        <p:txBody>
          <a:bodyPr wrap="none" rtlCol="0">
            <a:spAutoFit/>
          </a:bodyPr>
          <a:lstStyle/>
          <a:p>
            <a:pPr algn="ctr"/>
            <a:r>
              <a:rPr lang="en-US" sz="1600" b="1" dirty="0" smtClean="0">
                <a:solidFill>
                  <a:schemeClr val="bg2">
                    <a:lumMod val="75000"/>
                  </a:schemeClr>
                </a:solidFill>
                <a:latin typeface="Calibri" pitchFamily="34" charset="0"/>
              </a:rPr>
              <a:t>Data</a:t>
            </a:r>
            <a:br>
              <a:rPr lang="en-US" sz="1600" b="1" dirty="0" smtClean="0">
                <a:solidFill>
                  <a:schemeClr val="bg2">
                    <a:lumMod val="75000"/>
                  </a:schemeClr>
                </a:solidFill>
                <a:latin typeface="Calibri" pitchFamily="34" charset="0"/>
              </a:rPr>
            </a:br>
            <a:r>
              <a:rPr lang="en-US" sz="1600" b="1" dirty="0" smtClean="0">
                <a:solidFill>
                  <a:schemeClr val="bg2">
                    <a:lumMod val="75000"/>
                  </a:schemeClr>
                </a:solidFill>
                <a:latin typeface="Calibri" pitchFamily="34" charset="0"/>
              </a:rPr>
              <a:t>Unloading</a:t>
            </a:r>
            <a:endParaRPr lang="en-US" sz="1600" b="1" dirty="0">
              <a:solidFill>
                <a:schemeClr val="bg2">
                  <a:lumMod val="75000"/>
                </a:schemeClr>
              </a:solidFill>
              <a:latin typeface="Calibri" pitchFamily="34" charset="0"/>
            </a:endParaRPr>
          </a:p>
        </p:txBody>
      </p:sp>
      <p:sp>
        <p:nvSpPr>
          <p:cNvPr id="55" name="Rounded Rectangle 54"/>
          <p:cNvSpPr/>
          <p:nvPr/>
        </p:nvSpPr>
        <p:spPr>
          <a:xfrm>
            <a:off x="2105903" y="1173009"/>
            <a:ext cx="1066800" cy="381000"/>
          </a:xfrm>
          <a:prstGeom prst="roundRect">
            <a:avLst/>
          </a:prstGeom>
          <a:solidFill>
            <a:schemeClr val="accent3">
              <a:lumMod val="75000"/>
            </a:schemeClr>
          </a:solidFill>
          <a:ln>
            <a:solidFill>
              <a:schemeClr val="bg2">
                <a:lumMod val="75000"/>
              </a:schemeClr>
            </a:solid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Box 55"/>
          <p:cNvSpPr txBox="1"/>
          <p:nvPr/>
        </p:nvSpPr>
        <p:spPr>
          <a:xfrm>
            <a:off x="2058279" y="1159361"/>
            <a:ext cx="2504788" cy="430887"/>
          </a:xfrm>
          <a:prstGeom prst="rect">
            <a:avLst/>
          </a:prstGeom>
          <a:noFill/>
          <a:effectLst>
            <a:softEdge rad="127000"/>
          </a:effectLst>
        </p:spPr>
        <p:txBody>
          <a:bodyPr wrap="none" rtlCol="0">
            <a:spAutoFit/>
          </a:bodyPr>
          <a:lstStyle/>
          <a:p>
            <a:pPr algn="ctr"/>
            <a:r>
              <a:rPr lang="en-US" sz="2200" b="1" dirty="0" smtClean="0">
                <a:solidFill>
                  <a:schemeClr val="bg1"/>
                </a:solidFill>
                <a:latin typeface="Calibri" pitchFamily="34" charset="0"/>
              </a:rPr>
              <a:t>file:// </a:t>
            </a:r>
            <a:r>
              <a:rPr lang="en-US" sz="2200" b="1" dirty="0" smtClean="0">
                <a:solidFill>
                  <a:schemeClr val="bg2">
                    <a:lumMod val="75000"/>
                  </a:schemeClr>
                </a:solidFill>
                <a:latin typeface="Calibri" pitchFamily="34" charset="0"/>
              </a:rPr>
              <a:t>(READ ONLY)</a:t>
            </a:r>
            <a:endParaRPr lang="en-US" sz="2200" b="1" dirty="0">
              <a:solidFill>
                <a:schemeClr val="bg2">
                  <a:lumMod val="75000"/>
                </a:schemeClr>
              </a:solidFill>
              <a:latin typeface="Calibri" pitchFamily="34" charset="0"/>
            </a:endParaRPr>
          </a:p>
        </p:txBody>
      </p:sp>
      <p:grpSp>
        <p:nvGrpSpPr>
          <p:cNvPr id="20" name="Group 57"/>
          <p:cNvGrpSpPr/>
          <p:nvPr/>
        </p:nvGrpSpPr>
        <p:grpSpPr>
          <a:xfrm>
            <a:off x="1953018" y="2789135"/>
            <a:ext cx="1390936" cy="430887"/>
            <a:chOff x="4037108" y="1496704"/>
            <a:chExt cx="1390936" cy="430887"/>
          </a:xfrm>
        </p:grpSpPr>
        <p:sp>
          <p:nvSpPr>
            <p:cNvPr id="59" name="Rounded Rectangle 58"/>
            <p:cNvSpPr/>
            <p:nvPr/>
          </p:nvSpPr>
          <p:spPr>
            <a:xfrm>
              <a:off x="4056444" y="1524000"/>
              <a:ext cx="1371600" cy="381000"/>
            </a:xfrm>
            <a:prstGeom prst="roundRect">
              <a:avLst/>
            </a:prstGeom>
            <a:solidFill>
              <a:schemeClr val="accent3">
                <a:lumMod val="75000"/>
              </a:schemeClr>
            </a:solidFill>
            <a:ln>
              <a:solidFill>
                <a:schemeClr val="bg2">
                  <a:lumMod val="75000"/>
                </a:schemeClr>
              </a:solid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4037108" y="1496704"/>
              <a:ext cx="1300229" cy="430887"/>
            </a:xfrm>
            <a:prstGeom prst="rect">
              <a:avLst/>
            </a:prstGeom>
            <a:noFill/>
            <a:effectLst>
              <a:softEdge rad="127000"/>
            </a:effectLst>
          </p:spPr>
          <p:txBody>
            <a:bodyPr wrap="none" rtlCol="0">
              <a:spAutoFit/>
            </a:bodyPr>
            <a:lstStyle/>
            <a:p>
              <a:pPr algn="ctr"/>
              <a:r>
                <a:rPr lang="en-US" sz="2200" b="1" dirty="0" smtClean="0">
                  <a:solidFill>
                    <a:schemeClr val="bg1"/>
                  </a:solidFill>
                  <a:latin typeface="Calibri" pitchFamily="34" charset="0"/>
                </a:rPr>
                <a:t>gpfdist://</a:t>
              </a:r>
              <a:endParaRPr lang="en-US" sz="2200" b="1" dirty="0">
                <a:solidFill>
                  <a:schemeClr val="bg1"/>
                </a:solidFill>
                <a:latin typeface="Calibri" pitchFamily="34" charset="0"/>
              </a:endParaRPr>
            </a:p>
          </p:txBody>
        </p:sp>
      </p:grpSp>
      <p:grpSp>
        <p:nvGrpSpPr>
          <p:cNvPr id="21" name="Group 63"/>
          <p:cNvGrpSpPr/>
          <p:nvPr/>
        </p:nvGrpSpPr>
        <p:grpSpPr>
          <a:xfrm>
            <a:off x="1890186" y="5647836"/>
            <a:ext cx="1386414" cy="430887"/>
            <a:chOff x="4041630" y="1496704"/>
            <a:chExt cx="1386414" cy="430887"/>
          </a:xfrm>
        </p:grpSpPr>
        <p:sp>
          <p:nvSpPr>
            <p:cNvPr id="65" name="Rounded Rectangle 64"/>
            <p:cNvSpPr/>
            <p:nvPr/>
          </p:nvSpPr>
          <p:spPr>
            <a:xfrm>
              <a:off x="4056444" y="1524000"/>
              <a:ext cx="1371600" cy="381000"/>
            </a:xfrm>
            <a:prstGeom prst="roundRect">
              <a:avLst/>
            </a:prstGeom>
            <a:solidFill>
              <a:schemeClr val="accent3">
                <a:lumMod val="75000"/>
              </a:schemeClr>
            </a:solidFill>
            <a:ln>
              <a:solidFill>
                <a:schemeClr val="bg2">
                  <a:lumMod val="75000"/>
                </a:schemeClr>
              </a:solid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Box 65"/>
            <p:cNvSpPr txBox="1"/>
            <p:nvPr/>
          </p:nvSpPr>
          <p:spPr>
            <a:xfrm>
              <a:off x="4041630" y="1496704"/>
              <a:ext cx="1291187" cy="430887"/>
            </a:xfrm>
            <a:prstGeom prst="rect">
              <a:avLst/>
            </a:prstGeom>
            <a:noFill/>
            <a:effectLst>
              <a:softEdge rad="127000"/>
            </a:effectLst>
          </p:spPr>
          <p:txBody>
            <a:bodyPr wrap="none" rtlCol="0">
              <a:spAutoFit/>
            </a:bodyPr>
            <a:lstStyle/>
            <a:p>
              <a:pPr algn="ctr"/>
              <a:r>
                <a:rPr lang="en-US" sz="2200" b="1" dirty="0" smtClean="0">
                  <a:solidFill>
                    <a:schemeClr val="bg1"/>
                  </a:solidFill>
                  <a:latin typeface="Calibri" pitchFamily="34" charset="0"/>
                </a:rPr>
                <a:t>gphdfs://</a:t>
              </a:r>
              <a:endParaRPr lang="en-US" sz="2200" b="1" dirty="0">
                <a:solidFill>
                  <a:schemeClr val="bg1"/>
                </a:solidFill>
                <a:latin typeface="Calibri" pitchFamily="34" charset="0"/>
              </a:endParaRPr>
            </a:p>
          </p:txBody>
        </p:sp>
      </p:grpSp>
      <p:grpSp>
        <p:nvGrpSpPr>
          <p:cNvPr id="22" name="Group 66"/>
          <p:cNvGrpSpPr/>
          <p:nvPr/>
        </p:nvGrpSpPr>
        <p:grpSpPr>
          <a:xfrm>
            <a:off x="2047987" y="3305346"/>
            <a:ext cx="1203788" cy="430887"/>
            <a:chOff x="3977812" y="1510352"/>
            <a:chExt cx="1203788" cy="430887"/>
          </a:xfrm>
        </p:grpSpPr>
        <p:sp>
          <p:nvSpPr>
            <p:cNvPr id="68" name="Rounded Rectangle 67"/>
            <p:cNvSpPr/>
            <p:nvPr/>
          </p:nvSpPr>
          <p:spPr>
            <a:xfrm>
              <a:off x="4114800" y="1524000"/>
              <a:ext cx="1066800" cy="381000"/>
            </a:xfrm>
            <a:prstGeom prst="roundRect">
              <a:avLst/>
            </a:prstGeom>
            <a:solidFill>
              <a:schemeClr val="accent3">
                <a:lumMod val="75000"/>
              </a:schemeClr>
            </a:solidFill>
            <a:ln>
              <a:solidFill>
                <a:schemeClr val="bg2">
                  <a:lumMod val="75000"/>
                </a:schemeClr>
              </a:solid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p:cNvSpPr txBox="1"/>
            <p:nvPr/>
          </p:nvSpPr>
          <p:spPr>
            <a:xfrm>
              <a:off x="3977812" y="1510352"/>
              <a:ext cx="1112466" cy="430887"/>
            </a:xfrm>
            <a:prstGeom prst="rect">
              <a:avLst/>
            </a:prstGeom>
            <a:noFill/>
            <a:effectLst>
              <a:softEdge rad="127000"/>
            </a:effectLst>
          </p:spPr>
          <p:txBody>
            <a:bodyPr wrap="none" rtlCol="0">
              <a:spAutoFit/>
            </a:bodyPr>
            <a:lstStyle/>
            <a:p>
              <a:pPr algn="ctr"/>
              <a:r>
                <a:rPr lang="en-US" sz="2200" b="1" dirty="0" smtClean="0">
                  <a:solidFill>
                    <a:schemeClr val="bg1"/>
                  </a:solidFill>
                  <a:latin typeface="Calibri" pitchFamily="34" charset="0"/>
                </a:rPr>
                <a:t>HTTP://</a:t>
              </a:r>
              <a:endParaRPr lang="en-US" sz="2200" b="1" dirty="0">
                <a:solidFill>
                  <a:schemeClr val="bg1"/>
                </a:solidFill>
                <a:latin typeface="Calibri" pitchFamily="34" charset="0"/>
              </a:endParaRPr>
            </a:p>
          </p:txBody>
        </p:sp>
      </p:grpSp>
      <p:grpSp>
        <p:nvGrpSpPr>
          <p:cNvPr id="23" name="Group 69"/>
          <p:cNvGrpSpPr/>
          <p:nvPr/>
        </p:nvGrpSpPr>
        <p:grpSpPr>
          <a:xfrm>
            <a:off x="1924336" y="4389513"/>
            <a:ext cx="1371600" cy="430887"/>
            <a:chOff x="4056444" y="1496704"/>
            <a:chExt cx="1371600" cy="430887"/>
          </a:xfrm>
        </p:grpSpPr>
        <p:sp>
          <p:nvSpPr>
            <p:cNvPr id="71" name="Rounded Rectangle 70"/>
            <p:cNvSpPr/>
            <p:nvPr/>
          </p:nvSpPr>
          <p:spPr>
            <a:xfrm>
              <a:off x="4056444" y="1524000"/>
              <a:ext cx="1371600" cy="381000"/>
            </a:xfrm>
            <a:prstGeom prst="roundRect">
              <a:avLst/>
            </a:prstGeom>
            <a:solidFill>
              <a:schemeClr val="accent3">
                <a:lumMod val="75000"/>
              </a:schemeClr>
            </a:solidFill>
            <a:ln>
              <a:solidFill>
                <a:schemeClr val="bg2">
                  <a:lumMod val="75000"/>
                </a:schemeClr>
              </a:solid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extBox 71"/>
            <p:cNvSpPr txBox="1"/>
            <p:nvPr/>
          </p:nvSpPr>
          <p:spPr>
            <a:xfrm>
              <a:off x="4075968" y="1496704"/>
              <a:ext cx="1222515" cy="430887"/>
            </a:xfrm>
            <a:prstGeom prst="rect">
              <a:avLst/>
            </a:prstGeom>
            <a:noFill/>
            <a:effectLst>
              <a:softEdge rad="127000"/>
            </a:effectLst>
          </p:spPr>
          <p:txBody>
            <a:bodyPr wrap="none" rtlCol="0">
              <a:spAutoFit/>
            </a:bodyPr>
            <a:lstStyle/>
            <a:p>
              <a:pPr algn="ctr"/>
              <a:r>
                <a:rPr lang="en-US" sz="2200" b="1" dirty="0" smtClean="0">
                  <a:solidFill>
                    <a:schemeClr val="bg1"/>
                  </a:solidFill>
                  <a:latin typeface="Calibri" pitchFamily="34" charset="0"/>
                </a:rPr>
                <a:t>EXECUTE</a:t>
              </a:r>
              <a:endParaRPr lang="en-US" sz="2200" b="1" dirty="0">
                <a:solidFill>
                  <a:schemeClr val="bg1"/>
                </a:solidFill>
                <a:latin typeface="Calibri" pitchFamily="34" charset="0"/>
              </a:endParaRPr>
            </a:p>
          </p:txBody>
        </p:sp>
      </p:grpSp>
      <p:sp>
        <p:nvSpPr>
          <p:cNvPr id="73" name="TextBox 72"/>
          <p:cNvSpPr txBox="1"/>
          <p:nvPr/>
        </p:nvSpPr>
        <p:spPr>
          <a:xfrm>
            <a:off x="1905879" y="669291"/>
            <a:ext cx="3793731" cy="461665"/>
          </a:xfrm>
          <a:prstGeom prst="rect">
            <a:avLst/>
          </a:prstGeom>
          <a:solidFill>
            <a:schemeClr val="bg1"/>
          </a:solidFill>
          <a:effectLst>
            <a:softEdge rad="127000"/>
          </a:effectLst>
        </p:spPr>
        <p:txBody>
          <a:bodyPr wrap="none" rtlCol="0">
            <a:spAutoFit/>
          </a:bodyPr>
          <a:lstStyle/>
          <a:p>
            <a:r>
              <a:rPr lang="en-US" sz="2400" b="1" dirty="0" smtClean="0">
                <a:solidFill>
                  <a:schemeClr val="bg2">
                    <a:lumMod val="75000"/>
                  </a:schemeClr>
                </a:solidFill>
                <a:latin typeface="Calibri" pitchFamily="34" charset="0"/>
              </a:rPr>
              <a:t> Data Sources and Protocols </a:t>
            </a:r>
            <a:endParaRPr lang="en-US" sz="2400" b="1" dirty="0">
              <a:solidFill>
                <a:schemeClr val="bg2">
                  <a:lumMod val="75000"/>
                </a:schemeClr>
              </a:solidFill>
              <a:latin typeface="Calibri" pitchFamily="34" charset="0"/>
            </a:endParaRPr>
          </a:p>
        </p:txBody>
      </p:sp>
      <p:grpSp>
        <p:nvGrpSpPr>
          <p:cNvPr id="57" name="Group 57"/>
          <p:cNvGrpSpPr/>
          <p:nvPr/>
        </p:nvGrpSpPr>
        <p:grpSpPr>
          <a:xfrm>
            <a:off x="560034" y="1118628"/>
            <a:ext cx="1371600" cy="430887"/>
            <a:chOff x="4037108" y="1256317"/>
            <a:chExt cx="1371600" cy="430887"/>
          </a:xfrm>
        </p:grpSpPr>
        <p:sp>
          <p:nvSpPr>
            <p:cNvPr id="58" name="Rounded Rectangle 57"/>
            <p:cNvSpPr/>
            <p:nvPr/>
          </p:nvSpPr>
          <p:spPr>
            <a:xfrm>
              <a:off x="4037108" y="1306204"/>
              <a:ext cx="1371600" cy="381000"/>
            </a:xfrm>
            <a:prstGeom prst="roundRect">
              <a:avLst/>
            </a:prstGeom>
            <a:solidFill>
              <a:schemeClr val="accent3">
                <a:lumMod val="75000"/>
              </a:schemeClr>
            </a:solidFill>
            <a:ln>
              <a:solidFill>
                <a:schemeClr val="bg2">
                  <a:lumMod val="75000"/>
                </a:schemeClr>
              </a:solid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p:cNvSpPr txBox="1"/>
            <p:nvPr/>
          </p:nvSpPr>
          <p:spPr>
            <a:xfrm>
              <a:off x="4306975" y="1256317"/>
              <a:ext cx="760495" cy="430887"/>
            </a:xfrm>
            <a:prstGeom prst="rect">
              <a:avLst/>
            </a:prstGeom>
            <a:noFill/>
            <a:effectLst>
              <a:softEdge rad="127000"/>
            </a:effectLst>
          </p:spPr>
          <p:txBody>
            <a:bodyPr wrap="none" rtlCol="0">
              <a:spAutoFit/>
            </a:bodyPr>
            <a:lstStyle/>
            <a:p>
              <a:pPr algn="ctr"/>
              <a:r>
                <a:rPr lang="en-US" sz="2200" b="1" dirty="0" smtClean="0">
                  <a:solidFill>
                    <a:schemeClr val="bg1"/>
                  </a:solidFill>
                  <a:latin typeface="Calibri" pitchFamily="34" charset="0"/>
                </a:rPr>
                <a:t>s3://</a:t>
              </a:r>
              <a:endParaRPr lang="en-US" sz="2200" b="1" dirty="0">
                <a:solidFill>
                  <a:schemeClr val="bg1"/>
                </a:solidFill>
                <a:latin typeface="Calibri" pitchFamily="34" charset="0"/>
              </a:endParaRPr>
            </a:p>
          </p:txBody>
        </p:sp>
      </p:grpSp>
      <p:sp>
        <p:nvSpPr>
          <p:cNvPr id="24" name="Right Brace 23"/>
          <p:cNvSpPr/>
          <p:nvPr/>
        </p:nvSpPr>
        <p:spPr>
          <a:xfrm>
            <a:off x="3276600" y="1130956"/>
            <a:ext cx="1485712" cy="4947767"/>
          </a:xfrm>
          <a:prstGeom prst="rightBrace">
            <a:avLst>
              <a:gd name="adj1" fmla="val 8333"/>
              <a:gd name="adj2" fmla="val 23227"/>
            </a:avLst>
          </a:prstGeom>
          <a:ln>
            <a:solidFill>
              <a:schemeClr val="bg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Right Brace 26"/>
          <p:cNvSpPr/>
          <p:nvPr/>
        </p:nvSpPr>
        <p:spPr>
          <a:xfrm>
            <a:off x="3420206" y="2565665"/>
            <a:ext cx="317487" cy="3332469"/>
          </a:xfrm>
          <a:prstGeom prst="rightBrace">
            <a:avLst>
              <a:gd name="adj1" fmla="val 24737"/>
              <a:gd name="adj2" fmla="val 59374"/>
            </a:avLst>
          </a:prstGeom>
          <a:ln>
            <a:solidFill>
              <a:schemeClr val="bg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41670452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t"/>
          <a:lstStyle/>
          <a:p>
            <a:r>
              <a:rPr lang="en-US" dirty="0" smtClean="0"/>
              <a:t>File-Based External Tables</a:t>
            </a:r>
            <a:endParaRPr lang="en-US" dirty="0"/>
          </a:p>
        </p:txBody>
      </p:sp>
      <p:sp>
        <p:nvSpPr>
          <p:cNvPr id="8" name="Content Placeholder 7"/>
          <p:cNvSpPr>
            <a:spLocks noGrp="1"/>
          </p:cNvSpPr>
          <p:nvPr>
            <p:ph idx="1"/>
          </p:nvPr>
        </p:nvSpPr>
        <p:spPr>
          <a:xfrm>
            <a:off x="457200" y="1528084"/>
            <a:ext cx="8229600" cy="4525963"/>
          </a:xfrm>
        </p:spPr>
        <p:txBody>
          <a:bodyPr/>
          <a:lstStyle/>
          <a:p>
            <a:pPr>
              <a:buNone/>
            </a:pPr>
            <a:r>
              <a:rPr lang="en-US" sz="2800" dirty="0" smtClean="0"/>
              <a:t>When creating file-based external tables:</a:t>
            </a:r>
          </a:p>
          <a:p>
            <a:r>
              <a:rPr lang="en-US" sz="2800" dirty="0" smtClean="0"/>
              <a:t>Specify up to as many URIs as you have segments in the </a:t>
            </a:r>
            <a:r>
              <a:rPr lang="en-US" sz="2800" dirty="0" smtClean="0">
                <a:latin typeface="Courier New" pitchFamily="49" charset="0"/>
                <a:cs typeface="Courier New" pitchFamily="49" charset="0"/>
              </a:rPr>
              <a:t>LOCATION</a:t>
            </a:r>
            <a:r>
              <a:rPr lang="en-US" sz="2800" dirty="0" smtClean="0"/>
              <a:t> clause</a:t>
            </a:r>
          </a:p>
          <a:p>
            <a:r>
              <a:rPr lang="en-US" sz="2800" dirty="0" smtClean="0"/>
              <a:t>Each URI points to an external data file or data source</a:t>
            </a:r>
          </a:p>
          <a:p>
            <a:r>
              <a:rPr lang="en-US" sz="2800" dirty="0" smtClean="0"/>
              <a:t>URIs do not need to exist prior to defining the external table</a:t>
            </a:r>
          </a:p>
          <a:p>
            <a:r>
              <a:rPr lang="en-US" sz="2800" dirty="0" smtClean="0"/>
              <a:t>The URI must exist when the data is queried</a:t>
            </a:r>
          </a:p>
          <a:p>
            <a:r>
              <a:rPr lang="en-US" sz="2800" dirty="0" smtClean="0"/>
              <a:t>Great Blog article:</a:t>
            </a:r>
            <a:br>
              <a:rPr lang="en-US" sz="2800" dirty="0" smtClean="0"/>
            </a:br>
            <a:r>
              <a:rPr lang="en-US" sz="2800" dirty="0" smtClean="0">
                <a:hlinkClick r:id="rId4"/>
              </a:rPr>
              <a:t>File Protocol for External Tables</a:t>
            </a:r>
            <a:endParaRPr lang="en-US" sz="2800" dirty="0"/>
          </a:p>
        </p:txBody>
      </p:sp>
    </p:spTree>
    <p:custDataLst>
      <p:tags r:id="rId1"/>
    </p:custDataLst>
    <p:extLst>
      <p:ext uri="{BB962C8B-B14F-4D97-AF65-F5344CB8AC3E}">
        <p14:creationId xmlns:p14="http://schemas.microsoft.com/office/powerpoint/2010/main" val="320761005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8987" y="135802"/>
            <a:ext cx="8229600" cy="1143000"/>
          </a:xfrm>
        </p:spPr>
        <p:txBody>
          <a:bodyPr anchor="t"/>
          <a:lstStyle/>
          <a:p>
            <a:r>
              <a:rPr lang="en-US" sz="2800" dirty="0" smtClean="0"/>
              <a:t>File-Based External Table Protocol and Format</a:t>
            </a:r>
            <a:endParaRPr lang="en-US" sz="2800" dirty="0"/>
          </a:p>
        </p:txBody>
      </p:sp>
      <p:grpSp>
        <p:nvGrpSpPr>
          <p:cNvPr id="2" name="Group 26"/>
          <p:cNvGrpSpPr/>
          <p:nvPr/>
        </p:nvGrpSpPr>
        <p:grpSpPr>
          <a:xfrm>
            <a:off x="228600" y="670679"/>
            <a:ext cx="8763000" cy="3748921"/>
            <a:chOff x="838200" y="1828800"/>
            <a:chExt cx="8763000" cy="3748921"/>
          </a:xfrm>
        </p:grpSpPr>
        <p:grpSp>
          <p:nvGrpSpPr>
            <p:cNvPr id="3" name="Group 30"/>
            <p:cNvGrpSpPr/>
            <p:nvPr/>
          </p:nvGrpSpPr>
          <p:grpSpPr>
            <a:xfrm>
              <a:off x="838200" y="2010100"/>
              <a:ext cx="8763000" cy="3552499"/>
              <a:chOff x="609600" y="1476700"/>
              <a:chExt cx="8763000" cy="3552499"/>
            </a:xfrm>
          </p:grpSpPr>
          <p:sp>
            <p:nvSpPr>
              <p:cNvPr id="35" name="Rectangle 34"/>
              <p:cNvSpPr/>
              <p:nvPr/>
            </p:nvSpPr>
            <p:spPr>
              <a:xfrm>
                <a:off x="609600" y="1476700"/>
                <a:ext cx="8763000" cy="3552499"/>
              </a:xfrm>
              <a:prstGeom prst="rect">
                <a:avLst/>
              </a:prstGeom>
              <a:solidFill>
                <a:schemeClr val="bg1"/>
              </a:soli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609600" y="1476702"/>
                <a:ext cx="8763000" cy="381000"/>
              </a:xfrm>
              <a:prstGeom prst="rect">
                <a:avLst/>
              </a:prstGeom>
              <a:solidFill>
                <a:schemeClr val="accent2">
                  <a:lumMod val="20000"/>
                  <a:lumOff val="80000"/>
                </a:schemeClr>
              </a:solidFill>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 name="Group 27"/>
            <p:cNvGrpSpPr/>
            <p:nvPr/>
          </p:nvGrpSpPr>
          <p:grpSpPr>
            <a:xfrm>
              <a:off x="914400" y="1828800"/>
              <a:ext cx="8686800" cy="3748921"/>
              <a:chOff x="914400" y="1828800"/>
              <a:chExt cx="8686800" cy="3748921"/>
            </a:xfrm>
          </p:grpSpPr>
          <p:sp>
            <p:nvSpPr>
              <p:cNvPr id="30" name="TextBox 29"/>
              <p:cNvSpPr txBox="1"/>
              <p:nvPr/>
            </p:nvSpPr>
            <p:spPr>
              <a:xfrm>
                <a:off x="1524000" y="1981200"/>
                <a:ext cx="5222392" cy="369332"/>
              </a:xfrm>
              <a:prstGeom prst="rect">
                <a:avLst/>
              </a:prstGeom>
              <a:noFill/>
            </p:spPr>
            <p:txBody>
              <a:bodyPr wrap="none" rtlCol="0">
                <a:spAutoFit/>
              </a:bodyPr>
              <a:lstStyle/>
              <a:p>
                <a:r>
                  <a:rPr lang="en-US" b="1" dirty="0" smtClean="0">
                    <a:latin typeface="Calibri" pitchFamily="34" charset="0"/>
                  </a:rPr>
                  <a:t>Example: Create an external table with multiple URIs</a:t>
                </a:r>
                <a:endParaRPr lang="en-US" b="1" dirty="0">
                  <a:latin typeface="Courier New" pitchFamily="49" charset="0"/>
                  <a:cs typeface="Courier New" pitchFamily="49" charset="0"/>
                </a:endParaRPr>
              </a:p>
            </p:txBody>
          </p:sp>
          <p:sp>
            <p:nvSpPr>
              <p:cNvPr id="31" name="TextBox 30"/>
              <p:cNvSpPr txBox="1"/>
              <p:nvPr/>
            </p:nvSpPr>
            <p:spPr>
              <a:xfrm>
                <a:off x="1143000" y="2438400"/>
                <a:ext cx="8458200" cy="3139321"/>
              </a:xfrm>
              <a:prstGeom prst="rect">
                <a:avLst/>
              </a:prstGeom>
              <a:solidFill>
                <a:schemeClr val="bg1"/>
              </a:solidFill>
              <a:effectLst>
                <a:softEdge rad="127000"/>
              </a:effectLst>
            </p:spPr>
            <p:txBody>
              <a:bodyPr wrap="square" rtlCol="0">
                <a:spAutoFit/>
              </a:bodyPr>
              <a:lstStyle/>
              <a:p>
                <a:r>
                  <a:rPr lang="en-US" dirty="0" smtClean="0">
                    <a:latin typeface="Courier New" pitchFamily="49" charset="0"/>
                    <a:cs typeface="Courier New" pitchFamily="49" charset="0"/>
                  </a:rPr>
                  <a:t>CREATE EXTERNAL TABLE ext_expenses (name text, date date, amount float4, category text, description text) </a:t>
                </a:r>
              </a:p>
              <a:p>
                <a:r>
                  <a:rPr lang="en-US" dirty="0" smtClean="0">
                    <a:latin typeface="Courier New" pitchFamily="49" charset="0"/>
                    <a:cs typeface="Courier New" pitchFamily="49" charset="0"/>
                  </a:rPr>
                  <a:t>LOCATION ( </a:t>
                </a:r>
              </a:p>
              <a:p>
                <a:r>
                  <a:rPr lang="en-US" dirty="0" smtClean="0">
                    <a:latin typeface="Courier New" pitchFamily="49" charset="0"/>
                    <a:cs typeface="Courier New" pitchFamily="49" charset="0"/>
                  </a:rPr>
                  <a:t>'file://seghost1/dbfast/external/expenses1.csv',</a:t>
                </a:r>
              </a:p>
              <a:p>
                <a:r>
                  <a:rPr lang="en-US" dirty="0" smtClean="0">
                    <a:latin typeface="Courier New" pitchFamily="49" charset="0"/>
                    <a:cs typeface="Courier New" pitchFamily="49" charset="0"/>
                  </a:rPr>
                  <a:t>'file://seghost1/dbfast/external/expenses2.csv',</a:t>
                </a:r>
              </a:p>
              <a:p>
                <a:r>
                  <a:rPr lang="en-US" dirty="0" smtClean="0">
                    <a:latin typeface="Courier New" pitchFamily="49" charset="0"/>
                    <a:cs typeface="Courier New" pitchFamily="49" charset="0"/>
                  </a:rPr>
                  <a:t>'file://seghost2/dbfast/external/expenses3.csv',</a:t>
                </a:r>
              </a:p>
              <a:p>
                <a:r>
                  <a:rPr lang="en-US" dirty="0" smtClean="0">
                    <a:latin typeface="Courier New" pitchFamily="49" charset="0"/>
                    <a:cs typeface="Courier New" pitchFamily="49" charset="0"/>
                  </a:rPr>
                  <a:t>'file://seghost2/dbfast/external/expenses4.csv',</a:t>
                </a:r>
              </a:p>
              <a:p>
                <a:r>
                  <a:rPr lang="en-US" dirty="0" smtClean="0">
                    <a:latin typeface="Courier New" pitchFamily="49" charset="0"/>
                    <a:cs typeface="Courier New" pitchFamily="49" charset="0"/>
                  </a:rPr>
                  <a:t>'file://seghost3/dbfast/external/expenses5.csv',</a:t>
                </a:r>
              </a:p>
              <a:p>
                <a:r>
                  <a:rPr lang="en-US" dirty="0" smtClean="0">
                    <a:latin typeface="Courier New" pitchFamily="49" charset="0"/>
                    <a:cs typeface="Courier New" pitchFamily="49" charset="0"/>
                  </a:rPr>
                  <a:t>'file://seghost3/dbfast/external/expenses6.csv', </a:t>
                </a:r>
              </a:p>
              <a:p>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FORMAT 'CSV' ( HEADER );</a:t>
                </a:r>
              </a:p>
            </p:txBody>
          </p:sp>
          <p:grpSp>
            <p:nvGrpSpPr>
              <p:cNvPr id="8" name="Group 25"/>
              <p:cNvGrpSpPr/>
              <p:nvPr/>
            </p:nvGrpSpPr>
            <p:grpSpPr>
              <a:xfrm>
                <a:off x="914400" y="1828800"/>
                <a:ext cx="838200" cy="685800"/>
                <a:chOff x="914400" y="1828800"/>
                <a:chExt cx="838200" cy="685800"/>
              </a:xfrm>
            </p:grpSpPr>
            <p:pic>
              <p:nvPicPr>
                <p:cNvPr id="33" name="Picture 2" descr="C:\Documents and Settings\cantot\My Documents\Training\Supporting Materials\Icons\PNG files for PowerPoint\All Others\Notepad.png"/>
                <p:cNvPicPr>
                  <a:picLocks noChangeAspect="1" noChangeArrowheads="1"/>
                </p:cNvPicPr>
                <p:nvPr/>
              </p:nvPicPr>
              <p:blipFill>
                <a:blip r:embed="rId4" cstate="print"/>
                <a:srcRect/>
                <a:stretch>
                  <a:fillRect/>
                </a:stretch>
              </p:blipFill>
              <p:spPr bwMode="auto">
                <a:xfrm flipH="1">
                  <a:off x="914400" y="1828800"/>
                  <a:ext cx="685800" cy="685800"/>
                </a:xfrm>
                <a:prstGeom prst="rect">
                  <a:avLst/>
                </a:prstGeom>
                <a:noFill/>
              </p:spPr>
            </p:pic>
            <p:pic>
              <p:nvPicPr>
                <p:cNvPr id="34" name="Picture 1" descr="C:\Documents and Settings\cantot\My Documents\Training\Supporting Materials\Icons\PNG files for PowerPoint\All Others\mag glass.png"/>
                <p:cNvPicPr>
                  <a:picLocks noChangeAspect="1" noChangeArrowheads="1"/>
                </p:cNvPicPr>
                <p:nvPr/>
              </p:nvPicPr>
              <p:blipFill>
                <a:blip r:embed="rId5" cstate="print"/>
                <a:srcRect/>
                <a:stretch>
                  <a:fillRect/>
                </a:stretch>
              </p:blipFill>
              <p:spPr bwMode="auto">
                <a:xfrm>
                  <a:off x="1143000" y="2055779"/>
                  <a:ext cx="609600" cy="382621"/>
                </a:xfrm>
                <a:prstGeom prst="rect">
                  <a:avLst/>
                </a:prstGeom>
                <a:noFill/>
              </p:spPr>
            </p:pic>
          </p:grpSp>
        </p:grpSp>
      </p:grpSp>
      <p:sp>
        <p:nvSpPr>
          <p:cNvPr id="37" name="Line Callout 1 (Border and Accent Bar) 36"/>
          <p:cNvSpPr/>
          <p:nvPr/>
        </p:nvSpPr>
        <p:spPr>
          <a:xfrm rot="5400000" flipH="1">
            <a:off x="971550" y="4133850"/>
            <a:ext cx="1181100" cy="2667000"/>
          </a:xfrm>
          <a:prstGeom prst="accentBorderCallout1">
            <a:avLst>
              <a:gd name="adj1" fmla="val 94078"/>
              <a:gd name="adj2" fmla="val 109206"/>
              <a:gd name="adj3" fmla="val 81597"/>
              <a:gd name="adj4" fmla="val 196507"/>
            </a:avLst>
          </a:prstGeom>
          <a:solidFill>
            <a:schemeClr val="bg1"/>
          </a:solid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dirty="0" smtClean="0">
                <a:solidFill>
                  <a:schemeClr val="bg2">
                    <a:lumMod val="75000"/>
                  </a:schemeClr>
                </a:solidFill>
                <a:latin typeface="Calibri" pitchFamily="34" charset="0"/>
                <a:cs typeface="Courier New" pitchFamily="49" charset="0"/>
              </a:rPr>
              <a:t>Protocol can be </a:t>
            </a:r>
            <a:r>
              <a:rPr lang="en-US" dirty="0" smtClean="0">
                <a:solidFill>
                  <a:schemeClr val="bg2">
                    <a:lumMod val="75000"/>
                  </a:schemeClr>
                </a:solidFill>
                <a:latin typeface="Courier New" pitchFamily="49" charset="0"/>
                <a:cs typeface="Courier New" pitchFamily="49" charset="0"/>
              </a:rPr>
              <a:t>file</a:t>
            </a:r>
            <a:r>
              <a:rPr lang="en-US" dirty="0" smtClean="0">
                <a:solidFill>
                  <a:schemeClr val="bg2">
                    <a:lumMod val="75000"/>
                  </a:schemeClr>
                </a:solidFill>
                <a:latin typeface="Calibri" pitchFamily="34" charset="0"/>
                <a:cs typeface="Courier New" pitchFamily="49" charset="0"/>
              </a:rPr>
              <a:t>, </a:t>
            </a:r>
            <a:r>
              <a:rPr lang="en-US" dirty="0" smtClean="0">
                <a:solidFill>
                  <a:schemeClr val="bg2">
                    <a:lumMod val="75000"/>
                  </a:schemeClr>
                </a:solidFill>
                <a:latin typeface="Courier New" pitchFamily="49" charset="0"/>
                <a:cs typeface="Courier New" pitchFamily="49" charset="0"/>
              </a:rPr>
              <a:t>gpfdist</a:t>
            </a:r>
            <a:r>
              <a:rPr lang="en-US" dirty="0" smtClean="0">
                <a:solidFill>
                  <a:schemeClr val="bg2">
                    <a:lumMod val="75000"/>
                  </a:schemeClr>
                </a:solidFill>
                <a:latin typeface="Calibri" pitchFamily="34" charset="0"/>
                <a:cs typeface="Courier New" pitchFamily="49" charset="0"/>
              </a:rPr>
              <a:t>, </a:t>
            </a:r>
            <a:r>
              <a:rPr lang="en-US" dirty="0" smtClean="0">
                <a:solidFill>
                  <a:schemeClr val="bg2">
                    <a:lumMod val="75000"/>
                  </a:schemeClr>
                </a:solidFill>
                <a:latin typeface="Courier New"/>
                <a:cs typeface="Courier New"/>
              </a:rPr>
              <a:t>gpfdists, or</a:t>
            </a:r>
            <a:r>
              <a:rPr lang="en-US" dirty="0" smtClean="0">
                <a:solidFill>
                  <a:schemeClr val="bg2">
                    <a:lumMod val="75000"/>
                  </a:schemeClr>
                </a:solidFill>
                <a:latin typeface="Calibri" pitchFamily="34" charset="0"/>
                <a:cs typeface="Courier New" pitchFamily="49" charset="0"/>
              </a:rPr>
              <a:t> </a:t>
            </a:r>
            <a:r>
              <a:rPr lang="en-US" dirty="0" smtClean="0">
                <a:solidFill>
                  <a:schemeClr val="bg2">
                    <a:lumMod val="75000"/>
                  </a:schemeClr>
                </a:solidFill>
                <a:latin typeface="Courier New" pitchFamily="49" charset="0"/>
                <a:cs typeface="Courier New" pitchFamily="49" charset="0"/>
              </a:rPr>
              <a:t>gphdfs</a:t>
            </a:r>
            <a:endParaRPr lang="en-US" dirty="0">
              <a:solidFill>
                <a:schemeClr val="bg2">
                  <a:lumMod val="75000"/>
                </a:schemeClr>
              </a:solidFill>
              <a:latin typeface="Courier New" pitchFamily="49" charset="0"/>
              <a:cs typeface="Courier New" pitchFamily="49" charset="0"/>
            </a:endParaRPr>
          </a:p>
        </p:txBody>
      </p:sp>
      <p:sp>
        <p:nvSpPr>
          <p:cNvPr id="38" name="Line Callout 1 (Border and Accent Bar) 37"/>
          <p:cNvSpPr/>
          <p:nvPr/>
        </p:nvSpPr>
        <p:spPr>
          <a:xfrm rot="5400000" flipH="1">
            <a:off x="3810000" y="4610100"/>
            <a:ext cx="914400" cy="1981200"/>
          </a:xfrm>
          <a:prstGeom prst="accentBorderCallout1">
            <a:avLst>
              <a:gd name="adj1" fmla="val 94078"/>
              <a:gd name="adj2" fmla="val 109206"/>
              <a:gd name="adj3" fmla="val 152751"/>
              <a:gd name="adj4" fmla="val 203590"/>
            </a:avLst>
          </a:prstGeom>
          <a:solidFill>
            <a:schemeClr val="bg1"/>
          </a:solid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dirty="0" smtClean="0">
                <a:solidFill>
                  <a:schemeClr val="bg2">
                    <a:lumMod val="75000"/>
                  </a:schemeClr>
                </a:solidFill>
                <a:latin typeface="Calibri" pitchFamily="34" charset="0"/>
              </a:rPr>
              <a:t>Format can be</a:t>
            </a:r>
            <a:br>
              <a:rPr lang="en-US" dirty="0" smtClean="0">
                <a:solidFill>
                  <a:schemeClr val="bg2">
                    <a:lumMod val="75000"/>
                  </a:schemeClr>
                </a:solidFill>
                <a:latin typeface="Calibri" pitchFamily="34" charset="0"/>
              </a:rPr>
            </a:br>
            <a:r>
              <a:rPr lang="en-US" dirty="0" smtClean="0">
                <a:solidFill>
                  <a:schemeClr val="bg2">
                    <a:lumMod val="75000"/>
                  </a:schemeClr>
                </a:solidFill>
                <a:latin typeface="Courier New" pitchFamily="49" charset="0"/>
                <a:cs typeface="Courier New" pitchFamily="49" charset="0"/>
              </a:rPr>
              <a:t>CSV</a:t>
            </a:r>
            <a:r>
              <a:rPr lang="en-US" dirty="0" smtClean="0">
                <a:solidFill>
                  <a:schemeClr val="bg2">
                    <a:lumMod val="75000"/>
                  </a:schemeClr>
                </a:solidFill>
                <a:latin typeface="Calibri" pitchFamily="34" charset="0"/>
              </a:rPr>
              <a:t>, </a:t>
            </a:r>
            <a:r>
              <a:rPr lang="en-US" dirty="0" smtClean="0">
                <a:solidFill>
                  <a:schemeClr val="bg2">
                    <a:lumMod val="75000"/>
                  </a:schemeClr>
                </a:solidFill>
                <a:latin typeface="Courier New" pitchFamily="49" charset="0"/>
                <a:cs typeface="Courier New" pitchFamily="49" charset="0"/>
              </a:rPr>
              <a:t>TEXT</a:t>
            </a:r>
            <a:r>
              <a:rPr lang="en-US" dirty="0" smtClean="0">
                <a:solidFill>
                  <a:schemeClr val="bg2">
                    <a:lumMod val="75000"/>
                  </a:schemeClr>
                </a:solidFill>
                <a:latin typeface="Calibri" pitchFamily="34" charset="0"/>
                <a:cs typeface="Courier New" pitchFamily="49" charset="0"/>
              </a:rPr>
              <a:t>, </a:t>
            </a:r>
            <a:r>
              <a:rPr lang="en-US" dirty="0" smtClean="0">
                <a:solidFill>
                  <a:schemeClr val="bg2">
                    <a:lumMod val="75000"/>
                  </a:schemeClr>
                </a:solidFill>
                <a:latin typeface="Courier New" pitchFamily="49" charset="0"/>
                <a:cs typeface="Courier New" pitchFamily="49" charset="0"/>
              </a:rPr>
              <a:t>XML</a:t>
            </a:r>
            <a:r>
              <a:rPr lang="en-US" dirty="0" smtClean="0">
                <a:solidFill>
                  <a:schemeClr val="bg2">
                    <a:lumMod val="75000"/>
                  </a:schemeClr>
                </a:solidFill>
                <a:latin typeface="Calibri" pitchFamily="34" charset="0"/>
                <a:cs typeface="Courier New" pitchFamily="49" charset="0"/>
              </a:rPr>
              <a:t>,</a:t>
            </a:r>
            <a:br>
              <a:rPr lang="en-US" dirty="0" smtClean="0">
                <a:solidFill>
                  <a:schemeClr val="bg2">
                    <a:lumMod val="75000"/>
                  </a:schemeClr>
                </a:solidFill>
                <a:latin typeface="Calibri" pitchFamily="34" charset="0"/>
                <a:cs typeface="Courier New" pitchFamily="49" charset="0"/>
              </a:rPr>
            </a:br>
            <a:r>
              <a:rPr lang="en-US" dirty="0" smtClean="0">
                <a:solidFill>
                  <a:schemeClr val="bg2">
                    <a:lumMod val="75000"/>
                  </a:schemeClr>
                </a:solidFill>
                <a:latin typeface="Calibri" pitchFamily="34" charset="0"/>
                <a:cs typeface="Courier New" pitchFamily="49" charset="0"/>
              </a:rPr>
              <a:t>or custom</a:t>
            </a:r>
            <a:endParaRPr lang="en-US" dirty="0">
              <a:solidFill>
                <a:schemeClr val="bg2">
                  <a:lumMod val="75000"/>
                </a:schemeClr>
              </a:solidFill>
              <a:latin typeface="Calibri" pitchFamily="34" charset="0"/>
              <a:cs typeface="Courier New" pitchFamily="49" charset="0"/>
            </a:endParaRPr>
          </a:p>
        </p:txBody>
      </p:sp>
      <p:sp>
        <p:nvSpPr>
          <p:cNvPr id="39" name="Line Callout 1 (Border and Accent Bar) 38"/>
          <p:cNvSpPr/>
          <p:nvPr/>
        </p:nvSpPr>
        <p:spPr>
          <a:xfrm rot="5400000" flipH="1">
            <a:off x="6324600" y="3962400"/>
            <a:ext cx="914400" cy="1981200"/>
          </a:xfrm>
          <a:prstGeom prst="accentBorderCallout1">
            <a:avLst>
              <a:gd name="adj1" fmla="val 94078"/>
              <a:gd name="adj2" fmla="val 109206"/>
              <a:gd name="adj3" fmla="val 135444"/>
              <a:gd name="adj4" fmla="val 180674"/>
            </a:avLst>
          </a:prstGeom>
          <a:solidFill>
            <a:schemeClr val="bg1"/>
          </a:solid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en-US" dirty="0" smtClean="0">
                <a:solidFill>
                  <a:schemeClr val="bg2">
                    <a:lumMod val="75000"/>
                  </a:schemeClr>
                </a:solidFill>
                <a:latin typeface="Calibri" pitchFamily="34" charset="0"/>
              </a:rPr>
              <a:t>You can define as</a:t>
            </a:r>
            <a:br>
              <a:rPr lang="en-US" dirty="0" smtClean="0">
                <a:solidFill>
                  <a:schemeClr val="bg2">
                    <a:lumMod val="75000"/>
                  </a:schemeClr>
                </a:solidFill>
                <a:latin typeface="Calibri" pitchFamily="34" charset="0"/>
              </a:rPr>
            </a:br>
            <a:r>
              <a:rPr lang="en-US" dirty="0" smtClean="0">
                <a:solidFill>
                  <a:schemeClr val="bg2">
                    <a:lumMod val="75000"/>
                  </a:schemeClr>
                </a:solidFill>
                <a:latin typeface="Calibri" pitchFamily="34" charset="0"/>
              </a:rPr>
              <a:t>many URIs as you</a:t>
            </a:r>
            <a:br>
              <a:rPr lang="en-US" dirty="0" smtClean="0">
                <a:solidFill>
                  <a:schemeClr val="bg2">
                    <a:lumMod val="75000"/>
                  </a:schemeClr>
                </a:solidFill>
                <a:latin typeface="Calibri" pitchFamily="34" charset="0"/>
              </a:rPr>
            </a:br>
            <a:r>
              <a:rPr lang="en-US" dirty="0" smtClean="0">
                <a:solidFill>
                  <a:schemeClr val="bg2">
                    <a:lumMod val="75000"/>
                  </a:schemeClr>
                </a:solidFill>
                <a:latin typeface="Calibri" pitchFamily="34" charset="0"/>
              </a:rPr>
              <a:t>have segments</a:t>
            </a:r>
            <a:endParaRPr lang="en-US" dirty="0">
              <a:solidFill>
                <a:schemeClr val="bg2">
                  <a:lumMod val="75000"/>
                </a:schemeClr>
              </a:solidFill>
              <a:latin typeface="Calibri" pitchFamily="34" charset="0"/>
            </a:endParaRPr>
          </a:p>
        </p:txBody>
      </p:sp>
    </p:spTree>
    <p:custDataLst>
      <p:tags r:id="rId1"/>
    </p:custDataLst>
    <p:extLst>
      <p:ext uri="{BB962C8B-B14F-4D97-AF65-F5344CB8AC3E}">
        <p14:creationId xmlns:p14="http://schemas.microsoft.com/office/powerpoint/2010/main" val="352228851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4648200" y="838200"/>
            <a:ext cx="4343400" cy="5181600"/>
          </a:xfrm>
          <a:prstGeom prst="roundRect">
            <a:avLst>
              <a:gd name="adj" fmla="val 2982"/>
            </a:avLst>
          </a:prstGeom>
          <a:solidFill>
            <a:schemeClr val="bg1"/>
          </a:solidFill>
          <a:ln w="12700">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p:cNvSpPr/>
          <p:nvPr/>
        </p:nvSpPr>
        <p:spPr>
          <a:xfrm>
            <a:off x="152400" y="838200"/>
            <a:ext cx="4343400" cy="5181600"/>
          </a:xfrm>
          <a:prstGeom prst="roundRect">
            <a:avLst>
              <a:gd name="adj" fmla="val 2982"/>
            </a:avLst>
          </a:prstGeom>
          <a:solidFill>
            <a:schemeClr val="bg1"/>
          </a:solidFill>
          <a:ln w="12700">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nchor="t"/>
          <a:lstStyle/>
          <a:p>
            <a:r>
              <a:rPr lang="en-US" dirty="0" smtClean="0"/>
              <a:t>Parallel File Distribution Program</a:t>
            </a:r>
            <a:endParaRPr lang="en-US" dirty="0"/>
          </a:p>
        </p:txBody>
      </p:sp>
      <p:sp>
        <p:nvSpPr>
          <p:cNvPr id="8" name="Content Placeholder 7"/>
          <p:cNvSpPr>
            <a:spLocks noGrp="1"/>
          </p:cNvSpPr>
          <p:nvPr>
            <p:ph sz="half" idx="1"/>
          </p:nvPr>
        </p:nvSpPr>
        <p:spPr>
          <a:xfrm>
            <a:off x="152400" y="1254674"/>
            <a:ext cx="4343400" cy="4525963"/>
          </a:xfrm>
        </p:spPr>
        <p:txBody>
          <a:bodyPr/>
          <a:lstStyle/>
          <a:p>
            <a:pPr marL="0" indent="0">
              <a:buNone/>
            </a:pPr>
            <a:r>
              <a:rPr lang="en-US" dirty="0" smtClean="0"/>
              <a:t>The parallel file distribution program, </a:t>
            </a:r>
            <a:r>
              <a:rPr lang="en-US" dirty="0" smtClean="0">
                <a:latin typeface="Courier New" pitchFamily="49" charset="0"/>
                <a:cs typeface="Courier New" pitchFamily="49" charset="0"/>
              </a:rPr>
              <a:t>gpfdist</a:t>
            </a:r>
            <a:r>
              <a:rPr lang="en-US" dirty="0" smtClean="0"/>
              <a:t>:</a:t>
            </a:r>
          </a:p>
          <a:p>
            <a:r>
              <a:rPr lang="en-US" dirty="0" smtClean="0"/>
              <a:t>Is a C program that uses HTTP</a:t>
            </a:r>
          </a:p>
          <a:p>
            <a:r>
              <a:rPr lang="en-US" dirty="0" smtClean="0"/>
              <a:t>Can be run on an external server</a:t>
            </a:r>
          </a:p>
          <a:p>
            <a:r>
              <a:rPr lang="en-US" dirty="0" smtClean="0"/>
              <a:t>Distributes data at 200 MB/s per </a:t>
            </a:r>
            <a:r>
              <a:rPr lang="en-US" dirty="0" smtClean="0">
                <a:latin typeface="Courier New" pitchFamily="49" charset="0"/>
                <a:cs typeface="Courier New" pitchFamily="49" charset="0"/>
              </a:rPr>
              <a:t>gpfdist</a:t>
            </a:r>
          </a:p>
          <a:p>
            <a:r>
              <a:rPr lang="en-US" dirty="0" smtClean="0"/>
              <a:t>Provides full parallelism for best performance</a:t>
            </a:r>
            <a:endParaRPr lang="en-US" dirty="0"/>
          </a:p>
        </p:txBody>
      </p:sp>
      <p:sp>
        <p:nvSpPr>
          <p:cNvPr id="9" name="Content Placeholder 8"/>
          <p:cNvSpPr>
            <a:spLocks noGrp="1"/>
          </p:cNvSpPr>
          <p:nvPr>
            <p:ph sz="half" idx="2"/>
          </p:nvPr>
        </p:nvSpPr>
        <p:spPr>
          <a:xfrm>
            <a:off x="4648200" y="1265762"/>
            <a:ext cx="4038600" cy="4525963"/>
          </a:xfrm>
        </p:spPr>
        <p:txBody>
          <a:bodyPr/>
          <a:lstStyle/>
          <a:p>
            <a:pPr marL="0" indent="0">
              <a:buNone/>
            </a:pPr>
            <a:r>
              <a:rPr lang="en-US" dirty="0" smtClean="0"/>
              <a:t>The data load utility, </a:t>
            </a:r>
            <a:r>
              <a:rPr lang="en-US" dirty="0" smtClean="0">
                <a:latin typeface="Courier New" pitchFamily="49" charset="0"/>
                <a:cs typeface="Courier New" pitchFamily="49" charset="0"/>
              </a:rPr>
              <a:t>gpload</a:t>
            </a:r>
            <a:r>
              <a:rPr lang="en-US" dirty="0" smtClean="0"/>
              <a:t>:</a:t>
            </a:r>
          </a:p>
          <a:p>
            <a:r>
              <a:rPr lang="en-US" dirty="0" smtClean="0"/>
              <a:t>Interfaces with and invokes </a:t>
            </a:r>
            <a:r>
              <a:rPr lang="en-US" dirty="0" smtClean="0">
                <a:latin typeface="Courier New" pitchFamily="49" charset="0"/>
                <a:cs typeface="Courier New" pitchFamily="49" charset="0"/>
              </a:rPr>
              <a:t>gpfdist</a:t>
            </a:r>
          </a:p>
          <a:p>
            <a:r>
              <a:rPr lang="en-US" dirty="0" smtClean="0"/>
              <a:t>Creates  an external table definition</a:t>
            </a:r>
          </a:p>
          <a:p>
            <a:r>
              <a:rPr lang="en-US" dirty="0" smtClean="0"/>
              <a:t>Executes </a:t>
            </a:r>
            <a:r>
              <a:rPr lang="en-US" dirty="0" smtClean="0">
                <a:latin typeface="Courier New" pitchFamily="49" charset="0"/>
                <a:cs typeface="Courier New" pitchFamily="49" charset="0"/>
              </a:rPr>
              <a:t>INSERT</a:t>
            </a:r>
            <a:r>
              <a:rPr lang="en-US" dirty="0" smtClean="0"/>
              <a:t>, </a:t>
            </a:r>
            <a:r>
              <a:rPr lang="en-US" dirty="0" smtClean="0">
                <a:latin typeface="Courier New" pitchFamily="49" charset="0"/>
                <a:cs typeface="Courier New" pitchFamily="49" charset="0"/>
              </a:rPr>
              <a:t>UPDATE</a:t>
            </a:r>
            <a:r>
              <a:rPr lang="en-US" dirty="0" smtClean="0"/>
              <a:t>, or </a:t>
            </a:r>
            <a:r>
              <a:rPr lang="en-US" dirty="0" smtClean="0">
                <a:latin typeface="Courier New" pitchFamily="49" charset="0"/>
                <a:cs typeface="Courier New" pitchFamily="49" charset="0"/>
              </a:rPr>
              <a:t>MERGE</a:t>
            </a:r>
            <a:r>
              <a:rPr lang="en-US" dirty="0" smtClean="0"/>
              <a:t> to load data</a:t>
            </a:r>
            <a:endParaRPr lang="en-US" dirty="0"/>
          </a:p>
        </p:txBody>
      </p:sp>
    </p:spTree>
    <p:custDataLst>
      <p:tags r:id="rId1"/>
    </p:custDataLst>
    <p:extLst>
      <p:ext uri="{BB962C8B-B14F-4D97-AF65-F5344CB8AC3E}">
        <p14:creationId xmlns:p14="http://schemas.microsoft.com/office/powerpoint/2010/main" val="3206837981"/>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8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ivotal_4x3_template">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pivotal_4x3_template</Template>
  <TotalTime>6477</TotalTime>
  <Words>4040</Words>
  <Application>Microsoft Macintosh PowerPoint</Application>
  <PresentationFormat>On-screen Show (4:3)</PresentationFormat>
  <Paragraphs>400</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pivotal_4x3_template</vt:lpstr>
      <vt:lpstr>PowerPoint Presentation</vt:lpstr>
      <vt:lpstr>GPDB Data Loading</vt:lpstr>
      <vt:lpstr>Agenda</vt:lpstr>
      <vt:lpstr>Data Loading Methods</vt:lpstr>
      <vt:lpstr>Loading with External Tables</vt:lpstr>
      <vt:lpstr>External Table Types</vt:lpstr>
      <vt:lpstr>File-Based External Tables</vt:lpstr>
      <vt:lpstr>File-Based External Table Protocol and Format</vt:lpstr>
      <vt:lpstr>Parallel File Distribution Program</vt:lpstr>
      <vt:lpstr>gpfdist Based External Tables</vt:lpstr>
      <vt:lpstr>Parallel File Distribution Program Example </vt:lpstr>
      <vt:lpstr>Parallel File Distribution Program Example (Cont’d.)</vt:lpstr>
      <vt:lpstr>Accessing Hadoop Data Using gphdfs</vt:lpstr>
      <vt:lpstr>Accessing Hadoop Data Using gphdfs (Cont’d.)</vt:lpstr>
      <vt:lpstr>gpload YAML Control File Example</vt:lpstr>
      <vt:lpstr>gpload Syntax</vt:lpstr>
      <vt:lpstr>Loading Data with gpload</vt:lpstr>
      <vt:lpstr>External Web Table Protocols and Format</vt:lpstr>
      <vt:lpstr>External Web Table Protocols and Format (Cont’d.)</vt:lpstr>
      <vt:lpstr>Environment Variables for Command-Based Web Tables</vt:lpstr>
      <vt:lpstr>External Table Environment Variables</vt:lpstr>
      <vt:lpstr>External Table Environment Variables (cont’d.)</vt:lpstr>
      <vt:lpstr>External Table Error Handling</vt:lpstr>
      <vt:lpstr>External Tables and Planner Statistics</vt:lpstr>
      <vt:lpstr>COPY SQL Command</vt:lpstr>
      <vt:lpstr>Data Loading Performance Tips</vt:lpstr>
      <vt:lpstr>Data Loading Performance Tips (Cont’d.)</vt:lpstr>
      <vt:lpstr>Review</vt:lpstr>
      <vt:lpstr>PowerPoint Presentation</vt:lpstr>
    </vt:vector>
  </TitlesOfParts>
  <Company>EMC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 Data Loading and Distribution</dc:title>
  <dc:creator>cantot</dc:creator>
  <cp:lastModifiedBy>Kevin Crocker</cp:lastModifiedBy>
  <cp:revision>393</cp:revision>
  <dcterms:created xsi:type="dcterms:W3CDTF">2015-02-11T17:48:30Z</dcterms:created>
  <dcterms:modified xsi:type="dcterms:W3CDTF">2017-03-15T18:44:15Z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FD9BBF7A-303E-4B1A-ADC7-D27E947DD415</vt:lpwstr>
  </property>
  <property fmtid="{D5CDD505-2E9C-101B-9397-08002B2CF9AE}" pid="3" name="ArticulatePath">
    <vt:lpwstr>GAA&amp;I_Module05</vt:lpwstr>
  </property>
</Properties>
</file>