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96" r:id="rId2"/>
    <p:sldId id="397" r:id="rId3"/>
    <p:sldId id="398" r:id="rId4"/>
    <p:sldId id="401" r:id="rId5"/>
    <p:sldId id="362" r:id="rId6"/>
    <p:sldId id="363" r:id="rId7"/>
    <p:sldId id="364" r:id="rId8"/>
    <p:sldId id="365" r:id="rId9"/>
    <p:sldId id="366" r:id="rId10"/>
    <p:sldId id="367" r:id="rId11"/>
    <p:sldId id="368" r:id="rId12"/>
    <p:sldId id="369" r:id="rId13"/>
    <p:sldId id="370" r:id="rId14"/>
    <p:sldId id="371" r:id="rId15"/>
    <p:sldId id="372" r:id="rId16"/>
    <p:sldId id="376" r:id="rId17"/>
    <p:sldId id="377" r:id="rId18"/>
    <p:sldId id="378" r:id="rId19"/>
    <p:sldId id="379" r:id="rId20"/>
    <p:sldId id="393" r:id="rId21"/>
    <p:sldId id="394" r:id="rId22"/>
    <p:sldId id="400" r:id="rId23"/>
    <p:sldId id="395" r:id="rId24"/>
  </p:sldIdLst>
  <p:sldSz cx="9144000" cy="6858000" type="screen4x3"/>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E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7" autoAdjust="0"/>
    <p:restoredTop sz="71179" autoAdjust="0"/>
  </p:normalViewPr>
  <p:slideViewPr>
    <p:cSldViewPr snapToGrid="0" snapToObjects="1">
      <p:cViewPr varScale="1">
        <p:scale>
          <a:sx n="86" d="100"/>
          <a:sy n="86" d="100"/>
        </p:scale>
        <p:origin x="-1544"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056" y="-80"/>
      </p:cViewPr>
      <p:guideLst>
        <p:guide orient="horz" pos="2606"/>
        <p:guide pos="50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B174FF9-0B21-42A9-B65C-DB26D87C3607}" type="datetimeFigureOut">
              <a:rPr lang="en-US" altLang="en-US"/>
              <a:pPr/>
              <a:t>5/31/16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E8C01A26-20D4-4971-81D7-6F115C0AFD77}" type="slidenum">
              <a:rPr lang="en-US" altLang="en-US"/>
              <a:pPr/>
              <a:t>‹#›</a:t>
            </a:fld>
            <a:endParaRPr lang="en-US" altLang="en-US"/>
          </a:p>
        </p:txBody>
      </p:sp>
    </p:spTree>
    <p:extLst>
      <p:ext uri="{BB962C8B-B14F-4D97-AF65-F5344CB8AC3E}">
        <p14:creationId xmlns:p14="http://schemas.microsoft.com/office/powerpoint/2010/main" val="28047530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CC5B4B6D-1ACD-4CDD-BA88-D5250748AC3F}" type="datetimeFigureOut">
              <a:rPr lang="en-US" altLang="en-US"/>
              <a:pPr/>
              <a:t>5/31/16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3E111BFA-701F-43C7-BF56-C32D95A89F6D}" type="slidenum">
              <a:rPr lang="en-US" altLang="en-US"/>
              <a:pPr/>
              <a:t>‹#›</a:t>
            </a:fld>
            <a:endParaRPr lang="en-US" altLang="en-US"/>
          </a:p>
        </p:txBody>
      </p:sp>
    </p:spTree>
    <p:extLst>
      <p:ext uri="{BB962C8B-B14F-4D97-AF65-F5344CB8AC3E}">
        <p14:creationId xmlns:p14="http://schemas.microsoft.com/office/powerpoint/2010/main" val="408399027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 table can only be partitioned at creation time using the </a:t>
            </a:r>
            <a:r>
              <a:rPr lang="en-US" b="0" dirty="0" smtClean="0">
                <a:latin typeface="Courier New" pitchFamily="49" charset="0"/>
                <a:cs typeface="Courier New" pitchFamily="49" charset="0"/>
              </a:rPr>
              <a:t>CREATE TABLE</a:t>
            </a:r>
            <a:r>
              <a:rPr lang="en-US" b="0" dirty="0" smtClean="0"/>
              <a:t> command.</a:t>
            </a:r>
          </a:p>
          <a:p>
            <a:r>
              <a:rPr lang="en-US" b="0" dirty="0" smtClean="0"/>
              <a:t>The first step in partitioning a table is to decide on the partition design (date range, numeric range, or list of values) and choose the column on which to partition the table.</a:t>
            </a:r>
          </a:p>
          <a:p>
            <a:endParaRPr lang="en-US" b="0" dirty="0" smtClean="0"/>
          </a:p>
          <a:p>
            <a:r>
              <a:rPr lang="en-US" b="0" dirty="0" smtClean="0"/>
              <a:t>You can partition a table using:</a:t>
            </a:r>
          </a:p>
          <a:p>
            <a:pPr marL="171450" indent="-171450">
              <a:buFont typeface="Arial" panose="020B0604020202020204" pitchFamily="34" charset="0"/>
              <a:buChar char="•"/>
            </a:pPr>
            <a:r>
              <a:rPr lang="en-US" b="0" dirty="0" smtClean="0"/>
              <a:t>A</a:t>
            </a:r>
            <a:r>
              <a:rPr lang="en-US" b="0" baseline="0" dirty="0" smtClean="0"/>
              <a:t> date range</a:t>
            </a:r>
          </a:p>
          <a:p>
            <a:pPr marL="171450" indent="-171450">
              <a:buFont typeface="Arial" panose="020B0604020202020204" pitchFamily="34" charset="0"/>
              <a:buChar char="•"/>
            </a:pPr>
            <a:r>
              <a:rPr lang="en-US" b="0" baseline="0" dirty="0" smtClean="0"/>
              <a:t>A numeric range</a:t>
            </a:r>
          </a:p>
          <a:p>
            <a:pPr marL="171450" indent="-171450">
              <a:buFont typeface="Arial" panose="020B0604020202020204" pitchFamily="34" charset="0"/>
              <a:buChar char="•"/>
            </a:pPr>
            <a:r>
              <a:rPr lang="en-US" b="0" baseline="0" dirty="0" smtClean="0"/>
              <a:t>A list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define a date range or a numeric range for a partitioned table:</a:t>
            </a:r>
          </a:p>
          <a:p>
            <a:pPr marL="171450" indent="-171450">
              <a:buFont typeface="Arial" panose="020B0604020202020204" pitchFamily="34" charset="0"/>
              <a:buChar char="•"/>
            </a:pPr>
            <a:r>
              <a:rPr lang="en-US" baseline="0" dirty="0" smtClean="0"/>
              <a:t>A</a:t>
            </a:r>
            <a:r>
              <a:rPr lang="en-US" dirty="0" smtClean="0"/>
              <a:t> date range uses a single date or timestamp column as the partition key column.</a:t>
            </a:r>
          </a:p>
          <a:p>
            <a:pPr marL="171450" indent="-171450">
              <a:buFont typeface="Arial" panose="020B0604020202020204" pitchFamily="34" charset="0"/>
              <a:buChar char="•"/>
            </a:pPr>
            <a:r>
              <a:rPr lang="en-US" dirty="0" smtClean="0"/>
              <a:t>When date partitioning a table, consider partitioning by the most granular level you are interested in. For example, partition by day and have 365 daily partitions, rather than partitioning by year, then subpartitioning by month, then subpartitioning by day.</a:t>
            </a:r>
          </a:p>
          <a:p>
            <a:pPr marL="171450" indent="-171450">
              <a:buFont typeface="Arial" panose="020B0604020202020204" pitchFamily="34" charset="0"/>
              <a:buChar char="•"/>
            </a:pPr>
            <a:r>
              <a:rPr lang="en-US" dirty="0" smtClean="0"/>
              <a:t>You can have Greenplum Database automatically generate partitions by giving a</a:t>
            </a:r>
            <a:r>
              <a:rPr lang="en-US" dirty="0" smtClean="0">
                <a:cs typeface="Courier New" pitchFamily="49" charset="0"/>
              </a:rPr>
              <a:t> </a:t>
            </a:r>
            <a:r>
              <a:rPr lang="en-US" dirty="0" smtClean="0">
                <a:latin typeface="Courier New" pitchFamily="49" charset="0"/>
                <a:cs typeface="Courier New" pitchFamily="49" charset="0"/>
              </a:rPr>
              <a:t>START</a:t>
            </a:r>
            <a:r>
              <a:rPr lang="en-US" dirty="0" smtClean="0"/>
              <a:t> value, an </a:t>
            </a:r>
            <a:r>
              <a:rPr lang="en-US" dirty="0" smtClean="0">
                <a:latin typeface="Courier New" pitchFamily="49" charset="0"/>
                <a:cs typeface="Courier New" pitchFamily="49" charset="0"/>
              </a:rPr>
              <a:t>END</a:t>
            </a:r>
            <a:r>
              <a:rPr lang="en-US" dirty="0" smtClean="0"/>
              <a:t> value, and an </a:t>
            </a:r>
            <a:r>
              <a:rPr lang="en-US" dirty="0" smtClean="0">
                <a:latin typeface="Courier New" pitchFamily="49" charset="0"/>
                <a:cs typeface="Courier New" pitchFamily="49" charset="0"/>
              </a:rPr>
              <a:t>EVERY</a:t>
            </a:r>
            <a:r>
              <a:rPr lang="en-US" dirty="0" smtClean="0"/>
              <a:t> clause that defines the partition increment value.</a:t>
            </a:r>
            <a:br>
              <a:rPr lang="en-US" dirty="0" smtClean="0"/>
            </a:br>
            <a:r>
              <a:rPr lang="en-US" dirty="0" smtClean="0"/>
              <a:t>By default, START values are always inclusive and END values are always exclusive.</a:t>
            </a:r>
            <a:br>
              <a:rPr lang="en-US" dirty="0" smtClean="0"/>
            </a:br>
            <a:r>
              <a:rPr lang="en-US" b="1" dirty="0" smtClean="0"/>
              <a:t>Note: </a:t>
            </a:r>
            <a:r>
              <a:rPr lang="en-US" dirty="0" smtClean="0"/>
              <a:t>You can declare and name each partition individually.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smtClean="0"/>
              <a:t>A numeric range uses a single numeric data type column as the partition key column</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b="1" dirty="0" smtClean="0"/>
              <a:t>Caveat</a:t>
            </a:r>
            <a:r>
              <a:rPr lang="en-US" dirty="0" smtClean="0"/>
              <a:t>: avoid using DEFAULT</a:t>
            </a:r>
            <a:r>
              <a:rPr lang="en-US" baseline="0" dirty="0" smtClean="0"/>
              <a:t> PARTITION, because it is always scanned, and in certain cases can contain far more data than expected.</a:t>
            </a:r>
          </a:p>
          <a:p>
            <a:pPr marL="171450" indent="-171450">
              <a:buFont typeface="Arial" panose="020B0604020202020204" pitchFamily="34" charset="0"/>
              <a:buChar char="•"/>
            </a:pPr>
            <a:r>
              <a:rPr lang="en-US" baseline="0" dirty="0" smtClean="0"/>
              <a:t>In some cases, your default partition can contain *all* your data, which isn't desirable.</a:t>
            </a:r>
          </a:p>
          <a:p>
            <a:pPr marL="0" indent="0">
              <a:buFont typeface="Arial" panose="020B0604020202020204" pitchFamily="34" charset="0"/>
              <a:buNone/>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aseline="0" dirty="0" smtClean="0"/>
              <a:t>The child tables created are created with the name, </a:t>
            </a:r>
            <a:r>
              <a:rPr lang="en-US" baseline="0" dirty="0" smtClean="0">
                <a:latin typeface="Courier New" pitchFamily="49" charset="0"/>
                <a:cs typeface="Courier New" pitchFamily="49" charset="0"/>
              </a:rPr>
              <a:t>ranking_1_prt_</a:t>
            </a:r>
            <a:r>
              <a:rPr lang="en-US" i="1" baseline="0" dirty="0" smtClean="0">
                <a:latin typeface="Courier New" pitchFamily="49" charset="0"/>
                <a:cs typeface="Courier New" pitchFamily="49" charset="0"/>
              </a:rPr>
              <a:t>#</a:t>
            </a:r>
            <a:r>
              <a:rPr lang="en-US" baseline="0" dirty="0" smtClean="0"/>
              <a:t>, where </a:t>
            </a:r>
            <a:r>
              <a:rPr lang="en-US" i="1" baseline="0" dirty="0" smtClean="0">
                <a:latin typeface="Courier New" pitchFamily="49" charset="0"/>
                <a:cs typeface="Courier New" pitchFamily="49" charset="0"/>
              </a:rPr>
              <a:t>#</a:t>
            </a:r>
            <a:r>
              <a:rPr lang="en-US" baseline="0" dirty="0" smtClean="0"/>
              <a:t> represents the sequential number assigned to the table. In this example, the first child table created for the year 2001 is assigned the name, </a:t>
            </a:r>
            <a:r>
              <a:rPr lang="en-US" baseline="0" dirty="0" smtClean="0">
                <a:latin typeface="Courier New" pitchFamily="49" charset="0"/>
                <a:cs typeface="Courier New" pitchFamily="49" charset="0"/>
              </a:rPr>
              <a:t>ranking_1_prt_1</a:t>
            </a:r>
            <a:r>
              <a:rPr lang="en-US" baseline="0" dirty="0" smtClean="0"/>
              <a:t>, while the last child table created is </a:t>
            </a:r>
            <a:r>
              <a:rPr lang="en-US" baseline="0" dirty="0" smtClean="0">
                <a:latin typeface="Courier New" pitchFamily="49" charset="0"/>
                <a:cs typeface="Courier New" pitchFamily="49" charset="0"/>
              </a:rPr>
              <a:t>ranking_1_prt_8</a:t>
            </a:r>
            <a:r>
              <a:rPr lang="en-US" baseline="0" dirty="0" smtClean="0"/>
              <a:t>.</a:t>
            </a:r>
          </a:p>
          <a:p>
            <a:pPr marL="171450" indent="-171450">
              <a:buFont typeface="Arial" panose="020B0604020202020204" pitchFamily="34" charset="0"/>
              <a:buChar char="•"/>
            </a:pPr>
            <a:r>
              <a:rPr lang="en-US" baseline="0" dirty="0" smtClean="0"/>
              <a:t>The default child table created is </a:t>
            </a:r>
            <a:r>
              <a:rPr lang="en-US" baseline="0" dirty="0" smtClean="0">
                <a:latin typeface="Courier New" pitchFamily="49" charset="0"/>
                <a:cs typeface="Courier New" pitchFamily="49" charset="0"/>
              </a:rPr>
              <a:t>ranking_1_prt_extra</a:t>
            </a:r>
            <a:r>
              <a:rPr lang="en-US" baseline="0" dirty="0" smtClean="0">
                <a:latin typeface="+mn-lt"/>
                <a:cs typeface="+mn-cs"/>
              </a:rPr>
              <a:t>, due to the “DEFAULT PARTITION extra” in the table definition (previous slide).</a:t>
            </a:r>
          </a:p>
          <a:p>
            <a:pPr marL="171450" indent="-171450">
              <a:buFont typeface="Arial" panose="020B0604020202020204" pitchFamily="34" charset="0"/>
              <a:buChar char="•"/>
            </a:pPr>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partitioned table:</a:t>
            </a:r>
          </a:p>
          <a:p>
            <a:pPr marL="171450" indent="-171450">
              <a:buFont typeface="Arial" panose="020B0604020202020204" pitchFamily="34" charset="0"/>
              <a:buChar char="•"/>
            </a:pPr>
            <a:r>
              <a:rPr lang="en-US" dirty="0" smtClean="0"/>
              <a:t>Can use any data type column that allows equality comparisons as its partition key column. </a:t>
            </a:r>
          </a:p>
          <a:p>
            <a:pPr marL="171450" indent="-171450">
              <a:buFont typeface="Arial" panose="020B0604020202020204" pitchFamily="34" charset="0"/>
              <a:buChar char="•"/>
            </a:pPr>
            <a:r>
              <a:rPr lang="en-US" dirty="0" smtClean="0"/>
              <a:t>Can have a multi-column, or composite, partition key, while a range partition only allows a single column as the partition key. </a:t>
            </a:r>
          </a:p>
          <a:p>
            <a:pPr marL="171450" indent="-171450">
              <a:buFont typeface="Arial" panose="020B0604020202020204" pitchFamily="34" charset="0"/>
              <a:buChar char="•"/>
            </a:pPr>
            <a:r>
              <a:rPr lang="en-US" dirty="0" smtClean="0"/>
              <a:t>Requires you declare a partition specification for every partition, or list value, you want to create.</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example provided, each</a:t>
            </a:r>
            <a:r>
              <a:rPr lang="en-US" baseline="0" dirty="0" smtClean="0"/>
              <a:t> list was assigned a specific name for a specific value. All entries not defined will be assigned to the default table.</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not possible to partition a table that has already been created. Tables can only be partitioned at </a:t>
            </a:r>
            <a:r>
              <a:rPr lang="en-US" dirty="0" smtClean="0">
                <a:latin typeface="Courier New" pitchFamily="49" charset="0"/>
                <a:cs typeface="Courier New" pitchFamily="49" charset="0"/>
              </a:rPr>
              <a:t>CREATE TABLE</a:t>
            </a:r>
            <a:r>
              <a:rPr lang="en-US" dirty="0" smtClean="0"/>
              <a:t> time.</a:t>
            </a:r>
          </a:p>
          <a:p>
            <a:r>
              <a:rPr lang="en-US" dirty="0" smtClean="0"/>
              <a:t>To partition an existing table, you must:</a:t>
            </a:r>
          </a:p>
          <a:p>
            <a:pPr marL="228600" indent="-228600">
              <a:buFont typeface="+mj-lt"/>
              <a:buAutoNum type="arabicPeriod"/>
            </a:pPr>
            <a:r>
              <a:rPr lang="en-US" dirty="0" smtClean="0"/>
              <a:t>Recreate the table as a partitioned table.</a:t>
            </a:r>
          </a:p>
          <a:p>
            <a:pPr marL="228600" indent="-228600">
              <a:buFont typeface="+mj-lt"/>
              <a:buAutoNum type="arabicPeriod"/>
            </a:pPr>
            <a:r>
              <a:rPr lang="en-US" dirty="0" smtClean="0"/>
              <a:t>Reload the data into the newly partitioned table.</a:t>
            </a:r>
          </a:p>
          <a:p>
            <a:pPr marL="228600" indent="-228600">
              <a:buFont typeface="+mj-lt"/>
              <a:buAutoNum type="arabicPeriod"/>
            </a:pPr>
            <a:r>
              <a:rPr lang="en-US" dirty="0" smtClean="0"/>
              <a:t>Drop the original table and rename the partitioned table to the original name.</a:t>
            </a:r>
          </a:p>
          <a:p>
            <a:pPr marL="228600" indent="-228600">
              <a:buFont typeface="+mj-lt"/>
              <a:buAutoNum type="arabicPeriod"/>
            </a:pPr>
            <a:r>
              <a:rPr lang="en-US" dirty="0" smtClean="0"/>
              <a:t>Grant any table permissions to the new table that were granted on the original table.</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example highlights one method of partitioning an existing table. To perform this action, a second table is created based on the definition of the table to be partitioned. While creating the table, you define the partitioning scheme for the table which, in this case, is based on a date range.</a:t>
            </a:r>
          </a:p>
          <a:p>
            <a:endParaRPr lang="en-US" baseline="0" dirty="0" smtClean="0"/>
          </a:p>
          <a:p>
            <a:r>
              <a:rPr lang="en-US" baseline="0" dirty="0" smtClean="0"/>
              <a:t>Once the table has been created, insert data from the existing table into the newly created and partitioned table. </a:t>
            </a:r>
          </a:p>
          <a:p>
            <a:r>
              <a:rPr lang="en-US" baseline="0" dirty="0" smtClean="0"/>
              <a:t>Next, drop the original table and change the name of the new table to the name of the original table and grant all appropriate privileges for the table.</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You maintain</a:t>
            </a:r>
            <a:r>
              <a:rPr lang="en-US" b="0" baseline="0" dirty="0" smtClean="0"/>
              <a:t> a partitioned table using the </a:t>
            </a:r>
            <a:r>
              <a:rPr lang="en-US" b="0" baseline="0" dirty="0" smtClean="0">
                <a:latin typeface="Courier New" pitchFamily="49" charset="0"/>
                <a:cs typeface="Courier New" pitchFamily="49" charset="0"/>
              </a:rPr>
              <a:t>ALTER TABLE</a:t>
            </a:r>
            <a:r>
              <a:rPr lang="en-US" b="0" baseline="0" dirty="0" smtClean="0"/>
              <a:t> command to:</a:t>
            </a:r>
          </a:p>
          <a:p>
            <a:pPr marL="171450" indent="-171450">
              <a:buFont typeface="Arial" panose="020B0604020202020204" pitchFamily="34" charset="0"/>
              <a:buChar char="•"/>
            </a:pPr>
            <a:r>
              <a:rPr lang="en-US" b="0" baseline="0" dirty="0" smtClean="0"/>
              <a:t>Add a partition to an existing partition design. You can:</a:t>
            </a:r>
          </a:p>
          <a:p>
            <a:pPr marL="628650" lvl="1" indent="-171450">
              <a:buFont typeface="Arial" panose="020B0604020202020204" pitchFamily="34" charset="0"/>
              <a:buChar char="•"/>
            </a:pPr>
            <a:r>
              <a:rPr lang="en-US" b="0" baseline="0" dirty="0" smtClean="0"/>
              <a:t>Add a partition to a table that already has subpartitions defined using the </a:t>
            </a:r>
            <a:r>
              <a:rPr lang="en-US" b="0" baseline="0" dirty="0" smtClean="0">
                <a:latin typeface="Courier New" pitchFamily="49" charset="0"/>
                <a:cs typeface="Courier New" pitchFamily="49" charset="0"/>
              </a:rPr>
              <a:t>ADD PARTITION</a:t>
            </a:r>
            <a:r>
              <a:rPr lang="en-US" b="0" baseline="0" dirty="0" smtClean="0"/>
              <a:t> clause</a:t>
            </a:r>
          </a:p>
          <a:p>
            <a:pPr marL="628650" lvl="1" indent="-171450">
              <a:buFont typeface="Arial" panose="020B0604020202020204" pitchFamily="34" charset="0"/>
              <a:buChar char="•"/>
            </a:pPr>
            <a:r>
              <a:rPr lang="en-US" b="0" baseline="0" dirty="0" smtClean="0"/>
              <a:t>Add a partition to a table that does not have subpartition templates defined using the </a:t>
            </a:r>
            <a:r>
              <a:rPr lang="en-US" b="0" baseline="0" dirty="0" smtClean="0">
                <a:latin typeface="Courier New" pitchFamily="49" charset="0"/>
                <a:cs typeface="Courier New" pitchFamily="49" charset="0"/>
              </a:rPr>
              <a:t>ADD PARTITION</a:t>
            </a:r>
            <a:r>
              <a:rPr lang="en-US" b="0" baseline="0" dirty="0" smtClean="0"/>
              <a:t> clause followed by the </a:t>
            </a:r>
            <a:r>
              <a:rPr lang="en-US" b="0" baseline="0" dirty="0" smtClean="0">
                <a:latin typeface="Courier New" pitchFamily="49" charset="0"/>
                <a:cs typeface="Courier New" pitchFamily="49" charset="0"/>
              </a:rPr>
              <a:t>SUBPARTITION</a:t>
            </a:r>
            <a:r>
              <a:rPr lang="en-US" b="0" baseline="0" dirty="0" smtClean="0"/>
              <a:t> statements</a:t>
            </a:r>
          </a:p>
          <a:p>
            <a:pPr marL="628650" lvl="1" indent="-171450">
              <a:buFont typeface="Arial" panose="020B0604020202020204" pitchFamily="34" charset="0"/>
              <a:buChar char="•"/>
            </a:pPr>
            <a:r>
              <a:rPr lang="en-US" b="0" baseline="0" dirty="0" smtClean="0"/>
              <a:t>Add a subpartition using </a:t>
            </a:r>
            <a:r>
              <a:rPr lang="en-US" b="0" baseline="0" dirty="0" smtClean="0">
                <a:latin typeface="Courier New" pitchFamily="49" charset="0"/>
                <a:cs typeface="Courier New" pitchFamily="49" charset="0"/>
              </a:rPr>
              <a:t>ALTER PARTITION FOR (…) ADD PARTITION …</a:t>
            </a:r>
          </a:p>
          <a:p>
            <a:pPr marL="171450" indent="-171450">
              <a:buFont typeface="Arial" panose="020B0604020202020204" pitchFamily="34" charset="0"/>
              <a:buChar char="•"/>
            </a:pPr>
            <a:r>
              <a:rPr lang="en-US" b="0" baseline="0" dirty="0" smtClean="0"/>
              <a:t>Rename a partition by renaming the top-level parent table to update the child table created or by renaming the partition directly.</a:t>
            </a:r>
          </a:p>
          <a:p>
            <a:pPr marL="171450" indent="-171450">
              <a:buFont typeface="Arial" panose="020B0604020202020204" pitchFamily="34" charset="0"/>
              <a:buChar char="•"/>
            </a:pPr>
            <a:r>
              <a:rPr lang="en-US" b="0" baseline="0" dirty="0" smtClean="0"/>
              <a:t>Add a default partition to an existing partition design. If the partition design is multi-level, you must define a partition default for each level.</a:t>
            </a:r>
          </a:p>
          <a:p>
            <a:pPr marL="171450" indent="-171450">
              <a:buFont typeface="Arial" panose="020B0604020202020204" pitchFamily="34" charset="0"/>
              <a:buChar char="•"/>
            </a:pPr>
            <a:r>
              <a:rPr lang="en-US" b="1" baseline="0" dirty="0" smtClean="0"/>
              <a:t>Caveat</a:t>
            </a:r>
            <a:r>
              <a:rPr lang="en-US" b="0" baseline="0" dirty="0" smtClean="0"/>
              <a:t>: as before on default partition</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0" baseline="0" dirty="0" smtClean="0"/>
              <a:t>Drop a partition using the </a:t>
            </a:r>
            <a:r>
              <a:rPr lang="en-US" b="0" baseline="0" dirty="0" smtClean="0">
                <a:latin typeface="Courier New" pitchFamily="49" charset="0"/>
                <a:cs typeface="Courier New" pitchFamily="49" charset="0"/>
              </a:rPr>
              <a:t>DROP PARTITION</a:t>
            </a:r>
            <a:r>
              <a:rPr lang="en-US" b="0" baseline="0" dirty="0" smtClean="0"/>
              <a:t> clause. When you drop a partition that has subpartitions, the subpartitions are automatically dropped.</a:t>
            </a:r>
          </a:p>
          <a:p>
            <a:pPr marL="171450" indent="-171450">
              <a:buFont typeface="Arial" panose="020B0604020202020204" pitchFamily="34" charset="0"/>
              <a:buChar char="•"/>
            </a:pPr>
            <a:r>
              <a:rPr lang="en-US" b="0" baseline="0" dirty="0" smtClean="0"/>
              <a:t>Truncate a partition using the </a:t>
            </a:r>
            <a:r>
              <a:rPr lang="en-US" b="0" baseline="0" dirty="0" smtClean="0">
                <a:latin typeface="Courier New" pitchFamily="49" charset="0"/>
                <a:cs typeface="Courier New" pitchFamily="49" charset="0"/>
              </a:rPr>
              <a:t>TRUNCATE PARTITION</a:t>
            </a:r>
            <a:r>
              <a:rPr lang="en-US" b="0" baseline="0" dirty="0" smtClean="0"/>
              <a:t> clause. When you truncate a partition that has subpartitions, the subpartitions are automatically truncated.</a:t>
            </a:r>
          </a:p>
          <a:p>
            <a:pPr marL="171450" indent="-171450">
              <a:buFont typeface="Arial" panose="020B0604020202020204" pitchFamily="34" charset="0"/>
              <a:buChar char="•"/>
            </a:pPr>
            <a:r>
              <a:rPr lang="en-US" b="0" baseline="0" dirty="0" smtClean="0"/>
              <a:t>Exchange a partition using the </a:t>
            </a:r>
            <a:r>
              <a:rPr lang="en-US" b="0" baseline="0" dirty="0" smtClean="0">
                <a:latin typeface="Courier New" pitchFamily="49" charset="0"/>
                <a:cs typeface="Courier New" pitchFamily="49" charset="0"/>
              </a:rPr>
              <a:t>EXCHANGE PARTITION FOR</a:t>
            </a:r>
            <a:r>
              <a:rPr lang="en-US" b="0" baseline="0" dirty="0" smtClean="0"/>
              <a:t> clause. Exchanging a partition involves swapping in another table in place of an existing partition. You can only exchange partitions at the lowest level of the partition hierarchy</a:t>
            </a:r>
            <a:r>
              <a:rPr lang="en-US" b="1" baseline="0" dirty="0" smtClean="0"/>
              <a:t>.</a:t>
            </a:r>
          </a:p>
          <a:p>
            <a:pPr marL="171450" indent="-171450">
              <a:buFont typeface="Arial" panose="020B0604020202020204" pitchFamily="34" charset="0"/>
              <a:buChar char="•"/>
            </a:pPr>
            <a:r>
              <a:rPr lang="en-US" b="0" dirty="0" smtClean="0"/>
              <a:t>Split</a:t>
            </a:r>
            <a:r>
              <a:rPr lang="en-US" b="0" baseline="0" dirty="0" smtClean="0"/>
              <a:t> a partition using the </a:t>
            </a:r>
            <a:r>
              <a:rPr lang="en-US" b="0" baseline="0" dirty="0" smtClean="0">
                <a:latin typeface="Courier New" pitchFamily="49" charset="0"/>
                <a:cs typeface="Courier New" pitchFamily="49" charset="0"/>
              </a:rPr>
              <a:t>INTO</a:t>
            </a:r>
            <a:r>
              <a:rPr lang="en-US" b="0" baseline="0" dirty="0" smtClean="0"/>
              <a:t> clause. Splitting a partition involves dividing an existing partition into two. You can only split partitions at the lowest level of the partition hierarchy.  The value specified in the ‘AT </a:t>
            </a:r>
            <a:r>
              <a:rPr lang="is-IS" b="0" baseline="0" dirty="0" smtClean="0"/>
              <a:t>…’ clause determines the starting point for the data going into the new partition</a:t>
            </a:r>
            <a:r>
              <a:rPr lang="en-US" b="0" baseline="0" dirty="0" smtClean="0"/>
              <a: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partition</a:t>
            </a:r>
            <a:r>
              <a:rPr lang="en-US" baseline="0" dirty="0" smtClean="0"/>
              <a:t> </a:t>
            </a:r>
            <a:r>
              <a:rPr lang="en-US" dirty="0" smtClean="0"/>
              <a:t>information can be obtained</a:t>
            </a:r>
            <a:r>
              <a:rPr lang="en-US" baseline="0" dirty="0" smtClean="0"/>
              <a:t> by using the </a:t>
            </a:r>
            <a:r>
              <a:rPr lang="en-US" baseline="0" dirty="0" smtClean="0">
                <a:latin typeface="Courier New" panose="02070309020205020404" pitchFamily="49" charset="0"/>
                <a:cs typeface="Courier New" panose="02070309020205020404" pitchFamily="49" charset="0"/>
              </a:rPr>
              <a:t>\d+</a:t>
            </a:r>
            <a:r>
              <a:rPr lang="en-US" baseline="0" dirty="0" smtClean="0"/>
              <a:t> PSQL meta-command. All child tables are displayed by their names. </a:t>
            </a:r>
          </a:p>
          <a:p>
            <a:endParaRPr lang="en-US" baseline="0" dirty="0" smtClean="0"/>
          </a:p>
          <a:p>
            <a:r>
              <a:rPr lang="en-US" baseline="0" dirty="0" smtClean="0"/>
              <a:t>You can obtain additional information from the </a:t>
            </a:r>
            <a:r>
              <a:rPr lang="en-US" b="1" baseline="0" dirty="0" err="1" smtClean="0">
                <a:latin typeface="Courier New" panose="02070309020205020404" pitchFamily="49" charset="0"/>
                <a:cs typeface="Courier New" panose="02070309020205020404" pitchFamily="49" charset="0"/>
              </a:rPr>
              <a:t>pg_partitions</a:t>
            </a:r>
            <a:r>
              <a:rPr lang="en-US" baseline="0" dirty="0" smtClean="0"/>
              <a:t> view.</a:t>
            </a:r>
          </a:p>
          <a:p>
            <a:endParaRPr lang="en-US" dirty="0" smtClean="0"/>
          </a:p>
          <a:p>
            <a:r>
              <a:rPr lang="en-US" dirty="0" smtClean="0"/>
              <a:t>The </a:t>
            </a:r>
            <a:r>
              <a:rPr lang="en-US" b="1" dirty="0" err="1" smtClean="0">
                <a:latin typeface="Courier New" panose="02070309020205020404" pitchFamily="49" charset="0"/>
                <a:cs typeface="Courier New" panose="02070309020205020404" pitchFamily="49" charset="0"/>
              </a:rPr>
              <a:t>pg_partition_columns</a:t>
            </a:r>
            <a:r>
              <a:rPr lang="en-US" dirty="0" smtClean="0"/>
              <a:t> view displays the column used for partitioning.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111BFA-701F-43C7-BF56-C32D95A89F6D}" type="slidenum">
              <a:rPr lang="en-US" altLang="en-US" smtClean="0"/>
              <a:pPr/>
              <a:t>20</a:t>
            </a:fld>
            <a:endParaRPr lang="en-US" altLang="en-US"/>
          </a:p>
        </p:txBody>
      </p:sp>
    </p:spTree>
    <p:extLst>
      <p:ext uri="{BB962C8B-B14F-4D97-AF65-F5344CB8AC3E}">
        <p14:creationId xmlns:p14="http://schemas.microsoft.com/office/powerpoint/2010/main" val="2515629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dirty="0"/>
              <a:t>Keep this</a:t>
            </a:r>
            <a:r>
              <a:rPr lang="en-US" baseline="0" dirty="0"/>
              <a:t> in mind when using partitioned tables with Pivotal Query Optimizer</a:t>
            </a:r>
          </a:p>
          <a:p>
            <a:pPr marL="171450" indent="-171450">
              <a:spcBef>
                <a:spcPts val="0"/>
              </a:spcBef>
              <a:buFontTx/>
              <a:buChar char="•"/>
            </a:pPr>
            <a:r>
              <a:rPr lang="en-US" baseline="0" dirty="0"/>
              <a:t>Either set this configuration parameter</a:t>
            </a:r>
          </a:p>
          <a:p>
            <a:pPr marL="171450" indent="-171450">
              <a:spcBef>
                <a:spcPts val="0"/>
              </a:spcBef>
              <a:buFontTx/>
              <a:buChar char="•"/>
            </a:pPr>
            <a:r>
              <a:rPr lang="en-US" baseline="0" dirty="0"/>
              <a:t>Or,</a:t>
            </a:r>
          </a:p>
          <a:p>
            <a:pPr marL="171450" indent="-171450">
              <a:spcBef>
                <a:spcPts val="0"/>
              </a:spcBef>
              <a:buFontTx/>
              <a:buChar char="•"/>
            </a:pPr>
            <a:r>
              <a:rPr lang="en-US" baseline="0" dirty="0"/>
              <a:t>Use ANALYZE ROOTPARTITION when analyzing partitioned tables</a:t>
            </a:r>
          </a:p>
          <a:p>
            <a:pPr marL="0" indent="0">
              <a:spcBef>
                <a:spcPts val="0"/>
              </a:spcBef>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461962" marR="0" lvl="0" indent="-342900" algn="l" defTabSz="457200" rtl="0" eaLnBrk="1" fontAlgn="base" latinLnBrk="0" hangingPunct="1">
              <a:lnSpc>
                <a:spcPct val="100000"/>
              </a:lnSpc>
              <a:spcBef>
                <a:spcPts val="600"/>
              </a:spcBef>
              <a:spcAft>
                <a:spcPct val="0"/>
              </a:spcAft>
              <a:buClr>
                <a:srgbClr val="92D050"/>
              </a:buClr>
              <a:buSzPct val="110000"/>
              <a:buFont typeface="Arial"/>
              <a:buChar char="•"/>
              <a:tabLst/>
              <a:defRPr/>
            </a:pPr>
            <a:r>
              <a:rPr kumimoji="0" lang="en-US" sz="2200" b="0" i="0" u="none" strike="noStrike" kern="1200" cap="none" spc="0" normalizeH="0" baseline="0" noProof="0" dirty="0" smtClean="0">
                <a:ln>
                  <a:noFill/>
                </a:ln>
                <a:solidFill>
                  <a:srgbClr val="4D4D4D"/>
                </a:solidFill>
                <a:effectLst/>
                <a:uLnTx/>
                <a:uFillTx/>
                <a:latin typeface="Arial"/>
                <a:ea typeface="ＭＳ Ｐゴシック" pitchFamily="34" charset="-128"/>
                <a:cs typeface="+mn-cs"/>
              </a:rPr>
              <a:t>Never distribute and partition tables on the same column.</a:t>
            </a:r>
          </a:p>
          <a:p>
            <a:pPr marL="461962" marR="0" lvl="0" indent="-342900" algn="l" defTabSz="457200" rtl="0" eaLnBrk="1" fontAlgn="base" latinLnBrk="0" hangingPunct="1">
              <a:lnSpc>
                <a:spcPct val="100000"/>
              </a:lnSpc>
              <a:spcBef>
                <a:spcPts val="600"/>
              </a:spcBef>
              <a:spcAft>
                <a:spcPct val="0"/>
              </a:spcAft>
              <a:buClr>
                <a:srgbClr val="92D050"/>
              </a:buClr>
              <a:buSzPct val="110000"/>
              <a:buFont typeface="Arial"/>
              <a:buChar char="•"/>
              <a:tabLst/>
              <a:defRPr/>
            </a:pPr>
            <a:r>
              <a:rPr kumimoji="0" lang="en-US" sz="2200" b="0" i="0" u="none" strike="noStrike" kern="1200" cap="none" spc="0" normalizeH="0" baseline="0" noProof="0" dirty="0" smtClean="0">
                <a:ln>
                  <a:noFill/>
                </a:ln>
                <a:solidFill>
                  <a:srgbClr val="4D4D4D"/>
                </a:solidFill>
                <a:effectLst/>
                <a:uLnTx/>
                <a:uFillTx/>
                <a:latin typeface="Arial"/>
                <a:ea typeface="ＭＳ Ｐゴシック" pitchFamily="34" charset="-128"/>
                <a:cs typeface="+mn-cs"/>
              </a:rPr>
              <a:t>Using EXPLAIN to validate that partitions are being eliminated.</a:t>
            </a:r>
          </a:p>
          <a:p>
            <a:pPr marL="461962" marR="0" lvl="0" indent="-342900" algn="l" defTabSz="457200" rtl="0" eaLnBrk="1" fontAlgn="base" latinLnBrk="0" hangingPunct="1">
              <a:lnSpc>
                <a:spcPct val="100000"/>
              </a:lnSpc>
              <a:spcBef>
                <a:spcPts val="600"/>
              </a:spcBef>
              <a:spcAft>
                <a:spcPct val="0"/>
              </a:spcAft>
              <a:buClr>
                <a:srgbClr val="92D050"/>
              </a:buClr>
              <a:buSzPct val="110000"/>
              <a:buFont typeface="Arial"/>
              <a:buChar char="•"/>
              <a:tabLst/>
              <a:defRPr/>
            </a:pPr>
            <a:r>
              <a:rPr kumimoji="0" lang="en-US" sz="2200" b="0" i="0" u="none" strike="noStrike" kern="1200" cap="none" spc="0" normalizeH="0" baseline="0" noProof="0" dirty="0" smtClean="0">
                <a:ln>
                  <a:noFill/>
                </a:ln>
                <a:solidFill>
                  <a:srgbClr val="4D4D4D"/>
                </a:solidFill>
                <a:effectLst/>
                <a:uLnTx/>
                <a:uFillTx/>
                <a:latin typeface="Arial"/>
                <a:ea typeface="ＭＳ Ｐゴシック" pitchFamily="34" charset="-128"/>
                <a:cs typeface="+mn-cs"/>
              </a:rPr>
              <a:t>Avoid multi-level partitioning, and don’t partition smaller tables</a:t>
            </a:r>
          </a:p>
          <a:p>
            <a:pPr marL="461962" marR="0" lvl="0" indent="-342900" algn="l" defTabSz="457200" rtl="0" eaLnBrk="1" fontAlgn="base" latinLnBrk="0" hangingPunct="1">
              <a:lnSpc>
                <a:spcPct val="100000"/>
              </a:lnSpc>
              <a:spcBef>
                <a:spcPts val="600"/>
              </a:spcBef>
              <a:spcAft>
                <a:spcPct val="0"/>
              </a:spcAft>
              <a:buClr>
                <a:srgbClr val="92D050"/>
              </a:buClr>
              <a:buSzPct val="110000"/>
              <a:buFont typeface="Arial"/>
              <a:buChar char="•"/>
              <a:tabLst/>
              <a:defRPr/>
            </a:pPr>
            <a:r>
              <a:rPr kumimoji="0" lang="en-US" sz="2200" b="0" i="0" u="none" strike="noStrike" kern="1200" cap="none" spc="0" normalizeH="0" baseline="0" noProof="0" dirty="0" smtClean="0">
                <a:ln>
                  <a:noFill/>
                </a:ln>
                <a:solidFill>
                  <a:srgbClr val="4D4D4D"/>
                </a:solidFill>
                <a:effectLst/>
                <a:uLnTx/>
                <a:uFillTx/>
                <a:latin typeface="Arial"/>
                <a:ea typeface="ＭＳ Ｐゴシック" pitchFamily="34" charset="-128"/>
                <a:cs typeface="+mn-cs"/>
              </a:rPr>
              <a:t>Be mindful that, when partitioning columnar tables, the number of files on the filesystem increases significantly; consider 100,000 files per host as a sensible limit.</a:t>
            </a:r>
          </a:p>
          <a:p>
            <a:pPr marL="119062" marR="0" lvl="0" indent="0" algn="l" defTabSz="457200" rtl="0" eaLnBrk="1" fontAlgn="base" latinLnBrk="0" hangingPunct="1">
              <a:lnSpc>
                <a:spcPct val="100000"/>
              </a:lnSpc>
              <a:spcBef>
                <a:spcPts val="600"/>
              </a:spcBef>
              <a:spcAft>
                <a:spcPct val="0"/>
              </a:spcAft>
              <a:buClr>
                <a:srgbClr val="92D050"/>
              </a:buClr>
              <a:buSzPct val="110000"/>
              <a:buFont typeface="Arial" pitchFamily="34" charset="0"/>
              <a:buNone/>
              <a:tabLst/>
              <a:defRPr/>
            </a:pPr>
            <a:endParaRPr kumimoji="0" lang="en-US" sz="2200" b="0" i="0" u="none" strike="noStrike" kern="1200" cap="none" spc="0" normalizeH="0" baseline="0" noProof="0" dirty="0" smtClean="0">
              <a:ln>
                <a:noFill/>
              </a:ln>
              <a:solidFill>
                <a:srgbClr val="4D4D4D"/>
              </a:solidFill>
              <a:effectLst/>
              <a:uLnTx/>
              <a:uFillTx/>
              <a:latin typeface="Arial"/>
              <a:ea typeface="ＭＳ Ｐゴシック" pitchFamily="34" charset="-128"/>
              <a:cs typeface="+mn-cs"/>
            </a:endParaRP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baseline="0" dirty="0" smtClean="0"/>
              <a:t>Spend some time now to review table partitioning by getting hands-on with the lab.</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Thank</a:t>
            </a:r>
            <a:r>
              <a:rPr lang="en-US" baseline="0" dirty="0" smtClean="0"/>
              <a:t> you!</a:t>
            </a:r>
            <a:endParaRPr lang="en-US" dirty="0" smtClean="0"/>
          </a:p>
          <a:p>
            <a:pPr>
              <a:spcBef>
                <a:spcPts val="0"/>
              </a:spcBef>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dirty="0" smtClean="0"/>
              <a:t>Table partitioning allows you to break your tables into consumable pieces that</a:t>
            </a:r>
            <a:r>
              <a:rPr lang="en-US" baseline="0" dirty="0" smtClean="0"/>
              <a:t> can improve performance during table scans.</a:t>
            </a:r>
          </a:p>
          <a:p>
            <a:r>
              <a:rPr lang="en-US" baseline="0" dirty="0" smtClean="0"/>
              <a:t>Upon completion of this lesson, you should be able to:</a:t>
            </a:r>
          </a:p>
          <a:p>
            <a:pPr marL="171450" indent="-171450">
              <a:buFont typeface="Arial" panose="020B0604020202020204" pitchFamily="34" charset="0"/>
              <a:buChar char="•"/>
            </a:pPr>
            <a:r>
              <a:rPr lang="en-US" baseline="0" dirty="0" smtClean="0"/>
              <a:t>Describe table partitioning in the Greenplum Database.</a:t>
            </a:r>
          </a:p>
          <a:p>
            <a:pPr marL="171450" indent="-171450">
              <a:buFont typeface="Arial" panose="020B0604020202020204" pitchFamily="34" charset="0"/>
              <a:buChar char="•"/>
            </a:pPr>
            <a:r>
              <a:rPr lang="en-US" baseline="0" dirty="0" smtClean="0"/>
              <a:t>Identify the two methods available for partitioning a table.</a:t>
            </a:r>
          </a:p>
          <a:p>
            <a:pPr marL="171450" indent="-171450">
              <a:buFont typeface="Arial" panose="020B0604020202020204" pitchFamily="34" charset="0"/>
              <a:buChar char="•"/>
            </a:pPr>
            <a:r>
              <a:rPr lang="en-US" baseline="0" dirty="0" smtClean="0"/>
              <a:t>List the reasons for implementing table partitioning.</a:t>
            </a:r>
          </a:p>
          <a:p>
            <a:pPr marL="171450" indent="-171450">
              <a:buFont typeface="Arial" panose="020B0604020202020204" pitchFamily="34" charset="0"/>
              <a:buChar char="•"/>
            </a:pPr>
            <a:r>
              <a:rPr lang="en-US" baseline="0" dirty="0" smtClean="0"/>
              <a:t>Identify the steps you use to partition a table.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1" baseline="0" dirty="0" smtClean="0"/>
              <a:t>Also, include from Best Practices Guide</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endParaRPr lang="en-US" baseline="0" dirty="0" smtClean="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rmAutofit/>
          </a:bodyPr>
          <a:lstStyle/>
          <a:p>
            <a:r>
              <a:rPr lang="en-US" dirty="0" smtClean="0"/>
              <a:t>Let</a:t>
            </a:r>
            <a:r>
              <a:rPr lang="en-US" baseline="0" dirty="0" smtClean="0"/>
              <a:t>’s begin by considering how table partitioning, combined with a couple of other GPDB storage features, provides a powerful Information Lifecycle Management, or “ILM”, solution.  This example shows a large, partitioned, fact table, tracking transactions back to January 2000.  The current month is “live”, and its data is stored in a row-oriented partition, which is defined on a tablespace which links to an SSD-based filespace.  Queries against this partition are extremely reponsive, and may include INSERT, UPDATE, and DELETE, in addition to SELECT.  The previous month’s data, along with data going back on year, is housed within Append-Optimized, columnar partitions, defined within a tablespace tied to SAS disks.  This portion of the data is optimized for the type of reports the organization needs to run against data for the past year.  Older, “deep history” data, is stored on an adjacent Hadoop cluster, within a partition defined as an external table, using the “gphdfs” protocol.  When a query’s date range includes endpoints spanning any of these time periods, the relevant data is automatically scanned.</a:t>
            </a:r>
          </a:p>
          <a:p>
            <a:endParaRPr lang="en-US" baseline="0" dirty="0" smtClean="0"/>
          </a:p>
          <a:p>
            <a:r>
              <a:rPr lang="en-US" baseline="0" dirty="0" smtClean="0"/>
              <a:t>This is the power available through table partitioning.</a:t>
            </a:r>
          </a:p>
          <a:p>
            <a:endParaRPr lang="en-US"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Table partitioning is used to logically divide large tables to improve query performance and facilitate data warehouse maintenance tasks.</a:t>
            </a:r>
          </a:p>
          <a:p>
            <a:r>
              <a:rPr lang="en-US" dirty="0" smtClean="0"/>
              <a:t>All structure</a:t>
            </a:r>
            <a:r>
              <a:rPr lang="en-US" baseline="0" dirty="0" smtClean="0"/>
              <a:t> of the</a:t>
            </a:r>
            <a:r>
              <a:rPr lang="en-US" dirty="0" smtClean="0"/>
              <a:t> parent table propagates to its children through table inheritance.</a:t>
            </a:r>
          </a:p>
          <a:p>
            <a:r>
              <a:rPr lang="en-US" dirty="0" smtClean="0"/>
              <a:t>It is important to keep in mind that parent tables contain no data;</a:t>
            </a:r>
            <a:r>
              <a:rPr lang="en-US" baseline="0" dirty="0" smtClean="0"/>
              <a:t> all data is stored at the child table level.</a:t>
            </a:r>
            <a:endParaRPr lang="en-US" dirty="0" smtClean="0"/>
          </a:p>
          <a:p>
            <a:r>
              <a:rPr lang="en-US" dirty="0" smtClean="0"/>
              <a:t>If</a:t>
            </a:r>
            <a:r>
              <a:rPr lang="en-US" baseline="0" dirty="0" smtClean="0"/>
              <a:t> you create an index on the table, you will be implicitly creating an index on each of the child tables (the partitions).</a:t>
            </a:r>
          </a:p>
          <a:p>
            <a:r>
              <a:rPr lang="en-US" baseline="0" dirty="0" smtClean="0"/>
              <a:t>It is also possible to create indexes on the individual partitions.</a:t>
            </a:r>
          </a:p>
          <a:p>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Table partitioning:</a:t>
            </a:r>
          </a:p>
          <a:p>
            <a:pPr marL="171450" indent="-171450">
              <a:buFont typeface="Arial" panose="020B0604020202020204" pitchFamily="34" charset="0"/>
              <a:buChar char="•"/>
            </a:pPr>
            <a:r>
              <a:rPr lang="en-US" dirty="0" smtClean="0"/>
              <a:t>A</a:t>
            </a:r>
            <a:r>
              <a:rPr lang="en-US" b="0" dirty="0" smtClean="0"/>
              <a:t>ddresses the problem of supporting very large tables, such as fact tables, by allowing you to divide them into smaller and more manageable pieces. </a:t>
            </a:r>
          </a:p>
          <a:p>
            <a:pPr marL="171450" indent="-171450">
              <a:buFont typeface="Arial" panose="020B0604020202020204" pitchFamily="34" charset="0"/>
              <a:buChar char="•"/>
            </a:pPr>
            <a:r>
              <a:rPr lang="en-US" dirty="0" smtClean="0"/>
              <a:t>Can improve query performance </a:t>
            </a:r>
            <a:r>
              <a:rPr lang="en-US" b="0" dirty="0" smtClean="0"/>
              <a:t>by scanning only the relevant data needed to satisfy a given query. Data</a:t>
            </a:r>
            <a:r>
              <a:rPr lang="en-US" b="0" baseline="0" dirty="0" smtClean="0"/>
              <a:t> is eliminated either during the planning phase or at runtime. This helps to reduce the number of rows returned for joins and further actions.</a:t>
            </a:r>
            <a:endParaRPr lang="en-US" b="0" dirty="0" smtClean="0"/>
          </a:p>
          <a:p>
            <a:pPr marL="171450" indent="-171450">
              <a:buFont typeface="Arial" panose="020B0604020202020204" pitchFamily="34" charset="0"/>
              <a:buChar char="•"/>
            </a:pPr>
            <a:r>
              <a:rPr lang="en-US" b="0" dirty="0" smtClean="0"/>
              <a:t>Can be used to facilitate database maintenance tasks such as rolling old data out of the data warehouse or speeding up the update of indexes.</a:t>
            </a:r>
          </a:p>
          <a:p>
            <a:pPr marL="171450" indent="-171450">
              <a:buFont typeface="Arial" panose="020B0604020202020204" pitchFamily="34" charset="0"/>
              <a:buChar char="•"/>
            </a:pPr>
            <a:r>
              <a:rPr lang="en-US" b="0" dirty="0" smtClean="0"/>
              <a:t>Is</a:t>
            </a:r>
            <a:r>
              <a:rPr lang="en-US" b="0" baseline="0" dirty="0" smtClean="0"/>
              <a:t> based on</a:t>
            </a:r>
            <a:r>
              <a:rPr lang="en-US" b="0" dirty="0" smtClean="0"/>
              <a:t> table inheritance and constraints.</a:t>
            </a:r>
            <a:br>
              <a:rPr lang="en-US" b="0" dirty="0" smtClean="0"/>
            </a:br>
            <a:r>
              <a:rPr lang="en-US" b="0" dirty="0" smtClean="0"/>
              <a:t>Table inheritance creates a persistent relationship between a child table and its parent table(s), so that all of the schema information from the parent table propagates to its children. </a:t>
            </a:r>
            <a:br>
              <a:rPr lang="en-US" b="0" dirty="0" smtClean="0"/>
            </a:br>
            <a:r>
              <a:rPr lang="en-US" b="0" dirty="0" smtClean="0">
                <a:latin typeface="Courier New" pitchFamily="49" charset="0"/>
                <a:cs typeface="Courier New" pitchFamily="49" charset="0"/>
              </a:rPr>
              <a:t>CHECK</a:t>
            </a:r>
            <a:r>
              <a:rPr lang="en-US" b="0" dirty="0" smtClean="0"/>
              <a:t> constraints limit the data a table can contain based on some defining criteria. These constraints are also used at runtime to determine which tables to scan in order to satisfy a given query.</a:t>
            </a:r>
          </a:p>
          <a:p>
            <a:r>
              <a:rPr lang="en-US" b="0" dirty="0" smtClean="0"/>
              <a:t>In Greenplum Database, partitioned tables are distributed across the segments as is any non-partitioned table. Partitioning is the method of logically dividing big tables to improve query performance and maintenance. It distinct from the DISTRIBUTED BY clause.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Greenplum Database supports:</a:t>
            </a:r>
          </a:p>
          <a:p>
            <a:pPr marL="171450" indent="-171450">
              <a:buFont typeface="Arial" panose="020B0604020202020204" pitchFamily="34" charset="0"/>
              <a:buChar char="•"/>
            </a:pPr>
            <a:r>
              <a:rPr lang="en-US" dirty="0" smtClean="0"/>
              <a:t>Range partitioning,</a:t>
            </a:r>
            <a:r>
              <a:rPr lang="en-US" baseline="0" dirty="0" smtClean="0"/>
              <a:t> where the data used for partitioning is based on </a:t>
            </a:r>
            <a:r>
              <a:rPr lang="en-US" dirty="0" smtClean="0"/>
              <a:t>a numerical range, such as date or price.</a:t>
            </a:r>
          </a:p>
          <a:p>
            <a:pPr marL="171450" indent="-171450">
              <a:buFont typeface="Arial" panose="020B0604020202020204" pitchFamily="34" charset="0"/>
              <a:buChar char="•"/>
            </a:pPr>
            <a:r>
              <a:rPr lang="en-US" dirty="0" smtClean="0"/>
              <a:t>List partitioning, where data used</a:t>
            </a:r>
            <a:r>
              <a:rPr lang="en-US" baseline="0" dirty="0" smtClean="0"/>
              <a:t> for partitioning is </a:t>
            </a:r>
            <a:r>
              <a:rPr lang="en-US" dirty="0" smtClean="0"/>
              <a:t>based on a list of values, such as a region.</a:t>
            </a:r>
          </a:p>
          <a:p>
            <a:pPr marL="171450" indent="-171450">
              <a:buFont typeface="Arial" panose="020B0604020202020204" pitchFamily="34" charset="0"/>
              <a:buChar char="•"/>
            </a:pPr>
            <a:r>
              <a:rPr lang="en-US" dirty="0" smtClean="0"/>
              <a:t>A combination of</a:t>
            </a:r>
            <a:r>
              <a:rPr lang="en-US" baseline="0" dirty="0" smtClean="0"/>
              <a:t> range and list partitioning.</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1" y="4343400"/>
            <a:ext cx="5943600" cy="4343400"/>
          </a:xfrm>
        </p:spPr>
        <p:txBody>
          <a:bodyPr>
            <a:normAutofit lnSpcReduction="10000"/>
          </a:bodyPr>
          <a:lstStyle/>
          <a:p>
            <a:r>
              <a:rPr lang="en-US" dirty="0" smtClean="0"/>
              <a:t>There </a:t>
            </a:r>
            <a:r>
              <a:rPr lang="en-US" dirty="0"/>
              <a:t>are several reasons why you would partition your data:</a:t>
            </a:r>
          </a:p>
          <a:p>
            <a:pPr marL="171450" indent="-171450">
              <a:buFont typeface="Arial" panose="020B0604020202020204" pitchFamily="34" charset="0"/>
              <a:buChar char="•"/>
            </a:pPr>
            <a:r>
              <a:rPr lang="en-US" b="1" dirty="0"/>
              <a:t>Large fact table</a:t>
            </a:r>
            <a:r>
              <a:rPr lang="en-US" dirty="0"/>
              <a:t> – Large fact tables are good candidates for table partitioning. If you have billions of rows in a table, you will see performance benefits from breaking that data up into smaller chunks. For smaller tables,</a:t>
            </a:r>
            <a:r>
              <a:rPr lang="en-US" baseline="0" dirty="0"/>
              <a:t> avoid partitioning.</a:t>
            </a:r>
            <a:endParaRPr lang="en-US" dirty="0"/>
          </a:p>
          <a:p>
            <a:pPr marL="171450" indent="-171450">
              <a:buFont typeface="Arial" panose="020B0604020202020204" pitchFamily="34" charset="0"/>
              <a:buChar char="•"/>
            </a:pPr>
            <a:r>
              <a:rPr lang="en-US" b="1" dirty="0"/>
              <a:t>Unsatisfactory performance</a:t>
            </a:r>
            <a:r>
              <a:rPr lang="en-US" dirty="0"/>
              <a:t> – As with any performance tuning initiative, a table should be partitioned only if queries against that table are producing slower response times than desired.</a:t>
            </a:r>
          </a:p>
          <a:p>
            <a:pPr marL="171450" indent="-171450">
              <a:buFont typeface="Arial" panose="020B0604020202020204" pitchFamily="34" charset="0"/>
              <a:buChar char="•"/>
            </a:pPr>
            <a:r>
              <a:rPr lang="en-US" b="1" dirty="0"/>
              <a:t>Identifiable access patterns</a:t>
            </a:r>
            <a:r>
              <a:rPr lang="en-US" dirty="0"/>
              <a:t> – Examine the WHERE clauses of your query workload and look for table columns that are consistently used to access data. For example, if most of your queries look up records by date, then date</a:t>
            </a:r>
            <a:r>
              <a:rPr lang="en-US" baseline="0" dirty="0"/>
              <a:t> range based </a:t>
            </a:r>
            <a:r>
              <a:rPr lang="en-US" dirty="0"/>
              <a:t>partitioning design might be beneficial.</a:t>
            </a:r>
          </a:p>
          <a:p>
            <a:pPr marL="171450" indent="-171450">
              <a:buFont typeface="Arial" panose="020B0604020202020204" pitchFamily="34" charset="0"/>
              <a:buChar char="•"/>
            </a:pPr>
            <a:r>
              <a:rPr lang="en-US" b="1" dirty="0"/>
              <a:t>Maintaining rolling data</a:t>
            </a:r>
            <a:r>
              <a:rPr lang="en-US" dirty="0"/>
              <a:t> – as</a:t>
            </a:r>
            <a:r>
              <a:rPr lang="en-US" baseline="0" dirty="0"/>
              <a:t> discussed earlier, partitioning provides great ILM benefits</a:t>
            </a:r>
            <a:r>
              <a:rPr lang="en-US" dirty="0"/>
              <a:t>.</a:t>
            </a:r>
          </a:p>
          <a:p>
            <a:pPr marL="171450" indent="-171450">
              <a:buFont typeface="Arial" panose="020B0604020202020204" pitchFamily="34" charset="0"/>
              <a:buChar char="•"/>
            </a:pPr>
            <a:r>
              <a:rPr lang="en-US" b="1" dirty="0"/>
              <a:t>Dividing data into equal parts</a:t>
            </a:r>
            <a:r>
              <a:rPr lang="en-US" dirty="0"/>
              <a:t> – Choose a partitioning criteria that will divide your data as evenly as possible.</a:t>
            </a:r>
            <a:r>
              <a:rPr lang="en-US" baseline="0" dirty="0"/>
              <a:t>  For example</a:t>
            </a:r>
            <a:r>
              <a:rPr lang="en-US" dirty="0"/>
              <a:t>, by dividing a large table into 10 partitions of equal</a:t>
            </a:r>
            <a:r>
              <a:rPr lang="en-US" baseline="0" dirty="0"/>
              <a:t> size</a:t>
            </a:r>
            <a:r>
              <a:rPr lang="en-US" dirty="0"/>
              <a:t>, you</a:t>
            </a:r>
            <a:r>
              <a:rPr lang="en-US" baseline="0" dirty="0"/>
              <a:t> should see a 10x speedup for queres having predicates which restrict them to scanning a single partition.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When you partition a table in Greenplum Database, you:</a:t>
            </a:r>
          </a:p>
          <a:p>
            <a:pPr marL="171450" indent="-171450">
              <a:buFont typeface="Arial" panose="020B0604020202020204" pitchFamily="34" charset="0"/>
              <a:buChar char="•"/>
            </a:pPr>
            <a:r>
              <a:rPr lang="en-US" b="0" dirty="0" smtClean="0"/>
              <a:t>Create a top-level</a:t>
            </a:r>
            <a:r>
              <a:rPr lang="en-US" b="0" baseline="0" dirty="0" smtClean="0"/>
              <a:t> or parent-level </a:t>
            </a:r>
            <a:r>
              <a:rPr lang="en-US" b="0" dirty="0" smtClean="0"/>
              <a:t>table</a:t>
            </a:r>
          </a:p>
          <a:p>
            <a:pPr marL="171450" indent="-171450" defTabSz="914292">
              <a:buFont typeface="Arial" panose="020B0604020202020204" pitchFamily="34" charset="0"/>
              <a:buChar char="•"/>
              <a:defRPr/>
            </a:pPr>
            <a:r>
              <a:rPr lang="en-US" b="0" dirty="0" smtClean="0"/>
              <a:t>Create</a:t>
            </a:r>
            <a:r>
              <a:rPr lang="en-US" b="0" baseline="0" dirty="0" smtClean="0"/>
              <a:t> one </a:t>
            </a:r>
            <a:r>
              <a:rPr lang="en-US" b="0" dirty="0" smtClean="0"/>
              <a:t>or more levels of sub-tables, or child tables. (</a:t>
            </a:r>
            <a:r>
              <a:rPr lang="en-US" b="1" dirty="0" smtClean="0"/>
              <a:t>CAVEAT</a:t>
            </a:r>
            <a:r>
              <a:rPr lang="en-US" b="0" dirty="0" smtClean="0"/>
              <a:t>: Avoid</a:t>
            </a:r>
            <a:r>
              <a:rPr lang="en-US" b="0" baseline="0" dirty="0" smtClean="0"/>
              <a:t> multi-level partitioning)</a:t>
            </a:r>
            <a:endParaRPr lang="en-US" b="0" dirty="0" smtClean="0"/>
          </a:p>
          <a:p>
            <a:pPr marL="171450" indent="-171450">
              <a:buFont typeface="Arial" panose="020B0604020202020204" pitchFamily="34" charset="0"/>
              <a:buChar char="•"/>
            </a:pPr>
            <a:r>
              <a:rPr lang="en-US" b="0" dirty="0" smtClean="0"/>
              <a:t>Can</a:t>
            </a:r>
            <a:r>
              <a:rPr lang="en-US" b="0" baseline="0" dirty="0" smtClean="0"/>
              <a:t> insert data into the parent table, or direclty into the child partition.</a:t>
            </a:r>
          </a:p>
          <a:p>
            <a:pPr marL="171450" marR="0"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0" baseline="0" dirty="0" smtClean="0"/>
              <a:t>Actually store data only at the lowest level of the table.</a:t>
            </a:r>
          </a:p>
          <a:p>
            <a:pPr marL="0" indent="0">
              <a:buFont typeface="Arial" panose="020B0604020202020204" pitchFamily="34" charset="0"/>
              <a:buNone/>
            </a:pP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42D3B329-D48E-496E-962D-354362180B7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355306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5300BC14-83BD-4BE3-894B-1262AC7F01E8}"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17462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C734429E-2F6C-4166-9E96-017A9D448953}"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3577807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31F0F8D-C283-4B8A-AAD9-DE84E5E3D5E4}"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2158757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14639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13405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117119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2606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04300285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525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087579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Tree>
    <p:extLst>
      <p:ext uri="{BB962C8B-B14F-4D97-AF65-F5344CB8AC3E}">
        <p14:creationId xmlns:p14="http://schemas.microsoft.com/office/powerpoint/2010/main" val="25271068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nchor="t"/>
          <a:lstStyle/>
          <a:p>
            <a:r>
              <a:rPr lang="en-US" smtClean="0"/>
              <a:t>Click to edit Master title style</a:t>
            </a:r>
            <a:endParaRPr lang="en-US"/>
          </a:p>
        </p:txBody>
      </p:sp>
    </p:spTree>
    <p:extLst>
      <p:ext uri="{BB962C8B-B14F-4D97-AF65-F5344CB8AC3E}">
        <p14:creationId xmlns:p14="http://schemas.microsoft.com/office/powerpoint/2010/main" val="261695149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46097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38615522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A27D198D-565D-401F-9929-25C02FAF914F}"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6.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6.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ags" Target="../tags/tag17.xml"/><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gif"/><Relationship Id="rId1" Type="http://schemas.openxmlformats.org/officeDocument/2006/relationships/tags" Target="../tags/tag5.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6.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19192736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Partitioned Tables</a:t>
            </a:r>
            <a:endParaRPr lang="en-US" dirty="0"/>
          </a:p>
        </p:txBody>
      </p:sp>
      <p:sp>
        <p:nvSpPr>
          <p:cNvPr id="5" name="Content Placeholder 4"/>
          <p:cNvSpPr>
            <a:spLocks noGrp="1"/>
          </p:cNvSpPr>
          <p:nvPr>
            <p:ph idx="1"/>
          </p:nvPr>
        </p:nvSpPr>
        <p:spPr>
          <a:xfrm>
            <a:off x="457200" y="1158078"/>
            <a:ext cx="8229600" cy="4525963"/>
          </a:xfrm>
        </p:spPr>
        <p:txBody>
          <a:bodyPr/>
          <a:lstStyle/>
          <a:p>
            <a:pPr>
              <a:buNone/>
            </a:pPr>
            <a:r>
              <a:rPr lang="en-US" dirty="0"/>
              <a:t>A table </a:t>
            </a:r>
            <a:r>
              <a:rPr lang="is-IS" dirty="0"/>
              <a:t>…</a:t>
            </a:r>
            <a:endParaRPr lang="en-US" dirty="0" smtClean="0"/>
          </a:p>
          <a:p>
            <a:r>
              <a:rPr lang="en-US" dirty="0" smtClean="0"/>
              <a:t>Can be partitioned only at creation time</a:t>
            </a:r>
          </a:p>
          <a:p>
            <a:r>
              <a:rPr lang="en-US" dirty="0" smtClean="0"/>
              <a:t>Can be partitioned with the command, </a:t>
            </a:r>
            <a:r>
              <a:rPr lang="en-US" dirty="0" smtClean="0">
                <a:latin typeface="Courier New" pitchFamily="49" charset="0"/>
                <a:cs typeface="Courier New" pitchFamily="49" charset="0"/>
              </a:rPr>
              <a:t>CREATE TABLE</a:t>
            </a:r>
          </a:p>
          <a:p>
            <a:r>
              <a:rPr lang="en-US" dirty="0" smtClean="0"/>
              <a:t>Can be subpartitioned into additional levels</a:t>
            </a:r>
          </a:p>
          <a:p>
            <a:r>
              <a:rPr lang="en-US" dirty="0" smtClean="0"/>
              <a:t>Can be partitioned using the following partition designs:</a:t>
            </a:r>
          </a:p>
          <a:p>
            <a:pPr lvl="1"/>
            <a:r>
              <a:rPr lang="en-US" dirty="0" smtClean="0"/>
              <a:t>Date range</a:t>
            </a:r>
          </a:p>
          <a:p>
            <a:pPr lvl="1"/>
            <a:r>
              <a:rPr lang="en-US" dirty="0" smtClean="0"/>
              <a:t>Numeric range</a:t>
            </a:r>
          </a:p>
          <a:p>
            <a:pPr lvl="1"/>
            <a:r>
              <a:rPr lang="en-US" dirty="0" smtClean="0"/>
              <a:t>List</a:t>
            </a:r>
          </a:p>
        </p:txBody>
      </p:sp>
    </p:spTree>
    <p:custDataLst>
      <p:tags r:id="rId1"/>
    </p:custDataLst>
    <p:extLst>
      <p:ext uri="{BB962C8B-B14F-4D97-AF65-F5344CB8AC3E}">
        <p14:creationId xmlns:p14="http://schemas.microsoft.com/office/powerpoint/2010/main" val="12906224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a Range Partitioned Table</a:t>
            </a:r>
            <a:endParaRPr lang="en-US" dirty="0"/>
          </a:p>
        </p:txBody>
      </p:sp>
      <p:sp>
        <p:nvSpPr>
          <p:cNvPr id="5" name="Content Placeholder 4"/>
          <p:cNvSpPr>
            <a:spLocks noGrp="1"/>
          </p:cNvSpPr>
          <p:nvPr>
            <p:ph idx="1"/>
          </p:nvPr>
        </p:nvSpPr>
        <p:spPr/>
        <p:txBody>
          <a:bodyPr/>
          <a:lstStyle/>
          <a:p>
            <a:pPr>
              <a:buNone/>
            </a:pPr>
            <a:r>
              <a:rPr lang="en-US" dirty="0" smtClean="0"/>
              <a:t>Use </a:t>
            </a:r>
            <a:r>
              <a:rPr lang="en-US" dirty="0" smtClean="0">
                <a:latin typeface="Courier New" pitchFamily="49" charset="0"/>
                <a:cs typeface="Courier New" pitchFamily="49" charset="0"/>
              </a:rPr>
              <a:t>CREATE TABLE</a:t>
            </a:r>
            <a:r>
              <a:rPr lang="en-US" dirty="0" smtClean="0"/>
              <a:t> to create partitioned tables.</a:t>
            </a:r>
          </a:p>
        </p:txBody>
      </p:sp>
      <p:grpSp>
        <p:nvGrpSpPr>
          <p:cNvPr id="6" name="Group 11"/>
          <p:cNvGrpSpPr/>
          <p:nvPr/>
        </p:nvGrpSpPr>
        <p:grpSpPr>
          <a:xfrm>
            <a:off x="228600" y="1282363"/>
            <a:ext cx="8763000" cy="3213437"/>
            <a:chOff x="838200" y="1828800"/>
            <a:chExt cx="8763000" cy="3213437"/>
          </a:xfrm>
        </p:grpSpPr>
        <p:grpSp>
          <p:nvGrpSpPr>
            <p:cNvPr id="7" name="Group 30"/>
            <p:cNvGrpSpPr/>
            <p:nvPr/>
          </p:nvGrpSpPr>
          <p:grpSpPr>
            <a:xfrm>
              <a:off x="838200" y="2010101"/>
              <a:ext cx="8763000" cy="3032136"/>
              <a:chOff x="609600" y="1476701"/>
              <a:chExt cx="8763000" cy="3032136"/>
            </a:xfrm>
          </p:grpSpPr>
          <p:sp>
            <p:nvSpPr>
              <p:cNvPr id="20" name="Rectangle 19"/>
              <p:cNvSpPr/>
              <p:nvPr/>
            </p:nvSpPr>
            <p:spPr>
              <a:xfrm>
                <a:off x="609600" y="1476701"/>
                <a:ext cx="8763000" cy="30321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8686800" cy="3194923"/>
              <a:chOff x="914400" y="1828800"/>
              <a:chExt cx="8686800" cy="3194923"/>
            </a:xfrm>
          </p:grpSpPr>
          <p:sp>
            <p:nvSpPr>
              <p:cNvPr id="15" name="TextBox 14"/>
              <p:cNvSpPr txBox="1"/>
              <p:nvPr/>
            </p:nvSpPr>
            <p:spPr>
              <a:xfrm>
                <a:off x="1524000" y="1981200"/>
                <a:ext cx="6854010" cy="369332"/>
              </a:xfrm>
              <a:prstGeom prst="rect">
                <a:avLst/>
              </a:prstGeom>
              <a:noFill/>
            </p:spPr>
            <p:txBody>
              <a:bodyPr wrap="none" rtlCol="0">
                <a:spAutoFit/>
              </a:bodyPr>
              <a:lstStyle/>
              <a:p>
                <a:r>
                  <a:rPr lang="en-US" b="1" dirty="0" smtClean="0">
                    <a:latin typeface="Calibri" pitchFamily="34" charset="0"/>
                  </a:rPr>
                  <a:t>Example: Creating a partitioned table with date range table partitions</a:t>
                </a:r>
              </a:p>
            </p:txBody>
          </p:sp>
          <p:sp>
            <p:nvSpPr>
              <p:cNvPr id="16" name="TextBox 15"/>
              <p:cNvSpPr txBox="1"/>
              <p:nvPr/>
            </p:nvSpPr>
            <p:spPr>
              <a:xfrm>
                <a:off x="1143000" y="2438400"/>
                <a:ext cx="8458200" cy="2585323"/>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TABLE sales (id int, date date, amt decimal(10,2))</a:t>
                </a:r>
              </a:p>
              <a:p>
                <a:r>
                  <a:rPr lang="en-US" dirty="0" smtClean="0">
                    <a:latin typeface="Courier New" pitchFamily="49" charset="0"/>
                    <a:cs typeface="Courier New" pitchFamily="49" charset="0"/>
                  </a:rPr>
                  <a:t>DISTRIBUTED BY (id)</a:t>
                </a:r>
              </a:p>
              <a:p>
                <a:r>
                  <a:rPr lang="en-US" dirty="0" smtClean="0">
                    <a:latin typeface="Courier New" pitchFamily="49" charset="0"/>
                    <a:cs typeface="Courier New" pitchFamily="49" charset="0"/>
                  </a:rPr>
                  <a:t>PARTITION BY RANGE (date)</a:t>
                </a:r>
              </a:p>
              <a:p>
                <a:r>
                  <a:rPr lang="en-US" dirty="0" smtClean="0">
                    <a:latin typeface="Courier New" pitchFamily="49" charset="0"/>
                    <a:cs typeface="Courier New" pitchFamily="49" charset="0"/>
                  </a:rPr>
                  <a:t>( PARTITION Jan08 START (date '2008-01-01') INCLUSIVE ,</a:t>
                </a:r>
              </a:p>
              <a:p>
                <a:r>
                  <a:rPr lang="en-US" dirty="0" smtClean="0">
                    <a:latin typeface="Courier New" pitchFamily="49" charset="0"/>
                    <a:cs typeface="Courier New" pitchFamily="49" charset="0"/>
                  </a:rPr>
                  <a:t>  PARTITION Feb08 START (date '2008-02-01') INCLUSIVE ,</a:t>
                </a:r>
              </a:p>
              <a:p>
                <a:r>
                  <a:rPr lang="en-US" dirty="0" smtClean="0">
                    <a:latin typeface="Courier New" pitchFamily="49" charset="0"/>
                    <a:cs typeface="Courier New" pitchFamily="49" charset="0"/>
                  </a:rPr>
                  <a:t>  PARTITION Mar08 START (date '2008-03-01') INCLUSIVE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PARTITION Dec08 START (date '2008-12-01') INCLUSIVE</a:t>
                </a:r>
              </a:p>
              <a:p>
                <a:r>
                  <a:rPr lang="en-US" dirty="0" smtClean="0">
                    <a:latin typeface="Courier New" pitchFamily="49" charset="0"/>
                    <a:cs typeface="Courier New" pitchFamily="49" charset="0"/>
                  </a:rPr>
                  <a:t>  END (date '2009-01-01') EXCLUSIVE );</a:t>
                </a:r>
                <a:endParaRPr lang="en-US" dirty="0">
                  <a:latin typeface="Courier New" pitchFamily="49" charset="0"/>
                  <a:cs typeface="Courier New" pitchFamily="49" charset="0"/>
                </a:endParaRPr>
              </a:p>
            </p:txBody>
          </p:sp>
          <p:grpSp>
            <p:nvGrpSpPr>
              <p:cNvPr id="9" name="Group 25"/>
              <p:cNvGrpSpPr/>
              <p:nvPr/>
            </p:nvGrpSpPr>
            <p:grpSpPr>
              <a:xfrm>
                <a:off x="914400" y="1828800"/>
                <a:ext cx="838200" cy="685800"/>
                <a:chOff x="914400" y="1828800"/>
                <a:chExt cx="838200" cy="685800"/>
              </a:xfrm>
            </p:grpSpPr>
            <p:pic>
              <p:nvPicPr>
                <p:cNvPr id="18"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9"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7657771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a Range Partitioned Table (</a:t>
            </a:r>
            <a:r>
              <a:rPr lang="en-US" dirty="0" err="1" smtClean="0"/>
              <a:t>Cont’d.</a:t>
            </a:r>
            <a:r>
              <a:rPr lang="en-US" dirty="0" smtClean="0"/>
              <a:t>)</a:t>
            </a:r>
            <a:endParaRPr lang="en-US" dirty="0"/>
          </a:p>
        </p:txBody>
      </p:sp>
      <p:sp>
        <p:nvSpPr>
          <p:cNvPr id="5" name="Content Placeholder 4"/>
          <p:cNvSpPr>
            <a:spLocks noGrp="1"/>
          </p:cNvSpPr>
          <p:nvPr>
            <p:ph idx="1"/>
          </p:nvPr>
        </p:nvSpPr>
        <p:spPr/>
        <p:txBody>
          <a:bodyPr/>
          <a:lstStyle/>
          <a:p>
            <a:pPr>
              <a:buNone/>
            </a:pPr>
            <a:r>
              <a:rPr lang="en-US" dirty="0" smtClean="0"/>
              <a:t>Use </a:t>
            </a:r>
            <a:r>
              <a:rPr lang="en-US" dirty="0" smtClean="0">
                <a:latin typeface="Courier New" pitchFamily="49" charset="0"/>
                <a:cs typeface="Courier New" pitchFamily="49" charset="0"/>
              </a:rPr>
              <a:t>CREATE TABLE</a:t>
            </a:r>
            <a:r>
              <a:rPr lang="en-US" dirty="0" smtClean="0"/>
              <a:t> to create partitioned tables.</a:t>
            </a:r>
          </a:p>
        </p:txBody>
      </p:sp>
      <p:grpSp>
        <p:nvGrpSpPr>
          <p:cNvPr id="6" name="Group 21"/>
          <p:cNvGrpSpPr/>
          <p:nvPr/>
        </p:nvGrpSpPr>
        <p:grpSpPr>
          <a:xfrm>
            <a:off x="228600" y="1282363"/>
            <a:ext cx="8763000" cy="2451437"/>
            <a:chOff x="838200" y="1828800"/>
            <a:chExt cx="8763000" cy="2451437"/>
          </a:xfrm>
        </p:grpSpPr>
        <p:grpSp>
          <p:nvGrpSpPr>
            <p:cNvPr id="7" name="Group 30"/>
            <p:cNvGrpSpPr/>
            <p:nvPr/>
          </p:nvGrpSpPr>
          <p:grpSpPr>
            <a:xfrm>
              <a:off x="838200" y="2010101"/>
              <a:ext cx="8763000" cy="2270136"/>
              <a:chOff x="609600" y="1476701"/>
              <a:chExt cx="8763000" cy="2270136"/>
            </a:xfrm>
          </p:grpSpPr>
          <p:sp>
            <p:nvSpPr>
              <p:cNvPr id="30" name="Rectangle 29"/>
              <p:cNvSpPr/>
              <p:nvPr/>
            </p:nvSpPr>
            <p:spPr>
              <a:xfrm>
                <a:off x="609600" y="1476701"/>
                <a:ext cx="8763000" cy="22701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8686800" cy="2363926"/>
              <a:chOff x="914400" y="1828800"/>
              <a:chExt cx="8686800" cy="2363926"/>
            </a:xfrm>
          </p:grpSpPr>
          <p:sp>
            <p:nvSpPr>
              <p:cNvPr id="25" name="TextBox 24"/>
              <p:cNvSpPr txBox="1"/>
              <p:nvPr/>
            </p:nvSpPr>
            <p:spPr>
              <a:xfrm>
                <a:off x="1524000" y="1981200"/>
                <a:ext cx="6885731" cy="369332"/>
              </a:xfrm>
              <a:prstGeom prst="rect">
                <a:avLst/>
              </a:prstGeom>
              <a:noFill/>
            </p:spPr>
            <p:txBody>
              <a:bodyPr wrap="none" rtlCol="0">
                <a:spAutoFit/>
              </a:bodyPr>
              <a:lstStyle/>
              <a:p>
                <a:r>
                  <a:rPr lang="en-US" b="1" dirty="0" smtClean="0">
                    <a:latin typeface="Calibri" pitchFamily="34" charset="0"/>
                  </a:rPr>
                  <a:t>Example: Creating a partition table with numeric range table partitions</a:t>
                </a:r>
              </a:p>
            </p:txBody>
          </p:sp>
          <p:sp>
            <p:nvSpPr>
              <p:cNvPr id="26" name="TextBox 25"/>
              <p:cNvSpPr txBox="1"/>
              <p:nvPr/>
            </p:nvSpPr>
            <p:spPr>
              <a:xfrm>
                <a:off x="1143000" y="2438400"/>
                <a:ext cx="8458200" cy="1754326"/>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TABLE ranking (id int, rank int, year int, gender</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char(1), count int)</a:t>
                </a:r>
              </a:p>
              <a:p>
                <a:r>
                  <a:rPr lang="en-US" dirty="0" smtClean="0">
                    <a:latin typeface="Courier New" pitchFamily="49" charset="0"/>
                    <a:cs typeface="Courier New" pitchFamily="49" charset="0"/>
                  </a:rPr>
                  <a:t>DISTRIBUTED BY (id)</a:t>
                </a:r>
              </a:p>
              <a:p>
                <a:r>
                  <a:rPr lang="en-US" dirty="0" smtClean="0">
                    <a:latin typeface="Courier New" pitchFamily="49" charset="0"/>
                    <a:cs typeface="Courier New" pitchFamily="49" charset="0"/>
                  </a:rPr>
                  <a:t>PARTITION BY RANGE (year)</a:t>
                </a:r>
              </a:p>
              <a:p>
                <a:r>
                  <a:rPr lang="en-US" dirty="0" smtClean="0">
                    <a:latin typeface="Courier New" pitchFamily="49" charset="0"/>
                    <a:cs typeface="Courier New" pitchFamily="49" charset="0"/>
                  </a:rPr>
                  <a:t>( START (2001) END (2008) EVERY (1)</a:t>
                </a:r>
                <a:r>
                  <a:rPr lang="en-US" strike="sngStrike" dirty="0" smtClean="0">
                    <a:solidFill>
                      <a:srgbClr val="FF0000"/>
                    </a:solidFill>
                    <a:latin typeface="Courier New" pitchFamily="49" charset="0"/>
                    <a:cs typeface="Courier New" pitchFamily="49" charset="0"/>
                  </a:rPr>
                  <a:t>,</a:t>
                </a:r>
              </a:p>
              <a:p>
                <a:r>
                  <a:rPr lang="en-US" strike="sngStrike" dirty="0" smtClean="0">
                    <a:solidFill>
                      <a:srgbClr val="FF0000"/>
                    </a:solidFill>
                    <a:latin typeface="Courier New" pitchFamily="49" charset="0"/>
                    <a:cs typeface="Courier New" pitchFamily="49" charset="0"/>
                  </a:rPr>
                  <a:t>  DEFAULT PARTITION extra</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grpSp>
            <p:nvGrpSpPr>
              <p:cNvPr id="9" name="Group 25"/>
              <p:cNvGrpSpPr/>
              <p:nvPr/>
            </p:nvGrpSpPr>
            <p:grpSpPr>
              <a:xfrm>
                <a:off x="914400" y="1828800"/>
                <a:ext cx="838200" cy="685800"/>
                <a:chOff x="914400" y="1828800"/>
                <a:chExt cx="838200" cy="685800"/>
              </a:xfrm>
            </p:grpSpPr>
            <p:pic>
              <p:nvPicPr>
                <p:cNvPr id="28"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29"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31526986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a Range Partitioned Table (</a:t>
            </a:r>
            <a:r>
              <a:rPr lang="en-US" dirty="0" err="1" smtClean="0"/>
              <a:t>Cont’d.</a:t>
            </a:r>
            <a:r>
              <a:rPr lang="en-US" dirty="0" smtClean="0"/>
              <a:t>)</a:t>
            </a:r>
            <a:endParaRPr lang="en-US" dirty="0"/>
          </a:p>
        </p:txBody>
      </p:sp>
      <p:cxnSp>
        <p:nvCxnSpPr>
          <p:cNvPr id="39" name="Elbow Connector 38"/>
          <p:cNvCxnSpPr>
            <a:stCxn id="34" idx="2"/>
            <a:endCxn id="61" idx="0"/>
          </p:cNvCxnSpPr>
          <p:nvPr/>
        </p:nvCxnSpPr>
        <p:spPr>
          <a:xfrm rot="5400000">
            <a:off x="2774008" y="792807"/>
            <a:ext cx="433685" cy="3162300"/>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4" idx="2"/>
            <a:endCxn id="56" idx="0"/>
          </p:cNvCxnSpPr>
          <p:nvPr/>
        </p:nvCxnSpPr>
        <p:spPr>
          <a:xfrm rot="16200000" flipH="1">
            <a:off x="4506485" y="2222630"/>
            <a:ext cx="457200" cy="326170"/>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4" idx="2"/>
            <a:endCxn id="50" idx="0"/>
          </p:cNvCxnSpPr>
          <p:nvPr/>
        </p:nvCxnSpPr>
        <p:spPr>
          <a:xfrm rot="16200000" flipH="1">
            <a:off x="5928407" y="800708"/>
            <a:ext cx="457200" cy="3170014"/>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18"/>
          <p:cNvGrpSpPr/>
          <p:nvPr/>
        </p:nvGrpSpPr>
        <p:grpSpPr>
          <a:xfrm>
            <a:off x="76200" y="2590800"/>
            <a:ext cx="2666999" cy="990600"/>
            <a:chOff x="1371600" y="1447800"/>
            <a:chExt cx="5562600" cy="990600"/>
          </a:xfrm>
        </p:grpSpPr>
        <p:grpSp>
          <p:nvGrpSpPr>
            <p:cNvPr id="6" name="Group 15"/>
            <p:cNvGrpSpPr/>
            <p:nvPr/>
          </p:nvGrpSpPr>
          <p:grpSpPr>
            <a:xfrm>
              <a:off x="1371600" y="1447800"/>
              <a:ext cx="5562600" cy="990600"/>
              <a:chOff x="1371600" y="1447800"/>
              <a:chExt cx="5562600" cy="990600"/>
            </a:xfrm>
          </p:grpSpPr>
          <p:sp>
            <p:nvSpPr>
              <p:cNvPr id="61" name="Rounded Rectangle 60"/>
              <p:cNvSpPr/>
              <p:nvPr/>
            </p:nvSpPr>
            <p:spPr>
              <a:xfrm>
                <a:off x="1371600" y="1447800"/>
                <a:ext cx="5562600" cy="990600"/>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1848394" y="1447800"/>
                <a:ext cx="4698157"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ranking_1_prt_1</a:t>
                </a:r>
                <a:endParaRPr lang="en-US" b="1" dirty="0">
                  <a:latin typeface="Courier New" pitchFamily="49" charset="0"/>
                  <a:cs typeface="Courier New" pitchFamily="49" charset="0"/>
                </a:endParaRPr>
              </a:p>
            </p:txBody>
          </p:sp>
          <p:sp>
            <p:nvSpPr>
              <p:cNvPr id="63" name="Rectangle 23"/>
              <p:cNvSpPr/>
              <p:nvPr/>
            </p:nvSpPr>
            <p:spPr>
              <a:xfrm>
                <a:off x="1371600" y="1752600"/>
                <a:ext cx="5562600" cy="685800"/>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1530531" y="1752600"/>
                <a:ext cx="5244737" cy="646331"/>
              </a:xfrm>
              <a:prstGeom prst="rect">
                <a:avLst/>
              </a:prstGeom>
              <a:noFill/>
              <a:ln>
                <a:noFill/>
              </a:ln>
            </p:spPr>
            <p:txBody>
              <a:bodyPr wrap="square" rtlCol="0">
                <a:spAutoFit/>
              </a:bodyPr>
              <a:lstStyle/>
              <a:p>
                <a:r>
                  <a:rPr lang="en-US" b="1" dirty="0" smtClean="0">
                    <a:latin typeface="Courier New" pitchFamily="49" charset="0"/>
                    <a:cs typeface="Courier New" pitchFamily="49" charset="0"/>
                  </a:rPr>
                  <a:t>year ≥ 01-01-2001</a:t>
                </a:r>
              </a:p>
              <a:p>
                <a:r>
                  <a:rPr lang="en-US" b="1" dirty="0" smtClean="0">
                    <a:latin typeface="Courier New" pitchFamily="49" charset="0"/>
                    <a:cs typeface="Courier New" pitchFamily="49" charset="0"/>
                  </a:rPr>
                  <a:t>year ≤ 12-31-2001</a:t>
                </a:r>
                <a:endParaRPr lang="en-US" b="1" dirty="0">
                  <a:latin typeface="Courier New" pitchFamily="49" charset="0"/>
                  <a:cs typeface="Courier New" pitchFamily="49" charset="0"/>
                </a:endParaRPr>
              </a:p>
            </p:txBody>
          </p:sp>
        </p:grpSp>
        <p:cxnSp>
          <p:nvCxnSpPr>
            <p:cNvPr id="60" name="Straight Connector 20"/>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 name="Group 25"/>
          <p:cNvGrpSpPr/>
          <p:nvPr/>
        </p:nvGrpSpPr>
        <p:grpSpPr>
          <a:xfrm>
            <a:off x="3505200" y="2614315"/>
            <a:ext cx="2667000" cy="990600"/>
            <a:chOff x="1371600" y="1447800"/>
            <a:chExt cx="5562600" cy="990600"/>
          </a:xfrm>
        </p:grpSpPr>
        <p:grpSp>
          <p:nvGrpSpPr>
            <p:cNvPr id="8" name="Group 15"/>
            <p:cNvGrpSpPr/>
            <p:nvPr/>
          </p:nvGrpSpPr>
          <p:grpSpPr>
            <a:xfrm>
              <a:off x="1371600" y="1447800"/>
              <a:ext cx="5562600" cy="990600"/>
              <a:chOff x="1371600" y="1447800"/>
              <a:chExt cx="5562600" cy="990600"/>
            </a:xfrm>
          </p:grpSpPr>
          <p:sp>
            <p:nvSpPr>
              <p:cNvPr id="55" name="Rounded Rectangle 54"/>
              <p:cNvSpPr/>
              <p:nvPr/>
            </p:nvSpPr>
            <p:spPr>
              <a:xfrm>
                <a:off x="1371600" y="1447800"/>
                <a:ext cx="5562600" cy="990600"/>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1927860" y="1447800"/>
                <a:ext cx="4698155"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ranking_1_prt_8</a:t>
                </a:r>
                <a:endParaRPr lang="en-US" b="1" dirty="0">
                  <a:latin typeface="Courier New" pitchFamily="49" charset="0"/>
                  <a:cs typeface="Courier New" pitchFamily="49" charset="0"/>
                </a:endParaRPr>
              </a:p>
            </p:txBody>
          </p:sp>
          <p:sp>
            <p:nvSpPr>
              <p:cNvPr id="57" name="Rectangle 56"/>
              <p:cNvSpPr/>
              <p:nvPr/>
            </p:nvSpPr>
            <p:spPr>
              <a:xfrm>
                <a:off x="1371600" y="1752600"/>
                <a:ext cx="5562600" cy="685800"/>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1530531" y="1752600"/>
                <a:ext cx="5244737" cy="646331"/>
              </a:xfrm>
              <a:prstGeom prst="rect">
                <a:avLst/>
              </a:prstGeom>
              <a:noFill/>
              <a:ln>
                <a:noFill/>
              </a:ln>
            </p:spPr>
            <p:txBody>
              <a:bodyPr wrap="square" rtlCol="0">
                <a:spAutoFit/>
              </a:bodyPr>
              <a:lstStyle/>
              <a:p>
                <a:r>
                  <a:rPr lang="en-US" b="1" dirty="0" smtClean="0">
                    <a:latin typeface="Courier New" pitchFamily="49" charset="0"/>
                    <a:cs typeface="Courier New" pitchFamily="49" charset="0"/>
                  </a:rPr>
                  <a:t>year ≥ 01-01-2008</a:t>
                </a:r>
              </a:p>
              <a:p>
                <a:r>
                  <a:rPr lang="en-US" b="1" dirty="0" smtClean="0">
                    <a:latin typeface="Courier New" pitchFamily="49" charset="0"/>
                    <a:cs typeface="Courier New" pitchFamily="49" charset="0"/>
                  </a:rPr>
                  <a:t>year ≤ 12-31-2008</a:t>
                </a:r>
                <a:endParaRPr lang="en-US" b="1" dirty="0">
                  <a:latin typeface="Courier New" pitchFamily="49" charset="0"/>
                  <a:cs typeface="Courier New" pitchFamily="49" charset="0"/>
                </a:endParaRPr>
              </a:p>
            </p:txBody>
          </p:sp>
        </p:grpSp>
        <p:cxnSp>
          <p:nvCxnSpPr>
            <p:cNvPr id="54" name="Straight Connector 53"/>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 name="Group 32"/>
          <p:cNvGrpSpPr/>
          <p:nvPr/>
        </p:nvGrpSpPr>
        <p:grpSpPr>
          <a:xfrm>
            <a:off x="6340027" y="2614314"/>
            <a:ext cx="2803973" cy="1271886"/>
            <a:chOff x="1244846" y="1447799"/>
            <a:chExt cx="5848288" cy="1271886"/>
          </a:xfrm>
        </p:grpSpPr>
        <p:grpSp>
          <p:nvGrpSpPr>
            <p:cNvPr id="10" name="Group 15"/>
            <p:cNvGrpSpPr/>
            <p:nvPr/>
          </p:nvGrpSpPr>
          <p:grpSpPr>
            <a:xfrm>
              <a:off x="1244846" y="1447799"/>
              <a:ext cx="5848288" cy="1271886"/>
              <a:chOff x="1244846" y="1447799"/>
              <a:chExt cx="5848288" cy="1271886"/>
            </a:xfrm>
          </p:grpSpPr>
          <p:sp>
            <p:nvSpPr>
              <p:cNvPr id="49" name="Rounded Rectangle 48"/>
              <p:cNvSpPr/>
              <p:nvPr/>
            </p:nvSpPr>
            <p:spPr>
              <a:xfrm>
                <a:off x="1371600" y="1447799"/>
                <a:ext cx="5562600" cy="1271885"/>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244846" y="1447800"/>
                <a:ext cx="5848288"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ranking_1_prt_extra</a:t>
                </a:r>
                <a:endParaRPr lang="en-US" b="1" dirty="0">
                  <a:latin typeface="Courier New" pitchFamily="49" charset="0"/>
                  <a:cs typeface="Courier New" pitchFamily="49" charset="0"/>
                </a:endParaRPr>
              </a:p>
            </p:txBody>
          </p:sp>
          <p:sp>
            <p:nvSpPr>
              <p:cNvPr id="51" name="Rectangle 50"/>
              <p:cNvSpPr/>
              <p:nvPr/>
            </p:nvSpPr>
            <p:spPr>
              <a:xfrm>
                <a:off x="1371600" y="1752599"/>
                <a:ext cx="5562600" cy="967086"/>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1530531" y="1752600"/>
                <a:ext cx="5244737" cy="923330"/>
              </a:xfrm>
              <a:prstGeom prst="rect">
                <a:avLst/>
              </a:prstGeom>
              <a:noFill/>
              <a:ln>
                <a:noFill/>
              </a:ln>
            </p:spPr>
            <p:txBody>
              <a:bodyPr wrap="square" rtlCol="0">
                <a:spAutoFit/>
              </a:bodyPr>
              <a:lstStyle/>
              <a:p>
                <a:pPr algn="ctr"/>
                <a:r>
                  <a:rPr lang="en-US" b="1" dirty="0" smtClean="0">
                    <a:latin typeface="Courier New" pitchFamily="49" charset="0"/>
                    <a:cs typeface="Courier New" pitchFamily="49" charset="0"/>
                  </a:rPr>
                  <a:t>year ≥ 01-01-2009</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OR</a:t>
                </a:r>
              </a:p>
              <a:p>
                <a:r>
                  <a:rPr lang="en-US" b="1" dirty="0" smtClean="0">
                    <a:latin typeface="Courier New" pitchFamily="49" charset="0"/>
                    <a:cs typeface="Courier New" pitchFamily="49" charset="0"/>
                  </a:rPr>
                  <a:t>year ≤ 12-31-2000</a:t>
                </a:r>
                <a:endParaRPr lang="en-US" b="1" dirty="0">
                  <a:latin typeface="Courier New" pitchFamily="49" charset="0"/>
                  <a:cs typeface="Courier New" pitchFamily="49" charset="0"/>
                </a:endParaRPr>
              </a:p>
            </p:txBody>
          </p:sp>
        </p:grpSp>
        <p:cxnSp>
          <p:nvCxnSpPr>
            <p:cNvPr id="48" name="Straight Connector 47"/>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41"/>
          <p:cNvGrpSpPr/>
          <p:nvPr/>
        </p:nvGrpSpPr>
        <p:grpSpPr>
          <a:xfrm>
            <a:off x="2324100" y="990600"/>
            <a:ext cx="4495800" cy="1247180"/>
            <a:chOff x="2324100" y="990600"/>
            <a:chExt cx="4495800" cy="1247180"/>
          </a:xfrm>
        </p:grpSpPr>
        <p:grpSp>
          <p:nvGrpSpPr>
            <p:cNvPr id="12" name="Group 26"/>
            <p:cNvGrpSpPr/>
            <p:nvPr/>
          </p:nvGrpSpPr>
          <p:grpSpPr>
            <a:xfrm>
              <a:off x="2324100" y="990600"/>
              <a:ext cx="4495800" cy="1247180"/>
              <a:chOff x="1371600" y="1428750"/>
              <a:chExt cx="5562600" cy="1247180"/>
            </a:xfrm>
          </p:grpSpPr>
          <p:grpSp>
            <p:nvGrpSpPr>
              <p:cNvPr id="13" name="Group 15"/>
              <p:cNvGrpSpPr/>
              <p:nvPr/>
            </p:nvGrpSpPr>
            <p:grpSpPr>
              <a:xfrm>
                <a:off x="1371600" y="1428750"/>
                <a:ext cx="5562600" cy="1247180"/>
                <a:chOff x="1371600" y="1428750"/>
                <a:chExt cx="5562600" cy="1247180"/>
              </a:xfrm>
            </p:grpSpPr>
            <p:sp>
              <p:nvSpPr>
                <p:cNvPr id="34" name="Rounded Rectangle 33"/>
                <p:cNvSpPr/>
                <p:nvPr/>
              </p:nvSpPr>
              <p:spPr>
                <a:xfrm>
                  <a:off x="1371600" y="1447800"/>
                  <a:ext cx="5562600" cy="1147465"/>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612232" y="1428750"/>
                  <a:ext cx="1422478"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ranking</a:t>
                  </a:r>
                  <a:endParaRPr lang="en-US" b="1" dirty="0">
                    <a:latin typeface="Courier New" pitchFamily="49" charset="0"/>
                    <a:cs typeface="Courier New" pitchFamily="49" charset="0"/>
                  </a:endParaRPr>
                </a:p>
              </p:txBody>
            </p:sp>
            <p:sp>
              <p:nvSpPr>
                <p:cNvPr id="36" name="Rectangle 35"/>
                <p:cNvSpPr/>
                <p:nvPr/>
              </p:nvSpPr>
              <p:spPr>
                <a:xfrm>
                  <a:off x="1371600" y="1752600"/>
                  <a:ext cx="5562600" cy="84266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1465881" y="1752600"/>
                  <a:ext cx="1882621" cy="923330"/>
                </a:xfrm>
                <a:prstGeom prst="rect">
                  <a:avLst/>
                </a:prstGeom>
                <a:noFill/>
                <a:ln>
                  <a:noFill/>
                </a:ln>
              </p:spPr>
              <p:txBody>
                <a:bodyPr wrap="none" rtlCol="0">
                  <a:spAutoFit/>
                </a:bodyPr>
                <a:lstStyle/>
                <a:p>
                  <a:r>
                    <a:rPr lang="en-US" b="1" dirty="0" smtClean="0">
                      <a:latin typeface="Courier New" pitchFamily="49" charset="0"/>
                      <a:cs typeface="Courier New" pitchFamily="49" charset="0"/>
                    </a:rPr>
                    <a:t>id	int</a:t>
                  </a:r>
                </a:p>
                <a:p>
                  <a:r>
                    <a:rPr lang="en-US" b="1" dirty="0" smtClean="0">
                      <a:latin typeface="Courier New" pitchFamily="49" charset="0"/>
                      <a:cs typeface="Courier New" pitchFamily="49" charset="0"/>
                    </a:rPr>
                    <a:t>rank	int</a:t>
                  </a:r>
                </a:p>
                <a:p>
                  <a:r>
                    <a:rPr lang="en-US" b="1" dirty="0" smtClean="0">
                      <a:latin typeface="Courier New" pitchFamily="49" charset="0"/>
                      <a:cs typeface="Courier New" pitchFamily="49" charset="0"/>
                    </a:rPr>
                    <a:t>year	int</a:t>
                  </a:r>
                  <a:endParaRPr lang="en-US" b="1" dirty="0">
                    <a:latin typeface="Courier New" pitchFamily="49" charset="0"/>
                    <a:cs typeface="Courier New" pitchFamily="49" charset="0"/>
                  </a:endParaRPr>
                </a:p>
              </p:txBody>
            </p:sp>
          </p:grpSp>
          <p:cxnSp>
            <p:nvCxnSpPr>
              <p:cNvPr id="33" name="Straight Connector 32"/>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879230" y="1318915"/>
              <a:ext cx="1659429" cy="646331"/>
            </a:xfrm>
            <a:prstGeom prst="rect">
              <a:avLst/>
            </a:prstGeom>
            <a:noFill/>
            <a:ln>
              <a:noFill/>
            </a:ln>
          </p:spPr>
          <p:txBody>
            <a:bodyPr wrap="none" rtlCol="0">
              <a:spAutoFit/>
            </a:bodyPr>
            <a:lstStyle/>
            <a:p>
              <a:r>
                <a:rPr lang="en-US" b="1" dirty="0" smtClean="0">
                  <a:latin typeface="Courier New" pitchFamily="49" charset="0"/>
                  <a:cs typeface="Courier New" pitchFamily="49" charset="0"/>
                </a:rPr>
                <a:t>gender	char</a:t>
              </a:r>
            </a:p>
            <a:p>
              <a:r>
                <a:rPr lang="en-US" b="1" dirty="0" smtClean="0">
                  <a:latin typeface="Courier New" pitchFamily="49" charset="0"/>
                  <a:cs typeface="Courier New" pitchFamily="49" charset="0"/>
                </a:rPr>
                <a:t>count	int</a:t>
              </a:r>
              <a:endParaRPr lang="en-US" b="1" dirty="0">
                <a:latin typeface="Courier New" pitchFamily="49" charset="0"/>
                <a:cs typeface="Courier New" pitchFamily="49" charset="0"/>
              </a:endParaRPr>
            </a:p>
          </p:txBody>
        </p:sp>
      </p:grpSp>
      <p:grpSp>
        <p:nvGrpSpPr>
          <p:cNvPr id="14" name="Group 69"/>
          <p:cNvGrpSpPr/>
          <p:nvPr/>
        </p:nvGrpSpPr>
        <p:grpSpPr>
          <a:xfrm>
            <a:off x="2971800" y="3048000"/>
            <a:ext cx="381000" cy="91440"/>
            <a:chOff x="6477000" y="4648200"/>
            <a:chExt cx="381000" cy="91440"/>
          </a:xfrm>
        </p:grpSpPr>
        <p:sp>
          <p:nvSpPr>
            <p:cNvPr id="71" name="Oval 70"/>
            <p:cNvSpPr/>
            <p:nvPr/>
          </p:nvSpPr>
          <p:spPr>
            <a:xfrm>
              <a:off x="6477000" y="4648200"/>
              <a:ext cx="91440" cy="91440"/>
            </a:xfrm>
            <a:prstGeom prst="ellipse">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6621780" y="4648200"/>
              <a:ext cx="91440" cy="91440"/>
            </a:xfrm>
            <a:prstGeom prst="ellipse">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6766560" y="4648200"/>
              <a:ext cx="91440" cy="91440"/>
            </a:xfrm>
            <a:prstGeom prst="ellipse">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7481038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Creating a List Partitioned Table</a:t>
            </a:r>
            <a:endParaRPr lang="en-US" dirty="0"/>
          </a:p>
        </p:txBody>
      </p:sp>
      <p:sp>
        <p:nvSpPr>
          <p:cNvPr id="8" name="Content Placeholder 7"/>
          <p:cNvSpPr>
            <a:spLocks noGrp="1"/>
          </p:cNvSpPr>
          <p:nvPr>
            <p:ph idx="1"/>
          </p:nvPr>
        </p:nvSpPr>
        <p:spPr/>
        <p:txBody>
          <a:bodyPr/>
          <a:lstStyle/>
          <a:p>
            <a:pPr>
              <a:buNone/>
            </a:pPr>
            <a:r>
              <a:rPr lang="en-US" dirty="0" smtClean="0"/>
              <a:t>The following is an example of a list partitioned table:</a:t>
            </a:r>
          </a:p>
          <a:p>
            <a:endParaRPr lang="en-US" dirty="0" smtClean="0"/>
          </a:p>
          <a:p>
            <a:endParaRPr lang="en-US" dirty="0" smtClean="0"/>
          </a:p>
          <a:p>
            <a:endParaRPr lang="en-US" dirty="0" smtClean="0"/>
          </a:p>
          <a:p>
            <a:endParaRPr lang="en-US" dirty="0" smtClean="0"/>
          </a:p>
          <a:p>
            <a:endParaRPr lang="en-US" dirty="0" smtClean="0"/>
          </a:p>
        </p:txBody>
      </p:sp>
      <p:grpSp>
        <p:nvGrpSpPr>
          <p:cNvPr id="2" name="Group 21"/>
          <p:cNvGrpSpPr/>
          <p:nvPr/>
        </p:nvGrpSpPr>
        <p:grpSpPr>
          <a:xfrm>
            <a:off x="228600" y="1282363"/>
            <a:ext cx="8763000" cy="2756237"/>
            <a:chOff x="838200" y="1828800"/>
            <a:chExt cx="8763000" cy="2756237"/>
          </a:xfrm>
        </p:grpSpPr>
        <p:grpSp>
          <p:nvGrpSpPr>
            <p:cNvPr id="3" name="Group 30"/>
            <p:cNvGrpSpPr/>
            <p:nvPr/>
          </p:nvGrpSpPr>
          <p:grpSpPr>
            <a:xfrm>
              <a:off x="838200" y="2010101"/>
              <a:ext cx="8763000" cy="2574936"/>
              <a:chOff x="609600" y="1476701"/>
              <a:chExt cx="8763000" cy="2574936"/>
            </a:xfrm>
          </p:grpSpPr>
          <p:sp>
            <p:nvSpPr>
              <p:cNvPr id="19" name="Rectangle 18"/>
              <p:cNvSpPr/>
              <p:nvPr/>
            </p:nvSpPr>
            <p:spPr>
              <a:xfrm>
                <a:off x="609600" y="1476701"/>
                <a:ext cx="8763000" cy="25749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27"/>
            <p:cNvGrpSpPr/>
            <p:nvPr/>
          </p:nvGrpSpPr>
          <p:grpSpPr>
            <a:xfrm>
              <a:off x="914400" y="1828800"/>
              <a:ext cx="8686800" cy="2640925"/>
              <a:chOff x="914400" y="1828800"/>
              <a:chExt cx="8686800" cy="2640925"/>
            </a:xfrm>
          </p:grpSpPr>
          <p:sp>
            <p:nvSpPr>
              <p:cNvPr id="14" name="TextBox 13"/>
              <p:cNvSpPr txBox="1"/>
              <p:nvPr/>
            </p:nvSpPr>
            <p:spPr>
              <a:xfrm>
                <a:off x="1524000" y="1981200"/>
                <a:ext cx="4324967" cy="369332"/>
              </a:xfrm>
              <a:prstGeom prst="rect">
                <a:avLst/>
              </a:prstGeom>
              <a:noFill/>
            </p:spPr>
            <p:txBody>
              <a:bodyPr wrap="none" rtlCol="0">
                <a:spAutoFit/>
              </a:bodyPr>
              <a:lstStyle/>
              <a:p>
                <a:r>
                  <a:rPr lang="en-US" b="1" dirty="0" smtClean="0">
                    <a:latin typeface="Calibri" pitchFamily="34" charset="0"/>
                  </a:rPr>
                  <a:t>Example: Creating a partition table with list</a:t>
                </a:r>
              </a:p>
            </p:txBody>
          </p:sp>
          <p:sp>
            <p:nvSpPr>
              <p:cNvPr id="15" name="TextBox 14"/>
              <p:cNvSpPr txBox="1"/>
              <p:nvPr/>
            </p:nvSpPr>
            <p:spPr>
              <a:xfrm>
                <a:off x="1143000" y="2438400"/>
                <a:ext cx="8458200" cy="2031325"/>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TABLE ranking (id int, rank int, year int, gender char(1), count int )</a:t>
                </a:r>
              </a:p>
              <a:p>
                <a:r>
                  <a:rPr lang="en-US" dirty="0" smtClean="0">
                    <a:latin typeface="Courier New" pitchFamily="49" charset="0"/>
                    <a:cs typeface="Courier New" pitchFamily="49" charset="0"/>
                  </a:rPr>
                  <a:t>DISTRIBUTED BY (id)</a:t>
                </a:r>
              </a:p>
              <a:p>
                <a:r>
                  <a:rPr lang="en-US" dirty="0" smtClean="0">
                    <a:latin typeface="Courier New" pitchFamily="49" charset="0"/>
                    <a:cs typeface="Courier New" pitchFamily="49" charset="0"/>
                  </a:rPr>
                  <a:t>PARTITION BY LIST (gender)</a:t>
                </a:r>
              </a:p>
              <a:p>
                <a:r>
                  <a:rPr lang="en-US" dirty="0" smtClean="0">
                    <a:latin typeface="Courier New" pitchFamily="49" charset="0"/>
                    <a:cs typeface="Courier New" pitchFamily="49" charset="0"/>
                  </a:rPr>
                  <a:t>( PARTITION girls VALUES ('F'),</a:t>
                </a:r>
              </a:p>
              <a:p>
                <a:r>
                  <a:rPr lang="en-US" dirty="0" smtClean="0">
                    <a:latin typeface="Courier New" pitchFamily="49" charset="0"/>
                    <a:cs typeface="Courier New" pitchFamily="49" charset="0"/>
                  </a:rPr>
                  <a:t>  PARTITION boys VALUES ('M')</a:t>
                </a:r>
                <a:r>
                  <a:rPr lang="en-US" strike="sngStrike" dirty="0" smtClean="0">
                    <a:solidFill>
                      <a:srgbClr val="FF0000"/>
                    </a:solidFill>
                    <a:latin typeface="Courier New" pitchFamily="49" charset="0"/>
                    <a:cs typeface="Courier New" pitchFamily="49" charset="0"/>
                  </a:rPr>
                  <a:t>,</a:t>
                </a:r>
              </a:p>
              <a:p>
                <a:r>
                  <a:rPr lang="en-US" strike="sngStrike" dirty="0" smtClean="0">
                    <a:solidFill>
                      <a:srgbClr val="FF0000"/>
                    </a:solidFill>
                    <a:latin typeface="Courier New" pitchFamily="49" charset="0"/>
                    <a:cs typeface="Courier New" pitchFamily="49" charset="0"/>
                  </a:rPr>
                  <a:t>  DEFAULT PARTITION other</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grpSp>
            <p:nvGrpSpPr>
              <p:cNvPr id="9" name="Group 25"/>
              <p:cNvGrpSpPr/>
              <p:nvPr/>
            </p:nvGrpSpPr>
            <p:grpSpPr>
              <a:xfrm>
                <a:off x="914400" y="1828800"/>
                <a:ext cx="838200" cy="685800"/>
                <a:chOff x="914400" y="1828800"/>
                <a:chExt cx="838200" cy="685800"/>
              </a:xfrm>
            </p:grpSpPr>
            <p:pic>
              <p:nvPicPr>
                <p:cNvPr id="1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41196387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Creating a List Partitioned Table (</a:t>
            </a:r>
            <a:r>
              <a:rPr lang="en-US" dirty="0" err="1" smtClean="0"/>
              <a:t>Cont’d.</a:t>
            </a:r>
            <a:r>
              <a:rPr lang="en-US" dirty="0" smtClean="0"/>
              <a:t>)</a:t>
            </a:r>
            <a:endParaRPr lang="en-US" dirty="0"/>
          </a:p>
        </p:txBody>
      </p:sp>
      <p:cxnSp>
        <p:nvCxnSpPr>
          <p:cNvPr id="27" name="Elbow Connector 26"/>
          <p:cNvCxnSpPr>
            <a:stCxn id="23" idx="2"/>
            <a:endCxn id="33" idx="0"/>
          </p:cNvCxnSpPr>
          <p:nvPr/>
        </p:nvCxnSpPr>
        <p:spPr>
          <a:xfrm rot="5400000">
            <a:off x="2819400" y="747415"/>
            <a:ext cx="457200" cy="3276600"/>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3" idx="2"/>
            <a:endCxn id="41" idx="0"/>
          </p:cNvCxnSpPr>
          <p:nvPr/>
        </p:nvCxnSpPr>
        <p:spPr>
          <a:xfrm rot="5400000">
            <a:off x="4400329" y="2328344"/>
            <a:ext cx="457200" cy="114743"/>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3" idx="2"/>
            <a:endCxn id="48" idx="0"/>
          </p:cNvCxnSpPr>
          <p:nvPr/>
        </p:nvCxnSpPr>
        <p:spPr>
          <a:xfrm rot="16200000" flipH="1">
            <a:off x="5985557" y="857858"/>
            <a:ext cx="457200" cy="3055714"/>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0" y="2614315"/>
            <a:ext cx="2803973" cy="738485"/>
            <a:chOff x="1212669" y="1447800"/>
            <a:chExt cx="5848288" cy="738485"/>
          </a:xfrm>
        </p:grpSpPr>
        <p:grpSp>
          <p:nvGrpSpPr>
            <p:cNvPr id="3" name="Group 15"/>
            <p:cNvGrpSpPr/>
            <p:nvPr/>
          </p:nvGrpSpPr>
          <p:grpSpPr>
            <a:xfrm>
              <a:off x="1212669" y="1447800"/>
              <a:ext cx="5848288" cy="738485"/>
              <a:chOff x="1212669" y="1447800"/>
              <a:chExt cx="5848288" cy="738485"/>
            </a:xfrm>
          </p:grpSpPr>
          <p:sp>
            <p:nvSpPr>
              <p:cNvPr id="33" name="Rounded Rectangle 32"/>
              <p:cNvSpPr/>
              <p:nvPr/>
            </p:nvSpPr>
            <p:spPr>
              <a:xfrm>
                <a:off x="1371600" y="1447800"/>
                <a:ext cx="5562599" cy="738485"/>
              </a:xfrm>
              <a:prstGeom prst="roundRect">
                <a:avLst>
                  <a:gd name="adj" fmla="val 2381"/>
                </a:avLst>
              </a:prstGeom>
              <a:solidFill>
                <a:schemeClr val="accent3">
                  <a:lumMod val="20000"/>
                  <a:lumOff val="8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212669" y="1447800"/>
                <a:ext cx="5848288" cy="369332"/>
              </a:xfrm>
              <a:prstGeom prst="rect">
                <a:avLst/>
              </a:prstGeom>
              <a:solidFill>
                <a:schemeClr val="accent1">
                  <a:lumMod val="40000"/>
                  <a:lumOff val="60000"/>
                </a:schemeClr>
              </a:solidFill>
              <a:ln>
                <a:noFill/>
              </a:ln>
            </p:spPr>
            <p:txBody>
              <a:bodyPr wrap="none" rtlCol="0">
                <a:spAutoFit/>
              </a:bodyPr>
              <a:lstStyle/>
              <a:p>
                <a:r>
                  <a:rPr lang="en-US" b="1" dirty="0" smtClean="0">
                    <a:latin typeface="Courier New" pitchFamily="49" charset="0"/>
                    <a:cs typeface="Courier New" pitchFamily="49" charset="0"/>
                  </a:rPr>
                  <a:t>ranking_1_prt_girls</a:t>
                </a:r>
                <a:endParaRPr lang="en-US" b="1" dirty="0">
                  <a:latin typeface="Courier New" pitchFamily="49" charset="0"/>
                  <a:cs typeface="Courier New" pitchFamily="49" charset="0"/>
                </a:endParaRPr>
              </a:p>
            </p:txBody>
          </p:sp>
          <p:sp>
            <p:nvSpPr>
              <p:cNvPr id="35" name="Rectangle 23"/>
              <p:cNvSpPr/>
              <p:nvPr/>
            </p:nvSpPr>
            <p:spPr>
              <a:xfrm>
                <a:off x="1371600" y="1752600"/>
                <a:ext cx="5562599" cy="43368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1530532" y="1752600"/>
                <a:ext cx="5244736" cy="369332"/>
              </a:xfrm>
              <a:prstGeom prst="rect">
                <a:avLst/>
              </a:prstGeom>
              <a:noFill/>
              <a:ln>
                <a:noFill/>
              </a:ln>
            </p:spPr>
            <p:txBody>
              <a:bodyPr wrap="square" rtlCol="0">
                <a:spAutoFit/>
              </a:bodyPr>
              <a:lstStyle/>
              <a:p>
                <a:r>
                  <a:rPr lang="en-US" b="1" dirty="0" smtClean="0">
                    <a:latin typeface="Courier New" pitchFamily="49" charset="0"/>
                    <a:cs typeface="Courier New" pitchFamily="49" charset="0"/>
                  </a:rPr>
                  <a:t>gender=‘F’</a:t>
                </a:r>
                <a:endParaRPr lang="en-US" b="1" dirty="0">
                  <a:latin typeface="Courier New" pitchFamily="49" charset="0"/>
                  <a:cs typeface="Courier New" pitchFamily="49" charset="0"/>
                </a:endParaRPr>
              </a:p>
            </p:txBody>
          </p:sp>
        </p:grpSp>
        <p:cxnSp>
          <p:nvCxnSpPr>
            <p:cNvPr id="32" name="Straight Connector 20"/>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4" name="Group 25"/>
          <p:cNvGrpSpPr/>
          <p:nvPr/>
        </p:nvGrpSpPr>
        <p:grpSpPr>
          <a:xfrm>
            <a:off x="3238500" y="2614315"/>
            <a:ext cx="2667000" cy="738485"/>
            <a:chOff x="1371600" y="1447800"/>
            <a:chExt cx="5562600" cy="738485"/>
          </a:xfrm>
        </p:grpSpPr>
        <p:grpSp>
          <p:nvGrpSpPr>
            <p:cNvPr id="8" name="Group 15"/>
            <p:cNvGrpSpPr/>
            <p:nvPr/>
          </p:nvGrpSpPr>
          <p:grpSpPr>
            <a:xfrm>
              <a:off x="1371600" y="1447800"/>
              <a:ext cx="5562600" cy="738485"/>
              <a:chOff x="1371600" y="1447800"/>
              <a:chExt cx="5562600" cy="738485"/>
            </a:xfrm>
          </p:grpSpPr>
          <p:sp>
            <p:nvSpPr>
              <p:cNvPr id="40" name="Rounded Rectangle 39"/>
              <p:cNvSpPr/>
              <p:nvPr/>
            </p:nvSpPr>
            <p:spPr>
              <a:xfrm>
                <a:off x="1371600" y="1447800"/>
                <a:ext cx="5562600" cy="738485"/>
              </a:xfrm>
              <a:prstGeom prst="roundRect">
                <a:avLst>
                  <a:gd name="adj" fmla="val 2381"/>
                </a:avLst>
              </a:prstGeom>
              <a:solidFill>
                <a:schemeClr val="accent3">
                  <a:lumMod val="20000"/>
                  <a:lumOff val="8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1371600" y="1447800"/>
                <a:ext cx="5560752" cy="369332"/>
              </a:xfrm>
              <a:prstGeom prst="rect">
                <a:avLst/>
              </a:prstGeom>
              <a:solidFill>
                <a:schemeClr val="accent1">
                  <a:lumMod val="40000"/>
                  <a:lumOff val="60000"/>
                </a:schemeClr>
              </a:solidFill>
              <a:ln>
                <a:noFill/>
              </a:ln>
            </p:spPr>
            <p:txBody>
              <a:bodyPr wrap="none" rtlCol="0">
                <a:spAutoFit/>
              </a:bodyPr>
              <a:lstStyle/>
              <a:p>
                <a:r>
                  <a:rPr lang="en-US" b="1" dirty="0" smtClean="0">
                    <a:latin typeface="Courier New" pitchFamily="49" charset="0"/>
                    <a:cs typeface="Courier New" pitchFamily="49" charset="0"/>
                  </a:rPr>
                  <a:t>ranking_1_prt_boys</a:t>
                </a:r>
                <a:endParaRPr lang="en-US" b="1" dirty="0">
                  <a:latin typeface="Courier New" pitchFamily="49" charset="0"/>
                  <a:cs typeface="Courier New" pitchFamily="49" charset="0"/>
                </a:endParaRPr>
              </a:p>
            </p:txBody>
          </p:sp>
          <p:sp>
            <p:nvSpPr>
              <p:cNvPr id="42" name="Rectangle 41"/>
              <p:cNvSpPr/>
              <p:nvPr/>
            </p:nvSpPr>
            <p:spPr>
              <a:xfrm>
                <a:off x="1371600" y="1752600"/>
                <a:ext cx="5562600" cy="43368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1530531" y="1752600"/>
                <a:ext cx="5244737" cy="369332"/>
              </a:xfrm>
              <a:prstGeom prst="rect">
                <a:avLst/>
              </a:prstGeom>
              <a:noFill/>
              <a:ln>
                <a:noFill/>
              </a:ln>
            </p:spPr>
            <p:txBody>
              <a:bodyPr wrap="square" rtlCol="0">
                <a:spAutoFit/>
              </a:bodyPr>
              <a:lstStyle/>
              <a:p>
                <a:r>
                  <a:rPr lang="en-US" b="1" dirty="0" smtClean="0">
                    <a:latin typeface="Courier New" pitchFamily="49" charset="0"/>
                    <a:cs typeface="Courier New" pitchFamily="49" charset="0"/>
                  </a:rPr>
                  <a:t>gender=‘B’</a:t>
                </a:r>
                <a:endParaRPr lang="en-US" b="1" dirty="0">
                  <a:latin typeface="Courier New" pitchFamily="49" charset="0"/>
                  <a:cs typeface="Courier New" pitchFamily="49" charset="0"/>
                </a:endParaRPr>
              </a:p>
            </p:txBody>
          </p:sp>
        </p:grpSp>
        <p:cxnSp>
          <p:nvCxnSpPr>
            <p:cNvPr id="39" name="Straight Connector 38"/>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 name="Group 32"/>
          <p:cNvGrpSpPr/>
          <p:nvPr/>
        </p:nvGrpSpPr>
        <p:grpSpPr>
          <a:xfrm>
            <a:off x="6340027" y="2614315"/>
            <a:ext cx="2803973" cy="967086"/>
            <a:chOff x="1244846" y="1447800"/>
            <a:chExt cx="5848288" cy="967086"/>
          </a:xfrm>
        </p:grpSpPr>
        <p:grpSp>
          <p:nvGrpSpPr>
            <p:cNvPr id="10" name="Group 15"/>
            <p:cNvGrpSpPr/>
            <p:nvPr/>
          </p:nvGrpSpPr>
          <p:grpSpPr>
            <a:xfrm>
              <a:off x="1244846" y="1447800"/>
              <a:ext cx="5848288" cy="967086"/>
              <a:chOff x="1244846" y="1447800"/>
              <a:chExt cx="5848288" cy="967086"/>
            </a:xfrm>
          </p:grpSpPr>
          <p:sp>
            <p:nvSpPr>
              <p:cNvPr id="47" name="Rounded Rectangle 46"/>
              <p:cNvSpPr/>
              <p:nvPr/>
            </p:nvSpPr>
            <p:spPr>
              <a:xfrm>
                <a:off x="1371599" y="1447800"/>
                <a:ext cx="5562599" cy="967086"/>
              </a:xfrm>
              <a:prstGeom prst="roundRect">
                <a:avLst>
                  <a:gd name="adj" fmla="val 2381"/>
                </a:avLst>
              </a:prstGeom>
              <a:solidFill>
                <a:schemeClr val="accent3">
                  <a:lumMod val="20000"/>
                  <a:lumOff val="8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1244846" y="1447800"/>
                <a:ext cx="5848288" cy="369332"/>
              </a:xfrm>
              <a:prstGeom prst="rect">
                <a:avLst/>
              </a:prstGeom>
              <a:solidFill>
                <a:schemeClr val="accent1">
                  <a:lumMod val="40000"/>
                  <a:lumOff val="60000"/>
                </a:schemeClr>
              </a:solidFill>
              <a:ln>
                <a:noFill/>
              </a:ln>
            </p:spPr>
            <p:txBody>
              <a:bodyPr wrap="none" rtlCol="0">
                <a:spAutoFit/>
              </a:bodyPr>
              <a:lstStyle/>
              <a:p>
                <a:r>
                  <a:rPr lang="en-US" b="1" dirty="0" smtClean="0">
                    <a:latin typeface="Courier New" pitchFamily="49" charset="0"/>
                    <a:cs typeface="Courier New" pitchFamily="49" charset="0"/>
                  </a:rPr>
                  <a:t>ranking_1_prt_other</a:t>
                </a:r>
                <a:endParaRPr lang="en-US" b="1" dirty="0">
                  <a:latin typeface="Courier New" pitchFamily="49" charset="0"/>
                  <a:cs typeface="Courier New" pitchFamily="49" charset="0"/>
                </a:endParaRPr>
              </a:p>
            </p:txBody>
          </p:sp>
          <p:sp>
            <p:nvSpPr>
              <p:cNvPr id="49" name="Rectangle 48"/>
              <p:cNvSpPr/>
              <p:nvPr/>
            </p:nvSpPr>
            <p:spPr>
              <a:xfrm>
                <a:off x="1371599" y="1752599"/>
                <a:ext cx="5562599" cy="662286"/>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530531" y="1752600"/>
                <a:ext cx="5244736" cy="646331"/>
              </a:xfrm>
              <a:prstGeom prst="rect">
                <a:avLst/>
              </a:prstGeom>
              <a:noFill/>
              <a:ln>
                <a:noFill/>
              </a:ln>
            </p:spPr>
            <p:txBody>
              <a:bodyPr wrap="square" rtlCol="0">
                <a:spAutoFit/>
              </a:bodyPr>
              <a:lstStyle/>
              <a:p>
                <a:r>
                  <a:rPr lang="en-US" b="1" dirty="0" smtClean="0">
                    <a:latin typeface="Courier New" pitchFamily="49" charset="0"/>
                    <a:cs typeface="Courier New" pitchFamily="49" charset="0"/>
                  </a:rPr>
                  <a:t>gender!=‘B’ and gender != ‘G’</a:t>
                </a:r>
                <a:endParaRPr lang="en-US" b="1" dirty="0">
                  <a:latin typeface="Courier New" pitchFamily="49" charset="0"/>
                  <a:cs typeface="Courier New" pitchFamily="49" charset="0"/>
                </a:endParaRPr>
              </a:p>
            </p:txBody>
          </p:sp>
        </p:grpSp>
        <p:cxnSp>
          <p:nvCxnSpPr>
            <p:cNvPr id="46" name="Straight Connector 45"/>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56"/>
          <p:cNvGrpSpPr/>
          <p:nvPr/>
        </p:nvGrpSpPr>
        <p:grpSpPr>
          <a:xfrm>
            <a:off x="2438400" y="990600"/>
            <a:ext cx="4495800" cy="1247180"/>
            <a:chOff x="2438400" y="990600"/>
            <a:chExt cx="4495800" cy="1247180"/>
          </a:xfrm>
        </p:grpSpPr>
        <p:grpSp>
          <p:nvGrpSpPr>
            <p:cNvPr id="12" name="Group 26"/>
            <p:cNvGrpSpPr/>
            <p:nvPr/>
          </p:nvGrpSpPr>
          <p:grpSpPr>
            <a:xfrm>
              <a:off x="2438400" y="990600"/>
              <a:ext cx="4495800" cy="1247180"/>
              <a:chOff x="1371600" y="1428750"/>
              <a:chExt cx="5562600" cy="1247180"/>
            </a:xfrm>
          </p:grpSpPr>
          <p:grpSp>
            <p:nvGrpSpPr>
              <p:cNvPr id="13" name="Group 15"/>
              <p:cNvGrpSpPr/>
              <p:nvPr/>
            </p:nvGrpSpPr>
            <p:grpSpPr>
              <a:xfrm>
                <a:off x="1371600" y="1428750"/>
                <a:ext cx="5562600" cy="1247180"/>
                <a:chOff x="1371600" y="1428750"/>
                <a:chExt cx="5562600" cy="1247180"/>
              </a:xfrm>
            </p:grpSpPr>
            <p:sp>
              <p:nvSpPr>
                <p:cNvPr id="23" name="Rounded Rectangle 22"/>
                <p:cNvSpPr/>
                <p:nvPr/>
              </p:nvSpPr>
              <p:spPr>
                <a:xfrm>
                  <a:off x="1371600" y="1447800"/>
                  <a:ext cx="5562600" cy="1147465"/>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3612232" y="1428750"/>
                  <a:ext cx="1422478"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ranking</a:t>
                  </a:r>
                  <a:endParaRPr lang="en-US" b="1" dirty="0">
                    <a:latin typeface="Courier New" pitchFamily="49" charset="0"/>
                    <a:cs typeface="Courier New" pitchFamily="49" charset="0"/>
                  </a:endParaRPr>
                </a:p>
              </p:txBody>
            </p:sp>
            <p:sp>
              <p:nvSpPr>
                <p:cNvPr id="25" name="Rectangle 24"/>
                <p:cNvSpPr/>
                <p:nvPr/>
              </p:nvSpPr>
              <p:spPr>
                <a:xfrm>
                  <a:off x="1371600" y="1752600"/>
                  <a:ext cx="5562600" cy="84266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1465881" y="1752600"/>
                  <a:ext cx="1882621" cy="923330"/>
                </a:xfrm>
                <a:prstGeom prst="rect">
                  <a:avLst/>
                </a:prstGeom>
                <a:noFill/>
                <a:ln>
                  <a:noFill/>
                </a:ln>
              </p:spPr>
              <p:txBody>
                <a:bodyPr wrap="none" rtlCol="0">
                  <a:spAutoFit/>
                </a:bodyPr>
                <a:lstStyle/>
                <a:p>
                  <a:r>
                    <a:rPr lang="en-US" b="1" dirty="0" smtClean="0">
                      <a:latin typeface="Courier New" pitchFamily="49" charset="0"/>
                      <a:cs typeface="Courier New" pitchFamily="49" charset="0"/>
                    </a:rPr>
                    <a:t>id	int</a:t>
                  </a:r>
                </a:p>
                <a:p>
                  <a:r>
                    <a:rPr lang="en-US" b="1" dirty="0" smtClean="0">
                      <a:latin typeface="Courier New" pitchFamily="49" charset="0"/>
                      <a:cs typeface="Courier New" pitchFamily="49" charset="0"/>
                    </a:rPr>
                    <a:t>rank	int</a:t>
                  </a:r>
                </a:p>
                <a:p>
                  <a:r>
                    <a:rPr lang="en-US" b="1" dirty="0" smtClean="0">
                      <a:latin typeface="Courier New" pitchFamily="49" charset="0"/>
                      <a:cs typeface="Courier New" pitchFamily="49" charset="0"/>
                    </a:rPr>
                    <a:t>year	int</a:t>
                  </a:r>
                  <a:endParaRPr lang="en-US" b="1" dirty="0">
                    <a:latin typeface="Courier New" pitchFamily="49" charset="0"/>
                    <a:cs typeface="Courier New" pitchFamily="49" charset="0"/>
                  </a:endParaRPr>
                </a:p>
              </p:txBody>
            </p:sp>
          </p:grpSp>
          <p:cxnSp>
            <p:nvCxnSpPr>
              <p:cNvPr id="22" name="Straight Connector 21"/>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4879230" y="1318915"/>
              <a:ext cx="1659429" cy="646331"/>
            </a:xfrm>
            <a:prstGeom prst="rect">
              <a:avLst/>
            </a:prstGeom>
            <a:noFill/>
            <a:ln>
              <a:noFill/>
            </a:ln>
          </p:spPr>
          <p:txBody>
            <a:bodyPr wrap="none" rtlCol="0">
              <a:spAutoFit/>
            </a:bodyPr>
            <a:lstStyle/>
            <a:p>
              <a:r>
                <a:rPr lang="en-US" b="1" dirty="0" smtClean="0">
                  <a:latin typeface="Courier New" pitchFamily="49" charset="0"/>
                  <a:cs typeface="Courier New" pitchFamily="49" charset="0"/>
                </a:rPr>
                <a:t>gender	char</a:t>
              </a:r>
            </a:p>
            <a:p>
              <a:r>
                <a:rPr lang="en-US" b="1" dirty="0" smtClean="0">
                  <a:latin typeface="Courier New" pitchFamily="49" charset="0"/>
                  <a:cs typeface="Courier New" pitchFamily="49" charset="0"/>
                </a:rPr>
                <a:t>count	int</a:t>
              </a:r>
              <a:endParaRPr lang="en-US" b="1" dirty="0">
                <a:latin typeface="Courier New" pitchFamily="49" charset="0"/>
                <a:cs typeface="Courier New" pitchFamily="49" charset="0"/>
              </a:endParaRPr>
            </a:p>
          </p:txBody>
        </p:sp>
      </p:grpSp>
    </p:spTree>
    <p:custDataLst>
      <p:tags r:id="rId1"/>
    </p:custDataLst>
    <p:extLst>
      <p:ext uri="{BB962C8B-B14F-4D97-AF65-F5344CB8AC3E}">
        <p14:creationId xmlns:p14="http://schemas.microsoft.com/office/powerpoint/2010/main" val="19023295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Partitioning an Existing Table</a:t>
            </a:r>
            <a:endParaRPr lang="en-US" dirty="0"/>
          </a:p>
        </p:txBody>
      </p:sp>
      <p:sp>
        <p:nvSpPr>
          <p:cNvPr id="13" name="Content Placeholder 12"/>
          <p:cNvSpPr>
            <a:spLocks noGrp="1"/>
          </p:cNvSpPr>
          <p:nvPr>
            <p:ph idx="1"/>
          </p:nvPr>
        </p:nvSpPr>
        <p:spPr>
          <a:xfrm>
            <a:off x="457200" y="1566618"/>
            <a:ext cx="8229600" cy="4525963"/>
          </a:xfrm>
        </p:spPr>
        <p:txBody>
          <a:bodyPr/>
          <a:lstStyle/>
          <a:p>
            <a:pPr>
              <a:buNone/>
            </a:pPr>
            <a:r>
              <a:rPr lang="en-US" sz="2800" dirty="0" smtClean="0"/>
              <a:t>When working with an existing table:</a:t>
            </a:r>
          </a:p>
          <a:p>
            <a:r>
              <a:rPr lang="en-US" sz="2800" dirty="0" smtClean="0"/>
              <a:t>You cannot partition the table once it’s been created</a:t>
            </a:r>
          </a:p>
          <a:p>
            <a:r>
              <a:rPr lang="en-US" sz="2800" dirty="0" smtClean="0"/>
              <a:t>You can create a new partitioned table and migrate your data</a:t>
            </a:r>
          </a:p>
        </p:txBody>
      </p:sp>
    </p:spTree>
    <p:custDataLst>
      <p:tags r:id="rId1"/>
    </p:custDataLst>
    <p:extLst>
      <p:ext uri="{BB962C8B-B14F-4D97-AF65-F5344CB8AC3E}">
        <p14:creationId xmlns:p14="http://schemas.microsoft.com/office/powerpoint/2010/main" val="9323294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Partitioning an Existing Table (Cont’d.)</a:t>
            </a:r>
            <a:endParaRPr lang="en-US" dirty="0"/>
          </a:p>
        </p:txBody>
      </p:sp>
      <p:grpSp>
        <p:nvGrpSpPr>
          <p:cNvPr id="3" name="Group 21"/>
          <p:cNvGrpSpPr/>
          <p:nvPr/>
        </p:nvGrpSpPr>
        <p:grpSpPr>
          <a:xfrm>
            <a:off x="228600" y="762000"/>
            <a:ext cx="8763000" cy="3823037"/>
            <a:chOff x="838200" y="1828800"/>
            <a:chExt cx="8763000" cy="3823037"/>
          </a:xfrm>
        </p:grpSpPr>
        <p:grpSp>
          <p:nvGrpSpPr>
            <p:cNvPr id="4" name="Group 30"/>
            <p:cNvGrpSpPr/>
            <p:nvPr/>
          </p:nvGrpSpPr>
          <p:grpSpPr>
            <a:xfrm>
              <a:off x="838200" y="2010101"/>
              <a:ext cx="8763000" cy="3641736"/>
              <a:chOff x="609600" y="1476701"/>
              <a:chExt cx="8763000" cy="3641736"/>
            </a:xfrm>
          </p:grpSpPr>
          <p:sp>
            <p:nvSpPr>
              <p:cNvPr id="19" name="Rectangle 18"/>
              <p:cNvSpPr/>
              <p:nvPr/>
            </p:nvSpPr>
            <p:spPr>
              <a:xfrm>
                <a:off x="609600" y="1476701"/>
                <a:ext cx="8763000" cy="36417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27"/>
            <p:cNvGrpSpPr/>
            <p:nvPr/>
          </p:nvGrpSpPr>
          <p:grpSpPr>
            <a:xfrm>
              <a:off x="914400" y="1828800"/>
              <a:ext cx="8686800" cy="3748921"/>
              <a:chOff x="914400" y="1828800"/>
              <a:chExt cx="8686800" cy="3748921"/>
            </a:xfrm>
          </p:grpSpPr>
          <p:sp>
            <p:nvSpPr>
              <p:cNvPr id="14" name="TextBox 13"/>
              <p:cNvSpPr txBox="1"/>
              <p:nvPr/>
            </p:nvSpPr>
            <p:spPr>
              <a:xfrm>
                <a:off x="1524000" y="1981200"/>
                <a:ext cx="4312143" cy="369332"/>
              </a:xfrm>
              <a:prstGeom prst="rect">
                <a:avLst/>
              </a:prstGeom>
              <a:noFill/>
            </p:spPr>
            <p:txBody>
              <a:bodyPr wrap="none" rtlCol="0">
                <a:spAutoFit/>
              </a:bodyPr>
              <a:lstStyle/>
              <a:p>
                <a:r>
                  <a:rPr lang="en-US" b="1" dirty="0" smtClean="0">
                    <a:latin typeface="Calibri" pitchFamily="34" charset="0"/>
                  </a:rPr>
                  <a:t>Example: How to partition an existing table</a:t>
                </a:r>
              </a:p>
            </p:txBody>
          </p:sp>
          <p:sp>
            <p:nvSpPr>
              <p:cNvPr id="15" name="TextBox 14"/>
              <p:cNvSpPr txBox="1"/>
              <p:nvPr/>
            </p:nvSpPr>
            <p:spPr>
              <a:xfrm>
                <a:off x="1143000" y="2438400"/>
                <a:ext cx="8458200" cy="3139321"/>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TABLE sales2 (LIKE sales)</a:t>
                </a:r>
              </a:p>
              <a:p>
                <a:r>
                  <a:rPr lang="en-US" dirty="0" smtClean="0">
                    <a:latin typeface="Courier New" pitchFamily="49" charset="0"/>
                    <a:cs typeface="Courier New" pitchFamily="49" charset="0"/>
                  </a:rPr>
                  <a:t>PARTITION BY RANGE (date)</a:t>
                </a:r>
              </a:p>
              <a:p>
                <a:r>
                  <a:rPr lang="en-US" dirty="0" smtClean="0">
                    <a:latin typeface="Courier New" pitchFamily="49" charset="0"/>
                    <a:cs typeface="Courier New" pitchFamily="49" charset="0"/>
                  </a:rPr>
                  <a:t>( START (date '2008-01-01') INCLUSIVE</a:t>
                </a:r>
              </a:p>
              <a:p>
                <a:r>
                  <a:rPr lang="en-US" dirty="0" smtClean="0">
                    <a:latin typeface="Courier New" pitchFamily="49" charset="0"/>
                    <a:cs typeface="Courier New" pitchFamily="49" charset="0"/>
                  </a:rPr>
                  <a:t>END (date '2009-01-01') EXCLUSIVE</a:t>
                </a:r>
              </a:p>
              <a:p>
                <a:r>
                  <a:rPr lang="en-US" dirty="0" smtClean="0">
                    <a:latin typeface="Courier New" pitchFamily="49" charset="0"/>
                    <a:cs typeface="Courier New" pitchFamily="49" charset="0"/>
                  </a:rPr>
                  <a:t>EVERY (INTERVAL '1 month') );</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INSERT INTO sales2 SELECT * FROM sales;</a:t>
                </a:r>
              </a:p>
              <a:p>
                <a:r>
                  <a:rPr lang="en-US" dirty="0" smtClean="0">
                    <a:latin typeface="Courier New" pitchFamily="49" charset="0"/>
                    <a:cs typeface="Courier New" pitchFamily="49" charset="0"/>
                  </a:rPr>
                  <a:t>DROP TABLE sales;</a:t>
                </a:r>
              </a:p>
              <a:p>
                <a:r>
                  <a:rPr lang="en-US" dirty="0" smtClean="0">
                    <a:latin typeface="Courier New" pitchFamily="49" charset="0"/>
                    <a:cs typeface="Courier New" pitchFamily="49" charset="0"/>
                  </a:rPr>
                  <a:t>ALTER TABLE sales2 RENAME TO sales;</a:t>
                </a:r>
              </a:p>
              <a:p>
                <a:r>
                  <a:rPr lang="en-US" dirty="0" smtClean="0">
                    <a:latin typeface="Courier New" pitchFamily="49" charset="0"/>
                    <a:cs typeface="Courier New" pitchFamily="49" charset="0"/>
                  </a:rPr>
                  <a:t>GRANT ALL PRIVILEGES ON sales TO admin;</a:t>
                </a:r>
              </a:p>
              <a:p>
                <a:r>
                  <a:rPr lang="en-US" dirty="0" smtClean="0">
                    <a:latin typeface="Courier New" pitchFamily="49" charset="0"/>
                    <a:cs typeface="Courier New" pitchFamily="49" charset="0"/>
                  </a:rPr>
                  <a:t>GRANT SELECT ON sales TO guest;</a:t>
                </a:r>
                <a:endParaRPr lang="en-US" dirty="0">
                  <a:latin typeface="Courier New" pitchFamily="49" charset="0"/>
                  <a:cs typeface="Courier New" pitchFamily="49" charset="0"/>
                </a:endParaRPr>
              </a:p>
            </p:txBody>
          </p:sp>
          <p:grpSp>
            <p:nvGrpSpPr>
              <p:cNvPr id="8" name="Group 25"/>
              <p:cNvGrpSpPr/>
              <p:nvPr/>
            </p:nvGrpSpPr>
            <p:grpSpPr>
              <a:xfrm>
                <a:off x="914400" y="1828800"/>
                <a:ext cx="838200" cy="685800"/>
                <a:chOff x="914400" y="1828800"/>
                <a:chExt cx="838200" cy="685800"/>
              </a:xfrm>
            </p:grpSpPr>
            <p:pic>
              <p:nvPicPr>
                <p:cNvPr id="1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3362154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Maintaining Partitioned Tables</a:t>
            </a:r>
            <a:endParaRPr lang="en-US" dirty="0"/>
          </a:p>
        </p:txBody>
      </p:sp>
      <p:sp>
        <p:nvSpPr>
          <p:cNvPr id="3" name="Content Placeholder 2"/>
          <p:cNvSpPr>
            <a:spLocks noGrp="1"/>
          </p:cNvSpPr>
          <p:nvPr>
            <p:ph idx="1"/>
          </p:nvPr>
        </p:nvSpPr>
        <p:spPr>
          <a:xfrm>
            <a:off x="457200" y="886968"/>
            <a:ext cx="8229600" cy="4525963"/>
          </a:xfrm>
        </p:spPr>
        <p:txBody>
          <a:bodyPr/>
          <a:lstStyle/>
          <a:p>
            <a:pPr>
              <a:buNone/>
            </a:pPr>
            <a:r>
              <a:rPr lang="en-US" dirty="0" smtClean="0"/>
              <a:t>Use </a:t>
            </a:r>
            <a:r>
              <a:rPr lang="en-US" dirty="0" smtClean="0">
                <a:latin typeface="Courier New" pitchFamily="49" charset="0"/>
                <a:cs typeface="Courier New" pitchFamily="49" charset="0"/>
              </a:rPr>
              <a:t>ALTER TABLE</a:t>
            </a:r>
            <a:r>
              <a:rPr lang="en-US" dirty="0" smtClean="0"/>
              <a:t> to:</a:t>
            </a:r>
          </a:p>
          <a:p>
            <a:pPr>
              <a:buNone/>
            </a:pPr>
            <a:endParaRPr lang="en-US" dirty="0" smtClean="0"/>
          </a:p>
          <a:p>
            <a:endParaRPr lang="en-US" dirty="0" smtClean="0"/>
          </a:p>
          <a:p>
            <a:endParaRPr lang="en-US" dirty="0" smtClean="0"/>
          </a:p>
          <a:p>
            <a:endParaRPr lang="en-US" dirty="0"/>
          </a:p>
        </p:txBody>
      </p:sp>
      <p:grpSp>
        <p:nvGrpSpPr>
          <p:cNvPr id="4" name="Group 21"/>
          <p:cNvGrpSpPr/>
          <p:nvPr/>
        </p:nvGrpSpPr>
        <p:grpSpPr>
          <a:xfrm>
            <a:off x="228600" y="4558963"/>
            <a:ext cx="8763000" cy="1156037"/>
            <a:chOff x="838200" y="1828800"/>
            <a:chExt cx="8763000" cy="1156037"/>
          </a:xfrm>
        </p:grpSpPr>
        <p:grpSp>
          <p:nvGrpSpPr>
            <p:cNvPr id="7" name="Group 30"/>
            <p:cNvGrpSpPr/>
            <p:nvPr/>
          </p:nvGrpSpPr>
          <p:grpSpPr>
            <a:xfrm>
              <a:off x="838200" y="2010101"/>
              <a:ext cx="8763000" cy="974736"/>
              <a:chOff x="609600" y="1476701"/>
              <a:chExt cx="8763000" cy="974736"/>
            </a:xfrm>
          </p:grpSpPr>
          <p:sp>
            <p:nvSpPr>
              <p:cNvPr id="24" name="Rectangle 23"/>
              <p:cNvSpPr/>
              <p:nvPr/>
            </p:nvSpPr>
            <p:spPr>
              <a:xfrm>
                <a:off x="609600" y="1476701"/>
                <a:ext cx="8763000" cy="9747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8686800" cy="978932"/>
              <a:chOff x="914400" y="1828800"/>
              <a:chExt cx="8686800" cy="978932"/>
            </a:xfrm>
          </p:grpSpPr>
          <p:sp>
            <p:nvSpPr>
              <p:cNvPr id="19" name="TextBox 18"/>
              <p:cNvSpPr txBox="1"/>
              <p:nvPr/>
            </p:nvSpPr>
            <p:spPr>
              <a:xfrm>
                <a:off x="1524000" y="1981200"/>
                <a:ext cx="3290324" cy="369332"/>
              </a:xfrm>
              <a:prstGeom prst="rect">
                <a:avLst/>
              </a:prstGeom>
              <a:noFill/>
            </p:spPr>
            <p:txBody>
              <a:bodyPr wrap="none" rtlCol="0">
                <a:spAutoFit/>
              </a:bodyPr>
              <a:lstStyle/>
              <a:p>
                <a:r>
                  <a:rPr lang="en-US" b="1" dirty="0" smtClean="0">
                    <a:latin typeface="Calibri" pitchFamily="34" charset="0"/>
                  </a:rPr>
                  <a:t>Example: Add a default partition</a:t>
                </a:r>
              </a:p>
            </p:txBody>
          </p:sp>
          <p:sp>
            <p:nvSpPr>
              <p:cNvPr id="20" name="TextBox 19"/>
              <p:cNvSpPr txBox="1"/>
              <p:nvPr/>
            </p:nvSpPr>
            <p:spPr>
              <a:xfrm>
                <a:off x="1143000" y="2438400"/>
                <a:ext cx="8458200" cy="369332"/>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ALTER TABLE sales ADD DEFAULT PARTITION other;</a:t>
                </a:r>
                <a:endParaRPr lang="en-US" dirty="0">
                  <a:latin typeface="Courier New" pitchFamily="49" charset="0"/>
                  <a:cs typeface="Courier New" pitchFamily="49" charset="0"/>
                </a:endParaRPr>
              </a:p>
            </p:txBody>
          </p:sp>
          <p:grpSp>
            <p:nvGrpSpPr>
              <p:cNvPr id="9" name="Group 25"/>
              <p:cNvGrpSpPr/>
              <p:nvPr/>
            </p:nvGrpSpPr>
            <p:grpSpPr>
              <a:xfrm>
                <a:off x="914400" y="1828800"/>
                <a:ext cx="838200" cy="685800"/>
                <a:chOff x="914400" y="1828800"/>
                <a:chExt cx="838200" cy="685800"/>
              </a:xfrm>
            </p:grpSpPr>
            <p:pic>
              <p:nvPicPr>
                <p:cNvPr id="22"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23"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10" name="Group 21"/>
          <p:cNvGrpSpPr/>
          <p:nvPr/>
        </p:nvGrpSpPr>
        <p:grpSpPr>
          <a:xfrm>
            <a:off x="228600" y="2922717"/>
            <a:ext cx="8763000" cy="1532930"/>
            <a:chOff x="838200" y="1828800"/>
            <a:chExt cx="8763000" cy="1532930"/>
          </a:xfrm>
        </p:grpSpPr>
        <p:grpSp>
          <p:nvGrpSpPr>
            <p:cNvPr id="11" name="Group 30"/>
            <p:cNvGrpSpPr/>
            <p:nvPr/>
          </p:nvGrpSpPr>
          <p:grpSpPr>
            <a:xfrm>
              <a:off x="838200" y="2010100"/>
              <a:ext cx="8763000" cy="1342699"/>
              <a:chOff x="609600" y="1476700"/>
              <a:chExt cx="8763000" cy="1342699"/>
            </a:xfrm>
          </p:grpSpPr>
          <p:sp>
            <p:nvSpPr>
              <p:cNvPr id="34" name="Rectangle 33"/>
              <p:cNvSpPr/>
              <p:nvPr/>
            </p:nvSpPr>
            <p:spPr>
              <a:xfrm>
                <a:off x="609600" y="1476700"/>
                <a:ext cx="8763000" cy="1342699"/>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27"/>
            <p:cNvGrpSpPr/>
            <p:nvPr/>
          </p:nvGrpSpPr>
          <p:grpSpPr>
            <a:xfrm>
              <a:off x="914400" y="1828800"/>
              <a:ext cx="8686800" cy="1532930"/>
              <a:chOff x="914400" y="1828800"/>
              <a:chExt cx="8686800" cy="1532930"/>
            </a:xfrm>
          </p:grpSpPr>
          <p:sp>
            <p:nvSpPr>
              <p:cNvPr id="29" name="TextBox 28"/>
              <p:cNvSpPr txBox="1"/>
              <p:nvPr/>
            </p:nvSpPr>
            <p:spPr>
              <a:xfrm>
                <a:off x="1524000" y="1981200"/>
                <a:ext cx="2952475" cy="369332"/>
              </a:xfrm>
              <a:prstGeom prst="rect">
                <a:avLst/>
              </a:prstGeom>
              <a:noFill/>
            </p:spPr>
            <p:txBody>
              <a:bodyPr wrap="none" rtlCol="0">
                <a:spAutoFit/>
              </a:bodyPr>
              <a:lstStyle/>
              <a:p>
                <a:r>
                  <a:rPr lang="en-US" b="1" dirty="0" smtClean="0">
                    <a:latin typeface="Calibri" pitchFamily="34" charset="0"/>
                  </a:rPr>
                  <a:t>Example: Rename a partition</a:t>
                </a:r>
              </a:p>
            </p:txBody>
          </p:sp>
          <p:sp>
            <p:nvSpPr>
              <p:cNvPr id="30" name="TextBox 29"/>
              <p:cNvSpPr txBox="1"/>
              <p:nvPr/>
            </p:nvSpPr>
            <p:spPr>
              <a:xfrm>
                <a:off x="1143000" y="2438400"/>
                <a:ext cx="8458200" cy="923330"/>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ALTER TABLE sales RENAME TO globalsales;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ALTER TABLE sales RENAME PARTITION FOR ('2008-01-01') TO jan08;</a:t>
                </a:r>
                <a:endParaRPr lang="en-US" dirty="0">
                  <a:latin typeface="Courier New" pitchFamily="49" charset="0"/>
                  <a:cs typeface="Courier New" pitchFamily="49" charset="0"/>
                </a:endParaRPr>
              </a:p>
            </p:txBody>
          </p:sp>
          <p:grpSp>
            <p:nvGrpSpPr>
              <p:cNvPr id="13" name="Group 25"/>
              <p:cNvGrpSpPr/>
              <p:nvPr/>
            </p:nvGrpSpPr>
            <p:grpSpPr>
              <a:xfrm>
                <a:off x="914400" y="1828800"/>
                <a:ext cx="838200" cy="685800"/>
                <a:chOff x="914400" y="1828800"/>
                <a:chExt cx="838200" cy="685800"/>
              </a:xfrm>
            </p:grpSpPr>
            <p:pic>
              <p:nvPicPr>
                <p:cNvPr id="32"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33"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14" name="Group 21"/>
          <p:cNvGrpSpPr/>
          <p:nvPr/>
        </p:nvGrpSpPr>
        <p:grpSpPr>
          <a:xfrm>
            <a:off x="228600" y="1286470"/>
            <a:ext cx="8763000" cy="1532930"/>
            <a:chOff x="838200" y="1828800"/>
            <a:chExt cx="8763000" cy="1532930"/>
          </a:xfrm>
        </p:grpSpPr>
        <p:grpSp>
          <p:nvGrpSpPr>
            <p:cNvPr id="15" name="Group 30"/>
            <p:cNvGrpSpPr/>
            <p:nvPr/>
          </p:nvGrpSpPr>
          <p:grpSpPr>
            <a:xfrm>
              <a:off x="838200" y="2010100"/>
              <a:ext cx="8763000" cy="1342699"/>
              <a:chOff x="609600" y="1476700"/>
              <a:chExt cx="8763000" cy="1342699"/>
            </a:xfrm>
          </p:grpSpPr>
          <p:sp>
            <p:nvSpPr>
              <p:cNvPr id="44" name="Rectangle 43"/>
              <p:cNvSpPr/>
              <p:nvPr/>
            </p:nvSpPr>
            <p:spPr>
              <a:xfrm>
                <a:off x="609600" y="1476700"/>
                <a:ext cx="8763000" cy="1342699"/>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27"/>
            <p:cNvGrpSpPr/>
            <p:nvPr/>
          </p:nvGrpSpPr>
          <p:grpSpPr>
            <a:xfrm>
              <a:off x="914400" y="1828800"/>
              <a:ext cx="8686800" cy="1532930"/>
              <a:chOff x="914400" y="1828800"/>
              <a:chExt cx="8686800" cy="1532930"/>
            </a:xfrm>
          </p:grpSpPr>
          <p:sp>
            <p:nvSpPr>
              <p:cNvPr id="39" name="TextBox 38"/>
              <p:cNvSpPr txBox="1"/>
              <p:nvPr/>
            </p:nvSpPr>
            <p:spPr>
              <a:xfrm>
                <a:off x="1524000" y="1981200"/>
                <a:ext cx="5554919" cy="369332"/>
              </a:xfrm>
              <a:prstGeom prst="rect">
                <a:avLst/>
              </a:prstGeom>
              <a:noFill/>
            </p:spPr>
            <p:txBody>
              <a:bodyPr wrap="none" rtlCol="0">
                <a:spAutoFit/>
              </a:bodyPr>
              <a:lstStyle/>
              <a:p>
                <a:r>
                  <a:rPr lang="en-US" b="1" dirty="0" smtClean="0">
                    <a:latin typeface="Calibri" pitchFamily="34" charset="0"/>
                  </a:rPr>
                  <a:t>Example: Add a partition to an existing partitioned table</a:t>
                </a:r>
              </a:p>
            </p:txBody>
          </p:sp>
          <p:sp>
            <p:nvSpPr>
              <p:cNvPr id="40" name="TextBox 39"/>
              <p:cNvSpPr txBox="1"/>
              <p:nvPr/>
            </p:nvSpPr>
            <p:spPr>
              <a:xfrm>
                <a:off x="1143000" y="2438400"/>
                <a:ext cx="8458200" cy="923330"/>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ALTER TABLE sales ADD PARTITION</a:t>
                </a:r>
              </a:p>
              <a:p>
                <a:r>
                  <a:rPr lang="en-US" dirty="0" smtClean="0">
                    <a:latin typeface="Courier New" pitchFamily="49" charset="0"/>
                    <a:cs typeface="Courier New" pitchFamily="49" charset="0"/>
                  </a:rPr>
                  <a:t>START (date '2009-02-01') INCLUSIVE</a:t>
                </a:r>
              </a:p>
              <a:p>
                <a:r>
                  <a:rPr lang="en-US" dirty="0" smtClean="0">
                    <a:latin typeface="Courier New" pitchFamily="49" charset="0"/>
                    <a:cs typeface="Courier New" pitchFamily="49" charset="0"/>
                  </a:rPr>
                  <a:t>END (date '2009-03-01') EXCLUSIVE;</a:t>
                </a:r>
                <a:endParaRPr lang="en-US" dirty="0">
                  <a:latin typeface="Courier New" pitchFamily="49" charset="0"/>
                  <a:cs typeface="Courier New" pitchFamily="49" charset="0"/>
                </a:endParaRPr>
              </a:p>
            </p:txBody>
          </p:sp>
          <p:grpSp>
            <p:nvGrpSpPr>
              <p:cNvPr id="17" name="Group 25"/>
              <p:cNvGrpSpPr/>
              <p:nvPr/>
            </p:nvGrpSpPr>
            <p:grpSpPr>
              <a:xfrm>
                <a:off x="914400" y="1828800"/>
                <a:ext cx="838200" cy="685800"/>
                <a:chOff x="914400" y="1828800"/>
                <a:chExt cx="838200" cy="685800"/>
              </a:xfrm>
            </p:grpSpPr>
            <p:pic>
              <p:nvPicPr>
                <p:cNvPr id="42"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43"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pic>
        <p:nvPicPr>
          <p:cNvPr id="6" name="Picture 5" descr="Cauti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1172" y="4711363"/>
            <a:ext cx="1575628" cy="1313023"/>
          </a:xfrm>
          <a:prstGeom prst="rect">
            <a:avLst/>
          </a:prstGeom>
        </p:spPr>
      </p:pic>
    </p:spTree>
    <p:custDataLst>
      <p:tags r:id="rId1"/>
    </p:custDataLst>
    <p:extLst>
      <p:ext uri="{BB962C8B-B14F-4D97-AF65-F5344CB8AC3E}">
        <p14:creationId xmlns:p14="http://schemas.microsoft.com/office/powerpoint/2010/main" val="19523109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Maintaining Partitioned Tables (</a:t>
            </a:r>
            <a:r>
              <a:rPr lang="en-US" dirty="0" err="1" smtClean="0"/>
              <a:t>Cont’d.</a:t>
            </a:r>
            <a:r>
              <a:rPr lang="en-US" dirty="0" smtClean="0"/>
              <a:t>)</a:t>
            </a:r>
            <a:endParaRPr lang="en-US" dirty="0"/>
          </a:p>
        </p:txBody>
      </p:sp>
      <p:grpSp>
        <p:nvGrpSpPr>
          <p:cNvPr id="4" name="Group 21"/>
          <p:cNvGrpSpPr/>
          <p:nvPr/>
        </p:nvGrpSpPr>
        <p:grpSpPr>
          <a:xfrm>
            <a:off x="228600" y="685800"/>
            <a:ext cx="8763000" cy="1156037"/>
            <a:chOff x="838200" y="1828800"/>
            <a:chExt cx="8763000" cy="1156037"/>
          </a:xfrm>
        </p:grpSpPr>
        <p:grpSp>
          <p:nvGrpSpPr>
            <p:cNvPr id="7" name="Group 30"/>
            <p:cNvGrpSpPr/>
            <p:nvPr/>
          </p:nvGrpSpPr>
          <p:grpSpPr>
            <a:xfrm>
              <a:off x="838200" y="2010101"/>
              <a:ext cx="8763000" cy="974736"/>
              <a:chOff x="609600" y="1476701"/>
              <a:chExt cx="8763000" cy="974736"/>
            </a:xfrm>
          </p:grpSpPr>
          <p:sp>
            <p:nvSpPr>
              <p:cNvPr id="29" name="Rectangle 28"/>
              <p:cNvSpPr/>
              <p:nvPr/>
            </p:nvSpPr>
            <p:spPr>
              <a:xfrm>
                <a:off x="609600" y="1476701"/>
                <a:ext cx="8763000" cy="9747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8686800" cy="978932"/>
              <a:chOff x="914400" y="1828800"/>
              <a:chExt cx="8686800" cy="978932"/>
            </a:xfrm>
          </p:grpSpPr>
          <p:sp>
            <p:nvSpPr>
              <p:cNvPr id="24" name="TextBox 23"/>
              <p:cNvSpPr txBox="1"/>
              <p:nvPr/>
            </p:nvSpPr>
            <p:spPr>
              <a:xfrm>
                <a:off x="1524000" y="1981200"/>
                <a:ext cx="2944845" cy="369332"/>
              </a:xfrm>
              <a:prstGeom prst="rect">
                <a:avLst/>
              </a:prstGeom>
              <a:noFill/>
            </p:spPr>
            <p:txBody>
              <a:bodyPr wrap="none" rtlCol="0">
                <a:spAutoFit/>
              </a:bodyPr>
              <a:lstStyle/>
              <a:p>
                <a:r>
                  <a:rPr lang="en-US" b="1" dirty="0" smtClean="0">
                    <a:latin typeface="Calibri" pitchFamily="34" charset="0"/>
                  </a:rPr>
                  <a:t>Example: Remove a partition</a:t>
                </a:r>
              </a:p>
            </p:txBody>
          </p:sp>
          <p:sp>
            <p:nvSpPr>
              <p:cNvPr id="25" name="TextBox 24"/>
              <p:cNvSpPr txBox="1"/>
              <p:nvPr/>
            </p:nvSpPr>
            <p:spPr>
              <a:xfrm>
                <a:off x="1143000" y="2438400"/>
                <a:ext cx="8458200" cy="369332"/>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ALTER TABLE sales DROP PARTITION FOR (RANK(1));</a:t>
                </a:r>
                <a:endParaRPr lang="en-US" dirty="0">
                  <a:latin typeface="Courier New" pitchFamily="49" charset="0"/>
                  <a:cs typeface="Courier New" pitchFamily="49" charset="0"/>
                </a:endParaRPr>
              </a:p>
            </p:txBody>
          </p:sp>
          <p:grpSp>
            <p:nvGrpSpPr>
              <p:cNvPr id="9" name="Group 25"/>
              <p:cNvGrpSpPr/>
              <p:nvPr/>
            </p:nvGrpSpPr>
            <p:grpSpPr>
              <a:xfrm>
                <a:off x="914400" y="1828800"/>
                <a:ext cx="838200" cy="685800"/>
                <a:chOff x="914400" y="1828800"/>
                <a:chExt cx="838200" cy="685800"/>
              </a:xfrm>
            </p:grpSpPr>
            <p:pic>
              <p:nvPicPr>
                <p:cNvPr id="2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2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10" name="Group 21"/>
          <p:cNvGrpSpPr/>
          <p:nvPr/>
        </p:nvGrpSpPr>
        <p:grpSpPr>
          <a:xfrm>
            <a:off x="228600" y="1733490"/>
            <a:ext cx="8763000" cy="1156037"/>
            <a:chOff x="838200" y="1828800"/>
            <a:chExt cx="8763000" cy="1156037"/>
          </a:xfrm>
        </p:grpSpPr>
        <p:grpSp>
          <p:nvGrpSpPr>
            <p:cNvPr id="11" name="Group 30"/>
            <p:cNvGrpSpPr/>
            <p:nvPr/>
          </p:nvGrpSpPr>
          <p:grpSpPr>
            <a:xfrm>
              <a:off x="838200" y="2010101"/>
              <a:ext cx="8763000" cy="974736"/>
              <a:chOff x="609600" y="1476701"/>
              <a:chExt cx="8763000" cy="974736"/>
            </a:xfrm>
          </p:grpSpPr>
          <p:sp>
            <p:nvSpPr>
              <p:cNvPr id="39" name="Rectangle 38"/>
              <p:cNvSpPr/>
              <p:nvPr/>
            </p:nvSpPr>
            <p:spPr>
              <a:xfrm>
                <a:off x="609600" y="1476701"/>
                <a:ext cx="8763000" cy="9747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27"/>
            <p:cNvGrpSpPr/>
            <p:nvPr/>
          </p:nvGrpSpPr>
          <p:grpSpPr>
            <a:xfrm>
              <a:off x="914400" y="1828800"/>
              <a:ext cx="8686800" cy="978932"/>
              <a:chOff x="914400" y="1828800"/>
              <a:chExt cx="8686800" cy="978932"/>
            </a:xfrm>
          </p:grpSpPr>
          <p:sp>
            <p:nvSpPr>
              <p:cNvPr id="34" name="TextBox 33"/>
              <p:cNvSpPr txBox="1"/>
              <p:nvPr/>
            </p:nvSpPr>
            <p:spPr>
              <a:xfrm>
                <a:off x="1524000" y="1981200"/>
                <a:ext cx="3000245" cy="369332"/>
              </a:xfrm>
              <a:prstGeom prst="rect">
                <a:avLst/>
              </a:prstGeom>
              <a:noFill/>
            </p:spPr>
            <p:txBody>
              <a:bodyPr wrap="none" rtlCol="0">
                <a:spAutoFit/>
              </a:bodyPr>
              <a:lstStyle/>
              <a:p>
                <a:r>
                  <a:rPr lang="en-US" b="1" dirty="0" smtClean="0">
                    <a:latin typeface="Calibri" pitchFamily="34" charset="0"/>
                  </a:rPr>
                  <a:t>Example: Truncate a partition</a:t>
                </a:r>
              </a:p>
            </p:txBody>
          </p:sp>
          <p:sp>
            <p:nvSpPr>
              <p:cNvPr id="35" name="TextBox 34"/>
              <p:cNvSpPr txBox="1"/>
              <p:nvPr/>
            </p:nvSpPr>
            <p:spPr>
              <a:xfrm>
                <a:off x="1143000" y="2438400"/>
                <a:ext cx="8458200" cy="369332"/>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ALTER TABLE sales TRUNCATE PARTITION FOR (RANK(1));</a:t>
                </a:r>
                <a:endParaRPr lang="en-US" dirty="0">
                  <a:latin typeface="Courier New" pitchFamily="49" charset="0"/>
                  <a:cs typeface="Courier New" pitchFamily="49" charset="0"/>
                </a:endParaRPr>
              </a:p>
            </p:txBody>
          </p:sp>
          <p:grpSp>
            <p:nvGrpSpPr>
              <p:cNvPr id="13" name="Group 25"/>
              <p:cNvGrpSpPr/>
              <p:nvPr/>
            </p:nvGrpSpPr>
            <p:grpSpPr>
              <a:xfrm>
                <a:off x="914400" y="1828800"/>
                <a:ext cx="838200" cy="685800"/>
                <a:chOff x="914400" y="1828800"/>
                <a:chExt cx="838200" cy="685800"/>
              </a:xfrm>
            </p:grpSpPr>
            <p:pic>
              <p:nvPicPr>
                <p:cNvPr id="3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3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14" name="Group 21"/>
          <p:cNvGrpSpPr/>
          <p:nvPr/>
        </p:nvGrpSpPr>
        <p:grpSpPr>
          <a:xfrm>
            <a:off x="228600" y="2781180"/>
            <a:ext cx="8763000" cy="1809929"/>
            <a:chOff x="838200" y="1828800"/>
            <a:chExt cx="8763000" cy="1809929"/>
          </a:xfrm>
        </p:grpSpPr>
        <p:grpSp>
          <p:nvGrpSpPr>
            <p:cNvPr id="15" name="Group 30"/>
            <p:cNvGrpSpPr/>
            <p:nvPr/>
          </p:nvGrpSpPr>
          <p:grpSpPr>
            <a:xfrm>
              <a:off x="838200" y="2010101"/>
              <a:ext cx="8763000" cy="1628628"/>
              <a:chOff x="609600" y="1476701"/>
              <a:chExt cx="8763000" cy="1628628"/>
            </a:xfrm>
          </p:grpSpPr>
          <p:sp>
            <p:nvSpPr>
              <p:cNvPr id="69" name="Rectangle 68"/>
              <p:cNvSpPr/>
              <p:nvPr/>
            </p:nvSpPr>
            <p:spPr>
              <a:xfrm>
                <a:off x="609600" y="1476701"/>
                <a:ext cx="8763000" cy="162862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27"/>
            <p:cNvGrpSpPr/>
            <p:nvPr/>
          </p:nvGrpSpPr>
          <p:grpSpPr>
            <a:xfrm>
              <a:off x="914400" y="1828800"/>
              <a:ext cx="8686800" cy="1809929"/>
              <a:chOff x="914400" y="1828800"/>
              <a:chExt cx="8686800" cy="1809929"/>
            </a:xfrm>
          </p:grpSpPr>
          <p:sp>
            <p:nvSpPr>
              <p:cNvPr id="64" name="TextBox 63"/>
              <p:cNvSpPr txBox="1"/>
              <p:nvPr/>
            </p:nvSpPr>
            <p:spPr>
              <a:xfrm>
                <a:off x="1524000" y="1981200"/>
                <a:ext cx="3061864" cy="369332"/>
              </a:xfrm>
              <a:prstGeom prst="rect">
                <a:avLst/>
              </a:prstGeom>
              <a:noFill/>
            </p:spPr>
            <p:txBody>
              <a:bodyPr wrap="none" rtlCol="0">
                <a:spAutoFit/>
              </a:bodyPr>
              <a:lstStyle/>
              <a:p>
                <a:r>
                  <a:rPr lang="en-US" b="1" dirty="0" smtClean="0">
                    <a:latin typeface="Calibri" pitchFamily="34" charset="0"/>
                  </a:rPr>
                  <a:t>Example: Exchange a partition</a:t>
                </a:r>
              </a:p>
            </p:txBody>
          </p:sp>
          <p:sp>
            <p:nvSpPr>
              <p:cNvPr id="65" name="TextBox 64"/>
              <p:cNvSpPr txBox="1"/>
              <p:nvPr/>
            </p:nvSpPr>
            <p:spPr>
              <a:xfrm>
                <a:off x="1143000" y="2438400"/>
                <a:ext cx="8458200" cy="1200329"/>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TABLE jan08 (LIKE sales) WITH (appendonly=true);</a:t>
                </a:r>
              </a:p>
              <a:p>
                <a:r>
                  <a:rPr lang="en-US" dirty="0" smtClean="0">
                    <a:latin typeface="Courier New" pitchFamily="49" charset="0"/>
                    <a:cs typeface="Courier New" pitchFamily="49" charset="0"/>
                  </a:rPr>
                  <a:t>INSERT INTO jan08 SELECT * FROM sales_1_prt_1 ;</a:t>
                </a:r>
              </a:p>
              <a:p>
                <a:r>
                  <a:rPr lang="en-US" dirty="0" smtClean="0">
                    <a:latin typeface="Courier New" pitchFamily="49" charset="0"/>
                    <a:cs typeface="Courier New" pitchFamily="49" charset="0"/>
                  </a:rPr>
                  <a:t>ALTER TABLE sales EXCHANGE PARTITION FOR ('2008-01-01') WITH TABLE jan08;</a:t>
                </a:r>
                <a:endParaRPr lang="en-US" dirty="0">
                  <a:latin typeface="Courier New" pitchFamily="49" charset="0"/>
                  <a:cs typeface="Courier New" pitchFamily="49" charset="0"/>
                </a:endParaRPr>
              </a:p>
            </p:txBody>
          </p:sp>
          <p:grpSp>
            <p:nvGrpSpPr>
              <p:cNvPr id="17" name="Group 25"/>
              <p:cNvGrpSpPr/>
              <p:nvPr/>
            </p:nvGrpSpPr>
            <p:grpSpPr>
              <a:xfrm>
                <a:off x="914400" y="1828800"/>
                <a:ext cx="838200" cy="685800"/>
                <a:chOff x="914400" y="1828800"/>
                <a:chExt cx="838200" cy="685800"/>
              </a:xfrm>
            </p:grpSpPr>
            <p:pic>
              <p:nvPicPr>
                <p:cNvPr id="6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6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18" name="Group 21"/>
          <p:cNvGrpSpPr/>
          <p:nvPr/>
        </p:nvGrpSpPr>
        <p:grpSpPr>
          <a:xfrm>
            <a:off x="228600" y="4482763"/>
            <a:ext cx="8763000" cy="1613237"/>
            <a:chOff x="838200" y="1828800"/>
            <a:chExt cx="8763000" cy="1613237"/>
          </a:xfrm>
        </p:grpSpPr>
        <p:grpSp>
          <p:nvGrpSpPr>
            <p:cNvPr id="19" name="Group 30"/>
            <p:cNvGrpSpPr/>
            <p:nvPr/>
          </p:nvGrpSpPr>
          <p:grpSpPr>
            <a:xfrm>
              <a:off x="838200" y="2010101"/>
              <a:ext cx="8763000" cy="1431936"/>
              <a:chOff x="609600" y="1476701"/>
              <a:chExt cx="8763000" cy="1431936"/>
            </a:xfrm>
          </p:grpSpPr>
          <p:sp>
            <p:nvSpPr>
              <p:cNvPr id="59" name="Rectangle 58"/>
              <p:cNvSpPr/>
              <p:nvPr/>
            </p:nvSpPr>
            <p:spPr>
              <a:xfrm>
                <a:off x="609600" y="1476701"/>
                <a:ext cx="8763000" cy="14319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27"/>
            <p:cNvGrpSpPr/>
            <p:nvPr/>
          </p:nvGrpSpPr>
          <p:grpSpPr>
            <a:xfrm>
              <a:off x="914400" y="1828800"/>
              <a:ext cx="8686800" cy="1532930"/>
              <a:chOff x="914400" y="1828800"/>
              <a:chExt cx="8686800" cy="1532930"/>
            </a:xfrm>
          </p:grpSpPr>
          <p:sp>
            <p:nvSpPr>
              <p:cNvPr id="54" name="TextBox 53"/>
              <p:cNvSpPr txBox="1"/>
              <p:nvPr/>
            </p:nvSpPr>
            <p:spPr>
              <a:xfrm>
                <a:off x="1524000" y="1981200"/>
                <a:ext cx="5588264" cy="369332"/>
              </a:xfrm>
              <a:prstGeom prst="rect">
                <a:avLst/>
              </a:prstGeom>
              <a:noFill/>
            </p:spPr>
            <p:txBody>
              <a:bodyPr wrap="none" rtlCol="0">
                <a:spAutoFit/>
              </a:bodyPr>
              <a:lstStyle/>
              <a:p>
                <a:r>
                  <a:rPr lang="en-US" b="1" dirty="0" smtClean="0">
                    <a:latin typeface="Calibri" pitchFamily="34" charset="0"/>
                  </a:rPr>
                  <a:t>Example: Split an existing partition in a partitioned table</a:t>
                </a:r>
              </a:p>
            </p:txBody>
          </p:sp>
          <p:sp>
            <p:nvSpPr>
              <p:cNvPr id="55" name="TextBox 54"/>
              <p:cNvSpPr txBox="1"/>
              <p:nvPr/>
            </p:nvSpPr>
            <p:spPr>
              <a:xfrm>
                <a:off x="1143000" y="2438400"/>
                <a:ext cx="8458200" cy="923330"/>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ALTER TABLE sales SPLIT PARTITION FOR ('2008-01-01')</a:t>
                </a:r>
              </a:p>
              <a:p>
                <a:r>
                  <a:rPr lang="en-US" dirty="0" smtClean="0">
                    <a:latin typeface="Courier New" pitchFamily="49" charset="0"/>
                    <a:cs typeface="Courier New" pitchFamily="49" charset="0"/>
                  </a:rPr>
                  <a:t>AT ('2008-01-16')</a:t>
                </a:r>
              </a:p>
              <a:p>
                <a:r>
                  <a:rPr lang="en-US" dirty="0" smtClean="0">
                    <a:latin typeface="Courier New" pitchFamily="49" charset="0"/>
                    <a:cs typeface="Courier New" pitchFamily="49" charset="0"/>
                  </a:rPr>
                  <a:t>INTO (PARTITION jan081to15, PARTITION jan0816to31);</a:t>
                </a:r>
                <a:endParaRPr lang="en-US" dirty="0">
                  <a:latin typeface="Courier New" pitchFamily="49" charset="0"/>
                  <a:cs typeface="Courier New" pitchFamily="49" charset="0"/>
                </a:endParaRPr>
              </a:p>
            </p:txBody>
          </p:sp>
          <p:grpSp>
            <p:nvGrpSpPr>
              <p:cNvPr id="21" name="Group 25"/>
              <p:cNvGrpSpPr/>
              <p:nvPr/>
            </p:nvGrpSpPr>
            <p:grpSpPr>
              <a:xfrm>
                <a:off x="914400" y="1828800"/>
                <a:ext cx="838200" cy="685800"/>
                <a:chOff x="914400" y="1828800"/>
                <a:chExt cx="838200" cy="685800"/>
              </a:xfrm>
            </p:grpSpPr>
            <p:pic>
              <p:nvPicPr>
                <p:cNvPr id="5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5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21542489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822612" y="766059"/>
            <a:ext cx="7460606" cy="1271791"/>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a:solidFill>
                  <a:schemeClr val="tx2"/>
                </a:solidFill>
              </a:rPr>
              <a:t>GPDB Table Partitioning</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27300818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32" y="225087"/>
            <a:ext cx="8229600" cy="1143000"/>
          </a:xfrm>
        </p:spPr>
        <p:txBody>
          <a:bodyPr/>
          <a:lstStyle/>
          <a:p>
            <a:r>
              <a:rPr lang="en-US" dirty="0" smtClean="0"/>
              <a:t>Viewing Details on Partitioned Tables</a:t>
            </a:r>
            <a:endParaRPr lang="en-US" dirty="0"/>
          </a:p>
        </p:txBody>
      </p:sp>
      <p:pic>
        <p:nvPicPr>
          <p:cNvPr id="2050" name="Picture 2" descr="C:\Users\cantot\AppData\Local\Temp\SNAGHTML1459daa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800807"/>
            <a:ext cx="5819775" cy="24574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6" name="Picture 8" descr="C:\Users\cantot\AppData\Local\Temp\SNAGHTML1474e07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52852"/>
            <a:ext cx="9172575" cy="18764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8" name="Picture 10" descr="C:\Users\cantot\AppData\Local\Temp\SNAGHTML148036a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324144"/>
            <a:ext cx="6524625" cy="12573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flipH="1">
            <a:off x="3902018" y="5005421"/>
            <a:ext cx="4146659" cy="637446"/>
          </a:xfrm>
          <a:prstGeom prst="rect">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err="1" smtClean="0">
                <a:solidFill>
                  <a:schemeClr val="bg2">
                    <a:lumMod val="75000"/>
                  </a:schemeClr>
                </a:solidFill>
                <a:latin typeface="Courier New" panose="02070309020205020404" pitchFamily="49" charset="0"/>
                <a:cs typeface="Courier New" panose="02070309020205020404" pitchFamily="49" charset="0"/>
              </a:rPr>
              <a:t>pg_partition_columns</a:t>
            </a:r>
            <a:r>
              <a:rPr lang="en-US" dirty="0" smtClean="0">
                <a:solidFill>
                  <a:schemeClr val="bg2">
                    <a:lumMod val="75000"/>
                  </a:schemeClr>
                </a:solidFill>
                <a:latin typeface="Calibri" panose="020F0502020204030204" pitchFamily="34" charset="0"/>
                <a:cs typeface="Courier New" panose="02070309020205020404" pitchFamily="49" charset="0"/>
              </a:rPr>
              <a:t> displays the column used for partitioning</a:t>
            </a:r>
            <a:endParaRPr lang="en-US" dirty="0">
              <a:solidFill>
                <a:schemeClr val="bg2">
                  <a:lumMod val="75000"/>
                </a:schemeClr>
              </a:solidFill>
              <a:latin typeface="Calibri" panose="020F0502020204030204" pitchFamily="34" charset="0"/>
              <a:cs typeface="Courier New" pitchFamily="49" charset="0"/>
            </a:endParaRPr>
          </a:p>
        </p:txBody>
      </p:sp>
      <p:sp>
        <p:nvSpPr>
          <p:cNvPr id="12" name="Rectangle 11"/>
          <p:cNvSpPr/>
          <p:nvPr/>
        </p:nvSpPr>
        <p:spPr>
          <a:xfrm flipH="1">
            <a:off x="3930919" y="2925327"/>
            <a:ext cx="4557713" cy="665862"/>
          </a:xfrm>
          <a:prstGeom prst="rect">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err="1" smtClean="0">
                <a:solidFill>
                  <a:schemeClr val="bg2">
                    <a:lumMod val="75000"/>
                  </a:schemeClr>
                </a:solidFill>
                <a:latin typeface="Courier New" panose="02070309020205020404" pitchFamily="49" charset="0"/>
                <a:cs typeface="Courier New" panose="02070309020205020404" pitchFamily="49" charset="0"/>
              </a:rPr>
              <a:t>pg_partitions</a:t>
            </a:r>
            <a:r>
              <a:rPr lang="en-US" dirty="0" smtClean="0">
                <a:solidFill>
                  <a:schemeClr val="bg2">
                    <a:lumMod val="75000"/>
                  </a:schemeClr>
                </a:solidFill>
                <a:latin typeface="Calibri" pitchFamily="34" charset="0"/>
                <a:cs typeface="Courier New" pitchFamily="49" charset="0"/>
              </a:rPr>
              <a:t> view lets you obtain more details on partitioned tables</a:t>
            </a:r>
            <a:endParaRPr lang="en-US" dirty="0">
              <a:solidFill>
                <a:schemeClr val="bg2">
                  <a:lumMod val="75000"/>
                </a:schemeClr>
              </a:solidFill>
              <a:latin typeface="Courier New" pitchFamily="49" charset="0"/>
              <a:cs typeface="Courier New" pitchFamily="49" charset="0"/>
            </a:endParaRPr>
          </a:p>
        </p:txBody>
      </p:sp>
      <p:sp>
        <p:nvSpPr>
          <p:cNvPr id="13" name="Rectangle 12"/>
          <p:cNvSpPr/>
          <p:nvPr/>
        </p:nvSpPr>
        <p:spPr>
          <a:xfrm flipH="1">
            <a:off x="4947219" y="796587"/>
            <a:ext cx="2525111" cy="766269"/>
          </a:xfrm>
          <a:prstGeom prst="rect">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Details on the parent and child tables</a:t>
            </a:r>
            <a:endParaRPr lang="en-US" dirty="0">
              <a:solidFill>
                <a:schemeClr val="bg2">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979941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Using PQO With Partitioned Tables</a:t>
            </a:r>
            <a:endParaRPr lang="en" sz="3200" dirty="0">
              <a:solidFill>
                <a:srgbClr val="008881"/>
              </a:solidFill>
            </a:endParaRPr>
          </a:p>
        </p:txBody>
      </p:sp>
      <p:sp>
        <p:nvSpPr>
          <p:cNvPr id="3" name="Text Placeholder 2"/>
          <p:cNvSpPr>
            <a:spLocks noGrp="1"/>
          </p:cNvSpPr>
          <p:nvPr>
            <p:ph type="body" idx="1"/>
          </p:nvPr>
        </p:nvSpPr>
        <p:spPr>
          <a:xfrm>
            <a:off x="376190" y="1060193"/>
            <a:ext cx="8410499" cy="4510799"/>
          </a:xfrm>
        </p:spPr>
        <p:txBody>
          <a:bodyPr/>
          <a:lstStyle/>
          <a:p>
            <a:pPr marL="152400" indent="0">
              <a:buSzPct val="100000"/>
              <a:buNone/>
            </a:pPr>
            <a:endParaRPr lang="en-US" sz="2800" dirty="0">
              <a:solidFill>
                <a:schemeClr val="lt2"/>
              </a:solidFill>
            </a:endParaRPr>
          </a:p>
          <a:p>
            <a:pPr marL="495300">
              <a:buSzPct val="100000"/>
            </a:pPr>
            <a:r>
              <a:rPr lang="en-US" sz="2800" dirty="0">
                <a:solidFill>
                  <a:schemeClr val="lt2"/>
                </a:solidFill>
              </a:rPr>
              <a:t>Pivotal Query Optimizer requires statistics on the root partition of partitioned tables</a:t>
            </a:r>
          </a:p>
          <a:p>
            <a:pPr marL="495300">
              <a:buSzPct val="100000"/>
            </a:pPr>
            <a:r>
              <a:rPr lang="en-US" dirty="0">
                <a:solidFill>
                  <a:schemeClr val="lt2"/>
                </a:solidFill>
                <a:latin typeface="Courier"/>
                <a:cs typeface="Courier"/>
              </a:rPr>
              <a:t>gpconfig -c optimizer_analyze_root_partition -v on –masteronly</a:t>
            </a:r>
          </a:p>
          <a:p>
            <a:pPr marL="495300">
              <a:buSzPct val="100000"/>
            </a:pPr>
            <a:r>
              <a:rPr lang="en-US" sz="2800" i="1" dirty="0">
                <a:solidFill>
                  <a:schemeClr val="lt2"/>
                </a:solidFill>
              </a:rPr>
              <a:t>OR</a:t>
            </a:r>
          </a:p>
          <a:p>
            <a:pPr marL="495300">
              <a:buSzPct val="100000"/>
            </a:pPr>
            <a:r>
              <a:rPr lang="en-US" dirty="0">
                <a:solidFill>
                  <a:schemeClr val="lt2"/>
                </a:solidFill>
                <a:latin typeface="Courier"/>
                <a:cs typeface="Courier"/>
              </a:rPr>
              <a:t>ANALYZE ROOTPARTITION;</a:t>
            </a:r>
          </a:p>
          <a:p>
            <a:endParaRPr lang="en-US"/>
          </a:p>
        </p:txBody>
      </p:sp>
    </p:spTree>
    <p:extLst>
      <p:ext uri="{BB962C8B-B14F-4D97-AF65-F5344CB8AC3E}">
        <p14:creationId xmlns:p14="http://schemas.microsoft.com/office/powerpoint/2010/main" val="33115434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3" name="Text Placeholder 2"/>
          <p:cNvSpPr>
            <a:spLocks noGrp="1"/>
          </p:cNvSpPr>
          <p:nvPr>
            <p:ph type="body" idx="1"/>
          </p:nvPr>
        </p:nvSpPr>
        <p:spPr>
          <a:xfrm>
            <a:off x="376190" y="1296485"/>
            <a:ext cx="8410499" cy="4510799"/>
          </a:xfrm>
        </p:spPr>
        <p:txBody>
          <a:bodyPr/>
          <a:lstStyle/>
          <a:p>
            <a:pPr marL="152400" indent="0">
              <a:buSzPct val="100000"/>
              <a:buNone/>
            </a:pPr>
            <a:endParaRPr lang="en-US" sz="2800" dirty="0">
              <a:solidFill>
                <a:schemeClr val="lt2"/>
              </a:solidFill>
            </a:endParaRPr>
          </a:p>
          <a:p>
            <a:pPr marL="495300">
              <a:buSzPct val="100000"/>
            </a:pPr>
            <a:r>
              <a:rPr lang="en-US" sz="2800" dirty="0">
                <a:solidFill>
                  <a:schemeClr val="lt2"/>
                </a:solidFill>
              </a:rPr>
              <a:t>What is table partitioning?</a:t>
            </a:r>
          </a:p>
          <a:p>
            <a:pPr marL="495300">
              <a:buSzPct val="100000"/>
            </a:pPr>
            <a:r>
              <a:rPr lang="en-US" sz="2800" dirty="0">
                <a:solidFill>
                  <a:schemeClr val="lt2"/>
                </a:solidFill>
              </a:rPr>
              <a:t>Two methods of partitioning</a:t>
            </a:r>
          </a:p>
          <a:p>
            <a:pPr marL="495300">
              <a:buSzPct val="100000"/>
            </a:pPr>
            <a:r>
              <a:rPr lang="en-US" sz="2800" dirty="0">
                <a:solidFill>
                  <a:schemeClr val="lt2"/>
                </a:solidFill>
              </a:rPr>
              <a:t>Why partition?</a:t>
            </a:r>
          </a:p>
          <a:p>
            <a:pPr marL="495300">
              <a:buSzPct val="100000"/>
            </a:pPr>
            <a:r>
              <a:rPr lang="en-US" sz="2800" dirty="0">
                <a:solidFill>
                  <a:schemeClr val="lt2"/>
                </a:solidFill>
              </a:rPr>
              <a:t>Steps to partition a table</a:t>
            </a:r>
          </a:p>
          <a:p>
            <a:pPr marL="495300">
              <a:buSzPct val="100000"/>
            </a:pPr>
            <a:r>
              <a:rPr lang="en-US" sz="2800" dirty="0">
                <a:solidFill>
                  <a:schemeClr val="lt2"/>
                </a:solidFill>
              </a:rPr>
              <a:t>Test it out in the lab</a:t>
            </a:r>
            <a:endParaRPr lang="en" sz="2800" dirty="0">
              <a:solidFill>
                <a:schemeClr val="lt2"/>
              </a:solidFill>
            </a:endParaRPr>
          </a:p>
          <a:p>
            <a:endParaRPr lang="en-US"/>
          </a:p>
        </p:txBody>
      </p:sp>
    </p:spTree>
    <p:extLst>
      <p:ext uri="{BB962C8B-B14F-4D97-AF65-F5344CB8AC3E}">
        <p14:creationId xmlns:p14="http://schemas.microsoft.com/office/powerpoint/2010/main" val="4012167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16935754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225715"/>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solidFill>
                <a:schemeClr val="lt2"/>
              </a:solidFill>
            </a:endParaRPr>
          </a:p>
          <a:p>
            <a:pPr marL="495300" indent="-342900">
              <a:buSzPct val="100000"/>
            </a:pPr>
            <a:r>
              <a:rPr lang="en-US" sz="2800" dirty="0">
                <a:solidFill>
                  <a:schemeClr val="lt2"/>
                </a:solidFill>
              </a:rPr>
              <a:t>Introduction</a:t>
            </a:r>
          </a:p>
          <a:p>
            <a:pPr marL="495300" indent="-342900">
              <a:buSzPct val="100000"/>
            </a:pPr>
            <a:r>
              <a:rPr lang="en-US" sz="2800" dirty="0">
                <a:solidFill>
                  <a:schemeClr val="lt2"/>
                </a:solidFill>
              </a:rPr>
              <a:t>What is table partitioning?</a:t>
            </a:r>
          </a:p>
          <a:p>
            <a:pPr marL="495300" indent="-342900">
              <a:buSzPct val="100000"/>
            </a:pPr>
            <a:r>
              <a:rPr lang="en-US" sz="2800" dirty="0">
                <a:solidFill>
                  <a:schemeClr val="lt2"/>
                </a:solidFill>
              </a:rPr>
              <a:t>Two methods of partitioning</a:t>
            </a:r>
          </a:p>
          <a:p>
            <a:pPr marL="495300" indent="-342900">
              <a:buSzPct val="100000"/>
            </a:pPr>
            <a:r>
              <a:rPr lang="en-US" sz="2800" dirty="0">
                <a:solidFill>
                  <a:schemeClr val="lt2"/>
                </a:solidFill>
              </a:rPr>
              <a:t>Why partition?</a:t>
            </a:r>
          </a:p>
          <a:p>
            <a:pPr marL="495300" indent="-342900">
              <a:buSzPct val="100000"/>
            </a:pPr>
            <a:r>
              <a:rPr lang="en-US" sz="2800" dirty="0">
                <a:solidFill>
                  <a:schemeClr val="lt2"/>
                </a:solidFill>
              </a:rPr>
              <a:t>Steps to partition a table</a:t>
            </a:r>
          </a:p>
          <a:p>
            <a:pPr marL="495300" indent="-342900">
              <a:buSzPct val="100000"/>
            </a:pPr>
            <a:r>
              <a:rPr lang="en-US" sz="2800" dirty="0">
                <a:solidFill>
                  <a:schemeClr val="lt2"/>
                </a:solidFill>
              </a:rPr>
              <a:t>Test it out in the lab</a:t>
            </a:r>
            <a:endParaRPr lang="en" sz="2800" dirty="0">
              <a:solidFill>
                <a:schemeClr val="lt2"/>
              </a:solidFill>
            </a:endParaRPr>
          </a:p>
        </p:txBody>
      </p:sp>
    </p:spTree>
    <p:extLst>
      <p:ext uri="{BB962C8B-B14F-4D97-AF65-F5344CB8AC3E}">
        <p14:creationId xmlns:p14="http://schemas.microsoft.com/office/powerpoint/2010/main" val="28040568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77"/>
          <p:cNvSpPr/>
          <p:nvPr/>
        </p:nvSpPr>
        <p:spPr>
          <a:xfrm>
            <a:off x="6019800" y="1905000"/>
            <a:ext cx="2667000" cy="2743200"/>
          </a:xfrm>
          <a:prstGeom prst="roundRect">
            <a:avLst>
              <a:gd name="adj" fmla="val 5614"/>
            </a:avLst>
          </a:prstGeom>
          <a:solidFill>
            <a:schemeClr val="accent4">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ed Rectangle 75"/>
          <p:cNvSpPr/>
          <p:nvPr/>
        </p:nvSpPr>
        <p:spPr>
          <a:xfrm>
            <a:off x="3124200" y="1143000"/>
            <a:ext cx="2667000" cy="4953000"/>
          </a:xfrm>
          <a:prstGeom prst="roundRect">
            <a:avLst>
              <a:gd name="adj" fmla="val 5614"/>
            </a:avLst>
          </a:prstGeom>
          <a:solidFill>
            <a:schemeClr val="accent4">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p:cNvSpPr/>
          <p:nvPr/>
        </p:nvSpPr>
        <p:spPr>
          <a:xfrm>
            <a:off x="228600" y="2057400"/>
            <a:ext cx="2667000" cy="1981200"/>
          </a:xfrm>
          <a:prstGeom prst="roundRect">
            <a:avLst>
              <a:gd name="adj" fmla="val 5614"/>
            </a:avLst>
          </a:prstGeom>
          <a:solidFill>
            <a:schemeClr val="tx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z="3400" dirty="0" smtClean="0"/>
              <a:t>Historical Data Management</a:t>
            </a:r>
            <a:endParaRPr lang="en-US" sz="3400" dirty="0"/>
          </a:p>
        </p:txBody>
      </p:sp>
      <p:grpSp>
        <p:nvGrpSpPr>
          <p:cNvPr id="4" name="Group 70"/>
          <p:cNvGrpSpPr/>
          <p:nvPr/>
        </p:nvGrpSpPr>
        <p:grpSpPr>
          <a:xfrm>
            <a:off x="3352800" y="1524000"/>
            <a:ext cx="2194286" cy="4468763"/>
            <a:chOff x="3352800" y="1295295"/>
            <a:chExt cx="2194286" cy="4468763"/>
          </a:xfrm>
        </p:grpSpPr>
        <p:grpSp>
          <p:nvGrpSpPr>
            <p:cNvPr id="5" name="Group 22"/>
            <p:cNvGrpSpPr/>
            <p:nvPr/>
          </p:nvGrpSpPr>
          <p:grpSpPr>
            <a:xfrm>
              <a:off x="3352800" y="4925963"/>
              <a:ext cx="2194286" cy="838095"/>
              <a:chOff x="3200400" y="2905126"/>
              <a:chExt cx="2194286" cy="838095"/>
            </a:xfrm>
          </p:grpSpPr>
          <p:pic>
            <p:nvPicPr>
              <p:cNvPr id="95235"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22" name="TextBox 21"/>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Jan 2011</a:t>
                </a:r>
                <a:endParaRPr lang="en-US" b="1" dirty="0">
                  <a:solidFill>
                    <a:schemeClr val="bg1"/>
                  </a:solidFill>
                </a:endParaRPr>
              </a:p>
            </p:txBody>
          </p:sp>
        </p:grpSp>
        <p:grpSp>
          <p:nvGrpSpPr>
            <p:cNvPr id="6" name="Group 32"/>
            <p:cNvGrpSpPr/>
            <p:nvPr/>
          </p:nvGrpSpPr>
          <p:grpSpPr>
            <a:xfrm>
              <a:off x="3352800" y="4623411"/>
              <a:ext cx="2194286" cy="838095"/>
              <a:chOff x="3200400" y="2905126"/>
              <a:chExt cx="2194286" cy="838095"/>
            </a:xfrm>
          </p:grpSpPr>
          <p:pic>
            <p:nvPicPr>
              <p:cNvPr id="34"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35" name="TextBox 34"/>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Dec 2010</a:t>
                </a:r>
                <a:endParaRPr lang="en-US" b="1" dirty="0">
                  <a:solidFill>
                    <a:schemeClr val="bg1"/>
                  </a:solidFill>
                </a:endParaRPr>
              </a:p>
            </p:txBody>
          </p:sp>
        </p:grpSp>
        <p:grpSp>
          <p:nvGrpSpPr>
            <p:cNvPr id="7" name="Group 35"/>
            <p:cNvGrpSpPr/>
            <p:nvPr/>
          </p:nvGrpSpPr>
          <p:grpSpPr>
            <a:xfrm>
              <a:off x="3352800" y="4320855"/>
              <a:ext cx="2194286" cy="838095"/>
              <a:chOff x="3200400" y="2905126"/>
              <a:chExt cx="2194286" cy="838095"/>
            </a:xfrm>
          </p:grpSpPr>
          <p:pic>
            <p:nvPicPr>
              <p:cNvPr id="37"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38" name="TextBox 37"/>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Nov 2010</a:t>
                </a:r>
                <a:endParaRPr lang="en-US" b="1" dirty="0">
                  <a:solidFill>
                    <a:schemeClr val="bg1"/>
                  </a:solidFill>
                </a:endParaRPr>
              </a:p>
            </p:txBody>
          </p:sp>
        </p:grpSp>
        <p:grpSp>
          <p:nvGrpSpPr>
            <p:cNvPr id="8" name="Group 38"/>
            <p:cNvGrpSpPr/>
            <p:nvPr/>
          </p:nvGrpSpPr>
          <p:grpSpPr>
            <a:xfrm>
              <a:off x="3352800" y="4018299"/>
              <a:ext cx="2194286" cy="838095"/>
              <a:chOff x="3200400" y="2905126"/>
              <a:chExt cx="2194286" cy="838095"/>
            </a:xfrm>
          </p:grpSpPr>
          <p:pic>
            <p:nvPicPr>
              <p:cNvPr id="40"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41" name="TextBox 40"/>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Oct 2010</a:t>
                </a:r>
                <a:endParaRPr lang="en-US" b="1" dirty="0">
                  <a:solidFill>
                    <a:schemeClr val="bg1"/>
                  </a:solidFill>
                </a:endParaRPr>
              </a:p>
            </p:txBody>
          </p:sp>
        </p:grpSp>
        <p:grpSp>
          <p:nvGrpSpPr>
            <p:cNvPr id="9" name="Group 41"/>
            <p:cNvGrpSpPr/>
            <p:nvPr/>
          </p:nvGrpSpPr>
          <p:grpSpPr>
            <a:xfrm>
              <a:off x="3352800" y="3715743"/>
              <a:ext cx="2194286" cy="838095"/>
              <a:chOff x="3200400" y="2905126"/>
              <a:chExt cx="2194286" cy="838095"/>
            </a:xfrm>
          </p:grpSpPr>
          <p:pic>
            <p:nvPicPr>
              <p:cNvPr id="43"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44" name="TextBox 43"/>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Sep 2010</a:t>
                </a:r>
                <a:endParaRPr lang="en-US" b="1" dirty="0">
                  <a:solidFill>
                    <a:schemeClr val="bg1"/>
                  </a:solidFill>
                </a:endParaRPr>
              </a:p>
            </p:txBody>
          </p:sp>
        </p:grpSp>
        <p:grpSp>
          <p:nvGrpSpPr>
            <p:cNvPr id="10" name="Group 44"/>
            <p:cNvGrpSpPr/>
            <p:nvPr/>
          </p:nvGrpSpPr>
          <p:grpSpPr>
            <a:xfrm>
              <a:off x="3352800" y="3413187"/>
              <a:ext cx="2194286" cy="838095"/>
              <a:chOff x="3200400" y="2905126"/>
              <a:chExt cx="2194286" cy="838095"/>
            </a:xfrm>
          </p:grpSpPr>
          <p:pic>
            <p:nvPicPr>
              <p:cNvPr id="46"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47" name="TextBox 46"/>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Aug 2010</a:t>
                </a:r>
                <a:endParaRPr lang="en-US" b="1" dirty="0">
                  <a:solidFill>
                    <a:schemeClr val="bg1"/>
                  </a:solidFill>
                </a:endParaRPr>
              </a:p>
            </p:txBody>
          </p:sp>
        </p:grpSp>
        <p:grpSp>
          <p:nvGrpSpPr>
            <p:cNvPr id="11" name="Group 47"/>
            <p:cNvGrpSpPr/>
            <p:nvPr/>
          </p:nvGrpSpPr>
          <p:grpSpPr>
            <a:xfrm>
              <a:off x="3352800" y="3110631"/>
              <a:ext cx="2194286" cy="838095"/>
              <a:chOff x="3200400" y="2905126"/>
              <a:chExt cx="2194286" cy="838095"/>
            </a:xfrm>
          </p:grpSpPr>
          <p:pic>
            <p:nvPicPr>
              <p:cNvPr id="49"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50" name="TextBox 49"/>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Jul 2010</a:t>
                </a:r>
                <a:endParaRPr lang="en-US" b="1" dirty="0">
                  <a:solidFill>
                    <a:schemeClr val="bg1"/>
                  </a:solidFill>
                </a:endParaRPr>
              </a:p>
            </p:txBody>
          </p:sp>
        </p:grpSp>
        <p:grpSp>
          <p:nvGrpSpPr>
            <p:cNvPr id="12" name="Group 50"/>
            <p:cNvGrpSpPr/>
            <p:nvPr/>
          </p:nvGrpSpPr>
          <p:grpSpPr>
            <a:xfrm>
              <a:off x="3352800" y="2808075"/>
              <a:ext cx="2194286" cy="838095"/>
              <a:chOff x="3200400" y="2905126"/>
              <a:chExt cx="2194286" cy="838095"/>
            </a:xfrm>
          </p:grpSpPr>
          <p:pic>
            <p:nvPicPr>
              <p:cNvPr id="52"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53" name="TextBox 52"/>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Jun 2010</a:t>
                </a:r>
                <a:endParaRPr lang="en-US" b="1" dirty="0">
                  <a:solidFill>
                    <a:schemeClr val="bg1"/>
                  </a:solidFill>
                </a:endParaRPr>
              </a:p>
            </p:txBody>
          </p:sp>
        </p:grpSp>
        <p:grpSp>
          <p:nvGrpSpPr>
            <p:cNvPr id="13" name="Group 53"/>
            <p:cNvGrpSpPr/>
            <p:nvPr/>
          </p:nvGrpSpPr>
          <p:grpSpPr>
            <a:xfrm>
              <a:off x="3352800" y="2505519"/>
              <a:ext cx="2194286" cy="838095"/>
              <a:chOff x="3200400" y="2905126"/>
              <a:chExt cx="2194286" cy="838095"/>
            </a:xfrm>
          </p:grpSpPr>
          <p:pic>
            <p:nvPicPr>
              <p:cNvPr id="55"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56" name="TextBox 55"/>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May 2010</a:t>
                </a:r>
                <a:endParaRPr lang="en-US" b="1" dirty="0">
                  <a:solidFill>
                    <a:schemeClr val="bg1"/>
                  </a:solidFill>
                </a:endParaRPr>
              </a:p>
            </p:txBody>
          </p:sp>
        </p:grpSp>
        <p:grpSp>
          <p:nvGrpSpPr>
            <p:cNvPr id="14" name="Group 56"/>
            <p:cNvGrpSpPr/>
            <p:nvPr/>
          </p:nvGrpSpPr>
          <p:grpSpPr>
            <a:xfrm>
              <a:off x="3352800" y="2202963"/>
              <a:ext cx="2194286" cy="838095"/>
              <a:chOff x="3200400" y="2905126"/>
              <a:chExt cx="2194286" cy="838095"/>
            </a:xfrm>
          </p:grpSpPr>
          <p:pic>
            <p:nvPicPr>
              <p:cNvPr id="58"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59" name="TextBox 58"/>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Apr 2010</a:t>
                </a:r>
                <a:endParaRPr lang="en-US" b="1" dirty="0">
                  <a:solidFill>
                    <a:schemeClr val="bg1"/>
                  </a:solidFill>
                </a:endParaRPr>
              </a:p>
            </p:txBody>
          </p:sp>
        </p:grpSp>
        <p:grpSp>
          <p:nvGrpSpPr>
            <p:cNvPr id="15" name="Group 59"/>
            <p:cNvGrpSpPr/>
            <p:nvPr/>
          </p:nvGrpSpPr>
          <p:grpSpPr>
            <a:xfrm>
              <a:off x="3352800" y="1900407"/>
              <a:ext cx="2194286" cy="838095"/>
              <a:chOff x="3200400" y="2905126"/>
              <a:chExt cx="2194286" cy="838095"/>
            </a:xfrm>
          </p:grpSpPr>
          <p:pic>
            <p:nvPicPr>
              <p:cNvPr id="61"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62" name="TextBox 61"/>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Mar 2010</a:t>
                </a:r>
                <a:endParaRPr lang="en-US" b="1" dirty="0">
                  <a:solidFill>
                    <a:schemeClr val="bg1"/>
                  </a:solidFill>
                </a:endParaRPr>
              </a:p>
            </p:txBody>
          </p:sp>
        </p:grpSp>
        <p:grpSp>
          <p:nvGrpSpPr>
            <p:cNvPr id="16" name="Group 62"/>
            <p:cNvGrpSpPr/>
            <p:nvPr/>
          </p:nvGrpSpPr>
          <p:grpSpPr>
            <a:xfrm>
              <a:off x="3352800" y="1597851"/>
              <a:ext cx="2194286" cy="838095"/>
              <a:chOff x="3200400" y="2905126"/>
              <a:chExt cx="2194286" cy="838095"/>
            </a:xfrm>
          </p:grpSpPr>
          <p:pic>
            <p:nvPicPr>
              <p:cNvPr id="64"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65" name="TextBox 64"/>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Feb 2010</a:t>
                </a:r>
                <a:endParaRPr lang="en-US" b="1" dirty="0">
                  <a:solidFill>
                    <a:schemeClr val="bg1"/>
                  </a:solidFill>
                </a:endParaRPr>
              </a:p>
            </p:txBody>
          </p:sp>
        </p:grpSp>
        <p:grpSp>
          <p:nvGrpSpPr>
            <p:cNvPr id="17" name="Group 65"/>
            <p:cNvGrpSpPr/>
            <p:nvPr/>
          </p:nvGrpSpPr>
          <p:grpSpPr>
            <a:xfrm>
              <a:off x="3352800" y="1295295"/>
              <a:ext cx="2194286" cy="838095"/>
              <a:chOff x="3200400" y="2905126"/>
              <a:chExt cx="2194286" cy="838095"/>
            </a:xfrm>
          </p:grpSpPr>
          <p:pic>
            <p:nvPicPr>
              <p:cNvPr id="67" name="Picture 3" descr="C:\Documents and Settings\cantot\My Documents\Training\Supporting Materials\Icons\PNG files for PowerPoint\All Others\disc green flat.png"/>
              <p:cNvPicPr>
                <a:picLocks noChangeAspect="1" noChangeArrowheads="1"/>
              </p:cNvPicPr>
              <p:nvPr/>
            </p:nvPicPr>
            <p:blipFill>
              <a:blip r:embed="rId3" cstate="print"/>
              <a:srcRect/>
              <a:stretch>
                <a:fillRect/>
              </a:stretch>
            </p:blipFill>
            <p:spPr bwMode="auto">
              <a:xfrm>
                <a:off x="3200400" y="2905126"/>
                <a:ext cx="2194286" cy="838095"/>
              </a:xfrm>
              <a:prstGeom prst="rect">
                <a:avLst/>
              </a:prstGeom>
              <a:noFill/>
            </p:spPr>
          </p:pic>
          <p:sp>
            <p:nvSpPr>
              <p:cNvPr id="68" name="TextBox 67"/>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Jan 2010</a:t>
                </a:r>
                <a:endParaRPr lang="en-US" b="1" dirty="0">
                  <a:solidFill>
                    <a:schemeClr val="bg1"/>
                  </a:solidFill>
                </a:endParaRPr>
              </a:p>
            </p:txBody>
          </p:sp>
        </p:grpSp>
      </p:grpSp>
      <p:pic>
        <p:nvPicPr>
          <p:cNvPr id="95236" name="Picture 4" descr="C:\Documents and Settings\cantot\My Documents\Training\Supporting Materials\Icons\PNG files for PowerPoint\All Others\disc red.png"/>
          <p:cNvPicPr>
            <a:picLocks noChangeAspect="1" noChangeArrowheads="1"/>
          </p:cNvPicPr>
          <p:nvPr/>
        </p:nvPicPr>
        <p:blipFill>
          <a:blip r:embed="rId4" cstate="print"/>
          <a:srcRect/>
          <a:stretch>
            <a:fillRect/>
          </a:stretch>
        </p:blipFill>
        <p:spPr bwMode="auto">
          <a:xfrm>
            <a:off x="6263822" y="2101489"/>
            <a:ext cx="2194378" cy="2394311"/>
          </a:xfrm>
          <a:prstGeom prst="rect">
            <a:avLst/>
          </a:prstGeom>
          <a:noFill/>
        </p:spPr>
      </p:pic>
      <p:grpSp>
        <p:nvGrpSpPr>
          <p:cNvPr id="19" name="Group 71"/>
          <p:cNvGrpSpPr/>
          <p:nvPr/>
        </p:nvGrpSpPr>
        <p:grpSpPr>
          <a:xfrm>
            <a:off x="457200" y="2895600"/>
            <a:ext cx="2194286" cy="838095"/>
            <a:chOff x="457200" y="2895600"/>
            <a:chExt cx="2194286" cy="838095"/>
          </a:xfrm>
        </p:grpSpPr>
        <p:pic>
          <p:nvPicPr>
            <p:cNvPr id="95234" name="Picture 2" descr="C:\Documents and Settings\cantot\My Documents\Training\Supporting Materials\Icons\PNG files for PowerPoint\All Others\disc lt blue flat.png"/>
            <p:cNvPicPr>
              <a:picLocks noChangeAspect="1" noChangeArrowheads="1"/>
            </p:cNvPicPr>
            <p:nvPr/>
          </p:nvPicPr>
          <p:blipFill>
            <a:blip r:embed="rId5" cstate="print"/>
            <a:srcRect/>
            <a:stretch>
              <a:fillRect/>
            </a:stretch>
          </p:blipFill>
          <p:spPr bwMode="auto">
            <a:xfrm>
              <a:off x="457200" y="2895600"/>
              <a:ext cx="2194286" cy="838095"/>
            </a:xfrm>
            <a:prstGeom prst="rect">
              <a:avLst/>
            </a:prstGeom>
            <a:noFill/>
          </p:spPr>
        </p:pic>
        <p:sp>
          <p:nvSpPr>
            <p:cNvPr id="70" name="TextBox 69"/>
            <p:cNvSpPr txBox="1"/>
            <p:nvPr/>
          </p:nvSpPr>
          <p:spPr>
            <a:xfrm>
              <a:off x="990600" y="3048000"/>
              <a:ext cx="1159292" cy="228600"/>
            </a:xfrm>
            <a:prstGeom prst="rect">
              <a:avLst/>
            </a:prstGeom>
            <a:noFill/>
          </p:spPr>
          <p:txBody>
            <a:bodyPr wrap="none" rtlCol="0">
              <a:prstTxWarp prst="textCanDown">
                <a:avLst/>
              </a:prstTxWarp>
              <a:spAutoFit/>
            </a:bodyPr>
            <a:lstStyle/>
            <a:p>
              <a:r>
                <a:rPr lang="en-US" b="1" dirty="0" smtClean="0">
                  <a:solidFill>
                    <a:schemeClr val="bg1"/>
                  </a:solidFill>
                </a:rPr>
                <a:t>Feb 2011</a:t>
              </a:r>
              <a:endParaRPr lang="en-US" b="1" dirty="0">
                <a:solidFill>
                  <a:schemeClr val="bg1"/>
                </a:solidFill>
              </a:endParaRPr>
            </a:p>
          </p:txBody>
        </p:sp>
      </p:grpSp>
      <p:sp>
        <p:nvSpPr>
          <p:cNvPr id="74" name="Rectangle 73"/>
          <p:cNvSpPr/>
          <p:nvPr/>
        </p:nvSpPr>
        <p:spPr>
          <a:xfrm>
            <a:off x="352926" y="1981200"/>
            <a:ext cx="2438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Recent month</a:t>
            </a:r>
          </a:p>
        </p:txBody>
      </p:sp>
      <p:sp>
        <p:nvSpPr>
          <p:cNvPr id="77" name="Rectangle 76"/>
          <p:cNvSpPr/>
          <p:nvPr/>
        </p:nvSpPr>
        <p:spPr>
          <a:xfrm>
            <a:off x="3200400" y="1066800"/>
            <a:ext cx="2438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Rolling 13 months</a:t>
            </a:r>
          </a:p>
        </p:txBody>
      </p:sp>
      <p:sp>
        <p:nvSpPr>
          <p:cNvPr id="79" name="Rectangle 78"/>
          <p:cNvSpPr/>
          <p:nvPr/>
        </p:nvSpPr>
        <p:spPr>
          <a:xfrm>
            <a:off x="6172200" y="4495800"/>
            <a:ext cx="2438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Deep history</a:t>
            </a:r>
          </a:p>
        </p:txBody>
      </p:sp>
      <p:cxnSp>
        <p:nvCxnSpPr>
          <p:cNvPr id="85" name="Curved Connector 84"/>
          <p:cNvCxnSpPr>
            <a:stCxn id="75" idx="2"/>
          </p:cNvCxnSpPr>
          <p:nvPr/>
        </p:nvCxnSpPr>
        <p:spPr>
          <a:xfrm rot="16200000" flipH="1">
            <a:off x="1771650" y="3829050"/>
            <a:ext cx="1905000" cy="2324100"/>
          </a:xfrm>
          <a:prstGeom prst="curvedConnector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Curved Connector 84"/>
          <p:cNvCxnSpPr>
            <a:stCxn id="68" idx="0"/>
            <a:endCxn id="95236" idx="0"/>
          </p:cNvCxnSpPr>
          <p:nvPr/>
        </p:nvCxnSpPr>
        <p:spPr>
          <a:xfrm rot="16200000" flipH="1">
            <a:off x="5904849" y="645328"/>
            <a:ext cx="17157" cy="2895165"/>
          </a:xfrm>
          <a:prstGeom prst="curvedConnector3">
            <a:avLst>
              <a:gd name="adj1" fmla="val -133240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2400" y="5172670"/>
            <a:ext cx="2300630" cy="923330"/>
          </a:xfrm>
          <a:prstGeom prst="rect">
            <a:avLst/>
          </a:prstGeom>
          <a:noFill/>
        </p:spPr>
        <p:txBody>
          <a:bodyPr wrap="none" rtlCol="0">
            <a:spAutoFit/>
          </a:bodyPr>
          <a:lstStyle/>
          <a:p>
            <a:r>
              <a:rPr lang="en-US" dirty="0" smtClean="0">
                <a:latin typeface="+mn-lt"/>
              </a:rPr>
              <a:t>When a new month</a:t>
            </a:r>
            <a:br>
              <a:rPr lang="en-US" dirty="0" smtClean="0">
                <a:latin typeface="+mn-lt"/>
              </a:rPr>
            </a:br>
            <a:r>
              <a:rPr lang="en-US" dirty="0" smtClean="0">
                <a:latin typeface="+mn-lt"/>
              </a:rPr>
              <a:t>starts, current month</a:t>
            </a:r>
            <a:br>
              <a:rPr lang="en-US" dirty="0" smtClean="0">
                <a:latin typeface="+mn-lt"/>
              </a:rPr>
            </a:br>
            <a:r>
              <a:rPr lang="en-US" dirty="0" smtClean="0">
                <a:latin typeface="+mn-lt"/>
              </a:rPr>
              <a:t>cycles to next stage</a:t>
            </a:r>
            <a:endParaRPr lang="en-US" dirty="0">
              <a:latin typeface="+mn-lt"/>
            </a:endParaRPr>
          </a:p>
        </p:txBody>
      </p:sp>
      <p:sp>
        <p:nvSpPr>
          <p:cNvPr id="92" name="TextBox 91"/>
          <p:cNvSpPr txBox="1"/>
          <p:nvPr/>
        </p:nvSpPr>
        <p:spPr>
          <a:xfrm>
            <a:off x="6324600" y="990600"/>
            <a:ext cx="2346604" cy="923330"/>
          </a:xfrm>
          <a:prstGeom prst="rect">
            <a:avLst/>
          </a:prstGeom>
          <a:noFill/>
        </p:spPr>
        <p:txBody>
          <a:bodyPr wrap="none" rtlCol="0">
            <a:spAutoFit/>
          </a:bodyPr>
          <a:lstStyle/>
          <a:p>
            <a:r>
              <a:rPr lang="en-US" dirty="0" smtClean="0">
                <a:latin typeface="+mn-lt"/>
              </a:rPr>
              <a:t>Months older than 13 </a:t>
            </a:r>
            <a:br>
              <a:rPr lang="en-US" dirty="0" smtClean="0">
                <a:latin typeface="+mn-lt"/>
              </a:rPr>
            </a:br>
            <a:r>
              <a:rPr lang="en-US" dirty="0" smtClean="0">
                <a:latin typeface="+mn-lt"/>
              </a:rPr>
              <a:t>months cycles to the </a:t>
            </a:r>
            <a:br>
              <a:rPr lang="en-US" dirty="0" smtClean="0">
                <a:latin typeface="+mn-lt"/>
              </a:rPr>
            </a:br>
            <a:r>
              <a:rPr lang="en-US" dirty="0" smtClean="0">
                <a:latin typeface="+mn-lt"/>
              </a:rPr>
              <a:t>next stage</a:t>
            </a:r>
            <a:endParaRPr lang="en-US" dirty="0">
              <a:latin typeface="+mn-lt"/>
            </a:endParaRPr>
          </a:p>
        </p:txBody>
      </p:sp>
      <p:sp>
        <p:nvSpPr>
          <p:cNvPr id="3" name="TextBox 2"/>
          <p:cNvSpPr txBox="1"/>
          <p:nvPr/>
        </p:nvSpPr>
        <p:spPr>
          <a:xfrm>
            <a:off x="6287357" y="4969160"/>
            <a:ext cx="2147305" cy="369332"/>
          </a:xfrm>
          <a:prstGeom prst="rect">
            <a:avLst/>
          </a:prstGeom>
          <a:noFill/>
        </p:spPr>
        <p:txBody>
          <a:bodyPr wrap="none" rtlCol="0">
            <a:spAutoFit/>
          </a:bodyPr>
          <a:lstStyle/>
          <a:p>
            <a:r>
              <a:rPr lang="en-US" dirty="0" smtClean="0"/>
              <a:t>(</a:t>
            </a:r>
            <a:r>
              <a:rPr lang="en-US" i="1" dirty="0" smtClean="0"/>
              <a:t>this can be </a:t>
            </a:r>
            <a:r>
              <a:rPr lang="en-US" b="1" i="1" dirty="0" smtClean="0"/>
              <a:t>HDFS</a:t>
            </a:r>
            <a:r>
              <a:rPr lang="en-US" dirty="0" smtClean="0"/>
              <a:t>)</a:t>
            </a:r>
            <a:endParaRPr lang="en-US" dirty="0"/>
          </a:p>
        </p:txBody>
      </p:sp>
      <p:sp>
        <p:nvSpPr>
          <p:cNvPr id="20" name="TextBox 19"/>
          <p:cNvSpPr txBox="1"/>
          <p:nvPr/>
        </p:nvSpPr>
        <p:spPr>
          <a:xfrm>
            <a:off x="6697513" y="2999201"/>
            <a:ext cx="1454244" cy="707886"/>
          </a:xfrm>
          <a:prstGeom prst="rect">
            <a:avLst/>
          </a:prstGeom>
          <a:noFill/>
        </p:spPr>
        <p:txBody>
          <a:bodyPr wrap="none" rtlCol="0">
            <a:spAutoFit/>
          </a:bodyPr>
          <a:lstStyle/>
          <a:p>
            <a:r>
              <a:rPr lang="en-US" sz="2000">
                <a:solidFill>
                  <a:schemeClr val="bg1"/>
                </a:solidFill>
              </a:rPr>
              <a:t>Jan 2000 –</a:t>
            </a:r>
          </a:p>
          <a:p>
            <a:r>
              <a:rPr lang="en-US" sz="2000">
                <a:solidFill>
                  <a:schemeClr val="bg1"/>
                </a:solidFill>
              </a:rPr>
              <a:t>Dec 2009</a:t>
            </a:r>
          </a:p>
        </p:txBody>
      </p:sp>
    </p:spTree>
    <p:extLst>
      <p:ext uri="{BB962C8B-B14F-4D97-AF65-F5344CB8AC3E}">
        <p14:creationId xmlns:p14="http://schemas.microsoft.com/office/powerpoint/2010/main" val="18930118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Partitions in Greenplum</a:t>
            </a:r>
            <a:endParaRPr lang="en-US" dirty="0"/>
          </a:p>
        </p:txBody>
      </p:sp>
      <p:sp>
        <p:nvSpPr>
          <p:cNvPr id="8" name="Content Placeholder 7"/>
          <p:cNvSpPr>
            <a:spLocks noGrp="1"/>
          </p:cNvSpPr>
          <p:nvPr>
            <p:ph idx="1"/>
          </p:nvPr>
        </p:nvSpPr>
        <p:spPr>
          <a:xfrm>
            <a:off x="457200" y="1576372"/>
            <a:ext cx="8229600" cy="4525963"/>
          </a:xfrm>
        </p:spPr>
        <p:txBody>
          <a:bodyPr/>
          <a:lstStyle/>
          <a:p>
            <a:pPr>
              <a:buNone/>
            </a:pPr>
            <a:endParaRPr lang="en-US" dirty="0" smtClean="0"/>
          </a:p>
          <a:p>
            <a:r>
              <a:rPr lang="en-US" sz="2800" dirty="0" smtClean="0"/>
              <a:t>Are a mechanism in Greenplum for use in physical database design</a:t>
            </a:r>
          </a:p>
          <a:p>
            <a:r>
              <a:rPr lang="en-US" sz="2800" dirty="0" smtClean="0"/>
              <a:t>Increase the available options to improve the performance of a certain class of queries</a:t>
            </a:r>
          </a:p>
          <a:p>
            <a:r>
              <a:rPr lang="en-US" sz="2800" dirty="0" smtClean="0"/>
              <a:t>Propagate data to the child tables</a:t>
            </a:r>
          </a:p>
        </p:txBody>
      </p:sp>
    </p:spTree>
    <p:custDataLst>
      <p:tags r:id="rId1"/>
    </p:custDataLst>
    <p:extLst>
      <p:ext uri="{BB962C8B-B14F-4D97-AF65-F5344CB8AC3E}">
        <p14:creationId xmlns:p14="http://schemas.microsoft.com/office/powerpoint/2010/main" val="3885623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Table Partitioning Overview</a:t>
            </a:r>
            <a:endParaRPr lang="en-US" dirty="0"/>
          </a:p>
        </p:txBody>
      </p:sp>
      <p:sp>
        <p:nvSpPr>
          <p:cNvPr id="8" name="Content Placeholder 7"/>
          <p:cNvSpPr>
            <a:spLocks noGrp="1"/>
          </p:cNvSpPr>
          <p:nvPr>
            <p:ph idx="1"/>
          </p:nvPr>
        </p:nvSpPr>
        <p:spPr>
          <a:xfrm>
            <a:off x="457200" y="1110691"/>
            <a:ext cx="8229600" cy="4525963"/>
          </a:xfrm>
        </p:spPr>
        <p:txBody>
          <a:bodyPr/>
          <a:lstStyle/>
          <a:p>
            <a:pPr>
              <a:buNone/>
            </a:pPr>
            <a:endParaRPr lang="en-US" dirty="0" smtClean="0"/>
          </a:p>
          <a:p>
            <a:r>
              <a:rPr lang="en-US" sz="2800" dirty="0" smtClean="0"/>
              <a:t>Address challenges in supporting very large tables</a:t>
            </a:r>
          </a:p>
          <a:p>
            <a:r>
              <a:rPr lang="en-US" sz="2800" dirty="0" smtClean="0"/>
              <a:t>Divide data into smaller, more manageable pieces</a:t>
            </a:r>
          </a:p>
          <a:p>
            <a:r>
              <a:rPr lang="en-US" sz="2800" dirty="0" smtClean="0"/>
              <a:t>Can improve query performance</a:t>
            </a:r>
          </a:p>
          <a:p>
            <a:r>
              <a:rPr lang="en-US" sz="2800" dirty="0" smtClean="0"/>
              <a:t>Can facilitate database maintenance tasks</a:t>
            </a:r>
          </a:p>
          <a:p>
            <a:r>
              <a:rPr lang="en-US" sz="2800" dirty="0"/>
              <a:t>Utilizes</a:t>
            </a:r>
            <a:r>
              <a:rPr lang="en-US" sz="2800" dirty="0" smtClean="0"/>
              <a:t> inheritance and constraints</a:t>
            </a:r>
          </a:p>
          <a:p>
            <a:r>
              <a:rPr lang="en-US" sz="2800" dirty="0" smtClean="0"/>
              <a:t>Distributes data across segments (as usual)</a:t>
            </a:r>
            <a:endParaRPr lang="en-US" sz="2800" dirty="0"/>
          </a:p>
        </p:txBody>
      </p:sp>
    </p:spTree>
    <p:custDataLst>
      <p:tags r:id="rId1"/>
    </p:custDataLst>
    <p:extLst>
      <p:ext uri="{BB962C8B-B14F-4D97-AF65-F5344CB8AC3E}">
        <p14:creationId xmlns:p14="http://schemas.microsoft.com/office/powerpoint/2010/main" val="18590792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124326" y="803030"/>
            <a:ext cx="8839200" cy="5029200"/>
          </a:xfrm>
          <a:prstGeom prst="roundRect">
            <a:avLst>
              <a:gd name="adj" fmla="val 2743"/>
            </a:avLst>
          </a:prstGeom>
          <a:solidFill>
            <a:schemeClr val="accent4">
              <a:lumMod val="60000"/>
              <a:lumOff val="40000"/>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p:txBody>
          <a:bodyPr anchor="t"/>
          <a:lstStyle/>
          <a:p>
            <a:r>
              <a:rPr lang="en-US" dirty="0" smtClean="0"/>
              <a:t>Supported Table Partitioning Methods</a:t>
            </a:r>
            <a:endParaRPr lang="en-US" dirty="0"/>
          </a:p>
        </p:txBody>
      </p:sp>
      <p:sp>
        <p:nvSpPr>
          <p:cNvPr id="8" name="Rounded Rectangle 7"/>
          <p:cNvSpPr/>
          <p:nvPr/>
        </p:nvSpPr>
        <p:spPr>
          <a:xfrm>
            <a:off x="4648200" y="1793630"/>
            <a:ext cx="4191000" cy="3810000"/>
          </a:xfrm>
          <a:prstGeom prst="roundRect">
            <a:avLst>
              <a:gd name="adj" fmla="val 5614"/>
            </a:avLst>
          </a:prstGeom>
          <a:solidFill>
            <a:schemeClr val="accent2">
              <a:lumMod val="20000"/>
              <a:lumOff val="80000"/>
            </a:schemeClr>
          </a:solidFill>
          <a:ln w="12700">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228600" y="879230"/>
            <a:ext cx="4191000" cy="4267200"/>
          </a:xfrm>
          <a:prstGeom prst="roundRect">
            <a:avLst>
              <a:gd name="adj" fmla="val 5614"/>
            </a:avLst>
          </a:prstGeom>
          <a:solidFill>
            <a:schemeClr val="accent3">
              <a:lumMod val="40000"/>
              <a:lumOff val="60000"/>
            </a:schemeClr>
          </a:solidFill>
          <a:ln w="12700">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9"/>
          <p:cNvGrpSpPr/>
          <p:nvPr/>
        </p:nvGrpSpPr>
        <p:grpSpPr>
          <a:xfrm>
            <a:off x="3048000" y="5070230"/>
            <a:ext cx="3177823" cy="1600200"/>
            <a:chOff x="5661377" y="4419600"/>
            <a:chExt cx="3177823" cy="1600200"/>
          </a:xfrm>
        </p:grpSpPr>
        <p:pic>
          <p:nvPicPr>
            <p:cNvPr id="11"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5661377" y="4738688"/>
              <a:ext cx="3177823" cy="1281112"/>
            </a:xfrm>
            <a:prstGeom prst="rect">
              <a:avLst/>
            </a:prstGeom>
            <a:noFill/>
          </p:spPr>
        </p:pic>
        <p:grpSp>
          <p:nvGrpSpPr>
            <p:cNvPr id="3" name="Group 6"/>
            <p:cNvGrpSpPr/>
            <p:nvPr/>
          </p:nvGrpSpPr>
          <p:grpSpPr>
            <a:xfrm>
              <a:off x="7467600" y="4953000"/>
              <a:ext cx="850286" cy="649524"/>
              <a:chOff x="8293714" y="56238"/>
              <a:chExt cx="850286" cy="649524"/>
            </a:xfrm>
          </p:grpSpPr>
          <p:pic>
            <p:nvPicPr>
              <p:cNvPr id="20" name="Picture 4" descr="C:\Documents and Settings\cantot\My Documents\Training\Supporting Materials\Icons\PNG files for PowerPoint\All Others\disc blue flat.png"/>
              <p:cNvPicPr>
                <a:picLocks noChangeAspect="1" noChangeArrowheads="1"/>
              </p:cNvPicPr>
              <p:nvPr/>
            </p:nvPicPr>
            <p:blipFill>
              <a:blip r:embed="rId5" cstate="print"/>
              <a:srcRect/>
              <a:stretch>
                <a:fillRect/>
              </a:stretch>
            </p:blipFill>
            <p:spPr bwMode="auto">
              <a:xfrm>
                <a:off x="8293714" y="381000"/>
                <a:ext cx="850286" cy="324762"/>
              </a:xfrm>
              <a:prstGeom prst="rect">
                <a:avLst/>
              </a:prstGeom>
              <a:noFill/>
            </p:spPr>
          </p:pic>
          <p:pic>
            <p:nvPicPr>
              <p:cNvPr id="21" name="Picture 4" descr="C:\Documents and Settings\cantot\My Documents\Training\Supporting Materials\Icons\PNG files for PowerPoint\All Others\disc blue flat.png"/>
              <p:cNvPicPr>
                <a:picLocks noChangeAspect="1" noChangeArrowheads="1"/>
              </p:cNvPicPr>
              <p:nvPr/>
            </p:nvPicPr>
            <p:blipFill>
              <a:blip r:embed="rId5" cstate="print"/>
              <a:srcRect/>
              <a:stretch>
                <a:fillRect/>
              </a:stretch>
            </p:blipFill>
            <p:spPr bwMode="auto">
              <a:xfrm>
                <a:off x="8293714" y="272746"/>
                <a:ext cx="850286" cy="324762"/>
              </a:xfrm>
              <a:prstGeom prst="rect">
                <a:avLst/>
              </a:prstGeom>
              <a:noFill/>
            </p:spPr>
          </p:pic>
          <p:pic>
            <p:nvPicPr>
              <p:cNvPr id="22" name="Picture 4" descr="C:\Documents and Settings\cantot\My Documents\Training\Supporting Materials\Icons\PNG files for PowerPoint\All Others\disc blue flat.png"/>
              <p:cNvPicPr>
                <a:picLocks noChangeAspect="1" noChangeArrowheads="1"/>
              </p:cNvPicPr>
              <p:nvPr/>
            </p:nvPicPr>
            <p:blipFill>
              <a:blip r:embed="rId5" cstate="print"/>
              <a:srcRect/>
              <a:stretch>
                <a:fillRect/>
              </a:stretch>
            </p:blipFill>
            <p:spPr bwMode="auto">
              <a:xfrm>
                <a:off x="8293714" y="164492"/>
                <a:ext cx="850286" cy="324762"/>
              </a:xfrm>
              <a:prstGeom prst="rect">
                <a:avLst/>
              </a:prstGeom>
              <a:noFill/>
            </p:spPr>
          </p:pic>
          <p:pic>
            <p:nvPicPr>
              <p:cNvPr id="23" name="Picture 4" descr="C:\Documents and Settings\cantot\My Documents\Training\Supporting Materials\Icons\PNG files for PowerPoint\All Others\disc blue flat.png"/>
              <p:cNvPicPr>
                <a:picLocks noChangeAspect="1" noChangeArrowheads="1"/>
              </p:cNvPicPr>
              <p:nvPr/>
            </p:nvPicPr>
            <p:blipFill>
              <a:blip r:embed="rId5" cstate="print"/>
              <a:srcRect/>
              <a:stretch>
                <a:fillRect/>
              </a:stretch>
            </p:blipFill>
            <p:spPr bwMode="auto">
              <a:xfrm>
                <a:off x="8293714" y="56238"/>
                <a:ext cx="850286" cy="324762"/>
              </a:xfrm>
              <a:prstGeom prst="rect">
                <a:avLst/>
              </a:prstGeom>
              <a:noFill/>
            </p:spPr>
          </p:pic>
        </p:grpSp>
        <p:grpSp>
          <p:nvGrpSpPr>
            <p:cNvPr id="4" name="Group 11"/>
            <p:cNvGrpSpPr/>
            <p:nvPr/>
          </p:nvGrpSpPr>
          <p:grpSpPr>
            <a:xfrm>
              <a:off x="6324600" y="4648200"/>
              <a:ext cx="850286" cy="649524"/>
              <a:chOff x="7315200" y="56238"/>
              <a:chExt cx="850286" cy="649524"/>
            </a:xfrm>
          </p:grpSpPr>
          <p:pic>
            <p:nvPicPr>
              <p:cNvPr id="16" name="Picture 5" descr="C:\Documents and Settings\cantot\My Documents\Training\Supporting Materials\Icons\PNG files for PowerPoint\All Others\disc orange flat.png"/>
              <p:cNvPicPr>
                <a:picLocks noChangeAspect="1" noChangeArrowheads="1"/>
              </p:cNvPicPr>
              <p:nvPr/>
            </p:nvPicPr>
            <p:blipFill>
              <a:blip r:embed="rId6" cstate="print"/>
              <a:srcRect/>
              <a:stretch>
                <a:fillRect/>
              </a:stretch>
            </p:blipFill>
            <p:spPr bwMode="auto">
              <a:xfrm>
                <a:off x="7315200" y="381000"/>
                <a:ext cx="850286" cy="324762"/>
              </a:xfrm>
              <a:prstGeom prst="rect">
                <a:avLst/>
              </a:prstGeom>
              <a:noFill/>
            </p:spPr>
          </p:pic>
          <p:pic>
            <p:nvPicPr>
              <p:cNvPr id="17" name="Picture 5" descr="C:\Documents and Settings\cantot\My Documents\Training\Supporting Materials\Icons\PNG files for PowerPoint\All Others\disc orange flat.png"/>
              <p:cNvPicPr>
                <a:picLocks noChangeAspect="1" noChangeArrowheads="1"/>
              </p:cNvPicPr>
              <p:nvPr/>
            </p:nvPicPr>
            <p:blipFill>
              <a:blip r:embed="rId6" cstate="print"/>
              <a:srcRect/>
              <a:stretch>
                <a:fillRect/>
              </a:stretch>
            </p:blipFill>
            <p:spPr bwMode="auto">
              <a:xfrm>
                <a:off x="7315200" y="272746"/>
                <a:ext cx="850286" cy="324762"/>
              </a:xfrm>
              <a:prstGeom prst="rect">
                <a:avLst/>
              </a:prstGeom>
              <a:noFill/>
            </p:spPr>
          </p:pic>
          <p:pic>
            <p:nvPicPr>
              <p:cNvPr id="18" name="Picture 5" descr="C:\Documents and Settings\cantot\My Documents\Training\Supporting Materials\Icons\PNG files for PowerPoint\All Others\disc orange flat.png"/>
              <p:cNvPicPr>
                <a:picLocks noChangeAspect="1" noChangeArrowheads="1"/>
              </p:cNvPicPr>
              <p:nvPr/>
            </p:nvPicPr>
            <p:blipFill>
              <a:blip r:embed="rId6" cstate="print"/>
              <a:srcRect/>
              <a:stretch>
                <a:fillRect/>
              </a:stretch>
            </p:blipFill>
            <p:spPr bwMode="auto">
              <a:xfrm>
                <a:off x="7315200" y="164492"/>
                <a:ext cx="850286" cy="324762"/>
              </a:xfrm>
              <a:prstGeom prst="rect">
                <a:avLst/>
              </a:prstGeom>
              <a:noFill/>
            </p:spPr>
          </p:pic>
          <p:pic>
            <p:nvPicPr>
              <p:cNvPr id="19" name="Picture 5" descr="C:\Documents and Settings\cantot\My Documents\Training\Supporting Materials\Icons\PNG files for PowerPoint\All Others\disc orange flat.png"/>
              <p:cNvPicPr>
                <a:picLocks noChangeAspect="1" noChangeArrowheads="1"/>
              </p:cNvPicPr>
              <p:nvPr/>
            </p:nvPicPr>
            <p:blipFill>
              <a:blip r:embed="rId6" cstate="print"/>
              <a:srcRect/>
              <a:stretch>
                <a:fillRect/>
              </a:stretch>
            </p:blipFill>
            <p:spPr bwMode="auto">
              <a:xfrm>
                <a:off x="7315200" y="56238"/>
                <a:ext cx="850286" cy="324762"/>
              </a:xfrm>
              <a:prstGeom prst="rect">
                <a:avLst/>
              </a:prstGeom>
              <a:noFill/>
            </p:spPr>
          </p:pic>
        </p:grpSp>
        <p:sp>
          <p:nvSpPr>
            <p:cNvPr id="14" name="Rectangle 13"/>
            <p:cNvSpPr/>
            <p:nvPr/>
          </p:nvSpPr>
          <p:spPr>
            <a:xfrm>
              <a:off x="6477000" y="44196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3</a:t>
              </a:r>
            </a:p>
          </p:txBody>
        </p:sp>
        <p:sp>
          <p:nvSpPr>
            <p:cNvPr id="15" name="Rectangle 14"/>
            <p:cNvSpPr/>
            <p:nvPr/>
          </p:nvSpPr>
          <p:spPr>
            <a:xfrm>
              <a:off x="7620000" y="47244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6</a:t>
              </a:r>
            </a:p>
          </p:txBody>
        </p:sp>
      </p:grpSp>
      <p:sp>
        <p:nvSpPr>
          <p:cNvPr id="24" name="TextBox 23"/>
          <p:cNvSpPr txBox="1"/>
          <p:nvPr/>
        </p:nvSpPr>
        <p:spPr>
          <a:xfrm>
            <a:off x="5715000" y="1927135"/>
            <a:ext cx="2186945" cy="461665"/>
          </a:xfrm>
          <a:prstGeom prst="rect">
            <a:avLst/>
          </a:prstGeom>
          <a:noFill/>
        </p:spPr>
        <p:txBody>
          <a:bodyPr wrap="none" rtlCol="0">
            <a:spAutoFit/>
          </a:bodyPr>
          <a:lstStyle/>
          <a:p>
            <a:r>
              <a:rPr lang="en-US" sz="2400" b="1" dirty="0" smtClean="0">
                <a:latin typeface="Calibri" pitchFamily="34" charset="0"/>
              </a:rPr>
              <a:t>List Partitioning</a:t>
            </a:r>
            <a:endParaRPr lang="en-US" sz="2400" b="1" dirty="0">
              <a:latin typeface="Calibri" pitchFamily="34" charset="0"/>
            </a:endParaRPr>
          </a:p>
        </p:txBody>
      </p:sp>
      <p:grpSp>
        <p:nvGrpSpPr>
          <p:cNvPr id="10" name="Group 24"/>
          <p:cNvGrpSpPr/>
          <p:nvPr/>
        </p:nvGrpSpPr>
        <p:grpSpPr>
          <a:xfrm>
            <a:off x="381000" y="1565030"/>
            <a:ext cx="1774604" cy="3314391"/>
            <a:chOff x="609600" y="1581305"/>
            <a:chExt cx="1774604" cy="3314391"/>
          </a:xfrm>
        </p:grpSpPr>
        <p:grpSp>
          <p:nvGrpSpPr>
            <p:cNvPr id="12" name="Group 20"/>
            <p:cNvGrpSpPr/>
            <p:nvPr/>
          </p:nvGrpSpPr>
          <p:grpSpPr>
            <a:xfrm>
              <a:off x="609601" y="3657601"/>
              <a:ext cx="1774603" cy="1238095"/>
              <a:chOff x="609601" y="3657601"/>
              <a:chExt cx="1774603" cy="1238095"/>
            </a:xfrm>
          </p:grpSpPr>
          <p:pic>
            <p:nvPicPr>
              <p:cNvPr id="36" name="Picture 2" descr="C:\Documents and Settings\cantot\My Documents\Training\Supporting Materials\Icons\PNG files for PowerPoint\All Others\disc orange half.png"/>
              <p:cNvPicPr>
                <a:picLocks noChangeAspect="1" noChangeArrowheads="1"/>
              </p:cNvPicPr>
              <p:nvPr/>
            </p:nvPicPr>
            <p:blipFill>
              <a:blip r:embed="rId7" cstate="print"/>
              <a:srcRect/>
              <a:stretch>
                <a:fillRect/>
              </a:stretch>
            </p:blipFill>
            <p:spPr bwMode="auto">
              <a:xfrm>
                <a:off x="609601" y="3657601"/>
                <a:ext cx="1774603" cy="1238095"/>
              </a:xfrm>
              <a:prstGeom prst="rect">
                <a:avLst/>
              </a:prstGeom>
              <a:noFill/>
            </p:spPr>
          </p:pic>
          <p:sp>
            <p:nvSpPr>
              <p:cNvPr id="37" name="TextBox 36"/>
              <p:cNvSpPr txBox="1"/>
              <p:nvPr/>
            </p:nvSpPr>
            <p:spPr>
              <a:xfrm>
                <a:off x="962526" y="4315326"/>
                <a:ext cx="1099981" cy="369332"/>
              </a:xfrm>
              <a:prstGeom prst="rect">
                <a:avLst/>
              </a:prstGeom>
              <a:noFill/>
            </p:spPr>
            <p:txBody>
              <a:bodyPr wrap="none" rtlCol="0">
                <a:prstTxWarp prst="textCanDown">
                  <a:avLst/>
                </a:prstTxWarp>
                <a:spAutoFit/>
              </a:bodyPr>
              <a:lstStyle/>
              <a:p>
                <a:r>
                  <a:rPr lang="en-US" b="1" dirty="0" smtClean="0">
                    <a:latin typeface="+mn-lt"/>
                  </a:rPr>
                  <a:t>APR 2010</a:t>
                </a:r>
                <a:endParaRPr lang="en-US" b="1" dirty="0">
                  <a:latin typeface="+mn-lt"/>
                </a:endParaRPr>
              </a:p>
            </p:txBody>
          </p:sp>
        </p:grpSp>
        <p:grpSp>
          <p:nvGrpSpPr>
            <p:cNvPr id="13" name="Group 21"/>
            <p:cNvGrpSpPr/>
            <p:nvPr/>
          </p:nvGrpSpPr>
          <p:grpSpPr>
            <a:xfrm>
              <a:off x="609600" y="2952905"/>
              <a:ext cx="1774603" cy="1238095"/>
              <a:chOff x="609601" y="3657601"/>
              <a:chExt cx="1774603" cy="1238095"/>
            </a:xfrm>
          </p:grpSpPr>
          <p:pic>
            <p:nvPicPr>
              <p:cNvPr id="34" name="Picture 2" descr="C:\Documents and Settings\cantot\My Documents\Training\Supporting Materials\Icons\PNG files for PowerPoint\All Others\disc orange half.png"/>
              <p:cNvPicPr>
                <a:picLocks noChangeAspect="1" noChangeArrowheads="1"/>
              </p:cNvPicPr>
              <p:nvPr/>
            </p:nvPicPr>
            <p:blipFill>
              <a:blip r:embed="rId7" cstate="print"/>
              <a:srcRect/>
              <a:stretch>
                <a:fillRect/>
              </a:stretch>
            </p:blipFill>
            <p:spPr bwMode="auto">
              <a:xfrm>
                <a:off x="609601" y="3657601"/>
                <a:ext cx="1774603" cy="1238095"/>
              </a:xfrm>
              <a:prstGeom prst="rect">
                <a:avLst/>
              </a:prstGeom>
              <a:noFill/>
            </p:spPr>
          </p:pic>
          <p:sp>
            <p:nvSpPr>
              <p:cNvPr id="35" name="TextBox 34"/>
              <p:cNvSpPr txBox="1"/>
              <p:nvPr/>
            </p:nvSpPr>
            <p:spPr>
              <a:xfrm>
                <a:off x="962526" y="4315326"/>
                <a:ext cx="1099981" cy="369332"/>
              </a:xfrm>
              <a:prstGeom prst="rect">
                <a:avLst/>
              </a:prstGeom>
              <a:noFill/>
            </p:spPr>
            <p:txBody>
              <a:bodyPr wrap="none" rtlCol="0">
                <a:prstTxWarp prst="textCanDown">
                  <a:avLst/>
                </a:prstTxWarp>
                <a:spAutoFit/>
              </a:bodyPr>
              <a:lstStyle/>
              <a:p>
                <a:r>
                  <a:rPr lang="en-US" b="1" dirty="0" smtClean="0">
                    <a:latin typeface="+mn-lt"/>
                  </a:rPr>
                  <a:t>MAR 2010</a:t>
                </a:r>
                <a:endParaRPr lang="en-US" b="1" dirty="0">
                  <a:latin typeface="+mn-lt"/>
                </a:endParaRPr>
              </a:p>
            </p:txBody>
          </p:sp>
        </p:grpSp>
        <p:grpSp>
          <p:nvGrpSpPr>
            <p:cNvPr id="25" name="Group 24"/>
            <p:cNvGrpSpPr/>
            <p:nvPr/>
          </p:nvGrpSpPr>
          <p:grpSpPr>
            <a:xfrm>
              <a:off x="609600" y="2267105"/>
              <a:ext cx="1774603" cy="1238095"/>
              <a:chOff x="609601" y="3657601"/>
              <a:chExt cx="1774603" cy="1238095"/>
            </a:xfrm>
          </p:grpSpPr>
          <p:pic>
            <p:nvPicPr>
              <p:cNvPr id="32" name="Picture 2" descr="C:\Documents and Settings\cantot\My Documents\Training\Supporting Materials\Icons\PNG files for PowerPoint\All Others\disc orange half.png"/>
              <p:cNvPicPr>
                <a:picLocks noChangeAspect="1" noChangeArrowheads="1"/>
              </p:cNvPicPr>
              <p:nvPr/>
            </p:nvPicPr>
            <p:blipFill>
              <a:blip r:embed="rId7" cstate="print"/>
              <a:srcRect/>
              <a:stretch>
                <a:fillRect/>
              </a:stretch>
            </p:blipFill>
            <p:spPr bwMode="auto">
              <a:xfrm>
                <a:off x="609601" y="3657601"/>
                <a:ext cx="1774603" cy="1238095"/>
              </a:xfrm>
              <a:prstGeom prst="rect">
                <a:avLst/>
              </a:prstGeom>
              <a:noFill/>
            </p:spPr>
          </p:pic>
          <p:sp>
            <p:nvSpPr>
              <p:cNvPr id="33" name="TextBox 32"/>
              <p:cNvSpPr txBox="1"/>
              <p:nvPr/>
            </p:nvSpPr>
            <p:spPr>
              <a:xfrm>
                <a:off x="962526" y="4315326"/>
                <a:ext cx="1099981" cy="369332"/>
              </a:xfrm>
              <a:prstGeom prst="rect">
                <a:avLst/>
              </a:prstGeom>
              <a:noFill/>
            </p:spPr>
            <p:txBody>
              <a:bodyPr wrap="none" rtlCol="0">
                <a:prstTxWarp prst="textCanDown">
                  <a:avLst/>
                </a:prstTxWarp>
                <a:spAutoFit/>
              </a:bodyPr>
              <a:lstStyle/>
              <a:p>
                <a:r>
                  <a:rPr lang="en-US" b="1" dirty="0" smtClean="0">
                    <a:latin typeface="+mn-lt"/>
                  </a:rPr>
                  <a:t>FEB 2010</a:t>
                </a:r>
                <a:endParaRPr lang="en-US" b="1" dirty="0">
                  <a:latin typeface="+mn-lt"/>
                </a:endParaRPr>
              </a:p>
            </p:txBody>
          </p:sp>
        </p:grpSp>
        <p:grpSp>
          <p:nvGrpSpPr>
            <p:cNvPr id="26" name="Group 27"/>
            <p:cNvGrpSpPr/>
            <p:nvPr/>
          </p:nvGrpSpPr>
          <p:grpSpPr>
            <a:xfrm>
              <a:off x="609600" y="1581305"/>
              <a:ext cx="1774603" cy="1238095"/>
              <a:chOff x="609601" y="3657601"/>
              <a:chExt cx="1774603" cy="1238095"/>
            </a:xfrm>
          </p:grpSpPr>
          <p:pic>
            <p:nvPicPr>
              <p:cNvPr id="30" name="Picture 2" descr="C:\Documents and Settings\cantot\My Documents\Training\Supporting Materials\Icons\PNG files for PowerPoint\All Others\disc orange half.png"/>
              <p:cNvPicPr>
                <a:picLocks noChangeAspect="1" noChangeArrowheads="1"/>
              </p:cNvPicPr>
              <p:nvPr/>
            </p:nvPicPr>
            <p:blipFill>
              <a:blip r:embed="rId7" cstate="print"/>
              <a:srcRect/>
              <a:stretch>
                <a:fillRect/>
              </a:stretch>
            </p:blipFill>
            <p:spPr bwMode="auto">
              <a:xfrm>
                <a:off x="609601" y="3657601"/>
                <a:ext cx="1774603" cy="1238095"/>
              </a:xfrm>
              <a:prstGeom prst="rect">
                <a:avLst/>
              </a:prstGeom>
              <a:noFill/>
            </p:spPr>
          </p:pic>
          <p:sp>
            <p:nvSpPr>
              <p:cNvPr id="31" name="TextBox 30"/>
              <p:cNvSpPr txBox="1"/>
              <p:nvPr/>
            </p:nvSpPr>
            <p:spPr>
              <a:xfrm>
                <a:off x="962526" y="4315326"/>
                <a:ext cx="1099981" cy="369332"/>
              </a:xfrm>
              <a:prstGeom prst="rect">
                <a:avLst/>
              </a:prstGeom>
              <a:noFill/>
            </p:spPr>
            <p:txBody>
              <a:bodyPr wrap="none" rtlCol="0">
                <a:prstTxWarp prst="textCanDown">
                  <a:avLst/>
                </a:prstTxWarp>
                <a:spAutoFit/>
              </a:bodyPr>
              <a:lstStyle/>
              <a:p>
                <a:r>
                  <a:rPr lang="en-US" b="1" dirty="0" smtClean="0">
                    <a:latin typeface="+mn-lt"/>
                  </a:rPr>
                  <a:t>JAN 2010</a:t>
                </a:r>
                <a:endParaRPr lang="en-US" b="1" dirty="0">
                  <a:latin typeface="+mn-lt"/>
                </a:endParaRPr>
              </a:p>
            </p:txBody>
          </p:sp>
        </p:grpSp>
      </p:grpSp>
      <p:grpSp>
        <p:nvGrpSpPr>
          <p:cNvPr id="27" name="Group 37"/>
          <p:cNvGrpSpPr/>
          <p:nvPr/>
        </p:nvGrpSpPr>
        <p:grpSpPr>
          <a:xfrm>
            <a:off x="2514600" y="1812526"/>
            <a:ext cx="1774603" cy="3238190"/>
            <a:chOff x="3048000" y="2419505"/>
            <a:chExt cx="1774603" cy="3238190"/>
          </a:xfrm>
        </p:grpSpPr>
        <p:grpSp>
          <p:nvGrpSpPr>
            <p:cNvPr id="28" name="Group 42"/>
            <p:cNvGrpSpPr/>
            <p:nvPr/>
          </p:nvGrpSpPr>
          <p:grpSpPr>
            <a:xfrm>
              <a:off x="3048000" y="4419600"/>
              <a:ext cx="1774603" cy="1238095"/>
              <a:chOff x="3048000" y="4419600"/>
              <a:chExt cx="1774603" cy="1238095"/>
            </a:xfrm>
          </p:grpSpPr>
          <p:pic>
            <p:nvPicPr>
              <p:cNvPr id="49" name="Picture 3" descr="C:\Documents and Settings\cantot\My Documents\Training\Supporting Materials\Icons\PNG files for PowerPoint\All Others\disc blue half.png"/>
              <p:cNvPicPr>
                <a:picLocks noChangeAspect="1" noChangeArrowheads="1"/>
              </p:cNvPicPr>
              <p:nvPr/>
            </p:nvPicPr>
            <p:blipFill>
              <a:blip r:embed="rId8" cstate="print"/>
              <a:srcRect/>
              <a:stretch>
                <a:fillRect/>
              </a:stretch>
            </p:blipFill>
            <p:spPr bwMode="auto">
              <a:xfrm>
                <a:off x="3048000" y="4419600"/>
                <a:ext cx="1774603" cy="1238095"/>
              </a:xfrm>
              <a:prstGeom prst="rect">
                <a:avLst/>
              </a:prstGeom>
              <a:noFill/>
            </p:spPr>
          </p:pic>
          <p:sp>
            <p:nvSpPr>
              <p:cNvPr id="50" name="TextBox 49"/>
              <p:cNvSpPr txBox="1"/>
              <p:nvPr/>
            </p:nvSpPr>
            <p:spPr>
              <a:xfrm>
                <a:off x="3352800" y="5105400"/>
                <a:ext cx="1099981" cy="369332"/>
              </a:xfrm>
              <a:prstGeom prst="rect">
                <a:avLst/>
              </a:prstGeom>
              <a:noFill/>
            </p:spPr>
            <p:txBody>
              <a:bodyPr wrap="none" rtlCol="0">
                <a:prstTxWarp prst="textCanDown">
                  <a:avLst/>
                </a:prstTxWarp>
                <a:spAutoFit/>
              </a:bodyPr>
              <a:lstStyle/>
              <a:p>
                <a:r>
                  <a:rPr lang="en-US" b="1" dirty="0" smtClean="0">
                    <a:solidFill>
                      <a:schemeClr val="bg1"/>
                    </a:solidFill>
                    <a:latin typeface="+mn-lt"/>
                  </a:rPr>
                  <a:t>APR 2010</a:t>
                </a:r>
                <a:endParaRPr lang="en-US" b="1" dirty="0">
                  <a:solidFill>
                    <a:schemeClr val="bg1"/>
                  </a:solidFill>
                  <a:latin typeface="+mn-lt"/>
                </a:endParaRPr>
              </a:p>
            </p:txBody>
          </p:sp>
        </p:grpSp>
        <p:grpSp>
          <p:nvGrpSpPr>
            <p:cNvPr id="29" name="Group 41"/>
            <p:cNvGrpSpPr/>
            <p:nvPr/>
          </p:nvGrpSpPr>
          <p:grpSpPr>
            <a:xfrm>
              <a:off x="3048000" y="3714905"/>
              <a:ext cx="1774603" cy="1238095"/>
              <a:chOff x="3048000" y="3714905"/>
              <a:chExt cx="1774603" cy="1238095"/>
            </a:xfrm>
          </p:grpSpPr>
          <p:pic>
            <p:nvPicPr>
              <p:cNvPr id="47" name="Picture 3" descr="C:\Documents and Settings\cantot\My Documents\Training\Supporting Materials\Icons\PNG files for PowerPoint\All Others\disc blue half.png"/>
              <p:cNvPicPr>
                <a:picLocks noChangeAspect="1" noChangeArrowheads="1"/>
              </p:cNvPicPr>
              <p:nvPr/>
            </p:nvPicPr>
            <p:blipFill>
              <a:blip r:embed="rId8" cstate="print"/>
              <a:srcRect/>
              <a:stretch>
                <a:fillRect/>
              </a:stretch>
            </p:blipFill>
            <p:spPr bwMode="auto">
              <a:xfrm>
                <a:off x="3048000" y="3714905"/>
                <a:ext cx="1774603" cy="1238095"/>
              </a:xfrm>
              <a:prstGeom prst="rect">
                <a:avLst/>
              </a:prstGeom>
              <a:noFill/>
            </p:spPr>
          </p:pic>
          <p:sp>
            <p:nvSpPr>
              <p:cNvPr id="48" name="TextBox 47"/>
              <p:cNvSpPr txBox="1"/>
              <p:nvPr/>
            </p:nvSpPr>
            <p:spPr>
              <a:xfrm>
                <a:off x="3352800" y="4353734"/>
                <a:ext cx="1099981" cy="369332"/>
              </a:xfrm>
              <a:prstGeom prst="rect">
                <a:avLst/>
              </a:prstGeom>
              <a:noFill/>
            </p:spPr>
            <p:txBody>
              <a:bodyPr wrap="none" rtlCol="0">
                <a:prstTxWarp prst="textCanDown">
                  <a:avLst/>
                </a:prstTxWarp>
                <a:spAutoFit/>
              </a:bodyPr>
              <a:lstStyle/>
              <a:p>
                <a:r>
                  <a:rPr lang="en-US" b="1" dirty="0" smtClean="0">
                    <a:solidFill>
                      <a:schemeClr val="bg1"/>
                    </a:solidFill>
                    <a:latin typeface="+mn-lt"/>
                  </a:rPr>
                  <a:t>MAR 2010</a:t>
                </a:r>
                <a:endParaRPr lang="en-US" b="1" dirty="0">
                  <a:solidFill>
                    <a:schemeClr val="bg1"/>
                  </a:solidFill>
                  <a:latin typeface="+mn-lt"/>
                </a:endParaRPr>
              </a:p>
            </p:txBody>
          </p:sp>
        </p:grpSp>
        <p:grpSp>
          <p:nvGrpSpPr>
            <p:cNvPr id="38" name="Group 40"/>
            <p:cNvGrpSpPr/>
            <p:nvPr/>
          </p:nvGrpSpPr>
          <p:grpSpPr>
            <a:xfrm>
              <a:off x="3048000" y="3048000"/>
              <a:ext cx="1774603" cy="1238095"/>
              <a:chOff x="3048000" y="3048000"/>
              <a:chExt cx="1774603" cy="1238095"/>
            </a:xfrm>
          </p:grpSpPr>
          <p:pic>
            <p:nvPicPr>
              <p:cNvPr id="45" name="Picture 3" descr="C:\Documents and Settings\cantot\My Documents\Training\Supporting Materials\Icons\PNG files for PowerPoint\All Others\disc blue half.png"/>
              <p:cNvPicPr>
                <a:picLocks noChangeAspect="1" noChangeArrowheads="1"/>
              </p:cNvPicPr>
              <p:nvPr/>
            </p:nvPicPr>
            <p:blipFill>
              <a:blip r:embed="rId8" cstate="print"/>
              <a:srcRect/>
              <a:stretch>
                <a:fillRect/>
              </a:stretch>
            </p:blipFill>
            <p:spPr bwMode="auto">
              <a:xfrm>
                <a:off x="3048000" y="3048000"/>
                <a:ext cx="1774603" cy="1238095"/>
              </a:xfrm>
              <a:prstGeom prst="rect">
                <a:avLst/>
              </a:prstGeom>
              <a:noFill/>
            </p:spPr>
          </p:pic>
          <p:sp>
            <p:nvSpPr>
              <p:cNvPr id="46" name="TextBox 45"/>
              <p:cNvSpPr txBox="1"/>
              <p:nvPr/>
            </p:nvSpPr>
            <p:spPr>
              <a:xfrm>
                <a:off x="3395819" y="3733800"/>
                <a:ext cx="1099981" cy="369332"/>
              </a:xfrm>
              <a:prstGeom prst="rect">
                <a:avLst/>
              </a:prstGeom>
              <a:noFill/>
            </p:spPr>
            <p:txBody>
              <a:bodyPr wrap="none" rtlCol="0">
                <a:prstTxWarp prst="textCanDown">
                  <a:avLst/>
                </a:prstTxWarp>
                <a:spAutoFit/>
              </a:bodyPr>
              <a:lstStyle/>
              <a:p>
                <a:r>
                  <a:rPr lang="en-US" b="1" dirty="0" smtClean="0">
                    <a:solidFill>
                      <a:schemeClr val="bg1"/>
                    </a:solidFill>
                    <a:latin typeface="+mn-lt"/>
                  </a:rPr>
                  <a:t>FEB 2010</a:t>
                </a:r>
                <a:endParaRPr lang="en-US" b="1" dirty="0">
                  <a:solidFill>
                    <a:schemeClr val="bg1"/>
                  </a:solidFill>
                  <a:latin typeface="+mn-lt"/>
                </a:endParaRPr>
              </a:p>
            </p:txBody>
          </p:sp>
        </p:grpSp>
        <p:grpSp>
          <p:nvGrpSpPr>
            <p:cNvPr id="39" name="Group 39"/>
            <p:cNvGrpSpPr/>
            <p:nvPr/>
          </p:nvGrpSpPr>
          <p:grpSpPr>
            <a:xfrm>
              <a:off x="3048000" y="2419505"/>
              <a:ext cx="1774603" cy="1238095"/>
              <a:chOff x="3048000" y="2419505"/>
              <a:chExt cx="1774603" cy="1238095"/>
            </a:xfrm>
          </p:grpSpPr>
          <p:pic>
            <p:nvPicPr>
              <p:cNvPr id="43" name="Picture 3" descr="C:\Documents and Settings\cantot\My Documents\Training\Supporting Materials\Icons\PNG files for PowerPoint\All Others\disc blue half.png"/>
              <p:cNvPicPr>
                <a:picLocks noChangeAspect="1" noChangeArrowheads="1"/>
              </p:cNvPicPr>
              <p:nvPr/>
            </p:nvPicPr>
            <p:blipFill>
              <a:blip r:embed="rId8" cstate="print"/>
              <a:srcRect/>
              <a:stretch>
                <a:fillRect/>
              </a:stretch>
            </p:blipFill>
            <p:spPr bwMode="auto">
              <a:xfrm>
                <a:off x="3048000" y="2419505"/>
                <a:ext cx="1774603" cy="1238095"/>
              </a:xfrm>
              <a:prstGeom prst="rect">
                <a:avLst/>
              </a:prstGeom>
              <a:noFill/>
            </p:spPr>
          </p:pic>
          <p:sp>
            <p:nvSpPr>
              <p:cNvPr id="44" name="TextBox 43"/>
              <p:cNvSpPr txBox="1"/>
              <p:nvPr/>
            </p:nvSpPr>
            <p:spPr>
              <a:xfrm>
                <a:off x="3352800" y="3124200"/>
                <a:ext cx="1099981" cy="369332"/>
              </a:xfrm>
              <a:prstGeom prst="rect">
                <a:avLst/>
              </a:prstGeom>
              <a:noFill/>
            </p:spPr>
            <p:txBody>
              <a:bodyPr wrap="none" rtlCol="0">
                <a:prstTxWarp prst="textCanDown">
                  <a:avLst/>
                </a:prstTxWarp>
                <a:spAutoFit/>
              </a:bodyPr>
              <a:lstStyle/>
              <a:p>
                <a:r>
                  <a:rPr lang="en-US" b="1" dirty="0" smtClean="0">
                    <a:solidFill>
                      <a:schemeClr val="bg1"/>
                    </a:solidFill>
                    <a:latin typeface="+mn-lt"/>
                  </a:rPr>
                  <a:t>JAN 2010</a:t>
                </a:r>
                <a:endParaRPr lang="en-US" b="1" dirty="0">
                  <a:solidFill>
                    <a:schemeClr val="bg1"/>
                  </a:solidFill>
                  <a:latin typeface="+mn-lt"/>
                </a:endParaRPr>
              </a:p>
            </p:txBody>
          </p:sp>
        </p:grpSp>
      </p:grpSp>
      <p:sp>
        <p:nvSpPr>
          <p:cNvPr id="51" name="TextBox 50"/>
          <p:cNvSpPr txBox="1"/>
          <p:nvPr/>
        </p:nvSpPr>
        <p:spPr>
          <a:xfrm>
            <a:off x="892214" y="1031630"/>
            <a:ext cx="2542940" cy="461665"/>
          </a:xfrm>
          <a:prstGeom prst="rect">
            <a:avLst/>
          </a:prstGeom>
          <a:noFill/>
        </p:spPr>
        <p:txBody>
          <a:bodyPr wrap="none" rtlCol="0">
            <a:spAutoFit/>
          </a:bodyPr>
          <a:lstStyle/>
          <a:p>
            <a:r>
              <a:rPr lang="en-US" sz="2400" b="1" dirty="0" smtClean="0">
                <a:latin typeface="Calibri" pitchFamily="34" charset="0"/>
              </a:rPr>
              <a:t>Range Partitioning</a:t>
            </a:r>
            <a:endParaRPr lang="en-US" sz="2400" b="1" dirty="0">
              <a:latin typeface="Calibri" pitchFamily="34" charset="0"/>
            </a:endParaRPr>
          </a:p>
        </p:txBody>
      </p:sp>
      <p:grpSp>
        <p:nvGrpSpPr>
          <p:cNvPr id="40" name="Group 51"/>
          <p:cNvGrpSpPr/>
          <p:nvPr/>
        </p:nvGrpSpPr>
        <p:grpSpPr>
          <a:xfrm>
            <a:off x="4800600" y="2536735"/>
            <a:ext cx="1774603" cy="2609695"/>
            <a:chOff x="609600" y="1581305"/>
            <a:chExt cx="1774603" cy="2609695"/>
          </a:xfrm>
        </p:grpSpPr>
        <p:grpSp>
          <p:nvGrpSpPr>
            <p:cNvPr id="41" name="Group 21"/>
            <p:cNvGrpSpPr/>
            <p:nvPr/>
          </p:nvGrpSpPr>
          <p:grpSpPr>
            <a:xfrm>
              <a:off x="609600" y="2952905"/>
              <a:ext cx="1774603" cy="1238095"/>
              <a:chOff x="609601" y="3657601"/>
              <a:chExt cx="1774603" cy="1238095"/>
            </a:xfrm>
          </p:grpSpPr>
          <p:pic>
            <p:nvPicPr>
              <p:cNvPr id="60" name="Picture 2" descr="C:\Documents and Settings\cantot\My Documents\Training\Supporting Materials\Icons\PNG files for PowerPoint\All Others\disc orange half.png"/>
              <p:cNvPicPr>
                <a:picLocks noChangeAspect="1" noChangeArrowheads="1"/>
              </p:cNvPicPr>
              <p:nvPr/>
            </p:nvPicPr>
            <p:blipFill>
              <a:blip r:embed="rId7" cstate="print"/>
              <a:srcRect/>
              <a:stretch>
                <a:fillRect/>
              </a:stretch>
            </p:blipFill>
            <p:spPr bwMode="auto">
              <a:xfrm>
                <a:off x="609601" y="3657601"/>
                <a:ext cx="1774603" cy="1238095"/>
              </a:xfrm>
              <a:prstGeom prst="rect">
                <a:avLst/>
              </a:prstGeom>
              <a:noFill/>
            </p:spPr>
          </p:pic>
          <p:sp>
            <p:nvSpPr>
              <p:cNvPr id="61" name="TextBox 60"/>
              <p:cNvSpPr txBox="1"/>
              <p:nvPr/>
            </p:nvSpPr>
            <p:spPr>
              <a:xfrm>
                <a:off x="962526" y="4315326"/>
                <a:ext cx="1099981" cy="369332"/>
              </a:xfrm>
              <a:prstGeom prst="rect">
                <a:avLst/>
              </a:prstGeom>
              <a:noFill/>
            </p:spPr>
            <p:txBody>
              <a:bodyPr wrap="none" rtlCol="0">
                <a:prstTxWarp prst="textCanDown">
                  <a:avLst/>
                </a:prstTxWarp>
                <a:spAutoFit/>
              </a:bodyPr>
              <a:lstStyle/>
              <a:p>
                <a:r>
                  <a:rPr lang="en-US" b="1" dirty="0" smtClean="0">
                    <a:latin typeface="+mn-lt"/>
                  </a:rPr>
                  <a:t>AMER</a:t>
                </a:r>
                <a:endParaRPr lang="en-US" b="1" dirty="0">
                  <a:latin typeface="+mn-lt"/>
                </a:endParaRPr>
              </a:p>
            </p:txBody>
          </p:sp>
        </p:grpSp>
        <p:grpSp>
          <p:nvGrpSpPr>
            <p:cNvPr id="42" name="Group 24"/>
            <p:cNvGrpSpPr/>
            <p:nvPr/>
          </p:nvGrpSpPr>
          <p:grpSpPr>
            <a:xfrm>
              <a:off x="609600" y="2267105"/>
              <a:ext cx="1774603" cy="1238095"/>
              <a:chOff x="609601" y="3657601"/>
              <a:chExt cx="1774603" cy="1238095"/>
            </a:xfrm>
          </p:grpSpPr>
          <p:pic>
            <p:nvPicPr>
              <p:cNvPr id="58" name="Picture 2" descr="C:\Documents and Settings\cantot\My Documents\Training\Supporting Materials\Icons\PNG files for PowerPoint\All Others\disc orange half.png"/>
              <p:cNvPicPr>
                <a:picLocks noChangeAspect="1" noChangeArrowheads="1"/>
              </p:cNvPicPr>
              <p:nvPr/>
            </p:nvPicPr>
            <p:blipFill>
              <a:blip r:embed="rId7" cstate="print"/>
              <a:srcRect/>
              <a:stretch>
                <a:fillRect/>
              </a:stretch>
            </p:blipFill>
            <p:spPr bwMode="auto">
              <a:xfrm>
                <a:off x="609601" y="3657601"/>
                <a:ext cx="1774603" cy="1238095"/>
              </a:xfrm>
              <a:prstGeom prst="rect">
                <a:avLst/>
              </a:prstGeom>
              <a:noFill/>
            </p:spPr>
          </p:pic>
          <p:sp>
            <p:nvSpPr>
              <p:cNvPr id="59" name="TextBox 58"/>
              <p:cNvSpPr txBox="1"/>
              <p:nvPr/>
            </p:nvSpPr>
            <p:spPr>
              <a:xfrm>
                <a:off x="962526" y="4315326"/>
                <a:ext cx="1099981" cy="369332"/>
              </a:xfrm>
              <a:prstGeom prst="rect">
                <a:avLst/>
              </a:prstGeom>
              <a:noFill/>
            </p:spPr>
            <p:txBody>
              <a:bodyPr wrap="none" rtlCol="0">
                <a:prstTxWarp prst="textCanDown">
                  <a:avLst/>
                </a:prstTxWarp>
                <a:spAutoFit/>
              </a:bodyPr>
              <a:lstStyle/>
              <a:p>
                <a:r>
                  <a:rPr lang="en-US" b="1" dirty="0" smtClean="0">
                    <a:latin typeface="+mn-lt"/>
                  </a:rPr>
                  <a:t>APAC</a:t>
                </a:r>
                <a:endParaRPr lang="en-US" b="1" dirty="0">
                  <a:latin typeface="+mn-lt"/>
                </a:endParaRPr>
              </a:p>
            </p:txBody>
          </p:sp>
        </p:grpSp>
        <p:grpSp>
          <p:nvGrpSpPr>
            <p:cNvPr id="52" name="Group 27"/>
            <p:cNvGrpSpPr/>
            <p:nvPr/>
          </p:nvGrpSpPr>
          <p:grpSpPr>
            <a:xfrm>
              <a:off x="609600" y="1581305"/>
              <a:ext cx="1774603" cy="1238095"/>
              <a:chOff x="609601" y="3657601"/>
              <a:chExt cx="1774603" cy="1238095"/>
            </a:xfrm>
          </p:grpSpPr>
          <p:pic>
            <p:nvPicPr>
              <p:cNvPr id="56" name="Picture 2" descr="C:\Documents and Settings\cantot\My Documents\Training\Supporting Materials\Icons\PNG files for PowerPoint\All Others\disc orange half.png"/>
              <p:cNvPicPr>
                <a:picLocks noChangeAspect="1" noChangeArrowheads="1"/>
              </p:cNvPicPr>
              <p:nvPr/>
            </p:nvPicPr>
            <p:blipFill>
              <a:blip r:embed="rId7" cstate="print"/>
              <a:srcRect/>
              <a:stretch>
                <a:fillRect/>
              </a:stretch>
            </p:blipFill>
            <p:spPr bwMode="auto">
              <a:xfrm>
                <a:off x="609601" y="3657601"/>
                <a:ext cx="1774603" cy="1238095"/>
              </a:xfrm>
              <a:prstGeom prst="rect">
                <a:avLst/>
              </a:prstGeom>
              <a:noFill/>
            </p:spPr>
          </p:pic>
          <p:sp>
            <p:nvSpPr>
              <p:cNvPr id="57" name="TextBox 56"/>
              <p:cNvSpPr txBox="1"/>
              <p:nvPr/>
            </p:nvSpPr>
            <p:spPr>
              <a:xfrm>
                <a:off x="962526" y="4315326"/>
                <a:ext cx="1099981" cy="369332"/>
              </a:xfrm>
              <a:prstGeom prst="rect">
                <a:avLst/>
              </a:prstGeom>
              <a:noFill/>
            </p:spPr>
            <p:txBody>
              <a:bodyPr wrap="none" rtlCol="0">
                <a:prstTxWarp prst="textCanDown">
                  <a:avLst/>
                </a:prstTxWarp>
                <a:spAutoFit/>
              </a:bodyPr>
              <a:lstStyle/>
              <a:p>
                <a:r>
                  <a:rPr lang="en-US" b="1" dirty="0" smtClean="0">
                    <a:latin typeface="+mn-lt"/>
                  </a:rPr>
                  <a:t>EMEA</a:t>
                </a:r>
                <a:endParaRPr lang="en-US" b="1" dirty="0">
                  <a:latin typeface="+mn-lt"/>
                </a:endParaRPr>
              </a:p>
            </p:txBody>
          </p:sp>
        </p:grpSp>
      </p:grpSp>
      <p:grpSp>
        <p:nvGrpSpPr>
          <p:cNvPr id="53" name="Group 61"/>
          <p:cNvGrpSpPr/>
          <p:nvPr/>
        </p:nvGrpSpPr>
        <p:grpSpPr>
          <a:xfrm>
            <a:off x="6934200" y="2765335"/>
            <a:ext cx="1774603" cy="2533495"/>
            <a:chOff x="3048000" y="2419505"/>
            <a:chExt cx="1774603" cy="2533495"/>
          </a:xfrm>
        </p:grpSpPr>
        <p:grpSp>
          <p:nvGrpSpPr>
            <p:cNvPr id="54" name="Group 62"/>
            <p:cNvGrpSpPr/>
            <p:nvPr/>
          </p:nvGrpSpPr>
          <p:grpSpPr>
            <a:xfrm>
              <a:off x="3048000" y="3714905"/>
              <a:ext cx="1774603" cy="1238095"/>
              <a:chOff x="3048000" y="3714905"/>
              <a:chExt cx="1774603" cy="1238095"/>
            </a:xfrm>
          </p:grpSpPr>
          <p:pic>
            <p:nvPicPr>
              <p:cNvPr id="70" name="Picture 3" descr="C:\Documents and Settings\cantot\My Documents\Training\Supporting Materials\Icons\PNG files for PowerPoint\All Others\disc blue half.png"/>
              <p:cNvPicPr>
                <a:picLocks noChangeAspect="1" noChangeArrowheads="1"/>
              </p:cNvPicPr>
              <p:nvPr/>
            </p:nvPicPr>
            <p:blipFill>
              <a:blip r:embed="rId8" cstate="print"/>
              <a:srcRect/>
              <a:stretch>
                <a:fillRect/>
              </a:stretch>
            </p:blipFill>
            <p:spPr bwMode="auto">
              <a:xfrm>
                <a:off x="3048000" y="3714905"/>
                <a:ext cx="1774603" cy="1238095"/>
              </a:xfrm>
              <a:prstGeom prst="rect">
                <a:avLst/>
              </a:prstGeom>
              <a:noFill/>
            </p:spPr>
          </p:pic>
          <p:sp>
            <p:nvSpPr>
              <p:cNvPr id="71" name="TextBox 70"/>
              <p:cNvSpPr txBox="1"/>
              <p:nvPr/>
            </p:nvSpPr>
            <p:spPr>
              <a:xfrm>
                <a:off x="3352800" y="4353734"/>
                <a:ext cx="1099981" cy="369332"/>
              </a:xfrm>
              <a:prstGeom prst="rect">
                <a:avLst/>
              </a:prstGeom>
              <a:noFill/>
            </p:spPr>
            <p:txBody>
              <a:bodyPr wrap="none" rtlCol="0">
                <a:prstTxWarp prst="textCanDown">
                  <a:avLst/>
                </a:prstTxWarp>
                <a:spAutoFit/>
              </a:bodyPr>
              <a:lstStyle/>
              <a:p>
                <a:r>
                  <a:rPr lang="en-US" b="1" dirty="0" smtClean="0">
                    <a:solidFill>
                      <a:schemeClr val="bg1"/>
                    </a:solidFill>
                    <a:latin typeface="+mn-lt"/>
                  </a:rPr>
                  <a:t>AMER</a:t>
                </a:r>
                <a:endParaRPr lang="en-US" b="1" dirty="0">
                  <a:solidFill>
                    <a:schemeClr val="bg1"/>
                  </a:solidFill>
                  <a:latin typeface="+mn-lt"/>
                </a:endParaRPr>
              </a:p>
            </p:txBody>
          </p:sp>
        </p:grpSp>
        <p:grpSp>
          <p:nvGrpSpPr>
            <p:cNvPr id="55" name="Group 40"/>
            <p:cNvGrpSpPr/>
            <p:nvPr/>
          </p:nvGrpSpPr>
          <p:grpSpPr>
            <a:xfrm>
              <a:off x="3048000" y="3048000"/>
              <a:ext cx="1774603" cy="1238095"/>
              <a:chOff x="3048000" y="3048000"/>
              <a:chExt cx="1774603" cy="1238095"/>
            </a:xfrm>
          </p:grpSpPr>
          <p:pic>
            <p:nvPicPr>
              <p:cNvPr id="68" name="Picture 3" descr="C:\Documents and Settings\cantot\My Documents\Training\Supporting Materials\Icons\PNG files for PowerPoint\All Others\disc blue half.png"/>
              <p:cNvPicPr>
                <a:picLocks noChangeAspect="1" noChangeArrowheads="1"/>
              </p:cNvPicPr>
              <p:nvPr/>
            </p:nvPicPr>
            <p:blipFill>
              <a:blip r:embed="rId8" cstate="print"/>
              <a:srcRect/>
              <a:stretch>
                <a:fillRect/>
              </a:stretch>
            </p:blipFill>
            <p:spPr bwMode="auto">
              <a:xfrm>
                <a:off x="3048000" y="3048000"/>
                <a:ext cx="1774603" cy="1238095"/>
              </a:xfrm>
              <a:prstGeom prst="rect">
                <a:avLst/>
              </a:prstGeom>
              <a:noFill/>
            </p:spPr>
          </p:pic>
          <p:sp>
            <p:nvSpPr>
              <p:cNvPr id="69" name="TextBox 68"/>
              <p:cNvSpPr txBox="1"/>
              <p:nvPr/>
            </p:nvSpPr>
            <p:spPr>
              <a:xfrm>
                <a:off x="3395819" y="3733800"/>
                <a:ext cx="1099981" cy="369332"/>
              </a:xfrm>
              <a:prstGeom prst="rect">
                <a:avLst/>
              </a:prstGeom>
              <a:noFill/>
            </p:spPr>
            <p:txBody>
              <a:bodyPr wrap="none" rtlCol="0">
                <a:prstTxWarp prst="textCanDown">
                  <a:avLst/>
                </a:prstTxWarp>
                <a:spAutoFit/>
              </a:bodyPr>
              <a:lstStyle/>
              <a:p>
                <a:r>
                  <a:rPr lang="en-US" b="1" dirty="0" smtClean="0">
                    <a:solidFill>
                      <a:schemeClr val="bg1"/>
                    </a:solidFill>
                    <a:latin typeface="+mn-lt"/>
                  </a:rPr>
                  <a:t>APAC</a:t>
                </a:r>
                <a:endParaRPr lang="en-US" b="1" dirty="0">
                  <a:solidFill>
                    <a:schemeClr val="bg1"/>
                  </a:solidFill>
                  <a:latin typeface="+mn-lt"/>
                </a:endParaRPr>
              </a:p>
            </p:txBody>
          </p:sp>
        </p:grpSp>
        <p:grpSp>
          <p:nvGrpSpPr>
            <p:cNvPr id="62" name="Group 39"/>
            <p:cNvGrpSpPr/>
            <p:nvPr/>
          </p:nvGrpSpPr>
          <p:grpSpPr>
            <a:xfrm>
              <a:off x="3048000" y="2419505"/>
              <a:ext cx="1774603" cy="1238095"/>
              <a:chOff x="3048000" y="2419505"/>
              <a:chExt cx="1774603" cy="1238095"/>
            </a:xfrm>
          </p:grpSpPr>
          <p:pic>
            <p:nvPicPr>
              <p:cNvPr id="66" name="Picture 3" descr="C:\Documents and Settings\cantot\My Documents\Training\Supporting Materials\Icons\PNG files for PowerPoint\All Others\disc blue half.png"/>
              <p:cNvPicPr>
                <a:picLocks noChangeAspect="1" noChangeArrowheads="1"/>
              </p:cNvPicPr>
              <p:nvPr/>
            </p:nvPicPr>
            <p:blipFill>
              <a:blip r:embed="rId8" cstate="print"/>
              <a:srcRect/>
              <a:stretch>
                <a:fillRect/>
              </a:stretch>
            </p:blipFill>
            <p:spPr bwMode="auto">
              <a:xfrm>
                <a:off x="3048000" y="2419505"/>
                <a:ext cx="1774603" cy="1238095"/>
              </a:xfrm>
              <a:prstGeom prst="rect">
                <a:avLst/>
              </a:prstGeom>
              <a:noFill/>
            </p:spPr>
          </p:pic>
          <p:sp>
            <p:nvSpPr>
              <p:cNvPr id="67" name="TextBox 66"/>
              <p:cNvSpPr txBox="1"/>
              <p:nvPr/>
            </p:nvSpPr>
            <p:spPr>
              <a:xfrm>
                <a:off x="3352800" y="3124200"/>
                <a:ext cx="1099981" cy="369332"/>
              </a:xfrm>
              <a:prstGeom prst="rect">
                <a:avLst/>
              </a:prstGeom>
              <a:noFill/>
            </p:spPr>
            <p:txBody>
              <a:bodyPr wrap="none" rtlCol="0">
                <a:prstTxWarp prst="textCanDown">
                  <a:avLst/>
                </a:prstTxWarp>
                <a:spAutoFit/>
              </a:bodyPr>
              <a:lstStyle/>
              <a:p>
                <a:r>
                  <a:rPr lang="en-US" b="1" dirty="0" smtClean="0">
                    <a:solidFill>
                      <a:schemeClr val="bg1"/>
                    </a:solidFill>
                    <a:latin typeface="+mn-lt"/>
                  </a:rPr>
                  <a:t>EMEA</a:t>
                </a:r>
                <a:endParaRPr lang="en-US" b="1" dirty="0">
                  <a:solidFill>
                    <a:schemeClr val="bg1"/>
                  </a:solidFill>
                  <a:latin typeface="+mn-lt"/>
                </a:endParaRPr>
              </a:p>
            </p:txBody>
          </p:sp>
        </p:grpSp>
      </p:grpSp>
      <p:sp>
        <p:nvSpPr>
          <p:cNvPr id="74" name="TextBox 73"/>
          <p:cNvSpPr txBox="1"/>
          <p:nvPr/>
        </p:nvSpPr>
        <p:spPr>
          <a:xfrm>
            <a:off x="5486400" y="798565"/>
            <a:ext cx="3052887" cy="461665"/>
          </a:xfrm>
          <a:prstGeom prst="rect">
            <a:avLst/>
          </a:prstGeom>
          <a:noFill/>
        </p:spPr>
        <p:txBody>
          <a:bodyPr wrap="none" rtlCol="0">
            <a:spAutoFit/>
          </a:bodyPr>
          <a:lstStyle/>
          <a:p>
            <a:r>
              <a:rPr lang="en-US" sz="2400" b="1" dirty="0" smtClean="0">
                <a:latin typeface="Calibri" pitchFamily="34" charset="0"/>
              </a:rPr>
              <a:t>A combination of both</a:t>
            </a:r>
            <a:endParaRPr lang="en-US" sz="2400" b="1" dirty="0">
              <a:latin typeface="Calibri" pitchFamily="34" charset="0"/>
            </a:endParaRPr>
          </a:p>
        </p:txBody>
      </p:sp>
      <p:pic>
        <p:nvPicPr>
          <p:cNvPr id="1026" name="Picture 2" descr="C:\Documents and Settings\cantot\My Documents\Training\Supporting Materials\Icons\PNG files for PowerPoint\All Others\check.png"/>
          <p:cNvPicPr>
            <a:picLocks noChangeAspect="1" noChangeArrowheads="1"/>
          </p:cNvPicPr>
          <p:nvPr/>
        </p:nvPicPr>
        <p:blipFill>
          <a:blip r:embed="rId9" cstate="print"/>
          <a:srcRect/>
          <a:stretch>
            <a:fillRect/>
          </a:stretch>
        </p:blipFill>
        <p:spPr bwMode="auto">
          <a:xfrm>
            <a:off x="685800" y="1031630"/>
            <a:ext cx="314325" cy="295275"/>
          </a:xfrm>
          <a:prstGeom prst="rect">
            <a:avLst/>
          </a:prstGeom>
          <a:noFill/>
        </p:spPr>
      </p:pic>
      <p:pic>
        <p:nvPicPr>
          <p:cNvPr id="78" name="Picture 2" descr="C:\Documents and Settings\cantot\My Documents\Training\Supporting Materials\Icons\PNG files for PowerPoint\All Others\check.png"/>
          <p:cNvPicPr>
            <a:picLocks noChangeAspect="1" noChangeArrowheads="1"/>
          </p:cNvPicPr>
          <p:nvPr/>
        </p:nvPicPr>
        <p:blipFill>
          <a:blip r:embed="rId9" cstate="print"/>
          <a:srcRect/>
          <a:stretch>
            <a:fillRect/>
          </a:stretch>
        </p:blipFill>
        <p:spPr bwMode="auto">
          <a:xfrm>
            <a:off x="5257800" y="879230"/>
            <a:ext cx="314325" cy="295275"/>
          </a:xfrm>
          <a:prstGeom prst="rect">
            <a:avLst/>
          </a:prstGeom>
          <a:noFill/>
        </p:spPr>
      </p:pic>
      <p:pic>
        <p:nvPicPr>
          <p:cNvPr id="79" name="Picture 2" descr="C:\Documents and Settings\cantot\My Documents\Training\Supporting Materials\Icons\PNG files for PowerPoint\All Others\check.png"/>
          <p:cNvPicPr>
            <a:picLocks noChangeAspect="1" noChangeArrowheads="1"/>
          </p:cNvPicPr>
          <p:nvPr/>
        </p:nvPicPr>
        <p:blipFill>
          <a:blip r:embed="rId9" cstate="print"/>
          <a:srcRect/>
          <a:stretch>
            <a:fillRect/>
          </a:stretch>
        </p:blipFill>
        <p:spPr bwMode="auto">
          <a:xfrm>
            <a:off x="5486400" y="2022230"/>
            <a:ext cx="314325" cy="295275"/>
          </a:xfrm>
          <a:prstGeom prst="rect">
            <a:avLst/>
          </a:prstGeom>
          <a:noFill/>
        </p:spPr>
      </p:pic>
    </p:spTree>
    <p:custDataLst>
      <p:tags r:id="rId1"/>
    </p:custDataLst>
    <p:extLst>
      <p:ext uri="{BB962C8B-B14F-4D97-AF65-F5344CB8AC3E}">
        <p14:creationId xmlns:p14="http://schemas.microsoft.com/office/powerpoint/2010/main" val="37881020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169"/>
            <a:ext cx="8229600" cy="1143000"/>
          </a:xfrm>
        </p:spPr>
        <p:txBody>
          <a:bodyPr anchor="t"/>
          <a:lstStyle/>
          <a:p>
            <a:r>
              <a:rPr lang="en-US" dirty="0" smtClean="0"/>
              <a:t>When Do You Partition?</a:t>
            </a:r>
            <a:endParaRPr lang="en-US" dirty="0"/>
          </a:p>
        </p:txBody>
      </p:sp>
      <p:sp>
        <p:nvSpPr>
          <p:cNvPr id="10" name="Round Same Side Corner Rectangle 9"/>
          <p:cNvSpPr/>
          <p:nvPr/>
        </p:nvSpPr>
        <p:spPr>
          <a:xfrm>
            <a:off x="936254" y="899537"/>
            <a:ext cx="2125569" cy="1586692"/>
          </a:xfrm>
          <a:prstGeom prst="round2SameRect">
            <a:avLst>
              <a:gd name="adj1" fmla="val 8000"/>
              <a:gd name="adj2" fmla="val 0"/>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10"/>
          <p:cNvGrpSpPr/>
          <p:nvPr/>
        </p:nvGrpSpPr>
        <p:grpSpPr>
          <a:xfrm>
            <a:off x="936254" y="2486229"/>
            <a:ext cx="2125569" cy="682277"/>
            <a:chOff x="936254" y="1592345"/>
            <a:chExt cx="2125569" cy="682277"/>
          </a:xfrm>
        </p:grpSpPr>
        <p:sp>
          <p:nvSpPr>
            <p:cNvPr id="33" name="Rectangle 32"/>
            <p:cNvSpPr/>
            <p:nvPr/>
          </p:nvSpPr>
          <p:spPr>
            <a:xfrm>
              <a:off x="936254" y="1592345"/>
              <a:ext cx="2125569" cy="682277"/>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34" name="Rectangle 33"/>
            <p:cNvSpPr/>
            <p:nvPr/>
          </p:nvSpPr>
          <p:spPr>
            <a:xfrm>
              <a:off x="936254" y="1592345"/>
              <a:ext cx="2111746" cy="682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smtClean="0"/>
                <a:t>When you have a large fact table</a:t>
              </a:r>
              <a:endParaRPr lang="en-US" sz="1600" kern="1200" dirty="0"/>
            </a:p>
          </p:txBody>
        </p:sp>
      </p:grpSp>
      <p:sp>
        <p:nvSpPr>
          <p:cNvPr id="13" name="Round Same Side Corner Rectangle 12"/>
          <p:cNvSpPr/>
          <p:nvPr/>
        </p:nvSpPr>
        <p:spPr>
          <a:xfrm>
            <a:off x="3421521" y="899537"/>
            <a:ext cx="2125569" cy="1586692"/>
          </a:xfrm>
          <a:prstGeom prst="round2SameRect">
            <a:avLst>
              <a:gd name="adj1" fmla="val 8000"/>
              <a:gd name="adj2" fmla="val 0"/>
            </a:avLst>
          </a:prstGeom>
        </p:spPr>
        <p:style>
          <a:lnRef idx="2">
            <a:schemeClr val="accent5">
              <a:hueOff val="-531809"/>
              <a:satOff val="6490"/>
              <a:lumOff val="-196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 name="Group 13"/>
          <p:cNvGrpSpPr/>
          <p:nvPr/>
        </p:nvGrpSpPr>
        <p:grpSpPr>
          <a:xfrm>
            <a:off x="3421521" y="2486229"/>
            <a:ext cx="2141079" cy="682277"/>
            <a:chOff x="3421521" y="1592345"/>
            <a:chExt cx="2141079" cy="682277"/>
          </a:xfrm>
        </p:grpSpPr>
        <p:sp>
          <p:nvSpPr>
            <p:cNvPr id="31" name="Rectangle 30"/>
            <p:cNvSpPr/>
            <p:nvPr/>
          </p:nvSpPr>
          <p:spPr>
            <a:xfrm>
              <a:off x="3421521" y="1592345"/>
              <a:ext cx="2125569" cy="682277"/>
            </a:xfrm>
            <a:prstGeom prst="rect">
              <a:avLst/>
            </a:prstGeom>
          </p:spPr>
          <p:style>
            <a:lnRef idx="2">
              <a:schemeClr val="accent5">
                <a:hueOff val="-531809"/>
                <a:satOff val="6490"/>
                <a:lumOff val="-1961"/>
                <a:alphaOff val="0"/>
              </a:schemeClr>
            </a:lnRef>
            <a:fillRef idx="1">
              <a:schemeClr val="accent5">
                <a:hueOff val="-531809"/>
                <a:satOff val="6490"/>
                <a:lumOff val="-1961"/>
                <a:alphaOff val="0"/>
              </a:schemeClr>
            </a:fillRef>
            <a:effectRef idx="1">
              <a:schemeClr val="accent5">
                <a:hueOff val="-531809"/>
                <a:satOff val="6490"/>
                <a:lumOff val="-1961"/>
                <a:alphaOff val="0"/>
              </a:schemeClr>
            </a:effectRef>
            <a:fontRef idx="minor">
              <a:schemeClr val="lt1"/>
            </a:fontRef>
          </p:style>
        </p:sp>
        <p:sp>
          <p:nvSpPr>
            <p:cNvPr id="32" name="Rectangle 31"/>
            <p:cNvSpPr/>
            <p:nvPr/>
          </p:nvSpPr>
          <p:spPr>
            <a:xfrm>
              <a:off x="3421521" y="1592345"/>
              <a:ext cx="2141079" cy="682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smtClean="0"/>
                <a:t>Experiencing unsatisfactory performance</a:t>
              </a:r>
              <a:endParaRPr lang="en-US" sz="1600" kern="1200" dirty="0"/>
            </a:p>
          </p:txBody>
        </p:sp>
      </p:grpSp>
      <p:sp>
        <p:nvSpPr>
          <p:cNvPr id="16" name="Round Same Side Corner Rectangle 15"/>
          <p:cNvSpPr/>
          <p:nvPr/>
        </p:nvSpPr>
        <p:spPr>
          <a:xfrm>
            <a:off x="5906787" y="899537"/>
            <a:ext cx="2125569" cy="1586692"/>
          </a:xfrm>
          <a:prstGeom prst="round2SameRect">
            <a:avLst>
              <a:gd name="adj1" fmla="val 8000"/>
              <a:gd name="adj2" fmla="val 0"/>
            </a:avLst>
          </a:prstGeom>
        </p:spPr>
        <p:style>
          <a:lnRef idx="2">
            <a:schemeClr val="accent5">
              <a:hueOff val="-1063618"/>
              <a:satOff val="12980"/>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7" name="Group 16"/>
          <p:cNvGrpSpPr/>
          <p:nvPr/>
        </p:nvGrpSpPr>
        <p:grpSpPr>
          <a:xfrm>
            <a:off x="5906787" y="2486229"/>
            <a:ext cx="2125569" cy="682277"/>
            <a:chOff x="5906787" y="1592345"/>
            <a:chExt cx="2125569" cy="682277"/>
          </a:xfrm>
        </p:grpSpPr>
        <p:sp>
          <p:nvSpPr>
            <p:cNvPr id="29" name="Rectangle 28"/>
            <p:cNvSpPr/>
            <p:nvPr/>
          </p:nvSpPr>
          <p:spPr>
            <a:xfrm>
              <a:off x="5906787" y="1592345"/>
              <a:ext cx="2125569" cy="682277"/>
            </a:xfrm>
            <a:prstGeom prst="rect">
              <a:avLst/>
            </a:prstGeom>
          </p:spPr>
          <p:style>
            <a:lnRef idx="2">
              <a:schemeClr val="accent5">
                <a:hueOff val="-1063618"/>
                <a:satOff val="12980"/>
                <a:lumOff val="-3922"/>
                <a:alphaOff val="0"/>
              </a:schemeClr>
            </a:lnRef>
            <a:fillRef idx="1">
              <a:schemeClr val="accent5">
                <a:hueOff val="-1063618"/>
                <a:satOff val="12980"/>
                <a:lumOff val="-3922"/>
                <a:alphaOff val="0"/>
              </a:schemeClr>
            </a:fillRef>
            <a:effectRef idx="1">
              <a:schemeClr val="accent5">
                <a:hueOff val="-1063618"/>
                <a:satOff val="12980"/>
                <a:lumOff val="-3922"/>
                <a:alphaOff val="0"/>
              </a:schemeClr>
            </a:effectRef>
            <a:fontRef idx="minor">
              <a:schemeClr val="lt1"/>
            </a:fontRef>
          </p:style>
        </p:sp>
        <p:sp>
          <p:nvSpPr>
            <p:cNvPr id="30" name="Rectangle 29"/>
            <p:cNvSpPr/>
            <p:nvPr/>
          </p:nvSpPr>
          <p:spPr>
            <a:xfrm>
              <a:off x="5906787" y="1592345"/>
              <a:ext cx="2094213" cy="682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smtClean="0"/>
                <a:t>You have identifiable access patterns</a:t>
              </a:r>
              <a:endParaRPr lang="en-US" sz="1600" kern="1200" dirty="0"/>
            </a:p>
          </p:txBody>
        </p:sp>
      </p:grpSp>
      <p:sp>
        <p:nvSpPr>
          <p:cNvPr id="19" name="Round Same Side Corner Rectangle 18"/>
          <p:cNvSpPr/>
          <p:nvPr/>
        </p:nvSpPr>
        <p:spPr>
          <a:xfrm>
            <a:off x="2178887" y="3707015"/>
            <a:ext cx="2125569" cy="1586692"/>
          </a:xfrm>
          <a:prstGeom prst="round2SameRect">
            <a:avLst>
              <a:gd name="adj1" fmla="val 8000"/>
              <a:gd name="adj2" fmla="val 0"/>
            </a:avLst>
          </a:prstGeom>
        </p:spPr>
        <p:style>
          <a:lnRef idx="2">
            <a:schemeClr val="accent5">
              <a:hueOff val="-1595428"/>
              <a:satOff val="19471"/>
              <a:lumOff val="-588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8" name="Group 19"/>
          <p:cNvGrpSpPr/>
          <p:nvPr/>
        </p:nvGrpSpPr>
        <p:grpSpPr>
          <a:xfrm>
            <a:off x="2178887" y="5293707"/>
            <a:ext cx="2125569" cy="682277"/>
            <a:chOff x="2178887" y="4399823"/>
            <a:chExt cx="2125569" cy="682277"/>
          </a:xfrm>
        </p:grpSpPr>
        <p:sp>
          <p:nvSpPr>
            <p:cNvPr id="27" name="Rectangle 26"/>
            <p:cNvSpPr/>
            <p:nvPr/>
          </p:nvSpPr>
          <p:spPr>
            <a:xfrm>
              <a:off x="2178887" y="4399823"/>
              <a:ext cx="2125569" cy="682277"/>
            </a:xfrm>
            <a:prstGeom prst="rect">
              <a:avLst/>
            </a:prstGeom>
          </p:spPr>
          <p:style>
            <a:lnRef idx="2">
              <a:schemeClr val="accent5">
                <a:hueOff val="-1595428"/>
                <a:satOff val="19471"/>
                <a:lumOff val="-5882"/>
                <a:alphaOff val="0"/>
              </a:schemeClr>
            </a:lnRef>
            <a:fillRef idx="1">
              <a:schemeClr val="accent5">
                <a:hueOff val="-1595428"/>
                <a:satOff val="19471"/>
                <a:lumOff val="-5882"/>
                <a:alphaOff val="0"/>
              </a:schemeClr>
            </a:fillRef>
            <a:effectRef idx="1">
              <a:schemeClr val="accent5">
                <a:hueOff val="-1595428"/>
                <a:satOff val="19471"/>
                <a:lumOff val="-5882"/>
                <a:alphaOff val="0"/>
              </a:schemeClr>
            </a:effectRef>
            <a:fontRef idx="minor">
              <a:schemeClr val="lt1"/>
            </a:fontRef>
          </p:style>
        </p:sp>
        <p:sp>
          <p:nvSpPr>
            <p:cNvPr id="28" name="Rectangle 27"/>
            <p:cNvSpPr/>
            <p:nvPr/>
          </p:nvSpPr>
          <p:spPr>
            <a:xfrm>
              <a:off x="2178887" y="4399823"/>
              <a:ext cx="2012113" cy="682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smtClean="0"/>
                <a:t>You need to maintain rolling data</a:t>
              </a:r>
              <a:endParaRPr lang="en-US" sz="1600" kern="1200" dirty="0"/>
            </a:p>
          </p:txBody>
        </p:sp>
      </p:grpSp>
      <p:sp>
        <p:nvSpPr>
          <p:cNvPr id="22" name="Round Same Side Corner Rectangle 21"/>
          <p:cNvSpPr/>
          <p:nvPr/>
        </p:nvSpPr>
        <p:spPr>
          <a:xfrm>
            <a:off x="4664154" y="3707015"/>
            <a:ext cx="2125569" cy="1586692"/>
          </a:xfrm>
          <a:prstGeom prst="round2SameRect">
            <a:avLst>
              <a:gd name="adj1" fmla="val 8000"/>
              <a:gd name="adj2" fmla="val 0"/>
            </a:avLst>
          </a:prstGeom>
        </p:spPr>
        <p:style>
          <a:lnRef idx="2">
            <a:schemeClr val="accent5">
              <a:hueOff val="-2127237"/>
              <a:satOff val="25961"/>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9" name="Group 22"/>
          <p:cNvGrpSpPr/>
          <p:nvPr/>
        </p:nvGrpSpPr>
        <p:grpSpPr>
          <a:xfrm>
            <a:off x="4664154" y="5293707"/>
            <a:ext cx="2125569" cy="682277"/>
            <a:chOff x="4664154" y="4399823"/>
            <a:chExt cx="2125569" cy="682277"/>
          </a:xfrm>
        </p:grpSpPr>
        <p:sp>
          <p:nvSpPr>
            <p:cNvPr id="25" name="Rectangle 24"/>
            <p:cNvSpPr/>
            <p:nvPr/>
          </p:nvSpPr>
          <p:spPr>
            <a:xfrm>
              <a:off x="4664154" y="4399823"/>
              <a:ext cx="2125569" cy="682277"/>
            </a:xfrm>
            <a:prstGeom prst="rect">
              <a:avLst/>
            </a:prstGeom>
          </p:spPr>
          <p:style>
            <a:lnRef idx="2">
              <a:schemeClr val="accent5">
                <a:hueOff val="-2127237"/>
                <a:satOff val="25961"/>
                <a:lumOff val="-7843"/>
                <a:alphaOff val="0"/>
              </a:schemeClr>
            </a:lnRef>
            <a:fillRef idx="1">
              <a:schemeClr val="accent5">
                <a:hueOff val="-2127237"/>
                <a:satOff val="25961"/>
                <a:lumOff val="-7843"/>
                <a:alphaOff val="0"/>
              </a:schemeClr>
            </a:fillRef>
            <a:effectRef idx="1">
              <a:schemeClr val="accent5">
                <a:hueOff val="-2127237"/>
                <a:satOff val="25961"/>
                <a:lumOff val="-7843"/>
                <a:alphaOff val="0"/>
              </a:schemeClr>
            </a:effectRef>
            <a:fontRef idx="minor">
              <a:schemeClr val="lt1"/>
            </a:fontRef>
          </p:style>
        </p:sp>
        <p:sp>
          <p:nvSpPr>
            <p:cNvPr id="26" name="Rectangle 25"/>
            <p:cNvSpPr/>
            <p:nvPr/>
          </p:nvSpPr>
          <p:spPr>
            <a:xfrm>
              <a:off x="4664154" y="4399823"/>
              <a:ext cx="2041446" cy="682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smtClean="0"/>
                <a:t>Data can be divided into equal parts based on a column</a:t>
              </a:r>
              <a:endParaRPr lang="en-US" sz="1600" kern="1200" dirty="0"/>
            </a:p>
          </p:txBody>
        </p:sp>
      </p:grpSp>
      <p:grpSp>
        <p:nvGrpSpPr>
          <p:cNvPr id="11" name="Group 132"/>
          <p:cNvGrpSpPr>
            <a:grpSpLocks noChangeAspect="1"/>
          </p:cNvGrpSpPr>
          <p:nvPr/>
        </p:nvGrpSpPr>
        <p:grpSpPr>
          <a:xfrm>
            <a:off x="2257926" y="3919826"/>
            <a:ext cx="2000250" cy="1117191"/>
            <a:chOff x="457200" y="1524000"/>
            <a:chExt cx="8001000" cy="4468763"/>
          </a:xfrm>
        </p:grpSpPr>
        <p:grpSp>
          <p:nvGrpSpPr>
            <p:cNvPr id="12" name="Group 84"/>
            <p:cNvGrpSpPr/>
            <p:nvPr/>
          </p:nvGrpSpPr>
          <p:grpSpPr>
            <a:xfrm>
              <a:off x="3352800" y="1524000"/>
              <a:ext cx="2194286" cy="4468763"/>
              <a:chOff x="3352800" y="1295295"/>
              <a:chExt cx="2194286" cy="4468763"/>
            </a:xfrm>
          </p:grpSpPr>
          <p:grpSp>
            <p:nvGrpSpPr>
              <p:cNvPr id="14" name="Group 22"/>
              <p:cNvGrpSpPr/>
              <p:nvPr/>
            </p:nvGrpSpPr>
            <p:grpSpPr>
              <a:xfrm>
                <a:off x="3352800" y="4925963"/>
                <a:ext cx="2194286" cy="838095"/>
                <a:chOff x="3200400" y="2905126"/>
                <a:chExt cx="2194286" cy="838095"/>
              </a:xfrm>
            </p:grpSpPr>
            <p:pic>
              <p:nvPicPr>
                <p:cNvPr id="123"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24" name="TextBox 123"/>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Jan 2011</a:t>
                  </a:r>
                  <a:endParaRPr lang="en-US" b="1" dirty="0">
                    <a:solidFill>
                      <a:schemeClr val="bg1"/>
                    </a:solidFill>
                  </a:endParaRPr>
                </a:p>
              </p:txBody>
            </p:sp>
          </p:grpSp>
          <p:grpSp>
            <p:nvGrpSpPr>
              <p:cNvPr id="15" name="Group 32"/>
              <p:cNvGrpSpPr/>
              <p:nvPr/>
            </p:nvGrpSpPr>
            <p:grpSpPr>
              <a:xfrm>
                <a:off x="3352800" y="4623411"/>
                <a:ext cx="2194286" cy="838095"/>
                <a:chOff x="3200400" y="2905126"/>
                <a:chExt cx="2194286" cy="838095"/>
              </a:xfrm>
            </p:grpSpPr>
            <p:pic>
              <p:nvPicPr>
                <p:cNvPr id="121"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22" name="TextBox 121"/>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Dec 2010</a:t>
                  </a:r>
                  <a:endParaRPr lang="en-US" b="1" dirty="0">
                    <a:solidFill>
                      <a:schemeClr val="bg1"/>
                    </a:solidFill>
                  </a:endParaRPr>
                </a:p>
              </p:txBody>
            </p:sp>
          </p:grpSp>
          <p:grpSp>
            <p:nvGrpSpPr>
              <p:cNvPr id="17" name="Group 35"/>
              <p:cNvGrpSpPr/>
              <p:nvPr/>
            </p:nvGrpSpPr>
            <p:grpSpPr>
              <a:xfrm>
                <a:off x="3352800" y="4320855"/>
                <a:ext cx="2194286" cy="838095"/>
                <a:chOff x="3200400" y="2905126"/>
                <a:chExt cx="2194286" cy="838095"/>
              </a:xfrm>
            </p:grpSpPr>
            <p:pic>
              <p:nvPicPr>
                <p:cNvPr id="119"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20" name="TextBox 119"/>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Nov 2010</a:t>
                  </a:r>
                  <a:endParaRPr lang="en-US" b="1" dirty="0">
                    <a:solidFill>
                      <a:schemeClr val="bg1"/>
                    </a:solidFill>
                  </a:endParaRPr>
                </a:p>
              </p:txBody>
            </p:sp>
          </p:grpSp>
          <p:grpSp>
            <p:nvGrpSpPr>
              <p:cNvPr id="18" name="Group 38"/>
              <p:cNvGrpSpPr/>
              <p:nvPr/>
            </p:nvGrpSpPr>
            <p:grpSpPr>
              <a:xfrm>
                <a:off x="3352800" y="4018299"/>
                <a:ext cx="2194286" cy="838095"/>
                <a:chOff x="3200400" y="2905126"/>
                <a:chExt cx="2194286" cy="838095"/>
              </a:xfrm>
            </p:grpSpPr>
            <p:pic>
              <p:nvPicPr>
                <p:cNvPr id="117"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18" name="TextBox 117"/>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Oct 2010</a:t>
                  </a:r>
                  <a:endParaRPr lang="en-US" b="1" dirty="0">
                    <a:solidFill>
                      <a:schemeClr val="bg1"/>
                    </a:solidFill>
                  </a:endParaRPr>
                </a:p>
              </p:txBody>
            </p:sp>
          </p:grpSp>
          <p:grpSp>
            <p:nvGrpSpPr>
              <p:cNvPr id="20" name="Group 41"/>
              <p:cNvGrpSpPr/>
              <p:nvPr/>
            </p:nvGrpSpPr>
            <p:grpSpPr>
              <a:xfrm>
                <a:off x="3352800" y="3715743"/>
                <a:ext cx="2194286" cy="838095"/>
                <a:chOff x="3200400" y="2905126"/>
                <a:chExt cx="2194286" cy="838095"/>
              </a:xfrm>
            </p:grpSpPr>
            <p:pic>
              <p:nvPicPr>
                <p:cNvPr id="115"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16" name="TextBox 115"/>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Sep 2010</a:t>
                  </a:r>
                  <a:endParaRPr lang="en-US" b="1" dirty="0">
                    <a:solidFill>
                      <a:schemeClr val="bg1"/>
                    </a:solidFill>
                  </a:endParaRPr>
                </a:p>
              </p:txBody>
            </p:sp>
          </p:grpSp>
          <p:grpSp>
            <p:nvGrpSpPr>
              <p:cNvPr id="21" name="Group 44"/>
              <p:cNvGrpSpPr/>
              <p:nvPr/>
            </p:nvGrpSpPr>
            <p:grpSpPr>
              <a:xfrm>
                <a:off x="3352800" y="3413187"/>
                <a:ext cx="2194286" cy="838095"/>
                <a:chOff x="3200400" y="2905126"/>
                <a:chExt cx="2194286" cy="838095"/>
              </a:xfrm>
            </p:grpSpPr>
            <p:pic>
              <p:nvPicPr>
                <p:cNvPr id="113"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14" name="TextBox 113"/>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Aug 2010</a:t>
                  </a:r>
                  <a:endParaRPr lang="en-US" b="1" dirty="0">
                    <a:solidFill>
                      <a:schemeClr val="bg1"/>
                    </a:solidFill>
                  </a:endParaRPr>
                </a:p>
              </p:txBody>
            </p:sp>
          </p:grpSp>
          <p:grpSp>
            <p:nvGrpSpPr>
              <p:cNvPr id="23" name="Group 47"/>
              <p:cNvGrpSpPr/>
              <p:nvPr/>
            </p:nvGrpSpPr>
            <p:grpSpPr>
              <a:xfrm>
                <a:off x="3352800" y="3110631"/>
                <a:ext cx="2194286" cy="838095"/>
                <a:chOff x="3200400" y="2905126"/>
                <a:chExt cx="2194286" cy="838095"/>
              </a:xfrm>
            </p:grpSpPr>
            <p:pic>
              <p:nvPicPr>
                <p:cNvPr id="111"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12" name="TextBox 111"/>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Jul 2010</a:t>
                  </a:r>
                  <a:endParaRPr lang="en-US" b="1" dirty="0">
                    <a:solidFill>
                      <a:schemeClr val="bg1"/>
                    </a:solidFill>
                  </a:endParaRPr>
                </a:p>
              </p:txBody>
            </p:sp>
          </p:grpSp>
          <p:grpSp>
            <p:nvGrpSpPr>
              <p:cNvPr id="24" name="Group 50"/>
              <p:cNvGrpSpPr/>
              <p:nvPr/>
            </p:nvGrpSpPr>
            <p:grpSpPr>
              <a:xfrm>
                <a:off x="3352800" y="2808075"/>
                <a:ext cx="2194286" cy="838095"/>
                <a:chOff x="3200400" y="2905126"/>
                <a:chExt cx="2194286" cy="838095"/>
              </a:xfrm>
            </p:grpSpPr>
            <p:pic>
              <p:nvPicPr>
                <p:cNvPr id="109"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10" name="TextBox 109"/>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Jun 2010</a:t>
                  </a:r>
                  <a:endParaRPr lang="en-US" b="1" dirty="0">
                    <a:solidFill>
                      <a:schemeClr val="bg1"/>
                    </a:solidFill>
                  </a:endParaRPr>
                </a:p>
              </p:txBody>
            </p:sp>
          </p:grpSp>
          <p:grpSp>
            <p:nvGrpSpPr>
              <p:cNvPr id="2048" name="Group 53"/>
              <p:cNvGrpSpPr/>
              <p:nvPr/>
            </p:nvGrpSpPr>
            <p:grpSpPr>
              <a:xfrm>
                <a:off x="3352800" y="2505519"/>
                <a:ext cx="2194286" cy="838095"/>
                <a:chOff x="3200400" y="2905126"/>
                <a:chExt cx="2194286" cy="838095"/>
              </a:xfrm>
            </p:grpSpPr>
            <p:pic>
              <p:nvPicPr>
                <p:cNvPr id="107"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08" name="TextBox 107"/>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May 2010</a:t>
                  </a:r>
                  <a:endParaRPr lang="en-US" b="1" dirty="0">
                    <a:solidFill>
                      <a:schemeClr val="bg1"/>
                    </a:solidFill>
                  </a:endParaRPr>
                </a:p>
              </p:txBody>
            </p:sp>
          </p:grpSp>
          <p:grpSp>
            <p:nvGrpSpPr>
              <p:cNvPr id="2049" name="Group 56"/>
              <p:cNvGrpSpPr/>
              <p:nvPr/>
            </p:nvGrpSpPr>
            <p:grpSpPr>
              <a:xfrm>
                <a:off x="3352800" y="2202963"/>
                <a:ext cx="2194286" cy="838095"/>
                <a:chOff x="3200400" y="2905126"/>
                <a:chExt cx="2194286" cy="838095"/>
              </a:xfrm>
            </p:grpSpPr>
            <p:pic>
              <p:nvPicPr>
                <p:cNvPr id="105"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06" name="TextBox 105"/>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Apr 2010</a:t>
                  </a:r>
                  <a:endParaRPr lang="en-US" b="1" dirty="0">
                    <a:solidFill>
                      <a:schemeClr val="bg1"/>
                    </a:solidFill>
                  </a:endParaRPr>
                </a:p>
              </p:txBody>
            </p:sp>
          </p:grpSp>
          <p:grpSp>
            <p:nvGrpSpPr>
              <p:cNvPr id="2050" name="Group 59"/>
              <p:cNvGrpSpPr/>
              <p:nvPr/>
            </p:nvGrpSpPr>
            <p:grpSpPr>
              <a:xfrm>
                <a:off x="3352800" y="1900407"/>
                <a:ext cx="2194286" cy="838095"/>
                <a:chOff x="3200400" y="2905126"/>
                <a:chExt cx="2194286" cy="838095"/>
              </a:xfrm>
            </p:grpSpPr>
            <p:pic>
              <p:nvPicPr>
                <p:cNvPr id="103"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04" name="TextBox 103"/>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Mar 2010</a:t>
                  </a:r>
                  <a:endParaRPr lang="en-US" b="1" dirty="0">
                    <a:solidFill>
                      <a:schemeClr val="bg1"/>
                    </a:solidFill>
                  </a:endParaRPr>
                </a:p>
              </p:txBody>
            </p:sp>
          </p:grpSp>
          <p:grpSp>
            <p:nvGrpSpPr>
              <p:cNvPr id="2053" name="Group 62"/>
              <p:cNvGrpSpPr/>
              <p:nvPr/>
            </p:nvGrpSpPr>
            <p:grpSpPr>
              <a:xfrm>
                <a:off x="3352800" y="1597851"/>
                <a:ext cx="2194286" cy="838095"/>
                <a:chOff x="3200400" y="2905126"/>
                <a:chExt cx="2194286" cy="838095"/>
              </a:xfrm>
            </p:grpSpPr>
            <p:pic>
              <p:nvPicPr>
                <p:cNvPr id="101"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02" name="TextBox 101"/>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Feb 2010</a:t>
                  </a:r>
                  <a:endParaRPr lang="en-US" b="1" dirty="0">
                    <a:solidFill>
                      <a:schemeClr val="bg1"/>
                    </a:solidFill>
                  </a:endParaRPr>
                </a:p>
              </p:txBody>
            </p:sp>
          </p:grpSp>
          <p:grpSp>
            <p:nvGrpSpPr>
              <p:cNvPr id="2054" name="Group 65"/>
              <p:cNvGrpSpPr/>
              <p:nvPr/>
            </p:nvGrpSpPr>
            <p:grpSpPr>
              <a:xfrm>
                <a:off x="3352800" y="1295295"/>
                <a:ext cx="2194286" cy="838095"/>
                <a:chOff x="3200400" y="2905126"/>
                <a:chExt cx="2194286" cy="838095"/>
              </a:xfrm>
            </p:grpSpPr>
            <p:pic>
              <p:nvPicPr>
                <p:cNvPr id="99" name="Picture 3" descr="C:\Documents and Settings\cantot\My Documents\Training\Supporting Materials\Icons\PNG files for PowerPoint\All Others\disc green flat.png"/>
                <p:cNvPicPr>
                  <a:picLocks noChangeAspect="1" noChangeArrowheads="1"/>
                </p:cNvPicPr>
                <p:nvPr/>
              </p:nvPicPr>
              <p:blipFill>
                <a:blip r:embed="rId4" cstate="print"/>
                <a:srcRect/>
                <a:stretch>
                  <a:fillRect/>
                </a:stretch>
              </p:blipFill>
              <p:spPr bwMode="auto">
                <a:xfrm>
                  <a:off x="3200400" y="2905126"/>
                  <a:ext cx="2194286" cy="838095"/>
                </a:xfrm>
                <a:prstGeom prst="rect">
                  <a:avLst/>
                </a:prstGeom>
                <a:noFill/>
              </p:spPr>
            </p:pic>
            <p:sp>
              <p:nvSpPr>
                <p:cNvPr id="100" name="TextBox 99"/>
                <p:cNvSpPr txBox="1"/>
                <p:nvPr/>
              </p:nvSpPr>
              <p:spPr>
                <a:xfrm>
                  <a:off x="3733800" y="3465458"/>
                  <a:ext cx="1159292" cy="228600"/>
                </a:xfrm>
                <a:prstGeom prst="rect">
                  <a:avLst/>
                </a:prstGeom>
                <a:noFill/>
              </p:spPr>
              <p:txBody>
                <a:bodyPr wrap="none" rtlCol="0">
                  <a:prstTxWarp prst="textCanDown">
                    <a:avLst/>
                  </a:prstTxWarp>
                  <a:spAutoFit/>
                </a:bodyPr>
                <a:lstStyle/>
                <a:p>
                  <a:r>
                    <a:rPr lang="en-US" b="1" dirty="0" smtClean="0">
                      <a:solidFill>
                        <a:schemeClr val="bg1"/>
                      </a:solidFill>
                    </a:rPr>
                    <a:t>Jan 2010</a:t>
                  </a:r>
                  <a:endParaRPr lang="en-US" b="1" dirty="0">
                    <a:solidFill>
                      <a:schemeClr val="bg1"/>
                    </a:solidFill>
                  </a:endParaRPr>
                </a:p>
              </p:txBody>
            </p:sp>
          </p:grpSp>
        </p:grpSp>
        <p:grpSp>
          <p:nvGrpSpPr>
            <p:cNvPr id="2055" name="Group 124"/>
            <p:cNvGrpSpPr/>
            <p:nvPr/>
          </p:nvGrpSpPr>
          <p:grpSpPr>
            <a:xfrm>
              <a:off x="6263822" y="2101489"/>
              <a:ext cx="2194378" cy="2394311"/>
              <a:chOff x="6096000" y="2057400"/>
              <a:chExt cx="2194378" cy="2394311"/>
            </a:xfrm>
          </p:grpSpPr>
          <p:pic>
            <p:nvPicPr>
              <p:cNvPr id="126" name="Picture 4" descr="C:\Documents and Settings\cantot\My Documents\Training\Supporting Materials\Icons\PNG files for PowerPoint\All Others\disc red.png"/>
              <p:cNvPicPr>
                <a:picLocks noChangeAspect="1" noChangeArrowheads="1"/>
              </p:cNvPicPr>
              <p:nvPr/>
            </p:nvPicPr>
            <p:blipFill>
              <a:blip r:embed="rId5" cstate="print"/>
              <a:srcRect/>
              <a:stretch>
                <a:fillRect/>
              </a:stretch>
            </p:blipFill>
            <p:spPr bwMode="auto">
              <a:xfrm>
                <a:off x="6096000" y="2057400"/>
                <a:ext cx="2194378" cy="2394311"/>
              </a:xfrm>
              <a:prstGeom prst="rect">
                <a:avLst/>
              </a:prstGeom>
              <a:noFill/>
            </p:spPr>
          </p:pic>
          <p:sp>
            <p:nvSpPr>
              <p:cNvPr id="127" name="TextBox 126"/>
              <p:cNvSpPr txBox="1"/>
              <p:nvPr/>
            </p:nvSpPr>
            <p:spPr>
              <a:xfrm>
                <a:off x="6629400" y="2286000"/>
                <a:ext cx="1159292" cy="228600"/>
              </a:xfrm>
              <a:prstGeom prst="rect">
                <a:avLst/>
              </a:prstGeom>
              <a:noFill/>
            </p:spPr>
            <p:txBody>
              <a:bodyPr wrap="none" rtlCol="0">
                <a:prstTxWarp prst="textCanDown">
                  <a:avLst/>
                </a:prstTxWarp>
                <a:spAutoFit/>
              </a:bodyPr>
              <a:lstStyle/>
              <a:p>
                <a:r>
                  <a:rPr lang="en-US" b="1" dirty="0" smtClean="0">
                    <a:solidFill>
                      <a:schemeClr val="bg1"/>
                    </a:solidFill>
                  </a:rPr>
                  <a:t>Dec 2009</a:t>
                </a:r>
                <a:endParaRPr lang="en-US" b="1" dirty="0">
                  <a:solidFill>
                    <a:schemeClr val="bg1"/>
                  </a:solidFill>
                </a:endParaRPr>
              </a:p>
            </p:txBody>
          </p:sp>
        </p:grpSp>
        <p:grpSp>
          <p:nvGrpSpPr>
            <p:cNvPr id="2056" name="Group 127"/>
            <p:cNvGrpSpPr/>
            <p:nvPr/>
          </p:nvGrpSpPr>
          <p:grpSpPr>
            <a:xfrm>
              <a:off x="457200" y="2895600"/>
              <a:ext cx="2194286" cy="838095"/>
              <a:chOff x="457200" y="2895600"/>
              <a:chExt cx="2194286" cy="838095"/>
            </a:xfrm>
          </p:grpSpPr>
          <p:pic>
            <p:nvPicPr>
              <p:cNvPr id="129" name="Picture 2" descr="C:\Documents and Settings\cantot\My Documents\Training\Supporting Materials\Icons\PNG files for PowerPoint\All Others\disc lt blue flat.png"/>
              <p:cNvPicPr>
                <a:picLocks noChangeAspect="1" noChangeArrowheads="1"/>
              </p:cNvPicPr>
              <p:nvPr/>
            </p:nvPicPr>
            <p:blipFill>
              <a:blip r:embed="rId6" cstate="print"/>
              <a:srcRect/>
              <a:stretch>
                <a:fillRect/>
              </a:stretch>
            </p:blipFill>
            <p:spPr bwMode="auto">
              <a:xfrm>
                <a:off x="457200" y="2895600"/>
                <a:ext cx="2194286" cy="838095"/>
              </a:xfrm>
              <a:prstGeom prst="rect">
                <a:avLst/>
              </a:prstGeom>
              <a:noFill/>
            </p:spPr>
          </p:pic>
          <p:sp>
            <p:nvSpPr>
              <p:cNvPr id="130" name="TextBox 129"/>
              <p:cNvSpPr txBox="1"/>
              <p:nvPr/>
            </p:nvSpPr>
            <p:spPr>
              <a:xfrm>
                <a:off x="990600" y="3048000"/>
                <a:ext cx="1159292" cy="228600"/>
              </a:xfrm>
              <a:prstGeom prst="rect">
                <a:avLst/>
              </a:prstGeom>
              <a:noFill/>
            </p:spPr>
            <p:txBody>
              <a:bodyPr wrap="none" rtlCol="0">
                <a:prstTxWarp prst="textCanDown">
                  <a:avLst/>
                </a:prstTxWarp>
                <a:spAutoFit/>
              </a:bodyPr>
              <a:lstStyle/>
              <a:p>
                <a:r>
                  <a:rPr lang="en-US" b="1" dirty="0" smtClean="0">
                    <a:solidFill>
                      <a:schemeClr val="bg1"/>
                    </a:solidFill>
                  </a:rPr>
                  <a:t>Feb 2011</a:t>
                </a:r>
                <a:endParaRPr lang="en-US" b="1" dirty="0">
                  <a:solidFill>
                    <a:schemeClr val="bg1"/>
                  </a:solidFill>
                </a:endParaRPr>
              </a:p>
            </p:txBody>
          </p:sp>
        </p:grpSp>
        <p:cxnSp>
          <p:nvCxnSpPr>
            <p:cNvPr id="131" name="Curved Connector 84"/>
            <p:cNvCxnSpPr/>
            <p:nvPr/>
          </p:nvCxnSpPr>
          <p:spPr>
            <a:xfrm rot="16200000" flipH="1">
              <a:off x="1771650" y="3829050"/>
              <a:ext cx="1905000" cy="2324100"/>
            </a:xfrm>
            <a:prstGeom prst="curvedConnector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Curved Connector 84"/>
            <p:cNvCxnSpPr>
              <a:stCxn id="100" idx="0"/>
              <a:endCxn id="126" idx="0"/>
            </p:cNvCxnSpPr>
            <p:nvPr/>
          </p:nvCxnSpPr>
          <p:spPr>
            <a:xfrm rot="16200000" flipH="1">
              <a:off x="5904849" y="645328"/>
              <a:ext cx="17157" cy="2895165"/>
            </a:xfrm>
            <a:prstGeom prst="curvedConnector3">
              <a:avLst>
                <a:gd name="adj1" fmla="val -133240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65" name="Picture 164" descr="DivisionOfData_TablePartitioning.png"/>
          <p:cNvPicPr>
            <a:picLocks noChangeAspect="1"/>
          </p:cNvPicPr>
          <p:nvPr/>
        </p:nvPicPr>
        <p:blipFill>
          <a:blip r:embed="rId7" cstate="print"/>
          <a:stretch>
            <a:fillRect/>
          </a:stretch>
        </p:blipFill>
        <p:spPr>
          <a:xfrm>
            <a:off x="4953000" y="3675184"/>
            <a:ext cx="1487301" cy="1548256"/>
          </a:xfrm>
          <a:prstGeom prst="rect">
            <a:avLst/>
          </a:prstGeom>
        </p:spPr>
      </p:pic>
      <p:pic>
        <p:nvPicPr>
          <p:cNvPr id="2051" name="Picture 3" descr="C:\Documents and Settings\cantot\My Documents\Training\Supporting Materials\Icons\PNG files for PowerPoint\All Others\metadata encapsulated.png"/>
          <p:cNvPicPr>
            <a:picLocks noChangeAspect="1" noChangeArrowheads="1"/>
          </p:cNvPicPr>
          <p:nvPr/>
        </p:nvPicPr>
        <p:blipFill>
          <a:blip r:embed="rId8" cstate="print"/>
          <a:srcRect/>
          <a:stretch>
            <a:fillRect/>
          </a:stretch>
        </p:blipFill>
        <p:spPr bwMode="auto">
          <a:xfrm>
            <a:off x="6158123" y="855784"/>
            <a:ext cx="1690477" cy="1571429"/>
          </a:xfrm>
          <a:prstGeom prst="rect">
            <a:avLst/>
          </a:prstGeom>
          <a:noFill/>
        </p:spPr>
      </p:pic>
      <p:pic>
        <p:nvPicPr>
          <p:cNvPr id="2052" name="Picture 4" descr="C:\Documents and Settings\cantot\My Documents\Training\Supporting Materials\Icons\PNG files for PowerPoint\All Others\Chart Dot.png"/>
          <p:cNvPicPr>
            <a:picLocks noChangeAspect="1" noChangeArrowheads="1"/>
          </p:cNvPicPr>
          <p:nvPr/>
        </p:nvPicPr>
        <p:blipFill>
          <a:blip r:embed="rId9" cstate="print"/>
          <a:srcRect/>
          <a:stretch>
            <a:fillRect/>
          </a:stretch>
        </p:blipFill>
        <p:spPr bwMode="auto">
          <a:xfrm flipH="1">
            <a:off x="3581400" y="627184"/>
            <a:ext cx="1828800" cy="1828800"/>
          </a:xfrm>
          <a:prstGeom prst="rect">
            <a:avLst/>
          </a:prstGeom>
          <a:noFill/>
        </p:spPr>
      </p:pic>
      <p:pic>
        <p:nvPicPr>
          <p:cNvPr id="168" name="Picture 167" descr="LargeFactTable.gif"/>
          <p:cNvPicPr>
            <a:picLocks noChangeAspect="1"/>
          </p:cNvPicPr>
          <p:nvPr/>
        </p:nvPicPr>
        <p:blipFill>
          <a:blip r:embed="rId10" cstate="print"/>
          <a:stretch>
            <a:fillRect/>
          </a:stretch>
        </p:blipFill>
        <p:spPr>
          <a:xfrm>
            <a:off x="1143000" y="811669"/>
            <a:ext cx="1676400" cy="1651254"/>
          </a:xfrm>
          <a:prstGeom prst="rect">
            <a:avLst/>
          </a:prstGeom>
        </p:spPr>
      </p:pic>
    </p:spTree>
    <p:custDataLst>
      <p:tags r:id="rId1"/>
    </p:custDataLst>
    <p:extLst>
      <p:ext uri="{BB962C8B-B14F-4D97-AF65-F5344CB8AC3E}">
        <p14:creationId xmlns:p14="http://schemas.microsoft.com/office/powerpoint/2010/main" val="15285150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Partitioned Table Design</a:t>
            </a:r>
            <a:endParaRPr lang="en-US" dirty="0"/>
          </a:p>
        </p:txBody>
      </p:sp>
      <p:grpSp>
        <p:nvGrpSpPr>
          <p:cNvPr id="5" name="Group 40"/>
          <p:cNvGrpSpPr/>
          <p:nvPr/>
        </p:nvGrpSpPr>
        <p:grpSpPr>
          <a:xfrm>
            <a:off x="381000" y="1500485"/>
            <a:ext cx="8382000" cy="3757315"/>
            <a:chOff x="381000" y="1047750"/>
            <a:chExt cx="8382000" cy="3757315"/>
          </a:xfrm>
        </p:grpSpPr>
        <p:grpSp>
          <p:nvGrpSpPr>
            <p:cNvPr id="7" name="Group 17"/>
            <p:cNvGrpSpPr/>
            <p:nvPr/>
          </p:nvGrpSpPr>
          <p:grpSpPr>
            <a:xfrm>
              <a:off x="2324100" y="1047750"/>
              <a:ext cx="4495800" cy="1543050"/>
              <a:chOff x="1371600" y="1428750"/>
              <a:chExt cx="5562600" cy="1543050"/>
            </a:xfrm>
          </p:grpSpPr>
          <p:grpSp>
            <p:nvGrpSpPr>
              <p:cNvPr id="8" name="Group 15"/>
              <p:cNvGrpSpPr/>
              <p:nvPr/>
            </p:nvGrpSpPr>
            <p:grpSpPr>
              <a:xfrm>
                <a:off x="1371600" y="1428750"/>
                <a:ext cx="5562600" cy="1543050"/>
                <a:chOff x="1371600" y="1428750"/>
                <a:chExt cx="5562600" cy="1543050"/>
              </a:xfrm>
            </p:grpSpPr>
            <p:sp>
              <p:nvSpPr>
                <p:cNvPr id="6" name="Rounded Rectangle 5"/>
                <p:cNvSpPr/>
                <p:nvPr/>
              </p:nvSpPr>
              <p:spPr>
                <a:xfrm>
                  <a:off x="1371600" y="1447800"/>
                  <a:ext cx="5562600" cy="1524000"/>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612232" y="1428750"/>
                  <a:ext cx="1081337"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sales</a:t>
                  </a:r>
                  <a:endParaRPr lang="en-US" b="1" dirty="0">
                    <a:latin typeface="Courier New" pitchFamily="49" charset="0"/>
                    <a:cs typeface="Courier New" pitchFamily="49" charset="0"/>
                  </a:endParaRPr>
                </a:p>
              </p:txBody>
            </p:sp>
            <p:sp>
              <p:nvSpPr>
                <p:cNvPr id="14" name="Rectangle 13"/>
                <p:cNvSpPr/>
                <p:nvPr/>
              </p:nvSpPr>
              <p:spPr>
                <a:xfrm>
                  <a:off x="1371600" y="1752600"/>
                  <a:ext cx="5562600" cy="1219200"/>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465881" y="1752600"/>
                  <a:ext cx="4471097" cy="1200329"/>
                </a:xfrm>
                <a:prstGeom prst="rect">
                  <a:avLst/>
                </a:prstGeom>
                <a:noFill/>
                <a:ln>
                  <a:noFill/>
                </a:ln>
              </p:spPr>
              <p:txBody>
                <a:bodyPr wrap="none" rtlCol="0">
                  <a:spAutoFit/>
                </a:bodyPr>
                <a:lstStyle/>
                <a:p>
                  <a:r>
                    <a:rPr lang="en-US" b="1" dirty="0" smtClean="0">
                      <a:latin typeface="Courier New" pitchFamily="49" charset="0"/>
                      <a:cs typeface="Courier New" pitchFamily="49" charset="0"/>
                    </a:rPr>
                    <a:t>trans_id	bigint	PRIMARY KEY</a:t>
                  </a:r>
                </a:p>
                <a:p>
                  <a:r>
                    <a:rPr lang="en-US" b="1" dirty="0" smtClean="0">
                      <a:latin typeface="Courier New" pitchFamily="49" charset="0"/>
                      <a:cs typeface="Courier New" pitchFamily="49" charset="0"/>
                    </a:rPr>
                    <a:t>date		date</a:t>
                  </a:r>
                </a:p>
                <a:p>
                  <a:r>
                    <a:rPr lang="en-US" b="1" dirty="0" smtClean="0">
                      <a:latin typeface="Courier New" pitchFamily="49" charset="0"/>
                      <a:cs typeface="Courier New" pitchFamily="49" charset="0"/>
                    </a:rPr>
                    <a:t>amount		decimal(9,2)</a:t>
                  </a:r>
                </a:p>
                <a:p>
                  <a:r>
                    <a:rPr lang="en-US" b="1" dirty="0" smtClean="0">
                      <a:latin typeface="Courier New" pitchFamily="49" charset="0"/>
                      <a:cs typeface="Courier New" pitchFamily="49" charset="0"/>
                    </a:rPr>
                    <a:t>region		text</a:t>
                  </a:r>
                  <a:endParaRPr lang="en-US" b="1" dirty="0">
                    <a:latin typeface="Courier New" pitchFamily="49" charset="0"/>
                    <a:cs typeface="Courier New" pitchFamily="49" charset="0"/>
                  </a:endParaRPr>
                </a:p>
              </p:txBody>
            </p:sp>
          </p:grpSp>
          <p:cxnSp>
            <p:nvCxnSpPr>
              <p:cNvPr id="17" name="Straight Connector 16"/>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2897599" y="4343400"/>
              <a:ext cx="3348802" cy="461665"/>
            </a:xfrm>
            <a:prstGeom prst="rect">
              <a:avLst/>
            </a:prstGeom>
            <a:solidFill>
              <a:schemeClr val="bg1"/>
            </a:solidFill>
            <a:effectLst>
              <a:softEdge rad="63500"/>
            </a:effectLst>
          </p:spPr>
          <p:txBody>
            <a:bodyPr wrap="none" rtlCol="0">
              <a:spAutoFit/>
            </a:bodyPr>
            <a:lstStyle/>
            <a:p>
              <a:r>
                <a:rPr lang="en-US" sz="2400" b="1" dirty="0" smtClean="0">
                  <a:latin typeface="Calibri" pitchFamily="34" charset="0"/>
                </a:rPr>
                <a:t>Range partition by </a:t>
              </a:r>
              <a:r>
                <a:rPr lang="en-US" sz="2400" b="1" dirty="0" smtClean="0">
                  <a:latin typeface="Courier New" pitchFamily="49" charset="0"/>
                  <a:cs typeface="Courier New" pitchFamily="49" charset="0"/>
                </a:rPr>
                <a:t>date</a:t>
              </a:r>
              <a:endParaRPr lang="en-US" sz="2400" b="1" dirty="0">
                <a:latin typeface="Courier New" pitchFamily="49" charset="0"/>
                <a:cs typeface="Courier New" pitchFamily="49" charset="0"/>
              </a:endParaRPr>
            </a:p>
          </p:txBody>
        </p:sp>
        <p:cxnSp>
          <p:nvCxnSpPr>
            <p:cNvPr id="53" name="Elbow Connector 52"/>
            <p:cNvCxnSpPr>
              <a:stCxn id="6" idx="2"/>
              <a:endCxn id="22" idx="0"/>
            </p:cNvCxnSpPr>
            <p:nvPr/>
          </p:nvCxnSpPr>
          <p:spPr>
            <a:xfrm rot="5400000">
              <a:off x="2838450" y="1466850"/>
              <a:ext cx="609600" cy="2857500"/>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6" idx="2"/>
              <a:endCxn id="30" idx="0"/>
            </p:cNvCxnSpPr>
            <p:nvPr/>
          </p:nvCxnSpPr>
          <p:spPr>
            <a:xfrm rot="16200000" flipH="1">
              <a:off x="4295189" y="2867610"/>
              <a:ext cx="609600" cy="55979"/>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37" idx="0"/>
            </p:cNvCxnSpPr>
            <p:nvPr/>
          </p:nvCxnSpPr>
          <p:spPr>
            <a:xfrm rot="16200000" flipH="1">
              <a:off x="5666789" y="1496010"/>
              <a:ext cx="609600" cy="2799179"/>
            </a:xfrm>
            <a:prstGeom prst="bentConnector3">
              <a:avLst>
                <a:gd name="adj1" fmla="val 50000"/>
              </a:avLst>
            </a:prstGeom>
            <a:ln w="28575">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400800" y="1752600"/>
              <a:ext cx="1746632" cy="461665"/>
            </a:xfrm>
            <a:prstGeom prst="rect">
              <a:avLst/>
            </a:prstGeom>
            <a:solidFill>
              <a:schemeClr val="bg1"/>
            </a:solidFill>
            <a:effectLst>
              <a:softEdge rad="63500"/>
            </a:effectLst>
          </p:spPr>
          <p:txBody>
            <a:bodyPr wrap="none" rtlCol="0">
              <a:spAutoFit/>
            </a:bodyPr>
            <a:lstStyle/>
            <a:p>
              <a:r>
                <a:rPr lang="en-US" sz="2400" b="1" dirty="0" smtClean="0">
                  <a:latin typeface="Calibri" pitchFamily="34" charset="0"/>
                </a:rPr>
                <a:t>Parent table</a:t>
              </a:r>
              <a:endParaRPr lang="en-US" sz="2400" b="1" dirty="0">
                <a:latin typeface="Courier New" pitchFamily="49" charset="0"/>
                <a:cs typeface="Courier New" pitchFamily="49" charset="0"/>
              </a:endParaRPr>
            </a:p>
          </p:txBody>
        </p:sp>
        <p:grpSp>
          <p:nvGrpSpPr>
            <p:cNvPr id="9" name="Group 39"/>
            <p:cNvGrpSpPr/>
            <p:nvPr/>
          </p:nvGrpSpPr>
          <p:grpSpPr>
            <a:xfrm>
              <a:off x="381000" y="3200400"/>
              <a:ext cx="8382000" cy="990600"/>
              <a:chOff x="152400" y="3200400"/>
              <a:chExt cx="8382000" cy="990600"/>
            </a:xfrm>
          </p:grpSpPr>
          <p:grpSp>
            <p:nvGrpSpPr>
              <p:cNvPr id="10" name="Group 18"/>
              <p:cNvGrpSpPr/>
              <p:nvPr/>
            </p:nvGrpSpPr>
            <p:grpSpPr>
              <a:xfrm>
                <a:off x="152400" y="3200400"/>
                <a:ext cx="2667000" cy="990600"/>
                <a:chOff x="1371600" y="1447800"/>
                <a:chExt cx="5562600" cy="990600"/>
              </a:xfrm>
            </p:grpSpPr>
            <p:grpSp>
              <p:nvGrpSpPr>
                <p:cNvPr id="11" name="Group 15"/>
                <p:cNvGrpSpPr/>
                <p:nvPr/>
              </p:nvGrpSpPr>
              <p:grpSpPr>
                <a:xfrm>
                  <a:off x="1371600" y="1447800"/>
                  <a:ext cx="5562600" cy="990600"/>
                  <a:chOff x="1371600" y="1447800"/>
                  <a:chExt cx="5562600" cy="990600"/>
                </a:xfrm>
              </p:grpSpPr>
              <p:sp>
                <p:nvSpPr>
                  <p:cNvPr id="22" name="Rounded Rectangle 21"/>
                  <p:cNvSpPr/>
                  <p:nvPr/>
                </p:nvSpPr>
                <p:spPr>
                  <a:xfrm>
                    <a:off x="1371600" y="1447800"/>
                    <a:ext cx="5562600" cy="990600"/>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119846" y="1447800"/>
                    <a:ext cx="873956"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jan08</a:t>
                    </a:r>
                    <a:endParaRPr lang="en-US" b="1" dirty="0">
                      <a:latin typeface="Courier New" pitchFamily="49" charset="0"/>
                      <a:cs typeface="Courier New" pitchFamily="49" charset="0"/>
                    </a:endParaRPr>
                  </a:p>
                </p:txBody>
              </p:sp>
              <p:sp>
                <p:nvSpPr>
                  <p:cNvPr id="24" name="Rectangle 23"/>
                  <p:cNvSpPr/>
                  <p:nvPr/>
                </p:nvSpPr>
                <p:spPr>
                  <a:xfrm>
                    <a:off x="1371600" y="1752600"/>
                    <a:ext cx="5562600" cy="685800"/>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1530531" y="1752600"/>
                    <a:ext cx="5244737" cy="646331"/>
                  </a:xfrm>
                  <a:prstGeom prst="rect">
                    <a:avLst/>
                  </a:prstGeom>
                  <a:noFill/>
                  <a:ln>
                    <a:noFill/>
                  </a:ln>
                </p:spPr>
                <p:txBody>
                  <a:bodyPr wrap="square" rtlCol="0">
                    <a:spAutoFit/>
                  </a:bodyPr>
                  <a:lstStyle/>
                  <a:p>
                    <a:r>
                      <a:rPr lang="en-US" b="1" dirty="0" smtClean="0">
                        <a:latin typeface="Courier New" pitchFamily="49" charset="0"/>
                        <a:cs typeface="Courier New" pitchFamily="49" charset="0"/>
                      </a:rPr>
                      <a:t>date ≥ 01-01-2008</a:t>
                    </a:r>
                  </a:p>
                  <a:p>
                    <a:r>
                      <a:rPr lang="en-US" b="1" dirty="0" smtClean="0">
                        <a:latin typeface="Courier New" pitchFamily="49" charset="0"/>
                        <a:cs typeface="Courier New" pitchFamily="49" charset="0"/>
                      </a:rPr>
                      <a:t>date ≤ 01-31-2008</a:t>
                    </a:r>
                    <a:endParaRPr lang="en-US" b="1" dirty="0">
                      <a:latin typeface="Courier New" pitchFamily="49" charset="0"/>
                      <a:cs typeface="Courier New" pitchFamily="49" charset="0"/>
                    </a:endParaRPr>
                  </a:p>
                </p:txBody>
              </p:sp>
            </p:grpSp>
            <p:cxnSp>
              <p:nvCxnSpPr>
                <p:cNvPr id="21" name="Straight Connector 20"/>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3" name="Group 25"/>
              <p:cNvGrpSpPr/>
              <p:nvPr/>
            </p:nvGrpSpPr>
            <p:grpSpPr>
              <a:xfrm>
                <a:off x="3009900" y="3200400"/>
                <a:ext cx="2667000" cy="990600"/>
                <a:chOff x="1371600" y="1447800"/>
                <a:chExt cx="5562600" cy="990600"/>
              </a:xfrm>
            </p:grpSpPr>
            <p:grpSp>
              <p:nvGrpSpPr>
                <p:cNvPr id="16" name="Group 15"/>
                <p:cNvGrpSpPr/>
                <p:nvPr/>
              </p:nvGrpSpPr>
              <p:grpSpPr>
                <a:xfrm>
                  <a:off x="1371600" y="1447800"/>
                  <a:ext cx="5562600" cy="990600"/>
                  <a:chOff x="1371600" y="1447800"/>
                  <a:chExt cx="5562600" cy="990600"/>
                </a:xfrm>
              </p:grpSpPr>
              <p:sp>
                <p:nvSpPr>
                  <p:cNvPr id="29" name="Rounded Rectangle 28"/>
                  <p:cNvSpPr/>
                  <p:nvPr/>
                </p:nvSpPr>
                <p:spPr>
                  <a:xfrm>
                    <a:off x="1371600" y="1447800"/>
                    <a:ext cx="5562600" cy="990600"/>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3358243" y="1447800"/>
                    <a:ext cx="1822825"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feb08</a:t>
                    </a:r>
                    <a:endParaRPr lang="en-US" b="1" dirty="0">
                      <a:latin typeface="Courier New" pitchFamily="49" charset="0"/>
                      <a:cs typeface="Courier New" pitchFamily="49" charset="0"/>
                    </a:endParaRPr>
                  </a:p>
                </p:txBody>
              </p:sp>
              <p:sp>
                <p:nvSpPr>
                  <p:cNvPr id="31" name="Rectangle 30"/>
                  <p:cNvSpPr/>
                  <p:nvPr/>
                </p:nvSpPr>
                <p:spPr>
                  <a:xfrm>
                    <a:off x="1371600" y="1752600"/>
                    <a:ext cx="5562600" cy="685800"/>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1530531" y="1752600"/>
                    <a:ext cx="5244737" cy="646331"/>
                  </a:xfrm>
                  <a:prstGeom prst="rect">
                    <a:avLst/>
                  </a:prstGeom>
                  <a:noFill/>
                  <a:ln>
                    <a:noFill/>
                  </a:ln>
                </p:spPr>
                <p:txBody>
                  <a:bodyPr wrap="square" rtlCol="0">
                    <a:spAutoFit/>
                  </a:bodyPr>
                  <a:lstStyle/>
                  <a:p>
                    <a:r>
                      <a:rPr lang="en-US" b="1" dirty="0" smtClean="0">
                        <a:latin typeface="Courier New" pitchFamily="49" charset="0"/>
                        <a:cs typeface="Courier New" pitchFamily="49" charset="0"/>
                      </a:rPr>
                      <a:t>date ≥ 02-01-2008</a:t>
                    </a:r>
                  </a:p>
                  <a:p>
                    <a:r>
                      <a:rPr lang="en-US" b="1" dirty="0" smtClean="0">
                        <a:latin typeface="Courier New" pitchFamily="49" charset="0"/>
                        <a:cs typeface="Courier New" pitchFamily="49" charset="0"/>
                      </a:rPr>
                      <a:t>date ≤ 02-28-2008</a:t>
                    </a:r>
                    <a:endParaRPr lang="en-US" b="1" dirty="0">
                      <a:latin typeface="Courier New" pitchFamily="49" charset="0"/>
                      <a:cs typeface="Courier New" pitchFamily="49" charset="0"/>
                    </a:endParaRPr>
                  </a:p>
                </p:txBody>
              </p:sp>
            </p:grpSp>
            <p:cxnSp>
              <p:nvCxnSpPr>
                <p:cNvPr id="28" name="Straight Connector 27"/>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8" name="Group 32"/>
              <p:cNvGrpSpPr/>
              <p:nvPr/>
            </p:nvGrpSpPr>
            <p:grpSpPr>
              <a:xfrm>
                <a:off x="5867400" y="3200400"/>
                <a:ext cx="2667000" cy="990600"/>
                <a:chOff x="1371600" y="1447800"/>
                <a:chExt cx="5562600" cy="990600"/>
              </a:xfrm>
            </p:grpSpPr>
            <p:grpSp>
              <p:nvGrpSpPr>
                <p:cNvPr id="19" name="Group 15"/>
                <p:cNvGrpSpPr/>
                <p:nvPr/>
              </p:nvGrpSpPr>
              <p:grpSpPr>
                <a:xfrm>
                  <a:off x="1371600" y="1447800"/>
                  <a:ext cx="5562600" cy="990600"/>
                  <a:chOff x="1371600" y="1447800"/>
                  <a:chExt cx="5562600" cy="990600"/>
                </a:xfrm>
              </p:grpSpPr>
              <p:sp>
                <p:nvSpPr>
                  <p:cNvPr id="36" name="Rounded Rectangle 35"/>
                  <p:cNvSpPr/>
                  <p:nvPr/>
                </p:nvSpPr>
                <p:spPr>
                  <a:xfrm>
                    <a:off x="1371600" y="1447800"/>
                    <a:ext cx="5562600" cy="990600"/>
                  </a:xfrm>
                  <a:prstGeom prst="roundRect">
                    <a:avLst>
                      <a:gd name="adj" fmla="val 2381"/>
                    </a:avLst>
                  </a:prstGeom>
                  <a:solidFill>
                    <a:schemeClr val="accent1">
                      <a:lumMod val="40000"/>
                      <a:lumOff val="60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3119846" y="1447800"/>
                    <a:ext cx="1822825" cy="369332"/>
                  </a:xfrm>
                  <a:prstGeom prst="rect">
                    <a:avLst/>
                  </a:prstGeom>
                  <a:noFill/>
                  <a:ln>
                    <a:noFill/>
                  </a:ln>
                </p:spPr>
                <p:txBody>
                  <a:bodyPr wrap="none" rtlCol="0">
                    <a:spAutoFit/>
                  </a:bodyPr>
                  <a:lstStyle/>
                  <a:p>
                    <a:r>
                      <a:rPr lang="en-US" b="1" dirty="0" smtClean="0">
                        <a:latin typeface="Courier New" pitchFamily="49" charset="0"/>
                        <a:cs typeface="Courier New" pitchFamily="49" charset="0"/>
                      </a:rPr>
                      <a:t>mar08</a:t>
                    </a:r>
                    <a:endParaRPr lang="en-US" b="1" dirty="0">
                      <a:latin typeface="Courier New" pitchFamily="49" charset="0"/>
                      <a:cs typeface="Courier New" pitchFamily="49" charset="0"/>
                    </a:endParaRPr>
                  </a:p>
                </p:txBody>
              </p:sp>
              <p:sp>
                <p:nvSpPr>
                  <p:cNvPr id="38" name="Rectangle 37"/>
                  <p:cNvSpPr/>
                  <p:nvPr/>
                </p:nvSpPr>
                <p:spPr>
                  <a:xfrm>
                    <a:off x="1371600" y="1752600"/>
                    <a:ext cx="5562600" cy="685800"/>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1530531" y="1752600"/>
                    <a:ext cx="5244737" cy="646331"/>
                  </a:xfrm>
                  <a:prstGeom prst="rect">
                    <a:avLst/>
                  </a:prstGeom>
                  <a:noFill/>
                  <a:ln>
                    <a:noFill/>
                  </a:ln>
                </p:spPr>
                <p:txBody>
                  <a:bodyPr wrap="square" rtlCol="0">
                    <a:spAutoFit/>
                  </a:bodyPr>
                  <a:lstStyle/>
                  <a:p>
                    <a:r>
                      <a:rPr lang="en-US" b="1" dirty="0" smtClean="0">
                        <a:latin typeface="Courier New" pitchFamily="49" charset="0"/>
                        <a:cs typeface="Courier New" pitchFamily="49" charset="0"/>
                      </a:rPr>
                      <a:t>date ≥ 03-01-2008</a:t>
                    </a:r>
                  </a:p>
                  <a:p>
                    <a:r>
                      <a:rPr lang="en-US" b="1" dirty="0" smtClean="0">
                        <a:latin typeface="Courier New" pitchFamily="49" charset="0"/>
                        <a:cs typeface="Courier New" pitchFamily="49" charset="0"/>
                      </a:rPr>
                      <a:t>date ≤ 03-31-2008</a:t>
                    </a:r>
                    <a:endParaRPr lang="en-US" b="1" dirty="0">
                      <a:latin typeface="Courier New" pitchFamily="49" charset="0"/>
                      <a:cs typeface="Courier New" pitchFamily="49" charset="0"/>
                    </a:endParaRPr>
                  </a:p>
                </p:txBody>
              </p:sp>
            </p:grpSp>
            <p:cxnSp>
              <p:nvCxnSpPr>
                <p:cNvPr id="35" name="Straight Connector 34"/>
                <p:cNvCxnSpPr/>
                <p:nvPr/>
              </p:nvCxnSpPr>
              <p:spPr>
                <a:xfrm>
                  <a:off x="1371600" y="1752600"/>
                  <a:ext cx="5562600" cy="0"/>
                </a:xfrm>
                <a:prstGeom prst="line">
                  <a:avLst/>
                </a:prstGeom>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grpSp>
    </p:spTree>
    <p:custDataLst>
      <p:tags r:id="rId1"/>
    </p:custDataLst>
    <p:extLst>
      <p:ext uri="{BB962C8B-B14F-4D97-AF65-F5344CB8AC3E}">
        <p14:creationId xmlns:p14="http://schemas.microsoft.com/office/powerpoint/2010/main" val="108086280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5926</TotalTime>
  <Words>3009</Words>
  <Application>Microsoft Macintosh PowerPoint</Application>
  <PresentationFormat>On-screen Show (4:3)</PresentationFormat>
  <Paragraphs>350</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pivotal_4x3_template</vt:lpstr>
      <vt:lpstr>PowerPoint Presentation</vt:lpstr>
      <vt:lpstr>GPDB Table Partitioning</vt:lpstr>
      <vt:lpstr>Agenda</vt:lpstr>
      <vt:lpstr>Historical Data Management</vt:lpstr>
      <vt:lpstr>Partitions in Greenplum</vt:lpstr>
      <vt:lpstr>Table Partitioning Overview</vt:lpstr>
      <vt:lpstr>Supported Table Partitioning Methods</vt:lpstr>
      <vt:lpstr>When Do You Partition?</vt:lpstr>
      <vt:lpstr>Partitioned Table Design</vt:lpstr>
      <vt:lpstr>Creating Partitioned Tables</vt:lpstr>
      <vt:lpstr>Creating a Range Partitioned Table</vt:lpstr>
      <vt:lpstr>Creating a Range Partitioned Table (Cont’d.)</vt:lpstr>
      <vt:lpstr>Creating a Range Partitioned Table (Cont’d.)</vt:lpstr>
      <vt:lpstr>Creating a List Partitioned Table</vt:lpstr>
      <vt:lpstr>Creating a List Partitioned Table (Cont’d.)</vt:lpstr>
      <vt:lpstr>Partitioning an Existing Table</vt:lpstr>
      <vt:lpstr>Partitioning an Existing Table (Cont’d.)</vt:lpstr>
      <vt:lpstr>Maintaining Partitioned Tables</vt:lpstr>
      <vt:lpstr>Maintaining Partitioned Tables (Cont’d.)</vt:lpstr>
      <vt:lpstr>Viewing Details on Partitioned Tables</vt:lpstr>
      <vt:lpstr>Using PQO With Partitioned Tables</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Data Loading and Distribution</dc:title>
  <dc:creator>cantot</dc:creator>
  <cp:lastModifiedBy>Michael Goddard</cp:lastModifiedBy>
  <cp:revision>361</cp:revision>
  <dcterms:created xsi:type="dcterms:W3CDTF">2015-02-11T17:48:30Z</dcterms:created>
  <dcterms:modified xsi:type="dcterms:W3CDTF">2016-05-31T20:42:18Z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FD9BBF7A-303E-4B1A-ADC7-D27E947DD415</vt:lpwstr>
  </property>
  <property fmtid="{D5CDD505-2E9C-101B-9397-08002B2CF9AE}" pid="3" name="ArticulatePath">
    <vt:lpwstr>GAA&amp;I_Module05</vt:lpwstr>
  </property>
</Properties>
</file>