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35" r:id="rId2"/>
    <p:sldId id="336" r:id="rId3"/>
    <p:sldId id="376" r:id="rId4"/>
    <p:sldId id="394" r:id="rId5"/>
    <p:sldId id="377" r:id="rId6"/>
    <p:sldId id="378" r:id="rId7"/>
    <p:sldId id="391" r:id="rId8"/>
    <p:sldId id="379" r:id="rId9"/>
    <p:sldId id="380" r:id="rId10"/>
    <p:sldId id="392" r:id="rId11"/>
    <p:sldId id="382" r:id="rId12"/>
    <p:sldId id="383" r:id="rId13"/>
    <p:sldId id="395" r:id="rId14"/>
    <p:sldId id="381" r:id="rId15"/>
    <p:sldId id="393" r:id="rId16"/>
    <p:sldId id="384" r:id="rId17"/>
    <p:sldId id="385" r:id="rId18"/>
    <p:sldId id="386" r:id="rId19"/>
    <p:sldId id="387" r:id="rId20"/>
    <p:sldId id="388" r:id="rId21"/>
    <p:sldId id="389" r:id="rId22"/>
    <p:sldId id="390" r:id="rId23"/>
    <p:sldId id="375" r:id="rId24"/>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2" autoAdjust="0"/>
    <p:restoredTop sz="48271" autoAdjust="0"/>
  </p:normalViewPr>
  <p:slideViewPr>
    <p:cSldViewPr snapToGrid="0" snapToObjects="1">
      <p:cViewPr varScale="1">
        <p:scale>
          <a:sx n="73" d="100"/>
          <a:sy n="73" d="100"/>
        </p:scale>
        <p:origin x="-140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0D293-54EB-4E84-AD6B-5F6BE2786C7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6A29153-3356-4F80-BCD7-93838DE031FE}">
      <dgm:prSet phldrT="[Text]"/>
      <dgm:spPr/>
      <dgm:t>
        <a:bodyPr/>
        <a:lstStyle/>
        <a:p>
          <a:r>
            <a:rPr lang="en-US" dirty="0" smtClean="0"/>
            <a:t>System log information:</a:t>
          </a:r>
          <a:endParaRPr lang="en-US" dirty="0" smtClean="0">
            <a:latin typeface="Courier New" panose="02070309020205020404" pitchFamily="49" charset="0"/>
            <a:cs typeface="Courier New" panose="02070309020205020404" pitchFamily="49" charset="0"/>
          </a:endParaRPr>
        </a:p>
      </dgm:t>
    </dgm:pt>
    <dgm:pt modelId="{941C3EBF-94EC-4763-B205-4002A01CD664}" type="parTrans" cxnId="{DC1B47E1-77CD-4CF1-AB38-BBC0460CF86D}">
      <dgm:prSet/>
      <dgm:spPr/>
      <dgm:t>
        <a:bodyPr/>
        <a:lstStyle/>
        <a:p>
          <a:endParaRPr lang="en-US"/>
        </a:p>
      </dgm:t>
    </dgm:pt>
    <dgm:pt modelId="{7165D4C1-92D4-4280-8524-F83CB0F61F9B}" type="sibTrans" cxnId="{DC1B47E1-77CD-4CF1-AB38-BBC0460CF86D}">
      <dgm:prSet/>
      <dgm:spPr/>
      <dgm:t>
        <a:bodyPr/>
        <a:lstStyle/>
        <a:p>
          <a:endParaRPr lang="en-US"/>
        </a:p>
      </dgm:t>
    </dgm:pt>
    <dgm:pt modelId="{745FD47A-321F-4F49-B225-238F70143A96}">
      <dgm:prSet phldrT="[Text]"/>
      <dgm:spPr/>
      <dgm:t>
        <a:bodyPr/>
        <a:lstStyle/>
        <a:p>
          <a:r>
            <a:rPr lang="en-US" dirty="0" smtClean="0"/>
            <a:t>Executed queries</a:t>
          </a:r>
          <a:endParaRPr lang="en-US" dirty="0"/>
        </a:p>
      </dgm:t>
    </dgm:pt>
    <dgm:pt modelId="{D2A73A1D-7C2E-4023-97A2-CC42892869F5}" type="parTrans" cxnId="{0E7360DC-219F-4BC5-9DE9-46154B7BC577}">
      <dgm:prSet/>
      <dgm:spPr/>
      <dgm:t>
        <a:bodyPr/>
        <a:lstStyle/>
        <a:p>
          <a:endParaRPr lang="en-US"/>
        </a:p>
      </dgm:t>
    </dgm:pt>
    <dgm:pt modelId="{09889793-7366-4852-BA9D-632F06314A93}" type="sibTrans" cxnId="{0E7360DC-219F-4BC5-9DE9-46154B7BC577}">
      <dgm:prSet/>
      <dgm:spPr/>
      <dgm:t>
        <a:bodyPr/>
        <a:lstStyle/>
        <a:p>
          <a:endParaRPr lang="en-US"/>
        </a:p>
      </dgm:t>
    </dgm:pt>
    <dgm:pt modelId="{A6D8A98E-3E83-4D0B-B1E6-02BCC2087F4F}">
      <dgm:prSet phldrT="[Text]"/>
      <dgm:spPr/>
      <dgm:t>
        <a:bodyPr/>
        <a:lstStyle/>
        <a:p>
          <a:r>
            <a:rPr lang="en-US" dirty="0" smtClean="0"/>
            <a:t>Metadata</a:t>
          </a:r>
          <a:endParaRPr lang="en-US" dirty="0"/>
        </a:p>
      </dgm:t>
    </dgm:pt>
    <dgm:pt modelId="{7F15A0CA-28DD-47AE-AB53-A333A53D2D9A}" type="parTrans" cxnId="{8F6990EF-5817-421D-9FBA-2D4FDF452607}">
      <dgm:prSet/>
      <dgm:spPr/>
      <dgm:t>
        <a:bodyPr/>
        <a:lstStyle/>
        <a:p>
          <a:endParaRPr lang="en-US"/>
        </a:p>
      </dgm:t>
    </dgm:pt>
    <dgm:pt modelId="{2DD85D7B-3613-480A-8076-B80BF9945443}" type="sibTrans" cxnId="{8F6990EF-5817-421D-9FBA-2D4FDF452607}">
      <dgm:prSet/>
      <dgm:spPr/>
      <dgm:t>
        <a:bodyPr/>
        <a:lstStyle/>
        <a:p>
          <a:endParaRPr lang="en-US"/>
        </a:p>
      </dgm:t>
    </dgm:pt>
    <dgm:pt modelId="{37590789-8DF9-41EC-97E1-A139AE298085}">
      <dgm:prSet phldrT="[Text]"/>
      <dgm:spPr/>
      <dgm:t>
        <a:bodyPr/>
        <a:lstStyle/>
        <a:p>
          <a:r>
            <a:rPr lang="en-US" dirty="0" smtClean="0"/>
            <a:t>Process listing</a:t>
          </a:r>
        </a:p>
      </dgm:t>
    </dgm:pt>
    <dgm:pt modelId="{E7FC62D5-F1C5-49AD-BC3F-FB40C9A72094}" type="parTrans" cxnId="{A240A8D0-C6A0-43FC-8940-7FDE97434001}">
      <dgm:prSet/>
      <dgm:spPr/>
      <dgm:t>
        <a:bodyPr/>
        <a:lstStyle/>
        <a:p>
          <a:endParaRPr lang="en-US"/>
        </a:p>
      </dgm:t>
    </dgm:pt>
    <dgm:pt modelId="{B1E64525-B4E1-4EAA-A496-9D16FE8655E3}" type="sibTrans" cxnId="{A240A8D0-C6A0-43FC-8940-7FDE97434001}">
      <dgm:prSet/>
      <dgm:spPr/>
      <dgm:t>
        <a:bodyPr/>
        <a:lstStyle/>
        <a:p>
          <a:endParaRPr lang="en-US"/>
        </a:p>
      </dgm:t>
    </dgm:pt>
    <dgm:pt modelId="{24B20036-AA54-44B8-98E1-172DC741E3C3}">
      <dgm:prSet phldrT="[Text]"/>
      <dgm:spPr/>
      <dgm:t>
        <a:bodyPr/>
        <a:lstStyle/>
        <a:p>
          <a:r>
            <a:rPr lang="en-US" dirty="0" smtClean="0"/>
            <a:t>Free memory</a:t>
          </a:r>
        </a:p>
      </dgm:t>
    </dgm:pt>
    <dgm:pt modelId="{56C0BDF9-E997-4B09-BC71-18975AC31C4A}" type="parTrans" cxnId="{E3DDF995-B4E2-43BC-B8F1-79DDBA88BB69}">
      <dgm:prSet/>
      <dgm:spPr/>
      <dgm:t>
        <a:bodyPr/>
        <a:lstStyle/>
        <a:p>
          <a:endParaRPr lang="en-US"/>
        </a:p>
      </dgm:t>
    </dgm:pt>
    <dgm:pt modelId="{989D346C-5017-42AB-AC2C-B0C3EB66D74E}" type="sibTrans" cxnId="{E3DDF995-B4E2-43BC-B8F1-79DDBA88BB69}">
      <dgm:prSet/>
      <dgm:spPr/>
      <dgm:t>
        <a:bodyPr/>
        <a:lstStyle/>
        <a:p>
          <a:endParaRPr lang="en-US"/>
        </a:p>
      </dgm:t>
    </dgm:pt>
    <dgm:pt modelId="{AF9E76BF-2392-4F75-BF25-C4CB79861B3F}">
      <dgm:prSet phldrT="[Text]"/>
      <dgm:spPr/>
      <dgm:t>
        <a:bodyPr/>
        <a:lstStyle/>
        <a:p>
          <a:r>
            <a:rPr lang="en-US" dirty="0" smtClean="0"/>
            <a:t>Hosts file</a:t>
          </a:r>
        </a:p>
      </dgm:t>
    </dgm:pt>
    <dgm:pt modelId="{A0A6058C-615D-4267-BEDD-8716EAD217D7}" type="parTrans" cxnId="{55008D69-BF0E-4ABC-A751-5347B7611444}">
      <dgm:prSet/>
      <dgm:spPr/>
      <dgm:t>
        <a:bodyPr/>
        <a:lstStyle/>
        <a:p>
          <a:endParaRPr lang="en-US"/>
        </a:p>
      </dgm:t>
    </dgm:pt>
    <dgm:pt modelId="{72498C7D-B7F2-413E-9DF5-1281CA62AA0F}" type="sibTrans" cxnId="{55008D69-BF0E-4ABC-A751-5347B7611444}">
      <dgm:prSet/>
      <dgm:spPr/>
      <dgm:t>
        <a:bodyPr/>
        <a:lstStyle/>
        <a:p>
          <a:endParaRPr lang="en-US"/>
        </a:p>
      </dgm:t>
    </dgm:pt>
    <dgm:pt modelId="{0675F1EA-95D4-43B7-AFC9-20AF87E0255B}">
      <dgm:prSet phldrT="[Text]"/>
      <dgm:spPr/>
      <dgm:t>
        <a:bodyPr/>
        <a:lstStyle/>
        <a:p>
          <a:r>
            <a:rPr lang="en-US" dirty="0" smtClean="0"/>
            <a:t>RPM packages</a:t>
          </a:r>
        </a:p>
      </dgm:t>
    </dgm:pt>
    <dgm:pt modelId="{0D838104-67BF-45D3-A524-C23B4CDB8E3C}" type="parTrans" cxnId="{773BE3D1-406A-494A-84FB-34E1EDC30461}">
      <dgm:prSet/>
      <dgm:spPr/>
      <dgm:t>
        <a:bodyPr/>
        <a:lstStyle/>
        <a:p>
          <a:endParaRPr lang="en-US"/>
        </a:p>
      </dgm:t>
    </dgm:pt>
    <dgm:pt modelId="{50990C78-8BDC-4692-A86D-FC0688ED82BB}" type="sibTrans" cxnId="{773BE3D1-406A-494A-84FB-34E1EDC30461}">
      <dgm:prSet/>
      <dgm:spPr/>
      <dgm:t>
        <a:bodyPr/>
        <a:lstStyle/>
        <a:p>
          <a:endParaRPr lang="en-US"/>
        </a:p>
      </dgm:t>
    </dgm:pt>
    <dgm:pt modelId="{B4DF12CB-B9D8-4B5B-8A9C-E0F842E36190}">
      <dgm:prSet phldrT="[Text]"/>
      <dgm:spPr/>
      <dgm:t>
        <a:bodyPr/>
        <a:lstStyle/>
        <a:p>
          <a:r>
            <a:rPr lang="en-US" dirty="0" err="1" smtClean="0">
              <a:latin typeface="Courier New" panose="02070309020205020404" pitchFamily="49" charset="0"/>
              <a:cs typeface="Courier New" panose="02070309020205020404" pitchFamily="49" charset="0"/>
            </a:rPr>
            <a:t>sysctl.conf</a:t>
          </a:r>
          <a:endParaRPr lang="en-US" dirty="0" smtClean="0">
            <a:latin typeface="Courier New" panose="02070309020205020404" pitchFamily="49" charset="0"/>
            <a:cs typeface="Courier New" panose="02070309020205020404" pitchFamily="49" charset="0"/>
          </a:endParaRPr>
        </a:p>
      </dgm:t>
    </dgm:pt>
    <dgm:pt modelId="{86C56C9E-3276-4724-AEBA-8E010E61ECD7}" type="parTrans" cxnId="{1145EAEC-FF44-4784-B477-8D848018DFF4}">
      <dgm:prSet/>
      <dgm:spPr/>
      <dgm:t>
        <a:bodyPr/>
        <a:lstStyle/>
        <a:p>
          <a:endParaRPr lang="en-US"/>
        </a:p>
      </dgm:t>
    </dgm:pt>
    <dgm:pt modelId="{C2883B43-0475-491E-A999-7AC87EDD2234}" type="sibTrans" cxnId="{1145EAEC-FF44-4784-B477-8D848018DFF4}">
      <dgm:prSet/>
      <dgm:spPr/>
      <dgm:t>
        <a:bodyPr/>
        <a:lstStyle/>
        <a:p>
          <a:endParaRPr lang="en-US"/>
        </a:p>
      </dgm:t>
    </dgm:pt>
    <dgm:pt modelId="{76097CFD-F795-4200-ABB6-ED57FA96DEF7}">
      <dgm:prSet phldrT="[Text]"/>
      <dgm:spPr/>
      <dgm:t>
        <a:bodyPr/>
        <a:lstStyle/>
        <a:p>
          <a:r>
            <a:rPr lang="en-US" dirty="0" smtClean="0"/>
            <a:t>Schemas</a:t>
          </a:r>
          <a:endParaRPr lang="en-US" dirty="0"/>
        </a:p>
      </dgm:t>
    </dgm:pt>
    <dgm:pt modelId="{C7953C67-F9E0-4203-A2BA-DEDEE3E8D4B8}" type="parTrans" cxnId="{FF831C59-2895-4BBC-B2C1-CC9745DA98C0}">
      <dgm:prSet/>
      <dgm:spPr/>
      <dgm:t>
        <a:bodyPr/>
        <a:lstStyle/>
        <a:p>
          <a:endParaRPr lang="en-US"/>
        </a:p>
      </dgm:t>
    </dgm:pt>
    <dgm:pt modelId="{70B553DA-D97A-4BC2-A9B4-CA5C651E3907}" type="sibTrans" cxnId="{FF831C59-2895-4BBC-B2C1-CC9745DA98C0}">
      <dgm:prSet/>
      <dgm:spPr/>
      <dgm:t>
        <a:bodyPr/>
        <a:lstStyle/>
        <a:p>
          <a:endParaRPr lang="en-US"/>
        </a:p>
      </dgm:t>
    </dgm:pt>
    <dgm:pt modelId="{F42C9332-02A8-4BC6-830E-953DCCF1B673}">
      <dgm:prSet phldrT="[Text]"/>
      <dgm:spPr/>
      <dgm:t>
        <a:bodyPr/>
        <a:lstStyle/>
        <a:p>
          <a:r>
            <a:rPr lang="en-US" dirty="0" smtClean="0"/>
            <a:t>Statistics</a:t>
          </a:r>
          <a:endParaRPr lang="en-US" dirty="0"/>
        </a:p>
      </dgm:t>
    </dgm:pt>
    <dgm:pt modelId="{77662F5F-61B9-4ED5-B041-856D444EBAB5}" type="parTrans" cxnId="{F001B45F-562B-401A-8925-14F016062410}">
      <dgm:prSet/>
      <dgm:spPr/>
      <dgm:t>
        <a:bodyPr/>
        <a:lstStyle/>
        <a:p>
          <a:endParaRPr lang="en-US"/>
        </a:p>
      </dgm:t>
    </dgm:pt>
    <dgm:pt modelId="{EE70F250-6406-4CEF-B543-C25C66EC0EE5}" type="sibTrans" cxnId="{F001B45F-562B-401A-8925-14F016062410}">
      <dgm:prSet/>
      <dgm:spPr/>
      <dgm:t>
        <a:bodyPr/>
        <a:lstStyle/>
        <a:p>
          <a:endParaRPr lang="en-US"/>
        </a:p>
      </dgm:t>
    </dgm:pt>
    <dgm:pt modelId="{98403718-E4F5-46A3-A46C-F32968A6874C}">
      <dgm:prSet phldrT="[Text]"/>
      <dgm:spPr/>
      <dgm:t>
        <a:bodyPr/>
        <a:lstStyle/>
        <a:p>
          <a:r>
            <a:rPr lang="en-US" dirty="0" smtClean="0"/>
            <a:t>Configuration information</a:t>
          </a:r>
          <a:endParaRPr lang="en-US" dirty="0"/>
        </a:p>
      </dgm:t>
    </dgm:pt>
    <dgm:pt modelId="{AB4A3B97-C78C-464C-8A30-4F3AA5E3C500}" type="parTrans" cxnId="{384E5792-0128-4CC6-AA90-4C324FFA9D9D}">
      <dgm:prSet/>
      <dgm:spPr/>
      <dgm:t>
        <a:bodyPr/>
        <a:lstStyle/>
        <a:p>
          <a:endParaRPr lang="en-US"/>
        </a:p>
      </dgm:t>
    </dgm:pt>
    <dgm:pt modelId="{3BB294F7-46AE-42E2-BDD1-CD3D94EA96F0}" type="sibTrans" cxnId="{384E5792-0128-4CC6-AA90-4C324FFA9D9D}">
      <dgm:prSet/>
      <dgm:spPr/>
      <dgm:t>
        <a:bodyPr/>
        <a:lstStyle/>
        <a:p>
          <a:endParaRPr lang="en-US"/>
        </a:p>
      </dgm:t>
    </dgm:pt>
    <dgm:pt modelId="{C3F9B4C3-0428-4889-BC66-15132F2E4153}">
      <dgm:prSet phldrT="[Text]"/>
      <dgm:spPr/>
      <dgm:t>
        <a:bodyPr/>
        <a:lstStyle/>
        <a:p>
          <a:r>
            <a:rPr lang="en-US" dirty="0" smtClean="0"/>
            <a:t>Obtained from parsed log files</a:t>
          </a:r>
          <a:endParaRPr lang="en-US" dirty="0"/>
        </a:p>
      </dgm:t>
    </dgm:pt>
    <dgm:pt modelId="{35848790-016A-486F-AC42-AE4B7F8B97F9}" type="parTrans" cxnId="{61D77BBC-7E6C-478D-B522-49D9F535629D}">
      <dgm:prSet/>
      <dgm:spPr/>
      <dgm:t>
        <a:bodyPr/>
        <a:lstStyle/>
        <a:p>
          <a:endParaRPr lang="en-US"/>
        </a:p>
      </dgm:t>
    </dgm:pt>
    <dgm:pt modelId="{97313251-03EE-4EE4-BC17-E9FB3FA9CFEB}" type="sibTrans" cxnId="{61D77BBC-7E6C-478D-B522-49D9F535629D}">
      <dgm:prSet/>
      <dgm:spPr/>
      <dgm:t>
        <a:bodyPr/>
        <a:lstStyle/>
        <a:p>
          <a:endParaRPr lang="en-US"/>
        </a:p>
      </dgm:t>
    </dgm:pt>
    <dgm:pt modelId="{2BDDD9D9-840A-4EA9-97D4-CEB76CD1A1C4}" type="pres">
      <dgm:prSet presAssocID="{DC20D293-54EB-4E84-AD6B-5F6BE2786C72}" presName="vert0" presStyleCnt="0">
        <dgm:presLayoutVars>
          <dgm:dir/>
          <dgm:animOne val="branch"/>
          <dgm:animLvl val="lvl"/>
        </dgm:presLayoutVars>
      </dgm:prSet>
      <dgm:spPr/>
      <dgm:t>
        <a:bodyPr/>
        <a:lstStyle/>
        <a:p>
          <a:endParaRPr lang="en-US"/>
        </a:p>
      </dgm:t>
    </dgm:pt>
    <dgm:pt modelId="{20C442DF-1EAB-4960-AD6A-649AF440C86C}" type="pres">
      <dgm:prSet presAssocID="{D6A29153-3356-4F80-BCD7-93838DE031FE}" presName="thickLine" presStyleLbl="alignNode1" presStyleIdx="0" presStyleCnt="3"/>
      <dgm:spPr/>
    </dgm:pt>
    <dgm:pt modelId="{65A0DC7C-B689-4908-B28B-E8F3E8C675D6}" type="pres">
      <dgm:prSet presAssocID="{D6A29153-3356-4F80-BCD7-93838DE031FE}" presName="horz1" presStyleCnt="0"/>
      <dgm:spPr/>
    </dgm:pt>
    <dgm:pt modelId="{F7A9C0B5-D344-438B-A74E-A2663410DE7C}" type="pres">
      <dgm:prSet presAssocID="{D6A29153-3356-4F80-BCD7-93838DE031FE}" presName="tx1" presStyleLbl="revTx" presStyleIdx="0" presStyleCnt="12"/>
      <dgm:spPr/>
      <dgm:t>
        <a:bodyPr/>
        <a:lstStyle/>
        <a:p>
          <a:endParaRPr lang="en-US"/>
        </a:p>
      </dgm:t>
    </dgm:pt>
    <dgm:pt modelId="{2952375E-2A7D-404D-A971-38347C9B2CCF}" type="pres">
      <dgm:prSet presAssocID="{D6A29153-3356-4F80-BCD7-93838DE031FE}" presName="vert1" presStyleCnt="0"/>
      <dgm:spPr/>
    </dgm:pt>
    <dgm:pt modelId="{14976EC3-4429-4142-A43B-24D48DE7609C}" type="pres">
      <dgm:prSet presAssocID="{37590789-8DF9-41EC-97E1-A139AE298085}" presName="vertSpace2a" presStyleCnt="0"/>
      <dgm:spPr/>
    </dgm:pt>
    <dgm:pt modelId="{1070A348-27C5-4534-B386-677FA0018F17}" type="pres">
      <dgm:prSet presAssocID="{37590789-8DF9-41EC-97E1-A139AE298085}" presName="horz2" presStyleCnt="0"/>
      <dgm:spPr/>
    </dgm:pt>
    <dgm:pt modelId="{8F133B93-216D-4081-A72F-613012B12CAB}" type="pres">
      <dgm:prSet presAssocID="{37590789-8DF9-41EC-97E1-A139AE298085}" presName="horzSpace2" presStyleCnt="0"/>
      <dgm:spPr/>
    </dgm:pt>
    <dgm:pt modelId="{ACB0F18F-04DE-49A1-B587-2C52B4D807BD}" type="pres">
      <dgm:prSet presAssocID="{37590789-8DF9-41EC-97E1-A139AE298085}" presName="tx2" presStyleLbl="revTx" presStyleIdx="1" presStyleCnt="12"/>
      <dgm:spPr/>
      <dgm:t>
        <a:bodyPr/>
        <a:lstStyle/>
        <a:p>
          <a:endParaRPr lang="en-US"/>
        </a:p>
      </dgm:t>
    </dgm:pt>
    <dgm:pt modelId="{E53F1F03-E361-443D-8413-129C2CBD0D79}" type="pres">
      <dgm:prSet presAssocID="{37590789-8DF9-41EC-97E1-A139AE298085}" presName="vert2" presStyleCnt="0"/>
      <dgm:spPr/>
    </dgm:pt>
    <dgm:pt modelId="{D37E931C-E824-48CF-A6AD-54E221F8CAE6}" type="pres">
      <dgm:prSet presAssocID="{37590789-8DF9-41EC-97E1-A139AE298085}" presName="thinLine2b" presStyleLbl="callout" presStyleIdx="0" presStyleCnt="9"/>
      <dgm:spPr/>
    </dgm:pt>
    <dgm:pt modelId="{065694A9-14B7-4AC5-8675-E31687082016}" type="pres">
      <dgm:prSet presAssocID="{37590789-8DF9-41EC-97E1-A139AE298085}" presName="vertSpace2b" presStyleCnt="0"/>
      <dgm:spPr/>
    </dgm:pt>
    <dgm:pt modelId="{0DB8FBFD-D33A-4A18-AD19-1520FC5F8817}" type="pres">
      <dgm:prSet presAssocID="{24B20036-AA54-44B8-98E1-172DC741E3C3}" presName="horz2" presStyleCnt="0"/>
      <dgm:spPr/>
    </dgm:pt>
    <dgm:pt modelId="{1B80076E-E821-419B-A372-B33B38F8A967}" type="pres">
      <dgm:prSet presAssocID="{24B20036-AA54-44B8-98E1-172DC741E3C3}" presName="horzSpace2" presStyleCnt="0"/>
      <dgm:spPr/>
    </dgm:pt>
    <dgm:pt modelId="{005162A6-D611-46BE-886B-F8344E01AA64}" type="pres">
      <dgm:prSet presAssocID="{24B20036-AA54-44B8-98E1-172DC741E3C3}" presName="tx2" presStyleLbl="revTx" presStyleIdx="2" presStyleCnt="12"/>
      <dgm:spPr/>
      <dgm:t>
        <a:bodyPr/>
        <a:lstStyle/>
        <a:p>
          <a:endParaRPr lang="en-US"/>
        </a:p>
      </dgm:t>
    </dgm:pt>
    <dgm:pt modelId="{8C0DE734-6C1C-4BA8-98D4-A0BA583898C0}" type="pres">
      <dgm:prSet presAssocID="{24B20036-AA54-44B8-98E1-172DC741E3C3}" presName="vert2" presStyleCnt="0"/>
      <dgm:spPr/>
    </dgm:pt>
    <dgm:pt modelId="{C1D47C15-C9AA-4DA9-A188-D318B9496A16}" type="pres">
      <dgm:prSet presAssocID="{24B20036-AA54-44B8-98E1-172DC741E3C3}" presName="thinLine2b" presStyleLbl="callout" presStyleIdx="1" presStyleCnt="9"/>
      <dgm:spPr/>
    </dgm:pt>
    <dgm:pt modelId="{15639598-61C2-42A7-9105-2D986E2094F3}" type="pres">
      <dgm:prSet presAssocID="{24B20036-AA54-44B8-98E1-172DC741E3C3}" presName="vertSpace2b" presStyleCnt="0"/>
      <dgm:spPr/>
    </dgm:pt>
    <dgm:pt modelId="{45550CB3-4BB1-4A34-BF97-52E511DB7C4B}" type="pres">
      <dgm:prSet presAssocID="{AF9E76BF-2392-4F75-BF25-C4CB79861B3F}" presName="horz2" presStyleCnt="0"/>
      <dgm:spPr/>
    </dgm:pt>
    <dgm:pt modelId="{BB9D476B-B9C4-4FEB-B94B-277422A90F24}" type="pres">
      <dgm:prSet presAssocID="{AF9E76BF-2392-4F75-BF25-C4CB79861B3F}" presName="horzSpace2" presStyleCnt="0"/>
      <dgm:spPr/>
    </dgm:pt>
    <dgm:pt modelId="{75602B18-2E6C-4AAD-80D1-EB08AEB9B6EC}" type="pres">
      <dgm:prSet presAssocID="{AF9E76BF-2392-4F75-BF25-C4CB79861B3F}" presName="tx2" presStyleLbl="revTx" presStyleIdx="3" presStyleCnt="12"/>
      <dgm:spPr/>
      <dgm:t>
        <a:bodyPr/>
        <a:lstStyle/>
        <a:p>
          <a:endParaRPr lang="en-US"/>
        </a:p>
      </dgm:t>
    </dgm:pt>
    <dgm:pt modelId="{BFEF45C8-EA25-49AA-9349-26E625467C79}" type="pres">
      <dgm:prSet presAssocID="{AF9E76BF-2392-4F75-BF25-C4CB79861B3F}" presName="vert2" presStyleCnt="0"/>
      <dgm:spPr/>
    </dgm:pt>
    <dgm:pt modelId="{7B0A76BF-0009-4B6B-9A45-10B162551A3B}" type="pres">
      <dgm:prSet presAssocID="{AF9E76BF-2392-4F75-BF25-C4CB79861B3F}" presName="thinLine2b" presStyleLbl="callout" presStyleIdx="2" presStyleCnt="9"/>
      <dgm:spPr/>
    </dgm:pt>
    <dgm:pt modelId="{15B0F4F5-1BA6-4983-B439-1A3DA6DA1937}" type="pres">
      <dgm:prSet presAssocID="{AF9E76BF-2392-4F75-BF25-C4CB79861B3F}" presName="vertSpace2b" presStyleCnt="0"/>
      <dgm:spPr/>
    </dgm:pt>
    <dgm:pt modelId="{E75FF5F5-14AE-4692-B973-0BF72AB080F0}" type="pres">
      <dgm:prSet presAssocID="{0675F1EA-95D4-43B7-AFC9-20AF87E0255B}" presName="horz2" presStyleCnt="0"/>
      <dgm:spPr/>
    </dgm:pt>
    <dgm:pt modelId="{2358CEB1-BBED-4B87-8075-FD3594F731F8}" type="pres">
      <dgm:prSet presAssocID="{0675F1EA-95D4-43B7-AFC9-20AF87E0255B}" presName="horzSpace2" presStyleCnt="0"/>
      <dgm:spPr/>
    </dgm:pt>
    <dgm:pt modelId="{4F4250BB-9D5A-44E2-A9F6-AFB8885245FD}" type="pres">
      <dgm:prSet presAssocID="{0675F1EA-95D4-43B7-AFC9-20AF87E0255B}" presName="tx2" presStyleLbl="revTx" presStyleIdx="4" presStyleCnt="12"/>
      <dgm:spPr/>
      <dgm:t>
        <a:bodyPr/>
        <a:lstStyle/>
        <a:p>
          <a:endParaRPr lang="en-US"/>
        </a:p>
      </dgm:t>
    </dgm:pt>
    <dgm:pt modelId="{5B7208FC-6366-4133-B5BB-34D1C1919B2F}" type="pres">
      <dgm:prSet presAssocID="{0675F1EA-95D4-43B7-AFC9-20AF87E0255B}" presName="vert2" presStyleCnt="0"/>
      <dgm:spPr/>
    </dgm:pt>
    <dgm:pt modelId="{C780A79A-35A4-4DB6-B4B8-202EA61C04BE}" type="pres">
      <dgm:prSet presAssocID="{0675F1EA-95D4-43B7-AFC9-20AF87E0255B}" presName="thinLine2b" presStyleLbl="callout" presStyleIdx="3" presStyleCnt="9"/>
      <dgm:spPr/>
    </dgm:pt>
    <dgm:pt modelId="{F2AC959D-9E9E-4C40-8379-65E4E03C94AC}" type="pres">
      <dgm:prSet presAssocID="{0675F1EA-95D4-43B7-AFC9-20AF87E0255B}" presName="vertSpace2b" presStyleCnt="0"/>
      <dgm:spPr/>
    </dgm:pt>
    <dgm:pt modelId="{F482B5AD-C5F4-4453-9175-72871BE681A5}" type="pres">
      <dgm:prSet presAssocID="{B4DF12CB-B9D8-4B5B-8A9C-E0F842E36190}" presName="horz2" presStyleCnt="0"/>
      <dgm:spPr/>
    </dgm:pt>
    <dgm:pt modelId="{6D315246-67E6-48A7-8489-649F56B569F6}" type="pres">
      <dgm:prSet presAssocID="{B4DF12CB-B9D8-4B5B-8A9C-E0F842E36190}" presName="horzSpace2" presStyleCnt="0"/>
      <dgm:spPr/>
    </dgm:pt>
    <dgm:pt modelId="{6A0C77AE-4BA3-4C63-BD6A-E024E23201B4}" type="pres">
      <dgm:prSet presAssocID="{B4DF12CB-B9D8-4B5B-8A9C-E0F842E36190}" presName="tx2" presStyleLbl="revTx" presStyleIdx="5" presStyleCnt="12"/>
      <dgm:spPr/>
      <dgm:t>
        <a:bodyPr/>
        <a:lstStyle/>
        <a:p>
          <a:endParaRPr lang="en-US"/>
        </a:p>
      </dgm:t>
    </dgm:pt>
    <dgm:pt modelId="{7063D297-F846-4044-B381-B47B64694F30}" type="pres">
      <dgm:prSet presAssocID="{B4DF12CB-B9D8-4B5B-8A9C-E0F842E36190}" presName="vert2" presStyleCnt="0"/>
      <dgm:spPr/>
    </dgm:pt>
    <dgm:pt modelId="{6A354A46-D0C9-4E36-8EEC-0C230420C196}" type="pres">
      <dgm:prSet presAssocID="{B4DF12CB-B9D8-4B5B-8A9C-E0F842E36190}" presName="thinLine2b" presStyleLbl="callout" presStyleIdx="4" presStyleCnt="9"/>
      <dgm:spPr/>
    </dgm:pt>
    <dgm:pt modelId="{89E5C17B-0A48-4641-8FC4-F23C0629A7E6}" type="pres">
      <dgm:prSet presAssocID="{B4DF12CB-B9D8-4B5B-8A9C-E0F842E36190}" presName="vertSpace2b" presStyleCnt="0"/>
      <dgm:spPr/>
    </dgm:pt>
    <dgm:pt modelId="{28099673-630D-49F8-9C3E-0F38892C20AF}" type="pres">
      <dgm:prSet presAssocID="{745FD47A-321F-4F49-B225-238F70143A96}" presName="thickLine" presStyleLbl="alignNode1" presStyleIdx="1" presStyleCnt="3" custLinFactNeighborY="9942"/>
      <dgm:spPr/>
    </dgm:pt>
    <dgm:pt modelId="{DFAE480F-B6CE-426C-96F6-C80925B1C736}" type="pres">
      <dgm:prSet presAssocID="{745FD47A-321F-4F49-B225-238F70143A96}" presName="horz1" presStyleCnt="0"/>
      <dgm:spPr/>
    </dgm:pt>
    <dgm:pt modelId="{4DA72754-3899-485F-B02B-A8950A15A27D}" type="pres">
      <dgm:prSet presAssocID="{745FD47A-321F-4F49-B225-238F70143A96}" presName="tx1" presStyleLbl="revTx" presStyleIdx="6" presStyleCnt="12" custLinFactNeighborY="6042"/>
      <dgm:spPr/>
      <dgm:t>
        <a:bodyPr/>
        <a:lstStyle/>
        <a:p>
          <a:endParaRPr lang="en-US"/>
        </a:p>
      </dgm:t>
    </dgm:pt>
    <dgm:pt modelId="{694A3EC4-71AA-4087-B278-F26637E4095C}" type="pres">
      <dgm:prSet presAssocID="{745FD47A-321F-4F49-B225-238F70143A96}" presName="vert1" presStyleCnt="0"/>
      <dgm:spPr/>
    </dgm:pt>
    <dgm:pt modelId="{59F15A04-C2C9-480F-9B5F-D8E9E6D97C49}" type="pres">
      <dgm:prSet presAssocID="{C3F9B4C3-0428-4889-BC66-15132F2E4153}" presName="vertSpace2a" presStyleCnt="0"/>
      <dgm:spPr/>
    </dgm:pt>
    <dgm:pt modelId="{1B77A08B-1477-4B87-ABB5-6FC279C49E19}" type="pres">
      <dgm:prSet presAssocID="{C3F9B4C3-0428-4889-BC66-15132F2E4153}" presName="horz2" presStyleCnt="0"/>
      <dgm:spPr/>
    </dgm:pt>
    <dgm:pt modelId="{7C02B024-2393-42FD-94E0-7740B7D5C92D}" type="pres">
      <dgm:prSet presAssocID="{C3F9B4C3-0428-4889-BC66-15132F2E4153}" presName="horzSpace2" presStyleCnt="0"/>
      <dgm:spPr/>
    </dgm:pt>
    <dgm:pt modelId="{7E6DD23A-7DFA-4A20-9ADF-8784239A57BA}" type="pres">
      <dgm:prSet presAssocID="{C3F9B4C3-0428-4889-BC66-15132F2E4153}" presName="tx2" presStyleLbl="revTx" presStyleIdx="7" presStyleCnt="12" custLinFactNeighborY="5540"/>
      <dgm:spPr/>
      <dgm:t>
        <a:bodyPr/>
        <a:lstStyle/>
        <a:p>
          <a:endParaRPr lang="en-US"/>
        </a:p>
      </dgm:t>
    </dgm:pt>
    <dgm:pt modelId="{68743B13-9B14-44CB-8CC5-3EE77C959A4B}" type="pres">
      <dgm:prSet presAssocID="{C3F9B4C3-0428-4889-BC66-15132F2E4153}" presName="vert2" presStyleCnt="0"/>
      <dgm:spPr/>
    </dgm:pt>
    <dgm:pt modelId="{5648FDA7-5D63-435E-AC9B-CD67DA92A99B}" type="pres">
      <dgm:prSet presAssocID="{C3F9B4C3-0428-4889-BC66-15132F2E4153}" presName="thinLine2b" presStyleLbl="callout" presStyleIdx="5" presStyleCnt="9"/>
      <dgm:spPr/>
    </dgm:pt>
    <dgm:pt modelId="{CCD6824E-1FD2-4B16-BFDF-6A891EFC3791}" type="pres">
      <dgm:prSet presAssocID="{C3F9B4C3-0428-4889-BC66-15132F2E4153}" presName="vertSpace2b" presStyleCnt="0"/>
      <dgm:spPr/>
    </dgm:pt>
    <dgm:pt modelId="{1BBDF57C-D899-4889-A825-9C7FE43CBE2E}" type="pres">
      <dgm:prSet presAssocID="{A6D8A98E-3E83-4D0B-B1E6-02BCC2087F4F}" presName="thickLine" presStyleLbl="alignNode1" presStyleIdx="2" presStyleCnt="3"/>
      <dgm:spPr/>
    </dgm:pt>
    <dgm:pt modelId="{309CCABB-BAD9-4509-B12F-F03E8E0C8E77}" type="pres">
      <dgm:prSet presAssocID="{A6D8A98E-3E83-4D0B-B1E6-02BCC2087F4F}" presName="horz1" presStyleCnt="0"/>
      <dgm:spPr/>
    </dgm:pt>
    <dgm:pt modelId="{B3446DCF-EBC3-4271-A8FF-C80DA04B1A1E}" type="pres">
      <dgm:prSet presAssocID="{A6D8A98E-3E83-4D0B-B1E6-02BCC2087F4F}" presName="tx1" presStyleLbl="revTx" presStyleIdx="8" presStyleCnt="12"/>
      <dgm:spPr/>
      <dgm:t>
        <a:bodyPr/>
        <a:lstStyle/>
        <a:p>
          <a:endParaRPr lang="en-US"/>
        </a:p>
      </dgm:t>
    </dgm:pt>
    <dgm:pt modelId="{3CEB9DFD-73F5-4822-8681-8C093F7BE887}" type="pres">
      <dgm:prSet presAssocID="{A6D8A98E-3E83-4D0B-B1E6-02BCC2087F4F}" presName="vert1" presStyleCnt="0"/>
      <dgm:spPr/>
    </dgm:pt>
    <dgm:pt modelId="{0851182A-EB81-4C4F-9376-E3E1F617B926}" type="pres">
      <dgm:prSet presAssocID="{76097CFD-F795-4200-ABB6-ED57FA96DEF7}" presName="vertSpace2a" presStyleCnt="0"/>
      <dgm:spPr/>
    </dgm:pt>
    <dgm:pt modelId="{B40294FF-6BCD-4779-98DD-839DD189AB05}" type="pres">
      <dgm:prSet presAssocID="{76097CFD-F795-4200-ABB6-ED57FA96DEF7}" presName="horz2" presStyleCnt="0"/>
      <dgm:spPr/>
    </dgm:pt>
    <dgm:pt modelId="{5D19C377-89DA-4E4E-A8E0-078251C970D6}" type="pres">
      <dgm:prSet presAssocID="{76097CFD-F795-4200-ABB6-ED57FA96DEF7}" presName="horzSpace2" presStyleCnt="0"/>
      <dgm:spPr/>
    </dgm:pt>
    <dgm:pt modelId="{F160E29F-C263-4B16-AB68-3D77B7A90202}" type="pres">
      <dgm:prSet presAssocID="{76097CFD-F795-4200-ABB6-ED57FA96DEF7}" presName="tx2" presStyleLbl="revTx" presStyleIdx="9" presStyleCnt="12"/>
      <dgm:spPr/>
      <dgm:t>
        <a:bodyPr/>
        <a:lstStyle/>
        <a:p>
          <a:endParaRPr lang="en-US"/>
        </a:p>
      </dgm:t>
    </dgm:pt>
    <dgm:pt modelId="{A9681992-EA48-4FB4-88FC-2E7168A04A73}" type="pres">
      <dgm:prSet presAssocID="{76097CFD-F795-4200-ABB6-ED57FA96DEF7}" presName="vert2" presStyleCnt="0"/>
      <dgm:spPr/>
    </dgm:pt>
    <dgm:pt modelId="{E96D24EF-8717-4225-98AB-B4ADAE5F0755}" type="pres">
      <dgm:prSet presAssocID="{76097CFD-F795-4200-ABB6-ED57FA96DEF7}" presName="thinLine2b" presStyleLbl="callout" presStyleIdx="6" presStyleCnt="9"/>
      <dgm:spPr/>
    </dgm:pt>
    <dgm:pt modelId="{5F1A74F7-0722-4401-8719-DD36B844B794}" type="pres">
      <dgm:prSet presAssocID="{76097CFD-F795-4200-ABB6-ED57FA96DEF7}" presName="vertSpace2b" presStyleCnt="0"/>
      <dgm:spPr/>
    </dgm:pt>
    <dgm:pt modelId="{7872D193-AF51-448B-80C3-4C5D9AC895FA}" type="pres">
      <dgm:prSet presAssocID="{F42C9332-02A8-4BC6-830E-953DCCF1B673}" presName="horz2" presStyleCnt="0"/>
      <dgm:spPr/>
    </dgm:pt>
    <dgm:pt modelId="{2B7BDED3-69D8-4F92-AF40-8912CFDD8427}" type="pres">
      <dgm:prSet presAssocID="{F42C9332-02A8-4BC6-830E-953DCCF1B673}" presName="horzSpace2" presStyleCnt="0"/>
      <dgm:spPr/>
    </dgm:pt>
    <dgm:pt modelId="{25DF0632-FB97-4117-94E7-4ACF64E4D1A3}" type="pres">
      <dgm:prSet presAssocID="{F42C9332-02A8-4BC6-830E-953DCCF1B673}" presName="tx2" presStyleLbl="revTx" presStyleIdx="10" presStyleCnt="12"/>
      <dgm:spPr/>
      <dgm:t>
        <a:bodyPr/>
        <a:lstStyle/>
        <a:p>
          <a:endParaRPr lang="en-US"/>
        </a:p>
      </dgm:t>
    </dgm:pt>
    <dgm:pt modelId="{AE107A9B-E874-4D23-A058-5ECCB44BF58B}" type="pres">
      <dgm:prSet presAssocID="{F42C9332-02A8-4BC6-830E-953DCCF1B673}" presName="vert2" presStyleCnt="0"/>
      <dgm:spPr/>
    </dgm:pt>
    <dgm:pt modelId="{9CC1564C-A30D-41A4-B74D-A20060CC8678}" type="pres">
      <dgm:prSet presAssocID="{F42C9332-02A8-4BC6-830E-953DCCF1B673}" presName="thinLine2b" presStyleLbl="callout" presStyleIdx="7" presStyleCnt="9"/>
      <dgm:spPr/>
    </dgm:pt>
    <dgm:pt modelId="{F1A4BA02-2765-4AB5-8E1D-E1AEBA4021A1}" type="pres">
      <dgm:prSet presAssocID="{F42C9332-02A8-4BC6-830E-953DCCF1B673}" presName="vertSpace2b" presStyleCnt="0"/>
      <dgm:spPr/>
    </dgm:pt>
    <dgm:pt modelId="{7999539B-2BD2-40DD-9F2F-00E1DA7DF60A}" type="pres">
      <dgm:prSet presAssocID="{98403718-E4F5-46A3-A46C-F32968A6874C}" presName="horz2" presStyleCnt="0"/>
      <dgm:spPr/>
    </dgm:pt>
    <dgm:pt modelId="{A1C05E1A-D60D-4D21-8F61-55E7D311A80F}" type="pres">
      <dgm:prSet presAssocID="{98403718-E4F5-46A3-A46C-F32968A6874C}" presName="horzSpace2" presStyleCnt="0"/>
      <dgm:spPr/>
    </dgm:pt>
    <dgm:pt modelId="{43741B80-FA94-4426-B369-B6B4B2F25656}" type="pres">
      <dgm:prSet presAssocID="{98403718-E4F5-46A3-A46C-F32968A6874C}" presName="tx2" presStyleLbl="revTx" presStyleIdx="11" presStyleCnt="12"/>
      <dgm:spPr/>
      <dgm:t>
        <a:bodyPr/>
        <a:lstStyle/>
        <a:p>
          <a:endParaRPr lang="en-US"/>
        </a:p>
      </dgm:t>
    </dgm:pt>
    <dgm:pt modelId="{61897E14-BB8B-48BB-BF6B-AC59ADEAD5A3}" type="pres">
      <dgm:prSet presAssocID="{98403718-E4F5-46A3-A46C-F32968A6874C}" presName="vert2" presStyleCnt="0"/>
      <dgm:spPr/>
    </dgm:pt>
    <dgm:pt modelId="{0D626CAC-CF91-4B46-BDD5-5832F6435F83}" type="pres">
      <dgm:prSet presAssocID="{98403718-E4F5-46A3-A46C-F32968A6874C}" presName="thinLine2b" presStyleLbl="callout" presStyleIdx="8" presStyleCnt="9"/>
      <dgm:spPr/>
    </dgm:pt>
    <dgm:pt modelId="{9DB29CBD-FA42-43FF-8A9E-8364E9FBB9A3}" type="pres">
      <dgm:prSet presAssocID="{98403718-E4F5-46A3-A46C-F32968A6874C}" presName="vertSpace2b" presStyleCnt="0"/>
      <dgm:spPr/>
    </dgm:pt>
  </dgm:ptLst>
  <dgm:cxnLst>
    <dgm:cxn modelId="{2C16E36B-7F5E-8542-B9E0-7297222D2231}" type="presOf" srcId="{D6A29153-3356-4F80-BCD7-93838DE031FE}" destId="{F7A9C0B5-D344-438B-A74E-A2663410DE7C}" srcOrd="0" destOrd="0" presId="urn:microsoft.com/office/officeart/2008/layout/LinedList"/>
    <dgm:cxn modelId="{332C5A92-58D4-D74D-B1F9-A270908415DA}" type="presOf" srcId="{B4DF12CB-B9D8-4B5B-8A9C-E0F842E36190}" destId="{6A0C77AE-4BA3-4C63-BD6A-E024E23201B4}" srcOrd="0" destOrd="0" presId="urn:microsoft.com/office/officeart/2008/layout/LinedList"/>
    <dgm:cxn modelId="{08C16061-A10A-D54C-A777-4EB2BBB4E741}" type="presOf" srcId="{AF9E76BF-2392-4F75-BF25-C4CB79861B3F}" destId="{75602B18-2E6C-4AAD-80D1-EB08AEB9B6EC}" srcOrd="0" destOrd="0" presId="urn:microsoft.com/office/officeart/2008/layout/LinedList"/>
    <dgm:cxn modelId="{F5974A93-7287-B248-84C9-D6643551D2B5}" type="presOf" srcId="{98403718-E4F5-46A3-A46C-F32968A6874C}" destId="{43741B80-FA94-4426-B369-B6B4B2F25656}" srcOrd="0" destOrd="0" presId="urn:microsoft.com/office/officeart/2008/layout/LinedList"/>
    <dgm:cxn modelId="{DC1B47E1-77CD-4CF1-AB38-BBC0460CF86D}" srcId="{DC20D293-54EB-4E84-AD6B-5F6BE2786C72}" destId="{D6A29153-3356-4F80-BCD7-93838DE031FE}" srcOrd="0" destOrd="0" parTransId="{941C3EBF-94EC-4763-B205-4002A01CD664}" sibTransId="{7165D4C1-92D4-4280-8524-F83CB0F61F9B}"/>
    <dgm:cxn modelId="{5170A079-A757-094E-A4D7-AA3087B52754}" type="presOf" srcId="{76097CFD-F795-4200-ABB6-ED57FA96DEF7}" destId="{F160E29F-C263-4B16-AB68-3D77B7A90202}" srcOrd="0" destOrd="0" presId="urn:microsoft.com/office/officeart/2008/layout/LinedList"/>
    <dgm:cxn modelId="{0E7360DC-219F-4BC5-9DE9-46154B7BC577}" srcId="{DC20D293-54EB-4E84-AD6B-5F6BE2786C72}" destId="{745FD47A-321F-4F49-B225-238F70143A96}" srcOrd="1" destOrd="0" parTransId="{D2A73A1D-7C2E-4023-97A2-CC42892869F5}" sibTransId="{09889793-7366-4852-BA9D-632F06314A93}"/>
    <dgm:cxn modelId="{78E2EF16-16FF-1A4F-8B4A-6961159F3B8C}" type="presOf" srcId="{DC20D293-54EB-4E84-AD6B-5F6BE2786C72}" destId="{2BDDD9D9-840A-4EA9-97D4-CEB76CD1A1C4}" srcOrd="0" destOrd="0" presId="urn:microsoft.com/office/officeart/2008/layout/LinedList"/>
    <dgm:cxn modelId="{E6C3935B-237E-964F-A469-560276A4A0C9}" type="presOf" srcId="{A6D8A98E-3E83-4D0B-B1E6-02BCC2087F4F}" destId="{B3446DCF-EBC3-4271-A8FF-C80DA04B1A1E}" srcOrd="0" destOrd="0" presId="urn:microsoft.com/office/officeart/2008/layout/LinedList"/>
    <dgm:cxn modelId="{A240A8D0-C6A0-43FC-8940-7FDE97434001}" srcId="{D6A29153-3356-4F80-BCD7-93838DE031FE}" destId="{37590789-8DF9-41EC-97E1-A139AE298085}" srcOrd="0" destOrd="0" parTransId="{E7FC62D5-F1C5-49AD-BC3F-FB40C9A72094}" sibTransId="{B1E64525-B4E1-4EAA-A496-9D16FE8655E3}"/>
    <dgm:cxn modelId="{FD3E1E7E-0CB9-5E43-ACDA-64B66EB6CE1A}" type="presOf" srcId="{24B20036-AA54-44B8-98E1-172DC741E3C3}" destId="{005162A6-D611-46BE-886B-F8344E01AA64}" srcOrd="0" destOrd="0" presId="urn:microsoft.com/office/officeart/2008/layout/LinedList"/>
    <dgm:cxn modelId="{384E5792-0128-4CC6-AA90-4C324FFA9D9D}" srcId="{A6D8A98E-3E83-4D0B-B1E6-02BCC2087F4F}" destId="{98403718-E4F5-46A3-A46C-F32968A6874C}" srcOrd="2" destOrd="0" parTransId="{AB4A3B97-C78C-464C-8A30-4F3AA5E3C500}" sibTransId="{3BB294F7-46AE-42E2-BDD1-CD3D94EA96F0}"/>
    <dgm:cxn modelId="{FF831C59-2895-4BBC-B2C1-CC9745DA98C0}" srcId="{A6D8A98E-3E83-4D0B-B1E6-02BCC2087F4F}" destId="{76097CFD-F795-4200-ABB6-ED57FA96DEF7}" srcOrd="0" destOrd="0" parTransId="{C7953C67-F9E0-4203-A2BA-DEDEE3E8D4B8}" sibTransId="{70B553DA-D97A-4BC2-A9B4-CA5C651E3907}"/>
    <dgm:cxn modelId="{773BE3D1-406A-494A-84FB-34E1EDC30461}" srcId="{D6A29153-3356-4F80-BCD7-93838DE031FE}" destId="{0675F1EA-95D4-43B7-AFC9-20AF87E0255B}" srcOrd="3" destOrd="0" parTransId="{0D838104-67BF-45D3-A524-C23B4CDB8E3C}" sibTransId="{50990C78-8BDC-4692-A86D-FC0688ED82BB}"/>
    <dgm:cxn modelId="{61D77BBC-7E6C-478D-B522-49D9F535629D}" srcId="{745FD47A-321F-4F49-B225-238F70143A96}" destId="{C3F9B4C3-0428-4889-BC66-15132F2E4153}" srcOrd="0" destOrd="0" parTransId="{35848790-016A-486F-AC42-AE4B7F8B97F9}" sibTransId="{97313251-03EE-4EE4-BC17-E9FB3FA9CFEB}"/>
    <dgm:cxn modelId="{F001B45F-562B-401A-8925-14F016062410}" srcId="{A6D8A98E-3E83-4D0B-B1E6-02BCC2087F4F}" destId="{F42C9332-02A8-4BC6-830E-953DCCF1B673}" srcOrd="1" destOrd="0" parTransId="{77662F5F-61B9-4ED5-B041-856D444EBAB5}" sibTransId="{EE70F250-6406-4CEF-B543-C25C66EC0EE5}"/>
    <dgm:cxn modelId="{7A14637F-CEC5-6045-9629-5B12B9B6C60F}" type="presOf" srcId="{F42C9332-02A8-4BC6-830E-953DCCF1B673}" destId="{25DF0632-FB97-4117-94E7-4ACF64E4D1A3}" srcOrd="0" destOrd="0" presId="urn:microsoft.com/office/officeart/2008/layout/LinedList"/>
    <dgm:cxn modelId="{E3DDF995-B4E2-43BC-B8F1-79DDBA88BB69}" srcId="{D6A29153-3356-4F80-BCD7-93838DE031FE}" destId="{24B20036-AA54-44B8-98E1-172DC741E3C3}" srcOrd="1" destOrd="0" parTransId="{56C0BDF9-E997-4B09-BC71-18975AC31C4A}" sibTransId="{989D346C-5017-42AB-AC2C-B0C3EB66D74E}"/>
    <dgm:cxn modelId="{19581F32-48DF-A240-82FE-1003DB8FB342}" type="presOf" srcId="{745FD47A-321F-4F49-B225-238F70143A96}" destId="{4DA72754-3899-485F-B02B-A8950A15A27D}" srcOrd="0" destOrd="0" presId="urn:microsoft.com/office/officeart/2008/layout/LinedList"/>
    <dgm:cxn modelId="{7296577A-1B36-F54C-B18D-28B26EF12FEE}" type="presOf" srcId="{0675F1EA-95D4-43B7-AFC9-20AF87E0255B}" destId="{4F4250BB-9D5A-44E2-A9F6-AFB8885245FD}" srcOrd="0" destOrd="0" presId="urn:microsoft.com/office/officeart/2008/layout/LinedList"/>
    <dgm:cxn modelId="{1145EAEC-FF44-4784-B477-8D848018DFF4}" srcId="{D6A29153-3356-4F80-BCD7-93838DE031FE}" destId="{B4DF12CB-B9D8-4B5B-8A9C-E0F842E36190}" srcOrd="4" destOrd="0" parTransId="{86C56C9E-3276-4724-AEBA-8E010E61ECD7}" sibTransId="{C2883B43-0475-491E-A999-7AC87EDD2234}"/>
    <dgm:cxn modelId="{B5262F06-B4F1-C241-9F5F-069E708C6A9F}" type="presOf" srcId="{37590789-8DF9-41EC-97E1-A139AE298085}" destId="{ACB0F18F-04DE-49A1-B587-2C52B4D807BD}" srcOrd="0" destOrd="0" presId="urn:microsoft.com/office/officeart/2008/layout/LinedList"/>
    <dgm:cxn modelId="{55008D69-BF0E-4ABC-A751-5347B7611444}" srcId="{D6A29153-3356-4F80-BCD7-93838DE031FE}" destId="{AF9E76BF-2392-4F75-BF25-C4CB79861B3F}" srcOrd="2" destOrd="0" parTransId="{A0A6058C-615D-4267-BEDD-8716EAD217D7}" sibTransId="{72498C7D-B7F2-413E-9DF5-1281CA62AA0F}"/>
    <dgm:cxn modelId="{88859C57-6895-A849-AADB-233EB14ED675}" type="presOf" srcId="{C3F9B4C3-0428-4889-BC66-15132F2E4153}" destId="{7E6DD23A-7DFA-4A20-9ADF-8784239A57BA}" srcOrd="0" destOrd="0" presId="urn:microsoft.com/office/officeart/2008/layout/LinedList"/>
    <dgm:cxn modelId="{8F6990EF-5817-421D-9FBA-2D4FDF452607}" srcId="{DC20D293-54EB-4E84-AD6B-5F6BE2786C72}" destId="{A6D8A98E-3E83-4D0B-B1E6-02BCC2087F4F}" srcOrd="2" destOrd="0" parTransId="{7F15A0CA-28DD-47AE-AB53-A333A53D2D9A}" sibTransId="{2DD85D7B-3613-480A-8076-B80BF9945443}"/>
    <dgm:cxn modelId="{59829C93-64F2-8B48-8466-4C12B372C125}" type="presParOf" srcId="{2BDDD9D9-840A-4EA9-97D4-CEB76CD1A1C4}" destId="{20C442DF-1EAB-4960-AD6A-649AF440C86C}" srcOrd="0" destOrd="0" presId="urn:microsoft.com/office/officeart/2008/layout/LinedList"/>
    <dgm:cxn modelId="{6337592B-3E9C-D747-8F95-9D5536265F34}" type="presParOf" srcId="{2BDDD9D9-840A-4EA9-97D4-CEB76CD1A1C4}" destId="{65A0DC7C-B689-4908-B28B-E8F3E8C675D6}" srcOrd="1" destOrd="0" presId="urn:microsoft.com/office/officeart/2008/layout/LinedList"/>
    <dgm:cxn modelId="{D20CABF2-38DF-1C43-9C2B-72E1247BB6B3}" type="presParOf" srcId="{65A0DC7C-B689-4908-B28B-E8F3E8C675D6}" destId="{F7A9C0B5-D344-438B-A74E-A2663410DE7C}" srcOrd="0" destOrd="0" presId="urn:microsoft.com/office/officeart/2008/layout/LinedList"/>
    <dgm:cxn modelId="{11AC1E9E-547F-7A45-ADAB-4E5E28CF859A}" type="presParOf" srcId="{65A0DC7C-B689-4908-B28B-E8F3E8C675D6}" destId="{2952375E-2A7D-404D-A971-38347C9B2CCF}" srcOrd="1" destOrd="0" presId="urn:microsoft.com/office/officeart/2008/layout/LinedList"/>
    <dgm:cxn modelId="{013A2879-D589-BA4F-A6F3-E56AFC70C4C1}" type="presParOf" srcId="{2952375E-2A7D-404D-A971-38347C9B2CCF}" destId="{14976EC3-4429-4142-A43B-24D48DE7609C}" srcOrd="0" destOrd="0" presId="urn:microsoft.com/office/officeart/2008/layout/LinedList"/>
    <dgm:cxn modelId="{11DA4AB7-46CA-F14A-B5E5-02BAC9AB8755}" type="presParOf" srcId="{2952375E-2A7D-404D-A971-38347C9B2CCF}" destId="{1070A348-27C5-4534-B386-677FA0018F17}" srcOrd="1" destOrd="0" presId="urn:microsoft.com/office/officeart/2008/layout/LinedList"/>
    <dgm:cxn modelId="{278F2958-80E2-1F4B-87A8-6BFD1734AF30}" type="presParOf" srcId="{1070A348-27C5-4534-B386-677FA0018F17}" destId="{8F133B93-216D-4081-A72F-613012B12CAB}" srcOrd="0" destOrd="0" presId="urn:microsoft.com/office/officeart/2008/layout/LinedList"/>
    <dgm:cxn modelId="{C6E07281-2F8D-4140-8F41-68BC3FCBE15E}" type="presParOf" srcId="{1070A348-27C5-4534-B386-677FA0018F17}" destId="{ACB0F18F-04DE-49A1-B587-2C52B4D807BD}" srcOrd="1" destOrd="0" presId="urn:microsoft.com/office/officeart/2008/layout/LinedList"/>
    <dgm:cxn modelId="{E8532015-CF16-0F41-9227-DDCE9C59DCA0}" type="presParOf" srcId="{1070A348-27C5-4534-B386-677FA0018F17}" destId="{E53F1F03-E361-443D-8413-129C2CBD0D79}" srcOrd="2" destOrd="0" presId="urn:microsoft.com/office/officeart/2008/layout/LinedList"/>
    <dgm:cxn modelId="{3B9D25F8-FAF7-F546-87F4-71D8213E73B9}" type="presParOf" srcId="{2952375E-2A7D-404D-A971-38347C9B2CCF}" destId="{D37E931C-E824-48CF-A6AD-54E221F8CAE6}" srcOrd="2" destOrd="0" presId="urn:microsoft.com/office/officeart/2008/layout/LinedList"/>
    <dgm:cxn modelId="{C819B6C8-3D4C-FB43-A33D-FBF1E1D9D584}" type="presParOf" srcId="{2952375E-2A7D-404D-A971-38347C9B2CCF}" destId="{065694A9-14B7-4AC5-8675-E31687082016}" srcOrd="3" destOrd="0" presId="urn:microsoft.com/office/officeart/2008/layout/LinedList"/>
    <dgm:cxn modelId="{F17D77DD-45E4-6941-8BBC-098B6BA644A3}" type="presParOf" srcId="{2952375E-2A7D-404D-A971-38347C9B2CCF}" destId="{0DB8FBFD-D33A-4A18-AD19-1520FC5F8817}" srcOrd="4" destOrd="0" presId="urn:microsoft.com/office/officeart/2008/layout/LinedList"/>
    <dgm:cxn modelId="{45B0F9E5-81B1-EA49-8FA9-172C3EB6C15B}" type="presParOf" srcId="{0DB8FBFD-D33A-4A18-AD19-1520FC5F8817}" destId="{1B80076E-E821-419B-A372-B33B38F8A967}" srcOrd="0" destOrd="0" presId="urn:microsoft.com/office/officeart/2008/layout/LinedList"/>
    <dgm:cxn modelId="{10CB649C-F168-3742-B803-85E65CEEBC5F}" type="presParOf" srcId="{0DB8FBFD-D33A-4A18-AD19-1520FC5F8817}" destId="{005162A6-D611-46BE-886B-F8344E01AA64}" srcOrd="1" destOrd="0" presId="urn:microsoft.com/office/officeart/2008/layout/LinedList"/>
    <dgm:cxn modelId="{DEB0D922-E964-1448-89B2-671CB9458425}" type="presParOf" srcId="{0DB8FBFD-D33A-4A18-AD19-1520FC5F8817}" destId="{8C0DE734-6C1C-4BA8-98D4-A0BA583898C0}" srcOrd="2" destOrd="0" presId="urn:microsoft.com/office/officeart/2008/layout/LinedList"/>
    <dgm:cxn modelId="{50C5F8C5-617B-F043-82E6-CAFADBA021C7}" type="presParOf" srcId="{2952375E-2A7D-404D-A971-38347C9B2CCF}" destId="{C1D47C15-C9AA-4DA9-A188-D318B9496A16}" srcOrd="5" destOrd="0" presId="urn:microsoft.com/office/officeart/2008/layout/LinedList"/>
    <dgm:cxn modelId="{A816C50D-ABC6-764A-AF3A-21C2DA02F397}" type="presParOf" srcId="{2952375E-2A7D-404D-A971-38347C9B2CCF}" destId="{15639598-61C2-42A7-9105-2D986E2094F3}" srcOrd="6" destOrd="0" presId="urn:microsoft.com/office/officeart/2008/layout/LinedList"/>
    <dgm:cxn modelId="{45D814D2-5791-EF4B-9F2F-EAD85B7D48AC}" type="presParOf" srcId="{2952375E-2A7D-404D-A971-38347C9B2CCF}" destId="{45550CB3-4BB1-4A34-BF97-52E511DB7C4B}" srcOrd="7" destOrd="0" presId="urn:microsoft.com/office/officeart/2008/layout/LinedList"/>
    <dgm:cxn modelId="{77810D7D-050F-C142-93EC-118CBCD6D3D1}" type="presParOf" srcId="{45550CB3-4BB1-4A34-BF97-52E511DB7C4B}" destId="{BB9D476B-B9C4-4FEB-B94B-277422A90F24}" srcOrd="0" destOrd="0" presId="urn:microsoft.com/office/officeart/2008/layout/LinedList"/>
    <dgm:cxn modelId="{BB693E2C-0537-004A-98B4-199E05E939F8}" type="presParOf" srcId="{45550CB3-4BB1-4A34-BF97-52E511DB7C4B}" destId="{75602B18-2E6C-4AAD-80D1-EB08AEB9B6EC}" srcOrd="1" destOrd="0" presId="urn:microsoft.com/office/officeart/2008/layout/LinedList"/>
    <dgm:cxn modelId="{1336ECAE-B545-B342-9731-EE5C98EF3536}" type="presParOf" srcId="{45550CB3-4BB1-4A34-BF97-52E511DB7C4B}" destId="{BFEF45C8-EA25-49AA-9349-26E625467C79}" srcOrd="2" destOrd="0" presId="urn:microsoft.com/office/officeart/2008/layout/LinedList"/>
    <dgm:cxn modelId="{A1181FDD-EB7E-BF4D-B3A1-110A3CC033A3}" type="presParOf" srcId="{2952375E-2A7D-404D-A971-38347C9B2CCF}" destId="{7B0A76BF-0009-4B6B-9A45-10B162551A3B}" srcOrd="8" destOrd="0" presId="urn:microsoft.com/office/officeart/2008/layout/LinedList"/>
    <dgm:cxn modelId="{F20CB793-BE4A-0247-A9AF-539B759B04C9}" type="presParOf" srcId="{2952375E-2A7D-404D-A971-38347C9B2CCF}" destId="{15B0F4F5-1BA6-4983-B439-1A3DA6DA1937}" srcOrd="9" destOrd="0" presId="urn:microsoft.com/office/officeart/2008/layout/LinedList"/>
    <dgm:cxn modelId="{972773BC-5764-6F4B-9B9E-E71432B81B91}" type="presParOf" srcId="{2952375E-2A7D-404D-A971-38347C9B2CCF}" destId="{E75FF5F5-14AE-4692-B973-0BF72AB080F0}" srcOrd="10" destOrd="0" presId="urn:microsoft.com/office/officeart/2008/layout/LinedList"/>
    <dgm:cxn modelId="{ACFFFCB9-9AC5-954D-BBD2-2E03FE19D8C6}" type="presParOf" srcId="{E75FF5F5-14AE-4692-B973-0BF72AB080F0}" destId="{2358CEB1-BBED-4B87-8075-FD3594F731F8}" srcOrd="0" destOrd="0" presId="urn:microsoft.com/office/officeart/2008/layout/LinedList"/>
    <dgm:cxn modelId="{9A2F9D9A-D598-E84D-8531-988471053482}" type="presParOf" srcId="{E75FF5F5-14AE-4692-B973-0BF72AB080F0}" destId="{4F4250BB-9D5A-44E2-A9F6-AFB8885245FD}" srcOrd="1" destOrd="0" presId="urn:microsoft.com/office/officeart/2008/layout/LinedList"/>
    <dgm:cxn modelId="{63A6F1BE-87A6-5B48-8EF0-A067A7F1985F}" type="presParOf" srcId="{E75FF5F5-14AE-4692-B973-0BF72AB080F0}" destId="{5B7208FC-6366-4133-B5BB-34D1C1919B2F}" srcOrd="2" destOrd="0" presId="urn:microsoft.com/office/officeart/2008/layout/LinedList"/>
    <dgm:cxn modelId="{63DE8889-46CE-FD4A-8FAC-A953F8A185BC}" type="presParOf" srcId="{2952375E-2A7D-404D-A971-38347C9B2CCF}" destId="{C780A79A-35A4-4DB6-B4B8-202EA61C04BE}" srcOrd="11" destOrd="0" presId="urn:microsoft.com/office/officeart/2008/layout/LinedList"/>
    <dgm:cxn modelId="{638C71F6-74CF-5447-A44C-2A7A39D2EC24}" type="presParOf" srcId="{2952375E-2A7D-404D-A971-38347C9B2CCF}" destId="{F2AC959D-9E9E-4C40-8379-65E4E03C94AC}" srcOrd="12" destOrd="0" presId="urn:microsoft.com/office/officeart/2008/layout/LinedList"/>
    <dgm:cxn modelId="{C1030AF3-22F1-B849-9AEF-FFB2E268116A}" type="presParOf" srcId="{2952375E-2A7D-404D-A971-38347C9B2CCF}" destId="{F482B5AD-C5F4-4453-9175-72871BE681A5}" srcOrd="13" destOrd="0" presId="urn:microsoft.com/office/officeart/2008/layout/LinedList"/>
    <dgm:cxn modelId="{8347A71C-7ADB-744D-986C-B861C15DE7F1}" type="presParOf" srcId="{F482B5AD-C5F4-4453-9175-72871BE681A5}" destId="{6D315246-67E6-48A7-8489-649F56B569F6}" srcOrd="0" destOrd="0" presId="urn:microsoft.com/office/officeart/2008/layout/LinedList"/>
    <dgm:cxn modelId="{6CEC3CFA-558D-D441-9B9C-B204448FA2EC}" type="presParOf" srcId="{F482B5AD-C5F4-4453-9175-72871BE681A5}" destId="{6A0C77AE-4BA3-4C63-BD6A-E024E23201B4}" srcOrd="1" destOrd="0" presId="urn:microsoft.com/office/officeart/2008/layout/LinedList"/>
    <dgm:cxn modelId="{18A2F7B7-D205-6D40-88DE-24CE6315004B}" type="presParOf" srcId="{F482B5AD-C5F4-4453-9175-72871BE681A5}" destId="{7063D297-F846-4044-B381-B47B64694F30}" srcOrd="2" destOrd="0" presId="urn:microsoft.com/office/officeart/2008/layout/LinedList"/>
    <dgm:cxn modelId="{CF24CD90-315E-3C4B-91BD-2E077EFD4ACD}" type="presParOf" srcId="{2952375E-2A7D-404D-A971-38347C9B2CCF}" destId="{6A354A46-D0C9-4E36-8EEC-0C230420C196}" srcOrd="14" destOrd="0" presId="urn:microsoft.com/office/officeart/2008/layout/LinedList"/>
    <dgm:cxn modelId="{99A95AC0-731C-EF4A-8D5A-DC677DF4D04C}" type="presParOf" srcId="{2952375E-2A7D-404D-A971-38347C9B2CCF}" destId="{89E5C17B-0A48-4641-8FC4-F23C0629A7E6}" srcOrd="15" destOrd="0" presId="urn:microsoft.com/office/officeart/2008/layout/LinedList"/>
    <dgm:cxn modelId="{4C0EE660-35B3-534A-8C81-5846E0F3BE6B}" type="presParOf" srcId="{2BDDD9D9-840A-4EA9-97D4-CEB76CD1A1C4}" destId="{28099673-630D-49F8-9C3E-0F38892C20AF}" srcOrd="2" destOrd="0" presId="urn:microsoft.com/office/officeart/2008/layout/LinedList"/>
    <dgm:cxn modelId="{BB1B7E5D-3D49-004A-A4AB-88B3AB9AB8B1}" type="presParOf" srcId="{2BDDD9D9-840A-4EA9-97D4-CEB76CD1A1C4}" destId="{DFAE480F-B6CE-426C-96F6-C80925B1C736}" srcOrd="3" destOrd="0" presId="urn:microsoft.com/office/officeart/2008/layout/LinedList"/>
    <dgm:cxn modelId="{B94AE2A6-0DA0-C44B-BF94-6761AC446935}" type="presParOf" srcId="{DFAE480F-B6CE-426C-96F6-C80925B1C736}" destId="{4DA72754-3899-485F-B02B-A8950A15A27D}" srcOrd="0" destOrd="0" presId="urn:microsoft.com/office/officeart/2008/layout/LinedList"/>
    <dgm:cxn modelId="{3F01C29C-0A07-4547-9189-66A855550967}" type="presParOf" srcId="{DFAE480F-B6CE-426C-96F6-C80925B1C736}" destId="{694A3EC4-71AA-4087-B278-F26637E4095C}" srcOrd="1" destOrd="0" presId="urn:microsoft.com/office/officeart/2008/layout/LinedList"/>
    <dgm:cxn modelId="{113F659A-BE1E-7D40-9EEC-1B61ACB25969}" type="presParOf" srcId="{694A3EC4-71AA-4087-B278-F26637E4095C}" destId="{59F15A04-C2C9-480F-9B5F-D8E9E6D97C49}" srcOrd="0" destOrd="0" presId="urn:microsoft.com/office/officeart/2008/layout/LinedList"/>
    <dgm:cxn modelId="{146BCA49-DD6C-E646-AD03-A83EC295E28E}" type="presParOf" srcId="{694A3EC4-71AA-4087-B278-F26637E4095C}" destId="{1B77A08B-1477-4B87-ABB5-6FC279C49E19}" srcOrd="1" destOrd="0" presId="urn:microsoft.com/office/officeart/2008/layout/LinedList"/>
    <dgm:cxn modelId="{563FD4A2-0068-8D43-937F-14C40FB7EF78}" type="presParOf" srcId="{1B77A08B-1477-4B87-ABB5-6FC279C49E19}" destId="{7C02B024-2393-42FD-94E0-7740B7D5C92D}" srcOrd="0" destOrd="0" presId="urn:microsoft.com/office/officeart/2008/layout/LinedList"/>
    <dgm:cxn modelId="{7E444C2F-1903-A143-A51A-395858ADA2FC}" type="presParOf" srcId="{1B77A08B-1477-4B87-ABB5-6FC279C49E19}" destId="{7E6DD23A-7DFA-4A20-9ADF-8784239A57BA}" srcOrd="1" destOrd="0" presId="urn:microsoft.com/office/officeart/2008/layout/LinedList"/>
    <dgm:cxn modelId="{F72C47FB-1CB8-2347-9AE0-85D810FAF570}" type="presParOf" srcId="{1B77A08B-1477-4B87-ABB5-6FC279C49E19}" destId="{68743B13-9B14-44CB-8CC5-3EE77C959A4B}" srcOrd="2" destOrd="0" presId="urn:microsoft.com/office/officeart/2008/layout/LinedList"/>
    <dgm:cxn modelId="{EFC799FA-056C-3D42-ABD2-EB2EC100B659}" type="presParOf" srcId="{694A3EC4-71AA-4087-B278-F26637E4095C}" destId="{5648FDA7-5D63-435E-AC9B-CD67DA92A99B}" srcOrd="2" destOrd="0" presId="urn:microsoft.com/office/officeart/2008/layout/LinedList"/>
    <dgm:cxn modelId="{5C05E6AF-33CF-F945-B3D8-3B55B738FFE0}" type="presParOf" srcId="{694A3EC4-71AA-4087-B278-F26637E4095C}" destId="{CCD6824E-1FD2-4B16-BFDF-6A891EFC3791}" srcOrd="3" destOrd="0" presId="urn:microsoft.com/office/officeart/2008/layout/LinedList"/>
    <dgm:cxn modelId="{46134AA3-0E35-3144-AB9E-9649AFE08994}" type="presParOf" srcId="{2BDDD9D9-840A-4EA9-97D4-CEB76CD1A1C4}" destId="{1BBDF57C-D899-4889-A825-9C7FE43CBE2E}" srcOrd="4" destOrd="0" presId="urn:microsoft.com/office/officeart/2008/layout/LinedList"/>
    <dgm:cxn modelId="{5536F0CD-0E38-D147-88E9-FD25D6D7CD50}" type="presParOf" srcId="{2BDDD9D9-840A-4EA9-97D4-CEB76CD1A1C4}" destId="{309CCABB-BAD9-4509-B12F-F03E8E0C8E77}" srcOrd="5" destOrd="0" presId="urn:microsoft.com/office/officeart/2008/layout/LinedList"/>
    <dgm:cxn modelId="{74617A6C-57E4-9648-9B08-6DA06FB9C173}" type="presParOf" srcId="{309CCABB-BAD9-4509-B12F-F03E8E0C8E77}" destId="{B3446DCF-EBC3-4271-A8FF-C80DA04B1A1E}" srcOrd="0" destOrd="0" presId="urn:microsoft.com/office/officeart/2008/layout/LinedList"/>
    <dgm:cxn modelId="{5D1E03B1-82AD-AB4A-91A6-25D724D9F2C4}" type="presParOf" srcId="{309CCABB-BAD9-4509-B12F-F03E8E0C8E77}" destId="{3CEB9DFD-73F5-4822-8681-8C093F7BE887}" srcOrd="1" destOrd="0" presId="urn:microsoft.com/office/officeart/2008/layout/LinedList"/>
    <dgm:cxn modelId="{53568DA6-CB21-4F44-9D50-25AFD866FEA0}" type="presParOf" srcId="{3CEB9DFD-73F5-4822-8681-8C093F7BE887}" destId="{0851182A-EB81-4C4F-9376-E3E1F617B926}" srcOrd="0" destOrd="0" presId="urn:microsoft.com/office/officeart/2008/layout/LinedList"/>
    <dgm:cxn modelId="{05357BB1-3478-2342-99FB-88967AC9C10F}" type="presParOf" srcId="{3CEB9DFD-73F5-4822-8681-8C093F7BE887}" destId="{B40294FF-6BCD-4779-98DD-839DD189AB05}" srcOrd="1" destOrd="0" presId="urn:microsoft.com/office/officeart/2008/layout/LinedList"/>
    <dgm:cxn modelId="{6C379FC7-A52F-B64B-BC37-4E7586467886}" type="presParOf" srcId="{B40294FF-6BCD-4779-98DD-839DD189AB05}" destId="{5D19C377-89DA-4E4E-A8E0-078251C970D6}" srcOrd="0" destOrd="0" presId="urn:microsoft.com/office/officeart/2008/layout/LinedList"/>
    <dgm:cxn modelId="{EEF6763C-0AFC-0048-8A14-8437374F051E}" type="presParOf" srcId="{B40294FF-6BCD-4779-98DD-839DD189AB05}" destId="{F160E29F-C263-4B16-AB68-3D77B7A90202}" srcOrd="1" destOrd="0" presId="urn:microsoft.com/office/officeart/2008/layout/LinedList"/>
    <dgm:cxn modelId="{AB814AA2-4DA6-354B-B747-C6FA9F61E7F5}" type="presParOf" srcId="{B40294FF-6BCD-4779-98DD-839DD189AB05}" destId="{A9681992-EA48-4FB4-88FC-2E7168A04A73}" srcOrd="2" destOrd="0" presId="urn:microsoft.com/office/officeart/2008/layout/LinedList"/>
    <dgm:cxn modelId="{8D54EDC4-4B24-8646-8B23-3714541CD7A9}" type="presParOf" srcId="{3CEB9DFD-73F5-4822-8681-8C093F7BE887}" destId="{E96D24EF-8717-4225-98AB-B4ADAE5F0755}" srcOrd="2" destOrd="0" presId="urn:microsoft.com/office/officeart/2008/layout/LinedList"/>
    <dgm:cxn modelId="{B24E4BE2-2178-AE44-83B3-F3125CE61421}" type="presParOf" srcId="{3CEB9DFD-73F5-4822-8681-8C093F7BE887}" destId="{5F1A74F7-0722-4401-8719-DD36B844B794}" srcOrd="3" destOrd="0" presId="urn:microsoft.com/office/officeart/2008/layout/LinedList"/>
    <dgm:cxn modelId="{DADE96D0-D41C-4847-9B7C-015DC29789AC}" type="presParOf" srcId="{3CEB9DFD-73F5-4822-8681-8C093F7BE887}" destId="{7872D193-AF51-448B-80C3-4C5D9AC895FA}" srcOrd="4" destOrd="0" presId="urn:microsoft.com/office/officeart/2008/layout/LinedList"/>
    <dgm:cxn modelId="{C3123830-4DF5-0E4D-85A8-F5F2B4BEF6C9}" type="presParOf" srcId="{7872D193-AF51-448B-80C3-4C5D9AC895FA}" destId="{2B7BDED3-69D8-4F92-AF40-8912CFDD8427}" srcOrd="0" destOrd="0" presId="urn:microsoft.com/office/officeart/2008/layout/LinedList"/>
    <dgm:cxn modelId="{E779D4C5-5F10-F64D-A2F2-4F7B6092623C}" type="presParOf" srcId="{7872D193-AF51-448B-80C3-4C5D9AC895FA}" destId="{25DF0632-FB97-4117-94E7-4ACF64E4D1A3}" srcOrd="1" destOrd="0" presId="urn:microsoft.com/office/officeart/2008/layout/LinedList"/>
    <dgm:cxn modelId="{34169D39-8D80-484E-A027-639523C179C7}" type="presParOf" srcId="{7872D193-AF51-448B-80C3-4C5D9AC895FA}" destId="{AE107A9B-E874-4D23-A058-5ECCB44BF58B}" srcOrd="2" destOrd="0" presId="urn:microsoft.com/office/officeart/2008/layout/LinedList"/>
    <dgm:cxn modelId="{B725705F-1262-2B41-AC32-11FC128CC584}" type="presParOf" srcId="{3CEB9DFD-73F5-4822-8681-8C093F7BE887}" destId="{9CC1564C-A30D-41A4-B74D-A20060CC8678}" srcOrd="5" destOrd="0" presId="urn:microsoft.com/office/officeart/2008/layout/LinedList"/>
    <dgm:cxn modelId="{474CBA4A-1571-4143-861A-14AD12F195D7}" type="presParOf" srcId="{3CEB9DFD-73F5-4822-8681-8C093F7BE887}" destId="{F1A4BA02-2765-4AB5-8E1D-E1AEBA4021A1}" srcOrd="6" destOrd="0" presId="urn:microsoft.com/office/officeart/2008/layout/LinedList"/>
    <dgm:cxn modelId="{F949D33D-7205-5D47-90FD-1C29392549E7}" type="presParOf" srcId="{3CEB9DFD-73F5-4822-8681-8C093F7BE887}" destId="{7999539B-2BD2-40DD-9F2F-00E1DA7DF60A}" srcOrd="7" destOrd="0" presId="urn:microsoft.com/office/officeart/2008/layout/LinedList"/>
    <dgm:cxn modelId="{712CE724-2F8D-8D4B-A34D-741A03A5CA59}" type="presParOf" srcId="{7999539B-2BD2-40DD-9F2F-00E1DA7DF60A}" destId="{A1C05E1A-D60D-4D21-8F61-55E7D311A80F}" srcOrd="0" destOrd="0" presId="urn:microsoft.com/office/officeart/2008/layout/LinedList"/>
    <dgm:cxn modelId="{C18382E1-E291-804A-A0A6-B8FEF9DB037E}" type="presParOf" srcId="{7999539B-2BD2-40DD-9F2F-00E1DA7DF60A}" destId="{43741B80-FA94-4426-B369-B6B4B2F25656}" srcOrd="1" destOrd="0" presId="urn:microsoft.com/office/officeart/2008/layout/LinedList"/>
    <dgm:cxn modelId="{188C80A7-03DD-A347-A00D-81C152E96A2F}" type="presParOf" srcId="{7999539B-2BD2-40DD-9F2F-00E1DA7DF60A}" destId="{61897E14-BB8B-48BB-BF6B-AC59ADEAD5A3}" srcOrd="2" destOrd="0" presId="urn:microsoft.com/office/officeart/2008/layout/LinedList"/>
    <dgm:cxn modelId="{2DDF5D54-244F-C84A-A00F-F70CD3DF0459}" type="presParOf" srcId="{3CEB9DFD-73F5-4822-8681-8C093F7BE887}" destId="{0D626CAC-CF91-4B46-BDD5-5832F6435F83}" srcOrd="8" destOrd="0" presId="urn:microsoft.com/office/officeart/2008/layout/LinedList"/>
    <dgm:cxn modelId="{4599B627-5234-0643-909C-E7204F79C99E}" type="presParOf" srcId="{3CEB9DFD-73F5-4822-8681-8C093F7BE887}" destId="{9DB29CBD-FA42-43FF-8A9E-8364E9FBB9A3}"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442DF-1EAB-4960-AD6A-649AF440C86C}">
      <dsp:nvSpPr>
        <dsp:cNvPr id="0" name=""/>
        <dsp:cNvSpPr/>
      </dsp:nvSpPr>
      <dsp:spPr>
        <a:xfrm>
          <a:off x="0" y="1728"/>
          <a:ext cx="804485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9C0B5-D344-438B-A74E-A2663410DE7C}">
      <dsp:nvSpPr>
        <dsp:cNvPr id="0" name=""/>
        <dsp:cNvSpPr/>
      </dsp:nvSpPr>
      <dsp:spPr>
        <a:xfrm>
          <a:off x="0" y="1728"/>
          <a:ext cx="1608970" cy="117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System log information:</a:t>
          </a:r>
          <a:endParaRPr lang="en-US" sz="2100" kern="1200" dirty="0" smtClean="0">
            <a:latin typeface="Courier New" panose="02070309020205020404" pitchFamily="49" charset="0"/>
            <a:cs typeface="Courier New" panose="02070309020205020404" pitchFamily="49" charset="0"/>
          </a:endParaRPr>
        </a:p>
      </dsp:txBody>
      <dsp:txXfrm>
        <a:off x="0" y="1728"/>
        <a:ext cx="1608970" cy="1179080"/>
      </dsp:txXfrm>
    </dsp:sp>
    <dsp:sp modelId="{ACB0F18F-04DE-49A1-B587-2C52B4D807BD}">
      <dsp:nvSpPr>
        <dsp:cNvPr id="0" name=""/>
        <dsp:cNvSpPr/>
      </dsp:nvSpPr>
      <dsp:spPr>
        <a:xfrm>
          <a:off x="1729642" y="12840"/>
          <a:ext cx="6315208" cy="22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Process listing</a:t>
          </a:r>
        </a:p>
      </dsp:txBody>
      <dsp:txXfrm>
        <a:off x="1729642" y="12840"/>
        <a:ext cx="6315208" cy="222229"/>
      </dsp:txXfrm>
    </dsp:sp>
    <dsp:sp modelId="{D37E931C-E824-48CF-A6AD-54E221F8CAE6}">
      <dsp:nvSpPr>
        <dsp:cNvPr id="0" name=""/>
        <dsp:cNvSpPr/>
      </dsp:nvSpPr>
      <dsp:spPr>
        <a:xfrm>
          <a:off x="1608970" y="235069"/>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5162A6-D611-46BE-886B-F8344E01AA64}">
      <dsp:nvSpPr>
        <dsp:cNvPr id="0" name=""/>
        <dsp:cNvSpPr/>
      </dsp:nvSpPr>
      <dsp:spPr>
        <a:xfrm>
          <a:off x="1729642" y="246180"/>
          <a:ext cx="6315208" cy="22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Free memory</a:t>
          </a:r>
        </a:p>
      </dsp:txBody>
      <dsp:txXfrm>
        <a:off x="1729642" y="246180"/>
        <a:ext cx="6315208" cy="222229"/>
      </dsp:txXfrm>
    </dsp:sp>
    <dsp:sp modelId="{C1D47C15-C9AA-4DA9-A188-D318B9496A16}">
      <dsp:nvSpPr>
        <dsp:cNvPr id="0" name=""/>
        <dsp:cNvSpPr/>
      </dsp:nvSpPr>
      <dsp:spPr>
        <a:xfrm>
          <a:off x="1608970" y="468409"/>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02B18-2E6C-4AAD-80D1-EB08AEB9B6EC}">
      <dsp:nvSpPr>
        <dsp:cNvPr id="0" name=""/>
        <dsp:cNvSpPr/>
      </dsp:nvSpPr>
      <dsp:spPr>
        <a:xfrm>
          <a:off x="1729642" y="479521"/>
          <a:ext cx="6315208" cy="22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Hosts file</a:t>
          </a:r>
        </a:p>
      </dsp:txBody>
      <dsp:txXfrm>
        <a:off x="1729642" y="479521"/>
        <a:ext cx="6315208" cy="222229"/>
      </dsp:txXfrm>
    </dsp:sp>
    <dsp:sp modelId="{7B0A76BF-0009-4B6B-9A45-10B162551A3B}">
      <dsp:nvSpPr>
        <dsp:cNvPr id="0" name=""/>
        <dsp:cNvSpPr/>
      </dsp:nvSpPr>
      <dsp:spPr>
        <a:xfrm>
          <a:off x="1608970" y="701750"/>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250BB-9D5A-44E2-A9F6-AFB8885245FD}">
      <dsp:nvSpPr>
        <dsp:cNvPr id="0" name=""/>
        <dsp:cNvSpPr/>
      </dsp:nvSpPr>
      <dsp:spPr>
        <a:xfrm>
          <a:off x="1729642" y="712861"/>
          <a:ext cx="6315208" cy="22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RPM packages</a:t>
          </a:r>
        </a:p>
      </dsp:txBody>
      <dsp:txXfrm>
        <a:off x="1729642" y="712861"/>
        <a:ext cx="6315208" cy="222229"/>
      </dsp:txXfrm>
    </dsp:sp>
    <dsp:sp modelId="{C780A79A-35A4-4DB6-B4B8-202EA61C04BE}">
      <dsp:nvSpPr>
        <dsp:cNvPr id="0" name=""/>
        <dsp:cNvSpPr/>
      </dsp:nvSpPr>
      <dsp:spPr>
        <a:xfrm>
          <a:off x="1608970" y="935091"/>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0C77AE-4BA3-4C63-BD6A-E024E23201B4}">
      <dsp:nvSpPr>
        <dsp:cNvPr id="0" name=""/>
        <dsp:cNvSpPr/>
      </dsp:nvSpPr>
      <dsp:spPr>
        <a:xfrm>
          <a:off x="1729642" y="946202"/>
          <a:ext cx="6315208" cy="22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err="1" smtClean="0">
              <a:latin typeface="Courier New" panose="02070309020205020404" pitchFamily="49" charset="0"/>
              <a:cs typeface="Courier New" panose="02070309020205020404" pitchFamily="49" charset="0"/>
            </a:rPr>
            <a:t>sysctl.conf</a:t>
          </a:r>
          <a:endParaRPr lang="en-US" sz="1000" kern="1200" dirty="0" smtClean="0">
            <a:latin typeface="Courier New" panose="02070309020205020404" pitchFamily="49" charset="0"/>
            <a:cs typeface="Courier New" panose="02070309020205020404" pitchFamily="49" charset="0"/>
          </a:endParaRPr>
        </a:p>
      </dsp:txBody>
      <dsp:txXfrm>
        <a:off x="1729642" y="946202"/>
        <a:ext cx="6315208" cy="222229"/>
      </dsp:txXfrm>
    </dsp:sp>
    <dsp:sp modelId="{6A354A46-D0C9-4E36-8EEC-0C230420C196}">
      <dsp:nvSpPr>
        <dsp:cNvPr id="0" name=""/>
        <dsp:cNvSpPr/>
      </dsp:nvSpPr>
      <dsp:spPr>
        <a:xfrm>
          <a:off x="1608970" y="1168431"/>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099673-630D-49F8-9C3E-0F38892C20AF}">
      <dsp:nvSpPr>
        <dsp:cNvPr id="0" name=""/>
        <dsp:cNvSpPr/>
      </dsp:nvSpPr>
      <dsp:spPr>
        <a:xfrm>
          <a:off x="0" y="1298033"/>
          <a:ext cx="804485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A72754-3899-485F-B02B-A8950A15A27D}">
      <dsp:nvSpPr>
        <dsp:cNvPr id="0" name=""/>
        <dsp:cNvSpPr/>
      </dsp:nvSpPr>
      <dsp:spPr>
        <a:xfrm>
          <a:off x="0" y="1252049"/>
          <a:ext cx="1608970" cy="117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Executed queries</a:t>
          </a:r>
          <a:endParaRPr lang="en-US" sz="2100" kern="1200" dirty="0"/>
        </a:p>
      </dsp:txBody>
      <dsp:txXfrm>
        <a:off x="0" y="1252049"/>
        <a:ext cx="1608970" cy="1179080"/>
      </dsp:txXfrm>
    </dsp:sp>
    <dsp:sp modelId="{7E6DD23A-7DFA-4A20-9ADF-8784239A57BA}">
      <dsp:nvSpPr>
        <dsp:cNvPr id="0" name=""/>
        <dsp:cNvSpPr/>
      </dsp:nvSpPr>
      <dsp:spPr>
        <a:xfrm>
          <a:off x="1729642" y="1293676"/>
          <a:ext cx="6315208" cy="1070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Obtained from parsed log files</a:t>
          </a:r>
          <a:endParaRPr lang="en-US" sz="1000" kern="1200" dirty="0"/>
        </a:p>
      </dsp:txBody>
      <dsp:txXfrm>
        <a:off x="1729642" y="1293676"/>
        <a:ext cx="6315208" cy="1070844"/>
      </dsp:txXfrm>
    </dsp:sp>
    <dsp:sp modelId="{5648FDA7-5D63-435E-AC9B-CD67DA92A99B}">
      <dsp:nvSpPr>
        <dsp:cNvPr id="0" name=""/>
        <dsp:cNvSpPr/>
      </dsp:nvSpPr>
      <dsp:spPr>
        <a:xfrm>
          <a:off x="1608970" y="2305196"/>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DF57C-D899-4889-A825-9C7FE43CBE2E}">
      <dsp:nvSpPr>
        <dsp:cNvPr id="0" name=""/>
        <dsp:cNvSpPr/>
      </dsp:nvSpPr>
      <dsp:spPr>
        <a:xfrm>
          <a:off x="0" y="2359890"/>
          <a:ext cx="804485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46DCF-EBC3-4271-A8FF-C80DA04B1A1E}">
      <dsp:nvSpPr>
        <dsp:cNvPr id="0" name=""/>
        <dsp:cNvSpPr/>
      </dsp:nvSpPr>
      <dsp:spPr>
        <a:xfrm>
          <a:off x="0" y="2359890"/>
          <a:ext cx="1608970" cy="117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Metadata</a:t>
          </a:r>
          <a:endParaRPr lang="en-US" sz="2100" kern="1200" dirty="0"/>
        </a:p>
      </dsp:txBody>
      <dsp:txXfrm>
        <a:off x="0" y="2359890"/>
        <a:ext cx="1608970" cy="1179080"/>
      </dsp:txXfrm>
    </dsp:sp>
    <dsp:sp modelId="{F160E29F-C263-4B16-AB68-3D77B7A90202}">
      <dsp:nvSpPr>
        <dsp:cNvPr id="0" name=""/>
        <dsp:cNvSpPr/>
      </dsp:nvSpPr>
      <dsp:spPr>
        <a:xfrm>
          <a:off x="1729642" y="2378313"/>
          <a:ext cx="6315208" cy="36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Schemas</a:t>
          </a:r>
          <a:endParaRPr lang="en-US" sz="1000" kern="1200" dirty="0"/>
        </a:p>
      </dsp:txBody>
      <dsp:txXfrm>
        <a:off x="1729642" y="2378313"/>
        <a:ext cx="6315208" cy="368462"/>
      </dsp:txXfrm>
    </dsp:sp>
    <dsp:sp modelId="{E96D24EF-8717-4225-98AB-B4ADAE5F0755}">
      <dsp:nvSpPr>
        <dsp:cNvPr id="0" name=""/>
        <dsp:cNvSpPr/>
      </dsp:nvSpPr>
      <dsp:spPr>
        <a:xfrm>
          <a:off x="1608970" y="2746776"/>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F0632-FB97-4117-94E7-4ACF64E4D1A3}">
      <dsp:nvSpPr>
        <dsp:cNvPr id="0" name=""/>
        <dsp:cNvSpPr/>
      </dsp:nvSpPr>
      <dsp:spPr>
        <a:xfrm>
          <a:off x="1729642" y="2765199"/>
          <a:ext cx="6315208" cy="36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Statistics</a:t>
          </a:r>
          <a:endParaRPr lang="en-US" sz="1000" kern="1200" dirty="0"/>
        </a:p>
      </dsp:txBody>
      <dsp:txXfrm>
        <a:off x="1729642" y="2765199"/>
        <a:ext cx="6315208" cy="368462"/>
      </dsp:txXfrm>
    </dsp:sp>
    <dsp:sp modelId="{9CC1564C-A30D-41A4-B74D-A20060CC8678}">
      <dsp:nvSpPr>
        <dsp:cNvPr id="0" name=""/>
        <dsp:cNvSpPr/>
      </dsp:nvSpPr>
      <dsp:spPr>
        <a:xfrm>
          <a:off x="1608970" y="3133662"/>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41B80-FA94-4426-B369-B6B4B2F25656}">
      <dsp:nvSpPr>
        <dsp:cNvPr id="0" name=""/>
        <dsp:cNvSpPr/>
      </dsp:nvSpPr>
      <dsp:spPr>
        <a:xfrm>
          <a:off x="1729642" y="3152085"/>
          <a:ext cx="6315208" cy="36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Configuration information</a:t>
          </a:r>
          <a:endParaRPr lang="en-US" sz="1000" kern="1200" dirty="0"/>
        </a:p>
      </dsp:txBody>
      <dsp:txXfrm>
        <a:off x="1729642" y="3152085"/>
        <a:ext cx="6315208" cy="368462"/>
      </dsp:txXfrm>
    </dsp:sp>
    <dsp:sp modelId="{0D626CAC-CF91-4B46-BDD5-5832F6435F83}">
      <dsp:nvSpPr>
        <dsp:cNvPr id="0" name=""/>
        <dsp:cNvSpPr/>
      </dsp:nvSpPr>
      <dsp:spPr>
        <a:xfrm>
          <a:off x="1608970" y="3520548"/>
          <a:ext cx="64358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11/18/16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11/18/16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log files for each Greenplum database server instance can be found in the data directory of that instance. If you are not sure of the location of the data directories, you can use </a:t>
            </a:r>
            <a:r>
              <a:rPr lang="en-US" b="0" dirty="0" smtClean="0">
                <a:latin typeface="Courier New" pitchFamily="49" charset="0"/>
                <a:cs typeface="Courier New" pitchFamily="49" charset="0"/>
              </a:rPr>
              <a:t>gpstate -s</a:t>
            </a:r>
            <a:r>
              <a:rPr lang="en-US" b="0" dirty="0" smtClean="0"/>
              <a:t> to determine the location of the log files. </a:t>
            </a:r>
          </a:p>
          <a:p>
            <a:r>
              <a:rPr lang="en-US" b="0" dirty="0" smtClean="0"/>
              <a:t>Log files for the Greenplum management scripts are written to the </a:t>
            </a:r>
            <a:r>
              <a:rPr lang="en-US" b="0" dirty="0" smtClean="0">
                <a:latin typeface="Courier New" pitchFamily="49" charset="0"/>
                <a:cs typeface="Courier New" pitchFamily="49" charset="0"/>
              </a:rPr>
              <a:t>gpAdminLogs</a:t>
            </a:r>
            <a:r>
              <a:rPr lang="en-US" b="0" dirty="0" smtClean="0"/>
              <a:t> directory in the home directory of the superuser by default. These logs are on the master only. The log file for a particular script execution is appended to its daily log file each time that script is run. </a:t>
            </a:r>
          </a:p>
          <a:p>
            <a:r>
              <a:rPr lang="en-US" b="0" dirty="0" smtClean="0"/>
              <a:t>Greenplum Database uses Postgres write ahead logging (WAL) for transaction logging on the master and each segment instance. WAL is on automatically. Refer to PostgreSQL documentation has more information about WAL.</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slide lists several configuration parameters to set log</a:t>
            </a:r>
            <a:r>
              <a:rPr lang="en-US" b="0" baseline="0" dirty="0" smtClean="0"/>
              <a:t> levels, connection attempts, log rotation age and size, and query duration</a:t>
            </a:r>
            <a:r>
              <a:rPr lang="en-US" b="0" dirty="0" smtClean="0"/>
              <a:t>. These are numerous other parameters that can be used to fine tune</a:t>
            </a:r>
            <a:r>
              <a:rPr lang="en-US" b="0" baseline="0" dirty="0" smtClean="0"/>
              <a:t> logging to your requirements</a:t>
            </a:r>
            <a:r>
              <a:rPr lang="en-US" b="0" dirty="0" smtClean="0"/>
              <a:t>.</a:t>
            </a:r>
          </a:p>
          <a:p>
            <a:r>
              <a:rPr lang="en-US" b="0" dirty="0" smtClean="0"/>
              <a:t>Refer to the </a:t>
            </a:r>
            <a:r>
              <a:rPr lang="en-US" b="0" i="1" dirty="0" smtClean="0"/>
              <a:t>Greenplum</a:t>
            </a:r>
            <a:r>
              <a:rPr lang="en-US" b="0" i="1" baseline="0" dirty="0" smtClean="0"/>
              <a:t> Database Administrator Guide</a:t>
            </a:r>
            <a:r>
              <a:rPr lang="en-US" b="0" baseline="0" dirty="0" smtClean="0"/>
              <a:t> for the complete list and details of each logging parameter.</a:t>
            </a:r>
            <a:endParaRPr lang="en-US" b="0"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b="1" dirty="0" smtClean="0"/>
              <a:t>Instructor Notes:</a:t>
            </a:r>
            <a:endParaRPr lang="en-US" b="0" dirty="0" smtClean="0"/>
          </a:p>
          <a:p>
            <a:pPr>
              <a:spcBef>
                <a:spcPts val="0"/>
              </a:spcBef>
              <a:buNone/>
            </a:pPr>
            <a:endParaRPr lang="en-US" b="0" dirty="0" smtClean="0"/>
          </a:p>
          <a:p>
            <a:pPr>
              <a:spcBef>
                <a:spcPts val="0"/>
              </a:spcBef>
              <a:buNone/>
            </a:pPr>
            <a:r>
              <a:rPr lang="en-US" b="0" dirty="0" smtClean="0"/>
              <a:t>In addition to</a:t>
            </a:r>
            <a:r>
              <a:rPr lang="en-US" b="0" baseline="0" dirty="0" smtClean="0"/>
              <a:t> the following information provided in the slide, the Instructor is strongly suggested to read through the following two areas to become more familiar with checking for data skew.</a:t>
            </a:r>
          </a:p>
          <a:p>
            <a:pPr>
              <a:spcBef>
                <a:spcPts val="0"/>
              </a:spcBef>
              <a:buNone/>
            </a:pPr>
            <a:endParaRPr lang="en-US" b="0" baseline="0" dirty="0" smtClean="0"/>
          </a:p>
          <a:p>
            <a:pPr>
              <a:spcBef>
                <a:spcPts val="0"/>
              </a:spcBef>
              <a:buNone/>
            </a:pPr>
            <a:r>
              <a:rPr lang="en-US" b="1" dirty="0" smtClean="0"/>
              <a:t>https://</a:t>
            </a:r>
            <a:r>
              <a:rPr lang="en-US" b="1" dirty="0" err="1" smtClean="0"/>
              <a:t>docs.google.com</a:t>
            </a:r>
            <a:r>
              <a:rPr lang="en-US" b="1" dirty="0" smtClean="0"/>
              <a:t>/document/d/1UIQScMk2h-dNEUr4bsU79GZZnFj9xbHPcO-JvdIqniM</a:t>
            </a:r>
          </a:p>
          <a:p>
            <a:pPr>
              <a:spcBef>
                <a:spcPts val="0"/>
              </a:spcBef>
              <a:buNone/>
            </a:pPr>
            <a:endParaRPr lang="en-US" b="1" dirty="0" smtClean="0"/>
          </a:p>
          <a:p>
            <a:pPr>
              <a:spcBef>
                <a:spcPts val="0"/>
              </a:spcBef>
              <a:buNone/>
            </a:pPr>
            <a:r>
              <a:rPr lang="en-US" b="1" dirty="0" smtClean="0"/>
              <a:t>https://</a:t>
            </a:r>
            <a:r>
              <a:rPr lang="en-US" b="1" dirty="0" err="1" smtClean="0"/>
              <a:t>www.pivotalguru.com</a:t>
            </a:r>
            <a:r>
              <a:rPr lang="en-US" b="1" dirty="0" smtClean="0"/>
              <a:t>/?p=519</a:t>
            </a:r>
            <a:endParaRPr b="1"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dirty="0" smtClean="0"/>
              <a:t>Performance can be inhibited if</a:t>
            </a:r>
            <a:r>
              <a:rPr lang="en-US" sz="1100" b="0" baseline="0" dirty="0" smtClean="0"/>
              <a:t> data is not equally distributed across all active segments. </a:t>
            </a:r>
            <a:r>
              <a:rPr lang="en-US" sz="1100" b="0" dirty="0" smtClean="0"/>
              <a:t>You can use any or a combination of the following to check for data skew:</a:t>
            </a:r>
          </a:p>
          <a:p>
            <a:pPr marL="171450" indent="-171450">
              <a:buFont typeface="Arial" panose="020B0604020202020204" pitchFamily="34" charset="0"/>
              <a:buChar char="•"/>
            </a:pPr>
            <a:r>
              <a:rPr lang="en-US" sz="1100" b="0" dirty="0" smtClean="0"/>
              <a:t>The gp_toolkit schema provides two</a:t>
            </a:r>
            <a:r>
              <a:rPr lang="en-US" sz="1100" b="0" baseline="0" dirty="0" smtClean="0"/>
              <a:t> views that can be used to identify data skew.</a:t>
            </a:r>
          </a:p>
          <a:p>
            <a:pPr marL="628650" lvl="1" indent="-171450">
              <a:buFont typeface="Arial" panose="020B0604020202020204" pitchFamily="34" charset="0"/>
              <a:buChar char="•"/>
            </a:pPr>
            <a:r>
              <a:rPr lang="en-US" sz="1100" b="0" baseline="0" dirty="0" smtClean="0"/>
              <a:t>The </a:t>
            </a:r>
            <a:r>
              <a:rPr lang="en-US" sz="1100" b="0" baseline="0" dirty="0" smtClean="0">
                <a:latin typeface="Courier New" pitchFamily="49" charset="0"/>
                <a:cs typeface="Courier New" pitchFamily="49" charset="0"/>
              </a:rPr>
              <a:t>skccoef</a:t>
            </a:r>
            <a:r>
              <a:rPr lang="en-US" sz="1100" b="0" baseline="0" dirty="0" smtClean="0"/>
              <a:t> column of the </a:t>
            </a:r>
            <a:r>
              <a:rPr lang="en-US" sz="1100" b="0" baseline="0" dirty="0" smtClean="0">
                <a:latin typeface="Courier New" pitchFamily="49" charset="0"/>
                <a:cs typeface="Courier New" pitchFamily="49" charset="0"/>
              </a:rPr>
              <a:t>gp_skew_coefficients</a:t>
            </a:r>
            <a:r>
              <a:rPr lang="en-US" sz="1100" b="0" baseline="0" dirty="0" smtClean="0"/>
              <a:t> view is calculated as the standard deviation divided by the average. A higher value indicates greater data skew. The view also provides the table’s name and namespace.</a:t>
            </a:r>
          </a:p>
          <a:p>
            <a:pPr marL="628650" lvl="1" indent="-171450">
              <a:buFont typeface="Arial" panose="020B0604020202020204" pitchFamily="34" charset="0"/>
              <a:buChar char="•"/>
            </a:pPr>
            <a:r>
              <a:rPr lang="en-US" sz="1100" b="0" baseline="0" dirty="0" smtClean="0"/>
              <a:t>The </a:t>
            </a:r>
            <a:r>
              <a:rPr lang="en-US" sz="1100" b="0" baseline="0" dirty="0" smtClean="0">
                <a:latin typeface="Courier New" pitchFamily="49" charset="0"/>
                <a:cs typeface="Courier New" pitchFamily="49" charset="0"/>
              </a:rPr>
              <a:t>siffraction</a:t>
            </a:r>
            <a:r>
              <a:rPr lang="en-US" sz="1100" b="0" baseline="0" dirty="0" smtClean="0"/>
              <a:t> column of the </a:t>
            </a:r>
            <a:r>
              <a:rPr lang="en-US" sz="1100" b="0" baseline="0" dirty="0" smtClean="0">
                <a:latin typeface="Courier New" pitchFamily="49" charset="0"/>
                <a:cs typeface="Courier New" pitchFamily="49" charset="0"/>
              </a:rPr>
              <a:t>gp_skew_idle_fractions</a:t>
            </a:r>
            <a:r>
              <a:rPr lang="en-US" sz="1100" b="0" baseline="0" dirty="0" smtClean="0"/>
              <a:t> view gives a percentage of the system that is idle during a table scan. This is an indicator of uneven data distribution or query processing skew. A value of .1 indicates</a:t>
            </a:r>
            <a:r>
              <a:rPr lang="en-US" sz="1100" b="0" dirty="0" smtClean="0"/>
              <a:t> a 10% skew. </a:t>
            </a:r>
            <a:r>
              <a:rPr lang="en-US" sz="1100" b="0" baseline="0" dirty="0" smtClean="0"/>
              <a:t>Tables with more than a 10% skew should be reevaluated.</a:t>
            </a:r>
          </a:p>
          <a:p>
            <a:pPr marL="171450" indent="-171450">
              <a:buFont typeface="Arial" panose="020B0604020202020204" pitchFamily="34" charset="0"/>
              <a:buChar char="•"/>
            </a:pPr>
            <a:r>
              <a:rPr lang="en-US" sz="1100" dirty="0" smtClean="0"/>
              <a:t>Data distribution can be viewed with the following SQL command:</a:t>
            </a:r>
            <a:br>
              <a:rPr lang="en-US" sz="1100" dirty="0" smtClean="0"/>
            </a:br>
            <a:r>
              <a:rPr lang="en-US" sz="1100" dirty="0" smtClean="0">
                <a:latin typeface="Courier New" pitchFamily="49" charset="0"/>
                <a:cs typeface="Courier New" pitchFamily="49" charset="0"/>
              </a:rPr>
              <a:t>SELECT gp_segment_id, count(*) FROM </a:t>
            </a:r>
            <a:r>
              <a:rPr lang="en-US" sz="1100" i="1" dirty="0" smtClean="0">
                <a:latin typeface="Courier New" pitchFamily="49" charset="0"/>
                <a:cs typeface="Courier New" pitchFamily="49" charset="0"/>
              </a:rPr>
              <a:t>table_name</a:t>
            </a:r>
            <a:r>
              <a:rPr lang="en-US" sz="1100" dirty="0" smtClean="0">
                <a:latin typeface="Courier New" pitchFamily="49" charset="0"/>
                <a:cs typeface="Courier New" pitchFamily="49" charset="0"/>
              </a:rPr>
              <a:t> GROUP BY gp_segment_id;</a:t>
            </a:r>
            <a:r>
              <a:rPr lang="en-US" sz="1100" dirty="0" smtClean="0"/>
              <a:t/>
            </a:r>
            <a:br>
              <a:rPr lang="en-US" sz="1100" dirty="0" smtClean="0"/>
            </a:br>
            <a:r>
              <a:rPr lang="en-US" sz="1100" dirty="0" smtClean="0"/>
              <a:t>This lists the number of rows on each segment. If all of the segments have roughly the same number of rows, the table is considered to be balanced.</a:t>
            </a:r>
          </a:p>
          <a:p>
            <a:pPr marL="171450" indent="-171450">
              <a:buFont typeface="Arial" panose="020B0604020202020204" pitchFamily="34" charset="0"/>
              <a:buChar char="•"/>
            </a:pPr>
            <a:r>
              <a:rPr lang="en-US" sz="1100" dirty="0" smtClean="0"/>
              <a:t>Processing skew, or the amount of time one query spends on acquiring data over another, can be determined with the following command:</a:t>
            </a:r>
            <a:br>
              <a:rPr lang="en-US" sz="1100" dirty="0" smtClean="0"/>
            </a:br>
            <a:r>
              <a:rPr lang="en-US" sz="1100" dirty="0" smtClean="0">
                <a:latin typeface="Courier New" pitchFamily="49" charset="0"/>
                <a:cs typeface="Courier New" pitchFamily="49" charset="0"/>
              </a:rPr>
              <a:t>SELECT gp_segment_id, count(*) FROM </a:t>
            </a:r>
            <a:r>
              <a:rPr lang="en-US" sz="1100" i="1" dirty="0" smtClean="0">
                <a:latin typeface="Courier New" pitchFamily="49" charset="0"/>
                <a:cs typeface="Courier New" pitchFamily="49" charset="0"/>
              </a:rPr>
              <a:t>table_name</a:t>
            </a:r>
            <a:r>
              <a:rPr lang="en-US" sz="1100" dirty="0" smtClean="0">
                <a:latin typeface="Courier New" pitchFamily="49" charset="0"/>
                <a:cs typeface="Courier New" pitchFamily="49" charset="0"/>
              </a:rPr>
              <a:t> WHERE </a:t>
            </a:r>
            <a:r>
              <a:rPr lang="en-US" sz="1100" i="1" dirty="0" smtClean="0">
                <a:latin typeface="Courier New" pitchFamily="49" charset="0"/>
                <a:cs typeface="Courier New" pitchFamily="49" charset="0"/>
              </a:rPr>
              <a:t>column</a:t>
            </a:r>
            <a:r>
              <a:rPr lang="en-US" sz="1100" dirty="0" smtClean="0">
                <a:latin typeface="Courier New" pitchFamily="49" charset="0"/>
                <a:cs typeface="Courier New" pitchFamily="49" charset="0"/>
              </a:rPr>
              <a:t>='value' GROUP BY gp_segment_id;</a:t>
            </a:r>
            <a:r>
              <a:rPr lang="en-US" sz="1100" dirty="0" smtClean="0"/>
              <a:t/>
            </a:r>
            <a:br>
              <a:rPr lang="en-US" sz="1100" dirty="0" smtClean="0"/>
            </a:br>
            <a:r>
              <a:rPr lang="en-US" sz="1100" dirty="0" smtClean="0"/>
              <a:t>This returns the number of rows returned by segment for the given </a:t>
            </a:r>
            <a:r>
              <a:rPr lang="en-US" sz="1100" dirty="0" smtClean="0">
                <a:latin typeface="Courier New" pitchFamily="49" charset="0"/>
                <a:cs typeface="Courier New" pitchFamily="49" charset="0"/>
              </a:rPr>
              <a:t>WHERE</a:t>
            </a:r>
            <a:r>
              <a:rPr lang="en-US" sz="1100" dirty="0" smtClean="0"/>
              <a:t> clause.</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b="1" dirty="0" smtClean="0"/>
              <a:t>Instructor Notes:</a:t>
            </a:r>
            <a:endParaRPr lang="en-US" b="0" dirty="0" smtClean="0"/>
          </a:p>
          <a:p>
            <a:pPr>
              <a:spcBef>
                <a:spcPts val="0"/>
              </a:spcBef>
              <a:buNone/>
            </a:pPr>
            <a:endParaRPr lang="en-US" b="0" dirty="0" smtClean="0"/>
          </a:p>
          <a:p>
            <a:pPr>
              <a:spcBef>
                <a:spcPts val="0"/>
              </a:spcBef>
              <a:buNone/>
            </a:pPr>
            <a:r>
              <a:rPr lang="en-US" b="0" dirty="0" smtClean="0"/>
              <a:t>There</a:t>
            </a:r>
            <a:r>
              <a:rPr lang="en-US" b="0" baseline="0" dirty="0" smtClean="0"/>
              <a:t> is a wealth of information about troubleshooting and it really requires a complete unit all by itself. Since we don't have that at the moment here are some tips.</a:t>
            </a:r>
          </a:p>
          <a:p>
            <a:pPr>
              <a:spcBef>
                <a:spcPts val="0"/>
              </a:spcBef>
              <a:buNone/>
            </a:pPr>
            <a:endParaRPr lang="en-US" b="0" baseline="0" dirty="0" smtClean="0"/>
          </a:p>
          <a:p>
            <a:pPr>
              <a:spcBef>
                <a:spcPts val="0"/>
              </a:spcBef>
              <a:buNone/>
            </a:pPr>
            <a:r>
              <a:rPr lang="en-US" b="0" dirty="0" smtClean="0"/>
              <a:t>Greenplum Server Log Troubleshooting</a:t>
            </a:r>
          </a:p>
          <a:p>
            <a:pPr>
              <a:spcBef>
                <a:spcPts val="0"/>
              </a:spcBef>
              <a:buNone/>
            </a:pPr>
            <a:r>
              <a:rPr lang="en-US" b="0" dirty="0" err="1" smtClean="0"/>
              <a:t>gplogfilter</a:t>
            </a:r>
            <a:r>
              <a:rPr lang="en-US" b="0" dirty="0" smtClean="0"/>
              <a:t>: Viewing Greenplum logs uses a different approach </a:t>
            </a:r>
          </a:p>
          <a:p>
            <a:pPr>
              <a:spcBef>
                <a:spcPts val="0"/>
              </a:spcBef>
              <a:buNone/>
            </a:pPr>
            <a:endParaRPr lang="en-US" b="0" dirty="0" smtClean="0"/>
          </a:p>
          <a:p>
            <a:pPr>
              <a:spcBef>
                <a:spcPts val="0"/>
              </a:spcBef>
              <a:buNone/>
            </a:pPr>
            <a:r>
              <a:rPr lang="en-US" b="0" dirty="0" smtClean="0"/>
              <a:t>http://</a:t>
            </a:r>
            <a:r>
              <a:rPr lang="en-US" b="0" dirty="0" err="1" smtClean="0"/>
              <a:t>gpdb.docs.pivotal.io</a:t>
            </a:r>
            <a:r>
              <a:rPr lang="en-US" b="0" dirty="0" smtClean="0"/>
              <a:t>/43100/gp_toolkit-topic16.html</a:t>
            </a:r>
          </a:p>
          <a:p>
            <a:pPr>
              <a:spcBef>
                <a:spcPts val="0"/>
              </a:spcBef>
              <a:buNone/>
            </a:pPr>
            <a:endParaRPr lang="en-US" b="0" dirty="0" smtClean="0"/>
          </a:p>
          <a:p>
            <a:pPr>
              <a:spcBef>
                <a:spcPts val="0"/>
              </a:spcBef>
              <a:buNone/>
            </a:pPr>
            <a:r>
              <a:rPr lang="en-US" b="0" dirty="0" smtClean="0"/>
              <a:t>SELECT from </a:t>
            </a:r>
            <a:r>
              <a:rPr lang="en-US" b="0" dirty="0" err="1" smtClean="0"/>
              <a:t>pg_namespace</a:t>
            </a:r>
            <a:r>
              <a:rPr lang="en-US" b="0" dirty="0" smtClean="0"/>
              <a:t>;</a:t>
            </a:r>
          </a:p>
          <a:p>
            <a:pPr>
              <a:spcBef>
                <a:spcPts val="0"/>
              </a:spcBef>
              <a:buNone/>
            </a:pPr>
            <a:endParaRPr lang="en-US" b="0" dirty="0" smtClean="0"/>
          </a:p>
          <a:p>
            <a:pPr>
              <a:spcBef>
                <a:spcPts val="0"/>
              </a:spcBef>
              <a:buNone/>
            </a:pPr>
            <a:r>
              <a:rPr lang="en-US" b="0" dirty="0" smtClean="0"/>
              <a:t>SELECT from </a:t>
            </a:r>
            <a:r>
              <a:rPr lang="en-US" b="0" dirty="0" err="1" smtClean="0"/>
              <a:t>gp_toolkit</a:t>
            </a:r>
            <a:r>
              <a:rPr lang="en-US" b="0" dirty="0" smtClean="0"/>
              <a:t>.*; - the views in here are really good - perhaps </a:t>
            </a:r>
            <a:r>
              <a:rPr lang="en-US" b="0" dirty="0" err="1" smtClean="0"/>
              <a:t>gp</a:t>
            </a:r>
            <a:r>
              <a:rPr lang="en-US" b="0" dirty="0" smtClean="0"/>
              <a:t>-log-system</a:t>
            </a:r>
          </a:p>
          <a:p>
            <a:pPr>
              <a:spcBef>
                <a:spcPts val="0"/>
              </a:spcBef>
              <a:buNone/>
            </a:pPr>
            <a:endParaRPr lang="en-US" b="0" dirty="0" smtClean="0"/>
          </a:p>
          <a:p>
            <a:pPr>
              <a:spcBef>
                <a:spcPts val="0"/>
              </a:spcBef>
              <a:buNone/>
            </a:pPr>
            <a:r>
              <a:rPr lang="en-US" b="0" dirty="0" smtClean="0"/>
              <a:t>Then use filters in SQL - this is better than running </a:t>
            </a:r>
            <a:r>
              <a:rPr lang="en-US" b="0" dirty="0" err="1" smtClean="0"/>
              <a:t>gplogfilter</a:t>
            </a:r>
            <a:endParaRPr lang="en-US" b="0" dirty="0" smtClean="0"/>
          </a:p>
          <a:p>
            <a:pPr>
              <a:spcBef>
                <a:spcPts val="0"/>
              </a:spcBef>
              <a:buNone/>
            </a:pPr>
            <a:endParaRPr lang="en-US" b="0" dirty="0" smtClean="0"/>
          </a:p>
          <a:p>
            <a:pPr>
              <a:spcBef>
                <a:spcPts val="0"/>
              </a:spcBef>
              <a:buNone/>
            </a:pPr>
            <a:r>
              <a:rPr lang="en-US" b="0" dirty="0" smtClean="0"/>
              <a:t>Troubleshooting is a critical skill - we need to emphasize it more, but it also ties in with table bloat (use a view from </a:t>
            </a:r>
            <a:r>
              <a:rPr lang="en-US" b="0" dirty="0" err="1" smtClean="0"/>
              <a:t>gp_toolkit</a:t>
            </a:r>
            <a:r>
              <a:rPr lang="en-US" b="0" dirty="0" smtClean="0"/>
              <a:t>) and determining if you need to run statistics (stale stats on tables)</a:t>
            </a:r>
          </a:p>
          <a:p>
            <a:pPr>
              <a:spcBef>
                <a:spcPts val="0"/>
              </a:spcBef>
              <a:buNone/>
            </a:pPr>
            <a:endParaRPr lang="en-US" b="0" dirty="0" smtClean="0"/>
          </a:p>
          <a:p>
            <a:pPr marL="0" marR="0" indent="0" algn="l" defTabSz="457200" rtl="0" eaLnBrk="1" fontAlgn="base" latinLnBrk="0" hangingPunct="1">
              <a:lnSpc>
                <a:spcPct val="100000"/>
              </a:lnSpc>
              <a:spcBef>
                <a:spcPts val="0"/>
              </a:spcBef>
              <a:spcAft>
                <a:spcPct val="0"/>
              </a:spcAft>
              <a:buClrTx/>
              <a:buSzTx/>
              <a:buFontTx/>
              <a:buNone/>
              <a:tabLst/>
              <a:defRPr/>
            </a:pPr>
            <a:r>
              <a:rPr lang="en-US" b="0" dirty="0" smtClean="0"/>
              <a:t>We need to discuss </a:t>
            </a:r>
            <a:r>
              <a:rPr lang="en-US" b="0" dirty="0" err="1" smtClean="0"/>
              <a:t>pg_hba</a:t>
            </a:r>
            <a:r>
              <a:rPr lang="en-US" b="0" dirty="0" smtClean="0"/>
              <a:t> and cover user access – in future versions</a:t>
            </a:r>
          </a:p>
          <a:p>
            <a:pPr>
              <a:spcBef>
                <a:spcPts val="0"/>
              </a:spcBef>
              <a:buNone/>
            </a:pPr>
            <a:endParaRPr lang="en-US" b="0" dirty="0" smtClean="0"/>
          </a:p>
          <a:p>
            <a:pPr>
              <a:spcBef>
                <a:spcPts val="0"/>
              </a:spcBef>
              <a:buNone/>
            </a:pPr>
            <a:r>
              <a:rPr lang="en-US" b="0" dirty="0" smtClean="0"/>
              <a:t>We need to discuss </a:t>
            </a:r>
            <a:r>
              <a:rPr lang="en-US" b="0" dirty="0" err="1" smtClean="0"/>
              <a:t>gpconfig</a:t>
            </a:r>
            <a:r>
              <a:rPr lang="en-US" b="0" dirty="0" smtClean="0"/>
              <a:t> and cover </a:t>
            </a:r>
            <a:r>
              <a:rPr lang="en-US" b="0" dirty="0" err="1" smtClean="0"/>
              <a:t>config</a:t>
            </a:r>
            <a:r>
              <a:rPr lang="en-US" b="0" dirty="0" smtClean="0"/>
              <a:t> parameters </a:t>
            </a:r>
            <a:r>
              <a:rPr lang="mr-IN" b="0" dirty="0" smtClean="0"/>
              <a:t>–</a:t>
            </a:r>
            <a:r>
              <a:rPr lang="en-US" b="0" dirty="0" smtClean="0"/>
              <a:t> in future versions</a:t>
            </a:r>
            <a:endParaRPr b="0"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investigate an error or a log entry:</a:t>
            </a:r>
          </a:p>
          <a:p>
            <a:pPr marL="171450" indent="-171450">
              <a:buFont typeface="Arial" panose="020B0604020202020204" pitchFamily="34" charset="0"/>
              <a:buChar char="•"/>
            </a:pPr>
            <a:r>
              <a:rPr lang="en-US" dirty="0" smtClean="0"/>
              <a:t>First examine the master log file. This log file contains the most information. </a:t>
            </a:r>
          </a:p>
          <a:p>
            <a:pPr marL="171450" indent="-171450">
              <a:buFont typeface="Arial" panose="020B0604020202020204" pitchFamily="34" charset="0"/>
              <a:buChar char="•"/>
            </a:pPr>
            <a:r>
              <a:rPr lang="en-US" dirty="0" smtClean="0"/>
              <a:t>Each entry in the log has this information by default:</a:t>
            </a:r>
          </a:p>
          <a:p>
            <a:pPr marL="628650" lvl="1" indent="-171450">
              <a:buFont typeface="Arial" panose="020B0604020202020204" pitchFamily="34" charset="0"/>
              <a:buChar char="•"/>
            </a:pPr>
            <a:r>
              <a:rPr lang="en-US" dirty="0" smtClean="0"/>
              <a:t>timestamp, user, database</a:t>
            </a:r>
          </a:p>
          <a:p>
            <a:pPr marL="628650" lvl="1" indent="-171450">
              <a:buFont typeface="Arial" panose="020B0604020202020204" pitchFamily="34" charset="0"/>
              <a:buChar char="•"/>
            </a:pPr>
            <a:r>
              <a:rPr lang="en-US" i="1" dirty="0" smtClean="0"/>
              <a:t>statement_id</a:t>
            </a:r>
            <a:r>
              <a:rPr lang="en-US" dirty="0" smtClean="0"/>
              <a:t> – Each statement issued to the Greenplum Database is assigned a </a:t>
            </a:r>
            <a:r>
              <a:rPr lang="en-US" i="1" dirty="0" smtClean="0"/>
              <a:t>statement_id</a:t>
            </a:r>
            <a:r>
              <a:rPr lang="en-US" dirty="0" smtClean="0"/>
              <a:t>. All processes working on the same statement will have the same statement ID. The master increments this ID each time it receives a new SQL statement from the client.</a:t>
            </a:r>
          </a:p>
          <a:p>
            <a:pPr marL="628650" lvl="1" indent="-171450">
              <a:buFont typeface="Arial" panose="020B0604020202020204" pitchFamily="34" charset="0"/>
              <a:buChar char="•"/>
            </a:pPr>
            <a:r>
              <a:rPr lang="en-US" dirty="0" smtClean="0">
                <a:latin typeface="Courier New" pitchFamily="49" charset="0"/>
                <a:cs typeface="Courier New" pitchFamily="49" charset="0"/>
              </a:rPr>
              <a:t>con</a:t>
            </a:r>
            <a:r>
              <a:rPr lang="en-US" i="1" dirty="0" smtClean="0">
                <a:latin typeface="Courier New" pitchFamily="49" charset="0"/>
                <a:cs typeface="Courier New" pitchFamily="49" charset="0"/>
              </a:rPr>
              <a:t>#</a:t>
            </a:r>
            <a:r>
              <a:rPr lang="en-US" dirty="0" smtClean="0"/>
              <a:t> – This number identifies a client session and connection.</a:t>
            </a:r>
          </a:p>
          <a:p>
            <a:pPr marL="628650" lvl="1" indent="-171450">
              <a:buFont typeface="Arial" panose="020B0604020202020204" pitchFamily="34" charset="0"/>
              <a:buChar char="•"/>
            </a:pPr>
            <a:r>
              <a:rPr lang="en-US" dirty="0" smtClean="0">
                <a:latin typeface="Courier New" pitchFamily="49" charset="0"/>
                <a:cs typeface="Courier New" pitchFamily="49" charset="0"/>
              </a:rPr>
              <a:t>cmd</a:t>
            </a:r>
            <a:r>
              <a:rPr lang="en-US" i="1" dirty="0" smtClean="0"/>
              <a:t>#</a:t>
            </a:r>
            <a:r>
              <a:rPr lang="en-US" dirty="0" smtClean="0"/>
              <a:t> – This is the command count number of the related session.</a:t>
            </a:r>
            <a:br>
              <a:rPr lang="en-US" dirty="0" smtClean="0"/>
            </a:br>
            <a:r>
              <a:rPr lang="en-US" dirty="0" smtClean="0"/>
              <a:t>Message type can be one of </a:t>
            </a:r>
            <a:r>
              <a:rPr lang="en-US" dirty="0" smtClean="0">
                <a:latin typeface="Courier New" pitchFamily="49" charset="0"/>
                <a:cs typeface="Courier New" pitchFamily="49" charset="0"/>
              </a:rPr>
              <a:t>PANIC</a:t>
            </a:r>
            <a:r>
              <a:rPr lang="en-US" dirty="0" smtClean="0"/>
              <a:t>, </a:t>
            </a:r>
            <a:r>
              <a:rPr lang="en-US" dirty="0" smtClean="0">
                <a:latin typeface="Courier New" pitchFamily="49" charset="0"/>
                <a:cs typeface="Courier New" pitchFamily="49" charset="0"/>
              </a:rPr>
              <a:t>FATAL</a:t>
            </a:r>
            <a:r>
              <a:rPr lang="en-US" dirty="0" smtClean="0"/>
              <a:t>, </a:t>
            </a:r>
            <a:r>
              <a:rPr lang="en-US" dirty="0" smtClean="0">
                <a:latin typeface="Courier New" pitchFamily="49" charset="0"/>
                <a:cs typeface="Courier New" pitchFamily="49" charset="0"/>
              </a:rPr>
              <a:t>ERROR</a:t>
            </a:r>
            <a:r>
              <a:rPr lang="en-US" dirty="0" smtClean="0"/>
              <a:t>, </a:t>
            </a:r>
            <a:r>
              <a:rPr lang="en-US" dirty="0" smtClean="0">
                <a:latin typeface="Courier New" pitchFamily="49" charset="0"/>
                <a:cs typeface="Courier New" pitchFamily="49" charset="0"/>
              </a:rPr>
              <a:t>WARNING</a:t>
            </a:r>
            <a:r>
              <a:rPr lang="en-US" dirty="0" smtClean="0"/>
              <a:t>, </a:t>
            </a:r>
            <a:r>
              <a:rPr lang="en-US" dirty="0" smtClean="0">
                <a:latin typeface="Courier New" pitchFamily="49" charset="0"/>
                <a:cs typeface="Courier New" pitchFamily="49" charset="0"/>
              </a:rPr>
              <a:t>NOTICE</a:t>
            </a:r>
            <a:r>
              <a:rPr lang="en-US" dirty="0" smtClean="0"/>
              <a:t>, </a:t>
            </a:r>
            <a:r>
              <a:rPr lang="en-US" dirty="0" smtClean="0">
                <a:latin typeface="Courier New" pitchFamily="49" charset="0"/>
                <a:cs typeface="Courier New" pitchFamily="49" charset="0"/>
              </a:rPr>
              <a:t>INFO</a:t>
            </a:r>
            <a:r>
              <a:rPr lang="en-US" dirty="0" smtClean="0"/>
              <a:t>, </a:t>
            </a:r>
            <a:r>
              <a:rPr lang="en-US" dirty="0" smtClean="0">
                <a:latin typeface="Courier New" pitchFamily="49" charset="0"/>
                <a:cs typeface="Courier New" pitchFamily="49" charset="0"/>
              </a:rPr>
              <a:t>DEBUG1</a:t>
            </a:r>
            <a:r>
              <a:rPr lang="en-US" dirty="0" smtClean="0"/>
              <a:t>, </a:t>
            </a:r>
            <a:r>
              <a:rPr lang="en-US" dirty="0" smtClean="0">
                <a:latin typeface="Courier New" pitchFamily="49" charset="0"/>
                <a:cs typeface="Courier New" pitchFamily="49" charset="0"/>
              </a:rPr>
              <a:t>DEBUG2</a:t>
            </a:r>
            <a:r>
              <a:rPr lang="en-US" dirty="0" smtClean="0"/>
              <a:t>, </a:t>
            </a:r>
            <a:r>
              <a:rPr lang="en-US" dirty="0" smtClean="0">
                <a:latin typeface="Courier New" pitchFamily="49" charset="0"/>
                <a:cs typeface="Courier New" pitchFamily="49" charset="0"/>
              </a:rPr>
              <a:t>DEBUG3</a:t>
            </a:r>
            <a:r>
              <a:rPr lang="en-US" dirty="0" smtClean="0"/>
              <a:t>, </a:t>
            </a:r>
            <a:r>
              <a:rPr lang="en-US" dirty="0" smtClean="0">
                <a:latin typeface="Courier New" pitchFamily="49" charset="0"/>
                <a:cs typeface="Courier New" pitchFamily="49" charset="0"/>
              </a:rPr>
              <a:t>DEBUG4</a:t>
            </a:r>
            <a:r>
              <a:rPr lang="en-US" dirty="0" smtClean="0"/>
              <a:t>, </a:t>
            </a:r>
            <a:r>
              <a:rPr lang="en-US" dirty="0" smtClean="0">
                <a:latin typeface="Courier New" pitchFamily="49" charset="0"/>
                <a:cs typeface="Courier New" pitchFamily="49" charset="0"/>
              </a:rPr>
              <a:t>DEBUG5</a:t>
            </a:r>
            <a:r>
              <a:rPr lang="en-US" dirty="0" smtClean="0"/>
              <a:t>. It is then followed by the actual log message text. </a:t>
            </a:r>
          </a:p>
          <a:p>
            <a:pPr marL="171450" indent="-171450">
              <a:buFont typeface="Arial" panose="020B0604020202020204" pitchFamily="34" charset="0"/>
              <a:buChar char="•"/>
            </a:pPr>
            <a:r>
              <a:rPr lang="en-US" dirty="0" smtClean="0"/>
              <a:t>Use the </a:t>
            </a:r>
            <a:r>
              <a:rPr lang="en-US" i="1" dirty="0" smtClean="0"/>
              <a:t>statement_id</a:t>
            </a:r>
            <a:r>
              <a:rPr lang="en-US" dirty="0" smtClean="0"/>
              <a:t>, connection number, and command count to find any related log entries on the segment instances. Note that a master log entry will not always have related segment entries.</a:t>
            </a:r>
          </a:p>
          <a:p>
            <a:r>
              <a:rPr lang="en-US" dirty="0" smtClean="0"/>
              <a:t>The </a:t>
            </a:r>
            <a:r>
              <a:rPr lang="en-US" dirty="0" smtClean="0">
                <a:latin typeface="Courier New" pitchFamily="49" charset="0"/>
                <a:cs typeface="Courier New" pitchFamily="49" charset="0"/>
              </a:rPr>
              <a:t>gplogfilter</a:t>
            </a:r>
            <a:r>
              <a:rPr lang="en-US" dirty="0" smtClean="0">
                <a:cs typeface="Courier New" pitchFamily="49" charset="0"/>
              </a:rPr>
              <a:t> </a:t>
            </a:r>
            <a:r>
              <a:rPr lang="en-US" dirty="0" smtClean="0"/>
              <a:t>utility provides a way to search all segment logs at once.</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Numerous database updates with </a:t>
            </a:r>
            <a:r>
              <a:rPr lang="en-US" dirty="0" smtClean="0">
                <a:latin typeface="Courier New" pitchFamily="49" charset="0"/>
                <a:cs typeface="Courier New" pitchFamily="49" charset="0"/>
              </a:rPr>
              <a:t>CREATE</a:t>
            </a:r>
            <a:r>
              <a:rPr lang="en-US" dirty="0" smtClean="0"/>
              <a:t> and </a:t>
            </a:r>
            <a:r>
              <a:rPr lang="en-US" dirty="0" smtClean="0">
                <a:latin typeface="Courier New" pitchFamily="49" charset="0"/>
                <a:cs typeface="Courier New" pitchFamily="49" charset="0"/>
              </a:rPr>
              <a:t>DROP</a:t>
            </a:r>
            <a:r>
              <a:rPr lang="en-US" dirty="0" smtClean="0"/>
              <a:t> commands cause growth in the size of the system catalog. This can affect system performance.</a:t>
            </a:r>
          </a:p>
          <a:p>
            <a:endParaRPr lang="en-US" dirty="0" smtClean="0"/>
          </a:p>
          <a:p>
            <a:r>
              <a:rPr lang="en-US" dirty="0" smtClean="0"/>
              <a:t>For </a:t>
            </a:r>
            <a:r>
              <a:rPr lang="en-US" dirty="0" smtClean="0"/>
              <a:t>example, after a large number of </a:t>
            </a:r>
            <a:r>
              <a:rPr lang="en-US" dirty="0" smtClean="0">
                <a:latin typeface="Courier New" pitchFamily="49" charset="0"/>
                <a:cs typeface="Courier New" pitchFamily="49" charset="0"/>
              </a:rPr>
              <a:t>DROP TABLE</a:t>
            </a:r>
            <a:r>
              <a:rPr lang="en-US" dirty="0" smtClean="0"/>
              <a:t> statements:</a:t>
            </a:r>
          </a:p>
          <a:p>
            <a:pPr marL="171450" indent="-171450">
              <a:buFont typeface="Arial" panose="020B0604020202020204" pitchFamily="34" charset="0"/>
              <a:buChar char="•"/>
            </a:pPr>
            <a:r>
              <a:rPr lang="en-US" dirty="0" smtClean="0"/>
              <a:t>The overall performance of the system begins to degrade due to excessive data scanning during metadata operations on the catalog tables.</a:t>
            </a:r>
          </a:p>
          <a:p>
            <a:pPr marL="171450" indent="-171450">
              <a:buFont typeface="Arial" panose="020B0604020202020204" pitchFamily="34" charset="0"/>
              <a:buChar char="•"/>
            </a:pPr>
            <a:r>
              <a:rPr lang="en-US" dirty="0" smtClean="0"/>
              <a:t>The performance loss may occur between thousands to tens of thousands of </a:t>
            </a:r>
            <a:r>
              <a:rPr lang="en-US" dirty="0" smtClean="0">
                <a:latin typeface="Courier New" pitchFamily="49" charset="0"/>
                <a:cs typeface="Courier New" pitchFamily="49" charset="0"/>
              </a:rPr>
              <a:t>DROP TABLE</a:t>
            </a:r>
            <a:r>
              <a:rPr lang="en-US" dirty="0" smtClean="0"/>
              <a:t> statements, depending on your system.</a:t>
            </a:r>
          </a:p>
          <a:p>
            <a:endParaRPr lang="en-US" dirty="0" smtClean="0"/>
          </a:p>
          <a:p>
            <a:r>
              <a:rPr lang="en-US" dirty="0" smtClean="0"/>
              <a:t>Greenplum </a:t>
            </a:r>
            <a:r>
              <a:rPr lang="en-US" dirty="0" smtClean="0"/>
              <a:t>recommends that you regularly run a system catalog maintenance procedure to reclaim the space occupied by deleted objects. If a regular procedure has not been run for a long time, you may need to run a more intensive procedure to clear the system catalog.</a:t>
            </a:r>
          </a:p>
          <a:p>
            <a:endParaRPr lang="en-US" dirty="0" smtClean="0"/>
          </a:p>
          <a:p>
            <a:r>
              <a:rPr lang="en-US" dirty="0" smtClean="0"/>
              <a:t>Periodically </a:t>
            </a:r>
            <a:r>
              <a:rPr lang="en-US" dirty="0" smtClean="0"/>
              <a:t>use </a:t>
            </a:r>
            <a:r>
              <a:rPr lang="en-US" dirty="0" smtClean="0">
                <a:latin typeface="Courier New" pitchFamily="49" charset="0"/>
                <a:cs typeface="Courier New" pitchFamily="49" charset="0"/>
              </a:rPr>
              <a:t>VACUUM</a:t>
            </a:r>
            <a:r>
              <a:rPr lang="en-US" dirty="0" smtClean="0"/>
              <a:t> on the system catalog to clear the space occupied by deleted objects. This can be executed while</a:t>
            </a:r>
            <a:r>
              <a:rPr lang="en-US" baseline="0" dirty="0" smtClean="0"/>
              <a:t> the system is up, but should be run during a quiet period at off-peak hours.</a:t>
            </a:r>
          </a:p>
          <a:p>
            <a:endParaRPr lang="en-US" baseline="0" dirty="0" smtClean="0"/>
          </a:p>
          <a:p>
            <a:r>
              <a:rPr lang="en-US" baseline="0" dirty="0" smtClean="0"/>
              <a:t>A </a:t>
            </a:r>
            <a:r>
              <a:rPr lang="en-US" baseline="0" dirty="0" smtClean="0">
                <a:latin typeface="Courier New" pitchFamily="49" charset="0"/>
                <a:cs typeface="Courier New" pitchFamily="49" charset="0"/>
              </a:rPr>
              <a:t>VACUUM FULL</a:t>
            </a:r>
            <a:r>
              <a:rPr lang="en-US" baseline="0" dirty="0" smtClean="0"/>
              <a:t> can be performed if regular system catalog cleaning is not performed regularly and the catalog has become bloated with dead space. This must be performed during system down time due to exclusive locks in use against the system catalog.</a:t>
            </a:r>
          </a:p>
          <a:p>
            <a:endParaRPr lang="en-US" dirty="0" smtClean="0"/>
          </a:p>
          <a:p>
            <a:r>
              <a:rPr lang="en-US" dirty="0" smtClean="0"/>
              <a:t>Periodic </a:t>
            </a:r>
            <a:r>
              <a:rPr lang="en-US" dirty="0" smtClean="0"/>
              <a:t>vacuuming reclaims unused space. </a:t>
            </a:r>
            <a:r>
              <a:rPr lang="en-US" dirty="0" smtClean="0">
                <a:latin typeface="Courier New" pitchFamily="49" charset="0"/>
                <a:cs typeface="Courier New" pitchFamily="49" charset="0"/>
              </a:rPr>
              <a:t>VACUUM FULL</a:t>
            </a:r>
            <a:r>
              <a:rPr lang="en-US" dirty="0" smtClean="0"/>
              <a:t> is not recommended in large databases. It locks all tables and can take a really long time. A regular </a:t>
            </a:r>
            <a:r>
              <a:rPr lang="en-US" dirty="0" smtClean="0">
                <a:latin typeface="Courier New" pitchFamily="49" charset="0"/>
                <a:cs typeface="Courier New" pitchFamily="49" charset="0"/>
              </a:rPr>
              <a:t>VACUUM</a:t>
            </a:r>
            <a:r>
              <a:rPr lang="en-US" dirty="0" smtClean="0"/>
              <a:t> is sufficient and is best to do at low-usage times. </a:t>
            </a:r>
            <a:r>
              <a:rPr lang="en-US" dirty="0" smtClean="0">
                <a:latin typeface="Courier New" pitchFamily="49" charset="0"/>
                <a:cs typeface="Courier New" pitchFamily="49" charset="0"/>
              </a:rPr>
              <a:t>ANALYZE</a:t>
            </a:r>
            <a:r>
              <a:rPr lang="en-US" dirty="0" smtClean="0"/>
              <a:t> makes sure the planner always has the latest database statistics. </a:t>
            </a:r>
            <a:br>
              <a:rPr lang="en-US" dirty="0" smtClean="0"/>
            </a:br>
            <a:endParaRPr lang="en-US" dirty="0" smtClean="0"/>
          </a:p>
          <a:p>
            <a:r>
              <a:rPr lang="en-US" dirty="0" smtClean="0"/>
              <a:t>Another typical</a:t>
            </a:r>
            <a:r>
              <a:rPr lang="en-US" baseline="0" dirty="0" smtClean="0"/>
              <a:t> routine maintenance task is to "</a:t>
            </a:r>
            <a:r>
              <a:rPr lang="en-US" baseline="0" dirty="0" err="1" smtClean="0"/>
              <a:t>reindexing</a:t>
            </a:r>
            <a:r>
              <a:rPr lang="en-US" baseline="0" dirty="0" smtClean="0"/>
              <a:t>". However, since indexing is typically not the first order of tasks for Greenplum, </a:t>
            </a:r>
            <a:r>
              <a:rPr lang="en-US" baseline="0" dirty="0" err="1" smtClean="0"/>
              <a:t>reindexing</a:t>
            </a:r>
            <a:r>
              <a:rPr lang="en-US" baseline="0" dirty="0" smtClean="0"/>
              <a:t> becomes dependent on whether you used indexes in the first place. Indexes don't always speed up </a:t>
            </a:r>
            <a:r>
              <a:rPr lang="en-US" baseline="0" smtClean="0"/>
              <a:t>Greenplum queries.</a:t>
            </a:r>
            <a:endParaRPr lang="en-US" dirty="0" smtClean="0"/>
          </a:p>
          <a:p>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script shown can be used to dynamically obtain the list of system tables found in the catalog for a specified database</a:t>
            </a:r>
            <a:r>
              <a:rPr lang="en-US" baseline="0" dirty="0" smtClean="0"/>
              <a:t> </a:t>
            </a:r>
            <a:r>
              <a:rPr lang="en-US" dirty="0" smtClean="0"/>
              <a:t>and execute a </a:t>
            </a:r>
            <a:r>
              <a:rPr lang="en-US" dirty="0" smtClean="0">
                <a:latin typeface="Courier New" panose="02070309020205020404" pitchFamily="49" charset="0"/>
                <a:cs typeface="Courier New" panose="02070309020205020404" pitchFamily="49" charset="0"/>
              </a:rPr>
              <a:t>VACUUM </a:t>
            </a:r>
            <a:r>
              <a:rPr lang="en-US" dirty="0" smtClean="0"/>
              <a:t>against these tables. The script can be executed on a regular basis to remove bloat from the system catalog and remove the</a:t>
            </a:r>
            <a:r>
              <a:rPr lang="en-US" baseline="0" dirty="0" smtClean="0"/>
              <a:t> need to execute a </a:t>
            </a:r>
            <a:r>
              <a:rPr lang="en-US" baseline="0" dirty="0" smtClean="0">
                <a:latin typeface="Courier New" panose="02070309020205020404" pitchFamily="49" charset="0"/>
                <a:cs typeface="Courier New" panose="02070309020205020404" pitchFamily="49" charset="0"/>
              </a:rPr>
              <a:t>VACUUM FULL</a:t>
            </a:r>
            <a:r>
              <a:rPr lang="en-US" baseline="0" dirty="0" smtClean="0"/>
              <a:t> on catalog tables. This is particularly useful for databases that are frequently updated, where tables are added and removed frequently.</a:t>
            </a: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Monitoring disk space ensures that you have enough storage space on your segment hosts as your data grows. The </a:t>
            </a:r>
            <a:r>
              <a:rPr lang="en-US" b="0" dirty="0" smtClean="0">
                <a:latin typeface="Courier New" pitchFamily="49" charset="0"/>
                <a:cs typeface="Courier New" pitchFamily="49" charset="0"/>
              </a:rPr>
              <a:t>gp_size_</a:t>
            </a:r>
            <a:r>
              <a:rPr lang="en-US" b="0" dirty="0" smtClean="0"/>
              <a:t>* family of views available from the </a:t>
            </a:r>
            <a:r>
              <a:rPr lang="en-US" b="0" dirty="0" smtClean="0">
                <a:latin typeface="Courier New" pitchFamily="49" charset="0"/>
                <a:cs typeface="Courier New" pitchFamily="49" charset="0"/>
              </a:rPr>
              <a:t>gp_toolkit</a:t>
            </a:r>
            <a:r>
              <a:rPr lang="en-US" b="0" dirty="0" smtClean="0"/>
              <a:t> administrative schema, can be used to determine the disk space usage for a Greenplum database, table, schema, or index. </a:t>
            </a:r>
          </a:p>
          <a:p>
            <a:r>
              <a:rPr lang="en-US" dirty="0" smtClean="0"/>
              <a:t>Objects are listed by their object ID and not by name. To check the size of a table or index by name, you must look up the relation name in the </a:t>
            </a:r>
            <a:r>
              <a:rPr lang="en-US" dirty="0" smtClean="0">
                <a:latin typeface="Courier New" pitchFamily="49" charset="0"/>
                <a:cs typeface="Courier New" pitchFamily="49" charset="0"/>
              </a:rPr>
              <a:t>pg_class</a:t>
            </a:r>
            <a:r>
              <a:rPr lang="en-US" dirty="0" smtClean="0"/>
              <a:t> table. For example:</a:t>
            </a:r>
          </a:p>
          <a:p>
            <a:r>
              <a:rPr lang="en-US" b="0" dirty="0" smtClean="0">
                <a:latin typeface="Courier New" pitchFamily="49" charset="0"/>
                <a:cs typeface="Courier New" pitchFamily="49" charset="0"/>
              </a:rPr>
              <a:t>SELECT relname as name, sotdsize as size, sotdtoastsize as toast, sotdadditionalsize as other</a:t>
            </a:r>
          </a:p>
          <a:p>
            <a:r>
              <a:rPr lang="en-US" b="0" dirty="0" smtClean="0">
                <a:latin typeface="Courier New" pitchFamily="49" charset="0"/>
                <a:cs typeface="Courier New" pitchFamily="49" charset="0"/>
              </a:rPr>
              <a:t>FROM </a:t>
            </a:r>
            <a:r>
              <a:rPr lang="en-US" b="0" dirty="0" err="1" smtClean="0">
                <a:latin typeface="Courier New" pitchFamily="49" charset="0"/>
                <a:cs typeface="Courier New" pitchFamily="49" charset="0"/>
              </a:rPr>
              <a:t>gp_toolkit.gp_size_of_table_disk</a:t>
            </a:r>
            <a:r>
              <a:rPr lang="en-US" b="0" dirty="0" smtClean="0">
                <a:latin typeface="Courier New" pitchFamily="49" charset="0"/>
                <a:cs typeface="Courier New" pitchFamily="49" charset="0"/>
              </a:rPr>
              <a:t> as sotd, </a:t>
            </a:r>
            <a:r>
              <a:rPr lang="en-US" b="0" dirty="0" err="1" smtClean="0">
                <a:latin typeface="Courier New" pitchFamily="49" charset="0"/>
                <a:cs typeface="Courier New" pitchFamily="49" charset="0"/>
              </a:rPr>
              <a:t>pg_catalog.pg_class</a:t>
            </a:r>
            <a:endParaRPr lang="en-US" b="0" dirty="0" smtClean="0">
              <a:latin typeface="Courier New" pitchFamily="49" charset="0"/>
              <a:cs typeface="Courier New" pitchFamily="49" charset="0"/>
            </a:endParaRPr>
          </a:p>
          <a:p>
            <a:r>
              <a:rPr lang="en-US" b="0" dirty="0" smtClean="0">
                <a:latin typeface="Courier New" pitchFamily="49" charset="0"/>
                <a:cs typeface="Courier New" pitchFamily="49" charset="0"/>
              </a:rPr>
              <a:t>WHERE sotd.sotdoid=pg_class.oid ORDER BY relname;</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Bloated tables or tables that do not have statistics can adversely affect query performance. It is important</a:t>
            </a:r>
            <a:r>
              <a:rPr lang="en-US" baseline="0" dirty="0" smtClean="0"/>
              <a:t> to use </a:t>
            </a:r>
            <a:r>
              <a:rPr lang="en-US" baseline="0" dirty="0" smtClean="0">
                <a:latin typeface="Courier New" pitchFamily="49" charset="0"/>
                <a:cs typeface="Courier New" pitchFamily="49" charset="0"/>
              </a:rPr>
              <a:t>VACUUM</a:t>
            </a:r>
            <a:r>
              <a:rPr lang="en-US" baseline="0" dirty="0" smtClean="0"/>
              <a:t> or </a:t>
            </a:r>
            <a:r>
              <a:rPr lang="en-US" baseline="0" dirty="0" smtClean="0">
                <a:latin typeface="Courier New" pitchFamily="49" charset="0"/>
                <a:cs typeface="Courier New" pitchFamily="49" charset="0"/>
              </a:rPr>
              <a:t>VACUUM ANALYZE</a:t>
            </a:r>
            <a:r>
              <a:rPr lang="en-US" baseline="0" dirty="0" smtClean="0"/>
              <a:t> to clean bloated tables and clean and generate statistics respectively. The following </a:t>
            </a:r>
            <a:r>
              <a:rPr lang="en-US" baseline="0" dirty="0" smtClean="0">
                <a:latin typeface="Courier New" pitchFamily="49" charset="0"/>
                <a:cs typeface="Courier New" pitchFamily="49" charset="0"/>
              </a:rPr>
              <a:t>gp_toolkit</a:t>
            </a:r>
            <a:r>
              <a:rPr lang="en-US" baseline="0" dirty="0" smtClean="0"/>
              <a:t> views provide information on the tables with regards to bloat and statistics:</a:t>
            </a:r>
          </a:p>
          <a:p>
            <a:pPr marL="171450" indent="-171450">
              <a:buFont typeface="Arial" panose="020B0604020202020204" pitchFamily="34" charset="0"/>
              <a:buChar char="•"/>
            </a:pPr>
            <a:r>
              <a:rPr lang="en-US" dirty="0" smtClean="0"/>
              <a:t>The </a:t>
            </a:r>
            <a:r>
              <a:rPr lang="en-US" b="1" dirty="0" smtClean="0">
                <a:latin typeface="Courier New" pitchFamily="49" charset="0"/>
                <a:cs typeface="Courier New" pitchFamily="49" charset="0"/>
              </a:rPr>
              <a:t>gp_bloat_diag</a:t>
            </a:r>
            <a:r>
              <a:rPr lang="en-US" dirty="0" smtClean="0"/>
              <a:t> view lists the tables that have bloat. A table is bloated when the actual number of pages on disk exceeds the expected number of pages given the table statistics. Use </a:t>
            </a:r>
            <a:r>
              <a:rPr lang="en-US" dirty="0" smtClean="0">
                <a:latin typeface="Courier New" pitchFamily="49" charset="0"/>
                <a:cs typeface="Courier New" pitchFamily="49" charset="0"/>
              </a:rPr>
              <a:t>VACUUM</a:t>
            </a:r>
            <a:r>
              <a:rPr lang="en-US" dirty="0" smtClean="0"/>
              <a:t> to reclaim disk space occupied by deleted or obsolete rows. This view is accessible to all users, however non-superusers will only be able to see the tables that they have permission to access.</a:t>
            </a:r>
          </a:p>
          <a:p>
            <a:pPr marL="171450" indent="-171450">
              <a:buFont typeface="Arial" panose="020B0604020202020204" pitchFamily="34" charset="0"/>
              <a:buChar char="•"/>
            </a:pPr>
            <a:r>
              <a:rPr lang="en-US" dirty="0" smtClean="0"/>
              <a:t>The</a:t>
            </a:r>
            <a:r>
              <a:rPr lang="en-US" baseline="0" dirty="0" smtClean="0"/>
              <a:t> </a:t>
            </a:r>
            <a:r>
              <a:rPr lang="en-US" b="1" baseline="0" dirty="0" smtClean="0">
                <a:latin typeface="Courier New" pitchFamily="49" charset="0"/>
                <a:cs typeface="Courier New" pitchFamily="49" charset="0"/>
              </a:rPr>
              <a:t>gp_stats_missing</a:t>
            </a:r>
            <a:r>
              <a:rPr lang="en-US" baseline="0" dirty="0" smtClean="0"/>
              <a:t> lists </a:t>
            </a:r>
            <a:r>
              <a:rPr lang="en-US" dirty="0" smtClean="0"/>
              <a:t>tables that do not have statistics and therefore may require an </a:t>
            </a:r>
            <a:r>
              <a:rPr lang="en-US" dirty="0" smtClean="0">
                <a:latin typeface="Courier New" pitchFamily="49" charset="0"/>
                <a:cs typeface="Courier New" pitchFamily="49" charset="0"/>
              </a:rPr>
              <a:t>ANALYZE</a:t>
            </a:r>
            <a:r>
              <a:rPr lang="en-US" dirty="0" smtClean="0"/>
              <a:t> or </a:t>
            </a:r>
            <a:r>
              <a:rPr lang="en-US" dirty="0" smtClean="0">
                <a:latin typeface="Courier New" pitchFamily="49" charset="0"/>
                <a:cs typeface="Courier New" pitchFamily="49" charset="0"/>
              </a:rPr>
              <a:t>VACUUM ANALYZE</a:t>
            </a:r>
            <a:r>
              <a:rPr lang="en-US" dirty="0" smtClean="0"/>
              <a:t> be run on the table. Empty tables do not have statistics associated with them and will be</a:t>
            </a:r>
            <a:r>
              <a:rPr lang="en-US" baseline="0" dirty="0" smtClean="0"/>
              <a:t> displayed when selecting this view.</a:t>
            </a:r>
            <a:endParaRPr lang="en-US" dirty="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Instructor Note: </a:t>
            </a:r>
            <a:r>
              <a:rPr lang="en-US" b="1" dirty="0" err="1" smtClean="0"/>
              <a:t>gpsupport</a:t>
            </a:r>
            <a:r>
              <a:rPr lang="en-US" b="1" dirty="0" smtClean="0"/>
              <a:t> is now obsolete. However, as of 11/18/2016 the replacement</a:t>
            </a:r>
            <a:r>
              <a:rPr lang="en-US" b="1" baseline="0" dirty="0" smtClean="0"/>
              <a:t> "</a:t>
            </a:r>
            <a:r>
              <a:rPr lang="en-US" b="1" baseline="0" dirty="0" err="1" smtClean="0"/>
              <a:t>gpmt</a:t>
            </a:r>
            <a:r>
              <a:rPr lang="en-US" b="1" baseline="0" dirty="0" smtClean="0"/>
              <a:t>" is not yet available on </a:t>
            </a:r>
            <a:r>
              <a:rPr lang="en-US" b="1" baseline="0" dirty="0" err="1" smtClean="0"/>
              <a:t>pivnet</a:t>
            </a:r>
            <a:r>
              <a:rPr lang="en-US" b="1" baseline="0" dirty="0" smtClean="0"/>
              <a:t>. It should arrive in </a:t>
            </a:r>
            <a:r>
              <a:rPr lang="en-US" b="1" baseline="0" dirty="0" err="1" smtClean="0"/>
              <a:t>pivnet</a:t>
            </a:r>
            <a:r>
              <a:rPr lang="en-US" b="1" baseline="0" dirty="0" smtClean="0"/>
              <a:t> by March 1, 2017. Here is a URL to examine</a:t>
            </a:r>
          </a:p>
          <a:p>
            <a:endParaRPr lang="en-US" b="1" baseline="0" dirty="0" smtClean="0"/>
          </a:p>
          <a:p>
            <a:r>
              <a:rPr lang="en-US" b="1" dirty="0" smtClean="0"/>
              <a:t>https://</a:t>
            </a:r>
            <a:r>
              <a:rPr lang="en-US" b="1" dirty="0" err="1" smtClean="0"/>
              <a:t>discuss.pivotal.io</a:t>
            </a:r>
            <a:r>
              <a:rPr lang="en-US" b="1" dirty="0" smtClean="0"/>
              <a:t>/</a:t>
            </a:r>
            <a:r>
              <a:rPr lang="en-US" b="1" dirty="0" err="1" smtClean="0"/>
              <a:t>hc</a:t>
            </a:r>
            <a:r>
              <a:rPr lang="en-US" b="1" dirty="0" smtClean="0"/>
              <a:t>/en-us/articles/217546277-GPMT-Greenplum-Magic-Tool-</a:t>
            </a:r>
          </a:p>
          <a:p>
            <a:endParaRPr lang="en-US" dirty="0" smtClean="0"/>
          </a:p>
          <a:p>
            <a:endParaRPr lang="en-US" dirty="0" smtClean="0"/>
          </a:p>
          <a:p>
            <a:r>
              <a:rPr lang="en-US" dirty="0" smtClean="0"/>
              <a:t>The </a:t>
            </a:r>
            <a:r>
              <a:rPr lang="en-US" dirty="0" err="1" smtClean="0">
                <a:latin typeface="Courier New" panose="02070309020205020404" pitchFamily="49" charset="0"/>
                <a:cs typeface="Courier New" panose="02070309020205020404" pitchFamily="49" charset="0"/>
              </a:rPr>
              <a:t>gpsupport</a:t>
            </a:r>
            <a:r>
              <a:rPr lang="en-US" dirty="0" smtClean="0"/>
              <a:t> utility is a separate downloadable g-zipped</a:t>
            </a:r>
            <a:r>
              <a:rPr lang="en-US" baseline="0" dirty="0" smtClean="0"/>
              <a:t> compressed </a:t>
            </a:r>
            <a:r>
              <a:rPr lang="en-US" dirty="0" smtClean="0"/>
              <a:t>binary used to gather</a:t>
            </a:r>
            <a:r>
              <a:rPr lang="en-US" baseline="0" dirty="0" smtClean="0"/>
              <a:t> Greenplum Database information. The gathered data is used to troubleshoot and diagnose issues for GPDB 4.2.x and 4.3.x in a Linux operating system environment. The collected information can be provided to support personnel to help troubleshoot the environment.</a:t>
            </a:r>
          </a:p>
          <a:p>
            <a:r>
              <a:rPr lang="en-US" baseline="0" dirty="0" smtClean="0"/>
              <a:t>Information is collected from the masters and segment servers and is stored to the master. The type of information or data that can be collected includes:</a:t>
            </a:r>
          </a:p>
          <a:p>
            <a:pPr marL="171450" indent="-171450">
              <a:buFont typeface="Arial" panose="020B0604020202020204" pitchFamily="34" charset="0"/>
              <a:buChar char="•"/>
            </a:pPr>
            <a:r>
              <a:rPr lang="en-US" baseline="0" dirty="0" smtClean="0"/>
              <a:t>Log files from segments, including, process listings, memory information, the hosts file, a listing of the packages installed on the system, and the contents of the </a:t>
            </a:r>
            <a:r>
              <a:rPr lang="en-US" baseline="0" dirty="0" err="1" smtClean="0">
                <a:latin typeface="Courier New" panose="02070309020205020404" pitchFamily="49" charset="0"/>
                <a:cs typeface="Courier New" panose="02070309020205020404" pitchFamily="49" charset="0"/>
              </a:rPr>
              <a:t>sysctl.conf</a:t>
            </a:r>
            <a:r>
              <a:rPr lang="en-US" baseline="0" dirty="0" smtClean="0"/>
              <a:t> file. Information</a:t>
            </a:r>
            <a:r>
              <a:rPr lang="en-US" dirty="0" smtClean="0"/>
              <a:t> is collected from all segments you specify, master, standby, and segment servers, either directly on the command line or from a specified hosts file. The utility pushes an agent to the segment servers to collect information. This agent, </a:t>
            </a:r>
            <a:r>
              <a:rPr lang="en-US" dirty="0" err="1" smtClean="0">
                <a:latin typeface="Courier New" panose="02070309020205020404" pitchFamily="49" charset="0"/>
                <a:cs typeface="Courier New" panose="02070309020205020404" pitchFamily="49" charset="0"/>
              </a:rPr>
              <a:t>gpsupport_segment</a:t>
            </a:r>
            <a:r>
              <a:rPr lang="en-US" dirty="0" smtClean="0"/>
              <a:t>, is pushed to the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tmp</a:t>
            </a:r>
            <a:r>
              <a:rPr lang="en-US" dirty="0" smtClean="0"/>
              <a:t> directory by default. Its location can be changed however.</a:t>
            </a:r>
            <a:endParaRPr lang="en-US" baseline="0" dirty="0" smtClean="0"/>
          </a:p>
          <a:p>
            <a:pPr marL="171450" indent="-171450">
              <a:buFont typeface="Arial" panose="020B0604020202020204" pitchFamily="34" charset="0"/>
              <a:buChar char="•"/>
            </a:pPr>
            <a:r>
              <a:rPr lang="en-US" baseline="0" dirty="0" smtClean="0"/>
              <a:t>Executed</a:t>
            </a:r>
            <a:r>
              <a:rPr lang="en-US" dirty="0" smtClean="0"/>
              <a:t> </a:t>
            </a:r>
            <a:r>
              <a:rPr lang="en-US" baseline="0" dirty="0" smtClean="0"/>
              <a:t>queries collected from parsing log</a:t>
            </a:r>
            <a:r>
              <a:rPr lang="en-US" dirty="0" smtClean="0"/>
              <a:t> files. By default, the log files are collected from </a:t>
            </a:r>
            <a:r>
              <a:rPr lang="en-US" dirty="0" smtClean="0">
                <a:latin typeface="Courier New" panose="02070309020205020404" pitchFamily="49" charset="0"/>
                <a:cs typeface="Courier New" panose="02070309020205020404" pitchFamily="49" charset="0"/>
              </a:rPr>
              <a:t>/data/master/gpseg-1</a:t>
            </a:r>
            <a:r>
              <a:rPr lang="en-US" dirty="0" smtClean="0"/>
              <a:t>.</a:t>
            </a:r>
            <a:endParaRPr lang="en-US" baseline="0" dirty="0" smtClean="0"/>
          </a:p>
          <a:p>
            <a:pPr marL="171450" indent="-171450">
              <a:buFont typeface="Arial" panose="020B0604020202020204" pitchFamily="34" charset="0"/>
              <a:buChar char="•"/>
            </a:pPr>
            <a:r>
              <a:rPr lang="en-US" baseline="0" dirty="0" smtClean="0"/>
              <a:t>Metadata from the database, including schemas, statistics, and configuration information. This includes global objects, database statistics information collected from the </a:t>
            </a:r>
            <a:r>
              <a:rPr lang="en-US" baseline="0" dirty="0" err="1" smtClean="0">
                <a:latin typeface="Courier New" panose="02070309020205020404" pitchFamily="49" charset="0"/>
                <a:cs typeface="Courier New" panose="02070309020205020404" pitchFamily="49" charset="0"/>
              </a:rPr>
              <a:t>pg_statistic</a:t>
            </a:r>
            <a:r>
              <a:rPr lang="en-US" baseline="0" dirty="0" smtClean="0"/>
              <a:t> catalog table, and planner statistics information collected from the</a:t>
            </a:r>
            <a:r>
              <a:rPr lang="en-US" dirty="0" smtClean="0"/>
              <a:t> </a:t>
            </a:r>
            <a:r>
              <a:rPr lang="en-US" dirty="0" err="1" smtClean="0">
                <a:latin typeface="Courier New" panose="02070309020205020404" pitchFamily="49" charset="0"/>
                <a:cs typeface="Courier New" panose="02070309020205020404" pitchFamily="49" charset="0"/>
              </a:rPr>
              <a:t>pg_class</a:t>
            </a:r>
            <a:r>
              <a:rPr lang="en-US" dirty="0" smtClean="0"/>
              <a:t> catalog table.</a:t>
            </a:r>
            <a:endParaRPr lang="en-US" baseline="0" dirty="0" smtClean="0"/>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4B42F25F-C4AD-49A8-A8BF-44757FC23303}" type="slidenum">
              <a:rPr lang="en-US" altLang="en-US" smtClean="0"/>
              <a:pPr/>
              <a:t>21</a:t>
            </a:fld>
            <a:endParaRPr lang="en-US" altLang="en-US"/>
          </a:p>
        </p:txBody>
      </p:sp>
    </p:spTree>
    <p:extLst>
      <p:ext uri="{BB962C8B-B14F-4D97-AF65-F5344CB8AC3E}">
        <p14:creationId xmlns:p14="http://schemas.microsoft.com/office/powerpoint/2010/main" val="3767940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Courier New" panose="02070309020205020404" pitchFamily="49" charset="0"/>
                <a:cs typeface="Courier New" panose="02070309020205020404" pitchFamily="49" charset="0"/>
              </a:rPr>
              <a:t>gpsupport</a:t>
            </a:r>
            <a:r>
              <a:rPr lang="en-US" dirty="0" smtClean="0"/>
              <a:t> provides both</a:t>
            </a:r>
            <a:r>
              <a:rPr lang="en-US" baseline="0" dirty="0" smtClean="0"/>
              <a:t> an interactive interface and a command line interface. Command usage is obtained with the help command. It can also be used to obtain additional information on other commands</a:t>
            </a:r>
            <a:r>
              <a:rPr lang="en-US" dirty="0" smtClean="0"/>
              <a:t> as shown in the first example where help is obtained on the </a:t>
            </a:r>
            <a:r>
              <a:rPr lang="en-US" dirty="0" smtClean="0">
                <a:latin typeface="Courier New" panose="02070309020205020404" pitchFamily="49" charset="0"/>
                <a:cs typeface="Courier New" panose="02070309020205020404" pitchFamily="49" charset="0"/>
              </a:rPr>
              <a:t>collect</a:t>
            </a:r>
            <a:r>
              <a:rPr lang="en-US" dirty="0" smtClean="0"/>
              <a:t> command.</a:t>
            </a:r>
            <a:endParaRPr lang="en-US" baseline="0" dirty="0" smtClean="0"/>
          </a:p>
          <a:p>
            <a:endParaRPr lang="en-US" baseline="0" dirty="0" smtClean="0"/>
          </a:p>
          <a:p>
            <a:r>
              <a:rPr lang="en-US" baseline="0" dirty="0" smtClean="0"/>
              <a:t>In </a:t>
            </a:r>
            <a:r>
              <a:rPr lang="en-US" baseline="0" dirty="0" smtClean="0"/>
              <a:t>the second example, </a:t>
            </a:r>
            <a:r>
              <a:rPr lang="en-US" baseline="0" dirty="0" err="1" smtClean="0">
                <a:latin typeface="Courier New" panose="02070309020205020404" pitchFamily="49" charset="0"/>
                <a:cs typeface="Courier New" panose="02070309020205020404" pitchFamily="49" charset="0"/>
              </a:rPr>
              <a:t>gpsupport</a:t>
            </a:r>
            <a:r>
              <a:rPr lang="en-US" baseline="0" dirty="0" smtClean="0"/>
              <a:t> is executed in interactive mode. The </a:t>
            </a:r>
            <a:r>
              <a:rPr lang="en-US" baseline="0" dirty="0" smtClean="0">
                <a:latin typeface="Courier New" panose="02070309020205020404" pitchFamily="49" charset="0"/>
                <a:cs typeface="Courier New" panose="02070309020205020404" pitchFamily="49" charset="0"/>
              </a:rPr>
              <a:t>collect logs</a:t>
            </a:r>
            <a:r>
              <a:rPr lang="en-US" baseline="0" dirty="0" smtClean="0"/>
              <a:t> command is executed with the </a:t>
            </a:r>
            <a:r>
              <a:rPr lang="en-US" baseline="0" dirty="0" err="1" smtClean="0">
                <a:latin typeface="Courier New" panose="02070309020205020404" pitchFamily="49" charset="0"/>
                <a:cs typeface="Courier New" panose="02070309020205020404" pitchFamily="49" charset="0"/>
              </a:rPr>
              <a:t>segs</a:t>
            </a:r>
            <a:r>
              <a:rPr lang="en-US" baseline="0" dirty="0" smtClean="0"/>
              <a:t> option which allows you to specify which segment servers to collect information from. This is a comma separated list and overrides the </a:t>
            </a:r>
            <a:r>
              <a:rPr lang="en-US" baseline="0" dirty="0" err="1" smtClean="0">
                <a:latin typeface="Courier New" panose="02070309020205020404" pitchFamily="49" charset="0"/>
                <a:cs typeface="Courier New" panose="02070309020205020404" pitchFamily="49" charset="0"/>
              </a:rPr>
              <a:t>hostfile</a:t>
            </a:r>
            <a:r>
              <a:rPr lang="en-US" baseline="0" dirty="0" smtClean="0"/>
              <a:t> global option which is used to specify the location of a host file. The host file requires that each host be listed on a line by itself.</a:t>
            </a:r>
          </a:p>
          <a:p>
            <a:endParaRPr lang="en-US" baseline="0" dirty="0" smtClean="0"/>
          </a:p>
          <a:p>
            <a:r>
              <a:rPr lang="en-US" baseline="0" dirty="0" smtClean="0"/>
              <a:t>The </a:t>
            </a:r>
            <a:r>
              <a:rPr lang="en-US" baseline="0" dirty="0" smtClean="0"/>
              <a:t>logs are saved to the directory from which you have executed the </a:t>
            </a:r>
            <a:r>
              <a:rPr lang="en-US" baseline="0" dirty="0" err="1" smtClean="0">
                <a:latin typeface="Courier New" panose="02070309020205020404" pitchFamily="49" charset="0"/>
                <a:cs typeface="Courier New" panose="02070309020205020404" pitchFamily="49" charset="0"/>
              </a:rPr>
              <a:t>gpsupport</a:t>
            </a:r>
            <a:r>
              <a:rPr lang="en-US" baseline="0" dirty="0" smtClean="0"/>
              <a:t> command. You will require read and write permission to the directory</a:t>
            </a:r>
            <a:r>
              <a:rPr lang="en-US" dirty="0" smtClean="0"/>
              <a:t> you use for saving the captured information. </a:t>
            </a:r>
            <a:r>
              <a:rPr lang="en-US" baseline="0" dirty="0" smtClean="0"/>
              <a:t>You can specify a different output directory by using the </a:t>
            </a:r>
            <a:r>
              <a:rPr lang="en-US" baseline="0" dirty="0" err="1" smtClean="0">
                <a:latin typeface="Courier New" panose="02070309020205020404" pitchFamily="49" charset="0"/>
                <a:cs typeface="Courier New" panose="02070309020205020404" pitchFamily="49" charset="0"/>
              </a:rPr>
              <a:t>masterDataDir</a:t>
            </a:r>
            <a:r>
              <a:rPr lang="en-US" baseline="0" dirty="0" smtClean="0"/>
              <a:t> option to this command. For example, to save the output from the second example</a:t>
            </a:r>
            <a:r>
              <a:rPr lang="en-US" dirty="0" smtClean="0"/>
              <a:t> to the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tmp</a:t>
            </a:r>
            <a:r>
              <a:rPr lang="en-US" dirty="0" smtClean="0"/>
              <a:t> directory, use the following command:</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gpsupport</a:t>
            </a:r>
            <a:r>
              <a:rPr lang="en-US" b="1" dirty="0" smtClean="0">
                <a:latin typeface="Courier New" panose="02070309020205020404" pitchFamily="49" charset="0"/>
                <a:cs typeface="Courier New" panose="02070309020205020404" pitchFamily="49" charset="0"/>
              </a:rPr>
              <a:t> collect logs </a:t>
            </a:r>
            <a:r>
              <a:rPr lang="en-US" b="1" dirty="0" err="1" smtClean="0">
                <a:latin typeface="Courier New" panose="02070309020205020404" pitchFamily="49" charset="0"/>
                <a:cs typeface="Courier New" panose="02070309020205020404" pitchFamily="49" charset="0"/>
              </a:rPr>
              <a:t>segs</a:t>
            </a:r>
            <a:r>
              <a:rPr lang="en-US" b="1" dirty="0" smtClean="0">
                <a:latin typeface="Courier New" panose="02070309020205020404" pitchFamily="49" charset="0"/>
                <a:cs typeface="Courier New" panose="02070309020205020404" pitchFamily="49" charset="0"/>
              </a:rPr>
              <a:t>=sdw1,sdw2,mdw,smdw </a:t>
            </a:r>
            <a:r>
              <a:rPr lang="en-US" b="1" dirty="0" err="1" smtClean="0">
                <a:latin typeface="Courier New" panose="02070309020205020404" pitchFamily="49" charset="0"/>
                <a:cs typeface="Courier New" panose="02070309020205020404" pitchFamily="49" charset="0"/>
              </a:rPr>
              <a:t>masterDataDir</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tmp</a:t>
            </a:r>
            <a:endParaRPr lang="en-US"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4B42F25F-C4AD-49A8-A8BF-44757FC23303}" type="slidenum">
              <a:rPr lang="en-US" altLang="en-US" smtClean="0"/>
              <a:pPr/>
              <a:t>22</a:t>
            </a:fld>
            <a:endParaRPr lang="en-US" altLang="en-US"/>
          </a:p>
        </p:txBody>
      </p:sp>
    </p:spTree>
    <p:extLst>
      <p:ext uri="{BB962C8B-B14F-4D97-AF65-F5344CB8AC3E}">
        <p14:creationId xmlns:p14="http://schemas.microsoft.com/office/powerpoint/2010/main" val="1877271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several database management tasks, including starting, stopping, and verifying the state of the </a:t>
            </a:r>
            <a:r>
              <a:rPr lang="en-US" baseline="0" dirty="0" err="1" smtClean="0"/>
              <a:t>Greenplum</a:t>
            </a:r>
            <a:r>
              <a:rPr lang="en-US" baseline="0" dirty="0" smtClean="0"/>
              <a:t> Database. The administrative schema lets you find the tables that are exhibiting data skew, which can impact overall performance when querying tables. Other administrative tasks include accessing log files and logging parameters as well as maintaining the system catalog and reclaiming physical disk space, particularly in environments where there are a large number of deletes or updates for both system tables and user tables.</a:t>
            </a:r>
          </a:p>
          <a:p>
            <a:r>
              <a:rPr lang="en-US" baseline="0" dirty="0" smtClean="0"/>
              <a:t>Troubleshooting involves gathering information from several different areas to analyze the underlying issue. The </a:t>
            </a:r>
            <a:r>
              <a:rPr lang="en-US" baseline="0" dirty="0" err="1" smtClean="0"/>
              <a:t>gpsupport</a:t>
            </a:r>
            <a:r>
              <a:rPr lang="en-US" baseline="0" smtClean="0"/>
              <a:t> utility is used to collate data from named segments from logs, metadata, system processes and information to create a complete picture of the system.</a:t>
            </a:r>
            <a:endParaRPr lang="en-US"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23</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There are several routine tasks that you will perform while maintaining the Greenplum Database. These include:</a:t>
            </a:r>
          </a:p>
          <a:p>
            <a:pPr marL="171450" indent="-171450">
              <a:buFont typeface="Arial" panose="020B0604020202020204" pitchFamily="34" charset="0"/>
              <a:buChar char="•"/>
            </a:pPr>
            <a:r>
              <a:rPr lang="en-US" b="1" dirty="0" smtClean="0"/>
              <a:t>Starting and stopping the Greenplum Database </a:t>
            </a:r>
            <a:r>
              <a:rPr lang="en-US" dirty="0" smtClean="0"/>
              <a:t>– Changing a global parameter may necessitate a restart of the Greenplum Database. Because the Greenplum Database is distributed across segments and the master server, it is necessary to understand the shutdown and startup procedures before undertaking this task.</a:t>
            </a:r>
          </a:p>
          <a:p>
            <a:pPr marL="171450" indent="-171450">
              <a:buFont typeface="Arial" panose="020B0604020202020204" pitchFamily="34" charset="0"/>
              <a:buChar char="•"/>
            </a:pPr>
            <a:r>
              <a:rPr lang="en-US" b="1" dirty="0" smtClean="0"/>
              <a:t>Obtaining the state of Greenplum </a:t>
            </a:r>
            <a:r>
              <a:rPr lang="en-US" dirty="0" smtClean="0"/>
              <a:t>– A segment failure may go undetected if you do not have notifications configured and mirrors are enabled. Checking the state of the Greenplum environment lets you to verify the state of components and processes.</a:t>
            </a:r>
          </a:p>
          <a:p>
            <a:pPr marL="171450" indent="-171450">
              <a:buFont typeface="Arial" panose="020B0604020202020204" pitchFamily="34" charset="0"/>
              <a:buChar char="•"/>
            </a:pPr>
            <a:r>
              <a:rPr lang="en-US" b="1" dirty="0" smtClean="0"/>
              <a:t>Checking for data skew </a:t>
            </a:r>
            <a:r>
              <a:rPr lang="en-US" dirty="0" smtClean="0"/>
              <a:t>– Data skew can impact the performance of queries submitted to the Greenplum Database. Using the Greenplum administrative schema, </a:t>
            </a:r>
            <a:r>
              <a:rPr lang="en-US" dirty="0" smtClean="0">
                <a:latin typeface="Courier New" panose="02070309020205020404" pitchFamily="49" charset="0"/>
                <a:cs typeface="Courier New" panose="02070309020205020404" pitchFamily="49" charset="0"/>
              </a:rPr>
              <a:t>gp_toolkit</a:t>
            </a:r>
            <a:r>
              <a:rPr lang="en-US" dirty="0" smtClean="0"/>
              <a:t>, you can verify how data is distributed across the segments. There are other commands that allow you to achieve that same goal.</a:t>
            </a:r>
          </a:p>
          <a:p>
            <a:pPr marL="171450" indent="-171450">
              <a:buFont typeface="Arial" panose="020B0604020202020204" pitchFamily="34" charset="0"/>
              <a:buChar char="•"/>
            </a:pPr>
            <a:r>
              <a:rPr lang="en-US" b="1" dirty="0" smtClean="0"/>
              <a:t>Accessing log files and parameters </a:t>
            </a:r>
            <a:r>
              <a:rPr lang="en-US" dirty="0" smtClean="0"/>
              <a:t>– Log files act as your audit trail for how components within the Greenplum Database are behaving.  You must be aware of how to access these log files as part of your monitoring tasks as well as how to rotate them, if necessary</a:t>
            </a:r>
            <a:r>
              <a:rPr lang="en-US" dirty="0" smtClean="0"/>
              <a:t>.</a:t>
            </a:r>
          </a:p>
          <a:p>
            <a:pPr marL="171450" indent="-171450">
              <a:buFont typeface="Arial" panose="020B0604020202020204" pitchFamily="34" charset="0"/>
              <a:buChar char="•"/>
            </a:pPr>
            <a:r>
              <a:rPr lang="en-US" dirty="0" smtClean="0"/>
              <a:t>How to recover segments</a:t>
            </a:r>
            <a:r>
              <a:rPr lang="en-US" baseline="0" dirty="0" smtClean="0"/>
              <a:t> that are down </a:t>
            </a:r>
            <a:r>
              <a:rPr lang="mr-IN" baseline="0" dirty="0" smtClean="0"/>
              <a:t>–</a:t>
            </a:r>
            <a:r>
              <a:rPr lang="en-US" baseline="0" dirty="0" smtClean="0"/>
              <a:t> downed segments have an integral impact of performance, data distribution (data skew), data loading (data won't be distributed effectively).</a:t>
            </a:r>
          </a:p>
          <a:p>
            <a:pPr marL="628650" lvl="1" indent="-171450">
              <a:buFont typeface="Arial" panose="020B0604020202020204" pitchFamily="34" charset="0"/>
              <a:buChar char="•"/>
            </a:pPr>
            <a:r>
              <a:rPr lang="en-US" baseline="0" dirty="0" smtClean="0"/>
              <a:t>There are two essential times when you have to worry about segments </a:t>
            </a:r>
            <a:r>
              <a:rPr lang="en-US" baseline="0" dirty="0" err="1" smtClean="0"/>
              <a:t>beign</a:t>
            </a:r>
            <a:r>
              <a:rPr lang="en-US" baseline="0" dirty="0" smtClean="0"/>
              <a:t> down:</a:t>
            </a:r>
          </a:p>
          <a:p>
            <a:pPr marL="1085850" lvl="2" indent="-171450">
              <a:buFont typeface="Arial" panose="020B0604020202020204" pitchFamily="34" charset="0"/>
              <a:buChar char="•"/>
            </a:pPr>
            <a:r>
              <a:rPr lang="en-US" baseline="0" dirty="0" smtClean="0"/>
              <a:t>When you start a Greenplum system, having segments down at the end of start up is a significant issue and you need to figure out what happened. The typical first step is to examine the logs in $GPHOME/</a:t>
            </a:r>
            <a:r>
              <a:rPr lang="en-US" baseline="0" dirty="0" err="1" smtClean="0"/>
              <a:t>gpAdminLogs</a:t>
            </a:r>
            <a:r>
              <a:rPr lang="en-US" baseline="0" dirty="0" smtClean="0"/>
              <a:t>/</a:t>
            </a:r>
          </a:p>
          <a:p>
            <a:pPr marL="1085850" lvl="2" indent="-171450">
              <a:buFont typeface="Arial" panose="020B0604020202020204" pitchFamily="34" charset="0"/>
              <a:buChar char="•"/>
            </a:pPr>
            <a:r>
              <a:rPr lang="en-US" baseline="0" dirty="0" smtClean="0"/>
              <a:t>During normal operation when a segment fails (goes down), logs are important, but you also need to determine the root cause.</a:t>
            </a:r>
            <a:endParaRPr lang="en-US" dirty="0" smtClean="0"/>
          </a:p>
        </p:txBody>
      </p:sp>
      <p:sp>
        <p:nvSpPr>
          <p:cNvPr id="7" name="Slide Number Placeholder 6"/>
          <p:cNvSpPr>
            <a:spLocks noGrp="1"/>
          </p:cNvSpPr>
          <p:nvPr>
            <p:ph type="sldNum" sz="quarter" idx="11"/>
          </p:nvPr>
        </p:nvSpPr>
        <p:spPr/>
        <p:txBody>
          <a:bodyPr/>
          <a:lstStyle/>
          <a:p>
            <a:fld id="{80249327-EC2F-4096-8D35-6B76097739FC}" type="slidenum">
              <a:rPr lang="en-US" smtClean="0"/>
              <a:pPr/>
              <a:t>3</a:t>
            </a:fld>
            <a:endParaRPr lang="en-US" dirty="0"/>
          </a:p>
        </p:txBody>
      </p:sp>
      <p:sp>
        <p:nvSpPr>
          <p:cNvPr id="9" name="Slide Image Placeholder 8"/>
          <p:cNvSpPr>
            <a:spLocks noGrp="1" noRot="1" noChangeAspect="1"/>
          </p:cNvSpPr>
          <p:nvPr>
            <p:ph type="sldImg"/>
          </p:nvPr>
        </p:nvSpPr>
        <p:spPr>
          <a:xfrm>
            <a:off x="381000" y="685800"/>
            <a:ext cx="6096000" cy="34290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In a Greenplum DBMS, each database server instance must be started or stopped across all of the hosts in the system in such a way that they can all work together as a unified DBMS. This is because the Greenplum Database system is distributed across many machines and database instances.</a:t>
            </a:r>
          </a:p>
          <a:p>
            <a:r>
              <a:rPr lang="en-US" b="0" dirty="0" smtClean="0"/>
              <a:t>Greenplum provides the following commands to change the state of the database:</a:t>
            </a:r>
          </a:p>
          <a:p>
            <a:pPr marL="171450" indent="-171450">
              <a:buFont typeface="Arial" panose="020B0604020202020204" pitchFamily="34" charset="0"/>
              <a:buChar char="•"/>
            </a:pPr>
            <a:r>
              <a:rPr lang="en-US" b="1" dirty="0" smtClean="0">
                <a:latin typeface="Courier New" pitchFamily="49" charset="0"/>
                <a:cs typeface="Courier New" pitchFamily="49" charset="0"/>
              </a:rPr>
              <a:t>gpstart</a:t>
            </a:r>
            <a:r>
              <a:rPr lang="en-US" b="0" dirty="0" smtClean="0"/>
              <a:t> – This command starts all instances in the array in the correct order.</a:t>
            </a:r>
            <a:endParaRPr lang="en-US" dirty="0" smtClean="0"/>
          </a:p>
          <a:p>
            <a:pPr marL="171450" indent="-171450">
              <a:buFont typeface="Arial" panose="020B0604020202020204" pitchFamily="34" charset="0"/>
              <a:buChar char="•"/>
            </a:pPr>
            <a:r>
              <a:rPr lang="en-US" b="1" dirty="0" smtClean="0">
                <a:latin typeface="Courier New" pitchFamily="49" charset="0"/>
                <a:cs typeface="Courier New" pitchFamily="49" charset="0"/>
              </a:rPr>
              <a:t>gpstop</a:t>
            </a:r>
            <a:r>
              <a:rPr lang="en-US" b="0" dirty="0" smtClean="0"/>
              <a:t> – This command stops all instances in the array in the correct ordering.</a:t>
            </a:r>
          </a:p>
          <a:p>
            <a:endParaRPr lang="en-US" b="0" dirty="0" smtClean="0"/>
          </a:p>
          <a:p>
            <a:r>
              <a:rPr lang="en-US" b="0" dirty="0" smtClean="0"/>
              <a:t>These </a:t>
            </a:r>
            <a:r>
              <a:rPr lang="en-US" b="0" dirty="0" smtClean="0"/>
              <a:t>scripts call the postmaster process on each segment instance with the correct flags. The master instance is always started last and is shut down first.</a:t>
            </a:r>
          </a:p>
          <a:p>
            <a:endParaRPr lang="en-US" dirty="0" smtClean="0"/>
          </a:p>
          <a:p>
            <a:r>
              <a:rPr lang="en-US" dirty="0" smtClean="0"/>
              <a:t>There </a:t>
            </a:r>
            <a:r>
              <a:rPr lang="en-US" dirty="0" smtClean="0"/>
              <a:t>may be cases where you want to start or stop only the master. This is called utility mode. In utility mode, you can:</a:t>
            </a:r>
          </a:p>
          <a:p>
            <a:pPr marL="171450" indent="-171450">
              <a:buFont typeface="Arial" panose="020B0604020202020204" pitchFamily="34" charset="0"/>
              <a:buChar char="•"/>
            </a:pPr>
            <a:r>
              <a:rPr lang="en-US" dirty="0" smtClean="0"/>
              <a:t>Connect to a database on the master instance only.</a:t>
            </a:r>
          </a:p>
          <a:p>
            <a:pPr marL="171450" indent="-171450">
              <a:buFont typeface="Arial" panose="020B0604020202020204" pitchFamily="34" charset="0"/>
              <a:buChar char="•"/>
            </a:pPr>
            <a:r>
              <a:rPr lang="en-US" dirty="0" smtClean="0"/>
              <a:t>Edit system settings in the system catalog, without affecting user data on the segment instances.</a:t>
            </a:r>
          </a:p>
          <a:p>
            <a:endParaRPr lang="en-US" dirty="0" smtClean="0"/>
          </a:p>
          <a:p>
            <a:r>
              <a:rPr lang="en-US" dirty="0" smtClean="0"/>
              <a:t>This </a:t>
            </a:r>
            <a:r>
              <a:rPr lang="en-US" dirty="0" smtClean="0"/>
              <a:t>is a very rare occurrence, but may be necessary in some situations, such as when reconfiguring the array to use different hosts</a:t>
            </a:r>
            <a:r>
              <a:rPr lang="en-US" dirty="0" smtClean="0"/>
              <a:t>.</a:t>
            </a:r>
          </a:p>
          <a:p>
            <a:endParaRPr lang="en-US" b="0" dirty="0" smtClean="0"/>
          </a:p>
          <a:p>
            <a:r>
              <a:rPr lang="en-US" b="0" dirty="0" smtClean="0"/>
              <a:t>One of the first things to do after the startup command finishes</a:t>
            </a:r>
            <a:r>
              <a:rPr lang="en-US" b="0" baseline="0" dirty="0" smtClean="0"/>
              <a:t> (assuming you don't get any egregious error messages) is to run the </a:t>
            </a:r>
            <a:r>
              <a:rPr lang="en-US" b="1" baseline="0" dirty="0" err="1" smtClean="0"/>
              <a:t>gpstate</a:t>
            </a:r>
            <a:r>
              <a:rPr lang="en-US" b="0" baseline="0" dirty="0" smtClean="0"/>
              <a:t> command and ensure that all your segments are running properly. The next slide highlights an </a:t>
            </a:r>
            <a:r>
              <a:rPr lang="en-US" b="1" baseline="0" dirty="0" smtClean="0"/>
              <a:t>edge-case</a:t>
            </a:r>
            <a:r>
              <a:rPr lang="en-US" b="0" baseline="0" dirty="0" smtClean="0"/>
              <a:t> where you may have failed segments during startup.</a:t>
            </a:r>
          </a:p>
          <a:p>
            <a:endParaRPr lang="en-US" b="0" baseline="0" dirty="0" smtClean="0"/>
          </a:p>
          <a:p>
            <a:r>
              <a:rPr lang="en-US" b="0" dirty="0" smtClean="0"/>
              <a:t>First thing you do is read the log manually after start</a:t>
            </a:r>
          </a:p>
          <a:p>
            <a:pPr marL="171450" indent="-171450">
              <a:buFont typeface="Arial"/>
              <a:buChar char="•"/>
            </a:pPr>
            <a:r>
              <a:rPr lang="en-US" b="0" dirty="0" smtClean="0"/>
              <a:t>logs are in cd $GPHOME/</a:t>
            </a:r>
            <a:r>
              <a:rPr lang="en-US" b="0" dirty="0" err="1" smtClean="0"/>
              <a:t>gpAdminLogs</a:t>
            </a:r>
            <a:r>
              <a:rPr lang="en-US" b="0" dirty="0" smtClean="0"/>
              <a:t>/</a:t>
            </a:r>
          </a:p>
          <a:p>
            <a:pPr marL="171450" indent="-171450">
              <a:buFont typeface="Arial"/>
              <a:buChar char="•"/>
            </a:pPr>
            <a:r>
              <a:rPr lang="en-US" b="0" dirty="0" smtClean="0"/>
              <a:t>Go through the log files manually to see if anything went wrong, but only needed if everything didn’t start up right the first time</a:t>
            </a:r>
          </a:p>
          <a:p>
            <a:pPr marL="171450" indent="-171450">
              <a:buFont typeface="Arial"/>
              <a:buChar char="•"/>
            </a:pPr>
            <a:r>
              <a:rPr lang="en-US" b="0" dirty="0" err="1" smtClean="0"/>
              <a:t>ls</a:t>
            </a:r>
            <a:r>
              <a:rPr lang="en-US" b="0" dirty="0" smtClean="0"/>
              <a:t> -</a:t>
            </a:r>
            <a:r>
              <a:rPr lang="en-US" b="0" dirty="0" err="1" smtClean="0"/>
              <a:t>lart</a:t>
            </a:r>
            <a:r>
              <a:rPr lang="en-US" b="0" dirty="0" smtClean="0"/>
              <a:t> to list all log files</a:t>
            </a:r>
            <a:endParaRPr lang="en-US" b="0"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at startup a segment instance is not reachable:</a:t>
            </a:r>
          </a:p>
          <a:p>
            <a:pPr marL="171450" indent="-171450">
              <a:buFont typeface="Arial" panose="020B0604020202020204" pitchFamily="34" charset="0"/>
              <a:buChar char="•"/>
            </a:pPr>
            <a:r>
              <a:rPr lang="en-US" dirty="0" smtClean="0"/>
              <a:t>The system will mark it as invalid, meaning that the segment instance is offline and is not operational.</a:t>
            </a:r>
          </a:p>
          <a:p>
            <a:pPr marL="171450" indent="-171450">
              <a:buFont typeface="Arial" panose="020B0604020202020204" pitchFamily="34" charset="0"/>
              <a:buChar char="•"/>
            </a:pPr>
            <a:r>
              <a:rPr lang="en-US" dirty="0" smtClean="0"/>
              <a:t>The startup process skips segments marked as invalid and does try to start the server process, </a:t>
            </a:r>
            <a:r>
              <a:rPr lang="en-US" dirty="0" smtClean="0">
                <a:latin typeface="Courier New" pitchFamily="49" charset="0"/>
                <a:cs typeface="Courier New" pitchFamily="49" charset="0"/>
              </a:rPr>
              <a:t>postmaster</a:t>
            </a:r>
            <a:r>
              <a:rPr lang="en-US" dirty="0" smtClean="0"/>
              <a:t>, on invalid segments.</a:t>
            </a:r>
          </a:p>
          <a:p>
            <a:pPr lvl="0"/>
            <a:endParaRPr lang="en-US" dirty="0" smtClean="0"/>
          </a:p>
          <a:p>
            <a:pPr lvl="0"/>
            <a:r>
              <a:rPr lang="en-US" dirty="0" smtClean="0"/>
              <a:t>This </a:t>
            </a:r>
            <a:r>
              <a:rPr lang="en-US" dirty="0" smtClean="0"/>
              <a:t>is a protective measure in case the segment instance needs some administrative action before it can safely be made operational again. When troubleshooting failed segment instances, you may at times need to force a startup of segment instances marked as invalid. For example, if a simple error, such as incorrect file permissions or an offline host, prevents startup of a segment instance, you will want to fix the problem that caused the error in the first place, and then retry the startup. Once the segment instance is up and running then it will be marked valid again next time the master tries to connect to it</a:t>
            </a:r>
            <a:r>
              <a:rPr lang="en-US" dirty="0" smtClean="0"/>
              <a:t>.</a:t>
            </a:r>
          </a:p>
          <a:p>
            <a:pPr lvl="0"/>
            <a:endParaRPr lang="en-US" dirty="0" smtClean="0"/>
          </a:p>
          <a:p>
            <a:pPr lvl="0"/>
            <a:r>
              <a:rPr lang="en-US" dirty="0" smtClean="0"/>
              <a:t>It</a:t>
            </a:r>
            <a:r>
              <a:rPr lang="en-US" baseline="0" dirty="0" smtClean="0"/>
              <a:t> is important for all segments to be operational during startup. If not, then you need to manually examine the log files ($GPHOME/</a:t>
            </a:r>
            <a:r>
              <a:rPr lang="en-US" baseline="0" dirty="0" err="1" smtClean="0"/>
              <a:t>gpAdminLogs</a:t>
            </a:r>
            <a:r>
              <a:rPr lang="en-US" baseline="0" dirty="0" smtClean="0"/>
              <a:t>/) to determine the root cause and then fix that and restart the system. Having Greenplum startup successfully on the full cluster is the ideal scenario.</a:t>
            </a:r>
          </a:p>
          <a:p>
            <a:pPr lvl="0"/>
            <a:endParaRPr lang="en-US" baseline="0" dirty="0" smtClean="0"/>
          </a:p>
          <a:p>
            <a:pPr lvl="0"/>
            <a:r>
              <a:rPr lang="en-US" baseline="0" dirty="0" smtClean="0"/>
              <a:t>In a normal environment, this should be an </a:t>
            </a:r>
            <a:r>
              <a:rPr lang="en-US" b="1" baseline="0" dirty="0" smtClean="0"/>
              <a:t>edge-case</a:t>
            </a:r>
            <a:r>
              <a:rPr lang="en-US" b="0" baseline="0" dirty="0" smtClean="0"/>
              <a:t>, not a typical scenario.</a:t>
            </a:r>
            <a:endParaRPr lang="en-US" baseline="0" dirty="0" smtClean="0"/>
          </a:p>
          <a:p>
            <a:pPr lvl="0"/>
            <a:endParaRPr lang="en-US" baseline="0" dirty="0" smtClean="0"/>
          </a:p>
          <a:p>
            <a:pPr lvl="0"/>
            <a:endParaRPr lang="en-US"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b="1" dirty="0" smtClean="0"/>
              <a:t>Instructor Note:</a:t>
            </a:r>
          </a:p>
          <a:p>
            <a:pPr>
              <a:spcBef>
                <a:spcPts val="0"/>
              </a:spcBef>
              <a:buNone/>
            </a:pPr>
            <a:endParaRPr lang="en-US" b="1" dirty="0" smtClean="0"/>
          </a:p>
          <a:p>
            <a:pPr>
              <a:spcBef>
                <a:spcPts val="0"/>
              </a:spcBef>
              <a:buNone/>
            </a:pPr>
            <a:r>
              <a:rPr lang="en-US" b="0" dirty="0" smtClean="0"/>
              <a:t>While </a:t>
            </a:r>
            <a:r>
              <a:rPr lang="en-US" b="1" dirty="0" err="1" smtClean="0"/>
              <a:t>gpstate</a:t>
            </a:r>
            <a:r>
              <a:rPr lang="en-US" b="0" baseline="0" dirty="0" smtClean="0"/>
              <a:t> is the typical early user mechanism to check the state of the system, there is a better mechanism. You need to cover off </a:t>
            </a:r>
            <a:r>
              <a:rPr lang="en-US" b="1" baseline="0" dirty="0" err="1" smtClean="0"/>
              <a:t>gpstate</a:t>
            </a:r>
            <a:r>
              <a:rPr lang="en-US" b="0" baseline="0" dirty="0" smtClean="0"/>
              <a:t> because it will be the instinctive command most clients will use </a:t>
            </a:r>
            <a:r>
              <a:rPr lang="mr-IN" b="0" baseline="0" dirty="0" smtClean="0"/>
              <a:t>–</a:t>
            </a:r>
            <a:r>
              <a:rPr lang="en-US" b="0" baseline="0" dirty="0" smtClean="0"/>
              <a:t> but our goal is to provide more than what they can get from reading the documentation. Thus, </a:t>
            </a:r>
          </a:p>
          <a:p>
            <a:pPr>
              <a:spcBef>
                <a:spcPts val="0"/>
              </a:spcBef>
              <a:buNone/>
            </a:pPr>
            <a:endParaRPr lang="en-US" b="0" baseline="0" dirty="0" smtClean="0"/>
          </a:p>
          <a:p>
            <a:pPr>
              <a:spcBef>
                <a:spcPts val="0"/>
              </a:spcBef>
              <a:buNone/>
            </a:pPr>
            <a:r>
              <a:rPr lang="en-US" b="0" dirty="0" smtClean="0"/>
              <a:t>Active users don’t use </a:t>
            </a:r>
            <a:r>
              <a:rPr lang="en-US" b="0" dirty="0" err="1" smtClean="0"/>
              <a:t>gpstate</a:t>
            </a:r>
            <a:r>
              <a:rPr lang="en-US" b="0" dirty="0" smtClean="0"/>
              <a:t> they instead use:</a:t>
            </a:r>
          </a:p>
          <a:p>
            <a:pPr>
              <a:spcBef>
                <a:spcPts val="0"/>
              </a:spcBef>
              <a:buNone/>
            </a:pPr>
            <a:endParaRPr lang="en-US" b="0" dirty="0" smtClean="0"/>
          </a:p>
          <a:p>
            <a:pPr>
              <a:spcBef>
                <a:spcPts val="0"/>
              </a:spcBef>
              <a:buNone/>
            </a:pPr>
            <a:r>
              <a:rPr lang="en-US" b="0" dirty="0" smtClean="0"/>
              <a:t>SELECT * FROM </a:t>
            </a:r>
            <a:r>
              <a:rPr lang="en-US" b="0" dirty="0" err="1" smtClean="0"/>
              <a:t>gp_segment_configuration</a:t>
            </a:r>
            <a:r>
              <a:rPr lang="en-US" b="0" dirty="0" smtClean="0"/>
              <a:t>;</a:t>
            </a:r>
          </a:p>
          <a:p>
            <a:pPr>
              <a:spcBef>
                <a:spcPts val="0"/>
              </a:spcBef>
              <a:buNone/>
            </a:pPr>
            <a:endParaRPr lang="en-US" b="0" dirty="0" smtClean="0"/>
          </a:p>
          <a:p>
            <a:pPr>
              <a:spcBef>
                <a:spcPts val="0"/>
              </a:spcBef>
              <a:buNone/>
            </a:pPr>
            <a:r>
              <a:rPr lang="en-US" b="0" dirty="0" smtClean="0"/>
              <a:t>To see a list of fields for this go here: http://</a:t>
            </a:r>
            <a:r>
              <a:rPr lang="en-US" b="0" dirty="0" err="1" smtClean="0"/>
              <a:t>gpdb.docs.pivotal.io</a:t>
            </a:r>
            <a:r>
              <a:rPr lang="en-US" b="0" dirty="0" smtClean="0"/>
              <a:t>/43100/</a:t>
            </a:r>
            <a:r>
              <a:rPr lang="en-US" b="0" dirty="0" err="1" smtClean="0"/>
              <a:t>ref_guide</a:t>
            </a:r>
            <a:r>
              <a:rPr lang="en-US" b="0" dirty="0" smtClean="0"/>
              <a:t>/</a:t>
            </a:r>
            <a:r>
              <a:rPr lang="en-US" b="0" dirty="0" err="1" smtClean="0"/>
              <a:t>system_catalogs</a:t>
            </a:r>
            <a:r>
              <a:rPr lang="en-US" b="0" dirty="0" smtClean="0"/>
              <a:t>/</a:t>
            </a:r>
            <a:r>
              <a:rPr lang="en-US" b="0" dirty="0" err="1" smtClean="0"/>
              <a:t>gp_segment_configuration.html</a:t>
            </a:r>
            <a:endParaRPr lang="en-US" b="0" dirty="0" smtClean="0"/>
          </a:p>
          <a:p>
            <a:pPr>
              <a:spcBef>
                <a:spcPts val="0"/>
              </a:spcBef>
              <a:buNone/>
            </a:pPr>
            <a:endParaRPr lang="en-US" b="0" dirty="0" smtClean="0"/>
          </a:p>
          <a:p>
            <a:pPr>
              <a:spcBef>
                <a:spcPts val="0"/>
              </a:spcBef>
              <a:buNone/>
            </a:pPr>
            <a:r>
              <a:rPr lang="en-US" b="0" dirty="0" smtClean="0"/>
              <a:t>Examples of important things to notice:</a:t>
            </a:r>
          </a:p>
          <a:p>
            <a:pPr marL="171450" indent="-171450">
              <a:spcBef>
                <a:spcPts val="0"/>
              </a:spcBef>
              <a:buFont typeface="Arial"/>
              <a:buChar char="•"/>
            </a:pPr>
            <a:r>
              <a:rPr lang="en-US" b="0" dirty="0" smtClean="0"/>
              <a:t>status</a:t>
            </a:r>
          </a:p>
          <a:p>
            <a:pPr marL="628650" lvl="1" indent="-171450">
              <a:spcBef>
                <a:spcPts val="0"/>
              </a:spcBef>
              <a:buFont typeface="Arial"/>
              <a:buChar char="•"/>
            </a:pPr>
            <a:r>
              <a:rPr lang="en-US" b="0" dirty="0" smtClean="0"/>
              <a:t>u - up</a:t>
            </a:r>
          </a:p>
          <a:p>
            <a:pPr marL="628650" lvl="1" indent="-171450">
              <a:spcBef>
                <a:spcPts val="0"/>
              </a:spcBef>
              <a:buFont typeface="Arial"/>
              <a:buChar char="•"/>
            </a:pPr>
            <a:r>
              <a:rPr lang="en-US" b="0" dirty="0" smtClean="0"/>
              <a:t>d - down</a:t>
            </a:r>
          </a:p>
          <a:p>
            <a:pPr marL="628650" lvl="1" indent="-171450">
              <a:spcBef>
                <a:spcPts val="0"/>
              </a:spcBef>
              <a:buFont typeface="Arial"/>
              <a:buChar char="•"/>
            </a:pPr>
            <a:r>
              <a:rPr lang="en-US" b="0" dirty="0" smtClean="0"/>
              <a:t>If the status is down, then we probably need to recover segments with </a:t>
            </a:r>
            <a:r>
              <a:rPr lang="en-US" b="0" dirty="0" err="1" smtClean="0"/>
              <a:t>gprecovseg</a:t>
            </a:r>
            <a:r>
              <a:rPr lang="en-US" b="0" dirty="0" smtClean="0"/>
              <a:t> -r</a:t>
            </a:r>
          </a:p>
          <a:p>
            <a:pPr marL="171450" indent="-171450">
              <a:spcBef>
                <a:spcPts val="0"/>
              </a:spcBef>
              <a:buFont typeface="Arial"/>
              <a:buChar char="•"/>
            </a:pPr>
            <a:r>
              <a:rPr lang="en-US" b="0" dirty="0" smtClean="0"/>
              <a:t>Roles versus preferred role</a:t>
            </a:r>
          </a:p>
          <a:p>
            <a:pPr marL="628650" lvl="1" indent="-171450">
              <a:spcBef>
                <a:spcPts val="0"/>
              </a:spcBef>
              <a:buFont typeface="Arial"/>
              <a:buChar char="•"/>
            </a:pPr>
            <a:r>
              <a:rPr lang="en-US" b="0" dirty="0" smtClean="0"/>
              <a:t>p = primary</a:t>
            </a:r>
          </a:p>
          <a:p>
            <a:pPr marL="628650" lvl="1" indent="-171450">
              <a:spcBef>
                <a:spcPts val="0"/>
              </a:spcBef>
              <a:buFont typeface="Arial"/>
              <a:buChar char="•"/>
            </a:pPr>
            <a:r>
              <a:rPr lang="en-US" b="0" dirty="0" smtClean="0"/>
              <a:t>m = mirror</a:t>
            </a:r>
          </a:p>
          <a:p>
            <a:pPr marL="628650" lvl="1" indent="-171450">
              <a:spcBef>
                <a:spcPts val="0"/>
              </a:spcBef>
              <a:buFont typeface="Arial"/>
              <a:buChar char="•"/>
            </a:pPr>
            <a:r>
              <a:rPr lang="en-US" b="0" dirty="0" smtClean="0"/>
              <a:t>If primary fails, then check to see if role != preferred role</a:t>
            </a:r>
          </a:p>
          <a:p>
            <a:pPr marL="628650" lvl="1" indent="-171450">
              <a:spcBef>
                <a:spcPts val="0"/>
              </a:spcBef>
              <a:buFont typeface="Arial"/>
              <a:buChar char="•"/>
            </a:pPr>
            <a:r>
              <a:rPr lang="en-US" b="0" dirty="0" smtClean="0"/>
              <a:t>If it is not equal, the we probably need to run a rebalance</a:t>
            </a:r>
          </a:p>
          <a:p>
            <a:pPr marL="171450" indent="-171450">
              <a:spcBef>
                <a:spcPts val="0"/>
              </a:spcBef>
              <a:buFont typeface="Arial"/>
              <a:buChar char="•"/>
            </a:pPr>
            <a:r>
              <a:rPr lang="en-US" b="0" dirty="0" smtClean="0"/>
              <a:t>mode</a:t>
            </a:r>
          </a:p>
          <a:p>
            <a:pPr marL="628650" lvl="1" indent="-171450">
              <a:spcBef>
                <a:spcPts val="0"/>
              </a:spcBef>
              <a:buFont typeface="Arial"/>
              <a:buChar char="•"/>
            </a:pPr>
            <a:r>
              <a:rPr lang="en-US" b="0" dirty="0" smtClean="0"/>
              <a:t>s - means it's all good</a:t>
            </a:r>
          </a:p>
          <a:p>
            <a:pPr marL="628650" lvl="1" indent="-171450">
              <a:spcBef>
                <a:spcPts val="0"/>
              </a:spcBef>
              <a:buFont typeface="Arial"/>
              <a:buChar char="•"/>
            </a:pPr>
            <a:r>
              <a:rPr lang="en-US" b="0" dirty="0" smtClean="0"/>
              <a:t>c - means the mirror is down and the primary is tracking changes so we can resynchronize when the mirror comes back up</a:t>
            </a:r>
          </a:p>
          <a:p>
            <a:pPr marL="628650" lvl="1" indent="-171450">
              <a:spcBef>
                <a:spcPts val="0"/>
              </a:spcBef>
              <a:buFont typeface="Arial"/>
              <a:buChar char="•"/>
            </a:pPr>
            <a:r>
              <a:rPr lang="en-US" b="0" dirty="0" smtClean="0"/>
              <a:t>r - means we are actively resynchronizing field</a:t>
            </a:r>
          </a:p>
          <a:p>
            <a:pPr>
              <a:spcBef>
                <a:spcPts val="0"/>
              </a:spcBef>
              <a:buNone/>
            </a:pPr>
            <a:endParaRPr lang="en-US" b="0" dirty="0" smtClean="0"/>
          </a:p>
          <a:p>
            <a:pPr>
              <a:spcBef>
                <a:spcPts val="0"/>
              </a:spcBef>
              <a:buNone/>
            </a:pPr>
            <a:r>
              <a:rPr lang="en-US" b="0" dirty="0" smtClean="0"/>
              <a:t>We probably need a separate “Monitoring” and/or "Troubleshooting" unit.</a:t>
            </a:r>
            <a:r>
              <a:rPr lang="en-US" b="0" baseline="0" dirty="0" smtClean="0"/>
              <a:t> This should </a:t>
            </a:r>
            <a:r>
              <a:rPr lang="en-US" b="0" dirty="0" smtClean="0"/>
              <a:t>specifically cover SNMP errors.</a:t>
            </a:r>
            <a:endParaRPr b="0"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a:t>
            </a:r>
            <a:r>
              <a:rPr lang="en-US" b="0" dirty="0" smtClean="0">
                <a:latin typeface="Courier New" pitchFamily="49" charset="0"/>
                <a:cs typeface="Courier New" pitchFamily="49" charset="0"/>
              </a:rPr>
              <a:t>gpstate</a:t>
            </a:r>
            <a:r>
              <a:rPr lang="en-US" b="0" dirty="0" smtClean="0"/>
              <a:t> command displays status information about the Greenplum Database system,</a:t>
            </a:r>
            <a:r>
              <a:rPr lang="en-US" b="0" baseline="0" dirty="0" smtClean="0"/>
              <a:t> including:</a:t>
            </a:r>
          </a:p>
          <a:p>
            <a:pPr marL="171450" indent="-171450">
              <a:buFont typeface="Arial" panose="020B0604020202020204" pitchFamily="34" charset="0"/>
              <a:buChar char="•"/>
            </a:pPr>
            <a:r>
              <a:rPr lang="en-US" b="0" dirty="0" smtClean="0"/>
              <a:t>Current system configuration consisting of the number of configured segments, segment ports, hosts, data directories, primary/mirror status, mapping of the primary segment to its respective mirror segment.</a:t>
            </a:r>
          </a:p>
          <a:p>
            <a:pPr marL="171450" indent="-171450">
              <a:buFont typeface="Arial" panose="020B0604020202020204" pitchFamily="34" charset="0"/>
              <a:buChar char="•"/>
            </a:pPr>
            <a:r>
              <a:rPr lang="en-US" dirty="0" smtClean="0"/>
              <a:t>Segments that are marked as invalid.</a:t>
            </a:r>
          </a:p>
          <a:p>
            <a:pPr marL="171450" indent="-171450">
              <a:buFont typeface="Arial" panose="020B0604020202020204" pitchFamily="34" charset="0"/>
              <a:buChar char="•"/>
            </a:pPr>
            <a:r>
              <a:rPr lang="en-US" b="0" dirty="0" smtClean="0"/>
              <a:t>Mirror segment status.</a:t>
            </a:r>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Calibri" pitchFamily="34" charset="0"/>
                <a:ea typeface="+mn-ea"/>
                <a:cs typeface="+mn-cs"/>
              </a:rPr>
              <a:t>In a system with mirrors enabled, the gprecoverseg utility reactivates a failed segment instance and identifies the changed database files that require resynchronization. Once gprecoverseg completes this process, the system goes into </a:t>
            </a:r>
            <a:r>
              <a:rPr lang="en-US" sz="1200" b="0" i="1" u="none" strike="noStrike" kern="1200" baseline="0" dirty="0" smtClean="0">
                <a:solidFill>
                  <a:schemeClr val="tx1"/>
                </a:solidFill>
                <a:latin typeface="Calibri" pitchFamily="34" charset="0"/>
                <a:ea typeface="+mn-ea"/>
                <a:cs typeface="+mn-cs"/>
              </a:rPr>
              <a:t>resynchronizing </a:t>
            </a:r>
            <a:r>
              <a:rPr lang="en-US" sz="1200" b="0" i="0" u="none" strike="noStrike" kern="1200" baseline="0" dirty="0" smtClean="0">
                <a:solidFill>
                  <a:schemeClr val="tx1"/>
                </a:solidFill>
                <a:latin typeface="Calibri" pitchFamily="34" charset="0"/>
                <a:ea typeface="+mn-ea"/>
                <a:cs typeface="+mn-cs"/>
              </a:rPr>
              <a:t>mode until the recovered segment is brought up to date. The system is online and fully operational during resynchronization.</a:t>
            </a:r>
          </a:p>
          <a:p>
            <a:endParaRPr lang="en-US" sz="1200" b="0" i="0" u="none" strike="noStrike" kern="1200" baseline="0" dirty="0" smtClean="0">
              <a:solidFill>
                <a:schemeClr val="tx1"/>
              </a:solidFill>
              <a:latin typeface="Calibri" pitchFamily="34" charset="0"/>
              <a:ea typeface="+mn-ea"/>
              <a:cs typeface="+mn-cs"/>
            </a:endParaRPr>
          </a:p>
          <a:p>
            <a:r>
              <a:rPr lang="en-US" sz="1200" b="0" i="0" u="none" strike="noStrike" kern="1200" baseline="0" dirty="0" smtClean="0">
                <a:solidFill>
                  <a:schemeClr val="tx1"/>
                </a:solidFill>
                <a:latin typeface="Calibri" pitchFamily="34" charset="0"/>
                <a:ea typeface="+mn-ea"/>
                <a:cs typeface="+mn-cs"/>
              </a:rPr>
              <a:t>A </a:t>
            </a:r>
            <a:r>
              <a:rPr lang="en-US" sz="1200" b="0" i="0" u="none" strike="noStrike" kern="1200" baseline="0" dirty="0" smtClean="0">
                <a:solidFill>
                  <a:schemeClr val="tx1"/>
                </a:solidFill>
                <a:latin typeface="Calibri" pitchFamily="34" charset="0"/>
                <a:ea typeface="+mn-ea"/>
                <a:cs typeface="+mn-cs"/>
              </a:rPr>
              <a:t>segment instance can fail for several reasons, such as a host failure, network failure, or disk failure. When a segment instance fails (primary or mirror), its status is marked as </a:t>
            </a:r>
            <a:r>
              <a:rPr lang="en-US" sz="1200" b="0" i="1" u="none" strike="noStrike" kern="1200" baseline="0" dirty="0" smtClean="0">
                <a:solidFill>
                  <a:schemeClr val="tx1"/>
                </a:solidFill>
                <a:latin typeface="Calibri" pitchFamily="34" charset="0"/>
                <a:ea typeface="+mn-ea"/>
                <a:cs typeface="+mn-cs"/>
              </a:rPr>
              <a:t>down </a:t>
            </a:r>
            <a:r>
              <a:rPr lang="en-US" sz="1200" b="0" i="0" u="none" strike="noStrike" kern="1200" baseline="0" dirty="0" smtClean="0">
                <a:solidFill>
                  <a:schemeClr val="tx1"/>
                </a:solidFill>
                <a:latin typeface="Calibri" pitchFamily="34" charset="0"/>
                <a:ea typeface="+mn-ea"/>
                <a:cs typeface="+mn-cs"/>
              </a:rPr>
              <a:t>in the Greenplum Database system catalog. In the case of a primary segment failure, its mirror is activated as the primary in </a:t>
            </a:r>
            <a:r>
              <a:rPr lang="en-US" sz="1200" b="0" i="1" u="none" strike="noStrike" kern="1200" baseline="0" dirty="0" smtClean="0">
                <a:solidFill>
                  <a:schemeClr val="tx1"/>
                </a:solidFill>
                <a:latin typeface="Calibri" pitchFamily="34" charset="0"/>
                <a:ea typeface="+mn-ea"/>
                <a:cs typeface="+mn-cs"/>
              </a:rPr>
              <a:t>change tracking </a:t>
            </a:r>
            <a:r>
              <a:rPr lang="en-US" sz="1200" b="0" i="0" u="none" strike="noStrike" kern="1200" baseline="0" dirty="0" smtClean="0">
                <a:solidFill>
                  <a:schemeClr val="tx1"/>
                </a:solidFill>
                <a:latin typeface="Calibri" pitchFamily="34" charset="0"/>
                <a:ea typeface="+mn-ea"/>
                <a:cs typeface="+mn-cs"/>
              </a:rPr>
              <a:t>mode. In order to bring the failed segment instance back into operation again, you must first correct the problem that made it fail in the first place, and then recover the segment instance in Greenplum Database using gprecoverseg.</a:t>
            </a:r>
            <a:endParaRPr lang="en-US" b="0" dirty="0" smtClean="0"/>
          </a:p>
        </p:txBody>
      </p:sp>
      <p:sp>
        <p:nvSpPr>
          <p:cNvPr id="7" name="Slide Number Placeholder 6"/>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4"/>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6"/>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39"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01"/>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2"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2"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Managing the </a:t>
            </a:r>
            <a:r>
              <a:rPr lang="en-US" sz="3600" b="1" dirty="0" err="1" smtClean="0">
                <a:solidFill>
                  <a:schemeClr val="tx2"/>
                </a:solidFill>
              </a:rPr>
              <a:t>Greenplum</a:t>
            </a:r>
            <a:r>
              <a:rPr lang="en-US" sz="3600" b="1" dirty="0" smtClean="0">
                <a:solidFill>
                  <a:schemeClr val="tx2"/>
                </a:solidFill>
              </a:rPr>
              <a:t> Database</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6"/>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a:buSzPct val="100000"/>
            </a:pPr>
            <a:r>
              <a:rPr lang="en-US" dirty="0">
                <a:solidFill>
                  <a:schemeClr val="lt2"/>
                </a:solidFill>
              </a:rPr>
              <a:t>System Administration Tasks Overview</a:t>
            </a:r>
          </a:p>
          <a:p>
            <a:pPr marL="495300">
              <a:buSzPct val="100000"/>
            </a:pPr>
            <a:r>
              <a:rPr lang="en-US" dirty="0">
                <a:solidFill>
                  <a:schemeClr val="lt2"/>
                </a:solidFill>
              </a:rPr>
              <a:t>Starting and stopping the services</a:t>
            </a:r>
          </a:p>
          <a:p>
            <a:pPr marL="495300">
              <a:buSzPct val="100000"/>
            </a:pPr>
            <a:r>
              <a:rPr lang="en-US" dirty="0">
                <a:solidFill>
                  <a:schemeClr val="lt2"/>
                </a:solidFill>
              </a:rPr>
              <a:t>Verifying status</a:t>
            </a:r>
          </a:p>
          <a:p>
            <a:pPr marL="495300">
              <a:buSzPct val="100000"/>
            </a:pPr>
            <a:r>
              <a:rPr lang="en-US" b="1" dirty="0">
                <a:solidFill>
                  <a:schemeClr val="lt2"/>
                </a:solidFill>
              </a:rPr>
              <a:t>Logs</a:t>
            </a:r>
          </a:p>
          <a:p>
            <a:pPr marL="495300">
              <a:buSzPct val="100000"/>
            </a:pPr>
            <a:r>
              <a:rPr lang="en-US" dirty="0">
                <a:solidFill>
                  <a:schemeClr val="lt2"/>
                </a:solidFill>
              </a:rPr>
              <a:t>Assessing data skew and data storage</a:t>
            </a:r>
          </a:p>
          <a:p>
            <a:pPr marL="495300">
              <a:buSzPct val="100000"/>
            </a:pPr>
            <a:r>
              <a:rPr lang="en-US" dirty="0">
                <a:solidFill>
                  <a:schemeClr val="lt2"/>
                </a:solidFill>
              </a:rPr>
              <a:t>Troubleshooting</a:t>
            </a:r>
            <a:endParaRPr lang="en" dirty="0">
              <a:solidFill>
                <a:schemeClr val="lt2"/>
              </a:solidFill>
            </a:endParaRPr>
          </a:p>
        </p:txBody>
      </p:sp>
    </p:spTree>
    <p:extLst>
      <p:ext uri="{BB962C8B-B14F-4D97-AF65-F5344CB8AC3E}">
        <p14:creationId xmlns:p14="http://schemas.microsoft.com/office/powerpoint/2010/main" val="3782078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Log Files</a:t>
            </a:r>
            <a:endParaRPr lang="en-US" dirty="0"/>
          </a:p>
        </p:txBody>
      </p:sp>
      <p:sp>
        <p:nvSpPr>
          <p:cNvPr id="3" name="Content Placeholder 2"/>
          <p:cNvSpPr>
            <a:spLocks noGrp="1"/>
          </p:cNvSpPr>
          <p:nvPr>
            <p:ph idx="1"/>
          </p:nvPr>
        </p:nvSpPr>
        <p:spPr>
          <a:xfrm>
            <a:off x="457200" y="950059"/>
            <a:ext cx="8229600" cy="3394472"/>
          </a:xfrm>
        </p:spPr>
        <p:txBody>
          <a:bodyPr/>
          <a:lstStyle/>
          <a:p>
            <a:pPr>
              <a:spcBef>
                <a:spcPts val="0"/>
              </a:spcBef>
              <a:buNone/>
            </a:pPr>
            <a:r>
              <a:rPr lang="en-US" sz="2200" dirty="0" smtClean="0"/>
              <a:t>Greenplum Database server log files:</a:t>
            </a:r>
          </a:p>
          <a:p>
            <a:pPr>
              <a:spcBef>
                <a:spcPts val="0"/>
              </a:spcBef>
            </a:pPr>
            <a:r>
              <a:rPr lang="en-US" sz="2200" dirty="0" smtClean="0"/>
              <a:t>Are located in the data directory</a:t>
            </a:r>
          </a:p>
          <a:p>
            <a:pPr>
              <a:spcBef>
                <a:spcPts val="0"/>
              </a:spcBef>
            </a:pPr>
            <a:r>
              <a:rPr lang="en-US" sz="2200" dirty="0" smtClean="0"/>
              <a:t>Are stored daily as CSV files</a:t>
            </a:r>
          </a:p>
          <a:p>
            <a:pPr>
              <a:spcBef>
                <a:spcPts val="0"/>
              </a:spcBef>
            </a:pPr>
            <a:r>
              <a:rPr lang="en-US" sz="2200" dirty="0" smtClean="0"/>
              <a:t>Are stored on the master in </a:t>
            </a:r>
            <a:r>
              <a:rPr lang="en-US" sz="2200" dirty="0" smtClean="0">
                <a:latin typeface="Courier New" pitchFamily="49" charset="0"/>
                <a:cs typeface="Courier New" pitchFamily="49" charset="0"/>
              </a:rPr>
              <a:t>$MASTER_DATA_DIRECTORY/pg_log</a:t>
            </a:r>
          </a:p>
          <a:p>
            <a:pPr>
              <a:spcBef>
                <a:spcPts val="0"/>
              </a:spcBef>
            </a:pPr>
            <a:r>
              <a:rPr lang="en-US" sz="2200" dirty="0" smtClean="0"/>
              <a:t>Are stored on each segment in </a:t>
            </a:r>
            <a:r>
              <a:rPr lang="en-US" sz="2200" dirty="0" smtClean="0">
                <a:latin typeface="Courier New" pitchFamily="49" charset="0"/>
                <a:cs typeface="Courier New" pitchFamily="49" charset="0"/>
              </a:rPr>
              <a:t>/</a:t>
            </a:r>
            <a:r>
              <a:rPr lang="en-US" sz="2200" i="1" dirty="0" smtClean="0">
                <a:latin typeface="Courier New" pitchFamily="49" charset="0"/>
                <a:cs typeface="Courier New" pitchFamily="49" charset="0"/>
              </a:rPr>
              <a:t>segment_datadir</a:t>
            </a:r>
            <a:r>
              <a:rPr lang="en-US" sz="2200" dirty="0" smtClean="0">
                <a:latin typeface="Courier New" pitchFamily="49" charset="0"/>
                <a:cs typeface="Courier New" pitchFamily="49" charset="0"/>
              </a:rPr>
              <a:t>/gpseg</a:t>
            </a:r>
            <a:r>
              <a:rPr lang="en-US" sz="2200" i="1" dirty="0" smtClean="0">
                <a:latin typeface="Courier New" pitchFamily="49" charset="0"/>
                <a:cs typeface="Courier New" pitchFamily="49" charset="0"/>
              </a:rPr>
              <a:t>#</a:t>
            </a:r>
            <a:r>
              <a:rPr lang="en-US" sz="2200" dirty="0" smtClean="0">
                <a:latin typeface="Courier New" pitchFamily="49" charset="0"/>
                <a:cs typeface="Courier New" pitchFamily="49" charset="0"/>
              </a:rPr>
              <a:t>/pg_log</a:t>
            </a:r>
          </a:p>
          <a:p>
            <a:pPr>
              <a:spcBef>
                <a:spcPts val="0"/>
              </a:spcBef>
            </a:pPr>
            <a:r>
              <a:rPr lang="en-US" sz="2200" dirty="0" smtClean="0"/>
              <a:t>For management scripts, log files are located in </a:t>
            </a:r>
            <a:r>
              <a:rPr lang="en-US" sz="2200" dirty="0" smtClean="0">
                <a:latin typeface="Courier New" pitchFamily="49" charset="0"/>
                <a:cs typeface="Courier New" pitchFamily="49" charset="0"/>
              </a:rPr>
              <a:t>/</a:t>
            </a:r>
            <a:r>
              <a:rPr lang="en-US" sz="2200" i="1" dirty="0" smtClean="0">
                <a:latin typeface="Courier New" pitchFamily="49" charset="0"/>
                <a:cs typeface="Courier New" pitchFamily="49" charset="0"/>
              </a:rPr>
              <a:t>superuser_home</a:t>
            </a:r>
            <a:r>
              <a:rPr lang="en-US" sz="2200" dirty="0" smtClean="0">
                <a:latin typeface="Courier New" pitchFamily="49" charset="0"/>
                <a:cs typeface="Courier New" pitchFamily="49" charset="0"/>
              </a:rPr>
              <a:t>/gpAdminLogs</a:t>
            </a:r>
          </a:p>
          <a:p>
            <a:pPr>
              <a:spcBef>
                <a:spcPts val="0"/>
              </a:spcBef>
            </a:pPr>
            <a:r>
              <a:rPr lang="en-US" sz="2200" dirty="0" smtClean="0">
                <a:cs typeface="Courier New" pitchFamily="49" charset="0"/>
              </a:rPr>
              <a:t>Can be searched and filtered with the </a:t>
            </a:r>
            <a:r>
              <a:rPr lang="en-US" sz="2200" dirty="0" smtClean="0">
                <a:latin typeface="Courier New" pitchFamily="49" charset="0"/>
                <a:cs typeface="Courier New" pitchFamily="49" charset="0"/>
              </a:rPr>
              <a:t>gplogfilter</a:t>
            </a:r>
            <a:r>
              <a:rPr lang="en-US" sz="2200" dirty="0" smtClean="0">
                <a:cs typeface="Courier New" pitchFamily="49" charset="0"/>
              </a:rPr>
              <a:t> command</a:t>
            </a:r>
          </a:p>
          <a:p>
            <a:endParaRPr lang="en-US" dirty="0"/>
          </a:p>
        </p:txBody>
      </p:sp>
    </p:spTree>
    <p:custDataLst>
      <p:tags r:id="rId1"/>
    </p:custDataLst>
    <p:extLst>
      <p:ext uri="{BB962C8B-B14F-4D97-AF65-F5344CB8AC3E}">
        <p14:creationId xmlns:p14="http://schemas.microsoft.com/office/powerpoint/2010/main" val="32881024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Logging Configuration Parameters</a:t>
            </a:r>
            <a:endParaRPr lang="en-US" dirty="0"/>
          </a:p>
        </p:txBody>
      </p:sp>
      <p:sp>
        <p:nvSpPr>
          <p:cNvPr id="3" name="Content Placeholder 2"/>
          <p:cNvSpPr>
            <a:spLocks noGrp="1"/>
          </p:cNvSpPr>
          <p:nvPr>
            <p:ph idx="1"/>
          </p:nvPr>
        </p:nvSpPr>
        <p:spPr>
          <a:xfrm>
            <a:off x="457200" y="741649"/>
            <a:ext cx="8229600" cy="3394472"/>
          </a:xfrm>
        </p:spPr>
        <p:txBody>
          <a:bodyPr/>
          <a:lstStyle/>
          <a:p>
            <a:pPr>
              <a:buNone/>
            </a:pPr>
            <a:r>
              <a:rPr lang="en-US" dirty="0" smtClean="0"/>
              <a:t>The following are commonly used for log configuration:</a:t>
            </a:r>
          </a:p>
        </p:txBody>
      </p:sp>
      <p:graphicFrame>
        <p:nvGraphicFramePr>
          <p:cNvPr id="7" name="Table 6"/>
          <p:cNvGraphicFramePr>
            <a:graphicFrameLocks noGrp="1"/>
          </p:cNvGraphicFramePr>
          <p:nvPr>
            <p:extLst>
              <p:ext uri="{D42A27DB-BD31-4B8C-83A1-F6EECF244321}">
                <p14:modId xmlns:p14="http://schemas.microsoft.com/office/powerpoint/2010/main" val="317930160"/>
              </p:ext>
            </p:extLst>
          </p:nvPr>
        </p:nvGraphicFramePr>
        <p:xfrm>
          <a:off x="0" y="1167621"/>
          <a:ext cx="9144000" cy="3581399"/>
        </p:xfrm>
        <a:graphic>
          <a:graphicData uri="http://schemas.openxmlformats.org/drawingml/2006/table">
            <a:tbl>
              <a:tblPr firstRow="1" bandRow="1">
                <a:tableStyleId>{5C22544A-7EE6-4342-B048-85BDC9FD1C3A}</a:tableStyleId>
              </a:tblPr>
              <a:tblGrid>
                <a:gridCol w="2623169"/>
                <a:gridCol w="6520831"/>
              </a:tblGrid>
              <a:tr h="274320">
                <a:tc>
                  <a:txBody>
                    <a:bodyPr/>
                    <a:lstStyle/>
                    <a:p>
                      <a:r>
                        <a:rPr lang="en-US" sz="1600" dirty="0" smtClean="0"/>
                        <a:t>Log Parameter</a:t>
                      </a:r>
                      <a:endParaRPr lang="en-US" sz="1600" dirty="0"/>
                    </a:p>
                  </a:txBody>
                  <a:tcPr marT="34290" marB="34290"/>
                </a:tc>
                <a:tc>
                  <a:txBody>
                    <a:bodyPr/>
                    <a:lstStyle/>
                    <a:p>
                      <a:r>
                        <a:rPr lang="en-US" sz="1600" dirty="0" smtClean="0"/>
                        <a:t>Description</a:t>
                      </a:r>
                      <a:endParaRPr lang="en-US" sz="1600" dirty="0"/>
                    </a:p>
                  </a:txBody>
                  <a:tcPr marT="34290" marB="34290"/>
                </a:tc>
              </a:tr>
              <a:tr h="480060">
                <a:tc>
                  <a:txBody>
                    <a:bodyPr/>
                    <a:lstStyle/>
                    <a:p>
                      <a:r>
                        <a:rPr lang="en-US" sz="1600" dirty="0" smtClean="0">
                          <a:latin typeface="Courier New" pitchFamily="49" charset="0"/>
                          <a:cs typeface="Courier New" pitchFamily="49" charset="0"/>
                        </a:rPr>
                        <a:t>client_min_messages</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Controls which message levels are sent to the client; accepts range from </a:t>
                      </a:r>
                      <a:r>
                        <a:rPr lang="en-US" sz="1400" dirty="0" smtClean="0">
                          <a:latin typeface="Courier New" pitchFamily="49" charset="0"/>
                          <a:cs typeface="Courier New" pitchFamily="49" charset="0"/>
                        </a:rPr>
                        <a:t>DEBUG5</a:t>
                      </a:r>
                      <a:r>
                        <a:rPr lang="en-US" sz="1400" dirty="0" smtClean="0">
                          <a:latin typeface="+mj-lt"/>
                          <a:cs typeface="Courier New" pitchFamily="49" charset="0"/>
                        </a:rPr>
                        <a:t> to </a:t>
                      </a:r>
                      <a:r>
                        <a:rPr lang="en-US" sz="1400" dirty="0" smtClean="0">
                          <a:latin typeface="Courier New" pitchFamily="49" charset="0"/>
                          <a:cs typeface="Courier New" pitchFamily="49" charset="0"/>
                        </a:rPr>
                        <a:t>PANIC</a:t>
                      </a:r>
                      <a:endParaRPr lang="en-US" sz="1400" dirty="0">
                        <a:latin typeface="Courier New" pitchFamily="49" charset="0"/>
                        <a:cs typeface="Courier New" pitchFamily="49" charset="0"/>
                      </a:endParaRPr>
                    </a:p>
                  </a:txBody>
                  <a:tcPr marT="34290" marB="34290"/>
                </a:tc>
              </a:tr>
              <a:tr h="480060">
                <a:tc>
                  <a:txBody>
                    <a:bodyPr/>
                    <a:lstStyle/>
                    <a:p>
                      <a:r>
                        <a:rPr lang="en-US" sz="1600" dirty="0" smtClean="0">
                          <a:latin typeface="Courier New" pitchFamily="49" charset="0"/>
                          <a:cs typeface="Courier New" pitchFamily="49" charset="0"/>
                        </a:rPr>
                        <a:t>log_min_messages</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mj-lt"/>
                          <a:cs typeface="Courier New" pitchFamily="49" charset="0"/>
                        </a:rPr>
                        <a:t>Controls which message levels are written to the server log</a:t>
                      </a:r>
                      <a:r>
                        <a:rPr lang="en-US" sz="1400" kern="1200" dirty="0" smtClean="0">
                          <a:solidFill>
                            <a:schemeClr val="dk1"/>
                          </a:solidFill>
                          <a:latin typeface="+mn-lt"/>
                          <a:ea typeface="+mn-ea"/>
                          <a:cs typeface="Courier New" pitchFamily="49" charset="0"/>
                        </a:rPr>
                        <a:t>; accepts range from </a:t>
                      </a:r>
                      <a:r>
                        <a:rPr lang="en-US" sz="1400" dirty="0" smtClean="0">
                          <a:latin typeface="Courier New" pitchFamily="49" charset="0"/>
                          <a:cs typeface="Courier New" pitchFamily="49" charset="0"/>
                        </a:rPr>
                        <a:t>DEBUG5</a:t>
                      </a:r>
                      <a:r>
                        <a:rPr lang="en-US" sz="1400" kern="1200" dirty="0" smtClean="0">
                          <a:solidFill>
                            <a:schemeClr val="dk1"/>
                          </a:solidFill>
                          <a:latin typeface="+mn-lt"/>
                          <a:ea typeface="+mn-ea"/>
                          <a:cs typeface="Courier New" pitchFamily="49" charset="0"/>
                        </a:rPr>
                        <a:t> to </a:t>
                      </a:r>
                      <a:r>
                        <a:rPr lang="en-US" sz="1400" dirty="0" smtClean="0">
                          <a:latin typeface="Courier New" pitchFamily="49" charset="0"/>
                          <a:cs typeface="Courier New" pitchFamily="49" charset="0"/>
                        </a:rPr>
                        <a:t>PANIC</a:t>
                      </a:r>
                      <a:endParaRPr lang="en-US" sz="1400" dirty="0">
                        <a:latin typeface="+mj-lt"/>
                        <a:cs typeface="Courier New" pitchFamily="49" charset="0"/>
                      </a:endParaRPr>
                    </a:p>
                  </a:txBody>
                  <a:tcPr marT="34290" marB="34290"/>
                </a:tc>
              </a:tr>
              <a:tr h="274320">
                <a:tc>
                  <a:txBody>
                    <a:bodyPr/>
                    <a:lstStyle/>
                    <a:p>
                      <a:r>
                        <a:rPr lang="en-US" sz="1600" baseline="0" dirty="0" smtClean="0">
                          <a:latin typeface="Courier New" pitchFamily="49" charset="0"/>
                          <a:cs typeface="Courier New" pitchFamily="49" charset="0"/>
                        </a:rPr>
                        <a:t>log_connections</a:t>
                      </a:r>
                    </a:p>
                  </a:txBody>
                  <a:tcPr marT="34290" marB="34290"/>
                </a:tc>
                <a:tc>
                  <a:txBody>
                    <a:bodyPr/>
                    <a:lstStyle/>
                    <a:p>
                      <a:r>
                        <a:rPr lang="en-US" sz="1400" dirty="0" smtClean="0">
                          <a:latin typeface="+mj-lt"/>
                          <a:cs typeface="Courier New" pitchFamily="49" charset="0"/>
                        </a:rPr>
                        <a:t>Each successful connection is logged;</a:t>
                      </a:r>
                      <a:r>
                        <a:rPr lang="en-US" sz="1400" baseline="0" dirty="0" smtClean="0">
                          <a:latin typeface="+mj-lt"/>
                          <a:cs typeface="Courier New" pitchFamily="49" charset="0"/>
                        </a:rPr>
                        <a:t> accepts </a:t>
                      </a:r>
                      <a:r>
                        <a:rPr lang="en-US" sz="1400" baseline="0" dirty="0" smtClean="0">
                          <a:latin typeface="Courier New" pitchFamily="49" charset="0"/>
                          <a:cs typeface="Courier New" pitchFamily="49" charset="0"/>
                        </a:rPr>
                        <a:t>on|off</a:t>
                      </a:r>
                      <a:endParaRPr lang="en-US" sz="1400" dirty="0">
                        <a:latin typeface="Courier New" pitchFamily="49" charset="0"/>
                        <a:cs typeface="Courier New" pitchFamily="49" charset="0"/>
                      </a:endParaRPr>
                    </a:p>
                  </a:txBody>
                  <a:tcPr marT="34290" marB="34290"/>
                </a:tc>
              </a:tr>
              <a:tr h="480060">
                <a:tc>
                  <a:txBody>
                    <a:bodyPr/>
                    <a:lstStyle/>
                    <a:p>
                      <a:r>
                        <a:rPr lang="en-US" sz="1600" baseline="0" dirty="0" smtClean="0">
                          <a:latin typeface="Courier New" pitchFamily="49" charset="0"/>
                          <a:cs typeface="Courier New" pitchFamily="49" charset="0"/>
                        </a:rPr>
                        <a:t>log_statement</a:t>
                      </a:r>
                    </a:p>
                  </a:txBody>
                  <a:tcPr marT="34290" marB="34290"/>
                </a:tc>
                <a:tc>
                  <a:txBody>
                    <a:bodyPr/>
                    <a:lstStyle/>
                    <a:p>
                      <a:r>
                        <a:rPr lang="en-US" sz="1400" dirty="0" smtClean="0">
                          <a:latin typeface="+mj-lt"/>
                          <a:cs typeface="Courier New" pitchFamily="49" charset="0"/>
                        </a:rPr>
                        <a:t>Controls</a:t>
                      </a:r>
                      <a:r>
                        <a:rPr lang="en-US" sz="1400" baseline="0" dirty="0" smtClean="0">
                          <a:latin typeface="+mj-lt"/>
                          <a:cs typeface="Courier New" pitchFamily="49" charset="0"/>
                        </a:rPr>
                        <a:t> which SQL statements are logged; accepts </a:t>
                      </a:r>
                      <a:r>
                        <a:rPr lang="en-US" sz="1400" baseline="0" dirty="0" smtClean="0">
                          <a:latin typeface="Courier New" pitchFamily="49" charset="0"/>
                          <a:cs typeface="Courier New" pitchFamily="49" charset="0"/>
                        </a:rPr>
                        <a:t>NONE</a:t>
                      </a:r>
                      <a:r>
                        <a:rPr lang="en-US" sz="1400" baseline="0" dirty="0" smtClean="0">
                          <a:latin typeface="+mj-lt"/>
                          <a:cs typeface="Courier New" pitchFamily="49" charset="0"/>
                        </a:rPr>
                        <a:t>, </a:t>
                      </a:r>
                      <a:r>
                        <a:rPr lang="en-US" sz="1400" baseline="0" dirty="0" smtClean="0">
                          <a:latin typeface="Courier New" pitchFamily="49" charset="0"/>
                          <a:cs typeface="Courier New" pitchFamily="49" charset="0"/>
                        </a:rPr>
                        <a:t>DDL</a:t>
                      </a:r>
                      <a:r>
                        <a:rPr lang="en-US" sz="1400" baseline="0" dirty="0" smtClean="0">
                          <a:latin typeface="+mj-lt"/>
                          <a:cs typeface="Courier New" pitchFamily="49" charset="0"/>
                        </a:rPr>
                        <a:t>, </a:t>
                      </a:r>
                      <a:r>
                        <a:rPr lang="en-US" sz="1400" baseline="0" dirty="0" smtClean="0">
                          <a:latin typeface="Courier New" pitchFamily="49" charset="0"/>
                          <a:cs typeface="Courier New" pitchFamily="49" charset="0"/>
                        </a:rPr>
                        <a:t>MOD</a:t>
                      </a:r>
                      <a:r>
                        <a:rPr lang="en-US" sz="1400" baseline="0" dirty="0" smtClean="0">
                          <a:latin typeface="+mj-lt"/>
                          <a:cs typeface="Courier New" pitchFamily="49" charset="0"/>
                        </a:rPr>
                        <a:t>, or </a:t>
                      </a:r>
                      <a:r>
                        <a:rPr lang="en-US" sz="1400" baseline="0" dirty="0" smtClean="0">
                          <a:latin typeface="Courier New" pitchFamily="49" charset="0"/>
                          <a:cs typeface="Courier New" pitchFamily="49" charset="0"/>
                        </a:rPr>
                        <a:t>ALL</a:t>
                      </a:r>
                      <a:endParaRPr lang="en-US" sz="1400" dirty="0">
                        <a:latin typeface="Courier New" pitchFamily="49" charset="0"/>
                        <a:cs typeface="Courier New" pitchFamily="49" charset="0"/>
                      </a:endParaRPr>
                    </a:p>
                  </a:txBody>
                  <a:tcPr marT="34290" marB="34290"/>
                </a:tc>
              </a:tr>
              <a:tr h="480060">
                <a:tc>
                  <a:txBody>
                    <a:bodyPr/>
                    <a:lstStyle/>
                    <a:p>
                      <a:r>
                        <a:rPr lang="en-US" sz="1600" baseline="0" dirty="0" smtClean="0">
                          <a:latin typeface="Courier New" pitchFamily="49" charset="0"/>
                          <a:cs typeface="Courier New" pitchFamily="49" charset="0"/>
                        </a:rPr>
                        <a:t>log_rotation_age</a:t>
                      </a:r>
                    </a:p>
                  </a:txBody>
                  <a:tcPr marT="34290" marB="34290"/>
                </a:tc>
                <a:tc>
                  <a:txBody>
                    <a:bodyPr/>
                    <a:lstStyle/>
                    <a:p>
                      <a:r>
                        <a:rPr lang="en-US" sz="1400" dirty="0" smtClean="0">
                          <a:latin typeface="+mj-lt"/>
                          <a:cs typeface="Courier New" pitchFamily="49" charset="0"/>
                        </a:rPr>
                        <a:t>Determines the maximum lifetime of an individual log file; accepts values in minutes</a:t>
                      </a:r>
                      <a:endParaRPr lang="en-US" sz="1400" dirty="0">
                        <a:latin typeface="+mj-lt"/>
                        <a:cs typeface="Courier New" pitchFamily="49" charset="0"/>
                      </a:endParaRPr>
                    </a:p>
                  </a:txBody>
                  <a:tcPr marT="34290" marB="34290"/>
                </a:tc>
              </a:tr>
              <a:tr h="480060">
                <a:tc>
                  <a:txBody>
                    <a:bodyPr/>
                    <a:lstStyle/>
                    <a:p>
                      <a:r>
                        <a:rPr lang="en-US" sz="1600" baseline="0" dirty="0" smtClean="0">
                          <a:latin typeface="Courier New" pitchFamily="49" charset="0"/>
                          <a:cs typeface="Courier New" pitchFamily="49" charset="0"/>
                        </a:rPr>
                        <a:t>log_rotation_size</a:t>
                      </a:r>
                    </a:p>
                  </a:txBody>
                  <a:tcPr marT="34290" marB="34290"/>
                </a:tc>
                <a:tc>
                  <a:txBody>
                    <a:bodyPr/>
                    <a:lstStyle/>
                    <a:p>
                      <a:r>
                        <a:rPr lang="en-US" sz="1400" dirty="0" smtClean="0">
                          <a:latin typeface="+mj-lt"/>
                          <a:cs typeface="Courier New" pitchFamily="49" charset="0"/>
                        </a:rPr>
                        <a:t>Determines</a:t>
                      </a:r>
                      <a:r>
                        <a:rPr lang="en-US" sz="1400" baseline="0" dirty="0" smtClean="0">
                          <a:latin typeface="+mj-lt"/>
                          <a:cs typeface="Courier New" pitchFamily="49" charset="0"/>
                        </a:rPr>
                        <a:t> the maximum size of an individual log file; accepts values in kilobytes</a:t>
                      </a:r>
                      <a:endParaRPr lang="en-US" sz="1400" dirty="0">
                        <a:latin typeface="+mj-lt"/>
                        <a:cs typeface="Courier New" pitchFamily="49" charset="0"/>
                      </a:endParaRPr>
                    </a:p>
                  </a:txBody>
                  <a:tcPr marT="34290" marB="34290"/>
                </a:tc>
              </a:tr>
              <a:tr h="480060">
                <a:tc>
                  <a:txBody>
                    <a:bodyPr/>
                    <a:lstStyle/>
                    <a:p>
                      <a:r>
                        <a:rPr lang="en-US" sz="1600" baseline="0" dirty="0" smtClean="0">
                          <a:latin typeface="Courier New" pitchFamily="49" charset="0"/>
                          <a:cs typeface="Courier New" pitchFamily="49" charset="0"/>
                        </a:rPr>
                        <a:t>log_duration</a:t>
                      </a:r>
                    </a:p>
                  </a:txBody>
                  <a:tcPr marT="34290" marB="34290"/>
                </a:tc>
                <a:tc>
                  <a:txBody>
                    <a:bodyPr/>
                    <a:lstStyle/>
                    <a:p>
                      <a:r>
                        <a:rPr lang="en-US" sz="1400" dirty="0" smtClean="0">
                          <a:latin typeface="+mj-lt"/>
                          <a:cs typeface="Courier New" pitchFamily="49" charset="0"/>
                        </a:rPr>
                        <a:t>Causes the duration of every completed statement to be logged; useful for query profiling</a:t>
                      </a:r>
                      <a:endParaRPr lang="en-US" sz="1400" dirty="0">
                        <a:latin typeface="+mj-lt"/>
                        <a:cs typeface="Courier New" pitchFamily="49" charset="0"/>
                      </a:endParaRPr>
                    </a:p>
                  </a:txBody>
                  <a:tcPr marT="34290" marB="34290"/>
                </a:tc>
              </a:tr>
            </a:tbl>
          </a:graphicData>
        </a:graphic>
      </p:graphicFrame>
    </p:spTree>
    <p:custDataLst>
      <p:tags r:id="rId1"/>
    </p:custDataLst>
    <p:extLst>
      <p:ext uri="{BB962C8B-B14F-4D97-AF65-F5344CB8AC3E}">
        <p14:creationId xmlns:p14="http://schemas.microsoft.com/office/powerpoint/2010/main" val="26801704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a:buSzPct val="100000"/>
            </a:pPr>
            <a:r>
              <a:rPr lang="en-US" dirty="0">
                <a:solidFill>
                  <a:schemeClr val="lt2"/>
                </a:solidFill>
              </a:rPr>
              <a:t>System Administration Tasks Overview</a:t>
            </a:r>
          </a:p>
          <a:p>
            <a:pPr marL="495300">
              <a:buSzPct val="100000"/>
            </a:pPr>
            <a:r>
              <a:rPr lang="en-US" dirty="0">
                <a:solidFill>
                  <a:schemeClr val="lt2"/>
                </a:solidFill>
              </a:rPr>
              <a:t>Starting and stopping the services</a:t>
            </a:r>
          </a:p>
          <a:p>
            <a:pPr marL="495300">
              <a:buSzPct val="100000"/>
            </a:pPr>
            <a:r>
              <a:rPr lang="en-US" dirty="0">
                <a:solidFill>
                  <a:schemeClr val="lt2"/>
                </a:solidFill>
              </a:rPr>
              <a:t>Verifying status</a:t>
            </a:r>
          </a:p>
          <a:p>
            <a:pPr marL="495300">
              <a:buSzPct val="100000"/>
            </a:pPr>
            <a:r>
              <a:rPr lang="en-US" dirty="0">
                <a:solidFill>
                  <a:schemeClr val="lt2"/>
                </a:solidFill>
              </a:rPr>
              <a:t>Logs</a:t>
            </a:r>
          </a:p>
          <a:p>
            <a:pPr marL="495300">
              <a:buSzPct val="100000"/>
            </a:pPr>
            <a:r>
              <a:rPr lang="en-US" b="1" dirty="0">
                <a:solidFill>
                  <a:schemeClr val="lt2"/>
                </a:solidFill>
              </a:rPr>
              <a:t>Assessing data skew and data storage</a:t>
            </a:r>
          </a:p>
          <a:p>
            <a:pPr marL="495300">
              <a:buSzPct val="100000"/>
            </a:pPr>
            <a:r>
              <a:rPr lang="en-US" dirty="0">
                <a:solidFill>
                  <a:schemeClr val="lt2"/>
                </a:solidFill>
              </a:rPr>
              <a:t>Troubleshooting</a:t>
            </a:r>
            <a:endParaRPr lang="en" dirty="0">
              <a:solidFill>
                <a:schemeClr val="lt2"/>
              </a:solidFill>
            </a:endParaRPr>
          </a:p>
        </p:txBody>
      </p:sp>
    </p:spTree>
    <p:extLst>
      <p:ext uri="{BB962C8B-B14F-4D97-AF65-F5344CB8AC3E}">
        <p14:creationId xmlns:p14="http://schemas.microsoft.com/office/powerpoint/2010/main" val="27646459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Checking for Data Distribution Skew</a:t>
            </a:r>
            <a:endParaRPr lang="en-US" dirty="0"/>
          </a:p>
        </p:txBody>
      </p:sp>
      <p:sp>
        <p:nvSpPr>
          <p:cNvPr id="3" name="Content Placeholder 2"/>
          <p:cNvSpPr>
            <a:spLocks noGrp="1"/>
          </p:cNvSpPr>
          <p:nvPr>
            <p:ph idx="1"/>
          </p:nvPr>
        </p:nvSpPr>
        <p:spPr>
          <a:xfrm>
            <a:off x="457200" y="760171"/>
            <a:ext cx="8229600" cy="3394472"/>
          </a:xfrm>
        </p:spPr>
        <p:txBody>
          <a:bodyPr/>
          <a:lstStyle/>
          <a:p>
            <a:pPr>
              <a:buNone/>
            </a:pPr>
            <a:r>
              <a:rPr lang="en-US" sz="2200" dirty="0" smtClean="0"/>
              <a:t>Check for data skew with the following:</a:t>
            </a:r>
          </a:p>
          <a:p>
            <a:r>
              <a:rPr lang="en-US" sz="2200" dirty="0" smtClean="0">
                <a:latin typeface="Courier New" pitchFamily="49" charset="0"/>
                <a:cs typeface="Courier New" pitchFamily="49" charset="0"/>
              </a:rPr>
              <a:t>gp_toolkit</a:t>
            </a:r>
            <a:r>
              <a:rPr lang="en-US" sz="2200" dirty="0" smtClean="0"/>
              <a:t> administrative schema offers two views:</a:t>
            </a:r>
          </a:p>
          <a:p>
            <a:pPr lvl="1"/>
            <a:r>
              <a:rPr lang="en-US" sz="2200" dirty="0" smtClean="0">
                <a:latin typeface="Courier New" pitchFamily="49" charset="0"/>
                <a:cs typeface="Courier New" pitchFamily="49" charset="0"/>
              </a:rPr>
              <a:t>gp_toolkit.gp_skew_coefficients</a:t>
            </a:r>
          </a:p>
          <a:p>
            <a:pPr lvl="1"/>
            <a:r>
              <a:rPr lang="en-US" sz="2200" dirty="0" smtClean="0">
                <a:latin typeface="Courier New" pitchFamily="49" charset="0"/>
                <a:cs typeface="Courier New" pitchFamily="49" charset="0"/>
              </a:rPr>
              <a:t>gp_toolkit.gp_skew_idle_fractions</a:t>
            </a:r>
          </a:p>
          <a:p>
            <a:r>
              <a:rPr lang="en-US" sz="2200" dirty="0" smtClean="0"/>
              <a:t>To view the number of rows on each segment, run the following query:</a:t>
            </a:r>
          </a:p>
          <a:p>
            <a:pPr marL="0" indent="0">
              <a:buNone/>
            </a:pPr>
            <a:endParaRPr lang="en-US" sz="2200" dirty="0" smtClean="0"/>
          </a:p>
          <a:p>
            <a:r>
              <a:rPr lang="en-US" sz="2200" dirty="0" smtClean="0"/>
              <a:t>Check for processing skew with the following query:</a:t>
            </a:r>
          </a:p>
          <a:p>
            <a:endParaRPr lang="en-US" sz="2200" dirty="0" smtClean="0"/>
          </a:p>
          <a:p>
            <a:endParaRPr lang="en-US" dirty="0"/>
          </a:p>
        </p:txBody>
      </p:sp>
      <p:grpSp>
        <p:nvGrpSpPr>
          <p:cNvPr id="4" name="Group 6"/>
          <p:cNvGrpSpPr/>
          <p:nvPr/>
        </p:nvGrpSpPr>
        <p:grpSpPr>
          <a:xfrm>
            <a:off x="903280" y="2814736"/>
            <a:ext cx="7315200" cy="805141"/>
            <a:chOff x="457200" y="1752600"/>
            <a:chExt cx="7315200" cy="885427"/>
          </a:xfrm>
        </p:grpSpPr>
        <p:sp>
          <p:nvSpPr>
            <p:cNvPr id="8" name="Rectangle 7"/>
            <p:cNvSpPr/>
            <p:nvPr/>
          </p:nvSpPr>
          <p:spPr>
            <a:xfrm>
              <a:off x="457200" y="1752600"/>
              <a:ext cx="7315200" cy="74860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10423" y="1776253"/>
              <a:ext cx="7185777" cy="861774"/>
            </a:xfrm>
            <a:prstGeom prst="rect">
              <a:avLst/>
            </a:prstGeom>
            <a:noFill/>
          </p:spPr>
          <p:txBody>
            <a:bodyPr wrap="square" rtlCol="0">
              <a:spAutoFit/>
            </a:bodyPr>
            <a:lstStyle/>
            <a:p>
              <a:r>
                <a:rPr lang="en-US" dirty="0" smtClean="0">
                  <a:latin typeface="Courier New" pitchFamily="49" charset="0"/>
                  <a:cs typeface="Courier New" pitchFamily="49" charset="0"/>
                </a:rPr>
                <a:t>SELECT gp_segment_id, count(*) </a:t>
              </a:r>
            </a:p>
            <a:p>
              <a:r>
                <a:rPr lang="en-US" dirty="0" smtClean="0">
                  <a:latin typeface="Courier New" pitchFamily="49" charset="0"/>
                  <a:cs typeface="Courier New" pitchFamily="49" charset="0"/>
                </a:rPr>
                <a:t>FROM </a:t>
              </a:r>
              <a:r>
                <a:rPr lang="en-US" i="1" dirty="0" smtClean="0">
                  <a:latin typeface="Courier New" pitchFamily="49" charset="0"/>
                  <a:cs typeface="Courier New" pitchFamily="49" charset="0"/>
                </a:rPr>
                <a:t>table_name</a:t>
              </a:r>
              <a:r>
                <a:rPr lang="en-US" dirty="0" smtClean="0">
                  <a:latin typeface="Courier New" pitchFamily="49" charset="0"/>
                  <a:cs typeface="Courier New" pitchFamily="49" charset="0"/>
                </a:rPr>
                <a:t> GROUP BY gp_segment_id;</a:t>
              </a:r>
            </a:p>
          </p:txBody>
        </p:sp>
      </p:grpSp>
      <p:grpSp>
        <p:nvGrpSpPr>
          <p:cNvPr id="7" name="Group 9"/>
          <p:cNvGrpSpPr/>
          <p:nvPr/>
        </p:nvGrpSpPr>
        <p:grpSpPr>
          <a:xfrm>
            <a:off x="879540" y="3966131"/>
            <a:ext cx="7315200" cy="816855"/>
            <a:chOff x="457200" y="1752600"/>
            <a:chExt cx="7315200" cy="924581"/>
          </a:xfrm>
        </p:grpSpPr>
        <p:sp>
          <p:nvSpPr>
            <p:cNvPr id="11" name="Rectangle 10"/>
            <p:cNvSpPr/>
            <p:nvPr/>
          </p:nvSpPr>
          <p:spPr>
            <a:xfrm>
              <a:off x="457200" y="1752600"/>
              <a:ext cx="7315200" cy="74860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10423" y="1815407"/>
              <a:ext cx="7185777" cy="861774"/>
            </a:xfrm>
            <a:prstGeom prst="rect">
              <a:avLst/>
            </a:prstGeom>
            <a:noFill/>
          </p:spPr>
          <p:txBody>
            <a:bodyPr wrap="square" rtlCol="0">
              <a:spAutoFit/>
            </a:bodyPr>
            <a:lstStyle/>
            <a:p>
              <a:r>
                <a:rPr lang="en-US" dirty="0" smtClean="0">
                  <a:latin typeface="Courier New" pitchFamily="49" charset="0"/>
                  <a:cs typeface="Courier New" pitchFamily="49" charset="0"/>
                </a:rPr>
                <a:t>SELECT gp_segment_id, count(*) FROM </a:t>
              </a:r>
              <a:r>
                <a:rPr lang="en-US" i="1" dirty="0" smtClean="0">
                  <a:latin typeface="Courier New" pitchFamily="49" charset="0"/>
                  <a:cs typeface="Courier New" pitchFamily="49" charset="0"/>
                </a:rPr>
                <a:t>table_name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WHERE </a:t>
              </a:r>
              <a:r>
                <a:rPr lang="en-US" i="1" dirty="0" smtClean="0">
                  <a:latin typeface="Courier New" pitchFamily="49" charset="0"/>
                  <a:cs typeface="Courier New" pitchFamily="49" charset="0"/>
                </a:rPr>
                <a:t>column</a:t>
              </a:r>
              <a:r>
                <a:rPr lang="en-US" dirty="0" smtClean="0">
                  <a:latin typeface="Courier New" pitchFamily="49" charset="0"/>
                  <a:cs typeface="Courier New" pitchFamily="49" charset="0"/>
                </a:rPr>
                <a:t>='value' GROUP BY gp_segment_id;</a:t>
              </a:r>
            </a:p>
          </p:txBody>
        </p:sp>
      </p:grpSp>
    </p:spTree>
    <p:custDataLst>
      <p:tags r:id="rId1"/>
    </p:custDataLst>
    <p:extLst>
      <p:ext uri="{BB962C8B-B14F-4D97-AF65-F5344CB8AC3E}">
        <p14:creationId xmlns:p14="http://schemas.microsoft.com/office/powerpoint/2010/main" val="27003559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a:buSzPct val="100000"/>
            </a:pPr>
            <a:r>
              <a:rPr lang="en-US" dirty="0">
                <a:solidFill>
                  <a:schemeClr val="lt2"/>
                </a:solidFill>
              </a:rPr>
              <a:t>System Administration Tasks Overview</a:t>
            </a:r>
          </a:p>
          <a:p>
            <a:pPr marL="495300">
              <a:buSzPct val="100000"/>
            </a:pPr>
            <a:r>
              <a:rPr lang="en-US" dirty="0">
                <a:solidFill>
                  <a:schemeClr val="lt2"/>
                </a:solidFill>
              </a:rPr>
              <a:t>Starting and stopping the services</a:t>
            </a:r>
          </a:p>
          <a:p>
            <a:pPr marL="495300">
              <a:buSzPct val="100000"/>
            </a:pPr>
            <a:r>
              <a:rPr lang="en-US" dirty="0">
                <a:solidFill>
                  <a:schemeClr val="lt2"/>
                </a:solidFill>
              </a:rPr>
              <a:t>Verifying status</a:t>
            </a:r>
          </a:p>
          <a:p>
            <a:pPr marL="495300">
              <a:buSzPct val="100000"/>
            </a:pPr>
            <a:r>
              <a:rPr lang="en-US" dirty="0">
                <a:solidFill>
                  <a:schemeClr val="lt2"/>
                </a:solidFill>
              </a:rPr>
              <a:t>Logs</a:t>
            </a:r>
          </a:p>
          <a:p>
            <a:pPr marL="495300">
              <a:buSzPct val="100000"/>
            </a:pPr>
            <a:r>
              <a:rPr lang="en-US" dirty="0">
                <a:solidFill>
                  <a:schemeClr val="lt2"/>
                </a:solidFill>
              </a:rPr>
              <a:t>Assessing data skew and data storage</a:t>
            </a:r>
          </a:p>
          <a:p>
            <a:pPr marL="495300">
              <a:buSzPct val="100000"/>
            </a:pPr>
            <a:r>
              <a:rPr lang="en-US" b="1" dirty="0">
                <a:solidFill>
                  <a:schemeClr val="lt2"/>
                </a:solidFill>
              </a:rPr>
              <a:t>Troubleshooting</a:t>
            </a:r>
            <a:endParaRPr lang="en" b="1" dirty="0">
              <a:solidFill>
                <a:schemeClr val="lt2"/>
              </a:solidFill>
            </a:endParaRPr>
          </a:p>
        </p:txBody>
      </p:sp>
    </p:spTree>
    <p:extLst>
      <p:ext uri="{BB962C8B-B14F-4D97-AF65-F5344CB8AC3E}">
        <p14:creationId xmlns:p14="http://schemas.microsoft.com/office/powerpoint/2010/main" val="3782078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Greenplum Server Log Troubleshooting</a:t>
            </a:r>
            <a:endParaRPr lang="en-US" dirty="0"/>
          </a:p>
        </p:txBody>
      </p:sp>
      <p:sp>
        <p:nvSpPr>
          <p:cNvPr id="8" name="Content Placeholder 7"/>
          <p:cNvSpPr>
            <a:spLocks noGrp="1"/>
          </p:cNvSpPr>
          <p:nvPr>
            <p:ph idx="1"/>
          </p:nvPr>
        </p:nvSpPr>
        <p:spPr>
          <a:xfrm>
            <a:off x="457200" y="860733"/>
            <a:ext cx="8229600" cy="3394472"/>
          </a:xfrm>
        </p:spPr>
        <p:txBody>
          <a:bodyPr>
            <a:normAutofit fontScale="85000" lnSpcReduction="20000"/>
          </a:bodyPr>
          <a:lstStyle/>
          <a:p>
            <a:pPr>
              <a:buNone/>
            </a:pPr>
            <a:r>
              <a:rPr lang="en-US" dirty="0" smtClean="0"/>
              <a:t>Use the following tips to troubleshoot server problems:</a:t>
            </a:r>
          </a:p>
          <a:p>
            <a:r>
              <a:rPr lang="en-US" dirty="0" smtClean="0"/>
              <a:t>Check the master log to find the relevant log entry</a:t>
            </a:r>
          </a:p>
          <a:p>
            <a:pPr lvl="1"/>
            <a:r>
              <a:rPr lang="en-US" dirty="0" smtClean="0"/>
              <a:t>Log lines have the format of:</a:t>
            </a:r>
            <a:br>
              <a:rPr lang="en-US" dirty="0" smtClean="0"/>
            </a:br>
            <a:r>
              <a:rPr lang="en-US" dirty="0" smtClean="0">
                <a:latin typeface="Courier New" pitchFamily="49" charset="0"/>
                <a:cs typeface="Courier New" pitchFamily="49" charset="0"/>
              </a:rPr>
              <a:t>timestamp | user | database | statement_id | con# cmd# |:-MESSAGE _TYPE: &lt;log_message&gt;</a:t>
            </a:r>
          </a:p>
          <a:p>
            <a:pPr lvl="1"/>
            <a:r>
              <a:rPr lang="en-US" dirty="0" smtClean="0"/>
              <a:t>The following is a sample of a log entry:</a:t>
            </a:r>
            <a:br>
              <a:rPr lang="en-US" dirty="0" smtClean="0"/>
            </a:br>
            <a:r>
              <a:rPr lang="en-US" dirty="0" smtClean="0">
                <a:latin typeface="Courier New" pitchFamily="49" charset="0"/>
                <a:cs typeface="Courier New" pitchFamily="49" charset="0"/>
              </a:rPr>
              <a:t>2006-08-19 19:00:58 PDT|lab1|names|11085|con107 cmd1|:-LOG:  statement: select * from topten where year='2005' and gender='F' order by rank;</a:t>
            </a:r>
          </a:p>
          <a:p>
            <a:r>
              <a:rPr lang="en-US" dirty="0" smtClean="0"/>
              <a:t> Search the segment logs </a:t>
            </a:r>
            <a:r>
              <a:rPr lang="en-US" dirty="0" smtClean="0">
                <a:latin typeface="Courier New" pitchFamily="49" charset="0"/>
                <a:cs typeface="Courier New" pitchFamily="49" charset="0"/>
              </a:rPr>
              <a:t>gpssh</a:t>
            </a:r>
            <a:r>
              <a:rPr lang="en-US" dirty="0" smtClean="0"/>
              <a:t> and </a:t>
            </a:r>
            <a:r>
              <a:rPr lang="en-US" dirty="0" smtClean="0">
                <a:latin typeface="Courier New" pitchFamily="49" charset="0"/>
                <a:cs typeface="Courier New" pitchFamily="49" charset="0"/>
              </a:rPr>
              <a:t>gplogfilter</a:t>
            </a:r>
            <a:r>
              <a:rPr lang="en-US" dirty="0" smtClean="0"/>
              <a:t/>
            </a:r>
            <a:br>
              <a:rPr lang="en-US" dirty="0" smtClean="0"/>
            </a:br>
            <a:endParaRPr lang="en-US" dirty="0" smtClean="0">
              <a:latin typeface="Courier New" pitchFamily="49" charset="0"/>
              <a:cs typeface="Courier New" pitchFamily="49" charset="0"/>
            </a:endParaRPr>
          </a:p>
        </p:txBody>
      </p:sp>
      <p:grpSp>
        <p:nvGrpSpPr>
          <p:cNvPr id="2" name="Group 8"/>
          <p:cNvGrpSpPr/>
          <p:nvPr/>
        </p:nvGrpSpPr>
        <p:grpSpPr>
          <a:xfrm>
            <a:off x="639845" y="3711156"/>
            <a:ext cx="7315200" cy="970435"/>
            <a:chOff x="457200" y="1752600"/>
            <a:chExt cx="7315200" cy="1293913"/>
          </a:xfrm>
        </p:grpSpPr>
        <p:sp>
          <p:nvSpPr>
            <p:cNvPr id="10" name="Rectangle 9"/>
            <p:cNvSpPr/>
            <p:nvPr/>
          </p:nvSpPr>
          <p:spPr>
            <a:xfrm>
              <a:off x="457200" y="1752600"/>
              <a:ext cx="7315200" cy="129391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15407"/>
              <a:ext cx="7185777" cy="1231106"/>
            </a:xfrm>
            <a:prstGeom prst="rect">
              <a:avLst/>
            </a:prstGeom>
            <a:noFill/>
          </p:spPr>
          <p:txBody>
            <a:bodyPr wrap="square" rtlCol="0">
              <a:spAutoFit/>
            </a:bodyPr>
            <a:lstStyle/>
            <a:p>
              <a:r>
                <a:rPr lang="en-US" dirty="0" smtClean="0">
                  <a:latin typeface="Courier New" pitchFamily="49" charset="0"/>
                  <a:cs typeface="Courier New" pitchFamily="49" charset="0"/>
                </a:rPr>
                <a:t>gpssh -f seg_host_file</a:t>
              </a:r>
            </a:p>
            <a:p>
              <a:r>
                <a:rPr lang="en-US" dirty="0" smtClean="0">
                  <a:latin typeface="Courier New" pitchFamily="49" charset="0"/>
                  <a:cs typeface="Courier New" pitchFamily="49" charset="0"/>
                </a:rPr>
                <a:t>=&gt; source /usr/local/greenplum-db/greenplum_path.sh</a:t>
              </a:r>
            </a:p>
            <a:p>
              <a:r>
                <a:rPr lang="en-US" dirty="0" smtClean="0">
                  <a:latin typeface="Courier New" pitchFamily="49" charset="0"/>
                  <a:cs typeface="Courier New" pitchFamily="49" charset="0"/>
                </a:rPr>
                <a:t>=&gt; gplogfilter -n 3 /gpdata/*/pg_log/gpdb*.log</a:t>
              </a:r>
            </a:p>
          </p:txBody>
        </p:sp>
      </p:grpSp>
    </p:spTree>
    <p:custDataLst>
      <p:tags r:id="rId1"/>
    </p:custDataLst>
    <p:extLst>
      <p:ext uri="{BB962C8B-B14F-4D97-AF65-F5344CB8AC3E}">
        <p14:creationId xmlns:p14="http://schemas.microsoft.com/office/powerpoint/2010/main" val="25345648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Maintaining the System Catalog and Reclaiming Disk Space</a:t>
            </a:r>
            <a:endParaRPr lang="en-US" dirty="0"/>
          </a:p>
        </p:txBody>
      </p:sp>
      <p:sp>
        <p:nvSpPr>
          <p:cNvPr id="7" name="Content Placeholder 6"/>
          <p:cNvSpPr>
            <a:spLocks noGrp="1"/>
          </p:cNvSpPr>
          <p:nvPr>
            <p:ph idx="1"/>
          </p:nvPr>
        </p:nvSpPr>
        <p:spPr/>
        <p:txBody>
          <a:bodyPr/>
          <a:lstStyle/>
          <a:p>
            <a:r>
              <a:rPr lang="en-US" dirty="0" smtClean="0"/>
              <a:t>Growth in the system catalog size:</a:t>
            </a:r>
          </a:p>
          <a:p>
            <a:r>
              <a:rPr lang="en-US" dirty="0" smtClean="0"/>
              <a:t>Can be caused by numerous database updates with </a:t>
            </a:r>
            <a:r>
              <a:rPr lang="en-US" dirty="0" smtClean="0">
                <a:latin typeface="Courier New" panose="02070309020205020404" pitchFamily="49" charset="0"/>
                <a:cs typeface="Courier New" panose="02070309020205020404" pitchFamily="49" charset="0"/>
              </a:rPr>
              <a:t>CREATE</a:t>
            </a:r>
            <a:r>
              <a:rPr lang="en-US" dirty="0" smtClean="0"/>
              <a:t> and </a:t>
            </a:r>
            <a:r>
              <a:rPr lang="en-US" dirty="0" smtClean="0">
                <a:latin typeface="Courier New" panose="02070309020205020404" pitchFamily="49" charset="0"/>
                <a:cs typeface="Courier New" panose="02070309020205020404" pitchFamily="49" charset="0"/>
              </a:rPr>
              <a:t>DROP</a:t>
            </a:r>
            <a:r>
              <a:rPr lang="en-US" dirty="0" smtClean="0"/>
              <a:t> commands</a:t>
            </a:r>
          </a:p>
          <a:p>
            <a:r>
              <a:rPr lang="en-US" dirty="0" smtClean="0"/>
              <a:t>Can be controlled with the </a:t>
            </a:r>
            <a:r>
              <a:rPr lang="en-US" dirty="0" smtClean="0">
                <a:latin typeface="Courier New" panose="02070309020205020404" pitchFamily="49" charset="0"/>
                <a:cs typeface="Courier New" panose="02070309020205020404" pitchFamily="49" charset="0"/>
              </a:rPr>
              <a:t>VACUUM</a:t>
            </a:r>
            <a:r>
              <a:rPr lang="en-US" dirty="0" smtClean="0"/>
              <a:t> command or </a:t>
            </a:r>
            <a:r>
              <a:rPr lang="en-US" dirty="0" err="1" smtClean="0">
                <a:latin typeface="Courier New" panose="02070309020205020404" pitchFamily="49" charset="0"/>
                <a:cs typeface="Courier New" panose="02070309020205020404" pitchFamily="49" charset="0"/>
              </a:rPr>
              <a:t>vacuumdb</a:t>
            </a:r>
            <a:r>
              <a:rPr lang="en-US" dirty="0" smtClean="0"/>
              <a:t> Greenplum application for regular system maintenance</a:t>
            </a:r>
          </a:p>
          <a:p>
            <a:r>
              <a:rPr lang="en-US" dirty="0" smtClean="0"/>
              <a:t>Can be controlled with </a:t>
            </a:r>
            <a:r>
              <a:rPr lang="en-US" dirty="0" smtClean="0">
                <a:latin typeface="Courier New" panose="02070309020205020404" pitchFamily="49" charset="0"/>
                <a:cs typeface="Courier New" panose="02070309020205020404" pitchFamily="49" charset="0"/>
              </a:rPr>
              <a:t>VACUUM FULL</a:t>
            </a:r>
            <a:r>
              <a:rPr lang="en-US" dirty="0" smtClean="0"/>
              <a:t> for intensive system maintenance</a:t>
            </a:r>
          </a:p>
        </p:txBody>
      </p:sp>
    </p:spTree>
    <p:custDataLst>
      <p:tags r:id="rId1"/>
    </p:custDataLst>
    <p:extLst>
      <p:ext uri="{BB962C8B-B14F-4D97-AF65-F5344CB8AC3E}">
        <p14:creationId xmlns:p14="http://schemas.microsoft.com/office/powerpoint/2010/main" val="5928628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Script for Reclaiming Disk Space</a:t>
            </a:r>
            <a:endParaRPr lang="en-US" dirty="0"/>
          </a:p>
        </p:txBody>
      </p:sp>
      <p:sp>
        <p:nvSpPr>
          <p:cNvPr id="7" name="Content Placeholder 6"/>
          <p:cNvSpPr>
            <a:spLocks noGrp="1"/>
          </p:cNvSpPr>
          <p:nvPr>
            <p:ph idx="1"/>
          </p:nvPr>
        </p:nvSpPr>
        <p:spPr>
          <a:xfrm>
            <a:off x="457200" y="1021267"/>
            <a:ext cx="8229600" cy="3394472"/>
          </a:xfrm>
        </p:spPr>
        <p:txBody>
          <a:bodyPr/>
          <a:lstStyle/>
          <a:p>
            <a:pPr marL="0" indent="0">
              <a:buNone/>
            </a:pPr>
            <a:r>
              <a:rPr lang="en-US" dirty="0" smtClean="0"/>
              <a:t>The following script can be used for periodic maintenance:</a:t>
            </a:r>
            <a:endParaRPr lang="en-US" dirty="0"/>
          </a:p>
        </p:txBody>
      </p:sp>
      <p:grpSp>
        <p:nvGrpSpPr>
          <p:cNvPr id="3" name="Group 7"/>
          <p:cNvGrpSpPr/>
          <p:nvPr/>
        </p:nvGrpSpPr>
        <p:grpSpPr>
          <a:xfrm>
            <a:off x="553868" y="1488634"/>
            <a:ext cx="7315200" cy="2078430"/>
            <a:chOff x="457200" y="1752600"/>
            <a:chExt cx="7315200" cy="2771240"/>
          </a:xfrm>
        </p:grpSpPr>
        <p:sp>
          <p:nvSpPr>
            <p:cNvPr id="9" name="Rectangle 8"/>
            <p:cNvSpPr/>
            <p:nvPr/>
          </p:nvSpPr>
          <p:spPr>
            <a:xfrm>
              <a:off x="457200" y="1752600"/>
              <a:ext cx="7315200" cy="277124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10423" y="1815407"/>
              <a:ext cx="7185777" cy="2708433"/>
            </a:xfrm>
            <a:prstGeom prst="rect">
              <a:avLst/>
            </a:prstGeom>
            <a:noFill/>
          </p:spPr>
          <p:txBody>
            <a:bodyPr wrap="square" rtlCol="0">
              <a:spAutoFit/>
            </a:bodyPr>
            <a:lstStyle/>
            <a:p>
              <a:r>
                <a:rPr lang="en-US" dirty="0" smtClean="0">
                  <a:latin typeface="Courier New" pitchFamily="49" charset="0"/>
                  <a:cs typeface="Courier New" pitchFamily="49" charset="0"/>
                </a:rPr>
                <a:t>#!/bin/bash</a:t>
              </a:r>
            </a:p>
            <a:p>
              <a:r>
                <a:rPr lang="en-US" dirty="0" smtClean="0">
                  <a:latin typeface="Courier New" pitchFamily="49" charset="0"/>
                  <a:cs typeface="Courier New" pitchFamily="49" charset="0"/>
                </a:rPr>
                <a:t>DBNAME="&lt;database_name&gt;"</a:t>
              </a:r>
            </a:p>
            <a:p>
              <a:r>
                <a:rPr lang="en-US" dirty="0" smtClean="0">
                  <a:latin typeface="Courier New" pitchFamily="49" charset="0"/>
                  <a:cs typeface="Courier New" pitchFamily="49" charset="0"/>
                </a:rPr>
                <a:t>VCOMMAND="VACUUM"</a:t>
              </a:r>
            </a:p>
            <a:p>
              <a:r>
                <a:rPr lang="en-US" dirty="0" smtClean="0">
                  <a:latin typeface="Courier New" pitchFamily="49" charset="0"/>
                  <a:cs typeface="Courier New" pitchFamily="49" charset="0"/>
                </a:rPr>
                <a:t>psql -tc "select '$VCOMMAND' || ' pg_catalog.' || relname || ';' from pg_class a,pg_namespace b where a.relnamespace=b.oid and b.nspname= 'pg_catalog' and a.relkind='r'" $DBNAME | psql -a $DBNAME</a:t>
              </a:r>
            </a:p>
          </p:txBody>
        </p:sp>
      </p:grpSp>
    </p:spTree>
    <p:custDataLst>
      <p:tags r:id="rId1"/>
    </p:custDataLst>
    <p:extLst>
      <p:ext uri="{BB962C8B-B14F-4D97-AF65-F5344CB8AC3E}">
        <p14:creationId xmlns:p14="http://schemas.microsoft.com/office/powerpoint/2010/main" val="20328795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Checking Database Object Sizes and Disk Space</a:t>
            </a:r>
            <a:endParaRPr lang="en-US" dirty="0"/>
          </a:p>
        </p:txBody>
      </p:sp>
      <p:sp>
        <p:nvSpPr>
          <p:cNvPr id="3" name="Content Placeholder 2"/>
          <p:cNvSpPr>
            <a:spLocks noGrp="1"/>
          </p:cNvSpPr>
          <p:nvPr>
            <p:ph idx="1"/>
          </p:nvPr>
        </p:nvSpPr>
        <p:spPr>
          <a:xfrm>
            <a:off x="457200" y="1064428"/>
            <a:ext cx="8229600" cy="3394472"/>
          </a:xfrm>
        </p:spPr>
        <p:txBody>
          <a:bodyPr/>
          <a:lstStyle/>
          <a:p>
            <a:pPr marL="0" indent="0">
              <a:buNone/>
            </a:pPr>
            <a:r>
              <a:rPr lang="en-US" dirty="0" smtClean="0">
                <a:latin typeface="Courier New" panose="02070309020205020404" pitchFamily="49" charset="0"/>
                <a:cs typeface="Courier New" panose="02070309020205020404" pitchFamily="49" charset="0"/>
              </a:rPr>
              <a:t>gp_toolkit</a:t>
            </a:r>
            <a:r>
              <a:rPr lang="en-US" dirty="0" smtClean="0"/>
              <a:t> schema views for disk usage (in bytes):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5594990"/>
              </p:ext>
            </p:extLst>
          </p:nvPr>
        </p:nvGraphicFramePr>
        <p:xfrm>
          <a:off x="0" y="1502149"/>
          <a:ext cx="9144000" cy="2555593"/>
        </p:xfrm>
        <a:graphic>
          <a:graphicData uri="http://schemas.openxmlformats.org/drawingml/2006/table">
            <a:tbl>
              <a:tblPr firstRow="1" bandRow="1">
                <a:tableStyleId>{5C22544A-7EE6-4342-B048-85BDC9FD1C3A}</a:tableStyleId>
              </a:tblPr>
              <a:tblGrid>
                <a:gridCol w="4984955"/>
                <a:gridCol w="4159045"/>
              </a:tblGrid>
              <a:tr h="260392">
                <a:tc>
                  <a:txBody>
                    <a:bodyPr/>
                    <a:lstStyle/>
                    <a:p>
                      <a:r>
                        <a:rPr lang="en-US" sz="1400" dirty="0" smtClean="0"/>
                        <a:t>Action </a:t>
                      </a:r>
                      <a:endParaRPr lang="en-US" sz="1400" dirty="0"/>
                    </a:p>
                  </a:txBody>
                  <a:tcPr marT="34290" marB="34290"/>
                </a:tc>
                <a:tc>
                  <a:txBody>
                    <a:bodyPr/>
                    <a:lstStyle/>
                    <a:p>
                      <a:r>
                        <a:rPr lang="en-US" sz="1400" dirty="0" smtClean="0"/>
                        <a:t>gp_toolkit View</a:t>
                      </a:r>
                      <a:endParaRPr lang="en-US" sz="1400" dirty="0"/>
                    </a:p>
                  </a:txBody>
                  <a:tcPr marT="34290" marB="34290"/>
                </a:tc>
              </a:tr>
              <a:tr h="260392">
                <a:tc>
                  <a:txBody>
                    <a:bodyPr/>
                    <a:lstStyle/>
                    <a:p>
                      <a:r>
                        <a:rPr lang="en-US" sz="1400" dirty="0" smtClean="0"/>
                        <a:t>Total size of all indexes for a table</a:t>
                      </a:r>
                      <a:endParaRPr lang="en-US" sz="1400" dirty="0"/>
                    </a:p>
                  </a:txBody>
                  <a:tcPr marT="34290" marB="34290"/>
                </a:tc>
                <a:tc>
                  <a:txBody>
                    <a:bodyPr/>
                    <a:lstStyle/>
                    <a:p>
                      <a:r>
                        <a:rPr lang="en-US" sz="1400" dirty="0" smtClean="0">
                          <a:latin typeface="Courier New" pitchFamily="49" charset="0"/>
                          <a:cs typeface="Courier New" pitchFamily="49" charset="0"/>
                        </a:rPr>
                        <a:t>gp_size_of_all_table_indexes</a:t>
                      </a:r>
                      <a:endParaRPr lang="en-US" sz="1400" dirty="0">
                        <a:latin typeface="Courier New" pitchFamily="49" charset="0"/>
                        <a:cs typeface="Courier New" pitchFamily="49" charset="0"/>
                      </a:endParaRPr>
                    </a:p>
                  </a:txBody>
                  <a:tcPr marT="34290" marB="34290"/>
                </a:tc>
              </a:tr>
              <a:tr h="260392">
                <a:tc>
                  <a:txBody>
                    <a:bodyPr/>
                    <a:lstStyle/>
                    <a:p>
                      <a:r>
                        <a:rPr lang="en-US" sz="1400" dirty="0" smtClean="0"/>
                        <a:t>Size of a database</a:t>
                      </a:r>
                      <a:endParaRPr lang="en-US" sz="1400" dirty="0"/>
                    </a:p>
                  </a:txBody>
                  <a:tcPr marT="34290" marB="34290"/>
                </a:tc>
                <a:tc>
                  <a:txBody>
                    <a:bodyPr/>
                    <a:lstStyle/>
                    <a:p>
                      <a:r>
                        <a:rPr lang="en-US" sz="1400" dirty="0" smtClean="0">
                          <a:latin typeface="Courier New" pitchFamily="49" charset="0"/>
                          <a:cs typeface="Courier New" pitchFamily="49" charset="0"/>
                        </a:rPr>
                        <a:t>gp_size_of_database</a:t>
                      </a:r>
                      <a:endParaRPr lang="en-US" sz="1400" dirty="0">
                        <a:latin typeface="Courier New" pitchFamily="49" charset="0"/>
                        <a:cs typeface="Courier New" pitchFamily="49" charset="0"/>
                      </a:endParaRPr>
                    </a:p>
                  </a:txBody>
                  <a:tcPr marT="34290" marB="34290"/>
                </a:tc>
              </a:tr>
              <a:tr h="260392">
                <a:tc>
                  <a:txBody>
                    <a:bodyPr/>
                    <a:lstStyle/>
                    <a:p>
                      <a:r>
                        <a:rPr lang="en-US" sz="1400" baseline="0" dirty="0" smtClean="0"/>
                        <a:t>Total size of an index</a:t>
                      </a:r>
                    </a:p>
                  </a:txBody>
                  <a:tcPr marT="34290" marB="34290"/>
                </a:tc>
                <a:tc>
                  <a:txBody>
                    <a:bodyPr/>
                    <a:lstStyle/>
                    <a:p>
                      <a:r>
                        <a:rPr lang="en-US" sz="1400" dirty="0" smtClean="0">
                          <a:latin typeface="Courier New" pitchFamily="49" charset="0"/>
                          <a:cs typeface="Courier New" pitchFamily="49" charset="0"/>
                        </a:rPr>
                        <a:t>gp_size_of_index</a:t>
                      </a:r>
                      <a:endParaRPr lang="en-US" sz="1400" dirty="0">
                        <a:latin typeface="Courier New" pitchFamily="49" charset="0"/>
                        <a:cs typeface="Courier New" pitchFamily="49" charset="0"/>
                      </a:endParaRPr>
                    </a:p>
                  </a:txBody>
                  <a:tcPr marT="34290" marB="34290"/>
                </a:tc>
              </a:tr>
              <a:tr h="260392">
                <a:tc>
                  <a:txBody>
                    <a:bodyPr/>
                    <a:lstStyle/>
                    <a:p>
                      <a:r>
                        <a:rPr lang="en-US" sz="1400" baseline="0" dirty="0" smtClean="0"/>
                        <a:t>Size of schemas in this database</a:t>
                      </a:r>
                    </a:p>
                  </a:txBody>
                  <a:tcPr marT="34290" marB="34290"/>
                </a:tc>
                <a:tc>
                  <a:txBody>
                    <a:bodyPr/>
                    <a:lstStyle/>
                    <a:p>
                      <a:r>
                        <a:rPr lang="en-US" sz="1400" dirty="0" smtClean="0">
                          <a:latin typeface="Courier New" pitchFamily="49" charset="0"/>
                          <a:cs typeface="Courier New" pitchFamily="49" charset="0"/>
                        </a:rPr>
                        <a:t>gp_size_of_schema_disk</a:t>
                      </a:r>
                      <a:endParaRPr lang="en-US" sz="1400" dirty="0">
                        <a:latin typeface="Courier New" pitchFamily="49" charset="0"/>
                        <a:cs typeface="Courier New" pitchFamily="49" charset="0"/>
                      </a:endParaRPr>
                    </a:p>
                  </a:txBody>
                  <a:tcPr marT="34290" marB="34290"/>
                </a:tc>
              </a:tr>
              <a:tr h="260392">
                <a:tc>
                  <a:txBody>
                    <a:bodyPr/>
                    <a:lstStyle/>
                    <a:p>
                      <a:r>
                        <a:rPr lang="en-US" sz="1400" baseline="0" dirty="0" smtClean="0"/>
                        <a:t>Disk size of a table</a:t>
                      </a:r>
                    </a:p>
                  </a:txBody>
                  <a:tcPr marT="34290" marB="34290"/>
                </a:tc>
                <a:tc>
                  <a:txBody>
                    <a:bodyPr/>
                    <a:lstStyle/>
                    <a:p>
                      <a:r>
                        <a:rPr lang="en-US" sz="1400" dirty="0" smtClean="0">
                          <a:latin typeface="Courier New" pitchFamily="49" charset="0"/>
                          <a:cs typeface="Courier New" pitchFamily="49" charset="0"/>
                        </a:rPr>
                        <a:t>gp_size_of_table_disk</a:t>
                      </a:r>
                      <a:endParaRPr lang="en-US" sz="1400" dirty="0">
                        <a:latin typeface="Courier New" pitchFamily="49" charset="0"/>
                        <a:cs typeface="Courier New" pitchFamily="49" charset="0"/>
                      </a:endParaRPr>
                    </a:p>
                  </a:txBody>
                  <a:tcPr marT="34290" marB="34290"/>
                </a:tc>
              </a:tr>
              <a:tr h="431977">
                <a:tc>
                  <a:txBody>
                    <a:bodyPr/>
                    <a:lstStyle/>
                    <a:p>
                      <a:r>
                        <a:rPr lang="en-US" sz="1400" baseline="0" dirty="0" smtClean="0"/>
                        <a:t>Uncompressed table size for append-only tables</a:t>
                      </a:r>
                    </a:p>
                  </a:txBody>
                  <a:tcPr marT="34290" marB="34290"/>
                </a:tc>
                <a:tc>
                  <a:txBody>
                    <a:bodyPr/>
                    <a:lstStyle/>
                    <a:p>
                      <a:r>
                        <a:rPr lang="en-US" sz="1400" dirty="0" smtClean="0">
                          <a:latin typeface="Courier New" pitchFamily="49" charset="0"/>
                          <a:cs typeface="Courier New" pitchFamily="49" charset="0"/>
                        </a:rPr>
                        <a:t>gp_size_of_table_uncompressed</a:t>
                      </a:r>
                      <a:endParaRPr lang="en-US" sz="1400" dirty="0">
                        <a:latin typeface="Courier New" pitchFamily="49" charset="0"/>
                        <a:cs typeface="Courier New" pitchFamily="49" charset="0"/>
                      </a:endParaRPr>
                    </a:p>
                  </a:txBody>
                  <a:tcPr marT="34290" marB="34290"/>
                </a:tc>
              </a:tr>
              <a:tr h="431977">
                <a:tc>
                  <a:txBody>
                    <a:bodyPr/>
                    <a:lstStyle/>
                    <a:p>
                      <a:r>
                        <a:rPr lang="en-US" sz="1400" baseline="0" dirty="0" smtClean="0"/>
                        <a:t>Amount of disk free, as determined by the OS </a:t>
                      </a:r>
                      <a:r>
                        <a:rPr lang="en-US" sz="1400" baseline="0" dirty="0" smtClean="0">
                          <a:latin typeface="Courier New" pitchFamily="49" charset="0"/>
                          <a:cs typeface="Courier New" pitchFamily="49" charset="0"/>
                        </a:rPr>
                        <a:t>df</a:t>
                      </a:r>
                      <a:r>
                        <a:rPr lang="en-US" sz="1400" baseline="0" dirty="0" smtClean="0"/>
                        <a:t> command</a:t>
                      </a:r>
                    </a:p>
                  </a:txBody>
                  <a:tcPr marT="34290" marB="34290"/>
                </a:tc>
                <a:tc>
                  <a:txBody>
                    <a:bodyPr/>
                    <a:lstStyle/>
                    <a:p>
                      <a:r>
                        <a:rPr lang="en-US" sz="1400" dirty="0" smtClean="0">
                          <a:latin typeface="Courier New" pitchFamily="49" charset="0"/>
                          <a:cs typeface="Courier New" pitchFamily="49" charset="0"/>
                        </a:rPr>
                        <a:t>gp_disk_free</a:t>
                      </a:r>
                      <a:endParaRPr lang="en-US" sz="1400" dirty="0">
                        <a:latin typeface="Courier New" pitchFamily="49" charset="0"/>
                        <a:cs typeface="Courier New" pitchFamily="49" charset="0"/>
                      </a:endParaRPr>
                    </a:p>
                  </a:txBody>
                  <a:tcPr marT="34290" marB="34290"/>
                </a:tc>
              </a:tr>
            </a:tbl>
          </a:graphicData>
        </a:graphic>
      </p:graphicFrame>
      <p:grpSp>
        <p:nvGrpSpPr>
          <p:cNvPr id="4" name="Group 7"/>
          <p:cNvGrpSpPr/>
          <p:nvPr/>
        </p:nvGrpSpPr>
        <p:grpSpPr>
          <a:xfrm>
            <a:off x="0" y="3931484"/>
            <a:ext cx="9144000" cy="857250"/>
            <a:chOff x="0" y="4953000"/>
            <a:chExt cx="9144000" cy="1143000"/>
          </a:xfrm>
        </p:grpSpPr>
        <p:sp>
          <p:nvSpPr>
            <p:cNvPr id="9" name="Rectangle 8"/>
            <p:cNvSpPr/>
            <p:nvPr/>
          </p:nvSpPr>
          <p:spPr>
            <a:xfrm>
              <a:off x="0" y="5112603"/>
              <a:ext cx="9144000" cy="983397"/>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81000" y="4953000"/>
              <a:ext cx="7068180" cy="1103451"/>
              <a:chOff x="381000" y="4724400"/>
              <a:chExt cx="7068180" cy="1103451"/>
            </a:xfrm>
          </p:grpSpPr>
          <p:grpSp>
            <p:nvGrpSpPr>
              <p:cNvPr id="10" name="Group 16"/>
              <p:cNvGrpSpPr/>
              <p:nvPr/>
            </p:nvGrpSpPr>
            <p:grpSpPr>
              <a:xfrm>
                <a:off x="381000" y="4724400"/>
                <a:ext cx="985715" cy="992089"/>
                <a:chOff x="1524000" y="4495800"/>
                <a:chExt cx="985715" cy="992089"/>
              </a:xfrm>
            </p:grpSpPr>
            <p:grpSp>
              <p:nvGrpSpPr>
                <p:cNvPr id="11" name="Group 15"/>
                <p:cNvGrpSpPr/>
                <p:nvPr/>
              </p:nvGrpSpPr>
              <p:grpSpPr>
                <a:xfrm>
                  <a:off x="1524000" y="4724400"/>
                  <a:ext cx="985715" cy="763489"/>
                  <a:chOff x="1524000" y="4724400"/>
                  <a:chExt cx="985715" cy="763489"/>
                </a:xfrm>
              </p:grpSpPr>
              <p:pic>
                <p:nvPicPr>
                  <p:cNvPr id="15"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6" name="TextBox 15"/>
                  <p:cNvSpPr txBox="1"/>
                  <p:nvPr/>
                </p:nvSpPr>
                <p:spPr>
                  <a:xfrm>
                    <a:off x="1676400" y="4872335"/>
                    <a:ext cx="715404" cy="615554"/>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4"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2" name="TextBox 11"/>
              <p:cNvSpPr txBox="1"/>
              <p:nvPr/>
            </p:nvSpPr>
            <p:spPr>
              <a:xfrm>
                <a:off x="1371600" y="4884003"/>
                <a:ext cx="6077580" cy="943848"/>
              </a:xfrm>
              <a:prstGeom prst="rect">
                <a:avLst/>
              </a:prstGeom>
              <a:noFill/>
            </p:spPr>
            <p:txBody>
              <a:bodyPr wrap="none" rtlCol="0">
                <a:spAutoFit/>
              </a:bodyPr>
              <a:lstStyle/>
              <a:p>
                <a:r>
                  <a:rPr lang="en-US" sz="2000" b="1" dirty="0" smtClean="0">
                    <a:solidFill>
                      <a:schemeClr val="bg2">
                        <a:lumMod val="75000"/>
                      </a:schemeClr>
                    </a:solidFill>
                    <a:latin typeface="Calibri" pitchFamily="34" charset="0"/>
                  </a:rPr>
                  <a:t>Note:</a:t>
                </a:r>
                <a:r>
                  <a:rPr lang="en-US" sz="2000" dirty="0" smtClean="0">
                    <a:solidFill>
                      <a:schemeClr val="bg2">
                        <a:lumMod val="75000"/>
                      </a:schemeClr>
                    </a:solidFill>
                    <a:latin typeface="Calibri" pitchFamily="34" charset="0"/>
                  </a:rPr>
                  <a:t> Objects are shown by their object IDs. Look up the</a:t>
                </a:r>
                <a:br>
                  <a:rPr lang="en-US" sz="2000" dirty="0" smtClean="0">
                    <a:solidFill>
                      <a:schemeClr val="bg2">
                        <a:lumMod val="75000"/>
                      </a:schemeClr>
                    </a:solidFill>
                    <a:latin typeface="Calibri" pitchFamily="34" charset="0"/>
                  </a:rPr>
                </a:br>
                <a:r>
                  <a:rPr lang="en-US" sz="2000" dirty="0" smtClean="0">
                    <a:solidFill>
                      <a:schemeClr val="bg2">
                        <a:lumMod val="75000"/>
                      </a:schemeClr>
                    </a:solidFill>
                    <a:latin typeface="Calibri" pitchFamily="34" charset="0"/>
                  </a:rPr>
                  <a:t>relation name in the </a:t>
                </a:r>
                <a:r>
                  <a:rPr lang="en-US" sz="2000" dirty="0" smtClean="0">
                    <a:solidFill>
                      <a:schemeClr val="bg2">
                        <a:lumMod val="75000"/>
                      </a:schemeClr>
                    </a:solidFill>
                    <a:latin typeface="Courier New" pitchFamily="49" charset="0"/>
                    <a:cs typeface="Courier New" pitchFamily="49" charset="0"/>
                  </a:rPr>
                  <a:t>pg_class</a:t>
                </a:r>
                <a:r>
                  <a:rPr lang="en-US" sz="2000" dirty="0" smtClean="0">
                    <a:solidFill>
                      <a:schemeClr val="bg2">
                        <a:lumMod val="75000"/>
                      </a:schemeClr>
                    </a:solidFill>
                    <a:latin typeface="Calibri" pitchFamily="34" charset="0"/>
                  </a:rPr>
                  <a:t> table.</a:t>
                </a:r>
              </a:p>
            </p:txBody>
          </p:sp>
        </p:grpSp>
      </p:grpSp>
    </p:spTree>
    <p:custDataLst>
      <p:tags r:id="rId1"/>
    </p:custDataLst>
    <p:extLst>
      <p:ext uri="{BB962C8B-B14F-4D97-AF65-F5344CB8AC3E}">
        <p14:creationId xmlns:p14="http://schemas.microsoft.com/office/powerpoint/2010/main" val="26165615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b="1" dirty="0" smtClean="0">
                <a:solidFill>
                  <a:schemeClr val="lt2"/>
                </a:solidFill>
              </a:rPr>
              <a:t>System Administration Tasks Overview</a:t>
            </a:r>
          </a:p>
          <a:p>
            <a:pPr marL="495300" indent="-342900">
              <a:buSzPct val="100000"/>
            </a:pPr>
            <a:r>
              <a:rPr lang="en-US" sz="2400" dirty="0" smtClean="0">
                <a:solidFill>
                  <a:schemeClr val="lt2"/>
                </a:solidFill>
              </a:rPr>
              <a:t>Starting </a:t>
            </a:r>
            <a:r>
              <a:rPr lang="en-US" sz="2400" dirty="0" smtClean="0">
                <a:solidFill>
                  <a:schemeClr val="lt2"/>
                </a:solidFill>
              </a:rPr>
              <a:t>and stopping the services</a:t>
            </a:r>
          </a:p>
          <a:p>
            <a:pPr marL="495300" indent="-342900">
              <a:buSzPct val="100000"/>
            </a:pPr>
            <a:r>
              <a:rPr lang="en-US" dirty="0" smtClean="0">
                <a:solidFill>
                  <a:schemeClr val="lt2"/>
                </a:solidFill>
              </a:rPr>
              <a:t>Verifying status</a:t>
            </a:r>
          </a:p>
          <a:p>
            <a:pPr marL="495300" indent="-342900">
              <a:buSzPct val="100000"/>
            </a:pPr>
            <a:r>
              <a:rPr lang="en-US" sz="2400" dirty="0" smtClean="0">
                <a:solidFill>
                  <a:schemeClr val="lt2"/>
                </a:solidFill>
              </a:rPr>
              <a:t>Logs</a:t>
            </a:r>
          </a:p>
          <a:p>
            <a:pPr marL="495300" indent="-342900">
              <a:buSzPct val="100000"/>
            </a:pPr>
            <a:r>
              <a:rPr lang="en-US" sz="2400" dirty="0" smtClean="0">
                <a:solidFill>
                  <a:schemeClr val="lt2"/>
                </a:solidFill>
              </a:rPr>
              <a:t>Assessing </a:t>
            </a:r>
            <a:r>
              <a:rPr lang="en-US" sz="2400" dirty="0" smtClean="0">
                <a:solidFill>
                  <a:schemeClr val="lt2"/>
                </a:solidFill>
              </a:rPr>
              <a:t>data </a:t>
            </a:r>
            <a:r>
              <a:rPr lang="en-US" sz="2400" dirty="0" smtClean="0">
                <a:solidFill>
                  <a:schemeClr val="lt2"/>
                </a:solidFill>
              </a:rPr>
              <a:t>skew</a:t>
            </a:r>
            <a:r>
              <a:rPr lang="en-US" dirty="0">
                <a:solidFill>
                  <a:schemeClr val="lt2"/>
                </a:solidFill>
              </a:rPr>
              <a:t> </a:t>
            </a:r>
            <a:r>
              <a:rPr lang="en-US" dirty="0" smtClean="0">
                <a:solidFill>
                  <a:schemeClr val="lt2"/>
                </a:solidFill>
              </a:rPr>
              <a:t>and </a:t>
            </a:r>
            <a:r>
              <a:rPr lang="en-US" dirty="0" smtClean="0">
                <a:solidFill>
                  <a:schemeClr val="lt2"/>
                </a:solidFill>
              </a:rPr>
              <a:t>data storage</a:t>
            </a:r>
            <a:endParaRPr lang="en-US" sz="2400" dirty="0" smtClean="0">
              <a:solidFill>
                <a:schemeClr val="lt2"/>
              </a:solidFill>
            </a:endParaRPr>
          </a:p>
          <a:p>
            <a:pPr marL="495300" indent="-342900">
              <a:buSzPct val="100000"/>
            </a:pPr>
            <a:r>
              <a:rPr lang="en-US" sz="2400" dirty="0" smtClean="0">
                <a:solidFill>
                  <a:schemeClr val="lt2"/>
                </a:solidFill>
              </a:rPr>
              <a:t>Troubleshooting</a:t>
            </a:r>
            <a:endParaRPr lang="en" sz="2400" dirty="0">
              <a:solidFill>
                <a:schemeClr val="lt2"/>
              </a:solidFill>
            </a:endParaRPr>
          </a:p>
        </p:txBody>
      </p:sp>
    </p:spTree>
    <p:extLst>
      <p:ext uri="{BB962C8B-B14F-4D97-AF65-F5344CB8AC3E}">
        <p14:creationId xmlns:p14="http://schemas.microsoft.com/office/powerpoint/2010/main" val="808709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Detecting Bloated Tables and Tables with Missing Statistics</a:t>
            </a:r>
            <a:endParaRPr lang="en-US" dirty="0"/>
          </a:p>
        </p:txBody>
      </p:sp>
      <p:sp>
        <p:nvSpPr>
          <p:cNvPr id="5" name="Content Placeholder 4"/>
          <p:cNvSpPr>
            <a:spLocks noGrp="1"/>
          </p:cNvSpPr>
          <p:nvPr>
            <p:ph idx="1"/>
          </p:nvPr>
        </p:nvSpPr>
        <p:spPr>
          <a:xfrm>
            <a:off x="457200" y="1271359"/>
            <a:ext cx="8229600" cy="3394472"/>
          </a:xfrm>
        </p:spPr>
        <p:txBody>
          <a:bodyPr/>
          <a:lstStyle/>
          <a:p>
            <a:pPr marL="0" indent="0">
              <a:buNone/>
            </a:pPr>
            <a:r>
              <a:rPr lang="en-US" dirty="0" smtClean="0"/>
              <a:t>The following views provide information on bloated tables and tables missing statistics: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22598991"/>
              </p:ext>
            </p:extLst>
          </p:nvPr>
        </p:nvGraphicFramePr>
        <p:xfrm>
          <a:off x="0" y="2191974"/>
          <a:ext cx="9144000" cy="1028700"/>
        </p:xfrm>
        <a:graphic>
          <a:graphicData uri="http://schemas.openxmlformats.org/drawingml/2006/table">
            <a:tbl>
              <a:tblPr firstRow="1" bandRow="1">
                <a:tableStyleId>{5C22544A-7EE6-4342-B048-85BDC9FD1C3A}</a:tableStyleId>
              </a:tblPr>
              <a:tblGrid>
                <a:gridCol w="4035645"/>
                <a:gridCol w="5108355"/>
              </a:tblGrid>
              <a:tr h="274320">
                <a:tc>
                  <a:txBody>
                    <a:bodyPr/>
                    <a:lstStyle/>
                    <a:p>
                      <a:r>
                        <a:rPr lang="en-US" sz="1800" dirty="0" smtClean="0"/>
                        <a:t>Action </a:t>
                      </a:r>
                      <a:endParaRPr lang="en-US" sz="1800" dirty="0"/>
                    </a:p>
                  </a:txBody>
                  <a:tcPr marT="34290" marB="34290"/>
                </a:tc>
                <a:tc>
                  <a:txBody>
                    <a:bodyPr/>
                    <a:lstStyle/>
                    <a:p>
                      <a:r>
                        <a:rPr lang="en-US" sz="1800" dirty="0" smtClean="0"/>
                        <a:t>gp_toolkit View</a:t>
                      </a:r>
                      <a:endParaRPr lang="en-US" sz="1800" dirty="0"/>
                    </a:p>
                  </a:txBody>
                  <a:tcPr marT="34290" marB="34290"/>
                </a:tc>
              </a:tr>
              <a:tr h="274320">
                <a:tc>
                  <a:txBody>
                    <a:bodyPr/>
                    <a:lstStyle/>
                    <a:p>
                      <a:r>
                        <a:rPr lang="en-US" sz="1800" dirty="0" smtClean="0"/>
                        <a:t>List</a:t>
                      </a:r>
                      <a:r>
                        <a:rPr lang="en-US" sz="1800" baseline="0" dirty="0" smtClean="0"/>
                        <a:t> tables that have bloat</a:t>
                      </a:r>
                      <a:endParaRPr lang="en-US" sz="1800" dirty="0"/>
                    </a:p>
                  </a:txBody>
                  <a:tcPr marT="34290" marB="34290"/>
                </a:tc>
                <a:tc>
                  <a:txBody>
                    <a:bodyPr/>
                    <a:lstStyle/>
                    <a:p>
                      <a:r>
                        <a:rPr lang="en-US" sz="1800" dirty="0" smtClean="0">
                          <a:latin typeface="Courier New" pitchFamily="49" charset="0"/>
                          <a:cs typeface="Courier New" pitchFamily="49" charset="0"/>
                        </a:rPr>
                        <a:t>gp_bloat_diag</a:t>
                      </a:r>
                      <a:endParaRPr lang="en-US" sz="1800" dirty="0">
                        <a:latin typeface="Courier New" pitchFamily="49" charset="0"/>
                        <a:cs typeface="Courier New" pitchFamily="49" charset="0"/>
                      </a:endParaRPr>
                    </a:p>
                  </a:txBody>
                  <a:tcPr marT="34290" marB="34290"/>
                </a:tc>
              </a:tr>
              <a:tr h="274320">
                <a:tc>
                  <a:txBody>
                    <a:bodyPr/>
                    <a:lstStyle/>
                    <a:p>
                      <a:r>
                        <a:rPr lang="en-US" sz="1800" dirty="0" smtClean="0"/>
                        <a:t>List tables that do not have statistics</a:t>
                      </a:r>
                      <a:endParaRPr lang="en-US" sz="1800" dirty="0"/>
                    </a:p>
                  </a:txBody>
                  <a:tcPr marT="34290" marB="34290"/>
                </a:tc>
                <a:tc>
                  <a:txBody>
                    <a:bodyPr/>
                    <a:lstStyle/>
                    <a:p>
                      <a:r>
                        <a:rPr lang="en-US" sz="1800" dirty="0" smtClean="0">
                          <a:latin typeface="Courier New" pitchFamily="49" charset="0"/>
                          <a:cs typeface="Courier New" pitchFamily="49" charset="0"/>
                        </a:rPr>
                        <a:t>gp_stats_missing</a:t>
                      </a:r>
                      <a:endParaRPr lang="en-US" sz="1800" dirty="0">
                        <a:latin typeface="Courier New" pitchFamily="49" charset="0"/>
                        <a:cs typeface="Courier New" pitchFamily="49" charset="0"/>
                      </a:endParaRPr>
                    </a:p>
                  </a:txBody>
                  <a:tcPr marT="34290" marB="34290"/>
                </a:tc>
              </a:tr>
            </a:tbl>
          </a:graphicData>
        </a:graphic>
      </p:graphicFrame>
    </p:spTree>
    <p:custDataLst>
      <p:tags r:id="rId1"/>
    </p:custDataLst>
    <p:extLst>
      <p:ext uri="{BB962C8B-B14F-4D97-AF65-F5344CB8AC3E}">
        <p14:creationId xmlns:p14="http://schemas.microsoft.com/office/powerpoint/2010/main" val="28492931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sz="2800" dirty="0" smtClean="0"/>
              <a:t>Data Gathering for Troubleshooting with </a:t>
            </a:r>
            <a:r>
              <a:rPr lang="en-US" sz="2800" dirty="0" err="1" smtClean="0">
                <a:latin typeface="Courier New" panose="02070309020205020404" pitchFamily="49" charset="0"/>
                <a:cs typeface="Courier New" panose="02070309020205020404" pitchFamily="49" charset="0"/>
              </a:rPr>
              <a:t>gpsupport</a:t>
            </a:r>
            <a:endParaRPr lang="en-US" sz="2800" dirty="0">
              <a:latin typeface="Courier New" panose="02070309020205020404" pitchFamily="49" charset="0"/>
              <a:cs typeface="Courier New" panose="02070309020205020404" pitchFamily="49" charset="0"/>
            </a:endParaRPr>
          </a:p>
        </p:txBody>
      </p:sp>
      <p:sp>
        <p:nvSpPr>
          <p:cNvPr id="10" name="Oval 9"/>
          <p:cNvSpPr/>
          <p:nvPr/>
        </p:nvSpPr>
        <p:spPr>
          <a:xfrm>
            <a:off x="6657473" y="1600200"/>
            <a:ext cx="481263" cy="3609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Diagram 16"/>
          <p:cNvGraphicFramePr/>
          <p:nvPr>
            <p:extLst>
              <p:ext uri="{D42A27DB-BD31-4B8C-83A1-F6EECF244321}">
                <p14:modId xmlns:p14="http://schemas.microsoft.com/office/powerpoint/2010/main" val="2427026509"/>
              </p:ext>
            </p:extLst>
          </p:nvPr>
        </p:nvGraphicFramePr>
        <p:xfrm>
          <a:off x="1111019" y="1214312"/>
          <a:ext cx="8044851" cy="3540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oup 23"/>
          <p:cNvGrpSpPr/>
          <p:nvPr/>
        </p:nvGrpSpPr>
        <p:grpSpPr>
          <a:xfrm>
            <a:off x="141789" y="1200644"/>
            <a:ext cx="958844" cy="782617"/>
            <a:chOff x="843586" y="2582778"/>
            <a:chExt cx="958844" cy="1043489"/>
          </a:xfrm>
        </p:grpSpPr>
        <p:pic>
          <p:nvPicPr>
            <p:cNvPr id="25" name="Picture 2" descr="C:\Users\cantot\Documents\Training\Training Supporting Materials\Icons\All Others\disc lt blu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3586" y="2582778"/>
              <a:ext cx="957360" cy="10434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cantot\Documents\Training\Training Supporting Materials\Icons\All Others\Symbol Warn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7937" y="2759242"/>
              <a:ext cx="634493" cy="6344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cantot\Documents\Training\Training Supporting Materials\Icons\All Others\gear.png"/>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56492" y="3036381"/>
              <a:ext cx="608629" cy="58875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6099193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03"/>
            <a:ext cx="8229600" cy="857250"/>
          </a:xfrm>
        </p:spPr>
        <p:txBody>
          <a:bodyPr anchor="t"/>
          <a:lstStyle/>
          <a:p>
            <a:r>
              <a:rPr lang="en-US" dirty="0" err="1" smtClean="0">
                <a:latin typeface="Courier New" panose="02070309020205020404" pitchFamily="49" charset="0"/>
                <a:cs typeface="Courier New" panose="02070309020205020404" pitchFamily="49" charset="0"/>
              </a:rPr>
              <a:t>gpsupport</a:t>
            </a:r>
            <a:r>
              <a:rPr lang="en-US" dirty="0" smtClean="0"/>
              <a:t> Collection Examples</a:t>
            </a:r>
            <a:endParaRPr lang="en-US" dirty="0"/>
          </a:p>
        </p:txBody>
      </p:sp>
      <p:grpSp>
        <p:nvGrpSpPr>
          <p:cNvPr id="24" name="Group 23"/>
          <p:cNvGrpSpPr/>
          <p:nvPr/>
        </p:nvGrpSpPr>
        <p:grpSpPr>
          <a:xfrm>
            <a:off x="363342" y="669506"/>
            <a:ext cx="7132833" cy="2262689"/>
            <a:chOff x="363341" y="781906"/>
            <a:chExt cx="7132833" cy="3016919"/>
          </a:xfrm>
        </p:grpSpPr>
        <p:pic>
          <p:nvPicPr>
            <p:cNvPr id="2050" name="Picture 2" descr="C:\Users\cantot\AppData\Local\Temp\SNAGHTML195929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1188974"/>
              <a:ext cx="7115175" cy="260985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63341" y="781906"/>
              <a:ext cx="7119185" cy="685800"/>
              <a:chOff x="381000" y="1157185"/>
              <a:chExt cx="7119185" cy="685800"/>
            </a:xfrm>
          </p:grpSpPr>
          <p:sp>
            <p:nvSpPr>
              <p:cNvPr id="19" name="Rectangle 18"/>
              <p:cNvSpPr/>
              <p:nvPr/>
            </p:nvSpPr>
            <p:spPr>
              <a:xfrm>
                <a:off x="381000" y="1338487"/>
                <a:ext cx="7119185"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066800" y="1309585"/>
                <a:ext cx="4606662" cy="492443"/>
              </a:xfrm>
              <a:prstGeom prst="rect">
                <a:avLst/>
              </a:prstGeom>
              <a:noFill/>
            </p:spPr>
            <p:txBody>
              <a:bodyPr wrap="none" rtlCol="0">
                <a:spAutoFit/>
              </a:bodyPr>
              <a:lstStyle/>
              <a:p>
                <a:r>
                  <a:rPr lang="en-US" b="1" dirty="0" smtClean="0">
                    <a:latin typeface="Calibri" pitchFamily="34" charset="0"/>
                  </a:rPr>
                  <a:t>Example: Obtain help on the collect command</a:t>
                </a:r>
                <a:endParaRPr lang="en-US" b="1" dirty="0">
                  <a:latin typeface="Courier New" pitchFamily="49" charset="0"/>
                  <a:cs typeface="Courier New" pitchFamily="49" charset="0"/>
                </a:endParaRPr>
              </a:p>
            </p:txBody>
          </p:sp>
          <p:grpSp>
            <p:nvGrpSpPr>
              <p:cNvPr id="21" name="Group 25"/>
              <p:cNvGrpSpPr/>
              <p:nvPr/>
            </p:nvGrpSpPr>
            <p:grpSpPr>
              <a:xfrm>
                <a:off x="457200" y="1157185"/>
                <a:ext cx="838200" cy="685800"/>
                <a:chOff x="914400" y="1828800"/>
                <a:chExt cx="838200" cy="685800"/>
              </a:xfrm>
            </p:grpSpPr>
            <p:pic>
              <p:nvPicPr>
                <p:cNvPr id="22" name="Picture 2" descr="C:\Documents and Settings\cantot\My Documents\Training\Supporting Materials\Icons\PNG files for PowerPoint\All Others\Notepad.png"/>
                <p:cNvPicPr>
                  <a:picLocks noChangeAspect="1" noChangeArrowheads="1"/>
                </p:cNvPicPr>
                <p:nvPr/>
              </p:nvPicPr>
              <p:blipFill>
                <a:blip r:embed="rId5" cstate="print"/>
                <a:srcRect/>
                <a:stretch>
                  <a:fillRect/>
                </a:stretch>
              </p:blipFill>
              <p:spPr bwMode="auto">
                <a:xfrm flipH="1">
                  <a:off x="914400" y="1828800"/>
                  <a:ext cx="685800" cy="685800"/>
                </a:xfrm>
                <a:prstGeom prst="rect">
                  <a:avLst/>
                </a:prstGeom>
                <a:noFill/>
              </p:spPr>
            </p:pic>
            <p:pic>
              <p:nvPicPr>
                <p:cNvPr id="23" name="Picture 1" descr="C:\Documents and Settings\cantot\My Documents\Training\Supporting Materials\Icons\PNG files for PowerPoint\All Others\mag glass.png"/>
                <p:cNvPicPr>
                  <a:picLocks noChangeAspect="1" noChangeArrowheads="1"/>
                </p:cNvPicPr>
                <p:nvPr/>
              </p:nvPicPr>
              <p:blipFill>
                <a:blip r:embed="rId6" cstate="print"/>
                <a:srcRect/>
                <a:stretch>
                  <a:fillRect/>
                </a:stretch>
              </p:blipFill>
              <p:spPr bwMode="auto">
                <a:xfrm>
                  <a:off x="1143000" y="2055779"/>
                  <a:ext cx="609600" cy="382621"/>
                </a:xfrm>
                <a:prstGeom prst="rect">
                  <a:avLst/>
                </a:prstGeom>
                <a:noFill/>
              </p:spPr>
            </p:pic>
          </p:grpSp>
        </p:grpSp>
      </p:grpSp>
      <p:grpSp>
        <p:nvGrpSpPr>
          <p:cNvPr id="25" name="Group 24"/>
          <p:cNvGrpSpPr/>
          <p:nvPr/>
        </p:nvGrpSpPr>
        <p:grpSpPr>
          <a:xfrm>
            <a:off x="363342" y="2955469"/>
            <a:ext cx="7119185" cy="1753312"/>
            <a:chOff x="430883" y="3734913"/>
            <a:chExt cx="7119185" cy="2337749"/>
          </a:xfrm>
        </p:grpSpPr>
        <p:pic>
          <p:nvPicPr>
            <p:cNvPr id="2054" name="Picture 6" descr="C:\Users\cantot\AppData\Local\Temp\SNAGHTML195cd7b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88" y="4091461"/>
              <a:ext cx="7115175" cy="198120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30883" y="3734913"/>
              <a:ext cx="7119185" cy="685800"/>
              <a:chOff x="381000" y="1157185"/>
              <a:chExt cx="7119185" cy="685800"/>
            </a:xfrm>
          </p:grpSpPr>
          <p:sp>
            <p:nvSpPr>
              <p:cNvPr id="28" name="Rectangle 27"/>
              <p:cNvSpPr/>
              <p:nvPr/>
            </p:nvSpPr>
            <p:spPr>
              <a:xfrm>
                <a:off x="381000" y="1338487"/>
                <a:ext cx="7119185"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1066800" y="1309585"/>
                <a:ext cx="4432298" cy="492443"/>
              </a:xfrm>
              <a:prstGeom prst="rect">
                <a:avLst/>
              </a:prstGeom>
              <a:noFill/>
            </p:spPr>
            <p:txBody>
              <a:bodyPr wrap="none" rtlCol="0">
                <a:spAutoFit/>
              </a:bodyPr>
              <a:lstStyle/>
              <a:p>
                <a:r>
                  <a:rPr lang="en-US" b="1" dirty="0" smtClean="0">
                    <a:latin typeface="Calibri" pitchFamily="34" charset="0"/>
                  </a:rPr>
                  <a:t>Example: Collect logs from several segments</a:t>
                </a:r>
                <a:endParaRPr lang="en-US" b="1" dirty="0">
                  <a:latin typeface="Courier New" pitchFamily="49" charset="0"/>
                  <a:cs typeface="Courier New" pitchFamily="49" charset="0"/>
                </a:endParaRPr>
              </a:p>
            </p:txBody>
          </p:sp>
          <p:grpSp>
            <p:nvGrpSpPr>
              <p:cNvPr id="30" name="Group 25"/>
              <p:cNvGrpSpPr/>
              <p:nvPr/>
            </p:nvGrpSpPr>
            <p:grpSpPr>
              <a:xfrm>
                <a:off x="457200" y="1157185"/>
                <a:ext cx="838200" cy="685800"/>
                <a:chOff x="914400" y="1828800"/>
                <a:chExt cx="838200" cy="685800"/>
              </a:xfrm>
            </p:grpSpPr>
            <p:pic>
              <p:nvPicPr>
                <p:cNvPr id="31" name="Picture 2" descr="C:\Documents and Settings\cantot\My Documents\Training\Supporting Materials\Icons\PNG files for PowerPoint\All Others\Notepad.png"/>
                <p:cNvPicPr>
                  <a:picLocks noChangeAspect="1" noChangeArrowheads="1"/>
                </p:cNvPicPr>
                <p:nvPr/>
              </p:nvPicPr>
              <p:blipFill>
                <a:blip r:embed="rId5" cstate="print"/>
                <a:srcRect/>
                <a:stretch>
                  <a:fillRect/>
                </a:stretch>
              </p:blipFill>
              <p:spPr bwMode="auto">
                <a:xfrm flipH="1">
                  <a:off x="914400" y="1828800"/>
                  <a:ext cx="685800" cy="685800"/>
                </a:xfrm>
                <a:prstGeom prst="rect">
                  <a:avLst/>
                </a:prstGeom>
                <a:noFill/>
              </p:spPr>
            </p:pic>
            <p:pic>
              <p:nvPicPr>
                <p:cNvPr id="32" name="Picture 1" descr="C:\Documents and Settings\cantot\My Documents\Training\Supporting Materials\Icons\PNG files for PowerPoint\All Others\mag glass.png"/>
                <p:cNvPicPr>
                  <a:picLocks noChangeAspect="1" noChangeArrowheads="1"/>
                </p:cNvPicPr>
                <p:nvPr/>
              </p:nvPicPr>
              <p:blipFill>
                <a:blip r:embed="rId6"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8025076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a:xfrm>
            <a:off x="457200" y="800342"/>
            <a:ext cx="8229600" cy="3984309"/>
          </a:xfrm>
        </p:spPr>
        <p:txBody>
          <a:bodyPr/>
          <a:lstStyle/>
          <a:p>
            <a:pPr marL="0" indent="0">
              <a:buNone/>
            </a:pPr>
            <a:r>
              <a:rPr lang="en-US" sz="2200" dirty="0" smtClean="0"/>
              <a:t>In this module we covered:</a:t>
            </a:r>
          </a:p>
          <a:p>
            <a:r>
              <a:rPr lang="en-US" sz="2200" dirty="0" smtClean="0"/>
              <a:t>Starting and stopping the </a:t>
            </a:r>
            <a:r>
              <a:rPr lang="en-US" sz="2200" dirty="0" err="1" smtClean="0"/>
              <a:t>Greenplum</a:t>
            </a:r>
            <a:r>
              <a:rPr lang="en-US" sz="2200" dirty="0" smtClean="0"/>
              <a:t> Database</a:t>
            </a:r>
          </a:p>
          <a:p>
            <a:r>
              <a:rPr lang="en-US" sz="2200" dirty="0" smtClean="0"/>
              <a:t>Verifying the state of the </a:t>
            </a:r>
            <a:r>
              <a:rPr lang="en-US" sz="2200" dirty="0" err="1" smtClean="0"/>
              <a:t>Greenplum</a:t>
            </a:r>
            <a:r>
              <a:rPr lang="en-US" sz="2200" dirty="0" smtClean="0"/>
              <a:t> Database</a:t>
            </a:r>
          </a:p>
          <a:p>
            <a:r>
              <a:rPr lang="en-US" sz="2200" dirty="0" smtClean="0"/>
              <a:t>Using the </a:t>
            </a:r>
            <a:r>
              <a:rPr lang="en-US" sz="2200" dirty="0" err="1" smtClean="0"/>
              <a:t>Greenplum</a:t>
            </a:r>
            <a:r>
              <a:rPr lang="en-US" sz="2200" dirty="0" smtClean="0"/>
              <a:t> administrative schema to view which tables are exhibiting data skew</a:t>
            </a:r>
          </a:p>
          <a:p>
            <a:r>
              <a:rPr lang="en-US" sz="2200" dirty="0" smtClean="0"/>
              <a:t>Accessing log files and logging parameters</a:t>
            </a:r>
          </a:p>
          <a:p>
            <a:r>
              <a:rPr lang="en-US" sz="2200" dirty="0" smtClean="0"/>
              <a:t>Maintaining the system catalog and reclaim physical disk space</a:t>
            </a:r>
          </a:p>
          <a:p>
            <a:r>
              <a:rPr lang="en-US" sz="2200" dirty="0" smtClean="0"/>
              <a:t>Using </a:t>
            </a:r>
            <a:r>
              <a:rPr lang="en-US" sz="2200" dirty="0" err="1" smtClean="0">
                <a:latin typeface="Courier New"/>
                <a:cs typeface="Courier New"/>
              </a:rPr>
              <a:t>gpsupport</a:t>
            </a:r>
            <a:r>
              <a:rPr lang="en-US" sz="2200" dirty="0" smtClean="0"/>
              <a:t> to gather troubleshooting </a:t>
            </a:r>
            <a:r>
              <a:rPr lang="en-US" sz="2200" dirty="0" smtClean="0"/>
              <a:t>data ( future </a:t>
            </a:r>
            <a:r>
              <a:rPr lang="en-US" sz="2200" dirty="0" err="1">
                <a:latin typeface="Courier New"/>
                <a:cs typeface="Courier New"/>
              </a:rPr>
              <a:t>gpmt</a:t>
            </a:r>
            <a:r>
              <a:rPr lang="en-US" sz="2200" dirty="0" smtClean="0"/>
              <a:t>)</a:t>
            </a:r>
            <a:endParaRPr lang="en-US" sz="2200" dirty="0" smtClean="0"/>
          </a:p>
          <a:p>
            <a:endParaRPr lang="en-US" dirty="0"/>
          </a:p>
        </p:txBody>
      </p:sp>
    </p:spTree>
    <p:extLst>
      <p:ext uri="{BB962C8B-B14F-4D97-AF65-F5344CB8AC3E}">
        <p14:creationId xmlns:p14="http://schemas.microsoft.com/office/powerpoint/2010/main" val="18744806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System Administration Tasks – Overview</a:t>
            </a:r>
            <a:endParaRPr lang="en-US" dirty="0"/>
          </a:p>
        </p:txBody>
      </p:sp>
      <p:sp>
        <p:nvSpPr>
          <p:cNvPr id="51" name="Content Placeholder 50"/>
          <p:cNvSpPr>
            <a:spLocks noGrp="1"/>
          </p:cNvSpPr>
          <p:nvPr>
            <p:ph idx="1"/>
          </p:nvPr>
        </p:nvSpPr>
        <p:spPr>
          <a:xfrm>
            <a:off x="457200" y="778123"/>
            <a:ext cx="8229600" cy="3394472"/>
          </a:xfrm>
        </p:spPr>
        <p:txBody>
          <a:bodyPr/>
          <a:lstStyle/>
          <a:p>
            <a:pPr>
              <a:buNone/>
            </a:pPr>
            <a:r>
              <a:rPr lang="en-US" dirty="0" smtClean="0"/>
              <a:t>The following are routine administrative tasks:</a:t>
            </a:r>
            <a:endParaRPr lang="en-US" dirty="0"/>
          </a:p>
        </p:txBody>
      </p:sp>
      <p:grpSp>
        <p:nvGrpSpPr>
          <p:cNvPr id="3" name="Group 2"/>
          <p:cNvGrpSpPr/>
          <p:nvPr/>
        </p:nvGrpSpPr>
        <p:grpSpPr>
          <a:xfrm>
            <a:off x="204022" y="1395256"/>
            <a:ext cx="8763002" cy="388604"/>
            <a:chOff x="380998" y="1528037"/>
            <a:chExt cx="8763002" cy="518139"/>
          </a:xfrm>
        </p:grpSpPr>
        <p:sp>
          <p:nvSpPr>
            <p:cNvPr id="74" name="Pentagon 73"/>
            <p:cNvSpPr/>
            <p:nvPr/>
          </p:nvSpPr>
          <p:spPr>
            <a:xfrm rot="10800000">
              <a:off x="380998" y="1528037"/>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75" name="Pentagon 4"/>
            <p:cNvSpPr/>
            <p:nvPr/>
          </p:nvSpPr>
          <p:spPr>
            <a:xfrm>
              <a:off x="829434" y="1528039"/>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Starting and stopping Greenplum</a:t>
              </a:r>
              <a:endParaRPr lang="en-US" sz="2400" kern="1200" dirty="0">
                <a:solidFill>
                  <a:schemeClr val="tx1"/>
                </a:solidFill>
              </a:endParaRPr>
            </a:p>
          </p:txBody>
        </p:sp>
        <p:sp>
          <p:nvSpPr>
            <p:cNvPr id="53" name="Oval 52"/>
            <p:cNvSpPr/>
            <p:nvPr/>
          </p:nvSpPr>
          <p:spPr>
            <a:xfrm>
              <a:off x="433387" y="1528039"/>
              <a:ext cx="518137" cy="518137"/>
            </a:xfrm>
            <a:prstGeom prst="ellipse">
              <a:avLst/>
            </a:prstGeom>
            <a:blipFill rotWithShape="0">
              <a:blip r:embed="rId4"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grpSp>
        <p:nvGrpSpPr>
          <p:cNvPr id="4" name="Group 3"/>
          <p:cNvGrpSpPr/>
          <p:nvPr/>
        </p:nvGrpSpPr>
        <p:grpSpPr>
          <a:xfrm>
            <a:off x="204022" y="1975159"/>
            <a:ext cx="8763002" cy="388604"/>
            <a:chOff x="380998" y="2200842"/>
            <a:chExt cx="8763002" cy="518139"/>
          </a:xfrm>
        </p:grpSpPr>
        <p:sp>
          <p:nvSpPr>
            <p:cNvPr id="72" name="Pentagon 71"/>
            <p:cNvSpPr/>
            <p:nvPr/>
          </p:nvSpPr>
          <p:spPr>
            <a:xfrm rot="10800000">
              <a:off x="380998" y="2200842"/>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73" name="Pentagon 7"/>
            <p:cNvSpPr/>
            <p:nvPr/>
          </p:nvSpPr>
          <p:spPr>
            <a:xfrm>
              <a:off x="829434" y="2200844"/>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Obtaining the state of Greenplum</a:t>
              </a:r>
              <a:endParaRPr lang="en-US" sz="2400" kern="1200" dirty="0">
                <a:solidFill>
                  <a:schemeClr val="tx1"/>
                </a:solidFill>
              </a:endParaRPr>
            </a:p>
          </p:txBody>
        </p:sp>
        <p:sp>
          <p:nvSpPr>
            <p:cNvPr id="55" name="Oval 54"/>
            <p:cNvSpPr/>
            <p:nvPr/>
          </p:nvSpPr>
          <p:spPr>
            <a:xfrm>
              <a:off x="433387" y="2200844"/>
              <a:ext cx="518137" cy="518137"/>
            </a:xfrm>
            <a:prstGeom prst="ellipse">
              <a:avLst/>
            </a:prstGeom>
            <a:blipFill rotWithShape="0">
              <a:blip r:embed="rId5"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grpSp>
        <p:nvGrpSpPr>
          <p:cNvPr id="5" name="Group 4"/>
          <p:cNvGrpSpPr/>
          <p:nvPr/>
        </p:nvGrpSpPr>
        <p:grpSpPr>
          <a:xfrm>
            <a:off x="204022" y="2555059"/>
            <a:ext cx="8763002" cy="388604"/>
            <a:chOff x="380998" y="2873647"/>
            <a:chExt cx="8763002" cy="518139"/>
          </a:xfrm>
        </p:grpSpPr>
        <p:sp>
          <p:nvSpPr>
            <p:cNvPr id="70" name="Pentagon 69"/>
            <p:cNvSpPr/>
            <p:nvPr/>
          </p:nvSpPr>
          <p:spPr>
            <a:xfrm rot="10800000">
              <a:off x="380998" y="2873647"/>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71" name="Pentagon 10"/>
            <p:cNvSpPr/>
            <p:nvPr/>
          </p:nvSpPr>
          <p:spPr>
            <a:xfrm>
              <a:off x="829434" y="2873649"/>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Checking for data skew</a:t>
              </a:r>
              <a:endParaRPr lang="en-US" sz="2400" kern="1200" dirty="0">
                <a:solidFill>
                  <a:schemeClr val="tx1"/>
                </a:solidFill>
              </a:endParaRPr>
            </a:p>
          </p:txBody>
        </p:sp>
        <p:sp>
          <p:nvSpPr>
            <p:cNvPr id="57" name="Oval 56"/>
            <p:cNvSpPr/>
            <p:nvPr/>
          </p:nvSpPr>
          <p:spPr>
            <a:xfrm>
              <a:off x="433387" y="2873649"/>
              <a:ext cx="518137" cy="518137"/>
            </a:xfrm>
            <a:prstGeom prst="ellipse">
              <a:avLst/>
            </a:prstGeom>
            <a:blipFill rotWithShape="0">
              <a:blip r:embed="rId6"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grpSp>
        <p:nvGrpSpPr>
          <p:cNvPr id="6" name="Group 5"/>
          <p:cNvGrpSpPr/>
          <p:nvPr/>
        </p:nvGrpSpPr>
        <p:grpSpPr>
          <a:xfrm>
            <a:off x="204022" y="3134961"/>
            <a:ext cx="8763002" cy="388604"/>
            <a:chOff x="380998" y="3546451"/>
            <a:chExt cx="8763002" cy="518139"/>
          </a:xfrm>
        </p:grpSpPr>
        <p:sp>
          <p:nvSpPr>
            <p:cNvPr id="68" name="Pentagon 67"/>
            <p:cNvSpPr/>
            <p:nvPr/>
          </p:nvSpPr>
          <p:spPr>
            <a:xfrm rot="10800000">
              <a:off x="380998" y="3546451"/>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69" name="Pentagon 13"/>
            <p:cNvSpPr/>
            <p:nvPr/>
          </p:nvSpPr>
          <p:spPr>
            <a:xfrm>
              <a:off x="829434" y="3546453"/>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Accessing log files and parameters</a:t>
              </a:r>
              <a:endParaRPr lang="en-US" sz="2400" kern="1200" dirty="0">
                <a:solidFill>
                  <a:schemeClr val="tx1"/>
                </a:solidFill>
              </a:endParaRPr>
            </a:p>
          </p:txBody>
        </p:sp>
        <p:sp>
          <p:nvSpPr>
            <p:cNvPr id="59" name="Oval 58"/>
            <p:cNvSpPr/>
            <p:nvPr/>
          </p:nvSpPr>
          <p:spPr>
            <a:xfrm>
              <a:off x="433387" y="3546453"/>
              <a:ext cx="518137" cy="518137"/>
            </a:xfrm>
            <a:prstGeom prst="ellipse">
              <a:avLst/>
            </a:prstGeom>
            <a:blipFill rotWithShape="0">
              <a:blip r:embed="rId7"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grpSp>
        <p:nvGrpSpPr>
          <p:cNvPr id="10" name="Group 9"/>
          <p:cNvGrpSpPr/>
          <p:nvPr/>
        </p:nvGrpSpPr>
        <p:grpSpPr>
          <a:xfrm>
            <a:off x="204022" y="3714862"/>
            <a:ext cx="8939982" cy="388604"/>
            <a:chOff x="380998" y="4764932"/>
            <a:chExt cx="8939982" cy="518139"/>
          </a:xfrm>
        </p:grpSpPr>
        <p:grpSp>
          <p:nvGrpSpPr>
            <p:cNvPr id="8" name="Group 7"/>
            <p:cNvGrpSpPr/>
            <p:nvPr/>
          </p:nvGrpSpPr>
          <p:grpSpPr>
            <a:xfrm>
              <a:off x="380998" y="4764932"/>
              <a:ext cx="8763001" cy="518139"/>
              <a:chOff x="380998" y="4764932"/>
              <a:chExt cx="8763001" cy="518139"/>
            </a:xfrm>
          </p:grpSpPr>
          <p:sp>
            <p:nvSpPr>
              <p:cNvPr id="66" name="Pentagon 65"/>
              <p:cNvSpPr/>
              <p:nvPr/>
            </p:nvSpPr>
            <p:spPr>
              <a:xfrm rot="10800000">
                <a:off x="380998" y="4764932"/>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61" name="Oval 60"/>
              <p:cNvSpPr/>
              <p:nvPr/>
            </p:nvSpPr>
            <p:spPr>
              <a:xfrm>
                <a:off x="433387" y="4764934"/>
                <a:ext cx="518137" cy="518137"/>
              </a:xfrm>
              <a:prstGeom prst="ellipse">
                <a:avLst/>
              </a:prstGeom>
              <a:blipFill rotWithShape="0">
                <a:blip r:embed="rId8"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sp>
          <p:nvSpPr>
            <p:cNvPr id="67" name="Pentagon 16"/>
            <p:cNvSpPr/>
            <p:nvPr/>
          </p:nvSpPr>
          <p:spPr>
            <a:xfrm>
              <a:off x="829433" y="4764934"/>
              <a:ext cx="8491547"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Maintaining the system catalog and reclaiming disk space</a:t>
              </a:r>
              <a:endParaRPr lang="en-US" sz="2400" kern="1200" dirty="0">
                <a:solidFill>
                  <a:schemeClr val="tx1"/>
                </a:solidFill>
              </a:endParaRPr>
            </a:p>
          </p:txBody>
        </p:sp>
      </p:grpSp>
      <p:grpSp>
        <p:nvGrpSpPr>
          <p:cNvPr id="9" name="Group 8"/>
          <p:cNvGrpSpPr/>
          <p:nvPr/>
        </p:nvGrpSpPr>
        <p:grpSpPr>
          <a:xfrm>
            <a:off x="204022" y="4259159"/>
            <a:ext cx="8763002" cy="393972"/>
            <a:chOff x="380998" y="5631407"/>
            <a:chExt cx="8763002" cy="525296"/>
          </a:xfrm>
        </p:grpSpPr>
        <p:sp>
          <p:nvSpPr>
            <p:cNvPr id="28" name="Pentagon 27"/>
            <p:cNvSpPr/>
            <p:nvPr/>
          </p:nvSpPr>
          <p:spPr>
            <a:xfrm rot="10800000">
              <a:off x="380998" y="5631407"/>
              <a:ext cx="8763001"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9" name="Pentagon 10"/>
            <p:cNvSpPr/>
            <p:nvPr/>
          </p:nvSpPr>
          <p:spPr>
            <a:xfrm>
              <a:off x="829434" y="5631409"/>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dirty="0" smtClean="0">
                  <a:solidFill>
                    <a:schemeClr val="tx1"/>
                  </a:solidFill>
                </a:rPr>
                <a:t>Recover Down Segments</a:t>
              </a:r>
              <a:endParaRPr lang="en-US" sz="2400" kern="1200" dirty="0">
                <a:solidFill>
                  <a:schemeClr val="tx1"/>
                </a:solidFill>
              </a:endParaRPr>
            </a:p>
          </p:txBody>
        </p:sp>
        <p:sp>
          <p:nvSpPr>
            <p:cNvPr id="30" name="Oval 29"/>
            <p:cNvSpPr/>
            <p:nvPr/>
          </p:nvSpPr>
          <p:spPr>
            <a:xfrm>
              <a:off x="433387" y="5638566"/>
              <a:ext cx="518137" cy="518137"/>
            </a:xfrm>
            <a:prstGeom prst="ellipse">
              <a:avLst/>
            </a:prstGeom>
            <a:blipFill rotWithShape="0">
              <a:blip r:embed="rId5" cstate="print"/>
              <a:stretch>
                <a:fillRect/>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sp>
      </p:grpSp>
    </p:spTree>
    <p:custDataLst>
      <p:tags r:id="rId1"/>
    </p:custDataLst>
    <p:extLst>
      <p:ext uri="{BB962C8B-B14F-4D97-AF65-F5344CB8AC3E}">
        <p14:creationId xmlns:p14="http://schemas.microsoft.com/office/powerpoint/2010/main" val="11062587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a:buSzPct val="100000"/>
            </a:pPr>
            <a:r>
              <a:rPr lang="en-US" dirty="0">
                <a:solidFill>
                  <a:schemeClr val="lt2"/>
                </a:solidFill>
              </a:rPr>
              <a:t>System Administration Tasks Overview</a:t>
            </a:r>
          </a:p>
          <a:p>
            <a:pPr marL="495300">
              <a:buSzPct val="100000"/>
            </a:pPr>
            <a:r>
              <a:rPr lang="en-US" b="1" dirty="0">
                <a:solidFill>
                  <a:schemeClr val="lt2"/>
                </a:solidFill>
              </a:rPr>
              <a:t>Starting and stopping the services</a:t>
            </a:r>
          </a:p>
          <a:p>
            <a:pPr marL="495300">
              <a:buSzPct val="100000"/>
            </a:pPr>
            <a:r>
              <a:rPr lang="en-US" dirty="0">
                <a:solidFill>
                  <a:schemeClr val="lt2"/>
                </a:solidFill>
              </a:rPr>
              <a:t>Verifying status</a:t>
            </a:r>
          </a:p>
          <a:p>
            <a:pPr marL="495300">
              <a:buSzPct val="100000"/>
            </a:pPr>
            <a:r>
              <a:rPr lang="en-US" dirty="0">
                <a:solidFill>
                  <a:schemeClr val="lt2"/>
                </a:solidFill>
              </a:rPr>
              <a:t>Logs</a:t>
            </a:r>
          </a:p>
          <a:p>
            <a:pPr marL="495300">
              <a:buSzPct val="100000"/>
            </a:pPr>
            <a:r>
              <a:rPr lang="en-US" dirty="0">
                <a:solidFill>
                  <a:schemeClr val="lt2"/>
                </a:solidFill>
              </a:rPr>
              <a:t>Assessing data skew and data storage</a:t>
            </a:r>
          </a:p>
          <a:p>
            <a:pPr marL="495300">
              <a:buSzPct val="100000"/>
            </a:pPr>
            <a:r>
              <a:rPr lang="en-US" dirty="0">
                <a:solidFill>
                  <a:schemeClr val="lt2"/>
                </a:solidFill>
              </a:rPr>
              <a:t>Troubleshooting</a:t>
            </a:r>
            <a:endParaRPr lang="en" dirty="0">
              <a:solidFill>
                <a:schemeClr val="lt2"/>
              </a:solidFill>
            </a:endParaRPr>
          </a:p>
        </p:txBody>
      </p:sp>
    </p:spTree>
    <p:extLst>
      <p:ext uri="{BB962C8B-B14F-4D97-AF65-F5344CB8AC3E}">
        <p14:creationId xmlns:p14="http://schemas.microsoft.com/office/powerpoint/2010/main" val="325518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Starting and Stopping Greenplum</a:t>
            </a:r>
            <a:endParaRPr lang="en-US" dirty="0"/>
          </a:p>
        </p:txBody>
      </p:sp>
      <p:sp>
        <p:nvSpPr>
          <p:cNvPr id="3" name="Content Placeholder 2"/>
          <p:cNvSpPr>
            <a:spLocks noGrp="1"/>
          </p:cNvSpPr>
          <p:nvPr>
            <p:ph idx="1"/>
          </p:nvPr>
        </p:nvSpPr>
        <p:spPr>
          <a:xfrm>
            <a:off x="457200" y="1179429"/>
            <a:ext cx="8229600" cy="3394472"/>
          </a:xfrm>
        </p:spPr>
        <p:txBody>
          <a:bodyPr/>
          <a:lstStyle/>
          <a:p>
            <a:pPr>
              <a:buNone/>
            </a:pPr>
            <a:r>
              <a:rPr lang="en-US" dirty="0" smtClean="0"/>
              <a:t>The following commands start and stop Greenplum:</a:t>
            </a:r>
          </a:p>
        </p:txBody>
      </p:sp>
      <p:graphicFrame>
        <p:nvGraphicFramePr>
          <p:cNvPr id="7" name="Table 6"/>
          <p:cNvGraphicFramePr>
            <a:graphicFrameLocks noGrp="1"/>
          </p:cNvGraphicFramePr>
          <p:nvPr>
            <p:extLst>
              <p:ext uri="{D42A27DB-BD31-4B8C-83A1-F6EECF244321}">
                <p14:modId xmlns:p14="http://schemas.microsoft.com/office/powerpoint/2010/main" val="1995423736"/>
              </p:ext>
            </p:extLst>
          </p:nvPr>
        </p:nvGraphicFramePr>
        <p:xfrm>
          <a:off x="228600" y="1881006"/>
          <a:ext cx="8686800" cy="2743200"/>
        </p:xfrm>
        <a:graphic>
          <a:graphicData uri="http://schemas.openxmlformats.org/drawingml/2006/table">
            <a:tbl>
              <a:tblPr firstRow="1" bandRow="1">
                <a:tableStyleId>{5C22544A-7EE6-4342-B048-85BDC9FD1C3A}</a:tableStyleId>
              </a:tblPr>
              <a:tblGrid>
                <a:gridCol w="5334000"/>
                <a:gridCol w="3352800"/>
              </a:tblGrid>
              <a:tr h="274320">
                <a:tc>
                  <a:txBody>
                    <a:bodyPr/>
                    <a:lstStyle/>
                    <a:p>
                      <a:r>
                        <a:rPr lang="en-US" sz="1800" dirty="0" smtClean="0"/>
                        <a:t>Action </a:t>
                      </a:r>
                      <a:endParaRPr lang="en-US" sz="1800" dirty="0"/>
                    </a:p>
                  </a:txBody>
                  <a:tcPr marT="34290" marB="34290"/>
                </a:tc>
                <a:tc>
                  <a:txBody>
                    <a:bodyPr/>
                    <a:lstStyle/>
                    <a:p>
                      <a:r>
                        <a:rPr lang="en-US" sz="1800" dirty="0" smtClean="0"/>
                        <a:t>Greenplum Application</a:t>
                      </a:r>
                      <a:endParaRPr lang="en-US" sz="1800" dirty="0"/>
                    </a:p>
                  </a:txBody>
                  <a:tcPr marT="34290" marB="34290"/>
                </a:tc>
              </a:tr>
              <a:tr h="274320">
                <a:tc>
                  <a:txBody>
                    <a:bodyPr/>
                    <a:lstStyle/>
                    <a:p>
                      <a:r>
                        <a:rPr lang="en-US" sz="1800" dirty="0" smtClean="0"/>
                        <a:t>Start the Greenplum Database</a:t>
                      </a:r>
                      <a:endParaRPr lang="en-US" sz="1800" dirty="0"/>
                    </a:p>
                  </a:txBody>
                  <a:tcPr marT="34290" marB="34290"/>
                </a:tc>
                <a:tc>
                  <a:txBody>
                    <a:bodyPr/>
                    <a:lstStyle/>
                    <a:p>
                      <a:r>
                        <a:rPr lang="en-US" sz="1800" dirty="0" smtClean="0">
                          <a:latin typeface="Courier New" pitchFamily="49" charset="0"/>
                          <a:cs typeface="Courier New" pitchFamily="49" charset="0"/>
                        </a:rPr>
                        <a:t>gpstart</a:t>
                      </a:r>
                      <a:endParaRPr lang="en-US" sz="1800" dirty="0">
                        <a:latin typeface="Courier New" pitchFamily="49" charset="0"/>
                        <a:cs typeface="Courier New" pitchFamily="49" charset="0"/>
                      </a:endParaRPr>
                    </a:p>
                  </a:txBody>
                  <a:tcPr marT="34290" marB="34290"/>
                </a:tc>
              </a:tr>
              <a:tr h="274320">
                <a:tc>
                  <a:txBody>
                    <a:bodyPr/>
                    <a:lstStyle/>
                    <a:p>
                      <a:r>
                        <a:rPr lang="en-US" sz="1800" dirty="0" smtClean="0"/>
                        <a:t>Stop the Greenplum Database</a:t>
                      </a:r>
                      <a:endParaRPr lang="en-US" sz="1800" dirty="0"/>
                    </a:p>
                  </a:txBody>
                  <a:tcPr marT="34290" marB="34290"/>
                </a:tc>
                <a:tc>
                  <a:txBody>
                    <a:bodyPr/>
                    <a:lstStyle/>
                    <a:p>
                      <a:r>
                        <a:rPr lang="en-US" sz="1800" dirty="0" smtClean="0">
                          <a:latin typeface="Courier New" pitchFamily="49" charset="0"/>
                          <a:cs typeface="Courier New" pitchFamily="49" charset="0"/>
                        </a:rPr>
                        <a:t>gpstop</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Restart the Greenplum Database</a:t>
                      </a:r>
                    </a:p>
                  </a:txBody>
                  <a:tcPr marT="34290" marB="34290"/>
                </a:tc>
                <a:tc>
                  <a:txBody>
                    <a:bodyPr/>
                    <a:lstStyle/>
                    <a:p>
                      <a:r>
                        <a:rPr lang="en-US" sz="1800" dirty="0" err="1" smtClean="0">
                          <a:latin typeface="Courier New" pitchFamily="49" charset="0"/>
                          <a:cs typeface="Courier New" pitchFamily="49" charset="0"/>
                        </a:rPr>
                        <a:t>gpstop</a:t>
                      </a:r>
                      <a:r>
                        <a:rPr lang="en-US" sz="1800" dirty="0" smtClean="0">
                          <a:latin typeface="Courier New" pitchFamily="49" charset="0"/>
                          <a:cs typeface="Courier New" pitchFamily="49" charset="0"/>
                        </a:rPr>
                        <a:t> –r</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Start the Greenplum Database in restricted mode</a:t>
                      </a:r>
                    </a:p>
                  </a:txBody>
                  <a:tcPr marT="34290" marB="34290"/>
                </a:tc>
                <a:tc>
                  <a:txBody>
                    <a:bodyPr/>
                    <a:lstStyle/>
                    <a:p>
                      <a:r>
                        <a:rPr lang="en-US" sz="1800" dirty="0" err="1" smtClean="0">
                          <a:latin typeface="Courier New" pitchFamily="49" charset="0"/>
                          <a:cs typeface="Courier New" pitchFamily="49" charset="0"/>
                        </a:rPr>
                        <a:t>gpstart</a:t>
                      </a:r>
                      <a:r>
                        <a:rPr lang="en-US" sz="1800" dirty="0" smtClean="0">
                          <a:latin typeface="Courier New" pitchFamily="49" charset="0"/>
                          <a:cs typeface="Courier New" pitchFamily="49" charset="0"/>
                        </a:rPr>
                        <a:t> -R</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Reload master postgresql.conf and pg_hba.conf</a:t>
                      </a:r>
                    </a:p>
                  </a:txBody>
                  <a:tcPr marT="34290" marB="34290"/>
                </a:tc>
                <a:tc>
                  <a:txBody>
                    <a:bodyPr/>
                    <a:lstStyle/>
                    <a:p>
                      <a:r>
                        <a:rPr lang="en-US" sz="1800" dirty="0" smtClean="0">
                          <a:latin typeface="Courier New" pitchFamily="49" charset="0"/>
                          <a:cs typeface="Courier New" pitchFamily="49" charset="0"/>
                        </a:rPr>
                        <a:t>gpstop –u</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Start the master in utility mode</a:t>
                      </a:r>
                    </a:p>
                  </a:txBody>
                  <a:tcPr marT="34290" marB="34290"/>
                </a:tc>
                <a:tc>
                  <a:txBody>
                    <a:bodyPr/>
                    <a:lstStyle/>
                    <a:p>
                      <a:r>
                        <a:rPr lang="en-US" sz="1800" dirty="0" smtClean="0">
                          <a:latin typeface="Courier New" pitchFamily="49" charset="0"/>
                          <a:cs typeface="Courier New" pitchFamily="49" charset="0"/>
                        </a:rPr>
                        <a:t>gpstart -m</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Stop the master that was started in utility mode</a:t>
                      </a:r>
                    </a:p>
                  </a:txBody>
                  <a:tcPr marT="34290" marB="34290"/>
                </a:tc>
                <a:tc>
                  <a:txBody>
                    <a:bodyPr/>
                    <a:lstStyle/>
                    <a:p>
                      <a:r>
                        <a:rPr lang="en-US" sz="1800" dirty="0" smtClean="0">
                          <a:latin typeface="Courier New" pitchFamily="49" charset="0"/>
                          <a:cs typeface="Courier New" pitchFamily="49" charset="0"/>
                        </a:rPr>
                        <a:t>gpstop –m</a:t>
                      </a:r>
                      <a:endParaRPr lang="en-US" sz="1800" dirty="0">
                        <a:latin typeface="Courier New" pitchFamily="49" charset="0"/>
                        <a:cs typeface="Courier New" pitchFamily="49" charset="0"/>
                      </a:endParaRPr>
                    </a:p>
                  </a:txBody>
                  <a:tcPr marT="34290" marB="34290"/>
                </a:tc>
              </a:tr>
            </a:tbl>
          </a:graphicData>
        </a:graphic>
      </p:graphicFrame>
    </p:spTree>
    <p:custDataLst>
      <p:tags r:id="rId1"/>
    </p:custDataLst>
    <p:extLst>
      <p:ext uri="{BB962C8B-B14F-4D97-AF65-F5344CB8AC3E}">
        <p14:creationId xmlns:p14="http://schemas.microsoft.com/office/powerpoint/2010/main" val="2013425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a:xfrm>
            <a:off x="304800" y="3385907"/>
            <a:ext cx="8382000" cy="1246407"/>
          </a:xfrm>
          <a:prstGeom prst="roundRect">
            <a:avLst>
              <a:gd name="adj" fmla="val 7514"/>
            </a:avLst>
          </a:prstGeom>
          <a:solidFill>
            <a:schemeClr val="accent1">
              <a:lumMod val="20000"/>
              <a:lumOff val="80000"/>
            </a:schemeClr>
          </a:solidFill>
          <a:ln w="127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304800" y="2034364"/>
            <a:ext cx="8382000" cy="1170124"/>
          </a:xfrm>
          <a:prstGeom prst="roundRect">
            <a:avLst>
              <a:gd name="adj" fmla="val 7514"/>
            </a:avLst>
          </a:prstGeom>
          <a:solidFill>
            <a:schemeClr val="accent1">
              <a:lumMod val="20000"/>
              <a:lumOff val="80000"/>
            </a:schemeClr>
          </a:solidFill>
          <a:ln w="127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lstStyle/>
          <a:p>
            <a:r>
              <a:rPr lang="en-US" dirty="0" smtClean="0"/>
              <a:t>Segment Failures </a:t>
            </a:r>
            <a:r>
              <a:rPr lang="en-US" dirty="0" smtClean="0"/>
              <a:t>during</a:t>
            </a:r>
            <a:r>
              <a:rPr lang="en-US" dirty="0" smtClean="0"/>
              <a:t> Startup</a:t>
            </a:r>
            <a:endParaRPr lang="en-US" dirty="0"/>
          </a:p>
        </p:txBody>
      </p:sp>
      <p:grpSp>
        <p:nvGrpSpPr>
          <p:cNvPr id="3" name="Group 95"/>
          <p:cNvGrpSpPr/>
          <p:nvPr/>
        </p:nvGrpSpPr>
        <p:grpSpPr>
          <a:xfrm>
            <a:off x="240164" y="342900"/>
            <a:ext cx="8446636" cy="1657350"/>
            <a:chOff x="240164" y="914400"/>
            <a:chExt cx="8446636" cy="2209800"/>
          </a:xfrm>
        </p:grpSpPr>
        <p:grpSp>
          <p:nvGrpSpPr>
            <p:cNvPr id="4" name="Group 92"/>
            <p:cNvGrpSpPr/>
            <p:nvPr/>
          </p:nvGrpSpPr>
          <p:grpSpPr>
            <a:xfrm>
              <a:off x="240164" y="914400"/>
              <a:ext cx="8446636" cy="2209800"/>
              <a:chOff x="0" y="685800"/>
              <a:chExt cx="8446636" cy="2209800"/>
            </a:xfrm>
          </p:grpSpPr>
          <p:sp>
            <p:nvSpPr>
              <p:cNvPr id="83" name="Right Arrow 82"/>
              <p:cNvSpPr/>
              <p:nvPr/>
            </p:nvSpPr>
            <p:spPr>
              <a:xfrm>
                <a:off x="628583" y="685800"/>
                <a:ext cx="7189470" cy="2209800"/>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7" name="Group 83"/>
              <p:cNvGrpSpPr/>
              <p:nvPr/>
            </p:nvGrpSpPr>
            <p:grpSpPr>
              <a:xfrm>
                <a:off x="0" y="1348740"/>
                <a:ext cx="2722483" cy="883920"/>
                <a:chOff x="5781" y="662940"/>
                <a:chExt cx="2722483" cy="883920"/>
              </a:xfrm>
            </p:grpSpPr>
            <p:sp>
              <p:nvSpPr>
                <p:cNvPr id="91" name="Rounded Rectangle 90"/>
                <p:cNvSpPr/>
                <p:nvPr/>
              </p:nvSpPr>
              <p:spPr>
                <a:xfrm>
                  <a:off x="5781" y="662940"/>
                  <a:ext cx="2722483" cy="883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 name="Rounded Rectangle 5"/>
                <p:cNvSpPr/>
                <p:nvPr/>
              </p:nvSpPr>
              <p:spPr>
                <a:xfrm>
                  <a:off x="48930" y="706089"/>
                  <a:ext cx="2636185" cy="7976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200" kern="1200" dirty="0" smtClean="0"/>
                    <a:t>Master instance</a:t>
                  </a:r>
                  <a:endParaRPr lang="en-US" sz="2200" kern="1200" dirty="0"/>
                </a:p>
              </p:txBody>
            </p:sp>
          </p:grpSp>
          <p:grpSp>
            <p:nvGrpSpPr>
              <p:cNvPr id="8" name="Group 84"/>
              <p:cNvGrpSpPr/>
              <p:nvPr/>
            </p:nvGrpSpPr>
            <p:grpSpPr>
              <a:xfrm>
                <a:off x="2862077" y="1348740"/>
                <a:ext cx="2722483" cy="883920"/>
                <a:chOff x="2867858" y="662940"/>
                <a:chExt cx="2722483" cy="883920"/>
              </a:xfrm>
            </p:grpSpPr>
            <p:sp>
              <p:nvSpPr>
                <p:cNvPr id="89" name="Rounded Rectangle 88"/>
                <p:cNvSpPr/>
                <p:nvPr/>
              </p:nvSpPr>
              <p:spPr>
                <a:xfrm>
                  <a:off x="2867858" y="662940"/>
                  <a:ext cx="2722483" cy="883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Rounded Rectangle 7"/>
                <p:cNvSpPr/>
                <p:nvPr/>
              </p:nvSpPr>
              <p:spPr>
                <a:xfrm>
                  <a:off x="2911007" y="706089"/>
                  <a:ext cx="2636185" cy="7976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200" kern="1200" dirty="0" smtClean="0"/>
                    <a:t>Standby master instance</a:t>
                  </a:r>
                  <a:endParaRPr lang="en-US" sz="2200" kern="1200" dirty="0"/>
                </a:p>
              </p:txBody>
            </p:sp>
          </p:grpSp>
          <p:grpSp>
            <p:nvGrpSpPr>
              <p:cNvPr id="9" name="Group 85"/>
              <p:cNvGrpSpPr/>
              <p:nvPr/>
            </p:nvGrpSpPr>
            <p:grpSpPr>
              <a:xfrm>
                <a:off x="5724153" y="1302251"/>
                <a:ext cx="2722483" cy="1010062"/>
                <a:chOff x="5729934" y="616451"/>
                <a:chExt cx="2722483" cy="1010062"/>
              </a:xfrm>
            </p:grpSpPr>
            <p:sp>
              <p:nvSpPr>
                <p:cNvPr id="87" name="Rounded Rectangle 86"/>
                <p:cNvSpPr/>
                <p:nvPr/>
              </p:nvSpPr>
              <p:spPr>
                <a:xfrm>
                  <a:off x="5729934" y="662940"/>
                  <a:ext cx="2722483" cy="883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Rounded Rectangle 9"/>
                <p:cNvSpPr/>
                <p:nvPr/>
              </p:nvSpPr>
              <p:spPr>
                <a:xfrm>
                  <a:off x="5773083" y="616451"/>
                  <a:ext cx="2636185" cy="10100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200" kern="1200" dirty="0" smtClean="0"/>
                    <a:t>Segment instances (</a:t>
                  </a:r>
                  <a:r>
                    <a:rPr lang="en-US" sz="2200" i="1" kern="1200" dirty="0" smtClean="0"/>
                    <a:t>started in parallel)</a:t>
                  </a:r>
                  <a:endParaRPr lang="en-US" sz="2200" kern="1200" dirty="0"/>
                </a:p>
              </p:txBody>
            </p:sp>
          </p:grpSp>
        </p:grpSp>
        <p:grpSp>
          <p:nvGrpSpPr>
            <p:cNvPr id="10" name="Group 26"/>
            <p:cNvGrpSpPr/>
            <p:nvPr/>
          </p:nvGrpSpPr>
          <p:grpSpPr>
            <a:xfrm>
              <a:off x="6096000" y="1295400"/>
              <a:ext cx="765810" cy="457200"/>
              <a:chOff x="6096000" y="1447800"/>
              <a:chExt cx="765810" cy="457200"/>
            </a:xfrm>
          </p:grpSpPr>
          <p:grpSp>
            <p:nvGrpSpPr>
              <p:cNvPr id="11" name="Group 8"/>
              <p:cNvGrpSpPr>
                <a:grpSpLocks noChangeAspect="1"/>
              </p:cNvGrpSpPr>
              <p:nvPr/>
            </p:nvGrpSpPr>
            <p:grpSpPr>
              <a:xfrm>
                <a:off x="6096000" y="1447800"/>
                <a:ext cx="461010" cy="354195"/>
                <a:chOff x="3200400" y="3886200"/>
                <a:chExt cx="838200" cy="643996"/>
              </a:xfrm>
            </p:grpSpPr>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9"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20"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2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nvGrpSpPr>
              <p:cNvPr id="12" name="Group 8"/>
              <p:cNvGrpSpPr>
                <a:grpSpLocks noChangeAspect="1"/>
              </p:cNvGrpSpPr>
              <p:nvPr/>
            </p:nvGrpSpPr>
            <p:grpSpPr>
              <a:xfrm>
                <a:off x="6400800" y="1550805"/>
                <a:ext cx="461010" cy="354195"/>
                <a:chOff x="3200400" y="3886200"/>
                <a:chExt cx="838200" cy="643996"/>
              </a:xfrm>
            </p:grpSpPr>
            <p:pic>
              <p:nvPicPr>
                <p:cNvPr id="14"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pic>
          <p:nvPicPr>
            <p:cNvPr id="26"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3124200" y="1371600"/>
              <a:ext cx="945079" cy="381000"/>
            </a:xfrm>
            <a:prstGeom prst="rect">
              <a:avLst/>
            </a:prstGeom>
            <a:noFill/>
          </p:spPr>
        </p:pic>
        <p:pic>
          <p:nvPicPr>
            <p:cNvPr id="28"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304800" y="1447800"/>
              <a:ext cx="945079" cy="381000"/>
            </a:xfrm>
            <a:prstGeom prst="rect">
              <a:avLst/>
            </a:prstGeom>
            <a:noFill/>
          </p:spPr>
        </p:pic>
        <p:sp>
          <p:nvSpPr>
            <p:cNvPr id="29" name="TextBox 28"/>
            <p:cNvSpPr txBox="1"/>
            <p:nvPr/>
          </p:nvSpPr>
          <p:spPr>
            <a:xfrm>
              <a:off x="1371600" y="2540913"/>
              <a:ext cx="5140650" cy="574516"/>
            </a:xfrm>
            <a:prstGeom prst="rect">
              <a:avLst/>
            </a:prstGeom>
            <a:noFill/>
          </p:spPr>
          <p:txBody>
            <a:bodyPr wrap="none" rtlCol="0">
              <a:spAutoFit/>
            </a:bodyPr>
            <a:lstStyle/>
            <a:p>
              <a:r>
                <a:rPr lang="en-US" sz="2200" b="1" dirty="0" smtClean="0">
                  <a:latin typeface="Calibri" pitchFamily="34" charset="0"/>
                </a:rPr>
                <a:t>Successful startup of Greenplum instances</a:t>
              </a:r>
              <a:endParaRPr lang="en-US" sz="2200" b="1" dirty="0">
                <a:latin typeface="Calibri" pitchFamily="34" charset="0"/>
              </a:endParaRPr>
            </a:p>
          </p:txBody>
        </p:sp>
      </p:grpSp>
      <p:grpSp>
        <p:nvGrpSpPr>
          <p:cNvPr id="13" name="Group 96"/>
          <p:cNvGrpSpPr/>
          <p:nvPr/>
        </p:nvGrpSpPr>
        <p:grpSpPr>
          <a:xfrm>
            <a:off x="701040" y="2172727"/>
            <a:ext cx="7752894" cy="1084634"/>
            <a:chOff x="701040" y="3429000"/>
            <a:chExt cx="7752894" cy="1446179"/>
          </a:xfrm>
        </p:grpSpPr>
        <p:grpSp>
          <p:nvGrpSpPr>
            <p:cNvPr id="22" name="Group 41"/>
            <p:cNvGrpSpPr/>
            <p:nvPr/>
          </p:nvGrpSpPr>
          <p:grpSpPr>
            <a:xfrm>
              <a:off x="6492240" y="3429000"/>
              <a:ext cx="765810" cy="457200"/>
              <a:chOff x="6096000" y="1447800"/>
              <a:chExt cx="765810" cy="457200"/>
            </a:xfrm>
          </p:grpSpPr>
          <p:grpSp>
            <p:nvGrpSpPr>
              <p:cNvPr id="23" name="Group 8"/>
              <p:cNvGrpSpPr>
                <a:grpSpLocks noChangeAspect="1"/>
              </p:cNvGrpSpPr>
              <p:nvPr/>
            </p:nvGrpSpPr>
            <p:grpSpPr>
              <a:xfrm>
                <a:off x="6096000" y="1447800"/>
                <a:ext cx="461010" cy="354195"/>
                <a:chOff x="3200400" y="3886200"/>
                <a:chExt cx="838200" cy="643996"/>
              </a:xfrm>
            </p:grpSpPr>
            <p:pic>
              <p:nvPicPr>
                <p:cNvPr id="49"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50"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5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5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nvGrpSpPr>
              <p:cNvPr id="24" name="Group 8"/>
              <p:cNvGrpSpPr>
                <a:grpSpLocks noChangeAspect="1"/>
              </p:cNvGrpSpPr>
              <p:nvPr/>
            </p:nvGrpSpPr>
            <p:grpSpPr>
              <a:xfrm>
                <a:off x="6400800" y="1550805"/>
                <a:ext cx="461010" cy="354195"/>
                <a:chOff x="3200400" y="3886200"/>
                <a:chExt cx="838200" cy="643996"/>
              </a:xfrm>
            </p:grpSpPr>
            <p:pic>
              <p:nvPicPr>
                <p:cNvPr id="4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4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4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4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pic>
          <p:nvPicPr>
            <p:cNvPr id="53"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3520440" y="3543300"/>
              <a:ext cx="945079" cy="381000"/>
            </a:xfrm>
            <a:prstGeom prst="rect">
              <a:avLst/>
            </a:prstGeom>
            <a:noFill/>
          </p:spPr>
        </p:pic>
        <p:pic>
          <p:nvPicPr>
            <p:cNvPr id="54"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701040" y="3543300"/>
              <a:ext cx="945079" cy="381000"/>
            </a:xfrm>
            <a:prstGeom prst="rect">
              <a:avLst/>
            </a:prstGeom>
            <a:noFill/>
          </p:spPr>
        </p:pic>
        <p:cxnSp>
          <p:nvCxnSpPr>
            <p:cNvPr id="56" name="Straight Arrow Connector 55"/>
            <p:cNvCxnSpPr>
              <a:stCxn id="54" idx="3"/>
              <a:endCxn id="53" idx="1"/>
            </p:cNvCxnSpPr>
            <p:nvPr/>
          </p:nvCxnSpPr>
          <p:spPr>
            <a:xfrm>
              <a:off x="1646119" y="3733800"/>
              <a:ext cx="1874321"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3"/>
            </p:cNvCxnSpPr>
            <p:nvPr/>
          </p:nvCxnSpPr>
          <p:spPr>
            <a:xfrm>
              <a:off x="4465519" y="3733800"/>
              <a:ext cx="2026721"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1" name="Picture 3" descr="C:\Documents and Settings\cantot\My Documents\Training\Supporting Materials\Icons\PNG files for PowerPoint\All Others\Symbol Error.png"/>
            <p:cNvPicPr>
              <a:picLocks noChangeAspect="1" noChangeArrowheads="1"/>
            </p:cNvPicPr>
            <p:nvPr/>
          </p:nvPicPr>
          <p:blipFill>
            <a:blip r:embed="rId6" cstate="print"/>
            <a:srcRect/>
            <a:stretch>
              <a:fillRect/>
            </a:stretch>
          </p:blipFill>
          <p:spPr bwMode="auto">
            <a:xfrm>
              <a:off x="7025640" y="3429000"/>
              <a:ext cx="365760" cy="365760"/>
            </a:xfrm>
            <a:prstGeom prst="rect">
              <a:avLst/>
            </a:prstGeom>
            <a:noFill/>
          </p:spPr>
        </p:pic>
        <p:sp>
          <p:nvSpPr>
            <p:cNvPr id="61" name="TextBox 60"/>
            <p:cNvSpPr txBox="1"/>
            <p:nvPr/>
          </p:nvSpPr>
          <p:spPr>
            <a:xfrm>
              <a:off x="5707006" y="4013404"/>
              <a:ext cx="2746928" cy="861775"/>
            </a:xfrm>
            <a:prstGeom prst="rect">
              <a:avLst/>
            </a:prstGeom>
            <a:noFill/>
          </p:spPr>
          <p:txBody>
            <a:bodyPr wrap="none" rtlCol="0">
              <a:spAutoFit/>
            </a:bodyPr>
            <a:lstStyle/>
            <a:p>
              <a:pPr algn="ctr"/>
              <a:r>
                <a:rPr lang="en-US" b="1" dirty="0" smtClean="0">
                  <a:latin typeface="Calibri" pitchFamily="34" charset="0"/>
                </a:rPr>
                <a:t>Segment failure – segment</a:t>
              </a:r>
              <a:br>
                <a:rPr lang="en-US" b="1" dirty="0" smtClean="0">
                  <a:latin typeface="Calibri" pitchFamily="34" charset="0"/>
                </a:rPr>
              </a:br>
              <a:r>
                <a:rPr lang="en-US" b="1" dirty="0" smtClean="0">
                  <a:latin typeface="Calibri" pitchFamily="34" charset="0"/>
                </a:rPr>
                <a:t>is marked as invalid</a:t>
              </a:r>
              <a:endParaRPr lang="en-US" b="1" dirty="0">
                <a:latin typeface="Calibri" pitchFamily="34" charset="0"/>
              </a:endParaRPr>
            </a:p>
          </p:txBody>
        </p:sp>
        <p:cxnSp>
          <p:nvCxnSpPr>
            <p:cNvPr id="63" name="Shape 62"/>
            <p:cNvCxnSpPr>
              <a:stCxn id="2051" idx="3"/>
              <a:endCxn id="61" idx="0"/>
            </p:cNvCxnSpPr>
            <p:nvPr/>
          </p:nvCxnSpPr>
          <p:spPr>
            <a:xfrm flipH="1">
              <a:off x="7080470" y="3611880"/>
              <a:ext cx="310930" cy="401524"/>
            </a:xfrm>
            <a:prstGeom prst="curvedConnector4">
              <a:avLst>
                <a:gd name="adj1" fmla="val -73521"/>
                <a:gd name="adj2" fmla="val 72773"/>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5" name="Group 97"/>
          <p:cNvGrpSpPr/>
          <p:nvPr/>
        </p:nvGrpSpPr>
        <p:grpSpPr>
          <a:xfrm>
            <a:off x="685801" y="3500209"/>
            <a:ext cx="7972969" cy="1132106"/>
            <a:chOff x="685800" y="4876800"/>
            <a:chExt cx="7972969" cy="1509475"/>
          </a:xfrm>
        </p:grpSpPr>
        <p:grpSp>
          <p:nvGrpSpPr>
            <p:cNvPr id="27" name="Group 63"/>
            <p:cNvGrpSpPr/>
            <p:nvPr/>
          </p:nvGrpSpPr>
          <p:grpSpPr>
            <a:xfrm>
              <a:off x="6477000" y="4876800"/>
              <a:ext cx="765810" cy="457200"/>
              <a:chOff x="6096000" y="1447800"/>
              <a:chExt cx="765810" cy="457200"/>
            </a:xfrm>
          </p:grpSpPr>
          <p:grpSp>
            <p:nvGrpSpPr>
              <p:cNvPr id="30" name="Group 8"/>
              <p:cNvGrpSpPr>
                <a:grpSpLocks noChangeAspect="1"/>
              </p:cNvGrpSpPr>
              <p:nvPr/>
            </p:nvGrpSpPr>
            <p:grpSpPr>
              <a:xfrm>
                <a:off x="6096000" y="1447800"/>
                <a:ext cx="461010" cy="354195"/>
                <a:chOff x="3200400" y="3886200"/>
                <a:chExt cx="838200" cy="643996"/>
              </a:xfrm>
            </p:grpSpPr>
            <p:pic>
              <p:nvPicPr>
                <p:cNvPr id="7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7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73"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74"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nvGrpSpPr>
              <p:cNvPr id="31" name="Group 8"/>
              <p:cNvGrpSpPr>
                <a:grpSpLocks noChangeAspect="1"/>
              </p:cNvGrpSpPr>
              <p:nvPr/>
            </p:nvGrpSpPr>
            <p:grpSpPr>
              <a:xfrm>
                <a:off x="6400800" y="1550805"/>
                <a:ext cx="461010" cy="354195"/>
                <a:chOff x="3200400" y="3886200"/>
                <a:chExt cx="838200" cy="643996"/>
              </a:xfrm>
            </p:grpSpPr>
            <p:pic>
              <p:nvPicPr>
                <p:cNvPr id="6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6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69"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70"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pic>
          <p:nvPicPr>
            <p:cNvPr id="75"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3505200" y="4991100"/>
              <a:ext cx="945079" cy="381000"/>
            </a:xfrm>
            <a:prstGeom prst="rect">
              <a:avLst/>
            </a:prstGeom>
            <a:noFill/>
          </p:spPr>
        </p:pic>
        <p:pic>
          <p:nvPicPr>
            <p:cNvPr id="76" name="Picture 2" descr="C:\Documents and Settings\cantot\My Documents\Training\Supporting Materials\Icons\PNG files for PowerPoint\All Others\Analog PTZ.png"/>
            <p:cNvPicPr>
              <a:picLocks noChangeAspect="1" noChangeArrowheads="1"/>
            </p:cNvPicPr>
            <p:nvPr/>
          </p:nvPicPr>
          <p:blipFill>
            <a:blip r:embed="rId5" cstate="print"/>
            <a:srcRect/>
            <a:stretch>
              <a:fillRect/>
            </a:stretch>
          </p:blipFill>
          <p:spPr bwMode="auto">
            <a:xfrm>
              <a:off x="685800" y="4991100"/>
              <a:ext cx="945079" cy="381000"/>
            </a:xfrm>
            <a:prstGeom prst="rect">
              <a:avLst/>
            </a:prstGeom>
            <a:noFill/>
          </p:spPr>
        </p:pic>
        <p:cxnSp>
          <p:nvCxnSpPr>
            <p:cNvPr id="77" name="Straight Arrow Connector 76"/>
            <p:cNvCxnSpPr>
              <a:stCxn id="76" idx="3"/>
              <a:endCxn id="75" idx="1"/>
            </p:cNvCxnSpPr>
            <p:nvPr/>
          </p:nvCxnSpPr>
          <p:spPr>
            <a:xfrm>
              <a:off x="1630879" y="5181600"/>
              <a:ext cx="1874321"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5" idx="3"/>
            </p:cNvCxnSpPr>
            <p:nvPr/>
          </p:nvCxnSpPr>
          <p:spPr>
            <a:xfrm>
              <a:off x="4450279" y="5181600"/>
              <a:ext cx="2026721"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471704" y="5524500"/>
              <a:ext cx="3187065" cy="861775"/>
            </a:xfrm>
            <a:prstGeom prst="rect">
              <a:avLst/>
            </a:prstGeom>
            <a:noFill/>
          </p:spPr>
          <p:txBody>
            <a:bodyPr wrap="none" rtlCol="0">
              <a:spAutoFit/>
            </a:bodyPr>
            <a:lstStyle/>
            <a:p>
              <a:pPr algn="ctr"/>
              <a:r>
                <a:rPr lang="en-US" b="1" dirty="0" smtClean="0">
                  <a:latin typeface="Calibri" pitchFamily="34" charset="0"/>
                </a:rPr>
                <a:t>Startup will attempt to connect</a:t>
              </a:r>
              <a:br>
                <a:rPr lang="en-US" b="1" dirty="0" smtClean="0">
                  <a:latin typeface="Calibri" pitchFamily="34" charset="0"/>
                </a:rPr>
              </a:br>
              <a:r>
                <a:rPr lang="en-US" b="1" dirty="0" smtClean="0">
                  <a:latin typeface="Calibri" pitchFamily="34" charset="0"/>
                </a:rPr>
                <a:t>to invalid segment</a:t>
              </a:r>
              <a:endParaRPr lang="en-US" b="1" dirty="0">
                <a:latin typeface="Calibri" pitchFamily="34" charset="0"/>
              </a:endParaRPr>
            </a:p>
          </p:txBody>
        </p:sp>
        <p:cxnSp>
          <p:nvCxnSpPr>
            <p:cNvPr id="80" name="Shape 79"/>
            <p:cNvCxnSpPr>
              <a:stCxn id="2052" idx="3"/>
              <a:endCxn id="79" idx="0"/>
            </p:cNvCxnSpPr>
            <p:nvPr/>
          </p:nvCxnSpPr>
          <p:spPr>
            <a:xfrm flipH="1">
              <a:off x="7065237" y="5149751"/>
              <a:ext cx="249963" cy="374749"/>
            </a:xfrm>
            <a:prstGeom prst="curvedConnector4">
              <a:avLst>
                <a:gd name="adj1" fmla="val -91454"/>
                <a:gd name="adj2" fmla="val 74400"/>
              </a:avLst>
            </a:prstGeom>
            <a:ln w="381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2" name="Picture 4" descr="C:\Documents and Settings\cantot\My Documents\Training\Supporting Materials\Icons\PNG files for PowerPoint\All Others\Symbol Delete 2.png"/>
            <p:cNvPicPr>
              <a:picLocks noChangeAspect="1" noChangeArrowheads="1"/>
            </p:cNvPicPr>
            <p:nvPr/>
          </p:nvPicPr>
          <p:blipFill>
            <a:blip r:embed="rId7" cstate="print"/>
            <a:srcRect/>
            <a:stretch>
              <a:fillRect/>
            </a:stretch>
          </p:blipFill>
          <p:spPr bwMode="auto">
            <a:xfrm>
              <a:off x="6949440" y="4966871"/>
              <a:ext cx="365760" cy="365760"/>
            </a:xfrm>
            <a:prstGeom prst="rect">
              <a:avLst/>
            </a:prstGeom>
            <a:noFill/>
          </p:spPr>
        </p:pic>
      </p:grpSp>
    </p:spTree>
    <p:custDataLst>
      <p:tags r:id="rId1"/>
    </p:custDataLst>
    <p:extLst>
      <p:ext uri="{BB962C8B-B14F-4D97-AF65-F5344CB8AC3E}">
        <p14:creationId xmlns:p14="http://schemas.microsoft.com/office/powerpoint/2010/main" val="11150261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a:buSzPct val="100000"/>
            </a:pPr>
            <a:r>
              <a:rPr lang="en-US" dirty="0">
                <a:solidFill>
                  <a:schemeClr val="lt2"/>
                </a:solidFill>
              </a:rPr>
              <a:t>System Administration Tasks Overview</a:t>
            </a:r>
          </a:p>
          <a:p>
            <a:pPr marL="495300">
              <a:buSzPct val="100000"/>
            </a:pPr>
            <a:r>
              <a:rPr lang="en-US" dirty="0">
                <a:solidFill>
                  <a:schemeClr val="lt2"/>
                </a:solidFill>
              </a:rPr>
              <a:t>Starting and stopping the services</a:t>
            </a:r>
          </a:p>
          <a:p>
            <a:pPr marL="495300">
              <a:buSzPct val="100000"/>
            </a:pPr>
            <a:r>
              <a:rPr lang="en-US" b="1" dirty="0">
                <a:solidFill>
                  <a:schemeClr val="lt2"/>
                </a:solidFill>
              </a:rPr>
              <a:t>Verifying status</a:t>
            </a:r>
          </a:p>
          <a:p>
            <a:pPr marL="495300">
              <a:buSzPct val="100000"/>
            </a:pPr>
            <a:r>
              <a:rPr lang="en-US" dirty="0">
                <a:solidFill>
                  <a:schemeClr val="lt2"/>
                </a:solidFill>
              </a:rPr>
              <a:t>Logs</a:t>
            </a:r>
          </a:p>
          <a:p>
            <a:pPr marL="495300">
              <a:buSzPct val="100000"/>
            </a:pPr>
            <a:r>
              <a:rPr lang="en-US" dirty="0">
                <a:solidFill>
                  <a:schemeClr val="lt2"/>
                </a:solidFill>
              </a:rPr>
              <a:t>Assessing data skew and data storage</a:t>
            </a:r>
          </a:p>
          <a:p>
            <a:pPr marL="495300">
              <a:buSzPct val="100000"/>
            </a:pPr>
            <a:r>
              <a:rPr lang="en-US" dirty="0">
                <a:solidFill>
                  <a:schemeClr val="lt2"/>
                </a:solidFill>
              </a:rPr>
              <a:t>Troubleshooting</a:t>
            </a:r>
            <a:endParaRPr lang="en" dirty="0">
              <a:solidFill>
                <a:schemeClr val="lt2"/>
              </a:solidFill>
            </a:endParaRPr>
          </a:p>
        </p:txBody>
      </p:sp>
    </p:spTree>
    <p:extLst>
      <p:ext uri="{BB962C8B-B14F-4D97-AF65-F5344CB8AC3E}">
        <p14:creationId xmlns:p14="http://schemas.microsoft.com/office/powerpoint/2010/main" val="3782078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nchor="t"/>
          <a:lstStyle/>
          <a:p>
            <a:r>
              <a:rPr lang="en-US" smtClean="0"/>
              <a:t>Checking System State</a:t>
            </a:r>
            <a:endParaRPr lang="en-US" dirty="0"/>
          </a:p>
        </p:txBody>
      </p:sp>
      <p:sp>
        <p:nvSpPr>
          <p:cNvPr id="37" name="Content Placeholder 36"/>
          <p:cNvSpPr>
            <a:spLocks noGrp="1"/>
          </p:cNvSpPr>
          <p:nvPr>
            <p:ph idx="1"/>
          </p:nvPr>
        </p:nvSpPr>
        <p:spPr>
          <a:xfrm>
            <a:off x="457200" y="847125"/>
            <a:ext cx="8229600" cy="3394472"/>
          </a:xfrm>
        </p:spPr>
        <p:txBody>
          <a:bodyPr/>
          <a:lstStyle/>
          <a:p>
            <a:pPr marL="0" indent="0">
              <a:buNone/>
            </a:pPr>
            <a:r>
              <a:rPr lang="en-US" dirty="0" smtClean="0"/>
              <a:t>The following commands are used to check the </a:t>
            </a:r>
            <a:r>
              <a:rPr lang="en-US" dirty="0" err="1" smtClean="0"/>
              <a:t>Greenplum</a:t>
            </a:r>
            <a:r>
              <a:rPr lang="en-US" dirty="0" smtClean="0"/>
              <a:t> state:</a:t>
            </a:r>
          </a:p>
        </p:txBody>
      </p:sp>
      <p:graphicFrame>
        <p:nvGraphicFramePr>
          <p:cNvPr id="38" name="Table 37"/>
          <p:cNvGraphicFramePr>
            <a:graphicFrameLocks noGrp="1"/>
          </p:cNvGraphicFramePr>
          <p:nvPr>
            <p:extLst>
              <p:ext uri="{D42A27DB-BD31-4B8C-83A1-F6EECF244321}">
                <p14:modId xmlns:p14="http://schemas.microsoft.com/office/powerpoint/2010/main" val="3066276198"/>
              </p:ext>
            </p:extLst>
          </p:nvPr>
        </p:nvGraphicFramePr>
        <p:xfrm>
          <a:off x="228600" y="1670939"/>
          <a:ext cx="8686800" cy="3017520"/>
        </p:xfrm>
        <a:graphic>
          <a:graphicData uri="http://schemas.openxmlformats.org/drawingml/2006/table">
            <a:tbl>
              <a:tblPr firstRow="1" bandRow="1">
                <a:tableStyleId>{5C22544A-7EE6-4342-B048-85BDC9FD1C3A}</a:tableStyleId>
              </a:tblPr>
              <a:tblGrid>
                <a:gridCol w="5334000"/>
                <a:gridCol w="3352800"/>
              </a:tblGrid>
              <a:tr h="274320">
                <a:tc>
                  <a:txBody>
                    <a:bodyPr/>
                    <a:lstStyle/>
                    <a:p>
                      <a:r>
                        <a:rPr lang="en-US" sz="1800" dirty="0" smtClean="0"/>
                        <a:t>Action </a:t>
                      </a:r>
                      <a:endParaRPr lang="en-US" sz="1800" dirty="0"/>
                    </a:p>
                  </a:txBody>
                  <a:tcPr marT="34290" marB="34290"/>
                </a:tc>
                <a:tc>
                  <a:txBody>
                    <a:bodyPr/>
                    <a:lstStyle/>
                    <a:p>
                      <a:r>
                        <a:rPr lang="en-US" sz="1800" dirty="0" smtClean="0"/>
                        <a:t>Greenplum Application</a:t>
                      </a:r>
                      <a:endParaRPr lang="en-US" sz="1800" dirty="0"/>
                    </a:p>
                  </a:txBody>
                  <a:tcPr marT="34290" marB="34290"/>
                </a:tc>
              </a:tr>
              <a:tr h="274320">
                <a:tc>
                  <a:txBody>
                    <a:bodyPr/>
                    <a:lstStyle/>
                    <a:p>
                      <a:r>
                        <a:rPr lang="en-US" sz="1800" dirty="0" smtClean="0"/>
                        <a:t>Check system status</a:t>
                      </a:r>
                      <a:endParaRPr lang="en-US" sz="1800" dirty="0"/>
                    </a:p>
                  </a:txBody>
                  <a:tcPr marT="34290" marB="34290"/>
                </a:tc>
                <a:tc>
                  <a:txBody>
                    <a:bodyPr/>
                    <a:lstStyle/>
                    <a:p>
                      <a:r>
                        <a:rPr lang="en-US" sz="1800" dirty="0" smtClean="0">
                          <a:latin typeface="Courier New" pitchFamily="49" charset="0"/>
                          <a:cs typeface="Courier New" pitchFamily="49" charset="0"/>
                        </a:rPr>
                        <a:t>gpstate</a:t>
                      </a:r>
                      <a:endParaRPr lang="en-US" sz="1800" dirty="0">
                        <a:latin typeface="Courier New" pitchFamily="49" charset="0"/>
                        <a:cs typeface="Courier New" pitchFamily="49" charset="0"/>
                      </a:endParaRPr>
                    </a:p>
                  </a:txBody>
                  <a:tcPr marT="34290" marB="34290"/>
                </a:tc>
              </a:tr>
              <a:tr h="274320">
                <a:tc>
                  <a:txBody>
                    <a:bodyPr/>
                    <a:lstStyle/>
                    <a:p>
                      <a:r>
                        <a:rPr lang="en-US" sz="1800" dirty="0" smtClean="0"/>
                        <a:t>Show complete system configuration and status</a:t>
                      </a:r>
                      <a:endParaRPr lang="en-US" sz="1800" dirty="0"/>
                    </a:p>
                  </a:txBody>
                  <a:tcPr marT="34290" marB="34290"/>
                </a:tc>
                <a:tc>
                  <a:txBody>
                    <a:bodyPr/>
                    <a:lstStyle/>
                    <a:p>
                      <a:r>
                        <a:rPr lang="en-US" sz="1800" dirty="0" smtClean="0">
                          <a:latin typeface="Courier New" pitchFamily="49" charset="0"/>
                          <a:cs typeface="Courier New" pitchFamily="49" charset="0"/>
                        </a:rPr>
                        <a:t>gpstate –s</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Ports used by the system</a:t>
                      </a:r>
                    </a:p>
                  </a:txBody>
                  <a:tcPr marT="34290" marB="34290"/>
                </a:tc>
                <a:tc>
                  <a:txBody>
                    <a:bodyPr/>
                    <a:lstStyle/>
                    <a:p>
                      <a:r>
                        <a:rPr lang="en-US" sz="1800" dirty="0" smtClean="0">
                          <a:latin typeface="Courier New" pitchFamily="49" charset="0"/>
                          <a:cs typeface="Courier New" pitchFamily="49" charset="0"/>
                        </a:rPr>
                        <a:t>gpstate –p</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Segment mirror configuration</a:t>
                      </a:r>
                    </a:p>
                  </a:txBody>
                  <a:tcPr marT="34290" marB="34290"/>
                </a:tc>
                <a:tc>
                  <a:txBody>
                    <a:bodyPr/>
                    <a:lstStyle/>
                    <a:p>
                      <a:r>
                        <a:rPr lang="en-US" sz="1800" dirty="0" smtClean="0">
                          <a:latin typeface="Courier New" pitchFamily="49" charset="0"/>
                          <a:cs typeface="Courier New" pitchFamily="49" charset="0"/>
                        </a:rPr>
                        <a:t>gpstate –m</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Primary to mirror mapping</a:t>
                      </a:r>
                    </a:p>
                  </a:txBody>
                  <a:tcPr marT="34290" marB="34290"/>
                </a:tc>
                <a:tc>
                  <a:txBody>
                    <a:bodyPr/>
                    <a:lstStyle/>
                    <a:p>
                      <a:r>
                        <a:rPr lang="en-US" sz="1800" dirty="0" smtClean="0">
                          <a:latin typeface="Courier New" pitchFamily="49" charset="0"/>
                          <a:cs typeface="Courier New" pitchFamily="49" charset="0"/>
                        </a:rPr>
                        <a:t>gpstate –c</a:t>
                      </a:r>
                      <a:endParaRPr lang="en-US" sz="1800" dirty="0">
                        <a:latin typeface="Courier New" pitchFamily="49" charset="0"/>
                        <a:cs typeface="Courier New" pitchFamily="49" charset="0"/>
                      </a:endParaRPr>
                    </a:p>
                  </a:txBody>
                  <a:tcPr marT="34290" marB="34290"/>
                </a:tc>
              </a:tr>
              <a:tr h="480060">
                <a:tc>
                  <a:txBody>
                    <a:bodyPr/>
                    <a:lstStyle/>
                    <a:p>
                      <a:r>
                        <a:rPr lang="en-US" sz="1800" baseline="0" dirty="0" smtClean="0"/>
                        <a:t>Show details on primary/mirror segment pairs that have potential issues</a:t>
                      </a:r>
                    </a:p>
                  </a:txBody>
                  <a:tcPr marT="34290" marB="34290"/>
                </a:tc>
                <a:tc>
                  <a:txBody>
                    <a:bodyPr/>
                    <a:lstStyle/>
                    <a:p>
                      <a:r>
                        <a:rPr lang="en-US" sz="1800" dirty="0" smtClean="0">
                          <a:latin typeface="Courier New" pitchFamily="49" charset="0"/>
                          <a:cs typeface="Courier New" pitchFamily="49" charset="0"/>
                        </a:rPr>
                        <a:t>gpstate –e</a:t>
                      </a:r>
                      <a:endParaRPr lang="en-US" sz="1800" dirty="0">
                        <a:latin typeface="Courier New" pitchFamily="49" charset="0"/>
                        <a:cs typeface="Courier New" pitchFamily="49" charset="0"/>
                      </a:endParaRPr>
                    </a:p>
                  </a:txBody>
                  <a:tcPr marT="34290" marB="34290"/>
                </a:tc>
              </a:tr>
              <a:tr h="274320">
                <a:tc>
                  <a:txBody>
                    <a:bodyPr/>
                    <a:lstStyle/>
                    <a:p>
                      <a:r>
                        <a:rPr lang="en-US" sz="1800" baseline="0" dirty="0" smtClean="0"/>
                        <a:t>Obtain Greenplum Database version information</a:t>
                      </a:r>
                    </a:p>
                  </a:txBody>
                  <a:tcPr marT="34290" marB="34290"/>
                </a:tc>
                <a:tc>
                  <a:txBody>
                    <a:bodyPr/>
                    <a:lstStyle/>
                    <a:p>
                      <a:r>
                        <a:rPr lang="en-US" sz="1800" dirty="0" smtClean="0">
                          <a:latin typeface="Courier New" pitchFamily="49" charset="0"/>
                          <a:cs typeface="Courier New" pitchFamily="49" charset="0"/>
                        </a:rPr>
                        <a:t>gpstate -i</a:t>
                      </a:r>
                      <a:endParaRPr lang="en-US" sz="1800" dirty="0">
                        <a:latin typeface="Courier New" pitchFamily="49" charset="0"/>
                        <a:cs typeface="Courier New" pitchFamily="49" charset="0"/>
                      </a:endParaRPr>
                    </a:p>
                  </a:txBody>
                  <a:tcPr marT="34290" marB="34290"/>
                </a:tc>
              </a:tr>
            </a:tbl>
          </a:graphicData>
        </a:graphic>
      </p:graphicFrame>
    </p:spTree>
    <p:custDataLst>
      <p:tags r:id="rId1"/>
    </p:custDataLst>
    <p:extLst>
      <p:ext uri="{BB962C8B-B14F-4D97-AF65-F5344CB8AC3E}">
        <p14:creationId xmlns:p14="http://schemas.microsoft.com/office/powerpoint/2010/main" val="2862397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nchor="t"/>
          <a:lstStyle/>
          <a:p>
            <a:r>
              <a:rPr lang="en-US" dirty="0" smtClean="0"/>
              <a:t>Recovering Down Segments</a:t>
            </a:r>
            <a:endParaRPr lang="en-US" dirty="0"/>
          </a:p>
        </p:txBody>
      </p:sp>
      <p:sp>
        <p:nvSpPr>
          <p:cNvPr id="37" name="Content Placeholder 36"/>
          <p:cNvSpPr>
            <a:spLocks noGrp="1"/>
          </p:cNvSpPr>
          <p:nvPr>
            <p:ph idx="1"/>
          </p:nvPr>
        </p:nvSpPr>
        <p:spPr>
          <a:xfrm>
            <a:off x="457200" y="961927"/>
            <a:ext cx="8229600" cy="3394472"/>
          </a:xfrm>
        </p:spPr>
        <p:txBody>
          <a:bodyPr/>
          <a:lstStyle/>
          <a:p>
            <a:pPr marL="0" indent="0">
              <a:buNone/>
            </a:pPr>
            <a:r>
              <a:rPr lang="en-US" dirty="0" smtClean="0"/>
              <a:t>Recover Greenplum Database primary and mirror segments with the following:</a:t>
            </a:r>
          </a:p>
        </p:txBody>
      </p:sp>
      <p:graphicFrame>
        <p:nvGraphicFramePr>
          <p:cNvPr id="38" name="Table 37"/>
          <p:cNvGraphicFramePr>
            <a:graphicFrameLocks noGrp="1"/>
          </p:cNvGraphicFramePr>
          <p:nvPr>
            <p:extLst>
              <p:ext uri="{D42A27DB-BD31-4B8C-83A1-F6EECF244321}">
                <p14:modId xmlns:p14="http://schemas.microsoft.com/office/powerpoint/2010/main" val="1227219703"/>
              </p:ext>
            </p:extLst>
          </p:nvPr>
        </p:nvGraphicFramePr>
        <p:xfrm>
          <a:off x="0" y="1841940"/>
          <a:ext cx="9144000" cy="2743200"/>
        </p:xfrm>
        <a:graphic>
          <a:graphicData uri="http://schemas.openxmlformats.org/drawingml/2006/table">
            <a:tbl>
              <a:tblPr firstRow="1" bandRow="1">
                <a:tableStyleId>{5C22544A-7EE6-4342-B048-85BDC9FD1C3A}</a:tableStyleId>
              </a:tblPr>
              <a:tblGrid>
                <a:gridCol w="5935579"/>
                <a:gridCol w="3208421"/>
              </a:tblGrid>
              <a:tr h="274320">
                <a:tc>
                  <a:txBody>
                    <a:bodyPr/>
                    <a:lstStyle/>
                    <a:p>
                      <a:r>
                        <a:rPr lang="en-US" sz="1800" dirty="0" smtClean="0"/>
                        <a:t>Action </a:t>
                      </a:r>
                      <a:endParaRPr lang="en-US" sz="1800" dirty="0"/>
                    </a:p>
                  </a:txBody>
                  <a:tcPr marT="34290" marB="34290"/>
                </a:tc>
                <a:tc>
                  <a:txBody>
                    <a:bodyPr/>
                    <a:lstStyle/>
                    <a:p>
                      <a:r>
                        <a:rPr lang="en-US" sz="1800" dirty="0" smtClean="0"/>
                        <a:t>Greenplum Application</a:t>
                      </a:r>
                      <a:endParaRPr lang="en-US" sz="1800" dirty="0"/>
                    </a:p>
                  </a:txBody>
                  <a:tcPr marT="34290" marB="34290"/>
                </a:tc>
              </a:tr>
              <a:tr h="480060">
                <a:tc>
                  <a:txBody>
                    <a:bodyPr/>
                    <a:lstStyle/>
                    <a:p>
                      <a:r>
                        <a:rPr lang="en-US" sz="1800" b="0" i="0" u="none" strike="noStrike" kern="1200" baseline="0" dirty="0" smtClean="0">
                          <a:solidFill>
                            <a:schemeClr val="dk1"/>
                          </a:solidFill>
                          <a:latin typeface="+mn-lt"/>
                          <a:ea typeface="+mn-ea"/>
                          <a:cs typeface="+mn-cs"/>
                        </a:rPr>
                        <a:t>Recovers a primary or mirror segment instance that has been marked as down.</a:t>
                      </a:r>
                      <a:endParaRPr lang="en-US" sz="1800" dirty="0"/>
                    </a:p>
                  </a:txBody>
                  <a:tcPr marT="34290" marB="34290"/>
                </a:tc>
                <a:tc>
                  <a:txBody>
                    <a:bodyPr/>
                    <a:lstStyle/>
                    <a:p>
                      <a:r>
                        <a:rPr lang="en-US" sz="1800" dirty="0" smtClean="0">
                          <a:latin typeface="Courier New" pitchFamily="49" charset="0"/>
                          <a:cs typeface="Courier New" pitchFamily="49" charset="0"/>
                        </a:rPr>
                        <a:t>gprecoverseg</a:t>
                      </a:r>
                      <a:endParaRPr lang="en-US" sz="1800" dirty="0">
                        <a:latin typeface="Courier New" pitchFamily="49" charset="0"/>
                        <a:cs typeface="Courier New" pitchFamily="49" charset="0"/>
                      </a:endParaRPr>
                    </a:p>
                  </a:txBody>
                  <a:tcPr marT="34290" marB="34290"/>
                </a:tc>
              </a:tr>
              <a:tr h="480060">
                <a:tc>
                  <a:txBody>
                    <a:bodyPr/>
                    <a:lstStyle/>
                    <a:p>
                      <a:r>
                        <a:rPr lang="en-US" sz="1800" b="0" i="0" u="none" strike="noStrike" kern="1200" baseline="0" dirty="0" smtClean="0">
                          <a:solidFill>
                            <a:schemeClr val="dk1"/>
                          </a:solidFill>
                          <a:latin typeface="+mn-lt"/>
                          <a:ea typeface="+mn-ea"/>
                          <a:cs typeface="+mn-cs"/>
                        </a:rPr>
                        <a:t>Rebalances primary and mirror segments by returning them to their preferred roles.</a:t>
                      </a:r>
                      <a:endParaRPr lang="en-US" sz="1800" dirty="0"/>
                    </a:p>
                  </a:txBody>
                  <a:tcPr marT="34290" marB="34290"/>
                </a:tc>
                <a:tc>
                  <a:txBody>
                    <a:bodyPr/>
                    <a:lstStyle/>
                    <a:p>
                      <a:r>
                        <a:rPr lang="en-US" sz="1800" dirty="0" smtClean="0">
                          <a:latin typeface="Courier New" pitchFamily="49" charset="0"/>
                          <a:cs typeface="Courier New" pitchFamily="49" charset="0"/>
                        </a:rPr>
                        <a:t>gprecoverseg</a:t>
                      </a:r>
                      <a:r>
                        <a:rPr lang="en-US" sz="1800" baseline="0" dirty="0" smtClean="0">
                          <a:latin typeface="Courier New" pitchFamily="49" charset="0"/>
                          <a:cs typeface="Courier New" pitchFamily="49" charset="0"/>
                        </a:rPr>
                        <a:t> -r</a:t>
                      </a:r>
                      <a:endParaRPr lang="en-US" sz="1800" dirty="0">
                        <a:latin typeface="Courier New" pitchFamily="49" charset="0"/>
                        <a:cs typeface="Courier New" pitchFamily="49" charset="0"/>
                      </a:endParaRPr>
                    </a:p>
                  </a:txBody>
                  <a:tcPr marT="34290" marB="34290"/>
                </a:tc>
              </a:tr>
              <a:tr h="891540">
                <a:tc>
                  <a:txBody>
                    <a:bodyPr/>
                    <a:lstStyle/>
                    <a:p>
                      <a:r>
                        <a:rPr lang="en-US" sz="1800" b="0" i="0" u="none" strike="noStrike" kern="1200" baseline="0" dirty="0" smtClean="0">
                          <a:solidFill>
                            <a:schemeClr val="dk1"/>
                          </a:solidFill>
                          <a:latin typeface="+mn-lt"/>
                          <a:ea typeface="+mn-ea"/>
                          <a:cs typeface="+mn-cs"/>
                        </a:rPr>
                        <a:t>Performs a full copy of the active segment instance in order to recover the failed segment. The default is to only copy over the incremental changes that occurred while the segment was down.</a:t>
                      </a:r>
                      <a:endParaRPr lang="en-US" sz="1800" baseline="0" dirty="0" smtClean="0"/>
                    </a:p>
                  </a:txBody>
                  <a:tcPr marT="34290" marB="34290"/>
                </a:tc>
                <a:tc>
                  <a:txBody>
                    <a:bodyPr/>
                    <a:lstStyle/>
                    <a:p>
                      <a:r>
                        <a:rPr lang="en-US" sz="1800" dirty="0" smtClean="0">
                          <a:latin typeface="Courier New" pitchFamily="49" charset="0"/>
                          <a:cs typeface="Courier New" pitchFamily="49" charset="0"/>
                        </a:rPr>
                        <a:t>gprecoverseg –F</a:t>
                      </a:r>
                      <a:endParaRPr lang="en-US" sz="1800" dirty="0">
                        <a:latin typeface="Courier New" pitchFamily="49" charset="0"/>
                        <a:cs typeface="Courier New" pitchFamily="49" charset="0"/>
                      </a:endParaRPr>
                    </a:p>
                  </a:txBody>
                  <a:tcPr marT="34290" marB="34290"/>
                </a:tc>
              </a:tr>
            </a:tbl>
          </a:graphicData>
        </a:graphic>
      </p:graphicFrame>
    </p:spTree>
    <p:custDataLst>
      <p:tags r:id="rId1"/>
    </p:custDataLst>
    <p:extLst>
      <p:ext uri="{BB962C8B-B14F-4D97-AF65-F5344CB8AC3E}">
        <p14:creationId xmlns:p14="http://schemas.microsoft.com/office/powerpoint/2010/main" val="116023619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15064</TotalTime>
  <Words>4553</Words>
  <Application>Microsoft Macintosh PowerPoint</Application>
  <PresentationFormat>On-screen Show (16:9)</PresentationFormat>
  <Paragraphs>397</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pivotal_4x3_template</vt:lpstr>
      <vt:lpstr>Managing the Greenplum Database</vt:lpstr>
      <vt:lpstr>Agenda</vt:lpstr>
      <vt:lpstr>System Administration Tasks – Overview</vt:lpstr>
      <vt:lpstr>Agenda</vt:lpstr>
      <vt:lpstr>Starting and Stopping Greenplum</vt:lpstr>
      <vt:lpstr>Segment Failures during Startup</vt:lpstr>
      <vt:lpstr>Agenda</vt:lpstr>
      <vt:lpstr>Checking System State</vt:lpstr>
      <vt:lpstr>Recovering Down Segments</vt:lpstr>
      <vt:lpstr>Agenda</vt:lpstr>
      <vt:lpstr>Log Files</vt:lpstr>
      <vt:lpstr>Logging Configuration Parameters</vt:lpstr>
      <vt:lpstr>Agenda</vt:lpstr>
      <vt:lpstr>Checking for Data Distribution Skew</vt:lpstr>
      <vt:lpstr>Agenda</vt:lpstr>
      <vt:lpstr>Greenplum Server Log Troubleshooting</vt:lpstr>
      <vt:lpstr>Maintaining the System Catalog and Reclaiming Disk Space</vt:lpstr>
      <vt:lpstr>Script for Reclaiming Disk Space</vt:lpstr>
      <vt:lpstr>Checking Database Object Sizes and Disk Space</vt:lpstr>
      <vt:lpstr>Detecting Bloated Tables and Tables with Missing Statistics</vt:lpstr>
      <vt:lpstr>Data Gathering for Troubleshooting with gpsupport</vt:lpstr>
      <vt:lpstr>gpsupport Collection Examples</vt:lpstr>
      <vt:lpstr>Wrapping Up</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313</cp:revision>
  <dcterms:created xsi:type="dcterms:W3CDTF">2015-02-11T17:51:07Z</dcterms:created>
  <dcterms:modified xsi:type="dcterms:W3CDTF">2016-11-18T20:22:10Z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