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35" r:id="rId2"/>
    <p:sldId id="336" r:id="rId3"/>
    <p:sldId id="376" r:id="rId4"/>
    <p:sldId id="377" r:id="rId5"/>
    <p:sldId id="378" r:id="rId6"/>
    <p:sldId id="379" r:id="rId7"/>
    <p:sldId id="380" r:id="rId8"/>
    <p:sldId id="381" r:id="rId9"/>
    <p:sldId id="394" r:id="rId10"/>
    <p:sldId id="382" r:id="rId11"/>
    <p:sldId id="383" r:id="rId12"/>
    <p:sldId id="384" r:id="rId13"/>
    <p:sldId id="385" r:id="rId14"/>
    <p:sldId id="395" r:id="rId15"/>
    <p:sldId id="386" r:id="rId16"/>
    <p:sldId id="387" r:id="rId17"/>
    <p:sldId id="388" r:id="rId18"/>
    <p:sldId id="389" r:id="rId19"/>
    <p:sldId id="390" r:id="rId20"/>
    <p:sldId id="391" r:id="rId21"/>
    <p:sldId id="392" r:id="rId22"/>
    <p:sldId id="393" r:id="rId23"/>
    <p:sldId id="375" r:id="rId24"/>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2" autoAdjust="0"/>
    <p:restoredTop sz="54887" autoAdjust="0"/>
  </p:normalViewPr>
  <p:slideViewPr>
    <p:cSldViewPr snapToGrid="0" snapToObjects="1">
      <p:cViewPr varScale="1">
        <p:scale>
          <a:sx n="75" d="100"/>
          <a:sy n="75" d="100"/>
        </p:scale>
        <p:origin x="-832"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3/15/17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3/15/17</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Instructor Note: This is not a true incremental backup.</a:t>
            </a:r>
            <a:endParaRPr lang="en-US" b="0" dirty="0" smtClean="0"/>
          </a:p>
          <a:p>
            <a:endParaRPr lang="en-US" b="0" dirty="0" smtClean="0"/>
          </a:p>
          <a:p>
            <a:r>
              <a:rPr lang="en-US" b="0" dirty="0" smtClean="0"/>
              <a:t>this is not a true incremental backup it is incremental to the partition level.</a:t>
            </a:r>
          </a:p>
          <a:p>
            <a:r>
              <a:rPr lang="en-US" b="0" dirty="0" smtClean="0"/>
              <a:t>If the data that was loaded was partitioned by month, then to restore just </a:t>
            </a:r>
            <a:r>
              <a:rPr lang="en-US" b="0" dirty="0" err="1" smtClean="0"/>
              <a:t>december</a:t>
            </a:r>
            <a:r>
              <a:rPr lang="en-US" b="0" dirty="0" smtClean="0"/>
              <a:t> 31st we would have to restore for the the whole partition aka from the 1st (</a:t>
            </a:r>
            <a:r>
              <a:rPr lang="en-US" b="0" dirty="0" err="1" smtClean="0"/>
              <a:t>december</a:t>
            </a:r>
            <a:r>
              <a:rPr lang="en-US" b="0" dirty="0" smtClean="0"/>
              <a:t> partition).</a:t>
            </a:r>
          </a:p>
          <a:p>
            <a:endParaRPr lang="en-US" dirty="0" smtClean="0"/>
          </a:p>
          <a:p>
            <a:endParaRPr lang="en-US" dirty="0" smtClean="0"/>
          </a:p>
          <a:p>
            <a:r>
              <a:rPr lang="en-US" dirty="0" smtClean="0"/>
              <a:t>Starting in GP 4.2.5, options for </a:t>
            </a:r>
            <a:r>
              <a:rPr lang="en-US" baseline="0" dirty="0" smtClean="0"/>
              <a:t>incremental backup for append-optimized (AO) tables have been added to your support strategy. All other tables and database objects are backed up in a full backup mode.</a:t>
            </a:r>
          </a:p>
          <a:p>
            <a:endParaRPr lang="en-US" baseline="0" dirty="0" smtClean="0"/>
          </a:p>
          <a:p>
            <a:r>
              <a:rPr lang="en-US" baseline="0" dirty="0" smtClean="0"/>
              <a:t>Incremental backups are supported on both column-oriented and row-oriented AO tables. Support</a:t>
            </a:r>
            <a:r>
              <a:rPr lang="en-US" dirty="0" smtClean="0"/>
              <a:t> for incremental backups is also provided on </a:t>
            </a:r>
            <a:r>
              <a:rPr lang="en-US" baseline="0" dirty="0" smtClean="0"/>
              <a:t>AO tables that are partitioned. </a:t>
            </a:r>
          </a:p>
          <a:p>
            <a:endParaRPr lang="en-US" baseline="0" dirty="0" smtClean="0"/>
          </a:p>
          <a:p>
            <a:r>
              <a:rPr lang="en-US" baseline="0" dirty="0" smtClean="0"/>
              <a:t>When an incremental backup is executed on an AO partitioned table, only the partitions that have been modified will be captured. Changes</a:t>
            </a:r>
            <a:r>
              <a:rPr lang="en-US" dirty="0" smtClean="0"/>
              <a:t> to the table that are captured by incremental backups are tables that have been modified with one of the following</a:t>
            </a:r>
            <a:r>
              <a:rPr lang="en-US" baseline="0" dirty="0" smtClean="0"/>
              <a:t>:</a:t>
            </a:r>
          </a:p>
          <a:p>
            <a:pPr marL="171450" indent="-171450">
              <a:buFont typeface="Arial" panose="020B0604020202020204" pitchFamily="34" charset="0"/>
              <a:buChar char="•"/>
            </a:pPr>
            <a:r>
              <a:rPr lang="en-US" baseline="0" dirty="0" smtClean="0"/>
              <a:t>Alter table</a:t>
            </a:r>
          </a:p>
          <a:p>
            <a:pPr marL="171450" indent="-171450">
              <a:buFont typeface="Arial" panose="020B0604020202020204" pitchFamily="34" charset="0"/>
              <a:buChar char="•"/>
            </a:pPr>
            <a:r>
              <a:rPr lang="en-US" baseline="0" dirty="0" smtClean="0"/>
              <a:t>Insert</a:t>
            </a:r>
          </a:p>
          <a:p>
            <a:pPr marL="171450" indent="-171450">
              <a:buFont typeface="Arial" panose="020B0604020202020204" pitchFamily="34" charset="0"/>
              <a:buChar char="•"/>
            </a:pPr>
            <a:r>
              <a:rPr lang="en-US" dirty="0" smtClean="0"/>
              <a:t>Table </a:t>
            </a:r>
            <a:r>
              <a:rPr lang="en-US" baseline="0" dirty="0" smtClean="0"/>
              <a:t>truncate</a:t>
            </a:r>
          </a:p>
          <a:p>
            <a:pPr marL="171450" indent="-171450">
              <a:buFont typeface="Arial" panose="020B0604020202020204" pitchFamily="34" charset="0"/>
              <a:buChar char="•"/>
            </a:pPr>
            <a:r>
              <a:rPr lang="en-US" dirty="0" smtClean="0"/>
              <a:t>Dropping and </a:t>
            </a:r>
            <a:r>
              <a:rPr lang="en-US" baseline="0" dirty="0" smtClean="0"/>
              <a:t>recreating</a:t>
            </a:r>
            <a:r>
              <a:rPr lang="en-US" dirty="0" smtClean="0"/>
              <a:t> the AO table</a:t>
            </a:r>
            <a:r>
              <a:rPr lang="en-US" baseline="0" dirty="0" smtClean="0"/>
              <a:t>.</a:t>
            </a:r>
          </a:p>
          <a:p>
            <a:pPr marL="171450" indent="-171450">
              <a:buFont typeface="Arial" panose="020B0604020202020204" pitchFamily="34" charset="0"/>
              <a:buChar char="•"/>
            </a:pPr>
            <a:r>
              <a:rPr lang="en-US" dirty="0" smtClean="0"/>
              <a:t>Updating the table</a:t>
            </a:r>
          </a:p>
          <a:p>
            <a:pPr marL="171450" indent="-171450">
              <a:buFont typeface="Arial" panose="020B0604020202020204" pitchFamily="34" charset="0"/>
              <a:buChar char="•"/>
            </a:pPr>
            <a:r>
              <a:rPr lang="en-US" baseline="0" dirty="0" smtClean="0"/>
              <a:t>Deleting the table</a:t>
            </a:r>
          </a:p>
          <a:p>
            <a:endParaRPr lang="en-US" dirty="0" smtClean="0"/>
          </a:p>
          <a:p>
            <a:r>
              <a:rPr lang="en-US" dirty="0" smtClean="0"/>
              <a:t>If using Data Domain for the backup, the complete backup set must be on the Data Domain system. The complete backup set consists of the full backup along with the incremental backups</a:t>
            </a:r>
            <a:r>
              <a:rPr lang="en-US" baseline="0" dirty="0" smtClean="0"/>
              <a:t>. Note that Data Domain Boost is not supported with incremental</a:t>
            </a:r>
            <a:r>
              <a:rPr lang="en-US" dirty="0" smtClean="0"/>
              <a:t> backups.</a:t>
            </a:r>
            <a:endParaRPr lang="en-US" baseline="0"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156367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an incremental backup using the gpcrondump utility you must specify the option</a:t>
            </a:r>
            <a:r>
              <a:rPr lang="en-US" baseline="0" dirty="0" smtClean="0"/>
              <a:t> --</a:t>
            </a:r>
            <a:r>
              <a:rPr lang="en-US" dirty="0" smtClean="0"/>
              <a:t>incremental. As stated before incremental backups are not supported with DDBoost. </a:t>
            </a:r>
          </a:p>
          <a:p>
            <a:r>
              <a:rPr lang="en-US" dirty="0" smtClean="0"/>
              <a:t>NOTE that if you are performing incremental</a:t>
            </a:r>
            <a:r>
              <a:rPr lang="en-US" baseline="0" dirty="0" smtClean="0"/>
              <a:t> backups, you have to ensure that your full backups are not executed with any of the DDBoost option found with the </a:t>
            </a:r>
            <a:r>
              <a:rPr lang="en-US" baseline="0" dirty="0" smtClean="0">
                <a:latin typeface="Courier New" pitchFamily="49" charset="0"/>
                <a:cs typeface="Courier New" pitchFamily="49" charset="0"/>
              </a:rPr>
              <a:t>gpcrondump</a:t>
            </a:r>
            <a:r>
              <a:rPr lang="en-US" baseline="0" dirty="0" smtClean="0"/>
              <a:t> utility.</a:t>
            </a:r>
          </a:p>
          <a:p>
            <a:r>
              <a:rPr lang="en-US" baseline="0" dirty="0" smtClean="0"/>
              <a:t>Restoring from an incremental backup requires the following</a:t>
            </a:r>
          </a:p>
          <a:p>
            <a:pPr marL="228600" indent="-228600">
              <a:buAutoNum type="arabicPeriod"/>
            </a:pPr>
            <a:r>
              <a:rPr lang="en-US" baseline="0" dirty="0" smtClean="0"/>
              <a:t>A Full backup has been perform (exists) before the current incremental that you want to restore from.</a:t>
            </a:r>
          </a:p>
          <a:p>
            <a:pPr marL="228600" indent="-228600">
              <a:buAutoNum type="arabicPeriod"/>
            </a:pPr>
            <a:r>
              <a:rPr lang="en-US" dirty="0" smtClean="0"/>
              <a:t>All incremental backups created between the time of the full backup the current incremental backup that you want to restore from exist.</a:t>
            </a:r>
          </a:p>
          <a:p>
            <a:pPr marL="228600" indent="-228600">
              <a:buAutoNum type="arabicPeriod"/>
            </a:pPr>
            <a:r>
              <a:rPr lang="en-US" dirty="0" smtClean="0"/>
              <a:t>All backups (full and incremental) are stored in the same directory location. A -u option can be used with gpcrondump to insure this.</a:t>
            </a:r>
            <a:endParaRPr lang="en-US" b="0" i="1" dirty="0" smtClean="0"/>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There is some discussion about the following point, so it might be best not to cover it unless we get confirmation that is it true (2016/11/18)</a:t>
            </a:r>
          </a:p>
          <a:p>
            <a:pPr marL="171450" marR="0" lvl="2" indent="-171450" algn="l" defTabSz="914400" rtl="0" eaLnBrk="0" fontAlgn="base" latinLnBrk="0" hangingPunct="0">
              <a:lnSpc>
                <a:spcPct val="100000"/>
              </a:lnSpc>
              <a:spcBef>
                <a:spcPct val="30000"/>
              </a:spcBef>
              <a:spcAft>
                <a:spcPct val="0"/>
              </a:spcAft>
              <a:buClrTx/>
              <a:buSzTx/>
              <a:buFont typeface="Arial"/>
              <a:buChar char="•"/>
              <a:tabLst/>
              <a:defRPr/>
            </a:pPr>
            <a:r>
              <a:rPr lang="en-US" sz="1200" dirty="0" smtClean="0"/>
              <a:t>You cannot use the Data Domain Boost options with a full backup if you plan to perform incremental backups.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228600" indent="-228600">
              <a:buAutoNum type="arabicPeriod"/>
            </a:pP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859394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command shown on the slide will perform a full backup of the </a:t>
            </a:r>
            <a:r>
              <a:rPr lang="en-US" dirty="0" smtClean="0">
                <a:latin typeface="Courier New" pitchFamily="49" charset="0"/>
                <a:cs typeface="Courier New" pitchFamily="49" charset="0"/>
              </a:rPr>
              <a:t>faa </a:t>
            </a:r>
            <a:r>
              <a:rPr lang="en-US" dirty="0" smtClean="0"/>
              <a:t>database found in Greenplum. It will store all archive files in the</a:t>
            </a:r>
            <a:r>
              <a:rPr lang="en-US" baseline="0" dirty="0" smtClean="0"/>
              <a:t> directory </a:t>
            </a:r>
            <a:r>
              <a:rPr lang="en-US" baseline="0" dirty="0" smtClean="0">
                <a:latin typeface="Courier New" pitchFamily="49" charset="0"/>
                <a:cs typeface="Courier New" pitchFamily="49" charset="0"/>
              </a:rPr>
              <a:t>backupdir</a:t>
            </a:r>
            <a:r>
              <a:rPr lang="en-US" baseline="0" dirty="0" smtClean="0"/>
              <a:t>.</a:t>
            </a:r>
          </a:p>
          <a:p>
            <a:r>
              <a:rPr lang="en-US" baseline="0" dirty="0" smtClean="0"/>
              <a:t>The second command will perform an incremental backup on the faa database in Greenplum and place the archive files in the directory backupdir. </a:t>
            </a:r>
          </a:p>
          <a:p>
            <a:r>
              <a:rPr lang="en-US" baseline="0" dirty="0" smtClean="0"/>
              <a:t>Note that the incremental backup only backs up changes performed on append-only tables found in the </a:t>
            </a:r>
            <a:r>
              <a:rPr lang="en-US" baseline="0" dirty="0" smtClean="0">
                <a:latin typeface="Courier New" pitchFamily="49" charset="0"/>
                <a:cs typeface="Courier New" pitchFamily="49" charset="0"/>
              </a:rPr>
              <a:t>faa</a:t>
            </a:r>
            <a:r>
              <a:rPr lang="en-US" baseline="0" dirty="0" smtClean="0"/>
              <a:t> database. If no AO tables exist, or no AO tables have changed, a full backup will be performed.</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398891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a number of full and incremental backup have occurred.</a:t>
            </a:r>
            <a:r>
              <a:rPr lang="en-US" baseline="0" dirty="0" smtClean="0"/>
              <a:t> Archive files are named using the following timestamp format (YYYYMMDDHHMMSS) . So you can see that the archive files ending in 4532 and 4330 are full backups, and the other backups are incrementals.</a:t>
            </a:r>
          </a:p>
          <a:p>
            <a:r>
              <a:rPr lang="en-US" baseline="0" dirty="0" smtClean="0"/>
              <a:t>Running the gpdbrestore utility and specifying the archive file ending in 1246 will restore the database back to a time of the full backup ending in 4330 and the incremental backup ending in 1246. </a:t>
            </a:r>
          </a:p>
          <a:p>
            <a:r>
              <a:rPr lang="en-US" baseline="0" dirty="0" smtClean="0"/>
              <a:t>NOTE: the other archive files in this example are not needed and will not be used with this restore command.</a:t>
            </a: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3634097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b="1" dirty="0" smtClean="0"/>
              <a:t>Instructor Notes:</a:t>
            </a:r>
          </a:p>
          <a:p>
            <a:pPr>
              <a:spcBef>
                <a:spcPts val="0"/>
              </a:spcBef>
              <a:buNone/>
            </a:pPr>
            <a:endParaRPr lang="en-US" b="1" dirty="0" smtClean="0"/>
          </a:p>
          <a:p>
            <a:pPr>
              <a:spcBef>
                <a:spcPts val="0"/>
              </a:spcBef>
              <a:buNone/>
            </a:pPr>
            <a:r>
              <a:rPr lang="en-US" b="0" dirty="0" smtClean="0"/>
              <a:t>We also support </a:t>
            </a:r>
            <a:r>
              <a:rPr lang="en-US" b="0" dirty="0" err="1" smtClean="0"/>
              <a:t>Veritas</a:t>
            </a:r>
            <a:r>
              <a:rPr lang="en-US" b="0" dirty="0" smtClean="0"/>
              <a:t> Netback. This whole</a:t>
            </a:r>
            <a:r>
              <a:rPr lang="en-US" b="0" baseline="0" dirty="0" smtClean="0"/>
              <a:t> section needs to be updated with information from the product teams.</a:t>
            </a:r>
          </a:p>
          <a:p>
            <a:pPr>
              <a:spcBef>
                <a:spcPts val="0"/>
              </a:spcBef>
              <a:buNone/>
            </a:pPr>
            <a:endParaRPr lang="en-US" b="0" baseline="0" dirty="0" smtClean="0"/>
          </a:p>
          <a:p>
            <a:pPr>
              <a:spcBef>
                <a:spcPts val="0"/>
              </a:spcBef>
              <a:buNone/>
            </a:pPr>
            <a:r>
              <a:rPr lang="en-US" b="0" baseline="0" dirty="0" smtClean="0"/>
              <a:t>We probably also need to add in a section on data </a:t>
            </a:r>
            <a:r>
              <a:rPr lang="en-US" b="0" baseline="0" dirty="0" err="1" smtClean="0"/>
              <a:t>dedupe</a:t>
            </a:r>
            <a:r>
              <a:rPr lang="en-US" b="0" baseline="0" dirty="0" smtClean="0"/>
              <a:t>, particularly for Data Domain and </a:t>
            </a:r>
            <a:r>
              <a:rPr lang="en-US" b="0" baseline="0" dirty="0" err="1" smtClean="0"/>
              <a:t>Vertitas</a:t>
            </a:r>
            <a:r>
              <a:rPr lang="en-US" b="0" baseline="0" dirty="0" smtClean="0"/>
              <a:t>.</a:t>
            </a:r>
            <a:endParaRPr b="0"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pg_dump</a:t>
            </a:r>
            <a:r>
              <a:rPr lang="en-US" dirty="0" smtClean="0"/>
              <a:t> utility creates a single dump file to the master server, instead of to the individual segments.</a:t>
            </a:r>
          </a:p>
          <a:p>
            <a:endParaRPr lang="en-US" dirty="0" smtClean="0"/>
          </a:p>
          <a:p>
            <a:r>
              <a:rPr lang="en-US" dirty="0" smtClean="0"/>
              <a:t>To use this command, you must have adequate file system space on the master to store the resulting backup file. This should be used when the system is quiet, as it has the potential to impact the overall performance, especially on very large databases.</a:t>
            </a:r>
          </a:p>
          <a:p>
            <a:endParaRPr lang="en-US" dirty="0" smtClean="0"/>
          </a:p>
          <a:p>
            <a:r>
              <a:rPr lang="en-US" b="1" dirty="0" smtClean="0"/>
              <a:t>Instructor Note: We are seeing the field do a lot more manual</a:t>
            </a:r>
            <a:r>
              <a:rPr lang="en-US" b="1" baseline="0" dirty="0" smtClean="0"/>
              <a:t> non-parallel backups and restores. 2016/1/18</a:t>
            </a:r>
            <a:endParaRPr lang="en-US" b="0" baseline="0" dirty="0" smtClean="0"/>
          </a:p>
          <a:p>
            <a:endParaRPr lang="en-US" b="0" baseline="0" dirty="0" smtClean="0"/>
          </a:p>
          <a:p>
            <a:r>
              <a:rPr lang="en-US" b="0" dirty="0" smtClean="0"/>
              <a:t>We are seeing the field do more non parallel backups because the number of segments differ.</a:t>
            </a:r>
          </a:p>
          <a:p>
            <a:r>
              <a:rPr lang="en-US" b="0" dirty="0" smtClean="0"/>
              <a:t>The segments within each segment host is different</a:t>
            </a:r>
          </a:p>
          <a:p>
            <a:r>
              <a:rPr lang="en-US" b="0" dirty="0" smtClean="0"/>
              <a:t>DCAv1 defaults to 6 segments/host</a:t>
            </a:r>
          </a:p>
          <a:p>
            <a:r>
              <a:rPr lang="en-US" b="0" dirty="0" smtClean="0"/>
              <a:t>DCAv2 defaults to 8</a:t>
            </a:r>
            <a:r>
              <a:rPr lang="en-US" b="0" baseline="0" dirty="0" smtClean="0"/>
              <a:t> segments/host</a:t>
            </a:r>
          </a:p>
          <a:p>
            <a:endParaRPr lang="en-US" b="0" dirty="0" smtClean="0"/>
          </a:p>
          <a:p>
            <a:r>
              <a:rPr lang="en-US" b="0" dirty="0" smtClean="0"/>
              <a:t>It always works best if it’s the same amount of segments.</a:t>
            </a:r>
          </a:p>
          <a:p>
            <a:endParaRPr lang="en-US" b="0" dirty="0" smtClean="0"/>
          </a:p>
          <a:p>
            <a:r>
              <a:rPr lang="en-US" b="0" dirty="0" smtClean="0"/>
              <a:t>When v1 hardware goes end of life and more migrations will happen.</a:t>
            </a:r>
          </a:p>
          <a:p>
            <a:r>
              <a:rPr lang="en-US" b="0" dirty="0" smtClean="0"/>
              <a:t>Migrations from 2 to 3 has the same segments.</a:t>
            </a:r>
          </a:p>
          <a:p>
            <a:endParaRPr lang="en-US" b="0" dirty="0" smtClean="0"/>
          </a:p>
          <a:p>
            <a:r>
              <a:rPr lang="en-US" b="0" dirty="0" smtClean="0"/>
              <a:t>If you aren't using a DCA, then migrating from one system to another system might easily entail non-parallel</a:t>
            </a:r>
            <a:r>
              <a:rPr lang="en-US" b="0" baseline="0" dirty="0" smtClean="0"/>
              <a:t> backups and restores =&gt; takes a long time!</a:t>
            </a:r>
            <a:endParaRPr lang="en-US" b="0"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Starting with Greenplum Database 4.1 and 4.2, NFS mounted and native integration with Data</a:t>
            </a:r>
            <a:r>
              <a:rPr lang="en-US" baseline="0" dirty="0" smtClean="0"/>
              <a:t> Domain 880 and 890 was introduced to support backup and recovery services for the Greenplum Database. Data Domain offers a comprehensive backup management, offloading many of the duties a database administrator has with backup and recovery services to the device.</a:t>
            </a:r>
            <a:endParaRPr lang="en-US" dirty="0" smtClean="0"/>
          </a:p>
          <a:p>
            <a:r>
              <a:rPr lang="en-US" dirty="0" smtClean="0"/>
              <a:t>Deduplication offers a form of incremental backup not offered with the native Greenplum Database backup and recovery utilities.</a:t>
            </a:r>
          </a:p>
          <a:p>
            <a:r>
              <a:rPr lang="en-US" dirty="0" smtClean="0"/>
              <a:t>There are two integration options offered for</a:t>
            </a:r>
            <a:r>
              <a:rPr lang="en-US" baseline="0" dirty="0" smtClean="0"/>
              <a:t> Greenplum Database with Data Domain:</a:t>
            </a:r>
          </a:p>
          <a:p>
            <a:pPr marL="171450" indent="-171450">
              <a:buFont typeface="Arial" panose="020B0604020202020204" pitchFamily="34" charset="0"/>
              <a:buChar char="•"/>
            </a:pPr>
            <a:r>
              <a:rPr lang="en-US" baseline="0" dirty="0" smtClean="0"/>
              <a:t>Backup and recovery with NFS mounted directories.</a:t>
            </a:r>
          </a:p>
          <a:p>
            <a:pPr marL="171450" indent="-171450">
              <a:buFont typeface="Arial" panose="020B0604020202020204" pitchFamily="34" charset="0"/>
              <a:buChar char="•"/>
            </a:pPr>
            <a:r>
              <a:rPr lang="en-US" baseline="0" dirty="0" smtClean="0"/>
              <a:t>Backup and recovery with DDBoost, a client library integrated with the database.</a:t>
            </a:r>
            <a:endParaRPr lang="en-US" dirty="0" smtClean="0"/>
          </a:p>
          <a:p>
            <a:r>
              <a:rPr lang="en-US" dirty="0" smtClean="0"/>
              <a:t>EMC Data Domain:</a:t>
            </a:r>
          </a:p>
          <a:p>
            <a:pPr marL="171450" indent="-171450">
              <a:buFont typeface="Arial" panose="020B0604020202020204" pitchFamily="34" charset="0"/>
              <a:buChar char="•"/>
            </a:pPr>
            <a:r>
              <a:rPr lang="en-US" dirty="0" smtClean="0"/>
              <a:t>Leverages the Greenplum backup utility, gpcrondump, to perform the backup and gpdbrestore for restores.</a:t>
            </a:r>
          </a:p>
          <a:p>
            <a:pPr marL="171450" indent="-171450">
              <a:buFont typeface="Arial" panose="020B0604020202020204" pitchFamily="34" charset="0"/>
              <a:buChar char="•"/>
            </a:pPr>
            <a:r>
              <a:rPr lang="en-US" dirty="0" smtClean="0"/>
              <a:t>Must be connected to the DCA on the interconnect switches. This enables 10 GbE connectivity between every DCA server and the Data Domain Appliance. </a:t>
            </a:r>
          </a:p>
          <a:p>
            <a:pPr marL="171450" indent="-171450">
              <a:buFont typeface="Arial" panose="020B0604020202020204" pitchFamily="34" charset="0"/>
              <a:buChar char="•"/>
            </a:pPr>
            <a:r>
              <a:rPr lang="en-US" dirty="0" smtClean="0"/>
              <a:t>Provides access to</a:t>
            </a:r>
            <a:r>
              <a:rPr lang="en-US" baseline="0" dirty="0" smtClean="0"/>
              <a:t> the Greenplum DCA </a:t>
            </a:r>
            <a:r>
              <a:rPr lang="en-US" dirty="0" smtClean="0"/>
              <a:t>using internal 10GbE network.</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NFS integration solution is available for both Greenplum Database 4.1 and 4.2. Once connected to the Data Domain, each segment server</a:t>
            </a:r>
            <a:r>
              <a:rPr lang="en-US" baseline="0" dirty="0" smtClean="0"/>
              <a:t> and the master server has its own mount point to the Data Domain appliance. </a:t>
            </a:r>
          </a:p>
          <a:p>
            <a:r>
              <a:rPr lang="en-US" baseline="0" dirty="0" smtClean="0"/>
              <a:t>When performing a backup, data is sent over the network to the Data Domain appliance over the mount point. All deduplication and compression is applied after the information has been sent to the Data Domain appliance. While this is transparent to you, it can incur high costs for network bandwidth as all data is sent. At this point, there is no sense of incremental backup or deduplication until the data is fully sent to the Data Domain appliance.</a:t>
            </a: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DD Boost is a client library integrated into the Greenplum Database, fully integrated with the Greenplum</a:t>
            </a:r>
            <a:r>
              <a:rPr lang="en-US" baseline="0" dirty="0" smtClean="0"/>
              <a:t> Database utilities for backup and recovery, and runs on all segments.</a:t>
            </a:r>
          </a:p>
          <a:p>
            <a:r>
              <a:rPr lang="en-US" baseline="0" dirty="0" smtClean="0"/>
              <a:t>It is a native communication protocol which then performs deduplication on the segments and master themselves, reducing network traffic. The only data that is transferred is data that has changed. This immediately takes advantage of deduplication and provides a form of incremental backup. In addition to taking advantage of deduplication, the data is compressed before it is sent over the network.</a:t>
            </a:r>
          </a:p>
          <a:p>
            <a:r>
              <a:rPr lang="en-US" baseline="0" dirty="0" smtClean="0"/>
              <a:t>DD Boost takes advantage of the Greenplum Database cluster by pushing deduplication processing to the segment hosts and utilizing the CPU cores available to perform deduplication and compression. The more CPU cores are available, the better the performance. This enables faster backup as the Greenplum Database scales.</a:t>
            </a: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Managed File Replication is a feature found in Data Domain software. Collection Replication is the other type of replication supported. </a:t>
            </a:r>
          </a:p>
          <a:p>
            <a:r>
              <a:rPr lang="en-US" sz="1200" u="none" strike="noStrike" kern="1200" baseline="0" dirty="0" smtClean="0">
                <a:solidFill>
                  <a:schemeClr val="tx1"/>
                </a:solidFill>
                <a:latin typeface="Calibri" pitchFamily="34" charset="0"/>
                <a:ea typeface="+mn-ea"/>
                <a:cs typeface="+mn-cs"/>
              </a:rPr>
              <a:t>Managed file replication </a:t>
            </a:r>
            <a:r>
              <a:rPr lang="en-US" sz="1200" b="0" i="0" u="none" strike="noStrike" kern="1200" baseline="0" dirty="0" smtClean="0">
                <a:solidFill>
                  <a:schemeClr val="tx1"/>
                </a:solidFill>
                <a:latin typeface="Calibri" pitchFamily="34" charset="0"/>
                <a:ea typeface="+mn-ea"/>
                <a:cs typeface="+mn-cs"/>
              </a:rPr>
              <a:t>directly transfers a backup image from one Data Domain system to another, one at a time on request from the backup software.</a:t>
            </a:r>
          </a:p>
          <a:p>
            <a:r>
              <a:rPr lang="en-US" sz="1200" u="none" strike="noStrike" kern="1200" baseline="0" dirty="0" smtClean="0">
                <a:solidFill>
                  <a:schemeClr val="tx1"/>
                </a:solidFill>
                <a:latin typeface="Calibri" pitchFamily="34" charset="0"/>
                <a:ea typeface="+mn-ea"/>
                <a:cs typeface="+mn-cs"/>
              </a:rPr>
              <a:t>Collection replication </a:t>
            </a:r>
            <a:r>
              <a:rPr lang="en-US" sz="1200" b="0" i="0" u="none" strike="noStrike" kern="1200" baseline="0" dirty="0" smtClean="0">
                <a:solidFill>
                  <a:schemeClr val="tx1"/>
                </a:solidFill>
                <a:latin typeface="Calibri" pitchFamily="34" charset="0"/>
                <a:ea typeface="+mn-ea"/>
                <a:cs typeface="+mn-cs"/>
              </a:rPr>
              <a:t>performs whole system mirroring in a one-to-one topology continuously transferring changes in the underlying collection, including logical directories and files of the Data Domain filesystem.</a:t>
            </a:r>
            <a:endParaRPr lang="en-US" b="0" dirty="0" smtClean="0"/>
          </a:p>
          <a:p>
            <a:r>
              <a:rPr lang="en-US" b="0" dirty="0" smtClean="0"/>
              <a:t>Prior</a:t>
            </a:r>
            <a:r>
              <a:rPr lang="en-US" b="0" baseline="0" dirty="0" smtClean="0"/>
              <a:t> to Greenplum 4.2.5 only collection replication was supported. In the 4.2.5 and above releases of Greenplum you know can perform a Managed File Replication (MFR). </a:t>
            </a:r>
          </a:p>
          <a:p>
            <a:r>
              <a:rPr lang="en-US" b="0" dirty="0" smtClean="0"/>
              <a:t>MFR allows you to take backup data sets (a set of archive files) and copy them over to a</a:t>
            </a:r>
            <a:r>
              <a:rPr lang="en-US" b="0" baseline="0" dirty="0" smtClean="0"/>
              <a:t> remote </a:t>
            </a:r>
            <a:r>
              <a:rPr lang="en-US" b="0" dirty="0" smtClean="0"/>
              <a:t>Data Domain system</a:t>
            </a:r>
            <a:r>
              <a:rPr lang="en-US" b="0" baseline="0" dirty="0" smtClean="0"/>
              <a:t> (a disaster recover site). The remote site data sets can then be used to perform restore operations of the Greenplum Database.</a:t>
            </a:r>
          </a:p>
          <a:p>
            <a:r>
              <a:rPr lang="en-US" b="0" dirty="0" smtClean="0"/>
              <a:t>The</a:t>
            </a:r>
            <a:r>
              <a:rPr lang="en-US" b="0" baseline="0" dirty="0" smtClean="0"/>
              <a:t> Master server must be able to communicate with both Data Domain systems (local and remote) and do require additional setup steps. These additional steps require running the gpcrondump utility with certain </a:t>
            </a:r>
            <a:r>
              <a:rPr lang="en-US" b="0" baseline="0" dirty="0" smtClean="0">
                <a:latin typeface="Courier New" pitchFamily="49" charset="0"/>
                <a:cs typeface="Courier New" pitchFamily="49" charset="0"/>
              </a:rPr>
              <a:t>--ddboost</a:t>
            </a:r>
            <a:r>
              <a:rPr lang="en-US" b="0" baseline="0" dirty="0" smtClean="0"/>
              <a:t> options to establish user credentials on the Data Domain systems.</a:t>
            </a:r>
            <a:endParaRPr lang="en-US" b="0" i="1"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A new utility called </a:t>
            </a:r>
            <a:r>
              <a:rPr lang="en-US" b="0" baseline="0" dirty="0" smtClean="0">
                <a:latin typeface="Courier New" pitchFamily="49" charset="0"/>
                <a:cs typeface="Courier New" pitchFamily="49" charset="0"/>
              </a:rPr>
              <a:t>gpmfr</a:t>
            </a:r>
            <a:r>
              <a:rPr lang="en-US" b="0" baseline="0" dirty="0" smtClean="0"/>
              <a:t> has been created that lets you manage your backup data sets on the local and remote Data Domain systems. gpmfr allows you to list, replicate, recover, and delete your backup sets on both Data Domain systems.</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The following example replicates the latest backup set on the local Data Domain sever to the remote server. The maximum number of I/O streams that can be used for the replication is 30.</a:t>
            </a:r>
          </a:p>
        </p:txBody>
      </p:sp>
      <p:sp>
        <p:nvSpPr>
          <p:cNvPr id="9" name="Slide Image Placeholder 8"/>
          <p:cNvSpPr>
            <a:spLocks noGrp="1" noRot="1" noChangeAspect="1"/>
          </p:cNvSpPr>
          <p:nvPr>
            <p:ph type="sldImg"/>
          </p:nvPr>
        </p:nvSpPr>
        <p:spPr/>
      </p:sp>
      <p:sp>
        <p:nvSpPr>
          <p:cNvPr id="6" name="Slide Number Placeholder 5"/>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use the Data Domain for backup and restore:</a:t>
            </a:r>
          </a:p>
          <a:p>
            <a:pPr marL="171450" indent="-171450">
              <a:buFont typeface="Arial" panose="020B0604020202020204" pitchFamily="34" charset="0"/>
              <a:buChar char="•"/>
            </a:pPr>
            <a:r>
              <a:rPr lang="en-US" dirty="0" smtClean="0"/>
              <a:t>All servers in the DCA must have NFS access to the Data Domain. Data Domain provides a dedicated NFS export to each of the servers in the DCA. For example, Data Domain will export the directory, </a:t>
            </a:r>
            <a:r>
              <a:rPr lang="en-US" dirty="0" smtClean="0">
                <a:latin typeface="Courier New" pitchFamily="49" charset="0"/>
                <a:cs typeface="Courier New" pitchFamily="49" charset="0"/>
              </a:rPr>
              <a:t>/backup/DCA-01/mdw</a:t>
            </a:r>
            <a:r>
              <a:rPr lang="en-US" dirty="0" smtClean="0"/>
              <a:t>, which is available to the master server as </a:t>
            </a:r>
            <a:r>
              <a:rPr lang="en-US" dirty="0" smtClean="0">
                <a:latin typeface="Courier New" pitchFamily="49" charset="0"/>
                <a:cs typeface="Courier New" pitchFamily="49" charset="0"/>
              </a:rPr>
              <a:t>/backup</a:t>
            </a:r>
            <a:r>
              <a:rPr lang="en-US" dirty="0" smtClean="0"/>
              <a:t>. Each segment will have its own directory available as well.</a:t>
            </a:r>
          </a:p>
          <a:p>
            <a:pPr marL="171450" indent="-171450">
              <a:buFont typeface="Arial" panose="020B0604020202020204" pitchFamily="34" charset="0"/>
              <a:buChar char="•"/>
            </a:pPr>
            <a:r>
              <a:rPr lang="en-US" dirty="0" smtClean="0"/>
              <a:t>The superuser account, </a:t>
            </a:r>
            <a:r>
              <a:rPr lang="en-US" dirty="0" smtClean="0">
                <a:latin typeface="Courier New" pitchFamily="49" charset="0"/>
                <a:cs typeface="Courier New" pitchFamily="49" charset="0"/>
              </a:rPr>
              <a:t>gpadmin</a:t>
            </a:r>
            <a:r>
              <a:rPr lang="en-US" dirty="0" smtClean="0"/>
              <a:t>, must have full read and write access to the backup directory.</a:t>
            </a:r>
          </a:p>
          <a:p>
            <a:r>
              <a:rPr lang="en-US" dirty="0" smtClean="0"/>
              <a:t>Once the NFS configuration has been completed, the Greenplum backup and restore utilities can be used to write to or read from the mount points.</a:t>
            </a:r>
          </a:p>
          <a:p>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Regular backups improve the chances of recovering data in the event of a system failure or data corruption. Backups can</a:t>
            </a:r>
            <a:r>
              <a:rPr lang="en-US" b="0" baseline="0" dirty="0" smtClean="0"/>
              <a:t> also be used to migrate data from one system to another.</a:t>
            </a:r>
          </a:p>
          <a:p>
            <a:r>
              <a:rPr lang="en-US" b="0" baseline="0" dirty="0" smtClean="0"/>
              <a:t>In this lesson, you will:</a:t>
            </a:r>
          </a:p>
          <a:p>
            <a:pPr marL="171450" indent="-171450">
              <a:buFont typeface="Arial" panose="020B0604020202020204" pitchFamily="34" charset="0"/>
              <a:buChar char="•"/>
            </a:pPr>
            <a:r>
              <a:rPr lang="en-US" b="0" baseline="0" dirty="0" smtClean="0"/>
              <a:t>Describe the process of a parallel backup.</a:t>
            </a:r>
          </a:p>
          <a:p>
            <a:pPr marL="171450" indent="-171450">
              <a:buFont typeface="Arial" panose="020B0604020202020204" pitchFamily="34" charset="0"/>
              <a:buChar char="•"/>
            </a:pPr>
            <a:r>
              <a:rPr lang="en-US" b="0" baseline="0" dirty="0" smtClean="0"/>
              <a:t>Describe the process of a parallel restore.</a:t>
            </a:r>
          </a:p>
          <a:p>
            <a:pPr marL="171450" indent="-171450">
              <a:buFont typeface="Arial" panose="020B0604020202020204" pitchFamily="34" charset="0"/>
              <a:buChar char="•"/>
            </a:pPr>
            <a:r>
              <a:rPr lang="en-US" b="0" baseline="0" dirty="0" smtClean="0"/>
              <a:t>Describe the process of a non-parallel backup.</a:t>
            </a:r>
          </a:p>
          <a:p>
            <a:pPr marL="171450" indent="-171450">
              <a:buFont typeface="Arial" panose="020B0604020202020204" pitchFamily="34" charset="0"/>
              <a:buChar char="•"/>
            </a:pPr>
            <a:r>
              <a:rPr lang="en-US" b="0" baseline="0" dirty="0" smtClean="0"/>
              <a:t>Identify the commands used to perform backup and restoration of data.</a:t>
            </a:r>
          </a:p>
          <a:p>
            <a:pPr marL="171450" indent="-171450">
              <a:buFont typeface="Arial" panose="020B0604020202020204" pitchFamily="34" charset="0"/>
              <a:buChar char="•"/>
            </a:pPr>
            <a:r>
              <a:rPr lang="en-US" b="0" baseline="0" dirty="0" smtClean="0"/>
              <a:t>Identify the options to support incremental backup and restore of append-only tables</a:t>
            </a:r>
          </a:p>
          <a:p>
            <a:pPr marL="171450" indent="-171450">
              <a:buFont typeface="Arial" panose="020B0604020202020204" pitchFamily="34" charset="0"/>
              <a:buChar char="•"/>
            </a:pPr>
            <a:r>
              <a:rPr lang="en-US" b="0" baseline="0" dirty="0" smtClean="0"/>
              <a:t>Identify the overall strategy for performing backup and restore with Data Domain.</a:t>
            </a:r>
            <a:endParaRPr lang="en-US" b="1"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23</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 Note: The Product</a:t>
            </a:r>
            <a:r>
              <a:rPr lang="en-US" b="1" baseline="0" dirty="0" smtClean="0"/>
              <a:t> team is working on better visuals throughout this unit. 2016/11/18</a:t>
            </a:r>
            <a:endParaRPr lang="en-US" b="1" dirty="0" smtClean="0"/>
          </a:p>
          <a:p>
            <a:endParaRPr lang="en-US" b="0" dirty="0" smtClean="0"/>
          </a:p>
          <a:p>
            <a:r>
              <a:rPr lang="en-US" b="0" dirty="0" smtClean="0"/>
              <a:t>In Greenplum Database:</a:t>
            </a:r>
          </a:p>
          <a:p>
            <a:pPr marL="171450" indent="-171450">
              <a:buFont typeface="Arial" panose="020B0604020202020204" pitchFamily="34" charset="0"/>
              <a:buChar char="•"/>
            </a:pPr>
            <a:r>
              <a:rPr lang="en-US" b="0" dirty="0" smtClean="0"/>
              <a:t>You</a:t>
            </a:r>
            <a:r>
              <a:rPr lang="en-US" b="0" baseline="0" dirty="0" smtClean="0"/>
              <a:t> </a:t>
            </a:r>
            <a:r>
              <a:rPr lang="en-US" b="0" dirty="0" smtClean="0"/>
              <a:t>initiate a parallel dump operation from the master which dumps DDL for the database,</a:t>
            </a:r>
            <a:r>
              <a:rPr lang="en-US" b="0" baseline="0" dirty="0" smtClean="0"/>
              <a:t> schemas, and system catalog.</a:t>
            </a:r>
            <a:endParaRPr lang="en-US" b="0" dirty="0" smtClean="0"/>
          </a:p>
          <a:p>
            <a:pPr marL="171450" indent="-171450">
              <a:buFont typeface="Arial" panose="020B0604020202020204" pitchFamily="34" charset="0"/>
              <a:buChar char="•"/>
            </a:pPr>
            <a:r>
              <a:rPr lang="en-US" b="0" dirty="0" smtClean="0"/>
              <a:t>This starts dump agents on the segments to dump all segment databases in parallel.</a:t>
            </a:r>
          </a:p>
          <a:p>
            <a:endParaRPr lang="en-US" b="0" dirty="0" smtClean="0"/>
          </a:p>
          <a:p>
            <a:r>
              <a:rPr lang="en-US" b="0" dirty="0" smtClean="0"/>
              <a:t>Likewise during a parallel restore, restore agents load each of the segment databases in parallel from their corresponding dump file as well as the data definitions for the master.</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 performing a parallel backup, several actions occur</a:t>
            </a:r>
            <a:r>
              <a:rPr lang="en-US" b="0" baseline="0" dirty="0" smtClean="0"/>
              <a:t>:</a:t>
            </a:r>
          </a:p>
          <a:p>
            <a:pPr marL="171450" indent="-171450">
              <a:buFont typeface="Arial" panose="020B0604020202020204" pitchFamily="34" charset="0"/>
              <a:buChar char="•"/>
            </a:pPr>
            <a:r>
              <a:rPr lang="en-US" b="0" baseline="0" dirty="0" smtClean="0"/>
              <a:t>Every primary segment is dumped in parallel.</a:t>
            </a:r>
          </a:p>
          <a:p>
            <a:pPr marL="171450" indent="-171450">
              <a:buFont typeface="Arial" panose="020B0604020202020204" pitchFamily="34" charset="0"/>
              <a:buChar char="•"/>
            </a:pPr>
            <a:r>
              <a:rPr lang="en-US" b="0" baseline="0" dirty="0" smtClean="0"/>
              <a:t>A single dump file is created in the data directory for each of these segments. Within the data directory for the primary segment, two additional levels are created: </a:t>
            </a:r>
            <a:r>
              <a:rPr lang="en-US" b="0" baseline="0" dirty="0" err="1" smtClean="0">
                <a:latin typeface="Courier New" panose="02070309020205020404" pitchFamily="49" charset="0"/>
                <a:cs typeface="Courier New" panose="02070309020205020404" pitchFamily="49" charset="0"/>
              </a:rPr>
              <a:t>db_dumps</a:t>
            </a:r>
            <a:r>
              <a:rPr lang="en-US" b="0" baseline="0" dirty="0" smtClean="0">
                <a:latin typeface="Courier New" panose="02070309020205020404" pitchFamily="49" charset="0"/>
                <a:cs typeface="Courier New" panose="02070309020205020404" pitchFamily="49" charset="0"/>
              </a:rPr>
              <a:t>/&lt;</a:t>
            </a:r>
            <a:r>
              <a:rPr lang="en-US" b="0" i="1" baseline="0" dirty="0" err="1" smtClean="0">
                <a:latin typeface="Courier New" panose="02070309020205020404" pitchFamily="49" charset="0"/>
                <a:cs typeface="Courier New" panose="02070309020205020404" pitchFamily="49" charset="0"/>
              </a:rPr>
              <a:t>yyyymmdd</a:t>
            </a:r>
            <a:r>
              <a:rPr lang="en-US" b="0" baseline="0" dirty="0" smtClean="0">
                <a:latin typeface="Courier New" panose="02070309020205020404" pitchFamily="49" charset="0"/>
                <a:cs typeface="Courier New" panose="02070309020205020404" pitchFamily="49" charset="0"/>
              </a:rPr>
              <a:t>&gt;</a:t>
            </a:r>
            <a:r>
              <a:rPr lang="en-US" b="0" baseline="0" dirty="0" smtClean="0"/>
              <a:t>. The dump file created</a:t>
            </a:r>
            <a:r>
              <a:rPr lang="en-US" b="0" dirty="0" smtClean="0"/>
              <a:t> for the segment</a:t>
            </a:r>
            <a:r>
              <a:rPr lang="en-US" b="0" baseline="0" dirty="0" smtClean="0"/>
              <a:t> contains the data for an individual segment instance.</a:t>
            </a:r>
          </a:p>
          <a:p>
            <a:pPr marL="171450" indent="-171450">
              <a:buFont typeface="Arial" panose="020B0604020202020204" pitchFamily="34" charset="0"/>
              <a:buChar char="•"/>
            </a:pPr>
            <a:r>
              <a:rPr lang="en-US" b="0" dirty="0" smtClean="0"/>
              <a:t>The backup files are </a:t>
            </a:r>
            <a:r>
              <a:rPr lang="en-US" b="0" baseline="0" dirty="0" smtClean="0"/>
              <a:t>identified by a unique 14-digit timestamp key  as part of the filename. All files within the same </a:t>
            </a:r>
            <a:r>
              <a:rPr lang="en-US" b="0" baseline="0" dirty="0" err="1" smtClean="0"/>
              <a:t>backupset</a:t>
            </a:r>
            <a:r>
              <a:rPr lang="en-US" dirty="0"/>
              <a:t> </a:t>
            </a:r>
            <a:r>
              <a:rPr lang="en-US" dirty="0" smtClean="0"/>
              <a:t>are identified by this unique identifier</a:t>
            </a:r>
            <a:r>
              <a:rPr lang="en-US" b="0" baseline="0" dirty="0" smtClean="0"/>
              <a:t>.</a:t>
            </a:r>
          </a:p>
          <a:p>
            <a:pPr marL="171450" indent="-171450">
              <a:buFont typeface="Arial" panose="020B0604020202020204" pitchFamily="34" charset="0"/>
              <a:buChar char="•"/>
            </a:pPr>
            <a:r>
              <a:rPr lang="en-US" b="0" baseline="0" dirty="0" smtClean="0"/>
              <a:t>The master dumps the configuration of the database, or the system catalog, as well as DDL statements for recreating the database and schemas. This is saved to the master data directory under the same hierarchy.</a:t>
            </a:r>
            <a:endParaRPr lang="en-US" dirty="0"/>
          </a:p>
          <a:p>
            <a:endParaRPr lang="en-US" b="0" baseline="0" dirty="0" smtClean="0"/>
          </a:p>
          <a:p>
            <a:r>
              <a:rPr lang="en-US" b="0" baseline="0" dirty="0" smtClean="0"/>
              <a:t>As</a:t>
            </a:r>
            <a:r>
              <a:rPr lang="en-US" b="0" dirty="0" smtClean="0"/>
              <a:t> </a:t>
            </a:r>
            <a:r>
              <a:rPr lang="en-US" b="0" baseline="0" dirty="0" smtClean="0"/>
              <a:t>the dump files are created on the local file system for each segment, you must ensure there is sufficient disk space for the dump files both on the master and the primary segments. </a:t>
            </a:r>
            <a:endParaRPr lang="en-US" b="0"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By default, the dump files are created under the data directory of the instance that was dumped. Files </a:t>
            </a:r>
            <a:r>
              <a:rPr lang="en-US" dirty="0" smtClean="0"/>
              <a:t>are saved to </a:t>
            </a:r>
            <a:r>
              <a:rPr lang="en-US" b="0" dirty="0" smtClean="0">
                <a:latin typeface="Courier New" panose="02070309020205020404" pitchFamily="49" charset="0"/>
                <a:cs typeface="Courier New" panose="02070309020205020404" pitchFamily="49" charset="0"/>
              </a:rPr>
              <a:t>&lt;</a:t>
            </a:r>
            <a:r>
              <a:rPr lang="en-US" b="0" i="1" dirty="0" err="1" smtClean="0">
                <a:latin typeface="Courier New" panose="02070309020205020404" pitchFamily="49" charset="0"/>
                <a:cs typeface="Courier New" panose="02070309020205020404" pitchFamily="49" charset="0"/>
              </a:rPr>
              <a:t>data_directory</a:t>
            </a:r>
            <a:r>
              <a:rPr lang="en-US" b="0" dirty="0" smtClean="0">
                <a:latin typeface="Courier New" panose="02070309020205020404" pitchFamily="49" charset="0"/>
                <a:cs typeface="Courier New" panose="02070309020205020404" pitchFamily="49" charset="0"/>
              </a:rPr>
              <a:t>&gt;/</a:t>
            </a:r>
            <a:r>
              <a:rPr lang="en-US" b="0" dirty="0" err="1" smtClean="0">
                <a:latin typeface="Courier New" panose="02070309020205020404" pitchFamily="49" charset="0"/>
                <a:cs typeface="Courier New" panose="02070309020205020404" pitchFamily="49" charset="0"/>
              </a:rPr>
              <a:t>db_dumps</a:t>
            </a:r>
            <a:r>
              <a:rPr lang="en-US" b="0" dirty="0" smtClean="0">
                <a:latin typeface="Courier New" panose="02070309020205020404" pitchFamily="49" charset="0"/>
                <a:cs typeface="Courier New" panose="02070309020205020404" pitchFamily="49" charset="0"/>
              </a:rPr>
              <a:t>/</a:t>
            </a:r>
            <a:r>
              <a:rPr lang="en-US" b="0" i="1" dirty="0" err="1" smtClean="0">
                <a:latin typeface="Courier New" panose="02070309020205020404" pitchFamily="49" charset="0"/>
                <a:cs typeface="Courier New" panose="02070309020205020404" pitchFamily="49" charset="0"/>
              </a:rPr>
              <a:t>yyyymmdd</a:t>
            </a:r>
            <a:r>
              <a:rPr lang="en-US" b="0" dirty="0" smtClean="0"/>
              <a:t>.</a:t>
            </a:r>
          </a:p>
          <a:p>
            <a:endParaRPr lang="en-US" b="0" dirty="0" smtClean="0"/>
          </a:p>
          <a:p>
            <a:r>
              <a:rPr lang="en-US" b="0" dirty="0" smtClean="0"/>
              <a:t>On the master, dump files of the following are created:</a:t>
            </a:r>
            <a:endParaRPr lang="en-US" dirty="0" smtClean="0"/>
          </a:p>
          <a:p>
            <a:pPr marL="171450" indent="-171450">
              <a:buFont typeface="Arial" panose="020B0604020202020204" pitchFamily="34" charset="0"/>
              <a:buChar char="•"/>
            </a:pPr>
            <a:r>
              <a:rPr lang="en-US" b="0" dirty="0" smtClean="0">
                <a:latin typeface="Courier New" panose="02070309020205020404" pitchFamily="49" charset="0"/>
                <a:cs typeface="Courier New" panose="02070309020205020404" pitchFamily="49" charset="0"/>
              </a:rPr>
              <a:t>CREATE DATABASE </a:t>
            </a:r>
            <a:r>
              <a:rPr lang="en-US" b="0" dirty="0" smtClean="0"/>
              <a:t>statement</a:t>
            </a:r>
          </a:p>
          <a:p>
            <a:pPr marL="171450" indent="-171450">
              <a:buFont typeface="Arial" panose="020B0604020202020204" pitchFamily="34" charset="0"/>
              <a:buChar char="•"/>
            </a:pPr>
            <a:r>
              <a:rPr lang="en-US" b="0" dirty="0" smtClean="0"/>
              <a:t>DDL to recreate schema and database objects</a:t>
            </a:r>
          </a:p>
          <a:p>
            <a:pPr marL="171450" marR="0"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dirty="0" smtClean="0"/>
              <a:t>Log or status of the backup</a:t>
            </a:r>
          </a:p>
          <a:p>
            <a:pPr marL="171450" indent="-171450">
              <a:buFont typeface="Arial" panose="020B0604020202020204" pitchFamily="34" charset="0"/>
              <a:buChar char="•"/>
            </a:pPr>
            <a:r>
              <a:rPr lang="en-US" b="0" dirty="0" smtClean="0"/>
              <a:t>Post-database creation</a:t>
            </a:r>
            <a:r>
              <a:rPr lang="en-US" b="0" baseline="0" dirty="0" smtClean="0"/>
              <a:t> operations</a:t>
            </a:r>
            <a:endParaRPr lang="en-US" b="0" dirty="0" smtClean="0"/>
          </a:p>
          <a:p>
            <a:pPr marL="171450" indent="-171450">
              <a:buFont typeface="Arial" panose="020B0604020202020204" pitchFamily="34" charset="0"/>
              <a:buChar char="•"/>
            </a:pPr>
            <a:r>
              <a:rPr lang="en-US" b="0" dirty="0" smtClean="0"/>
              <a:t>State files for append and column-oriented tables</a:t>
            </a:r>
          </a:p>
          <a:p>
            <a:pPr marL="171450" indent="-171450">
              <a:buFont typeface="Arial" panose="020B0604020202020204" pitchFamily="34" charset="0"/>
              <a:buChar char="•"/>
            </a:pPr>
            <a:r>
              <a:rPr lang="en-US" b="0" dirty="0" smtClean="0"/>
              <a:t>Report file that details the status of each segment with regards to the backups.</a:t>
            </a:r>
          </a:p>
          <a:p>
            <a:endParaRPr lang="en-US" b="0" dirty="0" smtClean="0"/>
          </a:p>
          <a:p>
            <a:r>
              <a:rPr lang="en-US" b="0" dirty="0" smtClean="0"/>
              <a:t>On the segments, dump files of the following are created:</a:t>
            </a:r>
            <a:endParaRPr lang="en-US" dirty="0" smtClean="0"/>
          </a:p>
          <a:p>
            <a:pPr marL="171450" indent="-171450">
              <a:buFont typeface="Arial" panose="020B0604020202020204" pitchFamily="34" charset="0"/>
              <a:buChar char="•"/>
            </a:pPr>
            <a:r>
              <a:rPr lang="en-US" b="0" dirty="0" smtClean="0">
                <a:latin typeface="Courier New" panose="02070309020205020404" pitchFamily="49" charset="0"/>
                <a:cs typeface="Courier New" panose="02070309020205020404" pitchFamily="49" charset="0"/>
              </a:rPr>
              <a:t>COPY</a:t>
            </a:r>
            <a:r>
              <a:rPr lang="en-US" b="0" dirty="0" smtClean="0"/>
              <a:t> statements and user data</a:t>
            </a:r>
          </a:p>
          <a:p>
            <a:pPr marL="171450" indent="-171450">
              <a:buFont typeface="Arial" panose="020B0604020202020204" pitchFamily="34" charset="0"/>
              <a:buChar char="•"/>
            </a:pPr>
            <a:r>
              <a:rPr lang="en-US" b="0" dirty="0" smtClean="0"/>
              <a:t>Log or status of the backup</a:t>
            </a:r>
          </a:p>
          <a:p>
            <a:endParaRPr lang="en-US" b="0" dirty="0" smtClean="0"/>
          </a:p>
          <a:p>
            <a:r>
              <a:rPr lang="en-US" b="0" dirty="0" smtClean="0"/>
              <a:t>You can identify which instance a dump file belongs to by the </a:t>
            </a:r>
            <a:r>
              <a:rPr lang="en-US" b="0" i="1" dirty="0" smtClean="0"/>
              <a:t>dbid</a:t>
            </a:r>
            <a:r>
              <a:rPr lang="en-US" b="0" dirty="0" smtClean="0"/>
              <a:t> in the dump file name. The master instance is always </a:t>
            </a:r>
            <a:r>
              <a:rPr lang="en-US" b="0" dirty="0" smtClean="0">
                <a:latin typeface="Courier New" pitchFamily="49" charset="0"/>
                <a:cs typeface="Courier New" pitchFamily="49" charset="0"/>
              </a:rPr>
              <a:t>1_&lt;</a:t>
            </a:r>
            <a:r>
              <a:rPr lang="en-US" b="0" i="1" dirty="0" smtClean="0">
                <a:latin typeface="Courier New" pitchFamily="49" charset="0"/>
                <a:cs typeface="Courier New" pitchFamily="49" charset="0"/>
              </a:rPr>
              <a:t>dbid</a:t>
            </a:r>
            <a:r>
              <a:rPr lang="en-US" b="0" dirty="0" smtClean="0">
                <a:latin typeface="Courier New" pitchFamily="49" charset="0"/>
                <a:cs typeface="Courier New" pitchFamily="49" charset="0"/>
              </a:rPr>
              <a:t>&gt;</a:t>
            </a:r>
            <a:r>
              <a:rPr lang="en-US" b="0" dirty="0" smtClean="0"/>
              <a:t>, with the </a:t>
            </a:r>
            <a:r>
              <a:rPr lang="en-US" b="0" i="1" dirty="0" smtClean="0"/>
              <a:t>dbid</a:t>
            </a:r>
            <a:r>
              <a:rPr lang="en-US" b="0" dirty="0" smtClean="0"/>
              <a:t> usually being a 1 for the primary master. The segment instances are usually </a:t>
            </a:r>
            <a:r>
              <a:rPr lang="en-US" b="0" dirty="0" smtClean="0">
                <a:latin typeface="Courier New" pitchFamily="49" charset="0"/>
                <a:cs typeface="Courier New" pitchFamily="49" charset="0"/>
              </a:rPr>
              <a:t>0_&lt;</a:t>
            </a:r>
            <a:r>
              <a:rPr lang="en-US" b="0" i="1" dirty="0" err="1" smtClean="0">
                <a:latin typeface="Courier New" pitchFamily="49" charset="0"/>
                <a:cs typeface="Courier New" pitchFamily="49" charset="0"/>
              </a:rPr>
              <a:t>dbid</a:t>
            </a:r>
            <a:r>
              <a:rPr lang="en-US" b="0" i="1" dirty="0" smtClean="0">
                <a:latin typeface="Courier New" pitchFamily="49" charset="0"/>
                <a:cs typeface="Courier New" pitchFamily="49" charset="0"/>
              </a:rPr>
              <a:t>&gt;</a:t>
            </a:r>
            <a:r>
              <a:rPr lang="en-US" b="0" i="1" dirty="0" smtClean="0">
                <a:cs typeface="Courier New" pitchFamily="49" charset="0"/>
              </a:rPr>
              <a:t>.</a:t>
            </a:r>
            <a:r>
              <a:rPr lang="en-US" b="0" dirty="0" smtClean="0"/>
              <a:t> This is assigned in the </a:t>
            </a:r>
            <a:r>
              <a:rPr lang="en-US" b="0" dirty="0" smtClean="0">
                <a:latin typeface="Courier New" pitchFamily="49" charset="0"/>
                <a:cs typeface="Courier New" pitchFamily="49" charset="0"/>
              </a:rPr>
              <a:t>gp_configuration</a:t>
            </a:r>
            <a:r>
              <a:rPr lang="en-US" b="0" dirty="0" smtClean="0"/>
              <a:t> system catalog table.</a:t>
            </a:r>
          </a:p>
          <a:p>
            <a:endParaRPr lang="en-US" b="0" dirty="0" smtClean="0"/>
          </a:p>
          <a:p>
            <a:r>
              <a:rPr lang="en-US" b="0" dirty="0" smtClean="0"/>
              <a:t>Note that each dump file has the timestamp key which identifies the backup set. This timestamp is needed by a restore to identify the backup set. </a:t>
            </a:r>
          </a:p>
          <a:p>
            <a:endParaRPr lang="en-US" b="0" dirty="0" smtClean="0"/>
          </a:p>
          <a:p>
            <a:r>
              <a:rPr lang="en-US" b="1" dirty="0" smtClean="0"/>
              <a:t>Instructor</a:t>
            </a:r>
            <a:r>
              <a:rPr lang="en-US" b="1" baseline="0" dirty="0" smtClean="0"/>
              <a:t> Note: 2016/11/18 </a:t>
            </a:r>
            <a:r>
              <a:rPr lang="mr-IN" b="1" baseline="0" dirty="0" smtClean="0"/>
              <a:t>–</a:t>
            </a:r>
            <a:r>
              <a:rPr lang="en-US" b="1" baseline="0" dirty="0" smtClean="0"/>
              <a:t> the Product team will be rolling out an enhancement likely in the next version.</a:t>
            </a:r>
            <a:endParaRPr lang="en-US" b="0" baseline="0" dirty="0" smtClean="0"/>
          </a:p>
          <a:p>
            <a:endParaRPr lang="en-US" b="0" baseline="0" dirty="0" smtClean="0"/>
          </a:p>
          <a:p>
            <a:r>
              <a:rPr lang="en-US" b="1" dirty="0" smtClean="0"/>
              <a:t>An enhancement they are working on is that the segment name is going to change. (Next release is in the next 4 - 6 weeks).</a:t>
            </a:r>
          </a:p>
          <a:p>
            <a:endParaRPr lang="en-US" b="0" dirty="0" smtClean="0"/>
          </a:p>
          <a:p>
            <a:r>
              <a:rPr lang="en-US" b="0" dirty="0" smtClean="0"/>
              <a:t>The team is changing the 0 to the </a:t>
            </a:r>
            <a:r>
              <a:rPr lang="en-US" b="0" dirty="0" err="1" smtClean="0"/>
              <a:t>content_id</a:t>
            </a:r>
            <a:r>
              <a:rPr lang="en-US" b="0" dirty="0" smtClean="0"/>
              <a:t> which is a column in the catalogue. There will be a new naming convention that is support in the near future.</a:t>
            </a:r>
          </a:p>
          <a:p>
            <a:r>
              <a:rPr lang="en-US" b="0" dirty="0" smtClean="0"/>
              <a:t>to:</a:t>
            </a:r>
          </a:p>
          <a:p>
            <a:r>
              <a:rPr lang="en-US" b="0" dirty="0" smtClean="0">
                <a:latin typeface="Courier"/>
                <a:cs typeface="Courier"/>
              </a:rPr>
              <a:t>&lt;prefix&gt;</a:t>
            </a:r>
            <a:r>
              <a:rPr lang="en-US" b="0" dirty="0" err="1" smtClean="0">
                <a:latin typeface="Courier"/>
                <a:cs typeface="Courier"/>
              </a:rPr>
              <a:t>gpdump</a:t>
            </a:r>
            <a:r>
              <a:rPr lang="en-US" b="0" dirty="0" smtClean="0">
                <a:latin typeface="Courier"/>
                <a:cs typeface="Courier"/>
              </a:rPr>
              <a:t>&lt;content&gt;&lt;</a:t>
            </a:r>
            <a:r>
              <a:rPr lang="en-US" b="0" dirty="0" err="1" smtClean="0">
                <a:latin typeface="Courier"/>
                <a:cs typeface="Courier"/>
              </a:rPr>
              <a:t>dbid</a:t>
            </a:r>
            <a:r>
              <a:rPr lang="en-US" b="0" dirty="0" smtClean="0">
                <a:latin typeface="Courier"/>
                <a:cs typeface="Courier"/>
              </a:rPr>
              <a:t>&gt;&lt;timestamp&gt;</a:t>
            </a:r>
          </a:p>
          <a:p>
            <a:endParaRPr lang="en-US" b="0" dirty="0" smtClean="0"/>
          </a:p>
          <a:p>
            <a:r>
              <a:rPr lang="en-US" b="0" dirty="0" smtClean="0"/>
              <a:t>From:</a:t>
            </a:r>
          </a:p>
          <a:p>
            <a:r>
              <a:rPr lang="en-US" b="0" dirty="0" smtClean="0"/>
              <a:t>&lt;prefix&gt;</a:t>
            </a:r>
            <a:r>
              <a:rPr lang="en-US" b="0" dirty="0" err="1" smtClean="0"/>
              <a:t>gpdump</a:t>
            </a:r>
            <a:r>
              <a:rPr lang="en-US" b="0" dirty="0" smtClean="0"/>
              <a:t>&lt;1 for master|0 for segment&gt;&lt;</a:t>
            </a:r>
            <a:r>
              <a:rPr lang="en-US" b="0" dirty="0" err="1" smtClean="0"/>
              <a:t>dbid</a:t>
            </a:r>
            <a:r>
              <a:rPr lang="en-US" b="0" dirty="0" smtClean="0"/>
              <a:t>&gt;&lt;timestamp&gt;</a:t>
            </a:r>
          </a:p>
          <a:p>
            <a:endParaRPr lang="en-US" b="0" dirty="0" smtClean="0"/>
          </a:p>
          <a:p>
            <a:r>
              <a:rPr lang="en-US" b="0" dirty="0" smtClean="0"/>
              <a:t>currently doesn’t allow to backup from mirrors.</a:t>
            </a:r>
          </a:p>
          <a:p>
            <a:endParaRPr lang="en-US" b="0" dirty="0" smtClean="0"/>
          </a:p>
          <a:p>
            <a:r>
              <a:rPr lang="en-US" b="1" dirty="0" smtClean="0"/>
              <a:t>Another enhancement in the near future</a:t>
            </a:r>
          </a:p>
          <a:p>
            <a:r>
              <a:rPr lang="en-US" b="0" dirty="0" smtClean="0"/>
              <a:t>Another common complaint from customers is that when you kick off a backup, it writes to the screen and then sits there without status updates. Currently working on a progress indicator. On the near term horizon.</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 parallel restore takes all the files associated with</a:t>
            </a:r>
            <a:r>
              <a:rPr lang="en-US" b="0" baseline="0" dirty="0" smtClean="0"/>
              <a:t> a </a:t>
            </a:r>
            <a:r>
              <a:rPr lang="en-US" b="0" baseline="0" dirty="0" err="1" smtClean="0"/>
              <a:t>backupset</a:t>
            </a:r>
            <a:r>
              <a:rPr lang="en-US" b="0" baseline="0" dirty="0" smtClean="0"/>
              <a:t> and restores the database objects and data to the distributed database in parallel. The unique timestamp key generated during the parallel backup is used to define the </a:t>
            </a:r>
            <a:r>
              <a:rPr lang="en-US" b="0" baseline="0" dirty="0" err="1" smtClean="0"/>
              <a:t>backupset</a:t>
            </a:r>
            <a:r>
              <a:rPr lang="en-US" b="0" baseline="0" dirty="0" smtClean="0"/>
              <a:t>. The data is validated and restored to the master and primary segments for the database captured in the </a:t>
            </a:r>
            <a:r>
              <a:rPr lang="en-US" b="0" baseline="0" dirty="0" err="1" smtClean="0"/>
              <a:t>backupset</a:t>
            </a:r>
            <a:r>
              <a:rPr lang="en-US" b="0" baseline="0" dirty="0" smtClean="0"/>
              <a:t>.</a:t>
            </a:r>
            <a:endParaRPr lang="en-US" b="0"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Scheduling routine backups is a recommended practice to implement </a:t>
            </a:r>
            <a:r>
              <a:rPr lang="en-US" b="0" dirty="0" smtClean="0"/>
              <a:t>for disaster recovery sites. This includes automating nightly backups, moving backup files to a disaster recovery site, and providing a quick restoration option if needed.</a:t>
            </a:r>
          </a:p>
          <a:p>
            <a:endParaRPr lang="en-US" b="0" dirty="0" smtClean="0"/>
          </a:p>
          <a:p>
            <a:r>
              <a:rPr lang="en-US" b="0" dirty="0" smtClean="0"/>
              <a:t>The </a:t>
            </a:r>
            <a:r>
              <a:rPr lang="en-US" b="0" dirty="0" smtClean="0">
                <a:latin typeface="Courier New" pitchFamily="49" charset="0"/>
                <a:cs typeface="Courier New" pitchFamily="49" charset="0"/>
              </a:rPr>
              <a:t>gpcrondump</a:t>
            </a:r>
            <a:r>
              <a:rPr lang="en-US" b="0" dirty="0" smtClean="0"/>
              <a:t> utility:</a:t>
            </a:r>
          </a:p>
          <a:p>
            <a:pPr marL="171450" indent="-171450">
              <a:buFont typeface="Arial" panose="020B0604020202020204" pitchFamily="34" charset="0"/>
              <a:buChar char="•"/>
            </a:pPr>
            <a:r>
              <a:rPr lang="en-US" b="0" dirty="0" smtClean="0"/>
              <a:t>Allows you to schedule routine backups of a Greenplum database using </a:t>
            </a:r>
            <a:r>
              <a:rPr lang="en-US" b="0" dirty="0" smtClean="0">
                <a:latin typeface="Courier New" panose="02070309020205020404" pitchFamily="49" charset="0"/>
                <a:cs typeface="Courier New" panose="02070309020205020404" pitchFamily="49" charset="0"/>
              </a:rPr>
              <a:t>cron</a:t>
            </a:r>
            <a:r>
              <a:rPr lang="en-US" dirty="0" smtClean="0"/>
              <a:t>, </a:t>
            </a:r>
            <a:r>
              <a:rPr lang="en-US" b="0" dirty="0" smtClean="0"/>
              <a:t>a scheduling utility for Unix operating systems.</a:t>
            </a:r>
          </a:p>
          <a:p>
            <a:pPr marL="171450" indent="-171450">
              <a:buFont typeface="Arial" panose="020B0604020202020204" pitchFamily="34" charset="0"/>
              <a:buChar char="•"/>
            </a:pPr>
            <a:r>
              <a:rPr lang="en-US" b="0" dirty="0" smtClean="0"/>
              <a:t>Should be scheduled on the master host.</a:t>
            </a:r>
          </a:p>
          <a:p>
            <a:pPr marL="171450" indent="-171450">
              <a:buFont typeface="Arial" panose="020B0604020202020204" pitchFamily="34" charset="0"/>
              <a:buChar char="•"/>
            </a:pPr>
            <a:r>
              <a:rPr lang="en-US" b="0" dirty="0" smtClean="0"/>
              <a:t>Sends email notifications on the status.</a:t>
            </a:r>
          </a:p>
          <a:p>
            <a:pPr marL="171450" indent="-171450">
              <a:buFont typeface="Arial" panose="020B0604020202020204" pitchFamily="34" charset="0"/>
              <a:buChar char="•"/>
            </a:pPr>
            <a:r>
              <a:rPr lang="en-US" b="0" dirty="0" smtClean="0"/>
              <a:t>Provides a multitude</a:t>
            </a:r>
            <a:r>
              <a:rPr lang="en-US" b="0" baseline="0" dirty="0" smtClean="0"/>
              <a:t> of flexible dump options and checks.</a:t>
            </a:r>
          </a:p>
          <a:p>
            <a:pPr marL="171450" indent="-171450">
              <a:buFont typeface="Arial" panose="020B0604020202020204" pitchFamily="34" charset="0"/>
              <a:buChar char="•"/>
            </a:pPr>
            <a:r>
              <a:rPr lang="en-US" b="0" baseline="0" dirty="0" smtClean="0"/>
              <a:t>Copies the configuration files.</a:t>
            </a:r>
          </a:p>
          <a:p>
            <a:pPr marL="171450" indent="-171450">
              <a:buFont typeface="Arial" panose="020B0604020202020204" pitchFamily="34" charset="0"/>
              <a:buChar char="•"/>
            </a:pPr>
            <a:r>
              <a:rPr lang="en-US" b="0" baseline="0" dirty="0" smtClean="0"/>
              <a:t>Can dump only the system catalog.</a:t>
            </a:r>
          </a:p>
          <a:p>
            <a:pPr marL="171450" indent="-171450">
              <a:buFont typeface="Arial" panose="020B0604020202020204" pitchFamily="34" charset="0"/>
              <a:buChar char="•"/>
            </a:pPr>
            <a:r>
              <a:rPr lang="en-US" b="0" baseline="0" dirty="0" smtClean="0"/>
              <a:t>Can dump only the global objects.</a:t>
            </a:r>
          </a:p>
          <a:p>
            <a:pPr marL="171450" indent="-171450">
              <a:buFont typeface="Arial" panose="020B0604020202020204" pitchFamily="34" charset="0"/>
              <a:buChar char="•"/>
            </a:pPr>
            <a:r>
              <a:rPr lang="en-US" b="0" baseline="0" dirty="0" smtClean="0"/>
              <a:t>Can include a post-dump script for rebuilding the data.</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Instructor Note:</a:t>
            </a:r>
            <a:endParaRPr lang="en-US" b="0" baseline="0" dirty="0" smtClean="0"/>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dirty="0" smtClean="0"/>
              <a:t>provide more syntax examples, especially for </a:t>
            </a:r>
            <a:r>
              <a:rPr lang="en-US" b="0" dirty="0" err="1" smtClean="0"/>
              <a:t>gpcrondump</a:t>
            </a:r>
            <a:r>
              <a:rPr lang="en-US" b="0" dirty="0" smtClean="0"/>
              <a:t> for tables (see later in the unit)</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can dump individual tables versus just a full database dump.</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The restore utility has a pick and choose, thus If you do a full backup you can choose to restore specific tables (we need to verify this</a:t>
            </a:r>
            <a:r>
              <a:rPr lang="en-US" b="0" baseline="0" dirty="0" smtClean="0"/>
              <a:t> 2016/11/18</a:t>
            </a:r>
            <a:r>
              <a:rPr lang="en-US" b="0" dirty="0" smtClean="0"/>
              <a:t>).</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cs typeface="Courier New" pitchFamily="49" charset="0"/>
              </a:rPr>
              <a:t>The </a:t>
            </a:r>
            <a:r>
              <a:rPr lang="en-US" b="0" dirty="0" smtClean="0">
                <a:latin typeface="Courier New" pitchFamily="49" charset="0"/>
                <a:cs typeface="Courier New" pitchFamily="49" charset="0"/>
              </a:rPr>
              <a:t>gpdbrestore</a:t>
            </a:r>
            <a:r>
              <a:rPr lang="en-US" b="0" dirty="0" smtClean="0"/>
              <a:t> utility provides the following additional functionality on top of </a:t>
            </a:r>
            <a:r>
              <a:rPr lang="en-US" b="0" dirty="0" smtClean="0">
                <a:latin typeface="Courier New" pitchFamily="49" charset="0"/>
                <a:cs typeface="Courier New" pitchFamily="49" charset="0"/>
              </a:rPr>
              <a:t>gp_restore</a:t>
            </a:r>
            <a:r>
              <a:rPr lang="en-US" b="0" dirty="0" smtClean="0"/>
              <a:t>: </a:t>
            </a:r>
          </a:p>
          <a:p>
            <a:pPr marL="171450" indent="-171450">
              <a:buFont typeface="Arial" panose="020B0604020202020204" pitchFamily="34" charset="0"/>
              <a:buChar char="•"/>
            </a:pPr>
            <a:r>
              <a:rPr lang="en-US" b="0" dirty="0" smtClean="0"/>
              <a:t>Restores from backup files created by</a:t>
            </a:r>
            <a:r>
              <a:rPr lang="en-US" b="0" baseline="0" dirty="0" smtClean="0"/>
              <a:t> </a:t>
            </a:r>
            <a:r>
              <a:rPr lang="en-US" b="0" baseline="0" dirty="0" smtClean="0">
                <a:latin typeface="Courier New" pitchFamily="49" charset="0"/>
                <a:cs typeface="Courier New" pitchFamily="49" charset="0"/>
              </a:rPr>
              <a:t>gpcrondump.</a:t>
            </a:r>
          </a:p>
          <a:p>
            <a:pPr marL="171450" indent="-171450">
              <a:buFont typeface="Arial" panose="020B0604020202020204" pitchFamily="34" charset="0"/>
              <a:buChar char="•"/>
            </a:pPr>
            <a:r>
              <a:rPr lang="en-US" b="0" dirty="0" smtClean="0"/>
              <a:t>Automatically reconfigures for compression.</a:t>
            </a:r>
          </a:p>
          <a:p>
            <a:pPr marL="171450" indent="-171450">
              <a:buFont typeface="Arial" panose="020B0604020202020204" pitchFamily="34" charset="0"/>
              <a:buChar char="•"/>
            </a:pPr>
            <a:r>
              <a:rPr lang="en-US" b="0" dirty="0" smtClean="0"/>
              <a:t>Validates the number of dump files are correct for primary only, mirror only, primary and mirror, or a subset consisting of some mirror and primary segment dump files. </a:t>
            </a:r>
          </a:p>
          <a:p>
            <a:pPr marL="171450" indent="-171450">
              <a:buFont typeface="Arial" panose="020B0604020202020204" pitchFamily="34" charset="0"/>
              <a:buChar char="•"/>
            </a:pPr>
            <a:r>
              <a:rPr lang="en-US" b="0" dirty="0" smtClean="0"/>
              <a:t>If a failed segment is detected and if </a:t>
            </a:r>
            <a:r>
              <a:rPr lang="en-US" b="0" dirty="0" err="1" smtClean="0">
                <a:latin typeface="Courier New" pitchFamily="49" charset="0"/>
                <a:cs typeface="Courier New" pitchFamily="49" charset="0"/>
              </a:rPr>
              <a:t>gp_fault_action</a:t>
            </a:r>
            <a:r>
              <a:rPr lang="en-US" b="0" dirty="0" smtClean="0">
                <a:latin typeface="Courier New" pitchFamily="49" charset="0"/>
                <a:cs typeface="Courier New" pitchFamily="49" charset="0"/>
              </a:rPr>
              <a:t>=continue</a:t>
            </a:r>
            <a:r>
              <a:rPr lang="en-US" b="0" dirty="0" smtClean="0"/>
              <a:t>, restores to active segment instances. </a:t>
            </a:r>
          </a:p>
          <a:p>
            <a:pPr marL="171450" indent="-171450">
              <a:buFont typeface="Arial" panose="020B0604020202020204" pitchFamily="34" charset="0"/>
              <a:buChar char="•"/>
            </a:pPr>
            <a:r>
              <a:rPr lang="en-US" b="0" dirty="0" smtClean="0"/>
              <a:t>Does not need to know the complete timestamp key of the backup set to restore. Additional options are provided to instead give a date, directory, or database name to restore.</a:t>
            </a:r>
          </a:p>
          <a:p>
            <a:pPr marL="171450" indent="-171450">
              <a:buFont typeface="Arial" panose="020B0604020202020204" pitchFamily="34" charset="0"/>
              <a:buChar char="•"/>
            </a:pPr>
            <a:r>
              <a:rPr lang="en-US" b="0" dirty="0" smtClean="0"/>
              <a:t>Lets you restore from a backup set located on a host outside of the Greenplum Database array (archive host). To do this, it ensures that the correct dump file goes to the correct segment instance. </a:t>
            </a:r>
          </a:p>
          <a:p>
            <a:pPr marL="171450" indent="-171450">
              <a:buFont typeface="Arial" panose="020B0604020202020204" pitchFamily="34" charset="0"/>
              <a:buChar char="•"/>
            </a:pPr>
            <a:r>
              <a:rPr lang="en-US" b="0" dirty="0" smtClean="0"/>
              <a:t>Identifies the database name automatically from the backup set. </a:t>
            </a:r>
          </a:p>
          <a:p>
            <a:pPr marL="171450" indent="-171450">
              <a:buFont typeface="Arial" panose="020B0604020202020204" pitchFamily="34" charset="0"/>
              <a:buChar char="•"/>
            </a:pPr>
            <a:r>
              <a:rPr lang="en-US" b="0" dirty="0" smtClean="0"/>
              <a:t>Allows you to drop the target database before a restore in a single operation.</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5"/>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7"/>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41"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02"/>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4"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4"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4.x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5.xml"/><Relationship Id="rId2"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6.xml"/><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7.xml"/><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18.x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6.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2.png"/><Relationship Id="rId9" Type="http://schemas.openxmlformats.org/officeDocument/2006/relationships/image" Target="../media/image13.png"/><Relationship Id="rId10" Type="http://schemas.microsoft.com/office/2007/relationships/hdphoto" Target="../media/hdphoto1.wdp"/><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Performing Backup and Restore</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7"/>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167"/>
            <a:ext cx="8229600" cy="857250"/>
          </a:xfrm>
        </p:spPr>
        <p:txBody>
          <a:bodyPr anchor="t"/>
          <a:lstStyle/>
          <a:p>
            <a:r>
              <a:rPr lang="en-US" dirty="0" smtClean="0"/>
              <a:t>Incremental Backups</a:t>
            </a:r>
            <a:endParaRPr lang="en-US" dirty="0"/>
          </a:p>
        </p:txBody>
      </p:sp>
      <p:sp>
        <p:nvSpPr>
          <p:cNvPr id="7" name="Content Placeholder 6"/>
          <p:cNvSpPr>
            <a:spLocks noGrp="1"/>
          </p:cNvSpPr>
          <p:nvPr>
            <p:ph idx="1"/>
          </p:nvPr>
        </p:nvSpPr>
        <p:spPr>
          <a:xfrm>
            <a:off x="457200" y="665227"/>
            <a:ext cx="8229600" cy="3394472"/>
          </a:xfrm>
        </p:spPr>
        <p:txBody>
          <a:bodyPr/>
          <a:lstStyle/>
          <a:p>
            <a:pPr>
              <a:spcBef>
                <a:spcPts val="0"/>
              </a:spcBef>
              <a:buNone/>
            </a:pPr>
            <a:r>
              <a:rPr lang="en-US" sz="2200" dirty="0" smtClean="0"/>
              <a:t>Incremental backups:</a:t>
            </a:r>
          </a:p>
          <a:p>
            <a:pPr>
              <a:spcBef>
                <a:spcPts val="0"/>
              </a:spcBef>
            </a:pPr>
            <a:r>
              <a:rPr lang="en-US" sz="2200" dirty="0" smtClean="0"/>
              <a:t>Were Introduced in the 4.2.5 release and above</a:t>
            </a:r>
          </a:p>
          <a:p>
            <a:pPr>
              <a:spcBef>
                <a:spcPts val="0"/>
              </a:spcBef>
            </a:pPr>
            <a:r>
              <a:rPr lang="en-US" sz="2200" dirty="0" smtClean="0"/>
              <a:t>Allow </a:t>
            </a:r>
            <a:r>
              <a:rPr lang="en-US" sz="2200" dirty="0"/>
              <a:t>users to specify a point in time to restore the database </a:t>
            </a:r>
            <a:r>
              <a:rPr lang="en-US" sz="2200" dirty="0" smtClean="0"/>
              <a:t>to</a:t>
            </a:r>
            <a:endParaRPr lang="en-US" sz="2200" dirty="0"/>
          </a:p>
          <a:p>
            <a:pPr>
              <a:spcBef>
                <a:spcPts val="0"/>
              </a:spcBef>
            </a:pPr>
            <a:r>
              <a:rPr lang="en-US" sz="2200" dirty="0" smtClean="0"/>
              <a:t>Are supported with:</a:t>
            </a:r>
          </a:p>
          <a:p>
            <a:pPr lvl="1">
              <a:spcBef>
                <a:spcPts val="0"/>
              </a:spcBef>
            </a:pPr>
            <a:r>
              <a:rPr lang="en-US" sz="2200" dirty="0" smtClean="0"/>
              <a:t>Column- and row-oriented append-only tables</a:t>
            </a:r>
          </a:p>
          <a:p>
            <a:pPr lvl="1">
              <a:spcBef>
                <a:spcPts val="0"/>
              </a:spcBef>
            </a:pPr>
            <a:r>
              <a:rPr lang="en-US" sz="2200" dirty="0" smtClean="0"/>
              <a:t>At the partition level of AO tables</a:t>
            </a:r>
            <a:endParaRPr lang="en-US" sz="2200" dirty="0"/>
          </a:p>
          <a:p>
            <a:pPr>
              <a:spcBef>
                <a:spcPts val="0"/>
              </a:spcBef>
            </a:pPr>
            <a:r>
              <a:rPr lang="en-US" sz="2200" dirty="0" smtClean="0"/>
              <a:t>Back up an AO table if </a:t>
            </a:r>
            <a:r>
              <a:rPr lang="en-US" sz="2200" dirty="0"/>
              <a:t>one of the following operations </a:t>
            </a:r>
            <a:r>
              <a:rPr lang="en-US" sz="2200" dirty="0" smtClean="0"/>
              <a:t>is performed:</a:t>
            </a:r>
          </a:p>
          <a:p>
            <a:pPr lvl="1">
              <a:spcBef>
                <a:spcPts val="0"/>
              </a:spcBef>
            </a:pPr>
            <a:r>
              <a:rPr lang="en-US" sz="2200" dirty="0" smtClean="0"/>
              <a:t>ALTER TABLE, INSERT, TRUNCATE, DELETE, UPDATE</a:t>
            </a:r>
          </a:p>
          <a:p>
            <a:pPr lvl="1">
              <a:spcBef>
                <a:spcPts val="0"/>
              </a:spcBef>
            </a:pPr>
            <a:r>
              <a:rPr lang="en-US" sz="2200" dirty="0" smtClean="0"/>
              <a:t>DROP </a:t>
            </a:r>
            <a:r>
              <a:rPr lang="en-US" sz="2200" dirty="0"/>
              <a:t>and then re-create the </a:t>
            </a:r>
            <a:r>
              <a:rPr lang="en-US" sz="2200" dirty="0" smtClean="0"/>
              <a:t>table</a:t>
            </a:r>
          </a:p>
          <a:p>
            <a:pPr>
              <a:spcBef>
                <a:spcPts val="0"/>
              </a:spcBef>
            </a:pPr>
            <a:r>
              <a:rPr lang="en-US" sz="2200" dirty="0" smtClean="0"/>
              <a:t>Cannot be used with Data Domain Boost</a:t>
            </a:r>
          </a:p>
        </p:txBody>
      </p:sp>
    </p:spTree>
    <p:custDataLst>
      <p:tags r:id="rId1"/>
    </p:custDataLst>
    <p:extLst>
      <p:ext uri="{BB962C8B-B14F-4D97-AF65-F5344CB8AC3E}">
        <p14:creationId xmlns:p14="http://schemas.microsoft.com/office/powerpoint/2010/main" val="35551169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87299"/>
            <a:ext cx="8229600" cy="857250"/>
          </a:xfrm>
        </p:spPr>
        <p:txBody>
          <a:bodyPr anchor="t"/>
          <a:lstStyle/>
          <a:p>
            <a:r>
              <a:rPr lang="en-US" dirty="0" smtClean="0"/>
              <a:t>Managing Incremental Backups</a:t>
            </a:r>
            <a:endParaRPr lang="en-US" dirty="0"/>
          </a:p>
        </p:txBody>
      </p:sp>
      <p:sp>
        <p:nvSpPr>
          <p:cNvPr id="8" name="Content Placeholder 7"/>
          <p:cNvSpPr>
            <a:spLocks noGrp="1"/>
          </p:cNvSpPr>
          <p:nvPr>
            <p:ph idx="1"/>
          </p:nvPr>
        </p:nvSpPr>
        <p:spPr>
          <a:xfrm>
            <a:off x="457200" y="665227"/>
            <a:ext cx="8229600" cy="3394472"/>
          </a:xfrm>
        </p:spPr>
        <p:txBody>
          <a:bodyPr/>
          <a:lstStyle/>
          <a:p>
            <a:pPr>
              <a:spcBef>
                <a:spcPts val="0"/>
              </a:spcBef>
            </a:pPr>
            <a:r>
              <a:rPr lang="en-US" sz="2200" dirty="0" smtClean="0"/>
              <a:t>To create an incremental backup with </a:t>
            </a:r>
            <a:r>
              <a:rPr lang="en-US" sz="2200" dirty="0" err="1" smtClean="0">
                <a:latin typeface="Courier New" pitchFamily="49" charset="0"/>
                <a:cs typeface="Courier New" pitchFamily="49" charset="0"/>
              </a:rPr>
              <a:t>gpcrondump</a:t>
            </a:r>
            <a:r>
              <a:rPr lang="en-US" sz="2200" dirty="0" smtClean="0">
                <a:cs typeface="Calibri" pitchFamily="34" charset="0"/>
              </a:rPr>
              <a:t>, include </a:t>
            </a:r>
            <a:r>
              <a:rPr lang="en-US" sz="2200" dirty="0" smtClean="0"/>
              <a:t>the </a:t>
            </a:r>
            <a:r>
              <a:rPr lang="en-US" sz="2200" dirty="0" smtClean="0">
                <a:latin typeface="Courier New" pitchFamily="49" charset="0"/>
                <a:cs typeface="Courier New" pitchFamily="49" charset="0"/>
              </a:rPr>
              <a:t>--incremental</a:t>
            </a:r>
            <a:r>
              <a:rPr lang="en-US" sz="2200" b="1" i="1" dirty="0" smtClean="0"/>
              <a:t> </a:t>
            </a:r>
            <a:r>
              <a:rPr lang="en-US" sz="2200" dirty="0" smtClean="0"/>
              <a:t>option</a:t>
            </a:r>
          </a:p>
          <a:p>
            <a:pPr>
              <a:spcBef>
                <a:spcPts val="0"/>
              </a:spcBef>
            </a:pPr>
            <a:r>
              <a:rPr lang="en-US" sz="2200" dirty="0" smtClean="0"/>
              <a:t>To </a:t>
            </a:r>
            <a:r>
              <a:rPr lang="en-US" sz="2200" dirty="0"/>
              <a:t>restore data from an incremental backup you need a complete backup </a:t>
            </a:r>
            <a:r>
              <a:rPr lang="en-US" sz="2200" dirty="0" smtClean="0"/>
              <a:t>set, which consists of the following:</a:t>
            </a:r>
            <a:endParaRPr lang="en-US" sz="2200" dirty="0"/>
          </a:p>
          <a:p>
            <a:pPr lvl="1">
              <a:spcBef>
                <a:spcPts val="0"/>
              </a:spcBef>
            </a:pPr>
            <a:r>
              <a:rPr lang="en-US" sz="2200" dirty="0"/>
              <a:t>The last full backup before the current incremental backup</a:t>
            </a:r>
          </a:p>
          <a:p>
            <a:pPr lvl="1">
              <a:spcBef>
                <a:spcPts val="0"/>
              </a:spcBef>
            </a:pPr>
            <a:r>
              <a:rPr lang="en-US" sz="2200" dirty="0"/>
              <a:t>All incremental backups created between the time of the full backup the current incremental </a:t>
            </a:r>
            <a:r>
              <a:rPr lang="en-US" sz="2200" dirty="0" smtClean="0"/>
              <a:t>backup</a:t>
            </a:r>
          </a:p>
          <a:p>
            <a:pPr lvl="1">
              <a:spcBef>
                <a:spcPts val="0"/>
              </a:spcBef>
            </a:pPr>
            <a:r>
              <a:rPr lang="en-US" sz="2200" dirty="0" smtClean="0"/>
              <a:t>The full backup and incremental backups need to be in the same directory location (the </a:t>
            </a:r>
            <a:r>
              <a:rPr lang="en-US" sz="2200" dirty="0" smtClean="0">
                <a:latin typeface="Courier New" pitchFamily="49" charset="0"/>
                <a:cs typeface="Courier New" pitchFamily="49" charset="0"/>
              </a:rPr>
              <a:t>gpcrondump -u</a:t>
            </a:r>
            <a:r>
              <a:rPr lang="en-US" sz="2200" dirty="0" smtClean="0"/>
              <a:t> option will ensure this)</a:t>
            </a:r>
            <a:endParaRPr lang="en-US" sz="2200" dirty="0"/>
          </a:p>
          <a:p>
            <a:pPr marL="0" indent="0">
              <a:spcBef>
                <a:spcPts val="0"/>
              </a:spcBef>
              <a:buNone/>
            </a:pPr>
            <a:endParaRPr lang="en-US" sz="2200" dirty="0"/>
          </a:p>
        </p:txBody>
      </p:sp>
    </p:spTree>
    <p:custDataLst>
      <p:tags r:id="rId1"/>
    </p:custDataLst>
    <p:extLst>
      <p:ext uri="{BB962C8B-B14F-4D97-AF65-F5344CB8AC3E}">
        <p14:creationId xmlns:p14="http://schemas.microsoft.com/office/powerpoint/2010/main" val="1941128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t"/>
          <a:lstStyle/>
          <a:p>
            <a:r>
              <a:rPr lang="en-US" dirty="0" smtClean="0"/>
              <a:t>Incremental Backup Example</a:t>
            </a:r>
            <a:endParaRPr lang="en-US" dirty="0"/>
          </a:p>
        </p:txBody>
      </p:sp>
      <p:grpSp>
        <p:nvGrpSpPr>
          <p:cNvPr id="7" name="Group 26"/>
          <p:cNvGrpSpPr/>
          <p:nvPr/>
        </p:nvGrpSpPr>
        <p:grpSpPr>
          <a:xfrm>
            <a:off x="457200" y="1087122"/>
            <a:ext cx="8229601" cy="1025453"/>
            <a:chOff x="838199" y="1828800"/>
            <a:chExt cx="8229601" cy="1143001"/>
          </a:xfrm>
        </p:grpSpPr>
        <p:grpSp>
          <p:nvGrpSpPr>
            <p:cNvPr id="8" name="Group 30"/>
            <p:cNvGrpSpPr/>
            <p:nvPr/>
          </p:nvGrpSpPr>
          <p:grpSpPr>
            <a:xfrm>
              <a:off x="838199" y="2010101"/>
              <a:ext cx="8229601" cy="961700"/>
              <a:chOff x="609599" y="1476701"/>
              <a:chExt cx="8229601" cy="961700"/>
            </a:xfrm>
          </p:grpSpPr>
          <p:sp>
            <p:nvSpPr>
              <p:cNvPr id="17" name="Rectangle 16"/>
              <p:cNvSpPr/>
              <p:nvPr/>
            </p:nvSpPr>
            <p:spPr>
              <a:xfrm>
                <a:off x="609600" y="1476701"/>
                <a:ext cx="8229600" cy="961700"/>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9599" y="1476702"/>
                <a:ext cx="822165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p:cNvGrpSpPr/>
            <p:nvPr/>
          </p:nvGrpSpPr>
          <p:grpSpPr>
            <a:xfrm>
              <a:off x="914400" y="1828800"/>
              <a:ext cx="7517035" cy="1061005"/>
              <a:chOff x="914400" y="1828800"/>
              <a:chExt cx="7517035" cy="1061005"/>
            </a:xfrm>
          </p:grpSpPr>
          <p:sp>
            <p:nvSpPr>
              <p:cNvPr id="12" name="TextBox 11"/>
              <p:cNvSpPr txBox="1"/>
              <p:nvPr/>
            </p:nvSpPr>
            <p:spPr>
              <a:xfrm>
                <a:off x="1524000" y="1981200"/>
                <a:ext cx="6907435" cy="492442"/>
              </a:xfrm>
              <a:prstGeom prst="rect">
                <a:avLst/>
              </a:prstGeom>
              <a:noFill/>
            </p:spPr>
            <p:txBody>
              <a:bodyPr wrap="none" rtlCol="0">
                <a:spAutoFit/>
              </a:bodyPr>
              <a:lstStyle/>
              <a:p>
                <a:r>
                  <a:rPr lang="en-US" b="1" dirty="0" smtClean="0">
                    <a:latin typeface="Calibri" pitchFamily="34" charset="0"/>
                  </a:rPr>
                  <a:t>Example: Creating a full backup of the </a:t>
                </a:r>
                <a:r>
                  <a:rPr lang="en-US" b="1" dirty="0" err="1" smtClean="0">
                    <a:latin typeface="Courier New" pitchFamily="49" charset="0"/>
                    <a:cs typeface="Courier New" pitchFamily="49" charset="0"/>
                  </a:rPr>
                  <a:t>faa</a:t>
                </a:r>
                <a:r>
                  <a:rPr lang="en-US" b="1" dirty="0" smtClean="0">
                    <a:latin typeface="Calibri" pitchFamily="34" charset="0"/>
                  </a:rPr>
                  <a:t> database to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backupdir</a:t>
                </a:r>
                <a:endParaRPr lang="en-US" b="1" dirty="0">
                  <a:latin typeface="Courier New" pitchFamily="49" charset="0"/>
                  <a:cs typeface="Courier New" pitchFamily="49" charset="0"/>
                </a:endParaRPr>
              </a:p>
            </p:txBody>
          </p:sp>
          <p:sp>
            <p:nvSpPr>
              <p:cNvPr id="13" name="TextBox 12"/>
              <p:cNvSpPr txBox="1"/>
              <p:nvPr/>
            </p:nvSpPr>
            <p:spPr>
              <a:xfrm>
                <a:off x="1143000" y="2438400"/>
                <a:ext cx="6172200" cy="451405"/>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gpcrondump</a:t>
                </a:r>
                <a:r>
                  <a:rPr lang="en-US" sz="1600" dirty="0" smtClean="0">
                    <a:latin typeface="Courier New" pitchFamily="49" charset="0"/>
                    <a:cs typeface="Courier New" pitchFamily="49" charset="0"/>
                  </a:rPr>
                  <a:t> -x </a:t>
                </a:r>
                <a:r>
                  <a:rPr lang="en-US" sz="1600" dirty="0" err="1" smtClean="0">
                    <a:latin typeface="Courier New" pitchFamily="49" charset="0"/>
                    <a:cs typeface="Courier New" pitchFamily="49" charset="0"/>
                  </a:rPr>
                  <a:t>faa</a:t>
                </a:r>
                <a:r>
                  <a:rPr lang="en-US" sz="1600" dirty="0" smtClean="0">
                    <a:latin typeface="Courier New" pitchFamily="49" charset="0"/>
                    <a:cs typeface="Courier New" pitchFamily="49" charset="0"/>
                  </a:rPr>
                  <a:t> -u /</a:t>
                </a:r>
                <a:r>
                  <a:rPr lang="en-US" sz="1600" dirty="0" err="1" smtClean="0">
                    <a:latin typeface="Courier New" pitchFamily="49" charset="0"/>
                    <a:cs typeface="Courier New" pitchFamily="49" charset="0"/>
                  </a:rPr>
                  <a:t>backupdir</a:t>
                </a:r>
                <a:r>
                  <a:rPr lang="en-US" sz="1600" dirty="0" smtClean="0">
                    <a:latin typeface="Courier New" pitchFamily="49" charset="0"/>
                    <a:cs typeface="Courier New" pitchFamily="49" charset="0"/>
                  </a:rPr>
                  <a:t> </a:t>
                </a:r>
              </a:p>
            </p:txBody>
          </p:sp>
          <p:grpSp>
            <p:nvGrpSpPr>
              <p:cNvPr id="14" name="Group 25"/>
              <p:cNvGrpSpPr/>
              <p:nvPr/>
            </p:nvGrpSpPr>
            <p:grpSpPr>
              <a:xfrm>
                <a:off x="914400" y="1828800"/>
                <a:ext cx="838200" cy="685800"/>
                <a:chOff x="914400" y="1828800"/>
                <a:chExt cx="838200" cy="685800"/>
              </a:xfrm>
            </p:grpSpPr>
            <p:pic>
              <p:nvPicPr>
                <p:cNvPr id="1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9" name="Group 26"/>
          <p:cNvGrpSpPr/>
          <p:nvPr/>
        </p:nvGrpSpPr>
        <p:grpSpPr>
          <a:xfrm>
            <a:off x="457201" y="2515872"/>
            <a:ext cx="8229601" cy="1032788"/>
            <a:chOff x="838199" y="1828800"/>
            <a:chExt cx="8229601" cy="1143001"/>
          </a:xfrm>
        </p:grpSpPr>
        <p:grpSp>
          <p:nvGrpSpPr>
            <p:cNvPr id="20" name="Group 30"/>
            <p:cNvGrpSpPr/>
            <p:nvPr/>
          </p:nvGrpSpPr>
          <p:grpSpPr>
            <a:xfrm>
              <a:off x="838199" y="2010101"/>
              <a:ext cx="8229601" cy="961700"/>
              <a:chOff x="609599" y="1476701"/>
              <a:chExt cx="8229601" cy="961700"/>
            </a:xfrm>
          </p:grpSpPr>
          <p:sp>
            <p:nvSpPr>
              <p:cNvPr id="27" name="Rectangle 26"/>
              <p:cNvSpPr/>
              <p:nvPr/>
            </p:nvSpPr>
            <p:spPr>
              <a:xfrm>
                <a:off x="609600" y="1476701"/>
                <a:ext cx="8229600" cy="961700"/>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599" y="1476702"/>
                <a:ext cx="822165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7"/>
            <p:cNvGrpSpPr/>
            <p:nvPr/>
          </p:nvGrpSpPr>
          <p:grpSpPr>
            <a:xfrm>
              <a:off x="914400" y="1828800"/>
              <a:ext cx="7290147" cy="1061005"/>
              <a:chOff x="914400" y="1828800"/>
              <a:chExt cx="7290147" cy="1061005"/>
            </a:xfrm>
          </p:grpSpPr>
          <p:sp>
            <p:nvSpPr>
              <p:cNvPr id="22" name="TextBox 21"/>
              <p:cNvSpPr txBox="1"/>
              <p:nvPr/>
            </p:nvSpPr>
            <p:spPr>
              <a:xfrm>
                <a:off x="1524000" y="1981200"/>
                <a:ext cx="6680547" cy="492442"/>
              </a:xfrm>
              <a:prstGeom prst="rect">
                <a:avLst/>
              </a:prstGeom>
              <a:noFill/>
            </p:spPr>
            <p:txBody>
              <a:bodyPr wrap="none" rtlCol="0">
                <a:spAutoFit/>
              </a:bodyPr>
              <a:lstStyle/>
              <a:p>
                <a:r>
                  <a:rPr lang="en-US" b="1" dirty="0" smtClean="0">
                    <a:latin typeface="Calibri" pitchFamily="34" charset="0"/>
                  </a:rPr>
                  <a:t>Example: Creating a series of incremental backups to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backupdir</a:t>
                </a:r>
                <a:endParaRPr lang="en-US" b="1" dirty="0">
                  <a:latin typeface="Courier New" pitchFamily="49" charset="0"/>
                  <a:cs typeface="Courier New" pitchFamily="49" charset="0"/>
                </a:endParaRPr>
              </a:p>
            </p:txBody>
          </p:sp>
          <p:sp>
            <p:nvSpPr>
              <p:cNvPr id="23" name="TextBox 22"/>
              <p:cNvSpPr txBox="1"/>
              <p:nvPr/>
            </p:nvSpPr>
            <p:spPr>
              <a:xfrm>
                <a:off x="1143000" y="2438400"/>
                <a:ext cx="6172200" cy="451405"/>
              </a:xfrm>
              <a:prstGeom prst="rect">
                <a:avLst/>
              </a:prstGeom>
              <a:solidFill>
                <a:schemeClr val="bg1"/>
              </a:solidFill>
              <a:effectLst>
                <a:softEdge rad="127000"/>
              </a:effectLst>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gpcrondump</a:t>
                </a:r>
                <a:r>
                  <a:rPr lang="en-US" sz="1600" dirty="0" smtClean="0">
                    <a:latin typeface="Courier New" pitchFamily="49" charset="0"/>
                    <a:cs typeface="Courier New" pitchFamily="49" charset="0"/>
                  </a:rPr>
                  <a:t> -x </a:t>
                </a:r>
                <a:r>
                  <a:rPr lang="en-US" sz="1600" dirty="0" err="1" smtClean="0">
                    <a:latin typeface="Courier New" pitchFamily="49" charset="0"/>
                    <a:cs typeface="Courier New" pitchFamily="49" charset="0"/>
                  </a:rPr>
                  <a:t>faa</a:t>
                </a:r>
                <a:r>
                  <a:rPr lang="en-US" sz="1600" dirty="0" smtClean="0">
                    <a:latin typeface="Courier New" pitchFamily="49" charset="0"/>
                    <a:cs typeface="Courier New" pitchFamily="49" charset="0"/>
                  </a:rPr>
                  <a:t> -u /</a:t>
                </a:r>
                <a:r>
                  <a:rPr lang="en-US" sz="1600" dirty="0" err="1" smtClean="0">
                    <a:latin typeface="Courier New" pitchFamily="49" charset="0"/>
                    <a:cs typeface="Courier New" pitchFamily="49" charset="0"/>
                  </a:rPr>
                  <a:t>backupdir</a:t>
                </a:r>
                <a:r>
                  <a:rPr lang="en-US" sz="1600" dirty="0" smtClean="0">
                    <a:latin typeface="Courier New" pitchFamily="49" charset="0"/>
                    <a:cs typeface="Courier New" pitchFamily="49" charset="0"/>
                  </a:rPr>
                  <a:t> --incremental</a:t>
                </a:r>
              </a:p>
            </p:txBody>
          </p:sp>
          <p:grpSp>
            <p:nvGrpSpPr>
              <p:cNvPr id="24" name="Group 25"/>
              <p:cNvGrpSpPr/>
              <p:nvPr/>
            </p:nvGrpSpPr>
            <p:grpSpPr>
              <a:xfrm>
                <a:off x="914400" y="1828800"/>
                <a:ext cx="838200" cy="685800"/>
                <a:chOff x="914400" y="1828800"/>
                <a:chExt cx="838200" cy="685800"/>
              </a:xfrm>
            </p:grpSpPr>
            <p:pic>
              <p:nvPicPr>
                <p:cNvPr id="2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16259798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Incremental Backup Example (</a:t>
            </a:r>
            <a:r>
              <a:rPr lang="en-US" dirty="0" err="1" smtClean="0"/>
              <a:t>Cont</a:t>
            </a:r>
            <a:r>
              <a:rPr lang="en-US" dirty="0" smtClean="0"/>
              <a:t>)</a:t>
            </a:r>
            <a:endParaRPr lang="en-US" dirty="0"/>
          </a:p>
        </p:txBody>
      </p:sp>
      <p:sp>
        <p:nvSpPr>
          <p:cNvPr id="8" name="Content Placeholder 7"/>
          <p:cNvSpPr>
            <a:spLocks noGrp="1"/>
          </p:cNvSpPr>
          <p:nvPr>
            <p:ph idx="1"/>
          </p:nvPr>
        </p:nvSpPr>
        <p:spPr>
          <a:xfrm>
            <a:off x="304800" y="783906"/>
            <a:ext cx="8458200" cy="4000500"/>
          </a:xfrm>
        </p:spPr>
        <p:txBody>
          <a:bodyPr>
            <a:normAutofit fontScale="77500" lnSpcReduction="20000"/>
          </a:bodyPr>
          <a:lstStyle/>
          <a:p>
            <a:r>
              <a:rPr lang="en-US" sz="2300" dirty="0"/>
              <a:t>Full and incremental backups are saved in the user specified directory and named with an appropriate </a:t>
            </a:r>
            <a:r>
              <a:rPr lang="en-US" sz="2300" dirty="0" smtClean="0"/>
              <a:t>timestamps. After </a:t>
            </a:r>
            <a:r>
              <a:rPr lang="en-US" sz="2300" dirty="0"/>
              <a:t>a series of backups you might see something like this in the backup directory</a:t>
            </a:r>
            <a:r>
              <a:rPr lang="en-US" sz="2300" dirty="0" smtClean="0"/>
              <a:t>:</a:t>
            </a:r>
          </a:p>
          <a:p>
            <a:pPr lvl="1"/>
            <a:r>
              <a:rPr lang="en-US" sz="2600" dirty="0" smtClean="0"/>
              <a:t>20120514054532 </a:t>
            </a:r>
            <a:r>
              <a:rPr lang="en-US" sz="2600" dirty="0"/>
              <a:t>(full backup) </a:t>
            </a:r>
          </a:p>
          <a:p>
            <a:pPr lvl="1"/>
            <a:r>
              <a:rPr lang="en-US" sz="2600" dirty="0" smtClean="0"/>
              <a:t>20120714095512 </a:t>
            </a:r>
            <a:endParaRPr lang="en-US" sz="2600" dirty="0"/>
          </a:p>
          <a:p>
            <a:pPr lvl="1"/>
            <a:r>
              <a:rPr lang="en-US" sz="2600" dirty="0" smtClean="0"/>
              <a:t>20120914081205 </a:t>
            </a:r>
            <a:endParaRPr lang="en-US" sz="2600" dirty="0"/>
          </a:p>
          <a:p>
            <a:pPr lvl="1"/>
            <a:r>
              <a:rPr lang="en-US" sz="2600" dirty="0" smtClean="0"/>
              <a:t>20121114064330 </a:t>
            </a:r>
            <a:r>
              <a:rPr lang="en-US" sz="2600" dirty="0"/>
              <a:t>(full backup) </a:t>
            </a:r>
          </a:p>
          <a:p>
            <a:pPr lvl="1"/>
            <a:r>
              <a:rPr lang="en-US" sz="2600" b="1" dirty="0" smtClean="0"/>
              <a:t>20130114051246</a:t>
            </a:r>
            <a:r>
              <a:rPr lang="en-US" sz="2600" dirty="0" smtClean="0"/>
              <a:t> </a:t>
            </a:r>
            <a:endParaRPr lang="en-US" sz="2600" dirty="0"/>
          </a:p>
          <a:p>
            <a:r>
              <a:rPr lang="en-US" sz="2300" dirty="0"/>
              <a:t>Restore a backup by specifying a point in time that corresponds to an existing incremental backup: </a:t>
            </a:r>
          </a:p>
          <a:p>
            <a:pPr marL="457200" lvl="1" indent="0">
              <a:buNone/>
            </a:pPr>
            <a:r>
              <a:rPr lang="en-US" sz="2300" dirty="0">
                <a:latin typeface="Courier New" panose="02070309020205020404" pitchFamily="49" charset="0"/>
                <a:cs typeface="Courier New" panose="02070309020205020404" pitchFamily="49" charset="0"/>
              </a:rPr>
              <a:t>gpdbrestore </a:t>
            </a:r>
            <a:r>
              <a:rPr lang="en-US" sz="2300" dirty="0" smtClean="0">
                <a:latin typeface="Courier New" panose="02070309020205020404" pitchFamily="49" charset="0"/>
                <a:cs typeface="Courier New" panose="02070309020205020404" pitchFamily="49" charset="0"/>
              </a:rPr>
              <a:t>-t </a:t>
            </a:r>
            <a:r>
              <a:rPr lang="en-US" sz="2300" b="1" dirty="0">
                <a:latin typeface="Courier New" panose="02070309020205020404" pitchFamily="49" charset="0"/>
                <a:cs typeface="Courier New" panose="02070309020205020404" pitchFamily="49" charset="0"/>
              </a:rPr>
              <a:t>20130114051246</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-u </a:t>
            </a:r>
            <a:r>
              <a:rPr lang="en-US" sz="2300" dirty="0">
                <a:latin typeface="Courier New" panose="02070309020205020404" pitchFamily="49" charset="0"/>
                <a:cs typeface="Courier New" panose="02070309020205020404" pitchFamily="49" charset="0"/>
              </a:rPr>
              <a:t>/backupdir </a:t>
            </a:r>
          </a:p>
          <a:p>
            <a:r>
              <a:rPr lang="en-US" sz="2300" dirty="0"/>
              <a:t>The result of this command will be to restore the database using the last full </a:t>
            </a:r>
            <a:r>
              <a:rPr lang="en-US" sz="2300" dirty="0" smtClean="0"/>
              <a:t>backup (20121114064330</a:t>
            </a:r>
            <a:r>
              <a:rPr lang="en-US" sz="2300" dirty="0"/>
              <a:t>) and the last incremental </a:t>
            </a:r>
            <a:r>
              <a:rPr lang="en-US" sz="2300" dirty="0" smtClean="0"/>
              <a:t>backup (20130114051246)</a:t>
            </a:r>
            <a:endParaRPr lang="en-US" sz="2300" dirty="0"/>
          </a:p>
          <a:p>
            <a:endParaRPr lang="en-US" dirty="0"/>
          </a:p>
        </p:txBody>
      </p:sp>
    </p:spTree>
    <p:custDataLst>
      <p:tags r:id="rId1"/>
    </p:custDataLst>
    <p:extLst>
      <p:ext uri="{BB962C8B-B14F-4D97-AF65-F5344CB8AC3E}">
        <p14:creationId xmlns:p14="http://schemas.microsoft.com/office/powerpoint/2010/main" val="3595042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dirty="0" smtClean="0">
                <a:solidFill>
                  <a:schemeClr val="lt2"/>
                </a:solidFill>
              </a:rPr>
              <a:t>Performing Backups and Restores</a:t>
            </a:r>
          </a:p>
          <a:p>
            <a:pPr marL="495300" indent="-342900">
              <a:buSzPct val="100000"/>
            </a:pPr>
            <a:r>
              <a:rPr lang="en-US" dirty="0" smtClean="0">
                <a:solidFill>
                  <a:schemeClr val="lt2"/>
                </a:solidFill>
              </a:rPr>
              <a:t>Incremental backups</a:t>
            </a:r>
          </a:p>
          <a:p>
            <a:pPr marL="495300" indent="-342900">
              <a:buSzPct val="100000"/>
            </a:pPr>
            <a:r>
              <a:rPr lang="en-US" sz="2400" b="1" dirty="0" smtClean="0">
                <a:solidFill>
                  <a:schemeClr val="lt2"/>
                </a:solidFill>
              </a:rPr>
              <a:t>Defining the strategy for backups</a:t>
            </a:r>
            <a:endParaRPr lang="en" sz="2400" b="1" dirty="0">
              <a:solidFill>
                <a:schemeClr val="lt2"/>
              </a:solidFill>
            </a:endParaRPr>
          </a:p>
        </p:txBody>
      </p:sp>
    </p:spTree>
    <p:extLst>
      <p:ext uri="{BB962C8B-B14F-4D97-AF65-F5344CB8AC3E}">
        <p14:creationId xmlns:p14="http://schemas.microsoft.com/office/powerpoint/2010/main" val="23008331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035"/>
            <a:ext cx="8229600" cy="857250"/>
          </a:xfrm>
        </p:spPr>
        <p:txBody>
          <a:bodyPr anchor="t"/>
          <a:lstStyle/>
          <a:p>
            <a:r>
              <a:rPr lang="en-US" dirty="0" smtClean="0"/>
              <a:t>Non-Parallel Backups and Restores</a:t>
            </a:r>
            <a:endParaRPr lang="en-US" dirty="0"/>
          </a:p>
        </p:txBody>
      </p:sp>
      <p:sp>
        <p:nvSpPr>
          <p:cNvPr id="3" name="Content Placeholder 2"/>
          <p:cNvSpPr>
            <a:spLocks noGrp="1"/>
          </p:cNvSpPr>
          <p:nvPr>
            <p:ph idx="1"/>
          </p:nvPr>
        </p:nvSpPr>
        <p:spPr>
          <a:xfrm>
            <a:off x="457200" y="665227"/>
            <a:ext cx="8229600" cy="3394472"/>
          </a:xfrm>
        </p:spPr>
        <p:txBody>
          <a:bodyPr/>
          <a:lstStyle/>
          <a:p>
            <a:pPr>
              <a:spcBef>
                <a:spcPts val="300"/>
              </a:spcBef>
              <a:buNone/>
            </a:pPr>
            <a:r>
              <a:rPr lang="en-US" sz="2200" dirty="0" smtClean="0"/>
              <a:t>Non-parallel backups and restores:</a:t>
            </a:r>
          </a:p>
          <a:p>
            <a:pPr>
              <a:spcBef>
                <a:spcPts val="300"/>
              </a:spcBef>
            </a:pPr>
            <a:r>
              <a:rPr lang="en-US" sz="2200" dirty="0" smtClean="0"/>
              <a:t>Are supported with the </a:t>
            </a:r>
            <a:r>
              <a:rPr lang="en-US" sz="2200" dirty="0" smtClean="0">
                <a:latin typeface="Courier New" pitchFamily="49" charset="0"/>
                <a:cs typeface="Courier New" pitchFamily="49" charset="0"/>
              </a:rPr>
              <a:t>pg_dump</a:t>
            </a:r>
            <a:r>
              <a:rPr lang="en-US" sz="2200" dirty="0" smtClean="0"/>
              <a:t> and </a:t>
            </a:r>
            <a:r>
              <a:rPr lang="en-US" sz="2200" dirty="0" smtClean="0">
                <a:latin typeface="Courier New" pitchFamily="49" charset="0"/>
                <a:cs typeface="Courier New" pitchFamily="49" charset="0"/>
              </a:rPr>
              <a:t>pg_restore</a:t>
            </a:r>
            <a:r>
              <a:rPr lang="en-US" sz="2200" dirty="0" smtClean="0"/>
              <a:t> utilities</a:t>
            </a:r>
          </a:p>
          <a:p>
            <a:pPr>
              <a:spcBef>
                <a:spcPts val="300"/>
              </a:spcBef>
            </a:pPr>
            <a:r>
              <a:rPr lang="en-US" sz="2200" dirty="0" smtClean="0"/>
              <a:t>Are useful for migrating data to and from other DBMS</a:t>
            </a:r>
          </a:p>
          <a:p>
            <a:pPr>
              <a:spcBef>
                <a:spcPts val="300"/>
              </a:spcBef>
              <a:buNone/>
            </a:pPr>
            <a:r>
              <a:rPr lang="en-US" sz="2200" dirty="0" smtClean="0"/>
              <a:t>The </a:t>
            </a:r>
            <a:r>
              <a:rPr lang="en-US" sz="2200" dirty="0" smtClean="0">
                <a:latin typeface="Courier New" pitchFamily="49" charset="0"/>
                <a:cs typeface="Courier New" pitchFamily="49" charset="0"/>
              </a:rPr>
              <a:t>pg_dump</a:t>
            </a:r>
            <a:r>
              <a:rPr lang="en-US" sz="2200" dirty="0" smtClean="0"/>
              <a:t> utility:</a:t>
            </a:r>
          </a:p>
          <a:p>
            <a:pPr>
              <a:spcBef>
                <a:spcPts val="300"/>
              </a:spcBef>
            </a:pPr>
            <a:r>
              <a:rPr lang="en-US" sz="2200" dirty="0" smtClean="0"/>
              <a:t>Creates a single dump file</a:t>
            </a:r>
          </a:p>
          <a:p>
            <a:pPr>
              <a:spcBef>
                <a:spcPts val="300"/>
              </a:spcBef>
            </a:pPr>
            <a:r>
              <a:rPr lang="en-US" sz="2200" dirty="0" smtClean="0"/>
              <a:t>Can be slow on very large databases</a:t>
            </a:r>
          </a:p>
          <a:p>
            <a:pPr>
              <a:spcBef>
                <a:spcPts val="300"/>
              </a:spcBef>
            </a:pPr>
            <a:r>
              <a:rPr lang="en-US" sz="2200" dirty="0" smtClean="0"/>
              <a:t>Should be run at low-usage times</a:t>
            </a:r>
          </a:p>
          <a:p>
            <a:pPr>
              <a:spcBef>
                <a:spcPts val="300"/>
              </a:spcBef>
            </a:pPr>
            <a:r>
              <a:rPr lang="en-US" sz="2200" dirty="0" smtClean="0"/>
              <a:t>Supports compression</a:t>
            </a:r>
          </a:p>
          <a:p>
            <a:pPr>
              <a:spcBef>
                <a:spcPts val="300"/>
              </a:spcBef>
            </a:pPr>
            <a:r>
              <a:rPr lang="en-US" sz="2200" dirty="0" smtClean="0"/>
              <a:t>Can dump data as </a:t>
            </a:r>
            <a:r>
              <a:rPr lang="en-US" sz="2200" dirty="0" smtClean="0">
                <a:latin typeface="Courier New" pitchFamily="49" charset="0"/>
                <a:cs typeface="Courier New" pitchFamily="49" charset="0"/>
              </a:rPr>
              <a:t>INSERT</a:t>
            </a:r>
            <a:r>
              <a:rPr lang="en-US" sz="2200" dirty="0" smtClean="0"/>
              <a:t> or </a:t>
            </a:r>
            <a:r>
              <a:rPr lang="en-US" sz="2200" dirty="0" smtClean="0">
                <a:latin typeface="Courier New" pitchFamily="49" charset="0"/>
                <a:cs typeface="Courier New" pitchFamily="49" charset="0"/>
              </a:rPr>
              <a:t>COPY</a:t>
            </a:r>
            <a:r>
              <a:rPr lang="en-US" sz="2200" dirty="0" smtClean="0"/>
              <a:t> commands</a:t>
            </a:r>
          </a:p>
          <a:p>
            <a:pPr>
              <a:spcBef>
                <a:spcPts val="300"/>
              </a:spcBef>
            </a:pPr>
            <a:r>
              <a:rPr lang="en-US" sz="2200" dirty="0" smtClean="0"/>
              <a:t>Includes the </a:t>
            </a:r>
            <a:r>
              <a:rPr lang="en-US" sz="2200" dirty="0" smtClean="0">
                <a:latin typeface="Courier New" panose="02070309020205020404" pitchFamily="49" charset="0"/>
                <a:cs typeface="Courier New" panose="02070309020205020404" pitchFamily="49" charset="0"/>
              </a:rPr>
              <a:t>DISTRIBUTED BY</a:t>
            </a:r>
            <a:r>
              <a:rPr lang="en-US" sz="2200" dirty="0" smtClean="0"/>
              <a:t> statements in DDL with the </a:t>
            </a:r>
            <a:r>
              <a:rPr lang="en-US" sz="2200" dirty="0" smtClean="0">
                <a:latin typeface="Courier New" pitchFamily="49" charset="0"/>
                <a:cs typeface="Courier New" pitchFamily="49" charset="0"/>
              </a:rPr>
              <a:t>--gp-</a:t>
            </a:r>
            <a:r>
              <a:rPr lang="en-US" sz="2200" dirty="0" smtClean="0"/>
              <a:t>syntax option</a:t>
            </a:r>
          </a:p>
        </p:txBody>
      </p:sp>
    </p:spTree>
    <p:custDataLst>
      <p:tags r:id="rId1"/>
    </p:custDataLst>
    <p:extLst>
      <p:ext uri="{BB962C8B-B14F-4D97-AF65-F5344CB8AC3E}">
        <p14:creationId xmlns:p14="http://schemas.microsoft.com/office/powerpoint/2010/main" val="25563835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645"/>
            <a:ext cx="8229600" cy="857250"/>
          </a:xfrm>
        </p:spPr>
        <p:txBody>
          <a:bodyPr anchor="t"/>
          <a:lstStyle/>
          <a:p>
            <a:r>
              <a:rPr lang="en-US" dirty="0" smtClean="0"/>
              <a:t>EMC Greenplum DCA and the Data Domain Solution</a:t>
            </a:r>
            <a:endParaRPr lang="en-US" dirty="0"/>
          </a:p>
        </p:txBody>
      </p:sp>
      <p:sp>
        <p:nvSpPr>
          <p:cNvPr id="5" name="Content Placeholder 4"/>
          <p:cNvSpPr>
            <a:spLocks noGrp="1"/>
          </p:cNvSpPr>
          <p:nvPr>
            <p:ph sz="half" idx="2"/>
          </p:nvPr>
        </p:nvSpPr>
        <p:spPr>
          <a:xfrm>
            <a:off x="4648200" y="698992"/>
            <a:ext cx="4495800" cy="3394472"/>
          </a:xfrm>
        </p:spPr>
        <p:txBody>
          <a:bodyPr/>
          <a:lstStyle/>
          <a:p>
            <a:pPr>
              <a:spcBef>
                <a:spcPts val="0"/>
              </a:spcBef>
              <a:buNone/>
            </a:pPr>
            <a:r>
              <a:rPr lang="en-US" sz="2000" dirty="0"/>
              <a:t>Data Domain:</a:t>
            </a:r>
          </a:p>
          <a:p>
            <a:pPr>
              <a:spcBef>
                <a:spcPts val="0"/>
              </a:spcBef>
            </a:pPr>
            <a:r>
              <a:rPr lang="en-US" sz="2000" dirty="0"/>
              <a:t>Provides backup and recovery with Greenplum DB 4.1+</a:t>
            </a:r>
          </a:p>
          <a:p>
            <a:pPr>
              <a:spcBef>
                <a:spcPts val="0"/>
              </a:spcBef>
            </a:pPr>
            <a:r>
              <a:rPr lang="en-US" sz="2000" dirty="0"/>
              <a:t>Offers deduplication</a:t>
            </a:r>
          </a:p>
          <a:p>
            <a:pPr>
              <a:spcBef>
                <a:spcPts val="0"/>
              </a:spcBef>
            </a:pPr>
            <a:r>
              <a:rPr lang="en-US" sz="2000" dirty="0"/>
              <a:t>Supports:</a:t>
            </a:r>
          </a:p>
          <a:p>
            <a:pPr lvl="1">
              <a:spcBef>
                <a:spcPts val="0"/>
              </a:spcBef>
            </a:pPr>
            <a:r>
              <a:rPr lang="en-US" sz="2000" dirty="0"/>
              <a:t>NFS mounts with GPDB 4.1</a:t>
            </a:r>
          </a:p>
          <a:p>
            <a:pPr lvl="1">
              <a:spcBef>
                <a:spcPts val="0"/>
              </a:spcBef>
            </a:pPr>
            <a:r>
              <a:rPr lang="en-US" sz="2000" dirty="0" err="1"/>
              <a:t>DDBoost</a:t>
            </a:r>
            <a:r>
              <a:rPr lang="en-US" sz="2000" dirty="0"/>
              <a:t> with GPDB 4.2</a:t>
            </a:r>
          </a:p>
          <a:p>
            <a:pPr>
              <a:spcBef>
                <a:spcPts val="0"/>
              </a:spcBef>
            </a:pPr>
            <a:r>
              <a:rPr lang="en-US" sz="2000" dirty="0"/>
              <a:t>Leverages </a:t>
            </a:r>
            <a:r>
              <a:rPr lang="en-US" sz="2000" dirty="0" err="1">
                <a:latin typeface="Courier New" pitchFamily="49" charset="0"/>
                <a:cs typeface="Courier New" pitchFamily="49" charset="0"/>
              </a:rPr>
              <a:t>gpcrondump</a:t>
            </a:r>
            <a:r>
              <a:rPr lang="en-US" sz="2000" dirty="0"/>
              <a:t> and </a:t>
            </a:r>
            <a:r>
              <a:rPr lang="en-US" sz="2000" dirty="0" err="1">
                <a:latin typeface="Courier New" pitchFamily="49" charset="0"/>
                <a:cs typeface="Courier New" pitchFamily="49" charset="0"/>
              </a:rPr>
              <a:t>gpdbrestore</a:t>
            </a:r>
            <a:endParaRPr lang="en-US" sz="2000" dirty="0">
              <a:latin typeface="Courier New" pitchFamily="49" charset="0"/>
              <a:cs typeface="Courier New" pitchFamily="49" charset="0"/>
            </a:endParaRPr>
          </a:p>
          <a:p>
            <a:pPr>
              <a:spcBef>
                <a:spcPts val="0"/>
              </a:spcBef>
            </a:pPr>
            <a:r>
              <a:rPr lang="en-US" sz="2000" dirty="0"/>
              <a:t>Must be connected on the interconnect</a:t>
            </a:r>
          </a:p>
          <a:p>
            <a:pPr>
              <a:spcBef>
                <a:spcPts val="0"/>
              </a:spcBef>
            </a:pPr>
            <a:r>
              <a:rPr lang="en-US" sz="2000" dirty="0"/>
              <a:t>Provides access to each Greenplum Database </a:t>
            </a:r>
            <a:r>
              <a:rPr lang="en-US" sz="2000" dirty="0" smtClean="0"/>
              <a:t>instance</a:t>
            </a:r>
            <a:endParaRPr lang="en-US" sz="2000" dirty="0"/>
          </a:p>
        </p:txBody>
      </p:sp>
      <p:grpSp>
        <p:nvGrpSpPr>
          <p:cNvPr id="2" name="Group 29"/>
          <p:cNvGrpSpPr/>
          <p:nvPr/>
        </p:nvGrpSpPr>
        <p:grpSpPr>
          <a:xfrm>
            <a:off x="1" y="1037491"/>
            <a:ext cx="4648199" cy="3771900"/>
            <a:chOff x="0" y="885521"/>
            <a:chExt cx="4740952" cy="5210479"/>
          </a:xfrm>
        </p:grpSpPr>
        <p:grpSp>
          <p:nvGrpSpPr>
            <p:cNvPr id="3" name="Group 25"/>
            <p:cNvGrpSpPr/>
            <p:nvPr/>
          </p:nvGrpSpPr>
          <p:grpSpPr>
            <a:xfrm>
              <a:off x="0" y="885521"/>
              <a:ext cx="4740952" cy="5210479"/>
              <a:chOff x="0" y="885521"/>
              <a:chExt cx="4740952" cy="5210479"/>
            </a:xfrm>
          </p:grpSpPr>
          <p:cxnSp>
            <p:nvCxnSpPr>
              <p:cNvPr id="21" name="Straight Connector 20"/>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19"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4" name="Group 22"/>
              <p:cNvGrpSpPr/>
              <p:nvPr/>
            </p:nvGrpSpPr>
            <p:grpSpPr>
              <a:xfrm>
                <a:off x="0" y="885521"/>
                <a:ext cx="2519293" cy="5210479"/>
                <a:chOff x="159428" y="885521"/>
                <a:chExt cx="2519293" cy="5210479"/>
              </a:xfrm>
            </p:grpSpPr>
            <p:grpSp>
              <p:nvGrpSpPr>
                <p:cNvPr id="7" name="Group 66"/>
                <p:cNvGrpSpPr>
                  <a:grpSpLocks noChangeAspect="1"/>
                </p:cNvGrpSpPr>
                <p:nvPr/>
              </p:nvGrpSpPr>
              <p:grpSpPr>
                <a:xfrm>
                  <a:off x="914400" y="885521"/>
                  <a:ext cx="1764321" cy="5210479"/>
                  <a:chOff x="405021" y="1316476"/>
                  <a:chExt cx="1527551" cy="4511237"/>
                </a:xfrm>
              </p:grpSpPr>
              <p:pic>
                <p:nvPicPr>
                  <p:cNvPr id="10"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11" name="Group 32"/>
                  <p:cNvGrpSpPr/>
                  <p:nvPr/>
                </p:nvGrpSpPr>
                <p:grpSpPr>
                  <a:xfrm>
                    <a:off x="660622" y="3456296"/>
                    <a:ext cx="1143000" cy="291152"/>
                    <a:chOff x="2801930" y="3456296"/>
                    <a:chExt cx="1143000" cy="291152"/>
                  </a:xfrm>
                </p:grpSpPr>
                <p:pic>
                  <p:nvPicPr>
                    <p:cNvPr id="13"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14"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18"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sp>
            <p:nvSpPr>
              <p:cNvPr id="24" name="TextBox 23"/>
              <p:cNvSpPr txBox="1"/>
              <p:nvPr/>
            </p:nvSpPr>
            <p:spPr>
              <a:xfrm>
                <a:off x="228600" y="5181600"/>
                <a:ext cx="1723549"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Greenplum DCA</a:t>
                </a:r>
                <a:endParaRPr lang="en-US" b="1" dirty="0">
                  <a:solidFill>
                    <a:schemeClr val="bg2">
                      <a:lumMod val="75000"/>
                    </a:schemeClr>
                  </a:solidFill>
                  <a:latin typeface="Calibri" pitchFamily="34" charset="0"/>
                </a:endParaRPr>
              </a:p>
            </p:txBody>
          </p:sp>
          <p:sp>
            <p:nvSpPr>
              <p:cNvPr id="25" name="TextBox 24"/>
              <p:cNvSpPr txBox="1"/>
              <p:nvPr/>
            </p:nvSpPr>
            <p:spPr>
              <a:xfrm>
                <a:off x="2895600" y="5181600"/>
                <a:ext cx="1845352"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Data Domain 890</a:t>
                </a:r>
                <a:endParaRPr lang="en-US" b="1" dirty="0">
                  <a:solidFill>
                    <a:schemeClr val="bg2">
                      <a:lumMod val="75000"/>
                    </a:schemeClr>
                  </a:solidFill>
                  <a:latin typeface="Calibri" pitchFamily="34" charset="0"/>
                </a:endParaRPr>
              </a:p>
            </p:txBody>
          </p:sp>
        </p:grpSp>
        <p:cxnSp>
          <p:nvCxnSpPr>
            <p:cNvPr id="28" name="Straight Connector 27"/>
            <p:cNvCxnSpPr/>
            <p:nvPr/>
          </p:nvCxnSpPr>
          <p:spPr>
            <a:xfrm>
              <a:off x="2705100" y="2971800"/>
              <a:ext cx="0" cy="1219200"/>
            </a:xfrm>
            <a:prstGeom prst="line">
              <a:avLst/>
            </a:prstGeom>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9350" y="2667000"/>
              <a:ext cx="813043" cy="492443"/>
            </a:xfrm>
            <a:prstGeom prst="rect">
              <a:avLst/>
            </a:prstGeom>
            <a:noFill/>
          </p:spPr>
          <p:txBody>
            <a:bodyPr wrap="none" rtlCol="0">
              <a:spAutoFit/>
            </a:bodyPr>
            <a:lstStyle/>
            <a:p>
              <a:r>
                <a:rPr lang="en-US" b="1" dirty="0" smtClean="0">
                  <a:latin typeface="Calibri" pitchFamily="34" charset="0"/>
                </a:rPr>
                <a:t>10GBe</a:t>
              </a:r>
              <a:endParaRPr lang="en-US" b="1" dirty="0">
                <a:latin typeface="Calibri" pitchFamily="34" charset="0"/>
              </a:endParaRPr>
            </a:p>
          </p:txBody>
        </p:sp>
      </p:grpSp>
    </p:spTree>
    <p:custDataLst>
      <p:tags r:id="rId1"/>
    </p:custDataLst>
    <p:extLst>
      <p:ext uri="{BB962C8B-B14F-4D97-AF65-F5344CB8AC3E}">
        <p14:creationId xmlns:p14="http://schemas.microsoft.com/office/powerpoint/2010/main" val="3653238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Data Domain Integration: NFS Solution</a:t>
            </a:r>
            <a:endParaRPr lang="en-US" dirty="0"/>
          </a:p>
        </p:txBody>
      </p:sp>
      <p:sp>
        <p:nvSpPr>
          <p:cNvPr id="5" name="Content Placeholder 4"/>
          <p:cNvSpPr>
            <a:spLocks noGrp="1"/>
          </p:cNvSpPr>
          <p:nvPr>
            <p:ph sz="half" idx="2"/>
          </p:nvPr>
        </p:nvSpPr>
        <p:spPr>
          <a:xfrm>
            <a:off x="5410200" y="839668"/>
            <a:ext cx="3710351" cy="3394472"/>
          </a:xfrm>
        </p:spPr>
        <p:txBody>
          <a:bodyPr/>
          <a:lstStyle/>
          <a:p>
            <a:pPr>
              <a:buNone/>
            </a:pPr>
            <a:r>
              <a:rPr lang="en-US" sz="2200" dirty="0"/>
              <a:t>NFS integration:</a:t>
            </a:r>
          </a:p>
          <a:p>
            <a:r>
              <a:rPr lang="en-US" sz="2200" dirty="0"/>
              <a:t>Is available to GPDB 4.1 and 4.2</a:t>
            </a:r>
          </a:p>
          <a:p>
            <a:r>
              <a:rPr lang="en-US" sz="2200" dirty="0"/>
              <a:t>Requires each server has its own mount point</a:t>
            </a:r>
          </a:p>
          <a:p>
            <a:r>
              <a:rPr lang="en-US" sz="2200" dirty="0"/>
              <a:t>Performs deduplication and compression after data is sent over the </a:t>
            </a:r>
            <a:r>
              <a:rPr lang="en-US" sz="2200" dirty="0" smtClean="0"/>
              <a:t>network</a:t>
            </a:r>
            <a:endParaRPr lang="en-US" sz="2200" dirty="0"/>
          </a:p>
        </p:txBody>
      </p:sp>
      <p:grpSp>
        <p:nvGrpSpPr>
          <p:cNvPr id="3" name="Group 95"/>
          <p:cNvGrpSpPr/>
          <p:nvPr/>
        </p:nvGrpSpPr>
        <p:grpSpPr>
          <a:xfrm>
            <a:off x="0" y="735349"/>
            <a:ext cx="5409402" cy="3907859"/>
            <a:chOff x="0" y="885521"/>
            <a:chExt cx="5409402" cy="5210479"/>
          </a:xfrm>
        </p:grpSpPr>
        <p:grpSp>
          <p:nvGrpSpPr>
            <p:cNvPr id="7" name="Group 25"/>
            <p:cNvGrpSpPr/>
            <p:nvPr/>
          </p:nvGrpSpPr>
          <p:grpSpPr>
            <a:xfrm>
              <a:off x="0" y="885521"/>
              <a:ext cx="4740952" cy="5210479"/>
              <a:chOff x="0" y="885521"/>
              <a:chExt cx="4740952" cy="5210479"/>
            </a:xfrm>
          </p:grpSpPr>
          <p:cxnSp>
            <p:nvCxnSpPr>
              <p:cNvPr id="37" name="Straight Connector 36"/>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38"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8" name="Group 22"/>
              <p:cNvGrpSpPr/>
              <p:nvPr/>
            </p:nvGrpSpPr>
            <p:grpSpPr>
              <a:xfrm>
                <a:off x="0" y="885521"/>
                <a:ext cx="2519293" cy="5210479"/>
                <a:chOff x="159428" y="885521"/>
                <a:chExt cx="2519293" cy="5210479"/>
              </a:xfrm>
            </p:grpSpPr>
            <p:grpSp>
              <p:nvGrpSpPr>
                <p:cNvPr id="9" name="Group 66"/>
                <p:cNvGrpSpPr>
                  <a:grpSpLocks noChangeAspect="1"/>
                </p:cNvGrpSpPr>
                <p:nvPr/>
              </p:nvGrpSpPr>
              <p:grpSpPr>
                <a:xfrm>
                  <a:off x="914400" y="885521"/>
                  <a:ext cx="1764321" cy="5210479"/>
                  <a:chOff x="405021" y="1316476"/>
                  <a:chExt cx="1527551" cy="4511237"/>
                </a:xfrm>
              </p:grpSpPr>
              <p:pic>
                <p:nvPicPr>
                  <p:cNvPr id="44"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10" name="Group 32"/>
                  <p:cNvGrpSpPr/>
                  <p:nvPr/>
                </p:nvGrpSpPr>
                <p:grpSpPr>
                  <a:xfrm>
                    <a:off x="660622" y="3456296"/>
                    <a:ext cx="1143000" cy="291152"/>
                    <a:chOff x="2801930" y="3456296"/>
                    <a:chExt cx="1143000" cy="291152"/>
                  </a:xfrm>
                </p:grpSpPr>
                <p:pic>
                  <p:nvPicPr>
                    <p:cNvPr id="46"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47"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43"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sp>
            <p:nvSpPr>
              <p:cNvPr id="40" name="TextBox 39"/>
              <p:cNvSpPr txBox="1"/>
              <p:nvPr/>
            </p:nvSpPr>
            <p:spPr>
              <a:xfrm>
                <a:off x="228600" y="5181600"/>
                <a:ext cx="1723549"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Greenplum DCA</a:t>
                </a:r>
                <a:endParaRPr lang="en-US" b="1" dirty="0">
                  <a:solidFill>
                    <a:schemeClr val="bg2">
                      <a:lumMod val="75000"/>
                    </a:schemeClr>
                  </a:solidFill>
                  <a:latin typeface="Calibri" pitchFamily="34" charset="0"/>
                </a:endParaRPr>
              </a:p>
            </p:txBody>
          </p:sp>
          <p:sp>
            <p:nvSpPr>
              <p:cNvPr id="41" name="TextBox 40"/>
              <p:cNvSpPr txBox="1"/>
              <p:nvPr/>
            </p:nvSpPr>
            <p:spPr>
              <a:xfrm>
                <a:off x="2895600" y="5181600"/>
                <a:ext cx="1845352"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Data Domain 890</a:t>
                </a:r>
                <a:endParaRPr lang="en-US" b="1" dirty="0">
                  <a:solidFill>
                    <a:schemeClr val="bg2">
                      <a:lumMod val="75000"/>
                    </a:schemeClr>
                  </a:solidFill>
                  <a:latin typeface="Calibri" pitchFamily="34" charset="0"/>
                </a:endParaRPr>
              </a:p>
            </p:txBody>
          </p:sp>
        </p:grpSp>
        <p:sp>
          <p:nvSpPr>
            <p:cNvPr id="57" name="Rectangle 56"/>
            <p:cNvSpPr/>
            <p:nvPr/>
          </p:nvSpPr>
          <p:spPr>
            <a:xfrm rot="5400000">
              <a:off x="2209800" y="1447800"/>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rot="5400000">
              <a:off x="2209800" y="1703696"/>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rot="5400000">
              <a:off x="2209800" y="1960728"/>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rot="5400000">
              <a:off x="2209800" y="2202976"/>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rot="5400000">
              <a:off x="2209800" y="2438400"/>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rot="5400000">
              <a:off x="2209800" y="2667000"/>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rot="5400000">
              <a:off x="2209800" y="2895600"/>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rot="5400000">
              <a:off x="2209800" y="3124200"/>
              <a:ext cx="228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65"/>
            <p:cNvGrpSpPr/>
            <p:nvPr/>
          </p:nvGrpSpPr>
          <p:grpSpPr>
            <a:xfrm>
              <a:off x="2971800" y="3657600"/>
              <a:ext cx="1295400" cy="228600"/>
              <a:chOff x="2971800" y="3505200"/>
              <a:chExt cx="1295400" cy="228600"/>
            </a:xfrm>
            <a:noFill/>
          </p:grpSpPr>
          <p:grpSp>
            <p:nvGrpSpPr>
              <p:cNvPr id="12" name="Group 54"/>
              <p:cNvGrpSpPr/>
              <p:nvPr/>
            </p:nvGrpSpPr>
            <p:grpSpPr>
              <a:xfrm>
                <a:off x="2971800" y="3505200"/>
                <a:ext cx="1143000" cy="228600"/>
                <a:chOff x="2971800" y="3505200"/>
                <a:chExt cx="1143000" cy="228600"/>
              </a:xfrm>
              <a:grpFill/>
            </p:grpSpPr>
            <p:sp>
              <p:nvSpPr>
                <p:cNvPr id="48" name="Rectangle 47"/>
                <p:cNvSpPr/>
                <p:nvPr/>
              </p:nvSpPr>
              <p:spPr>
                <a:xfrm>
                  <a:off x="29718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1242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32766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34290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35814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37338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38862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Rectangle 64"/>
              <p:cNvSpPr/>
              <p:nvPr/>
            </p:nvSpPr>
            <p:spPr>
              <a:xfrm>
                <a:off x="4038600" y="3505200"/>
                <a:ext cx="228600"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8" name="Shape 67"/>
            <p:cNvCxnSpPr>
              <a:stCxn id="57" idx="0"/>
              <a:endCxn id="48" idx="0"/>
            </p:cNvCxnSpPr>
            <p:nvPr/>
          </p:nvCxnSpPr>
          <p:spPr>
            <a:xfrm>
              <a:off x="2438400" y="1562100"/>
              <a:ext cx="647700" cy="2095500"/>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Shape 68"/>
            <p:cNvCxnSpPr>
              <a:stCxn id="58" idx="0"/>
              <a:endCxn id="49" idx="0"/>
            </p:cNvCxnSpPr>
            <p:nvPr/>
          </p:nvCxnSpPr>
          <p:spPr>
            <a:xfrm>
              <a:off x="2438400" y="1817996"/>
              <a:ext cx="800100" cy="1839604"/>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hape 71"/>
            <p:cNvCxnSpPr>
              <a:stCxn id="59" idx="0"/>
              <a:endCxn id="50" idx="0"/>
            </p:cNvCxnSpPr>
            <p:nvPr/>
          </p:nvCxnSpPr>
          <p:spPr>
            <a:xfrm>
              <a:off x="2438400" y="2075028"/>
              <a:ext cx="952500" cy="1582572"/>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hape 74"/>
            <p:cNvCxnSpPr>
              <a:stCxn id="60" idx="0"/>
              <a:endCxn id="51" idx="0"/>
            </p:cNvCxnSpPr>
            <p:nvPr/>
          </p:nvCxnSpPr>
          <p:spPr>
            <a:xfrm>
              <a:off x="2438400" y="2317276"/>
              <a:ext cx="1104900" cy="1340324"/>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hape 77"/>
            <p:cNvCxnSpPr>
              <a:stCxn id="61" idx="0"/>
              <a:endCxn id="52" idx="0"/>
            </p:cNvCxnSpPr>
            <p:nvPr/>
          </p:nvCxnSpPr>
          <p:spPr>
            <a:xfrm>
              <a:off x="2438400" y="2552700"/>
              <a:ext cx="1257300" cy="1104900"/>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hape 80"/>
            <p:cNvCxnSpPr>
              <a:stCxn id="62" idx="0"/>
              <a:endCxn id="53" idx="0"/>
            </p:cNvCxnSpPr>
            <p:nvPr/>
          </p:nvCxnSpPr>
          <p:spPr>
            <a:xfrm>
              <a:off x="2438400" y="2781300"/>
              <a:ext cx="1409700" cy="876300"/>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Shape 84"/>
            <p:cNvCxnSpPr>
              <a:stCxn id="63" idx="0"/>
              <a:endCxn id="54" idx="0"/>
            </p:cNvCxnSpPr>
            <p:nvPr/>
          </p:nvCxnSpPr>
          <p:spPr>
            <a:xfrm>
              <a:off x="2438400" y="3009900"/>
              <a:ext cx="1562100" cy="647700"/>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Shape 86"/>
            <p:cNvCxnSpPr>
              <a:stCxn id="64" idx="0"/>
              <a:endCxn id="65" idx="0"/>
            </p:cNvCxnSpPr>
            <p:nvPr/>
          </p:nvCxnSpPr>
          <p:spPr>
            <a:xfrm>
              <a:off x="2438400" y="3238500"/>
              <a:ext cx="1714500" cy="419100"/>
            </a:xfrm>
            <a:prstGeom prst="bentConnector2">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438400" y="1213302"/>
              <a:ext cx="2059190" cy="410369"/>
            </a:xfrm>
            <a:prstGeom prst="rect">
              <a:avLst/>
            </a:prstGeom>
            <a:noFill/>
          </p:spPr>
          <p:txBody>
            <a:bodyPr wrap="none" rtlCol="0">
              <a:spAutoFit/>
            </a:bodyPr>
            <a:lstStyle/>
            <a:p>
              <a:r>
                <a:rPr lang="en-US" sz="1400" dirty="0" smtClean="0">
                  <a:latin typeface="Calibri" pitchFamily="34" charset="0"/>
                </a:rPr>
                <a:t>segserver 16 mount point</a:t>
              </a:r>
              <a:endParaRPr lang="en-US" sz="1400" dirty="0">
                <a:latin typeface="Calibri" pitchFamily="34" charset="0"/>
              </a:endParaRPr>
            </a:p>
          </p:txBody>
        </p:sp>
        <p:sp>
          <p:nvSpPr>
            <p:cNvPr id="92" name="TextBox 91"/>
            <p:cNvSpPr txBox="1"/>
            <p:nvPr/>
          </p:nvSpPr>
          <p:spPr>
            <a:xfrm>
              <a:off x="3045412" y="1470000"/>
              <a:ext cx="2059190" cy="410369"/>
            </a:xfrm>
            <a:prstGeom prst="rect">
              <a:avLst/>
            </a:prstGeom>
            <a:noFill/>
          </p:spPr>
          <p:txBody>
            <a:bodyPr wrap="none" rtlCol="0">
              <a:spAutoFit/>
            </a:bodyPr>
            <a:lstStyle/>
            <a:p>
              <a:r>
                <a:rPr lang="en-US" sz="1400" dirty="0" smtClean="0">
                  <a:latin typeface="Calibri" pitchFamily="34" charset="0"/>
                </a:rPr>
                <a:t>segserver 15 mount point</a:t>
              </a:r>
              <a:endParaRPr lang="en-US" sz="1400" dirty="0">
                <a:latin typeface="Calibri" pitchFamily="34" charset="0"/>
              </a:endParaRPr>
            </a:p>
          </p:txBody>
        </p:sp>
        <p:sp>
          <p:nvSpPr>
            <p:cNvPr id="93" name="TextBox 92"/>
            <p:cNvSpPr txBox="1"/>
            <p:nvPr/>
          </p:nvSpPr>
          <p:spPr>
            <a:xfrm>
              <a:off x="3197812" y="1715054"/>
              <a:ext cx="2059190" cy="410369"/>
            </a:xfrm>
            <a:prstGeom prst="rect">
              <a:avLst/>
            </a:prstGeom>
            <a:noFill/>
          </p:spPr>
          <p:txBody>
            <a:bodyPr wrap="none" rtlCol="0">
              <a:spAutoFit/>
            </a:bodyPr>
            <a:lstStyle/>
            <a:p>
              <a:r>
                <a:rPr lang="en-US" sz="1400" dirty="0" smtClean="0">
                  <a:latin typeface="Calibri" pitchFamily="34" charset="0"/>
                </a:rPr>
                <a:t>segserver 14 mount point</a:t>
              </a:r>
              <a:endParaRPr lang="en-US" sz="1400" dirty="0">
                <a:latin typeface="Calibri" pitchFamily="34" charset="0"/>
              </a:endParaRPr>
            </a:p>
          </p:txBody>
        </p:sp>
        <p:sp>
          <p:nvSpPr>
            <p:cNvPr id="94" name="TextBox 93"/>
            <p:cNvSpPr txBox="1"/>
            <p:nvPr/>
          </p:nvSpPr>
          <p:spPr>
            <a:xfrm>
              <a:off x="3350212" y="1975302"/>
              <a:ext cx="2059190" cy="410369"/>
            </a:xfrm>
            <a:prstGeom prst="rect">
              <a:avLst/>
            </a:prstGeom>
            <a:noFill/>
          </p:spPr>
          <p:txBody>
            <a:bodyPr wrap="none" rtlCol="0">
              <a:spAutoFit/>
            </a:bodyPr>
            <a:lstStyle/>
            <a:p>
              <a:r>
                <a:rPr lang="en-US" sz="1400" dirty="0" smtClean="0">
                  <a:latin typeface="Calibri" pitchFamily="34" charset="0"/>
                </a:rPr>
                <a:t>segserver 13 mount point</a:t>
              </a:r>
              <a:endParaRPr lang="en-US" sz="1400" dirty="0">
                <a:latin typeface="Calibri" pitchFamily="34" charset="0"/>
              </a:endParaRPr>
            </a:p>
          </p:txBody>
        </p:sp>
        <p:sp>
          <p:nvSpPr>
            <p:cNvPr id="95" name="TextBox 94"/>
            <p:cNvSpPr txBox="1"/>
            <p:nvPr/>
          </p:nvSpPr>
          <p:spPr>
            <a:xfrm>
              <a:off x="3505200" y="2283022"/>
              <a:ext cx="308623" cy="410369"/>
            </a:xfrm>
            <a:prstGeom prst="rect">
              <a:avLst/>
            </a:prstGeom>
            <a:noFill/>
          </p:spPr>
          <p:txBody>
            <a:bodyPr wrap="none" rtlCol="0">
              <a:spAutoFit/>
            </a:bodyPr>
            <a:lstStyle/>
            <a:p>
              <a:r>
                <a:rPr lang="en-US" sz="1400" dirty="0" smtClean="0">
                  <a:latin typeface="Calibri" pitchFamily="34" charset="0"/>
                </a:rPr>
                <a:t>…</a:t>
              </a:r>
              <a:endParaRPr lang="en-US" sz="1400" dirty="0">
                <a:latin typeface="Calibri" pitchFamily="34" charset="0"/>
              </a:endParaRPr>
            </a:p>
          </p:txBody>
        </p:sp>
      </p:grpSp>
    </p:spTree>
    <p:custDataLst>
      <p:tags r:id="rId1"/>
    </p:custDataLst>
    <p:extLst>
      <p:ext uri="{BB962C8B-B14F-4D97-AF65-F5344CB8AC3E}">
        <p14:creationId xmlns:p14="http://schemas.microsoft.com/office/powerpoint/2010/main" val="4246209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Data Domain Integration: DD Boost Solution</a:t>
            </a:r>
            <a:endParaRPr lang="en-US" dirty="0"/>
          </a:p>
        </p:txBody>
      </p:sp>
      <p:sp>
        <p:nvSpPr>
          <p:cNvPr id="6" name="Content Placeholder 5"/>
          <p:cNvSpPr>
            <a:spLocks noGrp="1"/>
          </p:cNvSpPr>
          <p:nvPr>
            <p:ph sz="half" idx="2"/>
          </p:nvPr>
        </p:nvSpPr>
        <p:spPr>
          <a:xfrm>
            <a:off x="4878873" y="836677"/>
            <a:ext cx="4237892" cy="3394472"/>
          </a:xfrm>
        </p:spPr>
        <p:txBody>
          <a:bodyPr/>
          <a:lstStyle/>
          <a:p>
            <a:pPr marL="0" lvl="0" indent="0">
              <a:buNone/>
            </a:pPr>
            <a:r>
              <a:rPr lang="en-US" sz="2200" dirty="0" smtClean="0"/>
              <a:t>DD Boost integration:</a:t>
            </a:r>
          </a:p>
          <a:p>
            <a:pPr lvl="0"/>
            <a:r>
              <a:rPr lang="en-US" sz="2200" dirty="0" smtClean="0"/>
              <a:t>Is a client library integrated with GPDB</a:t>
            </a:r>
          </a:p>
          <a:p>
            <a:pPr lvl="0"/>
            <a:r>
              <a:rPr lang="en-US" sz="2200" dirty="0" smtClean="0"/>
              <a:t>Uses native communication protocol</a:t>
            </a:r>
          </a:p>
          <a:p>
            <a:pPr lvl="0"/>
            <a:r>
              <a:rPr lang="en-US" sz="2200" dirty="0" smtClean="0"/>
              <a:t>Performs deduplication on the segments and master</a:t>
            </a:r>
          </a:p>
          <a:p>
            <a:pPr lvl="0"/>
            <a:r>
              <a:rPr lang="en-US" sz="2200" dirty="0" smtClean="0"/>
              <a:t>Only captures changed data</a:t>
            </a:r>
          </a:p>
          <a:p>
            <a:pPr lvl="0"/>
            <a:r>
              <a:rPr lang="en-US" sz="2200" dirty="0" smtClean="0"/>
              <a:t>Takes advantage of MPP design </a:t>
            </a:r>
            <a:endParaRPr lang="en-US" sz="2200" dirty="0"/>
          </a:p>
        </p:txBody>
      </p:sp>
      <p:grpSp>
        <p:nvGrpSpPr>
          <p:cNvPr id="2" name="Group 64"/>
          <p:cNvGrpSpPr/>
          <p:nvPr/>
        </p:nvGrpSpPr>
        <p:grpSpPr>
          <a:xfrm>
            <a:off x="1" y="747217"/>
            <a:ext cx="4740952" cy="3907859"/>
            <a:chOff x="0" y="885521"/>
            <a:chExt cx="4740952" cy="5210479"/>
          </a:xfrm>
        </p:grpSpPr>
        <p:grpSp>
          <p:nvGrpSpPr>
            <p:cNvPr id="3" name="Group 25"/>
            <p:cNvGrpSpPr/>
            <p:nvPr/>
          </p:nvGrpSpPr>
          <p:grpSpPr>
            <a:xfrm>
              <a:off x="0" y="885521"/>
              <a:ext cx="4740952" cy="5210479"/>
              <a:chOff x="0" y="885521"/>
              <a:chExt cx="4740952" cy="5210479"/>
            </a:xfrm>
          </p:grpSpPr>
          <p:cxnSp>
            <p:nvCxnSpPr>
              <p:cNvPr id="40" name="Straight Connector 39"/>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7" name="Group 22"/>
              <p:cNvGrpSpPr/>
              <p:nvPr/>
            </p:nvGrpSpPr>
            <p:grpSpPr>
              <a:xfrm>
                <a:off x="0" y="885521"/>
                <a:ext cx="2519293" cy="5210479"/>
                <a:chOff x="159428" y="885521"/>
                <a:chExt cx="2519293" cy="5210479"/>
              </a:xfrm>
            </p:grpSpPr>
            <p:grpSp>
              <p:nvGrpSpPr>
                <p:cNvPr id="8" name="Group 66"/>
                <p:cNvGrpSpPr>
                  <a:grpSpLocks noChangeAspect="1"/>
                </p:cNvGrpSpPr>
                <p:nvPr/>
              </p:nvGrpSpPr>
              <p:grpSpPr>
                <a:xfrm>
                  <a:off x="914400" y="885521"/>
                  <a:ext cx="1764321" cy="5210479"/>
                  <a:chOff x="405021" y="1316476"/>
                  <a:chExt cx="1527551" cy="4511237"/>
                </a:xfrm>
              </p:grpSpPr>
              <p:pic>
                <p:nvPicPr>
                  <p:cNvPr id="47"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9" name="Group 32"/>
                  <p:cNvGrpSpPr/>
                  <p:nvPr/>
                </p:nvGrpSpPr>
                <p:grpSpPr>
                  <a:xfrm>
                    <a:off x="660622" y="3456296"/>
                    <a:ext cx="1143000" cy="291152"/>
                    <a:chOff x="2801930" y="3456296"/>
                    <a:chExt cx="1143000" cy="291152"/>
                  </a:xfrm>
                </p:grpSpPr>
                <p:pic>
                  <p:nvPicPr>
                    <p:cNvPr id="49"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50"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46"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sp>
            <p:nvSpPr>
              <p:cNvPr id="43" name="TextBox 42"/>
              <p:cNvSpPr txBox="1"/>
              <p:nvPr/>
            </p:nvSpPr>
            <p:spPr>
              <a:xfrm>
                <a:off x="228600" y="5181600"/>
                <a:ext cx="1723549"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Greenplum DCA</a:t>
                </a:r>
                <a:endParaRPr lang="en-US" b="1" dirty="0">
                  <a:solidFill>
                    <a:schemeClr val="bg2">
                      <a:lumMod val="75000"/>
                    </a:schemeClr>
                  </a:solidFill>
                  <a:latin typeface="Calibri" pitchFamily="34" charset="0"/>
                </a:endParaRPr>
              </a:p>
            </p:txBody>
          </p:sp>
          <p:sp>
            <p:nvSpPr>
              <p:cNvPr id="44" name="TextBox 43"/>
              <p:cNvSpPr txBox="1"/>
              <p:nvPr/>
            </p:nvSpPr>
            <p:spPr>
              <a:xfrm>
                <a:off x="2895600" y="5181600"/>
                <a:ext cx="1845352"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Data Domain 890</a:t>
                </a:r>
                <a:endParaRPr lang="en-US" b="1" dirty="0">
                  <a:solidFill>
                    <a:schemeClr val="bg2">
                      <a:lumMod val="75000"/>
                    </a:schemeClr>
                  </a:solidFill>
                  <a:latin typeface="Calibri" pitchFamily="34" charset="0"/>
                </a:endParaRPr>
              </a:p>
            </p:txBody>
          </p:sp>
        </p:grpSp>
        <p:grpSp>
          <p:nvGrpSpPr>
            <p:cNvPr id="10" name="Group 55"/>
            <p:cNvGrpSpPr/>
            <p:nvPr/>
          </p:nvGrpSpPr>
          <p:grpSpPr>
            <a:xfrm>
              <a:off x="197068" y="3920362"/>
              <a:ext cx="1447800" cy="228600"/>
              <a:chOff x="197068" y="3920362"/>
              <a:chExt cx="1447800" cy="228600"/>
            </a:xfrm>
          </p:grpSpPr>
          <p:sp>
            <p:nvSpPr>
              <p:cNvPr id="51" name="Rounded Rectangle 50"/>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3" name="Rounded Rectangle 52"/>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4" name="Rounded Rectangle 53"/>
              <p:cNvSpPr/>
              <p:nvPr/>
            </p:nvSpPr>
            <p:spPr>
              <a:xfrm>
                <a:off x="11114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p:cNvSpPr/>
              <p:nvPr/>
            </p:nvSpPr>
            <p:spPr>
              <a:xfrm>
                <a:off x="14162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11" name="Group 56"/>
            <p:cNvGrpSpPr/>
            <p:nvPr/>
          </p:nvGrpSpPr>
          <p:grpSpPr>
            <a:xfrm>
              <a:off x="3124200" y="4114800"/>
              <a:ext cx="838200" cy="228600"/>
              <a:chOff x="197068" y="3920362"/>
              <a:chExt cx="838200" cy="228600"/>
            </a:xfrm>
          </p:grpSpPr>
          <p:sp>
            <p:nvSpPr>
              <p:cNvPr id="58" name="Rounded Rectangle 57"/>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2" name="Rounded Rectangle 61"/>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63" name="TextBox 62"/>
            <p:cNvSpPr txBox="1"/>
            <p:nvPr/>
          </p:nvSpPr>
          <p:spPr>
            <a:xfrm>
              <a:off x="2438400" y="4419600"/>
              <a:ext cx="1702998" cy="861775"/>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Changed data is</a:t>
              </a:r>
              <a:br>
                <a:rPr lang="en-US" b="1" dirty="0" smtClean="0">
                  <a:solidFill>
                    <a:schemeClr val="bg2">
                      <a:lumMod val="75000"/>
                    </a:schemeClr>
                  </a:solidFill>
                  <a:latin typeface="Calibri" pitchFamily="34" charset="0"/>
                </a:rPr>
              </a:br>
              <a:r>
                <a:rPr lang="en-US" b="1" dirty="0" smtClean="0">
                  <a:solidFill>
                    <a:schemeClr val="bg2">
                      <a:lumMod val="75000"/>
                    </a:schemeClr>
                  </a:solidFill>
                  <a:latin typeface="Calibri" pitchFamily="34" charset="0"/>
                </a:rPr>
                <a:t>written to DD</a:t>
              </a:r>
              <a:endParaRPr lang="en-US" b="1" dirty="0">
                <a:solidFill>
                  <a:schemeClr val="bg2">
                    <a:lumMod val="75000"/>
                  </a:schemeClr>
                </a:solidFill>
                <a:latin typeface="Calibri" pitchFamily="34" charset="0"/>
              </a:endParaRPr>
            </a:p>
          </p:txBody>
        </p:sp>
        <p:sp>
          <p:nvSpPr>
            <p:cNvPr id="64" name="TextBox 63"/>
            <p:cNvSpPr txBox="1"/>
            <p:nvPr/>
          </p:nvSpPr>
          <p:spPr>
            <a:xfrm>
              <a:off x="2165132" y="3796864"/>
              <a:ext cx="1025378"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DDBoost</a:t>
              </a:r>
              <a:endParaRPr lang="en-US" b="1" dirty="0">
                <a:solidFill>
                  <a:schemeClr val="bg2">
                    <a:lumMod val="75000"/>
                  </a:schemeClr>
                </a:solidFill>
                <a:latin typeface="Calibri" pitchFamily="34" charset="0"/>
              </a:endParaRPr>
            </a:p>
          </p:txBody>
        </p:sp>
      </p:grpSp>
    </p:spTree>
    <p:custDataLst>
      <p:tags r:id="rId1"/>
    </p:custDataLst>
    <p:extLst>
      <p:ext uri="{BB962C8B-B14F-4D97-AF65-F5344CB8AC3E}">
        <p14:creationId xmlns:p14="http://schemas.microsoft.com/office/powerpoint/2010/main" val="3427605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59"/>
            <a:ext cx="8229600" cy="857250"/>
          </a:xfrm>
        </p:spPr>
        <p:txBody>
          <a:bodyPr anchor="t"/>
          <a:lstStyle/>
          <a:p>
            <a:r>
              <a:rPr lang="en-US" dirty="0" smtClean="0"/>
              <a:t>Data Domain Integration: Managed File Replication</a:t>
            </a:r>
            <a:endParaRPr lang="en-US" dirty="0"/>
          </a:p>
        </p:txBody>
      </p:sp>
      <p:sp>
        <p:nvSpPr>
          <p:cNvPr id="7" name="Content Placeholder 6"/>
          <p:cNvSpPr>
            <a:spLocks noGrp="1"/>
          </p:cNvSpPr>
          <p:nvPr>
            <p:ph sz="half" idx="2"/>
          </p:nvPr>
        </p:nvSpPr>
        <p:spPr>
          <a:xfrm>
            <a:off x="3875964" y="769330"/>
            <a:ext cx="5268036" cy="3952139"/>
          </a:xfrm>
        </p:spPr>
        <p:txBody>
          <a:bodyPr>
            <a:normAutofit fontScale="85000" lnSpcReduction="20000"/>
          </a:bodyPr>
          <a:lstStyle/>
          <a:p>
            <a:pPr lvl="0"/>
            <a:r>
              <a:rPr lang="en-US" dirty="0" smtClean="0"/>
              <a:t>Managed File Replication (MFR)</a:t>
            </a:r>
          </a:p>
          <a:p>
            <a:pPr lvl="1"/>
            <a:r>
              <a:rPr lang="en-US" dirty="0" smtClean="0"/>
              <a:t>Introduced with the 4.2.5 release of GP</a:t>
            </a:r>
          </a:p>
          <a:p>
            <a:pPr lvl="1"/>
            <a:r>
              <a:rPr lang="en-US" dirty="0" smtClean="0"/>
              <a:t>Allows replication of Greenplum Database backup images stored on a local Data Domain system to a remote Data Domain system.</a:t>
            </a:r>
          </a:p>
          <a:p>
            <a:pPr lvl="1"/>
            <a:r>
              <a:rPr lang="en-US" dirty="0" smtClean="0"/>
              <a:t>Data Domain login credentials have to be configured with </a:t>
            </a:r>
            <a:r>
              <a:rPr lang="en-US" dirty="0" err="1" smtClean="0">
                <a:latin typeface="Courier New" panose="02070309020205020404" pitchFamily="49" charset="0"/>
                <a:cs typeface="Courier New" panose="02070309020205020404" pitchFamily="49" charset="0"/>
              </a:rPr>
              <a:t>gpcrondump</a:t>
            </a:r>
            <a:r>
              <a:rPr lang="en-US" dirty="0" smtClean="0"/>
              <a:t> utility on both the local and remote Data Domain systems. </a:t>
            </a:r>
          </a:p>
          <a:p>
            <a:pPr lvl="1"/>
            <a:r>
              <a:rPr lang="en-US" dirty="0" smtClean="0"/>
              <a:t>The master segment must be able to connect to both the local Data Domain system and the remote Data Domain system.</a:t>
            </a:r>
            <a:endParaRPr lang="en-US" dirty="0"/>
          </a:p>
        </p:txBody>
      </p:sp>
      <p:grpSp>
        <p:nvGrpSpPr>
          <p:cNvPr id="37" name="Group 36"/>
          <p:cNvGrpSpPr/>
          <p:nvPr/>
        </p:nvGrpSpPr>
        <p:grpSpPr>
          <a:xfrm>
            <a:off x="435015" y="1054209"/>
            <a:ext cx="2227947" cy="3750337"/>
            <a:chOff x="362853" y="824972"/>
            <a:chExt cx="2227947" cy="5000449"/>
          </a:xfrm>
        </p:grpSpPr>
        <p:cxnSp>
          <p:nvCxnSpPr>
            <p:cNvPr id="38" name="Straight Connector 37"/>
            <p:cNvCxnSpPr/>
            <p:nvPr/>
          </p:nvCxnSpPr>
          <p:spPr>
            <a:xfrm>
              <a:off x="972054" y="2819400"/>
              <a:ext cx="935930" cy="2218397"/>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39" name="Picture 2"/>
            <p:cNvPicPr>
              <a:picLocks noChangeAspect="1" noChangeArrowheads="1"/>
            </p:cNvPicPr>
            <p:nvPr/>
          </p:nvPicPr>
          <p:blipFill>
            <a:blip r:embed="rId4" cstate="print"/>
            <a:srcRect/>
            <a:stretch>
              <a:fillRect/>
            </a:stretch>
          </p:blipFill>
          <p:spPr bwMode="auto">
            <a:xfrm>
              <a:off x="1771421" y="4735912"/>
              <a:ext cx="819379" cy="1089509"/>
            </a:xfrm>
            <a:prstGeom prst="rect">
              <a:avLst/>
            </a:prstGeom>
            <a:noFill/>
            <a:ln w="9525">
              <a:noFill/>
              <a:miter lim="800000"/>
              <a:headEnd/>
              <a:tailEnd/>
            </a:ln>
          </p:spPr>
        </p:pic>
        <p:sp>
          <p:nvSpPr>
            <p:cNvPr id="42" name="Rounded Rectangle 41"/>
            <p:cNvSpPr/>
            <p:nvPr/>
          </p:nvSpPr>
          <p:spPr>
            <a:xfrm>
              <a:off x="1873843"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2010406"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Rounded Rectangle 43"/>
            <p:cNvSpPr/>
            <p:nvPr/>
          </p:nvSpPr>
          <p:spPr>
            <a:xfrm>
              <a:off x="2146970"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45" name="Straight Connector 44"/>
            <p:cNvCxnSpPr>
              <a:stCxn id="39" idx="0"/>
            </p:cNvCxnSpPr>
            <p:nvPr/>
          </p:nvCxnSpPr>
          <p:spPr>
            <a:xfrm flipV="1">
              <a:off x="2181111" y="2667000"/>
              <a:ext cx="17070" cy="2068912"/>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grpSp>
          <p:nvGrpSpPr>
            <p:cNvPr id="48" name="Group 64"/>
            <p:cNvGrpSpPr>
              <a:grpSpLocks noChangeAspect="1"/>
            </p:cNvGrpSpPr>
            <p:nvPr/>
          </p:nvGrpSpPr>
          <p:grpSpPr>
            <a:xfrm>
              <a:off x="474070" y="824972"/>
              <a:ext cx="2116730" cy="2293620"/>
              <a:chOff x="0" y="885521"/>
              <a:chExt cx="4724400" cy="5210479"/>
            </a:xfrm>
          </p:grpSpPr>
          <p:grpSp>
            <p:nvGrpSpPr>
              <p:cNvPr id="61" name="Group 25"/>
              <p:cNvGrpSpPr/>
              <p:nvPr/>
            </p:nvGrpSpPr>
            <p:grpSpPr>
              <a:xfrm>
                <a:off x="0" y="885521"/>
                <a:ext cx="4724400" cy="5210479"/>
                <a:chOff x="0" y="885521"/>
                <a:chExt cx="4724400" cy="5210479"/>
              </a:xfrm>
            </p:grpSpPr>
            <p:cxnSp>
              <p:nvCxnSpPr>
                <p:cNvPr id="74" name="Straight Connector 73"/>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76" name="Group 22"/>
                <p:cNvGrpSpPr/>
                <p:nvPr/>
              </p:nvGrpSpPr>
              <p:grpSpPr>
                <a:xfrm>
                  <a:off x="0" y="885521"/>
                  <a:ext cx="2519293" cy="5210479"/>
                  <a:chOff x="159428" y="885521"/>
                  <a:chExt cx="2519293" cy="5210479"/>
                </a:xfrm>
              </p:grpSpPr>
              <p:grpSp>
                <p:nvGrpSpPr>
                  <p:cNvPr id="77" name="Group 66"/>
                  <p:cNvGrpSpPr>
                    <a:grpSpLocks noChangeAspect="1"/>
                  </p:cNvGrpSpPr>
                  <p:nvPr/>
                </p:nvGrpSpPr>
                <p:grpSpPr>
                  <a:xfrm>
                    <a:off x="914400" y="885521"/>
                    <a:ext cx="1764321" cy="5210479"/>
                    <a:chOff x="405021" y="1316476"/>
                    <a:chExt cx="1527551" cy="4511237"/>
                  </a:xfrm>
                </p:grpSpPr>
                <p:pic>
                  <p:nvPicPr>
                    <p:cNvPr id="79"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80" name="Group 32"/>
                    <p:cNvGrpSpPr/>
                    <p:nvPr/>
                  </p:nvGrpSpPr>
                  <p:grpSpPr>
                    <a:xfrm>
                      <a:off x="660622" y="3456296"/>
                      <a:ext cx="1143000" cy="291152"/>
                      <a:chOff x="2801930" y="3456296"/>
                      <a:chExt cx="1143000" cy="291152"/>
                    </a:xfrm>
                  </p:grpSpPr>
                  <p:pic>
                    <p:nvPicPr>
                      <p:cNvPr id="81"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82"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78"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grpSp>
          <p:grpSp>
            <p:nvGrpSpPr>
              <p:cNvPr id="63" name="Group 55"/>
              <p:cNvGrpSpPr/>
              <p:nvPr/>
            </p:nvGrpSpPr>
            <p:grpSpPr>
              <a:xfrm>
                <a:off x="197068" y="3920362"/>
                <a:ext cx="1447800" cy="228600"/>
                <a:chOff x="197068" y="3920362"/>
                <a:chExt cx="1447800" cy="228600"/>
              </a:xfrm>
            </p:grpSpPr>
            <p:sp>
              <p:nvSpPr>
                <p:cNvPr id="69" name="Rounded Rectangle 68"/>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ounded Rectangle 69"/>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1" name="Rounded Rectangle 70"/>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2" name="Rounded Rectangle 71"/>
                <p:cNvSpPr/>
                <p:nvPr/>
              </p:nvSpPr>
              <p:spPr>
                <a:xfrm>
                  <a:off x="11114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3" name="Rounded Rectangle 72"/>
                <p:cNvSpPr/>
                <p:nvPr/>
              </p:nvSpPr>
              <p:spPr>
                <a:xfrm>
                  <a:off x="14162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64" name="Group 56"/>
              <p:cNvGrpSpPr/>
              <p:nvPr/>
            </p:nvGrpSpPr>
            <p:grpSpPr>
              <a:xfrm>
                <a:off x="3124200" y="4114800"/>
                <a:ext cx="838200" cy="228600"/>
                <a:chOff x="197068" y="3920362"/>
                <a:chExt cx="838200" cy="228600"/>
              </a:xfrm>
            </p:grpSpPr>
            <p:sp>
              <p:nvSpPr>
                <p:cNvPr id="65" name="Rounded Rectangle 64"/>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8" name="Rounded Rectangle 67"/>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sp>
          <p:nvSpPr>
            <p:cNvPr id="56" name="TextBox 55"/>
            <p:cNvSpPr txBox="1"/>
            <p:nvPr/>
          </p:nvSpPr>
          <p:spPr>
            <a:xfrm>
              <a:off x="362853" y="3701456"/>
              <a:ext cx="774709" cy="861775"/>
            </a:xfrm>
            <a:prstGeom prst="rect">
              <a:avLst/>
            </a:prstGeom>
            <a:noFill/>
          </p:spPr>
          <p:txBody>
            <a:bodyPr wrap="none" rtlCol="0">
              <a:spAutoFit/>
            </a:bodyPr>
            <a:lstStyle/>
            <a:p>
              <a:r>
                <a:rPr lang="en-US" dirty="0"/>
                <a:t>g</a:t>
              </a:r>
              <a:r>
                <a:rPr lang="en-US" dirty="0" smtClean="0"/>
                <a:t>pmfr</a:t>
              </a:r>
            </a:p>
            <a:p>
              <a:r>
                <a:rPr lang="en-US" dirty="0" smtClean="0"/>
                <a:t>utility</a:t>
              </a:r>
              <a:endParaRPr lang="en-US" dirty="0"/>
            </a:p>
          </p:txBody>
        </p:sp>
        <p:sp>
          <p:nvSpPr>
            <p:cNvPr id="57" name="TextBox 56"/>
            <p:cNvSpPr txBox="1"/>
            <p:nvPr/>
          </p:nvSpPr>
          <p:spPr>
            <a:xfrm>
              <a:off x="1821596" y="1327667"/>
              <a:ext cx="736500" cy="492443"/>
            </a:xfrm>
            <a:prstGeom prst="rect">
              <a:avLst/>
            </a:prstGeom>
            <a:noFill/>
          </p:spPr>
          <p:txBody>
            <a:bodyPr wrap="none" rtlCol="0">
              <a:spAutoFit/>
            </a:bodyPr>
            <a:lstStyle/>
            <a:p>
              <a:r>
                <a:rPr lang="en-US" dirty="0" smtClean="0"/>
                <a:t>Local</a:t>
              </a:r>
            </a:p>
          </p:txBody>
        </p:sp>
        <p:sp>
          <p:nvSpPr>
            <p:cNvPr id="59" name="TextBox 58"/>
            <p:cNvSpPr txBox="1"/>
            <p:nvPr/>
          </p:nvSpPr>
          <p:spPr>
            <a:xfrm>
              <a:off x="816089" y="5037797"/>
              <a:ext cx="992918" cy="492443"/>
            </a:xfrm>
            <a:prstGeom prst="rect">
              <a:avLst/>
            </a:prstGeom>
            <a:noFill/>
          </p:spPr>
          <p:txBody>
            <a:bodyPr wrap="none" rtlCol="0">
              <a:spAutoFit/>
            </a:bodyPr>
            <a:lstStyle/>
            <a:p>
              <a:r>
                <a:rPr lang="en-US" dirty="0" smtClean="0"/>
                <a:t>Remote</a:t>
              </a:r>
            </a:p>
          </p:txBody>
        </p:sp>
      </p:grpSp>
    </p:spTree>
    <p:custDataLst>
      <p:tags r:id="rId1"/>
    </p:custDataLst>
    <p:extLst>
      <p:ext uri="{BB962C8B-B14F-4D97-AF65-F5344CB8AC3E}">
        <p14:creationId xmlns:p14="http://schemas.microsoft.com/office/powerpoint/2010/main" val="3194285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b="1" dirty="0" smtClean="0">
                <a:solidFill>
                  <a:schemeClr val="lt2"/>
                </a:solidFill>
              </a:rPr>
              <a:t>Performing Backups and Restores</a:t>
            </a:r>
          </a:p>
          <a:p>
            <a:pPr marL="495300" indent="-342900">
              <a:buSzPct val="100000"/>
            </a:pPr>
            <a:r>
              <a:rPr lang="en-US" dirty="0" smtClean="0">
                <a:solidFill>
                  <a:schemeClr val="lt2"/>
                </a:solidFill>
              </a:rPr>
              <a:t>Incremental backups</a:t>
            </a:r>
          </a:p>
          <a:p>
            <a:pPr marL="495300" indent="-342900">
              <a:buSzPct val="100000"/>
            </a:pPr>
            <a:r>
              <a:rPr lang="en-US" sz="2400" dirty="0" smtClean="0">
                <a:solidFill>
                  <a:schemeClr val="lt2"/>
                </a:solidFill>
              </a:rPr>
              <a:t>Defining the strategy for backups</a:t>
            </a:r>
            <a:endParaRPr lang="en" sz="2400" dirty="0">
              <a:solidFill>
                <a:schemeClr val="lt2"/>
              </a:solidFill>
            </a:endParaRPr>
          </a:p>
        </p:txBody>
      </p:sp>
    </p:spTree>
    <p:extLst>
      <p:ext uri="{BB962C8B-B14F-4D97-AF65-F5344CB8AC3E}">
        <p14:creationId xmlns:p14="http://schemas.microsoft.com/office/powerpoint/2010/main" val="808709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59"/>
            <a:ext cx="8229600" cy="857250"/>
          </a:xfrm>
        </p:spPr>
        <p:txBody>
          <a:bodyPr anchor="t"/>
          <a:lstStyle/>
          <a:p>
            <a:r>
              <a:rPr lang="en-US" dirty="0" smtClean="0"/>
              <a:t>Data Domain Integration: Managed File Replication</a:t>
            </a:r>
            <a:endParaRPr lang="en-US" dirty="0"/>
          </a:p>
        </p:txBody>
      </p:sp>
      <p:sp>
        <p:nvSpPr>
          <p:cNvPr id="6" name="Content Placeholder 5"/>
          <p:cNvSpPr>
            <a:spLocks noGrp="1"/>
          </p:cNvSpPr>
          <p:nvPr>
            <p:ph sz="half" idx="2"/>
          </p:nvPr>
        </p:nvSpPr>
        <p:spPr>
          <a:xfrm>
            <a:off x="4053386" y="698992"/>
            <a:ext cx="5008553" cy="3960932"/>
          </a:xfrm>
        </p:spPr>
        <p:txBody>
          <a:bodyPr>
            <a:normAutofit fontScale="77500" lnSpcReduction="20000"/>
          </a:bodyPr>
          <a:lstStyle/>
          <a:p>
            <a:pPr lvl="0"/>
            <a:r>
              <a:rPr lang="en-US" dirty="0" smtClean="0"/>
              <a:t>The </a:t>
            </a:r>
            <a:r>
              <a:rPr lang="en-US" dirty="0" err="1" smtClean="0">
                <a:latin typeface="Courier New" panose="02070309020205020404" pitchFamily="49" charset="0"/>
                <a:cs typeface="Courier New" panose="02070309020205020404" pitchFamily="49" charset="0"/>
              </a:rPr>
              <a:t>gpmfr</a:t>
            </a:r>
            <a:r>
              <a:rPr lang="en-US" dirty="0" smtClean="0"/>
              <a:t> utility manages the Greenplum Database backup sets on the local and remote Data Domain systems.</a:t>
            </a:r>
          </a:p>
          <a:p>
            <a:r>
              <a:rPr lang="en-US" dirty="0" smtClean="0"/>
              <a:t>The </a:t>
            </a:r>
            <a:r>
              <a:rPr lang="en-US" dirty="0" err="1" smtClean="0">
                <a:latin typeface="Courier New" panose="02070309020205020404" pitchFamily="49" charset="0"/>
                <a:cs typeface="Courier New" panose="02070309020205020404" pitchFamily="49" charset="0"/>
              </a:rPr>
              <a:t>gpmfr</a:t>
            </a:r>
            <a:r>
              <a:rPr lang="en-US" dirty="0" smtClean="0"/>
              <a:t> utility provides these capabilities:</a:t>
            </a:r>
          </a:p>
          <a:p>
            <a:pPr lvl="1"/>
            <a:r>
              <a:rPr lang="en-US" dirty="0" smtClean="0"/>
              <a:t>Lists the backup data sets that are on the local or the remote Data Domain system.</a:t>
            </a:r>
          </a:p>
          <a:p>
            <a:pPr lvl="1"/>
            <a:r>
              <a:rPr lang="en-US" dirty="0" smtClean="0"/>
              <a:t>Replicates a backup data set that is on the local Data Domain system to the remote system.</a:t>
            </a:r>
          </a:p>
          <a:p>
            <a:pPr lvl="1"/>
            <a:r>
              <a:rPr lang="en-US" dirty="0" smtClean="0"/>
              <a:t>Recovers a backup data set that is on the remote Data Domain system to the local system.</a:t>
            </a:r>
          </a:p>
          <a:p>
            <a:pPr lvl="1"/>
            <a:r>
              <a:rPr lang="en-US" dirty="0" smtClean="0"/>
              <a:t>Deletes a backup data set that is on the local or the remote Data Domain system.</a:t>
            </a:r>
            <a:endParaRPr lang="en-US" dirty="0"/>
          </a:p>
        </p:txBody>
      </p:sp>
      <p:grpSp>
        <p:nvGrpSpPr>
          <p:cNvPr id="13" name="Group 12"/>
          <p:cNvGrpSpPr/>
          <p:nvPr/>
        </p:nvGrpSpPr>
        <p:grpSpPr>
          <a:xfrm>
            <a:off x="438913" y="1056912"/>
            <a:ext cx="2227947" cy="3750337"/>
            <a:chOff x="362853" y="824972"/>
            <a:chExt cx="2227947" cy="5000449"/>
          </a:xfrm>
        </p:grpSpPr>
        <p:cxnSp>
          <p:nvCxnSpPr>
            <p:cNvPr id="108" name="Straight Connector 107"/>
            <p:cNvCxnSpPr/>
            <p:nvPr/>
          </p:nvCxnSpPr>
          <p:spPr>
            <a:xfrm>
              <a:off x="972054" y="2819400"/>
              <a:ext cx="935930" cy="2218397"/>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109" name="Picture 2"/>
            <p:cNvPicPr>
              <a:picLocks noChangeAspect="1" noChangeArrowheads="1"/>
            </p:cNvPicPr>
            <p:nvPr/>
          </p:nvPicPr>
          <p:blipFill>
            <a:blip r:embed="rId4" cstate="print"/>
            <a:srcRect/>
            <a:stretch>
              <a:fillRect/>
            </a:stretch>
          </p:blipFill>
          <p:spPr bwMode="auto">
            <a:xfrm>
              <a:off x="1771421" y="4735912"/>
              <a:ext cx="819379" cy="1089509"/>
            </a:xfrm>
            <a:prstGeom prst="rect">
              <a:avLst/>
            </a:prstGeom>
            <a:noFill/>
            <a:ln w="9525">
              <a:noFill/>
              <a:miter lim="800000"/>
              <a:headEnd/>
              <a:tailEnd/>
            </a:ln>
          </p:spPr>
        </p:pic>
        <p:sp>
          <p:nvSpPr>
            <p:cNvPr id="100" name="Rounded Rectangle 99"/>
            <p:cNvSpPr/>
            <p:nvPr/>
          </p:nvSpPr>
          <p:spPr>
            <a:xfrm>
              <a:off x="1873843"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2010406"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2" name="Rounded Rectangle 101"/>
            <p:cNvSpPr/>
            <p:nvPr/>
          </p:nvSpPr>
          <p:spPr>
            <a:xfrm>
              <a:off x="2146970"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17" name="Straight Connector 116"/>
            <p:cNvCxnSpPr>
              <a:stCxn id="109" idx="0"/>
            </p:cNvCxnSpPr>
            <p:nvPr/>
          </p:nvCxnSpPr>
          <p:spPr>
            <a:xfrm flipV="1">
              <a:off x="2181111" y="2667000"/>
              <a:ext cx="17070" cy="2068912"/>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grpSp>
          <p:nvGrpSpPr>
            <p:cNvPr id="2" name="Group 64"/>
            <p:cNvGrpSpPr>
              <a:grpSpLocks noChangeAspect="1"/>
            </p:cNvGrpSpPr>
            <p:nvPr/>
          </p:nvGrpSpPr>
          <p:grpSpPr>
            <a:xfrm>
              <a:off x="474070" y="824972"/>
              <a:ext cx="2116730" cy="2293620"/>
              <a:chOff x="0" y="885521"/>
              <a:chExt cx="4724400" cy="5210479"/>
            </a:xfrm>
          </p:grpSpPr>
          <p:grpSp>
            <p:nvGrpSpPr>
              <p:cNvPr id="3" name="Group 25"/>
              <p:cNvGrpSpPr/>
              <p:nvPr/>
            </p:nvGrpSpPr>
            <p:grpSpPr>
              <a:xfrm>
                <a:off x="0" y="885521"/>
                <a:ext cx="4724400" cy="5210479"/>
                <a:chOff x="0" y="885521"/>
                <a:chExt cx="4724400" cy="5210479"/>
              </a:xfrm>
            </p:grpSpPr>
            <p:cxnSp>
              <p:nvCxnSpPr>
                <p:cNvPr id="40" name="Straight Connector 39"/>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7" name="Group 22"/>
                <p:cNvGrpSpPr/>
                <p:nvPr/>
              </p:nvGrpSpPr>
              <p:grpSpPr>
                <a:xfrm>
                  <a:off x="0" y="885521"/>
                  <a:ext cx="2519293" cy="5210479"/>
                  <a:chOff x="159428" y="885521"/>
                  <a:chExt cx="2519293" cy="5210479"/>
                </a:xfrm>
              </p:grpSpPr>
              <p:grpSp>
                <p:nvGrpSpPr>
                  <p:cNvPr id="8" name="Group 66"/>
                  <p:cNvGrpSpPr>
                    <a:grpSpLocks noChangeAspect="1"/>
                  </p:cNvGrpSpPr>
                  <p:nvPr/>
                </p:nvGrpSpPr>
                <p:grpSpPr>
                  <a:xfrm>
                    <a:off x="914400" y="885521"/>
                    <a:ext cx="1764321" cy="5210479"/>
                    <a:chOff x="405021" y="1316476"/>
                    <a:chExt cx="1527551" cy="4511237"/>
                  </a:xfrm>
                </p:grpSpPr>
                <p:pic>
                  <p:nvPicPr>
                    <p:cNvPr id="47"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9" name="Group 32"/>
                    <p:cNvGrpSpPr/>
                    <p:nvPr/>
                  </p:nvGrpSpPr>
                  <p:grpSpPr>
                    <a:xfrm>
                      <a:off x="660622" y="3456296"/>
                      <a:ext cx="1143000" cy="291152"/>
                      <a:chOff x="2801930" y="3456296"/>
                      <a:chExt cx="1143000" cy="291152"/>
                    </a:xfrm>
                  </p:grpSpPr>
                  <p:pic>
                    <p:nvPicPr>
                      <p:cNvPr id="49"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50"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46"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grpSp>
          <p:grpSp>
            <p:nvGrpSpPr>
              <p:cNvPr id="10" name="Group 55"/>
              <p:cNvGrpSpPr/>
              <p:nvPr/>
            </p:nvGrpSpPr>
            <p:grpSpPr>
              <a:xfrm>
                <a:off x="197068" y="3920362"/>
                <a:ext cx="1447800" cy="228600"/>
                <a:chOff x="197068" y="3920362"/>
                <a:chExt cx="1447800" cy="228600"/>
              </a:xfrm>
            </p:grpSpPr>
            <p:sp>
              <p:nvSpPr>
                <p:cNvPr id="51" name="Rounded Rectangle 50"/>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3" name="Rounded Rectangle 52"/>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4" name="Rounded Rectangle 53"/>
                <p:cNvSpPr/>
                <p:nvPr/>
              </p:nvSpPr>
              <p:spPr>
                <a:xfrm>
                  <a:off x="11114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p:cNvSpPr/>
                <p:nvPr/>
              </p:nvSpPr>
              <p:spPr>
                <a:xfrm>
                  <a:off x="14162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11" name="Group 56"/>
              <p:cNvGrpSpPr/>
              <p:nvPr/>
            </p:nvGrpSpPr>
            <p:grpSpPr>
              <a:xfrm>
                <a:off x="3124200" y="4114800"/>
                <a:ext cx="838200" cy="228600"/>
                <a:chOff x="197068" y="3920362"/>
                <a:chExt cx="838200" cy="228600"/>
              </a:xfrm>
            </p:grpSpPr>
            <p:sp>
              <p:nvSpPr>
                <p:cNvPr id="58" name="Rounded Rectangle 57"/>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2" name="Rounded Rectangle 61"/>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sp>
          <p:nvSpPr>
            <p:cNvPr id="19" name="TextBox 18"/>
            <p:cNvSpPr txBox="1"/>
            <p:nvPr/>
          </p:nvSpPr>
          <p:spPr>
            <a:xfrm>
              <a:off x="362853" y="3701456"/>
              <a:ext cx="774709" cy="861775"/>
            </a:xfrm>
            <a:prstGeom prst="rect">
              <a:avLst/>
            </a:prstGeom>
            <a:noFill/>
          </p:spPr>
          <p:txBody>
            <a:bodyPr wrap="none" rtlCol="0">
              <a:spAutoFit/>
            </a:bodyPr>
            <a:lstStyle/>
            <a:p>
              <a:r>
                <a:rPr lang="en-US" dirty="0"/>
                <a:t>g</a:t>
              </a:r>
              <a:r>
                <a:rPr lang="en-US" dirty="0" smtClean="0"/>
                <a:t>pmfr</a:t>
              </a:r>
            </a:p>
            <a:p>
              <a:r>
                <a:rPr lang="en-US" dirty="0" smtClean="0"/>
                <a:t>utility</a:t>
              </a:r>
              <a:endParaRPr lang="en-US" dirty="0"/>
            </a:p>
          </p:txBody>
        </p:sp>
        <p:sp>
          <p:nvSpPr>
            <p:cNvPr id="48" name="TextBox 47"/>
            <p:cNvSpPr txBox="1"/>
            <p:nvPr/>
          </p:nvSpPr>
          <p:spPr>
            <a:xfrm>
              <a:off x="1821596" y="1327667"/>
              <a:ext cx="736500" cy="492443"/>
            </a:xfrm>
            <a:prstGeom prst="rect">
              <a:avLst/>
            </a:prstGeom>
            <a:noFill/>
          </p:spPr>
          <p:txBody>
            <a:bodyPr wrap="none" rtlCol="0">
              <a:spAutoFit/>
            </a:bodyPr>
            <a:lstStyle/>
            <a:p>
              <a:r>
                <a:rPr lang="en-US" dirty="0" smtClean="0"/>
                <a:t>Local</a:t>
              </a:r>
            </a:p>
          </p:txBody>
        </p:sp>
        <p:sp>
          <p:nvSpPr>
            <p:cNvPr id="56" name="TextBox 55"/>
            <p:cNvSpPr txBox="1"/>
            <p:nvPr/>
          </p:nvSpPr>
          <p:spPr>
            <a:xfrm>
              <a:off x="816089" y="5037797"/>
              <a:ext cx="992918" cy="492443"/>
            </a:xfrm>
            <a:prstGeom prst="rect">
              <a:avLst/>
            </a:prstGeom>
            <a:noFill/>
          </p:spPr>
          <p:txBody>
            <a:bodyPr wrap="none" rtlCol="0">
              <a:spAutoFit/>
            </a:bodyPr>
            <a:lstStyle/>
            <a:p>
              <a:r>
                <a:rPr lang="en-US" dirty="0" smtClean="0"/>
                <a:t>Remote</a:t>
              </a:r>
            </a:p>
          </p:txBody>
        </p:sp>
      </p:grpSp>
    </p:spTree>
    <p:custDataLst>
      <p:tags r:id="rId1"/>
    </p:custDataLst>
    <p:extLst>
      <p:ext uri="{BB962C8B-B14F-4D97-AF65-F5344CB8AC3E}">
        <p14:creationId xmlns:p14="http://schemas.microsoft.com/office/powerpoint/2010/main" val="30108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smtClean="0"/>
              <a:t>Data Domain Integration: MFR Example</a:t>
            </a:r>
            <a:endParaRPr lang="en-US" dirty="0"/>
          </a:p>
        </p:txBody>
      </p:sp>
      <p:sp>
        <p:nvSpPr>
          <p:cNvPr id="6" name="Content Placeholder 5"/>
          <p:cNvSpPr>
            <a:spLocks noGrp="1"/>
          </p:cNvSpPr>
          <p:nvPr>
            <p:ph sz="half" idx="2"/>
          </p:nvPr>
        </p:nvSpPr>
        <p:spPr>
          <a:xfrm>
            <a:off x="4648200" y="751561"/>
            <a:ext cx="4038600" cy="3394472"/>
          </a:xfrm>
        </p:spPr>
        <p:txBody>
          <a:bodyPr/>
          <a:lstStyle/>
          <a:p>
            <a:pPr marL="0" indent="0">
              <a:buNone/>
            </a:pPr>
            <a:r>
              <a:rPr lang="en-US" sz="2200" dirty="0" smtClean="0"/>
              <a:t>The following example replicates the latest backup set on the local Data Domain sever to the remote server. The maximum number of I/O streams that can be used for the replication is 30. </a:t>
            </a:r>
          </a:p>
          <a:p>
            <a:pPr marL="457200" lvl="1" indent="0">
              <a:buNone/>
            </a:pPr>
            <a:r>
              <a:rPr lang="en-US" sz="2000" dirty="0" err="1" smtClean="0">
                <a:latin typeface="Courier New" panose="02070309020205020404" pitchFamily="49" charset="0"/>
                <a:cs typeface="Courier New" panose="02070309020205020404" pitchFamily="49" charset="0"/>
              </a:rPr>
              <a:t>gpmfr</a:t>
            </a:r>
            <a:r>
              <a:rPr lang="en-US" sz="2000" dirty="0" smtClean="0">
                <a:latin typeface="Courier New" panose="02070309020205020404" pitchFamily="49" charset="0"/>
                <a:cs typeface="Courier New" panose="02070309020205020404" pitchFamily="49" charset="0"/>
              </a:rPr>
              <a:t> --replicate LATEST --max-streams 30</a:t>
            </a:r>
            <a:endParaRPr lang="en-US" sz="2000" dirty="0">
              <a:latin typeface="Courier New" panose="02070309020205020404" pitchFamily="49" charset="0"/>
              <a:cs typeface="Courier New" panose="02070309020205020404" pitchFamily="49" charset="0"/>
            </a:endParaRPr>
          </a:p>
        </p:txBody>
      </p:sp>
      <p:grpSp>
        <p:nvGrpSpPr>
          <p:cNvPr id="13" name="Group 12"/>
          <p:cNvGrpSpPr/>
          <p:nvPr/>
        </p:nvGrpSpPr>
        <p:grpSpPr>
          <a:xfrm>
            <a:off x="438913" y="1021308"/>
            <a:ext cx="2227947" cy="3750337"/>
            <a:chOff x="362853" y="824972"/>
            <a:chExt cx="2227947" cy="5000449"/>
          </a:xfrm>
        </p:grpSpPr>
        <p:cxnSp>
          <p:nvCxnSpPr>
            <p:cNvPr id="108" name="Straight Connector 107"/>
            <p:cNvCxnSpPr/>
            <p:nvPr/>
          </p:nvCxnSpPr>
          <p:spPr>
            <a:xfrm>
              <a:off x="972054" y="2819400"/>
              <a:ext cx="935930" cy="2218397"/>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109" name="Picture 2"/>
            <p:cNvPicPr>
              <a:picLocks noChangeAspect="1" noChangeArrowheads="1"/>
            </p:cNvPicPr>
            <p:nvPr/>
          </p:nvPicPr>
          <p:blipFill>
            <a:blip r:embed="rId4" cstate="print"/>
            <a:srcRect/>
            <a:stretch>
              <a:fillRect/>
            </a:stretch>
          </p:blipFill>
          <p:spPr bwMode="auto">
            <a:xfrm>
              <a:off x="1771421" y="4735912"/>
              <a:ext cx="819379" cy="1089509"/>
            </a:xfrm>
            <a:prstGeom prst="rect">
              <a:avLst/>
            </a:prstGeom>
            <a:noFill/>
            <a:ln w="9525">
              <a:noFill/>
              <a:miter lim="800000"/>
              <a:headEnd/>
              <a:tailEnd/>
            </a:ln>
          </p:spPr>
        </p:pic>
        <p:sp>
          <p:nvSpPr>
            <p:cNvPr id="100" name="Rounded Rectangle 99"/>
            <p:cNvSpPr/>
            <p:nvPr/>
          </p:nvSpPr>
          <p:spPr>
            <a:xfrm>
              <a:off x="1873843"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2010406"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2" name="Rounded Rectangle 101"/>
            <p:cNvSpPr/>
            <p:nvPr/>
          </p:nvSpPr>
          <p:spPr>
            <a:xfrm>
              <a:off x="2146970" y="5004254"/>
              <a:ext cx="102422" cy="10062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17" name="Straight Connector 116"/>
            <p:cNvCxnSpPr>
              <a:stCxn id="109" idx="0"/>
            </p:cNvCxnSpPr>
            <p:nvPr/>
          </p:nvCxnSpPr>
          <p:spPr>
            <a:xfrm flipV="1">
              <a:off x="2181111" y="2667000"/>
              <a:ext cx="17070" cy="2068912"/>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grpSp>
          <p:nvGrpSpPr>
            <p:cNvPr id="2" name="Group 64"/>
            <p:cNvGrpSpPr>
              <a:grpSpLocks noChangeAspect="1"/>
            </p:cNvGrpSpPr>
            <p:nvPr/>
          </p:nvGrpSpPr>
          <p:grpSpPr>
            <a:xfrm>
              <a:off x="474070" y="824972"/>
              <a:ext cx="2116730" cy="2293620"/>
              <a:chOff x="0" y="885521"/>
              <a:chExt cx="4724400" cy="5210479"/>
            </a:xfrm>
          </p:grpSpPr>
          <p:grpSp>
            <p:nvGrpSpPr>
              <p:cNvPr id="3" name="Group 25"/>
              <p:cNvGrpSpPr/>
              <p:nvPr/>
            </p:nvGrpSpPr>
            <p:grpSpPr>
              <a:xfrm>
                <a:off x="0" y="885521"/>
                <a:ext cx="4724400" cy="5210479"/>
                <a:chOff x="0" y="885521"/>
                <a:chExt cx="4724400" cy="5210479"/>
              </a:xfrm>
            </p:grpSpPr>
            <p:cxnSp>
              <p:nvCxnSpPr>
                <p:cNvPr id="40" name="Straight Connector 39"/>
                <p:cNvCxnSpPr/>
                <p:nvPr/>
              </p:nvCxnSpPr>
              <p:spPr>
                <a:xfrm>
                  <a:off x="2362200" y="4191000"/>
                  <a:ext cx="838200" cy="0"/>
                </a:xfrm>
                <a:prstGeom prst="line">
                  <a:avLst/>
                </a:prstGeom>
                <a:ln w="28575">
                  <a:solidFill>
                    <a:schemeClr val="tx2">
                      <a:lumMod val="75000"/>
                    </a:schemeClr>
                  </a:solidFill>
                </a:ln>
                <a:effectLst>
                  <a:outerShdw blurRad="50800" dist="38100" dir="2700000" algn="tl" rotWithShape="0">
                    <a:prstClr val="black">
                      <a:alpha val="40000"/>
                    </a:prstClr>
                  </a:outerShdw>
                </a:effectLst>
                <a:scene3d>
                  <a:camera prst="perspectiveLeft"/>
                  <a:lightRig rig="threePt" dir="t"/>
                </a:scene3d>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4" cstate="print"/>
                <a:srcRect/>
                <a:stretch>
                  <a:fillRect/>
                </a:stretch>
              </p:blipFill>
              <p:spPr bwMode="auto">
                <a:xfrm>
                  <a:off x="2895600" y="3505200"/>
                  <a:ext cx="1828800" cy="2475068"/>
                </a:xfrm>
                <a:prstGeom prst="rect">
                  <a:avLst/>
                </a:prstGeom>
                <a:noFill/>
                <a:ln w="9525">
                  <a:noFill/>
                  <a:miter lim="800000"/>
                  <a:headEnd/>
                  <a:tailEnd/>
                </a:ln>
              </p:spPr>
            </p:pic>
            <p:grpSp>
              <p:nvGrpSpPr>
                <p:cNvPr id="7" name="Group 22"/>
                <p:cNvGrpSpPr/>
                <p:nvPr/>
              </p:nvGrpSpPr>
              <p:grpSpPr>
                <a:xfrm>
                  <a:off x="0" y="885521"/>
                  <a:ext cx="2519293" cy="5210479"/>
                  <a:chOff x="159428" y="885521"/>
                  <a:chExt cx="2519293" cy="5210479"/>
                </a:xfrm>
              </p:grpSpPr>
              <p:grpSp>
                <p:nvGrpSpPr>
                  <p:cNvPr id="8" name="Group 66"/>
                  <p:cNvGrpSpPr>
                    <a:grpSpLocks noChangeAspect="1"/>
                  </p:cNvGrpSpPr>
                  <p:nvPr/>
                </p:nvGrpSpPr>
                <p:grpSpPr>
                  <a:xfrm>
                    <a:off x="914400" y="885521"/>
                    <a:ext cx="1764321" cy="5210479"/>
                    <a:chOff x="405021" y="1316476"/>
                    <a:chExt cx="1527551" cy="4511237"/>
                  </a:xfrm>
                </p:grpSpPr>
                <p:pic>
                  <p:nvPicPr>
                    <p:cNvPr id="47" name="Picture 2"/>
                    <p:cNvPicPr>
                      <a:picLocks noChangeAspect="1" noChangeArrowheads="1"/>
                    </p:cNvPicPr>
                    <p:nvPr/>
                  </p:nvPicPr>
                  <p:blipFill>
                    <a:blip r:embed="rId5" cstate="print"/>
                    <a:srcRect/>
                    <a:stretch>
                      <a:fillRect/>
                    </a:stretch>
                  </p:blipFill>
                  <p:spPr bwMode="auto">
                    <a:xfrm>
                      <a:off x="405021" y="1316476"/>
                      <a:ext cx="1527551" cy="4511237"/>
                    </a:xfrm>
                    <a:prstGeom prst="rect">
                      <a:avLst/>
                    </a:prstGeom>
                    <a:noFill/>
                    <a:ln w="9525">
                      <a:noFill/>
                      <a:miter lim="800000"/>
                      <a:headEnd/>
                      <a:tailEnd/>
                    </a:ln>
                  </p:spPr>
                </p:pic>
                <p:grpSp>
                  <p:nvGrpSpPr>
                    <p:cNvPr id="9" name="Group 32"/>
                    <p:cNvGrpSpPr/>
                    <p:nvPr/>
                  </p:nvGrpSpPr>
                  <p:grpSpPr>
                    <a:xfrm>
                      <a:off x="660622" y="3456296"/>
                      <a:ext cx="1143000" cy="291152"/>
                      <a:chOff x="2801930" y="3456296"/>
                      <a:chExt cx="1143000" cy="291152"/>
                    </a:xfrm>
                  </p:grpSpPr>
                  <p:pic>
                    <p:nvPicPr>
                      <p:cNvPr id="49" name="Picture 2"/>
                      <p:cNvPicPr>
                        <a:picLocks noChangeAspect="1" noChangeArrowheads="1"/>
                      </p:cNvPicPr>
                      <p:nvPr/>
                    </p:nvPicPr>
                    <p:blipFill>
                      <a:blip r:embed="rId6" cstate="print"/>
                      <a:srcRect/>
                      <a:stretch>
                        <a:fillRect/>
                      </a:stretch>
                    </p:blipFill>
                    <p:spPr bwMode="auto">
                      <a:xfrm>
                        <a:off x="2801930" y="3644445"/>
                        <a:ext cx="1143000" cy="103003"/>
                      </a:xfrm>
                      <a:prstGeom prst="rect">
                        <a:avLst/>
                      </a:prstGeom>
                      <a:noFill/>
                      <a:ln w="9525">
                        <a:noFill/>
                        <a:miter lim="800000"/>
                        <a:headEnd/>
                        <a:tailEnd/>
                      </a:ln>
                    </p:spPr>
                  </p:pic>
                  <p:pic>
                    <p:nvPicPr>
                      <p:cNvPr id="50" name="Picture 2"/>
                      <p:cNvPicPr>
                        <a:picLocks noChangeAspect="1" noChangeArrowheads="1"/>
                      </p:cNvPicPr>
                      <p:nvPr/>
                    </p:nvPicPr>
                    <p:blipFill>
                      <a:blip r:embed="rId6" cstate="print"/>
                      <a:srcRect/>
                      <a:stretch>
                        <a:fillRect/>
                      </a:stretch>
                    </p:blipFill>
                    <p:spPr bwMode="auto">
                      <a:xfrm>
                        <a:off x="2801930" y="3456296"/>
                        <a:ext cx="1143000" cy="103003"/>
                      </a:xfrm>
                      <a:prstGeom prst="rect">
                        <a:avLst/>
                      </a:prstGeom>
                      <a:noFill/>
                      <a:ln w="9525">
                        <a:noFill/>
                        <a:miter lim="800000"/>
                        <a:headEnd/>
                        <a:tailEnd/>
                      </a:ln>
                    </p:spPr>
                  </p:pic>
                </p:grpSp>
              </p:grpSp>
              <p:pic>
                <p:nvPicPr>
                  <p:cNvPr id="46" name="Picture 20" descr="DW_Greenplum_product.png"/>
                  <p:cNvPicPr>
                    <a:picLocks noChangeAspect="1"/>
                  </p:cNvPicPr>
                  <p:nvPr/>
                </p:nvPicPr>
                <p:blipFill>
                  <a:blip r:embed="rId7" cstate="print"/>
                  <a:srcRect/>
                  <a:stretch>
                    <a:fillRect/>
                  </a:stretch>
                </p:blipFill>
                <p:spPr bwMode="auto">
                  <a:xfrm>
                    <a:off x="159428" y="1066800"/>
                    <a:ext cx="1745572" cy="5029200"/>
                  </a:xfrm>
                  <a:prstGeom prst="rect">
                    <a:avLst/>
                  </a:prstGeom>
                  <a:noFill/>
                  <a:ln w="9525">
                    <a:noFill/>
                    <a:miter lim="800000"/>
                    <a:headEnd/>
                    <a:tailEnd/>
                  </a:ln>
                </p:spPr>
              </p:pic>
            </p:grpSp>
          </p:grpSp>
          <p:grpSp>
            <p:nvGrpSpPr>
              <p:cNvPr id="10" name="Group 55"/>
              <p:cNvGrpSpPr/>
              <p:nvPr/>
            </p:nvGrpSpPr>
            <p:grpSpPr>
              <a:xfrm>
                <a:off x="197068" y="3920362"/>
                <a:ext cx="1447800" cy="228600"/>
                <a:chOff x="197068" y="3920362"/>
                <a:chExt cx="1447800" cy="228600"/>
              </a:xfrm>
            </p:grpSpPr>
            <p:sp>
              <p:nvSpPr>
                <p:cNvPr id="51" name="Rounded Rectangle 50"/>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3" name="Rounded Rectangle 52"/>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4" name="Rounded Rectangle 53"/>
                <p:cNvSpPr/>
                <p:nvPr/>
              </p:nvSpPr>
              <p:spPr>
                <a:xfrm>
                  <a:off x="11114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p:cNvSpPr/>
                <p:nvPr/>
              </p:nvSpPr>
              <p:spPr>
                <a:xfrm>
                  <a:off x="14162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11" name="Group 56"/>
              <p:cNvGrpSpPr/>
              <p:nvPr/>
            </p:nvGrpSpPr>
            <p:grpSpPr>
              <a:xfrm>
                <a:off x="3124200" y="4114800"/>
                <a:ext cx="838200" cy="228600"/>
                <a:chOff x="197068" y="3920362"/>
                <a:chExt cx="838200" cy="228600"/>
              </a:xfrm>
            </p:grpSpPr>
            <p:sp>
              <p:nvSpPr>
                <p:cNvPr id="58" name="Rounded Rectangle 57"/>
                <p:cNvSpPr/>
                <p:nvPr/>
              </p:nvSpPr>
              <p:spPr>
                <a:xfrm>
                  <a:off x="1970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5018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2" name="Rounded Rectangle 61"/>
                <p:cNvSpPr/>
                <p:nvPr/>
              </p:nvSpPr>
              <p:spPr>
                <a:xfrm>
                  <a:off x="806668" y="3920362"/>
                  <a:ext cx="228600" cy="2286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sp>
          <p:nvSpPr>
            <p:cNvPr id="19" name="TextBox 18"/>
            <p:cNvSpPr txBox="1"/>
            <p:nvPr/>
          </p:nvSpPr>
          <p:spPr>
            <a:xfrm>
              <a:off x="362853" y="3701456"/>
              <a:ext cx="774709" cy="861775"/>
            </a:xfrm>
            <a:prstGeom prst="rect">
              <a:avLst/>
            </a:prstGeom>
            <a:noFill/>
          </p:spPr>
          <p:txBody>
            <a:bodyPr wrap="none" rtlCol="0">
              <a:spAutoFit/>
            </a:bodyPr>
            <a:lstStyle/>
            <a:p>
              <a:r>
                <a:rPr lang="en-US" dirty="0"/>
                <a:t>g</a:t>
              </a:r>
              <a:r>
                <a:rPr lang="en-US" dirty="0" smtClean="0"/>
                <a:t>pmfr</a:t>
              </a:r>
            </a:p>
            <a:p>
              <a:r>
                <a:rPr lang="en-US" dirty="0" smtClean="0"/>
                <a:t>utility</a:t>
              </a:r>
              <a:endParaRPr lang="en-US" dirty="0"/>
            </a:p>
          </p:txBody>
        </p:sp>
        <p:sp>
          <p:nvSpPr>
            <p:cNvPr id="48" name="TextBox 47"/>
            <p:cNvSpPr txBox="1"/>
            <p:nvPr/>
          </p:nvSpPr>
          <p:spPr>
            <a:xfrm>
              <a:off x="1821596" y="1327667"/>
              <a:ext cx="736500" cy="492443"/>
            </a:xfrm>
            <a:prstGeom prst="rect">
              <a:avLst/>
            </a:prstGeom>
            <a:noFill/>
          </p:spPr>
          <p:txBody>
            <a:bodyPr wrap="none" rtlCol="0">
              <a:spAutoFit/>
            </a:bodyPr>
            <a:lstStyle/>
            <a:p>
              <a:r>
                <a:rPr lang="en-US" dirty="0" smtClean="0"/>
                <a:t>Local</a:t>
              </a:r>
            </a:p>
          </p:txBody>
        </p:sp>
        <p:sp>
          <p:nvSpPr>
            <p:cNvPr id="56" name="TextBox 55"/>
            <p:cNvSpPr txBox="1"/>
            <p:nvPr/>
          </p:nvSpPr>
          <p:spPr>
            <a:xfrm>
              <a:off x="816089" y="5037797"/>
              <a:ext cx="992918" cy="492443"/>
            </a:xfrm>
            <a:prstGeom prst="rect">
              <a:avLst/>
            </a:prstGeom>
            <a:noFill/>
          </p:spPr>
          <p:txBody>
            <a:bodyPr wrap="none" rtlCol="0">
              <a:spAutoFit/>
            </a:bodyPr>
            <a:lstStyle/>
            <a:p>
              <a:r>
                <a:rPr lang="en-US" dirty="0" smtClean="0"/>
                <a:t>Remote</a:t>
              </a:r>
            </a:p>
          </p:txBody>
        </p:sp>
      </p:grpSp>
    </p:spTree>
    <p:custDataLst>
      <p:tags r:id="rId1"/>
    </p:custDataLst>
    <p:extLst>
      <p:ext uri="{BB962C8B-B14F-4D97-AF65-F5344CB8AC3E}">
        <p14:creationId xmlns:p14="http://schemas.microsoft.com/office/powerpoint/2010/main" val="4135302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431"/>
            <a:ext cx="8229600" cy="857250"/>
          </a:xfrm>
        </p:spPr>
        <p:txBody>
          <a:bodyPr anchor="t"/>
          <a:lstStyle/>
          <a:p>
            <a:r>
              <a:rPr lang="en-US" dirty="0" smtClean="0"/>
              <a:t>Comparing the EMC Data Domain Integration Solutions for Greenplum DCA</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66807123"/>
              </p:ext>
            </p:extLst>
          </p:nvPr>
        </p:nvGraphicFramePr>
        <p:xfrm>
          <a:off x="0" y="1110702"/>
          <a:ext cx="9144000" cy="3573604"/>
        </p:xfrm>
        <a:graphic>
          <a:graphicData uri="http://schemas.openxmlformats.org/drawingml/2006/table">
            <a:tbl>
              <a:tblPr firstRow="1" bandRow="1">
                <a:tableStyleId>{5C22544A-7EE6-4342-B048-85BDC9FD1C3A}</a:tableStyleId>
              </a:tblPr>
              <a:tblGrid>
                <a:gridCol w="2183996"/>
                <a:gridCol w="3525255"/>
                <a:gridCol w="3434749"/>
              </a:tblGrid>
              <a:tr h="303145">
                <a:tc>
                  <a:txBody>
                    <a:bodyPr/>
                    <a:lstStyle/>
                    <a:p>
                      <a:r>
                        <a:rPr lang="en-US" sz="1600" dirty="0" smtClean="0"/>
                        <a:t>Feature</a:t>
                      </a:r>
                      <a:endParaRPr lang="en-US" sz="1600" dirty="0"/>
                    </a:p>
                  </a:txBody>
                  <a:tcPr marT="34290" marB="34290"/>
                </a:tc>
                <a:tc>
                  <a:txBody>
                    <a:bodyPr/>
                    <a:lstStyle/>
                    <a:p>
                      <a:r>
                        <a:rPr lang="en-US" sz="1600" dirty="0" smtClean="0"/>
                        <a:t>NFS</a:t>
                      </a:r>
                      <a:endParaRPr lang="en-US" sz="1600" dirty="0"/>
                    </a:p>
                  </a:txBody>
                  <a:tcPr marT="34290" marB="34290"/>
                </a:tc>
                <a:tc>
                  <a:txBody>
                    <a:bodyPr/>
                    <a:lstStyle/>
                    <a:p>
                      <a:r>
                        <a:rPr lang="en-US" sz="1600" dirty="0" smtClean="0"/>
                        <a:t>DD Boost</a:t>
                      </a:r>
                      <a:endParaRPr lang="en-US" sz="1600" dirty="0"/>
                    </a:p>
                  </a:txBody>
                  <a:tcPr marT="34290" marB="34290"/>
                </a:tc>
              </a:tr>
              <a:tr h="480595">
                <a:tc>
                  <a:txBody>
                    <a:bodyPr/>
                    <a:lstStyle/>
                    <a:p>
                      <a:r>
                        <a:rPr lang="en-US" sz="1400" dirty="0" smtClean="0"/>
                        <a:t>Deduplication</a:t>
                      </a:r>
                      <a:endParaRPr lang="en-US" sz="1400" dirty="0"/>
                    </a:p>
                  </a:txBody>
                  <a:tcPr marT="34290" marB="34290"/>
                </a:tc>
                <a:tc>
                  <a:txBody>
                    <a:bodyPr/>
                    <a:lstStyle/>
                    <a:p>
                      <a:r>
                        <a:rPr lang="en-US" sz="1400" dirty="0" smtClean="0"/>
                        <a:t>Deduplication</a:t>
                      </a:r>
                      <a:r>
                        <a:rPr lang="en-US" sz="1400" baseline="0" dirty="0" smtClean="0"/>
                        <a:t> on Data Domain appliance</a:t>
                      </a:r>
                      <a:endParaRPr lang="en-US" sz="1400" dirty="0"/>
                    </a:p>
                  </a:txBody>
                  <a:tcPr marT="34290" marB="34290"/>
                </a:tc>
                <a:tc>
                  <a:txBody>
                    <a:bodyPr/>
                    <a:lstStyle/>
                    <a:p>
                      <a:r>
                        <a:rPr lang="en-US" sz="1400" dirty="0" smtClean="0"/>
                        <a:t>Deduplication on Greenplum DB segment and master instance</a:t>
                      </a:r>
                      <a:endParaRPr lang="en-US" sz="1400" dirty="0"/>
                    </a:p>
                  </a:txBody>
                  <a:tcPr marT="34290" marB="34290"/>
                </a:tc>
              </a:tr>
              <a:tr h="502745">
                <a:tc>
                  <a:txBody>
                    <a:bodyPr/>
                    <a:lstStyle/>
                    <a:p>
                      <a:r>
                        <a:rPr lang="en-US" sz="1400" dirty="0" smtClean="0"/>
                        <a:t>CPU Usage on Segments</a:t>
                      </a:r>
                      <a:endParaRPr lang="en-US" sz="1400" dirty="0"/>
                    </a:p>
                  </a:txBody>
                  <a:tcPr marT="34290" marB="34290"/>
                </a:tc>
                <a:tc>
                  <a:txBody>
                    <a:bodyPr/>
                    <a:lstStyle/>
                    <a:p>
                      <a:r>
                        <a:rPr lang="en-US" sz="1400" dirty="0" smtClean="0"/>
                        <a:t>As needed for NFS</a:t>
                      </a:r>
                      <a:endParaRPr lang="en-US" sz="1400" dirty="0"/>
                    </a:p>
                  </a:txBody>
                  <a:tcPr marT="34290" marB="34290"/>
                </a:tc>
                <a:tc>
                  <a:txBody>
                    <a:bodyPr/>
                    <a:lstStyle/>
                    <a:p>
                      <a:r>
                        <a:rPr lang="en-US" sz="1400" dirty="0" smtClean="0"/>
                        <a:t>Increased CPU usage on GPDB due to de-duplication</a:t>
                      </a:r>
                      <a:r>
                        <a:rPr lang="en-US" sz="1400" baseline="0" dirty="0" smtClean="0"/>
                        <a:t> and compression</a:t>
                      </a:r>
                      <a:endParaRPr lang="en-US" sz="1400" dirty="0"/>
                    </a:p>
                  </a:txBody>
                  <a:tcPr marT="34290" marB="34290"/>
                </a:tc>
              </a:tr>
              <a:tr h="480595">
                <a:tc>
                  <a:txBody>
                    <a:bodyPr/>
                    <a:lstStyle/>
                    <a:p>
                      <a:r>
                        <a:rPr lang="en-US" sz="1400" dirty="0" smtClean="0"/>
                        <a:t>Network Utilization</a:t>
                      </a:r>
                      <a:endParaRPr lang="en-US" sz="1400" dirty="0"/>
                    </a:p>
                  </a:txBody>
                  <a:tcPr marT="34290" marB="34290"/>
                </a:tc>
                <a:tc>
                  <a:txBody>
                    <a:bodyPr/>
                    <a:lstStyle/>
                    <a:p>
                      <a:r>
                        <a:rPr lang="en-US" sz="1400" dirty="0" smtClean="0"/>
                        <a:t>All data is sent over the network</a:t>
                      </a:r>
                      <a:endParaRPr lang="en-US" sz="1400" dirty="0"/>
                    </a:p>
                  </a:txBody>
                  <a:tcPr marT="34290" marB="34290"/>
                </a:tc>
                <a:tc>
                  <a:txBody>
                    <a:bodyPr/>
                    <a:lstStyle/>
                    <a:p>
                      <a:r>
                        <a:rPr lang="en-US" sz="1400" dirty="0" smtClean="0"/>
                        <a:t>Only changed, deduplication data is sent over the network</a:t>
                      </a:r>
                      <a:endParaRPr lang="en-US" sz="1400" dirty="0"/>
                    </a:p>
                  </a:txBody>
                  <a:tcPr marT="34290" marB="34290"/>
                </a:tc>
              </a:tr>
              <a:tr h="494943">
                <a:tc>
                  <a:txBody>
                    <a:bodyPr/>
                    <a:lstStyle/>
                    <a:p>
                      <a:r>
                        <a:rPr lang="en-US" sz="1400" dirty="0" smtClean="0"/>
                        <a:t>Scalability</a:t>
                      </a:r>
                      <a:endParaRPr lang="en-US" sz="1400" dirty="0"/>
                    </a:p>
                  </a:txBody>
                  <a:tcPr marT="34290" marB="34290"/>
                </a:tc>
                <a:tc>
                  <a:txBody>
                    <a:bodyPr/>
                    <a:lstStyle/>
                    <a:p>
                      <a:r>
                        <a:rPr lang="en-US" sz="1400" dirty="0" smtClean="0"/>
                        <a:t>Increasing</a:t>
                      </a:r>
                      <a:r>
                        <a:rPr lang="en-US" sz="1400" baseline="0" dirty="0" smtClean="0"/>
                        <a:t> the number of racks can result in saturation of DD appliance or network</a:t>
                      </a:r>
                      <a:endParaRPr lang="en-US" sz="1400" dirty="0"/>
                    </a:p>
                  </a:txBody>
                  <a:tcPr marT="34290" marB="34290"/>
                </a:tc>
                <a:tc>
                  <a:txBody>
                    <a:bodyPr/>
                    <a:lstStyle/>
                    <a:p>
                      <a:r>
                        <a:rPr lang="en-US" sz="1400" dirty="0" smtClean="0"/>
                        <a:t>Minimal data</a:t>
                      </a:r>
                      <a:r>
                        <a:rPr lang="en-US" sz="1400" baseline="0" dirty="0" smtClean="0"/>
                        <a:t> transfer</a:t>
                      </a:r>
                      <a:endParaRPr lang="en-US" sz="1400" dirty="0"/>
                    </a:p>
                  </a:txBody>
                  <a:tcPr marT="34290" marB="34290"/>
                </a:tc>
              </a:tr>
              <a:tr h="480595">
                <a:tc>
                  <a:txBody>
                    <a:bodyPr/>
                    <a:lstStyle/>
                    <a:p>
                      <a:r>
                        <a:rPr lang="en-US" sz="1400" dirty="0" smtClean="0"/>
                        <a:t>Management</a:t>
                      </a:r>
                      <a:endParaRPr lang="en-US" sz="1400" dirty="0"/>
                    </a:p>
                  </a:txBody>
                  <a:tcPr marT="34290" marB="34290"/>
                </a:tc>
                <a:tc>
                  <a:txBody>
                    <a:bodyPr/>
                    <a:lstStyle/>
                    <a:p>
                      <a:r>
                        <a:rPr lang="en-US" sz="1400" dirty="0" smtClean="0"/>
                        <a:t>Each segment server and master server requires its own mount point</a:t>
                      </a:r>
                      <a:endParaRPr lang="en-US" sz="1400" dirty="0"/>
                    </a:p>
                  </a:txBody>
                  <a:tcPr marT="34290" marB="34290"/>
                </a:tc>
                <a:tc>
                  <a:txBody>
                    <a:bodyPr/>
                    <a:lstStyle/>
                    <a:p>
                      <a:r>
                        <a:rPr lang="en-US" sz="1400" dirty="0" smtClean="0"/>
                        <a:t>Integrated native solution</a:t>
                      </a:r>
                      <a:r>
                        <a:rPr lang="en-US" sz="1400" baseline="0" dirty="0" smtClean="0"/>
                        <a:t> with no static system configuration</a:t>
                      </a:r>
                      <a:endParaRPr lang="en-US" sz="1400" dirty="0"/>
                    </a:p>
                  </a:txBody>
                  <a:tcPr marT="34290" marB="34290"/>
                </a:tc>
              </a:tr>
              <a:tr h="480595">
                <a:tc>
                  <a:txBody>
                    <a:bodyPr/>
                    <a:lstStyle/>
                    <a:p>
                      <a:r>
                        <a:rPr lang="en-US" sz="1400" dirty="0" smtClean="0"/>
                        <a:t>Backup Performance</a:t>
                      </a:r>
                      <a:endParaRPr lang="en-US" sz="1400" dirty="0"/>
                    </a:p>
                  </a:txBody>
                  <a:tcPr marT="34290" marB="34290"/>
                </a:tc>
                <a:tc>
                  <a:txBody>
                    <a:bodyPr/>
                    <a:lstStyle/>
                    <a:p>
                      <a:r>
                        <a:rPr lang="en-US" sz="1400" dirty="0" smtClean="0"/>
                        <a:t>Full backup</a:t>
                      </a:r>
                      <a:endParaRPr lang="en-US" sz="1400" dirty="0"/>
                    </a:p>
                  </a:txBody>
                  <a:tcPr marT="34290" marB="34290"/>
                </a:tc>
                <a:tc>
                  <a:txBody>
                    <a:bodyPr/>
                    <a:lstStyle/>
                    <a:p>
                      <a:r>
                        <a:rPr lang="en-US" sz="1400" dirty="0" smtClean="0"/>
                        <a:t>Initial backup is full; follow-on</a:t>
                      </a:r>
                      <a:r>
                        <a:rPr lang="en-US" sz="1400" baseline="0" dirty="0" smtClean="0"/>
                        <a:t> backups are incremental</a:t>
                      </a:r>
                      <a:endParaRPr lang="en-US" sz="1400" dirty="0"/>
                    </a:p>
                  </a:txBody>
                  <a:tcPr marT="34290" marB="34290"/>
                </a:tc>
              </a:tr>
              <a:tr h="273570">
                <a:tc>
                  <a:txBody>
                    <a:bodyPr/>
                    <a:lstStyle/>
                    <a:p>
                      <a:r>
                        <a:rPr lang="en-US" sz="1400" dirty="0" smtClean="0"/>
                        <a:t>Data Domain Replication</a:t>
                      </a:r>
                      <a:endParaRPr lang="en-US" sz="1400" dirty="0"/>
                    </a:p>
                  </a:txBody>
                  <a:tcPr marT="34290" marB="34290"/>
                </a:tc>
                <a:tc>
                  <a:txBody>
                    <a:bodyPr/>
                    <a:lstStyle/>
                    <a:p>
                      <a:r>
                        <a:rPr lang="en-US" sz="1400" dirty="0" smtClean="0"/>
                        <a:t>Directory level</a:t>
                      </a:r>
                      <a:endParaRPr lang="en-US" sz="1400" dirty="0"/>
                    </a:p>
                  </a:txBody>
                  <a:tcPr marT="34290" marB="34290"/>
                </a:tc>
                <a:tc>
                  <a:txBody>
                    <a:bodyPr/>
                    <a:lstStyle/>
                    <a:p>
                      <a:r>
                        <a:rPr lang="en-US" sz="1400" dirty="0" smtClean="0"/>
                        <a:t>Collection and Managed File</a:t>
                      </a:r>
                      <a:endParaRPr lang="en-US" sz="1400" dirty="0"/>
                    </a:p>
                  </a:txBody>
                  <a:tcPr marT="34290" marB="34290"/>
                </a:tc>
              </a:tr>
            </a:tbl>
          </a:graphicData>
        </a:graphic>
      </p:graphicFrame>
    </p:spTree>
    <p:custDataLst>
      <p:tags r:id="rId1"/>
    </p:custDataLst>
    <p:extLst>
      <p:ext uri="{BB962C8B-B14F-4D97-AF65-F5344CB8AC3E}">
        <p14:creationId xmlns:p14="http://schemas.microsoft.com/office/powerpoint/2010/main" val="2252936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pPr marL="0" indent="0">
              <a:buNone/>
            </a:pPr>
            <a:r>
              <a:rPr lang="en-US" sz="2200" dirty="0" smtClean="0"/>
              <a:t>In this module we covered:</a:t>
            </a:r>
          </a:p>
          <a:p>
            <a:pPr marL="223838" indent="-223838">
              <a:defRPr/>
            </a:pPr>
            <a:r>
              <a:rPr lang="en-US" sz="2000" dirty="0" smtClean="0">
                <a:solidFill>
                  <a:schemeClr val="bg2">
                    <a:lumMod val="75000"/>
                  </a:schemeClr>
                </a:solidFill>
              </a:rPr>
              <a:t>The </a:t>
            </a:r>
            <a:r>
              <a:rPr lang="en-US" sz="2000" dirty="0">
                <a:solidFill>
                  <a:schemeClr val="bg2">
                    <a:lumMod val="75000"/>
                  </a:schemeClr>
                </a:solidFill>
              </a:rPr>
              <a:t>process of parallel backup</a:t>
            </a:r>
          </a:p>
          <a:p>
            <a:pPr marL="223838" indent="-223838">
              <a:defRPr/>
            </a:pPr>
            <a:r>
              <a:rPr lang="en-US" sz="2000" dirty="0" smtClean="0">
                <a:solidFill>
                  <a:schemeClr val="bg2">
                    <a:lumMod val="75000"/>
                  </a:schemeClr>
                </a:solidFill>
              </a:rPr>
              <a:t>The </a:t>
            </a:r>
            <a:r>
              <a:rPr lang="en-US" sz="2000" dirty="0">
                <a:solidFill>
                  <a:schemeClr val="bg2">
                    <a:lumMod val="75000"/>
                  </a:schemeClr>
                </a:solidFill>
              </a:rPr>
              <a:t>process of parallel restore</a:t>
            </a:r>
          </a:p>
          <a:p>
            <a:pPr marL="223838" indent="-223838">
              <a:defRPr/>
            </a:pPr>
            <a:r>
              <a:rPr lang="en-US" sz="2000" dirty="0" smtClean="0">
                <a:solidFill>
                  <a:schemeClr val="bg2">
                    <a:lumMod val="75000"/>
                  </a:schemeClr>
                </a:solidFill>
              </a:rPr>
              <a:t>The </a:t>
            </a:r>
            <a:r>
              <a:rPr lang="en-US" sz="2000" dirty="0">
                <a:solidFill>
                  <a:schemeClr val="bg2">
                    <a:lumMod val="75000"/>
                  </a:schemeClr>
                </a:solidFill>
              </a:rPr>
              <a:t>process of non-parallel backup</a:t>
            </a:r>
          </a:p>
          <a:p>
            <a:pPr marL="223838" indent="-223838">
              <a:defRPr/>
            </a:pPr>
            <a:r>
              <a:rPr lang="en-US" sz="2000" dirty="0" smtClean="0">
                <a:solidFill>
                  <a:schemeClr val="bg2">
                    <a:lumMod val="75000"/>
                  </a:schemeClr>
                </a:solidFill>
              </a:rPr>
              <a:t>The </a:t>
            </a:r>
            <a:r>
              <a:rPr lang="en-US" sz="2000" dirty="0">
                <a:solidFill>
                  <a:schemeClr val="bg2">
                    <a:lumMod val="75000"/>
                  </a:schemeClr>
                </a:solidFill>
              </a:rPr>
              <a:t>commands used to perform backup and restoration of data</a:t>
            </a:r>
          </a:p>
          <a:p>
            <a:pPr marL="223838" indent="-223838">
              <a:defRPr/>
            </a:pPr>
            <a:r>
              <a:rPr lang="en-US" sz="2000" dirty="0" smtClean="0">
                <a:solidFill>
                  <a:schemeClr val="bg2">
                    <a:lumMod val="75000"/>
                  </a:schemeClr>
                </a:solidFill>
              </a:rPr>
              <a:t>Command </a:t>
            </a:r>
            <a:r>
              <a:rPr lang="en-US" sz="2000" dirty="0">
                <a:solidFill>
                  <a:schemeClr val="bg2">
                    <a:lumMod val="75000"/>
                  </a:schemeClr>
                </a:solidFill>
              </a:rPr>
              <a:t>options to perform </a:t>
            </a:r>
            <a:r>
              <a:rPr lang="en-US" sz="2000">
                <a:solidFill>
                  <a:schemeClr val="bg2">
                    <a:lumMod val="75000"/>
                  </a:schemeClr>
                </a:solidFill>
              </a:rPr>
              <a:t>incremental </a:t>
            </a:r>
            <a:r>
              <a:rPr lang="en-US" sz="2000" smtClean="0">
                <a:solidFill>
                  <a:schemeClr val="bg2">
                    <a:lumMod val="75000"/>
                  </a:schemeClr>
                </a:solidFill>
              </a:rPr>
              <a:t>archival</a:t>
            </a:r>
            <a:endParaRPr lang="en-US" sz="2000" dirty="0">
              <a:solidFill>
                <a:schemeClr val="bg2">
                  <a:lumMod val="75000"/>
                </a:schemeClr>
              </a:solidFill>
            </a:endParaRPr>
          </a:p>
        </p:txBody>
      </p:sp>
    </p:spTree>
    <p:extLst>
      <p:ext uri="{BB962C8B-B14F-4D97-AF65-F5344CB8AC3E}">
        <p14:creationId xmlns:p14="http://schemas.microsoft.com/office/powerpoint/2010/main" val="18744806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About Parallel Backups and Restores</a:t>
            </a:r>
            <a:endParaRPr lang="en-US" dirty="0"/>
          </a:p>
        </p:txBody>
      </p:sp>
      <p:pic>
        <p:nvPicPr>
          <p:cNvPr id="9" name="Picture 2"/>
          <p:cNvPicPr>
            <a:picLocks noChangeAspect="1" noChangeArrowheads="1"/>
          </p:cNvPicPr>
          <p:nvPr/>
        </p:nvPicPr>
        <p:blipFill>
          <a:blip r:embed="rId4" cstate="print"/>
          <a:srcRect/>
          <a:stretch>
            <a:fillRect/>
          </a:stretch>
        </p:blipFill>
        <p:spPr bwMode="auto">
          <a:xfrm>
            <a:off x="163429" y="1145834"/>
            <a:ext cx="4705350" cy="1950244"/>
          </a:xfrm>
          <a:prstGeom prst="rect">
            <a:avLst/>
          </a:prstGeom>
          <a:noFill/>
          <a:ln w="12700">
            <a:solidFill>
              <a:schemeClr val="tx1"/>
            </a:solidFill>
            <a:miter lim="800000"/>
            <a:headEnd/>
            <a:tailEnd/>
          </a:ln>
          <a:effectLst>
            <a:outerShdw blurRad="63500" sx="102000" sy="102000" algn="ctr" rotWithShape="0">
              <a:prstClr val="black">
                <a:alpha val="40000"/>
              </a:prstClr>
            </a:outerShdw>
          </a:effectLst>
        </p:spPr>
      </p:pic>
      <p:pic>
        <p:nvPicPr>
          <p:cNvPr id="10" name="Picture 3"/>
          <p:cNvPicPr>
            <a:picLocks noChangeAspect="1" noChangeArrowheads="1"/>
          </p:cNvPicPr>
          <p:nvPr/>
        </p:nvPicPr>
        <p:blipFill>
          <a:blip r:embed="rId5" cstate="print"/>
          <a:srcRect/>
          <a:stretch>
            <a:fillRect/>
          </a:stretch>
        </p:blipFill>
        <p:spPr bwMode="auto">
          <a:xfrm>
            <a:off x="4057650" y="2761638"/>
            <a:ext cx="4705350" cy="1950244"/>
          </a:xfrm>
          <a:prstGeom prst="rect">
            <a:avLst/>
          </a:prstGeom>
          <a:noFill/>
          <a:ln w="12700">
            <a:solidFill>
              <a:schemeClr val="tx1"/>
            </a:solidFill>
            <a:miter lim="800000"/>
            <a:headEnd/>
            <a:tailEnd/>
          </a:ln>
          <a:effectLst>
            <a:outerShdw blurRad="63500" sx="102000" sy="102000" algn="ctr" rotWithShape="0">
              <a:prstClr val="black">
                <a:alpha val="40000"/>
              </a:prstClr>
            </a:outerShdw>
          </a:effectLst>
        </p:spPr>
      </p:pic>
      <p:sp>
        <p:nvSpPr>
          <p:cNvPr id="11" name="Rectangle 10"/>
          <p:cNvSpPr/>
          <p:nvPr/>
        </p:nvSpPr>
        <p:spPr>
          <a:xfrm>
            <a:off x="1439779" y="867228"/>
            <a:ext cx="2438400" cy="28575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Parallel Backup</a:t>
            </a:r>
          </a:p>
        </p:txBody>
      </p:sp>
      <p:sp>
        <p:nvSpPr>
          <p:cNvPr id="12" name="Rectangle 11"/>
          <p:cNvSpPr/>
          <p:nvPr/>
        </p:nvSpPr>
        <p:spPr>
          <a:xfrm>
            <a:off x="5181600" y="2475888"/>
            <a:ext cx="2438400" cy="28575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Parallel Restore</a:t>
            </a:r>
          </a:p>
        </p:txBody>
      </p:sp>
    </p:spTree>
    <p:custDataLst>
      <p:tags r:id="rId1"/>
    </p:custDataLst>
    <p:extLst>
      <p:ext uri="{BB962C8B-B14F-4D97-AF65-F5344CB8AC3E}">
        <p14:creationId xmlns:p14="http://schemas.microsoft.com/office/powerpoint/2010/main" val="18311507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Parallel Backups</a:t>
            </a:r>
            <a:endParaRPr lang="en-US" dirty="0"/>
          </a:p>
        </p:txBody>
      </p:sp>
      <p:grpSp>
        <p:nvGrpSpPr>
          <p:cNvPr id="5" name="Group 4"/>
          <p:cNvGrpSpPr/>
          <p:nvPr/>
        </p:nvGrpSpPr>
        <p:grpSpPr>
          <a:xfrm>
            <a:off x="2883234" y="2212075"/>
            <a:ext cx="1615541" cy="978047"/>
            <a:chOff x="2621983" y="2419415"/>
            <a:chExt cx="1615541" cy="1304063"/>
          </a:xfrm>
        </p:grpSpPr>
        <p:pic>
          <p:nvPicPr>
            <p:cNvPr id="6"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621983" y="3072187"/>
              <a:ext cx="1615541" cy="651291"/>
            </a:xfrm>
            <a:prstGeom prst="rect">
              <a:avLst/>
            </a:prstGeom>
            <a:noFill/>
          </p:spPr>
        </p:pic>
        <p:pic>
          <p:nvPicPr>
            <p:cNvPr id="7" name="Picture 2" descr="C:\Users\cantot\Documents\Training\Training Supporting Materials\Icons\All Others\disc lt 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222" y="2419415"/>
              <a:ext cx="957360" cy="10434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4487165" y="2041513"/>
            <a:ext cx="945079" cy="441246"/>
            <a:chOff x="2781299" y="1962150"/>
            <a:chExt cx="945079" cy="588328"/>
          </a:xfrm>
        </p:grpSpPr>
        <p:pic>
          <p:nvPicPr>
            <p:cNvPr id="9"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781299" y="2169478"/>
              <a:ext cx="945079" cy="381000"/>
            </a:xfrm>
            <a:prstGeom prst="rect">
              <a:avLst/>
            </a:prstGeom>
            <a:noFill/>
          </p:spPr>
        </p:pic>
        <p:grpSp>
          <p:nvGrpSpPr>
            <p:cNvPr id="10" name="Group 26"/>
            <p:cNvGrpSpPr/>
            <p:nvPr/>
          </p:nvGrpSpPr>
          <p:grpSpPr>
            <a:xfrm>
              <a:off x="2870934" y="1962150"/>
              <a:ext cx="765810" cy="457200"/>
              <a:chOff x="6096000" y="1447800"/>
              <a:chExt cx="765810" cy="457200"/>
            </a:xfrm>
          </p:grpSpPr>
          <p:grpSp>
            <p:nvGrpSpPr>
              <p:cNvPr id="11" name="Group 8"/>
              <p:cNvGrpSpPr>
                <a:grpSpLocks noChangeAspect="1"/>
              </p:cNvGrpSpPr>
              <p:nvPr/>
            </p:nvGrpSpPr>
            <p:grpSpPr>
              <a:xfrm>
                <a:off x="6096000" y="1447800"/>
                <a:ext cx="461010" cy="354195"/>
                <a:chOff x="3200400" y="3886200"/>
                <a:chExt cx="838200" cy="643996"/>
              </a:xfrm>
            </p:grpSpPr>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19"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20"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nvGrpSpPr>
              <p:cNvPr id="12" name="Group 8"/>
              <p:cNvGrpSpPr>
                <a:grpSpLocks noChangeAspect="1"/>
              </p:cNvGrpSpPr>
              <p:nvPr/>
            </p:nvGrpSpPr>
            <p:grpSpPr>
              <a:xfrm>
                <a:off x="6400800" y="1550805"/>
                <a:ext cx="461010" cy="354195"/>
                <a:chOff x="3200400" y="3886200"/>
                <a:chExt cx="838200" cy="643996"/>
              </a:xfrm>
            </p:grpSpPr>
            <p:pic>
              <p:nvPicPr>
                <p:cNvPr id="13"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14"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grpSp>
      <p:grpSp>
        <p:nvGrpSpPr>
          <p:cNvPr id="21" name="Group 20"/>
          <p:cNvGrpSpPr/>
          <p:nvPr/>
        </p:nvGrpSpPr>
        <p:grpSpPr>
          <a:xfrm>
            <a:off x="3971726" y="1458627"/>
            <a:ext cx="945079" cy="441246"/>
            <a:chOff x="2781299" y="1962150"/>
            <a:chExt cx="945079" cy="588328"/>
          </a:xfrm>
        </p:grpSpPr>
        <p:pic>
          <p:nvPicPr>
            <p:cNvPr id="22"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781299" y="2169478"/>
              <a:ext cx="945079" cy="381000"/>
            </a:xfrm>
            <a:prstGeom prst="rect">
              <a:avLst/>
            </a:prstGeom>
            <a:noFill/>
          </p:spPr>
        </p:pic>
        <p:grpSp>
          <p:nvGrpSpPr>
            <p:cNvPr id="23" name="Group 26"/>
            <p:cNvGrpSpPr/>
            <p:nvPr/>
          </p:nvGrpSpPr>
          <p:grpSpPr>
            <a:xfrm>
              <a:off x="2870934" y="1962150"/>
              <a:ext cx="765810" cy="457200"/>
              <a:chOff x="6096000" y="1447800"/>
              <a:chExt cx="765810" cy="457200"/>
            </a:xfrm>
          </p:grpSpPr>
          <p:grpSp>
            <p:nvGrpSpPr>
              <p:cNvPr id="24" name="Group 8"/>
              <p:cNvGrpSpPr>
                <a:grpSpLocks noChangeAspect="1"/>
              </p:cNvGrpSpPr>
              <p:nvPr/>
            </p:nvGrpSpPr>
            <p:grpSpPr>
              <a:xfrm>
                <a:off x="6096000" y="1447800"/>
                <a:ext cx="461010" cy="354195"/>
                <a:chOff x="3200400" y="3886200"/>
                <a:chExt cx="838200" cy="643996"/>
              </a:xfrm>
            </p:grpSpPr>
            <p:pic>
              <p:nvPicPr>
                <p:cNvPr id="30"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31"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32"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33"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nvGrpSpPr>
              <p:cNvPr id="25" name="Group 8"/>
              <p:cNvGrpSpPr>
                <a:grpSpLocks noChangeAspect="1"/>
              </p:cNvGrpSpPr>
              <p:nvPr/>
            </p:nvGrpSpPr>
            <p:grpSpPr>
              <a:xfrm>
                <a:off x="6400800" y="1550805"/>
                <a:ext cx="461010" cy="354195"/>
                <a:chOff x="3200400" y="3886200"/>
                <a:chExt cx="838200" cy="643996"/>
              </a:xfrm>
            </p:grpSpPr>
            <p:pic>
              <p:nvPicPr>
                <p:cNvPr id="26"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27"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28"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29"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grpSp>
      <p:grpSp>
        <p:nvGrpSpPr>
          <p:cNvPr id="34" name="Group 33"/>
          <p:cNvGrpSpPr/>
          <p:nvPr/>
        </p:nvGrpSpPr>
        <p:grpSpPr>
          <a:xfrm>
            <a:off x="-47499" y="2440082"/>
            <a:ext cx="3298296" cy="522045"/>
            <a:chOff x="4968388" y="1556161"/>
            <a:chExt cx="3298296" cy="696060"/>
          </a:xfrm>
        </p:grpSpPr>
        <p:pic>
          <p:nvPicPr>
            <p:cNvPr id="35"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218" y="1556161"/>
              <a:ext cx="579093" cy="48074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968388" y="1800816"/>
              <a:ext cx="3298296" cy="451405"/>
            </a:xfrm>
            <a:prstGeom prst="rect">
              <a:avLst/>
            </a:prstGeom>
            <a:solidFill>
              <a:schemeClr val="bg1"/>
            </a:solidFill>
            <a:effectLst>
              <a:softEdge rad="127000"/>
            </a:effectLst>
          </p:spPr>
          <p:txBody>
            <a:bodyPr wrap="none" rtlCol="0">
              <a:spAutoFit/>
            </a:bodyPr>
            <a:lstStyle/>
            <a:p>
              <a:r>
                <a:rPr lang="en-US" sz="1600" b="1" dirty="0" smtClean="0">
                  <a:latin typeface="Courier New" panose="02070309020205020404" pitchFamily="49" charset="0"/>
                  <a:cs typeface="Courier New" panose="02070309020205020404" pitchFamily="49" charset="0"/>
                </a:rPr>
                <a:t>gpseg-1/</a:t>
              </a:r>
              <a:r>
                <a:rPr lang="en-US" sz="1600" b="1" dirty="0" err="1" smtClean="0">
                  <a:latin typeface="Courier New" panose="02070309020205020404" pitchFamily="49" charset="0"/>
                  <a:cs typeface="Courier New" panose="02070309020205020404" pitchFamily="49" charset="0"/>
                </a:rPr>
                <a:t>db_dumps</a:t>
              </a:r>
              <a:r>
                <a:rPr lang="en-US" sz="1600" b="1" dirty="0" smtClean="0">
                  <a:latin typeface="Courier New" panose="02070309020205020404" pitchFamily="49" charset="0"/>
                  <a:cs typeface="Courier New" panose="02070309020205020404" pitchFamily="49" charset="0"/>
                </a:rPr>
                <a:t>/</a:t>
              </a:r>
              <a:r>
                <a:rPr lang="en-US" sz="1600" b="1" i="1" dirty="0" err="1" smtClean="0">
                  <a:latin typeface="Courier New" panose="02070309020205020404" pitchFamily="49" charset="0"/>
                  <a:cs typeface="Courier New" panose="02070309020205020404" pitchFamily="49" charset="0"/>
                </a:rPr>
                <a:t>yyyymmdd</a:t>
              </a:r>
              <a:endParaRPr lang="en-US" sz="1600" b="1" i="1" dirty="0">
                <a:latin typeface="Courier New" panose="02070309020205020404" pitchFamily="49" charset="0"/>
                <a:cs typeface="Courier New" panose="02070309020205020404" pitchFamily="49" charset="0"/>
              </a:endParaRPr>
            </a:p>
          </p:txBody>
        </p:sp>
      </p:grpSp>
      <p:pic>
        <p:nvPicPr>
          <p:cNvPr id="37"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8431" y="1149035"/>
            <a:ext cx="579093" cy="36055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1439" y="1420842"/>
            <a:ext cx="579093" cy="36055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p:cNvGrpSpPr/>
          <p:nvPr/>
        </p:nvGrpSpPr>
        <p:grpSpPr>
          <a:xfrm>
            <a:off x="1756675" y="1261095"/>
            <a:ext cx="2101236" cy="809150"/>
            <a:chOff x="228600" y="1200148"/>
            <a:chExt cx="2101236" cy="1078867"/>
          </a:xfrm>
        </p:grpSpPr>
        <p:sp>
          <p:nvSpPr>
            <p:cNvPr id="40" name="Rounded Rectangle 39"/>
            <p:cNvSpPr/>
            <p:nvPr/>
          </p:nvSpPr>
          <p:spPr>
            <a:xfrm>
              <a:off x="228600" y="1200148"/>
              <a:ext cx="2101236" cy="1016605"/>
            </a:xfrm>
            <a:prstGeom prst="roundRect">
              <a:avLst>
                <a:gd name="adj" fmla="val 7802"/>
              </a:avLst>
            </a:prstGeom>
            <a:solidFill>
              <a:schemeClr val="bg1"/>
            </a:solidFill>
            <a:ln w="28575" cmpd="sng">
              <a:solidFill>
                <a:schemeClr val="bg2"/>
              </a:solidFill>
              <a:prstDash val="sysDot"/>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1" name="TextBox 40"/>
            <p:cNvSpPr txBox="1"/>
            <p:nvPr/>
          </p:nvSpPr>
          <p:spPr>
            <a:xfrm>
              <a:off x="238125" y="1294129"/>
              <a:ext cx="2082186" cy="984886"/>
            </a:xfrm>
            <a:prstGeom prst="rect">
              <a:avLst/>
            </a:prstGeom>
            <a:noFill/>
          </p:spPr>
          <p:txBody>
            <a:bodyPr wrap="square" rtlCol="0">
              <a:spAutoFit/>
            </a:bodyPr>
            <a:lstStyle/>
            <a:p>
              <a:r>
                <a:rPr lang="en-US" sz="1400" dirty="0" smtClean="0">
                  <a:solidFill>
                    <a:srgbClr val="717074"/>
                  </a:solidFill>
                </a:rPr>
                <a:t>Data dumps on all segments are performed in parallel</a:t>
              </a:r>
            </a:p>
          </p:txBody>
        </p:sp>
      </p:grpSp>
      <p:cxnSp>
        <p:nvCxnSpPr>
          <p:cNvPr id="46" name="Elbow Connector 45"/>
          <p:cNvCxnSpPr>
            <a:stCxn id="7" idx="2"/>
          </p:cNvCxnSpPr>
          <p:nvPr/>
        </p:nvCxnSpPr>
        <p:spPr>
          <a:xfrm rot="5400000" flipH="1">
            <a:off x="2239054" y="1558594"/>
            <a:ext cx="205922" cy="2666275"/>
          </a:xfrm>
          <a:prstGeom prst="bentConnector3">
            <a:avLst>
              <a:gd name="adj1" fmla="val -83260"/>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381548" y="3058264"/>
            <a:ext cx="1660972" cy="1429448"/>
            <a:chOff x="228600" y="1200146"/>
            <a:chExt cx="2101236" cy="3022165"/>
          </a:xfrm>
        </p:grpSpPr>
        <p:sp>
          <p:nvSpPr>
            <p:cNvPr id="48" name="Rounded Rectangle 47"/>
            <p:cNvSpPr/>
            <p:nvPr/>
          </p:nvSpPr>
          <p:spPr>
            <a:xfrm>
              <a:off x="228600" y="1200146"/>
              <a:ext cx="2101236" cy="3022163"/>
            </a:xfrm>
            <a:prstGeom prst="roundRect">
              <a:avLst>
                <a:gd name="adj" fmla="val 7802"/>
              </a:avLst>
            </a:prstGeom>
            <a:solidFill>
              <a:schemeClr val="bg1"/>
            </a:solidFill>
            <a:ln w="28575" cmpd="sng">
              <a:solidFill>
                <a:schemeClr val="bg2"/>
              </a:solidFill>
              <a:prstDash val="sysDot"/>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9" name="TextBox 48"/>
            <p:cNvSpPr txBox="1"/>
            <p:nvPr/>
          </p:nvSpPr>
          <p:spPr>
            <a:xfrm>
              <a:off x="238125" y="1294129"/>
              <a:ext cx="2082185" cy="2928182"/>
            </a:xfrm>
            <a:prstGeom prst="rect">
              <a:avLst/>
            </a:prstGeom>
            <a:noFill/>
          </p:spPr>
          <p:txBody>
            <a:bodyPr wrap="square" rtlCol="0">
              <a:spAutoFit/>
            </a:bodyPr>
            <a:lstStyle/>
            <a:p>
              <a:r>
                <a:rPr lang="en-US" sz="1400" dirty="0" smtClean="0">
                  <a:solidFill>
                    <a:srgbClr val="717074"/>
                  </a:solidFill>
                </a:rPr>
                <a:t>Dump includes:</a:t>
              </a:r>
            </a:p>
            <a:p>
              <a:pPr marL="285750" indent="-285750">
                <a:buFont typeface="Arial" panose="020B0604020202020204" pitchFamily="34" charset="0"/>
                <a:buChar char="•"/>
              </a:pPr>
              <a:r>
                <a:rPr lang="en-US" sz="1400" dirty="0" smtClean="0">
                  <a:solidFill>
                    <a:srgbClr val="717074"/>
                  </a:solidFill>
                </a:rPr>
                <a:t>DDL</a:t>
              </a:r>
            </a:p>
            <a:p>
              <a:pPr marL="285750" indent="-285750">
                <a:buFont typeface="Arial" panose="020B0604020202020204" pitchFamily="34" charset="0"/>
                <a:buChar char="•"/>
              </a:pPr>
              <a:r>
                <a:rPr lang="en-US" sz="1400" dirty="0" smtClean="0">
                  <a:solidFill>
                    <a:srgbClr val="717074"/>
                  </a:solidFill>
                </a:rPr>
                <a:t>System catalogs</a:t>
              </a:r>
            </a:p>
            <a:p>
              <a:pPr marL="285750" indent="-285750">
                <a:buFont typeface="Arial" panose="020B0604020202020204" pitchFamily="34" charset="0"/>
                <a:buChar char="•"/>
              </a:pPr>
              <a:r>
                <a:rPr lang="en-US" sz="1400" dirty="0" smtClean="0">
                  <a:solidFill>
                    <a:srgbClr val="717074"/>
                  </a:solidFill>
                </a:rPr>
                <a:t>Metadata files</a:t>
              </a:r>
            </a:p>
            <a:p>
              <a:pPr marL="285750" indent="-285750">
                <a:buFont typeface="Arial" panose="020B0604020202020204" pitchFamily="34" charset="0"/>
                <a:buChar char="•"/>
              </a:pPr>
              <a:r>
                <a:rPr lang="en-US" sz="1400" dirty="0" err="1" smtClean="0">
                  <a:solidFill>
                    <a:srgbClr val="717074"/>
                  </a:solidFill>
                </a:rPr>
                <a:t>Gzipped</a:t>
              </a:r>
              <a:r>
                <a:rPr lang="en-US" sz="1400" dirty="0" smtClean="0">
                  <a:solidFill>
                    <a:srgbClr val="717074"/>
                  </a:solidFill>
                </a:rPr>
                <a:t> data</a:t>
              </a:r>
            </a:p>
          </p:txBody>
        </p:sp>
      </p:grpSp>
      <p:cxnSp>
        <p:nvCxnSpPr>
          <p:cNvPr id="50" name="Elbow Connector 49"/>
          <p:cNvCxnSpPr>
            <a:stCxn id="33" idx="0"/>
            <a:endCxn id="37" idx="1"/>
          </p:cNvCxnSpPr>
          <p:nvPr/>
        </p:nvCxnSpPr>
        <p:spPr>
          <a:xfrm rot="5400000" flipH="1" flipV="1">
            <a:off x="4780491" y="840688"/>
            <a:ext cx="129314" cy="110656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29" idx="3"/>
            <a:endCxn id="38" idx="1"/>
          </p:cNvCxnSpPr>
          <p:nvPr/>
        </p:nvCxnSpPr>
        <p:spPr>
          <a:xfrm flipV="1">
            <a:off x="4827170" y="1601120"/>
            <a:ext cx="794268" cy="791"/>
          </a:xfrm>
          <a:prstGeom prst="bentConnector3">
            <a:avLst>
              <a:gd name="adj1" fmla="val 50000"/>
            </a:avLst>
          </a:prstGeom>
          <a:ln>
            <a:tailEnd type="triangle" w="lg" len="lg"/>
          </a:ln>
        </p:spPr>
        <p:style>
          <a:lnRef idx="2">
            <a:schemeClr val="accent1"/>
          </a:lnRef>
          <a:fillRef idx="0">
            <a:schemeClr val="accent1"/>
          </a:fillRef>
          <a:effectRef idx="1">
            <a:schemeClr val="accent1"/>
          </a:effectRef>
          <a:fontRef idx="minor">
            <a:schemeClr val="tx1"/>
          </a:fontRef>
        </p:style>
      </p:cxnSp>
      <p:pic>
        <p:nvPicPr>
          <p:cNvPr id="52"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5873" y="2023548"/>
            <a:ext cx="579093" cy="360556"/>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Elbow Connector 53"/>
          <p:cNvCxnSpPr>
            <a:stCxn id="20" idx="0"/>
            <a:endCxn id="52" idx="0"/>
          </p:cNvCxnSpPr>
          <p:nvPr/>
        </p:nvCxnSpPr>
        <p:spPr>
          <a:xfrm rot="5400000" flipH="1" flipV="1">
            <a:off x="5857378" y="973473"/>
            <a:ext cx="17966" cy="2118115"/>
          </a:xfrm>
          <a:prstGeom prst="bentConnector3">
            <a:avLst>
              <a:gd name="adj1" fmla="val 1054329"/>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5521180" y="2304259"/>
            <a:ext cx="3175165" cy="510718"/>
            <a:chOff x="5224304" y="2945756"/>
            <a:chExt cx="3175165" cy="680957"/>
          </a:xfrm>
        </p:grpSpPr>
        <p:pic>
          <p:nvPicPr>
            <p:cNvPr id="53"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6550" y="2945756"/>
              <a:ext cx="579093" cy="48074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5224304" y="3175308"/>
              <a:ext cx="3175165" cy="451405"/>
            </a:xfrm>
            <a:prstGeom prst="rect">
              <a:avLst/>
            </a:prstGeom>
            <a:solidFill>
              <a:schemeClr val="bg1"/>
            </a:solidFill>
            <a:effectLst>
              <a:softEdge rad="127000"/>
            </a:effectLst>
          </p:spPr>
          <p:txBody>
            <a:bodyPr wrap="none" rtlCol="0">
              <a:spAutoFit/>
            </a:bodyPr>
            <a:lstStyle/>
            <a:p>
              <a:r>
                <a:rPr lang="en-US" sz="1600" b="1" dirty="0" smtClean="0">
                  <a:latin typeface="Courier New" panose="02070309020205020404" pitchFamily="49" charset="0"/>
                  <a:cs typeface="Courier New" panose="02070309020205020404" pitchFamily="49" charset="0"/>
                </a:rPr>
                <a:t>gpseg3/</a:t>
              </a:r>
              <a:r>
                <a:rPr lang="en-US" sz="1600" b="1" dirty="0" err="1" smtClean="0">
                  <a:latin typeface="Courier New" panose="02070309020205020404" pitchFamily="49" charset="0"/>
                  <a:cs typeface="Courier New" panose="02070309020205020404" pitchFamily="49" charset="0"/>
                </a:rPr>
                <a:t>db_dumps</a:t>
              </a:r>
              <a:r>
                <a:rPr lang="en-US" sz="1600" b="1" dirty="0" smtClean="0">
                  <a:latin typeface="Courier New" panose="02070309020205020404" pitchFamily="49" charset="0"/>
                  <a:cs typeface="Courier New" panose="02070309020205020404" pitchFamily="49" charset="0"/>
                </a:rPr>
                <a:t>/</a:t>
              </a:r>
              <a:r>
                <a:rPr lang="en-US" sz="1600" b="1" i="1" dirty="0" err="1" smtClean="0">
                  <a:latin typeface="Courier New" panose="02070309020205020404" pitchFamily="49" charset="0"/>
                  <a:cs typeface="Courier New" panose="02070309020205020404" pitchFamily="49" charset="0"/>
                </a:rPr>
                <a:t>yyyymmdd</a:t>
              </a:r>
              <a:endParaRPr lang="en-US" sz="1600" b="1"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6426025" y="883447"/>
            <a:ext cx="2397341" cy="809149"/>
            <a:chOff x="228600" y="1200149"/>
            <a:chExt cx="2101236" cy="1078866"/>
          </a:xfrm>
        </p:grpSpPr>
        <p:sp>
          <p:nvSpPr>
            <p:cNvPr id="59" name="Rounded Rectangle 58"/>
            <p:cNvSpPr/>
            <p:nvPr/>
          </p:nvSpPr>
          <p:spPr>
            <a:xfrm>
              <a:off x="228600" y="1200149"/>
              <a:ext cx="2101236" cy="1002358"/>
            </a:xfrm>
            <a:prstGeom prst="roundRect">
              <a:avLst>
                <a:gd name="adj" fmla="val 7802"/>
              </a:avLst>
            </a:prstGeom>
            <a:solidFill>
              <a:schemeClr val="bg1"/>
            </a:solidFill>
            <a:ln w="28575" cmpd="sng">
              <a:solidFill>
                <a:schemeClr val="bg2"/>
              </a:solidFill>
              <a:prstDash val="sysDot"/>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60" name="TextBox 59"/>
            <p:cNvSpPr txBox="1"/>
            <p:nvPr/>
          </p:nvSpPr>
          <p:spPr>
            <a:xfrm>
              <a:off x="238125" y="1294129"/>
              <a:ext cx="2082186" cy="984886"/>
            </a:xfrm>
            <a:prstGeom prst="rect">
              <a:avLst/>
            </a:prstGeom>
            <a:noFill/>
          </p:spPr>
          <p:txBody>
            <a:bodyPr wrap="square" rtlCol="0">
              <a:spAutoFit/>
            </a:bodyPr>
            <a:lstStyle/>
            <a:p>
              <a:r>
                <a:rPr lang="en-US" sz="1400" dirty="0" smtClean="0">
                  <a:solidFill>
                    <a:srgbClr val="717074"/>
                  </a:solidFill>
                </a:rPr>
                <a:t>All backup files in a set contain the same unique 14-digit timestamp key</a:t>
              </a:r>
            </a:p>
          </p:txBody>
        </p:sp>
      </p:grpSp>
      <p:cxnSp>
        <p:nvCxnSpPr>
          <p:cNvPr id="61" name="Elbow Connector 60"/>
          <p:cNvCxnSpPr>
            <a:stCxn id="13" idx="2"/>
            <a:endCxn id="53" idx="2"/>
          </p:cNvCxnSpPr>
          <p:nvPr/>
        </p:nvCxnSpPr>
        <p:spPr>
          <a:xfrm rot="16200000" flipH="1">
            <a:off x="5932336" y="1564181"/>
            <a:ext cx="280404" cy="1920868"/>
          </a:xfrm>
          <a:prstGeom prst="bentConnector3">
            <a:avLst>
              <a:gd name="adj1" fmla="val 161144"/>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5295109" y="2787841"/>
            <a:ext cx="1554584" cy="834133"/>
            <a:chOff x="228600" y="1200149"/>
            <a:chExt cx="2101236" cy="1112177"/>
          </a:xfrm>
        </p:grpSpPr>
        <p:sp>
          <p:nvSpPr>
            <p:cNvPr id="69" name="Rounded Rectangle 68"/>
            <p:cNvSpPr/>
            <p:nvPr/>
          </p:nvSpPr>
          <p:spPr>
            <a:xfrm>
              <a:off x="228600" y="1200149"/>
              <a:ext cx="2101236" cy="1112177"/>
            </a:xfrm>
            <a:prstGeom prst="roundRect">
              <a:avLst>
                <a:gd name="adj" fmla="val 7802"/>
              </a:avLst>
            </a:prstGeom>
            <a:solidFill>
              <a:schemeClr val="bg1"/>
            </a:solidFill>
            <a:ln w="28575" cmpd="sng">
              <a:solidFill>
                <a:schemeClr val="bg2"/>
              </a:solidFill>
              <a:prstDash val="sysDot"/>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70" name="TextBox 69"/>
            <p:cNvSpPr txBox="1"/>
            <p:nvPr/>
          </p:nvSpPr>
          <p:spPr>
            <a:xfrm>
              <a:off x="238125" y="1294129"/>
              <a:ext cx="2082186" cy="984885"/>
            </a:xfrm>
            <a:prstGeom prst="rect">
              <a:avLst/>
            </a:prstGeom>
            <a:noFill/>
          </p:spPr>
          <p:txBody>
            <a:bodyPr wrap="square" rtlCol="0">
              <a:spAutoFit/>
            </a:bodyPr>
            <a:lstStyle/>
            <a:p>
              <a:r>
                <a:rPr lang="en-US" sz="1400" dirty="0" err="1" smtClean="0">
                  <a:solidFill>
                    <a:srgbClr val="717074"/>
                  </a:solidFill>
                </a:rPr>
                <a:t>Gzipped</a:t>
              </a:r>
              <a:r>
                <a:rPr lang="en-US" sz="1400" dirty="0" smtClean="0">
                  <a:solidFill>
                    <a:srgbClr val="717074"/>
                  </a:solidFill>
                </a:rPr>
                <a:t> segment data is created</a:t>
              </a:r>
            </a:p>
          </p:txBody>
        </p:sp>
      </p:grpSp>
    </p:spTree>
    <p:custDataLst>
      <p:tags r:id="rId1"/>
    </p:custDataLst>
    <p:extLst>
      <p:ext uri="{BB962C8B-B14F-4D97-AF65-F5344CB8AC3E}">
        <p14:creationId xmlns:p14="http://schemas.microsoft.com/office/powerpoint/2010/main" val="10089178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695"/>
            <a:ext cx="8229600" cy="857250"/>
          </a:xfrm>
        </p:spPr>
        <p:txBody>
          <a:bodyPr anchor="t"/>
          <a:lstStyle/>
          <a:p>
            <a:r>
              <a:rPr lang="en-US" dirty="0" smtClean="0"/>
              <a:t>Dump Files Created During Parallel Backup</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3258666"/>
              </p:ext>
            </p:extLst>
          </p:nvPr>
        </p:nvGraphicFramePr>
        <p:xfrm>
          <a:off x="0" y="648236"/>
          <a:ext cx="9144000" cy="2385436"/>
        </p:xfrm>
        <a:graphic>
          <a:graphicData uri="http://schemas.openxmlformats.org/drawingml/2006/table">
            <a:tbl>
              <a:tblPr firstRow="1" bandRow="1">
                <a:tableStyleId>{5C22544A-7EE6-4342-B048-85BDC9FD1C3A}</a:tableStyleId>
              </a:tblPr>
              <a:tblGrid>
                <a:gridCol w="4973339"/>
                <a:gridCol w="4170661"/>
              </a:tblGrid>
              <a:tr h="267346">
                <a:tc>
                  <a:txBody>
                    <a:bodyPr/>
                    <a:lstStyle/>
                    <a:p>
                      <a:r>
                        <a:rPr lang="en-US" sz="1400" dirty="0" smtClean="0"/>
                        <a:t>Master Segment Dump File</a:t>
                      </a:r>
                      <a:endParaRPr lang="en-US" sz="1400" dirty="0"/>
                    </a:p>
                  </a:txBody>
                  <a:tcPr marT="34290" marB="34290"/>
                </a:tc>
                <a:tc>
                  <a:txBody>
                    <a:bodyPr/>
                    <a:lstStyle/>
                    <a:p>
                      <a:r>
                        <a:rPr lang="en-US" sz="1400" dirty="0" smtClean="0"/>
                        <a:t>Description</a:t>
                      </a:r>
                      <a:endParaRPr lang="en-US" sz="1400" dirty="0"/>
                    </a:p>
                  </a:txBody>
                  <a:tcPr marT="34290" marB="34290"/>
                </a:tc>
              </a:tr>
              <a:tr h="267346">
                <a:tc>
                  <a:txBody>
                    <a:bodyPr/>
                    <a:lstStyle/>
                    <a:p>
                      <a:r>
                        <a:rPr lang="en-US" sz="1400" dirty="0" smtClean="0">
                          <a:latin typeface="Courier New" pitchFamily="49" charset="0"/>
                          <a:cs typeface="Courier New" pitchFamily="49" charset="0"/>
                        </a:rPr>
                        <a:t>gp_cdatabase_1_&lt;</a:t>
                      </a:r>
                      <a:r>
                        <a:rPr lang="en-US" sz="1400" i="1" dirty="0"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a:txBody>
                  <a:tcPr marT="34290" marB="34290"/>
                </a:tc>
                <a:tc>
                  <a:txBody>
                    <a:bodyPr/>
                    <a:lstStyle/>
                    <a:p>
                      <a:r>
                        <a:rPr lang="en-US" sz="1400" dirty="0" smtClean="0">
                          <a:latin typeface="Courier New" panose="02070309020205020404" pitchFamily="49" charset="0"/>
                          <a:cs typeface="Courier New" panose="02070309020205020404" pitchFamily="49" charset="0"/>
                        </a:rPr>
                        <a:t>CREATE DATABASE </a:t>
                      </a:r>
                      <a:r>
                        <a:rPr lang="en-US" sz="1400" dirty="0" smtClean="0">
                          <a:latin typeface="+mj-lt"/>
                          <a:cs typeface="Courier New" pitchFamily="49" charset="0"/>
                        </a:rPr>
                        <a:t>statement</a:t>
                      </a:r>
                      <a:endParaRPr lang="en-US" sz="1400" dirty="0">
                        <a:latin typeface="+mj-lt"/>
                        <a:cs typeface="Courier New" pitchFamily="49" charset="0"/>
                      </a:endParaRPr>
                    </a:p>
                  </a:txBody>
                  <a:tcPr marT="34290" marB="34290"/>
                </a:tc>
              </a:tr>
              <a:tr h="267346">
                <a:tc>
                  <a:txBody>
                    <a:bodyPr/>
                    <a:lstStyle/>
                    <a:p>
                      <a:r>
                        <a:rPr lang="en-US" sz="1400" baseline="0" dirty="0" smtClean="0">
                          <a:latin typeface="Courier New" pitchFamily="49" charset="0"/>
                          <a:cs typeface="Courier New" pitchFamily="49" charset="0"/>
                        </a:rPr>
                        <a:t>gp_dump_1_</a:t>
                      </a:r>
                      <a:r>
                        <a:rPr lang="en-US" sz="1400" dirty="0" smtClean="0">
                          <a:latin typeface="Courier New" pitchFamily="49" charset="0"/>
                          <a:cs typeface="Courier New" pitchFamily="49" charset="0"/>
                        </a:rPr>
                        <a:t>&lt;</a:t>
                      </a:r>
                      <a:r>
                        <a:rPr lang="en-US" sz="1400" i="1" dirty="0"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Database schemas</a:t>
                      </a:r>
                      <a:endParaRPr lang="en-US" sz="1400" dirty="0">
                        <a:latin typeface="+mj-lt"/>
                        <a:cs typeface="Courier New" pitchFamily="49" charset="0"/>
                      </a:endParaRPr>
                    </a:p>
                  </a:txBody>
                  <a:tcPr marT="34290" marB="34290"/>
                </a:tc>
              </a:tr>
              <a:tr h="267346">
                <a:tc>
                  <a:txBody>
                    <a:bodyPr/>
                    <a:lstStyle/>
                    <a:p>
                      <a:r>
                        <a:rPr lang="en-US" sz="1400" baseline="0" dirty="0" smtClean="0">
                          <a:latin typeface="Courier New" pitchFamily="49" charset="0"/>
                          <a:cs typeface="Courier New" pitchFamily="49" charset="0"/>
                        </a:rPr>
                        <a:t>gp_dump_status_1_</a:t>
                      </a:r>
                      <a:r>
                        <a:rPr lang="en-US" sz="1400" dirty="0" smtClean="0">
                          <a:latin typeface="Courier New" pitchFamily="49" charset="0"/>
                          <a:cs typeface="Courier New" pitchFamily="49" charset="0"/>
                        </a:rPr>
                        <a:t>&lt;</a:t>
                      </a:r>
                      <a:r>
                        <a:rPr lang="en-US" sz="1400" i="1" dirty="0"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Log file</a:t>
                      </a:r>
                      <a:endParaRPr lang="en-US" sz="1400" dirty="0">
                        <a:latin typeface="+mj-lt"/>
                        <a:cs typeface="Courier New" pitchFamily="49" charset="0"/>
                      </a:endParaRPr>
                    </a:p>
                  </a:txBody>
                  <a:tcPr marT="34290" marB="34290"/>
                </a:tc>
              </a:tr>
              <a:tr h="411857">
                <a:tc>
                  <a:txBody>
                    <a:bodyPr/>
                    <a:lstStyle/>
                    <a:p>
                      <a:r>
                        <a:rPr lang="en-US" sz="1400" baseline="0" dirty="0" smtClean="0">
                          <a:latin typeface="Courier New" pitchFamily="49" charset="0"/>
                          <a:cs typeface="Courier New" pitchFamily="49" charset="0"/>
                        </a:rPr>
                        <a:t>gp_dump_1_&lt;</a:t>
                      </a:r>
                      <a:r>
                        <a:rPr lang="en-US" sz="1400" baseline="0" dirty="0" err="1" smtClean="0">
                          <a:latin typeface="Courier New" pitchFamily="49" charset="0"/>
                          <a:cs typeface="Courier New" pitchFamily="49" charset="0"/>
                        </a:rPr>
                        <a:t>dbid</a:t>
                      </a:r>
                      <a:r>
                        <a:rPr lang="en-US" sz="1400" baseline="0" dirty="0" smtClean="0">
                          <a:latin typeface="Courier New" pitchFamily="49" charset="0"/>
                          <a:cs typeface="Courier New" pitchFamily="49" charset="0"/>
                        </a:rPr>
                        <a:t>&gt;_&lt;timestamp&gt;_</a:t>
                      </a:r>
                      <a:r>
                        <a:rPr lang="en-US" sz="1400" baseline="0" dirty="0" err="1" smtClean="0">
                          <a:latin typeface="Courier New" pitchFamily="49" charset="0"/>
                          <a:cs typeface="Courier New" pitchFamily="49" charset="0"/>
                        </a:rPr>
                        <a:t>post_data</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Post database </a:t>
                      </a:r>
                      <a:r>
                        <a:rPr lang="en-US" sz="1400" dirty="0" smtClean="0">
                          <a:latin typeface="+mj-lt"/>
                          <a:cs typeface="Courier New" pitchFamily="49" charset="0"/>
                        </a:rPr>
                        <a:t>setup</a:t>
                      </a:r>
                      <a:endParaRPr lang="en-US" sz="1400" dirty="0">
                        <a:latin typeface="+mj-lt"/>
                        <a:cs typeface="Courier New" pitchFamily="49" charset="0"/>
                      </a:endParaRPr>
                    </a:p>
                  </a:txBody>
                  <a:tcPr marT="34290" marB="34290"/>
                </a:tc>
              </a:tr>
              <a:tr h="267346">
                <a:tc>
                  <a:txBody>
                    <a:bodyPr/>
                    <a:lstStyle/>
                    <a:p>
                      <a:r>
                        <a:rPr lang="en-US" sz="1400" baseline="0" dirty="0" smtClean="0">
                          <a:latin typeface="Courier New" pitchFamily="49" charset="0"/>
                          <a:cs typeface="Courier New" pitchFamily="49" charset="0"/>
                        </a:rPr>
                        <a:t>gp_dump_1_</a:t>
                      </a:r>
                      <a:r>
                        <a:rPr lang="en-US" sz="1400" dirty="0" smtClean="0">
                          <a:latin typeface="Courier New" pitchFamily="49" charset="0"/>
                          <a:cs typeface="Courier New" pitchFamily="49" charset="0"/>
                        </a:rPr>
                        <a:t>&lt;</a:t>
                      </a:r>
                      <a:r>
                        <a:rPr lang="en-US" sz="1400" i="1" dirty="0" err="1"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&gt;_</a:t>
                      </a:r>
                      <a:r>
                        <a:rPr lang="en-US" sz="1400" dirty="0" err="1" smtClean="0">
                          <a:latin typeface="Courier New" pitchFamily="49" charset="0"/>
                          <a:cs typeface="Courier New" pitchFamily="49" charset="0"/>
                        </a:rPr>
                        <a:t>ao_state_file</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List of append-optimized</a:t>
                      </a:r>
                      <a:r>
                        <a:rPr lang="en-US" sz="1400" baseline="0" dirty="0" smtClean="0">
                          <a:latin typeface="+mj-lt"/>
                          <a:cs typeface="Courier New" pitchFamily="49" charset="0"/>
                        </a:rPr>
                        <a:t> </a:t>
                      </a:r>
                      <a:r>
                        <a:rPr lang="en-US" sz="1400" dirty="0" smtClean="0">
                          <a:latin typeface="+mj-lt"/>
                          <a:cs typeface="Courier New" pitchFamily="49" charset="0"/>
                        </a:rPr>
                        <a:t>tables</a:t>
                      </a:r>
                      <a:endParaRPr lang="en-US" sz="1400" dirty="0">
                        <a:latin typeface="+mj-lt"/>
                        <a:cs typeface="Courier New" pitchFamily="49" charset="0"/>
                      </a:endParaRPr>
                    </a:p>
                  </a:txBody>
                  <a:tcPr marT="34290" marB="34290"/>
                </a:tc>
              </a:tr>
              <a:tr h="267346">
                <a:tc>
                  <a:txBody>
                    <a:bodyPr/>
                    <a:lstStyle/>
                    <a:p>
                      <a:r>
                        <a:rPr lang="en-US" sz="1400" baseline="0" dirty="0" smtClean="0">
                          <a:latin typeface="Courier New" pitchFamily="49" charset="0"/>
                          <a:cs typeface="Courier New" pitchFamily="49" charset="0"/>
                        </a:rPr>
                        <a:t>gp_dump_1_</a:t>
                      </a:r>
                      <a:r>
                        <a:rPr lang="en-US" sz="1400" dirty="0" smtClean="0">
                          <a:latin typeface="Courier New" pitchFamily="49" charset="0"/>
                          <a:cs typeface="Courier New" pitchFamily="49" charset="0"/>
                        </a:rPr>
                        <a:t>&lt;</a:t>
                      </a:r>
                      <a:r>
                        <a:rPr lang="en-US" sz="1400" i="1" dirty="0" err="1"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&gt;_</a:t>
                      </a:r>
                      <a:r>
                        <a:rPr lang="en-US" sz="1400" dirty="0" err="1" smtClean="0">
                          <a:latin typeface="Courier New" pitchFamily="49" charset="0"/>
                          <a:cs typeface="Courier New" pitchFamily="49" charset="0"/>
                        </a:rPr>
                        <a:t>co_state_file</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List</a:t>
                      </a:r>
                      <a:r>
                        <a:rPr lang="en-US" sz="1400" baseline="0" dirty="0" smtClean="0">
                          <a:latin typeface="+mj-lt"/>
                          <a:cs typeface="Courier New" pitchFamily="49" charset="0"/>
                        </a:rPr>
                        <a:t> of column-oriented tables</a:t>
                      </a:r>
                      <a:endParaRPr lang="en-US" sz="1400" dirty="0">
                        <a:latin typeface="+mj-lt"/>
                        <a:cs typeface="Courier New" pitchFamily="49" charset="0"/>
                      </a:endParaRPr>
                    </a:p>
                  </a:txBody>
                  <a:tcPr marT="34290" marB="34290"/>
                </a:tc>
              </a:tr>
              <a:tr h="267346">
                <a:tc>
                  <a:txBody>
                    <a:bodyPr/>
                    <a:lstStyle/>
                    <a:p>
                      <a:r>
                        <a:rPr lang="en-US" sz="1400" baseline="0" dirty="0" err="1" smtClean="0">
                          <a:latin typeface="Courier New" pitchFamily="49" charset="0"/>
                          <a:cs typeface="Courier New" pitchFamily="49" charset="0"/>
                        </a:rPr>
                        <a:t>gp_dump</a:t>
                      </a:r>
                      <a:r>
                        <a:rPr lang="en-US" sz="1400" baseline="0" dirty="0" smtClean="0">
                          <a:latin typeface="Courier New" pitchFamily="49" charset="0"/>
                          <a:cs typeface="Courier New" pitchFamily="49" charset="0"/>
                        </a:rPr>
                        <a:t>_&lt;</a:t>
                      </a:r>
                      <a:r>
                        <a:rPr lang="en-US" sz="1400" i="1" baseline="0" dirty="0" smtClean="0">
                          <a:latin typeface="Courier New" pitchFamily="49" charset="0"/>
                          <a:cs typeface="Courier New" pitchFamily="49" charset="0"/>
                        </a:rPr>
                        <a:t>timestamp</a:t>
                      </a:r>
                      <a:r>
                        <a:rPr lang="en-US" sz="1400" baseline="0" dirty="0" smtClean="0">
                          <a:latin typeface="Courier New" pitchFamily="49" charset="0"/>
                          <a:cs typeface="Courier New" pitchFamily="49" charset="0"/>
                        </a:rPr>
                        <a:t>&gt;.</a:t>
                      </a:r>
                      <a:r>
                        <a:rPr lang="en-US" sz="1400" baseline="0" dirty="0" err="1" smtClean="0">
                          <a:latin typeface="Courier New" pitchFamily="49" charset="0"/>
                          <a:cs typeface="Courier New" pitchFamily="49" charset="0"/>
                        </a:rPr>
                        <a:t>rpt</a:t>
                      </a:r>
                      <a:endParaRPr lang="en-US" sz="1400" baseline="0" dirty="0" smtClean="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Database</a:t>
                      </a:r>
                      <a:r>
                        <a:rPr lang="en-US" sz="1400" baseline="0" dirty="0" smtClean="0">
                          <a:latin typeface="+mj-lt"/>
                          <a:cs typeface="Courier New" pitchFamily="49" charset="0"/>
                        </a:rPr>
                        <a:t> dump report</a:t>
                      </a:r>
                      <a:endParaRPr lang="en-US" sz="1400" dirty="0">
                        <a:latin typeface="+mj-lt"/>
                        <a:cs typeface="Courier New" pitchFamily="49" charset="0"/>
                      </a:endParaRPr>
                    </a:p>
                  </a:txBody>
                  <a:tcPr marT="34290" marB="3429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42325678"/>
              </p:ext>
            </p:extLst>
          </p:nvPr>
        </p:nvGraphicFramePr>
        <p:xfrm>
          <a:off x="0" y="3106061"/>
          <a:ext cx="9144000" cy="845819"/>
        </p:xfrm>
        <a:graphic>
          <a:graphicData uri="http://schemas.openxmlformats.org/drawingml/2006/table">
            <a:tbl>
              <a:tblPr firstRow="1" bandRow="1">
                <a:tableStyleId>{5C22544A-7EE6-4342-B048-85BDC9FD1C3A}</a:tableStyleId>
              </a:tblPr>
              <a:tblGrid>
                <a:gridCol w="5293894"/>
                <a:gridCol w="3850106"/>
              </a:tblGrid>
              <a:tr h="251460">
                <a:tc>
                  <a:txBody>
                    <a:bodyPr/>
                    <a:lstStyle/>
                    <a:p>
                      <a:r>
                        <a:rPr lang="en-US" sz="1400" dirty="0" smtClean="0"/>
                        <a:t>Primary Segments Dump File</a:t>
                      </a:r>
                      <a:endParaRPr lang="en-US" sz="1400" dirty="0"/>
                    </a:p>
                  </a:txBody>
                  <a:tcPr marT="34290" marB="34290"/>
                </a:tc>
                <a:tc>
                  <a:txBody>
                    <a:bodyPr/>
                    <a:lstStyle/>
                    <a:p>
                      <a:r>
                        <a:rPr lang="en-US" sz="1400" dirty="0" smtClean="0"/>
                        <a:t>Description</a:t>
                      </a:r>
                      <a:endParaRPr lang="en-US" sz="1400" dirty="0"/>
                    </a:p>
                  </a:txBody>
                  <a:tcPr marT="34290" marB="34290"/>
                </a:tc>
              </a:tr>
              <a:tr h="251460">
                <a:tc>
                  <a:txBody>
                    <a:bodyPr/>
                    <a:lstStyle/>
                    <a:p>
                      <a:r>
                        <a:rPr lang="en-US" sz="1400" dirty="0" smtClean="0">
                          <a:latin typeface="Courier New" pitchFamily="49" charset="0"/>
                          <a:cs typeface="Courier New" pitchFamily="49" charset="0"/>
                        </a:rPr>
                        <a:t>gp_dump_0_&lt;</a:t>
                      </a:r>
                      <a:r>
                        <a:rPr lang="en-US" sz="1400" i="1" dirty="0"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a:t>
                      </a:r>
                    </a:p>
                  </a:txBody>
                  <a:tcPr marT="34290" marB="34290"/>
                </a:tc>
                <a:tc>
                  <a:txBody>
                    <a:bodyPr/>
                    <a:lstStyle/>
                    <a:p>
                      <a:r>
                        <a:rPr lang="en-US" sz="1400" dirty="0" smtClean="0">
                          <a:latin typeface="+mj-lt"/>
                          <a:cs typeface="Courier New" pitchFamily="49" charset="0"/>
                        </a:rPr>
                        <a:t>Dat</a:t>
                      </a:r>
                      <a:r>
                        <a:rPr lang="en-US" sz="1400" baseline="0" dirty="0" smtClean="0">
                          <a:latin typeface="+mj-lt"/>
                          <a:cs typeface="Courier New" pitchFamily="49" charset="0"/>
                        </a:rPr>
                        <a:t>a for the segment</a:t>
                      </a:r>
                      <a:endParaRPr lang="en-US" sz="1400" dirty="0">
                        <a:latin typeface="+mj-lt"/>
                        <a:cs typeface="Courier New" pitchFamily="49" charset="0"/>
                      </a:endParaRPr>
                    </a:p>
                  </a:txBody>
                  <a:tcPr marT="34290" marB="34290"/>
                </a:tc>
              </a:tr>
              <a:tr h="251460">
                <a:tc>
                  <a:txBody>
                    <a:bodyPr/>
                    <a:lstStyle/>
                    <a:p>
                      <a:r>
                        <a:rPr lang="en-US" sz="1400" dirty="0" smtClean="0">
                          <a:latin typeface="Courier New" pitchFamily="49" charset="0"/>
                          <a:cs typeface="Courier New" pitchFamily="49" charset="0"/>
                        </a:rPr>
                        <a:t>gp_dump_status_0_&lt;</a:t>
                      </a:r>
                      <a:r>
                        <a:rPr lang="en-US" sz="1400" i="1" dirty="0" smtClean="0">
                          <a:latin typeface="Courier New" pitchFamily="49" charset="0"/>
                          <a:cs typeface="Courier New" pitchFamily="49" charset="0"/>
                        </a:rPr>
                        <a:t>dbid</a:t>
                      </a:r>
                      <a:r>
                        <a:rPr lang="en-US" sz="1400" dirty="0" smtClean="0">
                          <a:latin typeface="Courier New" pitchFamily="49" charset="0"/>
                          <a:cs typeface="Courier New" pitchFamily="49" charset="0"/>
                        </a:rPr>
                        <a:t>&gt;_&lt;</a:t>
                      </a:r>
                      <a:r>
                        <a:rPr lang="en-US" sz="1400" i="1" dirty="0" smtClean="0">
                          <a:latin typeface="Courier New" pitchFamily="49" charset="0"/>
                          <a:cs typeface="Courier New" pitchFamily="49" charset="0"/>
                        </a:rPr>
                        <a:t>timestamp</a:t>
                      </a:r>
                      <a:r>
                        <a:rPr lang="en-US" sz="1400" dirty="0" smtClean="0">
                          <a:latin typeface="Courier New" pitchFamily="49" charset="0"/>
                          <a:cs typeface="Courier New" pitchFamily="49" charset="0"/>
                        </a:rPr>
                        <a:t>&gt;</a:t>
                      </a:r>
                    </a:p>
                  </a:txBody>
                  <a:tcPr marT="34290" marB="34290"/>
                </a:tc>
                <a:tc>
                  <a:txBody>
                    <a:bodyPr/>
                    <a:lstStyle/>
                    <a:p>
                      <a:r>
                        <a:rPr lang="en-US" sz="1400" dirty="0" smtClean="0">
                          <a:latin typeface="+mj-lt"/>
                          <a:cs typeface="Courier New" pitchFamily="49" charset="0"/>
                        </a:rPr>
                        <a:t>Log file</a:t>
                      </a:r>
                      <a:endParaRPr lang="en-US" sz="1400" dirty="0">
                        <a:latin typeface="+mj-lt"/>
                        <a:cs typeface="Courier New" pitchFamily="49" charset="0"/>
                      </a:endParaRPr>
                    </a:p>
                  </a:txBody>
                  <a:tcPr marT="34290" marB="34290"/>
                </a:tc>
              </a:tr>
            </a:tbl>
          </a:graphicData>
        </a:graphic>
      </p:graphicFrame>
      <p:grpSp>
        <p:nvGrpSpPr>
          <p:cNvPr id="3" name="Group 14"/>
          <p:cNvGrpSpPr/>
          <p:nvPr/>
        </p:nvGrpSpPr>
        <p:grpSpPr>
          <a:xfrm>
            <a:off x="0" y="3876521"/>
            <a:ext cx="9144000" cy="898796"/>
            <a:chOff x="0" y="4953000"/>
            <a:chExt cx="9144000" cy="1198395"/>
          </a:xfrm>
        </p:grpSpPr>
        <p:sp>
          <p:nvSpPr>
            <p:cNvPr id="16" name="Rectangle 15"/>
            <p:cNvSpPr/>
            <p:nvPr/>
          </p:nvSpPr>
          <p:spPr>
            <a:xfrm>
              <a:off x="0" y="51816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9"/>
            <p:cNvGrpSpPr/>
            <p:nvPr/>
          </p:nvGrpSpPr>
          <p:grpSpPr>
            <a:xfrm>
              <a:off x="380999" y="4953000"/>
              <a:ext cx="7285588" cy="1198395"/>
              <a:chOff x="380999" y="4724400"/>
              <a:chExt cx="7285588" cy="1198395"/>
            </a:xfrm>
          </p:grpSpPr>
          <p:grpSp>
            <p:nvGrpSpPr>
              <p:cNvPr id="8" name="Group 16"/>
              <p:cNvGrpSpPr/>
              <p:nvPr/>
            </p:nvGrpSpPr>
            <p:grpSpPr>
              <a:xfrm>
                <a:off x="380999" y="4724400"/>
                <a:ext cx="985715" cy="1080687"/>
                <a:chOff x="1523999" y="4495800"/>
                <a:chExt cx="985715" cy="1080687"/>
              </a:xfrm>
            </p:grpSpPr>
            <p:grpSp>
              <p:nvGrpSpPr>
                <p:cNvPr id="9" name="Group 15"/>
                <p:cNvGrpSpPr/>
                <p:nvPr/>
              </p:nvGrpSpPr>
              <p:grpSpPr>
                <a:xfrm>
                  <a:off x="1523999" y="4819345"/>
                  <a:ext cx="985715" cy="757142"/>
                  <a:chOff x="1523999" y="4819345"/>
                  <a:chExt cx="985715" cy="757142"/>
                </a:xfrm>
              </p:grpSpPr>
              <p:pic>
                <p:nvPicPr>
                  <p:cNvPr id="22"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705058"/>
                    <a:ext cx="757142" cy="985715"/>
                  </a:xfrm>
                  <a:prstGeom prst="rect">
                    <a:avLst/>
                  </a:prstGeom>
                  <a:noFill/>
                </p:spPr>
              </p:pic>
              <p:sp>
                <p:nvSpPr>
                  <p:cNvPr id="23" name="TextBox 22"/>
                  <p:cNvSpPr txBox="1"/>
                  <p:nvPr/>
                </p:nvSpPr>
                <p:spPr>
                  <a:xfrm>
                    <a:off x="1676400" y="4872335"/>
                    <a:ext cx="715404" cy="615554"/>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21"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9" name="TextBox 18"/>
              <p:cNvSpPr txBox="1"/>
              <p:nvPr/>
            </p:nvSpPr>
            <p:spPr>
              <a:xfrm>
                <a:off x="1371600" y="4978947"/>
                <a:ext cx="6294987" cy="943848"/>
              </a:xfrm>
              <a:prstGeom prst="rect">
                <a:avLst/>
              </a:prstGeom>
              <a:noFill/>
            </p:spPr>
            <p:txBody>
              <a:bodyPr wrap="none" rtlCol="0">
                <a:spAutoFit/>
              </a:bodyPr>
              <a:lstStyle/>
              <a:p>
                <a:r>
                  <a:rPr lang="en-US" sz="2000" b="1" dirty="0" smtClean="0">
                    <a:solidFill>
                      <a:schemeClr val="bg2">
                        <a:lumMod val="75000"/>
                      </a:schemeClr>
                    </a:solidFill>
                    <a:latin typeface="Calibri" pitchFamily="34" charset="0"/>
                    <a:cs typeface="+mn-cs"/>
                  </a:rPr>
                  <a:t>Note:</a:t>
                </a:r>
                <a:r>
                  <a:rPr lang="en-US" sz="2000" dirty="0" smtClean="0">
                    <a:solidFill>
                      <a:schemeClr val="bg2">
                        <a:lumMod val="75000"/>
                      </a:schemeClr>
                    </a:solidFill>
                    <a:latin typeface="Calibri" pitchFamily="34" charset="0"/>
                    <a:cs typeface="+mn-cs"/>
                  </a:rPr>
                  <a:t> Each backup set shares the same unique timestamp.</a:t>
                </a:r>
                <a:br>
                  <a:rPr lang="en-US" sz="2000" dirty="0" smtClean="0">
                    <a:solidFill>
                      <a:schemeClr val="bg2">
                        <a:lumMod val="75000"/>
                      </a:schemeClr>
                    </a:solidFill>
                    <a:latin typeface="Calibri" pitchFamily="34" charset="0"/>
                    <a:cs typeface="+mn-cs"/>
                  </a:rPr>
                </a:br>
                <a:r>
                  <a:rPr lang="en-US" sz="2000" dirty="0" smtClean="0">
                    <a:solidFill>
                      <a:schemeClr val="bg2">
                        <a:lumMod val="75000"/>
                      </a:schemeClr>
                    </a:solidFill>
                    <a:latin typeface="Calibri" pitchFamily="34" charset="0"/>
                    <a:cs typeface="+mn-cs"/>
                  </a:rPr>
                  <a:t>This timestamp is required for restoring a backup set. </a:t>
                </a:r>
              </a:p>
            </p:txBody>
          </p:sp>
        </p:grpSp>
      </p:grpSp>
    </p:spTree>
    <p:custDataLst>
      <p:tags r:id="rId1"/>
    </p:custDataLst>
    <p:extLst>
      <p:ext uri="{BB962C8B-B14F-4D97-AF65-F5344CB8AC3E}">
        <p14:creationId xmlns:p14="http://schemas.microsoft.com/office/powerpoint/2010/main" val="37660332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Performing Parallel Restores</a:t>
            </a:r>
            <a:endParaRPr lang="en-US" dirty="0"/>
          </a:p>
        </p:txBody>
      </p:sp>
      <p:grpSp>
        <p:nvGrpSpPr>
          <p:cNvPr id="5" name="Group 4"/>
          <p:cNvGrpSpPr/>
          <p:nvPr/>
        </p:nvGrpSpPr>
        <p:grpSpPr>
          <a:xfrm>
            <a:off x="2883234" y="2366359"/>
            <a:ext cx="1615541" cy="978047"/>
            <a:chOff x="2621983" y="2419415"/>
            <a:chExt cx="1615541" cy="1304063"/>
          </a:xfrm>
        </p:grpSpPr>
        <p:pic>
          <p:nvPicPr>
            <p:cNvPr id="6"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621983" y="3072187"/>
              <a:ext cx="1615541" cy="651291"/>
            </a:xfrm>
            <a:prstGeom prst="rect">
              <a:avLst/>
            </a:prstGeom>
            <a:noFill/>
          </p:spPr>
        </p:pic>
        <p:pic>
          <p:nvPicPr>
            <p:cNvPr id="7" name="Picture 2" descr="C:\Users\cantot\Documents\Training\Training Supporting Materials\Icons\All Others\disc lt 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222" y="2419415"/>
              <a:ext cx="957360" cy="10434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4487165" y="2195797"/>
            <a:ext cx="945079" cy="441246"/>
            <a:chOff x="2781299" y="1962150"/>
            <a:chExt cx="945079" cy="588328"/>
          </a:xfrm>
        </p:grpSpPr>
        <p:pic>
          <p:nvPicPr>
            <p:cNvPr id="9"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781299" y="2169478"/>
              <a:ext cx="945079" cy="381000"/>
            </a:xfrm>
            <a:prstGeom prst="rect">
              <a:avLst/>
            </a:prstGeom>
            <a:noFill/>
          </p:spPr>
        </p:pic>
        <p:grpSp>
          <p:nvGrpSpPr>
            <p:cNvPr id="10" name="Group 26"/>
            <p:cNvGrpSpPr/>
            <p:nvPr/>
          </p:nvGrpSpPr>
          <p:grpSpPr>
            <a:xfrm>
              <a:off x="2870934" y="1962150"/>
              <a:ext cx="765810" cy="457200"/>
              <a:chOff x="6096000" y="1447800"/>
              <a:chExt cx="765810" cy="457200"/>
            </a:xfrm>
          </p:grpSpPr>
          <p:grpSp>
            <p:nvGrpSpPr>
              <p:cNvPr id="11" name="Group 8"/>
              <p:cNvGrpSpPr>
                <a:grpSpLocks noChangeAspect="1"/>
              </p:cNvGrpSpPr>
              <p:nvPr/>
            </p:nvGrpSpPr>
            <p:grpSpPr>
              <a:xfrm>
                <a:off x="6096000" y="1447800"/>
                <a:ext cx="461010" cy="354195"/>
                <a:chOff x="3200400" y="3886200"/>
                <a:chExt cx="838200" cy="643996"/>
              </a:xfrm>
            </p:grpSpPr>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19"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20"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nvGrpSpPr>
              <p:cNvPr id="12" name="Group 8"/>
              <p:cNvGrpSpPr>
                <a:grpSpLocks noChangeAspect="1"/>
              </p:cNvGrpSpPr>
              <p:nvPr/>
            </p:nvGrpSpPr>
            <p:grpSpPr>
              <a:xfrm>
                <a:off x="6400800" y="1550805"/>
                <a:ext cx="461010" cy="354195"/>
                <a:chOff x="3200400" y="3886200"/>
                <a:chExt cx="838200" cy="643996"/>
              </a:xfrm>
            </p:grpSpPr>
            <p:pic>
              <p:nvPicPr>
                <p:cNvPr id="13"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14"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grpSp>
      <p:grpSp>
        <p:nvGrpSpPr>
          <p:cNvPr id="21" name="Group 20"/>
          <p:cNvGrpSpPr/>
          <p:nvPr/>
        </p:nvGrpSpPr>
        <p:grpSpPr>
          <a:xfrm>
            <a:off x="3971726" y="1612911"/>
            <a:ext cx="945079" cy="441246"/>
            <a:chOff x="2781299" y="1962150"/>
            <a:chExt cx="945079" cy="588328"/>
          </a:xfrm>
        </p:grpSpPr>
        <p:pic>
          <p:nvPicPr>
            <p:cNvPr id="22"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2781299" y="2169478"/>
              <a:ext cx="945079" cy="381000"/>
            </a:xfrm>
            <a:prstGeom prst="rect">
              <a:avLst/>
            </a:prstGeom>
            <a:noFill/>
          </p:spPr>
        </p:pic>
        <p:grpSp>
          <p:nvGrpSpPr>
            <p:cNvPr id="23" name="Group 26"/>
            <p:cNvGrpSpPr/>
            <p:nvPr/>
          </p:nvGrpSpPr>
          <p:grpSpPr>
            <a:xfrm>
              <a:off x="2870934" y="1962150"/>
              <a:ext cx="765810" cy="457200"/>
              <a:chOff x="6096000" y="1447800"/>
              <a:chExt cx="765810" cy="457200"/>
            </a:xfrm>
          </p:grpSpPr>
          <p:grpSp>
            <p:nvGrpSpPr>
              <p:cNvPr id="24" name="Group 8"/>
              <p:cNvGrpSpPr>
                <a:grpSpLocks noChangeAspect="1"/>
              </p:cNvGrpSpPr>
              <p:nvPr/>
            </p:nvGrpSpPr>
            <p:grpSpPr>
              <a:xfrm>
                <a:off x="6096000" y="1447800"/>
                <a:ext cx="461010" cy="354195"/>
                <a:chOff x="3200400" y="3886200"/>
                <a:chExt cx="838200" cy="643996"/>
              </a:xfrm>
            </p:grpSpPr>
            <p:pic>
              <p:nvPicPr>
                <p:cNvPr id="30"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31"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32"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33"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nvGrpSpPr>
              <p:cNvPr id="25" name="Group 8"/>
              <p:cNvGrpSpPr>
                <a:grpSpLocks noChangeAspect="1"/>
              </p:cNvGrpSpPr>
              <p:nvPr/>
            </p:nvGrpSpPr>
            <p:grpSpPr>
              <a:xfrm>
                <a:off x="6400800" y="1550805"/>
                <a:ext cx="461010" cy="354195"/>
                <a:chOff x="3200400" y="3886200"/>
                <a:chExt cx="838200" cy="643996"/>
              </a:xfrm>
            </p:grpSpPr>
            <p:pic>
              <p:nvPicPr>
                <p:cNvPr id="26"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210050"/>
                  <a:ext cx="838200" cy="320146"/>
                </a:xfrm>
                <a:prstGeom prst="rect">
                  <a:avLst/>
                </a:prstGeom>
                <a:noFill/>
              </p:spPr>
            </p:pic>
            <p:pic>
              <p:nvPicPr>
                <p:cNvPr id="27"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4102100"/>
                  <a:ext cx="838200" cy="320146"/>
                </a:xfrm>
                <a:prstGeom prst="rect">
                  <a:avLst/>
                </a:prstGeom>
                <a:noFill/>
              </p:spPr>
            </p:pic>
            <p:pic>
              <p:nvPicPr>
                <p:cNvPr id="28"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994150"/>
                  <a:ext cx="838200" cy="320146"/>
                </a:xfrm>
                <a:prstGeom prst="rect">
                  <a:avLst/>
                </a:prstGeom>
                <a:noFill/>
              </p:spPr>
            </p:pic>
            <p:pic>
              <p:nvPicPr>
                <p:cNvPr id="29" name="Picture 3"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3200400" y="3886200"/>
                  <a:ext cx="838200" cy="320146"/>
                </a:xfrm>
                <a:prstGeom prst="rect">
                  <a:avLst/>
                </a:prstGeom>
                <a:noFill/>
              </p:spPr>
            </p:pic>
          </p:grpSp>
        </p:grpSp>
      </p:grpSp>
      <p:grpSp>
        <p:nvGrpSpPr>
          <p:cNvPr id="34" name="Group 33"/>
          <p:cNvGrpSpPr/>
          <p:nvPr/>
        </p:nvGrpSpPr>
        <p:grpSpPr>
          <a:xfrm>
            <a:off x="-47499" y="2582498"/>
            <a:ext cx="3298296" cy="522045"/>
            <a:chOff x="4968388" y="1556161"/>
            <a:chExt cx="3298296" cy="696060"/>
          </a:xfrm>
        </p:grpSpPr>
        <p:pic>
          <p:nvPicPr>
            <p:cNvPr id="35"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218" y="1556161"/>
              <a:ext cx="579093" cy="48074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968388" y="1800816"/>
              <a:ext cx="3298296" cy="451405"/>
            </a:xfrm>
            <a:prstGeom prst="rect">
              <a:avLst/>
            </a:prstGeom>
            <a:solidFill>
              <a:schemeClr val="bg1"/>
            </a:solidFill>
            <a:effectLst>
              <a:softEdge rad="127000"/>
            </a:effectLst>
          </p:spPr>
          <p:txBody>
            <a:bodyPr wrap="none" rtlCol="0">
              <a:spAutoFit/>
            </a:bodyPr>
            <a:lstStyle/>
            <a:p>
              <a:r>
                <a:rPr lang="en-US" sz="1600" b="1" dirty="0" smtClean="0">
                  <a:latin typeface="Courier New" panose="02070309020205020404" pitchFamily="49" charset="0"/>
                  <a:cs typeface="Courier New" panose="02070309020205020404" pitchFamily="49" charset="0"/>
                </a:rPr>
                <a:t>gpseg-1/</a:t>
              </a:r>
              <a:r>
                <a:rPr lang="en-US" sz="1600" b="1" dirty="0" err="1" smtClean="0">
                  <a:latin typeface="Courier New" panose="02070309020205020404" pitchFamily="49" charset="0"/>
                  <a:cs typeface="Courier New" panose="02070309020205020404" pitchFamily="49" charset="0"/>
                </a:rPr>
                <a:t>db_dumps</a:t>
              </a:r>
              <a:r>
                <a:rPr lang="en-US" sz="1600" b="1" dirty="0" smtClean="0">
                  <a:latin typeface="Courier New" panose="02070309020205020404" pitchFamily="49" charset="0"/>
                  <a:cs typeface="Courier New" panose="02070309020205020404" pitchFamily="49" charset="0"/>
                </a:rPr>
                <a:t>/</a:t>
              </a:r>
              <a:r>
                <a:rPr lang="en-US" sz="1600" b="1" i="1" dirty="0" err="1" smtClean="0">
                  <a:latin typeface="Courier New" panose="02070309020205020404" pitchFamily="49" charset="0"/>
                  <a:cs typeface="Courier New" panose="02070309020205020404" pitchFamily="49" charset="0"/>
                </a:rPr>
                <a:t>yyyymmdd</a:t>
              </a:r>
              <a:endParaRPr lang="en-US" sz="1600" b="1" i="1" dirty="0">
                <a:latin typeface="Courier New" panose="02070309020205020404" pitchFamily="49" charset="0"/>
                <a:cs typeface="Courier New" panose="02070309020205020404" pitchFamily="49" charset="0"/>
              </a:endParaRPr>
            </a:p>
          </p:txBody>
        </p:sp>
      </p:grpSp>
      <p:pic>
        <p:nvPicPr>
          <p:cNvPr id="37"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8431" y="1303319"/>
            <a:ext cx="579093" cy="36055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1439" y="1575126"/>
            <a:ext cx="579093" cy="36055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p:cNvGrpSpPr/>
          <p:nvPr/>
        </p:nvGrpSpPr>
        <p:grpSpPr>
          <a:xfrm>
            <a:off x="1756675" y="1415379"/>
            <a:ext cx="2101236" cy="593704"/>
            <a:chOff x="228600" y="1200150"/>
            <a:chExt cx="2101236" cy="791605"/>
          </a:xfrm>
        </p:grpSpPr>
        <p:sp>
          <p:nvSpPr>
            <p:cNvPr id="40" name="Rounded Rectangle 39"/>
            <p:cNvSpPr/>
            <p:nvPr/>
          </p:nvSpPr>
          <p:spPr>
            <a:xfrm>
              <a:off x="228600" y="1200150"/>
              <a:ext cx="2101236" cy="791605"/>
            </a:xfrm>
            <a:prstGeom prst="roundRect">
              <a:avLst>
                <a:gd name="adj" fmla="val 7802"/>
              </a:avLst>
            </a:prstGeom>
            <a:solidFill>
              <a:schemeClr val="bg1"/>
            </a:solidFill>
            <a:ln w="28575" cmpd="sng">
              <a:solidFill>
                <a:schemeClr val="bg2"/>
              </a:solidFill>
              <a:prstDash val="sysDot"/>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1" name="TextBox 40"/>
            <p:cNvSpPr txBox="1"/>
            <p:nvPr/>
          </p:nvSpPr>
          <p:spPr>
            <a:xfrm>
              <a:off x="238125" y="1294129"/>
              <a:ext cx="2082186" cy="697626"/>
            </a:xfrm>
            <a:prstGeom prst="rect">
              <a:avLst/>
            </a:prstGeom>
            <a:noFill/>
          </p:spPr>
          <p:txBody>
            <a:bodyPr wrap="square" rtlCol="0">
              <a:spAutoFit/>
            </a:bodyPr>
            <a:lstStyle/>
            <a:p>
              <a:r>
                <a:rPr lang="en-US" sz="1400" dirty="0" smtClean="0">
                  <a:solidFill>
                    <a:srgbClr val="717074"/>
                  </a:solidFill>
                </a:rPr>
                <a:t>Timestamp key is used for restoring data</a:t>
              </a:r>
            </a:p>
          </p:txBody>
        </p:sp>
      </p:grpSp>
      <p:cxnSp>
        <p:nvCxnSpPr>
          <p:cNvPr id="46" name="Elbow Connector 45"/>
          <p:cNvCxnSpPr>
            <a:stCxn id="7" idx="2"/>
            <a:endCxn id="35" idx="2"/>
          </p:cNvCxnSpPr>
          <p:nvPr/>
        </p:nvCxnSpPr>
        <p:spPr>
          <a:xfrm rot="5400000" flipH="1">
            <a:off x="2239054" y="1712878"/>
            <a:ext cx="205922" cy="2666275"/>
          </a:xfrm>
          <a:prstGeom prst="bentConnector3">
            <a:avLst>
              <a:gd name="adj1" fmla="val -83260"/>
            </a:avLst>
          </a:prstGeom>
          <a:ln cap="rnd">
            <a:headEnd type="triangle" w="lg" len="lg"/>
            <a:tailEnd type="none"/>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33" idx="0"/>
            <a:endCxn id="37" idx="1"/>
          </p:cNvCxnSpPr>
          <p:nvPr/>
        </p:nvCxnSpPr>
        <p:spPr>
          <a:xfrm rot="5400000" flipH="1" flipV="1">
            <a:off x="4780491" y="994972"/>
            <a:ext cx="129314" cy="1106565"/>
          </a:xfrm>
          <a:prstGeom prst="bentConnector2">
            <a:avLst/>
          </a:prstGeom>
          <a:ln cap="rnd">
            <a:headEnd type="triangle" w="lg" len="lg"/>
            <a:tailEnd type="none"/>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29" idx="3"/>
            <a:endCxn id="38" idx="1"/>
          </p:cNvCxnSpPr>
          <p:nvPr/>
        </p:nvCxnSpPr>
        <p:spPr>
          <a:xfrm flipV="1">
            <a:off x="4827170" y="1755404"/>
            <a:ext cx="794268" cy="791"/>
          </a:xfrm>
          <a:prstGeom prst="bentConnector3">
            <a:avLst>
              <a:gd name="adj1" fmla="val 50000"/>
            </a:avLst>
          </a:prstGeom>
          <a:ln cap="rnd">
            <a:headEnd type="triangle" w="lg" len="lg"/>
            <a:tailEnd type="none"/>
          </a:ln>
        </p:spPr>
        <p:style>
          <a:lnRef idx="2">
            <a:schemeClr val="accent1"/>
          </a:lnRef>
          <a:fillRef idx="0">
            <a:schemeClr val="accent1"/>
          </a:fillRef>
          <a:effectRef idx="1">
            <a:schemeClr val="accent1"/>
          </a:effectRef>
          <a:fontRef idx="minor">
            <a:schemeClr val="tx1"/>
          </a:fontRef>
        </p:style>
      </p:cxnSp>
      <p:pic>
        <p:nvPicPr>
          <p:cNvPr id="52"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5873" y="2177832"/>
            <a:ext cx="579093" cy="360556"/>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Elbow Connector 53"/>
          <p:cNvCxnSpPr>
            <a:stCxn id="20" idx="0"/>
            <a:endCxn id="52" idx="0"/>
          </p:cNvCxnSpPr>
          <p:nvPr/>
        </p:nvCxnSpPr>
        <p:spPr>
          <a:xfrm rot="5400000" flipH="1" flipV="1">
            <a:off x="5857378" y="1127757"/>
            <a:ext cx="17966" cy="2118115"/>
          </a:xfrm>
          <a:prstGeom prst="bentConnector3">
            <a:avLst>
              <a:gd name="adj1" fmla="val 1054329"/>
            </a:avLst>
          </a:prstGeom>
          <a:ln cap="rnd">
            <a:headEnd type="triangle" w="lg" len="lg"/>
            <a:tailEnd type="none"/>
          </a:ln>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5521180" y="2458543"/>
            <a:ext cx="3175165" cy="510718"/>
            <a:chOff x="5224304" y="2945756"/>
            <a:chExt cx="3175165" cy="680957"/>
          </a:xfrm>
        </p:grpSpPr>
        <p:pic>
          <p:nvPicPr>
            <p:cNvPr id="53" name="Picture 3" descr="C:\Users\cantot\Documents\Training\Training Supporting Materials\Icons\All Others\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6550" y="2945756"/>
              <a:ext cx="579093" cy="48074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5224304" y="3175308"/>
              <a:ext cx="3175165" cy="451405"/>
            </a:xfrm>
            <a:prstGeom prst="rect">
              <a:avLst/>
            </a:prstGeom>
            <a:solidFill>
              <a:schemeClr val="bg1"/>
            </a:solidFill>
            <a:effectLst>
              <a:softEdge rad="127000"/>
            </a:effectLst>
          </p:spPr>
          <p:txBody>
            <a:bodyPr wrap="none" rtlCol="0">
              <a:spAutoFit/>
            </a:bodyPr>
            <a:lstStyle/>
            <a:p>
              <a:r>
                <a:rPr lang="en-US" sz="1600" b="1" dirty="0" smtClean="0">
                  <a:latin typeface="Courier New" panose="02070309020205020404" pitchFamily="49" charset="0"/>
                  <a:cs typeface="Courier New" panose="02070309020205020404" pitchFamily="49" charset="0"/>
                </a:rPr>
                <a:t>gpseg3/</a:t>
              </a:r>
              <a:r>
                <a:rPr lang="en-US" sz="1600" b="1" dirty="0" err="1" smtClean="0">
                  <a:latin typeface="Courier New" panose="02070309020205020404" pitchFamily="49" charset="0"/>
                  <a:cs typeface="Courier New" panose="02070309020205020404" pitchFamily="49" charset="0"/>
                </a:rPr>
                <a:t>db_dumps</a:t>
              </a:r>
              <a:r>
                <a:rPr lang="en-US" sz="1600" b="1" dirty="0" smtClean="0">
                  <a:latin typeface="Courier New" panose="02070309020205020404" pitchFamily="49" charset="0"/>
                  <a:cs typeface="Courier New" panose="02070309020205020404" pitchFamily="49" charset="0"/>
                </a:rPr>
                <a:t>/</a:t>
              </a:r>
              <a:r>
                <a:rPr lang="en-US" sz="1600" b="1" i="1" dirty="0" err="1" smtClean="0">
                  <a:latin typeface="Courier New" panose="02070309020205020404" pitchFamily="49" charset="0"/>
                  <a:cs typeface="Courier New" panose="02070309020205020404" pitchFamily="49" charset="0"/>
                </a:rPr>
                <a:t>yyyymmdd</a:t>
              </a:r>
              <a:endParaRPr lang="en-US" sz="1600" b="1" i="1" dirty="0">
                <a:latin typeface="Courier New" panose="02070309020205020404" pitchFamily="49" charset="0"/>
                <a:cs typeface="Courier New" panose="02070309020205020404" pitchFamily="49" charset="0"/>
              </a:endParaRPr>
            </a:p>
          </p:txBody>
        </p:sp>
      </p:grpSp>
      <p:cxnSp>
        <p:nvCxnSpPr>
          <p:cNvPr id="61" name="Elbow Connector 60"/>
          <p:cNvCxnSpPr>
            <a:stCxn id="13" idx="2"/>
            <a:endCxn id="53" idx="2"/>
          </p:cNvCxnSpPr>
          <p:nvPr/>
        </p:nvCxnSpPr>
        <p:spPr>
          <a:xfrm rot="16200000" flipH="1">
            <a:off x="5932336" y="1718465"/>
            <a:ext cx="280404" cy="1920868"/>
          </a:xfrm>
          <a:prstGeom prst="bentConnector3">
            <a:avLst>
              <a:gd name="adj1" fmla="val 161144"/>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1732245" y="3210952"/>
            <a:ext cx="901188" cy="640102"/>
            <a:chOff x="902263" y="4556234"/>
            <a:chExt cx="901188" cy="853469"/>
          </a:xfrm>
        </p:grpSpPr>
        <p:pic>
          <p:nvPicPr>
            <p:cNvPr id="1026"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945" y="4556234"/>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449" y="4565822"/>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876" y="4575410"/>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9470" y="4575410"/>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cantot\Documents\Training\Training Supporting Materials\Icons\All Others\blank paper2.png"/>
            <p:cNvPicPr>
              <a:picLocks noChangeAspect="1" noChangeArrowheads="1"/>
            </p:cNvPicPr>
            <p:nvPr/>
          </p:nvPicPr>
          <p:blipFill>
            <a:blip r:embed="rId9">
              <a:duotone>
                <a:prstClr val="black"/>
                <a:srgbClr val="D9C3A5">
                  <a:tint val="50000"/>
                  <a:satMod val="180000"/>
                </a:srgbClr>
              </a:duotone>
              <a:extLst>
                <a:ext uri="{BEBA8EAE-BF5A-486C-A8C5-ECC9F3942E4B}">
                  <a14:imgProps xmlns:a14="http://schemas.microsoft.com/office/drawing/2010/main">
                    <a14:imgLayer r:embed="rId10">
                      <a14:imgEffect>
                        <a14:artisticCement/>
                      </a14:imgEffect>
                    </a14:imgLayer>
                  </a14:imgProps>
                </a:ext>
                <a:ext uri="{28A0092B-C50C-407E-A947-70E740481C1C}">
                  <a14:useLocalDpi xmlns:a14="http://schemas.microsoft.com/office/drawing/2010/main" val="0"/>
                </a:ext>
              </a:extLst>
            </a:blip>
            <a:srcRect/>
            <a:stretch>
              <a:fillRect/>
            </a:stretch>
          </p:blipFill>
          <p:spPr bwMode="auto">
            <a:xfrm>
              <a:off x="902263" y="4576120"/>
              <a:ext cx="640288" cy="833583"/>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1" name="Picture 2" descr="C:\Users\cantot\Documents\Training\Training Supporting Materials\Icons\All Others\disc lt blue.png"/>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03416" y="4912664"/>
              <a:ext cx="400035" cy="4360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5687976" y="2855938"/>
            <a:ext cx="901188" cy="640102"/>
            <a:chOff x="902263" y="4556234"/>
            <a:chExt cx="901188" cy="853469"/>
          </a:xfrm>
        </p:grpSpPr>
        <p:pic>
          <p:nvPicPr>
            <p:cNvPr id="73"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945" y="4556234"/>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449" y="4565822"/>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876" y="4575410"/>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C:\Users\cantot\Documents\Training\Training Supporting Materials\Icons\All Others\blank pap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9470" y="4575410"/>
              <a:ext cx="640288" cy="83358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cantot\Documents\Training\Training Supporting Materials\Icons\All Others\blank paper2.png"/>
            <p:cNvPicPr>
              <a:picLocks noChangeAspect="1" noChangeArrowheads="1"/>
            </p:cNvPicPr>
            <p:nvPr/>
          </p:nvPicPr>
          <p:blipFill>
            <a:blip r:embed="rId9">
              <a:duotone>
                <a:prstClr val="black"/>
                <a:srgbClr val="D9C3A5">
                  <a:tint val="50000"/>
                  <a:satMod val="180000"/>
                </a:srgbClr>
              </a:duotone>
              <a:extLst>
                <a:ext uri="{BEBA8EAE-BF5A-486C-A8C5-ECC9F3942E4B}">
                  <a14:imgProps xmlns:a14="http://schemas.microsoft.com/office/drawing/2010/main">
                    <a14:imgLayer r:embed="rId10">
                      <a14:imgEffect>
                        <a14:artisticCement/>
                      </a14:imgEffect>
                    </a14:imgLayer>
                  </a14:imgProps>
                </a:ext>
                <a:ext uri="{28A0092B-C50C-407E-A947-70E740481C1C}">
                  <a14:useLocalDpi xmlns:a14="http://schemas.microsoft.com/office/drawing/2010/main" val="0"/>
                </a:ext>
              </a:extLst>
            </a:blip>
            <a:srcRect/>
            <a:stretch>
              <a:fillRect/>
            </a:stretch>
          </p:blipFill>
          <p:spPr bwMode="auto">
            <a:xfrm>
              <a:off x="902263" y="4576120"/>
              <a:ext cx="640288" cy="833583"/>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8" name="Picture 2" descr="C:\Users\cantot\Documents\Training\Training Supporting Materials\Icons\All Others\disc lt blue.png"/>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03416" y="4912664"/>
              <a:ext cx="400035" cy="43602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351903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6" y="205979"/>
            <a:ext cx="8318665" cy="857250"/>
          </a:xfrm>
        </p:spPr>
        <p:txBody>
          <a:bodyPr anchor="t"/>
          <a:lstStyle/>
          <a:p>
            <a:r>
              <a:rPr lang="en-US" dirty="0" smtClean="0"/>
              <a:t>Scheduling Routine Backups – </a:t>
            </a:r>
            <a:r>
              <a:rPr lang="en-US" dirty="0" smtClean="0">
                <a:latin typeface="Courier New" pitchFamily="49" charset="0"/>
                <a:cs typeface="Courier New" pitchFamily="49" charset="0"/>
              </a:rPr>
              <a:t>gpcrondump</a:t>
            </a:r>
            <a:endParaRPr lang="en-US" dirty="0">
              <a:latin typeface="Courier New" pitchFamily="49" charset="0"/>
              <a:cs typeface="Courier New" pitchFamily="49" charset="0"/>
            </a:endParaRPr>
          </a:p>
        </p:txBody>
      </p:sp>
      <p:sp>
        <p:nvSpPr>
          <p:cNvPr id="7" name="Content Placeholder 6"/>
          <p:cNvSpPr>
            <a:spLocks noGrp="1"/>
          </p:cNvSpPr>
          <p:nvPr>
            <p:ph idx="1"/>
          </p:nvPr>
        </p:nvSpPr>
        <p:spPr>
          <a:xfrm>
            <a:off x="457200" y="930690"/>
            <a:ext cx="8229600" cy="3394472"/>
          </a:xfrm>
        </p:spPr>
        <p:txBody>
          <a:bodyPr/>
          <a:lstStyle/>
          <a:p>
            <a:pPr>
              <a:spcBef>
                <a:spcPts val="0"/>
              </a:spcBef>
              <a:buNone/>
            </a:pPr>
            <a:r>
              <a:rPr lang="en-US" dirty="0" smtClean="0"/>
              <a:t>The </a:t>
            </a:r>
            <a:r>
              <a:rPr lang="en-US" dirty="0" smtClean="0">
                <a:latin typeface="Courier New" pitchFamily="49" charset="0"/>
                <a:cs typeface="Courier New" pitchFamily="49" charset="0"/>
              </a:rPr>
              <a:t>gpcrondump</a:t>
            </a:r>
            <a:r>
              <a:rPr lang="en-US" dirty="0" smtClean="0"/>
              <a:t> utility:</a:t>
            </a:r>
          </a:p>
          <a:p>
            <a:pPr>
              <a:spcBef>
                <a:spcPts val="0"/>
              </a:spcBef>
            </a:pPr>
            <a:r>
              <a:rPr lang="en-US" dirty="0" smtClean="0"/>
              <a:t>Can be called directly or can schedule using </a:t>
            </a:r>
            <a:r>
              <a:rPr lang="en-US" dirty="0" err="1" smtClean="0">
                <a:latin typeface="Courier New" panose="02070309020205020404" pitchFamily="49" charset="0"/>
                <a:cs typeface="Courier New" panose="02070309020205020404" pitchFamily="49" charset="0"/>
              </a:rPr>
              <a:t>cron</a:t>
            </a:r>
            <a:endParaRPr lang="en-US" dirty="0" smtClean="0">
              <a:latin typeface="Courier New" panose="02070309020205020404" pitchFamily="49" charset="0"/>
              <a:cs typeface="Courier New" panose="02070309020205020404" pitchFamily="49" charset="0"/>
            </a:endParaRPr>
          </a:p>
          <a:p>
            <a:pPr>
              <a:spcBef>
                <a:spcPts val="0"/>
              </a:spcBef>
            </a:pPr>
            <a:r>
              <a:rPr lang="en-US" dirty="0" smtClean="0"/>
              <a:t>Should be scheduled on the master host</a:t>
            </a:r>
          </a:p>
          <a:p>
            <a:pPr>
              <a:spcBef>
                <a:spcPts val="0"/>
              </a:spcBef>
            </a:pPr>
            <a:r>
              <a:rPr lang="en-US" dirty="0" smtClean="0"/>
              <a:t>Sends email notifications</a:t>
            </a:r>
          </a:p>
          <a:p>
            <a:pPr>
              <a:spcBef>
                <a:spcPts val="0"/>
              </a:spcBef>
            </a:pPr>
            <a:r>
              <a:rPr lang="en-US" dirty="0" smtClean="0"/>
              <a:t>Flexible dump options</a:t>
            </a:r>
          </a:p>
          <a:p>
            <a:pPr>
              <a:spcBef>
                <a:spcPts val="0"/>
              </a:spcBef>
            </a:pPr>
            <a:r>
              <a:rPr lang="en-US" dirty="0" smtClean="0"/>
              <a:t>Can copy configuration files</a:t>
            </a:r>
          </a:p>
          <a:p>
            <a:pPr>
              <a:spcBef>
                <a:spcPts val="0"/>
              </a:spcBef>
            </a:pPr>
            <a:r>
              <a:rPr lang="en-US" dirty="0" smtClean="0"/>
              <a:t>Can dump system catalogs</a:t>
            </a:r>
          </a:p>
          <a:p>
            <a:pPr>
              <a:spcBef>
                <a:spcPts val="0"/>
              </a:spcBef>
            </a:pPr>
            <a:r>
              <a:rPr lang="en-US" dirty="0" smtClean="0"/>
              <a:t>Can dump global objects</a:t>
            </a:r>
          </a:p>
          <a:p>
            <a:pPr>
              <a:spcBef>
                <a:spcPts val="0"/>
              </a:spcBef>
            </a:pPr>
            <a:r>
              <a:rPr lang="en-US" dirty="0" smtClean="0"/>
              <a:t>Can include a post-dump script</a:t>
            </a:r>
          </a:p>
        </p:txBody>
      </p:sp>
    </p:spTree>
    <p:custDataLst>
      <p:tags r:id="rId1"/>
    </p:custDataLst>
    <p:extLst>
      <p:ext uri="{BB962C8B-B14F-4D97-AF65-F5344CB8AC3E}">
        <p14:creationId xmlns:p14="http://schemas.microsoft.com/office/powerpoint/2010/main" val="3226236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Restoring Archived Data</a:t>
            </a:r>
            <a:endParaRPr lang="en-US" dirty="0"/>
          </a:p>
        </p:txBody>
      </p:sp>
      <p:sp>
        <p:nvSpPr>
          <p:cNvPr id="3" name="Content Placeholder 2"/>
          <p:cNvSpPr>
            <a:spLocks noGrp="1"/>
          </p:cNvSpPr>
          <p:nvPr>
            <p:ph idx="1"/>
          </p:nvPr>
        </p:nvSpPr>
        <p:spPr>
          <a:xfrm>
            <a:off x="457200" y="878851"/>
            <a:ext cx="8229600" cy="3394472"/>
          </a:xfrm>
        </p:spPr>
        <p:txBody>
          <a:bodyPr>
            <a:noAutofit/>
          </a:bodyPr>
          <a:lstStyle/>
          <a:p>
            <a:pPr>
              <a:spcBef>
                <a:spcPts val="0"/>
              </a:spcBef>
              <a:buNone/>
            </a:pPr>
            <a:r>
              <a:rPr lang="en-US" sz="2200" dirty="0" smtClean="0"/>
              <a:t>The </a:t>
            </a:r>
            <a:r>
              <a:rPr lang="en-US" sz="2200" dirty="0" smtClean="0">
                <a:latin typeface="Courier New" pitchFamily="49" charset="0"/>
                <a:cs typeface="Courier New" pitchFamily="49" charset="0"/>
              </a:rPr>
              <a:t>gpdbrestore</a:t>
            </a:r>
            <a:r>
              <a:rPr lang="en-US" sz="2200" dirty="0" smtClean="0"/>
              <a:t> utility:</a:t>
            </a:r>
          </a:p>
          <a:p>
            <a:pPr>
              <a:spcBef>
                <a:spcPts val="0"/>
              </a:spcBef>
            </a:pPr>
            <a:r>
              <a:rPr lang="en-US" sz="2200" dirty="0" smtClean="0"/>
              <a:t>Restores </a:t>
            </a:r>
            <a:r>
              <a:rPr lang="en-US" sz="2200" dirty="0" smtClean="0">
                <a:latin typeface="Courier New" pitchFamily="49" charset="0"/>
                <a:cs typeface="Courier New" pitchFamily="49" charset="0"/>
              </a:rPr>
              <a:t>gpcrondump</a:t>
            </a:r>
            <a:r>
              <a:rPr lang="en-US" sz="2200" dirty="0" smtClean="0"/>
              <a:t> files</a:t>
            </a:r>
          </a:p>
          <a:p>
            <a:pPr>
              <a:spcBef>
                <a:spcPts val="0"/>
              </a:spcBef>
            </a:pPr>
            <a:r>
              <a:rPr lang="en-US" sz="2200" dirty="0" smtClean="0"/>
              <a:t>Reconfigures for compression</a:t>
            </a:r>
          </a:p>
          <a:p>
            <a:pPr>
              <a:spcBef>
                <a:spcPts val="0"/>
              </a:spcBef>
            </a:pPr>
            <a:r>
              <a:rPr lang="en-US" sz="2200" dirty="0" smtClean="0"/>
              <a:t>Validates the number of dump files</a:t>
            </a:r>
          </a:p>
          <a:p>
            <a:pPr>
              <a:spcBef>
                <a:spcPts val="0"/>
              </a:spcBef>
            </a:pPr>
            <a:r>
              <a:rPr lang="en-US" sz="2200" dirty="0" smtClean="0"/>
              <a:t>Restores to active segment instances even with a failed segment</a:t>
            </a:r>
          </a:p>
          <a:p>
            <a:pPr>
              <a:spcBef>
                <a:spcPts val="0"/>
              </a:spcBef>
            </a:pPr>
            <a:r>
              <a:rPr lang="en-US" sz="2200" dirty="0" smtClean="0"/>
              <a:t>Does not require you to retrieve the timestamp key</a:t>
            </a:r>
          </a:p>
          <a:p>
            <a:pPr>
              <a:spcBef>
                <a:spcPts val="0"/>
              </a:spcBef>
            </a:pPr>
            <a:r>
              <a:rPr lang="en-US" sz="2200" dirty="0" smtClean="0"/>
              <a:t>Can restore from an archive host</a:t>
            </a:r>
          </a:p>
          <a:p>
            <a:pPr>
              <a:spcBef>
                <a:spcPts val="0"/>
              </a:spcBef>
            </a:pPr>
            <a:r>
              <a:rPr lang="en-US" sz="2200" dirty="0" smtClean="0"/>
              <a:t>Does not require dump files to be placed on segments</a:t>
            </a:r>
          </a:p>
          <a:p>
            <a:pPr>
              <a:spcBef>
                <a:spcPts val="0"/>
              </a:spcBef>
            </a:pPr>
            <a:r>
              <a:rPr lang="en-US" sz="2200" dirty="0" smtClean="0"/>
              <a:t>Identifies the database name automatically</a:t>
            </a:r>
          </a:p>
          <a:p>
            <a:pPr>
              <a:spcBef>
                <a:spcPts val="0"/>
              </a:spcBef>
            </a:pPr>
            <a:r>
              <a:rPr lang="en-US" sz="2200" dirty="0" smtClean="0"/>
              <a:t>Detects the type of backup set available</a:t>
            </a:r>
          </a:p>
        </p:txBody>
      </p:sp>
    </p:spTree>
    <p:custDataLst>
      <p:tags r:id="rId1"/>
    </p:custDataLst>
    <p:extLst>
      <p:ext uri="{BB962C8B-B14F-4D97-AF65-F5344CB8AC3E}">
        <p14:creationId xmlns:p14="http://schemas.microsoft.com/office/powerpoint/2010/main" val="1443145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dirty="0" smtClean="0">
                <a:solidFill>
                  <a:schemeClr val="lt2"/>
                </a:solidFill>
              </a:rPr>
              <a:t>Performing Backups and Restores</a:t>
            </a:r>
          </a:p>
          <a:p>
            <a:pPr marL="495300" indent="-342900">
              <a:buSzPct val="100000"/>
            </a:pPr>
            <a:r>
              <a:rPr lang="en-US" b="1" dirty="0" smtClean="0">
                <a:solidFill>
                  <a:schemeClr val="lt2"/>
                </a:solidFill>
              </a:rPr>
              <a:t>Incremental backups</a:t>
            </a:r>
          </a:p>
          <a:p>
            <a:pPr marL="495300" indent="-342900">
              <a:buSzPct val="100000"/>
            </a:pPr>
            <a:r>
              <a:rPr lang="en-US" sz="2400" dirty="0" smtClean="0">
                <a:solidFill>
                  <a:schemeClr val="lt2"/>
                </a:solidFill>
              </a:rPr>
              <a:t>Defining the strategy for backups</a:t>
            </a:r>
            <a:endParaRPr lang="en" sz="2400" dirty="0">
              <a:solidFill>
                <a:schemeClr val="lt2"/>
              </a:solidFill>
            </a:endParaRPr>
          </a:p>
        </p:txBody>
      </p:sp>
    </p:spTree>
    <p:extLst>
      <p:ext uri="{BB962C8B-B14F-4D97-AF65-F5344CB8AC3E}">
        <p14:creationId xmlns:p14="http://schemas.microsoft.com/office/powerpoint/2010/main" val="23008331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15075</TotalTime>
  <Words>4373</Words>
  <Application>Microsoft Macintosh PowerPoint</Application>
  <PresentationFormat>On-screen Show (16:9)</PresentationFormat>
  <Paragraphs>409</Paragraphs>
  <Slides>23</Slides>
  <Notes>23</Notes>
  <HiddenSlides>7</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pivotal_4x3_template</vt:lpstr>
      <vt:lpstr>Performing Backup and Restore</vt:lpstr>
      <vt:lpstr>Agenda</vt:lpstr>
      <vt:lpstr>About Parallel Backups and Restores</vt:lpstr>
      <vt:lpstr>Creating Parallel Backups</vt:lpstr>
      <vt:lpstr>Dump Files Created During Parallel Backup</vt:lpstr>
      <vt:lpstr>Performing Parallel Restores</vt:lpstr>
      <vt:lpstr>Scheduling Routine Backups – gpcrondump</vt:lpstr>
      <vt:lpstr>Restoring Archived Data</vt:lpstr>
      <vt:lpstr>Agenda</vt:lpstr>
      <vt:lpstr>Incremental Backups</vt:lpstr>
      <vt:lpstr>Managing Incremental Backups</vt:lpstr>
      <vt:lpstr>Incremental Backup Example</vt:lpstr>
      <vt:lpstr>Incremental Backup Example (Cont)</vt:lpstr>
      <vt:lpstr>Agenda</vt:lpstr>
      <vt:lpstr>Non-Parallel Backups and Restores</vt:lpstr>
      <vt:lpstr>EMC Greenplum DCA and the Data Domain Solution</vt:lpstr>
      <vt:lpstr>Data Domain Integration: NFS Solution</vt:lpstr>
      <vt:lpstr>Data Domain Integration: DD Boost Solution</vt:lpstr>
      <vt:lpstr>Data Domain Integration: Managed File Replication</vt:lpstr>
      <vt:lpstr>Data Domain Integration: Managed File Replication</vt:lpstr>
      <vt:lpstr>Data Domain Integration: MFR Example</vt:lpstr>
      <vt:lpstr>Comparing the EMC Data Domain Integration Solutions for Greenplum DCA</vt:lpstr>
      <vt:lpstr>Wrapping Up</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312</cp:revision>
  <dcterms:created xsi:type="dcterms:W3CDTF">2015-02-11T17:51:07Z</dcterms:created>
  <dcterms:modified xsi:type="dcterms:W3CDTF">2017-03-15T19:55:39Z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