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361" r:id="rId2"/>
    <p:sldId id="362" r:id="rId3"/>
    <p:sldId id="363" r:id="rId4"/>
    <p:sldId id="368" r:id="rId5"/>
    <p:sldId id="369" r:id="rId6"/>
    <p:sldId id="323" r:id="rId7"/>
    <p:sldId id="326" r:id="rId8"/>
    <p:sldId id="327" r:id="rId9"/>
    <p:sldId id="370" r:id="rId10"/>
    <p:sldId id="371" r:id="rId11"/>
    <p:sldId id="328" r:id="rId12"/>
    <p:sldId id="372" r:id="rId13"/>
    <p:sldId id="335" r:id="rId14"/>
    <p:sldId id="373" r:id="rId15"/>
    <p:sldId id="374" r:id="rId16"/>
    <p:sldId id="366" r:id="rId17"/>
    <p:sldId id="360" r:id="rId18"/>
  </p:sldIdLst>
  <p:sldSz cx="9144000" cy="6858000" type="screen4x3"/>
  <p:notesSz cx="6858000" cy="9144000"/>
  <p:custDataLst>
    <p:tags r:id="rId22"/>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71118" autoAdjust="0"/>
  </p:normalViewPr>
  <p:slideViewPr>
    <p:cSldViewPr snapToGrid="0" snapToObjects="1">
      <p:cViewPr varScale="1">
        <p:scale>
          <a:sx n="82" d="100"/>
          <a:sy n="82" d="100"/>
        </p:scale>
        <p:origin x="-1360" y="-10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tags" Target="tags/tag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53454A42-45AA-4D3B-839F-97A0F81F9C6C}" type="datetimeFigureOut">
              <a:rPr lang="en-US" altLang="en-US"/>
              <a:pPr/>
              <a:t>5/26/16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A2ED64D2-A8ED-4176-9269-17AE36B104A2}" type="slidenum">
              <a:rPr lang="en-US" altLang="en-US"/>
              <a:pPr/>
              <a:t>‹#›</a:t>
            </a:fld>
            <a:endParaRPr lang="en-US" altLang="en-US"/>
          </a:p>
        </p:txBody>
      </p:sp>
    </p:spTree>
    <p:extLst>
      <p:ext uri="{BB962C8B-B14F-4D97-AF65-F5344CB8AC3E}">
        <p14:creationId xmlns:p14="http://schemas.microsoft.com/office/powerpoint/2010/main" val="19252239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B4C779C7-04CF-427F-B855-7F6788A695BE}" type="datetimeFigureOut">
              <a:rPr lang="en-US" altLang="en-US"/>
              <a:pPr/>
              <a:t>5/26/16</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97EBD970-8BAC-42F6-A044-30DDD629E1EC}" type="slidenum">
              <a:rPr lang="en-US" altLang="en-US"/>
              <a:pPr/>
              <a:t>‹#›</a:t>
            </a:fld>
            <a:endParaRPr lang="en-US" altLang="en-US"/>
          </a:p>
        </p:txBody>
      </p:sp>
    </p:spTree>
    <p:extLst>
      <p:ext uri="{BB962C8B-B14F-4D97-AF65-F5344CB8AC3E}">
        <p14:creationId xmlns:p14="http://schemas.microsoft.com/office/powerpoint/2010/main" val="2600008686"/>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Primary keys = unique</a:t>
            </a:r>
            <a:r>
              <a:rPr lang="en-US" baseline="0" dirty="0" smtClean="0"/>
              <a:t> indexes and are usually more of a hindrance than they are worth</a:t>
            </a:r>
          </a:p>
          <a:p>
            <a:r>
              <a:rPr lang="en-US" dirty="0" smtClean="0"/>
              <a:t>Large #’s of relations =</a:t>
            </a:r>
            <a:r>
              <a:rPr lang="en-US" baseline="0" dirty="0" smtClean="0"/>
              <a:t> large #’s of joins – avoid this</a:t>
            </a:r>
          </a:p>
          <a:p>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call this the “Pivotal Approach”.</a:t>
            </a:r>
          </a:p>
          <a:p>
            <a:r>
              <a:rPr lang="en-US" dirty="0" smtClean="0"/>
              <a:t>Notice</a:t>
            </a:r>
            <a:r>
              <a:rPr lang="en-US" baseline="0" dirty="0" smtClean="0"/>
              <a:t> h</a:t>
            </a:r>
            <a:r>
              <a:rPr lang="en-US" dirty="0" smtClean="0"/>
              <a:t>ere</a:t>
            </a:r>
            <a:r>
              <a:rPr lang="en-US" baseline="0" dirty="0" smtClean="0"/>
              <a:t> how </a:t>
            </a:r>
            <a:r>
              <a:rPr lang="en-US" dirty="0" smtClean="0"/>
              <a:t>we’ve flattened</a:t>
            </a:r>
            <a:r>
              <a:rPr lang="en-US" baseline="0" dirty="0" smtClean="0"/>
              <a:t> the data into fewer, larger, tables, resulting in some redundant data.</a:t>
            </a:r>
          </a:p>
          <a:p>
            <a:r>
              <a:rPr lang="en-US" baseline="0" dirty="0" smtClean="0"/>
              <a:t>The resulting model is likely to make more sense to the consumers of our data warehouse, and queries against this model are likely to perform well, as long as we apply the practices detailed elswhere within this course.</a:t>
            </a:r>
          </a:p>
          <a:p>
            <a:endParaRPr lang="en-US" baseline="0" dirty="0" smtClean="0"/>
          </a:p>
          <a:p>
            <a:r>
              <a:rPr lang="en-US" dirty="0" smtClean="0"/>
              <a:t>For</a:t>
            </a:r>
            <a:r>
              <a:rPr lang="en-US" baseline="0" dirty="0" smtClean="0"/>
              <a:t> example, with the tables shown here, GPDB joins between these two large fact tables will perform well, so long as</a:t>
            </a:r>
            <a:r>
              <a:rPr lang="en-US" dirty="0" smtClean="0"/>
              <a:t>:</a:t>
            </a:r>
          </a:p>
          <a:p>
            <a:pPr marL="171450" indent="-171450">
              <a:buFont typeface="Arial" panose="020B0604020202020204" pitchFamily="34" charset="0"/>
              <a:buChar char="•"/>
            </a:pPr>
            <a:r>
              <a:rPr lang="en-US" dirty="0" smtClean="0"/>
              <a:t>The </a:t>
            </a:r>
            <a:r>
              <a:rPr lang="en-US" dirty="0" smtClean="0">
                <a:latin typeface="Courier New" pitchFamily="49" charset="0"/>
                <a:cs typeface="Courier New" pitchFamily="49" charset="0"/>
              </a:rPr>
              <a:t>customer</a:t>
            </a:r>
            <a:r>
              <a:rPr lang="en-US" dirty="0" smtClean="0"/>
              <a:t> table is distributed on the </a:t>
            </a:r>
            <a:r>
              <a:rPr lang="en-US" dirty="0" smtClean="0">
                <a:latin typeface="Courier New" pitchFamily="49" charset="0"/>
                <a:cs typeface="Courier New" pitchFamily="49" charset="0"/>
              </a:rPr>
              <a:t>customer.customer_id</a:t>
            </a:r>
            <a:r>
              <a:rPr lang="en-US" dirty="0" smtClean="0"/>
              <a:t> which is defined as type </a:t>
            </a:r>
            <a:r>
              <a:rPr lang="en-US" dirty="0" smtClean="0">
                <a:latin typeface="Courier New" pitchFamily="49" charset="0"/>
                <a:cs typeface="Courier New" pitchFamily="49" charset="0"/>
              </a:rPr>
              <a:t>INT</a:t>
            </a:r>
            <a:r>
              <a:rPr lang="en-US" dirty="0" smtClean="0"/>
              <a:t>.</a:t>
            </a:r>
          </a:p>
          <a:p>
            <a:pPr marL="171450" indent="-171450">
              <a:buFont typeface="Arial" panose="020B0604020202020204" pitchFamily="34" charset="0"/>
              <a:buChar char="•"/>
            </a:pPr>
            <a:r>
              <a:rPr lang="en-US" dirty="0" smtClean="0"/>
              <a:t>The </a:t>
            </a:r>
            <a:r>
              <a:rPr lang="en-US" dirty="0" smtClean="0">
                <a:latin typeface="Courier New" pitchFamily="49" charset="0"/>
                <a:cs typeface="Courier New" pitchFamily="49" charset="0"/>
              </a:rPr>
              <a:t>Sales </a:t>
            </a:r>
            <a:r>
              <a:rPr lang="en-US" dirty="0" smtClean="0"/>
              <a:t>table is also distributed on the </a:t>
            </a:r>
            <a:r>
              <a:rPr lang="en-US" dirty="0" smtClean="0">
                <a:latin typeface="Courier New" pitchFamily="49" charset="0"/>
                <a:cs typeface="Courier New" pitchFamily="49" charset="0"/>
              </a:rPr>
              <a:t>sales.customer_id</a:t>
            </a:r>
            <a:r>
              <a:rPr lang="en-US" baseline="0" dirty="0" smtClean="0">
                <a:latin typeface="Courier New" pitchFamily="49" charset="0"/>
                <a:cs typeface="Courier New" pitchFamily="49" charset="0"/>
              </a:rPr>
              <a:t>, also defined as type INT</a:t>
            </a:r>
            <a:r>
              <a:rPr lang="en-US" dirty="0" smtClean="0"/>
              <a:t>.</a:t>
            </a:r>
          </a:p>
          <a:p>
            <a:r>
              <a:rPr lang="en-US" dirty="0" smtClean="0"/>
              <a:t> </a:t>
            </a:r>
          </a:p>
          <a:p>
            <a:pPr marL="0" indent="0">
              <a:buFont typeface="Arial" panose="020B0604020202020204" pitchFamily="34" charset="0"/>
              <a:buNone/>
            </a:pP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Primary keys = unique</a:t>
            </a:r>
            <a:r>
              <a:rPr lang="en-US" baseline="0" dirty="0" smtClean="0"/>
              <a:t> indexes and are usually more of a hindrance than they are worth</a:t>
            </a:r>
          </a:p>
          <a:p>
            <a:r>
              <a:rPr lang="en-US" dirty="0" smtClean="0"/>
              <a:t>Large #’s of relations =</a:t>
            </a:r>
            <a:r>
              <a:rPr lang="en-US" baseline="0" dirty="0" smtClean="0"/>
              <a:t> large #’s of joins – avoid this</a:t>
            </a:r>
          </a:p>
          <a:p>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Primary keys = unique</a:t>
            </a:r>
            <a:r>
              <a:rPr lang="en-US" baseline="0" dirty="0" smtClean="0"/>
              <a:t> indexes and are usually more of a hindrance than they are worth</a:t>
            </a:r>
          </a:p>
          <a:p>
            <a:r>
              <a:rPr lang="en-US" dirty="0" smtClean="0"/>
              <a:t>Large #’s of relations =</a:t>
            </a:r>
            <a:r>
              <a:rPr lang="en-US" baseline="0" dirty="0" smtClean="0"/>
              <a:t> large #’s of joins – avoid this</a:t>
            </a:r>
          </a:p>
          <a:p>
            <a:endParaRPr lang="en-US" dirty="0" smtClean="0"/>
          </a:p>
          <a:p>
            <a:endParaRPr lang="en-US" dirty="0" smtClean="0"/>
          </a:p>
          <a:p>
            <a:r>
              <a:rPr lang="en-US" dirty="0" smtClean="0"/>
              <a:t>Yes, the last bullet</a:t>
            </a:r>
            <a:r>
              <a:rPr lang="en-US" baseline="0" dirty="0" smtClean="0"/>
              <a:t> is all physical model related, but it bears repeating while dealing with the logical model</a:t>
            </a: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a:t>(1) It is up to the customer to decide the data model and</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a:t>(2) We shouldn't be dogmatic when it comes to data modeling.</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a:p>
          <a:p>
            <a:pPr marL="0" marR="0" indent="0" algn="l" defTabSz="457200" rtl="0" eaLnBrk="1" fontAlgn="base" latinLnBrk="0" hangingPunct="1">
              <a:lnSpc>
                <a:spcPct val="100000"/>
              </a:lnSpc>
              <a:spcBef>
                <a:spcPct val="30000"/>
              </a:spcBef>
              <a:spcAft>
                <a:spcPct val="0"/>
              </a:spcAft>
              <a:buClrTx/>
              <a:buSzTx/>
              <a:buFontTx/>
              <a:buNone/>
              <a:tabLst/>
              <a:defRPr/>
            </a:pPr>
            <a:r>
              <a:rPr lang="en-US" b="1" dirty="0"/>
              <a:t>[FIXME]</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a:t>Grenplum Database</a:t>
            </a:r>
            <a:r>
              <a:rPr lang="en-US" baseline="0" dirty="0"/>
              <a:t> gives you the power and flexibility to be agile in your data modeling.</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a:t>By applying the principles introduced within this course, including table storage models, table partitioning, external tables, physical design, and aothers,</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a:t>We think that you will well equipped to successfully model data within GPDB.</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a:t>Thanks to Randy Willard, Jon Roberts, and Derek Comingore for their valuable assistance with preparation of this material.</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a:t>Thank you for watching.</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1610876" y="686429"/>
            <a:ext cx="3692700" cy="20828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Greenplum Database is flexible, accommodating</a:t>
            </a:r>
            <a:r>
              <a:rPr lang="en-US" baseline="0" dirty="0" smtClean="0"/>
              <a:t> various modeling techniques.</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Star schema are very IT driven solutions and aren't very agile.  I've always had the best success with simply copying</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the the OLTP tables as-is and then letting users denormalize them into 1NF tables.</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Instead of following some out-dated dogma about which model is best suited to the EDW, just copy the OLTP tables</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to Greenplum.  Empower the users to query the data.  They will naturally build flattened table structures with the data</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they need.  Later, optimize it with partitioning and compression; stay out of the way of the business.</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indent="0">
              <a:buFontTx/>
              <a:buNone/>
            </a:pPr>
            <a:endParaRPr lang="en-US"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b="0"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dimension</a:t>
            </a:r>
            <a:r>
              <a:rPr lang="en-US" b="0" baseline="0" dirty="0" smtClean="0"/>
              <a:t> table:</a:t>
            </a:r>
          </a:p>
          <a:p>
            <a:pPr marL="171450" indent="-171450">
              <a:buFont typeface="Arial" panose="020B0604020202020204" pitchFamily="34" charset="0"/>
              <a:buChar char="•"/>
            </a:pPr>
            <a:r>
              <a:rPr lang="en-US" b="0" dirty="0" smtClean="0"/>
              <a:t>Also</a:t>
            </a:r>
            <a:r>
              <a:rPr lang="en-US" b="0" baseline="0" dirty="0" smtClean="0"/>
              <a:t> known as a lookup table, has a known entry point to a fact.</a:t>
            </a:r>
          </a:p>
          <a:p>
            <a:pPr marL="171450" indent="-171450">
              <a:buFont typeface="Arial" panose="020B0604020202020204" pitchFamily="34" charset="0"/>
              <a:buChar char="•"/>
            </a:pPr>
            <a:r>
              <a:rPr lang="en-US" b="0" baseline="0" dirty="0" smtClean="0"/>
              <a:t>Provides a description of the fact. For example, the </a:t>
            </a:r>
            <a:r>
              <a:rPr lang="en-US" b="0" baseline="0" dirty="0" err="1" smtClean="0">
                <a:latin typeface="Courier New" pitchFamily="49" charset="0"/>
                <a:cs typeface="Courier New" pitchFamily="49" charset="0"/>
              </a:rPr>
              <a:t>Dim_Store</a:t>
            </a:r>
            <a:r>
              <a:rPr lang="en-US" b="0" baseline="0" dirty="0" smtClean="0"/>
              <a:t> dimension table contains descriptions of the store, including the store number, ID, and location. </a:t>
            </a:r>
          </a:p>
          <a:p>
            <a:pPr marL="171450" indent="-171450">
              <a:buFont typeface="Arial" panose="020B0604020202020204" pitchFamily="34" charset="0"/>
              <a:buChar char="•"/>
            </a:pPr>
            <a:r>
              <a:rPr lang="en-US" b="0" baseline="0" dirty="0" smtClean="0"/>
              <a:t>Has a single primary key for each record. This primary key uniquely identifies the store in the </a:t>
            </a:r>
            <a:r>
              <a:rPr lang="en-US" b="0" baseline="0" dirty="0" err="1" smtClean="0">
                <a:latin typeface="Courier New" pitchFamily="49" charset="0"/>
                <a:cs typeface="Courier New" pitchFamily="49" charset="0"/>
              </a:rPr>
              <a:t>Dim_Store</a:t>
            </a:r>
            <a:r>
              <a:rPr lang="en-US" b="0" baseline="0" dirty="0" smtClean="0"/>
              <a:t> table.</a:t>
            </a:r>
          </a:p>
          <a:p>
            <a:pPr marL="0" indent="0">
              <a:buFont typeface="Arial" panose="020B0604020202020204" pitchFamily="34" charset="0"/>
              <a:buNone/>
            </a:pPr>
            <a:endParaRPr lang="en-US" b="0" baseline="0" dirty="0" smtClean="0"/>
          </a:p>
          <a:p>
            <a:pPr lvl="0"/>
            <a:r>
              <a:rPr lang="en-US" b="0" baseline="0" dirty="0" smtClean="0"/>
              <a:t>The fact table:</a:t>
            </a:r>
          </a:p>
          <a:p>
            <a:pPr marL="171450" indent="-171450">
              <a:buFont typeface="Arial" panose="020B0604020202020204" pitchFamily="34" charset="0"/>
              <a:buChar char="•"/>
            </a:pPr>
            <a:r>
              <a:rPr lang="en-US" b="0" baseline="0" dirty="0" smtClean="0"/>
              <a:t>Combines the information provided in the lookup tables to provide a measurable account of a unique record.</a:t>
            </a:r>
          </a:p>
          <a:p>
            <a:pPr marL="171450" indent="-171450">
              <a:buFont typeface="Arial" panose="020B0604020202020204" pitchFamily="34" charset="0"/>
              <a:buChar char="•"/>
            </a:pPr>
            <a:r>
              <a:rPr lang="en-US" b="0" baseline="0" dirty="0" smtClean="0"/>
              <a:t>The fact table in this example, </a:t>
            </a:r>
            <a:r>
              <a:rPr lang="en-US" b="0" baseline="0" dirty="0" err="1" smtClean="0"/>
              <a:t>Fact_Sales</a:t>
            </a:r>
            <a:r>
              <a:rPr lang="en-US" b="0" baseline="0" dirty="0" smtClean="0"/>
              <a:t>, identifies the date, store ID, product ID, and number of units sold for each unique record.</a:t>
            </a:r>
          </a:p>
          <a:p>
            <a:pPr marL="171450" indent="-171450">
              <a:buFont typeface="Arial" panose="020B0604020202020204" pitchFamily="34" charset="0"/>
              <a:buChar char="•"/>
            </a:pPr>
            <a:r>
              <a:rPr lang="en-US" b="0" baseline="0" dirty="0" smtClean="0"/>
              <a:t>A unique record can be determined by a combination of primary keys, or a compound primary key.</a:t>
            </a:r>
          </a:p>
          <a:p>
            <a:pPr marL="171450" indent="-171450">
              <a:buFont typeface="Arial" panose="020B0604020202020204" pitchFamily="34" charset="0"/>
              <a:buChar char="•"/>
            </a:pPr>
            <a:r>
              <a:rPr lang="en-US" b="0" baseline="0" dirty="0" smtClean="0"/>
              <a:t>It may not be enough to uniquely identify a transaction or sale just by the </a:t>
            </a:r>
            <a:r>
              <a:rPr lang="en-US" b="0" baseline="0" dirty="0" err="1" smtClean="0">
                <a:latin typeface="Courier New" pitchFamily="49" charset="0"/>
                <a:cs typeface="Courier New" pitchFamily="49" charset="0"/>
              </a:rPr>
              <a:t>Date_Id</a:t>
            </a:r>
            <a:r>
              <a:rPr lang="en-US" b="0" baseline="0" dirty="0" smtClean="0"/>
              <a:t>. It may require that all four fields in the table uniquely identify a sale.</a:t>
            </a:r>
            <a:endParaRPr lang="en-US" b="0" dirty="0" smtClean="0"/>
          </a:p>
          <a:p>
            <a:endParaRPr lang="en-US" b="1"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In the snowflake schema, the dimensional</a:t>
            </a:r>
            <a:r>
              <a:rPr lang="en-US" b="0" baseline="0" dirty="0" smtClean="0"/>
              <a:t> </a:t>
            </a:r>
            <a:r>
              <a:rPr lang="en-US" b="0" dirty="0" smtClean="0"/>
              <a:t>tables are further normalized into multiple</a:t>
            </a:r>
            <a:r>
              <a:rPr lang="en-US" b="0" baseline="0" dirty="0" smtClean="0"/>
              <a:t> lookup tables.</a:t>
            </a:r>
          </a:p>
          <a:p>
            <a:r>
              <a:rPr lang="en-US" b="0" baseline="0" dirty="0" smtClean="0"/>
              <a:t>Your data is no longer represented in a single dimension, but is now shown as a dimensional hierarchy.</a:t>
            </a:r>
          </a:p>
          <a:p>
            <a:endParaRPr lang="en-US" b="0" baseline="0" dirty="0" smtClean="0"/>
          </a:p>
          <a:p>
            <a:r>
              <a:rPr lang="en-US" b="0" dirty="0" smtClean="0"/>
              <a:t>Snowflake</a:t>
            </a:r>
            <a:r>
              <a:rPr lang="en-US" b="0" baseline="0" dirty="0" smtClean="0"/>
              <a:t> schemas offer some improvement in query performance due to minimized disk storage requirements and joining on smaller tables; however, this comes at a price.</a:t>
            </a:r>
          </a:p>
          <a:p>
            <a:r>
              <a:rPr lang="en-US" b="0" baseline="0" dirty="0" smtClean="0"/>
              <a:t>Additional maintenance is required due to the increased number of lookup tables generated by this type of model.</a:t>
            </a:r>
            <a:endParaRPr lang="en-US" b="0" dirty="0" smtClean="0"/>
          </a:p>
          <a:p>
            <a:endParaRPr lang="en-US" b="1"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third normal form (3NF) design normalizes data to remove redundancy and groups data together by subject areas or categories.</a:t>
            </a:r>
          </a:p>
          <a:p>
            <a:r>
              <a:rPr lang="en-US" b="0" dirty="0" smtClean="0"/>
              <a:t>This can be difficult for users to understand, but it is</a:t>
            </a:r>
            <a:r>
              <a:rPr lang="en-US" b="0" baseline="0" dirty="0" smtClean="0"/>
              <a:t> well suited to capturing the complexities of real world entities and the resulting data.</a:t>
            </a:r>
          </a:p>
          <a:p>
            <a:r>
              <a:rPr lang="en-US" b="0" baseline="0" dirty="0" smtClean="0"/>
              <a:t>This type of model can be used to help identify patterns and trends instead of simply providing reporting support and support for well established relationships.</a:t>
            </a:r>
          </a:p>
          <a:p>
            <a:endParaRPr lang="en-US" b="0" baseline="0" dirty="0" smtClean="0"/>
          </a:p>
          <a:p>
            <a:r>
              <a:rPr lang="en-US" dirty="0" smtClean="0"/>
              <a:t>The example on the slide shows the following relationships:</a:t>
            </a:r>
          </a:p>
          <a:p>
            <a:pPr marL="171450" indent="-171450">
              <a:buFont typeface="Arial" panose="020B0604020202020204" pitchFamily="34" charset="0"/>
              <a:buChar char="•"/>
            </a:pPr>
            <a:r>
              <a:rPr lang="en-US" b="0" dirty="0" smtClean="0"/>
              <a:t>A country can have multiple zip codes.</a:t>
            </a:r>
          </a:p>
          <a:p>
            <a:pPr marL="171450" indent="-171450">
              <a:buFont typeface="Arial" panose="020B0604020202020204" pitchFamily="34" charset="0"/>
              <a:buChar char="•"/>
            </a:pPr>
            <a:r>
              <a:rPr lang="en-US" dirty="0" smtClean="0"/>
              <a:t>A state can have multiple zip codes.</a:t>
            </a:r>
          </a:p>
          <a:p>
            <a:pPr marL="171450" indent="-171450">
              <a:buFont typeface="Arial" panose="020B0604020202020204" pitchFamily="34" charset="0"/>
              <a:buChar char="•"/>
            </a:pPr>
            <a:r>
              <a:rPr lang="en-US" b="0" dirty="0" smtClean="0"/>
              <a:t>In a zip code, you can contain multiple customers.</a:t>
            </a:r>
            <a:endParaRPr lang="en-US" b="0" baseline="0" dirty="0" smtClean="0"/>
          </a:p>
          <a:p>
            <a:endParaRPr lang="en-US" b="0" baseline="0" dirty="0" smtClean="0"/>
          </a:p>
          <a:p>
            <a:r>
              <a:rPr lang="en-US" b="0" baseline="0" dirty="0" smtClean="0"/>
              <a:t>Ref. https://</a:t>
            </a:r>
            <a:r>
              <a:rPr lang="en-US" b="0" baseline="0" dirty="0" err="1" smtClean="0"/>
              <a:t>en.wikipedia.org</a:t>
            </a:r>
            <a:r>
              <a:rPr lang="en-US" b="0" baseline="0" dirty="0" smtClean="0"/>
              <a:t>/wiki/</a:t>
            </a:r>
            <a:r>
              <a:rPr lang="en-US" b="0" baseline="0" dirty="0" err="1" smtClean="0"/>
              <a:t>Third_normal_form</a:t>
            </a:r>
            <a:endParaRPr lang="en-US" b="0" baseline="0" dirty="0" smtClean="0"/>
          </a:p>
          <a:p>
            <a:endParaRPr lang="en-US" b="0" baseline="0" dirty="0" smtClean="0"/>
          </a:p>
          <a:p>
            <a:endParaRPr lang="en-US" b="1"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Primary keys = unique</a:t>
            </a:r>
            <a:r>
              <a:rPr lang="en-US" baseline="0" dirty="0" smtClean="0"/>
              <a:t> indexes and are usually more of a hindrance than they are worth</a:t>
            </a:r>
          </a:p>
          <a:p>
            <a:endParaRPr lang="en-US" dirty="0" smtClean="0"/>
          </a:p>
          <a:p>
            <a:r>
              <a:rPr lang="en-US" b="1" dirty="0" smtClean="0"/>
              <a:t>[Add talk track here, based on bullets]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2D574234-6928-493C-86EA-CA691407F00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7" y="2473227"/>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88" y="379370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4870421"/>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85855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11BA135C-5D69-4CE6-9455-A9ABC36F0D07}"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4129869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FE9406DD-159E-4283-A7B7-2114D14C61A5}"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2808042"/>
            <a:ext cx="6048376" cy="620683"/>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18" y="3515240"/>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29488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0FE3A2AE-20F4-41C0-8F0D-2DEC36F36793}"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2293644"/>
            <a:ext cx="6048376" cy="1354217"/>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3227142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38" y="2228850"/>
            <a:ext cx="51530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3760788"/>
            <a:ext cx="5689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2154575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17" y="433916"/>
            <a:ext cx="8410499" cy="6140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18" y="1432986"/>
            <a:ext cx="8410499" cy="45107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54728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9"/>
        <p:cNvGrpSpPr/>
        <p:nvPr/>
      </p:nvGrpSpPr>
      <p:grpSpPr>
        <a:xfrm>
          <a:off x="0" y="0"/>
          <a:ext cx="0" cy="0"/>
          <a:chOff x="0" y="0"/>
          <a:chExt cx="0" cy="0"/>
        </a:xfrm>
      </p:grpSpPr>
      <p:sp>
        <p:nvSpPr>
          <p:cNvPr id="10" name="Shape 10"/>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1" name="Shape 11"/>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2" name="Shape 12"/>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
        <p:nvSpPr>
          <p:cNvPr id="13" name="Shape 13"/>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4" name="Shape 14"/>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5" name="Shape 15"/>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Tree>
    <p:extLst>
      <p:ext uri="{BB962C8B-B14F-4D97-AF65-F5344CB8AC3E}">
        <p14:creationId xmlns:p14="http://schemas.microsoft.com/office/powerpoint/2010/main" val="4185118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570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71" y="1268269"/>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55180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30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247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6830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71" y="1175132"/>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52987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829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2168525"/>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2222080"/>
            <a:ext cx="6048376" cy="1218795"/>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13" y="3671063"/>
            <a:ext cx="6048375" cy="1901704"/>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8862214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70B5D99E-5862-4F5E-8DF8-C22EEBDE562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681" r:id="rId14"/>
    <p:sldLayoutId id="2147483682" r:id="rId15"/>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10.emf"/><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1.emf"/><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5.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8.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9.png"/><Relationship Id="rId1" Type="http://schemas.openxmlformats.org/officeDocument/2006/relationships/tags" Target="../tags/tag5.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444895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3NF Model</a:t>
            </a:r>
            <a:endParaRPr lang="en-US" dirty="0"/>
          </a:p>
        </p:txBody>
      </p:sp>
      <p:grpSp>
        <p:nvGrpSpPr>
          <p:cNvPr id="3" name="Group 2"/>
          <p:cNvGrpSpPr/>
          <p:nvPr/>
        </p:nvGrpSpPr>
        <p:grpSpPr>
          <a:xfrm>
            <a:off x="844383" y="1053675"/>
            <a:ext cx="7467600" cy="4806950"/>
            <a:chOff x="844383" y="1053675"/>
            <a:chExt cx="7467600" cy="4806950"/>
          </a:xfrm>
        </p:grpSpPr>
        <p:sp>
          <p:nvSpPr>
            <p:cNvPr id="16" name="Rectangle 15"/>
            <p:cNvSpPr/>
            <p:nvPr/>
          </p:nvSpPr>
          <p:spPr>
            <a:xfrm>
              <a:off x="844383" y="1057063"/>
              <a:ext cx="7467600" cy="4796787"/>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p:cNvPicPr>
              <a:picLocks noChangeAspect="1" noChangeArrowheads="1"/>
            </p:cNvPicPr>
            <p:nvPr/>
          </p:nvPicPr>
          <p:blipFill>
            <a:blip r:embed="rId4" cstate="print"/>
            <a:srcRect/>
            <a:stretch>
              <a:fillRect/>
            </a:stretch>
          </p:blipFill>
          <p:spPr bwMode="auto">
            <a:xfrm>
              <a:off x="850566" y="1053675"/>
              <a:ext cx="7454900" cy="4806950"/>
            </a:xfrm>
            <a:prstGeom prst="rect">
              <a:avLst/>
            </a:prstGeom>
            <a:noFill/>
            <a:ln w="12700">
              <a:solidFill>
                <a:schemeClr val="tx1"/>
              </a:solidFill>
              <a:miter lim="800000"/>
              <a:headEnd/>
              <a:tailEnd/>
            </a:ln>
            <a:effectLst/>
          </p:spPr>
        </p:pic>
      </p:grpSp>
      <p:sp>
        <p:nvSpPr>
          <p:cNvPr id="7" name="Rounded Rectangle 6"/>
          <p:cNvSpPr/>
          <p:nvPr/>
        </p:nvSpPr>
        <p:spPr>
          <a:xfrm>
            <a:off x="3723941" y="3895467"/>
            <a:ext cx="1828800" cy="1905000"/>
          </a:xfrm>
          <a:prstGeom prst="roundRect">
            <a:avLst>
              <a:gd name="adj" fmla="val 0"/>
            </a:avLst>
          </a:prstGeom>
          <a:solidFill>
            <a:schemeClr val="accent5">
              <a:lumMod val="50000"/>
              <a:alpha val="5098"/>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4"/>
          <p:cNvGrpSpPr/>
          <p:nvPr/>
        </p:nvGrpSpPr>
        <p:grpSpPr>
          <a:xfrm>
            <a:off x="5476541" y="4108025"/>
            <a:ext cx="2438400" cy="685800"/>
            <a:chOff x="6802582" y="3733800"/>
            <a:chExt cx="2438400" cy="685800"/>
          </a:xfrm>
        </p:grpSpPr>
        <p:sp>
          <p:nvSpPr>
            <p:cNvPr id="13" name="Rectangular Callout 12"/>
            <p:cNvSpPr/>
            <p:nvPr/>
          </p:nvSpPr>
          <p:spPr>
            <a:xfrm>
              <a:off x="6802582" y="3733800"/>
              <a:ext cx="2438400" cy="685800"/>
            </a:xfrm>
            <a:prstGeom prst="wedgeRectCallout">
              <a:avLst>
                <a:gd name="adj1" fmla="val -747"/>
                <a:gd name="adj2" fmla="val 10385"/>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p:cNvSpPr/>
            <p:nvPr/>
          </p:nvSpPr>
          <p:spPr>
            <a:xfrm>
              <a:off x="6878782" y="3810000"/>
              <a:ext cx="2286000" cy="533400"/>
            </a:xfrm>
            <a:prstGeom prst="roundRect">
              <a:avLst>
                <a:gd name="adj" fmla="val 2982"/>
              </a:avLst>
            </a:prstGeom>
            <a:solidFill>
              <a:schemeClr val="bg1"/>
            </a:solidFill>
            <a:ln w="12700">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6892659" y="3892034"/>
              <a:ext cx="2258247" cy="369332"/>
            </a:xfrm>
            <a:prstGeom prst="rect">
              <a:avLst/>
            </a:prstGeom>
            <a:noFill/>
          </p:spPr>
          <p:txBody>
            <a:bodyPr wrap="none" rtlCol="0">
              <a:spAutoFit/>
            </a:bodyPr>
            <a:lstStyle/>
            <a:p>
              <a:r>
                <a:rPr lang="en-US" dirty="0" smtClean="0">
                  <a:latin typeface="Calibri" pitchFamily="34" charset="0"/>
                </a:rPr>
                <a:t>Tables are categorized</a:t>
              </a:r>
              <a:endParaRPr lang="en-US" dirty="0">
                <a:latin typeface="Courier New" pitchFamily="49" charset="0"/>
                <a:cs typeface="Courier New" pitchFamily="49" charset="0"/>
              </a:endParaRPr>
            </a:p>
          </p:txBody>
        </p:sp>
      </p:grpSp>
      <p:grpSp>
        <p:nvGrpSpPr>
          <p:cNvPr id="9" name="Group 18"/>
          <p:cNvGrpSpPr/>
          <p:nvPr/>
        </p:nvGrpSpPr>
        <p:grpSpPr>
          <a:xfrm>
            <a:off x="1590341" y="3041225"/>
            <a:ext cx="1752600" cy="838200"/>
            <a:chOff x="6802582" y="3733800"/>
            <a:chExt cx="1752600" cy="838200"/>
          </a:xfrm>
        </p:grpSpPr>
        <p:sp>
          <p:nvSpPr>
            <p:cNvPr id="10" name="Rectangular Callout 9"/>
            <p:cNvSpPr/>
            <p:nvPr/>
          </p:nvSpPr>
          <p:spPr>
            <a:xfrm>
              <a:off x="6802582" y="3733800"/>
              <a:ext cx="1752600" cy="838200"/>
            </a:xfrm>
            <a:prstGeom prst="wedgeRectCallout">
              <a:avLst>
                <a:gd name="adj1" fmla="val 76427"/>
                <a:gd name="adj2" fmla="val -144918"/>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6878782" y="3810000"/>
              <a:ext cx="1600200" cy="685800"/>
            </a:xfrm>
            <a:prstGeom prst="roundRect">
              <a:avLst>
                <a:gd name="adj" fmla="val 2982"/>
              </a:avLst>
            </a:prstGeom>
            <a:solidFill>
              <a:schemeClr val="bg1"/>
            </a:solidFill>
            <a:ln w="12700">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909954" y="3829735"/>
              <a:ext cx="1537857" cy="646331"/>
            </a:xfrm>
            <a:prstGeom prst="rect">
              <a:avLst/>
            </a:prstGeom>
            <a:noFill/>
          </p:spPr>
          <p:txBody>
            <a:bodyPr wrap="none" rtlCol="0">
              <a:spAutoFit/>
            </a:bodyPr>
            <a:lstStyle/>
            <a:p>
              <a:r>
                <a:rPr lang="en-US" dirty="0" smtClean="0">
                  <a:latin typeface="Calibri" pitchFamily="34" charset="0"/>
                </a:rPr>
                <a:t>Relationship is</a:t>
              </a:r>
              <a:br>
                <a:rPr lang="en-US" dirty="0" smtClean="0">
                  <a:latin typeface="Calibri" pitchFamily="34" charset="0"/>
                </a:rPr>
              </a:br>
              <a:r>
                <a:rPr lang="en-US" dirty="0" smtClean="0">
                  <a:latin typeface="Calibri" pitchFamily="34" charset="0"/>
                </a:rPr>
                <a:t>established</a:t>
              </a:r>
              <a:endParaRPr lang="en-US" dirty="0">
                <a:latin typeface="Courier New" pitchFamily="49" charset="0"/>
                <a:cs typeface="Courier New" pitchFamily="49" charset="0"/>
              </a:endParaRPr>
            </a:p>
          </p:txBody>
        </p:sp>
      </p:grpSp>
    </p:spTree>
    <p:custDataLst>
      <p:tags r:id="rId1"/>
    </p:custDataLst>
    <p:extLst>
      <p:ext uri="{BB962C8B-B14F-4D97-AF65-F5344CB8AC3E}">
        <p14:creationId xmlns:p14="http://schemas.microsoft.com/office/powerpoint/2010/main" val="9073396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A Pivotal Approach</a:t>
            </a:r>
            <a:endParaRPr lang="en-US" dirty="0"/>
          </a:p>
        </p:txBody>
      </p:sp>
      <p:sp>
        <p:nvSpPr>
          <p:cNvPr id="3" name="Content Placeholder 2"/>
          <p:cNvSpPr>
            <a:spLocks noGrp="1"/>
          </p:cNvSpPr>
          <p:nvPr>
            <p:ph idx="1"/>
          </p:nvPr>
        </p:nvSpPr>
        <p:spPr>
          <a:xfrm>
            <a:off x="457200" y="946042"/>
            <a:ext cx="8432428" cy="5287230"/>
          </a:xfrm>
        </p:spPr>
        <p:txBody>
          <a:bodyPr/>
          <a:lstStyle/>
          <a:p>
            <a:pPr marL="0" indent="0">
              <a:buNone/>
            </a:pPr>
            <a:r>
              <a:rPr lang="en-US" dirty="0" smtClean="0"/>
              <a:t>Consider the following when modeling for </a:t>
            </a:r>
            <a:r>
              <a:rPr lang="en-US" dirty="0" err="1"/>
              <a:t>G</a:t>
            </a:r>
            <a:r>
              <a:rPr lang="en-US" dirty="0" err="1" smtClean="0"/>
              <a:t>reenplum</a:t>
            </a:r>
            <a:r>
              <a:rPr lang="en-US" dirty="0" smtClean="0"/>
              <a:t>:</a:t>
            </a:r>
          </a:p>
          <a:p>
            <a:r>
              <a:rPr lang="en-US" dirty="0" smtClean="0"/>
              <a:t>Primary keys are essential for OLTP and as such their “primary-ness” should be established prior to loading</a:t>
            </a:r>
          </a:p>
          <a:p>
            <a:r>
              <a:rPr lang="en-US" dirty="0" smtClean="0"/>
              <a:t>Business users look at the data based on how they use it – Model to reflect this “use” pattern</a:t>
            </a:r>
          </a:p>
          <a:p>
            <a:r>
              <a:rPr lang="en-US" dirty="0" smtClean="0"/>
              <a:t>Don’t blindly follow a pattern espoused by experts unless it fits the usage of the data</a:t>
            </a:r>
          </a:p>
          <a:p>
            <a:r>
              <a:rPr lang="en-US" dirty="0" smtClean="0"/>
              <a:t>Data reorganization within a </a:t>
            </a:r>
            <a:r>
              <a:rPr lang="en-US" dirty="0" err="1" smtClean="0"/>
              <a:t>greenplum</a:t>
            </a:r>
            <a:r>
              <a:rPr lang="en-US" dirty="0" smtClean="0"/>
              <a:t> system is exceedingly fast, so iterate over models until one resonates with the users</a:t>
            </a:r>
          </a:p>
          <a:p>
            <a:r>
              <a:rPr lang="en-US" dirty="0" smtClean="0"/>
              <a:t>Storage on MPP is not usually as constrained as on other systems so it may be appropriate and useful to have multiple copies of a data set to support different uses</a:t>
            </a:r>
          </a:p>
        </p:txBody>
      </p:sp>
    </p:spTree>
    <p:custDataLst>
      <p:tags r:id="rId1"/>
    </p:custDataLst>
    <p:extLst>
      <p:ext uri="{BB962C8B-B14F-4D97-AF65-F5344CB8AC3E}">
        <p14:creationId xmlns:p14="http://schemas.microsoft.com/office/powerpoint/2010/main" val="32244679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A Pivotal Approach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123260"/>
            <a:ext cx="8432428" cy="5287230"/>
          </a:xfrm>
        </p:spPr>
        <p:txBody>
          <a:bodyPr/>
          <a:lstStyle/>
          <a:p>
            <a:pPr marL="0" indent="0">
              <a:buNone/>
            </a:pPr>
            <a:r>
              <a:rPr lang="en-US" dirty="0" smtClean="0"/>
              <a:t>Other considerations when modeling for </a:t>
            </a:r>
            <a:r>
              <a:rPr lang="en-US" dirty="0" err="1"/>
              <a:t>G</a:t>
            </a:r>
            <a:r>
              <a:rPr lang="en-US" dirty="0" err="1" smtClean="0"/>
              <a:t>reenplum</a:t>
            </a:r>
            <a:r>
              <a:rPr lang="en-US" dirty="0" smtClean="0"/>
              <a:t>:</a:t>
            </a:r>
          </a:p>
          <a:p>
            <a:r>
              <a:rPr lang="en-US" dirty="0" smtClean="0"/>
              <a:t>Avoid over-modeling which can result in large numbers of joins that tend to not be as </a:t>
            </a:r>
            <a:r>
              <a:rPr lang="en-US" dirty="0" err="1" smtClean="0"/>
              <a:t>performant</a:t>
            </a:r>
            <a:endParaRPr lang="en-US" dirty="0" smtClean="0"/>
          </a:p>
          <a:p>
            <a:r>
              <a:rPr lang="en-US" dirty="0" smtClean="0"/>
              <a:t>Flattening is okay and encouraged in </a:t>
            </a:r>
            <a:r>
              <a:rPr lang="en-US" dirty="0" err="1"/>
              <a:t>G</a:t>
            </a:r>
            <a:r>
              <a:rPr lang="en-US" dirty="0" err="1" smtClean="0"/>
              <a:t>reenplum</a:t>
            </a:r>
            <a:r>
              <a:rPr lang="en-US" dirty="0" smtClean="0"/>
              <a:t> and it has the side effect of making more sense to business users…</a:t>
            </a:r>
          </a:p>
          <a:p>
            <a:r>
              <a:rPr lang="en-US" dirty="0" smtClean="0"/>
              <a:t>Model, test, iterate – be agile and figure out what works best for the determined use</a:t>
            </a:r>
          </a:p>
          <a:p>
            <a:r>
              <a:rPr lang="en-US" dirty="0" smtClean="0"/>
              <a:t>It is possible and can be very functional to leave data outside the database, accessing it as needed via the powerful external table mechanism in </a:t>
            </a:r>
            <a:r>
              <a:rPr lang="en-US" dirty="0" err="1"/>
              <a:t>G</a:t>
            </a:r>
            <a:r>
              <a:rPr lang="en-US" dirty="0" err="1" smtClean="0"/>
              <a:t>reenplum</a:t>
            </a:r>
            <a:r>
              <a:rPr lang="en-US" dirty="0" smtClean="0"/>
              <a:t>*</a:t>
            </a:r>
          </a:p>
        </p:txBody>
      </p:sp>
      <p:sp>
        <p:nvSpPr>
          <p:cNvPr id="4" name="TextBox 3"/>
          <p:cNvSpPr txBox="1"/>
          <p:nvPr/>
        </p:nvSpPr>
        <p:spPr>
          <a:xfrm>
            <a:off x="829433" y="5966818"/>
            <a:ext cx="5561100" cy="369332"/>
          </a:xfrm>
          <a:prstGeom prst="rect">
            <a:avLst/>
          </a:prstGeom>
          <a:noFill/>
        </p:spPr>
        <p:txBody>
          <a:bodyPr wrap="none" rtlCol="0">
            <a:spAutoFit/>
          </a:bodyPr>
          <a:lstStyle/>
          <a:p>
            <a:r>
              <a:rPr lang="en-US" dirty="0" smtClean="0"/>
              <a:t>* Data can be </a:t>
            </a:r>
            <a:r>
              <a:rPr lang="en-US" dirty="0" err="1" smtClean="0"/>
              <a:t>filesystem</a:t>
            </a:r>
            <a:r>
              <a:rPr lang="en-US" dirty="0" smtClean="0"/>
              <a:t> based or can live in </a:t>
            </a:r>
            <a:r>
              <a:rPr lang="en-US" dirty="0" err="1" smtClean="0"/>
              <a:t>hadoop</a:t>
            </a:r>
            <a:endParaRPr lang="en-US" dirty="0"/>
          </a:p>
        </p:txBody>
      </p:sp>
    </p:spTree>
    <p:custDataLst>
      <p:tags r:id="rId1"/>
    </p:custDataLst>
    <p:extLst>
      <p:ext uri="{BB962C8B-B14F-4D97-AF65-F5344CB8AC3E}">
        <p14:creationId xmlns:p14="http://schemas.microsoft.com/office/powerpoint/2010/main" val="213973542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smtClean="0"/>
              <a:t>Pivotal Approach Example</a:t>
            </a:r>
            <a:endParaRPr lang="en-US" dirty="0"/>
          </a:p>
        </p:txBody>
      </p:sp>
      <p:pic>
        <p:nvPicPr>
          <p:cNvPr id="3" name="Picture 2"/>
          <p:cNvPicPr>
            <a:picLocks noChangeAspect="1"/>
          </p:cNvPicPr>
          <p:nvPr/>
        </p:nvPicPr>
        <p:blipFill>
          <a:blip r:embed="rId4"/>
          <a:stretch>
            <a:fillRect/>
          </a:stretch>
        </p:blipFill>
        <p:spPr>
          <a:xfrm>
            <a:off x="985399" y="1210346"/>
            <a:ext cx="7099300" cy="4673600"/>
          </a:xfrm>
          <a:prstGeom prst="rect">
            <a:avLst/>
          </a:prstGeom>
        </p:spPr>
      </p:pic>
    </p:spTree>
    <p:custDataLst>
      <p:tags r:id="rId1"/>
    </p:custDataLst>
    <p:extLst>
      <p:ext uri="{BB962C8B-B14F-4D97-AF65-F5344CB8AC3E}">
        <p14:creationId xmlns:p14="http://schemas.microsoft.com/office/powerpoint/2010/main" val="34275747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a:t>Pivotal Approach Example Explained</a:t>
            </a:r>
          </a:p>
        </p:txBody>
      </p:sp>
      <p:sp>
        <p:nvSpPr>
          <p:cNvPr id="3" name="Content Placeholder 2"/>
          <p:cNvSpPr>
            <a:spLocks noGrp="1"/>
          </p:cNvSpPr>
          <p:nvPr>
            <p:ph idx="1"/>
          </p:nvPr>
        </p:nvSpPr>
        <p:spPr>
          <a:xfrm>
            <a:off x="457200" y="1299492"/>
            <a:ext cx="8432428" cy="5287230"/>
          </a:xfrm>
        </p:spPr>
        <p:txBody>
          <a:bodyPr/>
          <a:lstStyle/>
          <a:p>
            <a:pPr marL="0" indent="0">
              <a:buNone/>
            </a:pPr>
            <a:r>
              <a:rPr lang="en-US" dirty="0" smtClean="0"/>
              <a:t>As suggested it can be very effective to create a flattened view of data:</a:t>
            </a:r>
          </a:p>
          <a:p>
            <a:r>
              <a:rPr lang="en-US" dirty="0" smtClean="0"/>
              <a:t>More closely fits with a business view of the data</a:t>
            </a:r>
          </a:p>
          <a:p>
            <a:r>
              <a:rPr lang="en-US" dirty="0" smtClean="0"/>
              <a:t>Easier to query</a:t>
            </a:r>
          </a:p>
          <a:p>
            <a:r>
              <a:rPr lang="en-US" dirty="0" smtClean="0"/>
              <a:t>Faster to query</a:t>
            </a:r>
          </a:p>
          <a:p>
            <a:r>
              <a:rPr lang="en-US" dirty="0" smtClean="0"/>
              <a:t>Can still join to information not flattened into the fact</a:t>
            </a:r>
          </a:p>
          <a:p>
            <a:pPr lvl="1"/>
            <a:r>
              <a:rPr lang="en-US" dirty="0" smtClean="0"/>
              <a:t>e.g.</a:t>
            </a:r>
            <a:br>
              <a:rPr lang="en-US" dirty="0" smtClean="0"/>
            </a:br>
            <a:r>
              <a:rPr lang="en-US" dirty="0" smtClean="0"/>
              <a:t>Customer demographics</a:t>
            </a:r>
            <a:br>
              <a:rPr lang="en-US" dirty="0" smtClean="0"/>
            </a:br>
            <a:r>
              <a:rPr lang="en-US" dirty="0" smtClean="0"/>
              <a:t>Customer geo information</a:t>
            </a:r>
            <a:endParaRPr lang="en-US" dirty="0"/>
          </a:p>
          <a:p>
            <a:r>
              <a:rPr lang="en-US" dirty="0" smtClean="0"/>
              <a:t>Minimizes in-memory data structures</a:t>
            </a:r>
          </a:p>
        </p:txBody>
      </p:sp>
    </p:spTree>
    <p:custDataLst>
      <p:tags r:id="rId1"/>
    </p:custDataLst>
    <p:extLst>
      <p:ext uri="{BB962C8B-B14F-4D97-AF65-F5344CB8AC3E}">
        <p14:creationId xmlns:p14="http://schemas.microsoft.com/office/powerpoint/2010/main" val="1002928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39143"/>
            <a:ext cx="8229600" cy="921589"/>
          </a:xfrm>
        </p:spPr>
        <p:txBody>
          <a:bodyPr anchor="t"/>
          <a:lstStyle/>
          <a:p>
            <a:r>
              <a:rPr lang="en-US" dirty="0"/>
              <a:t>Pivotal Approach </a:t>
            </a:r>
            <a:r>
              <a:rPr lang="en-US" dirty="0" smtClean="0"/>
              <a:t>Possible Optimizations</a:t>
            </a:r>
            <a:endParaRPr lang="en-US" dirty="0"/>
          </a:p>
        </p:txBody>
      </p:sp>
      <p:sp>
        <p:nvSpPr>
          <p:cNvPr id="3" name="Content Placeholder 2"/>
          <p:cNvSpPr>
            <a:spLocks noGrp="1"/>
          </p:cNvSpPr>
          <p:nvPr>
            <p:ph idx="1"/>
          </p:nvPr>
        </p:nvSpPr>
        <p:spPr>
          <a:xfrm>
            <a:off x="457200" y="842664"/>
            <a:ext cx="8432428" cy="5287230"/>
          </a:xfrm>
        </p:spPr>
        <p:txBody>
          <a:bodyPr/>
          <a:lstStyle/>
          <a:p>
            <a:r>
              <a:rPr lang="en-US" dirty="0" smtClean="0"/>
              <a:t>Don’t over-think it</a:t>
            </a:r>
          </a:p>
          <a:p>
            <a:r>
              <a:rPr lang="en-US" dirty="0" smtClean="0"/>
              <a:t>Use the power of the system to evaluate and test different approaches </a:t>
            </a:r>
          </a:p>
          <a:p>
            <a:r>
              <a:rPr lang="en-US" dirty="0" smtClean="0"/>
              <a:t>Don’t force data sets into a certain model</a:t>
            </a:r>
          </a:p>
          <a:p>
            <a:r>
              <a:rPr lang="en-US" dirty="0" smtClean="0"/>
              <a:t>Relax -- it is just data and can be reorganized into most any “shape” that is desired</a:t>
            </a:r>
          </a:p>
          <a:p>
            <a:r>
              <a:rPr lang="en-US" dirty="0" smtClean="0"/>
              <a:t>Utilize the right tool for the right job</a:t>
            </a:r>
            <a:br>
              <a:rPr lang="en-US" dirty="0" smtClean="0"/>
            </a:br>
            <a:r>
              <a:rPr lang="en-US" dirty="0" smtClean="0"/>
              <a:t>e.g. don’t use GPDB to enforce RI; don’t use your OLTP database for analytics</a:t>
            </a:r>
          </a:p>
          <a:p>
            <a:r>
              <a:rPr lang="en-US" dirty="0" smtClean="0"/>
              <a:t>Don’t forget the powerful capabilities of GPDB to ingest and utilize data that may be outside of the database</a:t>
            </a:r>
          </a:p>
          <a:p>
            <a:r>
              <a:rPr lang="en-US" dirty="0" err="1" smtClean="0"/>
              <a:t>Greenplum</a:t>
            </a:r>
            <a:r>
              <a:rPr lang="en-US" dirty="0" smtClean="0"/>
              <a:t> includes many features to improve performance:  compression, columnar, partitions, etc.</a:t>
            </a:r>
          </a:p>
        </p:txBody>
      </p:sp>
    </p:spTree>
    <p:custDataLst>
      <p:tags r:id="rId1"/>
    </p:custDataLst>
    <p:extLst>
      <p:ext uri="{BB962C8B-B14F-4D97-AF65-F5344CB8AC3E}">
        <p14:creationId xmlns:p14="http://schemas.microsoft.com/office/powerpoint/2010/main" val="50104841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US" sz="3200" dirty="0" smtClean="0">
                <a:solidFill>
                  <a:srgbClr val="008881"/>
                </a:solidFill>
              </a:rPr>
              <a:t>Review</a:t>
            </a:r>
            <a:endParaRPr lang="en" sz="3200" dirty="0">
              <a:solidFill>
                <a:srgbClr val="008881"/>
              </a:solidFill>
            </a:endParaRPr>
          </a:p>
        </p:txBody>
      </p:sp>
      <p:sp>
        <p:nvSpPr>
          <p:cNvPr id="242" name="Shape 242"/>
          <p:cNvSpPr txBox="1">
            <a:spLocks noGrp="1"/>
          </p:cNvSpPr>
          <p:nvPr>
            <p:ph type="body" idx="1"/>
          </p:nvPr>
        </p:nvSpPr>
        <p:spPr>
          <a:xfrm>
            <a:off x="738824" y="1060193"/>
            <a:ext cx="7988400" cy="3256000"/>
          </a:xfrm>
          <a:prstGeom prst="rect">
            <a:avLst/>
          </a:prstGeom>
          <a:noFill/>
          <a:ln>
            <a:noFill/>
          </a:ln>
        </p:spPr>
        <p:txBody>
          <a:bodyPr lIns="0" tIns="0" rIns="0" bIns="0" anchor="t" anchorCtr="0">
            <a:noAutofit/>
          </a:bodyPr>
          <a:lstStyle/>
          <a:p>
            <a:pPr marL="152400" indent="0">
              <a:buSzPct val="100000"/>
              <a:buNone/>
            </a:pPr>
            <a:endParaRPr lang="en-US" sz="2600" dirty="0"/>
          </a:p>
          <a:p>
            <a:pPr marL="495300">
              <a:buSzPct val="100000"/>
            </a:pPr>
            <a:r>
              <a:rPr lang="en-US" sz="2600" dirty="0"/>
              <a:t>Models &amp; Background</a:t>
            </a:r>
          </a:p>
          <a:p>
            <a:pPr marL="495300">
              <a:buSzPct val="100000"/>
            </a:pPr>
            <a:r>
              <a:rPr lang="en-US" sz="2600" dirty="0" smtClean="0"/>
              <a:t>Pivotal Approach</a:t>
            </a:r>
            <a:endParaRPr lang="en-US" sz="2600" dirty="0"/>
          </a:p>
          <a:p>
            <a:pPr marL="495300">
              <a:buSzPct val="100000"/>
            </a:pPr>
            <a:r>
              <a:rPr lang="en-US" sz="2600" dirty="0"/>
              <a:t>Possible </a:t>
            </a:r>
            <a:r>
              <a:rPr lang="en-US" sz="2600" dirty="0" smtClean="0"/>
              <a:t>Optimizations</a:t>
            </a:r>
            <a:endParaRPr lang="en" sz="2600" dirty="0"/>
          </a:p>
        </p:txBody>
      </p:sp>
    </p:spTree>
    <p:extLst>
      <p:ext uri="{BB962C8B-B14F-4D97-AF65-F5344CB8AC3E}">
        <p14:creationId xmlns:p14="http://schemas.microsoft.com/office/powerpoint/2010/main" val="7049125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25771029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ctrTitle"/>
          </p:nvPr>
        </p:nvSpPr>
        <p:spPr>
          <a:xfrm>
            <a:off x="1016000" y="814942"/>
            <a:ext cx="6977530" cy="1575646"/>
          </a:xfrm>
          <a:prstGeom prst="rect">
            <a:avLst/>
          </a:prstGeom>
          <a:noFill/>
          <a:ln>
            <a:noFill/>
          </a:ln>
        </p:spPr>
        <p:txBody>
          <a:bodyPr lIns="0" tIns="0" rIns="0" bIns="0" anchor="b" anchorCtr="0">
            <a:noAutofit/>
          </a:bodyPr>
          <a:lstStyle/>
          <a:p>
            <a:pPr marL="0" marR="0" lvl="0" indent="0" algn="ctr" rtl="0">
              <a:lnSpc>
                <a:spcPct val="120000"/>
              </a:lnSpc>
              <a:spcBef>
                <a:spcPts val="0"/>
              </a:spcBef>
              <a:buClr>
                <a:srgbClr val="F16F3B"/>
              </a:buClr>
              <a:buSzPct val="25000"/>
              <a:buFont typeface="Arial"/>
              <a:buNone/>
            </a:pPr>
            <a:r>
              <a:rPr lang="en-US" sz="3600" b="1" dirty="0" smtClean="0"/>
              <a:t>Data Modeling Considerations</a:t>
            </a:r>
            <a:br>
              <a:rPr lang="en-US" sz="3600" b="1" dirty="0" smtClean="0"/>
            </a:br>
            <a:r>
              <a:rPr lang="en-US" sz="3600" b="1" dirty="0" smtClean="0"/>
              <a:t> </a:t>
            </a:r>
            <a:r>
              <a:rPr lang="en-US" sz="3600" b="1" dirty="0"/>
              <a:t>in</a:t>
            </a:r>
            <a:r>
              <a:rPr lang="en-US" sz="3600" b="1" dirty="0">
                <a:solidFill>
                  <a:schemeClr val="tx2"/>
                </a:solidFill>
              </a:rPr>
              <a:t> GPDB</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954465"/>
            <a:ext cx="2202824" cy="2579665"/>
          </a:xfrm>
          <a:prstGeom prst="rect">
            <a:avLst/>
          </a:prstGeom>
          <a:noFill/>
          <a:ln>
            <a:noFill/>
          </a:ln>
        </p:spPr>
      </p:pic>
    </p:spTree>
    <p:extLst>
      <p:ext uri="{BB962C8B-B14F-4D97-AF65-F5344CB8AC3E}">
        <p14:creationId xmlns:p14="http://schemas.microsoft.com/office/powerpoint/2010/main" val="1369678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008881"/>
                </a:solidFill>
              </a:rPr>
              <a:t>Agenda</a:t>
            </a:r>
            <a:endParaRPr lang="en" sz="3200" dirty="0">
              <a:solidFill>
                <a:srgbClr val="008881"/>
              </a:solidFill>
            </a:endParaRPr>
          </a:p>
        </p:txBody>
      </p:sp>
      <p:sp>
        <p:nvSpPr>
          <p:cNvPr id="242" name="Shape 242"/>
          <p:cNvSpPr txBox="1">
            <a:spLocks noGrp="1"/>
          </p:cNvSpPr>
          <p:nvPr>
            <p:ph type="body" idx="1"/>
          </p:nvPr>
        </p:nvSpPr>
        <p:spPr>
          <a:xfrm>
            <a:off x="738824" y="1060193"/>
            <a:ext cx="7988400" cy="3256000"/>
          </a:xfrm>
          <a:prstGeom prst="rect">
            <a:avLst/>
          </a:prstGeom>
          <a:noFill/>
          <a:ln>
            <a:noFill/>
          </a:ln>
        </p:spPr>
        <p:txBody>
          <a:bodyPr lIns="0" tIns="0" rIns="0" bIns="0" anchor="t" anchorCtr="0">
            <a:noAutofit/>
          </a:bodyPr>
          <a:lstStyle/>
          <a:p>
            <a:pPr marL="152400" indent="0">
              <a:buSzPct val="100000"/>
              <a:buNone/>
            </a:pPr>
            <a:endParaRPr lang="en-US" sz="2800" dirty="0"/>
          </a:p>
          <a:p>
            <a:pPr marL="495300" indent="-342900">
              <a:buSzPct val="100000"/>
            </a:pPr>
            <a:r>
              <a:rPr lang="en-US" sz="2600" dirty="0" smtClean="0"/>
              <a:t>Introduction</a:t>
            </a:r>
            <a:endParaRPr lang="en-US" sz="2600" dirty="0"/>
          </a:p>
          <a:p>
            <a:pPr marL="495300" indent="-342900">
              <a:buSzPct val="100000"/>
            </a:pPr>
            <a:r>
              <a:rPr lang="en-US" sz="2600" dirty="0" smtClean="0"/>
              <a:t>Models &amp; Background</a:t>
            </a:r>
          </a:p>
          <a:p>
            <a:pPr marL="495300" indent="-342900">
              <a:buSzPct val="100000"/>
            </a:pPr>
            <a:r>
              <a:rPr lang="en-US" sz="2600" dirty="0" smtClean="0"/>
              <a:t>Pivotal Approach</a:t>
            </a:r>
          </a:p>
          <a:p>
            <a:pPr marL="495300" indent="-342900">
              <a:buSzPct val="100000"/>
            </a:pPr>
            <a:r>
              <a:rPr lang="en-US" sz="2600" dirty="0" smtClean="0"/>
              <a:t>Possible Optimizations</a:t>
            </a:r>
            <a:endParaRPr lang="en" sz="2600" dirty="0"/>
          </a:p>
        </p:txBody>
      </p:sp>
    </p:spTree>
    <p:extLst>
      <p:ext uri="{BB962C8B-B14F-4D97-AF65-F5344CB8AC3E}">
        <p14:creationId xmlns:p14="http://schemas.microsoft.com/office/powerpoint/2010/main" val="10540158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a:xfrm>
            <a:off x="366718" y="1432986"/>
            <a:ext cx="8410499" cy="4671514"/>
          </a:xfrm>
        </p:spPr>
        <p:txBody>
          <a:bodyPr/>
          <a:lstStyle/>
          <a:p>
            <a:r>
              <a:rPr lang="en-US" dirty="0" err="1" smtClean="0"/>
              <a:t>Greenplum</a:t>
            </a:r>
            <a:r>
              <a:rPr lang="en-US" dirty="0" smtClean="0"/>
              <a:t> database is not limited to specific models as some other database platforms are</a:t>
            </a:r>
          </a:p>
          <a:p>
            <a:r>
              <a:rPr lang="en-US" dirty="0" err="1" smtClean="0"/>
              <a:t>Greenplum</a:t>
            </a:r>
            <a:r>
              <a:rPr lang="en-US" dirty="0" smtClean="0"/>
              <a:t> supports features that are used in modeling:</a:t>
            </a:r>
          </a:p>
          <a:p>
            <a:pPr lvl="1"/>
            <a:r>
              <a:rPr lang="en-US" dirty="0" smtClean="0"/>
              <a:t>Uniqueness</a:t>
            </a:r>
          </a:p>
          <a:p>
            <a:pPr lvl="1"/>
            <a:r>
              <a:rPr lang="en-US" dirty="0" smtClean="0"/>
              <a:t>Constraints</a:t>
            </a:r>
          </a:p>
          <a:p>
            <a:pPr lvl="1"/>
            <a:r>
              <a:rPr lang="en-US" dirty="0" smtClean="0"/>
              <a:t>Keys</a:t>
            </a:r>
          </a:p>
          <a:p>
            <a:r>
              <a:rPr lang="en-US" dirty="0" err="1" smtClean="0"/>
              <a:t>Greenplum</a:t>
            </a:r>
            <a:r>
              <a:rPr lang="en-US" dirty="0" smtClean="0"/>
              <a:t> does not support some features that are frequently used in modeling:</a:t>
            </a:r>
          </a:p>
          <a:p>
            <a:pPr lvl="1"/>
            <a:r>
              <a:rPr lang="en-US" dirty="0" smtClean="0"/>
              <a:t>Foreign keys</a:t>
            </a:r>
          </a:p>
          <a:p>
            <a:pPr lvl="1"/>
            <a:r>
              <a:rPr lang="en-US" dirty="0" smtClean="0"/>
              <a:t>Relational Integrity checks</a:t>
            </a:r>
          </a:p>
          <a:p>
            <a:endParaRPr lang="en-US" dirty="0"/>
          </a:p>
        </p:txBody>
      </p:sp>
    </p:spTree>
    <p:extLst>
      <p:ext uri="{BB962C8B-B14F-4D97-AF65-F5344CB8AC3E}">
        <p14:creationId xmlns:p14="http://schemas.microsoft.com/office/powerpoint/2010/main" val="39918984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dirty="0" err="1" smtClean="0"/>
              <a:t>cont’d</a:t>
            </a:r>
            <a:r>
              <a:rPr lang="en-US" dirty="0" smtClean="0"/>
              <a:t>.)</a:t>
            </a:r>
            <a:endParaRPr lang="en-US" dirty="0"/>
          </a:p>
        </p:txBody>
      </p:sp>
      <p:sp>
        <p:nvSpPr>
          <p:cNvPr id="3" name="Text Placeholder 2"/>
          <p:cNvSpPr>
            <a:spLocks noGrp="1"/>
          </p:cNvSpPr>
          <p:nvPr>
            <p:ph type="body" idx="1"/>
          </p:nvPr>
        </p:nvSpPr>
        <p:spPr>
          <a:xfrm>
            <a:off x="366718" y="1432986"/>
            <a:ext cx="8410499" cy="4671514"/>
          </a:xfrm>
        </p:spPr>
        <p:txBody>
          <a:bodyPr/>
          <a:lstStyle/>
          <a:p>
            <a:r>
              <a:rPr lang="en-US" dirty="0" smtClean="0"/>
              <a:t>Just because </a:t>
            </a:r>
            <a:r>
              <a:rPr lang="en-US" dirty="0" err="1" smtClean="0"/>
              <a:t>Greenplum</a:t>
            </a:r>
            <a:r>
              <a:rPr lang="en-US" dirty="0" smtClean="0"/>
              <a:t> supports items like primary keys and constraints does not mean they should be used pervasively</a:t>
            </a:r>
          </a:p>
          <a:p>
            <a:r>
              <a:rPr lang="en-US" dirty="0" smtClean="0"/>
              <a:t>Also, just because your organization spent years modeling the existing warehouse does not mean it is functional for the </a:t>
            </a:r>
            <a:r>
              <a:rPr lang="en-US" b="1" dirty="0" smtClean="0"/>
              <a:t>users</a:t>
            </a:r>
            <a:r>
              <a:rPr lang="en-US" dirty="0" smtClean="0"/>
              <a:t> of the system</a:t>
            </a:r>
          </a:p>
          <a:p>
            <a:r>
              <a:rPr lang="en-US" dirty="0" smtClean="0"/>
              <a:t>Bill </a:t>
            </a:r>
            <a:r>
              <a:rPr lang="en-US" dirty="0" err="1" smtClean="0"/>
              <a:t>Inmon</a:t>
            </a:r>
            <a:r>
              <a:rPr lang="en-US" dirty="0" smtClean="0"/>
              <a:t> and Ralph Kimball practiced and developed their ‘schemes’ in a world before MPP.  Their models and approaches reflect the technical time in which they were developed</a:t>
            </a:r>
          </a:p>
          <a:p>
            <a:endParaRPr lang="en-US" dirty="0"/>
          </a:p>
        </p:txBody>
      </p:sp>
    </p:spTree>
    <p:extLst>
      <p:ext uri="{BB962C8B-B14F-4D97-AF65-F5344CB8AC3E}">
        <p14:creationId xmlns:p14="http://schemas.microsoft.com/office/powerpoint/2010/main" val="36633273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Key Modeling Considerations</a:t>
            </a:r>
            <a:endParaRPr lang="en-US" dirty="0"/>
          </a:p>
        </p:txBody>
      </p:sp>
      <p:sp>
        <p:nvSpPr>
          <p:cNvPr id="8" name="Content Placeholder 7"/>
          <p:cNvSpPr>
            <a:spLocks noGrp="1"/>
          </p:cNvSpPr>
          <p:nvPr>
            <p:ph idx="1"/>
          </p:nvPr>
        </p:nvSpPr>
        <p:spPr>
          <a:xfrm>
            <a:off x="457200" y="886968"/>
            <a:ext cx="8229600" cy="4525963"/>
          </a:xfrm>
        </p:spPr>
        <p:txBody>
          <a:bodyPr/>
          <a:lstStyle/>
          <a:p>
            <a:pPr>
              <a:buNone/>
            </a:pPr>
            <a:r>
              <a:rPr lang="en-US" dirty="0" smtClean="0"/>
              <a:t>The following are key modeling considerations:</a:t>
            </a:r>
            <a:endParaRPr lang="en-US" dirty="0"/>
          </a:p>
        </p:txBody>
      </p:sp>
      <p:grpSp>
        <p:nvGrpSpPr>
          <p:cNvPr id="12" name="Group 11"/>
          <p:cNvGrpSpPr/>
          <p:nvPr/>
        </p:nvGrpSpPr>
        <p:grpSpPr>
          <a:xfrm>
            <a:off x="380999" y="1584159"/>
            <a:ext cx="8763001" cy="3967506"/>
            <a:chOff x="380999" y="1997232"/>
            <a:chExt cx="8763001" cy="3967506"/>
          </a:xfrm>
        </p:grpSpPr>
        <p:grpSp>
          <p:nvGrpSpPr>
            <p:cNvPr id="3" name="Group 51"/>
            <p:cNvGrpSpPr/>
            <p:nvPr/>
          </p:nvGrpSpPr>
          <p:grpSpPr>
            <a:xfrm>
              <a:off x="380999" y="1997232"/>
              <a:ext cx="8382000" cy="518138"/>
              <a:chOff x="302153" y="2018"/>
              <a:chExt cx="8382000" cy="518138"/>
            </a:xfrm>
          </p:grpSpPr>
          <p:sp>
            <p:nvSpPr>
              <p:cNvPr id="28" name="Pentagon 27"/>
              <p:cNvSpPr/>
              <p:nvPr/>
            </p:nvSpPr>
            <p:spPr>
              <a:xfrm rot="10800000">
                <a:off x="302153" y="2018"/>
                <a:ext cx="8382000" cy="518137"/>
              </a:xfrm>
              <a:prstGeom prst="homePlate">
                <a:avLst/>
              </a:prstGeom>
              <a:solidFill>
                <a:schemeClr val="accent2">
                  <a:lumMod val="40000"/>
                  <a:lumOff val="60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29" name="Pentagon 4"/>
              <p:cNvSpPr/>
              <p:nvPr/>
            </p:nvSpPr>
            <p:spPr>
              <a:xfrm>
                <a:off x="750588" y="2019"/>
                <a:ext cx="7019166" cy="51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484" tIns="91440" rIns="170688" bIns="91440" numCol="1" spcCol="1270" anchor="ctr" anchorCtr="0">
                <a:noAutofit/>
              </a:bodyPr>
              <a:lstStyle/>
              <a:p>
                <a:pPr lvl="0" defTabSz="1066800">
                  <a:lnSpc>
                    <a:spcPct val="90000"/>
                  </a:lnSpc>
                  <a:spcBef>
                    <a:spcPct val="0"/>
                  </a:spcBef>
                  <a:spcAft>
                    <a:spcPct val="35000"/>
                  </a:spcAft>
                </a:pPr>
                <a:r>
                  <a:rPr lang="en-US" sz="2400" kern="1200" dirty="0" smtClean="0">
                    <a:solidFill>
                      <a:schemeClr val="tx1"/>
                    </a:solidFill>
                  </a:rPr>
                  <a:t>Consider the business first</a:t>
                </a:r>
                <a:endParaRPr lang="en-US" sz="2400" kern="1200" dirty="0">
                  <a:solidFill>
                    <a:schemeClr val="tx1"/>
                  </a:solidFill>
                </a:endParaRPr>
              </a:p>
            </p:txBody>
          </p:sp>
        </p:grpSp>
        <p:grpSp>
          <p:nvGrpSpPr>
            <p:cNvPr id="4" name="Group 53"/>
            <p:cNvGrpSpPr/>
            <p:nvPr/>
          </p:nvGrpSpPr>
          <p:grpSpPr>
            <a:xfrm>
              <a:off x="380999" y="2670037"/>
              <a:ext cx="8382000" cy="518138"/>
              <a:chOff x="302153" y="674823"/>
              <a:chExt cx="8382000" cy="518138"/>
            </a:xfrm>
          </p:grpSpPr>
          <p:sp>
            <p:nvSpPr>
              <p:cNvPr id="26" name="Pentagon 25"/>
              <p:cNvSpPr/>
              <p:nvPr/>
            </p:nvSpPr>
            <p:spPr>
              <a:xfrm rot="10800000">
                <a:off x="302153" y="674823"/>
                <a:ext cx="8382000" cy="518137"/>
              </a:xfrm>
              <a:prstGeom prst="homePlate">
                <a:avLst/>
              </a:prstGeom>
              <a:solidFill>
                <a:schemeClr val="accent2">
                  <a:lumMod val="40000"/>
                  <a:lumOff val="60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27" name="Pentagon 7"/>
              <p:cNvSpPr/>
              <p:nvPr/>
            </p:nvSpPr>
            <p:spPr>
              <a:xfrm>
                <a:off x="750588" y="674824"/>
                <a:ext cx="5994618" cy="51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484" tIns="91440" rIns="170688" bIns="91440" numCol="1" spcCol="1270" anchor="ctr" anchorCtr="0">
                <a:noAutofit/>
              </a:bodyPr>
              <a:lstStyle/>
              <a:p>
                <a:pPr lvl="0" defTabSz="1066800">
                  <a:lnSpc>
                    <a:spcPct val="90000"/>
                  </a:lnSpc>
                  <a:spcBef>
                    <a:spcPct val="0"/>
                  </a:spcBef>
                  <a:spcAft>
                    <a:spcPct val="35000"/>
                  </a:spcAft>
                </a:pPr>
                <a:r>
                  <a:rPr lang="en-US" sz="2400" kern="1200" dirty="0" smtClean="0">
                    <a:solidFill>
                      <a:schemeClr val="tx1"/>
                    </a:solidFill>
                  </a:rPr>
                  <a:t>Model for usability NOT to fit a model</a:t>
                </a:r>
                <a:endParaRPr lang="en-US" sz="2400" kern="1200" dirty="0">
                  <a:solidFill>
                    <a:schemeClr val="tx1"/>
                  </a:solidFill>
                </a:endParaRPr>
              </a:p>
            </p:txBody>
          </p:sp>
        </p:grpSp>
        <p:grpSp>
          <p:nvGrpSpPr>
            <p:cNvPr id="9" name="Group 55"/>
            <p:cNvGrpSpPr/>
            <p:nvPr/>
          </p:nvGrpSpPr>
          <p:grpSpPr>
            <a:xfrm>
              <a:off x="380999" y="3342842"/>
              <a:ext cx="8523929" cy="518138"/>
              <a:chOff x="302153" y="1347628"/>
              <a:chExt cx="8523929" cy="518138"/>
            </a:xfrm>
          </p:grpSpPr>
          <p:sp>
            <p:nvSpPr>
              <p:cNvPr id="24" name="Pentagon 23"/>
              <p:cNvSpPr/>
              <p:nvPr/>
            </p:nvSpPr>
            <p:spPr>
              <a:xfrm rot="10800000">
                <a:off x="302153" y="1347628"/>
                <a:ext cx="8382000" cy="518137"/>
              </a:xfrm>
              <a:prstGeom prst="homePlate">
                <a:avLst/>
              </a:prstGeom>
              <a:solidFill>
                <a:schemeClr val="accent2">
                  <a:lumMod val="40000"/>
                  <a:lumOff val="60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25" name="Pentagon 10"/>
              <p:cNvSpPr/>
              <p:nvPr/>
            </p:nvSpPr>
            <p:spPr>
              <a:xfrm>
                <a:off x="750587" y="1347629"/>
                <a:ext cx="8075495" cy="51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484" tIns="91440" rIns="170688" bIns="91440" numCol="1" spcCol="1270" anchor="ctr" anchorCtr="0">
                <a:noAutofit/>
              </a:bodyPr>
              <a:lstStyle/>
              <a:p>
                <a:pPr lvl="0" defTabSz="1066800">
                  <a:lnSpc>
                    <a:spcPct val="90000"/>
                  </a:lnSpc>
                  <a:spcBef>
                    <a:spcPct val="0"/>
                  </a:spcBef>
                  <a:spcAft>
                    <a:spcPct val="35000"/>
                  </a:spcAft>
                </a:pPr>
                <a:r>
                  <a:rPr lang="en-US" sz="2400" kern="1200" dirty="0" smtClean="0">
                    <a:solidFill>
                      <a:schemeClr val="tx1"/>
                    </a:solidFill>
                  </a:rPr>
                  <a:t>Do not force data into a model which does not fit the use</a:t>
                </a:r>
                <a:endParaRPr lang="en-US" sz="2400" kern="1200" dirty="0">
                  <a:solidFill>
                    <a:schemeClr val="tx1"/>
                  </a:solidFill>
                </a:endParaRPr>
              </a:p>
            </p:txBody>
          </p:sp>
        </p:grpSp>
        <p:grpSp>
          <p:nvGrpSpPr>
            <p:cNvPr id="10" name="Group 57"/>
            <p:cNvGrpSpPr/>
            <p:nvPr/>
          </p:nvGrpSpPr>
          <p:grpSpPr>
            <a:xfrm>
              <a:off x="380999" y="4015646"/>
              <a:ext cx="8523929" cy="518138"/>
              <a:chOff x="302153" y="2020432"/>
              <a:chExt cx="8523929" cy="518138"/>
            </a:xfrm>
          </p:grpSpPr>
          <p:sp>
            <p:nvSpPr>
              <p:cNvPr id="22" name="Pentagon 21"/>
              <p:cNvSpPr/>
              <p:nvPr/>
            </p:nvSpPr>
            <p:spPr>
              <a:xfrm rot="10800000">
                <a:off x="302153" y="2020432"/>
                <a:ext cx="8382000" cy="518137"/>
              </a:xfrm>
              <a:prstGeom prst="homePlate">
                <a:avLst/>
              </a:prstGeom>
              <a:solidFill>
                <a:schemeClr val="accent2">
                  <a:lumMod val="40000"/>
                  <a:lumOff val="60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23" name="Pentagon 13"/>
              <p:cNvSpPr/>
              <p:nvPr/>
            </p:nvSpPr>
            <p:spPr>
              <a:xfrm>
                <a:off x="750588" y="2020433"/>
                <a:ext cx="8075494" cy="51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484" tIns="91440" rIns="170688" bIns="91440" numCol="1" spcCol="1270" anchor="ctr" anchorCtr="0">
                <a:noAutofit/>
              </a:bodyPr>
              <a:lstStyle/>
              <a:p>
                <a:pPr lvl="0" defTabSz="1066800">
                  <a:lnSpc>
                    <a:spcPct val="90000"/>
                  </a:lnSpc>
                  <a:spcBef>
                    <a:spcPct val="0"/>
                  </a:spcBef>
                  <a:spcAft>
                    <a:spcPct val="35000"/>
                  </a:spcAft>
                </a:pPr>
                <a:r>
                  <a:rPr lang="en-US" sz="2400" kern="1200" dirty="0" smtClean="0">
                    <a:solidFill>
                      <a:schemeClr val="tx1"/>
                    </a:solidFill>
                  </a:rPr>
                  <a:t>Leave relational integrity checking to the source system</a:t>
                </a:r>
                <a:endParaRPr lang="en-US" sz="2400" kern="1200" dirty="0">
                  <a:solidFill>
                    <a:schemeClr val="tx1"/>
                  </a:solidFill>
                </a:endParaRPr>
              </a:p>
            </p:txBody>
          </p:sp>
        </p:grpSp>
        <p:grpSp>
          <p:nvGrpSpPr>
            <p:cNvPr id="11" name="Group 59"/>
            <p:cNvGrpSpPr/>
            <p:nvPr/>
          </p:nvGrpSpPr>
          <p:grpSpPr>
            <a:xfrm>
              <a:off x="380999" y="4688451"/>
              <a:ext cx="8382001" cy="518138"/>
              <a:chOff x="302153" y="2693237"/>
              <a:chExt cx="8382001" cy="518138"/>
            </a:xfrm>
          </p:grpSpPr>
          <p:sp>
            <p:nvSpPr>
              <p:cNvPr id="20" name="Pentagon 19"/>
              <p:cNvSpPr/>
              <p:nvPr/>
            </p:nvSpPr>
            <p:spPr>
              <a:xfrm rot="10800000">
                <a:off x="302153" y="2693237"/>
                <a:ext cx="8382000" cy="518137"/>
              </a:xfrm>
              <a:prstGeom prst="homePlate">
                <a:avLst/>
              </a:prstGeom>
              <a:solidFill>
                <a:schemeClr val="accent2">
                  <a:lumMod val="40000"/>
                  <a:lumOff val="60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21" name="Pentagon 16"/>
              <p:cNvSpPr/>
              <p:nvPr/>
            </p:nvSpPr>
            <p:spPr>
              <a:xfrm>
                <a:off x="750588" y="2693238"/>
                <a:ext cx="7933566" cy="51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484" tIns="91440" rIns="170688" bIns="91440" numCol="1" spcCol="1270" anchor="ctr" anchorCtr="0">
                <a:noAutofit/>
              </a:bodyPr>
              <a:lstStyle/>
              <a:p>
                <a:pPr lvl="0" defTabSz="1066800">
                  <a:lnSpc>
                    <a:spcPct val="90000"/>
                  </a:lnSpc>
                  <a:spcBef>
                    <a:spcPct val="0"/>
                  </a:spcBef>
                  <a:spcAft>
                    <a:spcPct val="35000"/>
                  </a:spcAft>
                </a:pPr>
                <a:r>
                  <a:rPr lang="en-US" sz="2400" kern="1200" dirty="0" smtClean="0">
                    <a:solidFill>
                      <a:schemeClr val="tx1"/>
                    </a:solidFill>
                  </a:rPr>
                  <a:t>Iterative and agile modeling is recommended over archaic and inflexible/prescriptive methods</a:t>
                </a:r>
                <a:endParaRPr lang="en-US" sz="2400" kern="1200" dirty="0">
                  <a:solidFill>
                    <a:schemeClr val="tx1"/>
                  </a:solidFill>
                </a:endParaRPr>
              </a:p>
            </p:txBody>
          </p:sp>
        </p:grpSp>
        <p:pic>
          <p:nvPicPr>
            <p:cNvPr id="3076" name="Picture 4" descr="C:\Documents and Settings\cantot\My Documents\Training\Supporting Materials\Icons\PNG files for PowerPoint\All Others\Symbol Check.png"/>
            <p:cNvPicPr>
              <a:picLocks noChangeAspect="1" noChangeArrowheads="1"/>
            </p:cNvPicPr>
            <p:nvPr/>
          </p:nvPicPr>
          <p:blipFill>
            <a:blip r:embed="rId4" cstate="print"/>
            <a:srcRect/>
            <a:stretch>
              <a:fillRect/>
            </a:stretch>
          </p:blipFill>
          <p:spPr bwMode="auto">
            <a:xfrm>
              <a:off x="429768" y="2012008"/>
              <a:ext cx="521208" cy="521208"/>
            </a:xfrm>
            <a:prstGeom prst="rect">
              <a:avLst/>
            </a:prstGeom>
            <a:noFill/>
          </p:spPr>
        </p:pic>
        <p:pic>
          <p:nvPicPr>
            <p:cNvPr id="33" name="Picture 4" descr="C:\Documents and Settings\cantot\My Documents\Training\Supporting Materials\Icons\PNG files for PowerPoint\All Others\Symbol Check.png"/>
            <p:cNvPicPr>
              <a:picLocks noChangeAspect="1" noChangeArrowheads="1"/>
            </p:cNvPicPr>
            <p:nvPr/>
          </p:nvPicPr>
          <p:blipFill>
            <a:blip r:embed="rId4" cstate="print"/>
            <a:srcRect/>
            <a:stretch>
              <a:fillRect/>
            </a:stretch>
          </p:blipFill>
          <p:spPr bwMode="auto">
            <a:xfrm>
              <a:off x="429768" y="2688664"/>
              <a:ext cx="521208" cy="521208"/>
            </a:xfrm>
            <a:prstGeom prst="rect">
              <a:avLst/>
            </a:prstGeom>
            <a:noFill/>
          </p:spPr>
        </p:pic>
        <p:pic>
          <p:nvPicPr>
            <p:cNvPr id="34" name="Picture 4" descr="C:\Documents and Settings\cantot\My Documents\Training\Supporting Materials\Icons\PNG files for PowerPoint\All Others\Symbol Check.png"/>
            <p:cNvPicPr>
              <a:picLocks noChangeAspect="1" noChangeArrowheads="1"/>
            </p:cNvPicPr>
            <p:nvPr/>
          </p:nvPicPr>
          <p:blipFill>
            <a:blip r:embed="rId4" cstate="print"/>
            <a:srcRect/>
            <a:stretch>
              <a:fillRect/>
            </a:stretch>
          </p:blipFill>
          <p:spPr bwMode="auto">
            <a:xfrm>
              <a:off x="429768" y="3356176"/>
              <a:ext cx="521208" cy="521208"/>
            </a:xfrm>
            <a:prstGeom prst="rect">
              <a:avLst/>
            </a:prstGeom>
            <a:noFill/>
          </p:spPr>
        </p:pic>
        <p:pic>
          <p:nvPicPr>
            <p:cNvPr id="35" name="Picture 4" descr="C:\Documents and Settings\cantot\My Documents\Training\Supporting Materials\Icons\PNG files for PowerPoint\All Others\Symbol Check.png"/>
            <p:cNvPicPr>
              <a:picLocks noChangeAspect="1" noChangeArrowheads="1"/>
            </p:cNvPicPr>
            <p:nvPr/>
          </p:nvPicPr>
          <p:blipFill>
            <a:blip r:embed="rId4" cstate="print"/>
            <a:srcRect/>
            <a:stretch>
              <a:fillRect/>
            </a:stretch>
          </p:blipFill>
          <p:spPr bwMode="auto">
            <a:xfrm>
              <a:off x="429768" y="4032832"/>
              <a:ext cx="521208" cy="521208"/>
            </a:xfrm>
            <a:prstGeom prst="rect">
              <a:avLst/>
            </a:prstGeom>
            <a:noFill/>
          </p:spPr>
        </p:pic>
        <p:pic>
          <p:nvPicPr>
            <p:cNvPr id="36" name="Picture 4" descr="C:\Documents and Settings\cantot\My Documents\Training\Supporting Materials\Icons\PNG files for PowerPoint\All Others\Symbol Check.png"/>
            <p:cNvPicPr>
              <a:picLocks noChangeAspect="1" noChangeArrowheads="1"/>
            </p:cNvPicPr>
            <p:nvPr/>
          </p:nvPicPr>
          <p:blipFill>
            <a:blip r:embed="rId4" cstate="print"/>
            <a:srcRect/>
            <a:stretch>
              <a:fillRect/>
            </a:stretch>
          </p:blipFill>
          <p:spPr bwMode="auto">
            <a:xfrm>
              <a:off x="429768" y="4700344"/>
              <a:ext cx="521208" cy="521208"/>
            </a:xfrm>
            <a:prstGeom prst="rect">
              <a:avLst/>
            </a:prstGeom>
            <a:noFill/>
          </p:spPr>
        </p:pic>
        <p:grpSp>
          <p:nvGrpSpPr>
            <p:cNvPr id="30" name="Group 51"/>
            <p:cNvGrpSpPr/>
            <p:nvPr/>
          </p:nvGrpSpPr>
          <p:grpSpPr>
            <a:xfrm>
              <a:off x="380999" y="5412931"/>
              <a:ext cx="8763001" cy="518138"/>
              <a:chOff x="302153" y="2018"/>
              <a:chExt cx="8763001" cy="518138"/>
            </a:xfrm>
          </p:grpSpPr>
          <p:sp>
            <p:nvSpPr>
              <p:cNvPr id="31" name="Pentagon 30"/>
              <p:cNvSpPr/>
              <p:nvPr/>
            </p:nvSpPr>
            <p:spPr>
              <a:xfrm rot="10800000">
                <a:off x="302153" y="2018"/>
                <a:ext cx="8382000" cy="518137"/>
              </a:xfrm>
              <a:prstGeom prst="homePlate">
                <a:avLst/>
              </a:prstGeom>
              <a:solidFill>
                <a:schemeClr val="accent2">
                  <a:lumMod val="40000"/>
                  <a:lumOff val="60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32" name="Pentagon 4"/>
              <p:cNvSpPr/>
              <p:nvPr/>
            </p:nvSpPr>
            <p:spPr>
              <a:xfrm>
                <a:off x="750588" y="2019"/>
                <a:ext cx="8314566" cy="51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484" tIns="91440" rIns="170688" bIns="91440" numCol="1" spcCol="1270" anchor="ctr" anchorCtr="0">
                <a:noAutofit/>
              </a:bodyPr>
              <a:lstStyle/>
              <a:p>
                <a:pPr lvl="0" defTabSz="1066800">
                  <a:lnSpc>
                    <a:spcPct val="90000"/>
                  </a:lnSpc>
                  <a:spcBef>
                    <a:spcPct val="0"/>
                  </a:spcBef>
                  <a:spcAft>
                    <a:spcPct val="35000"/>
                  </a:spcAft>
                </a:pPr>
                <a:r>
                  <a:rPr lang="en-US" sz="2400" kern="1200" dirty="0" smtClean="0">
                    <a:solidFill>
                      <a:schemeClr val="tx1"/>
                    </a:solidFill>
                  </a:rPr>
                  <a:t>Legacy models </a:t>
                </a:r>
                <a:r>
                  <a:rPr lang="en-US" sz="2400" dirty="0" smtClean="0">
                    <a:solidFill>
                      <a:schemeClr val="tx1"/>
                    </a:solidFill>
                  </a:rPr>
                  <a:t>will likely not be optimal*</a:t>
                </a:r>
                <a:endParaRPr lang="en-US" sz="2400" kern="1200" dirty="0">
                  <a:solidFill>
                    <a:schemeClr val="tx1"/>
                  </a:solidFill>
                </a:endParaRPr>
              </a:p>
            </p:txBody>
          </p:sp>
        </p:grpSp>
        <p:pic>
          <p:nvPicPr>
            <p:cNvPr id="37" name="Picture 4" descr="C:\Documents and Settings\cantot\My Documents\Training\Supporting Materials\Icons\PNG files for PowerPoint\All Others\Symbol Check.png"/>
            <p:cNvPicPr>
              <a:picLocks noChangeAspect="1" noChangeArrowheads="1"/>
            </p:cNvPicPr>
            <p:nvPr/>
          </p:nvPicPr>
          <p:blipFill>
            <a:blip r:embed="rId4" cstate="print"/>
            <a:srcRect/>
            <a:stretch>
              <a:fillRect/>
            </a:stretch>
          </p:blipFill>
          <p:spPr bwMode="auto">
            <a:xfrm>
              <a:off x="411601" y="5443530"/>
              <a:ext cx="521208" cy="521208"/>
            </a:xfrm>
            <a:prstGeom prst="rect">
              <a:avLst/>
            </a:prstGeom>
            <a:noFill/>
          </p:spPr>
        </p:pic>
      </p:grpSp>
      <p:sp>
        <p:nvSpPr>
          <p:cNvPr id="6" name="TextBox 5"/>
          <p:cNvSpPr txBox="1"/>
          <p:nvPr/>
        </p:nvSpPr>
        <p:spPr>
          <a:xfrm>
            <a:off x="829433" y="5676137"/>
            <a:ext cx="7189889" cy="646331"/>
          </a:xfrm>
          <a:prstGeom prst="rect">
            <a:avLst/>
          </a:prstGeom>
          <a:noFill/>
        </p:spPr>
        <p:txBody>
          <a:bodyPr wrap="none" rtlCol="0">
            <a:spAutoFit/>
          </a:bodyPr>
          <a:lstStyle/>
          <a:p>
            <a:r>
              <a:rPr lang="en-US" dirty="0" smtClean="0"/>
              <a:t>* Just </a:t>
            </a:r>
            <a:r>
              <a:rPr lang="en-US" dirty="0"/>
              <a:t>because you have worked for </a:t>
            </a:r>
            <a:r>
              <a:rPr lang="en-US" dirty="0" smtClean="0"/>
              <a:t>years </a:t>
            </a:r>
            <a:r>
              <a:rPr lang="en-US" dirty="0"/>
              <a:t>on your optimal DW model</a:t>
            </a:r>
          </a:p>
          <a:p>
            <a:r>
              <a:rPr lang="en-US" dirty="0" smtClean="0"/>
              <a:t>does not mean it will work for the business or perform well</a:t>
            </a:r>
            <a:endParaRPr lang="en-US" dirty="0"/>
          </a:p>
        </p:txBody>
      </p:sp>
    </p:spTree>
    <p:custDataLst>
      <p:tags r:id="rId1"/>
    </p:custDataLst>
    <p:extLst>
      <p:ext uri="{BB962C8B-B14F-4D97-AF65-F5344CB8AC3E}">
        <p14:creationId xmlns:p14="http://schemas.microsoft.com/office/powerpoint/2010/main" val="791545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Historical Approaches</a:t>
            </a:r>
            <a:endParaRPr lang="en-US" dirty="0"/>
          </a:p>
        </p:txBody>
      </p:sp>
      <p:sp>
        <p:nvSpPr>
          <p:cNvPr id="7" name="Content Placeholder 6"/>
          <p:cNvSpPr>
            <a:spLocks noGrp="1"/>
          </p:cNvSpPr>
          <p:nvPr>
            <p:ph idx="1"/>
          </p:nvPr>
        </p:nvSpPr>
        <p:spPr>
          <a:xfrm>
            <a:off x="457200" y="1101559"/>
            <a:ext cx="8229600" cy="4023327"/>
          </a:xfrm>
        </p:spPr>
        <p:txBody>
          <a:bodyPr/>
          <a:lstStyle/>
          <a:p>
            <a:pPr>
              <a:buNone/>
            </a:pPr>
            <a:r>
              <a:rPr lang="en-US" dirty="0" smtClean="0"/>
              <a:t>As mentioned previously, the models from </a:t>
            </a:r>
            <a:r>
              <a:rPr lang="en-US" dirty="0" err="1" smtClean="0"/>
              <a:t>Inmon</a:t>
            </a:r>
            <a:r>
              <a:rPr lang="en-US" dirty="0" smtClean="0"/>
              <a:t> and Kimball have been subscribed to as “the way to architect a data warehouse”.  These models:</a:t>
            </a:r>
          </a:p>
          <a:p>
            <a:r>
              <a:rPr lang="en-US" dirty="0" smtClean="0"/>
              <a:t>Star Schema</a:t>
            </a:r>
          </a:p>
          <a:p>
            <a:r>
              <a:rPr lang="en-US" dirty="0" smtClean="0"/>
              <a:t>Snowflake Schema</a:t>
            </a:r>
          </a:p>
          <a:p>
            <a:pPr marL="0" indent="0">
              <a:buNone/>
            </a:pPr>
            <a:r>
              <a:rPr lang="en-US" dirty="0" smtClean="0"/>
              <a:t>have been used to supplant the classic database pattern:</a:t>
            </a:r>
          </a:p>
          <a:p>
            <a:r>
              <a:rPr lang="en-US" dirty="0" smtClean="0"/>
              <a:t>3NF or Third Normal Form</a:t>
            </a:r>
            <a:br>
              <a:rPr lang="en-US" dirty="0" smtClean="0"/>
            </a:br>
            <a:r>
              <a:rPr lang="en-US" dirty="0" smtClean="0"/>
              <a:t>which is frequently used in OLTP applications</a:t>
            </a:r>
          </a:p>
          <a:p>
            <a:pPr marL="0" indent="0">
              <a:buNone/>
            </a:pPr>
            <a:r>
              <a:rPr lang="en-US" dirty="0" smtClean="0"/>
              <a:t>Each model will be detailed at a high-level in the coming slides</a:t>
            </a:r>
          </a:p>
        </p:txBody>
      </p:sp>
      <p:grpSp>
        <p:nvGrpSpPr>
          <p:cNvPr id="4" name="Group 20"/>
          <p:cNvGrpSpPr/>
          <p:nvPr/>
        </p:nvGrpSpPr>
        <p:grpSpPr>
          <a:xfrm>
            <a:off x="0" y="5319291"/>
            <a:ext cx="9144000" cy="990600"/>
            <a:chOff x="0" y="4953000"/>
            <a:chExt cx="9144000" cy="990600"/>
          </a:xfrm>
        </p:grpSpPr>
        <p:sp>
          <p:nvSpPr>
            <p:cNvPr id="14" name="Rectangle 13"/>
            <p:cNvSpPr/>
            <p:nvPr/>
          </p:nvSpPr>
          <p:spPr>
            <a:xfrm>
              <a:off x="0" y="5029200"/>
              <a:ext cx="9144000" cy="9144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9"/>
            <p:cNvGrpSpPr/>
            <p:nvPr/>
          </p:nvGrpSpPr>
          <p:grpSpPr>
            <a:xfrm>
              <a:off x="381000" y="4953000"/>
              <a:ext cx="7860252" cy="985743"/>
              <a:chOff x="381000" y="4724400"/>
              <a:chExt cx="7860252" cy="985743"/>
            </a:xfrm>
          </p:grpSpPr>
          <p:grpSp>
            <p:nvGrpSpPr>
              <p:cNvPr id="9" name="Group 16"/>
              <p:cNvGrpSpPr/>
              <p:nvPr/>
            </p:nvGrpSpPr>
            <p:grpSpPr>
              <a:xfrm>
                <a:off x="381000" y="4724400"/>
                <a:ext cx="985715" cy="985743"/>
                <a:chOff x="1524000" y="4495800"/>
                <a:chExt cx="985715" cy="985743"/>
              </a:xfrm>
            </p:grpSpPr>
            <p:grpSp>
              <p:nvGrpSpPr>
                <p:cNvPr id="10" name="Group 15"/>
                <p:cNvGrpSpPr/>
                <p:nvPr/>
              </p:nvGrpSpPr>
              <p:grpSpPr>
                <a:xfrm>
                  <a:off x="1524000" y="4724400"/>
                  <a:ext cx="985715" cy="757143"/>
                  <a:chOff x="1524000" y="4724400"/>
                  <a:chExt cx="985715" cy="757143"/>
                </a:xfrm>
              </p:grpSpPr>
              <p:pic>
                <p:nvPicPr>
                  <p:cNvPr id="20" name="Picture 6" descr="C:\Documents and Settings\cantot\My Documents\Training\Supporting Materials\Icons\PNG files for PowerPoint\All Others\blank paper.png"/>
                  <p:cNvPicPr>
                    <a:picLocks noChangeAspect="1" noChangeArrowheads="1"/>
                  </p:cNvPicPr>
                  <p:nvPr/>
                </p:nvPicPr>
                <p:blipFill>
                  <a:blip r:embed="rId4" cstate="print"/>
                  <a:srcRect/>
                  <a:stretch>
                    <a:fillRect/>
                  </a:stretch>
                </p:blipFill>
                <p:spPr bwMode="auto">
                  <a:xfrm rot="16200000">
                    <a:off x="1638286" y="4610114"/>
                    <a:ext cx="757143" cy="985715"/>
                  </a:xfrm>
                  <a:prstGeom prst="rect">
                    <a:avLst/>
                  </a:prstGeom>
                  <a:noFill/>
                </p:spPr>
              </p:pic>
              <p:sp>
                <p:nvSpPr>
                  <p:cNvPr id="21" name="TextBox 20"/>
                  <p:cNvSpPr txBox="1"/>
                  <p:nvPr/>
                </p:nvSpPr>
                <p:spPr>
                  <a:xfrm>
                    <a:off x="1676400" y="4872335"/>
                    <a:ext cx="700833" cy="461665"/>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19" name="Picture 2" descr="C:\Documents and Settings\cantot\My Documents\Training\Supporting Materials\Icons\PNG files for PowerPoint\All Others\Push Pin.png"/>
                <p:cNvPicPr>
                  <a:picLocks noChangeAspect="1" noChangeArrowheads="1"/>
                </p:cNvPicPr>
                <p:nvPr/>
              </p:nvPicPr>
              <p:blipFill>
                <a:blip r:embed="rId5" cstate="print"/>
                <a:srcRect/>
                <a:stretch>
                  <a:fillRect/>
                </a:stretch>
              </p:blipFill>
              <p:spPr bwMode="auto">
                <a:xfrm>
                  <a:off x="1905000" y="4495800"/>
                  <a:ext cx="548640" cy="548640"/>
                </a:xfrm>
                <a:prstGeom prst="rect">
                  <a:avLst/>
                </a:prstGeom>
                <a:noFill/>
              </p:spPr>
            </p:pic>
          </p:grpSp>
          <p:sp>
            <p:nvSpPr>
              <p:cNvPr id="17" name="TextBox 16"/>
              <p:cNvSpPr txBox="1"/>
              <p:nvPr/>
            </p:nvSpPr>
            <p:spPr>
              <a:xfrm>
                <a:off x="1371600" y="4884003"/>
                <a:ext cx="6869652" cy="769441"/>
              </a:xfrm>
              <a:prstGeom prst="rect">
                <a:avLst/>
              </a:prstGeom>
              <a:noFill/>
            </p:spPr>
            <p:txBody>
              <a:bodyPr wrap="none" rtlCol="0">
                <a:spAutoFit/>
              </a:bodyPr>
              <a:lstStyle/>
              <a:p>
                <a:r>
                  <a:rPr lang="en-US" sz="2200" b="1" dirty="0" smtClean="0">
                    <a:solidFill>
                      <a:schemeClr val="bg2">
                        <a:lumMod val="75000"/>
                      </a:schemeClr>
                    </a:solidFill>
                    <a:latin typeface="Calibri" pitchFamily="34" charset="0"/>
                    <a:cs typeface="+mn-cs"/>
                  </a:rPr>
                  <a:t>Note:</a:t>
                </a:r>
                <a:r>
                  <a:rPr lang="en-US" sz="2200" dirty="0" smtClean="0">
                    <a:solidFill>
                      <a:schemeClr val="bg2">
                        <a:lumMod val="75000"/>
                      </a:schemeClr>
                    </a:solidFill>
                    <a:latin typeface="Calibri" pitchFamily="34" charset="0"/>
                    <a:cs typeface="+mn-cs"/>
                  </a:rPr>
                  <a:t> Each of the models listed is rigid in it’s rules for data </a:t>
                </a:r>
                <a:br>
                  <a:rPr lang="en-US" sz="2200" dirty="0" smtClean="0">
                    <a:solidFill>
                      <a:schemeClr val="bg2">
                        <a:lumMod val="75000"/>
                      </a:schemeClr>
                    </a:solidFill>
                    <a:latin typeface="Calibri" pitchFamily="34" charset="0"/>
                    <a:cs typeface="+mn-cs"/>
                  </a:rPr>
                </a:br>
                <a:r>
                  <a:rPr lang="en-US" sz="2200" dirty="0" smtClean="0">
                    <a:solidFill>
                      <a:schemeClr val="bg2">
                        <a:lumMod val="75000"/>
                      </a:schemeClr>
                    </a:solidFill>
                    <a:latin typeface="Calibri" pitchFamily="34" charset="0"/>
                    <a:cs typeface="+mn-cs"/>
                  </a:rPr>
                  <a:t>relationships and typically takes years to develop</a:t>
                </a:r>
              </a:p>
            </p:txBody>
          </p:sp>
        </p:grpSp>
      </p:grpSp>
    </p:spTree>
    <p:custDataLst>
      <p:tags r:id="rId1"/>
    </p:custDataLst>
    <p:extLst>
      <p:ext uri="{BB962C8B-B14F-4D97-AF65-F5344CB8AC3E}">
        <p14:creationId xmlns:p14="http://schemas.microsoft.com/office/powerpoint/2010/main" val="20863212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Star Schema Model</a:t>
            </a:r>
            <a:endParaRPr lang="en-US" dirty="0"/>
          </a:p>
        </p:txBody>
      </p:sp>
      <p:pic>
        <p:nvPicPr>
          <p:cNvPr id="16" name="Picture 6"/>
          <p:cNvPicPr>
            <a:picLocks noChangeAspect="1"/>
          </p:cNvPicPr>
          <p:nvPr/>
        </p:nvPicPr>
        <p:blipFill>
          <a:blip r:embed="rId4" cstate="print"/>
          <a:srcRect/>
          <a:stretch>
            <a:fillRect/>
          </a:stretch>
        </p:blipFill>
        <p:spPr bwMode="auto">
          <a:xfrm>
            <a:off x="591670" y="1199241"/>
            <a:ext cx="7955539" cy="4817287"/>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40847282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Snowflake Schema Model</a:t>
            </a:r>
            <a:endParaRPr lang="en-US" dirty="0"/>
          </a:p>
        </p:txBody>
      </p:sp>
      <p:pic>
        <p:nvPicPr>
          <p:cNvPr id="4" name="Picture 4"/>
          <p:cNvPicPr>
            <a:picLocks noChangeAspect="1"/>
          </p:cNvPicPr>
          <p:nvPr/>
        </p:nvPicPr>
        <p:blipFill>
          <a:blip r:embed="rId4" cstate="print"/>
          <a:srcRect/>
          <a:stretch>
            <a:fillRect/>
          </a:stretch>
        </p:blipFill>
        <p:spPr bwMode="auto">
          <a:xfrm>
            <a:off x="276024" y="1117600"/>
            <a:ext cx="8593778" cy="4673600"/>
          </a:xfrm>
          <a:prstGeom prst="rect">
            <a:avLst/>
          </a:prstGeom>
          <a:noFill/>
          <a:ln w="12700">
            <a:solidFill>
              <a:schemeClr val="tx1"/>
            </a:solidFill>
            <a:miter lim="800000"/>
            <a:headEnd/>
            <a:tailEnd/>
          </a:ln>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1579180543"/>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pivotal_4x3_template</Template>
  <TotalTime>8051</TotalTime>
  <Words>1614</Words>
  <Application>Microsoft Macintosh PowerPoint</Application>
  <PresentationFormat>On-screen Show (4:3)</PresentationFormat>
  <Paragraphs>163</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pivotal_4x3_template</vt:lpstr>
      <vt:lpstr>PowerPoint Presentation</vt:lpstr>
      <vt:lpstr>Data Modeling Considerations  in GPDB</vt:lpstr>
      <vt:lpstr>Agenda</vt:lpstr>
      <vt:lpstr>Introduction</vt:lpstr>
      <vt:lpstr>Introduction (cont’d.)</vt:lpstr>
      <vt:lpstr>Key Modeling Considerations</vt:lpstr>
      <vt:lpstr>Historical Approaches</vt:lpstr>
      <vt:lpstr>Star Schema Model</vt:lpstr>
      <vt:lpstr>Snowflake Schema Model</vt:lpstr>
      <vt:lpstr>3NF Model</vt:lpstr>
      <vt:lpstr>A Pivotal Approach</vt:lpstr>
      <vt:lpstr>A Pivotal Approach (cont’d.)</vt:lpstr>
      <vt:lpstr>Pivotal Approach Example</vt:lpstr>
      <vt:lpstr>Pivotal Approach Example Explained</vt:lpstr>
      <vt:lpstr>Pivotal Approach Possible Optimizations</vt:lpstr>
      <vt:lpstr>Review</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Data Modeling and Design</dc:title>
  <dc:creator>cantot</dc:creator>
  <cp:lastModifiedBy>Michael Goddard</cp:lastModifiedBy>
  <cp:revision>346</cp:revision>
  <dcterms:created xsi:type="dcterms:W3CDTF">2015-02-11T17:50:22Z</dcterms:created>
  <dcterms:modified xsi:type="dcterms:W3CDTF">2016-05-26T21:22:00Z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89B163C3-5088-4DD5-92DA-25543191E3A2</vt:lpwstr>
  </property>
  <property fmtid="{D5CDD505-2E9C-101B-9397-08002B2CF9AE}" pid="3" name="ArticulatePath">
    <vt:lpwstr>GAA&amp;I_Module07</vt:lpwstr>
  </property>
</Properties>
</file>