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tags/tag20.xml" ContentType="application/vnd.openxmlformats-officedocument.presentationml.tags+xml"/>
  <Override PartName="/ppt/notesSlides/notesSlide22.xml" ContentType="application/vnd.openxmlformats-officedocument.presentationml.notesSlide+xml"/>
  <Override PartName="/ppt/tags/tag21.xml" ContentType="application/vnd.openxmlformats-officedocument.presentationml.tags+xml"/>
  <Override PartName="/ppt/notesSlides/notesSlide23.xml" ContentType="application/vnd.openxmlformats-officedocument.presentationml.notesSlide+xml"/>
  <Override PartName="/ppt/tags/tag22.xml" ContentType="application/vnd.openxmlformats-officedocument.presentationml.tags+xml"/>
  <Override PartName="/ppt/notesSlides/notesSlide24.xml" ContentType="application/vnd.openxmlformats-officedocument.presentationml.notesSlide+xml"/>
  <Override PartName="/ppt/tags/tag23.xml" ContentType="application/vnd.openxmlformats-officedocument.presentationml.tags+xml"/>
  <Override PartName="/ppt/notesSlides/notesSlide25.xml" ContentType="application/vnd.openxmlformats-officedocument.presentationml.notesSlide+xml"/>
  <Override PartName="/ppt/tags/tag24.xml" ContentType="application/vnd.openxmlformats-officedocument.presentationml.tags+xml"/>
  <Override PartName="/ppt/notesSlides/notesSlide26.xml" ContentType="application/vnd.openxmlformats-officedocument.presentationml.notesSlide+xml"/>
  <Override PartName="/ppt/tags/tag25.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361" r:id="rId2"/>
    <p:sldId id="362" r:id="rId3"/>
    <p:sldId id="363" r:id="rId4"/>
    <p:sldId id="323" r:id="rId5"/>
    <p:sldId id="326" r:id="rId6"/>
    <p:sldId id="327" r:id="rId7"/>
    <p:sldId id="328" r:id="rId8"/>
    <p:sldId id="329" r:id="rId9"/>
    <p:sldId id="330" r:id="rId10"/>
    <p:sldId id="331" r:id="rId11"/>
    <p:sldId id="332" r:id="rId12"/>
    <p:sldId id="335" r:id="rId13"/>
    <p:sldId id="336" r:id="rId14"/>
    <p:sldId id="337" r:id="rId15"/>
    <p:sldId id="338" r:id="rId16"/>
    <p:sldId id="339" r:id="rId17"/>
    <p:sldId id="358" r:id="rId18"/>
    <p:sldId id="340" r:id="rId19"/>
    <p:sldId id="341" r:id="rId20"/>
    <p:sldId id="342" r:id="rId21"/>
    <p:sldId id="344" r:id="rId22"/>
    <p:sldId id="348" r:id="rId23"/>
    <p:sldId id="349" r:id="rId24"/>
    <p:sldId id="351" r:id="rId25"/>
    <p:sldId id="352" r:id="rId26"/>
    <p:sldId id="353" r:id="rId27"/>
    <p:sldId id="367" r:id="rId28"/>
    <p:sldId id="366" r:id="rId29"/>
    <p:sldId id="360" r:id="rId30"/>
  </p:sldIdLst>
  <p:sldSz cx="9144000" cy="6858000" type="screen4x3"/>
  <p:notesSz cx="6858000" cy="9144000"/>
  <p:custDataLst>
    <p:tags r:id="rId34"/>
  </p:custDataLst>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71118" autoAdjust="0"/>
  </p:normalViewPr>
  <p:slideViewPr>
    <p:cSldViewPr snapToGrid="0" snapToObjects="1">
      <p:cViewPr varScale="1">
        <p:scale>
          <a:sx n="86" d="100"/>
          <a:sy n="86" d="100"/>
        </p:scale>
        <p:origin x="-1688" y="-10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90" d="100"/>
          <a:sy n="90"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tags" Target="tags/tag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53454A42-45AA-4D3B-839F-97A0F81F9C6C}" type="datetimeFigureOut">
              <a:rPr lang="en-US" altLang="en-US"/>
              <a:pPr/>
              <a:t>5/31/16</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A2ED64D2-A8ED-4176-9269-17AE36B104A2}" type="slidenum">
              <a:rPr lang="en-US" altLang="en-US"/>
              <a:pPr/>
              <a:t>‹#›</a:t>
            </a:fld>
            <a:endParaRPr lang="en-US" altLang="en-US"/>
          </a:p>
        </p:txBody>
      </p:sp>
    </p:spTree>
    <p:extLst>
      <p:ext uri="{BB962C8B-B14F-4D97-AF65-F5344CB8AC3E}">
        <p14:creationId xmlns:p14="http://schemas.microsoft.com/office/powerpoint/2010/main" val="19252239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B4C779C7-04CF-427F-B855-7F6788A695BE}" type="datetimeFigureOut">
              <a:rPr lang="en-US" altLang="en-US"/>
              <a:pPr/>
              <a:t>5/31/16</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97EBD970-8BAC-42F6-A044-30DDD629E1EC}" type="slidenum">
              <a:rPr lang="en-US" altLang="en-US"/>
              <a:pPr/>
              <a:t>‹#›</a:t>
            </a:fld>
            <a:endParaRPr lang="en-US" altLang="en-US"/>
          </a:p>
        </p:txBody>
      </p:sp>
    </p:spTree>
    <p:extLst>
      <p:ext uri="{BB962C8B-B14F-4D97-AF65-F5344CB8AC3E}">
        <p14:creationId xmlns:p14="http://schemas.microsoft.com/office/powerpoint/2010/main" val="2600008686"/>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a:p>
        </p:txBody>
      </p:sp>
      <p:sp>
        <p:nvSpPr>
          <p:cNvPr id="590" name="Shape 590"/>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0" dirty="0" smtClean="0"/>
              <a:t>While</a:t>
            </a:r>
            <a:r>
              <a:rPr lang="en-US" b="0" baseline="0" dirty="0" smtClean="0"/>
              <a:t> it</a:t>
            </a:r>
            <a:r>
              <a:rPr lang="en-US" b="0" dirty="0" smtClean="0"/>
              <a:t> is important to select a distribution key to distribute the data evenly across all segment instances,</a:t>
            </a:r>
            <a:r>
              <a:rPr lang="en-US" b="0" baseline="0" dirty="0" smtClean="0"/>
              <a:t> </a:t>
            </a:r>
            <a:r>
              <a:rPr lang="en-US" b="0" dirty="0" smtClean="0"/>
              <a:t>it is equally important to consider processing skew when selecting a distribution key.</a:t>
            </a:r>
          </a:p>
          <a:p>
            <a:r>
              <a:rPr lang="en-US" b="0" dirty="0" smtClean="0"/>
              <a:t>In</a:t>
            </a:r>
            <a:r>
              <a:rPr lang="en-US" b="0" baseline="0" dirty="0" smtClean="0"/>
              <a:t> this</a:t>
            </a:r>
            <a:r>
              <a:rPr lang="en-US" b="0" dirty="0" smtClean="0"/>
              <a:t> example, using a </a:t>
            </a:r>
            <a:r>
              <a:rPr lang="en-US" b="0" dirty="0" smtClean="0">
                <a:latin typeface="Courier New" pitchFamily="49" charset="0"/>
                <a:cs typeface="Courier New" pitchFamily="49" charset="0"/>
              </a:rPr>
              <a:t>DATE</a:t>
            </a:r>
            <a:r>
              <a:rPr lang="en-US" b="0" dirty="0" smtClean="0"/>
              <a:t> column as the distribution key may distribute rows evenly across segment instances but, at query time, results in processing</a:t>
            </a:r>
            <a:r>
              <a:rPr lang="en-US" b="0" baseline="0" dirty="0" smtClean="0"/>
              <a:t> skew for queries containing a filter on this DATE column.  In general, DATE and TIMESTAMP columns should not be used in distribution keys, though they are frequently used as partitioning criteria.</a:t>
            </a:r>
          </a:p>
          <a:p>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large tables that are commonly joined, use the same distribution key for both</a:t>
            </a:r>
            <a:r>
              <a:rPr lang="en-US" baseline="0" dirty="0" smtClean="0"/>
              <a:t> tables.</a:t>
            </a:r>
          </a:p>
          <a:p>
            <a:r>
              <a:rPr lang="en-US" baseline="0" dirty="0" smtClean="0"/>
              <a:t>This leads to</a:t>
            </a:r>
            <a:r>
              <a:rPr lang="en-US" dirty="0" smtClean="0"/>
              <a:t> local joins which</a:t>
            </a:r>
            <a:r>
              <a:rPr lang="en-US" baseline="0" dirty="0" smtClean="0"/>
              <a:t> are </a:t>
            </a:r>
            <a:r>
              <a:rPr lang="en-US" dirty="0" smtClean="0"/>
              <a:t>performed within each of the segment instances, without data movement.</a:t>
            </a:r>
          </a:p>
          <a:p>
            <a:r>
              <a:rPr lang="en-US" dirty="0" smtClean="0"/>
              <a:t>For</a:t>
            </a:r>
            <a:r>
              <a:rPr lang="en-US" baseline="0" dirty="0" smtClean="0"/>
              <a:t> large tables, this</a:t>
            </a:r>
            <a:r>
              <a:rPr lang="en-US" dirty="0" smtClean="0"/>
              <a:t> can provide</a:t>
            </a:r>
            <a:r>
              <a:rPr lang="en-US" baseline="0" dirty="0" smtClean="0"/>
              <a:t> </a:t>
            </a:r>
            <a:r>
              <a:rPr lang="en-US" dirty="0" smtClean="0"/>
              <a:t>tremendous performance gains.</a:t>
            </a:r>
          </a:p>
          <a:p>
            <a:endParaRPr lang="en-US" dirty="0" smtClean="0"/>
          </a:p>
          <a:p>
            <a:r>
              <a:rPr lang="en-US" dirty="0" smtClean="0"/>
              <a:t>In the point-of-sale example displayed here,</a:t>
            </a:r>
            <a:r>
              <a:rPr lang="en-US" baseline="0" dirty="0" smtClean="0"/>
              <a:t> both the</a:t>
            </a:r>
            <a:r>
              <a:rPr lang="en-US" dirty="0" smtClean="0"/>
              <a:t> </a:t>
            </a:r>
            <a:r>
              <a:rPr lang="en-US" i="1" dirty="0" smtClean="0"/>
              <a:t>customer</a:t>
            </a:r>
            <a:r>
              <a:rPr lang="en-US" dirty="0" smtClean="0"/>
              <a:t> and </a:t>
            </a:r>
            <a:r>
              <a:rPr lang="en-US" i="1" dirty="0" smtClean="0">
                <a:latin typeface="Courier New" pitchFamily="49" charset="0"/>
                <a:cs typeface="Courier New" pitchFamily="49" charset="0"/>
              </a:rPr>
              <a:t>freq_shopper</a:t>
            </a:r>
            <a:r>
              <a:rPr lang="en-US" dirty="0" smtClean="0"/>
              <a:t> tables are very large, and</a:t>
            </a:r>
            <a:r>
              <a:rPr lang="en-US" baseline="0" dirty="0" smtClean="0"/>
              <a:t> queries</a:t>
            </a:r>
            <a:r>
              <a:rPr lang="en-US" dirty="0" smtClean="0"/>
              <a:t> typically join</a:t>
            </a:r>
            <a:r>
              <a:rPr lang="en-US" baseline="0" dirty="0" smtClean="0"/>
              <a:t> them</a:t>
            </a:r>
            <a:r>
              <a:rPr lang="en-US" dirty="0" smtClean="0"/>
              <a:t> on the </a:t>
            </a:r>
            <a:r>
              <a:rPr lang="en-US" dirty="0" smtClean="0">
                <a:latin typeface="Courier New" pitchFamily="49" charset="0"/>
                <a:cs typeface="Courier New" pitchFamily="49" charset="0"/>
              </a:rPr>
              <a:t>customer_id</a:t>
            </a:r>
            <a:r>
              <a:rPr lang="en-US" dirty="0" smtClean="0"/>
              <a:t>.</a:t>
            </a:r>
          </a:p>
          <a:p>
            <a:r>
              <a:rPr lang="en-US" dirty="0" smtClean="0"/>
              <a:t>The </a:t>
            </a:r>
            <a:r>
              <a:rPr lang="en-US" dirty="0" smtClean="0">
                <a:latin typeface="Courier New" pitchFamily="49" charset="0"/>
                <a:cs typeface="Courier New" pitchFamily="49" charset="0"/>
              </a:rPr>
              <a:t>customer_id column</a:t>
            </a:r>
            <a:r>
              <a:rPr lang="en-US" dirty="0" smtClean="0"/>
              <a:t> is also unique,</a:t>
            </a:r>
            <a:r>
              <a:rPr lang="en-US" baseline="0" dirty="0" smtClean="0"/>
              <a:t> so also </a:t>
            </a:r>
            <a:r>
              <a:rPr lang="en-US" dirty="0" smtClean="0"/>
              <a:t>facilitates even</a:t>
            </a:r>
            <a:r>
              <a:rPr lang="en-US" baseline="0" dirty="0" smtClean="0"/>
              <a:t> data distribution for these tables.</a:t>
            </a:r>
          </a:p>
          <a:p>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perform a local join, matching rows must be located together on the same segment instance. It is important that the distribution keys are the same data type to obtain a local join. </a:t>
            </a:r>
          </a:p>
          <a:p>
            <a:r>
              <a:rPr lang="en-US" dirty="0" smtClean="0"/>
              <a:t>While the values appear to be the same, different data types hash to different values</a:t>
            </a:r>
            <a:r>
              <a:rPr lang="en-US" baseline="0" dirty="0" smtClean="0"/>
              <a:t> and, as a result, the join performance will be compromised</a:t>
            </a:r>
            <a:r>
              <a:rPr lang="en-US" dirty="0" smtClean="0"/>
              <a:t>.</a:t>
            </a:r>
          </a:p>
          <a:p>
            <a:r>
              <a:rPr lang="en-US" dirty="0" smtClean="0"/>
              <a:t> </a:t>
            </a:r>
          </a:p>
          <a:p>
            <a:r>
              <a:rPr lang="en-US" dirty="0" smtClean="0"/>
              <a:t>In the example shown:</a:t>
            </a:r>
          </a:p>
          <a:p>
            <a:pPr marL="171450" indent="-171450">
              <a:buFont typeface="Arial" panose="020B0604020202020204" pitchFamily="34" charset="0"/>
              <a:buChar char="•"/>
            </a:pPr>
            <a:r>
              <a:rPr lang="en-US" dirty="0" smtClean="0"/>
              <a:t>The </a:t>
            </a:r>
            <a:r>
              <a:rPr lang="en-US" dirty="0" smtClean="0">
                <a:latin typeface="Courier New" pitchFamily="49" charset="0"/>
                <a:cs typeface="Courier New" pitchFamily="49" charset="0"/>
              </a:rPr>
              <a:t>customer</a:t>
            </a:r>
            <a:r>
              <a:rPr lang="en-US" dirty="0" smtClean="0"/>
              <a:t> table is distributed on the </a:t>
            </a:r>
            <a:r>
              <a:rPr lang="en-US" dirty="0" smtClean="0">
                <a:latin typeface="Courier New" pitchFamily="49" charset="0"/>
                <a:cs typeface="Courier New" pitchFamily="49" charset="0"/>
              </a:rPr>
              <a:t>customer.customer_id</a:t>
            </a:r>
            <a:r>
              <a:rPr lang="en-US" dirty="0" smtClean="0"/>
              <a:t> which is defined as type </a:t>
            </a:r>
            <a:r>
              <a:rPr lang="en-US" dirty="0" smtClean="0">
                <a:latin typeface="Courier New" pitchFamily="49" charset="0"/>
                <a:cs typeface="Courier New" pitchFamily="49" charset="0"/>
              </a:rPr>
              <a:t>INT</a:t>
            </a:r>
            <a:r>
              <a:rPr lang="en-US" dirty="0" smtClean="0"/>
              <a:t>.</a:t>
            </a:r>
          </a:p>
          <a:p>
            <a:pPr marL="171450" indent="-171450">
              <a:buFont typeface="Arial" panose="020B0604020202020204" pitchFamily="34" charset="0"/>
              <a:buChar char="•"/>
            </a:pPr>
            <a:r>
              <a:rPr lang="en-US" dirty="0" smtClean="0"/>
              <a:t>The </a:t>
            </a:r>
            <a:r>
              <a:rPr lang="en-US" dirty="0" smtClean="0">
                <a:latin typeface="Courier New" pitchFamily="49" charset="0"/>
                <a:cs typeface="Courier New" pitchFamily="49" charset="0"/>
              </a:rPr>
              <a:t>freq_shopper</a:t>
            </a:r>
            <a:r>
              <a:rPr lang="en-US" dirty="0" smtClean="0"/>
              <a:t> table also distributed on the </a:t>
            </a:r>
            <a:r>
              <a:rPr lang="en-US" dirty="0" smtClean="0">
                <a:latin typeface="Courier New" pitchFamily="49" charset="0"/>
                <a:cs typeface="Courier New" pitchFamily="49" charset="0"/>
              </a:rPr>
              <a:t>freq_shopper.customer_id</a:t>
            </a:r>
            <a:r>
              <a:rPr lang="en-US" dirty="0" smtClean="0"/>
              <a:t> is defined as type </a:t>
            </a:r>
            <a:r>
              <a:rPr lang="en-US" dirty="0" smtClean="0">
                <a:latin typeface="Courier New" pitchFamily="49" charset="0"/>
                <a:cs typeface="Courier New" pitchFamily="49" charset="0"/>
              </a:rPr>
              <a:t>VARCHAR</a:t>
            </a:r>
            <a:r>
              <a:rPr lang="en-US" dirty="0" smtClean="0"/>
              <a:t>.</a:t>
            </a:r>
          </a:p>
          <a:p>
            <a:pPr marL="0" indent="0">
              <a:buFont typeface="Arial" panose="020B0604020202020204" pitchFamily="34" charset="0"/>
              <a:buNone/>
            </a:pPr>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smtClean="0">
                <a:latin typeface="Courier New" pitchFamily="49" charset="0"/>
                <a:cs typeface="Courier New" pitchFamily="49" charset="0"/>
              </a:rPr>
              <a:t>DISTRIBUTED RANDOM</a:t>
            </a:r>
            <a:r>
              <a:rPr lang="en-US" dirty="0" smtClean="0"/>
              <a:t> clause distributes the data across all segment instances using a random distribution algorithm.</a:t>
            </a:r>
          </a:p>
          <a:p>
            <a:r>
              <a:rPr lang="en-US" dirty="0" smtClean="0"/>
              <a:t>For any table that uses a random distribution either a redistribution or broadcast operation will be required to perform the join.</a:t>
            </a:r>
          </a:p>
          <a:p>
            <a:endParaRPr lang="en-US" dirty="0" smtClean="0"/>
          </a:p>
          <a:p>
            <a:r>
              <a:rPr lang="en-US" dirty="0" smtClean="0"/>
              <a:t>Random distribution should be used for small tables and when a hash distribution method is not feasible due to significant data skew. </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Also,</a:t>
            </a:r>
            <a:r>
              <a:rPr lang="en-US" b="1" baseline="0" dirty="0" smtClean="0"/>
              <a:t> avoid using floating point values as distribution keys since they will not yield hash joins.</a:t>
            </a:r>
            <a:endParaRPr lang="en-US" b="1"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 important to validate the table distributions and to check for data skew.  Use the </a:t>
            </a:r>
            <a:r>
              <a:rPr lang="en-US" dirty="0" smtClean="0">
                <a:latin typeface="Courier New" pitchFamily="49" charset="0"/>
                <a:cs typeface="Courier New" pitchFamily="49" charset="0"/>
              </a:rPr>
              <a:t>gp_toolkit</a:t>
            </a:r>
            <a:r>
              <a:rPr lang="en-US" dirty="0" smtClean="0"/>
              <a:t> administrative schema to check for uneven table distributions. </a:t>
            </a:r>
          </a:p>
          <a:p>
            <a:r>
              <a:rPr lang="en-US" dirty="0" smtClean="0"/>
              <a:t>Individual segment host performance may also be viewed during query processing using the Greenplum Command Center. </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baseline="0" dirty="0" smtClean="0"/>
              <a:t>This SQL query can be used to identify skew.</a:t>
            </a:r>
          </a:p>
          <a:p>
            <a:r>
              <a:rPr lang="en-US" b="0" baseline="0" dirty="0" smtClean="0"/>
              <a:t>Skccoeff values are proportional to data skew, so car_data, for example, has a data skew issue.</a:t>
            </a:r>
          </a:p>
          <a:p>
            <a:endParaRPr lang="en-US" b="0" baseline="0" dirty="0" smtClean="0"/>
          </a:p>
          <a:p>
            <a:r>
              <a:rPr lang="en-US" b="0" baseline="0" dirty="0" smtClean="0"/>
              <a:t>Siffraction shows the percentage of the system that is </a:t>
            </a:r>
            <a:r>
              <a:rPr lang="en-US" b="0" i="1" baseline="0" dirty="0" smtClean="0"/>
              <a:t>idle</a:t>
            </a:r>
            <a:r>
              <a:rPr lang="en-US" b="0" baseline="0" dirty="0" smtClean="0"/>
              <a:t> during a table scan, which is an indicator of uneven data distribution or query processing skew.</a:t>
            </a:r>
          </a:p>
          <a:p>
            <a:r>
              <a:rPr lang="en-US" b="0" baseline="0" dirty="0" smtClean="0"/>
              <a:t>For example, a value of 0.5 indicates 50% skew so, again, the car_data table has processing skew likely as a result of its data skew.</a:t>
            </a:r>
          </a:p>
          <a:p>
            <a:r>
              <a:rPr lang="en-US" b="0" baseline="0" dirty="0" smtClean="0"/>
              <a:t>Tables that have Siffraction values greater than 0.10 should have their distribution policies evaluated.</a:t>
            </a:r>
          </a:p>
          <a:p>
            <a:endParaRPr lang="en-US" b="0" baseline="0" dirty="0" smtClean="0"/>
          </a:p>
          <a:p>
            <a:r>
              <a:rPr lang="en-US" b="0" baseline="0" dirty="0" smtClean="0"/>
              <a:t>(to get this to run, ensure search_path contains gp_toolkit)</a:t>
            </a:r>
          </a:p>
          <a:p>
            <a:endParaRPr lang="en-US" b="1"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Greenplum Command Center displays real time data reads and writes, CPU processing, and network reads and writes.</a:t>
            </a:r>
          </a:p>
          <a:p>
            <a:endParaRPr lang="en-US" dirty="0" smtClean="0"/>
          </a:p>
          <a:p>
            <a:r>
              <a:rPr lang="en-US" dirty="0" smtClean="0"/>
              <a:t>The chart can be used to determine if one or more segments display greater processing or computational skew than others. Data access may change during the execution period of the in-flight SQL statement, so it is important to not look just at a single moment but to watch the update during the entire time the query is being executed.</a:t>
            </a:r>
          </a:p>
          <a:p>
            <a:endParaRPr lang="en-US" dirty="0" smtClean="0"/>
          </a:p>
          <a:p>
            <a:r>
              <a:rPr lang="en-US" dirty="0" smtClean="0"/>
              <a:t>Here, the bottom display shows the segment server, sdw1, doing most</a:t>
            </a:r>
            <a:r>
              <a:rPr lang="en-US" baseline="0" dirty="0" smtClean="0"/>
              <a:t> of the work.</a:t>
            </a:r>
          </a:p>
          <a:p>
            <a:endParaRPr lang="en-US" dirty="0"/>
          </a:p>
        </p:txBody>
      </p:sp>
      <p:sp>
        <p:nvSpPr>
          <p:cNvPr id="4" name="Slide Number Placeholder 3"/>
          <p:cNvSpPr>
            <a:spLocks noGrp="1"/>
          </p:cNvSpPr>
          <p:nvPr>
            <p:ph type="sldNum" sz="quarter" idx="10"/>
          </p:nvPr>
        </p:nvSpPr>
        <p:spPr/>
        <p:txBody>
          <a:bodyPr/>
          <a:lstStyle/>
          <a:p>
            <a:fld id="{97EBD970-8BAC-42F6-A044-30DDD629E1EC}" type="slidenum">
              <a:rPr lang="en-US" altLang="en-US" smtClean="0"/>
              <a:pPr/>
              <a:t>17</a:t>
            </a:fld>
            <a:endParaRPr lang="en-US" altLang="en-US"/>
          </a:p>
        </p:txBody>
      </p:sp>
    </p:spTree>
    <p:extLst>
      <p:ext uri="{BB962C8B-B14F-4D97-AF65-F5344CB8AC3E}">
        <p14:creationId xmlns:p14="http://schemas.microsoft.com/office/powerpoint/2010/main" val="28775081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a:t>
            </a:r>
            <a:r>
              <a:rPr lang="en-US" baseline="0" dirty="0" smtClean="0"/>
              <a:t> the </a:t>
            </a:r>
            <a:r>
              <a:rPr lang="en-US" baseline="0" dirty="0" smtClean="0">
                <a:latin typeface="Courier New" pitchFamily="49" charset="0"/>
                <a:cs typeface="Courier New" pitchFamily="49" charset="0"/>
              </a:rPr>
              <a:t>ALTER TABLE</a:t>
            </a:r>
            <a:r>
              <a:rPr lang="en-US" baseline="0" dirty="0" smtClean="0"/>
              <a:t> SQL command to </a:t>
            </a:r>
            <a:r>
              <a:rPr lang="en-US" dirty="0" smtClean="0"/>
              <a:t>redistribute a table either on the current distribution policy to rebalance data, or by specifying a new distribution policy to distribute on the newly chosen distribution key.</a:t>
            </a:r>
          </a:p>
          <a:p>
            <a:r>
              <a:rPr lang="en-US" dirty="0" smtClean="0"/>
              <a:t>To</a:t>
            </a:r>
            <a:r>
              <a:rPr lang="en-US" baseline="0" dirty="0" smtClean="0"/>
              <a:t> redistribute:</a:t>
            </a:r>
          </a:p>
          <a:p>
            <a:pPr marL="171450" indent="-171450">
              <a:buFont typeface="Arial" panose="020B0604020202020204" pitchFamily="34" charset="0"/>
              <a:buChar char="•"/>
            </a:pPr>
            <a:r>
              <a:rPr lang="en-US" baseline="0" dirty="0" smtClean="0"/>
              <a:t>On the current policy, specify the </a:t>
            </a:r>
            <a:r>
              <a:rPr lang="en-US" baseline="0" dirty="0" smtClean="0">
                <a:latin typeface="Courier New" pitchFamily="49" charset="0"/>
                <a:cs typeface="Courier New" pitchFamily="49" charset="0"/>
              </a:rPr>
              <a:t>SET WITH (REORGANIZE=TRUE)</a:t>
            </a:r>
            <a:r>
              <a:rPr lang="en-US" baseline="0" dirty="0" smtClean="0"/>
              <a:t> clause.</a:t>
            </a:r>
          </a:p>
          <a:p>
            <a:pPr marL="171450" indent="-171450">
              <a:buFont typeface="Arial" panose="020B0604020202020204" pitchFamily="34" charset="0"/>
              <a:buChar char="•"/>
            </a:pPr>
            <a:r>
              <a:rPr lang="en-US" baseline="0" dirty="0" smtClean="0"/>
              <a:t>On a different distribution key, use the </a:t>
            </a:r>
            <a:r>
              <a:rPr lang="en-US" baseline="0" dirty="0" smtClean="0">
                <a:latin typeface="Courier New" pitchFamily="49" charset="0"/>
                <a:cs typeface="Courier New" pitchFamily="49" charset="0"/>
              </a:rPr>
              <a:t>SET DISTRIBUTION BY (</a:t>
            </a:r>
            <a:r>
              <a:rPr lang="en-US" i="1" baseline="0" dirty="0" smtClean="0">
                <a:latin typeface="Courier New" pitchFamily="49" charset="0"/>
                <a:cs typeface="Courier New" pitchFamily="49" charset="0"/>
              </a:rPr>
              <a:t>column</a:t>
            </a:r>
            <a:r>
              <a:rPr lang="en-US" baseline="0" dirty="0" smtClean="0">
                <a:latin typeface="Courier New" pitchFamily="49" charset="0"/>
                <a:cs typeface="Courier New" pitchFamily="49" charset="0"/>
              </a:rPr>
              <a:t>)</a:t>
            </a:r>
            <a:r>
              <a:rPr lang="en-US" baseline="0" dirty="0" smtClean="0"/>
              <a:t> clause, where </a:t>
            </a:r>
            <a:r>
              <a:rPr lang="en-US" i="1" baseline="0" dirty="0" smtClean="0">
                <a:latin typeface="Courier New" pitchFamily="49" charset="0"/>
                <a:cs typeface="Courier New" pitchFamily="49" charset="0"/>
              </a:rPr>
              <a:t>column</a:t>
            </a:r>
            <a:r>
              <a:rPr lang="en-US" baseline="0" dirty="0" smtClean="0"/>
              <a:t> is the column name for the new distribution key.</a:t>
            </a:r>
          </a:p>
          <a:p>
            <a:pPr marL="0" indent="0">
              <a:buFont typeface="Arial" panose="020B0604020202020204" pitchFamily="34" charset="0"/>
              <a:buNone/>
            </a:pPr>
            <a:endParaRPr lang="en-US" baseline="0" dirty="0" smtClean="0"/>
          </a:p>
          <a:p>
            <a:pPr lvl="0"/>
            <a:r>
              <a:rPr lang="en-US" baseline="0" dirty="0" smtClean="0"/>
              <a:t>Data will be redistributed automatically and will redistribute recursively on child tables.</a:t>
            </a:r>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0" dirty="0" smtClean="0"/>
              <a:t>The following are some of the reasons for considering table partition as part of the design:</a:t>
            </a:r>
            <a:endParaRPr lang="en-US" dirty="0" smtClean="0"/>
          </a:p>
          <a:p>
            <a:pPr marL="171450" indent="-171450">
              <a:buFont typeface="Arial" panose="020B0604020202020204" pitchFamily="34" charset="0"/>
              <a:buChar char="•"/>
            </a:pPr>
            <a:r>
              <a:rPr lang="en-US" b="0" dirty="0" smtClean="0"/>
              <a:t>Provide more efficiency in querying against a subset of large volumes of transactional detail data as well as to manage this data more effectively.</a:t>
            </a:r>
          </a:p>
          <a:p>
            <a:pPr marL="171450" indent="-171450">
              <a:buFont typeface="Arial" panose="020B0604020202020204" pitchFamily="34" charset="0"/>
              <a:buChar char="•"/>
            </a:pPr>
            <a:r>
              <a:rPr lang="en-US" b="0" dirty="0" smtClean="0"/>
              <a:t>Increase query efficiency by avoiding full table scans.  (in our demo,</a:t>
            </a:r>
            <a:r>
              <a:rPr lang="en-US" b="0" baseline="0" dirty="0" smtClean="0"/>
              <a:t> we got a 25x speedup due to partitioning)</a:t>
            </a:r>
            <a:endParaRPr lang="en-US" b="0" dirty="0" smtClean="0"/>
          </a:p>
          <a:p>
            <a:pPr marL="171450" indent="-171450">
              <a:buFont typeface="Arial" panose="020B0604020202020204" pitchFamily="34" charset="0"/>
              <a:buChar char="•"/>
            </a:pPr>
            <a:r>
              <a:rPr lang="en-US" b="0" dirty="0" smtClean="0"/>
              <a:t>Avoid the overhead and maintenance costs of an index on</a:t>
            </a:r>
            <a:r>
              <a:rPr lang="en-US" b="0" baseline="0" dirty="0" smtClean="0"/>
              <a:t> transaction_date, for example</a:t>
            </a:r>
            <a:endParaRPr lang="en-US" dirty="0" smtClean="0"/>
          </a:p>
          <a:p>
            <a:pPr marL="171450" indent="-171450">
              <a:buFont typeface="Arial" panose="020B0604020202020204" pitchFamily="34" charset="0"/>
              <a:buChar char="•"/>
            </a:pPr>
            <a:r>
              <a:rPr lang="en-US" b="0" dirty="0" smtClean="0"/>
              <a:t>As the</a:t>
            </a:r>
            <a:r>
              <a:rPr lang="en-US" b="0" baseline="0" dirty="0" smtClean="0"/>
              <a:t> volume of </a:t>
            </a:r>
            <a:r>
              <a:rPr lang="en-US" b="0" dirty="0" smtClean="0"/>
              <a:t>detailed transactions increases, the date range that the average query spans could</a:t>
            </a:r>
            <a:r>
              <a:rPr lang="en-US" b="0" baseline="0" dirty="0" smtClean="0"/>
              <a:t> remain fairly confined, to a much narrower window</a:t>
            </a:r>
            <a:r>
              <a:rPr lang="en-US" b="0" dirty="0" smtClean="0"/>
              <a:t>.</a:t>
            </a:r>
            <a:endParaRPr lang="en-US" dirty="0"/>
          </a:p>
          <a:p>
            <a:pPr marL="171450" indent="-171450">
              <a:buFont typeface="Arial" panose="020B0604020202020204" pitchFamily="34" charset="0"/>
              <a:buChar char="•"/>
            </a:pPr>
            <a:r>
              <a:rPr lang="en-US" b="0" dirty="0" smtClean="0"/>
              <a:t>Allow the instantaneous dropping of old data and the simple addition of newer data that may be queried more often. </a:t>
            </a:r>
            <a:r>
              <a:rPr lang="en-US" dirty="0" smtClean="0"/>
              <a:t>One of the practical uses of partitioned tables is partition swapping or partition exchanging. This</a:t>
            </a:r>
            <a:r>
              <a:rPr lang="en-US" baseline="0" dirty="0" smtClean="0"/>
              <a:t> </a:t>
            </a:r>
            <a:r>
              <a:rPr lang="en-US" dirty="0" smtClean="0"/>
              <a:t>practice allows you to load new data into a</a:t>
            </a:r>
            <a:r>
              <a:rPr lang="en-US" baseline="0" dirty="0" smtClean="0"/>
              <a:t> new partition, placing that on the “top”, while rolling out the oldest partition; a</a:t>
            </a:r>
            <a:r>
              <a:rPr lang="en-US" b="0" dirty="0" smtClean="0"/>
              <a:t> </a:t>
            </a:r>
            <a:r>
              <a:rPr lang="en-US" b="0" i="1" dirty="0" smtClean="0"/>
              <a:t>rolling n periods</a:t>
            </a:r>
            <a:r>
              <a:rPr lang="en-US" b="0" dirty="0" smtClean="0"/>
              <a:t> methodology for transactional data.</a:t>
            </a:r>
          </a:p>
          <a:p>
            <a:pPr marL="0" indent="0">
              <a:buFont typeface="Arial" panose="020B0604020202020204" pitchFamily="34" charset="0"/>
              <a:buNone/>
            </a:pPr>
            <a:endParaRPr lang="en-US" b="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In</a:t>
            </a:r>
            <a:r>
              <a:rPr lang="en-US" baseline="0" dirty="0" smtClean="0"/>
              <a:t> certain cases, it makes sense to</a:t>
            </a:r>
            <a:r>
              <a:rPr lang="en-US" dirty="0" smtClean="0"/>
              <a:t> have a</a:t>
            </a:r>
            <a:r>
              <a:rPr lang="en-US" baseline="0" dirty="0" smtClean="0"/>
              <a:t> d</a:t>
            </a:r>
            <a:r>
              <a:rPr lang="en-US" dirty="0" smtClean="0"/>
              <a:t>efault partition,</a:t>
            </a:r>
            <a:r>
              <a:rPr lang="en-US" baseline="0" dirty="0" smtClean="0"/>
              <a:t> to capture outliers</a:t>
            </a:r>
            <a:r>
              <a:rPr lang="en-US" dirty="0" smtClean="0"/>
              <a:t>.  Just keep in mind that all queries will scan this partition.</a:t>
            </a:r>
            <a:endParaRPr lang="en-US"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Later, you can alter the table to split the default partition,</a:t>
            </a:r>
            <a:r>
              <a:rPr lang="en-US" baseline="0" dirty="0" smtClean="0"/>
              <a:t> or</a:t>
            </a:r>
            <a:r>
              <a:rPr lang="en-US" dirty="0" smtClean="0"/>
              <a:t> any</a:t>
            </a:r>
            <a:r>
              <a:rPr lang="en-US" baseline="0" dirty="0" smtClean="0"/>
              <a:t> </a:t>
            </a:r>
            <a:r>
              <a:rPr lang="en-US" dirty="0" smtClean="0"/>
              <a:t>partition, so</a:t>
            </a:r>
            <a:r>
              <a:rPr lang="en-US" baseline="0" dirty="0" smtClean="0"/>
              <a:t> that  your data is more equally spread across your partitions</a:t>
            </a:r>
            <a:r>
              <a:rPr lang="en-US" dirty="0" smtClean="0"/>
              <a:t>.</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marL="0" marR="0" indent="0" algn="l" defTabSz="457200" rtl="0" eaLnBrk="1" fontAlgn="base" latinLnBrk="0" hangingPunct="1">
              <a:lnSpc>
                <a:spcPct val="100000"/>
              </a:lnSpc>
              <a:spcBef>
                <a:spcPts val="0"/>
              </a:spcBef>
              <a:spcAft>
                <a:spcPct val="0"/>
              </a:spcAft>
              <a:buClrTx/>
              <a:buSzTx/>
              <a:buFontTx/>
              <a:buNone/>
              <a:tabLst/>
              <a:defRPr/>
            </a:pPr>
            <a:r>
              <a:rPr lang="en-US" dirty="0" smtClean="0"/>
              <a:t>Intro:</a:t>
            </a:r>
            <a:r>
              <a:rPr lang="en-US" baseline="0" dirty="0" smtClean="0"/>
              <a:t> my name is, my role is, …</a:t>
            </a:r>
            <a:endParaRPr lang="en-US" dirty="0"/>
          </a:p>
          <a:p>
            <a:pPr>
              <a:spcBef>
                <a:spcPts val="0"/>
              </a:spcBef>
              <a:buNone/>
            </a:pPr>
            <a:endParaRPr dirty="0"/>
          </a:p>
        </p:txBody>
      </p:sp>
      <p:sp>
        <p:nvSpPr>
          <p:cNvPr id="238" name="Shape 238"/>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b="0" dirty="0" smtClean="0"/>
              <a:t>Any table with large data volumes where queries commonly select for data using a date range or where the</a:t>
            </a:r>
            <a:r>
              <a:rPr lang="en-US" b="0" baseline="0" dirty="0" smtClean="0"/>
              <a:t> table </a:t>
            </a:r>
            <a:r>
              <a:rPr lang="en-US" b="0" dirty="0" smtClean="0"/>
              <a:t>has roll-off requirements makes an excellent candidate for table partitioning.</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b="0" dirty="0" smtClean="0"/>
              <a:t>We</a:t>
            </a:r>
            <a:r>
              <a:rPr lang="en-US" b="0" baseline="0" dirty="0" smtClean="0"/>
              <a:t> might call this</a:t>
            </a:r>
            <a:r>
              <a:rPr lang="en-US" b="0" i="1" baseline="0" dirty="0" smtClean="0"/>
              <a:t> </a:t>
            </a:r>
            <a:r>
              <a:rPr lang="en-US" b="0" i="1" dirty="0" smtClean="0"/>
              <a:t>temperature-sensitive </a:t>
            </a:r>
            <a:r>
              <a:rPr lang="en-US" b="0" dirty="0" smtClean="0"/>
              <a:t>data storage,</a:t>
            </a:r>
            <a:r>
              <a:rPr lang="en-US" b="0" baseline="0" dirty="0" smtClean="0"/>
              <a:t> since the newer, “hot”, data can be housed differently than the older, “colder”, data.</a:t>
            </a:r>
            <a:endParaRPr lang="en-US" b="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b="0" dirty="0" smtClean="0"/>
          </a:p>
          <a:p>
            <a:r>
              <a:rPr lang="en-US" b="0" dirty="0" smtClean="0"/>
              <a:t>Candidates</a:t>
            </a:r>
            <a:r>
              <a:rPr lang="en-US" b="0" baseline="0" dirty="0" smtClean="0"/>
              <a:t> for partitioning include:</a:t>
            </a:r>
          </a:p>
          <a:p>
            <a:pPr marL="171450" indent="-171450">
              <a:buFont typeface="Arial" panose="020B0604020202020204" pitchFamily="34" charset="0"/>
              <a:buChar char="•"/>
            </a:pPr>
            <a:r>
              <a:rPr lang="en-US" b="0" baseline="0" dirty="0" smtClean="0"/>
              <a:t>Fact tables with dates</a:t>
            </a:r>
          </a:p>
          <a:p>
            <a:pPr marL="171450" indent="-171450">
              <a:buFont typeface="Arial" panose="020B0604020202020204" pitchFamily="34" charset="0"/>
              <a:buChar char="•"/>
            </a:pPr>
            <a:r>
              <a:rPr lang="en-US" b="0" baseline="0" dirty="0" smtClean="0"/>
              <a:t>Transaction tables with dates</a:t>
            </a:r>
          </a:p>
          <a:p>
            <a:pPr marL="171450" indent="-171450">
              <a:buFont typeface="Arial" panose="020B0604020202020204" pitchFamily="34" charset="0"/>
              <a:buChar char="•"/>
            </a:pPr>
            <a:r>
              <a:rPr lang="en-US" b="0" baseline="0" dirty="0" smtClean="0"/>
              <a:t>Activity tables with dates</a:t>
            </a:r>
          </a:p>
          <a:p>
            <a:pPr marL="171450" indent="-171450">
              <a:buFont typeface="Arial" panose="020B0604020202020204" pitchFamily="34" charset="0"/>
              <a:buChar char="•"/>
            </a:pPr>
            <a:r>
              <a:rPr lang="en-US" b="0" baseline="0" dirty="0" smtClean="0"/>
              <a:t>Statement tables with numeric statement periods</a:t>
            </a:r>
          </a:p>
          <a:p>
            <a:pPr marL="171450" indent="-171450">
              <a:buFont typeface="Arial" panose="020B0604020202020204" pitchFamily="34" charset="0"/>
              <a:buChar char="•"/>
            </a:pPr>
            <a:r>
              <a:rPr lang="en-US" b="0" baseline="0" dirty="0" smtClean="0"/>
              <a:t>Financial summary tables with end of month dates</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a:t>
            </a:r>
            <a:r>
              <a:rPr lang="en-US" baseline="0" dirty="0" smtClean="0"/>
              <a:t> partitioning and distribution keys are two distinct concepts.</a:t>
            </a:r>
            <a:endParaRPr lang="en-US" dirty="0" smtClean="0"/>
          </a:p>
          <a:p>
            <a:r>
              <a:rPr lang="en-US" dirty="0" smtClean="0"/>
              <a:t>The primary goal of table partitioning is to avoid scanning data that is not needed to satisfy the query.</a:t>
            </a:r>
          </a:p>
          <a:p>
            <a:r>
              <a:rPr lang="en-US" dirty="0" smtClean="0"/>
              <a:t>Consider table partitioning on large tables that can be divided into roughly equal parts based on a criteria used as</a:t>
            </a:r>
            <a:r>
              <a:rPr lang="en-US" baseline="0" dirty="0" smtClean="0"/>
              <a:t> a filter in query predicates, in the WHERE clause.</a:t>
            </a:r>
          </a:p>
          <a:p>
            <a:endParaRPr lang="en-US" dirty="0" smtClean="0"/>
          </a:p>
          <a:p>
            <a:r>
              <a:rPr lang="en-US" dirty="0" smtClean="0"/>
              <a:t>While default partitions provide a method for storing data that does not fit into</a:t>
            </a:r>
            <a:r>
              <a:rPr lang="en-US" baseline="0" dirty="0" smtClean="0"/>
              <a:t> any other</a:t>
            </a:r>
            <a:r>
              <a:rPr lang="en-US" dirty="0" smtClean="0"/>
              <a:t> partition, keep</a:t>
            </a:r>
            <a:r>
              <a:rPr lang="en-US" baseline="0" dirty="0" smtClean="0"/>
              <a:t> in mind:</a:t>
            </a:r>
            <a:endParaRPr lang="en-US" dirty="0" smtClean="0"/>
          </a:p>
          <a:p>
            <a:r>
              <a:rPr lang="en-US" b="1" dirty="0" smtClean="0"/>
              <a:t>Default partitions are always scanned. If the default partition contains more data than expected, your query performance can suffer.</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Once a partition strategy is determined that provides for partition elimination, the partitioned</a:t>
            </a:r>
            <a:r>
              <a:rPr lang="en-US" baseline="0" dirty="0" smtClean="0"/>
              <a:t> table can be</a:t>
            </a:r>
            <a:r>
              <a:rPr lang="en-US" dirty="0" smtClean="0"/>
              <a:t> created.</a:t>
            </a:r>
          </a:p>
          <a:p>
            <a:endParaRPr lang="en-US" dirty="0" smtClean="0"/>
          </a:p>
          <a:p>
            <a:r>
              <a:rPr lang="en-US" dirty="0" smtClean="0"/>
              <a:t>Here, we use</a:t>
            </a:r>
            <a:r>
              <a:rPr lang="en-US" baseline="0" dirty="0" smtClean="0"/>
              <a:t> PARTITION BY RANGE (week_number) to create a parent table with 52 child partitions.</a:t>
            </a:r>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Many data warehouse environments maintain rolling history data that represents many weeks, months or years of activity.</a:t>
            </a:r>
          </a:p>
          <a:p>
            <a:r>
              <a:rPr lang="en-US" dirty="0" smtClean="0"/>
              <a:t>A rolling history table typically contains a very large number of rows. For such data, a rolling window of data is stored based</a:t>
            </a:r>
            <a:r>
              <a:rPr lang="en-US" baseline="0" dirty="0" smtClean="0"/>
              <a:t> on some retention policy</a:t>
            </a:r>
            <a:r>
              <a:rPr lang="en-US" dirty="0" smtClean="0"/>
              <a:t>.</a:t>
            </a:r>
          </a:p>
          <a:p>
            <a:r>
              <a:rPr lang="en-US" dirty="0" smtClean="0"/>
              <a:t>  </a:t>
            </a:r>
          </a:p>
          <a:p>
            <a:r>
              <a:rPr lang="en-US" dirty="0" smtClean="0"/>
              <a:t>Continuing with the example:</a:t>
            </a:r>
          </a:p>
          <a:p>
            <a:pPr marL="171450" indent="-171450">
              <a:buFont typeface="Arial" panose="020B0604020202020204" pitchFamily="34" charset="0"/>
              <a:buChar char="•"/>
            </a:pPr>
            <a:r>
              <a:rPr lang="en-US" dirty="0" smtClean="0"/>
              <a:t>Fifty-two weeks of data are stored and analyzed in the customer table.</a:t>
            </a:r>
          </a:p>
          <a:p>
            <a:pPr marL="171450" indent="-171450">
              <a:buFont typeface="Arial" panose="020B0604020202020204" pitchFamily="34" charset="0"/>
              <a:buChar char="•"/>
            </a:pPr>
            <a:r>
              <a:rPr lang="en-US" dirty="0" smtClean="0"/>
              <a:t>Each week, a new week’s worth of data is inserted and the oldest week’s worth of data is deleted, maintaining fifty-two rolling weeks of data at any given time.</a:t>
            </a:r>
          </a:p>
          <a:p>
            <a:pPr marL="171450" indent="-171450">
              <a:buFont typeface="Arial" panose="020B0604020202020204" pitchFamily="34" charset="0"/>
              <a:buChar char="•"/>
            </a:pPr>
            <a:r>
              <a:rPr lang="en-US" dirty="0" smtClean="0"/>
              <a:t>As these rows are historical in nature, they are rarely, if ever, modified after insertion.</a:t>
            </a:r>
          </a:p>
          <a:p>
            <a:pPr marL="0" indent="0">
              <a:buFont typeface="Arial" panose="020B0604020202020204" pitchFamily="34" charset="0"/>
              <a:buNone/>
            </a:pPr>
            <a:endParaRPr lang="en-US" dirty="0" smtClean="0"/>
          </a:p>
          <a:p>
            <a:r>
              <a:rPr lang="en-US" dirty="0" smtClean="0"/>
              <a:t>To maintain the rolling window of data</a:t>
            </a:r>
            <a:r>
              <a:rPr lang="en-US" baseline="0" dirty="0" smtClean="0"/>
              <a:t>:</a:t>
            </a:r>
          </a:p>
          <a:p>
            <a:pPr marL="171450" indent="-171450">
              <a:buFont typeface="Arial" panose="020B0604020202020204" pitchFamily="34" charset="0"/>
              <a:buChar char="•"/>
            </a:pPr>
            <a:r>
              <a:rPr lang="en-US" dirty="0" smtClean="0">
                <a:latin typeface="Calibri" pitchFamily="34" charset="0"/>
                <a:cs typeface="Courier New" pitchFamily="49" charset="0"/>
              </a:rPr>
              <a:t>Use </a:t>
            </a:r>
            <a:r>
              <a:rPr lang="en-US" dirty="0" smtClean="0">
                <a:latin typeface="Courier New" pitchFamily="49" charset="0"/>
                <a:cs typeface="Courier New" pitchFamily="49" charset="0"/>
              </a:rPr>
              <a:t>ALTER TABLE</a:t>
            </a:r>
            <a:r>
              <a:rPr lang="en-US" dirty="0" smtClean="0"/>
              <a:t> command with the </a:t>
            </a:r>
            <a:r>
              <a:rPr lang="en-US" dirty="0" smtClean="0">
                <a:latin typeface="Courier New" pitchFamily="49" charset="0"/>
                <a:cs typeface="Courier New" pitchFamily="49" charset="0"/>
              </a:rPr>
              <a:t>ADD PARTITION</a:t>
            </a:r>
            <a:r>
              <a:rPr lang="en-US" dirty="0" smtClean="0"/>
              <a:t> clause to a partition loaded with the current</a:t>
            </a:r>
            <a:r>
              <a:rPr lang="en-US" baseline="0" dirty="0" smtClean="0"/>
              <a:t> week’s data</a:t>
            </a:r>
            <a:r>
              <a:rPr lang="en-US" dirty="0" smtClean="0"/>
              <a:t>.</a:t>
            </a:r>
          </a:p>
          <a:p>
            <a:pPr marL="171450" indent="-171450">
              <a:buFont typeface="Arial" panose="020B0604020202020204" pitchFamily="34" charset="0"/>
              <a:buChar char="•"/>
            </a:pPr>
            <a:r>
              <a:rPr lang="en-US" dirty="0" smtClean="0">
                <a:latin typeface="Calibri" pitchFamily="34" charset="0"/>
                <a:cs typeface="Courier New" pitchFamily="49" charset="0"/>
              </a:rPr>
              <a:t>Use </a:t>
            </a:r>
            <a:r>
              <a:rPr lang="en-US" dirty="0" smtClean="0">
                <a:latin typeface="Courier New" pitchFamily="49" charset="0"/>
                <a:cs typeface="Courier New" pitchFamily="49" charset="0"/>
              </a:rPr>
              <a:t>ALTER TABLE</a:t>
            </a:r>
            <a:r>
              <a:rPr lang="en-US" dirty="0" smtClean="0"/>
              <a:t> command with the </a:t>
            </a:r>
            <a:r>
              <a:rPr lang="en-US" dirty="0" smtClean="0">
                <a:latin typeface="Courier New" pitchFamily="49" charset="0"/>
                <a:cs typeface="Courier New" pitchFamily="49" charset="0"/>
              </a:rPr>
              <a:t>DROP PARTITION</a:t>
            </a:r>
            <a:r>
              <a:rPr lang="en-US" dirty="0" smtClean="0"/>
              <a:t> clause to a remove</a:t>
            </a:r>
            <a:r>
              <a:rPr lang="en-US" baseline="0" dirty="0" smtClean="0"/>
              <a:t> the partition containing data which has aged out of your retention window.</a:t>
            </a:r>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Choose data types appropriate</a:t>
            </a:r>
            <a:r>
              <a:rPr lang="en-US" baseline="0" dirty="0" smtClean="0"/>
              <a:t> for the values being stored.</a:t>
            </a:r>
          </a:p>
          <a:p>
            <a:endParaRPr lang="en-US" dirty="0" smtClean="0"/>
          </a:p>
          <a:p>
            <a:r>
              <a:rPr lang="en-US" dirty="0" smtClean="0"/>
              <a:t>Verify that the data types match on JOIN operations.</a:t>
            </a:r>
          </a:p>
          <a:p>
            <a:r>
              <a:rPr lang="en-US" dirty="0" smtClean="0"/>
              <a:t>Joins work more efficiently if the data types of the columns used in the</a:t>
            </a:r>
            <a:r>
              <a:rPr lang="en-US" baseline="0" dirty="0" smtClean="0"/>
              <a:t> join predicate have identical types.</a:t>
            </a:r>
          </a:p>
          <a:p>
            <a:endParaRPr lang="en-US" baseline="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Constraints give you  more control over the data in table, where data types</a:t>
            </a:r>
            <a:r>
              <a:rPr lang="en-US" b="0" baseline="0" dirty="0" smtClean="0"/>
              <a:t> alone</a:t>
            </a:r>
            <a:r>
              <a:rPr lang="en-US" b="0" dirty="0" smtClean="0"/>
              <a:t> may not</a:t>
            </a:r>
            <a:r>
              <a:rPr lang="en-US" b="0" baseline="0" dirty="0" smtClean="0"/>
              <a:t> provide sufficient control of what values are stored within the table’s columns.</a:t>
            </a:r>
          </a:p>
          <a:p>
            <a:r>
              <a:rPr lang="en-US" b="0" baseline="0" dirty="0" smtClean="0"/>
              <a:t>If a user tries to enter data that violates the constraint you defined for a column, an error is raised.</a:t>
            </a:r>
          </a:p>
          <a:p>
            <a:endParaRPr lang="en-US" b="0" baseline="0" dirty="0" smtClean="0"/>
          </a:p>
          <a:p>
            <a:r>
              <a:rPr lang="en-US" b="0" dirty="0" smtClean="0"/>
              <a:t>The slide shows how to create two</a:t>
            </a:r>
            <a:r>
              <a:rPr lang="en-US" b="0" baseline="0" dirty="0" smtClean="0"/>
              <a:t> types of constraints:</a:t>
            </a:r>
          </a:p>
          <a:p>
            <a:endParaRPr lang="en-US" b="0" dirty="0" smtClean="0"/>
          </a:p>
          <a:p>
            <a:pPr marL="171450" indent="-171450">
              <a:buFont typeface="Arial" panose="020B0604020202020204" pitchFamily="34" charset="0"/>
              <a:buChar char="•"/>
            </a:pPr>
            <a:r>
              <a:rPr lang="en-US" b="0" dirty="0" smtClean="0"/>
              <a:t>In</a:t>
            </a:r>
            <a:r>
              <a:rPr lang="en-US" b="0" baseline="0" dirty="0" smtClean="0"/>
              <a:t> the first example, a </a:t>
            </a:r>
            <a:r>
              <a:rPr lang="en-US" b="0" baseline="0" dirty="0" smtClean="0">
                <a:latin typeface="Courier New" pitchFamily="49" charset="0"/>
                <a:cs typeface="Courier New" pitchFamily="49" charset="0"/>
              </a:rPr>
              <a:t>CHECK</a:t>
            </a:r>
            <a:r>
              <a:rPr lang="en-US" b="0" baseline="0" dirty="0" smtClean="0"/>
              <a:t> constraint is placed on the price column of the products table, ensuring only non-negative price values exist within the table.</a:t>
            </a:r>
          </a:p>
          <a:p>
            <a:pPr marL="171450" indent="-171450">
              <a:buFont typeface="Arial" panose="020B0604020202020204" pitchFamily="34" charset="0"/>
              <a:buChar char="•"/>
            </a:pPr>
            <a:r>
              <a:rPr lang="en-US" b="0" baseline="0" dirty="0" smtClean="0"/>
              <a:t>The second example shows a </a:t>
            </a:r>
            <a:r>
              <a:rPr lang="en-US" b="0" baseline="0" dirty="0" smtClean="0">
                <a:latin typeface="Courier New" pitchFamily="49" charset="0"/>
                <a:cs typeface="Courier New" pitchFamily="49" charset="0"/>
              </a:rPr>
              <a:t>NOT NULL</a:t>
            </a:r>
            <a:r>
              <a:rPr lang="en-US" b="0" baseline="0" dirty="0" smtClean="0"/>
              <a:t> constraint, where the </a:t>
            </a:r>
            <a:r>
              <a:rPr lang="en-US" b="0" baseline="0" dirty="0" smtClean="0">
                <a:latin typeface="Courier New" pitchFamily="49" charset="0"/>
                <a:cs typeface="Courier New" pitchFamily="49" charset="0"/>
              </a:rPr>
              <a:t>product_no</a:t>
            </a:r>
            <a:r>
              <a:rPr lang="en-US" b="0" baseline="0" dirty="0" smtClean="0"/>
              <a:t> and </a:t>
            </a:r>
            <a:r>
              <a:rPr lang="en-US" b="0" baseline="0" dirty="0" smtClean="0">
                <a:latin typeface="Courier New" pitchFamily="49" charset="0"/>
                <a:cs typeface="Courier New" pitchFamily="49" charset="0"/>
              </a:rPr>
              <a:t>name</a:t>
            </a:r>
            <a:r>
              <a:rPr lang="en-US" b="0" baseline="0" dirty="0" smtClean="0"/>
              <a:t> columns must contain values.</a:t>
            </a:r>
            <a:endParaRPr lang="en-US" b="0"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b="0" dirty="0" smtClean="0"/>
              <a:t>The first example on this slide</a:t>
            </a:r>
            <a:r>
              <a:rPr lang="en-US" b="0" baseline="0" dirty="0" smtClean="0"/>
              <a:t> shows a </a:t>
            </a:r>
            <a:r>
              <a:rPr lang="en-US" b="0" baseline="0" dirty="0" smtClean="0">
                <a:latin typeface="Courier New" pitchFamily="49" charset="0"/>
                <a:cs typeface="Courier New" pitchFamily="49" charset="0"/>
              </a:rPr>
              <a:t>UNIQUE</a:t>
            </a:r>
            <a:r>
              <a:rPr lang="en-US" b="0" baseline="0" dirty="0" smtClean="0"/>
              <a:t> constraint on the </a:t>
            </a:r>
            <a:r>
              <a:rPr lang="en-US" b="0" baseline="0" dirty="0" smtClean="0">
                <a:latin typeface="Courier New" pitchFamily="49" charset="0"/>
                <a:cs typeface="Courier New" pitchFamily="49" charset="0"/>
              </a:rPr>
              <a:t>product_no</a:t>
            </a:r>
            <a:r>
              <a:rPr lang="en-US" b="0" baseline="0" dirty="0" smtClean="0"/>
              <a:t> column, where each value is distinct.</a:t>
            </a:r>
          </a:p>
          <a:p>
            <a:pPr marL="171450" indent="-171450">
              <a:buFont typeface="Arial" panose="020B0604020202020204" pitchFamily="34" charset="0"/>
              <a:buChar char="•"/>
            </a:pPr>
            <a:r>
              <a:rPr lang="en-US" b="0" baseline="0" dirty="0" smtClean="0"/>
              <a:t>The second example on this slide shows the </a:t>
            </a:r>
            <a:r>
              <a:rPr lang="en-US" b="0" baseline="0" dirty="0" smtClean="0">
                <a:latin typeface="Courier New" pitchFamily="49" charset="0"/>
                <a:cs typeface="Courier New" pitchFamily="49" charset="0"/>
              </a:rPr>
              <a:t>PRIMARY KEY</a:t>
            </a:r>
            <a:r>
              <a:rPr lang="en-US" b="0" baseline="0" dirty="0" smtClean="0"/>
              <a:t> constraint on the product_no column. The </a:t>
            </a:r>
            <a:r>
              <a:rPr lang="en-US" b="0" baseline="0" dirty="0" smtClean="0">
                <a:latin typeface="Courier New" pitchFamily="49" charset="0"/>
                <a:cs typeface="Courier New" pitchFamily="49" charset="0"/>
              </a:rPr>
              <a:t>PRIMARY KEY</a:t>
            </a:r>
            <a:r>
              <a:rPr lang="en-US" b="0" baseline="0" dirty="0" smtClean="0"/>
              <a:t> constraint enforces </a:t>
            </a:r>
            <a:r>
              <a:rPr lang="en-US" b="0" baseline="0" dirty="0" smtClean="0">
                <a:latin typeface="Courier New" pitchFamily="49" charset="0"/>
                <a:cs typeface="Courier New" pitchFamily="49" charset="0"/>
              </a:rPr>
              <a:t>UNIQUE</a:t>
            </a:r>
            <a:r>
              <a:rPr lang="en-US" b="0" baseline="0" dirty="0" smtClean="0"/>
              <a:t> and </a:t>
            </a:r>
            <a:r>
              <a:rPr lang="en-US" b="0" baseline="0" dirty="0" smtClean="0">
                <a:latin typeface="Courier New" pitchFamily="49" charset="0"/>
                <a:cs typeface="Courier New" pitchFamily="49" charset="0"/>
              </a:rPr>
              <a:t>NOT NULL</a:t>
            </a:r>
            <a:r>
              <a:rPr lang="en-US" b="0" baseline="0" dirty="0" smtClean="0"/>
              <a:t> constraints on the column.</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1" baseline="0" dirty="0" smtClean="0"/>
              <a:t>[VERIFY]</a:t>
            </a:r>
          </a:p>
          <a:p>
            <a:pPr marL="171450" indent="-171450">
              <a:buFont typeface="Arial" panose="020B0604020202020204" pitchFamily="34" charset="0"/>
              <a:buChar char="•"/>
            </a:pPr>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smtClean="0"/>
          </a:p>
          <a:p>
            <a:r>
              <a:rPr lang="en-US" sz="1200" kern="1200" smtClean="0">
                <a:solidFill>
                  <a:schemeClr val="tx1"/>
                </a:solidFill>
                <a:latin typeface="+mn-lt"/>
                <a:ea typeface="ＭＳ Ｐゴシック" pitchFamily="34" charset="-128"/>
                <a:cs typeface="+mn-cs"/>
              </a:rPr>
              <a:t>For a table to have a primary key, it must be hash distributed (not randomly distributed), and the primary key column(s) must contain all the columns of the Greenplum distribution key.</a:t>
            </a:r>
          </a:p>
          <a:p>
            <a:r>
              <a:rPr lang="en-US" sz="1200" kern="1200" smtClean="0">
                <a:solidFill>
                  <a:schemeClr val="tx1"/>
                </a:solidFill>
                <a:latin typeface="+mn-lt"/>
                <a:ea typeface="ＭＳ Ｐゴシック" pitchFamily="34" charset="-128"/>
                <a:cs typeface="+mn-cs"/>
              </a:rPr>
              <a:t>(</a:t>
            </a:r>
            <a:r>
              <a:rPr lang="en-US" b="1" dirty="0" smtClean="0"/>
              <a:t>the DISTRIBUTED BY clause must be equal to or a left-subset of the PRIMARY KEY)</a:t>
            </a:r>
          </a:p>
          <a:p>
            <a:r>
              <a:rPr lang="en-US" sz="1200" b="1" kern="1200" dirty="0" smtClean="0">
                <a:solidFill>
                  <a:schemeClr val="tx1"/>
                </a:solidFill>
                <a:latin typeface="+mn-lt"/>
                <a:ea typeface="ＭＳ Ｐゴシック" pitchFamily="34" charset="-128"/>
                <a:cs typeface="+mn-cs"/>
              </a:rPr>
              <a:t>This also applies to the UNIQUE constraint</a:t>
            </a:r>
          </a:p>
          <a:p>
            <a:endParaRPr lang="en-US" sz="1200" kern="1200" smtClean="0">
              <a:solidFill>
                <a:schemeClr val="tx1"/>
              </a:solidFill>
              <a:latin typeface="+mn-lt"/>
              <a:ea typeface="ＭＳ Ｐゴシック" pitchFamily="34" charset="-128"/>
              <a:cs typeface="+mn-cs"/>
            </a:endParaRPr>
          </a:p>
          <a:p>
            <a:endParaRPr lang="en-US" sz="1200" b="0" kern="1200" smtClean="0">
              <a:solidFill>
                <a:schemeClr val="tx1"/>
              </a:solidFill>
              <a:latin typeface="+mn-lt"/>
              <a:ea typeface="ＭＳ Ｐゴシック" pitchFamily="34" charset="-128"/>
              <a:cs typeface="+mn-cs"/>
            </a:endParaRP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r>
              <a:rPr lang="en-US" baseline="0" dirty="0" smtClean="0"/>
              <a:t>Here are some key points to keep in mind:</a:t>
            </a:r>
          </a:p>
          <a:p>
            <a:endParaRPr lang="en-US" baseline="0" dirty="0" smtClean="0"/>
          </a:p>
          <a:p>
            <a:pPr marL="171450" indent="-171450">
              <a:buFont typeface="Arial" panose="020B0604020202020204" pitchFamily="34" charset="0"/>
              <a:buChar char="•"/>
            </a:pPr>
            <a:r>
              <a:rPr lang="en-US" baseline="0" dirty="0" smtClean="0"/>
              <a:t>Explicitly specify the distribution key for your tables, and distribute by the same key for large tables that will be joined</a:t>
            </a:r>
          </a:p>
          <a:p>
            <a:pPr marL="171450" indent="-171450">
              <a:buFont typeface="Arial" panose="020B0604020202020204" pitchFamily="34" charset="0"/>
              <a:buChar char="•"/>
            </a:pPr>
            <a:r>
              <a:rPr lang="en-US" baseline="0" dirty="0" smtClean="0"/>
              <a:t>Check for data skew</a:t>
            </a:r>
          </a:p>
          <a:p>
            <a:pPr marL="171450" indent="-171450">
              <a:buFont typeface="Arial" panose="020B0604020202020204" pitchFamily="34" charset="0"/>
              <a:buChar char="•"/>
            </a:pPr>
            <a:r>
              <a:rPr lang="en-US" baseline="0" dirty="0" smtClean="0"/>
              <a:t>Partition large tables when your query predicates suggest you can get partition elimination</a:t>
            </a:r>
          </a:p>
          <a:p>
            <a:pPr marL="0" indent="0">
              <a:buFont typeface="Arial" panose="020B0604020202020204" pitchFamily="34" charset="0"/>
              <a:buNone/>
            </a:pPr>
            <a:endParaRPr lang="en-US" dirty="0" smtClean="0"/>
          </a:p>
          <a:p>
            <a:pPr marL="0" indent="0">
              <a:buFontTx/>
              <a:buNone/>
            </a:pPr>
            <a:r>
              <a:rPr lang="en-US" dirty="0"/>
              <a:t>Put all of this into practice by diving into the lab.</a:t>
            </a:r>
          </a:p>
          <a:p>
            <a:pPr marL="0" indent="0">
              <a:buFontTx/>
              <a:buNone/>
            </a:pPr>
            <a:endParaRPr lang="en-US" dirty="0"/>
          </a:p>
        </p:txBody>
      </p:sp>
      <p:sp>
        <p:nvSpPr>
          <p:cNvPr id="245" name="Shape 245"/>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a:p>
        </p:txBody>
      </p:sp>
      <p:sp>
        <p:nvSpPr>
          <p:cNvPr id="590" name="Shape 590"/>
          <p:cNvSpPr>
            <a:spLocks noGrp="1" noRot="1" noChangeAspect="1"/>
          </p:cNvSpPr>
          <p:nvPr>
            <p:ph type="sldImg" idx="2"/>
          </p:nvPr>
        </p:nvSpPr>
        <p:spPr>
          <a:xfrm>
            <a:off x="1610876" y="686429"/>
            <a:ext cx="3692700" cy="20828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r>
              <a:rPr lang="en-US" baseline="0" dirty="0" smtClean="0"/>
              <a:t>The Greenplum Database is high performance analytical data warehouse for large data sets.</a:t>
            </a:r>
          </a:p>
          <a:p>
            <a:r>
              <a:rPr lang="en-US" baseline="0" dirty="0" smtClean="0"/>
              <a:t>In order to realize its potential, it’s critical that you keep in mind the physical desigin considerations we’ll discuss in this session.</a:t>
            </a:r>
          </a:p>
          <a:p>
            <a:r>
              <a:rPr lang="en-US" baseline="0" dirty="0" smtClean="0"/>
              <a:t>These include:</a:t>
            </a:r>
          </a:p>
          <a:p>
            <a:endParaRPr lang="en-US" baseline="0" dirty="0" smtClean="0"/>
          </a:p>
          <a:p>
            <a:pPr marL="171450" indent="-171450">
              <a:buFont typeface="Arial" panose="020B0604020202020204" pitchFamily="34" charset="0"/>
              <a:buChar char="•"/>
            </a:pPr>
            <a:r>
              <a:rPr lang="en-US" baseline="0" dirty="0" smtClean="0"/>
              <a:t>Identify the best distribution key for a table</a:t>
            </a:r>
          </a:p>
          <a:p>
            <a:pPr marL="171450" indent="-171450">
              <a:buFont typeface="Arial" panose="020B0604020202020204" pitchFamily="34" charset="0"/>
              <a:buChar char="•"/>
            </a:pPr>
            <a:r>
              <a:rPr lang="en-US" baseline="0" dirty="0" smtClean="0"/>
              <a:t>Check for data skew</a:t>
            </a:r>
          </a:p>
          <a:p>
            <a:pPr marL="171450" indent="-171450">
              <a:buFont typeface="Arial" panose="020B0604020202020204" pitchFamily="34" charset="0"/>
              <a:buChar char="•"/>
            </a:pPr>
            <a:r>
              <a:rPr lang="en-US" baseline="0" dirty="0" smtClean="0"/>
              <a:t>Identify the benefits of partitioning a table, when to partition the table, and by which column</a:t>
            </a:r>
          </a:p>
          <a:p>
            <a:pPr marL="171450" indent="-171450">
              <a:buFont typeface="Arial" panose="020B0604020202020204" pitchFamily="34" charset="0"/>
              <a:buChar char="•"/>
            </a:pPr>
            <a:r>
              <a:rPr lang="en-US" baseline="0" dirty="0" smtClean="0"/>
              <a:t>Select appropriate data types for your data</a:t>
            </a:r>
          </a:p>
          <a:p>
            <a:pPr marL="171450" indent="-171450">
              <a:buFont typeface="Arial" panose="020B0604020202020204" pitchFamily="34" charset="0"/>
              <a:buChar char="•"/>
            </a:pPr>
            <a:r>
              <a:rPr lang="en-US" baseline="0" dirty="0" smtClean="0"/>
              <a:t>Define constraints on tables and columns</a:t>
            </a:r>
          </a:p>
          <a:p>
            <a:pPr marL="0" indent="0">
              <a:buFont typeface="Arial" panose="020B0604020202020204" pitchFamily="34" charset="0"/>
              <a:buNone/>
            </a:pPr>
            <a:endParaRPr lang="en-US" dirty="0" smtClean="0"/>
          </a:p>
          <a:p>
            <a:pPr marL="0" indent="0">
              <a:buFontTx/>
              <a:buNone/>
            </a:pPr>
            <a:r>
              <a:rPr lang="en-US" dirty="0"/>
              <a:t>Finally,</a:t>
            </a:r>
            <a:r>
              <a:rPr lang="en-US" baseline="0" dirty="0"/>
              <a:t> p</a:t>
            </a:r>
            <a:r>
              <a:rPr lang="en-US" dirty="0"/>
              <a:t>ut this into practice in the lab.</a:t>
            </a:r>
          </a:p>
          <a:p>
            <a:pPr marL="0" indent="0">
              <a:buFontTx/>
              <a:buNone/>
            </a:pPr>
            <a:endParaRPr lang="en-US" dirty="0"/>
          </a:p>
        </p:txBody>
      </p:sp>
      <p:sp>
        <p:nvSpPr>
          <p:cNvPr id="245" name="Shape 245"/>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Greenplum provides several</a:t>
            </a:r>
            <a:r>
              <a:rPr lang="en-US" b="0" baseline="0" dirty="0" smtClean="0"/>
              <a:t> options meant to improve overall query performance for your database implementation. This requires that you make informed decisions when defining the physical data model. Take the following factors into account:</a:t>
            </a:r>
          </a:p>
          <a:p>
            <a:endParaRPr lang="en-US" b="0" baseline="0" dirty="0" smtClean="0"/>
          </a:p>
          <a:p>
            <a:pPr marL="171450" indent="-171450">
              <a:buFont typeface="Arial" panose="020B0604020202020204" pitchFamily="34" charset="0"/>
              <a:buChar char="•"/>
            </a:pPr>
            <a:r>
              <a:rPr lang="en-US" b="1" dirty="0" smtClean="0"/>
              <a:t>Data distribution and distribution key selection </a:t>
            </a:r>
            <a:r>
              <a:rPr lang="en-US" b="0" dirty="0" smtClean="0"/>
              <a:t>– Selecting a good distribution key ensures data is distributed evenly,</a:t>
            </a:r>
            <a:r>
              <a:rPr lang="en-US" b="0" baseline="0" dirty="0" smtClean="0"/>
              <a:t> and can minimize data movement when tables are joined</a:t>
            </a:r>
            <a:r>
              <a:rPr lang="en-US" b="0" dirty="0" smtClean="0"/>
              <a:t>.</a:t>
            </a:r>
          </a:p>
          <a:p>
            <a:pPr marL="171450" indent="-171450">
              <a:buFont typeface="Arial" panose="020B0604020202020204" pitchFamily="34" charset="0"/>
              <a:buChar char="•"/>
            </a:pPr>
            <a:r>
              <a:rPr lang="en-US" b="1" dirty="0" smtClean="0"/>
              <a:t>Data</a:t>
            </a:r>
            <a:r>
              <a:rPr lang="en-US" b="1" baseline="0" dirty="0" smtClean="0"/>
              <a:t> skew </a:t>
            </a:r>
            <a:r>
              <a:rPr lang="en-US" b="0" baseline="0" dirty="0" smtClean="0"/>
              <a:t>– </a:t>
            </a:r>
            <a:r>
              <a:rPr lang="en-US" b="0" dirty="0" smtClean="0"/>
              <a:t>If you have cases where queries are performing slowly, check for data skew.</a:t>
            </a:r>
            <a:r>
              <a:rPr lang="en-US" b="0" baseline="0" dirty="0" smtClean="0"/>
              <a:t>  You can mitigate this by choosing a more suitable distribution key.</a:t>
            </a:r>
          </a:p>
          <a:p>
            <a:pPr marL="171450" indent="-171450">
              <a:buFont typeface="Arial" panose="020B0604020202020204" pitchFamily="34" charset="0"/>
              <a:buChar char="•"/>
            </a:pPr>
            <a:r>
              <a:rPr lang="en-US" b="1" baseline="0" dirty="0" smtClean="0"/>
              <a:t>To partition or not </a:t>
            </a:r>
            <a:r>
              <a:rPr lang="en-US" b="0" baseline="0" dirty="0" smtClean="0"/>
              <a:t>– </a:t>
            </a:r>
            <a:r>
              <a:rPr lang="en-US" b="0" dirty="0" smtClean="0"/>
              <a:t>The decision to partition tables is based on your data and the speed of queries.</a:t>
            </a:r>
            <a:r>
              <a:rPr lang="en-US" b="0" baseline="0" dirty="0" smtClean="0"/>
              <a:t> Partitioning breaks very large tables into more manageable pieces, which can improve query performance.  Partitioning also yields benefits in terms of maintenance (indexes can be created on a per-partition basis, as new partitions are loaded, for example).</a:t>
            </a:r>
            <a:endParaRPr lang="en-US" b="1" baseline="0" dirty="0" smtClean="0"/>
          </a:p>
          <a:p>
            <a:pPr marL="171450" indent="-171450">
              <a:buFont typeface="Arial" panose="020B0604020202020204" pitchFamily="34" charset="0"/>
              <a:buChar char="•"/>
            </a:pPr>
            <a:r>
              <a:rPr lang="en-US" b="1" baseline="0" dirty="0" smtClean="0"/>
              <a:t>Choosing appropriate data types </a:t>
            </a:r>
            <a:r>
              <a:rPr lang="en-US" b="0" baseline="0" dirty="0" smtClean="0"/>
              <a:t>– Data types can affect storage, which can affect database size and, ultimately, performance. Choose the smallest data type that can accommodate your data.</a:t>
            </a:r>
          </a:p>
          <a:p>
            <a:pPr marL="171450" indent="-171450">
              <a:buFont typeface="Arial" panose="020B0604020202020204" pitchFamily="34" charset="0"/>
              <a:buChar char="•"/>
            </a:pPr>
            <a:r>
              <a:rPr lang="en-US" b="1" baseline="0" dirty="0" smtClean="0"/>
              <a:t>Defining constraints </a:t>
            </a:r>
            <a:r>
              <a:rPr lang="en-US" b="0" baseline="0" dirty="0" smtClean="0"/>
              <a:t>– You can use constraints to set parameters around your data and give you more control over data in your tables.</a:t>
            </a:r>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Every table in a Greenplum database has a data distribution method. The </a:t>
            </a:r>
            <a:r>
              <a:rPr lang="en-US" b="0" dirty="0" smtClean="0">
                <a:latin typeface="Courier New" pitchFamily="49" charset="0"/>
                <a:cs typeface="Courier New" pitchFamily="49" charset="0"/>
              </a:rPr>
              <a:t>DISTRIBUTED</a:t>
            </a:r>
            <a:r>
              <a:rPr lang="en-US" b="0" dirty="0" smtClean="0"/>
              <a:t> clause specifies the distribution method for a table.  There are two distribution methods:</a:t>
            </a:r>
          </a:p>
          <a:p>
            <a:endParaRPr lang="en-US" b="0" dirty="0" smtClean="0"/>
          </a:p>
          <a:p>
            <a:pPr marL="171450" indent="-171450">
              <a:buFont typeface="Arial" panose="020B0604020202020204" pitchFamily="34" charset="0"/>
              <a:buChar char="•"/>
            </a:pPr>
            <a:r>
              <a:rPr lang="en-US" b="0" dirty="0" smtClean="0"/>
              <a:t>The </a:t>
            </a:r>
            <a:r>
              <a:rPr lang="en-US" b="0" dirty="0" smtClean="0">
                <a:latin typeface="Courier New" pitchFamily="49" charset="0"/>
                <a:cs typeface="Courier New" pitchFamily="49" charset="0"/>
              </a:rPr>
              <a:t>DISTRIBUTED BY</a:t>
            </a:r>
            <a:r>
              <a:rPr lang="en-US" b="0" dirty="0" smtClean="0"/>
              <a:t> (column name) clause will distribute the data across the</a:t>
            </a:r>
            <a:r>
              <a:rPr lang="en-US" b="0" baseline="0" dirty="0" smtClean="0"/>
              <a:t> segments based on a hash of the specified column’s value for that row</a:t>
            </a:r>
            <a:r>
              <a:rPr lang="en-US" b="0" dirty="0" smtClean="0"/>
              <a:t>.</a:t>
            </a:r>
          </a:p>
          <a:p>
            <a:pPr marL="171450" indent="-171450">
              <a:buFont typeface="Arial" panose="020B0604020202020204" pitchFamily="34" charset="0"/>
              <a:buChar char="•"/>
            </a:pPr>
            <a:r>
              <a:rPr lang="en-US" b="0" dirty="0" smtClean="0"/>
              <a:t>The </a:t>
            </a:r>
            <a:r>
              <a:rPr lang="en-US" b="0" dirty="0" smtClean="0">
                <a:latin typeface="Courier New" pitchFamily="49" charset="0"/>
                <a:cs typeface="Courier New" pitchFamily="49" charset="0"/>
              </a:rPr>
              <a:t>DISTRIBUTED RANDOMLY</a:t>
            </a:r>
            <a:r>
              <a:rPr lang="en-US" b="0" dirty="0" smtClean="0"/>
              <a:t> clause can be used to evenly distribute the data across the</a:t>
            </a:r>
            <a:r>
              <a:rPr lang="en-US" b="0" baseline="0" dirty="0" smtClean="0"/>
              <a:t> segments when there is no obvious choice of distribution key.</a:t>
            </a:r>
          </a:p>
          <a:p>
            <a:pPr marL="0" indent="0">
              <a:buFont typeface="Arial" panose="020B0604020202020204" pitchFamily="34" charset="0"/>
              <a:buNone/>
            </a:pPr>
            <a:endParaRPr lang="en-US" b="0" baseline="0" dirty="0"/>
          </a:p>
          <a:p>
            <a:pPr marL="0" indent="0">
              <a:buFont typeface="Arial" panose="020B0604020202020204" pitchFamily="34" charset="0"/>
              <a:buNone/>
            </a:pPr>
            <a:endParaRPr lang="en-US" b="0" baseline="0" dirty="0"/>
          </a:p>
          <a:p>
            <a:pPr marL="0" indent="0">
              <a:buFont typeface="Arial" panose="020B0604020202020204" pitchFamily="34" charset="0"/>
              <a:buNone/>
            </a:pPr>
            <a:r>
              <a:rPr lang="en-US" b="0" baseline="0" dirty="0"/>
              <a:t>[Below is available, if needed]</a:t>
            </a:r>
          </a:p>
          <a:p>
            <a:pPr marL="0" indent="0">
              <a:buFont typeface="Arial" panose="020B0604020202020204" pitchFamily="34" charset="0"/>
              <a:buNone/>
            </a:pPr>
            <a:r>
              <a:rPr lang="en-US" b="0" baseline="0" dirty="0"/>
              <a:t>The configuration parameter “gp_create_table_random_default_distribution”, if set to ON, causes tables with no DISTRIBUTED BY clause to be distributed randomly.</a:t>
            </a:r>
          </a:p>
          <a:p>
            <a:pPr marL="0" indent="0">
              <a:buFont typeface="Arial" panose="020B0604020202020204" pitchFamily="34" charset="0"/>
              <a:buNone/>
            </a:pPr>
            <a:r>
              <a:rPr lang="en-US" b="0" baseline="0" dirty="0"/>
              <a:t>By default, this is off, so tables not having  DISTRIBUTED BY clause are distributed by the first column defined, or by the PRIMARY KEY, if that is specified.</a:t>
            </a:r>
          </a:p>
          <a:p>
            <a:pPr marL="0" indent="0">
              <a:buFont typeface="Arial" panose="020B0604020202020204" pitchFamily="34" charset="0"/>
              <a:buNone/>
            </a:pPr>
            <a:endParaRPr lang="en-US" b="0" baseline="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While the distribution policy on a column can be changed, be</a:t>
            </a:r>
            <a:r>
              <a:rPr lang="en-US" b="0" baseline="0" dirty="0" smtClean="0"/>
              <a:t> aware that  t</a:t>
            </a:r>
            <a:r>
              <a:rPr lang="en-US" b="0" dirty="0" smtClean="0"/>
              <a:t>his action causes a redistribution of the data in the table.</a:t>
            </a:r>
          </a:p>
          <a:p>
            <a:endParaRPr lang="en-US" b="0" dirty="0" smtClean="0"/>
          </a:p>
          <a:p>
            <a:r>
              <a:rPr lang="en-US" b="0" dirty="0" smtClean="0"/>
              <a:t>Error</a:t>
            </a:r>
            <a:r>
              <a:rPr lang="en-US" b="0" baseline="0" dirty="0" smtClean="0"/>
              <a:t> Message</a:t>
            </a:r>
            <a:r>
              <a:rPr lang="en-US" b="1" baseline="0" dirty="0" smtClean="0"/>
              <a:t>: </a:t>
            </a:r>
            <a:r>
              <a:rPr lang="en-US" b="1" dirty="0" smtClean="0"/>
              <a:t>“When there is both a</a:t>
            </a:r>
            <a:r>
              <a:rPr lang="en-US" b="1" baseline="0" dirty="0" smtClean="0"/>
              <a:t> [PRIMARY KEY, UNIQUE constraint]</a:t>
            </a:r>
            <a:r>
              <a:rPr lang="en-US" b="1" dirty="0" smtClean="0"/>
              <a:t>, and a DISTRIBUTED BY clause, the DISTRIBUTED BY clause must be equal to or a left-subset of the PRIMARY KEY</a:t>
            </a:r>
            <a:r>
              <a:rPr lang="en-US" b="0" dirty="0" smtClean="0"/>
              <a:t>”</a:t>
            </a:r>
          </a:p>
          <a:p>
            <a:endParaRPr lang="en-US" b="0" dirty="0" smtClean="0"/>
          </a:p>
          <a:p>
            <a:r>
              <a:rPr lang="en-US" b="0" dirty="0" smtClean="0"/>
              <a:t>Columns that contain a user defined data type or geometric data type are not eligible to be used as the distribution key for a table. </a:t>
            </a:r>
          </a:p>
          <a:p>
            <a:endParaRPr lang="en-US" b="1" dirty="0" smtClean="0"/>
          </a:p>
          <a:p>
            <a:endParaRPr lang="en-US" b="1"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creating tables, the following actions</a:t>
            </a:r>
            <a:r>
              <a:rPr lang="en-US" baseline="0" dirty="0" smtClean="0"/>
              <a:t> should be accounted for:</a:t>
            </a:r>
            <a:endParaRPr lang="en-US" dirty="0" smtClean="0"/>
          </a:p>
          <a:p>
            <a:pPr marL="171450" indent="-171450">
              <a:buFont typeface="Arial" panose="020B0604020202020204" pitchFamily="34" charset="0"/>
              <a:buChar char="•"/>
            </a:pPr>
            <a:r>
              <a:rPr lang="en-US" dirty="0" smtClean="0"/>
              <a:t>If a distribution method is not specified and the table has a primary key defined, the primary key will be used as the distribution key.  This colum</a:t>
            </a:r>
            <a:r>
              <a:rPr lang="en-US" baseline="0" dirty="0" smtClean="0"/>
              <a:t>n would have high cardinality, so should yield an even data distribution.  If it is also used in joins, then it’s probably a good choice.</a:t>
            </a:r>
          </a:p>
          <a:p>
            <a:pPr marL="171450" indent="-171450">
              <a:buFont typeface="Arial" panose="020B0604020202020204" pitchFamily="34" charset="0"/>
              <a:buChar char="•"/>
            </a:pPr>
            <a:r>
              <a:rPr lang="en-US" dirty="0" smtClean="0"/>
              <a:t>If a distribution method is not specified and the table does </a:t>
            </a:r>
            <a:r>
              <a:rPr lang="en-US" b="1" dirty="0" smtClean="0"/>
              <a:t>not</a:t>
            </a:r>
            <a:r>
              <a:rPr lang="en-US" dirty="0" smtClean="0"/>
              <a:t> have a primary key defined, then the first </a:t>
            </a:r>
            <a:r>
              <a:rPr lang="en-US" i="1" dirty="0" smtClean="0"/>
              <a:t>eligible</a:t>
            </a:r>
            <a:r>
              <a:rPr lang="en-US" dirty="0" smtClean="0"/>
              <a:t> column will be used as the distribution key. Allowing</a:t>
            </a:r>
            <a:r>
              <a:rPr lang="en-US" baseline="0" dirty="0" smtClean="0"/>
              <a:t> the system to choose the first column as the distribution key can lead to uneven distribution of data and isn’t recommended.</a:t>
            </a:r>
            <a:endParaRPr lang="en-US" dirty="0" smtClean="0"/>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smtClean="0"/>
              <a:t>If the table does not have a column of an eligible data type, the rows by default are distributed using a random distribution. While this will more evenly distribute your data, it may not be the right selection for your data and queries.</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In an MPP environment, overall response time for a query is constrained</a:t>
            </a:r>
            <a:r>
              <a:rPr lang="en-US" b="0" baseline="0" dirty="0" smtClean="0"/>
              <a:t> </a:t>
            </a:r>
            <a:r>
              <a:rPr lang="en-US" b="0" dirty="0" smtClean="0"/>
              <a:t>by the completion time slowest segment instance.</a:t>
            </a:r>
          </a:p>
          <a:p>
            <a:endParaRPr lang="en-US" b="0" dirty="0" smtClean="0"/>
          </a:p>
          <a:p>
            <a:r>
              <a:rPr lang="en-US" b="0" dirty="0" smtClean="0"/>
              <a:t>If the data is skewed, then segment instances which</a:t>
            </a:r>
            <a:r>
              <a:rPr lang="en-US" b="0" baseline="0" dirty="0" smtClean="0"/>
              <a:t> have to process</a:t>
            </a:r>
            <a:r>
              <a:rPr lang="en-US" b="0" dirty="0" smtClean="0"/>
              <a:t> more data will run</a:t>
            </a:r>
            <a:r>
              <a:rPr lang="en-US" b="0" baseline="0" dirty="0" smtClean="0"/>
              <a:t> slower</a:t>
            </a:r>
            <a:r>
              <a:rPr lang="en-US" b="0" dirty="0" smtClean="0"/>
              <a:t>.</a:t>
            </a:r>
          </a:p>
          <a:p>
            <a:r>
              <a:rPr lang="en-US" b="0" dirty="0" smtClean="0"/>
              <a:t>The goal within</a:t>
            </a:r>
            <a:r>
              <a:rPr lang="en-US" b="0" baseline="0" dirty="0" smtClean="0"/>
              <a:t> GPDB</a:t>
            </a:r>
            <a:r>
              <a:rPr lang="en-US" b="0" dirty="0" smtClean="0"/>
              <a:t> is for each of the segment instances</a:t>
            </a:r>
            <a:r>
              <a:rPr lang="en-US" b="0" baseline="0" dirty="0" smtClean="0"/>
              <a:t> to process the same amount of data</a:t>
            </a:r>
            <a:r>
              <a:rPr lang="en-US" b="0" dirty="0" smtClean="0"/>
              <a:t>.</a:t>
            </a:r>
          </a:p>
          <a:p>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Use a distribution key with high cardinality to distribute the data evenly across all segment instances.</a:t>
            </a:r>
          </a:p>
          <a:p>
            <a:endParaRPr lang="en-US" b="0" dirty="0" smtClean="0"/>
          </a:p>
          <a:p>
            <a:r>
              <a:rPr lang="en-US" b="0" dirty="0" smtClean="0"/>
              <a:t>The</a:t>
            </a:r>
            <a:r>
              <a:rPr lang="en-US" b="0" baseline="0" dirty="0" smtClean="0"/>
              <a:t> following are poor choices for distribution keys, as they constrain the data to a very small number of segments: boolean values, low cardinality columns such as gender, or “active”, “inactive”.</a:t>
            </a:r>
          </a:p>
          <a:p>
            <a:endParaRPr lang="en-US" b="0" dirty="0" smtClean="0"/>
          </a:p>
          <a:p>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7"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2D574234-6928-493C-86EA-CA691407F000}"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8"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12" name="Title 1"/>
          <p:cNvSpPr>
            <a:spLocks noGrp="1"/>
          </p:cNvSpPr>
          <p:nvPr>
            <p:ph type="ctrTitle"/>
          </p:nvPr>
        </p:nvSpPr>
        <p:spPr bwMode="gray">
          <a:xfrm>
            <a:off x="890587" y="2473227"/>
            <a:ext cx="4384145" cy="1006429"/>
          </a:xfrm>
          <a:prstGeom prst="rect">
            <a:avLst/>
          </a:prstGeom>
          <a:noFill/>
        </p:spPr>
        <p:txBody>
          <a:bodyPr lIns="0" tIns="0" rIns="0" bIns="0" anchor="b">
            <a:spAutoFit/>
          </a:bodyPr>
          <a:lstStyle>
            <a:lvl1pPr>
              <a:lnSpc>
                <a:spcPct val="90000"/>
              </a:lnSpc>
              <a:defRPr sz="3600" b="1" cap="none">
                <a:solidFill>
                  <a:srgbClr val="F16F3B"/>
                </a:solidFill>
                <a:latin typeface="Arial"/>
                <a:cs typeface="Arial"/>
              </a:defRPr>
            </a:lvl1pPr>
          </a:lstStyle>
          <a:p>
            <a:pPr lvl="0"/>
            <a:r>
              <a:rPr lang="en-US" noProof="0" smtClean="0"/>
              <a:t>Click to edit Master title style</a:t>
            </a:r>
            <a:endParaRPr lang="en-US" noProof="0" dirty="0"/>
          </a:p>
        </p:txBody>
      </p:sp>
      <p:sp>
        <p:nvSpPr>
          <p:cNvPr id="13" name="Subtitle 2"/>
          <p:cNvSpPr>
            <a:spLocks noGrp="1"/>
          </p:cNvSpPr>
          <p:nvPr>
            <p:ph type="subTitle" idx="1"/>
          </p:nvPr>
        </p:nvSpPr>
        <p:spPr bwMode="gray">
          <a:xfrm>
            <a:off x="890588" y="379370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
        <p:nvSpPr>
          <p:cNvPr id="14" name="Content Placeholder 6"/>
          <p:cNvSpPr>
            <a:spLocks noGrp="1"/>
          </p:cNvSpPr>
          <p:nvPr>
            <p:ph sz="quarter" idx="11"/>
          </p:nvPr>
        </p:nvSpPr>
        <p:spPr bwMode="gray">
          <a:xfrm>
            <a:off x="908582" y="4870421"/>
            <a:ext cx="5026550" cy="276999"/>
          </a:xfrm>
          <a:prstGeom prst="rect">
            <a:avLst/>
          </a:prstGeom>
          <a:noFill/>
        </p:spPr>
        <p:txBody>
          <a:bodyPr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noProof="0" smtClean="0"/>
              <a:t>Click to edit Master text styles</a:t>
            </a:r>
          </a:p>
        </p:txBody>
      </p:sp>
    </p:spTree>
    <p:extLst>
      <p:ext uri="{BB962C8B-B14F-4D97-AF65-F5344CB8AC3E}">
        <p14:creationId xmlns:p14="http://schemas.microsoft.com/office/powerpoint/2010/main" val="85855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4"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11BA135C-5D69-4CE6-9455-A9ABC36F0D07}"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5"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Tree>
    <p:extLst>
      <p:ext uri="{BB962C8B-B14F-4D97-AF65-F5344CB8AC3E}">
        <p14:creationId xmlns:p14="http://schemas.microsoft.com/office/powerpoint/2010/main" val="4129869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6"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FE9406DD-159E-4283-A7B7-2114D14C61A5}"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7"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9" name="Title 1"/>
          <p:cNvSpPr>
            <a:spLocks noGrp="1"/>
          </p:cNvSpPr>
          <p:nvPr>
            <p:ph type="ctrTitle"/>
          </p:nvPr>
        </p:nvSpPr>
        <p:spPr bwMode="gray">
          <a:xfrm>
            <a:off x="1026053" y="2808042"/>
            <a:ext cx="6048376" cy="620683"/>
          </a:xfrm>
          <a:prstGeom prst="rect">
            <a:avLst/>
          </a:prstGeom>
          <a:noFill/>
        </p:spPr>
        <p:txBody>
          <a:bodyPr lIns="0" tIns="0" rIns="0" bIns="0" anchor="b">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pPr lvl="0"/>
            <a:r>
              <a:rPr lang="en-US" noProof="0" smtClean="0"/>
              <a:t>Click to edit Master title style</a:t>
            </a:r>
            <a:endParaRPr lang="en-US" noProof="0" dirty="0"/>
          </a:p>
        </p:txBody>
      </p:sp>
      <p:sp>
        <p:nvSpPr>
          <p:cNvPr id="10" name="Content Placeholder 3"/>
          <p:cNvSpPr>
            <a:spLocks noGrp="1"/>
          </p:cNvSpPr>
          <p:nvPr>
            <p:ph sz="quarter" idx="10"/>
          </p:nvPr>
        </p:nvSpPr>
        <p:spPr bwMode="gray">
          <a:xfrm>
            <a:off x="1034518" y="3515240"/>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noProof="0" smtClean="0"/>
              <a:t>Click to edit Master text styles</a:t>
            </a:r>
          </a:p>
        </p:txBody>
      </p:sp>
    </p:spTree>
    <p:extLst>
      <p:ext uri="{BB962C8B-B14F-4D97-AF65-F5344CB8AC3E}">
        <p14:creationId xmlns:p14="http://schemas.microsoft.com/office/powerpoint/2010/main" val="29488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5"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0FE3A2AE-20F4-41C0-8F0D-2DEC36F36793}"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6"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8" name="Title 1"/>
          <p:cNvSpPr>
            <a:spLocks noGrp="1"/>
          </p:cNvSpPr>
          <p:nvPr>
            <p:ph type="ctrTitle"/>
          </p:nvPr>
        </p:nvSpPr>
        <p:spPr bwMode="gray">
          <a:xfrm>
            <a:off x="670455" y="2293644"/>
            <a:ext cx="6048376" cy="1354217"/>
          </a:xfrm>
          <a:prstGeom prst="rect">
            <a:avLst/>
          </a:prstGeom>
          <a:noFill/>
          <a:effectLst>
            <a:reflection stA="50000" endPos="75000" dist="12700" dir="5400000" sy="-100000" algn="bl" rotWithShape="0"/>
          </a:effectLst>
        </p:spPr>
        <p:txBody>
          <a:bodyPr lIns="0" tIns="0" rIns="0" bIns="0" anchor="b">
            <a:spAutoFit/>
          </a:bodyPr>
          <a:lstStyle>
            <a:lvl1pPr algn="l" defTabSz="914400" rtl="0" eaLnBrk="1" latinLnBrk="0" hangingPunct="1">
              <a:lnSpc>
                <a:spcPct val="90000"/>
              </a:lnSpc>
              <a:spcBef>
                <a:spcPct val="0"/>
              </a:spcBef>
              <a:buNone/>
              <a:defRPr lang="en-US" sz="9600" kern="1200" dirty="0">
                <a:solidFill>
                  <a:srgbClr val="008881"/>
                </a:solidFill>
                <a:latin typeface="Arial"/>
                <a:ea typeface="+mj-ea"/>
                <a:cs typeface="Arial"/>
              </a:defRPr>
            </a:lvl1pPr>
          </a:lstStyle>
          <a:p>
            <a:pPr lvl="0"/>
            <a:r>
              <a:rPr lang="en-US" noProof="0" smtClean="0"/>
              <a:t>Click to edit Master title style</a:t>
            </a:r>
            <a:endParaRPr lang="en-US" noProof="0" dirty="0"/>
          </a:p>
        </p:txBody>
      </p:sp>
    </p:spTree>
    <p:extLst>
      <p:ext uri="{BB962C8B-B14F-4D97-AF65-F5344CB8AC3E}">
        <p14:creationId xmlns:p14="http://schemas.microsoft.com/office/powerpoint/2010/main" val="3227142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 name="Picture 11" descr="EMC-no-tag_white_RGB-150dpi.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1838" y="2228850"/>
            <a:ext cx="515302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2"/>
          <p:cNvSpPr txBox="1">
            <a:spLocks noChangeArrowheads="1"/>
          </p:cNvSpPr>
          <p:nvPr/>
        </p:nvSpPr>
        <p:spPr bwMode="auto">
          <a:xfrm>
            <a:off x="1733550" y="3760788"/>
            <a:ext cx="5689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pPr algn="ctr"/>
            <a:r>
              <a:rPr lang="en-US" altLang="en-US" sz="2400">
                <a:solidFill>
                  <a:srgbClr val="F27C3A"/>
                </a:solidFill>
                <a:cs typeface="Arial" pitchFamily="34" charset="0"/>
              </a:rPr>
              <a:t>A NEW </a:t>
            </a:r>
            <a:r>
              <a:rPr lang="en-US" altLang="en-US" sz="2300">
                <a:solidFill>
                  <a:srgbClr val="F27C3A"/>
                </a:solidFill>
                <a:cs typeface="Arial" pitchFamily="34" charset="0"/>
              </a:rPr>
              <a:t>PLATFORM</a:t>
            </a:r>
            <a:r>
              <a:rPr lang="en-US" altLang="en-US" sz="2400">
                <a:solidFill>
                  <a:srgbClr val="F27C3A"/>
                </a:solidFill>
                <a:cs typeface="Arial" pitchFamily="34" charset="0"/>
              </a:rPr>
              <a:t> </a:t>
            </a:r>
            <a:r>
              <a:rPr lang="en-US" altLang="en-US" sz="2400">
                <a:solidFill>
                  <a:srgbClr val="3EA7BC"/>
                </a:solidFill>
                <a:cs typeface="Arial" pitchFamily="34" charset="0"/>
              </a:rPr>
              <a:t>FOR A NEW ERA</a:t>
            </a:r>
          </a:p>
        </p:txBody>
      </p:sp>
    </p:spTree>
    <p:extLst>
      <p:ext uri="{BB962C8B-B14F-4D97-AF65-F5344CB8AC3E}">
        <p14:creationId xmlns:p14="http://schemas.microsoft.com/office/powerpoint/2010/main" val="2154575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66717" y="433916"/>
            <a:ext cx="8410499" cy="6140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366718" y="1432986"/>
            <a:ext cx="8410499" cy="45107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154728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Pivotal Title Slide">
    <p:bg>
      <p:bgPr>
        <a:solidFill>
          <a:schemeClr val="accent1"/>
        </a:solidFill>
        <a:effectLst/>
      </p:bgPr>
    </p:bg>
    <p:spTree>
      <p:nvGrpSpPr>
        <p:cNvPr id="1" name="Shape 9"/>
        <p:cNvGrpSpPr/>
        <p:nvPr/>
      </p:nvGrpSpPr>
      <p:grpSpPr>
        <a:xfrm>
          <a:off x="0" y="0"/>
          <a:ext cx="0" cy="0"/>
          <a:chOff x="0" y="0"/>
          <a:chExt cx="0" cy="0"/>
        </a:xfrm>
      </p:grpSpPr>
      <p:sp>
        <p:nvSpPr>
          <p:cNvPr id="10" name="Shape 10"/>
          <p:cNvSpPr/>
          <p:nvPr/>
        </p:nvSpPr>
        <p:spPr>
          <a:xfrm>
            <a:off x="0" y="3"/>
            <a:ext cx="9144000" cy="6857999"/>
          </a:xfrm>
          <a:prstGeom prst="rect">
            <a:avLst/>
          </a:prstGeom>
          <a:solidFill>
            <a:srgbClr val="000000"/>
          </a:soli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pic>
        <p:nvPicPr>
          <p:cNvPr id="11" name="Shape 11"/>
          <p:cNvPicPr preferRelativeResize="0"/>
          <p:nvPr/>
        </p:nvPicPr>
        <p:blipFill rotWithShape="1">
          <a:blip r:embed="rId2">
            <a:alphaModFix amt="31000"/>
          </a:blip>
          <a:srcRect/>
          <a:stretch/>
        </p:blipFill>
        <p:spPr>
          <a:xfrm>
            <a:off x="1934114" y="1936437"/>
            <a:ext cx="5152499" cy="1816799"/>
          </a:xfrm>
          <a:prstGeom prst="rect">
            <a:avLst/>
          </a:prstGeom>
          <a:noFill/>
          <a:ln>
            <a:noFill/>
          </a:ln>
        </p:spPr>
      </p:pic>
      <p:sp>
        <p:nvSpPr>
          <p:cNvPr id="12" name="Shape 12"/>
          <p:cNvSpPr txBox="1"/>
          <p:nvPr/>
        </p:nvSpPr>
        <p:spPr>
          <a:xfrm>
            <a:off x="1701805" y="3979337"/>
            <a:ext cx="5689499" cy="635999"/>
          </a:xfrm>
          <a:prstGeom prst="rect">
            <a:avLst/>
          </a:prstGeom>
          <a:noFill/>
          <a:ln>
            <a:noFill/>
          </a:ln>
        </p:spPr>
        <p:txBody>
          <a:bodyPr lIns="91425" tIns="45700" rIns="91425" bIns="45700" anchor="t" anchorCtr="0">
            <a:noAutofit/>
          </a:bodyPr>
          <a:lstStyle/>
          <a:p>
            <a:pPr algn="ctr" defTabSz="914400" fontAlgn="auto">
              <a:spcBef>
                <a:spcPts val="0"/>
              </a:spcBef>
              <a:spcAft>
                <a:spcPts val="0"/>
              </a:spcAft>
              <a:buSzPct val="25000"/>
            </a:pPr>
            <a:r>
              <a:rPr lang="en" sz="2400" kern="0">
                <a:solidFill>
                  <a:srgbClr val="F16F3B"/>
                </a:solidFill>
                <a:latin typeface="Arial"/>
                <a:ea typeface="Arial"/>
                <a:cs typeface="Arial"/>
                <a:sym typeface="Arial"/>
                <a:rtl val="0"/>
              </a:rPr>
              <a:t>A NEW</a:t>
            </a:r>
            <a:r>
              <a:rPr lang="en" sz="2400" kern="0">
                <a:solidFill>
                  <a:srgbClr val="E96C42"/>
                </a:solidFill>
                <a:latin typeface="Arial"/>
                <a:ea typeface="Arial"/>
                <a:cs typeface="Arial"/>
                <a:sym typeface="Arial"/>
                <a:rtl val="0"/>
              </a:rPr>
              <a:t> </a:t>
            </a:r>
            <a:r>
              <a:rPr lang="en" sz="2300" kern="0">
                <a:solidFill>
                  <a:srgbClr val="AEBF2F"/>
                </a:solidFill>
                <a:latin typeface="Arial"/>
                <a:ea typeface="Arial"/>
                <a:cs typeface="Arial"/>
                <a:sym typeface="Arial"/>
                <a:rtl val="0"/>
              </a:rPr>
              <a:t>PLATFORM</a:t>
            </a:r>
            <a:r>
              <a:rPr lang="en" sz="2400" kern="0">
                <a:solidFill>
                  <a:srgbClr val="4D4D4D"/>
                </a:solidFill>
                <a:latin typeface="Arial"/>
                <a:ea typeface="Arial"/>
                <a:cs typeface="Arial"/>
                <a:sym typeface="Arial"/>
                <a:rtl val="0"/>
              </a:rPr>
              <a:t> </a:t>
            </a:r>
            <a:r>
              <a:rPr lang="en" sz="2400" kern="0">
                <a:solidFill>
                  <a:srgbClr val="3EA7BC"/>
                </a:solidFill>
                <a:latin typeface="Arial"/>
                <a:ea typeface="Arial"/>
                <a:cs typeface="Arial"/>
                <a:sym typeface="Arial"/>
                <a:rtl val="0"/>
              </a:rPr>
              <a:t>FOR A NEW ERA</a:t>
            </a:r>
          </a:p>
        </p:txBody>
      </p:sp>
      <p:sp>
        <p:nvSpPr>
          <p:cNvPr id="13" name="Shape 13"/>
          <p:cNvSpPr/>
          <p:nvPr/>
        </p:nvSpPr>
        <p:spPr>
          <a:xfrm>
            <a:off x="0" y="3"/>
            <a:ext cx="9144000" cy="6857999"/>
          </a:xfrm>
          <a:prstGeom prst="rect">
            <a:avLst/>
          </a:prstGeom>
          <a:solidFill>
            <a:srgbClr val="000000"/>
          </a:soli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pic>
        <p:nvPicPr>
          <p:cNvPr id="14" name="Shape 14"/>
          <p:cNvPicPr preferRelativeResize="0"/>
          <p:nvPr/>
        </p:nvPicPr>
        <p:blipFill rotWithShape="1">
          <a:blip r:embed="rId2">
            <a:alphaModFix amt="31000"/>
          </a:blip>
          <a:srcRect/>
          <a:stretch/>
        </p:blipFill>
        <p:spPr>
          <a:xfrm>
            <a:off x="1934114" y="1936437"/>
            <a:ext cx="5152499" cy="1816799"/>
          </a:xfrm>
          <a:prstGeom prst="rect">
            <a:avLst/>
          </a:prstGeom>
          <a:noFill/>
          <a:ln>
            <a:noFill/>
          </a:ln>
        </p:spPr>
      </p:pic>
      <p:sp>
        <p:nvSpPr>
          <p:cNvPr id="15" name="Shape 15"/>
          <p:cNvSpPr txBox="1"/>
          <p:nvPr/>
        </p:nvSpPr>
        <p:spPr>
          <a:xfrm>
            <a:off x="1701805" y="3979337"/>
            <a:ext cx="5689499" cy="635999"/>
          </a:xfrm>
          <a:prstGeom prst="rect">
            <a:avLst/>
          </a:prstGeom>
          <a:noFill/>
          <a:ln>
            <a:noFill/>
          </a:ln>
        </p:spPr>
        <p:txBody>
          <a:bodyPr lIns="91425" tIns="45700" rIns="91425" bIns="45700" anchor="t" anchorCtr="0">
            <a:noAutofit/>
          </a:bodyPr>
          <a:lstStyle/>
          <a:p>
            <a:pPr algn="ctr" defTabSz="914400" fontAlgn="auto">
              <a:spcBef>
                <a:spcPts val="0"/>
              </a:spcBef>
              <a:spcAft>
                <a:spcPts val="0"/>
              </a:spcAft>
              <a:buSzPct val="25000"/>
            </a:pPr>
            <a:r>
              <a:rPr lang="en" sz="2400" kern="0">
                <a:solidFill>
                  <a:srgbClr val="F16F3B"/>
                </a:solidFill>
                <a:latin typeface="Arial"/>
                <a:ea typeface="Arial"/>
                <a:cs typeface="Arial"/>
                <a:sym typeface="Arial"/>
                <a:rtl val="0"/>
              </a:rPr>
              <a:t>A NEW</a:t>
            </a:r>
            <a:r>
              <a:rPr lang="en" sz="2400" kern="0">
                <a:solidFill>
                  <a:srgbClr val="E96C42"/>
                </a:solidFill>
                <a:latin typeface="Arial"/>
                <a:ea typeface="Arial"/>
                <a:cs typeface="Arial"/>
                <a:sym typeface="Arial"/>
                <a:rtl val="0"/>
              </a:rPr>
              <a:t> </a:t>
            </a:r>
            <a:r>
              <a:rPr lang="en" sz="2300" kern="0">
                <a:solidFill>
                  <a:srgbClr val="AEBF2F"/>
                </a:solidFill>
                <a:latin typeface="Arial"/>
                <a:ea typeface="Arial"/>
                <a:cs typeface="Arial"/>
                <a:sym typeface="Arial"/>
                <a:rtl val="0"/>
              </a:rPr>
              <a:t>PLATFORM</a:t>
            </a:r>
            <a:r>
              <a:rPr lang="en" sz="2400" kern="0">
                <a:solidFill>
                  <a:srgbClr val="4D4D4D"/>
                </a:solidFill>
                <a:latin typeface="Arial"/>
                <a:ea typeface="Arial"/>
                <a:cs typeface="Arial"/>
                <a:sym typeface="Arial"/>
                <a:rtl val="0"/>
              </a:rPr>
              <a:t> </a:t>
            </a:r>
            <a:r>
              <a:rPr lang="en" sz="2400" kern="0">
                <a:solidFill>
                  <a:srgbClr val="3EA7BC"/>
                </a:solidFill>
                <a:latin typeface="Arial"/>
                <a:ea typeface="Arial"/>
                <a:cs typeface="Arial"/>
                <a:sym typeface="Arial"/>
                <a:rtl val="0"/>
              </a:rPr>
              <a:t>FOR A NEW ERA</a:t>
            </a:r>
          </a:p>
        </p:txBody>
      </p:sp>
    </p:spTree>
    <p:extLst>
      <p:ext uri="{BB962C8B-B14F-4D97-AF65-F5344CB8AC3E}">
        <p14:creationId xmlns:p14="http://schemas.microsoft.com/office/powerpoint/2010/main" val="4185118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570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2"/>
          <p:cNvSpPr>
            <a:spLocks noGrp="1"/>
          </p:cNvSpPr>
          <p:nvPr>
            <p:ph type="body" idx="10"/>
          </p:nvPr>
        </p:nvSpPr>
        <p:spPr bwMode="gray">
          <a:xfrm>
            <a:off x="567271" y="1268269"/>
            <a:ext cx="8119529" cy="346219"/>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3551807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30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2478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68302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subtitle">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567271" y="1175132"/>
            <a:ext cx="8119529" cy="346219"/>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529871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9829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p:nvSpPr>
        <p:spPr bwMode="gray">
          <a:xfrm>
            <a:off x="0" y="0"/>
            <a:ext cx="9144000" cy="2168525"/>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latin typeface="+mj-lt"/>
            </a:endParaRPr>
          </a:p>
        </p:txBody>
      </p:sp>
      <p:sp>
        <p:nvSpPr>
          <p:cNvPr id="11" name="Title 1"/>
          <p:cNvSpPr>
            <a:spLocks noGrp="1"/>
          </p:cNvSpPr>
          <p:nvPr>
            <p:ph type="ctrTitle"/>
          </p:nvPr>
        </p:nvSpPr>
        <p:spPr bwMode="gray">
          <a:xfrm>
            <a:off x="2728912" y="2222080"/>
            <a:ext cx="6048376" cy="1218795"/>
          </a:xfrm>
          <a:prstGeom prst="rect">
            <a:avLst/>
          </a:prstGeom>
          <a:noFill/>
        </p:spPr>
        <p:txBody>
          <a:bodyPr lIns="0" tIns="0" rIns="0" bIns="0" anchor="b">
            <a:spAutoFit/>
          </a:bodyPr>
          <a:lstStyle>
            <a:lvl1pPr>
              <a:lnSpc>
                <a:spcPct val="90000"/>
              </a:lnSpc>
              <a:defRPr sz="4400">
                <a:solidFill>
                  <a:schemeClr val="tx2"/>
                </a:solidFill>
                <a:latin typeface="Arial"/>
                <a:cs typeface="Arial"/>
              </a:defRPr>
            </a:lvl1pPr>
          </a:lstStyle>
          <a:p>
            <a:pPr lvl="0"/>
            <a:r>
              <a:rPr lang="en-US" noProof="0" smtClean="0"/>
              <a:t>Click to edit Master title style</a:t>
            </a:r>
            <a:endParaRPr lang="en-US" noProof="0" dirty="0"/>
          </a:p>
        </p:txBody>
      </p:sp>
      <p:sp>
        <p:nvSpPr>
          <p:cNvPr id="12" name="Subtitle 2"/>
          <p:cNvSpPr>
            <a:spLocks noGrp="1"/>
          </p:cNvSpPr>
          <p:nvPr>
            <p:ph type="subTitle" idx="1"/>
          </p:nvPr>
        </p:nvSpPr>
        <p:spPr bwMode="gray">
          <a:xfrm>
            <a:off x="2728913" y="3671063"/>
            <a:ext cx="6048375" cy="1901704"/>
          </a:xfrm>
          <a:prstGeom prst="rect">
            <a:avLst/>
          </a:prstGeom>
          <a:noFill/>
        </p:spPr>
        <p:txBody>
          <a:bodyPr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Tree>
    <p:extLst>
      <p:ext uri="{BB962C8B-B14F-4D97-AF65-F5344CB8AC3E}">
        <p14:creationId xmlns:p14="http://schemas.microsoft.com/office/powerpoint/2010/main" val="8862214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Rectangle 6"/>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1029" name="TextBox 7"/>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70B5D99E-5862-4F5E-8DF8-C22EEBDE5620}"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1030" name="Picture 10" descr="Pivotal_Logo_white.pn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Tree>
  </p:cSld>
  <p:clrMap bg1="lt1" tx1="dk1" bg2="lt2" tx2="dk2" accent1="accent1" accent2="accent2" accent3="accent3" accent4="accent4" accent5="accent5" accent6="accent6" hlink="hlink" folHlink="folHlink"/>
  <p:sldLayoutIdLst>
    <p:sldLayoutId id="2147483675" r:id="rId1"/>
    <p:sldLayoutId id="2147483668" r:id="rId2"/>
    <p:sldLayoutId id="2147483669" r:id="rId3"/>
    <p:sldLayoutId id="2147483670" r:id="rId4"/>
    <p:sldLayoutId id="2147483671" r:id="rId5"/>
    <p:sldLayoutId id="2147483672" r:id="rId6"/>
    <p:sldLayoutId id="2147483673" r:id="rId7"/>
    <p:sldLayoutId id="2147483674" r:id="rId8"/>
    <p:sldLayoutId id="2147483676" r:id="rId9"/>
    <p:sldLayoutId id="2147483677" r:id="rId10"/>
    <p:sldLayoutId id="2147483678" r:id="rId11"/>
    <p:sldLayoutId id="2147483679" r:id="rId12"/>
    <p:sldLayoutId id="2147483680" r:id="rId13"/>
    <p:sldLayoutId id="2147483681" r:id="rId14"/>
    <p:sldLayoutId id="2147483682" r:id="rId15"/>
  </p:sldLayoutIdLst>
  <p:hf sldNum="0" hdr="0" ftr="0" dt="0"/>
  <p:txStyles>
    <p:titleStyle>
      <a:lvl1pPr algn="l" defTabSz="457200" rtl="0" eaLnBrk="1" fontAlgn="base" hangingPunct="1">
        <a:spcBef>
          <a:spcPct val="0"/>
        </a:spcBef>
        <a:spcAft>
          <a:spcPct val="0"/>
        </a:spcAft>
        <a:defRPr sz="3200" kern="1200">
          <a:solidFill>
            <a:schemeClr val="tx2"/>
          </a:solidFill>
          <a:latin typeface="Arial"/>
          <a:ea typeface="ＭＳ Ｐゴシック" pitchFamily="34" charset="-128"/>
          <a:cs typeface="Arial"/>
        </a:defRPr>
      </a:lvl1pPr>
      <a:lvl2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2pPr>
      <a:lvl3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3pPr>
      <a:lvl4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4pPr>
      <a:lvl5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5pPr>
      <a:lvl6pPr marL="4572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6pPr>
      <a:lvl7pPr marL="9144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7pPr>
      <a:lvl8pPr marL="13716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8pPr>
      <a:lvl9pPr marL="18288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9pPr>
    </p:titleStyle>
    <p:bodyStyle>
      <a:lvl1pPr marL="342900" indent="-342900" algn="l" defTabSz="457200" rtl="0" eaLnBrk="1" fontAlgn="base" hangingPunct="1">
        <a:spcBef>
          <a:spcPts val="600"/>
        </a:spcBef>
        <a:spcAft>
          <a:spcPct val="0"/>
        </a:spcAft>
        <a:buClr>
          <a:schemeClr val="accent1"/>
        </a:buClr>
        <a:buFont typeface="Arial" pitchFamily="34" charset="0"/>
        <a:buChar char="•"/>
        <a:defRPr sz="2400" kern="1200">
          <a:solidFill>
            <a:schemeClr val="tx1"/>
          </a:solidFill>
          <a:latin typeface="+mn-lt"/>
          <a:ea typeface="ＭＳ Ｐゴシック" pitchFamily="34" charset="-128"/>
          <a:cs typeface="+mn-cs"/>
        </a:defRPr>
      </a:lvl1pPr>
      <a:lvl2pPr marL="742950" indent="-285750" algn="l" defTabSz="457200" rtl="0" eaLnBrk="1" fontAlgn="base" hangingPunct="1">
        <a:spcBef>
          <a:spcPts val="600"/>
        </a:spcBef>
        <a:spcAft>
          <a:spcPct val="0"/>
        </a:spcAft>
        <a:buClr>
          <a:schemeClr val="accent1"/>
        </a:buClr>
        <a:buFont typeface="Arial" pitchFamily="34" charset="0"/>
        <a:buChar char="–"/>
        <a:defRPr sz="2200" kern="1200">
          <a:solidFill>
            <a:schemeClr val="tx1"/>
          </a:solidFill>
          <a:latin typeface="+mn-lt"/>
          <a:ea typeface="ＭＳ Ｐゴシック" pitchFamily="34" charset="-128"/>
          <a:cs typeface="+mn-cs"/>
        </a:defRPr>
      </a:lvl2pPr>
      <a:lvl3pPr marL="1143000" indent="-228600" algn="l" defTabSz="457200" rtl="0" eaLnBrk="1" fontAlgn="base" hangingPunct="1">
        <a:spcBef>
          <a:spcPts val="600"/>
        </a:spcBef>
        <a:spcAft>
          <a:spcPct val="0"/>
        </a:spcAft>
        <a:buClr>
          <a:schemeClr val="accent1"/>
        </a:buClr>
        <a:buFont typeface="Arial" pitchFamily="34" charset="0"/>
        <a:buChar char="•"/>
        <a:defRPr sz="2000" kern="1200">
          <a:solidFill>
            <a:schemeClr val="tx1"/>
          </a:solidFill>
          <a:latin typeface="+mn-lt"/>
          <a:ea typeface="ＭＳ Ｐゴシック" pitchFamily="34" charset="-128"/>
          <a:cs typeface="+mn-cs"/>
        </a:defRPr>
      </a:lvl3pPr>
      <a:lvl4pPr marL="1600200" indent="-228600" algn="l" defTabSz="457200" rtl="0" eaLnBrk="1" fontAlgn="base" hangingPunct="1">
        <a:spcBef>
          <a:spcPts val="600"/>
        </a:spcBef>
        <a:spcAft>
          <a:spcPct val="0"/>
        </a:spcAft>
        <a:buClr>
          <a:schemeClr val="accent1"/>
        </a:buClr>
        <a:buFont typeface="Arial" pitchFamily="34" charset="0"/>
        <a:buChar char="–"/>
        <a:defRPr kern="1200">
          <a:solidFill>
            <a:schemeClr val="tx1"/>
          </a:solidFill>
          <a:latin typeface="+mn-lt"/>
          <a:ea typeface="ＭＳ Ｐゴシック" pitchFamily="34" charset="-128"/>
          <a:cs typeface="+mn-cs"/>
        </a:defRPr>
      </a:lvl4pPr>
      <a:lvl5pPr marL="2057400" indent="-228600" algn="l" defTabSz="457200" rtl="0" eaLnBrk="1" fontAlgn="base" hangingPunct="1">
        <a:spcBef>
          <a:spcPts val="600"/>
        </a:spcBef>
        <a:spcAft>
          <a:spcPct val="0"/>
        </a:spcAft>
        <a:buClr>
          <a:schemeClr val="accent1"/>
        </a:buClr>
        <a:buFont typeface="Arial" pitchFamily="34" charset="0"/>
        <a:buChar char="»"/>
        <a:defRPr sz="1600" kern="1200">
          <a:solidFill>
            <a:schemeClr val="tx1"/>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tags" Target="../tags/tag8.xml"/><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tags" Target="../tags/tag9.xml"/><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tags" Target="../tags/tag14.xml"/><Relationship Id="rId2"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tags" Target="../tags/tag15.xml"/><Relationship Id="rId2"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tags" Target="../tags/tag20.x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6.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5.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tags" Target="../tags/tag6.xml"/><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tags" Target="../tags/tag7.xml"/><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Tree>
    <p:extLst>
      <p:ext uri="{BB962C8B-B14F-4D97-AF65-F5344CB8AC3E}">
        <p14:creationId xmlns:p14="http://schemas.microsoft.com/office/powerpoint/2010/main" val="4448951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5590"/>
            <a:ext cx="8229600" cy="1143000"/>
          </a:xfrm>
        </p:spPr>
        <p:txBody>
          <a:bodyPr anchor="t"/>
          <a:lstStyle/>
          <a:p>
            <a:r>
              <a:rPr lang="en-US" dirty="0" smtClean="0"/>
              <a:t>Hash Distributions and Processing Skew</a:t>
            </a:r>
            <a:endParaRPr lang="en-US" dirty="0"/>
          </a:p>
        </p:txBody>
      </p:sp>
      <p:sp>
        <p:nvSpPr>
          <p:cNvPr id="7" name="Rounded Rectangle 6"/>
          <p:cNvSpPr/>
          <p:nvPr/>
        </p:nvSpPr>
        <p:spPr>
          <a:xfrm>
            <a:off x="609600" y="777240"/>
            <a:ext cx="6831482" cy="3864273"/>
          </a:xfrm>
          <a:prstGeom prst="roundRect">
            <a:avLst>
              <a:gd name="adj" fmla="val 2997"/>
            </a:avLst>
          </a:prstGeom>
          <a:solidFill>
            <a:schemeClr val="accent1">
              <a:lumMod val="20000"/>
              <a:lumOff val="80000"/>
            </a:schemeClr>
          </a:solidFill>
          <a:ln w="12700"/>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8" name="Text Box 4"/>
          <p:cNvSpPr txBox="1">
            <a:spLocks noChangeArrowheads="1"/>
          </p:cNvSpPr>
          <p:nvPr/>
        </p:nvSpPr>
        <p:spPr bwMode="auto">
          <a:xfrm>
            <a:off x="899319" y="846995"/>
            <a:ext cx="1174750" cy="584775"/>
          </a:xfrm>
          <a:prstGeom prst="rect">
            <a:avLst/>
          </a:prstGeom>
          <a:noFill/>
          <a:ln w="9525">
            <a:solidFill>
              <a:srgbClr val="000000"/>
            </a:solidFill>
            <a:miter lim="800000"/>
            <a:headEnd/>
            <a:tailEnd/>
          </a:ln>
        </p:spPr>
        <p:txBody>
          <a:bodyPr wrap="square">
            <a:spAutoFit/>
          </a:bodyPr>
          <a:lstStyle/>
          <a:p>
            <a:pPr algn="ctr" eaLnBrk="1" hangingPunct="1"/>
            <a:r>
              <a:rPr lang="en-US" sz="1600" b="1" baseline="0" dirty="0">
                <a:solidFill>
                  <a:srgbClr val="000000"/>
                </a:solidFill>
                <a:latin typeface="+mj-lt"/>
              </a:rPr>
              <a:t>Segment</a:t>
            </a:r>
            <a:r>
              <a:rPr lang="en-US" sz="1600" b="1" baseline="0" dirty="0">
                <a:latin typeface="+mj-lt"/>
              </a:rPr>
              <a:t/>
            </a:r>
            <a:br>
              <a:rPr lang="en-US" sz="1600" b="1" baseline="0" dirty="0">
                <a:latin typeface="+mj-lt"/>
              </a:rPr>
            </a:br>
            <a:r>
              <a:rPr lang="en-US" sz="1600" b="1" baseline="0" dirty="0">
                <a:solidFill>
                  <a:srgbClr val="000000"/>
                </a:solidFill>
                <a:latin typeface="+mj-lt"/>
              </a:rPr>
              <a:t>Instance</a:t>
            </a:r>
            <a:r>
              <a:rPr lang="en-US" sz="1600" b="1" baseline="0" dirty="0">
                <a:latin typeface="+mj-lt"/>
              </a:rPr>
              <a:t> </a:t>
            </a:r>
          </a:p>
        </p:txBody>
      </p:sp>
      <p:sp>
        <p:nvSpPr>
          <p:cNvPr id="9" name="Text Box 33"/>
          <p:cNvSpPr txBox="1">
            <a:spLocks noChangeArrowheads="1"/>
          </p:cNvSpPr>
          <p:nvPr/>
        </p:nvSpPr>
        <p:spPr bwMode="auto">
          <a:xfrm>
            <a:off x="5885657" y="1345053"/>
            <a:ext cx="1219200" cy="338554"/>
          </a:xfrm>
          <a:prstGeom prst="rect">
            <a:avLst/>
          </a:prstGeom>
          <a:noFill/>
          <a:ln w="9525">
            <a:noFill/>
            <a:miter lim="800000"/>
            <a:headEnd/>
            <a:tailEnd/>
          </a:ln>
        </p:spPr>
        <p:txBody>
          <a:bodyPr>
            <a:spAutoFit/>
          </a:bodyPr>
          <a:lstStyle/>
          <a:p>
            <a:pPr algn="ctr" eaLnBrk="1" hangingPunct="1"/>
            <a:r>
              <a:rPr lang="en-US" sz="1600" b="1" baseline="0" dirty="0">
                <a:solidFill>
                  <a:srgbClr val="000000"/>
                </a:solidFill>
                <a:latin typeface="+mj-lt"/>
              </a:rPr>
              <a:t>CPU</a:t>
            </a:r>
          </a:p>
        </p:txBody>
      </p:sp>
      <p:sp>
        <p:nvSpPr>
          <p:cNvPr id="10" name="Text Box 34"/>
          <p:cNvSpPr txBox="1">
            <a:spLocks noChangeArrowheads="1"/>
          </p:cNvSpPr>
          <p:nvPr/>
        </p:nvSpPr>
        <p:spPr bwMode="auto">
          <a:xfrm>
            <a:off x="4088607" y="1345053"/>
            <a:ext cx="1219200" cy="338554"/>
          </a:xfrm>
          <a:prstGeom prst="rect">
            <a:avLst/>
          </a:prstGeom>
          <a:noFill/>
          <a:ln w="9525">
            <a:noFill/>
            <a:miter lim="800000"/>
            <a:headEnd/>
            <a:tailEnd/>
          </a:ln>
        </p:spPr>
        <p:txBody>
          <a:bodyPr>
            <a:spAutoFit/>
          </a:bodyPr>
          <a:lstStyle/>
          <a:p>
            <a:pPr algn="ctr" eaLnBrk="1" hangingPunct="1"/>
            <a:r>
              <a:rPr lang="en-US" sz="1600" b="1" baseline="0" dirty="0">
                <a:solidFill>
                  <a:srgbClr val="000000"/>
                </a:solidFill>
                <a:latin typeface="+mj-lt"/>
              </a:rPr>
              <a:t>Disk I/O</a:t>
            </a:r>
          </a:p>
        </p:txBody>
      </p:sp>
      <p:sp>
        <p:nvSpPr>
          <p:cNvPr id="11" name="Text Box 35"/>
          <p:cNvSpPr txBox="1">
            <a:spLocks noChangeArrowheads="1"/>
          </p:cNvSpPr>
          <p:nvPr/>
        </p:nvSpPr>
        <p:spPr bwMode="auto">
          <a:xfrm>
            <a:off x="2213769" y="1345053"/>
            <a:ext cx="1219200" cy="338554"/>
          </a:xfrm>
          <a:prstGeom prst="rect">
            <a:avLst/>
          </a:prstGeom>
          <a:noFill/>
          <a:ln w="9525">
            <a:noFill/>
            <a:miter lim="800000"/>
            <a:headEnd/>
            <a:tailEnd/>
          </a:ln>
        </p:spPr>
        <p:txBody>
          <a:bodyPr>
            <a:spAutoFit/>
          </a:bodyPr>
          <a:lstStyle/>
          <a:p>
            <a:pPr algn="ctr" eaLnBrk="1" hangingPunct="1"/>
            <a:r>
              <a:rPr lang="en-US" sz="1600" b="1" baseline="0" dirty="0">
                <a:solidFill>
                  <a:srgbClr val="000000"/>
                </a:solidFill>
                <a:latin typeface="+mj-lt"/>
              </a:rPr>
              <a:t>Network</a:t>
            </a:r>
          </a:p>
        </p:txBody>
      </p:sp>
      <p:grpSp>
        <p:nvGrpSpPr>
          <p:cNvPr id="5" name="Group 66"/>
          <p:cNvGrpSpPr>
            <a:grpSpLocks noChangeAspect="1"/>
          </p:cNvGrpSpPr>
          <p:nvPr/>
        </p:nvGrpSpPr>
        <p:grpSpPr>
          <a:xfrm>
            <a:off x="1214783" y="1531201"/>
            <a:ext cx="478286" cy="493944"/>
            <a:chOff x="4854223" y="5257800"/>
            <a:chExt cx="850286" cy="878124"/>
          </a:xfrm>
        </p:grpSpPr>
        <p:grpSp>
          <p:nvGrpSpPr>
            <p:cNvPr id="6" name="Group 6"/>
            <p:cNvGrpSpPr/>
            <p:nvPr/>
          </p:nvGrpSpPr>
          <p:grpSpPr>
            <a:xfrm>
              <a:off x="4854223" y="5486400"/>
              <a:ext cx="850286" cy="649524"/>
              <a:chOff x="8293714" y="56238"/>
              <a:chExt cx="850286" cy="649524"/>
            </a:xfrm>
          </p:grpSpPr>
          <p:pic>
            <p:nvPicPr>
              <p:cNvPr id="78"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381000"/>
                <a:ext cx="850286" cy="324762"/>
              </a:xfrm>
              <a:prstGeom prst="rect">
                <a:avLst/>
              </a:prstGeom>
              <a:noFill/>
            </p:spPr>
          </p:pic>
          <p:pic>
            <p:nvPicPr>
              <p:cNvPr id="79"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272746"/>
                <a:ext cx="850286" cy="324762"/>
              </a:xfrm>
              <a:prstGeom prst="rect">
                <a:avLst/>
              </a:prstGeom>
              <a:noFill/>
            </p:spPr>
          </p:pic>
          <p:pic>
            <p:nvPicPr>
              <p:cNvPr id="80"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164492"/>
                <a:ext cx="850286" cy="324762"/>
              </a:xfrm>
              <a:prstGeom prst="rect">
                <a:avLst/>
              </a:prstGeom>
              <a:noFill/>
            </p:spPr>
          </p:pic>
          <p:pic>
            <p:nvPicPr>
              <p:cNvPr id="81"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56238"/>
                <a:ext cx="850286" cy="324762"/>
              </a:xfrm>
              <a:prstGeom prst="rect">
                <a:avLst/>
              </a:prstGeom>
              <a:noFill/>
            </p:spPr>
          </p:pic>
        </p:grpSp>
        <p:sp>
          <p:nvSpPr>
            <p:cNvPr id="77" name="Rectangle 76"/>
            <p:cNvSpPr/>
            <p:nvPr/>
          </p:nvSpPr>
          <p:spPr>
            <a:xfrm>
              <a:off x="5006623" y="5257800"/>
              <a:ext cx="533400" cy="381000"/>
            </a:xfrm>
            <a:prstGeom prst="rect">
              <a:avLst/>
            </a:prstGeom>
            <a:solidFill>
              <a:schemeClr val="bg1"/>
            </a:solidFill>
            <a:ln>
              <a:solidFill>
                <a:schemeClr val="accent4">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1</a:t>
              </a:r>
            </a:p>
          </p:txBody>
        </p:sp>
      </p:grpSp>
      <p:grpSp>
        <p:nvGrpSpPr>
          <p:cNvPr id="12" name="Group 67"/>
          <p:cNvGrpSpPr>
            <a:grpSpLocks noChangeAspect="1"/>
          </p:cNvGrpSpPr>
          <p:nvPr/>
        </p:nvGrpSpPr>
        <p:grpSpPr>
          <a:xfrm>
            <a:off x="1241355" y="2157861"/>
            <a:ext cx="425143" cy="439062"/>
            <a:chOff x="4854223" y="5257800"/>
            <a:chExt cx="850286" cy="878124"/>
          </a:xfrm>
        </p:grpSpPr>
        <p:grpSp>
          <p:nvGrpSpPr>
            <p:cNvPr id="13" name="Group 6"/>
            <p:cNvGrpSpPr/>
            <p:nvPr/>
          </p:nvGrpSpPr>
          <p:grpSpPr>
            <a:xfrm>
              <a:off x="4854223" y="5486400"/>
              <a:ext cx="850286" cy="649524"/>
              <a:chOff x="8293714" y="56238"/>
              <a:chExt cx="850286" cy="649524"/>
            </a:xfrm>
          </p:grpSpPr>
          <p:pic>
            <p:nvPicPr>
              <p:cNvPr id="72"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381000"/>
                <a:ext cx="850286" cy="324762"/>
              </a:xfrm>
              <a:prstGeom prst="rect">
                <a:avLst/>
              </a:prstGeom>
              <a:noFill/>
            </p:spPr>
          </p:pic>
          <p:pic>
            <p:nvPicPr>
              <p:cNvPr id="73" name="Picture 72"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272746"/>
                <a:ext cx="850286" cy="324762"/>
              </a:xfrm>
              <a:prstGeom prst="rect">
                <a:avLst/>
              </a:prstGeom>
              <a:noFill/>
            </p:spPr>
          </p:pic>
          <p:pic>
            <p:nvPicPr>
              <p:cNvPr id="74"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164492"/>
                <a:ext cx="850286" cy="324762"/>
              </a:xfrm>
              <a:prstGeom prst="rect">
                <a:avLst/>
              </a:prstGeom>
              <a:noFill/>
            </p:spPr>
          </p:pic>
          <p:pic>
            <p:nvPicPr>
              <p:cNvPr id="75"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56238"/>
                <a:ext cx="850286" cy="324762"/>
              </a:xfrm>
              <a:prstGeom prst="rect">
                <a:avLst/>
              </a:prstGeom>
              <a:noFill/>
            </p:spPr>
          </p:pic>
        </p:grpSp>
        <p:sp>
          <p:nvSpPr>
            <p:cNvPr id="71" name="Rectangle 70"/>
            <p:cNvSpPr/>
            <p:nvPr/>
          </p:nvSpPr>
          <p:spPr>
            <a:xfrm>
              <a:off x="5006623" y="5257800"/>
              <a:ext cx="533400" cy="381000"/>
            </a:xfrm>
            <a:prstGeom prst="rect">
              <a:avLst/>
            </a:prstGeom>
            <a:solidFill>
              <a:schemeClr val="bg1"/>
            </a:solidFill>
            <a:ln>
              <a:solidFill>
                <a:schemeClr val="accent4">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2</a:t>
              </a:r>
            </a:p>
          </p:txBody>
        </p:sp>
      </p:grpSp>
      <p:grpSp>
        <p:nvGrpSpPr>
          <p:cNvPr id="14" name="Group 74"/>
          <p:cNvGrpSpPr>
            <a:grpSpLocks noChangeAspect="1"/>
          </p:cNvGrpSpPr>
          <p:nvPr/>
        </p:nvGrpSpPr>
        <p:grpSpPr>
          <a:xfrm>
            <a:off x="1241355" y="2729632"/>
            <a:ext cx="425143" cy="439062"/>
            <a:chOff x="4854223" y="5257800"/>
            <a:chExt cx="850286" cy="878124"/>
          </a:xfrm>
        </p:grpSpPr>
        <p:grpSp>
          <p:nvGrpSpPr>
            <p:cNvPr id="15" name="Group 6"/>
            <p:cNvGrpSpPr/>
            <p:nvPr/>
          </p:nvGrpSpPr>
          <p:grpSpPr>
            <a:xfrm>
              <a:off x="4854223" y="5486400"/>
              <a:ext cx="850286" cy="649524"/>
              <a:chOff x="8293714" y="56238"/>
              <a:chExt cx="850286" cy="649524"/>
            </a:xfrm>
          </p:grpSpPr>
          <p:pic>
            <p:nvPicPr>
              <p:cNvPr id="66"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381000"/>
                <a:ext cx="850286" cy="324762"/>
              </a:xfrm>
              <a:prstGeom prst="rect">
                <a:avLst/>
              </a:prstGeom>
              <a:noFill/>
            </p:spPr>
          </p:pic>
          <p:pic>
            <p:nvPicPr>
              <p:cNvPr id="67"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272746"/>
                <a:ext cx="850286" cy="324762"/>
              </a:xfrm>
              <a:prstGeom prst="rect">
                <a:avLst/>
              </a:prstGeom>
              <a:noFill/>
            </p:spPr>
          </p:pic>
          <p:pic>
            <p:nvPicPr>
              <p:cNvPr id="68"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164492"/>
                <a:ext cx="850286" cy="324762"/>
              </a:xfrm>
              <a:prstGeom prst="rect">
                <a:avLst/>
              </a:prstGeom>
              <a:noFill/>
            </p:spPr>
          </p:pic>
          <p:pic>
            <p:nvPicPr>
              <p:cNvPr id="69"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56238"/>
                <a:ext cx="850286" cy="324762"/>
              </a:xfrm>
              <a:prstGeom prst="rect">
                <a:avLst/>
              </a:prstGeom>
              <a:noFill/>
            </p:spPr>
          </p:pic>
        </p:grpSp>
        <p:sp>
          <p:nvSpPr>
            <p:cNvPr id="65" name="Rectangle 64"/>
            <p:cNvSpPr/>
            <p:nvPr/>
          </p:nvSpPr>
          <p:spPr>
            <a:xfrm>
              <a:off x="5006623" y="5257800"/>
              <a:ext cx="533400" cy="381000"/>
            </a:xfrm>
            <a:prstGeom prst="rect">
              <a:avLst/>
            </a:prstGeom>
            <a:solidFill>
              <a:schemeClr val="bg1"/>
            </a:solidFill>
            <a:ln>
              <a:solidFill>
                <a:schemeClr val="accent4">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3</a:t>
              </a:r>
            </a:p>
          </p:txBody>
        </p:sp>
      </p:grpSp>
      <p:grpSp>
        <p:nvGrpSpPr>
          <p:cNvPr id="16" name="Group 102"/>
          <p:cNvGrpSpPr>
            <a:grpSpLocks noChangeAspect="1"/>
          </p:cNvGrpSpPr>
          <p:nvPr/>
        </p:nvGrpSpPr>
        <p:grpSpPr>
          <a:xfrm>
            <a:off x="1241355" y="3301403"/>
            <a:ext cx="425143" cy="439062"/>
            <a:chOff x="4854223" y="5257800"/>
            <a:chExt cx="850286" cy="878124"/>
          </a:xfrm>
        </p:grpSpPr>
        <p:grpSp>
          <p:nvGrpSpPr>
            <p:cNvPr id="17" name="Group 6"/>
            <p:cNvGrpSpPr/>
            <p:nvPr/>
          </p:nvGrpSpPr>
          <p:grpSpPr>
            <a:xfrm>
              <a:off x="4854223" y="5486400"/>
              <a:ext cx="850286" cy="649524"/>
              <a:chOff x="8293714" y="56238"/>
              <a:chExt cx="850286" cy="649524"/>
            </a:xfrm>
          </p:grpSpPr>
          <p:pic>
            <p:nvPicPr>
              <p:cNvPr id="60"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381000"/>
                <a:ext cx="850286" cy="324762"/>
              </a:xfrm>
              <a:prstGeom prst="rect">
                <a:avLst/>
              </a:prstGeom>
              <a:noFill/>
            </p:spPr>
          </p:pic>
          <p:pic>
            <p:nvPicPr>
              <p:cNvPr id="61"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272746"/>
                <a:ext cx="850286" cy="324762"/>
              </a:xfrm>
              <a:prstGeom prst="rect">
                <a:avLst/>
              </a:prstGeom>
              <a:noFill/>
            </p:spPr>
          </p:pic>
          <p:pic>
            <p:nvPicPr>
              <p:cNvPr id="62"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164492"/>
                <a:ext cx="850286" cy="324762"/>
              </a:xfrm>
              <a:prstGeom prst="rect">
                <a:avLst/>
              </a:prstGeom>
              <a:noFill/>
            </p:spPr>
          </p:pic>
          <p:pic>
            <p:nvPicPr>
              <p:cNvPr id="63"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56238"/>
                <a:ext cx="850286" cy="324762"/>
              </a:xfrm>
              <a:prstGeom prst="rect">
                <a:avLst/>
              </a:prstGeom>
              <a:noFill/>
            </p:spPr>
          </p:pic>
        </p:grpSp>
        <p:sp>
          <p:nvSpPr>
            <p:cNvPr id="59" name="Rectangle 58"/>
            <p:cNvSpPr/>
            <p:nvPr/>
          </p:nvSpPr>
          <p:spPr>
            <a:xfrm>
              <a:off x="5006623" y="5257800"/>
              <a:ext cx="533400" cy="381000"/>
            </a:xfrm>
            <a:prstGeom prst="rect">
              <a:avLst/>
            </a:prstGeom>
            <a:solidFill>
              <a:schemeClr val="bg1"/>
            </a:solidFill>
            <a:ln>
              <a:solidFill>
                <a:schemeClr val="accent4">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4</a:t>
              </a:r>
            </a:p>
          </p:txBody>
        </p:sp>
      </p:grpSp>
      <p:grpSp>
        <p:nvGrpSpPr>
          <p:cNvPr id="19" name="Group 109"/>
          <p:cNvGrpSpPr>
            <a:grpSpLocks noChangeAspect="1"/>
          </p:cNvGrpSpPr>
          <p:nvPr/>
        </p:nvGrpSpPr>
        <p:grpSpPr>
          <a:xfrm>
            <a:off x="1241355" y="3873174"/>
            <a:ext cx="425143" cy="439062"/>
            <a:chOff x="4854223" y="5257800"/>
            <a:chExt cx="850286" cy="878124"/>
          </a:xfrm>
        </p:grpSpPr>
        <p:grpSp>
          <p:nvGrpSpPr>
            <p:cNvPr id="20" name="Group 6"/>
            <p:cNvGrpSpPr/>
            <p:nvPr/>
          </p:nvGrpSpPr>
          <p:grpSpPr>
            <a:xfrm>
              <a:off x="4854223" y="5486400"/>
              <a:ext cx="850286" cy="649524"/>
              <a:chOff x="8293714" y="56238"/>
              <a:chExt cx="850286" cy="649524"/>
            </a:xfrm>
          </p:grpSpPr>
          <p:pic>
            <p:nvPicPr>
              <p:cNvPr id="54"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381000"/>
                <a:ext cx="850286" cy="324762"/>
              </a:xfrm>
              <a:prstGeom prst="rect">
                <a:avLst/>
              </a:prstGeom>
              <a:noFill/>
            </p:spPr>
          </p:pic>
          <p:pic>
            <p:nvPicPr>
              <p:cNvPr id="55"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272746"/>
                <a:ext cx="850286" cy="324762"/>
              </a:xfrm>
              <a:prstGeom prst="rect">
                <a:avLst/>
              </a:prstGeom>
              <a:noFill/>
            </p:spPr>
          </p:pic>
          <p:pic>
            <p:nvPicPr>
              <p:cNvPr id="56"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164492"/>
                <a:ext cx="850286" cy="324762"/>
              </a:xfrm>
              <a:prstGeom prst="rect">
                <a:avLst/>
              </a:prstGeom>
              <a:noFill/>
            </p:spPr>
          </p:pic>
          <p:pic>
            <p:nvPicPr>
              <p:cNvPr id="57"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56238"/>
                <a:ext cx="850286" cy="324762"/>
              </a:xfrm>
              <a:prstGeom prst="rect">
                <a:avLst/>
              </a:prstGeom>
              <a:noFill/>
            </p:spPr>
          </p:pic>
        </p:grpSp>
        <p:sp>
          <p:nvSpPr>
            <p:cNvPr id="53" name="Rectangle 52"/>
            <p:cNvSpPr/>
            <p:nvPr/>
          </p:nvSpPr>
          <p:spPr>
            <a:xfrm>
              <a:off x="5006623" y="5257800"/>
              <a:ext cx="533400" cy="381000"/>
            </a:xfrm>
            <a:prstGeom prst="rect">
              <a:avLst/>
            </a:prstGeom>
            <a:solidFill>
              <a:schemeClr val="bg1"/>
            </a:solidFill>
            <a:ln>
              <a:solidFill>
                <a:schemeClr val="accent4">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5</a:t>
              </a:r>
            </a:p>
          </p:txBody>
        </p:sp>
      </p:grpSp>
      <p:grpSp>
        <p:nvGrpSpPr>
          <p:cNvPr id="21" name="Group 116"/>
          <p:cNvGrpSpPr>
            <a:grpSpLocks noChangeAspect="1"/>
          </p:cNvGrpSpPr>
          <p:nvPr/>
        </p:nvGrpSpPr>
        <p:grpSpPr>
          <a:xfrm>
            <a:off x="1241355" y="4444945"/>
            <a:ext cx="425143" cy="439062"/>
            <a:chOff x="4854223" y="5257800"/>
            <a:chExt cx="850286" cy="878124"/>
          </a:xfrm>
        </p:grpSpPr>
        <p:grpSp>
          <p:nvGrpSpPr>
            <p:cNvPr id="22" name="Group 6"/>
            <p:cNvGrpSpPr/>
            <p:nvPr/>
          </p:nvGrpSpPr>
          <p:grpSpPr>
            <a:xfrm>
              <a:off x="4854223" y="5486400"/>
              <a:ext cx="850286" cy="649524"/>
              <a:chOff x="8293714" y="56238"/>
              <a:chExt cx="850286" cy="649524"/>
            </a:xfrm>
          </p:grpSpPr>
          <p:pic>
            <p:nvPicPr>
              <p:cNvPr id="48"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381000"/>
                <a:ext cx="850286" cy="324762"/>
              </a:xfrm>
              <a:prstGeom prst="rect">
                <a:avLst/>
              </a:prstGeom>
              <a:noFill/>
            </p:spPr>
          </p:pic>
          <p:pic>
            <p:nvPicPr>
              <p:cNvPr id="49"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272746"/>
                <a:ext cx="850286" cy="324762"/>
              </a:xfrm>
              <a:prstGeom prst="rect">
                <a:avLst/>
              </a:prstGeom>
              <a:noFill/>
            </p:spPr>
          </p:pic>
          <p:pic>
            <p:nvPicPr>
              <p:cNvPr id="50"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164492"/>
                <a:ext cx="850286" cy="324762"/>
              </a:xfrm>
              <a:prstGeom prst="rect">
                <a:avLst/>
              </a:prstGeom>
              <a:noFill/>
            </p:spPr>
          </p:pic>
          <p:pic>
            <p:nvPicPr>
              <p:cNvPr id="51"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56238"/>
                <a:ext cx="850286" cy="324762"/>
              </a:xfrm>
              <a:prstGeom prst="rect">
                <a:avLst/>
              </a:prstGeom>
              <a:noFill/>
            </p:spPr>
          </p:pic>
        </p:grpSp>
        <p:sp>
          <p:nvSpPr>
            <p:cNvPr id="47" name="Rectangle 46"/>
            <p:cNvSpPr/>
            <p:nvPr/>
          </p:nvSpPr>
          <p:spPr>
            <a:xfrm>
              <a:off x="5006623" y="5257800"/>
              <a:ext cx="533400" cy="381000"/>
            </a:xfrm>
            <a:prstGeom prst="rect">
              <a:avLst/>
            </a:prstGeom>
            <a:solidFill>
              <a:schemeClr val="bg1"/>
            </a:solidFill>
            <a:ln>
              <a:solidFill>
                <a:schemeClr val="accent4">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6</a:t>
              </a:r>
            </a:p>
          </p:txBody>
        </p:sp>
      </p:grpSp>
      <p:sp>
        <p:nvSpPr>
          <p:cNvPr id="18" name="Text Box 37"/>
          <p:cNvSpPr txBox="1">
            <a:spLocks noChangeArrowheads="1"/>
          </p:cNvSpPr>
          <p:nvPr/>
        </p:nvSpPr>
        <p:spPr bwMode="auto">
          <a:xfrm>
            <a:off x="2819400" y="844365"/>
            <a:ext cx="3581400" cy="369332"/>
          </a:xfrm>
          <a:prstGeom prst="rect">
            <a:avLst/>
          </a:prstGeom>
          <a:solidFill>
            <a:schemeClr val="bg1"/>
          </a:solidFill>
          <a:ln w="9525">
            <a:solidFill>
              <a:schemeClr val="tx1"/>
            </a:solidFill>
            <a:miter lim="800000"/>
            <a:headEnd/>
            <a:tailEnd/>
          </a:ln>
          <a:effectLst>
            <a:softEdge rad="63500"/>
          </a:effectLst>
        </p:spPr>
        <p:txBody>
          <a:bodyPr wrap="square">
            <a:spAutoFit/>
          </a:bodyPr>
          <a:lstStyle/>
          <a:p>
            <a:pPr algn="ctr" eaLnBrk="1" hangingPunct="1">
              <a:spcBef>
                <a:spcPct val="50000"/>
              </a:spcBef>
            </a:pPr>
            <a:r>
              <a:rPr lang="en-US" b="1" baseline="0" dirty="0" smtClean="0">
                <a:solidFill>
                  <a:srgbClr val="000000"/>
                </a:solidFill>
                <a:latin typeface="+mj-lt"/>
              </a:rPr>
              <a:t>Distributed on Date</a:t>
            </a:r>
            <a:endParaRPr lang="en-US" b="1" baseline="0" dirty="0">
              <a:solidFill>
                <a:srgbClr val="000000"/>
              </a:solidFill>
              <a:latin typeface="+mj-lt"/>
            </a:endParaRPr>
          </a:p>
        </p:txBody>
      </p:sp>
      <p:grpSp>
        <p:nvGrpSpPr>
          <p:cNvPr id="23" name="Group 49"/>
          <p:cNvGrpSpPr>
            <a:grpSpLocks/>
          </p:cNvGrpSpPr>
          <p:nvPr/>
        </p:nvGrpSpPr>
        <p:grpSpPr bwMode="auto">
          <a:xfrm>
            <a:off x="1920240" y="1691709"/>
            <a:ext cx="581025" cy="377825"/>
            <a:chOff x="671" y="1024"/>
            <a:chExt cx="366" cy="238"/>
          </a:xfrm>
        </p:grpSpPr>
        <p:sp>
          <p:nvSpPr>
            <p:cNvPr id="83" name="Rectangle 50" descr="Large checker board"/>
            <p:cNvSpPr>
              <a:spLocks noChangeArrowheads="1"/>
            </p:cNvSpPr>
            <p:nvPr/>
          </p:nvSpPr>
          <p:spPr bwMode="auto">
            <a:xfrm>
              <a:off x="826" y="1025"/>
              <a:ext cx="100" cy="237"/>
            </a:xfrm>
            <a:prstGeom prst="rect">
              <a:avLst/>
            </a:prstGeom>
            <a:pattFill prst="lgCheck">
              <a:fgClr>
                <a:srgbClr val="339966"/>
              </a:fgClr>
              <a:bgClr>
                <a:srgbClr val="FFFFFF"/>
              </a:bgClr>
            </a:pattFill>
            <a:ln w="9525">
              <a:solidFill>
                <a:schemeClr val="tx1"/>
              </a:solidFill>
              <a:miter lim="800000"/>
              <a:headEnd/>
              <a:tailEnd/>
            </a:ln>
          </p:spPr>
          <p:txBody>
            <a:bodyPr wrap="none" anchor="ctr"/>
            <a:lstStyle/>
            <a:p>
              <a:endParaRPr lang="en-US" dirty="0"/>
            </a:p>
          </p:txBody>
        </p:sp>
        <p:grpSp>
          <p:nvGrpSpPr>
            <p:cNvPr id="24" name="Group 51"/>
            <p:cNvGrpSpPr>
              <a:grpSpLocks/>
            </p:cNvGrpSpPr>
            <p:nvPr/>
          </p:nvGrpSpPr>
          <p:grpSpPr bwMode="auto">
            <a:xfrm>
              <a:off x="671" y="1024"/>
              <a:ext cx="366" cy="238"/>
              <a:chOff x="671" y="1024"/>
              <a:chExt cx="366" cy="238"/>
            </a:xfrm>
          </p:grpSpPr>
          <p:sp>
            <p:nvSpPr>
              <p:cNvPr id="85" name="Rectangle 52" descr="Trellis"/>
              <p:cNvSpPr>
                <a:spLocks noChangeArrowheads="1"/>
              </p:cNvSpPr>
              <p:nvPr/>
            </p:nvSpPr>
            <p:spPr bwMode="auto">
              <a:xfrm>
                <a:off x="671" y="1025"/>
                <a:ext cx="156" cy="237"/>
              </a:xfrm>
              <a:prstGeom prst="rect">
                <a:avLst/>
              </a:prstGeom>
              <a:pattFill prst="trellis">
                <a:fgClr>
                  <a:srgbClr val="C0C0C0"/>
                </a:fgClr>
                <a:bgClr>
                  <a:srgbClr val="FFFFFF"/>
                </a:bgClr>
              </a:pattFill>
              <a:ln w="9525">
                <a:solidFill>
                  <a:schemeClr val="tx1"/>
                </a:solidFill>
                <a:miter lim="800000"/>
                <a:headEnd/>
                <a:tailEnd/>
              </a:ln>
            </p:spPr>
            <p:txBody>
              <a:bodyPr wrap="none" anchor="ctr"/>
              <a:lstStyle/>
              <a:p>
                <a:pPr algn="ctr" eaLnBrk="1" hangingPunct="1">
                  <a:lnSpc>
                    <a:spcPct val="130000"/>
                  </a:lnSpc>
                </a:pPr>
                <a:endParaRPr lang="en-US" baseline="0" dirty="0">
                  <a:solidFill>
                    <a:srgbClr val="FFFF99"/>
                  </a:solidFill>
                  <a:latin typeface="Arial" pitchFamily="34" charset="0"/>
                </a:endParaRPr>
              </a:p>
            </p:txBody>
          </p:sp>
          <p:sp>
            <p:nvSpPr>
              <p:cNvPr id="86" name="Rectangle 53" descr="Wide downward diagonal"/>
              <p:cNvSpPr>
                <a:spLocks noChangeArrowheads="1"/>
              </p:cNvSpPr>
              <p:nvPr/>
            </p:nvSpPr>
            <p:spPr bwMode="auto">
              <a:xfrm>
                <a:off x="919" y="1024"/>
                <a:ext cx="118" cy="237"/>
              </a:xfrm>
              <a:prstGeom prst="rect">
                <a:avLst/>
              </a:prstGeom>
              <a:pattFill prst="wdDnDiag">
                <a:fgClr>
                  <a:srgbClr val="3333CC"/>
                </a:fgClr>
                <a:bgClr>
                  <a:srgbClr val="FFFFFF"/>
                </a:bgClr>
              </a:pattFill>
              <a:ln w="9525">
                <a:solidFill>
                  <a:schemeClr val="tx1"/>
                </a:solidFill>
                <a:miter lim="800000"/>
                <a:headEnd/>
                <a:tailEnd/>
              </a:ln>
            </p:spPr>
            <p:txBody>
              <a:bodyPr wrap="none" anchor="ctr"/>
              <a:lstStyle/>
              <a:p>
                <a:endParaRPr lang="en-US" dirty="0"/>
              </a:p>
            </p:txBody>
          </p:sp>
        </p:grpSp>
      </p:grpSp>
      <p:grpSp>
        <p:nvGrpSpPr>
          <p:cNvPr id="25" name="Group 86"/>
          <p:cNvGrpSpPr/>
          <p:nvPr/>
        </p:nvGrpSpPr>
        <p:grpSpPr>
          <a:xfrm>
            <a:off x="1920240" y="2255297"/>
            <a:ext cx="5334000" cy="376237"/>
            <a:chOff x="1789113" y="2160588"/>
            <a:chExt cx="5334000" cy="376237"/>
          </a:xfrm>
        </p:grpSpPr>
        <p:sp>
          <p:nvSpPr>
            <p:cNvPr id="88" name="Rectangle 54" descr="Trellis"/>
            <p:cNvSpPr>
              <a:spLocks noChangeArrowheads="1"/>
            </p:cNvSpPr>
            <p:nvPr/>
          </p:nvSpPr>
          <p:spPr bwMode="auto">
            <a:xfrm>
              <a:off x="1789113" y="2160588"/>
              <a:ext cx="1371600" cy="376237"/>
            </a:xfrm>
            <a:prstGeom prst="rect">
              <a:avLst/>
            </a:prstGeom>
            <a:pattFill prst="trellis">
              <a:fgClr>
                <a:srgbClr val="C0C0C0"/>
              </a:fgClr>
              <a:bgClr>
                <a:srgbClr val="FFFFFF"/>
              </a:bgClr>
            </a:pattFill>
            <a:ln w="9525">
              <a:solidFill>
                <a:schemeClr val="tx1"/>
              </a:solidFill>
              <a:miter lim="800000"/>
              <a:headEnd/>
              <a:tailEnd/>
            </a:ln>
          </p:spPr>
          <p:txBody>
            <a:bodyPr wrap="none" anchor="ctr"/>
            <a:lstStyle/>
            <a:p>
              <a:pPr algn="ctr" eaLnBrk="1" hangingPunct="1">
                <a:lnSpc>
                  <a:spcPct val="130000"/>
                </a:lnSpc>
              </a:pPr>
              <a:endParaRPr lang="en-US" baseline="0" dirty="0">
                <a:solidFill>
                  <a:srgbClr val="FFFF99"/>
                </a:solidFill>
                <a:latin typeface="Arial" pitchFamily="34" charset="0"/>
              </a:endParaRPr>
            </a:p>
          </p:txBody>
        </p:sp>
        <p:sp>
          <p:nvSpPr>
            <p:cNvPr id="89" name="Rectangle 55" descr="Large checker board"/>
            <p:cNvSpPr>
              <a:spLocks noChangeArrowheads="1"/>
            </p:cNvSpPr>
            <p:nvPr/>
          </p:nvSpPr>
          <p:spPr bwMode="auto">
            <a:xfrm>
              <a:off x="3160713" y="2160588"/>
              <a:ext cx="2590800" cy="376237"/>
            </a:xfrm>
            <a:prstGeom prst="rect">
              <a:avLst/>
            </a:prstGeom>
            <a:pattFill prst="lgCheck">
              <a:fgClr>
                <a:srgbClr val="339966"/>
              </a:fgClr>
              <a:bgClr>
                <a:srgbClr val="FFFFFF"/>
              </a:bgClr>
            </a:pattFill>
            <a:ln w="9525">
              <a:solidFill>
                <a:schemeClr val="tx1"/>
              </a:solidFill>
              <a:miter lim="800000"/>
              <a:headEnd/>
              <a:tailEnd/>
            </a:ln>
          </p:spPr>
          <p:txBody>
            <a:bodyPr wrap="none" anchor="ctr"/>
            <a:lstStyle/>
            <a:p>
              <a:endParaRPr lang="en-US" dirty="0"/>
            </a:p>
          </p:txBody>
        </p:sp>
        <p:sp>
          <p:nvSpPr>
            <p:cNvPr id="90" name="Rectangle 56" descr="Wide downward diagonal"/>
            <p:cNvSpPr>
              <a:spLocks noChangeArrowheads="1"/>
            </p:cNvSpPr>
            <p:nvPr/>
          </p:nvSpPr>
          <p:spPr bwMode="auto">
            <a:xfrm>
              <a:off x="5751513" y="2160588"/>
              <a:ext cx="1371600" cy="376237"/>
            </a:xfrm>
            <a:prstGeom prst="rect">
              <a:avLst/>
            </a:prstGeom>
            <a:pattFill prst="wdDnDiag">
              <a:fgClr>
                <a:srgbClr val="3333CC"/>
              </a:fgClr>
              <a:bgClr>
                <a:srgbClr val="FFFFFF"/>
              </a:bgClr>
            </a:pattFill>
            <a:ln w="9525">
              <a:solidFill>
                <a:schemeClr val="tx1"/>
              </a:solidFill>
              <a:miter lim="800000"/>
              <a:headEnd/>
              <a:tailEnd/>
            </a:ln>
          </p:spPr>
          <p:txBody>
            <a:bodyPr wrap="none" anchor="ctr"/>
            <a:lstStyle/>
            <a:p>
              <a:endParaRPr lang="en-US" dirty="0"/>
            </a:p>
          </p:txBody>
        </p:sp>
      </p:grpSp>
      <p:grpSp>
        <p:nvGrpSpPr>
          <p:cNvPr id="26" name="Group 81"/>
          <p:cNvGrpSpPr>
            <a:grpSpLocks/>
          </p:cNvGrpSpPr>
          <p:nvPr/>
        </p:nvGrpSpPr>
        <p:grpSpPr bwMode="auto">
          <a:xfrm>
            <a:off x="1920240" y="2817297"/>
            <a:ext cx="581025" cy="377825"/>
            <a:chOff x="671" y="1024"/>
            <a:chExt cx="366" cy="238"/>
          </a:xfrm>
        </p:grpSpPr>
        <p:sp>
          <p:nvSpPr>
            <p:cNvPr id="92" name="Rectangle 82" descr="Large checker board"/>
            <p:cNvSpPr>
              <a:spLocks noChangeArrowheads="1"/>
            </p:cNvSpPr>
            <p:nvPr/>
          </p:nvSpPr>
          <p:spPr bwMode="auto">
            <a:xfrm>
              <a:off x="826" y="1025"/>
              <a:ext cx="100" cy="237"/>
            </a:xfrm>
            <a:prstGeom prst="rect">
              <a:avLst/>
            </a:prstGeom>
            <a:pattFill prst="lgCheck">
              <a:fgClr>
                <a:srgbClr val="339966"/>
              </a:fgClr>
              <a:bgClr>
                <a:srgbClr val="FFFFFF"/>
              </a:bgClr>
            </a:pattFill>
            <a:ln w="9525">
              <a:solidFill>
                <a:schemeClr val="tx1"/>
              </a:solidFill>
              <a:miter lim="800000"/>
              <a:headEnd/>
              <a:tailEnd/>
            </a:ln>
          </p:spPr>
          <p:txBody>
            <a:bodyPr wrap="none" anchor="ctr"/>
            <a:lstStyle/>
            <a:p>
              <a:endParaRPr lang="en-US" dirty="0"/>
            </a:p>
          </p:txBody>
        </p:sp>
        <p:grpSp>
          <p:nvGrpSpPr>
            <p:cNvPr id="27" name="Group 83"/>
            <p:cNvGrpSpPr>
              <a:grpSpLocks/>
            </p:cNvGrpSpPr>
            <p:nvPr/>
          </p:nvGrpSpPr>
          <p:grpSpPr bwMode="auto">
            <a:xfrm>
              <a:off x="671" y="1024"/>
              <a:ext cx="366" cy="238"/>
              <a:chOff x="671" y="1024"/>
              <a:chExt cx="366" cy="238"/>
            </a:xfrm>
          </p:grpSpPr>
          <p:sp>
            <p:nvSpPr>
              <p:cNvPr id="94" name="Rectangle 84" descr="Trellis"/>
              <p:cNvSpPr>
                <a:spLocks noChangeArrowheads="1"/>
              </p:cNvSpPr>
              <p:nvPr/>
            </p:nvSpPr>
            <p:spPr bwMode="auto">
              <a:xfrm>
                <a:off x="671" y="1025"/>
                <a:ext cx="156" cy="237"/>
              </a:xfrm>
              <a:prstGeom prst="rect">
                <a:avLst/>
              </a:prstGeom>
              <a:pattFill prst="trellis">
                <a:fgClr>
                  <a:srgbClr val="C0C0C0"/>
                </a:fgClr>
                <a:bgClr>
                  <a:srgbClr val="FFFFFF"/>
                </a:bgClr>
              </a:pattFill>
              <a:ln w="9525">
                <a:solidFill>
                  <a:schemeClr val="tx1"/>
                </a:solidFill>
                <a:miter lim="800000"/>
                <a:headEnd/>
                <a:tailEnd/>
              </a:ln>
            </p:spPr>
            <p:txBody>
              <a:bodyPr wrap="none" anchor="ctr"/>
              <a:lstStyle/>
              <a:p>
                <a:pPr algn="ctr" eaLnBrk="1" hangingPunct="1">
                  <a:lnSpc>
                    <a:spcPct val="130000"/>
                  </a:lnSpc>
                </a:pPr>
                <a:endParaRPr lang="en-US" baseline="0" dirty="0">
                  <a:solidFill>
                    <a:srgbClr val="FFFF99"/>
                  </a:solidFill>
                  <a:latin typeface="Arial" pitchFamily="34" charset="0"/>
                </a:endParaRPr>
              </a:p>
            </p:txBody>
          </p:sp>
          <p:sp>
            <p:nvSpPr>
              <p:cNvPr id="95" name="Rectangle 85" descr="Wide downward diagonal"/>
              <p:cNvSpPr>
                <a:spLocks noChangeArrowheads="1"/>
              </p:cNvSpPr>
              <p:nvPr/>
            </p:nvSpPr>
            <p:spPr bwMode="auto">
              <a:xfrm>
                <a:off x="919" y="1024"/>
                <a:ext cx="118" cy="237"/>
              </a:xfrm>
              <a:prstGeom prst="rect">
                <a:avLst/>
              </a:prstGeom>
              <a:pattFill prst="wdDnDiag">
                <a:fgClr>
                  <a:srgbClr val="3333CC"/>
                </a:fgClr>
                <a:bgClr>
                  <a:srgbClr val="FFFFFF"/>
                </a:bgClr>
              </a:pattFill>
              <a:ln w="9525">
                <a:solidFill>
                  <a:schemeClr val="tx1"/>
                </a:solidFill>
                <a:miter lim="800000"/>
                <a:headEnd/>
                <a:tailEnd/>
              </a:ln>
            </p:spPr>
            <p:txBody>
              <a:bodyPr wrap="none" anchor="ctr"/>
              <a:lstStyle/>
              <a:p>
                <a:endParaRPr lang="en-US" dirty="0"/>
              </a:p>
            </p:txBody>
          </p:sp>
        </p:grpSp>
      </p:grpSp>
      <p:grpSp>
        <p:nvGrpSpPr>
          <p:cNvPr id="28" name="Group 86"/>
          <p:cNvGrpSpPr>
            <a:grpSpLocks/>
          </p:cNvGrpSpPr>
          <p:nvPr/>
        </p:nvGrpSpPr>
        <p:grpSpPr bwMode="auto">
          <a:xfrm>
            <a:off x="1920240" y="3380885"/>
            <a:ext cx="581025" cy="377825"/>
            <a:chOff x="671" y="1024"/>
            <a:chExt cx="366" cy="238"/>
          </a:xfrm>
        </p:grpSpPr>
        <p:sp>
          <p:nvSpPr>
            <p:cNvPr id="97" name="Rectangle 87" descr="Large checker board"/>
            <p:cNvSpPr>
              <a:spLocks noChangeArrowheads="1"/>
            </p:cNvSpPr>
            <p:nvPr/>
          </p:nvSpPr>
          <p:spPr bwMode="auto">
            <a:xfrm>
              <a:off x="826" y="1025"/>
              <a:ext cx="100" cy="237"/>
            </a:xfrm>
            <a:prstGeom prst="rect">
              <a:avLst/>
            </a:prstGeom>
            <a:pattFill prst="lgCheck">
              <a:fgClr>
                <a:srgbClr val="339966"/>
              </a:fgClr>
              <a:bgClr>
                <a:srgbClr val="FFFFFF"/>
              </a:bgClr>
            </a:pattFill>
            <a:ln w="9525">
              <a:solidFill>
                <a:schemeClr val="tx1"/>
              </a:solidFill>
              <a:miter lim="800000"/>
              <a:headEnd/>
              <a:tailEnd/>
            </a:ln>
          </p:spPr>
          <p:txBody>
            <a:bodyPr wrap="none" anchor="ctr"/>
            <a:lstStyle/>
            <a:p>
              <a:endParaRPr lang="en-US" dirty="0"/>
            </a:p>
          </p:txBody>
        </p:sp>
        <p:grpSp>
          <p:nvGrpSpPr>
            <p:cNvPr id="29" name="Group 88"/>
            <p:cNvGrpSpPr>
              <a:grpSpLocks/>
            </p:cNvGrpSpPr>
            <p:nvPr/>
          </p:nvGrpSpPr>
          <p:grpSpPr bwMode="auto">
            <a:xfrm>
              <a:off x="671" y="1024"/>
              <a:ext cx="366" cy="238"/>
              <a:chOff x="671" y="1024"/>
              <a:chExt cx="366" cy="238"/>
            </a:xfrm>
          </p:grpSpPr>
          <p:sp>
            <p:nvSpPr>
              <p:cNvPr id="99" name="Rectangle 89" descr="Trellis"/>
              <p:cNvSpPr>
                <a:spLocks noChangeArrowheads="1"/>
              </p:cNvSpPr>
              <p:nvPr/>
            </p:nvSpPr>
            <p:spPr bwMode="auto">
              <a:xfrm>
                <a:off x="671" y="1025"/>
                <a:ext cx="156" cy="237"/>
              </a:xfrm>
              <a:prstGeom prst="rect">
                <a:avLst/>
              </a:prstGeom>
              <a:pattFill prst="trellis">
                <a:fgClr>
                  <a:srgbClr val="C0C0C0"/>
                </a:fgClr>
                <a:bgClr>
                  <a:srgbClr val="FFFFFF"/>
                </a:bgClr>
              </a:pattFill>
              <a:ln w="9525">
                <a:solidFill>
                  <a:schemeClr val="tx1"/>
                </a:solidFill>
                <a:miter lim="800000"/>
                <a:headEnd/>
                <a:tailEnd/>
              </a:ln>
            </p:spPr>
            <p:txBody>
              <a:bodyPr wrap="none" anchor="ctr"/>
              <a:lstStyle/>
              <a:p>
                <a:pPr algn="ctr" eaLnBrk="1" hangingPunct="1">
                  <a:lnSpc>
                    <a:spcPct val="130000"/>
                  </a:lnSpc>
                </a:pPr>
                <a:endParaRPr lang="en-US" baseline="0" dirty="0">
                  <a:solidFill>
                    <a:srgbClr val="FFFF99"/>
                  </a:solidFill>
                  <a:latin typeface="Arial" pitchFamily="34" charset="0"/>
                </a:endParaRPr>
              </a:p>
            </p:txBody>
          </p:sp>
          <p:sp>
            <p:nvSpPr>
              <p:cNvPr id="100" name="Rectangle 90" descr="Wide downward diagonal"/>
              <p:cNvSpPr>
                <a:spLocks noChangeArrowheads="1"/>
              </p:cNvSpPr>
              <p:nvPr/>
            </p:nvSpPr>
            <p:spPr bwMode="auto">
              <a:xfrm>
                <a:off x="919" y="1024"/>
                <a:ext cx="118" cy="237"/>
              </a:xfrm>
              <a:prstGeom prst="rect">
                <a:avLst/>
              </a:prstGeom>
              <a:pattFill prst="wdDnDiag">
                <a:fgClr>
                  <a:srgbClr val="3333CC"/>
                </a:fgClr>
                <a:bgClr>
                  <a:srgbClr val="FFFFFF"/>
                </a:bgClr>
              </a:pattFill>
              <a:ln w="9525">
                <a:solidFill>
                  <a:schemeClr val="tx1"/>
                </a:solidFill>
                <a:miter lim="800000"/>
                <a:headEnd/>
                <a:tailEnd/>
              </a:ln>
            </p:spPr>
            <p:txBody>
              <a:bodyPr wrap="none" anchor="ctr"/>
              <a:lstStyle/>
              <a:p>
                <a:endParaRPr lang="en-US" dirty="0"/>
              </a:p>
            </p:txBody>
          </p:sp>
        </p:grpSp>
      </p:grpSp>
      <p:grpSp>
        <p:nvGrpSpPr>
          <p:cNvPr id="30" name="Group 91"/>
          <p:cNvGrpSpPr>
            <a:grpSpLocks/>
          </p:cNvGrpSpPr>
          <p:nvPr/>
        </p:nvGrpSpPr>
        <p:grpSpPr bwMode="auto">
          <a:xfrm>
            <a:off x="1920240" y="4508061"/>
            <a:ext cx="581025" cy="377825"/>
            <a:chOff x="671" y="1024"/>
            <a:chExt cx="366" cy="238"/>
          </a:xfrm>
        </p:grpSpPr>
        <p:sp>
          <p:nvSpPr>
            <p:cNvPr id="102" name="Rectangle 92" descr="Large checker board"/>
            <p:cNvSpPr>
              <a:spLocks noChangeArrowheads="1"/>
            </p:cNvSpPr>
            <p:nvPr/>
          </p:nvSpPr>
          <p:spPr bwMode="auto">
            <a:xfrm>
              <a:off x="826" y="1025"/>
              <a:ext cx="100" cy="237"/>
            </a:xfrm>
            <a:prstGeom prst="rect">
              <a:avLst/>
            </a:prstGeom>
            <a:pattFill prst="lgCheck">
              <a:fgClr>
                <a:srgbClr val="339966"/>
              </a:fgClr>
              <a:bgClr>
                <a:srgbClr val="FFFFFF"/>
              </a:bgClr>
            </a:pattFill>
            <a:ln w="9525">
              <a:solidFill>
                <a:schemeClr val="tx1"/>
              </a:solidFill>
              <a:miter lim="800000"/>
              <a:headEnd/>
              <a:tailEnd/>
            </a:ln>
          </p:spPr>
          <p:txBody>
            <a:bodyPr wrap="none" anchor="ctr"/>
            <a:lstStyle/>
            <a:p>
              <a:endParaRPr lang="en-US" dirty="0"/>
            </a:p>
          </p:txBody>
        </p:sp>
        <p:grpSp>
          <p:nvGrpSpPr>
            <p:cNvPr id="31" name="Group 93"/>
            <p:cNvGrpSpPr>
              <a:grpSpLocks/>
            </p:cNvGrpSpPr>
            <p:nvPr/>
          </p:nvGrpSpPr>
          <p:grpSpPr bwMode="auto">
            <a:xfrm>
              <a:off x="671" y="1024"/>
              <a:ext cx="366" cy="238"/>
              <a:chOff x="671" y="1024"/>
              <a:chExt cx="366" cy="238"/>
            </a:xfrm>
          </p:grpSpPr>
          <p:sp>
            <p:nvSpPr>
              <p:cNvPr id="104" name="Rectangle 94" descr="Trellis"/>
              <p:cNvSpPr>
                <a:spLocks noChangeArrowheads="1"/>
              </p:cNvSpPr>
              <p:nvPr/>
            </p:nvSpPr>
            <p:spPr bwMode="auto">
              <a:xfrm>
                <a:off x="671" y="1025"/>
                <a:ext cx="156" cy="237"/>
              </a:xfrm>
              <a:prstGeom prst="rect">
                <a:avLst/>
              </a:prstGeom>
              <a:pattFill prst="trellis">
                <a:fgClr>
                  <a:srgbClr val="C0C0C0"/>
                </a:fgClr>
                <a:bgClr>
                  <a:srgbClr val="FFFFFF"/>
                </a:bgClr>
              </a:pattFill>
              <a:ln w="9525">
                <a:solidFill>
                  <a:schemeClr val="tx1"/>
                </a:solidFill>
                <a:miter lim="800000"/>
                <a:headEnd/>
                <a:tailEnd/>
              </a:ln>
            </p:spPr>
            <p:txBody>
              <a:bodyPr wrap="none" anchor="ctr"/>
              <a:lstStyle/>
              <a:p>
                <a:pPr algn="ctr" eaLnBrk="1" hangingPunct="1">
                  <a:lnSpc>
                    <a:spcPct val="130000"/>
                  </a:lnSpc>
                </a:pPr>
                <a:endParaRPr lang="en-US" baseline="0" dirty="0">
                  <a:solidFill>
                    <a:srgbClr val="FFFF99"/>
                  </a:solidFill>
                  <a:latin typeface="Arial" pitchFamily="34" charset="0"/>
                </a:endParaRPr>
              </a:p>
            </p:txBody>
          </p:sp>
          <p:sp>
            <p:nvSpPr>
              <p:cNvPr id="105" name="Rectangle 95" descr="Wide downward diagonal"/>
              <p:cNvSpPr>
                <a:spLocks noChangeArrowheads="1"/>
              </p:cNvSpPr>
              <p:nvPr/>
            </p:nvSpPr>
            <p:spPr bwMode="auto">
              <a:xfrm>
                <a:off x="919" y="1024"/>
                <a:ext cx="118" cy="237"/>
              </a:xfrm>
              <a:prstGeom prst="rect">
                <a:avLst/>
              </a:prstGeom>
              <a:pattFill prst="wdDnDiag">
                <a:fgClr>
                  <a:srgbClr val="3333CC"/>
                </a:fgClr>
                <a:bgClr>
                  <a:srgbClr val="FFFFFF"/>
                </a:bgClr>
              </a:pattFill>
              <a:ln w="9525">
                <a:solidFill>
                  <a:schemeClr val="tx1"/>
                </a:solidFill>
                <a:miter lim="800000"/>
                <a:headEnd/>
                <a:tailEnd/>
              </a:ln>
            </p:spPr>
            <p:txBody>
              <a:bodyPr wrap="none" anchor="ctr"/>
              <a:lstStyle/>
              <a:p>
                <a:endParaRPr lang="en-US" dirty="0"/>
              </a:p>
            </p:txBody>
          </p:sp>
        </p:grpSp>
      </p:grpSp>
      <p:grpSp>
        <p:nvGrpSpPr>
          <p:cNvPr id="32" name="Group 96"/>
          <p:cNvGrpSpPr>
            <a:grpSpLocks/>
          </p:cNvGrpSpPr>
          <p:nvPr/>
        </p:nvGrpSpPr>
        <p:grpSpPr bwMode="auto">
          <a:xfrm>
            <a:off x="1920240" y="3944473"/>
            <a:ext cx="581025" cy="377825"/>
            <a:chOff x="671" y="1024"/>
            <a:chExt cx="366" cy="238"/>
          </a:xfrm>
        </p:grpSpPr>
        <p:sp>
          <p:nvSpPr>
            <p:cNvPr id="107" name="Rectangle 97" descr="Large checker board"/>
            <p:cNvSpPr>
              <a:spLocks noChangeArrowheads="1"/>
            </p:cNvSpPr>
            <p:nvPr/>
          </p:nvSpPr>
          <p:spPr bwMode="auto">
            <a:xfrm>
              <a:off x="826" y="1025"/>
              <a:ext cx="100" cy="237"/>
            </a:xfrm>
            <a:prstGeom prst="rect">
              <a:avLst/>
            </a:prstGeom>
            <a:pattFill prst="lgCheck">
              <a:fgClr>
                <a:srgbClr val="339966"/>
              </a:fgClr>
              <a:bgClr>
                <a:srgbClr val="FFFFFF"/>
              </a:bgClr>
            </a:pattFill>
            <a:ln w="9525">
              <a:solidFill>
                <a:schemeClr val="tx1"/>
              </a:solidFill>
              <a:miter lim="800000"/>
              <a:headEnd/>
              <a:tailEnd/>
            </a:ln>
          </p:spPr>
          <p:txBody>
            <a:bodyPr wrap="none" anchor="ctr"/>
            <a:lstStyle/>
            <a:p>
              <a:endParaRPr lang="en-US" dirty="0"/>
            </a:p>
          </p:txBody>
        </p:sp>
        <p:grpSp>
          <p:nvGrpSpPr>
            <p:cNvPr id="33" name="Group 98"/>
            <p:cNvGrpSpPr>
              <a:grpSpLocks/>
            </p:cNvGrpSpPr>
            <p:nvPr/>
          </p:nvGrpSpPr>
          <p:grpSpPr bwMode="auto">
            <a:xfrm>
              <a:off x="671" y="1024"/>
              <a:ext cx="366" cy="238"/>
              <a:chOff x="671" y="1024"/>
              <a:chExt cx="366" cy="238"/>
            </a:xfrm>
          </p:grpSpPr>
          <p:sp>
            <p:nvSpPr>
              <p:cNvPr id="109" name="Rectangle 99" descr="Trellis"/>
              <p:cNvSpPr>
                <a:spLocks noChangeArrowheads="1"/>
              </p:cNvSpPr>
              <p:nvPr/>
            </p:nvSpPr>
            <p:spPr bwMode="auto">
              <a:xfrm>
                <a:off x="671" y="1025"/>
                <a:ext cx="156" cy="237"/>
              </a:xfrm>
              <a:prstGeom prst="rect">
                <a:avLst/>
              </a:prstGeom>
              <a:pattFill prst="trellis">
                <a:fgClr>
                  <a:srgbClr val="C0C0C0"/>
                </a:fgClr>
                <a:bgClr>
                  <a:srgbClr val="FFFFFF"/>
                </a:bgClr>
              </a:pattFill>
              <a:ln w="9525">
                <a:solidFill>
                  <a:schemeClr val="tx1"/>
                </a:solidFill>
                <a:miter lim="800000"/>
                <a:headEnd/>
                <a:tailEnd/>
              </a:ln>
            </p:spPr>
            <p:txBody>
              <a:bodyPr wrap="none" anchor="ctr"/>
              <a:lstStyle/>
              <a:p>
                <a:pPr algn="ctr" eaLnBrk="1" hangingPunct="1">
                  <a:lnSpc>
                    <a:spcPct val="130000"/>
                  </a:lnSpc>
                </a:pPr>
                <a:endParaRPr lang="en-US" baseline="0" dirty="0">
                  <a:solidFill>
                    <a:srgbClr val="FFFF99"/>
                  </a:solidFill>
                  <a:latin typeface="Arial" pitchFamily="34" charset="0"/>
                </a:endParaRPr>
              </a:p>
            </p:txBody>
          </p:sp>
          <p:sp>
            <p:nvSpPr>
              <p:cNvPr id="110" name="Rectangle 100" descr="Wide downward diagonal"/>
              <p:cNvSpPr>
                <a:spLocks noChangeArrowheads="1"/>
              </p:cNvSpPr>
              <p:nvPr/>
            </p:nvSpPr>
            <p:spPr bwMode="auto">
              <a:xfrm>
                <a:off x="919" y="1024"/>
                <a:ext cx="118" cy="237"/>
              </a:xfrm>
              <a:prstGeom prst="rect">
                <a:avLst/>
              </a:prstGeom>
              <a:pattFill prst="wdDnDiag">
                <a:fgClr>
                  <a:srgbClr val="3333CC"/>
                </a:fgClr>
                <a:bgClr>
                  <a:srgbClr val="FFFFFF"/>
                </a:bgClr>
              </a:pattFill>
              <a:ln w="9525">
                <a:solidFill>
                  <a:schemeClr val="tx1"/>
                </a:solidFill>
                <a:miter lim="800000"/>
                <a:headEnd/>
                <a:tailEnd/>
              </a:ln>
            </p:spPr>
            <p:txBody>
              <a:bodyPr wrap="none" anchor="ctr"/>
              <a:lstStyle/>
              <a:p>
                <a:endParaRPr lang="en-US" dirty="0"/>
              </a:p>
            </p:txBody>
          </p:sp>
        </p:grpSp>
      </p:grpSp>
      <p:grpSp>
        <p:nvGrpSpPr>
          <p:cNvPr id="34" name="Group 20"/>
          <p:cNvGrpSpPr/>
          <p:nvPr/>
        </p:nvGrpSpPr>
        <p:grpSpPr>
          <a:xfrm>
            <a:off x="0" y="5043147"/>
            <a:ext cx="9144000" cy="985743"/>
            <a:chOff x="0" y="5013434"/>
            <a:chExt cx="9144000" cy="985743"/>
          </a:xfrm>
        </p:grpSpPr>
        <p:sp>
          <p:nvSpPr>
            <p:cNvPr id="112" name="Rectangle 111"/>
            <p:cNvSpPr/>
            <p:nvPr/>
          </p:nvSpPr>
          <p:spPr>
            <a:xfrm>
              <a:off x="0" y="5029200"/>
              <a:ext cx="9144000" cy="914400"/>
            </a:xfrm>
            <a:prstGeom prst="rect">
              <a:avLst/>
            </a:prstGeom>
            <a:gradFill>
              <a:gsLst>
                <a:gs pos="0">
                  <a:srgbClr val="FFFFCC">
                    <a:alpha val="84000"/>
                  </a:srgbClr>
                </a:gs>
                <a:gs pos="50000">
                  <a:srgbClr val="FFFFCC">
                    <a:alpha val="52000"/>
                  </a:srgbClr>
                </a:gs>
                <a:gs pos="100000">
                  <a:srgbClr val="FFFFCC">
                    <a:alpha val="1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9"/>
            <p:cNvGrpSpPr/>
            <p:nvPr/>
          </p:nvGrpSpPr>
          <p:grpSpPr>
            <a:xfrm>
              <a:off x="381000" y="5013434"/>
              <a:ext cx="7060082" cy="985743"/>
              <a:chOff x="381000" y="4784834"/>
              <a:chExt cx="7060082" cy="985743"/>
            </a:xfrm>
          </p:grpSpPr>
          <p:grpSp>
            <p:nvGrpSpPr>
              <p:cNvPr id="36" name="Group 16"/>
              <p:cNvGrpSpPr/>
              <p:nvPr/>
            </p:nvGrpSpPr>
            <p:grpSpPr>
              <a:xfrm>
                <a:off x="381000" y="4784834"/>
                <a:ext cx="985715" cy="985743"/>
                <a:chOff x="1524000" y="4556234"/>
                <a:chExt cx="985715" cy="985743"/>
              </a:xfrm>
            </p:grpSpPr>
            <p:grpSp>
              <p:nvGrpSpPr>
                <p:cNvPr id="37" name="Group 15"/>
                <p:cNvGrpSpPr/>
                <p:nvPr/>
              </p:nvGrpSpPr>
              <p:grpSpPr>
                <a:xfrm>
                  <a:off x="1524000" y="4784834"/>
                  <a:ext cx="985715" cy="757143"/>
                  <a:chOff x="1524000" y="4784834"/>
                  <a:chExt cx="985715" cy="757143"/>
                </a:xfrm>
              </p:grpSpPr>
              <p:pic>
                <p:nvPicPr>
                  <p:cNvPr id="118" name="Picture 6" descr="C:\Documents and Settings\cantot\My Documents\Training\Supporting Materials\Icons\PNG files for PowerPoint\All Others\blank paper.png"/>
                  <p:cNvPicPr>
                    <a:picLocks noChangeAspect="1" noChangeArrowheads="1"/>
                  </p:cNvPicPr>
                  <p:nvPr/>
                </p:nvPicPr>
                <p:blipFill>
                  <a:blip r:embed="rId5" cstate="print"/>
                  <a:srcRect/>
                  <a:stretch>
                    <a:fillRect/>
                  </a:stretch>
                </p:blipFill>
                <p:spPr bwMode="auto">
                  <a:xfrm rot="16200000">
                    <a:off x="1638286" y="4670548"/>
                    <a:ext cx="757143" cy="985715"/>
                  </a:xfrm>
                  <a:prstGeom prst="rect">
                    <a:avLst/>
                  </a:prstGeom>
                  <a:noFill/>
                </p:spPr>
              </p:pic>
              <p:sp>
                <p:nvSpPr>
                  <p:cNvPr id="119" name="TextBox 118"/>
                  <p:cNvSpPr txBox="1"/>
                  <p:nvPr/>
                </p:nvSpPr>
                <p:spPr>
                  <a:xfrm>
                    <a:off x="1676400" y="4932769"/>
                    <a:ext cx="700833" cy="461665"/>
                  </a:xfrm>
                  <a:prstGeom prst="rect">
                    <a:avLst/>
                  </a:prstGeom>
                  <a:noFill/>
                </p:spPr>
                <p:txBody>
                  <a:bodyPr wrap="none" rtlCol="0">
                    <a:spAutoFit/>
                  </a:bodyPr>
                  <a:lstStyle/>
                  <a:p>
                    <a:r>
                      <a:rPr lang="en-US" sz="300" dirty="0" smtClean="0">
                        <a:latin typeface="Edwardian Script ITC" pitchFamily="66" charset="0"/>
                      </a:rPr>
                      <a:t>                   A fly and a flea in a flue</a:t>
                    </a:r>
                  </a:p>
                  <a:p>
                    <a:r>
                      <a:rPr lang="en-US" sz="300" dirty="0" smtClean="0">
                        <a:latin typeface="Edwardian Script ITC" pitchFamily="66" charset="0"/>
                      </a:rPr>
                      <a:t>                  Were imprisoned, so what could they do</a:t>
                    </a:r>
                  </a:p>
                  <a:p>
                    <a:r>
                      <a:rPr lang="en-US" sz="300" dirty="0" smtClean="0">
                        <a:latin typeface="Edwardian Script ITC" pitchFamily="66" charset="0"/>
                      </a:rPr>
                      <a:t>Said the fly, let us flee. Let us fly said the flee</a:t>
                    </a:r>
                  </a:p>
                  <a:p>
                    <a:r>
                      <a:rPr lang="en-US" sz="300" dirty="0" smtClean="0">
                        <a:latin typeface="Edwardian Script ITC" pitchFamily="66" charset="0"/>
                      </a:rPr>
                      <a:t>So they flew through a flaw in the flue.</a:t>
                    </a:r>
                  </a:p>
                  <a:p>
                    <a:r>
                      <a:rPr lang="en-US" sz="300" dirty="0" smtClean="0">
                        <a:latin typeface="Edwardian Script ITC" pitchFamily="66" charset="0"/>
                      </a:rPr>
                      <a:t>A canner exceedingly canny</a:t>
                    </a:r>
                  </a:p>
                  <a:p>
                    <a:r>
                      <a:rPr lang="en-US" sz="300" dirty="0" smtClean="0">
                        <a:latin typeface="Edwardian Script ITC" pitchFamily="66" charset="0"/>
                      </a:rPr>
                      <a:t>One morning remarked to his granny</a:t>
                    </a:r>
                  </a:p>
                  <a:p>
                    <a:r>
                      <a:rPr lang="en-US" sz="300" dirty="0" smtClean="0">
                        <a:latin typeface="Edwardian Script ITC" pitchFamily="66" charset="0"/>
                      </a:rPr>
                      <a:t>A canner can can anything that he can</a:t>
                    </a:r>
                  </a:p>
                  <a:p>
                    <a:r>
                      <a:rPr lang="en-US" sz="300" dirty="0" smtClean="0">
                        <a:latin typeface="Edwardian Script ITC" pitchFamily="66" charset="0"/>
                      </a:rPr>
                      <a:t>But a canner can’t can a can can he?</a:t>
                    </a:r>
                    <a:endParaRPr lang="en-US" sz="300" dirty="0">
                      <a:latin typeface="Edwardian Script ITC" pitchFamily="66" charset="0"/>
                    </a:endParaRPr>
                  </a:p>
                </p:txBody>
              </p:sp>
            </p:grpSp>
            <p:pic>
              <p:nvPicPr>
                <p:cNvPr id="117" name="Picture 2" descr="C:\Documents and Settings\cantot\My Documents\Training\Supporting Materials\Icons\PNG files for PowerPoint\All Others\Push Pin.png"/>
                <p:cNvPicPr>
                  <a:picLocks noChangeAspect="1" noChangeArrowheads="1"/>
                </p:cNvPicPr>
                <p:nvPr/>
              </p:nvPicPr>
              <p:blipFill>
                <a:blip r:embed="rId6" cstate="print"/>
                <a:srcRect/>
                <a:stretch>
                  <a:fillRect/>
                </a:stretch>
              </p:blipFill>
              <p:spPr bwMode="auto">
                <a:xfrm>
                  <a:off x="1905000" y="4556234"/>
                  <a:ext cx="548640" cy="548640"/>
                </a:xfrm>
                <a:prstGeom prst="rect">
                  <a:avLst/>
                </a:prstGeom>
                <a:noFill/>
              </p:spPr>
            </p:pic>
          </p:grpSp>
          <p:sp>
            <p:nvSpPr>
              <p:cNvPr id="115" name="TextBox 114"/>
              <p:cNvSpPr txBox="1"/>
              <p:nvPr/>
            </p:nvSpPr>
            <p:spPr>
              <a:xfrm>
                <a:off x="1371600" y="4884003"/>
                <a:ext cx="6069482" cy="769441"/>
              </a:xfrm>
              <a:prstGeom prst="rect">
                <a:avLst/>
              </a:prstGeom>
              <a:noFill/>
            </p:spPr>
            <p:txBody>
              <a:bodyPr wrap="none" rtlCol="0">
                <a:spAutoFit/>
              </a:bodyPr>
              <a:lstStyle/>
              <a:p>
                <a:r>
                  <a:rPr lang="en-US" sz="2200" b="1" dirty="0" smtClean="0">
                    <a:solidFill>
                      <a:schemeClr val="bg2">
                        <a:lumMod val="75000"/>
                      </a:schemeClr>
                    </a:solidFill>
                    <a:latin typeface="Calibri" pitchFamily="34" charset="0"/>
                    <a:cs typeface="+mn-cs"/>
                  </a:rPr>
                  <a:t>Note:</a:t>
                </a:r>
                <a:r>
                  <a:rPr lang="en-US" sz="2200" dirty="0" smtClean="0">
                    <a:solidFill>
                      <a:schemeClr val="bg2">
                        <a:lumMod val="75000"/>
                      </a:schemeClr>
                    </a:solidFill>
                    <a:latin typeface="Calibri" pitchFamily="34" charset="0"/>
                    <a:cs typeface="+mn-cs"/>
                  </a:rPr>
                  <a:t> Select a distribution key that will not result in</a:t>
                </a:r>
                <a:br>
                  <a:rPr lang="en-US" sz="2200" dirty="0" smtClean="0">
                    <a:solidFill>
                      <a:schemeClr val="bg2">
                        <a:lumMod val="75000"/>
                      </a:schemeClr>
                    </a:solidFill>
                    <a:latin typeface="Calibri" pitchFamily="34" charset="0"/>
                    <a:cs typeface="+mn-cs"/>
                  </a:rPr>
                </a:br>
                <a:r>
                  <a:rPr lang="en-US" sz="2200" dirty="0" smtClean="0">
                    <a:solidFill>
                      <a:schemeClr val="bg2">
                        <a:lumMod val="75000"/>
                      </a:schemeClr>
                    </a:solidFill>
                    <a:latin typeface="Calibri" pitchFamily="34" charset="0"/>
                    <a:cs typeface="+mn-cs"/>
                  </a:rPr>
                  <a:t>processing skew.</a:t>
                </a:r>
              </a:p>
            </p:txBody>
          </p:sp>
        </p:grpSp>
      </p:grpSp>
      <p:sp>
        <p:nvSpPr>
          <p:cNvPr id="120" name="Text Box 4"/>
          <p:cNvSpPr txBox="1">
            <a:spLocks noChangeArrowheads="1"/>
          </p:cNvSpPr>
          <p:nvPr/>
        </p:nvSpPr>
        <p:spPr bwMode="auto">
          <a:xfrm>
            <a:off x="585586" y="1666799"/>
            <a:ext cx="726639" cy="338554"/>
          </a:xfrm>
          <a:prstGeom prst="rect">
            <a:avLst/>
          </a:prstGeom>
          <a:solidFill>
            <a:schemeClr val="bg1"/>
          </a:solidFill>
          <a:ln w="9525">
            <a:solidFill>
              <a:srgbClr val="000000"/>
            </a:solidFill>
            <a:miter lim="800000"/>
            <a:headEnd/>
            <a:tailEnd/>
          </a:ln>
          <a:effectLst>
            <a:softEdge rad="63500"/>
          </a:effectLst>
        </p:spPr>
        <p:txBody>
          <a:bodyPr wrap="square">
            <a:spAutoFit/>
          </a:bodyPr>
          <a:lstStyle/>
          <a:p>
            <a:pPr algn="ctr" eaLnBrk="1" hangingPunct="1"/>
            <a:r>
              <a:rPr lang="en-US" sz="1600" b="1" baseline="0" dirty="0" smtClean="0">
                <a:solidFill>
                  <a:srgbClr val="000000"/>
                </a:solidFill>
                <a:latin typeface="+mj-lt"/>
              </a:rPr>
              <a:t>JAN</a:t>
            </a:r>
            <a:endParaRPr lang="en-US" sz="1600" b="1" baseline="0" dirty="0">
              <a:latin typeface="+mj-lt"/>
            </a:endParaRPr>
          </a:p>
        </p:txBody>
      </p:sp>
      <p:sp>
        <p:nvSpPr>
          <p:cNvPr id="121" name="Text Box 4"/>
          <p:cNvSpPr txBox="1">
            <a:spLocks noChangeArrowheads="1"/>
          </p:cNvSpPr>
          <p:nvPr/>
        </p:nvSpPr>
        <p:spPr bwMode="auto">
          <a:xfrm>
            <a:off x="585586" y="2258411"/>
            <a:ext cx="726639" cy="338554"/>
          </a:xfrm>
          <a:prstGeom prst="rect">
            <a:avLst/>
          </a:prstGeom>
          <a:solidFill>
            <a:schemeClr val="bg1"/>
          </a:solidFill>
          <a:ln w="9525">
            <a:solidFill>
              <a:srgbClr val="000000"/>
            </a:solidFill>
            <a:miter lim="800000"/>
            <a:headEnd/>
            <a:tailEnd/>
          </a:ln>
          <a:effectLst>
            <a:softEdge rad="63500"/>
          </a:effectLst>
        </p:spPr>
        <p:txBody>
          <a:bodyPr wrap="square">
            <a:spAutoFit/>
          </a:bodyPr>
          <a:lstStyle/>
          <a:p>
            <a:pPr algn="ctr" eaLnBrk="1" hangingPunct="1"/>
            <a:r>
              <a:rPr lang="en-US" sz="1600" b="1" baseline="0" dirty="0" smtClean="0">
                <a:solidFill>
                  <a:srgbClr val="000000"/>
                </a:solidFill>
                <a:latin typeface="+mj-lt"/>
              </a:rPr>
              <a:t>FEB</a:t>
            </a:r>
            <a:endParaRPr lang="en-US" sz="1600" b="1" baseline="0" dirty="0">
              <a:latin typeface="+mj-lt"/>
            </a:endParaRPr>
          </a:p>
        </p:txBody>
      </p:sp>
      <p:sp>
        <p:nvSpPr>
          <p:cNvPr id="122" name="Text Box 4"/>
          <p:cNvSpPr txBox="1">
            <a:spLocks noChangeArrowheads="1"/>
          </p:cNvSpPr>
          <p:nvPr/>
        </p:nvSpPr>
        <p:spPr bwMode="auto">
          <a:xfrm>
            <a:off x="585586" y="2825565"/>
            <a:ext cx="726639" cy="338554"/>
          </a:xfrm>
          <a:prstGeom prst="rect">
            <a:avLst/>
          </a:prstGeom>
          <a:solidFill>
            <a:schemeClr val="bg1"/>
          </a:solidFill>
          <a:ln w="9525">
            <a:solidFill>
              <a:srgbClr val="000000"/>
            </a:solidFill>
            <a:miter lim="800000"/>
            <a:headEnd/>
            <a:tailEnd/>
          </a:ln>
          <a:effectLst>
            <a:softEdge rad="63500"/>
          </a:effectLst>
        </p:spPr>
        <p:txBody>
          <a:bodyPr wrap="square">
            <a:spAutoFit/>
          </a:bodyPr>
          <a:lstStyle/>
          <a:p>
            <a:pPr algn="ctr" eaLnBrk="1" hangingPunct="1"/>
            <a:r>
              <a:rPr lang="en-US" sz="1600" b="1" baseline="0" dirty="0" smtClean="0">
                <a:solidFill>
                  <a:srgbClr val="000000"/>
                </a:solidFill>
                <a:latin typeface="+mj-lt"/>
              </a:rPr>
              <a:t>MAR</a:t>
            </a:r>
            <a:endParaRPr lang="en-US" sz="1600" b="1" baseline="0" dirty="0">
              <a:latin typeface="+mj-lt"/>
            </a:endParaRPr>
          </a:p>
        </p:txBody>
      </p:sp>
      <p:sp>
        <p:nvSpPr>
          <p:cNvPr id="123" name="Text Box 4"/>
          <p:cNvSpPr txBox="1">
            <a:spLocks noChangeArrowheads="1"/>
          </p:cNvSpPr>
          <p:nvPr/>
        </p:nvSpPr>
        <p:spPr bwMode="auto">
          <a:xfrm>
            <a:off x="585586" y="3401411"/>
            <a:ext cx="726639" cy="338554"/>
          </a:xfrm>
          <a:prstGeom prst="rect">
            <a:avLst/>
          </a:prstGeom>
          <a:solidFill>
            <a:schemeClr val="bg1"/>
          </a:solidFill>
          <a:ln w="9525">
            <a:solidFill>
              <a:srgbClr val="000000"/>
            </a:solidFill>
            <a:miter lim="800000"/>
            <a:headEnd/>
            <a:tailEnd/>
          </a:ln>
          <a:effectLst>
            <a:softEdge rad="63500"/>
          </a:effectLst>
        </p:spPr>
        <p:txBody>
          <a:bodyPr wrap="square">
            <a:spAutoFit/>
          </a:bodyPr>
          <a:lstStyle/>
          <a:p>
            <a:pPr algn="ctr" eaLnBrk="1" hangingPunct="1"/>
            <a:r>
              <a:rPr lang="en-US" sz="1600" b="1" baseline="0" dirty="0" smtClean="0">
                <a:solidFill>
                  <a:srgbClr val="000000"/>
                </a:solidFill>
                <a:latin typeface="+mj-lt"/>
              </a:rPr>
              <a:t>APR</a:t>
            </a:r>
            <a:endParaRPr lang="en-US" sz="1600" b="1" baseline="0" dirty="0">
              <a:latin typeface="+mj-lt"/>
            </a:endParaRPr>
          </a:p>
        </p:txBody>
      </p:sp>
      <p:sp>
        <p:nvSpPr>
          <p:cNvPr id="124" name="Text Box 4"/>
          <p:cNvSpPr txBox="1">
            <a:spLocks noChangeArrowheads="1"/>
          </p:cNvSpPr>
          <p:nvPr/>
        </p:nvSpPr>
        <p:spPr bwMode="auto">
          <a:xfrm>
            <a:off x="585586" y="4011011"/>
            <a:ext cx="726639" cy="338554"/>
          </a:xfrm>
          <a:prstGeom prst="rect">
            <a:avLst/>
          </a:prstGeom>
          <a:solidFill>
            <a:schemeClr val="bg1"/>
          </a:solidFill>
          <a:ln w="9525">
            <a:solidFill>
              <a:srgbClr val="000000"/>
            </a:solidFill>
            <a:miter lim="800000"/>
            <a:headEnd/>
            <a:tailEnd/>
          </a:ln>
          <a:effectLst>
            <a:softEdge rad="63500"/>
          </a:effectLst>
        </p:spPr>
        <p:txBody>
          <a:bodyPr wrap="square">
            <a:spAutoFit/>
          </a:bodyPr>
          <a:lstStyle/>
          <a:p>
            <a:pPr algn="ctr" eaLnBrk="1" hangingPunct="1"/>
            <a:r>
              <a:rPr lang="en-US" sz="1600" b="1" baseline="0" dirty="0" smtClean="0">
                <a:solidFill>
                  <a:srgbClr val="000000"/>
                </a:solidFill>
                <a:latin typeface="+mj-lt"/>
              </a:rPr>
              <a:t>MAY</a:t>
            </a:r>
            <a:endParaRPr lang="en-US" sz="1600" b="1" baseline="0" dirty="0">
              <a:latin typeface="+mj-lt"/>
            </a:endParaRPr>
          </a:p>
        </p:txBody>
      </p:sp>
      <p:sp>
        <p:nvSpPr>
          <p:cNvPr id="125" name="Text Box 4"/>
          <p:cNvSpPr txBox="1">
            <a:spLocks noChangeArrowheads="1"/>
          </p:cNvSpPr>
          <p:nvPr/>
        </p:nvSpPr>
        <p:spPr bwMode="auto">
          <a:xfrm>
            <a:off x="585586" y="4544411"/>
            <a:ext cx="726639" cy="338554"/>
          </a:xfrm>
          <a:prstGeom prst="rect">
            <a:avLst/>
          </a:prstGeom>
          <a:solidFill>
            <a:schemeClr val="bg1"/>
          </a:solidFill>
          <a:ln w="9525">
            <a:solidFill>
              <a:srgbClr val="000000"/>
            </a:solidFill>
            <a:miter lim="800000"/>
            <a:headEnd/>
            <a:tailEnd/>
          </a:ln>
          <a:effectLst>
            <a:softEdge rad="63500"/>
          </a:effectLst>
        </p:spPr>
        <p:txBody>
          <a:bodyPr wrap="square">
            <a:spAutoFit/>
          </a:bodyPr>
          <a:lstStyle/>
          <a:p>
            <a:pPr algn="ctr" eaLnBrk="1" hangingPunct="1"/>
            <a:r>
              <a:rPr lang="en-US" sz="1600" b="1" baseline="0" dirty="0" smtClean="0">
                <a:solidFill>
                  <a:srgbClr val="000000"/>
                </a:solidFill>
                <a:latin typeface="+mj-lt"/>
              </a:rPr>
              <a:t>JUN</a:t>
            </a:r>
            <a:endParaRPr lang="en-US" sz="1600" b="1" baseline="0" dirty="0">
              <a:latin typeface="+mj-lt"/>
            </a:endParaRPr>
          </a:p>
        </p:txBody>
      </p:sp>
    </p:spTree>
    <p:custDataLst>
      <p:tags r:id="rId1"/>
    </p:custDataLst>
    <p:extLst>
      <p:ext uri="{BB962C8B-B14F-4D97-AF65-F5344CB8AC3E}">
        <p14:creationId xmlns:p14="http://schemas.microsoft.com/office/powerpoint/2010/main" val="409782635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4122"/>
            <a:ext cx="8229600" cy="1143000"/>
          </a:xfrm>
        </p:spPr>
        <p:txBody>
          <a:bodyPr anchor="t"/>
          <a:lstStyle/>
          <a:p>
            <a:r>
              <a:rPr lang="en-US" dirty="0" smtClean="0"/>
              <a:t>Using the Same Distribution Key for Commonly Joined Tables </a:t>
            </a:r>
            <a:endParaRPr lang="en-US" dirty="0"/>
          </a:p>
        </p:txBody>
      </p:sp>
      <p:grpSp>
        <p:nvGrpSpPr>
          <p:cNvPr id="5" name="Group 20"/>
          <p:cNvGrpSpPr/>
          <p:nvPr/>
        </p:nvGrpSpPr>
        <p:grpSpPr>
          <a:xfrm>
            <a:off x="0" y="4984532"/>
            <a:ext cx="9144000" cy="1237942"/>
            <a:chOff x="0" y="5013434"/>
            <a:chExt cx="9144000" cy="1237942"/>
          </a:xfrm>
        </p:grpSpPr>
        <p:sp>
          <p:nvSpPr>
            <p:cNvPr id="34" name="Rectangle 33"/>
            <p:cNvSpPr/>
            <p:nvPr/>
          </p:nvSpPr>
          <p:spPr>
            <a:xfrm>
              <a:off x="0" y="5029200"/>
              <a:ext cx="9144000" cy="914400"/>
            </a:xfrm>
            <a:prstGeom prst="rect">
              <a:avLst/>
            </a:prstGeom>
            <a:gradFill>
              <a:gsLst>
                <a:gs pos="0">
                  <a:srgbClr val="FFFFCC">
                    <a:alpha val="84000"/>
                  </a:srgbClr>
                </a:gs>
                <a:gs pos="50000">
                  <a:srgbClr val="FFFFCC">
                    <a:alpha val="52000"/>
                  </a:srgbClr>
                </a:gs>
                <a:gs pos="100000">
                  <a:srgbClr val="FFFFCC">
                    <a:alpha val="1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9"/>
            <p:cNvGrpSpPr/>
            <p:nvPr/>
          </p:nvGrpSpPr>
          <p:grpSpPr>
            <a:xfrm>
              <a:off x="381000" y="5013434"/>
              <a:ext cx="7708016" cy="1237942"/>
              <a:chOff x="381000" y="4784834"/>
              <a:chExt cx="7708016" cy="1237942"/>
            </a:xfrm>
          </p:grpSpPr>
          <p:grpSp>
            <p:nvGrpSpPr>
              <p:cNvPr id="12" name="Group 16"/>
              <p:cNvGrpSpPr/>
              <p:nvPr/>
            </p:nvGrpSpPr>
            <p:grpSpPr>
              <a:xfrm>
                <a:off x="381000" y="4784834"/>
                <a:ext cx="985715" cy="985743"/>
                <a:chOff x="1524000" y="4556234"/>
                <a:chExt cx="985715" cy="985743"/>
              </a:xfrm>
            </p:grpSpPr>
            <p:grpSp>
              <p:nvGrpSpPr>
                <p:cNvPr id="13" name="Group 15"/>
                <p:cNvGrpSpPr/>
                <p:nvPr/>
              </p:nvGrpSpPr>
              <p:grpSpPr>
                <a:xfrm>
                  <a:off x="1524000" y="4784834"/>
                  <a:ext cx="985715" cy="757143"/>
                  <a:chOff x="1524000" y="4784834"/>
                  <a:chExt cx="985715" cy="757143"/>
                </a:xfrm>
              </p:grpSpPr>
              <p:pic>
                <p:nvPicPr>
                  <p:cNvPr id="40" name="Picture 6" descr="C:\Documents and Settings\cantot\My Documents\Training\Supporting Materials\Icons\PNG files for PowerPoint\All Others\blank paper.png"/>
                  <p:cNvPicPr>
                    <a:picLocks noChangeAspect="1" noChangeArrowheads="1"/>
                  </p:cNvPicPr>
                  <p:nvPr/>
                </p:nvPicPr>
                <p:blipFill>
                  <a:blip r:embed="rId4" cstate="print"/>
                  <a:srcRect/>
                  <a:stretch>
                    <a:fillRect/>
                  </a:stretch>
                </p:blipFill>
                <p:spPr bwMode="auto">
                  <a:xfrm rot="16200000">
                    <a:off x="1638286" y="4670548"/>
                    <a:ext cx="757143" cy="985715"/>
                  </a:xfrm>
                  <a:prstGeom prst="rect">
                    <a:avLst/>
                  </a:prstGeom>
                  <a:noFill/>
                </p:spPr>
              </p:pic>
              <p:sp>
                <p:nvSpPr>
                  <p:cNvPr id="41" name="TextBox 40"/>
                  <p:cNvSpPr txBox="1"/>
                  <p:nvPr/>
                </p:nvSpPr>
                <p:spPr>
                  <a:xfrm>
                    <a:off x="1676400" y="4932769"/>
                    <a:ext cx="700833" cy="461665"/>
                  </a:xfrm>
                  <a:prstGeom prst="rect">
                    <a:avLst/>
                  </a:prstGeom>
                  <a:noFill/>
                </p:spPr>
                <p:txBody>
                  <a:bodyPr wrap="none" rtlCol="0">
                    <a:spAutoFit/>
                  </a:bodyPr>
                  <a:lstStyle/>
                  <a:p>
                    <a:r>
                      <a:rPr lang="en-US" sz="300" dirty="0" smtClean="0">
                        <a:latin typeface="Edwardian Script ITC" pitchFamily="66" charset="0"/>
                      </a:rPr>
                      <a:t>                   A fly and a flea in a flue</a:t>
                    </a:r>
                  </a:p>
                  <a:p>
                    <a:r>
                      <a:rPr lang="en-US" sz="300" dirty="0" smtClean="0">
                        <a:latin typeface="Edwardian Script ITC" pitchFamily="66" charset="0"/>
                      </a:rPr>
                      <a:t>                  Were imprisoned, so what could they do</a:t>
                    </a:r>
                  </a:p>
                  <a:p>
                    <a:r>
                      <a:rPr lang="en-US" sz="300" dirty="0" smtClean="0">
                        <a:latin typeface="Edwardian Script ITC" pitchFamily="66" charset="0"/>
                      </a:rPr>
                      <a:t>Said the fly, let us flee. Let us fly said the flee</a:t>
                    </a:r>
                  </a:p>
                  <a:p>
                    <a:r>
                      <a:rPr lang="en-US" sz="300" dirty="0" smtClean="0">
                        <a:latin typeface="Edwardian Script ITC" pitchFamily="66" charset="0"/>
                      </a:rPr>
                      <a:t>So they flew through a flaw in the flue.</a:t>
                    </a:r>
                  </a:p>
                  <a:p>
                    <a:r>
                      <a:rPr lang="en-US" sz="300" dirty="0" smtClean="0">
                        <a:latin typeface="Edwardian Script ITC" pitchFamily="66" charset="0"/>
                      </a:rPr>
                      <a:t>A canner exceedingly canny</a:t>
                    </a:r>
                  </a:p>
                  <a:p>
                    <a:r>
                      <a:rPr lang="en-US" sz="300" dirty="0" smtClean="0">
                        <a:latin typeface="Edwardian Script ITC" pitchFamily="66" charset="0"/>
                      </a:rPr>
                      <a:t>One morning remarked to his granny</a:t>
                    </a:r>
                  </a:p>
                  <a:p>
                    <a:r>
                      <a:rPr lang="en-US" sz="300" dirty="0" smtClean="0">
                        <a:latin typeface="Edwardian Script ITC" pitchFamily="66" charset="0"/>
                      </a:rPr>
                      <a:t>A canner can can anything that he can</a:t>
                    </a:r>
                  </a:p>
                  <a:p>
                    <a:r>
                      <a:rPr lang="en-US" sz="300" dirty="0" smtClean="0">
                        <a:latin typeface="Edwardian Script ITC" pitchFamily="66" charset="0"/>
                      </a:rPr>
                      <a:t>But a canner can’t can a can can he?</a:t>
                    </a:r>
                    <a:endParaRPr lang="en-US" sz="300" dirty="0">
                      <a:latin typeface="Edwardian Script ITC" pitchFamily="66" charset="0"/>
                    </a:endParaRPr>
                  </a:p>
                </p:txBody>
              </p:sp>
            </p:grpSp>
            <p:pic>
              <p:nvPicPr>
                <p:cNvPr id="39" name="Picture 2" descr="C:\Documents and Settings\cantot\My Documents\Training\Supporting Materials\Icons\PNG files for PowerPoint\All Others\Push Pin.png"/>
                <p:cNvPicPr>
                  <a:picLocks noChangeAspect="1" noChangeArrowheads="1"/>
                </p:cNvPicPr>
                <p:nvPr/>
              </p:nvPicPr>
              <p:blipFill>
                <a:blip r:embed="rId5" cstate="print"/>
                <a:srcRect/>
                <a:stretch>
                  <a:fillRect/>
                </a:stretch>
              </p:blipFill>
              <p:spPr bwMode="auto">
                <a:xfrm>
                  <a:off x="1905000" y="4556234"/>
                  <a:ext cx="548640" cy="548640"/>
                </a:xfrm>
                <a:prstGeom prst="rect">
                  <a:avLst/>
                </a:prstGeom>
                <a:noFill/>
              </p:spPr>
            </p:pic>
          </p:grpSp>
          <p:sp>
            <p:nvSpPr>
              <p:cNvPr id="37" name="TextBox 36"/>
              <p:cNvSpPr txBox="1"/>
              <p:nvPr/>
            </p:nvSpPr>
            <p:spPr>
              <a:xfrm>
                <a:off x="1371600" y="4884003"/>
                <a:ext cx="6717416" cy="1138773"/>
              </a:xfrm>
              <a:prstGeom prst="rect">
                <a:avLst/>
              </a:prstGeom>
              <a:noFill/>
            </p:spPr>
            <p:txBody>
              <a:bodyPr wrap="none" rtlCol="0">
                <a:spAutoFit/>
              </a:bodyPr>
              <a:lstStyle/>
              <a:p>
                <a:r>
                  <a:rPr lang="en-US" sz="2200" b="1" dirty="0" smtClean="0">
                    <a:solidFill>
                      <a:schemeClr val="bg2">
                        <a:lumMod val="75000"/>
                      </a:schemeClr>
                    </a:solidFill>
                    <a:latin typeface="Calibri" pitchFamily="34" charset="0"/>
                    <a:cs typeface="+mn-cs"/>
                  </a:rPr>
                  <a:t>Note:</a:t>
                </a:r>
                <a:r>
                  <a:rPr lang="en-US" sz="2200" dirty="0" smtClean="0">
                    <a:solidFill>
                      <a:schemeClr val="bg2">
                        <a:lumMod val="75000"/>
                      </a:schemeClr>
                    </a:solidFill>
                    <a:latin typeface="Calibri" pitchFamily="34" charset="0"/>
                    <a:cs typeface="+mn-cs"/>
                  </a:rPr>
                  <a:t> Optimize for local joins. Distribute on the same key</a:t>
                </a:r>
                <a:br>
                  <a:rPr lang="en-US" sz="2200" dirty="0" smtClean="0">
                    <a:solidFill>
                      <a:schemeClr val="bg2">
                        <a:lumMod val="75000"/>
                      </a:schemeClr>
                    </a:solidFill>
                    <a:latin typeface="Calibri" pitchFamily="34" charset="0"/>
                    <a:cs typeface="+mn-cs"/>
                  </a:rPr>
                </a:br>
                <a:r>
                  <a:rPr lang="en-US" sz="2200" dirty="0" smtClean="0">
                    <a:solidFill>
                      <a:schemeClr val="bg2">
                        <a:lumMod val="75000"/>
                      </a:schemeClr>
                    </a:solidFill>
                    <a:latin typeface="Calibri" pitchFamily="34" charset="0"/>
                    <a:cs typeface="+mn-cs"/>
                  </a:rPr>
                  <a:t>used in the </a:t>
                </a:r>
                <a:r>
                  <a:rPr lang="en-US" sz="2200" dirty="0" smtClean="0">
                    <a:solidFill>
                      <a:schemeClr val="bg2">
                        <a:lumMod val="75000"/>
                      </a:schemeClr>
                    </a:solidFill>
                    <a:latin typeface="Courier New" pitchFamily="49" charset="0"/>
                    <a:cs typeface="Courier New" pitchFamily="49" charset="0"/>
                  </a:rPr>
                  <a:t>JOIN</a:t>
                </a:r>
                <a:r>
                  <a:rPr lang="en-US" sz="2200" dirty="0" smtClean="0">
                    <a:solidFill>
                      <a:schemeClr val="bg2">
                        <a:lumMod val="75000"/>
                      </a:schemeClr>
                    </a:solidFill>
                    <a:latin typeface="Calibri" pitchFamily="34" charset="0"/>
                    <a:cs typeface="+mn-cs"/>
                  </a:rPr>
                  <a:t>.</a:t>
                </a:r>
              </a:p>
              <a:p>
                <a:endParaRPr lang="en-US" sz="2400" dirty="0" smtClean="0">
                  <a:solidFill>
                    <a:schemeClr val="bg2">
                      <a:lumMod val="75000"/>
                    </a:schemeClr>
                  </a:solidFill>
                  <a:latin typeface="Calibri" pitchFamily="34" charset="0"/>
                  <a:cs typeface="+mn-cs"/>
                </a:endParaRPr>
              </a:p>
            </p:txBody>
          </p:sp>
        </p:grpSp>
      </p:grpSp>
      <p:grpSp>
        <p:nvGrpSpPr>
          <p:cNvPr id="18" name="Group 44"/>
          <p:cNvGrpSpPr/>
          <p:nvPr/>
        </p:nvGrpSpPr>
        <p:grpSpPr>
          <a:xfrm>
            <a:off x="533400" y="1307122"/>
            <a:ext cx="8077200" cy="3352800"/>
            <a:chOff x="533400" y="1295400"/>
            <a:chExt cx="8077200" cy="3352800"/>
          </a:xfrm>
        </p:grpSpPr>
        <p:sp>
          <p:nvSpPr>
            <p:cNvPr id="44" name="Rounded Rectangle 43"/>
            <p:cNvSpPr/>
            <p:nvPr/>
          </p:nvSpPr>
          <p:spPr>
            <a:xfrm>
              <a:off x="533400" y="1295400"/>
              <a:ext cx="8077200" cy="3352800"/>
            </a:xfrm>
            <a:prstGeom prst="roundRect">
              <a:avLst>
                <a:gd name="adj" fmla="val 2560"/>
              </a:avLst>
            </a:prstGeom>
            <a:solidFill>
              <a:schemeClr val="accent3">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16"/>
            <p:cNvGrpSpPr>
              <a:grpSpLocks/>
            </p:cNvGrpSpPr>
            <p:nvPr/>
          </p:nvGrpSpPr>
          <p:grpSpPr bwMode="auto">
            <a:xfrm>
              <a:off x="5486400" y="1530350"/>
              <a:ext cx="2474913" cy="2660650"/>
              <a:chOff x="760" y="1175"/>
              <a:chExt cx="1559" cy="1676"/>
            </a:xfrm>
          </p:grpSpPr>
          <p:sp>
            <p:nvSpPr>
              <p:cNvPr id="20" name="AutoShape 18"/>
              <p:cNvSpPr>
                <a:spLocks noChangeArrowheads="1"/>
              </p:cNvSpPr>
              <p:nvPr/>
            </p:nvSpPr>
            <p:spPr bwMode="auto">
              <a:xfrm>
                <a:off x="760" y="1175"/>
                <a:ext cx="1226" cy="1676"/>
              </a:xfrm>
              <a:prstGeom prst="flowChartMagneticDisk">
                <a:avLst/>
              </a:prstGeom>
              <a:solidFill>
                <a:schemeClr val="accent2"/>
              </a:solidFill>
              <a:ln w="28575">
                <a:solidFill>
                  <a:schemeClr val="tx1"/>
                </a:solidFill>
                <a:round/>
                <a:headEnd/>
                <a:tailEnd/>
              </a:ln>
            </p:spPr>
            <p:txBody>
              <a:bodyPr wrap="none" anchor="ctr"/>
              <a:lstStyle/>
              <a:p>
                <a:endParaRPr lang="en-US" dirty="0"/>
              </a:p>
            </p:txBody>
          </p:sp>
          <p:grpSp>
            <p:nvGrpSpPr>
              <p:cNvPr id="25" name="Group 19"/>
              <p:cNvGrpSpPr>
                <a:grpSpLocks/>
              </p:cNvGrpSpPr>
              <p:nvPr/>
            </p:nvGrpSpPr>
            <p:grpSpPr bwMode="auto">
              <a:xfrm>
                <a:off x="867" y="1678"/>
                <a:ext cx="1076" cy="1022"/>
                <a:chOff x="653" y="2757"/>
                <a:chExt cx="1076" cy="1022"/>
              </a:xfrm>
            </p:grpSpPr>
            <p:grpSp>
              <p:nvGrpSpPr>
                <p:cNvPr id="26" name="Group 20"/>
                <p:cNvGrpSpPr>
                  <a:grpSpLocks/>
                </p:cNvGrpSpPr>
                <p:nvPr/>
              </p:nvGrpSpPr>
              <p:grpSpPr bwMode="auto">
                <a:xfrm>
                  <a:off x="659" y="2757"/>
                  <a:ext cx="1070" cy="522"/>
                  <a:chOff x="659" y="2757"/>
                  <a:chExt cx="1070" cy="522"/>
                </a:xfrm>
              </p:grpSpPr>
              <p:sp>
                <p:nvSpPr>
                  <p:cNvPr id="29" name="Rectangle 21"/>
                  <p:cNvSpPr>
                    <a:spLocks noChangeArrowheads="1"/>
                  </p:cNvSpPr>
                  <p:nvPr/>
                </p:nvSpPr>
                <p:spPr bwMode="auto">
                  <a:xfrm>
                    <a:off x="679" y="2939"/>
                    <a:ext cx="983" cy="340"/>
                  </a:xfrm>
                  <a:prstGeom prst="rect">
                    <a:avLst/>
                  </a:prstGeom>
                  <a:solidFill>
                    <a:schemeClr val="bg1"/>
                  </a:solidFill>
                  <a:ln w="9525">
                    <a:solidFill>
                      <a:schemeClr val="tx1"/>
                    </a:solidFill>
                    <a:miter lim="800000"/>
                    <a:headEnd/>
                    <a:tailEnd/>
                  </a:ln>
                </p:spPr>
                <p:txBody>
                  <a:bodyPr wrap="none" anchor="ctr"/>
                  <a:lstStyle/>
                  <a:p>
                    <a:endParaRPr lang="en-US" sz="1600" b="1" dirty="0"/>
                  </a:p>
                </p:txBody>
              </p:sp>
              <p:sp>
                <p:nvSpPr>
                  <p:cNvPr id="30" name="Text Box 22"/>
                  <p:cNvSpPr txBox="1">
                    <a:spLocks noChangeArrowheads="1"/>
                  </p:cNvSpPr>
                  <p:nvPr/>
                </p:nvSpPr>
                <p:spPr bwMode="auto">
                  <a:xfrm>
                    <a:off x="659" y="2757"/>
                    <a:ext cx="1070" cy="368"/>
                  </a:xfrm>
                  <a:prstGeom prst="rect">
                    <a:avLst/>
                  </a:prstGeom>
                  <a:noFill/>
                  <a:ln w="9525">
                    <a:noFill/>
                    <a:miter lim="800000"/>
                    <a:headEnd/>
                    <a:tailEnd/>
                  </a:ln>
                </p:spPr>
                <p:txBody>
                  <a:bodyPr>
                    <a:spAutoFit/>
                  </a:bodyPr>
                  <a:lstStyle/>
                  <a:p>
                    <a:pPr eaLnBrk="1" hangingPunct="1">
                      <a:spcBef>
                        <a:spcPct val="50000"/>
                      </a:spcBef>
                    </a:pPr>
                    <a:r>
                      <a:rPr lang="en-US" sz="1600" b="1" baseline="0" dirty="0">
                        <a:solidFill>
                          <a:srgbClr val="000000"/>
                        </a:solidFill>
                        <a:latin typeface="Arial" pitchFamily="34" charset="0"/>
                      </a:rPr>
                      <a:t>customer </a:t>
                    </a:r>
                    <a:br>
                      <a:rPr lang="en-US" sz="1600" b="1" baseline="0" dirty="0">
                        <a:solidFill>
                          <a:srgbClr val="000000"/>
                        </a:solidFill>
                        <a:latin typeface="Arial" pitchFamily="34" charset="0"/>
                      </a:rPr>
                    </a:br>
                    <a:r>
                      <a:rPr lang="en-US" sz="1600" b="1" baseline="0" dirty="0" smtClean="0">
                        <a:solidFill>
                          <a:srgbClr val="000000"/>
                        </a:solidFill>
                        <a:latin typeface="Arial" pitchFamily="34" charset="0"/>
                      </a:rPr>
                      <a:t>(customer_id</a:t>
                    </a:r>
                    <a:r>
                      <a:rPr lang="en-US" sz="1600" b="1" baseline="0" dirty="0">
                        <a:solidFill>
                          <a:srgbClr val="000000"/>
                        </a:solidFill>
                        <a:latin typeface="Arial" pitchFamily="34" charset="0"/>
                      </a:rPr>
                      <a:t>)</a:t>
                    </a:r>
                  </a:p>
                </p:txBody>
              </p:sp>
            </p:grpSp>
            <p:grpSp>
              <p:nvGrpSpPr>
                <p:cNvPr id="31" name="Group 23"/>
                <p:cNvGrpSpPr>
                  <a:grpSpLocks/>
                </p:cNvGrpSpPr>
                <p:nvPr/>
              </p:nvGrpSpPr>
              <p:grpSpPr bwMode="auto">
                <a:xfrm>
                  <a:off x="653" y="3257"/>
                  <a:ext cx="1070" cy="522"/>
                  <a:chOff x="659" y="2757"/>
                  <a:chExt cx="1070" cy="522"/>
                </a:xfrm>
              </p:grpSpPr>
              <p:sp>
                <p:nvSpPr>
                  <p:cNvPr id="27" name="Rectangle 24"/>
                  <p:cNvSpPr>
                    <a:spLocks noChangeArrowheads="1"/>
                  </p:cNvSpPr>
                  <p:nvPr/>
                </p:nvSpPr>
                <p:spPr bwMode="auto">
                  <a:xfrm>
                    <a:off x="679" y="2939"/>
                    <a:ext cx="983" cy="340"/>
                  </a:xfrm>
                  <a:prstGeom prst="rect">
                    <a:avLst/>
                  </a:prstGeom>
                  <a:solidFill>
                    <a:srgbClr val="DFEDCA"/>
                  </a:solidFill>
                  <a:ln w="9525">
                    <a:solidFill>
                      <a:schemeClr val="tx1"/>
                    </a:solidFill>
                    <a:miter lim="800000"/>
                    <a:headEnd/>
                    <a:tailEnd/>
                  </a:ln>
                </p:spPr>
                <p:txBody>
                  <a:bodyPr wrap="none" anchor="ctr"/>
                  <a:lstStyle/>
                  <a:p>
                    <a:endParaRPr lang="en-US" sz="1600" b="1" dirty="0"/>
                  </a:p>
                </p:txBody>
              </p:sp>
              <p:sp>
                <p:nvSpPr>
                  <p:cNvPr id="28" name="Text Box 25"/>
                  <p:cNvSpPr txBox="1">
                    <a:spLocks noChangeArrowheads="1"/>
                  </p:cNvSpPr>
                  <p:nvPr/>
                </p:nvSpPr>
                <p:spPr bwMode="auto">
                  <a:xfrm>
                    <a:off x="659" y="2757"/>
                    <a:ext cx="1070" cy="368"/>
                  </a:xfrm>
                  <a:prstGeom prst="rect">
                    <a:avLst/>
                  </a:prstGeom>
                  <a:noFill/>
                  <a:ln w="9525">
                    <a:noFill/>
                    <a:miter lim="800000"/>
                    <a:headEnd/>
                    <a:tailEnd/>
                  </a:ln>
                </p:spPr>
                <p:txBody>
                  <a:bodyPr>
                    <a:spAutoFit/>
                  </a:bodyPr>
                  <a:lstStyle/>
                  <a:p>
                    <a:pPr eaLnBrk="1" hangingPunct="1">
                      <a:spcBef>
                        <a:spcPct val="50000"/>
                      </a:spcBef>
                    </a:pPr>
                    <a:r>
                      <a:rPr lang="en-US" sz="1600" b="1" baseline="0" dirty="0">
                        <a:solidFill>
                          <a:srgbClr val="000000"/>
                        </a:solidFill>
                        <a:latin typeface="Arial" pitchFamily="34" charset="0"/>
                      </a:rPr>
                      <a:t>freq_shopper</a:t>
                    </a:r>
                    <a:br>
                      <a:rPr lang="en-US" sz="1600" b="1" baseline="0" dirty="0">
                        <a:solidFill>
                          <a:srgbClr val="000000"/>
                        </a:solidFill>
                        <a:latin typeface="Arial" pitchFamily="34" charset="0"/>
                      </a:rPr>
                    </a:br>
                    <a:r>
                      <a:rPr lang="en-US" sz="1600" b="1" baseline="0" dirty="0" smtClean="0">
                        <a:solidFill>
                          <a:srgbClr val="000000"/>
                        </a:solidFill>
                        <a:latin typeface="Arial" pitchFamily="34" charset="0"/>
                      </a:rPr>
                      <a:t>(customer_id</a:t>
                    </a:r>
                    <a:r>
                      <a:rPr lang="en-US" sz="1600" b="1" baseline="0" dirty="0">
                        <a:solidFill>
                          <a:srgbClr val="000000"/>
                        </a:solidFill>
                        <a:latin typeface="Arial" pitchFamily="34" charset="0"/>
                      </a:rPr>
                      <a:t>)</a:t>
                    </a:r>
                  </a:p>
                </p:txBody>
              </p:sp>
            </p:grpSp>
          </p:grpSp>
          <p:sp>
            <p:nvSpPr>
              <p:cNvPr id="22" name="AutoShape 26"/>
              <p:cNvSpPr>
                <a:spLocks noChangeArrowheads="1"/>
              </p:cNvSpPr>
              <p:nvPr/>
            </p:nvSpPr>
            <p:spPr bwMode="auto">
              <a:xfrm rot="19997773">
                <a:off x="1905" y="2506"/>
                <a:ext cx="369" cy="170"/>
              </a:xfrm>
              <a:prstGeom prst="curvedUpArrow">
                <a:avLst>
                  <a:gd name="adj1" fmla="val 43412"/>
                  <a:gd name="adj2" fmla="val 86824"/>
                  <a:gd name="adj3" fmla="val 33333"/>
                </a:avLst>
              </a:prstGeom>
              <a:solidFill>
                <a:srgbClr val="000000"/>
              </a:solidFill>
              <a:ln w="9525">
                <a:solidFill>
                  <a:schemeClr val="tx1"/>
                </a:solidFill>
                <a:miter lim="800000"/>
                <a:headEnd/>
                <a:tailEnd/>
              </a:ln>
            </p:spPr>
            <p:txBody>
              <a:bodyPr wrap="none" anchor="ctr"/>
              <a:lstStyle/>
              <a:p>
                <a:pPr algn="ctr"/>
                <a:endParaRPr lang="en-US" dirty="0"/>
              </a:p>
            </p:txBody>
          </p:sp>
          <p:sp>
            <p:nvSpPr>
              <p:cNvPr id="23" name="AutoShape 27"/>
              <p:cNvSpPr>
                <a:spLocks noChangeArrowheads="1"/>
              </p:cNvSpPr>
              <p:nvPr/>
            </p:nvSpPr>
            <p:spPr bwMode="auto">
              <a:xfrm rot="2684481">
                <a:off x="1896" y="1992"/>
                <a:ext cx="415" cy="184"/>
              </a:xfrm>
              <a:prstGeom prst="curvedDownArrow">
                <a:avLst>
                  <a:gd name="adj1" fmla="val 45109"/>
                  <a:gd name="adj2" fmla="val 90217"/>
                  <a:gd name="adj3" fmla="val 33333"/>
                </a:avLst>
              </a:prstGeom>
              <a:solidFill>
                <a:srgbClr val="000000"/>
              </a:solidFill>
              <a:ln w="9525">
                <a:solidFill>
                  <a:schemeClr val="tx1"/>
                </a:solidFill>
                <a:miter lim="800000"/>
                <a:headEnd/>
                <a:tailEnd/>
              </a:ln>
            </p:spPr>
            <p:txBody>
              <a:bodyPr wrap="none" anchor="ctr"/>
              <a:lstStyle/>
              <a:p>
                <a:endParaRPr lang="en-US" dirty="0"/>
              </a:p>
            </p:txBody>
          </p:sp>
          <p:sp>
            <p:nvSpPr>
              <p:cNvPr id="24" name="Text Box 28"/>
              <p:cNvSpPr txBox="1">
                <a:spLocks noChangeArrowheads="1"/>
              </p:cNvSpPr>
              <p:nvPr/>
            </p:nvSpPr>
            <p:spPr bwMode="auto">
              <a:xfrm>
                <a:off x="2002" y="1961"/>
                <a:ext cx="317" cy="317"/>
              </a:xfrm>
              <a:prstGeom prst="rect">
                <a:avLst/>
              </a:prstGeom>
              <a:noFill/>
              <a:ln w="9525">
                <a:noFill/>
                <a:miter lim="800000"/>
                <a:headEnd/>
                <a:tailEnd/>
              </a:ln>
            </p:spPr>
            <p:txBody>
              <a:bodyPr>
                <a:spAutoFit/>
              </a:bodyPr>
              <a:lstStyle/>
              <a:p>
                <a:pPr>
                  <a:spcBef>
                    <a:spcPct val="50000"/>
                  </a:spcBef>
                </a:pPr>
                <a:r>
                  <a:rPr lang="en-US" dirty="0"/>
                  <a:t> </a:t>
                </a:r>
                <a:r>
                  <a:rPr lang="en-US" sz="4000" dirty="0">
                    <a:solidFill>
                      <a:srgbClr val="000000"/>
                    </a:solidFill>
                  </a:rPr>
                  <a:t>=</a:t>
                </a:r>
              </a:p>
            </p:txBody>
          </p:sp>
          <p:sp>
            <p:nvSpPr>
              <p:cNvPr id="19" name="Text Box 320"/>
              <p:cNvSpPr txBox="1">
                <a:spLocks noChangeArrowheads="1"/>
              </p:cNvSpPr>
              <p:nvPr/>
            </p:nvSpPr>
            <p:spPr bwMode="auto">
              <a:xfrm>
                <a:off x="970" y="1262"/>
                <a:ext cx="821" cy="429"/>
              </a:xfrm>
              <a:prstGeom prst="rect">
                <a:avLst/>
              </a:prstGeom>
              <a:noFill/>
              <a:ln w="9525">
                <a:noFill/>
                <a:miter lim="800000"/>
                <a:headEnd/>
                <a:tailEnd/>
              </a:ln>
            </p:spPr>
            <p:txBody>
              <a:bodyPr wrap="none">
                <a:spAutoFit/>
              </a:bodyPr>
              <a:lstStyle/>
              <a:p>
                <a:pPr algn="ctr" eaLnBrk="1">
                  <a:lnSpc>
                    <a:spcPct val="110000"/>
                  </a:lnSpc>
                  <a:spcBef>
                    <a:spcPts val="700"/>
                  </a:spcBef>
                  <a:buClr>
                    <a:srgbClr val="000000"/>
                  </a:buClr>
                  <a:buSzPct val="45000"/>
                  <a:buFont typeface="StarSymbol" charset="0"/>
                  <a:buNone/>
                </a:pPr>
                <a:r>
                  <a:rPr lang="en-US" b="1" baseline="0" dirty="0">
                    <a:latin typeface="+mj-lt"/>
                  </a:rPr>
                  <a:t>Segment</a:t>
                </a:r>
                <a:br>
                  <a:rPr lang="en-US" b="1" baseline="0" dirty="0">
                    <a:latin typeface="+mj-lt"/>
                  </a:rPr>
                </a:br>
                <a:r>
                  <a:rPr lang="en-US" b="1" baseline="0" dirty="0">
                    <a:latin typeface="+mj-lt"/>
                  </a:rPr>
                  <a:t> Instance 1 </a:t>
                </a:r>
              </a:p>
            </p:txBody>
          </p:sp>
        </p:grpSp>
        <p:grpSp>
          <p:nvGrpSpPr>
            <p:cNvPr id="32" name="Group 42"/>
            <p:cNvGrpSpPr/>
            <p:nvPr/>
          </p:nvGrpSpPr>
          <p:grpSpPr>
            <a:xfrm>
              <a:off x="1106488" y="1530350"/>
              <a:ext cx="2474912" cy="2660650"/>
              <a:chOff x="1106488" y="1066800"/>
              <a:chExt cx="2474912" cy="2660650"/>
            </a:xfrm>
          </p:grpSpPr>
          <p:sp>
            <p:nvSpPr>
              <p:cNvPr id="7" name="AutoShape 5"/>
              <p:cNvSpPr>
                <a:spLocks noChangeArrowheads="1"/>
              </p:cNvSpPr>
              <p:nvPr/>
            </p:nvSpPr>
            <p:spPr bwMode="auto">
              <a:xfrm>
                <a:off x="1106488" y="1066800"/>
                <a:ext cx="1946275" cy="2660650"/>
              </a:xfrm>
              <a:prstGeom prst="flowChartMagneticDisk">
                <a:avLst/>
              </a:prstGeom>
              <a:solidFill>
                <a:schemeClr val="accent2"/>
              </a:solidFill>
              <a:ln w="28575">
                <a:solidFill>
                  <a:schemeClr val="tx1"/>
                </a:solidFill>
                <a:round/>
                <a:headEnd/>
                <a:tailEnd/>
              </a:ln>
            </p:spPr>
            <p:txBody>
              <a:bodyPr wrap="none" anchor="ctr"/>
              <a:lstStyle/>
              <a:p>
                <a:endParaRPr lang="en-US" dirty="0"/>
              </a:p>
            </p:txBody>
          </p:sp>
          <p:grpSp>
            <p:nvGrpSpPr>
              <p:cNvPr id="33" name="Group 6"/>
              <p:cNvGrpSpPr>
                <a:grpSpLocks/>
              </p:cNvGrpSpPr>
              <p:nvPr/>
            </p:nvGrpSpPr>
            <p:grpSpPr bwMode="auto">
              <a:xfrm>
                <a:off x="1276350" y="1865313"/>
                <a:ext cx="1708150" cy="1622425"/>
                <a:chOff x="653" y="2757"/>
                <a:chExt cx="1076" cy="1022"/>
              </a:xfrm>
            </p:grpSpPr>
            <p:grpSp>
              <p:nvGrpSpPr>
                <p:cNvPr id="35" name="Group 7"/>
                <p:cNvGrpSpPr>
                  <a:grpSpLocks/>
                </p:cNvGrpSpPr>
                <p:nvPr/>
              </p:nvGrpSpPr>
              <p:grpSpPr bwMode="auto">
                <a:xfrm>
                  <a:off x="659" y="2757"/>
                  <a:ext cx="1070" cy="522"/>
                  <a:chOff x="659" y="2757"/>
                  <a:chExt cx="1070" cy="522"/>
                </a:xfrm>
              </p:grpSpPr>
              <p:sp>
                <p:nvSpPr>
                  <p:cNvPr id="16" name="Rectangle 8"/>
                  <p:cNvSpPr>
                    <a:spLocks noChangeArrowheads="1"/>
                  </p:cNvSpPr>
                  <p:nvPr/>
                </p:nvSpPr>
                <p:spPr bwMode="auto">
                  <a:xfrm>
                    <a:off x="679" y="2939"/>
                    <a:ext cx="983" cy="340"/>
                  </a:xfrm>
                  <a:prstGeom prst="rect">
                    <a:avLst/>
                  </a:prstGeom>
                  <a:solidFill>
                    <a:schemeClr val="bg1"/>
                  </a:solidFill>
                  <a:ln w="9525">
                    <a:solidFill>
                      <a:schemeClr val="tx1"/>
                    </a:solidFill>
                    <a:miter lim="800000"/>
                    <a:headEnd/>
                    <a:tailEnd/>
                  </a:ln>
                </p:spPr>
                <p:txBody>
                  <a:bodyPr wrap="none" anchor="ctr"/>
                  <a:lstStyle/>
                  <a:p>
                    <a:endParaRPr lang="en-US" sz="1600" b="1" dirty="0"/>
                  </a:p>
                </p:txBody>
              </p:sp>
              <p:sp>
                <p:nvSpPr>
                  <p:cNvPr id="17" name="Text Box 9"/>
                  <p:cNvSpPr txBox="1">
                    <a:spLocks noChangeArrowheads="1"/>
                  </p:cNvSpPr>
                  <p:nvPr/>
                </p:nvSpPr>
                <p:spPr bwMode="auto">
                  <a:xfrm>
                    <a:off x="659" y="2757"/>
                    <a:ext cx="1070" cy="368"/>
                  </a:xfrm>
                  <a:prstGeom prst="rect">
                    <a:avLst/>
                  </a:prstGeom>
                  <a:noFill/>
                  <a:ln w="9525">
                    <a:noFill/>
                    <a:miter lim="800000"/>
                    <a:headEnd/>
                    <a:tailEnd/>
                  </a:ln>
                </p:spPr>
                <p:txBody>
                  <a:bodyPr>
                    <a:spAutoFit/>
                  </a:bodyPr>
                  <a:lstStyle/>
                  <a:p>
                    <a:pPr eaLnBrk="1" hangingPunct="1">
                      <a:spcBef>
                        <a:spcPct val="50000"/>
                      </a:spcBef>
                    </a:pPr>
                    <a:r>
                      <a:rPr lang="en-US" sz="1600" b="1" baseline="0" dirty="0">
                        <a:solidFill>
                          <a:srgbClr val="000000"/>
                        </a:solidFill>
                        <a:latin typeface="Arial" pitchFamily="34" charset="0"/>
                      </a:rPr>
                      <a:t>customer </a:t>
                    </a:r>
                    <a:br>
                      <a:rPr lang="en-US" sz="1600" b="1" baseline="0" dirty="0">
                        <a:solidFill>
                          <a:srgbClr val="000000"/>
                        </a:solidFill>
                        <a:latin typeface="Arial" pitchFamily="34" charset="0"/>
                      </a:rPr>
                    </a:br>
                    <a:r>
                      <a:rPr lang="en-US" sz="1600" b="1" baseline="0" dirty="0" smtClean="0">
                        <a:solidFill>
                          <a:srgbClr val="000000"/>
                        </a:solidFill>
                        <a:latin typeface="Arial" pitchFamily="34" charset="0"/>
                      </a:rPr>
                      <a:t>(customer_id</a:t>
                    </a:r>
                    <a:r>
                      <a:rPr lang="en-US" sz="1600" b="1" baseline="0" dirty="0">
                        <a:solidFill>
                          <a:srgbClr val="000000"/>
                        </a:solidFill>
                        <a:latin typeface="Arial" pitchFamily="34" charset="0"/>
                      </a:rPr>
                      <a:t>)</a:t>
                    </a:r>
                  </a:p>
                </p:txBody>
              </p:sp>
            </p:grpSp>
            <p:grpSp>
              <p:nvGrpSpPr>
                <p:cNvPr id="36" name="Group 10"/>
                <p:cNvGrpSpPr>
                  <a:grpSpLocks/>
                </p:cNvGrpSpPr>
                <p:nvPr/>
              </p:nvGrpSpPr>
              <p:grpSpPr bwMode="auto">
                <a:xfrm>
                  <a:off x="653" y="3257"/>
                  <a:ext cx="1070" cy="522"/>
                  <a:chOff x="659" y="2757"/>
                  <a:chExt cx="1070" cy="522"/>
                </a:xfrm>
              </p:grpSpPr>
              <p:sp>
                <p:nvSpPr>
                  <p:cNvPr id="14" name="Rectangle 11"/>
                  <p:cNvSpPr>
                    <a:spLocks noChangeArrowheads="1"/>
                  </p:cNvSpPr>
                  <p:nvPr/>
                </p:nvSpPr>
                <p:spPr bwMode="auto">
                  <a:xfrm>
                    <a:off x="679" y="2939"/>
                    <a:ext cx="983" cy="340"/>
                  </a:xfrm>
                  <a:prstGeom prst="rect">
                    <a:avLst/>
                  </a:prstGeom>
                  <a:solidFill>
                    <a:srgbClr val="DFEDCA"/>
                  </a:solidFill>
                  <a:ln w="9525">
                    <a:solidFill>
                      <a:schemeClr val="tx1"/>
                    </a:solidFill>
                    <a:miter lim="800000"/>
                    <a:headEnd/>
                    <a:tailEnd/>
                  </a:ln>
                </p:spPr>
                <p:txBody>
                  <a:bodyPr wrap="none" anchor="ctr"/>
                  <a:lstStyle/>
                  <a:p>
                    <a:endParaRPr lang="en-US" sz="1600" b="1" dirty="0"/>
                  </a:p>
                </p:txBody>
              </p:sp>
              <p:sp>
                <p:nvSpPr>
                  <p:cNvPr id="15" name="Text Box 12"/>
                  <p:cNvSpPr txBox="1">
                    <a:spLocks noChangeArrowheads="1"/>
                  </p:cNvSpPr>
                  <p:nvPr/>
                </p:nvSpPr>
                <p:spPr bwMode="auto">
                  <a:xfrm>
                    <a:off x="659" y="2757"/>
                    <a:ext cx="1070" cy="368"/>
                  </a:xfrm>
                  <a:prstGeom prst="rect">
                    <a:avLst/>
                  </a:prstGeom>
                  <a:noFill/>
                  <a:ln w="9525">
                    <a:noFill/>
                    <a:miter lim="800000"/>
                    <a:headEnd/>
                    <a:tailEnd/>
                  </a:ln>
                </p:spPr>
                <p:txBody>
                  <a:bodyPr>
                    <a:spAutoFit/>
                  </a:bodyPr>
                  <a:lstStyle/>
                  <a:p>
                    <a:pPr eaLnBrk="1" hangingPunct="1">
                      <a:spcBef>
                        <a:spcPct val="50000"/>
                      </a:spcBef>
                    </a:pPr>
                    <a:r>
                      <a:rPr lang="en-US" sz="1600" b="1" baseline="0" dirty="0" smtClean="0">
                        <a:solidFill>
                          <a:srgbClr val="000000"/>
                        </a:solidFill>
                        <a:latin typeface="Arial" pitchFamily="34" charset="0"/>
                      </a:rPr>
                      <a:t>freq_shopper </a:t>
                    </a:r>
                    <a:r>
                      <a:rPr lang="en-US" sz="1600" b="1" baseline="0" dirty="0">
                        <a:solidFill>
                          <a:srgbClr val="000000"/>
                        </a:solidFill>
                        <a:latin typeface="Arial" pitchFamily="34" charset="0"/>
                      </a:rPr>
                      <a:t/>
                    </a:r>
                    <a:br>
                      <a:rPr lang="en-US" sz="1600" b="1" baseline="0" dirty="0">
                        <a:solidFill>
                          <a:srgbClr val="000000"/>
                        </a:solidFill>
                        <a:latin typeface="Arial" pitchFamily="34" charset="0"/>
                      </a:rPr>
                    </a:br>
                    <a:r>
                      <a:rPr lang="en-US" sz="1600" b="1" baseline="0" dirty="0" smtClean="0">
                        <a:solidFill>
                          <a:srgbClr val="000000"/>
                        </a:solidFill>
                        <a:latin typeface="Arial" pitchFamily="34" charset="0"/>
                      </a:rPr>
                      <a:t>(customer_id</a:t>
                    </a:r>
                    <a:r>
                      <a:rPr lang="en-US" sz="1600" b="1" baseline="0" dirty="0">
                        <a:solidFill>
                          <a:srgbClr val="000000"/>
                        </a:solidFill>
                        <a:latin typeface="Arial" pitchFamily="34" charset="0"/>
                      </a:rPr>
                      <a:t>)</a:t>
                    </a:r>
                  </a:p>
                </p:txBody>
              </p:sp>
            </p:grpSp>
          </p:grpSp>
          <p:sp>
            <p:nvSpPr>
              <p:cNvPr id="9" name="AutoShape 13"/>
              <p:cNvSpPr>
                <a:spLocks noChangeArrowheads="1"/>
              </p:cNvSpPr>
              <p:nvPr/>
            </p:nvSpPr>
            <p:spPr bwMode="auto">
              <a:xfrm rot="19997773">
                <a:off x="2924175" y="3084513"/>
                <a:ext cx="585787" cy="269875"/>
              </a:xfrm>
              <a:prstGeom prst="curvedUpArrow">
                <a:avLst>
                  <a:gd name="adj1" fmla="val 43412"/>
                  <a:gd name="adj2" fmla="val 86824"/>
                  <a:gd name="adj3" fmla="val 33333"/>
                </a:avLst>
              </a:prstGeom>
              <a:solidFill>
                <a:srgbClr val="000000"/>
              </a:solidFill>
              <a:ln w="9525">
                <a:solidFill>
                  <a:schemeClr val="tx1"/>
                </a:solidFill>
                <a:miter lim="800000"/>
                <a:headEnd/>
                <a:tailEnd/>
              </a:ln>
            </p:spPr>
            <p:txBody>
              <a:bodyPr wrap="none" anchor="ctr"/>
              <a:lstStyle/>
              <a:p>
                <a:pPr algn="ctr"/>
                <a:endParaRPr lang="en-US" dirty="0"/>
              </a:p>
            </p:txBody>
          </p:sp>
          <p:sp>
            <p:nvSpPr>
              <p:cNvPr id="10" name="AutoShape 14"/>
              <p:cNvSpPr>
                <a:spLocks noChangeArrowheads="1"/>
              </p:cNvSpPr>
              <p:nvPr/>
            </p:nvSpPr>
            <p:spPr bwMode="auto">
              <a:xfrm rot="2684481">
                <a:off x="2909888" y="2363788"/>
                <a:ext cx="658812" cy="292100"/>
              </a:xfrm>
              <a:prstGeom prst="curvedDownArrow">
                <a:avLst>
                  <a:gd name="adj1" fmla="val 45109"/>
                  <a:gd name="adj2" fmla="val 90217"/>
                  <a:gd name="adj3" fmla="val 33333"/>
                </a:avLst>
              </a:prstGeom>
              <a:solidFill>
                <a:srgbClr val="000000"/>
              </a:solidFill>
              <a:ln w="9525">
                <a:solidFill>
                  <a:schemeClr val="tx1"/>
                </a:solidFill>
                <a:miter lim="800000"/>
                <a:headEnd/>
                <a:tailEnd/>
              </a:ln>
            </p:spPr>
            <p:txBody>
              <a:bodyPr wrap="none" anchor="ctr"/>
              <a:lstStyle/>
              <a:p>
                <a:endParaRPr lang="en-US" dirty="0"/>
              </a:p>
            </p:txBody>
          </p:sp>
          <p:sp>
            <p:nvSpPr>
              <p:cNvPr id="11" name="Text Box 15"/>
              <p:cNvSpPr txBox="1">
                <a:spLocks noChangeArrowheads="1"/>
              </p:cNvSpPr>
              <p:nvPr/>
            </p:nvSpPr>
            <p:spPr bwMode="auto">
              <a:xfrm>
                <a:off x="3078163" y="2284413"/>
                <a:ext cx="503237" cy="503238"/>
              </a:xfrm>
              <a:prstGeom prst="rect">
                <a:avLst/>
              </a:prstGeom>
              <a:noFill/>
              <a:ln w="9525">
                <a:noFill/>
                <a:miter lim="800000"/>
                <a:headEnd/>
                <a:tailEnd/>
              </a:ln>
            </p:spPr>
            <p:txBody>
              <a:bodyPr>
                <a:spAutoFit/>
              </a:bodyPr>
              <a:lstStyle/>
              <a:p>
                <a:pPr>
                  <a:spcBef>
                    <a:spcPct val="50000"/>
                  </a:spcBef>
                </a:pPr>
                <a:r>
                  <a:rPr lang="en-US" dirty="0"/>
                  <a:t> </a:t>
                </a:r>
                <a:r>
                  <a:rPr lang="en-US" sz="4000" dirty="0">
                    <a:solidFill>
                      <a:srgbClr val="000000"/>
                    </a:solidFill>
                  </a:rPr>
                  <a:t>=</a:t>
                </a:r>
              </a:p>
            </p:txBody>
          </p:sp>
          <p:sp>
            <p:nvSpPr>
              <p:cNvPr id="6" name="Text Box 320"/>
              <p:cNvSpPr txBox="1">
                <a:spLocks noChangeArrowheads="1"/>
              </p:cNvSpPr>
              <p:nvPr/>
            </p:nvSpPr>
            <p:spPr bwMode="auto">
              <a:xfrm>
                <a:off x="1501273" y="1204913"/>
                <a:ext cx="1180516" cy="615874"/>
              </a:xfrm>
              <a:prstGeom prst="rect">
                <a:avLst/>
              </a:prstGeom>
              <a:noFill/>
              <a:ln w="9525">
                <a:noFill/>
                <a:miter lim="800000"/>
                <a:headEnd/>
                <a:tailEnd/>
              </a:ln>
            </p:spPr>
            <p:txBody>
              <a:bodyPr wrap="none">
                <a:spAutoFit/>
              </a:bodyPr>
              <a:lstStyle/>
              <a:p>
                <a:pPr algn="ctr" eaLnBrk="1">
                  <a:lnSpc>
                    <a:spcPct val="110000"/>
                  </a:lnSpc>
                  <a:spcBef>
                    <a:spcPts val="700"/>
                  </a:spcBef>
                  <a:buClr>
                    <a:srgbClr val="000000"/>
                  </a:buClr>
                  <a:buSzPct val="45000"/>
                  <a:buFont typeface="StarSymbol" charset="0"/>
                  <a:buNone/>
                </a:pPr>
                <a:r>
                  <a:rPr lang="en-US" sz="1600" b="1" baseline="0" dirty="0">
                    <a:solidFill>
                      <a:srgbClr val="000000"/>
                    </a:solidFill>
                    <a:latin typeface="+mj-lt"/>
                  </a:rPr>
                  <a:t>Segment</a:t>
                </a:r>
                <a:br>
                  <a:rPr lang="en-US" sz="1600" b="1" baseline="0" dirty="0">
                    <a:solidFill>
                      <a:srgbClr val="000000"/>
                    </a:solidFill>
                    <a:latin typeface="+mj-lt"/>
                  </a:rPr>
                </a:br>
                <a:r>
                  <a:rPr lang="en-US" sz="1600" b="1" baseline="0" dirty="0">
                    <a:solidFill>
                      <a:srgbClr val="000000"/>
                    </a:solidFill>
                    <a:latin typeface="+mj-lt"/>
                  </a:rPr>
                  <a:t> Instance 0</a:t>
                </a:r>
                <a:r>
                  <a:rPr lang="en-US" sz="1600" b="1" baseline="0" dirty="0">
                    <a:solidFill>
                      <a:srgbClr val="333333"/>
                    </a:solidFill>
                    <a:latin typeface="+mj-lt"/>
                  </a:rPr>
                  <a:t> </a:t>
                </a:r>
              </a:p>
            </p:txBody>
          </p:sp>
        </p:grpSp>
      </p:grpSp>
    </p:spTree>
    <p:custDataLst>
      <p:tags r:id="rId1"/>
    </p:custDataLst>
    <p:extLst>
      <p:ext uri="{BB962C8B-B14F-4D97-AF65-F5344CB8AC3E}">
        <p14:creationId xmlns:p14="http://schemas.microsoft.com/office/powerpoint/2010/main" val="87772255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dirty="0" smtClean="0"/>
              <a:t>Caveat to Previous Slide: </a:t>
            </a:r>
            <a:r>
              <a:rPr lang="en-US" b="1" i="1" dirty="0" smtClean="0"/>
              <a:t>Use the Same Data Type</a:t>
            </a:r>
            <a:r>
              <a:rPr lang="en-US" dirty="0" smtClean="0"/>
              <a:t> for These Distribution Keys</a:t>
            </a:r>
            <a:endParaRPr lang="en-US" dirty="0"/>
          </a:p>
        </p:txBody>
      </p:sp>
      <p:sp>
        <p:nvSpPr>
          <p:cNvPr id="5" name="Content Placeholder 4"/>
          <p:cNvSpPr>
            <a:spLocks noGrp="1"/>
          </p:cNvSpPr>
          <p:nvPr>
            <p:ph idx="1"/>
          </p:nvPr>
        </p:nvSpPr>
        <p:spPr>
          <a:xfrm>
            <a:off x="457200" y="1430505"/>
            <a:ext cx="8229600" cy="4525963"/>
          </a:xfrm>
        </p:spPr>
        <p:txBody>
          <a:bodyPr/>
          <a:lstStyle/>
          <a:p>
            <a:pPr>
              <a:buNone/>
            </a:pPr>
            <a:r>
              <a:rPr lang="en-US" dirty="0"/>
              <a:t>If you use </a:t>
            </a:r>
            <a:r>
              <a:rPr lang="en-US" i="1" dirty="0"/>
              <a:t>different data types for identical values</a:t>
            </a:r>
            <a:r>
              <a:rPr lang="en-US" dirty="0" smtClean="0"/>
              <a:t>:</a:t>
            </a:r>
          </a:p>
          <a:p>
            <a:r>
              <a:rPr lang="en-US" dirty="0" smtClean="0"/>
              <a:t>Different types, containing identical values, hash to different values</a:t>
            </a:r>
          </a:p>
          <a:p>
            <a:pPr lvl="1"/>
            <a:r>
              <a:rPr lang="en-US" dirty="0" smtClean="0"/>
              <a:t>Resulting in like rows being stored on different segment instances</a:t>
            </a:r>
          </a:p>
          <a:p>
            <a:pPr lvl="1"/>
            <a:r>
              <a:rPr lang="en-US" dirty="0" smtClean="0"/>
              <a:t>Requiring a redistribution before the tables can be joined</a:t>
            </a:r>
          </a:p>
          <a:p>
            <a:pPr marL="0" indent="0">
              <a:buNone/>
            </a:pPr>
            <a:r>
              <a:rPr lang="en-US" dirty="0" smtClean="0"/>
              <a:t>The following shows two distribution keys with different data types:</a:t>
            </a:r>
          </a:p>
        </p:txBody>
      </p:sp>
      <p:grpSp>
        <p:nvGrpSpPr>
          <p:cNvPr id="6" name="Group 5"/>
          <p:cNvGrpSpPr/>
          <p:nvPr/>
        </p:nvGrpSpPr>
        <p:grpSpPr>
          <a:xfrm>
            <a:off x="152400" y="5364163"/>
            <a:ext cx="8534400" cy="762000"/>
            <a:chOff x="304800" y="3505200"/>
            <a:chExt cx="8610600" cy="2514600"/>
          </a:xfrm>
        </p:grpSpPr>
        <p:sp>
          <p:nvSpPr>
            <p:cNvPr id="7" name="Rectangle 6"/>
            <p:cNvSpPr/>
            <p:nvPr/>
          </p:nvSpPr>
          <p:spPr>
            <a:xfrm>
              <a:off x="304800" y="3505200"/>
              <a:ext cx="8610600" cy="2514600"/>
            </a:xfrm>
            <a:prstGeom prst="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304800" y="3505200"/>
              <a:ext cx="7007046" cy="646331"/>
            </a:xfrm>
            <a:prstGeom prst="rect">
              <a:avLst/>
            </a:prstGeom>
            <a:noFill/>
          </p:spPr>
          <p:txBody>
            <a:bodyPr wrap="none" rtlCol="0">
              <a:spAutoFit/>
            </a:bodyPr>
            <a:lstStyle/>
            <a:p>
              <a:r>
                <a:rPr lang="en-US" dirty="0" smtClean="0">
                  <a:latin typeface="Courier New" pitchFamily="49" charset="0"/>
                  <a:cs typeface="Courier New" pitchFamily="49" charset="0"/>
                </a:rPr>
                <a:t>customer (customer_id)		745::int</a:t>
              </a:r>
            </a:p>
            <a:p>
              <a:r>
                <a:rPr lang="en-US" dirty="0" smtClean="0">
                  <a:latin typeface="Courier New" pitchFamily="49" charset="0"/>
                  <a:cs typeface="Courier New" pitchFamily="49" charset="0"/>
                </a:rPr>
                <a:t>freq_shopper (customer_id)  	745::varchar(10)</a:t>
              </a:r>
            </a:p>
          </p:txBody>
        </p:sp>
      </p:grpSp>
    </p:spTree>
    <p:custDataLst>
      <p:tags r:id="rId1"/>
    </p:custDataLst>
    <p:extLst>
      <p:ext uri="{BB962C8B-B14F-4D97-AF65-F5344CB8AC3E}">
        <p14:creationId xmlns:p14="http://schemas.microsoft.com/office/powerpoint/2010/main" val="342757474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Distributed With </a:t>
            </a:r>
            <a:r>
              <a:rPr lang="en-US" dirty="0" smtClean="0">
                <a:latin typeface="Courier New" pitchFamily="49" charset="0"/>
                <a:cs typeface="Courier New" pitchFamily="49" charset="0"/>
              </a:rPr>
              <a:t>DISTRIBUTED RANDOMLY</a:t>
            </a:r>
            <a:endParaRPr lang="en-US" dirty="0">
              <a:latin typeface="Courier New" pitchFamily="49" charset="0"/>
              <a:cs typeface="Courier New" pitchFamily="49" charset="0"/>
            </a:endParaRPr>
          </a:p>
        </p:txBody>
      </p:sp>
      <p:sp>
        <p:nvSpPr>
          <p:cNvPr id="7" name="Content Placeholder 6"/>
          <p:cNvSpPr>
            <a:spLocks noGrp="1"/>
          </p:cNvSpPr>
          <p:nvPr>
            <p:ph idx="1"/>
          </p:nvPr>
        </p:nvSpPr>
        <p:spPr>
          <a:xfrm>
            <a:off x="457200" y="1417638"/>
            <a:ext cx="8229600" cy="4525963"/>
          </a:xfrm>
        </p:spPr>
        <p:txBody>
          <a:bodyPr/>
          <a:lstStyle/>
          <a:p>
            <a:pPr>
              <a:buNone/>
            </a:pPr>
            <a:r>
              <a:rPr lang="en-US" dirty="0" smtClean="0"/>
              <a:t>The </a:t>
            </a:r>
            <a:r>
              <a:rPr lang="en-US" dirty="0" smtClean="0">
                <a:latin typeface="Courier New" pitchFamily="49" charset="0"/>
                <a:cs typeface="Courier New" pitchFamily="49" charset="0"/>
              </a:rPr>
              <a:t>DISTRIBUTED RANDOMLY</a:t>
            </a:r>
            <a:r>
              <a:rPr lang="en-US" dirty="0" smtClean="0"/>
              <a:t> clause:</a:t>
            </a:r>
          </a:p>
          <a:p>
            <a:r>
              <a:rPr lang="en-US" dirty="0" smtClean="0"/>
              <a:t>Uses a random algorithm</a:t>
            </a:r>
          </a:p>
          <a:p>
            <a:r>
              <a:rPr lang="en-US" dirty="0" smtClean="0"/>
              <a:t>Requires a redistribute or broadcast motion for any query that joins to a table having this distribution policy</a:t>
            </a:r>
          </a:p>
          <a:p>
            <a:r>
              <a:rPr lang="en-US" dirty="0" smtClean="0"/>
              <a:t>Is acceptable for small tables such as dimension tables</a:t>
            </a:r>
          </a:p>
          <a:p>
            <a:r>
              <a:rPr lang="en-US" dirty="0" smtClean="0"/>
              <a:t>Is not acceptable for large tables such as fact tables</a:t>
            </a:r>
          </a:p>
        </p:txBody>
      </p:sp>
    </p:spTree>
    <p:custDataLst>
      <p:tags r:id="rId1"/>
    </p:custDataLst>
    <p:extLst>
      <p:ext uri="{BB962C8B-B14F-4D97-AF65-F5344CB8AC3E}">
        <p14:creationId xmlns:p14="http://schemas.microsoft.com/office/powerpoint/2010/main" val="267320846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t"/>
          <a:lstStyle/>
          <a:p>
            <a:r>
              <a:rPr lang="en-US" dirty="0" smtClean="0"/>
              <a:t>Distribution Best Practices</a:t>
            </a:r>
            <a:endParaRPr lang="en-US" dirty="0"/>
          </a:p>
        </p:txBody>
      </p:sp>
      <p:sp>
        <p:nvSpPr>
          <p:cNvPr id="3" name="Content Placeholder 2"/>
          <p:cNvSpPr>
            <a:spLocks noGrp="1"/>
          </p:cNvSpPr>
          <p:nvPr>
            <p:ph idx="1"/>
          </p:nvPr>
        </p:nvSpPr>
        <p:spPr>
          <a:xfrm>
            <a:off x="457200" y="424083"/>
            <a:ext cx="8229600" cy="4525963"/>
          </a:xfrm>
        </p:spPr>
        <p:txBody>
          <a:bodyPr/>
          <a:lstStyle/>
          <a:p>
            <a:pPr marL="0" indent="0">
              <a:buNone/>
            </a:pPr>
            <a:endParaRPr lang="en-US" dirty="0" smtClean="0"/>
          </a:p>
          <a:p>
            <a:r>
              <a:rPr lang="en-US" dirty="0"/>
              <a:t>Explicitly define a column or random distribution for all tables. Do not use the default.</a:t>
            </a:r>
          </a:p>
          <a:p>
            <a:r>
              <a:rPr lang="en-US" dirty="0"/>
              <a:t>Use a single column that will distribute data across all segments evenly.</a:t>
            </a:r>
          </a:p>
          <a:p>
            <a:r>
              <a:rPr lang="en-US" dirty="0"/>
              <a:t>Do not distribute on columns that will be used in the WHERE clause of a query.</a:t>
            </a:r>
          </a:p>
          <a:p>
            <a:r>
              <a:rPr lang="en-US" dirty="0"/>
              <a:t>Do not distribute on dates or timestamps.</a:t>
            </a:r>
          </a:p>
          <a:p>
            <a:r>
              <a:rPr lang="en-US" dirty="0"/>
              <a:t>Never distribute and partition tables on the same column.</a:t>
            </a:r>
          </a:p>
          <a:p>
            <a:r>
              <a:rPr lang="en-US" dirty="0"/>
              <a:t>Achieve local joins to significantly improve performance by distributing on the same column for large tables commonly joined together.</a:t>
            </a:r>
          </a:p>
          <a:p>
            <a:r>
              <a:rPr lang="en-US" dirty="0"/>
              <a:t>Validate that data is evenly distributed after the initial load and after incremental loads.</a:t>
            </a:r>
          </a:p>
        </p:txBody>
      </p:sp>
    </p:spTree>
    <p:custDataLst>
      <p:tags r:id="rId1"/>
    </p:custDataLst>
    <p:extLst>
      <p:ext uri="{BB962C8B-B14F-4D97-AF65-F5344CB8AC3E}">
        <p14:creationId xmlns:p14="http://schemas.microsoft.com/office/powerpoint/2010/main" val="263137208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383667"/>
            <a:ext cx="8229600" cy="1143000"/>
          </a:xfrm>
        </p:spPr>
        <p:txBody>
          <a:bodyPr anchor="t"/>
          <a:lstStyle/>
          <a:p>
            <a:r>
              <a:rPr lang="en-US" dirty="0" smtClean="0"/>
              <a:t>Check for Data Skew </a:t>
            </a:r>
            <a:endParaRPr lang="en-US" dirty="0"/>
          </a:p>
        </p:txBody>
      </p:sp>
      <p:sp>
        <p:nvSpPr>
          <p:cNvPr id="3" name="Content Placeholder 2"/>
          <p:cNvSpPr>
            <a:spLocks noGrp="1"/>
          </p:cNvSpPr>
          <p:nvPr>
            <p:ph idx="1"/>
          </p:nvPr>
        </p:nvSpPr>
        <p:spPr>
          <a:xfrm>
            <a:off x="381000" y="1169160"/>
            <a:ext cx="8229600" cy="4525963"/>
          </a:xfrm>
        </p:spPr>
        <p:txBody>
          <a:bodyPr/>
          <a:lstStyle/>
          <a:p>
            <a:pPr>
              <a:buNone/>
            </a:pPr>
            <a:r>
              <a:rPr lang="en-US" dirty="0" smtClean="0"/>
              <a:t>Check for data skew with the following:</a:t>
            </a:r>
          </a:p>
          <a:p>
            <a:r>
              <a:rPr lang="en-US" dirty="0" smtClean="0">
                <a:latin typeface="Courier New" pitchFamily="49" charset="0"/>
                <a:cs typeface="Courier New" pitchFamily="49" charset="0"/>
              </a:rPr>
              <a:t>gp_toolkit</a:t>
            </a:r>
            <a:r>
              <a:rPr lang="en-US" dirty="0" smtClean="0"/>
              <a:t> administrative schema offers two views:</a:t>
            </a:r>
          </a:p>
          <a:p>
            <a:pPr lvl="1"/>
            <a:r>
              <a:rPr lang="en-US" dirty="0" smtClean="0">
                <a:latin typeface="Courier New" pitchFamily="49" charset="0"/>
                <a:cs typeface="Courier New" pitchFamily="49" charset="0"/>
              </a:rPr>
              <a:t>gp_toolkit.gp_skew_coefficients</a:t>
            </a:r>
          </a:p>
          <a:p>
            <a:pPr lvl="1"/>
            <a:r>
              <a:rPr lang="en-US" dirty="0" smtClean="0">
                <a:latin typeface="Courier New" pitchFamily="49" charset="0"/>
                <a:cs typeface="Courier New" pitchFamily="49" charset="0"/>
              </a:rPr>
              <a:t>gp_toolkit.gp_skew_idle_fractions</a:t>
            </a:r>
          </a:p>
          <a:p>
            <a:r>
              <a:rPr lang="en-US" dirty="0" smtClean="0"/>
              <a:t>To view the number of rows on each segment, run the following query:</a:t>
            </a:r>
          </a:p>
          <a:p>
            <a:endParaRPr lang="en-US" dirty="0" smtClean="0"/>
          </a:p>
          <a:p>
            <a:endParaRPr lang="en-US" dirty="0" smtClean="0"/>
          </a:p>
          <a:p>
            <a:r>
              <a:rPr lang="en-US" dirty="0" smtClean="0"/>
              <a:t>Check for processing skew with the following query:</a:t>
            </a:r>
          </a:p>
        </p:txBody>
      </p:sp>
      <p:grpSp>
        <p:nvGrpSpPr>
          <p:cNvPr id="2" name="Group 7"/>
          <p:cNvGrpSpPr/>
          <p:nvPr/>
        </p:nvGrpSpPr>
        <p:grpSpPr>
          <a:xfrm>
            <a:off x="886675" y="3819428"/>
            <a:ext cx="7315200" cy="748606"/>
            <a:chOff x="457200" y="1752600"/>
            <a:chExt cx="7315200" cy="748606"/>
          </a:xfrm>
        </p:grpSpPr>
        <p:sp>
          <p:nvSpPr>
            <p:cNvPr id="9" name="Rectangle 8"/>
            <p:cNvSpPr/>
            <p:nvPr/>
          </p:nvSpPr>
          <p:spPr>
            <a:xfrm>
              <a:off x="457200" y="1752600"/>
              <a:ext cx="7315200" cy="748606"/>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510423" y="1815406"/>
              <a:ext cx="7185777" cy="646331"/>
            </a:xfrm>
            <a:prstGeom prst="rect">
              <a:avLst/>
            </a:prstGeom>
            <a:noFill/>
          </p:spPr>
          <p:txBody>
            <a:bodyPr wrap="square" rtlCol="0">
              <a:spAutoFit/>
            </a:bodyPr>
            <a:lstStyle/>
            <a:p>
              <a:r>
                <a:rPr lang="en-US" dirty="0" smtClean="0">
                  <a:latin typeface="Courier New" pitchFamily="49" charset="0"/>
                  <a:cs typeface="Courier New" pitchFamily="49" charset="0"/>
                </a:rPr>
                <a:t>SELECT gp_segment_id, count(*) </a:t>
              </a:r>
            </a:p>
            <a:p>
              <a:r>
                <a:rPr lang="en-US" dirty="0" smtClean="0">
                  <a:latin typeface="Courier New" pitchFamily="49" charset="0"/>
                  <a:cs typeface="Courier New" pitchFamily="49" charset="0"/>
                </a:rPr>
                <a:t>FROM table_name GROUP BY gp_segment_id;</a:t>
              </a:r>
            </a:p>
          </p:txBody>
        </p:sp>
      </p:grpSp>
      <p:grpSp>
        <p:nvGrpSpPr>
          <p:cNvPr id="4" name="Group 10"/>
          <p:cNvGrpSpPr/>
          <p:nvPr/>
        </p:nvGrpSpPr>
        <p:grpSpPr>
          <a:xfrm>
            <a:off x="886675" y="5101434"/>
            <a:ext cx="7315200" cy="748606"/>
            <a:chOff x="457200" y="1752600"/>
            <a:chExt cx="7315200" cy="748606"/>
          </a:xfrm>
        </p:grpSpPr>
        <p:sp>
          <p:nvSpPr>
            <p:cNvPr id="12" name="Rectangle 11"/>
            <p:cNvSpPr/>
            <p:nvPr/>
          </p:nvSpPr>
          <p:spPr>
            <a:xfrm>
              <a:off x="457200" y="1752600"/>
              <a:ext cx="7315200" cy="748606"/>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510423" y="1815406"/>
              <a:ext cx="7185777" cy="646331"/>
            </a:xfrm>
            <a:prstGeom prst="rect">
              <a:avLst/>
            </a:prstGeom>
            <a:noFill/>
          </p:spPr>
          <p:txBody>
            <a:bodyPr wrap="square" rtlCol="0">
              <a:spAutoFit/>
            </a:bodyPr>
            <a:lstStyle/>
            <a:p>
              <a:r>
                <a:rPr lang="en-US" dirty="0" smtClean="0">
                  <a:latin typeface="Courier New" pitchFamily="49" charset="0"/>
                  <a:cs typeface="Courier New" pitchFamily="49" charset="0"/>
                </a:rPr>
                <a:t>SELECT gp_segment_id, count(*) FROM </a:t>
              </a:r>
              <a:r>
                <a:rPr lang="en-US" i="1" dirty="0" smtClean="0">
                  <a:latin typeface="Courier New" pitchFamily="49" charset="0"/>
                  <a:cs typeface="Courier New" pitchFamily="49" charset="0"/>
                </a:rPr>
                <a:t>table_name</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WHERE </a:t>
              </a:r>
              <a:r>
                <a:rPr lang="en-US" i="1" dirty="0" smtClean="0">
                  <a:latin typeface="Courier New" pitchFamily="49" charset="0"/>
                  <a:cs typeface="Courier New" pitchFamily="49" charset="0"/>
                </a:rPr>
                <a:t>column</a:t>
              </a:r>
              <a:r>
                <a:rPr lang="en-US" dirty="0" smtClean="0">
                  <a:latin typeface="Courier New" pitchFamily="49" charset="0"/>
                  <a:cs typeface="Courier New" pitchFamily="49" charset="0"/>
                </a:rPr>
                <a:t>='value' GROUP BY gp_segment_id;</a:t>
              </a:r>
            </a:p>
          </p:txBody>
        </p:sp>
      </p:grpSp>
    </p:spTree>
    <p:custDataLst>
      <p:tags r:id="rId1"/>
    </p:custDataLst>
    <p:extLst>
      <p:ext uri="{BB962C8B-B14F-4D97-AF65-F5344CB8AC3E}">
        <p14:creationId xmlns:p14="http://schemas.microsoft.com/office/powerpoint/2010/main" val="28238658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501617"/>
            <a:ext cx="8229600" cy="1143000"/>
          </a:xfrm>
        </p:spPr>
        <p:txBody>
          <a:bodyPr anchor="t"/>
          <a:lstStyle/>
          <a:p>
            <a:r>
              <a:rPr lang="en-US" dirty="0" smtClean="0"/>
              <a:t>Processing and Data Skew Example</a:t>
            </a:r>
            <a:endParaRPr lang="en-US" dirty="0"/>
          </a:p>
        </p:txBody>
      </p:sp>
      <p:grpSp>
        <p:nvGrpSpPr>
          <p:cNvPr id="2" name="Group 10"/>
          <p:cNvGrpSpPr/>
          <p:nvPr/>
        </p:nvGrpSpPr>
        <p:grpSpPr>
          <a:xfrm>
            <a:off x="228600" y="1417638"/>
            <a:ext cx="8763000" cy="4066103"/>
            <a:chOff x="838200" y="1828800"/>
            <a:chExt cx="8763000" cy="4066103"/>
          </a:xfrm>
        </p:grpSpPr>
        <p:grpSp>
          <p:nvGrpSpPr>
            <p:cNvPr id="3" name="Group 30"/>
            <p:cNvGrpSpPr/>
            <p:nvPr/>
          </p:nvGrpSpPr>
          <p:grpSpPr>
            <a:xfrm>
              <a:off x="838200" y="2010101"/>
              <a:ext cx="8763000" cy="3884802"/>
              <a:chOff x="609600" y="1476701"/>
              <a:chExt cx="8763000" cy="3884802"/>
            </a:xfrm>
          </p:grpSpPr>
          <p:sp>
            <p:nvSpPr>
              <p:cNvPr id="19" name="Rectangle 18"/>
              <p:cNvSpPr/>
              <p:nvPr/>
            </p:nvSpPr>
            <p:spPr>
              <a:xfrm>
                <a:off x="609600" y="1476701"/>
                <a:ext cx="8763000" cy="3884802"/>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09600" y="1476702"/>
                <a:ext cx="87630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27"/>
            <p:cNvGrpSpPr/>
            <p:nvPr/>
          </p:nvGrpSpPr>
          <p:grpSpPr>
            <a:xfrm>
              <a:off x="914400" y="1828800"/>
              <a:ext cx="8686800" cy="3933587"/>
              <a:chOff x="914400" y="1828800"/>
              <a:chExt cx="8686800" cy="3933587"/>
            </a:xfrm>
          </p:grpSpPr>
          <p:sp>
            <p:nvSpPr>
              <p:cNvPr id="14" name="TextBox 13"/>
              <p:cNvSpPr txBox="1"/>
              <p:nvPr/>
            </p:nvSpPr>
            <p:spPr>
              <a:xfrm>
                <a:off x="1524000" y="1981200"/>
                <a:ext cx="6828536" cy="369332"/>
              </a:xfrm>
              <a:prstGeom prst="rect">
                <a:avLst/>
              </a:prstGeom>
              <a:noFill/>
            </p:spPr>
            <p:txBody>
              <a:bodyPr wrap="none" rtlCol="0">
                <a:spAutoFit/>
              </a:bodyPr>
              <a:lstStyle/>
              <a:p>
                <a:r>
                  <a:rPr lang="en-US" b="1" dirty="0" smtClean="0">
                    <a:latin typeface="Calibri" pitchFamily="34" charset="0"/>
                  </a:rPr>
                  <a:t>Example: Determining the processing and data skew of existing tables</a:t>
                </a:r>
                <a:endParaRPr lang="en-US" b="1" dirty="0">
                  <a:latin typeface="Courier New" pitchFamily="49" charset="0"/>
                  <a:cs typeface="Courier New" pitchFamily="49" charset="0"/>
                </a:endParaRPr>
              </a:p>
            </p:txBody>
          </p:sp>
          <p:sp>
            <p:nvSpPr>
              <p:cNvPr id="15" name="TextBox 14"/>
              <p:cNvSpPr txBox="1"/>
              <p:nvPr/>
            </p:nvSpPr>
            <p:spPr>
              <a:xfrm>
                <a:off x="1143000" y="2438400"/>
                <a:ext cx="8458200" cy="3323987"/>
              </a:xfrm>
              <a:prstGeom prst="rect">
                <a:avLst/>
              </a:prstGeom>
              <a:solidFill>
                <a:schemeClr val="bg1"/>
              </a:solidFill>
              <a:effectLst>
                <a:softEdge rad="127000"/>
              </a:effectLst>
            </p:spPr>
            <p:txBody>
              <a:bodyPr wrap="square" rtlCol="0">
                <a:spAutoFit/>
              </a:bodyPr>
              <a:lstStyle/>
              <a:p>
                <a:r>
                  <a:rPr lang="en-US" sz="1400" dirty="0" smtClean="0">
                    <a:latin typeface="Courier New" pitchFamily="49" charset="0"/>
                    <a:cs typeface="Courier New" pitchFamily="49" charset="0"/>
                  </a:rPr>
                  <a:t>SELECT </a:t>
                </a:r>
                <a:r>
                  <a:rPr lang="en-US" sz="1400" dirty="0" err="1" smtClean="0">
                    <a:latin typeface="Courier New" pitchFamily="49" charset="0"/>
                    <a:cs typeface="Courier New" pitchFamily="49" charset="0"/>
                  </a:rPr>
                  <a:t>sifrelname</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siffraction</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skccoeff</a:t>
                </a:r>
                <a:r>
                  <a:rPr lang="en-US" sz="1400" dirty="0" smtClean="0">
                    <a:latin typeface="Courier New" pitchFamily="49" charset="0"/>
                    <a:cs typeface="Courier New" pitchFamily="49" charset="0"/>
                  </a:rPr>
                  <a:t> </a:t>
                </a:r>
                <a:br>
                  <a:rPr lang="en-US" sz="1400" dirty="0" smtClean="0">
                    <a:latin typeface="Courier New" pitchFamily="49" charset="0"/>
                    <a:cs typeface="Courier New" pitchFamily="49" charset="0"/>
                  </a:rPr>
                </a:br>
                <a:r>
                  <a:rPr lang="en-US" sz="1400" dirty="0" smtClean="0">
                    <a:latin typeface="Courier New" pitchFamily="49" charset="0"/>
                    <a:cs typeface="Courier New" pitchFamily="49" charset="0"/>
                  </a:rPr>
                  <a:t>from </a:t>
                </a:r>
                <a:r>
                  <a:rPr lang="en-US" sz="1400" dirty="0" err="1" smtClean="0">
                    <a:latin typeface="Courier New" pitchFamily="49" charset="0"/>
                    <a:cs typeface="Courier New" pitchFamily="49" charset="0"/>
                  </a:rPr>
                  <a:t>gp_skew_idle_fractions</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gp_skew_coefficients</a:t>
                </a:r>
                <a:r>
                  <a:rPr lang="en-US" sz="1400" dirty="0" smtClean="0">
                    <a:latin typeface="Courier New" pitchFamily="49" charset="0"/>
                    <a:cs typeface="Courier New" pitchFamily="49" charset="0"/>
                  </a:rPr>
                  <a:t> </a:t>
                </a:r>
              </a:p>
              <a:p>
                <a:r>
                  <a:rPr lang="en-US" sz="1400" dirty="0" smtClean="0">
                    <a:latin typeface="Courier New" pitchFamily="49" charset="0"/>
                    <a:cs typeface="Courier New" pitchFamily="49" charset="0"/>
                  </a:rPr>
                  <a:t>WHERE </a:t>
                </a:r>
                <a:r>
                  <a:rPr lang="en-US" sz="1400" dirty="0" err="1" smtClean="0">
                    <a:latin typeface="Courier New" pitchFamily="49" charset="0"/>
                    <a:cs typeface="Courier New" pitchFamily="49" charset="0"/>
                  </a:rPr>
                  <a:t>sifrelname</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skcrelname</a:t>
                </a:r>
                <a:r>
                  <a:rPr lang="en-US" sz="1400" dirty="0" smtClean="0">
                    <a:latin typeface="Courier New" pitchFamily="49" charset="0"/>
                    <a:cs typeface="Courier New" pitchFamily="49" charset="0"/>
                  </a:rPr>
                  <a:t> AND </a:t>
                </a:r>
                <a:r>
                  <a:rPr lang="en-US" sz="1400" dirty="0" err="1" smtClean="0">
                    <a:latin typeface="Courier New" pitchFamily="49" charset="0"/>
                    <a:cs typeface="Courier New" pitchFamily="49" charset="0"/>
                  </a:rPr>
                  <a:t>siffraction</a:t>
                </a:r>
                <a:r>
                  <a:rPr lang="en-US" sz="1400" dirty="0" smtClean="0">
                    <a:latin typeface="Courier New" pitchFamily="49" charset="0"/>
                    <a:cs typeface="Courier New" pitchFamily="49" charset="0"/>
                  </a:rPr>
                  <a:t> &gt; 0.1;</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sifrelname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siffraction</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skccoeff</a:t>
                </a:r>
                <a:r>
                  <a:rPr lang="en-US" sz="1400" dirty="0" smtClean="0">
                    <a:latin typeface="Courier New" pitchFamily="49" charset="0"/>
                    <a:cs typeface="Courier New" pitchFamily="49" charset="0"/>
                  </a:rPr>
                  <a:t>         </a:t>
                </a:r>
              </a:p>
              <a:p>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car_data</a:t>
                </a:r>
                <a:r>
                  <a:rPr lang="en-US" sz="1400" dirty="0" smtClean="0">
                    <a:latin typeface="Courier New" pitchFamily="49" charset="0"/>
                    <a:cs typeface="Courier New" pitchFamily="49" charset="0"/>
                  </a:rPr>
                  <a:t>                | 0.50000000000000000000 |    141.42135623730949000</a:t>
                </a:r>
              </a:p>
              <a:p>
                <a:r>
                  <a:rPr lang="en-US" sz="1400" dirty="0" smtClean="0">
                    <a:latin typeface="Courier New" pitchFamily="49" charset="0"/>
                    <a:cs typeface="Courier New" pitchFamily="49" charset="0"/>
                  </a:rPr>
                  <a:t> correlation             | 0.40000000000000000000 | 94.280904158206336667000</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golfevaluate</a:t>
                </a:r>
                <a:r>
                  <a:rPr lang="en-US" sz="1400" dirty="0" smtClean="0">
                    <a:latin typeface="Courier New" pitchFamily="49" charset="0"/>
                    <a:cs typeface="Courier New" pitchFamily="49" charset="0"/>
                  </a:rPr>
                  <a:t>            | 0.22222222222222222222 | 40.406101782088430000000</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golfnew</a:t>
                </a:r>
                <a:r>
                  <a:rPr lang="en-US" sz="1400" dirty="0" smtClean="0">
                    <a:latin typeface="Courier New" pitchFamily="49" charset="0"/>
                    <a:cs typeface="Courier New" pitchFamily="49" charset="0"/>
                  </a:rPr>
                  <a:t>                 | 0.22222222222222222222 | 40.406101782088430000000</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golftest</a:t>
                </a:r>
                <a:r>
                  <a:rPr lang="en-US" sz="1400" dirty="0" smtClean="0">
                    <a:latin typeface="Courier New" pitchFamily="49" charset="0"/>
                    <a:cs typeface="Courier New" pitchFamily="49" charset="0"/>
                  </a:rPr>
                  <a:t>                | 0.22222222222222222222 | 40.406101782088430000000</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old_regr_example</a:t>
                </a:r>
                <a:r>
                  <a:rPr lang="en-US" sz="1400" dirty="0" smtClean="0">
                    <a:latin typeface="Courier New" pitchFamily="49" charset="0"/>
                    <a:cs typeface="Courier New" pitchFamily="49" charset="0"/>
                  </a:rPr>
                  <a:t>        | 0.50000000000000000000 |    141.42135623730950000</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old_regr_example_test</a:t>
                </a:r>
                <a:r>
                  <a:rPr lang="en-US" sz="1400" dirty="0" smtClean="0">
                    <a:latin typeface="Courier New" pitchFamily="49" charset="0"/>
                    <a:cs typeface="Courier New" pitchFamily="49" charset="0"/>
                  </a:rPr>
                  <a:t>   | 0.50000000000000000000 |    141.42135623730951000</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sales_example</a:t>
                </a:r>
                <a:r>
                  <a:rPr lang="en-US" sz="1400" dirty="0" smtClean="0">
                    <a:latin typeface="Courier New" pitchFamily="49" charset="0"/>
                    <a:cs typeface="Courier New" pitchFamily="49" charset="0"/>
                  </a:rPr>
                  <a:t>           | 0.50000000000000000000 |    141.42135623730951000</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water_treatment_predict</a:t>
                </a:r>
                <a:r>
                  <a:rPr lang="en-US" sz="1400" dirty="0" smtClean="0">
                    <a:latin typeface="Courier New" pitchFamily="49" charset="0"/>
                    <a:cs typeface="Courier New" pitchFamily="49" charset="0"/>
                  </a:rPr>
                  <a:t> | 0.12037037037037037037 | 19.352396116684458526000</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winequality_white</a:t>
                </a:r>
                <a:r>
                  <a:rPr lang="en-US" sz="1400" dirty="0" smtClean="0">
                    <a:latin typeface="Courier New" pitchFamily="49" charset="0"/>
                    <a:cs typeface="Courier New" pitchFamily="49" charset="0"/>
                  </a:rPr>
                  <a:t>       | 0.10293040293040293040 | 16.226786893705185790000</a:t>
                </a:r>
              </a:p>
            </p:txBody>
          </p:sp>
          <p:grpSp>
            <p:nvGrpSpPr>
              <p:cNvPr id="7" name="Group 25"/>
              <p:cNvGrpSpPr/>
              <p:nvPr/>
            </p:nvGrpSpPr>
            <p:grpSpPr>
              <a:xfrm>
                <a:off x="914400" y="1828800"/>
                <a:ext cx="838200" cy="685800"/>
                <a:chOff x="914400" y="1828800"/>
                <a:chExt cx="838200" cy="685800"/>
              </a:xfrm>
            </p:grpSpPr>
            <p:pic>
              <p:nvPicPr>
                <p:cNvPr id="17"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18"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spTree>
    <p:custDataLst>
      <p:tags r:id="rId1"/>
    </p:custDataLst>
    <p:extLst>
      <p:ext uri="{BB962C8B-B14F-4D97-AF65-F5344CB8AC3E}">
        <p14:creationId xmlns:p14="http://schemas.microsoft.com/office/powerpoint/2010/main" val="128367569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3498"/>
            <a:ext cx="8229600" cy="1143000"/>
          </a:xfrm>
        </p:spPr>
        <p:txBody>
          <a:bodyPr/>
          <a:lstStyle/>
          <a:p>
            <a:r>
              <a:rPr lang="en-US" dirty="0" smtClean="0"/>
              <a:t>Real-Time Data and Processing Skew in Command Center</a:t>
            </a:r>
            <a:endParaRPr lang="en-US" dirty="0"/>
          </a:p>
        </p:txBody>
      </p:sp>
      <p:pic>
        <p:nvPicPr>
          <p:cNvPr id="1030" name="Picture 6" descr="C:\Users\cantot\AppData\Local\Temp\SNAGHTML24facd8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682" y="4153898"/>
            <a:ext cx="8701715" cy="17691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cantot\AppData\Local\Temp\SNAGHTML2501d85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682" y="1957161"/>
            <a:ext cx="8701715" cy="178971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439269" y="1653745"/>
            <a:ext cx="4265463" cy="369332"/>
          </a:xfrm>
          <a:prstGeom prst="rect">
            <a:avLst/>
          </a:prstGeom>
          <a:solidFill>
            <a:schemeClr val="bg1"/>
          </a:solidFill>
          <a:ln>
            <a:solidFill>
              <a:schemeClr val="bg2">
                <a:lumMod val="60000"/>
                <a:lumOff val="40000"/>
              </a:schemeClr>
            </a:solidFill>
          </a:ln>
          <a:effectLst>
            <a:outerShdw blurRad="50800" dist="38100" dir="2700000" algn="tl" rotWithShape="0">
              <a:prstClr val="black">
                <a:alpha val="40000"/>
              </a:prstClr>
            </a:outerShdw>
          </a:effectLst>
        </p:spPr>
        <p:txBody>
          <a:bodyPr wrap="none" rtlCol="0">
            <a:spAutoFit/>
          </a:bodyPr>
          <a:lstStyle/>
          <a:p>
            <a:r>
              <a:rPr lang="en-US" b="1" dirty="0" smtClean="0">
                <a:solidFill>
                  <a:schemeClr val="bg2">
                    <a:lumMod val="75000"/>
                  </a:schemeClr>
                </a:solidFill>
                <a:latin typeface="Calibri" pitchFamily="34" charset="0"/>
              </a:rPr>
              <a:t>Data access appears to be even distributed</a:t>
            </a:r>
            <a:endParaRPr lang="en-US" b="1" dirty="0">
              <a:solidFill>
                <a:schemeClr val="bg2">
                  <a:lumMod val="75000"/>
                </a:schemeClr>
              </a:solidFill>
              <a:latin typeface="Calibri" pitchFamily="34" charset="0"/>
            </a:endParaRPr>
          </a:p>
        </p:txBody>
      </p:sp>
      <p:sp>
        <p:nvSpPr>
          <p:cNvPr id="11" name="TextBox 10"/>
          <p:cNvSpPr txBox="1"/>
          <p:nvPr/>
        </p:nvSpPr>
        <p:spPr>
          <a:xfrm>
            <a:off x="1979207" y="3803178"/>
            <a:ext cx="5185587" cy="369332"/>
          </a:xfrm>
          <a:prstGeom prst="rect">
            <a:avLst/>
          </a:prstGeom>
          <a:solidFill>
            <a:schemeClr val="bg1"/>
          </a:solidFill>
          <a:ln>
            <a:solidFill>
              <a:schemeClr val="bg2">
                <a:lumMod val="60000"/>
                <a:lumOff val="40000"/>
              </a:schemeClr>
            </a:solidFill>
          </a:ln>
          <a:effectLst>
            <a:outerShdw blurRad="50800" dist="38100" dir="2700000" algn="tl" rotWithShape="0">
              <a:prstClr val="black">
                <a:alpha val="40000"/>
              </a:prstClr>
            </a:outerShdw>
          </a:effectLst>
        </p:spPr>
        <p:txBody>
          <a:bodyPr wrap="none" rtlCol="0">
            <a:spAutoFit/>
          </a:bodyPr>
          <a:lstStyle/>
          <a:p>
            <a:r>
              <a:rPr lang="en-US" b="1" dirty="0" smtClean="0">
                <a:solidFill>
                  <a:schemeClr val="bg2">
                    <a:lumMod val="75000"/>
                  </a:schemeClr>
                </a:solidFill>
                <a:latin typeface="Calibri" pitchFamily="34" charset="0"/>
              </a:rPr>
              <a:t>Data access is skewed heavily to one segment server</a:t>
            </a:r>
            <a:endParaRPr lang="en-US" b="1" dirty="0">
              <a:solidFill>
                <a:schemeClr val="bg2">
                  <a:lumMod val="75000"/>
                </a:schemeClr>
              </a:solidFill>
              <a:latin typeface="Calibri" pitchFamily="34" charset="0"/>
            </a:endParaRPr>
          </a:p>
        </p:txBody>
      </p:sp>
    </p:spTree>
    <p:custDataLst>
      <p:tags r:id="rId1"/>
    </p:custDataLst>
    <p:extLst>
      <p:ext uri="{BB962C8B-B14F-4D97-AF65-F5344CB8AC3E}">
        <p14:creationId xmlns:p14="http://schemas.microsoft.com/office/powerpoint/2010/main" val="359562194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07212"/>
            <a:ext cx="8229600" cy="1143000"/>
          </a:xfrm>
        </p:spPr>
        <p:txBody>
          <a:bodyPr anchor="t"/>
          <a:lstStyle/>
          <a:p>
            <a:r>
              <a:rPr lang="en-US" dirty="0" smtClean="0"/>
              <a:t>Redistribute Using </a:t>
            </a:r>
            <a:r>
              <a:rPr lang="en-US" dirty="0" smtClean="0">
                <a:latin typeface="Courier New" pitchFamily="49" charset="0"/>
                <a:cs typeface="Courier New" pitchFamily="49" charset="0"/>
              </a:rPr>
              <a:t>ALTER TABLE</a:t>
            </a:r>
            <a:endParaRPr lang="en-US" dirty="0">
              <a:latin typeface="Courier New" pitchFamily="49" charset="0"/>
              <a:cs typeface="Courier New" pitchFamily="49" charset="0"/>
            </a:endParaRPr>
          </a:p>
        </p:txBody>
      </p:sp>
      <p:sp>
        <p:nvSpPr>
          <p:cNvPr id="6" name="Content Placeholder 5"/>
          <p:cNvSpPr>
            <a:spLocks noGrp="1"/>
          </p:cNvSpPr>
          <p:nvPr>
            <p:ph idx="1"/>
          </p:nvPr>
        </p:nvSpPr>
        <p:spPr>
          <a:xfrm>
            <a:off x="457200" y="1420889"/>
            <a:ext cx="8229600" cy="4525963"/>
          </a:xfrm>
        </p:spPr>
        <p:txBody>
          <a:bodyPr/>
          <a:lstStyle/>
          <a:p>
            <a:pPr>
              <a:buNone/>
            </a:pPr>
            <a:r>
              <a:rPr lang="en-US" dirty="0" smtClean="0"/>
              <a:t>Use the </a:t>
            </a:r>
            <a:r>
              <a:rPr lang="en-US" dirty="0" smtClean="0">
                <a:latin typeface="Courier New" pitchFamily="49" charset="0"/>
                <a:cs typeface="Courier New" pitchFamily="49" charset="0"/>
              </a:rPr>
              <a:t>ALTER TABLE</a:t>
            </a:r>
            <a:r>
              <a:rPr lang="en-US" dirty="0" smtClean="0"/>
              <a:t> command to:</a:t>
            </a:r>
          </a:p>
          <a:p>
            <a:r>
              <a:rPr lang="en-US" dirty="0" smtClean="0"/>
              <a:t>Redistribute on the </a:t>
            </a:r>
            <a:r>
              <a:rPr lang="en-US" i="1" dirty="0" smtClean="0"/>
              <a:t>current</a:t>
            </a:r>
            <a:r>
              <a:rPr lang="en-US" dirty="0" smtClean="0"/>
              <a:t> policy</a:t>
            </a:r>
          </a:p>
          <a:p>
            <a:endParaRPr lang="en-US" dirty="0" smtClean="0"/>
          </a:p>
          <a:p>
            <a:r>
              <a:rPr lang="en-US" dirty="0" smtClean="0"/>
              <a:t>Redistribute with a </a:t>
            </a:r>
            <a:r>
              <a:rPr lang="en-US" i="1" dirty="0" smtClean="0"/>
              <a:t>new</a:t>
            </a:r>
            <a:r>
              <a:rPr lang="en-US" dirty="0" smtClean="0"/>
              <a:t> distribution key</a:t>
            </a:r>
            <a:endParaRPr lang="en-US" dirty="0"/>
          </a:p>
        </p:txBody>
      </p:sp>
      <p:grpSp>
        <p:nvGrpSpPr>
          <p:cNvPr id="2" name="Group 6"/>
          <p:cNvGrpSpPr/>
          <p:nvPr/>
        </p:nvGrpSpPr>
        <p:grpSpPr>
          <a:xfrm>
            <a:off x="903500" y="2324901"/>
            <a:ext cx="7315200" cy="457200"/>
            <a:chOff x="457200" y="1752600"/>
            <a:chExt cx="7315200" cy="457200"/>
          </a:xfrm>
        </p:grpSpPr>
        <p:sp>
          <p:nvSpPr>
            <p:cNvPr id="8" name="Rectangle 7"/>
            <p:cNvSpPr/>
            <p:nvPr/>
          </p:nvSpPr>
          <p:spPr>
            <a:xfrm>
              <a:off x="457200" y="1752600"/>
              <a:ext cx="7315200" cy="457200"/>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510423" y="1815406"/>
              <a:ext cx="7185777" cy="369332"/>
            </a:xfrm>
            <a:prstGeom prst="rect">
              <a:avLst/>
            </a:prstGeom>
            <a:noFill/>
          </p:spPr>
          <p:txBody>
            <a:bodyPr wrap="square" rtlCol="0">
              <a:spAutoFit/>
            </a:bodyPr>
            <a:lstStyle/>
            <a:p>
              <a:r>
                <a:rPr lang="en-US" dirty="0" smtClean="0">
                  <a:latin typeface="Courier New" pitchFamily="49" charset="0"/>
                  <a:cs typeface="Courier New" pitchFamily="49" charset="0"/>
                </a:rPr>
                <a:t>ALTER TABLE sales SET WITH (REORGANIZE=TRUE);</a:t>
              </a:r>
            </a:p>
          </p:txBody>
        </p:sp>
      </p:grpSp>
      <p:grpSp>
        <p:nvGrpSpPr>
          <p:cNvPr id="7" name="Group 9"/>
          <p:cNvGrpSpPr/>
          <p:nvPr/>
        </p:nvGrpSpPr>
        <p:grpSpPr>
          <a:xfrm>
            <a:off x="903500" y="3239301"/>
            <a:ext cx="7315200" cy="457200"/>
            <a:chOff x="457200" y="1752600"/>
            <a:chExt cx="7315200" cy="457200"/>
          </a:xfrm>
        </p:grpSpPr>
        <p:sp>
          <p:nvSpPr>
            <p:cNvPr id="11" name="Rectangle 10"/>
            <p:cNvSpPr/>
            <p:nvPr/>
          </p:nvSpPr>
          <p:spPr>
            <a:xfrm>
              <a:off x="457200" y="1752600"/>
              <a:ext cx="7315200" cy="457200"/>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510423" y="1815406"/>
              <a:ext cx="7185777" cy="369332"/>
            </a:xfrm>
            <a:prstGeom prst="rect">
              <a:avLst/>
            </a:prstGeom>
            <a:noFill/>
          </p:spPr>
          <p:txBody>
            <a:bodyPr wrap="square" rtlCol="0">
              <a:spAutoFit/>
            </a:bodyPr>
            <a:lstStyle/>
            <a:p>
              <a:r>
                <a:rPr lang="en-US" dirty="0" smtClean="0">
                  <a:latin typeface="Courier New" pitchFamily="49" charset="0"/>
                  <a:cs typeface="Courier New" pitchFamily="49" charset="0"/>
                </a:rPr>
                <a:t>ALTER TABLE sales SET DISTRIBUTED BY (</a:t>
              </a:r>
              <a:r>
                <a:rPr lang="en-US" i="1" dirty="0" smtClean="0">
                  <a:latin typeface="Courier New" pitchFamily="49" charset="0"/>
                  <a:cs typeface="Courier New" pitchFamily="49" charset="0"/>
                </a:rPr>
                <a:t>column</a:t>
              </a:r>
              <a:r>
                <a:rPr lang="en-US" dirty="0" smtClean="0">
                  <a:latin typeface="Courier New" pitchFamily="49" charset="0"/>
                  <a:cs typeface="Courier New" pitchFamily="49" charset="0"/>
                </a:rPr>
                <a:t>);</a:t>
              </a:r>
            </a:p>
          </p:txBody>
        </p:sp>
      </p:grpSp>
    </p:spTree>
    <p:custDataLst>
      <p:tags r:id="rId1"/>
    </p:custDataLst>
    <p:extLst>
      <p:ext uri="{BB962C8B-B14F-4D97-AF65-F5344CB8AC3E}">
        <p14:creationId xmlns:p14="http://schemas.microsoft.com/office/powerpoint/2010/main" val="288569189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t"/>
          <a:lstStyle/>
          <a:p>
            <a:r>
              <a:rPr lang="en-US" dirty="0" smtClean="0"/>
              <a:t>Why Partition a Table?</a:t>
            </a:r>
            <a:endParaRPr lang="en-US" dirty="0"/>
          </a:p>
        </p:txBody>
      </p:sp>
      <p:sp>
        <p:nvSpPr>
          <p:cNvPr id="3" name="Content Placeholder 2"/>
          <p:cNvSpPr>
            <a:spLocks noGrp="1"/>
          </p:cNvSpPr>
          <p:nvPr>
            <p:ph idx="1"/>
          </p:nvPr>
        </p:nvSpPr>
        <p:spPr>
          <a:xfrm>
            <a:off x="457200" y="1060132"/>
            <a:ext cx="8229600" cy="4525963"/>
          </a:xfrm>
        </p:spPr>
        <p:txBody>
          <a:bodyPr/>
          <a:lstStyle/>
          <a:p>
            <a:pPr>
              <a:buNone/>
            </a:pPr>
            <a:r>
              <a:rPr lang="en-US" dirty="0" smtClean="0"/>
              <a:t>The following are reasons to partition a table:</a:t>
            </a:r>
          </a:p>
          <a:p>
            <a:r>
              <a:rPr lang="en-US" dirty="0" smtClean="0"/>
              <a:t>Provide more efficiency in querying a large table, by using partition elimination to avoid full table scans</a:t>
            </a:r>
          </a:p>
          <a:p>
            <a:r>
              <a:rPr lang="en-US" dirty="0" smtClean="0"/>
              <a:t>Without the overhead and maintenance costs of an index on a date column, for example</a:t>
            </a:r>
          </a:p>
          <a:p>
            <a:r>
              <a:rPr lang="en-US" dirty="0" smtClean="0"/>
              <a:t>To handle increasing volumes of data that are not needed by the average query</a:t>
            </a:r>
          </a:p>
          <a:p>
            <a:r>
              <a:rPr lang="en-US" dirty="0" smtClean="0"/>
              <a:t>Allow instantaneous dropping of older data and simple addition of newer data</a:t>
            </a:r>
          </a:p>
          <a:p>
            <a:r>
              <a:rPr lang="en-US" dirty="0" smtClean="0"/>
              <a:t>Supports a rolling </a:t>
            </a:r>
            <a:r>
              <a:rPr lang="en-US" i="1" dirty="0" smtClean="0"/>
              <a:t>n </a:t>
            </a:r>
            <a:r>
              <a:rPr lang="en-US" dirty="0" smtClean="0"/>
              <a:t>period methodology for transactional data</a:t>
            </a:r>
          </a:p>
        </p:txBody>
      </p:sp>
    </p:spTree>
    <p:custDataLst>
      <p:tags r:id="rId1"/>
    </p:custDataLst>
    <p:extLst>
      <p:ext uri="{BB962C8B-B14F-4D97-AF65-F5344CB8AC3E}">
        <p14:creationId xmlns:p14="http://schemas.microsoft.com/office/powerpoint/2010/main" val="368987569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ctrTitle"/>
          </p:nvPr>
        </p:nvSpPr>
        <p:spPr>
          <a:xfrm>
            <a:off x="1016000" y="814942"/>
            <a:ext cx="6977530" cy="1575646"/>
          </a:xfrm>
          <a:prstGeom prst="rect">
            <a:avLst/>
          </a:prstGeom>
          <a:noFill/>
          <a:ln>
            <a:noFill/>
          </a:ln>
        </p:spPr>
        <p:txBody>
          <a:bodyPr lIns="0" tIns="0" rIns="0" bIns="0" anchor="b" anchorCtr="0">
            <a:noAutofit/>
          </a:bodyPr>
          <a:lstStyle/>
          <a:p>
            <a:pPr marL="0" marR="0" lvl="0" indent="0" algn="ctr" rtl="0">
              <a:lnSpc>
                <a:spcPct val="90000"/>
              </a:lnSpc>
              <a:spcBef>
                <a:spcPts val="0"/>
              </a:spcBef>
              <a:buClr>
                <a:srgbClr val="F16F3B"/>
              </a:buClr>
              <a:buSzPct val="25000"/>
              <a:buFont typeface="Arial"/>
              <a:buNone/>
            </a:pPr>
            <a:r>
              <a:rPr lang="en-US" sz="3600" b="1" dirty="0"/>
              <a:t>Physical Design Considerations in</a:t>
            </a:r>
            <a:r>
              <a:rPr lang="en-US" sz="3600" b="1" dirty="0">
                <a:solidFill>
                  <a:schemeClr val="tx2"/>
                </a:solidFill>
              </a:rPr>
              <a:t> GPDB</a:t>
            </a:r>
            <a:endParaRPr lang="en" sz="3600" b="1" dirty="0">
              <a:solidFill>
                <a:schemeClr val="tx2"/>
              </a:solidFill>
            </a:endParaRPr>
          </a:p>
        </p:txBody>
      </p:sp>
      <p:pic>
        <p:nvPicPr>
          <p:cNvPr id="234" name="Shape 234"/>
          <p:cNvPicPr preferRelativeResize="0"/>
          <p:nvPr/>
        </p:nvPicPr>
        <p:blipFill>
          <a:blip r:embed="rId3">
            <a:alphaModFix/>
          </a:blip>
          <a:stretch>
            <a:fillRect/>
          </a:stretch>
        </p:blipFill>
        <p:spPr>
          <a:xfrm>
            <a:off x="3359024" y="2954465"/>
            <a:ext cx="2202824" cy="2579665"/>
          </a:xfrm>
          <a:prstGeom prst="rect">
            <a:avLst/>
          </a:prstGeom>
          <a:noFill/>
          <a:ln>
            <a:noFill/>
          </a:ln>
        </p:spPr>
      </p:pic>
    </p:spTree>
    <p:extLst>
      <p:ext uri="{BB962C8B-B14F-4D97-AF65-F5344CB8AC3E}">
        <p14:creationId xmlns:p14="http://schemas.microsoft.com/office/powerpoint/2010/main" val="13696783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t"/>
          <a:lstStyle/>
          <a:p>
            <a:r>
              <a:rPr lang="en-US" dirty="0" smtClean="0"/>
              <a:t>Candidates for Partitioning</a:t>
            </a:r>
            <a:endParaRPr lang="en-US" dirty="0"/>
          </a:p>
        </p:txBody>
      </p:sp>
      <p:sp>
        <p:nvSpPr>
          <p:cNvPr id="2" name="Content Placeholder 1"/>
          <p:cNvSpPr>
            <a:spLocks noGrp="1"/>
          </p:cNvSpPr>
          <p:nvPr>
            <p:ph idx="1"/>
          </p:nvPr>
        </p:nvSpPr>
        <p:spPr>
          <a:xfrm>
            <a:off x="457200" y="1609625"/>
            <a:ext cx="8229600" cy="4525963"/>
          </a:xfrm>
        </p:spPr>
        <p:txBody>
          <a:bodyPr/>
          <a:lstStyle/>
          <a:p>
            <a:pPr marL="0" indent="0">
              <a:buNone/>
            </a:pPr>
            <a:r>
              <a:rPr lang="en-US" dirty="0" smtClean="0"/>
              <a:t>The following date-related tables make excellent candidates for table partitioning:</a:t>
            </a:r>
          </a:p>
          <a:p>
            <a:r>
              <a:rPr lang="en-US" dirty="0" smtClean="0"/>
              <a:t>Fact tables with dates</a:t>
            </a:r>
          </a:p>
          <a:p>
            <a:r>
              <a:rPr lang="en-US" dirty="0"/>
              <a:t>Fact tables based on region (e.g. "EMEA", "APAC", ...)</a:t>
            </a:r>
            <a:endParaRPr lang="en-US" dirty="0" smtClean="0"/>
          </a:p>
          <a:p>
            <a:r>
              <a:rPr lang="en-US" dirty="0" smtClean="0"/>
              <a:t>Transaction tables with dates</a:t>
            </a:r>
          </a:p>
          <a:p>
            <a:r>
              <a:rPr lang="en-US" dirty="0" smtClean="0"/>
              <a:t>Activity tables with dates</a:t>
            </a:r>
          </a:p>
          <a:p>
            <a:r>
              <a:rPr lang="en-US" dirty="0" smtClean="0"/>
              <a:t>Statement tables with numeric statement periods (YYYYMM)</a:t>
            </a:r>
          </a:p>
          <a:p>
            <a:r>
              <a:rPr lang="en-US" dirty="0" smtClean="0"/>
              <a:t>Financial summary tables with end of month dates </a:t>
            </a:r>
          </a:p>
        </p:txBody>
      </p:sp>
    </p:spTree>
    <p:custDataLst>
      <p:tags r:id="rId1"/>
    </p:custDataLst>
    <p:extLst>
      <p:ext uri="{BB962C8B-B14F-4D97-AF65-F5344CB8AC3E}">
        <p14:creationId xmlns:p14="http://schemas.microsoft.com/office/powerpoint/2010/main" val="16907387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lstStyle/>
          <a:p>
            <a:r>
              <a:rPr lang="en-US" dirty="0" smtClean="0"/>
              <a:t>Table Partitioning Best Practices</a:t>
            </a:r>
            <a:endParaRPr lang="en-US" dirty="0"/>
          </a:p>
        </p:txBody>
      </p:sp>
      <p:sp>
        <p:nvSpPr>
          <p:cNvPr id="6" name="Content Placeholder 5"/>
          <p:cNvSpPr>
            <a:spLocks noGrp="1"/>
          </p:cNvSpPr>
          <p:nvPr>
            <p:ph idx="1"/>
          </p:nvPr>
        </p:nvSpPr>
        <p:spPr>
          <a:xfrm>
            <a:off x="457200" y="1285709"/>
            <a:ext cx="8229600" cy="4525963"/>
          </a:xfrm>
        </p:spPr>
        <p:txBody>
          <a:bodyPr/>
          <a:lstStyle/>
          <a:p>
            <a:pPr>
              <a:buNone/>
            </a:pPr>
            <a:r>
              <a:rPr lang="en-US" dirty="0" smtClean="0"/>
              <a:t>Use table partitioning:</a:t>
            </a:r>
          </a:p>
          <a:p>
            <a:r>
              <a:rPr lang="en-US" dirty="0" smtClean="0"/>
              <a:t>On large distributed tables to improve query performance.</a:t>
            </a:r>
          </a:p>
          <a:p>
            <a:r>
              <a:rPr lang="en-US" dirty="0" smtClean="0"/>
              <a:t>If the table can be divided into rather equal parts based on a defining criteria, such as by date.</a:t>
            </a:r>
          </a:p>
          <a:p>
            <a:r>
              <a:rPr lang="en-US" dirty="0" smtClean="0"/>
              <a:t>If the defining partitioning criteria is the same access pattern used in query predicates, such as </a:t>
            </a:r>
            <a:br>
              <a:rPr lang="en-US" dirty="0" smtClean="0"/>
            </a:br>
            <a:r>
              <a:rPr lang="is-IS" dirty="0">
                <a:latin typeface="Courier"/>
                <a:cs typeface="Courier"/>
              </a:rPr>
              <a:t>  </a:t>
            </a:r>
            <a:r>
              <a:rPr lang="en-US" dirty="0" smtClean="0">
                <a:latin typeface="Courier New" pitchFamily="49" charset="0"/>
                <a:cs typeface="Courier New" pitchFamily="49" charset="0"/>
              </a:rPr>
              <a:t>WHERE txn_date = ‘</a:t>
            </a:r>
            <a:r>
              <a:rPr lang="cs-CZ" dirty="0">
                <a:latin typeface="Courier New" pitchFamily="49" charset="0"/>
                <a:cs typeface="Courier New" pitchFamily="49" charset="0"/>
              </a:rPr>
              <a:t>2015-05-14‘</a:t>
            </a:r>
            <a:endParaRPr lang="en-US" dirty="0" smtClean="0">
              <a:latin typeface="Courier New" pitchFamily="49" charset="0"/>
              <a:cs typeface="Courier New" pitchFamily="49" charset="0"/>
            </a:endParaRPr>
          </a:p>
          <a:p>
            <a:r>
              <a:rPr lang="en-US" dirty="0"/>
              <a:t>If possible, a</a:t>
            </a:r>
            <a:r>
              <a:rPr lang="en-US" dirty="0" smtClean="0"/>
              <a:t>void using default partitions in your design (they are </a:t>
            </a:r>
            <a:r>
              <a:rPr lang="en-US" i="1" dirty="0" smtClean="0"/>
              <a:t>always</a:t>
            </a:r>
            <a:r>
              <a:rPr lang="en-US" dirty="0" smtClean="0"/>
              <a:t> scanned).</a:t>
            </a:r>
          </a:p>
        </p:txBody>
      </p:sp>
    </p:spTree>
    <p:custDataLst>
      <p:tags r:id="rId1"/>
    </p:custDataLst>
    <p:extLst>
      <p:ext uri="{BB962C8B-B14F-4D97-AF65-F5344CB8AC3E}">
        <p14:creationId xmlns:p14="http://schemas.microsoft.com/office/powerpoint/2010/main" val="18078750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Creating Partitioned Tables</a:t>
            </a:r>
            <a:endParaRPr lang="en-US" dirty="0"/>
          </a:p>
        </p:txBody>
      </p:sp>
      <p:sp>
        <p:nvSpPr>
          <p:cNvPr id="8" name="Content Placeholder 7"/>
          <p:cNvSpPr>
            <a:spLocks noGrp="1"/>
          </p:cNvSpPr>
          <p:nvPr>
            <p:ph idx="1"/>
          </p:nvPr>
        </p:nvSpPr>
        <p:spPr>
          <a:xfrm>
            <a:off x="457200" y="886968"/>
            <a:ext cx="8229600" cy="4525963"/>
          </a:xfrm>
        </p:spPr>
        <p:txBody>
          <a:bodyPr/>
          <a:lstStyle/>
          <a:p>
            <a:pPr marL="0" indent="0">
              <a:buNone/>
            </a:pPr>
            <a:r>
              <a:rPr lang="en-US" dirty="0" smtClean="0"/>
              <a:t>The following shows how to create the customer partition table using an interval:</a:t>
            </a:r>
            <a:endParaRPr lang="en-US" dirty="0"/>
          </a:p>
        </p:txBody>
      </p:sp>
      <p:grpSp>
        <p:nvGrpSpPr>
          <p:cNvPr id="5" name="Group 8"/>
          <p:cNvGrpSpPr/>
          <p:nvPr/>
        </p:nvGrpSpPr>
        <p:grpSpPr>
          <a:xfrm>
            <a:off x="228600" y="1697224"/>
            <a:ext cx="8763000" cy="2999303"/>
            <a:chOff x="838200" y="1828800"/>
            <a:chExt cx="8763000" cy="2999303"/>
          </a:xfrm>
        </p:grpSpPr>
        <p:grpSp>
          <p:nvGrpSpPr>
            <p:cNvPr id="6" name="Group 30"/>
            <p:cNvGrpSpPr/>
            <p:nvPr/>
          </p:nvGrpSpPr>
          <p:grpSpPr>
            <a:xfrm>
              <a:off x="838200" y="2010101"/>
              <a:ext cx="8763000" cy="2818002"/>
              <a:chOff x="609600" y="1476701"/>
              <a:chExt cx="8763000" cy="2818002"/>
            </a:xfrm>
          </p:grpSpPr>
          <p:sp>
            <p:nvSpPr>
              <p:cNvPr id="17" name="Rectangle 16"/>
              <p:cNvSpPr/>
              <p:nvPr/>
            </p:nvSpPr>
            <p:spPr>
              <a:xfrm>
                <a:off x="609600" y="1476701"/>
                <a:ext cx="8763000" cy="2818002"/>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09600" y="1476702"/>
                <a:ext cx="87630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27"/>
            <p:cNvGrpSpPr/>
            <p:nvPr/>
          </p:nvGrpSpPr>
          <p:grpSpPr>
            <a:xfrm>
              <a:off x="914400" y="1828800"/>
              <a:ext cx="8686800" cy="2640925"/>
              <a:chOff x="914400" y="1828800"/>
              <a:chExt cx="8686800" cy="2640925"/>
            </a:xfrm>
          </p:grpSpPr>
          <p:sp>
            <p:nvSpPr>
              <p:cNvPr id="12" name="TextBox 11"/>
              <p:cNvSpPr txBox="1"/>
              <p:nvPr/>
            </p:nvSpPr>
            <p:spPr>
              <a:xfrm>
                <a:off x="1524000" y="1981200"/>
                <a:ext cx="4959627" cy="369332"/>
              </a:xfrm>
              <a:prstGeom prst="rect">
                <a:avLst/>
              </a:prstGeom>
              <a:noFill/>
            </p:spPr>
            <p:txBody>
              <a:bodyPr wrap="none" rtlCol="0">
                <a:spAutoFit/>
              </a:bodyPr>
              <a:lstStyle/>
              <a:p>
                <a:r>
                  <a:rPr lang="en-US" b="1" dirty="0" smtClean="0">
                    <a:latin typeface="Calibri" pitchFamily="34" charset="0"/>
                  </a:rPr>
                  <a:t>Example: Create a partition table using an interval</a:t>
                </a:r>
                <a:endParaRPr lang="en-US" b="1" dirty="0">
                  <a:latin typeface="Courier New" pitchFamily="49" charset="0"/>
                  <a:cs typeface="Courier New" pitchFamily="49" charset="0"/>
                </a:endParaRPr>
              </a:p>
            </p:txBody>
          </p:sp>
          <p:sp>
            <p:nvSpPr>
              <p:cNvPr id="13" name="TextBox 12"/>
              <p:cNvSpPr txBox="1"/>
              <p:nvPr/>
            </p:nvSpPr>
            <p:spPr>
              <a:xfrm>
                <a:off x="1143000" y="2438400"/>
                <a:ext cx="8458200" cy="2031325"/>
              </a:xfrm>
              <a:prstGeom prst="rect">
                <a:avLst/>
              </a:prstGeom>
              <a:solidFill>
                <a:schemeClr val="bg1"/>
              </a:solidFill>
              <a:effectLst>
                <a:softEdge rad="127000"/>
              </a:effectLst>
            </p:spPr>
            <p:txBody>
              <a:bodyPr wrap="square" rtlCol="0">
                <a:spAutoFit/>
              </a:bodyPr>
              <a:lstStyle/>
              <a:p>
                <a:r>
                  <a:rPr lang="en-US" dirty="0" smtClean="0">
                    <a:latin typeface="Courier New" pitchFamily="49" charset="0"/>
                    <a:cs typeface="Courier New" pitchFamily="49" charset="0"/>
                  </a:rPr>
                  <a:t>CREATE TABLE customer ( </a:t>
                </a:r>
                <a:br>
                  <a:rPr lang="en-US" dirty="0" smtClean="0">
                    <a:latin typeface="Courier New" pitchFamily="49" charset="0"/>
                    <a:cs typeface="Courier New" pitchFamily="49" charset="0"/>
                  </a:rPr>
                </a:br>
                <a:r>
                  <a:rPr lang="en-US" dirty="0" err="1" smtClean="0">
                    <a:latin typeface="Courier New" pitchFamily="49" charset="0"/>
                    <a:cs typeface="Courier New" pitchFamily="49" charset="0"/>
                  </a:rPr>
                  <a:t>customer_id</a:t>
                </a:r>
                <a:r>
                  <a:rPr lang="en-US" dirty="0" smtClean="0">
                    <a:latin typeface="Courier New" pitchFamily="49" charset="0"/>
                    <a:cs typeface="Courier New" pitchFamily="49" charset="0"/>
                  </a:rPr>
                  <a:t> 		INT,</a:t>
                </a:r>
                <a:br>
                  <a:rPr lang="en-US" dirty="0" smtClean="0">
                    <a:latin typeface="Courier New" pitchFamily="49" charset="0"/>
                    <a:cs typeface="Courier New" pitchFamily="49" charset="0"/>
                  </a:rPr>
                </a:br>
                <a:r>
                  <a:rPr lang="en-US" dirty="0" err="1" smtClean="0">
                    <a:latin typeface="Courier New" pitchFamily="49" charset="0"/>
                    <a:cs typeface="Courier New" pitchFamily="49" charset="0"/>
                  </a:rPr>
                  <a:t>week_number</a:t>
                </a:r>
                <a:r>
                  <a:rPr lang="en-US" dirty="0" smtClean="0">
                    <a:latin typeface="Courier New" pitchFamily="49" charset="0"/>
                    <a:cs typeface="Courier New" pitchFamily="49" charset="0"/>
                  </a:rPr>
                  <a:t>		INT,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 . </a:t>
                </a:r>
              </a:p>
              <a:p>
                <a:r>
                  <a:rPr lang="en-US" dirty="0" smtClean="0">
                    <a:latin typeface="Courier New" pitchFamily="49" charset="0"/>
                    <a:cs typeface="Courier New" pitchFamily="49" charset="0"/>
                  </a:rPr>
                  <a:t>) DISTRIBUTED BY (</a:t>
                </a:r>
                <a:r>
                  <a:rPr lang="en-US" dirty="0" err="1" smtClean="0">
                    <a:latin typeface="Courier New" pitchFamily="49" charset="0"/>
                    <a:cs typeface="Courier New" pitchFamily="49" charset="0"/>
                  </a:rPr>
                  <a:t>customer_id</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PARTITION BY RANGE ( </a:t>
                </a:r>
                <a:r>
                  <a:rPr lang="en-US" dirty="0" err="1" smtClean="0">
                    <a:latin typeface="Courier New" pitchFamily="49" charset="0"/>
                    <a:cs typeface="Courier New" pitchFamily="49" charset="0"/>
                  </a:rPr>
                  <a:t>week_number</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(START (200701) END (200752) INCLUSIVE EVERY (1));</a:t>
                </a:r>
              </a:p>
            </p:txBody>
          </p:sp>
          <p:grpSp>
            <p:nvGrpSpPr>
              <p:cNvPr id="9" name="Group 25"/>
              <p:cNvGrpSpPr/>
              <p:nvPr/>
            </p:nvGrpSpPr>
            <p:grpSpPr>
              <a:xfrm>
                <a:off x="914400" y="1828800"/>
                <a:ext cx="838200" cy="685800"/>
                <a:chOff x="914400" y="1828800"/>
                <a:chExt cx="838200" cy="685800"/>
              </a:xfrm>
            </p:grpSpPr>
            <p:pic>
              <p:nvPicPr>
                <p:cNvPr id="15"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16"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spTree>
    <p:custDataLst>
      <p:tags r:id="rId1"/>
    </p:custDataLst>
    <p:extLst>
      <p:ext uri="{BB962C8B-B14F-4D97-AF65-F5344CB8AC3E}">
        <p14:creationId xmlns:p14="http://schemas.microsoft.com/office/powerpoint/2010/main" val="170481741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152400" y="1066800"/>
            <a:ext cx="8869680" cy="4419600"/>
          </a:xfrm>
          <a:prstGeom prst="roundRect">
            <a:avLst>
              <a:gd name="adj" fmla="val 2560"/>
            </a:avLst>
          </a:prstGeom>
          <a:solidFill>
            <a:schemeClr val="accent3">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nchor="t"/>
          <a:lstStyle/>
          <a:p>
            <a:r>
              <a:rPr lang="en-US" dirty="0" smtClean="0"/>
              <a:t>Maintaining Rolling Windows</a:t>
            </a:r>
            <a:endParaRPr lang="en-US" dirty="0"/>
          </a:p>
        </p:txBody>
      </p:sp>
      <p:sp>
        <p:nvSpPr>
          <p:cNvPr id="5" name="Text Box 3"/>
          <p:cNvSpPr txBox="1">
            <a:spLocks noChangeArrowheads="1"/>
          </p:cNvSpPr>
          <p:nvPr/>
        </p:nvSpPr>
        <p:spPr bwMode="auto">
          <a:xfrm>
            <a:off x="581978" y="1066800"/>
            <a:ext cx="8010525" cy="415498"/>
          </a:xfrm>
          <a:prstGeom prst="rect">
            <a:avLst/>
          </a:prstGeom>
          <a:solidFill>
            <a:schemeClr val="bg1"/>
          </a:solidFill>
          <a:ln w="9525">
            <a:noFill/>
            <a:miter lim="800000"/>
            <a:headEnd/>
            <a:tailEnd/>
          </a:ln>
          <a:effectLst>
            <a:softEdge rad="127000"/>
          </a:effectLst>
        </p:spPr>
        <p:txBody>
          <a:bodyPr wrap="square">
            <a:spAutoFit/>
          </a:bodyPr>
          <a:lstStyle/>
          <a:p>
            <a:pPr eaLnBrk="1" hangingPunct="1">
              <a:spcBef>
                <a:spcPct val="50000"/>
              </a:spcBef>
            </a:pPr>
            <a:r>
              <a:rPr lang="en-US" sz="2100" b="1" baseline="0" dirty="0">
                <a:solidFill>
                  <a:srgbClr val="000000"/>
                </a:solidFill>
                <a:latin typeface="+mj-lt"/>
              </a:rPr>
              <a:t>Use ALTER TABLE </a:t>
            </a:r>
            <a:r>
              <a:rPr lang="en-US" sz="2100" b="1" baseline="0" dirty="0" smtClean="0">
                <a:solidFill>
                  <a:srgbClr val="000000"/>
                </a:solidFill>
                <a:latin typeface="+mj-lt"/>
              </a:rPr>
              <a:t>with ADD PARTITION </a:t>
            </a:r>
            <a:r>
              <a:rPr lang="en-US" sz="2100" b="1" dirty="0" smtClean="0">
                <a:solidFill>
                  <a:srgbClr val="000000"/>
                </a:solidFill>
                <a:latin typeface="+mj-lt"/>
              </a:rPr>
              <a:t>clause </a:t>
            </a:r>
            <a:r>
              <a:rPr lang="en-US" sz="2100" b="1" baseline="0" dirty="0" smtClean="0">
                <a:solidFill>
                  <a:srgbClr val="000000"/>
                </a:solidFill>
                <a:latin typeface="+mj-lt"/>
              </a:rPr>
              <a:t>to </a:t>
            </a:r>
            <a:r>
              <a:rPr lang="en-US" sz="2100" b="1" baseline="0" dirty="0">
                <a:solidFill>
                  <a:srgbClr val="000000"/>
                </a:solidFill>
                <a:latin typeface="+mj-lt"/>
              </a:rPr>
              <a:t>add a new child </a:t>
            </a:r>
            <a:r>
              <a:rPr lang="en-US" sz="2100" b="1" baseline="0" dirty="0" smtClean="0">
                <a:solidFill>
                  <a:srgbClr val="000000"/>
                </a:solidFill>
                <a:latin typeface="+mj-lt"/>
              </a:rPr>
              <a:t>table</a:t>
            </a:r>
            <a:endParaRPr lang="en-US" sz="2100" b="1" baseline="0" dirty="0">
              <a:solidFill>
                <a:srgbClr val="000000"/>
              </a:solidFill>
              <a:latin typeface="+mj-lt"/>
            </a:endParaRPr>
          </a:p>
        </p:txBody>
      </p:sp>
      <p:sp>
        <p:nvSpPr>
          <p:cNvPr id="18" name="Text Box 23"/>
          <p:cNvSpPr txBox="1">
            <a:spLocks noChangeArrowheads="1"/>
          </p:cNvSpPr>
          <p:nvPr/>
        </p:nvSpPr>
        <p:spPr bwMode="auto">
          <a:xfrm>
            <a:off x="5534025" y="3759200"/>
            <a:ext cx="1019175" cy="923330"/>
          </a:xfrm>
          <a:prstGeom prst="rect">
            <a:avLst/>
          </a:prstGeom>
          <a:noFill/>
          <a:ln w="9525">
            <a:noFill/>
            <a:miter lim="800000"/>
            <a:headEnd/>
            <a:tailEnd/>
          </a:ln>
        </p:spPr>
        <p:txBody>
          <a:bodyPr>
            <a:spAutoFit/>
          </a:bodyPr>
          <a:lstStyle/>
          <a:p>
            <a:pPr>
              <a:spcBef>
                <a:spcPct val="50000"/>
              </a:spcBef>
            </a:pPr>
            <a:r>
              <a:rPr lang="en-US" sz="5400" dirty="0" smtClean="0"/>
              <a:t>… </a:t>
            </a:r>
            <a:endParaRPr lang="en-US" sz="5400" dirty="0"/>
          </a:p>
        </p:txBody>
      </p:sp>
      <p:sp>
        <p:nvSpPr>
          <p:cNvPr id="28" name="AutoShape 35"/>
          <p:cNvSpPr>
            <a:spLocks noChangeArrowheads="1"/>
          </p:cNvSpPr>
          <p:nvPr/>
        </p:nvSpPr>
        <p:spPr bwMode="auto">
          <a:xfrm rot="-5400000">
            <a:off x="1876425" y="3721101"/>
            <a:ext cx="1209675" cy="381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00"/>
          </a:solidFill>
          <a:ln w="9525">
            <a:solidFill>
              <a:schemeClr val="tx1"/>
            </a:solidFill>
            <a:miter lim="800000"/>
            <a:headEnd/>
            <a:tailEnd/>
          </a:ln>
        </p:spPr>
        <p:txBody>
          <a:bodyPr wrap="none" anchor="ctr"/>
          <a:lstStyle/>
          <a:p>
            <a:endParaRPr lang="en-US" dirty="0"/>
          </a:p>
        </p:txBody>
      </p:sp>
      <p:sp>
        <p:nvSpPr>
          <p:cNvPr id="29" name="AutoShape 36"/>
          <p:cNvSpPr>
            <a:spLocks noChangeArrowheads="1"/>
          </p:cNvSpPr>
          <p:nvPr/>
        </p:nvSpPr>
        <p:spPr bwMode="auto">
          <a:xfrm rot="-5400000">
            <a:off x="4829175" y="3663951"/>
            <a:ext cx="1209675" cy="381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00"/>
          </a:solidFill>
          <a:ln w="9525">
            <a:solidFill>
              <a:schemeClr val="tx1"/>
            </a:solidFill>
            <a:miter lim="800000"/>
            <a:headEnd/>
            <a:tailEnd/>
          </a:ln>
        </p:spPr>
        <p:txBody>
          <a:bodyPr wrap="none" anchor="ctr"/>
          <a:lstStyle/>
          <a:p>
            <a:endParaRPr lang="en-US" dirty="0"/>
          </a:p>
        </p:txBody>
      </p:sp>
      <p:sp>
        <p:nvSpPr>
          <p:cNvPr id="30" name="AutoShape 37"/>
          <p:cNvSpPr>
            <a:spLocks noChangeArrowheads="1"/>
          </p:cNvSpPr>
          <p:nvPr/>
        </p:nvSpPr>
        <p:spPr bwMode="auto">
          <a:xfrm rot="-5400000">
            <a:off x="7915275" y="3692526"/>
            <a:ext cx="1209675" cy="381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00"/>
          </a:solidFill>
          <a:ln w="9525">
            <a:solidFill>
              <a:schemeClr val="tx1"/>
            </a:solidFill>
            <a:miter lim="800000"/>
            <a:headEnd/>
            <a:tailEnd/>
          </a:ln>
        </p:spPr>
        <p:txBody>
          <a:bodyPr wrap="none" anchor="ctr"/>
          <a:lstStyle/>
          <a:p>
            <a:endParaRPr lang="en-US" dirty="0"/>
          </a:p>
        </p:txBody>
      </p:sp>
      <p:grpSp>
        <p:nvGrpSpPr>
          <p:cNvPr id="13" name="Group 33"/>
          <p:cNvGrpSpPr/>
          <p:nvPr/>
        </p:nvGrpSpPr>
        <p:grpSpPr>
          <a:xfrm>
            <a:off x="314325" y="2063750"/>
            <a:ext cx="1946275" cy="2660650"/>
            <a:chOff x="314325" y="1685925"/>
            <a:chExt cx="1946275" cy="2660650"/>
          </a:xfrm>
        </p:grpSpPr>
        <p:sp>
          <p:nvSpPr>
            <p:cNvPr id="7" name="AutoShape 5"/>
            <p:cNvSpPr>
              <a:spLocks noChangeArrowheads="1"/>
            </p:cNvSpPr>
            <p:nvPr/>
          </p:nvSpPr>
          <p:spPr bwMode="auto">
            <a:xfrm>
              <a:off x="314325" y="1685925"/>
              <a:ext cx="1946275" cy="2660650"/>
            </a:xfrm>
            <a:prstGeom prst="flowChartMagneticDisk">
              <a:avLst/>
            </a:prstGeom>
            <a:solidFill>
              <a:schemeClr val="accent2"/>
            </a:solidFill>
            <a:ln w="28575">
              <a:solidFill>
                <a:schemeClr val="tx1"/>
              </a:solidFill>
              <a:round/>
              <a:headEnd/>
              <a:tailEnd/>
            </a:ln>
          </p:spPr>
          <p:txBody>
            <a:bodyPr wrap="none" anchor="ctr"/>
            <a:lstStyle/>
            <a:p>
              <a:endParaRPr lang="en-US" dirty="0"/>
            </a:p>
          </p:txBody>
        </p:sp>
        <p:sp>
          <p:nvSpPr>
            <p:cNvPr id="8" name="Rectangle 7"/>
            <p:cNvSpPr>
              <a:spLocks noChangeArrowheads="1"/>
            </p:cNvSpPr>
            <p:nvPr/>
          </p:nvSpPr>
          <p:spPr bwMode="auto">
            <a:xfrm>
              <a:off x="525463" y="2773363"/>
              <a:ext cx="1560512" cy="1368425"/>
            </a:xfrm>
            <a:prstGeom prst="rect">
              <a:avLst/>
            </a:prstGeom>
            <a:solidFill>
              <a:schemeClr val="bg1"/>
            </a:solidFill>
            <a:ln w="9525">
              <a:solidFill>
                <a:schemeClr val="tx1"/>
              </a:solidFill>
              <a:miter lim="800000"/>
              <a:headEnd/>
              <a:tailEnd/>
            </a:ln>
          </p:spPr>
          <p:txBody>
            <a:bodyPr wrap="none" anchor="ctr"/>
            <a:lstStyle/>
            <a:p>
              <a:endParaRPr lang="en-US" dirty="0"/>
            </a:p>
          </p:txBody>
        </p:sp>
        <p:grpSp>
          <p:nvGrpSpPr>
            <p:cNvPr id="14" name="Group 27"/>
            <p:cNvGrpSpPr>
              <a:grpSpLocks/>
            </p:cNvGrpSpPr>
            <p:nvPr/>
          </p:nvGrpSpPr>
          <p:grpSpPr bwMode="auto">
            <a:xfrm>
              <a:off x="503238" y="2496593"/>
              <a:ext cx="1698625" cy="1692275"/>
              <a:chOff x="311" y="1565"/>
              <a:chExt cx="1070" cy="1066"/>
            </a:xfrm>
          </p:grpSpPr>
          <p:sp>
            <p:nvSpPr>
              <p:cNvPr id="23" name="Rectangle 28"/>
              <p:cNvSpPr>
                <a:spLocks noChangeArrowheads="1"/>
              </p:cNvSpPr>
              <p:nvPr/>
            </p:nvSpPr>
            <p:spPr bwMode="auto">
              <a:xfrm>
                <a:off x="331" y="1747"/>
                <a:ext cx="983" cy="862"/>
              </a:xfrm>
              <a:prstGeom prst="rect">
                <a:avLst/>
              </a:prstGeom>
              <a:solidFill>
                <a:schemeClr val="bg1"/>
              </a:solidFill>
              <a:ln w="9525">
                <a:solidFill>
                  <a:schemeClr val="tx1"/>
                </a:solidFill>
                <a:miter lim="800000"/>
                <a:headEnd/>
                <a:tailEnd/>
              </a:ln>
            </p:spPr>
            <p:txBody>
              <a:bodyPr wrap="none" anchor="ctr"/>
              <a:lstStyle/>
              <a:p>
                <a:endParaRPr lang="en-US" b="1" dirty="0"/>
              </a:p>
            </p:txBody>
          </p:sp>
          <p:sp>
            <p:nvSpPr>
              <p:cNvPr id="24" name="Text Box 29"/>
              <p:cNvSpPr txBox="1">
                <a:spLocks noChangeArrowheads="1"/>
              </p:cNvSpPr>
              <p:nvPr/>
            </p:nvSpPr>
            <p:spPr bwMode="auto">
              <a:xfrm>
                <a:off x="311" y="1565"/>
                <a:ext cx="1070" cy="1066"/>
              </a:xfrm>
              <a:prstGeom prst="rect">
                <a:avLst/>
              </a:prstGeom>
              <a:noFill/>
              <a:ln w="9525">
                <a:noFill/>
                <a:miter lim="800000"/>
                <a:headEnd/>
                <a:tailEnd/>
              </a:ln>
            </p:spPr>
            <p:txBody>
              <a:bodyPr>
                <a:spAutoFit/>
              </a:bodyPr>
              <a:lstStyle/>
              <a:p>
                <a:pPr eaLnBrk="1" hangingPunct="1">
                  <a:spcBef>
                    <a:spcPct val="50000"/>
                  </a:spcBef>
                </a:pPr>
                <a:r>
                  <a:rPr lang="en-US" sz="1600" b="1" baseline="0" dirty="0">
                    <a:solidFill>
                      <a:srgbClr val="000000"/>
                    </a:solidFill>
                    <a:latin typeface="Arial" pitchFamily="34" charset="0"/>
                  </a:rPr>
                  <a:t>customer </a:t>
                </a:r>
                <a:br>
                  <a:rPr lang="en-US" sz="1600" b="1" baseline="0" dirty="0">
                    <a:solidFill>
                      <a:srgbClr val="000000"/>
                    </a:solidFill>
                    <a:latin typeface="Arial" pitchFamily="34" charset="0"/>
                  </a:rPr>
                </a:br>
                <a:r>
                  <a:rPr lang="en-US" sz="1400" b="1" baseline="0" dirty="0" smtClean="0">
                    <a:solidFill>
                      <a:srgbClr val="000000"/>
                    </a:solidFill>
                    <a:latin typeface="Arial" pitchFamily="34" charset="0"/>
                  </a:rPr>
                  <a:t>(customer_id</a:t>
                </a:r>
                <a:r>
                  <a:rPr lang="en-US" sz="1400" b="1" baseline="0" dirty="0">
                    <a:solidFill>
                      <a:srgbClr val="000000"/>
                    </a:solidFill>
                    <a:latin typeface="Arial" pitchFamily="34" charset="0"/>
                  </a:rPr>
                  <a:t>)</a:t>
                </a:r>
                <a:br>
                  <a:rPr lang="en-US" sz="1400" b="1" baseline="0" dirty="0">
                    <a:solidFill>
                      <a:srgbClr val="000000"/>
                    </a:solidFill>
                    <a:latin typeface="Arial" pitchFamily="34" charset="0"/>
                  </a:rPr>
                </a:br>
                <a:r>
                  <a:rPr lang="en-US" sz="1400" b="1" baseline="0" dirty="0">
                    <a:solidFill>
                      <a:srgbClr val="000000"/>
                    </a:solidFill>
                    <a:latin typeface="Arial" pitchFamily="34" charset="0"/>
                  </a:rPr>
                  <a:t>(week_number)</a:t>
                </a:r>
              </a:p>
              <a:p>
                <a:pPr eaLnBrk="1" hangingPunct="1">
                  <a:spcBef>
                    <a:spcPct val="50000"/>
                  </a:spcBef>
                </a:pPr>
                <a:r>
                  <a:rPr lang="en-US" sz="1000" b="1" baseline="0" dirty="0">
                    <a:solidFill>
                      <a:srgbClr val="000000"/>
                    </a:solidFill>
                    <a:latin typeface="Arial" pitchFamily="34" charset="0"/>
                  </a:rPr>
                  <a:t>week_number = 200702</a:t>
                </a:r>
                <a:br>
                  <a:rPr lang="en-US" sz="1000" b="1" baseline="0" dirty="0">
                    <a:solidFill>
                      <a:srgbClr val="000000"/>
                    </a:solidFill>
                    <a:latin typeface="Arial" pitchFamily="34" charset="0"/>
                  </a:rPr>
                </a:br>
                <a:r>
                  <a:rPr lang="en-US" sz="1000" b="1" baseline="0" dirty="0">
                    <a:solidFill>
                      <a:srgbClr val="000000"/>
                    </a:solidFill>
                    <a:latin typeface="Arial" pitchFamily="34" charset="0"/>
                  </a:rPr>
                  <a:t>week_number = 200703</a:t>
                </a:r>
                <a:br>
                  <a:rPr lang="en-US" sz="1000" b="1" baseline="0" dirty="0">
                    <a:solidFill>
                      <a:srgbClr val="000000"/>
                    </a:solidFill>
                    <a:latin typeface="Arial" pitchFamily="34" charset="0"/>
                  </a:rPr>
                </a:br>
                <a:r>
                  <a:rPr lang="en-US" sz="1600" b="1" baseline="0" dirty="0">
                    <a:solidFill>
                      <a:srgbClr val="000000"/>
                    </a:solidFill>
                    <a:latin typeface="Arial" pitchFamily="34" charset="0"/>
                  </a:rPr>
                  <a:t>…</a:t>
                </a:r>
                <a:br>
                  <a:rPr lang="en-US" sz="1600" b="1" baseline="0" dirty="0">
                    <a:solidFill>
                      <a:srgbClr val="000000"/>
                    </a:solidFill>
                    <a:latin typeface="Arial" pitchFamily="34" charset="0"/>
                  </a:rPr>
                </a:br>
                <a:r>
                  <a:rPr lang="en-US" sz="1000" b="1" baseline="0" dirty="0">
                    <a:solidFill>
                      <a:srgbClr val="000000"/>
                    </a:solidFill>
                    <a:latin typeface="Arial" pitchFamily="34" charset="0"/>
                  </a:rPr>
                  <a:t>week_number = 200752</a:t>
                </a:r>
                <a:br>
                  <a:rPr lang="en-US" sz="1000" b="1" baseline="0" dirty="0">
                    <a:solidFill>
                      <a:srgbClr val="000000"/>
                    </a:solidFill>
                    <a:latin typeface="Arial" pitchFamily="34" charset="0"/>
                  </a:rPr>
                </a:br>
                <a:r>
                  <a:rPr lang="en-US" sz="1000" b="1" baseline="0" dirty="0">
                    <a:solidFill>
                      <a:srgbClr val="000000"/>
                    </a:solidFill>
                    <a:latin typeface="Arial" pitchFamily="34" charset="0"/>
                  </a:rPr>
                  <a:t>week_number = 200801</a:t>
                </a:r>
              </a:p>
            </p:txBody>
          </p:sp>
        </p:grpSp>
        <p:sp>
          <p:nvSpPr>
            <p:cNvPr id="6" name="Text Box 320"/>
            <p:cNvSpPr txBox="1">
              <a:spLocks noChangeArrowheads="1"/>
            </p:cNvSpPr>
            <p:nvPr/>
          </p:nvSpPr>
          <p:spPr bwMode="auto">
            <a:xfrm>
              <a:off x="709111" y="1824038"/>
              <a:ext cx="1180516" cy="615874"/>
            </a:xfrm>
            <a:prstGeom prst="rect">
              <a:avLst/>
            </a:prstGeom>
            <a:noFill/>
            <a:ln w="9525">
              <a:noFill/>
              <a:miter lim="800000"/>
              <a:headEnd/>
              <a:tailEnd/>
            </a:ln>
          </p:spPr>
          <p:txBody>
            <a:bodyPr wrap="none">
              <a:spAutoFit/>
            </a:bodyPr>
            <a:lstStyle/>
            <a:p>
              <a:pPr algn="ctr" eaLnBrk="1">
                <a:lnSpc>
                  <a:spcPct val="110000"/>
                </a:lnSpc>
                <a:spcBef>
                  <a:spcPts val="700"/>
                </a:spcBef>
                <a:buClr>
                  <a:srgbClr val="000000"/>
                </a:buClr>
                <a:buSzPct val="45000"/>
                <a:buFont typeface="StarSymbol" charset="0"/>
                <a:buNone/>
              </a:pPr>
              <a:r>
                <a:rPr lang="en-US" sz="1600" b="1" baseline="0" dirty="0">
                  <a:solidFill>
                    <a:srgbClr val="000000"/>
                  </a:solidFill>
                  <a:latin typeface="+mj-lt"/>
                </a:rPr>
                <a:t>Segment</a:t>
              </a:r>
              <a:br>
                <a:rPr lang="en-US" sz="1600" b="1" baseline="0" dirty="0">
                  <a:solidFill>
                    <a:srgbClr val="000000"/>
                  </a:solidFill>
                  <a:latin typeface="+mj-lt"/>
                </a:rPr>
              </a:br>
              <a:r>
                <a:rPr lang="en-US" sz="1600" b="1" baseline="0" dirty="0">
                  <a:solidFill>
                    <a:srgbClr val="000000"/>
                  </a:solidFill>
                  <a:latin typeface="+mj-lt"/>
                </a:rPr>
                <a:t> Instance 0</a:t>
              </a:r>
              <a:r>
                <a:rPr lang="en-US" sz="1600" b="1" baseline="0" dirty="0">
                  <a:solidFill>
                    <a:srgbClr val="333333"/>
                  </a:solidFill>
                  <a:latin typeface="+mj-lt"/>
                </a:rPr>
                <a:t> </a:t>
              </a:r>
            </a:p>
          </p:txBody>
        </p:sp>
      </p:grpSp>
      <p:grpSp>
        <p:nvGrpSpPr>
          <p:cNvPr id="15" name="Group 34"/>
          <p:cNvGrpSpPr/>
          <p:nvPr/>
        </p:nvGrpSpPr>
        <p:grpSpPr>
          <a:xfrm>
            <a:off x="3254375" y="2058988"/>
            <a:ext cx="1946275" cy="2660650"/>
            <a:chOff x="3254375" y="1681163"/>
            <a:chExt cx="1946275" cy="2660650"/>
          </a:xfrm>
        </p:grpSpPr>
        <p:sp>
          <p:nvSpPr>
            <p:cNvPr id="10" name="AutoShape 10"/>
            <p:cNvSpPr>
              <a:spLocks noChangeArrowheads="1"/>
            </p:cNvSpPr>
            <p:nvPr/>
          </p:nvSpPr>
          <p:spPr bwMode="auto">
            <a:xfrm>
              <a:off x="3254375" y="1681163"/>
              <a:ext cx="1946275" cy="2660650"/>
            </a:xfrm>
            <a:prstGeom prst="flowChartMagneticDisk">
              <a:avLst/>
            </a:prstGeom>
            <a:solidFill>
              <a:schemeClr val="accent2"/>
            </a:solidFill>
            <a:ln w="28575">
              <a:solidFill>
                <a:schemeClr val="tx1"/>
              </a:solidFill>
              <a:round/>
              <a:headEnd/>
              <a:tailEnd/>
            </a:ln>
          </p:spPr>
          <p:txBody>
            <a:bodyPr wrap="none" anchor="ctr"/>
            <a:lstStyle/>
            <a:p>
              <a:endParaRPr lang="en-US" dirty="0"/>
            </a:p>
          </p:txBody>
        </p:sp>
        <p:sp>
          <p:nvSpPr>
            <p:cNvPr id="16" name="Rectangle 18"/>
            <p:cNvSpPr>
              <a:spLocks noChangeArrowheads="1"/>
            </p:cNvSpPr>
            <p:nvPr/>
          </p:nvSpPr>
          <p:spPr bwMode="auto">
            <a:xfrm>
              <a:off x="3478213" y="2754313"/>
              <a:ext cx="1560512" cy="1368425"/>
            </a:xfrm>
            <a:prstGeom prst="rect">
              <a:avLst/>
            </a:prstGeom>
            <a:solidFill>
              <a:schemeClr val="bg1"/>
            </a:solidFill>
            <a:ln w="9525">
              <a:solidFill>
                <a:schemeClr val="tx1"/>
              </a:solidFill>
              <a:miter lim="800000"/>
              <a:headEnd/>
              <a:tailEnd/>
            </a:ln>
          </p:spPr>
          <p:txBody>
            <a:bodyPr wrap="none" anchor="ctr"/>
            <a:lstStyle/>
            <a:p>
              <a:endParaRPr lang="en-US" dirty="0"/>
            </a:p>
          </p:txBody>
        </p:sp>
        <p:grpSp>
          <p:nvGrpSpPr>
            <p:cNvPr id="19" name="Group 24"/>
            <p:cNvGrpSpPr>
              <a:grpSpLocks/>
            </p:cNvGrpSpPr>
            <p:nvPr/>
          </p:nvGrpSpPr>
          <p:grpSpPr bwMode="auto">
            <a:xfrm>
              <a:off x="3389313" y="2485482"/>
              <a:ext cx="1698625" cy="1697038"/>
              <a:chOff x="311" y="1540"/>
              <a:chExt cx="1070" cy="1069"/>
            </a:xfrm>
          </p:grpSpPr>
          <p:sp>
            <p:nvSpPr>
              <p:cNvPr id="20" name="Rectangle 25"/>
              <p:cNvSpPr>
                <a:spLocks noChangeArrowheads="1"/>
              </p:cNvSpPr>
              <p:nvPr/>
            </p:nvSpPr>
            <p:spPr bwMode="auto">
              <a:xfrm>
                <a:off x="331" y="1747"/>
                <a:ext cx="983" cy="862"/>
              </a:xfrm>
              <a:prstGeom prst="rect">
                <a:avLst/>
              </a:prstGeom>
              <a:solidFill>
                <a:schemeClr val="bg1"/>
              </a:solidFill>
              <a:ln w="9525">
                <a:solidFill>
                  <a:schemeClr val="tx1"/>
                </a:solidFill>
                <a:miter lim="800000"/>
                <a:headEnd/>
                <a:tailEnd/>
              </a:ln>
            </p:spPr>
            <p:txBody>
              <a:bodyPr wrap="none" anchor="ctr"/>
              <a:lstStyle/>
              <a:p>
                <a:endParaRPr lang="en-US" b="1" dirty="0"/>
              </a:p>
            </p:txBody>
          </p:sp>
          <p:sp>
            <p:nvSpPr>
              <p:cNvPr id="21" name="Text Box 26"/>
              <p:cNvSpPr txBox="1">
                <a:spLocks noChangeArrowheads="1"/>
              </p:cNvSpPr>
              <p:nvPr/>
            </p:nvSpPr>
            <p:spPr bwMode="auto">
              <a:xfrm>
                <a:off x="311" y="1540"/>
                <a:ext cx="1070" cy="1066"/>
              </a:xfrm>
              <a:prstGeom prst="rect">
                <a:avLst/>
              </a:prstGeom>
              <a:noFill/>
              <a:ln w="9525">
                <a:noFill/>
                <a:miter lim="800000"/>
                <a:headEnd/>
                <a:tailEnd/>
              </a:ln>
            </p:spPr>
            <p:txBody>
              <a:bodyPr>
                <a:spAutoFit/>
              </a:bodyPr>
              <a:lstStyle/>
              <a:p>
                <a:pPr eaLnBrk="1" hangingPunct="1">
                  <a:spcBef>
                    <a:spcPct val="50000"/>
                  </a:spcBef>
                </a:pPr>
                <a:r>
                  <a:rPr lang="en-US" sz="1600" b="1" baseline="0" dirty="0">
                    <a:solidFill>
                      <a:srgbClr val="000000"/>
                    </a:solidFill>
                    <a:latin typeface="Arial" pitchFamily="34" charset="0"/>
                  </a:rPr>
                  <a:t>customer </a:t>
                </a:r>
                <a:br>
                  <a:rPr lang="en-US" sz="1600" b="1" baseline="0" dirty="0">
                    <a:solidFill>
                      <a:srgbClr val="000000"/>
                    </a:solidFill>
                    <a:latin typeface="Arial" pitchFamily="34" charset="0"/>
                  </a:rPr>
                </a:br>
                <a:r>
                  <a:rPr lang="en-US" sz="1400" b="1" baseline="0" dirty="0" smtClean="0">
                    <a:solidFill>
                      <a:srgbClr val="000000"/>
                    </a:solidFill>
                    <a:latin typeface="Arial" pitchFamily="34" charset="0"/>
                  </a:rPr>
                  <a:t>(customer_id</a:t>
                </a:r>
                <a:r>
                  <a:rPr lang="en-US" sz="1400" b="1" baseline="0" dirty="0">
                    <a:solidFill>
                      <a:srgbClr val="000000"/>
                    </a:solidFill>
                    <a:latin typeface="Arial" pitchFamily="34" charset="0"/>
                  </a:rPr>
                  <a:t>)</a:t>
                </a:r>
                <a:br>
                  <a:rPr lang="en-US" sz="1400" b="1" baseline="0" dirty="0">
                    <a:solidFill>
                      <a:srgbClr val="000000"/>
                    </a:solidFill>
                    <a:latin typeface="Arial" pitchFamily="34" charset="0"/>
                  </a:rPr>
                </a:br>
                <a:r>
                  <a:rPr lang="en-US" sz="1400" b="1" baseline="0" dirty="0">
                    <a:solidFill>
                      <a:srgbClr val="000000"/>
                    </a:solidFill>
                    <a:latin typeface="Arial" pitchFamily="34" charset="0"/>
                  </a:rPr>
                  <a:t>(week_number)</a:t>
                </a:r>
              </a:p>
              <a:p>
                <a:pPr eaLnBrk="1" hangingPunct="1">
                  <a:spcBef>
                    <a:spcPct val="50000"/>
                  </a:spcBef>
                </a:pPr>
                <a:r>
                  <a:rPr lang="en-US" sz="1000" b="1" baseline="0" dirty="0">
                    <a:solidFill>
                      <a:srgbClr val="000000"/>
                    </a:solidFill>
                    <a:latin typeface="Arial" pitchFamily="34" charset="0"/>
                  </a:rPr>
                  <a:t>week_number = 200702</a:t>
                </a:r>
                <a:br>
                  <a:rPr lang="en-US" sz="1000" b="1" baseline="0" dirty="0">
                    <a:solidFill>
                      <a:srgbClr val="000000"/>
                    </a:solidFill>
                    <a:latin typeface="Arial" pitchFamily="34" charset="0"/>
                  </a:rPr>
                </a:br>
                <a:r>
                  <a:rPr lang="en-US" sz="1000" b="1" baseline="0" dirty="0">
                    <a:solidFill>
                      <a:srgbClr val="000000"/>
                    </a:solidFill>
                    <a:latin typeface="Arial" pitchFamily="34" charset="0"/>
                  </a:rPr>
                  <a:t>week_number = 200703</a:t>
                </a:r>
                <a:br>
                  <a:rPr lang="en-US" sz="1000" b="1" baseline="0" dirty="0">
                    <a:solidFill>
                      <a:srgbClr val="000000"/>
                    </a:solidFill>
                    <a:latin typeface="Arial" pitchFamily="34" charset="0"/>
                  </a:rPr>
                </a:br>
                <a:r>
                  <a:rPr lang="en-US" sz="1600" b="1" baseline="0" dirty="0">
                    <a:solidFill>
                      <a:srgbClr val="000000"/>
                    </a:solidFill>
                    <a:latin typeface="Arial" pitchFamily="34" charset="0"/>
                  </a:rPr>
                  <a:t>…</a:t>
                </a:r>
                <a:br>
                  <a:rPr lang="en-US" sz="1600" b="1" baseline="0" dirty="0">
                    <a:solidFill>
                      <a:srgbClr val="000000"/>
                    </a:solidFill>
                    <a:latin typeface="Arial" pitchFamily="34" charset="0"/>
                  </a:rPr>
                </a:br>
                <a:r>
                  <a:rPr lang="en-US" sz="1000" b="1" baseline="0" dirty="0">
                    <a:solidFill>
                      <a:srgbClr val="000000"/>
                    </a:solidFill>
                    <a:latin typeface="Arial" pitchFamily="34" charset="0"/>
                  </a:rPr>
                  <a:t>week_number = 200752</a:t>
                </a:r>
                <a:br>
                  <a:rPr lang="en-US" sz="1000" b="1" baseline="0" dirty="0">
                    <a:solidFill>
                      <a:srgbClr val="000000"/>
                    </a:solidFill>
                    <a:latin typeface="Arial" pitchFamily="34" charset="0"/>
                  </a:rPr>
                </a:br>
                <a:r>
                  <a:rPr lang="en-US" sz="1000" b="1" baseline="0" dirty="0">
                    <a:solidFill>
                      <a:srgbClr val="000000"/>
                    </a:solidFill>
                    <a:latin typeface="Arial" pitchFamily="34" charset="0"/>
                  </a:rPr>
                  <a:t>week_number = 200801</a:t>
                </a:r>
              </a:p>
            </p:txBody>
          </p:sp>
        </p:grpSp>
        <p:sp>
          <p:nvSpPr>
            <p:cNvPr id="9" name="Text Box 320"/>
            <p:cNvSpPr txBox="1">
              <a:spLocks noChangeArrowheads="1"/>
            </p:cNvSpPr>
            <p:nvPr/>
          </p:nvSpPr>
          <p:spPr bwMode="auto">
            <a:xfrm>
              <a:off x="3649161" y="1819275"/>
              <a:ext cx="1180516" cy="615874"/>
            </a:xfrm>
            <a:prstGeom prst="rect">
              <a:avLst/>
            </a:prstGeom>
            <a:noFill/>
            <a:ln w="9525">
              <a:noFill/>
              <a:miter lim="800000"/>
              <a:headEnd/>
              <a:tailEnd/>
            </a:ln>
          </p:spPr>
          <p:txBody>
            <a:bodyPr wrap="none">
              <a:spAutoFit/>
            </a:bodyPr>
            <a:lstStyle/>
            <a:p>
              <a:pPr algn="ctr" eaLnBrk="1">
                <a:lnSpc>
                  <a:spcPct val="110000"/>
                </a:lnSpc>
                <a:spcBef>
                  <a:spcPts val="700"/>
                </a:spcBef>
                <a:buClr>
                  <a:srgbClr val="000000"/>
                </a:buClr>
                <a:buSzPct val="45000"/>
                <a:buFont typeface="StarSymbol" charset="0"/>
                <a:buNone/>
              </a:pPr>
              <a:r>
                <a:rPr lang="en-US" sz="1600" b="1" baseline="0" dirty="0">
                  <a:solidFill>
                    <a:srgbClr val="000000"/>
                  </a:solidFill>
                  <a:latin typeface="+mj-lt"/>
                </a:rPr>
                <a:t>Segment</a:t>
              </a:r>
              <a:br>
                <a:rPr lang="en-US" sz="1600" b="1" baseline="0" dirty="0">
                  <a:solidFill>
                    <a:srgbClr val="000000"/>
                  </a:solidFill>
                  <a:latin typeface="+mj-lt"/>
                </a:rPr>
              </a:br>
              <a:r>
                <a:rPr lang="en-US" sz="1600" b="1" baseline="0" dirty="0">
                  <a:solidFill>
                    <a:srgbClr val="000000"/>
                  </a:solidFill>
                  <a:latin typeface="+mj-lt"/>
                </a:rPr>
                <a:t> Instance 1</a:t>
              </a:r>
              <a:r>
                <a:rPr lang="en-US" sz="1600" b="1" baseline="0" dirty="0">
                  <a:solidFill>
                    <a:srgbClr val="333333"/>
                  </a:solidFill>
                  <a:latin typeface="+mj-lt"/>
                </a:rPr>
                <a:t> </a:t>
              </a:r>
            </a:p>
          </p:txBody>
        </p:sp>
      </p:grpSp>
      <p:grpSp>
        <p:nvGrpSpPr>
          <p:cNvPr id="22" name="Group 35"/>
          <p:cNvGrpSpPr/>
          <p:nvPr/>
        </p:nvGrpSpPr>
        <p:grpSpPr>
          <a:xfrm>
            <a:off x="6350000" y="2062163"/>
            <a:ext cx="1946275" cy="2660650"/>
            <a:chOff x="6350000" y="1684338"/>
            <a:chExt cx="1946275" cy="2660650"/>
          </a:xfrm>
        </p:grpSpPr>
        <p:sp>
          <p:nvSpPr>
            <p:cNvPr id="12" name="AutoShape 12"/>
            <p:cNvSpPr>
              <a:spLocks noChangeArrowheads="1"/>
            </p:cNvSpPr>
            <p:nvPr/>
          </p:nvSpPr>
          <p:spPr bwMode="auto">
            <a:xfrm>
              <a:off x="6350000" y="1684338"/>
              <a:ext cx="1946275" cy="2660650"/>
            </a:xfrm>
            <a:prstGeom prst="flowChartMagneticDisk">
              <a:avLst/>
            </a:prstGeom>
            <a:solidFill>
              <a:schemeClr val="accent2"/>
            </a:solidFill>
            <a:ln w="28575">
              <a:solidFill>
                <a:schemeClr val="tx1"/>
              </a:solidFill>
              <a:round/>
              <a:headEnd/>
              <a:tailEnd/>
            </a:ln>
          </p:spPr>
          <p:txBody>
            <a:bodyPr wrap="none" anchor="ctr"/>
            <a:lstStyle/>
            <a:p>
              <a:endParaRPr lang="en-US" dirty="0"/>
            </a:p>
          </p:txBody>
        </p:sp>
        <p:sp>
          <p:nvSpPr>
            <p:cNvPr id="17" name="Rectangle 21"/>
            <p:cNvSpPr>
              <a:spLocks noChangeArrowheads="1"/>
            </p:cNvSpPr>
            <p:nvPr/>
          </p:nvSpPr>
          <p:spPr bwMode="auto">
            <a:xfrm>
              <a:off x="6535738" y="2754313"/>
              <a:ext cx="1560512" cy="1368425"/>
            </a:xfrm>
            <a:prstGeom prst="rect">
              <a:avLst/>
            </a:prstGeom>
            <a:solidFill>
              <a:schemeClr val="bg1"/>
            </a:solidFill>
            <a:ln w="9525">
              <a:solidFill>
                <a:schemeClr val="tx1"/>
              </a:solidFill>
              <a:miter lim="800000"/>
              <a:headEnd/>
              <a:tailEnd/>
            </a:ln>
          </p:spPr>
          <p:txBody>
            <a:bodyPr wrap="none" anchor="ctr"/>
            <a:lstStyle/>
            <a:p>
              <a:endParaRPr lang="en-US" dirty="0"/>
            </a:p>
          </p:txBody>
        </p:sp>
        <p:grpSp>
          <p:nvGrpSpPr>
            <p:cNvPr id="25" name="Group 30"/>
            <p:cNvGrpSpPr>
              <a:grpSpLocks/>
            </p:cNvGrpSpPr>
            <p:nvPr/>
          </p:nvGrpSpPr>
          <p:grpSpPr bwMode="auto">
            <a:xfrm>
              <a:off x="6542088" y="2498181"/>
              <a:ext cx="1698625" cy="1673225"/>
              <a:chOff x="311" y="1542"/>
              <a:chExt cx="1070" cy="1054"/>
            </a:xfrm>
          </p:grpSpPr>
          <p:sp>
            <p:nvSpPr>
              <p:cNvPr id="26" name="Rectangle 31"/>
              <p:cNvSpPr>
                <a:spLocks noChangeArrowheads="1"/>
              </p:cNvSpPr>
              <p:nvPr/>
            </p:nvSpPr>
            <p:spPr bwMode="auto">
              <a:xfrm>
                <a:off x="331" y="1734"/>
                <a:ext cx="983" cy="862"/>
              </a:xfrm>
              <a:prstGeom prst="rect">
                <a:avLst/>
              </a:prstGeom>
              <a:solidFill>
                <a:schemeClr val="bg1"/>
              </a:solidFill>
              <a:ln w="9525">
                <a:solidFill>
                  <a:schemeClr val="tx1"/>
                </a:solidFill>
                <a:miter lim="800000"/>
                <a:headEnd/>
                <a:tailEnd/>
              </a:ln>
            </p:spPr>
            <p:txBody>
              <a:bodyPr wrap="none" anchor="ctr"/>
              <a:lstStyle/>
              <a:p>
                <a:endParaRPr lang="en-US" b="1" dirty="0"/>
              </a:p>
            </p:txBody>
          </p:sp>
          <p:sp>
            <p:nvSpPr>
              <p:cNvPr id="27" name="Text Box 32"/>
              <p:cNvSpPr txBox="1">
                <a:spLocks noChangeArrowheads="1"/>
              </p:cNvSpPr>
              <p:nvPr/>
            </p:nvSpPr>
            <p:spPr bwMode="auto">
              <a:xfrm>
                <a:off x="311" y="1542"/>
                <a:ext cx="1070" cy="1018"/>
              </a:xfrm>
              <a:prstGeom prst="rect">
                <a:avLst/>
              </a:prstGeom>
              <a:noFill/>
              <a:ln w="9525">
                <a:noFill/>
                <a:miter lim="800000"/>
                <a:headEnd/>
                <a:tailEnd/>
              </a:ln>
            </p:spPr>
            <p:txBody>
              <a:bodyPr>
                <a:spAutoFit/>
              </a:bodyPr>
              <a:lstStyle/>
              <a:p>
                <a:pPr eaLnBrk="1" hangingPunct="1">
                  <a:spcBef>
                    <a:spcPct val="50000"/>
                  </a:spcBef>
                </a:pPr>
                <a:r>
                  <a:rPr lang="en-US" sz="1600" b="1" baseline="0" dirty="0">
                    <a:solidFill>
                      <a:srgbClr val="000000"/>
                    </a:solidFill>
                    <a:latin typeface="Arial" pitchFamily="34" charset="0"/>
                  </a:rPr>
                  <a:t>customer </a:t>
                </a:r>
                <a:br>
                  <a:rPr lang="en-US" sz="1600" b="1" baseline="0" dirty="0">
                    <a:solidFill>
                      <a:srgbClr val="000000"/>
                    </a:solidFill>
                    <a:latin typeface="Arial" pitchFamily="34" charset="0"/>
                  </a:rPr>
                </a:br>
                <a:r>
                  <a:rPr lang="en-US" sz="1400" b="1" baseline="0" dirty="0" smtClean="0">
                    <a:solidFill>
                      <a:srgbClr val="000000"/>
                    </a:solidFill>
                    <a:latin typeface="Arial" pitchFamily="34" charset="0"/>
                  </a:rPr>
                  <a:t>(customer_id</a:t>
                </a:r>
                <a:r>
                  <a:rPr lang="en-US" sz="1400" b="1" baseline="0" dirty="0">
                    <a:solidFill>
                      <a:srgbClr val="000000"/>
                    </a:solidFill>
                    <a:latin typeface="Arial" pitchFamily="34" charset="0"/>
                  </a:rPr>
                  <a:t>)</a:t>
                </a:r>
                <a:br>
                  <a:rPr lang="en-US" sz="1400" b="1" baseline="0" dirty="0">
                    <a:solidFill>
                      <a:srgbClr val="000000"/>
                    </a:solidFill>
                    <a:latin typeface="Arial" pitchFamily="34" charset="0"/>
                  </a:rPr>
                </a:br>
                <a:r>
                  <a:rPr lang="en-US" sz="1400" b="1" baseline="0" dirty="0">
                    <a:solidFill>
                      <a:srgbClr val="000000"/>
                    </a:solidFill>
                    <a:latin typeface="Arial" pitchFamily="34" charset="0"/>
                  </a:rPr>
                  <a:t>(week_number)</a:t>
                </a:r>
                <a:r>
                  <a:rPr lang="en-US" sz="1000" b="1" baseline="0" dirty="0">
                    <a:solidFill>
                      <a:srgbClr val="000000"/>
                    </a:solidFill>
                    <a:latin typeface="Arial" pitchFamily="34" charset="0"/>
                  </a:rPr>
                  <a:t/>
                </a:r>
                <a:br>
                  <a:rPr lang="en-US" sz="1000" b="1" baseline="0" dirty="0">
                    <a:solidFill>
                      <a:srgbClr val="000000"/>
                    </a:solidFill>
                    <a:latin typeface="Arial" pitchFamily="34" charset="0"/>
                  </a:rPr>
                </a:br>
                <a:r>
                  <a:rPr lang="en-US" sz="1000" b="1" baseline="0" dirty="0">
                    <a:solidFill>
                      <a:srgbClr val="000000"/>
                    </a:solidFill>
                    <a:latin typeface="Arial" pitchFamily="34" charset="0"/>
                  </a:rPr>
                  <a:t>week_number = 200702</a:t>
                </a:r>
                <a:br>
                  <a:rPr lang="en-US" sz="1000" b="1" baseline="0" dirty="0">
                    <a:solidFill>
                      <a:srgbClr val="000000"/>
                    </a:solidFill>
                    <a:latin typeface="Arial" pitchFamily="34" charset="0"/>
                  </a:rPr>
                </a:br>
                <a:r>
                  <a:rPr lang="en-US" sz="1000" b="1" baseline="0" dirty="0">
                    <a:solidFill>
                      <a:srgbClr val="000000"/>
                    </a:solidFill>
                    <a:latin typeface="Arial" pitchFamily="34" charset="0"/>
                  </a:rPr>
                  <a:t>week_number = 200703</a:t>
                </a:r>
                <a:br>
                  <a:rPr lang="en-US" sz="1000" b="1" baseline="0" dirty="0">
                    <a:solidFill>
                      <a:srgbClr val="000000"/>
                    </a:solidFill>
                    <a:latin typeface="Arial" pitchFamily="34" charset="0"/>
                  </a:rPr>
                </a:br>
                <a:r>
                  <a:rPr lang="en-US" sz="1600" b="1" baseline="0" dirty="0">
                    <a:solidFill>
                      <a:srgbClr val="000000"/>
                    </a:solidFill>
                    <a:latin typeface="Arial" pitchFamily="34" charset="0"/>
                  </a:rPr>
                  <a:t>…</a:t>
                </a:r>
                <a:br>
                  <a:rPr lang="en-US" sz="1600" b="1" baseline="0" dirty="0">
                    <a:solidFill>
                      <a:srgbClr val="000000"/>
                    </a:solidFill>
                    <a:latin typeface="Arial" pitchFamily="34" charset="0"/>
                  </a:rPr>
                </a:br>
                <a:r>
                  <a:rPr lang="en-US" sz="1000" b="1" baseline="0" dirty="0">
                    <a:solidFill>
                      <a:srgbClr val="000000"/>
                    </a:solidFill>
                    <a:latin typeface="Arial" pitchFamily="34" charset="0"/>
                  </a:rPr>
                  <a:t>week_number = 200752</a:t>
                </a:r>
                <a:br>
                  <a:rPr lang="en-US" sz="1000" b="1" baseline="0" dirty="0">
                    <a:solidFill>
                      <a:srgbClr val="000000"/>
                    </a:solidFill>
                    <a:latin typeface="Arial" pitchFamily="34" charset="0"/>
                  </a:rPr>
                </a:br>
                <a:r>
                  <a:rPr lang="en-US" sz="1000" b="1" baseline="0" dirty="0">
                    <a:solidFill>
                      <a:srgbClr val="000000"/>
                    </a:solidFill>
                    <a:latin typeface="Arial" pitchFamily="34" charset="0"/>
                  </a:rPr>
                  <a:t>week_number = 200801</a:t>
                </a:r>
              </a:p>
            </p:txBody>
          </p:sp>
        </p:grpSp>
        <p:sp>
          <p:nvSpPr>
            <p:cNvPr id="11" name="Text Box 320"/>
            <p:cNvSpPr txBox="1">
              <a:spLocks noChangeArrowheads="1"/>
            </p:cNvSpPr>
            <p:nvPr/>
          </p:nvSpPr>
          <p:spPr bwMode="auto">
            <a:xfrm>
              <a:off x="6687871" y="1822450"/>
              <a:ext cx="1295932" cy="615874"/>
            </a:xfrm>
            <a:prstGeom prst="rect">
              <a:avLst/>
            </a:prstGeom>
            <a:noFill/>
            <a:ln w="9525">
              <a:noFill/>
              <a:miter lim="800000"/>
              <a:headEnd/>
              <a:tailEnd/>
            </a:ln>
          </p:spPr>
          <p:txBody>
            <a:bodyPr wrap="none">
              <a:spAutoFit/>
            </a:bodyPr>
            <a:lstStyle/>
            <a:p>
              <a:pPr algn="ctr" eaLnBrk="1">
                <a:lnSpc>
                  <a:spcPct val="110000"/>
                </a:lnSpc>
                <a:spcBef>
                  <a:spcPts val="700"/>
                </a:spcBef>
                <a:buClr>
                  <a:srgbClr val="000000"/>
                </a:buClr>
                <a:buSzPct val="45000"/>
                <a:buFont typeface="StarSymbol" charset="0"/>
                <a:buNone/>
              </a:pPr>
              <a:r>
                <a:rPr lang="en-US" sz="1600" b="1" baseline="0" dirty="0">
                  <a:solidFill>
                    <a:srgbClr val="000000"/>
                  </a:solidFill>
                  <a:latin typeface="+mj-lt"/>
                </a:rPr>
                <a:t>Segment</a:t>
              </a:r>
              <a:br>
                <a:rPr lang="en-US" sz="1600" b="1" baseline="0" dirty="0">
                  <a:solidFill>
                    <a:srgbClr val="000000"/>
                  </a:solidFill>
                  <a:latin typeface="+mj-lt"/>
                </a:rPr>
              </a:br>
              <a:r>
                <a:rPr lang="en-US" sz="1600" b="1" baseline="0" dirty="0">
                  <a:solidFill>
                    <a:srgbClr val="000000"/>
                  </a:solidFill>
                  <a:latin typeface="+mj-lt"/>
                </a:rPr>
                <a:t> Instance 51</a:t>
              </a:r>
              <a:r>
                <a:rPr lang="en-US" sz="1600" b="1" baseline="0" dirty="0">
                  <a:solidFill>
                    <a:srgbClr val="333333"/>
                  </a:solidFill>
                  <a:latin typeface="+mj-lt"/>
                </a:rPr>
                <a:t> </a:t>
              </a:r>
            </a:p>
          </p:txBody>
        </p:sp>
      </p:grpSp>
      <p:sp>
        <p:nvSpPr>
          <p:cNvPr id="32" name="Rectangle 31"/>
          <p:cNvSpPr/>
          <p:nvPr/>
        </p:nvSpPr>
        <p:spPr>
          <a:xfrm>
            <a:off x="243840" y="4800228"/>
            <a:ext cx="8686800" cy="415498"/>
          </a:xfrm>
          <a:prstGeom prst="rect">
            <a:avLst/>
          </a:prstGeom>
          <a:solidFill>
            <a:schemeClr val="bg1"/>
          </a:solidFill>
          <a:effectLst>
            <a:softEdge rad="127000"/>
          </a:effectLst>
        </p:spPr>
        <p:txBody>
          <a:bodyPr wrap="square">
            <a:spAutoFit/>
          </a:bodyPr>
          <a:lstStyle/>
          <a:p>
            <a:pPr eaLnBrk="1" hangingPunct="1">
              <a:spcBef>
                <a:spcPct val="50000"/>
              </a:spcBef>
            </a:pPr>
            <a:r>
              <a:rPr lang="en-US" sz="2100" b="1" dirty="0" smtClean="0">
                <a:solidFill>
                  <a:srgbClr val="000000"/>
                </a:solidFill>
                <a:latin typeface="+mj-lt"/>
              </a:rPr>
              <a:t>Use ALTER TABLE with DROP PARTITION clause to delete an old child table</a:t>
            </a:r>
            <a:endParaRPr lang="en-US" sz="2100" b="1" dirty="0">
              <a:solidFill>
                <a:srgbClr val="000000"/>
              </a:solidFill>
              <a:latin typeface="+mj-lt"/>
            </a:endParaRPr>
          </a:p>
        </p:txBody>
      </p:sp>
    </p:spTree>
    <p:custDataLst>
      <p:tags r:id="rId1"/>
    </p:custDataLst>
    <p:extLst>
      <p:ext uri="{BB962C8B-B14F-4D97-AF65-F5344CB8AC3E}">
        <p14:creationId xmlns:p14="http://schemas.microsoft.com/office/powerpoint/2010/main" val="74210540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Data Type Best Practices</a:t>
            </a:r>
            <a:endParaRPr lang="en-US" dirty="0"/>
          </a:p>
        </p:txBody>
      </p:sp>
      <p:sp>
        <p:nvSpPr>
          <p:cNvPr id="5" name="Content Placeholder 4"/>
          <p:cNvSpPr>
            <a:spLocks noGrp="1"/>
          </p:cNvSpPr>
          <p:nvPr>
            <p:ph idx="1"/>
          </p:nvPr>
        </p:nvSpPr>
        <p:spPr>
          <a:xfrm>
            <a:off x="457200" y="1034651"/>
            <a:ext cx="8229600" cy="4525963"/>
          </a:xfrm>
        </p:spPr>
        <p:txBody>
          <a:bodyPr/>
          <a:lstStyle/>
          <a:p>
            <a:pPr marL="0" indent="0">
              <a:buNone/>
            </a:pPr>
            <a:r>
              <a:rPr lang="en-US" dirty="0" smtClean="0"/>
              <a:t>The following should be considered when choosing data types:</a:t>
            </a:r>
          </a:p>
          <a:p>
            <a:r>
              <a:rPr lang="en-US" dirty="0" smtClean="0"/>
              <a:t>Use data types to constrain your column data:</a:t>
            </a:r>
          </a:p>
          <a:p>
            <a:pPr lvl="1"/>
            <a:r>
              <a:rPr lang="en-US" dirty="0" smtClean="0"/>
              <a:t>Use character types to store strings</a:t>
            </a:r>
          </a:p>
          <a:p>
            <a:pPr lvl="1"/>
            <a:r>
              <a:rPr lang="en-US" dirty="0" smtClean="0"/>
              <a:t>Use date or timestamp types to store dates</a:t>
            </a:r>
          </a:p>
          <a:p>
            <a:pPr lvl="1"/>
            <a:r>
              <a:rPr lang="en-US" dirty="0" smtClean="0"/>
              <a:t>Use numeric types to store numbers</a:t>
            </a:r>
          </a:p>
          <a:p>
            <a:r>
              <a:rPr lang="en-US" dirty="0" smtClean="0"/>
              <a:t>Choose the type that uses the least space:</a:t>
            </a:r>
          </a:p>
          <a:p>
            <a:pPr lvl="1"/>
            <a:r>
              <a:rPr lang="en-US" dirty="0" smtClean="0"/>
              <a:t>Do not use </a:t>
            </a:r>
            <a:r>
              <a:rPr lang="en-US" dirty="0" smtClean="0">
                <a:latin typeface="Courier New" pitchFamily="49" charset="0"/>
                <a:cs typeface="Courier New" pitchFamily="49" charset="0"/>
              </a:rPr>
              <a:t>BIGINT</a:t>
            </a:r>
            <a:r>
              <a:rPr lang="en-US" dirty="0" smtClean="0"/>
              <a:t> when </a:t>
            </a:r>
            <a:r>
              <a:rPr lang="en-US" dirty="0" smtClean="0">
                <a:latin typeface="Courier New" pitchFamily="49" charset="0"/>
                <a:cs typeface="Courier New" pitchFamily="49" charset="0"/>
              </a:rPr>
              <a:t>INTEGER</a:t>
            </a:r>
            <a:r>
              <a:rPr lang="en-US" dirty="0"/>
              <a:t> is sufficient</a:t>
            </a:r>
            <a:endParaRPr lang="en-US" dirty="0" smtClean="0"/>
          </a:p>
          <a:p>
            <a:pPr lvl="1"/>
            <a:r>
              <a:rPr lang="en-US" dirty="0" smtClean="0"/>
              <a:t>Use identical data types for columns used in join operations</a:t>
            </a:r>
          </a:p>
          <a:p>
            <a:pPr lvl="1"/>
            <a:r>
              <a:rPr lang="en-US" dirty="0"/>
              <a:t>Converting data types prior to joining leads to unnecessary data movement</a:t>
            </a:r>
          </a:p>
        </p:txBody>
      </p:sp>
    </p:spTree>
    <p:custDataLst>
      <p:tags r:id="rId1"/>
    </p:custDataLst>
    <p:extLst>
      <p:ext uri="{BB962C8B-B14F-4D97-AF65-F5344CB8AC3E}">
        <p14:creationId xmlns:p14="http://schemas.microsoft.com/office/powerpoint/2010/main" val="177128585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894" y="318943"/>
            <a:ext cx="8229600" cy="1143000"/>
          </a:xfrm>
        </p:spPr>
        <p:txBody>
          <a:bodyPr anchor="t"/>
          <a:lstStyle/>
          <a:p>
            <a:r>
              <a:rPr lang="en-US" dirty="0" smtClean="0"/>
              <a:t>Table and Column Constraints</a:t>
            </a:r>
            <a:endParaRPr lang="en-US" dirty="0"/>
          </a:p>
        </p:txBody>
      </p:sp>
      <p:sp>
        <p:nvSpPr>
          <p:cNvPr id="3" name="Content Placeholder 2"/>
          <p:cNvSpPr>
            <a:spLocks noGrp="1"/>
          </p:cNvSpPr>
          <p:nvPr>
            <p:ph idx="1"/>
          </p:nvPr>
        </p:nvSpPr>
        <p:spPr>
          <a:xfrm>
            <a:off x="287894" y="1300478"/>
            <a:ext cx="8229600" cy="4525963"/>
          </a:xfrm>
        </p:spPr>
        <p:txBody>
          <a:bodyPr/>
          <a:lstStyle/>
          <a:p>
            <a:pPr>
              <a:buNone/>
            </a:pPr>
            <a:r>
              <a:rPr lang="en-US" dirty="0" smtClean="0"/>
              <a:t>The following code creates:</a:t>
            </a:r>
          </a:p>
          <a:p>
            <a:r>
              <a:rPr lang="en-US" dirty="0" smtClean="0"/>
              <a:t>A table with a </a:t>
            </a:r>
            <a:r>
              <a:rPr lang="en-US" dirty="0" smtClean="0">
                <a:latin typeface="Courier New" pitchFamily="49" charset="0"/>
                <a:cs typeface="Courier New" pitchFamily="49" charset="0"/>
              </a:rPr>
              <a:t>CHECK</a:t>
            </a:r>
            <a:r>
              <a:rPr lang="en-US" dirty="0" smtClean="0"/>
              <a:t> constraint:</a:t>
            </a:r>
          </a:p>
          <a:p>
            <a:endParaRPr lang="en-US" dirty="0" smtClean="0"/>
          </a:p>
          <a:p>
            <a:endParaRPr lang="en-US" dirty="0" smtClean="0"/>
          </a:p>
          <a:p>
            <a:endParaRPr lang="en-US" dirty="0" smtClean="0"/>
          </a:p>
          <a:p>
            <a:r>
              <a:rPr lang="en-US" dirty="0" smtClean="0"/>
              <a:t>A table with a </a:t>
            </a:r>
            <a:r>
              <a:rPr lang="en-US" dirty="0" smtClean="0">
                <a:latin typeface="Courier New" pitchFamily="49" charset="0"/>
                <a:cs typeface="Courier New" pitchFamily="49" charset="0"/>
              </a:rPr>
              <a:t>NOT NULL</a:t>
            </a:r>
            <a:r>
              <a:rPr lang="en-US" dirty="0" smtClean="0"/>
              <a:t> constraint:</a:t>
            </a:r>
          </a:p>
        </p:txBody>
      </p:sp>
      <p:grpSp>
        <p:nvGrpSpPr>
          <p:cNvPr id="4" name="Group 6"/>
          <p:cNvGrpSpPr/>
          <p:nvPr/>
        </p:nvGrpSpPr>
        <p:grpSpPr>
          <a:xfrm>
            <a:off x="717369" y="2187719"/>
            <a:ext cx="8126696" cy="1143000"/>
            <a:chOff x="457200" y="1752600"/>
            <a:chExt cx="7315200" cy="1371600"/>
          </a:xfrm>
        </p:grpSpPr>
        <p:sp>
          <p:nvSpPr>
            <p:cNvPr id="8" name="Rectangle 7"/>
            <p:cNvSpPr/>
            <p:nvPr/>
          </p:nvSpPr>
          <p:spPr>
            <a:xfrm>
              <a:off x="457200" y="1752600"/>
              <a:ext cx="7315200" cy="1371600"/>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510423" y="1815406"/>
              <a:ext cx="7185777" cy="1107996"/>
            </a:xfrm>
            <a:prstGeom prst="rect">
              <a:avLst/>
            </a:prstGeom>
            <a:noFill/>
          </p:spPr>
          <p:txBody>
            <a:bodyPr wrap="square" rtlCol="0">
              <a:spAutoFit/>
            </a:bodyPr>
            <a:lstStyle/>
            <a:p>
              <a:r>
                <a:rPr lang="en-US" dirty="0" smtClean="0">
                  <a:latin typeface="Courier New" pitchFamily="49" charset="0"/>
                  <a:cs typeface="Courier New" pitchFamily="49" charset="0"/>
                </a:rPr>
                <a:t>CREATE TABLE products</a:t>
              </a:r>
            </a:p>
            <a:p>
              <a:r>
                <a:rPr lang="en-US" dirty="0" smtClean="0">
                  <a:latin typeface="Courier New" pitchFamily="49" charset="0"/>
                  <a:cs typeface="Courier New" pitchFamily="49" charset="0"/>
                </a:rPr>
                <a:t>( product_no integer, name text,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price numeric </a:t>
              </a:r>
              <a:r>
                <a:rPr lang="en-US" b="1" dirty="0" smtClean="0">
                  <a:latin typeface="Courier New" pitchFamily="49" charset="0"/>
                  <a:cs typeface="Courier New" pitchFamily="49" charset="0"/>
                </a:rPr>
                <a:t>CHECK (price &gt;= 0)</a:t>
              </a:r>
              <a:r>
                <a:rPr lang="en-US" dirty="0" smtClean="0">
                  <a:latin typeface="Courier New" pitchFamily="49" charset="0"/>
                  <a:cs typeface="Courier New" pitchFamily="49" charset="0"/>
                </a:rPr>
                <a:t> );</a:t>
              </a:r>
            </a:p>
          </p:txBody>
        </p:sp>
      </p:grpSp>
      <p:grpSp>
        <p:nvGrpSpPr>
          <p:cNvPr id="7" name="Group 9"/>
          <p:cNvGrpSpPr/>
          <p:nvPr/>
        </p:nvGrpSpPr>
        <p:grpSpPr>
          <a:xfrm>
            <a:off x="717369" y="4092719"/>
            <a:ext cx="8126696" cy="1143000"/>
            <a:chOff x="457200" y="1752600"/>
            <a:chExt cx="7315200" cy="1371600"/>
          </a:xfrm>
        </p:grpSpPr>
        <p:sp>
          <p:nvSpPr>
            <p:cNvPr id="11" name="Rectangle 10"/>
            <p:cNvSpPr/>
            <p:nvPr/>
          </p:nvSpPr>
          <p:spPr>
            <a:xfrm>
              <a:off x="457200" y="1752600"/>
              <a:ext cx="7315200" cy="1371600"/>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510423" y="1815406"/>
              <a:ext cx="7185777" cy="1107996"/>
            </a:xfrm>
            <a:prstGeom prst="rect">
              <a:avLst/>
            </a:prstGeom>
            <a:noFill/>
          </p:spPr>
          <p:txBody>
            <a:bodyPr wrap="square" rtlCol="0">
              <a:spAutoFit/>
            </a:bodyPr>
            <a:lstStyle/>
            <a:p>
              <a:r>
                <a:rPr lang="en-US" dirty="0" smtClean="0">
                  <a:latin typeface="Courier New" pitchFamily="49" charset="0"/>
                  <a:cs typeface="Courier New" pitchFamily="49" charset="0"/>
                </a:rPr>
                <a:t>CREATE TABLE products</a:t>
              </a:r>
            </a:p>
            <a:p>
              <a:r>
                <a:rPr lang="en-US" dirty="0" smtClean="0">
                  <a:latin typeface="Courier New" pitchFamily="49" charset="0"/>
                  <a:cs typeface="Courier New" pitchFamily="49" charset="0"/>
                </a:rPr>
                <a:t>( product_no integer </a:t>
              </a:r>
              <a:r>
                <a:rPr lang="en-US" b="1" dirty="0" smtClean="0">
                  <a:latin typeface="Courier New" pitchFamily="49" charset="0"/>
                  <a:cs typeface="Courier New" pitchFamily="49" charset="0"/>
                </a:rPr>
                <a:t>NOT NULL</a:t>
              </a:r>
              <a:r>
                <a:rPr lang="en-US" dirty="0" smtClean="0">
                  <a:latin typeface="Courier New" pitchFamily="49" charset="0"/>
                  <a:cs typeface="Courier New" pitchFamily="49" charset="0"/>
                </a:rPr>
                <a:t>, name text NOT NULL,</a:t>
              </a:r>
            </a:p>
            <a:p>
              <a:r>
                <a:rPr lang="en-US" dirty="0" smtClean="0">
                  <a:latin typeface="Courier New" pitchFamily="49" charset="0"/>
                  <a:cs typeface="Courier New" pitchFamily="49" charset="0"/>
                </a:rPr>
                <a:t>	price numeric );</a:t>
              </a:r>
            </a:p>
          </p:txBody>
        </p:sp>
      </p:grpSp>
    </p:spTree>
    <p:custDataLst>
      <p:tags r:id="rId1"/>
    </p:custDataLst>
    <p:extLst>
      <p:ext uri="{BB962C8B-B14F-4D97-AF65-F5344CB8AC3E}">
        <p14:creationId xmlns:p14="http://schemas.microsoft.com/office/powerpoint/2010/main" val="227837874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06" y="378015"/>
            <a:ext cx="8229600" cy="1143000"/>
          </a:xfrm>
        </p:spPr>
        <p:txBody>
          <a:bodyPr anchor="t"/>
          <a:lstStyle/>
          <a:p>
            <a:r>
              <a:rPr lang="en-US" dirty="0" smtClean="0"/>
              <a:t>Table and Column Constraints (</a:t>
            </a:r>
            <a:r>
              <a:rPr lang="en-US" dirty="0" err="1" smtClean="0"/>
              <a:t>Cont</a:t>
            </a:r>
            <a:r>
              <a:rPr lang="en-US" dirty="0" smtClean="0"/>
              <a:t>)</a:t>
            </a:r>
          </a:p>
        </p:txBody>
      </p:sp>
      <p:sp>
        <p:nvSpPr>
          <p:cNvPr id="7" name="Content Placeholder 6"/>
          <p:cNvSpPr>
            <a:spLocks noGrp="1"/>
          </p:cNvSpPr>
          <p:nvPr>
            <p:ph idx="1"/>
          </p:nvPr>
        </p:nvSpPr>
        <p:spPr>
          <a:xfrm>
            <a:off x="235706" y="1374320"/>
            <a:ext cx="8229600" cy="4525963"/>
          </a:xfrm>
        </p:spPr>
        <p:txBody>
          <a:bodyPr/>
          <a:lstStyle/>
          <a:p>
            <a:r>
              <a:rPr lang="en-US" dirty="0" smtClean="0"/>
              <a:t>A table with a </a:t>
            </a:r>
            <a:r>
              <a:rPr lang="en-US" dirty="0" smtClean="0">
                <a:latin typeface="Courier New" pitchFamily="49" charset="0"/>
                <a:cs typeface="Courier New" pitchFamily="49" charset="0"/>
              </a:rPr>
              <a:t>UNIQUE</a:t>
            </a:r>
            <a:r>
              <a:rPr lang="en-US" dirty="0" smtClean="0"/>
              <a:t> constraint:</a:t>
            </a:r>
          </a:p>
          <a:p>
            <a:endParaRPr lang="en-US" dirty="0" smtClean="0"/>
          </a:p>
          <a:p>
            <a:endParaRPr lang="en-US" dirty="0" smtClean="0"/>
          </a:p>
          <a:p>
            <a:endParaRPr lang="en-US" dirty="0" smtClean="0"/>
          </a:p>
          <a:p>
            <a:r>
              <a:rPr lang="en-US" dirty="0" smtClean="0"/>
              <a:t>A table with a </a:t>
            </a:r>
            <a:r>
              <a:rPr lang="en-US" dirty="0" smtClean="0">
                <a:latin typeface="Courier New" pitchFamily="49" charset="0"/>
                <a:cs typeface="Courier New" pitchFamily="49" charset="0"/>
              </a:rPr>
              <a:t>PRIMARY KEY</a:t>
            </a:r>
            <a:r>
              <a:rPr lang="en-US" dirty="0" smtClean="0"/>
              <a:t> constraint</a:t>
            </a:r>
          </a:p>
        </p:txBody>
      </p:sp>
      <p:grpSp>
        <p:nvGrpSpPr>
          <p:cNvPr id="3" name="Group 8"/>
          <p:cNvGrpSpPr/>
          <p:nvPr/>
        </p:nvGrpSpPr>
        <p:grpSpPr>
          <a:xfrm>
            <a:off x="677056" y="1885457"/>
            <a:ext cx="8245450" cy="1143000"/>
            <a:chOff x="457200" y="1752600"/>
            <a:chExt cx="7315200" cy="1524000"/>
          </a:xfrm>
        </p:grpSpPr>
        <p:sp>
          <p:nvSpPr>
            <p:cNvPr id="10" name="Rectangle 9"/>
            <p:cNvSpPr/>
            <p:nvPr/>
          </p:nvSpPr>
          <p:spPr>
            <a:xfrm>
              <a:off x="457200" y="1752600"/>
              <a:ext cx="7315200" cy="1524000"/>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10423" y="1815406"/>
              <a:ext cx="7185777" cy="923330"/>
            </a:xfrm>
            <a:prstGeom prst="rect">
              <a:avLst/>
            </a:prstGeom>
            <a:noFill/>
          </p:spPr>
          <p:txBody>
            <a:bodyPr wrap="square" rtlCol="0">
              <a:spAutoFit/>
            </a:bodyPr>
            <a:lstStyle/>
            <a:p>
              <a:r>
                <a:rPr lang="en-US" dirty="0" smtClean="0">
                  <a:latin typeface="Courier New" pitchFamily="49" charset="0"/>
                  <a:cs typeface="Courier New" pitchFamily="49" charset="0"/>
                </a:rPr>
                <a:t>CREATE TABLE products</a:t>
              </a:r>
            </a:p>
            <a:p>
              <a:r>
                <a:rPr lang="en-US" dirty="0" smtClean="0">
                  <a:latin typeface="Courier New" pitchFamily="49" charset="0"/>
                  <a:cs typeface="Courier New" pitchFamily="49" charset="0"/>
                </a:rPr>
                <a:t>( product_no integer </a:t>
              </a:r>
              <a:r>
                <a:rPr lang="en-US" b="1" dirty="0" smtClean="0">
                  <a:latin typeface="Courier New" pitchFamily="49" charset="0"/>
                  <a:cs typeface="Courier New" pitchFamily="49" charset="0"/>
                </a:rPr>
                <a:t>UNIQUE</a:t>
              </a:r>
              <a:r>
                <a:rPr lang="en-US" dirty="0" smtClean="0">
                  <a:latin typeface="Courier New" pitchFamily="49" charset="0"/>
                  <a:cs typeface="Courier New" pitchFamily="49" charset="0"/>
                </a:rPr>
                <a:t>, name text, price numeric)</a:t>
              </a:r>
            </a:p>
            <a:p>
              <a:r>
                <a:rPr lang="en-US" dirty="0" smtClean="0">
                  <a:latin typeface="Courier New" pitchFamily="49" charset="0"/>
                  <a:cs typeface="Courier New" pitchFamily="49" charset="0"/>
                </a:rPr>
                <a:t>DISTRIBUTED BY (product_no);</a:t>
              </a:r>
            </a:p>
          </p:txBody>
        </p:sp>
      </p:grpSp>
      <p:grpSp>
        <p:nvGrpSpPr>
          <p:cNvPr id="4" name="Group 11"/>
          <p:cNvGrpSpPr/>
          <p:nvPr/>
        </p:nvGrpSpPr>
        <p:grpSpPr>
          <a:xfrm>
            <a:off x="677056" y="3638057"/>
            <a:ext cx="8245450" cy="1279766"/>
            <a:chOff x="457200" y="1752600"/>
            <a:chExt cx="7315200" cy="1706355"/>
          </a:xfrm>
        </p:grpSpPr>
        <p:sp>
          <p:nvSpPr>
            <p:cNvPr id="13" name="Rectangle 12"/>
            <p:cNvSpPr/>
            <p:nvPr/>
          </p:nvSpPr>
          <p:spPr>
            <a:xfrm>
              <a:off x="457200" y="1752600"/>
              <a:ext cx="7315200" cy="1706355"/>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510423" y="1815406"/>
              <a:ext cx="7185777" cy="923330"/>
            </a:xfrm>
            <a:prstGeom prst="rect">
              <a:avLst/>
            </a:prstGeom>
            <a:noFill/>
          </p:spPr>
          <p:txBody>
            <a:bodyPr wrap="square" rtlCol="0">
              <a:spAutoFit/>
            </a:bodyPr>
            <a:lstStyle/>
            <a:p>
              <a:r>
                <a:rPr lang="en-US" dirty="0" smtClean="0">
                  <a:latin typeface="Courier New" pitchFamily="49" charset="0"/>
                  <a:cs typeface="Courier New" pitchFamily="49" charset="0"/>
                </a:rPr>
                <a:t>CREATE TABLE products</a:t>
              </a:r>
            </a:p>
            <a:p>
              <a:r>
                <a:rPr lang="en-US" dirty="0" smtClean="0">
                  <a:latin typeface="Courier New" pitchFamily="49" charset="0"/>
                  <a:cs typeface="Courier New" pitchFamily="49" charset="0"/>
                </a:rPr>
                <a:t>( product_no integer </a:t>
              </a:r>
              <a:r>
                <a:rPr lang="en-US" b="1" dirty="0" smtClean="0">
                  <a:latin typeface="Courier New" pitchFamily="49" charset="0"/>
                  <a:cs typeface="Courier New" pitchFamily="49" charset="0"/>
                </a:rPr>
                <a:t>PRIMARY KEY</a:t>
              </a:r>
              <a:r>
                <a:rPr lang="en-US" dirty="0" smtClean="0">
                  <a:latin typeface="Courier New" pitchFamily="49" charset="0"/>
                  <a:cs typeface="Courier New" pitchFamily="49" charset="0"/>
                </a:rPr>
                <a:t>, name text, price numeric)</a:t>
              </a:r>
            </a:p>
            <a:p>
              <a:r>
                <a:rPr lang="en-US" dirty="0" smtClean="0">
                  <a:latin typeface="Courier New" pitchFamily="49" charset="0"/>
                  <a:cs typeface="Courier New" pitchFamily="49" charset="0"/>
                </a:rPr>
                <a:t>DISTRIBUTED BY (product_no);</a:t>
              </a:r>
            </a:p>
          </p:txBody>
        </p:sp>
      </p:grpSp>
    </p:spTree>
    <p:custDataLst>
      <p:tags r:id="rId1"/>
    </p:custDataLst>
    <p:extLst>
      <p:ext uri="{BB962C8B-B14F-4D97-AF65-F5344CB8AC3E}">
        <p14:creationId xmlns:p14="http://schemas.microsoft.com/office/powerpoint/2010/main" val="102031097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Primary Key and the Distribution Key</a:t>
            </a:r>
            <a:endParaRPr lang="en-US" dirty="0"/>
          </a:p>
        </p:txBody>
      </p:sp>
      <p:sp>
        <p:nvSpPr>
          <p:cNvPr id="3" name="Content Placeholder 2"/>
          <p:cNvSpPr>
            <a:spLocks noGrp="1"/>
          </p:cNvSpPr>
          <p:nvPr>
            <p:ph idx="1"/>
          </p:nvPr>
        </p:nvSpPr>
        <p:spPr>
          <a:xfrm>
            <a:off x="457200" y="1595730"/>
            <a:ext cx="8229600" cy="4525963"/>
          </a:xfrm>
        </p:spPr>
        <p:txBody>
          <a:bodyPr/>
          <a:lstStyle/>
          <a:p>
            <a:pPr>
              <a:buNone/>
            </a:pPr>
            <a:r>
              <a:rPr lang="en-US" dirty="0" smtClean="0"/>
              <a:t>Consider the following:</a:t>
            </a:r>
          </a:p>
          <a:p>
            <a:r>
              <a:rPr lang="en-US" dirty="0" smtClean="0"/>
              <a:t>A primary key is a logical model concept which allows each row to be uniquely identified.</a:t>
            </a:r>
          </a:p>
          <a:p>
            <a:r>
              <a:rPr lang="en-US" dirty="0"/>
              <a:t>A DISTRIBUTED BY key is a physical Greenplum Database concept which determines where, within the cluster, each row is physically stored.</a:t>
            </a:r>
          </a:p>
          <a:p>
            <a:r>
              <a:rPr lang="en-US" dirty="0" smtClean="0"/>
              <a:t>The distributed by key can differ from the primary key, as long as it is a </a:t>
            </a:r>
            <a:r>
              <a:rPr lang="en-US" i="1" dirty="0" smtClean="0"/>
              <a:t>left-subset </a:t>
            </a:r>
            <a:r>
              <a:rPr lang="en-US" dirty="0" smtClean="0"/>
              <a:t>of the primary key.</a:t>
            </a:r>
          </a:p>
          <a:p>
            <a:r>
              <a:rPr lang="en-US" dirty="0"/>
              <a:t>This applies to UNIQUE constraints as well.</a:t>
            </a:r>
            <a:endParaRPr lang="en-US" dirty="0" smtClean="0"/>
          </a:p>
        </p:txBody>
      </p:sp>
    </p:spTree>
    <p:custDataLst>
      <p:tags r:id="rId1"/>
    </p:custDataLst>
    <p:extLst>
      <p:ext uri="{BB962C8B-B14F-4D97-AF65-F5344CB8AC3E}">
        <p14:creationId xmlns:p14="http://schemas.microsoft.com/office/powerpoint/2010/main" val="379134458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76190" y="446193"/>
            <a:ext cx="8670599" cy="614000"/>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US" sz="3200" dirty="0" smtClean="0">
                <a:solidFill>
                  <a:srgbClr val="008881"/>
                </a:solidFill>
              </a:rPr>
              <a:t>Review</a:t>
            </a:r>
            <a:endParaRPr lang="en" sz="3200" dirty="0">
              <a:solidFill>
                <a:srgbClr val="008881"/>
              </a:solidFill>
            </a:endParaRPr>
          </a:p>
        </p:txBody>
      </p:sp>
      <p:sp>
        <p:nvSpPr>
          <p:cNvPr id="242" name="Shape 242"/>
          <p:cNvSpPr txBox="1">
            <a:spLocks noGrp="1"/>
          </p:cNvSpPr>
          <p:nvPr>
            <p:ph type="body" idx="1"/>
          </p:nvPr>
        </p:nvSpPr>
        <p:spPr>
          <a:xfrm>
            <a:off x="738824" y="1414631"/>
            <a:ext cx="7988400" cy="3256000"/>
          </a:xfrm>
          <a:prstGeom prst="rect">
            <a:avLst/>
          </a:prstGeom>
          <a:noFill/>
          <a:ln>
            <a:noFill/>
          </a:ln>
        </p:spPr>
        <p:txBody>
          <a:bodyPr lIns="0" tIns="0" rIns="0" bIns="0" anchor="t" anchorCtr="0">
            <a:noAutofit/>
          </a:bodyPr>
          <a:lstStyle/>
          <a:p>
            <a:pPr marL="152400" indent="0">
              <a:buSzPct val="100000"/>
              <a:buNone/>
            </a:pPr>
            <a:endParaRPr lang="en-US" sz="2600" dirty="0"/>
          </a:p>
          <a:p>
            <a:pPr marL="495300" indent="-342900">
              <a:buSzPct val="100000"/>
            </a:pPr>
            <a:r>
              <a:rPr lang="en-US" sz="2600" dirty="0"/>
              <a:t>Identify optimal distribution key</a:t>
            </a:r>
          </a:p>
          <a:p>
            <a:pPr marL="495300" indent="-342900">
              <a:buSzPct val="100000"/>
            </a:pPr>
            <a:r>
              <a:rPr lang="en-US" sz="2600" dirty="0"/>
              <a:t>Check for data skew</a:t>
            </a:r>
          </a:p>
          <a:p>
            <a:pPr marL="495300" indent="-342900">
              <a:buSzPct val="100000"/>
            </a:pPr>
            <a:r>
              <a:rPr lang="en-US" sz="2600" dirty="0"/>
              <a:t>Table partitioning: benefits, when to partition</a:t>
            </a:r>
          </a:p>
          <a:p>
            <a:pPr marL="495300" indent="-342900">
              <a:buSzPct val="100000"/>
            </a:pPr>
            <a:r>
              <a:rPr lang="en-US" sz="2600" dirty="0"/>
              <a:t>Select appropriate data types</a:t>
            </a:r>
          </a:p>
          <a:p>
            <a:pPr marL="495300" indent="-342900">
              <a:buSzPct val="100000"/>
            </a:pPr>
            <a:r>
              <a:rPr lang="en-US" sz="2600" dirty="0"/>
              <a:t>Define constraints</a:t>
            </a:r>
          </a:p>
          <a:p>
            <a:pPr marL="495300" indent="-342900">
              <a:buSzPct val="100000"/>
            </a:pPr>
            <a:r>
              <a:rPr lang="en-US" sz="2600" dirty="0"/>
              <a:t>Put this into practice in the lab</a:t>
            </a:r>
            <a:endParaRPr lang="en" sz="2600" dirty="0"/>
          </a:p>
        </p:txBody>
      </p:sp>
    </p:spTree>
    <p:extLst>
      <p:ext uri="{BB962C8B-B14F-4D97-AF65-F5344CB8AC3E}">
        <p14:creationId xmlns:p14="http://schemas.microsoft.com/office/powerpoint/2010/main" val="7049125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Tree>
    <p:extLst>
      <p:ext uri="{BB962C8B-B14F-4D97-AF65-F5344CB8AC3E}">
        <p14:creationId xmlns:p14="http://schemas.microsoft.com/office/powerpoint/2010/main" val="25771029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76190" y="446193"/>
            <a:ext cx="8670599" cy="614000"/>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 sz="3200" dirty="0" smtClean="0">
                <a:solidFill>
                  <a:srgbClr val="008881"/>
                </a:solidFill>
              </a:rPr>
              <a:t>Agenda</a:t>
            </a:r>
            <a:endParaRPr lang="en" sz="3200" dirty="0">
              <a:solidFill>
                <a:srgbClr val="008881"/>
              </a:solidFill>
            </a:endParaRPr>
          </a:p>
        </p:txBody>
      </p:sp>
      <p:sp>
        <p:nvSpPr>
          <p:cNvPr id="242" name="Shape 242"/>
          <p:cNvSpPr txBox="1">
            <a:spLocks noGrp="1"/>
          </p:cNvSpPr>
          <p:nvPr>
            <p:ph type="body" idx="1"/>
          </p:nvPr>
        </p:nvSpPr>
        <p:spPr>
          <a:xfrm>
            <a:off x="738824" y="1060193"/>
            <a:ext cx="7988400" cy="3256000"/>
          </a:xfrm>
          <a:prstGeom prst="rect">
            <a:avLst/>
          </a:prstGeom>
          <a:noFill/>
          <a:ln>
            <a:noFill/>
          </a:ln>
        </p:spPr>
        <p:txBody>
          <a:bodyPr lIns="0" tIns="0" rIns="0" bIns="0" anchor="t" anchorCtr="0">
            <a:noAutofit/>
          </a:bodyPr>
          <a:lstStyle/>
          <a:p>
            <a:pPr marL="152400" indent="0">
              <a:buSzPct val="100000"/>
              <a:buNone/>
            </a:pPr>
            <a:endParaRPr lang="en-US" sz="2800" dirty="0"/>
          </a:p>
          <a:p>
            <a:pPr marL="495300" indent="-342900">
              <a:buSzPct val="100000"/>
            </a:pPr>
            <a:r>
              <a:rPr lang="en-US" sz="2600" dirty="0"/>
              <a:t>Introduction</a:t>
            </a:r>
          </a:p>
          <a:p>
            <a:pPr marL="495300" indent="-342900">
              <a:buSzPct val="100000"/>
            </a:pPr>
            <a:r>
              <a:rPr lang="en-US" sz="2600" dirty="0"/>
              <a:t>Identify optimal distribution key</a:t>
            </a:r>
          </a:p>
          <a:p>
            <a:pPr marL="495300" indent="-342900">
              <a:buSzPct val="100000"/>
            </a:pPr>
            <a:r>
              <a:rPr lang="en-US" sz="2600" dirty="0"/>
              <a:t>Check for data skew</a:t>
            </a:r>
          </a:p>
          <a:p>
            <a:pPr marL="495300" indent="-342900">
              <a:buSzPct val="100000"/>
            </a:pPr>
            <a:r>
              <a:rPr lang="en-US" sz="2600" dirty="0"/>
              <a:t>Table partitioning: benefits, when to partition</a:t>
            </a:r>
          </a:p>
          <a:p>
            <a:pPr marL="495300" indent="-342900">
              <a:buSzPct val="100000"/>
            </a:pPr>
            <a:r>
              <a:rPr lang="en-US" sz="2600" dirty="0"/>
              <a:t>Select appropriate data types</a:t>
            </a:r>
          </a:p>
          <a:p>
            <a:pPr marL="495300" indent="-342900">
              <a:buSzPct val="100000"/>
            </a:pPr>
            <a:r>
              <a:rPr lang="en-US" sz="2600" dirty="0"/>
              <a:t>Define constraints</a:t>
            </a:r>
          </a:p>
          <a:p>
            <a:pPr marL="495300" indent="-342900">
              <a:buSzPct val="100000"/>
            </a:pPr>
            <a:r>
              <a:rPr lang="en-US" sz="2600" dirty="0"/>
              <a:t>Put this into practice in the lab</a:t>
            </a:r>
            <a:endParaRPr lang="en" sz="2600" dirty="0"/>
          </a:p>
        </p:txBody>
      </p:sp>
    </p:spTree>
    <p:extLst>
      <p:ext uri="{BB962C8B-B14F-4D97-AF65-F5344CB8AC3E}">
        <p14:creationId xmlns:p14="http://schemas.microsoft.com/office/powerpoint/2010/main" val="10540158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t"/>
          <a:lstStyle/>
          <a:p>
            <a:r>
              <a:rPr lang="en-US" dirty="0" smtClean="0"/>
              <a:t>Key Design Considerations</a:t>
            </a:r>
            <a:endParaRPr lang="en-US" dirty="0"/>
          </a:p>
        </p:txBody>
      </p:sp>
      <p:sp>
        <p:nvSpPr>
          <p:cNvPr id="8" name="Content Placeholder 7"/>
          <p:cNvSpPr>
            <a:spLocks noGrp="1"/>
          </p:cNvSpPr>
          <p:nvPr>
            <p:ph idx="1"/>
          </p:nvPr>
        </p:nvSpPr>
        <p:spPr>
          <a:xfrm>
            <a:off x="457200" y="886968"/>
            <a:ext cx="8229600" cy="4525963"/>
          </a:xfrm>
        </p:spPr>
        <p:txBody>
          <a:bodyPr/>
          <a:lstStyle/>
          <a:p>
            <a:pPr>
              <a:buNone/>
            </a:pPr>
            <a:r>
              <a:rPr lang="en-US" dirty="0" smtClean="0"/>
              <a:t>The following are key design considerations to account for:</a:t>
            </a:r>
            <a:endParaRPr lang="en-US" dirty="0"/>
          </a:p>
        </p:txBody>
      </p:sp>
      <p:grpSp>
        <p:nvGrpSpPr>
          <p:cNvPr id="2" name="Group 36"/>
          <p:cNvGrpSpPr/>
          <p:nvPr/>
        </p:nvGrpSpPr>
        <p:grpSpPr>
          <a:xfrm>
            <a:off x="380999" y="1997232"/>
            <a:ext cx="8382001" cy="3224320"/>
            <a:chOff x="380999" y="1528038"/>
            <a:chExt cx="8382001" cy="3224320"/>
          </a:xfrm>
        </p:grpSpPr>
        <p:grpSp>
          <p:nvGrpSpPr>
            <p:cNvPr id="3" name="Group 51"/>
            <p:cNvGrpSpPr/>
            <p:nvPr/>
          </p:nvGrpSpPr>
          <p:grpSpPr>
            <a:xfrm>
              <a:off x="380999" y="1528038"/>
              <a:ext cx="8382000" cy="518138"/>
              <a:chOff x="302153" y="2018"/>
              <a:chExt cx="8382000" cy="518138"/>
            </a:xfrm>
          </p:grpSpPr>
          <p:sp>
            <p:nvSpPr>
              <p:cNvPr id="28" name="Pentagon 27"/>
              <p:cNvSpPr/>
              <p:nvPr/>
            </p:nvSpPr>
            <p:spPr>
              <a:xfrm rot="10800000">
                <a:off x="302153" y="2018"/>
                <a:ext cx="8382000" cy="518137"/>
              </a:xfrm>
              <a:prstGeom prst="homePlate">
                <a:avLst/>
              </a:prstGeom>
              <a:solidFill>
                <a:schemeClr val="accent2">
                  <a:lumMod val="40000"/>
                  <a:lumOff val="60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29" name="Pentagon 4"/>
              <p:cNvSpPr/>
              <p:nvPr/>
            </p:nvSpPr>
            <p:spPr>
              <a:xfrm>
                <a:off x="750588" y="2019"/>
                <a:ext cx="7019166" cy="51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484" tIns="91440" rIns="170688" bIns="91440" numCol="1" spcCol="1270" anchor="ctr" anchorCtr="0">
                <a:noAutofit/>
              </a:bodyPr>
              <a:lstStyle/>
              <a:p>
                <a:pPr lvl="0" defTabSz="1066800">
                  <a:lnSpc>
                    <a:spcPct val="90000"/>
                  </a:lnSpc>
                  <a:spcBef>
                    <a:spcPct val="0"/>
                  </a:spcBef>
                  <a:spcAft>
                    <a:spcPct val="35000"/>
                  </a:spcAft>
                </a:pPr>
                <a:r>
                  <a:rPr lang="en-US" sz="2400" kern="1200" dirty="0" smtClean="0">
                    <a:solidFill>
                      <a:schemeClr val="tx1"/>
                    </a:solidFill>
                  </a:rPr>
                  <a:t>Data distribution and distribution key selection</a:t>
                </a:r>
                <a:endParaRPr lang="en-US" sz="2400" kern="1200" dirty="0">
                  <a:solidFill>
                    <a:schemeClr val="tx1"/>
                  </a:solidFill>
                </a:endParaRPr>
              </a:p>
            </p:txBody>
          </p:sp>
        </p:grpSp>
        <p:grpSp>
          <p:nvGrpSpPr>
            <p:cNvPr id="4" name="Group 53"/>
            <p:cNvGrpSpPr/>
            <p:nvPr/>
          </p:nvGrpSpPr>
          <p:grpSpPr>
            <a:xfrm>
              <a:off x="380999" y="2200843"/>
              <a:ext cx="8382000" cy="518138"/>
              <a:chOff x="302153" y="674823"/>
              <a:chExt cx="8382000" cy="518138"/>
            </a:xfrm>
          </p:grpSpPr>
          <p:sp>
            <p:nvSpPr>
              <p:cNvPr id="26" name="Pentagon 25"/>
              <p:cNvSpPr/>
              <p:nvPr/>
            </p:nvSpPr>
            <p:spPr>
              <a:xfrm rot="10800000">
                <a:off x="302153" y="674823"/>
                <a:ext cx="8382000" cy="518137"/>
              </a:xfrm>
              <a:prstGeom prst="homePlate">
                <a:avLst/>
              </a:prstGeom>
              <a:solidFill>
                <a:schemeClr val="accent2">
                  <a:lumMod val="40000"/>
                  <a:lumOff val="60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27" name="Pentagon 7"/>
              <p:cNvSpPr/>
              <p:nvPr/>
            </p:nvSpPr>
            <p:spPr>
              <a:xfrm>
                <a:off x="750588" y="674824"/>
                <a:ext cx="4885566" cy="51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484" tIns="91440" rIns="170688" bIns="91440" numCol="1" spcCol="1270" anchor="ctr" anchorCtr="0">
                <a:noAutofit/>
              </a:bodyPr>
              <a:lstStyle/>
              <a:p>
                <a:pPr lvl="0" defTabSz="1066800">
                  <a:lnSpc>
                    <a:spcPct val="90000"/>
                  </a:lnSpc>
                  <a:spcBef>
                    <a:spcPct val="0"/>
                  </a:spcBef>
                  <a:spcAft>
                    <a:spcPct val="35000"/>
                  </a:spcAft>
                </a:pPr>
                <a:r>
                  <a:rPr lang="en-US" sz="2400" kern="1200" dirty="0" smtClean="0">
                    <a:solidFill>
                      <a:schemeClr val="tx1"/>
                    </a:solidFill>
                  </a:rPr>
                  <a:t>Checking for data skew</a:t>
                </a:r>
                <a:endParaRPr lang="en-US" sz="2400" kern="1200" dirty="0">
                  <a:solidFill>
                    <a:schemeClr val="tx1"/>
                  </a:solidFill>
                </a:endParaRPr>
              </a:p>
            </p:txBody>
          </p:sp>
        </p:grpSp>
        <p:grpSp>
          <p:nvGrpSpPr>
            <p:cNvPr id="9" name="Group 55"/>
            <p:cNvGrpSpPr/>
            <p:nvPr/>
          </p:nvGrpSpPr>
          <p:grpSpPr>
            <a:xfrm>
              <a:off x="380999" y="2873648"/>
              <a:ext cx="8382000" cy="518138"/>
              <a:chOff x="302153" y="1347628"/>
              <a:chExt cx="8382000" cy="518138"/>
            </a:xfrm>
          </p:grpSpPr>
          <p:sp>
            <p:nvSpPr>
              <p:cNvPr id="24" name="Pentagon 23"/>
              <p:cNvSpPr/>
              <p:nvPr/>
            </p:nvSpPr>
            <p:spPr>
              <a:xfrm rot="10800000">
                <a:off x="302153" y="1347628"/>
                <a:ext cx="8382000" cy="518137"/>
              </a:xfrm>
              <a:prstGeom prst="homePlate">
                <a:avLst/>
              </a:prstGeom>
              <a:solidFill>
                <a:schemeClr val="accent2">
                  <a:lumMod val="40000"/>
                  <a:lumOff val="60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25" name="Pentagon 10"/>
              <p:cNvSpPr/>
              <p:nvPr/>
            </p:nvSpPr>
            <p:spPr>
              <a:xfrm>
                <a:off x="750588" y="1347629"/>
                <a:ext cx="4885566" cy="51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484" tIns="91440" rIns="170688" bIns="91440" numCol="1" spcCol="1270" anchor="ctr" anchorCtr="0">
                <a:noAutofit/>
              </a:bodyPr>
              <a:lstStyle/>
              <a:p>
                <a:pPr lvl="0" defTabSz="1066800">
                  <a:lnSpc>
                    <a:spcPct val="90000"/>
                  </a:lnSpc>
                  <a:spcBef>
                    <a:spcPct val="0"/>
                  </a:spcBef>
                  <a:spcAft>
                    <a:spcPct val="35000"/>
                  </a:spcAft>
                </a:pPr>
                <a:r>
                  <a:rPr lang="en-US" sz="2400" kern="1200" dirty="0" smtClean="0">
                    <a:solidFill>
                      <a:schemeClr val="tx1"/>
                    </a:solidFill>
                  </a:rPr>
                  <a:t>To partition or not</a:t>
                </a:r>
                <a:endParaRPr lang="en-US" sz="2400" kern="1200" dirty="0">
                  <a:solidFill>
                    <a:schemeClr val="tx1"/>
                  </a:solidFill>
                </a:endParaRPr>
              </a:p>
            </p:txBody>
          </p:sp>
        </p:grpSp>
        <p:grpSp>
          <p:nvGrpSpPr>
            <p:cNvPr id="10" name="Group 57"/>
            <p:cNvGrpSpPr/>
            <p:nvPr/>
          </p:nvGrpSpPr>
          <p:grpSpPr>
            <a:xfrm>
              <a:off x="380999" y="3546452"/>
              <a:ext cx="8382000" cy="518138"/>
              <a:chOff x="302153" y="2020432"/>
              <a:chExt cx="8382000" cy="518138"/>
            </a:xfrm>
          </p:grpSpPr>
          <p:sp>
            <p:nvSpPr>
              <p:cNvPr id="22" name="Pentagon 21"/>
              <p:cNvSpPr/>
              <p:nvPr/>
            </p:nvSpPr>
            <p:spPr>
              <a:xfrm rot="10800000">
                <a:off x="302153" y="2020432"/>
                <a:ext cx="8382000" cy="518137"/>
              </a:xfrm>
              <a:prstGeom prst="homePlate">
                <a:avLst/>
              </a:prstGeom>
              <a:solidFill>
                <a:schemeClr val="accent2">
                  <a:lumMod val="40000"/>
                  <a:lumOff val="60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23" name="Pentagon 13"/>
              <p:cNvSpPr/>
              <p:nvPr/>
            </p:nvSpPr>
            <p:spPr>
              <a:xfrm>
                <a:off x="750588" y="2020433"/>
                <a:ext cx="4885566" cy="51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484" tIns="91440" rIns="170688" bIns="91440" numCol="1" spcCol="1270" anchor="ctr" anchorCtr="0">
                <a:noAutofit/>
              </a:bodyPr>
              <a:lstStyle/>
              <a:p>
                <a:pPr lvl="0" defTabSz="1066800">
                  <a:lnSpc>
                    <a:spcPct val="90000"/>
                  </a:lnSpc>
                  <a:spcBef>
                    <a:spcPct val="0"/>
                  </a:spcBef>
                  <a:spcAft>
                    <a:spcPct val="35000"/>
                  </a:spcAft>
                </a:pPr>
                <a:r>
                  <a:rPr lang="en-US" sz="2400" kern="1200" dirty="0" smtClean="0">
                    <a:solidFill>
                      <a:schemeClr val="tx1"/>
                    </a:solidFill>
                  </a:rPr>
                  <a:t>Choosing appropriate data types</a:t>
                </a:r>
                <a:endParaRPr lang="en-US" sz="2400" kern="1200" dirty="0">
                  <a:solidFill>
                    <a:schemeClr val="tx1"/>
                  </a:solidFill>
                </a:endParaRPr>
              </a:p>
            </p:txBody>
          </p:sp>
        </p:grpSp>
        <p:grpSp>
          <p:nvGrpSpPr>
            <p:cNvPr id="11" name="Group 59"/>
            <p:cNvGrpSpPr/>
            <p:nvPr/>
          </p:nvGrpSpPr>
          <p:grpSpPr>
            <a:xfrm>
              <a:off x="380999" y="4219257"/>
              <a:ext cx="8382001" cy="518138"/>
              <a:chOff x="302153" y="2693237"/>
              <a:chExt cx="8382001" cy="518138"/>
            </a:xfrm>
          </p:grpSpPr>
          <p:sp>
            <p:nvSpPr>
              <p:cNvPr id="20" name="Pentagon 19"/>
              <p:cNvSpPr/>
              <p:nvPr/>
            </p:nvSpPr>
            <p:spPr>
              <a:xfrm rot="10800000">
                <a:off x="302153" y="2693237"/>
                <a:ext cx="8382000" cy="518137"/>
              </a:xfrm>
              <a:prstGeom prst="homePlate">
                <a:avLst/>
              </a:prstGeom>
              <a:solidFill>
                <a:schemeClr val="accent2">
                  <a:lumMod val="40000"/>
                  <a:lumOff val="60000"/>
                </a:schemeClr>
              </a:solidFill>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sp>
          <p:sp>
            <p:nvSpPr>
              <p:cNvPr id="21" name="Pentagon 16"/>
              <p:cNvSpPr/>
              <p:nvPr/>
            </p:nvSpPr>
            <p:spPr>
              <a:xfrm>
                <a:off x="750588" y="2693238"/>
                <a:ext cx="7933566" cy="51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484" tIns="91440" rIns="170688" bIns="91440" numCol="1" spcCol="1270" anchor="ctr" anchorCtr="0">
                <a:noAutofit/>
              </a:bodyPr>
              <a:lstStyle/>
              <a:p>
                <a:pPr lvl="0" defTabSz="1066800">
                  <a:lnSpc>
                    <a:spcPct val="90000"/>
                  </a:lnSpc>
                  <a:spcBef>
                    <a:spcPct val="0"/>
                  </a:spcBef>
                  <a:spcAft>
                    <a:spcPct val="35000"/>
                  </a:spcAft>
                </a:pPr>
                <a:r>
                  <a:rPr lang="en-US" sz="2400" kern="1200" dirty="0" smtClean="0">
                    <a:solidFill>
                      <a:schemeClr val="tx1"/>
                    </a:solidFill>
                  </a:rPr>
                  <a:t>Defining constraints</a:t>
                </a:r>
                <a:endParaRPr lang="en-US" sz="2400" kern="1200" dirty="0">
                  <a:solidFill>
                    <a:schemeClr val="tx1"/>
                  </a:solidFill>
                </a:endParaRPr>
              </a:p>
            </p:txBody>
          </p:sp>
        </p:grpSp>
        <p:pic>
          <p:nvPicPr>
            <p:cNvPr id="3076" name="Picture 4" descr="C:\Documents and Settings\cantot\My Documents\Training\Supporting Materials\Icons\PNG files for PowerPoint\All Others\Symbol Check.png"/>
            <p:cNvPicPr>
              <a:picLocks noChangeAspect="1" noChangeArrowheads="1"/>
            </p:cNvPicPr>
            <p:nvPr/>
          </p:nvPicPr>
          <p:blipFill>
            <a:blip r:embed="rId4" cstate="print"/>
            <a:srcRect/>
            <a:stretch>
              <a:fillRect/>
            </a:stretch>
          </p:blipFill>
          <p:spPr bwMode="auto">
            <a:xfrm>
              <a:off x="429768" y="1542814"/>
              <a:ext cx="521208" cy="521208"/>
            </a:xfrm>
            <a:prstGeom prst="rect">
              <a:avLst/>
            </a:prstGeom>
            <a:noFill/>
          </p:spPr>
        </p:pic>
        <p:pic>
          <p:nvPicPr>
            <p:cNvPr id="33" name="Picture 4" descr="C:\Documents and Settings\cantot\My Documents\Training\Supporting Materials\Icons\PNG files for PowerPoint\All Others\Symbol Check.png"/>
            <p:cNvPicPr>
              <a:picLocks noChangeAspect="1" noChangeArrowheads="1"/>
            </p:cNvPicPr>
            <p:nvPr/>
          </p:nvPicPr>
          <p:blipFill>
            <a:blip r:embed="rId4" cstate="print"/>
            <a:srcRect/>
            <a:stretch>
              <a:fillRect/>
            </a:stretch>
          </p:blipFill>
          <p:spPr bwMode="auto">
            <a:xfrm>
              <a:off x="429768" y="2219470"/>
              <a:ext cx="521208" cy="521208"/>
            </a:xfrm>
            <a:prstGeom prst="rect">
              <a:avLst/>
            </a:prstGeom>
            <a:noFill/>
          </p:spPr>
        </p:pic>
        <p:pic>
          <p:nvPicPr>
            <p:cNvPr id="34" name="Picture 4" descr="C:\Documents and Settings\cantot\My Documents\Training\Supporting Materials\Icons\PNG files for PowerPoint\All Others\Symbol Check.png"/>
            <p:cNvPicPr>
              <a:picLocks noChangeAspect="1" noChangeArrowheads="1"/>
            </p:cNvPicPr>
            <p:nvPr/>
          </p:nvPicPr>
          <p:blipFill>
            <a:blip r:embed="rId4" cstate="print"/>
            <a:srcRect/>
            <a:stretch>
              <a:fillRect/>
            </a:stretch>
          </p:blipFill>
          <p:spPr bwMode="auto">
            <a:xfrm>
              <a:off x="429768" y="2886982"/>
              <a:ext cx="521208" cy="521208"/>
            </a:xfrm>
            <a:prstGeom prst="rect">
              <a:avLst/>
            </a:prstGeom>
            <a:noFill/>
          </p:spPr>
        </p:pic>
        <p:pic>
          <p:nvPicPr>
            <p:cNvPr id="35" name="Picture 4" descr="C:\Documents and Settings\cantot\My Documents\Training\Supporting Materials\Icons\PNG files for PowerPoint\All Others\Symbol Check.png"/>
            <p:cNvPicPr>
              <a:picLocks noChangeAspect="1" noChangeArrowheads="1"/>
            </p:cNvPicPr>
            <p:nvPr/>
          </p:nvPicPr>
          <p:blipFill>
            <a:blip r:embed="rId4" cstate="print"/>
            <a:srcRect/>
            <a:stretch>
              <a:fillRect/>
            </a:stretch>
          </p:blipFill>
          <p:spPr bwMode="auto">
            <a:xfrm>
              <a:off x="429768" y="3563638"/>
              <a:ext cx="521208" cy="521208"/>
            </a:xfrm>
            <a:prstGeom prst="rect">
              <a:avLst/>
            </a:prstGeom>
            <a:noFill/>
          </p:spPr>
        </p:pic>
        <p:pic>
          <p:nvPicPr>
            <p:cNvPr id="36" name="Picture 4" descr="C:\Documents and Settings\cantot\My Documents\Training\Supporting Materials\Icons\PNG files for PowerPoint\All Others\Symbol Check.png"/>
            <p:cNvPicPr>
              <a:picLocks noChangeAspect="1" noChangeArrowheads="1"/>
            </p:cNvPicPr>
            <p:nvPr/>
          </p:nvPicPr>
          <p:blipFill>
            <a:blip r:embed="rId4" cstate="print"/>
            <a:srcRect/>
            <a:stretch>
              <a:fillRect/>
            </a:stretch>
          </p:blipFill>
          <p:spPr bwMode="auto">
            <a:xfrm>
              <a:off x="429768" y="4231150"/>
              <a:ext cx="521208" cy="521208"/>
            </a:xfrm>
            <a:prstGeom prst="rect">
              <a:avLst/>
            </a:prstGeom>
            <a:noFill/>
          </p:spPr>
        </p:pic>
      </p:grpSp>
    </p:spTree>
    <p:custDataLst>
      <p:tags r:id="rId1"/>
    </p:custDataLst>
    <p:extLst>
      <p:ext uri="{BB962C8B-B14F-4D97-AF65-F5344CB8AC3E}">
        <p14:creationId xmlns:p14="http://schemas.microsoft.com/office/powerpoint/2010/main" val="7915458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Data Distribution</a:t>
            </a:r>
            <a:endParaRPr lang="en-US" dirty="0"/>
          </a:p>
        </p:txBody>
      </p:sp>
      <p:sp>
        <p:nvSpPr>
          <p:cNvPr id="7" name="Content Placeholder 6"/>
          <p:cNvSpPr>
            <a:spLocks noGrp="1"/>
          </p:cNvSpPr>
          <p:nvPr>
            <p:ph idx="1"/>
          </p:nvPr>
        </p:nvSpPr>
        <p:spPr>
          <a:xfrm>
            <a:off x="457200" y="886968"/>
            <a:ext cx="8229600" cy="4525963"/>
          </a:xfrm>
        </p:spPr>
        <p:txBody>
          <a:bodyPr/>
          <a:lstStyle/>
          <a:p>
            <a:pPr>
              <a:buNone/>
            </a:pPr>
            <a:r>
              <a:rPr lang="en-US" dirty="0" smtClean="0"/>
              <a:t>In defining distribution methods, there are two options:</a:t>
            </a:r>
          </a:p>
          <a:p>
            <a:r>
              <a:rPr lang="en-US" dirty="0" smtClean="0"/>
              <a:t>Column distribution with the </a:t>
            </a:r>
            <a:r>
              <a:rPr lang="en-US" dirty="0" smtClean="0">
                <a:latin typeface="Courier New" pitchFamily="49" charset="0"/>
                <a:cs typeface="Courier New" pitchFamily="49" charset="0"/>
              </a:rPr>
              <a:t>DISTRIBUTED BY</a:t>
            </a:r>
            <a:r>
              <a:rPr lang="en-US" dirty="0" smtClean="0"/>
              <a:t> clause</a:t>
            </a:r>
          </a:p>
          <a:p>
            <a:r>
              <a:rPr lang="en-US" dirty="0" smtClean="0"/>
              <a:t>Random distribution with the </a:t>
            </a:r>
            <a:r>
              <a:rPr lang="en-US" dirty="0" smtClean="0">
                <a:latin typeface="Courier New" pitchFamily="49" charset="0"/>
                <a:cs typeface="Courier New" pitchFamily="49" charset="0"/>
              </a:rPr>
              <a:t>DISTRIBUTED RANDOMLY</a:t>
            </a:r>
            <a:r>
              <a:rPr lang="en-US" dirty="0" smtClean="0"/>
              <a:t> clause</a:t>
            </a:r>
          </a:p>
        </p:txBody>
      </p:sp>
      <p:grpSp>
        <p:nvGrpSpPr>
          <p:cNvPr id="3" name="Group 9"/>
          <p:cNvGrpSpPr/>
          <p:nvPr/>
        </p:nvGrpSpPr>
        <p:grpSpPr>
          <a:xfrm>
            <a:off x="304800" y="2590800"/>
            <a:ext cx="8610600" cy="2514600"/>
            <a:chOff x="304800" y="3505200"/>
            <a:chExt cx="8610600" cy="2514600"/>
          </a:xfrm>
        </p:grpSpPr>
        <p:sp>
          <p:nvSpPr>
            <p:cNvPr id="11" name="Rectangle 10"/>
            <p:cNvSpPr/>
            <p:nvPr/>
          </p:nvSpPr>
          <p:spPr>
            <a:xfrm>
              <a:off x="304800" y="3505200"/>
              <a:ext cx="8610600" cy="2514600"/>
            </a:xfrm>
            <a:prstGeom prst="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304800" y="3505200"/>
              <a:ext cx="8414483" cy="2308324"/>
            </a:xfrm>
            <a:prstGeom prst="rect">
              <a:avLst/>
            </a:prstGeom>
            <a:noFill/>
          </p:spPr>
          <p:txBody>
            <a:bodyPr wrap="none" rtlCol="0">
              <a:spAutoFit/>
            </a:bodyPr>
            <a:lstStyle/>
            <a:p>
              <a:r>
                <a:rPr lang="en-US" dirty="0" smtClean="0">
                  <a:latin typeface="Courier New" pitchFamily="49" charset="0"/>
                  <a:cs typeface="Courier New" pitchFamily="49" charset="0"/>
                </a:rPr>
                <a:t>CREATE TABLE  tablename  ( </a:t>
              </a:r>
            </a:p>
            <a:p>
              <a:r>
                <a:rPr lang="en-US" dirty="0" smtClean="0">
                  <a:latin typeface="Courier New" pitchFamily="49" charset="0"/>
                  <a:cs typeface="Courier New" pitchFamily="49" charset="0"/>
                </a:rPr>
                <a:t>column_name1     data_type  NOT NULL,</a:t>
              </a:r>
            </a:p>
            <a:p>
              <a:r>
                <a:rPr lang="en-US" dirty="0" smtClean="0">
                  <a:latin typeface="Courier New" pitchFamily="49" charset="0"/>
                  <a:cs typeface="Courier New" pitchFamily="49" charset="0"/>
                </a:rPr>
                <a:t>column_name2     data_type NOT NULL,</a:t>
              </a:r>
            </a:p>
            <a:p>
              <a:r>
                <a:rPr lang="en-US" dirty="0" smtClean="0">
                  <a:latin typeface="Courier New" pitchFamily="49" charset="0"/>
                  <a:cs typeface="Courier New" pitchFamily="49" charset="0"/>
                </a:rPr>
                <a:t>column_name3     data_type NOT NULL DEFAULT default_value,</a:t>
              </a:r>
            </a:p>
            <a:p>
              <a:r>
                <a:rPr lang="en-US" dirty="0" smtClean="0">
                  <a:latin typeface="Courier New" pitchFamily="49" charset="0"/>
                  <a:cs typeface="Courier New" pitchFamily="49" charset="0"/>
                </a:rPr>
                <a:t>. . .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[DISTRIBUTED BY (column_name)]</a:t>
              </a:r>
              <a:r>
                <a:rPr lang="en-US" dirty="0" smtClean="0">
                  <a:latin typeface="Courier New" pitchFamily="49" charset="0"/>
                  <a:cs typeface="Courier New" pitchFamily="49" charset="0"/>
                </a:rPr>
                <a:t>         hash algorithm</a:t>
              </a:r>
            </a:p>
            <a:p>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[DISTRIBUTED RANDOMLY]</a:t>
              </a:r>
              <a:r>
                <a:rPr lang="en-US" dirty="0" smtClean="0">
                  <a:latin typeface="Courier New" pitchFamily="49" charset="0"/>
                  <a:cs typeface="Courier New" pitchFamily="49" charset="0"/>
                </a:rPr>
                <a:t>         random algorithm</a:t>
              </a:r>
            </a:p>
          </p:txBody>
        </p:sp>
      </p:grpSp>
      <p:grpSp>
        <p:nvGrpSpPr>
          <p:cNvPr id="4" name="Group 20"/>
          <p:cNvGrpSpPr/>
          <p:nvPr/>
        </p:nvGrpSpPr>
        <p:grpSpPr>
          <a:xfrm>
            <a:off x="0" y="5181600"/>
            <a:ext cx="9144000" cy="990600"/>
            <a:chOff x="0" y="4953000"/>
            <a:chExt cx="9144000" cy="990600"/>
          </a:xfrm>
        </p:grpSpPr>
        <p:sp>
          <p:nvSpPr>
            <p:cNvPr id="14" name="Rectangle 13"/>
            <p:cNvSpPr/>
            <p:nvPr/>
          </p:nvSpPr>
          <p:spPr>
            <a:xfrm>
              <a:off x="0" y="5029200"/>
              <a:ext cx="9144000" cy="914400"/>
            </a:xfrm>
            <a:prstGeom prst="rect">
              <a:avLst/>
            </a:prstGeom>
            <a:gradFill>
              <a:gsLst>
                <a:gs pos="0">
                  <a:srgbClr val="FFFFCC">
                    <a:alpha val="84000"/>
                  </a:srgbClr>
                </a:gs>
                <a:gs pos="50000">
                  <a:srgbClr val="FFFFCC">
                    <a:alpha val="52000"/>
                  </a:srgbClr>
                </a:gs>
                <a:gs pos="100000">
                  <a:srgbClr val="FFFFCC">
                    <a:alpha val="1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9"/>
            <p:cNvGrpSpPr/>
            <p:nvPr/>
          </p:nvGrpSpPr>
          <p:grpSpPr>
            <a:xfrm>
              <a:off x="381000" y="4953000"/>
              <a:ext cx="6991858" cy="985743"/>
              <a:chOff x="381000" y="4724400"/>
              <a:chExt cx="6991858" cy="985743"/>
            </a:xfrm>
          </p:grpSpPr>
          <p:grpSp>
            <p:nvGrpSpPr>
              <p:cNvPr id="9" name="Group 16"/>
              <p:cNvGrpSpPr/>
              <p:nvPr/>
            </p:nvGrpSpPr>
            <p:grpSpPr>
              <a:xfrm>
                <a:off x="381000" y="4724400"/>
                <a:ext cx="985715" cy="985743"/>
                <a:chOff x="1524000" y="4495800"/>
                <a:chExt cx="985715" cy="985743"/>
              </a:xfrm>
            </p:grpSpPr>
            <p:grpSp>
              <p:nvGrpSpPr>
                <p:cNvPr id="10" name="Group 15"/>
                <p:cNvGrpSpPr/>
                <p:nvPr/>
              </p:nvGrpSpPr>
              <p:grpSpPr>
                <a:xfrm>
                  <a:off x="1524000" y="4724400"/>
                  <a:ext cx="985715" cy="757143"/>
                  <a:chOff x="1524000" y="4724400"/>
                  <a:chExt cx="985715" cy="757143"/>
                </a:xfrm>
              </p:grpSpPr>
              <p:pic>
                <p:nvPicPr>
                  <p:cNvPr id="20" name="Picture 6" descr="C:\Documents and Settings\cantot\My Documents\Training\Supporting Materials\Icons\PNG files for PowerPoint\All Others\blank paper.png"/>
                  <p:cNvPicPr>
                    <a:picLocks noChangeAspect="1" noChangeArrowheads="1"/>
                  </p:cNvPicPr>
                  <p:nvPr/>
                </p:nvPicPr>
                <p:blipFill>
                  <a:blip r:embed="rId4" cstate="print"/>
                  <a:srcRect/>
                  <a:stretch>
                    <a:fillRect/>
                  </a:stretch>
                </p:blipFill>
                <p:spPr bwMode="auto">
                  <a:xfrm rot="16200000">
                    <a:off x="1638286" y="4610114"/>
                    <a:ext cx="757143" cy="985715"/>
                  </a:xfrm>
                  <a:prstGeom prst="rect">
                    <a:avLst/>
                  </a:prstGeom>
                  <a:noFill/>
                </p:spPr>
              </p:pic>
              <p:sp>
                <p:nvSpPr>
                  <p:cNvPr id="21" name="TextBox 20"/>
                  <p:cNvSpPr txBox="1"/>
                  <p:nvPr/>
                </p:nvSpPr>
                <p:spPr>
                  <a:xfrm>
                    <a:off x="1676400" y="4872335"/>
                    <a:ext cx="700833" cy="461665"/>
                  </a:xfrm>
                  <a:prstGeom prst="rect">
                    <a:avLst/>
                  </a:prstGeom>
                  <a:noFill/>
                </p:spPr>
                <p:txBody>
                  <a:bodyPr wrap="none" rtlCol="0">
                    <a:spAutoFit/>
                  </a:bodyPr>
                  <a:lstStyle/>
                  <a:p>
                    <a:r>
                      <a:rPr lang="en-US" sz="300" dirty="0" smtClean="0">
                        <a:latin typeface="Edwardian Script ITC" pitchFamily="66" charset="0"/>
                      </a:rPr>
                      <a:t>                   A fly and a flea in a flue</a:t>
                    </a:r>
                  </a:p>
                  <a:p>
                    <a:r>
                      <a:rPr lang="en-US" sz="300" dirty="0" smtClean="0">
                        <a:latin typeface="Edwardian Script ITC" pitchFamily="66" charset="0"/>
                      </a:rPr>
                      <a:t>                  Were imprisoned, so what could they do</a:t>
                    </a:r>
                  </a:p>
                  <a:p>
                    <a:r>
                      <a:rPr lang="en-US" sz="300" dirty="0" smtClean="0">
                        <a:latin typeface="Edwardian Script ITC" pitchFamily="66" charset="0"/>
                      </a:rPr>
                      <a:t>Said the fly, let us flee. Let us fly said the flee</a:t>
                    </a:r>
                  </a:p>
                  <a:p>
                    <a:r>
                      <a:rPr lang="en-US" sz="300" dirty="0" smtClean="0">
                        <a:latin typeface="Edwardian Script ITC" pitchFamily="66" charset="0"/>
                      </a:rPr>
                      <a:t>So they flew through a flaw in the flue.</a:t>
                    </a:r>
                  </a:p>
                  <a:p>
                    <a:r>
                      <a:rPr lang="en-US" sz="300" dirty="0" smtClean="0">
                        <a:latin typeface="Edwardian Script ITC" pitchFamily="66" charset="0"/>
                      </a:rPr>
                      <a:t>A canner exceedingly canny</a:t>
                    </a:r>
                  </a:p>
                  <a:p>
                    <a:r>
                      <a:rPr lang="en-US" sz="300" dirty="0" smtClean="0">
                        <a:latin typeface="Edwardian Script ITC" pitchFamily="66" charset="0"/>
                      </a:rPr>
                      <a:t>One morning remarked to his granny</a:t>
                    </a:r>
                  </a:p>
                  <a:p>
                    <a:r>
                      <a:rPr lang="en-US" sz="300" dirty="0" smtClean="0">
                        <a:latin typeface="Edwardian Script ITC" pitchFamily="66" charset="0"/>
                      </a:rPr>
                      <a:t>A canner can can anything that he can</a:t>
                    </a:r>
                  </a:p>
                  <a:p>
                    <a:r>
                      <a:rPr lang="en-US" sz="300" dirty="0" smtClean="0">
                        <a:latin typeface="Edwardian Script ITC" pitchFamily="66" charset="0"/>
                      </a:rPr>
                      <a:t>But a canner can’t can a can can he?</a:t>
                    </a:r>
                    <a:endParaRPr lang="en-US" sz="300" dirty="0">
                      <a:latin typeface="Edwardian Script ITC" pitchFamily="66" charset="0"/>
                    </a:endParaRPr>
                  </a:p>
                </p:txBody>
              </p:sp>
            </p:grpSp>
            <p:pic>
              <p:nvPicPr>
                <p:cNvPr id="19" name="Picture 2" descr="C:\Documents and Settings\cantot\My Documents\Training\Supporting Materials\Icons\PNG files for PowerPoint\All Others\Push Pin.png"/>
                <p:cNvPicPr>
                  <a:picLocks noChangeAspect="1" noChangeArrowheads="1"/>
                </p:cNvPicPr>
                <p:nvPr/>
              </p:nvPicPr>
              <p:blipFill>
                <a:blip r:embed="rId5" cstate="print"/>
                <a:srcRect/>
                <a:stretch>
                  <a:fillRect/>
                </a:stretch>
              </p:blipFill>
              <p:spPr bwMode="auto">
                <a:xfrm>
                  <a:off x="1905000" y="4495800"/>
                  <a:ext cx="548640" cy="548640"/>
                </a:xfrm>
                <a:prstGeom prst="rect">
                  <a:avLst/>
                </a:prstGeom>
                <a:noFill/>
              </p:spPr>
            </p:pic>
          </p:grpSp>
          <p:sp>
            <p:nvSpPr>
              <p:cNvPr id="17" name="TextBox 16"/>
              <p:cNvSpPr txBox="1"/>
              <p:nvPr/>
            </p:nvSpPr>
            <p:spPr>
              <a:xfrm>
                <a:off x="1371600" y="4884003"/>
                <a:ext cx="6001258" cy="769441"/>
              </a:xfrm>
              <a:prstGeom prst="rect">
                <a:avLst/>
              </a:prstGeom>
              <a:noFill/>
            </p:spPr>
            <p:txBody>
              <a:bodyPr wrap="none" rtlCol="0">
                <a:spAutoFit/>
              </a:bodyPr>
              <a:lstStyle/>
              <a:p>
                <a:r>
                  <a:rPr lang="en-US" sz="2200" b="1" dirty="0" smtClean="0">
                    <a:solidFill>
                      <a:schemeClr val="bg2">
                        <a:lumMod val="75000"/>
                      </a:schemeClr>
                    </a:solidFill>
                    <a:latin typeface="Calibri" pitchFamily="34" charset="0"/>
                    <a:cs typeface="+mn-cs"/>
                  </a:rPr>
                  <a:t>Note:</a:t>
                </a:r>
                <a:r>
                  <a:rPr lang="en-US" sz="2200" dirty="0" smtClean="0">
                    <a:solidFill>
                      <a:schemeClr val="bg2">
                        <a:lumMod val="75000"/>
                      </a:schemeClr>
                    </a:solidFill>
                    <a:latin typeface="Calibri" pitchFamily="34" charset="0"/>
                    <a:cs typeface="+mn-cs"/>
                  </a:rPr>
                  <a:t> Every table in the Greenplum database has a</a:t>
                </a:r>
                <a:br>
                  <a:rPr lang="en-US" sz="2200" dirty="0" smtClean="0">
                    <a:solidFill>
                      <a:schemeClr val="bg2">
                        <a:lumMod val="75000"/>
                      </a:schemeClr>
                    </a:solidFill>
                    <a:latin typeface="Calibri" pitchFamily="34" charset="0"/>
                    <a:cs typeface="+mn-cs"/>
                  </a:rPr>
                </a:br>
                <a:r>
                  <a:rPr lang="en-US" sz="2200" dirty="0" smtClean="0">
                    <a:solidFill>
                      <a:schemeClr val="bg2">
                        <a:lumMod val="75000"/>
                      </a:schemeClr>
                    </a:solidFill>
                    <a:latin typeface="Calibri" pitchFamily="34" charset="0"/>
                    <a:cs typeface="+mn-cs"/>
                  </a:rPr>
                  <a:t>distribution method, whether you select it or not.</a:t>
                </a:r>
              </a:p>
            </p:txBody>
          </p:sp>
        </p:grpSp>
      </p:grpSp>
    </p:spTree>
    <p:custDataLst>
      <p:tags r:id="rId1"/>
    </p:custDataLst>
    <p:extLst>
      <p:ext uri="{BB962C8B-B14F-4D97-AF65-F5344CB8AC3E}">
        <p14:creationId xmlns:p14="http://schemas.microsoft.com/office/powerpoint/2010/main" val="20863212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Distribution Key Considerations</a:t>
            </a:r>
            <a:endParaRPr lang="en-US" dirty="0"/>
          </a:p>
        </p:txBody>
      </p:sp>
      <p:sp>
        <p:nvSpPr>
          <p:cNvPr id="3" name="Content Placeholder 2"/>
          <p:cNvSpPr>
            <a:spLocks noGrp="1"/>
          </p:cNvSpPr>
          <p:nvPr>
            <p:ph idx="1"/>
          </p:nvPr>
        </p:nvSpPr>
        <p:spPr>
          <a:xfrm>
            <a:off x="457200" y="1291305"/>
            <a:ext cx="8229600" cy="4525963"/>
          </a:xfrm>
        </p:spPr>
        <p:txBody>
          <a:bodyPr/>
          <a:lstStyle/>
          <a:p>
            <a:pPr>
              <a:buNone/>
            </a:pPr>
            <a:r>
              <a:rPr lang="en-US" dirty="0" smtClean="0"/>
              <a:t>Consider the following:</a:t>
            </a:r>
          </a:p>
          <a:p>
            <a:r>
              <a:rPr lang="en-US" dirty="0" smtClean="0"/>
              <a:t>A distribution key can be modified, even after the table has been created.</a:t>
            </a:r>
          </a:p>
          <a:p>
            <a:r>
              <a:rPr lang="en-US" dirty="0" smtClean="0"/>
              <a:t>If a table has a unique constraint, it must be declared as the distribution key.</a:t>
            </a:r>
          </a:p>
          <a:p>
            <a:r>
              <a:rPr lang="en-US" dirty="0" smtClean="0"/>
              <a:t>User defined data types and geometric data types are not eligible as distribution keys.</a:t>
            </a:r>
          </a:p>
        </p:txBody>
      </p:sp>
      <p:grpSp>
        <p:nvGrpSpPr>
          <p:cNvPr id="4" name="Group 20"/>
          <p:cNvGrpSpPr/>
          <p:nvPr/>
        </p:nvGrpSpPr>
        <p:grpSpPr>
          <a:xfrm>
            <a:off x="0" y="5181600"/>
            <a:ext cx="9144000" cy="990600"/>
            <a:chOff x="0" y="4953000"/>
            <a:chExt cx="9144000" cy="990600"/>
          </a:xfrm>
        </p:grpSpPr>
        <p:sp>
          <p:nvSpPr>
            <p:cNvPr id="8" name="Rectangle 7"/>
            <p:cNvSpPr/>
            <p:nvPr/>
          </p:nvSpPr>
          <p:spPr>
            <a:xfrm>
              <a:off x="0" y="5029200"/>
              <a:ext cx="9144000" cy="914400"/>
            </a:xfrm>
            <a:prstGeom prst="rect">
              <a:avLst/>
            </a:prstGeom>
            <a:gradFill>
              <a:gsLst>
                <a:gs pos="0">
                  <a:srgbClr val="FFFFCC">
                    <a:alpha val="84000"/>
                  </a:srgbClr>
                </a:gs>
                <a:gs pos="50000">
                  <a:srgbClr val="FFFFCC">
                    <a:alpha val="52000"/>
                  </a:srgbClr>
                </a:gs>
                <a:gs pos="100000">
                  <a:srgbClr val="FFFFCC">
                    <a:alpha val="1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9"/>
            <p:cNvGrpSpPr/>
            <p:nvPr/>
          </p:nvGrpSpPr>
          <p:grpSpPr>
            <a:xfrm>
              <a:off x="381000" y="4953000"/>
              <a:ext cx="8490357" cy="985743"/>
              <a:chOff x="381000" y="4724400"/>
              <a:chExt cx="8490357" cy="985743"/>
            </a:xfrm>
          </p:grpSpPr>
          <p:grpSp>
            <p:nvGrpSpPr>
              <p:cNvPr id="9" name="Group 16"/>
              <p:cNvGrpSpPr/>
              <p:nvPr/>
            </p:nvGrpSpPr>
            <p:grpSpPr>
              <a:xfrm>
                <a:off x="381000" y="4724400"/>
                <a:ext cx="985715" cy="985743"/>
                <a:chOff x="1524000" y="4495800"/>
                <a:chExt cx="985715" cy="985743"/>
              </a:xfrm>
            </p:grpSpPr>
            <p:grpSp>
              <p:nvGrpSpPr>
                <p:cNvPr id="10" name="Group 15"/>
                <p:cNvGrpSpPr/>
                <p:nvPr/>
              </p:nvGrpSpPr>
              <p:grpSpPr>
                <a:xfrm>
                  <a:off x="1524000" y="4724400"/>
                  <a:ext cx="985715" cy="757143"/>
                  <a:chOff x="1524000" y="4724400"/>
                  <a:chExt cx="985715" cy="757143"/>
                </a:xfrm>
              </p:grpSpPr>
              <p:pic>
                <p:nvPicPr>
                  <p:cNvPr id="14" name="Picture 6" descr="C:\Documents and Settings\cantot\My Documents\Training\Supporting Materials\Icons\PNG files for PowerPoint\All Others\blank paper.png"/>
                  <p:cNvPicPr>
                    <a:picLocks noChangeAspect="1" noChangeArrowheads="1"/>
                  </p:cNvPicPr>
                  <p:nvPr/>
                </p:nvPicPr>
                <p:blipFill>
                  <a:blip r:embed="rId4" cstate="print"/>
                  <a:srcRect/>
                  <a:stretch>
                    <a:fillRect/>
                  </a:stretch>
                </p:blipFill>
                <p:spPr bwMode="auto">
                  <a:xfrm rot="16200000">
                    <a:off x="1638286" y="4610114"/>
                    <a:ext cx="757143" cy="985715"/>
                  </a:xfrm>
                  <a:prstGeom prst="rect">
                    <a:avLst/>
                  </a:prstGeom>
                  <a:noFill/>
                </p:spPr>
              </p:pic>
              <p:sp>
                <p:nvSpPr>
                  <p:cNvPr id="15" name="TextBox 14"/>
                  <p:cNvSpPr txBox="1"/>
                  <p:nvPr/>
                </p:nvSpPr>
                <p:spPr>
                  <a:xfrm>
                    <a:off x="1676400" y="4872335"/>
                    <a:ext cx="700833" cy="461665"/>
                  </a:xfrm>
                  <a:prstGeom prst="rect">
                    <a:avLst/>
                  </a:prstGeom>
                  <a:noFill/>
                </p:spPr>
                <p:txBody>
                  <a:bodyPr wrap="none" rtlCol="0">
                    <a:spAutoFit/>
                  </a:bodyPr>
                  <a:lstStyle/>
                  <a:p>
                    <a:r>
                      <a:rPr lang="en-US" sz="300" dirty="0" smtClean="0">
                        <a:latin typeface="Edwardian Script ITC" pitchFamily="66" charset="0"/>
                      </a:rPr>
                      <a:t>                   A fly and a flea in a flue</a:t>
                    </a:r>
                  </a:p>
                  <a:p>
                    <a:r>
                      <a:rPr lang="en-US" sz="300" dirty="0" smtClean="0">
                        <a:latin typeface="Edwardian Script ITC" pitchFamily="66" charset="0"/>
                      </a:rPr>
                      <a:t>                  Were imprisoned, so what could they do</a:t>
                    </a:r>
                  </a:p>
                  <a:p>
                    <a:r>
                      <a:rPr lang="en-US" sz="300" dirty="0" smtClean="0">
                        <a:latin typeface="Edwardian Script ITC" pitchFamily="66" charset="0"/>
                      </a:rPr>
                      <a:t>Said the fly, let us flee. Let us fly said the flee</a:t>
                    </a:r>
                  </a:p>
                  <a:p>
                    <a:r>
                      <a:rPr lang="en-US" sz="300" dirty="0" smtClean="0">
                        <a:latin typeface="Edwardian Script ITC" pitchFamily="66" charset="0"/>
                      </a:rPr>
                      <a:t>So they flew through a flaw in the flue.</a:t>
                    </a:r>
                  </a:p>
                  <a:p>
                    <a:r>
                      <a:rPr lang="en-US" sz="300" dirty="0" smtClean="0">
                        <a:latin typeface="Edwardian Script ITC" pitchFamily="66" charset="0"/>
                      </a:rPr>
                      <a:t>A canner exceedingly canny</a:t>
                    </a:r>
                  </a:p>
                  <a:p>
                    <a:r>
                      <a:rPr lang="en-US" sz="300" dirty="0" smtClean="0">
                        <a:latin typeface="Edwardian Script ITC" pitchFamily="66" charset="0"/>
                      </a:rPr>
                      <a:t>One morning remarked to his granny</a:t>
                    </a:r>
                  </a:p>
                  <a:p>
                    <a:r>
                      <a:rPr lang="en-US" sz="300" dirty="0" smtClean="0">
                        <a:latin typeface="Edwardian Script ITC" pitchFamily="66" charset="0"/>
                      </a:rPr>
                      <a:t>A canner can can anything that he can</a:t>
                    </a:r>
                  </a:p>
                  <a:p>
                    <a:r>
                      <a:rPr lang="en-US" sz="300" dirty="0" smtClean="0">
                        <a:latin typeface="Edwardian Script ITC" pitchFamily="66" charset="0"/>
                      </a:rPr>
                      <a:t>But a canner can’t can a can can he?</a:t>
                    </a:r>
                    <a:endParaRPr lang="en-US" sz="300" dirty="0">
                      <a:latin typeface="Edwardian Script ITC" pitchFamily="66" charset="0"/>
                    </a:endParaRPr>
                  </a:p>
                </p:txBody>
              </p:sp>
            </p:grpSp>
            <p:pic>
              <p:nvPicPr>
                <p:cNvPr id="13" name="Picture 2" descr="C:\Documents and Settings\cantot\My Documents\Training\Supporting Materials\Icons\PNG files for PowerPoint\All Others\Push Pin.png"/>
                <p:cNvPicPr>
                  <a:picLocks noChangeAspect="1" noChangeArrowheads="1"/>
                </p:cNvPicPr>
                <p:nvPr/>
              </p:nvPicPr>
              <p:blipFill>
                <a:blip r:embed="rId5" cstate="print"/>
                <a:srcRect/>
                <a:stretch>
                  <a:fillRect/>
                </a:stretch>
              </p:blipFill>
              <p:spPr bwMode="auto">
                <a:xfrm>
                  <a:off x="1905000" y="4495800"/>
                  <a:ext cx="548640" cy="548640"/>
                </a:xfrm>
                <a:prstGeom prst="rect">
                  <a:avLst/>
                </a:prstGeom>
                <a:noFill/>
              </p:spPr>
            </p:pic>
          </p:grpSp>
          <p:sp>
            <p:nvSpPr>
              <p:cNvPr id="11" name="TextBox 10"/>
              <p:cNvSpPr txBox="1"/>
              <p:nvPr/>
            </p:nvSpPr>
            <p:spPr>
              <a:xfrm>
                <a:off x="1371600" y="4884003"/>
                <a:ext cx="7499757" cy="430887"/>
              </a:xfrm>
              <a:prstGeom prst="rect">
                <a:avLst/>
              </a:prstGeom>
              <a:noFill/>
            </p:spPr>
            <p:txBody>
              <a:bodyPr wrap="none" rtlCol="0">
                <a:spAutoFit/>
              </a:bodyPr>
              <a:lstStyle/>
              <a:p>
                <a:r>
                  <a:rPr lang="en-US" sz="2200" b="1" dirty="0" smtClean="0">
                    <a:solidFill>
                      <a:schemeClr val="bg2">
                        <a:lumMod val="75000"/>
                      </a:schemeClr>
                    </a:solidFill>
                    <a:latin typeface="Calibri" pitchFamily="34" charset="0"/>
                    <a:cs typeface="+mn-cs"/>
                  </a:rPr>
                  <a:t>Note:</a:t>
                </a:r>
                <a:r>
                  <a:rPr lang="en-US" sz="2200" dirty="0" smtClean="0">
                    <a:solidFill>
                      <a:schemeClr val="bg2">
                        <a:lumMod val="75000"/>
                      </a:schemeClr>
                    </a:solidFill>
                    <a:latin typeface="Calibri" pitchFamily="34" charset="0"/>
                    <a:cs typeface="+mn-cs"/>
                  </a:rPr>
                  <a:t> You should choose a distribution key with high cardinality</a:t>
                </a:r>
              </a:p>
            </p:txBody>
          </p:sp>
        </p:grpSp>
      </p:grpSp>
    </p:spTree>
    <p:custDataLst>
      <p:tags r:id="rId1"/>
    </p:custDataLst>
    <p:extLst>
      <p:ext uri="{BB962C8B-B14F-4D97-AF65-F5344CB8AC3E}">
        <p14:creationId xmlns:p14="http://schemas.microsoft.com/office/powerpoint/2010/main" val="408472822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t"/>
          <a:lstStyle/>
          <a:p>
            <a:r>
              <a:rPr lang="en-US" dirty="0" smtClean="0"/>
              <a:t>Default Distribution Use</a:t>
            </a:r>
            <a:endParaRPr lang="en-US" dirty="0"/>
          </a:p>
        </p:txBody>
      </p:sp>
      <p:sp>
        <p:nvSpPr>
          <p:cNvPr id="3" name="Content Placeholder 2"/>
          <p:cNvSpPr>
            <a:spLocks noGrp="1"/>
          </p:cNvSpPr>
          <p:nvPr>
            <p:ph idx="1"/>
          </p:nvPr>
        </p:nvSpPr>
        <p:spPr>
          <a:xfrm>
            <a:off x="457200" y="1123260"/>
            <a:ext cx="8229600" cy="4525963"/>
          </a:xfrm>
        </p:spPr>
        <p:txBody>
          <a:bodyPr/>
          <a:lstStyle/>
          <a:p>
            <a:pPr marL="0" indent="0">
              <a:buNone/>
            </a:pPr>
            <a:r>
              <a:rPr lang="en-US" dirty="0" smtClean="0"/>
              <a:t>Consider the following when creating tables:</a:t>
            </a:r>
          </a:p>
          <a:p>
            <a:r>
              <a:rPr lang="en-US" dirty="0" smtClean="0"/>
              <a:t>If a table has a primary key and a distribution key is not specified, by default the primary key will be used as the distribution key.</a:t>
            </a:r>
          </a:p>
          <a:p>
            <a:r>
              <a:rPr lang="en-US" dirty="0" smtClean="0"/>
              <a:t>If the table does not have a primary key and a distribution key is not specified, then the first eligible column of the table will be used as the distribution key.</a:t>
            </a:r>
          </a:p>
          <a:p>
            <a:r>
              <a:rPr lang="en-US" dirty="0" smtClean="0"/>
              <a:t>User defined data types and geometric data types are not eligible as distribution keys.</a:t>
            </a:r>
          </a:p>
          <a:p>
            <a:r>
              <a:rPr lang="en-US" dirty="0" smtClean="0"/>
              <a:t>If a table does not have an eligible column then a random distribution is used.</a:t>
            </a:r>
          </a:p>
        </p:txBody>
      </p:sp>
    </p:spTree>
    <p:custDataLst>
      <p:tags r:id="rId1"/>
    </p:custDataLst>
    <p:extLst>
      <p:ext uri="{BB962C8B-B14F-4D97-AF65-F5344CB8AC3E}">
        <p14:creationId xmlns:p14="http://schemas.microsoft.com/office/powerpoint/2010/main" val="32244679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51"/>
          <p:cNvSpPr>
            <a:spLocks noGrp="1"/>
          </p:cNvSpPr>
          <p:nvPr>
            <p:ph type="title"/>
          </p:nvPr>
        </p:nvSpPr>
        <p:spPr>
          <a:xfrm>
            <a:off x="320980" y="224089"/>
            <a:ext cx="8229600" cy="1143000"/>
          </a:xfrm>
        </p:spPr>
        <p:txBody>
          <a:bodyPr anchor="t"/>
          <a:lstStyle/>
          <a:p>
            <a:r>
              <a:rPr lang="en-US" dirty="0" smtClean="0"/>
              <a:t>Distributions and Performance</a:t>
            </a:r>
            <a:endParaRPr lang="en-US" dirty="0"/>
          </a:p>
        </p:txBody>
      </p:sp>
      <p:grpSp>
        <p:nvGrpSpPr>
          <p:cNvPr id="2" name="Group 145"/>
          <p:cNvGrpSpPr/>
          <p:nvPr/>
        </p:nvGrpSpPr>
        <p:grpSpPr>
          <a:xfrm>
            <a:off x="889907" y="825455"/>
            <a:ext cx="7298724" cy="4128571"/>
            <a:chOff x="609600" y="688430"/>
            <a:chExt cx="7543800" cy="4267200"/>
          </a:xfrm>
        </p:grpSpPr>
        <p:sp>
          <p:nvSpPr>
            <p:cNvPr id="144" name="Rounded Rectangle 143"/>
            <p:cNvSpPr/>
            <p:nvPr/>
          </p:nvSpPr>
          <p:spPr>
            <a:xfrm>
              <a:off x="609600" y="688430"/>
              <a:ext cx="7543800" cy="4267200"/>
            </a:xfrm>
            <a:prstGeom prst="roundRect">
              <a:avLst>
                <a:gd name="adj" fmla="val 2997"/>
              </a:avLst>
            </a:prstGeom>
            <a:solidFill>
              <a:schemeClr val="accent1">
                <a:lumMod val="20000"/>
                <a:lumOff val="80000"/>
              </a:schemeClr>
            </a:solidFill>
            <a:ln w="12700"/>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0" name="Text Box 4"/>
            <p:cNvSpPr txBox="1">
              <a:spLocks noChangeArrowheads="1"/>
            </p:cNvSpPr>
            <p:nvPr/>
          </p:nvSpPr>
          <p:spPr bwMode="auto">
            <a:xfrm>
              <a:off x="899319" y="764630"/>
              <a:ext cx="1174750" cy="584775"/>
            </a:xfrm>
            <a:prstGeom prst="rect">
              <a:avLst/>
            </a:prstGeom>
            <a:noFill/>
            <a:ln w="9525">
              <a:solidFill>
                <a:srgbClr val="000000"/>
              </a:solidFill>
              <a:miter lim="800000"/>
              <a:headEnd/>
              <a:tailEnd/>
            </a:ln>
          </p:spPr>
          <p:txBody>
            <a:bodyPr wrap="square">
              <a:spAutoFit/>
            </a:bodyPr>
            <a:lstStyle/>
            <a:p>
              <a:pPr algn="ctr" eaLnBrk="1" hangingPunct="1"/>
              <a:r>
                <a:rPr lang="en-US" sz="1600" b="1" baseline="0" dirty="0">
                  <a:solidFill>
                    <a:srgbClr val="000000"/>
                  </a:solidFill>
                  <a:latin typeface="+mj-lt"/>
                </a:rPr>
                <a:t>Segment</a:t>
              </a:r>
              <a:r>
                <a:rPr lang="en-US" sz="1600" b="1" baseline="0" dirty="0">
                  <a:latin typeface="+mj-lt"/>
                </a:rPr>
                <a:t/>
              </a:r>
              <a:br>
                <a:rPr lang="en-US" sz="1600" b="1" baseline="0" dirty="0">
                  <a:latin typeface="+mj-lt"/>
                </a:rPr>
              </a:br>
              <a:r>
                <a:rPr lang="en-US" sz="1600" b="1" baseline="0" dirty="0">
                  <a:solidFill>
                    <a:srgbClr val="000000"/>
                  </a:solidFill>
                  <a:latin typeface="+mj-lt"/>
                </a:rPr>
                <a:t>Instance</a:t>
              </a:r>
              <a:r>
                <a:rPr lang="en-US" sz="1600" b="1" baseline="0" dirty="0">
                  <a:latin typeface="+mj-lt"/>
                </a:rPr>
                <a:t> </a:t>
              </a:r>
            </a:p>
          </p:txBody>
        </p:sp>
        <p:grpSp>
          <p:nvGrpSpPr>
            <p:cNvPr id="3" name="Group 128"/>
            <p:cNvGrpSpPr/>
            <p:nvPr/>
          </p:nvGrpSpPr>
          <p:grpSpPr>
            <a:xfrm>
              <a:off x="1920082" y="1596480"/>
              <a:ext cx="5562600" cy="376238"/>
              <a:chOff x="1065213" y="1747838"/>
              <a:chExt cx="5562600" cy="376238"/>
            </a:xfrm>
          </p:grpSpPr>
          <p:sp>
            <p:nvSpPr>
              <p:cNvPr id="11" name="Rectangle 6" descr="Trellis"/>
              <p:cNvSpPr>
                <a:spLocks noChangeArrowheads="1"/>
              </p:cNvSpPr>
              <p:nvPr/>
            </p:nvSpPr>
            <p:spPr bwMode="auto">
              <a:xfrm>
                <a:off x="1065213" y="1747838"/>
                <a:ext cx="1981200" cy="376238"/>
              </a:xfrm>
              <a:prstGeom prst="rect">
                <a:avLst/>
              </a:prstGeom>
              <a:pattFill prst="trellis">
                <a:fgClr>
                  <a:srgbClr val="C0C0C0"/>
                </a:fgClr>
                <a:bgClr>
                  <a:srgbClr val="FFFFFF"/>
                </a:bgClr>
              </a:pattFill>
              <a:ln w="9525">
                <a:solidFill>
                  <a:schemeClr val="tx1"/>
                </a:solidFill>
                <a:miter lim="800000"/>
                <a:headEnd/>
                <a:tailEnd/>
              </a:ln>
            </p:spPr>
            <p:txBody>
              <a:bodyPr wrap="none" anchor="ctr"/>
              <a:lstStyle/>
              <a:p>
                <a:pPr algn="ctr" eaLnBrk="1" hangingPunct="1">
                  <a:lnSpc>
                    <a:spcPct val="130000"/>
                  </a:lnSpc>
                </a:pPr>
                <a:endParaRPr lang="en-US" baseline="0" dirty="0">
                  <a:solidFill>
                    <a:srgbClr val="FFFF99"/>
                  </a:solidFill>
                  <a:latin typeface="Arial" pitchFamily="34" charset="0"/>
                </a:endParaRPr>
              </a:p>
            </p:txBody>
          </p:sp>
          <p:sp>
            <p:nvSpPr>
              <p:cNvPr id="12" name="Rectangle 7" descr="Large checker board"/>
              <p:cNvSpPr>
                <a:spLocks noChangeArrowheads="1"/>
              </p:cNvSpPr>
              <p:nvPr/>
            </p:nvSpPr>
            <p:spPr bwMode="auto">
              <a:xfrm>
                <a:off x="3046413" y="1747838"/>
                <a:ext cx="1600200" cy="376238"/>
              </a:xfrm>
              <a:prstGeom prst="rect">
                <a:avLst/>
              </a:prstGeom>
              <a:pattFill prst="lgCheck">
                <a:fgClr>
                  <a:srgbClr val="339966"/>
                </a:fgClr>
                <a:bgClr>
                  <a:srgbClr val="FFFFFF"/>
                </a:bgClr>
              </a:pattFill>
              <a:ln w="9525">
                <a:solidFill>
                  <a:schemeClr val="tx1"/>
                </a:solidFill>
                <a:miter lim="800000"/>
                <a:headEnd/>
                <a:tailEnd/>
              </a:ln>
            </p:spPr>
            <p:txBody>
              <a:bodyPr wrap="none" anchor="ctr"/>
              <a:lstStyle/>
              <a:p>
                <a:endParaRPr lang="en-US" dirty="0"/>
              </a:p>
            </p:txBody>
          </p:sp>
          <p:sp>
            <p:nvSpPr>
              <p:cNvPr id="13" name="Rectangle 8" descr="Wide downward diagonal"/>
              <p:cNvSpPr>
                <a:spLocks noChangeArrowheads="1"/>
              </p:cNvSpPr>
              <p:nvPr/>
            </p:nvSpPr>
            <p:spPr bwMode="auto">
              <a:xfrm>
                <a:off x="4646613" y="1747838"/>
                <a:ext cx="1981200" cy="376238"/>
              </a:xfrm>
              <a:prstGeom prst="rect">
                <a:avLst/>
              </a:prstGeom>
              <a:pattFill prst="wdDnDiag">
                <a:fgClr>
                  <a:srgbClr val="3333CC"/>
                </a:fgClr>
                <a:bgClr>
                  <a:srgbClr val="FFFFFF"/>
                </a:bgClr>
              </a:pattFill>
              <a:ln w="9525">
                <a:solidFill>
                  <a:schemeClr val="tx1"/>
                </a:solidFill>
                <a:miter lim="800000"/>
                <a:headEnd/>
                <a:tailEnd/>
              </a:ln>
            </p:spPr>
            <p:txBody>
              <a:bodyPr wrap="none" anchor="ctr"/>
              <a:lstStyle/>
              <a:p>
                <a:endParaRPr lang="en-US" dirty="0"/>
              </a:p>
            </p:txBody>
          </p:sp>
        </p:grpSp>
        <p:grpSp>
          <p:nvGrpSpPr>
            <p:cNvPr id="4" name="Group 127"/>
            <p:cNvGrpSpPr/>
            <p:nvPr/>
          </p:nvGrpSpPr>
          <p:grpSpPr>
            <a:xfrm>
              <a:off x="1920082" y="2161312"/>
              <a:ext cx="6096000" cy="376238"/>
              <a:chOff x="1065213" y="2192338"/>
              <a:chExt cx="6096000" cy="376238"/>
            </a:xfrm>
          </p:grpSpPr>
          <p:sp>
            <p:nvSpPr>
              <p:cNvPr id="14" name="Rectangle 10" descr="Trellis"/>
              <p:cNvSpPr>
                <a:spLocks noChangeArrowheads="1"/>
              </p:cNvSpPr>
              <p:nvPr/>
            </p:nvSpPr>
            <p:spPr bwMode="auto">
              <a:xfrm>
                <a:off x="1065213" y="2192338"/>
                <a:ext cx="1600200" cy="376238"/>
              </a:xfrm>
              <a:prstGeom prst="rect">
                <a:avLst/>
              </a:prstGeom>
              <a:pattFill prst="trellis">
                <a:fgClr>
                  <a:srgbClr val="C0C0C0"/>
                </a:fgClr>
                <a:bgClr>
                  <a:srgbClr val="FFFFFF"/>
                </a:bgClr>
              </a:pattFill>
              <a:ln w="9525">
                <a:solidFill>
                  <a:schemeClr val="tx1"/>
                </a:solidFill>
                <a:miter lim="800000"/>
                <a:headEnd/>
                <a:tailEnd/>
              </a:ln>
            </p:spPr>
            <p:txBody>
              <a:bodyPr wrap="none" anchor="ctr"/>
              <a:lstStyle/>
              <a:p>
                <a:pPr algn="ctr" eaLnBrk="1" hangingPunct="1">
                  <a:lnSpc>
                    <a:spcPct val="130000"/>
                  </a:lnSpc>
                </a:pPr>
                <a:endParaRPr lang="en-US" baseline="0" dirty="0">
                  <a:solidFill>
                    <a:srgbClr val="FFFF99"/>
                  </a:solidFill>
                  <a:latin typeface="Arial" pitchFamily="34" charset="0"/>
                </a:endParaRPr>
              </a:p>
            </p:txBody>
          </p:sp>
          <p:sp>
            <p:nvSpPr>
              <p:cNvPr id="15" name="Rectangle 11" descr="Large checker board"/>
              <p:cNvSpPr>
                <a:spLocks noChangeArrowheads="1"/>
              </p:cNvSpPr>
              <p:nvPr/>
            </p:nvSpPr>
            <p:spPr bwMode="auto">
              <a:xfrm>
                <a:off x="2665413" y="2192338"/>
                <a:ext cx="2667000" cy="376238"/>
              </a:xfrm>
              <a:prstGeom prst="rect">
                <a:avLst/>
              </a:prstGeom>
              <a:pattFill prst="lgCheck">
                <a:fgClr>
                  <a:srgbClr val="339966"/>
                </a:fgClr>
                <a:bgClr>
                  <a:srgbClr val="FFFFFF"/>
                </a:bgClr>
              </a:pattFill>
              <a:ln w="9525">
                <a:solidFill>
                  <a:schemeClr val="tx1"/>
                </a:solidFill>
                <a:miter lim="800000"/>
                <a:headEnd/>
                <a:tailEnd/>
              </a:ln>
            </p:spPr>
            <p:txBody>
              <a:bodyPr wrap="none" anchor="ctr"/>
              <a:lstStyle/>
              <a:p>
                <a:endParaRPr lang="en-US" dirty="0"/>
              </a:p>
            </p:txBody>
          </p:sp>
          <p:sp>
            <p:nvSpPr>
              <p:cNvPr id="16" name="Rectangle 12" descr="Wide downward diagonal"/>
              <p:cNvSpPr>
                <a:spLocks noChangeArrowheads="1"/>
              </p:cNvSpPr>
              <p:nvPr/>
            </p:nvSpPr>
            <p:spPr bwMode="auto">
              <a:xfrm>
                <a:off x="5332413" y="2192338"/>
                <a:ext cx="1828800" cy="376238"/>
              </a:xfrm>
              <a:prstGeom prst="rect">
                <a:avLst/>
              </a:prstGeom>
              <a:pattFill prst="wdDnDiag">
                <a:fgClr>
                  <a:srgbClr val="3333CC"/>
                </a:fgClr>
                <a:bgClr>
                  <a:srgbClr val="FFFFFF"/>
                </a:bgClr>
              </a:pattFill>
              <a:ln w="9525">
                <a:solidFill>
                  <a:schemeClr val="tx1"/>
                </a:solidFill>
                <a:miter lim="800000"/>
                <a:headEnd/>
                <a:tailEnd/>
              </a:ln>
            </p:spPr>
            <p:txBody>
              <a:bodyPr wrap="none" anchor="ctr"/>
              <a:lstStyle/>
              <a:p>
                <a:endParaRPr lang="en-US" dirty="0"/>
              </a:p>
            </p:txBody>
          </p:sp>
        </p:grpSp>
        <p:grpSp>
          <p:nvGrpSpPr>
            <p:cNvPr id="7" name="Group 126"/>
            <p:cNvGrpSpPr/>
            <p:nvPr/>
          </p:nvGrpSpPr>
          <p:grpSpPr>
            <a:xfrm>
              <a:off x="1920082" y="2726144"/>
              <a:ext cx="5334000" cy="376238"/>
              <a:chOff x="1065213" y="2647951"/>
              <a:chExt cx="5334000" cy="376238"/>
            </a:xfrm>
          </p:grpSpPr>
          <p:sp>
            <p:nvSpPr>
              <p:cNvPr id="17" name="Rectangle 14" descr="Trellis"/>
              <p:cNvSpPr>
                <a:spLocks noChangeArrowheads="1"/>
              </p:cNvSpPr>
              <p:nvPr/>
            </p:nvSpPr>
            <p:spPr bwMode="auto">
              <a:xfrm>
                <a:off x="1065213" y="2647951"/>
                <a:ext cx="1371600" cy="376238"/>
              </a:xfrm>
              <a:prstGeom prst="rect">
                <a:avLst/>
              </a:prstGeom>
              <a:pattFill prst="trellis">
                <a:fgClr>
                  <a:srgbClr val="C0C0C0"/>
                </a:fgClr>
                <a:bgClr>
                  <a:srgbClr val="FFFFFF"/>
                </a:bgClr>
              </a:pattFill>
              <a:ln w="9525">
                <a:solidFill>
                  <a:schemeClr val="tx1"/>
                </a:solidFill>
                <a:miter lim="800000"/>
                <a:headEnd/>
                <a:tailEnd/>
              </a:ln>
            </p:spPr>
            <p:txBody>
              <a:bodyPr wrap="none" anchor="ctr"/>
              <a:lstStyle/>
              <a:p>
                <a:pPr algn="ctr" eaLnBrk="1" hangingPunct="1">
                  <a:lnSpc>
                    <a:spcPct val="130000"/>
                  </a:lnSpc>
                </a:pPr>
                <a:endParaRPr lang="en-US" baseline="0" dirty="0">
                  <a:solidFill>
                    <a:srgbClr val="FFFF99"/>
                  </a:solidFill>
                  <a:latin typeface="Arial" pitchFamily="34" charset="0"/>
                </a:endParaRPr>
              </a:p>
            </p:txBody>
          </p:sp>
          <p:sp>
            <p:nvSpPr>
              <p:cNvPr id="18" name="Rectangle 15" descr="Large checker board"/>
              <p:cNvSpPr>
                <a:spLocks noChangeArrowheads="1"/>
              </p:cNvSpPr>
              <p:nvPr/>
            </p:nvSpPr>
            <p:spPr bwMode="auto">
              <a:xfrm>
                <a:off x="2436813" y="2647951"/>
                <a:ext cx="2590800" cy="376238"/>
              </a:xfrm>
              <a:prstGeom prst="rect">
                <a:avLst/>
              </a:prstGeom>
              <a:pattFill prst="lgCheck">
                <a:fgClr>
                  <a:srgbClr val="339966"/>
                </a:fgClr>
                <a:bgClr>
                  <a:srgbClr val="FFFFFF"/>
                </a:bgClr>
              </a:pattFill>
              <a:ln w="9525">
                <a:solidFill>
                  <a:schemeClr val="tx1"/>
                </a:solidFill>
                <a:miter lim="800000"/>
                <a:headEnd/>
                <a:tailEnd/>
              </a:ln>
            </p:spPr>
            <p:txBody>
              <a:bodyPr wrap="none" anchor="ctr"/>
              <a:lstStyle/>
              <a:p>
                <a:endParaRPr lang="en-US" dirty="0"/>
              </a:p>
            </p:txBody>
          </p:sp>
          <p:sp>
            <p:nvSpPr>
              <p:cNvPr id="19" name="Rectangle 16" descr="Wide downward diagonal"/>
              <p:cNvSpPr>
                <a:spLocks noChangeArrowheads="1"/>
              </p:cNvSpPr>
              <p:nvPr/>
            </p:nvSpPr>
            <p:spPr bwMode="auto">
              <a:xfrm>
                <a:off x="5027613" y="2647951"/>
                <a:ext cx="1371600" cy="376238"/>
              </a:xfrm>
              <a:prstGeom prst="rect">
                <a:avLst/>
              </a:prstGeom>
              <a:pattFill prst="wdDnDiag">
                <a:fgClr>
                  <a:srgbClr val="3333CC"/>
                </a:fgClr>
                <a:bgClr>
                  <a:srgbClr val="FFFFFF"/>
                </a:bgClr>
              </a:pattFill>
              <a:ln w="9525">
                <a:solidFill>
                  <a:schemeClr val="tx1"/>
                </a:solidFill>
                <a:miter lim="800000"/>
                <a:headEnd/>
                <a:tailEnd/>
              </a:ln>
            </p:spPr>
            <p:txBody>
              <a:bodyPr wrap="none" anchor="ctr"/>
              <a:lstStyle/>
              <a:p>
                <a:endParaRPr lang="en-US" dirty="0"/>
              </a:p>
            </p:txBody>
          </p:sp>
        </p:grpSp>
        <p:grpSp>
          <p:nvGrpSpPr>
            <p:cNvPr id="8" name="Group 125"/>
            <p:cNvGrpSpPr/>
            <p:nvPr/>
          </p:nvGrpSpPr>
          <p:grpSpPr>
            <a:xfrm>
              <a:off x="1920082" y="3290976"/>
              <a:ext cx="5715000" cy="376238"/>
              <a:chOff x="1065213" y="3108326"/>
              <a:chExt cx="5715000" cy="376238"/>
            </a:xfrm>
          </p:grpSpPr>
          <p:sp>
            <p:nvSpPr>
              <p:cNvPr id="20" name="Rectangle 18" descr="Trellis"/>
              <p:cNvSpPr>
                <a:spLocks noChangeArrowheads="1"/>
              </p:cNvSpPr>
              <p:nvPr/>
            </p:nvSpPr>
            <p:spPr bwMode="auto">
              <a:xfrm>
                <a:off x="1065213" y="3108326"/>
                <a:ext cx="1752600" cy="376238"/>
              </a:xfrm>
              <a:prstGeom prst="rect">
                <a:avLst/>
              </a:prstGeom>
              <a:pattFill prst="trellis">
                <a:fgClr>
                  <a:srgbClr val="C0C0C0"/>
                </a:fgClr>
                <a:bgClr>
                  <a:srgbClr val="FFFFFF"/>
                </a:bgClr>
              </a:pattFill>
              <a:ln w="9525">
                <a:solidFill>
                  <a:schemeClr val="tx1"/>
                </a:solidFill>
                <a:miter lim="800000"/>
                <a:headEnd/>
                <a:tailEnd/>
              </a:ln>
            </p:spPr>
            <p:txBody>
              <a:bodyPr wrap="none" anchor="ctr"/>
              <a:lstStyle/>
              <a:p>
                <a:pPr algn="ctr" eaLnBrk="1" hangingPunct="1">
                  <a:lnSpc>
                    <a:spcPct val="130000"/>
                  </a:lnSpc>
                </a:pPr>
                <a:endParaRPr lang="en-US" baseline="0" dirty="0">
                  <a:solidFill>
                    <a:srgbClr val="FFFF99"/>
                  </a:solidFill>
                  <a:latin typeface="Arial" pitchFamily="34" charset="0"/>
                </a:endParaRPr>
              </a:p>
            </p:txBody>
          </p:sp>
          <p:sp>
            <p:nvSpPr>
              <p:cNvPr id="21" name="Rectangle 19" descr="Large checker board"/>
              <p:cNvSpPr>
                <a:spLocks noChangeArrowheads="1"/>
              </p:cNvSpPr>
              <p:nvPr/>
            </p:nvSpPr>
            <p:spPr bwMode="auto">
              <a:xfrm>
                <a:off x="2817813" y="3108326"/>
                <a:ext cx="1828800" cy="376238"/>
              </a:xfrm>
              <a:prstGeom prst="rect">
                <a:avLst/>
              </a:prstGeom>
              <a:pattFill prst="lgCheck">
                <a:fgClr>
                  <a:srgbClr val="339966"/>
                </a:fgClr>
                <a:bgClr>
                  <a:srgbClr val="FFFFFF"/>
                </a:bgClr>
              </a:pattFill>
              <a:ln w="9525">
                <a:solidFill>
                  <a:schemeClr val="tx1"/>
                </a:solidFill>
                <a:miter lim="800000"/>
                <a:headEnd/>
                <a:tailEnd/>
              </a:ln>
            </p:spPr>
            <p:txBody>
              <a:bodyPr wrap="none" anchor="ctr"/>
              <a:lstStyle/>
              <a:p>
                <a:endParaRPr lang="en-US" dirty="0"/>
              </a:p>
            </p:txBody>
          </p:sp>
          <p:sp>
            <p:nvSpPr>
              <p:cNvPr id="22" name="Rectangle 20" descr="Wide downward diagonal"/>
              <p:cNvSpPr>
                <a:spLocks noChangeArrowheads="1"/>
              </p:cNvSpPr>
              <p:nvPr/>
            </p:nvSpPr>
            <p:spPr bwMode="auto">
              <a:xfrm>
                <a:off x="4646613" y="3108326"/>
                <a:ext cx="2133600" cy="376238"/>
              </a:xfrm>
              <a:prstGeom prst="rect">
                <a:avLst/>
              </a:prstGeom>
              <a:pattFill prst="wdDnDiag">
                <a:fgClr>
                  <a:srgbClr val="3333CC"/>
                </a:fgClr>
                <a:bgClr>
                  <a:srgbClr val="FFFFFF"/>
                </a:bgClr>
              </a:pattFill>
              <a:ln w="9525">
                <a:solidFill>
                  <a:schemeClr val="tx1"/>
                </a:solidFill>
                <a:miter lim="800000"/>
                <a:headEnd/>
                <a:tailEnd/>
              </a:ln>
            </p:spPr>
            <p:txBody>
              <a:bodyPr wrap="none" anchor="ctr"/>
              <a:lstStyle/>
              <a:p>
                <a:endParaRPr lang="en-US" dirty="0"/>
              </a:p>
            </p:txBody>
          </p:sp>
        </p:grpSp>
        <p:grpSp>
          <p:nvGrpSpPr>
            <p:cNvPr id="9" name="Group 124"/>
            <p:cNvGrpSpPr/>
            <p:nvPr/>
          </p:nvGrpSpPr>
          <p:grpSpPr>
            <a:xfrm>
              <a:off x="1920082" y="3855808"/>
              <a:ext cx="5334000" cy="376238"/>
              <a:chOff x="1065213" y="3568701"/>
              <a:chExt cx="5334000" cy="376238"/>
            </a:xfrm>
          </p:grpSpPr>
          <p:sp>
            <p:nvSpPr>
              <p:cNvPr id="23" name="Rectangle 22" descr="Trellis"/>
              <p:cNvSpPr>
                <a:spLocks noChangeArrowheads="1"/>
              </p:cNvSpPr>
              <p:nvPr/>
            </p:nvSpPr>
            <p:spPr bwMode="auto">
              <a:xfrm>
                <a:off x="1065213" y="3568701"/>
                <a:ext cx="1981200" cy="376238"/>
              </a:xfrm>
              <a:prstGeom prst="rect">
                <a:avLst/>
              </a:prstGeom>
              <a:pattFill prst="trellis">
                <a:fgClr>
                  <a:srgbClr val="C0C0C0"/>
                </a:fgClr>
                <a:bgClr>
                  <a:srgbClr val="FFFFFF"/>
                </a:bgClr>
              </a:pattFill>
              <a:ln w="9525">
                <a:solidFill>
                  <a:schemeClr val="tx1"/>
                </a:solidFill>
                <a:miter lim="800000"/>
                <a:headEnd/>
                <a:tailEnd/>
              </a:ln>
            </p:spPr>
            <p:txBody>
              <a:bodyPr wrap="none" anchor="ctr"/>
              <a:lstStyle/>
              <a:p>
                <a:pPr algn="ctr" eaLnBrk="1" hangingPunct="1">
                  <a:lnSpc>
                    <a:spcPct val="130000"/>
                  </a:lnSpc>
                </a:pPr>
                <a:endParaRPr lang="en-US" baseline="0" dirty="0">
                  <a:solidFill>
                    <a:srgbClr val="FFFF99"/>
                  </a:solidFill>
                  <a:latin typeface="Arial" pitchFamily="34" charset="0"/>
                </a:endParaRPr>
              </a:p>
            </p:txBody>
          </p:sp>
          <p:sp>
            <p:nvSpPr>
              <p:cNvPr id="24" name="Rectangle 23" descr="Large checker board"/>
              <p:cNvSpPr>
                <a:spLocks noChangeArrowheads="1"/>
              </p:cNvSpPr>
              <p:nvPr/>
            </p:nvSpPr>
            <p:spPr bwMode="auto">
              <a:xfrm>
                <a:off x="3046413" y="3568701"/>
                <a:ext cx="1981200" cy="376238"/>
              </a:xfrm>
              <a:prstGeom prst="rect">
                <a:avLst/>
              </a:prstGeom>
              <a:pattFill prst="lgCheck">
                <a:fgClr>
                  <a:srgbClr val="339966"/>
                </a:fgClr>
                <a:bgClr>
                  <a:srgbClr val="FFFFFF"/>
                </a:bgClr>
              </a:pattFill>
              <a:ln w="9525">
                <a:solidFill>
                  <a:schemeClr val="tx1"/>
                </a:solidFill>
                <a:miter lim="800000"/>
                <a:headEnd/>
                <a:tailEnd/>
              </a:ln>
            </p:spPr>
            <p:txBody>
              <a:bodyPr wrap="none" anchor="ctr"/>
              <a:lstStyle/>
              <a:p>
                <a:endParaRPr lang="en-US" dirty="0"/>
              </a:p>
            </p:txBody>
          </p:sp>
          <p:sp>
            <p:nvSpPr>
              <p:cNvPr id="25" name="Rectangle 24" descr="Wide downward diagonal"/>
              <p:cNvSpPr>
                <a:spLocks noChangeArrowheads="1"/>
              </p:cNvSpPr>
              <p:nvPr/>
            </p:nvSpPr>
            <p:spPr bwMode="auto">
              <a:xfrm>
                <a:off x="5027613" y="3568701"/>
                <a:ext cx="1371600" cy="376238"/>
              </a:xfrm>
              <a:prstGeom prst="rect">
                <a:avLst/>
              </a:prstGeom>
              <a:pattFill prst="wdDnDiag">
                <a:fgClr>
                  <a:srgbClr val="3333CC"/>
                </a:fgClr>
                <a:bgClr>
                  <a:srgbClr val="FFFFFF"/>
                </a:bgClr>
              </a:pattFill>
              <a:ln w="9525">
                <a:solidFill>
                  <a:schemeClr val="tx1"/>
                </a:solidFill>
                <a:miter lim="800000"/>
                <a:headEnd/>
                <a:tailEnd/>
              </a:ln>
            </p:spPr>
            <p:txBody>
              <a:bodyPr wrap="none" anchor="ctr"/>
              <a:lstStyle/>
              <a:p>
                <a:endParaRPr lang="en-US" dirty="0"/>
              </a:p>
            </p:txBody>
          </p:sp>
        </p:grpSp>
        <p:grpSp>
          <p:nvGrpSpPr>
            <p:cNvPr id="32" name="Group 123"/>
            <p:cNvGrpSpPr/>
            <p:nvPr/>
          </p:nvGrpSpPr>
          <p:grpSpPr>
            <a:xfrm>
              <a:off x="1920082" y="4420642"/>
              <a:ext cx="5715000" cy="376238"/>
              <a:chOff x="1065213" y="4029076"/>
              <a:chExt cx="5715000" cy="376238"/>
            </a:xfrm>
          </p:grpSpPr>
          <p:sp>
            <p:nvSpPr>
              <p:cNvPr id="26" name="Rectangle 26" descr="Trellis"/>
              <p:cNvSpPr>
                <a:spLocks noChangeArrowheads="1"/>
              </p:cNvSpPr>
              <p:nvPr/>
            </p:nvSpPr>
            <p:spPr bwMode="auto">
              <a:xfrm>
                <a:off x="1065213" y="4029076"/>
                <a:ext cx="1600200" cy="376238"/>
              </a:xfrm>
              <a:prstGeom prst="rect">
                <a:avLst/>
              </a:prstGeom>
              <a:pattFill prst="trellis">
                <a:fgClr>
                  <a:srgbClr val="C0C0C0"/>
                </a:fgClr>
                <a:bgClr>
                  <a:srgbClr val="FFFFFF"/>
                </a:bgClr>
              </a:pattFill>
              <a:ln w="9525">
                <a:solidFill>
                  <a:schemeClr val="tx1"/>
                </a:solidFill>
                <a:miter lim="800000"/>
                <a:headEnd/>
                <a:tailEnd/>
              </a:ln>
            </p:spPr>
            <p:txBody>
              <a:bodyPr wrap="none" anchor="ctr"/>
              <a:lstStyle/>
              <a:p>
                <a:pPr algn="ctr" eaLnBrk="1" hangingPunct="1">
                  <a:lnSpc>
                    <a:spcPct val="130000"/>
                  </a:lnSpc>
                </a:pPr>
                <a:endParaRPr lang="en-US" baseline="0" dirty="0">
                  <a:solidFill>
                    <a:srgbClr val="FFFF99"/>
                  </a:solidFill>
                  <a:latin typeface="Arial" pitchFamily="34" charset="0"/>
                </a:endParaRPr>
              </a:p>
            </p:txBody>
          </p:sp>
          <p:sp>
            <p:nvSpPr>
              <p:cNvPr id="27" name="Rectangle 27" descr="Large checker board"/>
              <p:cNvSpPr>
                <a:spLocks noChangeArrowheads="1"/>
              </p:cNvSpPr>
              <p:nvPr/>
            </p:nvSpPr>
            <p:spPr bwMode="auto">
              <a:xfrm>
                <a:off x="2665413" y="4029076"/>
                <a:ext cx="2667000" cy="376238"/>
              </a:xfrm>
              <a:prstGeom prst="rect">
                <a:avLst/>
              </a:prstGeom>
              <a:pattFill prst="lgCheck">
                <a:fgClr>
                  <a:srgbClr val="339966"/>
                </a:fgClr>
                <a:bgClr>
                  <a:srgbClr val="FFFFFF"/>
                </a:bgClr>
              </a:pattFill>
              <a:ln w="9525">
                <a:solidFill>
                  <a:schemeClr val="tx1"/>
                </a:solidFill>
                <a:miter lim="800000"/>
                <a:headEnd/>
                <a:tailEnd/>
              </a:ln>
            </p:spPr>
            <p:txBody>
              <a:bodyPr wrap="none" anchor="ctr"/>
              <a:lstStyle/>
              <a:p>
                <a:endParaRPr lang="en-US" dirty="0"/>
              </a:p>
            </p:txBody>
          </p:sp>
          <p:sp>
            <p:nvSpPr>
              <p:cNvPr id="28" name="Rectangle 28" descr="Wide downward diagonal"/>
              <p:cNvSpPr>
                <a:spLocks noChangeArrowheads="1"/>
              </p:cNvSpPr>
              <p:nvPr/>
            </p:nvSpPr>
            <p:spPr bwMode="auto">
              <a:xfrm>
                <a:off x="5332413" y="4029076"/>
                <a:ext cx="1447800" cy="376238"/>
              </a:xfrm>
              <a:prstGeom prst="rect">
                <a:avLst/>
              </a:prstGeom>
              <a:pattFill prst="wdDnDiag">
                <a:fgClr>
                  <a:srgbClr val="3333CC"/>
                </a:fgClr>
                <a:bgClr>
                  <a:srgbClr val="FFFFFF"/>
                </a:bgClr>
              </a:pattFill>
              <a:ln w="9525">
                <a:solidFill>
                  <a:schemeClr val="tx1"/>
                </a:solidFill>
                <a:miter lim="800000"/>
                <a:headEnd/>
                <a:tailEnd/>
              </a:ln>
            </p:spPr>
            <p:txBody>
              <a:bodyPr wrap="none" anchor="ctr"/>
              <a:lstStyle/>
              <a:p>
                <a:endParaRPr lang="en-US" dirty="0"/>
              </a:p>
            </p:txBody>
          </p:sp>
        </p:grpSp>
        <p:sp>
          <p:nvSpPr>
            <p:cNvPr id="29" name="Text Box 33"/>
            <p:cNvSpPr txBox="1">
              <a:spLocks noChangeArrowheads="1"/>
            </p:cNvSpPr>
            <p:nvPr/>
          </p:nvSpPr>
          <p:spPr bwMode="auto">
            <a:xfrm>
              <a:off x="5885657" y="1262688"/>
              <a:ext cx="1219200" cy="338554"/>
            </a:xfrm>
            <a:prstGeom prst="rect">
              <a:avLst/>
            </a:prstGeom>
            <a:noFill/>
            <a:ln w="9525">
              <a:noFill/>
              <a:miter lim="800000"/>
              <a:headEnd/>
              <a:tailEnd/>
            </a:ln>
          </p:spPr>
          <p:txBody>
            <a:bodyPr>
              <a:spAutoFit/>
            </a:bodyPr>
            <a:lstStyle/>
            <a:p>
              <a:pPr algn="ctr" eaLnBrk="1" hangingPunct="1"/>
              <a:r>
                <a:rPr lang="en-US" sz="1600" b="1" baseline="0" dirty="0">
                  <a:solidFill>
                    <a:srgbClr val="000000"/>
                  </a:solidFill>
                  <a:latin typeface="+mj-lt"/>
                </a:rPr>
                <a:t>CPU</a:t>
              </a:r>
            </a:p>
          </p:txBody>
        </p:sp>
        <p:sp>
          <p:nvSpPr>
            <p:cNvPr id="30" name="Text Box 34"/>
            <p:cNvSpPr txBox="1">
              <a:spLocks noChangeArrowheads="1"/>
            </p:cNvSpPr>
            <p:nvPr/>
          </p:nvSpPr>
          <p:spPr bwMode="auto">
            <a:xfrm>
              <a:off x="4088607" y="1262688"/>
              <a:ext cx="1219200" cy="338554"/>
            </a:xfrm>
            <a:prstGeom prst="rect">
              <a:avLst/>
            </a:prstGeom>
            <a:noFill/>
            <a:ln w="9525">
              <a:noFill/>
              <a:miter lim="800000"/>
              <a:headEnd/>
              <a:tailEnd/>
            </a:ln>
          </p:spPr>
          <p:txBody>
            <a:bodyPr>
              <a:spAutoFit/>
            </a:bodyPr>
            <a:lstStyle/>
            <a:p>
              <a:pPr algn="ctr" eaLnBrk="1" hangingPunct="1"/>
              <a:r>
                <a:rPr lang="en-US" sz="1600" b="1" baseline="0" dirty="0">
                  <a:solidFill>
                    <a:srgbClr val="000000"/>
                  </a:solidFill>
                  <a:latin typeface="+mj-lt"/>
                </a:rPr>
                <a:t>Disk I/O</a:t>
              </a:r>
            </a:p>
          </p:txBody>
        </p:sp>
        <p:sp>
          <p:nvSpPr>
            <p:cNvPr id="31" name="Text Box 35"/>
            <p:cNvSpPr txBox="1">
              <a:spLocks noChangeArrowheads="1"/>
            </p:cNvSpPr>
            <p:nvPr/>
          </p:nvSpPr>
          <p:spPr bwMode="auto">
            <a:xfrm>
              <a:off x="2213769" y="1262688"/>
              <a:ext cx="1219200" cy="338554"/>
            </a:xfrm>
            <a:prstGeom prst="rect">
              <a:avLst/>
            </a:prstGeom>
            <a:noFill/>
            <a:ln w="9525">
              <a:noFill/>
              <a:miter lim="800000"/>
              <a:headEnd/>
              <a:tailEnd/>
            </a:ln>
          </p:spPr>
          <p:txBody>
            <a:bodyPr>
              <a:spAutoFit/>
            </a:bodyPr>
            <a:lstStyle/>
            <a:p>
              <a:pPr algn="ctr" eaLnBrk="1" hangingPunct="1"/>
              <a:r>
                <a:rPr lang="en-US" sz="1600" b="1" baseline="0" dirty="0">
                  <a:solidFill>
                    <a:srgbClr val="000000"/>
                  </a:solidFill>
                  <a:latin typeface="+mj-lt"/>
                </a:rPr>
                <a:t>Network</a:t>
              </a:r>
            </a:p>
          </p:txBody>
        </p:sp>
        <p:grpSp>
          <p:nvGrpSpPr>
            <p:cNvPr id="33" name="Group 66"/>
            <p:cNvGrpSpPr>
              <a:grpSpLocks noChangeAspect="1"/>
            </p:cNvGrpSpPr>
            <p:nvPr/>
          </p:nvGrpSpPr>
          <p:grpSpPr>
            <a:xfrm>
              <a:off x="1214783" y="1448842"/>
              <a:ext cx="478286" cy="493945"/>
              <a:chOff x="4854223" y="5257800"/>
              <a:chExt cx="850286" cy="878124"/>
            </a:xfrm>
          </p:grpSpPr>
          <p:grpSp>
            <p:nvGrpSpPr>
              <p:cNvPr id="34" name="Group 6"/>
              <p:cNvGrpSpPr/>
              <p:nvPr/>
            </p:nvGrpSpPr>
            <p:grpSpPr>
              <a:xfrm>
                <a:off x="4854223" y="5486400"/>
                <a:ext cx="850286" cy="649524"/>
                <a:chOff x="8293714" y="56238"/>
                <a:chExt cx="850286" cy="649524"/>
              </a:xfrm>
            </p:grpSpPr>
            <p:pic>
              <p:nvPicPr>
                <p:cNvPr id="63"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381000"/>
                  <a:ext cx="850286" cy="324762"/>
                </a:xfrm>
                <a:prstGeom prst="rect">
                  <a:avLst/>
                </a:prstGeom>
                <a:noFill/>
              </p:spPr>
            </p:pic>
            <p:pic>
              <p:nvPicPr>
                <p:cNvPr id="64"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272746"/>
                  <a:ext cx="850286" cy="324762"/>
                </a:xfrm>
                <a:prstGeom prst="rect">
                  <a:avLst/>
                </a:prstGeom>
                <a:noFill/>
              </p:spPr>
            </p:pic>
            <p:pic>
              <p:nvPicPr>
                <p:cNvPr id="65"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164492"/>
                  <a:ext cx="850286" cy="324762"/>
                </a:xfrm>
                <a:prstGeom prst="rect">
                  <a:avLst/>
                </a:prstGeom>
                <a:noFill/>
              </p:spPr>
            </p:pic>
            <p:pic>
              <p:nvPicPr>
                <p:cNvPr id="66"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56238"/>
                  <a:ext cx="850286" cy="324762"/>
                </a:xfrm>
                <a:prstGeom prst="rect">
                  <a:avLst/>
                </a:prstGeom>
                <a:noFill/>
              </p:spPr>
            </p:pic>
          </p:grpSp>
          <p:sp>
            <p:nvSpPr>
              <p:cNvPr id="58" name="Rectangle 57"/>
              <p:cNvSpPr/>
              <p:nvPr/>
            </p:nvSpPr>
            <p:spPr>
              <a:xfrm>
                <a:off x="5006623" y="5257800"/>
                <a:ext cx="533400" cy="381000"/>
              </a:xfrm>
              <a:prstGeom prst="rect">
                <a:avLst/>
              </a:prstGeom>
              <a:solidFill>
                <a:schemeClr val="bg1"/>
              </a:solidFill>
              <a:ln>
                <a:solidFill>
                  <a:schemeClr val="accent4">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1</a:t>
                </a:r>
              </a:p>
            </p:txBody>
          </p:sp>
        </p:grpSp>
        <p:grpSp>
          <p:nvGrpSpPr>
            <p:cNvPr id="35" name="Group 67"/>
            <p:cNvGrpSpPr>
              <a:grpSpLocks noChangeAspect="1"/>
            </p:cNvGrpSpPr>
            <p:nvPr/>
          </p:nvGrpSpPr>
          <p:grpSpPr>
            <a:xfrm>
              <a:off x="1241355" y="2075496"/>
              <a:ext cx="425143" cy="439062"/>
              <a:chOff x="4854223" y="5257800"/>
              <a:chExt cx="850286" cy="878124"/>
            </a:xfrm>
          </p:grpSpPr>
          <p:grpSp>
            <p:nvGrpSpPr>
              <p:cNvPr id="36" name="Group 6"/>
              <p:cNvGrpSpPr/>
              <p:nvPr/>
            </p:nvGrpSpPr>
            <p:grpSpPr>
              <a:xfrm>
                <a:off x="4854223" y="5486400"/>
                <a:ext cx="850286" cy="649524"/>
                <a:chOff x="8293714" y="56238"/>
                <a:chExt cx="850286" cy="649524"/>
              </a:xfrm>
            </p:grpSpPr>
            <p:pic>
              <p:nvPicPr>
                <p:cNvPr id="71"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381000"/>
                  <a:ext cx="850286" cy="324762"/>
                </a:xfrm>
                <a:prstGeom prst="rect">
                  <a:avLst/>
                </a:prstGeom>
                <a:noFill/>
              </p:spPr>
            </p:pic>
            <p:pic>
              <p:nvPicPr>
                <p:cNvPr id="72"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272746"/>
                  <a:ext cx="850286" cy="324762"/>
                </a:xfrm>
                <a:prstGeom prst="rect">
                  <a:avLst/>
                </a:prstGeom>
                <a:noFill/>
              </p:spPr>
            </p:pic>
            <p:pic>
              <p:nvPicPr>
                <p:cNvPr id="73"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164492"/>
                  <a:ext cx="850286" cy="324762"/>
                </a:xfrm>
                <a:prstGeom prst="rect">
                  <a:avLst/>
                </a:prstGeom>
                <a:noFill/>
              </p:spPr>
            </p:pic>
            <p:pic>
              <p:nvPicPr>
                <p:cNvPr id="74"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56238"/>
                  <a:ext cx="850286" cy="324762"/>
                </a:xfrm>
                <a:prstGeom prst="rect">
                  <a:avLst/>
                </a:prstGeom>
                <a:noFill/>
              </p:spPr>
            </p:pic>
          </p:grpSp>
          <p:sp>
            <p:nvSpPr>
              <p:cNvPr id="70" name="Rectangle 69"/>
              <p:cNvSpPr/>
              <p:nvPr/>
            </p:nvSpPr>
            <p:spPr>
              <a:xfrm>
                <a:off x="5006623" y="5257800"/>
                <a:ext cx="533400" cy="381000"/>
              </a:xfrm>
              <a:prstGeom prst="rect">
                <a:avLst/>
              </a:prstGeom>
              <a:solidFill>
                <a:schemeClr val="bg1"/>
              </a:solidFill>
              <a:ln>
                <a:solidFill>
                  <a:schemeClr val="accent4">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2</a:t>
                </a:r>
              </a:p>
            </p:txBody>
          </p:sp>
        </p:grpSp>
        <p:grpSp>
          <p:nvGrpSpPr>
            <p:cNvPr id="37" name="Group 74"/>
            <p:cNvGrpSpPr>
              <a:grpSpLocks noChangeAspect="1"/>
            </p:cNvGrpSpPr>
            <p:nvPr/>
          </p:nvGrpSpPr>
          <p:grpSpPr>
            <a:xfrm>
              <a:off x="1241355" y="2647267"/>
              <a:ext cx="425143" cy="439062"/>
              <a:chOff x="4854223" y="5257800"/>
              <a:chExt cx="850286" cy="878124"/>
            </a:xfrm>
          </p:grpSpPr>
          <p:grpSp>
            <p:nvGrpSpPr>
              <p:cNvPr id="38" name="Group 6"/>
              <p:cNvGrpSpPr/>
              <p:nvPr/>
            </p:nvGrpSpPr>
            <p:grpSpPr>
              <a:xfrm>
                <a:off x="4854223" y="5486400"/>
                <a:ext cx="850286" cy="649524"/>
                <a:chOff x="8293714" y="56238"/>
                <a:chExt cx="850286" cy="649524"/>
              </a:xfrm>
            </p:grpSpPr>
            <p:pic>
              <p:nvPicPr>
                <p:cNvPr id="78"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381000"/>
                  <a:ext cx="850286" cy="324762"/>
                </a:xfrm>
                <a:prstGeom prst="rect">
                  <a:avLst/>
                </a:prstGeom>
                <a:noFill/>
              </p:spPr>
            </p:pic>
            <p:pic>
              <p:nvPicPr>
                <p:cNvPr id="79"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272746"/>
                  <a:ext cx="850286" cy="324762"/>
                </a:xfrm>
                <a:prstGeom prst="rect">
                  <a:avLst/>
                </a:prstGeom>
                <a:noFill/>
              </p:spPr>
            </p:pic>
            <p:pic>
              <p:nvPicPr>
                <p:cNvPr id="80"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164492"/>
                  <a:ext cx="850286" cy="324762"/>
                </a:xfrm>
                <a:prstGeom prst="rect">
                  <a:avLst/>
                </a:prstGeom>
                <a:noFill/>
              </p:spPr>
            </p:pic>
            <p:pic>
              <p:nvPicPr>
                <p:cNvPr id="81"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56238"/>
                  <a:ext cx="850286" cy="324762"/>
                </a:xfrm>
                <a:prstGeom prst="rect">
                  <a:avLst/>
                </a:prstGeom>
                <a:noFill/>
              </p:spPr>
            </p:pic>
          </p:grpSp>
          <p:sp>
            <p:nvSpPr>
              <p:cNvPr id="77" name="Rectangle 76"/>
              <p:cNvSpPr/>
              <p:nvPr/>
            </p:nvSpPr>
            <p:spPr>
              <a:xfrm>
                <a:off x="5006623" y="5257800"/>
                <a:ext cx="533400" cy="381000"/>
              </a:xfrm>
              <a:prstGeom prst="rect">
                <a:avLst/>
              </a:prstGeom>
              <a:solidFill>
                <a:schemeClr val="bg1"/>
              </a:solidFill>
              <a:ln>
                <a:solidFill>
                  <a:schemeClr val="accent4">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3</a:t>
                </a:r>
              </a:p>
            </p:txBody>
          </p:sp>
        </p:grpSp>
        <p:grpSp>
          <p:nvGrpSpPr>
            <p:cNvPr id="39" name="Group 102"/>
            <p:cNvGrpSpPr>
              <a:grpSpLocks noChangeAspect="1"/>
            </p:cNvGrpSpPr>
            <p:nvPr/>
          </p:nvGrpSpPr>
          <p:grpSpPr>
            <a:xfrm>
              <a:off x="1241355" y="3219038"/>
              <a:ext cx="425143" cy="439062"/>
              <a:chOff x="4854223" y="5257800"/>
              <a:chExt cx="850286" cy="878124"/>
            </a:xfrm>
          </p:grpSpPr>
          <p:grpSp>
            <p:nvGrpSpPr>
              <p:cNvPr id="40" name="Group 6"/>
              <p:cNvGrpSpPr/>
              <p:nvPr/>
            </p:nvGrpSpPr>
            <p:grpSpPr>
              <a:xfrm>
                <a:off x="4854223" y="5486400"/>
                <a:ext cx="850286" cy="649524"/>
                <a:chOff x="8293714" y="56238"/>
                <a:chExt cx="850286" cy="649524"/>
              </a:xfrm>
            </p:grpSpPr>
            <p:pic>
              <p:nvPicPr>
                <p:cNvPr id="106"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381000"/>
                  <a:ext cx="850286" cy="324762"/>
                </a:xfrm>
                <a:prstGeom prst="rect">
                  <a:avLst/>
                </a:prstGeom>
                <a:noFill/>
              </p:spPr>
            </p:pic>
            <p:pic>
              <p:nvPicPr>
                <p:cNvPr id="107"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272746"/>
                  <a:ext cx="850286" cy="324762"/>
                </a:xfrm>
                <a:prstGeom prst="rect">
                  <a:avLst/>
                </a:prstGeom>
                <a:noFill/>
              </p:spPr>
            </p:pic>
            <p:pic>
              <p:nvPicPr>
                <p:cNvPr id="108"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164492"/>
                  <a:ext cx="850286" cy="324762"/>
                </a:xfrm>
                <a:prstGeom prst="rect">
                  <a:avLst/>
                </a:prstGeom>
                <a:noFill/>
              </p:spPr>
            </p:pic>
            <p:pic>
              <p:nvPicPr>
                <p:cNvPr id="109"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56238"/>
                  <a:ext cx="850286" cy="324762"/>
                </a:xfrm>
                <a:prstGeom prst="rect">
                  <a:avLst/>
                </a:prstGeom>
                <a:noFill/>
              </p:spPr>
            </p:pic>
          </p:grpSp>
          <p:sp>
            <p:nvSpPr>
              <p:cNvPr id="105" name="Rectangle 104"/>
              <p:cNvSpPr/>
              <p:nvPr/>
            </p:nvSpPr>
            <p:spPr>
              <a:xfrm>
                <a:off x="5006623" y="5257800"/>
                <a:ext cx="533400" cy="381000"/>
              </a:xfrm>
              <a:prstGeom prst="rect">
                <a:avLst/>
              </a:prstGeom>
              <a:solidFill>
                <a:schemeClr val="bg1"/>
              </a:solidFill>
              <a:ln>
                <a:solidFill>
                  <a:schemeClr val="accent4">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4</a:t>
                </a:r>
              </a:p>
            </p:txBody>
          </p:sp>
        </p:grpSp>
        <p:grpSp>
          <p:nvGrpSpPr>
            <p:cNvPr id="41" name="Group 109"/>
            <p:cNvGrpSpPr>
              <a:grpSpLocks noChangeAspect="1"/>
            </p:cNvGrpSpPr>
            <p:nvPr/>
          </p:nvGrpSpPr>
          <p:grpSpPr>
            <a:xfrm>
              <a:off x="1241355" y="3790809"/>
              <a:ext cx="425143" cy="439062"/>
              <a:chOff x="4854223" y="5257800"/>
              <a:chExt cx="850286" cy="878124"/>
            </a:xfrm>
          </p:grpSpPr>
          <p:grpSp>
            <p:nvGrpSpPr>
              <p:cNvPr id="42" name="Group 6"/>
              <p:cNvGrpSpPr/>
              <p:nvPr/>
            </p:nvGrpSpPr>
            <p:grpSpPr>
              <a:xfrm>
                <a:off x="4854223" y="5486400"/>
                <a:ext cx="850286" cy="649524"/>
                <a:chOff x="8293714" y="56238"/>
                <a:chExt cx="850286" cy="649524"/>
              </a:xfrm>
            </p:grpSpPr>
            <p:pic>
              <p:nvPicPr>
                <p:cNvPr id="113"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381000"/>
                  <a:ext cx="850286" cy="324762"/>
                </a:xfrm>
                <a:prstGeom prst="rect">
                  <a:avLst/>
                </a:prstGeom>
                <a:noFill/>
              </p:spPr>
            </p:pic>
            <p:pic>
              <p:nvPicPr>
                <p:cNvPr id="114"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272746"/>
                  <a:ext cx="850286" cy="324762"/>
                </a:xfrm>
                <a:prstGeom prst="rect">
                  <a:avLst/>
                </a:prstGeom>
                <a:noFill/>
              </p:spPr>
            </p:pic>
            <p:pic>
              <p:nvPicPr>
                <p:cNvPr id="115"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164492"/>
                  <a:ext cx="850286" cy="324762"/>
                </a:xfrm>
                <a:prstGeom prst="rect">
                  <a:avLst/>
                </a:prstGeom>
                <a:noFill/>
              </p:spPr>
            </p:pic>
            <p:pic>
              <p:nvPicPr>
                <p:cNvPr id="116"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56238"/>
                  <a:ext cx="850286" cy="324762"/>
                </a:xfrm>
                <a:prstGeom prst="rect">
                  <a:avLst/>
                </a:prstGeom>
                <a:noFill/>
              </p:spPr>
            </p:pic>
          </p:grpSp>
          <p:sp>
            <p:nvSpPr>
              <p:cNvPr id="112" name="Rectangle 111"/>
              <p:cNvSpPr/>
              <p:nvPr/>
            </p:nvSpPr>
            <p:spPr>
              <a:xfrm>
                <a:off x="5006623" y="5257800"/>
                <a:ext cx="533400" cy="381000"/>
              </a:xfrm>
              <a:prstGeom prst="rect">
                <a:avLst/>
              </a:prstGeom>
              <a:solidFill>
                <a:schemeClr val="bg1"/>
              </a:solidFill>
              <a:ln>
                <a:solidFill>
                  <a:schemeClr val="accent4">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5</a:t>
                </a:r>
              </a:p>
            </p:txBody>
          </p:sp>
        </p:grpSp>
        <p:grpSp>
          <p:nvGrpSpPr>
            <p:cNvPr id="43" name="Group 116"/>
            <p:cNvGrpSpPr>
              <a:grpSpLocks noChangeAspect="1"/>
            </p:cNvGrpSpPr>
            <p:nvPr/>
          </p:nvGrpSpPr>
          <p:grpSpPr>
            <a:xfrm>
              <a:off x="1241355" y="4362580"/>
              <a:ext cx="425143" cy="439062"/>
              <a:chOff x="4854223" y="5257800"/>
              <a:chExt cx="850286" cy="878124"/>
            </a:xfrm>
          </p:grpSpPr>
          <p:grpSp>
            <p:nvGrpSpPr>
              <p:cNvPr id="44" name="Group 6"/>
              <p:cNvGrpSpPr/>
              <p:nvPr/>
            </p:nvGrpSpPr>
            <p:grpSpPr>
              <a:xfrm>
                <a:off x="4854223" y="5486400"/>
                <a:ext cx="850286" cy="649524"/>
                <a:chOff x="8293714" y="56238"/>
                <a:chExt cx="850286" cy="649524"/>
              </a:xfrm>
            </p:grpSpPr>
            <p:pic>
              <p:nvPicPr>
                <p:cNvPr id="120"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381000"/>
                  <a:ext cx="850286" cy="324762"/>
                </a:xfrm>
                <a:prstGeom prst="rect">
                  <a:avLst/>
                </a:prstGeom>
                <a:noFill/>
              </p:spPr>
            </p:pic>
            <p:pic>
              <p:nvPicPr>
                <p:cNvPr id="121"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272746"/>
                  <a:ext cx="850286" cy="324762"/>
                </a:xfrm>
                <a:prstGeom prst="rect">
                  <a:avLst/>
                </a:prstGeom>
                <a:noFill/>
              </p:spPr>
            </p:pic>
            <p:pic>
              <p:nvPicPr>
                <p:cNvPr id="122"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164492"/>
                  <a:ext cx="850286" cy="324762"/>
                </a:xfrm>
                <a:prstGeom prst="rect">
                  <a:avLst/>
                </a:prstGeom>
                <a:noFill/>
              </p:spPr>
            </p:pic>
            <p:pic>
              <p:nvPicPr>
                <p:cNvPr id="123" name="Picture 4" descr="C:\Documents and Settings\cantot\My Documents\Training\Supporting Materials\Icons\PNG files for PowerPoint\All Others\disc blue flat.png"/>
                <p:cNvPicPr>
                  <a:picLocks noChangeAspect="1" noChangeArrowheads="1"/>
                </p:cNvPicPr>
                <p:nvPr/>
              </p:nvPicPr>
              <p:blipFill>
                <a:blip r:embed="rId4" cstate="print"/>
                <a:srcRect/>
                <a:stretch>
                  <a:fillRect/>
                </a:stretch>
              </p:blipFill>
              <p:spPr bwMode="auto">
                <a:xfrm>
                  <a:off x="8293714" y="56238"/>
                  <a:ext cx="850286" cy="324762"/>
                </a:xfrm>
                <a:prstGeom prst="rect">
                  <a:avLst/>
                </a:prstGeom>
                <a:noFill/>
              </p:spPr>
            </p:pic>
          </p:grpSp>
          <p:sp>
            <p:nvSpPr>
              <p:cNvPr id="119" name="Rectangle 118"/>
              <p:cNvSpPr/>
              <p:nvPr/>
            </p:nvSpPr>
            <p:spPr>
              <a:xfrm>
                <a:off x="5006623" y="5257800"/>
                <a:ext cx="533400" cy="381000"/>
              </a:xfrm>
              <a:prstGeom prst="rect">
                <a:avLst/>
              </a:prstGeom>
              <a:solidFill>
                <a:schemeClr val="bg1"/>
              </a:solidFill>
              <a:ln>
                <a:solidFill>
                  <a:schemeClr val="accent4">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6</a:t>
                </a:r>
              </a:p>
            </p:txBody>
          </p:sp>
        </p:grpSp>
      </p:grpSp>
      <p:grpSp>
        <p:nvGrpSpPr>
          <p:cNvPr id="45" name="Group 20"/>
          <p:cNvGrpSpPr/>
          <p:nvPr/>
        </p:nvGrpSpPr>
        <p:grpSpPr>
          <a:xfrm>
            <a:off x="0" y="5068756"/>
            <a:ext cx="9144000" cy="1207165"/>
            <a:chOff x="0" y="5013434"/>
            <a:chExt cx="10853843" cy="1207165"/>
          </a:xfrm>
        </p:grpSpPr>
        <p:sp>
          <p:nvSpPr>
            <p:cNvPr id="135" name="Rectangle 134"/>
            <p:cNvSpPr/>
            <p:nvPr/>
          </p:nvSpPr>
          <p:spPr>
            <a:xfrm>
              <a:off x="0" y="5029200"/>
              <a:ext cx="10853843" cy="914400"/>
            </a:xfrm>
            <a:prstGeom prst="rect">
              <a:avLst/>
            </a:prstGeom>
            <a:gradFill>
              <a:gsLst>
                <a:gs pos="0">
                  <a:srgbClr val="FFFFCC">
                    <a:alpha val="84000"/>
                  </a:srgbClr>
                </a:gs>
                <a:gs pos="50000">
                  <a:srgbClr val="FFFFCC">
                    <a:alpha val="52000"/>
                  </a:srgbClr>
                </a:gs>
                <a:gs pos="100000">
                  <a:srgbClr val="FFFFCC">
                    <a:alpha val="1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6" name="Group 9"/>
            <p:cNvGrpSpPr/>
            <p:nvPr/>
          </p:nvGrpSpPr>
          <p:grpSpPr>
            <a:xfrm>
              <a:off x="381000" y="5013434"/>
              <a:ext cx="10472843" cy="1207165"/>
              <a:chOff x="381000" y="4784834"/>
              <a:chExt cx="10472843" cy="1207165"/>
            </a:xfrm>
          </p:grpSpPr>
          <p:grpSp>
            <p:nvGrpSpPr>
              <p:cNvPr id="47" name="Group 16"/>
              <p:cNvGrpSpPr/>
              <p:nvPr/>
            </p:nvGrpSpPr>
            <p:grpSpPr>
              <a:xfrm>
                <a:off x="381000" y="4784834"/>
                <a:ext cx="985715" cy="985743"/>
                <a:chOff x="1524000" y="4556234"/>
                <a:chExt cx="985715" cy="985743"/>
              </a:xfrm>
            </p:grpSpPr>
            <p:grpSp>
              <p:nvGrpSpPr>
                <p:cNvPr id="48" name="Group 15"/>
                <p:cNvGrpSpPr/>
                <p:nvPr/>
              </p:nvGrpSpPr>
              <p:grpSpPr>
                <a:xfrm>
                  <a:off x="1524000" y="4784834"/>
                  <a:ext cx="985715" cy="757143"/>
                  <a:chOff x="1524000" y="4784834"/>
                  <a:chExt cx="985715" cy="757143"/>
                </a:xfrm>
              </p:grpSpPr>
              <p:pic>
                <p:nvPicPr>
                  <p:cNvPr id="141" name="Picture 6" descr="C:\Documents and Settings\cantot\My Documents\Training\Supporting Materials\Icons\PNG files for PowerPoint\All Others\blank paper.png"/>
                  <p:cNvPicPr>
                    <a:picLocks noChangeAspect="1" noChangeArrowheads="1"/>
                  </p:cNvPicPr>
                  <p:nvPr/>
                </p:nvPicPr>
                <p:blipFill>
                  <a:blip r:embed="rId5" cstate="print"/>
                  <a:srcRect/>
                  <a:stretch>
                    <a:fillRect/>
                  </a:stretch>
                </p:blipFill>
                <p:spPr bwMode="auto">
                  <a:xfrm rot="16200000">
                    <a:off x="1638286" y="4670548"/>
                    <a:ext cx="757143" cy="985715"/>
                  </a:xfrm>
                  <a:prstGeom prst="rect">
                    <a:avLst/>
                  </a:prstGeom>
                  <a:noFill/>
                </p:spPr>
              </p:pic>
              <p:sp>
                <p:nvSpPr>
                  <p:cNvPr id="142" name="TextBox 141"/>
                  <p:cNvSpPr txBox="1"/>
                  <p:nvPr/>
                </p:nvSpPr>
                <p:spPr>
                  <a:xfrm>
                    <a:off x="1676400" y="4932769"/>
                    <a:ext cx="700833" cy="461665"/>
                  </a:xfrm>
                  <a:prstGeom prst="rect">
                    <a:avLst/>
                  </a:prstGeom>
                  <a:noFill/>
                </p:spPr>
                <p:txBody>
                  <a:bodyPr wrap="none" rtlCol="0">
                    <a:spAutoFit/>
                  </a:bodyPr>
                  <a:lstStyle/>
                  <a:p>
                    <a:r>
                      <a:rPr lang="en-US" sz="300" dirty="0" smtClean="0">
                        <a:latin typeface="Edwardian Script ITC" pitchFamily="66" charset="0"/>
                      </a:rPr>
                      <a:t>                   A fly and a flea in a flue</a:t>
                    </a:r>
                  </a:p>
                  <a:p>
                    <a:r>
                      <a:rPr lang="en-US" sz="300" dirty="0" smtClean="0">
                        <a:latin typeface="Edwardian Script ITC" pitchFamily="66" charset="0"/>
                      </a:rPr>
                      <a:t>                  Were imprisoned, so what could they do</a:t>
                    </a:r>
                  </a:p>
                  <a:p>
                    <a:r>
                      <a:rPr lang="en-US" sz="300" dirty="0" smtClean="0">
                        <a:latin typeface="Edwardian Script ITC" pitchFamily="66" charset="0"/>
                      </a:rPr>
                      <a:t>Said the fly, let us flee. Let us fly said the flee</a:t>
                    </a:r>
                  </a:p>
                  <a:p>
                    <a:r>
                      <a:rPr lang="en-US" sz="300" dirty="0" smtClean="0">
                        <a:latin typeface="Edwardian Script ITC" pitchFamily="66" charset="0"/>
                      </a:rPr>
                      <a:t>So they flew through a flaw in the flue.</a:t>
                    </a:r>
                  </a:p>
                  <a:p>
                    <a:r>
                      <a:rPr lang="en-US" sz="300" dirty="0" smtClean="0">
                        <a:latin typeface="Edwardian Script ITC" pitchFamily="66" charset="0"/>
                      </a:rPr>
                      <a:t>A canner exceedingly canny</a:t>
                    </a:r>
                  </a:p>
                  <a:p>
                    <a:r>
                      <a:rPr lang="en-US" sz="300" dirty="0" smtClean="0">
                        <a:latin typeface="Edwardian Script ITC" pitchFamily="66" charset="0"/>
                      </a:rPr>
                      <a:t>One morning remarked to his granny</a:t>
                    </a:r>
                  </a:p>
                  <a:p>
                    <a:r>
                      <a:rPr lang="en-US" sz="300" dirty="0" smtClean="0">
                        <a:latin typeface="Edwardian Script ITC" pitchFamily="66" charset="0"/>
                      </a:rPr>
                      <a:t>A canner can can anything that he can</a:t>
                    </a:r>
                  </a:p>
                  <a:p>
                    <a:r>
                      <a:rPr lang="en-US" sz="300" dirty="0" smtClean="0">
                        <a:latin typeface="Edwardian Script ITC" pitchFamily="66" charset="0"/>
                      </a:rPr>
                      <a:t>But a canner can’t can a can can he?</a:t>
                    </a:r>
                    <a:endParaRPr lang="en-US" sz="300" dirty="0">
                      <a:latin typeface="Edwardian Script ITC" pitchFamily="66" charset="0"/>
                    </a:endParaRPr>
                  </a:p>
                </p:txBody>
              </p:sp>
            </p:grpSp>
            <p:pic>
              <p:nvPicPr>
                <p:cNvPr id="140" name="Picture 2" descr="C:\Documents and Settings\cantot\My Documents\Training\Supporting Materials\Icons\PNG files for PowerPoint\All Others\Push Pin.png"/>
                <p:cNvPicPr>
                  <a:picLocks noChangeAspect="1" noChangeArrowheads="1"/>
                </p:cNvPicPr>
                <p:nvPr/>
              </p:nvPicPr>
              <p:blipFill>
                <a:blip r:embed="rId6" cstate="print"/>
                <a:srcRect/>
                <a:stretch>
                  <a:fillRect/>
                </a:stretch>
              </p:blipFill>
              <p:spPr bwMode="auto">
                <a:xfrm>
                  <a:off x="1905000" y="4556234"/>
                  <a:ext cx="548640" cy="548640"/>
                </a:xfrm>
                <a:prstGeom prst="rect">
                  <a:avLst/>
                </a:prstGeom>
                <a:noFill/>
              </p:spPr>
            </p:pic>
          </p:grpSp>
          <p:sp>
            <p:nvSpPr>
              <p:cNvPr id="138" name="TextBox 137"/>
              <p:cNvSpPr txBox="1"/>
              <p:nvPr/>
            </p:nvSpPr>
            <p:spPr>
              <a:xfrm>
                <a:off x="1371600" y="4884003"/>
                <a:ext cx="9482243" cy="1107996"/>
              </a:xfrm>
              <a:prstGeom prst="rect">
                <a:avLst/>
              </a:prstGeom>
              <a:noFill/>
            </p:spPr>
            <p:txBody>
              <a:bodyPr wrap="square" rtlCol="0">
                <a:spAutoFit/>
              </a:bodyPr>
              <a:lstStyle/>
              <a:p>
                <a:r>
                  <a:rPr lang="en-US" sz="2200" b="1" dirty="0" smtClean="0">
                    <a:solidFill>
                      <a:schemeClr val="bg2">
                        <a:lumMod val="75000"/>
                      </a:schemeClr>
                    </a:solidFill>
                    <a:latin typeface="Calibri" pitchFamily="34" charset="0"/>
                    <a:cs typeface="+mn-cs"/>
                  </a:rPr>
                  <a:t>Note:</a:t>
                </a:r>
                <a:r>
                  <a:rPr lang="en-US" sz="2200" dirty="0" smtClean="0">
                    <a:solidFill>
                      <a:schemeClr val="bg2">
                        <a:lumMod val="75000"/>
                      </a:schemeClr>
                    </a:solidFill>
                    <a:latin typeface="Calibri" pitchFamily="34" charset="0"/>
                    <a:cs typeface="+mn-cs"/>
                  </a:rPr>
                  <a:t> To optimize performance, use a hash distribution method (</a:t>
                </a:r>
                <a:r>
                  <a:rPr lang="en-US" sz="2200" dirty="0" smtClean="0">
                    <a:solidFill>
                      <a:schemeClr val="bg2">
                        <a:lumMod val="75000"/>
                      </a:schemeClr>
                    </a:solidFill>
                    <a:latin typeface="Courier New" panose="02070309020205020404" pitchFamily="49" charset="0"/>
                    <a:cs typeface="Courier New" panose="02070309020205020404" pitchFamily="49" charset="0"/>
                  </a:rPr>
                  <a:t>DISTRIBUTED BY</a:t>
                </a:r>
                <a:r>
                  <a:rPr lang="en-US" sz="2200" dirty="0" smtClean="0">
                    <a:solidFill>
                      <a:schemeClr val="bg2">
                        <a:lumMod val="75000"/>
                      </a:schemeClr>
                    </a:solidFill>
                    <a:latin typeface="Calibri" pitchFamily="34" charset="0"/>
                    <a:cs typeface="+mn-cs"/>
                  </a:rPr>
                  <a:t>) that distributes data evenly across all segment instances.</a:t>
                </a:r>
              </a:p>
            </p:txBody>
          </p:sp>
        </p:grpSp>
      </p:grpSp>
    </p:spTree>
    <p:custDataLst>
      <p:tags r:id="rId1"/>
    </p:custDataLst>
    <p:extLst>
      <p:ext uri="{BB962C8B-B14F-4D97-AF65-F5344CB8AC3E}">
        <p14:creationId xmlns:p14="http://schemas.microsoft.com/office/powerpoint/2010/main" val="350777066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6564"/>
            <a:ext cx="8229600" cy="1143000"/>
          </a:xfrm>
        </p:spPr>
        <p:txBody>
          <a:bodyPr anchor="t"/>
          <a:lstStyle/>
          <a:p>
            <a:r>
              <a:rPr lang="en-US" dirty="0" smtClean="0"/>
              <a:t>Hash Distributions and Data Skew</a:t>
            </a:r>
            <a:endParaRPr lang="en-US" dirty="0"/>
          </a:p>
        </p:txBody>
      </p:sp>
      <p:grpSp>
        <p:nvGrpSpPr>
          <p:cNvPr id="5" name="Group 20"/>
          <p:cNvGrpSpPr/>
          <p:nvPr/>
        </p:nvGrpSpPr>
        <p:grpSpPr>
          <a:xfrm>
            <a:off x="0" y="5068756"/>
            <a:ext cx="9144000" cy="985743"/>
            <a:chOff x="0" y="5013434"/>
            <a:chExt cx="9144000" cy="985743"/>
          </a:xfrm>
        </p:grpSpPr>
        <p:sp>
          <p:nvSpPr>
            <p:cNvPr id="6" name="Rectangle 5"/>
            <p:cNvSpPr/>
            <p:nvPr/>
          </p:nvSpPr>
          <p:spPr>
            <a:xfrm>
              <a:off x="0" y="5029200"/>
              <a:ext cx="9144000" cy="914400"/>
            </a:xfrm>
            <a:prstGeom prst="rect">
              <a:avLst/>
            </a:prstGeom>
            <a:gradFill>
              <a:gsLst>
                <a:gs pos="0">
                  <a:srgbClr val="FFFFCC">
                    <a:alpha val="84000"/>
                  </a:srgbClr>
                </a:gs>
                <a:gs pos="50000">
                  <a:srgbClr val="FFFFCC">
                    <a:alpha val="52000"/>
                  </a:srgbClr>
                </a:gs>
                <a:gs pos="100000">
                  <a:srgbClr val="FFFFCC">
                    <a:alpha val="1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9"/>
            <p:cNvGrpSpPr/>
            <p:nvPr/>
          </p:nvGrpSpPr>
          <p:grpSpPr>
            <a:xfrm>
              <a:off x="381000" y="5013434"/>
              <a:ext cx="7696200" cy="985743"/>
              <a:chOff x="381000" y="4784834"/>
              <a:chExt cx="7696200" cy="985743"/>
            </a:xfrm>
          </p:grpSpPr>
          <p:grpSp>
            <p:nvGrpSpPr>
              <p:cNvPr id="8" name="Group 16"/>
              <p:cNvGrpSpPr/>
              <p:nvPr/>
            </p:nvGrpSpPr>
            <p:grpSpPr>
              <a:xfrm>
                <a:off x="381000" y="4784834"/>
                <a:ext cx="985715" cy="985743"/>
                <a:chOff x="1524000" y="4556234"/>
                <a:chExt cx="985715" cy="985743"/>
              </a:xfrm>
            </p:grpSpPr>
            <p:grpSp>
              <p:nvGrpSpPr>
                <p:cNvPr id="10" name="Group 15"/>
                <p:cNvGrpSpPr/>
                <p:nvPr/>
              </p:nvGrpSpPr>
              <p:grpSpPr>
                <a:xfrm>
                  <a:off x="1524000" y="4784834"/>
                  <a:ext cx="985715" cy="757143"/>
                  <a:chOff x="1524000" y="4784834"/>
                  <a:chExt cx="985715" cy="757143"/>
                </a:xfrm>
              </p:grpSpPr>
              <p:pic>
                <p:nvPicPr>
                  <p:cNvPr id="12" name="Picture 6" descr="C:\Documents and Settings\cantot\My Documents\Training\Supporting Materials\Icons\PNG files for PowerPoint\All Others\blank paper.png"/>
                  <p:cNvPicPr>
                    <a:picLocks noChangeAspect="1" noChangeArrowheads="1"/>
                  </p:cNvPicPr>
                  <p:nvPr/>
                </p:nvPicPr>
                <p:blipFill>
                  <a:blip r:embed="rId4" cstate="print"/>
                  <a:srcRect/>
                  <a:stretch>
                    <a:fillRect/>
                  </a:stretch>
                </p:blipFill>
                <p:spPr bwMode="auto">
                  <a:xfrm rot="16200000">
                    <a:off x="1638286" y="4670548"/>
                    <a:ext cx="757143" cy="985715"/>
                  </a:xfrm>
                  <a:prstGeom prst="rect">
                    <a:avLst/>
                  </a:prstGeom>
                  <a:noFill/>
                </p:spPr>
              </p:pic>
              <p:sp>
                <p:nvSpPr>
                  <p:cNvPr id="13" name="TextBox 12"/>
                  <p:cNvSpPr txBox="1"/>
                  <p:nvPr/>
                </p:nvSpPr>
                <p:spPr>
                  <a:xfrm>
                    <a:off x="1676400" y="4932769"/>
                    <a:ext cx="700833" cy="461665"/>
                  </a:xfrm>
                  <a:prstGeom prst="rect">
                    <a:avLst/>
                  </a:prstGeom>
                  <a:noFill/>
                </p:spPr>
                <p:txBody>
                  <a:bodyPr wrap="none" rtlCol="0">
                    <a:spAutoFit/>
                  </a:bodyPr>
                  <a:lstStyle/>
                  <a:p>
                    <a:r>
                      <a:rPr lang="en-US" sz="300" dirty="0" smtClean="0">
                        <a:latin typeface="Edwardian Script ITC" pitchFamily="66" charset="0"/>
                      </a:rPr>
                      <a:t>                   A fly and a flea in a flue</a:t>
                    </a:r>
                  </a:p>
                  <a:p>
                    <a:r>
                      <a:rPr lang="en-US" sz="300" dirty="0" smtClean="0">
                        <a:latin typeface="Edwardian Script ITC" pitchFamily="66" charset="0"/>
                      </a:rPr>
                      <a:t>                  Were imprisoned, so what could they do</a:t>
                    </a:r>
                  </a:p>
                  <a:p>
                    <a:r>
                      <a:rPr lang="en-US" sz="300" dirty="0" smtClean="0">
                        <a:latin typeface="Edwardian Script ITC" pitchFamily="66" charset="0"/>
                      </a:rPr>
                      <a:t>Said the fly, let us flee. Let us fly said the flee</a:t>
                    </a:r>
                  </a:p>
                  <a:p>
                    <a:r>
                      <a:rPr lang="en-US" sz="300" dirty="0" smtClean="0">
                        <a:latin typeface="Edwardian Script ITC" pitchFamily="66" charset="0"/>
                      </a:rPr>
                      <a:t>So they flew through a flaw in the flue.</a:t>
                    </a:r>
                  </a:p>
                  <a:p>
                    <a:r>
                      <a:rPr lang="en-US" sz="300" dirty="0" smtClean="0">
                        <a:latin typeface="Edwardian Script ITC" pitchFamily="66" charset="0"/>
                      </a:rPr>
                      <a:t>A canner exceedingly canny</a:t>
                    </a:r>
                  </a:p>
                  <a:p>
                    <a:r>
                      <a:rPr lang="en-US" sz="300" dirty="0" smtClean="0">
                        <a:latin typeface="Edwardian Script ITC" pitchFamily="66" charset="0"/>
                      </a:rPr>
                      <a:t>One morning remarked to his granny</a:t>
                    </a:r>
                  </a:p>
                  <a:p>
                    <a:r>
                      <a:rPr lang="en-US" sz="300" dirty="0" smtClean="0">
                        <a:latin typeface="Edwardian Script ITC" pitchFamily="66" charset="0"/>
                      </a:rPr>
                      <a:t>A canner can can anything that he can</a:t>
                    </a:r>
                  </a:p>
                  <a:p>
                    <a:r>
                      <a:rPr lang="en-US" sz="300" dirty="0" smtClean="0">
                        <a:latin typeface="Edwardian Script ITC" pitchFamily="66" charset="0"/>
                      </a:rPr>
                      <a:t>But a canner can’t can a can can he?</a:t>
                    </a:r>
                    <a:endParaRPr lang="en-US" sz="300" dirty="0">
                      <a:latin typeface="Edwardian Script ITC" pitchFamily="66" charset="0"/>
                    </a:endParaRPr>
                  </a:p>
                </p:txBody>
              </p:sp>
            </p:grpSp>
            <p:pic>
              <p:nvPicPr>
                <p:cNvPr id="11" name="Picture 2" descr="C:\Documents and Settings\cantot\My Documents\Training\Supporting Materials\Icons\PNG files for PowerPoint\All Others\Push Pin.png"/>
                <p:cNvPicPr>
                  <a:picLocks noChangeAspect="1" noChangeArrowheads="1"/>
                </p:cNvPicPr>
                <p:nvPr/>
              </p:nvPicPr>
              <p:blipFill>
                <a:blip r:embed="rId5" cstate="print"/>
                <a:srcRect/>
                <a:stretch>
                  <a:fillRect/>
                </a:stretch>
              </p:blipFill>
              <p:spPr bwMode="auto">
                <a:xfrm>
                  <a:off x="1905000" y="4556234"/>
                  <a:ext cx="548640" cy="548640"/>
                </a:xfrm>
                <a:prstGeom prst="rect">
                  <a:avLst/>
                </a:prstGeom>
                <a:noFill/>
              </p:spPr>
            </p:pic>
          </p:grpSp>
          <p:sp>
            <p:nvSpPr>
              <p:cNvPr id="9" name="TextBox 8"/>
              <p:cNvSpPr txBox="1"/>
              <p:nvPr/>
            </p:nvSpPr>
            <p:spPr>
              <a:xfrm>
                <a:off x="1371600" y="4884003"/>
                <a:ext cx="6705600" cy="769441"/>
              </a:xfrm>
              <a:prstGeom prst="rect">
                <a:avLst/>
              </a:prstGeom>
              <a:noFill/>
            </p:spPr>
            <p:txBody>
              <a:bodyPr wrap="square" rtlCol="0">
                <a:spAutoFit/>
              </a:bodyPr>
              <a:lstStyle/>
              <a:p>
                <a:r>
                  <a:rPr lang="en-US" sz="2200" b="1" dirty="0" smtClean="0">
                    <a:solidFill>
                      <a:schemeClr val="bg2">
                        <a:lumMod val="75000"/>
                      </a:schemeClr>
                    </a:solidFill>
                    <a:latin typeface="Calibri" pitchFamily="34" charset="0"/>
                    <a:cs typeface="+mn-cs"/>
                  </a:rPr>
                  <a:t>Note:</a:t>
                </a:r>
                <a:r>
                  <a:rPr lang="en-US" sz="2200" dirty="0" smtClean="0">
                    <a:solidFill>
                      <a:schemeClr val="bg2">
                        <a:lumMod val="75000"/>
                      </a:schemeClr>
                    </a:solidFill>
                    <a:latin typeface="Calibri" pitchFamily="34" charset="0"/>
                    <a:cs typeface="+mn-cs"/>
                  </a:rPr>
                  <a:t> Select a distribution key with unique values and high cardinality. </a:t>
                </a:r>
              </a:p>
            </p:txBody>
          </p:sp>
        </p:grpSp>
      </p:grpSp>
      <p:grpSp>
        <p:nvGrpSpPr>
          <p:cNvPr id="14" name="Group 116"/>
          <p:cNvGrpSpPr/>
          <p:nvPr/>
        </p:nvGrpSpPr>
        <p:grpSpPr>
          <a:xfrm>
            <a:off x="997006" y="933880"/>
            <a:ext cx="7080194" cy="4004958"/>
            <a:chOff x="609600" y="688430"/>
            <a:chExt cx="7543800" cy="4267200"/>
          </a:xfrm>
        </p:grpSpPr>
        <p:sp>
          <p:nvSpPr>
            <p:cNvPr id="15" name="Rounded Rectangle 14"/>
            <p:cNvSpPr/>
            <p:nvPr/>
          </p:nvSpPr>
          <p:spPr>
            <a:xfrm>
              <a:off x="609600" y="688430"/>
              <a:ext cx="7543800" cy="4267200"/>
            </a:xfrm>
            <a:prstGeom prst="roundRect">
              <a:avLst>
                <a:gd name="adj" fmla="val 2997"/>
              </a:avLst>
            </a:prstGeom>
            <a:solidFill>
              <a:schemeClr val="accent1">
                <a:lumMod val="20000"/>
                <a:lumOff val="80000"/>
              </a:schemeClr>
            </a:solidFill>
            <a:ln w="12700"/>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7" name="Text Box 4"/>
            <p:cNvSpPr txBox="1">
              <a:spLocks noChangeArrowheads="1"/>
            </p:cNvSpPr>
            <p:nvPr/>
          </p:nvSpPr>
          <p:spPr bwMode="auto">
            <a:xfrm>
              <a:off x="899319" y="764630"/>
              <a:ext cx="1174750" cy="584775"/>
            </a:xfrm>
            <a:prstGeom prst="rect">
              <a:avLst/>
            </a:prstGeom>
            <a:noFill/>
            <a:ln w="9525">
              <a:solidFill>
                <a:srgbClr val="000000"/>
              </a:solidFill>
              <a:miter lim="800000"/>
              <a:headEnd/>
              <a:tailEnd/>
            </a:ln>
          </p:spPr>
          <p:txBody>
            <a:bodyPr wrap="square">
              <a:spAutoFit/>
            </a:bodyPr>
            <a:lstStyle/>
            <a:p>
              <a:pPr algn="ctr" eaLnBrk="1" hangingPunct="1"/>
              <a:r>
                <a:rPr lang="en-US" sz="1600" b="1" baseline="0" dirty="0">
                  <a:solidFill>
                    <a:srgbClr val="000000"/>
                  </a:solidFill>
                  <a:latin typeface="+mj-lt"/>
                </a:rPr>
                <a:t>Segment</a:t>
              </a:r>
              <a:r>
                <a:rPr lang="en-US" sz="1600" b="1" baseline="0" dirty="0">
                  <a:latin typeface="+mj-lt"/>
                </a:rPr>
                <a:t/>
              </a:r>
              <a:br>
                <a:rPr lang="en-US" sz="1600" b="1" baseline="0" dirty="0">
                  <a:latin typeface="+mj-lt"/>
                </a:rPr>
              </a:br>
              <a:r>
                <a:rPr lang="en-US" sz="1600" b="1" baseline="0" dirty="0">
                  <a:solidFill>
                    <a:srgbClr val="000000"/>
                  </a:solidFill>
                  <a:latin typeface="+mj-lt"/>
                </a:rPr>
                <a:t>Instance</a:t>
              </a:r>
              <a:r>
                <a:rPr lang="en-US" sz="1600" b="1" baseline="0" dirty="0">
                  <a:latin typeface="+mj-lt"/>
                </a:rPr>
                <a:t> </a:t>
              </a:r>
            </a:p>
          </p:txBody>
        </p:sp>
        <p:sp>
          <p:nvSpPr>
            <p:cNvPr id="24" name="Text Box 33"/>
            <p:cNvSpPr txBox="1">
              <a:spLocks noChangeArrowheads="1"/>
            </p:cNvSpPr>
            <p:nvPr/>
          </p:nvSpPr>
          <p:spPr bwMode="auto">
            <a:xfrm>
              <a:off x="5885657" y="1262688"/>
              <a:ext cx="1219200" cy="338554"/>
            </a:xfrm>
            <a:prstGeom prst="rect">
              <a:avLst/>
            </a:prstGeom>
            <a:noFill/>
            <a:ln w="9525">
              <a:noFill/>
              <a:miter lim="800000"/>
              <a:headEnd/>
              <a:tailEnd/>
            </a:ln>
          </p:spPr>
          <p:txBody>
            <a:bodyPr>
              <a:spAutoFit/>
            </a:bodyPr>
            <a:lstStyle/>
            <a:p>
              <a:pPr algn="ctr" eaLnBrk="1" hangingPunct="1"/>
              <a:r>
                <a:rPr lang="en-US" sz="1600" b="1" baseline="0" dirty="0">
                  <a:solidFill>
                    <a:srgbClr val="000000"/>
                  </a:solidFill>
                  <a:latin typeface="+mj-lt"/>
                </a:rPr>
                <a:t>CPU</a:t>
              </a:r>
            </a:p>
          </p:txBody>
        </p:sp>
        <p:sp>
          <p:nvSpPr>
            <p:cNvPr id="25" name="Text Box 34"/>
            <p:cNvSpPr txBox="1">
              <a:spLocks noChangeArrowheads="1"/>
            </p:cNvSpPr>
            <p:nvPr/>
          </p:nvSpPr>
          <p:spPr bwMode="auto">
            <a:xfrm>
              <a:off x="4088607" y="1262688"/>
              <a:ext cx="1219200" cy="338554"/>
            </a:xfrm>
            <a:prstGeom prst="rect">
              <a:avLst/>
            </a:prstGeom>
            <a:noFill/>
            <a:ln w="9525">
              <a:noFill/>
              <a:miter lim="800000"/>
              <a:headEnd/>
              <a:tailEnd/>
            </a:ln>
          </p:spPr>
          <p:txBody>
            <a:bodyPr>
              <a:spAutoFit/>
            </a:bodyPr>
            <a:lstStyle/>
            <a:p>
              <a:pPr algn="ctr" eaLnBrk="1" hangingPunct="1"/>
              <a:r>
                <a:rPr lang="en-US" sz="1600" b="1" baseline="0" dirty="0">
                  <a:solidFill>
                    <a:srgbClr val="000000"/>
                  </a:solidFill>
                  <a:latin typeface="+mj-lt"/>
                </a:rPr>
                <a:t>Disk I/O</a:t>
              </a:r>
            </a:p>
          </p:txBody>
        </p:sp>
        <p:sp>
          <p:nvSpPr>
            <p:cNvPr id="26" name="Text Box 35"/>
            <p:cNvSpPr txBox="1">
              <a:spLocks noChangeArrowheads="1"/>
            </p:cNvSpPr>
            <p:nvPr/>
          </p:nvSpPr>
          <p:spPr bwMode="auto">
            <a:xfrm>
              <a:off x="2213769" y="1262688"/>
              <a:ext cx="1219200" cy="338554"/>
            </a:xfrm>
            <a:prstGeom prst="rect">
              <a:avLst/>
            </a:prstGeom>
            <a:noFill/>
            <a:ln w="9525">
              <a:noFill/>
              <a:miter lim="800000"/>
              <a:headEnd/>
              <a:tailEnd/>
            </a:ln>
          </p:spPr>
          <p:txBody>
            <a:bodyPr>
              <a:spAutoFit/>
            </a:bodyPr>
            <a:lstStyle/>
            <a:p>
              <a:pPr algn="ctr" eaLnBrk="1" hangingPunct="1"/>
              <a:r>
                <a:rPr lang="en-US" sz="1600" b="1" baseline="0" dirty="0">
                  <a:solidFill>
                    <a:srgbClr val="000000"/>
                  </a:solidFill>
                  <a:latin typeface="+mj-lt"/>
                </a:rPr>
                <a:t>Network</a:t>
              </a:r>
            </a:p>
          </p:txBody>
        </p:sp>
        <p:grpSp>
          <p:nvGrpSpPr>
            <p:cNvPr id="16" name="Group 66"/>
            <p:cNvGrpSpPr>
              <a:grpSpLocks noChangeAspect="1"/>
            </p:cNvGrpSpPr>
            <p:nvPr/>
          </p:nvGrpSpPr>
          <p:grpSpPr>
            <a:xfrm>
              <a:off x="1214783" y="1448836"/>
              <a:ext cx="478286" cy="493944"/>
              <a:chOff x="4854223" y="5257800"/>
              <a:chExt cx="850286" cy="878124"/>
            </a:xfrm>
          </p:grpSpPr>
          <p:grpSp>
            <p:nvGrpSpPr>
              <p:cNvPr id="18" name="Group 6"/>
              <p:cNvGrpSpPr/>
              <p:nvPr/>
            </p:nvGrpSpPr>
            <p:grpSpPr>
              <a:xfrm>
                <a:off x="4854223" y="5486400"/>
                <a:ext cx="850286" cy="649524"/>
                <a:chOff x="8293714" y="56238"/>
                <a:chExt cx="850286" cy="649524"/>
              </a:xfrm>
            </p:grpSpPr>
            <p:pic>
              <p:nvPicPr>
                <p:cNvPr id="65" name="Picture 4" descr="C:\Documents and Settings\cantot\My Documents\Training\Supporting Materials\Icons\PNG files for PowerPoint\All Others\disc blue flat.png"/>
                <p:cNvPicPr>
                  <a:picLocks noChangeAspect="1" noChangeArrowheads="1"/>
                </p:cNvPicPr>
                <p:nvPr/>
              </p:nvPicPr>
              <p:blipFill>
                <a:blip r:embed="rId6" cstate="print"/>
                <a:srcRect/>
                <a:stretch>
                  <a:fillRect/>
                </a:stretch>
              </p:blipFill>
              <p:spPr bwMode="auto">
                <a:xfrm>
                  <a:off x="8293714" y="381000"/>
                  <a:ext cx="850286" cy="324762"/>
                </a:xfrm>
                <a:prstGeom prst="rect">
                  <a:avLst/>
                </a:prstGeom>
                <a:noFill/>
              </p:spPr>
            </p:pic>
            <p:pic>
              <p:nvPicPr>
                <p:cNvPr id="66" name="Picture 4" descr="C:\Documents and Settings\cantot\My Documents\Training\Supporting Materials\Icons\PNG files for PowerPoint\All Others\disc blue flat.png"/>
                <p:cNvPicPr>
                  <a:picLocks noChangeAspect="1" noChangeArrowheads="1"/>
                </p:cNvPicPr>
                <p:nvPr/>
              </p:nvPicPr>
              <p:blipFill>
                <a:blip r:embed="rId6" cstate="print"/>
                <a:srcRect/>
                <a:stretch>
                  <a:fillRect/>
                </a:stretch>
              </p:blipFill>
              <p:spPr bwMode="auto">
                <a:xfrm>
                  <a:off x="8293714" y="272746"/>
                  <a:ext cx="850286" cy="324762"/>
                </a:xfrm>
                <a:prstGeom prst="rect">
                  <a:avLst/>
                </a:prstGeom>
                <a:noFill/>
              </p:spPr>
            </p:pic>
            <p:pic>
              <p:nvPicPr>
                <p:cNvPr id="67" name="Picture 4" descr="C:\Documents and Settings\cantot\My Documents\Training\Supporting Materials\Icons\PNG files for PowerPoint\All Others\disc blue flat.png"/>
                <p:cNvPicPr>
                  <a:picLocks noChangeAspect="1" noChangeArrowheads="1"/>
                </p:cNvPicPr>
                <p:nvPr/>
              </p:nvPicPr>
              <p:blipFill>
                <a:blip r:embed="rId6" cstate="print"/>
                <a:srcRect/>
                <a:stretch>
                  <a:fillRect/>
                </a:stretch>
              </p:blipFill>
              <p:spPr bwMode="auto">
                <a:xfrm>
                  <a:off x="8293714" y="164492"/>
                  <a:ext cx="850286" cy="324762"/>
                </a:xfrm>
                <a:prstGeom prst="rect">
                  <a:avLst/>
                </a:prstGeom>
                <a:noFill/>
              </p:spPr>
            </p:pic>
            <p:pic>
              <p:nvPicPr>
                <p:cNvPr id="68" name="Picture 4" descr="C:\Documents and Settings\cantot\My Documents\Training\Supporting Materials\Icons\PNG files for PowerPoint\All Others\disc blue flat.png"/>
                <p:cNvPicPr>
                  <a:picLocks noChangeAspect="1" noChangeArrowheads="1"/>
                </p:cNvPicPr>
                <p:nvPr/>
              </p:nvPicPr>
              <p:blipFill>
                <a:blip r:embed="rId6" cstate="print"/>
                <a:srcRect/>
                <a:stretch>
                  <a:fillRect/>
                </a:stretch>
              </p:blipFill>
              <p:spPr bwMode="auto">
                <a:xfrm>
                  <a:off x="8293714" y="56238"/>
                  <a:ext cx="850286" cy="324762"/>
                </a:xfrm>
                <a:prstGeom prst="rect">
                  <a:avLst/>
                </a:prstGeom>
                <a:noFill/>
              </p:spPr>
            </p:pic>
          </p:grpSp>
          <p:sp>
            <p:nvSpPr>
              <p:cNvPr id="64" name="Rectangle 63"/>
              <p:cNvSpPr/>
              <p:nvPr/>
            </p:nvSpPr>
            <p:spPr>
              <a:xfrm>
                <a:off x="5006623" y="5257800"/>
                <a:ext cx="533400" cy="381000"/>
              </a:xfrm>
              <a:prstGeom prst="rect">
                <a:avLst/>
              </a:prstGeom>
              <a:solidFill>
                <a:schemeClr val="bg1"/>
              </a:solidFill>
              <a:ln>
                <a:solidFill>
                  <a:schemeClr val="accent4">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1</a:t>
                </a:r>
              </a:p>
            </p:txBody>
          </p:sp>
        </p:grpSp>
        <p:grpSp>
          <p:nvGrpSpPr>
            <p:cNvPr id="19" name="Group 67"/>
            <p:cNvGrpSpPr>
              <a:grpSpLocks noChangeAspect="1"/>
            </p:cNvGrpSpPr>
            <p:nvPr/>
          </p:nvGrpSpPr>
          <p:grpSpPr>
            <a:xfrm>
              <a:off x="1241355" y="2075496"/>
              <a:ext cx="425143" cy="439062"/>
              <a:chOff x="4854223" y="5257800"/>
              <a:chExt cx="850286" cy="878124"/>
            </a:xfrm>
          </p:grpSpPr>
          <p:grpSp>
            <p:nvGrpSpPr>
              <p:cNvPr id="20" name="Group 6"/>
              <p:cNvGrpSpPr/>
              <p:nvPr/>
            </p:nvGrpSpPr>
            <p:grpSpPr>
              <a:xfrm>
                <a:off x="4854223" y="5486400"/>
                <a:ext cx="850286" cy="649524"/>
                <a:chOff x="8293714" y="56238"/>
                <a:chExt cx="850286" cy="649524"/>
              </a:xfrm>
            </p:grpSpPr>
            <p:pic>
              <p:nvPicPr>
                <p:cNvPr id="59" name="Picture 4" descr="C:\Documents and Settings\cantot\My Documents\Training\Supporting Materials\Icons\PNG files for PowerPoint\All Others\disc blue flat.png"/>
                <p:cNvPicPr>
                  <a:picLocks noChangeAspect="1" noChangeArrowheads="1"/>
                </p:cNvPicPr>
                <p:nvPr/>
              </p:nvPicPr>
              <p:blipFill>
                <a:blip r:embed="rId6" cstate="print"/>
                <a:srcRect/>
                <a:stretch>
                  <a:fillRect/>
                </a:stretch>
              </p:blipFill>
              <p:spPr bwMode="auto">
                <a:xfrm>
                  <a:off x="8293714" y="381000"/>
                  <a:ext cx="850286" cy="324762"/>
                </a:xfrm>
                <a:prstGeom prst="rect">
                  <a:avLst/>
                </a:prstGeom>
                <a:noFill/>
              </p:spPr>
            </p:pic>
            <p:pic>
              <p:nvPicPr>
                <p:cNvPr id="60" name="Picture 4" descr="C:\Documents and Settings\cantot\My Documents\Training\Supporting Materials\Icons\PNG files for PowerPoint\All Others\disc blue flat.png"/>
                <p:cNvPicPr>
                  <a:picLocks noChangeAspect="1" noChangeArrowheads="1"/>
                </p:cNvPicPr>
                <p:nvPr/>
              </p:nvPicPr>
              <p:blipFill>
                <a:blip r:embed="rId6" cstate="print"/>
                <a:srcRect/>
                <a:stretch>
                  <a:fillRect/>
                </a:stretch>
              </p:blipFill>
              <p:spPr bwMode="auto">
                <a:xfrm>
                  <a:off x="8293714" y="272746"/>
                  <a:ext cx="850286" cy="324762"/>
                </a:xfrm>
                <a:prstGeom prst="rect">
                  <a:avLst/>
                </a:prstGeom>
                <a:noFill/>
              </p:spPr>
            </p:pic>
            <p:pic>
              <p:nvPicPr>
                <p:cNvPr id="61" name="Picture 4" descr="C:\Documents and Settings\cantot\My Documents\Training\Supporting Materials\Icons\PNG files for PowerPoint\All Others\disc blue flat.png"/>
                <p:cNvPicPr>
                  <a:picLocks noChangeAspect="1" noChangeArrowheads="1"/>
                </p:cNvPicPr>
                <p:nvPr/>
              </p:nvPicPr>
              <p:blipFill>
                <a:blip r:embed="rId6" cstate="print"/>
                <a:srcRect/>
                <a:stretch>
                  <a:fillRect/>
                </a:stretch>
              </p:blipFill>
              <p:spPr bwMode="auto">
                <a:xfrm>
                  <a:off x="8293714" y="164492"/>
                  <a:ext cx="850286" cy="324762"/>
                </a:xfrm>
                <a:prstGeom prst="rect">
                  <a:avLst/>
                </a:prstGeom>
                <a:noFill/>
              </p:spPr>
            </p:pic>
            <p:pic>
              <p:nvPicPr>
                <p:cNvPr id="62" name="Picture 4" descr="C:\Documents and Settings\cantot\My Documents\Training\Supporting Materials\Icons\PNG files for PowerPoint\All Others\disc blue flat.png"/>
                <p:cNvPicPr>
                  <a:picLocks noChangeAspect="1" noChangeArrowheads="1"/>
                </p:cNvPicPr>
                <p:nvPr/>
              </p:nvPicPr>
              <p:blipFill>
                <a:blip r:embed="rId6" cstate="print"/>
                <a:srcRect/>
                <a:stretch>
                  <a:fillRect/>
                </a:stretch>
              </p:blipFill>
              <p:spPr bwMode="auto">
                <a:xfrm>
                  <a:off x="8293714" y="56238"/>
                  <a:ext cx="850286" cy="324762"/>
                </a:xfrm>
                <a:prstGeom prst="rect">
                  <a:avLst/>
                </a:prstGeom>
                <a:noFill/>
              </p:spPr>
            </p:pic>
          </p:grpSp>
          <p:sp>
            <p:nvSpPr>
              <p:cNvPr id="58" name="Rectangle 57"/>
              <p:cNvSpPr/>
              <p:nvPr/>
            </p:nvSpPr>
            <p:spPr>
              <a:xfrm>
                <a:off x="5006623" y="5257800"/>
                <a:ext cx="533400" cy="381000"/>
              </a:xfrm>
              <a:prstGeom prst="rect">
                <a:avLst/>
              </a:prstGeom>
              <a:solidFill>
                <a:schemeClr val="bg1"/>
              </a:solidFill>
              <a:ln>
                <a:solidFill>
                  <a:schemeClr val="accent4">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2</a:t>
                </a:r>
              </a:p>
            </p:txBody>
          </p:sp>
        </p:grpSp>
        <p:grpSp>
          <p:nvGrpSpPr>
            <p:cNvPr id="21" name="Group 74"/>
            <p:cNvGrpSpPr>
              <a:grpSpLocks noChangeAspect="1"/>
            </p:cNvGrpSpPr>
            <p:nvPr/>
          </p:nvGrpSpPr>
          <p:grpSpPr>
            <a:xfrm>
              <a:off x="1241355" y="2647267"/>
              <a:ext cx="425143" cy="439062"/>
              <a:chOff x="4854223" y="5257800"/>
              <a:chExt cx="850286" cy="878124"/>
            </a:xfrm>
          </p:grpSpPr>
          <p:grpSp>
            <p:nvGrpSpPr>
              <p:cNvPr id="22" name="Group 6"/>
              <p:cNvGrpSpPr/>
              <p:nvPr/>
            </p:nvGrpSpPr>
            <p:grpSpPr>
              <a:xfrm>
                <a:off x="4854223" y="5486400"/>
                <a:ext cx="850286" cy="649524"/>
                <a:chOff x="8293714" y="56238"/>
                <a:chExt cx="850286" cy="649524"/>
              </a:xfrm>
            </p:grpSpPr>
            <p:pic>
              <p:nvPicPr>
                <p:cNvPr id="53" name="Picture 4" descr="C:\Documents and Settings\cantot\My Documents\Training\Supporting Materials\Icons\PNG files for PowerPoint\All Others\disc blue flat.png"/>
                <p:cNvPicPr>
                  <a:picLocks noChangeAspect="1" noChangeArrowheads="1"/>
                </p:cNvPicPr>
                <p:nvPr/>
              </p:nvPicPr>
              <p:blipFill>
                <a:blip r:embed="rId6" cstate="print"/>
                <a:srcRect/>
                <a:stretch>
                  <a:fillRect/>
                </a:stretch>
              </p:blipFill>
              <p:spPr bwMode="auto">
                <a:xfrm>
                  <a:off x="8293714" y="381000"/>
                  <a:ext cx="850286" cy="324762"/>
                </a:xfrm>
                <a:prstGeom prst="rect">
                  <a:avLst/>
                </a:prstGeom>
                <a:noFill/>
              </p:spPr>
            </p:pic>
            <p:pic>
              <p:nvPicPr>
                <p:cNvPr id="54" name="Picture 4" descr="C:\Documents and Settings\cantot\My Documents\Training\Supporting Materials\Icons\PNG files for PowerPoint\All Others\disc blue flat.png"/>
                <p:cNvPicPr>
                  <a:picLocks noChangeAspect="1" noChangeArrowheads="1"/>
                </p:cNvPicPr>
                <p:nvPr/>
              </p:nvPicPr>
              <p:blipFill>
                <a:blip r:embed="rId6" cstate="print"/>
                <a:srcRect/>
                <a:stretch>
                  <a:fillRect/>
                </a:stretch>
              </p:blipFill>
              <p:spPr bwMode="auto">
                <a:xfrm>
                  <a:off x="8293714" y="272746"/>
                  <a:ext cx="850286" cy="324762"/>
                </a:xfrm>
                <a:prstGeom prst="rect">
                  <a:avLst/>
                </a:prstGeom>
                <a:noFill/>
              </p:spPr>
            </p:pic>
            <p:pic>
              <p:nvPicPr>
                <p:cNvPr id="55" name="Picture 4" descr="C:\Documents and Settings\cantot\My Documents\Training\Supporting Materials\Icons\PNG files for PowerPoint\All Others\disc blue flat.png"/>
                <p:cNvPicPr>
                  <a:picLocks noChangeAspect="1" noChangeArrowheads="1"/>
                </p:cNvPicPr>
                <p:nvPr/>
              </p:nvPicPr>
              <p:blipFill>
                <a:blip r:embed="rId6" cstate="print"/>
                <a:srcRect/>
                <a:stretch>
                  <a:fillRect/>
                </a:stretch>
              </p:blipFill>
              <p:spPr bwMode="auto">
                <a:xfrm>
                  <a:off x="8293714" y="164492"/>
                  <a:ext cx="850286" cy="324762"/>
                </a:xfrm>
                <a:prstGeom prst="rect">
                  <a:avLst/>
                </a:prstGeom>
                <a:noFill/>
              </p:spPr>
            </p:pic>
            <p:pic>
              <p:nvPicPr>
                <p:cNvPr id="56" name="Picture 4" descr="C:\Documents and Settings\cantot\My Documents\Training\Supporting Materials\Icons\PNG files for PowerPoint\All Others\disc blue flat.png"/>
                <p:cNvPicPr>
                  <a:picLocks noChangeAspect="1" noChangeArrowheads="1"/>
                </p:cNvPicPr>
                <p:nvPr/>
              </p:nvPicPr>
              <p:blipFill>
                <a:blip r:embed="rId6" cstate="print"/>
                <a:srcRect/>
                <a:stretch>
                  <a:fillRect/>
                </a:stretch>
              </p:blipFill>
              <p:spPr bwMode="auto">
                <a:xfrm>
                  <a:off x="8293714" y="56238"/>
                  <a:ext cx="850286" cy="324762"/>
                </a:xfrm>
                <a:prstGeom prst="rect">
                  <a:avLst/>
                </a:prstGeom>
                <a:noFill/>
              </p:spPr>
            </p:pic>
          </p:grpSp>
          <p:sp>
            <p:nvSpPr>
              <p:cNvPr id="52" name="Rectangle 51"/>
              <p:cNvSpPr/>
              <p:nvPr/>
            </p:nvSpPr>
            <p:spPr>
              <a:xfrm>
                <a:off x="5006623" y="5257800"/>
                <a:ext cx="533400" cy="381000"/>
              </a:xfrm>
              <a:prstGeom prst="rect">
                <a:avLst/>
              </a:prstGeom>
              <a:solidFill>
                <a:schemeClr val="bg1"/>
              </a:solidFill>
              <a:ln>
                <a:solidFill>
                  <a:schemeClr val="accent4">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3</a:t>
                </a:r>
              </a:p>
            </p:txBody>
          </p:sp>
        </p:grpSp>
        <p:grpSp>
          <p:nvGrpSpPr>
            <p:cNvPr id="23" name="Group 102"/>
            <p:cNvGrpSpPr>
              <a:grpSpLocks noChangeAspect="1"/>
            </p:cNvGrpSpPr>
            <p:nvPr/>
          </p:nvGrpSpPr>
          <p:grpSpPr>
            <a:xfrm>
              <a:off x="1241355" y="3219038"/>
              <a:ext cx="425143" cy="439062"/>
              <a:chOff x="4854223" y="5257800"/>
              <a:chExt cx="850286" cy="878124"/>
            </a:xfrm>
          </p:grpSpPr>
          <p:grpSp>
            <p:nvGrpSpPr>
              <p:cNvPr id="27" name="Group 6"/>
              <p:cNvGrpSpPr/>
              <p:nvPr/>
            </p:nvGrpSpPr>
            <p:grpSpPr>
              <a:xfrm>
                <a:off x="4854223" y="5486400"/>
                <a:ext cx="850286" cy="649524"/>
                <a:chOff x="8293714" y="56238"/>
                <a:chExt cx="850286" cy="649524"/>
              </a:xfrm>
            </p:grpSpPr>
            <p:pic>
              <p:nvPicPr>
                <p:cNvPr id="47" name="Picture 4" descr="C:\Documents and Settings\cantot\My Documents\Training\Supporting Materials\Icons\PNG files for PowerPoint\All Others\disc blue flat.png"/>
                <p:cNvPicPr>
                  <a:picLocks noChangeAspect="1" noChangeArrowheads="1"/>
                </p:cNvPicPr>
                <p:nvPr/>
              </p:nvPicPr>
              <p:blipFill>
                <a:blip r:embed="rId6" cstate="print"/>
                <a:srcRect/>
                <a:stretch>
                  <a:fillRect/>
                </a:stretch>
              </p:blipFill>
              <p:spPr bwMode="auto">
                <a:xfrm>
                  <a:off x="8293714" y="381000"/>
                  <a:ext cx="850286" cy="324762"/>
                </a:xfrm>
                <a:prstGeom prst="rect">
                  <a:avLst/>
                </a:prstGeom>
                <a:noFill/>
              </p:spPr>
            </p:pic>
            <p:pic>
              <p:nvPicPr>
                <p:cNvPr id="48" name="Picture 4" descr="C:\Documents and Settings\cantot\My Documents\Training\Supporting Materials\Icons\PNG files for PowerPoint\All Others\disc blue flat.png"/>
                <p:cNvPicPr>
                  <a:picLocks noChangeAspect="1" noChangeArrowheads="1"/>
                </p:cNvPicPr>
                <p:nvPr/>
              </p:nvPicPr>
              <p:blipFill>
                <a:blip r:embed="rId6" cstate="print"/>
                <a:srcRect/>
                <a:stretch>
                  <a:fillRect/>
                </a:stretch>
              </p:blipFill>
              <p:spPr bwMode="auto">
                <a:xfrm>
                  <a:off x="8293714" y="272746"/>
                  <a:ext cx="850286" cy="324762"/>
                </a:xfrm>
                <a:prstGeom prst="rect">
                  <a:avLst/>
                </a:prstGeom>
                <a:noFill/>
              </p:spPr>
            </p:pic>
            <p:pic>
              <p:nvPicPr>
                <p:cNvPr id="49" name="Picture 4" descr="C:\Documents and Settings\cantot\My Documents\Training\Supporting Materials\Icons\PNG files for PowerPoint\All Others\disc blue flat.png"/>
                <p:cNvPicPr>
                  <a:picLocks noChangeAspect="1" noChangeArrowheads="1"/>
                </p:cNvPicPr>
                <p:nvPr/>
              </p:nvPicPr>
              <p:blipFill>
                <a:blip r:embed="rId6" cstate="print"/>
                <a:srcRect/>
                <a:stretch>
                  <a:fillRect/>
                </a:stretch>
              </p:blipFill>
              <p:spPr bwMode="auto">
                <a:xfrm>
                  <a:off x="8293714" y="164492"/>
                  <a:ext cx="850286" cy="324762"/>
                </a:xfrm>
                <a:prstGeom prst="rect">
                  <a:avLst/>
                </a:prstGeom>
                <a:noFill/>
              </p:spPr>
            </p:pic>
            <p:pic>
              <p:nvPicPr>
                <p:cNvPr id="50" name="Picture 4" descr="C:\Documents and Settings\cantot\My Documents\Training\Supporting Materials\Icons\PNG files for PowerPoint\All Others\disc blue flat.png"/>
                <p:cNvPicPr>
                  <a:picLocks noChangeAspect="1" noChangeArrowheads="1"/>
                </p:cNvPicPr>
                <p:nvPr/>
              </p:nvPicPr>
              <p:blipFill>
                <a:blip r:embed="rId6" cstate="print"/>
                <a:srcRect/>
                <a:stretch>
                  <a:fillRect/>
                </a:stretch>
              </p:blipFill>
              <p:spPr bwMode="auto">
                <a:xfrm>
                  <a:off x="8293714" y="56238"/>
                  <a:ext cx="850286" cy="324762"/>
                </a:xfrm>
                <a:prstGeom prst="rect">
                  <a:avLst/>
                </a:prstGeom>
                <a:noFill/>
              </p:spPr>
            </p:pic>
          </p:grpSp>
          <p:sp>
            <p:nvSpPr>
              <p:cNvPr id="46" name="Rectangle 45"/>
              <p:cNvSpPr/>
              <p:nvPr/>
            </p:nvSpPr>
            <p:spPr>
              <a:xfrm>
                <a:off x="5006623" y="5257800"/>
                <a:ext cx="533400" cy="381000"/>
              </a:xfrm>
              <a:prstGeom prst="rect">
                <a:avLst/>
              </a:prstGeom>
              <a:solidFill>
                <a:schemeClr val="bg1"/>
              </a:solidFill>
              <a:ln>
                <a:solidFill>
                  <a:schemeClr val="accent4">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4</a:t>
                </a:r>
              </a:p>
            </p:txBody>
          </p:sp>
        </p:grpSp>
        <p:grpSp>
          <p:nvGrpSpPr>
            <p:cNvPr id="28" name="Group 109"/>
            <p:cNvGrpSpPr>
              <a:grpSpLocks noChangeAspect="1"/>
            </p:cNvGrpSpPr>
            <p:nvPr/>
          </p:nvGrpSpPr>
          <p:grpSpPr>
            <a:xfrm>
              <a:off x="1241355" y="3790809"/>
              <a:ext cx="425143" cy="439062"/>
              <a:chOff x="4854223" y="5257800"/>
              <a:chExt cx="850286" cy="878124"/>
            </a:xfrm>
          </p:grpSpPr>
          <p:grpSp>
            <p:nvGrpSpPr>
              <p:cNvPr id="29" name="Group 6"/>
              <p:cNvGrpSpPr/>
              <p:nvPr/>
            </p:nvGrpSpPr>
            <p:grpSpPr>
              <a:xfrm>
                <a:off x="4854223" y="5486400"/>
                <a:ext cx="850286" cy="649524"/>
                <a:chOff x="8293714" y="56238"/>
                <a:chExt cx="850286" cy="649524"/>
              </a:xfrm>
            </p:grpSpPr>
            <p:pic>
              <p:nvPicPr>
                <p:cNvPr id="41" name="Picture 4" descr="C:\Documents and Settings\cantot\My Documents\Training\Supporting Materials\Icons\PNG files for PowerPoint\All Others\disc blue flat.png"/>
                <p:cNvPicPr>
                  <a:picLocks noChangeAspect="1" noChangeArrowheads="1"/>
                </p:cNvPicPr>
                <p:nvPr/>
              </p:nvPicPr>
              <p:blipFill>
                <a:blip r:embed="rId6" cstate="print"/>
                <a:srcRect/>
                <a:stretch>
                  <a:fillRect/>
                </a:stretch>
              </p:blipFill>
              <p:spPr bwMode="auto">
                <a:xfrm>
                  <a:off x="8293714" y="381000"/>
                  <a:ext cx="850286" cy="324762"/>
                </a:xfrm>
                <a:prstGeom prst="rect">
                  <a:avLst/>
                </a:prstGeom>
                <a:noFill/>
              </p:spPr>
            </p:pic>
            <p:pic>
              <p:nvPicPr>
                <p:cNvPr id="42" name="Picture 4" descr="C:\Documents and Settings\cantot\My Documents\Training\Supporting Materials\Icons\PNG files for PowerPoint\All Others\disc blue flat.png"/>
                <p:cNvPicPr>
                  <a:picLocks noChangeAspect="1" noChangeArrowheads="1"/>
                </p:cNvPicPr>
                <p:nvPr/>
              </p:nvPicPr>
              <p:blipFill>
                <a:blip r:embed="rId6" cstate="print"/>
                <a:srcRect/>
                <a:stretch>
                  <a:fillRect/>
                </a:stretch>
              </p:blipFill>
              <p:spPr bwMode="auto">
                <a:xfrm>
                  <a:off x="8293714" y="272746"/>
                  <a:ext cx="850286" cy="324762"/>
                </a:xfrm>
                <a:prstGeom prst="rect">
                  <a:avLst/>
                </a:prstGeom>
                <a:noFill/>
              </p:spPr>
            </p:pic>
            <p:pic>
              <p:nvPicPr>
                <p:cNvPr id="43" name="Picture 4" descr="C:\Documents and Settings\cantot\My Documents\Training\Supporting Materials\Icons\PNG files for PowerPoint\All Others\disc blue flat.png"/>
                <p:cNvPicPr>
                  <a:picLocks noChangeAspect="1" noChangeArrowheads="1"/>
                </p:cNvPicPr>
                <p:nvPr/>
              </p:nvPicPr>
              <p:blipFill>
                <a:blip r:embed="rId6" cstate="print"/>
                <a:srcRect/>
                <a:stretch>
                  <a:fillRect/>
                </a:stretch>
              </p:blipFill>
              <p:spPr bwMode="auto">
                <a:xfrm>
                  <a:off x="8293714" y="164492"/>
                  <a:ext cx="850286" cy="324762"/>
                </a:xfrm>
                <a:prstGeom prst="rect">
                  <a:avLst/>
                </a:prstGeom>
                <a:noFill/>
              </p:spPr>
            </p:pic>
            <p:pic>
              <p:nvPicPr>
                <p:cNvPr id="44" name="Picture 4" descr="C:\Documents and Settings\cantot\My Documents\Training\Supporting Materials\Icons\PNG files for PowerPoint\All Others\disc blue flat.png"/>
                <p:cNvPicPr>
                  <a:picLocks noChangeAspect="1" noChangeArrowheads="1"/>
                </p:cNvPicPr>
                <p:nvPr/>
              </p:nvPicPr>
              <p:blipFill>
                <a:blip r:embed="rId6" cstate="print"/>
                <a:srcRect/>
                <a:stretch>
                  <a:fillRect/>
                </a:stretch>
              </p:blipFill>
              <p:spPr bwMode="auto">
                <a:xfrm>
                  <a:off x="8293714" y="56238"/>
                  <a:ext cx="850286" cy="324762"/>
                </a:xfrm>
                <a:prstGeom prst="rect">
                  <a:avLst/>
                </a:prstGeom>
                <a:noFill/>
              </p:spPr>
            </p:pic>
          </p:grpSp>
          <p:sp>
            <p:nvSpPr>
              <p:cNvPr id="40" name="Rectangle 39"/>
              <p:cNvSpPr/>
              <p:nvPr/>
            </p:nvSpPr>
            <p:spPr>
              <a:xfrm>
                <a:off x="5006623" y="5257800"/>
                <a:ext cx="533400" cy="381000"/>
              </a:xfrm>
              <a:prstGeom prst="rect">
                <a:avLst/>
              </a:prstGeom>
              <a:solidFill>
                <a:schemeClr val="bg1"/>
              </a:solidFill>
              <a:ln>
                <a:solidFill>
                  <a:schemeClr val="accent4">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5</a:t>
                </a:r>
              </a:p>
            </p:txBody>
          </p:sp>
        </p:grpSp>
        <p:grpSp>
          <p:nvGrpSpPr>
            <p:cNvPr id="30" name="Group 116"/>
            <p:cNvGrpSpPr>
              <a:grpSpLocks noChangeAspect="1"/>
            </p:cNvGrpSpPr>
            <p:nvPr/>
          </p:nvGrpSpPr>
          <p:grpSpPr>
            <a:xfrm>
              <a:off x="1241355" y="4362580"/>
              <a:ext cx="425143" cy="439062"/>
              <a:chOff x="4854223" y="5257800"/>
              <a:chExt cx="850286" cy="878124"/>
            </a:xfrm>
          </p:grpSpPr>
          <p:grpSp>
            <p:nvGrpSpPr>
              <p:cNvPr id="31" name="Group 6"/>
              <p:cNvGrpSpPr/>
              <p:nvPr/>
            </p:nvGrpSpPr>
            <p:grpSpPr>
              <a:xfrm>
                <a:off x="4854223" y="5486400"/>
                <a:ext cx="850286" cy="649524"/>
                <a:chOff x="8293714" y="56238"/>
                <a:chExt cx="850286" cy="649524"/>
              </a:xfrm>
            </p:grpSpPr>
            <p:pic>
              <p:nvPicPr>
                <p:cNvPr id="35" name="Picture 4" descr="C:\Documents and Settings\cantot\My Documents\Training\Supporting Materials\Icons\PNG files for PowerPoint\All Others\disc blue flat.png"/>
                <p:cNvPicPr>
                  <a:picLocks noChangeAspect="1" noChangeArrowheads="1"/>
                </p:cNvPicPr>
                <p:nvPr/>
              </p:nvPicPr>
              <p:blipFill>
                <a:blip r:embed="rId6" cstate="print"/>
                <a:srcRect/>
                <a:stretch>
                  <a:fillRect/>
                </a:stretch>
              </p:blipFill>
              <p:spPr bwMode="auto">
                <a:xfrm>
                  <a:off x="8293714" y="381000"/>
                  <a:ext cx="850286" cy="324762"/>
                </a:xfrm>
                <a:prstGeom prst="rect">
                  <a:avLst/>
                </a:prstGeom>
                <a:noFill/>
              </p:spPr>
            </p:pic>
            <p:pic>
              <p:nvPicPr>
                <p:cNvPr id="36" name="Picture 4" descr="C:\Documents and Settings\cantot\My Documents\Training\Supporting Materials\Icons\PNG files for PowerPoint\All Others\disc blue flat.png"/>
                <p:cNvPicPr>
                  <a:picLocks noChangeAspect="1" noChangeArrowheads="1"/>
                </p:cNvPicPr>
                <p:nvPr/>
              </p:nvPicPr>
              <p:blipFill>
                <a:blip r:embed="rId6" cstate="print"/>
                <a:srcRect/>
                <a:stretch>
                  <a:fillRect/>
                </a:stretch>
              </p:blipFill>
              <p:spPr bwMode="auto">
                <a:xfrm>
                  <a:off x="8293714" y="272746"/>
                  <a:ext cx="850286" cy="324762"/>
                </a:xfrm>
                <a:prstGeom prst="rect">
                  <a:avLst/>
                </a:prstGeom>
                <a:noFill/>
              </p:spPr>
            </p:pic>
            <p:pic>
              <p:nvPicPr>
                <p:cNvPr id="37" name="Picture 4" descr="C:\Documents and Settings\cantot\My Documents\Training\Supporting Materials\Icons\PNG files for PowerPoint\All Others\disc blue flat.png"/>
                <p:cNvPicPr>
                  <a:picLocks noChangeAspect="1" noChangeArrowheads="1"/>
                </p:cNvPicPr>
                <p:nvPr/>
              </p:nvPicPr>
              <p:blipFill>
                <a:blip r:embed="rId6" cstate="print"/>
                <a:srcRect/>
                <a:stretch>
                  <a:fillRect/>
                </a:stretch>
              </p:blipFill>
              <p:spPr bwMode="auto">
                <a:xfrm>
                  <a:off x="8293714" y="164492"/>
                  <a:ext cx="850286" cy="324762"/>
                </a:xfrm>
                <a:prstGeom prst="rect">
                  <a:avLst/>
                </a:prstGeom>
                <a:noFill/>
              </p:spPr>
            </p:pic>
            <p:pic>
              <p:nvPicPr>
                <p:cNvPr id="38" name="Picture 4" descr="C:\Documents and Settings\cantot\My Documents\Training\Supporting Materials\Icons\PNG files for PowerPoint\All Others\disc blue flat.png"/>
                <p:cNvPicPr>
                  <a:picLocks noChangeAspect="1" noChangeArrowheads="1"/>
                </p:cNvPicPr>
                <p:nvPr/>
              </p:nvPicPr>
              <p:blipFill>
                <a:blip r:embed="rId6" cstate="print"/>
                <a:srcRect/>
                <a:stretch>
                  <a:fillRect/>
                </a:stretch>
              </p:blipFill>
              <p:spPr bwMode="auto">
                <a:xfrm>
                  <a:off x="8293714" y="56238"/>
                  <a:ext cx="850286" cy="324762"/>
                </a:xfrm>
                <a:prstGeom prst="rect">
                  <a:avLst/>
                </a:prstGeom>
                <a:noFill/>
              </p:spPr>
            </p:pic>
          </p:grpSp>
          <p:sp>
            <p:nvSpPr>
              <p:cNvPr id="34" name="Rectangle 33"/>
              <p:cNvSpPr/>
              <p:nvPr/>
            </p:nvSpPr>
            <p:spPr>
              <a:xfrm>
                <a:off x="5006623" y="5257800"/>
                <a:ext cx="533400" cy="381000"/>
              </a:xfrm>
              <a:prstGeom prst="rect">
                <a:avLst/>
              </a:prstGeom>
              <a:solidFill>
                <a:schemeClr val="bg1"/>
              </a:solidFill>
              <a:ln>
                <a:solidFill>
                  <a:schemeClr val="accent4">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6</a:t>
                </a:r>
              </a:p>
            </p:txBody>
          </p:sp>
        </p:grpSp>
        <p:sp>
          <p:nvSpPr>
            <p:cNvPr id="87" name="Text Box 37"/>
            <p:cNvSpPr txBox="1">
              <a:spLocks noChangeArrowheads="1"/>
            </p:cNvSpPr>
            <p:nvPr/>
          </p:nvSpPr>
          <p:spPr bwMode="auto">
            <a:xfrm>
              <a:off x="2819400" y="762000"/>
              <a:ext cx="3581400" cy="393516"/>
            </a:xfrm>
            <a:prstGeom prst="rect">
              <a:avLst/>
            </a:prstGeom>
            <a:solidFill>
              <a:schemeClr val="bg1"/>
            </a:solidFill>
            <a:ln w="9525">
              <a:solidFill>
                <a:schemeClr val="tx1"/>
              </a:solidFill>
              <a:miter lim="800000"/>
              <a:headEnd/>
              <a:tailEnd/>
            </a:ln>
            <a:effectLst>
              <a:softEdge rad="63500"/>
            </a:effectLst>
          </p:spPr>
          <p:txBody>
            <a:bodyPr wrap="square">
              <a:spAutoFit/>
            </a:bodyPr>
            <a:lstStyle/>
            <a:p>
              <a:pPr algn="ctr" eaLnBrk="1" hangingPunct="1">
                <a:spcBef>
                  <a:spcPct val="50000"/>
                </a:spcBef>
              </a:pPr>
              <a:r>
                <a:rPr lang="en-US" b="1" baseline="0" dirty="0" smtClean="0">
                  <a:solidFill>
                    <a:srgbClr val="000000"/>
                  </a:solidFill>
                  <a:latin typeface="+mj-lt"/>
                </a:rPr>
                <a:t>Distributed on Gender (M</a:t>
              </a:r>
              <a:r>
                <a:rPr lang="en-US" b="1" dirty="0" smtClean="0">
                  <a:solidFill>
                    <a:srgbClr val="000000"/>
                  </a:solidFill>
                  <a:latin typeface="+mj-lt"/>
                </a:rPr>
                <a:t> / </a:t>
              </a:r>
              <a:r>
                <a:rPr lang="en-US" b="1" baseline="0" dirty="0" smtClean="0">
                  <a:solidFill>
                    <a:srgbClr val="000000"/>
                  </a:solidFill>
                  <a:latin typeface="+mj-lt"/>
                </a:rPr>
                <a:t>F)</a:t>
              </a:r>
              <a:endParaRPr lang="en-US" b="1" baseline="0" dirty="0">
                <a:solidFill>
                  <a:srgbClr val="000000"/>
                </a:solidFill>
                <a:latin typeface="+mj-lt"/>
              </a:endParaRPr>
            </a:p>
          </p:txBody>
        </p:sp>
        <p:grpSp>
          <p:nvGrpSpPr>
            <p:cNvPr id="32" name="Group 87"/>
            <p:cNvGrpSpPr>
              <a:grpSpLocks/>
            </p:cNvGrpSpPr>
            <p:nvPr/>
          </p:nvGrpSpPr>
          <p:grpSpPr bwMode="auto">
            <a:xfrm>
              <a:off x="1920240" y="1603375"/>
              <a:ext cx="581025" cy="377825"/>
              <a:chOff x="671" y="1024"/>
              <a:chExt cx="366" cy="238"/>
            </a:xfrm>
          </p:grpSpPr>
          <p:sp>
            <p:nvSpPr>
              <p:cNvPr id="89" name="Rectangle 45" descr="Large checker board"/>
              <p:cNvSpPr>
                <a:spLocks noChangeArrowheads="1"/>
              </p:cNvSpPr>
              <p:nvPr/>
            </p:nvSpPr>
            <p:spPr bwMode="auto">
              <a:xfrm>
                <a:off x="826" y="1025"/>
                <a:ext cx="100" cy="237"/>
              </a:xfrm>
              <a:prstGeom prst="rect">
                <a:avLst/>
              </a:prstGeom>
              <a:pattFill prst="lgCheck">
                <a:fgClr>
                  <a:srgbClr val="339966"/>
                </a:fgClr>
                <a:bgClr>
                  <a:srgbClr val="FFFFFF"/>
                </a:bgClr>
              </a:pattFill>
              <a:ln w="9525">
                <a:solidFill>
                  <a:schemeClr val="tx1"/>
                </a:solidFill>
                <a:miter lim="800000"/>
                <a:headEnd/>
                <a:tailEnd/>
              </a:ln>
            </p:spPr>
            <p:txBody>
              <a:bodyPr wrap="none" anchor="ctr"/>
              <a:lstStyle/>
              <a:p>
                <a:endParaRPr lang="en-US" dirty="0"/>
              </a:p>
            </p:txBody>
          </p:sp>
          <p:grpSp>
            <p:nvGrpSpPr>
              <p:cNvPr id="33" name="Group 83"/>
              <p:cNvGrpSpPr>
                <a:grpSpLocks/>
              </p:cNvGrpSpPr>
              <p:nvPr/>
            </p:nvGrpSpPr>
            <p:grpSpPr bwMode="auto">
              <a:xfrm>
                <a:off x="671" y="1024"/>
                <a:ext cx="366" cy="238"/>
                <a:chOff x="671" y="1024"/>
                <a:chExt cx="366" cy="238"/>
              </a:xfrm>
            </p:grpSpPr>
            <p:sp>
              <p:nvSpPr>
                <p:cNvPr id="91" name="Rectangle 44" descr="Trellis"/>
                <p:cNvSpPr>
                  <a:spLocks noChangeArrowheads="1"/>
                </p:cNvSpPr>
                <p:nvPr/>
              </p:nvSpPr>
              <p:spPr bwMode="auto">
                <a:xfrm>
                  <a:off x="671" y="1025"/>
                  <a:ext cx="156" cy="237"/>
                </a:xfrm>
                <a:prstGeom prst="rect">
                  <a:avLst/>
                </a:prstGeom>
                <a:pattFill prst="trellis">
                  <a:fgClr>
                    <a:srgbClr val="C0C0C0"/>
                  </a:fgClr>
                  <a:bgClr>
                    <a:srgbClr val="FFFFFF"/>
                  </a:bgClr>
                </a:pattFill>
                <a:ln w="9525">
                  <a:solidFill>
                    <a:schemeClr val="tx1"/>
                  </a:solidFill>
                  <a:miter lim="800000"/>
                  <a:headEnd/>
                  <a:tailEnd/>
                </a:ln>
              </p:spPr>
              <p:txBody>
                <a:bodyPr wrap="none" anchor="ctr"/>
                <a:lstStyle/>
                <a:p>
                  <a:pPr algn="ctr" eaLnBrk="1" hangingPunct="1">
                    <a:lnSpc>
                      <a:spcPct val="130000"/>
                    </a:lnSpc>
                  </a:pPr>
                  <a:endParaRPr lang="en-US" baseline="0" dirty="0">
                    <a:solidFill>
                      <a:srgbClr val="FFFF99"/>
                    </a:solidFill>
                    <a:latin typeface="Arial" pitchFamily="34" charset="0"/>
                  </a:endParaRPr>
                </a:p>
              </p:txBody>
            </p:sp>
            <p:sp>
              <p:nvSpPr>
                <p:cNvPr id="92" name="Rectangle 46" descr="Wide downward diagonal"/>
                <p:cNvSpPr>
                  <a:spLocks noChangeArrowheads="1"/>
                </p:cNvSpPr>
                <p:nvPr/>
              </p:nvSpPr>
              <p:spPr bwMode="auto">
                <a:xfrm>
                  <a:off x="919" y="1024"/>
                  <a:ext cx="118" cy="237"/>
                </a:xfrm>
                <a:prstGeom prst="rect">
                  <a:avLst/>
                </a:prstGeom>
                <a:pattFill prst="wdDnDiag">
                  <a:fgClr>
                    <a:srgbClr val="3333CC"/>
                  </a:fgClr>
                  <a:bgClr>
                    <a:srgbClr val="FFFFFF"/>
                  </a:bgClr>
                </a:pattFill>
                <a:ln w="9525">
                  <a:solidFill>
                    <a:schemeClr val="tx1"/>
                  </a:solidFill>
                  <a:miter lim="800000"/>
                  <a:headEnd/>
                  <a:tailEnd/>
                </a:ln>
              </p:spPr>
              <p:txBody>
                <a:bodyPr wrap="none" anchor="ctr"/>
                <a:lstStyle/>
                <a:p>
                  <a:endParaRPr lang="en-US" dirty="0"/>
                </a:p>
              </p:txBody>
            </p:sp>
          </p:grpSp>
        </p:grpSp>
        <p:grpSp>
          <p:nvGrpSpPr>
            <p:cNvPr id="39" name="Group 92"/>
            <p:cNvGrpSpPr/>
            <p:nvPr/>
          </p:nvGrpSpPr>
          <p:grpSpPr>
            <a:xfrm>
              <a:off x="1920240" y="2733041"/>
              <a:ext cx="5334000" cy="376237"/>
              <a:chOff x="1789113" y="2593975"/>
              <a:chExt cx="5334000" cy="376237"/>
            </a:xfrm>
          </p:grpSpPr>
          <p:sp>
            <p:nvSpPr>
              <p:cNvPr id="94" name="Rectangle 50" descr="Trellis"/>
              <p:cNvSpPr>
                <a:spLocks noChangeArrowheads="1"/>
              </p:cNvSpPr>
              <p:nvPr/>
            </p:nvSpPr>
            <p:spPr bwMode="auto">
              <a:xfrm>
                <a:off x="1789113" y="2593975"/>
                <a:ext cx="1371600" cy="376237"/>
              </a:xfrm>
              <a:prstGeom prst="rect">
                <a:avLst/>
              </a:prstGeom>
              <a:pattFill prst="trellis">
                <a:fgClr>
                  <a:srgbClr val="C0C0C0"/>
                </a:fgClr>
                <a:bgClr>
                  <a:srgbClr val="FFFFFF"/>
                </a:bgClr>
              </a:pattFill>
              <a:ln w="9525">
                <a:solidFill>
                  <a:schemeClr val="tx1"/>
                </a:solidFill>
                <a:miter lim="800000"/>
                <a:headEnd/>
                <a:tailEnd/>
              </a:ln>
            </p:spPr>
            <p:txBody>
              <a:bodyPr wrap="none" anchor="ctr"/>
              <a:lstStyle/>
              <a:p>
                <a:pPr algn="ctr" eaLnBrk="1" hangingPunct="1">
                  <a:lnSpc>
                    <a:spcPct val="130000"/>
                  </a:lnSpc>
                </a:pPr>
                <a:endParaRPr lang="en-US" baseline="0" dirty="0">
                  <a:solidFill>
                    <a:srgbClr val="FFFF99"/>
                  </a:solidFill>
                  <a:latin typeface="Arial" pitchFamily="34" charset="0"/>
                </a:endParaRPr>
              </a:p>
            </p:txBody>
          </p:sp>
          <p:sp>
            <p:nvSpPr>
              <p:cNvPr id="95" name="Rectangle 51" descr="Large checker board"/>
              <p:cNvSpPr>
                <a:spLocks noChangeArrowheads="1"/>
              </p:cNvSpPr>
              <p:nvPr/>
            </p:nvSpPr>
            <p:spPr bwMode="auto">
              <a:xfrm>
                <a:off x="3160713" y="2593975"/>
                <a:ext cx="2590800" cy="376237"/>
              </a:xfrm>
              <a:prstGeom prst="rect">
                <a:avLst/>
              </a:prstGeom>
              <a:pattFill prst="lgCheck">
                <a:fgClr>
                  <a:srgbClr val="339966"/>
                </a:fgClr>
                <a:bgClr>
                  <a:srgbClr val="FFFFFF"/>
                </a:bgClr>
              </a:pattFill>
              <a:ln w="9525">
                <a:solidFill>
                  <a:schemeClr val="tx1"/>
                </a:solidFill>
                <a:miter lim="800000"/>
                <a:headEnd/>
                <a:tailEnd/>
              </a:ln>
            </p:spPr>
            <p:txBody>
              <a:bodyPr wrap="none" anchor="ctr"/>
              <a:lstStyle/>
              <a:p>
                <a:endParaRPr lang="en-US" dirty="0"/>
              </a:p>
            </p:txBody>
          </p:sp>
          <p:sp>
            <p:nvSpPr>
              <p:cNvPr id="96" name="Rectangle 52" descr="Wide downward diagonal"/>
              <p:cNvSpPr>
                <a:spLocks noChangeArrowheads="1"/>
              </p:cNvSpPr>
              <p:nvPr/>
            </p:nvSpPr>
            <p:spPr bwMode="auto">
              <a:xfrm>
                <a:off x="5751513" y="2593975"/>
                <a:ext cx="1371600" cy="376237"/>
              </a:xfrm>
              <a:prstGeom prst="rect">
                <a:avLst/>
              </a:prstGeom>
              <a:pattFill prst="wdDnDiag">
                <a:fgClr>
                  <a:srgbClr val="3333CC"/>
                </a:fgClr>
                <a:bgClr>
                  <a:srgbClr val="FFFFFF"/>
                </a:bgClr>
              </a:pattFill>
              <a:ln w="9525">
                <a:solidFill>
                  <a:schemeClr val="tx1"/>
                </a:solidFill>
                <a:miter lim="800000"/>
                <a:headEnd/>
                <a:tailEnd/>
              </a:ln>
            </p:spPr>
            <p:txBody>
              <a:bodyPr wrap="none" anchor="ctr"/>
              <a:lstStyle/>
              <a:p>
                <a:endParaRPr lang="en-US" dirty="0"/>
              </a:p>
            </p:txBody>
          </p:sp>
        </p:grpSp>
        <p:grpSp>
          <p:nvGrpSpPr>
            <p:cNvPr id="45" name="Group 96"/>
            <p:cNvGrpSpPr/>
            <p:nvPr/>
          </p:nvGrpSpPr>
          <p:grpSpPr>
            <a:xfrm>
              <a:off x="1920240" y="3859532"/>
              <a:ext cx="5334000" cy="376237"/>
              <a:chOff x="1789113" y="3514725"/>
              <a:chExt cx="5334000" cy="376237"/>
            </a:xfrm>
          </p:grpSpPr>
          <p:sp>
            <p:nvSpPr>
              <p:cNvPr id="98" name="Rectangle 56" descr="Trellis"/>
              <p:cNvSpPr>
                <a:spLocks noChangeArrowheads="1"/>
              </p:cNvSpPr>
              <p:nvPr/>
            </p:nvSpPr>
            <p:spPr bwMode="auto">
              <a:xfrm>
                <a:off x="1789113" y="3514725"/>
                <a:ext cx="1981200" cy="376237"/>
              </a:xfrm>
              <a:prstGeom prst="rect">
                <a:avLst/>
              </a:prstGeom>
              <a:pattFill prst="trellis">
                <a:fgClr>
                  <a:srgbClr val="C0C0C0"/>
                </a:fgClr>
                <a:bgClr>
                  <a:srgbClr val="FFFFFF"/>
                </a:bgClr>
              </a:pattFill>
              <a:ln w="9525">
                <a:solidFill>
                  <a:schemeClr val="tx1"/>
                </a:solidFill>
                <a:miter lim="800000"/>
                <a:headEnd/>
                <a:tailEnd/>
              </a:ln>
            </p:spPr>
            <p:txBody>
              <a:bodyPr wrap="none" anchor="ctr"/>
              <a:lstStyle/>
              <a:p>
                <a:pPr algn="ctr" eaLnBrk="1" hangingPunct="1">
                  <a:lnSpc>
                    <a:spcPct val="130000"/>
                  </a:lnSpc>
                </a:pPr>
                <a:endParaRPr lang="en-US" baseline="0" dirty="0">
                  <a:solidFill>
                    <a:srgbClr val="FFFF99"/>
                  </a:solidFill>
                  <a:latin typeface="Arial" pitchFamily="34" charset="0"/>
                </a:endParaRPr>
              </a:p>
            </p:txBody>
          </p:sp>
          <p:sp>
            <p:nvSpPr>
              <p:cNvPr id="99" name="Rectangle 57" descr="Large checker board"/>
              <p:cNvSpPr>
                <a:spLocks noChangeArrowheads="1"/>
              </p:cNvSpPr>
              <p:nvPr/>
            </p:nvSpPr>
            <p:spPr bwMode="auto">
              <a:xfrm>
                <a:off x="3770313" y="3514725"/>
                <a:ext cx="1981200" cy="376237"/>
              </a:xfrm>
              <a:prstGeom prst="rect">
                <a:avLst/>
              </a:prstGeom>
              <a:pattFill prst="lgCheck">
                <a:fgClr>
                  <a:srgbClr val="339966"/>
                </a:fgClr>
                <a:bgClr>
                  <a:srgbClr val="FFFFFF"/>
                </a:bgClr>
              </a:pattFill>
              <a:ln w="9525">
                <a:solidFill>
                  <a:schemeClr val="tx1"/>
                </a:solidFill>
                <a:miter lim="800000"/>
                <a:headEnd/>
                <a:tailEnd/>
              </a:ln>
            </p:spPr>
            <p:txBody>
              <a:bodyPr wrap="none" anchor="ctr"/>
              <a:lstStyle/>
              <a:p>
                <a:endParaRPr lang="en-US" dirty="0"/>
              </a:p>
            </p:txBody>
          </p:sp>
          <p:sp>
            <p:nvSpPr>
              <p:cNvPr id="100" name="Rectangle 58" descr="Wide downward diagonal"/>
              <p:cNvSpPr>
                <a:spLocks noChangeArrowheads="1"/>
              </p:cNvSpPr>
              <p:nvPr/>
            </p:nvSpPr>
            <p:spPr bwMode="auto">
              <a:xfrm>
                <a:off x="5751513" y="3514725"/>
                <a:ext cx="1371600" cy="376237"/>
              </a:xfrm>
              <a:prstGeom prst="rect">
                <a:avLst/>
              </a:prstGeom>
              <a:pattFill prst="wdDnDiag">
                <a:fgClr>
                  <a:srgbClr val="3333CC"/>
                </a:fgClr>
                <a:bgClr>
                  <a:srgbClr val="FFFFFF"/>
                </a:bgClr>
              </a:pattFill>
              <a:ln w="9525">
                <a:solidFill>
                  <a:schemeClr val="tx1"/>
                </a:solidFill>
                <a:miter lim="800000"/>
                <a:headEnd/>
                <a:tailEnd/>
              </a:ln>
            </p:spPr>
            <p:txBody>
              <a:bodyPr wrap="none" anchor="ctr"/>
              <a:lstStyle/>
              <a:p>
                <a:endParaRPr lang="en-US" dirty="0"/>
              </a:p>
            </p:txBody>
          </p:sp>
        </p:grpSp>
        <p:grpSp>
          <p:nvGrpSpPr>
            <p:cNvPr id="51" name="Group 88"/>
            <p:cNvGrpSpPr>
              <a:grpSpLocks/>
            </p:cNvGrpSpPr>
            <p:nvPr/>
          </p:nvGrpSpPr>
          <p:grpSpPr bwMode="auto">
            <a:xfrm>
              <a:off x="1920240" y="2168208"/>
              <a:ext cx="581025" cy="377825"/>
              <a:chOff x="671" y="1024"/>
              <a:chExt cx="366" cy="238"/>
            </a:xfrm>
          </p:grpSpPr>
          <p:sp>
            <p:nvSpPr>
              <p:cNvPr id="102" name="Rectangle 89" descr="Large checker board"/>
              <p:cNvSpPr>
                <a:spLocks noChangeArrowheads="1"/>
              </p:cNvSpPr>
              <p:nvPr/>
            </p:nvSpPr>
            <p:spPr bwMode="auto">
              <a:xfrm>
                <a:off x="826" y="1025"/>
                <a:ext cx="100" cy="237"/>
              </a:xfrm>
              <a:prstGeom prst="rect">
                <a:avLst/>
              </a:prstGeom>
              <a:pattFill prst="lgCheck">
                <a:fgClr>
                  <a:srgbClr val="339966"/>
                </a:fgClr>
                <a:bgClr>
                  <a:srgbClr val="FFFFFF"/>
                </a:bgClr>
              </a:pattFill>
              <a:ln w="9525">
                <a:solidFill>
                  <a:schemeClr val="tx1"/>
                </a:solidFill>
                <a:miter lim="800000"/>
                <a:headEnd/>
                <a:tailEnd/>
              </a:ln>
            </p:spPr>
            <p:txBody>
              <a:bodyPr wrap="none" anchor="ctr"/>
              <a:lstStyle/>
              <a:p>
                <a:endParaRPr lang="en-US" dirty="0"/>
              </a:p>
            </p:txBody>
          </p:sp>
          <p:grpSp>
            <p:nvGrpSpPr>
              <p:cNvPr id="57" name="Group 90"/>
              <p:cNvGrpSpPr>
                <a:grpSpLocks/>
              </p:cNvGrpSpPr>
              <p:nvPr/>
            </p:nvGrpSpPr>
            <p:grpSpPr bwMode="auto">
              <a:xfrm>
                <a:off x="671" y="1024"/>
                <a:ext cx="366" cy="238"/>
                <a:chOff x="671" y="1024"/>
                <a:chExt cx="366" cy="238"/>
              </a:xfrm>
            </p:grpSpPr>
            <p:sp>
              <p:nvSpPr>
                <p:cNvPr id="104" name="Rectangle 91" descr="Trellis"/>
                <p:cNvSpPr>
                  <a:spLocks noChangeArrowheads="1"/>
                </p:cNvSpPr>
                <p:nvPr/>
              </p:nvSpPr>
              <p:spPr bwMode="auto">
                <a:xfrm>
                  <a:off x="671" y="1025"/>
                  <a:ext cx="156" cy="237"/>
                </a:xfrm>
                <a:prstGeom prst="rect">
                  <a:avLst/>
                </a:prstGeom>
                <a:pattFill prst="trellis">
                  <a:fgClr>
                    <a:srgbClr val="C0C0C0"/>
                  </a:fgClr>
                  <a:bgClr>
                    <a:srgbClr val="FFFFFF"/>
                  </a:bgClr>
                </a:pattFill>
                <a:ln w="9525">
                  <a:solidFill>
                    <a:schemeClr val="tx1"/>
                  </a:solidFill>
                  <a:miter lim="800000"/>
                  <a:headEnd/>
                  <a:tailEnd/>
                </a:ln>
              </p:spPr>
              <p:txBody>
                <a:bodyPr wrap="none" anchor="ctr"/>
                <a:lstStyle/>
                <a:p>
                  <a:pPr algn="ctr" eaLnBrk="1" hangingPunct="1">
                    <a:lnSpc>
                      <a:spcPct val="130000"/>
                    </a:lnSpc>
                  </a:pPr>
                  <a:endParaRPr lang="en-US" baseline="0" dirty="0">
                    <a:solidFill>
                      <a:srgbClr val="FFFF99"/>
                    </a:solidFill>
                    <a:latin typeface="Arial" pitchFamily="34" charset="0"/>
                  </a:endParaRPr>
                </a:p>
              </p:txBody>
            </p:sp>
            <p:sp>
              <p:nvSpPr>
                <p:cNvPr id="105" name="Rectangle 92" descr="Wide downward diagonal"/>
                <p:cNvSpPr>
                  <a:spLocks noChangeArrowheads="1"/>
                </p:cNvSpPr>
                <p:nvPr/>
              </p:nvSpPr>
              <p:spPr bwMode="auto">
                <a:xfrm>
                  <a:off x="919" y="1024"/>
                  <a:ext cx="118" cy="237"/>
                </a:xfrm>
                <a:prstGeom prst="rect">
                  <a:avLst/>
                </a:prstGeom>
                <a:pattFill prst="wdDnDiag">
                  <a:fgClr>
                    <a:srgbClr val="3333CC"/>
                  </a:fgClr>
                  <a:bgClr>
                    <a:srgbClr val="FFFFFF"/>
                  </a:bgClr>
                </a:pattFill>
                <a:ln w="9525">
                  <a:solidFill>
                    <a:schemeClr val="tx1"/>
                  </a:solidFill>
                  <a:miter lim="800000"/>
                  <a:headEnd/>
                  <a:tailEnd/>
                </a:ln>
              </p:spPr>
              <p:txBody>
                <a:bodyPr wrap="none" anchor="ctr"/>
                <a:lstStyle/>
                <a:p>
                  <a:endParaRPr lang="en-US" dirty="0"/>
                </a:p>
              </p:txBody>
            </p:sp>
          </p:grpSp>
        </p:grpSp>
        <p:grpSp>
          <p:nvGrpSpPr>
            <p:cNvPr id="63" name="Group 98"/>
            <p:cNvGrpSpPr>
              <a:grpSpLocks/>
            </p:cNvGrpSpPr>
            <p:nvPr/>
          </p:nvGrpSpPr>
          <p:grpSpPr bwMode="auto">
            <a:xfrm>
              <a:off x="1920240" y="4424365"/>
              <a:ext cx="581025" cy="376238"/>
              <a:chOff x="671" y="1025"/>
              <a:chExt cx="366" cy="237"/>
            </a:xfrm>
          </p:grpSpPr>
          <p:sp>
            <p:nvSpPr>
              <p:cNvPr id="110" name="Rectangle 99" descr="Large checker board"/>
              <p:cNvSpPr>
                <a:spLocks noChangeArrowheads="1"/>
              </p:cNvSpPr>
              <p:nvPr/>
            </p:nvSpPr>
            <p:spPr bwMode="auto">
              <a:xfrm>
                <a:off x="826" y="1025"/>
                <a:ext cx="100" cy="237"/>
              </a:xfrm>
              <a:prstGeom prst="rect">
                <a:avLst/>
              </a:prstGeom>
              <a:pattFill prst="lgCheck">
                <a:fgClr>
                  <a:srgbClr val="339966"/>
                </a:fgClr>
                <a:bgClr>
                  <a:srgbClr val="FFFFFF"/>
                </a:bgClr>
              </a:pattFill>
              <a:ln w="9525">
                <a:solidFill>
                  <a:schemeClr val="tx1"/>
                </a:solidFill>
                <a:miter lim="800000"/>
                <a:headEnd/>
                <a:tailEnd/>
              </a:ln>
            </p:spPr>
            <p:txBody>
              <a:bodyPr wrap="none" anchor="ctr"/>
              <a:lstStyle/>
              <a:p>
                <a:endParaRPr lang="en-US" dirty="0"/>
              </a:p>
            </p:txBody>
          </p:sp>
          <p:grpSp>
            <p:nvGrpSpPr>
              <p:cNvPr id="69" name="Group 100"/>
              <p:cNvGrpSpPr>
                <a:grpSpLocks/>
              </p:cNvGrpSpPr>
              <p:nvPr/>
            </p:nvGrpSpPr>
            <p:grpSpPr bwMode="auto">
              <a:xfrm>
                <a:off x="671" y="1025"/>
                <a:ext cx="366" cy="237"/>
                <a:chOff x="671" y="1025"/>
                <a:chExt cx="366" cy="237"/>
              </a:xfrm>
            </p:grpSpPr>
            <p:sp>
              <p:nvSpPr>
                <p:cNvPr id="112" name="Rectangle 101" descr="Trellis"/>
                <p:cNvSpPr>
                  <a:spLocks noChangeArrowheads="1"/>
                </p:cNvSpPr>
                <p:nvPr/>
              </p:nvSpPr>
              <p:spPr bwMode="auto">
                <a:xfrm>
                  <a:off x="671" y="1025"/>
                  <a:ext cx="156" cy="237"/>
                </a:xfrm>
                <a:prstGeom prst="rect">
                  <a:avLst/>
                </a:prstGeom>
                <a:pattFill prst="trellis">
                  <a:fgClr>
                    <a:srgbClr val="C0C0C0"/>
                  </a:fgClr>
                  <a:bgClr>
                    <a:srgbClr val="FFFFFF"/>
                  </a:bgClr>
                </a:pattFill>
                <a:ln w="9525">
                  <a:solidFill>
                    <a:schemeClr val="tx1"/>
                  </a:solidFill>
                  <a:miter lim="800000"/>
                  <a:headEnd/>
                  <a:tailEnd/>
                </a:ln>
              </p:spPr>
              <p:txBody>
                <a:bodyPr wrap="none" anchor="ctr"/>
                <a:lstStyle/>
                <a:p>
                  <a:pPr algn="ctr" eaLnBrk="1" hangingPunct="1">
                    <a:lnSpc>
                      <a:spcPct val="130000"/>
                    </a:lnSpc>
                  </a:pPr>
                  <a:endParaRPr lang="en-US" baseline="0" dirty="0">
                    <a:solidFill>
                      <a:srgbClr val="FFFF99"/>
                    </a:solidFill>
                    <a:latin typeface="Arial" pitchFamily="34" charset="0"/>
                  </a:endParaRPr>
                </a:p>
              </p:txBody>
            </p:sp>
            <p:sp>
              <p:nvSpPr>
                <p:cNvPr id="113" name="Rectangle 102" descr="Wide downward diagonal"/>
                <p:cNvSpPr>
                  <a:spLocks noChangeArrowheads="1"/>
                </p:cNvSpPr>
                <p:nvPr/>
              </p:nvSpPr>
              <p:spPr bwMode="auto">
                <a:xfrm>
                  <a:off x="919" y="1025"/>
                  <a:ext cx="118" cy="237"/>
                </a:xfrm>
                <a:prstGeom prst="rect">
                  <a:avLst/>
                </a:prstGeom>
                <a:pattFill prst="wdDnDiag">
                  <a:fgClr>
                    <a:srgbClr val="3333CC"/>
                  </a:fgClr>
                  <a:bgClr>
                    <a:srgbClr val="FFFFFF"/>
                  </a:bgClr>
                </a:pattFill>
                <a:ln w="9525">
                  <a:solidFill>
                    <a:schemeClr val="tx1"/>
                  </a:solidFill>
                  <a:miter lim="800000"/>
                  <a:headEnd/>
                  <a:tailEnd/>
                </a:ln>
              </p:spPr>
              <p:txBody>
                <a:bodyPr wrap="none" anchor="ctr"/>
                <a:lstStyle/>
                <a:p>
                  <a:endParaRPr lang="en-US" dirty="0"/>
                </a:p>
              </p:txBody>
            </p:sp>
          </p:grpSp>
        </p:grpSp>
        <p:grpSp>
          <p:nvGrpSpPr>
            <p:cNvPr id="70" name="Group 115"/>
            <p:cNvGrpSpPr/>
            <p:nvPr/>
          </p:nvGrpSpPr>
          <p:grpSpPr>
            <a:xfrm>
              <a:off x="1920240" y="3296286"/>
              <a:ext cx="581025" cy="376238"/>
              <a:chOff x="1789113" y="3043238"/>
              <a:chExt cx="581025" cy="376238"/>
            </a:xfrm>
          </p:grpSpPr>
          <p:sp>
            <p:nvSpPr>
              <p:cNvPr id="107" name="Rectangle 96" descr="Trellis"/>
              <p:cNvSpPr>
                <a:spLocks noChangeArrowheads="1"/>
              </p:cNvSpPr>
              <p:nvPr/>
            </p:nvSpPr>
            <p:spPr bwMode="auto">
              <a:xfrm>
                <a:off x="1789113" y="3043238"/>
                <a:ext cx="247650" cy="376238"/>
              </a:xfrm>
              <a:prstGeom prst="rect">
                <a:avLst/>
              </a:prstGeom>
              <a:pattFill prst="trellis">
                <a:fgClr>
                  <a:srgbClr val="C0C0C0"/>
                </a:fgClr>
                <a:bgClr>
                  <a:srgbClr val="FFFFFF"/>
                </a:bgClr>
              </a:pattFill>
              <a:ln w="9525">
                <a:solidFill>
                  <a:schemeClr val="tx1"/>
                </a:solidFill>
                <a:miter lim="800000"/>
                <a:headEnd/>
                <a:tailEnd/>
              </a:ln>
            </p:spPr>
            <p:txBody>
              <a:bodyPr wrap="none" anchor="ctr"/>
              <a:lstStyle/>
              <a:p>
                <a:pPr algn="ctr" eaLnBrk="1" hangingPunct="1">
                  <a:lnSpc>
                    <a:spcPct val="130000"/>
                  </a:lnSpc>
                </a:pPr>
                <a:endParaRPr lang="en-US" baseline="0" dirty="0">
                  <a:solidFill>
                    <a:srgbClr val="FFFF99"/>
                  </a:solidFill>
                  <a:latin typeface="Arial" pitchFamily="34" charset="0"/>
                </a:endParaRPr>
              </a:p>
            </p:txBody>
          </p:sp>
          <p:sp>
            <p:nvSpPr>
              <p:cNvPr id="108" name="Rectangle 97" descr="Wide downward diagonal"/>
              <p:cNvSpPr>
                <a:spLocks noChangeArrowheads="1"/>
              </p:cNvSpPr>
              <p:nvPr/>
            </p:nvSpPr>
            <p:spPr bwMode="auto">
              <a:xfrm>
                <a:off x="2182813" y="3043238"/>
                <a:ext cx="187325" cy="376238"/>
              </a:xfrm>
              <a:prstGeom prst="rect">
                <a:avLst/>
              </a:prstGeom>
              <a:pattFill prst="wdDnDiag">
                <a:fgClr>
                  <a:srgbClr val="3333CC"/>
                </a:fgClr>
                <a:bgClr>
                  <a:srgbClr val="FFFFFF"/>
                </a:bgClr>
              </a:pattFill>
              <a:ln w="9525">
                <a:solidFill>
                  <a:schemeClr val="tx1"/>
                </a:solidFill>
                <a:miter lim="800000"/>
                <a:headEnd/>
                <a:tailEnd/>
              </a:ln>
            </p:spPr>
            <p:txBody>
              <a:bodyPr wrap="none" anchor="ctr"/>
              <a:lstStyle/>
              <a:p>
                <a:endParaRPr lang="en-US" dirty="0"/>
              </a:p>
            </p:txBody>
          </p:sp>
          <p:sp>
            <p:nvSpPr>
              <p:cNvPr id="114" name="Rectangle 94" descr="Large checker board"/>
              <p:cNvSpPr>
                <a:spLocks noChangeArrowheads="1"/>
              </p:cNvSpPr>
              <p:nvPr/>
            </p:nvSpPr>
            <p:spPr bwMode="auto">
              <a:xfrm>
                <a:off x="2035176" y="3043238"/>
                <a:ext cx="158750" cy="376238"/>
              </a:xfrm>
              <a:prstGeom prst="rect">
                <a:avLst/>
              </a:prstGeom>
              <a:pattFill prst="lgCheck">
                <a:fgClr>
                  <a:srgbClr val="339966"/>
                </a:fgClr>
                <a:bgClr>
                  <a:srgbClr val="FFFFFF"/>
                </a:bgClr>
              </a:pattFill>
              <a:ln w="9525">
                <a:solidFill>
                  <a:schemeClr val="tx1"/>
                </a:solidFill>
                <a:miter lim="800000"/>
                <a:headEnd/>
                <a:tailEnd/>
              </a:ln>
            </p:spPr>
            <p:txBody>
              <a:bodyPr wrap="none" anchor="ctr"/>
              <a:lstStyle/>
              <a:p>
                <a:endParaRPr lang="en-US" dirty="0"/>
              </a:p>
            </p:txBody>
          </p:sp>
        </p:grpSp>
      </p:grpSp>
    </p:spTree>
    <p:custDataLst>
      <p:tags r:id="rId1"/>
    </p:custDataLst>
    <p:extLst>
      <p:ext uri="{BB962C8B-B14F-4D97-AF65-F5344CB8AC3E}">
        <p14:creationId xmlns:p14="http://schemas.microsoft.com/office/powerpoint/2010/main" val="2465261114"/>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5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ivotal_4x3_template">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pivotal_4x3_template</Template>
  <TotalTime>5783</TotalTime>
  <Words>4416</Words>
  <Application>Microsoft Macintosh PowerPoint</Application>
  <PresentationFormat>On-screen Show (4:3)</PresentationFormat>
  <Paragraphs>466</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pivotal_4x3_template</vt:lpstr>
      <vt:lpstr>PowerPoint Presentation</vt:lpstr>
      <vt:lpstr>Physical Design Considerations in GPDB</vt:lpstr>
      <vt:lpstr>Agenda</vt:lpstr>
      <vt:lpstr>Key Design Considerations</vt:lpstr>
      <vt:lpstr>Data Distribution</vt:lpstr>
      <vt:lpstr>Distribution Key Considerations</vt:lpstr>
      <vt:lpstr>Default Distribution Use</vt:lpstr>
      <vt:lpstr>Distributions and Performance</vt:lpstr>
      <vt:lpstr>Hash Distributions and Data Skew</vt:lpstr>
      <vt:lpstr>Hash Distributions and Processing Skew</vt:lpstr>
      <vt:lpstr>Using the Same Distribution Key for Commonly Joined Tables </vt:lpstr>
      <vt:lpstr>Caveat to Previous Slide: Use the Same Data Type for These Distribution Keys</vt:lpstr>
      <vt:lpstr>Distributed With DISTRIBUTED RANDOMLY</vt:lpstr>
      <vt:lpstr>Distribution Best Practices</vt:lpstr>
      <vt:lpstr>Check for Data Skew </vt:lpstr>
      <vt:lpstr>Processing and Data Skew Example</vt:lpstr>
      <vt:lpstr>Real-Time Data and Processing Skew in Command Center</vt:lpstr>
      <vt:lpstr>Redistribute Using ALTER TABLE</vt:lpstr>
      <vt:lpstr>Why Partition a Table?</vt:lpstr>
      <vt:lpstr>Candidates for Partitioning</vt:lpstr>
      <vt:lpstr>Table Partitioning Best Practices</vt:lpstr>
      <vt:lpstr>Creating Partitioned Tables</vt:lpstr>
      <vt:lpstr>Maintaining Rolling Windows</vt:lpstr>
      <vt:lpstr>Data Type Best Practices</vt:lpstr>
      <vt:lpstr>Table and Column Constraints</vt:lpstr>
      <vt:lpstr>Table and Column Constraints (Cont)</vt:lpstr>
      <vt:lpstr>Primary Key and the Distribution Key</vt:lpstr>
      <vt:lpstr>Review</vt:lpstr>
      <vt:lpstr>PowerPoint Presentation</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 Data Modeling and Design</dc:title>
  <dc:creator>cantot</dc:creator>
  <cp:lastModifiedBy>Michael Goddard</cp:lastModifiedBy>
  <cp:revision>295</cp:revision>
  <dcterms:created xsi:type="dcterms:W3CDTF">2015-02-11T17:50:22Z</dcterms:created>
  <dcterms:modified xsi:type="dcterms:W3CDTF">2016-05-31T20:38:25Z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89B163C3-5088-4DD5-92DA-25543191E3A2</vt:lpwstr>
  </property>
  <property fmtid="{D5CDD505-2E9C-101B-9397-08002B2CF9AE}" pid="3" name="ArticulatePath">
    <vt:lpwstr>GAA&amp;I_Module07</vt:lpwstr>
  </property>
</Properties>
</file>