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 id="2147483693" r:id="rId2"/>
  </p:sldMasterIdLst>
  <p:notesMasterIdLst>
    <p:notesMasterId r:id="rId29"/>
  </p:notesMasterIdLst>
  <p:sldIdLst>
    <p:sldId id="335" r:id="rId3"/>
    <p:sldId id="257" r:id="rId4"/>
    <p:sldId id="318" r:id="rId5"/>
    <p:sldId id="258" r:id="rId6"/>
    <p:sldId id="319" r:id="rId7"/>
    <p:sldId id="261" r:id="rId8"/>
    <p:sldId id="321" r:id="rId9"/>
    <p:sldId id="336" r:id="rId10"/>
    <p:sldId id="337" r:id="rId11"/>
    <p:sldId id="338" r:id="rId12"/>
    <p:sldId id="339" r:id="rId13"/>
    <p:sldId id="340" r:id="rId14"/>
    <p:sldId id="322" r:id="rId15"/>
    <p:sldId id="324" r:id="rId16"/>
    <p:sldId id="283" r:id="rId17"/>
    <p:sldId id="285" r:id="rId18"/>
    <p:sldId id="288" r:id="rId19"/>
    <p:sldId id="289" r:id="rId20"/>
    <p:sldId id="330" r:id="rId21"/>
    <p:sldId id="331" r:id="rId22"/>
    <p:sldId id="332" r:id="rId23"/>
    <p:sldId id="333" r:id="rId24"/>
    <p:sldId id="334" r:id="rId25"/>
    <p:sldId id="326" r:id="rId26"/>
    <p:sldId id="329" r:id="rId27"/>
    <p:sldId id="301" r:id="rId2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260A971-EC2F-43EC-85F1-44731B03DCC2}">
  <a:tblStyle styleId="{0260A971-EC2F-43EC-85F1-44731B03DCC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3" autoAdjust="0"/>
    <p:restoredTop sz="82438" autoAdjust="0"/>
  </p:normalViewPr>
  <p:slideViewPr>
    <p:cSldViewPr snapToGrid="0" snapToObjects="1">
      <p:cViewPr varScale="1">
        <p:scale>
          <a:sx n="128" d="100"/>
          <a:sy n="128" d="100"/>
        </p:scale>
        <p:origin x="-96" y="-2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9690505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DML</a:t>
            </a:r>
            <a:r>
              <a:rPr lang="en-US" baseline="0" dirty="0"/>
              <a:t> operations which are enhanced by PQO: update to column used in DISTRIBUTED BY or PARTITION BY</a:t>
            </a:r>
          </a:p>
          <a:p>
            <a:pPr>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mtClean="0"/>
              <a:t>Looking</a:t>
            </a:r>
            <a:r>
              <a:rPr lang="en-US" baseline="0" smtClean="0"/>
              <a:t> back at the demo, when we generated the EXPLAIN plan for the query against the partitioned table:</a:t>
            </a:r>
          </a:p>
          <a:p>
            <a:pPr marL="171450" indent="-171450">
              <a:spcBef>
                <a:spcPts val="0"/>
              </a:spcBef>
              <a:buFontTx/>
              <a:buChar char="-"/>
            </a:pPr>
            <a:r>
              <a:rPr lang="en-US" baseline="0" smtClean="0"/>
              <a:t>The Planner’s plan was very large, enumerating all the partitions</a:t>
            </a:r>
          </a:p>
          <a:p>
            <a:pPr marL="171450" indent="-171450">
              <a:spcBef>
                <a:spcPts val="0"/>
              </a:spcBef>
              <a:buFontTx/>
              <a:buChar char="-"/>
            </a:pPr>
            <a:r>
              <a:rPr lang="en-US" baseline="0" smtClean="0"/>
              <a:t>PQO’s plan was far more compact</a:t>
            </a:r>
          </a:p>
          <a:p>
            <a:pPr marL="0" indent="0">
              <a:spcBef>
                <a:spcPts val="0"/>
              </a:spcBef>
              <a:buFontTx/>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Notice the Shared Scan operations</a:t>
            </a:r>
            <a:r>
              <a:rPr lang="en-US" baseline="0" dirty="0" smtClean="0"/>
              <a:t> in this query plan.</a:t>
            </a:r>
          </a:p>
          <a:p>
            <a:pPr>
              <a:spcBef>
                <a:spcPts val="0"/>
              </a:spcBef>
              <a:buNone/>
            </a:pPr>
            <a:r>
              <a:rPr lang="en-US" dirty="0" smtClean="0"/>
              <a:t>This</a:t>
            </a:r>
            <a:r>
              <a:rPr lang="en-US" baseline="0" dirty="0" smtClean="0"/>
              <a:t> new </a:t>
            </a:r>
            <a:r>
              <a:rPr lang="en-US" dirty="0" smtClean="0"/>
              <a:t>approach evaluates a complex expression </a:t>
            </a:r>
            <a:r>
              <a:rPr lang="en-US" smtClean="0"/>
              <a:t>once, where multiple operators consume</a:t>
            </a:r>
            <a:r>
              <a:rPr lang="en-US" baseline="0" smtClean="0"/>
              <a:t> its output.</a:t>
            </a:r>
            <a:endParaRPr lang="en-US" dirty="0" smtClean="0"/>
          </a:p>
          <a:p>
            <a:pPr>
              <a:spcBef>
                <a:spcPts val="0"/>
              </a:spcBef>
              <a:buNone/>
            </a:pPr>
            <a:r>
              <a:rPr lang="en-US" dirty="0" smtClean="0"/>
              <a:t>This allows Greenplum Database to deal with much more complex CTEs because it is not forced to fully expand them, but instead deals with them dynamically.</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smtClean="0"/>
              <a:t>The</a:t>
            </a:r>
            <a:r>
              <a:rPr lang="en-US" baseline="0" smtClean="0"/>
              <a:t> first three are on the GPDB documentation site</a:t>
            </a:r>
          </a:p>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smtClean="0"/>
              <a:t>Big data, complex</a:t>
            </a:r>
            <a:r>
              <a:rPr lang="en-US" baseline="0" smtClean="0"/>
              <a:t> analytical queries, and </a:t>
            </a:r>
            <a:r>
              <a:rPr lang="en-US" smtClean="0"/>
              <a:t>BI</a:t>
            </a:r>
            <a:r>
              <a:rPr lang="en-US" baseline="0" smtClean="0"/>
              <a:t> Tools pose immense challenges for query planner/optimizers; PQO was built from the ground up to tackle this challenge.</a:t>
            </a:r>
          </a:p>
          <a:p>
            <a:pPr>
              <a:spcBef>
                <a:spcPts val="0"/>
              </a:spcBef>
              <a:buNone/>
            </a:pPr>
            <a:r>
              <a:rPr lang="en-US" smtClean="0"/>
              <a:t>PQO can</a:t>
            </a:r>
            <a:r>
              <a:rPr lang="en-US" baseline="0" smtClean="0"/>
              <a:t> be enabled or disabled at the cluster, or instance, level (gpconfig); the DB level; or the session/query level.</a:t>
            </a:r>
          </a:p>
          <a:p>
            <a:pPr>
              <a:spcBef>
                <a:spcPts val="0"/>
              </a:spcBef>
              <a:buNone/>
            </a:pPr>
            <a:r>
              <a:rPr lang="en-US" baseline="0" smtClean="0"/>
              <a:t>PQO requires statistics on the root partition of partitioned tables, and the `analyzedb’ command is great for this.</a:t>
            </a:r>
            <a:endParaRPr lang="en-US" smtClean="0"/>
          </a:p>
          <a:p>
            <a:pPr>
              <a:spcBef>
                <a:spcPts val="0"/>
              </a:spcBef>
              <a:buNone/>
            </a:pPr>
            <a:endParaRPr lang="en-US" smtClean="0"/>
          </a:p>
          <a:p>
            <a:pPr>
              <a:spcBef>
                <a:spcPts val="0"/>
              </a:spcBef>
              <a:buNone/>
            </a:pPr>
            <a:r>
              <a:rPr lang="en-US" smtClean="0"/>
              <a:t>At</a:t>
            </a:r>
            <a:r>
              <a:rPr lang="en-US" baseline="0" smtClean="0"/>
              <a:t> this point, I suggest reviewing PQO by jumping right into the lab.</a:t>
            </a:r>
          </a:p>
          <a:p>
            <a:pPr>
              <a:spcBef>
                <a:spcPts val="0"/>
              </a:spcBef>
              <a:buNone/>
            </a:pPr>
            <a:endParaRPr lang="en-US" baseline="0" smtClean="0"/>
          </a:p>
          <a:p>
            <a:pPr>
              <a:spcBef>
                <a:spcPts val="0"/>
              </a:spcBef>
              <a:buNone/>
            </a:pPr>
            <a:r>
              <a:rPr lang="en-US" baseline="0" smtClean="0"/>
              <a:t>Thank you!</a:t>
            </a:r>
          </a:p>
          <a:p>
            <a:pPr>
              <a:spcBef>
                <a:spcPts val="0"/>
              </a:spcBef>
              <a:buNone/>
            </a:pPr>
            <a:endParaRPr lang="en-US" smtClean="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dirty="0" smtClean="0"/>
              <a:t>Intro:</a:t>
            </a:r>
            <a:r>
              <a:rPr lang="en-US" baseline="0" dirty="0" smtClean="0"/>
              <a:t> my name is, my role is, </a:t>
            </a:r>
            <a:r>
              <a:rPr lang="is-IS" baseline="0" dirty="0" smtClean="0"/>
              <a:t>…</a:t>
            </a: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dirty="0" smtClean="0"/>
              <a:t>We are in an era</a:t>
            </a:r>
            <a:r>
              <a:rPr lang="en-US" baseline="0" dirty="0" smtClean="0"/>
              <a:t> where the amount of data available to us is growing at a fast pace, yet we need to derive insight from this data using patterns we’ve grown familiar with.</a:t>
            </a:r>
          </a:p>
          <a:p>
            <a:pPr>
              <a:spcBef>
                <a:spcPts val="0"/>
              </a:spcBef>
              <a:buNone/>
            </a:pPr>
            <a:r>
              <a:rPr lang="en-US" baseline="0" dirty="0" smtClean="0"/>
              <a:t>SQL is key here.  We know SQL, and the BI tools we’ve </a:t>
            </a:r>
            <a:r>
              <a:rPr lang="en-US" baseline="0" smtClean="0"/>
              <a:t>grown accustomed to </a:t>
            </a:r>
            <a:r>
              <a:rPr lang="en-US" baseline="0" dirty="0" smtClean="0"/>
              <a:t>generate SQL; typically, very complex SQL.</a:t>
            </a:r>
          </a:p>
          <a:p>
            <a:pPr>
              <a:spcBef>
                <a:spcPts val="0"/>
              </a:spcBef>
              <a:buNone/>
            </a:pPr>
            <a:r>
              <a:rPr lang="en-US" baseline="0" dirty="0" smtClean="0"/>
              <a:t>We </a:t>
            </a:r>
            <a:r>
              <a:rPr lang="en-US" baseline="0" smtClean="0"/>
              <a:t>need to optimize these queries to run </a:t>
            </a:r>
            <a:r>
              <a:rPr lang="en-US" baseline="0" dirty="0" smtClean="0"/>
              <a:t>efficiently across these vast collections of </a:t>
            </a:r>
            <a:r>
              <a:rPr lang="en-US" baseline="0" smtClean="0"/>
              <a:t>data.</a:t>
            </a:r>
          </a:p>
          <a:p>
            <a:pPr>
              <a:spcBef>
                <a:spcPts val="0"/>
              </a:spcBef>
              <a:buNone/>
            </a:pPr>
            <a:endParaRPr lang="en-US" baseline="0" dirty="0" smtClean="0"/>
          </a:p>
          <a:p>
            <a:pPr>
              <a:spcBef>
                <a:spcPts val="0"/>
              </a:spcBef>
              <a:buNone/>
            </a:pPr>
            <a:r>
              <a:rPr lang="en-US" baseline="0" dirty="0" smtClean="0"/>
              <a:t>This is why we have the Pivotal Query Optimizer.</a:t>
            </a:r>
          </a:p>
          <a:p>
            <a:pPr>
              <a:spcBef>
                <a:spcPts val="0"/>
              </a:spcBef>
              <a:buNone/>
            </a:pPr>
            <a:endParaRPr lang="en-US" baseline="0" dirty="0" smtClean="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dirty="0" smtClean="0"/>
              <a:t>This</a:t>
            </a:r>
            <a:r>
              <a:rPr lang="en-US" baseline="0" dirty="0" smtClean="0"/>
              <a:t> figure appears on page 10 of the paper cited here, presented at the SIGMOD </a:t>
            </a:r>
            <a:r>
              <a:rPr lang="uk-UA" baseline="0" dirty="0" smtClean="0"/>
              <a:t>’</a:t>
            </a:r>
            <a:r>
              <a:rPr lang="en-US" baseline="0" dirty="0" smtClean="0"/>
              <a:t>14 conference, in June, 2014.</a:t>
            </a:r>
          </a:p>
          <a:p>
            <a:pPr>
              <a:spcBef>
                <a:spcPts val="0"/>
              </a:spcBef>
              <a:buNone/>
            </a:pPr>
            <a:r>
              <a:rPr lang="en-US" baseline="0" dirty="0" smtClean="0"/>
              <a:t>The TPC-DS benchmark was used, and this figure illustrates the number of queries optimized (green) or actually run (blue) by the specified system.</a:t>
            </a:r>
          </a:p>
          <a:p>
            <a:pPr>
              <a:spcBef>
                <a:spcPts val="0"/>
              </a:spcBef>
              <a:buNone/>
            </a:pPr>
            <a:r>
              <a:rPr lang="en-US" baseline="0" dirty="0" smtClean="0"/>
              <a:t>As discussed in the paper, this benchmark is an excellent benchmark for testing query optimizers, as it combines 25 tables, 429 columns, and 99 query templates, generating a total of 111 queries.</a:t>
            </a:r>
          </a:p>
          <a:p>
            <a:pPr>
              <a:spcBef>
                <a:spcPts val="0"/>
              </a:spcBef>
              <a:buNone/>
            </a:pPr>
            <a:endParaRPr lang="en-US" baseline="0" dirty="0" smtClean="0"/>
          </a:p>
          <a:p>
            <a:pPr>
              <a:spcBef>
                <a:spcPts val="0"/>
              </a:spcBef>
              <a:buNone/>
            </a:pPr>
            <a:r>
              <a:rPr lang="en-US" baseline="0" dirty="0" smtClean="0"/>
              <a:t>To clarify some of the terminology used here, “Orca” was the name originally used to refer to Pivotal Query Optimizer, or PQO.  There may be references to “HAWQ” or “HDB” here as well; HAWQ is the open source version of Pivotal HDB, which you can think of as GPDB, but with its data in </a:t>
            </a:r>
            <a:r>
              <a:rPr lang="en-US" baseline="0" dirty="0" err="1" smtClean="0"/>
              <a:t>Hadoop’s</a:t>
            </a:r>
            <a:r>
              <a:rPr lang="en-US" baseline="0" dirty="0" smtClean="0"/>
              <a:t> HDFS.</a:t>
            </a:r>
          </a:p>
          <a:p>
            <a:pPr>
              <a:spcBef>
                <a:spcPts val="0"/>
              </a:spcBef>
              <a:buNone/>
            </a:pPr>
            <a:endParaRPr lang="en-US" baseline="0" dirty="0" smtClean="0"/>
          </a:p>
          <a:p>
            <a:pPr>
              <a:spcBef>
                <a:spcPts val="0"/>
              </a:spcBef>
              <a:buNone/>
            </a:pPr>
            <a:endParaRPr lang="en-US" baseline="0" dirty="0" smtClean="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mtClean="0"/>
              <a:t>“Root</a:t>
            </a:r>
            <a:r>
              <a:rPr lang="en-US" baseline="0" smtClean="0"/>
              <a:t> partition statistics” refers to the parent, or root, of a partioned table.</a:t>
            </a:r>
          </a:p>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11" name="Shape 11"/>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2" name="Shape 12"/>
          <p:cNvSpPr txBox="1"/>
          <p:nvPr/>
        </p:nvSpPr>
        <p:spPr>
          <a:xfrm>
            <a:off x="1701800" y="2984500"/>
            <a:ext cx="5689499" cy="4769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0" i="0" u="none" strike="noStrike" cap="none" baseline="0">
                <a:solidFill>
                  <a:schemeClr val="accent3"/>
                </a:solidFill>
                <a:latin typeface="Arial"/>
                <a:ea typeface="Arial"/>
                <a:cs typeface="Arial"/>
                <a:sym typeface="Arial"/>
              </a:rPr>
              <a:t>A NEW</a:t>
            </a:r>
            <a:r>
              <a:rPr lang="en" sz="2400" b="0" i="0" u="none" strike="noStrike" cap="none" baseline="0">
                <a:solidFill>
                  <a:srgbClr val="E96C42"/>
                </a:solidFill>
                <a:latin typeface="Arial"/>
                <a:ea typeface="Arial"/>
                <a:cs typeface="Arial"/>
                <a:sym typeface="Arial"/>
              </a:rPr>
              <a:t> </a:t>
            </a:r>
            <a:r>
              <a:rPr lang="en" sz="2300" b="0" i="0" u="none" strike="noStrike" cap="none" baseline="0">
                <a:solidFill>
                  <a:schemeClr val="accent1"/>
                </a:solidFill>
                <a:latin typeface="Arial"/>
                <a:ea typeface="Arial"/>
                <a:cs typeface="Arial"/>
                <a:sym typeface="Arial"/>
              </a:rPr>
              <a:t>PLATFORM</a:t>
            </a:r>
            <a:r>
              <a:rPr lang="en" sz="2400" b="0" i="0" u="none" strike="noStrike" cap="none" baseline="0">
                <a:solidFill>
                  <a:schemeClr val="lt2"/>
                </a:solidFill>
                <a:latin typeface="Arial"/>
                <a:ea typeface="Arial"/>
                <a:cs typeface="Arial"/>
                <a:sym typeface="Arial"/>
              </a:rPr>
              <a:t> </a:t>
            </a:r>
            <a:r>
              <a:rPr lang="en" sz="2400" b="0" i="0" u="none" strike="noStrike" cap="none" baseline="0">
                <a:solidFill>
                  <a:schemeClr val="accent2"/>
                </a:solidFill>
                <a:latin typeface="Arial"/>
                <a:ea typeface="Arial"/>
                <a:cs typeface="Arial"/>
                <a:sym typeface="Arial"/>
              </a:rPr>
              <a:t>FOR A NEW ERA</a:t>
            </a:r>
          </a:p>
        </p:txBody>
      </p:sp>
      <p:sp>
        <p:nvSpPr>
          <p:cNvPr id="13" name="Shape 13"/>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5" name="Shape 15"/>
          <p:cNvSpPr txBox="1"/>
          <p:nvPr/>
        </p:nvSpPr>
        <p:spPr>
          <a:xfrm>
            <a:off x="1701800" y="2984500"/>
            <a:ext cx="5689499" cy="4769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0" i="0" u="none" strike="noStrike" cap="none" baseline="0">
                <a:solidFill>
                  <a:schemeClr val="accent3"/>
                </a:solidFill>
                <a:latin typeface="Arial"/>
                <a:ea typeface="Arial"/>
                <a:cs typeface="Arial"/>
                <a:sym typeface="Arial"/>
              </a:rPr>
              <a:t>A NEW</a:t>
            </a:r>
            <a:r>
              <a:rPr lang="en" sz="2400" b="0" i="0" u="none" strike="noStrike" cap="none" baseline="0">
                <a:solidFill>
                  <a:srgbClr val="E96C42"/>
                </a:solidFill>
                <a:latin typeface="Arial"/>
                <a:ea typeface="Arial"/>
                <a:cs typeface="Arial"/>
                <a:sym typeface="Arial"/>
              </a:rPr>
              <a:t> </a:t>
            </a:r>
            <a:r>
              <a:rPr lang="en" sz="2300" b="0" i="0" u="none" strike="noStrike" cap="none" baseline="0">
                <a:solidFill>
                  <a:schemeClr val="accent1"/>
                </a:solidFill>
                <a:latin typeface="Arial"/>
                <a:ea typeface="Arial"/>
                <a:cs typeface="Arial"/>
                <a:sym typeface="Arial"/>
              </a:rPr>
              <a:t>PLATFORM</a:t>
            </a:r>
            <a:r>
              <a:rPr lang="en" sz="2400" b="0" i="0" u="none" strike="noStrike" cap="none" baseline="0">
                <a:solidFill>
                  <a:schemeClr val="lt2"/>
                </a:solidFill>
                <a:latin typeface="Arial"/>
                <a:ea typeface="Arial"/>
                <a:cs typeface="Arial"/>
                <a:sym typeface="Arial"/>
              </a:rPr>
              <a:t> </a:t>
            </a:r>
            <a:r>
              <a:rPr lang="en" sz="2400" b="0" i="0" u="none" strike="noStrike" cap="none" baseline="0">
                <a:solidFill>
                  <a:schemeClr val="accent2"/>
                </a:solidFill>
                <a:latin typeface="Arial"/>
                <a:ea typeface="Arial"/>
                <a:cs typeface="Arial"/>
                <a:sym typeface="Arial"/>
              </a:rPr>
              <a:t>FOR A NEW ERA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p:spTree>
      <p:nvGrpSpPr>
        <p:cNvPr id="1" name="Shape 76"/>
        <p:cNvGrpSpPr/>
        <p:nvPr/>
      </p:nvGrpSpPr>
      <p:grpSpPr>
        <a:xfrm>
          <a:off x="0" y="0"/>
          <a:ext cx="0" cy="0"/>
          <a:chOff x="0" y="0"/>
          <a:chExt cx="0" cy="0"/>
        </a:xfrm>
      </p:grpSpPr>
      <p:sp>
        <p:nvSpPr>
          <p:cNvPr id="77" name="Shape 7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8" name="Shape 7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80" name="Shape 8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82" name="Shape 82"/>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pic>
        <p:nvPicPr>
          <p:cNvPr id="83" name="Shape 8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4" name="Shape 84"/>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
        <p:nvSpPr>
          <p:cNvPr id="85" name="Shape 85"/>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86" name="Shape 8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87" name="Shape 87"/>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pic>
        <p:nvPicPr>
          <p:cNvPr id="88" name="Shape 88"/>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ivider 1">
    <p:spTree>
      <p:nvGrpSpPr>
        <p:cNvPr id="1" name="Shape 90"/>
        <p:cNvGrpSpPr/>
        <p:nvPr/>
      </p:nvGrpSpPr>
      <p:grpSpPr>
        <a:xfrm>
          <a:off x="0" y="0"/>
          <a:ext cx="0" cy="0"/>
          <a:chOff x="0" y="0"/>
          <a:chExt cx="0" cy="0"/>
        </a:xfrm>
      </p:grpSpPr>
      <p:sp>
        <p:nvSpPr>
          <p:cNvPr id="91" name="Shape 91"/>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92" name="Shape 92"/>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94" name="Shape 94"/>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95"/>
        <p:cNvGrpSpPr/>
        <p:nvPr/>
      </p:nvGrpSpPr>
      <p:grpSpPr>
        <a:xfrm>
          <a:off x="0" y="0"/>
          <a:ext cx="0" cy="0"/>
          <a:chOff x="0" y="0"/>
          <a:chExt cx="0" cy="0"/>
        </a:xfrm>
      </p:grpSpPr>
      <p:sp>
        <p:nvSpPr>
          <p:cNvPr id="96" name="Shape 9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7" name="Shape 9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98" name="Shape 98"/>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99" name="Shape 99"/>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
        <p:nvSpPr>
          <p:cNvPr id="100" name="Shape 10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01" name="Shape 101"/>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102" name="Shape 102"/>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03" name="Shape 103"/>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04" name="Shape 104"/>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05" name="Shape 105"/>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pic>
        <p:nvPicPr>
          <p:cNvPr id="106" name="Shape 106"/>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1" name="Shape 11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366713" y="1074737"/>
            <a:ext cx="2073300" cy="3383099"/>
          </a:xfrm>
          <a:prstGeom prst="rect">
            <a:avLst/>
          </a:prstGeom>
          <a:noFill/>
          <a:ln>
            <a:noFill/>
          </a:ln>
        </p:spPr>
      </p:sp>
      <p:sp>
        <p:nvSpPr>
          <p:cNvPr id="122" name="Shape 12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366713" y="1419225"/>
            <a:ext cx="2073300" cy="3038399"/>
          </a:xfrm>
          <a:prstGeom prst="rect">
            <a:avLst/>
          </a:prstGeom>
          <a:noFill/>
          <a:ln>
            <a:noFill/>
          </a:ln>
        </p:spPr>
      </p:sp>
      <p:sp>
        <p:nvSpPr>
          <p:cNvPr id="128" name="Shape 12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30" name="Shape 130"/>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6" name="Shape 13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37" name="Shape 137"/>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38" name="Shape 138"/>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
        <p:nvSpPr>
          <p:cNvPr id="139" name="Shape 139"/>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0" name="Shape 1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41" name="Shape 141"/>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42" name="Shape 142"/>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Divider">
    <p:spTree>
      <p:nvGrpSpPr>
        <p:cNvPr id="1" name="Shape 143"/>
        <p:cNvGrpSpPr/>
        <p:nvPr/>
      </p:nvGrpSpPr>
      <p:grpSpPr>
        <a:xfrm>
          <a:off x="0" y="0"/>
          <a:ext cx="0" cy="0"/>
          <a:chOff x="0" y="0"/>
          <a:chExt cx="0" cy="0"/>
        </a:xfrm>
      </p:grpSpPr>
      <p:sp>
        <p:nvSpPr>
          <p:cNvPr id="144" name="Shape 144"/>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5" name="Shape 14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46" name="Shape 146"/>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47" name="Shape 147"/>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
        <p:nvSpPr>
          <p:cNvPr id="148" name="Shape 148"/>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buClr>
                <a:schemeClr val="accent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0" name="Shape 150"/>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8" name="Shape 1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20" name="Shape 20"/>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22" name="Shape 22"/>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pic>
        <p:nvPicPr>
          <p:cNvPr id="23" name="Shape 23"/>
          <p:cNvPicPr preferRelativeResize="0"/>
          <p:nvPr/>
        </p:nvPicPr>
        <p:blipFill rotWithShape="1">
          <a:blip r:embed="rId2">
            <a:alphaModFix/>
          </a:blip>
          <a:srcRect/>
          <a:stretch/>
        </p:blipFill>
        <p:spPr>
          <a:xfrm>
            <a:off x="7951410" y="4686262"/>
            <a:ext cx="899699" cy="255300"/>
          </a:xfrm>
          <a:prstGeom prst="rect">
            <a:avLst/>
          </a:prstGeom>
          <a:noFill/>
          <a:ln>
            <a:noFill/>
          </a:ln>
        </p:spPr>
      </p:pic>
      <p:sp>
        <p:nvSpPr>
          <p:cNvPr id="24" name="Shape 24"/>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Divider 1">
    <p:spTree>
      <p:nvGrpSpPr>
        <p:cNvPr id="1" name="Shape 151"/>
        <p:cNvGrpSpPr/>
        <p:nvPr/>
      </p:nvGrpSpPr>
      <p:grpSpPr>
        <a:xfrm>
          <a:off x="0" y="0"/>
          <a:ext cx="0" cy="0"/>
          <a:chOff x="0" y="0"/>
          <a:chExt cx="0" cy="0"/>
        </a:xfrm>
      </p:grpSpPr>
      <p:sp>
        <p:nvSpPr>
          <p:cNvPr id="152" name="Shape 152"/>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153" name="Shape 153"/>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subTitle" idx="1"/>
          </p:nvPr>
        </p:nvSpPr>
        <p:spPr>
          <a:xfrm>
            <a:off x="2728913" y="2455863"/>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Divider 3 -Large Text">
    <p:spTree>
      <p:nvGrpSpPr>
        <p:cNvPr id="1" name="Shape 155"/>
        <p:cNvGrpSpPr/>
        <p:nvPr/>
      </p:nvGrpSpPr>
      <p:grpSpPr>
        <a:xfrm>
          <a:off x="0" y="0"/>
          <a:ext cx="0" cy="0"/>
          <a:chOff x="0" y="0"/>
          <a:chExt cx="0" cy="0"/>
        </a:xfrm>
      </p:grpSpPr>
      <p:sp>
        <p:nvSpPr>
          <p:cNvPr id="156" name="Shape 156"/>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57" name="Shape 15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58" name="Shape 158"/>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59" name="Shape 159"/>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
        <p:nvSpPr>
          <p:cNvPr id="160" name="Shape 160"/>
          <p:cNvSpPr txBox="1">
            <a:spLocks noGrp="1"/>
          </p:cNvSpPr>
          <p:nvPr>
            <p:ph type="ctrTitle"/>
          </p:nvPr>
        </p:nvSpPr>
        <p:spPr>
          <a:xfrm>
            <a:off x="670454"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61" name="Shape 161"/>
          <p:cNvPicPr preferRelativeResize="0"/>
          <p:nvPr/>
        </p:nvPicPr>
        <p:blipFill rotWithShape="1">
          <a:blip r:embed="rId2">
            <a:alphaModFix/>
          </a:blip>
          <a:srcRect/>
          <a:stretch/>
        </p:blipFill>
        <p:spPr>
          <a:xfrm>
            <a:off x="7951410" y="4686262"/>
            <a:ext cx="899699" cy="2553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66" name="Shape 16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70" name="Shape 17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Content, graphic area on lef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366713" y="1074737"/>
            <a:ext cx="2073300" cy="3383099"/>
          </a:xfrm>
          <a:prstGeom prst="rect">
            <a:avLst/>
          </a:prstGeom>
          <a:noFill/>
          <a:ln>
            <a:noFill/>
          </a:ln>
        </p:spPr>
      </p:sp>
      <p:sp>
        <p:nvSpPr>
          <p:cNvPr id="175" name="Shape 17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1"/>
          </p:nvPr>
        </p:nvSpPr>
        <p:spPr>
          <a:xfrm>
            <a:off x="2728913" y="1074737"/>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ubtitle, and Content with graphic area at left">
    <p:spTree>
      <p:nvGrpSpPr>
        <p:cNvPr id="1" name="Shape 178"/>
        <p:cNvGrpSpPr/>
        <p:nvPr/>
      </p:nvGrpSpPr>
      <p:grpSpPr>
        <a:xfrm>
          <a:off x="0" y="0"/>
          <a:ext cx="0" cy="0"/>
          <a:chOff x="0" y="0"/>
          <a:chExt cx="0" cy="0"/>
        </a:xfrm>
      </p:grpSpPr>
      <p:sp>
        <p:nvSpPr>
          <p:cNvPr id="179" name="Shape 179"/>
          <p:cNvSpPr>
            <a:spLocks noGrp="1"/>
          </p:cNvSpPr>
          <p:nvPr>
            <p:ph type="pic" idx="2"/>
          </p:nvPr>
        </p:nvSpPr>
        <p:spPr>
          <a:xfrm>
            <a:off x="366713" y="1419225"/>
            <a:ext cx="2073300" cy="3038399"/>
          </a:xfrm>
          <a:prstGeom prst="rect">
            <a:avLst/>
          </a:prstGeom>
          <a:noFill/>
          <a:ln>
            <a:noFill/>
          </a:ln>
        </p:spPr>
      </p:sp>
      <p:sp>
        <p:nvSpPr>
          <p:cNvPr id="180" name="Shape 18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82" name="Shape 182"/>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wo Columns">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6" name="Shape 186"/>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black background">
    <p:spTree>
      <p:nvGrpSpPr>
        <p:cNvPr id="1" name="Shape 189"/>
        <p:cNvGrpSpPr/>
        <p:nvPr/>
      </p:nvGrpSpPr>
      <p:grpSpPr>
        <a:xfrm>
          <a:off x="0" y="0"/>
          <a:ext cx="0" cy="0"/>
          <a:chOff x="0" y="0"/>
          <a:chExt cx="0" cy="0"/>
        </a:xfrm>
      </p:grpSpPr>
      <p:sp>
        <p:nvSpPr>
          <p:cNvPr id="190" name="Shape 190"/>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91" name="Shape 19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192" name="Shape 192"/>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sp>
        <p:nvSpPr>
          <p:cNvPr id="193" name="Shape 193"/>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Pivotal Title Slide">
    <p:bg>
      <p:bgPr>
        <a:solidFill>
          <a:schemeClr val="accent1"/>
        </a:solidFill>
        <a:effectLst/>
      </p:bgPr>
    </p:bg>
    <p:spTree>
      <p:nvGrpSpPr>
        <p:cNvPr id="1" name="Shape 194"/>
        <p:cNvGrpSpPr/>
        <p:nvPr/>
      </p:nvGrpSpPr>
      <p:grpSpPr>
        <a:xfrm>
          <a:off x="0" y="0"/>
          <a:ext cx="0" cy="0"/>
          <a:chOff x="0" y="0"/>
          <a:chExt cx="0" cy="0"/>
        </a:xfrm>
      </p:grpSpPr>
      <p:sp>
        <p:nvSpPr>
          <p:cNvPr id="195" name="Shape 195"/>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196" name="Shape 196"/>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97" name="Shape 197"/>
          <p:cNvSpPr txBox="1"/>
          <p:nvPr/>
        </p:nvSpPr>
        <p:spPr>
          <a:xfrm>
            <a:off x="1701800" y="2984500"/>
            <a:ext cx="5689499" cy="4769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0" i="0" u="none" strike="noStrike" cap="none" baseline="0">
                <a:solidFill>
                  <a:schemeClr val="accent3"/>
                </a:solidFill>
                <a:latin typeface="Arial"/>
                <a:ea typeface="Arial"/>
                <a:cs typeface="Arial"/>
                <a:sym typeface="Arial"/>
              </a:rPr>
              <a:t>A NEW</a:t>
            </a:r>
            <a:r>
              <a:rPr lang="en" sz="2400" b="0" i="0" u="none" strike="noStrike" cap="none" baseline="0">
                <a:solidFill>
                  <a:srgbClr val="E96C42"/>
                </a:solidFill>
                <a:latin typeface="Arial"/>
                <a:ea typeface="Arial"/>
                <a:cs typeface="Arial"/>
                <a:sym typeface="Arial"/>
              </a:rPr>
              <a:t> </a:t>
            </a:r>
            <a:r>
              <a:rPr lang="en" sz="2300" b="0" i="0" u="none" strike="noStrike" cap="none" baseline="0">
                <a:solidFill>
                  <a:schemeClr val="accent1"/>
                </a:solidFill>
                <a:latin typeface="Arial"/>
                <a:ea typeface="Arial"/>
                <a:cs typeface="Arial"/>
                <a:sym typeface="Arial"/>
              </a:rPr>
              <a:t>PLATFORM</a:t>
            </a:r>
            <a:r>
              <a:rPr lang="en" sz="2400" b="0" i="0" u="none" strike="noStrike" cap="none" baseline="0">
                <a:solidFill>
                  <a:schemeClr val="lt2"/>
                </a:solidFill>
                <a:latin typeface="Arial"/>
                <a:ea typeface="Arial"/>
                <a:cs typeface="Arial"/>
                <a:sym typeface="Arial"/>
              </a:rPr>
              <a:t> </a:t>
            </a:r>
            <a:r>
              <a:rPr lang="en" sz="2400" b="0" i="0" u="none" strike="noStrike" cap="none" baseline="0">
                <a:solidFill>
                  <a:schemeClr val="accent2"/>
                </a:solidFill>
                <a:latin typeface="Arial"/>
                <a:ea typeface="Arial"/>
                <a:cs typeface="Arial"/>
                <a:sym typeface="Arial"/>
              </a:rPr>
              <a:t>FOR A NEW ERA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98"/>
        <p:cNvGrpSpPr/>
        <p:nvPr/>
      </p:nvGrpSpPr>
      <p:grpSpPr>
        <a:xfrm>
          <a:off x="0" y="0"/>
          <a:ext cx="0" cy="0"/>
          <a:chOff x="0" y="0"/>
          <a:chExt cx="0" cy="0"/>
        </a:xfrm>
      </p:grpSpPr>
      <p:sp>
        <p:nvSpPr>
          <p:cNvPr id="199" name="Shape 199"/>
          <p:cNvSpPr/>
          <p:nvPr/>
        </p:nvSpPr>
        <p:spPr>
          <a:xfrm>
            <a:off x="0" y="0"/>
            <a:ext cx="9144000" cy="5143499"/>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200" name="Shape 200"/>
          <p:cNvSpPr txBox="1">
            <a:spLocks noGrp="1"/>
          </p:cNvSpPr>
          <p:nvPr>
            <p:ph type="ctrTitle"/>
          </p:nvPr>
        </p:nvSpPr>
        <p:spPr>
          <a:xfrm>
            <a:off x="890588" y="1312908"/>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1" name="Shape 201"/>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202" name="Shape 202"/>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3" name="Shape 20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204" name="Shape 204"/>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n" sz="1800" b="0" i="0" u="none" strike="noStrike" cap="none" baseline="0">
                <a:solidFill>
                  <a:schemeClr val="dk1"/>
                </a:solidFill>
                <a:latin typeface="Arial"/>
                <a:ea typeface="Arial"/>
                <a:cs typeface="Arial"/>
                <a:sym typeface="Arial"/>
              </a:rPr>
              <a:t> </a:t>
            </a:r>
          </a:p>
        </p:txBody>
      </p:sp>
      <p:sp>
        <p:nvSpPr>
          <p:cNvPr id="205" name="Shape 205"/>
          <p:cNvSpPr/>
          <p:nvPr/>
        </p:nvSpPr>
        <p:spPr>
          <a:xfrm>
            <a:off x="7941734" y="4713967"/>
            <a:ext cx="957299" cy="219600"/>
          </a:xfrm>
          <a:prstGeom prst="rect">
            <a:avLst/>
          </a:prstGeom>
          <a:blipFill rotWithShape="1">
            <a:blip r:embed="rId2">
              <a:alphaModFix/>
            </a:blip>
            <a:stretch>
              <a:fillRect/>
            </a:stretch>
          </a:blipFill>
          <a:ln>
            <a:noFill/>
          </a:ln>
        </p:spPr>
        <p:txBody>
          <a:bodyPr lIns="91425" tIns="91425" rIns="91425" bIns="91425" anchor="ctr" anchorCtr="0">
            <a:noAutofit/>
          </a:bodyPr>
          <a:lstStyle/>
          <a:p>
            <a:pPr>
              <a:spcBef>
                <a:spcPts val="0"/>
              </a:spcBef>
              <a:buNone/>
            </a:pPr>
            <a:endParaRPr/>
          </a:p>
        </p:txBody>
      </p:sp>
      <p:sp>
        <p:nvSpPr>
          <p:cNvPr id="206" name="Shape 206"/>
          <p:cNvSpPr txBox="1"/>
          <p:nvPr/>
        </p:nvSpPr>
        <p:spPr>
          <a:xfrm>
            <a:off x="365125" y="5025750"/>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650" b="0" i="0" u="none" strike="noStrike" cap="none" baseline="0">
                <a:solidFill>
                  <a:srgbClr val="7F7F7F"/>
                </a:solidFill>
                <a:latin typeface="Arial"/>
                <a:ea typeface="Arial"/>
                <a:cs typeface="Arial"/>
                <a:sym typeface="Arial"/>
              </a:rPr>
              <a:t>Pivotal Confidential–Internal Use Only</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7" indent="-173037"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_Title with Subtitle and Content">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12" name="Shape 21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3" name="Shape 213"/>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7" name="Shape 217"/>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30"/>
        <p:cNvGrpSpPr/>
        <p:nvPr/>
      </p:nvGrpSpPr>
      <p:grpSpPr>
        <a:xfrm>
          <a:off x="0" y="0"/>
          <a:ext cx="0" cy="0"/>
          <a:chOff x="0" y="0"/>
          <a:chExt cx="0" cy="0"/>
        </a:xfrm>
      </p:grpSpPr>
      <p:sp>
        <p:nvSpPr>
          <p:cNvPr id="731" name="Shape 731"/>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732" name="Shape 732"/>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733" name="Shape 73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34"/>
        <p:cNvGrpSpPr/>
        <p:nvPr/>
      </p:nvGrpSpPr>
      <p:grpSpPr>
        <a:xfrm>
          <a:off x="0" y="0"/>
          <a:ext cx="0" cy="0"/>
          <a:chOff x="0" y="0"/>
          <a:chExt cx="0" cy="0"/>
        </a:xfrm>
      </p:grpSpPr>
      <p:sp>
        <p:nvSpPr>
          <p:cNvPr id="735" name="Shape 735"/>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6" name="Shape 73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7" name="Shape 737"/>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38"/>
        <p:cNvGrpSpPr/>
        <p:nvPr/>
      </p:nvGrpSpPr>
      <p:grpSpPr>
        <a:xfrm>
          <a:off x="0" y="0"/>
          <a:ext cx="0" cy="0"/>
          <a:chOff x="0" y="0"/>
          <a:chExt cx="0" cy="0"/>
        </a:xfrm>
      </p:grpSpPr>
      <p:sp>
        <p:nvSpPr>
          <p:cNvPr id="739" name="Shape 739"/>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40" name="Shape 740"/>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41" name="Shape 741"/>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42" name="Shape 74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43"/>
        <p:cNvGrpSpPr/>
        <p:nvPr/>
      </p:nvGrpSpPr>
      <p:grpSpPr>
        <a:xfrm>
          <a:off x="0" y="0"/>
          <a:ext cx="0" cy="0"/>
          <a:chOff x="0" y="0"/>
          <a:chExt cx="0" cy="0"/>
        </a:xfrm>
      </p:grpSpPr>
      <p:sp>
        <p:nvSpPr>
          <p:cNvPr id="744" name="Shape 74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45" name="Shape 74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aption">
    <p:spTree>
      <p:nvGrpSpPr>
        <p:cNvPr id="1" name="Shape 746"/>
        <p:cNvGrpSpPr/>
        <p:nvPr/>
      </p:nvGrpSpPr>
      <p:grpSpPr>
        <a:xfrm>
          <a:off x="0" y="0"/>
          <a:ext cx="0" cy="0"/>
          <a:chOff x="0" y="0"/>
          <a:chExt cx="0" cy="0"/>
        </a:xfrm>
      </p:grpSpPr>
      <p:sp>
        <p:nvSpPr>
          <p:cNvPr id="747" name="Shape 747"/>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748" name="Shape 74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49"/>
        <p:cNvGrpSpPr/>
        <p:nvPr/>
      </p:nvGrpSpPr>
      <p:grpSpPr>
        <a:xfrm>
          <a:off x="0" y="0"/>
          <a:ext cx="0" cy="0"/>
          <a:chOff x="0" y="0"/>
          <a:chExt cx="0" cy="0"/>
        </a:xfrm>
      </p:grpSpPr>
      <p:sp>
        <p:nvSpPr>
          <p:cNvPr id="750" name="Shape 75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2"/>
          </p:nvPr>
        </p:nvSpPr>
        <p:spPr>
          <a:xfrm>
            <a:off x="457200" y="1631155"/>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5026" y="1151334"/>
            <a:ext cx="4041900"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9" name="Shape 49"/>
          <p:cNvSpPr txBox="1">
            <a:spLocks noGrp="1"/>
          </p:cNvSpPr>
          <p:nvPr>
            <p:ph type="body" idx="4"/>
          </p:nvPr>
        </p:nvSpPr>
        <p:spPr>
          <a:xfrm>
            <a:off x="4645026" y="1631155"/>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4767262"/>
            <a:ext cx="2133599"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4767262"/>
            <a:ext cx="2895600"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4767262"/>
            <a:ext cx="2133599" cy="273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 sz="1800" b="0" i="0" u="none" strike="noStrike" cap="none" baseline="0">
                <a:solidFill>
                  <a:schemeClr val="dk1"/>
                </a:solidFill>
                <a:latin typeface="Arial"/>
                <a:ea typeface="Arial"/>
                <a:cs typeface="Arial"/>
                <a:sym typeface="Arial"/>
              </a:rPr>
              <a:t>‹#›</a:t>
            </a:fld>
            <a:endParaRPr lang="en"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a:off x="36671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744823" y="1074737"/>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theme" Target="../theme/theme2.xml"/><Relationship Id="rId1" Type="http://schemas.openxmlformats.org/officeDocument/2006/relationships/slideLayout" Target="../slideLayouts/slideLayout36.xml"/><Relationship Id="rId2"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6" name="Shape 6"/>
          <p:cNvSpPr txBox="1"/>
          <p:nvPr/>
        </p:nvSpPr>
        <p:spPr>
          <a:xfrm flipH="1">
            <a:off x="8553450" y="5021496"/>
            <a:ext cx="533399"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Pr>
              <a:t>‹#›</a:t>
            </a:fld>
            <a:endParaRPr lang="en" sz="800" b="0" i="0" u="none" strike="noStrike" cap="none" baseline="0">
              <a:solidFill>
                <a:srgbClr val="7F7F7F"/>
              </a:solidFill>
              <a:latin typeface="Arial"/>
              <a:ea typeface="Arial"/>
              <a:cs typeface="Arial"/>
              <a:sym typeface="Arial"/>
            </a:endParaRPr>
          </a:p>
        </p:txBody>
      </p:sp>
      <p:pic>
        <p:nvPicPr>
          <p:cNvPr id="7" name="Shape 7"/>
          <p:cNvPicPr preferRelativeResize="0"/>
          <p:nvPr/>
        </p:nvPicPr>
        <p:blipFill rotWithShape="1">
          <a:blip r:embed="rId37">
            <a:alphaModFix/>
          </a:blip>
          <a:srcRect/>
          <a:stretch/>
        </p:blipFill>
        <p:spPr>
          <a:xfrm>
            <a:off x="7951410" y="4686262"/>
            <a:ext cx="899699" cy="255300"/>
          </a:xfrm>
          <a:prstGeom prst="rect">
            <a:avLst/>
          </a:prstGeom>
          <a:noFill/>
          <a:ln>
            <a:noFill/>
          </a:ln>
        </p:spPr>
      </p:pic>
      <p:sp>
        <p:nvSpPr>
          <p:cNvPr id="8" name="Shape 8"/>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650" b="0" i="0" u="none" strike="noStrike" cap="none" baseline="0">
                <a:solidFill>
                  <a:srgbClr val="7F7F7F"/>
                </a:solidFill>
                <a:latin typeface="Arial"/>
                <a:ea typeface="Arial"/>
                <a:cs typeface="Arial"/>
                <a:sym typeface="Arial"/>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728" name="Shape 728"/>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29" name="Shape 729"/>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gpdb.docs.pivotal.io/4360/admin_guide/query/topics/query-piv-opt-features.html" TargetMode="External"/><Relationship Id="rId4" Type="http://schemas.openxmlformats.org/officeDocument/2006/relationships/hyperlink" Target="http://gpdb.docs.pivotal.io/4360/admin_guide/query/topics/query-piv-opt-limitations.html" TargetMode="External"/><Relationship Id="rId5" Type="http://schemas.openxmlformats.org/officeDocument/2006/relationships/hyperlink" Target="http://gpdb.docs.pivotal.io/4360/admin_guide/query/topics/query-piv-opt-enable.html" TargetMode="External"/><Relationship Id="rId6" Type="http://schemas.openxmlformats.org/officeDocument/2006/relationships/hyperlink" Target="https://blog.pivotal.io/big-data-pivotal/products/greenplum-database-adds-the-pivotal-query-optimizer" TargetMode="External"/><Relationship Id="rId7" Type="http://schemas.openxmlformats.org/officeDocument/2006/relationships/hyperlink" Target="http://pivotal.io/big-data/white-paper/orca-a-modular-query-optimizer-architecture-for-big-data" TargetMode="External"/><Relationship Id="rId8" Type="http://schemas.openxmlformats.org/officeDocument/2006/relationships/hyperlink" Target="https://github.com/greenplum-db/gporca"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9933574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4" name="Title 3"/>
          <p:cNvSpPr>
            <a:spLocks noGrp="1"/>
          </p:cNvSpPr>
          <p:nvPr>
            <p:ph type="title"/>
          </p:nvPr>
        </p:nvSpPr>
        <p:spPr>
          <a:xfrm>
            <a:off x="366712" y="179263"/>
            <a:ext cx="8410499" cy="460500"/>
          </a:xfrm>
        </p:spPr>
        <p:txBody>
          <a:bodyPr/>
          <a:lstStyle/>
          <a:p>
            <a:r>
              <a:rPr lang="en-US" sz="3200" kern="1200">
                <a:solidFill>
                  <a:srgbClr val="00685D"/>
                </a:solidFill>
                <a:latin typeface="Arial" charset="0"/>
                <a:ea typeface="+mj-ea"/>
                <a:cs typeface="Arial" charset="0"/>
              </a:rPr>
              <a:t>PQO Performance Considerations</a:t>
            </a:r>
            <a:endParaRPr lang="en-US"/>
          </a:p>
        </p:txBody>
      </p:sp>
      <p:sp>
        <p:nvSpPr>
          <p:cNvPr id="5" name="Rectangle 4"/>
          <p:cNvSpPr/>
          <p:nvPr/>
        </p:nvSpPr>
        <p:spPr>
          <a:xfrm>
            <a:off x="366712" y="1047622"/>
            <a:ext cx="8290156" cy="4401205"/>
          </a:xfrm>
          <a:prstGeom prst="rect">
            <a:avLst/>
          </a:prstGeom>
        </p:spPr>
        <p:txBody>
          <a:bodyPr wrap="square">
            <a:spAutoFit/>
          </a:bodyPr>
          <a:lstStyle/>
          <a:p>
            <a:pPr marL="228600" lvl="0" indent="-228600">
              <a:spcBef>
                <a:spcPts val="1200"/>
              </a:spcBef>
              <a:buClr>
                <a:srgbClr val="AEBF2F"/>
              </a:buClr>
              <a:buFont typeface="Wingdings" pitchFamily="2" charset="2"/>
              <a:buChar char=""/>
              <a:defRPr/>
            </a:pPr>
            <a:r>
              <a:rPr lang="en-US" sz="1800" kern="1200">
                <a:solidFill>
                  <a:srgbClr val="4D4D4D"/>
                </a:solidFill>
                <a:ea typeface="+mn-ea"/>
              </a:rPr>
              <a:t>Short running queries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PQO performs extensive optimizations to determine the optimal query execution plan and for short running queries this additional optimization overhead may be encountered </a:t>
            </a:r>
          </a:p>
          <a:p>
            <a:pPr marL="228600" lvl="0" indent="-228600">
              <a:spcBef>
                <a:spcPts val="1200"/>
              </a:spcBef>
              <a:buClr>
                <a:srgbClr val="AEBF2F"/>
              </a:buClr>
              <a:buFont typeface="Wingdings" pitchFamily="2" charset="2"/>
              <a:buChar char=""/>
              <a:defRPr/>
            </a:pPr>
            <a:r>
              <a:rPr lang="en-US" sz="1800" kern="1200">
                <a:solidFill>
                  <a:srgbClr val="4D4D4D"/>
                </a:solidFill>
                <a:ea typeface="+mn-ea"/>
              </a:rPr>
              <a:t>ANALYZE</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PQO requires root partition statistics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The legacy optimizer does not use these statistics</a:t>
            </a:r>
          </a:p>
          <a:p>
            <a:pPr marL="228600" lvl="0" indent="-228600">
              <a:spcBef>
                <a:spcPts val="1200"/>
              </a:spcBef>
              <a:buClr>
                <a:srgbClr val="AEBF2F"/>
              </a:buClr>
              <a:buFont typeface="Wingdings" pitchFamily="2" charset="2"/>
              <a:buChar char=""/>
              <a:defRPr/>
            </a:pPr>
            <a:r>
              <a:rPr lang="en-US" sz="1800" kern="1200">
                <a:solidFill>
                  <a:srgbClr val="4D4D4D"/>
                </a:solidFill>
                <a:ea typeface="+mn-ea"/>
              </a:rPr>
              <a:t>DML regression is due to the increased number of responsibilities for DML (e.g. the support of updates on partition and distribution keys)</a:t>
            </a:r>
          </a:p>
          <a:p>
            <a:pPr marL="228600" lvl="0" indent="-228600">
              <a:spcBef>
                <a:spcPts val="1200"/>
              </a:spcBef>
              <a:buClr>
                <a:srgbClr val="AEBF2F"/>
              </a:buClr>
              <a:buFont typeface="Wingdings" pitchFamily="2" charset="2"/>
              <a:buChar char=""/>
              <a:defRPr/>
            </a:pPr>
            <a:endParaRPr lang="en-US" sz="2400" kern="1200">
              <a:solidFill>
                <a:srgbClr val="4D4D4D"/>
              </a:solidFill>
              <a:ea typeface="+mn-ea"/>
            </a:endParaRPr>
          </a:p>
          <a:p>
            <a:pPr marL="457200" lvl="1">
              <a:spcBef>
                <a:spcPts val="300"/>
              </a:spcBef>
              <a:buClr>
                <a:srgbClr val="AEBF2F"/>
              </a:buClr>
              <a:defRPr/>
            </a:pPr>
            <a:endParaRPr lang="en-US" sz="2000" kern="1200">
              <a:solidFill>
                <a:srgbClr val="4D4D4D"/>
              </a:solidFill>
              <a:latin typeface="Arial" charset="0"/>
              <a:ea typeface="+mn-ea"/>
              <a:cs typeface="Arial" charset="0"/>
            </a:endParaRPr>
          </a:p>
          <a:p>
            <a:pPr lvl="0">
              <a:spcBef>
                <a:spcPts val="1200"/>
              </a:spcBef>
              <a:buClr>
                <a:srgbClr val="AEBF2F"/>
              </a:buClr>
              <a:defRPr/>
            </a:pPr>
            <a:endParaRPr lang="en-US" sz="2400" kern="1200" dirty="0">
              <a:solidFill>
                <a:srgbClr val="4D4D4D"/>
              </a:solidFill>
              <a:latin typeface="Arial" charset="0"/>
              <a:ea typeface="+mn-ea"/>
              <a:cs typeface="Arial" charset="0"/>
            </a:endParaRPr>
          </a:p>
        </p:txBody>
      </p:sp>
    </p:spTree>
    <p:extLst>
      <p:ext uri="{BB962C8B-B14F-4D97-AF65-F5344CB8AC3E}">
        <p14:creationId xmlns:p14="http://schemas.microsoft.com/office/powerpoint/2010/main" val="82275624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4" name="Title 3"/>
          <p:cNvSpPr>
            <a:spLocks noGrp="1"/>
          </p:cNvSpPr>
          <p:nvPr>
            <p:ph type="title"/>
          </p:nvPr>
        </p:nvSpPr>
        <p:spPr>
          <a:xfrm>
            <a:off x="300365" y="97994"/>
            <a:ext cx="8410499" cy="460500"/>
          </a:xfrm>
        </p:spPr>
        <p:txBody>
          <a:bodyPr/>
          <a:lstStyle/>
          <a:p>
            <a:r>
              <a:rPr lang="en-US" sz="3200" kern="1200">
                <a:solidFill>
                  <a:srgbClr val="00685D"/>
                </a:solidFill>
                <a:latin typeface="Arial" charset="0"/>
                <a:ea typeface="+mj-ea"/>
                <a:cs typeface="Arial" charset="0"/>
              </a:rPr>
              <a:t>How to Use PQO for Existing Installations</a:t>
            </a:r>
            <a:endParaRPr lang="en-US"/>
          </a:p>
        </p:txBody>
      </p:sp>
      <p:sp>
        <p:nvSpPr>
          <p:cNvPr id="2" name="Rectangle 1"/>
          <p:cNvSpPr/>
          <p:nvPr/>
        </p:nvSpPr>
        <p:spPr>
          <a:xfrm>
            <a:off x="366712" y="633041"/>
            <a:ext cx="8609051" cy="4862870"/>
          </a:xfrm>
          <a:prstGeom prst="rect">
            <a:avLst/>
          </a:prstGeom>
        </p:spPr>
        <p:txBody>
          <a:bodyPr wrap="square">
            <a:spAutoFit/>
          </a:bodyPr>
          <a:lstStyle/>
          <a:p>
            <a:pPr marL="228600" lvl="0" indent="-228600">
              <a:spcBef>
                <a:spcPts val="1200"/>
              </a:spcBef>
              <a:buClr>
                <a:srgbClr val="AEBF2F"/>
              </a:buClr>
              <a:buFont typeface="Wingdings" charset="0"/>
              <a:buChar char=""/>
              <a:defRPr/>
            </a:pPr>
            <a:r>
              <a:rPr lang="en-US" sz="1800" kern="1200">
                <a:solidFill>
                  <a:srgbClr val="4D4D4D"/>
                </a:solidFill>
                <a:ea typeface="+mn-ea"/>
              </a:rPr>
              <a:t>For existing production installations, </a:t>
            </a:r>
            <a:r>
              <a:rPr lang="en-US" sz="1800" b="1" kern="1200">
                <a:solidFill>
                  <a:srgbClr val="4D4D4D"/>
                </a:solidFill>
                <a:ea typeface="+mn-ea"/>
              </a:rPr>
              <a:t>do not </a:t>
            </a:r>
            <a:r>
              <a:rPr lang="en-US" sz="1800" kern="1200">
                <a:solidFill>
                  <a:srgbClr val="4D4D4D"/>
                </a:solidFill>
                <a:ea typeface="+mn-ea"/>
              </a:rPr>
              <a:t>set at the system or database level</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There may be slight changes in the existing workload or expected behavior</a:t>
            </a:r>
          </a:p>
          <a:p>
            <a:pPr marL="228600" lvl="0" indent="-228600">
              <a:spcBef>
                <a:spcPts val="1200"/>
              </a:spcBef>
              <a:buClr>
                <a:srgbClr val="AEBF2F"/>
              </a:buClr>
              <a:buFont typeface="Wingdings" charset="0"/>
              <a:buChar char=""/>
              <a:defRPr/>
            </a:pPr>
            <a:r>
              <a:rPr lang="en-US" sz="1800" kern="1200">
                <a:solidFill>
                  <a:srgbClr val="4D4D4D"/>
                </a:solidFill>
                <a:ea typeface="+mn-ea"/>
              </a:rPr>
              <a:t>Set PQO at the </a:t>
            </a:r>
            <a:r>
              <a:rPr lang="en-US" sz="1800" b="1" kern="1200">
                <a:solidFill>
                  <a:srgbClr val="4D4D4D"/>
                </a:solidFill>
                <a:ea typeface="+mn-ea"/>
              </a:rPr>
              <a:t>session</a:t>
            </a:r>
            <a:r>
              <a:rPr lang="en-US" sz="1800" kern="1200">
                <a:solidFill>
                  <a:srgbClr val="4D4D4D"/>
                </a:solidFill>
                <a:ea typeface="+mn-ea"/>
              </a:rPr>
              <a:t> or </a:t>
            </a:r>
            <a:r>
              <a:rPr lang="en-US" sz="1800" b="1" kern="1200">
                <a:solidFill>
                  <a:srgbClr val="4D4D4D"/>
                </a:solidFill>
                <a:ea typeface="+mn-ea"/>
              </a:rPr>
              <a:t>query</a:t>
            </a:r>
            <a:r>
              <a:rPr lang="en-US" sz="1800" kern="1200">
                <a:solidFill>
                  <a:srgbClr val="4D4D4D"/>
                </a:solidFill>
                <a:ea typeface="+mn-ea"/>
              </a:rPr>
              <a:t> level for to improve query performance for under performing queries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Ensure the tables do not contain multi-column partition keys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Ensure the query does not run against master only tables such as the system table pg_attribute </a:t>
            </a:r>
          </a:p>
          <a:p>
            <a:pPr marL="228600" lvl="0" indent="-228600">
              <a:spcBef>
                <a:spcPts val="1200"/>
              </a:spcBef>
              <a:buClr>
                <a:srgbClr val="AEBF2F"/>
              </a:buClr>
              <a:buFont typeface="Wingdings" pitchFamily="2" charset="2"/>
              <a:buChar char=""/>
              <a:defRPr/>
            </a:pPr>
            <a:r>
              <a:rPr lang="en-US" sz="1800" kern="1200">
                <a:solidFill>
                  <a:srgbClr val="4D4D4D"/>
                </a:solidFill>
                <a:latin typeface="Arial" charset="0"/>
                <a:ea typeface="+mn-ea"/>
                <a:cs typeface="Arial" charset="0"/>
              </a:rPr>
              <a:t>Also consider PQO performance enhancements for</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Queries against large partitioned tables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Queries that contain sub-queries</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Queries that contain a common table expression (CTE)</a:t>
            </a:r>
          </a:p>
          <a:p>
            <a:pPr marL="742950" lvl="1" indent="-285750">
              <a:spcBef>
                <a:spcPts val="300"/>
              </a:spcBef>
              <a:buClr>
                <a:srgbClr val="AEBF2F"/>
              </a:buClr>
              <a:buFont typeface="Verdana" pitchFamily="34" charset="0"/>
              <a:buChar char="–"/>
              <a:defRPr/>
            </a:pPr>
            <a:r>
              <a:rPr lang="en-US" sz="1800" kern="1200">
                <a:solidFill>
                  <a:srgbClr val="4D4D4D"/>
                </a:solidFill>
                <a:ea typeface="+mn-ea"/>
              </a:rPr>
              <a:t>DML operations</a:t>
            </a:r>
            <a:endParaRPr lang="en-US" sz="1800" kern="1200">
              <a:solidFill>
                <a:srgbClr val="4D4D4D"/>
              </a:solidFill>
              <a:latin typeface="Arial" charset="0"/>
              <a:ea typeface="+mn-ea"/>
              <a:cs typeface="Arial" charset="0"/>
            </a:endParaRPr>
          </a:p>
          <a:p>
            <a:pPr marL="742950" lvl="1" indent="-285750">
              <a:spcBef>
                <a:spcPts val="300"/>
              </a:spcBef>
              <a:buClr>
                <a:srgbClr val="AEBF2F"/>
              </a:buClr>
              <a:buFont typeface="Verdana" pitchFamily="34" charset="0"/>
              <a:buChar char="–"/>
              <a:defRPr/>
            </a:pPr>
            <a:endParaRPr lang="en-US" sz="2000" kern="1200">
              <a:solidFill>
                <a:srgbClr val="4D4D4D"/>
              </a:solidFill>
              <a:latin typeface="Arial" charset="0"/>
              <a:ea typeface="+mn-ea"/>
              <a:cs typeface="Arial" charset="0"/>
            </a:endParaRPr>
          </a:p>
          <a:p>
            <a:pPr lvl="0">
              <a:spcBef>
                <a:spcPts val="1200"/>
              </a:spcBef>
              <a:buClr>
                <a:srgbClr val="AEBF2F"/>
              </a:buClr>
              <a:defRPr/>
            </a:pPr>
            <a:endParaRPr lang="en-US" sz="2400" kern="1200" dirty="0">
              <a:solidFill>
                <a:srgbClr val="4D4D4D"/>
              </a:solidFill>
              <a:latin typeface="Arial" charset="0"/>
              <a:ea typeface="+mn-ea"/>
              <a:cs typeface="Arial" charset="0"/>
            </a:endParaRPr>
          </a:p>
        </p:txBody>
      </p:sp>
    </p:spTree>
    <p:extLst>
      <p:ext uri="{BB962C8B-B14F-4D97-AF65-F5344CB8AC3E}">
        <p14:creationId xmlns:p14="http://schemas.microsoft.com/office/powerpoint/2010/main" val="42131271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4" name="Title 3"/>
          <p:cNvSpPr>
            <a:spLocks noGrp="1"/>
          </p:cNvSpPr>
          <p:nvPr>
            <p:ph type="title"/>
          </p:nvPr>
        </p:nvSpPr>
        <p:spPr>
          <a:xfrm>
            <a:off x="366712" y="249623"/>
            <a:ext cx="8410499" cy="460500"/>
          </a:xfrm>
        </p:spPr>
        <p:txBody>
          <a:bodyPr/>
          <a:lstStyle/>
          <a:p>
            <a:r>
              <a:rPr lang="en-US" sz="3200" kern="1200">
                <a:solidFill>
                  <a:srgbClr val="00685D"/>
                </a:solidFill>
                <a:latin typeface="Arial" charset="0"/>
                <a:ea typeface="+mj-ea"/>
                <a:cs typeface="Arial" charset="0"/>
              </a:rPr>
              <a:t>How to Use PQO for New Installations</a:t>
            </a:r>
            <a:endParaRPr lang="en-US"/>
          </a:p>
        </p:txBody>
      </p:sp>
      <p:sp>
        <p:nvSpPr>
          <p:cNvPr id="2" name="Rectangle 1"/>
          <p:cNvSpPr/>
          <p:nvPr/>
        </p:nvSpPr>
        <p:spPr>
          <a:xfrm>
            <a:off x="293821" y="1000080"/>
            <a:ext cx="8625073" cy="3801041"/>
          </a:xfrm>
          <a:prstGeom prst="rect">
            <a:avLst/>
          </a:prstGeom>
        </p:spPr>
        <p:txBody>
          <a:bodyPr wrap="square">
            <a:spAutoFit/>
          </a:bodyPr>
          <a:lstStyle/>
          <a:p>
            <a:pPr marL="228600" lvl="0" indent="-228600">
              <a:spcBef>
                <a:spcPts val="1200"/>
              </a:spcBef>
              <a:buClr>
                <a:srgbClr val="AEBF2F"/>
              </a:buClr>
              <a:buFont typeface="Wingdings" charset="0"/>
              <a:buChar char=""/>
              <a:defRPr/>
            </a:pPr>
            <a:r>
              <a:rPr lang="en-US" sz="2400" kern="1200">
                <a:solidFill>
                  <a:srgbClr val="4D4D4D"/>
                </a:solidFill>
                <a:ea typeface="+mn-ea"/>
              </a:rPr>
              <a:t>For new installations, not in production, set PQO at the system or database level, based on the following:</a:t>
            </a:r>
          </a:p>
          <a:p>
            <a:pPr marL="742950" lvl="1" indent="-285750">
              <a:spcBef>
                <a:spcPts val="300"/>
              </a:spcBef>
              <a:buClr>
                <a:srgbClr val="AEBF2F"/>
              </a:buClr>
              <a:buFont typeface="Verdana" pitchFamily="34" charset="0"/>
              <a:buChar char="–"/>
              <a:defRPr/>
            </a:pPr>
            <a:r>
              <a:rPr lang="en-US" sz="2400" kern="1200">
                <a:solidFill>
                  <a:srgbClr val="4D4D4D"/>
                </a:solidFill>
                <a:ea typeface="+mn-ea"/>
              </a:rPr>
              <a:t>If the data model does not contain multi-column partition keys</a:t>
            </a:r>
          </a:p>
          <a:p>
            <a:pPr marL="742950" lvl="1" indent="-285750">
              <a:spcBef>
                <a:spcPts val="300"/>
              </a:spcBef>
              <a:buClr>
                <a:srgbClr val="AEBF2F"/>
              </a:buClr>
              <a:buFont typeface="Verdana" pitchFamily="34" charset="0"/>
              <a:buChar char="–"/>
              <a:defRPr/>
            </a:pPr>
            <a:r>
              <a:rPr lang="en-US" sz="2400" kern="1200">
                <a:solidFill>
                  <a:srgbClr val="4D4D4D"/>
                </a:solidFill>
                <a:ea typeface="+mn-ea"/>
              </a:rPr>
              <a:t>If a partitioned table contains more than 20,000 partitions, redesign the schema before production</a:t>
            </a:r>
          </a:p>
          <a:p>
            <a:pPr marL="228600" lvl="0" indent="-228600">
              <a:spcBef>
                <a:spcPts val="1200"/>
              </a:spcBef>
              <a:buClr>
                <a:srgbClr val="AEBF2F"/>
              </a:buClr>
              <a:buFont typeface="Wingdings" charset="0"/>
              <a:buChar char=""/>
              <a:defRPr/>
            </a:pPr>
            <a:r>
              <a:rPr lang="en-US" sz="2400" kern="1200">
                <a:solidFill>
                  <a:srgbClr val="4D4D4D"/>
                </a:solidFill>
                <a:latin typeface="Arial" charset="0"/>
                <a:ea typeface="+mn-ea"/>
                <a:cs typeface="Arial" charset="0"/>
              </a:rPr>
              <a:t>If the PQO can not generate a query execution plan it will automatically fallback to the legacy optimizer</a:t>
            </a:r>
          </a:p>
          <a:p>
            <a:pPr lvl="0">
              <a:spcBef>
                <a:spcPts val="1200"/>
              </a:spcBef>
              <a:buClr>
                <a:srgbClr val="AEBF2F"/>
              </a:buClr>
              <a:defRPr/>
            </a:pPr>
            <a:endParaRPr lang="en-US" sz="2400" kern="1200" dirty="0">
              <a:solidFill>
                <a:srgbClr val="4D4D4D"/>
              </a:solidFill>
              <a:latin typeface="Arial" charset="0"/>
              <a:ea typeface="+mn-ea"/>
              <a:cs typeface="Arial" charset="0"/>
            </a:endParaRPr>
          </a:p>
        </p:txBody>
      </p:sp>
    </p:spTree>
    <p:extLst>
      <p:ext uri="{BB962C8B-B14F-4D97-AF65-F5344CB8AC3E}">
        <p14:creationId xmlns:p14="http://schemas.microsoft.com/office/powerpoint/2010/main" val="36513584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a:spcBef>
                <a:spcPts val="0"/>
              </a:spcBef>
              <a:buNone/>
            </a:pPr>
            <a:r>
              <a:rPr lang="en" sz="3200" dirty="0" smtClean="0">
                <a:solidFill>
                  <a:srgbClr val="00685D"/>
                </a:solidFill>
              </a:rPr>
              <a:t>Partitioning </a:t>
            </a:r>
            <a:r>
              <a:rPr lang="en" sz="3200" dirty="0">
                <a:solidFill>
                  <a:srgbClr val="00685D"/>
                </a:solidFill>
              </a:rPr>
              <a:t>Pain Points in the Planner</a:t>
            </a:r>
          </a:p>
        </p:txBody>
      </p:sp>
      <p:sp>
        <p:nvSpPr>
          <p:cNvPr id="397" name="Shape 397"/>
          <p:cNvSpPr txBox="1">
            <a:spLocks noGrp="1"/>
          </p:cNvSpPr>
          <p:nvPr>
            <p:ph type="body" idx="1"/>
          </p:nvPr>
        </p:nvSpPr>
        <p:spPr>
          <a:xfrm>
            <a:off x="366713" y="1288263"/>
            <a:ext cx="8410499" cy="3383099"/>
          </a:xfrm>
          <a:prstGeom prst="rect">
            <a:avLst/>
          </a:prstGeom>
        </p:spPr>
        <p:txBody>
          <a:bodyPr lIns="91425" tIns="91425" rIns="91425" bIns="91425" anchor="t" anchorCtr="0">
            <a:noAutofit/>
          </a:bodyPr>
          <a:lstStyle/>
          <a:p>
            <a:pPr marL="457200" lvl="0" indent="-228600" rtl="0">
              <a:lnSpc>
                <a:spcPct val="115000"/>
              </a:lnSpc>
              <a:spcBef>
                <a:spcPts val="0"/>
              </a:spcBef>
              <a:buClr>
                <a:srgbClr val="ADC339"/>
              </a:buClr>
              <a:buSzPct val="100000"/>
            </a:pPr>
            <a:r>
              <a:rPr lang="en" sz="1800" dirty="0"/>
              <a:t>Q</a:t>
            </a:r>
            <a:r>
              <a:rPr lang="en" sz="1800" dirty="0">
                <a:solidFill>
                  <a:srgbClr val="4D4D4D"/>
                </a:solidFill>
              </a:rPr>
              <a:t>uery plans can get very large</a:t>
            </a:r>
          </a:p>
          <a:p>
            <a:pPr marL="914400" lvl="1" indent="-228600" rtl="0">
              <a:lnSpc>
                <a:spcPct val="115000"/>
              </a:lnSpc>
              <a:spcBef>
                <a:spcPts val="0"/>
              </a:spcBef>
              <a:buClr>
                <a:srgbClr val="ADC339"/>
              </a:buClr>
            </a:pPr>
            <a:r>
              <a:rPr lang="en" sz="1600" i="1" dirty="0">
                <a:solidFill>
                  <a:srgbClr val="3EA7BC"/>
                </a:solidFill>
              </a:rPr>
              <a:t>Append</a:t>
            </a:r>
            <a:r>
              <a:rPr lang="en" sz="1600" dirty="0">
                <a:solidFill>
                  <a:srgbClr val="4D4D4D"/>
                </a:solidFill>
              </a:rPr>
              <a:t> node listing all partitions to be scanned</a:t>
            </a:r>
          </a:p>
          <a:p>
            <a:pPr marL="914400" lvl="1" indent="-228600" rtl="0">
              <a:lnSpc>
                <a:spcPct val="115000"/>
              </a:lnSpc>
              <a:spcBef>
                <a:spcPts val="0"/>
              </a:spcBef>
              <a:buClr>
                <a:srgbClr val="ADC339"/>
              </a:buClr>
            </a:pPr>
            <a:r>
              <a:rPr lang="en" sz="1600" dirty="0">
                <a:solidFill>
                  <a:srgbClr val="4D4D4D"/>
                </a:solidFill>
              </a:rPr>
              <a:t>OOM when number of partitions is large</a:t>
            </a:r>
          </a:p>
          <a:p>
            <a:pPr marL="914400" lvl="1" indent="-228600" rtl="0">
              <a:lnSpc>
                <a:spcPct val="115000"/>
              </a:lnSpc>
              <a:spcBef>
                <a:spcPts val="0"/>
              </a:spcBef>
              <a:buClr>
                <a:srgbClr val="ADC339"/>
              </a:buClr>
            </a:pPr>
            <a:r>
              <a:rPr lang="en" sz="1600" dirty="0">
                <a:solidFill>
                  <a:srgbClr val="4D4D4D"/>
                </a:solidFill>
              </a:rPr>
              <a:t>Updates with joins on partitioned tables can generate prohibitively large query plans</a:t>
            </a:r>
          </a:p>
          <a:p>
            <a:pPr marL="457200" lvl="0" indent="-228600" rtl="0">
              <a:lnSpc>
                <a:spcPct val="115000"/>
              </a:lnSpc>
              <a:spcBef>
                <a:spcPts val="0"/>
              </a:spcBef>
              <a:buClr>
                <a:srgbClr val="ADC339"/>
              </a:buClr>
              <a:buSzPct val="100000"/>
            </a:pPr>
            <a:r>
              <a:rPr lang="en" sz="1800" dirty="0"/>
              <a:t>D</a:t>
            </a:r>
            <a:r>
              <a:rPr lang="en" sz="1800" dirty="0">
                <a:solidFill>
                  <a:srgbClr val="4D4D4D"/>
                </a:solidFill>
              </a:rPr>
              <a:t>ynamic partition elimination</a:t>
            </a:r>
          </a:p>
          <a:p>
            <a:pPr marL="914400" lvl="1" indent="-228600" rtl="0">
              <a:lnSpc>
                <a:spcPct val="115000"/>
              </a:lnSpc>
              <a:spcBef>
                <a:spcPts val="0"/>
              </a:spcBef>
              <a:buClr>
                <a:srgbClr val="ADC339"/>
              </a:buClr>
            </a:pPr>
            <a:r>
              <a:rPr lang="en" sz="1600" smtClean="0">
                <a:solidFill>
                  <a:srgbClr val="4D4D4D"/>
                </a:solidFill>
              </a:rPr>
              <a:t>Partition-selecting </a:t>
            </a:r>
            <a:r>
              <a:rPr lang="en" sz="1600" dirty="0">
                <a:solidFill>
                  <a:srgbClr val="4D4D4D"/>
                </a:solidFill>
              </a:rPr>
              <a:t>side of join gets executed </a:t>
            </a:r>
            <a:r>
              <a:rPr lang="en" sz="1600" b="1" dirty="0">
                <a:solidFill>
                  <a:srgbClr val="4D4D4D"/>
                </a:solidFill>
              </a:rPr>
              <a:t>TWICE</a:t>
            </a:r>
          </a:p>
          <a:p>
            <a:pPr marL="914400" lvl="1" indent="-228600" rtl="0">
              <a:lnSpc>
                <a:spcPct val="115000"/>
              </a:lnSpc>
              <a:spcBef>
                <a:spcPts val="0"/>
              </a:spcBef>
              <a:buClr>
                <a:srgbClr val="ADC339"/>
              </a:buClr>
            </a:pPr>
            <a:r>
              <a:rPr lang="en" sz="1600" dirty="0">
                <a:solidFill>
                  <a:srgbClr val="4D4D4D"/>
                </a:solidFill>
              </a:rPr>
              <a:t>Plan size still dependent </a:t>
            </a:r>
            <a:r>
              <a:rPr lang="en-US" sz="1600" dirty="0" smtClean="0">
                <a:solidFill>
                  <a:srgbClr val="4D4D4D"/>
                </a:solidFill>
              </a:rPr>
              <a:t>upon the </a:t>
            </a:r>
            <a:r>
              <a:rPr lang="en" sz="1600" dirty="0" smtClean="0">
                <a:solidFill>
                  <a:srgbClr val="4D4D4D"/>
                </a:solidFill>
              </a:rPr>
              <a:t>number </a:t>
            </a:r>
            <a:r>
              <a:rPr lang="en" sz="1600" dirty="0">
                <a:solidFill>
                  <a:srgbClr val="4D4D4D"/>
                </a:solidFill>
              </a:rPr>
              <a:t>of </a:t>
            </a:r>
            <a:r>
              <a:rPr lang="en" sz="1600" dirty="0" smtClean="0">
                <a:solidFill>
                  <a:srgbClr val="4D4D4D"/>
                </a:solidFill>
              </a:rPr>
              <a:t>partitions</a:t>
            </a:r>
            <a:endParaRPr lang="en" sz="1600" dirty="0">
              <a:solidFill>
                <a:srgbClr val="4D4D4D"/>
              </a:solidFill>
            </a:endParaRPr>
          </a:p>
        </p:txBody>
      </p:sp>
    </p:spTree>
    <p:extLst>
      <p:ext uri="{BB962C8B-B14F-4D97-AF65-F5344CB8AC3E}">
        <p14:creationId xmlns:p14="http://schemas.microsoft.com/office/powerpoint/2010/main" val="273284082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animEffect transition="in" filter="fade">
                                      <p:cBhvr>
                                        <p:cTn id="7" dur="1"/>
                                        <p:tgtEl>
                                          <p:spTgt spid="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7">
                                            <p:txEl>
                                              <p:pRg st="1" end="1"/>
                                            </p:txEl>
                                          </p:spTgt>
                                        </p:tgtEl>
                                        <p:attrNameLst>
                                          <p:attrName>style.visibility</p:attrName>
                                        </p:attrNameLst>
                                      </p:cBhvr>
                                      <p:to>
                                        <p:strVal val="visible"/>
                                      </p:to>
                                    </p:set>
                                    <p:animEffect transition="in" filter="fade">
                                      <p:cBhvr>
                                        <p:cTn id="12" dur="1"/>
                                        <p:tgtEl>
                                          <p:spTgt spid="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7">
                                            <p:txEl>
                                              <p:pRg st="2" end="2"/>
                                            </p:txEl>
                                          </p:spTgt>
                                        </p:tgtEl>
                                        <p:attrNameLst>
                                          <p:attrName>style.visibility</p:attrName>
                                        </p:attrNameLst>
                                      </p:cBhvr>
                                      <p:to>
                                        <p:strVal val="visible"/>
                                      </p:to>
                                    </p:set>
                                    <p:animEffect transition="in" filter="fade">
                                      <p:cBhvr>
                                        <p:cTn id="17" dur="1"/>
                                        <p:tgtEl>
                                          <p:spTgt spid="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xEl>
                                              <p:pRg st="3" end="3"/>
                                            </p:txEl>
                                          </p:spTgt>
                                        </p:tgtEl>
                                        <p:attrNameLst>
                                          <p:attrName>style.visibility</p:attrName>
                                        </p:attrNameLst>
                                      </p:cBhvr>
                                      <p:to>
                                        <p:strVal val="visible"/>
                                      </p:to>
                                    </p:set>
                                    <p:animEffect transition="in" filter="fade">
                                      <p:cBhvr>
                                        <p:cTn id="22" dur="1"/>
                                        <p:tgtEl>
                                          <p:spTgt spid="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7">
                                            <p:txEl>
                                              <p:pRg st="4" end="4"/>
                                            </p:txEl>
                                          </p:spTgt>
                                        </p:tgtEl>
                                        <p:attrNameLst>
                                          <p:attrName>style.visibility</p:attrName>
                                        </p:attrNameLst>
                                      </p:cBhvr>
                                      <p:to>
                                        <p:strVal val="visible"/>
                                      </p:to>
                                    </p:set>
                                    <p:animEffect transition="in" filter="fade">
                                      <p:cBhvr>
                                        <p:cTn id="27" dur="1"/>
                                        <p:tgtEl>
                                          <p:spTgt spid="3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7">
                                            <p:txEl>
                                              <p:pRg st="5" end="5"/>
                                            </p:txEl>
                                          </p:spTgt>
                                        </p:tgtEl>
                                        <p:attrNameLst>
                                          <p:attrName>style.visibility</p:attrName>
                                        </p:attrNameLst>
                                      </p:cBhvr>
                                      <p:to>
                                        <p:strVal val="visible"/>
                                      </p:to>
                                    </p:set>
                                    <p:animEffect transition="in" filter="fade">
                                      <p:cBhvr>
                                        <p:cTn id="32" dur="1"/>
                                        <p:tgtEl>
                                          <p:spTgt spid="3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7">
                                            <p:txEl>
                                              <p:pRg st="6" end="6"/>
                                            </p:txEl>
                                          </p:spTgt>
                                        </p:tgtEl>
                                        <p:attrNameLst>
                                          <p:attrName>style.visibility</p:attrName>
                                        </p:attrNameLst>
                                      </p:cBhvr>
                                      <p:to>
                                        <p:strVal val="visible"/>
                                      </p:to>
                                    </p:set>
                                    <p:animEffect transition="in" filter="fade">
                                      <p:cBhvr>
                                        <p:cTn id="37" dur="1"/>
                                        <p:tgtEl>
                                          <p:spTgt spid="3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Clr>
                <a:schemeClr val="dk2"/>
              </a:buClr>
              <a:buSzPct val="34375"/>
              <a:buFont typeface="Arial"/>
              <a:buNone/>
            </a:pPr>
            <a:r>
              <a:rPr lang="en" sz="3200">
                <a:solidFill>
                  <a:srgbClr val="00685D"/>
                </a:solidFill>
              </a:rPr>
              <a:t>Partitioned Tables in PQO</a:t>
            </a:r>
          </a:p>
          <a:p>
            <a:pPr>
              <a:spcBef>
                <a:spcPts val="0"/>
              </a:spcBef>
              <a:buNone/>
            </a:pPr>
            <a:endParaRPr/>
          </a:p>
        </p:txBody>
      </p:sp>
      <p:sp>
        <p:nvSpPr>
          <p:cNvPr id="425" name="Shape 425"/>
          <p:cNvSpPr txBox="1">
            <a:spLocks noGrp="1"/>
          </p:cNvSpPr>
          <p:nvPr>
            <p:ph type="body" idx="1"/>
          </p:nvPr>
        </p:nvSpPr>
        <p:spPr>
          <a:xfrm>
            <a:off x="366712" y="1141135"/>
            <a:ext cx="8410499" cy="3383099"/>
          </a:xfrm>
          <a:prstGeom prst="rect">
            <a:avLst/>
          </a:prstGeom>
        </p:spPr>
        <p:txBody>
          <a:bodyPr lIns="91425" tIns="91425" rIns="91425" bIns="91425" anchor="t" anchorCtr="0">
            <a:noAutofit/>
          </a:bodyPr>
          <a:lstStyle/>
          <a:p>
            <a:pPr marL="457200" lvl="0" indent="-228600" rtl="0">
              <a:lnSpc>
                <a:spcPct val="115000"/>
              </a:lnSpc>
              <a:spcBef>
                <a:spcPts val="0"/>
              </a:spcBef>
              <a:buSzPct val="100000"/>
            </a:pPr>
            <a:r>
              <a:rPr lang="en" sz="2400" dirty="0">
                <a:solidFill>
                  <a:srgbClr val="4D4D4D"/>
                </a:solidFill>
              </a:rPr>
              <a:t>Addresses plan size</a:t>
            </a:r>
          </a:p>
          <a:p>
            <a:pPr marL="914400" lvl="1" indent="-228600" rtl="0">
              <a:lnSpc>
                <a:spcPct val="115000"/>
              </a:lnSpc>
              <a:spcBef>
                <a:spcPts val="0"/>
              </a:spcBef>
              <a:buSzPct val="100000"/>
            </a:pPr>
            <a:r>
              <a:rPr lang="en" sz="2000" dirty="0">
                <a:solidFill>
                  <a:srgbClr val="4D4D4D"/>
                </a:solidFill>
              </a:rPr>
              <a:t>Plan size </a:t>
            </a:r>
            <a:r>
              <a:rPr lang="en" sz="2000" b="1" dirty="0">
                <a:solidFill>
                  <a:srgbClr val="4D4D4D"/>
                </a:solidFill>
              </a:rPr>
              <a:t>independent</a:t>
            </a:r>
            <a:r>
              <a:rPr lang="en" sz="2000" dirty="0">
                <a:solidFill>
                  <a:srgbClr val="4D4D4D"/>
                </a:solidFill>
              </a:rPr>
              <a:t> of number of partitions</a:t>
            </a:r>
          </a:p>
          <a:p>
            <a:pPr marL="914400" lvl="1" indent="-228600" rtl="0">
              <a:lnSpc>
                <a:spcPct val="115000"/>
              </a:lnSpc>
              <a:spcBef>
                <a:spcPts val="0"/>
              </a:spcBef>
              <a:buSzPct val="100000"/>
            </a:pPr>
            <a:r>
              <a:rPr lang="en" sz="2000" dirty="0">
                <a:solidFill>
                  <a:srgbClr val="4D4D4D"/>
                </a:solidFill>
              </a:rPr>
              <a:t>Partitions are not enumerated in plans</a:t>
            </a:r>
          </a:p>
          <a:p>
            <a:pPr marL="914400" lvl="1" indent="-228600" rtl="0">
              <a:lnSpc>
                <a:spcPct val="115000"/>
              </a:lnSpc>
              <a:spcBef>
                <a:spcPts val="0"/>
              </a:spcBef>
              <a:buSzPct val="100000"/>
            </a:pPr>
            <a:r>
              <a:rPr lang="en" sz="2000" dirty="0">
                <a:solidFill>
                  <a:srgbClr val="4D4D4D"/>
                </a:solidFill>
              </a:rPr>
              <a:t>No OOM because of large number of partitions</a:t>
            </a:r>
          </a:p>
          <a:p>
            <a:pPr marL="457200" lvl="0" indent="-228600" rtl="0">
              <a:lnSpc>
                <a:spcPct val="115000"/>
              </a:lnSpc>
              <a:spcBef>
                <a:spcPts val="0"/>
              </a:spcBef>
              <a:buSzPct val="100000"/>
            </a:pPr>
            <a:r>
              <a:rPr lang="en" sz="2400" dirty="0">
                <a:solidFill>
                  <a:srgbClr val="4D4D4D"/>
                </a:solidFill>
              </a:rPr>
              <a:t>Optimal partition elimination</a:t>
            </a:r>
          </a:p>
          <a:p>
            <a:pPr marL="914400" lvl="1" indent="-228600" rtl="0">
              <a:lnSpc>
                <a:spcPct val="115000"/>
              </a:lnSpc>
              <a:spcBef>
                <a:spcPts val="0"/>
              </a:spcBef>
              <a:buSzPct val="100000"/>
            </a:pPr>
            <a:r>
              <a:rPr lang="en" sz="1800" dirty="0">
                <a:solidFill>
                  <a:srgbClr val="4D4D4D"/>
                </a:solidFill>
              </a:rPr>
              <a:t>If there is a cost-effective way to eliminate partitions, PQO finds it!</a:t>
            </a:r>
          </a:p>
          <a:p>
            <a:pPr marL="914400" lvl="1" indent="-228600" rtl="0">
              <a:lnSpc>
                <a:spcPct val="115000"/>
              </a:lnSpc>
              <a:spcBef>
                <a:spcPts val="0"/>
              </a:spcBef>
              <a:buSzPct val="100000"/>
            </a:pPr>
            <a:r>
              <a:rPr lang="en" sz="1800" b="1" i="1" dirty="0">
                <a:solidFill>
                  <a:srgbClr val="4D4D4D"/>
                </a:solidFill>
              </a:rPr>
              <a:t>Partition-selecting side of join is not executed </a:t>
            </a:r>
            <a:r>
              <a:rPr lang="en" sz="1800" b="1" i="1" dirty="0" smtClean="0">
                <a:solidFill>
                  <a:srgbClr val="4D4D4D"/>
                </a:solidFill>
              </a:rPr>
              <a:t>twice</a:t>
            </a:r>
            <a:endParaRPr lang="en" sz="1800" i="1" dirty="0">
              <a:solidFill>
                <a:srgbClr val="4D4D4D"/>
              </a:solidFill>
            </a:endParaRPr>
          </a:p>
        </p:txBody>
      </p:sp>
    </p:spTree>
    <p:extLst>
      <p:ext uri="{BB962C8B-B14F-4D97-AF65-F5344CB8AC3E}">
        <p14:creationId xmlns:p14="http://schemas.microsoft.com/office/powerpoint/2010/main" val="3339925826"/>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366725" y="973150"/>
            <a:ext cx="8523299" cy="2132099"/>
          </a:xfrm>
          <a:prstGeom prst="rect">
            <a:avLst/>
          </a:prstGeom>
          <a:noFill/>
          <a:ln>
            <a:noFill/>
          </a:ln>
        </p:spPr>
        <p:txBody>
          <a:bodyPr lIns="0" tIns="0" rIns="0" bIns="0" anchor="t" anchorCtr="0">
            <a:noAutofit/>
          </a:bodyPr>
          <a:lstStyle/>
          <a:p>
            <a:pPr marL="228600" lvl="0" indent="-76200" rtl="0">
              <a:lnSpc>
                <a:spcPct val="115000"/>
              </a:lnSpc>
              <a:spcBef>
                <a:spcPts val="0"/>
              </a:spcBef>
              <a:buClr>
                <a:srgbClr val="ADC339"/>
              </a:buClr>
              <a:buSzPct val="100000"/>
              <a:buFont typeface="Noto Symbol"/>
            </a:pPr>
            <a:r>
              <a:rPr lang="en-US" sz="2400" dirty="0" smtClean="0">
                <a:solidFill>
                  <a:srgbClr val="4D4D4D"/>
                </a:solidFill>
              </a:rPr>
              <a:t> </a:t>
            </a:r>
            <a:r>
              <a:rPr lang="en" sz="2400" dirty="0" smtClean="0">
                <a:solidFill>
                  <a:srgbClr val="4D4D4D"/>
                </a:solidFill>
              </a:rPr>
              <a:t>A </a:t>
            </a:r>
            <a:r>
              <a:rPr lang="en" sz="2400" dirty="0">
                <a:solidFill>
                  <a:srgbClr val="4D4D4D"/>
                </a:solidFill>
              </a:rPr>
              <a:t>query that is nested inside an outer query block</a:t>
            </a:r>
          </a:p>
          <a:p>
            <a:pPr marL="228600" lvl="0" indent="-76200" rtl="0">
              <a:lnSpc>
                <a:spcPct val="115000"/>
              </a:lnSpc>
              <a:spcBef>
                <a:spcPts val="0"/>
              </a:spcBef>
              <a:buClr>
                <a:srgbClr val="ADC339"/>
              </a:buClr>
              <a:buSzPct val="100000"/>
              <a:buFont typeface="Noto Symbol"/>
            </a:pPr>
            <a:r>
              <a:rPr lang="en-US" sz="2400" dirty="0" smtClean="0">
                <a:solidFill>
                  <a:srgbClr val="4D4D4D"/>
                </a:solidFill>
              </a:rPr>
              <a:t> </a:t>
            </a:r>
            <a:r>
              <a:rPr lang="en" sz="2400" dirty="0" smtClean="0">
                <a:solidFill>
                  <a:srgbClr val="4D4D4D"/>
                </a:solidFill>
              </a:rPr>
              <a:t>Correlated </a:t>
            </a:r>
            <a:r>
              <a:rPr lang="en" sz="2400" dirty="0">
                <a:solidFill>
                  <a:srgbClr val="4D4D4D"/>
                </a:solidFill>
              </a:rPr>
              <a:t>Subquery (CSQ) is a subquery that </a:t>
            </a:r>
            <a:r>
              <a:rPr lang="en" sz="2400" i="1" dirty="0">
                <a:solidFill>
                  <a:srgbClr val="4D4D4D"/>
                </a:solidFill>
              </a:rPr>
              <a:t>uses values from the outer query</a:t>
            </a:r>
          </a:p>
        </p:txBody>
      </p:sp>
      <p:sp>
        <p:nvSpPr>
          <p:cNvPr id="465" name="Shape 465"/>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None/>
            </a:pPr>
            <a:r>
              <a:rPr lang="en" sz="3200">
                <a:solidFill>
                  <a:srgbClr val="00685D"/>
                </a:solidFill>
              </a:rPr>
              <a:t>Subqueries: Definition</a:t>
            </a:r>
          </a:p>
        </p:txBody>
      </p:sp>
      <p:sp>
        <p:nvSpPr>
          <p:cNvPr id="466" name="Shape 466"/>
          <p:cNvSpPr txBox="1"/>
          <p:nvPr/>
        </p:nvSpPr>
        <p:spPr>
          <a:xfrm>
            <a:off x="597725" y="2484350"/>
            <a:ext cx="8292300" cy="1312799"/>
          </a:xfrm>
          <a:prstGeom prst="rect">
            <a:avLst/>
          </a:prstGeom>
          <a:noFill/>
          <a:ln>
            <a:noFill/>
          </a:ln>
        </p:spPr>
        <p:txBody>
          <a:bodyPr lIns="91425" tIns="91425" rIns="91425" bIns="91425" anchor="t" anchorCtr="0">
            <a:noAutofit/>
          </a:bodyPr>
          <a:lstStyle/>
          <a:p>
            <a:pPr lvl="0" rtl="0">
              <a:lnSpc>
                <a:spcPct val="115000"/>
              </a:lnSpc>
              <a:spcBef>
                <a:spcPts val="300"/>
              </a:spcBef>
              <a:buClr>
                <a:schemeClr val="dk2"/>
              </a:buClr>
              <a:buSzPct val="55000"/>
              <a:buFont typeface="Arial"/>
              <a:buNone/>
            </a:pPr>
            <a:r>
              <a:rPr lang="en" sz="2000" dirty="0">
                <a:solidFill>
                  <a:schemeClr val="dk2"/>
                </a:solidFill>
              </a:rPr>
              <a:t>SELECT * FROM part </a:t>
            </a:r>
            <a:r>
              <a:rPr lang="en" sz="2000" b="1" dirty="0">
                <a:solidFill>
                  <a:schemeClr val="dk2"/>
                </a:solidFill>
              </a:rPr>
              <a:t>p1</a:t>
            </a:r>
          </a:p>
          <a:p>
            <a:pPr lvl="0" rtl="0">
              <a:lnSpc>
                <a:spcPct val="115000"/>
              </a:lnSpc>
              <a:spcBef>
                <a:spcPts val="300"/>
              </a:spcBef>
              <a:buClr>
                <a:schemeClr val="dk2"/>
              </a:buClr>
              <a:buSzPct val="55000"/>
              <a:buFont typeface="Arial"/>
              <a:buNone/>
            </a:pPr>
            <a:r>
              <a:rPr lang="en" sz="2000" dirty="0">
                <a:solidFill>
                  <a:schemeClr val="dk2"/>
                </a:solidFill>
              </a:rPr>
              <a:t>WHERE price &gt; </a:t>
            </a:r>
          </a:p>
          <a:p>
            <a:pPr lvl="0" rtl="0">
              <a:lnSpc>
                <a:spcPct val="115000"/>
              </a:lnSpc>
              <a:spcBef>
                <a:spcPts val="300"/>
              </a:spcBef>
              <a:buClr>
                <a:schemeClr val="dk2"/>
              </a:buClr>
              <a:buSzPct val="55000"/>
              <a:buFont typeface="Arial"/>
              <a:buNone/>
            </a:pPr>
            <a:r>
              <a:rPr lang="en" sz="2000" dirty="0">
                <a:solidFill>
                  <a:schemeClr val="accent5"/>
                </a:solidFill>
              </a:rPr>
              <a:t>(SELECT avg(price) FROM part p2  WHERE  p2.brand = </a:t>
            </a:r>
            <a:r>
              <a:rPr lang="en" sz="2000" b="1" dirty="0">
                <a:solidFill>
                  <a:schemeClr val="accent5"/>
                </a:solidFill>
              </a:rPr>
              <a:t>p1</a:t>
            </a:r>
            <a:r>
              <a:rPr lang="en" sz="2000" dirty="0">
                <a:solidFill>
                  <a:schemeClr val="accent5"/>
                </a:solidFill>
              </a:rPr>
              <a:t>.brand)</a:t>
            </a:r>
          </a:p>
          <a:p>
            <a:pPr>
              <a:spcBef>
                <a:spcPts val="0"/>
              </a:spcBef>
              <a:buNone/>
            </a:pPr>
            <a:endParaRPr dirty="0"/>
          </a:p>
        </p:txBody>
      </p:sp>
      <p:cxnSp>
        <p:nvCxnSpPr>
          <p:cNvPr id="3" name="Straight Arrow Connector 2"/>
          <p:cNvCxnSpPr/>
          <p:nvPr/>
        </p:nvCxnSpPr>
        <p:spPr>
          <a:xfrm flipH="1" flipV="1">
            <a:off x="3596527" y="2840802"/>
            <a:ext cx="3615916" cy="5429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None/>
            </a:pPr>
            <a:r>
              <a:rPr lang="en" sz="3200">
                <a:solidFill>
                  <a:srgbClr val="00685D"/>
                </a:solidFill>
              </a:rPr>
              <a:t>Subqueries: Impact</a:t>
            </a:r>
          </a:p>
        </p:txBody>
      </p:sp>
      <p:sp>
        <p:nvSpPr>
          <p:cNvPr id="478" name="Shape 478"/>
          <p:cNvSpPr txBox="1">
            <a:spLocks noGrp="1"/>
          </p:cNvSpPr>
          <p:nvPr>
            <p:ph type="body" idx="1"/>
          </p:nvPr>
        </p:nvSpPr>
        <p:spPr>
          <a:xfrm>
            <a:off x="366713" y="1074737"/>
            <a:ext cx="8410499" cy="3383099"/>
          </a:xfrm>
          <a:prstGeom prst="rect">
            <a:avLst/>
          </a:prstGeom>
        </p:spPr>
        <p:txBody>
          <a:bodyPr lIns="91425" tIns="91425" rIns="91425" bIns="91425" anchor="t" anchorCtr="0">
            <a:noAutofit/>
          </a:bodyPr>
          <a:lstStyle/>
          <a:p>
            <a:pPr marL="457200" lvl="0" indent="-228600" rtl="0">
              <a:lnSpc>
                <a:spcPct val="115000"/>
              </a:lnSpc>
              <a:spcBef>
                <a:spcPts val="0"/>
              </a:spcBef>
              <a:buSzPct val="100000"/>
            </a:pPr>
            <a:r>
              <a:rPr lang="en" sz="2000" dirty="0">
                <a:solidFill>
                  <a:srgbClr val="4D4D4D"/>
                </a:solidFill>
              </a:rPr>
              <a:t>Heavily used in many workloads</a:t>
            </a:r>
          </a:p>
          <a:p>
            <a:pPr marL="914400" lvl="1" indent="-228600" rtl="0">
              <a:lnSpc>
                <a:spcPct val="115000"/>
              </a:lnSpc>
              <a:spcBef>
                <a:spcPts val="0"/>
              </a:spcBef>
              <a:buSzPct val="100000"/>
            </a:pPr>
            <a:r>
              <a:rPr lang="en" sz="2000" dirty="0">
                <a:solidFill>
                  <a:srgbClr val="4D4D4D"/>
                </a:solidFill>
              </a:rPr>
              <a:t>BI/Reporting tools generate substantial number of subqueries</a:t>
            </a:r>
          </a:p>
          <a:p>
            <a:pPr marL="914400" lvl="1" indent="-228600" rtl="0">
              <a:lnSpc>
                <a:spcPct val="115000"/>
              </a:lnSpc>
              <a:spcBef>
                <a:spcPts val="0"/>
              </a:spcBef>
              <a:buSzPct val="100000"/>
            </a:pPr>
            <a:r>
              <a:rPr lang="en" sz="2000" dirty="0">
                <a:solidFill>
                  <a:srgbClr val="4D4D4D"/>
                </a:solidFill>
              </a:rPr>
              <a:t>TPC-H workload: 40% of the 22 queries</a:t>
            </a:r>
          </a:p>
          <a:p>
            <a:pPr marL="914400" lvl="1" indent="-228600" rtl="0">
              <a:lnSpc>
                <a:spcPct val="115000"/>
              </a:lnSpc>
              <a:spcBef>
                <a:spcPts val="0"/>
              </a:spcBef>
              <a:buSzPct val="100000"/>
            </a:pPr>
            <a:r>
              <a:rPr lang="en" sz="2000" dirty="0">
                <a:solidFill>
                  <a:srgbClr val="4D4D4D"/>
                </a:solidFill>
              </a:rPr>
              <a:t>TPC-DS workload: 20% of the 111 queries</a:t>
            </a:r>
          </a:p>
          <a:p>
            <a:pPr marL="457200" lvl="0" indent="-228600" rtl="0">
              <a:lnSpc>
                <a:spcPct val="115000"/>
              </a:lnSpc>
              <a:spcBef>
                <a:spcPts val="0"/>
              </a:spcBef>
              <a:buSzPct val="100000"/>
            </a:pPr>
            <a:r>
              <a:rPr lang="en" sz="2000" dirty="0">
                <a:solidFill>
                  <a:srgbClr val="4D4D4D"/>
                </a:solidFill>
              </a:rPr>
              <a:t>Inefficient plans </a:t>
            </a:r>
            <a:r>
              <a:rPr lang="en-US" sz="2000" dirty="0" smtClean="0">
                <a:solidFill>
                  <a:srgbClr val="4D4D4D"/>
                </a:solidFill>
              </a:rPr>
              <a:t>lead to long running queries</a:t>
            </a:r>
            <a:endParaRPr lang="en" sz="2000" dirty="0">
              <a:solidFill>
                <a:srgbClr val="4D4D4D"/>
              </a:solidFill>
            </a:endParaRPr>
          </a:p>
          <a:p>
            <a:pPr marL="457200" lvl="0" indent="-228600" rtl="0">
              <a:lnSpc>
                <a:spcPct val="115000"/>
              </a:lnSpc>
              <a:spcBef>
                <a:spcPts val="0"/>
              </a:spcBef>
              <a:buSzPct val="100000"/>
            </a:pPr>
            <a:r>
              <a:rPr lang="en" sz="2000" dirty="0">
                <a:solidFill>
                  <a:srgbClr val="4D4D4D"/>
                </a:solidFill>
              </a:rPr>
              <a:t>Optimizations</a:t>
            </a:r>
          </a:p>
          <a:p>
            <a:pPr marL="914400" lvl="1" indent="-228600" rtl="0">
              <a:lnSpc>
                <a:spcPct val="115000"/>
              </a:lnSpc>
              <a:spcBef>
                <a:spcPts val="0"/>
              </a:spcBef>
              <a:buSzPct val="100000"/>
            </a:pPr>
            <a:r>
              <a:rPr lang="en" sz="2000" dirty="0">
                <a:solidFill>
                  <a:srgbClr val="4D4D4D"/>
                </a:solidFill>
              </a:rPr>
              <a:t>De-correlation</a:t>
            </a:r>
          </a:p>
          <a:p>
            <a:pPr marL="914400" lvl="1" indent="-228600" rtl="0">
              <a:lnSpc>
                <a:spcPct val="115000"/>
              </a:lnSpc>
              <a:spcBef>
                <a:spcPts val="0"/>
              </a:spcBef>
              <a:buSzPct val="100000"/>
            </a:pPr>
            <a:r>
              <a:rPr lang="en" sz="2000" dirty="0">
                <a:solidFill>
                  <a:srgbClr val="4D4D4D"/>
                </a:solidFill>
              </a:rPr>
              <a:t>Conversion of subqueries to joins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None/>
            </a:pPr>
            <a:r>
              <a:rPr lang="en" sz="3200">
                <a:solidFill>
                  <a:srgbClr val="00685D"/>
                </a:solidFill>
              </a:rPr>
              <a:t>Common Table Expressions (CTEs)</a:t>
            </a:r>
          </a:p>
        </p:txBody>
      </p:sp>
      <p:sp>
        <p:nvSpPr>
          <p:cNvPr id="495" name="Shape 495"/>
          <p:cNvSpPr txBox="1">
            <a:spLocks noGrp="1"/>
          </p:cNvSpPr>
          <p:nvPr>
            <p:ph type="body" idx="1"/>
          </p:nvPr>
        </p:nvSpPr>
        <p:spPr>
          <a:xfrm>
            <a:off x="366725" y="846147"/>
            <a:ext cx="8410499" cy="2318400"/>
          </a:xfrm>
          <a:prstGeom prst="rect">
            <a:avLst/>
          </a:prstGeom>
        </p:spPr>
        <p:txBody>
          <a:bodyPr lIns="91425" tIns="91425" rIns="91425" bIns="91425" anchor="t" anchorCtr="0">
            <a:noAutofit/>
          </a:bodyPr>
          <a:lstStyle/>
          <a:p>
            <a:pPr marL="457200" lvl="0" indent="-228600" rtl="0">
              <a:lnSpc>
                <a:spcPct val="115000"/>
              </a:lnSpc>
              <a:spcBef>
                <a:spcPts val="0"/>
              </a:spcBef>
              <a:buSzPct val="100000"/>
            </a:pPr>
            <a:r>
              <a:rPr lang="en" sz="2400">
                <a:solidFill>
                  <a:schemeClr val="dk2"/>
                </a:solidFill>
              </a:rPr>
              <a:t>Define in a WITH Clause</a:t>
            </a:r>
          </a:p>
          <a:p>
            <a:pPr marL="914400" lvl="1" indent="-228600" rtl="0">
              <a:lnSpc>
                <a:spcPct val="115000"/>
              </a:lnSpc>
              <a:spcBef>
                <a:spcPts val="1200"/>
              </a:spcBef>
              <a:buClr>
                <a:srgbClr val="000000"/>
              </a:buClr>
              <a:buSzPct val="120000"/>
            </a:pPr>
            <a:r>
              <a:rPr lang="en" sz="2000"/>
              <a:t>46 queries in TPC-DS</a:t>
            </a:r>
          </a:p>
          <a:p>
            <a:pPr marL="457200" lvl="0" indent="-228600" rtl="0">
              <a:lnSpc>
                <a:spcPct val="115000"/>
              </a:lnSpc>
              <a:spcBef>
                <a:spcPts val="0"/>
              </a:spcBef>
              <a:buClr>
                <a:schemeClr val="accent1"/>
              </a:buClr>
              <a:buSzPct val="100000"/>
            </a:pPr>
            <a:r>
              <a:rPr lang="en" sz="2400"/>
              <a:t>Planner always expand CTEs by default</a:t>
            </a:r>
          </a:p>
          <a:p>
            <a:pPr marL="914400" lvl="1" indent="-228600" rtl="0">
              <a:lnSpc>
                <a:spcPct val="115000"/>
              </a:lnSpc>
              <a:spcBef>
                <a:spcPts val="300"/>
              </a:spcBef>
              <a:buClr>
                <a:srgbClr val="000000"/>
              </a:buClr>
              <a:buSzPct val="100000"/>
            </a:pPr>
            <a:r>
              <a:rPr lang="en" sz="2000"/>
              <a:t>Possibility of deadlock during execution</a:t>
            </a:r>
          </a:p>
          <a:p>
            <a:pPr marL="457200" lvl="0" indent="-228600" rtl="0">
              <a:lnSpc>
                <a:spcPct val="115000"/>
              </a:lnSpc>
              <a:spcBef>
                <a:spcPts val="0"/>
              </a:spcBef>
              <a:buClr>
                <a:schemeClr val="accent1"/>
              </a:buClr>
              <a:buSzPct val="100000"/>
            </a:pPr>
            <a:r>
              <a:rPr lang="en" sz="2400"/>
              <a:t>PQO guarantees deadlock free execution plans!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None/>
            </a:pPr>
            <a:r>
              <a:rPr lang="en" sz="3200">
                <a:solidFill>
                  <a:srgbClr val="00685D"/>
                </a:solidFill>
              </a:rPr>
              <a:t>CTE Query Plan in PQO</a:t>
            </a:r>
          </a:p>
        </p:txBody>
      </p:sp>
      <p:sp>
        <p:nvSpPr>
          <p:cNvPr id="501" name="Shape 501"/>
          <p:cNvSpPr txBox="1"/>
          <p:nvPr/>
        </p:nvSpPr>
        <p:spPr>
          <a:xfrm>
            <a:off x="539525" y="947175"/>
            <a:ext cx="6474299" cy="13848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a:solidFill>
                  <a:srgbClr val="4D4D4D"/>
                </a:solidFill>
              </a:rPr>
              <a:t>WITH   </a:t>
            </a:r>
            <a:r>
              <a:rPr lang="en">
                <a:solidFill>
                  <a:srgbClr val="3366FF"/>
                </a:solidFill>
              </a:rPr>
              <a:t>v AS (SELECT a, sum(b) as s FROM T where c &lt; 10 GROUP BY a)</a:t>
            </a:r>
          </a:p>
          <a:p>
            <a:pPr lvl="0" rtl="0">
              <a:lnSpc>
                <a:spcPct val="115000"/>
              </a:lnSpc>
              <a:spcBef>
                <a:spcPts val="0"/>
              </a:spcBef>
              <a:buNone/>
            </a:pPr>
            <a:r>
              <a:rPr lang="en">
                <a:solidFill>
                  <a:srgbClr val="4D4D4D"/>
                </a:solidFill>
              </a:rPr>
              <a:t>SELECT *</a:t>
            </a:r>
          </a:p>
          <a:p>
            <a:pPr lvl="0" rtl="0">
              <a:lnSpc>
                <a:spcPct val="115000"/>
              </a:lnSpc>
              <a:spcBef>
                <a:spcPts val="0"/>
              </a:spcBef>
              <a:buNone/>
            </a:pPr>
            <a:r>
              <a:rPr lang="en">
                <a:solidFill>
                  <a:srgbClr val="4D4D4D"/>
                </a:solidFill>
              </a:rPr>
              <a:t>FROM  </a:t>
            </a:r>
            <a:r>
              <a:rPr lang="en">
                <a:solidFill>
                  <a:srgbClr val="F16F3B"/>
                </a:solidFill>
              </a:rPr>
              <a:t>v AS v1</a:t>
            </a:r>
            <a:r>
              <a:rPr lang="en">
                <a:solidFill>
                  <a:srgbClr val="4D4D4D"/>
                </a:solidFill>
              </a:rPr>
              <a:t>, </a:t>
            </a:r>
            <a:r>
              <a:rPr lang="en">
                <a:solidFill>
                  <a:srgbClr val="F16F3B"/>
                </a:solidFill>
              </a:rPr>
              <a:t>v AS v2</a:t>
            </a:r>
          </a:p>
          <a:p>
            <a:pPr lvl="0" rtl="0">
              <a:lnSpc>
                <a:spcPct val="115000"/>
              </a:lnSpc>
              <a:spcBef>
                <a:spcPts val="0"/>
              </a:spcBef>
              <a:buNone/>
            </a:pPr>
            <a:r>
              <a:rPr lang="en">
                <a:solidFill>
                  <a:srgbClr val="4D4D4D"/>
                </a:solidFill>
              </a:rPr>
              <a:t>WHERE v1.a &lt;&gt; v2.a</a:t>
            </a:r>
          </a:p>
          <a:p>
            <a:pPr lvl="0" rtl="0">
              <a:lnSpc>
                <a:spcPct val="115000"/>
              </a:lnSpc>
              <a:spcBef>
                <a:spcPts val="0"/>
              </a:spcBef>
              <a:buNone/>
            </a:pPr>
            <a:r>
              <a:rPr lang="en">
                <a:solidFill>
                  <a:srgbClr val="4D4D4D"/>
                </a:solidFill>
              </a:rPr>
              <a:t>AND v1.s &lt; v2.s;</a:t>
            </a:r>
          </a:p>
        </p:txBody>
      </p:sp>
      <p:grpSp>
        <p:nvGrpSpPr>
          <p:cNvPr id="502" name="Shape 502"/>
          <p:cNvGrpSpPr/>
          <p:nvPr/>
        </p:nvGrpSpPr>
        <p:grpSpPr>
          <a:xfrm>
            <a:off x="1133000" y="911200"/>
            <a:ext cx="7529292" cy="460500"/>
            <a:chOff x="1213479" y="911200"/>
            <a:chExt cx="7448845" cy="460500"/>
          </a:xfrm>
        </p:grpSpPr>
        <p:sp>
          <p:nvSpPr>
            <p:cNvPr id="503" name="Shape 503"/>
            <p:cNvSpPr/>
            <p:nvPr/>
          </p:nvSpPr>
          <p:spPr>
            <a:xfrm>
              <a:off x="1213479" y="997600"/>
              <a:ext cx="5604599" cy="287699"/>
            </a:xfrm>
            <a:prstGeom prst="roundRect">
              <a:avLst>
                <a:gd name="adj" fmla="val 16667"/>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4" name="Shape 504"/>
            <p:cNvSpPr txBox="1"/>
            <p:nvPr/>
          </p:nvSpPr>
          <p:spPr>
            <a:xfrm>
              <a:off x="7259525" y="911200"/>
              <a:ext cx="1402799" cy="4605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a:solidFill>
                    <a:srgbClr val="0000FF"/>
                  </a:solidFill>
                </a:rPr>
                <a:t>CTE definition</a:t>
              </a:r>
            </a:p>
            <a:p>
              <a:pPr lvl="0" algn="ctr" rtl="0">
                <a:lnSpc>
                  <a:spcPct val="115000"/>
                </a:lnSpc>
                <a:spcBef>
                  <a:spcPts val="0"/>
                </a:spcBef>
                <a:buNone/>
              </a:pPr>
              <a:r>
                <a:rPr lang="en" b="1">
                  <a:solidFill>
                    <a:srgbClr val="0000FF"/>
                  </a:solidFill>
                </a:rPr>
                <a:t>(producer)</a:t>
              </a:r>
            </a:p>
          </p:txBody>
        </p:sp>
        <p:cxnSp>
          <p:nvCxnSpPr>
            <p:cNvPr id="505" name="Shape 505"/>
            <p:cNvCxnSpPr>
              <a:stCxn id="504" idx="1"/>
              <a:endCxn id="503" idx="3"/>
            </p:cNvCxnSpPr>
            <p:nvPr/>
          </p:nvCxnSpPr>
          <p:spPr>
            <a:xfrm rot="10800000">
              <a:off x="6818225" y="1141450"/>
              <a:ext cx="441300" cy="0"/>
            </a:xfrm>
            <a:prstGeom prst="straightConnector1">
              <a:avLst/>
            </a:prstGeom>
            <a:noFill/>
            <a:ln w="9525" cap="flat" cmpd="sng">
              <a:solidFill>
                <a:srgbClr val="0000FF"/>
              </a:solidFill>
              <a:prstDash val="solid"/>
              <a:round/>
              <a:headEnd type="none" w="lg" len="lg"/>
              <a:tailEnd type="triangle" w="lg" len="lg"/>
            </a:ln>
          </p:spPr>
        </p:cxnSp>
      </p:grpSp>
      <p:grpSp>
        <p:nvGrpSpPr>
          <p:cNvPr id="506" name="Shape 506"/>
          <p:cNvGrpSpPr/>
          <p:nvPr/>
        </p:nvGrpSpPr>
        <p:grpSpPr>
          <a:xfrm>
            <a:off x="1186950" y="1423850"/>
            <a:ext cx="5413337" cy="460500"/>
            <a:chOff x="1186950" y="1423850"/>
            <a:chExt cx="5413337" cy="460500"/>
          </a:xfrm>
        </p:grpSpPr>
        <p:sp>
          <p:nvSpPr>
            <p:cNvPr id="507" name="Shape 507"/>
            <p:cNvSpPr/>
            <p:nvPr/>
          </p:nvSpPr>
          <p:spPr>
            <a:xfrm>
              <a:off x="1186950" y="1526450"/>
              <a:ext cx="1510800" cy="255300"/>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b="1"/>
            </a:p>
          </p:txBody>
        </p:sp>
        <p:grpSp>
          <p:nvGrpSpPr>
            <p:cNvPr id="508" name="Shape 508"/>
            <p:cNvGrpSpPr/>
            <p:nvPr/>
          </p:nvGrpSpPr>
          <p:grpSpPr>
            <a:xfrm>
              <a:off x="2697588" y="1423850"/>
              <a:ext cx="3902698" cy="460500"/>
              <a:chOff x="6524830" y="911200"/>
              <a:chExt cx="3860999" cy="460500"/>
            </a:xfrm>
          </p:grpSpPr>
          <p:sp>
            <p:nvSpPr>
              <p:cNvPr id="509" name="Shape 509"/>
              <p:cNvSpPr txBox="1"/>
              <p:nvPr/>
            </p:nvSpPr>
            <p:spPr>
              <a:xfrm>
                <a:off x="7259530" y="911200"/>
                <a:ext cx="3126299" cy="4605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b="1" dirty="0">
                    <a:solidFill>
                      <a:srgbClr val="FF0000"/>
                    </a:solidFill>
                  </a:rPr>
                  <a:t>CTE references </a:t>
                </a:r>
                <a:r>
                  <a:rPr lang="en" b="1" dirty="0" smtClean="0">
                    <a:solidFill>
                      <a:srgbClr val="FF0000"/>
                    </a:solidFill>
                  </a:rPr>
                  <a:t>(</a:t>
                </a:r>
                <a:r>
                  <a:rPr lang="en-US" b="1" dirty="0" smtClean="0">
                    <a:solidFill>
                      <a:srgbClr val="FF0000"/>
                    </a:solidFill>
                  </a:rPr>
                  <a:t>consumers</a:t>
                </a:r>
                <a:r>
                  <a:rPr lang="en" b="1" dirty="0" smtClean="0">
                    <a:solidFill>
                      <a:srgbClr val="FF0000"/>
                    </a:solidFill>
                  </a:rPr>
                  <a:t>) </a:t>
                </a:r>
                <a:endParaRPr lang="en" b="1" dirty="0">
                  <a:solidFill>
                    <a:srgbClr val="FF0000"/>
                  </a:solidFill>
                </a:endParaRPr>
              </a:p>
            </p:txBody>
          </p:sp>
          <p:cxnSp>
            <p:nvCxnSpPr>
              <p:cNvPr id="510" name="Shape 510"/>
              <p:cNvCxnSpPr>
                <a:stCxn id="509" idx="1"/>
                <a:endCxn id="507" idx="3"/>
              </p:cNvCxnSpPr>
              <p:nvPr/>
            </p:nvCxnSpPr>
            <p:spPr>
              <a:xfrm rot="10800000">
                <a:off x="6524830" y="1141450"/>
                <a:ext cx="734700" cy="0"/>
              </a:xfrm>
              <a:prstGeom prst="straightConnector1">
                <a:avLst/>
              </a:prstGeom>
              <a:noFill/>
              <a:ln w="9525" cap="flat" cmpd="sng">
                <a:solidFill>
                  <a:srgbClr val="FF0000"/>
                </a:solidFill>
                <a:prstDash val="solid"/>
                <a:round/>
                <a:headEnd type="none" w="lg" len="lg"/>
                <a:tailEnd type="triangle" w="lg" len="lg"/>
              </a:ln>
            </p:spPr>
          </p:cxnSp>
        </p:grpSp>
      </p:grpSp>
      <p:grpSp>
        <p:nvGrpSpPr>
          <p:cNvPr id="511" name="Shape 511"/>
          <p:cNvGrpSpPr/>
          <p:nvPr/>
        </p:nvGrpSpPr>
        <p:grpSpPr>
          <a:xfrm>
            <a:off x="674200" y="1702500"/>
            <a:ext cx="8407850" cy="2985300"/>
            <a:chOff x="674200" y="1702500"/>
            <a:chExt cx="8407850" cy="2985300"/>
          </a:xfrm>
        </p:grpSpPr>
        <p:sp>
          <p:nvSpPr>
            <p:cNvPr id="512" name="Shape 512"/>
            <p:cNvSpPr txBox="1"/>
            <p:nvPr/>
          </p:nvSpPr>
          <p:spPr>
            <a:xfrm>
              <a:off x="3523050" y="1702500"/>
              <a:ext cx="5559000" cy="29853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2"/>
                </a:buClr>
                <a:buSzPct val="91666"/>
                <a:buFont typeface="Arial"/>
                <a:buNone/>
              </a:pPr>
              <a:r>
                <a:rPr lang="en" sz="1200">
                  <a:solidFill>
                    <a:srgbClr val="4D4D4D"/>
                  </a:solidFill>
                </a:rPr>
                <a:t>                                    QUERY PLAN                                          </a:t>
              </a:r>
            </a:p>
            <a:p>
              <a:pPr lvl="0" rtl="0">
                <a:lnSpc>
                  <a:spcPct val="115000"/>
                </a:lnSpc>
                <a:spcBef>
                  <a:spcPts val="0"/>
                </a:spcBef>
                <a:buClr>
                  <a:schemeClr val="dk2"/>
                </a:buClr>
                <a:buSzPct val="91666"/>
                <a:buFont typeface="Arial"/>
                <a:buNone/>
              </a:pPr>
              <a:r>
                <a:rPr lang="en" sz="1200">
                  <a:solidFill>
                    <a:srgbClr val="4D4D4D"/>
                  </a:solidFill>
                </a:rPr>
                <a:t>------------------------------------------------------------------------------------</a:t>
              </a:r>
            </a:p>
            <a:p>
              <a:pPr lvl="0" rtl="0">
                <a:lnSpc>
                  <a:spcPct val="115000"/>
                </a:lnSpc>
                <a:spcBef>
                  <a:spcPts val="0"/>
                </a:spcBef>
                <a:buClr>
                  <a:schemeClr val="dk2"/>
                </a:buClr>
                <a:buSzPct val="91666"/>
                <a:buFont typeface="Arial"/>
                <a:buNone/>
              </a:pPr>
              <a:r>
                <a:rPr lang="en" sz="1200">
                  <a:solidFill>
                    <a:srgbClr val="4D4D4D"/>
                  </a:solidFill>
                </a:rPr>
                <a:t> Sequence  (cost=0.00..5.32 rows=1 width=32)</a:t>
              </a:r>
            </a:p>
            <a:p>
              <a:pPr lvl="0" rtl="0">
                <a:lnSpc>
                  <a:spcPct val="115000"/>
                </a:lnSpc>
                <a:spcBef>
                  <a:spcPts val="0"/>
                </a:spcBef>
                <a:buClr>
                  <a:schemeClr val="dk2"/>
                </a:buClr>
                <a:buSzPct val="91666"/>
                <a:buFont typeface="Arial"/>
                <a:buNone/>
              </a:pPr>
              <a:r>
                <a:rPr lang="en" sz="1200">
                  <a:solidFill>
                    <a:srgbClr val="4D4D4D"/>
                  </a:solidFill>
                </a:rPr>
                <a:t>   -&gt;  </a:t>
              </a:r>
              <a:r>
                <a:rPr lang="en" sz="1200">
                  <a:solidFill>
                    <a:srgbClr val="3366FF"/>
                  </a:solidFill>
                </a:rPr>
                <a:t>Shared Scan (share slice:id 0:0)  (cost=0.00..3.04 rows=1 width=1)</a:t>
              </a:r>
            </a:p>
            <a:p>
              <a:pPr lvl="0" rtl="0">
                <a:lnSpc>
                  <a:spcPct val="115000"/>
                </a:lnSpc>
                <a:spcBef>
                  <a:spcPts val="0"/>
                </a:spcBef>
                <a:buClr>
                  <a:schemeClr val="dk2"/>
                </a:buClr>
                <a:buSzPct val="91666"/>
                <a:buFont typeface="Arial"/>
                <a:buNone/>
              </a:pPr>
              <a:r>
                <a:rPr lang="en" sz="1200">
                  <a:solidFill>
                    <a:srgbClr val="4D4D4D"/>
                  </a:solidFill>
                </a:rPr>
                <a:t>     	-&gt;  Materialize  (cost=0.00..3.04 rows=1 width=1)</a:t>
              </a:r>
            </a:p>
            <a:p>
              <a:pPr lvl="0" rtl="0">
                <a:lnSpc>
                  <a:spcPct val="115000"/>
                </a:lnSpc>
                <a:spcBef>
                  <a:spcPts val="0"/>
                </a:spcBef>
                <a:buClr>
                  <a:schemeClr val="dk2"/>
                </a:buClr>
                <a:buSzPct val="91666"/>
                <a:buFont typeface="Arial"/>
                <a:buNone/>
              </a:pPr>
              <a:r>
                <a:rPr lang="en" sz="1200">
                  <a:solidFill>
                    <a:srgbClr val="4D4D4D"/>
                  </a:solidFill>
                </a:rPr>
                <a:t>           	-&gt;  Gather Motion 2:1  (slice1; segments: 2)  </a:t>
              </a:r>
            </a:p>
            <a:p>
              <a:pPr lvl="0" rtl="0">
                <a:lnSpc>
                  <a:spcPct val="115000"/>
                </a:lnSpc>
                <a:spcBef>
                  <a:spcPts val="0"/>
                </a:spcBef>
                <a:buClr>
                  <a:schemeClr val="dk2"/>
                </a:buClr>
                <a:buSzPct val="91666"/>
                <a:buFont typeface="Arial"/>
                <a:buNone/>
              </a:pPr>
              <a:r>
                <a:rPr lang="en" sz="1200">
                  <a:solidFill>
                    <a:srgbClr val="4D4D4D"/>
                  </a:solidFill>
                </a:rPr>
                <a:t>                 	-&gt;  Table Scan on t  (cost=0.00..1.03 rows=1 width=16)</a:t>
              </a:r>
            </a:p>
            <a:p>
              <a:pPr lvl="0" rtl="0">
                <a:lnSpc>
                  <a:spcPct val="115000"/>
                </a:lnSpc>
                <a:spcBef>
                  <a:spcPts val="0"/>
                </a:spcBef>
                <a:buClr>
                  <a:schemeClr val="dk2"/>
                </a:buClr>
                <a:buSzPct val="91666"/>
                <a:buFont typeface="Arial"/>
                <a:buNone/>
              </a:pPr>
              <a:r>
                <a:rPr lang="en" sz="1200">
                  <a:solidFill>
                    <a:srgbClr val="4D4D4D"/>
                  </a:solidFill>
                </a:rPr>
                <a:t>                       	Filter: c &lt; 10</a:t>
              </a:r>
            </a:p>
            <a:p>
              <a:pPr lvl="0" rtl="0">
                <a:lnSpc>
                  <a:spcPct val="115000"/>
                </a:lnSpc>
                <a:spcBef>
                  <a:spcPts val="0"/>
                </a:spcBef>
                <a:buClr>
                  <a:schemeClr val="dk2"/>
                </a:buClr>
                <a:buSzPct val="91666"/>
                <a:buFont typeface="Arial"/>
                <a:buNone/>
              </a:pPr>
              <a:r>
                <a:rPr lang="en" sz="1200">
                  <a:solidFill>
                    <a:srgbClr val="4D4D4D"/>
                  </a:solidFill>
                </a:rPr>
                <a:t>   -&gt;  Hash Join  (cost=0.00..1.22 rows=1 width=32)</a:t>
              </a:r>
            </a:p>
            <a:p>
              <a:pPr lvl="0" rtl="0">
                <a:lnSpc>
                  <a:spcPct val="115000"/>
                </a:lnSpc>
                <a:spcBef>
                  <a:spcPts val="0"/>
                </a:spcBef>
                <a:buClr>
                  <a:schemeClr val="dk2"/>
                </a:buClr>
                <a:buSzPct val="91666"/>
                <a:buFont typeface="Arial"/>
                <a:buNone/>
              </a:pPr>
              <a:r>
                <a:rPr lang="en" sz="1200">
                  <a:solidFill>
                    <a:srgbClr val="4D4D4D"/>
                  </a:solidFill>
                </a:rPr>
                <a:t>     	Hash Cond: "outer".b = "inner".a</a:t>
              </a:r>
            </a:p>
            <a:p>
              <a:pPr lvl="0" rtl="0">
                <a:lnSpc>
                  <a:spcPct val="115000"/>
                </a:lnSpc>
                <a:spcBef>
                  <a:spcPts val="0"/>
                </a:spcBef>
                <a:buClr>
                  <a:schemeClr val="dk2"/>
                </a:buClr>
                <a:buSzPct val="91666"/>
                <a:buFont typeface="Arial"/>
                <a:buNone/>
              </a:pPr>
              <a:r>
                <a:rPr lang="en" sz="1200">
                  <a:solidFill>
                    <a:srgbClr val="4D4D4D"/>
                  </a:solidFill>
                </a:rPr>
                <a:t>     	-&gt;  </a:t>
              </a:r>
              <a:r>
                <a:rPr lang="en" sz="1200">
                  <a:solidFill>
                    <a:srgbClr val="FF6600"/>
                  </a:solidFill>
                </a:rPr>
                <a:t>Shared Scan (share slice:id 0:0)  (cost=... rows=1 width=16)</a:t>
              </a:r>
            </a:p>
            <a:p>
              <a:pPr lvl="0" rtl="0">
                <a:lnSpc>
                  <a:spcPct val="115000"/>
                </a:lnSpc>
                <a:spcBef>
                  <a:spcPts val="0"/>
                </a:spcBef>
                <a:buClr>
                  <a:schemeClr val="dk2"/>
                </a:buClr>
                <a:buSzPct val="91666"/>
                <a:buFont typeface="Arial"/>
                <a:buNone/>
              </a:pPr>
              <a:r>
                <a:rPr lang="en" sz="1200">
                  <a:solidFill>
                    <a:srgbClr val="4D4D4D"/>
                  </a:solidFill>
                </a:rPr>
                <a:t>     	-&gt;  Hash  (cost=0.02..0.02 rows=1 width=16)</a:t>
              </a:r>
            </a:p>
            <a:p>
              <a:pPr lvl="0" rtl="0">
                <a:lnSpc>
                  <a:spcPct val="115000"/>
                </a:lnSpc>
                <a:spcBef>
                  <a:spcPts val="0"/>
                </a:spcBef>
                <a:buNone/>
              </a:pPr>
              <a:r>
                <a:rPr lang="en" sz="1200">
                  <a:solidFill>
                    <a:srgbClr val="4D4D4D"/>
                  </a:solidFill>
                </a:rPr>
                <a:t>           	-&gt;  </a:t>
              </a:r>
              <a:r>
                <a:rPr lang="en" sz="1200">
                  <a:solidFill>
                    <a:srgbClr val="FF6600"/>
                  </a:solidFill>
                </a:rPr>
                <a:t>Shared Scan (share slice:id 0:0)  (cost=0.00..0.02 rows=1 ...)</a:t>
              </a:r>
            </a:p>
          </p:txBody>
        </p:sp>
        <p:pic>
          <p:nvPicPr>
            <p:cNvPr id="513" name="Shape 513"/>
            <p:cNvPicPr preferRelativeResize="0"/>
            <p:nvPr/>
          </p:nvPicPr>
          <p:blipFill>
            <a:blip r:embed="rId3">
              <a:alphaModFix/>
            </a:blip>
            <a:stretch>
              <a:fillRect/>
            </a:stretch>
          </p:blipFill>
          <p:spPr>
            <a:xfrm>
              <a:off x="674200" y="2271375"/>
              <a:ext cx="2313125" cy="2324775"/>
            </a:xfrm>
            <a:prstGeom prst="rect">
              <a:avLst/>
            </a:prstGeom>
            <a:noFill/>
            <a:ln>
              <a:noFill/>
            </a:ln>
          </p:spPr>
        </p:pic>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810720" y="1280211"/>
            <a:ext cx="8523299" cy="3605399"/>
          </a:xfrm>
          <a:prstGeom prst="rect">
            <a:avLst/>
          </a:prstGeom>
          <a:noFill/>
          <a:ln>
            <a:noFill/>
          </a:ln>
        </p:spPr>
        <p:txBody>
          <a:bodyPr lIns="0" tIns="0" rIns="0" bIns="0" anchor="t" anchorCtr="0">
            <a:noAutofit/>
          </a:bodyPr>
          <a:lstStyle/>
          <a:p>
            <a:pPr marL="228600" lvl="0" indent="-76200" rtl="0">
              <a:lnSpc>
                <a:spcPct val="115000"/>
              </a:lnSpc>
              <a:spcBef>
                <a:spcPts val="0"/>
              </a:spcBef>
              <a:buClr>
                <a:srgbClr val="ADC339"/>
              </a:buClr>
              <a:buSzPct val="90000"/>
              <a:buFont typeface="Noto Symbol"/>
            </a:pPr>
            <a:r>
              <a:rPr lang="en-US" sz="2000" dirty="0" smtClean="0">
                <a:solidFill>
                  <a:srgbClr val="4D4D4D"/>
                </a:solidFill>
              </a:rPr>
              <a:t> </a:t>
            </a:r>
            <a:r>
              <a:rPr lang="en" sz="2200" dirty="0" smtClean="0">
                <a:solidFill>
                  <a:srgbClr val="4D4D4D"/>
                </a:solidFill>
              </a:rPr>
              <a:t>PERCENTILE </a:t>
            </a:r>
            <a:r>
              <a:rPr lang="en" sz="2200" dirty="0">
                <a:solidFill>
                  <a:srgbClr val="4D4D4D"/>
                </a:solidFill>
              </a:rPr>
              <a:t>window </a:t>
            </a:r>
            <a:r>
              <a:rPr lang="en" sz="2200" dirty="0" smtClean="0">
                <a:solidFill>
                  <a:srgbClr val="4D4D4D"/>
                </a:solidFill>
              </a:rPr>
              <a:t>function</a:t>
            </a:r>
            <a:endParaRPr lang="en" sz="2200" dirty="0">
              <a:solidFill>
                <a:srgbClr val="4D4D4D"/>
              </a:solidFill>
            </a:endParaRPr>
          </a:p>
          <a:p>
            <a:pPr marL="228600" lvl="0" indent="-76200" rtl="0">
              <a:lnSpc>
                <a:spcPct val="115000"/>
              </a:lnSpc>
              <a:spcBef>
                <a:spcPts val="0"/>
              </a:spcBef>
              <a:buClr>
                <a:srgbClr val="ADC339"/>
              </a:buClr>
              <a:buSzPct val="90000"/>
              <a:buFont typeface="Noto Symbol"/>
            </a:pPr>
            <a:r>
              <a:rPr lang="en-US" sz="2200" dirty="0" smtClean="0">
                <a:solidFill>
                  <a:srgbClr val="4D4D4D"/>
                </a:solidFill>
              </a:rPr>
              <a:t> </a:t>
            </a:r>
            <a:r>
              <a:rPr lang="en" sz="2200" dirty="0" smtClean="0">
                <a:solidFill>
                  <a:srgbClr val="4D4D4D"/>
                </a:solidFill>
              </a:rPr>
              <a:t>External parameters</a:t>
            </a:r>
            <a:endParaRPr lang="en" sz="2200" dirty="0">
              <a:solidFill>
                <a:srgbClr val="4D4D4D"/>
              </a:solidFill>
            </a:endParaRPr>
          </a:p>
          <a:p>
            <a:pPr marL="228600" lvl="0" indent="-76200" rtl="0">
              <a:lnSpc>
                <a:spcPct val="115000"/>
              </a:lnSpc>
              <a:spcBef>
                <a:spcPts val="0"/>
              </a:spcBef>
              <a:buClr>
                <a:srgbClr val="ADC339"/>
              </a:buClr>
              <a:buSzPct val="90000"/>
              <a:buFont typeface="Noto Symbol"/>
            </a:pPr>
            <a:r>
              <a:rPr lang="en-US" sz="2200" dirty="0" smtClean="0">
                <a:solidFill>
                  <a:srgbClr val="4D4D4D"/>
                </a:solidFill>
              </a:rPr>
              <a:t> </a:t>
            </a:r>
            <a:r>
              <a:rPr lang="en" sz="2200" dirty="0" smtClean="0">
                <a:solidFill>
                  <a:srgbClr val="4D4D4D"/>
                </a:solidFill>
              </a:rPr>
              <a:t>SortMergeJoin </a:t>
            </a:r>
            <a:r>
              <a:rPr lang="en" sz="2200" dirty="0">
                <a:solidFill>
                  <a:srgbClr val="4D4D4D"/>
                </a:solidFill>
              </a:rPr>
              <a:t>(SMJ</a:t>
            </a:r>
            <a:r>
              <a:rPr lang="en" sz="2200" dirty="0" smtClean="0">
                <a:solidFill>
                  <a:srgbClr val="4D4D4D"/>
                </a:solidFill>
              </a:rPr>
              <a:t>)</a:t>
            </a:r>
            <a:endParaRPr lang="en" sz="2200" dirty="0">
              <a:solidFill>
                <a:srgbClr val="4D4D4D"/>
              </a:solidFill>
            </a:endParaRPr>
          </a:p>
          <a:p>
            <a:pPr marL="228600" lvl="0" indent="-76200" rtl="0">
              <a:lnSpc>
                <a:spcPct val="115000"/>
              </a:lnSpc>
              <a:spcBef>
                <a:spcPts val="0"/>
              </a:spcBef>
              <a:buClr>
                <a:srgbClr val="ADC339"/>
              </a:buClr>
              <a:buSzPct val="90000"/>
              <a:buFont typeface="Noto Symbol"/>
            </a:pPr>
            <a:r>
              <a:rPr lang="en-US" sz="2200" dirty="0" smtClean="0">
                <a:solidFill>
                  <a:srgbClr val="4D4D4D"/>
                </a:solidFill>
              </a:rPr>
              <a:t> </a:t>
            </a:r>
            <a:r>
              <a:rPr lang="en" sz="2200" dirty="0" smtClean="0">
                <a:solidFill>
                  <a:srgbClr val="4D4D4D"/>
                </a:solidFill>
              </a:rPr>
              <a:t>CUBE operator</a:t>
            </a:r>
            <a:endParaRPr lang="en" sz="2200" dirty="0">
              <a:solidFill>
                <a:srgbClr val="4D4D4D"/>
              </a:solidFill>
            </a:endParaRPr>
          </a:p>
          <a:p>
            <a:pPr marL="228600" lvl="0" indent="-76200" rtl="0">
              <a:lnSpc>
                <a:spcPct val="115000"/>
              </a:lnSpc>
              <a:spcBef>
                <a:spcPts val="0"/>
              </a:spcBef>
              <a:buClr>
                <a:srgbClr val="ADC339"/>
              </a:buClr>
              <a:buSzPct val="90000"/>
              <a:buFont typeface="Noto Symbol"/>
            </a:pPr>
            <a:r>
              <a:rPr lang="en-US" sz="2200" dirty="0" smtClean="0">
                <a:solidFill>
                  <a:srgbClr val="4D4D4D"/>
                </a:solidFill>
              </a:rPr>
              <a:t> </a:t>
            </a:r>
            <a:r>
              <a:rPr lang="en" sz="2200" dirty="0" smtClean="0">
                <a:solidFill>
                  <a:srgbClr val="4D4D4D"/>
                </a:solidFill>
              </a:rPr>
              <a:t>Multiple </a:t>
            </a:r>
            <a:r>
              <a:rPr lang="en" sz="2200" dirty="0">
                <a:solidFill>
                  <a:srgbClr val="4D4D4D"/>
                </a:solidFill>
              </a:rPr>
              <a:t>grouping </a:t>
            </a:r>
            <a:r>
              <a:rPr lang="en" sz="2200" dirty="0" smtClean="0">
                <a:solidFill>
                  <a:srgbClr val="4D4D4D"/>
                </a:solidFill>
              </a:rPr>
              <a:t>sets</a:t>
            </a:r>
            <a:endParaRPr lang="en" sz="2200" dirty="0">
              <a:solidFill>
                <a:srgbClr val="4D4D4D"/>
              </a:solidFill>
            </a:endParaRPr>
          </a:p>
          <a:p>
            <a:pPr marL="228600" lvl="0" indent="-76200" rtl="0">
              <a:lnSpc>
                <a:spcPct val="115000"/>
              </a:lnSpc>
              <a:spcBef>
                <a:spcPts val="0"/>
              </a:spcBef>
              <a:buClr>
                <a:srgbClr val="ADC339"/>
              </a:buClr>
              <a:buSzPct val="90000"/>
              <a:buFont typeface="Noto Symbol"/>
            </a:pPr>
            <a:r>
              <a:rPr lang="en-US" sz="2200" dirty="0" smtClean="0">
                <a:solidFill>
                  <a:srgbClr val="4D4D4D"/>
                </a:solidFill>
              </a:rPr>
              <a:t> </a:t>
            </a:r>
            <a:r>
              <a:rPr lang="en" sz="2200" dirty="0" smtClean="0">
                <a:solidFill>
                  <a:srgbClr val="4D4D4D"/>
                </a:solidFill>
              </a:rPr>
              <a:t>Utility </a:t>
            </a:r>
            <a:r>
              <a:rPr lang="en" sz="2200" dirty="0">
                <a:solidFill>
                  <a:srgbClr val="4D4D4D"/>
                </a:solidFill>
              </a:rPr>
              <a:t>and DDL commands (e.g. Alter </a:t>
            </a:r>
            <a:r>
              <a:rPr lang="en" sz="2200" dirty="0" smtClean="0">
                <a:solidFill>
                  <a:srgbClr val="4D4D4D"/>
                </a:solidFill>
              </a:rPr>
              <a:t>Table)</a:t>
            </a:r>
            <a:endParaRPr lang="en" sz="2200" dirty="0">
              <a:solidFill>
                <a:srgbClr val="4D4D4D"/>
              </a:solidFill>
            </a:endParaRPr>
          </a:p>
          <a:p>
            <a:pPr marL="228600" lvl="0" indent="-76200" rtl="0">
              <a:lnSpc>
                <a:spcPct val="115000"/>
              </a:lnSpc>
              <a:spcBef>
                <a:spcPts val="0"/>
              </a:spcBef>
              <a:buClr>
                <a:schemeClr val="accent1"/>
              </a:buClr>
              <a:buSzPct val="100000"/>
              <a:buFont typeface="Noto Symbol"/>
            </a:pPr>
            <a:r>
              <a:rPr lang="en-US" sz="2200" dirty="0" smtClean="0">
                <a:solidFill>
                  <a:srgbClr val="4D4D4D"/>
                </a:solidFill>
              </a:rPr>
              <a:t> </a:t>
            </a:r>
            <a:r>
              <a:rPr lang="en" sz="2200" dirty="0" smtClean="0">
                <a:solidFill>
                  <a:srgbClr val="4D4D4D"/>
                </a:solidFill>
              </a:rPr>
              <a:t>Catalog </a:t>
            </a:r>
            <a:r>
              <a:rPr lang="en" sz="2200" dirty="0">
                <a:solidFill>
                  <a:srgbClr val="4D4D4D"/>
                </a:solidFill>
              </a:rPr>
              <a:t>queries</a:t>
            </a:r>
          </a:p>
        </p:txBody>
      </p:sp>
      <p:sp>
        <p:nvSpPr>
          <p:cNvPr id="267" name="Shape 267"/>
          <p:cNvSpPr txBox="1">
            <a:spLocks noGrp="1"/>
          </p:cNvSpPr>
          <p:nvPr>
            <p:ph type="title"/>
          </p:nvPr>
        </p:nvSpPr>
        <p:spPr>
          <a:xfrm>
            <a:off x="366725" y="325452"/>
            <a:ext cx="8410499" cy="571500"/>
          </a:xfrm>
          <a:prstGeom prst="rect">
            <a:avLst/>
          </a:prstGeom>
        </p:spPr>
        <p:txBody>
          <a:bodyPr lIns="91425" tIns="91425" rIns="91425" bIns="91425" anchor="t" anchorCtr="0">
            <a:noAutofit/>
          </a:bodyPr>
          <a:lstStyle/>
          <a:p>
            <a:pPr lvl="0"/>
            <a:r>
              <a:rPr lang="en" sz="3200" dirty="0" smtClean="0">
                <a:solidFill>
                  <a:srgbClr val="00685D"/>
                </a:solidFill>
              </a:rPr>
              <a:t>Features</a:t>
            </a:r>
            <a:r>
              <a:rPr lang="en-US" sz="3200" dirty="0" smtClean="0">
                <a:solidFill>
                  <a:srgbClr val="00685D"/>
                </a:solidFill>
              </a:rPr>
              <a:t> Not </a:t>
            </a:r>
            <a:r>
              <a:rPr lang="en-US" sz="3200" dirty="0">
                <a:solidFill>
                  <a:srgbClr val="00685D"/>
                </a:solidFill>
              </a:rPr>
              <a:t>S</a:t>
            </a:r>
            <a:r>
              <a:rPr lang="en" sz="3200" dirty="0" smtClean="0">
                <a:solidFill>
                  <a:srgbClr val="00685D"/>
                </a:solidFill>
              </a:rPr>
              <a:t>upported </a:t>
            </a:r>
            <a:r>
              <a:rPr lang="en-US" sz="3200" dirty="0" smtClean="0">
                <a:solidFill>
                  <a:srgbClr val="00685D"/>
                </a:solidFill>
              </a:rPr>
              <a:t>by </a:t>
            </a:r>
            <a:r>
              <a:rPr lang="en" sz="3200" dirty="0" smtClean="0">
                <a:solidFill>
                  <a:srgbClr val="00685D"/>
                </a:solidFill>
              </a:rPr>
              <a:t>PQO</a:t>
            </a:r>
            <a:endParaRPr lang="en" sz="3200" dirty="0">
              <a:solidFill>
                <a:srgbClr val="00685D"/>
              </a:solidFill>
            </a:endParaRPr>
          </a:p>
        </p:txBody>
      </p:sp>
    </p:spTree>
    <p:extLst>
      <p:ext uri="{BB962C8B-B14F-4D97-AF65-F5344CB8AC3E}">
        <p14:creationId xmlns:p14="http://schemas.microsoft.com/office/powerpoint/2010/main" val="4049307210"/>
      </p:ext>
    </p:extLst>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737946" y="566834"/>
            <a:ext cx="7460606" cy="1443552"/>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Pivotal Query Optimizer</a:t>
            </a:r>
            <a:br>
              <a:rPr lang="en-US" sz="3600" b="1" dirty="0" smtClean="0">
                <a:solidFill>
                  <a:schemeClr val="tx2"/>
                </a:solidFill>
              </a:rPr>
            </a:br>
            <a:r>
              <a:rPr lang="en-US" sz="3600" b="1" dirty="0">
                <a:solidFill>
                  <a:schemeClr val="tx2"/>
                </a:solidFill>
              </a:rPr>
              <a:t>(</a:t>
            </a:r>
            <a:r>
              <a:rPr lang="en" sz="3600" b="1" dirty="0" smtClean="0">
                <a:solidFill>
                  <a:schemeClr val="tx2"/>
                </a:solidFill>
              </a:rPr>
              <a:t>PQO</a:t>
            </a:r>
            <a:r>
              <a:rPr lang="en-US" sz="3600" b="1" dirty="0" smtClean="0">
                <a:solidFill>
                  <a:schemeClr val="tx2"/>
                </a:solidFill>
              </a:rPr>
              <a:t>)</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46"/>
            <a:ext cx="2202824" cy="1934749"/>
          </a:xfrm>
          <a:prstGeom prst="rect">
            <a:avLst/>
          </a:prstGeom>
          <a:noFill/>
          <a:ln>
            <a:noFill/>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rtl="0">
              <a:spcBef>
                <a:spcPts val="0"/>
              </a:spcBef>
              <a:buClr>
                <a:schemeClr val="dk2"/>
              </a:buClr>
              <a:buSzPct val="34375"/>
              <a:buFont typeface="Arial"/>
              <a:buNone/>
            </a:pPr>
            <a:r>
              <a:rPr lang="en" sz="3200" dirty="0">
                <a:solidFill>
                  <a:schemeClr val="dk1"/>
                </a:solidFill>
              </a:rPr>
              <a:t>When PQO </a:t>
            </a:r>
            <a:r>
              <a:rPr lang="en" sz="3200" dirty="0" smtClean="0">
                <a:solidFill>
                  <a:schemeClr val="dk1"/>
                </a:solidFill>
              </a:rPr>
              <a:t>fall</a:t>
            </a:r>
            <a:r>
              <a:rPr lang="en-US" sz="3200" dirty="0" smtClean="0">
                <a:solidFill>
                  <a:schemeClr val="dk1"/>
                </a:solidFill>
              </a:rPr>
              <a:t>s </a:t>
            </a:r>
            <a:r>
              <a:rPr lang="en" sz="3200" dirty="0" smtClean="0">
                <a:solidFill>
                  <a:schemeClr val="dk1"/>
                </a:solidFill>
              </a:rPr>
              <a:t>back</a:t>
            </a:r>
            <a:endParaRPr lang="en" sz="3200" dirty="0">
              <a:solidFill>
                <a:schemeClr val="dk1"/>
              </a:solidFill>
            </a:endParaRPr>
          </a:p>
        </p:txBody>
      </p:sp>
      <p:sp>
        <p:nvSpPr>
          <p:cNvPr id="315" name="Shape 315"/>
          <p:cNvSpPr/>
          <p:nvPr/>
        </p:nvSpPr>
        <p:spPr>
          <a:xfrm>
            <a:off x="1509262" y="1561550"/>
            <a:ext cx="1287900" cy="5232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Parser</a:t>
            </a:r>
          </a:p>
        </p:txBody>
      </p:sp>
      <p:sp>
        <p:nvSpPr>
          <p:cNvPr id="316" name="Shape 316"/>
          <p:cNvSpPr/>
          <p:nvPr/>
        </p:nvSpPr>
        <p:spPr>
          <a:xfrm>
            <a:off x="5871437" y="1561550"/>
            <a:ext cx="1287900" cy="5232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Executor</a:t>
            </a:r>
          </a:p>
        </p:txBody>
      </p:sp>
      <p:sp>
        <p:nvSpPr>
          <p:cNvPr id="317" name="Shape 317"/>
          <p:cNvSpPr/>
          <p:nvPr/>
        </p:nvSpPr>
        <p:spPr>
          <a:xfrm>
            <a:off x="2990312" y="2854625"/>
            <a:ext cx="2575800" cy="5232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PQO</a:t>
            </a:r>
          </a:p>
        </p:txBody>
      </p:sp>
      <p:sp>
        <p:nvSpPr>
          <p:cNvPr id="318" name="Shape 318"/>
          <p:cNvSpPr/>
          <p:nvPr/>
        </p:nvSpPr>
        <p:spPr>
          <a:xfrm>
            <a:off x="3634262" y="1561550"/>
            <a:ext cx="1287900" cy="5232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Planner</a:t>
            </a:r>
          </a:p>
        </p:txBody>
      </p:sp>
      <p:grpSp>
        <p:nvGrpSpPr>
          <p:cNvPr id="319" name="Shape 319"/>
          <p:cNvGrpSpPr/>
          <p:nvPr/>
        </p:nvGrpSpPr>
        <p:grpSpPr>
          <a:xfrm>
            <a:off x="2640037" y="1778875"/>
            <a:ext cx="974099" cy="1054500"/>
            <a:chOff x="2640037" y="1778875"/>
            <a:chExt cx="974099" cy="1054500"/>
          </a:xfrm>
        </p:grpSpPr>
        <p:sp>
          <p:nvSpPr>
            <p:cNvPr id="320" name="Shape 320"/>
            <p:cNvSpPr/>
            <p:nvPr/>
          </p:nvSpPr>
          <p:spPr>
            <a:xfrm rot="5400000">
              <a:off x="2621998" y="1953925"/>
              <a:ext cx="1054500" cy="704399"/>
            </a:xfrm>
            <a:prstGeom prst="bentArrow">
              <a:avLst>
                <a:gd name="adj1" fmla="val 13725"/>
                <a:gd name="adj2" fmla="val 13969"/>
                <a:gd name="adj3" fmla="val 18627"/>
                <a:gd name="adj4" fmla="val 43750"/>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1" name="Shape 321"/>
            <p:cNvSpPr txBox="1"/>
            <p:nvPr/>
          </p:nvSpPr>
          <p:spPr>
            <a:xfrm>
              <a:off x="2640037" y="2128850"/>
              <a:ext cx="974099" cy="374100"/>
            </a:xfrm>
            <a:prstGeom prst="rect">
              <a:avLst/>
            </a:prstGeom>
            <a:noFill/>
            <a:ln>
              <a:noFill/>
            </a:ln>
          </p:spPr>
          <p:txBody>
            <a:bodyPr lIns="91425" tIns="91425" rIns="91425" bIns="91425" anchor="t" anchorCtr="0">
              <a:noAutofit/>
            </a:bodyPr>
            <a:lstStyle/>
            <a:p>
              <a:pPr lvl="0" rtl="0">
                <a:spcBef>
                  <a:spcPts val="0"/>
                </a:spcBef>
                <a:buNone/>
              </a:pPr>
              <a:r>
                <a:rPr lang="en"/>
                <a:t>Query</a:t>
              </a:r>
            </a:p>
          </p:txBody>
        </p:sp>
      </p:grpSp>
      <p:grpSp>
        <p:nvGrpSpPr>
          <p:cNvPr id="322" name="Shape 322"/>
          <p:cNvGrpSpPr/>
          <p:nvPr/>
        </p:nvGrpSpPr>
        <p:grpSpPr>
          <a:xfrm>
            <a:off x="470962" y="1636100"/>
            <a:ext cx="1038299" cy="374100"/>
            <a:chOff x="470962" y="1636100"/>
            <a:chExt cx="1038299" cy="374100"/>
          </a:xfrm>
        </p:grpSpPr>
        <p:sp>
          <p:nvSpPr>
            <p:cNvPr id="323" name="Shape 323"/>
            <p:cNvSpPr/>
            <p:nvPr/>
          </p:nvSpPr>
          <p:spPr>
            <a:xfrm>
              <a:off x="1050562" y="1718450"/>
              <a:ext cx="458699" cy="209399"/>
            </a:xfrm>
            <a:prstGeom prst="rightArrow">
              <a:avLst>
                <a:gd name="adj1" fmla="val 50000"/>
                <a:gd name="adj2" fmla="val 50000"/>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4" name="Shape 324"/>
            <p:cNvSpPr txBox="1"/>
            <p:nvPr/>
          </p:nvSpPr>
          <p:spPr>
            <a:xfrm>
              <a:off x="470962" y="1636100"/>
              <a:ext cx="579600" cy="374100"/>
            </a:xfrm>
            <a:prstGeom prst="rect">
              <a:avLst/>
            </a:prstGeom>
            <a:noFill/>
            <a:ln>
              <a:noFill/>
            </a:ln>
          </p:spPr>
          <p:txBody>
            <a:bodyPr lIns="91425" tIns="91425" rIns="91425" bIns="91425" anchor="t" anchorCtr="0">
              <a:noAutofit/>
            </a:bodyPr>
            <a:lstStyle/>
            <a:p>
              <a:pPr lvl="0" algn="r" rtl="0">
                <a:spcBef>
                  <a:spcPts val="0"/>
                </a:spcBef>
                <a:buNone/>
              </a:pPr>
              <a:r>
                <a:rPr lang="en"/>
                <a:t>SQL</a:t>
              </a:r>
            </a:p>
          </p:txBody>
        </p:sp>
      </p:grpSp>
      <p:grpSp>
        <p:nvGrpSpPr>
          <p:cNvPr id="325" name="Shape 325"/>
          <p:cNvGrpSpPr/>
          <p:nvPr/>
        </p:nvGrpSpPr>
        <p:grpSpPr>
          <a:xfrm>
            <a:off x="7159440" y="1636100"/>
            <a:ext cx="1513668" cy="374100"/>
            <a:chOff x="7199687" y="1636100"/>
            <a:chExt cx="1473300" cy="374100"/>
          </a:xfrm>
        </p:grpSpPr>
        <p:sp>
          <p:nvSpPr>
            <p:cNvPr id="326" name="Shape 326"/>
            <p:cNvSpPr/>
            <p:nvPr/>
          </p:nvSpPr>
          <p:spPr>
            <a:xfrm>
              <a:off x="7199687" y="1718450"/>
              <a:ext cx="458699" cy="209399"/>
            </a:xfrm>
            <a:prstGeom prst="rightArrow">
              <a:avLst>
                <a:gd name="adj1" fmla="val 50000"/>
                <a:gd name="adj2" fmla="val 50000"/>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27" name="Shape 327"/>
            <p:cNvSpPr txBox="1"/>
            <p:nvPr/>
          </p:nvSpPr>
          <p:spPr>
            <a:xfrm>
              <a:off x="7658387" y="1636100"/>
              <a:ext cx="1014600" cy="374100"/>
            </a:xfrm>
            <a:prstGeom prst="rect">
              <a:avLst/>
            </a:prstGeom>
            <a:noFill/>
            <a:ln>
              <a:noFill/>
            </a:ln>
          </p:spPr>
          <p:txBody>
            <a:bodyPr lIns="91425" tIns="91425" rIns="91425" bIns="91425" anchor="t" anchorCtr="0">
              <a:noAutofit/>
            </a:bodyPr>
            <a:lstStyle/>
            <a:p>
              <a:pPr lvl="0" rtl="0">
                <a:spcBef>
                  <a:spcPts val="0"/>
                </a:spcBef>
                <a:buNone/>
              </a:pPr>
              <a:r>
                <a:rPr lang="en"/>
                <a:t>Results</a:t>
              </a:r>
            </a:p>
          </p:txBody>
        </p:sp>
      </p:grpSp>
      <p:grpSp>
        <p:nvGrpSpPr>
          <p:cNvPr id="328" name="Shape 328"/>
          <p:cNvGrpSpPr/>
          <p:nvPr/>
        </p:nvGrpSpPr>
        <p:grpSpPr>
          <a:xfrm>
            <a:off x="4161525" y="2100825"/>
            <a:ext cx="1170862" cy="732000"/>
            <a:chOff x="4161525" y="2100825"/>
            <a:chExt cx="1170862" cy="732000"/>
          </a:xfrm>
        </p:grpSpPr>
        <p:sp>
          <p:nvSpPr>
            <p:cNvPr id="329" name="Shape 329"/>
            <p:cNvSpPr txBox="1"/>
            <p:nvPr/>
          </p:nvSpPr>
          <p:spPr>
            <a:xfrm>
              <a:off x="4358287" y="2241525"/>
              <a:ext cx="974099" cy="374100"/>
            </a:xfrm>
            <a:prstGeom prst="rect">
              <a:avLst/>
            </a:prstGeom>
            <a:noFill/>
            <a:ln>
              <a:noFill/>
            </a:ln>
          </p:spPr>
          <p:txBody>
            <a:bodyPr lIns="91425" tIns="91425" rIns="91425" bIns="91425" anchor="t" anchorCtr="0">
              <a:noAutofit/>
            </a:bodyPr>
            <a:lstStyle/>
            <a:p>
              <a:pPr lvl="0" rtl="0">
                <a:spcBef>
                  <a:spcPts val="0"/>
                </a:spcBef>
                <a:buNone/>
              </a:pPr>
              <a:r>
                <a:rPr lang="en"/>
                <a:t>Fallback</a:t>
              </a:r>
            </a:p>
          </p:txBody>
        </p:sp>
        <p:sp>
          <p:nvSpPr>
            <p:cNvPr id="330" name="Shape 330"/>
            <p:cNvSpPr/>
            <p:nvPr/>
          </p:nvSpPr>
          <p:spPr>
            <a:xfrm>
              <a:off x="4161525" y="2100825"/>
              <a:ext cx="233399" cy="732000"/>
            </a:xfrm>
            <a:prstGeom prst="upArrow">
              <a:avLst>
                <a:gd name="adj1" fmla="val 50000"/>
                <a:gd name="adj2" fmla="val 50000"/>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31" name="Shape 331"/>
          <p:cNvGrpSpPr/>
          <p:nvPr/>
        </p:nvGrpSpPr>
        <p:grpSpPr>
          <a:xfrm>
            <a:off x="4922062" y="1712725"/>
            <a:ext cx="974099" cy="524575"/>
            <a:chOff x="4922062" y="1712725"/>
            <a:chExt cx="974099" cy="524575"/>
          </a:xfrm>
        </p:grpSpPr>
        <p:sp>
          <p:nvSpPr>
            <p:cNvPr id="332" name="Shape 332"/>
            <p:cNvSpPr txBox="1"/>
            <p:nvPr/>
          </p:nvSpPr>
          <p:spPr>
            <a:xfrm>
              <a:off x="4922062" y="1863200"/>
              <a:ext cx="974099" cy="374100"/>
            </a:xfrm>
            <a:prstGeom prst="rect">
              <a:avLst/>
            </a:prstGeom>
            <a:noFill/>
            <a:ln>
              <a:noFill/>
            </a:ln>
          </p:spPr>
          <p:txBody>
            <a:bodyPr lIns="91425" tIns="91425" rIns="91425" bIns="91425" anchor="t" anchorCtr="0">
              <a:noAutofit/>
            </a:bodyPr>
            <a:lstStyle/>
            <a:p>
              <a:pPr lvl="0" algn="ctr" rtl="0">
                <a:spcBef>
                  <a:spcPts val="0"/>
                </a:spcBef>
                <a:buNone/>
              </a:pPr>
              <a:r>
                <a:rPr lang="en"/>
                <a:t>Plan</a:t>
              </a:r>
            </a:p>
          </p:txBody>
        </p:sp>
        <p:sp>
          <p:nvSpPr>
            <p:cNvPr id="333" name="Shape 333"/>
            <p:cNvSpPr/>
            <p:nvPr/>
          </p:nvSpPr>
          <p:spPr>
            <a:xfrm>
              <a:off x="4934362" y="1712725"/>
              <a:ext cx="949500" cy="209399"/>
            </a:xfrm>
            <a:prstGeom prst="rightArrow">
              <a:avLst>
                <a:gd name="adj1" fmla="val 50000"/>
                <a:gd name="adj2" fmla="val 50000"/>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sp>
        <p:nvSpPr>
          <p:cNvPr id="334" name="Shape 334"/>
          <p:cNvSpPr/>
          <p:nvPr/>
        </p:nvSpPr>
        <p:spPr>
          <a:xfrm>
            <a:off x="2990312" y="2854625"/>
            <a:ext cx="2575800" cy="523200"/>
          </a:xfrm>
          <a:prstGeom prst="roundRect">
            <a:avLst>
              <a:gd name="adj" fmla="val 16667"/>
            </a:avLst>
          </a:prstGeom>
          <a:solidFill>
            <a:srgbClr val="B7B7B7"/>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PQO</a:t>
            </a:r>
          </a:p>
        </p:txBody>
      </p:sp>
      <p:sp>
        <p:nvSpPr>
          <p:cNvPr id="335" name="Shape 335"/>
          <p:cNvSpPr txBox="1"/>
          <p:nvPr/>
        </p:nvSpPr>
        <p:spPr>
          <a:xfrm>
            <a:off x="1151075" y="3576346"/>
            <a:ext cx="6841800" cy="746099"/>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 sz="1800" dirty="0">
                <a:solidFill>
                  <a:srgbClr val="00685D"/>
                </a:solidFill>
              </a:rPr>
              <a:t>PQO will automatically </a:t>
            </a:r>
            <a:r>
              <a:rPr lang="en" sz="1800" dirty="0" smtClean="0">
                <a:solidFill>
                  <a:srgbClr val="00685D"/>
                </a:solidFill>
              </a:rPr>
              <a:t>fall</a:t>
            </a:r>
            <a:r>
              <a:rPr lang="en-US" sz="1800" dirty="0" smtClean="0">
                <a:solidFill>
                  <a:srgbClr val="00685D"/>
                </a:solidFill>
              </a:rPr>
              <a:t> </a:t>
            </a:r>
            <a:r>
              <a:rPr lang="en" sz="1800" dirty="0" smtClean="0">
                <a:solidFill>
                  <a:srgbClr val="00685D"/>
                </a:solidFill>
              </a:rPr>
              <a:t>back </a:t>
            </a:r>
            <a:r>
              <a:rPr lang="en" sz="1800" dirty="0">
                <a:solidFill>
                  <a:srgbClr val="00685D"/>
                </a:solidFill>
              </a:rPr>
              <a:t>to the legacy </a:t>
            </a:r>
            <a:r>
              <a:rPr lang="en-US" sz="1800" dirty="0" smtClean="0">
                <a:solidFill>
                  <a:srgbClr val="00685D"/>
                </a:solidFill>
              </a:rPr>
              <a:t>op</a:t>
            </a:r>
            <a:r>
              <a:rPr lang="en" sz="1800" dirty="0" smtClean="0">
                <a:solidFill>
                  <a:srgbClr val="00685D"/>
                </a:solidFill>
              </a:rPr>
              <a:t>timizer</a:t>
            </a:r>
            <a:endParaRPr lang="en" sz="1800" dirty="0">
              <a:solidFill>
                <a:srgbClr val="00685D"/>
              </a:solidFill>
            </a:endParaRPr>
          </a:p>
          <a:p>
            <a:pPr lvl="0" algn="ctr" rtl="0">
              <a:lnSpc>
                <a:spcPct val="115000"/>
              </a:lnSpc>
              <a:spcBef>
                <a:spcPts val="0"/>
              </a:spcBef>
              <a:buNone/>
            </a:pPr>
            <a:r>
              <a:rPr lang="en" sz="1800" dirty="0">
                <a:solidFill>
                  <a:srgbClr val="00685D"/>
                </a:solidFill>
              </a:rPr>
              <a:t>for unsupported features</a:t>
            </a:r>
          </a:p>
        </p:txBody>
      </p:sp>
    </p:spTree>
    <p:extLst>
      <p:ext uri="{BB962C8B-B14F-4D97-AF65-F5344CB8AC3E}">
        <p14:creationId xmlns:p14="http://schemas.microsoft.com/office/powerpoint/2010/main" val="1272291911"/>
      </p:ext>
    </p:extLst>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sz="3200">
                <a:solidFill>
                  <a:srgbClr val="00685D"/>
                </a:solidFill>
              </a:rPr>
              <a:t>How to determine if it is PQO or Planner?</a:t>
            </a:r>
          </a:p>
        </p:txBody>
      </p:sp>
      <p:grpSp>
        <p:nvGrpSpPr>
          <p:cNvPr id="341" name="Shape 341"/>
          <p:cNvGrpSpPr/>
          <p:nvPr/>
        </p:nvGrpSpPr>
        <p:grpSpPr>
          <a:xfrm>
            <a:off x="486550" y="2101400"/>
            <a:ext cx="5035350" cy="1916299"/>
            <a:chOff x="486550" y="2406200"/>
            <a:chExt cx="5035350" cy="1916299"/>
          </a:xfrm>
        </p:grpSpPr>
        <p:sp>
          <p:nvSpPr>
            <p:cNvPr id="342" name="Shape 342"/>
            <p:cNvSpPr txBox="1"/>
            <p:nvPr/>
          </p:nvSpPr>
          <p:spPr>
            <a:xfrm>
              <a:off x="2368300" y="3583600"/>
              <a:ext cx="3153600" cy="738899"/>
            </a:xfrm>
            <a:prstGeom prst="rect">
              <a:avLst/>
            </a:prstGeom>
            <a:noFill/>
            <a:ln>
              <a:noFill/>
            </a:ln>
          </p:spPr>
          <p:txBody>
            <a:bodyPr lIns="91425" tIns="91425" rIns="91425" bIns="91425" anchor="t" anchorCtr="0">
              <a:noAutofit/>
            </a:bodyPr>
            <a:lstStyle/>
            <a:p>
              <a:pPr algn="ctr" rtl="0">
                <a:spcBef>
                  <a:spcPts val="0"/>
                </a:spcBef>
                <a:buNone/>
              </a:pPr>
              <a:r>
                <a:rPr lang="en" dirty="0">
                  <a:solidFill>
                    <a:srgbClr val="FF0000"/>
                  </a:solidFill>
                </a:rPr>
                <a:t>PQO: Pivotal Query Optimizer </a:t>
              </a:r>
            </a:p>
            <a:p>
              <a:pPr algn="ctr" rtl="0">
                <a:spcBef>
                  <a:spcPts val="0"/>
                </a:spcBef>
                <a:buNone/>
              </a:pPr>
              <a:r>
                <a:rPr lang="en" dirty="0">
                  <a:solidFill>
                    <a:srgbClr val="FF0000"/>
                  </a:solidFill>
                </a:rPr>
                <a:t>+</a:t>
              </a:r>
            </a:p>
            <a:p>
              <a:pPr lvl="0" algn="ctr">
                <a:spcBef>
                  <a:spcPts val="0"/>
                </a:spcBef>
                <a:buNone/>
              </a:pPr>
              <a:r>
                <a:rPr lang="en" dirty="0">
                  <a:solidFill>
                    <a:srgbClr val="FF0000"/>
                  </a:solidFill>
                </a:rPr>
                <a:t>Optimizer Version #</a:t>
              </a:r>
            </a:p>
          </p:txBody>
        </p:sp>
        <p:cxnSp>
          <p:nvCxnSpPr>
            <p:cNvPr id="343" name="Shape 343"/>
            <p:cNvCxnSpPr>
              <a:stCxn id="344" idx="2"/>
              <a:endCxn id="342" idx="0"/>
            </p:cNvCxnSpPr>
            <p:nvPr/>
          </p:nvCxnSpPr>
          <p:spPr>
            <a:xfrm>
              <a:off x="2368300" y="2590700"/>
              <a:ext cx="1576800" cy="993000"/>
            </a:xfrm>
            <a:prstGeom prst="straightConnector1">
              <a:avLst/>
            </a:prstGeom>
            <a:noFill/>
            <a:ln w="19050" cap="flat" cmpd="sng">
              <a:solidFill>
                <a:srgbClr val="FF0000"/>
              </a:solidFill>
              <a:prstDash val="solid"/>
              <a:round/>
              <a:headEnd type="none" w="lg" len="lg"/>
              <a:tailEnd type="triangle" w="lg" len="lg"/>
            </a:ln>
          </p:spPr>
        </p:cxnSp>
        <p:sp>
          <p:nvSpPr>
            <p:cNvPr id="344" name="Shape 344"/>
            <p:cNvSpPr txBox="1"/>
            <p:nvPr/>
          </p:nvSpPr>
          <p:spPr>
            <a:xfrm>
              <a:off x="486550" y="2406200"/>
              <a:ext cx="3763500" cy="1845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grpSp>
      <p:sp>
        <p:nvSpPr>
          <p:cNvPr id="345" name="Shape 345"/>
          <p:cNvSpPr txBox="1"/>
          <p:nvPr/>
        </p:nvSpPr>
        <p:spPr>
          <a:xfrm>
            <a:off x="398150" y="990600"/>
            <a:ext cx="7437599" cy="1513200"/>
          </a:xfrm>
          <a:prstGeom prst="rect">
            <a:avLst/>
          </a:prstGeom>
          <a:noFill/>
          <a:ln>
            <a:noFill/>
          </a:ln>
        </p:spPr>
        <p:txBody>
          <a:bodyPr lIns="91425" tIns="91425" rIns="91425" bIns="91425" anchor="t" anchorCtr="0">
            <a:noAutofit/>
          </a:bodyPr>
          <a:lstStyle/>
          <a:p>
            <a:pPr lvl="0" rtl="0">
              <a:spcBef>
                <a:spcPts val="0"/>
              </a:spcBef>
              <a:buClr>
                <a:schemeClr val="dk2"/>
              </a:buClr>
              <a:buSzPct val="100000"/>
              <a:buFont typeface="Arial"/>
              <a:buNone/>
            </a:pPr>
            <a:r>
              <a:rPr lang="en" sz="1100" b="1" dirty="0">
                <a:latin typeface="Courier New"/>
                <a:ea typeface="Courier New"/>
                <a:cs typeface="Courier New"/>
                <a:sym typeface="Courier New"/>
              </a:rPr>
              <a:t>bootcamp=# explain select * from products;</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                                  QUERY PLAN                                   </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 Gather Motion 2:1  (slice1; segments: 2)  (cost=0.00..431.00 rows=1 width=11)</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   -&gt;  Table Scan on products  (cost=0.00..431.00 rows=1 width=11)</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 Settings:  optimizer=on</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 Optimizer status: PQO version 1.595</a:t>
            </a:r>
          </a:p>
          <a:p>
            <a:pPr lvl="0" rtl="0">
              <a:spcBef>
                <a:spcPts val="0"/>
              </a:spcBef>
              <a:buClr>
                <a:schemeClr val="dk2"/>
              </a:buClr>
              <a:buSzPct val="100000"/>
              <a:buFont typeface="Arial"/>
              <a:buNone/>
            </a:pPr>
            <a:r>
              <a:rPr lang="en" sz="1100" b="1" dirty="0">
                <a:latin typeface="Courier New"/>
                <a:ea typeface="Courier New"/>
                <a:cs typeface="Courier New"/>
                <a:sym typeface="Courier New"/>
              </a:rPr>
              <a:t>(4 rows)</a:t>
            </a:r>
          </a:p>
          <a:p>
            <a:pPr>
              <a:spcBef>
                <a:spcPts val="0"/>
              </a:spcBef>
              <a:buNone/>
            </a:pPr>
            <a:endParaRPr sz="1100" b="1" dirty="0">
              <a:latin typeface="Courier New"/>
              <a:ea typeface="Courier New"/>
              <a:cs typeface="Courier New"/>
              <a:sym typeface="Courier New"/>
            </a:endParaRPr>
          </a:p>
        </p:txBody>
      </p:sp>
    </p:spTree>
    <p:extLst>
      <p:ext uri="{BB962C8B-B14F-4D97-AF65-F5344CB8AC3E}">
        <p14:creationId xmlns:p14="http://schemas.microsoft.com/office/powerpoint/2010/main" val="1814218215"/>
      </p:ext>
    </p:extLst>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a:spcBef>
                <a:spcPts val="0"/>
              </a:spcBef>
              <a:buNone/>
            </a:pPr>
            <a:r>
              <a:rPr lang="en" sz="3200">
                <a:solidFill>
                  <a:schemeClr val="dk1"/>
                </a:solidFill>
              </a:rPr>
              <a:t>How to determine if it is PQO or Planner?</a:t>
            </a:r>
          </a:p>
        </p:txBody>
      </p:sp>
      <p:grpSp>
        <p:nvGrpSpPr>
          <p:cNvPr id="351" name="Shape 351"/>
          <p:cNvGrpSpPr/>
          <p:nvPr/>
        </p:nvGrpSpPr>
        <p:grpSpPr>
          <a:xfrm>
            <a:off x="667375" y="2052575"/>
            <a:ext cx="3695706" cy="1255548"/>
            <a:chOff x="490300" y="2438950"/>
            <a:chExt cx="3695706" cy="1255548"/>
          </a:xfrm>
        </p:grpSpPr>
        <p:sp>
          <p:nvSpPr>
            <p:cNvPr id="352" name="Shape 352"/>
            <p:cNvSpPr txBox="1"/>
            <p:nvPr/>
          </p:nvSpPr>
          <p:spPr>
            <a:xfrm>
              <a:off x="2930207" y="3348298"/>
              <a:ext cx="1255799" cy="346200"/>
            </a:xfrm>
            <a:prstGeom prst="rect">
              <a:avLst/>
            </a:prstGeom>
            <a:noFill/>
            <a:ln>
              <a:noFill/>
            </a:ln>
          </p:spPr>
          <p:txBody>
            <a:bodyPr lIns="91425" tIns="91425" rIns="91425" bIns="91425" anchor="t" anchorCtr="0">
              <a:noAutofit/>
            </a:bodyPr>
            <a:lstStyle/>
            <a:p>
              <a:pPr lvl="0" algn="ctr" rtl="0">
                <a:spcBef>
                  <a:spcPts val="0"/>
                </a:spcBef>
                <a:buNone/>
              </a:pPr>
              <a:r>
                <a:rPr lang="en" sz="1600" dirty="0" smtClean="0">
                  <a:solidFill>
                    <a:srgbClr val="FF0000"/>
                  </a:solidFill>
                </a:rPr>
                <a:t>Planner</a:t>
              </a:r>
              <a:endParaRPr lang="en" sz="1600" dirty="0">
                <a:solidFill>
                  <a:srgbClr val="FF0000"/>
                </a:solidFill>
              </a:endParaRPr>
            </a:p>
          </p:txBody>
        </p:sp>
        <p:cxnSp>
          <p:nvCxnSpPr>
            <p:cNvPr id="353" name="Shape 353"/>
            <p:cNvCxnSpPr>
              <a:stCxn id="354" idx="2"/>
              <a:endCxn id="352" idx="0"/>
            </p:cNvCxnSpPr>
            <p:nvPr/>
          </p:nvCxnSpPr>
          <p:spPr>
            <a:xfrm>
              <a:off x="2260600" y="2624050"/>
              <a:ext cx="1297507" cy="724248"/>
            </a:xfrm>
            <a:prstGeom prst="straightConnector1">
              <a:avLst/>
            </a:prstGeom>
            <a:noFill/>
            <a:ln w="19050" cap="flat" cmpd="sng">
              <a:solidFill>
                <a:srgbClr val="FF0000"/>
              </a:solidFill>
              <a:prstDash val="solid"/>
              <a:round/>
              <a:headEnd type="none" w="lg" len="lg"/>
              <a:tailEnd type="triangle" w="lg" len="lg"/>
            </a:ln>
          </p:spPr>
        </p:cxnSp>
        <p:sp>
          <p:nvSpPr>
            <p:cNvPr id="354" name="Shape 354"/>
            <p:cNvSpPr txBox="1"/>
            <p:nvPr/>
          </p:nvSpPr>
          <p:spPr>
            <a:xfrm>
              <a:off x="490300" y="2438950"/>
              <a:ext cx="3540599" cy="185100"/>
            </a:xfrm>
            <a:prstGeom prst="rect">
              <a:avLst/>
            </a:prstGeom>
            <a:noFill/>
            <a:ln w="2857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grpSp>
      <p:sp>
        <p:nvSpPr>
          <p:cNvPr id="355" name="Shape 355"/>
          <p:cNvSpPr txBox="1"/>
          <p:nvPr/>
        </p:nvSpPr>
        <p:spPr>
          <a:xfrm>
            <a:off x="547350" y="1118850"/>
            <a:ext cx="7332899" cy="1416600"/>
          </a:xfrm>
          <a:prstGeom prst="rect">
            <a:avLst/>
          </a:prstGeom>
          <a:noFill/>
          <a:ln>
            <a:noFill/>
          </a:ln>
        </p:spPr>
        <p:txBody>
          <a:bodyPr lIns="91425" tIns="91425" rIns="91425" bIns="91425" anchor="t" anchorCtr="0">
            <a:noAutofit/>
          </a:bodyPr>
          <a:lstStyle/>
          <a:p>
            <a:pPr lvl="0" rtl="0">
              <a:spcBef>
                <a:spcPts val="0"/>
              </a:spcBef>
              <a:buClr>
                <a:schemeClr val="dk2"/>
              </a:buClr>
              <a:buSzPct val="100000"/>
              <a:buFont typeface="Arial"/>
              <a:buNone/>
            </a:pPr>
            <a:r>
              <a:rPr lang="en" sz="1100" b="1">
                <a:latin typeface="Courier New"/>
                <a:ea typeface="Courier New"/>
                <a:cs typeface="Courier New"/>
                <a:sym typeface="Courier New"/>
              </a:rPr>
              <a:t>bootcamp=# explain select * from products;</a:t>
            </a:r>
          </a:p>
          <a:p>
            <a:pPr lvl="0" rtl="0">
              <a:spcBef>
                <a:spcPts val="0"/>
              </a:spcBef>
              <a:buClr>
                <a:schemeClr val="dk2"/>
              </a:buClr>
              <a:buSzPct val="100000"/>
              <a:buFont typeface="Arial"/>
              <a:buNone/>
            </a:pPr>
            <a:r>
              <a:rPr lang="en" sz="1100" b="1">
                <a:latin typeface="Courier New"/>
                <a:ea typeface="Courier New"/>
                <a:cs typeface="Courier New"/>
                <a:sym typeface="Courier New"/>
              </a:rPr>
              <a:t>                                 QUERY PLAN                                  </a:t>
            </a:r>
          </a:p>
          <a:p>
            <a:pPr lvl="0" rtl="0">
              <a:spcBef>
                <a:spcPts val="0"/>
              </a:spcBef>
              <a:buClr>
                <a:schemeClr val="dk2"/>
              </a:buClr>
              <a:buSzPct val="100000"/>
              <a:buFont typeface="Arial"/>
              <a:buNone/>
            </a:pPr>
            <a:r>
              <a:rPr lang="en" sz="1100" b="1">
                <a:latin typeface="Courier New"/>
                <a:ea typeface="Courier New"/>
                <a:cs typeface="Courier New"/>
                <a:sym typeface="Courier New"/>
              </a:rPr>
              <a:t>-----------------------------------------------------------------------------</a:t>
            </a:r>
          </a:p>
          <a:p>
            <a:pPr lvl="0" rtl="0">
              <a:spcBef>
                <a:spcPts val="0"/>
              </a:spcBef>
              <a:buClr>
                <a:schemeClr val="dk2"/>
              </a:buClr>
              <a:buSzPct val="100000"/>
              <a:buFont typeface="Arial"/>
              <a:buNone/>
            </a:pPr>
            <a:r>
              <a:rPr lang="en" sz="1100" b="1">
                <a:latin typeface="Courier New"/>
                <a:ea typeface="Courier New"/>
                <a:cs typeface="Courier New"/>
                <a:sym typeface="Courier New"/>
              </a:rPr>
              <a:t> Gather Motion 2:1  (slice1; segments: 2)  (cost=0.00..1.01 rows=1 width=11)</a:t>
            </a:r>
          </a:p>
          <a:p>
            <a:pPr lvl="0" rtl="0">
              <a:spcBef>
                <a:spcPts val="0"/>
              </a:spcBef>
              <a:buClr>
                <a:schemeClr val="dk2"/>
              </a:buClr>
              <a:buSzPct val="100000"/>
              <a:buFont typeface="Arial"/>
              <a:buNone/>
            </a:pPr>
            <a:r>
              <a:rPr lang="en" sz="1100" b="1">
                <a:latin typeface="Courier New"/>
                <a:ea typeface="Courier New"/>
                <a:cs typeface="Courier New"/>
                <a:sym typeface="Courier New"/>
              </a:rPr>
              <a:t>   -&gt;  Seq Scan on products  (cost=0.00..1.01 rows=1 width=11)</a:t>
            </a:r>
          </a:p>
          <a:p>
            <a:pPr lvl="0" rtl="0">
              <a:spcBef>
                <a:spcPts val="0"/>
              </a:spcBef>
              <a:buClr>
                <a:schemeClr val="dk2"/>
              </a:buClr>
              <a:buSzPct val="100000"/>
              <a:buFont typeface="Arial"/>
              <a:buNone/>
            </a:pPr>
            <a:r>
              <a:rPr lang="en" sz="1100" b="1">
                <a:latin typeface="Courier New"/>
                <a:ea typeface="Courier New"/>
                <a:cs typeface="Courier New"/>
                <a:sym typeface="Courier New"/>
              </a:rPr>
              <a:t> Optimizer status: legacy query optimizer</a:t>
            </a:r>
          </a:p>
          <a:p>
            <a:pPr lvl="0" rtl="0">
              <a:spcBef>
                <a:spcPts val="0"/>
              </a:spcBef>
              <a:buClr>
                <a:schemeClr val="dk2"/>
              </a:buClr>
              <a:buSzPct val="100000"/>
              <a:buFont typeface="Arial"/>
              <a:buNone/>
            </a:pPr>
            <a:r>
              <a:rPr lang="en" sz="1100" b="1">
                <a:latin typeface="Courier New"/>
                <a:ea typeface="Courier New"/>
                <a:cs typeface="Courier New"/>
                <a:sym typeface="Courier New"/>
              </a:rPr>
              <a:t>(3 rows)</a:t>
            </a:r>
          </a:p>
          <a:p>
            <a:pPr>
              <a:spcBef>
                <a:spcPts val="0"/>
              </a:spcBef>
              <a:buNone/>
            </a:pPr>
            <a:endParaRPr sz="1100" b="1">
              <a:latin typeface="Courier New"/>
              <a:ea typeface="Courier New"/>
              <a:cs typeface="Courier New"/>
              <a:sym typeface="Courier New"/>
            </a:endParaRPr>
          </a:p>
        </p:txBody>
      </p:sp>
    </p:spTree>
    <p:extLst>
      <p:ext uri="{BB962C8B-B14F-4D97-AF65-F5344CB8AC3E}">
        <p14:creationId xmlns:p14="http://schemas.microsoft.com/office/powerpoint/2010/main" val="1450175396"/>
      </p:ext>
    </p:extLst>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66712" y="325437"/>
            <a:ext cx="8410499" cy="460500"/>
          </a:xfrm>
          <a:prstGeom prst="rect">
            <a:avLst/>
          </a:prstGeom>
        </p:spPr>
        <p:txBody>
          <a:bodyPr lIns="91425" tIns="91425" rIns="91425" bIns="91425" anchor="t" anchorCtr="0">
            <a:noAutofit/>
          </a:bodyPr>
          <a:lstStyle/>
          <a:p>
            <a:pPr lvl="0">
              <a:spcBef>
                <a:spcPts val="0"/>
              </a:spcBef>
              <a:buNone/>
            </a:pPr>
            <a:r>
              <a:rPr lang="en" sz="3200">
                <a:solidFill>
                  <a:srgbClr val="00685D"/>
                </a:solidFill>
              </a:rPr>
              <a:t>For unsupported PQO features</a:t>
            </a:r>
          </a:p>
        </p:txBody>
      </p:sp>
      <p:sp>
        <p:nvSpPr>
          <p:cNvPr id="367" name="Shape 367"/>
          <p:cNvSpPr txBox="1">
            <a:spLocks noGrp="1"/>
          </p:cNvSpPr>
          <p:nvPr>
            <p:ph type="body" idx="1"/>
          </p:nvPr>
        </p:nvSpPr>
        <p:spPr>
          <a:xfrm>
            <a:off x="366725" y="2460038"/>
            <a:ext cx="8410499" cy="747900"/>
          </a:xfrm>
          <a:prstGeom prst="rect">
            <a:avLst/>
          </a:prstGeom>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a:spcBef>
                <a:spcPts val="0"/>
              </a:spcBef>
              <a:buClr>
                <a:schemeClr val="dk2"/>
              </a:buClr>
              <a:buSzPct val="78571"/>
              <a:buFont typeface="Arial"/>
              <a:buNone/>
            </a:pPr>
            <a:r>
              <a:rPr lang="en" dirty="0"/>
              <a:t>2015-08-14 17:00:07:401231 PDT,THD000,NOTICE,"Feature not supported by the Pivotal Query Optimizer: Rollup and cube"</a:t>
            </a:r>
          </a:p>
        </p:txBody>
      </p:sp>
      <p:sp>
        <p:nvSpPr>
          <p:cNvPr id="368" name="Shape 368"/>
          <p:cNvSpPr txBox="1">
            <a:spLocks noGrp="1"/>
          </p:cNvSpPr>
          <p:nvPr>
            <p:ph type="body" idx="4294967295"/>
          </p:nvPr>
        </p:nvSpPr>
        <p:spPr>
          <a:xfrm>
            <a:off x="366725" y="1477319"/>
            <a:ext cx="8523299" cy="460500"/>
          </a:xfrm>
          <a:prstGeom prst="rect">
            <a:avLst/>
          </a:prstGeom>
          <a:noFill/>
          <a:ln>
            <a:noFill/>
          </a:ln>
        </p:spPr>
        <p:txBody>
          <a:bodyPr lIns="0" tIns="0" rIns="0" bIns="0" anchor="t" anchorCtr="0">
            <a:noAutofit/>
          </a:bodyPr>
          <a:lstStyle/>
          <a:p>
            <a:pPr lvl="0" rtl="0">
              <a:lnSpc>
                <a:spcPct val="115000"/>
              </a:lnSpc>
              <a:spcBef>
                <a:spcPts val="0"/>
              </a:spcBef>
              <a:buNone/>
            </a:pPr>
            <a:r>
              <a:rPr lang="en-US" sz="2000" dirty="0">
                <a:solidFill>
                  <a:srgbClr val="4D4D4D"/>
                </a:solidFill>
              </a:rPr>
              <a:t>A</a:t>
            </a:r>
            <a:r>
              <a:rPr lang="en" sz="2000" dirty="0" smtClean="0">
                <a:solidFill>
                  <a:srgbClr val="4D4D4D"/>
                </a:solidFill>
              </a:rPr>
              <a:t>dditional </a:t>
            </a:r>
            <a:r>
              <a:rPr lang="en" sz="2000" dirty="0">
                <a:solidFill>
                  <a:srgbClr val="4D4D4D"/>
                </a:solidFill>
              </a:rPr>
              <a:t>log message entries (in pg_log)</a:t>
            </a:r>
          </a:p>
          <a:p>
            <a:pPr lvl="0" rtl="0">
              <a:lnSpc>
                <a:spcPct val="115000"/>
              </a:lnSpc>
              <a:spcBef>
                <a:spcPts val="0"/>
              </a:spcBef>
              <a:buNone/>
            </a:pPr>
            <a:endParaRPr sz="1800" dirty="0">
              <a:solidFill>
                <a:schemeClr val="lt2"/>
              </a:solidFill>
            </a:endParaRPr>
          </a:p>
        </p:txBody>
      </p:sp>
    </p:spTree>
    <p:extLst>
      <p:ext uri="{BB962C8B-B14F-4D97-AF65-F5344CB8AC3E}">
        <p14:creationId xmlns:p14="http://schemas.microsoft.com/office/powerpoint/2010/main" val="424914979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437923" y="222398"/>
            <a:ext cx="2602763"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4D4D4D"/>
                </a:solidFill>
              </a:rPr>
              <a:t>References</a:t>
            </a:r>
            <a:endParaRPr lang="en" sz="3200" dirty="0">
              <a:solidFill>
                <a:srgbClr val="4D4D4D"/>
              </a:solidFill>
            </a:endParaRPr>
          </a:p>
        </p:txBody>
      </p:sp>
      <p:sp>
        <p:nvSpPr>
          <p:cNvPr id="3" name="Text Placeholder 2"/>
          <p:cNvSpPr>
            <a:spLocks noGrp="1"/>
          </p:cNvSpPr>
          <p:nvPr>
            <p:ph type="body" idx="1"/>
          </p:nvPr>
        </p:nvSpPr>
        <p:spPr>
          <a:xfrm>
            <a:off x="376187" y="550915"/>
            <a:ext cx="8410499" cy="3383099"/>
          </a:xfrm>
        </p:spPr>
        <p:txBody>
          <a:bodyPr/>
          <a:lstStyle/>
          <a:p>
            <a:r>
              <a:rPr lang="en-US" dirty="0" smtClean="0"/>
              <a:t> PQO Features</a:t>
            </a:r>
          </a:p>
          <a:p>
            <a:pPr lvl="1"/>
            <a:r>
              <a:rPr lang="en-US" dirty="0">
                <a:hlinkClick r:id="rId3"/>
              </a:rPr>
              <a:t> </a:t>
            </a:r>
            <a:r>
              <a:rPr lang="en-US" dirty="0" smtClean="0">
                <a:hlinkClick r:id="rId3"/>
              </a:rPr>
              <a:t>http</a:t>
            </a:r>
            <a:r>
              <a:rPr lang="en-US" dirty="0">
                <a:hlinkClick r:id="rId3"/>
              </a:rPr>
              <a:t>://gpdb.docs.pivotal.io/4360/admin_guide/query/topics/query-piv-opt-</a:t>
            </a:r>
            <a:r>
              <a:rPr lang="en-US" dirty="0" smtClean="0">
                <a:hlinkClick r:id="rId3"/>
              </a:rPr>
              <a:t>features.html</a:t>
            </a:r>
            <a:endParaRPr lang="en-US" dirty="0" smtClean="0"/>
          </a:p>
          <a:p>
            <a:r>
              <a:rPr lang="en-US" dirty="0" smtClean="0"/>
              <a:t> PQO Limitations</a:t>
            </a:r>
          </a:p>
          <a:p>
            <a:pPr lvl="1"/>
            <a:r>
              <a:rPr lang="en-US" dirty="0" smtClean="0">
                <a:hlinkClick r:id="rId4"/>
              </a:rPr>
              <a:t> http</a:t>
            </a:r>
            <a:r>
              <a:rPr lang="en-US" dirty="0">
                <a:hlinkClick r:id="rId4"/>
              </a:rPr>
              <a:t>://gpdb.docs.pivotal.io/4360/admin_guide/query/topics/query-piv-opt</a:t>
            </a:r>
            <a:r>
              <a:rPr lang="en-US">
                <a:hlinkClick r:id="rId4"/>
              </a:rPr>
              <a:t>-</a:t>
            </a:r>
            <a:r>
              <a:rPr lang="en-US" smtClean="0">
                <a:hlinkClick r:id="rId4"/>
              </a:rPr>
              <a:t>limitations.html</a:t>
            </a:r>
            <a:endParaRPr lang="en-US" smtClean="0"/>
          </a:p>
          <a:p>
            <a:r>
              <a:rPr lang="en-US"/>
              <a:t> </a:t>
            </a:r>
            <a:r>
              <a:rPr lang="en-US" smtClean="0"/>
              <a:t>Enabling PQO</a:t>
            </a:r>
          </a:p>
          <a:p>
            <a:r>
              <a:rPr lang="en-US" smtClean="0"/>
              <a:t> </a:t>
            </a:r>
            <a:r>
              <a:rPr lang="en-US" smtClean="0">
                <a:hlinkClick r:id="rId5"/>
              </a:rPr>
              <a:t>http</a:t>
            </a:r>
            <a:r>
              <a:rPr lang="en-US">
                <a:hlinkClick r:id="rId5"/>
              </a:rPr>
              <a:t>://gpdb.docs.pivotal.io/4360/admin_guide/query/topics/query-piv-opt-</a:t>
            </a:r>
            <a:r>
              <a:rPr lang="en-US" smtClean="0">
                <a:hlinkClick r:id="rId5"/>
              </a:rPr>
              <a:t>enable.html</a:t>
            </a:r>
            <a:endParaRPr lang="en-US" dirty="0" smtClean="0"/>
          </a:p>
          <a:p>
            <a:r>
              <a:rPr lang="en-US" dirty="0" smtClean="0"/>
              <a:t> Blog</a:t>
            </a:r>
          </a:p>
          <a:p>
            <a:pPr lvl="1"/>
            <a:r>
              <a:rPr lang="en-US" dirty="0" smtClean="0">
                <a:hlinkClick r:id="rId6"/>
              </a:rPr>
              <a:t> https</a:t>
            </a:r>
            <a:r>
              <a:rPr lang="en-US" dirty="0">
                <a:hlinkClick r:id="rId6"/>
              </a:rPr>
              <a:t>://blog.pivotal.io/big-data-pivotal/products/greenplum-database-adds-the-pivotal-query-</a:t>
            </a:r>
            <a:r>
              <a:rPr lang="en-US" dirty="0" smtClean="0">
                <a:hlinkClick r:id="rId6"/>
              </a:rPr>
              <a:t>optimizer</a:t>
            </a:r>
            <a:endParaRPr lang="en-US" dirty="0" smtClean="0"/>
          </a:p>
          <a:p>
            <a:r>
              <a:rPr lang="en-US" dirty="0" smtClean="0"/>
              <a:t> SIGMOD paper</a:t>
            </a:r>
          </a:p>
          <a:p>
            <a:pPr lvl="1"/>
            <a:r>
              <a:rPr lang="en-US" dirty="0" smtClean="0">
                <a:hlinkClick r:id="rId7"/>
              </a:rPr>
              <a:t> http</a:t>
            </a:r>
            <a:r>
              <a:rPr lang="en-US" dirty="0">
                <a:hlinkClick r:id="rId7"/>
              </a:rPr>
              <a:t>://pivotal.io/big-data/white-paper/orca-a-modular-query-optimizer-architecture-for-big-</a:t>
            </a:r>
            <a:r>
              <a:rPr lang="en-US" dirty="0" smtClean="0">
                <a:hlinkClick r:id="rId7"/>
              </a:rPr>
              <a:t>data</a:t>
            </a:r>
            <a:endParaRPr lang="en-US" dirty="0" smtClean="0"/>
          </a:p>
          <a:p>
            <a:r>
              <a:rPr lang="en-US" smtClean="0"/>
              <a:t> GitHub Repository</a:t>
            </a:r>
          </a:p>
          <a:p>
            <a:pPr lvl="1"/>
            <a:r>
              <a:rPr lang="en-US"/>
              <a:t> </a:t>
            </a:r>
            <a:r>
              <a:rPr lang="en-US">
                <a:hlinkClick r:id="rId8"/>
              </a:rPr>
              <a:t>https://github.com/greenplum-db/</a:t>
            </a:r>
            <a:r>
              <a:rPr lang="en-US" smtClean="0">
                <a:hlinkClick r:id="rId8"/>
              </a:rPr>
              <a:t>gporca</a:t>
            </a:r>
            <a:endParaRPr lang="en-US" smtClean="0"/>
          </a:p>
        </p:txBody>
      </p:sp>
    </p:spTree>
    <p:extLst>
      <p:ext uri="{BB962C8B-B14F-4D97-AF65-F5344CB8AC3E}">
        <p14:creationId xmlns:p14="http://schemas.microsoft.com/office/powerpoint/2010/main" val="3639776477"/>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87"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smtClean="0">
                <a:solidFill>
                  <a:srgbClr val="4D4D4D"/>
                </a:solidFill>
              </a:rPr>
              <a:t>Wrap Up</a:t>
            </a:r>
            <a:endParaRPr lang="en" sz="3200" dirty="0">
              <a:solidFill>
                <a:srgbClr val="4D4D4D"/>
              </a:solidFill>
            </a:endParaRPr>
          </a:p>
        </p:txBody>
      </p:sp>
      <p:sp>
        <p:nvSpPr>
          <p:cNvPr id="242" name="Shape 242"/>
          <p:cNvSpPr txBox="1">
            <a:spLocks noGrp="1"/>
          </p:cNvSpPr>
          <p:nvPr>
            <p:ph type="body" idx="1"/>
          </p:nvPr>
        </p:nvSpPr>
        <p:spPr>
          <a:xfrm>
            <a:off x="1058386" y="1321725"/>
            <a:ext cx="7988400" cy="2442000"/>
          </a:xfrm>
          <a:prstGeom prst="rect">
            <a:avLst/>
          </a:prstGeom>
          <a:noFill/>
          <a:ln>
            <a:noFill/>
          </a:ln>
        </p:spPr>
        <p:txBody>
          <a:bodyPr lIns="0" tIns="0" rIns="0" bIns="0" anchor="t" anchorCtr="0">
            <a:noAutofit/>
          </a:bodyPr>
          <a:lstStyle/>
          <a:p>
            <a:pPr marL="228600" indent="-76200">
              <a:buSzPct val="100000"/>
            </a:pPr>
            <a:r>
              <a:rPr lang="en-US" sz="2000" smtClean="0">
                <a:solidFill>
                  <a:schemeClr val="lt2"/>
                </a:solidFill>
              </a:rPr>
              <a:t> </a:t>
            </a:r>
            <a:r>
              <a:rPr lang="en-US" sz="2400">
                <a:solidFill>
                  <a:schemeClr val="lt2"/>
                </a:solidFill>
              </a:rPr>
              <a:t>Why </a:t>
            </a:r>
            <a:r>
              <a:rPr lang="en" sz="2400">
                <a:solidFill>
                  <a:schemeClr val="lt2"/>
                </a:solidFill>
              </a:rPr>
              <a:t>PQO</a:t>
            </a:r>
            <a:r>
              <a:rPr lang="en-US" sz="2400" smtClean="0">
                <a:solidFill>
                  <a:schemeClr val="lt2"/>
                </a:solidFill>
              </a:rPr>
              <a:t>?</a:t>
            </a:r>
            <a:endParaRPr lang="en" sz="2400" dirty="0">
              <a:solidFill>
                <a:schemeClr val="lt2"/>
              </a:solidFill>
            </a:endParaRPr>
          </a:p>
          <a:p>
            <a:pPr marL="228600" marR="0" lvl="0" indent="-76200" algn="l" rtl="0">
              <a:spcBef>
                <a:spcPts val="1200"/>
              </a:spcBef>
              <a:buClr>
                <a:srgbClr val="ADC339"/>
              </a:buClr>
              <a:buSzPct val="100000"/>
              <a:buFont typeface="Noto Symbol"/>
            </a:pPr>
            <a:r>
              <a:rPr lang="en-US" sz="2400" smtClean="0">
                <a:solidFill>
                  <a:schemeClr val="lt2"/>
                </a:solidFill>
              </a:rPr>
              <a:t> How to enable / disable PQO</a:t>
            </a:r>
            <a:endParaRPr lang="en" sz="2400" dirty="0">
              <a:solidFill>
                <a:schemeClr val="lt2"/>
              </a:solidFill>
            </a:endParaRPr>
          </a:p>
          <a:p>
            <a:pPr marL="228600" marR="0" lvl="0" indent="-76200" algn="l" rtl="0">
              <a:spcBef>
                <a:spcPts val="1200"/>
              </a:spcBef>
              <a:buClr>
                <a:srgbClr val="ADC339"/>
              </a:buClr>
              <a:buSzPct val="100000"/>
              <a:buFont typeface="Noto Symbol"/>
            </a:pPr>
            <a:r>
              <a:rPr lang="en-US" sz="2400">
                <a:solidFill>
                  <a:schemeClr val="lt2"/>
                </a:solidFill>
              </a:rPr>
              <a:t> </a:t>
            </a:r>
            <a:r>
              <a:rPr lang="en-US" sz="2400" smtClean="0">
                <a:solidFill>
                  <a:schemeClr val="lt2"/>
                </a:solidFill>
              </a:rPr>
              <a:t>PQO requires statistics on root partition</a:t>
            </a:r>
            <a:endParaRPr lang="en-US" sz="2400" dirty="0" smtClean="0">
              <a:solidFill>
                <a:schemeClr val="lt2"/>
              </a:solidFill>
            </a:endParaRPr>
          </a:p>
          <a:p>
            <a:pPr marL="228600" marR="0" lvl="0" indent="-76200" algn="l" rtl="0">
              <a:spcBef>
                <a:spcPts val="1200"/>
              </a:spcBef>
              <a:buClr>
                <a:srgbClr val="ADC339"/>
              </a:buClr>
              <a:buSzPct val="100000"/>
              <a:buFont typeface="Noto Symbol"/>
            </a:pPr>
            <a:r>
              <a:rPr lang="en-US" sz="2400">
                <a:solidFill>
                  <a:schemeClr val="lt2"/>
                </a:solidFill>
              </a:rPr>
              <a:t> </a:t>
            </a:r>
            <a:r>
              <a:rPr lang="en-US" sz="2400" dirty="0">
                <a:solidFill>
                  <a:schemeClr val="lt2"/>
                </a:solidFill>
              </a:rPr>
              <a:t>D</a:t>
            </a:r>
            <a:r>
              <a:rPr lang="en-US" sz="2400" smtClean="0">
                <a:solidFill>
                  <a:schemeClr val="lt2"/>
                </a:solidFill>
              </a:rPr>
              <a:t>o the Lab</a:t>
            </a:r>
          </a:p>
          <a:p>
            <a:pPr marL="228600" marR="0" lvl="0" indent="-76200" algn="l" rtl="0">
              <a:spcBef>
                <a:spcPts val="1200"/>
              </a:spcBef>
              <a:buClr>
                <a:srgbClr val="ADC339"/>
              </a:buClr>
              <a:buSzPct val="100000"/>
              <a:buFont typeface="Noto Symbol"/>
            </a:pPr>
            <a:r>
              <a:rPr lang="en-US" sz="2400">
                <a:solidFill>
                  <a:schemeClr val="lt2"/>
                </a:solidFill>
              </a:rPr>
              <a:t> </a:t>
            </a:r>
            <a:r>
              <a:rPr lang="en-US" sz="2400" smtClean="0">
                <a:solidFill>
                  <a:schemeClr val="lt2"/>
                </a:solidFill>
              </a:rPr>
              <a:t>Thank you!</a:t>
            </a:r>
            <a:endParaRPr lang="en" sz="2400" dirty="0">
              <a:solidFill>
                <a:schemeClr val="lt2"/>
              </a:solidFill>
            </a:endParaRPr>
          </a:p>
        </p:txBody>
      </p:sp>
    </p:spTree>
    <p:extLst>
      <p:ext uri="{BB962C8B-B14F-4D97-AF65-F5344CB8AC3E}">
        <p14:creationId xmlns:p14="http://schemas.microsoft.com/office/powerpoint/2010/main" val="2635536869"/>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87"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4D4D4D"/>
                </a:solidFill>
              </a:rPr>
              <a:t>Agenda</a:t>
            </a:r>
            <a:endParaRPr lang="en" sz="3200" dirty="0">
              <a:solidFill>
                <a:srgbClr val="4D4D4D"/>
              </a:solidFill>
            </a:endParaRPr>
          </a:p>
        </p:txBody>
      </p:sp>
      <p:sp>
        <p:nvSpPr>
          <p:cNvPr id="242" name="Shape 242"/>
          <p:cNvSpPr txBox="1">
            <a:spLocks noGrp="1"/>
          </p:cNvSpPr>
          <p:nvPr>
            <p:ph type="body" idx="1"/>
          </p:nvPr>
        </p:nvSpPr>
        <p:spPr>
          <a:xfrm>
            <a:off x="1058386" y="1092409"/>
            <a:ext cx="7988400" cy="2442000"/>
          </a:xfrm>
          <a:prstGeom prst="rect">
            <a:avLst/>
          </a:prstGeom>
          <a:noFill/>
          <a:ln>
            <a:noFill/>
          </a:ln>
        </p:spPr>
        <p:txBody>
          <a:bodyPr lIns="0" tIns="0" rIns="0" bIns="0" anchor="t" anchorCtr="0">
            <a:noAutofit/>
          </a:bodyPr>
          <a:lstStyle/>
          <a:p>
            <a:pPr marL="228600" marR="0" lvl="0" indent="-76200" algn="l" rtl="0">
              <a:spcBef>
                <a:spcPts val="1200"/>
              </a:spcBef>
              <a:buClr>
                <a:srgbClr val="ADC339"/>
              </a:buClr>
              <a:buSzPct val="100000"/>
              <a:buFont typeface="Noto Symbol"/>
            </a:pPr>
            <a:r>
              <a:rPr lang="en-US" sz="2000" dirty="0" smtClean="0">
                <a:solidFill>
                  <a:schemeClr val="lt2"/>
                </a:solidFill>
              </a:rPr>
              <a:t> </a:t>
            </a:r>
            <a:r>
              <a:rPr lang="en" sz="2400" dirty="0" smtClean="0">
                <a:solidFill>
                  <a:schemeClr val="lt2"/>
                </a:solidFill>
              </a:rPr>
              <a:t>Introduction</a:t>
            </a:r>
            <a:endParaRPr lang="en" sz="2400" dirty="0">
              <a:solidFill>
                <a:schemeClr val="lt2"/>
              </a:solidFill>
            </a:endParaRPr>
          </a:p>
          <a:p>
            <a:pPr marL="228600" marR="0" lvl="0" indent="-76200" algn="l" rtl="0">
              <a:spcBef>
                <a:spcPts val="1200"/>
              </a:spcBef>
              <a:buClr>
                <a:srgbClr val="ADC339"/>
              </a:buClr>
              <a:buSzPct val="100000"/>
              <a:buFont typeface="Noto Symbol"/>
            </a:pPr>
            <a:r>
              <a:rPr lang="en-US" sz="2400" dirty="0" smtClean="0">
                <a:solidFill>
                  <a:schemeClr val="lt2"/>
                </a:solidFill>
              </a:rPr>
              <a:t> Why </a:t>
            </a:r>
            <a:r>
              <a:rPr lang="en" sz="2400" dirty="0" smtClean="0">
                <a:solidFill>
                  <a:schemeClr val="lt2"/>
                </a:solidFill>
              </a:rPr>
              <a:t>PQO</a:t>
            </a:r>
            <a:r>
              <a:rPr lang="en-US" sz="2400" dirty="0" smtClean="0">
                <a:solidFill>
                  <a:schemeClr val="lt2"/>
                </a:solidFill>
              </a:rPr>
              <a:t>?</a:t>
            </a:r>
            <a:endParaRPr lang="en" sz="2400" dirty="0">
              <a:solidFill>
                <a:schemeClr val="lt2"/>
              </a:solidFill>
            </a:endParaRPr>
          </a:p>
          <a:p>
            <a:pPr marL="228600" marR="0" lvl="0" indent="-76200" algn="l" rtl="0">
              <a:spcBef>
                <a:spcPts val="1200"/>
              </a:spcBef>
              <a:buClr>
                <a:srgbClr val="ADC339"/>
              </a:buClr>
              <a:buSzPct val="100000"/>
              <a:buFont typeface="Noto Symbol"/>
            </a:pPr>
            <a:r>
              <a:rPr lang="en-US" sz="2400" dirty="0" smtClean="0">
                <a:solidFill>
                  <a:schemeClr val="lt2"/>
                </a:solidFill>
              </a:rPr>
              <a:t> Features / Enhancements</a:t>
            </a:r>
            <a:endParaRPr lang="en" sz="2400" dirty="0">
              <a:solidFill>
                <a:schemeClr val="lt2"/>
              </a:solidFill>
            </a:endParaRPr>
          </a:p>
          <a:p>
            <a:pPr marL="228600" marR="0" lvl="0" indent="-76200" algn="l" rtl="0">
              <a:spcBef>
                <a:spcPts val="1200"/>
              </a:spcBef>
              <a:buClr>
                <a:srgbClr val="ADC339"/>
              </a:buClr>
              <a:buSzPct val="100000"/>
              <a:buFont typeface="Noto Symbol"/>
            </a:pPr>
            <a:r>
              <a:rPr lang="en-US" sz="2400" dirty="0">
                <a:solidFill>
                  <a:schemeClr val="lt2"/>
                </a:solidFill>
              </a:rPr>
              <a:t> </a:t>
            </a:r>
            <a:r>
              <a:rPr lang="en-US" sz="2400" dirty="0" smtClean="0">
                <a:solidFill>
                  <a:schemeClr val="lt2"/>
                </a:solidFill>
              </a:rPr>
              <a:t>Fall Back to Planner</a:t>
            </a:r>
          </a:p>
          <a:p>
            <a:pPr marL="228600" marR="0" lvl="0" indent="-76200" algn="l" rtl="0">
              <a:spcBef>
                <a:spcPts val="1200"/>
              </a:spcBef>
              <a:buClr>
                <a:srgbClr val="ADC339"/>
              </a:buClr>
              <a:buSzPct val="100000"/>
              <a:buFont typeface="Noto Symbol"/>
            </a:pPr>
            <a:r>
              <a:rPr lang="en-US" sz="2400" dirty="0" smtClean="0">
                <a:solidFill>
                  <a:schemeClr val="lt2"/>
                </a:solidFill>
              </a:rPr>
              <a:t> References, Review</a:t>
            </a:r>
          </a:p>
          <a:p>
            <a:pPr marL="228600" marR="0" lvl="0" indent="-76200" algn="l" rtl="0">
              <a:spcBef>
                <a:spcPts val="1200"/>
              </a:spcBef>
              <a:buClr>
                <a:srgbClr val="ADC339"/>
              </a:buClr>
              <a:buSzPct val="100000"/>
              <a:buFont typeface="Noto Symbol"/>
            </a:pPr>
            <a:r>
              <a:rPr lang="en-US" sz="2400" dirty="0">
                <a:solidFill>
                  <a:schemeClr val="lt2"/>
                </a:solidFill>
              </a:rPr>
              <a:t> </a:t>
            </a:r>
            <a:r>
              <a:rPr lang="en-US" sz="2400" dirty="0" smtClean="0">
                <a:solidFill>
                  <a:schemeClr val="lt2"/>
                </a:solidFill>
              </a:rPr>
              <a:t>To the Labs!</a:t>
            </a:r>
            <a:endParaRPr lang="en" sz="2400" dirty="0">
              <a:solidFill>
                <a:schemeClr val="lt2"/>
              </a:solidFill>
            </a:endParaRPr>
          </a:p>
        </p:txBody>
      </p:sp>
    </p:spTree>
    <p:extLst>
      <p:ext uri="{BB962C8B-B14F-4D97-AF65-F5344CB8AC3E}">
        <p14:creationId xmlns:p14="http://schemas.microsoft.com/office/powerpoint/2010/main" val="20254031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90525" y="325450"/>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600" dirty="0" smtClean="0">
                <a:solidFill>
                  <a:srgbClr val="00685D"/>
                </a:solidFill>
              </a:rPr>
              <a:t>Why PQO?</a:t>
            </a:r>
            <a:endParaRPr lang="en" sz="3600" dirty="0">
              <a:solidFill>
                <a:srgbClr val="00685D"/>
              </a:solidFill>
            </a:endParaRPr>
          </a:p>
        </p:txBody>
      </p:sp>
      <p:sp>
        <p:nvSpPr>
          <p:cNvPr id="242" name="Shape 242"/>
          <p:cNvSpPr txBox="1">
            <a:spLocks noGrp="1"/>
          </p:cNvSpPr>
          <p:nvPr>
            <p:ph type="body" idx="1"/>
          </p:nvPr>
        </p:nvSpPr>
        <p:spPr>
          <a:xfrm>
            <a:off x="462271" y="1179986"/>
            <a:ext cx="7988400" cy="2442000"/>
          </a:xfrm>
          <a:prstGeom prst="rect">
            <a:avLst/>
          </a:prstGeom>
          <a:noFill/>
          <a:ln>
            <a:noFill/>
          </a:ln>
        </p:spPr>
        <p:txBody>
          <a:bodyPr lIns="0" tIns="0" rIns="0" bIns="0" anchor="t" anchorCtr="0">
            <a:noAutofit/>
          </a:bodyPr>
          <a:lstStyle/>
          <a:p>
            <a:pPr marL="228600" marR="0" lvl="0" indent="-76200" algn="l" rtl="0">
              <a:spcBef>
                <a:spcPts val="1200"/>
              </a:spcBef>
              <a:buClr>
                <a:srgbClr val="ADC339"/>
              </a:buClr>
              <a:buSzPct val="100000"/>
              <a:buFont typeface="Noto Symbol"/>
            </a:pPr>
            <a:r>
              <a:rPr lang="en-US" sz="2000" dirty="0">
                <a:solidFill>
                  <a:schemeClr val="lt2"/>
                </a:solidFill>
              </a:rPr>
              <a:t> </a:t>
            </a:r>
            <a:r>
              <a:rPr lang="en-US" sz="2200" dirty="0" smtClean="0">
                <a:solidFill>
                  <a:schemeClr val="lt2"/>
                </a:solidFill>
              </a:rPr>
              <a:t>We need to efficiently query very large data sets</a:t>
            </a:r>
            <a:endParaRPr lang="en" sz="2200" dirty="0">
              <a:solidFill>
                <a:schemeClr val="lt2"/>
              </a:solidFill>
            </a:endParaRPr>
          </a:p>
          <a:p>
            <a:pPr marL="228600" marR="0" lvl="0" indent="-76200" algn="l" rtl="0">
              <a:spcBef>
                <a:spcPts val="1200"/>
              </a:spcBef>
              <a:buClr>
                <a:srgbClr val="ADC339"/>
              </a:buClr>
              <a:buSzPct val="100000"/>
              <a:buFont typeface="Noto Symbol"/>
            </a:pPr>
            <a:r>
              <a:rPr lang="en-US" sz="2200" dirty="0" smtClean="0">
                <a:solidFill>
                  <a:schemeClr val="lt2"/>
                </a:solidFill>
              </a:rPr>
              <a:t> Our preferred BI tools generate very complex SQL</a:t>
            </a:r>
          </a:p>
          <a:p>
            <a:pPr marL="228600" indent="-76200">
              <a:buSzPct val="100000"/>
            </a:pPr>
            <a:r>
              <a:rPr lang="en-US" sz="2200" dirty="0" smtClean="0">
                <a:solidFill>
                  <a:schemeClr val="lt2"/>
                </a:solidFill>
              </a:rPr>
              <a:t> TPC</a:t>
            </a:r>
            <a:r>
              <a:rPr lang="en-US" sz="2200" dirty="0">
                <a:solidFill>
                  <a:schemeClr val="lt2"/>
                </a:solidFill>
              </a:rPr>
              <a:t>-</a:t>
            </a:r>
            <a:r>
              <a:rPr lang="en-US" sz="2200" dirty="0" smtClean="0">
                <a:solidFill>
                  <a:schemeClr val="lt2"/>
                </a:solidFill>
              </a:rPr>
              <a:t>H, </a:t>
            </a:r>
            <a:r>
              <a:rPr lang="en-US" sz="2200" dirty="0">
                <a:solidFill>
                  <a:schemeClr val="lt2"/>
                </a:solidFill>
              </a:rPr>
              <a:t>query 21: </a:t>
            </a:r>
            <a:r>
              <a:rPr lang="en-US" sz="2200" dirty="0" smtClean="0">
                <a:solidFill>
                  <a:schemeClr val="lt2"/>
                </a:solidFill>
              </a:rPr>
              <a:t>PQO evaluates </a:t>
            </a:r>
            <a:r>
              <a:rPr lang="en-US" sz="2200" i="1" dirty="0" smtClean="0">
                <a:solidFill>
                  <a:schemeClr val="lt2"/>
                </a:solidFill>
              </a:rPr>
              <a:t>1.2 billion </a:t>
            </a:r>
            <a:r>
              <a:rPr lang="en-US" sz="2200" dirty="0">
                <a:solidFill>
                  <a:schemeClr val="lt2"/>
                </a:solidFill>
              </a:rPr>
              <a:t>plans in 250 </a:t>
            </a:r>
            <a:r>
              <a:rPr lang="en-US" sz="2200" dirty="0" err="1" smtClean="0">
                <a:solidFill>
                  <a:schemeClr val="lt2"/>
                </a:solidFill>
              </a:rPr>
              <a:t>ms</a:t>
            </a:r>
            <a:endParaRPr lang="en-US" sz="2200" dirty="0" smtClean="0">
              <a:solidFill>
                <a:schemeClr val="lt2"/>
              </a:solidFill>
            </a:endParaRPr>
          </a:p>
          <a:p>
            <a:pPr marL="228600" indent="-76200">
              <a:buSzPct val="100000"/>
            </a:pPr>
            <a:r>
              <a:rPr lang="en-US" sz="2200" dirty="0">
                <a:solidFill>
                  <a:schemeClr val="lt2"/>
                </a:solidFill>
              </a:rPr>
              <a:t> </a:t>
            </a:r>
            <a:r>
              <a:rPr lang="en-US" sz="2200" dirty="0" smtClean="0">
                <a:solidFill>
                  <a:schemeClr val="lt2"/>
                </a:solidFill>
              </a:rPr>
              <a:t>Modular: integrated with GPDB and HDB / HAWQ</a:t>
            </a:r>
            <a:endParaRPr lang="en" sz="2200" dirty="0">
              <a:solidFill>
                <a:schemeClr val="lt2"/>
              </a:solidFill>
            </a:endParaRPr>
          </a:p>
          <a:p>
            <a:pPr marL="228600" marR="0" lvl="0" indent="-76200" algn="l" rtl="0">
              <a:spcBef>
                <a:spcPts val="1200"/>
              </a:spcBef>
              <a:buClr>
                <a:srgbClr val="ADC339"/>
              </a:buClr>
              <a:buSzPct val="100000"/>
              <a:buFont typeface="Noto Symbol"/>
            </a:pPr>
            <a:endParaRPr lang="en-US" sz="2000" dirty="0">
              <a:solidFill>
                <a:schemeClr val="lt2"/>
              </a:solidFill>
            </a:endParaRPr>
          </a:p>
          <a:p>
            <a:pPr marL="228600" marR="0" lvl="0" indent="-76200" algn="l" rtl="0">
              <a:spcBef>
                <a:spcPts val="1200"/>
              </a:spcBef>
              <a:buClr>
                <a:srgbClr val="ADC339"/>
              </a:buClr>
              <a:buSzPct val="100000"/>
              <a:buFont typeface="Noto Symbol"/>
            </a:pPr>
            <a:endParaRPr lang="en" sz="2000" dirty="0">
              <a:solidFill>
                <a:schemeClr val="lt2"/>
              </a:solidFill>
            </a:endParaRPr>
          </a:p>
        </p:txBody>
      </p:sp>
      <p:pic>
        <p:nvPicPr>
          <p:cNvPr id="2" name="Picture 1"/>
          <p:cNvPicPr>
            <a:picLocks noChangeAspect="1"/>
          </p:cNvPicPr>
          <p:nvPr/>
        </p:nvPicPr>
        <p:blipFill>
          <a:blip r:embed="rId3"/>
          <a:stretch>
            <a:fillRect/>
          </a:stretch>
        </p:blipFill>
        <p:spPr>
          <a:xfrm>
            <a:off x="7172453" y="325450"/>
            <a:ext cx="1278218" cy="766318"/>
          </a:xfrm>
          <a:prstGeom prst="rect">
            <a:avLst/>
          </a:prstGeom>
          <a:effectLst>
            <a:outerShdw blurRad="50800" dist="38100" dir="2700000" algn="tl" rotWithShape="0">
              <a:srgbClr val="000000">
                <a:alpha val="43000"/>
              </a:srgbClr>
            </a:outerShdw>
          </a:effectLst>
        </p:spPr>
      </p:pic>
      <p:pic>
        <p:nvPicPr>
          <p:cNvPr id="3" name="Picture 2" descr="Tableau.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57" y="3421153"/>
            <a:ext cx="2126681" cy="442274"/>
          </a:xfrm>
          <a:prstGeom prst="rect">
            <a:avLst/>
          </a:prstGeom>
        </p:spPr>
      </p:pic>
      <p:pic>
        <p:nvPicPr>
          <p:cNvPr id="4" name="Picture 3" descr="Cogno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8391" y="3598420"/>
            <a:ext cx="1824462" cy="1021699"/>
          </a:xfrm>
          <a:prstGeom prst="rect">
            <a:avLst/>
          </a:prstGeom>
        </p:spPr>
      </p:pic>
      <p:pic>
        <p:nvPicPr>
          <p:cNvPr id="5" name="Picture 4" descr="Microstrateg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568" y="3355049"/>
            <a:ext cx="2316416" cy="380632"/>
          </a:xfrm>
          <a:prstGeom prst="rect">
            <a:avLst/>
          </a:prstGeom>
        </p:spPr>
      </p:pic>
      <p:pic>
        <p:nvPicPr>
          <p:cNvPr id="6" name="Picture 5" descr="Qlik.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5056" y="3854253"/>
            <a:ext cx="1698198" cy="5256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17526" y="325449"/>
            <a:ext cx="2386244" cy="2732319"/>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600" smtClean="0">
                <a:solidFill>
                  <a:srgbClr val="00685D"/>
                </a:solidFill>
              </a:rPr>
              <a:t>Do What Works</a:t>
            </a:r>
            <a:endParaRPr lang="en" sz="3600" dirty="0">
              <a:solidFill>
                <a:srgbClr val="00685D"/>
              </a:solidFill>
            </a:endParaRPr>
          </a:p>
        </p:txBody>
      </p:sp>
      <p:pic>
        <p:nvPicPr>
          <p:cNvPr id="9" name="Picture 8"/>
          <p:cNvPicPr>
            <a:picLocks noChangeAspect="1"/>
          </p:cNvPicPr>
          <p:nvPr/>
        </p:nvPicPr>
        <p:blipFill>
          <a:blip r:embed="rId3"/>
          <a:stretch>
            <a:fillRect/>
          </a:stretch>
        </p:blipFill>
        <p:spPr>
          <a:xfrm>
            <a:off x="2366519" y="249054"/>
            <a:ext cx="6007624" cy="3654407"/>
          </a:xfrm>
          <a:prstGeom prst="rect">
            <a:avLst/>
          </a:prstGeom>
        </p:spPr>
      </p:pic>
      <p:sp>
        <p:nvSpPr>
          <p:cNvPr id="10" name="TextBox 9"/>
          <p:cNvSpPr txBox="1"/>
          <p:nvPr/>
        </p:nvSpPr>
        <p:spPr>
          <a:xfrm>
            <a:off x="623814" y="3903461"/>
            <a:ext cx="7628673" cy="523220"/>
          </a:xfrm>
          <a:prstGeom prst="rect">
            <a:avLst/>
          </a:prstGeom>
          <a:noFill/>
        </p:spPr>
        <p:txBody>
          <a:bodyPr wrap="none" rtlCol="0">
            <a:spAutoFit/>
          </a:bodyPr>
          <a:lstStyle/>
          <a:p>
            <a:r>
              <a:rPr lang="en-US" dirty="0" smtClean="0"/>
              <a:t>Ref.: </a:t>
            </a:r>
            <a:r>
              <a:rPr lang="en-US" i="1" dirty="0" smtClean="0"/>
              <a:t>Orca</a:t>
            </a:r>
            <a:r>
              <a:rPr lang="en-US" i="1" dirty="0"/>
              <a:t>: A Modular Query Optimizer Architecture for Big </a:t>
            </a:r>
            <a:r>
              <a:rPr lang="en-US" i="1" dirty="0" smtClean="0"/>
              <a:t>Data</a:t>
            </a:r>
            <a:endParaRPr lang="en-US" i="1" dirty="0"/>
          </a:p>
          <a:p>
            <a:r>
              <a:rPr lang="en-US" dirty="0" smtClean="0"/>
              <a:t>http</a:t>
            </a:r>
            <a:r>
              <a:rPr lang="en-US" dirty="0"/>
              <a:t>://</a:t>
            </a:r>
            <a:r>
              <a:rPr lang="en-US" dirty="0" err="1"/>
              <a:t>pivotal.io</a:t>
            </a:r>
            <a:r>
              <a:rPr lang="en-US" dirty="0"/>
              <a:t>/big-data/white-paper/orca-a-modular-query-optimizer-architecture-for-big-data)</a:t>
            </a:r>
          </a:p>
        </p:txBody>
      </p:sp>
    </p:spTree>
    <p:extLst>
      <p:ext uri="{BB962C8B-B14F-4D97-AF65-F5344CB8AC3E}">
        <p14:creationId xmlns:p14="http://schemas.microsoft.com/office/powerpoint/2010/main" val="28240477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464419" y="823113"/>
            <a:ext cx="8152044" cy="3605399"/>
          </a:xfrm>
          <a:prstGeom prst="rect">
            <a:avLst/>
          </a:prstGeom>
          <a:noFill/>
          <a:ln>
            <a:noFill/>
          </a:ln>
        </p:spPr>
        <p:txBody>
          <a:bodyPr lIns="0" tIns="0" rIns="0" bIns="0" anchor="t" anchorCtr="0">
            <a:noAutofit/>
          </a:bodyPr>
          <a:lstStyle/>
          <a:p>
            <a:pPr marL="228600" lvl="0" indent="-228600">
              <a:buClr>
                <a:srgbClr val="AEBF2F"/>
              </a:buClr>
              <a:buFont typeface="Wingdings" charset="0"/>
              <a:buChar char=""/>
              <a:defRPr/>
            </a:pPr>
            <a:r>
              <a:rPr lang="en-US" sz="2400" kern="1200">
                <a:solidFill>
                  <a:srgbClr val="4D4D4D"/>
                </a:solidFill>
                <a:ea typeface="+mn-ea"/>
              </a:rPr>
              <a:t>PQO includes enhancements for these </a:t>
            </a:r>
            <a:r>
              <a:rPr lang="en-US" sz="2400" b="1" kern="1200">
                <a:solidFill>
                  <a:srgbClr val="4D4D4D"/>
                </a:solidFill>
                <a:ea typeface="+mn-ea"/>
              </a:rPr>
              <a:t>specific</a:t>
            </a:r>
            <a:r>
              <a:rPr lang="en-US" sz="2400" kern="1200">
                <a:solidFill>
                  <a:srgbClr val="4D4D4D"/>
                </a:solidFill>
                <a:ea typeface="+mn-ea"/>
              </a:rPr>
              <a:t> types of queries and </a:t>
            </a:r>
            <a:r>
              <a:rPr lang="en-US" sz="2400" kern="1200" smtClean="0">
                <a:solidFill>
                  <a:srgbClr val="4D4D4D"/>
                </a:solidFill>
                <a:ea typeface="+mn-ea"/>
              </a:rPr>
              <a:t>operations</a:t>
            </a:r>
            <a:endParaRPr lang="en-US" sz="2400" smtClean="0"/>
          </a:p>
          <a:p>
            <a:pPr marL="742950" lvl="1" indent="-285750">
              <a:buClr>
                <a:srgbClr val="AEBF2F"/>
              </a:buClr>
              <a:buFont typeface="Verdana" pitchFamily="34" charset="0"/>
              <a:buChar char="–"/>
              <a:defRPr/>
            </a:pPr>
            <a:r>
              <a:rPr lang="en-US" sz="2000" kern="1200">
                <a:solidFill>
                  <a:srgbClr val="4D4D4D"/>
                </a:solidFill>
                <a:ea typeface="+mn-ea"/>
              </a:rPr>
              <a:t>Queries against partitioned tables</a:t>
            </a:r>
          </a:p>
          <a:p>
            <a:pPr marL="742950" lvl="1" indent="-285750">
              <a:buClr>
                <a:srgbClr val="AEBF2F"/>
              </a:buClr>
              <a:buFont typeface="Verdana" pitchFamily="34" charset="0"/>
              <a:buChar char="–"/>
              <a:defRPr/>
            </a:pPr>
            <a:r>
              <a:rPr lang="en-US" sz="2000" kern="1200">
                <a:solidFill>
                  <a:srgbClr val="4D4D4D"/>
                </a:solidFill>
                <a:ea typeface="+mn-ea"/>
              </a:rPr>
              <a:t>Queries that contain sub-queries</a:t>
            </a:r>
          </a:p>
          <a:p>
            <a:pPr marL="742950" lvl="1" indent="-285750">
              <a:buClr>
                <a:srgbClr val="AEBF2F"/>
              </a:buClr>
              <a:buFont typeface="Verdana" pitchFamily="34" charset="0"/>
              <a:buChar char="–"/>
              <a:defRPr/>
            </a:pPr>
            <a:r>
              <a:rPr lang="en-US" sz="2000" kern="1200">
                <a:solidFill>
                  <a:srgbClr val="4D4D4D"/>
                </a:solidFill>
                <a:ea typeface="+mn-ea"/>
              </a:rPr>
              <a:t>Queries that contain a common table expression (CTE</a:t>
            </a:r>
            <a:r>
              <a:rPr lang="en-US" sz="2000" kern="1200" smtClean="0">
                <a:solidFill>
                  <a:srgbClr val="4D4D4D"/>
                </a:solidFill>
                <a:ea typeface="+mn-ea"/>
              </a:rPr>
              <a:t>)</a:t>
            </a:r>
          </a:p>
          <a:p>
            <a:pPr marL="228600" lvl="0" indent="-228600">
              <a:buClr>
                <a:srgbClr val="AEBF2F"/>
              </a:buClr>
              <a:buFont typeface="Wingdings" charset="0"/>
              <a:buChar char=""/>
              <a:defRPr/>
            </a:pPr>
            <a:r>
              <a:rPr lang="en-US" sz="2400" kern="1200">
                <a:solidFill>
                  <a:srgbClr val="4D4D4D"/>
                </a:solidFill>
                <a:ea typeface="+mn-ea"/>
              </a:rPr>
              <a:t>PQO contains these optimization enhancements</a:t>
            </a:r>
            <a:endParaRPr lang="en-US" sz="2400" kern="1200">
              <a:solidFill>
                <a:srgbClr val="4D4D4D"/>
              </a:solidFill>
              <a:latin typeface="Arial" charset="0"/>
              <a:ea typeface="+mn-ea"/>
              <a:cs typeface="Arial" charset="0"/>
            </a:endParaRPr>
          </a:p>
          <a:p>
            <a:pPr marL="742950" lvl="1" indent="-285750">
              <a:buClr>
                <a:srgbClr val="AEBF2F"/>
              </a:buClr>
              <a:buFont typeface="Verdana" pitchFamily="34" charset="0"/>
              <a:buChar char="–"/>
              <a:defRPr/>
            </a:pPr>
            <a:r>
              <a:rPr lang="en-US" sz="2000" kern="1200">
                <a:solidFill>
                  <a:srgbClr val="4D4D4D"/>
                </a:solidFill>
                <a:ea typeface="+mn-ea"/>
              </a:rPr>
              <a:t>Improved join ordering</a:t>
            </a:r>
          </a:p>
          <a:p>
            <a:pPr marL="742950" lvl="1" indent="-285750">
              <a:buClr>
                <a:srgbClr val="AEBF2F"/>
              </a:buClr>
              <a:buFont typeface="Verdana" pitchFamily="34" charset="0"/>
              <a:buChar char="–"/>
              <a:defRPr/>
            </a:pPr>
            <a:r>
              <a:rPr lang="en-US" sz="2000" kern="1200">
                <a:solidFill>
                  <a:srgbClr val="4D4D4D"/>
                </a:solidFill>
                <a:ea typeface="+mn-ea"/>
              </a:rPr>
              <a:t>Join-Aggregate reordering</a:t>
            </a:r>
          </a:p>
          <a:p>
            <a:pPr marL="742950" lvl="1" indent="-285750">
              <a:buClr>
                <a:srgbClr val="AEBF2F"/>
              </a:buClr>
              <a:buFont typeface="Verdana" pitchFamily="34" charset="0"/>
              <a:buChar char="–"/>
              <a:defRPr/>
            </a:pPr>
            <a:r>
              <a:rPr lang="en-US" sz="2000" kern="1200">
                <a:solidFill>
                  <a:srgbClr val="4D4D4D"/>
                </a:solidFill>
                <a:ea typeface="+mn-ea"/>
              </a:rPr>
              <a:t>Sort order optimization</a:t>
            </a:r>
          </a:p>
          <a:p>
            <a:pPr marL="742950" lvl="1" indent="-285750">
              <a:buClr>
                <a:srgbClr val="AEBF2F"/>
              </a:buClr>
              <a:buFont typeface="Verdana" pitchFamily="34" charset="0"/>
              <a:buChar char="–"/>
              <a:defRPr/>
            </a:pPr>
            <a:r>
              <a:rPr lang="en-US" sz="2000" kern="1200">
                <a:solidFill>
                  <a:srgbClr val="4D4D4D"/>
                </a:solidFill>
                <a:ea typeface="+mn-ea"/>
              </a:rPr>
              <a:t>Data skew estimates included in query optimization</a:t>
            </a:r>
            <a:endParaRPr lang="en-US" sz="2000" kern="1200">
              <a:solidFill>
                <a:srgbClr val="4D4D4D"/>
              </a:solidFill>
              <a:latin typeface="Arial" charset="0"/>
              <a:ea typeface="+mn-ea"/>
              <a:cs typeface="Arial" charset="0"/>
            </a:endParaRPr>
          </a:p>
          <a:p>
            <a:pPr marL="742950" indent="-285750">
              <a:buClr>
                <a:srgbClr val="AEBF2F"/>
              </a:buClr>
              <a:buFont typeface="Verdana" pitchFamily="34" charset="0"/>
              <a:buChar char="–"/>
              <a:defRPr/>
            </a:pPr>
            <a:endParaRPr lang="en-US" sz="2000" kern="1200">
              <a:solidFill>
                <a:srgbClr val="4D4D4D"/>
              </a:solidFill>
              <a:latin typeface="+mn-ea"/>
              <a:ea typeface="+mn-ea"/>
              <a:cs typeface="Arial" charset="0"/>
            </a:endParaRPr>
          </a:p>
        </p:txBody>
      </p:sp>
      <p:sp>
        <p:nvSpPr>
          <p:cNvPr id="261" name="Shape 261"/>
          <p:cNvSpPr txBox="1">
            <a:spLocks noGrp="1"/>
          </p:cNvSpPr>
          <p:nvPr>
            <p:ph type="title"/>
          </p:nvPr>
        </p:nvSpPr>
        <p:spPr>
          <a:xfrm>
            <a:off x="366725" y="201518"/>
            <a:ext cx="8410499" cy="571500"/>
          </a:xfrm>
          <a:prstGeom prst="rect">
            <a:avLst/>
          </a:prstGeom>
        </p:spPr>
        <p:txBody>
          <a:bodyPr lIns="91425" tIns="91425" rIns="91425" bIns="91425" anchor="t" anchorCtr="0">
            <a:noAutofit/>
          </a:bodyPr>
          <a:lstStyle/>
          <a:p>
            <a:pPr lvl="0" rtl="0">
              <a:spcBef>
                <a:spcPts val="0"/>
              </a:spcBef>
              <a:buNone/>
            </a:pPr>
            <a:r>
              <a:rPr lang="en" sz="3200" dirty="0">
                <a:solidFill>
                  <a:srgbClr val="00685D"/>
                </a:solidFill>
              </a:rPr>
              <a:t>PQO’s New Features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366725" y="981445"/>
            <a:ext cx="8523299" cy="3605399"/>
          </a:xfrm>
          <a:prstGeom prst="rect">
            <a:avLst/>
          </a:prstGeom>
          <a:noFill/>
          <a:ln>
            <a:noFill/>
          </a:ln>
        </p:spPr>
        <p:txBody>
          <a:bodyPr lIns="0" tIns="0" rIns="0" bIns="0" anchor="t" anchorCtr="0">
            <a:noAutofit/>
          </a:bodyPr>
          <a:lstStyle/>
          <a:p>
            <a:pPr marL="228600" lvl="0" indent="-76200" rtl="0">
              <a:lnSpc>
                <a:spcPct val="115000"/>
              </a:lnSpc>
              <a:spcBef>
                <a:spcPts val="0"/>
              </a:spcBef>
              <a:buClr>
                <a:srgbClr val="ADC339"/>
              </a:buClr>
              <a:buSzPct val="90000"/>
              <a:buFont typeface="Noto Symbol"/>
            </a:pPr>
            <a:r>
              <a:rPr lang="en-US" sz="2000" dirty="0" smtClean="0">
                <a:solidFill>
                  <a:srgbClr val="4D4D4D"/>
                </a:solidFill>
              </a:rPr>
              <a:t> </a:t>
            </a:r>
            <a:r>
              <a:rPr lang="en" sz="2400" dirty="0" smtClean="0">
                <a:solidFill>
                  <a:srgbClr val="4D4D4D"/>
                </a:solidFill>
              </a:rPr>
              <a:t>Queries </a:t>
            </a:r>
            <a:r>
              <a:rPr lang="en" sz="2400" dirty="0">
                <a:solidFill>
                  <a:srgbClr val="4D4D4D"/>
                </a:solidFill>
              </a:rPr>
              <a:t>on partitioned table </a:t>
            </a:r>
          </a:p>
          <a:p>
            <a:pPr marL="742950" lvl="1" indent="-158750" rtl="0">
              <a:lnSpc>
                <a:spcPct val="115000"/>
              </a:lnSpc>
              <a:spcBef>
                <a:spcPts val="0"/>
              </a:spcBef>
              <a:buClr>
                <a:srgbClr val="ADC339"/>
              </a:buClr>
              <a:buSzPct val="100000"/>
              <a:buFont typeface="Verdana"/>
            </a:pPr>
            <a:r>
              <a:rPr lang="en-US" sz="1800" dirty="0" smtClean="0">
                <a:solidFill>
                  <a:srgbClr val="4D4D4D"/>
                </a:solidFill>
              </a:rPr>
              <a:t> </a:t>
            </a:r>
            <a:r>
              <a:rPr lang="en" sz="2000" dirty="0" smtClean="0">
                <a:solidFill>
                  <a:srgbClr val="4D4D4D"/>
                </a:solidFill>
              </a:rPr>
              <a:t>Dynamic </a:t>
            </a:r>
            <a:r>
              <a:rPr lang="en" sz="2000" dirty="0">
                <a:solidFill>
                  <a:srgbClr val="4D4D4D"/>
                </a:solidFill>
              </a:rPr>
              <a:t>Partition Elimination</a:t>
            </a:r>
          </a:p>
          <a:p>
            <a:pPr marL="742950" lvl="1" indent="-158750" rtl="0">
              <a:lnSpc>
                <a:spcPct val="115000"/>
              </a:lnSpc>
              <a:spcBef>
                <a:spcPts val="0"/>
              </a:spcBef>
              <a:buClr>
                <a:srgbClr val="ADC339"/>
              </a:buClr>
              <a:buSzPct val="100000"/>
              <a:buFont typeface="Verdana"/>
            </a:pPr>
            <a:r>
              <a:rPr lang="en-US" sz="2000" dirty="0" smtClean="0">
                <a:solidFill>
                  <a:srgbClr val="4D4D4D"/>
                </a:solidFill>
              </a:rPr>
              <a:t> </a:t>
            </a:r>
            <a:r>
              <a:rPr lang="en" sz="2000" dirty="0" smtClean="0">
                <a:solidFill>
                  <a:srgbClr val="4D4D4D"/>
                </a:solidFill>
              </a:rPr>
              <a:t>No </a:t>
            </a:r>
            <a:r>
              <a:rPr lang="en" sz="2000" dirty="0">
                <a:solidFill>
                  <a:srgbClr val="4D4D4D"/>
                </a:solidFill>
              </a:rPr>
              <a:t>more OOM during query planning</a:t>
            </a:r>
          </a:p>
          <a:p>
            <a:pPr marL="228600" lvl="0" indent="-76200" rtl="0">
              <a:lnSpc>
                <a:spcPct val="115000"/>
              </a:lnSpc>
              <a:spcBef>
                <a:spcPts val="0"/>
              </a:spcBef>
              <a:buClr>
                <a:srgbClr val="ADC339"/>
              </a:buClr>
              <a:buSzPct val="90000"/>
              <a:buFont typeface="Noto Symbol"/>
            </a:pPr>
            <a:r>
              <a:rPr lang="en-US" sz="2000" dirty="0" smtClean="0">
                <a:solidFill>
                  <a:srgbClr val="4D4D4D"/>
                </a:solidFill>
              </a:rPr>
              <a:t> </a:t>
            </a:r>
            <a:r>
              <a:rPr lang="en" sz="2400" smtClean="0">
                <a:solidFill>
                  <a:srgbClr val="4D4D4D"/>
                </a:solidFill>
              </a:rPr>
              <a:t>Correlated </a:t>
            </a:r>
            <a:r>
              <a:rPr lang="en-US" sz="2400" smtClean="0">
                <a:solidFill>
                  <a:srgbClr val="4D4D4D"/>
                </a:solidFill>
              </a:rPr>
              <a:t>Subq</a:t>
            </a:r>
            <a:r>
              <a:rPr lang="en" sz="2400" smtClean="0">
                <a:solidFill>
                  <a:srgbClr val="4D4D4D"/>
                </a:solidFill>
              </a:rPr>
              <a:t>ueries</a:t>
            </a:r>
            <a:r>
              <a:rPr lang="en-US" sz="2400" smtClean="0">
                <a:solidFill>
                  <a:srgbClr val="4D4D4D"/>
                </a:solidFill>
              </a:rPr>
              <a:t> (CSQ)</a:t>
            </a:r>
            <a:endParaRPr lang="en" sz="2400" dirty="0">
              <a:solidFill>
                <a:srgbClr val="4D4D4D"/>
              </a:solidFill>
            </a:endParaRPr>
          </a:p>
          <a:p>
            <a:pPr marL="228600" lvl="0" indent="-76200" rtl="0">
              <a:lnSpc>
                <a:spcPct val="115000"/>
              </a:lnSpc>
              <a:spcBef>
                <a:spcPts val="0"/>
              </a:spcBef>
              <a:buClr>
                <a:srgbClr val="ADC339"/>
              </a:buClr>
              <a:buSzPct val="90000"/>
              <a:buFont typeface="Noto Symbol"/>
            </a:pPr>
            <a:r>
              <a:rPr lang="en-US" sz="2400" dirty="0" smtClean="0">
                <a:solidFill>
                  <a:srgbClr val="4D4D4D"/>
                </a:solidFill>
              </a:rPr>
              <a:t> </a:t>
            </a:r>
            <a:r>
              <a:rPr lang="en" sz="2400" dirty="0" smtClean="0">
                <a:solidFill>
                  <a:srgbClr val="4D4D4D"/>
                </a:solidFill>
              </a:rPr>
              <a:t>Join </a:t>
            </a:r>
            <a:r>
              <a:rPr lang="en" sz="2400" dirty="0">
                <a:solidFill>
                  <a:srgbClr val="4D4D4D"/>
                </a:solidFill>
              </a:rPr>
              <a:t>on columns </a:t>
            </a:r>
            <a:r>
              <a:rPr lang="en-US" sz="2400" dirty="0" smtClean="0">
                <a:solidFill>
                  <a:srgbClr val="4D4D4D"/>
                </a:solidFill>
              </a:rPr>
              <a:t>having differing </a:t>
            </a:r>
            <a:r>
              <a:rPr lang="en" sz="2400" dirty="0" smtClean="0">
                <a:solidFill>
                  <a:srgbClr val="4D4D4D"/>
                </a:solidFill>
              </a:rPr>
              <a:t>type</a:t>
            </a:r>
            <a:r>
              <a:rPr lang="en-US" sz="2400" dirty="0" smtClean="0">
                <a:solidFill>
                  <a:srgbClr val="4D4D4D"/>
                </a:solidFill>
              </a:rPr>
              <a:t>s</a:t>
            </a:r>
            <a:r>
              <a:rPr lang="en" sz="2400" dirty="0" smtClean="0">
                <a:solidFill>
                  <a:srgbClr val="4D4D4D"/>
                </a:solidFill>
              </a:rPr>
              <a:t> </a:t>
            </a:r>
            <a:r>
              <a:rPr lang="en" sz="2400" dirty="0">
                <a:solidFill>
                  <a:srgbClr val="4D4D4D"/>
                </a:solidFill>
              </a:rPr>
              <a:t>no longer </a:t>
            </a:r>
            <a:r>
              <a:rPr lang="en-US" sz="2400" dirty="0" smtClean="0">
                <a:solidFill>
                  <a:srgbClr val="4D4D4D"/>
                </a:solidFill>
              </a:rPr>
              <a:t>uses </a:t>
            </a:r>
            <a:r>
              <a:rPr lang="en" sz="2400" dirty="0" smtClean="0">
                <a:solidFill>
                  <a:srgbClr val="4D4D4D"/>
                </a:solidFill>
              </a:rPr>
              <a:t>Nested </a:t>
            </a:r>
            <a:r>
              <a:rPr lang="en" sz="2400" dirty="0">
                <a:solidFill>
                  <a:srgbClr val="4D4D4D"/>
                </a:solidFill>
              </a:rPr>
              <a:t>Loop Join</a:t>
            </a:r>
          </a:p>
          <a:p>
            <a:pPr marL="228600" lvl="0" indent="-76200" rtl="0">
              <a:lnSpc>
                <a:spcPct val="115000"/>
              </a:lnSpc>
              <a:spcBef>
                <a:spcPts val="0"/>
              </a:spcBef>
              <a:buClr>
                <a:srgbClr val="ADC339"/>
              </a:buClr>
              <a:buSzPct val="90000"/>
              <a:buFont typeface="Noto Symbol"/>
            </a:pPr>
            <a:r>
              <a:rPr lang="en-US" sz="2400" dirty="0" smtClean="0">
                <a:solidFill>
                  <a:srgbClr val="4D4D4D"/>
                </a:solidFill>
              </a:rPr>
              <a:t> </a:t>
            </a:r>
            <a:r>
              <a:rPr lang="en" sz="2400" dirty="0" smtClean="0">
                <a:solidFill>
                  <a:srgbClr val="4D4D4D"/>
                </a:solidFill>
              </a:rPr>
              <a:t>Queries </a:t>
            </a:r>
            <a:r>
              <a:rPr lang="en" sz="2400" dirty="0">
                <a:solidFill>
                  <a:srgbClr val="4D4D4D"/>
                </a:solidFill>
              </a:rPr>
              <a:t>with Common </a:t>
            </a:r>
            <a:r>
              <a:rPr lang="en" sz="2400">
                <a:solidFill>
                  <a:srgbClr val="4D4D4D"/>
                </a:solidFill>
              </a:rPr>
              <a:t>Table </a:t>
            </a:r>
            <a:r>
              <a:rPr lang="en" sz="2400" smtClean="0">
                <a:solidFill>
                  <a:srgbClr val="4D4D4D"/>
                </a:solidFill>
              </a:rPr>
              <a:t>Expressions</a:t>
            </a:r>
            <a:r>
              <a:rPr lang="en-US" sz="2400" smtClean="0">
                <a:solidFill>
                  <a:srgbClr val="4D4D4D"/>
                </a:solidFill>
              </a:rPr>
              <a:t> (CTE)</a:t>
            </a:r>
            <a:endParaRPr lang="en" sz="2400" dirty="0">
              <a:solidFill>
                <a:srgbClr val="4D4D4D"/>
              </a:solidFill>
            </a:endParaRPr>
          </a:p>
          <a:p>
            <a:pPr marL="228600" lvl="0" indent="-76200" rtl="0">
              <a:lnSpc>
                <a:spcPct val="115000"/>
              </a:lnSpc>
              <a:spcBef>
                <a:spcPts val="0"/>
              </a:spcBef>
              <a:buClr>
                <a:srgbClr val="ADC339"/>
              </a:buClr>
              <a:buSzPct val="90000"/>
              <a:buFont typeface="Noto Symbol"/>
            </a:pPr>
            <a:r>
              <a:rPr lang="en-US" sz="2400" smtClean="0">
                <a:solidFill>
                  <a:srgbClr val="4D4D4D"/>
                </a:solidFill>
              </a:rPr>
              <a:t> </a:t>
            </a:r>
            <a:r>
              <a:rPr lang="en-US" sz="2400">
                <a:solidFill>
                  <a:srgbClr val="4D4D4D"/>
                </a:solidFill>
              </a:rPr>
              <a:t>D</a:t>
            </a:r>
            <a:r>
              <a:rPr lang="en" sz="2400" smtClean="0">
                <a:solidFill>
                  <a:srgbClr val="4D4D4D"/>
                </a:solidFill>
              </a:rPr>
              <a:t>istribution</a:t>
            </a:r>
            <a:r>
              <a:rPr lang="en-US" sz="2400" smtClean="0">
                <a:solidFill>
                  <a:srgbClr val="4D4D4D"/>
                </a:solidFill>
              </a:rPr>
              <a:t> and partition</a:t>
            </a:r>
            <a:r>
              <a:rPr lang="en" sz="2400" smtClean="0">
                <a:solidFill>
                  <a:srgbClr val="4D4D4D"/>
                </a:solidFill>
              </a:rPr>
              <a:t> keys</a:t>
            </a:r>
            <a:r>
              <a:rPr lang="en-US" sz="2400" smtClean="0">
                <a:solidFill>
                  <a:srgbClr val="4D4D4D"/>
                </a:solidFill>
              </a:rPr>
              <a:t> are now updatable</a:t>
            </a:r>
            <a:endParaRPr lang="en" sz="2400" dirty="0">
              <a:solidFill>
                <a:srgbClr val="4D4D4D"/>
              </a:solidFill>
            </a:endParaRPr>
          </a:p>
        </p:txBody>
      </p:sp>
      <p:sp>
        <p:nvSpPr>
          <p:cNvPr id="374" name="Shape 374"/>
          <p:cNvSpPr txBox="1">
            <a:spLocks noGrp="1"/>
          </p:cNvSpPr>
          <p:nvPr>
            <p:ph type="title"/>
          </p:nvPr>
        </p:nvSpPr>
        <p:spPr>
          <a:xfrm>
            <a:off x="366725" y="217991"/>
            <a:ext cx="8410499" cy="571500"/>
          </a:xfrm>
          <a:prstGeom prst="rect">
            <a:avLst/>
          </a:prstGeom>
        </p:spPr>
        <p:txBody>
          <a:bodyPr lIns="91425" tIns="91425" rIns="91425" bIns="91425" anchor="t" anchorCtr="0">
            <a:noAutofit/>
          </a:bodyPr>
          <a:lstStyle/>
          <a:p>
            <a:pPr lvl="0" rtl="0">
              <a:spcBef>
                <a:spcPts val="0"/>
              </a:spcBef>
              <a:buNone/>
            </a:pPr>
            <a:r>
              <a:rPr lang="en-US" sz="3200" smtClean="0">
                <a:solidFill>
                  <a:srgbClr val="00685D"/>
                </a:solidFill>
              </a:rPr>
              <a:t>A Bit More on Features</a:t>
            </a:r>
            <a:endParaRPr lang="en" sz="3200">
              <a:solidFill>
                <a:srgbClr val="00685D"/>
              </a:solidFill>
            </a:endParaRPr>
          </a:p>
        </p:txBody>
      </p:sp>
    </p:spTree>
    <p:extLst>
      <p:ext uri="{BB962C8B-B14F-4D97-AF65-F5344CB8AC3E}">
        <p14:creationId xmlns:p14="http://schemas.microsoft.com/office/powerpoint/2010/main" val="3034568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8" name="Title 2"/>
          <p:cNvSpPr>
            <a:spLocks noGrp="1"/>
          </p:cNvSpPr>
          <p:nvPr>
            <p:ph type="title"/>
          </p:nvPr>
        </p:nvSpPr>
        <p:spPr>
          <a:xfrm>
            <a:off x="366713" y="92563"/>
            <a:ext cx="84105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3200" kern="1200">
                <a:solidFill>
                  <a:srgbClr val="00685D"/>
                </a:solidFill>
                <a:latin typeface="Arial" charset="0"/>
                <a:ea typeface="+mj-ea"/>
                <a:cs typeface="Arial" charset="0"/>
              </a:rPr>
              <a:t>Using Pivotal Query Optimizer GUCs</a:t>
            </a:r>
            <a:endParaRPr lang="en-US">
              <a:latin typeface="Arial" charset="0"/>
              <a:cs typeface="Arial" charset="0"/>
            </a:endParaRPr>
          </a:p>
        </p:txBody>
      </p:sp>
      <p:sp>
        <p:nvSpPr>
          <p:cNvPr id="9" name="Content Placeholder 3"/>
          <p:cNvSpPr txBox="1">
            <a:spLocks/>
          </p:cNvSpPr>
          <p:nvPr/>
        </p:nvSpPr>
        <p:spPr bwMode="gray">
          <a:xfrm>
            <a:off x="550863" y="762000"/>
            <a:ext cx="7975600" cy="3262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200"/>
              </a:spcBef>
              <a:spcAft>
                <a:spcPts val="0"/>
              </a:spcAft>
              <a:buClr>
                <a:srgbClr val="AEBF2F"/>
              </a:buClr>
              <a:buSzTx/>
              <a:buFont typeface="Wingdings" charset="0"/>
              <a:buChar char=""/>
              <a:tabLst/>
              <a:defRPr/>
            </a:pPr>
            <a:r>
              <a:rPr kumimoji="0" lang="en-US" sz="2400" b="0" i="1" u="none" strike="noStrike" kern="1200" cap="none" spc="0" normalizeH="0" baseline="0" noProof="0" smtClean="0">
                <a:ln>
                  <a:noFill/>
                </a:ln>
                <a:solidFill>
                  <a:srgbClr val="4D4D4D"/>
                </a:solidFill>
                <a:effectLst/>
                <a:uLnTx/>
                <a:uFillTx/>
                <a:latin typeface="Arial"/>
                <a:ea typeface="+mn-ea"/>
                <a:cs typeface="Arial"/>
              </a:rPr>
              <a:t>optimizer_control</a:t>
            </a:r>
            <a:endParaRPr kumimoji="0" lang="en-US" sz="2400" b="0" i="1" u="none" strike="noStrike" kern="1200" cap="none" spc="0" normalizeH="0" baseline="0" noProof="0" smtClean="0">
              <a:ln>
                <a:noFill/>
              </a:ln>
              <a:solidFill>
                <a:srgbClr val="4D4D4D"/>
              </a:solidFill>
              <a:effectLst/>
              <a:uLnTx/>
              <a:uFillTx/>
              <a:latin typeface="Arial" charset="0"/>
              <a:ea typeface="+mn-ea"/>
              <a:cs typeface="Arial" charset="0"/>
            </a:endParaRPr>
          </a:p>
          <a:p>
            <a:pPr marL="742950" marR="0" lvl="1" indent="-285750" algn="l" defTabSz="914400" rtl="0" eaLnBrk="1" fontAlgn="auto" latinLnBrk="0" hangingPunct="1">
              <a:lnSpc>
                <a:spcPct val="100000"/>
              </a:lnSpc>
              <a:spcBef>
                <a:spcPts val="300"/>
              </a:spcBef>
              <a:spcAft>
                <a:spcPts val="0"/>
              </a:spcAft>
              <a:buClr>
                <a:srgbClr val="AEBF2F"/>
              </a:buClr>
              <a:buSzTx/>
              <a:buFont typeface="Verdana" pitchFamily="34" charset="0"/>
              <a:buChar char="–"/>
              <a:tabLst/>
              <a:defRPr/>
            </a:pPr>
            <a:r>
              <a:rPr kumimoji="0" lang="en-US" sz="2000" b="0" i="0" u="none" strike="noStrike" kern="1200" cap="none" spc="0" normalizeH="0" baseline="0" noProof="0" smtClean="0">
                <a:ln>
                  <a:noFill/>
                </a:ln>
                <a:solidFill>
                  <a:srgbClr val="4D4D4D"/>
                </a:solidFill>
                <a:effectLst/>
                <a:uLnTx/>
                <a:uFillTx/>
                <a:latin typeface="Arial"/>
                <a:ea typeface="+mn-ea"/>
                <a:cs typeface="Arial"/>
              </a:rPr>
              <a:t>System level control to enable</a:t>
            </a:r>
            <a:r>
              <a:rPr kumimoji="0" lang="en-US" sz="2000" b="0" i="0" u="none" strike="noStrike" kern="1200" cap="none" spc="0" normalizeH="0" noProof="0" smtClean="0">
                <a:ln>
                  <a:noFill/>
                </a:ln>
                <a:solidFill>
                  <a:srgbClr val="4D4D4D"/>
                </a:solidFill>
                <a:effectLst/>
                <a:uLnTx/>
                <a:uFillTx/>
                <a:latin typeface="Arial"/>
                <a:ea typeface="+mn-ea"/>
                <a:cs typeface="Arial"/>
              </a:rPr>
              <a:t> / </a:t>
            </a:r>
            <a:r>
              <a:rPr kumimoji="0" lang="en-US" sz="2000" b="0" i="0" u="none" strike="noStrike" kern="1200" cap="none" spc="0" normalizeH="0" baseline="0" noProof="0" smtClean="0">
                <a:ln>
                  <a:noFill/>
                </a:ln>
                <a:solidFill>
                  <a:srgbClr val="4D4D4D"/>
                </a:solidFill>
                <a:effectLst/>
                <a:uLnTx/>
                <a:uFillTx/>
                <a:latin typeface="Arial"/>
                <a:ea typeface="+mn-ea"/>
                <a:cs typeface="Arial"/>
              </a:rPr>
              <a:t>disable setting</a:t>
            </a:r>
            <a:r>
              <a:rPr kumimoji="0" lang="en-US" sz="2000" b="0" i="0" u="none" strike="noStrike" kern="1200" cap="none" spc="0" normalizeH="0" noProof="0" smtClean="0">
                <a:ln>
                  <a:noFill/>
                </a:ln>
                <a:solidFill>
                  <a:srgbClr val="4D4D4D"/>
                </a:solidFill>
                <a:effectLst/>
                <a:uLnTx/>
                <a:uFillTx/>
                <a:latin typeface="Arial"/>
                <a:ea typeface="+mn-ea"/>
                <a:cs typeface="Arial"/>
              </a:rPr>
              <a:t> OPTIMIZER</a:t>
            </a:r>
            <a:endParaRPr kumimoji="0" lang="en-US" sz="2000" b="0" i="0" u="none" strike="noStrike" kern="1200" cap="none" spc="0" normalizeH="0" baseline="0" noProof="0" smtClean="0">
              <a:ln>
                <a:noFill/>
              </a:ln>
              <a:solidFill>
                <a:srgbClr val="4D4D4D"/>
              </a:solidFill>
              <a:effectLst/>
              <a:uLnTx/>
              <a:uFillTx/>
              <a:latin typeface="Arial"/>
              <a:ea typeface="+mn-ea"/>
              <a:cs typeface="Arial"/>
            </a:endParaRPr>
          </a:p>
          <a:p>
            <a:pPr marL="228600" marR="0" lvl="0" indent="-228600" algn="l" defTabSz="914400" rtl="0" eaLnBrk="1" fontAlgn="auto" latinLnBrk="0" hangingPunct="1">
              <a:lnSpc>
                <a:spcPct val="100000"/>
              </a:lnSpc>
              <a:spcBef>
                <a:spcPts val="1200"/>
              </a:spcBef>
              <a:spcAft>
                <a:spcPts val="0"/>
              </a:spcAft>
              <a:buClr>
                <a:srgbClr val="AEBF2F"/>
              </a:buClr>
              <a:buSzTx/>
              <a:buFont typeface="Wingdings" charset="0"/>
              <a:buChar char=""/>
              <a:tabLst/>
              <a:defRPr/>
            </a:pPr>
            <a:r>
              <a:rPr kumimoji="0" lang="en-US" sz="2400" b="0" i="1" u="none" strike="noStrike" kern="1200" cap="none" spc="0" normalizeH="0" baseline="0" noProof="0" smtClean="0">
                <a:ln>
                  <a:noFill/>
                </a:ln>
                <a:solidFill>
                  <a:srgbClr val="4D4D4D"/>
                </a:solidFill>
                <a:effectLst/>
                <a:uLnTx/>
                <a:uFillTx/>
                <a:latin typeface="Arial"/>
                <a:ea typeface="+mn-ea"/>
                <a:cs typeface="Arial"/>
              </a:rPr>
              <a:t>optimizer </a:t>
            </a:r>
            <a:endParaRPr kumimoji="0" lang="en-US" sz="2400" b="0" i="1" u="none" strike="noStrike" kern="1200" cap="none" spc="0" normalizeH="0" baseline="0" noProof="0" smtClean="0">
              <a:ln>
                <a:noFill/>
              </a:ln>
              <a:solidFill>
                <a:srgbClr val="4D4D4D"/>
              </a:solidFill>
              <a:effectLst/>
              <a:uLnTx/>
              <a:uFillTx/>
              <a:latin typeface="Arial" charset="0"/>
              <a:ea typeface="+mn-ea"/>
              <a:cs typeface="Arial" charset="0"/>
            </a:endParaRPr>
          </a:p>
          <a:p>
            <a:pPr marL="742950" marR="0" lvl="1" indent="-285750" algn="l" defTabSz="914400" rtl="0" eaLnBrk="1" fontAlgn="auto" latinLnBrk="0" hangingPunct="1">
              <a:lnSpc>
                <a:spcPct val="100000"/>
              </a:lnSpc>
              <a:spcBef>
                <a:spcPts val="300"/>
              </a:spcBef>
              <a:spcAft>
                <a:spcPts val="0"/>
              </a:spcAft>
              <a:buClr>
                <a:srgbClr val="AEBF2F"/>
              </a:buClr>
              <a:buSzTx/>
              <a:buFont typeface="Verdana" pitchFamily="34" charset="0"/>
              <a:buChar char="–"/>
              <a:tabLst/>
              <a:defRPr/>
            </a:pPr>
            <a:r>
              <a:rPr kumimoji="0" lang="en-US" sz="2000" b="0" i="0" u="none" strike="noStrike" kern="1200" cap="none" spc="0" normalizeH="0" baseline="0" noProof="0" smtClean="0">
                <a:ln>
                  <a:noFill/>
                </a:ln>
                <a:solidFill>
                  <a:srgbClr val="4D4D4D"/>
                </a:solidFill>
                <a:effectLst/>
                <a:uLnTx/>
                <a:uFillTx/>
                <a:latin typeface="Arial"/>
                <a:ea typeface="+mn-ea"/>
                <a:cs typeface="Arial"/>
              </a:rPr>
              <a:t>System level:</a:t>
            </a:r>
          </a:p>
          <a:p>
            <a:pPr marL="857250" lvl="2" indent="0">
              <a:buClr>
                <a:srgbClr val="AEBF2F"/>
              </a:buClr>
              <a:buNone/>
              <a:defRPr/>
            </a:pPr>
            <a:r>
              <a:rPr kumimoji="0" lang="en-US" sz="1800" b="0" i="0" u="none" strike="noStrike" kern="1200" cap="none" spc="0" normalizeH="0" baseline="0" noProof="0" smtClean="0">
                <a:ln>
                  <a:noFill/>
                </a:ln>
                <a:solidFill>
                  <a:srgbClr val="4D4D4D"/>
                </a:solidFill>
                <a:effectLst/>
                <a:uLnTx/>
                <a:uFillTx/>
                <a:latin typeface="Courier"/>
                <a:ea typeface="+mn-ea"/>
                <a:cs typeface="Courier"/>
              </a:rPr>
              <a:t>$ gpconfig -c optimizer -v on --masteronly</a:t>
            </a:r>
          </a:p>
          <a:p>
            <a:pPr marL="742950" marR="0" lvl="1" indent="-285750" algn="l" defTabSz="914400" rtl="0" eaLnBrk="1" fontAlgn="auto" latinLnBrk="0" hangingPunct="1">
              <a:lnSpc>
                <a:spcPct val="100000"/>
              </a:lnSpc>
              <a:spcBef>
                <a:spcPts val="300"/>
              </a:spcBef>
              <a:spcAft>
                <a:spcPts val="0"/>
              </a:spcAft>
              <a:buClr>
                <a:srgbClr val="AEBF2F"/>
              </a:buClr>
              <a:buSzTx/>
              <a:buFont typeface="Verdana" pitchFamily="34" charset="0"/>
              <a:buChar char="–"/>
              <a:tabLst/>
              <a:defRPr/>
            </a:pPr>
            <a:r>
              <a:rPr kumimoji="0" lang="en-US" sz="2000" b="0" i="0" u="none" strike="noStrike" kern="1200" cap="none" spc="0" normalizeH="0" baseline="0" noProof="0" smtClean="0">
                <a:ln>
                  <a:noFill/>
                </a:ln>
                <a:solidFill>
                  <a:srgbClr val="4D4D4D"/>
                </a:solidFill>
                <a:effectLst/>
                <a:uLnTx/>
                <a:uFillTx/>
                <a:latin typeface="Arial"/>
                <a:ea typeface="+mn-ea"/>
                <a:cs typeface="Arial"/>
              </a:rPr>
              <a:t>Specific database level:</a:t>
            </a:r>
          </a:p>
          <a:p>
            <a:pPr marL="857250" lvl="2" indent="0">
              <a:buClr>
                <a:srgbClr val="AEBF2F"/>
              </a:buClr>
              <a:buNone/>
              <a:defRPr/>
            </a:pPr>
            <a:r>
              <a:rPr kumimoji="0" lang="en-US" sz="1800" b="0" i="0" u="none" strike="noStrike" kern="1200" cap="none" spc="0" normalizeH="0" baseline="0" noProof="0" smtClean="0">
                <a:ln>
                  <a:noFill/>
                </a:ln>
                <a:solidFill>
                  <a:srgbClr val="4D4D4D"/>
                </a:solidFill>
                <a:effectLst/>
                <a:uLnTx/>
                <a:uFillTx/>
                <a:latin typeface="Courier"/>
                <a:ea typeface="+mn-ea"/>
                <a:cs typeface="Courier"/>
              </a:rPr>
              <a:t>ALTER DATABASE &lt;db_name&gt; SET OPTIMIZER = ON ;</a:t>
            </a:r>
          </a:p>
          <a:p>
            <a:pPr marL="742950" marR="0" lvl="1" indent="-285750" algn="l" defTabSz="914400" rtl="0" eaLnBrk="1" fontAlgn="auto" latinLnBrk="0" hangingPunct="1">
              <a:lnSpc>
                <a:spcPct val="100000"/>
              </a:lnSpc>
              <a:spcBef>
                <a:spcPts val="300"/>
              </a:spcBef>
              <a:spcAft>
                <a:spcPts val="0"/>
              </a:spcAft>
              <a:buClr>
                <a:srgbClr val="AEBF2F"/>
              </a:buClr>
              <a:buSzTx/>
              <a:buFont typeface="Verdana" pitchFamily="34" charset="0"/>
              <a:buChar char="–"/>
              <a:tabLst/>
              <a:defRPr/>
            </a:pPr>
            <a:r>
              <a:rPr kumimoji="0" lang="en-US" sz="2000" b="0" i="0" u="none" strike="noStrike" kern="1200" cap="none" spc="0" normalizeH="0" baseline="0" noProof="0" smtClean="0">
                <a:ln>
                  <a:noFill/>
                </a:ln>
                <a:solidFill>
                  <a:srgbClr val="4D4D4D"/>
                </a:solidFill>
                <a:effectLst/>
                <a:uLnTx/>
                <a:uFillTx/>
                <a:latin typeface="Arial"/>
                <a:ea typeface="+mn-ea"/>
                <a:cs typeface="Arial"/>
              </a:rPr>
              <a:t>Session and Query level:</a:t>
            </a:r>
          </a:p>
          <a:p>
            <a:pPr marL="857250" lvl="2" indent="0">
              <a:buClr>
                <a:srgbClr val="AEBF2F"/>
              </a:buClr>
              <a:buNone/>
              <a:defRPr/>
            </a:pPr>
            <a:r>
              <a:rPr lang="en-US" sz="1800" smtClean="0">
                <a:solidFill>
                  <a:srgbClr val="4D4D4D"/>
                </a:solidFill>
                <a:latin typeface="Courier"/>
                <a:cs typeface="Courier"/>
              </a:rPr>
              <a:t>SET </a:t>
            </a:r>
            <a:r>
              <a:rPr lang="en-US" sz="1800">
                <a:solidFill>
                  <a:srgbClr val="4D4D4D"/>
                </a:solidFill>
                <a:latin typeface="Courier"/>
                <a:cs typeface="Courier"/>
              </a:rPr>
              <a:t>OPTIMIZER = </a:t>
            </a:r>
            <a:r>
              <a:rPr lang="en-US" sz="1800" smtClean="0">
                <a:solidFill>
                  <a:srgbClr val="4D4D4D"/>
                </a:solidFill>
                <a:latin typeface="Courier"/>
                <a:cs typeface="Courier"/>
              </a:rPr>
              <a:t>ON ;</a:t>
            </a:r>
            <a:endParaRPr lang="en-US" sz="1800">
              <a:solidFill>
                <a:srgbClr val="4D4D4D"/>
              </a:solidFill>
              <a:latin typeface="Courier"/>
              <a:cs typeface="Courier"/>
            </a:endParaRPr>
          </a:p>
          <a:p>
            <a:pPr marL="228600" marR="0" lvl="0" indent="-228600" algn="l" defTabSz="914400" rtl="0" eaLnBrk="1" fontAlgn="auto" latinLnBrk="0" hangingPunct="1">
              <a:lnSpc>
                <a:spcPct val="100000"/>
              </a:lnSpc>
              <a:spcBef>
                <a:spcPts val="1200"/>
              </a:spcBef>
              <a:spcAft>
                <a:spcPts val="0"/>
              </a:spcAft>
              <a:buClr>
                <a:srgbClr val="AEBF2F"/>
              </a:buClr>
              <a:buSzTx/>
              <a:buFont typeface="Wingdings" pitchFamily="2" charset="2"/>
              <a:buChar char=""/>
              <a:tabLst/>
              <a:defRPr/>
            </a:pPr>
            <a:r>
              <a:rPr kumimoji="0" lang="en-US" sz="2400" b="1" i="0" u="none" strike="noStrike" kern="1200" cap="none" spc="0" normalizeH="0" baseline="0" noProof="0" smtClean="0">
                <a:ln>
                  <a:noFill/>
                </a:ln>
                <a:solidFill>
                  <a:srgbClr val="4D4D4D"/>
                </a:solidFill>
                <a:effectLst/>
                <a:uLnTx/>
                <a:uFillTx/>
                <a:latin typeface="Arial" charset="0"/>
                <a:ea typeface="+mn-ea"/>
                <a:cs typeface="Arial" charset="0"/>
              </a:rPr>
              <a:t>All</a:t>
            </a:r>
            <a:r>
              <a:rPr kumimoji="0" lang="en-US" sz="2400" b="0" i="0" u="none" strike="noStrike" kern="1200" cap="none" spc="0" normalizeH="0" baseline="0" noProof="0" smtClean="0">
                <a:ln>
                  <a:noFill/>
                </a:ln>
                <a:solidFill>
                  <a:srgbClr val="4D4D4D"/>
                </a:solidFill>
                <a:effectLst/>
                <a:uLnTx/>
                <a:uFillTx/>
                <a:latin typeface="Arial" charset="0"/>
                <a:ea typeface="+mn-ea"/>
                <a:cs typeface="Arial" charset="0"/>
              </a:rPr>
              <a:t> legacy optimizer (Planner) GUCs are ignored by PQO</a:t>
            </a:r>
          </a:p>
          <a:p>
            <a:pPr marL="457200" marR="0" lvl="1" indent="0" algn="l" defTabSz="914400" rtl="0" eaLnBrk="1" fontAlgn="auto" latinLnBrk="0" hangingPunct="1">
              <a:lnSpc>
                <a:spcPct val="100000"/>
              </a:lnSpc>
              <a:spcBef>
                <a:spcPts val="300"/>
              </a:spcBef>
              <a:spcAft>
                <a:spcPts val="0"/>
              </a:spcAft>
              <a:buClr>
                <a:srgbClr val="AEBF2F"/>
              </a:buClr>
              <a:buSzTx/>
              <a:buFont typeface="Verdana" pitchFamily="34" charset="0"/>
              <a:buNone/>
              <a:tabLst/>
              <a:defRPr/>
            </a:pPr>
            <a:endParaRPr kumimoji="0" lang="en-US" sz="2000" b="0" i="0" u="none" strike="noStrike" kern="1200" cap="none" spc="0" normalizeH="0" baseline="0" noProof="0" smtClean="0">
              <a:ln>
                <a:noFill/>
              </a:ln>
              <a:solidFill>
                <a:srgbClr val="4D4D4D"/>
              </a:solidFill>
              <a:effectLst/>
              <a:uLnTx/>
              <a:uFillTx/>
              <a:latin typeface="Arial" charset="0"/>
              <a:ea typeface="+mn-ea"/>
              <a:cs typeface="Arial" charset="0"/>
            </a:endParaRPr>
          </a:p>
          <a:p>
            <a:pPr marL="0" marR="0" lvl="0" indent="0" algn="l" defTabSz="914400" rtl="0" eaLnBrk="1" fontAlgn="auto" latinLnBrk="0" hangingPunct="1">
              <a:lnSpc>
                <a:spcPct val="100000"/>
              </a:lnSpc>
              <a:spcBef>
                <a:spcPts val="1200"/>
              </a:spcBef>
              <a:spcAft>
                <a:spcPts val="0"/>
              </a:spcAft>
              <a:buClr>
                <a:srgbClr val="AEBF2F"/>
              </a:buClr>
              <a:buSzTx/>
              <a:buFont typeface="Wingdings" pitchFamily="2" charset="2"/>
              <a:buNone/>
              <a:tabLst/>
              <a:defRPr/>
            </a:pPr>
            <a:endParaRPr kumimoji="0" lang="en-US" sz="2400" b="0" i="0" u="none" strike="noStrike" kern="1200" cap="none" spc="0" normalizeH="0" baseline="0" noProof="0" dirty="0">
              <a:ln>
                <a:noFill/>
              </a:ln>
              <a:solidFill>
                <a:srgbClr val="4D4D4D"/>
              </a:solidFill>
              <a:effectLst/>
              <a:uLnTx/>
              <a:uFillTx/>
              <a:latin typeface="Arial" charset="0"/>
              <a:ea typeface="+mn-ea"/>
              <a:cs typeface="Arial" charset="0"/>
            </a:endParaRPr>
          </a:p>
        </p:txBody>
      </p:sp>
    </p:spTree>
    <p:extLst>
      <p:ext uri="{BB962C8B-B14F-4D97-AF65-F5344CB8AC3E}">
        <p14:creationId xmlns:p14="http://schemas.microsoft.com/office/powerpoint/2010/main" val="8061975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2" name="Title 1"/>
          <p:cNvSpPr>
            <a:spLocks noGrp="1"/>
          </p:cNvSpPr>
          <p:nvPr>
            <p:ph type="title"/>
          </p:nvPr>
        </p:nvSpPr>
        <p:spPr>
          <a:xfrm>
            <a:off x="327295" y="195182"/>
            <a:ext cx="8410499" cy="460500"/>
          </a:xfrm>
        </p:spPr>
        <p:txBody>
          <a:bodyPr/>
          <a:lstStyle/>
          <a:p>
            <a:r>
              <a:rPr lang="en-US" sz="3200" kern="1200">
                <a:solidFill>
                  <a:srgbClr val="00685D"/>
                </a:solidFill>
                <a:latin typeface="Arial" charset="0"/>
                <a:ea typeface="+mj-ea"/>
                <a:cs typeface="Arial" charset="0"/>
              </a:rPr>
              <a:t>ANALYZEDB or ANALYZE ROOTPARTITION</a:t>
            </a:r>
            <a:endParaRPr lang="en-US"/>
          </a:p>
        </p:txBody>
      </p:sp>
      <p:sp>
        <p:nvSpPr>
          <p:cNvPr id="3" name="Rectangle 2"/>
          <p:cNvSpPr/>
          <p:nvPr/>
        </p:nvSpPr>
        <p:spPr>
          <a:xfrm>
            <a:off x="404962" y="765954"/>
            <a:ext cx="8410386" cy="4685898"/>
          </a:xfrm>
          <a:prstGeom prst="rect">
            <a:avLst/>
          </a:prstGeom>
        </p:spPr>
        <p:txBody>
          <a:bodyPr wrap="square">
            <a:spAutoFit/>
          </a:bodyPr>
          <a:lstStyle/>
          <a:p>
            <a:pPr marL="228600" lvl="0" indent="-228600">
              <a:spcBef>
                <a:spcPts val="1200"/>
              </a:spcBef>
              <a:buClr>
                <a:srgbClr val="AEBF2F"/>
              </a:buClr>
              <a:buFont typeface="Wingdings" charset="0"/>
              <a:buChar char=""/>
              <a:defRPr/>
            </a:pPr>
            <a:r>
              <a:rPr lang="en-US" sz="2400" kern="1200">
                <a:solidFill>
                  <a:srgbClr val="4D4D4D"/>
                </a:solidFill>
                <a:ea typeface="+mn-ea"/>
              </a:rPr>
              <a:t>Before using PQO at the system, database, session or query level ensure root partition statistics are available</a:t>
            </a:r>
          </a:p>
          <a:p>
            <a:pPr marL="228600" lvl="0" indent="-228600">
              <a:spcBef>
                <a:spcPts val="1200"/>
              </a:spcBef>
              <a:buClr>
                <a:srgbClr val="AEBF2F"/>
              </a:buClr>
              <a:buFont typeface="Wingdings" pitchFamily="2" charset="2"/>
              <a:buChar char=""/>
              <a:defRPr/>
            </a:pPr>
            <a:r>
              <a:rPr lang="en-US" sz="2400" kern="1200">
                <a:solidFill>
                  <a:srgbClr val="4D4D4D"/>
                </a:solidFill>
                <a:ea typeface="+mn-ea"/>
              </a:rPr>
              <a:t>PQO </a:t>
            </a:r>
            <a:r>
              <a:rPr lang="en-US" sz="2400" b="1" kern="1200">
                <a:solidFill>
                  <a:srgbClr val="4D4D4D"/>
                </a:solidFill>
                <a:ea typeface="+mn-ea"/>
              </a:rPr>
              <a:t>must</a:t>
            </a:r>
            <a:r>
              <a:rPr lang="en-US" sz="2400" kern="1200">
                <a:solidFill>
                  <a:srgbClr val="4D4D4D"/>
                </a:solidFill>
                <a:ea typeface="+mn-ea"/>
              </a:rPr>
              <a:t> have root partition statistics</a:t>
            </a:r>
          </a:p>
          <a:p>
            <a:pPr marL="228600" lvl="0" indent="-228600">
              <a:spcBef>
                <a:spcPts val="1200"/>
              </a:spcBef>
              <a:buClr>
                <a:srgbClr val="AEBF2F"/>
              </a:buClr>
              <a:buFont typeface="Wingdings" pitchFamily="2" charset="2"/>
              <a:buChar char=""/>
              <a:defRPr/>
            </a:pPr>
            <a:r>
              <a:rPr lang="en-US" sz="2400" kern="1200">
                <a:solidFill>
                  <a:srgbClr val="4D4D4D"/>
                </a:solidFill>
                <a:ea typeface="+mn-ea"/>
              </a:rPr>
              <a:t>The legacy query optimizer does not use these statistics</a:t>
            </a:r>
            <a:endParaRPr lang="en-US" sz="2400" kern="1200">
              <a:solidFill>
                <a:srgbClr val="4D4D4D"/>
              </a:solidFill>
              <a:latin typeface="Arial" charset="0"/>
              <a:ea typeface="+mn-ea"/>
              <a:cs typeface="Arial" charset="0"/>
            </a:endParaRPr>
          </a:p>
          <a:p>
            <a:pPr marL="228600" lvl="0" indent="-228600">
              <a:spcBef>
                <a:spcPts val="1200"/>
              </a:spcBef>
              <a:buClr>
                <a:srgbClr val="AEBF2F"/>
              </a:buClr>
              <a:buFont typeface="Wingdings" charset="0"/>
              <a:buChar char=""/>
              <a:defRPr/>
            </a:pPr>
            <a:r>
              <a:rPr lang="en-US" sz="2400" kern="1200" smtClean="0">
                <a:solidFill>
                  <a:srgbClr val="4D4D4D"/>
                </a:solidFill>
                <a:ea typeface="+mn-ea"/>
              </a:rPr>
              <a:t>SET optimizer_analyze_root_partition = ON ;</a:t>
            </a:r>
            <a:endParaRPr lang="en-US" sz="2400" kern="1200">
              <a:solidFill>
                <a:srgbClr val="4D4D4D"/>
              </a:solidFill>
              <a:ea typeface="+mn-ea"/>
            </a:endParaRPr>
          </a:p>
          <a:p>
            <a:pPr marL="228600" lvl="0" indent="-228600">
              <a:spcBef>
                <a:spcPts val="1200"/>
              </a:spcBef>
              <a:buClr>
                <a:srgbClr val="AEBF2F"/>
              </a:buClr>
              <a:buFont typeface="Wingdings" charset="0"/>
              <a:buChar char=""/>
              <a:defRPr/>
            </a:pPr>
            <a:r>
              <a:rPr lang="en-US" sz="2400" kern="1200">
                <a:solidFill>
                  <a:srgbClr val="4D4D4D"/>
                </a:solidFill>
                <a:latin typeface="Arial" charset="0"/>
                <a:ea typeface="+mn-ea"/>
                <a:cs typeface="Arial" charset="0"/>
              </a:rPr>
              <a:t>The new ANALYZEDB is a </a:t>
            </a:r>
            <a:r>
              <a:rPr lang="en-US" sz="2400" kern="1200" smtClean="0">
                <a:solidFill>
                  <a:srgbClr val="4D4D4D"/>
                </a:solidFill>
                <a:latin typeface="Arial" charset="0"/>
                <a:ea typeface="+mn-ea"/>
                <a:cs typeface="Arial" charset="0"/>
              </a:rPr>
              <a:t>parallel, incremental analyze that </a:t>
            </a:r>
            <a:r>
              <a:rPr lang="en-US" sz="2400" i="1" kern="1200">
                <a:solidFill>
                  <a:srgbClr val="4D4D4D"/>
                </a:solidFill>
                <a:latin typeface="Arial" charset="0"/>
                <a:ea typeface="+mn-ea"/>
                <a:cs typeface="Arial" charset="0"/>
              </a:rPr>
              <a:t>automatically analyzes the root partition</a:t>
            </a:r>
          </a:p>
          <a:p>
            <a:pPr marL="228600" lvl="0" indent="-228600">
              <a:spcBef>
                <a:spcPts val="1200"/>
              </a:spcBef>
              <a:buClr>
                <a:srgbClr val="AEBF2F"/>
              </a:buClr>
              <a:buFont typeface="Wingdings" charset="0"/>
              <a:buChar char=""/>
              <a:defRPr/>
            </a:pPr>
            <a:r>
              <a:rPr lang="en-US" sz="2400" kern="1200" smtClean="0">
                <a:solidFill>
                  <a:srgbClr val="4D4D4D"/>
                </a:solidFill>
                <a:latin typeface="Arial" charset="0"/>
                <a:cs typeface="Arial" charset="0"/>
              </a:rPr>
              <a:t>ANALYZEDB is</a:t>
            </a:r>
            <a:r>
              <a:rPr lang="en-US" sz="2400" b="1" kern="1200" smtClean="0">
                <a:solidFill>
                  <a:srgbClr val="4D4D4D"/>
                </a:solidFill>
                <a:latin typeface="Arial" charset="0"/>
                <a:ea typeface="+mn-ea"/>
                <a:cs typeface="Arial" charset="0"/>
              </a:rPr>
              <a:t> highly</a:t>
            </a:r>
            <a:r>
              <a:rPr lang="en-US" sz="2400" kern="1200" smtClean="0">
                <a:solidFill>
                  <a:srgbClr val="4D4D4D"/>
                </a:solidFill>
                <a:latin typeface="Arial" charset="0"/>
                <a:ea typeface="+mn-ea"/>
                <a:cs typeface="Arial" charset="0"/>
              </a:rPr>
              <a:t> recommended</a:t>
            </a:r>
            <a:endParaRPr lang="en-US" sz="2400" kern="1200">
              <a:solidFill>
                <a:srgbClr val="4D4D4D"/>
              </a:solidFill>
              <a:latin typeface="Arial" charset="0"/>
              <a:ea typeface="+mn-ea"/>
              <a:cs typeface="Arial" charset="0"/>
            </a:endParaRPr>
          </a:p>
          <a:p>
            <a:pPr marL="457200" lvl="1">
              <a:spcBef>
                <a:spcPts val="300"/>
              </a:spcBef>
              <a:buClr>
                <a:srgbClr val="AEBF2F"/>
              </a:buClr>
              <a:defRPr/>
            </a:pPr>
            <a:endParaRPr lang="en-US" sz="2000" kern="1200">
              <a:solidFill>
                <a:srgbClr val="4D4D4D"/>
              </a:solidFill>
              <a:latin typeface="Arial" charset="0"/>
              <a:ea typeface="+mn-ea"/>
              <a:cs typeface="Arial" charset="0"/>
            </a:endParaRPr>
          </a:p>
          <a:p>
            <a:pPr lvl="0">
              <a:spcBef>
                <a:spcPts val="1200"/>
              </a:spcBef>
              <a:buClr>
                <a:srgbClr val="AEBF2F"/>
              </a:buClr>
              <a:defRPr/>
            </a:pPr>
            <a:endParaRPr lang="en-US" sz="2400" kern="1200" dirty="0">
              <a:solidFill>
                <a:srgbClr val="4D4D4D"/>
              </a:solidFill>
              <a:latin typeface="Arial" charset="0"/>
              <a:ea typeface="+mn-ea"/>
              <a:cs typeface="Arial" charset="0"/>
            </a:endParaRPr>
          </a:p>
        </p:txBody>
      </p:sp>
    </p:spTree>
    <p:extLst>
      <p:ext uri="{BB962C8B-B14F-4D97-AF65-F5344CB8AC3E}">
        <p14:creationId xmlns:p14="http://schemas.microsoft.com/office/powerpoint/2010/main" val="6118863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RCA-HAWQ">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8751</TotalTime>
  <Words>1857</Words>
  <Application>Microsoft Macintosh PowerPoint</Application>
  <PresentationFormat>On-screen Show (16:9)</PresentationFormat>
  <Paragraphs>226</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ORCA-HAWQ</vt:lpstr>
      <vt:lpstr>simple-light</vt:lpstr>
      <vt:lpstr>PowerPoint Presentation</vt:lpstr>
      <vt:lpstr>Pivotal Query Optimizer (PQO)</vt:lpstr>
      <vt:lpstr>Agenda</vt:lpstr>
      <vt:lpstr>Why PQO?</vt:lpstr>
      <vt:lpstr>Do What Works</vt:lpstr>
      <vt:lpstr>PQO’s New Features</vt:lpstr>
      <vt:lpstr>A Bit More on Features</vt:lpstr>
      <vt:lpstr>Using Pivotal Query Optimizer GUCs</vt:lpstr>
      <vt:lpstr>ANALYZEDB or ANALYZE ROOTPARTITION</vt:lpstr>
      <vt:lpstr>PQO Performance Considerations</vt:lpstr>
      <vt:lpstr>How to Use PQO for Existing Installations</vt:lpstr>
      <vt:lpstr>How to Use PQO for New Installations</vt:lpstr>
      <vt:lpstr>Partitioning Pain Points in the Planner</vt:lpstr>
      <vt:lpstr>Partitioned Tables in PQO </vt:lpstr>
      <vt:lpstr>Subqueries: Definition</vt:lpstr>
      <vt:lpstr>Subqueries: Impact</vt:lpstr>
      <vt:lpstr>Common Table Expressions (CTEs)</vt:lpstr>
      <vt:lpstr>CTE Query Plan in PQO</vt:lpstr>
      <vt:lpstr>Features Not Supported by PQO</vt:lpstr>
      <vt:lpstr>When PQO falls back</vt:lpstr>
      <vt:lpstr>How to determine if it is PQO or Planner?</vt:lpstr>
      <vt:lpstr>How to determine if it is PQO or Planner?</vt:lpstr>
      <vt:lpstr>For unsupported PQO features</vt:lpstr>
      <vt:lpstr>References</vt:lpstr>
      <vt:lpstr>Wrap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Goddard</cp:lastModifiedBy>
  <cp:revision>184</cp:revision>
  <dcterms:modified xsi:type="dcterms:W3CDTF">2016-05-31T20:39:17Z</dcterms:modified>
</cp:coreProperties>
</file>