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tags/tag22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1" r:id="rId2"/>
    <p:sldMasterId id="2147483717" r:id="rId3"/>
  </p:sldMasterIdLst>
  <p:notesMasterIdLst>
    <p:notesMasterId r:id="rId30"/>
  </p:notesMasterIdLst>
  <p:handoutMasterIdLst>
    <p:handoutMasterId r:id="rId31"/>
  </p:handoutMasterIdLst>
  <p:sldIdLst>
    <p:sldId id="333" r:id="rId4"/>
    <p:sldId id="335" r:id="rId5"/>
    <p:sldId id="336" r:id="rId6"/>
    <p:sldId id="306" r:id="rId7"/>
    <p:sldId id="307" r:id="rId8"/>
    <p:sldId id="308" r:id="rId9"/>
    <p:sldId id="309" r:id="rId10"/>
    <p:sldId id="310" r:id="rId11"/>
    <p:sldId id="311" r:id="rId12"/>
    <p:sldId id="340" r:id="rId13"/>
    <p:sldId id="312" r:id="rId14"/>
    <p:sldId id="314" r:id="rId15"/>
    <p:sldId id="315" r:id="rId16"/>
    <p:sldId id="316" r:id="rId17"/>
    <p:sldId id="341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5" r:id="rId26"/>
    <p:sldId id="330" r:id="rId27"/>
    <p:sldId id="334" r:id="rId28"/>
    <p:sldId id="332" r:id="rId29"/>
  </p:sldIdLst>
  <p:sldSz cx="9144000" cy="5143500" type="screen16x9"/>
  <p:notesSz cx="6858000" cy="9144000"/>
  <p:custDataLst>
    <p:tags r:id="rId3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4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2" autoAdjust="0"/>
    <p:restoredTop sz="70392" autoAdjust="0"/>
  </p:normalViewPr>
  <p:slideViewPr>
    <p:cSldViewPr snapToGrid="0" snapToObjects="1">
      <p:cViewPr varScale="1">
        <p:scale>
          <a:sx n="113" d="100"/>
          <a:sy n="113" d="100"/>
        </p:scale>
        <p:origin x="-920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90" d="100"/>
          <a:sy n="90" d="100"/>
        </p:scale>
        <p:origin x="-3600" y="-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ags" Target="tags/tag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F3CDE44-1994-4F3C-A1AA-CF30DBB57157}" type="datetimeFigureOut">
              <a:rPr lang="en-US" altLang="en-US"/>
              <a:pPr/>
              <a:t>5/31/16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F94B1218-8F8F-4571-8384-5908C61339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2550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3847D5F-D18A-4EFE-85D6-1336CC681B93}" type="datetimeFigureOut">
              <a:rPr lang="en-US" altLang="en-US"/>
              <a:pPr/>
              <a:t>5/31/16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4475F10-5301-45E0-8406-B76BC39161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529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295170" y="2972429"/>
            <a:ext cx="6267600" cy="5793600"/>
          </a:xfrm>
          <a:prstGeom prst="rect">
            <a:avLst/>
          </a:prstGeom>
        </p:spPr>
        <p:txBody>
          <a:bodyPr lIns="90500" tIns="90500" rIns="90500" bIns="905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1610876" y="686429"/>
            <a:ext cx="3692700" cy="208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Recall from the</a:t>
            </a:r>
            <a:r>
              <a:rPr lang="en-US" b="0" baseline="0" dirty="0" smtClean="0"/>
              <a:t> previous slide that the `id’ column appeared twice in the output.</a:t>
            </a:r>
          </a:p>
          <a:p>
            <a:r>
              <a:rPr lang="en-US" b="0" dirty="0" smtClean="0"/>
              <a:t>The NATURAL keyword</a:t>
            </a:r>
            <a:r>
              <a:rPr lang="en-US" b="0" baseline="0" dirty="0" smtClean="0"/>
              <a:t> provides a nice solution for that.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Ref. http://www.postgresql.org/docs/8.0/static/queries-table-expressions.html</a:t>
            </a:r>
          </a:p>
          <a:p>
            <a:endParaRPr lang="en-US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cross join may not be the type of join you should use when working on large data sets because</a:t>
            </a:r>
            <a:r>
              <a:rPr lang="en-US" baseline="0" dirty="0" smtClean="0"/>
              <a:t> it </a:t>
            </a:r>
            <a:r>
              <a:rPr lang="en-US" dirty="0" smtClean="0"/>
              <a:t>can result in huge transactions.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(Here: clients and orders tables)</a:t>
            </a:r>
          </a:p>
          <a:p>
            <a:endParaRPr lang="en-US" dirty="0" smtClean="0"/>
          </a:p>
          <a:p>
            <a:r>
              <a:rPr lang="en-US" dirty="0" smtClean="0"/>
              <a:t>For example, if you have a billion row table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CROSS JOIN</a:t>
            </a:r>
            <a:r>
              <a:rPr lang="en-US" dirty="0" smtClean="0"/>
              <a:t> it to a 100 row table, your resulting set will have 100 billion rows.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When Greenplum executes a plan, it attempts to eliminate as many rows as possible.</a:t>
            </a:r>
          </a:p>
          <a:p>
            <a:r>
              <a:rPr lang="en-US" b="0" dirty="0" smtClean="0"/>
              <a:t>The optimizer tries to be as restrictive as possible, before the joins, to reduce the number of rows returned for the join.</a:t>
            </a:r>
          </a:p>
          <a:p>
            <a:r>
              <a:rPr lang="en-US" b="0" dirty="0" smtClean="0"/>
              <a:t>The goal is that the join is performed using</a:t>
            </a:r>
            <a:r>
              <a:rPr lang="en-US" b="0" baseline="0" dirty="0" smtClean="0"/>
              <a:t> only the</a:t>
            </a:r>
            <a:r>
              <a:rPr lang="en-US" b="0" dirty="0" smtClean="0"/>
              <a:t> rows and columns needed for the join.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example on the slide shows four columns the query is working 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first restriction is developed using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 smtClean="0"/>
              <a:t> clause. It restricts the number of rows returned.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Next, the JOIN condition</a:t>
            </a:r>
            <a:r>
              <a:rPr lang="en-US" baseline="0" dirty="0" smtClean="0"/>
              <a:t> is applied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Finally, the columns selected are specified in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/>
              <a:t> statement,</a:t>
            </a:r>
            <a:r>
              <a:rPr lang="en-US" baseline="0" dirty="0" smtClean="0"/>
              <a:t> so the only columns projected are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CNTRY_ID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CNTRY_DESC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Thanks to Caleb Welton for this (24 February 2016)</a:t>
            </a:r>
          </a:p>
          <a:p>
            <a:endParaRPr lang="en-US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Thanks to Caleb Welton for this (24 February 2016)</a:t>
            </a:r>
          </a:p>
          <a:p>
            <a:endParaRPr lang="en-US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[1] This assumes that the datatypes of the join keys is the same so that the</a:t>
            </a:r>
          </a:p>
          <a:p>
            <a:r>
              <a:rPr lang="en-US" dirty="0" smtClean="0"/>
              <a:t>hash algorithm for the join keys will hash the keys to the same segment.  There</a:t>
            </a:r>
          </a:p>
          <a:p>
            <a:r>
              <a:rPr lang="en-US" dirty="0" smtClean="0"/>
              <a:t>is special consideration of int2/int4/int8 so that they will hash in a stable</a:t>
            </a:r>
          </a:p>
          <a:p>
            <a:r>
              <a:rPr lang="en-US" dirty="0" smtClean="0"/>
              <a:t>fashion across datatypes, but if you were joining an integer to a float, or an</a:t>
            </a:r>
          </a:p>
          <a:p>
            <a:r>
              <a:rPr lang="en-US" dirty="0" smtClean="0"/>
              <a:t>integer to a string then this guarantee goes away and you will need to employ a</a:t>
            </a:r>
          </a:p>
          <a:p>
            <a:r>
              <a:rPr lang="en-US" dirty="0" smtClean="0"/>
              <a:t>strategy other than the co-located join.</a:t>
            </a:r>
          </a:p>
          <a:p>
            <a:endParaRPr lang="en-US" dirty="0" smtClean="0"/>
          </a:p>
          <a:p>
            <a:r>
              <a:rPr lang="en-US" b="0" dirty="0" smtClean="0"/>
              <a:t>Thanks to Caleb Welton for this (24 February 2016)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Thanks to Caleb Welton for this (24 February 2016)</a:t>
            </a:r>
          </a:p>
          <a:p>
            <a:endParaRPr lang="en-US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Thanks to Caleb Welton for this (24 February 2016)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These are the join methods seen in a query plan: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Sort Merge Join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Hash Join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Nested Loop Join</a:t>
            </a:r>
          </a:p>
          <a:p>
            <a:endParaRPr lang="en-US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295170" y="2972429"/>
            <a:ext cx="6267600" cy="5793600"/>
          </a:xfrm>
          <a:prstGeom prst="rect">
            <a:avLst/>
          </a:prstGeom>
        </p:spPr>
        <p:txBody>
          <a:bodyPr lIns="90500" tIns="90500" rIns="90500" bIns="90500" anchor="ctr" anchorCtr="0">
            <a:no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Intro:</a:t>
            </a:r>
            <a:r>
              <a:rPr lang="en-US" baseline="0" dirty="0" smtClean="0"/>
              <a:t> my name is, my role is, …</a:t>
            </a:r>
            <a:endParaRPr lang="en-US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Each relation is sorted on the join attributes before the join starts. Then the</a:t>
            </a:r>
          </a:p>
          <a:p>
            <a:r>
              <a:rPr lang="en-US" b="0" dirty="0"/>
              <a:t>two relations are scanned in parallel, and matching rows are combined to form</a:t>
            </a:r>
          </a:p>
          <a:p>
            <a:r>
              <a:rPr lang="en-US" b="0" dirty="0"/>
              <a:t>join rows. This kind of join is more attractive because each relation has to be</a:t>
            </a:r>
          </a:p>
          <a:p>
            <a:r>
              <a:rPr lang="en-US" b="0" dirty="0"/>
              <a:t>scanned only once. The required sorting might be achieved either by an explicit</a:t>
            </a:r>
          </a:p>
          <a:p>
            <a:r>
              <a:rPr lang="en-US" b="0" dirty="0"/>
              <a:t>sort step, or by scanning the relation in the proper order using an index on</a:t>
            </a:r>
          </a:p>
          <a:p>
            <a:r>
              <a:rPr lang="en-US" b="0" dirty="0"/>
              <a:t>the join key.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Ref.:</a:t>
            </a:r>
          </a:p>
          <a:p>
            <a:r>
              <a:rPr lang="en-US" b="0" dirty="0"/>
              <a:t>http://stackoverflow.com/questions/1111707/what-is-the-difference-between-a-hash-join-and-a-merge-join-oracle-rdbms</a:t>
            </a:r>
          </a:p>
          <a:p>
            <a:r>
              <a:rPr lang="en-US" b="0" dirty="0"/>
              <a:t>https://en.wikipedia.org/wiki/Sort-merge_join</a:t>
            </a:r>
          </a:p>
          <a:p>
            <a:r>
              <a:rPr lang="en-US" b="0" dirty="0"/>
              <a:t>http://www.postgresql.org/docs/8.4/static/planner-optimizer.html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Ref. https://en.wikipedia.org/wiki/Sort-merge_join</a:t>
            </a:r>
          </a:p>
          <a:p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(the in-memory hash table is of the smaller table)</a:t>
            </a:r>
          </a:p>
          <a:p>
            <a:endParaRPr lang="en-US" dirty="0" smtClean="0"/>
          </a:p>
          <a:p>
            <a:r>
              <a:rPr lang="en-US" dirty="0" smtClean="0"/>
              <a:t>The lookups in the hash table are very fast since it’s in memory</a:t>
            </a:r>
          </a:p>
          <a:p>
            <a:endParaRPr lang="en-US" dirty="0" smtClean="0"/>
          </a:p>
          <a:p>
            <a:r>
              <a:rPr lang="en-US" dirty="0" smtClean="0"/>
              <a:t>Ref.</a:t>
            </a:r>
            <a:r>
              <a:rPr lang="en-US" baseline="0" dirty="0" smtClean="0"/>
              <a:t> https://en.wikipedia.org/wiki/Hash_join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dirty="0" smtClean="0"/>
              <a:t>Ref.</a:t>
            </a:r>
            <a:r>
              <a:rPr lang="en-US" b="0" baseline="0" dirty="0" smtClean="0"/>
              <a:t> http://www.postgresql.org/docs/8.3/static/planner-optimizer.html</a:t>
            </a:r>
            <a:endParaRPr lang="en-US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When the query involves more than two relations, the final result must be built up by a tree of join steps, each with two inputs.</a:t>
            </a:r>
          </a:p>
          <a:p>
            <a:r>
              <a:rPr lang="en-US" b="0" dirty="0" smtClean="0"/>
              <a:t>The planner</a:t>
            </a:r>
            <a:r>
              <a:rPr lang="en-US" b="0" baseline="0" dirty="0" smtClean="0"/>
              <a:t> </a:t>
            </a:r>
            <a:r>
              <a:rPr lang="en-US" b="0" dirty="0" smtClean="0"/>
              <a:t>examines different possible join sequences to find the cheapest one.</a:t>
            </a:r>
          </a:p>
          <a:p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295170" y="2972429"/>
            <a:ext cx="6267600" cy="5793600"/>
          </a:xfrm>
          <a:prstGeom prst="rect">
            <a:avLst/>
          </a:prstGeom>
        </p:spPr>
        <p:txBody>
          <a:bodyPr lIns="90500" tIns="90500" rIns="90500" bIns="905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mtClean="0"/>
              <a:t>Big data, complex</a:t>
            </a:r>
            <a:r>
              <a:rPr lang="en-US" baseline="0" smtClean="0"/>
              <a:t> analytical queries, and </a:t>
            </a:r>
            <a:r>
              <a:rPr lang="en-US" smtClean="0"/>
              <a:t>BI</a:t>
            </a:r>
            <a:r>
              <a:rPr lang="en-US" baseline="0" smtClean="0"/>
              <a:t> Tools pose immense challenges for query planner/optimizers; PQO was built from the ground up to tackle this challenge.</a:t>
            </a:r>
          </a:p>
          <a:p>
            <a:pPr>
              <a:spcBef>
                <a:spcPts val="0"/>
              </a:spcBef>
              <a:buNone/>
            </a:pPr>
            <a:r>
              <a:rPr lang="en-US" smtClean="0"/>
              <a:t>PQO can</a:t>
            </a:r>
            <a:r>
              <a:rPr lang="en-US" baseline="0" smtClean="0"/>
              <a:t> be enabled or disabled at the cluster, or instance, level (gpconfig); the DB level; or the session/query level.</a:t>
            </a:r>
          </a:p>
          <a:p>
            <a:pPr>
              <a:spcBef>
                <a:spcPts val="0"/>
              </a:spcBef>
              <a:buNone/>
            </a:pPr>
            <a:r>
              <a:rPr lang="en-US" baseline="0" smtClean="0"/>
              <a:t>PQO requires statistics on the root partition of partitioned tables, and the `analyzedb’ command is great for this.</a:t>
            </a:r>
            <a:endParaRPr lang="en-US" smtClean="0"/>
          </a:p>
          <a:p>
            <a:pPr>
              <a:spcBef>
                <a:spcPts val="0"/>
              </a:spcBef>
              <a:buNone/>
            </a:pPr>
            <a:endParaRPr lang="en-US" smtClean="0"/>
          </a:p>
          <a:p>
            <a:pPr>
              <a:spcBef>
                <a:spcPts val="0"/>
              </a:spcBef>
              <a:buNone/>
            </a:pPr>
            <a:r>
              <a:rPr lang="en-US" smtClean="0"/>
              <a:t>At</a:t>
            </a:r>
            <a:r>
              <a:rPr lang="en-US" baseline="0" smtClean="0"/>
              <a:t> this point, I suggest reviewing by jumping right into the lab.</a:t>
            </a:r>
          </a:p>
          <a:p>
            <a:pPr>
              <a:spcBef>
                <a:spcPts val="0"/>
              </a:spcBef>
              <a:buNone/>
            </a:pPr>
            <a:endParaRPr lang="en-US" baseline="0" smtClean="0"/>
          </a:p>
          <a:p>
            <a:pPr>
              <a:spcBef>
                <a:spcPts val="0"/>
              </a:spcBef>
              <a:buNone/>
            </a:pPr>
            <a:r>
              <a:rPr lang="en-US" baseline="0" smtClean="0"/>
              <a:t>Thank you!</a:t>
            </a:r>
          </a:p>
          <a:p>
            <a:pPr>
              <a:spcBef>
                <a:spcPts val="0"/>
              </a:spcBef>
              <a:buNone/>
            </a:pPr>
            <a:endParaRPr lang="en-US" smtClean="0"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295170" y="2972429"/>
            <a:ext cx="6267600" cy="5793600"/>
          </a:xfrm>
          <a:prstGeom prst="rect">
            <a:avLst/>
          </a:prstGeom>
        </p:spPr>
        <p:txBody>
          <a:bodyPr lIns="90500" tIns="90500" rIns="90500" bIns="905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1610876" y="686429"/>
            <a:ext cx="3692700" cy="208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295170" y="2972429"/>
            <a:ext cx="6267600" cy="5793600"/>
          </a:xfrm>
          <a:prstGeom prst="rect">
            <a:avLst/>
          </a:prstGeom>
        </p:spPr>
        <p:txBody>
          <a:bodyPr lIns="90500" tIns="90500" rIns="90500" bIns="905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Joins</a:t>
            </a:r>
            <a:r>
              <a:rPr lang="en-US" b="0" baseline="0" dirty="0" smtClean="0"/>
              <a:t> in SQL enable us to combine data from different tables, and GPDB gives us this ability on very large data sets.</a:t>
            </a:r>
          </a:p>
          <a:p>
            <a:r>
              <a:rPr lang="en-US" b="0" baseline="0" dirty="0" smtClean="0"/>
              <a:t>Here are the join types available to you as a SQL user:</a:t>
            </a: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Inner</a:t>
            </a:r>
            <a:r>
              <a:rPr lang="en-US" b="1" baseline="0" dirty="0" smtClean="0"/>
              <a:t> join </a:t>
            </a:r>
            <a:r>
              <a:rPr lang="en-US" b="0" baseline="0" dirty="0" smtClean="0"/>
              <a:t>– The inner join is possibly the most common type of join. The resulting data set is obtained by combining two tables on a common column. Each row of the left table is compared against each row of the right table. All matching rows are returned as part of the result set. An </a:t>
            </a:r>
            <a:r>
              <a:rPr lang="en-US" b="1" baseline="0" dirty="0" smtClean="0"/>
              <a:t>equijoin</a:t>
            </a:r>
            <a:r>
              <a:rPr lang="en-US" b="0" baseline="0" dirty="0" smtClean="0"/>
              <a:t> is an inner join that uses only equality comparisons in the join predicate.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There are three types of Outer Join</a:t>
            </a:r>
            <a:r>
              <a:rPr lang="en-US" b="0" baseline="0" dirty="0" smtClean="0"/>
              <a:t>: left, right, and full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Left outer join </a:t>
            </a:r>
            <a:r>
              <a:rPr lang="en-US" b="0" baseline="0" dirty="0" smtClean="0"/>
              <a:t>– Left outer join returns all of the rows from the left table </a:t>
            </a:r>
            <a:r>
              <a:rPr lang="en-US" b="1" baseline="0" dirty="0" smtClean="0"/>
              <a:t>even if there is no matching row in the right table</a:t>
            </a:r>
            <a:r>
              <a:rPr lang="en-US" b="0" baseline="0" dirty="0" smtClean="0"/>
              <a:t>. It also returns matching rows from the right table. Rows in the right table that do not match are not included as part of the result 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Right outer join </a:t>
            </a:r>
            <a:r>
              <a:rPr lang="en-US" b="0" baseline="0" dirty="0" smtClean="0"/>
              <a:t>– (Similar to the left outer join) The Right outer join returns all of the rows from the right table </a:t>
            </a:r>
            <a:r>
              <a:rPr lang="en-US" b="1" baseline="0" dirty="0" smtClean="0"/>
              <a:t>even if there is no matching row in the left table</a:t>
            </a:r>
            <a:r>
              <a:rPr lang="en-US" b="0" baseline="0" dirty="0" smtClean="0"/>
              <a:t>. It also returns the matching rows from the left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Full outer join </a:t>
            </a:r>
            <a:r>
              <a:rPr lang="en-US" b="0" baseline="0" dirty="0" smtClean="0"/>
              <a:t>– Full outer join returns all rows from both tables where there is a match and returns NULL for rows that do not have a match.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Cross join </a:t>
            </a:r>
            <a:r>
              <a:rPr lang="en-US" b="0" baseline="0" dirty="0" smtClean="0"/>
              <a:t>– Cross join returns the Cartesian product of rows from tables in the join. The resulting data set consists of a combination of each row in the left table with each row in the right table. Two tables, each with five rows, will produce a resulting data set that contains twenty-five rows.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baseline="0" dirty="0" smtClean="0"/>
              <a:t>In this Inner Join example, we have an Equi-Join, since the join condition is the equals operator</a:t>
            </a:r>
          </a:p>
          <a:p>
            <a:endParaRPr lang="en-US" b="0" baseline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Alternative syntax for INNER join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A left outer join has that inner join result set plus the row for id = 0 from clients (shown in red)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Note that the implicit OUTER keyword is missing in this example.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Why might you need something like this? Suppose we have a list of clients and we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have purchase data from the last month. We might want a report of the sales for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all our clients, even those that didn't buy anything in that month. This sort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of report might be useful for the sales staff to target those clients.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A right outer join:</a:t>
            </a:r>
          </a:p>
          <a:p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Returns</a:t>
            </a:r>
            <a:r>
              <a:rPr lang="en-US" b="0" baseline="0" dirty="0" smtClean="0"/>
              <a:t> all the joined rows, plus one row for each unmatched right-hand row.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Is functionally the same as the </a:t>
            </a:r>
            <a:r>
              <a:rPr lang="en-US" b="0" baseline="0" dirty="0" smtClean="0">
                <a:latin typeface="Courier New" pitchFamily="49" charset="0"/>
                <a:cs typeface="Courier New" pitchFamily="49" charset="0"/>
              </a:rPr>
              <a:t>LEFT OUTER JOIN</a:t>
            </a:r>
            <a:r>
              <a:rPr lang="en-US" b="0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either case, you need to take care to choose the left table and the right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Again, the OUTER keyword is implicit and not included here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The last type is a FULL OUTER JOIN,</a:t>
            </a:r>
            <a:r>
              <a:rPr lang="en-US" b="0" baseline="0" dirty="0" smtClean="0"/>
              <a:t> which combines</a:t>
            </a:r>
            <a:r>
              <a:rPr lang="en-US" b="0" dirty="0" smtClean="0"/>
              <a:t> a left </a:t>
            </a:r>
            <a:r>
              <a:rPr lang="en-US" b="1" dirty="0" smtClean="0"/>
              <a:t>and</a:t>
            </a:r>
            <a:r>
              <a:rPr lang="en-US" b="0" dirty="0" smtClean="0"/>
              <a:t> a right outer join.</a:t>
            </a:r>
          </a:p>
          <a:p>
            <a:endParaRPr lang="en-US" b="0" dirty="0" smtClean="0"/>
          </a:p>
          <a:p>
            <a:r>
              <a:rPr lang="en-US" b="0" dirty="0" smtClean="0"/>
              <a:t>Basically,</a:t>
            </a:r>
            <a:r>
              <a:rPr lang="en-US" b="0" baseline="0" dirty="0" smtClean="0"/>
              <a:t> </a:t>
            </a:r>
            <a:r>
              <a:rPr lang="en-US" b="0" dirty="0" smtClean="0"/>
              <a:t>an inner join,</a:t>
            </a:r>
            <a:r>
              <a:rPr lang="en-US" b="0" baseline="0" dirty="0" smtClean="0"/>
              <a:t> but with the addition of </a:t>
            </a:r>
            <a:r>
              <a:rPr lang="en-US" b="0" dirty="0" smtClean="0"/>
              <a:t>any missing rows from</a:t>
            </a:r>
            <a:r>
              <a:rPr lang="en-US" b="0" baseline="0" dirty="0" smtClean="0"/>
              <a:t> either table (the red and blue rows)</a:t>
            </a:r>
          </a:p>
          <a:p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gray">
          <a:xfrm>
            <a:off x="0" y="4747022"/>
            <a:ext cx="9144000" cy="28932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gray">
          <a:xfrm flipH="1">
            <a:off x="8553450" y="5042298"/>
            <a:ext cx="5334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/>
            <a:fld id="{3D745134-AD03-4A89-A9DB-EB83690C3E8B}" type="slidenum">
              <a:rPr lang="en-US" altLang="en-US" sz="800">
                <a:solidFill>
                  <a:srgbClr val="7F7F7F"/>
                </a:solidFill>
                <a:cs typeface="Arial" pitchFamily="34" charset="0"/>
              </a:rPr>
              <a:pPr algn="r" defTabSz="914400"/>
              <a:t>‹#›</a:t>
            </a:fld>
            <a:endParaRPr lang="en-US" altLang="en-US" sz="80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8" name="Picture 13" descr="Pivotal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1" y="4799410"/>
            <a:ext cx="957263" cy="16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 bwMode="gray">
          <a:xfrm>
            <a:off x="349250" y="5044679"/>
            <a:ext cx="2274888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©  </a:t>
            </a:r>
            <a:r>
              <a:rPr lang="en-US" altLang="en-US" sz="600" dirty="0" smtClean="0">
                <a:solidFill>
                  <a:srgbClr val="7F7F7F"/>
                </a:solidFill>
                <a:cs typeface="Arial" pitchFamily="34" charset="0"/>
              </a:rPr>
              <a:t>2015 </a:t>
            </a:r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Pivotal Software, Inc.  All rights reserved.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 bwMode="gray">
          <a:xfrm>
            <a:off x="890588" y="1603314"/>
            <a:ext cx="4384145" cy="10064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890589" y="2845278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908582" y="3652816"/>
            <a:ext cx="5026550" cy="276999"/>
          </a:xfrm>
          <a:prstGeom prst="rect">
            <a:avLst/>
          </a:prstGeom>
          <a:noFill/>
        </p:spPr>
        <p:txBody>
          <a:bodyPr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37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gray">
          <a:xfrm>
            <a:off x="0" y="4747022"/>
            <a:ext cx="9144000" cy="28932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gray">
          <a:xfrm flipH="1">
            <a:off x="8553450" y="5042298"/>
            <a:ext cx="5334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/>
            <a:fld id="{3C4ECB52-206F-41D5-83CC-FB6C2ECF0A00}" type="slidenum">
              <a:rPr lang="en-US" altLang="en-US" sz="800">
                <a:solidFill>
                  <a:srgbClr val="7F7F7F"/>
                </a:solidFill>
                <a:cs typeface="Arial" pitchFamily="34" charset="0"/>
              </a:rPr>
              <a:pPr algn="r" defTabSz="914400"/>
              <a:t>‹#›</a:t>
            </a:fld>
            <a:endParaRPr lang="en-US" altLang="en-US" sz="80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5" name="Picture 13" descr="Pivotal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1" y="4799410"/>
            <a:ext cx="957263" cy="16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 bwMode="gray">
          <a:xfrm>
            <a:off x="349250" y="5044679"/>
            <a:ext cx="2274888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©  </a:t>
            </a:r>
            <a:r>
              <a:rPr lang="en-US" altLang="en-US" sz="600" dirty="0" smtClean="0">
                <a:solidFill>
                  <a:srgbClr val="7F7F7F"/>
                </a:solidFill>
                <a:cs typeface="Arial" pitchFamily="34" charset="0"/>
              </a:rPr>
              <a:t>2015 </a:t>
            </a:r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Pivotal Software,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885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gray">
          <a:xfrm>
            <a:off x="0" y="4747022"/>
            <a:ext cx="9144000" cy="28932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gray">
          <a:xfrm flipH="1">
            <a:off x="8553450" y="5042298"/>
            <a:ext cx="5334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/>
            <a:fld id="{2E6718AD-3AD0-47E1-94E9-3D500AFA3CF7}" type="slidenum">
              <a:rPr lang="en-US" altLang="en-US" sz="800">
                <a:solidFill>
                  <a:srgbClr val="7F7F7F"/>
                </a:solidFill>
                <a:cs typeface="Arial" pitchFamily="34" charset="0"/>
              </a:rPr>
              <a:pPr algn="r" defTabSz="914400"/>
              <a:t>‹#›</a:t>
            </a:fld>
            <a:endParaRPr lang="en-US" altLang="en-US" sz="80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7" name="Picture 13" descr="Pivotal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1" y="4799410"/>
            <a:ext cx="957263" cy="16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 bwMode="gray">
          <a:xfrm>
            <a:off x="349250" y="5044679"/>
            <a:ext cx="2274888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©  </a:t>
            </a:r>
            <a:r>
              <a:rPr lang="en-US" altLang="en-US" sz="600" dirty="0" smtClean="0">
                <a:solidFill>
                  <a:srgbClr val="7F7F7F"/>
                </a:solidFill>
                <a:cs typeface="Arial" pitchFamily="34" charset="0"/>
              </a:rPr>
              <a:t>2015 </a:t>
            </a:r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Pivotal Software, Inc.  All rights reserved.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1026053" y="1341464"/>
            <a:ext cx="6048376" cy="123008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1034519" y="2636430"/>
            <a:ext cx="6048375" cy="42207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2859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 bwMode="gray">
          <a:xfrm>
            <a:off x="0" y="4747022"/>
            <a:ext cx="9144000" cy="28932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gray">
          <a:xfrm flipH="1">
            <a:off x="8553450" y="5042298"/>
            <a:ext cx="5334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/>
            <a:fld id="{82EDEA53-F321-473E-A199-97E41E62043D}" type="slidenum">
              <a:rPr lang="en-US" altLang="en-US" sz="800">
                <a:solidFill>
                  <a:srgbClr val="7F7F7F"/>
                </a:solidFill>
                <a:cs typeface="Arial" pitchFamily="34" charset="0"/>
              </a:rPr>
              <a:pPr algn="r" defTabSz="914400"/>
              <a:t>‹#›</a:t>
            </a:fld>
            <a:endParaRPr lang="en-US" altLang="en-US" sz="80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6" name="Picture 13" descr="Pivotal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1" y="4799410"/>
            <a:ext cx="957263" cy="16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gray">
          <a:xfrm>
            <a:off x="349250" y="5044679"/>
            <a:ext cx="2274888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©  </a:t>
            </a:r>
            <a:r>
              <a:rPr lang="en-US" altLang="en-US" sz="600" dirty="0" smtClean="0">
                <a:solidFill>
                  <a:srgbClr val="7F7F7F"/>
                </a:solidFill>
                <a:cs typeface="Arial" pitchFamily="34" charset="0"/>
              </a:rPr>
              <a:t>2015 </a:t>
            </a:r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Pivotal Software, Inc. 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 bwMode="gray">
          <a:xfrm>
            <a:off x="670455" y="-1277510"/>
            <a:ext cx="6048376" cy="4013406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rgbClr val="00888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0751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11" descr="EMC-no-tag_white_RGB-150dp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9" y="1671638"/>
            <a:ext cx="5153025" cy="102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733550" y="2820591"/>
            <a:ext cx="568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F27C3A"/>
                </a:solidFill>
                <a:cs typeface="Arial" pitchFamily="34" charset="0"/>
              </a:rPr>
              <a:t>A NEW </a:t>
            </a:r>
            <a:r>
              <a:rPr lang="en-US" altLang="en-US" sz="2300">
                <a:solidFill>
                  <a:srgbClr val="F27C3A"/>
                </a:solidFill>
                <a:cs typeface="Arial" pitchFamily="34" charset="0"/>
              </a:rPr>
              <a:t>PLATFORM</a:t>
            </a:r>
            <a:r>
              <a:rPr lang="en-US" altLang="en-US" sz="2400">
                <a:solidFill>
                  <a:srgbClr val="F27C3A"/>
                </a:solidFill>
                <a:cs typeface="Arial" pitchFamily="34" charset="0"/>
              </a:rPr>
              <a:t> </a:t>
            </a:r>
            <a:r>
              <a:rPr lang="en-US" altLang="en-US" sz="2400">
                <a:solidFill>
                  <a:srgbClr val="3EA7BC"/>
                </a:solidFill>
                <a:cs typeface="Arial" pitchFamily="34" charset="0"/>
              </a:rPr>
              <a:t>FOR A NEW ERA</a:t>
            </a:r>
          </a:p>
        </p:txBody>
      </p:sp>
    </p:spTree>
    <p:extLst>
      <p:ext uri="{BB962C8B-B14F-4D97-AF65-F5344CB8AC3E}">
        <p14:creationId xmlns:p14="http://schemas.microsoft.com/office/powerpoint/2010/main" val="1464003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rgbClr val="ADC339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rgbClr val="ADC339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rgbClr val="ADC339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rgbClr val="ADC339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8909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1934109" y="1452325"/>
            <a:ext cx="5152499" cy="136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1701800" y="2984500"/>
            <a:ext cx="5689499" cy="47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2400" kern="0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NEW</a:t>
            </a:r>
            <a:r>
              <a:rPr lang="en" sz="2400" kern="0">
                <a:solidFill>
                  <a:srgbClr val="E96C42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" sz="2300" kern="0">
                <a:solidFill>
                  <a:srgbClr val="AEBF2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PLATFORM</a:t>
            </a:r>
            <a:r>
              <a:rPr lang="en" sz="2400" kern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" sz="2400" kern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A NEW ERA</a:t>
            </a:r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1934109" y="1452325"/>
            <a:ext cx="5152499" cy="136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1701800" y="2984500"/>
            <a:ext cx="5689499" cy="47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2400" kern="0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NEW</a:t>
            </a:r>
            <a:r>
              <a:rPr lang="en" sz="2400" kern="0">
                <a:solidFill>
                  <a:srgbClr val="E96C42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" sz="2300" kern="0">
                <a:solidFill>
                  <a:srgbClr val="AEBF2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PLATFORM</a:t>
            </a:r>
            <a:r>
              <a:rPr lang="en" sz="2400" kern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" sz="2400" kern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A NEW ERA</a:t>
            </a:r>
          </a:p>
        </p:txBody>
      </p:sp>
    </p:spTree>
    <p:extLst>
      <p:ext uri="{BB962C8B-B14F-4D97-AF65-F5344CB8AC3E}">
        <p14:creationId xmlns:p14="http://schemas.microsoft.com/office/powerpoint/2010/main" val="2808889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F16F3B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2" name="Shape 22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1410" y="4686262"/>
            <a:ext cx="899699" cy="2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45750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2591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rgbClr val="ADC339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rgbClr val="ADC339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rgbClr val="ADC339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rgbClr val="ADC339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3965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rgbClr val="ADC339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rgbClr val="ADC339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rgbClr val="ADC339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rgbClr val="ADC339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68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45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rgbClr val="ADC339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rgbClr val="ADC339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rgbClr val="ADC339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rgbClr val="ADC339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0201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6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6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pPr defTabSz="914400" fontAlgn="auto"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pPr defTabSz="914400" fontAlgn="auto"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fld id="{00000000-1234-1234-1234-123412341234}" type="slidenum">
              <a:rPr lang="en" kern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  <a:buSzPct val="25000"/>
              </a:pPr>
              <a:t>‹#›</a:t>
            </a:fld>
            <a:endParaRPr lang="en" kern="0">
              <a:solidFill>
                <a:srgbClr val="00685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519780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4032600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744823" y="1074737"/>
            <a:ext cx="4032600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44266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rgbClr val="ADC339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rgbClr val="ADC339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rgbClr val="ADC339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rgbClr val="ADC339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8136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F16F3B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2" name="Shape 82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1410" y="4686262"/>
            <a:ext cx="899699" cy="2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  <p:sp>
        <p:nvSpPr>
          <p:cNvPr id="85" name="Shape 8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7" name="Shape 87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1410" y="4686262"/>
            <a:ext cx="899699" cy="2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857443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9144000" cy="21684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949494">
                  <a:alpha val="60784"/>
                </a:srgbClr>
              </a:gs>
            </a:gsLst>
            <a:lin ang="16200038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685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299" cy="12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1C7B70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299" cy="19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0" y="0"/>
            <a:ext cx="9144000" cy="21684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949494">
                  <a:alpha val="60784"/>
                </a:srgbClr>
              </a:gs>
            </a:gsLst>
            <a:lin ang="16200038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685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957032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3 -Large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8" name="Shape 98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70454" y="1674283"/>
            <a:ext cx="6048299" cy="135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00685D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1410" y="4686262"/>
            <a:ext cx="899699" cy="2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4" name="Shape 104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1410" y="4686262"/>
            <a:ext cx="899699" cy="255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068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, no circle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9530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4736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, graphic area on lef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pic" idx="2"/>
          </p:nvPr>
        </p:nvSpPr>
        <p:spPr>
          <a:xfrm>
            <a:off x="366713" y="1074737"/>
            <a:ext cx="2073300" cy="3383099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2728913" y="1074737"/>
            <a:ext cx="60482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841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67272" y="951202"/>
            <a:ext cx="8119529" cy="259664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9135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 with graphic area at lef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pic" idx="2"/>
          </p:nvPr>
        </p:nvSpPr>
        <p:spPr>
          <a:xfrm>
            <a:off x="366713" y="1419225"/>
            <a:ext cx="2073300" cy="3038399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3"/>
          </p:nvPr>
        </p:nvSpPr>
        <p:spPr>
          <a:xfrm>
            <a:off x="2728913" y="1419224"/>
            <a:ext cx="6048299" cy="30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77331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672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7" name="Shape 137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  <p:sp>
        <p:nvSpPr>
          <p:cNvPr id="139" name="Shape 13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1" name="Shape 141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51740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vi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6" name="Shape 146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ctrTitle"/>
          </p:nvPr>
        </p:nvSpPr>
        <p:spPr>
          <a:xfrm>
            <a:off x="1017587" y="1739930"/>
            <a:ext cx="6048299" cy="6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026053" y="2447127"/>
            <a:ext cx="6048299" cy="5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1C7B70"/>
              </a:buClr>
              <a:buFont typeface="Arial"/>
              <a:buNone/>
              <a:defRPr/>
            </a:lvl1pPr>
            <a:lvl2pPr rtl="0">
              <a:spcBef>
                <a:spcPts val="300"/>
              </a:spcBef>
              <a:buClr>
                <a:srgbClr val="1C7B70"/>
              </a:buClr>
              <a:buFont typeface="Arial"/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1410" y="4686262"/>
            <a:ext cx="899699" cy="255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3788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vider 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0" y="0"/>
            <a:ext cx="9144000" cy="21684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949494">
                  <a:alpha val="60784"/>
                </a:srgbClr>
              </a:gs>
            </a:gsLst>
            <a:lin ang="16200038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685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299" cy="12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1C7B70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299" cy="19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57786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vider 3 -Large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8" name="Shape 158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ctrTitle"/>
          </p:nvPr>
        </p:nvSpPr>
        <p:spPr>
          <a:xfrm>
            <a:off x="670454" y="1674283"/>
            <a:ext cx="6048299" cy="135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00685D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1410" y="4686262"/>
            <a:ext cx="899699" cy="255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11472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, no circle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73833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Subtitle 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7301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with Subtitle and Conten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499" cy="30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4357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Content, graphic area on lef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pic" idx="2"/>
          </p:nvPr>
        </p:nvSpPr>
        <p:spPr>
          <a:xfrm>
            <a:off x="366713" y="1074737"/>
            <a:ext cx="2073300" cy="3383099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2728913" y="1074737"/>
            <a:ext cx="60482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945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41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, and Content with graphic area at lef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pic" idx="2"/>
          </p:nvPr>
        </p:nvSpPr>
        <p:spPr>
          <a:xfrm>
            <a:off x="366713" y="1419225"/>
            <a:ext cx="2073300" cy="3038399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3"/>
          </p:nvPr>
        </p:nvSpPr>
        <p:spPr>
          <a:xfrm>
            <a:off x="2728913" y="1419224"/>
            <a:ext cx="6048299" cy="30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04092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lumn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4032600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2"/>
          </p:nvPr>
        </p:nvSpPr>
        <p:spPr>
          <a:xfrm>
            <a:off x="4744823" y="1074737"/>
            <a:ext cx="4032600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77125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ck background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2" name="Shape 192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41218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votal Title Slide"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1934109" y="1452325"/>
            <a:ext cx="5152499" cy="136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1701800" y="2984500"/>
            <a:ext cx="5689499" cy="47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2400" kern="0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NEW</a:t>
            </a:r>
            <a:r>
              <a:rPr lang="en" sz="2400" kern="0">
                <a:solidFill>
                  <a:srgbClr val="E96C42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" sz="2300" kern="0">
                <a:solidFill>
                  <a:srgbClr val="AEBF2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PLATFORM</a:t>
            </a:r>
            <a:r>
              <a:rPr lang="en" sz="2400" kern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" sz="2400" kern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A NEW ERA</a:t>
            </a:r>
          </a:p>
        </p:txBody>
      </p:sp>
    </p:spTree>
    <p:extLst>
      <p:ext uri="{BB962C8B-B14F-4D97-AF65-F5344CB8AC3E}">
        <p14:creationId xmlns:p14="http://schemas.microsoft.com/office/powerpoint/2010/main" val="16102876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685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ctrTitle"/>
          </p:nvPr>
        </p:nvSpPr>
        <p:spPr>
          <a:xfrm>
            <a:off x="890588" y="1312908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F16F3B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685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4" name="Shape 204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" kern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05" name="Shape 205"/>
          <p:cNvSpPr/>
          <p:nvPr/>
        </p:nvSpPr>
        <p:spPr>
          <a:xfrm>
            <a:off x="7941734" y="4713967"/>
            <a:ext cx="957299" cy="219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365125" y="5025750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Pivotal Confidential–Internal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3156200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/>
            </a:lvl3pPr>
            <a:lvl4pPr marL="1658937" indent="-173037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91134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with Subtitle and Conten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499" cy="30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98023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rgbClr val="ADC339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rgbClr val="ADC339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rgbClr val="ADC339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rgbClr val="ADC339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7567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rgbClr val="ADC339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rgbClr val="ADC339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rgbClr val="ADC339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rgbClr val="ADC339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73754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rgbClr val="ADC339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rgbClr val="ADC339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rgbClr val="ADC339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rgbClr val="ADC339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544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355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1934109" y="1452325"/>
            <a:ext cx="5152499" cy="136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1701800" y="2984500"/>
            <a:ext cx="5689499" cy="47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2400" kern="0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NEW</a:t>
            </a:r>
            <a:r>
              <a:rPr lang="en" sz="2400" kern="0">
                <a:solidFill>
                  <a:srgbClr val="E96C42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" sz="2300" kern="0">
                <a:solidFill>
                  <a:srgbClr val="AEBF2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PLATFORM</a:t>
            </a:r>
            <a:r>
              <a:rPr lang="en" sz="2400" kern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" sz="2400" kern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A NEW ERA</a:t>
            </a:r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1934109" y="1452325"/>
            <a:ext cx="5152499" cy="136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1701800" y="2984500"/>
            <a:ext cx="5689499" cy="47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2400" kern="0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NEW</a:t>
            </a:r>
            <a:r>
              <a:rPr lang="en" sz="2400" kern="0">
                <a:solidFill>
                  <a:srgbClr val="E96C42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" sz="2300" kern="0">
                <a:solidFill>
                  <a:srgbClr val="AEBF2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PLATFORM</a:t>
            </a:r>
            <a:r>
              <a:rPr lang="en" sz="2400" kern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" sz="2400" kern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A NEW ERA</a:t>
            </a:r>
          </a:p>
        </p:txBody>
      </p:sp>
    </p:spTree>
    <p:extLst>
      <p:ext uri="{BB962C8B-B14F-4D97-AF65-F5344CB8AC3E}">
        <p14:creationId xmlns:p14="http://schemas.microsoft.com/office/powerpoint/2010/main" val="28088898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F16F3B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2" name="Shape 22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1410" y="4686262"/>
            <a:ext cx="899699" cy="2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457503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25917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rgbClr val="ADC339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rgbClr val="ADC339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rgbClr val="ADC339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rgbClr val="ADC339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39657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rgbClr val="ADC339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rgbClr val="ADC339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rgbClr val="ADC339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rgbClr val="ADC339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6883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rgbClr val="ADC339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rgbClr val="ADC339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rgbClr val="ADC339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rgbClr val="ADC339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02014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6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6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pPr defTabSz="914400" fontAlgn="auto"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pPr defTabSz="914400" fontAlgn="auto"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fld id="{00000000-1234-1234-1234-123412341234}" type="slidenum">
              <a:rPr lang="en" kern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  <a:buSzPct val="25000"/>
              </a:pPr>
              <a:t>‹#›</a:t>
            </a:fld>
            <a:endParaRPr lang="en" kern="0">
              <a:solidFill>
                <a:srgbClr val="00685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51978022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4032600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744823" y="1074737"/>
            <a:ext cx="4032600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44266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rgbClr val="ADC339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rgbClr val="ADC339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rgbClr val="ADC339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rgbClr val="ADC339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81363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F16F3B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2" name="Shape 82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1410" y="4686262"/>
            <a:ext cx="899699" cy="2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  <p:sp>
        <p:nvSpPr>
          <p:cNvPr id="85" name="Shape 8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7" name="Shape 87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1410" y="4686262"/>
            <a:ext cx="899699" cy="2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8574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490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9144000" cy="21684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949494">
                  <a:alpha val="60784"/>
                </a:srgbClr>
              </a:gs>
            </a:gsLst>
            <a:lin ang="16200038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685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299" cy="12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1C7B70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299" cy="19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0" y="0"/>
            <a:ext cx="9144000" cy="21684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949494">
                  <a:alpha val="60784"/>
                </a:srgbClr>
              </a:gs>
            </a:gsLst>
            <a:lin ang="16200038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685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9570325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3 -Large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8" name="Shape 98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70454" y="1674283"/>
            <a:ext cx="6048299" cy="135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00685D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1410" y="4686262"/>
            <a:ext cx="899699" cy="2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4" name="Shape 104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1410" y="4686262"/>
            <a:ext cx="899699" cy="255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0684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, no circle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9530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47362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, graphic area on lef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pic" idx="2"/>
          </p:nvPr>
        </p:nvSpPr>
        <p:spPr>
          <a:xfrm>
            <a:off x="366713" y="1074737"/>
            <a:ext cx="2073300" cy="3383099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2728913" y="1074737"/>
            <a:ext cx="60482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84190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 with graphic area at lef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pic" idx="2"/>
          </p:nvPr>
        </p:nvSpPr>
        <p:spPr>
          <a:xfrm>
            <a:off x="366713" y="1419225"/>
            <a:ext cx="2073300" cy="3038399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3"/>
          </p:nvPr>
        </p:nvSpPr>
        <p:spPr>
          <a:xfrm>
            <a:off x="2728913" y="1419224"/>
            <a:ext cx="6048299" cy="30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77331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6722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7" name="Shape 137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  <p:sp>
        <p:nvSpPr>
          <p:cNvPr id="139" name="Shape 13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1" name="Shape 141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51740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vi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6" name="Shape 146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ctrTitle"/>
          </p:nvPr>
        </p:nvSpPr>
        <p:spPr>
          <a:xfrm>
            <a:off x="1017587" y="1739930"/>
            <a:ext cx="6048299" cy="6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026053" y="2447127"/>
            <a:ext cx="6048299" cy="5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1C7B70"/>
              </a:buClr>
              <a:buFont typeface="Arial"/>
              <a:buNone/>
              <a:defRPr/>
            </a:lvl1pPr>
            <a:lvl2pPr rtl="0">
              <a:spcBef>
                <a:spcPts val="300"/>
              </a:spcBef>
              <a:buClr>
                <a:srgbClr val="1C7B70"/>
              </a:buClr>
              <a:buFont typeface="Arial"/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1410" y="4686262"/>
            <a:ext cx="899699" cy="255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378878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vider 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0" y="0"/>
            <a:ext cx="9144000" cy="21684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949494">
                  <a:alpha val="60784"/>
                </a:srgbClr>
              </a:gs>
            </a:gsLst>
            <a:lin ang="16200038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685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299" cy="12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1C7B70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299" cy="19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B8B3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577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67272" y="881350"/>
            <a:ext cx="8119529" cy="259664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045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vider 3 -Large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8" name="Shape 158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ctrTitle"/>
          </p:nvPr>
        </p:nvSpPr>
        <p:spPr>
          <a:xfrm>
            <a:off x="670454" y="1674283"/>
            <a:ext cx="6048299" cy="135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00685D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1410" y="4686262"/>
            <a:ext cx="899699" cy="255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114728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, no circle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73833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Subtitle 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73016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with Subtitle and Conten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499" cy="30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43572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Content, graphic area on lef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pic" idx="2"/>
          </p:nvPr>
        </p:nvSpPr>
        <p:spPr>
          <a:xfrm>
            <a:off x="366713" y="1074737"/>
            <a:ext cx="2073300" cy="3383099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2728913" y="1074737"/>
            <a:ext cx="60482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94528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, and Content with graphic area at lef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pic" idx="2"/>
          </p:nvPr>
        </p:nvSpPr>
        <p:spPr>
          <a:xfrm>
            <a:off x="366713" y="1419225"/>
            <a:ext cx="2073300" cy="3038399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3"/>
          </p:nvPr>
        </p:nvSpPr>
        <p:spPr>
          <a:xfrm>
            <a:off x="2728913" y="1419224"/>
            <a:ext cx="6048299" cy="30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040927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lumn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4032600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2"/>
          </p:nvPr>
        </p:nvSpPr>
        <p:spPr>
          <a:xfrm>
            <a:off x="4744823" y="1074737"/>
            <a:ext cx="4032600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771253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ck background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2" name="Shape 192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412186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votal Title Slide"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1934109" y="1452325"/>
            <a:ext cx="5152499" cy="136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1701800" y="2984500"/>
            <a:ext cx="5689499" cy="47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2400" kern="0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NEW</a:t>
            </a:r>
            <a:r>
              <a:rPr lang="en" sz="2400" kern="0">
                <a:solidFill>
                  <a:srgbClr val="E96C42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" sz="2300" kern="0">
                <a:solidFill>
                  <a:srgbClr val="AEBF2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PLATFORM</a:t>
            </a:r>
            <a:r>
              <a:rPr lang="en" sz="2400" kern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" sz="2400" kern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A NEW ERA</a:t>
            </a:r>
          </a:p>
        </p:txBody>
      </p:sp>
    </p:spTree>
    <p:extLst>
      <p:ext uri="{BB962C8B-B14F-4D97-AF65-F5344CB8AC3E}">
        <p14:creationId xmlns:p14="http://schemas.microsoft.com/office/powerpoint/2010/main" val="161028769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685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ctrTitle"/>
          </p:nvPr>
        </p:nvSpPr>
        <p:spPr>
          <a:xfrm>
            <a:off x="890588" y="1312908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F16F3B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685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4" name="Shape 204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" kern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05" name="Shape 205"/>
          <p:cNvSpPr/>
          <p:nvPr/>
        </p:nvSpPr>
        <p:spPr>
          <a:xfrm>
            <a:off x="7941734" y="4713967"/>
            <a:ext cx="957299" cy="219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365125" y="5025750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Pivotal Confidential–Internal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31562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66679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/>
            </a:lvl3pPr>
            <a:lvl4pPr marL="1658937" indent="-173037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911341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with Subtitle and Conten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499" cy="30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980237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rgbClr val="ADC339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rgbClr val="ADC339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rgbClr val="ADC339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rgbClr val="ADC339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75672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rgbClr val="ADC339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rgbClr val="ADC339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rgbClr val="ADC339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rgbClr val="ADC339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737541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rgbClr val="ADC339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rgbClr val="ADC339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rgbClr val="ADC339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rgbClr val="ADC339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544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0"/>
            <a:ext cx="9144000" cy="162639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gray">
          <a:xfrm>
            <a:off x="2728912" y="1350577"/>
            <a:ext cx="6048376" cy="123008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2728914" y="2753297"/>
            <a:ext cx="6048375" cy="142627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52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46.xml"/><Relationship Id="rId9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7.xml"/><Relationship Id="rId34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49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3.xml"/><Relationship Id="rId37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2.xml"/><Relationship Id="rId24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75.xml"/><Relationship Id="rId27" Type="http://schemas.openxmlformats.org/officeDocument/2006/relationships/slideLayout" Target="../slideLayouts/slideLayout76.xml"/><Relationship Id="rId28" Type="http://schemas.openxmlformats.org/officeDocument/2006/relationships/slideLayout" Target="../slideLayouts/slideLayout77.xml"/><Relationship Id="rId29" Type="http://schemas.openxmlformats.org/officeDocument/2006/relationships/slideLayout" Target="../slideLayouts/slideLayout78.xml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79.xml"/><Relationship Id="rId31" Type="http://schemas.openxmlformats.org/officeDocument/2006/relationships/slideLayout" Target="../slideLayouts/slideLayout80.xml"/><Relationship Id="rId32" Type="http://schemas.openxmlformats.org/officeDocument/2006/relationships/slideLayout" Target="../slideLayouts/slideLayout81.xml"/><Relationship Id="rId9" Type="http://schemas.openxmlformats.org/officeDocument/2006/relationships/slideLayout" Target="../slideLayouts/slideLayout58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82.xml"/><Relationship Id="rId34" Type="http://schemas.openxmlformats.org/officeDocument/2006/relationships/slideLayout" Target="../slideLayouts/slideLayout83.xml"/><Relationship Id="rId35" Type="http://schemas.openxmlformats.org/officeDocument/2006/relationships/slideLayout" Target="../slideLayouts/slideLayout84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68.xml"/><Relationship Id="rId3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gray">
          <a:xfrm>
            <a:off x="0" y="4747022"/>
            <a:ext cx="9144000" cy="28932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gray">
          <a:xfrm flipH="1">
            <a:off x="8553450" y="5042298"/>
            <a:ext cx="5334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/>
            <a:fld id="{60312796-99FC-4B3F-BDED-9E9EBBFB6C50}" type="slidenum">
              <a:rPr lang="en-US" altLang="en-US" sz="800">
                <a:solidFill>
                  <a:srgbClr val="7F7F7F"/>
                </a:solidFill>
                <a:cs typeface="Arial" pitchFamily="34" charset="0"/>
              </a:rPr>
              <a:pPr algn="r" defTabSz="914400"/>
              <a:t>‹#›</a:t>
            </a:fld>
            <a:endParaRPr lang="en-US" altLang="en-US" sz="80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1030" name="Picture 10" descr="Pivotal_Logo_white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1" y="4799410"/>
            <a:ext cx="957263" cy="16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 bwMode="gray">
          <a:xfrm>
            <a:off x="349250" y="5044679"/>
            <a:ext cx="2274888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©  </a:t>
            </a:r>
            <a:r>
              <a:rPr lang="en-US" altLang="en-US" sz="600" dirty="0" smtClean="0">
                <a:solidFill>
                  <a:srgbClr val="7F7F7F"/>
                </a:solidFill>
                <a:cs typeface="Arial" pitchFamily="34" charset="0"/>
              </a:rPr>
              <a:t>2015 </a:t>
            </a:r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Pivotal Software,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753" r:id="rId14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Arial"/>
          <a:ea typeface="ＭＳ Ｐゴシック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" name="Shape 6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951410" y="4686262"/>
            <a:ext cx="899699" cy="2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58565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  <p:sldLayoutId id="2147483713" r:id="rId32"/>
    <p:sldLayoutId id="2147483714" r:id="rId33"/>
    <p:sldLayoutId id="2147483715" r:id="rId34"/>
    <p:sldLayoutId id="2147483716" r:id="rId3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" name="Shape 6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951410" y="4686262"/>
            <a:ext cx="899699" cy="2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58565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  <p:sldLayoutId id="2147483749" r:id="rId32"/>
    <p:sldLayoutId id="2147483750" r:id="rId33"/>
    <p:sldLayoutId id="2147483751" r:id="rId34"/>
    <p:sldLayoutId id="2147483752" r:id="rId3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12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3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14.pn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7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8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9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0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1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6730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48029" y="205979"/>
            <a:ext cx="8229600" cy="857250"/>
          </a:xfrm>
        </p:spPr>
        <p:txBody>
          <a:bodyPr/>
          <a:lstStyle/>
          <a:p>
            <a:r>
              <a:rPr lang="en-US" dirty="0" smtClean="0"/>
              <a:t>Natural Full Outer Join</a:t>
            </a:r>
            <a:endParaRPr lang="en-US" dirty="0"/>
          </a:p>
        </p:txBody>
      </p:sp>
      <p:pic>
        <p:nvPicPr>
          <p:cNvPr id="2" name="Picture 1" descr="natural-full-jo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5" y="1254730"/>
            <a:ext cx="8577629" cy="28747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273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8270" y="243165"/>
            <a:ext cx="8229600" cy="857250"/>
          </a:xfrm>
        </p:spPr>
        <p:txBody>
          <a:bodyPr/>
          <a:lstStyle/>
          <a:p>
            <a:r>
              <a:rPr lang="en-US" dirty="0" smtClean="0"/>
              <a:t>Cross Join (Cartesian Product)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5309" y="1248031"/>
            <a:ext cx="5093763" cy="3161301"/>
          </a:xfrm>
        </p:spPr>
        <p:txBody>
          <a:bodyPr/>
          <a:lstStyle/>
          <a:p>
            <a:r>
              <a:rPr lang="en-US" dirty="0" smtClean="0"/>
              <a:t>Often, this is used unintentionally</a:t>
            </a:r>
          </a:p>
          <a:p>
            <a:r>
              <a:rPr lang="en-US" dirty="0" smtClean="0"/>
              <a:t>Combines every row in the left table with every row in the right table</a:t>
            </a:r>
          </a:p>
          <a:p>
            <a:r>
              <a:rPr lang="en-US" dirty="0"/>
              <a:t>S</a:t>
            </a:r>
            <a:r>
              <a:rPr lang="en-US" dirty="0" smtClean="0"/>
              <a:t>pecified with the CROSS JOIN</a:t>
            </a:r>
            <a:br>
              <a:rPr lang="en-US" dirty="0" smtClean="0"/>
            </a:br>
            <a:r>
              <a:rPr lang="en-US" dirty="0" smtClean="0"/>
              <a:t>syntax or by comma separating the table names, with</a:t>
            </a:r>
            <a:r>
              <a:rPr lang="en-US" i="1" dirty="0" smtClean="0"/>
              <a:t> no predicates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6214660" y="249024"/>
            <a:ext cx="2657526" cy="1413068"/>
            <a:chOff x="5181600" y="3733800"/>
            <a:chExt cx="3200400" cy="2268969"/>
          </a:xfrm>
        </p:grpSpPr>
        <p:grpSp>
          <p:nvGrpSpPr>
            <p:cNvPr id="3" name="Group 30"/>
            <p:cNvGrpSpPr/>
            <p:nvPr/>
          </p:nvGrpSpPr>
          <p:grpSpPr>
            <a:xfrm>
              <a:off x="5181600" y="3733800"/>
              <a:ext cx="3200400" cy="2268969"/>
              <a:chOff x="609600" y="1524000"/>
              <a:chExt cx="2125569" cy="2268969"/>
            </a:xfrm>
          </p:grpSpPr>
          <p:sp>
            <p:nvSpPr>
              <p:cNvPr id="15" name="Round Same Side Corner Rectangle 14"/>
              <p:cNvSpPr/>
              <p:nvPr/>
            </p:nvSpPr>
            <p:spPr>
              <a:xfrm>
                <a:off x="609600" y="1524000"/>
                <a:ext cx="2125569" cy="1586692"/>
              </a:xfrm>
              <a:prstGeom prst="round2SameRect">
                <a:avLst>
                  <a:gd name="adj1" fmla="val 8000"/>
                  <a:gd name="adj2" fmla="val 0"/>
                </a:avLst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grpSp>
            <p:nvGrpSpPr>
              <p:cNvPr id="4" name="Group 15"/>
              <p:cNvGrpSpPr/>
              <p:nvPr/>
            </p:nvGrpSpPr>
            <p:grpSpPr>
              <a:xfrm>
                <a:off x="609600" y="3110692"/>
                <a:ext cx="2125569" cy="682277"/>
                <a:chOff x="936254" y="1592345"/>
                <a:chExt cx="2125569" cy="682277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936254" y="1592345"/>
                  <a:ext cx="2125569" cy="68227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5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8" name="Rectangle 17"/>
                <p:cNvSpPr/>
                <p:nvPr/>
              </p:nvSpPr>
              <p:spPr>
                <a:xfrm>
                  <a:off x="936254" y="1592345"/>
                  <a:ext cx="2111746" cy="68227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0960" tIns="0" rIns="20320" bIns="0" numCol="1" spcCol="1270" anchor="ctr" anchorCtr="0">
                  <a:noAutofit/>
                </a:bodyPr>
                <a:lstStyle/>
                <a:p>
                  <a:pPr lvl="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200" kern="1200" dirty="0" smtClean="0"/>
                    <a:t>Cross Join</a:t>
                  </a:r>
                  <a:endParaRPr lang="en-US" sz="2200" kern="1200" dirty="0"/>
                </a:p>
              </p:txBody>
            </p:sp>
          </p:grpSp>
        </p:grpSp>
        <p:grpSp>
          <p:nvGrpSpPr>
            <p:cNvPr id="9" name="Group 76"/>
            <p:cNvGrpSpPr/>
            <p:nvPr/>
          </p:nvGrpSpPr>
          <p:grpSpPr>
            <a:xfrm>
              <a:off x="5410200" y="3962400"/>
              <a:ext cx="2743200" cy="1178321"/>
              <a:chOff x="5410200" y="3962400"/>
              <a:chExt cx="2743200" cy="1178321"/>
            </a:xfrm>
          </p:grpSpPr>
          <p:sp>
            <p:nvSpPr>
              <p:cNvPr id="12" name="Oval 11"/>
              <p:cNvSpPr/>
              <p:nvPr/>
            </p:nvSpPr>
            <p:spPr>
              <a:xfrm flipH="1">
                <a:off x="7010400" y="3962400"/>
                <a:ext cx="1143000" cy="1143000"/>
              </a:xfrm>
              <a:prstGeom prst="ellipse">
                <a:avLst/>
              </a:prstGeom>
              <a:solidFill>
                <a:srgbClr val="1C71AB">
                  <a:alpha val="50196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 flipH="1">
                <a:off x="5410200" y="3962400"/>
                <a:ext cx="1143000" cy="1143000"/>
              </a:xfrm>
              <a:prstGeom prst="ellipse">
                <a:avLst/>
              </a:prstGeom>
              <a:solidFill>
                <a:srgbClr val="1C71AB">
                  <a:alpha val="50196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532372" y="4114800"/>
                <a:ext cx="498479" cy="1025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x</a:t>
                </a:r>
                <a:endParaRPr lang="en-US" sz="4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</p:grpSp>
      <p:pic>
        <p:nvPicPr>
          <p:cNvPr id="5" name="Picture 4" descr="cross-join-outp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50" y="1861716"/>
            <a:ext cx="3251200" cy="2755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9900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Elimination During Joins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24802"/>
            <a:ext cx="8229600" cy="3394472"/>
          </a:xfrm>
        </p:spPr>
        <p:txBody>
          <a:bodyPr/>
          <a:lstStyle/>
          <a:p>
            <a:r>
              <a:rPr lang="en-US" dirty="0" smtClean="0"/>
              <a:t>Greenplum often has to use disk space to temporarily store data.</a:t>
            </a:r>
          </a:p>
          <a:p>
            <a:r>
              <a:rPr lang="en-US" dirty="0" smtClean="0"/>
              <a:t>Query optimizer minimizes the amount of memory and disk space required by:</a:t>
            </a:r>
          </a:p>
          <a:p>
            <a:pPr lvl="1"/>
            <a:r>
              <a:rPr lang="en-US" dirty="0" smtClean="0"/>
              <a:t>Projecting (copying) only those columns that the query requires</a:t>
            </a:r>
          </a:p>
          <a:p>
            <a:pPr lvl="1"/>
            <a:r>
              <a:rPr lang="en-US" dirty="0" smtClean="0"/>
              <a:t>Doing single-table set selections first (qualifying rows)</a:t>
            </a:r>
          </a:p>
          <a:p>
            <a:pPr lvl="1"/>
            <a:r>
              <a:rPr lang="en-US" dirty="0" smtClean="0"/>
              <a:t>Eliminating rows early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606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7238"/>
            <a:ext cx="8229600" cy="857250"/>
          </a:xfrm>
        </p:spPr>
        <p:txBody>
          <a:bodyPr/>
          <a:lstStyle/>
          <a:p>
            <a:r>
              <a:rPr lang="en-US" dirty="0" smtClean="0"/>
              <a:t>Analyzing Row Elimination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637795"/>
            <a:ext cx="8229600" cy="42264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Copies selected rows into temporary tables or spill files</a:t>
            </a:r>
          </a:p>
          <a:p>
            <a:r>
              <a:rPr lang="en-US" dirty="0" smtClean="0"/>
              <a:t>Projects needed columns into spill file</a:t>
            </a:r>
          </a:p>
          <a:p>
            <a:r>
              <a:rPr lang="en-US" dirty="0" smtClean="0"/>
              <a:t>Restricts data starting from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 smtClean="0"/>
              <a:t> clause, then to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smtClean="0"/>
              <a:t>statement, and finally to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/>
              <a:t> statement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sz="2200" dirty="0"/>
              <a:t>Temp space consumed is a function of the number of rows times the number of columns</a:t>
            </a:r>
            <a:endParaRPr lang="en-US" sz="2200" dirty="0" smtClean="0"/>
          </a:p>
        </p:txBody>
      </p:sp>
      <p:grpSp>
        <p:nvGrpSpPr>
          <p:cNvPr id="2" name="Group 29"/>
          <p:cNvGrpSpPr/>
          <p:nvPr/>
        </p:nvGrpSpPr>
        <p:grpSpPr>
          <a:xfrm>
            <a:off x="457200" y="2223889"/>
            <a:ext cx="8610600" cy="1545175"/>
            <a:chOff x="304800" y="3787678"/>
            <a:chExt cx="8610600" cy="1851124"/>
          </a:xfrm>
        </p:grpSpPr>
        <p:grpSp>
          <p:nvGrpSpPr>
            <p:cNvPr id="3" name="Group 9"/>
            <p:cNvGrpSpPr/>
            <p:nvPr/>
          </p:nvGrpSpPr>
          <p:grpSpPr>
            <a:xfrm>
              <a:off x="304800" y="3787678"/>
              <a:ext cx="8610600" cy="1851124"/>
              <a:chOff x="304800" y="3505199"/>
              <a:chExt cx="8610600" cy="232332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4800" y="3505200"/>
                <a:ext cx="8610600" cy="23233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4800" y="3505199"/>
                <a:ext cx="8610600" cy="2221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latin typeface="Courier New" pitchFamily="49" charset="0"/>
                    <a:cs typeface="Courier New" pitchFamily="49" charset="0"/>
                  </a:rPr>
                  <a:t>SELECT	U.USER_ID,</a:t>
                </a:r>
              </a:p>
              <a:p>
                <a:r>
                  <a:rPr lang="en-US" sz="1500" dirty="0" smtClean="0">
                    <a:latin typeface="Courier New" pitchFamily="49" charset="0"/>
                    <a:cs typeface="Courier New" pitchFamily="49" charset="0"/>
                  </a:rPr>
                  <a:t>	C.CNTRY_DESC</a:t>
                </a:r>
              </a:p>
              <a:p>
                <a:r>
                  <a:rPr lang="en-US" sz="1500" dirty="0" smtClean="0">
                    <a:latin typeface="Courier New" pitchFamily="49" charset="0"/>
                    <a:cs typeface="Courier New" pitchFamily="49" charset="0"/>
                  </a:rPr>
                  <a:t>FROM	USERS U</a:t>
                </a:r>
              </a:p>
              <a:p>
                <a:r>
                  <a:rPr lang="en-US" sz="1500" dirty="0" smtClean="0">
                    <a:latin typeface="Courier New" pitchFamily="49" charset="0"/>
                    <a:cs typeface="Courier New" pitchFamily="49" charset="0"/>
                  </a:rPr>
                  <a:t>	INNER JOIN COUNTRIES C</a:t>
                </a:r>
              </a:p>
              <a:p>
                <a:r>
                  <a:rPr lang="en-US" sz="1500" dirty="0" smtClean="0">
                    <a:latin typeface="Courier New" pitchFamily="49" charset="0"/>
                    <a:cs typeface="Courier New" pitchFamily="49" charset="0"/>
                  </a:rPr>
                  <a:t>	ON C.CNTRY_ID = U.CNTRY_ID</a:t>
                </a:r>
              </a:p>
              <a:p>
                <a:r>
                  <a:rPr lang="en-US" sz="1500" dirty="0" smtClean="0">
                    <a:latin typeface="Courier New" pitchFamily="49" charset="0"/>
                    <a:cs typeface="Courier New" pitchFamily="49" charset="0"/>
                  </a:rPr>
                  <a:t>WHERE	U.AREA_ID = 771</a:t>
                </a:r>
              </a:p>
            </p:txBody>
          </p:sp>
        </p:grpSp>
        <p:sp>
          <p:nvSpPr>
            <p:cNvPr id="15" name="Rounded Rectangle 14"/>
            <p:cNvSpPr/>
            <p:nvPr/>
          </p:nvSpPr>
          <p:spPr>
            <a:xfrm>
              <a:off x="5715000" y="4876800"/>
              <a:ext cx="2590800" cy="304800"/>
            </a:xfrm>
            <a:prstGeom prst="roundRect">
              <a:avLst>
                <a:gd name="adj" fmla="val 7292"/>
              </a:avLst>
            </a:prstGeom>
            <a:solidFill>
              <a:schemeClr val="bg1"/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JOIN CONDITION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oup 18"/>
            <p:cNvGrpSpPr/>
            <p:nvPr/>
          </p:nvGrpSpPr>
          <p:grpSpPr>
            <a:xfrm>
              <a:off x="2970430" y="3858904"/>
              <a:ext cx="5335370" cy="304800"/>
              <a:chOff x="2970430" y="3962400"/>
              <a:chExt cx="5335370" cy="3048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715000" y="3962400"/>
                <a:ext cx="2590800" cy="304800"/>
              </a:xfrm>
              <a:prstGeom prst="roundRect">
                <a:avLst>
                  <a:gd name="adj" fmla="val 7292"/>
                </a:avLst>
              </a:prstGeom>
              <a:solidFill>
                <a:schemeClr val="bg1"/>
              </a:solidFill>
              <a:ln w="1270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PROJECT LIST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Arrow Connector 17"/>
              <p:cNvCxnSpPr>
                <a:stCxn id="13" idx="1"/>
              </p:cNvCxnSpPr>
              <p:nvPr/>
            </p:nvCxnSpPr>
            <p:spPr>
              <a:xfrm flipH="1">
                <a:off x="2970430" y="4114800"/>
                <a:ext cx="2744570" cy="1589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28"/>
            <p:cNvGrpSpPr/>
            <p:nvPr/>
          </p:nvGrpSpPr>
          <p:grpSpPr>
            <a:xfrm>
              <a:off x="3482210" y="4419600"/>
              <a:ext cx="4823590" cy="304800"/>
              <a:chOff x="3482210" y="4419600"/>
              <a:chExt cx="4823590" cy="3048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5715000" y="4419600"/>
                <a:ext cx="2590800" cy="304800"/>
              </a:xfrm>
              <a:prstGeom prst="roundRect">
                <a:avLst>
                  <a:gd name="adj" fmla="val 7292"/>
                </a:avLst>
              </a:prstGeom>
              <a:solidFill>
                <a:schemeClr val="bg1"/>
              </a:solidFill>
              <a:ln w="1270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EXPLICIT JOIN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Straight Arrow Connector 19"/>
              <p:cNvCxnSpPr>
                <a:stCxn id="14" idx="1"/>
              </p:cNvCxnSpPr>
              <p:nvPr/>
            </p:nvCxnSpPr>
            <p:spPr>
              <a:xfrm flipH="1">
                <a:off x="3482210" y="4572000"/>
                <a:ext cx="2232790" cy="152400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>
              <a:stCxn id="15" idx="1"/>
            </p:cNvCxnSpPr>
            <p:nvPr/>
          </p:nvCxnSpPr>
          <p:spPr>
            <a:xfrm flipH="1">
              <a:off x="3931062" y="5029200"/>
              <a:ext cx="1783938" cy="159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27"/>
            <p:cNvGrpSpPr/>
            <p:nvPr/>
          </p:nvGrpSpPr>
          <p:grpSpPr>
            <a:xfrm>
              <a:off x="3175677" y="5257800"/>
              <a:ext cx="5130123" cy="304800"/>
              <a:chOff x="3175677" y="5334000"/>
              <a:chExt cx="5130123" cy="3048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5715000" y="5334000"/>
                <a:ext cx="2590800" cy="304800"/>
              </a:xfrm>
              <a:prstGeom prst="roundRect">
                <a:avLst>
                  <a:gd name="adj" fmla="val 7292"/>
                </a:avLst>
              </a:prstGeom>
              <a:solidFill>
                <a:schemeClr val="bg1"/>
              </a:solidFill>
              <a:ln w="1270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SET SELECTION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Straight Arrow Connector 24"/>
              <p:cNvCxnSpPr>
                <a:stCxn id="16" idx="1"/>
              </p:cNvCxnSpPr>
              <p:nvPr/>
            </p:nvCxnSpPr>
            <p:spPr>
              <a:xfrm flipH="1">
                <a:off x="3175677" y="5486400"/>
                <a:ext cx="2539323" cy="0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853034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Joins: Parallel Implementation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96567"/>
            <a:ext cx="8229600" cy="3394472"/>
          </a:xfrm>
        </p:spPr>
        <p:txBody>
          <a:bodyPr/>
          <a:lstStyle/>
          <a:p>
            <a:r>
              <a:rPr lang="en-US" dirty="0"/>
              <a:t>The core join algorithms will be the same as in non-distributed systems.</a:t>
            </a:r>
          </a:p>
          <a:p>
            <a:r>
              <a:rPr lang="en-US" dirty="0"/>
              <a:t>Additional details: how do we partition data and still guarantee correctness in a distributed system?</a:t>
            </a:r>
          </a:p>
          <a:p>
            <a:r>
              <a:rPr lang="en-US" dirty="0"/>
              <a:t>For the most part, these details are the same, regardless of the join algorithm (e.g. Merge, Hash, Nested Loop).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39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Redistribution / Motion During Joins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11559"/>
            <a:ext cx="8229600" cy="3394472"/>
          </a:xfrm>
        </p:spPr>
        <p:txBody>
          <a:bodyPr/>
          <a:lstStyle/>
          <a:p>
            <a:r>
              <a:rPr lang="en-US" dirty="0"/>
              <a:t>Generally speaking, if you can do a</a:t>
            </a:r>
            <a:r>
              <a:rPr lang="en-US" b="1" dirty="0"/>
              <a:t> co-located join, </a:t>
            </a:r>
            <a:r>
              <a:rPr lang="en-US" dirty="0"/>
              <a:t>you do.</a:t>
            </a:r>
          </a:p>
          <a:p>
            <a:r>
              <a:rPr lang="en-US" dirty="0"/>
              <a:t>Between broadcast and redistributed joins, the optimizer looks at the cost of motion that gets introduced and chooses </a:t>
            </a:r>
            <a:r>
              <a:rPr lang="en-US" b="1" dirty="0"/>
              <a:t>the plan that it believes to be cheaper</a:t>
            </a:r>
            <a:r>
              <a:rPr lang="en-US" dirty="0"/>
              <a:t>.</a:t>
            </a:r>
          </a:p>
          <a:p>
            <a:r>
              <a:rPr lang="en-US" dirty="0"/>
              <a:t>The optimizer depends on up-to-date statistics on the tables.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8010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82020"/>
            <a:ext cx="8229600" cy="857250"/>
          </a:xfrm>
        </p:spPr>
        <p:txBody>
          <a:bodyPr/>
          <a:lstStyle/>
          <a:p>
            <a:r>
              <a:rPr lang="en-US" dirty="0" smtClean="0"/>
              <a:t>Co-located Join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88038"/>
            <a:ext cx="8229600" cy="3163255"/>
          </a:xfrm>
        </p:spPr>
        <p:txBody>
          <a:bodyPr/>
          <a:lstStyle/>
          <a:p>
            <a:r>
              <a:rPr lang="en-US" dirty="0"/>
              <a:t>If the join key is the distribution key for both tables:</a:t>
            </a:r>
          </a:p>
          <a:p>
            <a:r>
              <a:rPr lang="en-US" dirty="0"/>
              <a:t>We can guarantee</a:t>
            </a:r>
            <a:r>
              <a:rPr lang="en-US" baseline="30000" dirty="0"/>
              <a:t>1</a:t>
            </a:r>
            <a:r>
              <a:rPr lang="en-US" dirty="0"/>
              <a:t> the join can be handled locally on each segment without redistribution.</a:t>
            </a:r>
          </a:p>
          <a:p>
            <a:r>
              <a:rPr lang="en-US" dirty="0"/>
              <a:t>This is the most efficient option.</a:t>
            </a:r>
          </a:p>
          <a:p>
            <a:r>
              <a:rPr lang="en-US" dirty="0"/>
              <a:t>This is a key consideration when designing your schema.</a:t>
            </a:r>
          </a:p>
          <a:p>
            <a:r>
              <a:rPr lang="en-US" i="1" dirty="0"/>
              <a:t>All equal keys are hashed to the same node, so join results will be correct.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258" y="4035397"/>
            <a:ext cx="84444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[1] This assumes that the datatypes of the join keys is the same so that the hash algorithm for the join keys will hash the keys to the same segment. </a:t>
            </a:r>
          </a:p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4361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 Join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02981"/>
            <a:ext cx="8229600" cy="3394472"/>
          </a:xfrm>
        </p:spPr>
        <p:txBody>
          <a:bodyPr/>
          <a:lstStyle/>
          <a:p>
            <a:r>
              <a:rPr lang="en-US" dirty="0"/>
              <a:t>Neither table is distributed by the join keys.</a:t>
            </a:r>
          </a:p>
          <a:p>
            <a:r>
              <a:rPr lang="en-US" dirty="0"/>
              <a:t>One table is considerably smaller than the other table.</a:t>
            </a:r>
          </a:p>
          <a:p>
            <a:r>
              <a:rPr lang="en-US" dirty="0"/>
              <a:t>We may broadcast the smaller table.</a:t>
            </a:r>
          </a:p>
          <a:p>
            <a:r>
              <a:rPr lang="en-US" dirty="0"/>
              <a:t>All segments see </a:t>
            </a:r>
            <a:r>
              <a:rPr lang="en-US" b="1" dirty="0"/>
              <a:t>a complete copy </a:t>
            </a:r>
            <a:r>
              <a:rPr lang="en-US" dirty="0"/>
              <a:t>of the smaller table.</a:t>
            </a:r>
          </a:p>
          <a:p>
            <a:r>
              <a:rPr lang="en-US" dirty="0"/>
              <a:t>They perform a co-located join.</a:t>
            </a:r>
          </a:p>
          <a:p>
            <a:r>
              <a:rPr lang="en-US" i="1" dirty="0"/>
              <a:t>Each row of the larger table can see all target rows in the smaller table, so join results will be correct.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733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Redistributed Join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38931"/>
            <a:ext cx="8229600" cy="3394472"/>
          </a:xfrm>
        </p:spPr>
        <p:txBody>
          <a:bodyPr/>
          <a:lstStyle/>
          <a:p>
            <a:r>
              <a:rPr lang="en-US" dirty="0"/>
              <a:t>One, or both, of the tables are not distributed on the join keys.</a:t>
            </a:r>
          </a:p>
          <a:p>
            <a:r>
              <a:rPr lang="en-US" dirty="0"/>
              <a:t>We can redistribute the table(s).</a:t>
            </a:r>
          </a:p>
          <a:p>
            <a:r>
              <a:rPr lang="en-US" dirty="0"/>
              <a:t>They perform a co-located join.</a:t>
            </a:r>
          </a:p>
          <a:p>
            <a:r>
              <a:rPr lang="en-US" i="1" dirty="0"/>
              <a:t>All equal keys are hashed to the same node, so join results will be correct.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221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Implementations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26017"/>
            <a:ext cx="8229600" cy="3394472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means that GPDB uses to join two tables</a:t>
            </a:r>
          </a:p>
          <a:p>
            <a:r>
              <a:rPr lang="en-US" dirty="0" smtClean="0"/>
              <a:t>These are what you will see in query plans:</a:t>
            </a:r>
          </a:p>
          <a:p>
            <a:pPr lvl="1"/>
            <a:r>
              <a:rPr lang="en-US" dirty="0" smtClean="0"/>
              <a:t>Sort Merge</a:t>
            </a:r>
          </a:p>
          <a:p>
            <a:pPr lvl="1"/>
            <a:r>
              <a:rPr lang="en-US" dirty="0" smtClean="0"/>
              <a:t>Hash</a:t>
            </a:r>
          </a:p>
          <a:p>
            <a:pPr lvl="1"/>
            <a:r>
              <a:rPr lang="en-US" dirty="0" smtClean="0"/>
              <a:t>Nested Loop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31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ctrTitle"/>
          </p:nvPr>
        </p:nvSpPr>
        <p:spPr>
          <a:xfrm>
            <a:off x="822612" y="542252"/>
            <a:ext cx="7460606" cy="12429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16F3B"/>
              </a:buClr>
              <a:buSzPct val="25000"/>
              <a:buFont typeface="Arial"/>
              <a:buNone/>
            </a:pPr>
            <a:r>
              <a:rPr lang="en-US" sz="3600" b="1" dirty="0">
                <a:solidFill>
                  <a:schemeClr val="tx2"/>
                </a:solidFill>
              </a:rPr>
              <a:t>SQL Joins: Types and Implementation</a:t>
            </a:r>
            <a:endParaRPr lang="en" sz="3600" b="1" dirty="0">
              <a:solidFill>
                <a:schemeClr val="tx2"/>
              </a:solidFill>
            </a:endParaRP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024" y="2215846"/>
            <a:ext cx="2202824" cy="1934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6488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888"/>
            <a:ext cx="8229600" cy="857250"/>
          </a:xfrm>
        </p:spPr>
        <p:txBody>
          <a:bodyPr/>
          <a:lstStyle/>
          <a:p>
            <a:r>
              <a:rPr lang="en-US" dirty="0" smtClean="0"/>
              <a:t>Sort Merge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876"/>
            <a:ext cx="8229600" cy="3394472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ommon when the join condition is based an inequality operator, like &lt;, &lt;=, &gt;, &gt;=   (</a:t>
            </a:r>
            <a:r>
              <a:rPr lang="en-US" b="1" dirty="0" smtClean="0"/>
              <a:t>but not</a:t>
            </a:r>
            <a:r>
              <a:rPr lang="en-US" dirty="0" smtClean="0"/>
              <a:t> &lt;&gt;)</a:t>
            </a:r>
          </a:p>
          <a:p>
            <a:r>
              <a:rPr lang="en-US" dirty="0"/>
              <a:t>Steps:</a:t>
            </a:r>
            <a:endParaRPr lang="en-US" dirty="0" smtClean="0"/>
          </a:p>
          <a:p>
            <a:pPr lvl="1"/>
            <a:r>
              <a:rPr lang="en-US" sz="2200" dirty="0"/>
              <a:t>Sort the tables by the join attribute.</a:t>
            </a:r>
          </a:p>
          <a:p>
            <a:pPr lvl="1"/>
            <a:r>
              <a:rPr lang="en-US" sz="2200" dirty="0"/>
              <a:t>Scan the two tables in parallel.</a:t>
            </a:r>
          </a:p>
          <a:p>
            <a:pPr lvl="1"/>
            <a:r>
              <a:rPr lang="en-US" sz="2200" dirty="0"/>
              <a:t>Combine matching rows to form join rows.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210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6776" y="96484"/>
            <a:ext cx="8229600" cy="857250"/>
          </a:xfrm>
        </p:spPr>
        <p:txBody>
          <a:bodyPr/>
          <a:lstStyle/>
          <a:p>
            <a:r>
              <a:rPr lang="en-US" dirty="0" smtClean="0"/>
              <a:t>Illustration of the Sort Merge Join Process</a:t>
            </a:r>
            <a:endParaRPr lang="en-US" dirty="0"/>
          </a:p>
        </p:txBody>
      </p:sp>
      <p:pic>
        <p:nvPicPr>
          <p:cNvPr id="2" name="Picture 1" descr="sort-merge-join-co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19" y="844790"/>
            <a:ext cx="6604411" cy="3733464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851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00923"/>
            <a:ext cx="8229600" cy="857250"/>
          </a:xfrm>
        </p:spPr>
        <p:txBody>
          <a:bodyPr/>
          <a:lstStyle/>
          <a:p>
            <a:r>
              <a:rPr lang="en-US" dirty="0" smtClean="0"/>
              <a:t>Hash Join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58173"/>
            <a:ext cx="8229600" cy="3394472"/>
          </a:xfrm>
        </p:spPr>
        <p:txBody>
          <a:bodyPr/>
          <a:lstStyle/>
          <a:p>
            <a:r>
              <a:rPr lang="en-US" dirty="0" smtClean="0"/>
              <a:t>Build phase:</a:t>
            </a:r>
          </a:p>
          <a:p>
            <a:pPr lvl="1"/>
            <a:r>
              <a:rPr lang="en-US" dirty="0" smtClean="0"/>
              <a:t>Scan smaller table, creating in-memory hash table.</a:t>
            </a:r>
          </a:p>
          <a:p>
            <a:pPr lvl="1"/>
            <a:r>
              <a:rPr lang="en-US" dirty="0"/>
              <a:t>Keys are join columns</a:t>
            </a:r>
          </a:p>
          <a:p>
            <a:pPr lvl="1"/>
            <a:r>
              <a:rPr lang="en-US" dirty="0"/>
              <a:t>Values are the corresponding rows</a:t>
            </a:r>
          </a:p>
          <a:p>
            <a:r>
              <a:rPr lang="en-US" dirty="0" smtClean="0"/>
              <a:t>Probe phase:</a:t>
            </a:r>
          </a:p>
          <a:p>
            <a:pPr lvl="1"/>
            <a:r>
              <a:rPr lang="en-US" dirty="0"/>
              <a:t>Scan the larger table and find the relevant rows from the smaller relation by looking in the hash table.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256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5828" y="192969"/>
            <a:ext cx="8229600" cy="857250"/>
          </a:xfrm>
        </p:spPr>
        <p:txBody>
          <a:bodyPr/>
          <a:lstStyle/>
          <a:p>
            <a:r>
              <a:rPr lang="en-US" dirty="0" smtClean="0"/>
              <a:t>Nested Loop Join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90179"/>
            <a:ext cx="8229600" cy="3394472"/>
          </a:xfrm>
        </p:spPr>
        <p:txBody>
          <a:bodyPr/>
          <a:lstStyle/>
          <a:p>
            <a:r>
              <a:rPr lang="en-US" dirty="0" smtClean="0"/>
              <a:t>Can be one of the most efficient types of joins.</a:t>
            </a:r>
          </a:p>
          <a:p>
            <a:r>
              <a:rPr lang="en-US" dirty="0" smtClean="0"/>
              <a:t>For each row of the “left table” (loop):</a:t>
            </a:r>
          </a:p>
          <a:p>
            <a:pPr lvl="1"/>
            <a:r>
              <a:rPr lang="en-US" dirty="0"/>
              <a:t>Scan the right table to find a match (nested loop)</a:t>
            </a:r>
          </a:p>
          <a:p>
            <a:r>
              <a:rPr lang="en-US" dirty="0" smtClean="0"/>
              <a:t>Indexes on the join columns make this more efficient</a:t>
            </a:r>
          </a:p>
          <a:p>
            <a:r>
              <a:rPr lang="en-US" dirty="0"/>
              <a:t>This type of join is typically inefficient, though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566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 smtClean="0"/>
              <a:t>N-Tables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742950"/>
            <a:ext cx="8458200" cy="3886200"/>
          </a:xfrm>
        </p:spPr>
        <p:txBody>
          <a:bodyPr/>
          <a:lstStyle/>
          <a:p>
            <a:r>
              <a:rPr lang="en-US" dirty="0" smtClean="0"/>
              <a:t>All </a:t>
            </a:r>
            <a:r>
              <a:rPr lang="en-US" i="1" dirty="0" smtClean="0"/>
              <a:t>n</a:t>
            </a:r>
            <a:r>
              <a:rPr lang="en-US" dirty="0" smtClean="0"/>
              <a:t>-table joins are reduced to a series of two-table joins</a:t>
            </a:r>
          </a:p>
          <a:p>
            <a:r>
              <a:rPr lang="en-US" dirty="0" smtClean="0"/>
              <a:t>The query engine can only work on two tables at a time</a:t>
            </a:r>
          </a:p>
          <a:p>
            <a:r>
              <a:rPr lang="en-US" dirty="0"/>
              <a:t>The final result must be built up by a tree of join steps, each with two inputs.</a:t>
            </a:r>
          </a:p>
          <a:p>
            <a:endParaRPr lang="en-US" dirty="0" smtClean="0"/>
          </a:p>
        </p:txBody>
      </p:sp>
      <p:grpSp>
        <p:nvGrpSpPr>
          <p:cNvPr id="2" name="Group 11"/>
          <p:cNvGrpSpPr/>
          <p:nvPr/>
        </p:nvGrpSpPr>
        <p:grpSpPr>
          <a:xfrm>
            <a:off x="91966" y="2800350"/>
            <a:ext cx="8975834" cy="1830773"/>
            <a:chOff x="91966" y="3807370"/>
            <a:chExt cx="8975834" cy="2441030"/>
          </a:xfrm>
        </p:grpSpPr>
        <p:sp>
          <p:nvSpPr>
            <p:cNvPr id="11" name="Rectangle 10"/>
            <p:cNvSpPr/>
            <p:nvPr/>
          </p:nvSpPr>
          <p:spPr>
            <a:xfrm>
              <a:off x="91966" y="3807370"/>
              <a:ext cx="8975834" cy="243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4098" y="3956051"/>
              <a:ext cx="4143052" cy="229234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900" y="3933261"/>
              <a:ext cx="4648200" cy="1832539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6095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76187" y="334645"/>
            <a:ext cx="86705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 smtClean="0"/>
              <a:t>Wrap Up</a:t>
            </a:r>
            <a:endParaRPr lang="en" sz="3200" dirty="0"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894172" y="1219217"/>
            <a:ext cx="7988400" cy="244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95300">
              <a:buSzPct val="100000"/>
            </a:pPr>
            <a:r>
              <a:rPr lang="en-US" dirty="0">
                <a:solidFill>
                  <a:schemeClr val="lt2"/>
                </a:solidFill>
              </a:rPr>
              <a:t>What Join Types Are Available to You?</a:t>
            </a:r>
            <a:endParaRPr lang="en" dirty="0">
              <a:solidFill>
                <a:schemeClr val="lt2"/>
              </a:solidFill>
            </a:endParaRPr>
          </a:p>
          <a:p>
            <a:pPr marL="495300">
              <a:buSzPct val="100000"/>
            </a:pPr>
            <a:r>
              <a:rPr lang="en-US" dirty="0">
                <a:solidFill>
                  <a:schemeClr val="lt2"/>
                </a:solidFill>
              </a:rPr>
              <a:t>Row Elimination</a:t>
            </a:r>
            <a:endParaRPr lang="en" dirty="0">
              <a:solidFill>
                <a:schemeClr val="lt2"/>
              </a:solidFill>
            </a:endParaRPr>
          </a:p>
          <a:p>
            <a:pPr marL="495300">
              <a:buSzPct val="100000"/>
            </a:pPr>
            <a:r>
              <a:rPr lang="en-US" dirty="0">
                <a:solidFill>
                  <a:schemeClr val="lt2"/>
                </a:solidFill>
              </a:rPr>
              <a:t>Minimize Data Movement</a:t>
            </a:r>
          </a:p>
          <a:p>
            <a:pPr marL="495300">
              <a:buSzPct val="100000"/>
            </a:pPr>
            <a:r>
              <a:rPr lang="en-US" dirty="0">
                <a:solidFill>
                  <a:schemeClr val="lt2"/>
                </a:solidFill>
              </a:rPr>
              <a:t>Join Implementations Seen in Query Plans</a:t>
            </a:r>
          </a:p>
          <a:p>
            <a:pPr marL="495300">
              <a:buSzPct val="100000"/>
            </a:pPr>
            <a:r>
              <a:rPr lang="en-US" dirty="0">
                <a:solidFill>
                  <a:schemeClr val="lt2"/>
                </a:solidFill>
              </a:rPr>
              <a:t>Do the Lab</a:t>
            </a:r>
          </a:p>
          <a:p>
            <a:pPr marL="495300">
              <a:buSzPct val="100000"/>
            </a:pPr>
            <a:r>
              <a:rPr lang="en-US" sz="2400" dirty="0">
                <a:solidFill>
                  <a:schemeClr val="lt2"/>
                </a:solidFill>
              </a:rPr>
              <a:t>Thank You!</a:t>
            </a:r>
            <a:endParaRPr lang="en-US" sz="2400" smtClean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0302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6730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76187" y="334645"/>
            <a:ext cx="86705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685D"/>
              </a:buClr>
              <a:buSzPct val="25000"/>
              <a:buFont typeface="Arial"/>
              <a:buNone/>
            </a:pPr>
            <a:r>
              <a:rPr lang="en" sz="3200" dirty="0" smtClean="0">
                <a:solidFill>
                  <a:srgbClr val="4D4D4D"/>
                </a:solidFill>
              </a:rPr>
              <a:t>Agenda</a:t>
            </a:r>
            <a:endParaRPr lang="en" sz="3200" dirty="0">
              <a:solidFill>
                <a:srgbClr val="4D4D4D"/>
              </a:solidFill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058386" y="1320338"/>
            <a:ext cx="7988400" cy="244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95300" indent="-342900">
              <a:buSzPct val="100000"/>
            </a:pPr>
            <a:r>
              <a:rPr lang="en-US" sz="2400" dirty="0" smtClean="0">
                <a:solidFill>
                  <a:schemeClr val="lt2"/>
                </a:solidFill>
              </a:rPr>
              <a:t>What Join Types Are Available to You?</a:t>
            </a:r>
            <a:endParaRPr lang="en" sz="2400" dirty="0">
              <a:solidFill>
                <a:schemeClr val="lt2"/>
              </a:solidFill>
            </a:endParaRPr>
          </a:p>
          <a:p>
            <a:pPr marL="495300" indent="-342900">
              <a:buSzPct val="100000"/>
            </a:pPr>
            <a:r>
              <a:rPr lang="en-US" sz="2400" dirty="0" smtClean="0">
                <a:solidFill>
                  <a:schemeClr val="lt2"/>
                </a:solidFill>
              </a:rPr>
              <a:t>Row Elimination</a:t>
            </a:r>
            <a:endParaRPr lang="en" sz="2400" dirty="0">
              <a:solidFill>
                <a:schemeClr val="lt2"/>
              </a:solidFill>
            </a:endParaRPr>
          </a:p>
          <a:p>
            <a:pPr marL="495300" indent="-342900">
              <a:buSzPct val="100000"/>
            </a:pPr>
            <a:r>
              <a:rPr lang="en-US" sz="2400" dirty="0" smtClean="0">
                <a:solidFill>
                  <a:schemeClr val="lt2"/>
                </a:solidFill>
              </a:rPr>
              <a:t>Minimize Data Movement</a:t>
            </a:r>
          </a:p>
          <a:p>
            <a:pPr marL="495300" indent="-342900">
              <a:buSzPct val="100000"/>
            </a:pPr>
            <a:r>
              <a:rPr lang="en-US" sz="2400" dirty="0" smtClean="0">
                <a:solidFill>
                  <a:schemeClr val="lt2"/>
                </a:solidFill>
              </a:rPr>
              <a:t>Join Implementations Seen in Query Plans</a:t>
            </a:r>
          </a:p>
          <a:p>
            <a:pPr marL="495300" indent="-342900">
              <a:buSzPct val="100000"/>
            </a:pPr>
            <a:r>
              <a:rPr lang="en-US" sz="2400" dirty="0">
                <a:solidFill>
                  <a:schemeClr val="lt2"/>
                </a:solidFill>
              </a:rPr>
              <a:t>Try the Lab</a:t>
            </a:r>
            <a:endParaRPr lang="en" sz="24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094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5885" y="93319"/>
            <a:ext cx="8229600" cy="857250"/>
          </a:xfrm>
        </p:spPr>
        <p:txBody>
          <a:bodyPr/>
          <a:lstStyle/>
          <a:p>
            <a:r>
              <a:rPr lang="en-US" dirty="0" smtClean="0"/>
              <a:t>JOIN Types</a:t>
            </a:r>
            <a:endParaRPr lang="en-US" dirty="0"/>
          </a:p>
        </p:txBody>
      </p:sp>
      <p:grpSp>
        <p:nvGrpSpPr>
          <p:cNvPr id="2" name="Group 72"/>
          <p:cNvGrpSpPr/>
          <p:nvPr/>
        </p:nvGrpSpPr>
        <p:grpSpPr>
          <a:xfrm>
            <a:off x="609601" y="698574"/>
            <a:ext cx="2125569" cy="1701727"/>
            <a:chOff x="609600" y="931431"/>
            <a:chExt cx="2125569" cy="2268969"/>
          </a:xfrm>
        </p:grpSpPr>
        <p:grpSp>
          <p:nvGrpSpPr>
            <p:cNvPr id="3" name="Group 10"/>
            <p:cNvGrpSpPr/>
            <p:nvPr/>
          </p:nvGrpSpPr>
          <p:grpSpPr>
            <a:xfrm>
              <a:off x="609600" y="931431"/>
              <a:ext cx="2125569" cy="2268969"/>
              <a:chOff x="609600" y="1524000"/>
              <a:chExt cx="2125569" cy="2268969"/>
            </a:xfrm>
          </p:grpSpPr>
          <p:sp>
            <p:nvSpPr>
              <p:cNvPr id="12" name="Round Same Side Corner Rectangle 11"/>
              <p:cNvSpPr/>
              <p:nvPr/>
            </p:nvSpPr>
            <p:spPr>
              <a:xfrm>
                <a:off x="609600" y="1524000"/>
                <a:ext cx="2125569" cy="1586692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grpSp>
            <p:nvGrpSpPr>
              <p:cNvPr id="4" name="Group 8"/>
              <p:cNvGrpSpPr/>
              <p:nvPr/>
            </p:nvGrpSpPr>
            <p:grpSpPr>
              <a:xfrm>
                <a:off x="609600" y="3110692"/>
                <a:ext cx="2125569" cy="682277"/>
                <a:chOff x="936254" y="1592345"/>
                <a:chExt cx="2125569" cy="68227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936254" y="1592345"/>
                  <a:ext cx="2125569" cy="682277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5" name="Rectangle 14"/>
                <p:cNvSpPr/>
                <p:nvPr/>
              </p:nvSpPr>
              <p:spPr>
                <a:xfrm>
                  <a:off x="936254" y="1592345"/>
                  <a:ext cx="2111746" cy="68227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0960" tIns="0" rIns="20320" bIns="0" numCol="1" spcCol="1270" anchor="ctr" anchorCtr="0">
                  <a:noAutofit/>
                </a:bodyPr>
                <a:lstStyle/>
                <a:p>
                  <a:pPr lvl="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200" kern="1200" dirty="0" smtClean="0"/>
                    <a:t>Inner Join</a:t>
                  </a:r>
                  <a:endParaRPr lang="en-US" sz="2200" kern="1200" dirty="0"/>
                </a:p>
              </p:txBody>
            </p:sp>
          </p:grpSp>
        </p:grpSp>
        <p:grpSp>
          <p:nvGrpSpPr>
            <p:cNvPr id="7" name="Group 45"/>
            <p:cNvGrpSpPr/>
            <p:nvPr/>
          </p:nvGrpSpPr>
          <p:grpSpPr>
            <a:xfrm>
              <a:off x="796084" y="1143000"/>
              <a:ext cx="1752600" cy="1143000"/>
              <a:chOff x="1905000" y="1066800"/>
              <a:chExt cx="1752600" cy="114300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531852" y="1184696"/>
                <a:ext cx="508956" cy="923544"/>
              </a:xfrm>
              <a:prstGeom prst="ellipse">
                <a:avLst/>
              </a:prstGeom>
              <a:solidFill>
                <a:srgbClr val="1C71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43"/>
              <p:cNvGrpSpPr/>
              <p:nvPr/>
            </p:nvGrpSpPr>
            <p:grpSpPr>
              <a:xfrm>
                <a:off x="1905000" y="1066800"/>
                <a:ext cx="1752600" cy="1143000"/>
                <a:chOff x="1905000" y="1066800"/>
                <a:chExt cx="1752600" cy="114300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905000" y="1066800"/>
                  <a:ext cx="1143000" cy="11430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514600" y="1066800"/>
                  <a:ext cx="1143000" cy="11430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0" name="Group 73"/>
          <p:cNvGrpSpPr/>
          <p:nvPr/>
        </p:nvGrpSpPr>
        <p:grpSpPr>
          <a:xfrm>
            <a:off x="3429001" y="698574"/>
            <a:ext cx="2125569" cy="1701727"/>
            <a:chOff x="3429000" y="931431"/>
            <a:chExt cx="2125569" cy="2268969"/>
          </a:xfrm>
        </p:grpSpPr>
        <p:grpSp>
          <p:nvGrpSpPr>
            <p:cNvPr id="11" name="Group 15"/>
            <p:cNvGrpSpPr/>
            <p:nvPr/>
          </p:nvGrpSpPr>
          <p:grpSpPr>
            <a:xfrm>
              <a:off x="3429000" y="931431"/>
              <a:ext cx="2125569" cy="2268969"/>
              <a:chOff x="609600" y="1524000"/>
              <a:chExt cx="2125569" cy="2268969"/>
            </a:xfrm>
          </p:grpSpPr>
          <p:sp>
            <p:nvSpPr>
              <p:cNvPr id="17" name="Round Same Side Corner Rectangle 16"/>
              <p:cNvSpPr/>
              <p:nvPr/>
            </p:nvSpPr>
            <p:spPr>
              <a:xfrm>
                <a:off x="609600" y="1524000"/>
                <a:ext cx="2125569" cy="1586692"/>
              </a:xfrm>
              <a:prstGeom prst="round2SameRect">
                <a:avLst>
                  <a:gd name="adj1" fmla="val 8000"/>
                  <a:gd name="adj2" fmla="val 0"/>
                </a:avLst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grpSp>
            <p:nvGrpSpPr>
              <p:cNvPr id="13" name="Group 8"/>
              <p:cNvGrpSpPr/>
              <p:nvPr/>
            </p:nvGrpSpPr>
            <p:grpSpPr>
              <a:xfrm>
                <a:off x="609600" y="3110692"/>
                <a:ext cx="2125569" cy="682277"/>
                <a:chOff x="936254" y="1592345"/>
                <a:chExt cx="2125569" cy="68227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936254" y="1592345"/>
                  <a:ext cx="2125569" cy="682277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" name="Rectangle 19"/>
                <p:cNvSpPr/>
                <p:nvPr/>
              </p:nvSpPr>
              <p:spPr>
                <a:xfrm>
                  <a:off x="936254" y="1592345"/>
                  <a:ext cx="2111746" cy="682277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0960" tIns="0" rIns="20320" bIns="0" numCol="1" spcCol="1270" anchor="ctr" anchorCtr="0">
                  <a:noAutofit/>
                </a:bodyPr>
                <a:lstStyle/>
                <a:p>
                  <a:pPr lvl="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200" kern="1200" dirty="0" smtClean="0"/>
                    <a:t>Left Outer Join</a:t>
                  </a:r>
                  <a:endParaRPr lang="en-US" sz="2200" kern="1200" dirty="0"/>
                </a:p>
              </p:txBody>
            </p:sp>
          </p:grpSp>
        </p:grpSp>
        <p:grpSp>
          <p:nvGrpSpPr>
            <p:cNvPr id="16" name="Group 43"/>
            <p:cNvGrpSpPr/>
            <p:nvPr/>
          </p:nvGrpSpPr>
          <p:grpSpPr>
            <a:xfrm>
              <a:off x="3615484" y="1143000"/>
              <a:ext cx="1752600" cy="1143000"/>
              <a:chOff x="1905000" y="1066800"/>
              <a:chExt cx="1752600" cy="11430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905000" y="1066800"/>
                <a:ext cx="1143000" cy="1143000"/>
              </a:xfrm>
              <a:prstGeom prst="ellipse">
                <a:avLst/>
              </a:prstGeom>
              <a:solidFill>
                <a:srgbClr val="1C71AB">
                  <a:alpha val="50196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514600" y="1066800"/>
                <a:ext cx="1143000" cy="11430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8" name="Group 74"/>
          <p:cNvGrpSpPr/>
          <p:nvPr/>
        </p:nvGrpSpPr>
        <p:grpSpPr>
          <a:xfrm>
            <a:off x="6248401" y="698574"/>
            <a:ext cx="2125569" cy="1701727"/>
            <a:chOff x="6248400" y="931431"/>
            <a:chExt cx="2125569" cy="2268969"/>
          </a:xfrm>
        </p:grpSpPr>
        <p:grpSp>
          <p:nvGrpSpPr>
            <p:cNvPr id="21" name="Group 20"/>
            <p:cNvGrpSpPr/>
            <p:nvPr/>
          </p:nvGrpSpPr>
          <p:grpSpPr>
            <a:xfrm>
              <a:off x="6248400" y="931431"/>
              <a:ext cx="2125569" cy="2268969"/>
              <a:chOff x="609600" y="1524000"/>
              <a:chExt cx="2125569" cy="2268969"/>
            </a:xfrm>
          </p:grpSpPr>
          <p:sp>
            <p:nvSpPr>
              <p:cNvPr id="22" name="Round Same Side Corner Rectangle 21"/>
              <p:cNvSpPr/>
              <p:nvPr/>
            </p:nvSpPr>
            <p:spPr>
              <a:xfrm>
                <a:off x="609600" y="1524000"/>
                <a:ext cx="2125569" cy="1586692"/>
              </a:xfrm>
              <a:prstGeom prst="round2SameRect">
                <a:avLst>
                  <a:gd name="adj1" fmla="val 8000"/>
                  <a:gd name="adj2" fmla="val 0"/>
                </a:avLst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grpSp>
            <p:nvGrpSpPr>
              <p:cNvPr id="23" name="Group 8"/>
              <p:cNvGrpSpPr/>
              <p:nvPr/>
            </p:nvGrpSpPr>
            <p:grpSpPr>
              <a:xfrm>
                <a:off x="609600" y="3110692"/>
                <a:ext cx="2125569" cy="682277"/>
                <a:chOff x="936254" y="1592345"/>
                <a:chExt cx="2125569" cy="68227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936254" y="1592345"/>
                  <a:ext cx="2125569" cy="68227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5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" name="Rectangle 24"/>
                <p:cNvSpPr/>
                <p:nvPr/>
              </p:nvSpPr>
              <p:spPr>
                <a:xfrm>
                  <a:off x="936254" y="1592345"/>
                  <a:ext cx="2111746" cy="68227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0960" tIns="0" rIns="20320" bIns="0" numCol="1" spcCol="1270" anchor="ctr" anchorCtr="0">
                  <a:noAutofit/>
                </a:bodyPr>
                <a:lstStyle/>
                <a:p>
                  <a:pPr lvl="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200" kern="1200" dirty="0" smtClean="0"/>
                    <a:t>Right Outer Join</a:t>
                  </a:r>
                  <a:endParaRPr lang="en-US" sz="2200" kern="1200" dirty="0"/>
                </a:p>
              </p:txBody>
            </p:sp>
          </p:grpSp>
        </p:grpSp>
        <p:grpSp>
          <p:nvGrpSpPr>
            <p:cNvPr id="26" name="Group 43"/>
            <p:cNvGrpSpPr/>
            <p:nvPr/>
          </p:nvGrpSpPr>
          <p:grpSpPr>
            <a:xfrm flipH="1">
              <a:off x="6434884" y="1143000"/>
              <a:ext cx="1752600" cy="1143000"/>
              <a:chOff x="1905000" y="1066800"/>
              <a:chExt cx="1752600" cy="11430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905000" y="1066800"/>
                <a:ext cx="1143000" cy="1143000"/>
              </a:xfrm>
              <a:prstGeom prst="ellipse">
                <a:avLst/>
              </a:prstGeom>
              <a:solidFill>
                <a:srgbClr val="1C71AB">
                  <a:alpha val="50196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514600" y="1066800"/>
                <a:ext cx="1143000" cy="11430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8" name="Group 71"/>
          <p:cNvGrpSpPr/>
          <p:nvPr/>
        </p:nvGrpSpPr>
        <p:grpSpPr>
          <a:xfrm>
            <a:off x="1981201" y="2800350"/>
            <a:ext cx="2125569" cy="1701727"/>
            <a:chOff x="1981200" y="3733800"/>
            <a:chExt cx="2125569" cy="2268969"/>
          </a:xfrm>
        </p:grpSpPr>
        <p:grpSp>
          <p:nvGrpSpPr>
            <p:cNvPr id="31" name="Group 25"/>
            <p:cNvGrpSpPr/>
            <p:nvPr/>
          </p:nvGrpSpPr>
          <p:grpSpPr>
            <a:xfrm>
              <a:off x="1981200" y="3733800"/>
              <a:ext cx="2125569" cy="2268969"/>
              <a:chOff x="609600" y="1524000"/>
              <a:chExt cx="2125569" cy="2268969"/>
            </a:xfrm>
          </p:grpSpPr>
          <p:sp>
            <p:nvSpPr>
              <p:cNvPr id="27" name="Round Same Side Corner Rectangle 26"/>
              <p:cNvSpPr/>
              <p:nvPr/>
            </p:nvSpPr>
            <p:spPr>
              <a:xfrm>
                <a:off x="609600" y="1524000"/>
                <a:ext cx="2125569" cy="1586692"/>
              </a:xfrm>
              <a:prstGeom prst="round2SameRect">
                <a:avLst>
                  <a:gd name="adj1" fmla="val 8000"/>
                  <a:gd name="adj2" fmla="val 0"/>
                </a:avLst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grpSp>
            <p:nvGrpSpPr>
              <p:cNvPr id="33" name="Group 8"/>
              <p:cNvGrpSpPr/>
              <p:nvPr/>
            </p:nvGrpSpPr>
            <p:grpSpPr>
              <a:xfrm>
                <a:off x="609600" y="3110692"/>
                <a:ext cx="2125569" cy="682277"/>
                <a:chOff x="936254" y="1592345"/>
                <a:chExt cx="2125569" cy="682277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936254" y="1592345"/>
                  <a:ext cx="2125569" cy="68227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5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0" name="Rectangle 29"/>
                <p:cNvSpPr/>
                <p:nvPr/>
              </p:nvSpPr>
              <p:spPr>
                <a:xfrm>
                  <a:off x="936254" y="1592345"/>
                  <a:ext cx="2111746" cy="68227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0960" tIns="0" rIns="20320" bIns="0" numCol="1" spcCol="1270" anchor="ctr" anchorCtr="0">
                  <a:noAutofit/>
                </a:bodyPr>
                <a:lstStyle/>
                <a:p>
                  <a:pPr lvl="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200" kern="1200" dirty="0" smtClean="0"/>
                    <a:t>Full Outer Join</a:t>
                  </a:r>
                  <a:endParaRPr lang="en-US" sz="2200" kern="1200" dirty="0"/>
                </a:p>
              </p:txBody>
            </p:sp>
          </p:grpSp>
        </p:grpSp>
        <p:grpSp>
          <p:nvGrpSpPr>
            <p:cNvPr id="36" name="Group 43"/>
            <p:cNvGrpSpPr/>
            <p:nvPr/>
          </p:nvGrpSpPr>
          <p:grpSpPr>
            <a:xfrm flipH="1">
              <a:off x="2167684" y="3962400"/>
              <a:ext cx="1752600" cy="1143000"/>
              <a:chOff x="1905000" y="1066800"/>
              <a:chExt cx="1752600" cy="11430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1905000" y="1066800"/>
                <a:ext cx="1143000" cy="1143000"/>
              </a:xfrm>
              <a:prstGeom prst="ellipse">
                <a:avLst/>
              </a:prstGeom>
              <a:solidFill>
                <a:srgbClr val="1C71AB">
                  <a:alpha val="50196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514600" y="1066800"/>
                <a:ext cx="1143000" cy="1143000"/>
              </a:xfrm>
              <a:prstGeom prst="ellipse">
                <a:avLst/>
              </a:prstGeom>
              <a:solidFill>
                <a:srgbClr val="1C71AB">
                  <a:alpha val="50196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" name="Group 77"/>
          <p:cNvGrpSpPr/>
          <p:nvPr/>
        </p:nvGrpSpPr>
        <p:grpSpPr>
          <a:xfrm>
            <a:off x="5181600" y="2800350"/>
            <a:ext cx="3200400" cy="1701727"/>
            <a:chOff x="5181600" y="3733800"/>
            <a:chExt cx="3200400" cy="2268969"/>
          </a:xfrm>
        </p:grpSpPr>
        <p:grpSp>
          <p:nvGrpSpPr>
            <p:cNvPr id="38" name="Group 30"/>
            <p:cNvGrpSpPr/>
            <p:nvPr/>
          </p:nvGrpSpPr>
          <p:grpSpPr>
            <a:xfrm>
              <a:off x="5181600" y="3733800"/>
              <a:ext cx="3200400" cy="2268969"/>
              <a:chOff x="609600" y="1524000"/>
              <a:chExt cx="2125569" cy="2268969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609600" y="1524000"/>
                <a:ext cx="2125569" cy="1586692"/>
              </a:xfrm>
              <a:prstGeom prst="round2SameRect">
                <a:avLst>
                  <a:gd name="adj1" fmla="val 8000"/>
                  <a:gd name="adj2" fmla="val 0"/>
                </a:avLst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grpSp>
            <p:nvGrpSpPr>
              <p:cNvPr id="39" name="Group 8"/>
              <p:cNvGrpSpPr/>
              <p:nvPr/>
            </p:nvGrpSpPr>
            <p:grpSpPr>
              <a:xfrm>
                <a:off x="609600" y="3110692"/>
                <a:ext cx="2125569" cy="682277"/>
                <a:chOff x="936254" y="1592345"/>
                <a:chExt cx="2125569" cy="682277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936254" y="1592345"/>
                  <a:ext cx="2125569" cy="68227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5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Rectangle 34"/>
                <p:cNvSpPr/>
                <p:nvPr/>
              </p:nvSpPr>
              <p:spPr>
                <a:xfrm>
                  <a:off x="936254" y="1592345"/>
                  <a:ext cx="2111746" cy="68227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0960" tIns="0" rIns="20320" bIns="0" numCol="1" spcCol="1270" anchor="ctr" anchorCtr="0">
                  <a:noAutofit/>
                </a:bodyPr>
                <a:lstStyle/>
                <a:p>
                  <a:pPr lvl="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200" kern="1200" dirty="0" smtClean="0"/>
                    <a:t>Cross Join</a:t>
                  </a:r>
                  <a:endParaRPr lang="en-US" sz="2200" kern="1200" dirty="0"/>
                </a:p>
              </p:txBody>
            </p:sp>
          </p:grpSp>
        </p:grpSp>
        <p:grpSp>
          <p:nvGrpSpPr>
            <p:cNvPr id="40" name="Group 76"/>
            <p:cNvGrpSpPr/>
            <p:nvPr/>
          </p:nvGrpSpPr>
          <p:grpSpPr>
            <a:xfrm>
              <a:off x="5410200" y="3962400"/>
              <a:ext cx="2743200" cy="1178321"/>
              <a:chOff x="5410200" y="3962400"/>
              <a:chExt cx="2743200" cy="1178321"/>
            </a:xfrm>
          </p:grpSpPr>
          <p:sp>
            <p:nvSpPr>
              <p:cNvPr id="67" name="Oval 66"/>
              <p:cNvSpPr/>
              <p:nvPr/>
            </p:nvSpPr>
            <p:spPr>
              <a:xfrm flipH="1">
                <a:off x="7010400" y="3962400"/>
                <a:ext cx="1143000" cy="1143000"/>
              </a:xfrm>
              <a:prstGeom prst="ellipse">
                <a:avLst/>
              </a:prstGeom>
              <a:solidFill>
                <a:srgbClr val="1C71AB">
                  <a:alpha val="50196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 flipH="1">
                <a:off x="5410200" y="3962400"/>
                <a:ext cx="1143000" cy="1143000"/>
              </a:xfrm>
              <a:prstGeom prst="ellipse">
                <a:avLst/>
              </a:prstGeom>
              <a:solidFill>
                <a:srgbClr val="1C71AB">
                  <a:alpha val="50196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532372" y="4114800"/>
                <a:ext cx="498479" cy="1025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x</a:t>
                </a:r>
                <a:endParaRPr lang="en-US" sz="4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6479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42129"/>
            <a:ext cx="6180231" cy="3394472"/>
          </a:xfrm>
        </p:spPr>
        <p:txBody>
          <a:bodyPr/>
          <a:lstStyle/>
          <a:p>
            <a:r>
              <a:rPr lang="en-US" dirty="0" smtClean="0"/>
              <a:t>Can be simple to write</a:t>
            </a:r>
          </a:p>
          <a:p>
            <a:r>
              <a:rPr lang="en-US" dirty="0" smtClean="0"/>
              <a:t>Require a join condition be specified</a:t>
            </a:r>
          </a:p>
          <a:p>
            <a:r>
              <a:rPr lang="en-US" dirty="0" smtClean="0"/>
              <a:t>Are also known as a SIMPLE JOIN or EQUI-JOIN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6714440" y="301258"/>
            <a:ext cx="2125569" cy="1701727"/>
            <a:chOff x="609600" y="931431"/>
            <a:chExt cx="2125569" cy="2268969"/>
          </a:xfrm>
        </p:grpSpPr>
        <p:grpSp>
          <p:nvGrpSpPr>
            <p:cNvPr id="3" name="Group 10"/>
            <p:cNvGrpSpPr/>
            <p:nvPr/>
          </p:nvGrpSpPr>
          <p:grpSpPr>
            <a:xfrm>
              <a:off x="609600" y="931431"/>
              <a:ext cx="2125569" cy="2268969"/>
              <a:chOff x="609600" y="1524000"/>
              <a:chExt cx="2125569" cy="2268969"/>
            </a:xfrm>
          </p:grpSpPr>
          <p:sp>
            <p:nvSpPr>
              <p:cNvPr id="16" name="Round Same Side Corner Rectangle 15"/>
              <p:cNvSpPr/>
              <p:nvPr/>
            </p:nvSpPr>
            <p:spPr>
              <a:xfrm>
                <a:off x="609600" y="1524000"/>
                <a:ext cx="2125569" cy="1586692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grpSp>
            <p:nvGrpSpPr>
              <p:cNvPr id="4" name="Group 8"/>
              <p:cNvGrpSpPr/>
              <p:nvPr/>
            </p:nvGrpSpPr>
            <p:grpSpPr>
              <a:xfrm>
                <a:off x="609600" y="3110692"/>
                <a:ext cx="2125569" cy="682277"/>
                <a:chOff x="936254" y="1592345"/>
                <a:chExt cx="2125569" cy="682277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936254" y="1592345"/>
                  <a:ext cx="2125569" cy="682277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Rectangle 18"/>
                <p:cNvSpPr/>
                <p:nvPr/>
              </p:nvSpPr>
              <p:spPr>
                <a:xfrm>
                  <a:off x="936254" y="1592345"/>
                  <a:ext cx="2111746" cy="68227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0960" tIns="0" rIns="20320" bIns="0" numCol="1" spcCol="1270" anchor="ctr" anchorCtr="0">
                  <a:noAutofit/>
                </a:bodyPr>
                <a:lstStyle/>
                <a:p>
                  <a:pPr lvl="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200" kern="1200" dirty="0" smtClean="0"/>
                    <a:t>Inner Join</a:t>
                  </a:r>
                  <a:endParaRPr lang="en-US" sz="2200" kern="1200" dirty="0"/>
                </a:p>
              </p:txBody>
            </p:sp>
          </p:grpSp>
        </p:grpSp>
        <p:grpSp>
          <p:nvGrpSpPr>
            <p:cNvPr id="9" name="Group 45"/>
            <p:cNvGrpSpPr/>
            <p:nvPr/>
          </p:nvGrpSpPr>
          <p:grpSpPr>
            <a:xfrm>
              <a:off x="796084" y="1143000"/>
              <a:ext cx="1752600" cy="1143000"/>
              <a:chOff x="1905000" y="1066800"/>
              <a:chExt cx="1752600" cy="11430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531852" y="1184696"/>
                <a:ext cx="508956" cy="923544"/>
              </a:xfrm>
              <a:prstGeom prst="ellipse">
                <a:avLst/>
              </a:prstGeom>
              <a:solidFill>
                <a:srgbClr val="1C71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" name="Group 43"/>
              <p:cNvGrpSpPr/>
              <p:nvPr/>
            </p:nvGrpSpPr>
            <p:grpSpPr>
              <a:xfrm>
                <a:off x="1905000" y="1066800"/>
                <a:ext cx="1752600" cy="1143000"/>
                <a:chOff x="1905000" y="1066800"/>
                <a:chExt cx="1752600" cy="11430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1905000" y="1066800"/>
                  <a:ext cx="1143000" cy="11430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514600" y="1066800"/>
                  <a:ext cx="1143000" cy="11430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6" name="Picture 5" descr="inner-jo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4" y="2917208"/>
            <a:ext cx="8702451" cy="16593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5803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ner-join-ansi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17" y="1096816"/>
            <a:ext cx="8266083" cy="306805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5764" y="240085"/>
            <a:ext cx="8229600" cy="857250"/>
          </a:xfrm>
        </p:spPr>
        <p:txBody>
          <a:bodyPr/>
          <a:lstStyle/>
          <a:p>
            <a:r>
              <a:rPr lang="en-US" dirty="0" smtClean="0"/>
              <a:t>ANSI Syntax for Joins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2" name="Group 14"/>
          <p:cNvGrpSpPr/>
          <p:nvPr/>
        </p:nvGrpSpPr>
        <p:grpSpPr>
          <a:xfrm>
            <a:off x="6561231" y="2599084"/>
            <a:ext cx="2125569" cy="1701727"/>
            <a:chOff x="609600" y="931431"/>
            <a:chExt cx="2125569" cy="2268969"/>
          </a:xfrm>
        </p:grpSpPr>
        <p:grpSp>
          <p:nvGrpSpPr>
            <p:cNvPr id="3" name="Group 10"/>
            <p:cNvGrpSpPr/>
            <p:nvPr/>
          </p:nvGrpSpPr>
          <p:grpSpPr>
            <a:xfrm>
              <a:off x="609600" y="931431"/>
              <a:ext cx="2125569" cy="2268969"/>
              <a:chOff x="609600" y="1524000"/>
              <a:chExt cx="2125569" cy="2268969"/>
            </a:xfrm>
          </p:grpSpPr>
          <p:sp>
            <p:nvSpPr>
              <p:cNvPr id="22" name="Round Same Side Corner Rectangle 21"/>
              <p:cNvSpPr/>
              <p:nvPr/>
            </p:nvSpPr>
            <p:spPr>
              <a:xfrm>
                <a:off x="609600" y="1524000"/>
                <a:ext cx="2125569" cy="1586692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grpSp>
            <p:nvGrpSpPr>
              <p:cNvPr id="4" name="Group 8"/>
              <p:cNvGrpSpPr/>
              <p:nvPr/>
            </p:nvGrpSpPr>
            <p:grpSpPr>
              <a:xfrm>
                <a:off x="609600" y="3110692"/>
                <a:ext cx="2125569" cy="682277"/>
                <a:chOff x="936254" y="1592345"/>
                <a:chExt cx="2125569" cy="68227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936254" y="1592345"/>
                  <a:ext cx="2125569" cy="682277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" name="Rectangle 24"/>
                <p:cNvSpPr/>
                <p:nvPr/>
              </p:nvSpPr>
              <p:spPr>
                <a:xfrm>
                  <a:off x="936254" y="1592345"/>
                  <a:ext cx="2111746" cy="68227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0960" tIns="0" rIns="20320" bIns="0" numCol="1" spcCol="1270" anchor="ctr" anchorCtr="0">
                  <a:noAutofit/>
                </a:bodyPr>
                <a:lstStyle/>
                <a:p>
                  <a:pPr lvl="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200" kern="1200" dirty="0" smtClean="0"/>
                    <a:t>Inner Join</a:t>
                  </a:r>
                  <a:endParaRPr lang="en-US" sz="2200" kern="1200" dirty="0"/>
                </a:p>
              </p:txBody>
            </p:sp>
          </p:grpSp>
        </p:grpSp>
        <p:grpSp>
          <p:nvGrpSpPr>
            <p:cNvPr id="9" name="Group 45"/>
            <p:cNvGrpSpPr/>
            <p:nvPr/>
          </p:nvGrpSpPr>
          <p:grpSpPr>
            <a:xfrm>
              <a:off x="796084" y="1143000"/>
              <a:ext cx="1752600" cy="1143000"/>
              <a:chOff x="1905000" y="1066800"/>
              <a:chExt cx="1752600" cy="11430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531852" y="1184696"/>
                <a:ext cx="508956" cy="923544"/>
              </a:xfrm>
              <a:prstGeom prst="ellipse">
                <a:avLst/>
              </a:prstGeom>
              <a:solidFill>
                <a:srgbClr val="1C71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" name="Group 43"/>
              <p:cNvGrpSpPr/>
              <p:nvPr/>
            </p:nvGrpSpPr>
            <p:grpSpPr>
              <a:xfrm>
                <a:off x="1905000" y="1066800"/>
                <a:ext cx="1752600" cy="1143000"/>
                <a:chOff x="1905000" y="1066800"/>
                <a:chExt cx="1752600" cy="1143000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1905000" y="1066800"/>
                  <a:ext cx="1143000" cy="11430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514600" y="1066800"/>
                  <a:ext cx="1143000" cy="11430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4044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eft-outer-jo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42" y="950374"/>
            <a:ext cx="8731257" cy="3267717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8943" y="179696"/>
            <a:ext cx="8229600" cy="857250"/>
          </a:xfrm>
        </p:spPr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grpSp>
        <p:nvGrpSpPr>
          <p:cNvPr id="2" name="Group 8"/>
          <p:cNvGrpSpPr/>
          <p:nvPr/>
        </p:nvGrpSpPr>
        <p:grpSpPr>
          <a:xfrm>
            <a:off x="6573457" y="2596904"/>
            <a:ext cx="2125569" cy="1701727"/>
            <a:chOff x="3429000" y="931431"/>
            <a:chExt cx="2125569" cy="2268969"/>
          </a:xfrm>
        </p:grpSpPr>
        <p:grpSp>
          <p:nvGrpSpPr>
            <p:cNvPr id="3" name="Group 15"/>
            <p:cNvGrpSpPr/>
            <p:nvPr/>
          </p:nvGrpSpPr>
          <p:grpSpPr>
            <a:xfrm>
              <a:off x="3429000" y="931431"/>
              <a:ext cx="2125569" cy="2268969"/>
              <a:chOff x="609600" y="1524000"/>
              <a:chExt cx="2125569" cy="2268969"/>
            </a:xfrm>
          </p:grpSpPr>
          <p:sp>
            <p:nvSpPr>
              <p:cNvPr id="14" name="Round Same Side Corner Rectangle 13"/>
              <p:cNvSpPr/>
              <p:nvPr/>
            </p:nvSpPr>
            <p:spPr>
              <a:xfrm>
                <a:off x="609600" y="1524000"/>
                <a:ext cx="2125569" cy="1586692"/>
              </a:xfrm>
              <a:prstGeom prst="round2SameRect">
                <a:avLst>
                  <a:gd name="adj1" fmla="val 8000"/>
                  <a:gd name="adj2" fmla="val 0"/>
                </a:avLst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grpSp>
            <p:nvGrpSpPr>
              <p:cNvPr id="4" name="Group 8"/>
              <p:cNvGrpSpPr/>
              <p:nvPr/>
            </p:nvGrpSpPr>
            <p:grpSpPr>
              <a:xfrm>
                <a:off x="609600" y="3110692"/>
                <a:ext cx="2125569" cy="682277"/>
                <a:chOff x="936254" y="1592345"/>
                <a:chExt cx="2125569" cy="682277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936254" y="1592345"/>
                  <a:ext cx="2125569" cy="682277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" name="Rectangle 16"/>
                <p:cNvSpPr/>
                <p:nvPr/>
              </p:nvSpPr>
              <p:spPr>
                <a:xfrm>
                  <a:off x="936254" y="1592345"/>
                  <a:ext cx="2111746" cy="682277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0960" tIns="0" rIns="20320" bIns="0" numCol="1" spcCol="1270" anchor="ctr" anchorCtr="0">
                  <a:noAutofit/>
                </a:bodyPr>
                <a:lstStyle/>
                <a:p>
                  <a:pPr lvl="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200" kern="1200" dirty="0" smtClean="0"/>
                    <a:t>Left Outer Join</a:t>
                  </a:r>
                  <a:endParaRPr lang="en-US" sz="2200" kern="1200" dirty="0"/>
                </a:p>
              </p:txBody>
            </p:sp>
          </p:grpSp>
        </p:grpSp>
        <p:grpSp>
          <p:nvGrpSpPr>
            <p:cNvPr id="9" name="Group 43"/>
            <p:cNvGrpSpPr/>
            <p:nvPr/>
          </p:nvGrpSpPr>
          <p:grpSpPr>
            <a:xfrm>
              <a:off x="3615484" y="1143000"/>
              <a:ext cx="1752600" cy="1143000"/>
              <a:chOff x="1905000" y="1066800"/>
              <a:chExt cx="1752600" cy="11430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905000" y="1066800"/>
                <a:ext cx="1143000" cy="1143000"/>
              </a:xfrm>
              <a:prstGeom prst="ellipse">
                <a:avLst/>
              </a:prstGeom>
              <a:solidFill>
                <a:srgbClr val="1C71AB">
                  <a:alpha val="50196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514600" y="1066800"/>
                <a:ext cx="1143000" cy="11430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4351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ight-outer-jo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3" y="1032634"/>
            <a:ext cx="8750289" cy="3138247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151731"/>
            <a:ext cx="8229600" cy="857250"/>
          </a:xfrm>
        </p:spPr>
        <p:txBody>
          <a:bodyPr/>
          <a:lstStyle/>
          <a:p>
            <a:r>
              <a:rPr lang="en-US" dirty="0" smtClean="0"/>
              <a:t>Right Outer Join</a:t>
            </a:r>
            <a:endParaRPr lang="en-US" dirty="0"/>
          </a:p>
        </p:txBody>
      </p:sp>
      <p:grpSp>
        <p:nvGrpSpPr>
          <p:cNvPr id="2" name="Group 14"/>
          <p:cNvGrpSpPr/>
          <p:nvPr/>
        </p:nvGrpSpPr>
        <p:grpSpPr>
          <a:xfrm>
            <a:off x="6526191" y="2579554"/>
            <a:ext cx="2125569" cy="1701727"/>
            <a:chOff x="6248400" y="931431"/>
            <a:chExt cx="2125569" cy="2268969"/>
          </a:xfrm>
        </p:grpSpPr>
        <p:grpSp>
          <p:nvGrpSpPr>
            <p:cNvPr id="3" name="Group 20"/>
            <p:cNvGrpSpPr/>
            <p:nvPr/>
          </p:nvGrpSpPr>
          <p:grpSpPr>
            <a:xfrm>
              <a:off x="6248400" y="931431"/>
              <a:ext cx="2125569" cy="2268969"/>
              <a:chOff x="609600" y="1524000"/>
              <a:chExt cx="2125569" cy="2268969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>
                <a:off x="609600" y="1524000"/>
                <a:ext cx="2125569" cy="1586692"/>
              </a:xfrm>
              <a:prstGeom prst="round2SameRect">
                <a:avLst>
                  <a:gd name="adj1" fmla="val 8000"/>
                  <a:gd name="adj2" fmla="val 0"/>
                </a:avLst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grpSp>
            <p:nvGrpSpPr>
              <p:cNvPr id="4" name="Group 8"/>
              <p:cNvGrpSpPr/>
              <p:nvPr/>
            </p:nvGrpSpPr>
            <p:grpSpPr>
              <a:xfrm>
                <a:off x="609600" y="3110692"/>
                <a:ext cx="2125569" cy="682277"/>
                <a:chOff x="936254" y="1592345"/>
                <a:chExt cx="2125569" cy="682277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936254" y="1592345"/>
                  <a:ext cx="2125569" cy="68227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5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" name="Rectangle 22"/>
                <p:cNvSpPr/>
                <p:nvPr/>
              </p:nvSpPr>
              <p:spPr>
                <a:xfrm>
                  <a:off x="936254" y="1592345"/>
                  <a:ext cx="2111746" cy="68227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0960" tIns="0" rIns="20320" bIns="0" numCol="1" spcCol="1270" anchor="ctr" anchorCtr="0">
                  <a:noAutofit/>
                </a:bodyPr>
                <a:lstStyle/>
                <a:p>
                  <a:pPr lvl="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200" kern="1200" dirty="0" smtClean="0"/>
                    <a:t>Right Outer Join</a:t>
                  </a:r>
                  <a:endParaRPr lang="en-US" sz="2200" kern="1200" dirty="0"/>
                </a:p>
              </p:txBody>
            </p:sp>
          </p:grpSp>
        </p:grpSp>
        <p:grpSp>
          <p:nvGrpSpPr>
            <p:cNvPr id="9" name="Group 43"/>
            <p:cNvGrpSpPr/>
            <p:nvPr/>
          </p:nvGrpSpPr>
          <p:grpSpPr>
            <a:xfrm flipH="1">
              <a:off x="6434884" y="1143000"/>
              <a:ext cx="1752600" cy="1143000"/>
              <a:chOff x="1905000" y="1066800"/>
              <a:chExt cx="1752600" cy="11430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905000" y="1066800"/>
                <a:ext cx="1143000" cy="1143000"/>
              </a:xfrm>
              <a:prstGeom prst="ellipse">
                <a:avLst/>
              </a:prstGeom>
              <a:solidFill>
                <a:srgbClr val="1C71AB">
                  <a:alpha val="50196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514600" y="1066800"/>
                <a:ext cx="1143000" cy="11430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4636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ull-outer-jo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9" y="842208"/>
            <a:ext cx="8778348" cy="3551384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48029" y="205979"/>
            <a:ext cx="8229600" cy="857250"/>
          </a:xfrm>
        </p:spPr>
        <p:txBody>
          <a:bodyPr/>
          <a:lstStyle/>
          <a:p>
            <a:r>
              <a:rPr lang="en-US" dirty="0" smtClean="0"/>
              <a:t>Full Outer Join</a:t>
            </a:r>
            <a:endParaRPr lang="en-US" dirty="0"/>
          </a:p>
        </p:txBody>
      </p:sp>
      <p:grpSp>
        <p:nvGrpSpPr>
          <p:cNvPr id="10" name="Group 29"/>
          <p:cNvGrpSpPr/>
          <p:nvPr/>
        </p:nvGrpSpPr>
        <p:grpSpPr>
          <a:xfrm>
            <a:off x="6494012" y="2604269"/>
            <a:ext cx="2125569" cy="1701727"/>
            <a:chOff x="1981200" y="3733800"/>
            <a:chExt cx="2125569" cy="2268969"/>
          </a:xfrm>
        </p:grpSpPr>
        <p:grpSp>
          <p:nvGrpSpPr>
            <p:cNvPr id="11" name="Group 25"/>
            <p:cNvGrpSpPr/>
            <p:nvPr/>
          </p:nvGrpSpPr>
          <p:grpSpPr>
            <a:xfrm>
              <a:off x="1981200" y="3733800"/>
              <a:ext cx="2125569" cy="2268969"/>
              <a:chOff x="609600" y="1524000"/>
              <a:chExt cx="2125569" cy="2268969"/>
            </a:xfrm>
          </p:grpSpPr>
          <p:sp>
            <p:nvSpPr>
              <p:cNvPr id="35" name="Round Same Side Corner Rectangle 34"/>
              <p:cNvSpPr/>
              <p:nvPr/>
            </p:nvSpPr>
            <p:spPr>
              <a:xfrm>
                <a:off x="609600" y="1524000"/>
                <a:ext cx="2125569" cy="1586692"/>
              </a:xfrm>
              <a:prstGeom prst="round2SameRect">
                <a:avLst>
                  <a:gd name="adj1" fmla="val 8000"/>
                  <a:gd name="adj2" fmla="val 0"/>
                </a:avLst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grpSp>
            <p:nvGrpSpPr>
              <p:cNvPr id="12" name="Group 8"/>
              <p:cNvGrpSpPr/>
              <p:nvPr/>
            </p:nvGrpSpPr>
            <p:grpSpPr>
              <a:xfrm>
                <a:off x="609600" y="3110692"/>
                <a:ext cx="2125569" cy="682277"/>
                <a:chOff x="936254" y="1592345"/>
                <a:chExt cx="2125569" cy="682277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936254" y="1592345"/>
                  <a:ext cx="2125569" cy="68227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5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8" name="Rectangle 37"/>
                <p:cNvSpPr/>
                <p:nvPr/>
              </p:nvSpPr>
              <p:spPr>
                <a:xfrm>
                  <a:off x="936254" y="1592345"/>
                  <a:ext cx="2111746" cy="68227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0960" tIns="0" rIns="20320" bIns="0" numCol="1" spcCol="1270" anchor="ctr" anchorCtr="0">
                  <a:noAutofit/>
                </a:bodyPr>
                <a:lstStyle/>
                <a:p>
                  <a:pPr lvl="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200" kern="1200" dirty="0" smtClean="0"/>
                    <a:t>Full Outer Join</a:t>
                  </a:r>
                  <a:endParaRPr lang="en-US" sz="2200" kern="1200" dirty="0"/>
                </a:p>
              </p:txBody>
            </p:sp>
          </p:grpSp>
        </p:grpSp>
        <p:grpSp>
          <p:nvGrpSpPr>
            <p:cNvPr id="13" name="Group 43"/>
            <p:cNvGrpSpPr/>
            <p:nvPr/>
          </p:nvGrpSpPr>
          <p:grpSpPr>
            <a:xfrm flipH="1">
              <a:off x="2167684" y="3946634"/>
              <a:ext cx="1752600" cy="1143000"/>
              <a:chOff x="1905000" y="1051034"/>
              <a:chExt cx="1752600" cy="11430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905000" y="1051034"/>
                <a:ext cx="1143000" cy="1143000"/>
              </a:xfrm>
              <a:prstGeom prst="ellipse">
                <a:avLst/>
              </a:prstGeom>
              <a:solidFill>
                <a:srgbClr val="1C71AB">
                  <a:alpha val="50196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514600" y="1051034"/>
                <a:ext cx="1143000" cy="1143000"/>
              </a:xfrm>
              <a:prstGeom prst="ellipse">
                <a:avLst/>
              </a:prstGeom>
              <a:solidFill>
                <a:srgbClr val="1C71AB">
                  <a:alpha val="50196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727610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38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ivotal_4x3_template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RCA-HAWQ">
  <a:themeElements>
    <a:clrScheme name="Pivotal 2">
      <a:dk1>
        <a:srgbClr val="00685D"/>
      </a:dk1>
      <a:lt1>
        <a:srgbClr val="FFFFFF"/>
      </a:lt1>
      <a:dk2>
        <a:srgbClr val="000000"/>
      </a:dk2>
      <a:lt2>
        <a:srgbClr val="4D4D4D"/>
      </a:lt2>
      <a:accent1>
        <a:srgbClr val="AEBF2F"/>
      </a:accent1>
      <a:accent2>
        <a:srgbClr val="3EA7BC"/>
      </a:accent2>
      <a:accent3>
        <a:srgbClr val="F16F3B"/>
      </a:accent3>
      <a:accent4>
        <a:srgbClr val="007CA2"/>
      </a:accent4>
      <a:accent5>
        <a:srgbClr val="000000"/>
      </a:accent5>
      <a:accent6>
        <a:srgbClr val="FFFFFF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RCA-HAWQ">
  <a:themeElements>
    <a:clrScheme name="Pivotal 2">
      <a:dk1>
        <a:srgbClr val="00685D"/>
      </a:dk1>
      <a:lt1>
        <a:srgbClr val="FFFFFF"/>
      </a:lt1>
      <a:dk2>
        <a:srgbClr val="000000"/>
      </a:dk2>
      <a:lt2>
        <a:srgbClr val="4D4D4D"/>
      </a:lt2>
      <a:accent1>
        <a:srgbClr val="AEBF2F"/>
      </a:accent1>
      <a:accent2>
        <a:srgbClr val="3EA7BC"/>
      </a:accent2>
      <a:accent3>
        <a:srgbClr val="F16F3B"/>
      </a:accent3>
      <a:accent4>
        <a:srgbClr val="007CA2"/>
      </a:accent4>
      <a:accent5>
        <a:srgbClr val="000000"/>
      </a:accent5>
      <a:accent6>
        <a:srgbClr val="FFFFFF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pivotal_4x3_template</Template>
  <TotalTime>13517</TotalTime>
  <Words>2202</Words>
  <Application>Microsoft Macintosh PowerPoint</Application>
  <PresentationFormat>On-screen Show (16:9)</PresentationFormat>
  <Paragraphs>237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pivotal_4x3_template</vt:lpstr>
      <vt:lpstr>ORCA-HAWQ</vt:lpstr>
      <vt:lpstr>1_ORCA-HAWQ</vt:lpstr>
      <vt:lpstr>PowerPoint Presentation</vt:lpstr>
      <vt:lpstr>SQL Joins: Types and Implementation</vt:lpstr>
      <vt:lpstr>Agenda</vt:lpstr>
      <vt:lpstr>JOIN Types</vt:lpstr>
      <vt:lpstr>Inner Join</vt:lpstr>
      <vt:lpstr>ANSI Syntax for Joins</vt:lpstr>
      <vt:lpstr>Left Outer Join</vt:lpstr>
      <vt:lpstr>Right Outer Join</vt:lpstr>
      <vt:lpstr>Full Outer Join</vt:lpstr>
      <vt:lpstr>Natural Full Outer Join</vt:lpstr>
      <vt:lpstr>Cross Join (Cartesian Product)</vt:lpstr>
      <vt:lpstr>Row Elimination During Joins</vt:lpstr>
      <vt:lpstr>Analyzing Row Elimination</vt:lpstr>
      <vt:lpstr>Joins: Parallel Implementation</vt:lpstr>
      <vt:lpstr>Row Redistribution / Motion During Joins</vt:lpstr>
      <vt:lpstr>Co-located Join</vt:lpstr>
      <vt:lpstr>Broadcast Join</vt:lpstr>
      <vt:lpstr>Redistributed Join</vt:lpstr>
      <vt:lpstr>Join Implementations</vt:lpstr>
      <vt:lpstr>Sort Merge Join</vt:lpstr>
      <vt:lpstr>Illustration of the Sort Merge Join Process</vt:lpstr>
      <vt:lpstr>Hash Join</vt:lpstr>
      <vt:lpstr>Nested Loop Join</vt:lpstr>
      <vt:lpstr>N-Tables</vt:lpstr>
      <vt:lpstr>Wrap Up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8: Performance Analysis and Tuning</dc:title>
  <dc:creator>cantot</dc:creator>
  <cp:lastModifiedBy>Michael Goddard</cp:lastModifiedBy>
  <cp:revision>256</cp:revision>
  <dcterms:created xsi:type="dcterms:W3CDTF">2015-02-11T17:51:07Z</dcterms:created>
  <dcterms:modified xsi:type="dcterms:W3CDTF">2016-05-31T20:36:58Z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6BFDBE32-553A-4F71-9724-8B0DD34D4ED7</vt:lpwstr>
  </property>
  <property fmtid="{D5CDD505-2E9C-101B-9397-08002B2CF9AE}" pid="3" name="ArticulatePath">
    <vt:lpwstr>GAA&amp;I_Module08</vt:lpwstr>
  </property>
</Properties>
</file>