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1" r:id="rId2"/>
    <p:sldMasterId id="2147483717" r:id="rId3"/>
  </p:sldMasterIdLst>
  <p:notesMasterIdLst>
    <p:notesMasterId r:id="rId24"/>
  </p:notesMasterIdLst>
  <p:handoutMasterIdLst>
    <p:handoutMasterId r:id="rId25"/>
  </p:handoutMasterIdLst>
  <p:sldIdLst>
    <p:sldId id="335" r:id="rId4"/>
    <p:sldId id="336" r:id="rId5"/>
    <p:sldId id="314" r:id="rId6"/>
    <p:sldId id="342" r:id="rId7"/>
    <p:sldId id="344" r:id="rId8"/>
    <p:sldId id="345" r:id="rId9"/>
    <p:sldId id="346" r:id="rId10"/>
    <p:sldId id="347" r:id="rId11"/>
    <p:sldId id="348" r:id="rId12"/>
    <p:sldId id="349" r:id="rId13"/>
    <p:sldId id="358" r:id="rId14"/>
    <p:sldId id="359" r:id="rId15"/>
    <p:sldId id="360" r:id="rId16"/>
    <p:sldId id="361" r:id="rId17"/>
    <p:sldId id="362" r:id="rId18"/>
    <p:sldId id="363" r:id="rId19"/>
    <p:sldId id="364" r:id="rId20"/>
    <p:sldId id="365" r:id="rId21"/>
    <p:sldId id="366" r:id="rId22"/>
    <p:sldId id="332" r:id="rId23"/>
  </p:sldIdLst>
  <p:sldSz cx="9144000" cy="5143500" type="screen16x9"/>
  <p:notesSz cx="6858000" cy="9144000"/>
  <p:custDataLst>
    <p:tags r:id="rId27"/>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4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2" autoAdjust="0"/>
    <p:restoredTop sz="64211" autoAdjust="0"/>
  </p:normalViewPr>
  <p:slideViewPr>
    <p:cSldViewPr snapToGrid="0" snapToObjects="1">
      <p:cViewPr varScale="1">
        <p:scale>
          <a:sx n="89" d="100"/>
          <a:sy n="89" d="100"/>
        </p:scale>
        <p:origin x="-432" y="-10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90" d="100"/>
          <a:sy n="90"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tags" Target="tags/tag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1F3CDE44-1994-4F3C-A1AA-CF30DBB57157}" type="datetimeFigureOut">
              <a:rPr lang="en-US" altLang="en-US"/>
              <a:pPr/>
              <a:t>3/15/17</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F94B1218-8F8F-4571-8384-5908C61339CA}" type="slidenum">
              <a:rPr lang="en-US" altLang="en-US"/>
              <a:pPr/>
              <a:t>‹#›</a:t>
            </a:fld>
            <a:endParaRPr lang="en-US" altLang="en-US"/>
          </a:p>
        </p:txBody>
      </p:sp>
    </p:spTree>
    <p:extLst>
      <p:ext uri="{BB962C8B-B14F-4D97-AF65-F5344CB8AC3E}">
        <p14:creationId xmlns:p14="http://schemas.microsoft.com/office/powerpoint/2010/main" val="30312550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3847D5F-D18A-4EFE-85D6-1336CC681B93}" type="datetimeFigureOut">
              <a:rPr lang="en-US" altLang="en-US"/>
              <a:pPr/>
              <a:t>3/15/17</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4475F10-5301-45E0-8406-B76BC39161B5}" type="slidenum">
              <a:rPr lang="en-US" altLang="en-US"/>
              <a:pPr/>
              <a:t>‹#›</a:t>
            </a:fld>
            <a:endParaRPr lang="en-US" altLang="en-US"/>
          </a:p>
        </p:txBody>
      </p:sp>
    </p:spTree>
    <p:extLst>
      <p:ext uri="{BB962C8B-B14F-4D97-AF65-F5344CB8AC3E}">
        <p14:creationId xmlns:p14="http://schemas.microsoft.com/office/powerpoint/2010/main" val="1795529651"/>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en.wikipedia.org/wiki/Benchmark_(computing)" TargetMode="External"/><Relationship Id="rId4" Type="http://schemas.openxmlformats.org/officeDocument/2006/relationships/hyperlink" Target="http://en.wikipedia.org/wiki/Unix-like" TargetMode="External"/><Relationship Id="rId5" Type="http://schemas.openxmlformats.org/officeDocument/2006/relationships/hyperlink" Target="http://en.wikipedia.org/wiki/Operating_system" TargetMode="External"/><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marR="0" indent="0" algn="l" defTabSz="457200" rtl="0" eaLnBrk="1" fontAlgn="base" latinLnBrk="0" hangingPunct="1">
              <a:lnSpc>
                <a:spcPct val="100000"/>
              </a:lnSpc>
              <a:spcBef>
                <a:spcPts val="0"/>
              </a:spcBef>
              <a:spcAft>
                <a:spcPct val="0"/>
              </a:spcAft>
              <a:buClrTx/>
              <a:buSzTx/>
              <a:buFontTx/>
              <a:buNone/>
              <a:tabLst/>
              <a:defRPr/>
            </a:pPr>
            <a:r>
              <a:rPr lang="en-US" dirty="0" smtClean="0"/>
              <a:t>Intro:</a:t>
            </a:r>
            <a:r>
              <a:rPr lang="en-US" baseline="0" dirty="0" smtClean="0"/>
              <a:t> my name is, my role is, …</a:t>
            </a:r>
            <a:endParaRPr lang="en-US" dirty="0"/>
          </a:p>
          <a:p>
            <a:pPr>
              <a:spcBef>
                <a:spcPts val="0"/>
              </a:spcBef>
              <a:buNone/>
            </a:pPr>
            <a:endParaRPr dirty="0"/>
          </a:p>
        </p:txBody>
      </p:sp>
      <p:sp>
        <p:nvSpPr>
          <p:cNvPr id="238" name="Shape 238"/>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0" dirty="0" smtClean="0"/>
              <a:t>A segment host typically has one network interface per primary segment instance. If using mirroring, a primary/mirror pair would then share an interface. The master host would also have four network interfaces to the Greenplum Database array plus additional external network interfaces.</a:t>
            </a:r>
          </a:p>
          <a:p>
            <a:r>
              <a:rPr lang="en-US" b="0" dirty="0" smtClean="0"/>
              <a:t>On each Greenplum Database segment host, you would then create separate host names for each network interface. For example, if a host has four network interfaces, then it would have four corresponding host names, each of which will map to a primary segment instance. You would also do the same for the master host, however, when you initialize your Greenplum Database array, only one master host name will be used within the array.</a:t>
            </a:r>
          </a:p>
          <a:p>
            <a:r>
              <a:rPr lang="en-US" b="0" dirty="0" smtClean="0"/>
              <a:t>With this configuration, the operating system automatically selects the best path to the destination. Greenplum Database automatically balances the network destinations to maximize parallelism.</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dirty="0"/>
          </a:p>
        </p:txBody>
      </p:sp>
      <p:sp>
        <p:nvSpPr>
          <p:cNvPr id="245" name="Shape 24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Autofit/>
          </a:bodyPr>
          <a:lstStyle/>
          <a:p>
            <a:r>
              <a:rPr lang="en-US" dirty="0" smtClean="0"/>
              <a:t>Once you have determined the hardware needs for your Greenplum environment, you will continue</a:t>
            </a:r>
            <a:r>
              <a:rPr lang="en-US" baseline="0" dirty="0" smtClean="0"/>
              <a:t> configuring the environment for the Greenplum database. Specifically, you will:</a:t>
            </a:r>
          </a:p>
          <a:p>
            <a:pPr marL="228600" indent="-228600">
              <a:buFont typeface="+mj-lt"/>
              <a:buAutoNum type="arabicPeriod"/>
            </a:pPr>
            <a:r>
              <a:rPr lang="en-US" dirty="0" smtClean="0"/>
              <a:t>Verify that the system meets the base requirements defined.</a:t>
            </a:r>
          </a:p>
          <a:p>
            <a:pPr marL="228600" indent="-228600">
              <a:buFont typeface="+mj-lt"/>
              <a:buAutoNum type="arabicPeriod"/>
            </a:pPr>
            <a:r>
              <a:rPr lang="en-US" dirty="0" smtClean="0"/>
              <a:t>Tune the kernel parameters for the operating system you will be using in the Greenplum environment.</a:t>
            </a:r>
          </a:p>
          <a:p>
            <a:pPr marL="228600" indent="-228600">
              <a:buFont typeface="+mj-lt"/>
              <a:buAutoNum type="arabicPeriod"/>
            </a:pPr>
            <a:r>
              <a:rPr lang="en-US" dirty="0" smtClean="0"/>
              <a:t>Run the Greenplum software installer to install the binaries on the master and segments. You will also need to create a Greenplum administrative user to handle the database initialization and configuration.</a:t>
            </a:r>
          </a:p>
          <a:p>
            <a:pPr marL="228600" indent="-228600">
              <a:buFont typeface="+mj-lt"/>
              <a:buAutoNum type="arabicPeriod"/>
            </a:pPr>
            <a:r>
              <a:rPr lang="en-US" dirty="0" smtClean="0"/>
              <a:t>Validate the system configuration by performing hardware stress and verification tests.</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r>
              <a:rPr lang="en-US" dirty="0" smtClean="0"/>
              <a:t>The kernel must be tuned before proceeding with the Greenplum installation. If you are installing in a single virtual environment or physical</a:t>
            </a:r>
            <a:r>
              <a:rPr lang="en-US" baseline="0" dirty="0" smtClean="0"/>
              <a:t> machine, you will only need to configure a subset of the parameters shown.</a:t>
            </a:r>
            <a:r>
              <a:rPr lang="en-US" dirty="0" smtClean="0"/>
              <a:t> Otherwise, the following must be configured:</a:t>
            </a:r>
          </a:p>
          <a:p>
            <a:pPr marL="171450" indent="-171450">
              <a:buFont typeface="Arial" panose="020B0604020202020204" pitchFamily="34" charset="0"/>
              <a:buChar char="•"/>
            </a:pPr>
            <a:r>
              <a:rPr lang="en-US" b="1" dirty="0" smtClean="0"/>
              <a:t>Shared Memory </a:t>
            </a:r>
            <a:r>
              <a:rPr lang="en-US" dirty="0" smtClean="0"/>
              <a:t>– A segment or master instance (or any PostgreSQL database) will not start unless the shared memory segment for your kernel is properly sized. Most default Linux installations have the shared memory value set too low. Add the following lines to the </a:t>
            </a:r>
            <a:r>
              <a:rPr lang="en-US" dirty="0" smtClean="0">
                <a:latin typeface="Courier New" pitchFamily="49" charset="0"/>
                <a:cs typeface="Courier New" pitchFamily="49" charset="0"/>
              </a:rPr>
              <a:t>/etc/sysctl.conf </a:t>
            </a:r>
            <a:r>
              <a:rPr lang="en-US" dirty="0" smtClean="0"/>
              <a:t>file of the master and all segment hosts.</a:t>
            </a:r>
          </a:p>
          <a:p>
            <a:pPr marL="171450" indent="-171450">
              <a:buFont typeface="Arial" panose="020B0604020202020204" pitchFamily="34" charset="0"/>
              <a:buChar char="•"/>
            </a:pPr>
            <a:r>
              <a:rPr lang="en-US" b="1" dirty="0" smtClean="0"/>
              <a:t>Disable OOM killer</a:t>
            </a:r>
            <a:r>
              <a:rPr lang="en-US" dirty="0" smtClean="0"/>
              <a:t> – OOM (out of memory) killer exists because the Linux kernel, by default, can commit to supplying more memory than it can actually provide. When the size of the data to be copied exceeds the size of physical memory, OOM killer randomly begins killing processes in order to free memory, often with bad results to any running Greenplum Database queries. In Greenplum Database, a single SQL statement creates several processes on the segment hosts to handle the query processing. Large queries will often trigger the OOM killer (if it is enabled) causing the query to fail. By changing the </a:t>
            </a:r>
            <a:r>
              <a:rPr lang="en-US" dirty="0" smtClean="0">
                <a:latin typeface="Courier New" pitchFamily="49" charset="0"/>
                <a:cs typeface="Courier New" pitchFamily="49" charset="0"/>
              </a:rPr>
              <a:t>vm.overcommit_memory </a:t>
            </a:r>
            <a:r>
              <a:rPr lang="en-US" dirty="0" smtClean="0"/>
              <a:t>to </a:t>
            </a:r>
            <a:r>
              <a:rPr lang="en-US" dirty="0" smtClean="0">
                <a:latin typeface="Courier New" pitchFamily="49" charset="0"/>
                <a:cs typeface="Courier New" pitchFamily="49" charset="0"/>
              </a:rPr>
              <a:t>2</a:t>
            </a:r>
            <a:r>
              <a:rPr lang="en-US" dirty="0" smtClean="0"/>
              <a:t>, you disable the OOM killer.</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b="1" dirty="0" err="1" smtClean="0"/>
              <a:t>Intr</a:t>
            </a:r>
            <a:r>
              <a:rPr lang="en-US" b="1" baseline="0" dirty="0" err="1" smtClean="0"/>
              <a:t>uctor</a:t>
            </a:r>
            <a:r>
              <a:rPr lang="en-US" b="1" baseline="0" dirty="0" smtClean="0"/>
              <a:t> NOTE:</a:t>
            </a:r>
          </a:p>
          <a:p>
            <a:pPr marL="0" indent="0">
              <a:buFont typeface="Arial" panose="020B0604020202020204" pitchFamily="34" charset="0"/>
              <a:buNone/>
            </a:pPr>
            <a:r>
              <a:rPr lang="en-US" b="1" baseline="0" dirty="0" smtClean="0"/>
              <a:t>Some of the values on this chart are extremely important to get right as you can't easily change them later.</a:t>
            </a:r>
          </a:p>
          <a:p>
            <a:pPr marL="0" indent="0">
              <a:buFont typeface="Arial" panose="020B0604020202020204" pitchFamily="34" charset="0"/>
              <a:buNone/>
            </a:pPr>
            <a:endParaRPr lang="en-US" b="1" baseline="0" dirty="0" smtClean="0"/>
          </a:p>
          <a:p>
            <a:pPr marL="0" indent="0">
              <a:buFont typeface="Arial" panose="020B0604020202020204" pitchFamily="34" charset="0"/>
              <a:buNone/>
            </a:pPr>
            <a:r>
              <a:rPr lang="en-US" b="0" baseline="0" dirty="0" smtClean="0"/>
              <a:t>For example, some of the things to be aware of right at the start are:</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“If I had a new customer these are the things they need to know” </a:t>
            </a:r>
            <a:r>
              <a:rPr lang="mr-IN" b="0" baseline="0" dirty="0" smtClean="0"/>
              <a:t>–</a:t>
            </a:r>
            <a:r>
              <a:rPr lang="en-US" b="0" baseline="0" dirty="0" smtClean="0"/>
              <a:t> Ivan</a:t>
            </a:r>
          </a:p>
          <a:p>
            <a:pPr marL="0" indent="0">
              <a:buFont typeface="Arial" panose="020B0604020202020204" pitchFamily="34" charset="0"/>
              <a:buNone/>
            </a:pPr>
            <a:endParaRPr lang="en-US" b="0" baseline="0" dirty="0" smtClean="0"/>
          </a:p>
          <a:p>
            <a:pPr marL="0" marR="0" indent="0" algn="l" defTabSz="4572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b="0" baseline="0" dirty="0" err="1" smtClean="0"/>
              <a:t>linux</a:t>
            </a:r>
            <a:r>
              <a:rPr lang="en-US" b="0" baseline="0" dirty="0" smtClean="0"/>
              <a:t> settings - important to have a reference here - and Ivan volunteered to answer any questions we have about WHY we need to set these they way we do</a:t>
            </a:r>
          </a:p>
          <a:p>
            <a:pPr marL="0" indent="0">
              <a:buFont typeface="Arial" panose="020B0604020202020204" pitchFamily="34" charset="0"/>
              <a:buNone/>
            </a:pPr>
            <a:r>
              <a:rPr lang="en-US" b="0" baseline="0" dirty="0" smtClean="0"/>
              <a:t>http://</a:t>
            </a:r>
            <a:r>
              <a:rPr lang="en-US" b="0" baseline="0" dirty="0" err="1" smtClean="0"/>
              <a:t>gpdb.docs.pivotal.io</a:t>
            </a:r>
            <a:r>
              <a:rPr lang="en-US" b="0" baseline="0" dirty="0" smtClean="0"/>
              <a:t>/43100/prep_os-system-params.html#topic3</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The net.ipv4 settings will change in the docs. See below.</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err="1" smtClean="0"/>
              <a:t>Sysctl</a:t>
            </a:r>
            <a:r>
              <a:rPr lang="en-US" b="0" baseline="0" dirty="0" smtClean="0"/>
              <a:t> </a:t>
            </a:r>
            <a:r>
              <a:rPr lang="mr-IN" b="0" baseline="0" dirty="0" smtClean="0"/>
              <a:t>–</a:t>
            </a:r>
            <a:r>
              <a:rPr lang="en-US" b="0" baseline="0" dirty="0" smtClean="0"/>
              <a:t> how to use it and what to do with it </a:t>
            </a:r>
            <a:r>
              <a:rPr lang="mr-IN" b="0" baseline="0" dirty="0" smtClean="0"/>
              <a:t>–</a:t>
            </a:r>
            <a:r>
              <a:rPr lang="en-US" b="0" baseline="0" dirty="0" smtClean="0"/>
              <a:t> these instructions are well laid out in the documentation</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But in particular, the settings for the net.ipv4 are </a:t>
            </a:r>
            <a:r>
              <a:rPr lang="en-US" b="0" baseline="0" dirty="0" err="1" smtClean="0"/>
              <a:t>ciritcal</a:t>
            </a:r>
            <a:r>
              <a:rPr lang="en-US" b="0" baseline="0" dirty="0" smtClean="0"/>
              <a:t> because if you get this wrong, during </a:t>
            </a:r>
            <a:r>
              <a:rPr lang="en-US" b="0" baseline="0" dirty="0" err="1" smtClean="0"/>
              <a:t>gp</a:t>
            </a:r>
            <a:r>
              <a:rPr lang="en-US" b="0" baseline="0" dirty="0" smtClean="0"/>
              <a:t> </a:t>
            </a:r>
            <a:r>
              <a:rPr lang="en-US" b="0" baseline="0" dirty="0" err="1" smtClean="0"/>
              <a:t>init</a:t>
            </a:r>
            <a:r>
              <a:rPr lang="en-US" b="0" baseline="0" dirty="0" smtClean="0"/>
              <a:t>, the system will randomly pick ports for a variety of operations which may ultimately end up in failures. You will spend a lot of time debugging only to find out that you had a port conflict. The docs are being changed to reflect this</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net.ipv4.ip_local_port_range = 1025 32000</a:t>
            </a:r>
          </a:p>
          <a:p>
            <a:pPr marL="0" indent="0">
              <a:buFont typeface="Arial" panose="020B0604020202020204" pitchFamily="34" charset="0"/>
              <a:buNone/>
            </a:pPr>
            <a:r>
              <a:rPr lang="en-US" b="0" baseline="0" dirty="0" smtClean="0"/>
              <a:t> net.ipv4.ip_local_reserved_ports =</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number of primaries per host </a:t>
            </a:r>
            <a:r>
              <a:rPr lang="mr-IN" b="0" baseline="0" dirty="0" smtClean="0"/>
              <a:t>–</a:t>
            </a:r>
            <a:r>
              <a:rPr lang="en-US" b="0" baseline="0" dirty="0" smtClean="0"/>
              <a:t> unless you are using a </a:t>
            </a:r>
            <a:r>
              <a:rPr lang="en-US" b="0" baseline="0" dirty="0" smtClean="0"/>
              <a:t>DELL EMC DCA</a:t>
            </a:r>
            <a:r>
              <a:rPr lang="en-US" b="0" baseline="0" dirty="0" smtClean="0"/>
              <a:t>, you have to determine how to do this. </a:t>
            </a:r>
          </a:p>
          <a:p>
            <a:pPr marL="0" indent="0">
              <a:buFont typeface="Arial" panose="020B0604020202020204" pitchFamily="34" charset="0"/>
              <a:buNone/>
            </a:pPr>
            <a:r>
              <a:rPr lang="en-US" b="0" baseline="0" dirty="0" smtClean="0"/>
              <a:t>On a DCAv1, the default is 6 segments/host. On DCAv2 and DCAv3, the default changed to 8 segments/host. This will cause issues if clients are upgrading from DCAv1 to DCAv2 or DCAv3. The field is doing a lot of these migrations and have to do many things manually. You can't just dump the DB and restore it because the segments/host ratio changes.</a:t>
            </a:r>
          </a:p>
          <a:p>
            <a:pPr marL="0" indent="0">
              <a:buFont typeface="Arial" panose="020B0604020202020204" pitchFamily="34" charset="0"/>
              <a:buNone/>
            </a:pPr>
            <a:r>
              <a:rPr lang="en-US" b="0" baseline="0" dirty="0" smtClean="0"/>
              <a:t>When you don’t have </a:t>
            </a:r>
            <a:r>
              <a:rPr lang="en-US" b="0" baseline="0" dirty="0" smtClean="0"/>
              <a:t>DELL EMC DCA, </a:t>
            </a:r>
            <a:r>
              <a:rPr lang="en-US" b="0" baseline="0" dirty="0" smtClean="0"/>
              <a:t>you have to decide and that decision is critical because</a:t>
            </a:r>
          </a:p>
          <a:p>
            <a:pPr marL="0" indent="0">
              <a:buFont typeface="Arial" panose="020B0604020202020204" pitchFamily="34" charset="0"/>
              <a:buNone/>
            </a:pPr>
            <a:r>
              <a:rPr lang="en-US" b="0" baseline="0" dirty="0" smtClean="0"/>
              <a:t>It is expensive to change so you need to make the proper decision up front.</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Here's a reference:  http://</a:t>
            </a:r>
            <a:r>
              <a:rPr lang="en-US" b="0" baseline="0" dirty="0" err="1" smtClean="0"/>
              <a:t>gpdb.docs.pivotal.io</a:t>
            </a:r>
            <a:r>
              <a:rPr lang="en-US" b="0" baseline="0" dirty="0" smtClean="0"/>
              <a:t>/clustering/topics/</a:t>
            </a:r>
            <a:r>
              <a:rPr lang="en-US" b="0" baseline="0" dirty="0" err="1" smtClean="0"/>
              <a:t>segs_per_host.html</a:t>
            </a:r>
            <a:endParaRPr lang="en-US" b="0" baseline="0" dirty="0" smtClean="0"/>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setting </a:t>
            </a:r>
            <a:r>
              <a:rPr lang="en-US" b="0" baseline="0" dirty="0" err="1" smtClean="0"/>
              <a:t>vmem</a:t>
            </a:r>
            <a:r>
              <a:rPr lang="en-US" b="0" baseline="0" dirty="0" smtClean="0"/>
              <a:t> settings</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setting </a:t>
            </a:r>
            <a:r>
              <a:rPr lang="en-US" b="0" baseline="0" dirty="0" err="1" smtClean="0"/>
              <a:t>cpu</a:t>
            </a:r>
            <a:r>
              <a:rPr lang="en-US" b="0" baseline="0" dirty="0" smtClean="0"/>
              <a:t> cores per segment</a:t>
            </a:r>
          </a:p>
          <a:p>
            <a:pPr marL="0" indent="0">
              <a:buFont typeface="Arial" panose="020B0604020202020204" pitchFamily="34" charset="0"/>
              <a:buNone/>
            </a:pPr>
            <a:r>
              <a:rPr lang="en-US" b="0" baseline="0" dirty="0" smtClean="0"/>
              <a:t>you have to manually set the segments per core ratio. </a:t>
            </a:r>
            <a:r>
              <a:rPr lang="en-US" b="0" baseline="0" dirty="0" err="1" smtClean="0"/>
              <a:t>Eg</a:t>
            </a:r>
            <a:r>
              <a:rPr lang="en-US" b="0" baseline="0" dirty="0" smtClean="0"/>
              <a:t>, if you have 20 cores and you want 4 segments, the segment/core ratio needs to be set to 5</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What happens if there is a failure of a primary, after the system is up and running. You need to know the sequence and you need to examine the</a:t>
            </a:r>
          </a:p>
          <a:p>
            <a:pPr marL="0" indent="0">
              <a:buFont typeface="Arial" panose="020B0604020202020204" pitchFamily="34" charset="0"/>
              <a:buNone/>
            </a:pPr>
            <a:r>
              <a:rPr lang="en-US" b="0" baseline="0" dirty="0" err="1" smtClean="0"/>
              <a:t>gp_segment_configuration</a:t>
            </a:r>
            <a:r>
              <a:rPr lang="en-US" b="0" baseline="0" dirty="0" smtClean="0"/>
              <a:t> table, especially the MODE column</a:t>
            </a:r>
          </a:p>
          <a:p>
            <a:pPr marL="0" indent="0">
              <a:buFont typeface="Arial" panose="020B0604020202020204" pitchFamily="34" charset="0"/>
              <a:buNone/>
            </a:pPr>
            <a:endParaRPr lang="en-US" b="0" baseline="0" dirty="0" smtClean="0"/>
          </a:p>
          <a:p>
            <a:pPr marL="0" marR="0" indent="0" algn="l" defTabSz="4572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b="0" baseline="0" dirty="0" smtClean="0"/>
              <a:t>change tracking, </a:t>
            </a:r>
            <a:r>
              <a:rPr lang="en-US" b="0" baseline="0" dirty="0" err="1" smtClean="0"/>
              <a:t>resync</a:t>
            </a:r>
            <a:r>
              <a:rPr lang="en-US" b="0" baseline="0" dirty="0" smtClean="0"/>
              <a:t>, full recovery - how this works</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hardware </a:t>
            </a:r>
            <a:r>
              <a:rPr lang="en-US" b="0" baseline="0" dirty="0" err="1" smtClean="0"/>
              <a:t>perf</a:t>
            </a:r>
            <a:r>
              <a:rPr lang="en-US" b="0" baseline="0" dirty="0" smtClean="0"/>
              <a:t> requirements</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XFS </a:t>
            </a:r>
            <a:r>
              <a:rPr lang="en-US" b="0" baseline="0" dirty="0" err="1" smtClean="0"/>
              <a:t>filesystem</a:t>
            </a:r>
            <a:r>
              <a:rPr lang="en-US" b="0" baseline="0" dirty="0" smtClean="0"/>
              <a:t> - not really ext3 or ext4</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network bonding - relates to DCAv2/3 and we recommend that everyone do this</a:t>
            </a:r>
          </a:p>
        </p:txBody>
      </p:sp>
      <p:sp>
        <p:nvSpPr>
          <p:cNvPr id="5" name="Slide Number Placeholder 4"/>
          <p:cNvSpPr>
            <a:spLocks noGrp="1"/>
          </p:cNvSpPr>
          <p:nvPr>
            <p:ph type="sldNum" sz="quarter" idx="11"/>
          </p:nvPr>
        </p:nvSpPr>
        <p:spPr/>
        <p:txBody>
          <a:bodyPr/>
          <a:lstStyle/>
          <a:p>
            <a:fld id="{80249327-EC2F-4096-8D35-6B76097739FC}" type="slidenum">
              <a:rPr lang="en-US" smtClean="0"/>
              <a:pPr/>
              <a:t>13</a:t>
            </a:fld>
            <a:endParaRPr lang="en-US" dirty="0"/>
          </a:p>
        </p:txBody>
      </p:sp>
      <p:sp>
        <p:nvSpPr>
          <p:cNvPr id="9" name="Slide Image Placeholder 8"/>
          <p:cNvSpPr>
            <a:spLocks noGrp="1" noRot="1" noChangeAspect="1"/>
          </p:cNvSpPr>
          <p:nvPr>
            <p:ph type="sldImg"/>
          </p:nvPr>
        </p:nvSpPr>
        <p:spPr>
          <a:xfrm>
            <a:off x="381000" y="685800"/>
            <a:ext cx="6096000" cy="342900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pPr marL="171450" indent="-171450">
              <a:buFont typeface="Arial" panose="020B0604020202020204" pitchFamily="34" charset="0"/>
              <a:buChar char="•"/>
            </a:pPr>
            <a:r>
              <a:rPr lang="en-US" b="1" dirty="0" smtClean="0"/>
              <a:t>Network </a:t>
            </a:r>
            <a:r>
              <a:rPr lang="en-US" dirty="0"/>
              <a:t>– The settings in </a:t>
            </a:r>
            <a:r>
              <a:rPr lang="en-US" dirty="0">
                <a:latin typeface="Courier New" pitchFamily="49" charset="0"/>
                <a:cs typeface="Courier New" pitchFamily="49" charset="0"/>
              </a:rPr>
              <a:t>/</a:t>
            </a:r>
            <a:r>
              <a:rPr lang="en-US" dirty="0" err="1">
                <a:latin typeface="Courier New" pitchFamily="49" charset="0"/>
                <a:cs typeface="Courier New" pitchFamily="49" charset="0"/>
              </a:rPr>
              <a:t>etc</a:t>
            </a:r>
            <a:r>
              <a:rPr lang="en-US" dirty="0">
                <a:latin typeface="Courier New" pitchFamily="49" charset="0"/>
                <a:cs typeface="Courier New" pitchFamily="49" charset="0"/>
              </a:rPr>
              <a:t>/</a:t>
            </a:r>
            <a:r>
              <a:rPr lang="en-US" dirty="0" err="1">
                <a:latin typeface="Courier New" pitchFamily="49" charset="0"/>
                <a:cs typeface="Courier New" pitchFamily="49" charset="0"/>
              </a:rPr>
              <a:t>sysctl.conf</a:t>
            </a:r>
            <a:r>
              <a:rPr lang="en-US" dirty="0"/>
              <a:t> prevent Interconnect errors on large volume Greenplum systems. They allow for more efficient connection handling and larger volumes of connections required for distributing and executing extremely large query plans.</a:t>
            </a:r>
          </a:p>
          <a:p>
            <a:pPr marL="171450" indent="-171450">
              <a:buFont typeface="Arial" panose="020B0604020202020204" pitchFamily="34" charset="0"/>
              <a:buChar char="•"/>
            </a:pPr>
            <a:r>
              <a:rPr lang="en-US" b="1" dirty="0" smtClean="0"/>
              <a:t>User Limits</a:t>
            </a:r>
            <a:r>
              <a:rPr lang="en-US" dirty="0" smtClean="0"/>
              <a:t> – User limits control the resources available to processes started by a user’s shell. Use </a:t>
            </a:r>
            <a:r>
              <a:rPr lang="en-US" dirty="0" smtClean="0">
                <a:latin typeface="Courier New" pitchFamily="49" charset="0"/>
                <a:cs typeface="Courier New" pitchFamily="49" charset="0"/>
              </a:rPr>
              <a:t>ulimit</a:t>
            </a:r>
            <a:r>
              <a:rPr lang="en-US" dirty="0" smtClean="0">
                <a:cs typeface="Courier New" pitchFamily="49" charset="0"/>
              </a:rPr>
              <a:t>, </a:t>
            </a:r>
            <a:r>
              <a:rPr lang="en-US" dirty="0" smtClean="0"/>
              <a:t>a system command to see the user limits for the currently logged in user. For Greenplum Database, each OS user that issues SQL statements needs to have their limits for open file descriptors and maximum processes increased. </a:t>
            </a:r>
          </a:p>
          <a:p>
            <a:pPr marL="171450" indent="-171450">
              <a:buFont typeface="Arial" panose="020B0604020202020204" pitchFamily="34" charset="0"/>
              <a:buChar char="•"/>
            </a:pPr>
            <a:r>
              <a:rPr lang="en-US" b="1" dirty="0" smtClean="0"/>
              <a:t>Disk and mount options</a:t>
            </a:r>
            <a:r>
              <a:rPr lang="en-US" dirty="0" smtClean="0"/>
              <a:t> – As with other databases, the Greenplum Database</a:t>
            </a:r>
            <a:r>
              <a:rPr lang="en-US" baseline="0" dirty="0" smtClean="0"/>
              <a:t> is expecting certain behaviors from the block devices and file systems. The xfs file system should be mounted with the options, rw (read and write access), noatime (do not update the file access times on the device), inode64 (use 64-bits for inodes), and allocsize=16m (increase the preallocation size to accommodate large files).</a:t>
            </a:r>
            <a:br>
              <a:rPr lang="en-US" baseline="0" dirty="0" smtClean="0"/>
            </a:br>
            <a:r>
              <a:rPr lang="en-US" baseline="0" dirty="0" smtClean="0"/>
              <a:t>The I/O scheduler and read-ahead values for block devices must also be updated.</a:t>
            </a:r>
            <a:endParaRPr lang="en-US" dirty="0" smtClean="0"/>
          </a:p>
          <a:p>
            <a:r>
              <a:rPr lang="en-US" dirty="0" smtClean="0"/>
              <a:t>Reboot after making</a:t>
            </a:r>
            <a:r>
              <a:rPr lang="en-US" baseline="0" dirty="0" smtClean="0"/>
              <a:t> changes to the kernel.</a:t>
            </a:r>
          </a:p>
          <a:p>
            <a:r>
              <a:rPr lang="en-US" baseline="0" dirty="0" smtClean="0"/>
              <a:t>Refer to the Greenplum Database Installation Guide for system requirements for Solaris and MacOS-based systems.</a:t>
            </a:r>
            <a:endParaRPr lang="en-US" dirty="0" smtClean="0"/>
          </a:p>
        </p:txBody>
      </p:sp>
      <p:sp>
        <p:nvSpPr>
          <p:cNvPr id="5" name="Slide Number Placeholder 4"/>
          <p:cNvSpPr>
            <a:spLocks noGrp="1"/>
          </p:cNvSpPr>
          <p:nvPr>
            <p:ph type="sldNum" sz="quarter" idx="11"/>
          </p:nvPr>
        </p:nvSpPr>
        <p:spPr/>
        <p:txBody>
          <a:bodyPr/>
          <a:lstStyle/>
          <a:p>
            <a:fld id="{80249327-EC2F-4096-8D35-6B76097739FC}" type="slidenum">
              <a:rPr lang="en-US" smtClean="0"/>
              <a:pPr/>
              <a:t>14</a:t>
            </a:fld>
            <a:endParaRPr lang="en-US" dirty="0"/>
          </a:p>
        </p:txBody>
      </p:sp>
      <p:sp>
        <p:nvSpPr>
          <p:cNvPr id="9" name="Slide Image Placeholder 8"/>
          <p:cNvSpPr>
            <a:spLocks noGrp="1" noRot="1" noChangeAspect="1"/>
          </p:cNvSpPr>
          <p:nvPr>
            <p:ph type="sldImg"/>
          </p:nvPr>
        </p:nvSpPr>
        <p:spPr>
          <a:xfrm>
            <a:off x="381000" y="685800"/>
            <a:ext cx="6096000" cy="342900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n-US" dirty="0" smtClean="0"/>
              <a:t>In addition to ensuring kernel parameters</a:t>
            </a:r>
            <a:r>
              <a:rPr lang="en-US" baseline="0" dirty="0" smtClean="0"/>
              <a:t> are configured with appropriate values, you should also update the file system mount parameters, disk access policies, and disk read-ahead values for Greenplum to improve performance overall for reading and writing to disks.</a:t>
            </a:r>
          </a:p>
          <a:p>
            <a:endParaRPr lang="en-US" dirty="0" smtClean="0"/>
          </a:p>
          <a:p>
            <a:r>
              <a:rPr lang="en-US" dirty="0" smtClean="0"/>
              <a:t>If you are using the XFS file system for data storage, update the mount options for the file system to include the following: </a:t>
            </a:r>
            <a:r>
              <a:rPr lang="en-US" dirty="0" smtClean="0">
                <a:latin typeface="Courier New" pitchFamily="49" charset="0"/>
                <a:cs typeface="Courier New" pitchFamily="49" charset="0"/>
              </a:rPr>
              <a:t>rw, noatime, inode64, allocsize=16m</a:t>
            </a:r>
            <a:r>
              <a:rPr lang="en-US" dirty="0" smtClean="0"/>
              <a:t>. This sets the file system with read and write access, no access time updates, use 64 bits when allocating inodes and data, and increase the preallocation size to 16 MB to ensure large files have some continuous space set aside for writes.</a:t>
            </a:r>
            <a:endParaRPr lang="en-US" baseline="0" dirty="0" smtClean="0"/>
          </a:p>
          <a:p>
            <a:endParaRPr lang="en-US" baseline="0" dirty="0" smtClean="0"/>
          </a:p>
          <a:p>
            <a:r>
              <a:rPr lang="en-US" baseline="0" dirty="0" smtClean="0"/>
              <a:t>For the I/O scheduler, Greenplum, as do other databases, recommends using deadline for the I/O scheduler. This improves performance and allows all I/O requests to be processed within a specified period of time. This must be done for each block device using the following command: </a:t>
            </a:r>
            <a:r>
              <a:rPr lang="en-US" baseline="0" dirty="0" smtClean="0">
                <a:latin typeface="Courier New" pitchFamily="49" charset="0"/>
                <a:cs typeface="Courier New" pitchFamily="49" charset="0"/>
              </a:rPr>
              <a:t>echo deadline &gt; /sys/block/</a:t>
            </a:r>
            <a:r>
              <a:rPr lang="en-US" i="1" baseline="0" dirty="0" smtClean="0">
                <a:latin typeface="Courier New" pitchFamily="49" charset="0"/>
                <a:cs typeface="Courier New" pitchFamily="49" charset="0"/>
              </a:rPr>
              <a:t>device_name</a:t>
            </a:r>
            <a:r>
              <a:rPr lang="en-US" baseline="0" dirty="0" smtClean="0">
                <a:latin typeface="Courier New" pitchFamily="49" charset="0"/>
                <a:cs typeface="Courier New" pitchFamily="49" charset="0"/>
              </a:rPr>
              <a:t>/queue/scheduler</a:t>
            </a:r>
            <a:r>
              <a:rPr lang="en-US" baseline="0" dirty="0" smtClean="0"/>
              <a:t>, where the </a:t>
            </a:r>
            <a:r>
              <a:rPr lang="en-US" i="1" baseline="0" dirty="0" smtClean="0">
                <a:latin typeface="Courier New" pitchFamily="49" charset="0"/>
                <a:cs typeface="Courier New" pitchFamily="49" charset="0"/>
              </a:rPr>
              <a:t>device_name </a:t>
            </a:r>
            <a:r>
              <a:rPr lang="en-US" baseline="0" dirty="0" smtClean="0"/>
              <a:t>could be </a:t>
            </a:r>
            <a:r>
              <a:rPr lang="en-US" baseline="0" dirty="0" smtClean="0">
                <a:latin typeface="Courier New" pitchFamily="49" charset="0"/>
                <a:cs typeface="Courier New" pitchFamily="49" charset="0"/>
              </a:rPr>
              <a:t>sdb</a:t>
            </a:r>
            <a:r>
              <a:rPr lang="en-US" baseline="0" dirty="0" smtClean="0"/>
              <a:t>.</a:t>
            </a:r>
          </a:p>
          <a:p>
            <a:endParaRPr lang="en-US" dirty="0" smtClean="0"/>
          </a:p>
          <a:p>
            <a:r>
              <a:rPr lang="en-US" dirty="0" smtClean="0"/>
              <a:t>Finally, change the read-ahead value each block device to </a:t>
            </a:r>
            <a:r>
              <a:rPr lang="en-US" dirty="0" smtClean="0">
                <a:latin typeface="Courier New" pitchFamily="49" charset="0"/>
                <a:cs typeface="Courier New" pitchFamily="49" charset="0"/>
              </a:rPr>
              <a:t>16385</a:t>
            </a:r>
            <a:r>
              <a:rPr lang="en-US" dirty="0" smtClean="0"/>
              <a:t>, using the following command: </a:t>
            </a:r>
            <a:r>
              <a:rPr lang="en-US" dirty="0" smtClean="0">
                <a:latin typeface="Courier New" pitchFamily="49" charset="0"/>
                <a:cs typeface="Courier New" pitchFamily="49" charset="0"/>
              </a:rPr>
              <a:t>/sbin/blockdev --setra  16385 /dev/block_device_name</a:t>
            </a:r>
            <a:r>
              <a:rPr lang="en-US" dirty="0" smtClean="0"/>
              <a:t>, where </a:t>
            </a:r>
            <a:r>
              <a:rPr lang="en-US" i="1" dirty="0" smtClean="0">
                <a:latin typeface="Courier New" pitchFamily="49" charset="0"/>
                <a:cs typeface="Courier New" pitchFamily="49" charset="0"/>
              </a:rPr>
              <a:t>block_device_name</a:t>
            </a:r>
            <a:r>
              <a:rPr lang="en-US" dirty="0" smtClean="0"/>
              <a:t> could be </a:t>
            </a:r>
            <a:r>
              <a:rPr lang="en-US" dirty="0" smtClean="0">
                <a:latin typeface="Courier New" pitchFamily="49" charset="0"/>
                <a:cs typeface="Courier New" pitchFamily="49" charset="0"/>
              </a:rPr>
              <a:t>sdb</a:t>
            </a:r>
            <a:r>
              <a:rPr lang="en-US" dirty="0" smtClean="0"/>
              <a:t>.</a:t>
            </a:r>
          </a:p>
          <a:p>
            <a:endParaRPr lang="en-US" sz="1200" b="0" i="0" u="none" strike="noStrike" kern="1200" baseline="0" dirty="0" smtClean="0">
              <a:solidFill>
                <a:schemeClr val="tx1"/>
              </a:solidFill>
              <a:latin typeface="+mn-lt"/>
              <a:ea typeface="ＭＳ Ｐゴシック" pitchFamily="34" charset="-128"/>
              <a:cs typeface="+mn-cs"/>
            </a:endParaRPr>
          </a:p>
          <a:p>
            <a:r>
              <a:rPr lang="en-US" sz="1200" b="0" i="0" u="none" strike="noStrike" kern="1200" baseline="0" dirty="0" smtClean="0">
                <a:solidFill>
                  <a:schemeClr val="tx1"/>
                </a:solidFill>
                <a:latin typeface="+mn-lt"/>
                <a:ea typeface="ＭＳ Ｐゴシック" pitchFamily="34" charset="-128"/>
                <a:cs typeface="+mn-cs"/>
              </a:rPr>
              <a:t>Disable Transparent Huge Pages (THP). RedHat Enterprise Linux 6.0 or higher enables THP by</a:t>
            </a:r>
            <a:r>
              <a:rPr lang="en-US" sz="1200" b="0" i="0" u="none" strike="noStrike" kern="1200" dirty="0" smtClean="0">
                <a:solidFill>
                  <a:schemeClr val="tx1"/>
                </a:solidFill>
                <a:latin typeface="+mn-lt"/>
                <a:ea typeface="ＭＳ Ｐゴシック" pitchFamily="34" charset="-128"/>
                <a:cs typeface="+mn-cs"/>
              </a:rPr>
              <a:t> </a:t>
            </a:r>
            <a:r>
              <a:rPr lang="en-US" sz="1200" b="0" i="0" u="none" strike="noStrike" kern="1200" baseline="0" dirty="0" smtClean="0">
                <a:solidFill>
                  <a:schemeClr val="tx1"/>
                </a:solidFill>
                <a:latin typeface="+mn-lt"/>
                <a:ea typeface="ＭＳ Ｐゴシック" pitchFamily="34" charset="-128"/>
                <a:cs typeface="+mn-cs"/>
              </a:rPr>
              <a:t>default. THP degrades Greenplum Database performance.</a:t>
            </a:r>
            <a:endParaRPr lang="en-US" baseline="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a:xfrm>
            <a:off x="457200" y="4286250"/>
            <a:ext cx="5943600" cy="4343400"/>
          </a:xfrm>
        </p:spPr>
        <p:txBody>
          <a:bodyPr>
            <a:noAutofit/>
          </a:bodyPr>
          <a:lstStyle/>
          <a:p>
            <a:r>
              <a:rPr lang="en-US" sz="1100" dirty="0" smtClean="0"/>
              <a:t>When you begin to install Greenplum software, you always start with the master server. To install the Greenplum Database:</a:t>
            </a:r>
          </a:p>
          <a:p>
            <a:pPr marL="228600" indent="-228600">
              <a:buSzPct val="100000"/>
              <a:buFont typeface="+mj-lt"/>
              <a:buAutoNum type="arabicPeriod"/>
            </a:pPr>
            <a:r>
              <a:rPr lang="en-US" sz="1100" dirty="0" smtClean="0"/>
              <a:t>Download the Greenplum installer package and install the binaries on the master server.</a:t>
            </a:r>
            <a:r>
              <a:rPr lang="en-US" sz="1100" baseline="0" dirty="0" smtClean="0"/>
              <a:t> </a:t>
            </a:r>
            <a:r>
              <a:rPr lang="en-US" sz="1100" dirty="0" smtClean="0"/>
              <a:t>This will install the entire Greenplum DB package including the database server binaries, client programs, documentation, demo programs, management utilities, data</a:t>
            </a:r>
            <a:r>
              <a:rPr lang="en-US" sz="1100" baseline="0" dirty="0" smtClean="0"/>
              <a:t> loading binaries, bundled programs, and share files</a:t>
            </a:r>
            <a:r>
              <a:rPr lang="en-US" sz="1100" dirty="0" smtClean="0"/>
              <a:t>.</a:t>
            </a:r>
          </a:p>
          <a:p>
            <a:pPr marL="228600" indent="-228600">
              <a:buSzPct val="100000"/>
              <a:buFont typeface="+mj-lt"/>
              <a:buAutoNum type="arabicPeriod"/>
            </a:pPr>
            <a:r>
              <a:rPr lang="en-US" sz="1100" dirty="0" smtClean="0"/>
              <a:t>A </a:t>
            </a:r>
            <a:r>
              <a:rPr lang="en-US" sz="1100" dirty="0" smtClean="0">
                <a:latin typeface="Courier New" pitchFamily="49" charset="0"/>
                <a:cs typeface="Courier New" pitchFamily="49" charset="0"/>
              </a:rPr>
              <a:t>greenplum_path.sh</a:t>
            </a:r>
            <a:r>
              <a:rPr lang="en-US" sz="1100" dirty="0" smtClean="0"/>
              <a:t> file is created by the installer and has the required settings needed for GPDB. As </a:t>
            </a:r>
            <a:r>
              <a:rPr lang="en-US" sz="1100" dirty="0" smtClean="0">
                <a:latin typeface="Courier New" pitchFamily="49" charset="0"/>
                <a:cs typeface="Courier New" pitchFamily="49" charset="0"/>
              </a:rPr>
              <a:t>root</a:t>
            </a:r>
            <a:r>
              <a:rPr lang="en-US" sz="1100" dirty="0" smtClean="0"/>
              <a:t>, source this file after logging into the master server. You will then create an exchange key list that contains the host name of each interface for each segment instance as well as the standby server on a separate line. This file will be used to perform the next step, where you execute </a:t>
            </a:r>
            <a:r>
              <a:rPr lang="en-US" sz="1100" dirty="0" smtClean="0">
                <a:latin typeface="Courier New" pitchFamily="49" charset="0"/>
                <a:cs typeface="Courier New" pitchFamily="49" charset="0"/>
              </a:rPr>
              <a:t>gpseginstall</a:t>
            </a:r>
            <a:r>
              <a:rPr lang="en-US" sz="1100" dirty="0" smtClean="0"/>
              <a:t>, to install the binaries on all instances identified in the key exchange file and create the Greenplum system administration user, </a:t>
            </a:r>
            <a:r>
              <a:rPr lang="en-US" sz="1100" dirty="0" smtClean="0">
                <a:latin typeface="Courier New" pitchFamily="49" charset="0"/>
                <a:cs typeface="Courier New" pitchFamily="49" charset="0"/>
              </a:rPr>
              <a:t>gpadmin</a:t>
            </a:r>
            <a:r>
              <a:rPr lang="en-US" sz="1100" dirty="0" smtClean="0"/>
              <a:t>, with the password of your choosing. The </a:t>
            </a:r>
            <a:r>
              <a:rPr lang="en-US" sz="1100" dirty="0" smtClean="0">
                <a:latin typeface="Courier New" pitchFamily="49" charset="0"/>
                <a:cs typeface="Courier New" pitchFamily="49" charset="0"/>
              </a:rPr>
              <a:t>gpadmin</a:t>
            </a:r>
            <a:r>
              <a:rPr lang="en-US" sz="1100" dirty="0" smtClean="0"/>
              <a:t> user is used for system administrative tasks as well as to run Greenplum. It cannot and should never be run as </a:t>
            </a:r>
            <a:r>
              <a:rPr lang="en-US" sz="1100" dirty="0" smtClean="0">
                <a:latin typeface="Courier New" pitchFamily="49" charset="0"/>
                <a:cs typeface="Courier New" pitchFamily="49" charset="0"/>
              </a:rPr>
              <a:t>root</a:t>
            </a:r>
            <a:r>
              <a:rPr lang="en-US" sz="1100" dirty="0" smtClean="0"/>
              <a:t>.</a:t>
            </a:r>
          </a:p>
          <a:p>
            <a:pPr marL="228600" indent="-228600">
              <a:buSzPct val="100000"/>
              <a:buFont typeface="+mj-lt"/>
              <a:buAutoNum type="arabicPeriod"/>
            </a:pPr>
            <a:r>
              <a:rPr lang="en-US" sz="1100" dirty="0" smtClean="0"/>
              <a:t>Once the installation has completed, log into the master server as the gpadmin user and source the </a:t>
            </a:r>
            <a:r>
              <a:rPr lang="en-US" sz="1100" dirty="0" smtClean="0">
                <a:latin typeface="Courier New" pitchFamily="49" charset="0"/>
                <a:cs typeface="Courier New" pitchFamily="49" charset="0"/>
              </a:rPr>
              <a:t>/usr/local/greenplum-db/greenplum_path.sh</a:t>
            </a:r>
            <a:r>
              <a:rPr lang="en-US" sz="1100" dirty="0" smtClean="0"/>
              <a:t> file. You can source this in </a:t>
            </a:r>
            <a:r>
              <a:rPr lang="en-US" sz="1100" dirty="0" smtClean="0">
                <a:latin typeface="Courier New" pitchFamily="49" charset="0"/>
                <a:cs typeface="Courier New" pitchFamily="49" charset="0"/>
              </a:rPr>
              <a:t>/etc/profile</a:t>
            </a:r>
            <a:r>
              <a:rPr lang="en-US" sz="1100" dirty="0" smtClean="0"/>
              <a:t> or your Greenplum system administrator’s </a:t>
            </a:r>
            <a:r>
              <a:rPr lang="en-US" sz="1100" dirty="0" smtClean="0">
                <a:latin typeface="Courier New" pitchFamily="49" charset="0"/>
                <a:cs typeface="Courier New" pitchFamily="49" charset="0"/>
              </a:rPr>
              <a:t>.bash_profile</a:t>
            </a:r>
            <a:r>
              <a:rPr lang="en-US" sz="1100" dirty="0" smtClean="0"/>
              <a:t> file or </a:t>
            </a:r>
            <a:r>
              <a:rPr lang="en-US" sz="1100" dirty="0" smtClean="0">
                <a:latin typeface="Courier New" pitchFamily="49" charset="0"/>
                <a:cs typeface="Courier New" pitchFamily="49" charset="0"/>
              </a:rPr>
              <a:t>.bashrc</a:t>
            </a:r>
            <a:r>
              <a:rPr lang="en-US" sz="1100" dirty="0" smtClean="0"/>
              <a:t> file. Next, verify the </a:t>
            </a:r>
            <a:r>
              <a:rPr lang="en-US" sz="1100" dirty="0" smtClean="0">
                <a:latin typeface="Courier New" pitchFamily="49" charset="0"/>
                <a:cs typeface="Courier New" pitchFamily="49" charset="0"/>
              </a:rPr>
              <a:t>gpadmin</a:t>
            </a:r>
            <a:r>
              <a:rPr lang="en-US" sz="1100" dirty="0" smtClean="0"/>
              <a:t> user can successfully execute commands on all servers without being prompted for a password using the </a:t>
            </a:r>
            <a:r>
              <a:rPr lang="en-US" sz="1100" dirty="0" smtClean="0">
                <a:latin typeface="Courier New" pitchFamily="49" charset="0"/>
                <a:cs typeface="Courier New" pitchFamily="49" charset="0"/>
              </a:rPr>
              <a:t>gpssh</a:t>
            </a:r>
            <a:r>
              <a:rPr lang="en-US" sz="1100" dirty="0" smtClean="0"/>
              <a:t> command. For example, the following command executes the </a:t>
            </a:r>
            <a:r>
              <a:rPr lang="en-US" sz="1100" dirty="0" smtClean="0">
                <a:latin typeface="Courier New" pitchFamily="49" charset="0"/>
                <a:cs typeface="Courier New" pitchFamily="49" charset="0"/>
              </a:rPr>
              <a:t>ls -l</a:t>
            </a:r>
            <a:r>
              <a:rPr lang="en-US" sz="1100" dirty="0" smtClean="0"/>
              <a:t> command on all servers:</a:t>
            </a:r>
            <a:br>
              <a:rPr lang="en-US" sz="1100" dirty="0" smtClean="0"/>
            </a:br>
            <a:r>
              <a:rPr lang="en-US" sz="1100" dirty="0" smtClean="0">
                <a:latin typeface="Courier New" pitchFamily="49" charset="0"/>
                <a:cs typeface="Courier New" pitchFamily="49" charset="0"/>
              </a:rPr>
              <a:t>gpssh –f hostfile_exkeys –e ls –l $GPHOME</a:t>
            </a:r>
            <a:r>
              <a:rPr lang="en-US" sz="1100" dirty="0" smtClean="0"/>
              <a:t>.</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416552"/>
            <a:ext cx="5943600" cy="4343400"/>
          </a:xfrm>
        </p:spPr>
        <p:txBody>
          <a:bodyPr>
            <a:noAutofit/>
          </a:bodyPr>
          <a:lstStyle/>
          <a:p>
            <a:pPr marL="228600" indent="-228600">
              <a:buSzPct val="100000"/>
              <a:buFont typeface="+mj-lt"/>
              <a:buAutoNum type="arabicPeriod" startAt="4"/>
            </a:pPr>
            <a:r>
              <a:rPr lang="en-US" sz="1100" dirty="0" smtClean="0"/>
              <a:t>As </a:t>
            </a:r>
            <a:r>
              <a:rPr lang="en-US" sz="1100" dirty="0" smtClean="0">
                <a:latin typeface="Courier New" pitchFamily="49" charset="0"/>
                <a:cs typeface="Courier New" pitchFamily="49" charset="0"/>
              </a:rPr>
              <a:t>root</a:t>
            </a:r>
            <a:r>
              <a:rPr lang="en-US" sz="1100" dirty="0" smtClean="0"/>
              <a:t>, create the data storage areas on all instances, starting with the master and standby server. These data directories must be owned by the gpadmin user. This can be performed with the following commands:</a:t>
            </a:r>
            <a:br>
              <a:rPr lang="en-US" sz="1100" dirty="0" smtClean="0"/>
            </a:br>
            <a:r>
              <a:rPr lang="en-US" sz="1100" dirty="0" smtClean="0">
                <a:latin typeface="Courier New" pitchFamily="49" charset="0"/>
                <a:cs typeface="Courier New" pitchFamily="49" charset="0"/>
              </a:rPr>
              <a:t>source /usr/local/greenplum-db/greenplum_path.sh</a:t>
            </a:r>
            <a:br>
              <a:rPr lang="en-US" sz="1100" dirty="0" smtClean="0">
                <a:latin typeface="Courier New" pitchFamily="49" charset="0"/>
                <a:cs typeface="Courier New" pitchFamily="49" charset="0"/>
              </a:rPr>
            </a:br>
            <a:r>
              <a:rPr lang="en-US" sz="1100" dirty="0" smtClean="0">
                <a:latin typeface="Courier New" pitchFamily="49" charset="0"/>
                <a:cs typeface="Courier New" pitchFamily="49" charset="0"/>
              </a:rPr>
              <a:t>gpssh –h mdw –h smdw –e ‘mkdir /data/master; chown gpadmin /data/master’</a:t>
            </a:r>
            <a:br>
              <a:rPr lang="en-US" sz="1100" dirty="0" smtClean="0">
                <a:latin typeface="Courier New" pitchFamily="49" charset="0"/>
                <a:cs typeface="Courier New" pitchFamily="49" charset="0"/>
              </a:rPr>
            </a:br>
            <a:r>
              <a:rPr lang="en-US" sz="1100" dirty="0" smtClean="0">
                <a:cs typeface="Courier New" pitchFamily="49" charset="0"/>
              </a:rPr>
              <a:t>Next, create the data storage directories on the segment instances. To do this, create an exchange key file that contains the hostname of each segment instance, one per line. Then, execute the gpssh command against that file and create the primary data directory and the mirror data directory on each segment:</a:t>
            </a:r>
            <a:br>
              <a:rPr lang="en-US" sz="1100" dirty="0" smtClean="0">
                <a:cs typeface="Courier New" pitchFamily="49" charset="0"/>
              </a:rPr>
            </a:br>
            <a:r>
              <a:rPr lang="en-US" sz="1100" dirty="0" smtClean="0">
                <a:latin typeface="Courier New" pitchFamily="49" charset="0"/>
                <a:cs typeface="Courier New" pitchFamily="49" charset="0"/>
              </a:rPr>
              <a:t>source /usr/local/greenplum-db/greenplum_path.sh</a:t>
            </a:r>
            <a:br>
              <a:rPr lang="en-US" sz="1100" dirty="0" smtClean="0">
                <a:latin typeface="Courier New" pitchFamily="49" charset="0"/>
                <a:cs typeface="Courier New" pitchFamily="49" charset="0"/>
              </a:rPr>
            </a:br>
            <a:r>
              <a:rPr lang="en-US" sz="1100" dirty="0" smtClean="0">
                <a:latin typeface="Courier New" pitchFamily="49" charset="0"/>
                <a:cs typeface="Courier New" pitchFamily="49" charset="0"/>
              </a:rPr>
              <a:t>gpssh –f hostfile_gpssh_segonly –e ‘mkdir /data/primary /data/mirror; chown gpadmin /data/primary /data/mirror’</a:t>
            </a:r>
            <a:endParaRPr lang="en-US" sz="1100" dirty="0" smtClean="0">
              <a:cs typeface="Courier New" pitchFamily="49" charset="0"/>
            </a:endParaRPr>
          </a:p>
          <a:p>
            <a:pPr marL="228600" indent="-228600">
              <a:buSzPct val="100000"/>
              <a:buFont typeface="+mj-lt"/>
              <a:buAutoNum type="arabicPeriod" startAt="4"/>
            </a:pPr>
            <a:r>
              <a:rPr lang="en-US" sz="1100" dirty="0" smtClean="0"/>
              <a:t>Synchronize system clocks across all servers by configuring network time protocol (NTP) services on the master, standby, and segment instances. This requires setting the service first on the master server to point to the data center’s NTP time server. Then configure NTP on the standby server. The standby server should point to the master server first. If the master service is not available, it should point to the data center’s NTP time server. All segment servers should first point to the master server and then to the standby server, should the master server become unavailable.</a:t>
            </a:r>
          </a:p>
          <a:p>
            <a:pPr marL="114300" indent="-342900">
              <a:buSzPct val="100000"/>
            </a:pPr>
            <a:r>
              <a:rPr lang="en-US" sz="1100" dirty="0" smtClean="0"/>
              <a:t>Once the database has been installed, you are re</a:t>
            </a:r>
            <a:r>
              <a:rPr lang="en-US" dirty="0" smtClean="0"/>
              <a:t>ady to test the hardware and operating system values before initializing the database.</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17</a:t>
            </a:fld>
            <a:endParaRPr lang="en-US" dirty="0"/>
          </a:p>
        </p:txBody>
      </p:sp>
      <p:sp>
        <p:nvSpPr>
          <p:cNvPr id="6" name="Slide Image Placeholder 5"/>
          <p:cNvSpPr>
            <a:spLocks noGrp="1" noRot="1" noChangeAspect="1"/>
          </p:cNvSpPr>
          <p:nvPr>
            <p:ph type="sldImg"/>
          </p:nvPr>
        </p:nvSpPr>
        <p:spPr>
          <a:xfrm>
            <a:off x="381000" y="685800"/>
            <a:ext cx="6096000" cy="3429000"/>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a:xfrm>
            <a:off x="457200" y="4343400"/>
            <a:ext cx="5943600" cy="4343400"/>
          </a:xfrm>
        </p:spPr>
        <p:txBody>
          <a:bodyPr>
            <a:noAutofit/>
          </a:bodyPr>
          <a:lstStyle/>
          <a:p>
            <a:r>
              <a:rPr lang="en-US" sz="1100" b="0" dirty="0" smtClean="0"/>
              <a:t>When the Greenplum Database is processing large amounts of data and complex DW queries, it will stress hardware to its limits and utilize all of the resources available. It is therefore important to:</a:t>
            </a:r>
          </a:p>
          <a:p>
            <a:pPr marL="171450" indent="-171450">
              <a:buFont typeface="Arial" panose="020B0604020202020204" pitchFamily="34" charset="0"/>
              <a:buChar char="•"/>
            </a:pPr>
            <a:r>
              <a:rPr lang="en-US" sz="1100" b="0" dirty="0" smtClean="0"/>
              <a:t>Perform tests to determine the baseline disk I/O, CPU performance, and network transfer rates. It will help you differentiate hardware performance problems from software tuning performance problems. </a:t>
            </a:r>
          </a:p>
          <a:p>
            <a:pPr marL="171450" indent="-171450">
              <a:buFont typeface="Arial" panose="020B0604020202020204" pitchFamily="34" charset="0"/>
              <a:buChar char="•"/>
            </a:pPr>
            <a:r>
              <a:rPr lang="en-US" sz="1100" b="0" dirty="0" smtClean="0"/>
              <a:t>Perform stress tests to burn-in your hardware and flush out any bad disks, processors, memory cards, or network interfaces prior to installing Greenplum DB. The first large table load into Greenplum DB will find these problems, so it is better to stress the hardware and uncover these issues first. Even brand new disks can be corrupted.</a:t>
            </a:r>
          </a:p>
          <a:p>
            <a:pPr lvl="0"/>
            <a:r>
              <a:rPr lang="en-US" sz="1100" b="0" dirty="0" smtClean="0"/>
              <a:t>To validate the configuration and performance of</a:t>
            </a:r>
            <a:r>
              <a:rPr lang="en-US" sz="1100" b="0" baseline="0" dirty="0" smtClean="0"/>
              <a:t> your system, run the following commands:</a:t>
            </a:r>
          </a:p>
          <a:p>
            <a:pPr marL="171450" indent="-171450">
              <a:buFont typeface="Arial" panose="020B0604020202020204" pitchFamily="34" charset="0"/>
              <a:buChar char="•"/>
            </a:pPr>
            <a:r>
              <a:rPr lang="en-US" sz="1100" b="0" dirty="0" smtClean="0">
                <a:latin typeface="Courier New" pitchFamily="49" charset="0"/>
                <a:cs typeface="Courier New" pitchFamily="49" charset="0"/>
              </a:rPr>
              <a:t>gpcheckperf</a:t>
            </a:r>
            <a:r>
              <a:rPr lang="en-US" sz="1100" b="0" dirty="0" smtClean="0"/>
              <a:t> – The </a:t>
            </a:r>
            <a:r>
              <a:rPr lang="en-US" sz="1100" b="0" dirty="0" smtClean="0">
                <a:latin typeface="Courier New" pitchFamily="49" charset="0"/>
                <a:cs typeface="Courier New" pitchFamily="49" charset="0"/>
              </a:rPr>
              <a:t>gpcheckperf</a:t>
            </a:r>
            <a:r>
              <a:rPr lang="en-US" sz="1100" b="0" dirty="0" smtClean="0"/>
              <a:t> command performs tests on the:</a:t>
            </a:r>
          </a:p>
          <a:p>
            <a:pPr marL="628650" lvl="1" indent="-171450">
              <a:buFont typeface="Arial" panose="020B0604020202020204" pitchFamily="34" charset="0"/>
              <a:buChar char="•"/>
            </a:pPr>
            <a:r>
              <a:rPr lang="en-US" sz="1100" b="0" dirty="0" smtClean="0"/>
              <a:t>Disk I/O</a:t>
            </a:r>
            <a:r>
              <a:rPr lang="en-US" sz="1100" b="0" baseline="0" dirty="0" smtClean="0"/>
              <a:t> rates using the </a:t>
            </a:r>
            <a:r>
              <a:rPr lang="en-US" sz="1100" b="0" baseline="0" dirty="0" smtClean="0">
                <a:latin typeface="Courier New" pitchFamily="49" charset="0"/>
                <a:cs typeface="Courier New" pitchFamily="49" charset="0"/>
              </a:rPr>
              <a:t>dd</a:t>
            </a:r>
            <a:r>
              <a:rPr lang="en-US" sz="1100" b="0" baseline="0" dirty="0" smtClean="0"/>
              <a:t> command</a:t>
            </a:r>
          </a:p>
          <a:p>
            <a:pPr marL="628650" lvl="1" indent="-171450">
              <a:buFont typeface="Arial" panose="020B0604020202020204" pitchFamily="34" charset="0"/>
              <a:buChar char="•"/>
            </a:pPr>
            <a:r>
              <a:rPr lang="en-US" sz="1100" b="0" baseline="0" dirty="0" smtClean="0"/>
              <a:t>Network performance using the </a:t>
            </a:r>
            <a:r>
              <a:rPr lang="en-US" sz="1100" b="0" baseline="0" dirty="0" smtClean="0">
                <a:latin typeface="Courier New" pitchFamily="49" charset="0"/>
                <a:cs typeface="Courier New" pitchFamily="49" charset="0"/>
              </a:rPr>
              <a:t>netperf </a:t>
            </a:r>
            <a:r>
              <a:rPr lang="en-US" sz="1100" b="0" baseline="0" dirty="0" smtClean="0"/>
              <a:t>command</a:t>
            </a:r>
          </a:p>
          <a:p>
            <a:pPr marL="628650" lvl="1" indent="-171450">
              <a:buFont typeface="Arial" panose="020B0604020202020204" pitchFamily="34" charset="0"/>
              <a:buChar char="•"/>
            </a:pPr>
            <a:r>
              <a:rPr lang="en-US" sz="1100" b="0" baseline="0" dirty="0" smtClean="0"/>
              <a:t>Memory bandwidth using the </a:t>
            </a:r>
            <a:r>
              <a:rPr lang="en-US" sz="1100" b="0" baseline="0" dirty="0" smtClean="0">
                <a:latin typeface="Courier New" pitchFamily="49" charset="0"/>
                <a:cs typeface="Courier New" pitchFamily="49" charset="0"/>
              </a:rPr>
              <a:t>stream</a:t>
            </a:r>
            <a:r>
              <a:rPr lang="en-US" sz="1100" b="0" baseline="0" dirty="0" smtClean="0"/>
              <a:t> test</a:t>
            </a:r>
            <a:endParaRPr lang="en-US" sz="1100" b="0" dirty="0" smtClean="0"/>
          </a:p>
          <a:p>
            <a:pPr marL="171450" indent="-171450">
              <a:buFont typeface="Arial" panose="020B0604020202020204" pitchFamily="34" charset="0"/>
              <a:buChar char="•"/>
            </a:pPr>
            <a:r>
              <a:rPr lang="en-US" sz="1100" b="0" dirty="0" smtClean="0">
                <a:latin typeface="Courier New" pitchFamily="49" charset="0"/>
                <a:cs typeface="Courier New" pitchFamily="49" charset="0"/>
              </a:rPr>
              <a:t>gpcheck </a:t>
            </a:r>
            <a:r>
              <a:rPr lang="en-US" sz="1100" b="0" dirty="0" smtClean="0"/>
              <a:t>– This command validates the operating system settings for all hosts in the array. The output of the command explains the fixes that must be made to the appropriate host in the array. The command accepts</a:t>
            </a:r>
            <a:r>
              <a:rPr lang="en-US" sz="1100" b="0" baseline="0" dirty="0" smtClean="0"/>
              <a:t> a file with the name of each host in the array per line.</a:t>
            </a:r>
          </a:p>
          <a:p>
            <a:pPr marL="171450" indent="-171450">
              <a:buFont typeface="Arial" panose="020B0604020202020204" pitchFamily="34" charset="0"/>
              <a:buChar char="•"/>
            </a:pPr>
            <a:r>
              <a:rPr lang="en-US" sz="1100" dirty="0" smtClean="0"/>
              <a:t>Bonnie++ is a free </a:t>
            </a:r>
            <a:r>
              <a:rPr lang="en-US" sz="1100" dirty="0" smtClean="0">
                <a:solidFill>
                  <a:schemeClr val="tx1"/>
                </a:solidFill>
                <a:hlinkClick r:id="rId3" tooltip="Benchmark (computing)"/>
              </a:rPr>
              <a:t>file system benchmarking tool</a:t>
            </a:r>
            <a:r>
              <a:rPr lang="en-US" sz="1100" dirty="0" smtClean="0">
                <a:solidFill>
                  <a:schemeClr val="tx1"/>
                </a:solidFill>
              </a:rPr>
              <a:t> </a:t>
            </a:r>
            <a:r>
              <a:rPr lang="en-US" sz="1100" dirty="0" smtClean="0"/>
              <a:t>for </a:t>
            </a:r>
            <a:r>
              <a:rPr lang="en-US" sz="1100" dirty="0" smtClean="0">
                <a:hlinkClick r:id="rId4" tooltip="Unix-like"/>
              </a:rPr>
              <a:t>Unix-like</a:t>
            </a:r>
            <a:r>
              <a:rPr lang="en-US" sz="1100" dirty="0" smtClean="0"/>
              <a:t> </a:t>
            </a:r>
            <a:r>
              <a:rPr lang="en-US" sz="1100" dirty="0" smtClean="0">
                <a:hlinkClick r:id="rId5" tooltip="Operating system"/>
              </a:rPr>
              <a:t>operating systems</a:t>
            </a:r>
            <a:r>
              <a:rPr lang="en-US" sz="1100" dirty="0" smtClean="0"/>
              <a:t>, developed by Russell Coker. Bonnie++ is a benchmark suite that is aimed at performing a number of simple tests of hard drive and file system performance.</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r>
              <a:rPr lang="en-US" dirty="0" smtClean="0"/>
              <a:t>In this lab, you will prepare your system for installation and then install the Greenplum binaries. You will also verify the state of the system by running verification tests.</a:t>
            </a:r>
          </a:p>
          <a:p>
            <a:endParaRPr lang="en-US" dirty="0" smtClean="0"/>
          </a:p>
        </p:txBody>
      </p:sp>
      <p:sp>
        <p:nvSpPr>
          <p:cNvPr id="5" name="Slide Number Placeholder 4"/>
          <p:cNvSpPr>
            <a:spLocks noGrp="1"/>
          </p:cNvSpPr>
          <p:nvPr>
            <p:ph type="sldNum" sz="quarter" idx="5"/>
          </p:nvPr>
        </p:nvSpPr>
        <p:spPr/>
        <p:txBody>
          <a:bodyPr/>
          <a:lstStyle/>
          <a:p>
            <a:pPr>
              <a:defRPr/>
            </a:pPr>
            <a:fld id="{1A0E781F-A9C1-4F3B-A591-F77066D45030}" type="slidenum">
              <a:rPr lang="en-US"/>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dirty="0"/>
          </a:p>
        </p:txBody>
      </p:sp>
      <p:sp>
        <p:nvSpPr>
          <p:cNvPr id="245" name="Shape 24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err="1" smtClean="0"/>
              <a:t>Greenplum</a:t>
            </a:r>
            <a:r>
              <a:rPr lang="en-US" dirty="0" smtClean="0"/>
              <a:t> Database is a software only solution, meaning that can theoretically run on any hardware platform. The hardware and software are not coupled as in appliance vendors like </a:t>
            </a:r>
            <a:r>
              <a:rPr lang="en-US" dirty="0" err="1" smtClean="0"/>
              <a:t>Netezza</a:t>
            </a:r>
            <a:r>
              <a:rPr lang="en-US" dirty="0" smtClean="0"/>
              <a:t> and </a:t>
            </a:r>
            <a:r>
              <a:rPr lang="en-US" dirty="0" err="1" smtClean="0"/>
              <a:t>Terradata</a:t>
            </a:r>
            <a:r>
              <a:rPr lang="en-US" dirty="0" smtClean="0"/>
              <a:t>. However, as with any database, </a:t>
            </a:r>
            <a:r>
              <a:rPr lang="en-US" dirty="0" err="1" smtClean="0"/>
              <a:t>Greenplum’s</a:t>
            </a:r>
            <a:r>
              <a:rPr lang="en-US" dirty="0" smtClean="0"/>
              <a:t> performance is dependent on the hardware on which it is installed. As the database is distributed across multiple machines in a </a:t>
            </a:r>
            <a:r>
              <a:rPr lang="en-US" dirty="0" err="1" smtClean="0"/>
              <a:t>Greenplum</a:t>
            </a:r>
            <a:r>
              <a:rPr lang="en-US" dirty="0" smtClean="0"/>
              <a:t> Database system, the selection and configuration of hardware is even more important to achieve the best performance possible from your database.</a:t>
            </a:r>
            <a:r>
              <a:rPr lang="en-US" baseline="0" dirty="0" smtClean="0"/>
              <a:t> </a:t>
            </a:r>
            <a:r>
              <a:rPr lang="en-US" dirty="0" smtClean="0"/>
              <a:t>Using SSD disk drives, for example, can greatly improve the performance of the database from the recommended specifications provided for </a:t>
            </a:r>
            <a:r>
              <a:rPr lang="en-US" dirty="0" err="1" smtClean="0"/>
              <a:t>Greenplum</a:t>
            </a:r>
            <a:r>
              <a:rPr lang="en-US" dirty="0" smtClean="0"/>
              <a:t> DB.</a:t>
            </a:r>
          </a:p>
          <a:p>
            <a:r>
              <a:rPr lang="en-US" dirty="0" err="1" smtClean="0"/>
              <a:t>Greenplum</a:t>
            </a:r>
            <a:r>
              <a:rPr lang="en-US" dirty="0" smtClean="0"/>
              <a:t> provides reference architecture that you</a:t>
            </a:r>
            <a:r>
              <a:rPr lang="en-US" baseline="0" dirty="0" smtClean="0"/>
              <a:t> can use in building a white-box solution</a:t>
            </a:r>
            <a:r>
              <a:rPr lang="en-US" dirty="0" smtClean="0"/>
              <a:t>. </a:t>
            </a:r>
          </a:p>
          <a:p>
            <a:r>
              <a:rPr lang="en-US" dirty="0" smtClean="0"/>
              <a:t>In general, when configuring the hardware environment for your </a:t>
            </a:r>
            <a:r>
              <a:rPr lang="en-US" dirty="0" err="1" smtClean="0"/>
              <a:t>Greenplum</a:t>
            </a:r>
            <a:r>
              <a:rPr lang="en-US" dirty="0" smtClean="0"/>
              <a:t> software-only solution,</a:t>
            </a:r>
            <a:r>
              <a:rPr lang="en-US" baseline="0" dirty="0" smtClean="0"/>
              <a:t> remember that:</a:t>
            </a:r>
            <a:endParaRPr lang="en-US" dirty="0" smtClean="0"/>
          </a:p>
          <a:p>
            <a:pPr marL="171450" indent="-171450">
              <a:buFont typeface="Arial" panose="020B0604020202020204" pitchFamily="34" charset="0"/>
              <a:buChar char="•"/>
            </a:pPr>
            <a:r>
              <a:rPr lang="en-US" dirty="0" smtClean="0"/>
              <a:t>Segment servers</a:t>
            </a:r>
            <a:r>
              <a:rPr lang="en-US" baseline="0" dirty="0" smtClean="0"/>
              <a:t> should have identical hardware specifications. As they work in parallel, it is important that the components of the architecture are the same to provide optimal performance and throughput.</a:t>
            </a:r>
          </a:p>
          <a:p>
            <a:pPr marL="171450" indent="-171450">
              <a:buFont typeface="Arial" panose="020B0604020202020204" pitchFamily="34" charset="0"/>
              <a:buChar char="•"/>
            </a:pPr>
            <a:r>
              <a:rPr lang="en-US" baseline="0" dirty="0" smtClean="0"/>
              <a:t>The master server needs fast CPU and lots of RAM to handle incoming queries, create the query plans, and distribute these out to the segment servers. </a:t>
            </a:r>
            <a:endParaRPr lang="en-US" dirty="0" smtClean="0"/>
          </a:p>
          <a:p>
            <a:r>
              <a:rPr lang="en-US" dirty="0" smtClean="0"/>
              <a:t>We will examine the recommended hardware configurations for:</a:t>
            </a:r>
          </a:p>
          <a:p>
            <a:pPr marL="171450" indent="-171450">
              <a:buFont typeface="Arial" panose="020B0604020202020204" pitchFamily="34" charset="0"/>
              <a:buChar char="•"/>
            </a:pPr>
            <a:r>
              <a:rPr lang="en-US" dirty="0" smtClean="0"/>
              <a:t>The segment hosts, which store the user data and do the majority of the data processing.</a:t>
            </a:r>
          </a:p>
          <a:p>
            <a:pPr marL="171450" indent="-171450">
              <a:buFont typeface="Arial" panose="020B0604020202020204" pitchFamily="34" charset="0"/>
              <a:buChar char="•"/>
            </a:pPr>
            <a:r>
              <a:rPr lang="en-US" dirty="0" smtClean="0"/>
              <a:t>The master host, which handles user connections.</a:t>
            </a:r>
          </a:p>
          <a:p>
            <a:pPr marL="171450" indent="-171450">
              <a:buFont typeface="Arial" panose="020B0604020202020204" pitchFamily="34" charset="0"/>
              <a:buChar char="•"/>
            </a:pPr>
            <a:r>
              <a:rPr lang="en-US" dirty="0" smtClean="0"/>
              <a:t>Interconnect, which is the data transport layer between the hosts in the array.</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n-US" dirty="0" smtClean="0"/>
              <a:t>The</a:t>
            </a:r>
            <a:r>
              <a:rPr lang="en-US" baseline="0" dirty="0" smtClean="0"/>
              <a:t> minimum recommended system specifications for installing Greenplum Database 4.3 are as shown on the slide. Greenplum is supported on major UNIX-based systems.</a:t>
            </a:r>
          </a:p>
          <a:p>
            <a:endParaRPr lang="en-US" baseline="0" dirty="0" smtClean="0"/>
          </a:p>
          <a:p>
            <a:r>
              <a:rPr lang="en-US" baseline="0" dirty="0" smtClean="0"/>
              <a:t>For each server in the array, the minimum memory is 16 GB of RAM. 64 GB of RAM or more is recommended for all servers. The master and standby server may require additional memory if other tools or databases are included, including GPTEXT and Pivotal HD. </a:t>
            </a:r>
          </a:p>
          <a:p>
            <a:endParaRPr lang="en-US" baseline="0" dirty="0" smtClean="0"/>
          </a:p>
          <a:p>
            <a:r>
              <a:rPr lang="en-US" baseline="0" dirty="0" smtClean="0"/>
              <a:t>Disk requirements vary based on your needs, but a minimum 150MBytes for the installation and 300MBytes per segment for meta data is required. The disk capacity should be no more than 70% to maintain optimal performance. We will discuss estimating disk capacity for user data later in the course.</a:t>
            </a:r>
          </a:p>
          <a:p>
            <a:endParaRPr lang="en-US" baseline="0" dirty="0" smtClean="0"/>
          </a:p>
          <a:p>
            <a:r>
              <a:rPr lang="en-US" baseline="0" dirty="0" smtClean="0"/>
              <a:t>Disk capacity calculation:</a:t>
            </a:r>
          </a:p>
          <a:p>
            <a:endParaRPr lang="en-US" baseline="0" dirty="0" smtClean="0"/>
          </a:p>
          <a:p>
            <a:r>
              <a:rPr lang="en-US" baseline="0" dirty="0" smtClean="0"/>
              <a:t>Start with: </a:t>
            </a:r>
            <a:r>
              <a:rPr lang="en-US" baseline="0" dirty="0" err="1" smtClean="0"/>
              <a:t>raw_disk_size</a:t>
            </a:r>
            <a:r>
              <a:rPr lang="en-US" baseline="0" dirty="0" smtClean="0"/>
              <a:t> * </a:t>
            </a:r>
            <a:r>
              <a:rPr lang="en-US" baseline="0" dirty="0" err="1" smtClean="0"/>
              <a:t>number_of_disks</a:t>
            </a:r>
            <a:endParaRPr lang="en-US" baseline="0" dirty="0" smtClean="0"/>
          </a:p>
          <a:p>
            <a:endParaRPr lang="en-US" baseline="0" dirty="0" smtClean="0"/>
          </a:p>
          <a:p>
            <a:r>
              <a:rPr lang="en-US" baseline="0" dirty="0" smtClean="0"/>
              <a:t>Depending on which version of RAID you might be using, there is about a 10% overhead involved. For example, if using RAID-10 then the calculation should be</a:t>
            </a:r>
          </a:p>
          <a:p>
            <a:r>
              <a:rPr lang="en-US" baseline="0" dirty="0" smtClean="0"/>
              <a:t>(</a:t>
            </a:r>
            <a:r>
              <a:rPr lang="en-US" baseline="0" dirty="0" err="1" smtClean="0"/>
              <a:t>raw_capacity</a:t>
            </a:r>
            <a:r>
              <a:rPr lang="en-US" baseline="0" dirty="0" smtClean="0"/>
              <a:t> * 0.9) / 2 = </a:t>
            </a:r>
            <a:r>
              <a:rPr lang="en-US" baseline="0" dirty="0" err="1" smtClean="0"/>
              <a:t>formatted_disk_space</a:t>
            </a:r>
            <a:endParaRPr lang="en-US" baseline="0" dirty="0" smtClean="0"/>
          </a:p>
          <a:p>
            <a:endParaRPr lang="en-US" baseline="0" dirty="0" smtClean="0"/>
          </a:p>
          <a:p>
            <a:r>
              <a:rPr lang="en-US" baseline="0" dirty="0" smtClean="0"/>
              <a:t>Furthermore, we suggest not getting your disks more than 70% full</a:t>
            </a:r>
          </a:p>
          <a:p>
            <a:endParaRPr lang="en-US" baseline="0" dirty="0" smtClean="0"/>
          </a:p>
          <a:p>
            <a:r>
              <a:rPr lang="en-US" baseline="0" dirty="0" smtClean="0"/>
              <a:t>Here's the documentation reference page:</a:t>
            </a:r>
          </a:p>
          <a:p>
            <a:r>
              <a:rPr lang="en-US" baseline="0" dirty="0" smtClean="0"/>
              <a:t>http://</a:t>
            </a:r>
            <a:r>
              <a:rPr lang="en-US" baseline="0" dirty="0" err="1" smtClean="0"/>
              <a:t>gpdb.docs.pivotal.io</a:t>
            </a:r>
            <a:r>
              <a:rPr lang="en-US" baseline="0" dirty="0" smtClean="0"/>
              <a:t>/43110/</a:t>
            </a:r>
            <a:r>
              <a:rPr lang="en-US" baseline="0" dirty="0" err="1" smtClean="0"/>
              <a:t>install_guide</a:t>
            </a:r>
            <a:r>
              <a:rPr lang="en-US" baseline="0" dirty="0" smtClean="0"/>
              <a:t>/</a:t>
            </a:r>
            <a:r>
              <a:rPr lang="en-US" baseline="0" dirty="0" err="1" smtClean="0"/>
              <a:t>capacity_planning.html</a:t>
            </a:r>
            <a:endParaRPr lang="en-US" baseline="0" dirty="0" smtClean="0"/>
          </a:p>
          <a:p>
            <a:endParaRPr lang="en-US" baseline="0" dirty="0" smtClean="0"/>
          </a:p>
          <a:p>
            <a:endParaRPr lang="en-US" baseline="0" dirty="0" smtClean="0"/>
          </a:p>
          <a:p>
            <a:endParaRPr lang="en-US" baseline="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dirty="0" smtClean="0"/>
              <a:t>To estimate your storage needs, you need to calculate the raw disk capacity available for data storage on all of your segment hosts and consider the following:</a:t>
            </a:r>
          </a:p>
          <a:p>
            <a:pPr marL="171450" indent="-171450">
              <a:buFont typeface="Arial" panose="020B0604020202020204" pitchFamily="34" charset="0"/>
              <a:buChar char="•"/>
            </a:pPr>
            <a:r>
              <a:rPr lang="en-US" b="1" dirty="0" smtClean="0"/>
              <a:t>RAID Parity and Mirroring </a:t>
            </a:r>
            <a:r>
              <a:rPr lang="en-US" dirty="0" smtClean="0"/>
              <a:t>– Your overall disk space capacity will be reduced according to the RAID level you choose. For example, if using RAID 5, subtract one disk drive's worth of storage capacity per each RAID 5 set. If using RAID 10, cut your total disk drives' storage capacity in half. </a:t>
            </a:r>
          </a:p>
          <a:p>
            <a:pPr marL="171450" indent="-171450">
              <a:buFont typeface="Arial" panose="020B0604020202020204" pitchFamily="34" charset="0"/>
              <a:buChar char="•"/>
            </a:pPr>
            <a:r>
              <a:rPr lang="en-US" b="1" dirty="0" smtClean="0"/>
              <a:t>Greenplum Database Mirroring </a:t>
            </a:r>
            <a:r>
              <a:rPr lang="en-US" dirty="0" smtClean="0"/>
              <a:t>– Doubles the storage requirements of your user data on segment hosts. </a:t>
            </a:r>
          </a:p>
          <a:p>
            <a:pPr marL="171450" indent="-171450">
              <a:buFont typeface="Arial" panose="020B0604020202020204" pitchFamily="34" charset="0"/>
              <a:buChar char="•"/>
            </a:pPr>
            <a:r>
              <a:rPr lang="en-US" b="1" dirty="0" smtClean="0"/>
              <a:t>Less than 70% Capacity </a:t>
            </a:r>
            <a:r>
              <a:rPr lang="en-US" dirty="0" smtClean="0"/>
              <a:t>– For optimal performance, disks should not be more than 70% full. Performance drops off precipitously after 70%. If you do start hitting 70%, you should look at options including extending the appliance or hardware.</a:t>
            </a:r>
          </a:p>
          <a:p>
            <a:pPr marL="171450" indent="-171450">
              <a:buFont typeface="Arial" panose="020B0604020202020204" pitchFamily="34" charset="0"/>
              <a:buChar char="•"/>
            </a:pPr>
            <a:r>
              <a:rPr lang="en-US" b="1" dirty="0" smtClean="0"/>
              <a:t>File system overhead </a:t>
            </a:r>
            <a:r>
              <a:rPr lang="en-US" dirty="0" smtClean="0"/>
              <a:t>– The file system overhead can be anywhere from 5-15% (checksumming, file permissions, etc) depending on the file system you are using.</a:t>
            </a:r>
          </a:p>
          <a:p>
            <a:pPr marL="171450" indent="-171450">
              <a:buFont typeface="Arial" panose="020B0604020202020204" pitchFamily="34" charset="0"/>
              <a:buChar char="•"/>
            </a:pPr>
            <a:r>
              <a:rPr lang="en-US" b="1" dirty="0" smtClean="0"/>
              <a:t>Raw Data Size and DB overhead </a:t>
            </a:r>
            <a:r>
              <a:rPr lang="en-US" dirty="0" smtClean="0"/>
              <a:t>– As with all databases, the size of your raw data will be slightly larger once it is loaded into the database. On average raw data will be about 1.4 times larger on disk after it is loaded into the database, but could be smaller or larger depending on the data types you are using, size of the rows versus page size, whether you create indexes, etc. The installation guide has detailed sizing info if you want to calculate DB overhead for your data more accurately.</a:t>
            </a:r>
          </a:p>
        </p:txBody>
      </p:sp>
      <p:sp>
        <p:nvSpPr>
          <p:cNvPr id="5" name="Slide Number Placeholder 4"/>
          <p:cNvSpPr>
            <a:spLocks noGrp="1"/>
          </p:cNvSpPr>
          <p:nvPr>
            <p:ph type="sldNum" sz="quarter" idx="11"/>
          </p:nvPr>
        </p:nvSpPr>
        <p:spPr/>
        <p:txBody>
          <a:bodyPr/>
          <a:lstStyle/>
          <a:p>
            <a:fld id="{80249327-EC2F-4096-8D35-6B76097739FC}" type="slidenum">
              <a:rPr lang="en-US" smtClean="0"/>
              <a:pPr/>
              <a:t>5</a:t>
            </a:fld>
            <a:endParaRPr lang="en-US" dirty="0"/>
          </a:p>
        </p:txBody>
      </p:sp>
      <p:sp>
        <p:nvSpPr>
          <p:cNvPr id="9" name="Slide Image Placeholder 8"/>
          <p:cNvSpPr>
            <a:spLocks noGrp="1" noRot="1" noChangeAspect="1"/>
          </p:cNvSpPr>
          <p:nvPr>
            <p:ph type="sldImg"/>
          </p:nvPr>
        </p:nvSpPr>
        <p:spPr>
          <a:xfrm>
            <a:off x="381000" y="685800"/>
            <a:ext cx="6096000" cy="342900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Autofit/>
          </a:bodyPr>
          <a:lstStyle/>
          <a:p>
            <a:r>
              <a:rPr lang="en-US" sz="1100" dirty="0" smtClean="0"/>
              <a:t>Taking into account all of the afore mentioned items you must consider when calculating required storage size, here are some measurements that will guide you in calculating how much storage you will require for your environment.</a:t>
            </a:r>
          </a:p>
          <a:p>
            <a:r>
              <a:rPr lang="en-US" sz="1100" dirty="0" smtClean="0"/>
              <a:t>Usable disk space is calculated first for each segment host, taking into account RAID configurations, and</a:t>
            </a:r>
            <a:r>
              <a:rPr lang="en-US" sz="1100" baseline="0" dirty="0" smtClean="0"/>
              <a:t> finally </a:t>
            </a:r>
            <a:r>
              <a:rPr lang="en-US" sz="1100" dirty="0" smtClean="0"/>
              <a:t>mirroring.  To do this:</a:t>
            </a:r>
          </a:p>
          <a:p>
            <a:pPr marL="171450" indent="-171450">
              <a:buFont typeface="Arial" panose="020B0604020202020204" pitchFamily="34" charset="0"/>
              <a:buChar char="•"/>
            </a:pPr>
            <a:r>
              <a:rPr lang="en-US" sz="1100" dirty="0" smtClean="0"/>
              <a:t>First, calculate the raw capacity for the entire system by multiplying the number of available disks across the entire cluster by the disk size. The calculation is </a:t>
            </a:r>
            <a:r>
              <a:rPr lang="en-US" sz="1100" dirty="0" smtClean="0">
                <a:latin typeface="Courier New" pitchFamily="49" charset="0"/>
                <a:cs typeface="Courier New" pitchFamily="49" charset="0"/>
              </a:rPr>
              <a:t>raw_capacity = disk_size * number_of_disks</a:t>
            </a:r>
            <a:endParaRPr lang="en-US" sz="1100" dirty="0" smtClean="0"/>
          </a:p>
          <a:p>
            <a:pPr marL="171450" indent="-171450">
              <a:buFont typeface="Arial" panose="020B0604020202020204" pitchFamily="34" charset="0"/>
              <a:buChar char="•"/>
            </a:pPr>
            <a:r>
              <a:rPr lang="en-US" sz="1100" dirty="0" smtClean="0"/>
              <a:t>Next, account for both RAID and any file system overhead, which may on average be 10%. The formatted disk space would be calculated as follows if RAID 10 is being used with 10% file system overhead:</a:t>
            </a:r>
            <a:br>
              <a:rPr lang="en-US" sz="1100" dirty="0" smtClean="0"/>
            </a:br>
            <a:r>
              <a:rPr lang="en-US" sz="1100" dirty="0" smtClean="0">
                <a:latin typeface="Courier New" pitchFamily="49" charset="0"/>
                <a:cs typeface="Courier New" pitchFamily="49" charset="0"/>
              </a:rPr>
              <a:t>formatted_disk_space = (raw_capacity * .9)/2</a:t>
            </a:r>
            <a:br>
              <a:rPr lang="en-US" sz="1100" dirty="0" smtClean="0">
                <a:latin typeface="Courier New" pitchFamily="49" charset="0"/>
                <a:cs typeface="Courier New" pitchFamily="49" charset="0"/>
              </a:rPr>
            </a:br>
            <a:r>
              <a:rPr lang="en-US" sz="1100" dirty="0" smtClean="0">
                <a:latin typeface="Calibri" pitchFamily="34" charset="0"/>
                <a:cs typeface="Courier New" pitchFamily="49" charset="0"/>
              </a:rPr>
              <a:t>Remember, RAID 10 consumes half of</a:t>
            </a:r>
            <a:r>
              <a:rPr lang="en-US" sz="1100" baseline="0" dirty="0" smtClean="0">
                <a:latin typeface="Calibri" pitchFamily="34" charset="0"/>
                <a:cs typeface="Courier New" pitchFamily="49" charset="0"/>
              </a:rPr>
              <a:t> the available disk drive. Use the appropriate calculation for your implementation of RAID.</a:t>
            </a:r>
            <a:endParaRPr lang="en-US" sz="1100" dirty="0" smtClean="0">
              <a:latin typeface="Calibri" pitchFamily="34" charset="0"/>
              <a:cs typeface="Courier New" pitchFamily="49" charset="0"/>
            </a:endParaRPr>
          </a:p>
          <a:p>
            <a:pPr marL="171450" indent="-171450">
              <a:buFont typeface="Arial" panose="020B0604020202020204" pitchFamily="34" charset="0"/>
              <a:buChar char="•"/>
            </a:pPr>
            <a:r>
              <a:rPr lang="en-US" sz="1100" dirty="0" smtClean="0"/>
              <a:t>Ensure you are not using more than 70% of the disk drive space to maintain optimal disk drive performance:</a:t>
            </a:r>
            <a:br>
              <a:rPr lang="en-US" sz="1100" dirty="0" smtClean="0"/>
            </a:br>
            <a:r>
              <a:rPr lang="en-US" sz="1100" dirty="0" smtClean="0">
                <a:latin typeface="Courier New" pitchFamily="49" charset="0"/>
                <a:cs typeface="Courier New" pitchFamily="49" charset="0"/>
              </a:rPr>
              <a:t>usable_disk_space = formatted_disk_space * .70</a:t>
            </a:r>
          </a:p>
          <a:p>
            <a:pPr marL="171450" indent="-171450">
              <a:buFont typeface="Arial" panose="020B0604020202020204" pitchFamily="34" charset="0"/>
              <a:buChar char="•"/>
            </a:pPr>
            <a:r>
              <a:rPr lang="en-US" sz="1100" dirty="0" smtClean="0"/>
              <a:t>Once you have calculated the usable disk space, examine the user  data size, represented by </a:t>
            </a:r>
            <a:r>
              <a:rPr lang="en-US" sz="1100" dirty="0" smtClean="0">
                <a:latin typeface="Courier New" pitchFamily="49" charset="0"/>
                <a:cs typeface="Courier New" pitchFamily="49" charset="0"/>
              </a:rPr>
              <a:t>U</a:t>
            </a:r>
            <a:r>
              <a:rPr lang="en-US" sz="1100" dirty="0" smtClean="0"/>
              <a:t>, to ensure it corresponds to the usable disk space calculated here. If you are using mirrors, you will require twice the disk space (</a:t>
            </a:r>
            <a:r>
              <a:rPr lang="en-US" sz="1100" dirty="0" smtClean="0">
                <a:latin typeface="Courier New" pitchFamily="49" charset="0"/>
                <a:cs typeface="Courier New" pitchFamily="49" charset="0"/>
              </a:rPr>
              <a:t>U * 2</a:t>
            </a:r>
            <a:r>
              <a:rPr lang="en-US" sz="1100" dirty="0" smtClean="0"/>
              <a:t>). Additionally, a work area for active queries needs to be set aside. The work area should be 1/3 the size of the user data size, calculated as </a:t>
            </a:r>
            <a:r>
              <a:rPr lang="en-US" sz="1100" dirty="0" smtClean="0">
                <a:latin typeface="Courier New" pitchFamily="49" charset="0"/>
                <a:cs typeface="Courier New" pitchFamily="49" charset="0"/>
              </a:rPr>
              <a:t>U/3</a:t>
            </a:r>
            <a:r>
              <a:rPr lang="en-US" sz="1100" dirty="0" smtClean="0"/>
              <a:t>.</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An optimal disk layout for Greenplum Database maps a single primary Segment Instance to a filesystem running within a logical disk drive. The logical disk and filesystem are provided by the operating system, and can be chosen from many available options. Most operating systems provide the ability for a logical disk drive to use groups of physical disks arranged in RAID arrays.</a:t>
            </a:r>
          </a:p>
          <a:p>
            <a:r>
              <a:rPr lang="en-US" dirty="0" smtClean="0"/>
              <a:t>The RAID level you choose should be chosen based on:</a:t>
            </a:r>
          </a:p>
          <a:p>
            <a:pPr marL="171450" indent="-171450">
              <a:buFont typeface="Arial" panose="020B0604020202020204" pitchFamily="34" charset="0"/>
              <a:buChar char="•"/>
            </a:pPr>
            <a:r>
              <a:rPr lang="en-US" b="1" dirty="0" smtClean="0"/>
              <a:t>Performance over capacity </a:t>
            </a:r>
            <a:r>
              <a:rPr lang="en-US" dirty="0" smtClean="0"/>
              <a:t>– For example, a RAID 10 (mirrored) disk configuration offers the best performance while a RAID 5 or RAID 1 configuration has about 30% slower performance but more capacity.</a:t>
            </a:r>
          </a:p>
          <a:p>
            <a:pPr marL="171450" indent="-171450">
              <a:buFont typeface="Arial" panose="020B0604020202020204" pitchFamily="34" charset="0"/>
              <a:buChar char="•"/>
            </a:pPr>
            <a:r>
              <a:rPr lang="en-US" b="1" dirty="0" smtClean="0"/>
              <a:t>Data protection </a:t>
            </a:r>
            <a:r>
              <a:rPr lang="en-US" dirty="0" smtClean="0"/>
              <a:t>– RAID 10 reserves half of the disks for data parity while RAID 5 reserves one disk for data parity.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This is an example of the hardware stack configuration of a segment host:</a:t>
            </a:r>
          </a:p>
          <a:p>
            <a:pPr marL="171450" indent="-171450">
              <a:buFont typeface="Arial" panose="020B0604020202020204" pitchFamily="34" charset="0"/>
              <a:buChar char="•"/>
            </a:pPr>
            <a:r>
              <a:rPr lang="en-US" dirty="0" smtClean="0"/>
              <a:t>One PRIMARY Greenplum Segment Instance per CPU core (or primary/mirror pair)</a:t>
            </a:r>
          </a:p>
          <a:p>
            <a:pPr marL="171450" indent="-171450">
              <a:buFont typeface="Arial" panose="020B0604020202020204" pitchFamily="34" charset="0"/>
              <a:buChar char="•"/>
            </a:pPr>
            <a:r>
              <a:rPr lang="en-US" dirty="0" smtClean="0"/>
              <a:t>A minimum of 64GB for a production environment to 256GB of RAM, depending on additional tool usage or production requirements</a:t>
            </a:r>
          </a:p>
          <a:p>
            <a:pPr marL="171450" indent="-171450">
              <a:buFont typeface="Arial" panose="020B0604020202020204" pitchFamily="34" charset="0"/>
              <a:buChar char="•"/>
            </a:pPr>
            <a:r>
              <a:rPr lang="en-US" dirty="0" smtClean="0"/>
              <a:t>One logical disk drive per CPU with 2 file systems – one for primary segments and one for mirror segments</a:t>
            </a:r>
          </a:p>
          <a:p>
            <a:pPr marL="171450" indent="-171450">
              <a:buFont typeface="Arial" panose="020B0604020202020204" pitchFamily="34" charset="0"/>
              <a:buChar char="•"/>
            </a:pPr>
            <a:r>
              <a:rPr lang="en-US" dirty="0" smtClean="0"/>
              <a:t>Hardware or software RAID disk controllers (one per set of drives)</a:t>
            </a:r>
          </a:p>
          <a:p>
            <a:pPr marL="171450" indent="-171450">
              <a:buFont typeface="Arial" panose="020B0604020202020204" pitchFamily="34" charset="0"/>
              <a:buChar char="•"/>
            </a:pPr>
            <a:r>
              <a:rPr lang="en-US" dirty="0" smtClean="0"/>
              <a:t>A number of disk drives divided evenly across primary segments</a:t>
            </a:r>
          </a:p>
          <a:p>
            <a:pPr marL="171450" indent="-171450">
              <a:buFont typeface="Arial" panose="020B0604020202020204" pitchFamily="34" charset="0"/>
              <a:buChar char="•"/>
            </a:pPr>
            <a:r>
              <a:rPr lang="en-US" dirty="0" smtClean="0"/>
              <a:t>One 10 GigE Network Interface per primary segment instance where each NIC is on its own subnet to balance Interconnect traffic</a:t>
            </a:r>
          </a:p>
          <a:p>
            <a:r>
              <a:rPr lang="en-US" dirty="0" smtClean="0"/>
              <a:t>The number of effective CPUs on a host is the basis for determining how many primary Greenplum Database segment instances to deploy per segment host. This example shows a host with two effective CPUs (one dual-core CPU). Note that there is one primary segment instance, or primary/mirror pair if using mirroring, per CPU core.</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illustration on the slide shows the segment server configuration in the </a:t>
            </a:r>
            <a:r>
              <a:rPr lang="en-US" dirty="0" smtClean="0"/>
              <a:t>DELL EMC DCA. </a:t>
            </a:r>
            <a:r>
              <a:rPr lang="en-US" dirty="0" smtClean="0"/>
              <a:t>Each primary segment instance and mirror segment instance pair has the use of two CPU cores. The minimum that can be configured is a primary-mirror pair to a single CPU core. If you are using compression in your tables, increasing the number of cores per pair gives you better CPU cycles for compression and decompression.</a:t>
            </a:r>
          </a:p>
          <a:p>
            <a:endParaRPr lang="en-US" dirty="0" smtClean="0"/>
          </a:p>
          <a:p>
            <a:r>
              <a:rPr lang="en-US" dirty="0" smtClean="0"/>
              <a:t>The mirrors shown in this illustration will pair with a primary segment on a different segment host or node. For example, primary segment instance 1 pairs with mirror segment instance 24. By keeping the mirrors on a separate node, should the primary segment become unavailable on one node, the mirror segment from another node will activate.</a:t>
            </a:r>
          </a:p>
          <a:p>
            <a:endParaRPr lang="en-US" dirty="0" smtClean="0"/>
          </a:p>
          <a:p>
            <a:r>
              <a:rPr lang="en-US" dirty="0" smtClean="0"/>
              <a:t>Each server has two CPU processors with 6 CPU cores each for a total of 12 available CPU cores. Each segment server also supports 12 disk drives where the drives are divided into two groups of 6 disk drives with RAID 5 (5+1). Each group has two volumes with the following configuration:</a:t>
            </a:r>
          </a:p>
          <a:p>
            <a:pPr marL="171450" indent="-171450">
              <a:buFont typeface="Arial" panose="020B0604020202020204" pitchFamily="34" charset="0"/>
              <a:buChar char="•"/>
            </a:pPr>
            <a:r>
              <a:rPr lang="en-US" dirty="0" smtClean="0"/>
              <a:t>Volume disk 1 in the first group contains the </a:t>
            </a:r>
            <a:r>
              <a:rPr lang="en-US" dirty="0" smtClean="0">
                <a:latin typeface="Courier New" panose="02070309020205020404" pitchFamily="49" charset="0"/>
                <a:cs typeface="Courier New" panose="02070309020205020404" pitchFamily="49" charset="0"/>
              </a:rPr>
              <a:t>/root </a:t>
            </a:r>
            <a:r>
              <a:rPr lang="en-US" dirty="0" smtClean="0"/>
              <a:t>partition. </a:t>
            </a:r>
          </a:p>
          <a:p>
            <a:pPr marL="171450" indent="-171450">
              <a:buFont typeface="Arial" panose="020B0604020202020204" pitchFamily="34" charset="0"/>
              <a:buChar char="•"/>
            </a:pPr>
            <a:r>
              <a:rPr lang="en-US" dirty="0" smtClean="0"/>
              <a:t>Volume disk 2 in the first group contains the  </a:t>
            </a:r>
            <a:r>
              <a:rPr lang="en-US" dirty="0" smtClean="0">
                <a:latin typeface="Courier New" panose="02070309020205020404" pitchFamily="49" charset="0"/>
                <a:cs typeface="Courier New" panose="02070309020205020404" pitchFamily="49" charset="0"/>
              </a:rPr>
              <a:t>/data1</a:t>
            </a:r>
            <a:r>
              <a:rPr lang="en-US" dirty="0" smtClean="0"/>
              <a:t> partition.</a:t>
            </a:r>
          </a:p>
          <a:p>
            <a:pPr marL="171450" indent="-171450">
              <a:buFont typeface="Arial" panose="020B0604020202020204" pitchFamily="34" charset="0"/>
              <a:buChar char="•"/>
            </a:pPr>
            <a:r>
              <a:rPr lang="en-US" dirty="0" smtClean="0"/>
              <a:t>Volume disk 1 in the second group contains the </a:t>
            </a:r>
            <a:r>
              <a:rPr lang="en-US" dirty="0" smtClean="0">
                <a:latin typeface="Courier New" panose="02070309020205020404" pitchFamily="49" charset="0"/>
                <a:cs typeface="Courier New" panose="02070309020205020404" pitchFamily="49" charset="0"/>
              </a:rPr>
              <a:t>/swap</a:t>
            </a:r>
            <a:r>
              <a:rPr lang="en-US" dirty="0" smtClean="0"/>
              <a:t> partition.</a:t>
            </a:r>
          </a:p>
          <a:p>
            <a:pPr marL="171450" indent="-171450">
              <a:buFont typeface="Arial" panose="020B0604020202020204" pitchFamily="34" charset="0"/>
              <a:buChar char="•"/>
            </a:pPr>
            <a:r>
              <a:rPr lang="en-US" dirty="0" smtClean="0"/>
              <a:t>Volume disk 2 in the second group contains the </a:t>
            </a:r>
            <a:r>
              <a:rPr lang="en-US" dirty="0" smtClean="0">
                <a:latin typeface="Courier New" panose="02070309020205020404" pitchFamily="49" charset="0"/>
                <a:cs typeface="Courier New" panose="02070309020205020404" pitchFamily="49" charset="0"/>
              </a:rPr>
              <a:t>/data2</a:t>
            </a:r>
            <a:r>
              <a:rPr lang="en-US" dirty="0" smtClean="0"/>
              <a:t> partition.</a:t>
            </a:r>
          </a:p>
        </p:txBody>
      </p:sp>
      <p:sp>
        <p:nvSpPr>
          <p:cNvPr id="4" name="Slide Number Placeholder 3"/>
          <p:cNvSpPr>
            <a:spLocks noGrp="1"/>
          </p:cNvSpPr>
          <p:nvPr>
            <p:ph type="sldNum" sz="quarter" idx="10"/>
          </p:nvPr>
        </p:nvSpPr>
        <p:spPr/>
        <p:txBody>
          <a:bodyPr/>
          <a:lstStyle/>
          <a:p>
            <a:fld id="{B8D40559-520D-490E-9242-18E6944CF979}" type="slidenum">
              <a:rPr lang="en-US" altLang="en-US" smtClean="0"/>
              <a:pPr/>
              <a:t>9</a:t>
            </a:fld>
            <a:endParaRPr lang="en-US" altLang="en-US" dirty="0"/>
          </a:p>
        </p:txBody>
      </p:sp>
    </p:spTree>
    <p:extLst>
      <p:ext uri="{BB962C8B-B14F-4D97-AF65-F5344CB8AC3E}">
        <p14:creationId xmlns:p14="http://schemas.microsoft.com/office/powerpoint/2010/main" val="846070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7" name="TextBox 12"/>
          <p:cNvSpPr txBox="1">
            <a:spLocks noChangeArrowheads="1"/>
          </p:cNvSpPr>
          <p:nvPr/>
        </p:nvSpPr>
        <p:spPr bwMode="gray">
          <a:xfrm flipH="1">
            <a:off x="8553450" y="5042319"/>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D745134-AD03-4A89-A9DB-EB83690C3E8B}"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8"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43"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5044700"/>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12" name="Title 1"/>
          <p:cNvSpPr>
            <a:spLocks noGrp="1"/>
          </p:cNvSpPr>
          <p:nvPr>
            <p:ph type="ctrTitle"/>
          </p:nvPr>
        </p:nvSpPr>
        <p:spPr bwMode="gray">
          <a:xfrm>
            <a:off x="890589" y="1603335"/>
            <a:ext cx="4384145" cy="1006429"/>
          </a:xfrm>
          <a:prstGeom prst="rect">
            <a:avLst/>
          </a:prstGeom>
          <a:noFill/>
        </p:spPr>
        <p:txBody>
          <a:bodyPr lIns="0" tIns="0" rIns="0" bIns="0" anchor="b">
            <a:spAutoFit/>
          </a:bodyPr>
          <a:lstStyle>
            <a:lvl1pPr>
              <a:lnSpc>
                <a:spcPct val="90000"/>
              </a:lnSpc>
              <a:defRPr sz="3600" b="1" cap="none">
                <a:solidFill>
                  <a:srgbClr val="F16F3B"/>
                </a:solidFill>
                <a:latin typeface="Arial"/>
                <a:cs typeface="Arial"/>
              </a:defRPr>
            </a:lvl1pPr>
          </a:lstStyle>
          <a:p>
            <a:pPr lvl="0"/>
            <a:r>
              <a:rPr lang="en-US" noProof="0" smtClean="0"/>
              <a:t>Click to edit Master title style</a:t>
            </a:r>
            <a:endParaRPr lang="en-US" noProof="0" dirty="0"/>
          </a:p>
        </p:txBody>
      </p:sp>
      <p:sp>
        <p:nvSpPr>
          <p:cNvPr id="13" name="Subtitle 2"/>
          <p:cNvSpPr>
            <a:spLocks noGrp="1"/>
          </p:cNvSpPr>
          <p:nvPr>
            <p:ph type="subTitle" idx="1"/>
          </p:nvPr>
        </p:nvSpPr>
        <p:spPr bwMode="gray">
          <a:xfrm>
            <a:off x="890594" y="2845278"/>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
        <p:nvSpPr>
          <p:cNvPr id="14" name="Content Placeholder 6"/>
          <p:cNvSpPr>
            <a:spLocks noGrp="1"/>
          </p:cNvSpPr>
          <p:nvPr>
            <p:ph sz="quarter" idx="11"/>
          </p:nvPr>
        </p:nvSpPr>
        <p:spPr bwMode="gray">
          <a:xfrm>
            <a:off x="908582" y="3652837"/>
            <a:ext cx="5026550" cy="276999"/>
          </a:xfrm>
          <a:prstGeom prst="rect">
            <a:avLst/>
          </a:prstGeom>
          <a:noFill/>
        </p:spPr>
        <p:txBody>
          <a:bodyPr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noProof="0" smtClean="0"/>
              <a:t>Click to edit Master text styles</a:t>
            </a:r>
          </a:p>
        </p:txBody>
      </p:sp>
    </p:spTree>
    <p:extLst>
      <p:ext uri="{BB962C8B-B14F-4D97-AF65-F5344CB8AC3E}">
        <p14:creationId xmlns:p14="http://schemas.microsoft.com/office/powerpoint/2010/main" val="674374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4" name="TextBox 12"/>
          <p:cNvSpPr txBox="1">
            <a:spLocks noChangeArrowheads="1"/>
          </p:cNvSpPr>
          <p:nvPr/>
        </p:nvSpPr>
        <p:spPr bwMode="gray">
          <a:xfrm flipH="1">
            <a:off x="8553450" y="5042319"/>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C4ECB52-206F-41D5-83CC-FB6C2ECF0A0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5"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43"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gray">
          <a:xfrm>
            <a:off x="349250" y="5044700"/>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extLst>
      <p:ext uri="{BB962C8B-B14F-4D97-AF65-F5344CB8AC3E}">
        <p14:creationId xmlns:p14="http://schemas.microsoft.com/office/powerpoint/2010/main" val="274885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2">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6" name="TextBox 12"/>
          <p:cNvSpPr txBox="1">
            <a:spLocks noChangeArrowheads="1"/>
          </p:cNvSpPr>
          <p:nvPr/>
        </p:nvSpPr>
        <p:spPr bwMode="gray">
          <a:xfrm flipH="1">
            <a:off x="8553450" y="5042319"/>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2E6718AD-3AD0-47E1-94E9-3D500AFA3CF7}"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7"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43"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gray">
          <a:xfrm>
            <a:off x="349250" y="5044700"/>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9" name="Title 1"/>
          <p:cNvSpPr>
            <a:spLocks noGrp="1"/>
          </p:cNvSpPr>
          <p:nvPr>
            <p:ph type="ctrTitle"/>
          </p:nvPr>
        </p:nvSpPr>
        <p:spPr bwMode="gray">
          <a:xfrm>
            <a:off x="1026053" y="1341465"/>
            <a:ext cx="6048376" cy="1230080"/>
          </a:xfrm>
          <a:prstGeom prst="rect">
            <a:avLst/>
          </a:prstGeom>
          <a:noFill/>
        </p:spPr>
        <p:txBody>
          <a:bodyPr lIns="0" tIns="0" rIns="0" bIns="0" anchor="b">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pPr lvl="0"/>
            <a:r>
              <a:rPr lang="en-US" noProof="0" smtClean="0"/>
              <a:t>Click to edit Master title style</a:t>
            </a:r>
            <a:endParaRPr lang="en-US" noProof="0" dirty="0"/>
          </a:p>
        </p:txBody>
      </p:sp>
      <p:sp>
        <p:nvSpPr>
          <p:cNvPr id="10" name="Content Placeholder 3"/>
          <p:cNvSpPr>
            <a:spLocks noGrp="1"/>
          </p:cNvSpPr>
          <p:nvPr>
            <p:ph sz="quarter" idx="10"/>
          </p:nvPr>
        </p:nvSpPr>
        <p:spPr bwMode="gray">
          <a:xfrm>
            <a:off x="1034558" y="2636430"/>
            <a:ext cx="6048375" cy="422076"/>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noProof="0" smtClean="0"/>
              <a:t>Click to edit Master text styles</a:t>
            </a:r>
          </a:p>
        </p:txBody>
      </p:sp>
    </p:spTree>
    <p:extLst>
      <p:ext uri="{BB962C8B-B14F-4D97-AF65-F5344CB8AC3E}">
        <p14:creationId xmlns:p14="http://schemas.microsoft.com/office/powerpoint/2010/main" val="1702859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5" name="TextBox 12"/>
          <p:cNvSpPr txBox="1">
            <a:spLocks noChangeArrowheads="1"/>
          </p:cNvSpPr>
          <p:nvPr/>
        </p:nvSpPr>
        <p:spPr bwMode="gray">
          <a:xfrm flipH="1">
            <a:off x="8553450" y="5042319"/>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82EDEA53-F321-473E-A199-97E41E62043D}"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6"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43"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gray">
          <a:xfrm>
            <a:off x="349250" y="5044700"/>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8" name="Title 1"/>
          <p:cNvSpPr>
            <a:spLocks noGrp="1"/>
          </p:cNvSpPr>
          <p:nvPr>
            <p:ph type="ctrTitle"/>
          </p:nvPr>
        </p:nvSpPr>
        <p:spPr bwMode="gray">
          <a:xfrm>
            <a:off x="670455" y="-1277510"/>
            <a:ext cx="6048376" cy="4013406"/>
          </a:xfrm>
          <a:prstGeom prst="rect">
            <a:avLst/>
          </a:prstGeom>
          <a:noFill/>
          <a:effectLst>
            <a:reflection stA="50000" endPos="75000" dist="12700" dir="5400000" sy="-100000" algn="bl" rotWithShape="0"/>
          </a:effectLst>
        </p:spPr>
        <p:txBody>
          <a:bodyPr lIns="0" tIns="0" rIns="0" bIns="0" anchor="b">
            <a:spAutoFit/>
          </a:bodyPr>
          <a:lstStyle>
            <a:lvl1pPr algn="l" defTabSz="914400" rtl="0" eaLnBrk="1" latinLnBrk="0" hangingPunct="1">
              <a:lnSpc>
                <a:spcPct val="90000"/>
              </a:lnSpc>
              <a:spcBef>
                <a:spcPct val="0"/>
              </a:spcBef>
              <a:buNone/>
              <a:defRPr lang="en-US" sz="9600" kern="1200" dirty="0">
                <a:solidFill>
                  <a:srgbClr val="008881"/>
                </a:solidFill>
                <a:latin typeface="Arial"/>
                <a:ea typeface="+mj-ea"/>
                <a:cs typeface="Arial"/>
              </a:defRPr>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1330751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11" descr="EMC-no-tag_white_RGB-150dpi.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843" y="1671640"/>
            <a:ext cx="5153025" cy="102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a:spLocks noChangeArrowheads="1"/>
          </p:cNvSpPr>
          <p:nvPr/>
        </p:nvSpPr>
        <p:spPr bwMode="auto">
          <a:xfrm>
            <a:off x="1733550" y="2820612"/>
            <a:ext cx="568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altLang="en-US" sz="2400">
                <a:solidFill>
                  <a:srgbClr val="F27C3A"/>
                </a:solidFill>
                <a:cs typeface="Arial" pitchFamily="34" charset="0"/>
              </a:rPr>
              <a:t>A NEW </a:t>
            </a:r>
            <a:r>
              <a:rPr lang="en-US" altLang="en-US" sz="2300">
                <a:solidFill>
                  <a:srgbClr val="F27C3A"/>
                </a:solidFill>
                <a:cs typeface="Arial" pitchFamily="34" charset="0"/>
              </a:rPr>
              <a:t>PLATFORM</a:t>
            </a:r>
            <a:r>
              <a:rPr lang="en-US" altLang="en-US" sz="2400">
                <a:solidFill>
                  <a:srgbClr val="F27C3A"/>
                </a:solidFill>
                <a:cs typeface="Arial" pitchFamily="34" charset="0"/>
              </a:rPr>
              <a:t> </a:t>
            </a:r>
            <a:r>
              <a:rPr lang="en-US" altLang="en-US" sz="2400">
                <a:solidFill>
                  <a:srgbClr val="3EA7BC"/>
                </a:solidFill>
                <a:cs typeface="Arial" pitchFamily="34" charset="0"/>
              </a:rPr>
              <a:t>FOR A NEW ERA</a:t>
            </a:r>
          </a:p>
        </p:txBody>
      </p:sp>
    </p:spTree>
    <p:extLst>
      <p:ext uri="{BB962C8B-B14F-4D97-AF65-F5344CB8AC3E}">
        <p14:creationId xmlns:p14="http://schemas.microsoft.com/office/powerpoint/2010/main" val="1464003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55" y="107475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298909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9"/>
        <p:cNvGrpSpPr/>
        <p:nvPr/>
      </p:nvGrpSpPr>
      <p:grpSpPr>
        <a:xfrm>
          <a:off x="0" y="0"/>
          <a:ext cx="0" cy="0"/>
          <a:chOff x="0" y="0"/>
          <a:chExt cx="0" cy="0"/>
        </a:xfrm>
      </p:grpSpPr>
      <p:sp>
        <p:nvSpPr>
          <p:cNvPr id="10" name="Shape 10"/>
          <p:cNvSpPr/>
          <p:nvPr/>
        </p:nvSpPr>
        <p:spPr>
          <a:xfrm>
            <a:off x="0" y="18"/>
            <a:ext cx="9144000" cy="51434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1" name="Shape 11"/>
          <p:cNvPicPr preferRelativeResize="0"/>
          <p:nvPr/>
        </p:nvPicPr>
        <p:blipFill rotWithShape="1">
          <a:blip r:embed="rId2">
            <a:alphaModFix amt="31000"/>
          </a:blip>
          <a:srcRect/>
          <a:stretch/>
        </p:blipFill>
        <p:spPr>
          <a:xfrm>
            <a:off x="1934151" y="1452346"/>
            <a:ext cx="5152499" cy="1362599"/>
          </a:xfrm>
          <a:prstGeom prst="rect">
            <a:avLst/>
          </a:prstGeom>
          <a:noFill/>
          <a:ln>
            <a:noFill/>
          </a:ln>
        </p:spPr>
      </p:pic>
      <p:sp>
        <p:nvSpPr>
          <p:cNvPr id="12" name="Shape 12"/>
          <p:cNvSpPr txBox="1"/>
          <p:nvPr/>
        </p:nvSpPr>
        <p:spPr>
          <a:xfrm>
            <a:off x="1701842" y="2984521"/>
            <a:ext cx="5689499" cy="476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
        <p:nvSpPr>
          <p:cNvPr id="13" name="Shape 13"/>
          <p:cNvSpPr/>
          <p:nvPr/>
        </p:nvSpPr>
        <p:spPr>
          <a:xfrm>
            <a:off x="0" y="18"/>
            <a:ext cx="9144000" cy="51434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4" name="Shape 14"/>
          <p:cNvPicPr preferRelativeResize="0"/>
          <p:nvPr/>
        </p:nvPicPr>
        <p:blipFill rotWithShape="1">
          <a:blip r:embed="rId2">
            <a:alphaModFix amt="31000"/>
          </a:blip>
          <a:srcRect/>
          <a:stretch/>
        </p:blipFill>
        <p:spPr>
          <a:xfrm>
            <a:off x="1934151" y="1452346"/>
            <a:ext cx="5152499" cy="1362599"/>
          </a:xfrm>
          <a:prstGeom prst="rect">
            <a:avLst/>
          </a:prstGeom>
          <a:noFill/>
          <a:ln>
            <a:noFill/>
          </a:ln>
        </p:spPr>
      </p:pic>
      <p:sp>
        <p:nvSpPr>
          <p:cNvPr id="15" name="Shape 15"/>
          <p:cNvSpPr txBox="1"/>
          <p:nvPr/>
        </p:nvSpPr>
        <p:spPr>
          <a:xfrm>
            <a:off x="1701842" y="2984521"/>
            <a:ext cx="5689499" cy="476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Tree>
    <p:extLst>
      <p:ext uri="{BB962C8B-B14F-4D97-AF65-F5344CB8AC3E}">
        <p14:creationId xmlns:p14="http://schemas.microsoft.com/office/powerpoint/2010/main" val="2808889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16"/>
        <p:cNvGrpSpPr/>
        <p:nvPr/>
      </p:nvGrpSpPr>
      <p:grpSpPr>
        <a:xfrm>
          <a:off x="0" y="0"/>
          <a:ext cx="0" cy="0"/>
          <a:chOff x="0" y="0"/>
          <a:chExt cx="0" cy="0"/>
        </a:xfrm>
      </p:grpSpPr>
      <p:sp>
        <p:nvSpPr>
          <p:cNvPr id="17" name="Shape 17"/>
          <p:cNvSpPr/>
          <p:nvPr/>
        </p:nvSpPr>
        <p:spPr>
          <a:xfrm>
            <a:off x="0" y="18"/>
            <a:ext cx="9144000" cy="5143499"/>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8" name="Shape 18"/>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buClr>
                <a:srgbClr val="F16F3B"/>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9" name="Shape 19"/>
          <p:cNvSpPr txBox="1">
            <a:spLocks noGrp="1"/>
          </p:cNvSpPr>
          <p:nvPr>
            <p:ph type="subTitle" idx="1"/>
          </p:nvPr>
        </p:nvSpPr>
        <p:spPr>
          <a:xfrm>
            <a:off x="890619" y="2633404"/>
            <a:ext cx="6048299" cy="369299"/>
          </a:xfrm>
          <a:prstGeom prst="rect">
            <a:avLst/>
          </a:prstGeom>
          <a:noFill/>
          <a:ln>
            <a:noFill/>
          </a:ln>
        </p:spPr>
        <p:txBody>
          <a:bodyPr lIns="91425" tIns="91425" rIns="91425" bIns="91425" anchor="t" anchorCtr="0"/>
          <a:lstStyle>
            <a:lvl1pPr marL="0" marR="0" indent="0" algn="l" rtl="0">
              <a:spcBef>
                <a:spcPts val="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88B8B3"/>
              </a:buClr>
              <a:buFont typeface="Arial"/>
              <a:buNone/>
              <a:defRPr/>
            </a:lvl6pPr>
            <a:lvl7pPr marL="2743200" marR="0" indent="0" algn="ctr" rtl="0">
              <a:spcBef>
                <a:spcPts val="400"/>
              </a:spcBef>
              <a:buClr>
                <a:srgbClr val="88B8B3"/>
              </a:buClr>
              <a:buFont typeface="Arial"/>
              <a:buNone/>
              <a:defRPr/>
            </a:lvl7pPr>
            <a:lvl8pPr marL="3200400" marR="0" indent="0" algn="ctr" rtl="0">
              <a:spcBef>
                <a:spcPts val="400"/>
              </a:spcBef>
              <a:buClr>
                <a:srgbClr val="88B8B3"/>
              </a:buClr>
              <a:buFont typeface="Arial"/>
              <a:buNone/>
              <a:defRPr/>
            </a:lvl8pPr>
            <a:lvl9pPr marL="3657600" marR="0" indent="0" algn="ctr" rtl="0">
              <a:spcBef>
                <a:spcPts val="400"/>
              </a:spcBef>
              <a:buClr>
                <a:srgbClr val="88B8B3"/>
              </a:buClr>
              <a:buFont typeface="Arial"/>
              <a:buNone/>
              <a:defRPr/>
            </a:lvl9pPr>
          </a:lstStyle>
          <a:p>
            <a:endParaRPr/>
          </a:p>
        </p:txBody>
      </p:sp>
      <p:sp>
        <p:nvSpPr>
          <p:cNvPr id="20" name="Shape 20"/>
          <p:cNvSpPr txBox="1">
            <a:spLocks noGrp="1"/>
          </p:cNvSpPr>
          <p:nvPr>
            <p:ph type="body" idx="2"/>
          </p:nvPr>
        </p:nvSpPr>
        <p:spPr>
          <a:xfrm>
            <a:off x="908582" y="3710122"/>
            <a:ext cx="5026500" cy="276899"/>
          </a:xfrm>
          <a:prstGeom prst="rect">
            <a:avLst/>
          </a:prstGeom>
          <a:noFill/>
          <a:ln>
            <a:noFill/>
          </a:ln>
        </p:spPr>
        <p:txBody>
          <a:bodyPr lIns="91425" tIns="91425" rIns="91425" bIns="91425" anchor="t" anchorCtr="0"/>
          <a:lstStyle>
            <a:lvl1pPr rtl="0">
              <a:spcBef>
                <a:spcPts val="0"/>
              </a:spcBef>
              <a:buClr>
                <a:srgbClr val="7F7F7F"/>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22" name="Shape 22"/>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pic>
        <p:nvPicPr>
          <p:cNvPr id="23" name="Shape 23"/>
          <p:cNvPicPr preferRelativeResize="0"/>
          <p:nvPr/>
        </p:nvPicPr>
        <p:blipFill rotWithShape="1">
          <a:blip r:embed="rId2">
            <a:alphaModFix/>
          </a:blip>
          <a:srcRect/>
          <a:stretch/>
        </p:blipFill>
        <p:spPr>
          <a:xfrm>
            <a:off x="7951452" y="4686262"/>
            <a:ext cx="899699" cy="255300"/>
          </a:xfrm>
          <a:prstGeom prst="rect">
            <a:avLst/>
          </a:prstGeom>
          <a:noFill/>
          <a:ln>
            <a:noFill/>
          </a:ln>
        </p:spPr>
      </p:pic>
      <p:sp>
        <p:nvSpPr>
          <p:cNvPr id="24" name="Shape 24"/>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Tree>
    <p:extLst>
      <p:ext uri="{BB962C8B-B14F-4D97-AF65-F5344CB8AC3E}">
        <p14:creationId xmlns:p14="http://schemas.microsoft.com/office/powerpoint/2010/main" val="2545750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142591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55" y="107475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563965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366755" y="107475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552688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91452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no circle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1"/>
          </p:nvPr>
        </p:nvSpPr>
        <p:spPr>
          <a:xfrm>
            <a:off x="366755" y="107475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960201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body" idx="1"/>
          </p:nvPr>
        </p:nvSpPr>
        <p:spPr>
          <a:xfrm>
            <a:off x="457212" y="1151355"/>
            <a:ext cx="4040099" cy="479699"/>
          </a:xfrm>
          <a:prstGeom prst="rect">
            <a:avLst/>
          </a:prstGeom>
          <a:noFill/>
          <a:ln>
            <a:noFill/>
          </a:ln>
        </p:spPr>
        <p:txBody>
          <a:bodyPr lIns="91425" tIns="91425" rIns="91425" bIns="91425" anchor="b"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7" name="Shape 47"/>
          <p:cNvSpPr txBox="1">
            <a:spLocks noGrp="1"/>
          </p:cNvSpPr>
          <p:nvPr>
            <p:ph type="body" idx="2"/>
          </p:nvPr>
        </p:nvSpPr>
        <p:spPr>
          <a:xfrm>
            <a:off x="457212" y="1631155"/>
            <a:ext cx="4040099" cy="2963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body" idx="3"/>
          </p:nvPr>
        </p:nvSpPr>
        <p:spPr>
          <a:xfrm>
            <a:off x="4645026" y="1151355"/>
            <a:ext cx="4041900" cy="479699"/>
          </a:xfrm>
          <a:prstGeom prst="rect">
            <a:avLst/>
          </a:prstGeom>
          <a:noFill/>
          <a:ln>
            <a:noFill/>
          </a:ln>
        </p:spPr>
        <p:txBody>
          <a:bodyPr lIns="91425" tIns="91425" rIns="91425" bIns="91425" anchor="b"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9" name="Shape 49"/>
          <p:cNvSpPr txBox="1">
            <a:spLocks noGrp="1"/>
          </p:cNvSpPr>
          <p:nvPr>
            <p:ph type="body" idx="4"/>
          </p:nvPr>
        </p:nvSpPr>
        <p:spPr>
          <a:xfrm>
            <a:off x="4645026" y="1631155"/>
            <a:ext cx="4041900" cy="2963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457207" y="4767262"/>
            <a:ext cx="2133599" cy="2739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pPr defTabSz="914400" fontAlgn="auto">
              <a:spcAft>
                <a:spcPts val="0"/>
              </a:spcAft>
            </a:pPr>
            <a:endParaRPr sz="1400" kern="0">
              <a:solidFill>
                <a:srgbClr val="000000"/>
              </a:solidFill>
              <a:latin typeface="Arial"/>
              <a:ea typeface="Arial"/>
              <a:cs typeface="Arial"/>
              <a:sym typeface="Arial"/>
              <a:rtl val="0"/>
            </a:endParaRPr>
          </a:p>
        </p:txBody>
      </p:sp>
      <p:sp>
        <p:nvSpPr>
          <p:cNvPr id="51" name="Shape 51"/>
          <p:cNvSpPr txBox="1">
            <a:spLocks noGrp="1"/>
          </p:cNvSpPr>
          <p:nvPr>
            <p:ph type="ftr" idx="11"/>
          </p:nvPr>
        </p:nvSpPr>
        <p:spPr>
          <a:xfrm>
            <a:off x="3124200" y="4767262"/>
            <a:ext cx="2895600" cy="2739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pPr defTabSz="914400" fontAlgn="auto">
              <a:spcAft>
                <a:spcPts val="0"/>
              </a:spcAft>
            </a:pPr>
            <a:endParaRPr sz="1400" kern="0">
              <a:solidFill>
                <a:srgbClr val="000000"/>
              </a:solidFill>
              <a:latin typeface="Arial"/>
              <a:ea typeface="Arial"/>
              <a:cs typeface="Arial"/>
              <a:sym typeface="Arial"/>
              <a:rtl val="0"/>
            </a:endParaRPr>
          </a:p>
        </p:txBody>
      </p:sp>
      <p:sp>
        <p:nvSpPr>
          <p:cNvPr id="52" name="Shape 52"/>
          <p:cNvSpPr txBox="1">
            <a:spLocks noGrp="1"/>
          </p:cNvSpPr>
          <p:nvPr>
            <p:ph type="sldNum" idx="12"/>
          </p:nvPr>
        </p:nvSpPr>
        <p:spPr>
          <a:xfrm>
            <a:off x="6553217" y="4767262"/>
            <a:ext cx="2133599" cy="273900"/>
          </a:xfrm>
          <a:prstGeom prst="rect">
            <a:avLst/>
          </a:prstGeom>
          <a:noFill/>
          <a:ln>
            <a:noFill/>
          </a:ln>
        </p:spPr>
        <p:txBody>
          <a:bodyPr lIns="91425" tIns="45700" rIns="91425" bIns="45700" anchor="t" anchorCtr="0">
            <a:noAutofit/>
          </a:bodyPr>
          <a:lstStyle/>
          <a:p>
            <a:pPr defTabSz="914400" fontAlgn="auto">
              <a:spcBef>
                <a:spcPts val="0"/>
              </a:spcBef>
              <a:spcAft>
                <a:spcPts val="0"/>
              </a:spcAft>
              <a:buSzPct val="25000"/>
            </a:pPr>
            <a:fld id="{00000000-1234-1234-1234-123412341234}" type="slidenum">
              <a:rPr lang="en" kern="0">
                <a:solidFill>
                  <a:srgbClr val="00685D"/>
                </a:solidFill>
                <a:latin typeface="Arial"/>
                <a:ea typeface="Arial"/>
                <a:cs typeface="Arial"/>
                <a:sym typeface="Arial"/>
                <a:rtl val="0"/>
              </a:rPr>
              <a:pPr defTabSz="914400" fontAlgn="auto">
                <a:spcBef>
                  <a:spcPts val="0"/>
                </a:spcBef>
                <a:spcAft>
                  <a:spcPts val="0"/>
                </a:spcAft>
                <a:buSzPct val="25000"/>
              </a:pPr>
              <a:t>‹#›</a:t>
            </a:fld>
            <a:endParaRPr lang="en" kern="0">
              <a:solidFill>
                <a:srgbClr val="00685D"/>
              </a:solidFill>
              <a:latin typeface="Arial"/>
              <a:ea typeface="Arial"/>
              <a:cs typeface="Arial"/>
              <a:sym typeface="Arial"/>
              <a:rtl val="0"/>
            </a:endParaRPr>
          </a:p>
        </p:txBody>
      </p:sp>
    </p:spTree>
    <p:extLst>
      <p:ext uri="{BB962C8B-B14F-4D97-AF65-F5344CB8AC3E}">
        <p14:creationId xmlns:p14="http://schemas.microsoft.com/office/powerpoint/2010/main" val="2519780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wo Columns">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8" name="Shape 68"/>
          <p:cNvSpPr txBox="1">
            <a:spLocks noGrp="1"/>
          </p:cNvSpPr>
          <p:nvPr>
            <p:ph type="body" idx="1"/>
          </p:nvPr>
        </p:nvSpPr>
        <p:spPr>
          <a:xfrm>
            <a:off x="366713" y="1074758"/>
            <a:ext cx="4032600"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2"/>
          </p:nvPr>
        </p:nvSpPr>
        <p:spPr>
          <a:xfrm>
            <a:off x="4744823" y="1074758"/>
            <a:ext cx="4032600"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0744266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4" name="Shape 74"/>
          <p:cNvSpPr txBox="1">
            <a:spLocks noGrp="1"/>
          </p:cNvSpPr>
          <p:nvPr>
            <p:ph type="body" idx="1"/>
          </p:nvPr>
        </p:nvSpPr>
        <p:spPr>
          <a:xfrm>
            <a:off x="366755" y="107475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048136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Slide">
    <p:spTree>
      <p:nvGrpSpPr>
        <p:cNvPr id="1" name="Shape 76"/>
        <p:cNvGrpSpPr/>
        <p:nvPr/>
      </p:nvGrpSpPr>
      <p:grpSpPr>
        <a:xfrm>
          <a:off x="0" y="0"/>
          <a:ext cx="0" cy="0"/>
          <a:chOff x="0" y="0"/>
          <a:chExt cx="0" cy="0"/>
        </a:xfrm>
      </p:grpSpPr>
      <p:sp>
        <p:nvSpPr>
          <p:cNvPr id="77" name="Shape 77"/>
          <p:cNvSpPr/>
          <p:nvPr/>
        </p:nvSpPr>
        <p:spPr>
          <a:xfrm>
            <a:off x="0" y="18"/>
            <a:ext cx="9144000" cy="5143499"/>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78" name="Shape 78"/>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buClr>
                <a:srgbClr val="F16F3B"/>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890619" y="2633404"/>
            <a:ext cx="6048299" cy="369299"/>
          </a:xfrm>
          <a:prstGeom prst="rect">
            <a:avLst/>
          </a:prstGeom>
          <a:noFill/>
          <a:ln>
            <a:noFill/>
          </a:ln>
        </p:spPr>
        <p:txBody>
          <a:bodyPr lIns="91425" tIns="91425" rIns="91425" bIns="91425" anchor="t" anchorCtr="0"/>
          <a:lstStyle>
            <a:lvl1pPr marL="0" marR="0" indent="0" algn="l" rtl="0">
              <a:spcBef>
                <a:spcPts val="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88B8B3"/>
              </a:buClr>
              <a:buFont typeface="Arial"/>
              <a:buNone/>
              <a:defRPr/>
            </a:lvl6pPr>
            <a:lvl7pPr marL="2743200" marR="0" indent="0" algn="ctr" rtl="0">
              <a:spcBef>
                <a:spcPts val="400"/>
              </a:spcBef>
              <a:buClr>
                <a:srgbClr val="88B8B3"/>
              </a:buClr>
              <a:buFont typeface="Arial"/>
              <a:buNone/>
              <a:defRPr/>
            </a:lvl7pPr>
            <a:lvl8pPr marL="3200400" marR="0" indent="0" algn="ctr" rtl="0">
              <a:spcBef>
                <a:spcPts val="400"/>
              </a:spcBef>
              <a:buClr>
                <a:srgbClr val="88B8B3"/>
              </a:buClr>
              <a:buFont typeface="Arial"/>
              <a:buNone/>
              <a:defRPr/>
            </a:lvl8pPr>
            <a:lvl9pPr marL="3657600" marR="0" indent="0" algn="ctr" rtl="0">
              <a:spcBef>
                <a:spcPts val="400"/>
              </a:spcBef>
              <a:buClr>
                <a:srgbClr val="88B8B3"/>
              </a:buClr>
              <a:buFont typeface="Arial"/>
              <a:buNone/>
              <a:defRPr/>
            </a:lvl9pPr>
          </a:lstStyle>
          <a:p>
            <a:endParaRPr/>
          </a:p>
        </p:txBody>
      </p:sp>
      <p:sp>
        <p:nvSpPr>
          <p:cNvPr id="80" name="Shape 80"/>
          <p:cNvSpPr txBox="1">
            <a:spLocks noGrp="1"/>
          </p:cNvSpPr>
          <p:nvPr>
            <p:ph type="body" idx="2"/>
          </p:nvPr>
        </p:nvSpPr>
        <p:spPr>
          <a:xfrm>
            <a:off x="908582" y="3710122"/>
            <a:ext cx="5026500" cy="276899"/>
          </a:xfrm>
          <a:prstGeom prst="rect">
            <a:avLst/>
          </a:prstGeom>
          <a:noFill/>
          <a:ln>
            <a:noFill/>
          </a:ln>
        </p:spPr>
        <p:txBody>
          <a:bodyPr lIns="91425" tIns="91425" rIns="91425" bIns="91425" anchor="t" anchorCtr="0"/>
          <a:lstStyle>
            <a:lvl1pPr rtl="0">
              <a:spcBef>
                <a:spcPts val="0"/>
              </a:spcBef>
              <a:buClr>
                <a:srgbClr val="7F7F7F"/>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1" name="Shape 81"/>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82" name="Shape 82"/>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pic>
        <p:nvPicPr>
          <p:cNvPr id="83" name="Shape 83"/>
          <p:cNvPicPr preferRelativeResize="0"/>
          <p:nvPr/>
        </p:nvPicPr>
        <p:blipFill rotWithShape="1">
          <a:blip r:embed="rId2">
            <a:alphaModFix/>
          </a:blip>
          <a:srcRect/>
          <a:stretch/>
        </p:blipFill>
        <p:spPr>
          <a:xfrm>
            <a:off x="7951452" y="4686262"/>
            <a:ext cx="899699" cy="255300"/>
          </a:xfrm>
          <a:prstGeom prst="rect">
            <a:avLst/>
          </a:prstGeom>
          <a:noFill/>
          <a:ln>
            <a:noFill/>
          </a:ln>
        </p:spPr>
      </p:pic>
      <p:sp>
        <p:nvSpPr>
          <p:cNvPr id="84" name="Shape 84"/>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
        <p:nvSpPr>
          <p:cNvPr id="85" name="Shape 85"/>
          <p:cNvSpPr/>
          <p:nvPr/>
        </p:nvSpPr>
        <p:spPr>
          <a:xfrm>
            <a:off x="0" y="18"/>
            <a:ext cx="9144000" cy="5143499"/>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86" name="Shape 86"/>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87" name="Shape 87"/>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pic>
        <p:nvPicPr>
          <p:cNvPr id="88" name="Shape 88"/>
          <p:cNvPicPr preferRelativeResize="0"/>
          <p:nvPr/>
        </p:nvPicPr>
        <p:blipFill rotWithShape="1">
          <a:blip r:embed="rId2">
            <a:alphaModFix/>
          </a:blip>
          <a:srcRect/>
          <a:stretch/>
        </p:blipFill>
        <p:spPr>
          <a:xfrm>
            <a:off x="7951452" y="4686262"/>
            <a:ext cx="899699" cy="255300"/>
          </a:xfrm>
          <a:prstGeom prst="rect">
            <a:avLst/>
          </a:prstGeom>
          <a:noFill/>
          <a:ln>
            <a:noFill/>
          </a:ln>
        </p:spPr>
      </p:pic>
      <p:sp>
        <p:nvSpPr>
          <p:cNvPr id="89" name="Shape 89"/>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Tree>
    <p:extLst>
      <p:ext uri="{BB962C8B-B14F-4D97-AF65-F5344CB8AC3E}">
        <p14:creationId xmlns:p14="http://schemas.microsoft.com/office/powerpoint/2010/main" val="19857443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Divider 1">
    <p:spTree>
      <p:nvGrpSpPr>
        <p:cNvPr id="1" name="Shape 90"/>
        <p:cNvGrpSpPr/>
        <p:nvPr/>
      </p:nvGrpSpPr>
      <p:grpSpPr>
        <a:xfrm>
          <a:off x="0" y="0"/>
          <a:ext cx="0" cy="0"/>
          <a:chOff x="0" y="0"/>
          <a:chExt cx="0" cy="0"/>
        </a:xfrm>
      </p:grpSpPr>
      <p:sp>
        <p:nvSpPr>
          <p:cNvPr id="91" name="Shape 91"/>
          <p:cNvSpPr/>
          <p:nvPr/>
        </p:nvSpPr>
        <p:spPr>
          <a:xfrm>
            <a:off x="0" y="0"/>
            <a:ext cx="9144000" cy="2168400"/>
          </a:xfrm>
          <a:prstGeom prst="rect">
            <a:avLst/>
          </a:prstGeom>
          <a:gradFill>
            <a:gsLst>
              <a:gs pos="0">
                <a:schemeClr val="lt1"/>
              </a:gs>
              <a:gs pos="100000">
                <a:srgbClr val="949494">
                  <a:alpha val="60784"/>
                </a:srgbClr>
              </a:gs>
            </a:gsLst>
            <a:lin ang="16200038" scaled="0"/>
          </a:gra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00685D"/>
              </a:solidFill>
              <a:latin typeface="Arial"/>
              <a:ea typeface="Arial"/>
              <a:cs typeface="Arial"/>
              <a:sym typeface="Arial"/>
              <a:rtl val="0"/>
            </a:endParaRPr>
          </a:p>
        </p:txBody>
      </p:sp>
      <p:sp>
        <p:nvSpPr>
          <p:cNvPr id="92" name="Shape 92"/>
          <p:cNvSpPr txBox="1">
            <a:spLocks noGrp="1"/>
          </p:cNvSpPr>
          <p:nvPr>
            <p:ph type="ctrTitle"/>
          </p:nvPr>
        </p:nvSpPr>
        <p:spPr>
          <a:xfrm>
            <a:off x="2728935" y="1006879"/>
            <a:ext cx="6048299" cy="1218900"/>
          </a:xfrm>
          <a:prstGeom prst="rect">
            <a:avLst/>
          </a:prstGeom>
          <a:noFill/>
          <a:ln>
            <a:noFill/>
          </a:ln>
        </p:spPr>
        <p:txBody>
          <a:bodyPr lIns="91425" tIns="91425" rIns="91425" bIns="91425" anchor="b" anchorCtr="0"/>
          <a:lstStyle>
            <a:lvl1pPr marL="0" marR="0" indent="0" algn="l" rtl="0">
              <a:lnSpc>
                <a:spcPct val="90000"/>
              </a:lnSpc>
              <a:spcBef>
                <a:spcPts val="0"/>
              </a:spcBef>
              <a:buClr>
                <a:srgbClr val="1C7B70"/>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93" name="Shape 93"/>
          <p:cNvSpPr txBox="1">
            <a:spLocks noGrp="1"/>
          </p:cNvSpPr>
          <p:nvPr>
            <p:ph type="subTitle" idx="1"/>
          </p:nvPr>
        </p:nvSpPr>
        <p:spPr>
          <a:xfrm>
            <a:off x="2728935" y="2455884"/>
            <a:ext cx="6048299" cy="1901699"/>
          </a:xfrm>
          <a:prstGeom prst="rect">
            <a:avLst/>
          </a:prstGeom>
          <a:noFill/>
          <a:ln>
            <a:noFill/>
          </a:ln>
        </p:spPr>
        <p:txBody>
          <a:bodyPr lIns="91425" tIns="91425" rIns="91425" bIns="91425" anchor="t" anchorCtr="0"/>
          <a:lstStyle>
            <a:lvl1pPr marL="0" marR="0" indent="0" algn="l" rtl="0">
              <a:spcBef>
                <a:spcPts val="60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88B8B3"/>
              </a:buClr>
              <a:buFont typeface="Arial"/>
              <a:buNone/>
              <a:defRPr/>
            </a:lvl6pPr>
            <a:lvl7pPr marL="2743200" marR="0" indent="0" algn="ctr" rtl="0">
              <a:spcBef>
                <a:spcPts val="400"/>
              </a:spcBef>
              <a:buClr>
                <a:srgbClr val="88B8B3"/>
              </a:buClr>
              <a:buFont typeface="Arial"/>
              <a:buNone/>
              <a:defRPr/>
            </a:lvl7pPr>
            <a:lvl8pPr marL="3200400" marR="0" indent="0" algn="ctr" rtl="0">
              <a:spcBef>
                <a:spcPts val="400"/>
              </a:spcBef>
              <a:buClr>
                <a:srgbClr val="88B8B3"/>
              </a:buClr>
              <a:buFont typeface="Arial"/>
              <a:buNone/>
              <a:defRPr/>
            </a:lvl8pPr>
            <a:lvl9pPr marL="3657600" marR="0" indent="0" algn="ctr" rtl="0">
              <a:spcBef>
                <a:spcPts val="400"/>
              </a:spcBef>
              <a:buClr>
                <a:srgbClr val="88B8B3"/>
              </a:buClr>
              <a:buFont typeface="Arial"/>
              <a:buNone/>
              <a:defRPr/>
            </a:lvl9pPr>
          </a:lstStyle>
          <a:p>
            <a:endParaRPr/>
          </a:p>
        </p:txBody>
      </p:sp>
      <p:sp>
        <p:nvSpPr>
          <p:cNvPr id="94" name="Shape 94"/>
          <p:cNvSpPr/>
          <p:nvPr/>
        </p:nvSpPr>
        <p:spPr>
          <a:xfrm>
            <a:off x="0" y="0"/>
            <a:ext cx="9144000" cy="2168400"/>
          </a:xfrm>
          <a:prstGeom prst="rect">
            <a:avLst/>
          </a:prstGeom>
          <a:gradFill>
            <a:gsLst>
              <a:gs pos="0">
                <a:schemeClr val="lt1"/>
              </a:gs>
              <a:gs pos="100000">
                <a:srgbClr val="949494">
                  <a:alpha val="60784"/>
                </a:srgbClr>
              </a:gs>
            </a:gsLst>
            <a:lin ang="16200038" scaled="0"/>
          </a:gra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00685D"/>
              </a:solidFill>
              <a:latin typeface="Arial"/>
              <a:ea typeface="Arial"/>
              <a:cs typeface="Arial"/>
              <a:sym typeface="Arial"/>
              <a:rtl val="0"/>
            </a:endParaRPr>
          </a:p>
        </p:txBody>
      </p:sp>
    </p:spTree>
    <p:extLst>
      <p:ext uri="{BB962C8B-B14F-4D97-AF65-F5344CB8AC3E}">
        <p14:creationId xmlns:p14="http://schemas.microsoft.com/office/powerpoint/2010/main" val="957032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Divider 3 -Large Text">
    <p:spTree>
      <p:nvGrpSpPr>
        <p:cNvPr id="1" name="Shape 95"/>
        <p:cNvGrpSpPr/>
        <p:nvPr/>
      </p:nvGrpSpPr>
      <p:grpSpPr>
        <a:xfrm>
          <a:off x="0" y="0"/>
          <a:ext cx="0" cy="0"/>
          <a:chOff x="0" y="0"/>
          <a:chExt cx="0" cy="0"/>
        </a:xfrm>
      </p:grpSpPr>
      <p:sp>
        <p:nvSpPr>
          <p:cNvPr id="96" name="Shape 96"/>
          <p:cNvSpPr/>
          <p:nvPr/>
        </p:nvSpPr>
        <p:spPr>
          <a:xfrm>
            <a:off x="0" y="18"/>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97" name="Shape 97"/>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98" name="Shape 98"/>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99" name="Shape 99"/>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
        <p:nvSpPr>
          <p:cNvPr id="100" name="Shape 100"/>
          <p:cNvSpPr txBox="1">
            <a:spLocks noGrp="1"/>
          </p:cNvSpPr>
          <p:nvPr>
            <p:ph type="ctrTitle"/>
          </p:nvPr>
        </p:nvSpPr>
        <p:spPr>
          <a:xfrm>
            <a:off x="670465" y="1674283"/>
            <a:ext cx="6048299" cy="1354200"/>
          </a:xfrm>
          <a:prstGeom prst="rect">
            <a:avLst/>
          </a:prstGeom>
          <a:noFill/>
          <a:ln>
            <a:noFill/>
          </a:ln>
        </p:spPr>
        <p:txBody>
          <a:bodyPr lIns="91425" tIns="91425" rIns="91425" bIns="91425" anchor="b" anchorCtr="0"/>
          <a:lstStyle>
            <a:lvl1pPr marL="0" marR="0" indent="0" algn="l" rtl="0">
              <a:lnSpc>
                <a:spcPct val="90000"/>
              </a:lnSpc>
              <a:spcBef>
                <a:spcPts val="0"/>
              </a:spcBef>
              <a:buClr>
                <a:srgbClr val="00685D"/>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pic>
        <p:nvPicPr>
          <p:cNvPr id="101" name="Shape 101"/>
          <p:cNvPicPr preferRelativeResize="0"/>
          <p:nvPr/>
        </p:nvPicPr>
        <p:blipFill rotWithShape="1">
          <a:blip r:embed="rId2">
            <a:alphaModFix/>
          </a:blip>
          <a:srcRect/>
          <a:stretch/>
        </p:blipFill>
        <p:spPr>
          <a:xfrm>
            <a:off x="7951452" y="4686262"/>
            <a:ext cx="899699" cy="255300"/>
          </a:xfrm>
          <a:prstGeom prst="rect">
            <a:avLst/>
          </a:prstGeom>
          <a:noFill/>
          <a:ln>
            <a:noFill/>
          </a:ln>
        </p:spPr>
      </p:pic>
      <p:sp>
        <p:nvSpPr>
          <p:cNvPr id="102" name="Shape 102"/>
          <p:cNvSpPr/>
          <p:nvPr/>
        </p:nvSpPr>
        <p:spPr>
          <a:xfrm>
            <a:off x="0" y="18"/>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03" name="Shape 103"/>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04" name="Shape 104"/>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05" name="Shape 105"/>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pic>
        <p:nvPicPr>
          <p:cNvPr id="106" name="Shape 106"/>
          <p:cNvPicPr preferRelativeResize="0"/>
          <p:nvPr/>
        </p:nvPicPr>
        <p:blipFill rotWithShape="1">
          <a:blip r:embed="rId2">
            <a:alphaModFix/>
          </a:blip>
          <a:srcRect/>
          <a:stretch/>
        </p:blipFill>
        <p:spPr>
          <a:xfrm>
            <a:off x="7951452" y="4686262"/>
            <a:ext cx="899699" cy="255300"/>
          </a:xfrm>
          <a:prstGeom prst="rect">
            <a:avLst/>
          </a:prstGeom>
          <a:noFill/>
          <a:ln>
            <a:noFill/>
          </a:ln>
        </p:spPr>
      </p:pic>
    </p:spTree>
    <p:extLst>
      <p:ext uri="{BB962C8B-B14F-4D97-AF65-F5344CB8AC3E}">
        <p14:creationId xmlns:p14="http://schemas.microsoft.com/office/powerpoint/2010/main" val="18690684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Only, no circles">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6359530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366754"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11" name="Shape 111"/>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0647362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itle, Content, graphic area on left">
    <p:spTree>
      <p:nvGrpSpPr>
        <p:cNvPr id="1" name="Shape 120"/>
        <p:cNvGrpSpPr/>
        <p:nvPr/>
      </p:nvGrpSpPr>
      <p:grpSpPr>
        <a:xfrm>
          <a:off x="0" y="0"/>
          <a:ext cx="0" cy="0"/>
          <a:chOff x="0" y="0"/>
          <a:chExt cx="0" cy="0"/>
        </a:xfrm>
      </p:grpSpPr>
      <p:sp>
        <p:nvSpPr>
          <p:cNvPr id="121" name="Shape 121"/>
          <p:cNvSpPr>
            <a:spLocks noGrp="1"/>
          </p:cNvSpPr>
          <p:nvPr>
            <p:ph type="pic" idx="2"/>
          </p:nvPr>
        </p:nvSpPr>
        <p:spPr>
          <a:xfrm>
            <a:off x="366713" y="1074758"/>
            <a:ext cx="2073300" cy="3383099"/>
          </a:xfrm>
          <a:prstGeom prst="rect">
            <a:avLst/>
          </a:prstGeom>
          <a:noFill/>
          <a:ln>
            <a:noFill/>
          </a:ln>
        </p:spPr>
      </p:sp>
      <p:sp>
        <p:nvSpPr>
          <p:cNvPr id="122" name="Shape 122"/>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3" name="Shape 123"/>
          <p:cNvSpPr txBox="1">
            <a:spLocks noGrp="1"/>
          </p:cNvSpPr>
          <p:nvPr>
            <p:ph type="body" idx="1"/>
          </p:nvPr>
        </p:nvSpPr>
        <p:spPr>
          <a:xfrm>
            <a:off x="2728935" y="1074758"/>
            <a:ext cx="6048299"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80841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2"/>
          <p:cNvSpPr>
            <a:spLocks noGrp="1"/>
          </p:cNvSpPr>
          <p:nvPr>
            <p:ph type="body" idx="10"/>
          </p:nvPr>
        </p:nvSpPr>
        <p:spPr bwMode="gray">
          <a:xfrm>
            <a:off x="567296" y="951202"/>
            <a:ext cx="8119529" cy="259664"/>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3419135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Subtitle, and Content with graphic area at left">
    <p:spTree>
      <p:nvGrpSpPr>
        <p:cNvPr id="1" name="Shape 126"/>
        <p:cNvGrpSpPr/>
        <p:nvPr/>
      </p:nvGrpSpPr>
      <p:grpSpPr>
        <a:xfrm>
          <a:off x="0" y="0"/>
          <a:ext cx="0" cy="0"/>
          <a:chOff x="0" y="0"/>
          <a:chExt cx="0" cy="0"/>
        </a:xfrm>
      </p:grpSpPr>
      <p:sp>
        <p:nvSpPr>
          <p:cNvPr id="127" name="Shape 127"/>
          <p:cNvSpPr>
            <a:spLocks noGrp="1"/>
          </p:cNvSpPr>
          <p:nvPr>
            <p:ph type="pic" idx="2"/>
          </p:nvPr>
        </p:nvSpPr>
        <p:spPr>
          <a:xfrm>
            <a:off x="366713" y="1419237"/>
            <a:ext cx="2073300" cy="3038399"/>
          </a:xfrm>
          <a:prstGeom prst="rect">
            <a:avLst/>
          </a:prstGeom>
          <a:noFill/>
          <a:ln>
            <a:noFill/>
          </a:ln>
        </p:spPr>
      </p:sp>
      <p:sp>
        <p:nvSpPr>
          <p:cNvPr id="128" name="Shape 128"/>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9" name="Shape 129"/>
          <p:cNvSpPr txBox="1">
            <a:spLocks noGrp="1"/>
          </p:cNvSpPr>
          <p:nvPr>
            <p:ph type="body" idx="1"/>
          </p:nvPr>
        </p:nvSpPr>
        <p:spPr>
          <a:xfrm>
            <a:off x="366754"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30" name="Shape 130"/>
          <p:cNvSpPr txBox="1">
            <a:spLocks noGrp="1"/>
          </p:cNvSpPr>
          <p:nvPr>
            <p:ph type="body" idx="3"/>
          </p:nvPr>
        </p:nvSpPr>
        <p:spPr>
          <a:xfrm>
            <a:off x="2728935" y="1419237"/>
            <a:ext cx="6048299" cy="30383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1677331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Footer bar only">
    <p:bg>
      <p:bgPr>
        <a:solidFill>
          <a:schemeClr val="lt1"/>
        </a:solidFill>
        <a:effectLst/>
      </p:bgPr>
    </p:bg>
    <p:spTree>
      <p:nvGrpSpPr>
        <p:cNvPr id="1" name="Shape 133"/>
        <p:cNvGrpSpPr/>
        <p:nvPr/>
      </p:nvGrpSpPr>
      <p:grpSpPr>
        <a:xfrm>
          <a:off x="0" y="0"/>
          <a:ext cx="0" cy="0"/>
          <a:chOff x="0" y="0"/>
          <a:chExt cx="0" cy="0"/>
        </a:xfrm>
      </p:grpSpPr>
    </p:spTree>
    <p:extLst>
      <p:ext uri="{BB962C8B-B14F-4D97-AF65-F5344CB8AC3E}">
        <p14:creationId xmlns:p14="http://schemas.microsoft.com/office/powerpoint/2010/main" val="3062672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134"/>
        <p:cNvGrpSpPr/>
        <p:nvPr/>
      </p:nvGrpSpPr>
      <p:grpSpPr>
        <a:xfrm>
          <a:off x="0" y="0"/>
          <a:ext cx="0" cy="0"/>
          <a:chOff x="0" y="0"/>
          <a:chExt cx="0" cy="0"/>
        </a:xfrm>
      </p:grpSpPr>
      <p:sp>
        <p:nvSpPr>
          <p:cNvPr id="135" name="Shape 135"/>
          <p:cNvSpPr/>
          <p:nvPr/>
        </p:nvSpPr>
        <p:spPr>
          <a:xfrm>
            <a:off x="0" y="18"/>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36" name="Shape 136"/>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37" name="Shape 137"/>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38" name="Shape 138"/>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
        <p:nvSpPr>
          <p:cNvPr id="139" name="Shape 139"/>
          <p:cNvSpPr/>
          <p:nvPr/>
        </p:nvSpPr>
        <p:spPr>
          <a:xfrm>
            <a:off x="0" y="18"/>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40" name="Shape 140"/>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41" name="Shape 141"/>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42" name="Shape 142"/>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Tree>
    <p:extLst>
      <p:ext uri="{BB962C8B-B14F-4D97-AF65-F5344CB8AC3E}">
        <p14:creationId xmlns:p14="http://schemas.microsoft.com/office/powerpoint/2010/main" val="31951740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Divider">
    <p:spTree>
      <p:nvGrpSpPr>
        <p:cNvPr id="1" name="Shape 143"/>
        <p:cNvGrpSpPr/>
        <p:nvPr/>
      </p:nvGrpSpPr>
      <p:grpSpPr>
        <a:xfrm>
          <a:off x="0" y="0"/>
          <a:ext cx="0" cy="0"/>
          <a:chOff x="0" y="0"/>
          <a:chExt cx="0" cy="0"/>
        </a:xfrm>
      </p:grpSpPr>
      <p:sp>
        <p:nvSpPr>
          <p:cNvPr id="144" name="Shape 144"/>
          <p:cNvSpPr/>
          <p:nvPr/>
        </p:nvSpPr>
        <p:spPr>
          <a:xfrm>
            <a:off x="0" y="18"/>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45" name="Shape 145"/>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46" name="Shape 146"/>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47" name="Shape 147"/>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
        <p:nvSpPr>
          <p:cNvPr id="148" name="Shape 148"/>
          <p:cNvSpPr txBox="1">
            <a:spLocks noGrp="1"/>
          </p:cNvSpPr>
          <p:nvPr>
            <p:ph type="ctrTitle"/>
          </p:nvPr>
        </p:nvSpPr>
        <p:spPr>
          <a:xfrm>
            <a:off x="1017587" y="1739930"/>
            <a:ext cx="6048299" cy="620700"/>
          </a:xfrm>
          <a:prstGeom prst="rect">
            <a:avLst/>
          </a:prstGeom>
          <a:noFill/>
          <a:ln>
            <a:noFill/>
          </a:ln>
        </p:spPr>
        <p:txBody>
          <a:bodyPr lIns="91425" tIns="91425" rIns="91425" bIns="91425" anchor="b" anchorCtr="0"/>
          <a:lstStyle>
            <a:lvl1pPr marL="0" marR="0" indent="0" algn="l" rtl="0">
              <a:lnSpc>
                <a:spcPct val="90000"/>
              </a:lnSpc>
              <a:spcBef>
                <a:spcPts val="0"/>
              </a:spcBef>
              <a:buClr>
                <a:schemeClr val="accent3"/>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49" name="Shape 149"/>
          <p:cNvSpPr txBox="1">
            <a:spLocks noGrp="1"/>
          </p:cNvSpPr>
          <p:nvPr>
            <p:ph type="body" idx="1"/>
          </p:nvPr>
        </p:nvSpPr>
        <p:spPr>
          <a:xfrm>
            <a:off x="1026062" y="2447127"/>
            <a:ext cx="6048299" cy="562800"/>
          </a:xfrm>
          <a:prstGeom prst="rect">
            <a:avLst/>
          </a:prstGeom>
          <a:noFill/>
          <a:ln>
            <a:noFill/>
          </a:ln>
        </p:spPr>
        <p:txBody>
          <a:bodyPr lIns="91425" tIns="91425" rIns="91425" bIns="91425" anchor="t" anchorCtr="0"/>
          <a:lstStyle>
            <a:lvl1pPr rtl="0">
              <a:spcBef>
                <a:spcPts val="1200"/>
              </a:spcBef>
              <a:buClr>
                <a:srgbClr val="1C7B70"/>
              </a:buClr>
              <a:buFont typeface="Arial"/>
              <a:buNone/>
              <a:defRPr/>
            </a:lvl1pPr>
            <a:lvl2pPr rtl="0">
              <a:spcBef>
                <a:spcPts val="300"/>
              </a:spcBef>
              <a:buClr>
                <a:srgbClr val="1C7B70"/>
              </a:buClr>
              <a:buFont typeface="Arial"/>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150" name="Shape 150"/>
          <p:cNvPicPr preferRelativeResize="0"/>
          <p:nvPr/>
        </p:nvPicPr>
        <p:blipFill rotWithShape="1">
          <a:blip r:embed="rId2">
            <a:alphaModFix/>
          </a:blip>
          <a:srcRect/>
          <a:stretch/>
        </p:blipFill>
        <p:spPr>
          <a:xfrm>
            <a:off x="7951452" y="4686262"/>
            <a:ext cx="899699" cy="255300"/>
          </a:xfrm>
          <a:prstGeom prst="rect">
            <a:avLst/>
          </a:prstGeom>
          <a:noFill/>
          <a:ln>
            <a:noFill/>
          </a:ln>
        </p:spPr>
      </p:pic>
    </p:spTree>
    <p:extLst>
      <p:ext uri="{BB962C8B-B14F-4D97-AF65-F5344CB8AC3E}">
        <p14:creationId xmlns:p14="http://schemas.microsoft.com/office/powerpoint/2010/main" val="13537887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Divider 1">
    <p:spTree>
      <p:nvGrpSpPr>
        <p:cNvPr id="1" name="Shape 151"/>
        <p:cNvGrpSpPr/>
        <p:nvPr/>
      </p:nvGrpSpPr>
      <p:grpSpPr>
        <a:xfrm>
          <a:off x="0" y="0"/>
          <a:ext cx="0" cy="0"/>
          <a:chOff x="0" y="0"/>
          <a:chExt cx="0" cy="0"/>
        </a:xfrm>
      </p:grpSpPr>
      <p:sp>
        <p:nvSpPr>
          <p:cNvPr id="152" name="Shape 152"/>
          <p:cNvSpPr/>
          <p:nvPr/>
        </p:nvSpPr>
        <p:spPr>
          <a:xfrm>
            <a:off x="0" y="0"/>
            <a:ext cx="9144000" cy="2168400"/>
          </a:xfrm>
          <a:prstGeom prst="rect">
            <a:avLst/>
          </a:prstGeom>
          <a:gradFill>
            <a:gsLst>
              <a:gs pos="0">
                <a:schemeClr val="lt1"/>
              </a:gs>
              <a:gs pos="100000">
                <a:srgbClr val="949494">
                  <a:alpha val="60784"/>
                </a:srgbClr>
              </a:gs>
            </a:gsLst>
            <a:lin ang="16200038" scaled="0"/>
          </a:gra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00685D"/>
              </a:solidFill>
              <a:latin typeface="Arial"/>
              <a:ea typeface="Arial"/>
              <a:cs typeface="Arial"/>
              <a:sym typeface="Arial"/>
              <a:rtl val="0"/>
            </a:endParaRPr>
          </a:p>
        </p:txBody>
      </p:sp>
      <p:sp>
        <p:nvSpPr>
          <p:cNvPr id="153" name="Shape 153"/>
          <p:cNvSpPr txBox="1">
            <a:spLocks noGrp="1"/>
          </p:cNvSpPr>
          <p:nvPr>
            <p:ph type="ctrTitle"/>
          </p:nvPr>
        </p:nvSpPr>
        <p:spPr>
          <a:xfrm>
            <a:off x="2728935" y="1006879"/>
            <a:ext cx="6048299" cy="1218900"/>
          </a:xfrm>
          <a:prstGeom prst="rect">
            <a:avLst/>
          </a:prstGeom>
          <a:noFill/>
          <a:ln>
            <a:noFill/>
          </a:ln>
        </p:spPr>
        <p:txBody>
          <a:bodyPr lIns="91425" tIns="91425" rIns="91425" bIns="91425" anchor="b" anchorCtr="0"/>
          <a:lstStyle>
            <a:lvl1pPr marL="0" marR="0" indent="0" algn="l" rtl="0">
              <a:lnSpc>
                <a:spcPct val="90000"/>
              </a:lnSpc>
              <a:spcBef>
                <a:spcPts val="0"/>
              </a:spcBef>
              <a:buClr>
                <a:srgbClr val="1C7B70"/>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54" name="Shape 154"/>
          <p:cNvSpPr txBox="1">
            <a:spLocks noGrp="1"/>
          </p:cNvSpPr>
          <p:nvPr>
            <p:ph type="subTitle" idx="1"/>
          </p:nvPr>
        </p:nvSpPr>
        <p:spPr>
          <a:xfrm>
            <a:off x="2728935" y="2455884"/>
            <a:ext cx="6048299" cy="1901699"/>
          </a:xfrm>
          <a:prstGeom prst="rect">
            <a:avLst/>
          </a:prstGeom>
          <a:noFill/>
          <a:ln>
            <a:noFill/>
          </a:ln>
        </p:spPr>
        <p:txBody>
          <a:bodyPr lIns="91425" tIns="91425" rIns="91425" bIns="91425" anchor="t" anchorCtr="0"/>
          <a:lstStyle>
            <a:lvl1pPr marL="0" marR="0" indent="0" algn="l" rtl="0">
              <a:spcBef>
                <a:spcPts val="60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88B8B3"/>
              </a:buClr>
              <a:buFont typeface="Arial"/>
              <a:buNone/>
              <a:defRPr/>
            </a:lvl6pPr>
            <a:lvl7pPr marL="2743200" marR="0" indent="0" algn="ctr" rtl="0">
              <a:spcBef>
                <a:spcPts val="400"/>
              </a:spcBef>
              <a:buClr>
                <a:srgbClr val="88B8B3"/>
              </a:buClr>
              <a:buFont typeface="Arial"/>
              <a:buNone/>
              <a:defRPr/>
            </a:lvl7pPr>
            <a:lvl8pPr marL="3200400" marR="0" indent="0" algn="ctr" rtl="0">
              <a:spcBef>
                <a:spcPts val="400"/>
              </a:spcBef>
              <a:buClr>
                <a:srgbClr val="88B8B3"/>
              </a:buClr>
              <a:buFont typeface="Arial"/>
              <a:buNone/>
              <a:defRPr/>
            </a:lvl8pPr>
            <a:lvl9pPr marL="3657600" marR="0" indent="0" algn="ctr" rtl="0">
              <a:spcBef>
                <a:spcPts val="400"/>
              </a:spcBef>
              <a:buClr>
                <a:srgbClr val="88B8B3"/>
              </a:buClr>
              <a:buFont typeface="Arial"/>
              <a:buNone/>
              <a:defRPr/>
            </a:lvl9pPr>
          </a:lstStyle>
          <a:p>
            <a:endParaRPr/>
          </a:p>
        </p:txBody>
      </p:sp>
    </p:spTree>
    <p:extLst>
      <p:ext uri="{BB962C8B-B14F-4D97-AF65-F5344CB8AC3E}">
        <p14:creationId xmlns:p14="http://schemas.microsoft.com/office/powerpoint/2010/main" val="14857786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_Divider 3 -Large Text">
    <p:spTree>
      <p:nvGrpSpPr>
        <p:cNvPr id="1" name="Shape 155"/>
        <p:cNvGrpSpPr/>
        <p:nvPr/>
      </p:nvGrpSpPr>
      <p:grpSpPr>
        <a:xfrm>
          <a:off x="0" y="0"/>
          <a:ext cx="0" cy="0"/>
          <a:chOff x="0" y="0"/>
          <a:chExt cx="0" cy="0"/>
        </a:xfrm>
      </p:grpSpPr>
      <p:sp>
        <p:nvSpPr>
          <p:cNvPr id="156" name="Shape 156"/>
          <p:cNvSpPr/>
          <p:nvPr/>
        </p:nvSpPr>
        <p:spPr>
          <a:xfrm>
            <a:off x="0" y="18"/>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57" name="Shape 157"/>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58" name="Shape 158"/>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59" name="Shape 159"/>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
        <p:nvSpPr>
          <p:cNvPr id="160" name="Shape 160"/>
          <p:cNvSpPr txBox="1">
            <a:spLocks noGrp="1"/>
          </p:cNvSpPr>
          <p:nvPr>
            <p:ph type="ctrTitle"/>
          </p:nvPr>
        </p:nvSpPr>
        <p:spPr>
          <a:xfrm>
            <a:off x="670465" y="1674283"/>
            <a:ext cx="6048299" cy="1354200"/>
          </a:xfrm>
          <a:prstGeom prst="rect">
            <a:avLst/>
          </a:prstGeom>
          <a:noFill/>
          <a:ln>
            <a:noFill/>
          </a:ln>
        </p:spPr>
        <p:txBody>
          <a:bodyPr lIns="91425" tIns="91425" rIns="91425" bIns="91425" anchor="b" anchorCtr="0"/>
          <a:lstStyle>
            <a:lvl1pPr marL="0" marR="0" indent="0" algn="l" rtl="0">
              <a:lnSpc>
                <a:spcPct val="90000"/>
              </a:lnSpc>
              <a:spcBef>
                <a:spcPts val="0"/>
              </a:spcBef>
              <a:buClr>
                <a:srgbClr val="00685D"/>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pic>
        <p:nvPicPr>
          <p:cNvPr id="161" name="Shape 161"/>
          <p:cNvPicPr preferRelativeResize="0"/>
          <p:nvPr/>
        </p:nvPicPr>
        <p:blipFill rotWithShape="1">
          <a:blip r:embed="rId2">
            <a:alphaModFix/>
          </a:blip>
          <a:srcRect/>
          <a:stretch/>
        </p:blipFill>
        <p:spPr>
          <a:xfrm>
            <a:off x="7951452" y="4686262"/>
            <a:ext cx="899699" cy="255300"/>
          </a:xfrm>
          <a:prstGeom prst="rect">
            <a:avLst/>
          </a:prstGeom>
          <a:noFill/>
          <a:ln>
            <a:noFill/>
          </a:ln>
        </p:spPr>
      </p:pic>
    </p:spTree>
    <p:extLst>
      <p:ext uri="{BB962C8B-B14F-4D97-AF65-F5344CB8AC3E}">
        <p14:creationId xmlns:p14="http://schemas.microsoft.com/office/powerpoint/2010/main" val="21411472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Title Only, no circles">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42373833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_Title and Subtitle only">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366754"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66" name="Shape 166"/>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8807301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Title with Subtitle and Content">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366754"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70" name="Shape 170"/>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1" name="Shape 171"/>
          <p:cNvSpPr txBox="1">
            <a:spLocks noGrp="1"/>
          </p:cNvSpPr>
          <p:nvPr>
            <p:ph type="body" idx="2"/>
          </p:nvPr>
        </p:nvSpPr>
        <p:spPr>
          <a:xfrm>
            <a:off x="366756" y="1419237"/>
            <a:ext cx="8410499" cy="30383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334357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Title, Content, graphic area on left">
    <p:spTree>
      <p:nvGrpSpPr>
        <p:cNvPr id="1" name="Shape 173"/>
        <p:cNvGrpSpPr/>
        <p:nvPr/>
      </p:nvGrpSpPr>
      <p:grpSpPr>
        <a:xfrm>
          <a:off x="0" y="0"/>
          <a:ext cx="0" cy="0"/>
          <a:chOff x="0" y="0"/>
          <a:chExt cx="0" cy="0"/>
        </a:xfrm>
      </p:grpSpPr>
      <p:sp>
        <p:nvSpPr>
          <p:cNvPr id="174" name="Shape 174"/>
          <p:cNvSpPr>
            <a:spLocks noGrp="1"/>
          </p:cNvSpPr>
          <p:nvPr>
            <p:ph type="pic" idx="2"/>
          </p:nvPr>
        </p:nvSpPr>
        <p:spPr>
          <a:xfrm>
            <a:off x="366713" y="1074758"/>
            <a:ext cx="2073300" cy="3383099"/>
          </a:xfrm>
          <a:prstGeom prst="rect">
            <a:avLst/>
          </a:prstGeom>
          <a:noFill/>
          <a:ln>
            <a:noFill/>
          </a:ln>
        </p:spPr>
      </p:sp>
      <p:sp>
        <p:nvSpPr>
          <p:cNvPr id="175" name="Shape 175"/>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6" name="Shape 176"/>
          <p:cNvSpPr txBox="1">
            <a:spLocks noGrp="1"/>
          </p:cNvSpPr>
          <p:nvPr>
            <p:ph type="body" idx="1"/>
          </p:nvPr>
        </p:nvSpPr>
        <p:spPr>
          <a:xfrm>
            <a:off x="2728935" y="1074758"/>
            <a:ext cx="6048299"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00945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7241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_Title, Subtitle, and Content with graphic area at left">
    <p:spTree>
      <p:nvGrpSpPr>
        <p:cNvPr id="1" name="Shape 178"/>
        <p:cNvGrpSpPr/>
        <p:nvPr/>
      </p:nvGrpSpPr>
      <p:grpSpPr>
        <a:xfrm>
          <a:off x="0" y="0"/>
          <a:ext cx="0" cy="0"/>
          <a:chOff x="0" y="0"/>
          <a:chExt cx="0" cy="0"/>
        </a:xfrm>
      </p:grpSpPr>
      <p:sp>
        <p:nvSpPr>
          <p:cNvPr id="179" name="Shape 179"/>
          <p:cNvSpPr>
            <a:spLocks noGrp="1"/>
          </p:cNvSpPr>
          <p:nvPr>
            <p:ph type="pic" idx="2"/>
          </p:nvPr>
        </p:nvSpPr>
        <p:spPr>
          <a:xfrm>
            <a:off x="366713" y="1419237"/>
            <a:ext cx="2073300" cy="3038399"/>
          </a:xfrm>
          <a:prstGeom prst="rect">
            <a:avLst/>
          </a:prstGeom>
          <a:noFill/>
          <a:ln>
            <a:noFill/>
          </a:ln>
        </p:spPr>
      </p:sp>
      <p:sp>
        <p:nvSpPr>
          <p:cNvPr id="180" name="Shape 180"/>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1" name="Shape 181"/>
          <p:cNvSpPr txBox="1">
            <a:spLocks noGrp="1"/>
          </p:cNvSpPr>
          <p:nvPr>
            <p:ph type="body" idx="1"/>
          </p:nvPr>
        </p:nvSpPr>
        <p:spPr>
          <a:xfrm>
            <a:off x="366754"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82" name="Shape 182"/>
          <p:cNvSpPr txBox="1">
            <a:spLocks noGrp="1"/>
          </p:cNvSpPr>
          <p:nvPr>
            <p:ph type="body" idx="3"/>
          </p:nvPr>
        </p:nvSpPr>
        <p:spPr>
          <a:xfrm>
            <a:off x="2728935" y="1419237"/>
            <a:ext cx="6048299" cy="30383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3404092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1_Two Columns">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6" name="Shape 186"/>
          <p:cNvSpPr txBox="1">
            <a:spLocks noGrp="1"/>
          </p:cNvSpPr>
          <p:nvPr>
            <p:ph type="body" idx="1"/>
          </p:nvPr>
        </p:nvSpPr>
        <p:spPr>
          <a:xfrm>
            <a:off x="366713" y="1074758"/>
            <a:ext cx="4032600"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7" name="Shape 187"/>
          <p:cNvSpPr txBox="1">
            <a:spLocks noGrp="1"/>
          </p:cNvSpPr>
          <p:nvPr>
            <p:ph type="body" idx="2"/>
          </p:nvPr>
        </p:nvSpPr>
        <p:spPr>
          <a:xfrm>
            <a:off x="4744823" y="1074758"/>
            <a:ext cx="4032600"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9477125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black background">
    <p:spTree>
      <p:nvGrpSpPr>
        <p:cNvPr id="1" name="Shape 189"/>
        <p:cNvGrpSpPr/>
        <p:nvPr/>
      </p:nvGrpSpPr>
      <p:grpSpPr>
        <a:xfrm>
          <a:off x="0" y="0"/>
          <a:ext cx="0" cy="0"/>
          <a:chOff x="0" y="0"/>
          <a:chExt cx="0" cy="0"/>
        </a:xfrm>
      </p:grpSpPr>
      <p:sp>
        <p:nvSpPr>
          <p:cNvPr id="190" name="Shape 190"/>
          <p:cNvSpPr/>
          <p:nvPr/>
        </p:nvSpPr>
        <p:spPr>
          <a:xfrm>
            <a:off x="0" y="18"/>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91" name="Shape 191"/>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92" name="Shape 192"/>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93" name="Shape 193"/>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Tree>
    <p:extLst>
      <p:ext uri="{BB962C8B-B14F-4D97-AF65-F5344CB8AC3E}">
        <p14:creationId xmlns:p14="http://schemas.microsoft.com/office/powerpoint/2010/main" val="8441218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Pivotal Title Slide">
    <p:bg>
      <p:bgPr>
        <a:solidFill>
          <a:schemeClr val="accent1"/>
        </a:solidFill>
        <a:effectLst/>
      </p:bgPr>
    </p:bg>
    <p:spTree>
      <p:nvGrpSpPr>
        <p:cNvPr id="1" name="Shape 194"/>
        <p:cNvGrpSpPr/>
        <p:nvPr/>
      </p:nvGrpSpPr>
      <p:grpSpPr>
        <a:xfrm>
          <a:off x="0" y="0"/>
          <a:ext cx="0" cy="0"/>
          <a:chOff x="0" y="0"/>
          <a:chExt cx="0" cy="0"/>
        </a:xfrm>
      </p:grpSpPr>
      <p:sp>
        <p:nvSpPr>
          <p:cNvPr id="195" name="Shape 195"/>
          <p:cNvSpPr/>
          <p:nvPr/>
        </p:nvSpPr>
        <p:spPr>
          <a:xfrm>
            <a:off x="0" y="18"/>
            <a:ext cx="9144000" cy="51434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96" name="Shape 196"/>
          <p:cNvPicPr preferRelativeResize="0"/>
          <p:nvPr/>
        </p:nvPicPr>
        <p:blipFill rotWithShape="1">
          <a:blip r:embed="rId2">
            <a:alphaModFix amt="31000"/>
          </a:blip>
          <a:srcRect/>
          <a:stretch/>
        </p:blipFill>
        <p:spPr>
          <a:xfrm>
            <a:off x="1934151" y="1452346"/>
            <a:ext cx="5152499" cy="1362599"/>
          </a:xfrm>
          <a:prstGeom prst="rect">
            <a:avLst/>
          </a:prstGeom>
          <a:noFill/>
          <a:ln>
            <a:noFill/>
          </a:ln>
        </p:spPr>
      </p:pic>
      <p:sp>
        <p:nvSpPr>
          <p:cNvPr id="197" name="Shape 197"/>
          <p:cNvSpPr txBox="1"/>
          <p:nvPr/>
        </p:nvSpPr>
        <p:spPr>
          <a:xfrm>
            <a:off x="1701842" y="2984521"/>
            <a:ext cx="5689499" cy="476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Tree>
    <p:extLst>
      <p:ext uri="{BB962C8B-B14F-4D97-AF65-F5344CB8AC3E}">
        <p14:creationId xmlns:p14="http://schemas.microsoft.com/office/powerpoint/2010/main" val="16102876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2_Title Slide">
    <p:spTree>
      <p:nvGrpSpPr>
        <p:cNvPr id="1" name="Shape 198"/>
        <p:cNvGrpSpPr/>
        <p:nvPr/>
      </p:nvGrpSpPr>
      <p:grpSpPr>
        <a:xfrm>
          <a:off x="0" y="0"/>
          <a:ext cx="0" cy="0"/>
          <a:chOff x="0" y="0"/>
          <a:chExt cx="0" cy="0"/>
        </a:xfrm>
      </p:grpSpPr>
      <p:sp>
        <p:nvSpPr>
          <p:cNvPr id="199" name="Shape 199"/>
          <p:cNvSpPr/>
          <p:nvPr/>
        </p:nvSpPr>
        <p:spPr>
          <a:xfrm>
            <a:off x="0" y="18"/>
            <a:ext cx="9144000" cy="5143499"/>
          </a:xfrm>
          <a:prstGeom prst="rect">
            <a:avLst/>
          </a:prstGeom>
          <a:solidFill>
            <a:schemeClr val="lt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defTabSz="914400" fontAlgn="auto">
              <a:spcBef>
                <a:spcPts val="0"/>
              </a:spcBef>
              <a:spcAft>
                <a:spcPts val="0"/>
              </a:spcAft>
            </a:pPr>
            <a:endParaRPr kern="0">
              <a:solidFill>
                <a:srgbClr val="00685D"/>
              </a:solidFill>
              <a:latin typeface="Arial"/>
              <a:ea typeface="Arial"/>
              <a:cs typeface="Arial"/>
              <a:sym typeface="Arial"/>
              <a:rtl val="0"/>
            </a:endParaRPr>
          </a:p>
        </p:txBody>
      </p:sp>
      <p:sp>
        <p:nvSpPr>
          <p:cNvPr id="200" name="Shape 200"/>
          <p:cNvSpPr txBox="1">
            <a:spLocks noGrp="1"/>
          </p:cNvSpPr>
          <p:nvPr>
            <p:ph type="ctrTitle"/>
          </p:nvPr>
        </p:nvSpPr>
        <p:spPr>
          <a:xfrm>
            <a:off x="890588" y="1312908"/>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buClr>
                <a:srgbClr val="F16F3B"/>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01" name="Shape 201"/>
          <p:cNvSpPr txBox="1">
            <a:spLocks noGrp="1"/>
          </p:cNvSpPr>
          <p:nvPr>
            <p:ph type="subTitle" idx="1"/>
          </p:nvPr>
        </p:nvSpPr>
        <p:spPr>
          <a:xfrm>
            <a:off x="890619" y="2633404"/>
            <a:ext cx="6048299" cy="369299"/>
          </a:xfrm>
          <a:prstGeom prst="rect">
            <a:avLst/>
          </a:prstGeom>
          <a:noFill/>
          <a:ln>
            <a:noFill/>
          </a:ln>
        </p:spPr>
        <p:txBody>
          <a:bodyPr lIns="91425" tIns="91425" rIns="91425" bIns="91425" anchor="t" anchorCtr="0"/>
          <a:lstStyle>
            <a:lvl1pPr marL="0" marR="0" indent="0" algn="l" rtl="0">
              <a:spcBef>
                <a:spcPts val="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202" name="Shape 202"/>
          <p:cNvSpPr txBox="1">
            <a:spLocks noGrp="1"/>
          </p:cNvSpPr>
          <p:nvPr>
            <p:ph type="body" idx="2"/>
          </p:nvPr>
        </p:nvSpPr>
        <p:spPr>
          <a:xfrm>
            <a:off x="908582" y="3710122"/>
            <a:ext cx="5026500" cy="276899"/>
          </a:xfrm>
          <a:prstGeom prst="rect">
            <a:avLst/>
          </a:prstGeom>
          <a:noFill/>
          <a:ln>
            <a:noFill/>
          </a:ln>
        </p:spPr>
        <p:txBody>
          <a:bodyPr lIns="91425" tIns="91425" rIns="91425" bIns="91425" anchor="t" anchorCtr="0"/>
          <a:lstStyle>
            <a:lvl1pPr rtl="0">
              <a:spcBef>
                <a:spcPts val="0"/>
              </a:spcBef>
              <a:buClr>
                <a:srgbClr val="7F7F7F"/>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3" name="Shape 20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00685D"/>
              </a:solidFill>
              <a:latin typeface="Arial"/>
              <a:ea typeface="Arial"/>
              <a:cs typeface="Arial"/>
              <a:sym typeface="Arial"/>
              <a:rtl val="0"/>
            </a:endParaRPr>
          </a:p>
        </p:txBody>
      </p:sp>
      <p:sp>
        <p:nvSpPr>
          <p:cNvPr id="204" name="Shape 204"/>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00685D"/>
              </a:buClr>
              <a:buSzPct val="25000"/>
              <a:buFont typeface="Arial"/>
              <a:buNone/>
            </a:pPr>
            <a:r>
              <a:rPr lang="en" kern="0">
                <a:solidFill>
                  <a:srgbClr val="00685D"/>
                </a:solidFill>
                <a:latin typeface="Arial"/>
                <a:ea typeface="Arial"/>
                <a:cs typeface="Arial"/>
                <a:sym typeface="Arial"/>
                <a:rtl val="0"/>
              </a:rPr>
              <a:t> </a:t>
            </a:r>
          </a:p>
        </p:txBody>
      </p:sp>
      <p:sp>
        <p:nvSpPr>
          <p:cNvPr id="205" name="Shape 205"/>
          <p:cNvSpPr/>
          <p:nvPr/>
        </p:nvSpPr>
        <p:spPr>
          <a:xfrm>
            <a:off x="7941776" y="4713967"/>
            <a:ext cx="957299" cy="219600"/>
          </a:xfrm>
          <a:prstGeom prst="rect">
            <a:avLst/>
          </a:prstGeom>
          <a:blipFill rotWithShape="1">
            <a:blip r:embed="rId2">
              <a:alphaModFix/>
            </a:blip>
            <a:stretch>
              <a:fillRect/>
            </a:stretch>
          </a:blipFill>
          <a:ln>
            <a:noFill/>
          </a:ln>
        </p:spPr>
        <p:txBody>
          <a:bodyPr lIns="91425" tIns="91425" rIns="91425" bIns="91425" anchor="ctr" anchorCtr="0">
            <a:noAutofit/>
          </a:bodyPr>
          <a:lstStyle/>
          <a:p>
            <a:pPr defTabSz="914400" fontAlgn="auto">
              <a:spcBef>
                <a:spcPts val="0"/>
              </a:spcBef>
              <a:spcAft>
                <a:spcPts val="0"/>
              </a:spcAft>
            </a:pPr>
            <a:endParaRPr sz="1400" kern="0">
              <a:solidFill>
                <a:srgbClr val="000000"/>
              </a:solidFill>
              <a:latin typeface="Arial"/>
              <a:ea typeface="Arial"/>
              <a:cs typeface="Arial"/>
              <a:sym typeface="Arial"/>
              <a:rtl val="0"/>
            </a:endParaRPr>
          </a:p>
        </p:txBody>
      </p:sp>
      <p:sp>
        <p:nvSpPr>
          <p:cNvPr id="206" name="Shape 206"/>
          <p:cNvSpPr txBox="1"/>
          <p:nvPr/>
        </p:nvSpPr>
        <p:spPr>
          <a:xfrm>
            <a:off x="365125" y="5025750"/>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Clr>
                <a:srgbClr val="00685D"/>
              </a:buClr>
              <a:buSzPct val="25000"/>
              <a:buFont typeface="Arial"/>
              <a:buNone/>
            </a:pPr>
            <a:r>
              <a:rPr lang="en" sz="650" kern="0">
                <a:solidFill>
                  <a:srgbClr val="7F7F7F"/>
                </a:solidFill>
                <a:latin typeface="Arial"/>
                <a:ea typeface="Arial"/>
                <a:cs typeface="Arial"/>
                <a:sym typeface="Arial"/>
                <a:rtl val="0"/>
              </a:rPr>
              <a:t>Pivotal Confidential–Internal Use Only</a:t>
            </a:r>
          </a:p>
        </p:txBody>
      </p:sp>
    </p:spTree>
    <p:extLst>
      <p:ext uri="{BB962C8B-B14F-4D97-AF65-F5344CB8AC3E}">
        <p14:creationId xmlns:p14="http://schemas.microsoft.com/office/powerpoint/2010/main" val="33156200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9" name="Shape 209"/>
          <p:cNvSpPr txBox="1">
            <a:spLocks noGrp="1"/>
          </p:cNvSpPr>
          <p:nvPr>
            <p:ph type="body" idx="1"/>
          </p:nvPr>
        </p:nvSpPr>
        <p:spPr>
          <a:xfrm>
            <a:off x="366754" y="1074758"/>
            <a:ext cx="8410499" cy="3383099"/>
          </a:xfrm>
          <a:prstGeom prst="rect">
            <a:avLst/>
          </a:prstGeom>
          <a:noFill/>
          <a:ln>
            <a:noFill/>
          </a:ln>
        </p:spPr>
        <p:txBody>
          <a:bodyPr lIns="91425" tIns="91425" rIns="91425" bIns="91425" anchor="t" anchorCtr="0"/>
          <a:lstStyle>
            <a:lvl1pPr rtl="0">
              <a:spcBef>
                <a:spcPts val="1200"/>
              </a:spcBef>
              <a:buClr>
                <a:schemeClr val="accent1"/>
              </a:buClr>
              <a:buFont typeface="Arial"/>
              <a:buChar char="•"/>
              <a:defRPr/>
            </a:lvl1pPr>
            <a:lvl2pPr rtl="0">
              <a:spcBef>
                <a:spcPts val="300"/>
              </a:spcBef>
              <a:buClr>
                <a:schemeClr val="accent1"/>
              </a:buClr>
              <a:buFont typeface="Arial"/>
              <a:buChar char="•"/>
              <a:defRPr/>
            </a:lvl2pPr>
            <a:lvl3pPr rtl="0">
              <a:spcBef>
                <a:spcPts val="300"/>
              </a:spcBef>
              <a:buClr>
                <a:schemeClr val="accent1"/>
              </a:buClr>
              <a:buFont typeface="Arial"/>
              <a:buChar char="•"/>
              <a:defRPr/>
            </a:lvl3pPr>
            <a:lvl4pPr marL="1658937" indent="-173037" rtl="0">
              <a:spcBef>
                <a:spcPts val="300"/>
              </a:spcBef>
              <a:buClr>
                <a:schemeClr val="accent1"/>
              </a:buClr>
              <a:buFont typeface="Arial"/>
              <a:buChar char="•"/>
              <a:defRPr/>
            </a:lvl4pPr>
            <a:lvl5pPr rtl="0">
              <a:spcBef>
                <a:spcPts val="300"/>
              </a:spcBef>
              <a:buClr>
                <a:schemeClr val="accent1"/>
              </a:buClr>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5591134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3_Title with Subtitle and Content">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366754"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212" name="Shape 212"/>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3" name="Shape 213"/>
          <p:cNvSpPr txBox="1">
            <a:spLocks noGrp="1"/>
          </p:cNvSpPr>
          <p:nvPr>
            <p:ph type="body" idx="2"/>
          </p:nvPr>
        </p:nvSpPr>
        <p:spPr>
          <a:xfrm>
            <a:off x="366756" y="1419237"/>
            <a:ext cx="8410499" cy="30383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0198023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7" name="Shape 217"/>
          <p:cNvSpPr txBox="1">
            <a:spLocks noGrp="1"/>
          </p:cNvSpPr>
          <p:nvPr>
            <p:ph type="body" idx="1"/>
          </p:nvPr>
        </p:nvSpPr>
        <p:spPr>
          <a:xfrm>
            <a:off x="366755" y="107475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497567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1" name="Shape 221"/>
          <p:cNvSpPr txBox="1">
            <a:spLocks noGrp="1"/>
          </p:cNvSpPr>
          <p:nvPr>
            <p:ph type="body" idx="1"/>
          </p:nvPr>
        </p:nvSpPr>
        <p:spPr>
          <a:xfrm>
            <a:off x="366755" y="107475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9873754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5" name="Shape 225"/>
          <p:cNvSpPr txBox="1">
            <a:spLocks noGrp="1"/>
          </p:cNvSpPr>
          <p:nvPr>
            <p:ph type="body" idx="1"/>
          </p:nvPr>
        </p:nvSpPr>
        <p:spPr>
          <a:xfrm>
            <a:off x="366755" y="107475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90544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25355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16"/>
        <p:cNvGrpSpPr/>
        <p:nvPr/>
      </p:nvGrpSpPr>
      <p:grpSpPr>
        <a:xfrm>
          <a:off x="0" y="0"/>
          <a:ext cx="0" cy="0"/>
          <a:chOff x="0" y="0"/>
          <a:chExt cx="0" cy="0"/>
        </a:xfrm>
      </p:grpSpPr>
      <p:sp>
        <p:nvSpPr>
          <p:cNvPr id="17" name="Shape 17"/>
          <p:cNvSpPr/>
          <p:nvPr/>
        </p:nvSpPr>
        <p:spPr>
          <a:xfrm>
            <a:off x="0" y="18"/>
            <a:ext cx="9144000" cy="5143499"/>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8" name="Shape 18"/>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buClr>
                <a:srgbClr val="F16F3B"/>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9" name="Shape 19"/>
          <p:cNvSpPr txBox="1">
            <a:spLocks noGrp="1"/>
          </p:cNvSpPr>
          <p:nvPr>
            <p:ph type="subTitle" idx="1"/>
          </p:nvPr>
        </p:nvSpPr>
        <p:spPr>
          <a:xfrm>
            <a:off x="890619" y="2633404"/>
            <a:ext cx="6048299" cy="369299"/>
          </a:xfrm>
          <a:prstGeom prst="rect">
            <a:avLst/>
          </a:prstGeom>
          <a:noFill/>
          <a:ln>
            <a:noFill/>
          </a:ln>
        </p:spPr>
        <p:txBody>
          <a:bodyPr lIns="91425" tIns="91425" rIns="91425" bIns="91425" anchor="t" anchorCtr="0"/>
          <a:lstStyle>
            <a:lvl1pPr marL="0" marR="0" indent="0" algn="l" rtl="0">
              <a:spcBef>
                <a:spcPts val="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88B8B3"/>
              </a:buClr>
              <a:buFont typeface="Arial"/>
              <a:buNone/>
              <a:defRPr/>
            </a:lvl6pPr>
            <a:lvl7pPr marL="2743200" marR="0" indent="0" algn="ctr" rtl="0">
              <a:spcBef>
                <a:spcPts val="400"/>
              </a:spcBef>
              <a:buClr>
                <a:srgbClr val="88B8B3"/>
              </a:buClr>
              <a:buFont typeface="Arial"/>
              <a:buNone/>
              <a:defRPr/>
            </a:lvl7pPr>
            <a:lvl8pPr marL="3200400" marR="0" indent="0" algn="ctr" rtl="0">
              <a:spcBef>
                <a:spcPts val="400"/>
              </a:spcBef>
              <a:buClr>
                <a:srgbClr val="88B8B3"/>
              </a:buClr>
              <a:buFont typeface="Arial"/>
              <a:buNone/>
              <a:defRPr/>
            </a:lvl8pPr>
            <a:lvl9pPr marL="3657600" marR="0" indent="0" algn="ctr" rtl="0">
              <a:spcBef>
                <a:spcPts val="400"/>
              </a:spcBef>
              <a:buClr>
                <a:srgbClr val="88B8B3"/>
              </a:buClr>
              <a:buFont typeface="Arial"/>
              <a:buNone/>
              <a:defRPr/>
            </a:lvl9pPr>
          </a:lstStyle>
          <a:p>
            <a:endParaRPr/>
          </a:p>
        </p:txBody>
      </p:sp>
      <p:sp>
        <p:nvSpPr>
          <p:cNvPr id="20" name="Shape 20"/>
          <p:cNvSpPr txBox="1">
            <a:spLocks noGrp="1"/>
          </p:cNvSpPr>
          <p:nvPr>
            <p:ph type="body" idx="2"/>
          </p:nvPr>
        </p:nvSpPr>
        <p:spPr>
          <a:xfrm>
            <a:off x="908582" y="3710122"/>
            <a:ext cx="5026500" cy="276899"/>
          </a:xfrm>
          <a:prstGeom prst="rect">
            <a:avLst/>
          </a:prstGeom>
          <a:noFill/>
          <a:ln>
            <a:noFill/>
          </a:ln>
        </p:spPr>
        <p:txBody>
          <a:bodyPr lIns="91425" tIns="91425" rIns="91425" bIns="91425" anchor="t" anchorCtr="0"/>
          <a:lstStyle>
            <a:lvl1pPr rtl="0">
              <a:spcBef>
                <a:spcPts val="0"/>
              </a:spcBef>
              <a:buClr>
                <a:srgbClr val="7F7F7F"/>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22" name="Shape 22"/>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pic>
        <p:nvPicPr>
          <p:cNvPr id="23" name="Shape 23"/>
          <p:cNvPicPr preferRelativeResize="0"/>
          <p:nvPr/>
        </p:nvPicPr>
        <p:blipFill rotWithShape="1">
          <a:blip r:embed="rId2">
            <a:alphaModFix/>
          </a:blip>
          <a:srcRect/>
          <a:stretch/>
        </p:blipFill>
        <p:spPr>
          <a:xfrm>
            <a:off x="7951452" y="4686262"/>
            <a:ext cx="899699" cy="255300"/>
          </a:xfrm>
          <a:prstGeom prst="rect">
            <a:avLst/>
          </a:prstGeom>
          <a:noFill/>
          <a:ln>
            <a:noFill/>
          </a:ln>
        </p:spPr>
      </p:pic>
      <p:sp>
        <p:nvSpPr>
          <p:cNvPr id="24" name="Shape 24"/>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Tree>
    <p:extLst>
      <p:ext uri="{BB962C8B-B14F-4D97-AF65-F5344CB8AC3E}">
        <p14:creationId xmlns:p14="http://schemas.microsoft.com/office/powerpoint/2010/main" val="25457503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1_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14259171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55" y="107475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5639657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366755" y="107475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5526883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2_Title and Content, no circle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1"/>
          </p:nvPr>
        </p:nvSpPr>
        <p:spPr>
          <a:xfrm>
            <a:off x="366755" y="107475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9602014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body" idx="1"/>
          </p:nvPr>
        </p:nvSpPr>
        <p:spPr>
          <a:xfrm>
            <a:off x="457212" y="1151355"/>
            <a:ext cx="4040099" cy="479699"/>
          </a:xfrm>
          <a:prstGeom prst="rect">
            <a:avLst/>
          </a:prstGeom>
          <a:noFill/>
          <a:ln>
            <a:noFill/>
          </a:ln>
        </p:spPr>
        <p:txBody>
          <a:bodyPr lIns="91425" tIns="91425" rIns="91425" bIns="91425" anchor="b"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7" name="Shape 47"/>
          <p:cNvSpPr txBox="1">
            <a:spLocks noGrp="1"/>
          </p:cNvSpPr>
          <p:nvPr>
            <p:ph type="body" idx="2"/>
          </p:nvPr>
        </p:nvSpPr>
        <p:spPr>
          <a:xfrm>
            <a:off x="457212" y="1631155"/>
            <a:ext cx="4040099" cy="2963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body" idx="3"/>
          </p:nvPr>
        </p:nvSpPr>
        <p:spPr>
          <a:xfrm>
            <a:off x="4645026" y="1151355"/>
            <a:ext cx="4041900" cy="479699"/>
          </a:xfrm>
          <a:prstGeom prst="rect">
            <a:avLst/>
          </a:prstGeom>
          <a:noFill/>
          <a:ln>
            <a:noFill/>
          </a:ln>
        </p:spPr>
        <p:txBody>
          <a:bodyPr lIns="91425" tIns="91425" rIns="91425" bIns="91425" anchor="b"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9" name="Shape 49"/>
          <p:cNvSpPr txBox="1">
            <a:spLocks noGrp="1"/>
          </p:cNvSpPr>
          <p:nvPr>
            <p:ph type="body" idx="4"/>
          </p:nvPr>
        </p:nvSpPr>
        <p:spPr>
          <a:xfrm>
            <a:off x="4645026" y="1631155"/>
            <a:ext cx="4041900" cy="2963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457207" y="4767262"/>
            <a:ext cx="2133599" cy="2739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pPr defTabSz="914400" fontAlgn="auto">
              <a:spcAft>
                <a:spcPts val="0"/>
              </a:spcAft>
            </a:pPr>
            <a:endParaRPr sz="1400" kern="0">
              <a:solidFill>
                <a:srgbClr val="000000"/>
              </a:solidFill>
              <a:latin typeface="Arial"/>
              <a:ea typeface="Arial"/>
              <a:cs typeface="Arial"/>
              <a:sym typeface="Arial"/>
              <a:rtl val="0"/>
            </a:endParaRPr>
          </a:p>
        </p:txBody>
      </p:sp>
      <p:sp>
        <p:nvSpPr>
          <p:cNvPr id="51" name="Shape 51"/>
          <p:cNvSpPr txBox="1">
            <a:spLocks noGrp="1"/>
          </p:cNvSpPr>
          <p:nvPr>
            <p:ph type="ftr" idx="11"/>
          </p:nvPr>
        </p:nvSpPr>
        <p:spPr>
          <a:xfrm>
            <a:off x="3124200" y="4767262"/>
            <a:ext cx="2895600" cy="2739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pPr defTabSz="914400" fontAlgn="auto">
              <a:spcAft>
                <a:spcPts val="0"/>
              </a:spcAft>
            </a:pPr>
            <a:endParaRPr sz="1400" kern="0">
              <a:solidFill>
                <a:srgbClr val="000000"/>
              </a:solidFill>
              <a:latin typeface="Arial"/>
              <a:ea typeface="Arial"/>
              <a:cs typeface="Arial"/>
              <a:sym typeface="Arial"/>
              <a:rtl val="0"/>
            </a:endParaRPr>
          </a:p>
        </p:txBody>
      </p:sp>
      <p:sp>
        <p:nvSpPr>
          <p:cNvPr id="52" name="Shape 52"/>
          <p:cNvSpPr txBox="1">
            <a:spLocks noGrp="1"/>
          </p:cNvSpPr>
          <p:nvPr>
            <p:ph type="sldNum" idx="12"/>
          </p:nvPr>
        </p:nvSpPr>
        <p:spPr>
          <a:xfrm>
            <a:off x="6553217" y="4767262"/>
            <a:ext cx="2133599" cy="273900"/>
          </a:xfrm>
          <a:prstGeom prst="rect">
            <a:avLst/>
          </a:prstGeom>
          <a:noFill/>
          <a:ln>
            <a:noFill/>
          </a:ln>
        </p:spPr>
        <p:txBody>
          <a:bodyPr lIns="91425" tIns="45700" rIns="91425" bIns="45700" anchor="t" anchorCtr="0">
            <a:noAutofit/>
          </a:bodyPr>
          <a:lstStyle/>
          <a:p>
            <a:pPr defTabSz="914400" fontAlgn="auto">
              <a:spcBef>
                <a:spcPts val="0"/>
              </a:spcBef>
              <a:spcAft>
                <a:spcPts val="0"/>
              </a:spcAft>
              <a:buSzPct val="25000"/>
            </a:pPr>
            <a:fld id="{00000000-1234-1234-1234-123412341234}" type="slidenum">
              <a:rPr lang="en" kern="0">
                <a:solidFill>
                  <a:srgbClr val="00685D"/>
                </a:solidFill>
                <a:latin typeface="Arial"/>
                <a:ea typeface="Arial"/>
                <a:cs typeface="Arial"/>
                <a:sym typeface="Arial"/>
                <a:rtl val="0"/>
              </a:rPr>
              <a:pPr defTabSz="914400" fontAlgn="auto">
                <a:spcBef>
                  <a:spcPts val="0"/>
                </a:spcBef>
                <a:spcAft>
                  <a:spcPts val="0"/>
                </a:spcAft>
                <a:buSzPct val="25000"/>
              </a:pPr>
              <a:t>‹#›</a:t>
            </a:fld>
            <a:endParaRPr lang="en" kern="0">
              <a:solidFill>
                <a:srgbClr val="00685D"/>
              </a:solidFill>
              <a:latin typeface="Arial"/>
              <a:ea typeface="Arial"/>
              <a:cs typeface="Arial"/>
              <a:sym typeface="Arial"/>
              <a:rtl val="0"/>
            </a:endParaRPr>
          </a:p>
        </p:txBody>
      </p:sp>
    </p:spTree>
    <p:extLst>
      <p:ext uri="{BB962C8B-B14F-4D97-AF65-F5344CB8AC3E}">
        <p14:creationId xmlns:p14="http://schemas.microsoft.com/office/powerpoint/2010/main" val="25197802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Two Columns">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8" name="Shape 68"/>
          <p:cNvSpPr txBox="1">
            <a:spLocks noGrp="1"/>
          </p:cNvSpPr>
          <p:nvPr>
            <p:ph type="body" idx="1"/>
          </p:nvPr>
        </p:nvSpPr>
        <p:spPr>
          <a:xfrm>
            <a:off x="366713" y="1074758"/>
            <a:ext cx="4032600"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2"/>
          </p:nvPr>
        </p:nvSpPr>
        <p:spPr>
          <a:xfrm>
            <a:off x="4744823" y="1074758"/>
            <a:ext cx="4032600"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07442668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4" name="Shape 74"/>
          <p:cNvSpPr txBox="1">
            <a:spLocks noGrp="1"/>
          </p:cNvSpPr>
          <p:nvPr>
            <p:ph type="body" idx="1"/>
          </p:nvPr>
        </p:nvSpPr>
        <p:spPr>
          <a:xfrm>
            <a:off x="366755" y="107475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0481363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Title Slide">
    <p:spTree>
      <p:nvGrpSpPr>
        <p:cNvPr id="1" name="Shape 76"/>
        <p:cNvGrpSpPr/>
        <p:nvPr/>
      </p:nvGrpSpPr>
      <p:grpSpPr>
        <a:xfrm>
          <a:off x="0" y="0"/>
          <a:ext cx="0" cy="0"/>
          <a:chOff x="0" y="0"/>
          <a:chExt cx="0" cy="0"/>
        </a:xfrm>
      </p:grpSpPr>
      <p:sp>
        <p:nvSpPr>
          <p:cNvPr id="77" name="Shape 77"/>
          <p:cNvSpPr/>
          <p:nvPr/>
        </p:nvSpPr>
        <p:spPr>
          <a:xfrm>
            <a:off x="0" y="18"/>
            <a:ext cx="9144000" cy="5143499"/>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78" name="Shape 78"/>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buClr>
                <a:srgbClr val="F16F3B"/>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890619" y="2633404"/>
            <a:ext cx="6048299" cy="369299"/>
          </a:xfrm>
          <a:prstGeom prst="rect">
            <a:avLst/>
          </a:prstGeom>
          <a:noFill/>
          <a:ln>
            <a:noFill/>
          </a:ln>
        </p:spPr>
        <p:txBody>
          <a:bodyPr lIns="91425" tIns="91425" rIns="91425" bIns="91425" anchor="t" anchorCtr="0"/>
          <a:lstStyle>
            <a:lvl1pPr marL="0" marR="0" indent="0" algn="l" rtl="0">
              <a:spcBef>
                <a:spcPts val="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88B8B3"/>
              </a:buClr>
              <a:buFont typeface="Arial"/>
              <a:buNone/>
              <a:defRPr/>
            </a:lvl6pPr>
            <a:lvl7pPr marL="2743200" marR="0" indent="0" algn="ctr" rtl="0">
              <a:spcBef>
                <a:spcPts val="400"/>
              </a:spcBef>
              <a:buClr>
                <a:srgbClr val="88B8B3"/>
              </a:buClr>
              <a:buFont typeface="Arial"/>
              <a:buNone/>
              <a:defRPr/>
            </a:lvl7pPr>
            <a:lvl8pPr marL="3200400" marR="0" indent="0" algn="ctr" rtl="0">
              <a:spcBef>
                <a:spcPts val="400"/>
              </a:spcBef>
              <a:buClr>
                <a:srgbClr val="88B8B3"/>
              </a:buClr>
              <a:buFont typeface="Arial"/>
              <a:buNone/>
              <a:defRPr/>
            </a:lvl8pPr>
            <a:lvl9pPr marL="3657600" marR="0" indent="0" algn="ctr" rtl="0">
              <a:spcBef>
                <a:spcPts val="400"/>
              </a:spcBef>
              <a:buClr>
                <a:srgbClr val="88B8B3"/>
              </a:buClr>
              <a:buFont typeface="Arial"/>
              <a:buNone/>
              <a:defRPr/>
            </a:lvl9pPr>
          </a:lstStyle>
          <a:p>
            <a:endParaRPr/>
          </a:p>
        </p:txBody>
      </p:sp>
      <p:sp>
        <p:nvSpPr>
          <p:cNvPr id="80" name="Shape 80"/>
          <p:cNvSpPr txBox="1">
            <a:spLocks noGrp="1"/>
          </p:cNvSpPr>
          <p:nvPr>
            <p:ph type="body" idx="2"/>
          </p:nvPr>
        </p:nvSpPr>
        <p:spPr>
          <a:xfrm>
            <a:off x="908582" y="3710122"/>
            <a:ext cx="5026500" cy="276899"/>
          </a:xfrm>
          <a:prstGeom prst="rect">
            <a:avLst/>
          </a:prstGeom>
          <a:noFill/>
          <a:ln>
            <a:noFill/>
          </a:ln>
        </p:spPr>
        <p:txBody>
          <a:bodyPr lIns="91425" tIns="91425" rIns="91425" bIns="91425" anchor="t" anchorCtr="0"/>
          <a:lstStyle>
            <a:lvl1pPr rtl="0">
              <a:spcBef>
                <a:spcPts val="0"/>
              </a:spcBef>
              <a:buClr>
                <a:srgbClr val="7F7F7F"/>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1" name="Shape 81"/>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82" name="Shape 82"/>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pic>
        <p:nvPicPr>
          <p:cNvPr id="83" name="Shape 83"/>
          <p:cNvPicPr preferRelativeResize="0"/>
          <p:nvPr/>
        </p:nvPicPr>
        <p:blipFill rotWithShape="1">
          <a:blip r:embed="rId2">
            <a:alphaModFix/>
          </a:blip>
          <a:srcRect/>
          <a:stretch/>
        </p:blipFill>
        <p:spPr>
          <a:xfrm>
            <a:off x="7951452" y="4686262"/>
            <a:ext cx="899699" cy="255300"/>
          </a:xfrm>
          <a:prstGeom prst="rect">
            <a:avLst/>
          </a:prstGeom>
          <a:noFill/>
          <a:ln>
            <a:noFill/>
          </a:ln>
        </p:spPr>
      </p:pic>
      <p:sp>
        <p:nvSpPr>
          <p:cNvPr id="84" name="Shape 84"/>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
        <p:nvSpPr>
          <p:cNvPr id="85" name="Shape 85"/>
          <p:cNvSpPr/>
          <p:nvPr/>
        </p:nvSpPr>
        <p:spPr>
          <a:xfrm>
            <a:off x="0" y="18"/>
            <a:ext cx="9144000" cy="5143499"/>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86" name="Shape 86"/>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87" name="Shape 87"/>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pic>
        <p:nvPicPr>
          <p:cNvPr id="88" name="Shape 88"/>
          <p:cNvPicPr preferRelativeResize="0"/>
          <p:nvPr/>
        </p:nvPicPr>
        <p:blipFill rotWithShape="1">
          <a:blip r:embed="rId2">
            <a:alphaModFix/>
          </a:blip>
          <a:srcRect/>
          <a:stretch/>
        </p:blipFill>
        <p:spPr>
          <a:xfrm>
            <a:off x="7951452" y="4686262"/>
            <a:ext cx="899699" cy="255300"/>
          </a:xfrm>
          <a:prstGeom prst="rect">
            <a:avLst/>
          </a:prstGeom>
          <a:noFill/>
          <a:ln>
            <a:noFill/>
          </a:ln>
        </p:spPr>
      </p:pic>
      <p:sp>
        <p:nvSpPr>
          <p:cNvPr id="89" name="Shape 89"/>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Tree>
    <p:extLst>
      <p:ext uri="{BB962C8B-B14F-4D97-AF65-F5344CB8AC3E}">
        <p14:creationId xmlns:p14="http://schemas.microsoft.com/office/powerpoint/2010/main" val="19857443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Divider 1">
    <p:spTree>
      <p:nvGrpSpPr>
        <p:cNvPr id="1" name="Shape 90"/>
        <p:cNvGrpSpPr/>
        <p:nvPr/>
      </p:nvGrpSpPr>
      <p:grpSpPr>
        <a:xfrm>
          <a:off x="0" y="0"/>
          <a:ext cx="0" cy="0"/>
          <a:chOff x="0" y="0"/>
          <a:chExt cx="0" cy="0"/>
        </a:xfrm>
      </p:grpSpPr>
      <p:sp>
        <p:nvSpPr>
          <p:cNvPr id="91" name="Shape 91"/>
          <p:cNvSpPr/>
          <p:nvPr/>
        </p:nvSpPr>
        <p:spPr>
          <a:xfrm>
            <a:off x="0" y="0"/>
            <a:ext cx="9144000" cy="2168400"/>
          </a:xfrm>
          <a:prstGeom prst="rect">
            <a:avLst/>
          </a:prstGeom>
          <a:gradFill>
            <a:gsLst>
              <a:gs pos="0">
                <a:schemeClr val="lt1"/>
              </a:gs>
              <a:gs pos="100000">
                <a:srgbClr val="949494">
                  <a:alpha val="60784"/>
                </a:srgbClr>
              </a:gs>
            </a:gsLst>
            <a:lin ang="16200038" scaled="0"/>
          </a:gra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00685D"/>
              </a:solidFill>
              <a:latin typeface="Arial"/>
              <a:ea typeface="Arial"/>
              <a:cs typeface="Arial"/>
              <a:sym typeface="Arial"/>
              <a:rtl val="0"/>
            </a:endParaRPr>
          </a:p>
        </p:txBody>
      </p:sp>
      <p:sp>
        <p:nvSpPr>
          <p:cNvPr id="92" name="Shape 92"/>
          <p:cNvSpPr txBox="1">
            <a:spLocks noGrp="1"/>
          </p:cNvSpPr>
          <p:nvPr>
            <p:ph type="ctrTitle"/>
          </p:nvPr>
        </p:nvSpPr>
        <p:spPr>
          <a:xfrm>
            <a:off x="2728935" y="1006879"/>
            <a:ext cx="6048299" cy="1218900"/>
          </a:xfrm>
          <a:prstGeom prst="rect">
            <a:avLst/>
          </a:prstGeom>
          <a:noFill/>
          <a:ln>
            <a:noFill/>
          </a:ln>
        </p:spPr>
        <p:txBody>
          <a:bodyPr lIns="91425" tIns="91425" rIns="91425" bIns="91425" anchor="b" anchorCtr="0"/>
          <a:lstStyle>
            <a:lvl1pPr marL="0" marR="0" indent="0" algn="l" rtl="0">
              <a:lnSpc>
                <a:spcPct val="90000"/>
              </a:lnSpc>
              <a:spcBef>
                <a:spcPts val="0"/>
              </a:spcBef>
              <a:buClr>
                <a:srgbClr val="1C7B70"/>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93" name="Shape 93"/>
          <p:cNvSpPr txBox="1">
            <a:spLocks noGrp="1"/>
          </p:cNvSpPr>
          <p:nvPr>
            <p:ph type="subTitle" idx="1"/>
          </p:nvPr>
        </p:nvSpPr>
        <p:spPr>
          <a:xfrm>
            <a:off x="2728935" y="2455884"/>
            <a:ext cx="6048299" cy="1901699"/>
          </a:xfrm>
          <a:prstGeom prst="rect">
            <a:avLst/>
          </a:prstGeom>
          <a:noFill/>
          <a:ln>
            <a:noFill/>
          </a:ln>
        </p:spPr>
        <p:txBody>
          <a:bodyPr lIns="91425" tIns="91425" rIns="91425" bIns="91425" anchor="t" anchorCtr="0"/>
          <a:lstStyle>
            <a:lvl1pPr marL="0" marR="0" indent="0" algn="l" rtl="0">
              <a:spcBef>
                <a:spcPts val="60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88B8B3"/>
              </a:buClr>
              <a:buFont typeface="Arial"/>
              <a:buNone/>
              <a:defRPr/>
            </a:lvl6pPr>
            <a:lvl7pPr marL="2743200" marR="0" indent="0" algn="ctr" rtl="0">
              <a:spcBef>
                <a:spcPts val="400"/>
              </a:spcBef>
              <a:buClr>
                <a:srgbClr val="88B8B3"/>
              </a:buClr>
              <a:buFont typeface="Arial"/>
              <a:buNone/>
              <a:defRPr/>
            </a:lvl7pPr>
            <a:lvl8pPr marL="3200400" marR="0" indent="0" algn="ctr" rtl="0">
              <a:spcBef>
                <a:spcPts val="400"/>
              </a:spcBef>
              <a:buClr>
                <a:srgbClr val="88B8B3"/>
              </a:buClr>
              <a:buFont typeface="Arial"/>
              <a:buNone/>
              <a:defRPr/>
            </a:lvl8pPr>
            <a:lvl9pPr marL="3657600" marR="0" indent="0" algn="ctr" rtl="0">
              <a:spcBef>
                <a:spcPts val="400"/>
              </a:spcBef>
              <a:buClr>
                <a:srgbClr val="88B8B3"/>
              </a:buClr>
              <a:buFont typeface="Arial"/>
              <a:buNone/>
              <a:defRPr/>
            </a:lvl9pPr>
          </a:lstStyle>
          <a:p>
            <a:endParaRPr/>
          </a:p>
        </p:txBody>
      </p:sp>
      <p:sp>
        <p:nvSpPr>
          <p:cNvPr id="94" name="Shape 94"/>
          <p:cNvSpPr/>
          <p:nvPr/>
        </p:nvSpPr>
        <p:spPr>
          <a:xfrm>
            <a:off x="0" y="0"/>
            <a:ext cx="9144000" cy="2168400"/>
          </a:xfrm>
          <a:prstGeom prst="rect">
            <a:avLst/>
          </a:prstGeom>
          <a:gradFill>
            <a:gsLst>
              <a:gs pos="0">
                <a:schemeClr val="lt1"/>
              </a:gs>
              <a:gs pos="100000">
                <a:srgbClr val="949494">
                  <a:alpha val="60784"/>
                </a:srgbClr>
              </a:gs>
            </a:gsLst>
            <a:lin ang="16200038" scaled="0"/>
          </a:gra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00685D"/>
              </a:solidFill>
              <a:latin typeface="Arial"/>
              <a:ea typeface="Arial"/>
              <a:cs typeface="Arial"/>
              <a:sym typeface="Arial"/>
              <a:rtl val="0"/>
            </a:endParaRPr>
          </a:p>
        </p:txBody>
      </p:sp>
    </p:spTree>
    <p:extLst>
      <p:ext uri="{BB962C8B-B14F-4D97-AF65-F5344CB8AC3E}">
        <p14:creationId xmlns:p14="http://schemas.microsoft.com/office/powerpoint/2010/main" val="957032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10490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Divider 3 -Large Text">
    <p:spTree>
      <p:nvGrpSpPr>
        <p:cNvPr id="1" name="Shape 95"/>
        <p:cNvGrpSpPr/>
        <p:nvPr/>
      </p:nvGrpSpPr>
      <p:grpSpPr>
        <a:xfrm>
          <a:off x="0" y="0"/>
          <a:ext cx="0" cy="0"/>
          <a:chOff x="0" y="0"/>
          <a:chExt cx="0" cy="0"/>
        </a:xfrm>
      </p:grpSpPr>
      <p:sp>
        <p:nvSpPr>
          <p:cNvPr id="96" name="Shape 96"/>
          <p:cNvSpPr/>
          <p:nvPr/>
        </p:nvSpPr>
        <p:spPr>
          <a:xfrm>
            <a:off x="0" y="18"/>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97" name="Shape 97"/>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98" name="Shape 98"/>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99" name="Shape 99"/>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
        <p:nvSpPr>
          <p:cNvPr id="100" name="Shape 100"/>
          <p:cNvSpPr txBox="1">
            <a:spLocks noGrp="1"/>
          </p:cNvSpPr>
          <p:nvPr>
            <p:ph type="ctrTitle"/>
          </p:nvPr>
        </p:nvSpPr>
        <p:spPr>
          <a:xfrm>
            <a:off x="670465" y="1674283"/>
            <a:ext cx="6048299" cy="1354200"/>
          </a:xfrm>
          <a:prstGeom prst="rect">
            <a:avLst/>
          </a:prstGeom>
          <a:noFill/>
          <a:ln>
            <a:noFill/>
          </a:ln>
        </p:spPr>
        <p:txBody>
          <a:bodyPr lIns="91425" tIns="91425" rIns="91425" bIns="91425" anchor="b" anchorCtr="0"/>
          <a:lstStyle>
            <a:lvl1pPr marL="0" marR="0" indent="0" algn="l" rtl="0">
              <a:lnSpc>
                <a:spcPct val="90000"/>
              </a:lnSpc>
              <a:spcBef>
                <a:spcPts val="0"/>
              </a:spcBef>
              <a:buClr>
                <a:srgbClr val="00685D"/>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pic>
        <p:nvPicPr>
          <p:cNvPr id="101" name="Shape 101"/>
          <p:cNvPicPr preferRelativeResize="0"/>
          <p:nvPr/>
        </p:nvPicPr>
        <p:blipFill rotWithShape="1">
          <a:blip r:embed="rId2">
            <a:alphaModFix/>
          </a:blip>
          <a:srcRect/>
          <a:stretch/>
        </p:blipFill>
        <p:spPr>
          <a:xfrm>
            <a:off x="7951452" y="4686262"/>
            <a:ext cx="899699" cy="255300"/>
          </a:xfrm>
          <a:prstGeom prst="rect">
            <a:avLst/>
          </a:prstGeom>
          <a:noFill/>
          <a:ln>
            <a:noFill/>
          </a:ln>
        </p:spPr>
      </p:pic>
      <p:sp>
        <p:nvSpPr>
          <p:cNvPr id="102" name="Shape 102"/>
          <p:cNvSpPr/>
          <p:nvPr/>
        </p:nvSpPr>
        <p:spPr>
          <a:xfrm>
            <a:off x="0" y="18"/>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03" name="Shape 103"/>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04" name="Shape 104"/>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05" name="Shape 105"/>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pic>
        <p:nvPicPr>
          <p:cNvPr id="106" name="Shape 106"/>
          <p:cNvPicPr preferRelativeResize="0"/>
          <p:nvPr/>
        </p:nvPicPr>
        <p:blipFill rotWithShape="1">
          <a:blip r:embed="rId2">
            <a:alphaModFix/>
          </a:blip>
          <a:srcRect/>
          <a:stretch/>
        </p:blipFill>
        <p:spPr>
          <a:xfrm>
            <a:off x="7951452" y="4686262"/>
            <a:ext cx="899699" cy="255300"/>
          </a:xfrm>
          <a:prstGeom prst="rect">
            <a:avLst/>
          </a:prstGeom>
          <a:noFill/>
          <a:ln>
            <a:noFill/>
          </a:ln>
        </p:spPr>
      </p:pic>
    </p:spTree>
    <p:extLst>
      <p:ext uri="{BB962C8B-B14F-4D97-AF65-F5344CB8AC3E}">
        <p14:creationId xmlns:p14="http://schemas.microsoft.com/office/powerpoint/2010/main" val="18690684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Title Only, no circles">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6359530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366754"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11" name="Shape 111"/>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06473626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Title, Content, graphic area on left">
    <p:spTree>
      <p:nvGrpSpPr>
        <p:cNvPr id="1" name="Shape 120"/>
        <p:cNvGrpSpPr/>
        <p:nvPr/>
      </p:nvGrpSpPr>
      <p:grpSpPr>
        <a:xfrm>
          <a:off x="0" y="0"/>
          <a:ext cx="0" cy="0"/>
          <a:chOff x="0" y="0"/>
          <a:chExt cx="0" cy="0"/>
        </a:xfrm>
      </p:grpSpPr>
      <p:sp>
        <p:nvSpPr>
          <p:cNvPr id="121" name="Shape 121"/>
          <p:cNvSpPr>
            <a:spLocks noGrp="1"/>
          </p:cNvSpPr>
          <p:nvPr>
            <p:ph type="pic" idx="2"/>
          </p:nvPr>
        </p:nvSpPr>
        <p:spPr>
          <a:xfrm>
            <a:off x="366713" y="1074758"/>
            <a:ext cx="2073300" cy="3383099"/>
          </a:xfrm>
          <a:prstGeom prst="rect">
            <a:avLst/>
          </a:prstGeom>
          <a:noFill/>
          <a:ln>
            <a:noFill/>
          </a:ln>
        </p:spPr>
      </p:sp>
      <p:sp>
        <p:nvSpPr>
          <p:cNvPr id="122" name="Shape 122"/>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3" name="Shape 123"/>
          <p:cNvSpPr txBox="1">
            <a:spLocks noGrp="1"/>
          </p:cNvSpPr>
          <p:nvPr>
            <p:ph type="body" idx="1"/>
          </p:nvPr>
        </p:nvSpPr>
        <p:spPr>
          <a:xfrm>
            <a:off x="2728935" y="1074758"/>
            <a:ext cx="6048299"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80841900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Title, Subtitle, and Content with graphic area at left">
    <p:spTree>
      <p:nvGrpSpPr>
        <p:cNvPr id="1" name="Shape 126"/>
        <p:cNvGrpSpPr/>
        <p:nvPr/>
      </p:nvGrpSpPr>
      <p:grpSpPr>
        <a:xfrm>
          <a:off x="0" y="0"/>
          <a:ext cx="0" cy="0"/>
          <a:chOff x="0" y="0"/>
          <a:chExt cx="0" cy="0"/>
        </a:xfrm>
      </p:grpSpPr>
      <p:sp>
        <p:nvSpPr>
          <p:cNvPr id="127" name="Shape 127"/>
          <p:cNvSpPr>
            <a:spLocks noGrp="1"/>
          </p:cNvSpPr>
          <p:nvPr>
            <p:ph type="pic" idx="2"/>
          </p:nvPr>
        </p:nvSpPr>
        <p:spPr>
          <a:xfrm>
            <a:off x="366713" y="1419237"/>
            <a:ext cx="2073300" cy="3038399"/>
          </a:xfrm>
          <a:prstGeom prst="rect">
            <a:avLst/>
          </a:prstGeom>
          <a:noFill/>
          <a:ln>
            <a:noFill/>
          </a:ln>
        </p:spPr>
      </p:sp>
      <p:sp>
        <p:nvSpPr>
          <p:cNvPr id="128" name="Shape 128"/>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9" name="Shape 129"/>
          <p:cNvSpPr txBox="1">
            <a:spLocks noGrp="1"/>
          </p:cNvSpPr>
          <p:nvPr>
            <p:ph type="body" idx="1"/>
          </p:nvPr>
        </p:nvSpPr>
        <p:spPr>
          <a:xfrm>
            <a:off x="366754"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30" name="Shape 130"/>
          <p:cNvSpPr txBox="1">
            <a:spLocks noGrp="1"/>
          </p:cNvSpPr>
          <p:nvPr>
            <p:ph type="body" idx="3"/>
          </p:nvPr>
        </p:nvSpPr>
        <p:spPr>
          <a:xfrm>
            <a:off x="2728935" y="1419237"/>
            <a:ext cx="6048299" cy="30383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16773319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Footer bar only">
    <p:bg>
      <p:bgPr>
        <a:solidFill>
          <a:schemeClr val="lt1"/>
        </a:solidFill>
        <a:effectLst/>
      </p:bgPr>
    </p:bg>
    <p:spTree>
      <p:nvGrpSpPr>
        <p:cNvPr id="1" name="Shape 133"/>
        <p:cNvGrpSpPr/>
        <p:nvPr/>
      </p:nvGrpSpPr>
      <p:grpSpPr>
        <a:xfrm>
          <a:off x="0" y="0"/>
          <a:ext cx="0" cy="0"/>
          <a:chOff x="0" y="0"/>
          <a:chExt cx="0" cy="0"/>
        </a:xfrm>
      </p:grpSpPr>
    </p:spTree>
    <p:extLst>
      <p:ext uri="{BB962C8B-B14F-4D97-AF65-F5344CB8AC3E}">
        <p14:creationId xmlns:p14="http://schemas.microsoft.com/office/powerpoint/2010/main" val="30626722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134"/>
        <p:cNvGrpSpPr/>
        <p:nvPr/>
      </p:nvGrpSpPr>
      <p:grpSpPr>
        <a:xfrm>
          <a:off x="0" y="0"/>
          <a:ext cx="0" cy="0"/>
          <a:chOff x="0" y="0"/>
          <a:chExt cx="0" cy="0"/>
        </a:xfrm>
      </p:grpSpPr>
      <p:sp>
        <p:nvSpPr>
          <p:cNvPr id="135" name="Shape 135"/>
          <p:cNvSpPr/>
          <p:nvPr/>
        </p:nvSpPr>
        <p:spPr>
          <a:xfrm>
            <a:off x="0" y="18"/>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36" name="Shape 136"/>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37" name="Shape 137"/>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38" name="Shape 138"/>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
        <p:nvSpPr>
          <p:cNvPr id="139" name="Shape 139"/>
          <p:cNvSpPr/>
          <p:nvPr/>
        </p:nvSpPr>
        <p:spPr>
          <a:xfrm>
            <a:off x="0" y="18"/>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40" name="Shape 140"/>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41" name="Shape 141"/>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42" name="Shape 142"/>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Tree>
    <p:extLst>
      <p:ext uri="{BB962C8B-B14F-4D97-AF65-F5344CB8AC3E}">
        <p14:creationId xmlns:p14="http://schemas.microsoft.com/office/powerpoint/2010/main" val="31951740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1_Divider">
    <p:spTree>
      <p:nvGrpSpPr>
        <p:cNvPr id="1" name="Shape 143"/>
        <p:cNvGrpSpPr/>
        <p:nvPr/>
      </p:nvGrpSpPr>
      <p:grpSpPr>
        <a:xfrm>
          <a:off x="0" y="0"/>
          <a:ext cx="0" cy="0"/>
          <a:chOff x="0" y="0"/>
          <a:chExt cx="0" cy="0"/>
        </a:xfrm>
      </p:grpSpPr>
      <p:sp>
        <p:nvSpPr>
          <p:cNvPr id="144" name="Shape 144"/>
          <p:cNvSpPr/>
          <p:nvPr/>
        </p:nvSpPr>
        <p:spPr>
          <a:xfrm>
            <a:off x="0" y="18"/>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45" name="Shape 145"/>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46" name="Shape 146"/>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47" name="Shape 147"/>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
        <p:nvSpPr>
          <p:cNvPr id="148" name="Shape 148"/>
          <p:cNvSpPr txBox="1">
            <a:spLocks noGrp="1"/>
          </p:cNvSpPr>
          <p:nvPr>
            <p:ph type="ctrTitle"/>
          </p:nvPr>
        </p:nvSpPr>
        <p:spPr>
          <a:xfrm>
            <a:off x="1017587" y="1739930"/>
            <a:ext cx="6048299" cy="620700"/>
          </a:xfrm>
          <a:prstGeom prst="rect">
            <a:avLst/>
          </a:prstGeom>
          <a:noFill/>
          <a:ln>
            <a:noFill/>
          </a:ln>
        </p:spPr>
        <p:txBody>
          <a:bodyPr lIns="91425" tIns="91425" rIns="91425" bIns="91425" anchor="b" anchorCtr="0"/>
          <a:lstStyle>
            <a:lvl1pPr marL="0" marR="0" indent="0" algn="l" rtl="0">
              <a:lnSpc>
                <a:spcPct val="90000"/>
              </a:lnSpc>
              <a:spcBef>
                <a:spcPts val="0"/>
              </a:spcBef>
              <a:buClr>
                <a:schemeClr val="accent3"/>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49" name="Shape 149"/>
          <p:cNvSpPr txBox="1">
            <a:spLocks noGrp="1"/>
          </p:cNvSpPr>
          <p:nvPr>
            <p:ph type="body" idx="1"/>
          </p:nvPr>
        </p:nvSpPr>
        <p:spPr>
          <a:xfrm>
            <a:off x="1026062" y="2447127"/>
            <a:ext cx="6048299" cy="562800"/>
          </a:xfrm>
          <a:prstGeom prst="rect">
            <a:avLst/>
          </a:prstGeom>
          <a:noFill/>
          <a:ln>
            <a:noFill/>
          </a:ln>
        </p:spPr>
        <p:txBody>
          <a:bodyPr lIns="91425" tIns="91425" rIns="91425" bIns="91425" anchor="t" anchorCtr="0"/>
          <a:lstStyle>
            <a:lvl1pPr rtl="0">
              <a:spcBef>
                <a:spcPts val="1200"/>
              </a:spcBef>
              <a:buClr>
                <a:srgbClr val="1C7B70"/>
              </a:buClr>
              <a:buFont typeface="Arial"/>
              <a:buNone/>
              <a:defRPr/>
            </a:lvl1pPr>
            <a:lvl2pPr rtl="0">
              <a:spcBef>
                <a:spcPts val="300"/>
              </a:spcBef>
              <a:buClr>
                <a:srgbClr val="1C7B70"/>
              </a:buClr>
              <a:buFont typeface="Arial"/>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150" name="Shape 150"/>
          <p:cNvPicPr preferRelativeResize="0"/>
          <p:nvPr/>
        </p:nvPicPr>
        <p:blipFill rotWithShape="1">
          <a:blip r:embed="rId2">
            <a:alphaModFix/>
          </a:blip>
          <a:srcRect/>
          <a:stretch/>
        </p:blipFill>
        <p:spPr>
          <a:xfrm>
            <a:off x="7951452" y="4686262"/>
            <a:ext cx="899699" cy="255300"/>
          </a:xfrm>
          <a:prstGeom prst="rect">
            <a:avLst/>
          </a:prstGeom>
          <a:noFill/>
          <a:ln>
            <a:noFill/>
          </a:ln>
        </p:spPr>
      </p:pic>
    </p:spTree>
    <p:extLst>
      <p:ext uri="{BB962C8B-B14F-4D97-AF65-F5344CB8AC3E}">
        <p14:creationId xmlns:p14="http://schemas.microsoft.com/office/powerpoint/2010/main" val="13537887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1_Divider 1">
    <p:spTree>
      <p:nvGrpSpPr>
        <p:cNvPr id="1" name="Shape 151"/>
        <p:cNvGrpSpPr/>
        <p:nvPr/>
      </p:nvGrpSpPr>
      <p:grpSpPr>
        <a:xfrm>
          <a:off x="0" y="0"/>
          <a:ext cx="0" cy="0"/>
          <a:chOff x="0" y="0"/>
          <a:chExt cx="0" cy="0"/>
        </a:xfrm>
      </p:grpSpPr>
      <p:sp>
        <p:nvSpPr>
          <p:cNvPr id="152" name="Shape 152"/>
          <p:cNvSpPr/>
          <p:nvPr/>
        </p:nvSpPr>
        <p:spPr>
          <a:xfrm>
            <a:off x="0" y="0"/>
            <a:ext cx="9144000" cy="2168400"/>
          </a:xfrm>
          <a:prstGeom prst="rect">
            <a:avLst/>
          </a:prstGeom>
          <a:gradFill>
            <a:gsLst>
              <a:gs pos="0">
                <a:schemeClr val="lt1"/>
              </a:gs>
              <a:gs pos="100000">
                <a:srgbClr val="949494">
                  <a:alpha val="60784"/>
                </a:srgbClr>
              </a:gs>
            </a:gsLst>
            <a:lin ang="16200038" scaled="0"/>
          </a:gra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00685D"/>
              </a:solidFill>
              <a:latin typeface="Arial"/>
              <a:ea typeface="Arial"/>
              <a:cs typeface="Arial"/>
              <a:sym typeface="Arial"/>
              <a:rtl val="0"/>
            </a:endParaRPr>
          </a:p>
        </p:txBody>
      </p:sp>
      <p:sp>
        <p:nvSpPr>
          <p:cNvPr id="153" name="Shape 153"/>
          <p:cNvSpPr txBox="1">
            <a:spLocks noGrp="1"/>
          </p:cNvSpPr>
          <p:nvPr>
            <p:ph type="ctrTitle"/>
          </p:nvPr>
        </p:nvSpPr>
        <p:spPr>
          <a:xfrm>
            <a:off x="2728935" y="1006879"/>
            <a:ext cx="6048299" cy="1218900"/>
          </a:xfrm>
          <a:prstGeom prst="rect">
            <a:avLst/>
          </a:prstGeom>
          <a:noFill/>
          <a:ln>
            <a:noFill/>
          </a:ln>
        </p:spPr>
        <p:txBody>
          <a:bodyPr lIns="91425" tIns="91425" rIns="91425" bIns="91425" anchor="b" anchorCtr="0"/>
          <a:lstStyle>
            <a:lvl1pPr marL="0" marR="0" indent="0" algn="l" rtl="0">
              <a:lnSpc>
                <a:spcPct val="90000"/>
              </a:lnSpc>
              <a:spcBef>
                <a:spcPts val="0"/>
              </a:spcBef>
              <a:buClr>
                <a:srgbClr val="1C7B70"/>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54" name="Shape 154"/>
          <p:cNvSpPr txBox="1">
            <a:spLocks noGrp="1"/>
          </p:cNvSpPr>
          <p:nvPr>
            <p:ph type="subTitle" idx="1"/>
          </p:nvPr>
        </p:nvSpPr>
        <p:spPr>
          <a:xfrm>
            <a:off x="2728935" y="2455884"/>
            <a:ext cx="6048299" cy="1901699"/>
          </a:xfrm>
          <a:prstGeom prst="rect">
            <a:avLst/>
          </a:prstGeom>
          <a:noFill/>
          <a:ln>
            <a:noFill/>
          </a:ln>
        </p:spPr>
        <p:txBody>
          <a:bodyPr lIns="91425" tIns="91425" rIns="91425" bIns="91425" anchor="t" anchorCtr="0"/>
          <a:lstStyle>
            <a:lvl1pPr marL="0" marR="0" indent="0" algn="l" rtl="0">
              <a:spcBef>
                <a:spcPts val="60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88B8B3"/>
              </a:buClr>
              <a:buFont typeface="Arial"/>
              <a:buNone/>
              <a:defRPr/>
            </a:lvl6pPr>
            <a:lvl7pPr marL="2743200" marR="0" indent="0" algn="ctr" rtl="0">
              <a:spcBef>
                <a:spcPts val="400"/>
              </a:spcBef>
              <a:buClr>
                <a:srgbClr val="88B8B3"/>
              </a:buClr>
              <a:buFont typeface="Arial"/>
              <a:buNone/>
              <a:defRPr/>
            </a:lvl7pPr>
            <a:lvl8pPr marL="3200400" marR="0" indent="0" algn="ctr" rtl="0">
              <a:spcBef>
                <a:spcPts val="400"/>
              </a:spcBef>
              <a:buClr>
                <a:srgbClr val="88B8B3"/>
              </a:buClr>
              <a:buFont typeface="Arial"/>
              <a:buNone/>
              <a:defRPr/>
            </a:lvl8pPr>
            <a:lvl9pPr marL="3657600" marR="0" indent="0" algn="ctr" rtl="0">
              <a:spcBef>
                <a:spcPts val="400"/>
              </a:spcBef>
              <a:buClr>
                <a:srgbClr val="88B8B3"/>
              </a:buClr>
              <a:buFont typeface="Arial"/>
              <a:buNone/>
              <a:defRPr/>
            </a:lvl9pPr>
          </a:lstStyle>
          <a:p>
            <a:endParaRPr/>
          </a:p>
        </p:txBody>
      </p:sp>
    </p:spTree>
    <p:extLst>
      <p:ext uri="{BB962C8B-B14F-4D97-AF65-F5344CB8AC3E}">
        <p14:creationId xmlns:p14="http://schemas.microsoft.com/office/powerpoint/2010/main" val="148577861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1_Divider 3 -Large Text">
    <p:spTree>
      <p:nvGrpSpPr>
        <p:cNvPr id="1" name="Shape 155"/>
        <p:cNvGrpSpPr/>
        <p:nvPr/>
      </p:nvGrpSpPr>
      <p:grpSpPr>
        <a:xfrm>
          <a:off x="0" y="0"/>
          <a:ext cx="0" cy="0"/>
          <a:chOff x="0" y="0"/>
          <a:chExt cx="0" cy="0"/>
        </a:xfrm>
      </p:grpSpPr>
      <p:sp>
        <p:nvSpPr>
          <p:cNvPr id="156" name="Shape 156"/>
          <p:cNvSpPr/>
          <p:nvPr/>
        </p:nvSpPr>
        <p:spPr>
          <a:xfrm>
            <a:off x="0" y="18"/>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57" name="Shape 157"/>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58" name="Shape 158"/>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59" name="Shape 159"/>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
        <p:nvSpPr>
          <p:cNvPr id="160" name="Shape 160"/>
          <p:cNvSpPr txBox="1">
            <a:spLocks noGrp="1"/>
          </p:cNvSpPr>
          <p:nvPr>
            <p:ph type="ctrTitle"/>
          </p:nvPr>
        </p:nvSpPr>
        <p:spPr>
          <a:xfrm>
            <a:off x="670465" y="1674283"/>
            <a:ext cx="6048299" cy="1354200"/>
          </a:xfrm>
          <a:prstGeom prst="rect">
            <a:avLst/>
          </a:prstGeom>
          <a:noFill/>
          <a:ln>
            <a:noFill/>
          </a:ln>
        </p:spPr>
        <p:txBody>
          <a:bodyPr lIns="91425" tIns="91425" rIns="91425" bIns="91425" anchor="b" anchorCtr="0"/>
          <a:lstStyle>
            <a:lvl1pPr marL="0" marR="0" indent="0" algn="l" rtl="0">
              <a:lnSpc>
                <a:spcPct val="90000"/>
              </a:lnSpc>
              <a:spcBef>
                <a:spcPts val="0"/>
              </a:spcBef>
              <a:buClr>
                <a:srgbClr val="00685D"/>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pic>
        <p:nvPicPr>
          <p:cNvPr id="161" name="Shape 161"/>
          <p:cNvPicPr preferRelativeResize="0"/>
          <p:nvPr/>
        </p:nvPicPr>
        <p:blipFill rotWithShape="1">
          <a:blip r:embed="rId2">
            <a:alphaModFix/>
          </a:blip>
          <a:srcRect/>
          <a:stretch/>
        </p:blipFill>
        <p:spPr>
          <a:xfrm>
            <a:off x="7951452" y="4686262"/>
            <a:ext cx="899699" cy="255300"/>
          </a:xfrm>
          <a:prstGeom prst="rect">
            <a:avLst/>
          </a:prstGeom>
          <a:noFill/>
          <a:ln>
            <a:noFill/>
          </a:ln>
        </p:spPr>
      </p:pic>
    </p:spTree>
    <p:extLst>
      <p:ext uri="{BB962C8B-B14F-4D97-AF65-F5344CB8AC3E}">
        <p14:creationId xmlns:p14="http://schemas.microsoft.com/office/powerpoint/2010/main" val="2141147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67296" y="881350"/>
            <a:ext cx="8119529" cy="259664"/>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p:nvPr>
        </p:nvSpPr>
        <p:spPr>
          <a:xfrm>
            <a:off x="457200" y="205979"/>
            <a:ext cx="8229600" cy="857250"/>
          </a:xfrm>
        </p:spPr>
        <p:txBody>
          <a:bodyPr/>
          <a:lstStyle/>
          <a:p>
            <a:r>
              <a:rPr lang="en-US" smtClean="0"/>
              <a:t>Click to edit Master title style</a:t>
            </a:r>
            <a:endParaRPr lang="en-US"/>
          </a:p>
        </p:txBody>
      </p:sp>
    </p:spTree>
    <p:extLst>
      <p:ext uri="{BB962C8B-B14F-4D97-AF65-F5344CB8AC3E}">
        <p14:creationId xmlns:p14="http://schemas.microsoft.com/office/powerpoint/2010/main" val="103790454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1_Title Only, no circles">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423738331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1_Title and Subtitle only">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366754"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66" name="Shape 166"/>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88073016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2_Title with Subtitle and Content">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366754"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70" name="Shape 170"/>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1" name="Shape 171"/>
          <p:cNvSpPr txBox="1">
            <a:spLocks noGrp="1"/>
          </p:cNvSpPr>
          <p:nvPr>
            <p:ph type="body" idx="2"/>
          </p:nvPr>
        </p:nvSpPr>
        <p:spPr>
          <a:xfrm>
            <a:off x="366756" y="1419237"/>
            <a:ext cx="8410499" cy="30383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334357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1_Title, Content, graphic area on left">
    <p:spTree>
      <p:nvGrpSpPr>
        <p:cNvPr id="1" name="Shape 173"/>
        <p:cNvGrpSpPr/>
        <p:nvPr/>
      </p:nvGrpSpPr>
      <p:grpSpPr>
        <a:xfrm>
          <a:off x="0" y="0"/>
          <a:ext cx="0" cy="0"/>
          <a:chOff x="0" y="0"/>
          <a:chExt cx="0" cy="0"/>
        </a:xfrm>
      </p:grpSpPr>
      <p:sp>
        <p:nvSpPr>
          <p:cNvPr id="174" name="Shape 174"/>
          <p:cNvSpPr>
            <a:spLocks noGrp="1"/>
          </p:cNvSpPr>
          <p:nvPr>
            <p:ph type="pic" idx="2"/>
          </p:nvPr>
        </p:nvSpPr>
        <p:spPr>
          <a:xfrm>
            <a:off x="366713" y="1074758"/>
            <a:ext cx="2073300" cy="3383099"/>
          </a:xfrm>
          <a:prstGeom prst="rect">
            <a:avLst/>
          </a:prstGeom>
          <a:noFill/>
          <a:ln>
            <a:noFill/>
          </a:ln>
        </p:spPr>
      </p:sp>
      <p:sp>
        <p:nvSpPr>
          <p:cNvPr id="175" name="Shape 175"/>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6" name="Shape 176"/>
          <p:cNvSpPr txBox="1">
            <a:spLocks noGrp="1"/>
          </p:cNvSpPr>
          <p:nvPr>
            <p:ph type="body" idx="1"/>
          </p:nvPr>
        </p:nvSpPr>
        <p:spPr>
          <a:xfrm>
            <a:off x="2728935" y="1074758"/>
            <a:ext cx="6048299"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00945280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1_Title, Subtitle, and Content with graphic area at left">
    <p:spTree>
      <p:nvGrpSpPr>
        <p:cNvPr id="1" name="Shape 178"/>
        <p:cNvGrpSpPr/>
        <p:nvPr/>
      </p:nvGrpSpPr>
      <p:grpSpPr>
        <a:xfrm>
          <a:off x="0" y="0"/>
          <a:ext cx="0" cy="0"/>
          <a:chOff x="0" y="0"/>
          <a:chExt cx="0" cy="0"/>
        </a:xfrm>
      </p:grpSpPr>
      <p:sp>
        <p:nvSpPr>
          <p:cNvPr id="179" name="Shape 179"/>
          <p:cNvSpPr>
            <a:spLocks noGrp="1"/>
          </p:cNvSpPr>
          <p:nvPr>
            <p:ph type="pic" idx="2"/>
          </p:nvPr>
        </p:nvSpPr>
        <p:spPr>
          <a:xfrm>
            <a:off x="366713" y="1419237"/>
            <a:ext cx="2073300" cy="3038399"/>
          </a:xfrm>
          <a:prstGeom prst="rect">
            <a:avLst/>
          </a:prstGeom>
          <a:noFill/>
          <a:ln>
            <a:noFill/>
          </a:ln>
        </p:spPr>
      </p:sp>
      <p:sp>
        <p:nvSpPr>
          <p:cNvPr id="180" name="Shape 180"/>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1" name="Shape 181"/>
          <p:cNvSpPr txBox="1">
            <a:spLocks noGrp="1"/>
          </p:cNvSpPr>
          <p:nvPr>
            <p:ph type="body" idx="1"/>
          </p:nvPr>
        </p:nvSpPr>
        <p:spPr>
          <a:xfrm>
            <a:off x="366754"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82" name="Shape 182"/>
          <p:cNvSpPr txBox="1">
            <a:spLocks noGrp="1"/>
          </p:cNvSpPr>
          <p:nvPr>
            <p:ph type="body" idx="3"/>
          </p:nvPr>
        </p:nvSpPr>
        <p:spPr>
          <a:xfrm>
            <a:off x="2728935" y="1419237"/>
            <a:ext cx="6048299" cy="30383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34040927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1_Two Columns">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6" name="Shape 186"/>
          <p:cNvSpPr txBox="1">
            <a:spLocks noGrp="1"/>
          </p:cNvSpPr>
          <p:nvPr>
            <p:ph type="body" idx="1"/>
          </p:nvPr>
        </p:nvSpPr>
        <p:spPr>
          <a:xfrm>
            <a:off x="366713" y="1074758"/>
            <a:ext cx="4032600"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7" name="Shape 187"/>
          <p:cNvSpPr txBox="1">
            <a:spLocks noGrp="1"/>
          </p:cNvSpPr>
          <p:nvPr>
            <p:ph type="body" idx="2"/>
          </p:nvPr>
        </p:nvSpPr>
        <p:spPr>
          <a:xfrm>
            <a:off x="4744823" y="1074758"/>
            <a:ext cx="4032600" cy="33830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94771253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1_black background">
    <p:spTree>
      <p:nvGrpSpPr>
        <p:cNvPr id="1" name="Shape 189"/>
        <p:cNvGrpSpPr/>
        <p:nvPr/>
      </p:nvGrpSpPr>
      <p:grpSpPr>
        <a:xfrm>
          <a:off x="0" y="0"/>
          <a:ext cx="0" cy="0"/>
          <a:chOff x="0" y="0"/>
          <a:chExt cx="0" cy="0"/>
        </a:xfrm>
      </p:grpSpPr>
      <p:sp>
        <p:nvSpPr>
          <p:cNvPr id="190" name="Shape 190"/>
          <p:cNvSpPr/>
          <p:nvPr/>
        </p:nvSpPr>
        <p:spPr>
          <a:xfrm>
            <a:off x="0" y="18"/>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91" name="Shape 191"/>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192" name="Shape 192"/>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sp>
        <p:nvSpPr>
          <p:cNvPr id="193" name="Shape 193"/>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Tree>
    <p:extLst>
      <p:ext uri="{BB962C8B-B14F-4D97-AF65-F5344CB8AC3E}">
        <p14:creationId xmlns:p14="http://schemas.microsoft.com/office/powerpoint/2010/main" val="8441218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1_Pivotal Title Slide">
    <p:bg>
      <p:bgPr>
        <a:solidFill>
          <a:schemeClr val="accent1"/>
        </a:solidFill>
        <a:effectLst/>
      </p:bgPr>
    </p:bg>
    <p:spTree>
      <p:nvGrpSpPr>
        <p:cNvPr id="1" name="Shape 194"/>
        <p:cNvGrpSpPr/>
        <p:nvPr/>
      </p:nvGrpSpPr>
      <p:grpSpPr>
        <a:xfrm>
          <a:off x="0" y="0"/>
          <a:ext cx="0" cy="0"/>
          <a:chOff x="0" y="0"/>
          <a:chExt cx="0" cy="0"/>
        </a:xfrm>
      </p:grpSpPr>
      <p:sp>
        <p:nvSpPr>
          <p:cNvPr id="195" name="Shape 195"/>
          <p:cNvSpPr/>
          <p:nvPr/>
        </p:nvSpPr>
        <p:spPr>
          <a:xfrm>
            <a:off x="0" y="18"/>
            <a:ext cx="9144000" cy="51434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96" name="Shape 196"/>
          <p:cNvPicPr preferRelativeResize="0"/>
          <p:nvPr/>
        </p:nvPicPr>
        <p:blipFill rotWithShape="1">
          <a:blip r:embed="rId2">
            <a:alphaModFix amt="31000"/>
          </a:blip>
          <a:srcRect/>
          <a:stretch/>
        </p:blipFill>
        <p:spPr>
          <a:xfrm>
            <a:off x="1934151" y="1452346"/>
            <a:ext cx="5152499" cy="1362599"/>
          </a:xfrm>
          <a:prstGeom prst="rect">
            <a:avLst/>
          </a:prstGeom>
          <a:noFill/>
          <a:ln>
            <a:noFill/>
          </a:ln>
        </p:spPr>
      </p:pic>
      <p:sp>
        <p:nvSpPr>
          <p:cNvPr id="197" name="Shape 197"/>
          <p:cNvSpPr txBox="1"/>
          <p:nvPr/>
        </p:nvSpPr>
        <p:spPr>
          <a:xfrm>
            <a:off x="1701842" y="2984521"/>
            <a:ext cx="5689499" cy="476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Tree>
    <p:extLst>
      <p:ext uri="{BB962C8B-B14F-4D97-AF65-F5344CB8AC3E}">
        <p14:creationId xmlns:p14="http://schemas.microsoft.com/office/powerpoint/2010/main" val="161028769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2_Title Slide">
    <p:spTree>
      <p:nvGrpSpPr>
        <p:cNvPr id="1" name="Shape 198"/>
        <p:cNvGrpSpPr/>
        <p:nvPr/>
      </p:nvGrpSpPr>
      <p:grpSpPr>
        <a:xfrm>
          <a:off x="0" y="0"/>
          <a:ext cx="0" cy="0"/>
          <a:chOff x="0" y="0"/>
          <a:chExt cx="0" cy="0"/>
        </a:xfrm>
      </p:grpSpPr>
      <p:sp>
        <p:nvSpPr>
          <p:cNvPr id="199" name="Shape 199"/>
          <p:cNvSpPr/>
          <p:nvPr/>
        </p:nvSpPr>
        <p:spPr>
          <a:xfrm>
            <a:off x="0" y="18"/>
            <a:ext cx="9144000" cy="5143499"/>
          </a:xfrm>
          <a:prstGeom prst="rect">
            <a:avLst/>
          </a:prstGeom>
          <a:solidFill>
            <a:schemeClr val="lt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defTabSz="914400" fontAlgn="auto">
              <a:spcBef>
                <a:spcPts val="0"/>
              </a:spcBef>
              <a:spcAft>
                <a:spcPts val="0"/>
              </a:spcAft>
            </a:pPr>
            <a:endParaRPr kern="0">
              <a:solidFill>
                <a:srgbClr val="00685D"/>
              </a:solidFill>
              <a:latin typeface="Arial"/>
              <a:ea typeface="Arial"/>
              <a:cs typeface="Arial"/>
              <a:sym typeface="Arial"/>
              <a:rtl val="0"/>
            </a:endParaRPr>
          </a:p>
        </p:txBody>
      </p:sp>
      <p:sp>
        <p:nvSpPr>
          <p:cNvPr id="200" name="Shape 200"/>
          <p:cNvSpPr txBox="1">
            <a:spLocks noGrp="1"/>
          </p:cNvSpPr>
          <p:nvPr>
            <p:ph type="ctrTitle"/>
          </p:nvPr>
        </p:nvSpPr>
        <p:spPr>
          <a:xfrm>
            <a:off x="890588" y="1312908"/>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buClr>
                <a:srgbClr val="F16F3B"/>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01" name="Shape 201"/>
          <p:cNvSpPr txBox="1">
            <a:spLocks noGrp="1"/>
          </p:cNvSpPr>
          <p:nvPr>
            <p:ph type="subTitle" idx="1"/>
          </p:nvPr>
        </p:nvSpPr>
        <p:spPr>
          <a:xfrm>
            <a:off x="890619" y="2633404"/>
            <a:ext cx="6048299" cy="369299"/>
          </a:xfrm>
          <a:prstGeom prst="rect">
            <a:avLst/>
          </a:prstGeom>
          <a:noFill/>
          <a:ln>
            <a:noFill/>
          </a:ln>
        </p:spPr>
        <p:txBody>
          <a:bodyPr lIns="91425" tIns="91425" rIns="91425" bIns="91425" anchor="t" anchorCtr="0"/>
          <a:lstStyle>
            <a:lvl1pPr marL="0" marR="0" indent="0" algn="l" rtl="0">
              <a:spcBef>
                <a:spcPts val="0"/>
              </a:spcBef>
              <a:buClr>
                <a:srgbClr val="2C95DD"/>
              </a:buClr>
              <a:buFont typeface="Arial"/>
              <a:buNone/>
              <a:defRPr/>
            </a:lvl1pPr>
            <a:lvl2pPr marL="457200" marR="0" indent="0" algn="ctr" rtl="0">
              <a:spcBef>
                <a:spcPts val="480"/>
              </a:spcBef>
              <a:buClr>
                <a:srgbClr val="2C95DD"/>
              </a:buClr>
              <a:buFont typeface="Arial"/>
              <a:buNone/>
              <a:defRPr/>
            </a:lvl2pPr>
            <a:lvl3pPr marL="914400" marR="0" indent="0" algn="ctr" rtl="0">
              <a:spcBef>
                <a:spcPts val="400"/>
              </a:spcBef>
              <a:buClr>
                <a:srgbClr val="2C95DD"/>
              </a:buClr>
              <a:buFont typeface="Arial"/>
              <a:buNone/>
              <a:defRPr/>
            </a:lvl3pPr>
            <a:lvl4pPr marL="1371600" marR="0" indent="0" algn="ctr" rtl="0">
              <a:spcBef>
                <a:spcPts val="360"/>
              </a:spcBef>
              <a:buClr>
                <a:srgbClr val="2C95DD"/>
              </a:buClr>
              <a:buFont typeface="Arial"/>
              <a:buNone/>
              <a:defRPr/>
            </a:lvl4pPr>
            <a:lvl5pPr marL="1828800" marR="0" indent="0" algn="ctr" rtl="0">
              <a:spcBef>
                <a:spcPts val="360"/>
              </a:spcBef>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202" name="Shape 202"/>
          <p:cNvSpPr txBox="1">
            <a:spLocks noGrp="1"/>
          </p:cNvSpPr>
          <p:nvPr>
            <p:ph type="body" idx="2"/>
          </p:nvPr>
        </p:nvSpPr>
        <p:spPr>
          <a:xfrm>
            <a:off x="908582" y="3710122"/>
            <a:ext cx="5026500" cy="276899"/>
          </a:xfrm>
          <a:prstGeom prst="rect">
            <a:avLst/>
          </a:prstGeom>
          <a:noFill/>
          <a:ln>
            <a:noFill/>
          </a:ln>
        </p:spPr>
        <p:txBody>
          <a:bodyPr lIns="91425" tIns="91425" rIns="91425" bIns="91425" anchor="t" anchorCtr="0"/>
          <a:lstStyle>
            <a:lvl1pPr rtl="0">
              <a:spcBef>
                <a:spcPts val="0"/>
              </a:spcBef>
              <a:buClr>
                <a:srgbClr val="7F7F7F"/>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3" name="Shape 20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00685D"/>
              </a:solidFill>
              <a:latin typeface="Arial"/>
              <a:ea typeface="Arial"/>
              <a:cs typeface="Arial"/>
              <a:sym typeface="Arial"/>
              <a:rtl val="0"/>
            </a:endParaRPr>
          </a:p>
        </p:txBody>
      </p:sp>
      <p:sp>
        <p:nvSpPr>
          <p:cNvPr id="204" name="Shape 204"/>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00685D"/>
              </a:buClr>
              <a:buSzPct val="25000"/>
              <a:buFont typeface="Arial"/>
              <a:buNone/>
            </a:pPr>
            <a:r>
              <a:rPr lang="en" kern="0">
                <a:solidFill>
                  <a:srgbClr val="00685D"/>
                </a:solidFill>
                <a:latin typeface="Arial"/>
                <a:ea typeface="Arial"/>
                <a:cs typeface="Arial"/>
                <a:sym typeface="Arial"/>
                <a:rtl val="0"/>
              </a:rPr>
              <a:t> </a:t>
            </a:r>
          </a:p>
        </p:txBody>
      </p:sp>
      <p:sp>
        <p:nvSpPr>
          <p:cNvPr id="205" name="Shape 205"/>
          <p:cNvSpPr/>
          <p:nvPr/>
        </p:nvSpPr>
        <p:spPr>
          <a:xfrm>
            <a:off x="7941776" y="4713967"/>
            <a:ext cx="957299" cy="219600"/>
          </a:xfrm>
          <a:prstGeom prst="rect">
            <a:avLst/>
          </a:prstGeom>
          <a:blipFill rotWithShape="1">
            <a:blip r:embed="rId2">
              <a:alphaModFix/>
            </a:blip>
            <a:stretch>
              <a:fillRect/>
            </a:stretch>
          </a:blipFill>
          <a:ln>
            <a:noFill/>
          </a:ln>
        </p:spPr>
        <p:txBody>
          <a:bodyPr lIns="91425" tIns="91425" rIns="91425" bIns="91425" anchor="ctr" anchorCtr="0">
            <a:noAutofit/>
          </a:bodyPr>
          <a:lstStyle/>
          <a:p>
            <a:pPr defTabSz="914400" fontAlgn="auto">
              <a:spcBef>
                <a:spcPts val="0"/>
              </a:spcBef>
              <a:spcAft>
                <a:spcPts val="0"/>
              </a:spcAft>
            </a:pPr>
            <a:endParaRPr sz="1400" kern="0">
              <a:solidFill>
                <a:srgbClr val="000000"/>
              </a:solidFill>
              <a:latin typeface="Arial"/>
              <a:ea typeface="Arial"/>
              <a:cs typeface="Arial"/>
              <a:sym typeface="Arial"/>
              <a:rtl val="0"/>
            </a:endParaRPr>
          </a:p>
        </p:txBody>
      </p:sp>
      <p:sp>
        <p:nvSpPr>
          <p:cNvPr id="206" name="Shape 206"/>
          <p:cNvSpPr txBox="1"/>
          <p:nvPr/>
        </p:nvSpPr>
        <p:spPr>
          <a:xfrm>
            <a:off x="365125" y="5025750"/>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Clr>
                <a:srgbClr val="00685D"/>
              </a:buClr>
              <a:buSzPct val="25000"/>
              <a:buFont typeface="Arial"/>
              <a:buNone/>
            </a:pPr>
            <a:r>
              <a:rPr lang="en" sz="650" kern="0">
                <a:solidFill>
                  <a:srgbClr val="7F7F7F"/>
                </a:solidFill>
                <a:latin typeface="Arial"/>
                <a:ea typeface="Arial"/>
                <a:cs typeface="Arial"/>
                <a:sym typeface="Arial"/>
                <a:rtl val="0"/>
              </a:rPr>
              <a:t>Pivotal Confidential–Internal Use Only</a:t>
            </a:r>
          </a:p>
        </p:txBody>
      </p:sp>
    </p:spTree>
    <p:extLst>
      <p:ext uri="{BB962C8B-B14F-4D97-AF65-F5344CB8AC3E}">
        <p14:creationId xmlns:p14="http://schemas.microsoft.com/office/powerpoint/2010/main" val="33156200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9" name="Shape 209"/>
          <p:cNvSpPr txBox="1">
            <a:spLocks noGrp="1"/>
          </p:cNvSpPr>
          <p:nvPr>
            <p:ph type="body" idx="1"/>
          </p:nvPr>
        </p:nvSpPr>
        <p:spPr>
          <a:xfrm>
            <a:off x="366754" y="1074758"/>
            <a:ext cx="8410499" cy="3383099"/>
          </a:xfrm>
          <a:prstGeom prst="rect">
            <a:avLst/>
          </a:prstGeom>
          <a:noFill/>
          <a:ln>
            <a:noFill/>
          </a:ln>
        </p:spPr>
        <p:txBody>
          <a:bodyPr lIns="91425" tIns="91425" rIns="91425" bIns="91425" anchor="t" anchorCtr="0"/>
          <a:lstStyle>
            <a:lvl1pPr rtl="0">
              <a:spcBef>
                <a:spcPts val="1200"/>
              </a:spcBef>
              <a:buClr>
                <a:schemeClr val="accent1"/>
              </a:buClr>
              <a:buFont typeface="Arial"/>
              <a:buChar char="•"/>
              <a:defRPr/>
            </a:lvl1pPr>
            <a:lvl2pPr rtl="0">
              <a:spcBef>
                <a:spcPts val="300"/>
              </a:spcBef>
              <a:buClr>
                <a:schemeClr val="accent1"/>
              </a:buClr>
              <a:buFont typeface="Arial"/>
              <a:buChar char="•"/>
              <a:defRPr/>
            </a:lvl2pPr>
            <a:lvl3pPr rtl="0">
              <a:spcBef>
                <a:spcPts val="300"/>
              </a:spcBef>
              <a:buClr>
                <a:schemeClr val="accent1"/>
              </a:buClr>
              <a:buFont typeface="Arial"/>
              <a:buChar char="•"/>
              <a:defRPr/>
            </a:lvl3pPr>
            <a:lvl4pPr marL="1658937" indent="-173037" rtl="0">
              <a:spcBef>
                <a:spcPts val="300"/>
              </a:spcBef>
              <a:buClr>
                <a:schemeClr val="accent1"/>
              </a:buClr>
              <a:buFont typeface="Arial"/>
              <a:buChar char="•"/>
              <a:defRPr/>
            </a:lvl4pPr>
            <a:lvl5pPr rtl="0">
              <a:spcBef>
                <a:spcPts val="300"/>
              </a:spcBef>
              <a:buClr>
                <a:schemeClr val="accent1"/>
              </a:buClr>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559113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66679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3_Title with Subtitle and Content">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366754" y="785812"/>
            <a:ext cx="8410499" cy="346200"/>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212" name="Shape 212"/>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3" name="Shape 213"/>
          <p:cNvSpPr txBox="1">
            <a:spLocks noGrp="1"/>
          </p:cNvSpPr>
          <p:nvPr>
            <p:ph type="body" idx="2"/>
          </p:nvPr>
        </p:nvSpPr>
        <p:spPr>
          <a:xfrm>
            <a:off x="366756" y="1419237"/>
            <a:ext cx="8410499" cy="3038399"/>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a:lvl1pPr>
            <a:lvl2pPr rtl="0">
              <a:spcBef>
                <a:spcPts val="300"/>
              </a:spcBef>
              <a:buClr>
                <a:schemeClr val="accent1"/>
              </a:buClr>
              <a:buFont typeface="Verdana"/>
              <a:buChar char="–"/>
              <a:defRPr/>
            </a:lvl2pPr>
            <a:lvl3pPr rtl="0">
              <a:spcBef>
                <a:spcPts val="300"/>
              </a:spcBef>
              <a:buClr>
                <a:schemeClr val="accent1"/>
              </a:buClr>
              <a:buFont typeface="Verdana"/>
              <a:buChar char="▪"/>
              <a:defRPr/>
            </a:lvl3pPr>
            <a:lvl4pPr marL="1658937" indent="-211137" rtl="0">
              <a:spcBef>
                <a:spcPts val="300"/>
              </a:spcBef>
              <a:buClr>
                <a:schemeClr val="accent1"/>
              </a:buClr>
              <a:buFont typeface="Verdana"/>
              <a:buChar char="—"/>
              <a:defRPr/>
            </a:lvl4pPr>
            <a:lvl5pPr rtl="0">
              <a:spcBef>
                <a:spcPts val="300"/>
              </a:spcBef>
              <a:buClr>
                <a:schemeClr val="accen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01980237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7" name="Shape 217"/>
          <p:cNvSpPr txBox="1">
            <a:spLocks noGrp="1"/>
          </p:cNvSpPr>
          <p:nvPr>
            <p:ph type="body" idx="1"/>
          </p:nvPr>
        </p:nvSpPr>
        <p:spPr>
          <a:xfrm>
            <a:off x="366755" y="107475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4975672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1" name="Shape 221"/>
          <p:cNvSpPr txBox="1">
            <a:spLocks noGrp="1"/>
          </p:cNvSpPr>
          <p:nvPr>
            <p:ph type="body" idx="1"/>
          </p:nvPr>
        </p:nvSpPr>
        <p:spPr>
          <a:xfrm>
            <a:off x="366755" y="107475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98737541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66754"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5" name="Shape 225"/>
          <p:cNvSpPr txBox="1">
            <a:spLocks noGrp="1"/>
          </p:cNvSpPr>
          <p:nvPr>
            <p:ph type="body" idx="1"/>
          </p:nvPr>
        </p:nvSpPr>
        <p:spPr>
          <a:xfrm>
            <a:off x="366755" y="1074758"/>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905443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p:nvSpPr>
        <p:spPr bwMode="gray">
          <a:xfrm>
            <a:off x="0" y="0"/>
            <a:ext cx="9144000" cy="1626394"/>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latin typeface="+mj-lt"/>
            </a:endParaRPr>
          </a:p>
        </p:txBody>
      </p:sp>
      <p:sp>
        <p:nvSpPr>
          <p:cNvPr id="11" name="Title 1"/>
          <p:cNvSpPr>
            <a:spLocks noGrp="1"/>
          </p:cNvSpPr>
          <p:nvPr>
            <p:ph type="ctrTitle"/>
          </p:nvPr>
        </p:nvSpPr>
        <p:spPr bwMode="gray">
          <a:xfrm>
            <a:off x="2728912" y="1350577"/>
            <a:ext cx="6048376" cy="1230080"/>
          </a:xfrm>
          <a:prstGeom prst="rect">
            <a:avLst/>
          </a:prstGeom>
          <a:noFill/>
        </p:spPr>
        <p:txBody>
          <a:bodyPr lIns="0" tIns="0" rIns="0" bIns="0" anchor="b">
            <a:spAutoFit/>
          </a:bodyPr>
          <a:lstStyle>
            <a:lvl1pPr>
              <a:lnSpc>
                <a:spcPct val="90000"/>
              </a:lnSpc>
              <a:defRPr sz="4400">
                <a:solidFill>
                  <a:schemeClr val="tx2"/>
                </a:solidFill>
                <a:latin typeface="Arial"/>
                <a:cs typeface="Arial"/>
              </a:defRPr>
            </a:lvl1pPr>
          </a:lstStyle>
          <a:p>
            <a:pPr lvl="0"/>
            <a:r>
              <a:rPr lang="en-US" noProof="0" smtClean="0"/>
              <a:t>Click to edit Master title style</a:t>
            </a:r>
            <a:endParaRPr lang="en-US" noProof="0" dirty="0"/>
          </a:p>
        </p:txBody>
      </p:sp>
      <p:sp>
        <p:nvSpPr>
          <p:cNvPr id="12" name="Subtitle 2"/>
          <p:cNvSpPr>
            <a:spLocks noGrp="1"/>
          </p:cNvSpPr>
          <p:nvPr>
            <p:ph type="subTitle" idx="1"/>
          </p:nvPr>
        </p:nvSpPr>
        <p:spPr bwMode="gray">
          <a:xfrm>
            <a:off x="2728923" y="2753297"/>
            <a:ext cx="6048375" cy="1426278"/>
          </a:xfrm>
          <a:prstGeom prst="rect">
            <a:avLst/>
          </a:prstGeom>
          <a:noFill/>
        </p:spPr>
        <p:txBody>
          <a:bodyPr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Tree>
    <p:extLst>
      <p:ext uri="{BB962C8B-B14F-4D97-AF65-F5344CB8AC3E}">
        <p14:creationId xmlns:p14="http://schemas.microsoft.com/office/powerpoint/2010/main" val="3715261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4.xml"/><Relationship Id="rId21" Type="http://schemas.openxmlformats.org/officeDocument/2006/relationships/slideLayout" Target="../slideLayouts/slideLayout35.xml"/><Relationship Id="rId22" Type="http://schemas.openxmlformats.org/officeDocument/2006/relationships/slideLayout" Target="../slideLayouts/slideLayout36.xml"/><Relationship Id="rId23" Type="http://schemas.openxmlformats.org/officeDocument/2006/relationships/slideLayout" Target="../slideLayouts/slideLayout37.xml"/><Relationship Id="rId24" Type="http://schemas.openxmlformats.org/officeDocument/2006/relationships/slideLayout" Target="../slideLayouts/slideLayout38.xml"/><Relationship Id="rId25" Type="http://schemas.openxmlformats.org/officeDocument/2006/relationships/slideLayout" Target="../slideLayouts/slideLayout39.xml"/><Relationship Id="rId26" Type="http://schemas.openxmlformats.org/officeDocument/2006/relationships/slideLayout" Target="../slideLayouts/slideLayout40.xml"/><Relationship Id="rId27" Type="http://schemas.openxmlformats.org/officeDocument/2006/relationships/slideLayout" Target="../slideLayouts/slideLayout41.xml"/><Relationship Id="rId28" Type="http://schemas.openxmlformats.org/officeDocument/2006/relationships/slideLayout" Target="../slideLayouts/slideLayout42.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30" Type="http://schemas.openxmlformats.org/officeDocument/2006/relationships/slideLayout" Target="../slideLayouts/slideLayout44.xml"/><Relationship Id="rId31" Type="http://schemas.openxmlformats.org/officeDocument/2006/relationships/slideLayout" Target="../slideLayouts/slideLayout45.xml"/><Relationship Id="rId32" Type="http://schemas.openxmlformats.org/officeDocument/2006/relationships/slideLayout" Target="../slideLayouts/slideLayout46.xml"/><Relationship Id="rId9" Type="http://schemas.openxmlformats.org/officeDocument/2006/relationships/slideLayout" Target="../slideLayouts/slideLayout23.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33" Type="http://schemas.openxmlformats.org/officeDocument/2006/relationships/slideLayout" Target="../slideLayouts/slideLayout47.xml"/><Relationship Id="rId34" Type="http://schemas.openxmlformats.org/officeDocument/2006/relationships/slideLayout" Target="../slideLayouts/slideLayout48.xml"/><Relationship Id="rId35" Type="http://schemas.openxmlformats.org/officeDocument/2006/relationships/slideLayout" Target="../slideLayouts/slideLayout49.xml"/><Relationship Id="rId36" Type="http://schemas.openxmlformats.org/officeDocument/2006/relationships/theme" Target="../theme/theme2.xml"/><Relationship Id="rId10" Type="http://schemas.openxmlformats.org/officeDocument/2006/relationships/slideLayout" Target="../slideLayouts/slideLayout24.xml"/><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slideLayout" Target="../slideLayouts/slideLayout30.xml"/><Relationship Id="rId17" Type="http://schemas.openxmlformats.org/officeDocument/2006/relationships/slideLayout" Target="../slideLayouts/slideLayout31.xml"/><Relationship Id="rId18" Type="http://schemas.openxmlformats.org/officeDocument/2006/relationships/slideLayout" Target="../slideLayouts/slideLayout32.xml"/><Relationship Id="rId19" Type="http://schemas.openxmlformats.org/officeDocument/2006/relationships/slideLayout" Target="../slideLayouts/slideLayout33.xml"/><Relationship Id="rId37"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9.xml"/><Relationship Id="rId21" Type="http://schemas.openxmlformats.org/officeDocument/2006/relationships/slideLayout" Target="../slideLayouts/slideLayout70.xml"/><Relationship Id="rId22" Type="http://schemas.openxmlformats.org/officeDocument/2006/relationships/slideLayout" Target="../slideLayouts/slideLayout71.xml"/><Relationship Id="rId23" Type="http://schemas.openxmlformats.org/officeDocument/2006/relationships/slideLayout" Target="../slideLayouts/slideLayout72.xml"/><Relationship Id="rId24" Type="http://schemas.openxmlformats.org/officeDocument/2006/relationships/slideLayout" Target="../slideLayouts/slideLayout73.xml"/><Relationship Id="rId25" Type="http://schemas.openxmlformats.org/officeDocument/2006/relationships/slideLayout" Target="../slideLayouts/slideLayout74.xml"/><Relationship Id="rId26" Type="http://schemas.openxmlformats.org/officeDocument/2006/relationships/slideLayout" Target="../slideLayouts/slideLayout75.xml"/><Relationship Id="rId27" Type="http://schemas.openxmlformats.org/officeDocument/2006/relationships/slideLayout" Target="../slideLayouts/slideLayout76.xml"/><Relationship Id="rId28" Type="http://schemas.openxmlformats.org/officeDocument/2006/relationships/slideLayout" Target="../slideLayouts/slideLayout77.xml"/><Relationship Id="rId29" Type="http://schemas.openxmlformats.org/officeDocument/2006/relationships/slideLayout" Target="../slideLayouts/slideLayout78.xml"/><Relationship Id="rId1" Type="http://schemas.openxmlformats.org/officeDocument/2006/relationships/slideLayout" Target="../slideLayouts/slideLayout50.xml"/><Relationship Id="rId2" Type="http://schemas.openxmlformats.org/officeDocument/2006/relationships/slideLayout" Target="../slideLayouts/slideLayout51.xml"/><Relationship Id="rId3" Type="http://schemas.openxmlformats.org/officeDocument/2006/relationships/slideLayout" Target="../slideLayouts/slideLayout52.xml"/><Relationship Id="rId4" Type="http://schemas.openxmlformats.org/officeDocument/2006/relationships/slideLayout" Target="../slideLayouts/slideLayout53.xml"/><Relationship Id="rId5" Type="http://schemas.openxmlformats.org/officeDocument/2006/relationships/slideLayout" Target="../slideLayouts/slideLayout54.xml"/><Relationship Id="rId30" Type="http://schemas.openxmlformats.org/officeDocument/2006/relationships/slideLayout" Target="../slideLayouts/slideLayout79.xml"/><Relationship Id="rId31" Type="http://schemas.openxmlformats.org/officeDocument/2006/relationships/slideLayout" Target="../slideLayouts/slideLayout80.xml"/><Relationship Id="rId32" Type="http://schemas.openxmlformats.org/officeDocument/2006/relationships/slideLayout" Target="../slideLayouts/slideLayout81.xml"/><Relationship Id="rId9" Type="http://schemas.openxmlformats.org/officeDocument/2006/relationships/slideLayout" Target="../slideLayouts/slideLayout58.xml"/><Relationship Id="rId6" Type="http://schemas.openxmlformats.org/officeDocument/2006/relationships/slideLayout" Target="../slideLayouts/slideLayout55.xml"/><Relationship Id="rId7" Type="http://schemas.openxmlformats.org/officeDocument/2006/relationships/slideLayout" Target="../slideLayouts/slideLayout56.xml"/><Relationship Id="rId8" Type="http://schemas.openxmlformats.org/officeDocument/2006/relationships/slideLayout" Target="../slideLayouts/slideLayout57.xml"/><Relationship Id="rId33" Type="http://schemas.openxmlformats.org/officeDocument/2006/relationships/slideLayout" Target="../slideLayouts/slideLayout82.xml"/><Relationship Id="rId34" Type="http://schemas.openxmlformats.org/officeDocument/2006/relationships/slideLayout" Target="../slideLayouts/slideLayout83.xml"/><Relationship Id="rId35" Type="http://schemas.openxmlformats.org/officeDocument/2006/relationships/theme" Target="../theme/theme3.xml"/><Relationship Id="rId36" Type="http://schemas.openxmlformats.org/officeDocument/2006/relationships/image" Target="../media/image3.png"/><Relationship Id="rId10" Type="http://schemas.openxmlformats.org/officeDocument/2006/relationships/slideLayout" Target="../slideLayouts/slideLayout59.xml"/><Relationship Id="rId11" Type="http://schemas.openxmlformats.org/officeDocument/2006/relationships/slideLayout" Target="../slideLayouts/slideLayout60.xml"/><Relationship Id="rId12" Type="http://schemas.openxmlformats.org/officeDocument/2006/relationships/slideLayout" Target="../slideLayouts/slideLayout61.xml"/><Relationship Id="rId13" Type="http://schemas.openxmlformats.org/officeDocument/2006/relationships/slideLayout" Target="../slideLayouts/slideLayout62.xml"/><Relationship Id="rId14" Type="http://schemas.openxmlformats.org/officeDocument/2006/relationships/slideLayout" Target="../slideLayouts/slideLayout63.xml"/><Relationship Id="rId15" Type="http://schemas.openxmlformats.org/officeDocument/2006/relationships/slideLayout" Target="../slideLayouts/slideLayout64.xml"/><Relationship Id="rId16" Type="http://schemas.openxmlformats.org/officeDocument/2006/relationships/slideLayout" Target="../slideLayouts/slideLayout65.xml"/><Relationship Id="rId17" Type="http://schemas.openxmlformats.org/officeDocument/2006/relationships/slideLayout" Target="../slideLayouts/slideLayout66.xml"/><Relationship Id="rId18" Type="http://schemas.openxmlformats.org/officeDocument/2006/relationships/slideLayout" Target="../slideLayouts/slideLayout67.xml"/><Relationship Id="rId19"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029" name="TextBox 7"/>
          <p:cNvSpPr txBox="1">
            <a:spLocks noChangeArrowheads="1"/>
          </p:cNvSpPr>
          <p:nvPr/>
        </p:nvSpPr>
        <p:spPr bwMode="gray">
          <a:xfrm flipH="1">
            <a:off x="8553450" y="5042319"/>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60312796-99FC-4B3F-BDED-9E9EBBFB6C5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1030" name="Picture 10" descr="Pivotal_Logo_white.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7950243"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5044700"/>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cSld>
  <p:clrMap bg1="lt1" tx1="dk1" bg2="lt2" tx2="dk2" accent1="accent1" accent2="accent2" accent3="accent3" accent4="accent4" accent5="accent5" accent6="accent6" hlink="hlink" folHlink="folHlink"/>
  <p:sldLayoutIdLst>
    <p:sldLayoutId id="2147483675" r:id="rId1"/>
    <p:sldLayoutId id="2147483668" r:id="rId2"/>
    <p:sldLayoutId id="2147483669" r:id="rId3"/>
    <p:sldLayoutId id="2147483670" r:id="rId4"/>
    <p:sldLayoutId id="2147483671" r:id="rId5"/>
    <p:sldLayoutId id="2147483672" r:id="rId6"/>
    <p:sldLayoutId id="2147483673" r:id="rId7"/>
    <p:sldLayoutId id="2147483674" r:id="rId8"/>
    <p:sldLayoutId id="2147483676" r:id="rId9"/>
    <p:sldLayoutId id="2147483677" r:id="rId10"/>
    <p:sldLayoutId id="2147483678" r:id="rId11"/>
    <p:sldLayoutId id="2147483679" r:id="rId12"/>
    <p:sldLayoutId id="2147483680" r:id="rId13"/>
    <p:sldLayoutId id="2147483753" r:id="rId14"/>
  </p:sldLayoutIdLst>
  <p:hf sldNum="0" hdr="0" ftr="0" dt="0"/>
  <p:txStyles>
    <p:titleStyle>
      <a:lvl1pPr algn="l" defTabSz="457200" rtl="0" eaLnBrk="1" fontAlgn="base" hangingPunct="1">
        <a:spcBef>
          <a:spcPct val="0"/>
        </a:spcBef>
        <a:spcAft>
          <a:spcPct val="0"/>
        </a:spcAft>
        <a:defRPr sz="3200" kern="1200">
          <a:solidFill>
            <a:schemeClr val="tx2"/>
          </a:solidFill>
          <a:latin typeface="Arial"/>
          <a:ea typeface="ＭＳ Ｐゴシック" pitchFamily="34" charset="-128"/>
          <a:cs typeface="Arial"/>
        </a:defRPr>
      </a:lvl1pPr>
      <a:lvl2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2pPr>
      <a:lvl3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3pPr>
      <a:lvl4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4pPr>
      <a:lvl5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5pPr>
      <a:lvl6pPr marL="4572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6pPr>
      <a:lvl7pPr marL="9144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7pPr>
      <a:lvl8pPr marL="13716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8pPr>
      <a:lvl9pPr marL="18288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9pPr>
    </p:titleStyle>
    <p:bodyStyle>
      <a:lvl1pPr marL="342900" indent="-342900" algn="l" defTabSz="457200" rtl="0" eaLnBrk="1" fontAlgn="base" hangingPunct="1">
        <a:spcBef>
          <a:spcPts val="600"/>
        </a:spcBef>
        <a:spcAft>
          <a:spcPct val="0"/>
        </a:spcAft>
        <a:buClr>
          <a:schemeClr val="accent1"/>
        </a:buClr>
        <a:buFont typeface="Arial" pitchFamily="34" charset="0"/>
        <a:buChar char="•"/>
        <a:defRPr sz="2400" kern="1200">
          <a:solidFill>
            <a:schemeClr val="tx1"/>
          </a:solidFill>
          <a:latin typeface="+mn-lt"/>
          <a:ea typeface="ＭＳ Ｐゴシック" pitchFamily="34" charset="-128"/>
          <a:cs typeface="+mn-cs"/>
        </a:defRPr>
      </a:lvl1pPr>
      <a:lvl2pPr marL="742950" indent="-285750" algn="l" defTabSz="457200" rtl="0" eaLnBrk="1" fontAlgn="base" hangingPunct="1">
        <a:spcBef>
          <a:spcPts val="600"/>
        </a:spcBef>
        <a:spcAft>
          <a:spcPct val="0"/>
        </a:spcAft>
        <a:buClr>
          <a:schemeClr val="accent1"/>
        </a:buClr>
        <a:buFont typeface="Arial" pitchFamily="34" charset="0"/>
        <a:buChar char="–"/>
        <a:defRPr sz="2200" kern="1200">
          <a:solidFill>
            <a:schemeClr val="tx1"/>
          </a:solidFill>
          <a:latin typeface="+mn-lt"/>
          <a:ea typeface="ＭＳ Ｐゴシック" pitchFamily="34" charset="-128"/>
          <a:cs typeface="+mn-cs"/>
        </a:defRPr>
      </a:lvl2pPr>
      <a:lvl3pPr marL="1143000" indent="-228600" algn="l" defTabSz="457200" rtl="0" eaLnBrk="1" fontAlgn="base" hangingPunct="1">
        <a:spcBef>
          <a:spcPts val="600"/>
        </a:spcBef>
        <a:spcAft>
          <a:spcPct val="0"/>
        </a:spcAft>
        <a:buClr>
          <a:schemeClr val="accent1"/>
        </a:buClr>
        <a:buFont typeface="Arial" pitchFamily="34" charset="0"/>
        <a:buChar char="•"/>
        <a:defRPr sz="2000" kern="1200">
          <a:solidFill>
            <a:schemeClr val="tx1"/>
          </a:solidFill>
          <a:latin typeface="+mn-lt"/>
          <a:ea typeface="ＭＳ Ｐゴシック" pitchFamily="34" charset="-128"/>
          <a:cs typeface="+mn-cs"/>
        </a:defRPr>
      </a:lvl3pPr>
      <a:lvl4pPr marL="1600200" indent="-228600" algn="l" defTabSz="457200" rtl="0" eaLnBrk="1" fontAlgn="base" hangingPunct="1">
        <a:spcBef>
          <a:spcPts val="600"/>
        </a:spcBef>
        <a:spcAft>
          <a:spcPct val="0"/>
        </a:spcAft>
        <a:buClr>
          <a:schemeClr val="accent1"/>
        </a:buClr>
        <a:buFont typeface="Arial" pitchFamily="34" charset="0"/>
        <a:buChar char="–"/>
        <a:defRPr kern="1200">
          <a:solidFill>
            <a:schemeClr val="tx1"/>
          </a:solidFill>
          <a:latin typeface="+mn-lt"/>
          <a:ea typeface="ＭＳ Ｐゴシック" pitchFamily="34" charset="-128"/>
          <a:cs typeface="+mn-cs"/>
        </a:defRPr>
      </a:lvl4pPr>
      <a:lvl5pPr marL="2057400" indent="-228600" algn="l" defTabSz="457200" rtl="0" eaLnBrk="1" fontAlgn="base" hangingPunct="1">
        <a:spcBef>
          <a:spcPts val="600"/>
        </a:spcBef>
        <a:spcAft>
          <a:spcPct val="0"/>
        </a:spcAft>
        <a:buClr>
          <a:schemeClr val="accent1"/>
        </a:buClr>
        <a:buFont typeface="Arial" pitchFamily="34" charset="0"/>
        <a:buChar char="»"/>
        <a:defRPr sz="16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6" name="Shape 6"/>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pic>
        <p:nvPicPr>
          <p:cNvPr id="7" name="Shape 7"/>
          <p:cNvPicPr preferRelativeResize="0"/>
          <p:nvPr/>
        </p:nvPicPr>
        <p:blipFill rotWithShape="1">
          <a:blip r:embed="rId37">
            <a:alphaModFix/>
          </a:blip>
          <a:srcRect/>
          <a:stretch/>
        </p:blipFill>
        <p:spPr>
          <a:xfrm>
            <a:off x="7951452" y="4686262"/>
            <a:ext cx="899699" cy="255300"/>
          </a:xfrm>
          <a:prstGeom prst="rect">
            <a:avLst/>
          </a:prstGeom>
          <a:noFill/>
          <a:ln>
            <a:noFill/>
          </a:ln>
        </p:spPr>
      </p:pic>
      <p:sp>
        <p:nvSpPr>
          <p:cNvPr id="8" name="Shape 8"/>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Tree>
    <p:extLst>
      <p:ext uri="{BB962C8B-B14F-4D97-AF65-F5344CB8AC3E}">
        <p14:creationId xmlns:p14="http://schemas.microsoft.com/office/powerpoint/2010/main" val="3505856546"/>
      </p:ext>
    </p:extLst>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defTabSz="914400" fontAlgn="auto">
              <a:spcBef>
                <a:spcPts val="0"/>
              </a:spcBef>
              <a:spcAft>
                <a:spcPts val="0"/>
              </a:spcAft>
            </a:pPr>
            <a:endParaRPr kern="0">
              <a:solidFill>
                <a:srgbClr val="FFFFFF"/>
              </a:solidFill>
              <a:latin typeface="Arial"/>
              <a:ea typeface="Arial"/>
              <a:cs typeface="Arial"/>
              <a:sym typeface="Arial"/>
              <a:rtl val="0"/>
            </a:endParaRPr>
          </a:p>
        </p:txBody>
      </p:sp>
      <p:sp>
        <p:nvSpPr>
          <p:cNvPr id="6" name="Shape 6"/>
          <p:cNvSpPr txBox="1"/>
          <p:nvPr/>
        </p:nvSpPr>
        <p:spPr>
          <a:xfrm flipH="1">
            <a:off x="8553492" y="5021496"/>
            <a:ext cx="533399" cy="123000"/>
          </a:xfrm>
          <a:prstGeom prst="rect">
            <a:avLst/>
          </a:prstGeom>
          <a:noFill/>
          <a:ln>
            <a:noFill/>
          </a:ln>
        </p:spPr>
        <p:txBody>
          <a:bodyPr lIns="0" tIns="0" rIns="0" bIns="0" anchor="t" anchorCtr="0">
            <a:noAutofit/>
          </a:bodyPr>
          <a:lstStyle/>
          <a:p>
            <a:pPr algn="r" defTabSz="914400" fontAlgn="auto">
              <a:spcBef>
                <a:spcPts val="0"/>
              </a:spcBef>
              <a:spcAft>
                <a:spcPts val="0"/>
              </a:spcAft>
              <a:buClr>
                <a:srgbClr val="7F7F7F"/>
              </a:buClr>
              <a:buSzPct val="25000"/>
              <a:buFont typeface="Arial"/>
              <a:buNone/>
            </a:pPr>
            <a:fld id="{00000000-1234-1234-1234-123412341234}" type="slidenum">
              <a:rPr lang="en" sz="800" kern="0">
                <a:solidFill>
                  <a:srgbClr val="7F7F7F"/>
                </a:solidFill>
                <a:latin typeface="Arial"/>
                <a:ea typeface="Arial"/>
                <a:cs typeface="Arial"/>
                <a:sym typeface="Arial"/>
                <a:rtl val="0"/>
              </a:rPr>
              <a:pPr algn="r" defTabSz="914400" fontAlgn="auto">
                <a:spcBef>
                  <a:spcPts val="0"/>
                </a:spcBef>
                <a:spcAft>
                  <a:spcPts val="0"/>
                </a:spcAft>
                <a:buClr>
                  <a:srgbClr val="7F7F7F"/>
                </a:buClr>
                <a:buSzPct val="25000"/>
                <a:buFont typeface="Arial"/>
                <a:buNone/>
              </a:pPr>
              <a:t>‹#›</a:t>
            </a:fld>
            <a:endParaRPr lang="en" sz="800" kern="0">
              <a:solidFill>
                <a:srgbClr val="7F7F7F"/>
              </a:solidFill>
              <a:latin typeface="Arial"/>
              <a:ea typeface="Arial"/>
              <a:cs typeface="Arial"/>
              <a:sym typeface="Arial"/>
              <a:rtl val="0"/>
            </a:endParaRPr>
          </a:p>
        </p:txBody>
      </p:sp>
      <p:pic>
        <p:nvPicPr>
          <p:cNvPr id="7" name="Shape 7"/>
          <p:cNvPicPr preferRelativeResize="0"/>
          <p:nvPr/>
        </p:nvPicPr>
        <p:blipFill rotWithShape="1">
          <a:blip r:embed="rId36">
            <a:alphaModFix/>
          </a:blip>
          <a:srcRect/>
          <a:stretch/>
        </p:blipFill>
        <p:spPr>
          <a:xfrm>
            <a:off x="7951452" y="4686262"/>
            <a:ext cx="899699" cy="255300"/>
          </a:xfrm>
          <a:prstGeom prst="rect">
            <a:avLst/>
          </a:prstGeom>
          <a:noFill/>
          <a:ln>
            <a:noFill/>
          </a:ln>
        </p:spPr>
      </p:pic>
      <p:sp>
        <p:nvSpPr>
          <p:cNvPr id="8" name="Shape 8"/>
          <p:cNvSpPr txBox="1"/>
          <p:nvPr/>
        </p:nvSpPr>
        <p:spPr>
          <a:xfrm>
            <a:off x="366712" y="5018448"/>
            <a:ext cx="2274900" cy="99900"/>
          </a:xfrm>
          <a:prstGeom prst="rect">
            <a:avLst/>
          </a:prstGeom>
          <a:noFill/>
          <a:ln>
            <a:noFill/>
          </a:ln>
        </p:spPr>
        <p:txBody>
          <a:bodyPr lIns="0" tIns="0" rIns="0" bIns="0" anchor="t" anchorCtr="0">
            <a:noAutofit/>
          </a:bodyPr>
          <a:lstStyle/>
          <a:p>
            <a:pPr defTabSz="914400" fontAlgn="auto">
              <a:spcBef>
                <a:spcPts val="0"/>
              </a:spcBef>
              <a:spcAft>
                <a:spcPts val="0"/>
              </a:spcAft>
              <a:buSzPct val="25000"/>
            </a:pPr>
            <a:r>
              <a:rPr lang="en" sz="650" kern="0">
                <a:solidFill>
                  <a:srgbClr val="7F7F7F"/>
                </a:solidFill>
                <a:latin typeface="Arial"/>
                <a:ea typeface="Arial"/>
                <a:cs typeface="Arial"/>
                <a:sym typeface="Arial"/>
                <a:rtl val="0"/>
              </a:rPr>
              <a:t>© Copyright 2015 Pivotal. All rights reserved.</a:t>
            </a:r>
          </a:p>
        </p:txBody>
      </p:sp>
    </p:spTree>
    <p:extLst>
      <p:ext uri="{BB962C8B-B14F-4D97-AF65-F5344CB8AC3E}">
        <p14:creationId xmlns:p14="http://schemas.microsoft.com/office/powerpoint/2010/main" val="3505856546"/>
      </p:ext>
    </p:extLst>
  </p:cSld>
  <p:clrMap bg1="lt1" tx1="dk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6.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6.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ctrTitle"/>
          </p:nvPr>
        </p:nvSpPr>
        <p:spPr>
          <a:xfrm>
            <a:off x="822612" y="542253"/>
            <a:ext cx="7460606" cy="1242916"/>
          </a:xfrm>
          <a:prstGeom prst="rect">
            <a:avLst/>
          </a:prstGeom>
          <a:noFill/>
          <a:ln>
            <a:noFill/>
          </a:ln>
        </p:spPr>
        <p:txBody>
          <a:bodyPr lIns="0" tIns="0" rIns="0" bIns="0" anchor="b" anchorCtr="0">
            <a:noAutofit/>
          </a:bodyPr>
          <a:lstStyle/>
          <a:p>
            <a:pPr marL="0" marR="0" lvl="0" indent="0" algn="ctr" rtl="0">
              <a:lnSpc>
                <a:spcPct val="90000"/>
              </a:lnSpc>
              <a:spcBef>
                <a:spcPts val="0"/>
              </a:spcBef>
              <a:buClr>
                <a:srgbClr val="F16F3B"/>
              </a:buClr>
              <a:buSzPct val="25000"/>
              <a:buFont typeface="Arial"/>
              <a:buNone/>
            </a:pPr>
            <a:r>
              <a:rPr lang="en-US" sz="3600" b="1" dirty="0" smtClean="0">
                <a:solidFill>
                  <a:schemeClr val="tx2"/>
                </a:solidFill>
              </a:rPr>
              <a:t>System Preparation and Verification</a:t>
            </a:r>
            <a:endParaRPr lang="en" sz="3600" b="1" dirty="0">
              <a:solidFill>
                <a:schemeClr val="tx2"/>
              </a:solidFill>
            </a:endParaRPr>
          </a:p>
        </p:txBody>
      </p:sp>
      <p:pic>
        <p:nvPicPr>
          <p:cNvPr id="234" name="Shape 234"/>
          <p:cNvPicPr preferRelativeResize="0"/>
          <p:nvPr/>
        </p:nvPicPr>
        <p:blipFill>
          <a:blip r:embed="rId3">
            <a:alphaModFix/>
          </a:blip>
          <a:stretch>
            <a:fillRect/>
          </a:stretch>
        </p:blipFill>
        <p:spPr>
          <a:xfrm>
            <a:off x="3359024" y="2215867"/>
            <a:ext cx="2202824" cy="1934749"/>
          </a:xfrm>
          <a:prstGeom prst="rect">
            <a:avLst/>
          </a:prstGeom>
          <a:noFill/>
          <a:ln>
            <a:noFill/>
          </a:ln>
        </p:spPr>
      </p:pic>
    </p:spTree>
    <p:extLst>
      <p:ext uri="{BB962C8B-B14F-4D97-AF65-F5344CB8AC3E}">
        <p14:creationId xmlns:p14="http://schemas.microsoft.com/office/powerpoint/2010/main" val="3116488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4294967295"/>
          </p:nvPr>
        </p:nvPicPr>
        <p:blipFill>
          <a:blip r:embed="rId3" cstate="print"/>
          <a:srcRect l="-41571" r="-41571"/>
          <a:stretch>
            <a:fillRect/>
          </a:stretch>
        </p:blipFill>
        <p:spPr bwMode="auto">
          <a:xfrm>
            <a:off x="825500" y="342900"/>
            <a:ext cx="7739063" cy="4217988"/>
          </a:xfrm>
          <a:prstGeom prst="rect">
            <a:avLst/>
          </a:prstGeom>
          <a:noFill/>
          <a:ln w="9525">
            <a:noFill/>
            <a:miter lim="800000"/>
            <a:headEnd/>
            <a:tailEnd/>
          </a:ln>
        </p:spPr>
      </p:pic>
      <p:sp>
        <p:nvSpPr>
          <p:cNvPr id="2" name="Title 1"/>
          <p:cNvSpPr>
            <a:spLocks noGrp="1"/>
          </p:cNvSpPr>
          <p:nvPr>
            <p:ph type="title"/>
          </p:nvPr>
        </p:nvSpPr>
        <p:spPr/>
        <p:txBody>
          <a:bodyPr anchor="t"/>
          <a:lstStyle/>
          <a:p>
            <a:r>
              <a:rPr lang="en-US" dirty="0" smtClean="0"/>
              <a:t>Network Interface </a:t>
            </a:r>
            <a:br>
              <a:rPr lang="en-US" dirty="0" smtClean="0"/>
            </a:br>
            <a:r>
              <a:rPr lang="en-US" dirty="0" smtClean="0"/>
              <a:t>Architecture</a:t>
            </a:r>
            <a:endParaRPr lang="en-US" dirty="0"/>
          </a:p>
        </p:txBody>
      </p:sp>
    </p:spTree>
    <p:extLst>
      <p:ext uri="{BB962C8B-B14F-4D97-AF65-F5344CB8AC3E}">
        <p14:creationId xmlns:p14="http://schemas.microsoft.com/office/powerpoint/2010/main" val="5606432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90" y="334645"/>
            <a:ext cx="86705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4D4D4D"/>
                </a:solidFill>
              </a:rPr>
              <a:t>Agenda</a:t>
            </a:r>
            <a:endParaRPr lang="en" sz="3200" dirty="0">
              <a:solidFill>
                <a:srgbClr val="4D4D4D"/>
              </a:solidFill>
            </a:endParaRPr>
          </a:p>
        </p:txBody>
      </p:sp>
      <p:sp>
        <p:nvSpPr>
          <p:cNvPr id="242" name="Shape 242"/>
          <p:cNvSpPr txBox="1">
            <a:spLocks noGrp="1"/>
          </p:cNvSpPr>
          <p:nvPr>
            <p:ph type="body" idx="1"/>
          </p:nvPr>
        </p:nvSpPr>
        <p:spPr>
          <a:xfrm>
            <a:off x="1058386" y="1320338"/>
            <a:ext cx="7988400" cy="2442000"/>
          </a:xfrm>
          <a:prstGeom prst="rect">
            <a:avLst/>
          </a:prstGeom>
          <a:noFill/>
          <a:ln>
            <a:noFill/>
          </a:ln>
        </p:spPr>
        <p:txBody>
          <a:bodyPr lIns="0" tIns="0" rIns="0" bIns="0" anchor="t" anchorCtr="0">
            <a:noAutofit/>
          </a:bodyPr>
          <a:lstStyle/>
          <a:p>
            <a:pPr marL="495300" indent="-342900">
              <a:buSzPct val="100000"/>
            </a:pPr>
            <a:r>
              <a:rPr lang="en-US" sz="2400" dirty="0" err="1" smtClean="0">
                <a:solidFill>
                  <a:schemeClr val="lt2"/>
                </a:solidFill>
              </a:rPr>
              <a:t>Greenplum</a:t>
            </a:r>
            <a:r>
              <a:rPr lang="en-US" sz="2400" dirty="0" smtClean="0">
                <a:solidFill>
                  <a:schemeClr val="lt2"/>
                </a:solidFill>
              </a:rPr>
              <a:t> Software and Hardware Requirements</a:t>
            </a:r>
            <a:endParaRPr lang="en" sz="2400" dirty="0">
              <a:solidFill>
                <a:schemeClr val="lt2"/>
              </a:solidFill>
            </a:endParaRPr>
          </a:p>
          <a:p>
            <a:pPr marL="495300" indent="-342900">
              <a:buSzPct val="100000"/>
            </a:pPr>
            <a:r>
              <a:rPr lang="en-US" sz="2400" b="1" dirty="0" smtClean="0">
                <a:solidFill>
                  <a:schemeClr val="lt2"/>
                </a:solidFill>
              </a:rPr>
              <a:t>System Preparation Steps</a:t>
            </a:r>
          </a:p>
        </p:txBody>
      </p:sp>
    </p:spTree>
    <p:extLst>
      <p:ext uri="{BB962C8B-B14F-4D97-AF65-F5344CB8AC3E}">
        <p14:creationId xmlns:p14="http://schemas.microsoft.com/office/powerpoint/2010/main" val="229820649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System for Greenplum</a:t>
            </a:r>
            <a:endParaRPr lang="en-US" dirty="0"/>
          </a:p>
        </p:txBody>
      </p:sp>
      <p:sp>
        <p:nvSpPr>
          <p:cNvPr id="3" name="Content Placeholder 2"/>
          <p:cNvSpPr>
            <a:spLocks noGrp="1"/>
          </p:cNvSpPr>
          <p:nvPr>
            <p:ph idx="1"/>
          </p:nvPr>
        </p:nvSpPr>
        <p:spPr/>
        <p:txBody>
          <a:bodyPr/>
          <a:lstStyle/>
          <a:p>
            <a:pPr>
              <a:buNone/>
            </a:pPr>
            <a:r>
              <a:rPr lang="en-US" dirty="0" smtClean="0"/>
              <a:t>To prepare the Greenplum environment, you must:</a:t>
            </a:r>
          </a:p>
          <a:p>
            <a:pPr marL="457200" indent="-457200">
              <a:buFont typeface="+mj-lt"/>
              <a:buAutoNum type="arabicPeriod"/>
            </a:pPr>
            <a:r>
              <a:rPr lang="en-US" dirty="0" smtClean="0"/>
              <a:t>Verify the system meets the base system requirements</a:t>
            </a:r>
          </a:p>
          <a:p>
            <a:pPr marL="457200" indent="-457200">
              <a:buFont typeface="+mj-lt"/>
              <a:buAutoNum type="arabicPeriod"/>
            </a:pPr>
            <a:r>
              <a:rPr lang="en-US" dirty="0" smtClean="0"/>
              <a:t>Tune the kernel for your operating system</a:t>
            </a:r>
          </a:p>
          <a:p>
            <a:pPr marL="457200" indent="-457200">
              <a:buFont typeface="+mj-lt"/>
              <a:buAutoNum type="arabicPeriod"/>
            </a:pPr>
            <a:r>
              <a:rPr lang="en-US" dirty="0" smtClean="0"/>
              <a:t>Install the Greenplum binaries on the master and segments and create the Greenplum administrative user</a:t>
            </a:r>
          </a:p>
          <a:p>
            <a:pPr marL="457200" indent="-457200">
              <a:buFont typeface="+mj-lt"/>
              <a:buAutoNum type="arabicPeriod"/>
            </a:pPr>
            <a:r>
              <a:rPr lang="en-US" dirty="0" smtClean="0"/>
              <a:t>Perform hardware verification tests</a:t>
            </a:r>
          </a:p>
        </p:txBody>
      </p:sp>
    </p:spTree>
    <p:extLst>
      <p:ext uri="{BB962C8B-B14F-4D97-AF65-F5344CB8AC3E}">
        <p14:creationId xmlns:p14="http://schemas.microsoft.com/office/powerpoint/2010/main" val="1026346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Linux Operating System Kernel Tuning</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884807882"/>
              </p:ext>
            </p:extLst>
          </p:nvPr>
        </p:nvGraphicFramePr>
        <p:xfrm>
          <a:off x="76200" y="994214"/>
          <a:ext cx="8991600" cy="3596640"/>
        </p:xfrm>
        <a:graphic>
          <a:graphicData uri="http://schemas.openxmlformats.org/drawingml/2006/table">
            <a:tbl>
              <a:tblPr firstRow="1" bandRow="1">
                <a:tableStyleId>{6E25E649-3F16-4E02-A733-19D2CDBF48F0}</a:tableStyleId>
              </a:tblPr>
              <a:tblGrid>
                <a:gridCol w="4154606"/>
                <a:gridCol w="4836994"/>
              </a:tblGrid>
              <a:tr h="502920">
                <a:tc>
                  <a:txBody>
                    <a:bodyPr/>
                    <a:lstStyle/>
                    <a:p>
                      <a:r>
                        <a:rPr lang="en-US" sz="1400" dirty="0" smtClean="0"/>
                        <a:t>Shared Memory  Kernel Parameters</a:t>
                      </a:r>
                      <a:endParaRPr lang="en-US" sz="1400" dirty="0"/>
                    </a:p>
                  </a:txBody>
                  <a:tcPr marT="34290" marB="34290">
                    <a:lnR w="12700" cap="flat" cmpd="sng" algn="ctr">
                      <a:solidFill>
                        <a:schemeClr val="tx1"/>
                      </a:solidFill>
                      <a:prstDash val="solid"/>
                      <a:round/>
                      <a:headEnd type="none" w="med" len="med"/>
                      <a:tailEnd type="none" w="med" len="med"/>
                    </a:lnR>
                  </a:tcPr>
                </a:tc>
                <a:tc>
                  <a:txBody>
                    <a:bodyPr/>
                    <a:lstStyle/>
                    <a:p>
                      <a:r>
                        <a:rPr lang="en-US" sz="1400" dirty="0" smtClean="0"/>
                        <a:t>Networking</a:t>
                      </a:r>
                      <a:r>
                        <a:rPr lang="en-US" sz="1400" baseline="0" dirty="0" smtClean="0"/>
                        <a:t> Kernel </a:t>
                      </a:r>
                      <a:r>
                        <a:rPr lang="en-US" sz="1400" dirty="0" smtClean="0"/>
                        <a:t>Parameters</a:t>
                      </a:r>
                      <a:endParaRPr lang="en-US" sz="1400" dirty="0"/>
                    </a:p>
                  </a:txBody>
                  <a:tcPr marT="34290" marB="34290">
                    <a:lnL w="12700" cap="flat" cmpd="sng" algn="ctr">
                      <a:solidFill>
                        <a:schemeClr val="tx1"/>
                      </a:solidFill>
                      <a:prstDash val="solid"/>
                      <a:round/>
                      <a:headEnd type="none" w="med" len="med"/>
                      <a:tailEnd type="none" w="med" len="med"/>
                    </a:lnL>
                  </a:tcPr>
                </a:tc>
              </a:tr>
              <a:tr h="27813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urier New" pitchFamily="49" charset="0"/>
                          <a:cs typeface="Courier New" pitchFamily="49" charset="0"/>
                        </a:rPr>
                        <a:t>kernel.shmmax = 500000000</a:t>
                      </a:r>
                    </a:p>
                  </a:txBody>
                  <a:tcPr marT="34290" marB="34290">
                    <a:lnR w="12700" cap="flat" cmpd="sng" algn="ctr">
                      <a:solidFill>
                        <a:schemeClr val="tx1"/>
                      </a:solidFill>
                      <a:prstDash val="solid"/>
                      <a:round/>
                      <a:headEnd type="none" w="med" len="med"/>
                      <a:tailEnd type="none" w="med" len="med"/>
                    </a:lnR>
                  </a:tcPr>
                </a:tc>
                <a:tc>
                  <a:txBody>
                    <a:bodyPr/>
                    <a:lstStyle/>
                    <a:p>
                      <a:r>
                        <a:rPr lang="en-US" sz="1200" dirty="0" smtClean="0">
                          <a:latin typeface="Courier New" pitchFamily="49" charset="0"/>
                          <a:cs typeface="Courier New" pitchFamily="49" charset="0"/>
                        </a:rPr>
                        <a:t>net.ipv4.tcp_syncookies = 1</a:t>
                      </a:r>
                      <a:endParaRPr lang="en-US" sz="1200" dirty="0">
                        <a:latin typeface="Courier New" pitchFamily="49" charset="0"/>
                        <a:cs typeface="Courier New" pitchFamily="49" charset="0"/>
                      </a:endParaRPr>
                    </a:p>
                  </a:txBody>
                  <a:tcPr marT="34290" marB="34290">
                    <a:lnL w="12700" cap="flat" cmpd="sng" algn="ctr">
                      <a:solidFill>
                        <a:schemeClr val="tx1"/>
                      </a:solidFill>
                      <a:prstDash val="solid"/>
                      <a:round/>
                      <a:headEnd type="none" w="med" len="med"/>
                      <a:tailEnd type="none" w="med" len="med"/>
                    </a:lnL>
                  </a:tcPr>
                </a:tc>
              </a:tr>
              <a:tr h="278130">
                <a:tc>
                  <a:txBody>
                    <a:bodyPr/>
                    <a:lstStyle/>
                    <a:p>
                      <a:r>
                        <a:rPr lang="en-US" sz="1200" dirty="0" smtClean="0">
                          <a:latin typeface="Courier New" pitchFamily="49" charset="0"/>
                          <a:cs typeface="Courier New" pitchFamily="49" charset="0"/>
                        </a:rPr>
                        <a:t>kernel.shmmni = 4096</a:t>
                      </a:r>
                      <a:endParaRPr lang="en-US" sz="1200" dirty="0">
                        <a:latin typeface="Courier New" pitchFamily="49" charset="0"/>
                        <a:cs typeface="Courier New" pitchFamily="49" charset="0"/>
                      </a:endParaRPr>
                    </a:p>
                  </a:txBody>
                  <a:tcPr marT="34290" marB="34290">
                    <a:lnR w="12700" cap="flat" cmpd="sng" algn="ctr">
                      <a:solidFill>
                        <a:schemeClr val="tx1"/>
                      </a:solidFill>
                      <a:prstDash val="solid"/>
                      <a:round/>
                      <a:headEnd type="none" w="med" len="med"/>
                      <a:tailEnd type="none" w="med" len="med"/>
                    </a:lnR>
                  </a:tcPr>
                </a:tc>
                <a:tc>
                  <a:txBody>
                    <a:bodyPr/>
                    <a:lstStyle/>
                    <a:p>
                      <a:r>
                        <a:rPr lang="en-US" sz="1200" dirty="0" smtClean="0">
                          <a:latin typeface="Courier New" pitchFamily="49" charset="0"/>
                          <a:cs typeface="Courier New" pitchFamily="49" charset="0"/>
                        </a:rPr>
                        <a:t>net.ipv4.ip_forward = 0</a:t>
                      </a:r>
                      <a:endParaRPr lang="en-US" sz="1200" dirty="0">
                        <a:latin typeface="Courier New" pitchFamily="49" charset="0"/>
                        <a:cs typeface="Courier New" pitchFamily="49" charset="0"/>
                      </a:endParaRPr>
                    </a:p>
                  </a:txBody>
                  <a:tcPr marT="34290" marB="34290">
                    <a:lnL w="12700" cap="flat" cmpd="sng" algn="ctr">
                      <a:solidFill>
                        <a:schemeClr val="tx1"/>
                      </a:solidFill>
                      <a:prstDash val="solid"/>
                      <a:round/>
                      <a:headEnd type="none" w="med" len="med"/>
                      <a:tailEnd type="none" w="med" len="med"/>
                    </a:lnL>
                  </a:tcPr>
                </a:tc>
              </a:tr>
              <a:tr h="4343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urier New" pitchFamily="49" charset="0"/>
                          <a:cs typeface="Courier New" pitchFamily="49" charset="0"/>
                        </a:rPr>
                        <a:t>kernel.shmall = 4000000000</a:t>
                      </a:r>
                    </a:p>
                  </a:txBody>
                  <a:tcPr marT="34290" marB="34290">
                    <a:lnR w="12700" cap="flat" cmpd="sng" algn="ctr">
                      <a:solidFill>
                        <a:schemeClr val="tx1"/>
                      </a:solidFill>
                      <a:prstDash val="solid"/>
                      <a:round/>
                      <a:headEnd type="none" w="med" len="med"/>
                      <a:tailEnd type="none" w="med" len="med"/>
                    </a:lnR>
                  </a:tcPr>
                </a:tc>
                <a:tc>
                  <a:txBody>
                    <a:bodyPr/>
                    <a:lstStyle/>
                    <a:p>
                      <a:r>
                        <a:rPr lang="en-US" sz="1200" dirty="0" smtClean="0">
                          <a:latin typeface="Courier New" pitchFamily="49" charset="0"/>
                          <a:cs typeface="Courier New" pitchFamily="49" charset="0"/>
                        </a:rPr>
                        <a:t>net.ipv4.conf.default.accept_source_route = 0</a:t>
                      </a:r>
                      <a:endParaRPr lang="en-US" sz="1200" dirty="0">
                        <a:latin typeface="Courier New" pitchFamily="49" charset="0"/>
                        <a:cs typeface="Courier New" pitchFamily="49" charset="0"/>
                      </a:endParaRPr>
                    </a:p>
                  </a:txBody>
                  <a:tcPr marT="34290" marB="34290">
                    <a:lnL w="12700" cap="flat" cmpd="sng" algn="ctr">
                      <a:solidFill>
                        <a:schemeClr val="tx1"/>
                      </a:solidFill>
                      <a:prstDash val="solid"/>
                      <a:round/>
                      <a:headEnd type="none" w="med" len="med"/>
                      <a:tailEnd type="none" w="med" len="med"/>
                    </a:lnL>
                  </a:tcPr>
                </a:tc>
              </a:tr>
              <a:tr h="278130">
                <a:tc>
                  <a:txBody>
                    <a:bodyPr/>
                    <a:lstStyle/>
                    <a:p>
                      <a:r>
                        <a:rPr lang="en-US" sz="1200" dirty="0" smtClean="0">
                          <a:latin typeface="Courier New" pitchFamily="49" charset="0"/>
                          <a:cs typeface="Courier New" pitchFamily="49" charset="0"/>
                        </a:rPr>
                        <a:t>kernel.sem = 250 512000 100 2048</a:t>
                      </a:r>
                      <a:endParaRPr lang="en-US" sz="1200" dirty="0">
                        <a:latin typeface="Courier New" pitchFamily="49" charset="0"/>
                        <a:cs typeface="Courier New" pitchFamily="49" charset="0"/>
                      </a:endParaRPr>
                    </a:p>
                  </a:txBody>
                  <a:tcPr marT="34290" marB="34290">
                    <a:lnR w="12700" cap="flat" cmpd="sng" algn="ctr">
                      <a:solidFill>
                        <a:schemeClr val="tx1"/>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urier New" pitchFamily="49" charset="0"/>
                          <a:cs typeface="Courier New" pitchFamily="49" charset="0"/>
                        </a:rPr>
                        <a:t>net.ipv4.tcp_tw_recycle=1</a:t>
                      </a:r>
                    </a:p>
                  </a:txBody>
                  <a:tcPr marT="34290" marB="34290">
                    <a:lnL w="12700" cap="flat" cmpd="sng" algn="ctr">
                      <a:solidFill>
                        <a:schemeClr val="tx1"/>
                      </a:solidFill>
                      <a:prstDash val="solid"/>
                      <a:round/>
                      <a:headEnd type="none" w="med" len="med"/>
                      <a:tailEnd type="none" w="med" len="med"/>
                    </a:lnL>
                  </a:tcPr>
                </a:tc>
              </a:tr>
              <a:tr h="278130">
                <a:tc>
                  <a:txBody>
                    <a:bodyPr/>
                    <a:lstStyle/>
                    <a:p>
                      <a:r>
                        <a:rPr lang="en-US" sz="1200" dirty="0" smtClean="0">
                          <a:latin typeface="Courier New" pitchFamily="49" charset="0"/>
                          <a:cs typeface="Courier New" pitchFamily="49" charset="0"/>
                        </a:rPr>
                        <a:t>kernel.sysrq = 1</a:t>
                      </a:r>
                      <a:endParaRPr lang="en-US" sz="1200" dirty="0">
                        <a:latin typeface="Courier New" pitchFamily="49" charset="0"/>
                        <a:cs typeface="Courier New" pitchFamily="49" charset="0"/>
                      </a:endParaRPr>
                    </a:p>
                  </a:txBody>
                  <a:tcPr marT="34290" marB="34290">
                    <a:lnR w="12700" cap="flat" cmpd="sng" algn="ctr">
                      <a:solidFill>
                        <a:schemeClr val="tx1"/>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urier New" pitchFamily="49" charset="0"/>
                          <a:cs typeface="Courier New" pitchFamily="49" charset="0"/>
                        </a:rPr>
                        <a:t>net.ipv4.tcp_max_syn_backlog=4096</a:t>
                      </a:r>
                    </a:p>
                  </a:txBody>
                  <a:tcPr marT="34290" marB="34290">
                    <a:lnL w="12700" cap="flat" cmpd="sng" algn="ctr">
                      <a:solidFill>
                        <a:schemeClr val="tx1"/>
                      </a:solidFill>
                      <a:prstDash val="solid"/>
                      <a:round/>
                      <a:headEnd type="none" w="med" len="med"/>
                      <a:tailEnd type="none" w="med" len="med"/>
                    </a:lnL>
                  </a:tcPr>
                </a:tc>
              </a:tr>
              <a:tr h="27813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urier New" pitchFamily="49" charset="0"/>
                          <a:cs typeface="Courier New" pitchFamily="49" charset="0"/>
                        </a:rPr>
                        <a:t>kernel.core_uses_pid = 1</a:t>
                      </a:r>
                    </a:p>
                  </a:txBody>
                  <a:tcPr marT="34290" marB="34290">
                    <a:lnR w="12700" cap="flat" cmpd="sng" algn="ctr">
                      <a:solidFill>
                        <a:schemeClr val="tx1"/>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urier New" pitchFamily="49" charset="0"/>
                          <a:cs typeface="Courier New" pitchFamily="49" charset="0"/>
                        </a:rPr>
                        <a:t>net.ipv4.conf.all.arp_filter = 1</a:t>
                      </a:r>
                    </a:p>
                  </a:txBody>
                  <a:tcPr marT="34290" marB="34290">
                    <a:lnL w="12700" cap="flat" cmpd="sng" algn="ctr">
                      <a:solidFill>
                        <a:schemeClr val="tx1"/>
                      </a:solidFill>
                      <a:prstDash val="solid"/>
                      <a:round/>
                      <a:headEnd type="none" w="med" len="med"/>
                      <a:tailEnd type="none" w="med" len="med"/>
                    </a:lnL>
                  </a:tcPr>
                </a:tc>
              </a:tr>
              <a:tr h="4343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urier New" pitchFamily="49" charset="0"/>
                          <a:cs typeface="Courier New" pitchFamily="49" charset="0"/>
                        </a:rPr>
                        <a:t>kernel.msgmnb = 65536</a:t>
                      </a:r>
                    </a:p>
                  </a:txBody>
                  <a:tcPr marT="34290" marB="34290">
                    <a:lnR w="12700" cap="flat" cmpd="sng" algn="ctr">
                      <a:solidFill>
                        <a:schemeClr val="tx1"/>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urier New" pitchFamily="49" charset="0"/>
                          <a:cs typeface="Courier New" pitchFamily="49" charset="0"/>
                        </a:rPr>
                        <a:t>net.ipv4.ip_local_port_range = 1025 32000</a:t>
                      </a:r>
                    </a:p>
                  </a:txBody>
                  <a:tcPr marT="34290" marB="34290">
                    <a:lnL w="12700" cap="flat" cmpd="sng" algn="ctr">
                      <a:solidFill>
                        <a:schemeClr val="tx1"/>
                      </a:solidFill>
                      <a:prstDash val="solid"/>
                      <a:round/>
                      <a:headEnd type="none" w="med" len="med"/>
                      <a:tailEnd type="none" w="med" len="med"/>
                    </a:lnL>
                  </a:tcPr>
                </a:tc>
              </a:tr>
              <a:tr h="27813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urier New" pitchFamily="49" charset="0"/>
                          <a:cs typeface="Courier New" pitchFamily="49" charset="0"/>
                        </a:rPr>
                        <a:t>kernel.msgmax = 65536</a:t>
                      </a:r>
                    </a:p>
                  </a:txBody>
                  <a:tcPr marT="34290" marB="34290">
                    <a:lnR w="12700" cap="flat" cmpd="sng" algn="ctr">
                      <a:solidFill>
                        <a:schemeClr val="tx1"/>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urier New" pitchFamily="49" charset="0"/>
                          <a:cs typeface="Courier New" pitchFamily="49" charset="0"/>
                        </a:rPr>
                        <a:t>net.core.netdev_max_backlog=10000</a:t>
                      </a:r>
                    </a:p>
                  </a:txBody>
                  <a:tcPr marT="34290" marB="34290">
                    <a:lnL w="12700" cap="flat" cmpd="sng" algn="ctr">
                      <a:solidFill>
                        <a:schemeClr val="tx1"/>
                      </a:solidFill>
                      <a:prstDash val="solid"/>
                      <a:round/>
                      <a:headEnd type="none" w="med" len="med"/>
                      <a:tailEnd type="none" w="med" len="med"/>
                    </a:lnL>
                  </a:tcPr>
                </a:tc>
              </a:tr>
              <a:tr h="27813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urier New" pitchFamily="49" charset="0"/>
                          <a:cs typeface="Courier New" pitchFamily="49" charset="0"/>
                        </a:rPr>
                        <a:t>kernel.msgmni = 2048</a:t>
                      </a:r>
                    </a:p>
                  </a:txBody>
                  <a:tcPr marT="34290" marB="34290">
                    <a:lnR w="12700" cap="flat" cmpd="sng" algn="ctr">
                      <a:solidFill>
                        <a:schemeClr val="tx1"/>
                      </a:solidFill>
                      <a:prstDash val="solid"/>
                      <a:round/>
                      <a:headEnd type="none" w="med" len="med"/>
                      <a:tailEnd type="none" w="med" len="med"/>
                    </a:lnR>
                  </a:tcPr>
                </a:tc>
                <a:tc>
                  <a:txBody>
                    <a:bodyPr/>
                    <a:lstStyle/>
                    <a:p>
                      <a:r>
                        <a:rPr lang="en-US" sz="1200" dirty="0" smtClean="0">
                          <a:latin typeface="Courier New" pitchFamily="49" charset="0"/>
                          <a:cs typeface="Courier New" pitchFamily="49" charset="0"/>
                        </a:rPr>
                        <a:t>net.core.rmem_max = 2097152</a:t>
                      </a:r>
                      <a:endParaRPr lang="en-US" sz="1200" dirty="0">
                        <a:latin typeface="Courier New" pitchFamily="49" charset="0"/>
                        <a:cs typeface="Courier New" pitchFamily="49" charset="0"/>
                      </a:endParaRPr>
                    </a:p>
                  </a:txBody>
                  <a:tcPr marT="34290" marB="34290">
                    <a:lnL w="12700" cap="flat" cmpd="sng" algn="ctr">
                      <a:solidFill>
                        <a:schemeClr val="tx1"/>
                      </a:solidFill>
                      <a:prstDash val="solid"/>
                      <a:round/>
                      <a:headEnd type="none" w="med" len="med"/>
                      <a:tailEnd type="none" w="med" len="med"/>
                    </a:lnL>
                  </a:tcPr>
                </a:tc>
              </a:tr>
              <a:tr h="27813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urier New" pitchFamily="49" charset="0"/>
                          <a:cs typeface="Courier New" pitchFamily="49" charset="0"/>
                        </a:rPr>
                        <a:t>vm.overcommit_memory=2</a:t>
                      </a:r>
                    </a:p>
                  </a:txBody>
                  <a:tcPr marT="34290" marB="34290">
                    <a:lnR w="12700" cap="flat" cmpd="sng" algn="ctr">
                      <a:solidFill>
                        <a:schemeClr val="tx1"/>
                      </a:solidFill>
                      <a:prstDash val="solid"/>
                      <a:round/>
                      <a:headEnd type="none" w="med" len="med"/>
                      <a:tailEnd type="none" w="med" len="med"/>
                    </a:lnR>
                  </a:tcPr>
                </a:tc>
                <a:tc>
                  <a:txBody>
                    <a:bodyPr/>
                    <a:lstStyle/>
                    <a:p>
                      <a:r>
                        <a:rPr lang="en-US" sz="1200" dirty="0" smtClean="0">
                          <a:latin typeface="Courier New" pitchFamily="49" charset="0"/>
                          <a:cs typeface="Courier New" pitchFamily="49" charset="0"/>
                        </a:rPr>
                        <a:t>net.core.wmem_max = 2097152</a:t>
                      </a:r>
                      <a:endParaRPr lang="en-US" sz="1200" dirty="0">
                        <a:latin typeface="Courier New" pitchFamily="49" charset="0"/>
                        <a:cs typeface="Courier New" pitchFamily="49" charset="0"/>
                      </a:endParaRPr>
                    </a:p>
                  </a:txBody>
                  <a:tcPr marT="34290" marB="34290">
                    <a:lnL w="12700" cap="flat" cmpd="sng" algn="ctr">
                      <a:solidFill>
                        <a:schemeClr val="tx1"/>
                      </a:solidFill>
                      <a:prstDash val="solid"/>
                      <a:round/>
                      <a:headEnd type="none" w="med" len="med"/>
                      <a:tailEnd type="none" w="med" len="med"/>
                    </a:lnL>
                  </a:tcPr>
                </a:tc>
              </a:tr>
            </a:tbl>
          </a:graphicData>
        </a:graphic>
      </p:graphicFrame>
    </p:spTree>
    <p:custDataLst>
      <p:tags r:id="rId1"/>
    </p:custDataLst>
    <p:extLst>
      <p:ext uri="{BB962C8B-B14F-4D97-AF65-F5344CB8AC3E}">
        <p14:creationId xmlns:p14="http://schemas.microsoft.com/office/powerpoint/2010/main" val="159765561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47" y="11495"/>
            <a:ext cx="8502554" cy="857250"/>
          </a:xfrm>
        </p:spPr>
        <p:txBody>
          <a:bodyPr/>
          <a:lstStyle/>
          <a:p>
            <a:r>
              <a:rPr lang="en-US" dirty="0" smtClean="0"/>
              <a:t>Linux Operating System Kernel Tuning (Cont)</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58733064"/>
              </p:ext>
            </p:extLst>
          </p:nvPr>
        </p:nvGraphicFramePr>
        <p:xfrm>
          <a:off x="0" y="840008"/>
          <a:ext cx="9144000" cy="1615440"/>
        </p:xfrm>
        <a:graphic>
          <a:graphicData uri="http://schemas.openxmlformats.org/drawingml/2006/table">
            <a:tbl>
              <a:tblPr firstRow="1" bandRow="1">
                <a:tableStyleId>{6E25E649-3F16-4E02-A733-19D2CDBF48F0}</a:tableStyleId>
              </a:tblPr>
              <a:tblGrid>
                <a:gridCol w="4572000"/>
                <a:gridCol w="4572000"/>
              </a:tblGrid>
              <a:tr h="502920">
                <a:tc>
                  <a:txBody>
                    <a:bodyPr/>
                    <a:lstStyle/>
                    <a:p>
                      <a:r>
                        <a:rPr lang="en-US" sz="1400" dirty="0" smtClean="0"/>
                        <a:t>User Limits (Defined</a:t>
                      </a:r>
                      <a:r>
                        <a:rPr lang="en-US" sz="1400" baseline="0" dirty="0" smtClean="0"/>
                        <a:t> in </a:t>
                      </a:r>
                      <a:r>
                        <a:rPr lang="en-US" sz="1400" baseline="0" dirty="0" smtClean="0">
                          <a:latin typeface="Courier New" pitchFamily="49" charset="0"/>
                          <a:cs typeface="Courier New" pitchFamily="49" charset="0"/>
                        </a:rPr>
                        <a:t>/etc/security/limits.conf</a:t>
                      </a:r>
                      <a:r>
                        <a:rPr lang="en-US" sz="1400" baseline="0" dirty="0" smtClean="0"/>
                        <a:t>)</a:t>
                      </a:r>
                      <a:endParaRPr lang="en-US" sz="1400" dirty="0"/>
                    </a:p>
                  </a:txBody>
                  <a:tcPr marT="34290" marB="34290">
                    <a:lnR w="12700" cap="flat" cmpd="sng" algn="ctr">
                      <a:solidFill>
                        <a:schemeClr val="tx1"/>
                      </a:solidFill>
                      <a:prstDash val="solid"/>
                      <a:round/>
                      <a:headEnd type="none" w="med" len="med"/>
                      <a:tailEnd type="none" w="med" len="med"/>
                    </a:lnR>
                  </a:tcPr>
                </a:tc>
                <a:tc>
                  <a:txBody>
                    <a:bodyPr/>
                    <a:lstStyle/>
                    <a:p>
                      <a:r>
                        <a:rPr lang="en-US" sz="1400" dirty="0" smtClean="0"/>
                        <a:t>XFS Mount Options</a:t>
                      </a:r>
                      <a:endParaRPr lang="en-US" sz="1400" dirty="0"/>
                    </a:p>
                  </a:txBody>
                  <a:tcPr marT="34290" marB="34290">
                    <a:lnL w="12700" cap="flat" cmpd="sng" algn="ctr">
                      <a:solidFill>
                        <a:schemeClr val="tx1"/>
                      </a:solidFill>
                      <a:prstDash val="solid"/>
                      <a:round/>
                      <a:headEnd type="none" w="med" len="med"/>
                      <a:tailEnd type="none" w="med" len="med"/>
                    </a:lnL>
                  </a:tcPr>
                </a:tc>
              </a:tr>
              <a:tr h="27813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urier New" pitchFamily="49" charset="0"/>
                          <a:cs typeface="Courier New" pitchFamily="49" charset="0"/>
                        </a:rPr>
                        <a:t>* soft nofile 65536</a:t>
                      </a:r>
                    </a:p>
                  </a:txBody>
                  <a:tcPr marT="34290" marB="34290">
                    <a:lnR w="12700" cap="flat" cmpd="sng" algn="ctr">
                      <a:solidFill>
                        <a:schemeClr val="tx1"/>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urier New" pitchFamily="49" charset="0"/>
                          <a:cs typeface="Courier New" pitchFamily="49" charset="0"/>
                        </a:rPr>
                        <a:t>rw,noatime,inode64,allocsize=16m</a:t>
                      </a:r>
                    </a:p>
                  </a:txBody>
                  <a:tcPr marT="34290" marB="34290">
                    <a:lnL w="12700" cap="flat" cmpd="sng" algn="ctr">
                      <a:solidFill>
                        <a:schemeClr val="tx1"/>
                      </a:solidFill>
                      <a:prstDash val="solid"/>
                      <a:round/>
                      <a:headEnd type="none" w="med" len="med"/>
                      <a:tailEnd type="none" w="med" len="med"/>
                    </a:lnL>
                  </a:tcPr>
                </a:tc>
              </a:tr>
              <a:tr h="27813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urier New" pitchFamily="49" charset="0"/>
                          <a:cs typeface="Courier New" pitchFamily="49" charset="0"/>
                        </a:rPr>
                        <a:t>* hard nofile 65536</a:t>
                      </a:r>
                    </a:p>
                  </a:txBody>
                  <a:tcPr marT="34290" marB="34290">
                    <a:lnR w="12700" cap="flat" cmpd="sng" algn="ctr">
                      <a:solidFill>
                        <a:schemeClr val="tx1"/>
                      </a:solidFill>
                      <a:prstDash val="solid"/>
                      <a:round/>
                      <a:headEnd type="none" w="med" len="med"/>
                      <a:tailEnd type="none" w="med" len="med"/>
                    </a:lnR>
                  </a:tcPr>
                </a:tc>
                <a:tc>
                  <a:txBody>
                    <a:bodyPr/>
                    <a:lstStyle/>
                    <a:p>
                      <a:endParaRPr lang="en-US" sz="1200" dirty="0">
                        <a:latin typeface="Courier New" pitchFamily="49" charset="0"/>
                        <a:cs typeface="Courier New" pitchFamily="49" charset="0"/>
                      </a:endParaRPr>
                    </a:p>
                  </a:txBody>
                  <a:tcPr marT="34290" marB="34290">
                    <a:lnL w="12700" cap="flat" cmpd="sng" algn="ctr">
                      <a:solidFill>
                        <a:schemeClr val="tx1"/>
                      </a:solidFill>
                      <a:prstDash val="solid"/>
                      <a:round/>
                      <a:headEnd type="none" w="med" len="med"/>
                      <a:tailEnd type="none" w="med" len="med"/>
                    </a:lnL>
                  </a:tcPr>
                </a:tc>
              </a:tr>
              <a:tr h="27813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urier New" pitchFamily="49" charset="0"/>
                          <a:cs typeface="Courier New" pitchFamily="49" charset="0"/>
                        </a:rPr>
                        <a:t>* soft nproc 131072</a:t>
                      </a:r>
                    </a:p>
                  </a:txBody>
                  <a:tcPr marT="34290" marB="34290">
                    <a:lnR w="12700" cap="flat" cmpd="sng" algn="ctr">
                      <a:solidFill>
                        <a:schemeClr val="tx1"/>
                      </a:solidFill>
                      <a:prstDash val="solid"/>
                      <a:round/>
                      <a:headEnd type="none" w="med" len="med"/>
                      <a:tailEnd type="none" w="med" len="med"/>
                    </a:lnR>
                  </a:tcPr>
                </a:tc>
                <a:tc>
                  <a:txBody>
                    <a:bodyPr/>
                    <a:lstStyle/>
                    <a:p>
                      <a:endParaRPr lang="en-US" sz="1200" dirty="0">
                        <a:latin typeface="Courier New" pitchFamily="49" charset="0"/>
                        <a:cs typeface="Courier New" pitchFamily="49" charset="0"/>
                      </a:endParaRPr>
                    </a:p>
                  </a:txBody>
                  <a:tcPr marT="34290" marB="34290">
                    <a:lnL w="12700" cap="flat" cmpd="sng" algn="ctr">
                      <a:solidFill>
                        <a:schemeClr val="tx1"/>
                      </a:solidFill>
                      <a:prstDash val="solid"/>
                      <a:round/>
                      <a:headEnd type="none" w="med" len="med"/>
                      <a:tailEnd type="none" w="med" len="med"/>
                    </a:lnL>
                  </a:tcPr>
                </a:tc>
              </a:tr>
              <a:tr h="278130">
                <a:tc>
                  <a:txBody>
                    <a:bodyPr/>
                    <a:lstStyle/>
                    <a:p>
                      <a:r>
                        <a:rPr lang="en-US" sz="1200" dirty="0" smtClean="0">
                          <a:latin typeface="Courier New" pitchFamily="49" charset="0"/>
                          <a:cs typeface="Courier New" pitchFamily="49" charset="0"/>
                        </a:rPr>
                        <a:t>* hard nproc 131072</a:t>
                      </a:r>
                      <a:endParaRPr lang="en-US" sz="1200" dirty="0">
                        <a:latin typeface="Courier New" pitchFamily="49" charset="0"/>
                        <a:cs typeface="Courier New" pitchFamily="49" charset="0"/>
                      </a:endParaRPr>
                    </a:p>
                  </a:txBody>
                  <a:tcPr marT="34290" marB="34290">
                    <a:lnR w="12700" cap="flat" cmpd="sng" algn="ctr">
                      <a:solidFill>
                        <a:schemeClr val="tx1"/>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Courier New" pitchFamily="49" charset="0"/>
                        <a:cs typeface="Courier New" pitchFamily="49" charset="0"/>
                      </a:endParaRPr>
                    </a:p>
                  </a:txBody>
                  <a:tcPr marT="34290" marB="34290">
                    <a:lnL w="12700" cap="flat" cmpd="sng" algn="ctr">
                      <a:solidFill>
                        <a:schemeClr val="tx1"/>
                      </a:solidFill>
                      <a:prstDash val="solid"/>
                      <a:round/>
                      <a:headEnd type="none" w="med" len="med"/>
                      <a:tailEnd type="none" w="med" len="med"/>
                    </a:lnL>
                  </a:tcPr>
                </a:tc>
              </a:tr>
            </a:tbl>
          </a:graphicData>
        </a:graphic>
      </p:graphicFrame>
      <p:sp>
        <p:nvSpPr>
          <p:cNvPr id="16" name="Line Callout 1 (Border and Accent Bar) 15"/>
          <p:cNvSpPr/>
          <p:nvPr/>
        </p:nvSpPr>
        <p:spPr>
          <a:xfrm flipH="1">
            <a:off x="4343400" y="1754407"/>
            <a:ext cx="2133600" cy="571500"/>
          </a:xfrm>
          <a:prstGeom prst="accentBorderCallout1">
            <a:avLst>
              <a:gd name="adj1" fmla="val 65606"/>
              <a:gd name="adj2" fmla="val 105980"/>
              <a:gd name="adj3" fmla="val -25106"/>
              <a:gd name="adj4" fmla="val 171352"/>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US" dirty="0" smtClean="0">
                <a:solidFill>
                  <a:schemeClr val="bg2">
                    <a:lumMod val="75000"/>
                  </a:schemeClr>
                </a:solidFill>
                <a:latin typeface="Calibri" pitchFamily="34" charset="0"/>
                <a:cs typeface="Courier New" pitchFamily="49" charset="0"/>
              </a:rPr>
              <a:t>Open files set to a minimum of 65536</a:t>
            </a:r>
            <a:endParaRPr lang="en-US" dirty="0">
              <a:solidFill>
                <a:schemeClr val="bg2">
                  <a:lumMod val="75000"/>
                </a:schemeClr>
              </a:solidFill>
              <a:latin typeface="Courier New" pitchFamily="49" charset="0"/>
              <a:cs typeface="Courier New" pitchFamily="49" charset="0"/>
            </a:endParaRPr>
          </a:p>
        </p:txBody>
      </p:sp>
      <p:sp>
        <p:nvSpPr>
          <p:cNvPr id="18" name="Right Brace 17"/>
          <p:cNvSpPr/>
          <p:nvPr/>
        </p:nvSpPr>
        <p:spPr>
          <a:xfrm>
            <a:off x="2514600" y="1925857"/>
            <a:ext cx="228600" cy="457200"/>
          </a:xfrm>
          <a:prstGeom prst="rightBrace">
            <a:avLst/>
          </a:prstGeom>
          <a:ln w="28575">
            <a:solidFill>
              <a:schemeClr val="tx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Line Callout 1 (Border and Accent Bar) 18"/>
          <p:cNvSpPr/>
          <p:nvPr/>
        </p:nvSpPr>
        <p:spPr>
          <a:xfrm flipH="1">
            <a:off x="4495800" y="2497357"/>
            <a:ext cx="2133600" cy="786494"/>
          </a:xfrm>
          <a:prstGeom prst="accentBorderCallout1">
            <a:avLst>
              <a:gd name="adj1" fmla="val 65606"/>
              <a:gd name="adj2" fmla="val 105980"/>
              <a:gd name="adj3" fmla="val -58210"/>
              <a:gd name="adj4" fmla="val 178741"/>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US" dirty="0" smtClean="0">
                <a:solidFill>
                  <a:schemeClr val="bg2">
                    <a:lumMod val="75000"/>
                  </a:schemeClr>
                </a:solidFill>
                <a:latin typeface="Calibri" pitchFamily="34" charset="0"/>
                <a:cs typeface="Courier New" pitchFamily="49" charset="0"/>
              </a:rPr>
              <a:t>Max user processes set to a minimum of 131072</a:t>
            </a:r>
            <a:endParaRPr lang="en-US" dirty="0">
              <a:solidFill>
                <a:schemeClr val="bg2">
                  <a:lumMod val="75000"/>
                </a:schemeClr>
              </a:solidFill>
              <a:latin typeface="Courier New" pitchFamily="49" charset="0"/>
              <a:cs typeface="Courier New" pitchFamily="49" charset="0"/>
            </a:endParaRPr>
          </a:p>
        </p:txBody>
      </p:sp>
      <p:sp>
        <p:nvSpPr>
          <p:cNvPr id="20" name="Right Brace 19"/>
          <p:cNvSpPr/>
          <p:nvPr/>
        </p:nvSpPr>
        <p:spPr>
          <a:xfrm>
            <a:off x="2514600" y="1376034"/>
            <a:ext cx="228600" cy="457200"/>
          </a:xfrm>
          <a:prstGeom prst="rightBrace">
            <a:avLst/>
          </a:prstGeom>
          <a:ln w="28575">
            <a:solidFill>
              <a:schemeClr val="tx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1292398154"/>
              </p:ext>
            </p:extLst>
          </p:nvPr>
        </p:nvGraphicFramePr>
        <p:xfrm>
          <a:off x="0" y="3434618"/>
          <a:ext cx="9144000" cy="842010"/>
        </p:xfrm>
        <a:graphic>
          <a:graphicData uri="http://schemas.openxmlformats.org/drawingml/2006/table">
            <a:tbl>
              <a:tblPr firstRow="1" bandRow="1">
                <a:tableStyleId>{6E25E649-3F16-4E02-A733-19D2CDBF48F0}</a:tableStyleId>
              </a:tblPr>
              <a:tblGrid>
                <a:gridCol w="4572000"/>
                <a:gridCol w="4572000"/>
              </a:tblGrid>
              <a:tr h="285750">
                <a:tc>
                  <a:txBody>
                    <a:bodyPr/>
                    <a:lstStyle/>
                    <a:p>
                      <a:r>
                        <a:rPr lang="en-US" sz="1400" dirty="0" smtClean="0"/>
                        <a:t>Block</a:t>
                      </a:r>
                      <a:r>
                        <a:rPr lang="en-US" sz="1400" baseline="0" dirty="0" smtClean="0"/>
                        <a:t> Device Options</a:t>
                      </a:r>
                      <a:endParaRPr lang="en-US" sz="1400" dirty="0"/>
                    </a:p>
                  </a:txBody>
                  <a:tcPr marT="34290" marB="34290">
                    <a:lnR w="12700" cap="flat" cmpd="sng" algn="ctr">
                      <a:solidFill>
                        <a:schemeClr val="tx1"/>
                      </a:solidFill>
                      <a:prstDash val="solid"/>
                      <a:round/>
                      <a:headEnd type="none" w="med" len="med"/>
                      <a:tailEnd type="none" w="med" len="med"/>
                    </a:lnR>
                  </a:tcPr>
                </a:tc>
                <a:tc>
                  <a:txBody>
                    <a:bodyPr/>
                    <a:lstStyle/>
                    <a:p>
                      <a:r>
                        <a:rPr lang="en-US" sz="1400" dirty="0" smtClean="0"/>
                        <a:t>Value</a:t>
                      </a:r>
                      <a:endParaRPr lang="en-US" sz="1400" dirty="0"/>
                    </a:p>
                  </a:txBody>
                  <a:tcPr marT="34290" marB="34290">
                    <a:lnL w="12700" cap="flat" cmpd="sng" algn="ctr">
                      <a:solidFill>
                        <a:schemeClr val="tx1"/>
                      </a:solidFill>
                      <a:prstDash val="solid"/>
                      <a:round/>
                      <a:headEnd type="none" w="med" len="med"/>
                      <a:tailEnd type="none" w="med" len="med"/>
                    </a:lnL>
                  </a:tcPr>
                </a:tc>
              </a:tr>
              <a:tr h="27813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libri" pitchFamily="34" charset="0"/>
                          <a:cs typeface="Courier New" pitchFamily="49" charset="0"/>
                        </a:rPr>
                        <a:t>I/O Scheduler</a:t>
                      </a:r>
                    </a:p>
                  </a:txBody>
                  <a:tcPr marT="34290" marB="34290">
                    <a:lnR w="12700" cap="flat" cmpd="sng" algn="ctr">
                      <a:solidFill>
                        <a:schemeClr val="tx1"/>
                      </a:solidFill>
                      <a:prstDash val="solid"/>
                      <a:round/>
                      <a:headEnd type="none" w="med" len="med"/>
                      <a:tailEnd type="none" w="med" len="med"/>
                    </a:lnR>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urier New" pitchFamily="49" charset="0"/>
                          <a:cs typeface="Courier New" pitchFamily="49" charset="0"/>
                        </a:rPr>
                        <a:t>deadline</a:t>
                      </a:r>
                    </a:p>
                  </a:txBody>
                  <a:tcPr marT="34290" marB="34290">
                    <a:lnL w="12700" cap="flat" cmpd="sng" algn="ctr">
                      <a:solidFill>
                        <a:schemeClr val="tx1"/>
                      </a:solidFill>
                      <a:prstDash val="solid"/>
                      <a:round/>
                      <a:headEnd type="none" w="med" len="med"/>
                      <a:tailEnd type="none" w="med" len="med"/>
                    </a:lnL>
                  </a:tcPr>
                </a:tc>
              </a:tr>
              <a:tr h="27813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libri" pitchFamily="34" charset="0"/>
                          <a:cs typeface="Courier New" pitchFamily="49" charset="0"/>
                        </a:rPr>
                        <a:t>Block device read-ahead value</a:t>
                      </a:r>
                    </a:p>
                  </a:txBody>
                  <a:tcPr marT="34290" marB="34290">
                    <a:lnR w="12700" cap="flat" cmpd="sng" algn="ctr">
                      <a:solidFill>
                        <a:schemeClr val="tx1"/>
                      </a:solidFill>
                      <a:prstDash val="solid"/>
                      <a:round/>
                      <a:headEnd type="none" w="med" len="med"/>
                      <a:tailEnd type="none" w="med" len="med"/>
                    </a:lnR>
                  </a:tcPr>
                </a:tc>
                <a:tc>
                  <a:txBody>
                    <a:bodyPr/>
                    <a:lstStyle/>
                    <a:p>
                      <a:r>
                        <a:rPr lang="en-US" sz="1200" dirty="0" smtClean="0">
                          <a:latin typeface="Courier New" pitchFamily="49" charset="0"/>
                          <a:cs typeface="Courier New" pitchFamily="49" charset="0"/>
                        </a:rPr>
                        <a:t>16385</a:t>
                      </a:r>
                      <a:endParaRPr lang="en-US" sz="1200" dirty="0">
                        <a:latin typeface="Courier New" pitchFamily="49" charset="0"/>
                        <a:cs typeface="Courier New" pitchFamily="49" charset="0"/>
                      </a:endParaRPr>
                    </a:p>
                  </a:txBody>
                  <a:tcPr marT="34290" marB="34290">
                    <a:lnL w="12700" cap="flat" cmpd="sng" algn="ctr">
                      <a:solidFill>
                        <a:schemeClr val="tx1"/>
                      </a:solidFill>
                      <a:prstDash val="solid"/>
                      <a:round/>
                      <a:headEnd type="none" w="med" len="med"/>
                      <a:tailEnd type="none" w="med" len="med"/>
                    </a:lnL>
                  </a:tcPr>
                </a:tc>
              </a:tr>
            </a:tbl>
          </a:graphicData>
        </a:graphic>
      </p:graphicFrame>
    </p:spTree>
    <p:custDataLst>
      <p:tags r:id="rId1"/>
    </p:custDataLst>
    <p:extLst>
      <p:ext uri="{BB962C8B-B14F-4D97-AF65-F5344CB8AC3E}">
        <p14:creationId xmlns:p14="http://schemas.microsoft.com/office/powerpoint/2010/main" val="16614458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lstStyle/>
          <a:p>
            <a:r>
              <a:rPr lang="en-US" dirty="0" smtClean="0"/>
              <a:t>Disk Device and OS Settings</a:t>
            </a:r>
            <a:endParaRPr lang="en-US" dirty="0"/>
          </a:p>
        </p:txBody>
      </p:sp>
      <p:grpSp>
        <p:nvGrpSpPr>
          <p:cNvPr id="2" name="Group 47"/>
          <p:cNvGrpSpPr/>
          <p:nvPr/>
        </p:nvGrpSpPr>
        <p:grpSpPr>
          <a:xfrm>
            <a:off x="235023" y="1467797"/>
            <a:ext cx="8045854" cy="1160681"/>
            <a:chOff x="304800" y="1447800"/>
            <a:chExt cx="8045854" cy="1547575"/>
          </a:xfrm>
        </p:grpSpPr>
        <p:grpSp>
          <p:nvGrpSpPr>
            <p:cNvPr id="3" name="Group 19"/>
            <p:cNvGrpSpPr/>
            <p:nvPr/>
          </p:nvGrpSpPr>
          <p:grpSpPr>
            <a:xfrm>
              <a:off x="304800" y="1447800"/>
              <a:ext cx="8045854" cy="1547575"/>
              <a:chOff x="304800" y="564932"/>
              <a:chExt cx="8045854" cy="1547575"/>
            </a:xfrm>
          </p:grpSpPr>
          <p:grpSp>
            <p:nvGrpSpPr>
              <p:cNvPr id="7" name="Group 6"/>
              <p:cNvGrpSpPr/>
              <p:nvPr/>
            </p:nvGrpSpPr>
            <p:grpSpPr>
              <a:xfrm>
                <a:off x="304800" y="564932"/>
                <a:ext cx="8045854" cy="1547575"/>
                <a:chOff x="304800" y="914400"/>
                <a:chExt cx="8045854" cy="1547575"/>
              </a:xfrm>
            </p:grpSpPr>
            <p:grpSp>
              <p:nvGrpSpPr>
                <p:cNvPr id="8" name="Group 44"/>
                <p:cNvGrpSpPr/>
                <p:nvPr/>
              </p:nvGrpSpPr>
              <p:grpSpPr>
                <a:xfrm>
                  <a:off x="533400" y="1447800"/>
                  <a:ext cx="7817254" cy="1014175"/>
                  <a:chOff x="533400" y="1447800"/>
                  <a:chExt cx="7817254" cy="1014175"/>
                </a:xfrm>
              </p:grpSpPr>
              <p:sp>
                <p:nvSpPr>
                  <p:cNvPr id="30" name="Rectangle 29"/>
                  <p:cNvSpPr/>
                  <p:nvPr/>
                </p:nvSpPr>
                <p:spPr>
                  <a:xfrm>
                    <a:off x="533400" y="1447800"/>
                    <a:ext cx="7772400" cy="914400"/>
                  </a:xfrm>
                  <a:prstGeom prst="rect">
                    <a:avLst/>
                  </a:prstGeom>
                  <a:gradFill>
                    <a:gsLst>
                      <a:gs pos="0">
                        <a:srgbClr val="D5EAF8"/>
                      </a:gs>
                      <a:gs pos="50000">
                        <a:srgbClr val="D5EAF8">
                          <a:alpha val="44000"/>
                        </a:srgbClr>
                      </a:gs>
                      <a:gs pos="100000">
                        <a:srgbClr val="D5EAF8">
                          <a:alpha val="25000"/>
                        </a:srgbClr>
                      </a:gs>
                    </a:gsLst>
                    <a:lin ang="540000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685800" y="1600200"/>
                    <a:ext cx="7664854" cy="861775"/>
                  </a:xfrm>
                  <a:prstGeom prst="rect">
                    <a:avLst/>
                  </a:prstGeom>
                  <a:noFill/>
                </p:spPr>
                <p:txBody>
                  <a:bodyPr wrap="none" rtlCol="0">
                    <a:spAutoFit/>
                  </a:bodyPr>
                  <a:lstStyle/>
                  <a:p>
                    <a:r>
                      <a:rPr lang="en-US" dirty="0" smtClean="0">
                        <a:latin typeface="Calibri" pitchFamily="34" charset="0"/>
                      </a:rPr>
                      <a:t>Use the following command on each device:</a:t>
                    </a:r>
                    <a:br>
                      <a:rPr lang="en-US" dirty="0" smtClean="0">
                        <a:latin typeface="Calibri" pitchFamily="34" charset="0"/>
                      </a:rPr>
                    </a:br>
                    <a:r>
                      <a:rPr lang="en-US" dirty="0" smtClean="0">
                        <a:latin typeface="Courier New" pitchFamily="49" charset="0"/>
                        <a:cs typeface="Courier New" pitchFamily="49" charset="0"/>
                      </a:rPr>
                      <a:t>echo deadline &gt; /sys/block/</a:t>
                    </a:r>
                    <a:r>
                      <a:rPr lang="en-US" i="1" dirty="0" smtClean="0">
                        <a:latin typeface="Courier New" pitchFamily="49" charset="0"/>
                        <a:cs typeface="Courier New" pitchFamily="49" charset="0"/>
                      </a:rPr>
                      <a:t>device_name</a:t>
                    </a:r>
                    <a:r>
                      <a:rPr lang="en-US" dirty="0" smtClean="0">
                        <a:latin typeface="Courier New" pitchFamily="49" charset="0"/>
                        <a:cs typeface="Courier New" pitchFamily="49" charset="0"/>
                      </a:rPr>
                      <a:t>/queue/scheduler</a:t>
                    </a:r>
                    <a:endParaRPr lang="en-US" dirty="0">
                      <a:latin typeface="Courier New" pitchFamily="49" charset="0"/>
                      <a:cs typeface="Courier New" pitchFamily="49" charset="0"/>
                    </a:endParaRPr>
                  </a:p>
                </p:txBody>
              </p:sp>
            </p:grpSp>
            <p:grpSp>
              <p:nvGrpSpPr>
                <p:cNvPr id="9" name="Group 20"/>
                <p:cNvGrpSpPr/>
                <p:nvPr/>
              </p:nvGrpSpPr>
              <p:grpSpPr>
                <a:xfrm>
                  <a:off x="304800" y="914400"/>
                  <a:ext cx="7772400" cy="797243"/>
                  <a:chOff x="304800" y="914400"/>
                  <a:chExt cx="7772400" cy="797243"/>
                </a:xfrm>
              </p:grpSpPr>
              <p:sp>
                <p:nvSpPr>
                  <p:cNvPr id="25" name="Rounded Rectangle 24"/>
                  <p:cNvSpPr/>
                  <p:nvPr/>
                </p:nvSpPr>
                <p:spPr>
                  <a:xfrm>
                    <a:off x="381000" y="1143000"/>
                    <a:ext cx="76962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25"/>
                  <p:cNvGrpSpPr/>
                  <p:nvPr/>
                </p:nvGrpSpPr>
                <p:grpSpPr>
                  <a:xfrm>
                    <a:off x="304800" y="914400"/>
                    <a:ext cx="287045" cy="492443"/>
                    <a:chOff x="7797775" y="1416268"/>
                    <a:chExt cx="287045" cy="492443"/>
                  </a:xfrm>
                </p:grpSpPr>
                <p:sp>
                  <p:nvSpPr>
                    <p:cNvPr id="28" name="Oval 27"/>
                    <p:cNvSpPr/>
                    <p:nvPr/>
                  </p:nvSpPr>
                  <p:spPr>
                    <a:xfrm>
                      <a:off x="7810500" y="1495306"/>
                      <a:ext cx="274320" cy="274320"/>
                    </a:xfrm>
                    <a:prstGeom prst="ellipse">
                      <a:avLst/>
                    </a:prstGeom>
                    <a:solidFill>
                      <a:schemeClr val="bg1"/>
                    </a:solidFill>
                    <a:ln w="9525">
                      <a:solidFill>
                        <a:schemeClr val="accent1">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endParaRPr lang="en-US" b="1" dirty="0">
                        <a:solidFill>
                          <a:schemeClr val="tx2">
                            <a:lumMod val="75000"/>
                          </a:schemeClr>
                        </a:solidFill>
                        <a:latin typeface="Calibri" pitchFamily="34" charset="0"/>
                      </a:endParaRPr>
                    </a:p>
                  </p:txBody>
                </p:sp>
                <p:sp>
                  <p:nvSpPr>
                    <p:cNvPr id="29" name="TextBox 28"/>
                    <p:cNvSpPr txBox="1"/>
                    <p:nvPr/>
                  </p:nvSpPr>
                  <p:spPr>
                    <a:xfrm>
                      <a:off x="7797775" y="1416268"/>
                      <a:ext cx="236706" cy="492443"/>
                    </a:xfrm>
                    <a:prstGeom prst="rect">
                      <a:avLst/>
                    </a:prstGeom>
                    <a:noFill/>
                  </p:spPr>
                  <p:txBody>
                    <a:bodyPr wrap="square" rtlCol="0">
                      <a:spAutoFit/>
                    </a:bodyPr>
                    <a:lstStyle/>
                    <a:p>
                      <a:r>
                        <a:rPr lang="en-US" b="1" dirty="0" smtClean="0">
                          <a:solidFill>
                            <a:schemeClr val="accent1">
                              <a:lumMod val="75000"/>
                            </a:schemeClr>
                          </a:solidFill>
                          <a:latin typeface="Calibri" pitchFamily="34" charset="0"/>
                        </a:rPr>
                        <a:t>2</a:t>
                      </a:r>
                      <a:endParaRPr lang="en-US" b="1" dirty="0">
                        <a:solidFill>
                          <a:schemeClr val="accent1">
                            <a:lumMod val="75000"/>
                          </a:schemeClr>
                        </a:solidFill>
                        <a:latin typeface="Calibri" pitchFamily="34" charset="0"/>
                      </a:endParaRPr>
                    </a:p>
                  </p:txBody>
                </p:sp>
              </p:grpSp>
              <p:sp>
                <p:nvSpPr>
                  <p:cNvPr id="27" name="TextBox 26"/>
                  <p:cNvSpPr txBox="1"/>
                  <p:nvPr/>
                </p:nvSpPr>
                <p:spPr>
                  <a:xfrm>
                    <a:off x="457200" y="1219200"/>
                    <a:ext cx="4921352" cy="492443"/>
                  </a:xfrm>
                  <a:prstGeom prst="rect">
                    <a:avLst/>
                  </a:prstGeom>
                  <a:noFill/>
                </p:spPr>
                <p:txBody>
                  <a:bodyPr wrap="none" rtlCol="0">
                    <a:spAutoFit/>
                  </a:bodyPr>
                  <a:lstStyle/>
                  <a:p>
                    <a:r>
                      <a:rPr lang="en-US" dirty="0" smtClean="0">
                        <a:latin typeface="Calibri" pitchFamily="34" charset="0"/>
                      </a:rPr>
                      <a:t>Set the I/O scheduler to </a:t>
                    </a:r>
                    <a:r>
                      <a:rPr lang="en-US" dirty="0" smtClean="0">
                        <a:latin typeface="Courier New" pitchFamily="49" charset="0"/>
                        <a:cs typeface="Courier New" pitchFamily="49" charset="0"/>
                      </a:rPr>
                      <a:t>deadline</a:t>
                    </a:r>
                    <a:r>
                      <a:rPr lang="en-US" dirty="0" smtClean="0">
                        <a:latin typeface="Calibri" pitchFamily="34" charset="0"/>
                      </a:rPr>
                      <a:t> for all devices</a:t>
                    </a:r>
                    <a:endParaRPr lang="en-US" dirty="0">
                      <a:latin typeface="Calibri" pitchFamily="34" charset="0"/>
                    </a:endParaRPr>
                  </a:p>
                </p:txBody>
              </p:sp>
            </p:grpSp>
          </p:grpSp>
          <p:pic>
            <p:nvPicPr>
              <p:cNvPr id="22" name="Picture 2" descr="C:\Documents and Settings\cantot\My Documents\Training\Supporting Materials\Icons\PNG files for PowerPoint\All Others\disc green half.png"/>
              <p:cNvPicPr>
                <a:picLocks noChangeAspect="1" noChangeArrowheads="1"/>
              </p:cNvPicPr>
              <p:nvPr/>
            </p:nvPicPr>
            <p:blipFill>
              <a:blip r:embed="rId3" cstate="print"/>
              <a:srcRect/>
              <a:stretch>
                <a:fillRect/>
              </a:stretch>
            </p:blipFill>
            <p:spPr bwMode="auto">
              <a:xfrm>
                <a:off x="7391400" y="730468"/>
                <a:ext cx="819150" cy="571500"/>
              </a:xfrm>
              <a:prstGeom prst="rect">
                <a:avLst/>
              </a:prstGeom>
              <a:noFill/>
            </p:spPr>
          </p:pic>
        </p:grpSp>
        <p:sp>
          <p:nvSpPr>
            <p:cNvPr id="44" name="TextBox 43"/>
            <p:cNvSpPr txBox="1"/>
            <p:nvPr/>
          </p:nvSpPr>
          <p:spPr>
            <a:xfrm>
              <a:off x="7338266" y="1631732"/>
              <a:ext cx="928459" cy="697627"/>
            </a:xfrm>
            <a:prstGeom prst="rect">
              <a:avLst/>
            </a:prstGeom>
            <a:noFill/>
            <a:ln>
              <a:noFill/>
            </a:ln>
            <a:effectLst>
              <a:outerShdw blurRad="107950" dist="12700" dir="5400000" algn="ctr">
                <a:srgbClr val="000000"/>
              </a:outerShdw>
            </a:effectLst>
          </p:spPr>
          <p:txBody>
            <a:bodyPr wrap="none" rtlCol="0">
              <a:spAutoFit/>
            </a:bodyPr>
            <a:lstStyle/>
            <a:p>
              <a:pPr algn="ctr"/>
              <a:r>
                <a:rPr lang="en-US" sz="1400" b="1" dirty="0" smtClean="0">
                  <a:solidFill>
                    <a:schemeClr val="bg1"/>
                  </a:solidFill>
                  <a:latin typeface="Calibri" pitchFamily="34" charset="0"/>
                </a:rPr>
                <a:t>I/O</a:t>
              </a:r>
              <a:br>
                <a:rPr lang="en-US" sz="1400" b="1" dirty="0" smtClean="0">
                  <a:solidFill>
                    <a:schemeClr val="bg1"/>
                  </a:solidFill>
                  <a:latin typeface="Calibri" pitchFamily="34" charset="0"/>
                </a:rPr>
              </a:br>
              <a:r>
                <a:rPr lang="en-US" sz="1400" b="1" dirty="0" smtClean="0">
                  <a:solidFill>
                    <a:schemeClr val="bg1"/>
                  </a:solidFill>
                  <a:latin typeface="Calibri" pitchFamily="34" charset="0"/>
                </a:rPr>
                <a:t>Scheduler</a:t>
              </a:r>
              <a:endParaRPr lang="en-US" sz="1400" b="1" dirty="0">
                <a:solidFill>
                  <a:schemeClr val="bg1"/>
                </a:solidFill>
                <a:latin typeface="Calibri" pitchFamily="34" charset="0"/>
              </a:endParaRPr>
            </a:p>
          </p:txBody>
        </p:sp>
      </p:grpSp>
      <p:grpSp>
        <p:nvGrpSpPr>
          <p:cNvPr id="12" name="Group 48"/>
          <p:cNvGrpSpPr/>
          <p:nvPr/>
        </p:nvGrpSpPr>
        <p:grpSpPr>
          <a:xfrm>
            <a:off x="275494" y="826389"/>
            <a:ext cx="7911723" cy="883682"/>
            <a:chOff x="304800" y="564932"/>
            <a:chExt cx="7911723" cy="1178243"/>
          </a:xfrm>
        </p:grpSpPr>
        <p:grpSp>
          <p:nvGrpSpPr>
            <p:cNvPr id="18" name="Group 18"/>
            <p:cNvGrpSpPr/>
            <p:nvPr/>
          </p:nvGrpSpPr>
          <p:grpSpPr>
            <a:xfrm>
              <a:off x="304800" y="564932"/>
              <a:ext cx="7905750" cy="1178243"/>
              <a:chOff x="304800" y="564932"/>
              <a:chExt cx="7905750" cy="1178243"/>
            </a:xfrm>
          </p:grpSpPr>
          <p:grpSp>
            <p:nvGrpSpPr>
              <p:cNvPr id="19" name="Group 6"/>
              <p:cNvGrpSpPr/>
              <p:nvPr/>
            </p:nvGrpSpPr>
            <p:grpSpPr>
              <a:xfrm>
                <a:off x="304800" y="564932"/>
                <a:ext cx="7772400" cy="1178243"/>
                <a:chOff x="304800" y="914400"/>
                <a:chExt cx="7772400" cy="1178243"/>
              </a:xfrm>
            </p:grpSpPr>
            <p:grpSp>
              <p:nvGrpSpPr>
                <p:cNvPr id="20" name="Group 44"/>
                <p:cNvGrpSpPr/>
                <p:nvPr/>
              </p:nvGrpSpPr>
              <p:grpSpPr>
                <a:xfrm>
                  <a:off x="533400" y="1447800"/>
                  <a:ext cx="7197918" cy="644843"/>
                  <a:chOff x="533400" y="1447800"/>
                  <a:chExt cx="7197918" cy="644843"/>
                </a:xfrm>
              </p:grpSpPr>
              <p:sp>
                <p:nvSpPr>
                  <p:cNvPr id="16" name="Rectangle 15"/>
                  <p:cNvSpPr/>
                  <p:nvPr/>
                </p:nvSpPr>
                <p:spPr>
                  <a:xfrm>
                    <a:off x="533400" y="1447800"/>
                    <a:ext cx="7162800" cy="578068"/>
                  </a:xfrm>
                  <a:prstGeom prst="rect">
                    <a:avLst/>
                  </a:prstGeom>
                  <a:gradFill>
                    <a:gsLst>
                      <a:gs pos="0">
                        <a:srgbClr val="D5EAF8"/>
                      </a:gs>
                      <a:gs pos="50000">
                        <a:srgbClr val="D5EAF8">
                          <a:alpha val="44000"/>
                        </a:srgbClr>
                      </a:gs>
                      <a:gs pos="100000">
                        <a:srgbClr val="D5EAF8">
                          <a:alpha val="25000"/>
                        </a:srgbClr>
                      </a:gs>
                    </a:gsLst>
                    <a:lin ang="540000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685800" y="1600200"/>
                    <a:ext cx="7045518" cy="492443"/>
                  </a:xfrm>
                  <a:prstGeom prst="rect">
                    <a:avLst/>
                  </a:prstGeom>
                  <a:noFill/>
                </p:spPr>
                <p:txBody>
                  <a:bodyPr wrap="none" rtlCol="0">
                    <a:spAutoFit/>
                  </a:bodyPr>
                  <a:lstStyle/>
                  <a:p>
                    <a:pPr marL="342900" indent="-342900"/>
                    <a:r>
                      <a:rPr lang="en-US" dirty="0" smtClean="0">
                        <a:latin typeface="Calibri" pitchFamily="34" charset="0"/>
                      </a:rPr>
                      <a:t>Set mount option to: </a:t>
                    </a:r>
                    <a:r>
                      <a:rPr lang="en-US" dirty="0" smtClean="0">
                        <a:latin typeface="Courier New" pitchFamily="49" charset="0"/>
                        <a:cs typeface="Courier New" pitchFamily="49" charset="0"/>
                      </a:rPr>
                      <a:t>rw, noatime, inode64, allocsize=16m</a:t>
                    </a:r>
                    <a:endParaRPr lang="en-US" dirty="0">
                      <a:latin typeface="Courier New" pitchFamily="49" charset="0"/>
                      <a:cs typeface="Courier New" pitchFamily="49" charset="0"/>
                    </a:endParaRPr>
                  </a:p>
                </p:txBody>
              </p:sp>
            </p:grpSp>
            <p:grpSp>
              <p:nvGrpSpPr>
                <p:cNvPr id="21" name="Group 20"/>
                <p:cNvGrpSpPr/>
                <p:nvPr/>
              </p:nvGrpSpPr>
              <p:grpSpPr>
                <a:xfrm>
                  <a:off x="304800" y="914400"/>
                  <a:ext cx="7772400" cy="797243"/>
                  <a:chOff x="304800" y="914400"/>
                  <a:chExt cx="7772400" cy="797243"/>
                </a:xfrm>
              </p:grpSpPr>
              <p:sp>
                <p:nvSpPr>
                  <p:cNvPr id="10" name="Rounded Rectangle 9"/>
                  <p:cNvSpPr/>
                  <p:nvPr/>
                </p:nvSpPr>
                <p:spPr>
                  <a:xfrm>
                    <a:off x="381000" y="1143000"/>
                    <a:ext cx="76962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5"/>
                  <p:cNvGrpSpPr/>
                  <p:nvPr/>
                </p:nvGrpSpPr>
                <p:grpSpPr>
                  <a:xfrm>
                    <a:off x="304800" y="914400"/>
                    <a:ext cx="287045" cy="492443"/>
                    <a:chOff x="7797775" y="1416268"/>
                    <a:chExt cx="287045" cy="492443"/>
                  </a:xfrm>
                </p:grpSpPr>
                <p:sp>
                  <p:nvSpPr>
                    <p:cNvPr id="14" name="Oval 13"/>
                    <p:cNvSpPr/>
                    <p:nvPr/>
                  </p:nvSpPr>
                  <p:spPr>
                    <a:xfrm>
                      <a:off x="7810500" y="1495306"/>
                      <a:ext cx="274320" cy="274320"/>
                    </a:xfrm>
                    <a:prstGeom prst="ellipse">
                      <a:avLst/>
                    </a:prstGeom>
                    <a:solidFill>
                      <a:schemeClr val="bg1"/>
                    </a:solidFill>
                    <a:ln w="9525">
                      <a:solidFill>
                        <a:schemeClr val="accent1">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endParaRPr lang="en-US" b="1" dirty="0">
                        <a:solidFill>
                          <a:schemeClr val="tx2">
                            <a:lumMod val="75000"/>
                          </a:schemeClr>
                        </a:solidFill>
                        <a:latin typeface="Calibri" pitchFamily="34" charset="0"/>
                      </a:endParaRPr>
                    </a:p>
                  </p:txBody>
                </p:sp>
                <p:sp>
                  <p:nvSpPr>
                    <p:cNvPr id="15" name="TextBox 14"/>
                    <p:cNvSpPr txBox="1"/>
                    <p:nvPr/>
                  </p:nvSpPr>
                  <p:spPr>
                    <a:xfrm>
                      <a:off x="7797775" y="1416268"/>
                      <a:ext cx="236706" cy="492443"/>
                    </a:xfrm>
                    <a:prstGeom prst="rect">
                      <a:avLst/>
                    </a:prstGeom>
                    <a:noFill/>
                  </p:spPr>
                  <p:txBody>
                    <a:bodyPr wrap="square" rtlCol="0">
                      <a:spAutoFit/>
                    </a:bodyPr>
                    <a:lstStyle/>
                    <a:p>
                      <a:r>
                        <a:rPr lang="en-US" b="1" dirty="0" smtClean="0">
                          <a:solidFill>
                            <a:schemeClr val="accent1">
                              <a:lumMod val="75000"/>
                            </a:schemeClr>
                          </a:solidFill>
                          <a:latin typeface="Calibri" pitchFamily="34" charset="0"/>
                        </a:rPr>
                        <a:t>1</a:t>
                      </a:r>
                      <a:endParaRPr lang="en-US" b="1" dirty="0">
                        <a:solidFill>
                          <a:schemeClr val="accent1">
                            <a:lumMod val="75000"/>
                          </a:schemeClr>
                        </a:solidFill>
                        <a:latin typeface="Calibri" pitchFamily="34" charset="0"/>
                      </a:endParaRPr>
                    </a:p>
                  </p:txBody>
                </p:sp>
              </p:grpSp>
              <p:sp>
                <p:nvSpPr>
                  <p:cNvPr id="13" name="TextBox 12"/>
                  <p:cNvSpPr txBox="1"/>
                  <p:nvPr/>
                </p:nvSpPr>
                <p:spPr>
                  <a:xfrm>
                    <a:off x="457200" y="1219200"/>
                    <a:ext cx="4172937" cy="492443"/>
                  </a:xfrm>
                  <a:prstGeom prst="rect">
                    <a:avLst/>
                  </a:prstGeom>
                  <a:noFill/>
                </p:spPr>
                <p:txBody>
                  <a:bodyPr wrap="none" rtlCol="0">
                    <a:spAutoFit/>
                  </a:bodyPr>
                  <a:lstStyle/>
                  <a:p>
                    <a:r>
                      <a:rPr lang="en-US" dirty="0" smtClean="0">
                        <a:latin typeface="Calibri" pitchFamily="34" charset="0"/>
                      </a:rPr>
                      <a:t>Update mount options for XFS file systems</a:t>
                    </a:r>
                    <a:endParaRPr lang="en-US" dirty="0">
                      <a:latin typeface="Calibri" pitchFamily="34" charset="0"/>
                    </a:endParaRPr>
                  </a:p>
                </p:txBody>
              </p:sp>
            </p:grpSp>
          </p:grpSp>
          <p:pic>
            <p:nvPicPr>
              <p:cNvPr id="142338" name="Picture 2" descr="C:\Documents and Settings\cantot\My Documents\Training\Supporting Materials\Icons\PNG files for PowerPoint\All Others\disc green half.png"/>
              <p:cNvPicPr>
                <a:picLocks noChangeAspect="1" noChangeArrowheads="1"/>
              </p:cNvPicPr>
              <p:nvPr/>
            </p:nvPicPr>
            <p:blipFill>
              <a:blip r:embed="rId3" cstate="print"/>
              <a:srcRect/>
              <a:stretch>
                <a:fillRect/>
              </a:stretch>
            </p:blipFill>
            <p:spPr bwMode="auto">
              <a:xfrm>
                <a:off x="7391400" y="730468"/>
                <a:ext cx="819150" cy="571500"/>
              </a:xfrm>
              <a:prstGeom prst="rect">
                <a:avLst/>
              </a:prstGeom>
              <a:noFill/>
            </p:spPr>
          </p:pic>
        </p:grpSp>
        <p:sp>
          <p:nvSpPr>
            <p:cNvPr id="45" name="TextBox 44"/>
            <p:cNvSpPr txBox="1"/>
            <p:nvPr/>
          </p:nvSpPr>
          <p:spPr>
            <a:xfrm>
              <a:off x="7467600" y="762000"/>
              <a:ext cx="748923" cy="697627"/>
            </a:xfrm>
            <a:prstGeom prst="rect">
              <a:avLst/>
            </a:prstGeom>
            <a:noFill/>
            <a:ln>
              <a:noFill/>
            </a:ln>
            <a:effectLst>
              <a:outerShdw blurRad="107950" dist="12700" dir="5400000" algn="ctr">
                <a:srgbClr val="000000"/>
              </a:outerShdw>
            </a:effectLst>
          </p:spPr>
          <p:txBody>
            <a:bodyPr wrap="none" rtlCol="0">
              <a:spAutoFit/>
            </a:bodyPr>
            <a:lstStyle/>
            <a:p>
              <a:r>
                <a:rPr lang="en-US" sz="1400" b="1" dirty="0" smtClean="0">
                  <a:solidFill>
                    <a:schemeClr val="bg1"/>
                  </a:solidFill>
                  <a:latin typeface="Calibri" pitchFamily="34" charset="0"/>
                </a:rPr>
                <a:t>Mount</a:t>
              </a:r>
              <a:br>
                <a:rPr lang="en-US" sz="1400" b="1" dirty="0" smtClean="0">
                  <a:solidFill>
                    <a:schemeClr val="bg1"/>
                  </a:solidFill>
                  <a:latin typeface="Calibri" pitchFamily="34" charset="0"/>
                </a:rPr>
              </a:br>
              <a:r>
                <a:rPr lang="en-US" sz="1400" b="1" dirty="0" smtClean="0">
                  <a:solidFill>
                    <a:schemeClr val="bg1"/>
                  </a:solidFill>
                  <a:latin typeface="Calibri" pitchFamily="34" charset="0"/>
                </a:rPr>
                <a:t>options</a:t>
              </a:r>
              <a:endParaRPr lang="en-US" sz="1400" b="1" dirty="0">
                <a:solidFill>
                  <a:schemeClr val="bg1"/>
                </a:solidFill>
                <a:latin typeface="Calibri" pitchFamily="34" charset="0"/>
              </a:endParaRPr>
            </a:p>
          </p:txBody>
        </p:sp>
      </p:grpSp>
      <p:grpSp>
        <p:nvGrpSpPr>
          <p:cNvPr id="24" name="Group 46"/>
          <p:cNvGrpSpPr/>
          <p:nvPr/>
        </p:nvGrpSpPr>
        <p:grpSpPr>
          <a:xfrm>
            <a:off x="235023" y="2382197"/>
            <a:ext cx="8001000" cy="1160681"/>
            <a:chOff x="304800" y="2667000"/>
            <a:chExt cx="8001000" cy="1547575"/>
          </a:xfrm>
        </p:grpSpPr>
        <p:grpSp>
          <p:nvGrpSpPr>
            <p:cNvPr id="26" name="Group 31"/>
            <p:cNvGrpSpPr/>
            <p:nvPr/>
          </p:nvGrpSpPr>
          <p:grpSpPr>
            <a:xfrm>
              <a:off x="304800" y="2667000"/>
              <a:ext cx="8001000" cy="1547575"/>
              <a:chOff x="304800" y="564932"/>
              <a:chExt cx="8001000" cy="1547575"/>
            </a:xfrm>
          </p:grpSpPr>
          <p:grpSp>
            <p:nvGrpSpPr>
              <p:cNvPr id="32" name="Group 6"/>
              <p:cNvGrpSpPr/>
              <p:nvPr/>
            </p:nvGrpSpPr>
            <p:grpSpPr>
              <a:xfrm>
                <a:off x="304800" y="564932"/>
                <a:ext cx="8001000" cy="1547575"/>
                <a:chOff x="304800" y="914400"/>
                <a:chExt cx="8001000" cy="1547575"/>
              </a:xfrm>
            </p:grpSpPr>
            <p:grpSp>
              <p:nvGrpSpPr>
                <p:cNvPr id="33" name="Group 44"/>
                <p:cNvGrpSpPr/>
                <p:nvPr/>
              </p:nvGrpSpPr>
              <p:grpSpPr>
                <a:xfrm>
                  <a:off x="533400" y="1447800"/>
                  <a:ext cx="7772400" cy="1014175"/>
                  <a:chOff x="533400" y="1447800"/>
                  <a:chExt cx="7772400" cy="1014175"/>
                </a:xfrm>
              </p:grpSpPr>
              <p:sp>
                <p:nvSpPr>
                  <p:cNvPr id="42" name="Rectangle 41"/>
                  <p:cNvSpPr/>
                  <p:nvPr/>
                </p:nvSpPr>
                <p:spPr>
                  <a:xfrm>
                    <a:off x="533400" y="1447800"/>
                    <a:ext cx="7772400" cy="914400"/>
                  </a:xfrm>
                  <a:prstGeom prst="rect">
                    <a:avLst/>
                  </a:prstGeom>
                  <a:gradFill>
                    <a:gsLst>
                      <a:gs pos="0">
                        <a:srgbClr val="D5EAF8"/>
                      </a:gs>
                      <a:gs pos="50000">
                        <a:srgbClr val="D5EAF8">
                          <a:alpha val="44000"/>
                        </a:srgbClr>
                      </a:gs>
                      <a:gs pos="100000">
                        <a:srgbClr val="D5EAF8">
                          <a:alpha val="25000"/>
                        </a:srgbClr>
                      </a:gs>
                    </a:gsLst>
                    <a:lin ang="540000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685800" y="1600200"/>
                    <a:ext cx="7428613" cy="861775"/>
                  </a:xfrm>
                  <a:prstGeom prst="rect">
                    <a:avLst/>
                  </a:prstGeom>
                  <a:noFill/>
                </p:spPr>
                <p:txBody>
                  <a:bodyPr wrap="none" rtlCol="0">
                    <a:spAutoFit/>
                  </a:bodyPr>
                  <a:lstStyle/>
                  <a:p>
                    <a:r>
                      <a:rPr lang="en-US" dirty="0" smtClean="0">
                        <a:latin typeface="Calibri" pitchFamily="34" charset="0"/>
                      </a:rPr>
                      <a:t>Use the following command on each block device:</a:t>
                    </a:r>
                    <a:br>
                      <a:rPr lang="en-US" dirty="0" smtClean="0">
                        <a:latin typeface="Calibri" pitchFamily="34" charset="0"/>
                      </a:rPr>
                    </a:br>
                    <a:r>
                      <a:rPr lang="en-US" dirty="0" smtClean="0">
                        <a:latin typeface="Courier New" pitchFamily="49" charset="0"/>
                        <a:cs typeface="Courier New" pitchFamily="49" charset="0"/>
                      </a:rPr>
                      <a:t>/sbin/blockdev --setra  16385 /dev/</a:t>
                    </a:r>
                    <a:r>
                      <a:rPr lang="en-US" i="1" dirty="0" smtClean="0">
                        <a:latin typeface="Courier New" pitchFamily="49" charset="0"/>
                        <a:cs typeface="Courier New" pitchFamily="49" charset="0"/>
                      </a:rPr>
                      <a:t>block_device_name</a:t>
                    </a:r>
                    <a:endParaRPr lang="en-US" i="1" dirty="0">
                      <a:latin typeface="Courier New" pitchFamily="49" charset="0"/>
                      <a:cs typeface="Courier New" pitchFamily="49" charset="0"/>
                    </a:endParaRPr>
                  </a:p>
                </p:txBody>
              </p:sp>
            </p:grpSp>
            <p:grpSp>
              <p:nvGrpSpPr>
                <p:cNvPr id="35" name="Group 20"/>
                <p:cNvGrpSpPr/>
                <p:nvPr/>
              </p:nvGrpSpPr>
              <p:grpSpPr>
                <a:xfrm>
                  <a:off x="304800" y="914400"/>
                  <a:ext cx="7772400" cy="797243"/>
                  <a:chOff x="304800" y="914400"/>
                  <a:chExt cx="7772400" cy="797243"/>
                </a:xfrm>
              </p:grpSpPr>
              <p:sp>
                <p:nvSpPr>
                  <p:cNvPr id="37" name="Rounded Rectangle 36"/>
                  <p:cNvSpPr/>
                  <p:nvPr/>
                </p:nvSpPr>
                <p:spPr>
                  <a:xfrm>
                    <a:off x="381000" y="1143000"/>
                    <a:ext cx="76962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25"/>
                  <p:cNvGrpSpPr/>
                  <p:nvPr/>
                </p:nvGrpSpPr>
                <p:grpSpPr>
                  <a:xfrm>
                    <a:off x="304800" y="914400"/>
                    <a:ext cx="287045" cy="492443"/>
                    <a:chOff x="7797775" y="1416268"/>
                    <a:chExt cx="287045" cy="492443"/>
                  </a:xfrm>
                </p:grpSpPr>
                <p:sp>
                  <p:nvSpPr>
                    <p:cNvPr id="40" name="Oval 39"/>
                    <p:cNvSpPr/>
                    <p:nvPr/>
                  </p:nvSpPr>
                  <p:spPr>
                    <a:xfrm>
                      <a:off x="7810500" y="1495306"/>
                      <a:ext cx="274320" cy="274320"/>
                    </a:xfrm>
                    <a:prstGeom prst="ellipse">
                      <a:avLst/>
                    </a:prstGeom>
                    <a:solidFill>
                      <a:schemeClr val="bg1"/>
                    </a:solidFill>
                    <a:ln w="9525">
                      <a:solidFill>
                        <a:schemeClr val="accent1">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endParaRPr lang="en-US" b="1" dirty="0">
                        <a:solidFill>
                          <a:schemeClr val="tx2">
                            <a:lumMod val="75000"/>
                          </a:schemeClr>
                        </a:solidFill>
                        <a:latin typeface="Calibri" pitchFamily="34" charset="0"/>
                      </a:endParaRPr>
                    </a:p>
                  </p:txBody>
                </p:sp>
                <p:sp>
                  <p:nvSpPr>
                    <p:cNvPr id="41" name="TextBox 40"/>
                    <p:cNvSpPr txBox="1"/>
                    <p:nvPr/>
                  </p:nvSpPr>
                  <p:spPr>
                    <a:xfrm>
                      <a:off x="7797775" y="1416268"/>
                      <a:ext cx="236706" cy="492443"/>
                    </a:xfrm>
                    <a:prstGeom prst="rect">
                      <a:avLst/>
                    </a:prstGeom>
                    <a:noFill/>
                  </p:spPr>
                  <p:txBody>
                    <a:bodyPr wrap="square" rtlCol="0">
                      <a:spAutoFit/>
                    </a:bodyPr>
                    <a:lstStyle/>
                    <a:p>
                      <a:r>
                        <a:rPr lang="en-US" b="1" dirty="0" smtClean="0">
                          <a:solidFill>
                            <a:schemeClr val="accent1">
                              <a:lumMod val="75000"/>
                            </a:schemeClr>
                          </a:solidFill>
                          <a:latin typeface="Calibri" pitchFamily="34" charset="0"/>
                        </a:rPr>
                        <a:t>3</a:t>
                      </a:r>
                      <a:endParaRPr lang="en-US" b="1" dirty="0">
                        <a:solidFill>
                          <a:schemeClr val="accent1">
                            <a:lumMod val="75000"/>
                          </a:schemeClr>
                        </a:solidFill>
                        <a:latin typeface="Calibri" pitchFamily="34" charset="0"/>
                      </a:endParaRPr>
                    </a:p>
                  </p:txBody>
                </p:sp>
              </p:grpSp>
              <p:sp>
                <p:nvSpPr>
                  <p:cNvPr id="39" name="TextBox 38"/>
                  <p:cNvSpPr txBox="1"/>
                  <p:nvPr/>
                </p:nvSpPr>
                <p:spPr>
                  <a:xfrm>
                    <a:off x="457200" y="1219200"/>
                    <a:ext cx="5853135" cy="492443"/>
                  </a:xfrm>
                  <a:prstGeom prst="rect">
                    <a:avLst/>
                  </a:prstGeom>
                  <a:noFill/>
                </p:spPr>
                <p:txBody>
                  <a:bodyPr wrap="none" rtlCol="0">
                    <a:spAutoFit/>
                  </a:bodyPr>
                  <a:lstStyle/>
                  <a:p>
                    <a:r>
                      <a:rPr lang="en-US" dirty="0" smtClean="0">
                        <a:latin typeface="Calibri" pitchFamily="34" charset="0"/>
                      </a:rPr>
                      <a:t>Change the read-ahead value for each block device to 16385</a:t>
                    </a:r>
                    <a:endParaRPr lang="en-US" dirty="0">
                      <a:latin typeface="Calibri" pitchFamily="34" charset="0"/>
                    </a:endParaRPr>
                  </a:p>
                </p:txBody>
              </p:sp>
            </p:grpSp>
          </p:grpSp>
          <p:pic>
            <p:nvPicPr>
              <p:cNvPr id="34" name="Picture 2" descr="C:\Documents and Settings\cantot\My Documents\Training\Supporting Materials\Icons\PNG files for PowerPoint\All Others\disc green half.png"/>
              <p:cNvPicPr>
                <a:picLocks noChangeAspect="1" noChangeArrowheads="1"/>
              </p:cNvPicPr>
              <p:nvPr/>
            </p:nvPicPr>
            <p:blipFill>
              <a:blip r:embed="rId3" cstate="print"/>
              <a:srcRect/>
              <a:stretch>
                <a:fillRect/>
              </a:stretch>
            </p:blipFill>
            <p:spPr bwMode="auto">
              <a:xfrm>
                <a:off x="7391400" y="730468"/>
                <a:ext cx="819150" cy="571500"/>
              </a:xfrm>
              <a:prstGeom prst="rect">
                <a:avLst/>
              </a:prstGeom>
              <a:noFill/>
            </p:spPr>
          </p:pic>
        </p:grpSp>
        <p:sp>
          <p:nvSpPr>
            <p:cNvPr id="46" name="TextBox 45"/>
            <p:cNvSpPr txBox="1"/>
            <p:nvPr/>
          </p:nvSpPr>
          <p:spPr>
            <a:xfrm>
              <a:off x="7527755" y="2819400"/>
              <a:ext cx="644991" cy="697627"/>
            </a:xfrm>
            <a:prstGeom prst="rect">
              <a:avLst/>
            </a:prstGeom>
            <a:noFill/>
            <a:ln>
              <a:noFill/>
            </a:ln>
            <a:effectLst>
              <a:outerShdw blurRad="107950" dist="12700" dir="5400000" algn="ctr">
                <a:srgbClr val="000000"/>
              </a:outerShdw>
            </a:effectLst>
          </p:spPr>
          <p:txBody>
            <a:bodyPr wrap="none" rtlCol="0">
              <a:spAutoFit/>
            </a:bodyPr>
            <a:lstStyle/>
            <a:p>
              <a:pPr algn="ctr"/>
              <a:r>
                <a:rPr lang="en-US" sz="1400" b="1" dirty="0" smtClean="0">
                  <a:solidFill>
                    <a:schemeClr val="bg1"/>
                  </a:solidFill>
                  <a:latin typeface="Calibri" pitchFamily="34" charset="0"/>
                </a:rPr>
                <a:t>Read-</a:t>
              </a:r>
              <a:br>
                <a:rPr lang="en-US" sz="1400" b="1" dirty="0" smtClean="0">
                  <a:solidFill>
                    <a:schemeClr val="bg1"/>
                  </a:solidFill>
                  <a:latin typeface="Calibri" pitchFamily="34" charset="0"/>
                </a:rPr>
              </a:br>
              <a:r>
                <a:rPr lang="en-US" sz="1400" b="1" dirty="0" smtClean="0">
                  <a:solidFill>
                    <a:schemeClr val="bg1"/>
                  </a:solidFill>
                  <a:latin typeface="Calibri" pitchFamily="34" charset="0"/>
                </a:rPr>
                <a:t>ahead</a:t>
              </a:r>
              <a:endParaRPr lang="en-US" sz="1400" b="1" dirty="0">
                <a:solidFill>
                  <a:schemeClr val="bg1"/>
                </a:solidFill>
                <a:latin typeface="Calibri" pitchFamily="34" charset="0"/>
              </a:endParaRPr>
            </a:p>
          </p:txBody>
        </p:sp>
      </p:grpSp>
      <p:grpSp>
        <p:nvGrpSpPr>
          <p:cNvPr id="50" name="Group 6"/>
          <p:cNvGrpSpPr/>
          <p:nvPr/>
        </p:nvGrpSpPr>
        <p:grpSpPr>
          <a:xfrm>
            <a:off x="238761" y="3337354"/>
            <a:ext cx="8752186" cy="1378297"/>
            <a:chOff x="304800" y="817602"/>
            <a:chExt cx="9018559" cy="1473637"/>
          </a:xfrm>
        </p:grpSpPr>
        <p:grpSp>
          <p:nvGrpSpPr>
            <p:cNvPr id="52" name="Group 44"/>
            <p:cNvGrpSpPr/>
            <p:nvPr/>
          </p:nvGrpSpPr>
          <p:grpSpPr>
            <a:xfrm>
              <a:off x="341529" y="1533334"/>
              <a:ext cx="8981830" cy="757905"/>
              <a:chOff x="341529" y="1533334"/>
              <a:chExt cx="8981830" cy="757905"/>
            </a:xfrm>
          </p:grpSpPr>
          <p:sp>
            <p:nvSpPr>
              <p:cNvPr id="59" name="Rectangle 58"/>
              <p:cNvSpPr/>
              <p:nvPr/>
            </p:nvSpPr>
            <p:spPr>
              <a:xfrm>
                <a:off x="341529" y="1533334"/>
                <a:ext cx="8826828" cy="713197"/>
              </a:xfrm>
              <a:prstGeom prst="rect">
                <a:avLst/>
              </a:prstGeom>
              <a:gradFill>
                <a:gsLst>
                  <a:gs pos="0">
                    <a:srgbClr val="D5EAF8"/>
                  </a:gs>
                  <a:gs pos="50000">
                    <a:srgbClr val="D5EAF8">
                      <a:alpha val="44000"/>
                    </a:srgbClr>
                  </a:gs>
                  <a:gs pos="100000">
                    <a:srgbClr val="D5EAF8">
                      <a:alpha val="25000"/>
                    </a:srgbClr>
                  </a:gs>
                </a:gsLst>
                <a:lin ang="540000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411808" y="1600200"/>
                <a:ext cx="8911551" cy="691039"/>
              </a:xfrm>
              <a:prstGeom prst="rect">
                <a:avLst/>
              </a:prstGeom>
              <a:noFill/>
            </p:spPr>
            <p:txBody>
              <a:bodyPr wrap="none" rtlCol="0">
                <a:spAutoFit/>
              </a:bodyPr>
              <a:lstStyle/>
              <a:p>
                <a:r>
                  <a:rPr lang="en-US" dirty="0" smtClean="0">
                    <a:latin typeface="Calibri" pitchFamily="34" charset="0"/>
                  </a:rPr>
                  <a:t>Use the following command on to disable THP:</a:t>
                </a:r>
                <a:br>
                  <a:rPr lang="en-US" dirty="0" smtClean="0">
                    <a:latin typeface="Calibri" pitchFamily="34" charset="0"/>
                  </a:rPr>
                </a:br>
                <a:r>
                  <a:rPr lang="en-US" dirty="0">
                    <a:latin typeface="Courier New" pitchFamily="49" charset="0"/>
                    <a:cs typeface="Courier New" pitchFamily="49" charset="0"/>
                  </a:rPr>
                  <a:t>echo never &gt; /sys/kernel/mm/redhat_transparent_hugepage/enabled</a:t>
                </a:r>
              </a:p>
            </p:txBody>
          </p:sp>
        </p:grpSp>
        <p:grpSp>
          <p:nvGrpSpPr>
            <p:cNvPr id="53" name="Group 20"/>
            <p:cNvGrpSpPr/>
            <p:nvPr/>
          </p:nvGrpSpPr>
          <p:grpSpPr>
            <a:xfrm>
              <a:off x="304800" y="817602"/>
              <a:ext cx="9018559" cy="897045"/>
              <a:chOff x="304800" y="817602"/>
              <a:chExt cx="9018559" cy="897045"/>
            </a:xfrm>
          </p:grpSpPr>
          <p:sp>
            <p:nvSpPr>
              <p:cNvPr id="54" name="Rounded Rectangle 53"/>
              <p:cNvSpPr/>
              <p:nvPr/>
            </p:nvSpPr>
            <p:spPr>
              <a:xfrm>
                <a:off x="381000" y="993614"/>
                <a:ext cx="8942359" cy="7210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 name="Group 25"/>
              <p:cNvGrpSpPr/>
              <p:nvPr/>
            </p:nvGrpSpPr>
            <p:grpSpPr>
              <a:xfrm>
                <a:off x="304800" y="817602"/>
                <a:ext cx="287045" cy="394880"/>
                <a:chOff x="7797775" y="1319470"/>
                <a:chExt cx="287045" cy="394880"/>
              </a:xfrm>
            </p:grpSpPr>
            <p:sp>
              <p:nvSpPr>
                <p:cNvPr id="57" name="Oval 56"/>
                <p:cNvSpPr/>
                <p:nvPr/>
              </p:nvSpPr>
              <p:spPr>
                <a:xfrm>
                  <a:off x="7810500" y="1319470"/>
                  <a:ext cx="274320" cy="274320"/>
                </a:xfrm>
                <a:prstGeom prst="ellipse">
                  <a:avLst/>
                </a:prstGeom>
                <a:solidFill>
                  <a:schemeClr val="bg1"/>
                </a:solidFill>
                <a:ln w="9525">
                  <a:solidFill>
                    <a:schemeClr val="accent1">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endParaRPr lang="en-US" b="1" dirty="0">
                    <a:solidFill>
                      <a:schemeClr val="tx2">
                        <a:lumMod val="75000"/>
                      </a:schemeClr>
                    </a:solidFill>
                    <a:latin typeface="Calibri" pitchFamily="34" charset="0"/>
                  </a:endParaRPr>
                </a:p>
              </p:txBody>
            </p:sp>
            <p:sp>
              <p:nvSpPr>
                <p:cNvPr id="58" name="TextBox 57"/>
                <p:cNvSpPr txBox="1"/>
                <p:nvPr/>
              </p:nvSpPr>
              <p:spPr>
                <a:xfrm>
                  <a:off x="7797775" y="1319470"/>
                  <a:ext cx="236706" cy="394880"/>
                </a:xfrm>
                <a:prstGeom prst="rect">
                  <a:avLst/>
                </a:prstGeom>
                <a:noFill/>
              </p:spPr>
              <p:txBody>
                <a:bodyPr wrap="square" rtlCol="0">
                  <a:spAutoFit/>
                </a:bodyPr>
                <a:lstStyle/>
                <a:p>
                  <a:r>
                    <a:rPr lang="en-US" b="1" dirty="0">
                      <a:solidFill>
                        <a:schemeClr val="accent1">
                          <a:lumMod val="75000"/>
                        </a:schemeClr>
                      </a:solidFill>
                      <a:latin typeface="Calibri" pitchFamily="34" charset="0"/>
                    </a:rPr>
                    <a:t>4</a:t>
                  </a:r>
                </a:p>
              </p:txBody>
            </p:sp>
          </p:grpSp>
          <p:sp>
            <p:nvSpPr>
              <p:cNvPr id="56" name="TextBox 55"/>
              <p:cNvSpPr txBox="1"/>
              <p:nvPr/>
            </p:nvSpPr>
            <p:spPr>
              <a:xfrm>
                <a:off x="557651" y="1023608"/>
                <a:ext cx="8697437" cy="691039"/>
              </a:xfrm>
              <a:prstGeom prst="rect">
                <a:avLst/>
              </a:prstGeom>
              <a:noFill/>
            </p:spPr>
            <p:txBody>
              <a:bodyPr wrap="square" rtlCol="0">
                <a:spAutoFit/>
              </a:bodyPr>
              <a:lstStyle/>
              <a:p>
                <a:r>
                  <a:rPr lang="fr-FR" dirty="0">
                    <a:latin typeface="Calibri" pitchFamily="34" charset="0"/>
                  </a:rPr>
                  <a:t>Disable Transparent Huge Pages (THP</a:t>
                </a:r>
                <a:r>
                  <a:rPr lang="fr-FR" dirty="0" smtClean="0">
                    <a:latin typeface="Calibri" pitchFamily="34" charset="0"/>
                  </a:rPr>
                  <a:t>). (ReadHat Linux 6.0 and higher)</a:t>
                </a:r>
              </a:p>
              <a:p>
                <a:r>
                  <a:rPr lang="en-US" dirty="0">
                    <a:latin typeface="Calibri" pitchFamily="34" charset="0"/>
                  </a:rPr>
                  <a:t>THP degrades Greenplum Database performance</a:t>
                </a:r>
                <a:r>
                  <a:rPr lang="en-US" dirty="0" smtClean="0"/>
                  <a:t>. </a:t>
                </a:r>
                <a:r>
                  <a:rPr lang="en-US" dirty="0" smtClean="0">
                    <a:latin typeface="Calibri"/>
                    <a:cs typeface="Calibri"/>
                  </a:rPr>
                  <a:t>Applicable on HUGE memory systems</a:t>
                </a:r>
                <a:endParaRPr lang="en-US" dirty="0">
                  <a:latin typeface="Calibri"/>
                  <a:cs typeface="Calibri"/>
                </a:endParaRPr>
              </a:p>
            </p:txBody>
          </p:sp>
        </p:grpSp>
      </p:grpSp>
    </p:spTree>
    <p:extLst>
      <p:ext uri="{BB962C8B-B14F-4D97-AF65-F5344CB8AC3E}">
        <p14:creationId xmlns:p14="http://schemas.microsoft.com/office/powerpoint/2010/main" val="108097810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533406" y="1808937"/>
            <a:ext cx="7806627" cy="1910968"/>
            <a:chOff x="533400" y="1799667"/>
            <a:chExt cx="7806627" cy="1910968"/>
          </a:xfrm>
        </p:grpSpPr>
        <p:sp>
          <p:nvSpPr>
            <p:cNvPr id="39" name="Rectangle 38"/>
            <p:cNvSpPr/>
            <p:nvPr/>
          </p:nvSpPr>
          <p:spPr>
            <a:xfrm>
              <a:off x="533400" y="1799667"/>
              <a:ext cx="7806627" cy="1536199"/>
            </a:xfrm>
            <a:prstGeom prst="rect">
              <a:avLst/>
            </a:prstGeom>
            <a:gradFill>
              <a:gsLst>
                <a:gs pos="0">
                  <a:srgbClr val="D5EAF8"/>
                </a:gs>
                <a:gs pos="50000">
                  <a:srgbClr val="D5EAF8">
                    <a:alpha val="44000"/>
                  </a:srgbClr>
                </a:gs>
                <a:gs pos="100000">
                  <a:srgbClr val="D5EAF8">
                    <a:alpha val="25000"/>
                  </a:srgbClr>
                </a:gs>
              </a:gsLst>
              <a:lin ang="540000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610384" y="1894753"/>
              <a:ext cx="7644055" cy="1815882"/>
            </a:xfrm>
            <a:prstGeom prst="rect">
              <a:avLst/>
            </a:prstGeom>
            <a:noFill/>
          </p:spPr>
          <p:txBody>
            <a:bodyPr wrap="square" rtlCol="0">
              <a:spAutoFit/>
            </a:bodyPr>
            <a:lstStyle/>
            <a:p>
              <a:pPr marL="342900" indent="-342900">
                <a:buAutoNum type="alphaLcPeriod"/>
              </a:pPr>
              <a:r>
                <a:rPr lang="en-US" sz="1600" dirty="0" smtClean="0">
                  <a:latin typeface="Calibri" pitchFamily="34" charset="0"/>
                </a:rPr>
                <a:t>Access the master server as root and source</a:t>
              </a:r>
              <a:br>
                <a:rPr lang="en-US" sz="1600" dirty="0" smtClean="0">
                  <a:latin typeface="Calibri" pitchFamily="34" charset="0"/>
                </a:rPr>
              </a:br>
              <a:r>
                <a:rPr lang="en-US" sz="1600" dirty="0" smtClean="0">
                  <a:latin typeface="Courier New" pitchFamily="49" charset="0"/>
                  <a:cs typeface="Courier New" pitchFamily="49" charset="0"/>
                </a:rPr>
                <a:t>/usr/local/greenplum-db/greenplum_path.sh</a:t>
              </a:r>
            </a:p>
            <a:p>
              <a:pPr marL="342900" indent="-342900">
                <a:buFontTx/>
                <a:buAutoNum type="alphaLcPeriod"/>
              </a:pPr>
              <a:r>
                <a:rPr lang="en-US" sz="1600" dirty="0">
                  <a:latin typeface="Calibri" pitchFamily="34" charset="0"/>
                </a:rPr>
                <a:t>Verify that the /etc/hosts file on all systems </a:t>
              </a:r>
              <a:r>
                <a:rPr lang="en-US" sz="1600" dirty="0" smtClean="0">
                  <a:latin typeface="Calibri" pitchFamily="34" charset="0"/>
                </a:rPr>
                <a:t>have the correct host names</a:t>
              </a:r>
            </a:p>
            <a:p>
              <a:pPr marL="342900" indent="-342900">
                <a:buAutoNum type="alphaLcPeriod"/>
              </a:pPr>
              <a:r>
                <a:rPr lang="en-US" sz="1600" dirty="0" smtClean="0">
                  <a:latin typeface="Calibri" pitchFamily="34" charset="0"/>
                </a:rPr>
                <a:t>Create an exchange key list file with the hostname of each segment</a:t>
              </a:r>
              <a:r>
                <a:rPr lang="en-US" sz="1600" dirty="0">
                  <a:latin typeface="Calibri" pitchFamily="34" charset="0"/>
                </a:rPr>
                <a:t> </a:t>
              </a:r>
              <a:r>
                <a:rPr lang="en-US" sz="1600" dirty="0" smtClean="0">
                  <a:latin typeface="Calibri" pitchFamily="34" charset="0"/>
                </a:rPr>
                <a:t>interface, master interface and standby interface.</a:t>
              </a:r>
            </a:p>
            <a:p>
              <a:pPr marL="342900" indent="-342900">
                <a:buAutoNum type="alphaLcPeriod"/>
              </a:pPr>
              <a:r>
                <a:rPr lang="en-US" sz="1600" dirty="0" smtClean="0">
                  <a:latin typeface="Calibri" pitchFamily="34" charset="0"/>
                </a:rPr>
                <a:t>Run the </a:t>
              </a:r>
              <a:r>
                <a:rPr lang="en-US" sz="1600" dirty="0" smtClean="0">
                  <a:latin typeface="Courier New" pitchFamily="49" charset="0"/>
                  <a:cs typeface="Courier New" pitchFamily="49" charset="0"/>
                </a:rPr>
                <a:t>gpseginstall </a:t>
              </a:r>
              <a:r>
                <a:rPr lang="en-US" sz="1600" dirty="0" smtClean="0">
                  <a:latin typeface="Calibri" pitchFamily="34" charset="0"/>
                </a:rPr>
                <a:t>utility to install the </a:t>
              </a:r>
              <a:r>
                <a:rPr lang="en-US" sz="1600" dirty="0" err="1" smtClean="0">
                  <a:latin typeface="Calibri" pitchFamily="34" charset="0"/>
                </a:rPr>
                <a:t>Greenplum</a:t>
              </a:r>
              <a:r>
                <a:rPr lang="en-US" sz="1600" dirty="0" smtClean="0">
                  <a:latin typeface="Calibri" pitchFamily="34" charset="0"/>
                </a:rPr>
                <a:t> Database binaries on the standby and segment servers</a:t>
              </a:r>
            </a:p>
          </p:txBody>
        </p:sp>
      </p:grpSp>
      <p:sp>
        <p:nvSpPr>
          <p:cNvPr id="23" name="Rounded Rectangle 22"/>
          <p:cNvSpPr/>
          <p:nvPr/>
        </p:nvSpPr>
        <p:spPr>
          <a:xfrm>
            <a:off x="381000" y="1563146"/>
            <a:ext cx="8001000" cy="3686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p:nvGrpSpPr>
        <p:grpSpPr>
          <a:xfrm>
            <a:off x="304806" y="1360261"/>
            <a:ext cx="287045" cy="369332"/>
            <a:chOff x="304800" y="1313912"/>
            <a:chExt cx="287045" cy="369332"/>
          </a:xfrm>
        </p:grpSpPr>
        <p:sp>
          <p:nvSpPr>
            <p:cNvPr id="27" name="Oval 26"/>
            <p:cNvSpPr/>
            <p:nvPr/>
          </p:nvSpPr>
          <p:spPr>
            <a:xfrm>
              <a:off x="317525" y="1396188"/>
              <a:ext cx="274320" cy="221212"/>
            </a:xfrm>
            <a:prstGeom prst="ellipse">
              <a:avLst/>
            </a:prstGeom>
            <a:solidFill>
              <a:schemeClr val="bg1"/>
            </a:solidFill>
            <a:ln w="9525">
              <a:solidFill>
                <a:schemeClr val="accent1">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endParaRPr lang="en-US" b="1" dirty="0">
                <a:solidFill>
                  <a:schemeClr val="tx2">
                    <a:lumMod val="75000"/>
                  </a:schemeClr>
                </a:solidFill>
                <a:latin typeface="Calibri" pitchFamily="34" charset="0"/>
              </a:endParaRPr>
            </a:p>
          </p:txBody>
        </p:sp>
        <p:sp>
          <p:nvSpPr>
            <p:cNvPr id="28" name="TextBox 27"/>
            <p:cNvSpPr txBox="1"/>
            <p:nvPr/>
          </p:nvSpPr>
          <p:spPr>
            <a:xfrm>
              <a:off x="304800" y="1313912"/>
              <a:ext cx="236706" cy="369332"/>
            </a:xfrm>
            <a:prstGeom prst="rect">
              <a:avLst/>
            </a:prstGeom>
            <a:noFill/>
          </p:spPr>
          <p:txBody>
            <a:bodyPr wrap="square" rtlCol="0">
              <a:spAutoFit/>
            </a:bodyPr>
            <a:lstStyle/>
            <a:p>
              <a:r>
                <a:rPr lang="en-US" b="1" dirty="0" smtClean="0">
                  <a:solidFill>
                    <a:schemeClr val="accent1">
                      <a:lumMod val="75000"/>
                    </a:schemeClr>
                  </a:solidFill>
                  <a:latin typeface="Calibri" pitchFamily="34" charset="0"/>
                </a:rPr>
                <a:t>2</a:t>
              </a:r>
              <a:endParaRPr lang="en-US" b="1" dirty="0">
                <a:solidFill>
                  <a:schemeClr val="accent1">
                    <a:lumMod val="75000"/>
                  </a:schemeClr>
                </a:solidFill>
                <a:latin typeface="Calibri" pitchFamily="34" charset="0"/>
              </a:endParaRPr>
            </a:p>
          </p:txBody>
        </p:sp>
      </p:grpSp>
      <p:pic>
        <p:nvPicPr>
          <p:cNvPr id="25" name="Picture 2"/>
          <p:cNvPicPr>
            <a:picLocks noChangeAspect="1" noChangeArrowheads="1"/>
          </p:cNvPicPr>
          <p:nvPr/>
        </p:nvPicPr>
        <p:blipFill>
          <a:blip r:embed="rId3" cstate="print"/>
          <a:srcRect/>
          <a:stretch>
            <a:fillRect/>
          </a:stretch>
        </p:blipFill>
        <p:spPr bwMode="auto">
          <a:xfrm>
            <a:off x="8254440" y="1194459"/>
            <a:ext cx="628650" cy="795994"/>
          </a:xfrm>
          <a:prstGeom prst="rect">
            <a:avLst/>
          </a:prstGeom>
          <a:noFill/>
          <a:ln w="9525">
            <a:noFill/>
            <a:miter lim="800000"/>
            <a:headEnd/>
            <a:tailEnd/>
          </a:ln>
        </p:spPr>
      </p:pic>
      <p:sp>
        <p:nvSpPr>
          <p:cNvPr id="26" name="TextBox 25"/>
          <p:cNvSpPr txBox="1"/>
          <p:nvPr/>
        </p:nvSpPr>
        <p:spPr>
          <a:xfrm>
            <a:off x="457206" y="1624594"/>
            <a:ext cx="7405843" cy="369332"/>
          </a:xfrm>
          <a:prstGeom prst="rect">
            <a:avLst/>
          </a:prstGeom>
          <a:noFill/>
        </p:spPr>
        <p:txBody>
          <a:bodyPr wrap="none" rtlCol="0">
            <a:spAutoFit/>
          </a:bodyPr>
          <a:lstStyle/>
          <a:p>
            <a:r>
              <a:rPr lang="en-US" dirty="0" smtClean="0">
                <a:latin typeface="Calibri" pitchFamily="34" charset="0"/>
              </a:rPr>
              <a:t>Install the Greenplum Database binaries on the standby and segment servers</a:t>
            </a:r>
            <a:endParaRPr lang="en-US" dirty="0">
              <a:latin typeface="Calibri" pitchFamily="34" charset="0"/>
            </a:endParaRPr>
          </a:p>
        </p:txBody>
      </p:sp>
      <p:grpSp>
        <p:nvGrpSpPr>
          <p:cNvPr id="10" name="Group 42"/>
          <p:cNvGrpSpPr/>
          <p:nvPr/>
        </p:nvGrpSpPr>
        <p:grpSpPr>
          <a:xfrm>
            <a:off x="533406" y="3830390"/>
            <a:ext cx="8225607" cy="940693"/>
            <a:chOff x="533400" y="5181600"/>
            <a:chExt cx="7506865" cy="1306898"/>
          </a:xfrm>
        </p:grpSpPr>
        <p:sp>
          <p:nvSpPr>
            <p:cNvPr id="41" name="Rectangle 40"/>
            <p:cNvSpPr/>
            <p:nvPr/>
          </p:nvSpPr>
          <p:spPr>
            <a:xfrm>
              <a:off x="533400" y="5181600"/>
              <a:ext cx="7162800" cy="1295400"/>
            </a:xfrm>
            <a:prstGeom prst="rect">
              <a:avLst/>
            </a:prstGeom>
            <a:gradFill>
              <a:gsLst>
                <a:gs pos="0">
                  <a:srgbClr val="D5EAF8"/>
                </a:gs>
                <a:gs pos="50000">
                  <a:srgbClr val="D5EAF8">
                    <a:alpha val="44000"/>
                  </a:srgbClr>
                </a:gs>
                <a:gs pos="100000">
                  <a:srgbClr val="D5EAF8">
                    <a:alpha val="25000"/>
                  </a:srgbClr>
                </a:gs>
              </a:gsLst>
              <a:lin ang="540000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2" name="TextBox 41"/>
            <p:cNvSpPr txBox="1"/>
            <p:nvPr/>
          </p:nvSpPr>
          <p:spPr>
            <a:xfrm>
              <a:off x="685800" y="5334000"/>
              <a:ext cx="7354465" cy="1154498"/>
            </a:xfrm>
            <a:prstGeom prst="rect">
              <a:avLst/>
            </a:prstGeom>
            <a:noFill/>
          </p:spPr>
          <p:txBody>
            <a:bodyPr wrap="none" rtlCol="0">
              <a:spAutoFit/>
            </a:bodyPr>
            <a:lstStyle/>
            <a:p>
              <a:pPr marL="342900" indent="-342900">
                <a:buAutoNum type="alphaLcPeriod"/>
              </a:pPr>
              <a:r>
                <a:rPr lang="en-US" sz="1600" dirty="0" smtClean="0">
                  <a:latin typeface="Calibri" pitchFamily="34" charset="0"/>
                </a:rPr>
                <a:t>Log in as the </a:t>
              </a:r>
              <a:r>
                <a:rPr lang="en-US" sz="1600" dirty="0" smtClean="0">
                  <a:latin typeface="Courier New" pitchFamily="49" charset="0"/>
                  <a:cs typeface="Courier New" pitchFamily="49" charset="0"/>
                </a:rPr>
                <a:t>gpadmin</a:t>
              </a:r>
              <a:r>
                <a:rPr lang="en-US" sz="1600" dirty="0" smtClean="0">
                  <a:latin typeface="Calibri" pitchFamily="34" charset="0"/>
                </a:rPr>
                <a:t> user and source</a:t>
              </a:r>
              <a:br>
                <a:rPr lang="en-US" sz="1600" dirty="0" smtClean="0">
                  <a:latin typeface="Calibri" pitchFamily="34" charset="0"/>
                </a:rPr>
              </a:br>
              <a:r>
                <a:rPr lang="en-US" sz="1600" dirty="0" smtClean="0">
                  <a:latin typeface="Courier New" pitchFamily="49" charset="0"/>
                  <a:cs typeface="Courier New" pitchFamily="49" charset="0"/>
                </a:rPr>
                <a:t>/usr/local/greenplum-db/greenplum_path.sh</a:t>
              </a:r>
            </a:p>
            <a:p>
              <a:pPr marL="342900" indent="-342900">
                <a:buAutoNum type="alphaLcPeriod"/>
              </a:pPr>
              <a:r>
                <a:rPr lang="en-US" sz="1600" dirty="0" smtClean="0">
                  <a:latin typeface="Calibri" pitchFamily="34" charset="0"/>
                </a:rPr>
                <a:t>Run a command on all hosts using </a:t>
              </a:r>
              <a:r>
                <a:rPr lang="en-US" sz="1600" dirty="0" smtClean="0">
                  <a:latin typeface="Courier New" pitchFamily="49" charset="0"/>
                  <a:cs typeface="Courier New" pitchFamily="49" charset="0"/>
                </a:rPr>
                <a:t>gpssh</a:t>
              </a:r>
              <a:r>
                <a:rPr lang="en-US" sz="1600" dirty="0" smtClean="0">
                  <a:latin typeface="Calibri" pitchFamily="34" charset="0"/>
                </a:rPr>
                <a:t> and verify you are not prompted for a password</a:t>
              </a:r>
              <a:endParaRPr lang="en-US" sz="1600" dirty="0">
                <a:latin typeface="Calibri" pitchFamily="34" charset="0"/>
              </a:endParaRPr>
            </a:p>
          </p:txBody>
        </p:sp>
      </p:grpSp>
      <p:sp>
        <p:nvSpPr>
          <p:cNvPr id="30" name="Rounded Rectangle 29"/>
          <p:cNvSpPr/>
          <p:nvPr/>
        </p:nvSpPr>
        <p:spPr>
          <a:xfrm>
            <a:off x="381000" y="3676663"/>
            <a:ext cx="8021904" cy="3290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p:cNvGrpSpPr/>
          <p:nvPr/>
        </p:nvGrpSpPr>
        <p:grpSpPr>
          <a:xfrm>
            <a:off x="304806" y="3484313"/>
            <a:ext cx="287045" cy="369332"/>
            <a:chOff x="304800" y="3400879"/>
            <a:chExt cx="287045" cy="369331"/>
          </a:xfrm>
        </p:grpSpPr>
        <p:sp>
          <p:nvSpPr>
            <p:cNvPr id="34" name="Oval 33"/>
            <p:cNvSpPr/>
            <p:nvPr/>
          </p:nvSpPr>
          <p:spPr>
            <a:xfrm>
              <a:off x="317525" y="3494850"/>
              <a:ext cx="274320" cy="197453"/>
            </a:xfrm>
            <a:prstGeom prst="ellipse">
              <a:avLst/>
            </a:prstGeom>
            <a:solidFill>
              <a:schemeClr val="bg1"/>
            </a:solidFill>
            <a:ln w="9525">
              <a:solidFill>
                <a:schemeClr val="accent1">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endParaRPr lang="en-US" b="1" dirty="0">
                <a:solidFill>
                  <a:schemeClr val="tx2">
                    <a:lumMod val="75000"/>
                  </a:schemeClr>
                </a:solidFill>
                <a:latin typeface="Calibri" pitchFamily="34" charset="0"/>
              </a:endParaRPr>
            </a:p>
          </p:txBody>
        </p:sp>
        <p:sp>
          <p:nvSpPr>
            <p:cNvPr id="35" name="TextBox 34"/>
            <p:cNvSpPr txBox="1"/>
            <p:nvPr/>
          </p:nvSpPr>
          <p:spPr>
            <a:xfrm>
              <a:off x="304800" y="3400879"/>
              <a:ext cx="236706" cy="369331"/>
            </a:xfrm>
            <a:prstGeom prst="rect">
              <a:avLst/>
            </a:prstGeom>
            <a:noFill/>
          </p:spPr>
          <p:txBody>
            <a:bodyPr wrap="square" rtlCol="0">
              <a:spAutoFit/>
            </a:bodyPr>
            <a:lstStyle/>
            <a:p>
              <a:r>
                <a:rPr lang="en-US" b="1" dirty="0" smtClean="0">
                  <a:solidFill>
                    <a:schemeClr val="accent1">
                      <a:lumMod val="75000"/>
                    </a:schemeClr>
                  </a:solidFill>
                  <a:latin typeface="Calibri" pitchFamily="34" charset="0"/>
                </a:rPr>
                <a:t>3</a:t>
              </a:r>
              <a:endParaRPr lang="en-US" b="1" dirty="0">
                <a:solidFill>
                  <a:schemeClr val="accent1">
                    <a:lumMod val="75000"/>
                  </a:schemeClr>
                </a:solidFill>
                <a:latin typeface="Calibri" pitchFamily="34" charset="0"/>
              </a:endParaRPr>
            </a:p>
          </p:txBody>
        </p:sp>
      </p:grpSp>
      <p:sp>
        <p:nvSpPr>
          <p:cNvPr id="33" name="TextBox 32"/>
          <p:cNvSpPr txBox="1"/>
          <p:nvPr/>
        </p:nvSpPr>
        <p:spPr>
          <a:xfrm>
            <a:off x="457206" y="3703702"/>
            <a:ext cx="3233277" cy="338554"/>
          </a:xfrm>
          <a:prstGeom prst="rect">
            <a:avLst/>
          </a:prstGeom>
          <a:noFill/>
        </p:spPr>
        <p:txBody>
          <a:bodyPr wrap="none" rtlCol="0">
            <a:spAutoFit/>
          </a:bodyPr>
          <a:lstStyle/>
          <a:p>
            <a:r>
              <a:rPr lang="en-US" sz="1600" dirty="0" smtClean="0">
                <a:latin typeface="Calibri" pitchFamily="34" charset="0"/>
              </a:rPr>
              <a:t>Verify the installation was successful</a:t>
            </a:r>
            <a:endParaRPr lang="en-US" sz="1600" dirty="0">
              <a:latin typeface="Calibri" pitchFamily="34" charset="0"/>
            </a:endParaRPr>
          </a:p>
        </p:txBody>
      </p:sp>
      <p:pic>
        <p:nvPicPr>
          <p:cNvPr id="141315" name="Picture 3" descr="C:\Documents and Settings\cantot\My Documents\Training\Supporting Materials\Icons\PNG files for PowerPoint\All Others\Symbol Check 2.png"/>
          <p:cNvPicPr>
            <a:picLocks noChangeAspect="1" noChangeArrowheads="1"/>
          </p:cNvPicPr>
          <p:nvPr/>
        </p:nvPicPr>
        <p:blipFill>
          <a:blip r:embed="rId4" cstate="print"/>
          <a:srcRect/>
          <a:stretch>
            <a:fillRect/>
          </a:stretch>
        </p:blipFill>
        <p:spPr bwMode="auto">
          <a:xfrm>
            <a:off x="8328744" y="3587141"/>
            <a:ext cx="685800" cy="493633"/>
          </a:xfrm>
          <a:prstGeom prst="rect">
            <a:avLst/>
          </a:prstGeom>
          <a:noFill/>
        </p:spPr>
      </p:pic>
      <p:grpSp>
        <p:nvGrpSpPr>
          <p:cNvPr id="14" name="Group 44"/>
          <p:cNvGrpSpPr/>
          <p:nvPr/>
        </p:nvGrpSpPr>
        <p:grpSpPr>
          <a:xfrm>
            <a:off x="533400" y="907179"/>
            <a:ext cx="7721040" cy="699075"/>
            <a:chOff x="533400" y="1447800"/>
            <a:chExt cx="7162800" cy="932102"/>
          </a:xfrm>
        </p:grpSpPr>
        <p:sp>
          <p:nvSpPr>
            <p:cNvPr id="37" name="Rectangle 36"/>
            <p:cNvSpPr/>
            <p:nvPr/>
          </p:nvSpPr>
          <p:spPr>
            <a:xfrm>
              <a:off x="533400" y="1447800"/>
              <a:ext cx="7162800" cy="914400"/>
            </a:xfrm>
            <a:prstGeom prst="rect">
              <a:avLst/>
            </a:prstGeom>
            <a:gradFill>
              <a:gsLst>
                <a:gs pos="0">
                  <a:srgbClr val="D5EAF8"/>
                </a:gs>
                <a:gs pos="50000">
                  <a:srgbClr val="D5EAF8">
                    <a:alpha val="44000"/>
                  </a:srgbClr>
                </a:gs>
                <a:gs pos="100000">
                  <a:srgbClr val="D5EAF8">
                    <a:alpha val="25000"/>
                  </a:srgbClr>
                </a:gs>
              </a:gsLst>
              <a:lin ang="540000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8" name="TextBox 37"/>
            <p:cNvSpPr txBox="1"/>
            <p:nvPr/>
          </p:nvSpPr>
          <p:spPr>
            <a:xfrm>
              <a:off x="685800" y="1600200"/>
              <a:ext cx="4525555" cy="779702"/>
            </a:xfrm>
            <a:prstGeom prst="rect">
              <a:avLst/>
            </a:prstGeom>
            <a:noFill/>
          </p:spPr>
          <p:txBody>
            <a:bodyPr wrap="none" rtlCol="0">
              <a:spAutoFit/>
            </a:bodyPr>
            <a:lstStyle/>
            <a:p>
              <a:pPr marL="342900" indent="-342900">
                <a:buAutoNum type="alphaLcPeriod"/>
              </a:pPr>
              <a:r>
                <a:rPr lang="en-US" sz="1600" dirty="0" smtClean="0">
                  <a:latin typeface="Calibri" pitchFamily="34" charset="0"/>
                </a:rPr>
                <a:t>Download the Greenplum Database binary</a:t>
              </a:r>
            </a:p>
            <a:p>
              <a:pPr marL="342900" indent="-342900">
                <a:buAutoNum type="alphaLcPeriod"/>
              </a:pPr>
              <a:r>
                <a:rPr lang="en-US" sz="1600" dirty="0" smtClean="0">
                  <a:latin typeface="Calibri" pitchFamily="34" charset="0"/>
                </a:rPr>
                <a:t>Unzip and execute the installation program as </a:t>
              </a:r>
              <a:r>
                <a:rPr lang="en-US" sz="1600" dirty="0" smtClean="0">
                  <a:latin typeface="Courier New" pitchFamily="49" charset="0"/>
                  <a:cs typeface="Courier New" pitchFamily="49" charset="0"/>
                </a:rPr>
                <a:t>root</a:t>
              </a:r>
              <a:endParaRPr lang="en-US" sz="1600" dirty="0">
                <a:latin typeface="Courier New" pitchFamily="49" charset="0"/>
                <a:cs typeface="Courier New" pitchFamily="49" charset="0"/>
              </a:endParaRPr>
            </a:p>
          </p:txBody>
        </p:sp>
      </p:grpSp>
      <p:sp>
        <p:nvSpPr>
          <p:cNvPr id="18" name="Rounded Rectangle 17"/>
          <p:cNvSpPr/>
          <p:nvPr/>
        </p:nvSpPr>
        <p:spPr>
          <a:xfrm>
            <a:off x="381005" y="678579"/>
            <a:ext cx="7959027" cy="3429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29" name="Group 28"/>
          <p:cNvGrpSpPr/>
          <p:nvPr/>
        </p:nvGrpSpPr>
        <p:grpSpPr>
          <a:xfrm>
            <a:off x="304806" y="507129"/>
            <a:ext cx="287045" cy="338554"/>
            <a:chOff x="304800" y="442239"/>
            <a:chExt cx="287045" cy="338554"/>
          </a:xfrm>
        </p:grpSpPr>
        <p:sp>
          <p:nvSpPr>
            <p:cNvPr id="16" name="Oval 15"/>
            <p:cNvSpPr/>
            <p:nvPr/>
          </p:nvSpPr>
          <p:spPr>
            <a:xfrm>
              <a:off x="317525" y="520057"/>
              <a:ext cx="274320" cy="205740"/>
            </a:xfrm>
            <a:prstGeom prst="ellipse">
              <a:avLst/>
            </a:prstGeom>
            <a:solidFill>
              <a:schemeClr val="bg1"/>
            </a:solidFill>
            <a:ln w="9525">
              <a:solidFill>
                <a:schemeClr val="accent1">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endParaRPr lang="en-US" sz="1600" b="1" dirty="0">
                <a:solidFill>
                  <a:schemeClr val="tx2">
                    <a:lumMod val="75000"/>
                  </a:schemeClr>
                </a:solidFill>
                <a:latin typeface="Calibri" pitchFamily="34" charset="0"/>
              </a:endParaRPr>
            </a:p>
          </p:txBody>
        </p:sp>
        <p:sp>
          <p:nvSpPr>
            <p:cNvPr id="17" name="TextBox 16"/>
            <p:cNvSpPr txBox="1"/>
            <p:nvPr/>
          </p:nvSpPr>
          <p:spPr>
            <a:xfrm>
              <a:off x="304800" y="442239"/>
              <a:ext cx="236706" cy="338554"/>
            </a:xfrm>
            <a:prstGeom prst="rect">
              <a:avLst/>
            </a:prstGeom>
            <a:noFill/>
          </p:spPr>
          <p:txBody>
            <a:bodyPr wrap="square" rtlCol="0">
              <a:spAutoFit/>
            </a:bodyPr>
            <a:lstStyle/>
            <a:p>
              <a:r>
                <a:rPr lang="en-US" sz="1600" b="1" dirty="0" smtClean="0">
                  <a:solidFill>
                    <a:schemeClr val="accent1">
                      <a:lumMod val="75000"/>
                    </a:schemeClr>
                  </a:solidFill>
                  <a:latin typeface="Calibri" pitchFamily="34" charset="0"/>
                </a:rPr>
                <a:t>1</a:t>
              </a:r>
              <a:endParaRPr lang="en-US" sz="1600" b="1" dirty="0">
                <a:solidFill>
                  <a:schemeClr val="accent1">
                    <a:lumMod val="75000"/>
                  </a:schemeClr>
                </a:solidFill>
                <a:latin typeface="Calibri" pitchFamily="34" charset="0"/>
              </a:endParaRPr>
            </a:p>
          </p:txBody>
        </p:sp>
      </p:grpSp>
      <p:pic>
        <p:nvPicPr>
          <p:cNvPr id="141314" name="Picture 2"/>
          <p:cNvPicPr>
            <a:picLocks noChangeAspect="1" noChangeArrowheads="1"/>
          </p:cNvPicPr>
          <p:nvPr/>
        </p:nvPicPr>
        <p:blipFill>
          <a:blip r:embed="rId3" cstate="print"/>
          <a:srcRect/>
          <a:stretch>
            <a:fillRect/>
          </a:stretch>
        </p:blipFill>
        <p:spPr bwMode="auto">
          <a:xfrm>
            <a:off x="8253930" y="335680"/>
            <a:ext cx="628650" cy="740318"/>
          </a:xfrm>
          <a:prstGeom prst="rect">
            <a:avLst/>
          </a:prstGeom>
          <a:noFill/>
          <a:ln w="9525">
            <a:noFill/>
            <a:miter lim="800000"/>
            <a:headEnd/>
            <a:tailEnd/>
          </a:ln>
        </p:spPr>
      </p:pic>
      <p:sp>
        <p:nvSpPr>
          <p:cNvPr id="19" name="TextBox 18"/>
          <p:cNvSpPr txBox="1"/>
          <p:nvPr/>
        </p:nvSpPr>
        <p:spPr>
          <a:xfrm>
            <a:off x="457206" y="735729"/>
            <a:ext cx="5316379" cy="338554"/>
          </a:xfrm>
          <a:prstGeom prst="rect">
            <a:avLst/>
          </a:prstGeom>
          <a:noFill/>
        </p:spPr>
        <p:txBody>
          <a:bodyPr wrap="none" rtlCol="0">
            <a:spAutoFit/>
          </a:bodyPr>
          <a:lstStyle/>
          <a:p>
            <a:r>
              <a:rPr lang="en-US" sz="1600" dirty="0" smtClean="0">
                <a:latin typeface="Calibri" pitchFamily="34" charset="0"/>
              </a:rPr>
              <a:t>Install the Greenplum Database binaries on the master server</a:t>
            </a:r>
            <a:endParaRPr lang="en-US" sz="1600" dirty="0">
              <a:latin typeface="Calibri" pitchFamily="34" charset="0"/>
            </a:endParaRPr>
          </a:p>
        </p:txBody>
      </p:sp>
      <p:sp>
        <p:nvSpPr>
          <p:cNvPr id="2" name="Title 1"/>
          <p:cNvSpPr>
            <a:spLocks noGrp="1"/>
          </p:cNvSpPr>
          <p:nvPr>
            <p:ph type="title"/>
          </p:nvPr>
        </p:nvSpPr>
        <p:spPr/>
        <p:txBody>
          <a:bodyPr anchor="t"/>
          <a:lstStyle/>
          <a:p>
            <a:r>
              <a:rPr lang="en-US" dirty="0" smtClean="0"/>
              <a:t>Greenplum Database Installation Overview</a:t>
            </a:r>
            <a:endParaRPr lang="en-US" dirty="0"/>
          </a:p>
        </p:txBody>
      </p:sp>
    </p:spTree>
    <p:extLst>
      <p:ext uri="{BB962C8B-B14F-4D97-AF65-F5344CB8AC3E}">
        <p14:creationId xmlns:p14="http://schemas.microsoft.com/office/powerpoint/2010/main" val="19502827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Greenplum Database Installation Overview (Cont)</a:t>
            </a:r>
            <a:endParaRPr lang="en-US" dirty="0"/>
          </a:p>
        </p:txBody>
      </p:sp>
      <p:grpSp>
        <p:nvGrpSpPr>
          <p:cNvPr id="4" name="Group 5"/>
          <p:cNvGrpSpPr/>
          <p:nvPr/>
        </p:nvGrpSpPr>
        <p:grpSpPr>
          <a:xfrm>
            <a:off x="295531" y="946832"/>
            <a:ext cx="7781670" cy="1947261"/>
            <a:chOff x="295530" y="877320"/>
            <a:chExt cx="7781670" cy="2596348"/>
          </a:xfrm>
        </p:grpSpPr>
        <p:grpSp>
          <p:nvGrpSpPr>
            <p:cNvPr id="5" name="Group 44"/>
            <p:cNvGrpSpPr/>
            <p:nvPr/>
          </p:nvGrpSpPr>
          <p:grpSpPr>
            <a:xfrm>
              <a:off x="533400" y="1447800"/>
              <a:ext cx="7162800" cy="2025868"/>
              <a:chOff x="533400" y="1447800"/>
              <a:chExt cx="7162800" cy="2025868"/>
            </a:xfrm>
          </p:grpSpPr>
          <p:sp>
            <p:nvSpPr>
              <p:cNvPr id="18" name="Rectangle 17"/>
              <p:cNvSpPr/>
              <p:nvPr/>
            </p:nvSpPr>
            <p:spPr>
              <a:xfrm>
                <a:off x="533400" y="1447800"/>
                <a:ext cx="7162800" cy="2025868"/>
              </a:xfrm>
              <a:prstGeom prst="rect">
                <a:avLst/>
              </a:prstGeom>
              <a:gradFill>
                <a:gsLst>
                  <a:gs pos="0">
                    <a:srgbClr val="D5EAF8"/>
                  </a:gs>
                  <a:gs pos="50000">
                    <a:srgbClr val="D5EAF8">
                      <a:alpha val="44000"/>
                    </a:srgbClr>
                  </a:gs>
                  <a:gs pos="100000">
                    <a:srgbClr val="D5EAF8">
                      <a:alpha val="25000"/>
                    </a:srgbClr>
                  </a:gs>
                </a:gsLst>
                <a:lin ang="540000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685800" y="1600200"/>
                <a:ext cx="7010400" cy="1764585"/>
              </a:xfrm>
              <a:prstGeom prst="rect">
                <a:avLst/>
              </a:prstGeom>
              <a:noFill/>
            </p:spPr>
            <p:txBody>
              <a:bodyPr wrap="square" rtlCol="0">
                <a:spAutoFit/>
              </a:bodyPr>
              <a:lstStyle/>
              <a:p>
                <a:pPr marL="342900" indent="-342900">
                  <a:buAutoNum type="alphaLcPeriod"/>
                </a:pPr>
                <a:r>
                  <a:rPr lang="en-US" sz="1600" dirty="0" smtClean="0">
                    <a:latin typeface="Calibri" pitchFamily="34" charset="0"/>
                  </a:rPr>
                  <a:t>Create </a:t>
                </a:r>
                <a:r>
                  <a:rPr lang="en-US" sz="1600" dirty="0" smtClean="0">
                    <a:latin typeface="Courier New" pitchFamily="49" charset="0"/>
                    <a:cs typeface="Courier New" pitchFamily="49" charset="0"/>
                  </a:rPr>
                  <a:t>/data/master</a:t>
                </a:r>
                <a:r>
                  <a:rPr lang="en-US" sz="1600" dirty="0" smtClean="0">
                    <a:latin typeface="Calibri" pitchFamily="34" charset="0"/>
                  </a:rPr>
                  <a:t> on the master and standby servers and </a:t>
                </a:r>
                <a:br>
                  <a:rPr lang="en-US" sz="1600" dirty="0" smtClean="0">
                    <a:latin typeface="Calibri" pitchFamily="34" charset="0"/>
                  </a:rPr>
                </a:br>
                <a:r>
                  <a:rPr lang="en-US" sz="1600" dirty="0" smtClean="0">
                    <a:latin typeface="Calibri" pitchFamily="34" charset="0"/>
                  </a:rPr>
                  <a:t>change ownership of directory to </a:t>
                </a:r>
                <a:r>
                  <a:rPr lang="en-US" sz="1600" dirty="0" smtClean="0">
                    <a:latin typeface="Courier New" pitchFamily="49" charset="0"/>
                    <a:cs typeface="Courier New" pitchFamily="49" charset="0"/>
                  </a:rPr>
                  <a:t>gpadmin</a:t>
                </a:r>
              </a:p>
              <a:p>
                <a:pPr marL="342900" indent="-342900">
                  <a:buAutoNum type="alphaLcPeriod"/>
                </a:pPr>
                <a:r>
                  <a:rPr lang="en-US" sz="1600" dirty="0" smtClean="0">
                    <a:latin typeface="Calibri" pitchFamily="34" charset="0"/>
                  </a:rPr>
                  <a:t>Create an exchange key file with segment server host names only</a:t>
                </a:r>
              </a:p>
              <a:p>
                <a:pPr marL="342900" indent="-342900">
                  <a:buAutoNum type="alphaLcPeriod"/>
                </a:pPr>
                <a:r>
                  <a:rPr lang="en-US" sz="1600" dirty="0" smtClean="0">
                    <a:latin typeface="Calibri" pitchFamily="34" charset="0"/>
                  </a:rPr>
                  <a:t>Create </a:t>
                </a:r>
                <a:r>
                  <a:rPr lang="en-US" sz="1600" dirty="0" smtClean="0">
                    <a:latin typeface="Courier New" pitchFamily="49" charset="0"/>
                    <a:cs typeface="Courier New" pitchFamily="49" charset="0"/>
                  </a:rPr>
                  <a:t>/data/primary</a:t>
                </a:r>
                <a:r>
                  <a:rPr lang="en-US" sz="1600" dirty="0" smtClean="0">
                    <a:latin typeface="Calibri" pitchFamily="34" charset="0"/>
                  </a:rPr>
                  <a:t> and </a:t>
                </a:r>
                <a:r>
                  <a:rPr lang="en-US" sz="1600" dirty="0" smtClean="0">
                    <a:latin typeface="Courier New" pitchFamily="49" charset="0"/>
                    <a:cs typeface="Courier New" pitchFamily="49" charset="0"/>
                  </a:rPr>
                  <a:t>/data/mirror</a:t>
                </a:r>
                <a:r>
                  <a:rPr lang="en-US" sz="1600" dirty="0" smtClean="0">
                    <a:latin typeface="Calibri" pitchFamily="34" charset="0"/>
                  </a:rPr>
                  <a:t> on all segment servers using the exchange key file and change ownership of directories to </a:t>
                </a:r>
                <a:r>
                  <a:rPr lang="en-US" sz="1600" dirty="0" err="1" smtClean="0">
                    <a:latin typeface="Courier New" pitchFamily="49" charset="0"/>
                    <a:cs typeface="Courier New" pitchFamily="49" charset="0"/>
                  </a:rPr>
                  <a:t>gpadmin</a:t>
                </a:r>
                <a:endParaRPr lang="en-US" sz="1600" dirty="0">
                  <a:latin typeface="Courier New" pitchFamily="49" charset="0"/>
                  <a:cs typeface="Courier New" pitchFamily="49" charset="0"/>
                </a:endParaRPr>
              </a:p>
            </p:txBody>
          </p:sp>
        </p:grpSp>
        <p:grpSp>
          <p:nvGrpSpPr>
            <p:cNvPr id="6" name="Group 20"/>
            <p:cNvGrpSpPr/>
            <p:nvPr/>
          </p:nvGrpSpPr>
          <p:grpSpPr>
            <a:xfrm>
              <a:off x="295530" y="877320"/>
              <a:ext cx="7781670" cy="793285"/>
              <a:chOff x="295530" y="877320"/>
              <a:chExt cx="7781670" cy="793285"/>
            </a:xfrm>
          </p:grpSpPr>
          <p:sp>
            <p:nvSpPr>
              <p:cNvPr id="12" name="Rounded Rectangle 11"/>
              <p:cNvSpPr/>
              <p:nvPr/>
            </p:nvSpPr>
            <p:spPr>
              <a:xfrm>
                <a:off x="381000" y="1167720"/>
                <a:ext cx="76962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25"/>
              <p:cNvGrpSpPr/>
              <p:nvPr/>
            </p:nvGrpSpPr>
            <p:grpSpPr>
              <a:xfrm>
                <a:off x="295530" y="877320"/>
                <a:ext cx="296315" cy="492442"/>
                <a:chOff x="7788505" y="1379188"/>
                <a:chExt cx="296315" cy="492442"/>
              </a:xfrm>
            </p:grpSpPr>
            <p:sp>
              <p:nvSpPr>
                <p:cNvPr id="16" name="Oval 15"/>
                <p:cNvSpPr/>
                <p:nvPr/>
              </p:nvSpPr>
              <p:spPr>
                <a:xfrm>
                  <a:off x="7810500" y="1495306"/>
                  <a:ext cx="274320" cy="274320"/>
                </a:xfrm>
                <a:prstGeom prst="ellipse">
                  <a:avLst/>
                </a:prstGeom>
                <a:solidFill>
                  <a:schemeClr val="bg1"/>
                </a:solidFill>
                <a:ln w="9525">
                  <a:solidFill>
                    <a:schemeClr val="accent1">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endParaRPr lang="en-US" b="1" dirty="0">
                    <a:solidFill>
                      <a:schemeClr val="tx2">
                        <a:lumMod val="75000"/>
                      </a:schemeClr>
                    </a:solidFill>
                    <a:latin typeface="Calibri" pitchFamily="34" charset="0"/>
                  </a:endParaRPr>
                </a:p>
              </p:txBody>
            </p:sp>
            <p:sp>
              <p:nvSpPr>
                <p:cNvPr id="17" name="TextBox 16"/>
                <p:cNvSpPr txBox="1"/>
                <p:nvPr/>
              </p:nvSpPr>
              <p:spPr>
                <a:xfrm>
                  <a:off x="7788505" y="1379188"/>
                  <a:ext cx="236706" cy="492442"/>
                </a:xfrm>
                <a:prstGeom prst="rect">
                  <a:avLst/>
                </a:prstGeom>
                <a:noFill/>
              </p:spPr>
              <p:txBody>
                <a:bodyPr wrap="square" rtlCol="0">
                  <a:spAutoFit/>
                </a:bodyPr>
                <a:lstStyle/>
                <a:p>
                  <a:r>
                    <a:rPr lang="en-US" b="1" dirty="0" smtClean="0">
                      <a:solidFill>
                        <a:schemeClr val="accent1">
                          <a:lumMod val="75000"/>
                        </a:schemeClr>
                      </a:solidFill>
                      <a:latin typeface="Calibri" pitchFamily="34" charset="0"/>
                    </a:rPr>
                    <a:t>4</a:t>
                  </a:r>
                  <a:endParaRPr lang="en-US" b="1" dirty="0">
                    <a:solidFill>
                      <a:schemeClr val="accent1">
                        <a:lumMod val="75000"/>
                      </a:schemeClr>
                    </a:solidFill>
                    <a:latin typeface="Calibri" pitchFamily="34" charset="0"/>
                  </a:endParaRPr>
                </a:p>
              </p:txBody>
            </p:sp>
          </p:grpSp>
          <p:sp>
            <p:nvSpPr>
              <p:cNvPr id="15" name="TextBox 14"/>
              <p:cNvSpPr txBox="1"/>
              <p:nvPr/>
            </p:nvSpPr>
            <p:spPr>
              <a:xfrm>
                <a:off x="457200" y="1219200"/>
                <a:ext cx="5006499" cy="451405"/>
              </a:xfrm>
              <a:prstGeom prst="rect">
                <a:avLst/>
              </a:prstGeom>
              <a:noFill/>
            </p:spPr>
            <p:txBody>
              <a:bodyPr wrap="none" rtlCol="0">
                <a:spAutoFit/>
              </a:bodyPr>
              <a:lstStyle/>
              <a:p>
                <a:r>
                  <a:rPr lang="en-US" sz="1600" dirty="0" smtClean="0">
                    <a:latin typeface="Calibri" pitchFamily="34" charset="0"/>
                  </a:rPr>
                  <a:t>Create the data storage directories as </a:t>
                </a:r>
                <a:r>
                  <a:rPr lang="en-US" sz="1600" dirty="0" smtClean="0">
                    <a:latin typeface="Courier New" pitchFamily="49" charset="0"/>
                    <a:cs typeface="Courier New" pitchFamily="49" charset="0"/>
                  </a:rPr>
                  <a:t>root</a:t>
                </a:r>
                <a:r>
                  <a:rPr lang="en-US" sz="1600" dirty="0" smtClean="0">
                    <a:latin typeface="Calibri" pitchFamily="34" charset="0"/>
                  </a:rPr>
                  <a:t> on all servers</a:t>
                </a:r>
                <a:endParaRPr lang="en-US" sz="1600" dirty="0">
                  <a:latin typeface="Calibri" pitchFamily="34" charset="0"/>
                </a:endParaRPr>
              </a:p>
            </p:txBody>
          </p:sp>
        </p:grpSp>
      </p:grpSp>
      <p:grpSp>
        <p:nvGrpSpPr>
          <p:cNvPr id="10" name="Group 20"/>
          <p:cNvGrpSpPr/>
          <p:nvPr/>
        </p:nvGrpSpPr>
        <p:grpSpPr>
          <a:xfrm>
            <a:off x="7772405" y="1077117"/>
            <a:ext cx="761747" cy="568546"/>
            <a:chOff x="7772400" y="701566"/>
            <a:chExt cx="761747" cy="758060"/>
          </a:xfrm>
        </p:grpSpPr>
        <p:pic>
          <p:nvPicPr>
            <p:cNvPr id="72705" name="Picture 1" descr="C:\Documents and Settings\cantot\My Documents\Training\Supporting Materials\Icons\PNG files for PowerPoint\All Others\folder 123 with arrow.png"/>
            <p:cNvPicPr>
              <a:picLocks noChangeAspect="1" noChangeArrowheads="1"/>
            </p:cNvPicPr>
            <p:nvPr/>
          </p:nvPicPr>
          <p:blipFill>
            <a:blip r:embed="rId3" cstate="print"/>
            <a:srcRect/>
            <a:stretch>
              <a:fillRect/>
            </a:stretch>
          </p:blipFill>
          <p:spPr bwMode="auto">
            <a:xfrm>
              <a:off x="7772400" y="701566"/>
              <a:ext cx="726141" cy="609600"/>
            </a:xfrm>
            <a:prstGeom prst="rect">
              <a:avLst/>
            </a:prstGeom>
            <a:noFill/>
          </p:spPr>
        </p:pic>
        <p:sp>
          <p:nvSpPr>
            <p:cNvPr id="20" name="TextBox 19"/>
            <p:cNvSpPr txBox="1"/>
            <p:nvPr/>
          </p:nvSpPr>
          <p:spPr>
            <a:xfrm>
              <a:off x="7772400" y="762001"/>
              <a:ext cx="761747" cy="697625"/>
            </a:xfrm>
            <a:prstGeom prst="rect">
              <a:avLst/>
            </a:prstGeom>
            <a:noFill/>
            <a:ln>
              <a:noFill/>
            </a:ln>
            <a:effectLst>
              <a:outerShdw blurRad="107950" dist="12700" dir="5400000" algn="ctr">
                <a:srgbClr val="000000"/>
              </a:outerShdw>
            </a:effectLst>
          </p:spPr>
          <p:txBody>
            <a:bodyPr wrap="none" rtlCol="0">
              <a:spAutoFit/>
            </a:bodyPr>
            <a:lstStyle/>
            <a:p>
              <a:r>
                <a:rPr lang="en-US" sz="1400" b="1" dirty="0" smtClean="0">
                  <a:latin typeface="Calibri" pitchFamily="34" charset="0"/>
                </a:rPr>
                <a:t>Data</a:t>
              </a:r>
              <a:br>
                <a:rPr lang="en-US" sz="1400" b="1" dirty="0" smtClean="0">
                  <a:latin typeface="Calibri" pitchFamily="34" charset="0"/>
                </a:rPr>
              </a:br>
              <a:r>
                <a:rPr lang="en-US" sz="1400" b="1" dirty="0" smtClean="0">
                  <a:latin typeface="Calibri" pitchFamily="34" charset="0"/>
                </a:rPr>
                <a:t>Storage</a:t>
              </a:r>
              <a:endParaRPr lang="en-US" sz="1400" b="1" dirty="0">
                <a:latin typeface="Calibri" pitchFamily="34" charset="0"/>
              </a:endParaRPr>
            </a:p>
          </p:txBody>
        </p:sp>
      </p:grpSp>
      <p:grpSp>
        <p:nvGrpSpPr>
          <p:cNvPr id="14" name="Group 44"/>
          <p:cNvGrpSpPr/>
          <p:nvPr/>
        </p:nvGrpSpPr>
        <p:grpSpPr>
          <a:xfrm>
            <a:off x="533401" y="3122691"/>
            <a:ext cx="7162800" cy="1683960"/>
            <a:chOff x="533400" y="1447800"/>
            <a:chExt cx="7162800" cy="2245279"/>
          </a:xfrm>
        </p:grpSpPr>
        <p:sp>
          <p:nvSpPr>
            <p:cNvPr id="35" name="Rectangle 34"/>
            <p:cNvSpPr/>
            <p:nvPr/>
          </p:nvSpPr>
          <p:spPr>
            <a:xfrm>
              <a:off x="533400" y="1447800"/>
              <a:ext cx="7162800" cy="2245279"/>
            </a:xfrm>
            <a:prstGeom prst="rect">
              <a:avLst/>
            </a:prstGeom>
            <a:gradFill>
              <a:gsLst>
                <a:gs pos="0">
                  <a:srgbClr val="D5EAF8"/>
                </a:gs>
                <a:gs pos="50000">
                  <a:srgbClr val="D5EAF8">
                    <a:alpha val="44000"/>
                  </a:srgbClr>
                </a:gs>
                <a:gs pos="100000">
                  <a:srgbClr val="D5EAF8">
                    <a:alpha val="25000"/>
                  </a:srgbClr>
                </a:gs>
              </a:gsLst>
              <a:lin ang="5400000" scaled="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685799" y="1600200"/>
              <a:ext cx="7010401" cy="2092879"/>
            </a:xfrm>
            <a:prstGeom prst="rect">
              <a:avLst/>
            </a:prstGeom>
            <a:noFill/>
          </p:spPr>
          <p:txBody>
            <a:bodyPr wrap="square" rtlCol="0">
              <a:spAutoFit/>
            </a:bodyPr>
            <a:lstStyle/>
            <a:p>
              <a:pPr marL="342900" indent="-342900">
                <a:buAutoNum type="alphaLcPeriod"/>
              </a:pPr>
              <a:r>
                <a:rPr lang="en-US" sz="1600" dirty="0" smtClean="0">
                  <a:latin typeface="Calibri" pitchFamily="34" charset="0"/>
                </a:rPr>
                <a:t>Configure NTP on the master server so that it points to the data</a:t>
              </a:r>
              <a:br>
                <a:rPr lang="en-US" sz="1600" dirty="0" smtClean="0">
                  <a:latin typeface="Calibri" pitchFamily="34" charset="0"/>
                </a:rPr>
              </a:br>
              <a:r>
                <a:rPr lang="en-US" sz="1600" dirty="0" smtClean="0">
                  <a:latin typeface="Calibri" pitchFamily="34" charset="0"/>
                </a:rPr>
                <a:t>center’s NTP time server.</a:t>
              </a:r>
            </a:p>
            <a:p>
              <a:pPr marL="342900" indent="-342900">
                <a:buAutoNum type="alphaLcPeriod"/>
              </a:pPr>
              <a:r>
                <a:rPr lang="en-US" sz="1600" dirty="0" smtClean="0">
                  <a:latin typeface="Calibri" pitchFamily="34" charset="0"/>
                  <a:cs typeface="Courier New" pitchFamily="49" charset="0"/>
                </a:rPr>
                <a:t>Configure NTP on the standby server so that it points first to the</a:t>
              </a:r>
              <a:br>
                <a:rPr lang="en-US" sz="1600" dirty="0" smtClean="0">
                  <a:latin typeface="Calibri" pitchFamily="34" charset="0"/>
                  <a:cs typeface="Courier New" pitchFamily="49" charset="0"/>
                </a:rPr>
              </a:br>
              <a:r>
                <a:rPr lang="en-US" sz="1600" dirty="0" smtClean="0">
                  <a:latin typeface="Calibri" pitchFamily="34" charset="0"/>
                  <a:cs typeface="Courier New" pitchFamily="49" charset="0"/>
                </a:rPr>
                <a:t>master server and then to the NTP time server.</a:t>
              </a:r>
            </a:p>
            <a:p>
              <a:pPr marL="342900" indent="-342900">
                <a:buAutoNum type="alphaLcPeriod"/>
              </a:pPr>
              <a:r>
                <a:rPr lang="en-US" sz="1600" dirty="0" smtClean="0">
                  <a:latin typeface="Calibri" pitchFamily="34" charset="0"/>
                  <a:cs typeface="Courier New" pitchFamily="49" charset="0"/>
                </a:rPr>
                <a:t>Configure NTP on the segment servers so that they initially contact the master server if available. If not, they should synchronize with the standby server.</a:t>
              </a:r>
              <a:endParaRPr lang="en-US" sz="1600" dirty="0">
                <a:latin typeface="Courier New" pitchFamily="49" charset="0"/>
                <a:cs typeface="Courier New" pitchFamily="49" charset="0"/>
              </a:endParaRPr>
            </a:p>
          </p:txBody>
        </p:sp>
      </p:grpSp>
      <p:sp>
        <p:nvSpPr>
          <p:cNvPr id="30" name="Rounded Rectangle 29"/>
          <p:cNvSpPr/>
          <p:nvPr/>
        </p:nvSpPr>
        <p:spPr>
          <a:xfrm>
            <a:off x="381001" y="2894091"/>
            <a:ext cx="7696200" cy="3429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304805" y="2722646"/>
            <a:ext cx="287045" cy="369332"/>
            <a:chOff x="304801" y="2694831"/>
            <a:chExt cx="287045" cy="369332"/>
          </a:xfrm>
        </p:grpSpPr>
        <p:sp>
          <p:nvSpPr>
            <p:cNvPr id="33" name="Oval 32"/>
            <p:cNvSpPr/>
            <p:nvPr/>
          </p:nvSpPr>
          <p:spPr>
            <a:xfrm>
              <a:off x="317526" y="2781920"/>
              <a:ext cx="274320" cy="205740"/>
            </a:xfrm>
            <a:prstGeom prst="ellipse">
              <a:avLst/>
            </a:prstGeom>
            <a:solidFill>
              <a:schemeClr val="bg1"/>
            </a:solidFill>
            <a:ln w="9525">
              <a:solidFill>
                <a:schemeClr val="accent1">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endParaRPr lang="en-US" b="1" dirty="0">
                <a:solidFill>
                  <a:schemeClr val="tx2">
                    <a:lumMod val="75000"/>
                  </a:schemeClr>
                </a:solidFill>
                <a:latin typeface="Calibri" pitchFamily="34" charset="0"/>
              </a:endParaRPr>
            </a:p>
          </p:txBody>
        </p:sp>
        <p:sp>
          <p:nvSpPr>
            <p:cNvPr id="34" name="TextBox 33"/>
            <p:cNvSpPr txBox="1"/>
            <p:nvPr/>
          </p:nvSpPr>
          <p:spPr>
            <a:xfrm>
              <a:off x="304801" y="2694831"/>
              <a:ext cx="236706" cy="369332"/>
            </a:xfrm>
            <a:prstGeom prst="rect">
              <a:avLst/>
            </a:prstGeom>
            <a:noFill/>
          </p:spPr>
          <p:txBody>
            <a:bodyPr wrap="square" rtlCol="0">
              <a:spAutoFit/>
            </a:bodyPr>
            <a:lstStyle/>
            <a:p>
              <a:r>
                <a:rPr lang="en-US" b="1" dirty="0" smtClean="0">
                  <a:solidFill>
                    <a:schemeClr val="accent1">
                      <a:lumMod val="75000"/>
                    </a:schemeClr>
                  </a:solidFill>
                  <a:latin typeface="Calibri" pitchFamily="34" charset="0"/>
                </a:rPr>
                <a:t>5</a:t>
              </a:r>
              <a:endParaRPr lang="en-US" b="1" dirty="0">
                <a:solidFill>
                  <a:schemeClr val="accent1">
                    <a:lumMod val="75000"/>
                  </a:schemeClr>
                </a:solidFill>
                <a:latin typeface="Calibri" pitchFamily="34" charset="0"/>
              </a:endParaRPr>
            </a:p>
          </p:txBody>
        </p:sp>
      </p:grpSp>
      <p:sp>
        <p:nvSpPr>
          <p:cNvPr id="32" name="TextBox 31"/>
          <p:cNvSpPr txBox="1"/>
          <p:nvPr/>
        </p:nvSpPr>
        <p:spPr>
          <a:xfrm>
            <a:off x="457201" y="2951242"/>
            <a:ext cx="3832500" cy="338554"/>
          </a:xfrm>
          <a:prstGeom prst="rect">
            <a:avLst/>
          </a:prstGeom>
          <a:noFill/>
        </p:spPr>
        <p:txBody>
          <a:bodyPr wrap="none" rtlCol="0">
            <a:spAutoFit/>
          </a:bodyPr>
          <a:lstStyle/>
          <a:p>
            <a:r>
              <a:rPr lang="en-US" sz="1600" dirty="0" smtClean="0">
                <a:latin typeface="Calibri" pitchFamily="34" charset="0"/>
              </a:rPr>
              <a:t>Synchronize system clocks across all servers</a:t>
            </a:r>
            <a:endParaRPr lang="en-US" sz="1600" dirty="0">
              <a:latin typeface="Calibri" pitchFamily="34" charset="0"/>
            </a:endParaRPr>
          </a:p>
        </p:txBody>
      </p:sp>
      <p:grpSp>
        <p:nvGrpSpPr>
          <p:cNvPr id="23" name="Group 41"/>
          <p:cNvGrpSpPr/>
          <p:nvPr/>
        </p:nvGrpSpPr>
        <p:grpSpPr>
          <a:xfrm>
            <a:off x="6248401" y="2836941"/>
            <a:ext cx="2505695" cy="400050"/>
            <a:chOff x="5723905" y="4191000"/>
            <a:chExt cx="2505695" cy="533400"/>
          </a:xfrm>
        </p:grpSpPr>
        <p:pic>
          <p:nvPicPr>
            <p:cNvPr id="38" name="Picture 2" descr="C:\Documents and Settings\cantot\My Documents\Training\Supporting Materials\Icons\PNG files for PowerPoint\All Others\Analog PTZ.png"/>
            <p:cNvPicPr>
              <a:picLocks noChangeAspect="1" noChangeArrowheads="1"/>
            </p:cNvPicPr>
            <p:nvPr/>
          </p:nvPicPr>
          <p:blipFill>
            <a:blip r:embed="rId4" cstate="print"/>
            <a:srcRect/>
            <a:stretch>
              <a:fillRect/>
            </a:stretch>
          </p:blipFill>
          <p:spPr bwMode="auto">
            <a:xfrm>
              <a:off x="5723905" y="4191000"/>
              <a:ext cx="1134095" cy="457200"/>
            </a:xfrm>
            <a:prstGeom prst="rect">
              <a:avLst/>
            </a:prstGeom>
            <a:noFill/>
          </p:spPr>
        </p:pic>
        <p:pic>
          <p:nvPicPr>
            <p:cNvPr id="40" name="Picture 2" descr="C:\Documents and Settings\cantot\My Documents\Training\Supporting Materials\Icons\PNG files for PowerPoint\All Others\Analog PTZ.png"/>
            <p:cNvPicPr>
              <a:picLocks noChangeAspect="1" noChangeArrowheads="1"/>
            </p:cNvPicPr>
            <p:nvPr/>
          </p:nvPicPr>
          <p:blipFill>
            <a:blip r:embed="rId4" cstate="print"/>
            <a:srcRect/>
            <a:stretch>
              <a:fillRect/>
            </a:stretch>
          </p:blipFill>
          <p:spPr bwMode="auto">
            <a:xfrm>
              <a:off x="7095505" y="4267200"/>
              <a:ext cx="1134095" cy="457200"/>
            </a:xfrm>
            <a:prstGeom prst="rect">
              <a:avLst/>
            </a:prstGeom>
            <a:noFill/>
          </p:spPr>
        </p:pic>
        <p:grpSp>
          <p:nvGrpSpPr>
            <p:cNvPr id="24" name="Group 40"/>
            <p:cNvGrpSpPr/>
            <p:nvPr/>
          </p:nvGrpSpPr>
          <p:grpSpPr>
            <a:xfrm>
              <a:off x="6490136" y="4191000"/>
              <a:ext cx="838200" cy="533400"/>
              <a:chOff x="533400" y="3048000"/>
              <a:chExt cx="838200" cy="533400"/>
            </a:xfrm>
          </p:grpSpPr>
          <p:pic>
            <p:nvPicPr>
              <p:cNvPr id="72707" name="Picture 3" descr="C:\Documents and Settings\cantot\My Documents\Training\Supporting Materials\Icons\PNG files for PowerPoint\All Others\Arrow Right.png"/>
              <p:cNvPicPr>
                <a:picLocks noChangeAspect="1" noChangeArrowheads="1"/>
              </p:cNvPicPr>
              <p:nvPr/>
            </p:nvPicPr>
            <p:blipFill>
              <a:blip r:embed="rId5" cstate="print"/>
              <a:srcRect/>
              <a:stretch>
                <a:fillRect/>
              </a:stretch>
            </p:blipFill>
            <p:spPr bwMode="auto">
              <a:xfrm>
                <a:off x="990600" y="3124200"/>
                <a:ext cx="381000" cy="381000"/>
              </a:xfrm>
              <a:prstGeom prst="rect">
                <a:avLst/>
              </a:prstGeom>
              <a:noFill/>
            </p:spPr>
          </p:pic>
          <p:pic>
            <p:nvPicPr>
              <p:cNvPr id="72708" name="Picture 4" descr="C:\Documents and Settings\cantot\My Documents\Training\Supporting Materials\Icons\PNG files for PowerPoint\All Others\clock.png"/>
              <p:cNvPicPr>
                <a:picLocks noChangeAspect="1" noChangeArrowheads="1"/>
              </p:cNvPicPr>
              <p:nvPr/>
            </p:nvPicPr>
            <p:blipFill>
              <a:blip r:embed="rId6" cstate="print"/>
              <a:srcRect/>
              <a:stretch>
                <a:fillRect/>
              </a:stretch>
            </p:blipFill>
            <p:spPr bwMode="auto">
              <a:xfrm>
                <a:off x="533400" y="3048000"/>
                <a:ext cx="533400" cy="533400"/>
              </a:xfrm>
              <a:prstGeom prst="rect">
                <a:avLst/>
              </a:prstGeom>
              <a:noFill/>
            </p:spPr>
          </p:pic>
        </p:grpSp>
      </p:grpSp>
    </p:spTree>
    <p:extLst>
      <p:ext uri="{BB962C8B-B14F-4D97-AF65-F5344CB8AC3E}">
        <p14:creationId xmlns:p14="http://schemas.microsoft.com/office/powerpoint/2010/main" val="31160111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Hardware Verification and Testing</a:t>
            </a:r>
            <a:endParaRPr lang="en-US" dirty="0"/>
          </a:p>
        </p:txBody>
      </p:sp>
      <p:sp>
        <p:nvSpPr>
          <p:cNvPr id="7" name="Content Placeholder 6"/>
          <p:cNvSpPr>
            <a:spLocks noGrp="1"/>
          </p:cNvSpPr>
          <p:nvPr>
            <p:ph idx="1"/>
          </p:nvPr>
        </p:nvSpPr>
        <p:spPr>
          <a:xfrm>
            <a:off x="245660" y="736980"/>
            <a:ext cx="8652680" cy="3889612"/>
          </a:xfrm>
        </p:spPr>
        <p:txBody>
          <a:bodyPr/>
          <a:lstStyle/>
          <a:p>
            <a:pPr>
              <a:spcBef>
                <a:spcPts val="0"/>
              </a:spcBef>
              <a:buNone/>
            </a:pPr>
            <a:r>
              <a:rPr lang="en-US" sz="2200" dirty="0" smtClean="0"/>
              <a:t>Test the limits of the environment by:</a:t>
            </a:r>
          </a:p>
          <a:p>
            <a:pPr>
              <a:spcBef>
                <a:spcPts val="0"/>
              </a:spcBef>
            </a:pPr>
            <a:r>
              <a:rPr lang="en-US" sz="2200" dirty="0" smtClean="0"/>
              <a:t>Establishing baseline disk I/O, CPU performance, and network transfer rates</a:t>
            </a:r>
          </a:p>
          <a:p>
            <a:pPr>
              <a:spcBef>
                <a:spcPts val="0"/>
              </a:spcBef>
            </a:pPr>
            <a:r>
              <a:rPr lang="en-US" sz="2200" dirty="0" smtClean="0"/>
              <a:t>Stress testing hardware</a:t>
            </a:r>
          </a:p>
          <a:p>
            <a:pPr>
              <a:spcBef>
                <a:spcPts val="0"/>
              </a:spcBef>
              <a:buNone/>
            </a:pPr>
            <a:r>
              <a:rPr lang="en-US" sz="2200" dirty="0" smtClean="0"/>
              <a:t>Perform the following tests on system components:</a:t>
            </a:r>
          </a:p>
          <a:p>
            <a:pPr>
              <a:spcBef>
                <a:spcPts val="0"/>
              </a:spcBef>
            </a:pPr>
            <a:r>
              <a:rPr lang="en-US" sz="2200" dirty="0" smtClean="0">
                <a:latin typeface="Courier New" pitchFamily="49" charset="0"/>
                <a:cs typeface="Courier New" pitchFamily="49" charset="0"/>
              </a:rPr>
              <a:t>gpcheckperf</a:t>
            </a:r>
            <a:r>
              <a:rPr lang="en-US" sz="2200" dirty="0" smtClean="0"/>
              <a:t>:</a:t>
            </a:r>
          </a:p>
          <a:p>
            <a:pPr lvl="1">
              <a:spcBef>
                <a:spcPts val="0"/>
              </a:spcBef>
            </a:pPr>
            <a:r>
              <a:rPr lang="en-US" sz="2200" dirty="0" smtClean="0"/>
              <a:t>Test disk input and output rates</a:t>
            </a:r>
          </a:p>
          <a:p>
            <a:pPr lvl="1">
              <a:spcBef>
                <a:spcPts val="0"/>
              </a:spcBef>
            </a:pPr>
            <a:r>
              <a:rPr lang="en-US" sz="2200" dirty="0" smtClean="0"/>
              <a:t>Test memory bandwidth </a:t>
            </a:r>
          </a:p>
          <a:p>
            <a:pPr lvl="1">
              <a:spcBef>
                <a:spcPts val="0"/>
              </a:spcBef>
            </a:pPr>
            <a:r>
              <a:rPr lang="en-US" sz="2200" dirty="0" smtClean="0"/>
              <a:t>Test network transfer rates </a:t>
            </a:r>
          </a:p>
          <a:p>
            <a:pPr>
              <a:spcBef>
                <a:spcPts val="0"/>
              </a:spcBef>
            </a:pPr>
            <a:r>
              <a:rPr lang="en-US" sz="2200" dirty="0" smtClean="0">
                <a:latin typeface="Courier New" pitchFamily="49" charset="0"/>
                <a:cs typeface="Courier New" pitchFamily="49" charset="0"/>
              </a:rPr>
              <a:t>gpcheck</a:t>
            </a:r>
            <a:r>
              <a:rPr lang="en-US" sz="2200" dirty="0" smtClean="0"/>
              <a:t>: Validate the OS settings</a:t>
            </a:r>
          </a:p>
          <a:p>
            <a:pPr>
              <a:spcBef>
                <a:spcPts val="0"/>
              </a:spcBef>
            </a:pPr>
            <a:r>
              <a:rPr lang="en-US" sz="2200" dirty="0" smtClean="0">
                <a:latin typeface="Courier New" pitchFamily="49" charset="0"/>
                <a:cs typeface="Courier New" pitchFamily="49" charset="0"/>
              </a:rPr>
              <a:t>bonnie++</a:t>
            </a:r>
            <a:r>
              <a:rPr lang="en-US" sz="2200" dirty="0" smtClean="0"/>
              <a:t>: Stress test for the file system (download from the bonnie++ website</a:t>
            </a:r>
            <a:r>
              <a:rPr lang="en-US" dirty="0" smtClean="0"/>
              <a:t>)</a:t>
            </a:r>
          </a:p>
        </p:txBody>
      </p:sp>
    </p:spTree>
    <p:extLst>
      <p:ext uri="{BB962C8B-B14F-4D97-AF65-F5344CB8AC3E}">
        <p14:creationId xmlns:p14="http://schemas.microsoft.com/office/powerpoint/2010/main" val="303884574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6"/>
          <p:cNvSpPr>
            <a:spLocks noGrp="1"/>
          </p:cNvSpPr>
          <p:nvPr>
            <p:ph type="title"/>
          </p:nvPr>
        </p:nvSpPr>
        <p:spPr/>
        <p:txBody>
          <a:bodyPr/>
          <a:lstStyle/>
          <a:p>
            <a:r>
              <a:rPr lang="en-US" dirty="0" smtClean="0"/>
              <a:t>Wrap Up</a:t>
            </a:r>
          </a:p>
        </p:txBody>
      </p:sp>
      <p:sp>
        <p:nvSpPr>
          <p:cNvPr id="6" name="Content Placeholder 5"/>
          <p:cNvSpPr>
            <a:spLocks noGrp="1"/>
          </p:cNvSpPr>
          <p:nvPr>
            <p:ph idx="1"/>
          </p:nvPr>
        </p:nvSpPr>
        <p:spPr/>
        <p:txBody>
          <a:bodyPr/>
          <a:lstStyle/>
          <a:p>
            <a:pPr marL="0" indent="0">
              <a:buNone/>
            </a:pPr>
            <a:r>
              <a:rPr lang="en-US" dirty="0"/>
              <a:t>During this lesson the following topics were covered:</a:t>
            </a:r>
          </a:p>
          <a:p>
            <a:pPr indent="-223838">
              <a:buClr>
                <a:srgbClr val="92D050"/>
              </a:buClr>
              <a:buSzPct val="110000"/>
              <a:defRPr/>
            </a:pPr>
            <a:r>
              <a:rPr lang="en-US" dirty="0" err="1"/>
              <a:t>Greenplum</a:t>
            </a:r>
            <a:r>
              <a:rPr lang="en-US" dirty="0"/>
              <a:t> software and hardware solutions and requirements</a:t>
            </a:r>
          </a:p>
          <a:p>
            <a:pPr indent="-223838">
              <a:buClr>
                <a:srgbClr val="92D050"/>
              </a:buClr>
              <a:buSzPct val="110000"/>
              <a:defRPr/>
            </a:pPr>
            <a:r>
              <a:rPr lang="en-US" dirty="0"/>
              <a:t>Reference architecture for </a:t>
            </a:r>
            <a:r>
              <a:rPr lang="en-US" dirty="0" err="1"/>
              <a:t>Greenplum</a:t>
            </a:r>
            <a:endParaRPr lang="en-US" dirty="0"/>
          </a:p>
          <a:p>
            <a:pPr indent="-223838">
              <a:buClr>
                <a:srgbClr val="92D050"/>
              </a:buClr>
              <a:buSzPct val="110000"/>
              <a:defRPr/>
            </a:pPr>
            <a:r>
              <a:rPr lang="en-US" dirty="0"/>
              <a:t>Verification steps and tools to prepare a system for </a:t>
            </a:r>
            <a:r>
              <a:rPr lang="en-US" dirty="0" err="1"/>
              <a:t>Greenplum</a:t>
            </a:r>
            <a:endParaRPr lang="en-US" dirty="0"/>
          </a:p>
          <a:p>
            <a:pPr marL="0" indent="0">
              <a:buNone/>
            </a:pPr>
            <a:endParaRPr lang="en-US" dirty="0"/>
          </a:p>
        </p:txBody>
      </p:sp>
    </p:spTree>
    <p:custDataLst>
      <p:tags r:id="rId1"/>
    </p:custDataLst>
    <p:extLst>
      <p:ext uri="{BB962C8B-B14F-4D97-AF65-F5344CB8AC3E}">
        <p14:creationId xmlns:p14="http://schemas.microsoft.com/office/powerpoint/2010/main" val="37408153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90" y="334645"/>
            <a:ext cx="86705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4D4D4D"/>
                </a:solidFill>
              </a:rPr>
              <a:t>Agenda</a:t>
            </a:r>
            <a:endParaRPr lang="en" sz="3200" dirty="0">
              <a:solidFill>
                <a:srgbClr val="4D4D4D"/>
              </a:solidFill>
            </a:endParaRPr>
          </a:p>
        </p:txBody>
      </p:sp>
      <p:sp>
        <p:nvSpPr>
          <p:cNvPr id="242" name="Shape 242"/>
          <p:cNvSpPr txBox="1">
            <a:spLocks noGrp="1"/>
          </p:cNvSpPr>
          <p:nvPr>
            <p:ph type="body" idx="1"/>
          </p:nvPr>
        </p:nvSpPr>
        <p:spPr>
          <a:xfrm>
            <a:off x="1058386" y="1320338"/>
            <a:ext cx="7988400" cy="2442000"/>
          </a:xfrm>
          <a:prstGeom prst="rect">
            <a:avLst/>
          </a:prstGeom>
          <a:noFill/>
          <a:ln>
            <a:noFill/>
          </a:ln>
        </p:spPr>
        <p:txBody>
          <a:bodyPr lIns="0" tIns="0" rIns="0" bIns="0" anchor="t" anchorCtr="0">
            <a:noAutofit/>
          </a:bodyPr>
          <a:lstStyle/>
          <a:p>
            <a:pPr marL="495300" indent="-342900">
              <a:buSzPct val="100000"/>
            </a:pPr>
            <a:r>
              <a:rPr lang="en-US" sz="2400" b="1" dirty="0" err="1" smtClean="0">
                <a:solidFill>
                  <a:schemeClr val="lt2"/>
                </a:solidFill>
              </a:rPr>
              <a:t>Greenplum</a:t>
            </a:r>
            <a:r>
              <a:rPr lang="en-US" sz="2400" b="1" dirty="0" smtClean="0">
                <a:solidFill>
                  <a:schemeClr val="lt2"/>
                </a:solidFill>
              </a:rPr>
              <a:t> Software and Hardware Requirements</a:t>
            </a:r>
            <a:endParaRPr lang="en" sz="2400" b="1" dirty="0">
              <a:solidFill>
                <a:schemeClr val="lt2"/>
              </a:solidFill>
            </a:endParaRPr>
          </a:p>
          <a:p>
            <a:pPr marL="495300" indent="-342900">
              <a:buSzPct val="100000"/>
            </a:pPr>
            <a:r>
              <a:rPr lang="en-US" sz="2400" dirty="0" smtClean="0">
                <a:solidFill>
                  <a:schemeClr val="lt2"/>
                </a:solidFill>
              </a:rPr>
              <a:t>System Preparation Steps</a:t>
            </a:r>
          </a:p>
        </p:txBody>
      </p:sp>
    </p:spTree>
    <p:extLst>
      <p:ext uri="{BB962C8B-B14F-4D97-AF65-F5344CB8AC3E}">
        <p14:creationId xmlns:p14="http://schemas.microsoft.com/office/powerpoint/2010/main" val="8087094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40606730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Greenplum</a:t>
            </a:r>
            <a:r>
              <a:rPr lang="en-US" dirty="0" smtClean="0"/>
              <a:t> Hardware Considerations</a:t>
            </a:r>
            <a:endParaRPr lang="en-US" dirty="0"/>
          </a:p>
        </p:txBody>
      </p:sp>
      <p:sp>
        <p:nvSpPr>
          <p:cNvPr id="8" name="Content Placeholder 7"/>
          <p:cNvSpPr>
            <a:spLocks noGrp="1"/>
          </p:cNvSpPr>
          <p:nvPr>
            <p:ph idx="1"/>
          </p:nvPr>
        </p:nvSpPr>
        <p:spPr>
          <a:xfrm>
            <a:off x="457200" y="924802"/>
            <a:ext cx="8229600" cy="3394472"/>
          </a:xfrm>
        </p:spPr>
        <p:txBody>
          <a:bodyPr/>
          <a:lstStyle/>
          <a:p>
            <a:pPr>
              <a:spcBef>
                <a:spcPts val="0"/>
              </a:spcBef>
              <a:buNone/>
            </a:pPr>
            <a:r>
              <a:rPr lang="en-US" sz="2200" dirty="0"/>
              <a:t>The </a:t>
            </a:r>
            <a:r>
              <a:rPr lang="en-US" sz="2200" dirty="0" err="1"/>
              <a:t>Greenplum</a:t>
            </a:r>
            <a:r>
              <a:rPr lang="en-US" sz="2200" dirty="0"/>
              <a:t> software-only solution:</a:t>
            </a:r>
          </a:p>
          <a:p>
            <a:pPr>
              <a:spcBef>
                <a:spcPts val="0"/>
              </a:spcBef>
            </a:pPr>
            <a:r>
              <a:rPr lang="en-US" sz="2200" dirty="0"/>
              <a:t>Gives customers a choice of hardware platforms</a:t>
            </a:r>
          </a:p>
          <a:p>
            <a:pPr>
              <a:spcBef>
                <a:spcPts val="0"/>
              </a:spcBef>
            </a:pPr>
            <a:r>
              <a:rPr lang="en-US" sz="2200" dirty="0"/>
              <a:t>Is dependent on hardware solutions to optimize performance</a:t>
            </a:r>
          </a:p>
          <a:p>
            <a:pPr>
              <a:spcBef>
                <a:spcPts val="0"/>
              </a:spcBef>
            </a:pPr>
            <a:r>
              <a:rPr lang="en-US" sz="2200" dirty="0"/>
              <a:t>Performs well on certified reference architecture</a:t>
            </a:r>
          </a:p>
          <a:p>
            <a:pPr marL="0" indent="0">
              <a:spcBef>
                <a:spcPts val="0"/>
              </a:spcBef>
              <a:buNone/>
            </a:pPr>
            <a:endParaRPr lang="en-US" sz="2200" dirty="0"/>
          </a:p>
          <a:p>
            <a:pPr marL="0" indent="0">
              <a:spcBef>
                <a:spcPts val="0"/>
              </a:spcBef>
              <a:buNone/>
            </a:pPr>
            <a:r>
              <a:rPr lang="en-US" sz="2200" dirty="0"/>
              <a:t>The following statements are true for general hardware configuration:</a:t>
            </a:r>
          </a:p>
          <a:p>
            <a:pPr>
              <a:spcBef>
                <a:spcPts val="0"/>
              </a:spcBef>
            </a:pPr>
            <a:r>
              <a:rPr lang="en-US" sz="2200" dirty="0"/>
              <a:t>Segment servers should have identical hardware specifications</a:t>
            </a:r>
          </a:p>
          <a:p>
            <a:pPr>
              <a:spcBef>
                <a:spcPts val="0"/>
              </a:spcBef>
            </a:pPr>
            <a:r>
              <a:rPr lang="en-US" sz="2200" dirty="0"/>
              <a:t>Master server requires fast CPU and lots of RAM</a:t>
            </a:r>
          </a:p>
        </p:txBody>
      </p:sp>
    </p:spTree>
    <p:custDataLst>
      <p:tags r:id="rId1"/>
    </p:custDataLst>
    <p:extLst>
      <p:ext uri="{BB962C8B-B14F-4D97-AF65-F5344CB8AC3E}">
        <p14:creationId xmlns:p14="http://schemas.microsoft.com/office/powerpoint/2010/main" val="24260658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r>
              <a:rPr lang="en-US" dirty="0" smtClean="0"/>
              <a:t>Greenplum Database 4.3.x.x System Requirements</a:t>
            </a:r>
            <a:endParaRPr lang="en-US" dirty="0"/>
          </a:p>
        </p:txBody>
      </p:sp>
      <p:graphicFrame>
        <p:nvGraphicFramePr>
          <p:cNvPr id="10" name="Content Placeholder 9"/>
          <p:cNvGraphicFramePr>
            <a:graphicFrameLocks/>
          </p:cNvGraphicFramePr>
          <p:nvPr>
            <p:extLst>
              <p:ext uri="{D42A27DB-BD31-4B8C-83A1-F6EECF244321}">
                <p14:modId xmlns:p14="http://schemas.microsoft.com/office/powerpoint/2010/main" val="3347665587"/>
              </p:ext>
            </p:extLst>
          </p:nvPr>
        </p:nvGraphicFramePr>
        <p:xfrm>
          <a:off x="76200" y="1210203"/>
          <a:ext cx="8915400" cy="3534722"/>
        </p:xfrm>
        <a:graphic>
          <a:graphicData uri="http://schemas.openxmlformats.org/drawingml/2006/table">
            <a:tbl>
              <a:tblPr/>
              <a:tblGrid>
                <a:gridCol w="2039964"/>
                <a:gridCol w="6875436"/>
              </a:tblGrid>
              <a:tr h="1012453">
                <a:tc>
                  <a:txBody>
                    <a:bodyPr/>
                    <a:lstStyle/>
                    <a:p>
                      <a:pPr marL="0" marR="0" lvl="0" indent="0" algn="l" defTabSz="914400" rtl="0" eaLnBrk="0" fontAlgn="base" latinLnBrk="0" hangingPunct="0">
                        <a:lnSpc>
                          <a:spcPct val="100000"/>
                        </a:lnSpc>
                        <a:spcBef>
                          <a:spcPct val="25000"/>
                        </a:spcBef>
                        <a:spcAft>
                          <a:spcPct val="0"/>
                        </a:spcAft>
                        <a:buClr>
                          <a:srgbClr val="8FBF30"/>
                        </a:buClr>
                        <a:buSzPct val="110000"/>
                        <a:buFontTx/>
                        <a:buNone/>
                        <a:tabLst/>
                      </a:pPr>
                      <a:r>
                        <a:rPr kumimoji="0" lang="en-US" sz="1100" b="1" i="0" u="none" strike="noStrike" cap="none" normalizeH="0" baseline="0" dirty="0" smtClean="0">
                          <a:ln>
                            <a:noFill/>
                          </a:ln>
                          <a:solidFill>
                            <a:srgbClr val="10100F"/>
                          </a:solidFill>
                          <a:effectLst/>
                          <a:latin typeface="Calibri" pitchFamily="34" charset="0"/>
                          <a:cs typeface="Arial" charset="0"/>
                        </a:rPr>
                        <a:t>Operating System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rgbClr val="B0D4EC"/>
                      </a:solidFill>
                      <a:prstDash val="solid"/>
                      <a:round/>
                      <a:headEnd type="none" w="med" len="med"/>
                      <a:tailEnd type="none" w="med" len="med"/>
                    </a:lnB>
                    <a:lnTlToBr>
                      <a:noFill/>
                    </a:lnTlToBr>
                    <a:lnBlToTr>
                      <a:noFill/>
                    </a:lnBlToTr>
                    <a:solidFill>
                      <a:schemeClr val="bg1"/>
                    </a:solidFill>
                  </a:tcPr>
                </a:tc>
                <a:tc>
                  <a:txBody>
                    <a:bodyPr/>
                    <a:lstStyle/>
                    <a:p>
                      <a:pPr marL="228600" marR="0" lvl="0" indent="-228600" algn="l" defTabSz="914400" rtl="0" eaLnBrk="0" fontAlgn="base" latinLnBrk="0" hangingPunct="0">
                        <a:lnSpc>
                          <a:spcPct val="100000"/>
                        </a:lnSpc>
                        <a:spcBef>
                          <a:spcPct val="25000"/>
                        </a:spcBef>
                        <a:spcAft>
                          <a:spcPct val="0"/>
                        </a:spcAft>
                        <a:buClr>
                          <a:srgbClr val="8FBF30"/>
                        </a:buClr>
                        <a:buSzPct val="110000"/>
                        <a:buFont typeface="Arial" pitchFamily="34" charset="0"/>
                        <a:buChar char="•"/>
                        <a:tabLst/>
                      </a:pPr>
                      <a:r>
                        <a:rPr kumimoji="0" lang="fr-FR" sz="1100" b="0" i="0" u="none" strike="noStrike" kern="1200" cap="none" normalizeH="0" baseline="0" dirty="0" smtClean="0">
                          <a:ln>
                            <a:noFill/>
                          </a:ln>
                          <a:solidFill>
                            <a:srgbClr val="10100F"/>
                          </a:solidFill>
                          <a:effectLst/>
                          <a:latin typeface="Calibri" pitchFamily="34" charset="0"/>
                          <a:ea typeface="+mn-ea"/>
                          <a:cs typeface="Arial" charset="0"/>
                        </a:rPr>
                        <a:t>SuSE Linux Enterprise Server 64-bit </a:t>
                      </a:r>
                      <a:r>
                        <a:rPr kumimoji="0" lang="cs-CZ" sz="1100" b="0" i="0" u="none" strike="noStrike" kern="1200" cap="none" normalizeH="0" baseline="0" dirty="0" smtClean="0">
                          <a:ln>
                            <a:noFill/>
                          </a:ln>
                          <a:solidFill>
                            <a:srgbClr val="10100F"/>
                          </a:solidFill>
                          <a:effectLst/>
                          <a:latin typeface="Calibri" pitchFamily="34" charset="0"/>
                          <a:ea typeface="+mn-ea"/>
                          <a:cs typeface="Arial" charset="0"/>
                        </a:rPr>
                        <a:t>11 SP1, 11 SP2, 11 SP4</a:t>
                      </a:r>
                    </a:p>
                    <a:p>
                      <a:pPr marL="228600" marR="0" lvl="0" indent="-228600" algn="l" defTabSz="914400" rtl="0" eaLnBrk="0" fontAlgn="base" latinLnBrk="0" hangingPunct="0">
                        <a:lnSpc>
                          <a:spcPct val="100000"/>
                        </a:lnSpc>
                        <a:spcBef>
                          <a:spcPct val="25000"/>
                        </a:spcBef>
                        <a:spcAft>
                          <a:spcPct val="0"/>
                        </a:spcAft>
                        <a:buClr>
                          <a:srgbClr val="8FBF30"/>
                        </a:buClr>
                        <a:buSzPct val="110000"/>
                        <a:buFont typeface="Arial" pitchFamily="34" charset="0"/>
                        <a:buChar char="•"/>
                        <a:tabLst/>
                      </a:pPr>
                      <a:r>
                        <a:rPr kumimoji="0" lang="en-US" sz="1100" b="0" i="0" u="none" strike="noStrike" kern="1200" cap="none" normalizeH="0" baseline="0" dirty="0" err="1" smtClean="0">
                          <a:ln>
                            <a:noFill/>
                          </a:ln>
                          <a:solidFill>
                            <a:srgbClr val="10100F"/>
                          </a:solidFill>
                          <a:effectLst/>
                          <a:latin typeface="Calibri" pitchFamily="34" charset="0"/>
                          <a:ea typeface="+mn-ea"/>
                          <a:cs typeface="Arial" charset="0"/>
                        </a:rPr>
                        <a:t>CentOS</a:t>
                      </a:r>
                      <a:r>
                        <a:rPr kumimoji="0" lang="en-US" sz="1100" b="0" i="0" u="none" strike="noStrike" kern="1200" cap="none" normalizeH="0" baseline="0" dirty="0" smtClean="0">
                          <a:ln>
                            <a:noFill/>
                          </a:ln>
                          <a:solidFill>
                            <a:srgbClr val="10100F"/>
                          </a:solidFill>
                          <a:effectLst/>
                          <a:latin typeface="Calibri" pitchFamily="34" charset="0"/>
                          <a:ea typeface="+mn-ea"/>
                          <a:cs typeface="Arial" charset="0"/>
                        </a:rPr>
                        <a:t> 64-bit 5.0 or higher</a:t>
                      </a:r>
                    </a:p>
                    <a:p>
                      <a:pPr marL="228600" marR="0" lvl="0" indent="-228600" algn="l" defTabSz="914400" rtl="0" eaLnBrk="0" fontAlgn="base" latinLnBrk="0" hangingPunct="0">
                        <a:lnSpc>
                          <a:spcPct val="100000"/>
                        </a:lnSpc>
                        <a:spcBef>
                          <a:spcPct val="25000"/>
                        </a:spcBef>
                        <a:spcAft>
                          <a:spcPct val="0"/>
                        </a:spcAft>
                        <a:buClr>
                          <a:srgbClr val="8FBF30"/>
                        </a:buClr>
                        <a:buSzPct val="110000"/>
                        <a:buFont typeface="Arial" pitchFamily="34" charset="0"/>
                        <a:buChar char="•"/>
                        <a:tabLst/>
                      </a:pPr>
                      <a:r>
                        <a:rPr kumimoji="0" lang="en-US" sz="1100" b="0" i="0" u="none" strike="noStrike" cap="none" normalizeH="0" baseline="0" dirty="0" err="1" smtClean="0">
                          <a:ln>
                            <a:noFill/>
                          </a:ln>
                          <a:solidFill>
                            <a:srgbClr val="10100F"/>
                          </a:solidFill>
                          <a:effectLst/>
                          <a:latin typeface="Calibri" pitchFamily="34" charset="0"/>
                          <a:cs typeface="Arial" charset="0"/>
                        </a:rPr>
                        <a:t>RedHat</a:t>
                      </a:r>
                      <a:r>
                        <a:rPr kumimoji="0" lang="en-US" sz="1100" b="0" i="0" u="none" strike="noStrike" cap="none" normalizeH="0" baseline="0" dirty="0" smtClean="0">
                          <a:ln>
                            <a:noFill/>
                          </a:ln>
                          <a:solidFill>
                            <a:srgbClr val="10100F"/>
                          </a:solidFill>
                          <a:effectLst/>
                          <a:latin typeface="Calibri" pitchFamily="34" charset="0"/>
                          <a:cs typeface="Arial" charset="0"/>
                        </a:rPr>
                        <a:t> Enterprise Linux 64-bit 5.0 or higher</a:t>
                      </a:r>
                    </a:p>
                    <a:p>
                      <a:pPr marL="228600" marR="0" lvl="0" indent="-228600" algn="l" defTabSz="914400" rtl="0" eaLnBrk="0" fontAlgn="base" latinLnBrk="0" hangingPunct="0">
                        <a:lnSpc>
                          <a:spcPct val="100000"/>
                        </a:lnSpc>
                        <a:spcBef>
                          <a:spcPct val="25000"/>
                        </a:spcBef>
                        <a:spcAft>
                          <a:spcPct val="0"/>
                        </a:spcAft>
                        <a:buClr>
                          <a:srgbClr val="8FBF30"/>
                        </a:buClr>
                        <a:buSzPct val="110000"/>
                        <a:buFont typeface="Arial" pitchFamily="34" charset="0"/>
                        <a:buChar char="•"/>
                        <a:tabLst/>
                      </a:pPr>
                      <a:r>
                        <a:rPr kumimoji="0" lang="en-US" sz="1100" b="0" i="0" u="none" strike="noStrike" cap="none" normalizeH="0" baseline="0" dirty="0" smtClean="0">
                          <a:ln>
                            <a:noFill/>
                          </a:ln>
                          <a:solidFill>
                            <a:srgbClr val="10100F"/>
                          </a:solidFill>
                          <a:effectLst/>
                          <a:latin typeface="Calibri" pitchFamily="34" charset="0"/>
                          <a:cs typeface="Arial" charset="0"/>
                        </a:rPr>
                        <a:t>Oracle Unbreakable Linux 64-bit 5.5</a:t>
                      </a:r>
                      <a:endParaRPr lang="en-US" sz="1100" b="0" i="0" u="none" strike="noStrike" kern="1200" baseline="0" dirty="0" smtClean="0">
                        <a:solidFill>
                          <a:schemeClr val="tx1"/>
                        </a:solidFill>
                        <a:latin typeface="+mn-lt"/>
                        <a:ea typeface="+mn-ea"/>
                        <a:cs typeface="+mn-cs"/>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E"/>
                    </a:solidFill>
                  </a:tcPr>
                </a:tc>
              </a:tr>
              <a:tr h="348158">
                <a:tc>
                  <a:txBody>
                    <a:bodyPr/>
                    <a:lstStyle/>
                    <a:p>
                      <a:pPr marL="0" marR="0" lvl="0" indent="0" algn="l" defTabSz="914400" rtl="0" eaLnBrk="0" fontAlgn="base" latinLnBrk="0" hangingPunct="0">
                        <a:lnSpc>
                          <a:spcPct val="100000"/>
                        </a:lnSpc>
                        <a:spcBef>
                          <a:spcPct val="25000"/>
                        </a:spcBef>
                        <a:spcAft>
                          <a:spcPct val="0"/>
                        </a:spcAft>
                        <a:buClr>
                          <a:srgbClr val="8FBF30"/>
                        </a:buClr>
                        <a:buSzPct val="110000"/>
                        <a:buFontTx/>
                        <a:buNone/>
                        <a:tabLst/>
                      </a:pPr>
                      <a:r>
                        <a:rPr kumimoji="0" lang="en-US" sz="1100" b="1" i="0" u="none" strike="noStrike" cap="none" normalizeH="0" baseline="0" dirty="0" smtClean="0">
                          <a:ln>
                            <a:noFill/>
                          </a:ln>
                          <a:solidFill>
                            <a:srgbClr val="10100F"/>
                          </a:solidFill>
                          <a:effectLst/>
                          <a:latin typeface="Calibri" pitchFamily="34" charset="0"/>
                          <a:cs typeface="Arial" charset="0"/>
                        </a:rPr>
                        <a:t>File System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B0D4EC"/>
                      </a:solidFill>
                      <a:prstDash val="solid"/>
                      <a:round/>
                      <a:headEnd type="none" w="med" len="med"/>
                      <a:tailEnd type="none" w="med" len="med"/>
                    </a:lnT>
                    <a:lnB w="12700" cap="flat" cmpd="sng" algn="ctr">
                      <a:solidFill>
                        <a:srgbClr val="B0D4EC"/>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5000"/>
                        </a:spcBef>
                        <a:spcAft>
                          <a:spcPct val="0"/>
                        </a:spcAft>
                        <a:buClr>
                          <a:srgbClr val="8FBF30"/>
                        </a:buClr>
                        <a:buSzPct val="110000"/>
                        <a:buFontTx/>
                        <a:buNone/>
                        <a:tabLst/>
                      </a:pPr>
                      <a:r>
                        <a:rPr kumimoji="0" lang="en-US" sz="1100" b="0" i="0" u="none" strike="noStrike" kern="1200" cap="none" normalizeH="0" baseline="0" dirty="0" smtClean="0">
                          <a:ln>
                            <a:noFill/>
                          </a:ln>
                          <a:solidFill>
                            <a:srgbClr val="10100F"/>
                          </a:solidFill>
                          <a:effectLst/>
                          <a:latin typeface="Calibri" pitchFamily="34" charset="0"/>
                          <a:ea typeface="+mn-ea"/>
                          <a:cs typeface="Arial" charset="0"/>
                        </a:rPr>
                        <a:t>XFS required for data storage on SUSE Linux and Red Hat  (ext3 supported for root file system)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7"/>
                    </a:solidFill>
                  </a:tcPr>
                </a:tc>
              </a:tr>
              <a:tr h="382457">
                <a:tc>
                  <a:txBody>
                    <a:bodyPr/>
                    <a:lstStyle/>
                    <a:p>
                      <a:pPr marL="0" marR="0" lvl="0" indent="0" algn="l" defTabSz="914400" rtl="0" eaLnBrk="0" fontAlgn="base" latinLnBrk="0" hangingPunct="0">
                        <a:lnSpc>
                          <a:spcPct val="100000"/>
                        </a:lnSpc>
                        <a:spcBef>
                          <a:spcPct val="25000"/>
                        </a:spcBef>
                        <a:spcAft>
                          <a:spcPct val="0"/>
                        </a:spcAft>
                        <a:buClr>
                          <a:srgbClr val="8FBF30"/>
                        </a:buClr>
                        <a:buSzPct val="110000"/>
                        <a:buFontTx/>
                        <a:buNone/>
                        <a:tabLst/>
                      </a:pPr>
                      <a:r>
                        <a:rPr kumimoji="0" lang="en-US" sz="1100" b="1" i="0" u="none" strike="noStrike" cap="none" normalizeH="0" baseline="0" dirty="0" smtClean="0">
                          <a:ln>
                            <a:noFill/>
                          </a:ln>
                          <a:solidFill>
                            <a:srgbClr val="10100F"/>
                          </a:solidFill>
                          <a:effectLst/>
                          <a:latin typeface="Calibri" pitchFamily="34" charset="0"/>
                          <a:cs typeface="Arial" charset="0"/>
                        </a:rPr>
                        <a:t>Minimum CPU</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B0D4EC"/>
                      </a:solidFill>
                      <a:prstDash val="solid"/>
                      <a:round/>
                      <a:headEnd type="none" w="med" len="med"/>
                      <a:tailEnd type="none" w="med" len="med"/>
                    </a:lnT>
                    <a:lnB w="12700" cap="flat" cmpd="sng" algn="ctr">
                      <a:solidFill>
                        <a:srgbClr val="B0D4EC"/>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5000"/>
                        </a:spcBef>
                        <a:spcAft>
                          <a:spcPct val="0"/>
                        </a:spcAft>
                        <a:buClr>
                          <a:srgbClr val="8FBF30"/>
                        </a:buClr>
                        <a:buSzPct val="110000"/>
                        <a:buFontTx/>
                        <a:buNone/>
                        <a:tabLst/>
                      </a:pPr>
                      <a:r>
                        <a:rPr kumimoji="0" lang="en-US" sz="1100" b="0" i="0" u="none" strike="noStrike" cap="none" normalizeH="0" baseline="0" dirty="0" smtClean="0">
                          <a:ln>
                            <a:noFill/>
                          </a:ln>
                          <a:solidFill>
                            <a:srgbClr val="10100F"/>
                          </a:solidFill>
                          <a:effectLst/>
                          <a:latin typeface="Calibri" pitchFamily="34" charset="0"/>
                          <a:cs typeface="Arial" charset="0"/>
                        </a:rPr>
                        <a:t>Pentium PRO compatible (P3/Athlon and above)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7"/>
                    </a:solidFill>
                  </a:tcPr>
                </a:tc>
              </a:tr>
              <a:tr h="454343">
                <a:tc>
                  <a:txBody>
                    <a:bodyPr/>
                    <a:lstStyle/>
                    <a:p>
                      <a:pPr marL="0" marR="0" lvl="0" indent="0" algn="l" defTabSz="914400" rtl="0" eaLnBrk="0" fontAlgn="base" latinLnBrk="0" hangingPunct="0">
                        <a:lnSpc>
                          <a:spcPct val="100000"/>
                        </a:lnSpc>
                        <a:spcBef>
                          <a:spcPct val="25000"/>
                        </a:spcBef>
                        <a:spcAft>
                          <a:spcPct val="0"/>
                        </a:spcAft>
                        <a:buClr>
                          <a:srgbClr val="8FBF30"/>
                        </a:buClr>
                        <a:buSzPct val="110000"/>
                        <a:buFontTx/>
                        <a:buNone/>
                        <a:tabLst/>
                      </a:pPr>
                      <a:r>
                        <a:rPr kumimoji="0" lang="en-US" sz="1100" b="1" i="0" u="none" strike="noStrike" cap="none" normalizeH="0" baseline="0" dirty="0" smtClean="0">
                          <a:ln>
                            <a:noFill/>
                          </a:ln>
                          <a:solidFill>
                            <a:srgbClr val="10100F"/>
                          </a:solidFill>
                          <a:effectLst/>
                          <a:latin typeface="Calibri" pitchFamily="34" charset="0"/>
                          <a:cs typeface="Arial" charset="0"/>
                        </a:rPr>
                        <a:t>Memory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B0D4EC"/>
                      </a:solidFill>
                      <a:prstDash val="solid"/>
                      <a:round/>
                      <a:headEnd type="none" w="med" len="med"/>
                      <a:tailEnd type="none" w="med" len="med"/>
                    </a:lnT>
                    <a:lnB w="12700" cap="flat" cmpd="sng" algn="ctr">
                      <a:solidFill>
                        <a:srgbClr val="B0D4EC"/>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5000"/>
                        </a:spcBef>
                        <a:spcAft>
                          <a:spcPct val="0"/>
                        </a:spcAft>
                        <a:buClr>
                          <a:srgbClr val="8FBF30"/>
                        </a:buClr>
                        <a:buSzPct val="110000"/>
                        <a:buFontTx/>
                        <a:buNone/>
                        <a:tabLst/>
                      </a:pPr>
                      <a:r>
                        <a:rPr kumimoji="0" lang="en-US" sz="1100" b="0" i="0" u="none" strike="noStrike" cap="none" normalizeH="0" baseline="0" dirty="0" smtClean="0">
                          <a:ln>
                            <a:noFill/>
                          </a:ln>
                          <a:solidFill>
                            <a:srgbClr val="10100F"/>
                          </a:solidFill>
                          <a:effectLst/>
                          <a:latin typeface="Calibri" pitchFamily="34" charset="0"/>
                          <a:cs typeface="Arial" charset="0"/>
                        </a:rPr>
                        <a:t>16 GB RAM per server (minimum)</a:t>
                      </a:r>
                    </a:p>
                    <a:p>
                      <a:pPr marL="0" marR="0" lvl="0" indent="0" algn="l" defTabSz="914400" rtl="0" eaLnBrk="0" fontAlgn="base" latinLnBrk="0" hangingPunct="0">
                        <a:lnSpc>
                          <a:spcPct val="100000"/>
                        </a:lnSpc>
                        <a:spcBef>
                          <a:spcPct val="25000"/>
                        </a:spcBef>
                        <a:spcAft>
                          <a:spcPct val="0"/>
                        </a:spcAft>
                        <a:buClr>
                          <a:srgbClr val="8FBF30"/>
                        </a:buClr>
                        <a:buSzPct val="110000"/>
                        <a:buFontTx/>
                        <a:buNone/>
                        <a:tabLst/>
                      </a:pPr>
                      <a:r>
                        <a:rPr kumimoji="0" lang="en-US" sz="1100" b="0" i="0" u="none" strike="noStrike" cap="none" normalizeH="0" baseline="0" dirty="0" smtClean="0">
                          <a:ln>
                            <a:noFill/>
                          </a:ln>
                          <a:solidFill>
                            <a:srgbClr val="10100F"/>
                          </a:solidFill>
                          <a:effectLst/>
                          <a:latin typeface="Calibri" pitchFamily="34" charset="0"/>
                          <a:cs typeface="Arial" charset="0"/>
                        </a:rPr>
                        <a:t>64+ GB RAM per server (recommended)</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7"/>
                    </a:solidFill>
                  </a:tcPr>
                </a:tc>
              </a:tr>
              <a:tr h="882968">
                <a:tc>
                  <a:txBody>
                    <a:bodyPr/>
                    <a:lstStyle/>
                    <a:p>
                      <a:pPr marL="0" marR="0" lvl="0" indent="0" algn="l" defTabSz="914400" rtl="0" eaLnBrk="0" fontAlgn="base" latinLnBrk="0" hangingPunct="0">
                        <a:lnSpc>
                          <a:spcPct val="100000"/>
                        </a:lnSpc>
                        <a:spcBef>
                          <a:spcPct val="25000"/>
                        </a:spcBef>
                        <a:spcAft>
                          <a:spcPct val="0"/>
                        </a:spcAft>
                        <a:buClr>
                          <a:srgbClr val="8FBF30"/>
                        </a:buClr>
                        <a:buSzPct val="110000"/>
                        <a:buFontTx/>
                        <a:buNone/>
                        <a:tabLst/>
                      </a:pPr>
                      <a:r>
                        <a:rPr kumimoji="0" lang="en-US" sz="1100" b="1" i="0" u="none" strike="noStrike" cap="none" normalizeH="0" baseline="0" dirty="0" smtClean="0">
                          <a:ln>
                            <a:noFill/>
                          </a:ln>
                          <a:solidFill>
                            <a:srgbClr val="10100F"/>
                          </a:solidFill>
                          <a:effectLst/>
                          <a:latin typeface="Calibri" pitchFamily="34" charset="0"/>
                          <a:cs typeface="Arial" charset="0"/>
                        </a:rPr>
                        <a:t>Disk Requirements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B0D4EC"/>
                      </a:solidFill>
                      <a:prstDash val="solid"/>
                      <a:round/>
                      <a:headEnd type="none" w="med" len="med"/>
                      <a:tailEnd type="none" w="med" len="med"/>
                    </a:lnT>
                    <a:lnB w="12700" cap="flat" cmpd="sng" algn="ctr">
                      <a:solidFill>
                        <a:srgbClr val="B0D4EC"/>
                      </a:solidFill>
                      <a:prstDash val="solid"/>
                      <a:round/>
                      <a:headEnd type="none" w="med" len="med"/>
                      <a:tailEnd type="none" w="med" len="med"/>
                    </a:lnB>
                    <a:lnTlToBr>
                      <a:noFill/>
                    </a:lnTlToBr>
                    <a:lnBlToTr>
                      <a:noFill/>
                    </a:lnBlToTr>
                    <a:solidFill>
                      <a:schemeClr val="bg1"/>
                    </a:solidFill>
                  </a:tcPr>
                </a:tc>
                <a:tc>
                  <a:txBody>
                    <a:bodyPr/>
                    <a:lstStyle/>
                    <a:p>
                      <a:pPr marL="228600" marR="0" lvl="0" indent="-228600" algn="l" defTabSz="914400" rtl="0" eaLnBrk="0" fontAlgn="base" latinLnBrk="0" hangingPunct="0">
                        <a:lnSpc>
                          <a:spcPct val="100000"/>
                        </a:lnSpc>
                        <a:spcBef>
                          <a:spcPct val="25000"/>
                        </a:spcBef>
                        <a:spcAft>
                          <a:spcPct val="0"/>
                        </a:spcAft>
                        <a:buClr>
                          <a:srgbClr val="8FBF30"/>
                        </a:buClr>
                        <a:buSzPct val="110000"/>
                        <a:buFont typeface="Arial" pitchFamily="34" charset="0"/>
                        <a:buChar char="•"/>
                        <a:tabLst/>
                      </a:pPr>
                      <a:r>
                        <a:rPr kumimoji="0" lang="en-US" sz="1100" b="0" i="0" u="none" strike="noStrike" cap="none" normalizeH="0" baseline="0" dirty="0" smtClean="0">
                          <a:ln>
                            <a:noFill/>
                          </a:ln>
                          <a:solidFill>
                            <a:srgbClr val="10100F"/>
                          </a:solidFill>
                          <a:effectLst/>
                          <a:latin typeface="Calibri" pitchFamily="34" charset="0"/>
                          <a:cs typeface="Arial" charset="0"/>
                        </a:rPr>
                        <a:t>150 MB per host for Greenplum installation</a:t>
                      </a:r>
                    </a:p>
                    <a:p>
                      <a:pPr marL="228600" marR="0" lvl="0" indent="-228600" algn="l" defTabSz="914400" rtl="0" eaLnBrk="0" fontAlgn="base" latinLnBrk="0" hangingPunct="0">
                        <a:lnSpc>
                          <a:spcPct val="100000"/>
                        </a:lnSpc>
                        <a:spcBef>
                          <a:spcPct val="25000"/>
                        </a:spcBef>
                        <a:spcAft>
                          <a:spcPct val="0"/>
                        </a:spcAft>
                        <a:buClr>
                          <a:srgbClr val="8FBF30"/>
                        </a:buClr>
                        <a:buSzPct val="110000"/>
                        <a:buFont typeface="Arial" pitchFamily="34" charset="0"/>
                        <a:buChar char="•"/>
                        <a:tabLst/>
                      </a:pPr>
                      <a:r>
                        <a:rPr kumimoji="0" lang="en-US" sz="1100" b="0" i="0" u="none" strike="noStrike" cap="none" normalizeH="0" baseline="0" dirty="0" smtClean="0">
                          <a:ln>
                            <a:noFill/>
                          </a:ln>
                          <a:solidFill>
                            <a:srgbClr val="10100F"/>
                          </a:solidFill>
                          <a:effectLst/>
                          <a:latin typeface="Calibri" pitchFamily="34" charset="0"/>
                          <a:cs typeface="Arial" charset="0"/>
                        </a:rPr>
                        <a:t>Approximately 300 MB per segment instance for meta data</a:t>
                      </a:r>
                    </a:p>
                    <a:p>
                      <a:pPr marL="228600" marR="0" lvl="0" indent="-228600" algn="l" defTabSz="914400" rtl="0" eaLnBrk="0" fontAlgn="base" latinLnBrk="0" hangingPunct="0">
                        <a:lnSpc>
                          <a:spcPct val="100000"/>
                        </a:lnSpc>
                        <a:spcBef>
                          <a:spcPct val="25000"/>
                        </a:spcBef>
                        <a:spcAft>
                          <a:spcPct val="0"/>
                        </a:spcAft>
                        <a:buClr>
                          <a:srgbClr val="8FBF30"/>
                        </a:buClr>
                        <a:buSzPct val="110000"/>
                        <a:buFont typeface="Arial" pitchFamily="34" charset="0"/>
                        <a:buChar char="•"/>
                        <a:tabLst/>
                      </a:pPr>
                      <a:r>
                        <a:rPr kumimoji="0" lang="en-US" sz="1100" b="0" i="0" u="none" strike="noStrike" cap="none" normalizeH="0" baseline="0" dirty="0" smtClean="0">
                          <a:ln>
                            <a:noFill/>
                          </a:ln>
                          <a:solidFill>
                            <a:srgbClr val="10100F"/>
                          </a:solidFill>
                          <a:effectLst/>
                          <a:latin typeface="Calibri" pitchFamily="34" charset="0"/>
                          <a:cs typeface="Arial" charset="0"/>
                        </a:rPr>
                        <a:t>Appropriate free space for data with disks at no more than 70% capacity</a:t>
                      </a:r>
                    </a:p>
                    <a:p>
                      <a:pPr marL="228600" marR="0" lvl="0" indent="-228600" algn="l" defTabSz="914400" rtl="0" eaLnBrk="0" fontAlgn="base" latinLnBrk="0" hangingPunct="0">
                        <a:lnSpc>
                          <a:spcPct val="100000"/>
                        </a:lnSpc>
                        <a:spcBef>
                          <a:spcPct val="25000"/>
                        </a:spcBef>
                        <a:spcAft>
                          <a:spcPct val="0"/>
                        </a:spcAft>
                        <a:buClr>
                          <a:srgbClr val="8FBF30"/>
                        </a:buClr>
                        <a:buSzPct val="110000"/>
                        <a:buFont typeface="Arial" pitchFamily="34" charset="0"/>
                        <a:buChar char="•"/>
                        <a:tabLst/>
                      </a:pPr>
                      <a:r>
                        <a:rPr kumimoji="0" lang="en-US" sz="1100" b="0" i="0" u="none" strike="noStrike" cap="none" normalizeH="0" baseline="0" dirty="0" smtClean="0">
                          <a:ln>
                            <a:noFill/>
                          </a:ln>
                          <a:solidFill>
                            <a:srgbClr val="10100F"/>
                          </a:solidFill>
                          <a:effectLst/>
                          <a:latin typeface="Calibri" pitchFamily="34" charset="0"/>
                          <a:cs typeface="Arial" charset="0"/>
                        </a:rPr>
                        <a:t>High-speed, local storage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7"/>
                    </a:solidFill>
                  </a:tcPr>
                </a:tc>
              </a:tr>
              <a:tr h="454343">
                <a:tc>
                  <a:txBody>
                    <a:bodyPr/>
                    <a:lstStyle/>
                    <a:p>
                      <a:pPr marL="0" marR="0" lvl="0" indent="0" algn="l" defTabSz="914400" rtl="0" eaLnBrk="0" fontAlgn="base" latinLnBrk="0" hangingPunct="0">
                        <a:lnSpc>
                          <a:spcPct val="100000"/>
                        </a:lnSpc>
                        <a:spcBef>
                          <a:spcPct val="25000"/>
                        </a:spcBef>
                        <a:spcAft>
                          <a:spcPct val="0"/>
                        </a:spcAft>
                        <a:buClr>
                          <a:srgbClr val="8FBF30"/>
                        </a:buClr>
                        <a:buSzPct val="110000"/>
                        <a:buFontTx/>
                        <a:buNone/>
                        <a:tabLst/>
                      </a:pPr>
                      <a:r>
                        <a:rPr kumimoji="0" lang="en-US" sz="1100" b="1" i="0" u="none" strike="noStrike" cap="none" normalizeH="0" baseline="0" dirty="0" smtClean="0">
                          <a:ln>
                            <a:noFill/>
                          </a:ln>
                          <a:solidFill>
                            <a:srgbClr val="10100F"/>
                          </a:solidFill>
                          <a:effectLst/>
                          <a:latin typeface="Calibri" pitchFamily="34" charset="0"/>
                          <a:cs typeface="Arial" charset="0"/>
                        </a:rPr>
                        <a:t>Network Requirements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B0D4EC"/>
                      </a:solidFill>
                      <a:prstDash val="solid"/>
                      <a:round/>
                      <a:headEnd type="none" w="med" len="med"/>
                      <a:tailEnd type="none" w="med" len="med"/>
                    </a:lnT>
                    <a:lnB w="12700" cap="flat" cmpd="sng" algn="ctr">
                      <a:solidFill>
                        <a:srgbClr val="B0D4EC"/>
                      </a:solidFill>
                      <a:prstDash val="solid"/>
                      <a:round/>
                      <a:headEnd type="none" w="med" len="med"/>
                      <a:tailEnd type="none" w="med" len="med"/>
                    </a:lnB>
                    <a:lnTlToBr>
                      <a:noFill/>
                    </a:lnTlToBr>
                    <a:lnBlToTr>
                      <a:noFill/>
                    </a:lnBlToTr>
                    <a:solidFill>
                      <a:schemeClr val="bg1"/>
                    </a:solidFill>
                  </a:tcPr>
                </a:tc>
                <a:tc>
                  <a:txBody>
                    <a:bodyPr/>
                    <a:lstStyle/>
                    <a:p>
                      <a:pPr marL="228600" marR="0" lvl="0" indent="-228600" algn="l" defTabSz="914400" rtl="0" eaLnBrk="0" fontAlgn="base" latinLnBrk="0" hangingPunct="0">
                        <a:lnSpc>
                          <a:spcPct val="100000"/>
                        </a:lnSpc>
                        <a:spcBef>
                          <a:spcPct val="25000"/>
                        </a:spcBef>
                        <a:spcAft>
                          <a:spcPct val="0"/>
                        </a:spcAft>
                        <a:buClr>
                          <a:srgbClr val="8FBF30"/>
                        </a:buClr>
                        <a:buSzPct val="110000"/>
                        <a:buFont typeface="Arial" pitchFamily="34" charset="0"/>
                        <a:buChar char="•"/>
                        <a:tabLst/>
                      </a:pPr>
                      <a:r>
                        <a:rPr kumimoji="0" lang="en-US" sz="1100" b="0" i="0" u="none" strike="noStrike" cap="none" normalizeH="0" baseline="0" dirty="0" smtClean="0">
                          <a:ln>
                            <a:noFill/>
                          </a:ln>
                          <a:solidFill>
                            <a:srgbClr val="10100F"/>
                          </a:solidFill>
                          <a:effectLst/>
                          <a:latin typeface="Calibri" pitchFamily="34" charset="0"/>
                          <a:cs typeface="Arial" charset="0"/>
                        </a:rPr>
                        <a:t>Gigabit Ethernet within the array (10-gigabit network for support)</a:t>
                      </a:r>
                    </a:p>
                    <a:p>
                      <a:pPr marL="228600" marR="0" lvl="0" indent="-228600" algn="l" defTabSz="914400" rtl="0" eaLnBrk="0" fontAlgn="base" latinLnBrk="0" hangingPunct="0">
                        <a:lnSpc>
                          <a:spcPct val="100000"/>
                        </a:lnSpc>
                        <a:spcBef>
                          <a:spcPct val="25000"/>
                        </a:spcBef>
                        <a:spcAft>
                          <a:spcPct val="0"/>
                        </a:spcAft>
                        <a:buClr>
                          <a:srgbClr val="8FBF30"/>
                        </a:buClr>
                        <a:buSzPct val="110000"/>
                        <a:buFont typeface="Arial" pitchFamily="34" charset="0"/>
                        <a:buChar char="•"/>
                        <a:tabLst/>
                      </a:pPr>
                      <a:r>
                        <a:rPr kumimoji="0" lang="en-US" sz="1100" b="0" i="0" u="none" strike="noStrike" cap="none" normalizeH="0" baseline="0" dirty="0" smtClean="0">
                          <a:ln>
                            <a:noFill/>
                          </a:ln>
                          <a:solidFill>
                            <a:srgbClr val="10100F"/>
                          </a:solidFill>
                          <a:effectLst/>
                          <a:latin typeface="Calibri" pitchFamily="34" charset="0"/>
                          <a:cs typeface="Arial" charset="0"/>
                        </a:rPr>
                        <a:t>Dedicated, non-blocking switch</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7"/>
                    </a:solidFill>
                  </a:tcPr>
                </a:tc>
              </a:tr>
            </a:tbl>
          </a:graphicData>
        </a:graphic>
      </p:graphicFrame>
    </p:spTree>
    <p:extLst>
      <p:ext uri="{BB962C8B-B14F-4D97-AF65-F5344CB8AC3E}">
        <p14:creationId xmlns:p14="http://schemas.microsoft.com/office/powerpoint/2010/main" val="321555002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Estimating Storage</a:t>
            </a:r>
            <a:endParaRPr lang="en-US" dirty="0"/>
          </a:p>
        </p:txBody>
      </p:sp>
      <p:sp>
        <p:nvSpPr>
          <p:cNvPr id="7" name="Content Placeholder 6"/>
          <p:cNvSpPr>
            <a:spLocks noGrp="1"/>
          </p:cNvSpPr>
          <p:nvPr>
            <p:ph idx="1"/>
          </p:nvPr>
        </p:nvSpPr>
        <p:spPr>
          <a:xfrm>
            <a:off x="76200" y="628650"/>
            <a:ext cx="8915400" cy="342900"/>
          </a:xfrm>
        </p:spPr>
        <p:txBody>
          <a:bodyPr/>
          <a:lstStyle/>
          <a:p>
            <a:pPr marL="0" indent="0">
              <a:buNone/>
            </a:pPr>
            <a:r>
              <a:rPr lang="en-US" dirty="0" smtClean="0"/>
              <a:t>Total raw disk capacity required must take into account the following:</a:t>
            </a:r>
          </a:p>
          <a:p>
            <a:pPr marL="0" indent="0">
              <a:buNone/>
            </a:pPr>
            <a:endParaRPr lang="en-US" dirty="0" smtClean="0"/>
          </a:p>
        </p:txBody>
      </p:sp>
      <p:graphicFrame>
        <p:nvGraphicFramePr>
          <p:cNvPr id="10" name="Table 9"/>
          <p:cNvGraphicFramePr>
            <a:graphicFrameLocks noGrp="1"/>
          </p:cNvGraphicFramePr>
          <p:nvPr>
            <p:extLst>
              <p:ext uri="{D42A27DB-BD31-4B8C-83A1-F6EECF244321}">
                <p14:modId xmlns:p14="http://schemas.microsoft.com/office/powerpoint/2010/main" val="3123844481"/>
              </p:ext>
            </p:extLst>
          </p:nvPr>
        </p:nvGraphicFramePr>
        <p:xfrm>
          <a:off x="152400" y="1475084"/>
          <a:ext cx="8915400" cy="3004806"/>
        </p:xfrm>
        <a:graphic>
          <a:graphicData uri="http://schemas.openxmlformats.org/drawingml/2006/table">
            <a:tbl>
              <a:tblPr firstRow="1" bandRow="1">
                <a:tableStyleId>{5C22544A-7EE6-4342-B048-85BDC9FD1C3A}</a:tableStyleId>
              </a:tblPr>
              <a:tblGrid>
                <a:gridCol w="3863340"/>
                <a:gridCol w="5052060"/>
              </a:tblGrid>
              <a:tr h="285750">
                <a:tc>
                  <a:txBody>
                    <a:bodyPr/>
                    <a:lstStyle/>
                    <a:p>
                      <a:r>
                        <a:rPr lang="en-US" sz="1400" dirty="0" smtClean="0">
                          <a:latin typeface="Calibri" pitchFamily="34" charset="0"/>
                        </a:rPr>
                        <a:t>Type</a:t>
                      </a:r>
                      <a:endParaRPr lang="en-US" sz="1400" dirty="0">
                        <a:latin typeface="Calibri" pitchFamily="34" charset="0"/>
                      </a:endParaRPr>
                    </a:p>
                  </a:txBody>
                  <a:tcPr marT="34290" marB="34290"/>
                </a:tc>
                <a:tc>
                  <a:txBody>
                    <a:bodyPr/>
                    <a:lstStyle/>
                    <a:p>
                      <a:r>
                        <a:rPr lang="en-US" sz="1400" dirty="0" smtClean="0">
                          <a:latin typeface="Calibri" pitchFamily="34" charset="0"/>
                        </a:rPr>
                        <a:t>Amount of Storage</a:t>
                      </a:r>
                      <a:r>
                        <a:rPr lang="en-US" sz="1400" baseline="0" dirty="0" smtClean="0">
                          <a:latin typeface="Calibri" pitchFamily="34" charset="0"/>
                        </a:rPr>
                        <a:t> to Allocate</a:t>
                      </a:r>
                      <a:endParaRPr lang="en-US" sz="1400" dirty="0">
                        <a:latin typeface="Calibri" pitchFamily="34" charset="0"/>
                      </a:endParaRPr>
                    </a:p>
                  </a:txBody>
                  <a:tcPr marT="34290" marB="34290"/>
                </a:tc>
              </a:tr>
              <a:tr h="360792">
                <a:tc>
                  <a:txBody>
                    <a:bodyPr/>
                    <a:lstStyle/>
                    <a:p>
                      <a:r>
                        <a:rPr lang="en-US" sz="1400" dirty="0" smtClean="0">
                          <a:latin typeface="Calibri" pitchFamily="34" charset="0"/>
                        </a:rPr>
                        <a:t>RAID parity/mirroring</a:t>
                      </a:r>
                      <a:endParaRPr lang="en-US" sz="1400" dirty="0">
                        <a:latin typeface="Calibri" pitchFamily="34" charset="0"/>
                      </a:endParaRPr>
                    </a:p>
                  </a:txBody>
                  <a:tcPr marT="34290" marB="34290"/>
                </a:tc>
                <a:tc>
                  <a:txBody>
                    <a:bodyPr/>
                    <a:lstStyle/>
                    <a:p>
                      <a:r>
                        <a:rPr lang="en-US" sz="1400" dirty="0" smtClean="0">
                          <a:latin typeface="Calibri" pitchFamily="34" charset="0"/>
                        </a:rPr>
                        <a:t>Depends on RAID type chosen; i.e., 50%</a:t>
                      </a:r>
                      <a:r>
                        <a:rPr lang="en-US" sz="1400" baseline="0" dirty="0" smtClean="0">
                          <a:latin typeface="Calibri" pitchFamily="34" charset="0"/>
                        </a:rPr>
                        <a:t> of storage for RAID 10</a:t>
                      </a:r>
                      <a:endParaRPr lang="en-US" sz="1400" dirty="0">
                        <a:latin typeface="Calibri" pitchFamily="34" charset="0"/>
                      </a:endParaRPr>
                    </a:p>
                  </a:txBody>
                  <a:tcPr marT="34290" marB="34290"/>
                </a:tc>
              </a:tr>
              <a:tr h="331955">
                <a:tc>
                  <a:txBody>
                    <a:bodyPr/>
                    <a:lstStyle/>
                    <a:p>
                      <a:r>
                        <a:rPr lang="en-US" sz="1400" dirty="0" smtClean="0">
                          <a:latin typeface="Calibri" pitchFamily="34" charset="0"/>
                        </a:rPr>
                        <a:t>Greenplum Database segment mirrors</a:t>
                      </a:r>
                      <a:endParaRPr lang="en-US" sz="1400" dirty="0">
                        <a:latin typeface="Calibri" pitchFamily="34" charset="0"/>
                      </a:endParaRPr>
                    </a:p>
                  </a:txBody>
                  <a:tcPr marT="34290" marB="34290"/>
                </a:tc>
                <a:tc>
                  <a:txBody>
                    <a:bodyPr/>
                    <a:lstStyle/>
                    <a:p>
                      <a:r>
                        <a:rPr lang="en-US" sz="1400" dirty="0" smtClean="0">
                          <a:latin typeface="Calibri" pitchFamily="34" charset="0"/>
                        </a:rPr>
                        <a:t>50% of storage</a:t>
                      </a:r>
                      <a:endParaRPr lang="en-US" sz="1400" dirty="0">
                        <a:latin typeface="Calibri" pitchFamily="34" charset="0"/>
                      </a:endParaRPr>
                    </a:p>
                  </a:txBody>
                  <a:tcPr marT="34290" marB="34290"/>
                </a:tc>
              </a:tr>
              <a:tr h="285750">
                <a:tc>
                  <a:txBody>
                    <a:bodyPr/>
                    <a:lstStyle/>
                    <a:p>
                      <a:r>
                        <a:rPr lang="en-US" sz="1400" dirty="0" smtClean="0">
                          <a:latin typeface="Calibri" pitchFamily="34" charset="0"/>
                        </a:rPr>
                        <a:t>File system overhead</a:t>
                      </a:r>
                      <a:endParaRPr lang="en-US" sz="1400" dirty="0">
                        <a:latin typeface="Calibri" pitchFamily="34" charset="0"/>
                      </a:endParaRPr>
                    </a:p>
                  </a:txBody>
                  <a:tcPr marT="34290" marB="34290"/>
                </a:tc>
                <a:tc>
                  <a:txBody>
                    <a:bodyPr/>
                    <a:lstStyle/>
                    <a:p>
                      <a:r>
                        <a:rPr lang="en-US" sz="1400" dirty="0" smtClean="0">
                          <a:latin typeface="Calibri" pitchFamily="34" charset="0"/>
                        </a:rPr>
                        <a:t>About 10%</a:t>
                      </a:r>
                      <a:r>
                        <a:rPr lang="en-US" sz="1400" baseline="0" dirty="0" smtClean="0">
                          <a:latin typeface="Calibri" pitchFamily="34" charset="0"/>
                        </a:rPr>
                        <a:t> of storage</a:t>
                      </a:r>
                      <a:endParaRPr lang="en-US" sz="1400" dirty="0">
                        <a:latin typeface="Calibri" pitchFamily="34" charset="0"/>
                      </a:endParaRPr>
                    </a:p>
                  </a:txBody>
                  <a:tcPr marT="34290" marB="34290"/>
                </a:tc>
              </a:tr>
              <a:tr h="285750">
                <a:tc>
                  <a:txBody>
                    <a:bodyPr/>
                    <a:lstStyle/>
                    <a:p>
                      <a:r>
                        <a:rPr lang="en-US" sz="1400" dirty="0" smtClean="0">
                          <a:latin typeface="Calibri" pitchFamily="34" charset="0"/>
                        </a:rPr>
                        <a:t>Used capacity</a:t>
                      </a:r>
                      <a:endParaRPr lang="en-US" sz="1400" dirty="0">
                        <a:latin typeface="Calibri" pitchFamily="34" charset="0"/>
                      </a:endParaRPr>
                    </a:p>
                  </a:txBody>
                  <a:tcPr marT="34290" marB="34290"/>
                </a:tc>
                <a:tc>
                  <a:txBody>
                    <a:bodyPr/>
                    <a:lstStyle/>
                    <a:p>
                      <a:r>
                        <a:rPr lang="en-US" sz="1400" dirty="0" smtClean="0">
                          <a:latin typeface="Calibri" pitchFamily="34" charset="0"/>
                        </a:rPr>
                        <a:t>Less than 70% recommended</a:t>
                      </a:r>
                      <a:endParaRPr lang="en-US" sz="1400" dirty="0">
                        <a:latin typeface="Calibri" pitchFamily="34" charset="0"/>
                      </a:endParaRPr>
                    </a:p>
                  </a:txBody>
                  <a:tcPr marT="34290" marB="34290"/>
                </a:tc>
              </a:tr>
              <a:tr h="597559">
                <a:tc>
                  <a:txBody>
                    <a:bodyPr/>
                    <a:lstStyle/>
                    <a:p>
                      <a:r>
                        <a:rPr lang="en-US" sz="1400" dirty="0" smtClean="0">
                          <a:latin typeface="Calibri" pitchFamily="34" charset="0"/>
                        </a:rPr>
                        <a:t>Raw data</a:t>
                      </a:r>
                      <a:r>
                        <a:rPr lang="en-US" sz="1400" baseline="0" dirty="0" smtClean="0">
                          <a:latin typeface="Calibri" pitchFamily="34" charset="0"/>
                        </a:rPr>
                        <a:t> size and </a:t>
                      </a:r>
                      <a:r>
                        <a:rPr lang="en-US" sz="1400" dirty="0" smtClean="0">
                          <a:latin typeface="Calibri" pitchFamily="34" charset="0"/>
                        </a:rPr>
                        <a:t>database storage overhead</a:t>
                      </a:r>
                      <a:endParaRPr lang="en-US" sz="1400" dirty="0">
                        <a:latin typeface="Calibri" pitchFamily="34" charset="0"/>
                      </a:endParaRPr>
                    </a:p>
                  </a:txBody>
                  <a:tcPr marT="34290" marB="34290"/>
                </a:tc>
                <a:tc>
                  <a:txBody>
                    <a:bodyPr/>
                    <a:lstStyle/>
                    <a:p>
                      <a:r>
                        <a:rPr lang="en-US" sz="1400" dirty="0" smtClean="0">
                          <a:latin typeface="Calibri" pitchFamily="34" charset="0"/>
                        </a:rPr>
                        <a:t>Raw data </a:t>
                      </a:r>
                      <a:r>
                        <a:rPr lang="en-US" sz="1400" baseline="0" dirty="0" smtClean="0">
                          <a:latin typeface="Calibri" pitchFamily="34" charset="0"/>
                        </a:rPr>
                        <a:t> may be 1.4 times larger on disk; </a:t>
                      </a:r>
                      <a:r>
                        <a:rPr lang="en-US" sz="1400" dirty="0" smtClean="0">
                          <a:latin typeface="Calibri" pitchFamily="34" charset="0"/>
                        </a:rPr>
                        <a:t>depends on table types, indexes, compressions, etc.</a:t>
                      </a:r>
                      <a:endParaRPr lang="en-US" sz="1400" dirty="0">
                        <a:latin typeface="Calibri" pitchFamily="34" charset="0"/>
                      </a:endParaRPr>
                    </a:p>
                  </a:txBody>
                  <a:tcPr marT="34290" marB="34290"/>
                </a:tc>
              </a:tr>
              <a:tr h="285750">
                <a:tc>
                  <a:txBody>
                    <a:bodyPr/>
                    <a:lstStyle/>
                    <a:p>
                      <a:r>
                        <a:rPr lang="en-US" sz="1400" dirty="0" smtClean="0">
                          <a:latin typeface="Calibri" pitchFamily="34" charset="0"/>
                        </a:rPr>
                        <a:t>System metadata</a:t>
                      </a:r>
                      <a:endParaRPr lang="en-US" sz="1400" dirty="0">
                        <a:latin typeface="Calibri" pitchFamily="34" charset="0"/>
                      </a:endParaRPr>
                    </a:p>
                  </a:txBody>
                  <a:tcPr marT="34290" marB="34290"/>
                </a:tc>
                <a:tc>
                  <a:txBody>
                    <a:bodyPr/>
                    <a:lstStyle/>
                    <a:p>
                      <a:r>
                        <a:rPr lang="en-US" sz="1400" dirty="0" smtClean="0">
                          <a:latin typeface="Calibri" pitchFamily="34" charset="0"/>
                        </a:rPr>
                        <a:t>About 20 MB per segment and master instance</a:t>
                      </a:r>
                      <a:endParaRPr lang="en-US" sz="1400" dirty="0">
                        <a:latin typeface="Calibri" pitchFamily="34" charset="0"/>
                      </a:endParaRPr>
                    </a:p>
                  </a:txBody>
                  <a:tcPr marT="34290" marB="34290"/>
                </a:tc>
              </a:tr>
              <a:tr h="285750">
                <a:tc>
                  <a:txBody>
                    <a:bodyPr/>
                    <a:lstStyle/>
                    <a:p>
                      <a:r>
                        <a:rPr lang="en-US" sz="1400" dirty="0" smtClean="0">
                          <a:latin typeface="Calibri" pitchFamily="34" charset="0"/>
                        </a:rPr>
                        <a:t>Write ahead log (WAL)</a:t>
                      </a:r>
                      <a:endParaRPr lang="en-US" sz="1400" dirty="0">
                        <a:latin typeface="Calibri" pitchFamily="34" charset="0"/>
                      </a:endParaRPr>
                    </a:p>
                  </a:txBody>
                  <a:tcPr marT="34290" marB="34290"/>
                </a:tc>
                <a:tc>
                  <a:txBody>
                    <a:bodyPr/>
                    <a:lstStyle/>
                    <a:p>
                      <a:r>
                        <a:rPr lang="en-US" sz="1400" dirty="0" smtClean="0">
                          <a:latin typeface="Calibri" pitchFamily="34" charset="0"/>
                        </a:rPr>
                        <a:t>About 1088 MB per segment and master instance</a:t>
                      </a:r>
                      <a:endParaRPr lang="en-US" sz="1400" dirty="0">
                        <a:latin typeface="Calibri" pitchFamily="34" charset="0"/>
                      </a:endParaRPr>
                    </a:p>
                  </a:txBody>
                  <a:tcPr marT="34290" marB="34290"/>
                </a:tc>
              </a:tr>
              <a:tr h="285750">
                <a:tc>
                  <a:txBody>
                    <a:bodyPr/>
                    <a:lstStyle/>
                    <a:p>
                      <a:r>
                        <a:rPr lang="en-US" sz="1400" dirty="0" smtClean="0">
                          <a:latin typeface="Calibri" pitchFamily="34" charset="0"/>
                        </a:rPr>
                        <a:t>Greenplum Database log files</a:t>
                      </a:r>
                      <a:endParaRPr lang="en-US" sz="1400" dirty="0">
                        <a:latin typeface="Calibri" pitchFamily="34" charset="0"/>
                      </a:endParaRPr>
                    </a:p>
                  </a:txBody>
                  <a:tcPr marT="34290" marB="34290"/>
                </a:tc>
                <a:tc>
                  <a:txBody>
                    <a:bodyPr/>
                    <a:lstStyle/>
                    <a:p>
                      <a:r>
                        <a:rPr lang="en-US" sz="1400" dirty="0" smtClean="0">
                          <a:latin typeface="Calibri" pitchFamily="34" charset="0"/>
                        </a:rPr>
                        <a:t>About 10 MB per segment and master instance</a:t>
                      </a:r>
                      <a:endParaRPr lang="en-US" sz="1400" dirty="0">
                        <a:latin typeface="Calibri" pitchFamily="34" charset="0"/>
                      </a:endParaRPr>
                    </a:p>
                  </a:txBody>
                  <a:tcPr marT="34290" marB="34290"/>
                </a:tc>
              </a:tr>
            </a:tbl>
          </a:graphicData>
        </a:graphic>
      </p:graphicFrame>
    </p:spTree>
    <p:extLst>
      <p:ext uri="{BB962C8B-B14F-4D97-AF65-F5344CB8AC3E}">
        <p14:creationId xmlns:p14="http://schemas.microsoft.com/office/powerpoint/2010/main" val="4275207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Calculating Usable Disk Capacity</a:t>
            </a:r>
            <a:endParaRPr lang="en-US" dirty="0"/>
          </a:p>
        </p:txBody>
      </p:sp>
      <p:grpSp>
        <p:nvGrpSpPr>
          <p:cNvPr id="3" name="Group 39"/>
          <p:cNvGrpSpPr/>
          <p:nvPr/>
        </p:nvGrpSpPr>
        <p:grpSpPr>
          <a:xfrm>
            <a:off x="274320" y="2542868"/>
            <a:ext cx="8656320" cy="888087"/>
            <a:chOff x="304800" y="3276600"/>
            <a:chExt cx="8656320" cy="1184116"/>
          </a:xfrm>
        </p:grpSpPr>
        <p:grpSp>
          <p:nvGrpSpPr>
            <p:cNvPr id="4" name="Group 31"/>
            <p:cNvGrpSpPr/>
            <p:nvPr/>
          </p:nvGrpSpPr>
          <p:grpSpPr>
            <a:xfrm>
              <a:off x="304800" y="3276600"/>
              <a:ext cx="8656320" cy="1066800"/>
              <a:chOff x="304800" y="914400"/>
              <a:chExt cx="8656320" cy="1066800"/>
            </a:xfrm>
          </p:grpSpPr>
          <p:sp>
            <p:nvSpPr>
              <p:cNvPr id="33" name="Rounded Rectangle 32"/>
              <p:cNvSpPr/>
              <p:nvPr/>
            </p:nvSpPr>
            <p:spPr>
              <a:xfrm>
                <a:off x="685800" y="1400502"/>
                <a:ext cx="8229600" cy="580698"/>
              </a:xfrm>
              <a:prstGeom prst="roundRect">
                <a:avLst>
                  <a:gd name="adj" fmla="val 3501"/>
                </a:avLst>
              </a:prstGeom>
              <a:solidFill>
                <a:schemeClr val="bg1"/>
              </a:solidFill>
              <a:ln w="28575">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21"/>
              <p:cNvGrpSpPr/>
              <p:nvPr/>
            </p:nvGrpSpPr>
            <p:grpSpPr>
              <a:xfrm>
                <a:off x="304800" y="914400"/>
                <a:ext cx="8656320" cy="578068"/>
                <a:chOff x="4572000" y="838200"/>
                <a:chExt cx="8656320" cy="578068"/>
              </a:xfrm>
            </p:grpSpPr>
            <p:sp>
              <p:nvSpPr>
                <p:cNvPr id="36" name="AutoShape 39"/>
                <p:cNvSpPr>
                  <a:spLocks noChangeArrowheads="1"/>
                </p:cNvSpPr>
                <p:nvPr/>
              </p:nvSpPr>
              <p:spPr bwMode="gray">
                <a:xfrm>
                  <a:off x="4724400" y="959068"/>
                  <a:ext cx="8503920" cy="457200"/>
                </a:xfrm>
                <a:prstGeom prst="homePlate">
                  <a:avLst>
                    <a:gd name="adj" fmla="val 0"/>
                  </a:avLst>
                </a:prstGeom>
                <a:solidFill>
                  <a:schemeClr val="accent3">
                    <a:lumMod val="20000"/>
                    <a:lumOff val="80000"/>
                  </a:schemeClr>
                </a:solidFill>
                <a:ln w="12700">
                  <a:solidFill>
                    <a:schemeClr val="tx1">
                      <a:lumMod val="50000"/>
                      <a:lumOff val="50000"/>
                    </a:schemeClr>
                  </a:solidFill>
                  <a:headEnd/>
                  <a:tailEn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lIns="91435" tIns="45718" rIns="91435" bIns="45718" anchor="ctr"/>
                <a:lstStyle/>
                <a:p>
                  <a:pPr defTabSz="455613">
                    <a:defRPr/>
                  </a:pPr>
                  <a:r>
                    <a:rPr lang="en-US" b="1" dirty="0" smtClean="0">
                      <a:solidFill>
                        <a:schemeClr val="bg2">
                          <a:lumMod val="75000"/>
                        </a:schemeClr>
                      </a:solidFill>
                      <a:latin typeface="Calibri" pitchFamily="34" charset="0"/>
                      <a:ea typeface="ＭＳ Ｐゴシック" pitchFamily="34" charset="-128"/>
                      <a:cs typeface="Courier New" pitchFamily="49" charset="0"/>
                    </a:rPr>
                    <a:t>Calculate usable disk space (less than 70 %)</a:t>
                  </a:r>
                </a:p>
              </p:txBody>
            </p:sp>
            <p:grpSp>
              <p:nvGrpSpPr>
                <p:cNvPr id="8" name="Group 25"/>
                <p:cNvGrpSpPr/>
                <p:nvPr/>
              </p:nvGrpSpPr>
              <p:grpSpPr>
                <a:xfrm>
                  <a:off x="4572000" y="838200"/>
                  <a:ext cx="287045" cy="492443"/>
                  <a:chOff x="7797775" y="1416268"/>
                  <a:chExt cx="287045" cy="492443"/>
                </a:xfrm>
              </p:grpSpPr>
              <p:sp>
                <p:nvSpPr>
                  <p:cNvPr id="38" name="Oval 37"/>
                  <p:cNvSpPr/>
                  <p:nvPr/>
                </p:nvSpPr>
                <p:spPr>
                  <a:xfrm>
                    <a:off x="7810500" y="1495306"/>
                    <a:ext cx="274320" cy="274320"/>
                  </a:xfrm>
                  <a:prstGeom prst="ellipse">
                    <a:avLst/>
                  </a:prstGeom>
                  <a:solidFill>
                    <a:schemeClr val="bg1"/>
                  </a:solidFill>
                  <a:ln w="9525">
                    <a:solidFill>
                      <a:schemeClr val="accent1">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solidFill>
                        <a:schemeClr val="tx2">
                          <a:lumMod val="75000"/>
                        </a:schemeClr>
                      </a:solidFill>
                      <a:latin typeface="Calibri" pitchFamily="34" charset="0"/>
                    </a:endParaRPr>
                  </a:p>
                </p:txBody>
              </p:sp>
              <p:sp>
                <p:nvSpPr>
                  <p:cNvPr id="39" name="TextBox 38"/>
                  <p:cNvSpPr txBox="1"/>
                  <p:nvPr/>
                </p:nvSpPr>
                <p:spPr>
                  <a:xfrm>
                    <a:off x="7797775" y="1416268"/>
                    <a:ext cx="236706" cy="492443"/>
                  </a:xfrm>
                  <a:prstGeom prst="rect">
                    <a:avLst/>
                  </a:prstGeom>
                  <a:noFill/>
                </p:spPr>
                <p:txBody>
                  <a:bodyPr wrap="square" rtlCol="0">
                    <a:spAutoFit/>
                  </a:bodyPr>
                  <a:lstStyle/>
                  <a:p>
                    <a:r>
                      <a:rPr lang="en-US" b="1" dirty="0" smtClean="0">
                        <a:solidFill>
                          <a:schemeClr val="accent1">
                            <a:lumMod val="75000"/>
                          </a:schemeClr>
                        </a:solidFill>
                        <a:latin typeface="Calibri" pitchFamily="34" charset="0"/>
                      </a:rPr>
                      <a:t>3</a:t>
                    </a:r>
                    <a:endParaRPr lang="en-US" b="1" dirty="0">
                      <a:solidFill>
                        <a:schemeClr val="accent1">
                          <a:lumMod val="75000"/>
                        </a:schemeClr>
                      </a:solidFill>
                      <a:latin typeface="Calibri" pitchFamily="34" charset="0"/>
                    </a:endParaRPr>
                  </a:p>
                </p:txBody>
              </p:sp>
            </p:grpSp>
          </p:grpSp>
        </p:grpSp>
        <p:sp>
          <p:nvSpPr>
            <p:cNvPr id="14" name="Rectangle 13"/>
            <p:cNvSpPr/>
            <p:nvPr/>
          </p:nvSpPr>
          <p:spPr>
            <a:xfrm>
              <a:off x="762091" y="3886200"/>
              <a:ext cx="7972680" cy="574516"/>
            </a:xfrm>
            <a:prstGeom prst="rect">
              <a:avLst/>
            </a:prstGeom>
            <a:noFill/>
          </p:spPr>
          <p:txBody>
            <a:bodyPr wrap="none" lIns="91440" tIns="45720" rIns="91440" bIns="45720">
              <a:spAutoFit/>
            </a:bodyPr>
            <a:lstStyle/>
            <a:p>
              <a:r>
                <a:rPr lang="en-US" sz="2200" dirty="0" smtClean="0">
                  <a:solidFill>
                    <a:schemeClr val="bg2">
                      <a:lumMod val="75000"/>
                    </a:schemeClr>
                  </a:solidFill>
                  <a:latin typeface="Courier New" pitchFamily="49" charset="0"/>
                  <a:cs typeface="Courier New" pitchFamily="49" charset="0"/>
                </a:rPr>
                <a:t>usable_disk_space = formatted_disk_space * 0.7</a:t>
              </a:r>
              <a:endParaRPr lang="en-US" sz="2200" dirty="0">
                <a:solidFill>
                  <a:schemeClr val="bg2">
                    <a:lumMod val="75000"/>
                  </a:schemeClr>
                </a:solidFill>
                <a:latin typeface="Courier New" pitchFamily="49" charset="0"/>
                <a:cs typeface="Courier New" pitchFamily="49" charset="0"/>
              </a:endParaRPr>
            </a:p>
          </p:txBody>
        </p:sp>
      </p:grpSp>
      <p:grpSp>
        <p:nvGrpSpPr>
          <p:cNvPr id="9" name="Group 30"/>
          <p:cNvGrpSpPr/>
          <p:nvPr/>
        </p:nvGrpSpPr>
        <p:grpSpPr>
          <a:xfrm>
            <a:off x="274320" y="771218"/>
            <a:ext cx="8656320" cy="888087"/>
            <a:chOff x="304800" y="914400"/>
            <a:chExt cx="8656320" cy="1184116"/>
          </a:xfrm>
        </p:grpSpPr>
        <p:sp>
          <p:nvSpPr>
            <p:cNvPr id="23" name="Rounded Rectangle 22"/>
            <p:cNvSpPr/>
            <p:nvPr/>
          </p:nvSpPr>
          <p:spPr>
            <a:xfrm>
              <a:off x="685800" y="1400502"/>
              <a:ext cx="8229600" cy="580698"/>
            </a:xfrm>
            <a:prstGeom prst="roundRect">
              <a:avLst>
                <a:gd name="adj" fmla="val 3501"/>
              </a:avLst>
            </a:prstGeom>
            <a:solidFill>
              <a:schemeClr val="bg1"/>
            </a:solidFill>
            <a:ln w="28575">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Rectangle 10"/>
            <p:cNvSpPr/>
            <p:nvPr/>
          </p:nvSpPr>
          <p:spPr>
            <a:xfrm>
              <a:off x="755964" y="1524000"/>
              <a:ext cx="7295462" cy="574516"/>
            </a:xfrm>
            <a:prstGeom prst="rect">
              <a:avLst/>
            </a:prstGeom>
            <a:noFill/>
          </p:spPr>
          <p:txBody>
            <a:bodyPr wrap="none" lIns="91440" tIns="45720" rIns="91440" bIns="45720">
              <a:spAutoFit/>
            </a:bodyPr>
            <a:lstStyle/>
            <a:p>
              <a:r>
                <a:rPr lang="en-US" sz="2200" dirty="0" smtClean="0">
                  <a:solidFill>
                    <a:schemeClr val="bg2">
                      <a:lumMod val="75000"/>
                    </a:schemeClr>
                  </a:solidFill>
                  <a:latin typeface="Courier New" pitchFamily="49" charset="0"/>
                  <a:cs typeface="Courier New" pitchFamily="49" charset="0"/>
                </a:rPr>
                <a:t>raw_capacity = disk_size * number_of_disks</a:t>
              </a:r>
              <a:endParaRPr lang="en-US" sz="2200" dirty="0">
                <a:solidFill>
                  <a:schemeClr val="bg2">
                    <a:lumMod val="75000"/>
                  </a:schemeClr>
                </a:solidFill>
                <a:latin typeface="Courier New" pitchFamily="49" charset="0"/>
                <a:cs typeface="Courier New" pitchFamily="49" charset="0"/>
              </a:endParaRPr>
            </a:p>
          </p:txBody>
        </p:sp>
        <p:grpSp>
          <p:nvGrpSpPr>
            <p:cNvPr id="10" name="Group 21"/>
            <p:cNvGrpSpPr/>
            <p:nvPr/>
          </p:nvGrpSpPr>
          <p:grpSpPr>
            <a:xfrm>
              <a:off x="304800" y="914400"/>
              <a:ext cx="8656320" cy="578068"/>
              <a:chOff x="4572000" y="838200"/>
              <a:chExt cx="8656320" cy="578068"/>
            </a:xfrm>
          </p:grpSpPr>
          <p:sp>
            <p:nvSpPr>
              <p:cNvPr id="17" name="AutoShape 39"/>
              <p:cNvSpPr>
                <a:spLocks noChangeArrowheads="1"/>
              </p:cNvSpPr>
              <p:nvPr/>
            </p:nvSpPr>
            <p:spPr bwMode="gray">
              <a:xfrm>
                <a:off x="4724400" y="959068"/>
                <a:ext cx="8503920" cy="457200"/>
              </a:xfrm>
              <a:prstGeom prst="homePlate">
                <a:avLst>
                  <a:gd name="adj" fmla="val 0"/>
                </a:avLst>
              </a:prstGeom>
              <a:solidFill>
                <a:schemeClr val="accent3">
                  <a:lumMod val="20000"/>
                  <a:lumOff val="80000"/>
                </a:schemeClr>
              </a:solidFill>
              <a:ln w="12700">
                <a:solidFill>
                  <a:schemeClr val="tx1">
                    <a:lumMod val="50000"/>
                    <a:lumOff val="50000"/>
                  </a:schemeClr>
                </a:solidFill>
                <a:headEnd/>
                <a:tailEn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lIns="91435" tIns="45718" rIns="91435" bIns="45718" anchor="ctr"/>
              <a:lstStyle/>
              <a:p>
                <a:pPr defTabSz="455613">
                  <a:defRPr/>
                </a:pPr>
                <a:r>
                  <a:rPr lang="en-US" b="1" dirty="0" smtClean="0">
                    <a:solidFill>
                      <a:schemeClr val="bg2">
                        <a:lumMod val="75000"/>
                      </a:schemeClr>
                    </a:solidFill>
                    <a:latin typeface="Calibri" pitchFamily="34" charset="0"/>
                    <a:ea typeface="ＭＳ Ｐゴシック" pitchFamily="34" charset="-128"/>
                    <a:cs typeface="Courier New" pitchFamily="49" charset="0"/>
                  </a:rPr>
                  <a:t>Calculate raw capacity across all segments</a:t>
                </a:r>
              </a:p>
            </p:txBody>
          </p:sp>
          <p:grpSp>
            <p:nvGrpSpPr>
              <p:cNvPr id="12" name="Group 25"/>
              <p:cNvGrpSpPr/>
              <p:nvPr/>
            </p:nvGrpSpPr>
            <p:grpSpPr>
              <a:xfrm>
                <a:off x="4572000" y="838200"/>
                <a:ext cx="287045" cy="492443"/>
                <a:chOff x="7797775" y="1416268"/>
                <a:chExt cx="287045" cy="492443"/>
              </a:xfrm>
            </p:grpSpPr>
            <p:sp>
              <p:nvSpPr>
                <p:cNvPr id="19" name="Oval 18"/>
                <p:cNvSpPr/>
                <p:nvPr/>
              </p:nvSpPr>
              <p:spPr>
                <a:xfrm>
                  <a:off x="7810500" y="1495306"/>
                  <a:ext cx="274320" cy="274320"/>
                </a:xfrm>
                <a:prstGeom prst="ellipse">
                  <a:avLst/>
                </a:prstGeom>
                <a:solidFill>
                  <a:schemeClr val="bg1"/>
                </a:solidFill>
                <a:ln w="9525">
                  <a:solidFill>
                    <a:schemeClr val="accent1">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endParaRPr lang="en-US" b="1" dirty="0">
                    <a:solidFill>
                      <a:schemeClr val="tx2">
                        <a:lumMod val="75000"/>
                      </a:schemeClr>
                    </a:solidFill>
                    <a:latin typeface="Calibri" pitchFamily="34" charset="0"/>
                  </a:endParaRPr>
                </a:p>
              </p:txBody>
            </p:sp>
            <p:sp>
              <p:nvSpPr>
                <p:cNvPr id="20" name="TextBox 19"/>
                <p:cNvSpPr txBox="1"/>
                <p:nvPr/>
              </p:nvSpPr>
              <p:spPr>
                <a:xfrm>
                  <a:off x="7797775" y="1416268"/>
                  <a:ext cx="236706" cy="492443"/>
                </a:xfrm>
                <a:prstGeom prst="rect">
                  <a:avLst/>
                </a:prstGeom>
                <a:noFill/>
              </p:spPr>
              <p:txBody>
                <a:bodyPr wrap="square" rtlCol="0">
                  <a:spAutoFit/>
                </a:bodyPr>
                <a:lstStyle/>
                <a:p>
                  <a:r>
                    <a:rPr lang="en-US" b="1" dirty="0" smtClean="0">
                      <a:solidFill>
                        <a:schemeClr val="accent1">
                          <a:lumMod val="75000"/>
                        </a:schemeClr>
                      </a:solidFill>
                      <a:latin typeface="Calibri" pitchFamily="34" charset="0"/>
                    </a:rPr>
                    <a:t>1</a:t>
                  </a:r>
                  <a:endParaRPr lang="en-US" b="1" dirty="0">
                    <a:solidFill>
                      <a:schemeClr val="accent1">
                        <a:lumMod val="75000"/>
                      </a:schemeClr>
                    </a:solidFill>
                    <a:latin typeface="Calibri" pitchFamily="34" charset="0"/>
                  </a:endParaRPr>
                </a:p>
              </p:txBody>
            </p:sp>
          </p:grpSp>
        </p:grpSp>
      </p:grpSp>
      <p:grpSp>
        <p:nvGrpSpPr>
          <p:cNvPr id="15" name="Group 29"/>
          <p:cNvGrpSpPr/>
          <p:nvPr/>
        </p:nvGrpSpPr>
        <p:grpSpPr>
          <a:xfrm>
            <a:off x="274320" y="1666946"/>
            <a:ext cx="8656320" cy="888087"/>
            <a:chOff x="304800" y="2209800"/>
            <a:chExt cx="8656320" cy="1184116"/>
          </a:xfrm>
        </p:grpSpPr>
        <p:sp>
          <p:nvSpPr>
            <p:cNvPr id="29" name="Rounded Rectangle 28"/>
            <p:cNvSpPr/>
            <p:nvPr/>
          </p:nvSpPr>
          <p:spPr>
            <a:xfrm>
              <a:off x="685800" y="2667000"/>
              <a:ext cx="8229600" cy="580698"/>
            </a:xfrm>
            <a:prstGeom prst="roundRect">
              <a:avLst>
                <a:gd name="adj" fmla="val 3501"/>
              </a:avLst>
            </a:prstGeom>
            <a:solidFill>
              <a:schemeClr val="bg1"/>
            </a:solidFill>
            <a:ln w="28575">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 name="Rectangle 12"/>
            <p:cNvSpPr/>
            <p:nvPr/>
          </p:nvSpPr>
          <p:spPr>
            <a:xfrm>
              <a:off x="762091" y="2819400"/>
              <a:ext cx="7972680" cy="574516"/>
            </a:xfrm>
            <a:prstGeom prst="rect">
              <a:avLst/>
            </a:prstGeom>
            <a:noFill/>
          </p:spPr>
          <p:txBody>
            <a:bodyPr wrap="none" lIns="91440" tIns="45720" rIns="91440" bIns="45720">
              <a:spAutoFit/>
            </a:bodyPr>
            <a:lstStyle/>
            <a:p>
              <a:r>
                <a:rPr lang="en-US" sz="2200" dirty="0" smtClean="0">
                  <a:solidFill>
                    <a:schemeClr val="bg2">
                      <a:lumMod val="75000"/>
                    </a:schemeClr>
                  </a:solidFill>
                  <a:latin typeface="Courier New" pitchFamily="49" charset="0"/>
                  <a:cs typeface="Courier New" pitchFamily="49" charset="0"/>
                </a:rPr>
                <a:t>formatted_disk_space = (raw_capacity * .9) / 2</a:t>
              </a:r>
              <a:endParaRPr lang="en-US" sz="2200" dirty="0">
                <a:solidFill>
                  <a:schemeClr val="bg2">
                    <a:lumMod val="75000"/>
                  </a:schemeClr>
                </a:solidFill>
                <a:latin typeface="Courier New" pitchFamily="49" charset="0"/>
                <a:cs typeface="Courier New" pitchFamily="49" charset="0"/>
              </a:endParaRPr>
            </a:p>
          </p:txBody>
        </p:sp>
        <p:grpSp>
          <p:nvGrpSpPr>
            <p:cNvPr id="16" name="Group 23"/>
            <p:cNvGrpSpPr/>
            <p:nvPr/>
          </p:nvGrpSpPr>
          <p:grpSpPr>
            <a:xfrm>
              <a:off x="304800" y="2209800"/>
              <a:ext cx="8656320" cy="578068"/>
              <a:chOff x="4572000" y="838200"/>
              <a:chExt cx="8656320" cy="578068"/>
            </a:xfrm>
          </p:grpSpPr>
          <p:sp>
            <p:nvSpPr>
              <p:cNvPr id="25" name="AutoShape 39"/>
              <p:cNvSpPr>
                <a:spLocks noChangeArrowheads="1"/>
              </p:cNvSpPr>
              <p:nvPr/>
            </p:nvSpPr>
            <p:spPr bwMode="gray">
              <a:xfrm>
                <a:off x="4724400" y="959068"/>
                <a:ext cx="8503920" cy="457200"/>
              </a:xfrm>
              <a:prstGeom prst="homePlate">
                <a:avLst>
                  <a:gd name="adj" fmla="val 0"/>
                </a:avLst>
              </a:prstGeom>
              <a:solidFill>
                <a:schemeClr val="accent3">
                  <a:lumMod val="20000"/>
                  <a:lumOff val="80000"/>
                </a:schemeClr>
              </a:solidFill>
              <a:ln w="12700">
                <a:solidFill>
                  <a:schemeClr val="tx1">
                    <a:lumMod val="50000"/>
                    <a:lumOff val="50000"/>
                  </a:schemeClr>
                </a:solidFill>
                <a:headEnd/>
                <a:tailEn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lIns="91435" tIns="45718" rIns="91435" bIns="45718" anchor="ctr"/>
              <a:lstStyle/>
              <a:p>
                <a:pPr defTabSz="455613">
                  <a:defRPr/>
                </a:pPr>
                <a:r>
                  <a:rPr lang="en-US" b="1" dirty="0" smtClean="0">
                    <a:solidFill>
                      <a:schemeClr val="bg2">
                        <a:lumMod val="75000"/>
                      </a:schemeClr>
                    </a:solidFill>
                    <a:latin typeface="Calibri" pitchFamily="34" charset="0"/>
                    <a:ea typeface="ＭＳ Ｐゴシック" pitchFamily="34" charset="-128"/>
                    <a:cs typeface="Courier New" pitchFamily="49" charset="0"/>
                  </a:rPr>
                  <a:t>Calculate formatted disk space with appropriate overhead and RAID taken into account</a:t>
                </a:r>
              </a:p>
            </p:txBody>
          </p:sp>
          <p:grpSp>
            <p:nvGrpSpPr>
              <p:cNvPr id="18" name="Group 25"/>
              <p:cNvGrpSpPr/>
              <p:nvPr/>
            </p:nvGrpSpPr>
            <p:grpSpPr>
              <a:xfrm>
                <a:off x="4572000" y="838200"/>
                <a:ext cx="287045" cy="492443"/>
                <a:chOff x="7797775" y="1416268"/>
                <a:chExt cx="287045" cy="492443"/>
              </a:xfrm>
            </p:grpSpPr>
            <p:sp>
              <p:nvSpPr>
                <p:cNvPr id="27" name="Oval 26"/>
                <p:cNvSpPr/>
                <p:nvPr/>
              </p:nvSpPr>
              <p:spPr>
                <a:xfrm>
                  <a:off x="7810500" y="1495306"/>
                  <a:ext cx="274320" cy="274320"/>
                </a:xfrm>
                <a:prstGeom prst="ellipse">
                  <a:avLst/>
                </a:prstGeom>
                <a:solidFill>
                  <a:schemeClr val="bg1"/>
                </a:solidFill>
                <a:ln w="9525">
                  <a:solidFill>
                    <a:schemeClr val="accent1">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endParaRPr lang="en-US" b="1" dirty="0">
                    <a:solidFill>
                      <a:schemeClr val="tx2">
                        <a:lumMod val="75000"/>
                      </a:schemeClr>
                    </a:solidFill>
                    <a:latin typeface="Calibri" pitchFamily="34" charset="0"/>
                  </a:endParaRPr>
                </a:p>
              </p:txBody>
            </p:sp>
            <p:sp>
              <p:nvSpPr>
                <p:cNvPr id="28" name="TextBox 27"/>
                <p:cNvSpPr txBox="1"/>
                <p:nvPr/>
              </p:nvSpPr>
              <p:spPr>
                <a:xfrm>
                  <a:off x="7797775" y="1416268"/>
                  <a:ext cx="236706" cy="492443"/>
                </a:xfrm>
                <a:prstGeom prst="rect">
                  <a:avLst/>
                </a:prstGeom>
                <a:noFill/>
              </p:spPr>
              <p:txBody>
                <a:bodyPr wrap="square" rtlCol="0">
                  <a:spAutoFit/>
                </a:bodyPr>
                <a:lstStyle/>
                <a:p>
                  <a:r>
                    <a:rPr lang="en-US" b="1" dirty="0" smtClean="0">
                      <a:solidFill>
                        <a:schemeClr val="accent1">
                          <a:lumMod val="75000"/>
                        </a:schemeClr>
                      </a:solidFill>
                      <a:latin typeface="Calibri" pitchFamily="34" charset="0"/>
                    </a:rPr>
                    <a:t>2</a:t>
                  </a:r>
                  <a:endParaRPr lang="en-US" b="1" dirty="0">
                    <a:solidFill>
                      <a:schemeClr val="accent1">
                        <a:lumMod val="75000"/>
                      </a:schemeClr>
                    </a:solidFill>
                    <a:latin typeface="Calibri" pitchFamily="34" charset="0"/>
                  </a:endParaRPr>
                </a:p>
              </p:txBody>
            </p:sp>
          </p:grpSp>
        </p:grpSp>
      </p:grpSp>
      <p:grpSp>
        <p:nvGrpSpPr>
          <p:cNvPr id="21" name="Group 40"/>
          <p:cNvGrpSpPr/>
          <p:nvPr/>
        </p:nvGrpSpPr>
        <p:grpSpPr>
          <a:xfrm>
            <a:off x="274320" y="3514418"/>
            <a:ext cx="8656320" cy="888087"/>
            <a:chOff x="304800" y="3276600"/>
            <a:chExt cx="8656320" cy="1184116"/>
          </a:xfrm>
        </p:grpSpPr>
        <p:grpSp>
          <p:nvGrpSpPr>
            <p:cNvPr id="22" name="Group 31"/>
            <p:cNvGrpSpPr/>
            <p:nvPr/>
          </p:nvGrpSpPr>
          <p:grpSpPr>
            <a:xfrm>
              <a:off x="304800" y="3276600"/>
              <a:ext cx="8656320" cy="1066800"/>
              <a:chOff x="304800" y="914400"/>
              <a:chExt cx="8656320" cy="1066800"/>
            </a:xfrm>
          </p:grpSpPr>
          <p:sp>
            <p:nvSpPr>
              <p:cNvPr id="44" name="Rounded Rectangle 43"/>
              <p:cNvSpPr/>
              <p:nvPr/>
            </p:nvSpPr>
            <p:spPr>
              <a:xfrm>
                <a:off x="685800" y="1400502"/>
                <a:ext cx="8229600" cy="580698"/>
              </a:xfrm>
              <a:prstGeom prst="roundRect">
                <a:avLst>
                  <a:gd name="adj" fmla="val 3501"/>
                </a:avLst>
              </a:prstGeom>
              <a:solidFill>
                <a:schemeClr val="bg1"/>
              </a:solidFill>
              <a:ln w="28575">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1"/>
              <p:cNvGrpSpPr/>
              <p:nvPr/>
            </p:nvGrpSpPr>
            <p:grpSpPr>
              <a:xfrm>
                <a:off x="304800" y="914400"/>
                <a:ext cx="8656320" cy="578068"/>
                <a:chOff x="4572000" y="838200"/>
                <a:chExt cx="8656320" cy="578068"/>
              </a:xfrm>
            </p:grpSpPr>
            <p:sp>
              <p:nvSpPr>
                <p:cNvPr id="46" name="AutoShape 39"/>
                <p:cNvSpPr>
                  <a:spLocks noChangeArrowheads="1"/>
                </p:cNvSpPr>
                <p:nvPr/>
              </p:nvSpPr>
              <p:spPr bwMode="gray">
                <a:xfrm>
                  <a:off x="4724400" y="959068"/>
                  <a:ext cx="8503920" cy="457200"/>
                </a:xfrm>
                <a:prstGeom prst="homePlate">
                  <a:avLst>
                    <a:gd name="adj" fmla="val 0"/>
                  </a:avLst>
                </a:prstGeom>
                <a:solidFill>
                  <a:schemeClr val="accent3">
                    <a:lumMod val="20000"/>
                    <a:lumOff val="80000"/>
                  </a:schemeClr>
                </a:solidFill>
                <a:ln w="12700">
                  <a:solidFill>
                    <a:schemeClr val="tx1">
                      <a:lumMod val="50000"/>
                      <a:lumOff val="50000"/>
                    </a:schemeClr>
                  </a:solidFill>
                  <a:headEnd/>
                  <a:tailEn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lIns="91435" tIns="45718" rIns="91435" bIns="45718" anchor="ctr"/>
                <a:lstStyle/>
                <a:p>
                  <a:pPr defTabSz="455613">
                    <a:defRPr/>
                  </a:pPr>
                  <a:r>
                    <a:rPr lang="en-US" b="1" dirty="0" smtClean="0">
                      <a:solidFill>
                        <a:schemeClr val="bg2">
                          <a:lumMod val="75000"/>
                        </a:schemeClr>
                      </a:solidFill>
                      <a:latin typeface="Calibri" pitchFamily="34" charset="0"/>
                      <a:ea typeface="ＭＳ Ｐゴシック" pitchFamily="34" charset="-128"/>
                      <a:cs typeface="Courier New" pitchFamily="49" charset="0"/>
                    </a:rPr>
                    <a:t>Compare against user data (U) and work area (1/3U) with and without mirrors</a:t>
                  </a:r>
                </a:p>
              </p:txBody>
            </p:sp>
            <p:grpSp>
              <p:nvGrpSpPr>
                <p:cNvPr id="26" name="Group 25"/>
                <p:cNvGrpSpPr/>
                <p:nvPr/>
              </p:nvGrpSpPr>
              <p:grpSpPr>
                <a:xfrm>
                  <a:off x="4572000" y="838200"/>
                  <a:ext cx="287045" cy="492443"/>
                  <a:chOff x="7797775" y="1416268"/>
                  <a:chExt cx="287045" cy="492443"/>
                </a:xfrm>
              </p:grpSpPr>
              <p:sp>
                <p:nvSpPr>
                  <p:cNvPr id="48" name="Oval 47"/>
                  <p:cNvSpPr/>
                  <p:nvPr/>
                </p:nvSpPr>
                <p:spPr>
                  <a:xfrm>
                    <a:off x="7810500" y="1495306"/>
                    <a:ext cx="274320" cy="274320"/>
                  </a:xfrm>
                  <a:prstGeom prst="ellipse">
                    <a:avLst/>
                  </a:prstGeom>
                  <a:solidFill>
                    <a:schemeClr val="bg1"/>
                  </a:solidFill>
                  <a:ln w="9525">
                    <a:solidFill>
                      <a:schemeClr val="accent1">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solidFill>
                        <a:schemeClr val="tx2">
                          <a:lumMod val="75000"/>
                        </a:schemeClr>
                      </a:solidFill>
                      <a:latin typeface="Calibri" pitchFamily="34" charset="0"/>
                    </a:endParaRPr>
                  </a:p>
                </p:txBody>
              </p:sp>
              <p:sp>
                <p:nvSpPr>
                  <p:cNvPr id="49" name="TextBox 48"/>
                  <p:cNvSpPr txBox="1"/>
                  <p:nvPr/>
                </p:nvSpPr>
                <p:spPr>
                  <a:xfrm>
                    <a:off x="7797775" y="1416268"/>
                    <a:ext cx="236706" cy="492443"/>
                  </a:xfrm>
                  <a:prstGeom prst="rect">
                    <a:avLst/>
                  </a:prstGeom>
                  <a:noFill/>
                </p:spPr>
                <p:txBody>
                  <a:bodyPr wrap="square" rtlCol="0">
                    <a:spAutoFit/>
                  </a:bodyPr>
                  <a:lstStyle/>
                  <a:p>
                    <a:r>
                      <a:rPr lang="en-US" b="1" dirty="0" smtClean="0">
                        <a:solidFill>
                          <a:schemeClr val="accent1">
                            <a:lumMod val="75000"/>
                          </a:schemeClr>
                        </a:solidFill>
                        <a:latin typeface="Calibri" pitchFamily="34" charset="0"/>
                      </a:rPr>
                      <a:t>4</a:t>
                    </a:r>
                    <a:endParaRPr lang="en-US" b="1" dirty="0">
                      <a:solidFill>
                        <a:schemeClr val="accent1">
                          <a:lumMod val="75000"/>
                        </a:schemeClr>
                      </a:solidFill>
                      <a:latin typeface="Calibri" pitchFamily="34" charset="0"/>
                    </a:endParaRPr>
                  </a:p>
                </p:txBody>
              </p:sp>
            </p:grpSp>
          </p:grpSp>
        </p:grpSp>
        <p:sp>
          <p:nvSpPr>
            <p:cNvPr id="43" name="Rectangle 42"/>
            <p:cNvSpPr/>
            <p:nvPr/>
          </p:nvSpPr>
          <p:spPr>
            <a:xfrm>
              <a:off x="762091" y="3886200"/>
              <a:ext cx="3256808" cy="574516"/>
            </a:xfrm>
            <a:prstGeom prst="rect">
              <a:avLst/>
            </a:prstGeom>
            <a:noFill/>
          </p:spPr>
          <p:txBody>
            <a:bodyPr wrap="none" lIns="91440" tIns="45720" rIns="91440" bIns="45720">
              <a:spAutoFit/>
            </a:bodyPr>
            <a:lstStyle/>
            <a:p>
              <a:r>
                <a:rPr lang="en-US" sz="2200" dirty="0" smtClean="0">
                  <a:solidFill>
                    <a:schemeClr val="bg2">
                      <a:lumMod val="75000"/>
                    </a:schemeClr>
                  </a:solidFill>
                  <a:latin typeface="Calibri" pitchFamily="34" charset="0"/>
                  <a:cs typeface="Courier New" pitchFamily="49" charset="0"/>
                </a:rPr>
                <a:t>Without mirror: </a:t>
              </a:r>
              <a:r>
                <a:rPr lang="en-US" sz="2200" dirty="0" smtClean="0">
                  <a:solidFill>
                    <a:schemeClr val="bg2">
                      <a:lumMod val="75000"/>
                    </a:schemeClr>
                  </a:solidFill>
                  <a:latin typeface="Courier New" pitchFamily="49" charset="0"/>
                  <a:cs typeface="Courier New" pitchFamily="49" charset="0"/>
                </a:rPr>
                <a:t>U + U/3</a:t>
              </a:r>
              <a:endParaRPr lang="en-US" sz="2200" dirty="0">
                <a:solidFill>
                  <a:schemeClr val="bg2">
                    <a:lumMod val="75000"/>
                  </a:schemeClr>
                </a:solidFill>
                <a:latin typeface="Courier New" pitchFamily="49" charset="0"/>
                <a:cs typeface="Courier New" pitchFamily="49" charset="0"/>
              </a:endParaRPr>
            </a:p>
          </p:txBody>
        </p:sp>
      </p:grpSp>
      <p:sp>
        <p:nvSpPr>
          <p:cNvPr id="50" name="Rectangle 49"/>
          <p:cNvSpPr/>
          <p:nvPr/>
        </p:nvSpPr>
        <p:spPr>
          <a:xfrm>
            <a:off x="5079445" y="3971635"/>
            <a:ext cx="3140127" cy="430887"/>
          </a:xfrm>
          <a:prstGeom prst="rect">
            <a:avLst/>
          </a:prstGeom>
          <a:noFill/>
        </p:spPr>
        <p:txBody>
          <a:bodyPr wrap="none" lIns="91440" tIns="45720" rIns="91440" bIns="45720">
            <a:spAutoFit/>
          </a:bodyPr>
          <a:lstStyle/>
          <a:p>
            <a:r>
              <a:rPr lang="en-US" sz="2200" dirty="0" smtClean="0">
                <a:solidFill>
                  <a:schemeClr val="bg2">
                    <a:lumMod val="75000"/>
                  </a:schemeClr>
                </a:solidFill>
                <a:latin typeface="Calibri" pitchFamily="34" charset="0"/>
                <a:cs typeface="Courier New" pitchFamily="49" charset="0"/>
              </a:rPr>
              <a:t>With mirror:</a:t>
            </a:r>
            <a:r>
              <a:rPr lang="en-US" sz="2200" dirty="0" smtClean="0">
                <a:solidFill>
                  <a:schemeClr val="bg2">
                    <a:lumMod val="75000"/>
                  </a:schemeClr>
                </a:solidFill>
                <a:latin typeface="Courier New" pitchFamily="49" charset="0"/>
                <a:cs typeface="Courier New" pitchFamily="49" charset="0"/>
              </a:rPr>
              <a:t> 2U + U/3</a:t>
            </a:r>
            <a:endParaRPr lang="en-US" sz="2200" dirty="0">
              <a:solidFill>
                <a:schemeClr val="bg2">
                  <a:lumMod val="75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378952583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Segment Host – Disk Layout</a:t>
            </a:r>
            <a:endParaRPr lang="en-US" dirty="0"/>
          </a:p>
        </p:txBody>
      </p:sp>
      <p:sp>
        <p:nvSpPr>
          <p:cNvPr id="3" name="Content Placeholder 2"/>
          <p:cNvSpPr>
            <a:spLocks noGrp="1"/>
          </p:cNvSpPr>
          <p:nvPr>
            <p:ph idx="1"/>
          </p:nvPr>
        </p:nvSpPr>
        <p:spPr>
          <a:xfrm>
            <a:off x="178892" y="719215"/>
            <a:ext cx="8229600" cy="3394472"/>
          </a:xfrm>
        </p:spPr>
        <p:txBody>
          <a:bodyPr/>
          <a:lstStyle/>
          <a:p>
            <a:pPr>
              <a:spcBef>
                <a:spcPts val="0"/>
              </a:spcBef>
              <a:buNone/>
            </a:pPr>
            <a:r>
              <a:rPr lang="en-US" sz="2200" dirty="0" smtClean="0"/>
              <a:t>An optimal disk layout includes:</a:t>
            </a:r>
          </a:p>
          <a:p>
            <a:pPr>
              <a:spcBef>
                <a:spcPts val="0"/>
              </a:spcBef>
            </a:pPr>
            <a:r>
              <a:rPr lang="en-US" sz="2200" dirty="0" smtClean="0"/>
              <a:t>One primary segment instance per effective CPU</a:t>
            </a:r>
          </a:p>
          <a:p>
            <a:pPr>
              <a:spcBef>
                <a:spcPts val="0"/>
              </a:spcBef>
            </a:pPr>
            <a:r>
              <a:rPr lang="en-US" sz="2200" dirty="0" smtClean="0"/>
              <a:t>Primary segment</a:t>
            </a:r>
            <a:br>
              <a:rPr lang="en-US" sz="2200" dirty="0" smtClean="0"/>
            </a:br>
            <a:r>
              <a:rPr lang="en-US" sz="2200" dirty="0" smtClean="0"/>
              <a:t>mapped to a file system </a:t>
            </a:r>
            <a:br>
              <a:rPr lang="en-US" sz="2200" dirty="0" smtClean="0"/>
            </a:br>
            <a:r>
              <a:rPr lang="en-US" sz="2200" dirty="0" smtClean="0"/>
              <a:t>within a logical disk drive</a:t>
            </a:r>
          </a:p>
          <a:p>
            <a:pPr>
              <a:spcBef>
                <a:spcPts val="0"/>
              </a:spcBef>
            </a:pPr>
            <a:r>
              <a:rPr lang="en-US" sz="2200" dirty="0" smtClean="0"/>
              <a:t>Logical drive uses groups </a:t>
            </a:r>
            <a:br>
              <a:rPr lang="en-US" sz="2200" dirty="0" smtClean="0"/>
            </a:br>
            <a:r>
              <a:rPr lang="en-US" sz="2200" dirty="0" smtClean="0"/>
              <a:t>of</a:t>
            </a:r>
            <a:r>
              <a:rPr lang="en-US" sz="2200" dirty="0"/>
              <a:t> </a:t>
            </a:r>
            <a:r>
              <a:rPr lang="en-US" sz="2200" dirty="0" smtClean="0"/>
              <a:t>physical disks (RAID)</a:t>
            </a:r>
          </a:p>
          <a:p>
            <a:pPr>
              <a:spcBef>
                <a:spcPts val="0"/>
              </a:spcBef>
            </a:pPr>
            <a:r>
              <a:rPr lang="en-US" sz="2200" dirty="0" smtClean="0"/>
              <a:t>RAID level chosen depends on:</a:t>
            </a:r>
          </a:p>
          <a:p>
            <a:pPr lvl="1">
              <a:spcBef>
                <a:spcPts val="0"/>
              </a:spcBef>
            </a:pPr>
            <a:r>
              <a:rPr lang="en-US" sz="2200" dirty="0" smtClean="0"/>
              <a:t>Performance versus capacity requirements </a:t>
            </a:r>
            <a:br>
              <a:rPr lang="en-US" sz="2200" dirty="0" smtClean="0"/>
            </a:br>
            <a:r>
              <a:rPr lang="en-US" sz="2200" dirty="0" smtClean="0"/>
              <a:t>(RAID-10 or RAID-5) </a:t>
            </a:r>
          </a:p>
          <a:p>
            <a:pPr lvl="1">
              <a:spcBef>
                <a:spcPts val="0"/>
              </a:spcBef>
            </a:pPr>
            <a:r>
              <a:rPr lang="en-US" sz="2200" dirty="0" smtClean="0"/>
              <a:t>Data protection and disk fault tolerance requirements</a:t>
            </a:r>
          </a:p>
        </p:txBody>
      </p:sp>
      <p:grpSp>
        <p:nvGrpSpPr>
          <p:cNvPr id="4" name="Group 28"/>
          <p:cNvGrpSpPr/>
          <p:nvPr/>
        </p:nvGrpSpPr>
        <p:grpSpPr>
          <a:xfrm>
            <a:off x="5932291" y="1911608"/>
            <a:ext cx="3117254" cy="1814805"/>
            <a:chOff x="5257800" y="2590800"/>
            <a:chExt cx="3886200" cy="1981200"/>
          </a:xfrm>
        </p:grpSpPr>
        <p:sp>
          <p:nvSpPr>
            <p:cNvPr id="25" name="Cloud 24"/>
            <p:cNvSpPr/>
            <p:nvPr/>
          </p:nvSpPr>
          <p:spPr>
            <a:xfrm>
              <a:off x="5257800" y="2667000"/>
              <a:ext cx="3886200" cy="1905000"/>
            </a:xfrm>
            <a:prstGeom prst="cloud">
              <a:avLst/>
            </a:prstGeom>
            <a:solidFill>
              <a:schemeClr val="bg1"/>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20"/>
            <p:cNvGrpSpPr/>
            <p:nvPr/>
          </p:nvGrpSpPr>
          <p:grpSpPr>
            <a:xfrm>
              <a:off x="5698845" y="2880352"/>
              <a:ext cx="2911755" cy="1248736"/>
              <a:chOff x="2498445" y="3134288"/>
              <a:chExt cx="2911755" cy="1248736"/>
            </a:xfrm>
          </p:grpSpPr>
          <p:grpSp>
            <p:nvGrpSpPr>
              <p:cNvPr id="8" name="Group 18"/>
              <p:cNvGrpSpPr/>
              <p:nvPr/>
            </p:nvGrpSpPr>
            <p:grpSpPr>
              <a:xfrm>
                <a:off x="2743200" y="3134288"/>
                <a:ext cx="2667000" cy="904312"/>
                <a:chOff x="2743200" y="3134288"/>
                <a:chExt cx="2667000" cy="904312"/>
              </a:xfrm>
            </p:grpSpPr>
            <p:pic>
              <p:nvPicPr>
                <p:cNvPr id="140295" name="Picture 7" descr="C:\Documents and Settings\cantot\My Documents\Training\Supporting Materials\Icons\PNG files for PowerPoint\All Others\disc red half.png"/>
                <p:cNvPicPr>
                  <a:picLocks noChangeAspect="1" noChangeArrowheads="1"/>
                </p:cNvPicPr>
                <p:nvPr/>
              </p:nvPicPr>
              <p:blipFill>
                <a:blip r:embed="rId3" cstate="print"/>
                <a:srcRect/>
                <a:stretch>
                  <a:fillRect/>
                </a:stretch>
              </p:blipFill>
              <p:spPr bwMode="auto">
                <a:xfrm>
                  <a:off x="4479645" y="3134288"/>
                  <a:ext cx="930555" cy="649224"/>
                </a:xfrm>
                <a:prstGeom prst="rect">
                  <a:avLst/>
                </a:prstGeom>
                <a:noFill/>
              </p:spPr>
            </p:pic>
            <p:pic>
              <p:nvPicPr>
                <p:cNvPr id="140296" name="Picture 8" descr="C:\Documents and Settings\cantot\My Documents\Training\Supporting Materials\Icons\PNG files for PowerPoint\All Others\disc green half.png"/>
                <p:cNvPicPr>
                  <a:picLocks noChangeAspect="1" noChangeArrowheads="1"/>
                </p:cNvPicPr>
                <p:nvPr/>
              </p:nvPicPr>
              <p:blipFill>
                <a:blip r:embed="rId4" cstate="print"/>
                <a:srcRect/>
                <a:stretch>
                  <a:fillRect/>
                </a:stretch>
              </p:blipFill>
              <p:spPr bwMode="auto">
                <a:xfrm>
                  <a:off x="3610340" y="3281644"/>
                  <a:ext cx="930554" cy="649224"/>
                </a:xfrm>
                <a:prstGeom prst="rect">
                  <a:avLst/>
                </a:prstGeom>
                <a:noFill/>
              </p:spPr>
            </p:pic>
            <p:pic>
              <p:nvPicPr>
                <p:cNvPr id="140294" name="Picture 6" descr="C:\Documents and Settings\cantot\My Documents\Training\Supporting Materials\Icons\PNG files for PowerPoint\All Others\disc sky blue half.png"/>
                <p:cNvPicPr>
                  <a:picLocks noChangeAspect="1" noChangeArrowheads="1"/>
                </p:cNvPicPr>
                <p:nvPr/>
              </p:nvPicPr>
              <p:blipFill>
                <a:blip r:embed="rId5" cstate="print"/>
                <a:srcRect/>
                <a:stretch>
                  <a:fillRect/>
                </a:stretch>
              </p:blipFill>
              <p:spPr bwMode="auto">
                <a:xfrm>
                  <a:off x="2743200" y="3389376"/>
                  <a:ext cx="928390" cy="649224"/>
                </a:xfrm>
                <a:prstGeom prst="rect">
                  <a:avLst/>
                </a:prstGeom>
                <a:noFill/>
              </p:spPr>
            </p:pic>
          </p:grpSp>
          <p:grpSp>
            <p:nvGrpSpPr>
              <p:cNvPr id="9" name="Group 17"/>
              <p:cNvGrpSpPr/>
              <p:nvPr/>
            </p:nvGrpSpPr>
            <p:grpSpPr>
              <a:xfrm>
                <a:off x="2498445" y="3505200"/>
                <a:ext cx="2683155" cy="877824"/>
                <a:chOff x="2498445" y="3505200"/>
                <a:chExt cx="2683155" cy="877824"/>
              </a:xfrm>
            </p:grpSpPr>
            <p:pic>
              <p:nvPicPr>
                <p:cNvPr id="140299" name="Picture 11" descr="C:\Documents and Settings\cantot\My Documents\Training\Supporting Materials\Icons\PNG files for PowerPoint\All Others\disc yellow 012 half.png"/>
                <p:cNvPicPr>
                  <a:picLocks noChangeAspect="1" noChangeArrowheads="1"/>
                </p:cNvPicPr>
                <p:nvPr/>
              </p:nvPicPr>
              <p:blipFill>
                <a:blip r:embed="rId6" cstate="print"/>
                <a:srcRect/>
                <a:stretch>
                  <a:fillRect/>
                </a:stretch>
              </p:blipFill>
              <p:spPr bwMode="auto">
                <a:xfrm>
                  <a:off x="4251046" y="3505200"/>
                  <a:ext cx="930554" cy="649224"/>
                </a:xfrm>
                <a:prstGeom prst="rect">
                  <a:avLst/>
                </a:prstGeom>
                <a:noFill/>
              </p:spPr>
            </p:pic>
            <p:pic>
              <p:nvPicPr>
                <p:cNvPr id="140297" name="Picture 9" descr="C:\Documents and Settings\cantot\My Documents\Training\Supporting Materials\Icons\PNG files for PowerPoint\All Others\disc orange half.png"/>
                <p:cNvPicPr>
                  <a:picLocks noChangeAspect="1" noChangeArrowheads="1"/>
                </p:cNvPicPr>
                <p:nvPr/>
              </p:nvPicPr>
              <p:blipFill>
                <a:blip r:embed="rId7" cstate="print"/>
                <a:srcRect/>
                <a:stretch>
                  <a:fillRect/>
                </a:stretch>
              </p:blipFill>
              <p:spPr bwMode="auto">
                <a:xfrm>
                  <a:off x="2498445" y="3733800"/>
                  <a:ext cx="930555" cy="649224"/>
                </a:xfrm>
                <a:prstGeom prst="rect">
                  <a:avLst/>
                </a:prstGeom>
                <a:noFill/>
              </p:spPr>
            </p:pic>
            <p:pic>
              <p:nvPicPr>
                <p:cNvPr id="140300" name="Picture 12" descr="C:\Documents and Settings\cantot\My Documents\Training\Supporting Materials\Icons\PNG files for PowerPoint\All Others\disc yellow 130 half.png"/>
                <p:cNvPicPr>
                  <a:picLocks noChangeAspect="1" noChangeArrowheads="1"/>
                </p:cNvPicPr>
                <p:nvPr/>
              </p:nvPicPr>
              <p:blipFill>
                <a:blip r:embed="rId8" cstate="print"/>
                <a:srcRect/>
                <a:stretch>
                  <a:fillRect/>
                </a:stretch>
              </p:blipFill>
              <p:spPr bwMode="auto">
                <a:xfrm>
                  <a:off x="3374746" y="3657600"/>
                  <a:ext cx="930554" cy="649224"/>
                </a:xfrm>
                <a:prstGeom prst="rect">
                  <a:avLst/>
                </a:prstGeom>
                <a:noFill/>
              </p:spPr>
            </p:pic>
          </p:grpSp>
        </p:grpSp>
        <p:sp>
          <p:nvSpPr>
            <p:cNvPr id="27" name="TextBox 26"/>
            <p:cNvSpPr txBox="1"/>
            <p:nvPr/>
          </p:nvSpPr>
          <p:spPr>
            <a:xfrm>
              <a:off x="6019801" y="2590800"/>
              <a:ext cx="2234636" cy="369595"/>
            </a:xfrm>
            <a:prstGeom prst="rect">
              <a:avLst/>
            </a:prstGeom>
            <a:solidFill>
              <a:schemeClr val="bg1"/>
            </a:solidFill>
            <a:effectLst>
              <a:softEdge rad="63500"/>
            </a:effectLst>
          </p:spPr>
          <p:txBody>
            <a:bodyPr wrap="none" rtlCol="0">
              <a:spAutoFit/>
            </a:bodyPr>
            <a:lstStyle/>
            <a:p>
              <a:r>
                <a:rPr lang="en-US" sz="1600" b="1" dirty="0" smtClean="0">
                  <a:solidFill>
                    <a:schemeClr val="bg2">
                      <a:lumMod val="75000"/>
                    </a:schemeClr>
                  </a:solidFill>
                  <a:latin typeface="Calibri" pitchFamily="34" charset="0"/>
                </a:rPr>
                <a:t>Physical Disk Array</a:t>
              </a:r>
              <a:endParaRPr lang="en-US" sz="1600" b="1" dirty="0">
                <a:solidFill>
                  <a:schemeClr val="bg2">
                    <a:lumMod val="75000"/>
                  </a:schemeClr>
                </a:solidFill>
                <a:latin typeface="Calibri" pitchFamily="34" charset="0"/>
              </a:endParaRPr>
            </a:p>
          </p:txBody>
        </p:sp>
      </p:grpSp>
      <p:grpSp>
        <p:nvGrpSpPr>
          <p:cNvPr id="10" name="Group 29"/>
          <p:cNvGrpSpPr/>
          <p:nvPr/>
        </p:nvGrpSpPr>
        <p:grpSpPr>
          <a:xfrm>
            <a:off x="4713092" y="2254802"/>
            <a:ext cx="1327628" cy="1225677"/>
            <a:chOff x="4038600" y="2838450"/>
            <a:chExt cx="1655119" cy="1809750"/>
          </a:xfrm>
        </p:grpSpPr>
        <p:grpSp>
          <p:nvGrpSpPr>
            <p:cNvPr id="11" name="Group 25"/>
            <p:cNvGrpSpPr/>
            <p:nvPr/>
          </p:nvGrpSpPr>
          <p:grpSpPr>
            <a:xfrm>
              <a:off x="4038600" y="2838450"/>
              <a:ext cx="1655119" cy="1809750"/>
              <a:chOff x="4038600" y="2667000"/>
              <a:chExt cx="1655119" cy="1809750"/>
            </a:xfrm>
          </p:grpSpPr>
          <p:pic>
            <p:nvPicPr>
              <p:cNvPr id="140301" name="Picture 13" descr="C:\Documents and Settings\cantot\My Documents\Training\Supporting Materials\Icons\PNG files for PowerPoint\All Others\disc blue.png"/>
              <p:cNvPicPr>
                <a:picLocks noChangeAspect="1" noChangeArrowheads="1"/>
              </p:cNvPicPr>
              <p:nvPr/>
            </p:nvPicPr>
            <p:blipFill>
              <a:blip r:embed="rId9" cstate="print"/>
              <a:srcRect/>
              <a:stretch>
                <a:fillRect/>
              </a:stretch>
            </p:blipFill>
            <p:spPr bwMode="auto">
              <a:xfrm>
                <a:off x="4038600" y="2667000"/>
                <a:ext cx="1655119" cy="1809750"/>
              </a:xfrm>
              <a:prstGeom prst="rect">
                <a:avLst/>
              </a:prstGeom>
              <a:noFill/>
            </p:spPr>
          </p:pic>
          <p:sp>
            <p:nvSpPr>
              <p:cNvPr id="23" name="TextBox 22"/>
              <p:cNvSpPr txBox="1"/>
              <p:nvPr/>
            </p:nvSpPr>
            <p:spPr>
              <a:xfrm>
                <a:off x="4267200" y="3505199"/>
                <a:ext cx="1410661" cy="499885"/>
              </a:xfrm>
              <a:prstGeom prst="rect">
                <a:avLst/>
              </a:prstGeom>
              <a:solidFill>
                <a:schemeClr val="bg1"/>
              </a:solidFill>
              <a:effectLst>
                <a:softEdge rad="63500"/>
              </a:effectLst>
            </p:spPr>
            <p:txBody>
              <a:bodyPr wrap="none" rtlCol="0">
                <a:spAutoFit/>
              </a:bodyPr>
              <a:lstStyle/>
              <a:p>
                <a:r>
                  <a:rPr lang="en-US" sz="1600" b="1" dirty="0" smtClean="0">
                    <a:solidFill>
                      <a:schemeClr val="bg2">
                        <a:lumMod val="75000"/>
                      </a:schemeClr>
                    </a:solidFill>
                    <a:latin typeface="Calibri" pitchFamily="34" charset="0"/>
                  </a:rPr>
                  <a:t>File system</a:t>
                </a:r>
                <a:endParaRPr lang="en-US" sz="1600" b="1" dirty="0">
                  <a:solidFill>
                    <a:schemeClr val="bg2">
                      <a:lumMod val="75000"/>
                    </a:schemeClr>
                  </a:solidFill>
                  <a:latin typeface="Calibri" pitchFamily="34" charset="0"/>
                </a:endParaRPr>
              </a:p>
            </p:txBody>
          </p:sp>
        </p:grpSp>
        <p:sp>
          <p:nvSpPr>
            <p:cNvPr id="28" name="TextBox 27"/>
            <p:cNvSpPr txBox="1"/>
            <p:nvPr/>
          </p:nvSpPr>
          <p:spPr>
            <a:xfrm>
              <a:off x="4222531" y="2907270"/>
              <a:ext cx="1462869" cy="499885"/>
            </a:xfrm>
            <a:prstGeom prst="rect">
              <a:avLst/>
            </a:prstGeom>
            <a:solidFill>
              <a:schemeClr val="bg1"/>
            </a:solidFill>
            <a:effectLst>
              <a:softEdge rad="127000"/>
            </a:effectLst>
          </p:spPr>
          <p:txBody>
            <a:bodyPr wrap="none" rtlCol="0">
              <a:spAutoFit/>
            </a:bodyPr>
            <a:lstStyle/>
            <a:p>
              <a:r>
                <a:rPr lang="en-US" sz="1600" b="1" dirty="0" smtClean="0">
                  <a:solidFill>
                    <a:schemeClr val="bg2">
                      <a:lumMod val="75000"/>
                    </a:schemeClr>
                  </a:solidFill>
                  <a:latin typeface="Calibri" pitchFamily="34" charset="0"/>
                </a:rPr>
                <a:t>Logical Disk</a:t>
              </a:r>
              <a:endParaRPr lang="en-US" sz="1600" b="1" dirty="0">
                <a:solidFill>
                  <a:schemeClr val="bg2">
                    <a:lumMod val="75000"/>
                  </a:schemeClr>
                </a:solidFill>
                <a:latin typeface="Calibri" pitchFamily="34" charset="0"/>
              </a:endParaRPr>
            </a:p>
          </p:txBody>
        </p:sp>
      </p:grpSp>
      <p:grpSp>
        <p:nvGrpSpPr>
          <p:cNvPr id="12" name="Group 37"/>
          <p:cNvGrpSpPr/>
          <p:nvPr/>
        </p:nvGrpSpPr>
        <p:grpSpPr>
          <a:xfrm>
            <a:off x="4103491" y="1340125"/>
            <a:ext cx="2078170" cy="642643"/>
            <a:chOff x="5943600" y="212834"/>
            <a:chExt cx="2590800" cy="701566"/>
          </a:xfrm>
        </p:grpSpPr>
        <p:sp>
          <p:nvSpPr>
            <p:cNvPr id="34" name="Rounded Rectangle 33"/>
            <p:cNvSpPr/>
            <p:nvPr/>
          </p:nvSpPr>
          <p:spPr>
            <a:xfrm>
              <a:off x="6019800" y="381000"/>
              <a:ext cx="2514600" cy="533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0302" name="Picture 14" descr="C:\Documents and Settings\cantot\My Documents\Training\Supporting Materials\Icons\PNG files for PowerPoint\All Others\gear.png"/>
            <p:cNvPicPr>
              <a:picLocks noChangeAspect="1" noChangeArrowheads="1"/>
            </p:cNvPicPr>
            <p:nvPr/>
          </p:nvPicPr>
          <p:blipFill>
            <a:blip r:embed="rId10" cstate="print"/>
            <a:srcRect/>
            <a:stretch>
              <a:fillRect/>
            </a:stretch>
          </p:blipFill>
          <p:spPr bwMode="auto">
            <a:xfrm>
              <a:off x="5943600" y="228600"/>
              <a:ext cx="472633" cy="457200"/>
            </a:xfrm>
            <a:prstGeom prst="rect">
              <a:avLst/>
            </a:prstGeom>
            <a:noFill/>
          </p:spPr>
        </p:pic>
        <p:sp>
          <p:nvSpPr>
            <p:cNvPr id="35" name="TextBox 34"/>
            <p:cNvSpPr txBox="1"/>
            <p:nvPr/>
          </p:nvSpPr>
          <p:spPr>
            <a:xfrm>
              <a:off x="6308834" y="212834"/>
              <a:ext cx="723563" cy="403196"/>
            </a:xfrm>
            <a:prstGeom prst="rect">
              <a:avLst/>
            </a:prstGeom>
            <a:solidFill>
              <a:schemeClr val="bg1"/>
            </a:solidFill>
            <a:effectLst>
              <a:softEdge rad="63500"/>
            </a:effectLst>
          </p:spPr>
          <p:txBody>
            <a:bodyPr wrap="none" rtlCol="0">
              <a:spAutoFit/>
            </a:bodyPr>
            <a:lstStyle/>
            <a:p>
              <a:r>
                <a:rPr lang="en-US" b="1" dirty="0" smtClean="0">
                  <a:solidFill>
                    <a:schemeClr val="bg2">
                      <a:lumMod val="75000"/>
                    </a:schemeClr>
                  </a:solidFill>
                  <a:latin typeface="Calibri" pitchFamily="34" charset="0"/>
                </a:rPr>
                <a:t>CPU</a:t>
              </a:r>
              <a:endParaRPr lang="en-US" b="1" dirty="0">
                <a:solidFill>
                  <a:schemeClr val="bg2">
                    <a:lumMod val="75000"/>
                  </a:schemeClr>
                </a:solidFill>
                <a:latin typeface="Calibri" pitchFamily="34" charset="0"/>
              </a:endParaRPr>
            </a:p>
          </p:txBody>
        </p:sp>
        <p:grpSp>
          <p:nvGrpSpPr>
            <p:cNvPr id="13" name="Group 36"/>
            <p:cNvGrpSpPr/>
            <p:nvPr/>
          </p:nvGrpSpPr>
          <p:grpSpPr>
            <a:xfrm>
              <a:off x="6324600" y="537414"/>
              <a:ext cx="2182122" cy="369595"/>
              <a:chOff x="6553200" y="593750"/>
              <a:chExt cx="2182122" cy="369595"/>
            </a:xfrm>
          </p:grpSpPr>
          <p:sp>
            <p:nvSpPr>
              <p:cNvPr id="36" name="Rounded Rectangle 35"/>
              <p:cNvSpPr/>
              <p:nvPr/>
            </p:nvSpPr>
            <p:spPr>
              <a:xfrm>
                <a:off x="6553200" y="630324"/>
                <a:ext cx="2057400" cy="304800"/>
              </a:xfrm>
              <a:prstGeom prst="roundRect">
                <a:avLst/>
              </a:prstGeom>
              <a:solidFill>
                <a:schemeClr val="accent3">
                  <a:lumMod val="20000"/>
                  <a:lumOff val="80000"/>
                </a:schemeClr>
              </a:solidFill>
              <a:ln>
                <a:solidFill>
                  <a:schemeClr val="accent2">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6617968" y="593750"/>
                <a:ext cx="2117354" cy="369595"/>
              </a:xfrm>
              <a:prstGeom prst="rect">
                <a:avLst/>
              </a:prstGeom>
              <a:noFill/>
              <a:ln>
                <a:noFill/>
                <a:prstDash val="sysDot"/>
              </a:ln>
            </p:spPr>
            <p:txBody>
              <a:bodyPr wrap="none" rtlCol="0">
                <a:spAutoFit/>
              </a:bodyPr>
              <a:lstStyle/>
              <a:p>
                <a:r>
                  <a:rPr lang="en-US" sz="1600" b="1" dirty="0" smtClean="0">
                    <a:solidFill>
                      <a:schemeClr val="bg2">
                        <a:lumMod val="75000"/>
                      </a:schemeClr>
                    </a:solidFill>
                    <a:latin typeface="Calibri" pitchFamily="34" charset="0"/>
                  </a:rPr>
                  <a:t>Segment Instance</a:t>
                </a:r>
                <a:endParaRPr lang="en-US" sz="1600" b="1" dirty="0">
                  <a:solidFill>
                    <a:schemeClr val="bg2">
                      <a:lumMod val="75000"/>
                    </a:schemeClr>
                  </a:solidFill>
                  <a:latin typeface="Calibri" pitchFamily="34" charset="0"/>
                </a:endParaRPr>
              </a:p>
            </p:txBody>
          </p:sp>
        </p:grpSp>
      </p:grpSp>
      <p:cxnSp>
        <p:nvCxnSpPr>
          <p:cNvPr id="40" name="Shape 39"/>
          <p:cNvCxnSpPr>
            <a:stCxn id="34" idx="1"/>
            <a:endCxn id="23" idx="1"/>
          </p:cNvCxnSpPr>
          <p:nvPr/>
        </p:nvCxnSpPr>
        <p:spPr>
          <a:xfrm rot="10800000" flipH="1" flipV="1">
            <a:off x="4164614" y="1738468"/>
            <a:ext cx="731846" cy="1253292"/>
          </a:xfrm>
          <a:prstGeom prst="bentConnector3">
            <a:avLst>
              <a:gd name="adj1" fmla="val -31236"/>
            </a:avLst>
          </a:prstGeom>
          <a:ln w="34925" cmpd="sng">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9" name="Shape 39"/>
          <p:cNvCxnSpPr>
            <a:stCxn id="34" idx="1"/>
            <a:endCxn id="23" idx="1"/>
          </p:cNvCxnSpPr>
          <p:nvPr/>
        </p:nvCxnSpPr>
        <p:spPr>
          <a:xfrm rot="10800000" flipH="1" flipV="1">
            <a:off x="4164614" y="1738468"/>
            <a:ext cx="731846" cy="1253292"/>
          </a:xfrm>
          <a:prstGeom prst="bentConnector3">
            <a:avLst>
              <a:gd name="adj1" fmla="val -31236"/>
            </a:avLst>
          </a:prstGeom>
          <a:ln w="34925" cmpd="sng">
            <a:solidFill>
              <a:schemeClr val="bg2">
                <a:lumMod val="7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4532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Segment Host Configuration</a:t>
            </a:r>
            <a:endParaRPr lang="en-US" dirty="0"/>
          </a:p>
        </p:txBody>
      </p:sp>
      <p:pic>
        <p:nvPicPr>
          <p:cNvPr id="10243" name="Picture 3"/>
          <p:cNvPicPr>
            <a:picLocks noChangeAspect="1" noChangeArrowheads="1"/>
          </p:cNvPicPr>
          <p:nvPr/>
        </p:nvPicPr>
        <p:blipFill>
          <a:blip r:embed="rId3" cstate="print"/>
          <a:srcRect/>
          <a:stretch>
            <a:fillRect/>
          </a:stretch>
        </p:blipFill>
        <p:spPr bwMode="auto">
          <a:xfrm>
            <a:off x="1204925" y="823893"/>
            <a:ext cx="6734175" cy="3700463"/>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655428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80"/>
            <a:ext cx="8229600" cy="674302"/>
          </a:xfrm>
        </p:spPr>
        <p:txBody>
          <a:bodyPr/>
          <a:lstStyle/>
          <a:p>
            <a:r>
              <a:rPr lang="en-US" dirty="0"/>
              <a:t>Anatomy of a Segment Server</a:t>
            </a:r>
          </a:p>
        </p:txBody>
      </p:sp>
      <p:grpSp>
        <p:nvGrpSpPr>
          <p:cNvPr id="392" name="Group 11"/>
          <p:cNvGrpSpPr/>
          <p:nvPr/>
        </p:nvGrpSpPr>
        <p:grpSpPr>
          <a:xfrm>
            <a:off x="125440" y="834010"/>
            <a:ext cx="8925636" cy="3795095"/>
            <a:chOff x="273008" y="882608"/>
            <a:chExt cx="8489126" cy="5060126"/>
          </a:xfrm>
        </p:grpSpPr>
        <p:sp>
          <p:nvSpPr>
            <p:cNvPr id="393" name="Rounded Rectangle 392"/>
            <p:cNvSpPr/>
            <p:nvPr/>
          </p:nvSpPr>
          <p:spPr>
            <a:xfrm>
              <a:off x="303934" y="913534"/>
              <a:ext cx="8458200" cy="5029200"/>
            </a:xfrm>
            <a:prstGeom prst="roundRect">
              <a:avLst>
                <a:gd name="adj" fmla="val 1082"/>
              </a:avLst>
            </a:prstGeom>
            <a:solidFill>
              <a:schemeClr val="bg1"/>
            </a:solidFill>
            <a:ln w="381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4" name="Rounded Rectangle 393"/>
            <p:cNvSpPr/>
            <p:nvPr/>
          </p:nvSpPr>
          <p:spPr>
            <a:xfrm>
              <a:off x="273008" y="882608"/>
              <a:ext cx="8458200" cy="5029200"/>
            </a:xfrm>
            <a:prstGeom prst="roundRect">
              <a:avLst>
                <a:gd name="adj" fmla="val 1082"/>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5" name="TextBox 394"/>
          <p:cNvSpPr txBox="1"/>
          <p:nvPr/>
        </p:nvSpPr>
        <p:spPr>
          <a:xfrm>
            <a:off x="6201709" y="686389"/>
            <a:ext cx="1863498" cy="369332"/>
          </a:xfrm>
          <a:prstGeom prst="rect">
            <a:avLst/>
          </a:prstGeom>
          <a:solidFill>
            <a:schemeClr val="bg1"/>
          </a:solidFill>
        </p:spPr>
        <p:txBody>
          <a:bodyPr wrap="none" rtlCol="0">
            <a:spAutoFit/>
          </a:bodyPr>
          <a:lstStyle/>
          <a:p>
            <a:r>
              <a:rPr lang="en-US" b="1" dirty="0" smtClean="0">
                <a:latin typeface="Calibri" pitchFamily="34" charset="0"/>
              </a:rPr>
              <a:t>Segment Server 1</a:t>
            </a:r>
            <a:endParaRPr lang="en-US" b="1" dirty="0">
              <a:latin typeface="Calibri" pitchFamily="34" charset="0"/>
            </a:endParaRPr>
          </a:p>
        </p:txBody>
      </p:sp>
      <p:cxnSp>
        <p:nvCxnSpPr>
          <p:cNvPr id="271" name="Straight Connector 270"/>
          <p:cNvCxnSpPr/>
          <p:nvPr/>
        </p:nvCxnSpPr>
        <p:spPr>
          <a:xfrm>
            <a:off x="303367" y="1606685"/>
            <a:ext cx="8458200" cy="0"/>
          </a:xfrm>
          <a:prstGeom prst="line">
            <a:avLst/>
          </a:prstGeom>
          <a:ln w="12700">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72" name="Group 188"/>
          <p:cNvGrpSpPr/>
          <p:nvPr/>
        </p:nvGrpSpPr>
        <p:grpSpPr>
          <a:xfrm>
            <a:off x="4052411" y="1462144"/>
            <a:ext cx="1072822" cy="307777"/>
            <a:chOff x="4032578" y="1745795"/>
            <a:chExt cx="1072822" cy="410369"/>
          </a:xfrm>
        </p:grpSpPr>
        <p:sp>
          <p:nvSpPr>
            <p:cNvPr id="273" name="TextBox 272"/>
            <p:cNvSpPr txBox="1"/>
            <p:nvPr/>
          </p:nvSpPr>
          <p:spPr>
            <a:xfrm>
              <a:off x="4032578" y="1745795"/>
              <a:ext cx="1063587" cy="410369"/>
            </a:xfrm>
            <a:prstGeom prst="rect">
              <a:avLst/>
            </a:prstGeom>
            <a:solidFill>
              <a:schemeClr val="bg1"/>
            </a:solidFill>
          </p:spPr>
          <p:txBody>
            <a:bodyPr wrap="none" rtlCol="0">
              <a:spAutoFit/>
            </a:bodyPr>
            <a:lstStyle/>
            <a:p>
              <a:r>
                <a:rPr lang="en-US" sz="1400" b="1" dirty="0" smtClean="0">
                  <a:latin typeface="Calibri" pitchFamily="34" charset="0"/>
                </a:rPr>
                <a:t> CPU CORES </a:t>
              </a:r>
              <a:endParaRPr lang="en-US" sz="1400" b="1" dirty="0">
                <a:latin typeface="Calibri" pitchFamily="34" charset="0"/>
              </a:endParaRPr>
            </a:p>
          </p:txBody>
        </p:sp>
        <p:sp>
          <p:nvSpPr>
            <p:cNvPr id="274" name="Isosceles Triangle 273"/>
            <p:cNvSpPr/>
            <p:nvPr/>
          </p:nvSpPr>
          <p:spPr>
            <a:xfrm>
              <a:off x="4038600" y="1823483"/>
              <a:ext cx="76200" cy="152400"/>
            </a:xfrm>
            <a:prstGeom prst="triangle">
              <a:avLst/>
            </a:prstGeom>
            <a:solidFill>
              <a:schemeClr val="bg1"/>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5" name="Isosceles Triangle 274"/>
            <p:cNvSpPr/>
            <p:nvPr/>
          </p:nvSpPr>
          <p:spPr>
            <a:xfrm>
              <a:off x="5029200" y="1823483"/>
              <a:ext cx="76200" cy="152400"/>
            </a:xfrm>
            <a:prstGeom prst="triangle">
              <a:avLst/>
            </a:prstGeom>
            <a:solidFill>
              <a:schemeClr val="bg1"/>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9" name="Group 328"/>
          <p:cNvGrpSpPr/>
          <p:nvPr/>
        </p:nvGrpSpPr>
        <p:grpSpPr>
          <a:xfrm>
            <a:off x="353805" y="2745547"/>
            <a:ext cx="4067656" cy="838076"/>
            <a:chOff x="457200" y="3480957"/>
            <a:chExt cx="4067656" cy="1117435"/>
          </a:xfrm>
        </p:grpSpPr>
        <p:grpSp>
          <p:nvGrpSpPr>
            <p:cNvPr id="315" name="Group 200"/>
            <p:cNvGrpSpPr/>
            <p:nvPr/>
          </p:nvGrpSpPr>
          <p:grpSpPr>
            <a:xfrm>
              <a:off x="457200" y="3480957"/>
              <a:ext cx="4061635" cy="1011866"/>
              <a:chOff x="662765" y="3483934"/>
              <a:chExt cx="4061635" cy="1011866"/>
            </a:xfrm>
          </p:grpSpPr>
          <p:sp>
            <p:nvSpPr>
              <p:cNvPr id="320" name="Rectangle 319"/>
              <p:cNvSpPr/>
              <p:nvPr/>
            </p:nvSpPr>
            <p:spPr>
              <a:xfrm>
                <a:off x="685800" y="3505200"/>
                <a:ext cx="4038600" cy="990600"/>
              </a:xfrm>
              <a:prstGeom prst="rect">
                <a:avLst/>
              </a:prstGeom>
              <a:no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1" name="Rectangle 320"/>
              <p:cNvSpPr/>
              <p:nvPr/>
            </p:nvSpPr>
            <p:spPr>
              <a:xfrm>
                <a:off x="662765" y="3483934"/>
                <a:ext cx="4038600" cy="990600"/>
              </a:xfrm>
              <a:prstGeom prst="rect">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6" name="TextBox 315"/>
            <p:cNvSpPr txBox="1"/>
            <p:nvPr/>
          </p:nvSpPr>
          <p:spPr>
            <a:xfrm>
              <a:off x="3347568" y="4188023"/>
              <a:ext cx="1177288" cy="410369"/>
            </a:xfrm>
            <a:prstGeom prst="rect">
              <a:avLst/>
            </a:prstGeom>
            <a:noFill/>
            <a:effectLst>
              <a:softEdge rad="63500"/>
            </a:effectLst>
          </p:spPr>
          <p:txBody>
            <a:bodyPr wrap="none" rtlCol="0">
              <a:spAutoFit/>
            </a:bodyPr>
            <a:lstStyle/>
            <a:p>
              <a:r>
                <a:rPr lang="en-US" sz="1400" b="1" dirty="0" smtClean="0">
                  <a:solidFill>
                    <a:schemeClr val="bg1"/>
                  </a:solidFill>
                  <a:latin typeface="Calibri" pitchFamily="34" charset="0"/>
                </a:rPr>
                <a:t>Virtual Disk 1</a:t>
              </a:r>
              <a:endParaRPr lang="en-US" sz="1400" b="1" dirty="0">
                <a:solidFill>
                  <a:schemeClr val="bg1"/>
                </a:solidFill>
                <a:latin typeface="Calibri" pitchFamily="34" charset="0"/>
              </a:endParaRPr>
            </a:p>
          </p:txBody>
        </p:sp>
        <p:grpSp>
          <p:nvGrpSpPr>
            <p:cNvPr id="325" name="Group 324"/>
            <p:cNvGrpSpPr/>
            <p:nvPr/>
          </p:nvGrpSpPr>
          <p:grpSpPr>
            <a:xfrm>
              <a:off x="590185" y="3712887"/>
              <a:ext cx="3824790" cy="629024"/>
              <a:chOff x="617920" y="4901729"/>
              <a:chExt cx="3824790" cy="629024"/>
            </a:xfrm>
          </p:grpSpPr>
          <p:sp>
            <p:nvSpPr>
              <p:cNvPr id="317" name="TextBox 316"/>
              <p:cNvSpPr txBox="1"/>
              <p:nvPr/>
            </p:nvSpPr>
            <p:spPr>
              <a:xfrm>
                <a:off x="617920" y="4915200"/>
                <a:ext cx="966931" cy="615553"/>
              </a:xfrm>
              <a:prstGeom prst="rect">
                <a:avLst/>
              </a:prstGeom>
              <a:noFill/>
            </p:spPr>
            <p:txBody>
              <a:bodyPr wrap="none" rtlCol="0">
                <a:spAutoFit/>
              </a:bodyPr>
              <a:lstStyle/>
              <a:p>
                <a:r>
                  <a:rPr lang="en-US" sz="1200" b="1" dirty="0" smtClean="0">
                    <a:latin typeface="Calibri" pitchFamily="34" charset="0"/>
                  </a:rPr>
                  <a:t>/data1/p1</a:t>
                </a:r>
              </a:p>
              <a:p>
                <a:r>
                  <a:rPr lang="en-US" sz="1200" b="1" dirty="0" smtClean="0">
                    <a:latin typeface="Calibri" pitchFamily="34" charset="0"/>
                  </a:rPr>
                  <a:t>/data1/m11</a:t>
                </a:r>
              </a:p>
            </p:txBody>
          </p:sp>
          <p:sp>
            <p:nvSpPr>
              <p:cNvPr id="322" name="TextBox 321"/>
              <p:cNvSpPr txBox="1"/>
              <p:nvPr/>
            </p:nvSpPr>
            <p:spPr>
              <a:xfrm>
                <a:off x="1546329" y="4901729"/>
                <a:ext cx="966931" cy="615553"/>
              </a:xfrm>
              <a:prstGeom prst="rect">
                <a:avLst/>
              </a:prstGeom>
              <a:noFill/>
            </p:spPr>
            <p:txBody>
              <a:bodyPr wrap="none" rtlCol="0">
                <a:spAutoFit/>
              </a:bodyPr>
              <a:lstStyle/>
              <a:p>
                <a:r>
                  <a:rPr lang="en-US" sz="1200" b="1" dirty="0" smtClean="0">
                    <a:latin typeface="Calibri" pitchFamily="34" charset="0"/>
                  </a:rPr>
                  <a:t>/data1/p2</a:t>
                </a:r>
              </a:p>
              <a:p>
                <a:r>
                  <a:rPr lang="en-US" sz="1200" b="1" dirty="0" smtClean="0">
                    <a:latin typeface="Calibri" pitchFamily="34" charset="0"/>
                  </a:rPr>
                  <a:t>/data1/m14</a:t>
                </a:r>
              </a:p>
            </p:txBody>
          </p:sp>
          <p:sp>
            <p:nvSpPr>
              <p:cNvPr id="323" name="TextBox 322"/>
              <p:cNvSpPr txBox="1"/>
              <p:nvPr/>
            </p:nvSpPr>
            <p:spPr>
              <a:xfrm>
                <a:off x="2514939" y="4915200"/>
                <a:ext cx="963951" cy="615553"/>
              </a:xfrm>
              <a:prstGeom prst="rect">
                <a:avLst/>
              </a:prstGeom>
              <a:noFill/>
            </p:spPr>
            <p:txBody>
              <a:bodyPr wrap="none" rtlCol="0">
                <a:spAutoFit/>
              </a:bodyPr>
              <a:lstStyle/>
              <a:p>
                <a:r>
                  <a:rPr lang="en-US" sz="1200" b="1" dirty="0" smtClean="0">
                    <a:latin typeface="Calibri" pitchFamily="34" charset="0"/>
                  </a:rPr>
                  <a:t>/data1/p3</a:t>
                </a:r>
              </a:p>
              <a:p>
                <a:r>
                  <a:rPr lang="en-US" sz="1200" b="1" dirty="0" smtClean="0">
                    <a:latin typeface="Calibri" pitchFamily="34" charset="0"/>
                  </a:rPr>
                  <a:t>/data1/m18</a:t>
                </a:r>
              </a:p>
            </p:txBody>
          </p:sp>
          <p:sp>
            <p:nvSpPr>
              <p:cNvPr id="324" name="TextBox 323"/>
              <p:cNvSpPr txBox="1"/>
              <p:nvPr/>
            </p:nvSpPr>
            <p:spPr>
              <a:xfrm>
                <a:off x="3475779" y="4901729"/>
                <a:ext cx="966931" cy="615553"/>
              </a:xfrm>
              <a:prstGeom prst="rect">
                <a:avLst/>
              </a:prstGeom>
              <a:noFill/>
            </p:spPr>
            <p:txBody>
              <a:bodyPr wrap="none" rtlCol="0">
                <a:spAutoFit/>
              </a:bodyPr>
              <a:lstStyle/>
              <a:p>
                <a:r>
                  <a:rPr lang="en-US" sz="1200" b="1" dirty="0" smtClean="0">
                    <a:latin typeface="Calibri" pitchFamily="34" charset="0"/>
                  </a:rPr>
                  <a:t>/data1/p4</a:t>
                </a:r>
              </a:p>
              <a:p>
                <a:r>
                  <a:rPr lang="en-US" sz="1200" b="1" dirty="0" smtClean="0">
                    <a:latin typeface="Calibri" pitchFamily="34" charset="0"/>
                  </a:rPr>
                  <a:t>/data1/m21</a:t>
                </a:r>
              </a:p>
            </p:txBody>
          </p:sp>
        </p:grpSp>
      </p:grpSp>
      <p:grpSp>
        <p:nvGrpSpPr>
          <p:cNvPr id="330" name="Group 329"/>
          <p:cNvGrpSpPr/>
          <p:nvPr/>
        </p:nvGrpSpPr>
        <p:grpSpPr>
          <a:xfrm>
            <a:off x="4691444" y="2729596"/>
            <a:ext cx="4067656" cy="838076"/>
            <a:chOff x="457200" y="3480957"/>
            <a:chExt cx="4067656" cy="1117435"/>
          </a:xfrm>
        </p:grpSpPr>
        <p:grpSp>
          <p:nvGrpSpPr>
            <p:cNvPr id="331" name="Group 200"/>
            <p:cNvGrpSpPr/>
            <p:nvPr/>
          </p:nvGrpSpPr>
          <p:grpSpPr>
            <a:xfrm>
              <a:off x="457200" y="3480957"/>
              <a:ext cx="4061635" cy="1011866"/>
              <a:chOff x="662765" y="3483934"/>
              <a:chExt cx="4061635" cy="1011866"/>
            </a:xfrm>
          </p:grpSpPr>
          <p:sp>
            <p:nvSpPr>
              <p:cNvPr id="338" name="Rectangle 337"/>
              <p:cNvSpPr/>
              <p:nvPr/>
            </p:nvSpPr>
            <p:spPr>
              <a:xfrm>
                <a:off x="685800" y="3505200"/>
                <a:ext cx="4038600" cy="990600"/>
              </a:xfrm>
              <a:prstGeom prst="rect">
                <a:avLst/>
              </a:prstGeom>
              <a:no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9" name="Rectangle 338"/>
              <p:cNvSpPr/>
              <p:nvPr/>
            </p:nvSpPr>
            <p:spPr>
              <a:xfrm>
                <a:off x="662765" y="3483934"/>
                <a:ext cx="4038600" cy="990600"/>
              </a:xfrm>
              <a:prstGeom prst="rect">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2" name="TextBox 331"/>
            <p:cNvSpPr txBox="1"/>
            <p:nvPr/>
          </p:nvSpPr>
          <p:spPr>
            <a:xfrm>
              <a:off x="3347568" y="4188023"/>
              <a:ext cx="1177288" cy="410369"/>
            </a:xfrm>
            <a:prstGeom prst="rect">
              <a:avLst/>
            </a:prstGeom>
            <a:noFill/>
            <a:effectLst>
              <a:softEdge rad="63500"/>
            </a:effectLst>
          </p:spPr>
          <p:txBody>
            <a:bodyPr wrap="none" rtlCol="0">
              <a:spAutoFit/>
            </a:bodyPr>
            <a:lstStyle/>
            <a:p>
              <a:r>
                <a:rPr lang="en-US" sz="1400" b="1" dirty="0" smtClean="0">
                  <a:solidFill>
                    <a:schemeClr val="bg1"/>
                  </a:solidFill>
                  <a:latin typeface="Calibri" pitchFamily="34" charset="0"/>
                </a:rPr>
                <a:t>Virtual Disk </a:t>
              </a:r>
              <a:r>
                <a:rPr lang="en-US" sz="1400" b="1" dirty="0">
                  <a:solidFill>
                    <a:schemeClr val="bg1"/>
                  </a:solidFill>
                  <a:latin typeface="Calibri" pitchFamily="34" charset="0"/>
                </a:rPr>
                <a:t>2</a:t>
              </a:r>
            </a:p>
          </p:txBody>
        </p:sp>
        <p:grpSp>
          <p:nvGrpSpPr>
            <p:cNvPr id="333" name="Group 332"/>
            <p:cNvGrpSpPr/>
            <p:nvPr/>
          </p:nvGrpSpPr>
          <p:grpSpPr>
            <a:xfrm>
              <a:off x="590185" y="3712887"/>
              <a:ext cx="3821810" cy="629024"/>
              <a:chOff x="617920" y="4901729"/>
              <a:chExt cx="3821810" cy="629024"/>
            </a:xfrm>
          </p:grpSpPr>
          <p:sp>
            <p:nvSpPr>
              <p:cNvPr id="334" name="TextBox 333"/>
              <p:cNvSpPr txBox="1"/>
              <p:nvPr/>
            </p:nvSpPr>
            <p:spPr>
              <a:xfrm>
                <a:off x="617920" y="4915200"/>
                <a:ext cx="966931" cy="615553"/>
              </a:xfrm>
              <a:prstGeom prst="rect">
                <a:avLst/>
              </a:prstGeom>
              <a:noFill/>
            </p:spPr>
            <p:txBody>
              <a:bodyPr wrap="none" rtlCol="0">
                <a:spAutoFit/>
              </a:bodyPr>
              <a:lstStyle/>
              <a:p>
                <a:r>
                  <a:rPr lang="en-US" sz="1200" b="1" dirty="0" smtClean="0">
                    <a:latin typeface="Calibri" pitchFamily="34" charset="0"/>
                  </a:rPr>
                  <a:t>/data1/p5</a:t>
                </a:r>
              </a:p>
              <a:p>
                <a:r>
                  <a:rPr lang="en-US" sz="1200" b="1" dirty="0" smtClean="0">
                    <a:latin typeface="Calibri" pitchFamily="34" charset="0"/>
                  </a:rPr>
                  <a:t>/data1/m24</a:t>
                </a:r>
              </a:p>
            </p:txBody>
          </p:sp>
          <p:sp>
            <p:nvSpPr>
              <p:cNvPr id="335" name="TextBox 334"/>
              <p:cNvSpPr txBox="1"/>
              <p:nvPr/>
            </p:nvSpPr>
            <p:spPr>
              <a:xfrm>
                <a:off x="1546329" y="4901729"/>
                <a:ext cx="966931" cy="615553"/>
              </a:xfrm>
              <a:prstGeom prst="rect">
                <a:avLst/>
              </a:prstGeom>
              <a:noFill/>
            </p:spPr>
            <p:txBody>
              <a:bodyPr wrap="none" rtlCol="0">
                <a:spAutoFit/>
              </a:bodyPr>
              <a:lstStyle/>
              <a:p>
                <a:r>
                  <a:rPr lang="en-US" sz="1200" b="1" dirty="0" smtClean="0">
                    <a:latin typeface="Calibri" pitchFamily="34" charset="0"/>
                  </a:rPr>
                  <a:t>/data1/p6</a:t>
                </a:r>
              </a:p>
              <a:p>
                <a:r>
                  <a:rPr lang="en-US" sz="1200" b="1" dirty="0" smtClean="0">
                    <a:latin typeface="Calibri" pitchFamily="34" charset="0"/>
                  </a:rPr>
                  <a:t>/data1/m25</a:t>
                </a:r>
              </a:p>
            </p:txBody>
          </p:sp>
          <p:sp>
            <p:nvSpPr>
              <p:cNvPr id="336" name="TextBox 335"/>
              <p:cNvSpPr txBox="1"/>
              <p:nvPr/>
            </p:nvSpPr>
            <p:spPr>
              <a:xfrm>
                <a:off x="2514939" y="4915200"/>
                <a:ext cx="963951" cy="615553"/>
              </a:xfrm>
              <a:prstGeom prst="rect">
                <a:avLst/>
              </a:prstGeom>
              <a:noFill/>
            </p:spPr>
            <p:txBody>
              <a:bodyPr wrap="none" rtlCol="0">
                <a:spAutoFit/>
              </a:bodyPr>
              <a:lstStyle/>
              <a:p>
                <a:r>
                  <a:rPr lang="en-US" sz="1200" b="1" dirty="0" smtClean="0">
                    <a:latin typeface="Calibri" pitchFamily="34" charset="0"/>
                  </a:rPr>
                  <a:t>/data1/p7</a:t>
                </a:r>
              </a:p>
              <a:p>
                <a:r>
                  <a:rPr lang="en-US" sz="1200" b="1" dirty="0" smtClean="0">
                    <a:latin typeface="Calibri" pitchFamily="34" charset="0"/>
                  </a:rPr>
                  <a:t>/data1/m27</a:t>
                </a:r>
              </a:p>
            </p:txBody>
          </p:sp>
          <p:sp>
            <p:nvSpPr>
              <p:cNvPr id="337" name="TextBox 336"/>
              <p:cNvSpPr txBox="1"/>
              <p:nvPr/>
            </p:nvSpPr>
            <p:spPr>
              <a:xfrm>
                <a:off x="3475779" y="4901729"/>
                <a:ext cx="963951" cy="615553"/>
              </a:xfrm>
              <a:prstGeom prst="rect">
                <a:avLst/>
              </a:prstGeom>
              <a:noFill/>
            </p:spPr>
            <p:txBody>
              <a:bodyPr wrap="none" rtlCol="0">
                <a:spAutoFit/>
              </a:bodyPr>
              <a:lstStyle/>
              <a:p>
                <a:r>
                  <a:rPr lang="en-US" sz="1200" b="1" dirty="0" smtClean="0">
                    <a:latin typeface="Calibri" pitchFamily="34" charset="0"/>
                  </a:rPr>
                  <a:t>/data1/p8</a:t>
                </a:r>
              </a:p>
              <a:p>
                <a:r>
                  <a:rPr lang="en-US" sz="1200" b="1" dirty="0" smtClean="0">
                    <a:latin typeface="Calibri" pitchFamily="34" charset="0"/>
                  </a:rPr>
                  <a:t>/data1/m30</a:t>
                </a:r>
              </a:p>
            </p:txBody>
          </p:sp>
        </p:grpSp>
      </p:grpSp>
      <p:cxnSp>
        <p:nvCxnSpPr>
          <p:cNvPr id="340" name="Straight Connector 339"/>
          <p:cNvCxnSpPr/>
          <p:nvPr/>
        </p:nvCxnSpPr>
        <p:spPr>
          <a:xfrm>
            <a:off x="271844" y="2526221"/>
            <a:ext cx="8458200" cy="0"/>
          </a:xfrm>
          <a:prstGeom prst="line">
            <a:avLst/>
          </a:prstGeom>
          <a:ln w="12700">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41" name="Group 187"/>
          <p:cNvGrpSpPr/>
          <p:nvPr/>
        </p:nvGrpSpPr>
        <p:grpSpPr>
          <a:xfrm>
            <a:off x="3645586" y="2409330"/>
            <a:ext cx="1891518" cy="307777"/>
            <a:chOff x="3997148" y="3175680"/>
            <a:chExt cx="1891518" cy="410369"/>
          </a:xfrm>
        </p:grpSpPr>
        <p:sp>
          <p:nvSpPr>
            <p:cNvPr id="342" name="TextBox 341"/>
            <p:cNvSpPr txBox="1"/>
            <p:nvPr/>
          </p:nvSpPr>
          <p:spPr>
            <a:xfrm>
              <a:off x="3997148" y="3175680"/>
              <a:ext cx="1879303" cy="410369"/>
            </a:xfrm>
            <a:prstGeom prst="rect">
              <a:avLst/>
            </a:prstGeom>
            <a:solidFill>
              <a:schemeClr val="bg1"/>
            </a:solidFill>
          </p:spPr>
          <p:txBody>
            <a:bodyPr wrap="none" rtlCol="0">
              <a:spAutoFit/>
            </a:bodyPr>
            <a:lstStyle/>
            <a:p>
              <a:r>
                <a:rPr lang="en-US" sz="1400" b="1" dirty="0" smtClean="0">
                  <a:latin typeface="Calibri" pitchFamily="34" charset="0"/>
                </a:rPr>
                <a:t>  SEGMENT INSTANCES  </a:t>
              </a:r>
              <a:endParaRPr lang="en-US" sz="1400" b="1" dirty="0">
                <a:latin typeface="Calibri" pitchFamily="34" charset="0"/>
              </a:endParaRPr>
            </a:p>
          </p:txBody>
        </p:sp>
        <p:sp>
          <p:nvSpPr>
            <p:cNvPr id="343" name="Isosceles Triangle 342"/>
            <p:cNvSpPr/>
            <p:nvPr/>
          </p:nvSpPr>
          <p:spPr>
            <a:xfrm>
              <a:off x="4044622" y="3278088"/>
              <a:ext cx="76200" cy="152400"/>
            </a:xfrm>
            <a:prstGeom prst="triangle">
              <a:avLst/>
            </a:prstGeom>
            <a:solidFill>
              <a:schemeClr val="bg1"/>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4" name="Isosceles Triangle 343"/>
            <p:cNvSpPr/>
            <p:nvPr/>
          </p:nvSpPr>
          <p:spPr>
            <a:xfrm>
              <a:off x="5812466" y="3278088"/>
              <a:ext cx="76200" cy="152400"/>
            </a:xfrm>
            <a:prstGeom prst="triangle">
              <a:avLst/>
            </a:prstGeom>
            <a:solidFill>
              <a:schemeClr val="bg1"/>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46" name="Straight Connector 345"/>
          <p:cNvCxnSpPr/>
          <p:nvPr/>
        </p:nvCxnSpPr>
        <p:spPr>
          <a:xfrm>
            <a:off x="353805" y="3714062"/>
            <a:ext cx="8458200" cy="0"/>
          </a:xfrm>
          <a:prstGeom prst="line">
            <a:avLst/>
          </a:prstGeom>
          <a:ln w="12700">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47" name="Group 189"/>
          <p:cNvGrpSpPr/>
          <p:nvPr/>
        </p:nvGrpSpPr>
        <p:grpSpPr>
          <a:xfrm>
            <a:off x="2203879" y="3514099"/>
            <a:ext cx="1415901" cy="307777"/>
            <a:chOff x="3997148" y="3200400"/>
            <a:chExt cx="1415901" cy="410369"/>
          </a:xfrm>
        </p:grpSpPr>
        <p:sp>
          <p:nvSpPr>
            <p:cNvPr id="348" name="TextBox 347"/>
            <p:cNvSpPr txBox="1"/>
            <p:nvPr/>
          </p:nvSpPr>
          <p:spPr>
            <a:xfrm>
              <a:off x="3997148" y="3200400"/>
              <a:ext cx="1374708" cy="410369"/>
            </a:xfrm>
            <a:prstGeom prst="rect">
              <a:avLst/>
            </a:prstGeom>
            <a:solidFill>
              <a:schemeClr val="bg1"/>
            </a:solidFill>
          </p:spPr>
          <p:txBody>
            <a:bodyPr wrap="none" rtlCol="0">
              <a:spAutoFit/>
            </a:bodyPr>
            <a:lstStyle/>
            <a:p>
              <a:r>
                <a:rPr lang="en-US" sz="1400" b="1" dirty="0" smtClean="0">
                  <a:latin typeface="Calibri" pitchFamily="34" charset="0"/>
                </a:rPr>
                <a:t>  LOGICAL DISKS  </a:t>
              </a:r>
              <a:endParaRPr lang="en-US" sz="1400" b="1" dirty="0">
                <a:latin typeface="Calibri" pitchFamily="34" charset="0"/>
              </a:endParaRPr>
            </a:p>
          </p:txBody>
        </p:sp>
        <p:sp>
          <p:nvSpPr>
            <p:cNvPr id="349" name="Isosceles Triangle 348"/>
            <p:cNvSpPr/>
            <p:nvPr/>
          </p:nvSpPr>
          <p:spPr>
            <a:xfrm>
              <a:off x="4044622" y="3278088"/>
              <a:ext cx="76200" cy="152400"/>
            </a:xfrm>
            <a:prstGeom prst="triangle">
              <a:avLst/>
            </a:prstGeom>
            <a:solidFill>
              <a:schemeClr val="bg1"/>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0" name="Isosceles Triangle 349"/>
            <p:cNvSpPr/>
            <p:nvPr/>
          </p:nvSpPr>
          <p:spPr>
            <a:xfrm>
              <a:off x="5336849" y="3278088"/>
              <a:ext cx="76200" cy="152400"/>
            </a:xfrm>
            <a:prstGeom prst="triangle">
              <a:avLst/>
            </a:prstGeom>
            <a:solidFill>
              <a:schemeClr val="bg1"/>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1" name="Group 193"/>
          <p:cNvGrpSpPr/>
          <p:nvPr/>
        </p:nvGrpSpPr>
        <p:grpSpPr>
          <a:xfrm>
            <a:off x="6090092" y="3516332"/>
            <a:ext cx="1492101" cy="307777"/>
            <a:chOff x="3997148" y="3200400"/>
            <a:chExt cx="1492101" cy="410369"/>
          </a:xfrm>
        </p:grpSpPr>
        <p:sp>
          <p:nvSpPr>
            <p:cNvPr id="352" name="TextBox 351"/>
            <p:cNvSpPr txBox="1"/>
            <p:nvPr/>
          </p:nvSpPr>
          <p:spPr>
            <a:xfrm>
              <a:off x="3997148" y="3200400"/>
              <a:ext cx="1449924" cy="410369"/>
            </a:xfrm>
            <a:prstGeom prst="rect">
              <a:avLst/>
            </a:prstGeom>
            <a:solidFill>
              <a:schemeClr val="bg1"/>
            </a:solidFill>
          </p:spPr>
          <p:txBody>
            <a:bodyPr wrap="none" rtlCol="0">
              <a:spAutoFit/>
            </a:bodyPr>
            <a:lstStyle/>
            <a:p>
              <a:r>
                <a:rPr lang="en-US" sz="1400" b="1" dirty="0" smtClean="0">
                  <a:latin typeface="Calibri" pitchFamily="34" charset="0"/>
                </a:rPr>
                <a:t>  PHYSICAL DISKS  </a:t>
              </a:r>
              <a:endParaRPr lang="en-US" sz="1400" b="1" dirty="0">
                <a:latin typeface="Calibri" pitchFamily="34" charset="0"/>
              </a:endParaRPr>
            </a:p>
          </p:txBody>
        </p:sp>
        <p:sp>
          <p:nvSpPr>
            <p:cNvPr id="353" name="Isosceles Triangle 352"/>
            <p:cNvSpPr/>
            <p:nvPr/>
          </p:nvSpPr>
          <p:spPr>
            <a:xfrm flipV="1">
              <a:off x="4044622" y="3278088"/>
              <a:ext cx="76200" cy="152400"/>
            </a:xfrm>
            <a:prstGeom prst="triangle">
              <a:avLst/>
            </a:prstGeom>
            <a:solidFill>
              <a:schemeClr val="bg1"/>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Isosceles Triangle 353"/>
            <p:cNvSpPr/>
            <p:nvPr/>
          </p:nvSpPr>
          <p:spPr>
            <a:xfrm flipV="1">
              <a:off x="5413049" y="3278088"/>
              <a:ext cx="76200" cy="152400"/>
            </a:xfrm>
            <a:prstGeom prst="triangle">
              <a:avLst/>
            </a:prstGeom>
            <a:solidFill>
              <a:schemeClr val="bg1"/>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1" name="Group 370"/>
          <p:cNvGrpSpPr/>
          <p:nvPr/>
        </p:nvGrpSpPr>
        <p:grpSpPr>
          <a:xfrm>
            <a:off x="402286" y="3760024"/>
            <a:ext cx="4114800" cy="858303"/>
            <a:chOff x="325626" y="5029199"/>
            <a:chExt cx="4114800" cy="1144404"/>
          </a:xfrm>
        </p:grpSpPr>
        <p:sp>
          <p:nvSpPr>
            <p:cNvPr id="356" name="Rounded Rectangle 355"/>
            <p:cNvSpPr/>
            <p:nvPr/>
          </p:nvSpPr>
          <p:spPr>
            <a:xfrm>
              <a:off x="325626" y="5029199"/>
              <a:ext cx="4114800" cy="1057701"/>
            </a:xfrm>
            <a:prstGeom prst="roundRect">
              <a:avLst>
                <a:gd name="adj" fmla="val 7712"/>
              </a:avLst>
            </a:prstGeom>
            <a:solidFill>
              <a:schemeClr val="accent3">
                <a:lumMod val="20000"/>
                <a:lumOff val="80000"/>
              </a:schemeClr>
            </a:solidFill>
            <a:ln w="127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9" name="Flowchart: Magnetic Disk 358"/>
            <p:cNvSpPr/>
            <p:nvPr/>
          </p:nvSpPr>
          <p:spPr>
            <a:xfrm>
              <a:off x="417615" y="5115197"/>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0" name="Flowchart: Magnetic Disk 359"/>
            <p:cNvSpPr/>
            <p:nvPr/>
          </p:nvSpPr>
          <p:spPr>
            <a:xfrm>
              <a:off x="981495" y="5115197"/>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1" name="Flowchart: Magnetic Disk 360"/>
            <p:cNvSpPr/>
            <p:nvPr/>
          </p:nvSpPr>
          <p:spPr>
            <a:xfrm>
              <a:off x="1545375" y="5115197"/>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2" name="Flowchart: Magnetic Disk 361"/>
            <p:cNvSpPr/>
            <p:nvPr/>
          </p:nvSpPr>
          <p:spPr>
            <a:xfrm>
              <a:off x="2109255" y="5115197"/>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3" name="Flowchart: Magnetic Disk 362"/>
            <p:cNvSpPr/>
            <p:nvPr/>
          </p:nvSpPr>
          <p:spPr>
            <a:xfrm>
              <a:off x="2673135" y="5115197"/>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4" name="Flowchart: Magnetic Disk 363"/>
            <p:cNvSpPr/>
            <p:nvPr/>
          </p:nvSpPr>
          <p:spPr>
            <a:xfrm>
              <a:off x="3237015" y="5115197"/>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8" name="TextBox 357"/>
            <p:cNvSpPr txBox="1"/>
            <p:nvPr/>
          </p:nvSpPr>
          <p:spPr>
            <a:xfrm>
              <a:off x="3698881" y="5188718"/>
              <a:ext cx="687157" cy="984885"/>
            </a:xfrm>
            <a:prstGeom prst="rect">
              <a:avLst/>
            </a:prstGeom>
            <a:noFill/>
            <a:effectLst>
              <a:softEdge rad="63500"/>
            </a:effectLst>
          </p:spPr>
          <p:txBody>
            <a:bodyPr wrap="none" rtlCol="0">
              <a:spAutoFit/>
            </a:bodyPr>
            <a:lstStyle/>
            <a:p>
              <a:pPr algn="ctr"/>
              <a:r>
                <a:rPr lang="en-US" sz="1400" b="1" dirty="0" smtClean="0">
                  <a:solidFill>
                    <a:schemeClr val="tx1">
                      <a:lumMod val="75000"/>
                      <a:lumOff val="25000"/>
                    </a:schemeClr>
                  </a:solidFill>
                  <a:latin typeface="Calibri" pitchFamily="34" charset="0"/>
                </a:rPr>
                <a:t>RAID 5</a:t>
              </a:r>
              <a:br>
                <a:rPr lang="en-US" sz="1400" b="1" dirty="0" smtClean="0">
                  <a:solidFill>
                    <a:schemeClr val="tx1">
                      <a:lumMod val="75000"/>
                      <a:lumOff val="25000"/>
                    </a:schemeClr>
                  </a:solidFill>
                  <a:latin typeface="Calibri" pitchFamily="34" charset="0"/>
                </a:rPr>
              </a:br>
              <a:r>
                <a:rPr lang="en-US" sz="1400" b="1" dirty="0" smtClean="0">
                  <a:solidFill>
                    <a:schemeClr val="tx1">
                      <a:lumMod val="75000"/>
                      <a:lumOff val="25000"/>
                    </a:schemeClr>
                  </a:solidFill>
                  <a:latin typeface="Calibri" pitchFamily="34" charset="0"/>
                </a:rPr>
                <a:t>(10+1)</a:t>
              </a:r>
            </a:p>
            <a:p>
              <a:pPr algn="ctr"/>
              <a:r>
                <a:rPr lang="en-US" sz="1400" b="1" dirty="0" smtClean="0">
                  <a:solidFill>
                    <a:schemeClr val="tx1">
                      <a:lumMod val="75000"/>
                      <a:lumOff val="25000"/>
                    </a:schemeClr>
                  </a:solidFill>
                  <a:latin typeface="Calibri" pitchFamily="34" charset="0"/>
                </a:rPr>
                <a:t>1 HS</a:t>
              </a:r>
              <a:endParaRPr lang="en-US" sz="1400" b="1" dirty="0">
                <a:solidFill>
                  <a:schemeClr val="tx1">
                    <a:lumMod val="75000"/>
                    <a:lumOff val="25000"/>
                  </a:schemeClr>
                </a:solidFill>
                <a:latin typeface="Calibri" pitchFamily="34" charset="0"/>
              </a:endParaRPr>
            </a:p>
          </p:txBody>
        </p:sp>
        <p:sp>
          <p:nvSpPr>
            <p:cNvPr id="365" name="Flowchart: Magnetic Disk 364"/>
            <p:cNvSpPr/>
            <p:nvPr/>
          </p:nvSpPr>
          <p:spPr>
            <a:xfrm>
              <a:off x="417615" y="5615615"/>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6" name="Flowchart: Magnetic Disk 365"/>
            <p:cNvSpPr/>
            <p:nvPr/>
          </p:nvSpPr>
          <p:spPr>
            <a:xfrm>
              <a:off x="981495" y="5615615"/>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Flowchart: Magnetic Disk 366"/>
            <p:cNvSpPr/>
            <p:nvPr/>
          </p:nvSpPr>
          <p:spPr>
            <a:xfrm>
              <a:off x="1545375" y="5615615"/>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8" name="Flowchart: Magnetic Disk 367"/>
            <p:cNvSpPr/>
            <p:nvPr/>
          </p:nvSpPr>
          <p:spPr>
            <a:xfrm>
              <a:off x="2109255" y="5615615"/>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9" name="Flowchart: Magnetic Disk 368"/>
            <p:cNvSpPr/>
            <p:nvPr/>
          </p:nvSpPr>
          <p:spPr>
            <a:xfrm>
              <a:off x="2673135" y="5615615"/>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0" name="Flowchart: Magnetic Disk 369"/>
            <p:cNvSpPr/>
            <p:nvPr/>
          </p:nvSpPr>
          <p:spPr>
            <a:xfrm>
              <a:off x="3237015" y="5615615"/>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2" name="Group 371"/>
          <p:cNvGrpSpPr/>
          <p:nvPr/>
        </p:nvGrpSpPr>
        <p:grpSpPr>
          <a:xfrm>
            <a:off x="4757356" y="3762258"/>
            <a:ext cx="4114800" cy="858303"/>
            <a:chOff x="325626" y="5029199"/>
            <a:chExt cx="4114800" cy="1144404"/>
          </a:xfrm>
        </p:grpSpPr>
        <p:sp>
          <p:nvSpPr>
            <p:cNvPr id="373" name="Rounded Rectangle 372"/>
            <p:cNvSpPr/>
            <p:nvPr/>
          </p:nvSpPr>
          <p:spPr>
            <a:xfrm>
              <a:off x="325626" y="5029199"/>
              <a:ext cx="4114800" cy="1057701"/>
            </a:xfrm>
            <a:prstGeom prst="roundRect">
              <a:avLst>
                <a:gd name="adj" fmla="val 7712"/>
              </a:avLst>
            </a:prstGeom>
            <a:solidFill>
              <a:schemeClr val="accent3">
                <a:lumMod val="20000"/>
                <a:lumOff val="80000"/>
              </a:schemeClr>
            </a:solidFill>
            <a:ln w="127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4" name="Flowchart: Magnetic Disk 373"/>
            <p:cNvSpPr/>
            <p:nvPr/>
          </p:nvSpPr>
          <p:spPr>
            <a:xfrm>
              <a:off x="417615" y="5115197"/>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5" name="Flowchart: Magnetic Disk 374"/>
            <p:cNvSpPr/>
            <p:nvPr/>
          </p:nvSpPr>
          <p:spPr>
            <a:xfrm>
              <a:off x="981495" y="5115197"/>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6" name="Flowchart: Magnetic Disk 375"/>
            <p:cNvSpPr/>
            <p:nvPr/>
          </p:nvSpPr>
          <p:spPr>
            <a:xfrm>
              <a:off x="1545375" y="5115197"/>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7" name="Flowchart: Magnetic Disk 376"/>
            <p:cNvSpPr/>
            <p:nvPr/>
          </p:nvSpPr>
          <p:spPr>
            <a:xfrm>
              <a:off x="2109255" y="5115197"/>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8" name="Flowchart: Magnetic Disk 377"/>
            <p:cNvSpPr/>
            <p:nvPr/>
          </p:nvSpPr>
          <p:spPr>
            <a:xfrm>
              <a:off x="2673135" y="5115197"/>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9" name="Flowchart: Magnetic Disk 378"/>
            <p:cNvSpPr/>
            <p:nvPr/>
          </p:nvSpPr>
          <p:spPr>
            <a:xfrm>
              <a:off x="3237015" y="5115197"/>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0" name="TextBox 379"/>
            <p:cNvSpPr txBox="1"/>
            <p:nvPr/>
          </p:nvSpPr>
          <p:spPr>
            <a:xfrm>
              <a:off x="3698881" y="5188718"/>
              <a:ext cx="687157" cy="984885"/>
            </a:xfrm>
            <a:prstGeom prst="rect">
              <a:avLst/>
            </a:prstGeom>
            <a:noFill/>
            <a:effectLst>
              <a:softEdge rad="63500"/>
            </a:effectLst>
          </p:spPr>
          <p:txBody>
            <a:bodyPr wrap="none" rtlCol="0">
              <a:spAutoFit/>
            </a:bodyPr>
            <a:lstStyle/>
            <a:p>
              <a:pPr algn="ctr"/>
              <a:r>
                <a:rPr lang="en-US" sz="1400" b="1" dirty="0" smtClean="0">
                  <a:solidFill>
                    <a:schemeClr val="tx1">
                      <a:lumMod val="75000"/>
                      <a:lumOff val="25000"/>
                    </a:schemeClr>
                  </a:solidFill>
                  <a:latin typeface="Calibri" pitchFamily="34" charset="0"/>
                </a:rPr>
                <a:t>RAID 5</a:t>
              </a:r>
              <a:br>
                <a:rPr lang="en-US" sz="1400" b="1" dirty="0" smtClean="0">
                  <a:solidFill>
                    <a:schemeClr val="tx1">
                      <a:lumMod val="75000"/>
                      <a:lumOff val="25000"/>
                    </a:schemeClr>
                  </a:solidFill>
                  <a:latin typeface="Calibri" pitchFamily="34" charset="0"/>
                </a:rPr>
              </a:br>
              <a:r>
                <a:rPr lang="en-US" sz="1400" b="1" dirty="0" smtClean="0">
                  <a:solidFill>
                    <a:schemeClr val="tx1">
                      <a:lumMod val="75000"/>
                      <a:lumOff val="25000"/>
                    </a:schemeClr>
                  </a:solidFill>
                  <a:latin typeface="Calibri" pitchFamily="34" charset="0"/>
                </a:rPr>
                <a:t>(10+1)</a:t>
              </a:r>
            </a:p>
            <a:p>
              <a:pPr algn="ctr"/>
              <a:r>
                <a:rPr lang="en-US" sz="1400" b="1" dirty="0" smtClean="0">
                  <a:solidFill>
                    <a:schemeClr val="tx1">
                      <a:lumMod val="75000"/>
                      <a:lumOff val="25000"/>
                    </a:schemeClr>
                  </a:solidFill>
                  <a:latin typeface="Calibri" pitchFamily="34" charset="0"/>
                </a:rPr>
                <a:t>1 HS</a:t>
              </a:r>
              <a:endParaRPr lang="en-US" sz="1400" b="1" dirty="0">
                <a:solidFill>
                  <a:schemeClr val="tx1">
                    <a:lumMod val="75000"/>
                    <a:lumOff val="25000"/>
                  </a:schemeClr>
                </a:solidFill>
                <a:latin typeface="Calibri" pitchFamily="34" charset="0"/>
              </a:endParaRPr>
            </a:p>
          </p:txBody>
        </p:sp>
        <p:sp>
          <p:nvSpPr>
            <p:cNvPr id="381" name="Flowchart: Magnetic Disk 380"/>
            <p:cNvSpPr/>
            <p:nvPr/>
          </p:nvSpPr>
          <p:spPr>
            <a:xfrm>
              <a:off x="417615" y="5615615"/>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2" name="Flowchart: Magnetic Disk 381"/>
            <p:cNvSpPr/>
            <p:nvPr/>
          </p:nvSpPr>
          <p:spPr>
            <a:xfrm>
              <a:off x="981495" y="5615615"/>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3" name="Flowchart: Magnetic Disk 382"/>
            <p:cNvSpPr/>
            <p:nvPr/>
          </p:nvSpPr>
          <p:spPr>
            <a:xfrm>
              <a:off x="1545375" y="5615615"/>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4" name="Flowchart: Magnetic Disk 383"/>
            <p:cNvSpPr/>
            <p:nvPr/>
          </p:nvSpPr>
          <p:spPr>
            <a:xfrm>
              <a:off x="2109255" y="5615615"/>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5" name="Flowchart: Magnetic Disk 384"/>
            <p:cNvSpPr/>
            <p:nvPr/>
          </p:nvSpPr>
          <p:spPr>
            <a:xfrm>
              <a:off x="2673135" y="5615615"/>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6" name="Flowchart: Magnetic Disk 385"/>
            <p:cNvSpPr/>
            <p:nvPr/>
          </p:nvSpPr>
          <p:spPr>
            <a:xfrm>
              <a:off x="3237015" y="5615615"/>
              <a:ext cx="381000" cy="381000"/>
            </a:xfrm>
            <a:prstGeom prst="flowChartMagneticDisk">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783993" y="1034346"/>
            <a:ext cx="3538260" cy="1381410"/>
            <a:chOff x="783993" y="1034346"/>
            <a:chExt cx="3538260" cy="1381410"/>
          </a:xfrm>
        </p:grpSpPr>
        <p:sp>
          <p:nvSpPr>
            <p:cNvPr id="100" name="Rounded Rectangle 99"/>
            <p:cNvSpPr/>
            <p:nvPr/>
          </p:nvSpPr>
          <p:spPr>
            <a:xfrm>
              <a:off x="783993" y="1034346"/>
              <a:ext cx="3517448" cy="408321"/>
            </a:xfrm>
            <a:prstGeom prst="roundRect">
              <a:avLst>
                <a:gd name="adj" fmla="val 7712"/>
              </a:avLst>
            </a:prstGeom>
            <a:solidFill>
              <a:schemeClr val="accent1">
                <a:lumMod val="20000"/>
                <a:lumOff val="80000"/>
              </a:schemeClr>
            </a:solidFill>
            <a:ln w="127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ounded Rectangle 110"/>
            <p:cNvSpPr/>
            <p:nvPr/>
          </p:nvSpPr>
          <p:spPr>
            <a:xfrm>
              <a:off x="959183" y="1146857"/>
              <a:ext cx="364388" cy="181876"/>
            </a:xfrm>
            <a:prstGeom prst="roundRect">
              <a:avLst>
                <a:gd name="adj" fmla="val 2339"/>
              </a:avLst>
            </a:prstGeom>
            <a:solidFill>
              <a:schemeClr val="accent4">
                <a:lumMod val="20000"/>
                <a:lumOff val="80000"/>
              </a:schemeClr>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p:cNvSpPr txBox="1"/>
            <p:nvPr/>
          </p:nvSpPr>
          <p:spPr>
            <a:xfrm>
              <a:off x="890404" y="1084012"/>
              <a:ext cx="481021" cy="316939"/>
            </a:xfrm>
            <a:prstGeom prst="rect">
              <a:avLst/>
            </a:prstGeom>
            <a:noFill/>
          </p:spPr>
          <p:txBody>
            <a:bodyPr wrap="none" rtlCol="0">
              <a:noAutofit/>
            </a:bodyPr>
            <a:lstStyle/>
            <a:p>
              <a:r>
                <a:rPr lang="en-US" sz="1200" b="1" dirty="0" smtClean="0">
                  <a:solidFill>
                    <a:schemeClr val="bg2">
                      <a:lumMod val="75000"/>
                    </a:schemeClr>
                  </a:solidFill>
                  <a:latin typeface="Calibri" pitchFamily="34" charset="0"/>
                </a:rPr>
                <a:t>Core</a:t>
              </a:r>
              <a:endParaRPr lang="en-US" sz="1200" b="1" dirty="0">
                <a:solidFill>
                  <a:schemeClr val="bg2">
                    <a:lumMod val="75000"/>
                  </a:schemeClr>
                </a:solidFill>
                <a:latin typeface="Calibri" pitchFamily="34" charset="0"/>
              </a:endParaRPr>
            </a:p>
          </p:txBody>
        </p:sp>
        <p:sp>
          <p:nvSpPr>
            <p:cNvPr id="157" name="Rounded Rectangle 156"/>
            <p:cNvSpPr/>
            <p:nvPr/>
          </p:nvSpPr>
          <p:spPr>
            <a:xfrm>
              <a:off x="843990" y="1780965"/>
              <a:ext cx="755796" cy="601788"/>
            </a:xfrm>
            <a:prstGeom prst="roundRect">
              <a:avLst>
                <a:gd name="adj" fmla="val 7007"/>
              </a:avLst>
            </a:prstGeom>
            <a:solidFill>
              <a:schemeClr val="accent4">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TextBox 157"/>
            <p:cNvSpPr txBox="1"/>
            <p:nvPr/>
          </p:nvSpPr>
          <p:spPr>
            <a:xfrm>
              <a:off x="938989" y="1739044"/>
              <a:ext cx="737326" cy="400110"/>
            </a:xfrm>
            <a:prstGeom prst="rect">
              <a:avLst/>
            </a:prstGeom>
            <a:noFill/>
          </p:spPr>
          <p:txBody>
            <a:bodyPr wrap="none" rtlCol="0">
              <a:spAutoFit/>
            </a:bodyPr>
            <a:lstStyle/>
            <a:p>
              <a:pPr algn="r"/>
              <a:r>
                <a:rPr lang="en-US" sz="1000" b="1" dirty="0" smtClean="0">
                  <a:solidFill>
                    <a:schemeClr val="bg2">
                      <a:lumMod val="75000"/>
                    </a:schemeClr>
                  </a:solidFill>
                  <a:latin typeface="Calibri" pitchFamily="34" charset="0"/>
                </a:rPr>
                <a:t>Primary</a:t>
              </a:r>
              <a:br>
                <a:rPr lang="en-US" sz="1000" b="1" dirty="0" smtClean="0">
                  <a:solidFill>
                    <a:schemeClr val="bg2">
                      <a:lumMod val="75000"/>
                    </a:schemeClr>
                  </a:solidFill>
                  <a:latin typeface="Calibri" pitchFamily="34" charset="0"/>
                </a:rPr>
              </a:br>
              <a:r>
                <a:rPr lang="en-US" sz="1000" b="1" dirty="0" smtClean="0">
                  <a:solidFill>
                    <a:schemeClr val="bg2">
                      <a:lumMod val="75000"/>
                    </a:schemeClr>
                  </a:solidFill>
                  <a:latin typeface="Calibri" pitchFamily="34" charset="0"/>
                </a:rPr>
                <a:t>segment 1</a:t>
              </a:r>
              <a:endParaRPr lang="en-US" sz="1000" b="1" dirty="0">
                <a:solidFill>
                  <a:schemeClr val="bg2">
                    <a:lumMod val="75000"/>
                  </a:schemeClr>
                </a:solidFill>
                <a:latin typeface="Calibri" pitchFamily="34" charset="0"/>
              </a:endParaRPr>
            </a:p>
          </p:txBody>
        </p:sp>
        <p:grpSp>
          <p:nvGrpSpPr>
            <p:cNvPr id="159" name="Group 260"/>
            <p:cNvGrpSpPr>
              <a:grpSpLocks noChangeAspect="1"/>
            </p:cNvGrpSpPr>
            <p:nvPr/>
          </p:nvGrpSpPr>
          <p:grpSpPr>
            <a:xfrm>
              <a:off x="891622" y="1843534"/>
              <a:ext cx="244675" cy="140990"/>
              <a:chOff x="3200400" y="3886200"/>
              <a:chExt cx="838200" cy="643996"/>
            </a:xfrm>
          </p:grpSpPr>
          <p:pic>
            <p:nvPicPr>
              <p:cNvPr id="166"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4210050"/>
                <a:ext cx="838200" cy="320146"/>
              </a:xfrm>
              <a:prstGeom prst="rect">
                <a:avLst/>
              </a:prstGeom>
              <a:noFill/>
            </p:spPr>
          </p:pic>
          <p:pic>
            <p:nvPicPr>
              <p:cNvPr id="167"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4102100"/>
                <a:ext cx="838200" cy="320146"/>
              </a:xfrm>
              <a:prstGeom prst="rect">
                <a:avLst/>
              </a:prstGeom>
              <a:noFill/>
            </p:spPr>
          </p:pic>
          <p:pic>
            <p:nvPicPr>
              <p:cNvPr id="168"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3994150"/>
                <a:ext cx="838200" cy="320146"/>
              </a:xfrm>
              <a:prstGeom prst="rect">
                <a:avLst/>
              </a:prstGeom>
              <a:noFill/>
            </p:spPr>
          </p:pic>
          <p:pic>
            <p:nvPicPr>
              <p:cNvPr id="169"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3886200"/>
                <a:ext cx="838200" cy="320146"/>
              </a:xfrm>
              <a:prstGeom prst="rect">
                <a:avLst/>
              </a:prstGeom>
              <a:noFill/>
            </p:spPr>
          </p:pic>
        </p:grpSp>
        <p:sp>
          <p:nvSpPr>
            <p:cNvPr id="160" name="TextBox 159"/>
            <p:cNvSpPr txBox="1"/>
            <p:nvPr/>
          </p:nvSpPr>
          <p:spPr>
            <a:xfrm>
              <a:off x="843989" y="2015646"/>
              <a:ext cx="802323" cy="400110"/>
            </a:xfrm>
            <a:prstGeom prst="rect">
              <a:avLst/>
            </a:prstGeom>
            <a:noFill/>
          </p:spPr>
          <p:txBody>
            <a:bodyPr wrap="none" rtlCol="0">
              <a:spAutoFit/>
            </a:bodyPr>
            <a:lstStyle/>
            <a:p>
              <a:r>
                <a:rPr lang="en-US" sz="1000" b="1" dirty="0" smtClean="0">
                  <a:solidFill>
                    <a:schemeClr val="bg2">
                      <a:lumMod val="75000"/>
                    </a:schemeClr>
                  </a:solidFill>
                  <a:latin typeface="Calibri" pitchFamily="34" charset="0"/>
                </a:rPr>
                <a:t>Mirror</a:t>
              </a:r>
              <a:br>
                <a:rPr lang="en-US" sz="1000" b="1" dirty="0" smtClean="0">
                  <a:solidFill>
                    <a:schemeClr val="bg2">
                      <a:lumMod val="75000"/>
                    </a:schemeClr>
                  </a:solidFill>
                  <a:latin typeface="Calibri" pitchFamily="34" charset="0"/>
                </a:rPr>
              </a:br>
              <a:r>
                <a:rPr lang="en-US" sz="1000" b="1" dirty="0" smtClean="0">
                  <a:solidFill>
                    <a:schemeClr val="bg2">
                      <a:lumMod val="75000"/>
                    </a:schemeClr>
                  </a:solidFill>
                  <a:latin typeface="Calibri" pitchFamily="34" charset="0"/>
                </a:rPr>
                <a:t>segment 11</a:t>
              </a:r>
              <a:endParaRPr lang="en-US" sz="1000" b="1" dirty="0">
                <a:solidFill>
                  <a:schemeClr val="bg2">
                    <a:lumMod val="75000"/>
                  </a:schemeClr>
                </a:solidFill>
                <a:latin typeface="Calibri" pitchFamily="34" charset="0"/>
              </a:endParaRPr>
            </a:p>
          </p:txBody>
        </p:sp>
        <p:grpSp>
          <p:nvGrpSpPr>
            <p:cNvPr id="161" name="Group 266"/>
            <p:cNvGrpSpPr>
              <a:grpSpLocks noChangeAspect="1"/>
            </p:cNvGrpSpPr>
            <p:nvPr/>
          </p:nvGrpSpPr>
          <p:grpSpPr>
            <a:xfrm>
              <a:off x="1310951" y="2111862"/>
              <a:ext cx="232971" cy="133473"/>
              <a:chOff x="4267200" y="56238"/>
              <a:chExt cx="850286" cy="649524"/>
            </a:xfrm>
          </p:grpSpPr>
          <p:pic>
            <p:nvPicPr>
              <p:cNvPr id="162"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381000"/>
                <a:ext cx="850286" cy="324762"/>
              </a:xfrm>
              <a:prstGeom prst="rect">
                <a:avLst/>
              </a:prstGeom>
              <a:noFill/>
            </p:spPr>
          </p:pic>
          <p:pic>
            <p:nvPicPr>
              <p:cNvPr id="163"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272746"/>
                <a:ext cx="850286" cy="324762"/>
              </a:xfrm>
              <a:prstGeom prst="rect">
                <a:avLst/>
              </a:prstGeom>
              <a:noFill/>
            </p:spPr>
          </p:pic>
          <p:pic>
            <p:nvPicPr>
              <p:cNvPr id="164"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164494"/>
                <a:ext cx="850286" cy="324764"/>
              </a:xfrm>
              <a:prstGeom prst="rect">
                <a:avLst/>
              </a:prstGeom>
              <a:noFill/>
            </p:spPr>
          </p:pic>
          <p:pic>
            <p:nvPicPr>
              <p:cNvPr id="165"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56238"/>
                <a:ext cx="850286" cy="324762"/>
              </a:xfrm>
              <a:prstGeom prst="rect">
                <a:avLst/>
              </a:prstGeom>
              <a:noFill/>
            </p:spPr>
          </p:pic>
        </p:grpSp>
        <p:sp>
          <p:nvSpPr>
            <p:cNvPr id="172" name="Rounded Rectangle 171"/>
            <p:cNvSpPr/>
            <p:nvPr/>
          </p:nvSpPr>
          <p:spPr>
            <a:xfrm>
              <a:off x="3548452" y="1780965"/>
              <a:ext cx="708163" cy="601788"/>
            </a:xfrm>
            <a:prstGeom prst="roundRect">
              <a:avLst>
                <a:gd name="adj" fmla="val 7007"/>
              </a:avLst>
            </a:prstGeom>
            <a:solidFill>
              <a:schemeClr val="accent4">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TextBox 172"/>
            <p:cNvSpPr txBox="1"/>
            <p:nvPr/>
          </p:nvSpPr>
          <p:spPr>
            <a:xfrm>
              <a:off x="3584927" y="1734852"/>
              <a:ext cx="737326" cy="400110"/>
            </a:xfrm>
            <a:prstGeom prst="rect">
              <a:avLst/>
            </a:prstGeom>
            <a:noFill/>
          </p:spPr>
          <p:txBody>
            <a:bodyPr wrap="none" rtlCol="0">
              <a:spAutoFit/>
            </a:bodyPr>
            <a:lstStyle/>
            <a:p>
              <a:pPr algn="r"/>
              <a:r>
                <a:rPr lang="en-US" sz="1000" b="1" dirty="0" smtClean="0">
                  <a:solidFill>
                    <a:schemeClr val="bg2">
                      <a:lumMod val="75000"/>
                    </a:schemeClr>
                  </a:solidFill>
                  <a:latin typeface="Calibri" pitchFamily="34" charset="0"/>
                </a:rPr>
                <a:t>Primary</a:t>
              </a:r>
              <a:br>
                <a:rPr lang="en-US" sz="1000" b="1" dirty="0" smtClean="0">
                  <a:solidFill>
                    <a:schemeClr val="bg2">
                      <a:lumMod val="75000"/>
                    </a:schemeClr>
                  </a:solidFill>
                  <a:latin typeface="Calibri" pitchFamily="34" charset="0"/>
                </a:rPr>
              </a:br>
              <a:r>
                <a:rPr lang="en-US" sz="1000" b="1" dirty="0" smtClean="0">
                  <a:solidFill>
                    <a:schemeClr val="bg2">
                      <a:lumMod val="75000"/>
                    </a:schemeClr>
                  </a:solidFill>
                  <a:latin typeface="Calibri" pitchFamily="34" charset="0"/>
                </a:rPr>
                <a:t>segment 4</a:t>
              </a:r>
              <a:endParaRPr lang="en-US" sz="1000" b="1" dirty="0">
                <a:solidFill>
                  <a:schemeClr val="bg2">
                    <a:lumMod val="75000"/>
                  </a:schemeClr>
                </a:solidFill>
                <a:latin typeface="Calibri" pitchFamily="34" charset="0"/>
              </a:endParaRPr>
            </a:p>
          </p:txBody>
        </p:sp>
        <p:grpSp>
          <p:nvGrpSpPr>
            <p:cNvPr id="174" name="Group 260"/>
            <p:cNvGrpSpPr>
              <a:grpSpLocks noChangeAspect="1"/>
            </p:cNvGrpSpPr>
            <p:nvPr/>
          </p:nvGrpSpPr>
          <p:grpSpPr>
            <a:xfrm>
              <a:off x="3548452" y="1814190"/>
              <a:ext cx="244675" cy="140990"/>
              <a:chOff x="3200400" y="3886200"/>
              <a:chExt cx="838200" cy="643996"/>
            </a:xfrm>
          </p:grpSpPr>
          <p:pic>
            <p:nvPicPr>
              <p:cNvPr id="181"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4210050"/>
                <a:ext cx="838200" cy="320146"/>
              </a:xfrm>
              <a:prstGeom prst="rect">
                <a:avLst/>
              </a:prstGeom>
              <a:noFill/>
            </p:spPr>
          </p:pic>
          <p:pic>
            <p:nvPicPr>
              <p:cNvPr id="182"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4102100"/>
                <a:ext cx="838200" cy="320146"/>
              </a:xfrm>
              <a:prstGeom prst="rect">
                <a:avLst/>
              </a:prstGeom>
              <a:noFill/>
            </p:spPr>
          </p:pic>
          <p:pic>
            <p:nvPicPr>
              <p:cNvPr id="183"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3994150"/>
                <a:ext cx="838200" cy="320146"/>
              </a:xfrm>
              <a:prstGeom prst="rect">
                <a:avLst/>
              </a:prstGeom>
              <a:noFill/>
            </p:spPr>
          </p:pic>
          <p:pic>
            <p:nvPicPr>
              <p:cNvPr id="184"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3886200"/>
                <a:ext cx="838200" cy="320146"/>
              </a:xfrm>
              <a:prstGeom prst="rect">
                <a:avLst/>
              </a:prstGeom>
              <a:noFill/>
            </p:spPr>
          </p:pic>
        </p:grpSp>
        <p:sp>
          <p:nvSpPr>
            <p:cNvPr id="175" name="TextBox 174"/>
            <p:cNvSpPr txBox="1"/>
            <p:nvPr/>
          </p:nvSpPr>
          <p:spPr>
            <a:xfrm>
              <a:off x="3500819" y="2015646"/>
              <a:ext cx="802323" cy="400110"/>
            </a:xfrm>
            <a:prstGeom prst="rect">
              <a:avLst/>
            </a:prstGeom>
            <a:noFill/>
          </p:spPr>
          <p:txBody>
            <a:bodyPr wrap="none" rtlCol="0">
              <a:spAutoFit/>
            </a:bodyPr>
            <a:lstStyle/>
            <a:p>
              <a:r>
                <a:rPr lang="en-US" sz="1000" b="1" dirty="0" smtClean="0">
                  <a:solidFill>
                    <a:schemeClr val="bg2">
                      <a:lumMod val="75000"/>
                    </a:schemeClr>
                  </a:solidFill>
                  <a:latin typeface="Calibri" pitchFamily="34" charset="0"/>
                </a:rPr>
                <a:t>Mirror</a:t>
              </a:r>
              <a:br>
                <a:rPr lang="en-US" sz="1000" b="1" dirty="0" smtClean="0">
                  <a:solidFill>
                    <a:schemeClr val="bg2">
                      <a:lumMod val="75000"/>
                    </a:schemeClr>
                  </a:solidFill>
                  <a:latin typeface="Calibri" pitchFamily="34" charset="0"/>
                </a:rPr>
              </a:br>
              <a:r>
                <a:rPr lang="en-US" sz="1000" b="1" dirty="0" smtClean="0">
                  <a:solidFill>
                    <a:schemeClr val="bg2">
                      <a:lumMod val="75000"/>
                    </a:schemeClr>
                  </a:solidFill>
                  <a:latin typeface="Calibri" pitchFamily="34" charset="0"/>
                </a:rPr>
                <a:t>segment 21</a:t>
              </a:r>
              <a:endParaRPr lang="en-US" sz="1000" b="1" dirty="0">
                <a:solidFill>
                  <a:schemeClr val="bg2">
                    <a:lumMod val="75000"/>
                  </a:schemeClr>
                </a:solidFill>
                <a:latin typeface="Calibri" pitchFamily="34" charset="0"/>
              </a:endParaRPr>
            </a:p>
          </p:txBody>
        </p:sp>
        <p:grpSp>
          <p:nvGrpSpPr>
            <p:cNvPr id="176" name="Group 266"/>
            <p:cNvGrpSpPr>
              <a:grpSpLocks noChangeAspect="1"/>
            </p:cNvGrpSpPr>
            <p:nvPr/>
          </p:nvGrpSpPr>
          <p:grpSpPr>
            <a:xfrm>
              <a:off x="3967781" y="2099286"/>
              <a:ext cx="232971" cy="133473"/>
              <a:chOff x="4267200" y="56238"/>
              <a:chExt cx="850286" cy="649524"/>
            </a:xfrm>
          </p:grpSpPr>
          <p:pic>
            <p:nvPicPr>
              <p:cNvPr id="177"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381000"/>
                <a:ext cx="850286" cy="324762"/>
              </a:xfrm>
              <a:prstGeom prst="rect">
                <a:avLst/>
              </a:prstGeom>
              <a:noFill/>
            </p:spPr>
          </p:pic>
          <p:pic>
            <p:nvPicPr>
              <p:cNvPr id="178"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272746"/>
                <a:ext cx="850286" cy="324762"/>
              </a:xfrm>
              <a:prstGeom prst="rect">
                <a:avLst/>
              </a:prstGeom>
              <a:noFill/>
            </p:spPr>
          </p:pic>
          <p:pic>
            <p:nvPicPr>
              <p:cNvPr id="179"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164492"/>
                <a:ext cx="850286" cy="324762"/>
              </a:xfrm>
              <a:prstGeom prst="rect">
                <a:avLst/>
              </a:prstGeom>
              <a:noFill/>
            </p:spPr>
          </p:pic>
          <p:pic>
            <p:nvPicPr>
              <p:cNvPr id="180"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56238"/>
                <a:ext cx="850286" cy="324762"/>
              </a:xfrm>
              <a:prstGeom prst="rect">
                <a:avLst/>
              </a:prstGeom>
              <a:noFill/>
            </p:spPr>
          </p:pic>
        </p:grpSp>
        <p:sp>
          <p:nvSpPr>
            <p:cNvPr id="186" name="Rounded Rectangle 185"/>
            <p:cNvSpPr/>
            <p:nvPr/>
          </p:nvSpPr>
          <p:spPr>
            <a:xfrm>
              <a:off x="1736755" y="1780965"/>
              <a:ext cx="708163" cy="601788"/>
            </a:xfrm>
            <a:prstGeom prst="roundRect">
              <a:avLst>
                <a:gd name="adj" fmla="val 7007"/>
              </a:avLst>
            </a:prstGeom>
            <a:solidFill>
              <a:schemeClr val="accent4">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p:cNvSpPr txBox="1"/>
            <p:nvPr/>
          </p:nvSpPr>
          <p:spPr>
            <a:xfrm>
              <a:off x="1768686" y="1743236"/>
              <a:ext cx="737326" cy="400110"/>
            </a:xfrm>
            <a:prstGeom prst="rect">
              <a:avLst/>
            </a:prstGeom>
            <a:noFill/>
          </p:spPr>
          <p:txBody>
            <a:bodyPr wrap="none" rtlCol="0">
              <a:spAutoFit/>
            </a:bodyPr>
            <a:lstStyle/>
            <a:p>
              <a:pPr algn="r"/>
              <a:r>
                <a:rPr lang="en-US" sz="1000" b="1" dirty="0" smtClean="0">
                  <a:solidFill>
                    <a:schemeClr val="bg2">
                      <a:lumMod val="75000"/>
                    </a:schemeClr>
                  </a:solidFill>
                  <a:latin typeface="Calibri" pitchFamily="34" charset="0"/>
                </a:rPr>
                <a:t>Primary</a:t>
              </a:r>
              <a:br>
                <a:rPr lang="en-US" sz="1000" b="1" dirty="0" smtClean="0">
                  <a:solidFill>
                    <a:schemeClr val="bg2">
                      <a:lumMod val="75000"/>
                    </a:schemeClr>
                  </a:solidFill>
                  <a:latin typeface="Calibri" pitchFamily="34" charset="0"/>
                </a:rPr>
              </a:br>
              <a:r>
                <a:rPr lang="en-US" sz="1000" b="1" dirty="0" smtClean="0">
                  <a:solidFill>
                    <a:schemeClr val="bg2">
                      <a:lumMod val="75000"/>
                    </a:schemeClr>
                  </a:solidFill>
                  <a:latin typeface="Calibri" pitchFamily="34" charset="0"/>
                </a:rPr>
                <a:t>segment 2</a:t>
              </a:r>
              <a:endParaRPr lang="en-US" sz="1000" b="1" dirty="0">
                <a:solidFill>
                  <a:schemeClr val="bg2">
                    <a:lumMod val="75000"/>
                  </a:schemeClr>
                </a:solidFill>
                <a:latin typeface="Calibri" pitchFamily="34" charset="0"/>
              </a:endParaRPr>
            </a:p>
          </p:txBody>
        </p:sp>
        <p:grpSp>
          <p:nvGrpSpPr>
            <p:cNvPr id="188" name="Group 260"/>
            <p:cNvGrpSpPr>
              <a:grpSpLocks noChangeAspect="1"/>
            </p:cNvGrpSpPr>
            <p:nvPr/>
          </p:nvGrpSpPr>
          <p:grpSpPr>
            <a:xfrm>
              <a:off x="1736755" y="1839342"/>
              <a:ext cx="244675" cy="140990"/>
              <a:chOff x="3200400" y="3886200"/>
              <a:chExt cx="838200" cy="643996"/>
            </a:xfrm>
          </p:grpSpPr>
          <p:pic>
            <p:nvPicPr>
              <p:cNvPr id="195"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4210050"/>
                <a:ext cx="838200" cy="320146"/>
              </a:xfrm>
              <a:prstGeom prst="rect">
                <a:avLst/>
              </a:prstGeom>
              <a:noFill/>
            </p:spPr>
          </p:pic>
          <p:pic>
            <p:nvPicPr>
              <p:cNvPr id="196"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4102100"/>
                <a:ext cx="838200" cy="320146"/>
              </a:xfrm>
              <a:prstGeom prst="rect">
                <a:avLst/>
              </a:prstGeom>
              <a:noFill/>
            </p:spPr>
          </p:pic>
          <p:pic>
            <p:nvPicPr>
              <p:cNvPr id="197"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3994150"/>
                <a:ext cx="838200" cy="320146"/>
              </a:xfrm>
              <a:prstGeom prst="rect">
                <a:avLst/>
              </a:prstGeom>
              <a:noFill/>
            </p:spPr>
          </p:pic>
          <p:pic>
            <p:nvPicPr>
              <p:cNvPr id="198"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3886200"/>
                <a:ext cx="838200" cy="320146"/>
              </a:xfrm>
              <a:prstGeom prst="rect">
                <a:avLst/>
              </a:prstGeom>
              <a:noFill/>
            </p:spPr>
          </p:pic>
        </p:grpSp>
        <p:sp>
          <p:nvSpPr>
            <p:cNvPr id="189" name="TextBox 188"/>
            <p:cNvSpPr txBox="1"/>
            <p:nvPr/>
          </p:nvSpPr>
          <p:spPr>
            <a:xfrm>
              <a:off x="1689122" y="2015646"/>
              <a:ext cx="802323" cy="400110"/>
            </a:xfrm>
            <a:prstGeom prst="rect">
              <a:avLst/>
            </a:prstGeom>
            <a:noFill/>
          </p:spPr>
          <p:txBody>
            <a:bodyPr wrap="none" rtlCol="0">
              <a:spAutoFit/>
            </a:bodyPr>
            <a:lstStyle/>
            <a:p>
              <a:r>
                <a:rPr lang="en-US" sz="1000" b="1" dirty="0" smtClean="0">
                  <a:solidFill>
                    <a:schemeClr val="bg2">
                      <a:lumMod val="75000"/>
                    </a:schemeClr>
                  </a:solidFill>
                  <a:latin typeface="Calibri" pitchFamily="34" charset="0"/>
                </a:rPr>
                <a:t>Mirror</a:t>
              </a:r>
              <a:br>
                <a:rPr lang="en-US" sz="1000" b="1" dirty="0" smtClean="0">
                  <a:solidFill>
                    <a:schemeClr val="bg2">
                      <a:lumMod val="75000"/>
                    </a:schemeClr>
                  </a:solidFill>
                  <a:latin typeface="Calibri" pitchFamily="34" charset="0"/>
                </a:rPr>
              </a:br>
              <a:r>
                <a:rPr lang="en-US" sz="1000" b="1" dirty="0" smtClean="0">
                  <a:solidFill>
                    <a:schemeClr val="bg2">
                      <a:lumMod val="75000"/>
                    </a:schemeClr>
                  </a:solidFill>
                  <a:latin typeface="Calibri" pitchFamily="34" charset="0"/>
                </a:rPr>
                <a:t>segment 14</a:t>
              </a:r>
              <a:endParaRPr lang="en-US" sz="1000" b="1" dirty="0">
                <a:solidFill>
                  <a:schemeClr val="bg2">
                    <a:lumMod val="75000"/>
                  </a:schemeClr>
                </a:solidFill>
                <a:latin typeface="Calibri" pitchFamily="34" charset="0"/>
              </a:endParaRPr>
            </a:p>
          </p:txBody>
        </p:sp>
        <p:grpSp>
          <p:nvGrpSpPr>
            <p:cNvPr id="190" name="Group 266"/>
            <p:cNvGrpSpPr>
              <a:grpSpLocks noChangeAspect="1"/>
            </p:cNvGrpSpPr>
            <p:nvPr/>
          </p:nvGrpSpPr>
          <p:grpSpPr>
            <a:xfrm>
              <a:off x="2156084" y="2107670"/>
              <a:ext cx="232971" cy="133473"/>
              <a:chOff x="4267200" y="56238"/>
              <a:chExt cx="850286" cy="649524"/>
            </a:xfrm>
          </p:grpSpPr>
          <p:pic>
            <p:nvPicPr>
              <p:cNvPr id="191"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381000"/>
                <a:ext cx="850286" cy="324762"/>
              </a:xfrm>
              <a:prstGeom prst="rect">
                <a:avLst/>
              </a:prstGeom>
              <a:noFill/>
            </p:spPr>
          </p:pic>
          <p:pic>
            <p:nvPicPr>
              <p:cNvPr id="192"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272746"/>
                <a:ext cx="850286" cy="324762"/>
              </a:xfrm>
              <a:prstGeom prst="rect">
                <a:avLst/>
              </a:prstGeom>
              <a:noFill/>
            </p:spPr>
          </p:pic>
          <p:pic>
            <p:nvPicPr>
              <p:cNvPr id="193"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164492"/>
                <a:ext cx="850286" cy="324762"/>
              </a:xfrm>
              <a:prstGeom prst="rect">
                <a:avLst/>
              </a:prstGeom>
              <a:noFill/>
            </p:spPr>
          </p:pic>
          <p:pic>
            <p:nvPicPr>
              <p:cNvPr id="194"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56238"/>
                <a:ext cx="850286" cy="324762"/>
              </a:xfrm>
              <a:prstGeom prst="rect">
                <a:avLst/>
              </a:prstGeom>
              <a:noFill/>
            </p:spPr>
          </p:pic>
        </p:grpSp>
        <p:sp>
          <p:nvSpPr>
            <p:cNvPr id="200" name="Rounded Rectangle 199"/>
            <p:cNvSpPr/>
            <p:nvPr/>
          </p:nvSpPr>
          <p:spPr>
            <a:xfrm>
              <a:off x="2586664" y="1780965"/>
              <a:ext cx="708163" cy="601788"/>
            </a:xfrm>
            <a:prstGeom prst="roundRect">
              <a:avLst>
                <a:gd name="adj" fmla="val 7007"/>
              </a:avLst>
            </a:prstGeom>
            <a:solidFill>
              <a:schemeClr val="accent4">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TextBox 200"/>
            <p:cNvSpPr txBox="1"/>
            <p:nvPr/>
          </p:nvSpPr>
          <p:spPr>
            <a:xfrm>
              <a:off x="2622192" y="1743236"/>
              <a:ext cx="737326" cy="400110"/>
            </a:xfrm>
            <a:prstGeom prst="rect">
              <a:avLst/>
            </a:prstGeom>
            <a:noFill/>
          </p:spPr>
          <p:txBody>
            <a:bodyPr wrap="none" rtlCol="0">
              <a:spAutoFit/>
            </a:bodyPr>
            <a:lstStyle/>
            <a:p>
              <a:pPr algn="r"/>
              <a:r>
                <a:rPr lang="en-US" sz="1000" b="1" dirty="0" smtClean="0">
                  <a:solidFill>
                    <a:schemeClr val="bg2">
                      <a:lumMod val="75000"/>
                    </a:schemeClr>
                  </a:solidFill>
                  <a:latin typeface="Calibri" pitchFamily="34" charset="0"/>
                </a:rPr>
                <a:t>Primary</a:t>
              </a:r>
              <a:br>
                <a:rPr lang="en-US" sz="1000" b="1" dirty="0" smtClean="0">
                  <a:solidFill>
                    <a:schemeClr val="bg2">
                      <a:lumMod val="75000"/>
                    </a:schemeClr>
                  </a:solidFill>
                  <a:latin typeface="Calibri" pitchFamily="34" charset="0"/>
                </a:rPr>
              </a:br>
              <a:r>
                <a:rPr lang="en-US" sz="1000" b="1" dirty="0" smtClean="0">
                  <a:solidFill>
                    <a:schemeClr val="bg2">
                      <a:lumMod val="75000"/>
                    </a:schemeClr>
                  </a:solidFill>
                  <a:latin typeface="Calibri" pitchFamily="34" charset="0"/>
                </a:rPr>
                <a:t>segment 3</a:t>
              </a:r>
              <a:endParaRPr lang="en-US" sz="1000" b="1" dirty="0">
                <a:solidFill>
                  <a:schemeClr val="bg2">
                    <a:lumMod val="75000"/>
                  </a:schemeClr>
                </a:solidFill>
                <a:latin typeface="Calibri" pitchFamily="34" charset="0"/>
              </a:endParaRPr>
            </a:p>
          </p:txBody>
        </p:sp>
        <p:grpSp>
          <p:nvGrpSpPr>
            <p:cNvPr id="202" name="Group 260"/>
            <p:cNvGrpSpPr>
              <a:grpSpLocks noChangeAspect="1"/>
            </p:cNvGrpSpPr>
            <p:nvPr/>
          </p:nvGrpSpPr>
          <p:grpSpPr>
            <a:xfrm>
              <a:off x="2586664" y="1814190"/>
              <a:ext cx="244675" cy="140990"/>
              <a:chOff x="3200400" y="3886200"/>
              <a:chExt cx="838200" cy="643996"/>
            </a:xfrm>
          </p:grpSpPr>
          <p:pic>
            <p:nvPicPr>
              <p:cNvPr id="209"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4210050"/>
                <a:ext cx="838200" cy="320146"/>
              </a:xfrm>
              <a:prstGeom prst="rect">
                <a:avLst/>
              </a:prstGeom>
              <a:noFill/>
            </p:spPr>
          </p:pic>
          <p:pic>
            <p:nvPicPr>
              <p:cNvPr id="210"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4102100"/>
                <a:ext cx="838200" cy="320146"/>
              </a:xfrm>
              <a:prstGeom prst="rect">
                <a:avLst/>
              </a:prstGeom>
              <a:noFill/>
            </p:spPr>
          </p:pic>
          <p:pic>
            <p:nvPicPr>
              <p:cNvPr id="211"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3994150"/>
                <a:ext cx="838200" cy="320146"/>
              </a:xfrm>
              <a:prstGeom prst="rect">
                <a:avLst/>
              </a:prstGeom>
              <a:noFill/>
            </p:spPr>
          </p:pic>
          <p:pic>
            <p:nvPicPr>
              <p:cNvPr id="212"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3886200"/>
                <a:ext cx="838200" cy="320146"/>
              </a:xfrm>
              <a:prstGeom prst="rect">
                <a:avLst/>
              </a:prstGeom>
              <a:noFill/>
            </p:spPr>
          </p:pic>
        </p:grpSp>
        <p:sp>
          <p:nvSpPr>
            <p:cNvPr id="203" name="TextBox 202"/>
            <p:cNvSpPr txBox="1"/>
            <p:nvPr/>
          </p:nvSpPr>
          <p:spPr>
            <a:xfrm>
              <a:off x="2539031" y="2015646"/>
              <a:ext cx="802323" cy="400110"/>
            </a:xfrm>
            <a:prstGeom prst="rect">
              <a:avLst/>
            </a:prstGeom>
            <a:noFill/>
          </p:spPr>
          <p:txBody>
            <a:bodyPr wrap="none" rtlCol="0">
              <a:spAutoFit/>
            </a:bodyPr>
            <a:lstStyle/>
            <a:p>
              <a:r>
                <a:rPr lang="en-US" sz="1000" b="1" dirty="0" smtClean="0">
                  <a:solidFill>
                    <a:schemeClr val="bg2">
                      <a:lumMod val="75000"/>
                    </a:schemeClr>
                  </a:solidFill>
                  <a:latin typeface="Calibri" pitchFamily="34" charset="0"/>
                </a:rPr>
                <a:t>Mirror</a:t>
              </a:r>
              <a:br>
                <a:rPr lang="en-US" sz="1000" b="1" dirty="0" smtClean="0">
                  <a:solidFill>
                    <a:schemeClr val="bg2">
                      <a:lumMod val="75000"/>
                    </a:schemeClr>
                  </a:solidFill>
                  <a:latin typeface="Calibri" pitchFamily="34" charset="0"/>
                </a:rPr>
              </a:br>
              <a:r>
                <a:rPr lang="en-US" sz="1000" b="1" dirty="0" smtClean="0">
                  <a:solidFill>
                    <a:schemeClr val="bg2">
                      <a:lumMod val="75000"/>
                    </a:schemeClr>
                  </a:solidFill>
                  <a:latin typeface="Calibri" pitchFamily="34" charset="0"/>
                </a:rPr>
                <a:t>segment 18</a:t>
              </a:r>
              <a:endParaRPr lang="en-US" sz="1000" b="1" dirty="0">
                <a:solidFill>
                  <a:schemeClr val="bg2">
                    <a:lumMod val="75000"/>
                  </a:schemeClr>
                </a:solidFill>
                <a:latin typeface="Calibri" pitchFamily="34" charset="0"/>
              </a:endParaRPr>
            </a:p>
          </p:txBody>
        </p:sp>
        <p:grpSp>
          <p:nvGrpSpPr>
            <p:cNvPr id="204" name="Group 266"/>
            <p:cNvGrpSpPr>
              <a:grpSpLocks noChangeAspect="1"/>
            </p:cNvGrpSpPr>
            <p:nvPr/>
          </p:nvGrpSpPr>
          <p:grpSpPr>
            <a:xfrm>
              <a:off x="3005993" y="2103478"/>
              <a:ext cx="232971" cy="133473"/>
              <a:chOff x="4267200" y="56238"/>
              <a:chExt cx="850286" cy="649524"/>
            </a:xfrm>
          </p:grpSpPr>
          <p:pic>
            <p:nvPicPr>
              <p:cNvPr id="205"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381000"/>
                <a:ext cx="850286" cy="324762"/>
              </a:xfrm>
              <a:prstGeom prst="rect">
                <a:avLst/>
              </a:prstGeom>
              <a:noFill/>
            </p:spPr>
          </p:pic>
          <p:pic>
            <p:nvPicPr>
              <p:cNvPr id="206"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272746"/>
                <a:ext cx="850286" cy="324762"/>
              </a:xfrm>
              <a:prstGeom prst="rect">
                <a:avLst/>
              </a:prstGeom>
              <a:noFill/>
            </p:spPr>
          </p:pic>
          <p:pic>
            <p:nvPicPr>
              <p:cNvPr id="207"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164492"/>
                <a:ext cx="850286" cy="324762"/>
              </a:xfrm>
              <a:prstGeom prst="rect">
                <a:avLst/>
              </a:prstGeom>
              <a:noFill/>
            </p:spPr>
          </p:pic>
          <p:pic>
            <p:nvPicPr>
              <p:cNvPr id="208"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56238"/>
                <a:ext cx="850286" cy="324762"/>
              </a:xfrm>
              <a:prstGeom prst="rect">
                <a:avLst/>
              </a:prstGeom>
              <a:noFill/>
            </p:spPr>
          </p:pic>
        </p:grpSp>
        <p:sp>
          <p:nvSpPr>
            <p:cNvPr id="286" name="Rounded Rectangle 285"/>
            <p:cNvSpPr/>
            <p:nvPr/>
          </p:nvSpPr>
          <p:spPr>
            <a:xfrm>
              <a:off x="1354661" y="1148345"/>
              <a:ext cx="364388" cy="181876"/>
            </a:xfrm>
            <a:prstGeom prst="roundRect">
              <a:avLst>
                <a:gd name="adj" fmla="val 2339"/>
              </a:avLst>
            </a:prstGeom>
            <a:solidFill>
              <a:schemeClr val="accent4">
                <a:lumMod val="20000"/>
                <a:lumOff val="80000"/>
              </a:schemeClr>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8" name="TextBox 287"/>
            <p:cNvSpPr txBox="1"/>
            <p:nvPr/>
          </p:nvSpPr>
          <p:spPr>
            <a:xfrm>
              <a:off x="1299737" y="1085500"/>
              <a:ext cx="481021" cy="316939"/>
            </a:xfrm>
            <a:prstGeom prst="rect">
              <a:avLst/>
            </a:prstGeom>
            <a:noFill/>
          </p:spPr>
          <p:txBody>
            <a:bodyPr wrap="none" rtlCol="0">
              <a:noAutofit/>
            </a:bodyPr>
            <a:lstStyle/>
            <a:p>
              <a:r>
                <a:rPr lang="en-US" sz="1200" b="1" dirty="0" smtClean="0">
                  <a:solidFill>
                    <a:schemeClr val="bg2">
                      <a:lumMod val="75000"/>
                    </a:schemeClr>
                  </a:solidFill>
                  <a:latin typeface="Calibri" pitchFamily="34" charset="0"/>
                </a:rPr>
                <a:t>Core</a:t>
              </a:r>
              <a:endParaRPr lang="en-US" sz="1200" b="1" dirty="0">
                <a:solidFill>
                  <a:schemeClr val="bg2">
                    <a:lumMod val="75000"/>
                  </a:schemeClr>
                </a:solidFill>
                <a:latin typeface="Calibri" pitchFamily="34" charset="0"/>
              </a:endParaRPr>
            </a:p>
          </p:txBody>
        </p:sp>
        <p:sp>
          <p:nvSpPr>
            <p:cNvPr id="292" name="Rounded Rectangle 291"/>
            <p:cNvSpPr/>
            <p:nvPr/>
          </p:nvSpPr>
          <p:spPr>
            <a:xfrm>
              <a:off x="1748173" y="1150252"/>
              <a:ext cx="364388" cy="181876"/>
            </a:xfrm>
            <a:prstGeom prst="roundRect">
              <a:avLst>
                <a:gd name="adj" fmla="val 2339"/>
              </a:avLst>
            </a:prstGeom>
            <a:solidFill>
              <a:schemeClr val="accent4">
                <a:lumMod val="20000"/>
                <a:lumOff val="80000"/>
              </a:schemeClr>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5" name="TextBox 294"/>
            <p:cNvSpPr txBox="1"/>
            <p:nvPr/>
          </p:nvSpPr>
          <p:spPr>
            <a:xfrm>
              <a:off x="1686392" y="1093398"/>
              <a:ext cx="481021" cy="316939"/>
            </a:xfrm>
            <a:prstGeom prst="rect">
              <a:avLst/>
            </a:prstGeom>
            <a:noFill/>
          </p:spPr>
          <p:txBody>
            <a:bodyPr wrap="none" rtlCol="0">
              <a:noAutofit/>
            </a:bodyPr>
            <a:lstStyle/>
            <a:p>
              <a:r>
                <a:rPr lang="en-US" sz="1200" b="1" dirty="0" smtClean="0">
                  <a:solidFill>
                    <a:schemeClr val="bg2">
                      <a:lumMod val="75000"/>
                    </a:schemeClr>
                  </a:solidFill>
                  <a:latin typeface="Calibri" pitchFamily="34" charset="0"/>
                </a:rPr>
                <a:t>Core</a:t>
              </a:r>
              <a:endParaRPr lang="en-US" sz="1200" b="1" dirty="0">
                <a:solidFill>
                  <a:schemeClr val="bg2">
                    <a:lumMod val="75000"/>
                  </a:schemeClr>
                </a:solidFill>
                <a:latin typeface="Calibri" pitchFamily="34" charset="0"/>
              </a:endParaRPr>
            </a:p>
          </p:txBody>
        </p:sp>
        <p:sp>
          <p:nvSpPr>
            <p:cNvPr id="299" name="Rounded Rectangle 298"/>
            <p:cNvSpPr/>
            <p:nvPr/>
          </p:nvSpPr>
          <p:spPr>
            <a:xfrm>
              <a:off x="2143331" y="1149397"/>
              <a:ext cx="364388" cy="181876"/>
            </a:xfrm>
            <a:prstGeom prst="roundRect">
              <a:avLst>
                <a:gd name="adj" fmla="val 2339"/>
              </a:avLst>
            </a:prstGeom>
            <a:solidFill>
              <a:schemeClr val="accent4">
                <a:lumMod val="20000"/>
                <a:lumOff val="80000"/>
              </a:schemeClr>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0" name="TextBox 299"/>
            <p:cNvSpPr txBox="1"/>
            <p:nvPr/>
          </p:nvSpPr>
          <p:spPr>
            <a:xfrm>
              <a:off x="2086646" y="1094275"/>
              <a:ext cx="481021" cy="316939"/>
            </a:xfrm>
            <a:prstGeom prst="rect">
              <a:avLst/>
            </a:prstGeom>
            <a:noFill/>
          </p:spPr>
          <p:txBody>
            <a:bodyPr wrap="none" rtlCol="0">
              <a:noAutofit/>
            </a:bodyPr>
            <a:lstStyle/>
            <a:p>
              <a:r>
                <a:rPr lang="en-US" sz="1200" b="1" dirty="0" smtClean="0">
                  <a:solidFill>
                    <a:schemeClr val="bg2">
                      <a:lumMod val="75000"/>
                    </a:schemeClr>
                  </a:solidFill>
                  <a:latin typeface="Calibri" pitchFamily="34" charset="0"/>
                </a:rPr>
                <a:t>Core</a:t>
              </a:r>
              <a:endParaRPr lang="en-US" sz="1200" b="1" dirty="0">
                <a:solidFill>
                  <a:schemeClr val="bg2">
                    <a:lumMod val="75000"/>
                  </a:schemeClr>
                </a:solidFill>
                <a:latin typeface="Calibri" pitchFamily="34" charset="0"/>
              </a:endParaRPr>
            </a:p>
          </p:txBody>
        </p:sp>
        <p:sp>
          <p:nvSpPr>
            <p:cNvPr id="303" name="Rounded Rectangle 302"/>
            <p:cNvSpPr/>
            <p:nvPr/>
          </p:nvSpPr>
          <p:spPr>
            <a:xfrm>
              <a:off x="2544905" y="1148345"/>
              <a:ext cx="364388" cy="181876"/>
            </a:xfrm>
            <a:prstGeom prst="roundRect">
              <a:avLst>
                <a:gd name="adj" fmla="val 2339"/>
              </a:avLst>
            </a:prstGeom>
            <a:solidFill>
              <a:schemeClr val="accent4">
                <a:lumMod val="20000"/>
                <a:lumOff val="80000"/>
              </a:schemeClr>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5" name="TextBox 304"/>
            <p:cNvSpPr txBox="1"/>
            <p:nvPr/>
          </p:nvSpPr>
          <p:spPr>
            <a:xfrm>
              <a:off x="2486262" y="1082892"/>
              <a:ext cx="481021" cy="316939"/>
            </a:xfrm>
            <a:prstGeom prst="rect">
              <a:avLst/>
            </a:prstGeom>
            <a:noFill/>
          </p:spPr>
          <p:txBody>
            <a:bodyPr wrap="none" rtlCol="0">
              <a:noAutofit/>
            </a:bodyPr>
            <a:lstStyle/>
            <a:p>
              <a:r>
                <a:rPr lang="en-US" sz="1200" b="1" dirty="0" smtClean="0">
                  <a:solidFill>
                    <a:schemeClr val="bg2">
                      <a:lumMod val="75000"/>
                    </a:schemeClr>
                  </a:solidFill>
                  <a:latin typeface="Calibri" pitchFamily="34" charset="0"/>
                </a:rPr>
                <a:t>Core</a:t>
              </a:r>
              <a:endParaRPr lang="en-US" sz="1200" b="1" dirty="0">
                <a:solidFill>
                  <a:schemeClr val="bg2">
                    <a:lumMod val="75000"/>
                  </a:schemeClr>
                </a:solidFill>
                <a:latin typeface="Calibri" pitchFamily="34" charset="0"/>
              </a:endParaRPr>
            </a:p>
          </p:txBody>
        </p:sp>
        <p:sp>
          <p:nvSpPr>
            <p:cNvPr id="309" name="Rounded Rectangle 308"/>
            <p:cNvSpPr/>
            <p:nvPr/>
          </p:nvSpPr>
          <p:spPr>
            <a:xfrm>
              <a:off x="2940383" y="1149833"/>
              <a:ext cx="364388" cy="181876"/>
            </a:xfrm>
            <a:prstGeom prst="roundRect">
              <a:avLst>
                <a:gd name="adj" fmla="val 2339"/>
              </a:avLst>
            </a:prstGeom>
            <a:solidFill>
              <a:schemeClr val="accent4">
                <a:lumMod val="20000"/>
                <a:lumOff val="80000"/>
              </a:schemeClr>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TextBox 310"/>
            <p:cNvSpPr txBox="1"/>
            <p:nvPr/>
          </p:nvSpPr>
          <p:spPr>
            <a:xfrm>
              <a:off x="2881740" y="1084380"/>
              <a:ext cx="481021" cy="316939"/>
            </a:xfrm>
            <a:prstGeom prst="rect">
              <a:avLst/>
            </a:prstGeom>
            <a:noFill/>
          </p:spPr>
          <p:txBody>
            <a:bodyPr wrap="none" rtlCol="0">
              <a:noAutofit/>
            </a:bodyPr>
            <a:lstStyle/>
            <a:p>
              <a:r>
                <a:rPr lang="en-US" sz="1200" b="1" dirty="0" smtClean="0">
                  <a:solidFill>
                    <a:schemeClr val="bg2">
                      <a:lumMod val="75000"/>
                    </a:schemeClr>
                  </a:solidFill>
                  <a:latin typeface="Calibri" pitchFamily="34" charset="0"/>
                </a:rPr>
                <a:t>Core</a:t>
              </a:r>
              <a:endParaRPr lang="en-US" sz="1200" b="1" dirty="0">
                <a:solidFill>
                  <a:schemeClr val="bg2">
                    <a:lumMod val="75000"/>
                  </a:schemeClr>
                </a:solidFill>
                <a:latin typeface="Calibri" pitchFamily="34" charset="0"/>
              </a:endParaRPr>
            </a:p>
          </p:txBody>
        </p:sp>
        <p:sp>
          <p:nvSpPr>
            <p:cNvPr id="318" name="Rounded Rectangle 317"/>
            <p:cNvSpPr/>
            <p:nvPr/>
          </p:nvSpPr>
          <p:spPr>
            <a:xfrm>
              <a:off x="3333895" y="1151740"/>
              <a:ext cx="364388" cy="181876"/>
            </a:xfrm>
            <a:prstGeom prst="roundRect">
              <a:avLst>
                <a:gd name="adj" fmla="val 2339"/>
              </a:avLst>
            </a:prstGeom>
            <a:solidFill>
              <a:schemeClr val="accent4">
                <a:lumMod val="20000"/>
                <a:lumOff val="80000"/>
              </a:schemeClr>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9" name="TextBox 318"/>
            <p:cNvSpPr txBox="1"/>
            <p:nvPr/>
          </p:nvSpPr>
          <p:spPr>
            <a:xfrm>
              <a:off x="3272261" y="1089692"/>
              <a:ext cx="481021" cy="316939"/>
            </a:xfrm>
            <a:prstGeom prst="rect">
              <a:avLst/>
            </a:prstGeom>
            <a:noFill/>
          </p:spPr>
          <p:txBody>
            <a:bodyPr wrap="none" rtlCol="0">
              <a:noAutofit/>
            </a:bodyPr>
            <a:lstStyle/>
            <a:p>
              <a:r>
                <a:rPr lang="en-US" sz="1200" b="1" dirty="0" smtClean="0">
                  <a:solidFill>
                    <a:schemeClr val="bg2">
                      <a:lumMod val="75000"/>
                    </a:schemeClr>
                  </a:solidFill>
                  <a:latin typeface="Calibri" pitchFamily="34" charset="0"/>
                </a:rPr>
                <a:t>Core</a:t>
              </a:r>
              <a:endParaRPr lang="en-US" sz="1200" b="1" dirty="0">
                <a:solidFill>
                  <a:schemeClr val="bg2">
                    <a:lumMod val="75000"/>
                  </a:schemeClr>
                </a:solidFill>
                <a:latin typeface="Calibri" pitchFamily="34" charset="0"/>
              </a:endParaRPr>
            </a:p>
          </p:txBody>
        </p:sp>
        <p:sp>
          <p:nvSpPr>
            <p:cNvPr id="327" name="Rounded Rectangle 326"/>
            <p:cNvSpPr/>
            <p:nvPr/>
          </p:nvSpPr>
          <p:spPr>
            <a:xfrm>
              <a:off x="3729053" y="1150885"/>
              <a:ext cx="364388" cy="181876"/>
            </a:xfrm>
            <a:prstGeom prst="roundRect">
              <a:avLst>
                <a:gd name="adj" fmla="val 2339"/>
              </a:avLst>
            </a:prstGeom>
            <a:solidFill>
              <a:schemeClr val="accent4">
                <a:lumMod val="20000"/>
                <a:lumOff val="80000"/>
              </a:schemeClr>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8" name="TextBox 327"/>
            <p:cNvSpPr txBox="1"/>
            <p:nvPr/>
          </p:nvSpPr>
          <p:spPr>
            <a:xfrm>
              <a:off x="3670410" y="1093816"/>
              <a:ext cx="481021" cy="316939"/>
            </a:xfrm>
            <a:prstGeom prst="rect">
              <a:avLst/>
            </a:prstGeom>
            <a:noFill/>
          </p:spPr>
          <p:txBody>
            <a:bodyPr wrap="none" rtlCol="0">
              <a:noAutofit/>
            </a:bodyPr>
            <a:lstStyle/>
            <a:p>
              <a:r>
                <a:rPr lang="en-US" sz="1200" b="1" dirty="0" smtClean="0">
                  <a:solidFill>
                    <a:schemeClr val="bg2">
                      <a:lumMod val="75000"/>
                    </a:schemeClr>
                  </a:solidFill>
                  <a:latin typeface="Calibri" pitchFamily="34" charset="0"/>
                </a:rPr>
                <a:t>Core</a:t>
              </a:r>
              <a:endParaRPr lang="en-US" sz="1200" b="1" dirty="0">
                <a:solidFill>
                  <a:schemeClr val="bg2">
                    <a:lumMod val="75000"/>
                  </a:schemeClr>
                </a:solidFill>
                <a:latin typeface="Calibri" pitchFamily="34" charset="0"/>
              </a:endParaRPr>
            </a:p>
          </p:txBody>
        </p:sp>
        <p:cxnSp>
          <p:nvCxnSpPr>
            <p:cNvPr id="72" name="Straight Connector 71"/>
            <p:cNvCxnSpPr/>
            <p:nvPr/>
          </p:nvCxnSpPr>
          <p:spPr>
            <a:xfrm flipH="1" flipV="1">
              <a:off x="1136297" y="1333616"/>
              <a:ext cx="100652" cy="44182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355" name="Straight Connector 354"/>
            <p:cNvCxnSpPr>
              <a:endCxn id="286" idx="2"/>
            </p:cNvCxnSpPr>
            <p:nvPr/>
          </p:nvCxnSpPr>
          <p:spPr>
            <a:xfrm flipV="1">
              <a:off x="1236948" y="1330221"/>
              <a:ext cx="299907" cy="4536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357" name="Straight Connector 356"/>
            <p:cNvCxnSpPr>
              <a:stCxn id="186" idx="0"/>
              <a:endCxn id="292" idx="2"/>
            </p:cNvCxnSpPr>
            <p:nvPr/>
          </p:nvCxnSpPr>
          <p:spPr>
            <a:xfrm flipH="1" flipV="1">
              <a:off x="1930367" y="1332128"/>
              <a:ext cx="160470" cy="4488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Straight Connector 128"/>
            <p:cNvCxnSpPr>
              <a:endCxn id="299" idx="2"/>
            </p:cNvCxnSpPr>
            <p:nvPr/>
          </p:nvCxnSpPr>
          <p:spPr>
            <a:xfrm flipV="1">
              <a:off x="2090837" y="1331273"/>
              <a:ext cx="234688" cy="45501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1" name="Straight Connector 130"/>
            <p:cNvCxnSpPr>
              <a:endCxn id="303" idx="2"/>
            </p:cNvCxnSpPr>
            <p:nvPr/>
          </p:nvCxnSpPr>
          <p:spPr>
            <a:xfrm flipH="1" flipV="1">
              <a:off x="2727099" y="1330221"/>
              <a:ext cx="263756" cy="4507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3" name="Straight Connector 132"/>
            <p:cNvCxnSpPr>
              <a:endCxn id="309" idx="2"/>
            </p:cNvCxnSpPr>
            <p:nvPr/>
          </p:nvCxnSpPr>
          <p:spPr>
            <a:xfrm flipV="1">
              <a:off x="2990855" y="1331709"/>
              <a:ext cx="131722" cy="44925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172" idx="0"/>
              <a:endCxn id="318" idx="2"/>
            </p:cNvCxnSpPr>
            <p:nvPr/>
          </p:nvCxnSpPr>
          <p:spPr>
            <a:xfrm flipH="1" flipV="1">
              <a:off x="3516089" y="1333616"/>
              <a:ext cx="386445" cy="44734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327" idx="2"/>
            </p:cNvCxnSpPr>
            <p:nvPr/>
          </p:nvCxnSpPr>
          <p:spPr>
            <a:xfrm flipH="1" flipV="1">
              <a:off x="3911247" y="1332761"/>
              <a:ext cx="4625" cy="435628"/>
            </a:xfrm>
            <a:prstGeom prst="line">
              <a:avLst/>
            </a:prstGeom>
            <a:ln w="12700"/>
          </p:spPr>
          <p:style>
            <a:lnRef idx="2">
              <a:schemeClr val="accent1"/>
            </a:lnRef>
            <a:fillRef idx="0">
              <a:schemeClr val="accent1"/>
            </a:fillRef>
            <a:effectRef idx="1">
              <a:schemeClr val="accent1"/>
            </a:effectRef>
            <a:fontRef idx="minor">
              <a:schemeClr val="tx1"/>
            </a:fontRef>
          </p:style>
        </p:cxnSp>
      </p:grpSp>
      <p:grpSp>
        <p:nvGrpSpPr>
          <p:cNvPr id="387" name="Group 386"/>
          <p:cNvGrpSpPr/>
          <p:nvPr/>
        </p:nvGrpSpPr>
        <p:grpSpPr>
          <a:xfrm>
            <a:off x="4852055" y="1034258"/>
            <a:ext cx="3538260" cy="1381410"/>
            <a:chOff x="783993" y="1034346"/>
            <a:chExt cx="3538260" cy="1381410"/>
          </a:xfrm>
        </p:grpSpPr>
        <p:sp>
          <p:nvSpPr>
            <p:cNvPr id="388" name="Rounded Rectangle 387"/>
            <p:cNvSpPr/>
            <p:nvPr/>
          </p:nvSpPr>
          <p:spPr>
            <a:xfrm>
              <a:off x="783993" y="1034346"/>
              <a:ext cx="3517448" cy="408321"/>
            </a:xfrm>
            <a:prstGeom prst="roundRect">
              <a:avLst>
                <a:gd name="adj" fmla="val 7712"/>
              </a:avLst>
            </a:prstGeom>
            <a:solidFill>
              <a:schemeClr val="accent1">
                <a:lumMod val="20000"/>
                <a:lumOff val="80000"/>
              </a:schemeClr>
            </a:solidFill>
            <a:ln w="127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9" name="Rounded Rectangle 388"/>
            <p:cNvSpPr/>
            <p:nvPr/>
          </p:nvSpPr>
          <p:spPr>
            <a:xfrm>
              <a:off x="959183" y="1146857"/>
              <a:ext cx="364388" cy="181876"/>
            </a:xfrm>
            <a:prstGeom prst="roundRect">
              <a:avLst>
                <a:gd name="adj" fmla="val 2339"/>
              </a:avLst>
            </a:prstGeom>
            <a:solidFill>
              <a:schemeClr val="accent4">
                <a:lumMod val="20000"/>
                <a:lumOff val="80000"/>
              </a:schemeClr>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0" name="TextBox 389"/>
            <p:cNvSpPr txBox="1"/>
            <p:nvPr/>
          </p:nvSpPr>
          <p:spPr>
            <a:xfrm>
              <a:off x="890404" y="1084012"/>
              <a:ext cx="481021" cy="316939"/>
            </a:xfrm>
            <a:prstGeom prst="rect">
              <a:avLst/>
            </a:prstGeom>
            <a:noFill/>
          </p:spPr>
          <p:txBody>
            <a:bodyPr wrap="none" rtlCol="0">
              <a:noAutofit/>
            </a:bodyPr>
            <a:lstStyle/>
            <a:p>
              <a:r>
                <a:rPr lang="en-US" sz="1200" b="1" dirty="0" smtClean="0">
                  <a:solidFill>
                    <a:schemeClr val="bg2">
                      <a:lumMod val="75000"/>
                    </a:schemeClr>
                  </a:solidFill>
                  <a:latin typeface="Calibri" pitchFamily="34" charset="0"/>
                </a:rPr>
                <a:t>Core</a:t>
              </a:r>
              <a:endParaRPr lang="en-US" sz="1200" b="1" dirty="0">
                <a:solidFill>
                  <a:schemeClr val="bg2">
                    <a:lumMod val="75000"/>
                  </a:schemeClr>
                </a:solidFill>
                <a:latin typeface="Calibri" pitchFamily="34" charset="0"/>
              </a:endParaRPr>
            </a:p>
          </p:txBody>
        </p:sp>
        <p:sp>
          <p:nvSpPr>
            <p:cNvPr id="397" name="Rounded Rectangle 396"/>
            <p:cNvSpPr/>
            <p:nvPr/>
          </p:nvSpPr>
          <p:spPr>
            <a:xfrm>
              <a:off x="843990" y="1780965"/>
              <a:ext cx="755796" cy="601788"/>
            </a:xfrm>
            <a:prstGeom prst="roundRect">
              <a:avLst>
                <a:gd name="adj" fmla="val 7007"/>
              </a:avLst>
            </a:prstGeom>
            <a:solidFill>
              <a:schemeClr val="accent4">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TextBox 397"/>
            <p:cNvSpPr txBox="1"/>
            <p:nvPr/>
          </p:nvSpPr>
          <p:spPr>
            <a:xfrm>
              <a:off x="938989" y="1739044"/>
              <a:ext cx="737326" cy="400110"/>
            </a:xfrm>
            <a:prstGeom prst="rect">
              <a:avLst/>
            </a:prstGeom>
            <a:noFill/>
          </p:spPr>
          <p:txBody>
            <a:bodyPr wrap="none" rtlCol="0">
              <a:spAutoFit/>
            </a:bodyPr>
            <a:lstStyle/>
            <a:p>
              <a:pPr algn="r"/>
              <a:r>
                <a:rPr lang="en-US" sz="1000" b="1" dirty="0" smtClean="0">
                  <a:solidFill>
                    <a:schemeClr val="bg2">
                      <a:lumMod val="75000"/>
                    </a:schemeClr>
                  </a:solidFill>
                  <a:latin typeface="Calibri" pitchFamily="34" charset="0"/>
                </a:rPr>
                <a:t>Primary</a:t>
              </a:r>
              <a:br>
                <a:rPr lang="en-US" sz="1000" b="1" dirty="0" smtClean="0">
                  <a:solidFill>
                    <a:schemeClr val="bg2">
                      <a:lumMod val="75000"/>
                    </a:schemeClr>
                  </a:solidFill>
                  <a:latin typeface="Calibri" pitchFamily="34" charset="0"/>
                </a:rPr>
              </a:br>
              <a:r>
                <a:rPr lang="en-US" sz="1000" b="1" dirty="0" smtClean="0">
                  <a:solidFill>
                    <a:schemeClr val="bg2">
                      <a:lumMod val="75000"/>
                    </a:schemeClr>
                  </a:solidFill>
                  <a:latin typeface="Calibri" pitchFamily="34" charset="0"/>
                </a:rPr>
                <a:t>segment </a:t>
              </a:r>
              <a:r>
                <a:rPr lang="en-US" sz="1000" b="1" dirty="0">
                  <a:solidFill>
                    <a:schemeClr val="bg2">
                      <a:lumMod val="75000"/>
                    </a:schemeClr>
                  </a:solidFill>
                  <a:latin typeface="Calibri" pitchFamily="34" charset="0"/>
                </a:rPr>
                <a:t>5</a:t>
              </a:r>
            </a:p>
          </p:txBody>
        </p:sp>
        <p:grpSp>
          <p:nvGrpSpPr>
            <p:cNvPr id="399" name="Group 260"/>
            <p:cNvGrpSpPr>
              <a:grpSpLocks noChangeAspect="1"/>
            </p:cNvGrpSpPr>
            <p:nvPr/>
          </p:nvGrpSpPr>
          <p:grpSpPr>
            <a:xfrm>
              <a:off x="891622" y="1843534"/>
              <a:ext cx="244675" cy="140990"/>
              <a:chOff x="3200400" y="3886200"/>
              <a:chExt cx="838200" cy="643996"/>
            </a:xfrm>
          </p:grpSpPr>
          <p:pic>
            <p:nvPicPr>
              <p:cNvPr id="467"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4210050"/>
                <a:ext cx="838200" cy="320146"/>
              </a:xfrm>
              <a:prstGeom prst="rect">
                <a:avLst/>
              </a:prstGeom>
              <a:noFill/>
            </p:spPr>
          </p:pic>
          <p:pic>
            <p:nvPicPr>
              <p:cNvPr id="468"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4102100"/>
                <a:ext cx="838200" cy="320146"/>
              </a:xfrm>
              <a:prstGeom prst="rect">
                <a:avLst/>
              </a:prstGeom>
              <a:noFill/>
            </p:spPr>
          </p:pic>
          <p:pic>
            <p:nvPicPr>
              <p:cNvPr id="469"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3994150"/>
                <a:ext cx="838200" cy="320146"/>
              </a:xfrm>
              <a:prstGeom prst="rect">
                <a:avLst/>
              </a:prstGeom>
              <a:noFill/>
            </p:spPr>
          </p:pic>
          <p:pic>
            <p:nvPicPr>
              <p:cNvPr id="470"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3886200"/>
                <a:ext cx="838200" cy="320146"/>
              </a:xfrm>
              <a:prstGeom prst="rect">
                <a:avLst/>
              </a:prstGeom>
              <a:noFill/>
            </p:spPr>
          </p:pic>
        </p:grpSp>
        <p:sp>
          <p:nvSpPr>
            <p:cNvPr id="400" name="TextBox 399"/>
            <p:cNvSpPr txBox="1"/>
            <p:nvPr/>
          </p:nvSpPr>
          <p:spPr>
            <a:xfrm>
              <a:off x="843989" y="2015646"/>
              <a:ext cx="802323" cy="400110"/>
            </a:xfrm>
            <a:prstGeom prst="rect">
              <a:avLst/>
            </a:prstGeom>
            <a:noFill/>
          </p:spPr>
          <p:txBody>
            <a:bodyPr wrap="none" rtlCol="0">
              <a:spAutoFit/>
            </a:bodyPr>
            <a:lstStyle/>
            <a:p>
              <a:r>
                <a:rPr lang="en-US" sz="1000" b="1" dirty="0" smtClean="0">
                  <a:solidFill>
                    <a:schemeClr val="bg2">
                      <a:lumMod val="75000"/>
                    </a:schemeClr>
                  </a:solidFill>
                  <a:latin typeface="Calibri" pitchFamily="34" charset="0"/>
                </a:rPr>
                <a:t>Mirror</a:t>
              </a:r>
              <a:br>
                <a:rPr lang="en-US" sz="1000" b="1" dirty="0" smtClean="0">
                  <a:solidFill>
                    <a:schemeClr val="bg2">
                      <a:lumMod val="75000"/>
                    </a:schemeClr>
                  </a:solidFill>
                  <a:latin typeface="Calibri" pitchFamily="34" charset="0"/>
                </a:rPr>
              </a:br>
              <a:r>
                <a:rPr lang="en-US" sz="1000" b="1" dirty="0" smtClean="0">
                  <a:solidFill>
                    <a:schemeClr val="bg2">
                      <a:lumMod val="75000"/>
                    </a:schemeClr>
                  </a:solidFill>
                  <a:latin typeface="Calibri" pitchFamily="34" charset="0"/>
                </a:rPr>
                <a:t>segment 24</a:t>
              </a:r>
              <a:endParaRPr lang="en-US" sz="1000" b="1" dirty="0">
                <a:solidFill>
                  <a:schemeClr val="bg2">
                    <a:lumMod val="75000"/>
                  </a:schemeClr>
                </a:solidFill>
                <a:latin typeface="Calibri" pitchFamily="34" charset="0"/>
              </a:endParaRPr>
            </a:p>
          </p:txBody>
        </p:sp>
        <p:grpSp>
          <p:nvGrpSpPr>
            <p:cNvPr id="401" name="Group 266"/>
            <p:cNvGrpSpPr>
              <a:grpSpLocks noChangeAspect="1"/>
            </p:cNvGrpSpPr>
            <p:nvPr/>
          </p:nvGrpSpPr>
          <p:grpSpPr>
            <a:xfrm>
              <a:off x="1310951" y="2111862"/>
              <a:ext cx="232971" cy="133473"/>
              <a:chOff x="4267200" y="56238"/>
              <a:chExt cx="850286" cy="649524"/>
            </a:xfrm>
          </p:grpSpPr>
          <p:pic>
            <p:nvPicPr>
              <p:cNvPr id="463"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381000"/>
                <a:ext cx="850286" cy="324762"/>
              </a:xfrm>
              <a:prstGeom prst="rect">
                <a:avLst/>
              </a:prstGeom>
              <a:noFill/>
            </p:spPr>
          </p:pic>
          <p:pic>
            <p:nvPicPr>
              <p:cNvPr id="464"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272746"/>
                <a:ext cx="850286" cy="324762"/>
              </a:xfrm>
              <a:prstGeom prst="rect">
                <a:avLst/>
              </a:prstGeom>
              <a:noFill/>
            </p:spPr>
          </p:pic>
          <p:pic>
            <p:nvPicPr>
              <p:cNvPr id="465"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164494"/>
                <a:ext cx="850286" cy="324764"/>
              </a:xfrm>
              <a:prstGeom prst="rect">
                <a:avLst/>
              </a:prstGeom>
              <a:noFill/>
            </p:spPr>
          </p:pic>
          <p:pic>
            <p:nvPicPr>
              <p:cNvPr id="466"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56238"/>
                <a:ext cx="850286" cy="324762"/>
              </a:xfrm>
              <a:prstGeom prst="rect">
                <a:avLst/>
              </a:prstGeom>
              <a:noFill/>
            </p:spPr>
          </p:pic>
        </p:grpSp>
        <p:sp>
          <p:nvSpPr>
            <p:cNvPr id="402" name="Rounded Rectangle 401"/>
            <p:cNvSpPr/>
            <p:nvPr/>
          </p:nvSpPr>
          <p:spPr>
            <a:xfrm>
              <a:off x="3548452" y="1780965"/>
              <a:ext cx="708163" cy="601788"/>
            </a:xfrm>
            <a:prstGeom prst="roundRect">
              <a:avLst>
                <a:gd name="adj" fmla="val 7007"/>
              </a:avLst>
            </a:prstGeom>
            <a:solidFill>
              <a:schemeClr val="accent4">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3" name="TextBox 402"/>
            <p:cNvSpPr txBox="1"/>
            <p:nvPr/>
          </p:nvSpPr>
          <p:spPr>
            <a:xfrm>
              <a:off x="3584927" y="1734852"/>
              <a:ext cx="737326" cy="400110"/>
            </a:xfrm>
            <a:prstGeom prst="rect">
              <a:avLst/>
            </a:prstGeom>
            <a:noFill/>
          </p:spPr>
          <p:txBody>
            <a:bodyPr wrap="none" rtlCol="0">
              <a:spAutoFit/>
            </a:bodyPr>
            <a:lstStyle/>
            <a:p>
              <a:pPr algn="r"/>
              <a:r>
                <a:rPr lang="en-US" sz="1000" b="1" dirty="0" smtClean="0">
                  <a:solidFill>
                    <a:schemeClr val="bg2">
                      <a:lumMod val="75000"/>
                    </a:schemeClr>
                  </a:solidFill>
                  <a:latin typeface="Calibri" pitchFamily="34" charset="0"/>
                </a:rPr>
                <a:t>Primary</a:t>
              </a:r>
              <a:br>
                <a:rPr lang="en-US" sz="1000" b="1" dirty="0" smtClean="0">
                  <a:solidFill>
                    <a:schemeClr val="bg2">
                      <a:lumMod val="75000"/>
                    </a:schemeClr>
                  </a:solidFill>
                  <a:latin typeface="Calibri" pitchFamily="34" charset="0"/>
                </a:rPr>
              </a:br>
              <a:r>
                <a:rPr lang="en-US" sz="1000" b="1" dirty="0" smtClean="0">
                  <a:solidFill>
                    <a:schemeClr val="bg2">
                      <a:lumMod val="75000"/>
                    </a:schemeClr>
                  </a:solidFill>
                  <a:latin typeface="Calibri" pitchFamily="34" charset="0"/>
                </a:rPr>
                <a:t>segment 8</a:t>
              </a:r>
              <a:endParaRPr lang="en-US" sz="1000" b="1" dirty="0">
                <a:solidFill>
                  <a:schemeClr val="bg2">
                    <a:lumMod val="75000"/>
                  </a:schemeClr>
                </a:solidFill>
                <a:latin typeface="Calibri" pitchFamily="34" charset="0"/>
              </a:endParaRPr>
            </a:p>
          </p:txBody>
        </p:sp>
        <p:grpSp>
          <p:nvGrpSpPr>
            <p:cNvPr id="404" name="Group 260"/>
            <p:cNvGrpSpPr>
              <a:grpSpLocks noChangeAspect="1"/>
            </p:cNvGrpSpPr>
            <p:nvPr/>
          </p:nvGrpSpPr>
          <p:grpSpPr>
            <a:xfrm>
              <a:off x="3548452" y="1814190"/>
              <a:ext cx="244675" cy="140990"/>
              <a:chOff x="3200400" y="3886200"/>
              <a:chExt cx="838200" cy="643996"/>
            </a:xfrm>
          </p:grpSpPr>
          <p:pic>
            <p:nvPicPr>
              <p:cNvPr id="459"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4210050"/>
                <a:ext cx="838200" cy="320146"/>
              </a:xfrm>
              <a:prstGeom prst="rect">
                <a:avLst/>
              </a:prstGeom>
              <a:noFill/>
            </p:spPr>
          </p:pic>
          <p:pic>
            <p:nvPicPr>
              <p:cNvPr id="460"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4102100"/>
                <a:ext cx="838200" cy="320146"/>
              </a:xfrm>
              <a:prstGeom prst="rect">
                <a:avLst/>
              </a:prstGeom>
              <a:noFill/>
            </p:spPr>
          </p:pic>
          <p:pic>
            <p:nvPicPr>
              <p:cNvPr id="461"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3994150"/>
                <a:ext cx="838200" cy="320146"/>
              </a:xfrm>
              <a:prstGeom prst="rect">
                <a:avLst/>
              </a:prstGeom>
              <a:noFill/>
            </p:spPr>
          </p:pic>
          <p:pic>
            <p:nvPicPr>
              <p:cNvPr id="462"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3886200"/>
                <a:ext cx="838200" cy="320146"/>
              </a:xfrm>
              <a:prstGeom prst="rect">
                <a:avLst/>
              </a:prstGeom>
              <a:noFill/>
            </p:spPr>
          </p:pic>
        </p:grpSp>
        <p:sp>
          <p:nvSpPr>
            <p:cNvPr id="405" name="TextBox 404"/>
            <p:cNvSpPr txBox="1"/>
            <p:nvPr/>
          </p:nvSpPr>
          <p:spPr>
            <a:xfrm>
              <a:off x="3500819" y="2015646"/>
              <a:ext cx="802323" cy="400110"/>
            </a:xfrm>
            <a:prstGeom prst="rect">
              <a:avLst/>
            </a:prstGeom>
            <a:noFill/>
          </p:spPr>
          <p:txBody>
            <a:bodyPr wrap="none" rtlCol="0">
              <a:spAutoFit/>
            </a:bodyPr>
            <a:lstStyle/>
            <a:p>
              <a:r>
                <a:rPr lang="en-US" sz="1000" b="1" dirty="0" smtClean="0">
                  <a:solidFill>
                    <a:schemeClr val="bg2">
                      <a:lumMod val="75000"/>
                    </a:schemeClr>
                  </a:solidFill>
                  <a:latin typeface="Calibri" pitchFamily="34" charset="0"/>
                </a:rPr>
                <a:t>Mirror</a:t>
              </a:r>
              <a:br>
                <a:rPr lang="en-US" sz="1000" b="1" dirty="0" smtClean="0">
                  <a:solidFill>
                    <a:schemeClr val="bg2">
                      <a:lumMod val="75000"/>
                    </a:schemeClr>
                  </a:solidFill>
                  <a:latin typeface="Calibri" pitchFamily="34" charset="0"/>
                </a:rPr>
              </a:br>
              <a:r>
                <a:rPr lang="en-US" sz="1000" b="1" dirty="0" smtClean="0">
                  <a:solidFill>
                    <a:schemeClr val="bg2">
                      <a:lumMod val="75000"/>
                    </a:schemeClr>
                  </a:solidFill>
                  <a:latin typeface="Calibri" pitchFamily="34" charset="0"/>
                </a:rPr>
                <a:t>segment 30</a:t>
              </a:r>
              <a:endParaRPr lang="en-US" sz="1000" b="1" dirty="0">
                <a:solidFill>
                  <a:schemeClr val="bg2">
                    <a:lumMod val="75000"/>
                  </a:schemeClr>
                </a:solidFill>
                <a:latin typeface="Calibri" pitchFamily="34" charset="0"/>
              </a:endParaRPr>
            </a:p>
          </p:txBody>
        </p:sp>
        <p:grpSp>
          <p:nvGrpSpPr>
            <p:cNvPr id="406" name="Group 266"/>
            <p:cNvGrpSpPr>
              <a:grpSpLocks noChangeAspect="1"/>
            </p:cNvGrpSpPr>
            <p:nvPr/>
          </p:nvGrpSpPr>
          <p:grpSpPr>
            <a:xfrm>
              <a:off x="3967781" y="2099286"/>
              <a:ext cx="232971" cy="133473"/>
              <a:chOff x="4267200" y="56238"/>
              <a:chExt cx="850286" cy="649524"/>
            </a:xfrm>
          </p:grpSpPr>
          <p:pic>
            <p:nvPicPr>
              <p:cNvPr id="455"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381000"/>
                <a:ext cx="850286" cy="324762"/>
              </a:xfrm>
              <a:prstGeom prst="rect">
                <a:avLst/>
              </a:prstGeom>
              <a:noFill/>
            </p:spPr>
          </p:pic>
          <p:pic>
            <p:nvPicPr>
              <p:cNvPr id="456"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272746"/>
                <a:ext cx="850286" cy="324762"/>
              </a:xfrm>
              <a:prstGeom prst="rect">
                <a:avLst/>
              </a:prstGeom>
              <a:noFill/>
            </p:spPr>
          </p:pic>
          <p:pic>
            <p:nvPicPr>
              <p:cNvPr id="457"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164492"/>
                <a:ext cx="850286" cy="324762"/>
              </a:xfrm>
              <a:prstGeom prst="rect">
                <a:avLst/>
              </a:prstGeom>
              <a:noFill/>
            </p:spPr>
          </p:pic>
          <p:pic>
            <p:nvPicPr>
              <p:cNvPr id="458"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56238"/>
                <a:ext cx="850286" cy="324762"/>
              </a:xfrm>
              <a:prstGeom prst="rect">
                <a:avLst/>
              </a:prstGeom>
              <a:noFill/>
            </p:spPr>
          </p:pic>
        </p:grpSp>
        <p:sp>
          <p:nvSpPr>
            <p:cNvPr id="407" name="Rounded Rectangle 406"/>
            <p:cNvSpPr/>
            <p:nvPr/>
          </p:nvSpPr>
          <p:spPr>
            <a:xfrm>
              <a:off x="1736755" y="1780965"/>
              <a:ext cx="708163" cy="601788"/>
            </a:xfrm>
            <a:prstGeom prst="roundRect">
              <a:avLst>
                <a:gd name="adj" fmla="val 7007"/>
              </a:avLst>
            </a:prstGeom>
            <a:solidFill>
              <a:schemeClr val="accent4">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8" name="TextBox 407"/>
            <p:cNvSpPr txBox="1"/>
            <p:nvPr/>
          </p:nvSpPr>
          <p:spPr>
            <a:xfrm>
              <a:off x="1768686" y="1743236"/>
              <a:ext cx="737326" cy="400110"/>
            </a:xfrm>
            <a:prstGeom prst="rect">
              <a:avLst/>
            </a:prstGeom>
            <a:noFill/>
          </p:spPr>
          <p:txBody>
            <a:bodyPr wrap="none" rtlCol="0">
              <a:spAutoFit/>
            </a:bodyPr>
            <a:lstStyle/>
            <a:p>
              <a:pPr algn="r"/>
              <a:r>
                <a:rPr lang="en-US" sz="1000" b="1" dirty="0" smtClean="0">
                  <a:solidFill>
                    <a:schemeClr val="bg2">
                      <a:lumMod val="75000"/>
                    </a:schemeClr>
                  </a:solidFill>
                  <a:latin typeface="Calibri" pitchFamily="34" charset="0"/>
                </a:rPr>
                <a:t>Primary</a:t>
              </a:r>
              <a:br>
                <a:rPr lang="en-US" sz="1000" b="1" dirty="0" smtClean="0">
                  <a:solidFill>
                    <a:schemeClr val="bg2">
                      <a:lumMod val="75000"/>
                    </a:schemeClr>
                  </a:solidFill>
                  <a:latin typeface="Calibri" pitchFamily="34" charset="0"/>
                </a:rPr>
              </a:br>
              <a:r>
                <a:rPr lang="en-US" sz="1000" b="1" dirty="0" smtClean="0">
                  <a:solidFill>
                    <a:schemeClr val="bg2">
                      <a:lumMod val="75000"/>
                    </a:schemeClr>
                  </a:solidFill>
                  <a:latin typeface="Calibri" pitchFamily="34" charset="0"/>
                </a:rPr>
                <a:t>segment </a:t>
              </a:r>
              <a:r>
                <a:rPr lang="en-US" sz="1000" b="1" dirty="0">
                  <a:solidFill>
                    <a:schemeClr val="bg2">
                      <a:lumMod val="75000"/>
                    </a:schemeClr>
                  </a:solidFill>
                  <a:latin typeface="Calibri" pitchFamily="34" charset="0"/>
                </a:rPr>
                <a:t>6</a:t>
              </a:r>
            </a:p>
          </p:txBody>
        </p:sp>
        <p:grpSp>
          <p:nvGrpSpPr>
            <p:cNvPr id="409" name="Group 260"/>
            <p:cNvGrpSpPr>
              <a:grpSpLocks noChangeAspect="1"/>
            </p:cNvGrpSpPr>
            <p:nvPr/>
          </p:nvGrpSpPr>
          <p:grpSpPr>
            <a:xfrm>
              <a:off x="1736755" y="1839342"/>
              <a:ext cx="244675" cy="140990"/>
              <a:chOff x="3200400" y="3886200"/>
              <a:chExt cx="838200" cy="643996"/>
            </a:xfrm>
          </p:grpSpPr>
          <p:pic>
            <p:nvPicPr>
              <p:cNvPr id="451"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4210050"/>
                <a:ext cx="838200" cy="320146"/>
              </a:xfrm>
              <a:prstGeom prst="rect">
                <a:avLst/>
              </a:prstGeom>
              <a:noFill/>
            </p:spPr>
          </p:pic>
          <p:pic>
            <p:nvPicPr>
              <p:cNvPr id="452"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4102100"/>
                <a:ext cx="838200" cy="320146"/>
              </a:xfrm>
              <a:prstGeom prst="rect">
                <a:avLst/>
              </a:prstGeom>
              <a:noFill/>
            </p:spPr>
          </p:pic>
          <p:pic>
            <p:nvPicPr>
              <p:cNvPr id="453"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3994150"/>
                <a:ext cx="838200" cy="320146"/>
              </a:xfrm>
              <a:prstGeom prst="rect">
                <a:avLst/>
              </a:prstGeom>
              <a:noFill/>
            </p:spPr>
          </p:pic>
          <p:pic>
            <p:nvPicPr>
              <p:cNvPr id="454"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3886200"/>
                <a:ext cx="838200" cy="320146"/>
              </a:xfrm>
              <a:prstGeom prst="rect">
                <a:avLst/>
              </a:prstGeom>
              <a:noFill/>
            </p:spPr>
          </p:pic>
        </p:grpSp>
        <p:sp>
          <p:nvSpPr>
            <p:cNvPr id="410" name="TextBox 409"/>
            <p:cNvSpPr txBox="1"/>
            <p:nvPr/>
          </p:nvSpPr>
          <p:spPr>
            <a:xfrm>
              <a:off x="1689122" y="2015646"/>
              <a:ext cx="802323" cy="400110"/>
            </a:xfrm>
            <a:prstGeom prst="rect">
              <a:avLst/>
            </a:prstGeom>
            <a:noFill/>
          </p:spPr>
          <p:txBody>
            <a:bodyPr wrap="none" rtlCol="0">
              <a:spAutoFit/>
            </a:bodyPr>
            <a:lstStyle/>
            <a:p>
              <a:r>
                <a:rPr lang="en-US" sz="1000" b="1" dirty="0" smtClean="0">
                  <a:solidFill>
                    <a:schemeClr val="bg2">
                      <a:lumMod val="75000"/>
                    </a:schemeClr>
                  </a:solidFill>
                  <a:latin typeface="Calibri" pitchFamily="34" charset="0"/>
                </a:rPr>
                <a:t>Mirror</a:t>
              </a:r>
              <a:br>
                <a:rPr lang="en-US" sz="1000" b="1" dirty="0" smtClean="0">
                  <a:solidFill>
                    <a:schemeClr val="bg2">
                      <a:lumMod val="75000"/>
                    </a:schemeClr>
                  </a:solidFill>
                  <a:latin typeface="Calibri" pitchFamily="34" charset="0"/>
                </a:rPr>
              </a:br>
              <a:r>
                <a:rPr lang="en-US" sz="1000" b="1" dirty="0" smtClean="0">
                  <a:solidFill>
                    <a:schemeClr val="bg2">
                      <a:lumMod val="75000"/>
                    </a:schemeClr>
                  </a:solidFill>
                  <a:latin typeface="Calibri" pitchFamily="34" charset="0"/>
                </a:rPr>
                <a:t>segment 25</a:t>
              </a:r>
              <a:endParaRPr lang="en-US" sz="1000" b="1" dirty="0">
                <a:solidFill>
                  <a:schemeClr val="bg2">
                    <a:lumMod val="75000"/>
                  </a:schemeClr>
                </a:solidFill>
                <a:latin typeface="Calibri" pitchFamily="34" charset="0"/>
              </a:endParaRPr>
            </a:p>
          </p:txBody>
        </p:sp>
        <p:grpSp>
          <p:nvGrpSpPr>
            <p:cNvPr id="411" name="Group 266"/>
            <p:cNvGrpSpPr>
              <a:grpSpLocks noChangeAspect="1"/>
            </p:cNvGrpSpPr>
            <p:nvPr/>
          </p:nvGrpSpPr>
          <p:grpSpPr>
            <a:xfrm>
              <a:off x="2156084" y="2107670"/>
              <a:ext cx="232971" cy="133473"/>
              <a:chOff x="4267200" y="56238"/>
              <a:chExt cx="850286" cy="649524"/>
            </a:xfrm>
          </p:grpSpPr>
          <p:pic>
            <p:nvPicPr>
              <p:cNvPr id="447"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381000"/>
                <a:ext cx="850286" cy="324762"/>
              </a:xfrm>
              <a:prstGeom prst="rect">
                <a:avLst/>
              </a:prstGeom>
              <a:noFill/>
            </p:spPr>
          </p:pic>
          <p:pic>
            <p:nvPicPr>
              <p:cNvPr id="448"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272746"/>
                <a:ext cx="850286" cy="324762"/>
              </a:xfrm>
              <a:prstGeom prst="rect">
                <a:avLst/>
              </a:prstGeom>
              <a:noFill/>
            </p:spPr>
          </p:pic>
          <p:pic>
            <p:nvPicPr>
              <p:cNvPr id="449"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164492"/>
                <a:ext cx="850286" cy="324762"/>
              </a:xfrm>
              <a:prstGeom prst="rect">
                <a:avLst/>
              </a:prstGeom>
              <a:noFill/>
            </p:spPr>
          </p:pic>
          <p:pic>
            <p:nvPicPr>
              <p:cNvPr id="450"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56238"/>
                <a:ext cx="850286" cy="324762"/>
              </a:xfrm>
              <a:prstGeom prst="rect">
                <a:avLst/>
              </a:prstGeom>
              <a:noFill/>
            </p:spPr>
          </p:pic>
        </p:grpSp>
        <p:sp>
          <p:nvSpPr>
            <p:cNvPr id="412" name="Rounded Rectangle 411"/>
            <p:cNvSpPr/>
            <p:nvPr/>
          </p:nvSpPr>
          <p:spPr>
            <a:xfrm>
              <a:off x="2586664" y="1780965"/>
              <a:ext cx="708163" cy="601788"/>
            </a:xfrm>
            <a:prstGeom prst="roundRect">
              <a:avLst>
                <a:gd name="adj" fmla="val 7007"/>
              </a:avLst>
            </a:prstGeom>
            <a:solidFill>
              <a:schemeClr val="accent4">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3" name="TextBox 412"/>
            <p:cNvSpPr txBox="1"/>
            <p:nvPr/>
          </p:nvSpPr>
          <p:spPr>
            <a:xfrm>
              <a:off x="2622192" y="1743236"/>
              <a:ext cx="737326" cy="400110"/>
            </a:xfrm>
            <a:prstGeom prst="rect">
              <a:avLst/>
            </a:prstGeom>
            <a:noFill/>
          </p:spPr>
          <p:txBody>
            <a:bodyPr wrap="none" rtlCol="0">
              <a:spAutoFit/>
            </a:bodyPr>
            <a:lstStyle/>
            <a:p>
              <a:pPr algn="r"/>
              <a:r>
                <a:rPr lang="en-US" sz="1000" b="1" dirty="0" smtClean="0">
                  <a:solidFill>
                    <a:schemeClr val="bg2">
                      <a:lumMod val="75000"/>
                    </a:schemeClr>
                  </a:solidFill>
                  <a:latin typeface="Calibri" pitchFamily="34" charset="0"/>
                </a:rPr>
                <a:t>Primary</a:t>
              </a:r>
              <a:br>
                <a:rPr lang="en-US" sz="1000" b="1" dirty="0" smtClean="0">
                  <a:solidFill>
                    <a:schemeClr val="bg2">
                      <a:lumMod val="75000"/>
                    </a:schemeClr>
                  </a:solidFill>
                  <a:latin typeface="Calibri" pitchFamily="34" charset="0"/>
                </a:rPr>
              </a:br>
              <a:r>
                <a:rPr lang="en-US" sz="1000" b="1" dirty="0" smtClean="0">
                  <a:solidFill>
                    <a:schemeClr val="bg2">
                      <a:lumMod val="75000"/>
                    </a:schemeClr>
                  </a:solidFill>
                  <a:latin typeface="Calibri" pitchFamily="34" charset="0"/>
                </a:rPr>
                <a:t>segment 7</a:t>
              </a:r>
              <a:endParaRPr lang="en-US" sz="1000" b="1" dirty="0">
                <a:solidFill>
                  <a:schemeClr val="bg2">
                    <a:lumMod val="75000"/>
                  </a:schemeClr>
                </a:solidFill>
                <a:latin typeface="Calibri" pitchFamily="34" charset="0"/>
              </a:endParaRPr>
            </a:p>
          </p:txBody>
        </p:sp>
        <p:grpSp>
          <p:nvGrpSpPr>
            <p:cNvPr id="414" name="Group 260"/>
            <p:cNvGrpSpPr>
              <a:grpSpLocks noChangeAspect="1"/>
            </p:cNvGrpSpPr>
            <p:nvPr/>
          </p:nvGrpSpPr>
          <p:grpSpPr>
            <a:xfrm>
              <a:off x="2586664" y="1814190"/>
              <a:ext cx="244675" cy="140990"/>
              <a:chOff x="3200400" y="3886200"/>
              <a:chExt cx="838200" cy="643996"/>
            </a:xfrm>
          </p:grpSpPr>
          <p:pic>
            <p:nvPicPr>
              <p:cNvPr id="443"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4210050"/>
                <a:ext cx="838200" cy="320146"/>
              </a:xfrm>
              <a:prstGeom prst="rect">
                <a:avLst/>
              </a:prstGeom>
              <a:noFill/>
            </p:spPr>
          </p:pic>
          <p:pic>
            <p:nvPicPr>
              <p:cNvPr id="444"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4102100"/>
                <a:ext cx="838200" cy="320146"/>
              </a:xfrm>
              <a:prstGeom prst="rect">
                <a:avLst/>
              </a:prstGeom>
              <a:noFill/>
            </p:spPr>
          </p:pic>
          <p:pic>
            <p:nvPicPr>
              <p:cNvPr id="445"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3994150"/>
                <a:ext cx="838200" cy="320146"/>
              </a:xfrm>
              <a:prstGeom prst="rect">
                <a:avLst/>
              </a:prstGeom>
              <a:noFill/>
            </p:spPr>
          </p:pic>
          <p:pic>
            <p:nvPicPr>
              <p:cNvPr id="446" name="Picture 3" descr="C:\Documents and Settings\cantot\My Documents\Training\Supporting Materials\Icons\PNG files for PowerPoint\All Others\disc lt blue flat.png"/>
              <p:cNvPicPr>
                <a:picLocks noChangeAspect="1" noChangeArrowheads="1"/>
              </p:cNvPicPr>
              <p:nvPr/>
            </p:nvPicPr>
            <p:blipFill>
              <a:blip r:embed="rId3" cstate="print"/>
              <a:srcRect/>
              <a:stretch>
                <a:fillRect/>
              </a:stretch>
            </p:blipFill>
            <p:spPr bwMode="auto">
              <a:xfrm>
                <a:off x="3200400" y="3886200"/>
                <a:ext cx="838200" cy="320146"/>
              </a:xfrm>
              <a:prstGeom prst="rect">
                <a:avLst/>
              </a:prstGeom>
              <a:noFill/>
            </p:spPr>
          </p:pic>
        </p:grpSp>
        <p:sp>
          <p:nvSpPr>
            <p:cNvPr id="415" name="TextBox 414"/>
            <p:cNvSpPr txBox="1"/>
            <p:nvPr/>
          </p:nvSpPr>
          <p:spPr>
            <a:xfrm>
              <a:off x="2539031" y="2015646"/>
              <a:ext cx="802323" cy="400110"/>
            </a:xfrm>
            <a:prstGeom prst="rect">
              <a:avLst/>
            </a:prstGeom>
            <a:noFill/>
          </p:spPr>
          <p:txBody>
            <a:bodyPr wrap="none" rtlCol="0">
              <a:spAutoFit/>
            </a:bodyPr>
            <a:lstStyle/>
            <a:p>
              <a:r>
                <a:rPr lang="en-US" sz="1000" b="1" dirty="0" smtClean="0">
                  <a:solidFill>
                    <a:schemeClr val="bg2">
                      <a:lumMod val="75000"/>
                    </a:schemeClr>
                  </a:solidFill>
                  <a:latin typeface="Calibri" pitchFamily="34" charset="0"/>
                </a:rPr>
                <a:t>Mirror</a:t>
              </a:r>
              <a:br>
                <a:rPr lang="en-US" sz="1000" b="1" dirty="0" smtClean="0">
                  <a:solidFill>
                    <a:schemeClr val="bg2">
                      <a:lumMod val="75000"/>
                    </a:schemeClr>
                  </a:solidFill>
                  <a:latin typeface="Calibri" pitchFamily="34" charset="0"/>
                </a:rPr>
              </a:br>
              <a:r>
                <a:rPr lang="en-US" sz="1000" b="1" dirty="0" smtClean="0">
                  <a:solidFill>
                    <a:schemeClr val="bg2">
                      <a:lumMod val="75000"/>
                    </a:schemeClr>
                  </a:solidFill>
                  <a:latin typeface="Calibri" pitchFamily="34" charset="0"/>
                </a:rPr>
                <a:t>segment 27</a:t>
              </a:r>
              <a:endParaRPr lang="en-US" sz="1000" b="1" dirty="0">
                <a:solidFill>
                  <a:schemeClr val="bg2">
                    <a:lumMod val="75000"/>
                  </a:schemeClr>
                </a:solidFill>
                <a:latin typeface="Calibri" pitchFamily="34" charset="0"/>
              </a:endParaRPr>
            </a:p>
          </p:txBody>
        </p:sp>
        <p:grpSp>
          <p:nvGrpSpPr>
            <p:cNvPr id="416" name="Group 266"/>
            <p:cNvGrpSpPr>
              <a:grpSpLocks noChangeAspect="1"/>
            </p:cNvGrpSpPr>
            <p:nvPr/>
          </p:nvGrpSpPr>
          <p:grpSpPr>
            <a:xfrm>
              <a:off x="3005993" y="2103478"/>
              <a:ext cx="232971" cy="133473"/>
              <a:chOff x="4267200" y="56238"/>
              <a:chExt cx="850286" cy="649524"/>
            </a:xfrm>
          </p:grpSpPr>
          <p:pic>
            <p:nvPicPr>
              <p:cNvPr id="439"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381000"/>
                <a:ext cx="850286" cy="324762"/>
              </a:xfrm>
              <a:prstGeom prst="rect">
                <a:avLst/>
              </a:prstGeom>
              <a:noFill/>
            </p:spPr>
          </p:pic>
          <p:pic>
            <p:nvPicPr>
              <p:cNvPr id="440"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272746"/>
                <a:ext cx="850286" cy="324762"/>
              </a:xfrm>
              <a:prstGeom prst="rect">
                <a:avLst/>
              </a:prstGeom>
              <a:noFill/>
            </p:spPr>
          </p:pic>
          <p:pic>
            <p:nvPicPr>
              <p:cNvPr id="441"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164492"/>
                <a:ext cx="850286" cy="324762"/>
              </a:xfrm>
              <a:prstGeom prst="rect">
                <a:avLst/>
              </a:prstGeom>
              <a:noFill/>
            </p:spPr>
          </p:pic>
          <p:pic>
            <p:nvPicPr>
              <p:cNvPr id="442" name="Picture 8" descr="C:\Documents and Settings\cantot\My Documents\Training\Supporting Materials\Icons\PNG files for PowerPoint\All Others\disc yello2 012 flat.png"/>
              <p:cNvPicPr>
                <a:picLocks noChangeAspect="1" noChangeArrowheads="1"/>
              </p:cNvPicPr>
              <p:nvPr/>
            </p:nvPicPr>
            <p:blipFill>
              <a:blip r:embed="rId4" cstate="print"/>
              <a:srcRect/>
              <a:stretch>
                <a:fillRect/>
              </a:stretch>
            </p:blipFill>
            <p:spPr bwMode="auto">
              <a:xfrm>
                <a:off x="4267200" y="56238"/>
                <a:ext cx="850286" cy="324762"/>
              </a:xfrm>
              <a:prstGeom prst="rect">
                <a:avLst/>
              </a:prstGeom>
              <a:noFill/>
            </p:spPr>
          </p:pic>
        </p:grpSp>
        <p:sp>
          <p:nvSpPr>
            <p:cNvPr id="417" name="Rounded Rectangle 416"/>
            <p:cNvSpPr/>
            <p:nvPr/>
          </p:nvSpPr>
          <p:spPr>
            <a:xfrm>
              <a:off x="1354661" y="1148345"/>
              <a:ext cx="364388" cy="181876"/>
            </a:xfrm>
            <a:prstGeom prst="roundRect">
              <a:avLst>
                <a:gd name="adj" fmla="val 2339"/>
              </a:avLst>
            </a:prstGeom>
            <a:solidFill>
              <a:schemeClr val="accent4">
                <a:lumMod val="20000"/>
                <a:lumOff val="80000"/>
              </a:schemeClr>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8" name="TextBox 417"/>
            <p:cNvSpPr txBox="1"/>
            <p:nvPr/>
          </p:nvSpPr>
          <p:spPr>
            <a:xfrm>
              <a:off x="1299737" y="1085500"/>
              <a:ext cx="481021" cy="316939"/>
            </a:xfrm>
            <a:prstGeom prst="rect">
              <a:avLst/>
            </a:prstGeom>
            <a:noFill/>
          </p:spPr>
          <p:txBody>
            <a:bodyPr wrap="none" rtlCol="0">
              <a:noAutofit/>
            </a:bodyPr>
            <a:lstStyle/>
            <a:p>
              <a:r>
                <a:rPr lang="en-US" sz="1200" b="1" dirty="0" smtClean="0">
                  <a:solidFill>
                    <a:schemeClr val="bg2">
                      <a:lumMod val="75000"/>
                    </a:schemeClr>
                  </a:solidFill>
                  <a:latin typeface="Calibri" pitchFamily="34" charset="0"/>
                </a:rPr>
                <a:t>Core</a:t>
              </a:r>
              <a:endParaRPr lang="en-US" sz="1200" b="1" dirty="0">
                <a:solidFill>
                  <a:schemeClr val="bg2">
                    <a:lumMod val="75000"/>
                  </a:schemeClr>
                </a:solidFill>
                <a:latin typeface="Calibri" pitchFamily="34" charset="0"/>
              </a:endParaRPr>
            </a:p>
          </p:txBody>
        </p:sp>
        <p:sp>
          <p:nvSpPr>
            <p:cNvPr id="419" name="Rounded Rectangle 418"/>
            <p:cNvSpPr/>
            <p:nvPr/>
          </p:nvSpPr>
          <p:spPr>
            <a:xfrm>
              <a:off x="1748173" y="1150252"/>
              <a:ext cx="364388" cy="181876"/>
            </a:xfrm>
            <a:prstGeom prst="roundRect">
              <a:avLst>
                <a:gd name="adj" fmla="val 2339"/>
              </a:avLst>
            </a:prstGeom>
            <a:solidFill>
              <a:schemeClr val="accent4">
                <a:lumMod val="20000"/>
                <a:lumOff val="80000"/>
              </a:schemeClr>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0" name="TextBox 419"/>
            <p:cNvSpPr txBox="1"/>
            <p:nvPr/>
          </p:nvSpPr>
          <p:spPr>
            <a:xfrm>
              <a:off x="1686392" y="1093398"/>
              <a:ext cx="481021" cy="316939"/>
            </a:xfrm>
            <a:prstGeom prst="rect">
              <a:avLst/>
            </a:prstGeom>
            <a:noFill/>
          </p:spPr>
          <p:txBody>
            <a:bodyPr wrap="none" rtlCol="0">
              <a:noAutofit/>
            </a:bodyPr>
            <a:lstStyle/>
            <a:p>
              <a:r>
                <a:rPr lang="en-US" sz="1200" b="1" dirty="0" smtClean="0">
                  <a:solidFill>
                    <a:schemeClr val="bg2">
                      <a:lumMod val="75000"/>
                    </a:schemeClr>
                  </a:solidFill>
                  <a:latin typeface="Calibri" pitchFamily="34" charset="0"/>
                </a:rPr>
                <a:t>Core</a:t>
              </a:r>
              <a:endParaRPr lang="en-US" sz="1200" b="1" dirty="0">
                <a:solidFill>
                  <a:schemeClr val="bg2">
                    <a:lumMod val="75000"/>
                  </a:schemeClr>
                </a:solidFill>
                <a:latin typeface="Calibri" pitchFamily="34" charset="0"/>
              </a:endParaRPr>
            </a:p>
          </p:txBody>
        </p:sp>
        <p:sp>
          <p:nvSpPr>
            <p:cNvPr id="421" name="Rounded Rectangle 420"/>
            <p:cNvSpPr/>
            <p:nvPr/>
          </p:nvSpPr>
          <p:spPr>
            <a:xfrm>
              <a:off x="2143331" y="1149397"/>
              <a:ext cx="364388" cy="181876"/>
            </a:xfrm>
            <a:prstGeom prst="roundRect">
              <a:avLst>
                <a:gd name="adj" fmla="val 2339"/>
              </a:avLst>
            </a:prstGeom>
            <a:solidFill>
              <a:schemeClr val="accent4">
                <a:lumMod val="20000"/>
                <a:lumOff val="80000"/>
              </a:schemeClr>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2" name="TextBox 421"/>
            <p:cNvSpPr txBox="1"/>
            <p:nvPr/>
          </p:nvSpPr>
          <p:spPr>
            <a:xfrm>
              <a:off x="2086646" y="1094275"/>
              <a:ext cx="481021" cy="316939"/>
            </a:xfrm>
            <a:prstGeom prst="rect">
              <a:avLst/>
            </a:prstGeom>
            <a:noFill/>
          </p:spPr>
          <p:txBody>
            <a:bodyPr wrap="none" rtlCol="0">
              <a:noAutofit/>
            </a:bodyPr>
            <a:lstStyle/>
            <a:p>
              <a:r>
                <a:rPr lang="en-US" sz="1200" b="1" dirty="0" smtClean="0">
                  <a:solidFill>
                    <a:schemeClr val="bg2">
                      <a:lumMod val="75000"/>
                    </a:schemeClr>
                  </a:solidFill>
                  <a:latin typeface="Calibri" pitchFamily="34" charset="0"/>
                </a:rPr>
                <a:t>Core</a:t>
              </a:r>
              <a:endParaRPr lang="en-US" sz="1200" b="1" dirty="0">
                <a:solidFill>
                  <a:schemeClr val="bg2">
                    <a:lumMod val="75000"/>
                  </a:schemeClr>
                </a:solidFill>
                <a:latin typeface="Calibri" pitchFamily="34" charset="0"/>
              </a:endParaRPr>
            </a:p>
          </p:txBody>
        </p:sp>
        <p:sp>
          <p:nvSpPr>
            <p:cNvPr id="423" name="Rounded Rectangle 422"/>
            <p:cNvSpPr/>
            <p:nvPr/>
          </p:nvSpPr>
          <p:spPr>
            <a:xfrm>
              <a:off x="2544905" y="1148345"/>
              <a:ext cx="364388" cy="181876"/>
            </a:xfrm>
            <a:prstGeom prst="roundRect">
              <a:avLst>
                <a:gd name="adj" fmla="val 2339"/>
              </a:avLst>
            </a:prstGeom>
            <a:solidFill>
              <a:schemeClr val="accent4">
                <a:lumMod val="20000"/>
                <a:lumOff val="80000"/>
              </a:schemeClr>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4" name="TextBox 423"/>
            <p:cNvSpPr txBox="1"/>
            <p:nvPr/>
          </p:nvSpPr>
          <p:spPr>
            <a:xfrm>
              <a:off x="2486262" y="1082892"/>
              <a:ext cx="481021" cy="316939"/>
            </a:xfrm>
            <a:prstGeom prst="rect">
              <a:avLst/>
            </a:prstGeom>
            <a:noFill/>
          </p:spPr>
          <p:txBody>
            <a:bodyPr wrap="none" rtlCol="0">
              <a:noAutofit/>
            </a:bodyPr>
            <a:lstStyle/>
            <a:p>
              <a:r>
                <a:rPr lang="en-US" sz="1200" b="1" dirty="0" smtClean="0">
                  <a:solidFill>
                    <a:schemeClr val="bg2">
                      <a:lumMod val="75000"/>
                    </a:schemeClr>
                  </a:solidFill>
                  <a:latin typeface="Calibri" pitchFamily="34" charset="0"/>
                </a:rPr>
                <a:t>Core</a:t>
              </a:r>
              <a:endParaRPr lang="en-US" sz="1200" b="1" dirty="0">
                <a:solidFill>
                  <a:schemeClr val="bg2">
                    <a:lumMod val="75000"/>
                  </a:schemeClr>
                </a:solidFill>
                <a:latin typeface="Calibri" pitchFamily="34" charset="0"/>
              </a:endParaRPr>
            </a:p>
          </p:txBody>
        </p:sp>
        <p:sp>
          <p:nvSpPr>
            <p:cNvPr id="425" name="Rounded Rectangle 424"/>
            <p:cNvSpPr/>
            <p:nvPr/>
          </p:nvSpPr>
          <p:spPr>
            <a:xfrm>
              <a:off x="2940383" y="1149833"/>
              <a:ext cx="364388" cy="181876"/>
            </a:xfrm>
            <a:prstGeom prst="roundRect">
              <a:avLst>
                <a:gd name="adj" fmla="val 2339"/>
              </a:avLst>
            </a:prstGeom>
            <a:solidFill>
              <a:schemeClr val="accent4">
                <a:lumMod val="20000"/>
                <a:lumOff val="80000"/>
              </a:schemeClr>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6" name="TextBox 425"/>
            <p:cNvSpPr txBox="1"/>
            <p:nvPr/>
          </p:nvSpPr>
          <p:spPr>
            <a:xfrm>
              <a:off x="2881740" y="1084380"/>
              <a:ext cx="481021" cy="316939"/>
            </a:xfrm>
            <a:prstGeom prst="rect">
              <a:avLst/>
            </a:prstGeom>
            <a:noFill/>
          </p:spPr>
          <p:txBody>
            <a:bodyPr wrap="none" rtlCol="0">
              <a:noAutofit/>
            </a:bodyPr>
            <a:lstStyle/>
            <a:p>
              <a:r>
                <a:rPr lang="en-US" sz="1200" b="1" dirty="0" smtClean="0">
                  <a:solidFill>
                    <a:schemeClr val="bg2">
                      <a:lumMod val="75000"/>
                    </a:schemeClr>
                  </a:solidFill>
                  <a:latin typeface="Calibri" pitchFamily="34" charset="0"/>
                </a:rPr>
                <a:t>Core</a:t>
              </a:r>
              <a:endParaRPr lang="en-US" sz="1200" b="1" dirty="0">
                <a:solidFill>
                  <a:schemeClr val="bg2">
                    <a:lumMod val="75000"/>
                  </a:schemeClr>
                </a:solidFill>
                <a:latin typeface="Calibri" pitchFamily="34" charset="0"/>
              </a:endParaRPr>
            </a:p>
          </p:txBody>
        </p:sp>
        <p:sp>
          <p:nvSpPr>
            <p:cNvPr id="427" name="Rounded Rectangle 426"/>
            <p:cNvSpPr/>
            <p:nvPr/>
          </p:nvSpPr>
          <p:spPr>
            <a:xfrm>
              <a:off x="3333895" y="1151740"/>
              <a:ext cx="364388" cy="181876"/>
            </a:xfrm>
            <a:prstGeom prst="roundRect">
              <a:avLst>
                <a:gd name="adj" fmla="val 2339"/>
              </a:avLst>
            </a:prstGeom>
            <a:solidFill>
              <a:schemeClr val="accent4">
                <a:lumMod val="20000"/>
                <a:lumOff val="80000"/>
              </a:schemeClr>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8" name="TextBox 427"/>
            <p:cNvSpPr txBox="1"/>
            <p:nvPr/>
          </p:nvSpPr>
          <p:spPr>
            <a:xfrm>
              <a:off x="3272261" y="1089692"/>
              <a:ext cx="481021" cy="316939"/>
            </a:xfrm>
            <a:prstGeom prst="rect">
              <a:avLst/>
            </a:prstGeom>
            <a:noFill/>
          </p:spPr>
          <p:txBody>
            <a:bodyPr wrap="none" rtlCol="0">
              <a:noAutofit/>
            </a:bodyPr>
            <a:lstStyle/>
            <a:p>
              <a:r>
                <a:rPr lang="en-US" sz="1200" b="1" dirty="0" smtClean="0">
                  <a:solidFill>
                    <a:schemeClr val="bg2">
                      <a:lumMod val="75000"/>
                    </a:schemeClr>
                  </a:solidFill>
                  <a:latin typeface="Calibri" pitchFamily="34" charset="0"/>
                </a:rPr>
                <a:t>Core</a:t>
              </a:r>
              <a:endParaRPr lang="en-US" sz="1200" b="1" dirty="0">
                <a:solidFill>
                  <a:schemeClr val="bg2">
                    <a:lumMod val="75000"/>
                  </a:schemeClr>
                </a:solidFill>
                <a:latin typeface="Calibri" pitchFamily="34" charset="0"/>
              </a:endParaRPr>
            </a:p>
          </p:txBody>
        </p:sp>
        <p:sp>
          <p:nvSpPr>
            <p:cNvPr id="429" name="Rounded Rectangle 428"/>
            <p:cNvSpPr/>
            <p:nvPr/>
          </p:nvSpPr>
          <p:spPr>
            <a:xfrm>
              <a:off x="3729053" y="1150885"/>
              <a:ext cx="364388" cy="181876"/>
            </a:xfrm>
            <a:prstGeom prst="roundRect">
              <a:avLst>
                <a:gd name="adj" fmla="val 2339"/>
              </a:avLst>
            </a:prstGeom>
            <a:solidFill>
              <a:schemeClr val="accent4">
                <a:lumMod val="20000"/>
                <a:lumOff val="80000"/>
              </a:schemeClr>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0" name="TextBox 429"/>
            <p:cNvSpPr txBox="1"/>
            <p:nvPr/>
          </p:nvSpPr>
          <p:spPr>
            <a:xfrm>
              <a:off x="3670410" y="1093816"/>
              <a:ext cx="481021" cy="316939"/>
            </a:xfrm>
            <a:prstGeom prst="rect">
              <a:avLst/>
            </a:prstGeom>
            <a:noFill/>
          </p:spPr>
          <p:txBody>
            <a:bodyPr wrap="none" rtlCol="0">
              <a:noAutofit/>
            </a:bodyPr>
            <a:lstStyle/>
            <a:p>
              <a:r>
                <a:rPr lang="en-US" sz="1200" b="1" dirty="0" smtClean="0">
                  <a:solidFill>
                    <a:schemeClr val="bg2">
                      <a:lumMod val="75000"/>
                    </a:schemeClr>
                  </a:solidFill>
                  <a:latin typeface="Calibri" pitchFamily="34" charset="0"/>
                </a:rPr>
                <a:t>Core</a:t>
              </a:r>
              <a:endParaRPr lang="en-US" sz="1200" b="1" dirty="0">
                <a:solidFill>
                  <a:schemeClr val="bg2">
                    <a:lumMod val="75000"/>
                  </a:schemeClr>
                </a:solidFill>
                <a:latin typeface="Calibri" pitchFamily="34" charset="0"/>
              </a:endParaRPr>
            </a:p>
          </p:txBody>
        </p:sp>
        <p:cxnSp>
          <p:nvCxnSpPr>
            <p:cNvPr id="431" name="Straight Connector 430"/>
            <p:cNvCxnSpPr/>
            <p:nvPr/>
          </p:nvCxnSpPr>
          <p:spPr>
            <a:xfrm flipH="1" flipV="1">
              <a:off x="1136297" y="1333616"/>
              <a:ext cx="100652" cy="44182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32" name="Straight Connector 431"/>
            <p:cNvCxnSpPr>
              <a:endCxn id="417" idx="2"/>
            </p:cNvCxnSpPr>
            <p:nvPr/>
          </p:nvCxnSpPr>
          <p:spPr>
            <a:xfrm flipV="1">
              <a:off x="1236948" y="1330221"/>
              <a:ext cx="299907" cy="4536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33" name="Straight Connector 432"/>
            <p:cNvCxnSpPr>
              <a:stCxn id="407" idx="0"/>
              <a:endCxn id="419" idx="2"/>
            </p:cNvCxnSpPr>
            <p:nvPr/>
          </p:nvCxnSpPr>
          <p:spPr>
            <a:xfrm flipH="1" flipV="1">
              <a:off x="1930367" y="1332128"/>
              <a:ext cx="160470" cy="4488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34" name="Straight Connector 433"/>
            <p:cNvCxnSpPr>
              <a:endCxn id="421" idx="2"/>
            </p:cNvCxnSpPr>
            <p:nvPr/>
          </p:nvCxnSpPr>
          <p:spPr>
            <a:xfrm flipV="1">
              <a:off x="2090837" y="1331273"/>
              <a:ext cx="234688" cy="45501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35" name="Straight Connector 434"/>
            <p:cNvCxnSpPr>
              <a:endCxn id="423" idx="2"/>
            </p:cNvCxnSpPr>
            <p:nvPr/>
          </p:nvCxnSpPr>
          <p:spPr>
            <a:xfrm flipH="1" flipV="1">
              <a:off x="2727099" y="1330221"/>
              <a:ext cx="263756" cy="4507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36" name="Straight Connector 435"/>
            <p:cNvCxnSpPr>
              <a:endCxn id="425" idx="2"/>
            </p:cNvCxnSpPr>
            <p:nvPr/>
          </p:nvCxnSpPr>
          <p:spPr>
            <a:xfrm flipV="1">
              <a:off x="2990855" y="1331709"/>
              <a:ext cx="131722" cy="44925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37" name="Straight Connector 436"/>
            <p:cNvCxnSpPr>
              <a:stCxn id="402" idx="0"/>
              <a:endCxn id="427" idx="2"/>
            </p:cNvCxnSpPr>
            <p:nvPr/>
          </p:nvCxnSpPr>
          <p:spPr>
            <a:xfrm flipH="1" flipV="1">
              <a:off x="3516089" y="1333616"/>
              <a:ext cx="386445" cy="44734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38" name="Straight Connector 437"/>
            <p:cNvCxnSpPr>
              <a:endCxn id="429" idx="2"/>
            </p:cNvCxnSpPr>
            <p:nvPr/>
          </p:nvCxnSpPr>
          <p:spPr>
            <a:xfrm flipH="1" flipV="1">
              <a:off x="3911247" y="1332761"/>
              <a:ext cx="4625" cy="435628"/>
            </a:xfrm>
            <a:prstGeom prst="line">
              <a:avLst/>
            </a:prstGeom>
            <a:ln w="12700"/>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06086132"/>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8"/>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4026b4b2-4e71-4ecd-99f6-25747792ee00"/>
</p:tagLst>
</file>

<file path=ppt/theme/theme1.xml><?xml version="1.0" encoding="utf-8"?>
<a:theme xmlns:a="http://schemas.openxmlformats.org/drawingml/2006/main" name="pivotal_4x3_template">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RCA-HAWQ">
  <a:themeElements>
    <a:clrScheme name="Pivotal 2">
      <a:dk1>
        <a:srgbClr val="00685D"/>
      </a:dk1>
      <a:lt1>
        <a:srgbClr val="FFFFFF"/>
      </a:lt1>
      <a:dk2>
        <a:srgbClr val="000000"/>
      </a:dk2>
      <a:lt2>
        <a:srgbClr val="4D4D4D"/>
      </a:lt2>
      <a:accent1>
        <a:srgbClr val="AEBF2F"/>
      </a:accent1>
      <a:accent2>
        <a:srgbClr val="3EA7BC"/>
      </a:accent2>
      <a:accent3>
        <a:srgbClr val="F16F3B"/>
      </a:accent3>
      <a:accent4>
        <a:srgbClr val="007CA2"/>
      </a:accent4>
      <a:accent5>
        <a:srgbClr val="000000"/>
      </a:accent5>
      <a:accent6>
        <a:srgbClr val="FFFFFF"/>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RCA-HAWQ">
  <a:themeElements>
    <a:clrScheme name="Pivotal 2">
      <a:dk1>
        <a:srgbClr val="00685D"/>
      </a:dk1>
      <a:lt1>
        <a:srgbClr val="FFFFFF"/>
      </a:lt1>
      <a:dk2>
        <a:srgbClr val="000000"/>
      </a:dk2>
      <a:lt2>
        <a:srgbClr val="4D4D4D"/>
      </a:lt2>
      <a:accent1>
        <a:srgbClr val="AEBF2F"/>
      </a:accent1>
      <a:accent2>
        <a:srgbClr val="3EA7BC"/>
      </a:accent2>
      <a:accent3>
        <a:srgbClr val="F16F3B"/>
      </a:accent3>
      <a:accent4>
        <a:srgbClr val="007CA2"/>
      </a:accent4>
      <a:accent5>
        <a:srgbClr val="000000"/>
      </a:accent5>
      <a:accent6>
        <a:srgbClr val="FFFFFF"/>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pivotal_4x3_template</Template>
  <TotalTime>13818</TotalTime>
  <Words>4730</Words>
  <Application>Microsoft Macintosh PowerPoint</Application>
  <PresentationFormat>On-screen Show (16:9)</PresentationFormat>
  <Paragraphs>413</Paragraphs>
  <Slides>20</Slides>
  <Notes>20</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pivotal_4x3_template</vt:lpstr>
      <vt:lpstr>ORCA-HAWQ</vt:lpstr>
      <vt:lpstr>1_ORCA-HAWQ</vt:lpstr>
      <vt:lpstr>System Preparation and Verification</vt:lpstr>
      <vt:lpstr>Agenda</vt:lpstr>
      <vt:lpstr>Greenplum Hardware Considerations</vt:lpstr>
      <vt:lpstr>Greenplum Database 4.3.x.x System Requirements</vt:lpstr>
      <vt:lpstr>Estimating Storage</vt:lpstr>
      <vt:lpstr>Calculating Usable Disk Capacity</vt:lpstr>
      <vt:lpstr>Segment Host – Disk Layout</vt:lpstr>
      <vt:lpstr>Segment Host Configuration</vt:lpstr>
      <vt:lpstr>Anatomy of a Segment Server</vt:lpstr>
      <vt:lpstr>Network Interface  Architecture</vt:lpstr>
      <vt:lpstr>Agenda</vt:lpstr>
      <vt:lpstr>Configuring the System for Greenplum</vt:lpstr>
      <vt:lpstr>Linux Operating System Kernel Tuning</vt:lpstr>
      <vt:lpstr>Linux Operating System Kernel Tuning (Cont)</vt:lpstr>
      <vt:lpstr>Disk Device and OS Settings</vt:lpstr>
      <vt:lpstr>Greenplum Database Installation Overview</vt:lpstr>
      <vt:lpstr>Greenplum Database Installation Overview (Cont)</vt:lpstr>
      <vt:lpstr>Hardware Verification and Testing</vt:lpstr>
      <vt:lpstr>Wrap Up</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Performance Analysis and Tuning</dc:title>
  <dc:creator>cantot</dc:creator>
  <cp:lastModifiedBy>Kevin Crocker</cp:lastModifiedBy>
  <cp:revision>285</cp:revision>
  <dcterms:created xsi:type="dcterms:W3CDTF">2015-02-11T17:51:07Z</dcterms:created>
  <dcterms:modified xsi:type="dcterms:W3CDTF">2017-03-15T18:09:56Z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6BFDBE32-553A-4F71-9724-8B0DD34D4ED7</vt:lpwstr>
  </property>
  <property fmtid="{D5CDD505-2E9C-101B-9397-08002B2CF9AE}" pid="3" name="ArticulatePath">
    <vt:lpwstr>GAA&amp;I_Module08</vt:lpwstr>
  </property>
</Properties>
</file>