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handoutMasterIdLst>
    <p:handoutMasterId r:id="rId40"/>
  </p:handoutMasterIdLst>
  <p:sldIdLst>
    <p:sldId id="335" r:id="rId2"/>
    <p:sldId id="376" r:id="rId3"/>
    <p:sldId id="377" r:id="rId4"/>
    <p:sldId id="378" r:id="rId5"/>
    <p:sldId id="379" r:id="rId6"/>
    <p:sldId id="380" r:id="rId7"/>
    <p:sldId id="381" r:id="rId8"/>
    <p:sldId id="382" r:id="rId9"/>
    <p:sldId id="383" r:id="rId10"/>
    <p:sldId id="384" r:id="rId11"/>
    <p:sldId id="385" r:id="rId12"/>
    <p:sldId id="386" r:id="rId13"/>
    <p:sldId id="387"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06" r:id="rId33"/>
    <p:sldId id="407" r:id="rId34"/>
    <p:sldId id="408" r:id="rId35"/>
    <p:sldId id="409" r:id="rId36"/>
    <p:sldId id="375" r:id="rId37"/>
    <p:sldId id="410" r:id="rId38"/>
  </p:sldIdLst>
  <p:sldSz cx="9144000" cy="5143500" type="screen16x9"/>
  <p:notesSz cx="6858000" cy="9144000"/>
  <p:custDataLst>
    <p:tags r:id="rId42"/>
  </p:custDataLst>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DBDA"/>
    <a:srgbClr val="F0F4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2" autoAdjust="0"/>
    <p:restoredTop sz="70392" autoAdjust="0"/>
  </p:normalViewPr>
  <p:slideViewPr>
    <p:cSldViewPr snapToGrid="0" snapToObjects="1">
      <p:cViewPr varScale="1">
        <p:scale>
          <a:sx n="105" d="100"/>
          <a:sy n="105" d="100"/>
        </p:scale>
        <p:origin x="-472" y="-11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90" d="100"/>
          <a:sy n="90"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tags" Target="tags/tag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1F3CDE44-1994-4F3C-A1AA-CF30DBB57157}" type="datetimeFigureOut">
              <a:rPr lang="en-US" altLang="en-US"/>
              <a:pPr/>
              <a:t>8/31/16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F94B1218-8F8F-4571-8384-5908C61339CA}" type="slidenum">
              <a:rPr lang="en-US" altLang="en-US"/>
              <a:pPr/>
              <a:t>‹#›</a:t>
            </a:fld>
            <a:endParaRPr lang="en-US" altLang="en-US"/>
          </a:p>
        </p:txBody>
      </p:sp>
    </p:spTree>
    <p:extLst>
      <p:ext uri="{BB962C8B-B14F-4D97-AF65-F5344CB8AC3E}">
        <p14:creationId xmlns:p14="http://schemas.microsoft.com/office/powerpoint/2010/main" val="30312550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3847D5F-D18A-4EFE-85D6-1336CC681B93}" type="datetimeFigureOut">
              <a:rPr lang="en-US" altLang="en-US"/>
              <a:pPr/>
              <a:t>8/31/16</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4475F10-5301-45E0-8406-B76BC39161B5}" type="slidenum">
              <a:rPr lang="en-US" altLang="en-US"/>
              <a:pPr/>
              <a:t>‹#›</a:t>
            </a:fld>
            <a:endParaRPr lang="en-US" altLang="en-US"/>
          </a:p>
        </p:txBody>
      </p:sp>
    </p:spTree>
    <p:extLst>
      <p:ext uri="{BB962C8B-B14F-4D97-AF65-F5344CB8AC3E}">
        <p14:creationId xmlns:p14="http://schemas.microsoft.com/office/powerpoint/2010/main" val="1795529651"/>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0" marR="0" indent="0" algn="l" defTabSz="457200" rtl="0" eaLnBrk="1" fontAlgn="base" latinLnBrk="0" hangingPunct="1">
              <a:lnSpc>
                <a:spcPct val="100000"/>
              </a:lnSpc>
              <a:spcBef>
                <a:spcPts val="0"/>
              </a:spcBef>
              <a:spcAft>
                <a:spcPct val="0"/>
              </a:spcAft>
              <a:buClrTx/>
              <a:buSzTx/>
              <a:buFontTx/>
              <a:buNone/>
              <a:tabLst/>
              <a:defRPr/>
            </a:pPr>
            <a:r>
              <a:rPr lang="en-US" dirty="0" smtClean="0"/>
              <a:t>Intro:</a:t>
            </a:r>
            <a:r>
              <a:rPr lang="en-US" baseline="0" dirty="0" smtClean="0"/>
              <a:t> my name is, my role is, …</a:t>
            </a:r>
            <a:endParaRPr lang="en-US" dirty="0"/>
          </a:p>
          <a:p>
            <a:pPr>
              <a:spcBef>
                <a:spcPts val="0"/>
              </a:spcBef>
              <a:buNone/>
            </a:pPr>
            <a:endParaRPr dirty="0"/>
          </a:p>
        </p:txBody>
      </p:sp>
      <p:sp>
        <p:nvSpPr>
          <p:cNvPr id="238" name="Shape 238"/>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399"/>
            <a:ext cx="5486400" cy="4341813"/>
          </a:xfrm>
        </p:spPr>
        <p:txBody>
          <a:bodyPr>
            <a:noAutofit/>
          </a:bodyPr>
          <a:lstStyle/>
          <a:p>
            <a:r>
              <a:rPr lang="en-US" dirty="0" smtClean="0"/>
              <a:t>The following resource-related configuration parameters can be used for resource allocation and contention:</a:t>
            </a:r>
          </a:p>
          <a:p>
            <a:pPr marL="171450" indent="-171450">
              <a:buFont typeface="Arial" panose="020B0604020202020204" pitchFamily="34" charset="0"/>
              <a:buChar char="•"/>
            </a:pPr>
            <a:r>
              <a:rPr lang="en-US" b="0" dirty="0" smtClean="0"/>
              <a:t>The </a:t>
            </a:r>
            <a:r>
              <a:rPr lang="en-US" b="0" dirty="0" smtClean="0">
                <a:latin typeface="Courier New" pitchFamily="49" charset="0"/>
                <a:cs typeface="Courier New" pitchFamily="49" charset="0"/>
              </a:rPr>
              <a:t>work_mem</a:t>
            </a:r>
            <a:r>
              <a:rPr lang="en-US" b="0" dirty="0" smtClean="0"/>
              <a:t> parameter specifies the amount of memory to be used by internal sort operations and hash tables before switching to temporary disk files. Note that for a complex query, several sort or hash operations might be running in parallel; each one will be allowed to use as much memory as this value specifies before it starts to put data into temporary files. Several running sessions could be doing such operations concurrently. Therefore, the total memory used could be many times the value of </a:t>
            </a:r>
            <a:r>
              <a:rPr lang="en-US" b="0" dirty="0" smtClean="0">
                <a:latin typeface="Courier New" pitchFamily="49" charset="0"/>
                <a:cs typeface="Courier New" pitchFamily="49" charset="0"/>
              </a:rPr>
              <a:t>work_mem</a:t>
            </a:r>
            <a:r>
              <a:rPr lang="en-US" b="0" dirty="0" smtClean="0"/>
              <a:t>. It is necessary to keep this fact in mind when choosing the value.</a:t>
            </a:r>
            <a:br>
              <a:rPr lang="en-US" b="0" dirty="0" smtClean="0"/>
            </a:br>
            <a:r>
              <a:rPr lang="en-US" b="0" dirty="0" smtClean="0"/>
              <a:t>Sort operations are used for </a:t>
            </a:r>
            <a:r>
              <a:rPr lang="en-US" b="0" dirty="0" smtClean="0">
                <a:latin typeface="Courier New" pitchFamily="49" charset="0"/>
                <a:cs typeface="Courier New" pitchFamily="49" charset="0"/>
              </a:rPr>
              <a:t>ORDER BY</a:t>
            </a:r>
            <a:r>
              <a:rPr lang="en-US" b="0" dirty="0" smtClean="0"/>
              <a:t>, </a:t>
            </a:r>
            <a:r>
              <a:rPr lang="en-US" b="0" dirty="0" smtClean="0">
                <a:latin typeface="Courier New" pitchFamily="49" charset="0"/>
                <a:cs typeface="Courier New" pitchFamily="49" charset="0"/>
              </a:rPr>
              <a:t>DISTINCT</a:t>
            </a:r>
            <a:r>
              <a:rPr lang="en-US" b="0" dirty="0" smtClean="0"/>
              <a:t>, and merge joins. Hash tables are used in hash joins, hash-based aggregation, and hash-based processing of IN subqueries. Note that </a:t>
            </a:r>
            <a:r>
              <a:rPr lang="en-US" b="0" dirty="0" smtClean="0">
                <a:latin typeface="Courier New" pitchFamily="49" charset="0"/>
                <a:cs typeface="Courier New" pitchFamily="49" charset="0"/>
              </a:rPr>
              <a:t>work_mem</a:t>
            </a:r>
            <a:r>
              <a:rPr lang="en-US" b="0" dirty="0" smtClean="0"/>
              <a:t> is only held for the duration of an operation, and then is immediately freed. A recommended approach is to increase </a:t>
            </a:r>
            <a:r>
              <a:rPr lang="en-US" b="0" dirty="0" smtClean="0">
                <a:latin typeface="Courier New" pitchFamily="49" charset="0"/>
                <a:cs typeface="Courier New" pitchFamily="49" charset="0"/>
              </a:rPr>
              <a:t>work_mem</a:t>
            </a:r>
            <a:r>
              <a:rPr lang="en-US" b="0" dirty="0" smtClean="0"/>
              <a:t> on a per-session or per-query basis as needed. </a:t>
            </a:r>
          </a:p>
          <a:p>
            <a:pPr marL="171450" indent="-171450">
              <a:buFont typeface="Arial" panose="020B0604020202020204" pitchFamily="34" charset="0"/>
              <a:buChar char="•"/>
            </a:pPr>
            <a:r>
              <a:rPr lang="en-US" b="0" dirty="0" err="1" smtClean="0">
                <a:latin typeface="Courier New" pitchFamily="49" charset="0"/>
                <a:cs typeface="Courier New" pitchFamily="49" charset="0"/>
              </a:rPr>
              <a:t>maintenance_work_mem</a:t>
            </a:r>
            <a:r>
              <a:rPr lang="en-US" b="0" dirty="0" smtClean="0"/>
              <a:t> – Specifies the maximum amount of memory to be used in maintenance operations, such as </a:t>
            </a:r>
            <a:r>
              <a:rPr lang="en-US" b="0" dirty="0" smtClean="0">
                <a:latin typeface="Courier New" pitchFamily="49" charset="0"/>
                <a:cs typeface="Courier New" pitchFamily="49" charset="0"/>
              </a:rPr>
              <a:t>VACUUM</a:t>
            </a:r>
            <a:r>
              <a:rPr lang="en-US" b="0" dirty="0" smtClean="0"/>
              <a:t> or </a:t>
            </a:r>
            <a:r>
              <a:rPr lang="en-US" b="0" dirty="0" smtClean="0">
                <a:latin typeface="Courier New" pitchFamily="49" charset="0"/>
                <a:cs typeface="Courier New" pitchFamily="49" charset="0"/>
              </a:rPr>
              <a:t>CREATE INDEX</a:t>
            </a:r>
            <a:r>
              <a:rPr lang="en-US" b="0" dirty="0" smtClean="0"/>
              <a:t>. Since only one of these operations can be executed at a time by a database session, and an installation normally does not have very many of them happening concurrently, it is safe to set this value significantly larger than </a:t>
            </a:r>
            <a:r>
              <a:rPr lang="en-US" b="0" dirty="0" smtClean="0">
                <a:latin typeface="Courier New" pitchFamily="49" charset="0"/>
                <a:cs typeface="Courier New" pitchFamily="49" charset="0"/>
              </a:rPr>
              <a:t>work_mem</a:t>
            </a:r>
            <a:r>
              <a:rPr lang="en-US" b="0" dirty="0" smtClean="0"/>
              <a:t>. Larger settings may improve performance for vacuuming and for restoring database dumps.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457200"/>
            <a:ext cx="5943600" cy="4343400"/>
          </a:xfrm>
        </p:spPr>
        <p:txBody>
          <a:bodyPr>
            <a:noAutofit/>
          </a:bodyPr>
          <a:lstStyle/>
          <a:p>
            <a:r>
              <a:rPr lang="en-US" b="1" dirty="0" smtClean="0"/>
              <a:t>Setting Resource Related Configuration Parameters (Continued)</a:t>
            </a:r>
          </a:p>
          <a:p>
            <a:pPr marL="171450" indent="-171450">
              <a:buFont typeface="Arial" panose="020B0604020202020204" pitchFamily="34" charset="0"/>
              <a:buChar char="•"/>
            </a:pPr>
            <a:r>
              <a:rPr lang="en-US" b="0" dirty="0" smtClean="0">
                <a:latin typeface="Courier New" pitchFamily="49" charset="0"/>
                <a:cs typeface="Courier New" pitchFamily="49" charset="0"/>
              </a:rPr>
              <a:t>shared_buffers</a:t>
            </a:r>
            <a:r>
              <a:rPr lang="en-US" b="0" dirty="0" smtClean="0"/>
              <a:t> – Sets the amount of memory a Greenplum server instance uses for shared memory buffers. This setting must be at least 128 kilobytes and at least 16 kilobytes times max_connections. Shared buffers define a block of memory that Greenplum Database will use to hold requests that are waiting for kernel buffer and CPU. Greenplum Database relies mostly on the OS to cache data files, therefore this parameter is set relatively low when compared to the total RAM available on a host.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 new workload management system, enabled by setting the configuration</a:t>
            </a:r>
            <a:r>
              <a:rPr lang="en-US" b="0" baseline="0" dirty="0" smtClean="0"/>
              <a:t> parameter, </a:t>
            </a:r>
            <a:r>
              <a:rPr lang="en-US" b="0" baseline="0" dirty="0" err="1" smtClean="0">
                <a:latin typeface="Courier New" pitchFamily="49" charset="0"/>
                <a:cs typeface="Courier New" pitchFamily="49" charset="0"/>
              </a:rPr>
              <a:t>gp_resqueue_memory_policy</a:t>
            </a:r>
            <a:r>
              <a:rPr lang="en-US" b="0" baseline="0" dirty="0" smtClean="0"/>
              <a:t> to </a:t>
            </a:r>
            <a:r>
              <a:rPr lang="en-US" b="0" baseline="0" dirty="0" err="1" smtClean="0">
                <a:latin typeface="Courier New" pitchFamily="49" charset="0"/>
                <a:cs typeface="Courier New" pitchFamily="49" charset="0"/>
              </a:rPr>
              <a:t>eager_free</a:t>
            </a:r>
            <a:r>
              <a:rPr lang="en-US" b="0" baseline="0" dirty="0" smtClean="0"/>
              <a:t> or </a:t>
            </a:r>
            <a:r>
              <a:rPr lang="en-US" b="0" baseline="0" dirty="0" smtClean="0">
                <a:latin typeface="Courier New" pitchFamily="49" charset="0"/>
                <a:cs typeface="Courier New" pitchFamily="49" charset="0"/>
              </a:rPr>
              <a:t>auto</a:t>
            </a:r>
            <a:r>
              <a:rPr lang="en-US" b="0" baseline="0" dirty="0" smtClean="0"/>
              <a:t>, ignores the </a:t>
            </a:r>
            <a:r>
              <a:rPr lang="en-US" b="0" baseline="0" dirty="0" err="1" smtClean="0">
                <a:latin typeface="Courier New" pitchFamily="49" charset="0"/>
                <a:cs typeface="Courier New" pitchFamily="49" charset="0"/>
              </a:rPr>
              <a:t>work_mem</a:t>
            </a:r>
            <a:r>
              <a:rPr lang="en-US" b="0" baseline="0" dirty="0" smtClean="0"/>
              <a:t> and </a:t>
            </a:r>
            <a:r>
              <a:rPr lang="en-US" b="0" baseline="0" dirty="0" err="1" smtClean="0">
                <a:latin typeface="Courier New" pitchFamily="49" charset="0"/>
                <a:cs typeface="Courier New" pitchFamily="49" charset="0"/>
              </a:rPr>
              <a:t>maintenance_work_mem</a:t>
            </a:r>
            <a:r>
              <a:rPr lang="en-US" b="0" baseline="0" dirty="0" smtClean="0"/>
              <a:t>. The resource queues allow you to specify limitations on memory and CPU resources. However, you can set configuration parameters to ensure that queries have enough resources, despite the settings on the resource queues. Configuration parameters that can be used to affect resources outside of the resource queues include:</a:t>
            </a:r>
          </a:p>
          <a:p>
            <a:pPr marL="171450" indent="-171450">
              <a:buFont typeface="Arial" panose="020B0604020202020204" pitchFamily="34" charset="0"/>
              <a:buChar char="•"/>
            </a:pPr>
            <a:r>
              <a:rPr lang="en-US" b="1" baseline="0" dirty="0" err="1" smtClean="0"/>
              <a:t>statement_mem</a:t>
            </a:r>
            <a:r>
              <a:rPr lang="en-US" b="0" baseline="0" dirty="0" smtClean="0"/>
              <a:t> – The default memory allotment defined by the resource queue can be overridden on a per query basis by setting the </a:t>
            </a:r>
            <a:r>
              <a:rPr lang="en-US" b="0" baseline="0" dirty="0" err="1" smtClean="0">
                <a:latin typeface="Courier New" pitchFamily="49" charset="0"/>
                <a:cs typeface="Courier New" pitchFamily="49" charset="0"/>
              </a:rPr>
              <a:t>statement_mem</a:t>
            </a:r>
            <a:r>
              <a:rPr lang="en-US" b="0" baseline="0" dirty="0" smtClean="0"/>
              <a:t> parameter.  The query can be allocated memory up to the amount defined in the </a:t>
            </a:r>
            <a:r>
              <a:rPr lang="en-US" b="0" baseline="0" dirty="0" err="1" smtClean="0"/>
              <a:t>max_statement_mem</a:t>
            </a:r>
            <a:r>
              <a:rPr lang="en-US" b="0" baseline="0" dirty="0" smtClean="0"/>
              <a:t> parameter. These values should never exceed the physical memory of a segment host. Setting this parameter for a specific query prevents out of memory errors that could occur on a segment for that specific query.</a:t>
            </a:r>
          </a:p>
          <a:p>
            <a:pPr marL="171450" indent="-171450">
              <a:buFont typeface="Arial" panose="020B0604020202020204" pitchFamily="34" charset="0"/>
              <a:buChar char="•"/>
            </a:pPr>
            <a:r>
              <a:rPr lang="en-US" b="1" baseline="0" dirty="0" err="1" smtClean="0"/>
              <a:t>max_statement_mem</a:t>
            </a:r>
            <a:r>
              <a:rPr lang="en-US" b="0" baseline="0" dirty="0" smtClean="0"/>
              <a:t> – The parameter defines the maximum amount of memory that can be allocated to a query. This value is used both by the </a:t>
            </a:r>
            <a:r>
              <a:rPr lang="en-US" b="0" baseline="0" dirty="0" err="1" smtClean="0"/>
              <a:t>statement_mem</a:t>
            </a:r>
            <a:r>
              <a:rPr lang="en-US" b="0" baseline="0" dirty="0" smtClean="0"/>
              <a:t> configuration parameter and the resource queue memory limits as a ceiling for the amount of memory that can be allocated. This parameter can also be used to avoid out of memory errors if the </a:t>
            </a:r>
            <a:r>
              <a:rPr lang="en-US" b="0" baseline="0" dirty="0" err="1" smtClean="0">
                <a:latin typeface="Courier New" pitchFamily="49" charset="0"/>
                <a:cs typeface="Courier New" pitchFamily="49" charset="0"/>
              </a:rPr>
              <a:t>statement_mem</a:t>
            </a:r>
            <a:r>
              <a:rPr lang="en-US" b="0" baseline="0" dirty="0" smtClean="0"/>
              <a:t> or memory limits in the resource queue are set too high.</a:t>
            </a:r>
          </a:p>
          <a:p>
            <a:pPr marL="171450" indent="-171450">
              <a:buFont typeface="Arial" panose="020B0604020202020204" pitchFamily="34" charset="0"/>
              <a:buChar char="•"/>
            </a:pPr>
            <a:r>
              <a:rPr lang="en-US" b="1" baseline="0" dirty="0" err="1" smtClean="0">
                <a:latin typeface="Courier New" pitchFamily="49" charset="0"/>
                <a:cs typeface="Courier New" pitchFamily="49" charset="0"/>
              </a:rPr>
              <a:t>gp_vmem_protect_limit</a:t>
            </a:r>
            <a:r>
              <a:rPr lang="en-US" b="0" baseline="0" dirty="0" smtClean="0"/>
              <a:t> – This parameter sets the maximum amount of memory that all postgres processes of an active segment instance can consume.</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b="0" dirty="0" smtClean="0"/>
              <a:t>Greenplum uses a cost-based query planner that relies on database statistics. Statistics such as number of rows and the range of values in a column are needed by the query planner for it to choose the most optimal plans.</a:t>
            </a:r>
          </a:p>
          <a:p>
            <a:r>
              <a:rPr lang="en-US" b="0" dirty="0" smtClean="0"/>
              <a:t>The </a:t>
            </a:r>
            <a:r>
              <a:rPr lang="en-US" b="0" dirty="0" smtClean="0">
                <a:latin typeface="Courier New" pitchFamily="49" charset="0"/>
                <a:cs typeface="Courier New" pitchFamily="49" charset="0"/>
              </a:rPr>
              <a:t>ANALYZE</a:t>
            </a:r>
            <a:r>
              <a:rPr lang="en-US" b="0" dirty="0" smtClean="0"/>
              <a:t> command collects statistics about the database needed by the query planner. It is a good idea run </a:t>
            </a:r>
            <a:r>
              <a:rPr lang="en-US" b="0" dirty="0" smtClean="0">
                <a:latin typeface="Courier New" pitchFamily="49" charset="0"/>
                <a:cs typeface="Courier New" pitchFamily="49" charset="0"/>
              </a:rPr>
              <a:t>ANALYZE</a:t>
            </a:r>
            <a:r>
              <a:rPr lang="en-US" b="0" dirty="0" smtClean="0"/>
              <a:t> after any changes to the database are made, including:</a:t>
            </a:r>
          </a:p>
          <a:p>
            <a:pPr marL="171450" indent="-171450">
              <a:buFont typeface="Arial" panose="020B0604020202020204" pitchFamily="34" charset="0"/>
              <a:buChar char="•"/>
            </a:pPr>
            <a:r>
              <a:rPr lang="en-US" dirty="0" smtClean="0"/>
              <a:t>Performing data loads</a:t>
            </a:r>
          </a:p>
          <a:p>
            <a:pPr marL="171450" indent="-171450">
              <a:buFont typeface="Arial" panose="020B0604020202020204" pitchFamily="34" charset="0"/>
              <a:buChar char="•"/>
            </a:pPr>
            <a:r>
              <a:rPr lang="en-US" b="0" dirty="0" smtClean="0"/>
              <a:t>Restore data from backups</a:t>
            </a:r>
          </a:p>
          <a:p>
            <a:pPr marL="171450" indent="-171450">
              <a:buFont typeface="Arial" panose="020B0604020202020204" pitchFamily="34" charset="0"/>
              <a:buChar char="•"/>
            </a:pPr>
            <a:r>
              <a:rPr lang="en-US" dirty="0" smtClean="0"/>
              <a:t>Making changes to the schema</a:t>
            </a:r>
          </a:p>
          <a:p>
            <a:pPr marL="171450" indent="-171450">
              <a:buFont typeface="Arial" panose="020B0604020202020204" pitchFamily="34" charset="0"/>
              <a:buChar char="•"/>
            </a:pPr>
            <a:r>
              <a:rPr lang="en-US" b="0" dirty="0" smtClean="0"/>
              <a:t>Changing data with insertions, updates, or deletions</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491842"/>
          </a:xfrm>
        </p:spPr>
        <p:txBody>
          <a:bodyPr>
            <a:noAutofit/>
          </a:bodyPr>
          <a:lstStyle/>
          <a:p>
            <a:r>
              <a:rPr lang="en-US" sz="1150" b="0" dirty="0" smtClean="0"/>
              <a:t>The following can</a:t>
            </a:r>
            <a:r>
              <a:rPr lang="en-US" sz="1150" b="0" baseline="0" dirty="0" smtClean="0"/>
              <a:t> be used to configure statistics collection for the query planner:</a:t>
            </a:r>
          </a:p>
          <a:p>
            <a:pPr marL="171450" indent="-171450">
              <a:buFont typeface="Arial" panose="020B0604020202020204" pitchFamily="34" charset="0"/>
              <a:buChar char="•"/>
            </a:pPr>
            <a:r>
              <a:rPr lang="en-US" sz="1150" b="1" dirty="0" smtClean="0"/>
              <a:t>The </a:t>
            </a:r>
            <a:r>
              <a:rPr lang="en-US" sz="1150" b="1" dirty="0" smtClean="0">
                <a:latin typeface="Courier New" pitchFamily="49" charset="0"/>
                <a:cs typeface="Courier New" pitchFamily="49" charset="0"/>
              </a:rPr>
              <a:t>default_statistics_target </a:t>
            </a:r>
            <a:r>
              <a:rPr lang="en-US" sz="1150" b="1" dirty="0" smtClean="0"/>
              <a:t> parameter </a:t>
            </a:r>
            <a:r>
              <a:rPr lang="en-US" sz="1150" b="0" dirty="0" smtClean="0"/>
              <a:t>– Sets the default statistics target for table columns that have not had a column-specific target set using </a:t>
            </a:r>
            <a:r>
              <a:rPr lang="en-US" sz="1150" b="0" dirty="0" smtClean="0">
                <a:latin typeface="Courier New" pitchFamily="49" charset="0"/>
                <a:cs typeface="Courier New" pitchFamily="49" charset="0"/>
              </a:rPr>
              <a:t>ALTER TABLE SET STATISTICS</a:t>
            </a:r>
            <a:r>
              <a:rPr lang="en-US" sz="1150" b="0" dirty="0" smtClean="0"/>
              <a:t>. Larger values increase the time needed to perform </a:t>
            </a:r>
            <a:r>
              <a:rPr lang="en-US" sz="1150" b="0" dirty="0" smtClean="0">
                <a:latin typeface="Courier New" pitchFamily="49" charset="0"/>
                <a:cs typeface="Courier New" pitchFamily="49" charset="0"/>
              </a:rPr>
              <a:t>ANALYZE</a:t>
            </a:r>
            <a:r>
              <a:rPr lang="en-US" sz="1150" b="0" dirty="0" smtClean="0"/>
              <a:t>, but may improve the quality of the query planner's estimates. Specifically, this sets the maximum number of most common values and histogram bounds, or the number of value groups of approximately equal population, that are sampled. Most queries retrieve only a fraction of the rows in a table, due to having </a:t>
            </a:r>
            <a:r>
              <a:rPr lang="en-US" sz="1150" b="0" dirty="0" smtClean="0">
                <a:latin typeface="Courier New" pitchFamily="49" charset="0"/>
                <a:cs typeface="Courier New" pitchFamily="49" charset="0"/>
              </a:rPr>
              <a:t>WHERE</a:t>
            </a:r>
            <a:r>
              <a:rPr lang="en-US" sz="1150" b="0" dirty="0" smtClean="0"/>
              <a:t> clauses that restrict the rows to be examined. The planner makes an estimate of the selectivity of </a:t>
            </a:r>
            <a:r>
              <a:rPr lang="en-US" sz="1150" b="0" dirty="0" smtClean="0">
                <a:latin typeface="Courier New" pitchFamily="49" charset="0"/>
                <a:cs typeface="Courier New" pitchFamily="49" charset="0"/>
              </a:rPr>
              <a:t>WHERE</a:t>
            </a:r>
            <a:r>
              <a:rPr lang="en-US" sz="1150" b="0" dirty="0" smtClean="0"/>
              <a:t> clauses, or the fraction of rows that match each condition in the </a:t>
            </a:r>
            <a:r>
              <a:rPr lang="en-US" sz="1150" b="0" dirty="0" smtClean="0">
                <a:latin typeface="Courier New" pitchFamily="49" charset="0"/>
                <a:cs typeface="Courier New" pitchFamily="49" charset="0"/>
              </a:rPr>
              <a:t>WHERE</a:t>
            </a:r>
            <a:r>
              <a:rPr lang="en-US" sz="1150" b="0" dirty="0" smtClean="0"/>
              <a:t> clause. A higher value, especially for columns with irregular data patterns, may allow for more accurate query plans. </a:t>
            </a:r>
          </a:p>
          <a:p>
            <a:pPr marL="171450" indent="-171450">
              <a:buFont typeface="Arial" panose="020B0604020202020204" pitchFamily="34" charset="0"/>
              <a:buChar char="•"/>
            </a:pPr>
            <a:r>
              <a:rPr lang="en-US" sz="1150" b="1" dirty="0" smtClean="0"/>
              <a:t>The </a:t>
            </a:r>
            <a:r>
              <a:rPr lang="en-US" sz="1150" b="1" dirty="0" smtClean="0">
                <a:latin typeface="Courier New" pitchFamily="49" charset="0"/>
                <a:cs typeface="Courier New" pitchFamily="49" charset="0"/>
              </a:rPr>
              <a:t>gp_analyze_relative_error</a:t>
            </a:r>
            <a:r>
              <a:rPr lang="en-US" sz="1150" b="1" dirty="0" smtClean="0"/>
              <a:t> parameter </a:t>
            </a:r>
            <a:r>
              <a:rPr lang="en-US" sz="1150" b="0" dirty="0" smtClean="0"/>
              <a:t>– Sets the estimated acceptable error in the cardinality of the table. A value of 0.5 is equivalent to an acceptable error of 50%, the default value used in PostgreSQL. If the statistics collected during </a:t>
            </a:r>
            <a:r>
              <a:rPr lang="en-US" sz="1150" b="0" dirty="0" smtClean="0">
                <a:latin typeface="Courier New" pitchFamily="49" charset="0"/>
                <a:cs typeface="Courier New" pitchFamily="49" charset="0"/>
              </a:rPr>
              <a:t>ANALYZE</a:t>
            </a:r>
            <a:r>
              <a:rPr lang="en-US" sz="1150" b="0" dirty="0" smtClean="0"/>
              <a:t> are not producing good estimates of cardinality for a particular table attribute, decreasing the relative error fraction, or accepting less error, tells the system to sample more rows to determine the number of distinct non-null data values in a column (as stored in the </a:t>
            </a:r>
            <a:r>
              <a:rPr lang="en-US" sz="1150" b="0" dirty="0" smtClean="0">
                <a:latin typeface="Courier New" pitchFamily="49" charset="0"/>
                <a:cs typeface="Courier New" pitchFamily="49" charset="0"/>
              </a:rPr>
              <a:t>n_distinct</a:t>
            </a:r>
            <a:r>
              <a:rPr lang="en-US" sz="1150" b="0" dirty="0" smtClean="0"/>
              <a:t> column of the </a:t>
            </a:r>
            <a:r>
              <a:rPr lang="en-US" sz="1150" b="0" dirty="0" smtClean="0">
                <a:latin typeface="Courier New" pitchFamily="49" charset="0"/>
                <a:cs typeface="Courier New" pitchFamily="49" charset="0"/>
              </a:rPr>
              <a:t>pg_stats</a:t>
            </a:r>
            <a:r>
              <a:rPr lang="en-US" sz="1150" b="0" dirty="0" smtClean="0"/>
              <a:t> table). </a:t>
            </a:r>
          </a:p>
          <a:p>
            <a:pPr marL="171450" indent="-171450">
              <a:buFont typeface="Arial" panose="020B0604020202020204" pitchFamily="34" charset="0"/>
              <a:buChar char="•"/>
            </a:pPr>
            <a:r>
              <a:rPr lang="en-US" sz="1150" b="1" dirty="0" smtClean="0">
                <a:latin typeface="Courier New" pitchFamily="49" charset="0"/>
                <a:cs typeface="Courier New" pitchFamily="49" charset="0"/>
              </a:rPr>
              <a:t>ALTER TABLE SET STATISTICS</a:t>
            </a:r>
            <a:r>
              <a:rPr lang="en-US" sz="1150" b="1" dirty="0" smtClean="0"/>
              <a:t> </a:t>
            </a:r>
            <a:r>
              <a:rPr lang="en-US" sz="1150" b="0" dirty="0" smtClean="0"/>
              <a:t>– This is similar to setting </a:t>
            </a:r>
            <a:r>
              <a:rPr lang="en-US" sz="1150" b="0" dirty="0" smtClean="0">
                <a:latin typeface="Courier New" pitchFamily="49" charset="0"/>
                <a:cs typeface="Courier New" pitchFamily="49" charset="0"/>
              </a:rPr>
              <a:t>default_statistics_target</a:t>
            </a:r>
            <a:r>
              <a:rPr lang="en-US" sz="1150" b="0" dirty="0" smtClean="0"/>
              <a:t> higher for a particular table column. This is recommended for columns frequently used in query predicates and joins.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dirty="0" smtClean="0"/>
              <a:t>There are several key points to consider when working with your data:</a:t>
            </a:r>
          </a:p>
          <a:p>
            <a:pPr marL="171450" indent="-171450">
              <a:buFont typeface="Arial" panose="020B0604020202020204" pitchFamily="34" charset="0"/>
              <a:buChar char="•"/>
            </a:pPr>
            <a:r>
              <a:rPr lang="en-US" dirty="0" smtClean="0"/>
              <a:t>Consider what your table distribution key should be. In a Greenplum Database table, one or more columns are used as the distribution key, meaning those columns are used by the hashing algorithm to divide the data amongst all of the segments. The benefit of data distribution is to get your data as flat as possible.</a:t>
            </a:r>
            <a:endParaRPr lang="en-US" baseline="0" dirty="0" smtClean="0"/>
          </a:p>
          <a:p>
            <a:pPr marL="171450" indent="-171450">
              <a:buFont typeface="Arial" panose="020B0604020202020204" pitchFamily="34" charset="0"/>
              <a:buChar char="•"/>
            </a:pPr>
            <a:r>
              <a:rPr lang="en-US" baseline="0" dirty="0" smtClean="0"/>
              <a:t>Check for data skew. Your data may become unbalanced, causing one segment to work harder than another. This ties into the table distribution key selection.</a:t>
            </a:r>
          </a:p>
          <a:p>
            <a:pPr marL="171450" indent="-171450">
              <a:buFont typeface="Arial" panose="020B0604020202020204" pitchFamily="34" charset="0"/>
              <a:buChar char="•"/>
            </a:pPr>
            <a:r>
              <a:rPr lang="en-US" baseline="0" dirty="0" smtClean="0"/>
              <a:t>If necessary, rebalance the table to achieve a more balanced solution.</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lvl="0"/>
            <a:r>
              <a:rPr lang="en-US" dirty="0" smtClean="0"/>
              <a:t>The following considerations should be taken into account when declaring a distribution key for a table (listed in order of importance):</a:t>
            </a:r>
          </a:p>
          <a:p>
            <a:pPr marL="171450" indent="-171450">
              <a:buFont typeface="Arial" panose="020B0604020202020204" pitchFamily="34" charset="0"/>
              <a:buChar char="•"/>
            </a:pPr>
            <a:r>
              <a:rPr lang="en-US" b="1" dirty="0" smtClean="0"/>
              <a:t>Even data distribution </a:t>
            </a:r>
            <a:r>
              <a:rPr lang="en-US" dirty="0" smtClean="0"/>
              <a:t>— For the best possible performance, all of the segments should contain equal portions of data. If the data is unbalanced or skewed, then the segments with more data will have to work harder to perform their portion of the query processing. To ensure an even distribution of data, you want to choose a distribution key that is unique for each record, such as the primary key.</a:t>
            </a:r>
          </a:p>
          <a:p>
            <a:pPr marL="171450" indent="-171450">
              <a:buFont typeface="Arial" panose="020B0604020202020204" pitchFamily="34" charset="0"/>
              <a:buChar char="•"/>
            </a:pPr>
            <a:r>
              <a:rPr lang="en-US" b="1" dirty="0" smtClean="0"/>
              <a:t>Local and distributed operations </a:t>
            </a:r>
            <a:r>
              <a:rPr lang="en-US" dirty="0" smtClean="0"/>
              <a:t>— During query processing, it is faster if the work associated with join and aggregation operations can be done locally at the segment-level rather than at the system-level (distributing tuples amongst the segments). When tables share a common distribution key in Greenplum Database, joining or sorting on their shared distribution key columns will result in the most efficient query processing, as the majority of the work is done locally at the segment-level. Local operations are approximately 5 times faster that distributed operations.</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557784"/>
            <a:ext cx="5943600" cy="8229600"/>
          </a:xfrm>
        </p:spPr>
        <p:txBody>
          <a:bodyPr>
            <a:noAutofit/>
          </a:bodyPr>
          <a:lstStyle/>
          <a:p>
            <a:r>
              <a:rPr lang="en-US" b="1" dirty="0" smtClean="0"/>
              <a:t>Greenplum Data Distribution – Consider the Table Distribution Key (Continued)</a:t>
            </a:r>
          </a:p>
          <a:p>
            <a:pPr marL="171450" indent="-171450">
              <a:buFont typeface="Arial" panose="020B0604020202020204" pitchFamily="34" charset="0"/>
              <a:buChar char="•"/>
            </a:pPr>
            <a:r>
              <a:rPr lang="en-US" b="1" dirty="0" smtClean="0"/>
              <a:t>Even query processing </a:t>
            </a:r>
            <a:r>
              <a:rPr lang="en-US" dirty="0" smtClean="0"/>
              <a:t>— When a query is being processed, you want all of the segments to handle an equal amount of the query workload to get the best possible performance. In some cases, query processing workload can be skewed if the table’s data distribution policy and the query predicates are not well matched. For example, suppose you have a table of sales transactions. The table is distributed based on a column that contains corporate names as values. The hashing algorithm distributes the data based on the values of the distribution key, so if a predicate in a query references a single value from the distribution key, the work in the query will run on only one segment. This may be a viable distribution policy if your query predicates tend to select data on a criteria other than corporation name. However, for queries that do use corporation name in their predicates, you can potentially have just one segment instance handling all of the query workload.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399"/>
            <a:ext cx="5486400" cy="4341813"/>
          </a:xfrm>
        </p:spPr>
        <p:txBody>
          <a:bodyPr>
            <a:noAutofit/>
          </a:bodyPr>
          <a:lstStyle/>
          <a:p>
            <a:r>
              <a:rPr lang="en-US" sz="1100" dirty="0" smtClean="0"/>
              <a:t>One indication of uneven table distribution is when one segment is taking significantly longer to complete its portion of a query. You can view individual segment host performance during query processing by accessing:</a:t>
            </a:r>
          </a:p>
          <a:p>
            <a:pPr marL="171450" indent="-171450">
              <a:buFont typeface="Arial" panose="020B0604020202020204" pitchFamily="34" charset="0"/>
              <a:buChar char="•"/>
            </a:pPr>
            <a:r>
              <a:rPr lang="en-US" sz="1100" b="1" dirty="0" smtClean="0">
                <a:latin typeface="Courier New" pitchFamily="49" charset="0"/>
                <a:cs typeface="Courier New" pitchFamily="49" charset="0"/>
              </a:rPr>
              <a:t>gp_toolkit.gp_skew_coefficients</a:t>
            </a:r>
            <a:r>
              <a:rPr lang="en-US" sz="1100" b="1" baseline="0" dirty="0" smtClean="0"/>
              <a:t> –</a:t>
            </a:r>
            <a:r>
              <a:rPr lang="en-US" sz="1100" baseline="0" dirty="0" smtClean="0"/>
              <a:t> </a:t>
            </a:r>
            <a:r>
              <a:rPr lang="en-US" sz="1100" dirty="0" smtClean="0"/>
              <a:t>This view shows data distribution skew by calculating the coefficient of variation (CV) for the data stored on each segment. This view is accessible to all users, however non-superusers will only be able to see tables that they have permission to access.</a:t>
            </a:r>
            <a:br>
              <a:rPr lang="en-US" sz="1100" dirty="0" smtClean="0"/>
            </a:br>
            <a:r>
              <a:rPr lang="en-US" sz="1100" dirty="0" smtClean="0"/>
              <a:t>The column, skccoeff, shows the coefficient of variation (CV). This is calculated as the standard deviation divided by the average. It takes into account both the average and variability around the average of a data series. The lower the value, the better. Higher values indicate greater data skew.</a:t>
            </a:r>
          </a:p>
          <a:p>
            <a:pPr marL="171450" indent="-171450">
              <a:buFont typeface="Arial" panose="020B0604020202020204" pitchFamily="34" charset="0"/>
              <a:buChar char="•"/>
            </a:pPr>
            <a:r>
              <a:rPr lang="en-US" sz="1100" b="1" dirty="0" smtClean="0">
                <a:latin typeface="Courier New" pitchFamily="49" charset="0"/>
                <a:cs typeface="Courier New" pitchFamily="49" charset="0"/>
              </a:rPr>
              <a:t>gp_toolkit.gp_skew_idle_fractions</a:t>
            </a:r>
            <a:r>
              <a:rPr lang="en-US" sz="1100" b="1" baseline="0" dirty="0" smtClean="0"/>
              <a:t> –</a:t>
            </a:r>
            <a:r>
              <a:rPr lang="en-US" sz="1100" baseline="0" dirty="0" smtClean="0"/>
              <a:t> This view shows data distribution skew by calculating the percentage of the system that is idle during a table scan, which is an indicator of processing data skew. This view is accessible to all users, however non-superusers will only be able to see tables that they have permission to access.</a:t>
            </a:r>
            <a:br>
              <a:rPr lang="en-US" sz="1100" baseline="0" dirty="0" smtClean="0"/>
            </a:br>
            <a:r>
              <a:rPr lang="en-US" sz="1100" baseline="0" dirty="0" smtClean="0"/>
              <a:t>The column, siffraction, shows the percentage of the system that is idle during a table scan. This is an indicator of uneven data distribution or query processing skew. For example, a value of 0.1 indicates 10% skew, a value of 0.5 indicates 50% skew, and so on. Tables that have more than 10% skew should have their distribution policies evaluated.</a:t>
            </a:r>
            <a:endParaRPr lang="en-US" sz="1100" dirty="0" smtClean="0"/>
          </a:p>
          <a:p>
            <a:pPr marL="171450" indent="-171450">
              <a:buFont typeface="Arial" panose="020B0604020202020204" pitchFamily="34" charset="0"/>
              <a:buChar char="•"/>
            </a:pPr>
            <a:r>
              <a:rPr lang="en-US" sz="1100" dirty="0" smtClean="0"/>
              <a:t>System tools such as </a:t>
            </a:r>
            <a:r>
              <a:rPr lang="en-US" sz="1100" dirty="0" smtClean="0">
                <a:latin typeface="Courier New" pitchFamily="49" charset="0"/>
                <a:cs typeface="Courier New" pitchFamily="49" charset="0"/>
              </a:rPr>
              <a:t>top</a:t>
            </a:r>
            <a:r>
              <a:rPr lang="en-US" sz="1100" dirty="0" smtClean="0"/>
              <a:t> and </a:t>
            </a:r>
            <a:r>
              <a:rPr lang="en-US" sz="1100" dirty="0" smtClean="0">
                <a:latin typeface="Courier New" pitchFamily="49" charset="0"/>
                <a:cs typeface="Courier New" pitchFamily="49" charset="0"/>
              </a:rPr>
              <a:t>iostat</a:t>
            </a:r>
            <a:r>
              <a:rPr lang="en-US" sz="1100" baseline="0" dirty="0" smtClean="0">
                <a:latin typeface="Calibri" pitchFamily="34" charset="0"/>
                <a:cs typeface="+mn-cs"/>
              </a:rPr>
              <a:t> can be run on multiple systems with </a:t>
            </a:r>
            <a:r>
              <a:rPr lang="en-US" sz="1100" baseline="0" dirty="0" smtClean="0">
                <a:latin typeface="Courier New" pitchFamily="49" charset="0"/>
                <a:cs typeface="Courier New" pitchFamily="49" charset="0"/>
              </a:rPr>
              <a:t>gpssh</a:t>
            </a:r>
            <a:r>
              <a:rPr lang="en-US" sz="1100" baseline="0" dirty="0" smtClean="0">
                <a:latin typeface="Calibri" pitchFamily="34" charset="0"/>
                <a:cs typeface="+mn-cs"/>
              </a:rPr>
              <a:t>.</a:t>
            </a:r>
            <a:endParaRPr lang="en-US" sz="1100" dirty="0" smtClean="0"/>
          </a:p>
          <a:p>
            <a:pPr lvl="0"/>
            <a:r>
              <a:rPr lang="en-US" sz="1100" dirty="0" smtClean="0"/>
              <a:t>The </a:t>
            </a:r>
            <a:r>
              <a:rPr lang="en-US" sz="1100" dirty="0" smtClean="0">
                <a:latin typeface="Courier New" pitchFamily="49" charset="0"/>
                <a:cs typeface="Courier New" pitchFamily="49" charset="0"/>
              </a:rPr>
              <a:t>gp_toolkit</a:t>
            </a:r>
            <a:r>
              <a:rPr lang="en-US" sz="1100" dirty="0" smtClean="0"/>
              <a:t> schema is an administrative schema that can be used to query system catalogs, log files, and the operating system for system status information.</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rebalance a table to change the distribution policy that previously existed on the table. If</a:t>
            </a:r>
            <a:r>
              <a:rPr lang="en-US" baseline="0" dirty="0" smtClean="0"/>
              <a:t> you need to change the distribution policy, use the </a:t>
            </a:r>
            <a:r>
              <a:rPr lang="en-US" baseline="0" dirty="0" smtClean="0">
                <a:latin typeface="Courier New" pitchFamily="49" charset="0"/>
                <a:cs typeface="Courier New" pitchFamily="49" charset="0"/>
              </a:rPr>
              <a:t>ALTER TABLE</a:t>
            </a:r>
            <a:r>
              <a:rPr lang="en-US" baseline="0" dirty="0" smtClean="0"/>
              <a:t> SQL command and the </a:t>
            </a:r>
            <a:r>
              <a:rPr lang="en-US" baseline="0" dirty="0" smtClean="0">
                <a:latin typeface="Courier New" pitchFamily="49" charset="0"/>
                <a:cs typeface="Courier New" pitchFamily="49" charset="0"/>
              </a:rPr>
              <a:t>SET DISTRIBUTED BY</a:t>
            </a:r>
            <a:r>
              <a:rPr lang="en-US" baseline="0" dirty="0" smtClean="0"/>
              <a:t> clause. This automatically redistributes the data.</a:t>
            </a:r>
          </a:p>
          <a:p>
            <a:r>
              <a:rPr lang="en-US" baseline="0" dirty="0" smtClean="0"/>
              <a:t>To redistribute the data for tables with a random policy or to simply rebalance the table, use </a:t>
            </a:r>
            <a:r>
              <a:rPr lang="en-US" baseline="0" dirty="0" smtClean="0">
                <a:latin typeface="Courier New" pitchFamily="49" charset="0"/>
                <a:cs typeface="Courier New" pitchFamily="49" charset="0"/>
              </a:rPr>
              <a:t>REORGANIZE=TRUE</a:t>
            </a:r>
            <a:r>
              <a:rPr lang="en-US" baseline="0" dirty="0" smtClean="0"/>
              <a:t> as part of the </a:t>
            </a:r>
            <a:r>
              <a:rPr lang="en-US" baseline="0" dirty="0" smtClean="0">
                <a:latin typeface="Courier New" pitchFamily="49" charset="0"/>
                <a:cs typeface="Courier New" pitchFamily="49" charset="0"/>
              </a:rPr>
              <a:t>ALTER TABLE</a:t>
            </a:r>
            <a:r>
              <a:rPr lang="en-US" baseline="0" dirty="0" smtClean="0"/>
              <a:t> SQL command.</a:t>
            </a: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b="0" dirty="0" smtClean="0"/>
              <a:t>Performance is </a:t>
            </a:r>
            <a:r>
              <a:rPr lang="en-US" dirty="0" smtClean="0"/>
              <a:t> </a:t>
            </a:r>
            <a:r>
              <a:rPr lang="en-US" b="0" dirty="0" smtClean="0"/>
              <a:t>the rate at which the database management system (DBMS) supplies information to those requesting it. </a:t>
            </a:r>
          </a:p>
          <a:p>
            <a:r>
              <a:rPr lang="en-US" dirty="0" smtClean="0"/>
              <a:t>When approaching performance and tuning:</a:t>
            </a:r>
            <a:endParaRPr lang="en-US" b="0" dirty="0" smtClean="0"/>
          </a:p>
          <a:p>
            <a:pPr marL="171450" indent="-171450">
              <a:buFont typeface="Arial" panose="020B0604020202020204" pitchFamily="34" charset="0"/>
              <a:buChar char="•"/>
            </a:pPr>
            <a:r>
              <a:rPr lang="en-US" b="1" dirty="0" smtClean="0"/>
              <a:t>Set expectations </a:t>
            </a:r>
            <a:r>
              <a:rPr lang="en-US" b="0" dirty="0" smtClean="0"/>
              <a:t>– Without setting an acceptable threshold for database performance, you will be in a position where you defin</a:t>
            </a:r>
            <a:r>
              <a:rPr lang="en-US" dirty="0" smtClean="0"/>
              <a:t>e unattainable goals</a:t>
            </a:r>
            <a:r>
              <a:rPr lang="en-US" b="0" dirty="0" smtClean="0"/>
              <a:t>. Determine what is considered </a:t>
            </a:r>
            <a:r>
              <a:rPr lang="en-US" b="0" i="1" dirty="0" smtClean="0"/>
              <a:t>good performance</a:t>
            </a:r>
            <a:r>
              <a:rPr lang="en-US" b="0" dirty="0" smtClean="0"/>
              <a:t> in your particular environment. This could include setting an expected query response time or defining throughput goals.</a:t>
            </a:r>
          </a:p>
          <a:p>
            <a:pPr marL="171450" indent="-171450">
              <a:buFont typeface="Arial" panose="020B0604020202020204" pitchFamily="34" charset="0"/>
              <a:buChar char="•"/>
            </a:pPr>
            <a:r>
              <a:rPr lang="en-US" b="1" dirty="0" smtClean="0"/>
              <a:t>Benchmark</a:t>
            </a:r>
            <a:r>
              <a:rPr lang="en-US" b="0" dirty="0" smtClean="0"/>
              <a:t> – To maintain good performance or improve performance issues, you must know the capabilities of your DBMS on a defined workload. A benchmark is a predefined workload that produces a known result set, which can then be used for comparison purposes. Periodically running the same benchmark tests can help identify system-related performance degradation over time. Benchmarks can also be used as a comparison to other workloads in an effort to identify queries or applications in need of optimization.</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399"/>
            <a:ext cx="5486400" cy="4341813"/>
          </a:xfrm>
        </p:spPr>
        <p:txBody>
          <a:bodyPr>
            <a:noAutofit/>
          </a:bodyPr>
          <a:lstStyle/>
          <a:p>
            <a:r>
              <a:rPr lang="en-US" sz="1150" b="0" dirty="0" smtClean="0"/>
              <a:t>When </a:t>
            </a:r>
            <a:r>
              <a:rPr lang="en-US" sz="1150" dirty="0" smtClean="0"/>
              <a:t>creating queries:</a:t>
            </a:r>
          </a:p>
          <a:p>
            <a:pPr marL="171450" indent="-171450">
              <a:buFont typeface="Arial" panose="020B0604020202020204" pitchFamily="34" charset="0"/>
              <a:buChar char="•"/>
            </a:pPr>
            <a:r>
              <a:rPr lang="en-US" sz="1150" b="1" dirty="0" smtClean="0"/>
              <a:t>Know your data </a:t>
            </a:r>
            <a:r>
              <a:rPr lang="en-US" sz="1150" b="0" dirty="0" smtClean="0"/>
              <a:t>-  When writing the SQL statement, you should have some idea of how many rows are in each table, how selective your WHERE predicates are, and how many rows you expect in the result set. The larger the number of rows involved, the more time you should spend thinking about the best way to write the SQL statement.</a:t>
            </a:r>
          </a:p>
          <a:p>
            <a:pPr marL="171450" indent="-171450">
              <a:buFont typeface="Arial" panose="020B0604020202020204" pitchFamily="34" charset="0"/>
              <a:buChar char="•"/>
            </a:pPr>
            <a:r>
              <a:rPr lang="en-US" sz="1150" b="1" dirty="0" smtClean="0"/>
              <a:t>Minimize returned rows </a:t>
            </a:r>
            <a:r>
              <a:rPr lang="en-US" sz="1150" b="0" dirty="0" smtClean="0"/>
              <a:t>– The fewer the rows in the result set, the more efficiently the query will run. Verify your query only fetches the data you need. If returning a large number of rows is unavoidable, consider using cursors to fetch a subset of rows at a time. Avoid multiple </a:t>
            </a:r>
            <a:r>
              <a:rPr lang="en-US" sz="1150" b="0" dirty="0" smtClean="0">
                <a:latin typeface="Courier New" pitchFamily="49" charset="0"/>
                <a:cs typeface="Courier New" pitchFamily="49" charset="0"/>
              </a:rPr>
              <a:t>DISTINCT</a:t>
            </a:r>
            <a:r>
              <a:rPr lang="en-US" sz="1150" b="0" dirty="0" smtClean="0"/>
              <a:t> aggregates if possible.</a:t>
            </a:r>
          </a:p>
          <a:p>
            <a:pPr marL="171450" indent="-171450">
              <a:buFont typeface="Arial" panose="020B0604020202020204" pitchFamily="34" charset="0"/>
              <a:buChar char="•"/>
            </a:pPr>
            <a:r>
              <a:rPr lang="en-US" sz="1150" b="1" dirty="0" smtClean="0"/>
              <a:t>Avoid unnecessary columns in the result set </a:t>
            </a:r>
            <a:r>
              <a:rPr lang="en-US" sz="1150" b="0" dirty="0" smtClean="0"/>
              <a:t>– The wider the data in each row in the result set, the more disk space and memory that is required for intermediate operations such as sorts to hold the result set.</a:t>
            </a:r>
          </a:p>
          <a:p>
            <a:pPr marL="171450" indent="-171450">
              <a:buFont typeface="Arial" panose="020B0604020202020204" pitchFamily="34" charset="0"/>
              <a:buChar char="•"/>
            </a:pPr>
            <a:r>
              <a:rPr lang="en-US" sz="1150" b="1" dirty="0" smtClean="0"/>
              <a:t>Avoid unnecessary tables </a:t>
            </a:r>
            <a:r>
              <a:rPr lang="en-US" sz="1150" b="0" dirty="0" smtClean="0"/>
              <a:t>– The fewer the tables, the more efficient the query.</a:t>
            </a:r>
          </a:p>
          <a:p>
            <a:pPr marL="171450" indent="-171450">
              <a:buFont typeface="Arial" panose="020B0604020202020204" pitchFamily="34" charset="0"/>
              <a:buChar char="•"/>
            </a:pPr>
            <a:r>
              <a:rPr lang="en-US" sz="1150" b="1" dirty="0" smtClean="0"/>
              <a:t>Avoid sorts of large result sets if possible </a:t>
            </a:r>
            <a:r>
              <a:rPr lang="en-US" sz="1150" b="0" dirty="0" smtClean="0"/>
              <a:t>– Sorts are expensive, especially when the rows being sorted will not fit in memory. Try to limit the amount of data that needs to be sorted.</a:t>
            </a:r>
          </a:p>
          <a:p>
            <a:pPr marL="171450" indent="-171450">
              <a:buFont typeface="Arial" panose="020B0604020202020204" pitchFamily="34" charset="0"/>
              <a:buChar char="•"/>
            </a:pPr>
            <a:r>
              <a:rPr lang="en-US" sz="1150" b="1" dirty="0" smtClean="0"/>
              <a:t>Match data types in predicates </a:t>
            </a:r>
            <a:r>
              <a:rPr lang="en-US" sz="1150" b="0" dirty="0" smtClean="0"/>
              <a:t>– When a query predicate compares two column values as is done with joins, it is important for the data types to match. When the data types do not match, the DBMS must convert one of them before performing the comparison, and while the work to do this is relatively small, it can add up when it has to be done for a large number of rows.</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Greenplum</a:t>
            </a:r>
            <a:r>
              <a:rPr lang="en-US" baseline="0" dirty="0" smtClean="0"/>
              <a:t>-specific considerations for creating queries include:</a:t>
            </a:r>
          </a:p>
          <a:p>
            <a:pPr marL="171450" indent="-171450">
              <a:buFont typeface="Arial" panose="020B0604020202020204" pitchFamily="34" charset="0"/>
              <a:buChar char="•"/>
            </a:pPr>
            <a:r>
              <a:rPr lang="en-US" dirty="0" smtClean="0"/>
              <a:t>Using common distribution key columns for joins and aggregations when possible. When tables share a common distribution key in Greenplum Database, joining or sorting on their shared distribution key columns will result in the most efficient query processing. This allows the majority of the work to be done at the segment-level, which is significantly faster than redistributing data across the segments at the system-level.</a:t>
            </a:r>
          </a:p>
          <a:p>
            <a:pPr marL="171450" indent="-171450">
              <a:buFont typeface="Arial" panose="020B0604020202020204" pitchFamily="34" charset="0"/>
              <a:buChar char="•"/>
            </a:pPr>
            <a:r>
              <a:rPr lang="en-US" dirty="0" smtClean="0"/>
              <a:t>Considering</a:t>
            </a:r>
            <a:r>
              <a:rPr lang="en-US" baseline="0" dirty="0" smtClean="0"/>
              <a:t> the </a:t>
            </a:r>
            <a:r>
              <a:rPr lang="en-US" dirty="0" smtClean="0"/>
              <a:t>table data distribution policy when determining query predicates. When a query is being processed, you want all of the segments to handle an equal amount of the query workload to get the best possible performance. In some cases, query processing workload can be skewed if the table’s data distribution policy and the query predicates are not well matched. For example, suppose you have a table of sales transactions. The table is distributed based on a column that contains corporate names as values. The hashing algorithm distributes the data based on the values of the distribution key, so if a predicate in a query references a single value from the distribution key, the work in the query will run on only one segment. This may be a viable distribution policy if your query predicates tend to select data on a criteria other than corporation name. However, for queries that do use corporation name in their predicates, you can potentially have just one segment instance handling all of the query workload.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b="0" dirty="0" smtClean="0"/>
              <a:t>When designing the database, consider the following:</a:t>
            </a:r>
          </a:p>
          <a:p>
            <a:pPr marL="171450" indent="-171450">
              <a:buFont typeface="Arial" panose="020B0604020202020204" pitchFamily="34" charset="0"/>
              <a:buChar char="•"/>
            </a:pPr>
            <a:r>
              <a:rPr lang="en-US" b="1" dirty="0" smtClean="0"/>
              <a:t>Data Types </a:t>
            </a:r>
            <a:r>
              <a:rPr lang="en-US" dirty="0" smtClean="0"/>
              <a:t>– </a:t>
            </a:r>
            <a:r>
              <a:rPr lang="en-US" b="0" dirty="0" smtClean="0"/>
              <a:t>The data type of a column determines the types of data values that column can contain.</a:t>
            </a:r>
          </a:p>
          <a:p>
            <a:pPr marL="171450" indent="-171450">
              <a:buFont typeface="Arial" panose="020B0604020202020204" pitchFamily="34" charset="0"/>
              <a:buChar char="•"/>
            </a:pPr>
            <a:r>
              <a:rPr lang="en-US" b="1" dirty="0" smtClean="0"/>
              <a:t>Denormalization </a:t>
            </a:r>
            <a:r>
              <a:rPr lang="en-US" b="0" dirty="0" smtClean="0"/>
              <a:t>– In relational database theory, normalization is the process of restructuring the logical data model of a database to eliminate redundancy and improve data organization. A denormalized scheme, while</a:t>
            </a:r>
            <a:r>
              <a:rPr lang="en-US" b="0" baseline="0" dirty="0" smtClean="0"/>
              <a:t> introducing redundancy, can improve performance.</a:t>
            </a:r>
          </a:p>
          <a:p>
            <a:pPr marL="171450" indent="-171450">
              <a:buFont typeface="Arial" panose="020B0604020202020204" pitchFamily="34" charset="0"/>
              <a:buChar char="•"/>
            </a:pPr>
            <a:r>
              <a:rPr lang="en-US" b="1" baseline="0" dirty="0" smtClean="0"/>
              <a:t>Table partitioning </a:t>
            </a:r>
            <a:r>
              <a:rPr lang="en-US" b="0" baseline="0" dirty="0" smtClean="0"/>
              <a:t>– This addresses the problem of large fact tables by dividing the table into more manageable pieces. Partition tables can have a positive effect on query performance.</a:t>
            </a:r>
          </a:p>
          <a:p>
            <a:pPr marL="171450" indent="-171450">
              <a:buFont typeface="Arial" panose="020B0604020202020204" pitchFamily="34" charset="0"/>
              <a:buChar char="•"/>
            </a:pPr>
            <a:r>
              <a:rPr lang="en-US" b="1" baseline="0" dirty="0" smtClean="0"/>
              <a:t>Indexing</a:t>
            </a:r>
            <a:r>
              <a:rPr lang="en-US" b="0" baseline="0" dirty="0" smtClean="0"/>
              <a:t> – In distributed databases such as Greenplum Database, indexes should be used sparingly, as they do not offer the same level of performance that may be seen in other traditional databases.</a:t>
            </a:r>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b="0" dirty="0" smtClean="0"/>
              <a:t>The data type of a column determines the types of data values that column can contain. As a general rule, you should choose the data type that:</a:t>
            </a:r>
          </a:p>
          <a:p>
            <a:pPr marL="171450" indent="-171450">
              <a:buFont typeface="Arial" panose="020B0604020202020204" pitchFamily="34" charset="0"/>
              <a:buChar char="•"/>
            </a:pPr>
            <a:r>
              <a:rPr lang="en-US" b="0" dirty="0" smtClean="0"/>
              <a:t>Uses the least possible space, yet can still accommodate your data</a:t>
            </a:r>
          </a:p>
          <a:p>
            <a:pPr marL="171450" indent="-171450">
              <a:buFont typeface="Arial" panose="020B0604020202020204" pitchFamily="34" charset="0"/>
              <a:buChar char="•"/>
            </a:pPr>
            <a:r>
              <a:rPr lang="en-US" dirty="0" smtClean="0"/>
              <a:t>That </a:t>
            </a:r>
            <a:r>
              <a:rPr lang="en-US" b="0" dirty="0" smtClean="0"/>
              <a:t>best constrains the data in that column.</a:t>
            </a:r>
          </a:p>
          <a:p>
            <a:r>
              <a:rPr lang="en-US" b="0" dirty="0" smtClean="0"/>
              <a:t>For example, use:</a:t>
            </a:r>
          </a:p>
          <a:p>
            <a:pPr marL="171450" indent="-171450">
              <a:buFont typeface="Arial" panose="020B0604020202020204" pitchFamily="34" charset="0"/>
              <a:buChar char="•"/>
            </a:pPr>
            <a:r>
              <a:rPr lang="en-US" b="0" dirty="0" smtClean="0"/>
              <a:t>Character data types for strings</a:t>
            </a:r>
          </a:p>
          <a:p>
            <a:pPr marL="171450" indent="-171450">
              <a:buFont typeface="Arial" panose="020B0604020202020204" pitchFamily="34" charset="0"/>
              <a:buChar char="•"/>
            </a:pPr>
            <a:r>
              <a:rPr lang="en-US" b="0" dirty="0" smtClean="0"/>
              <a:t>Date or timestamp data types for dates</a:t>
            </a:r>
          </a:p>
          <a:p>
            <a:pPr marL="171450" indent="-171450">
              <a:buFont typeface="Arial" panose="020B0604020202020204" pitchFamily="34" charset="0"/>
              <a:buChar char="•"/>
            </a:pPr>
            <a:r>
              <a:rPr lang="en-US" dirty="0" smtClean="0"/>
              <a:t>N</a:t>
            </a:r>
            <a:r>
              <a:rPr lang="en-US" b="0" dirty="0" smtClean="0"/>
              <a:t>umeric data types for numbers. Using test data types for numbers introduces more overhead than needed – character set and locale checks. For numeric column data types, use the smallest data type in which the data will fit. A lot of space is wasted if, for example, the </a:t>
            </a:r>
            <a:r>
              <a:rPr lang="en-US" b="0" dirty="0" smtClean="0">
                <a:latin typeface="Courier New" pitchFamily="49" charset="0"/>
                <a:cs typeface="Courier New" pitchFamily="49" charset="0"/>
              </a:rPr>
              <a:t>BIGINT</a:t>
            </a:r>
            <a:r>
              <a:rPr lang="en-US" b="0" dirty="0" smtClean="0"/>
              <a:t> data type is used when the data would always fit in INT or </a:t>
            </a:r>
            <a:r>
              <a:rPr lang="en-US" b="0" dirty="0" smtClean="0">
                <a:latin typeface="Courier New" pitchFamily="49" charset="0"/>
                <a:cs typeface="Courier New" pitchFamily="49" charset="0"/>
              </a:rPr>
              <a:t>SMALLINT</a:t>
            </a:r>
            <a:r>
              <a:rPr lang="en-US" b="0" dirty="0" smtClean="0"/>
              <a:t>. </a:t>
            </a:r>
          </a:p>
          <a:p>
            <a:pPr marL="171450" indent="-171450">
              <a:buFont typeface="Arial" panose="020B0604020202020204" pitchFamily="34" charset="0"/>
              <a:buChar char="•"/>
            </a:pPr>
            <a:r>
              <a:rPr lang="en-US" b="0" dirty="0" smtClean="0"/>
              <a:t>For character column data types, there are no performance differences between the use of </a:t>
            </a:r>
            <a:r>
              <a:rPr lang="en-US" b="0" dirty="0" smtClean="0">
                <a:latin typeface="Courier New" pitchFamily="49" charset="0"/>
                <a:cs typeface="Courier New" pitchFamily="49" charset="0"/>
              </a:rPr>
              <a:t>CHAR</a:t>
            </a:r>
            <a:r>
              <a:rPr lang="en-US" b="0" dirty="0" smtClean="0"/>
              <a:t>, </a:t>
            </a:r>
            <a:r>
              <a:rPr lang="en-US" b="0" dirty="0" smtClean="0">
                <a:latin typeface="Courier New" pitchFamily="49" charset="0"/>
                <a:cs typeface="Courier New" pitchFamily="49" charset="0"/>
              </a:rPr>
              <a:t>VARCHAR</a:t>
            </a:r>
            <a:r>
              <a:rPr lang="en-US" b="0" dirty="0" smtClean="0"/>
              <a:t>, and </a:t>
            </a:r>
            <a:r>
              <a:rPr lang="en-US" b="0" dirty="0" smtClean="0">
                <a:latin typeface="Courier New" pitchFamily="49" charset="0"/>
                <a:cs typeface="Courier New" pitchFamily="49" charset="0"/>
              </a:rPr>
              <a:t>TEXT</a:t>
            </a:r>
            <a:r>
              <a:rPr lang="en-US" b="0" dirty="0" smtClean="0"/>
              <a:t> data types, apart from the increased storage size when using the blank-padded type. While </a:t>
            </a:r>
            <a:r>
              <a:rPr lang="en-US" b="0" dirty="0" smtClean="0">
                <a:latin typeface="Courier New" pitchFamily="49" charset="0"/>
                <a:cs typeface="Courier New" pitchFamily="49" charset="0"/>
              </a:rPr>
              <a:t>CHAR</a:t>
            </a:r>
            <a:r>
              <a:rPr lang="en-US" b="0" dirty="0" smtClean="0"/>
              <a:t> has performance advantages in some other database systems, it has no such advantages in Greenplum Database. In most situations, </a:t>
            </a:r>
            <a:r>
              <a:rPr lang="en-US" b="0" dirty="0" smtClean="0">
                <a:latin typeface="Courier New" pitchFamily="49" charset="0"/>
                <a:cs typeface="Courier New" pitchFamily="49" charset="0"/>
              </a:rPr>
              <a:t>TEXT</a:t>
            </a:r>
            <a:r>
              <a:rPr lang="en-US" b="0" dirty="0" smtClean="0"/>
              <a:t> or </a:t>
            </a:r>
            <a:r>
              <a:rPr lang="en-US" b="0" dirty="0" smtClean="0">
                <a:latin typeface="Courier New" pitchFamily="49" charset="0"/>
                <a:cs typeface="Courier New" pitchFamily="49" charset="0"/>
              </a:rPr>
              <a:t>VARCHAR</a:t>
            </a:r>
            <a:r>
              <a:rPr lang="en-US" b="0" dirty="0" smtClean="0"/>
              <a:t> should be used instead. </a:t>
            </a: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533400"/>
            <a:ext cx="5943600" cy="8229600"/>
          </a:xfrm>
        </p:spPr>
        <p:txBody>
          <a:bodyPr>
            <a:noAutofit/>
          </a:bodyPr>
          <a:lstStyle/>
          <a:p>
            <a:r>
              <a:rPr lang="en-US" b="1" dirty="0" smtClean="0"/>
              <a:t>Database Design – Selecting Appropriate Data Types (Continued)</a:t>
            </a:r>
            <a:endParaRPr lang="en-US" b="0" dirty="0" smtClean="0"/>
          </a:p>
          <a:p>
            <a:pPr marL="171450" indent="-171450">
              <a:buFont typeface="Arial" panose="020B0604020202020204" pitchFamily="34" charset="0"/>
              <a:buChar char="•"/>
            </a:pPr>
            <a:r>
              <a:rPr lang="en-US" b="0" dirty="0" smtClean="0"/>
              <a:t>Use identical data types for the columns you plan to use in cross-table joins. Joins work much more efficiently if the data types of the columns used in the join predicate (usually the primary key in one table and a foreign key in the other table) have identical data types. When the data types are different, the database has to convert one of them so that the data values can be compared correctly, and such conversion amounts to unnecessary overhead.</a:t>
            </a:r>
          </a:p>
          <a:p>
            <a:r>
              <a:rPr lang="en-US" dirty="0" smtClean="0"/>
              <a:t>Refer to the </a:t>
            </a:r>
            <a:r>
              <a:rPr lang="en-US" i="1" dirty="0" smtClean="0"/>
              <a:t>Greenplum Database Administrator Guide</a:t>
            </a:r>
            <a:r>
              <a:rPr lang="en-US" dirty="0" smtClean="0"/>
              <a:t> for </a:t>
            </a:r>
            <a:r>
              <a:rPr lang="en-US" b="0" dirty="0" smtClean="0"/>
              <a:t>a list of the built-in data types available in Greenplum Database and their associated sizing information.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In relational database theory, normalization is the process of restructuring the logical data model of a database to eliminate redundancy and improve data organization. The goals of normalization are to improve data integrity, eliminate repeating data, and reduce the potential for anomalies during database operations. </a:t>
            </a:r>
          </a:p>
          <a:p>
            <a:r>
              <a:rPr lang="en-US" b="0" dirty="0" smtClean="0"/>
              <a:t>Databases intended for Online Transaction Processing (OLTP) are typically more normalized than databases intended for Online Analytical Processing (OLAP). OLTP and OLAP systems have very different requirements. OLTP applications are characterized by a high volume of small transactions, each transaction leaving the database in a consistent state. By contrast, databases intended for OLAP operations are primarily read-only databases. OLAP applications tend to extract historical data that has accumulated over a long period of time. For OLAP databases, redundant or denormalized data may facilitate ease-of-use and performance. </a:t>
            </a:r>
          </a:p>
          <a:p>
            <a:r>
              <a:rPr lang="en-US" b="0" dirty="0" smtClean="0"/>
              <a:t>Data warehouses often use denormalized or partially denormalized schemas (such as a star schema) to optimize query performance. In a star schema design, data is stored in a central fact table surrounded by one or more denormalized dimension tables. One advantage of a star schema design is improved performance because the data is pre-joined, reducing the complexity of the queries. Also, because of the simplicity of the design, it is easy for business users to understand and use. One disadvantage of the dimensional approach is that some type of ETL process is required to guarantee data consistency.</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Table partitioning addresses the problem of supporting very large tables, such as fact tables, by allowing you to divide them into smaller and more manageable pieces. Partitioned tables can improve query performance by allowing the Greenplum Database query planner to scan only the relevant data needed to satisfy a given query rather than scanning the entire contents of a large table. Partitioned tables can also be used to facilitate database maintenance tasks, such as rolling old data out of the data warehouse. Keep in mind that partitioning should be used to help selectively scan data based on query predicates. Any query that does not scan according to the partition design will not benefit from this approach and can even slightly lessen performance.</a:t>
            </a:r>
            <a:r>
              <a:rPr lang="en-US" b="0" baseline="0" dirty="0" smtClean="0"/>
              <a:t> In this case, there </a:t>
            </a:r>
            <a:r>
              <a:rPr lang="en-US" b="0" dirty="0" smtClean="0"/>
              <a:t>are more scans performed but the scan results are not used</a:t>
            </a:r>
            <a:r>
              <a:rPr lang="en-US" b="0" baseline="0" dirty="0" smtClean="0"/>
              <a:t> </a:t>
            </a:r>
            <a:r>
              <a:rPr lang="en-US" b="0" dirty="0" smtClean="0"/>
              <a:t>to filter data partitions.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658096"/>
          </a:xfrm>
        </p:spPr>
        <p:txBody>
          <a:bodyPr>
            <a:noAutofit/>
          </a:bodyPr>
          <a:lstStyle/>
          <a:p>
            <a:r>
              <a:rPr lang="en-US" sz="1150" dirty="0" smtClean="0"/>
              <a:t>Greenplum Database is very fast at sequential scanning, where as indexes use a random seek pattern to locate records on disk. As the data is distributed across segments, each segment scans a smaller portion of the overall data in order to get the desired result. If you are using table partitioning, the total data to scan may be even a fraction of that. </a:t>
            </a:r>
          </a:p>
          <a:p>
            <a:r>
              <a:rPr lang="en-US" sz="1150" dirty="0" smtClean="0"/>
              <a:t>Follow these guidelines when considering indexes:</a:t>
            </a:r>
          </a:p>
          <a:p>
            <a:pPr marL="171450" indent="-171450">
              <a:buFont typeface="Arial" panose="020B0604020202020204" pitchFamily="34" charset="0"/>
              <a:buChar char="•"/>
            </a:pPr>
            <a:r>
              <a:rPr lang="en-US" sz="1150" dirty="0" smtClean="0"/>
              <a:t>Test your query workload without adding any additional indexes. Greenplum Database will automatically create PRIMARY KEY indexes for tables with primary keys. If you experiencing unsatisfactory performance, then you may try adding indexes to see if performance improves. Indexes do add some database overhead. Indexes:</a:t>
            </a:r>
          </a:p>
          <a:p>
            <a:pPr marL="628650" lvl="1" indent="-171450">
              <a:buFont typeface="Arial" panose="020B0604020202020204" pitchFamily="34" charset="0"/>
              <a:buChar char="•"/>
            </a:pPr>
            <a:r>
              <a:rPr lang="en-US" sz="1150" dirty="0" smtClean="0"/>
              <a:t>Consume storage space.</a:t>
            </a:r>
          </a:p>
          <a:p>
            <a:pPr marL="628650" lvl="1" indent="-171450">
              <a:buFont typeface="Arial" panose="020B0604020202020204" pitchFamily="34" charset="0"/>
              <a:buChar char="•"/>
            </a:pPr>
            <a:r>
              <a:rPr lang="en-US" sz="1150" dirty="0" smtClean="0"/>
              <a:t>Must be maintained whenever the table is updated.</a:t>
            </a:r>
          </a:p>
          <a:p>
            <a:pPr marL="171450" indent="-171450">
              <a:buFont typeface="Arial" panose="020B0604020202020204" pitchFamily="34" charset="0"/>
              <a:buChar char="•"/>
            </a:pPr>
            <a:r>
              <a:rPr lang="en-US" sz="1150" dirty="0" smtClean="0"/>
              <a:t>Ensure indexes you create are being used by your query workload.</a:t>
            </a:r>
          </a:p>
          <a:p>
            <a:pPr marL="171450" indent="-171450">
              <a:buFont typeface="Arial" panose="020B0604020202020204" pitchFamily="34" charset="0"/>
              <a:buChar char="•"/>
            </a:pPr>
            <a:r>
              <a:rPr lang="en-US" sz="1150" dirty="0" smtClean="0"/>
              <a:t>Verify that the indexes you add improve query performance, compared to a sequential scan of the table. You can do this by </a:t>
            </a:r>
            <a:r>
              <a:rPr lang="en-US" sz="1150" dirty="0" smtClean="0">
                <a:cs typeface="Courier New" pitchFamily="49" charset="0"/>
              </a:rPr>
              <a:t>executing </a:t>
            </a:r>
            <a:r>
              <a:rPr lang="en-US" sz="1150" dirty="0" smtClean="0">
                <a:latin typeface="Courier New" pitchFamily="49" charset="0"/>
                <a:cs typeface="Courier New" pitchFamily="49" charset="0"/>
              </a:rPr>
              <a:t>EXPLAIN</a:t>
            </a:r>
            <a:r>
              <a:rPr lang="en-US" sz="1150" dirty="0" smtClean="0">
                <a:cs typeface="Courier New" pitchFamily="49" charset="0"/>
              </a:rPr>
              <a:t> on</a:t>
            </a:r>
            <a:r>
              <a:rPr lang="en-US" sz="1150" baseline="0" dirty="0" smtClean="0">
                <a:cs typeface="Courier New" pitchFamily="49" charset="0"/>
              </a:rPr>
              <a:t> </a:t>
            </a:r>
            <a:r>
              <a:rPr lang="en-US" sz="1150" dirty="0" smtClean="0"/>
              <a:t>a query to see its plan. </a:t>
            </a:r>
            <a:br>
              <a:rPr lang="en-US" sz="1150" dirty="0" smtClean="0"/>
            </a:br>
            <a:r>
              <a:rPr lang="en-US" sz="1150" dirty="0" smtClean="0">
                <a:latin typeface="Courier New" pitchFamily="49" charset="0"/>
                <a:cs typeface="Courier New" pitchFamily="49" charset="0"/>
              </a:rPr>
              <a:t>EXPLAIN</a:t>
            </a:r>
            <a:r>
              <a:rPr lang="en-US" sz="1150" dirty="0" smtClean="0"/>
              <a:t> will be covered later in the course.</a:t>
            </a:r>
          </a:p>
          <a:p>
            <a:r>
              <a:rPr lang="en-US" sz="1150" dirty="0" smtClean="0"/>
              <a:t>Indexes are more likely to improve performance for OLTP type workloads, where the query is returning a single record or a very small data set. Typically, a business intelligence query workload returns very large data sets. It therefore does not make efficient use of indexes. For this type of workload, it is better to use sequential scans to locate large chunks of data on disk rather than to randomly seek the disk using index scans. </a:t>
            </a:r>
            <a:endParaRPr lang="en-US" sz="1150"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b="0" dirty="0" smtClean="0"/>
              <a:t>Consider</a:t>
            </a:r>
            <a:r>
              <a:rPr lang="en-US" b="0" baseline="0" dirty="0" smtClean="0"/>
              <a:t> the following when incorporating indexes into your design:</a:t>
            </a:r>
          </a:p>
          <a:p>
            <a:pPr marL="171450" indent="-171450">
              <a:buFont typeface="Arial" panose="020B0604020202020204" pitchFamily="34" charset="0"/>
              <a:buChar char="•"/>
            </a:pPr>
            <a:r>
              <a:rPr lang="en-US" b="0" dirty="0" smtClean="0"/>
              <a:t>Avoid indexes on frequently updated columns. Creating an index on a column that is frequently updated increases the amount of writes required when the column is updated. </a:t>
            </a:r>
          </a:p>
          <a:p>
            <a:pPr marL="171450" indent="-171450">
              <a:buFont typeface="Arial" panose="020B0604020202020204" pitchFamily="34" charset="0"/>
              <a:buChar char="•"/>
            </a:pPr>
            <a:r>
              <a:rPr lang="en-US" b="0" dirty="0" smtClean="0"/>
              <a:t>Use Bitmap indexes for low selectivity columns. Greenplum Database has an additional index type called a Bitmap index, which is a fraction of the size of B-tree indexes for low cardinality columns. Performance is boosted for queries that use multiple predicates to filter results of bitmap indexed columns. Filtering is done before row is fetched.  </a:t>
            </a:r>
          </a:p>
          <a:p>
            <a:pPr marL="171450" indent="-171450">
              <a:buFont typeface="Arial" panose="020B0604020202020204" pitchFamily="34" charset="0"/>
              <a:buChar char="•"/>
            </a:pPr>
            <a:r>
              <a:rPr lang="en-US" b="0" dirty="0" smtClean="0"/>
              <a:t>Avoid overlapping indexes. Overlapping indexes (those that have the same leading column) are redundant and unnecessary. </a:t>
            </a:r>
          </a:p>
          <a:p>
            <a:pPr marL="171450" indent="-171450">
              <a:buFont typeface="Arial" panose="020B0604020202020204" pitchFamily="34" charset="0"/>
              <a:buChar char="•"/>
            </a:pPr>
            <a:r>
              <a:rPr lang="en-US" b="0" dirty="0" smtClean="0"/>
              <a:t>Drop indexes for loads. For mass loads of data into a table, consider dropping the indexes and re-creating them after the load is complete. This is often faster than updating the indexes.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557784"/>
            <a:ext cx="5943600" cy="8229600"/>
          </a:xfrm>
        </p:spPr>
        <p:txBody>
          <a:bodyPr>
            <a:noAutofit/>
          </a:bodyPr>
          <a:lstStyle/>
          <a:p>
            <a:r>
              <a:rPr lang="en-US" b="1" dirty="0" smtClean="0"/>
              <a:t>Database Design – Index Considerations (Continued)</a:t>
            </a:r>
            <a:endParaRPr lang="en-US" b="0" dirty="0" smtClean="0"/>
          </a:p>
          <a:p>
            <a:pPr marL="171450" indent="-171450">
              <a:buFont typeface="Arial" panose="020B0604020202020204" pitchFamily="34" charset="0"/>
              <a:buChar char="•"/>
            </a:pPr>
            <a:r>
              <a:rPr lang="en-US" b="1" dirty="0" smtClean="0"/>
              <a:t>Clustered index</a:t>
            </a:r>
            <a:r>
              <a:rPr lang="en-US" dirty="0" smtClean="0"/>
              <a:t>. Clustering an index means that the records are physically ordered on disk according to the index. If the records you need are distributed randomly on disk, then the database has to seek across the disk to get the records requested. If those records are stored more closely together, then the fetching from disk is more sequential. A good example for a clustered index is on a date column where the data is ordered sequentially by date. A query against a specific date range will result in an ordered fetch from the disk, which leverages fast sequential access. Postgres has a CLUSTER command that does this, but Greenplum does not recommend its use because it takes a really long time to cluster in this way. Instead do a CREATE TABLE AS SELECT ORDER BY and order the data according to the associated column.</a:t>
            </a:r>
          </a:p>
          <a:p>
            <a:pPr marL="171450" indent="-171450">
              <a:buFont typeface="Arial" panose="020B0604020202020204" pitchFamily="34" charset="0"/>
              <a:buChar char="•"/>
            </a:pPr>
            <a:r>
              <a:rPr lang="en-US" b="1" dirty="0" smtClean="0"/>
              <a:t>Configure index usage </a:t>
            </a:r>
            <a:r>
              <a:rPr lang="en-US" dirty="0" smtClean="0"/>
              <a:t>– The enable_indexscan  parameter allows you to turn off use of index scan operations in query plans – useful for confirming performance gains (or losses) of using an index. </a:t>
            </a:r>
          </a:p>
          <a:p>
            <a:pPr marL="171450" indent="-171450">
              <a:buFont typeface="Arial" panose="020B0604020202020204" pitchFamily="34" charset="0"/>
              <a:buChar char="•"/>
            </a:pPr>
            <a:r>
              <a:rPr lang="en-US" b="1" dirty="0" smtClean="0"/>
              <a:t>Indexes on append-optimized compressed tables – </a:t>
            </a:r>
            <a:r>
              <a:rPr lang="en-US" dirty="0" smtClean="0"/>
              <a:t>Compressed data requires additional CPU cycles to </a:t>
            </a:r>
            <a:r>
              <a:rPr lang="en-US" dirty="0" err="1" smtClean="0"/>
              <a:t>uncompress</a:t>
            </a:r>
            <a:r>
              <a:rPr lang="en-US" dirty="0" smtClean="0"/>
              <a:t> when retrieving or writing data to the table. An index on a compressed append-optimized table can improve performance as only the rows that are being retrieved will be uncompressed.</a:t>
            </a:r>
          </a:p>
          <a:p>
            <a:pPr marL="171450" indent="-171450">
              <a:buFont typeface="Arial" panose="020B0604020202020204" pitchFamily="34" charset="0"/>
              <a:buChar char="•"/>
            </a:pPr>
            <a:r>
              <a:rPr lang="en-US" b="1" dirty="0" smtClean="0"/>
              <a:t>Indexing partitioned tables – </a:t>
            </a:r>
            <a:r>
              <a:rPr lang="en-US" dirty="0" smtClean="0"/>
              <a:t>While it is not considered a good practice to index partitioned tables, should you need to do so, the indexed column must not be the same as the partitioned column.  Remember, the goal of partitioning is to reduce the number of rows that need to be scanned. The use of indexes should be to further improve the performance of finding rows in a subset of the already partitioned rows.</a:t>
            </a:r>
            <a:endParaRPr lang="en-US" b="1"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501445"/>
            <a:ext cx="5486400" cy="7956755"/>
          </a:xfrm>
        </p:spPr>
        <p:txBody>
          <a:bodyPr>
            <a:normAutofit/>
          </a:bodyPr>
          <a:lstStyle/>
          <a:p>
            <a:r>
              <a:rPr lang="en-US" dirty="0" smtClean="0"/>
              <a:t>Approaching a Performance Tuning Initiative  (Continued)</a:t>
            </a:r>
          </a:p>
          <a:p>
            <a:pPr marL="171450" indent="-171450">
              <a:buFont typeface="Arial" panose="020B0604020202020204" pitchFamily="34" charset="0"/>
              <a:buChar char="•"/>
            </a:pPr>
            <a:r>
              <a:rPr lang="en-US" dirty="0" smtClean="0"/>
              <a:t>Hardware – Database performance relies heavily on disk I/O and memory usage. Knowing the baseline performance of the hardware on which your DBMS is deployed is essential is setting performance expectations. Performance of hardware components such as CPUs, hard disks, disk controllers, RAM, and network interfaces, as well as the interaction of these resources, can have a profound effect on how fast your database performs. The majority of database performance problems are caused not by the database itself, but by the underlying systems on which the database is running. I/O bottlenecks, memory problems, and network problems can significantly degrade database performance. Therefore, it is important to know the baseline capabilities of your hardware and operating system (OS). This will help you to identify and troubleshoot hardware-related problems before undertaking database-level or query-level tuning initiatives.  </a:t>
            </a:r>
            <a:br>
              <a:rPr lang="en-US" dirty="0" smtClean="0"/>
            </a:br>
            <a:r>
              <a:rPr lang="en-US" dirty="0" smtClean="0"/>
              <a:t>A system's throughput defines its overall capability to process data. DBMS throughput can be measured in queries per second, transactions per second, or average response times. DBMS throughput is closely related to the processing capacity of the underlying systems (disk I/O, CPU speed, memory bandwidth, and so on), so it is important to know the throughput capacity of your hardware when setting DBMS throughput goals. </a:t>
            </a:r>
          </a:p>
          <a:p>
            <a:pPr marL="171450" indent="-171450">
              <a:buFont typeface="Arial" panose="020B0604020202020204" pitchFamily="34" charset="0"/>
              <a:buChar char="•"/>
            </a:pPr>
            <a:r>
              <a:rPr lang="en-US" dirty="0" smtClean="0"/>
              <a:t>Workload – Your workload equals the total demand from the DBMS. The total workload is a combination of ad-hoc user queries, applications, batch jobs, transactions, and system commands directed through the DBMS at any given time. Workload, or demand, can change over time. For example, it may increase when month-end reports need to be run, or decrease on weekends when most users are out of the office. Workload is a major influence on database performance. Knowing your workload and peak demand times will help you plan for the most efficient use of your system resources, and enable the largest possible workload to be processed. </a:t>
            </a:r>
            <a:br>
              <a:rPr lang="en-US" dirty="0" smtClean="0"/>
            </a:br>
            <a:r>
              <a:rPr lang="en-US" dirty="0" smtClean="0"/>
              <a:t>Contention is the condition in which two or more components of the workload are attempting to use the system in a conflicting way. For example, trying to update the same piece of data at the same time, or running multiple large workloads at once that compete with each other for system resources causes content. As contention increases, throughput decreases. </a:t>
            </a:r>
          </a:p>
          <a:p>
            <a:pPr marL="171450" indent="-171450">
              <a:buFont typeface="Arial" panose="020B0604020202020204" pitchFamily="34" charset="0"/>
              <a:buChar char="•"/>
            </a:pPr>
            <a:r>
              <a:rPr lang="en-US" dirty="0" smtClean="0"/>
              <a:t>Optimization – Once you have determined what your system is capable of and what kind of performance you expect, you can focus your tuning initiatives on those areas and queries that fall short of your performance goals. Things like SQL formulation, database parameters, table design, data distribution, and so on should be altered only when performance is not acceptable. </a:t>
            </a:r>
          </a:p>
        </p:txBody>
      </p:sp>
      <p:sp>
        <p:nvSpPr>
          <p:cNvPr id="5" name="Slide Number Placeholder 4"/>
          <p:cNvSpPr>
            <a:spLocks noGrp="1"/>
          </p:cNvSpPr>
          <p:nvPr>
            <p:ph type="sldNum" sz="quarter" idx="11"/>
          </p:nvPr>
        </p:nvSpPr>
        <p:spPr/>
        <p:txBody>
          <a:bodyPr/>
          <a:lstStyle/>
          <a:p>
            <a:fld id="{80249327-EC2F-4096-8D35-6B76097739FC}"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Many of the performance management steps taken by database administrators are reactive - a business user calls with a response time problem, a batch job fails, the system suddenly becomes unavailable. If the problem is related to a particular workload or query, then you can focus your efforts on tuning that particular workload. If the performance problem is system-wide, then hardware problems, system failures, or resource contention may be the cause.</a:t>
            </a:r>
          </a:p>
          <a:p>
            <a:r>
              <a:rPr lang="en-US" b="0" dirty="0" smtClean="0"/>
              <a:t>Problems can be tracked down using a combination of the following:</a:t>
            </a:r>
          </a:p>
          <a:p>
            <a:pPr marL="171450" indent="-171450">
              <a:buFont typeface="Arial" panose="020B0604020202020204" pitchFamily="34" charset="0"/>
              <a:buChar char="•"/>
            </a:pPr>
            <a:r>
              <a:rPr lang="en-US" b="0" dirty="0" smtClean="0"/>
              <a:t>The</a:t>
            </a:r>
            <a:r>
              <a:rPr lang="en-US" b="0" baseline="0" dirty="0" smtClean="0"/>
              <a:t> </a:t>
            </a:r>
            <a:r>
              <a:rPr lang="en-US" b="0" baseline="0" dirty="0" smtClean="0">
                <a:latin typeface="Courier New" pitchFamily="49" charset="0"/>
                <a:cs typeface="Courier New" pitchFamily="49" charset="0"/>
              </a:rPr>
              <a:t>pg_stat_activity</a:t>
            </a:r>
            <a:r>
              <a:rPr lang="en-US" b="0" baseline="0" dirty="0" smtClean="0"/>
              <a:t> view</a:t>
            </a:r>
          </a:p>
          <a:p>
            <a:pPr marL="171450" indent="-171450">
              <a:buFont typeface="Arial" panose="020B0604020202020204" pitchFamily="34" charset="0"/>
              <a:buChar char="•"/>
            </a:pPr>
            <a:r>
              <a:rPr lang="en-US" b="0" baseline="0" dirty="0" smtClean="0"/>
              <a:t>The </a:t>
            </a:r>
            <a:r>
              <a:rPr lang="en-US" b="0" baseline="0" dirty="0" smtClean="0">
                <a:latin typeface="Courier New" pitchFamily="49" charset="0"/>
                <a:cs typeface="Courier New" pitchFamily="49" charset="0"/>
              </a:rPr>
              <a:t>pg_locks</a:t>
            </a:r>
            <a:r>
              <a:rPr lang="en-US" b="0" baseline="0" dirty="0" smtClean="0"/>
              <a:t> or </a:t>
            </a:r>
            <a:r>
              <a:rPr lang="en-US" b="0" baseline="0" dirty="0" smtClean="0">
                <a:latin typeface="Courier New" pitchFamily="49" charset="0"/>
                <a:cs typeface="Courier New" pitchFamily="49" charset="0"/>
              </a:rPr>
              <a:t>pg_class</a:t>
            </a:r>
            <a:r>
              <a:rPr lang="en-US" b="0" baseline="0" dirty="0" smtClean="0"/>
              <a:t> views</a:t>
            </a:r>
          </a:p>
          <a:p>
            <a:pPr marL="171450" indent="-171450">
              <a:buFont typeface="Arial" panose="020B0604020202020204" pitchFamily="34" charset="0"/>
              <a:buChar char="•"/>
            </a:pPr>
            <a:r>
              <a:rPr lang="en-US" b="0" baseline="0" dirty="0" smtClean="0"/>
              <a:t>Database logs</a:t>
            </a:r>
          </a:p>
          <a:p>
            <a:pPr marL="171450" indent="-171450">
              <a:buFont typeface="Arial" panose="020B0604020202020204" pitchFamily="34" charset="0"/>
              <a:buChar char="•"/>
            </a:pPr>
            <a:r>
              <a:rPr lang="en-US" b="0" baseline="0" dirty="0" smtClean="0"/>
              <a:t>UNIX system utilities</a:t>
            </a:r>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92500"/>
          </a:bodyPr>
          <a:lstStyle/>
          <a:p>
            <a:r>
              <a:rPr lang="en-US" dirty="0" smtClean="0"/>
              <a:t>This system view shows one row per server process . The view contains the following fields:</a:t>
            </a:r>
          </a:p>
          <a:p>
            <a:pPr marL="171450" indent="-171450">
              <a:buFont typeface="Arial" panose="020B0604020202020204" pitchFamily="34" charset="0"/>
              <a:buChar char="•"/>
            </a:pPr>
            <a:r>
              <a:rPr lang="en-US" dirty="0" smtClean="0"/>
              <a:t>Database OID</a:t>
            </a:r>
          </a:p>
          <a:p>
            <a:pPr marL="171450" indent="-171450">
              <a:buFont typeface="Arial" panose="020B0604020202020204" pitchFamily="34" charset="0"/>
              <a:buChar char="•"/>
            </a:pPr>
            <a:r>
              <a:rPr lang="en-US" dirty="0" smtClean="0"/>
              <a:t>Database name</a:t>
            </a:r>
          </a:p>
          <a:p>
            <a:pPr marL="171450" indent="-171450">
              <a:buFont typeface="Arial" panose="020B0604020202020204" pitchFamily="34" charset="0"/>
              <a:buChar char="•"/>
            </a:pPr>
            <a:r>
              <a:rPr lang="en-US" dirty="0" smtClean="0"/>
              <a:t>Process ID</a:t>
            </a:r>
          </a:p>
          <a:p>
            <a:pPr marL="171450" indent="-171450">
              <a:buFont typeface="Arial" panose="020B0604020202020204" pitchFamily="34" charset="0"/>
              <a:buChar char="•"/>
            </a:pPr>
            <a:r>
              <a:rPr lang="en-US" dirty="0" smtClean="0"/>
              <a:t>User OID</a:t>
            </a:r>
          </a:p>
          <a:p>
            <a:pPr marL="171450" indent="-171450">
              <a:buFont typeface="Arial" panose="020B0604020202020204" pitchFamily="34" charset="0"/>
              <a:buChar char="•"/>
            </a:pPr>
            <a:r>
              <a:rPr lang="en-US" dirty="0" smtClean="0"/>
              <a:t>User name</a:t>
            </a:r>
          </a:p>
          <a:p>
            <a:pPr marL="171450" indent="-171450">
              <a:buFont typeface="Arial" panose="020B0604020202020204" pitchFamily="34" charset="0"/>
              <a:buChar char="•"/>
            </a:pPr>
            <a:r>
              <a:rPr lang="en-US" dirty="0" smtClean="0"/>
              <a:t>Current query</a:t>
            </a:r>
          </a:p>
          <a:p>
            <a:pPr marL="171450" indent="-171450">
              <a:buFont typeface="Arial" panose="020B0604020202020204" pitchFamily="34" charset="0"/>
              <a:buChar char="•"/>
            </a:pPr>
            <a:r>
              <a:rPr lang="en-US" dirty="0" smtClean="0"/>
              <a:t>Time at which the current query began execution</a:t>
            </a:r>
          </a:p>
          <a:p>
            <a:pPr marL="171450" indent="-171450">
              <a:buFont typeface="Arial" panose="020B0604020202020204" pitchFamily="34" charset="0"/>
              <a:buChar char="•"/>
            </a:pPr>
            <a:r>
              <a:rPr lang="en-US" dirty="0" smtClean="0"/>
              <a:t>Time at which the process was started</a:t>
            </a:r>
          </a:p>
          <a:p>
            <a:pPr marL="171450" indent="-171450">
              <a:buFont typeface="Arial" panose="020B0604020202020204" pitchFamily="34" charset="0"/>
              <a:buChar char="•"/>
            </a:pPr>
            <a:r>
              <a:rPr lang="en-US" dirty="0" smtClean="0"/>
              <a:t>Client address</a:t>
            </a:r>
          </a:p>
          <a:p>
            <a:pPr marL="171450" indent="-171450">
              <a:buFont typeface="Arial" panose="020B0604020202020204" pitchFamily="34" charset="0"/>
              <a:buChar char="•"/>
            </a:pPr>
            <a:r>
              <a:rPr lang="en-US" dirty="0" smtClean="0"/>
              <a:t>Port number</a:t>
            </a:r>
          </a:p>
          <a:p>
            <a:pPr marL="171450" indent="-171450">
              <a:buFont typeface="Arial" panose="020B0604020202020204" pitchFamily="34" charset="0"/>
              <a:buChar char="•"/>
            </a:pPr>
            <a:r>
              <a:rPr lang="en-US" dirty="0" smtClean="0"/>
              <a:t>Application name</a:t>
            </a:r>
          </a:p>
          <a:p>
            <a:pPr marL="171450" indent="-171450">
              <a:buFont typeface="Arial" panose="020B0604020202020204" pitchFamily="34" charset="0"/>
              <a:buChar char="•"/>
            </a:pPr>
            <a:r>
              <a:rPr lang="en-US" dirty="0" smtClean="0"/>
              <a:t>Transaction start time</a:t>
            </a:r>
          </a:p>
          <a:p>
            <a:r>
              <a:rPr lang="en-US" dirty="0" smtClean="0"/>
              <a:t>Querying this view can provide more information about the current workload on the system. This view should be queried as the database superuser to obtain the most information possible. Also note that the information does not update instantaneously. </a:t>
            </a:r>
          </a:p>
          <a:p>
            <a:r>
              <a:rPr lang="en-US" dirty="0" smtClean="0"/>
              <a:t>The output shown displays all processes executing that are not idle. The output is formatted with the PSQL </a:t>
            </a:r>
            <a:r>
              <a:rPr lang="en-US" dirty="0" err="1" smtClean="0"/>
              <a:t>metacommand</a:t>
            </a:r>
            <a:r>
              <a:rPr lang="en-US" dirty="0" smtClean="0"/>
              <a:t>, </a:t>
            </a:r>
            <a:r>
              <a:rPr lang="en-US" dirty="0" smtClean="0">
                <a:latin typeface="Courier New" panose="02070309020205020404" pitchFamily="49" charset="0"/>
                <a:cs typeface="Courier New" panose="02070309020205020404" pitchFamily="49" charset="0"/>
              </a:rPr>
              <a:t>\x</a:t>
            </a:r>
            <a:r>
              <a:rPr lang="en-US" dirty="0" smtClean="0"/>
              <a:t>.</a:t>
            </a:r>
          </a:p>
        </p:txBody>
      </p:sp>
      <p:sp>
        <p:nvSpPr>
          <p:cNvPr id="5" name="Slide Number Placeholder 4"/>
          <p:cNvSpPr>
            <a:spLocks noGrp="1"/>
          </p:cNvSpPr>
          <p:nvPr>
            <p:ph type="sldNum" sz="quarter" idx="11"/>
          </p:nvPr>
        </p:nvSpPr>
        <p:spPr/>
        <p:txBody>
          <a:bodyPr/>
          <a:lstStyle/>
          <a:p>
            <a:fld id="{80249327-EC2F-4096-8D35-6B76097739FC}" type="slidenum">
              <a:rPr lang="en-US" smtClean="0"/>
              <a:pPr/>
              <a:t>31</a:t>
            </a:fld>
            <a:endParaRPr lang="en-US" dirty="0"/>
          </a:p>
        </p:txBody>
      </p:sp>
      <p:sp>
        <p:nvSpPr>
          <p:cNvPr id="9" name="Slide Image Placeholder 8"/>
          <p:cNvSpPr>
            <a:spLocks noGrp="1" noRot="1" noChangeAspect="1"/>
          </p:cNvSpPr>
          <p:nvPr>
            <p:ph type="sldImg"/>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dirty="0" smtClean="0"/>
              <a:t>The </a:t>
            </a:r>
            <a:r>
              <a:rPr lang="en-US" dirty="0" smtClean="0">
                <a:latin typeface="Courier New" pitchFamily="49" charset="0"/>
                <a:cs typeface="Courier New" pitchFamily="49" charset="0"/>
              </a:rPr>
              <a:t>pg_locks</a:t>
            </a:r>
            <a:r>
              <a:rPr lang="en-US" dirty="0" smtClean="0"/>
              <a:t> system view allows you to view information about outstanding locks. Examining </a:t>
            </a:r>
            <a:r>
              <a:rPr lang="en-US" dirty="0" smtClean="0">
                <a:latin typeface="Courier New" pitchFamily="49" charset="0"/>
                <a:cs typeface="Courier New" pitchFamily="49" charset="0"/>
              </a:rPr>
              <a:t>pg_locks</a:t>
            </a:r>
            <a:r>
              <a:rPr lang="en-US" dirty="0" smtClean="0"/>
              <a:t> for ungranted locks can help identify contention between database client sessions. The </a:t>
            </a:r>
            <a:r>
              <a:rPr lang="en-US" dirty="0" smtClean="0">
                <a:latin typeface="Courier New" pitchFamily="49" charset="0"/>
                <a:cs typeface="Courier New" pitchFamily="49" charset="0"/>
              </a:rPr>
              <a:t>pg_locks</a:t>
            </a:r>
            <a:r>
              <a:rPr lang="en-US" dirty="0" smtClean="0"/>
              <a:t> view provides a global view of all locks in the database system, not only those relevant to the current database.</a:t>
            </a:r>
          </a:p>
          <a:p>
            <a:r>
              <a:rPr lang="en-US" dirty="0" smtClean="0"/>
              <a:t>Although its relation column can be joined against </a:t>
            </a:r>
            <a:r>
              <a:rPr lang="en-US" dirty="0" smtClean="0">
                <a:latin typeface="Courier New" pitchFamily="49" charset="0"/>
                <a:cs typeface="Courier New" pitchFamily="49" charset="0"/>
              </a:rPr>
              <a:t>pg_class.oid</a:t>
            </a:r>
            <a:r>
              <a:rPr lang="en-US" dirty="0" smtClean="0"/>
              <a:t> to identify locked relations, such as tables, this will only work correctly for relations in the current database. The pid column can be joined to the </a:t>
            </a:r>
            <a:r>
              <a:rPr lang="en-US" dirty="0" smtClean="0">
                <a:latin typeface="Courier New" pitchFamily="49" charset="0"/>
                <a:cs typeface="Courier New" pitchFamily="49" charset="0"/>
              </a:rPr>
              <a:t>pg_stat_activity.procpid</a:t>
            </a:r>
            <a:r>
              <a:rPr lang="en-US" dirty="0" smtClean="0"/>
              <a:t> to get more information on the session holding or waiting to hold a lock. </a:t>
            </a:r>
          </a:p>
        </p:txBody>
      </p:sp>
      <p:sp>
        <p:nvSpPr>
          <p:cNvPr id="5" name="Slide Number Placeholder 4"/>
          <p:cNvSpPr>
            <a:spLocks noGrp="1"/>
          </p:cNvSpPr>
          <p:nvPr>
            <p:ph type="sldNum" sz="quarter" idx="11"/>
          </p:nvPr>
        </p:nvSpPr>
        <p:spPr/>
        <p:txBody>
          <a:bodyPr/>
          <a:lstStyle/>
          <a:p>
            <a:fld id="{80249327-EC2F-4096-8D35-6B76097739FC}" type="slidenum">
              <a:rPr lang="en-US" smtClean="0"/>
              <a:pPr/>
              <a:t>32</a:t>
            </a:fld>
            <a:endParaRPr lang="en-US" dirty="0"/>
          </a:p>
        </p:txBody>
      </p:sp>
      <p:sp>
        <p:nvSpPr>
          <p:cNvPr id="9" name="Slide Image Placeholder 8"/>
          <p:cNvSpPr>
            <a:spLocks noGrp="1" noRot="1" noChangeAspect="1"/>
          </p:cNvSpPr>
          <p:nvPr>
            <p:ph type="sldImg"/>
          </p:nvPr>
        </p:nvSpPr>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pg_locks</a:t>
            </a:r>
            <a:r>
              <a:rPr lang="en-US" dirty="0" smtClean="0"/>
              <a:t> system activity view contains</a:t>
            </a:r>
            <a:r>
              <a:rPr lang="en-US" baseline="0" dirty="0" smtClean="0"/>
              <a:t> the following columns:</a:t>
            </a:r>
          </a:p>
          <a:p>
            <a:pPr marL="171450" indent="-171450">
              <a:buFont typeface="Arial" panose="020B0604020202020204" pitchFamily="34" charset="0"/>
              <a:buChar char="•"/>
            </a:pPr>
            <a:r>
              <a:rPr lang="en-US" baseline="0" dirty="0" smtClean="0"/>
              <a:t>Type of the lockable object.</a:t>
            </a:r>
          </a:p>
          <a:p>
            <a:pPr marL="171450" indent="-171450">
              <a:buFont typeface="Arial" panose="020B0604020202020204" pitchFamily="34" charset="0"/>
              <a:buChar char="•"/>
            </a:pPr>
            <a:r>
              <a:rPr lang="en-US" baseline="0" dirty="0" smtClean="0"/>
              <a:t>OID of the database in which the object exists.</a:t>
            </a:r>
          </a:p>
          <a:p>
            <a:pPr marL="171450" indent="-171450">
              <a:buFont typeface="Arial" panose="020B0604020202020204" pitchFamily="34" charset="0"/>
              <a:buChar char="•"/>
            </a:pPr>
            <a:r>
              <a:rPr lang="en-US" baseline="0" dirty="0" smtClean="0"/>
              <a:t>OID of the relation, if it exists. If it does not exist, the value for the column is NULL.</a:t>
            </a:r>
          </a:p>
          <a:p>
            <a:pPr marL="171450" indent="-171450">
              <a:buFont typeface="Arial" panose="020B0604020202020204" pitchFamily="34" charset="0"/>
              <a:buChar char="•"/>
            </a:pPr>
            <a:r>
              <a:rPr lang="en-US" baseline="0" dirty="0" smtClean="0"/>
              <a:t>Page number within the relation.</a:t>
            </a:r>
          </a:p>
          <a:p>
            <a:pPr marL="171450" indent="-171450">
              <a:buFont typeface="Arial" panose="020B0604020202020204" pitchFamily="34" charset="0"/>
              <a:buChar char="•"/>
            </a:pPr>
            <a:r>
              <a:rPr lang="en-US" baseline="0" dirty="0" smtClean="0"/>
              <a:t>Tuple number within the page.</a:t>
            </a:r>
          </a:p>
          <a:p>
            <a:pPr marL="171450" indent="-171450">
              <a:buFont typeface="Arial" panose="020B0604020202020204" pitchFamily="34" charset="0"/>
              <a:buChar char="•"/>
            </a:pPr>
            <a:r>
              <a:rPr lang="en-US" baseline="0" dirty="0" smtClean="0"/>
              <a:t>Transaction ID</a:t>
            </a:r>
          </a:p>
          <a:p>
            <a:pPr marL="171450" indent="-171450">
              <a:buFont typeface="Arial" panose="020B0604020202020204" pitchFamily="34" charset="0"/>
              <a:buChar char="•"/>
            </a:pPr>
            <a:r>
              <a:rPr lang="en-US" baseline="0" dirty="0" smtClean="0"/>
              <a:t>OID of the system catalog containing the object.</a:t>
            </a:r>
          </a:p>
          <a:p>
            <a:pPr marL="171450" indent="-171450">
              <a:buFont typeface="Arial" panose="020B0604020202020204" pitchFamily="34" charset="0"/>
              <a:buChar char="•"/>
            </a:pPr>
            <a:r>
              <a:rPr lang="en-US" dirty="0" smtClean="0"/>
              <a:t>OID of the object within the system catalog.</a:t>
            </a:r>
          </a:p>
          <a:p>
            <a:pPr marL="171450" indent="-171450">
              <a:buFont typeface="Arial" panose="020B0604020202020204" pitchFamily="34" charset="0"/>
              <a:buChar char="•"/>
            </a:pPr>
            <a:r>
              <a:rPr lang="en-US" dirty="0" smtClean="0"/>
              <a:t>Column number.</a:t>
            </a:r>
          </a:p>
          <a:p>
            <a:pPr marL="171450" indent="-171450">
              <a:buFont typeface="Arial" panose="020B0604020202020204" pitchFamily="34" charset="0"/>
              <a:buChar char="•"/>
            </a:pPr>
            <a:r>
              <a:rPr lang="en-US" dirty="0" smtClean="0"/>
              <a:t>Transaction ID that is holding or awaiting</a:t>
            </a:r>
            <a:r>
              <a:rPr lang="en-US" baseline="0" dirty="0" smtClean="0"/>
              <a:t> the lock.</a:t>
            </a:r>
          </a:p>
          <a:p>
            <a:pPr marL="171450" indent="-171450">
              <a:buFont typeface="Arial" panose="020B0604020202020204" pitchFamily="34" charset="0"/>
              <a:buChar char="•"/>
            </a:pPr>
            <a:r>
              <a:rPr lang="en-US" baseline="0" dirty="0" smtClean="0"/>
              <a:t>Process ID associated with the server process holding or awaiting the lock.</a:t>
            </a:r>
          </a:p>
          <a:p>
            <a:pPr marL="171450" indent="-171450">
              <a:buFont typeface="Arial" panose="020B0604020202020204" pitchFamily="34" charset="0"/>
              <a:buChar char="•"/>
            </a:pPr>
            <a:r>
              <a:rPr lang="en-US" baseline="0" dirty="0" smtClean="0"/>
              <a:t>Name of the lock.</a:t>
            </a:r>
          </a:p>
          <a:p>
            <a:pPr marL="171450" indent="-171450">
              <a:buFont typeface="Arial" panose="020B0604020202020204" pitchFamily="34" charset="0"/>
              <a:buChar char="•"/>
            </a:pPr>
            <a:r>
              <a:rPr lang="en-US" baseline="0" dirty="0" smtClean="0"/>
              <a:t>Boolean specifying whether the lock is held or is being waited on.</a:t>
            </a:r>
          </a:p>
          <a:p>
            <a:pPr marL="171450" indent="-171450">
              <a:buFont typeface="Arial" panose="020B0604020202020204" pitchFamily="34" charset="0"/>
              <a:buChar char="•"/>
            </a:pPr>
            <a:r>
              <a:rPr lang="en-US" baseline="0" dirty="0" smtClean="0"/>
              <a:t>Client session ID associated with the lock holder.</a:t>
            </a:r>
          </a:p>
          <a:p>
            <a:pPr marL="171450" indent="-171450">
              <a:buFont typeface="Arial" panose="020B0604020202020204" pitchFamily="34" charset="0"/>
              <a:buChar char="•"/>
            </a:pPr>
            <a:r>
              <a:rPr lang="en-US" baseline="0" dirty="0" smtClean="0"/>
              <a:t>Boolean specifying if the lock is being held by the writer process.</a:t>
            </a:r>
          </a:p>
          <a:p>
            <a:pPr marL="171450" indent="-171450">
              <a:buFont typeface="Arial" panose="020B0604020202020204" pitchFamily="34" charset="0"/>
              <a:buChar char="•"/>
            </a:pPr>
            <a:r>
              <a:rPr lang="en-US" baseline="0" dirty="0" smtClean="0"/>
              <a:t>Segment ID where the lock is being held.</a:t>
            </a: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dirty="0" smtClean="0"/>
              <a:t>The log files for each Greenplum Database server instance, master and segments, can be found in the data directory location of that instance.</a:t>
            </a:r>
          </a:p>
          <a:p>
            <a:r>
              <a:rPr lang="en-US" dirty="0" smtClean="0"/>
              <a:t>If you are not sure of the location of the data directories, you can use:</a:t>
            </a:r>
          </a:p>
          <a:p>
            <a:pPr marL="171450" indent="-171450">
              <a:buFont typeface="Arial" panose="020B0604020202020204" pitchFamily="34" charset="0"/>
              <a:buChar char="•"/>
            </a:pPr>
            <a:r>
              <a:rPr lang="en-US" b="1" dirty="0" smtClean="0">
                <a:latin typeface="Courier New" pitchFamily="49" charset="0"/>
                <a:cs typeface="Courier New" pitchFamily="49" charset="0"/>
              </a:rPr>
              <a:t>gpstate -l</a:t>
            </a:r>
            <a:r>
              <a:rPr lang="en-US" dirty="0" smtClean="0"/>
              <a:t> to determine the location of the log files</a:t>
            </a:r>
          </a:p>
          <a:p>
            <a:pPr marL="171450" indent="-171450">
              <a:buFont typeface="Arial" panose="020B0604020202020204" pitchFamily="34" charset="0"/>
              <a:buChar char="•"/>
            </a:pPr>
            <a:r>
              <a:rPr lang="en-US" b="1" dirty="0" smtClean="0">
                <a:latin typeface="Courier New" pitchFamily="49" charset="0"/>
                <a:cs typeface="Courier New" pitchFamily="49" charset="0"/>
              </a:rPr>
              <a:t>gpstate -e</a:t>
            </a:r>
            <a:r>
              <a:rPr lang="en-US" b="1" dirty="0" smtClean="0"/>
              <a:t> </a:t>
            </a:r>
            <a:r>
              <a:rPr lang="en-US" dirty="0" smtClean="0"/>
              <a:t>to view last lines of all log files</a:t>
            </a:r>
          </a:p>
          <a:p>
            <a:r>
              <a:rPr lang="en-US" dirty="0" smtClean="0"/>
              <a:t>The </a:t>
            </a:r>
            <a:r>
              <a:rPr lang="en-US" dirty="0" smtClean="0">
                <a:latin typeface="Courier New" pitchFamily="49" charset="0"/>
                <a:cs typeface="Courier New" pitchFamily="49" charset="0"/>
              </a:rPr>
              <a:t>gpstate</a:t>
            </a:r>
            <a:r>
              <a:rPr lang="en-US" dirty="0" smtClean="0"/>
              <a:t> command displays information about a running Greenplum Database system. It can be used to identify failed segments.</a:t>
            </a:r>
          </a:p>
        </p:txBody>
      </p:sp>
      <p:sp>
        <p:nvSpPr>
          <p:cNvPr id="5" name="Slide Number Placeholder 4"/>
          <p:cNvSpPr>
            <a:spLocks noGrp="1"/>
          </p:cNvSpPr>
          <p:nvPr>
            <p:ph type="sldNum" sz="quarter" idx="11"/>
          </p:nvPr>
        </p:nvSpPr>
        <p:spPr/>
        <p:txBody>
          <a:bodyPr/>
          <a:lstStyle/>
          <a:p>
            <a:fld id="{80249327-EC2F-4096-8D35-6B76097739FC}" type="slidenum">
              <a:rPr lang="en-US" smtClean="0"/>
              <a:pPr/>
              <a:t>34</a:t>
            </a:fld>
            <a:endParaRPr lang="en-US" dirty="0"/>
          </a:p>
        </p:txBody>
      </p:sp>
      <p:sp>
        <p:nvSpPr>
          <p:cNvPr id="9" name="Slide Image Placeholder 8"/>
          <p:cNvSpPr>
            <a:spLocks noGrp="1" noRot="1" noChangeAspect="1"/>
          </p:cNvSpPr>
          <p:nvPr>
            <p:ph type="sldImg"/>
          </p:nvPr>
        </p:nvSpPr>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dirty="0" smtClean="0"/>
              <a:t>System monitoring utilities such as </a:t>
            </a:r>
            <a:r>
              <a:rPr lang="en-US" dirty="0" smtClean="0">
                <a:latin typeface="Courier New" pitchFamily="49" charset="0"/>
                <a:cs typeface="Courier New" pitchFamily="49" charset="0"/>
              </a:rPr>
              <a:t>ps</a:t>
            </a:r>
            <a:r>
              <a:rPr lang="en-US" dirty="0" smtClean="0"/>
              <a:t>, </a:t>
            </a:r>
            <a:r>
              <a:rPr lang="en-US" dirty="0" smtClean="0">
                <a:latin typeface="Courier New" pitchFamily="49" charset="0"/>
                <a:cs typeface="Courier New" pitchFamily="49" charset="0"/>
              </a:rPr>
              <a:t>top</a:t>
            </a:r>
            <a:r>
              <a:rPr lang="en-US" dirty="0" smtClean="0"/>
              <a:t>, </a:t>
            </a:r>
            <a:r>
              <a:rPr lang="en-US" dirty="0" smtClean="0">
                <a:latin typeface="Courier New" pitchFamily="49" charset="0"/>
                <a:cs typeface="Courier New" pitchFamily="49" charset="0"/>
              </a:rPr>
              <a:t>iostat</a:t>
            </a:r>
            <a:r>
              <a:rPr lang="en-US" dirty="0" smtClean="0"/>
              <a:t>, </a:t>
            </a:r>
            <a:r>
              <a:rPr lang="en-US" dirty="0" smtClean="0">
                <a:latin typeface="Courier New" pitchFamily="49" charset="0"/>
                <a:cs typeface="Courier New" pitchFamily="49" charset="0"/>
              </a:rPr>
              <a:t>vmstat</a:t>
            </a:r>
            <a:r>
              <a:rPr lang="en-US" dirty="0" smtClean="0"/>
              <a:t>, and </a:t>
            </a:r>
            <a:r>
              <a:rPr lang="en-US" dirty="0" smtClean="0">
                <a:latin typeface="Courier New" pitchFamily="49" charset="0"/>
                <a:cs typeface="Courier New" pitchFamily="49" charset="0"/>
              </a:rPr>
              <a:t>netstat</a:t>
            </a:r>
            <a:r>
              <a:rPr lang="en-US" dirty="0" smtClean="0"/>
              <a:t> can be used to monitor database activity on the hosts in your Greenplum Database array.</a:t>
            </a:r>
          </a:p>
          <a:p>
            <a:r>
              <a:rPr lang="en-US" dirty="0" smtClean="0"/>
              <a:t>These tools can be used to help:</a:t>
            </a:r>
          </a:p>
          <a:p>
            <a:pPr marL="171450" indent="-171450">
              <a:buFont typeface="Arial" panose="020B0604020202020204" pitchFamily="34" charset="0"/>
              <a:buChar char="•"/>
            </a:pPr>
            <a:r>
              <a:rPr lang="en-US" dirty="0" smtClean="0"/>
              <a:t>Identify Greenplum Database processes, including postmaster/postgres processes, currently running on the system.</a:t>
            </a:r>
          </a:p>
          <a:p>
            <a:pPr marL="171450" indent="-171450">
              <a:buFont typeface="Arial" panose="020B0604020202020204" pitchFamily="34" charset="0"/>
              <a:buChar char="•"/>
            </a:pPr>
            <a:r>
              <a:rPr lang="en-US" dirty="0" smtClean="0"/>
              <a:t>The most resource intensive tasks with regards to CPU, memory, disk I/O, or network activity.</a:t>
            </a:r>
          </a:p>
          <a:p>
            <a:r>
              <a:rPr lang="en-US" dirty="0" smtClean="0"/>
              <a:t>Looking at these system statistics can help identify queries that are overloading the system by consuming excessive resources and thereby degrading database performance. Greenplum Database comes with a management tool called </a:t>
            </a:r>
            <a:r>
              <a:rPr lang="en-US" dirty="0" smtClean="0">
                <a:latin typeface="Courier New" pitchFamily="49" charset="0"/>
                <a:cs typeface="Courier New" pitchFamily="49" charset="0"/>
              </a:rPr>
              <a:t>gpssh</a:t>
            </a:r>
            <a:r>
              <a:rPr lang="en-US" dirty="0" smtClean="0"/>
              <a:t>. This allows you to run these system monitoring commands on several hosts at once. </a:t>
            </a:r>
          </a:p>
          <a:p>
            <a:endParaRPr lang="en-US" dirty="0"/>
          </a:p>
        </p:txBody>
      </p:sp>
      <p:sp>
        <p:nvSpPr>
          <p:cNvPr id="5" name="Slide Number Placeholder 4"/>
          <p:cNvSpPr>
            <a:spLocks noGrp="1"/>
          </p:cNvSpPr>
          <p:nvPr>
            <p:ph type="sldNum" sz="quarter" idx="11"/>
          </p:nvPr>
        </p:nvSpPr>
        <p:spPr/>
        <p:txBody>
          <a:bodyPr/>
          <a:lstStyle/>
          <a:p>
            <a:fld id="{80249327-EC2F-4096-8D35-6B76097739FC}" type="slidenum">
              <a:rPr lang="en-US" smtClean="0"/>
              <a:pPr/>
              <a:t>35</a:t>
            </a:fld>
            <a:endParaRPr lang="en-US" dirty="0"/>
          </a:p>
        </p:txBody>
      </p:sp>
      <p:sp>
        <p:nvSpPr>
          <p:cNvPr id="9" name="Slide Image Placeholder 8"/>
          <p:cNvSpPr>
            <a:spLocks noGrp="1" noRot="1" noChangeAspect="1"/>
          </p:cNvSpPr>
          <p:nvPr>
            <p:ph type="sldImg"/>
          </p:nvPr>
        </p:nvSpPr>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lesson covered</a:t>
            </a:r>
            <a:r>
              <a:rPr lang="en-US" baseline="0" dirty="0" smtClean="0"/>
              <a:t> several database management tasks, including starting, stopping, and verifying the state of the </a:t>
            </a:r>
            <a:r>
              <a:rPr lang="en-US" baseline="0" dirty="0" err="1" smtClean="0"/>
              <a:t>Greenplum</a:t>
            </a:r>
            <a:r>
              <a:rPr lang="en-US" baseline="0" dirty="0" smtClean="0"/>
              <a:t> Database. The administrative schema lets you find the tables that are exhibiting data skew, which can impact overall performance when querying tables. Other administrative tasks include accessing log files and logging parameters as well as maintaining the system catalog and reclaiming physical disk space, particularly in environments where there are a large number of deletes or updates for both system tables and user tables.</a:t>
            </a:r>
          </a:p>
          <a:p>
            <a:r>
              <a:rPr lang="en-US" baseline="0" dirty="0" smtClean="0"/>
              <a:t>Troubleshooting involves gathering information from several different areas to analyze the underlying issue. The </a:t>
            </a:r>
            <a:r>
              <a:rPr lang="en-US" baseline="0" dirty="0" err="1" smtClean="0"/>
              <a:t>gpsupport</a:t>
            </a:r>
            <a:r>
              <a:rPr lang="en-US" baseline="0" smtClean="0"/>
              <a:t> utility is used to collate data from named segments from logs, metadata, system processes and information to create a complete picture of the system.</a:t>
            </a:r>
            <a:endParaRPr lang="en-US" dirty="0" smtClean="0"/>
          </a:p>
        </p:txBody>
      </p:sp>
      <p:sp>
        <p:nvSpPr>
          <p:cNvPr id="4" name="Slide Number Placeholder 3"/>
          <p:cNvSpPr>
            <a:spLocks noGrp="1"/>
          </p:cNvSpPr>
          <p:nvPr>
            <p:ph type="sldNum" sz="quarter" idx="10"/>
          </p:nvPr>
        </p:nvSpPr>
        <p:spPr/>
        <p:txBody>
          <a:bodyPr/>
          <a:lstStyle/>
          <a:p>
            <a:fld id="{74475F10-5301-45E0-8406-B76BC39161B5}" type="slidenum">
              <a:rPr lang="en-US" altLang="en-US" smtClean="0"/>
              <a:pPr/>
              <a:t>36</a:t>
            </a:fld>
            <a:endParaRPr lang="en-US" altLang="en-US"/>
          </a:p>
        </p:txBody>
      </p:sp>
    </p:spTree>
    <p:extLst>
      <p:ext uri="{BB962C8B-B14F-4D97-AF65-F5344CB8AC3E}">
        <p14:creationId xmlns:p14="http://schemas.microsoft.com/office/powerpoint/2010/main" val="16820552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1610876" y="686429"/>
            <a:ext cx="3692700" cy="20828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b="0" dirty="0" smtClean="0"/>
              <a:t>The following are common performance issues:</a:t>
            </a:r>
          </a:p>
          <a:p>
            <a:pPr marL="171450" indent="-171450">
              <a:buFont typeface="Arial" panose="020B0604020202020204" pitchFamily="34" charset="0"/>
              <a:buChar char="•"/>
            </a:pPr>
            <a:r>
              <a:rPr lang="en-US" b="1" dirty="0" smtClean="0"/>
              <a:t>Hardware Problems </a:t>
            </a:r>
            <a:r>
              <a:rPr lang="en-US" b="0" dirty="0" smtClean="0"/>
              <a:t>– As with any database system, the performance of Greenplum Database is dependant upon the hardware and IT infrastructure on which it is running. Performance will be as fast as the slowest host in the Greenplum array. Problems with CPU utilization, memory management, I/O processing, or network load will affect performance. Many hardware failures will cause the segment instances running on that hardware to fail. If mirrors are enabled, this can mean other segment hosts are doing double-duty. </a:t>
            </a:r>
          </a:p>
          <a:p>
            <a:pPr marL="171450" indent="-171450">
              <a:buFont typeface="Arial" panose="020B0604020202020204" pitchFamily="34" charset="0"/>
              <a:buChar char="•"/>
            </a:pPr>
            <a:r>
              <a:rPr lang="en-US" b="1" dirty="0" smtClean="0"/>
              <a:t>Resource Allocation </a:t>
            </a:r>
            <a:r>
              <a:rPr lang="en-US" b="0" dirty="0" smtClean="0"/>
              <a:t>- A database system has a limited capacity of CPU, memory, and disk I/O resources. When multiple workloads compete for access to these resources, database performance suffers. Resource allocation, also referred to as workload management, can be used to maximize system throughput while still meeting varied business requirements. Greenplum Database workload management limits the number of active queries in the system at any given time in order to avoid exhausting system resources. This is accomplished by creating role-based resource queues. A resource queue has attributes that limit the size and/or total number of queries that can be executed by the users (or roles) in that queue. By assigning all of your database roles to the appropriate resource queue, administrators can control concurrent user queries and prevent the system from being overloaded.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515592"/>
          </a:xfrm>
        </p:spPr>
        <p:txBody>
          <a:bodyPr>
            <a:noAutofit/>
          </a:bodyPr>
          <a:lstStyle/>
          <a:p>
            <a:pPr marL="171450" indent="-171450">
              <a:buFont typeface="Arial" panose="020B0604020202020204" pitchFamily="34" charset="0"/>
              <a:buChar char="•"/>
            </a:pPr>
            <a:r>
              <a:rPr lang="en-US" b="1" dirty="0" smtClean="0"/>
              <a:t>Contention Between Concurrent Workloads </a:t>
            </a:r>
            <a:r>
              <a:rPr lang="en-US" b="0" dirty="0" smtClean="0"/>
              <a:t>- Contention arises when two or more users or workloads try to use the system in a conflicting way. For example, if two transactions are trying to update the same table at once. A transaction seeking either a table-level or row-level lock will wait indefinitely for conflicting locks to be released. This means it is a bad idea for applications to hold transactions open for long periods of time (e.g., while waiting for user input). Are indexes being used correctly? </a:t>
            </a:r>
          </a:p>
          <a:p>
            <a:pPr marL="171450" indent="-171450">
              <a:buFont typeface="Arial" panose="020B0604020202020204" pitchFamily="34" charset="0"/>
              <a:buChar char="•"/>
            </a:pPr>
            <a:r>
              <a:rPr lang="en-US" b="1" dirty="0" smtClean="0"/>
              <a:t>Inaccurate Database Statistics </a:t>
            </a:r>
            <a:r>
              <a:rPr lang="en-US" dirty="0" smtClean="0"/>
              <a:t>- Greenplum Database uses a cost-based query planner that relies on database statistics. Accurate statistics allow the query planner to better estimate the number of rows retrieved by a query in order to choose the most efficient query plan. Without database statistics, the query planner can not estimate how many records might be returned, and therefore cannot assume it has sufficient memory to perform certain operations such as aggregations. In this case, the planner always takes the safe route and does aggregations by reading/writing from disk, which is significantly slower than doing them in memory. The ANALYZE command collects statistics about the database needed by the query planner. </a:t>
            </a:r>
          </a:p>
          <a:p>
            <a:pPr marL="171450" indent="-171450">
              <a:buFont typeface="Arial" panose="020B0604020202020204" pitchFamily="34" charset="0"/>
              <a:buChar char="•"/>
            </a:pPr>
            <a:r>
              <a:rPr lang="en-US" b="1" dirty="0" smtClean="0"/>
              <a:t>Uneven Data Distribution </a:t>
            </a:r>
            <a:r>
              <a:rPr lang="en-US" dirty="0" smtClean="0"/>
              <a:t>- When you create a table in Greenplum Database, it is important to declare a distribution key that allows for even data distribution across all segments in the system. Because the segments work on a query in parallel, Greenplum Database will always be as fast as the slowest segment. If the data is unbalanced, the segments that have more data will return their results slower.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171450" indent="-171450">
              <a:buFont typeface="Arial" panose="020B0604020202020204" pitchFamily="34" charset="0"/>
              <a:buChar char="•"/>
            </a:pPr>
            <a:r>
              <a:rPr lang="en-US" b="1" dirty="0" smtClean="0"/>
              <a:t>Poor SQL Formulation </a:t>
            </a:r>
            <a:r>
              <a:rPr lang="en-US" b="0" dirty="0" smtClean="0"/>
              <a:t>- Many application developers simply write SQL statements off the top of their heads without giving much thought to designing them for efficient processing. Statements that are not designed can introduce enormous performance issues. For example, are you retrieving more data than you actually need to produce the desired result set? Are you using expensive operations that can be written in a more efficient way? </a:t>
            </a:r>
          </a:p>
          <a:p>
            <a:pPr marL="171450" indent="-171450">
              <a:buFont typeface="Arial" panose="020B0604020202020204" pitchFamily="34" charset="0"/>
              <a:buChar char="•"/>
            </a:pPr>
            <a:r>
              <a:rPr lang="en-US" b="1" dirty="0" smtClean="0"/>
              <a:t>Poor Database Design </a:t>
            </a:r>
            <a:r>
              <a:rPr lang="en-US" b="0" dirty="0" smtClean="0"/>
              <a:t>- Many performance issues are caused by poor database design. Examine your database design and ask yourself the following: Does the schema reflect the way the data is accessed? Can larger tables be broken down into smaller tables or partitions? Are you using the smallest data type possible to store column values? Are columns used to join tables of the same data type? Are indexes being used correctly?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343400"/>
            <a:ext cx="5943600" cy="4343400"/>
          </a:xfrm>
        </p:spPr>
        <p:txBody>
          <a:bodyPr>
            <a:noAutofit/>
          </a:bodyPr>
          <a:lstStyle/>
          <a:p>
            <a:r>
              <a:rPr lang="en-US" sz="1150" b="0" dirty="0" smtClean="0"/>
              <a:t>Hardware failures can cause segments to fail or degrade in performance, including:</a:t>
            </a:r>
          </a:p>
          <a:p>
            <a:pPr marL="171450" indent="-171450">
              <a:buFont typeface="Arial" panose="020B0604020202020204" pitchFamily="34" charset="0"/>
              <a:buChar char="•"/>
            </a:pPr>
            <a:r>
              <a:rPr lang="en-US" sz="1150" b="1" dirty="0" smtClean="0"/>
              <a:t>Disk failure </a:t>
            </a:r>
            <a:r>
              <a:rPr lang="en-US" sz="1150" b="0" dirty="0" smtClean="0"/>
              <a:t>– Although a single disk failure should not dramatically effect database performance if you are using RAID – there is some impact caused by disk resynching consuming resources on the host with failed disks. </a:t>
            </a:r>
          </a:p>
          <a:p>
            <a:pPr marL="171450" indent="-171450">
              <a:buFont typeface="Arial" panose="020B0604020202020204" pitchFamily="34" charset="0"/>
              <a:buChar char="•"/>
            </a:pPr>
            <a:r>
              <a:rPr lang="en-US" sz="1150" b="1" dirty="0" smtClean="0"/>
              <a:t>Host failure </a:t>
            </a:r>
            <a:r>
              <a:rPr lang="en-US" sz="1150" b="0" dirty="0" smtClean="0"/>
              <a:t>– When a host is offline (power failure, etc) the segments on that host are out of operation. This means that other hosts in the array are doing double duty as they are running both the primary segments and a number of mirrors. If mirrors are not enabled – service is interrupted. There is a temporary interruption of service to recover failed segments. </a:t>
            </a:r>
          </a:p>
          <a:p>
            <a:pPr marL="171450" indent="-171450">
              <a:buFont typeface="Arial" panose="020B0604020202020204" pitchFamily="34" charset="0"/>
              <a:buChar char="•"/>
            </a:pPr>
            <a:r>
              <a:rPr lang="en-US" sz="1150" b="1" dirty="0" smtClean="0"/>
              <a:t>Network failure </a:t>
            </a:r>
            <a:r>
              <a:rPr lang="en-US" sz="1150" b="0" dirty="0" smtClean="0"/>
              <a:t>– Failure of a NIC, switch, or DNS server can bring down segments. </a:t>
            </a:r>
          </a:p>
          <a:p>
            <a:pPr marL="171450" indent="-171450">
              <a:buFont typeface="Arial" panose="020B0604020202020204" pitchFamily="34" charset="0"/>
              <a:buChar char="•"/>
            </a:pPr>
            <a:r>
              <a:rPr lang="en-US" sz="1150" dirty="0" smtClean="0"/>
              <a:t>Capacity issues </a:t>
            </a:r>
            <a:r>
              <a:rPr lang="en-US" sz="1150" b="0" dirty="0" smtClean="0"/>
              <a:t>– Disk capacity on segment hosts should be at the maximum 70% capacity for optimal performance. To reclaim space after load or updates run VACUUM on a regular basis. Monitor capacity to make sure you do not run out of disk space on a segment host.  </a:t>
            </a:r>
          </a:p>
          <a:p>
            <a:pPr marL="171450" indent="-171450">
              <a:buFont typeface="Arial" panose="020B0604020202020204" pitchFamily="34" charset="0"/>
              <a:buChar char="•"/>
            </a:pPr>
            <a:r>
              <a:rPr lang="en-US" sz="1150" b="1" dirty="0" smtClean="0"/>
              <a:t>Not using </a:t>
            </a:r>
            <a:r>
              <a:rPr lang="en-US" sz="1150" b="1" dirty="0" smtClean="0">
                <a:latin typeface="Courier New" pitchFamily="49" charset="0"/>
                <a:cs typeface="Courier New" pitchFamily="49" charset="0"/>
              </a:rPr>
              <a:t>VACUUM</a:t>
            </a:r>
            <a:r>
              <a:rPr lang="en-US" sz="1150" b="1" dirty="0" smtClean="0"/>
              <a:t> </a:t>
            </a:r>
            <a:r>
              <a:rPr lang="en-US" sz="1150" dirty="0" smtClean="0"/>
              <a:t>– Because of the MVCC transaction concurrency model, data rows that are deleted or updated still occupy physical space on disk even though they are not visible to any new transactions. If you have a database with lots of updates and deletes, you will generate a lot of dead rows. Dead rows are held in what is called the free space map. The free space map must be sized large enough to cover the dead rows of all tables in your database. If not sized large enough, space occupied by dead rows that overflow the free space map cannot be reclaimed by a regular </a:t>
            </a:r>
            <a:r>
              <a:rPr lang="en-US" sz="1150" dirty="0" smtClean="0">
                <a:latin typeface="Courier New" pitchFamily="49" charset="0"/>
                <a:cs typeface="Courier New" pitchFamily="49" charset="0"/>
              </a:rPr>
              <a:t>VACUUM</a:t>
            </a:r>
            <a:r>
              <a:rPr lang="en-US" sz="1150" dirty="0" smtClean="0"/>
              <a:t> command.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dirty="0" smtClean="0"/>
              <a:t>The parameters, </a:t>
            </a:r>
            <a:r>
              <a:rPr lang="en-US" dirty="0" smtClean="0">
                <a:latin typeface="Courier New" pitchFamily="49" charset="0"/>
                <a:cs typeface="Courier New" pitchFamily="49" charset="0"/>
              </a:rPr>
              <a:t>max_fsm_pages</a:t>
            </a:r>
            <a:r>
              <a:rPr lang="en-US" dirty="0" smtClean="0"/>
              <a:t> together with </a:t>
            </a:r>
            <a:r>
              <a:rPr lang="en-US" dirty="0" smtClean="0">
                <a:latin typeface="Courier New" pitchFamily="49" charset="0"/>
                <a:cs typeface="Courier New" pitchFamily="49" charset="0"/>
              </a:rPr>
              <a:t>max_fsm_relations</a:t>
            </a:r>
            <a:r>
              <a:rPr lang="en-US" dirty="0" smtClean="0"/>
              <a:t> control the size of the shared free space map, which tracks the locations of unused space in Greenplum Database. An undersized free space map may cause Greenplum Database to consume increasing amounts of disk space over time, because free space that is not in the map cannot be reused; instead Greenplum Database will request more disk space from the operating system when it needs to store new data. </a:t>
            </a:r>
          </a:p>
          <a:p>
            <a:r>
              <a:rPr lang="en-US" dirty="0" smtClean="0"/>
              <a:t>Note that for the autovacuum daemon, </a:t>
            </a:r>
            <a:r>
              <a:rPr lang="en-US" dirty="0" smtClean="0">
                <a:latin typeface="Courier New" pitchFamily="49" charset="0"/>
                <a:cs typeface="Courier New" pitchFamily="49" charset="0"/>
              </a:rPr>
              <a:t>VACUUM</a:t>
            </a:r>
            <a:r>
              <a:rPr lang="en-US" dirty="0" smtClean="0"/>
              <a:t> cannot run in a transaction. It creates and commits its own transactions as it goes so it can release locks as soon as possible. This is a bit tricky  in Greenplum Database in keeping the segment databases in synch with each other. Because </a:t>
            </a:r>
            <a:r>
              <a:rPr lang="en-US" dirty="0" smtClean="0">
                <a:latin typeface="Courier New" pitchFamily="49" charset="0"/>
                <a:cs typeface="Courier New" pitchFamily="49" charset="0"/>
              </a:rPr>
              <a:t>VACUUM</a:t>
            </a:r>
            <a:r>
              <a:rPr lang="en-US" dirty="0" smtClean="0"/>
              <a:t> runs asynchronously between the segment instances, it is not possible to protect tables on the segment by taking a table-level lock on the master. This is an issue with the autovacuum daemon as it acts locally on the segment without taking into account the state of the entire array.</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b="0" dirty="0" smtClean="0"/>
              <a:t>To limit resource contention for both hardware and database resources requires some knowledge of your workload, users and peak usage times. To reduce contention you can:</a:t>
            </a:r>
          </a:p>
          <a:p>
            <a:pPr marL="171450" indent="-171450">
              <a:buFont typeface="Arial" panose="020B0604020202020204" pitchFamily="34" charset="0"/>
              <a:buChar char="•"/>
            </a:pPr>
            <a:r>
              <a:rPr lang="en-US" b="0" dirty="0" smtClean="0"/>
              <a:t>Create resource queues that limit the number of active queries and/or size of queries let into the system. Then you can assign all of your database roles to a queue. </a:t>
            </a:r>
          </a:p>
          <a:p>
            <a:pPr marL="171450" indent="-171450">
              <a:buFont typeface="Arial" panose="020B0604020202020204" pitchFamily="34" charset="0"/>
              <a:buChar char="•"/>
            </a:pPr>
            <a:r>
              <a:rPr lang="en-US" b="0" dirty="0" smtClean="0"/>
              <a:t>Do not compete with database users by performing admin tasks at peak usage times. Do admin operations and load after hours.</a:t>
            </a:r>
          </a:p>
          <a:p>
            <a:pPr marL="171450" indent="-171450">
              <a:buFont typeface="Arial" panose="020B0604020202020204" pitchFamily="34" charset="0"/>
              <a:buChar char="•"/>
            </a:pPr>
            <a:r>
              <a:rPr lang="en-US" b="0" dirty="0" smtClean="0"/>
              <a:t>Do not run workloads that try to update the same resources at the same time. Lock conflicts will minimize throughput for competing workloads.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7" name="TextBox 12"/>
          <p:cNvSpPr txBox="1">
            <a:spLocks noChangeArrowheads="1"/>
          </p:cNvSpPr>
          <p:nvPr/>
        </p:nvSpPr>
        <p:spPr bwMode="gray">
          <a:xfrm flipH="1">
            <a:off x="8553450" y="5042309"/>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3D745134-AD03-4A89-A9DB-EB83690C3E8B}"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8"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23"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5044690"/>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2016 </a:t>
            </a:r>
            <a:r>
              <a:rPr lang="en-US" altLang="en-US" sz="600" dirty="0">
                <a:solidFill>
                  <a:srgbClr val="7F7F7F"/>
                </a:solidFill>
                <a:cs typeface="Arial" pitchFamily="34" charset="0"/>
              </a:rPr>
              <a:t>Pivotal Software, Inc.  All rights reserved.</a:t>
            </a:r>
          </a:p>
        </p:txBody>
      </p:sp>
      <p:sp>
        <p:nvSpPr>
          <p:cNvPr id="12" name="Title 1"/>
          <p:cNvSpPr>
            <a:spLocks noGrp="1"/>
          </p:cNvSpPr>
          <p:nvPr>
            <p:ph type="ctrTitle"/>
          </p:nvPr>
        </p:nvSpPr>
        <p:spPr bwMode="gray">
          <a:xfrm>
            <a:off x="890589" y="1603325"/>
            <a:ext cx="4384145" cy="1006429"/>
          </a:xfrm>
          <a:prstGeom prst="rect">
            <a:avLst/>
          </a:prstGeom>
          <a:noFill/>
        </p:spPr>
        <p:txBody>
          <a:bodyPr lIns="0" tIns="0" rIns="0" bIns="0" anchor="b">
            <a:spAutoFit/>
          </a:bodyPr>
          <a:lstStyle>
            <a:lvl1pPr>
              <a:lnSpc>
                <a:spcPct val="90000"/>
              </a:lnSpc>
              <a:defRPr sz="3600" b="1" cap="none">
                <a:solidFill>
                  <a:srgbClr val="F16F3B"/>
                </a:solidFill>
                <a:latin typeface="Arial"/>
                <a:cs typeface="Arial"/>
              </a:defRPr>
            </a:lvl1pPr>
          </a:lstStyle>
          <a:p>
            <a:pPr lvl="0"/>
            <a:r>
              <a:rPr lang="en-US" noProof="0" smtClean="0"/>
              <a:t>Click to edit Master title style</a:t>
            </a:r>
            <a:endParaRPr lang="en-US" noProof="0" dirty="0"/>
          </a:p>
        </p:txBody>
      </p:sp>
      <p:sp>
        <p:nvSpPr>
          <p:cNvPr id="13" name="Subtitle 2"/>
          <p:cNvSpPr>
            <a:spLocks noGrp="1"/>
          </p:cNvSpPr>
          <p:nvPr>
            <p:ph type="subTitle" idx="1"/>
          </p:nvPr>
        </p:nvSpPr>
        <p:spPr bwMode="gray">
          <a:xfrm>
            <a:off x="890594" y="2845278"/>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
        <p:nvSpPr>
          <p:cNvPr id="14" name="Content Placeholder 6"/>
          <p:cNvSpPr>
            <a:spLocks noGrp="1"/>
          </p:cNvSpPr>
          <p:nvPr>
            <p:ph sz="quarter" idx="11"/>
          </p:nvPr>
        </p:nvSpPr>
        <p:spPr bwMode="gray">
          <a:xfrm>
            <a:off x="908582" y="3652827"/>
            <a:ext cx="5026550" cy="276999"/>
          </a:xfrm>
          <a:prstGeom prst="rect">
            <a:avLst/>
          </a:prstGeom>
          <a:noFill/>
        </p:spPr>
        <p:txBody>
          <a:bodyPr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noProof="0" smtClean="0"/>
              <a:t>Click to edit Master text styles</a:t>
            </a:r>
          </a:p>
        </p:txBody>
      </p:sp>
    </p:spTree>
    <p:extLst>
      <p:ext uri="{BB962C8B-B14F-4D97-AF65-F5344CB8AC3E}">
        <p14:creationId xmlns:p14="http://schemas.microsoft.com/office/powerpoint/2010/main" val="674374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4" name="TextBox 12"/>
          <p:cNvSpPr txBox="1">
            <a:spLocks noChangeArrowheads="1"/>
          </p:cNvSpPr>
          <p:nvPr/>
        </p:nvSpPr>
        <p:spPr bwMode="gray">
          <a:xfrm flipH="1">
            <a:off x="8553450" y="5042309"/>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3C4ECB52-206F-41D5-83CC-FB6C2ECF0A0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5"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23"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bwMode="gray">
          <a:xfrm>
            <a:off x="349250" y="5044690"/>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extLst>
      <p:ext uri="{BB962C8B-B14F-4D97-AF65-F5344CB8AC3E}">
        <p14:creationId xmlns:p14="http://schemas.microsoft.com/office/powerpoint/2010/main" val="274885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2">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6" name="TextBox 12"/>
          <p:cNvSpPr txBox="1">
            <a:spLocks noChangeArrowheads="1"/>
          </p:cNvSpPr>
          <p:nvPr/>
        </p:nvSpPr>
        <p:spPr bwMode="gray">
          <a:xfrm flipH="1">
            <a:off x="8553450" y="5042309"/>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2E6718AD-3AD0-47E1-94E9-3D500AFA3CF7}"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7"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23"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gray">
          <a:xfrm>
            <a:off x="349250" y="5044690"/>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9" name="Title 1"/>
          <p:cNvSpPr>
            <a:spLocks noGrp="1"/>
          </p:cNvSpPr>
          <p:nvPr>
            <p:ph type="ctrTitle"/>
          </p:nvPr>
        </p:nvSpPr>
        <p:spPr bwMode="gray">
          <a:xfrm>
            <a:off x="1026053" y="1341465"/>
            <a:ext cx="6048376" cy="1230080"/>
          </a:xfrm>
          <a:prstGeom prst="rect">
            <a:avLst/>
          </a:prstGeom>
          <a:noFill/>
        </p:spPr>
        <p:txBody>
          <a:bodyPr lIns="0" tIns="0" rIns="0" bIns="0" anchor="b">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pPr lvl="0"/>
            <a:r>
              <a:rPr lang="en-US" noProof="0" smtClean="0"/>
              <a:t>Click to edit Master title style</a:t>
            </a:r>
            <a:endParaRPr lang="en-US" noProof="0" dirty="0"/>
          </a:p>
        </p:txBody>
      </p:sp>
      <p:sp>
        <p:nvSpPr>
          <p:cNvPr id="10" name="Content Placeholder 3"/>
          <p:cNvSpPr>
            <a:spLocks noGrp="1"/>
          </p:cNvSpPr>
          <p:nvPr>
            <p:ph sz="quarter" idx="10"/>
          </p:nvPr>
        </p:nvSpPr>
        <p:spPr bwMode="gray">
          <a:xfrm>
            <a:off x="1034541" y="2636430"/>
            <a:ext cx="6048375" cy="422076"/>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noProof="0" smtClean="0"/>
              <a:t>Click to edit Master text styles</a:t>
            </a:r>
          </a:p>
        </p:txBody>
      </p:sp>
    </p:spTree>
    <p:extLst>
      <p:ext uri="{BB962C8B-B14F-4D97-AF65-F5344CB8AC3E}">
        <p14:creationId xmlns:p14="http://schemas.microsoft.com/office/powerpoint/2010/main" val="1702859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5" name="TextBox 12"/>
          <p:cNvSpPr txBox="1">
            <a:spLocks noChangeArrowheads="1"/>
          </p:cNvSpPr>
          <p:nvPr/>
        </p:nvSpPr>
        <p:spPr bwMode="gray">
          <a:xfrm flipH="1">
            <a:off x="8553450" y="5042309"/>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82EDEA53-F321-473E-A199-97E41E62043D}"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6"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23"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gray">
          <a:xfrm>
            <a:off x="349250" y="5044690"/>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8" name="Title 1"/>
          <p:cNvSpPr>
            <a:spLocks noGrp="1"/>
          </p:cNvSpPr>
          <p:nvPr>
            <p:ph type="ctrTitle"/>
          </p:nvPr>
        </p:nvSpPr>
        <p:spPr bwMode="gray">
          <a:xfrm>
            <a:off x="670455" y="-1277510"/>
            <a:ext cx="6048376" cy="4013406"/>
          </a:xfrm>
          <a:prstGeom prst="rect">
            <a:avLst/>
          </a:prstGeom>
          <a:noFill/>
          <a:effectLst>
            <a:reflection stA="50000" endPos="75000" dist="12700" dir="5400000" sy="-100000" algn="bl" rotWithShape="0"/>
          </a:effectLst>
        </p:spPr>
        <p:txBody>
          <a:bodyPr lIns="0" tIns="0" rIns="0" bIns="0" anchor="b">
            <a:spAutoFit/>
          </a:bodyPr>
          <a:lstStyle>
            <a:lvl1pPr algn="l" defTabSz="914400" rtl="0" eaLnBrk="1" latinLnBrk="0" hangingPunct="1">
              <a:lnSpc>
                <a:spcPct val="90000"/>
              </a:lnSpc>
              <a:spcBef>
                <a:spcPct val="0"/>
              </a:spcBef>
              <a:buNone/>
              <a:defRPr lang="en-US" sz="9600" kern="1200" dirty="0">
                <a:solidFill>
                  <a:srgbClr val="008881"/>
                </a:solidFill>
                <a:latin typeface="Arial"/>
                <a:ea typeface="+mj-ea"/>
                <a:cs typeface="Arial"/>
              </a:defRPr>
            </a:lvl1pPr>
          </a:lstStyle>
          <a:p>
            <a:pPr lvl="0"/>
            <a:r>
              <a:rPr lang="en-US" noProof="0" smtClean="0"/>
              <a:t>Click to edit Master title style</a:t>
            </a:r>
            <a:endParaRPr lang="en-US" noProof="0" dirty="0"/>
          </a:p>
        </p:txBody>
      </p:sp>
    </p:spTree>
    <p:extLst>
      <p:ext uri="{BB962C8B-B14F-4D97-AF65-F5344CB8AC3E}">
        <p14:creationId xmlns:p14="http://schemas.microsoft.com/office/powerpoint/2010/main" val="1330751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 name="Picture 11" descr="EMC-no-tag_white_RGB-150dpi.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1843" y="1671640"/>
            <a:ext cx="5153025" cy="102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2"/>
          <p:cNvSpPr txBox="1">
            <a:spLocks noChangeArrowheads="1"/>
          </p:cNvSpPr>
          <p:nvPr/>
        </p:nvSpPr>
        <p:spPr bwMode="auto">
          <a:xfrm>
            <a:off x="1733550" y="2820602"/>
            <a:ext cx="568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altLang="en-US" sz="2400">
                <a:solidFill>
                  <a:srgbClr val="F27C3A"/>
                </a:solidFill>
                <a:cs typeface="Arial" pitchFamily="34" charset="0"/>
              </a:rPr>
              <a:t>A NEW </a:t>
            </a:r>
            <a:r>
              <a:rPr lang="en-US" altLang="en-US" sz="2300">
                <a:solidFill>
                  <a:srgbClr val="F27C3A"/>
                </a:solidFill>
                <a:cs typeface="Arial" pitchFamily="34" charset="0"/>
              </a:rPr>
              <a:t>PLATFORM</a:t>
            </a:r>
            <a:r>
              <a:rPr lang="en-US" altLang="en-US" sz="2400">
                <a:solidFill>
                  <a:srgbClr val="F27C3A"/>
                </a:solidFill>
                <a:cs typeface="Arial" pitchFamily="34" charset="0"/>
              </a:rPr>
              <a:t> </a:t>
            </a:r>
            <a:r>
              <a:rPr lang="en-US" altLang="en-US" sz="2400">
                <a:solidFill>
                  <a:srgbClr val="3EA7BC"/>
                </a:solidFill>
                <a:cs typeface="Arial" pitchFamily="34" charset="0"/>
              </a:rPr>
              <a:t>FOR A NEW ERA</a:t>
            </a:r>
          </a:p>
        </p:txBody>
      </p:sp>
    </p:spTree>
    <p:extLst>
      <p:ext uri="{BB962C8B-B14F-4D97-AF65-F5344CB8AC3E}">
        <p14:creationId xmlns:p14="http://schemas.microsoft.com/office/powerpoint/2010/main" val="1464003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3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66735" y="1074748"/>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298909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6673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1"/>
          </p:nvPr>
        </p:nvSpPr>
        <p:spPr>
          <a:xfrm>
            <a:off x="366735" y="1074748"/>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552688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6673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4" name="Shape 74"/>
          <p:cNvSpPr txBox="1">
            <a:spLocks noGrp="1"/>
          </p:cNvSpPr>
          <p:nvPr>
            <p:ph type="body" idx="1"/>
          </p:nvPr>
        </p:nvSpPr>
        <p:spPr>
          <a:xfrm>
            <a:off x="366735" y="1074748"/>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048136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left blank">
    <p:spTree>
      <p:nvGrpSpPr>
        <p:cNvPr id="1" name=""/>
        <p:cNvGrpSpPr/>
        <p:nvPr/>
      </p:nvGrpSpPr>
      <p:grpSpPr>
        <a:xfrm>
          <a:off x="0" y="0"/>
          <a:ext cx="0" cy="0"/>
          <a:chOff x="0" y="0"/>
          <a:chExt cx="0" cy="0"/>
        </a:xfrm>
      </p:grpSpPr>
      <p:sp>
        <p:nvSpPr>
          <p:cNvPr id="3" name="TextBox 2"/>
          <p:cNvSpPr txBox="1"/>
          <p:nvPr/>
        </p:nvSpPr>
        <p:spPr>
          <a:xfrm>
            <a:off x="2207507" y="2171700"/>
            <a:ext cx="4548842" cy="461665"/>
          </a:xfrm>
          <a:prstGeom prst="rect">
            <a:avLst/>
          </a:prstGeom>
          <a:noFill/>
        </p:spPr>
        <p:txBody>
          <a:bodyPr wrap="none" rtlCol="0">
            <a:spAutoFit/>
          </a:bodyPr>
          <a:lstStyle/>
          <a:p>
            <a:pPr algn="ctr"/>
            <a:r>
              <a:rPr lang="en-US" sz="2400" dirty="0" smtClean="0">
                <a:solidFill>
                  <a:schemeClr val="tx1"/>
                </a:solidFill>
                <a:latin typeface="Calibri" pitchFamily="34" charset="0"/>
                <a:cs typeface="Calibri" pitchFamily="34" charset="0"/>
              </a:rPr>
              <a:t>This slide is intentionally left blank.</a:t>
            </a:r>
            <a:endParaRPr lang="en-US" sz="2400" dirty="0">
              <a:solidFill>
                <a:schemeClr val="tx1"/>
              </a:solidFill>
              <a:latin typeface="Calibri" pitchFamily="34" charset="0"/>
              <a:cs typeface="Calibri" pitchFamily="34" charset="0"/>
            </a:endParaRPr>
          </a:p>
        </p:txBody>
      </p:sp>
      <p:sp>
        <p:nvSpPr>
          <p:cNvPr id="6" name="Footer Placeholder 5"/>
          <p:cNvSpPr>
            <a:spLocks noGrp="1"/>
          </p:cNvSpPr>
          <p:nvPr>
            <p:ph type="ftr" sz="quarter" idx="3"/>
          </p:nvPr>
        </p:nvSpPr>
        <p:spPr>
          <a:xfrm>
            <a:off x="4953000" y="4972050"/>
            <a:ext cx="3733800" cy="171450"/>
          </a:xfrm>
          <a:prstGeom prst="rect">
            <a:avLst/>
          </a:prstGeom>
        </p:spPr>
        <p:txBody>
          <a:bodyPr vert="horz" lIns="91440" tIns="45720" rIns="91440" bIns="45720" rtlCol="0" anchor="b"/>
          <a:lstStyle>
            <a:lvl1pPr>
              <a:defRPr lang="en-US" sz="1000" smtClean="0">
                <a:solidFill>
                  <a:srgbClr val="000000">
                    <a:lumMod val="75000"/>
                    <a:lumOff val="25000"/>
                  </a:srgbClr>
                </a:solidFill>
                <a:latin typeface="Calibri" pitchFamily="34" charset="0"/>
                <a:cs typeface="+mn-cs"/>
              </a:defRPr>
            </a:lvl1pPr>
          </a:lstStyle>
          <a:p>
            <a:pPr>
              <a:defRPr/>
            </a:pPr>
            <a:r>
              <a:rPr lang="en-US" smtClean="0"/>
              <a:t>Module 8: Performance Analysis and Tuning</a:t>
            </a:r>
            <a:endParaRPr lang="en-US" dirty="0"/>
          </a:p>
        </p:txBody>
      </p:sp>
      <p:sp>
        <p:nvSpPr>
          <p:cNvPr id="7" name="Slide Number Placeholder 6"/>
          <p:cNvSpPr>
            <a:spLocks noGrp="1"/>
          </p:cNvSpPr>
          <p:nvPr>
            <p:ph type="sldNum" sz="quarter" idx="4"/>
          </p:nvPr>
        </p:nvSpPr>
        <p:spPr>
          <a:xfrm>
            <a:off x="8686800" y="4972050"/>
            <a:ext cx="457200" cy="171450"/>
          </a:xfrm>
          <a:prstGeom prst="rect">
            <a:avLst/>
          </a:prstGeom>
        </p:spPr>
        <p:txBody>
          <a:bodyPr vert="horz" lIns="91440" tIns="45720" rIns="91440" bIns="45720" rtlCol="0" anchor="b"/>
          <a:lstStyle>
            <a:lvl1pPr>
              <a:defRPr lang="en-US" sz="1000" smtClean="0">
                <a:solidFill>
                  <a:srgbClr val="000000">
                    <a:lumMod val="75000"/>
                    <a:lumOff val="25000"/>
                  </a:srgbClr>
                </a:solidFill>
                <a:latin typeface="Calibri" pitchFamily="34" charset="0"/>
                <a:cs typeface="+mn-cs"/>
              </a:defRPr>
            </a:lvl1pPr>
          </a:lstStyle>
          <a:p>
            <a:pPr>
              <a:defRPr/>
            </a:pPr>
            <a:fld id="{2F0FE6C8-51A2-4AA8-BE8B-722D435E963D}" type="slidenum">
              <a:rPr lang="en-US" smtClean="0"/>
              <a:pPr>
                <a:defRPr/>
              </a:pPr>
              <a:t>‹#›</a:t>
            </a:fld>
            <a:endParaRPr lang="en-US"/>
          </a:p>
        </p:txBody>
      </p:sp>
    </p:spTree>
    <p:extLst>
      <p:ext uri="{BB962C8B-B14F-4D97-AF65-F5344CB8AC3E}">
        <p14:creationId xmlns:p14="http://schemas.microsoft.com/office/powerpoint/2010/main" val="294431271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1" name="Shape 11"/>
          <p:cNvPicPr preferRelativeResize="0"/>
          <p:nvPr/>
        </p:nvPicPr>
        <p:blipFill rotWithShape="1">
          <a:blip r:embed="rId2">
            <a:alphaModFix amt="31000"/>
          </a:blip>
          <a:srcRect/>
          <a:stretch/>
        </p:blipFill>
        <p:spPr>
          <a:xfrm>
            <a:off x="1934109" y="1452325"/>
            <a:ext cx="5152499" cy="1362599"/>
          </a:xfrm>
          <a:prstGeom prst="rect">
            <a:avLst/>
          </a:prstGeom>
          <a:noFill/>
          <a:ln>
            <a:noFill/>
          </a:ln>
        </p:spPr>
      </p:pic>
      <p:sp>
        <p:nvSpPr>
          <p:cNvPr id="12" name="Shape 12"/>
          <p:cNvSpPr txBox="1"/>
          <p:nvPr/>
        </p:nvSpPr>
        <p:spPr>
          <a:xfrm>
            <a:off x="1701800" y="2984500"/>
            <a:ext cx="5689499" cy="476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
        <p:nvSpPr>
          <p:cNvPr id="13" name="Shape 13"/>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4" name="Shape 14"/>
          <p:cNvPicPr preferRelativeResize="0"/>
          <p:nvPr/>
        </p:nvPicPr>
        <p:blipFill rotWithShape="1">
          <a:blip r:embed="rId2">
            <a:alphaModFix amt="31000"/>
          </a:blip>
          <a:srcRect/>
          <a:stretch/>
        </p:blipFill>
        <p:spPr>
          <a:xfrm>
            <a:off x="1934109" y="1452325"/>
            <a:ext cx="5152499" cy="1362599"/>
          </a:xfrm>
          <a:prstGeom prst="rect">
            <a:avLst/>
          </a:prstGeom>
          <a:noFill/>
          <a:ln>
            <a:noFill/>
          </a:ln>
        </p:spPr>
      </p:pic>
      <p:sp>
        <p:nvSpPr>
          <p:cNvPr id="15" name="Shape 15"/>
          <p:cNvSpPr txBox="1"/>
          <p:nvPr/>
        </p:nvSpPr>
        <p:spPr>
          <a:xfrm>
            <a:off x="1701800" y="2984500"/>
            <a:ext cx="5689499" cy="476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Tree>
    <p:extLst>
      <p:ext uri="{BB962C8B-B14F-4D97-AF65-F5344CB8AC3E}">
        <p14:creationId xmlns:p14="http://schemas.microsoft.com/office/powerpoint/2010/main" val="349646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914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2"/>
          <p:cNvSpPr>
            <a:spLocks noGrp="1"/>
          </p:cNvSpPr>
          <p:nvPr>
            <p:ph type="body" idx="10"/>
          </p:nvPr>
        </p:nvSpPr>
        <p:spPr bwMode="gray">
          <a:xfrm>
            <a:off x="567294" y="951202"/>
            <a:ext cx="8119529" cy="259664"/>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34191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72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253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1049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567294" y="881350"/>
            <a:ext cx="8119529" cy="259664"/>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p:nvPr>
        </p:nvSpPr>
        <p:spPr>
          <a:xfrm>
            <a:off x="457200" y="205979"/>
            <a:ext cx="8229600" cy="857250"/>
          </a:xfrm>
        </p:spPr>
        <p:txBody>
          <a:bodyPr/>
          <a:lstStyle/>
          <a:p>
            <a:r>
              <a:rPr lang="en-US" smtClean="0"/>
              <a:t>Click to edit Master title style</a:t>
            </a:r>
            <a:endParaRPr lang="en-US"/>
          </a:p>
        </p:txBody>
      </p:sp>
    </p:spTree>
    <p:extLst>
      <p:ext uri="{BB962C8B-B14F-4D97-AF65-F5344CB8AC3E}">
        <p14:creationId xmlns:p14="http://schemas.microsoft.com/office/powerpoint/2010/main" val="103790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666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p:nvSpPr>
        <p:spPr bwMode="gray">
          <a:xfrm>
            <a:off x="0" y="0"/>
            <a:ext cx="9144000" cy="1626394"/>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latin typeface="+mj-lt"/>
            </a:endParaRPr>
          </a:p>
        </p:txBody>
      </p:sp>
      <p:sp>
        <p:nvSpPr>
          <p:cNvPr id="11" name="Title 1"/>
          <p:cNvSpPr>
            <a:spLocks noGrp="1"/>
          </p:cNvSpPr>
          <p:nvPr>
            <p:ph type="ctrTitle"/>
          </p:nvPr>
        </p:nvSpPr>
        <p:spPr bwMode="gray">
          <a:xfrm>
            <a:off x="2728912" y="1350577"/>
            <a:ext cx="6048376" cy="1230080"/>
          </a:xfrm>
          <a:prstGeom prst="rect">
            <a:avLst/>
          </a:prstGeom>
          <a:noFill/>
        </p:spPr>
        <p:txBody>
          <a:bodyPr lIns="0" tIns="0" rIns="0" bIns="0" anchor="b">
            <a:spAutoFit/>
          </a:bodyPr>
          <a:lstStyle>
            <a:lvl1pPr>
              <a:lnSpc>
                <a:spcPct val="90000"/>
              </a:lnSpc>
              <a:defRPr sz="4400">
                <a:solidFill>
                  <a:schemeClr val="tx2"/>
                </a:solidFill>
                <a:latin typeface="Arial"/>
                <a:cs typeface="Arial"/>
              </a:defRPr>
            </a:lvl1pPr>
          </a:lstStyle>
          <a:p>
            <a:pPr lvl="0"/>
            <a:r>
              <a:rPr lang="en-US" noProof="0" smtClean="0"/>
              <a:t>Click to edit Master title style</a:t>
            </a:r>
            <a:endParaRPr lang="en-US" noProof="0" dirty="0"/>
          </a:p>
        </p:txBody>
      </p:sp>
      <p:sp>
        <p:nvSpPr>
          <p:cNvPr id="12" name="Subtitle 2"/>
          <p:cNvSpPr>
            <a:spLocks noGrp="1"/>
          </p:cNvSpPr>
          <p:nvPr>
            <p:ph type="subTitle" idx="1"/>
          </p:nvPr>
        </p:nvSpPr>
        <p:spPr bwMode="gray">
          <a:xfrm>
            <a:off x="2728923" y="2753297"/>
            <a:ext cx="6048375" cy="1426278"/>
          </a:xfrm>
          <a:prstGeom prst="rect">
            <a:avLst/>
          </a:prstGeom>
          <a:noFill/>
        </p:spPr>
        <p:txBody>
          <a:bodyPr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Tree>
    <p:extLst>
      <p:ext uri="{BB962C8B-B14F-4D97-AF65-F5344CB8AC3E}">
        <p14:creationId xmlns:p14="http://schemas.microsoft.com/office/powerpoint/2010/main" val="371526153"/>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1029" name="TextBox 7"/>
          <p:cNvSpPr txBox="1">
            <a:spLocks noChangeArrowheads="1"/>
          </p:cNvSpPr>
          <p:nvPr/>
        </p:nvSpPr>
        <p:spPr bwMode="gray">
          <a:xfrm flipH="1">
            <a:off x="8553450" y="5042309"/>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60312796-99FC-4B3F-BDED-9E9EBBFB6C5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1030" name="Picture 10" descr="Pivotal_Logo_white.png"/>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7950223"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5044690"/>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2016 </a:t>
            </a:r>
            <a:r>
              <a:rPr lang="en-US" altLang="en-US" sz="600" dirty="0">
                <a:solidFill>
                  <a:srgbClr val="7F7F7F"/>
                </a:solidFill>
                <a:cs typeface="Arial" pitchFamily="34" charset="0"/>
              </a:rPr>
              <a:t>Pivotal Software, Inc.  All rights reserved.</a:t>
            </a:r>
          </a:p>
        </p:txBody>
      </p:sp>
    </p:spTree>
  </p:cSld>
  <p:clrMap bg1="lt1" tx1="dk1" bg2="lt2" tx2="dk2" accent1="accent1" accent2="accent2" accent3="accent3" accent4="accent4" accent5="accent5" accent6="accent6" hlink="hlink" folHlink="folHlink"/>
  <p:sldLayoutIdLst>
    <p:sldLayoutId id="2147483675" r:id="rId1"/>
    <p:sldLayoutId id="2147483668" r:id="rId2"/>
    <p:sldLayoutId id="2147483669" r:id="rId3"/>
    <p:sldLayoutId id="2147483670" r:id="rId4"/>
    <p:sldLayoutId id="2147483671" r:id="rId5"/>
    <p:sldLayoutId id="2147483672" r:id="rId6"/>
    <p:sldLayoutId id="2147483673" r:id="rId7"/>
    <p:sldLayoutId id="2147483674" r:id="rId8"/>
    <p:sldLayoutId id="2147483676" r:id="rId9"/>
    <p:sldLayoutId id="2147483677" r:id="rId10"/>
    <p:sldLayoutId id="2147483678" r:id="rId11"/>
    <p:sldLayoutId id="2147483679" r:id="rId12"/>
    <p:sldLayoutId id="2147483680" r:id="rId13"/>
    <p:sldLayoutId id="2147483753" r:id="rId14"/>
    <p:sldLayoutId id="2147483759" r:id="rId15"/>
    <p:sldLayoutId id="2147483760" r:id="rId16"/>
    <p:sldLayoutId id="2147483761" r:id="rId17"/>
    <p:sldLayoutId id="2147483762" r:id="rId18"/>
  </p:sldLayoutIdLst>
  <p:hf sldNum="0" hdr="0" ftr="0" dt="0"/>
  <p:txStyles>
    <p:titleStyle>
      <a:lvl1pPr algn="l" defTabSz="457200" rtl="0" eaLnBrk="1" fontAlgn="base" hangingPunct="1">
        <a:spcBef>
          <a:spcPct val="0"/>
        </a:spcBef>
        <a:spcAft>
          <a:spcPct val="0"/>
        </a:spcAft>
        <a:defRPr sz="3200" kern="1200">
          <a:solidFill>
            <a:schemeClr val="tx2"/>
          </a:solidFill>
          <a:latin typeface="Arial"/>
          <a:ea typeface="ＭＳ Ｐゴシック" pitchFamily="34" charset="-128"/>
          <a:cs typeface="Arial"/>
        </a:defRPr>
      </a:lvl1pPr>
      <a:lvl2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2pPr>
      <a:lvl3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3pPr>
      <a:lvl4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4pPr>
      <a:lvl5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5pPr>
      <a:lvl6pPr marL="4572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6pPr>
      <a:lvl7pPr marL="9144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7pPr>
      <a:lvl8pPr marL="13716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8pPr>
      <a:lvl9pPr marL="18288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9pPr>
    </p:titleStyle>
    <p:bodyStyle>
      <a:lvl1pPr marL="342900" indent="-342900" algn="l" defTabSz="457200" rtl="0" eaLnBrk="1" fontAlgn="base" hangingPunct="1">
        <a:spcBef>
          <a:spcPts val="600"/>
        </a:spcBef>
        <a:spcAft>
          <a:spcPct val="0"/>
        </a:spcAft>
        <a:buClr>
          <a:schemeClr val="accent1"/>
        </a:buClr>
        <a:buFont typeface="Arial" pitchFamily="34" charset="0"/>
        <a:buChar char="•"/>
        <a:defRPr sz="2400" kern="1200">
          <a:solidFill>
            <a:schemeClr val="tx1"/>
          </a:solidFill>
          <a:latin typeface="+mn-lt"/>
          <a:ea typeface="ＭＳ Ｐゴシック" pitchFamily="34" charset="-128"/>
          <a:cs typeface="+mn-cs"/>
        </a:defRPr>
      </a:lvl1pPr>
      <a:lvl2pPr marL="742950" indent="-285750" algn="l" defTabSz="457200" rtl="0" eaLnBrk="1" fontAlgn="base" hangingPunct="1">
        <a:spcBef>
          <a:spcPts val="600"/>
        </a:spcBef>
        <a:spcAft>
          <a:spcPct val="0"/>
        </a:spcAft>
        <a:buClr>
          <a:schemeClr val="accent1"/>
        </a:buClr>
        <a:buFont typeface="Arial" pitchFamily="34" charset="0"/>
        <a:buChar char="–"/>
        <a:defRPr sz="2200" kern="1200">
          <a:solidFill>
            <a:schemeClr val="tx1"/>
          </a:solidFill>
          <a:latin typeface="+mn-lt"/>
          <a:ea typeface="ＭＳ Ｐゴシック" pitchFamily="34" charset="-128"/>
          <a:cs typeface="+mn-cs"/>
        </a:defRPr>
      </a:lvl2pPr>
      <a:lvl3pPr marL="1143000" indent="-228600" algn="l" defTabSz="457200" rtl="0" eaLnBrk="1" fontAlgn="base" hangingPunct="1">
        <a:spcBef>
          <a:spcPts val="600"/>
        </a:spcBef>
        <a:spcAft>
          <a:spcPct val="0"/>
        </a:spcAft>
        <a:buClr>
          <a:schemeClr val="accent1"/>
        </a:buClr>
        <a:buFont typeface="Arial" pitchFamily="34" charset="0"/>
        <a:buChar char="•"/>
        <a:defRPr sz="2000" kern="1200">
          <a:solidFill>
            <a:schemeClr val="tx1"/>
          </a:solidFill>
          <a:latin typeface="+mn-lt"/>
          <a:ea typeface="ＭＳ Ｐゴシック" pitchFamily="34" charset="-128"/>
          <a:cs typeface="+mn-cs"/>
        </a:defRPr>
      </a:lvl3pPr>
      <a:lvl4pPr marL="1600200" indent="-228600" algn="l" defTabSz="457200" rtl="0" eaLnBrk="1" fontAlgn="base" hangingPunct="1">
        <a:spcBef>
          <a:spcPts val="600"/>
        </a:spcBef>
        <a:spcAft>
          <a:spcPct val="0"/>
        </a:spcAft>
        <a:buClr>
          <a:schemeClr val="accent1"/>
        </a:buClr>
        <a:buFont typeface="Arial" pitchFamily="34" charset="0"/>
        <a:buChar char="–"/>
        <a:defRPr kern="1200">
          <a:solidFill>
            <a:schemeClr val="tx1"/>
          </a:solidFill>
          <a:latin typeface="+mn-lt"/>
          <a:ea typeface="ＭＳ Ｐゴシック" pitchFamily="34" charset="-128"/>
          <a:cs typeface="+mn-cs"/>
        </a:defRPr>
      </a:lvl4pPr>
      <a:lvl5pPr marL="2057400" indent="-228600" algn="l" defTabSz="457200" rtl="0" eaLnBrk="1" fontAlgn="base" hangingPunct="1">
        <a:spcBef>
          <a:spcPts val="600"/>
        </a:spcBef>
        <a:spcAft>
          <a:spcPct val="0"/>
        </a:spcAft>
        <a:buClr>
          <a:schemeClr val="accent1"/>
        </a:buClr>
        <a:buFont typeface="Arial" pitchFamily="34" charset="0"/>
        <a:buChar char="»"/>
        <a:defRPr sz="16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17.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17.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17.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17.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17.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16.png"/><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image" Target="../media/image17.png"/><Relationship Id="rId1" Type="http://schemas.openxmlformats.org/officeDocument/2006/relationships/tags" Target="../tags/tag33.xml"/><Relationship Id="rId2"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822612" y="542253"/>
            <a:ext cx="7460606" cy="1242916"/>
          </a:xfrm>
          <a:prstGeom prst="rect">
            <a:avLst/>
          </a:prstGeom>
          <a:noFill/>
          <a:ln>
            <a:noFill/>
          </a:ln>
        </p:spPr>
        <p:txBody>
          <a:bodyPr lIns="0" tIns="0" rIns="0" bIns="0" anchor="b" anchorCtr="0">
            <a:noAutofit/>
          </a:bodyPr>
          <a:lstStyle/>
          <a:p>
            <a:pPr marL="0" marR="0" lvl="0" indent="0" algn="ctr" rtl="0">
              <a:lnSpc>
                <a:spcPct val="90000"/>
              </a:lnSpc>
              <a:spcBef>
                <a:spcPts val="0"/>
              </a:spcBef>
              <a:buClr>
                <a:srgbClr val="F16F3B"/>
              </a:buClr>
              <a:buSzPct val="25000"/>
              <a:buFont typeface="Arial"/>
              <a:buNone/>
            </a:pPr>
            <a:r>
              <a:rPr lang="en-US" sz="3600" b="1" dirty="0" err="1" smtClean="0">
                <a:solidFill>
                  <a:schemeClr val="tx2"/>
                </a:solidFill>
              </a:rPr>
              <a:t>Greenplum</a:t>
            </a:r>
            <a:r>
              <a:rPr lang="en-US" sz="3600" b="1" dirty="0" smtClean="0">
                <a:solidFill>
                  <a:schemeClr val="tx2"/>
                </a:solidFill>
              </a:rPr>
              <a:t> </a:t>
            </a:r>
            <a:r>
              <a:rPr lang="en-US" sz="3600" b="1" dirty="0" smtClean="0">
                <a:solidFill>
                  <a:schemeClr val="tx2"/>
                </a:solidFill>
              </a:rPr>
              <a:t>Database Tuning</a:t>
            </a:r>
            <a:endParaRPr lang="en" sz="3600" b="1" dirty="0">
              <a:solidFill>
                <a:schemeClr val="tx2"/>
              </a:solidFill>
            </a:endParaRPr>
          </a:p>
        </p:txBody>
      </p:sp>
      <p:pic>
        <p:nvPicPr>
          <p:cNvPr id="234" name="Shape 234"/>
          <p:cNvPicPr preferRelativeResize="0"/>
          <p:nvPr/>
        </p:nvPicPr>
        <p:blipFill>
          <a:blip r:embed="rId3">
            <a:alphaModFix/>
          </a:blip>
          <a:stretch>
            <a:fillRect/>
          </a:stretch>
        </p:blipFill>
        <p:spPr>
          <a:xfrm>
            <a:off x="3359024" y="2215857"/>
            <a:ext cx="2202824" cy="1934749"/>
          </a:xfrm>
          <a:prstGeom prst="rect">
            <a:avLst/>
          </a:prstGeom>
          <a:noFill/>
          <a:ln>
            <a:noFill/>
          </a:ln>
        </p:spPr>
      </p:pic>
    </p:spTree>
    <p:extLst>
      <p:ext uri="{BB962C8B-B14F-4D97-AF65-F5344CB8AC3E}">
        <p14:creationId xmlns:p14="http://schemas.microsoft.com/office/powerpoint/2010/main" val="3116488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Resource Related Configuration Parameters</a:t>
            </a:r>
            <a:endParaRPr lang="en-US" dirty="0"/>
          </a:p>
        </p:txBody>
      </p:sp>
      <p:sp>
        <p:nvSpPr>
          <p:cNvPr id="3" name="Content Placeholder 2"/>
          <p:cNvSpPr>
            <a:spLocks noGrp="1"/>
          </p:cNvSpPr>
          <p:nvPr>
            <p:ph idx="1"/>
          </p:nvPr>
        </p:nvSpPr>
        <p:spPr>
          <a:xfrm>
            <a:off x="457201" y="1076357"/>
            <a:ext cx="8229600" cy="3394472"/>
          </a:xfrm>
        </p:spPr>
        <p:txBody>
          <a:bodyPr/>
          <a:lstStyle/>
          <a:p>
            <a:pPr>
              <a:spcBef>
                <a:spcPts val="0"/>
              </a:spcBef>
              <a:buNone/>
            </a:pPr>
            <a:r>
              <a:rPr lang="en-US" sz="2200" dirty="0" smtClean="0"/>
              <a:t>Resource-related configuration parameters include:</a:t>
            </a:r>
          </a:p>
          <a:p>
            <a:pPr>
              <a:spcBef>
                <a:spcPts val="0"/>
              </a:spcBef>
            </a:pPr>
            <a:r>
              <a:rPr lang="en-US" sz="2200" dirty="0" err="1" smtClean="0">
                <a:latin typeface="Courier New" pitchFamily="49" charset="0"/>
                <a:cs typeface="Courier New" pitchFamily="49" charset="0"/>
              </a:rPr>
              <a:t>work_mem</a:t>
            </a:r>
            <a:r>
              <a:rPr lang="en-US" sz="2200" dirty="0" smtClean="0">
                <a:latin typeface="Courier New" pitchFamily="49" charset="0"/>
                <a:cs typeface="Courier New" pitchFamily="49" charset="0"/>
              </a:rPr>
              <a:t> = 32MB</a:t>
            </a:r>
          </a:p>
          <a:p>
            <a:pPr>
              <a:spcBef>
                <a:spcPts val="0"/>
              </a:spcBef>
            </a:pPr>
            <a:r>
              <a:rPr lang="en-US" sz="2200" dirty="0" err="1" smtClean="0">
                <a:latin typeface="Courier New" pitchFamily="49" charset="0"/>
                <a:cs typeface="Courier New" pitchFamily="49" charset="0"/>
              </a:rPr>
              <a:t>maintenance_work_mem</a:t>
            </a:r>
            <a:r>
              <a:rPr lang="en-US" sz="2200" dirty="0" smtClean="0">
                <a:latin typeface="Courier New" pitchFamily="49" charset="0"/>
                <a:cs typeface="Courier New" pitchFamily="49" charset="0"/>
              </a:rPr>
              <a:t> = 64MB</a:t>
            </a:r>
          </a:p>
          <a:p>
            <a:pPr>
              <a:spcBef>
                <a:spcPts val="0"/>
              </a:spcBef>
            </a:pPr>
            <a:r>
              <a:rPr lang="en-US" sz="2200" dirty="0" err="1" smtClean="0">
                <a:latin typeface="Courier New" pitchFamily="49" charset="0"/>
                <a:cs typeface="Courier New" pitchFamily="49" charset="0"/>
              </a:rPr>
              <a:t>shared_buffers</a:t>
            </a:r>
            <a:r>
              <a:rPr lang="en-US" sz="2200" dirty="0" smtClean="0">
                <a:latin typeface="Courier New" pitchFamily="49" charset="0"/>
                <a:cs typeface="Courier New" pitchFamily="49" charset="0"/>
              </a:rPr>
              <a:t> = 125MB</a:t>
            </a:r>
          </a:p>
        </p:txBody>
      </p:sp>
      <p:grpSp>
        <p:nvGrpSpPr>
          <p:cNvPr id="4" name="Group 6"/>
          <p:cNvGrpSpPr/>
          <p:nvPr/>
        </p:nvGrpSpPr>
        <p:grpSpPr>
          <a:xfrm>
            <a:off x="457200" y="2450932"/>
            <a:ext cx="7315201" cy="1380531"/>
            <a:chOff x="838199" y="1828800"/>
            <a:chExt cx="7315201" cy="1840707"/>
          </a:xfrm>
        </p:grpSpPr>
        <p:grpSp>
          <p:nvGrpSpPr>
            <p:cNvPr id="7" name="Group 30"/>
            <p:cNvGrpSpPr/>
            <p:nvPr/>
          </p:nvGrpSpPr>
          <p:grpSpPr>
            <a:xfrm>
              <a:off x="838200" y="2010100"/>
              <a:ext cx="7315200" cy="1659407"/>
              <a:chOff x="609600" y="1476700"/>
              <a:chExt cx="7315200" cy="1659407"/>
            </a:xfrm>
          </p:grpSpPr>
          <p:sp>
            <p:nvSpPr>
              <p:cNvPr id="15" name="Rectangle 14"/>
              <p:cNvSpPr/>
              <p:nvPr/>
            </p:nvSpPr>
            <p:spPr>
              <a:xfrm>
                <a:off x="609600" y="1476700"/>
                <a:ext cx="7315200" cy="1659407"/>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609600" y="1476702"/>
                <a:ext cx="73152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27"/>
            <p:cNvGrpSpPr/>
            <p:nvPr/>
          </p:nvGrpSpPr>
          <p:grpSpPr>
            <a:xfrm>
              <a:off x="838199" y="1828800"/>
              <a:ext cx="7241215" cy="1840706"/>
              <a:chOff x="838199" y="1828800"/>
              <a:chExt cx="7241215" cy="1840706"/>
            </a:xfrm>
          </p:grpSpPr>
          <p:sp>
            <p:nvSpPr>
              <p:cNvPr id="10" name="TextBox 9"/>
              <p:cNvSpPr txBox="1"/>
              <p:nvPr/>
            </p:nvSpPr>
            <p:spPr>
              <a:xfrm>
                <a:off x="1523999" y="1981200"/>
                <a:ext cx="6124513" cy="492442"/>
              </a:xfrm>
              <a:prstGeom prst="rect">
                <a:avLst/>
              </a:prstGeom>
              <a:noFill/>
            </p:spPr>
            <p:txBody>
              <a:bodyPr wrap="square" rtlCol="0">
                <a:spAutoFit/>
              </a:bodyPr>
              <a:lstStyle/>
              <a:p>
                <a:r>
                  <a:rPr lang="en-US" b="1" dirty="0" smtClean="0">
                    <a:latin typeface="Calibri" pitchFamily="34" charset="0"/>
                  </a:rPr>
                  <a:t>Example: Set and reset a configuration parameter</a:t>
                </a:r>
              </a:p>
            </p:txBody>
          </p:sp>
          <p:sp>
            <p:nvSpPr>
              <p:cNvPr id="11" name="TextBox 10"/>
              <p:cNvSpPr txBox="1"/>
              <p:nvPr/>
            </p:nvSpPr>
            <p:spPr>
              <a:xfrm>
                <a:off x="838199" y="2438400"/>
                <a:ext cx="7241215" cy="1231106"/>
              </a:xfrm>
              <a:prstGeom prst="rect">
                <a:avLst/>
              </a:prstGeom>
              <a:solidFill>
                <a:schemeClr val="bg1"/>
              </a:solidFill>
              <a:effectLst>
                <a:softEdge rad="127000"/>
              </a:effectLst>
            </p:spPr>
            <p:txBody>
              <a:bodyPr wrap="square" rtlCol="0">
                <a:spAutoFit/>
              </a:bodyPr>
              <a:lstStyle/>
              <a:p>
                <a:pPr>
                  <a:buNone/>
                </a:pPr>
                <a:r>
                  <a:rPr lang="en-US" dirty="0" smtClean="0">
                    <a:latin typeface="Courier New" pitchFamily="49" charset="0"/>
                    <a:cs typeface="Courier New" pitchFamily="49" charset="0"/>
                  </a:rPr>
                  <a:t>=# SET </a:t>
                </a:r>
                <a:r>
                  <a:rPr lang="en-US" dirty="0" err="1" smtClean="0">
                    <a:latin typeface="Courier New" pitchFamily="49" charset="0"/>
                    <a:cs typeface="Courier New" pitchFamily="49" charset="0"/>
                  </a:rPr>
                  <a:t>work_mem</a:t>
                </a:r>
                <a:r>
                  <a:rPr lang="en-US" dirty="0" smtClean="0">
                    <a:latin typeface="Courier New" pitchFamily="49" charset="0"/>
                    <a:cs typeface="Courier New" pitchFamily="49" charset="0"/>
                  </a:rPr>
                  <a:t> TO ‘200MB’;</a:t>
                </a:r>
              </a:p>
              <a:p>
                <a:pPr>
                  <a:buNone/>
                </a:pPr>
                <a:r>
                  <a:rPr lang="en-US" dirty="0" smtClean="0">
                    <a:latin typeface="Courier New" pitchFamily="49" charset="0"/>
                    <a:cs typeface="Courier New" pitchFamily="49" charset="0"/>
                  </a:rPr>
                  <a:t>=# </a:t>
                </a:r>
                <a:r>
                  <a:rPr lang="en-US" i="1" dirty="0" smtClean="0">
                    <a:latin typeface="Courier New" pitchFamily="49" charset="0"/>
                    <a:cs typeface="Courier New" pitchFamily="49" charset="0"/>
                  </a:rPr>
                  <a:t>…SQL statements…;</a:t>
                </a:r>
                <a:r>
                  <a:rPr lang="en-US" dirty="0" smtClean="0">
                    <a:latin typeface="Courier New" pitchFamily="49" charset="0"/>
                    <a:cs typeface="Courier New" pitchFamily="49" charset="0"/>
                  </a:rPr>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RESET </a:t>
                </a:r>
                <a:r>
                  <a:rPr lang="en-US" dirty="0" err="1" smtClean="0">
                    <a:latin typeface="Courier New" pitchFamily="49" charset="0"/>
                    <a:cs typeface="Courier New" pitchFamily="49" charset="0"/>
                  </a:rPr>
                  <a:t>work_mem</a:t>
                </a:r>
                <a:r>
                  <a:rPr lang="en-US" dirty="0" smtClean="0">
                    <a:latin typeface="Courier New" pitchFamily="49" charset="0"/>
                    <a:cs typeface="Courier New" pitchFamily="49" charset="0"/>
                  </a:rPr>
                  <a:t>;</a:t>
                </a:r>
                <a:endParaRPr lang="en-US" dirty="0" smtClean="0">
                  <a:cs typeface="Courier New" pitchFamily="49" charset="0"/>
                </a:endParaRPr>
              </a:p>
            </p:txBody>
          </p:sp>
          <p:grpSp>
            <p:nvGrpSpPr>
              <p:cNvPr id="9" name="Group 25"/>
              <p:cNvGrpSpPr/>
              <p:nvPr/>
            </p:nvGrpSpPr>
            <p:grpSpPr>
              <a:xfrm>
                <a:off x="914400" y="1828800"/>
                <a:ext cx="838200" cy="685800"/>
                <a:chOff x="914400" y="1828800"/>
                <a:chExt cx="838200" cy="685800"/>
              </a:xfrm>
            </p:grpSpPr>
            <p:pic>
              <p:nvPicPr>
                <p:cNvPr id="13"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14"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grpSp>
        <p:nvGrpSpPr>
          <p:cNvPr id="12" name="Group 16"/>
          <p:cNvGrpSpPr/>
          <p:nvPr/>
        </p:nvGrpSpPr>
        <p:grpSpPr>
          <a:xfrm>
            <a:off x="457200" y="3883007"/>
            <a:ext cx="7315200" cy="826532"/>
            <a:chOff x="838200" y="1828800"/>
            <a:chExt cx="7315200" cy="1102043"/>
          </a:xfrm>
        </p:grpSpPr>
        <p:grpSp>
          <p:nvGrpSpPr>
            <p:cNvPr id="17" name="Group 30"/>
            <p:cNvGrpSpPr/>
            <p:nvPr/>
          </p:nvGrpSpPr>
          <p:grpSpPr>
            <a:xfrm>
              <a:off x="838200" y="2010100"/>
              <a:ext cx="7315200" cy="885500"/>
              <a:chOff x="609600" y="1476700"/>
              <a:chExt cx="7315200" cy="885500"/>
            </a:xfrm>
          </p:grpSpPr>
          <p:sp>
            <p:nvSpPr>
              <p:cNvPr id="25" name="Rectangle 24"/>
              <p:cNvSpPr/>
              <p:nvPr/>
            </p:nvSpPr>
            <p:spPr>
              <a:xfrm>
                <a:off x="609600" y="1476700"/>
                <a:ext cx="7315200" cy="885500"/>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09600" y="1476702"/>
                <a:ext cx="73152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27"/>
            <p:cNvGrpSpPr/>
            <p:nvPr/>
          </p:nvGrpSpPr>
          <p:grpSpPr>
            <a:xfrm>
              <a:off x="838200" y="1828800"/>
              <a:ext cx="7315200" cy="1102043"/>
              <a:chOff x="838200" y="1828800"/>
              <a:chExt cx="7315200" cy="1102043"/>
            </a:xfrm>
          </p:grpSpPr>
          <p:sp>
            <p:nvSpPr>
              <p:cNvPr id="20" name="TextBox 19"/>
              <p:cNvSpPr txBox="1"/>
              <p:nvPr/>
            </p:nvSpPr>
            <p:spPr>
              <a:xfrm>
                <a:off x="1524000" y="1981200"/>
                <a:ext cx="4923268" cy="492443"/>
              </a:xfrm>
              <a:prstGeom prst="rect">
                <a:avLst/>
              </a:prstGeom>
              <a:noFill/>
            </p:spPr>
            <p:txBody>
              <a:bodyPr wrap="none" rtlCol="0">
                <a:spAutoFit/>
              </a:bodyPr>
              <a:lstStyle/>
              <a:p>
                <a:r>
                  <a:rPr lang="en-US" b="1" dirty="0" smtClean="0">
                    <a:latin typeface="Calibri" pitchFamily="34" charset="0"/>
                  </a:rPr>
                  <a:t>Example: Set a configuration parameter for a role</a:t>
                </a:r>
              </a:p>
            </p:txBody>
          </p:sp>
          <p:sp>
            <p:nvSpPr>
              <p:cNvPr id="21" name="TextBox 20"/>
              <p:cNvSpPr txBox="1"/>
              <p:nvPr/>
            </p:nvSpPr>
            <p:spPr>
              <a:xfrm>
                <a:off x="838200" y="2438400"/>
                <a:ext cx="7315200" cy="492443"/>
              </a:xfrm>
              <a:prstGeom prst="rect">
                <a:avLst/>
              </a:prstGeom>
              <a:solidFill>
                <a:schemeClr val="bg1"/>
              </a:solidFill>
              <a:effectLst>
                <a:softEdge rad="127000"/>
              </a:effectLst>
            </p:spPr>
            <p:txBody>
              <a:bodyPr wrap="square" rtlCol="0">
                <a:spAutoFit/>
              </a:bodyPr>
              <a:lstStyle/>
              <a:p>
                <a:pPr>
                  <a:buNone/>
                </a:pPr>
                <a:r>
                  <a:rPr lang="en-US" dirty="0" smtClean="0">
                    <a:latin typeface="Courier New" pitchFamily="49" charset="0"/>
                    <a:cs typeface="Courier New" pitchFamily="49" charset="0"/>
                  </a:rPr>
                  <a:t>ALTER ROLE admin SET </a:t>
                </a:r>
                <a:r>
                  <a:rPr lang="en-US" dirty="0" err="1" smtClean="0">
                    <a:latin typeface="Courier New" pitchFamily="49" charset="0"/>
                    <a:cs typeface="Courier New" pitchFamily="49" charset="0"/>
                  </a:rPr>
                  <a:t>maintenance_work_mem</a:t>
                </a:r>
                <a:r>
                  <a:rPr lang="en-US" dirty="0" smtClean="0">
                    <a:latin typeface="Courier New" pitchFamily="49" charset="0"/>
                    <a:cs typeface="Courier New" pitchFamily="49" charset="0"/>
                  </a:rPr>
                  <a:t> = 100000;</a:t>
                </a:r>
                <a:endParaRPr lang="en-US" dirty="0" smtClean="0">
                  <a:cs typeface="Courier New" pitchFamily="49" charset="0"/>
                </a:endParaRPr>
              </a:p>
            </p:txBody>
          </p:sp>
          <p:grpSp>
            <p:nvGrpSpPr>
              <p:cNvPr id="19" name="Group 25"/>
              <p:cNvGrpSpPr/>
              <p:nvPr/>
            </p:nvGrpSpPr>
            <p:grpSpPr>
              <a:xfrm>
                <a:off x="914400" y="1828800"/>
                <a:ext cx="838200" cy="685800"/>
                <a:chOff x="914400" y="1828800"/>
                <a:chExt cx="838200" cy="685800"/>
              </a:xfrm>
            </p:grpSpPr>
            <p:pic>
              <p:nvPicPr>
                <p:cNvPr id="23"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24"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spTree>
    <p:custDataLst>
      <p:tags r:id="rId1"/>
    </p:custDataLst>
    <p:extLst>
      <p:ext uri="{BB962C8B-B14F-4D97-AF65-F5344CB8AC3E}">
        <p14:creationId xmlns:p14="http://schemas.microsoft.com/office/powerpoint/2010/main" val="16863957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5801354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Memory Management Parameters</a:t>
            </a:r>
            <a:endParaRPr lang="en-US" dirty="0"/>
          </a:p>
        </p:txBody>
      </p:sp>
      <p:sp>
        <p:nvSpPr>
          <p:cNvPr id="3" name="Content Placeholder 2"/>
          <p:cNvSpPr>
            <a:spLocks noGrp="1"/>
          </p:cNvSpPr>
          <p:nvPr>
            <p:ph idx="1"/>
          </p:nvPr>
        </p:nvSpPr>
        <p:spPr>
          <a:xfrm>
            <a:off x="457200" y="731652"/>
            <a:ext cx="8229600" cy="3394472"/>
          </a:xfrm>
        </p:spPr>
        <p:txBody>
          <a:bodyPr/>
          <a:lstStyle/>
          <a:p>
            <a:pPr>
              <a:spcBef>
                <a:spcPts val="300"/>
              </a:spcBef>
              <a:buNone/>
            </a:pPr>
            <a:r>
              <a:rPr lang="en-US" dirty="0" smtClean="0"/>
              <a:t>Memory management parameters include:</a:t>
            </a:r>
          </a:p>
          <a:p>
            <a:pPr>
              <a:spcBef>
                <a:spcPts val="300"/>
              </a:spcBef>
            </a:pPr>
            <a:r>
              <a:rPr lang="en-US" dirty="0" err="1" smtClean="0">
                <a:latin typeface="Courier New" pitchFamily="49" charset="0"/>
                <a:cs typeface="Courier New" pitchFamily="49" charset="0"/>
              </a:rPr>
              <a:t>statement_mem</a:t>
            </a:r>
            <a:r>
              <a:rPr lang="en-US" dirty="0" smtClean="0">
                <a:latin typeface="Courier New" pitchFamily="49" charset="0"/>
                <a:cs typeface="Courier New" pitchFamily="49" charset="0"/>
              </a:rPr>
              <a:t> = 125 MB</a:t>
            </a:r>
          </a:p>
          <a:p>
            <a:pPr>
              <a:spcBef>
                <a:spcPts val="300"/>
              </a:spcBef>
            </a:pPr>
            <a:r>
              <a:rPr lang="en-US" dirty="0" err="1" smtClean="0">
                <a:latin typeface="Courier New" pitchFamily="49" charset="0"/>
                <a:cs typeface="Courier New" pitchFamily="49" charset="0"/>
              </a:rPr>
              <a:t>max_statement_mem</a:t>
            </a:r>
            <a:r>
              <a:rPr lang="en-US" dirty="0" smtClean="0">
                <a:latin typeface="Courier New" pitchFamily="49" charset="0"/>
                <a:cs typeface="Courier New" pitchFamily="49" charset="0"/>
              </a:rPr>
              <a:t> = 2000 MB (</a:t>
            </a:r>
            <a:r>
              <a:rPr lang="en-US" dirty="0" err="1" smtClean="0">
                <a:latin typeface="Courier New" pitchFamily="49" charset="0"/>
                <a:cs typeface="Courier New" pitchFamily="49" charset="0"/>
              </a:rPr>
              <a:t>segment_physical_memory</a:t>
            </a: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err="1" smtClean="0">
                <a:latin typeface="Courier New" pitchFamily="49" charset="0"/>
                <a:cs typeface="Courier New" pitchFamily="49" charset="0"/>
              </a:rPr>
              <a:t>average_number_concurrent_queries</a:t>
            </a:r>
            <a:r>
              <a:rPr lang="en-US" dirty="0" smtClean="0">
                <a:latin typeface="Courier New" pitchFamily="49" charset="0"/>
                <a:cs typeface="Courier New" pitchFamily="49" charset="0"/>
              </a:rPr>
              <a:t>)</a:t>
            </a:r>
          </a:p>
          <a:p>
            <a:pPr>
              <a:spcBef>
                <a:spcPts val="300"/>
              </a:spcBef>
            </a:pPr>
            <a:r>
              <a:rPr lang="en-US" dirty="0" err="1" smtClean="0">
                <a:latin typeface="Courier New" pitchFamily="49" charset="0"/>
                <a:cs typeface="Courier New" pitchFamily="49" charset="0"/>
              </a:rPr>
              <a:t>gp_vmem_protect_limit</a:t>
            </a:r>
            <a:r>
              <a:rPr lang="en-US" dirty="0" smtClean="0">
                <a:latin typeface="Courier New" pitchFamily="49" charset="0"/>
                <a:cs typeface="Courier New" pitchFamily="49" charset="0"/>
              </a:rPr>
              <a:t> = 8192</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(X * </a:t>
            </a:r>
            <a:r>
              <a:rPr lang="en-US" dirty="0" err="1" smtClean="0">
                <a:latin typeface="Courier New" pitchFamily="49" charset="0"/>
                <a:cs typeface="Courier New" pitchFamily="49" charset="0"/>
              </a:rPr>
              <a:t>physical_memory</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primary_segments</a:t>
            </a:r>
            <a:endParaRPr lang="en-US" dirty="0" smtClean="0">
              <a:latin typeface="Courier New" pitchFamily="49" charset="0"/>
              <a:cs typeface="Courier New" pitchFamily="49" charset="0"/>
            </a:endParaRPr>
          </a:p>
          <a:p>
            <a:endParaRPr lang="en-US" dirty="0"/>
          </a:p>
        </p:txBody>
      </p:sp>
      <p:grpSp>
        <p:nvGrpSpPr>
          <p:cNvPr id="4" name="Group 6"/>
          <p:cNvGrpSpPr/>
          <p:nvPr/>
        </p:nvGrpSpPr>
        <p:grpSpPr>
          <a:xfrm>
            <a:off x="0" y="3702560"/>
            <a:ext cx="9144000" cy="1042095"/>
            <a:chOff x="0" y="3792141"/>
            <a:chExt cx="9144000" cy="1389460"/>
          </a:xfrm>
        </p:grpSpPr>
        <p:sp>
          <p:nvSpPr>
            <p:cNvPr id="8" name="Rectangle 7"/>
            <p:cNvSpPr/>
            <p:nvPr/>
          </p:nvSpPr>
          <p:spPr>
            <a:xfrm>
              <a:off x="0" y="3868341"/>
              <a:ext cx="9144000" cy="1313260"/>
            </a:xfrm>
            <a:prstGeom prst="rect">
              <a:avLst/>
            </a:prstGeom>
            <a:gradFill>
              <a:gsLst>
                <a:gs pos="0">
                  <a:srgbClr val="FFFFCC">
                    <a:alpha val="84000"/>
                  </a:srgbClr>
                </a:gs>
                <a:gs pos="50000">
                  <a:srgbClr val="FFFFCC">
                    <a:alpha val="52000"/>
                  </a:srgbClr>
                </a:gs>
                <a:gs pos="100000">
                  <a:srgbClr val="FFFFCC">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8"/>
            <p:cNvGrpSpPr/>
            <p:nvPr/>
          </p:nvGrpSpPr>
          <p:grpSpPr>
            <a:xfrm>
              <a:off x="381000" y="3792141"/>
              <a:ext cx="8534400" cy="1103451"/>
              <a:chOff x="381000" y="4724400"/>
              <a:chExt cx="8534400" cy="1103451"/>
            </a:xfrm>
          </p:grpSpPr>
          <p:grpSp>
            <p:nvGrpSpPr>
              <p:cNvPr id="9" name="Group 16"/>
              <p:cNvGrpSpPr/>
              <p:nvPr/>
            </p:nvGrpSpPr>
            <p:grpSpPr>
              <a:xfrm>
                <a:off x="381000" y="4724400"/>
                <a:ext cx="985715" cy="992089"/>
                <a:chOff x="1524000" y="4495800"/>
                <a:chExt cx="985715" cy="992089"/>
              </a:xfrm>
            </p:grpSpPr>
            <p:grpSp>
              <p:nvGrpSpPr>
                <p:cNvPr id="10" name="Group 15"/>
                <p:cNvGrpSpPr/>
                <p:nvPr/>
              </p:nvGrpSpPr>
              <p:grpSpPr>
                <a:xfrm>
                  <a:off x="1524000" y="4724400"/>
                  <a:ext cx="985715" cy="763489"/>
                  <a:chOff x="1524000" y="4724400"/>
                  <a:chExt cx="985715" cy="763489"/>
                </a:xfrm>
              </p:grpSpPr>
              <p:pic>
                <p:nvPicPr>
                  <p:cNvPr id="14" name="Picture 6" descr="C:\Documents and Settings\cantot\My Documents\Training\Supporting Materials\Icons\PNG files for PowerPoint\All Others\blank paper.png"/>
                  <p:cNvPicPr>
                    <a:picLocks noChangeAspect="1" noChangeArrowheads="1"/>
                  </p:cNvPicPr>
                  <p:nvPr/>
                </p:nvPicPr>
                <p:blipFill>
                  <a:blip r:embed="rId4" cstate="print"/>
                  <a:srcRect/>
                  <a:stretch>
                    <a:fillRect/>
                  </a:stretch>
                </p:blipFill>
                <p:spPr bwMode="auto">
                  <a:xfrm rot="16200000">
                    <a:off x="1638286" y="4610114"/>
                    <a:ext cx="757143" cy="985715"/>
                  </a:xfrm>
                  <a:prstGeom prst="rect">
                    <a:avLst/>
                  </a:prstGeom>
                  <a:noFill/>
                </p:spPr>
              </p:pic>
              <p:sp>
                <p:nvSpPr>
                  <p:cNvPr id="15" name="TextBox 14"/>
                  <p:cNvSpPr txBox="1"/>
                  <p:nvPr/>
                </p:nvSpPr>
                <p:spPr>
                  <a:xfrm>
                    <a:off x="1676400" y="4872335"/>
                    <a:ext cx="715404" cy="615554"/>
                  </a:xfrm>
                  <a:prstGeom prst="rect">
                    <a:avLst/>
                  </a:prstGeom>
                  <a:noFill/>
                </p:spPr>
                <p:txBody>
                  <a:bodyPr wrap="none" rtlCol="0">
                    <a:spAutoFit/>
                  </a:bodyPr>
                  <a:lstStyle/>
                  <a:p>
                    <a:r>
                      <a:rPr lang="en-US" sz="300" dirty="0" smtClean="0">
                        <a:latin typeface="Edwardian Script ITC" pitchFamily="66" charset="0"/>
                      </a:rPr>
                      <a:t>                   A fly and a flea in a flue</a:t>
                    </a:r>
                  </a:p>
                  <a:p>
                    <a:r>
                      <a:rPr lang="en-US" sz="300" dirty="0" smtClean="0">
                        <a:latin typeface="Edwardian Script ITC" pitchFamily="66" charset="0"/>
                      </a:rPr>
                      <a:t>                  Were imprisoned, so what could they do</a:t>
                    </a:r>
                  </a:p>
                  <a:p>
                    <a:r>
                      <a:rPr lang="en-US" sz="300" dirty="0" smtClean="0">
                        <a:latin typeface="Edwardian Script ITC" pitchFamily="66" charset="0"/>
                      </a:rPr>
                      <a:t>Said the fly, let us flee. Let us fly said the flee</a:t>
                    </a:r>
                  </a:p>
                  <a:p>
                    <a:r>
                      <a:rPr lang="en-US" sz="300" dirty="0" smtClean="0">
                        <a:latin typeface="Edwardian Script ITC" pitchFamily="66" charset="0"/>
                      </a:rPr>
                      <a:t>So they flew through a flaw in the flue.</a:t>
                    </a:r>
                  </a:p>
                  <a:p>
                    <a:r>
                      <a:rPr lang="en-US" sz="300" dirty="0" smtClean="0">
                        <a:latin typeface="Edwardian Script ITC" pitchFamily="66" charset="0"/>
                      </a:rPr>
                      <a:t>A canner exceedingly canny</a:t>
                    </a:r>
                  </a:p>
                  <a:p>
                    <a:r>
                      <a:rPr lang="en-US" sz="300" dirty="0" smtClean="0">
                        <a:latin typeface="Edwardian Script ITC" pitchFamily="66" charset="0"/>
                      </a:rPr>
                      <a:t>One morning remarked to his granny</a:t>
                    </a:r>
                  </a:p>
                  <a:p>
                    <a:r>
                      <a:rPr lang="en-US" sz="300" dirty="0" smtClean="0">
                        <a:latin typeface="Edwardian Script ITC" pitchFamily="66" charset="0"/>
                      </a:rPr>
                      <a:t>A canner can can anything that he can</a:t>
                    </a:r>
                  </a:p>
                  <a:p>
                    <a:r>
                      <a:rPr lang="en-US" sz="300" dirty="0" smtClean="0">
                        <a:latin typeface="Edwardian Script ITC" pitchFamily="66" charset="0"/>
                      </a:rPr>
                      <a:t>But a canner can’t can a can can he?</a:t>
                    </a:r>
                    <a:endParaRPr lang="en-US" sz="300" dirty="0">
                      <a:latin typeface="Edwardian Script ITC" pitchFamily="66" charset="0"/>
                    </a:endParaRPr>
                  </a:p>
                </p:txBody>
              </p:sp>
            </p:grpSp>
            <p:pic>
              <p:nvPicPr>
                <p:cNvPr id="13" name="Picture 2" descr="C:\Documents and Settings\cantot\My Documents\Training\Supporting Materials\Icons\PNG files for PowerPoint\All Others\Push Pin.png"/>
                <p:cNvPicPr>
                  <a:picLocks noChangeAspect="1" noChangeArrowheads="1"/>
                </p:cNvPicPr>
                <p:nvPr/>
              </p:nvPicPr>
              <p:blipFill>
                <a:blip r:embed="rId5" cstate="print"/>
                <a:srcRect/>
                <a:stretch>
                  <a:fillRect/>
                </a:stretch>
              </p:blipFill>
              <p:spPr bwMode="auto">
                <a:xfrm>
                  <a:off x="1905000" y="4495800"/>
                  <a:ext cx="548640" cy="548640"/>
                </a:xfrm>
                <a:prstGeom prst="rect">
                  <a:avLst/>
                </a:prstGeom>
                <a:noFill/>
              </p:spPr>
            </p:pic>
          </p:grpSp>
          <p:sp>
            <p:nvSpPr>
              <p:cNvPr id="11" name="TextBox 10"/>
              <p:cNvSpPr txBox="1"/>
              <p:nvPr/>
            </p:nvSpPr>
            <p:spPr>
              <a:xfrm>
                <a:off x="1371600" y="4884003"/>
                <a:ext cx="7543800" cy="943848"/>
              </a:xfrm>
              <a:prstGeom prst="rect">
                <a:avLst/>
              </a:prstGeom>
              <a:noFill/>
            </p:spPr>
            <p:txBody>
              <a:bodyPr wrap="square" rtlCol="0">
                <a:spAutoFit/>
              </a:bodyPr>
              <a:lstStyle/>
              <a:p>
                <a:pPr>
                  <a:buNone/>
                </a:pPr>
                <a:r>
                  <a:rPr lang="en-US" sz="2000" b="1" dirty="0" smtClean="0">
                    <a:solidFill>
                      <a:schemeClr val="bg2">
                        <a:lumMod val="75000"/>
                      </a:schemeClr>
                    </a:solidFill>
                    <a:latin typeface="Calibri" pitchFamily="34" charset="0"/>
                  </a:rPr>
                  <a:t>Note:</a:t>
                </a:r>
                <a:r>
                  <a:rPr lang="en-US" sz="2000" dirty="0" smtClean="0">
                    <a:solidFill>
                      <a:schemeClr val="bg2">
                        <a:lumMod val="75000"/>
                      </a:schemeClr>
                    </a:solidFill>
                    <a:latin typeface="Calibri" pitchFamily="34" charset="0"/>
                  </a:rPr>
                  <a:t>  These parameters are used by Greenplum only when </a:t>
                </a:r>
                <a:r>
                  <a:rPr lang="en-US" sz="2000" dirty="0" err="1" smtClean="0">
                    <a:solidFill>
                      <a:schemeClr val="bg2">
                        <a:lumMod val="75000"/>
                      </a:schemeClr>
                    </a:solidFill>
                    <a:latin typeface="Courier New" pitchFamily="49" charset="0"/>
                    <a:cs typeface="Courier New" pitchFamily="49" charset="0"/>
                  </a:rPr>
                  <a:t>gp_resqueue_memory_policy</a:t>
                </a:r>
                <a:r>
                  <a:rPr lang="en-US" sz="2000" dirty="0" smtClean="0">
                    <a:solidFill>
                      <a:schemeClr val="bg2">
                        <a:lumMod val="75000"/>
                      </a:schemeClr>
                    </a:solidFill>
                    <a:latin typeface="Calibri" pitchFamily="34" charset="0"/>
                  </a:rPr>
                  <a:t> is set to </a:t>
                </a:r>
                <a:r>
                  <a:rPr lang="en-US" sz="2000" dirty="0" err="1" smtClean="0">
                    <a:solidFill>
                      <a:schemeClr val="bg2">
                        <a:lumMod val="75000"/>
                      </a:schemeClr>
                    </a:solidFill>
                    <a:latin typeface="Courier New" pitchFamily="49" charset="0"/>
                    <a:cs typeface="Courier New" pitchFamily="49" charset="0"/>
                  </a:rPr>
                  <a:t>eager_free</a:t>
                </a:r>
                <a:r>
                  <a:rPr lang="en-US" sz="2000" dirty="0" smtClean="0">
                    <a:solidFill>
                      <a:schemeClr val="bg2">
                        <a:lumMod val="75000"/>
                      </a:schemeClr>
                    </a:solidFill>
                    <a:latin typeface="Calibri" pitchFamily="34" charset="0"/>
                  </a:rPr>
                  <a:t> or </a:t>
                </a:r>
                <a:r>
                  <a:rPr lang="en-US" sz="2000" dirty="0" smtClean="0">
                    <a:solidFill>
                      <a:schemeClr val="bg2">
                        <a:lumMod val="75000"/>
                      </a:schemeClr>
                    </a:solidFill>
                    <a:latin typeface="Courier New" pitchFamily="49" charset="0"/>
                    <a:cs typeface="Courier New" pitchFamily="49" charset="0"/>
                  </a:rPr>
                  <a:t>auto</a:t>
                </a:r>
                <a:r>
                  <a:rPr lang="en-US" sz="2000" dirty="0" smtClean="0">
                    <a:solidFill>
                      <a:schemeClr val="bg2">
                        <a:lumMod val="75000"/>
                      </a:schemeClr>
                    </a:solidFill>
                    <a:latin typeface="Calibri" pitchFamily="34" charset="0"/>
                  </a:rPr>
                  <a:t>.</a:t>
                </a:r>
              </a:p>
            </p:txBody>
          </p:sp>
        </p:grpSp>
      </p:grpSp>
    </p:spTree>
    <p:custDataLst>
      <p:tags r:id="rId1"/>
    </p:custDataLst>
    <p:extLst>
      <p:ext uri="{BB962C8B-B14F-4D97-AF65-F5344CB8AC3E}">
        <p14:creationId xmlns:p14="http://schemas.microsoft.com/office/powerpoint/2010/main" val="380721192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Statistics – </a:t>
            </a:r>
            <a:r>
              <a:rPr lang="en-US" dirty="0" smtClean="0">
                <a:latin typeface="Courier New" pitchFamily="49" charset="0"/>
                <a:cs typeface="Courier New" pitchFamily="49" charset="0"/>
              </a:rPr>
              <a:t>ANALYZE</a:t>
            </a:r>
            <a:endParaRPr lang="en-US" dirty="0">
              <a:latin typeface="Courier New" pitchFamily="49" charset="0"/>
              <a:cs typeface="Courier New" pitchFamily="49" charset="0"/>
            </a:endParaRPr>
          </a:p>
        </p:txBody>
      </p:sp>
      <p:sp>
        <p:nvSpPr>
          <p:cNvPr id="7" name="Content Placeholder 6"/>
          <p:cNvSpPr>
            <a:spLocks noGrp="1"/>
          </p:cNvSpPr>
          <p:nvPr>
            <p:ph idx="1"/>
          </p:nvPr>
        </p:nvSpPr>
        <p:spPr>
          <a:xfrm>
            <a:off x="304800" y="918930"/>
            <a:ext cx="8458200" cy="3886200"/>
          </a:xfrm>
        </p:spPr>
        <p:txBody>
          <a:bodyPr/>
          <a:lstStyle/>
          <a:p>
            <a:pPr>
              <a:buNone/>
            </a:pPr>
            <a:r>
              <a:rPr lang="en-US" dirty="0" smtClean="0"/>
              <a:t>Greenplum:</a:t>
            </a:r>
          </a:p>
          <a:p>
            <a:r>
              <a:rPr lang="en-US" dirty="0" smtClean="0"/>
              <a:t>Uses a statistics-based query planner</a:t>
            </a:r>
          </a:p>
          <a:p>
            <a:r>
              <a:rPr lang="en-US" dirty="0" smtClean="0"/>
              <a:t>Collects information such rows and range of values</a:t>
            </a:r>
          </a:p>
          <a:p>
            <a:r>
              <a:rPr lang="en-US" dirty="0" smtClean="0"/>
              <a:t>Uses </a:t>
            </a:r>
            <a:r>
              <a:rPr lang="en-US" dirty="0" smtClean="0">
                <a:latin typeface="Courier New" pitchFamily="49" charset="0"/>
                <a:cs typeface="Courier New" pitchFamily="49" charset="0"/>
              </a:rPr>
              <a:t>ANALYZE</a:t>
            </a:r>
            <a:r>
              <a:rPr lang="en-US" dirty="0" smtClean="0"/>
              <a:t> to collect statistics. It should be run after:</a:t>
            </a:r>
          </a:p>
          <a:p>
            <a:pPr lvl="1"/>
            <a:r>
              <a:rPr lang="en-US" dirty="0" smtClean="0"/>
              <a:t>Data loads</a:t>
            </a:r>
          </a:p>
          <a:p>
            <a:pPr lvl="1"/>
            <a:r>
              <a:rPr lang="en-US" dirty="0" smtClean="0"/>
              <a:t>Restores from backups</a:t>
            </a:r>
          </a:p>
          <a:p>
            <a:pPr lvl="1"/>
            <a:r>
              <a:rPr lang="en-US" dirty="0" smtClean="0"/>
              <a:t>Changes to schema </a:t>
            </a:r>
          </a:p>
          <a:p>
            <a:pPr lvl="1"/>
            <a:r>
              <a:rPr lang="en-US" dirty="0" smtClean="0"/>
              <a:t>Inserts, updates, or deletes</a:t>
            </a:r>
          </a:p>
        </p:txBody>
      </p:sp>
    </p:spTree>
    <p:custDataLst>
      <p:tags r:id="rId1"/>
    </p:custDataLst>
    <p:extLst>
      <p:ext uri="{BB962C8B-B14F-4D97-AF65-F5344CB8AC3E}">
        <p14:creationId xmlns:p14="http://schemas.microsoft.com/office/powerpoint/2010/main" val="326332272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Statistics Collection</a:t>
            </a:r>
            <a:endParaRPr lang="en-US" dirty="0">
              <a:latin typeface="Courier New" pitchFamily="49" charset="0"/>
              <a:cs typeface="Courier New" pitchFamily="49" charset="0"/>
            </a:endParaRPr>
          </a:p>
        </p:txBody>
      </p:sp>
      <p:sp>
        <p:nvSpPr>
          <p:cNvPr id="7" name="Content Placeholder 6"/>
          <p:cNvSpPr>
            <a:spLocks noGrp="1"/>
          </p:cNvSpPr>
          <p:nvPr>
            <p:ph idx="1"/>
          </p:nvPr>
        </p:nvSpPr>
        <p:spPr>
          <a:xfrm>
            <a:off x="304800" y="894740"/>
            <a:ext cx="8458200" cy="3886200"/>
          </a:xfrm>
        </p:spPr>
        <p:txBody>
          <a:bodyPr/>
          <a:lstStyle/>
          <a:p>
            <a:pPr>
              <a:buNone/>
            </a:pPr>
            <a:r>
              <a:rPr lang="en-US" dirty="0" smtClean="0"/>
              <a:t>Use the following to configure statistics collection:</a:t>
            </a:r>
          </a:p>
          <a:p>
            <a:r>
              <a:rPr lang="en-US" dirty="0" smtClean="0">
                <a:latin typeface="Courier New" pitchFamily="49" charset="0"/>
                <a:cs typeface="Courier New" pitchFamily="49" charset="0"/>
              </a:rPr>
              <a:t>default_statistics_target = 25</a:t>
            </a:r>
          </a:p>
          <a:p>
            <a:r>
              <a:rPr lang="en-US" dirty="0" smtClean="0">
                <a:latin typeface="Courier New" pitchFamily="49" charset="0"/>
                <a:cs typeface="Courier New" pitchFamily="49" charset="0"/>
              </a:rPr>
              <a:t>gp_analyze_relative_error = .25</a:t>
            </a:r>
          </a:p>
          <a:p>
            <a:r>
              <a:rPr lang="en-US" dirty="0" smtClean="0"/>
              <a:t>On specific table columns, run:</a:t>
            </a:r>
            <a:br>
              <a:rPr lang="en-US" dirty="0" smtClean="0"/>
            </a:br>
            <a:r>
              <a:rPr lang="en-US" sz="2200" dirty="0" smtClean="0">
                <a:latin typeface="Courier New" pitchFamily="49" charset="0"/>
                <a:cs typeface="Courier New" pitchFamily="49" charset="0"/>
              </a:rPr>
              <a:t>ALTER TABLE name ALTER column SET STATISTICS #;</a:t>
            </a:r>
            <a:r>
              <a:rPr lang="en-US" dirty="0" smtClean="0">
                <a:latin typeface="Courier New" pitchFamily="49" charset="0"/>
                <a:cs typeface="Courier New" pitchFamily="49" charset="0"/>
              </a:rPr>
              <a:t> </a:t>
            </a:r>
          </a:p>
        </p:txBody>
      </p:sp>
    </p:spTree>
    <p:custDataLst>
      <p:tags r:id="rId1"/>
    </p:custDataLst>
    <p:extLst>
      <p:ext uri="{BB962C8B-B14F-4D97-AF65-F5344CB8AC3E}">
        <p14:creationId xmlns:p14="http://schemas.microsoft.com/office/powerpoint/2010/main" val="17904066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Greenplum Data Distribution</a:t>
            </a:r>
            <a:endParaRPr lang="en-US" dirty="0"/>
          </a:p>
        </p:txBody>
      </p:sp>
      <p:sp>
        <p:nvSpPr>
          <p:cNvPr id="8" name="Content Placeholder 7"/>
          <p:cNvSpPr>
            <a:spLocks noGrp="1"/>
          </p:cNvSpPr>
          <p:nvPr>
            <p:ph idx="1"/>
          </p:nvPr>
        </p:nvSpPr>
        <p:spPr>
          <a:xfrm>
            <a:off x="457200" y="1040172"/>
            <a:ext cx="8229600" cy="3394472"/>
          </a:xfrm>
        </p:spPr>
        <p:txBody>
          <a:bodyPr/>
          <a:lstStyle/>
          <a:p>
            <a:pPr>
              <a:buNone/>
            </a:pPr>
            <a:r>
              <a:rPr lang="en-US" dirty="0" smtClean="0"/>
              <a:t>When working with data:</a:t>
            </a:r>
          </a:p>
          <a:p>
            <a:r>
              <a:rPr lang="en-US" dirty="0" smtClean="0"/>
              <a:t>Consider your table distribution key</a:t>
            </a:r>
          </a:p>
          <a:p>
            <a:r>
              <a:rPr lang="en-US" dirty="0" smtClean="0"/>
              <a:t>Check for data skew and avoid, if possible, unbalanced data</a:t>
            </a:r>
          </a:p>
          <a:p>
            <a:r>
              <a:rPr lang="en-US" dirty="0" smtClean="0"/>
              <a:t>Rebalancing a table if necessary</a:t>
            </a:r>
          </a:p>
        </p:txBody>
      </p:sp>
    </p:spTree>
    <p:custDataLst>
      <p:tags r:id="rId1"/>
    </p:custDataLst>
    <p:extLst>
      <p:ext uri="{BB962C8B-B14F-4D97-AF65-F5344CB8AC3E}">
        <p14:creationId xmlns:p14="http://schemas.microsoft.com/office/powerpoint/2010/main" val="73687529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Greenplum Data Distribution – Consider the Table Distribution Key</a:t>
            </a:r>
            <a:endParaRPr lang="en-US" dirty="0"/>
          </a:p>
        </p:txBody>
      </p:sp>
      <p:sp>
        <p:nvSpPr>
          <p:cNvPr id="3" name="Content Placeholder 2"/>
          <p:cNvSpPr>
            <a:spLocks noGrp="1"/>
          </p:cNvSpPr>
          <p:nvPr>
            <p:ph idx="1"/>
          </p:nvPr>
        </p:nvSpPr>
        <p:spPr>
          <a:xfrm>
            <a:off x="457200" y="1055011"/>
            <a:ext cx="8229600" cy="3394472"/>
          </a:xfrm>
        </p:spPr>
        <p:txBody>
          <a:bodyPr>
            <a:noAutofit/>
          </a:bodyPr>
          <a:lstStyle/>
          <a:p>
            <a:pPr>
              <a:spcBef>
                <a:spcPts val="0"/>
              </a:spcBef>
              <a:buNone/>
            </a:pPr>
            <a:r>
              <a:rPr lang="en-US" sz="2000" dirty="0" smtClean="0"/>
              <a:t>When deciding on the table distribution key, look for:</a:t>
            </a:r>
          </a:p>
          <a:p>
            <a:pPr>
              <a:spcBef>
                <a:spcPts val="0"/>
              </a:spcBef>
            </a:pPr>
            <a:r>
              <a:rPr lang="en-US" sz="2000" dirty="0" smtClean="0"/>
              <a:t>Even data distribution, where:</a:t>
            </a:r>
          </a:p>
          <a:p>
            <a:pPr lvl="1">
              <a:spcBef>
                <a:spcPts val="0"/>
              </a:spcBef>
            </a:pPr>
            <a:r>
              <a:rPr lang="en-US" sz="2000" dirty="0" smtClean="0"/>
              <a:t>All segments should contain equal portions of data</a:t>
            </a:r>
          </a:p>
          <a:p>
            <a:pPr lvl="1">
              <a:spcBef>
                <a:spcPts val="0"/>
              </a:spcBef>
            </a:pPr>
            <a:r>
              <a:rPr lang="en-US" sz="2000" dirty="0" smtClean="0"/>
              <a:t>The distribution key is unique for each record</a:t>
            </a:r>
          </a:p>
          <a:p>
            <a:pPr>
              <a:spcBef>
                <a:spcPts val="0"/>
              </a:spcBef>
            </a:pPr>
            <a:r>
              <a:rPr lang="en-US" sz="2000" dirty="0" smtClean="0"/>
              <a:t>Local over distributed operations, where:</a:t>
            </a:r>
          </a:p>
          <a:p>
            <a:pPr lvl="1">
              <a:spcBef>
                <a:spcPts val="0"/>
              </a:spcBef>
            </a:pPr>
            <a:r>
              <a:rPr lang="en-US" sz="2000" dirty="0" smtClean="0"/>
              <a:t>It is faster if the work can be performed at the segment level</a:t>
            </a:r>
          </a:p>
          <a:p>
            <a:pPr lvl="1">
              <a:spcBef>
                <a:spcPts val="0"/>
              </a:spcBef>
            </a:pPr>
            <a:r>
              <a:rPr lang="en-US" sz="2000" dirty="0" smtClean="0"/>
              <a:t>A common distribution key improves joining or sorting</a:t>
            </a:r>
          </a:p>
          <a:p>
            <a:pPr lvl="1">
              <a:spcBef>
                <a:spcPts val="0"/>
              </a:spcBef>
            </a:pPr>
            <a:r>
              <a:rPr lang="en-US" sz="2000" dirty="0" smtClean="0"/>
              <a:t>Local operations can be 5 times faster than distributed operations</a:t>
            </a:r>
          </a:p>
          <a:p>
            <a:pPr>
              <a:spcBef>
                <a:spcPts val="0"/>
              </a:spcBef>
            </a:pPr>
            <a:r>
              <a:rPr lang="en-US" sz="2000" dirty="0" smtClean="0"/>
              <a:t>Even query processing, where:</a:t>
            </a:r>
          </a:p>
          <a:p>
            <a:pPr lvl="1">
              <a:spcBef>
                <a:spcPts val="0"/>
              </a:spcBef>
            </a:pPr>
            <a:r>
              <a:rPr lang="en-US" sz="2000" dirty="0" smtClean="0"/>
              <a:t>All segments handle an equal amount of the query workload</a:t>
            </a:r>
          </a:p>
          <a:p>
            <a:pPr lvl="1">
              <a:spcBef>
                <a:spcPts val="0"/>
              </a:spcBef>
            </a:pPr>
            <a:r>
              <a:rPr lang="en-US" sz="2000" dirty="0" smtClean="0"/>
              <a:t>Distribution policy and query predicates are well matched</a:t>
            </a:r>
          </a:p>
        </p:txBody>
      </p:sp>
    </p:spTree>
    <p:custDataLst>
      <p:tags r:id="rId1"/>
    </p:custDataLst>
    <p:extLst>
      <p:ext uri="{BB962C8B-B14F-4D97-AF65-F5344CB8AC3E}">
        <p14:creationId xmlns:p14="http://schemas.microsoft.com/office/powerpoint/2010/main" val="155051781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0532007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Greenplum Data Distribution – Check for Data Skew</a:t>
            </a:r>
            <a:endParaRPr lang="en-US" dirty="0"/>
          </a:p>
        </p:txBody>
      </p:sp>
      <p:sp>
        <p:nvSpPr>
          <p:cNvPr id="3" name="Content Placeholder 2"/>
          <p:cNvSpPr>
            <a:spLocks noGrp="1"/>
          </p:cNvSpPr>
          <p:nvPr>
            <p:ph idx="1"/>
          </p:nvPr>
        </p:nvSpPr>
        <p:spPr>
          <a:xfrm>
            <a:off x="457200" y="1333196"/>
            <a:ext cx="8229600" cy="3394472"/>
          </a:xfrm>
        </p:spPr>
        <p:txBody>
          <a:bodyPr/>
          <a:lstStyle/>
          <a:p>
            <a:pPr>
              <a:buNone/>
            </a:pPr>
            <a:r>
              <a:rPr lang="en-US" dirty="0" smtClean="0"/>
              <a:t>Check for data skew using:</a:t>
            </a:r>
          </a:p>
          <a:p>
            <a:r>
              <a:rPr lang="en-US" dirty="0" smtClean="0">
                <a:latin typeface="Courier New" pitchFamily="49" charset="0"/>
                <a:cs typeface="Courier New" pitchFamily="49" charset="0"/>
              </a:rPr>
              <a:t>gp_toolkit.gp_skew_coefficients</a:t>
            </a:r>
          </a:p>
          <a:p>
            <a:r>
              <a:rPr lang="en-US" dirty="0" smtClean="0">
                <a:latin typeface="Courier New" pitchFamily="49" charset="0"/>
                <a:cs typeface="Courier New" pitchFamily="49" charset="0"/>
              </a:rPr>
              <a:t>gp_toolkit.gp_skew_idle_fractions</a:t>
            </a:r>
          </a:p>
          <a:p>
            <a:r>
              <a:rPr lang="en-US" dirty="0" smtClean="0"/>
              <a:t>System tools using </a:t>
            </a:r>
            <a:r>
              <a:rPr lang="en-US" dirty="0" smtClean="0">
                <a:latin typeface="Courier New" pitchFamily="49" charset="0"/>
                <a:cs typeface="Courier New" pitchFamily="49" charset="0"/>
              </a:rPr>
              <a:t>gpssh</a:t>
            </a:r>
            <a:r>
              <a:rPr lang="en-US" dirty="0" smtClean="0"/>
              <a:t> to run them on multiple systems:</a:t>
            </a:r>
          </a:p>
          <a:p>
            <a:pPr lvl="1"/>
            <a:r>
              <a:rPr lang="en-US" dirty="0" smtClean="0">
                <a:latin typeface="Courier New" pitchFamily="49" charset="0"/>
                <a:cs typeface="Courier New" pitchFamily="49" charset="0"/>
              </a:rPr>
              <a:t>top</a:t>
            </a:r>
          </a:p>
          <a:p>
            <a:pPr lvl="1"/>
            <a:r>
              <a:rPr lang="en-US" dirty="0" smtClean="0">
                <a:latin typeface="Courier New" pitchFamily="49" charset="0"/>
                <a:cs typeface="Courier New" pitchFamily="49" charset="0"/>
              </a:rPr>
              <a:t>iostat</a:t>
            </a:r>
          </a:p>
        </p:txBody>
      </p:sp>
    </p:spTree>
    <p:custDataLst>
      <p:tags r:id="rId1"/>
    </p:custDataLst>
    <p:extLst>
      <p:ext uri="{BB962C8B-B14F-4D97-AF65-F5344CB8AC3E}">
        <p14:creationId xmlns:p14="http://schemas.microsoft.com/office/powerpoint/2010/main" val="200478051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Greenplum Data Distribution – Rebalancing a Table</a:t>
            </a:r>
            <a:endParaRPr lang="en-US" dirty="0"/>
          </a:p>
        </p:txBody>
      </p:sp>
      <p:sp>
        <p:nvSpPr>
          <p:cNvPr id="3" name="Content Placeholder 2"/>
          <p:cNvSpPr>
            <a:spLocks noGrp="1"/>
          </p:cNvSpPr>
          <p:nvPr>
            <p:ph idx="1"/>
          </p:nvPr>
        </p:nvSpPr>
        <p:spPr>
          <a:xfrm>
            <a:off x="457200" y="1393671"/>
            <a:ext cx="8229600" cy="3394472"/>
          </a:xfrm>
        </p:spPr>
        <p:txBody>
          <a:bodyPr/>
          <a:lstStyle/>
          <a:p>
            <a:pPr>
              <a:buNone/>
            </a:pPr>
            <a:r>
              <a:rPr lang="en-US" dirty="0" smtClean="0"/>
              <a:t>Rebalancing a table can be performed with the following:</a:t>
            </a:r>
          </a:p>
          <a:p>
            <a:r>
              <a:rPr lang="en-US" dirty="0" smtClean="0"/>
              <a:t>Change the distribution policy to a different column and redistribute the table and child tables:</a:t>
            </a:r>
          </a:p>
          <a:p>
            <a:endParaRPr lang="en-US" dirty="0" smtClean="0"/>
          </a:p>
          <a:p>
            <a:endParaRPr lang="en-US" dirty="0" smtClean="0"/>
          </a:p>
          <a:p>
            <a:r>
              <a:rPr lang="en-US" dirty="0" smtClean="0"/>
              <a:t>Redistribute table data to correct data skew:</a:t>
            </a:r>
          </a:p>
        </p:txBody>
      </p:sp>
      <p:grpSp>
        <p:nvGrpSpPr>
          <p:cNvPr id="4" name="Group 6"/>
          <p:cNvGrpSpPr/>
          <p:nvPr/>
        </p:nvGrpSpPr>
        <p:grpSpPr>
          <a:xfrm>
            <a:off x="533400" y="2912749"/>
            <a:ext cx="7315200" cy="534393"/>
            <a:chOff x="457200" y="1752598"/>
            <a:chExt cx="7315200" cy="712523"/>
          </a:xfrm>
        </p:grpSpPr>
        <p:sp>
          <p:nvSpPr>
            <p:cNvPr id="8" name="Rectangle 7"/>
            <p:cNvSpPr/>
            <p:nvPr/>
          </p:nvSpPr>
          <p:spPr>
            <a:xfrm>
              <a:off x="457200" y="1752598"/>
              <a:ext cx="7315200" cy="712523"/>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510423" y="1854875"/>
              <a:ext cx="7185777" cy="492443"/>
            </a:xfrm>
            <a:prstGeom prst="rect">
              <a:avLst/>
            </a:prstGeom>
            <a:noFill/>
          </p:spPr>
          <p:txBody>
            <a:bodyPr wrap="square" rtlCol="0">
              <a:spAutoFit/>
            </a:bodyPr>
            <a:lstStyle/>
            <a:p>
              <a:r>
                <a:rPr lang="en-US" dirty="0" smtClean="0">
                  <a:latin typeface="Courier New" pitchFamily="49" charset="0"/>
                  <a:cs typeface="Courier New" pitchFamily="49" charset="0"/>
                </a:rPr>
                <a:t>ALTER TABLE sales SET DISTRIBUTED BY (customer_id); </a:t>
              </a:r>
            </a:p>
          </p:txBody>
        </p:sp>
      </p:grpSp>
      <p:grpSp>
        <p:nvGrpSpPr>
          <p:cNvPr id="7" name="Group 9"/>
          <p:cNvGrpSpPr/>
          <p:nvPr/>
        </p:nvGrpSpPr>
        <p:grpSpPr>
          <a:xfrm>
            <a:off x="533400" y="4029439"/>
            <a:ext cx="7315200" cy="542560"/>
            <a:chOff x="457200" y="1752600"/>
            <a:chExt cx="7315200" cy="723413"/>
          </a:xfrm>
        </p:grpSpPr>
        <p:sp>
          <p:nvSpPr>
            <p:cNvPr id="11" name="Rectangle 10"/>
            <p:cNvSpPr/>
            <p:nvPr/>
          </p:nvSpPr>
          <p:spPr>
            <a:xfrm>
              <a:off x="457200" y="1752600"/>
              <a:ext cx="7315200" cy="723413"/>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510423" y="1854875"/>
              <a:ext cx="7185777" cy="492443"/>
            </a:xfrm>
            <a:prstGeom prst="rect">
              <a:avLst/>
            </a:prstGeom>
            <a:noFill/>
          </p:spPr>
          <p:txBody>
            <a:bodyPr wrap="square" rtlCol="0">
              <a:spAutoFit/>
            </a:bodyPr>
            <a:lstStyle/>
            <a:p>
              <a:r>
                <a:rPr lang="en-US" dirty="0" smtClean="0">
                  <a:latin typeface="Courier New" pitchFamily="49" charset="0"/>
                  <a:cs typeface="Courier New" pitchFamily="49" charset="0"/>
                </a:rPr>
                <a:t>ALTER TABLE sales SET WITH (REORGANIZE=TRUE);</a:t>
              </a:r>
            </a:p>
          </p:txBody>
        </p:sp>
      </p:grpSp>
    </p:spTree>
    <p:custDataLst>
      <p:tags r:id="rId1"/>
    </p:custDataLst>
    <p:extLst>
      <p:ext uri="{BB962C8B-B14F-4D97-AF65-F5344CB8AC3E}">
        <p14:creationId xmlns:p14="http://schemas.microsoft.com/office/powerpoint/2010/main" val="126522527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Approaching a Performance Tuning Initiative </a:t>
            </a:r>
            <a:endParaRPr lang="en-US" dirty="0"/>
          </a:p>
        </p:txBody>
      </p:sp>
      <p:sp>
        <p:nvSpPr>
          <p:cNvPr id="8" name="Content Placeholder 7"/>
          <p:cNvSpPr>
            <a:spLocks noGrp="1"/>
          </p:cNvSpPr>
          <p:nvPr>
            <p:ph idx="1"/>
          </p:nvPr>
        </p:nvSpPr>
        <p:spPr>
          <a:xfrm>
            <a:off x="457200" y="907131"/>
            <a:ext cx="8229600" cy="3394472"/>
          </a:xfrm>
        </p:spPr>
        <p:txBody>
          <a:bodyPr/>
          <a:lstStyle/>
          <a:p>
            <a:pPr>
              <a:spcBef>
                <a:spcPts val="0"/>
              </a:spcBef>
              <a:buNone/>
            </a:pPr>
            <a:r>
              <a:rPr lang="en-US" dirty="0" smtClean="0"/>
              <a:t>The following key points should be followed when tuning:</a:t>
            </a:r>
          </a:p>
          <a:p>
            <a:pPr>
              <a:spcBef>
                <a:spcPts val="0"/>
              </a:spcBef>
            </a:pPr>
            <a:r>
              <a:rPr lang="en-US" dirty="0" smtClean="0"/>
              <a:t>Set performance expectations by defining goals</a:t>
            </a:r>
          </a:p>
          <a:p>
            <a:pPr>
              <a:spcBef>
                <a:spcPts val="0"/>
              </a:spcBef>
            </a:pPr>
            <a:r>
              <a:rPr lang="en-US" dirty="0" smtClean="0"/>
              <a:t>Set benchmarks</a:t>
            </a:r>
          </a:p>
          <a:p>
            <a:pPr>
              <a:spcBef>
                <a:spcPts val="0"/>
              </a:spcBef>
            </a:pPr>
            <a:r>
              <a:rPr lang="en-US" dirty="0" smtClean="0"/>
              <a:t>Know your baseline hardware performance for throughput and capacity</a:t>
            </a:r>
          </a:p>
          <a:p>
            <a:pPr>
              <a:spcBef>
                <a:spcPts val="0"/>
              </a:spcBef>
            </a:pPr>
            <a:r>
              <a:rPr lang="en-US" dirty="0" smtClean="0"/>
              <a:t>Know your workload:</a:t>
            </a:r>
          </a:p>
          <a:p>
            <a:pPr lvl="1">
              <a:spcBef>
                <a:spcPts val="0"/>
              </a:spcBef>
            </a:pPr>
            <a:r>
              <a:rPr lang="en-US" dirty="0" smtClean="0"/>
              <a:t>Heavy usage times</a:t>
            </a:r>
          </a:p>
          <a:p>
            <a:pPr lvl="1">
              <a:spcBef>
                <a:spcPts val="0"/>
              </a:spcBef>
            </a:pPr>
            <a:r>
              <a:rPr lang="en-US" dirty="0" smtClean="0"/>
              <a:t>Resource contention</a:t>
            </a:r>
          </a:p>
          <a:p>
            <a:pPr lvl="1">
              <a:spcBef>
                <a:spcPts val="0"/>
              </a:spcBef>
            </a:pPr>
            <a:r>
              <a:rPr lang="en-US" dirty="0" smtClean="0"/>
              <a:t>Data contention</a:t>
            </a:r>
          </a:p>
          <a:p>
            <a:pPr>
              <a:spcBef>
                <a:spcPts val="0"/>
              </a:spcBef>
            </a:pPr>
            <a:r>
              <a:rPr lang="en-US" dirty="0" smtClean="0"/>
              <a:t>Focus your optimizations</a:t>
            </a:r>
          </a:p>
        </p:txBody>
      </p:sp>
    </p:spTree>
    <p:custDataLst>
      <p:tags r:id="rId1"/>
    </p:custDataLst>
    <p:extLst>
      <p:ext uri="{BB962C8B-B14F-4D97-AF65-F5344CB8AC3E}">
        <p14:creationId xmlns:p14="http://schemas.microsoft.com/office/powerpoint/2010/main" val="403905892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Formulation – General Considerations</a:t>
            </a:r>
            <a:endParaRPr lang="en-US" dirty="0"/>
          </a:p>
        </p:txBody>
      </p:sp>
      <p:sp>
        <p:nvSpPr>
          <p:cNvPr id="7" name="Content Placeholder 6"/>
          <p:cNvSpPr>
            <a:spLocks noGrp="1"/>
          </p:cNvSpPr>
          <p:nvPr>
            <p:ph idx="1"/>
          </p:nvPr>
        </p:nvSpPr>
        <p:spPr>
          <a:xfrm>
            <a:off x="457200" y="991792"/>
            <a:ext cx="8229600" cy="3394472"/>
          </a:xfrm>
        </p:spPr>
        <p:txBody>
          <a:bodyPr/>
          <a:lstStyle/>
          <a:p>
            <a:pPr>
              <a:buNone/>
            </a:pPr>
            <a:r>
              <a:rPr lang="en-US" dirty="0" smtClean="0"/>
              <a:t>When creating your queries:</a:t>
            </a:r>
          </a:p>
          <a:p>
            <a:r>
              <a:rPr lang="en-US" dirty="0" smtClean="0"/>
              <a:t>Know your data</a:t>
            </a:r>
          </a:p>
          <a:p>
            <a:r>
              <a:rPr lang="en-US" dirty="0" smtClean="0"/>
              <a:t>Minimize returned rows</a:t>
            </a:r>
          </a:p>
          <a:p>
            <a:r>
              <a:rPr lang="en-US" dirty="0" smtClean="0"/>
              <a:t>Avoid unnecessary columns in the result set</a:t>
            </a:r>
          </a:p>
          <a:p>
            <a:r>
              <a:rPr lang="en-US" dirty="0" smtClean="0"/>
              <a:t>Avoid unnecessary tables</a:t>
            </a:r>
          </a:p>
          <a:p>
            <a:r>
              <a:rPr lang="en-US" dirty="0" smtClean="0"/>
              <a:t>Avoid sorts of large result sets</a:t>
            </a:r>
          </a:p>
          <a:p>
            <a:r>
              <a:rPr lang="en-US" dirty="0" smtClean="0"/>
              <a:t>Match data types in predicates</a:t>
            </a:r>
            <a:endParaRPr lang="en-US" dirty="0"/>
          </a:p>
        </p:txBody>
      </p:sp>
    </p:spTree>
    <p:custDataLst>
      <p:tags r:id="rId1"/>
    </p:custDataLst>
    <p:extLst>
      <p:ext uri="{BB962C8B-B14F-4D97-AF65-F5344CB8AC3E}">
        <p14:creationId xmlns:p14="http://schemas.microsoft.com/office/powerpoint/2010/main" val="191983463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Formulation – Greenplum Specific Considerations</a:t>
            </a:r>
            <a:endParaRPr lang="en-US" dirty="0"/>
          </a:p>
        </p:txBody>
      </p:sp>
      <p:sp>
        <p:nvSpPr>
          <p:cNvPr id="7" name="Content Placeholder 6"/>
          <p:cNvSpPr>
            <a:spLocks noGrp="1"/>
          </p:cNvSpPr>
          <p:nvPr>
            <p:ph idx="1"/>
          </p:nvPr>
        </p:nvSpPr>
        <p:spPr>
          <a:xfrm>
            <a:off x="457200" y="1321101"/>
            <a:ext cx="8229600" cy="3394472"/>
          </a:xfrm>
        </p:spPr>
        <p:txBody>
          <a:bodyPr/>
          <a:lstStyle/>
          <a:p>
            <a:pPr>
              <a:spcBef>
                <a:spcPts val="300"/>
              </a:spcBef>
              <a:buNone/>
            </a:pPr>
            <a:r>
              <a:rPr lang="en-US" dirty="0" smtClean="0"/>
              <a:t>Greenplum-specific guidelines for creating queries include:</a:t>
            </a:r>
          </a:p>
          <a:p>
            <a:pPr>
              <a:spcBef>
                <a:spcPts val="300"/>
              </a:spcBef>
            </a:pPr>
            <a:r>
              <a:rPr lang="en-US" dirty="0" smtClean="0"/>
              <a:t>Use common distribution keys:</a:t>
            </a:r>
          </a:p>
          <a:p>
            <a:pPr lvl="1">
              <a:spcBef>
                <a:spcPts val="300"/>
              </a:spcBef>
            </a:pPr>
            <a:r>
              <a:rPr lang="en-US" dirty="0" smtClean="0"/>
              <a:t>For joins and aggregations</a:t>
            </a:r>
          </a:p>
          <a:p>
            <a:pPr lvl="1">
              <a:spcBef>
                <a:spcPts val="300"/>
              </a:spcBef>
            </a:pPr>
            <a:r>
              <a:rPr lang="en-US" dirty="0" smtClean="0"/>
              <a:t>So most of the work is performed at the segment level</a:t>
            </a:r>
          </a:p>
          <a:p>
            <a:pPr>
              <a:spcBef>
                <a:spcPts val="300"/>
              </a:spcBef>
            </a:pPr>
            <a:r>
              <a:rPr lang="en-US" dirty="0" smtClean="0"/>
              <a:t>Consider the table data distribution policy and query predicates:</a:t>
            </a:r>
          </a:p>
          <a:p>
            <a:pPr lvl="1">
              <a:spcBef>
                <a:spcPts val="300"/>
              </a:spcBef>
            </a:pPr>
            <a:r>
              <a:rPr lang="en-US" dirty="0" smtClean="0"/>
              <a:t>To have segments handle an equal amount of work</a:t>
            </a:r>
          </a:p>
          <a:p>
            <a:pPr lvl="1">
              <a:spcBef>
                <a:spcPts val="300"/>
              </a:spcBef>
            </a:pPr>
            <a:r>
              <a:rPr lang="en-US" dirty="0" smtClean="0"/>
              <a:t>To provide the best possible performance</a:t>
            </a:r>
          </a:p>
        </p:txBody>
      </p:sp>
    </p:spTree>
    <p:custDataLst>
      <p:tags r:id="rId1"/>
    </p:custDataLst>
    <p:extLst>
      <p:ext uri="{BB962C8B-B14F-4D97-AF65-F5344CB8AC3E}">
        <p14:creationId xmlns:p14="http://schemas.microsoft.com/office/powerpoint/2010/main" val="252451137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Design</a:t>
            </a:r>
            <a:endParaRPr lang="en-US" dirty="0"/>
          </a:p>
        </p:txBody>
      </p:sp>
      <p:sp>
        <p:nvSpPr>
          <p:cNvPr id="3" name="Content Placeholder 2"/>
          <p:cNvSpPr>
            <a:spLocks noGrp="1"/>
          </p:cNvSpPr>
          <p:nvPr>
            <p:ph idx="1"/>
          </p:nvPr>
        </p:nvSpPr>
        <p:spPr>
          <a:xfrm>
            <a:off x="457200" y="967602"/>
            <a:ext cx="8229600" cy="3394472"/>
          </a:xfrm>
        </p:spPr>
        <p:txBody>
          <a:bodyPr/>
          <a:lstStyle/>
          <a:p>
            <a:pPr>
              <a:buNone/>
            </a:pPr>
            <a:r>
              <a:rPr lang="en-US" dirty="0" smtClean="0"/>
              <a:t>When considering the database design:</a:t>
            </a:r>
          </a:p>
          <a:p>
            <a:r>
              <a:rPr lang="en-US" dirty="0" smtClean="0"/>
              <a:t>Select appropriate data types</a:t>
            </a:r>
          </a:p>
          <a:p>
            <a:r>
              <a:rPr lang="en-US" dirty="0" smtClean="0"/>
              <a:t>Use a denormalized model</a:t>
            </a:r>
          </a:p>
          <a:p>
            <a:r>
              <a:rPr lang="en-US" dirty="0" smtClean="0"/>
              <a:t>Consider table partitioning</a:t>
            </a:r>
          </a:p>
          <a:p>
            <a:r>
              <a:rPr lang="en-US" dirty="0" smtClean="0"/>
              <a:t>Reconsider the use of indexes </a:t>
            </a:r>
          </a:p>
        </p:txBody>
      </p:sp>
    </p:spTree>
    <p:custDataLst>
      <p:tags r:id="rId1"/>
    </p:custDataLst>
    <p:extLst>
      <p:ext uri="{BB962C8B-B14F-4D97-AF65-F5344CB8AC3E}">
        <p14:creationId xmlns:p14="http://schemas.microsoft.com/office/powerpoint/2010/main" val="260395444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Design – Selecting Appropriate Data Types</a:t>
            </a:r>
            <a:endParaRPr lang="en-US" dirty="0"/>
          </a:p>
        </p:txBody>
      </p:sp>
      <p:sp>
        <p:nvSpPr>
          <p:cNvPr id="3" name="Content Placeholder 2"/>
          <p:cNvSpPr>
            <a:spLocks noGrp="1"/>
          </p:cNvSpPr>
          <p:nvPr>
            <p:ph idx="1"/>
          </p:nvPr>
        </p:nvSpPr>
        <p:spPr>
          <a:xfrm>
            <a:off x="457200" y="1321101"/>
            <a:ext cx="8229600" cy="3394472"/>
          </a:xfrm>
        </p:spPr>
        <p:txBody>
          <a:bodyPr/>
          <a:lstStyle/>
          <a:p>
            <a:pPr>
              <a:spcBef>
                <a:spcPts val="300"/>
              </a:spcBef>
              <a:buNone/>
            </a:pPr>
            <a:r>
              <a:rPr lang="en-US" sz="2200" dirty="0" smtClean="0"/>
              <a:t>When selecting data types, choose a data type:</a:t>
            </a:r>
          </a:p>
          <a:p>
            <a:pPr>
              <a:spcBef>
                <a:spcPts val="300"/>
              </a:spcBef>
            </a:pPr>
            <a:r>
              <a:rPr lang="en-US" sz="2200" dirty="0" smtClean="0"/>
              <a:t>That uses the least possible space</a:t>
            </a:r>
          </a:p>
          <a:p>
            <a:pPr>
              <a:spcBef>
                <a:spcPts val="300"/>
              </a:spcBef>
            </a:pPr>
            <a:r>
              <a:rPr lang="en-US" sz="2200" dirty="0" smtClean="0"/>
              <a:t>That best constrains the data:</a:t>
            </a:r>
          </a:p>
          <a:p>
            <a:pPr lvl="1">
              <a:spcBef>
                <a:spcPts val="300"/>
              </a:spcBef>
            </a:pPr>
            <a:r>
              <a:rPr lang="en-US" sz="2200" dirty="0" smtClean="0"/>
              <a:t>Use character data types for strings</a:t>
            </a:r>
          </a:p>
          <a:p>
            <a:pPr lvl="1">
              <a:spcBef>
                <a:spcPts val="300"/>
              </a:spcBef>
            </a:pPr>
            <a:r>
              <a:rPr lang="en-US" sz="2200" dirty="0" smtClean="0"/>
              <a:t>Use date or timestamp data types for dates</a:t>
            </a:r>
          </a:p>
          <a:p>
            <a:pPr lvl="1">
              <a:spcBef>
                <a:spcPts val="300"/>
              </a:spcBef>
            </a:pPr>
            <a:r>
              <a:rPr lang="en-US" sz="2200" dirty="0" smtClean="0"/>
              <a:t>Use numeric data types for numbers</a:t>
            </a:r>
          </a:p>
          <a:p>
            <a:pPr lvl="1">
              <a:spcBef>
                <a:spcPts val="300"/>
              </a:spcBef>
            </a:pPr>
            <a:r>
              <a:rPr lang="en-US" sz="2200" dirty="0" smtClean="0"/>
              <a:t>Use </a:t>
            </a:r>
            <a:r>
              <a:rPr lang="en-US" sz="2200" dirty="0" smtClean="0">
                <a:latin typeface="Courier New" pitchFamily="49" charset="0"/>
                <a:cs typeface="Courier New" pitchFamily="49" charset="0"/>
              </a:rPr>
              <a:t>TEXT</a:t>
            </a:r>
            <a:r>
              <a:rPr lang="en-US" sz="2200" dirty="0" smtClean="0"/>
              <a:t> or </a:t>
            </a:r>
            <a:r>
              <a:rPr lang="en-US" sz="2200" dirty="0" smtClean="0">
                <a:latin typeface="Courier New" pitchFamily="49" charset="0"/>
                <a:cs typeface="Courier New" pitchFamily="49" charset="0"/>
              </a:rPr>
              <a:t>VARCHAR</a:t>
            </a:r>
            <a:r>
              <a:rPr lang="en-US" sz="2200" dirty="0" smtClean="0"/>
              <a:t> for character data</a:t>
            </a:r>
          </a:p>
          <a:p>
            <a:pPr>
              <a:spcBef>
                <a:spcPts val="300"/>
              </a:spcBef>
            </a:pPr>
            <a:r>
              <a:rPr lang="en-US" sz="2200" dirty="0" smtClean="0"/>
              <a:t>Use identical data types for columns used in cross-table joins</a:t>
            </a:r>
          </a:p>
        </p:txBody>
      </p:sp>
    </p:spTree>
    <p:custDataLst>
      <p:tags r:id="rId1"/>
    </p:custDataLst>
    <p:extLst>
      <p:ext uri="{BB962C8B-B14F-4D97-AF65-F5344CB8AC3E}">
        <p14:creationId xmlns:p14="http://schemas.microsoft.com/office/powerpoint/2010/main" val="268253298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2128628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Design – Denormalization</a:t>
            </a:r>
            <a:endParaRPr lang="en-US" dirty="0"/>
          </a:p>
        </p:txBody>
      </p:sp>
      <p:sp>
        <p:nvSpPr>
          <p:cNvPr id="3" name="Content Placeholder 2"/>
          <p:cNvSpPr>
            <a:spLocks noGrp="1"/>
          </p:cNvSpPr>
          <p:nvPr>
            <p:ph idx="1"/>
          </p:nvPr>
        </p:nvSpPr>
        <p:spPr>
          <a:xfrm>
            <a:off x="457200" y="722459"/>
            <a:ext cx="8229600" cy="4072569"/>
          </a:xfrm>
        </p:spPr>
        <p:txBody>
          <a:bodyPr>
            <a:noAutofit/>
          </a:bodyPr>
          <a:lstStyle/>
          <a:p>
            <a:pPr>
              <a:spcBef>
                <a:spcPts val="0"/>
              </a:spcBef>
              <a:buNone/>
            </a:pPr>
            <a:r>
              <a:rPr lang="en-US" sz="2000" dirty="0" smtClean="0"/>
              <a:t>Normalization:</a:t>
            </a:r>
          </a:p>
          <a:p>
            <a:pPr>
              <a:spcBef>
                <a:spcPts val="0"/>
              </a:spcBef>
            </a:pPr>
            <a:r>
              <a:rPr lang="en-US" sz="2000" dirty="0" smtClean="0"/>
              <a:t>Is the process of eliminating redundancy and improving data organization</a:t>
            </a:r>
          </a:p>
          <a:p>
            <a:pPr>
              <a:spcBef>
                <a:spcPts val="0"/>
              </a:spcBef>
            </a:pPr>
            <a:r>
              <a:rPr lang="en-US" sz="2000" dirty="0" smtClean="0"/>
              <a:t>Is used by online transaction processing (OLTP) databases</a:t>
            </a:r>
          </a:p>
          <a:p>
            <a:pPr>
              <a:spcBef>
                <a:spcPts val="0"/>
              </a:spcBef>
              <a:buNone/>
            </a:pPr>
            <a:r>
              <a:rPr lang="en-US" sz="2000" dirty="0" smtClean="0"/>
              <a:t>Denormalization:</a:t>
            </a:r>
          </a:p>
          <a:p>
            <a:pPr>
              <a:spcBef>
                <a:spcPts val="0"/>
              </a:spcBef>
            </a:pPr>
            <a:r>
              <a:rPr lang="en-US" sz="2000" dirty="0" smtClean="0"/>
              <a:t>Is used by online analytical processing (OLAP) databases</a:t>
            </a:r>
          </a:p>
          <a:p>
            <a:pPr>
              <a:spcBef>
                <a:spcPts val="0"/>
              </a:spcBef>
            </a:pPr>
            <a:r>
              <a:rPr lang="en-US" sz="2000" dirty="0" smtClean="0"/>
              <a:t>Translates into redundant data</a:t>
            </a:r>
          </a:p>
          <a:p>
            <a:pPr>
              <a:spcBef>
                <a:spcPts val="0"/>
              </a:spcBef>
            </a:pPr>
            <a:r>
              <a:rPr lang="en-US" sz="2000" dirty="0" smtClean="0"/>
              <a:t>May facilitate ease of use and performance</a:t>
            </a:r>
          </a:p>
          <a:p>
            <a:pPr>
              <a:spcBef>
                <a:spcPts val="0"/>
              </a:spcBef>
            </a:pPr>
            <a:r>
              <a:rPr lang="en-US" sz="2000" dirty="0" smtClean="0"/>
              <a:t>Is used by the star schema, where:</a:t>
            </a:r>
          </a:p>
          <a:p>
            <a:pPr lvl="1">
              <a:spcBef>
                <a:spcPts val="0"/>
              </a:spcBef>
            </a:pPr>
            <a:r>
              <a:rPr lang="en-US" sz="2000" dirty="0" smtClean="0"/>
              <a:t>Data is stored in a central fact table</a:t>
            </a:r>
          </a:p>
          <a:p>
            <a:pPr lvl="1">
              <a:spcBef>
                <a:spcPts val="0"/>
              </a:spcBef>
            </a:pPr>
            <a:r>
              <a:rPr lang="en-US" sz="2000" dirty="0" smtClean="0"/>
              <a:t>Dimension tables are denormalized</a:t>
            </a:r>
          </a:p>
          <a:p>
            <a:pPr lvl="1">
              <a:spcBef>
                <a:spcPts val="0"/>
              </a:spcBef>
            </a:pPr>
            <a:r>
              <a:rPr lang="en-US" sz="2000" dirty="0" smtClean="0"/>
              <a:t>Complexity of queries is reduced</a:t>
            </a:r>
          </a:p>
          <a:p>
            <a:pPr lvl="1">
              <a:spcBef>
                <a:spcPts val="0"/>
              </a:spcBef>
            </a:pPr>
            <a:r>
              <a:rPr lang="en-US" sz="2000" dirty="0"/>
              <a:t>ETL processing may be </a:t>
            </a:r>
            <a:r>
              <a:rPr lang="en-US" sz="2000" dirty="0" smtClean="0"/>
              <a:t>required</a:t>
            </a:r>
            <a:endParaRPr lang="en-US" sz="2000" dirty="0"/>
          </a:p>
        </p:txBody>
      </p:sp>
    </p:spTree>
    <p:custDataLst>
      <p:tags r:id="rId1"/>
    </p:custDataLst>
    <p:extLst>
      <p:ext uri="{BB962C8B-B14F-4D97-AF65-F5344CB8AC3E}">
        <p14:creationId xmlns:p14="http://schemas.microsoft.com/office/powerpoint/2010/main" val="346931552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Design – Table Partitioning</a:t>
            </a:r>
            <a:endParaRPr lang="en-US" dirty="0"/>
          </a:p>
        </p:txBody>
      </p:sp>
      <p:sp>
        <p:nvSpPr>
          <p:cNvPr id="3" name="Content Placeholder 2"/>
          <p:cNvSpPr>
            <a:spLocks noGrp="1"/>
          </p:cNvSpPr>
          <p:nvPr>
            <p:ph idx="1"/>
          </p:nvPr>
        </p:nvSpPr>
        <p:spPr>
          <a:xfrm>
            <a:off x="457200" y="967602"/>
            <a:ext cx="8229600" cy="3394472"/>
          </a:xfrm>
        </p:spPr>
        <p:txBody>
          <a:bodyPr/>
          <a:lstStyle/>
          <a:p>
            <a:pPr>
              <a:buNone/>
            </a:pPr>
            <a:r>
              <a:rPr lang="en-US" dirty="0" smtClean="0"/>
              <a:t>Table partitioning:</a:t>
            </a:r>
          </a:p>
          <a:p>
            <a:r>
              <a:rPr lang="en-US" dirty="0" smtClean="0"/>
              <a:t>Addresses the problem of supporting very large tables</a:t>
            </a:r>
          </a:p>
          <a:p>
            <a:r>
              <a:rPr lang="en-US" dirty="0" smtClean="0"/>
              <a:t>Divides large tables into smaller, manageable pieces</a:t>
            </a:r>
          </a:p>
          <a:p>
            <a:r>
              <a:rPr lang="en-US" dirty="0" smtClean="0"/>
              <a:t>Can improve query performance</a:t>
            </a:r>
          </a:p>
          <a:p>
            <a:r>
              <a:rPr lang="en-US" dirty="0" smtClean="0"/>
              <a:t>Lets the query planner scan only relevant data</a:t>
            </a:r>
          </a:p>
          <a:p>
            <a:r>
              <a:rPr lang="en-US" dirty="0" smtClean="0"/>
              <a:t>Should be used to help selectively scan data based on query predicates</a:t>
            </a:r>
          </a:p>
        </p:txBody>
      </p:sp>
    </p:spTree>
    <p:custDataLst>
      <p:tags r:id="rId1"/>
    </p:custDataLst>
    <p:extLst>
      <p:ext uri="{BB962C8B-B14F-4D97-AF65-F5344CB8AC3E}">
        <p14:creationId xmlns:p14="http://schemas.microsoft.com/office/powerpoint/2010/main" val="9549988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Database Design – Indexes</a:t>
            </a:r>
            <a:endParaRPr lang="en-US" dirty="0"/>
          </a:p>
        </p:txBody>
      </p:sp>
      <p:sp>
        <p:nvSpPr>
          <p:cNvPr id="8" name="Content Placeholder 7"/>
          <p:cNvSpPr>
            <a:spLocks noGrp="1"/>
          </p:cNvSpPr>
          <p:nvPr>
            <p:ph idx="1"/>
          </p:nvPr>
        </p:nvSpPr>
        <p:spPr>
          <a:xfrm>
            <a:off x="457200" y="882937"/>
            <a:ext cx="8229600" cy="3394472"/>
          </a:xfrm>
        </p:spPr>
        <p:txBody>
          <a:bodyPr/>
          <a:lstStyle/>
          <a:p>
            <a:pPr>
              <a:buNone/>
            </a:pPr>
            <a:r>
              <a:rPr lang="en-US" dirty="0" smtClean="0"/>
              <a:t>If you are considering indexes, use the following guidelines:</a:t>
            </a:r>
          </a:p>
          <a:p>
            <a:r>
              <a:rPr lang="en-US" dirty="0" smtClean="0"/>
              <a:t>Use sparingly in Greenplum Database</a:t>
            </a:r>
          </a:p>
          <a:p>
            <a:r>
              <a:rPr lang="en-US" dirty="0" smtClean="0"/>
              <a:t>Test the query workload without indexes</a:t>
            </a:r>
          </a:p>
          <a:p>
            <a:r>
              <a:rPr lang="en-US" dirty="0" smtClean="0"/>
              <a:t>Ensure any indexes added are used by the query workload</a:t>
            </a:r>
          </a:p>
          <a:p>
            <a:r>
              <a:rPr lang="en-US" dirty="0" smtClean="0"/>
              <a:t>Verify that indexes improve query performance</a:t>
            </a:r>
          </a:p>
          <a:p>
            <a:r>
              <a:rPr lang="en-US" dirty="0" smtClean="0"/>
              <a:t>Indexes can improve performance of OLTP type workloads</a:t>
            </a:r>
          </a:p>
        </p:txBody>
      </p:sp>
    </p:spTree>
    <p:custDataLst>
      <p:tags r:id="rId1"/>
    </p:custDataLst>
    <p:extLst>
      <p:ext uri="{BB962C8B-B14F-4D97-AF65-F5344CB8AC3E}">
        <p14:creationId xmlns:p14="http://schemas.microsoft.com/office/powerpoint/2010/main" val="332951018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Design – Index Considerations</a:t>
            </a:r>
            <a:endParaRPr lang="en-US" dirty="0"/>
          </a:p>
        </p:txBody>
      </p:sp>
      <p:sp>
        <p:nvSpPr>
          <p:cNvPr id="7" name="Content Placeholder 6"/>
          <p:cNvSpPr>
            <a:spLocks noGrp="1"/>
          </p:cNvSpPr>
          <p:nvPr>
            <p:ph idx="1"/>
          </p:nvPr>
        </p:nvSpPr>
        <p:spPr>
          <a:xfrm>
            <a:off x="457200" y="665227"/>
            <a:ext cx="8229600" cy="3394472"/>
          </a:xfrm>
        </p:spPr>
        <p:txBody>
          <a:bodyPr/>
          <a:lstStyle/>
          <a:p>
            <a:pPr>
              <a:spcBef>
                <a:spcPts val="0"/>
              </a:spcBef>
              <a:buNone/>
            </a:pPr>
            <a:r>
              <a:rPr lang="en-US" sz="2200" dirty="0" smtClean="0"/>
              <a:t>When incorporating indexes, use the following guidelines:</a:t>
            </a:r>
          </a:p>
          <a:p>
            <a:pPr>
              <a:spcBef>
                <a:spcPts val="0"/>
              </a:spcBef>
            </a:pPr>
            <a:r>
              <a:rPr lang="en-US" sz="2200" dirty="0" smtClean="0"/>
              <a:t>Avoid using indexes on frequently updated columns</a:t>
            </a:r>
          </a:p>
          <a:p>
            <a:pPr>
              <a:spcBef>
                <a:spcPts val="0"/>
              </a:spcBef>
            </a:pPr>
            <a:r>
              <a:rPr lang="en-US" sz="2200" dirty="0" smtClean="0"/>
              <a:t>Avoid overlapping indexes</a:t>
            </a:r>
          </a:p>
          <a:p>
            <a:pPr>
              <a:spcBef>
                <a:spcPts val="0"/>
              </a:spcBef>
            </a:pPr>
            <a:r>
              <a:rPr lang="en-US" sz="2200" dirty="0" smtClean="0"/>
              <a:t>Use bitmap indexes where applicable instead of B-tree</a:t>
            </a:r>
          </a:p>
          <a:p>
            <a:pPr>
              <a:spcBef>
                <a:spcPts val="0"/>
              </a:spcBef>
            </a:pPr>
            <a:r>
              <a:rPr lang="en-US" sz="2200" dirty="0" smtClean="0"/>
              <a:t>Drop indexes for loads</a:t>
            </a:r>
          </a:p>
          <a:p>
            <a:pPr>
              <a:spcBef>
                <a:spcPts val="0"/>
              </a:spcBef>
            </a:pPr>
            <a:r>
              <a:rPr lang="en-US" sz="2200" dirty="0" smtClean="0"/>
              <a:t>Consider a clustered index</a:t>
            </a:r>
          </a:p>
          <a:p>
            <a:pPr>
              <a:spcBef>
                <a:spcPts val="0"/>
              </a:spcBef>
            </a:pPr>
            <a:r>
              <a:rPr lang="en-US" sz="2200" dirty="0" smtClean="0"/>
              <a:t>Configuring index usage with the following:</a:t>
            </a:r>
            <a:br>
              <a:rPr lang="en-US" sz="2200" dirty="0" smtClean="0"/>
            </a:br>
            <a:r>
              <a:rPr lang="en-US" sz="2200" dirty="0" smtClean="0">
                <a:latin typeface="Courier New" pitchFamily="49" charset="0"/>
                <a:cs typeface="Courier New" pitchFamily="49" charset="0"/>
              </a:rPr>
              <a:t>enable_indexscan = on | off</a:t>
            </a:r>
          </a:p>
          <a:p>
            <a:pPr>
              <a:spcBef>
                <a:spcPts val="0"/>
              </a:spcBef>
            </a:pPr>
            <a:r>
              <a:rPr lang="en-US" sz="2200" dirty="0" smtClean="0"/>
              <a:t>Compressed append-optimized tables may benefit from indexes</a:t>
            </a:r>
          </a:p>
          <a:p>
            <a:pPr>
              <a:spcBef>
                <a:spcPts val="0"/>
              </a:spcBef>
            </a:pPr>
            <a:r>
              <a:rPr lang="en-US" sz="2200" dirty="0" smtClean="0"/>
              <a:t>If indexing partitioned tables, index columns should not be the same as partition columns</a:t>
            </a:r>
            <a:endParaRPr lang="en-US" sz="2200" dirty="0"/>
          </a:p>
        </p:txBody>
      </p:sp>
    </p:spTree>
    <p:custDataLst>
      <p:tags r:id="rId1"/>
    </p:custDataLst>
    <p:extLst>
      <p:ext uri="{BB962C8B-B14F-4D97-AF65-F5344CB8AC3E}">
        <p14:creationId xmlns:p14="http://schemas.microsoft.com/office/powerpoint/2010/main" val="389967208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6403017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7943894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Performance Issues</a:t>
            </a:r>
            <a:endParaRPr lang="en-US" dirty="0"/>
          </a:p>
        </p:txBody>
      </p:sp>
      <p:sp>
        <p:nvSpPr>
          <p:cNvPr id="7" name="Content Placeholder 6"/>
          <p:cNvSpPr>
            <a:spLocks noGrp="1"/>
          </p:cNvSpPr>
          <p:nvPr>
            <p:ph idx="1"/>
          </p:nvPr>
        </p:nvSpPr>
        <p:spPr>
          <a:xfrm>
            <a:off x="457200" y="637795"/>
            <a:ext cx="8229600" cy="3394472"/>
          </a:xfrm>
        </p:spPr>
        <p:txBody>
          <a:bodyPr/>
          <a:lstStyle/>
          <a:p>
            <a:pPr>
              <a:spcBef>
                <a:spcPts val="0"/>
              </a:spcBef>
              <a:buNone/>
            </a:pPr>
            <a:r>
              <a:rPr lang="en-US" sz="2200" dirty="0" smtClean="0"/>
              <a:t>Performance management steps taken:</a:t>
            </a:r>
          </a:p>
          <a:p>
            <a:pPr>
              <a:spcBef>
                <a:spcPts val="0"/>
              </a:spcBef>
            </a:pPr>
            <a:r>
              <a:rPr lang="en-US" sz="2200" dirty="0" smtClean="0"/>
              <a:t>Are often reactive</a:t>
            </a:r>
          </a:p>
          <a:p>
            <a:pPr>
              <a:spcBef>
                <a:spcPts val="0"/>
              </a:spcBef>
            </a:pPr>
            <a:r>
              <a:rPr lang="en-US" sz="2200" dirty="0" smtClean="0"/>
              <a:t>Can focus efforts on tuning specific workloads</a:t>
            </a:r>
          </a:p>
          <a:p>
            <a:pPr>
              <a:spcBef>
                <a:spcPts val="0"/>
              </a:spcBef>
            </a:pPr>
            <a:r>
              <a:rPr lang="en-US" sz="2200" dirty="0" smtClean="0"/>
              <a:t>Can be caused by:</a:t>
            </a:r>
          </a:p>
          <a:p>
            <a:pPr lvl="1">
              <a:spcBef>
                <a:spcPts val="0"/>
              </a:spcBef>
            </a:pPr>
            <a:r>
              <a:rPr lang="en-US" sz="2200" dirty="0" smtClean="0"/>
              <a:t>Hardware problems</a:t>
            </a:r>
          </a:p>
          <a:p>
            <a:pPr lvl="1">
              <a:spcBef>
                <a:spcPts val="0"/>
              </a:spcBef>
            </a:pPr>
            <a:r>
              <a:rPr lang="en-US" sz="2200" dirty="0" smtClean="0"/>
              <a:t>System failures</a:t>
            </a:r>
          </a:p>
          <a:p>
            <a:pPr lvl="1">
              <a:spcBef>
                <a:spcPts val="0"/>
              </a:spcBef>
            </a:pPr>
            <a:r>
              <a:rPr lang="en-US" sz="2200" dirty="0" smtClean="0"/>
              <a:t>Resource contention</a:t>
            </a:r>
          </a:p>
          <a:p>
            <a:pPr>
              <a:spcBef>
                <a:spcPts val="0"/>
              </a:spcBef>
            </a:pPr>
            <a:r>
              <a:rPr lang="en-US" sz="2200" dirty="0" smtClean="0"/>
              <a:t>Can be tracked with:</a:t>
            </a:r>
          </a:p>
          <a:p>
            <a:pPr lvl="1">
              <a:spcBef>
                <a:spcPts val="0"/>
              </a:spcBef>
            </a:pPr>
            <a:r>
              <a:rPr lang="en-US" sz="2200" dirty="0" smtClean="0">
                <a:latin typeface="Courier New" pitchFamily="49" charset="0"/>
                <a:cs typeface="Courier New" pitchFamily="49" charset="0"/>
              </a:rPr>
              <a:t>pg_stat_activity</a:t>
            </a:r>
          </a:p>
          <a:p>
            <a:pPr lvl="1">
              <a:spcBef>
                <a:spcPts val="0"/>
              </a:spcBef>
            </a:pPr>
            <a:r>
              <a:rPr lang="en-US" sz="2200" dirty="0" smtClean="0">
                <a:latin typeface="Courier New" pitchFamily="49" charset="0"/>
                <a:cs typeface="Courier New" pitchFamily="49" charset="0"/>
              </a:rPr>
              <a:t>pg_locks</a:t>
            </a:r>
            <a:r>
              <a:rPr lang="en-US" sz="2200" dirty="0" smtClean="0"/>
              <a:t> or </a:t>
            </a:r>
            <a:r>
              <a:rPr lang="en-US" sz="2200" dirty="0" smtClean="0">
                <a:latin typeface="Courier New" pitchFamily="49" charset="0"/>
                <a:cs typeface="Courier New" pitchFamily="49" charset="0"/>
              </a:rPr>
              <a:t>pg_class</a:t>
            </a:r>
          </a:p>
          <a:p>
            <a:pPr lvl="1">
              <a:spcBef>
                <a:spcPts val="0"/>
              </a:spcBef>
            </a:pPr>
            <a:r>
              <a:rPr lang="en-US" sz="2200" dirty="0" smtClean="0"/>
              <a:t>Database logs</a:t>
            </a:r>
          </a:p>
          <a:p>
            <a:pPr lvl="1">
              <a:spcBef>
                <a:spcPts val="0"/>
              </a:spcBef>
            </a:pPr>
            <a:r>
              <a:rPr lang="en-US" sz="2200" dirty="0" smtClean="0"/>
              <a:t>UNIX system utilities</a:t>
            </a:r>
          </a:p>
          <a:p>
            <a:pPr>
              <a:spcBef>
                <a:spcPts val="0"/>
              </a:spcBef>
            </a:pPr>
            <a:endParaRPr lang="en-US" sz="2200" dirty="0"/>
          </a:p>
        </p:txBody>
      </p:sp>
    </p:spTree>
    <p:custDataLst>
      <p:tags r:id="rId1"/>
    </p:custDataLst>
    <p:extLst>
      <p:ext uri="{BB962C8B-B14F-4D97-AF65-F5344CB8AC3E}">
        <p14:creationId xmlns:p14="http://schemas.microsoft.com/office/powerpoint/2010/main" val="400496734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Tracking Performance Issues – </a:t>
            </a:r>
            <a:r>
              <a:rPr lang="en-US" dirty="0" smtClean="0">
                <a:latin typeface="Courier New" pitchFamily="49" charset="0"/>
                <a:cs typeface="Courier New" pitchFamily="49" charset="0"/>
              </a:rPr>
              <a:t>pg_stat_activity</a:t>
            </a:r>
            <a:r>
              <a:rPr lang="en-US" dirty="0" smtClean="0"/>
              <a:t> System Catalog View</a:t>
            </a:r>
            <a:endParaRPr lang="en-US" dirty="0"/>
          </a:p>
        </p:txBody>
      </p:sp>
      <p:sp>
        <p:nvSpPr>
          <p:cNvPr id="3" name="Content Placeholder 2"/>
          <p:cNvSpPr>
            <a:spLocks noGrp="1"/>
          </p:cNvSpPr>
          <p:nvPr>
            <p:ph idx="1"/>
          </p:nvPr>
        </p:nvSpPr>
        <p:spPr/>
        <p:txBody>
          <a:bodyPr/>
          <a:lstStyle/>
          <a:p>
            <a:pPr>
              <a:spcBef>
                <a:spcPts val="0"/>
              </a:spcBef>
              <a:buNone/>
            </a:pPr>
            <a:r>
              <a:rPr lang="en-US" dirty="0" smtClean="0"/>
              <a:t>The </a:t>
            </a:r>
            <a:r>
              <a:rPr lang="en-US" dirty="0" smtClean="0">
                <a:latin typeface="Courier New" pitchFamily="49" charset="0"/>
                <a:cs typeface="Courier New" pitchFamily="49" charset="0"/>
              </a:rPr>
              <a:t>pg_stat_activity</a:t>
            </a:r>
            <a:r>
              <a:rPr lang="en-US" dirty="0" smtClean="0"/>
              <a:t> view:</a:t>
            </a:r>
          </a:p>
          <a:p>
            <a:pPr>
              <a:spcBef>
                <a:spcPts val="0"/>
              </a:spcBef>
            </a:pPr>
            <a:r>
              <a:rPr lang="en-US" dirty="0" smtClean="0"/>
              <a:t>Is a system catalog view</a:t>
            </a:r>
          </a:p>
          <a:p>
            <a:pPr>
              <a:spcBef>
                <a:spcPts val="0"/>
              </a:spcBef>
            </a:pPr>
            <a:r>
              <a:rPr lang="en-US" dirty="0" smtClean="0"/>
              <a:t>Shows one row per server process</a:t>
            </a:r>
          </a:p>
        </p:txBody>
      </p:sp>
      <p:pic>
        <p:nvPicPr>
          <p:cNvPr id="29700" name="Picture 4" descr="C:\Users\cantot\AppData\Local\Temp\SNAGHTML2a4ec58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339462"/>
            <a:ext cx="8943975" cy="240030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628832" y="1983846"/>
            <a:ext cx="2362200" cy="646331"/>
          </a:xfrm>
          <a:prstGeom prst="rect">
            <a:avLst/>
          </a:prstGeom>
          <a:solidFill>
            <a:schemeClr val="bg1"/>
          </a:solidFill>
          <a:ln>
            <a:solidFill>
              <a:schemeClr val="bg1">
                <a:lumMod val="85000"/>
              </a:schemeClr>
            </a:solidFill>
          </a:ln>
        </p:spPr>
        <p:txBody>
          <a:bodyPr wrap="square" rtlCol="0">
            <a:spAutoFit/>
          </a:bodyPr>
          <a:lstStyle/>
          <a:p>
            <a:r>
              <a:rPr lang="en-US" b="1" dirty="0" smtClean="0">
                <a:solidFill>
                  <a:schemeClr val="bg2">
                    <a:lumMod val="75000"/>
                  </a:schemeClr>
                </a:solidFill>
                <a:latin typeface="Calibri" pitchFamily="34" charset="0"/>
              </a:rPr>
              <a:t>All processes that are not IDLE</a:t>
            </a:r>
            <a:endParaRPr lang="en-US" b="1" dirty="0">
              <a:solidFill>
                <a:schemeClr val="bg2">
                  <a:lumMod val="75000"/>
                </a:schemeClr>
              </a:solidFill>
              <a:latin typeface="Calibri" pitchFamily="34" charset="0"/>
            </a:endParaRPr>
          </a:p>
        </p:txBody>
      </p:sp>
    </p:spTree>
    <p:custDataLst>
      <p:tags r:id="rId1"/>
    </p:custDataLst>
    <p:extLst>
      <p:ext uri="{BB962C8B-B14F-4D97-AF65-F5344CB8AC3E}">
        <p14:creationId xmlns:p14="http://schemas.microsoft.com/office/powerpoint/2010/main" val="21865891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Tracking Performance Issues – </a:t>
            </a:r>
            <a:r>
              <a:rPr lang="en-US" dirty="0" smtClean="0">
                <a:latin typeface="Courier New" pitchFamily="49" charset="0"/>
                <a:cs typeface="Courier New" pitchFamily="49" charset="0"/>
              </a:rPr>
              <a:t>pg_locks</a:t>
            </a:r>
            <a:r>
              <a:rPr lang="en-US" dirty="0" smtClean="0"/>
              <a:t> System Activity View</a:t>
            </a:r>
            <a:endParaRPr lang="en-US" dirty="0"/>
          </a:p>
        </p:txBody>
      </p:sp>
      <p:sp>
        <p:nvSpPr>
          <p:cNvPr id="7" name="Content Placeholder 6"/>
          <p:cNvSpPr>
            <a:spLocks noGrp="1"/>
          </p:cNvSpPr>
          <p:nvPr>
            <p:ph idx="1"/>
          </p:nvPr>
        </p:nvSpPr>
        <p:spPr>
          <a:xfrm>
            <a:off x="457200" y="1236436"/>
            <a:ext cx="8229600" cy="3394472"/>
          </a:xfrm>
        </p:spPr>
        <p:txBody>
          <a:bodyPr/>
          <a:lstStyle/>
          <a:p>
            <a:pPr>
              <a:spcBef>
                <a:spcPts val="0"/>
              </a:spcBef>
              <a:buNone/>
            </a:pPr>
            <a:r>
              <a:rPr lang="en-US" sz="2200" dirty="0" smtClean="0"/>
              <a:t>The </a:t>
            </a:r>
            <a:r>
              <a:rPr lang="en-US" sz="2200" dirty="0" smtClean="0">
                <a:latin typeface="Courier New" pitchFamily="49" charset="0"/>
                <a:cs typeface="Courier New" pitchFamily="49" charset="0"/>
              </a:rPr>
              <a:t>pg_locks</a:t>
            </a:r>
            <a:r>
              <a:rPr lang="en-US" sz="2200" dirty="0" smtClean="0"/>
              <a:t> view:</a:t>
            </a:r>
          </a:p>
          <a:p>
            <a:pPr>
              <a:spcBef>
                <a:spcPts val="0"/>
              </a:spcBef>
            </a:pPr>
            <a:r>
              <a:rPr lang="en-US" sz="2200" dirty="0" smtClean="0"/>
              <a:t>Is a system catalog view</a:t>
            </a:r>
          </a:p>
          <a:p>
            <a:pPr>
              <a:spcBef>
                <a:spcPts val="0"/>
              </a:spcBef>
            </a:pPr>
            <a:r>
              <a:rPr lang="en-US" sz="2200" dirty="0" smtClean="0"/>
              <a:t>Lets you view information on outstanding locks</a:t>
            </a:r>
          </a:p>
          <a:p>
            <a:pPr>
              <a:spcBef>
                <a:spcPts val="0"/>
              </a:spcBef>
            </a:pPr>
            <a:r>
              <a:rPr lang="en-US" sz="2200" dirty="0" smtClean="0"/>
              <a:t>Can help identify contention between sessions</a:t>
            </a:r>
          </a:p>
          <a:p>
            <a:pPr>
              <a:spcBef>
                <a:spcPts val="0"/>
              </a:spcBef>
            </a:pPr>
            <a:r>
              <a:rPr lang="en-US" sz="2200" dirty="0" smtClean="0"/>
              <a:t>Provides a global view of all locks in the database system</a:t>
            </a:r>
          </a:p>
          <a:p>
            <a:pPr>
              <a:spcBef>
                <a:spcPts val="0"/>
              </a:spcBef>
            </a:pPr>
            <a:r>
              <a:rPr lang="en-US" sz="2200" dirty="0" smtClean="0"/>
              <a:t>Can be joined to </a:t>
            </a:r>
            <a:r>
              <a:rPr lang="en-US" sz="2200" dirty="0" smtClean="0">
                <a:latin typeface="Courier New" pitchFamily="49" charset="0"/>
                <a:cs typeface="Courier New" pitchFamily="49" charset="0"/>
              </a:rPr>
              <a:t>pg_class.oid</a:t>
            </a:r>
            <a:r>
              <a:rPr lang="en-US" sz="2200" dirty="0" smtClean="0"/>
              <a:t> for relations in the current database</a:t>
            </a:r>
          </a:p>
          <a:p>
            <a:pPr>
              <a:spcBef>
                <a:spcPts val="0"/>
              </a:spcBef>
            </a:pPr>
            <a:r>
              <a:rPr lang="en-US" sz="2200" dirty="0" smtClean="0"/>
              <a:t>Can have the </a:t>
            </a:r>
            <a:r>
              <a:rPr lang="en-US" sz="2200" dirty="0" smtClean="0">
                <a:latin typeface="Courier New" pitchFamily="49" charset="0"/>
                <a:cs typeface="Courier New" pitchFamily="49" charset="0"/>
              </a:rPr>
              <a:t>pid</a:t>
            </a:r>
            <a:r>
              <a:rPr lang="en-US" sz="2200" dirty="0" smtClean="0"/>
              <a:t> column joined to </a:t>
            </a:r>
            <a:r>
              <a:rPr lang="en-US" sz="2200" dirty="0" smtClean="0">
                <a:latin typeface="Courier New" pitchFamily="49" charset="0"/>
                <a:cs typeface="Courier New" pitchFamily="49" charset="0"/>
              </a:rPr>
              <a:t>pg_stat_activity.procid</a:t>
            </a:r>
            <a:r>
              <a:rPr lang="en-US" sz="2200" dirty="0" smtClean="0"/>
              <a:t> for more session information</a:t>
            </a:r>
            <a:endParaRPr lang="en-US" sz="2200" dirty="0"/>
          </a:p>
        </p:txBody>
      </p:sp>
    </p:spTree>
    <p:custDataLst>
      <p:tags r:id="rId1"/>
    </p:custDataLst>
    <p:extLst>
      <p:ext uri="{BB962C8B-B14F-4D97-AF65-F5344CB8AC3E}">
        <p14:creationId xmlns:p14="http://schemas.microsoft.com/office/powerpoint/2010/main" val="373293056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Tracking Performance Issues – </a:t>
            </a:r>
            <a:r>
              <a:rPr lang="en-US" dirty="0" err="1" smtClean="0">
                <a:latin typeface="Courier New" pitchFamily="49" charset="0"/>
                <a:cs typeface="Courier New" pitchFamily="49" charset="0"/>
              </a:rPr>
              <a:t>pg_locks</a:t>
            </a:r>
            <a:r>
              <a:rPr lang="en-US" dirty="0" smtClean="0"/>
              <a:t> System Activity View (</a:t>
            </a:r>
            <a:r>
              <a:rPr lang="en-US" dirty="0" err="1" smtClean="0"/>
              <a:t>Cont</a:t>
            </a:r>
            <a:r>
              <a:rPr lang="en-US" dirty="0" smtClean="0"/>
              <a:t>)</a:t>
            </a:r>
            <a:endParaRPr lang="en-US" dirty="0"/>
          </a:p>
        </p:txBody>
      </p:sp>
      <p:pic>
        <p:nvPicPr>
          <p:cNvPr id="30722" name="Picture 2" descr="C:\Users\cantot\AppData\Local\Temp\SNAGHTML2a61a5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376736"/>
            <a:ext cx="8943975" cy="24332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628832" y="3484752"/>
            <a:ext cx="2362200" cy="923330"/>
          </a:xfrm>
          <a:prstGeom prst="rect">
            <a:avLst/>
          </a:prstGeom>
          <a:solidFill>
            <a:schemeClr val="bg1"/>
          </a:solidFill>
          <a:ln>
            <a:solidFill>
              <a:schemeClr val="bg1">
                <a:lumMod val="85000"/>
              </a:schemeClr>
            </a:solidFill>
          </a:ln>
        </p:spPr>
        <p:txBody>
          <a:bodyPr wrap="square" rtlCol="0">
            <a:spAutoFit/>
          </a:bodyPr>
          <a:lstStyle/>
          <a:p>
            <a:r>
              <a:rPr lang="en-US" b="1" dirty="0" smtClean="0">
                <a:solidFill>
                  <a:schemeClr val="bg2">
                    <a:lumMod val="75000"/>
                  </a:schemeClr>
                </a:solidFill>
                <a:latin typeface="Calibri" pitchFamily="34" charset="0"/>
              </a:rPr>
              <a:t>All locks in the current database are displayed</a:t>
            </a:r>
            <a:endParaRPr lang="en-US" b="1" dirty="0">
              <a:solidFill>
                <a:schemeClr val="bg2">
                  <a:lumMod val="75000"/>
                </a:schemeClr>
              </a:solidFill>
              <a:latin typeface="Calibri" pitchFamily="34" charset="0"/>
            </a:endParaRPr>
          </a:p>
        </p:txBody>
      </p:sp>
      <p:sp>
        <p:nvSpPr>
          <p:cNvPr id="3" name="Rectangle 2"/>
          <p:cNvSpPr/>
          <p:nvPr/>
        </p:nvSpPr>
        <p:spPr>
          <a:xfrm>
            <a:off x="259308" y="3059039"/>
            <a:ext cx="6605517" cy="339724"/>
          </a:xfrm>
          <a:prstGeom prst="rect">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endParaRPr lang="en-US" dirty="0">
              <a:solidFill>
                <a:schemeClr val="bg2">
                  <a:lumMod val="75000"/>
                </a:schemeClr>
              </a:solidFill>
              <a:latin typeface="Calibri" pitchFamily="34" charset="0"/>
              <a:cs typeface="Courier New" pitchFamily="49" charset="0"/>
            </a:endParaRPr>
          </a:p>
        </p:txBody>
      </p:sp>
      <p:sp>
        <p:nvSpPr>
          <p:cNvPr id="8" name="Line Callout 1 (Border and Accent Bar) 7"/>
          <p:cNvSpPr/>
          <p:nvPr/>
        </p:nvSpPr>
        <p:spPr>
          <a:xfrm flipH="1">
            <a:off x="3831325" y="3914014"/>
            <a:ext cx="2343150" cy="321469"/>
          </a:xfrm>
          <a:prstGeom prst="accentBorderCallout1">
            <a:avLst>
              <a:gd name="adj1" fmla="val 24194"/>
              <a:gd name="adj2" fmla="val 103823"/>
              <a:gd name="adj3" fmla="val -148316"/>
              <a:gd name="adj4" fmla="val 144639"/>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en-US" dirty="0" smtClean="0">
                <a:solidFill>
                  <a:schemeClr val="bg2">
                    <a:lumMod val="75000"/>
                  </a:schemeClr>
                </a:solidFill>
                <a:latin typeface="Calibri" pitchFamily="34" charset="0"/>
                <a:cs typeface="Courier New" pitchFamily="49" charset="0"/>
              </a:rPr>
              <a:t>Result of a </a:t>
            </a:r>
            <a:r>
              <a:rPr lang="en-US" dirty="0" smtClean="0">
                <a:solidFill>
                  <a:schemeClr val="bg2">
                    <a:lumMod val="75000"/>
                  </a:schemeClr>
                </a:solidFill>
                <a:latin typeface="Courier New" panose="02070309020205020404" pitchFamily="49" charset="0"/>
                <a:cs typeface="Courier New" panose="02070309020205020404" pitchFamily="49" charset="0"/>
              </a:rPr>
              <a:t>VACUUM</a:t>
            </a:r>
            <a:endParaRPr lang="en-US" dirty="0">
              <a:solidFill>
                <a:schemeClr val="bg2">
                  <a:lumMod val="75000"/>
                </a:schemeClr>
              </a:solidFill>
              <a:latin typeface="Courier New" pitchFamily="49" charset="0"/>
              <a:cs typeface="Courier New" pitchFamily="49" charset="0"/>
            </a:endParaRPr>
          </a:p>
        </p:txBody>
      </p:sp>
      <p:sp>
        <p:nvSpPr>
          <p:cNvPr id="10" name="Rectangle 9"/>
          <p:cNvSpPr/>
          <p:nvPr/>
        </p:nvSpPr>
        <p:spPr>
          <a:xfrm>
            <a:off x="259308" y="2025845"/>
            <a:ext cx="6605517" cy="475289"/>
          </a:xfrm>
          <a:prstGeom prst="rect">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endParaRPr lang="en-US" dirty="0">
              <a:solidFill>
                <a:schemeClr val="bg2">
                  <a:lumMod val="75000"/>
                </a:schemeClr>
              </a:solidFill>
              <a:latin typeface="Calibri" pitchFamily="34" charset="0"/>
              <a:cs typeface="Courier New" pitchFamily="49" charset="0"/>
            </a:endParaRPr>
          </a:p>
        </p:txBody>
      </p:sp>
      <p:sp>
        <p:nvSpPr>
          <p:cNvPr id="11" name="Rectangle 10"/>
          <p:cNvSpPr/>
          <p:nvPr/>
        </p:nvSpPr>
        <p:spPr>
          <a:xfrm flipH="1">
            <a:off x="6343650" y="1809980"/>
            <a:ext cx="2343150" cy="572782"/>
          </a:xfrm>
          <a:prstGeom prst="rect">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en-US" dirty="0" smtClean="0">
                <a:solidFill>
                  <a:schemeClr val="bg2">
                    <a:lumMod val="75000"/>
                  </a:schemeClr>
                </a:solidFill>
                <a:latin typeface="Calibri" pitchFamily="34" charset="0"/>
                <a:cs typeface="Courier New" pitchFamily="49" charset="0"/>
              </a:rPr>
              <a:t>Result of the </a:t>
            </a:r>
            <a:r>
              <a:rPr lang="en-US" dirty="0" err="1" smtClean="0">
                <a:solidFill>
                  <a:schemeClr val="bg2">
                    <a:lumMod val="75000"/>
                  </a:schemeClr>
                </a:solidFill>
                <a:latin typeface="Courier New" panose="02070309020205020404" pitchFamily="49" charset="0"/>
                <a:cs typeface="Courier New" panose="02070309020205020404" pitchFamily="49" charset="0"/>
              </a:rPr>
              <a:t>pg_locks</a:t>
            </a:r>
            <a:r>
              <a:rPr lang="en-US" dirty="0" smtClean="0">
                <a:solidFill>
                  <a:schemeClr val="bg2">
                    <a:lumMod val="75000"/>
                  </a:schemeClr>
                </a:solidFill>
                <a:latin typeface="Calibri" pitchFamily="34" charset="0"/>
                <a:cs typeface="Courier New" pitchFamily="49" charset="0"/>
              </a:rPr>
              <a:t> query</a:t>
            </a:r>
            <a:endParaRPr lang="en-US" dirty="0">
              <a:solidFill>
                <a:schemeClr val="bg2">
                  <a:lumMod val="75000"/>
                </a:schemeClr>
              </a:solidFill>
              <a:latin typeface="Courier New" pitchFamily="49" charset="0"/>
              <a:cs typeface="Courier New" pitchFamily="49" charset="0"/>
            </a:endParaRPr>
          </a:p>
        </p:txBody>
      </p:sp>
      <p:sp>
        <p:nvSpPr>
          <p:cNvPr id="12" name="Rectangle 11"/>
          <p:cNvSpPr/>
          <p:nvPr/>
        </p:nvSpPr>
        <p:spPr>
          <a:xfrm>
            <a:off x="259308" y="2501135"/>
            <a:ext cx="6605517" cy="557904"/>
          </a:xfrm>
          <a:prstGeom prst="rect">
            <a:avLst/>
          </a:prstGeom>
          <a:noFill/>
          <a:ln w="28575">
            <a:solidFill>
              <a:schemeClr val="accent3">
                <a:lumMod val="60000"/>
                <a:lumOff val="4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endParaRPr lang="en-US" dirty="0">
              <a:solidFill>
                <a:schemeClr val="bg2">
                  <a:lumMod val="75000"/>
                </a:schemeClr>
              </a:solidFill>
              <a:latin typeface="Calibri" pitchFamily="34" charset="0"/>
              <a:cs typeface="Courier New" pitchFamily="49" charset="0"/>
            </a:endParaRPr>
          </a:p>
        </p:txBody>
      </p:sp>
      <p:sp>
        <p:nvSpPr>
          <p:cNvPr id="13" name="Rectangle 12"/>
          <p:cNvSpPr/>
          <p:nvPr/>
        </p:nvSpPr>
        <p:spPr>
          <a:xfrm flipH="1">
            <a:off x="6343650" y="2588383"/>
            <a:ext cx="2343150" cy="361800"/>
          </a:xfrm>
          <a:prstGeom prst="rect">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en-US" dirty="0" smtClean="0">
                <a:solidFill>
                  <a:schemeClr val="bg2">
                    <a:lumMod val="75000"/>
                  </a:schemeClr>
                </a:solidFill>
                <a:latin typeface="Courier New" panose="02070309020205020404" pitchFamily="49" charset="0"/>
                <a:cs typeface="Courier New" panose="02070309020205020404" pitchFamily="49" charset="0"/>
              </a:rPr>
              <a:t>SELECT </a:t>
            </a:r>
            <a:r>
              <a:rPr lang="en-US" dirty="0" smtClean="0">
                <a:solidFill>
                  <a:schemeClr val="bg2">
                    <a:lumMod val="75000"/>
                  </a:schemeClr>
                </a:solidFill>
                <a:latin typeface="Calibri" pitchFamily="34" charset="0"/>
                <a:cs typeface="Courier New" pitchFamily="49" charset="0"/>
              </a:rPr>
              <a:t>query</a:t>
            </a:r>
            <a:endParaRPr lang="en-US" dirty="0">
              <a:solidFill>
                <a:schemeClr val="bg2">
                  <a:lumMod val="75000"/>
                </a:schemeClr>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166947236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Tracking Performance Issues – Greenplum Database Log Files</a:t>
            </a:r>
            <a:endParaRPr lang="en-US" dirty="0"/>
          </a:p>
        </p:txBody>
      </p:sp>
      <p:sp>
        <p:nvSpPr>
          <p:cNvPr id="7" name="Content Placeholder 6"/>
          <p:cNvSpPr>
            <a:spLocks noGrp="1"/>
          </p:cNvSpPr>
          <p:nvPr>
            <p:ph idx="1"/>
          </p:nvPr>
        </p:nvSpPr>
        <p:spPr/>
        <p:txBody>
          <a:bodyPr/>
          <a:lstStyle/>
          <a:p>
            <a:pPr>
              <a:buNone/>
            </a:pPr>
            <a:r>
              <a:rPr lang="en-US" dirty="0" smtClean="0"/>
              <a:t>Log files:</a:t>
            </a:r>
          </a:p>
          <a:p>
            <a:r>
              <a:rPr lang="en-US" dirty="0" smtClean="0"/>
              <a:t>Can be found for the master and segments</a:t>
            </a:r>
          </a:p>
          <a:p>
            <a:r>
              <a:rPr lang="en-US" dirty="0" smtClean="0"/>
              <a:t>Is located in the data directory location of the instance</a:t>
            </a:r>
          </a:p>
          <a:p>
            <a:r>
              <a:rPr lang="en-US" dirty="0" smtClean="0"/>
              <a:t>Can be accessed with:</a:t>
            </a:r>
          </a:p>
          <a:p>
            <a:pPr lvl="1"/>
            <a:r>
              <a:rPr lang="en-US" dirty="0" smtClean="0">
                <a:latin typeface="Courier New" pitchFamily="49" charset="0"/>
                <a:cs typeface="Courier New" pitchFamily="49" charset="0"/>
              </a:rPr>
              <a:t>gpstate -l</a:t>
            </a:r>
            <a:r>
              <a:rPr lang="en-US" dirty="0" smtClean="0"/>
              <a:t> to get the location of log files</a:t>
            </a:r>
          </a:p>
          <a:p>
            <a:pPr lvl="1"/>
            <a:r>
              <a:rPr lang="en-US" dirty="0" smtClean="0">
                <a:latin typeface="Courier New" pitchFamily="49" charset="0"/>
                <a:cs typeface="Courier New" pitchFamily="49" charset="0"/>
              </a:rPr>
              <a:t>gpstate -e</a:t>
            </a:r>
            <a:r>
              <a:rPr lang="en-US" dirty="0" smtClean="0"/>
              <a:t> to list the last lines of the log files</a:t>
            </a:r>
            <a:endParaRPr lang="en-US" dirty="0"/>
          </a:p>
        </p:txBody>
      </p:sp>
    </p:spTree>
    <p:custDataLst>
      <p:tags r:id="rId1"/>
    </p:custDataLst>
    <p:extLst>
      <p:ext uri="{BB962C8B-B14F-4D97-AF65-F5344CB8AC3E}">
        <p14:creationId xmlns:p14="http://schemas.microsoft.com/office/powerpoint/2010/main" val="427559927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Performance Issues – UNIX System Utilities</a:t>
            </a:r>
            <a:endParaRPr lang="en-US" dirty="0"/>
          </a:p>
        </p:txBody>
      </p:sp>
      <p:sp>
        <p:nvSpPr>
          <p:cNvPr id="7" name="Content Placeholder 6"/>
          <p:cNvSpPr>
            <a:spLocks noGrp="1"/>
          </p:cNvSpPr>
          <p:nvPr>
            <p:ph idx="1"/>
          </p:nvPr>
        </p:nvSpPr>
        <p:spPr>
          <a:xfrm>
            <a:off x="457200" y="1200151"/>
            <a:ext cx="8229600" cy="3528260"/>
          </a:xfrm>
        </p:spPr>
        <p:txBody>
          <a:bodyPr>
            <a:noAutofit/>
          </a:bodyPr>
          <a:lstStyle/>
          <a:p>
            <a:pPr>
              <a:spcBef>
                <a:spcPts val="0"/>
              </a:spcBef>
              <a:buNone/>
            </a:pPr>
            <a:r>
              <a:rPr lang="en-US" sz="1900" dirty="0" smtClean="0"/>
              <a:t>System monitoring tools:</a:t>
            </a:r>
          </a:p>
          <a:p>
            <a:pPr>
              <a:spcBef>
                <a:spcPts val="0"/>
              </a:spcBef>
            </a:pPr>
            <a:r>
              <a:rPr lang="en-US" sz="1900" dirty="0" smtClean="0"/>
              <a:t>Include:</a:t>
            </a:r>
          </a:p>
          <a:p>
            <a:pPr lvl="1">
              <a:spcBef>
                <a:spcPts val="0"/>
              </a:spcBef>
            </a:pPr>
            <a:r>
              <a:rPr lang="en-US" sz="1900" dirty="0" smtClean="0">
                <a:latin typeface="Courier New" pitchFamily="49" charset="0"/>
                <a:cs typeface="Courier New" pitchFamily="49" charset="0"/>
              </a:rPr>
              <a:t>ps</a:t>
            </a:r>
          </a:p>
          <a:p>
            <a:pPr lvl="1">
              <a:spcBef>
                <a:spcPts val="0"/>
              </a:spcBef>
            </a:pPr>
            <a:r>
              <a:rPr lang="en-US" sz="1900" dirty="0" smtClean="0">
                <a:latin typeface="Courier New" pitchFamily="49" charset="0"/>
                <a:cs typeface="Courier New" pitchFamily="49" charset="0"/>
              </a:rPr>
              <a:t>top</a:t>
            </a:r>
          </a:p>
          <a:p>
            <a:pPr lvl="1">
              <a:spcBef>
                <a:spcPts val="0"/>
              </a:spcBef>
            </a:pPr>
            <a:r>
              <a:rPr lang="en-US" sz="1900" dirty="0" smtClean="0">
                <a:latin typeface="Courier New" pitchFamily="49" charset="0"/>
                <a:cs typeface="Courier New" pitchFamily="49" charset="0"/>
              </a:rPr>
              <a:t>iostat</a:t>
            </a:r>
          </a:p>
          <a:p>
            <a:pPr lvl="1">
              <a:spcBef>
                <a:spcPts val="0"/>
              </a:spcBef>
            </a:pPr>
            <a:r>
              <a:rPr lang="en-US" sz="1900" dirty="0" smtClean="0">
                <a:latin typeface="Courier New" pitchFamily="49" charset="0"/>
                <a:cs typeface="Courier New" pitchFamily="49" charset="0"/>
              </a:rPr>
              <a:t>vmstat</a:t>
            </a:r>
          </a:p>
          <a:p>
            <a:pPr lvl="1">
              <a:spcBef>
                <a:spcPts val="0"/>
              </a:spcBef>
            </a:pPr>
            <a:r>
              <a:rPr lang="en-US" sz="1900" dirty="0" smtClean="0">
                <a:latin typeface="Courier New" pitchFamily="49" charset="0"/>
                <a:cs typeface="Courier New" pitchFamily="49" charset="0"/>
              </a:rPr>
              <a:t>netstat</a:t>
            </a:r>
          </a:p>
          <a:p>
            <a:pPr>
              <a:spcBef>
                <a:spcPts val="0"/>
              </a:spcBef>
            </a:pPr>
            <a:r>
              <a:rPr lang="en-US" sz="1900" dirty="0" smtClean="0"/>
              <a:t>Help to:</a:t>
            </a:r>
          </a:p>
          <a:p>
            <a:pPr lvl="1">
              <a:spcBef>
                <a:spcPts val="0"/>
              </a:spcBef>
            </a:pPr>
            <a:r>
              <a:rPr lang="en-US" sz="1900" dirty="0" smtClean="0"/>
              <a:t>Identify processes running on the system</a:t>
            </a:r>
          </a:p>
          <a:p>
            <a:pPr lvl="1">
              <a:spcBef>
                <a:spcPts val="0"/>
              </a:spcBef>
            </a:pPr>
            <a:r>
              <a:rPr lang="en-US" sz="1900" dirty="0" smtClean="0"/>
              <a:t>Identify the most resource intensive tasks</a:t>
            </a:r>
          </a:p>
          <a:p>
            <a:pPr>
              <a:spcBef>
                <a:spcPts val="0"/>
              </a:spcBef>
            </a:pPr>
            <a:r>
              <a:rPr lang="en-US" sz="1900" dirty="0" smtClean="0"/>
              <a:t>Can help identify queries overloading system resources</a:t>
            </a:r>
          </a:p>
          <a:p>
            <a:pPr>
              <a:spcBef>
                <a:spcPts val="0"/>
              </a:spcBef>
            </a:pPr>
            <a:r>
              <a:rPr lang="en-US" sz="1900" dirty="0" smtClean="0"/>
              <a:t>Can be run on several hosts at once using </a:t>
            </a:r>
            <a:r>
              <a:rPr lang="en-US" sz="1900" dirty="0" smtClean="0">
                <a:latin typeface="Courier New" pitchFamily="49" charset="0"/>
                <a:cs typeface="Courier New" pitchFamily="49" charset="0"/>
              </a:rPr>
              <a:t>gpssh</a:t>
            </a:r>
          </a:p>
        </p:txBody>
      </p:sp>
    </p:spTree>
    <p:custDataLst>
      <p:tags r:id="rId1"/>
    </p:custDataLst>
    <p:extLst>
      <p:ext uri="{BB962C8B-B14F-4D97-AF65-F5344CB8AC3E}">
        <p14:creationId xmlns:p14="http://schemas.microsoft.com/office/powerpoint/2010/main" val="98907233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a:t>
            </a:r>
            <a:endParaRPr lang="en-US" dirty="0"/>
          </a:p>
        </p:txBody>
      </p:sp>
      <p:sp>
        <p:nvSpPr>
          <p:cNvPr id="3" name="Content Placeholder 2"/>
          <p:cNvSpPr>
            <a:spLocks noGrp="1"/>
          </p:cNvSpPr>
          <p:nvPr>
            <p:ph idx="1"/>
          </p:nvPr>
        </p:nvSpPr>
        <p:spPr/>
        <p:txBody>
          <a:bodyPr/>
          <a:lstStyle/>
          <a:p>
            <a:pPr marL="0" indent="0">
              <a:buNone/>
            </a:pPr>
            <a:r>
              <a:rPr lang="en-US" sz="2200" dirty="0" smtClean="0"/>
              <a:t>In this module we covered:</a:t>
            </a:r>
          </a:p>
          <a:p>
            <a:r>
              <a:rPr lang="en-US" sz="2200" dirty="0" smtClean="0"/>
              <a:t>Key steps in approaching performance tuning</a:t>
            </a:r>
            <a:endParaRPr lang="en-US" sz="2200" dirty="0" smtClean="0"/>
          </a:p>
          <a:p>
            <a:r>
              <a:rPr lang="en-US" sz="2200" dirty="0" smtClean="0"/>
              <a:t>Common factors that can affect performance</a:t>
            </a:r>
            <a:endParaRPr lang="en-US" sz="2200" dirty="0" smtClean="0"/>
          </a:p>
          <a:p>
            <a:r>
              <a:rPr lang="en-US" sz="2200" dirty="0" smtClean="0"/>
              <a:t>Best practices, commands and tools to help tune the </a:t>
            </a:r>
            <a:r>
              <a:rPr lang="en-US" sz="2200" dirty="0" err="1" smtClean="0"/>
              <a:t>Greenplum</a:t>
            </a:r>
            <a:r>
              <a:rPr lang="en-US" sz="2200" dirty="0" smtClean="0"/>
              <a:t> Database system</a:t>
            </a:r>
            <a:endParaRPr lang="en-US" sz="2200" dirty="0" smtClean="0"/>
          </a:p>
          <a:p>
            <a:endParaRPr lang="en-US" dirty="0"/>
          </a:p>
        </p:txBody>
      </p:sp>
    </p:spTree>
    <p:extLst>
      <p:ext uri="{BB962C8B-B14F-4D97-AF65-F5344CB8AC3E}">
        <p14:creationId xmlns:p14="http://schemas.microsoft.com/office/powerpoint/2010/main" val="187448069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7311368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Causes of Performance Issues</a:t>
            </a:r>
            <a:endParaRPr lang="en-US" dirty="0"/>
          </a:p>
        </p:txBody>
      </p:sp>
      <p:sp>
        <p:nvSpPr>
          <p:cNvPr id="3" name="Content Placeholder 2"/>
          <p:cNvSpPr>
            <a:spLocks noGrp="1"/>
          </p:cNvSpPr>
          <p:nvPr>
            <p:ph idx="1"/>
          </p:nvPr>
        </p:nvSpPr>
        <p:spPr>
          <a:xfrm>
            <a:off x="304800" y="728735"/>
            <a:ext cx="8458200" cy="3886200"/>
          </a:xfrm>
        </p:spPr>
        <p:txBody>
          <a:bodyPr/>
          <a:lstStyle/>
          <a:p>
            <a:pPr>
              <a:buNone/>
            </a:pPr>
            <a:r>
              <a:rPr lang="en-US" dirty="0" smtClean="0"/>
              <a:t>The following are common causes of performance issues:</a:t>
            </a:r>
          </a:p>
        </p:txBody>
      </p:sp>
      <p:grpSp>
        <p:nvGrpSpPr>
          <p:cNvPr id="4" name="Group 40"/>
          <p:cNvGrpSpPr/>
          <p:nvPr/>
        </p:nvGrpSpPr>
        <p:grpSpPr>
          <a:xfrm>
            <a:off x="439664" y="1185935"/>
            <a:ext cx="8288979" cy="3446673"/>
            <a:chOff x="1400931" y="1131217"/>
            <a:chExt cx="8288979" cy="4595564"/>
          </a:xfrm>
        </p:grpSpPr>
        <p:grpSp>
          <p:nvGrpSpPr>
            <p:cNvPr id="7" name="Group 12"/>
            <p:cNvGrpSpPr/>
            <p:nvPr/>
          </p:nvGrpSpPr>
          <p:grpSpPr>
            <a:xfrm>
              <a:off x="1662307" y="1131217"/>
              <a:ext cx="8027603" cy="522756"/>
              <a:chOff x="1662307" y="917"/>
              <a:chExt cx="8027603" cy="522756"/>
            </a:xfrm>
          </p:grpSpPr>
          <p:sp>
            <p:nvSpPr>
              <p:cNvPr id="39" name="Pentagon 38"/>
              <p:cNvSpPr/>
              <p:nvPr/>
            </p:nvSpPr>
            <p:spPr>
              <a:xfrm rot="10800000">
                <a:off x="1662307" y="917"/>
                <a:ext cx="8027603" cy="522755"/>
              </a:xfrm>
              <a:prstGeom prst="homePlate">
                <a:avLst/>
              </a:prstGeom>
              <a:solidFill>
                <a:schemeClr val="accent2">
                  <a:lumMod val="40000"/>
                  <a:lumOff val="60000"/>
                </a:schemeClr>
              </a:solidFill>
              <a:ln w="38100">
                <a:solidFill>
                  <a:schemeClr val="bg1"/>
                </a:solid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40" name="Pentagon 4"/>
              <p:cNvSpPr/>
              <p:nvPr/>
            </p:nvSpPr>
            <p:spPr>
              <a:xfrm>
                <a:off x="1793000" y="918"/>
                <a:ext cx="5035668" cy="5227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0520" tIns="91440" rIns="170688" bIns="91440" numCol="1" spcCol="1270" anchor="ctr" anchorCtr="0">
                <a:noAutofit/>
              </a:bodyPr>
              <a:lstStyle/>
              <a:p>
                <a:pPr lvl="0" defTabSz="1066800">
                  <a:lnSpc>
                    <a:spcPct val="90000"/>
                  </a:lnSpc>
                  <a:spcBef>
                    <a:spcPct val="0"/>
                  </a:spcBef>
                  <a:spcAft>
                    <a:spcPct val="35000"/>
                  </a:spcAft>
                </a:pPr>
                <a:r>
                  <a:rPr lang="en-US" sz="2000" kern="1200" dirty="0" smtClean="0">
                    <a:solidFill>
                      <a:schemeClr val="tx1"/>
                    </a:solidFill>
                  </a:rPr>
                  <a:t>Hardware issues / failed segments</a:t>
                </a:r>
                <a:endParaRPr lang="en-US" sz="2000" kern="1200" dirty="0">
                  <a:solidFill>
                    <a:schemeClr val="tx1"/>
                  </a:solidFill>
                </a:endParaRPr>
              </a:p>
            </p:txBody>
          </p:sp>
        </p:grpSp>
        <p:sp>
          <p:nvSpPr>
            <p:cNvPr id="14" name="Oval 13"/>
            <p:cNvSpPr/>
            <p:nvPr/>
          </p:nvSpPr>
          <p:spPr>
            <a:xfrm>
              <a:off x="1400931" y="1131218"/>
              <a:ext cx="522755" cy="522755"/>
            </a:xfrm>
            <a:prstGeom prst="ellipse">
              <a:avLst/>
            </a:prstGeom>
            <a:blipFill rotWithShape="0">
              <a:blip r:embed="rId4" cstate="print"/>
              <a:stretch>
                <a:fillRect/>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nvGrpSpPr>
            <p:cNvPr id="8" name="Group 14"/>
            <p:cNvGrpSpPr/>
            <p:nvPr/>
          </p:nvGrpSpPr>
          <p:grpSpPr>
            <a:xfrm>
              <a:off x="1662307" y="1810018"/>
              <a:ext cx="8027603" cy="522756"/>
              <a:chOff x="1662307" y="679718"/>
              <a:chExt cx="8027603" cy="522756"/>
            </a:xfrm>
          </p:grpSpPr>
          <p:sp>
            <p:nvSpPr>
              <p:cNvPr id="37" name="Pentagon 36"/>
              <p:cNvSpPr/>
              <p:nvPr/>
            </p:nvSpPr>
            <p:spPr>
              <a:xfrm rot="10800000">
                <a:off x="1662307" y="679718"/>
                <a:ext cx="8027603" cy="522755"/>
              </a:xfrm>
              <a:prstGeom prst="homePlate">
                <a:avLst/>
              </a:prstGeom>
              <a:solidFill>
                <a:schemeClr val="accent2">
                  <a:lumMod val="40000"/>
                  <a:lumOff val="60000"/>
                </a:schemeClr>
              </a:solidFill>
              <a:ln w="38100">
                <a:solidFill>
                  <a:schemeClr val="bg1"/>
                </a:solid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8" name="Pentagon 7"/>
              <p:cNvSpPr/>
              <p:nvPr/>
            </p:nvSpPr>
            <p:spPr>
              <a:xfrm>
                <a:off x="1793000" y="679719"/>
                <a:ext cx="4730868" cy="5227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0520" tIns="91440" rIns="170688" bIns="91440" numCol="1" spcCol="1270" anchor="ctr" anchorCtr="0">
                <a:noAutofit/>
              </a:bodyPr>
              <a:lstStyle/>
              <a:p>
                <a:pPr lvl="0" defTabSz="1066800">
                  <a:lnSpc>
                    <a:spcPct val="90000"/>
                  </a:lnSpc>
                  <a:spcBef>
                    <a:spcPct val="0"/>
                  </a:spcBef>
                  <a:spcAft>
                    <a:spcPct val="35000"/>
                  </a:spcAft>
                </a:pPr>
                <a:r>
                  <a:rPr lang="en-US" sz="2000" kern="1200" dirty="0" smtClean="0">
                    <a:solidFill>
                      <a:schemeClr val="tx1"/>
                    </a:solidFill>
                  </a:rPr>
                  <a:t>Resource allocation</a:t>
                </a:r>
                <a:endParaRPr lang="en-US" sz="2000" kern="1200" dirty="0">
                  <a:solidFill>
                    <a:schemeClr val="tx1"/>
                  </a:solidFill>
                </a:endParaRPr>
              </a:p>
            </p:txBody>
          </p:sp>
        </p:grpSp>
        <p:sp>
          <p:nvSpPr>
            <p:cNvPr id="16" name="Oval 15"/>
            <p:cNvSpPr/>
            <p:nvPr/>
          </p:nvSpPr>
          <p:spPr>
            <a:xfrm>
              <a:off x="1400931" y="1810019"/>
              <a:ext cx="522755" cy="522755"/>
            </a:xfrm>
            <a:prstGeom prst="ellipse">
              <a:avLst/>
            </a:prstGeom>
            <a:blipFill rotWithShape="0">
              <a:blip r:embed="rId5" cstate="print"/>
              <a:stretch>
                <a:fillRect/>
              </a:stretch>
            </a:blipFill>
          </p:spPr>
          <p:style>
            <a:lnRef idx="2">
              <a:schemeClr val="lt1">
                <a:hueOff val="0"/>
                <a:satOff val="0"/>
                <a:lumOff val="0"/>
                <a:alphaOff val="0"/>
              </a:schemeClr>
            </a:lnRef>
            <a:fillRef idx="1">
              <a:scrgbClr r="0" g="0" b="0"/>
            </a:fillRef>
            <a:effectRef idx="0">
              <a:schemeClr val="accent3">
                <a:tint val="50000"/>
                <a:hueOff val="0"/>
                <a:satOff val="0"/>
                <a:lumOff val="0"/>
                <a:alphaOff val="0"/>
              </a:schemeClr>
            </a:effectRef>
            <a:fontRef idx="minor">
              <a:schemeClr val="lt1">
                <a:hueOff val="0"/>
                <a:satOff val="0"/>
                <a:lumOff val="0"/>
                <a:alphaOff val="0"/>
              </a:schemeClr>
            </a:fontRef>
          </p:style>
        </p:sp>
        <p:grpSp>
          <p:nvGrpSpPr>
            <p:cNvPr id="9" name="Group 16"/>
            <p:cNvGrpSpPr/>
            <p:nvPr/>
          </p:nvGrpSpPr>
          <p:grpSpPr>
            <a:xfrm>
              <a:off x="1662308" y="2488821"/>
              <a:ext cx="7985760" cy="522755"/>
              <a:chOff x="1662308" y="1358521"/>
              <a:chExt cx="7985760" cy="522755"/>
            </a:xfrm>
          </p:grpSpPr>
          <p:sp>
            <p:nvSpPr>
              <p:cNvPr id="35" name="Pentagon 34"/>
              <p:cNvSpPr/>
              <p:nvPr/>
            </p:nvSpPr>
            <p:spPr>
              <a:xfrm rot="10800000">
                <a:off x="1662308" y="1358521"/>
                <a:ext cx="6080760" cy="522755"/>
              </a:xfrm>
              <a:prstGeom prst="homePlat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36" name="Pentagon 10"/>
              <p:cNvSpPr/>
              <p:nvPr/>
            </p:nvSpPr>
            <p:spPr>
              <a:xfrm>
                <a:off x="1793000" y="1358521"/>
                <a:ext cx="7855068" cy="522755"/>
              </a:xfrm>
              <a:prstGeom prst="rect">
                <a:avLst/>
              </a:prstGeom>
              <a:solidFill>
                <a:schemeClr val="accent2">
                  <a:lumMod val="20000"/>
                  <a:lumOff val="80000"/>
                </a:schemeClr>
              </a:solidFill>
              <a:ln w="38100">
                <a:solidFill>
                  <a:schemeClr val="bg1"/>
                </a:solid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spcFirstLastPara="0" vert="horz" wrap="square" lIns="230520" tIns="91440" rIns="170688" bIns="91440" numCol="1" spcCol="1270" anchor="ctr" anchorCtr="0">
                <a:noAutofit/>
              </a:bodyPr>
              <a:lstStyle/>
              <a:p>
                <a:pPr lvl="0" defTabSz="1066800">
                  <a:lnSpc>
                    <a:spcPct val="90000"/>
                  </a:lnSpc>
                  <a:spcBef>
                    <a:spcPct val="0"/>
                  </a:spcBef>
                  <a:spcAft>
                    <a:spcPct val="35000"/>
                  </a:spcAft>
                </a:pPr>
                <a:r>
                  <a:rPr lang="en-US" sz="2000" kern="1200" dirty="0" smtClean="0">
                    <a:solidFill>
                      <a:schemeClr val="bg1">
                        <a:lumMod val="65000"/>
                      </a:schemeClr>
                    </a:solidFill>
                  </a:rPr>
                  <a:t>Contention between concurrent workloads</a:t>
                </a:r>
                <a:endParaRPr lang="en-US" sz="2000" kern="1200" dirty="0">
                  <a:solidFill>
                    <a:schemeClr val="bg1">
                      <a:lumMod val="65000"/>
                    </a:schemeClr>
                  </a:solidFill>
                </a:endParaRPr>
              </a:p>
            </p:txBody>
          </p:sp>
        </p:grpSp>
        <p:sp>
          <p:nvSpPr>
            <p:cNvPr id="18" name="Oval 17"/>
            <p:cNvSpPr/>
            <p:nvPr/>
          </p:nvSpPr>
          <p:spPr>
            <a:xfrm>
              <a:off x="1400931" y="2488821"/>
              <a:ext cx="522755" cy="522755"/>
            </a:xfrm>
            <a:prstGeom prst="ellipse">
              <a:avLst/>
            </a:prstGeom>
            <a:blipFill rotWithShape="0">
              <a:blip r:embed="rId6" cstate="print"/>
              <a:stretch>
                <a:fillRect/>
              </a:stretch>
            </a:blipFill>
          </p:spPr>
          <p:style>
            <a:lnRef idx="2">
              <a:schemeClr val="lt1">
                <a:hueOff val="0"/>
                <a:satOff val="0"/>
                <a:lumOff val="0"/>
                <a:alphaOff val="0"/>
              </a:schemeClr>
            </a:lnRef>
            <a:fillRef idx="1">
              <a:scrgbClr r="0" g="0" b="0"/>
            </a:fillRef>
            <a:effectRef idx="0">
              <a:schemeClr val="accent4">
                <a:tint val="50000"/>
                <a:hueOff val="0"/>
                <a:satOff val="0"/>
                <a:lumOff val="0"/>
                <a:alphaOff val="0"/>
              </a:schemeClr>
            </a:effectRef>
            <a:fontRef idx="minor">
              <a:schemeClr val="lt1">
                <a:hueOff val="0"/>
                <a:satOff val="0"/>
                <a:lumOff val="0"/>
                <a:alphaOff val="0"/>
              </a:schemeClr>
            </a:fontRef>
          </p:style>
        </p:sp>
        <p:grpSp>
          <p:nvGrpSpPr>
            <p:cNvPr id="10" name="Group 18"/>
            <p:cNvGrpSpPr/>
            <p:nvPr/>
          </p:nvGrpSpPr>
          <p:grpSpPr>
            <a:xfrm>
              <a:off x="1662308" y="3167622"/>
              <a:ext cx="7985760" cy="522755"/>
              <a:chOff x="1662308" y="2037322"/>
              <a:chExt cx="7985760" cy="522755"/>
            </a:xfrm>
          </p:grpSpPr>
          <p:sp>
            <p:nvSpPr>
              <p:cNvPr id="33" name="Pentagon 32"/>
              <p:cNvSpPr/>
              <p:nvPr/>
            </p:nvSpPr>
            <p:spPr>
              <a:xfrm rot="10800000">
                <a:off x="1662308" y="2037322"/>
                <a:ext cx="6080760" cy="522755"/>
              </a:xfrm>
              <a:prstGeom prst="homePlat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4" name="Pentagon 13"/>
              <p:cNvSpPr/>
              <p:nvPr/>
            </p:nvSpPr>
            <p:spPr>
              <a:xfrm>
                <a:off x="1793000" y="2037322"/>
                <a:ext cx="7855068" cy="522755"/>
              </a:xfrm>
              <a:prstGeom prst="rect">
                <a:avLst/>
              </a:prstGeom>
              <a:solidFill>
                <a:schemeClr val="accent2">
                  <a:lumMod val="20000"/>
                  <a:lumOff val="80000"/>
                </a:schemeClr>
              </a:solidFill>
              <a:ln w="38100">
                <a:solidFill>
                  <a:schemeClr val="bg1"/>
                </a:solid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spcFirstLastPara="0" vert="horz" wrap="square" lIns="230520" tIns="91440" rIns="170688" bIns="91440" numCol="1" spcCol="1270" anchor="ctr" anchorCtr="0">
                <a:noAutofit/>
              </a:bodyPr>
              <a:lstStyle/>
              <a:p>
                <a:pPr lvl="0" defTabSz="1066800">
                  <a:lnSpc>
                    <a:spcPct val="90000"/>
                  </a:lnSpc>
                  <a:spcBef>
                    <a:spcPct val="0"/>
                  </a:spcBef>
                  <a:spcAft>
                    <a:spcPct val="35000"/>
                  </a:spcAft>
                </a:pPr>
                <a:r>
                  <a:rPr lang="en-US" sz="2000" kern="1200" dirty="0" smtClean="0">
                    <a:solidFill>
                      <a:schemeClr val="bg1">
                        <a:lumMod val="65000"/>
                      </a:schemeClr>
                    </a:solidFill>
                  </a:rPr>
                  <a:t>Inaccurate database statistics</a:t>
                </a:r>
                <a:endParaRPr lang="en-US" sz="2000" kern="1200" dirty="0">
                  <a:solidFill>
                    <a:schemeClr val="bg1">
                      <a:lumMod val="65000"/>
                    </a:schemeClr>
                  </a:solidFill>
                </a:endParaRPr>
              </a:p>
            </p:txBody>
          </p:sp>
        </p:grpSp>
        <p:sp>
          <p:nvSpPr>
            <p:cNvPr id="20" name="Oval 19"/>
            <p:cNvSpPr/>
            <p:nvPr/>
          </p:nvSpPr>
          <p:spPr>
            <a:xfrm>
              <a:off x="1400931" y="3167622"/>
              <a:ext cx="522755" cy="522755"/>
            </a:xfrm>
            <a:prstGeom prst="ellipse">
              <a:avLst/>
            </a:prstGeom>
            <a:blipFill rotWithShape="0">
              <a:blip r:embed="rId7" cstate="print"/>
              <a:stretch>
                <a:fillRect/>
              </a:stretch>
            </a:blipFill>
          </p:spPr>
          <p:style>
            <a:lnRef idx="2">
              <a:schemeClr val="lt1">
                <a:hueOff val="0"/>
                <a:satOff val="0"/>
                <a:lumOff val="0"/>
                <a:alphaOff val="0"/>
              </a:schemeClr>
            </a:lnRef>
            <a:fillRef idx="1">
              <a:scrgbClr r="0" g="0" b="0"/>
            </a:fillRef>
            <a:effectRef idx="0">
              <a:schemeClr val="accent5">
                <a:tint val="50000"/>
                <a:hueOff val="0"/>
                <a:satOff val="0"/>
                <a:lumOff val="0"/>
                <a:alphaOff val="0"/>
              </a:schemeClr>
            </a:effectRef>
            <a:fontRef idx="minor">
              <a:schemeClr val="lt1">
                <a:hueOff val="0"/>
                <a:satOff val="0"/>
                <a:lumOff val="0"/>
                <a:alphaOff val="0"/>
              </a:schemeClr>
            </a:fontRef>
          </p:style>
        </p:sp>
        <p:grpSp>
          <p:nvGrpSpPr>
            <p:cNvPr id="11" name="Group 20"/>
            <p:cNvGrpSpPr/>
            <p:nvPr/>
          </p:nvGrpSpPr>
          <p:grpSpPr>
            <a:xfrm>
              <a:off x="1662308" y="3846423"/>
              <a:ext cx="7985760" cy="522755"/>
              <a:chOff x="1662308" y="2716123"/>
              <a:chExt cx="7985760" cy="522755"/>
            </a:xfrm>
          </p:grpSpPr>
          <p:sp>
            <p:nvSpPr>
              <p:cNvPr id="31" name="Pentagon 30"/>
              <p:cNvSpPr/>
              <p:nvPr/>
            </p:nvSpPr>
            <p:spPr>
              <a:xfrm rot="10800000">
                <a:off x="1662308" y="2716123"/>
                <a:ext cx="6080760" cy="522755"/>
              </a:xfrm>
              <a:prstGeom prst="homePlate">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32" name="Pentagon 16"/>
              <p:cNvSpPr/>
              <p:nvPr/>
            </p:nvSpPr>
            <p:spPr>
              <a:xfrm>
                <a:off x="1793000" y="2716123"/>
                <a:ext cx="7855068" cy="522755"/>
              </a:xfrm>
              <a:prstGeom prst="rect">
                <a:avLst/>
              </a:prstGeom>
              <a:solidFill>
                <a:schemeClr val="accent2">
                  <a:lumMod val="20000"/>
                  <a:lumOff val="80000"/>
                </a:schemeClr>
              </a:solidFill>
              <a:ln w="38100">
                <a:solidFill>
                  <a:schemeClr val="bg1"/>
                </a:solid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spcFirstLastPara="0" vert="horz" wrap="square" lIns="230520" tIns="91440" rIns="170688" bIns="91440" numCol="1" spcCol="1270" anchor="ctr" anchorCtr="0">
                <a:noAutofit/>
              </a:bodyPr>
              <a:lstStyle/>
              <a:p>
                <a:pPr lvl="0" defTabSz="1066800">
                  <a:lnSpc>
                    <a:spcPct val="90000"/>
                  </a:lnSpc>
                  <a:spcBef>
                    <a:spcPct val="0"/>
                  </a:spcBef>
                  <a:spcAft>
                    <a:spcPct val="35000"/>
                  </a:spcAft>
                </a:pPr>
                <a:r>
                  <a:rPr lang="en-US" sz="2000" kern="1200" dirty="0" smtClean="0">
                    <a:solidFill>
                      <a:schemeClr val="bg1">
                        <a:lumMod val="65000"/>
                      </a:schemeClr>
                    </a:solidFill>
                  </a:rPr>
                  <a:t>Uneven data distribution</a:t>
                </a:r>
                <a:endParaRPr lang="en-US" sz="2000" kern="1200" dirty="0">
                  <a:solidFill>
                    <a:schemeClr val="bg1">
                      <a:lumMod val="65000"/>
                    </a:schemeClr>
                  </a:solidFill>
                </a:endParaRPr>
              </a:p>
            </p:txBody>
          </p:sp>
        </p:grpSp>
        <p:sp>
          <p:nvSpPr>
            <p:cNvPr id="22" name="Oval 21"/>
            <p:cNvSpPr/>
            <p:nvPr/>
          </p:nvSpPr>
          <p:spPr>
            <a:xfrm>
              <a:off x="1400931" y="3846423"/>
              <a:ext cx="522755" cy="522755"/>
            </a:xfrm>
            <a:prstGeom prst="ellipse">
              <a:avLst/>
            </a:prstGeom>
            <a:blipFill rotWithShape="0">
              <a:blip r:embed="rId8" cstate="print"/>
              <a:stretch>
                <a:fillRect/>
              </a:stretch>
            </a:blipFill>
          </p:spPr>
          <p:style>
            <a:lnRef idx="2">
              <a:schemeClr val="lt1">
                <a:hueOff val="0"/>
                <a:satOff val="0"/>
                <a:lumOff val="0"/>
                <a:alphaOff val="0"/>
              </a:schemeClr>
            </a:lnRef>
            <a:fillRef idx="1">
              <a:scrgbClr r="0" g="0" b="0"/>
            </a:fillRef>
            <a:effectRef idx="0">
              <a:schemeClr val="accent6">
                <a:tint val="50000"/>
                <a:hueOff val="0"/>
                <a:satOff val="0"/>
                <a:lumOff val="0"/>
                <a:alphaOff val="0"/>
              </a:schemeClr>
            </a:effectRef>
            <a:fontRef idx="minor">
              <a:schemeClr val="lt1">
                <a:hueOff val="0"/>
                <a:satOff val="0"/>
                <a:lumOff val="0"/>
                <a:alphaOff val="0"/>
              </a:schemeClr>
            </a:fontRef>
          </p:style>
        </p:sp>
        <p:grpSp>
          <p:nvGrpSpPr>
            <p:cNvPr id="12" name="Group 22"/>
            <p:cNvGrpSpPr/>
            <p:nvPr/>
          </p:nvGrpSpPr>
          <p:grpSpPr>
            <a:xfrm>
              <a:off x="1662308" y="4525225"/>
              <a:ext cx="7985760" cy="522755"/>
              <a:chOff x="1662308" y="3394925"/>
              <a:chExt cx="7985760" cy="522755"/>
            </a:xfrm>
          </p:grpSpPr>
          <p:sp>
            <p:nvSpPr>
              <p:cNvPr id="29" name="Pentagon 28"/>
              <p:cNvSpPr/>
              <p:nvPr/>
            </p:nvSpPr>
            <p:spPr>
              <a:xfrm rot="10800000">
                <a:off x="1662308" y="3394925"/>
                <a:ext cx="6080760" cy="522755"/>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0" name="Pentagon 19"/>
              <p:cNvSpPr/>
              <p:nvPr/>
            </p:nvSpPr>
            <p:spPr>
              <a:xfrm>
                <a:off x="1793000" y="3394925"/>
                <a:ext cx="7855068" cy="522755"/>
              </a:xfrm>
              <a:prstGeom prst="rect">
                <a:avLst/>
              </a:prstGeom>
              <a:solidFill>
                <a:schemeClr val="accent2">
                  <a:lumMod val="20000"/>
                  <a:lumOff val="80000"/>
                </a:schemeClr>
              </a:solidFill>
              <a:ln w="38100">
                <a:solidFill>
                  <a:schemeClr val="bg1"/>
                </a:solid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spcFirstLastPara="0" vert="horz" wrap="square" lIns="230520" tIns="91440" rIns="170688" bIns="91440" numCol="1" spcCol="1270" anchor="ctr" anchorCtr="0">
                <a:noAutofit/>
              </a:bodyPr>
              <a:lstStyle/>
              <a:p>
                <a:pPr lvl="0" defTabSz="1066800">
                  <a:lnSpc>
                    <a:spcPct val="90000"/>
                  </a:lnSpc>
                  <a:spcBef>
                    <a:spcPct val="0"/>
                  </a:spcBef>
                  <a:spcAft>
                    <a:spcPct val="35000"/>
                  </a:spcAft>
                </a:pPr>
                <a:r>
                  <a:rPr lang="en-US" sz="2000" kern="1200" dirty="0" smtClean="0">
                    <a:solidFill>
                      <a:schemeClr val="bg1">
                        <a:lumMod val="65000"/>
                      </a:schemeClr>
                    </a:solidFill>
                  </a:rPr>
                  <a:t>SQL formulation</a:t>
                </a:r>
                <a:endParaRPr lang="en-US" sz="2000" kern="1200" dirty="0">
                  <a:solidFill>
                    <a:schemeClr val="bg1">
                      <a:lumMod val="65000"/>
                    </a:schemeClr>
                  </a:solidFill>
                </a:endParaRPr>
              </a:p>
            </p:txBody>
          </p:sp>
        </p:grpSp>
        <p:sp>
          <p:nvSpPr>
            <p:cNvPr id="24" name="Oval 23"/>
            <p:cNvSpPr/>
            <p:nvPr/>
          </p:nvSpPr>
          <p:spPr>
            <a:xfrm>
              <a:off x="1400931" y="4525225"/>
              <a:ext cx="522755" cy="522755"/>
            </a:xfrm>
            <a:prstGeom prst="ellipse">
              <a:avLst/>
            </a:prstGeom>
            <a:blipFill rotWithShape="0">
              <a:blip r:embed="rId9" cstate="print"/>
              <a:stretch>
                <a:fillRect/>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nvGrpSpPr>
            <p:cNvPr id="13" name="Group 24"/>
            <p:cNvGrpSpPr/>
            <p:nvPr/>
          </p:nvGrpSpPr>
          <p:grpSpPr>
            <a:xfrm>
              <a:off x="1662308" y="5204026"/>
              <a:ext cx="7985760" cy="522755"/>
              <a:chOff x="1662308" y="4073726"/>
              <a:chExt cx="7985760" cy="522755"/>
            </a:xfrm>
          </p:grpSpPr>
          <p:sp>
            <p:nvSpPr>
              <p:cNvPr id="27" name="Pentagon 26"/>
              <p:cNvSpPr/>
              <p:nvPr/>
            </p:nvSpPr>
            <p:spPr>
              <a:xfrm rot="10800000">
                <a:off x="1662308" y="4073726"/>
                <a:ext cx="6080760" cy="522755"/>
              </a:xfrm>
              <a:prstGeom prst="homePlat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8" name="Pentagon 22"/>
              <p:cNvSpPr/>
              <p:nvPr/>
            </p:nvSpPr>
            <p:spPr>
              <a:xfrm>
                <a:off x="1793000" y="4073726"/>
                <a:ext cx="7855068" cy="522755"/>
              </a:xfrm>
              <a:prstGeom prst="rect">
                <a:avLst/>
              </a:prstGeom>
              <a:solidFill>
                <a:schemeClr val="accent2">
                  <a:lumMod val="20000"/>
                  <a:lumOff val="80000"/>
                </a:schemeClr>
              </a:solidFill>
              <a:ln w="38100">
                <a:solidFill>
                  <a:schemeClr val="bg1"/>
                </a:solid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spcFirstLastPara="0" vert="horz" wrap="square" lIns="230520" tIns="91440" rIns="170688" bIns="91440" numCol="1" spcCol="1270" anchor="ctr" anchorCtr="0">
                <a:noAutofit/>
              </a:bodyPr>
              <a:lstStyle/>
              <a:p>
                <a:pPr lvl="0" defTabSz="1066800">
                  <a:lnSpc>
                    <a:spcPct val="90000"/>
                  </a:lnSpc>
                  <a:spcBef>
                    <a:spcPct val="0"/>
                  </a:spcBef>
                  <a:spcAft>
                    <a:spcPct val="35000"/>
                  </a:spcAft>
                </a:pPr>
                <a:r>
                  <a:rPr lang="en-US" sz="2000" kern="1200" dirty="0" smtClean="0">
                    <a:solidFill>
                      <a:schemeClr val="bg1">
                        <a:lumMod val="65000"/>
                      </a:schemeClr>
                    </a:solidFill>
                  </a:rPr>
                  <a:t>Database design</a:t>
                </a:r>
                <a:endParaRPr lang="en-US" sz="2000" kern="1200" dirty="0">
                  <a:solidFill>
                    <a:schemeClr val="bg1">
                      <a:lumMod val="65000"/>
                    </a:schemeClr>
                  </a:solidFill>
                </a:endParaRPr>
              </a:p>
            </p:txBody>
          </p:sp>
        </p:grpSp>
        <p:sp>
          <p:nvSpPr>
            <p:cNvPr id="26" name="Oval 25"/>
            <p:cNvSpPr/>
            <p:nvPr/>
          </p:nvSpPr>
          <p:spPr>
            <a:xfrm>
              <a:off x="1400931" y="5204026"/>
              <a:ext cx="522755" cy="522755"/>
            </a:xfrm>
            <a:prstGeom prst="ellipse">
              <a:avLst/>
            </a:prstGeom>
            <a:blipFill rotWithShape="0">
              <a:blip r:embed="rId10" cstate="print"/>
              <a:stretch>
                <a:fillRect/>
              </a:stretch>
            </a:blipFill>
          </p:spPr>
          <p:style>
            <a:lnRef idx="2">
              <a:schemeClr val="lt1">
                <a:hueOff val="0"/>
                <a:satOff val="0"/>
                <a:lumOff val="0"/>
                <a:alphaOff val="0"/>
              </a:schemeClr>
            </a:lnRef>
            <a:fillRef idx="1">
              <a:scrgbClr r="0" g="0" b="0"/>
            </a:fillRef>
            <a:effectRef idx="0">
              <a:schemeClr val="accent3">
                <a:tint val="50000"/>
                <a:hueOff val="0"/>
                <a:satOff val="0"/>
                <a:lumOff val="0"/>
                <a:alphaOff val="0"/>
              </a:schemeClr>
            </a:effectRef>
            <a:fontRef idx="minor">
              <a:schemeClr val="lt1">
                <a:hueOff val="0"/>
                <a:satOff val="0"/>
                <a:lumOff val="0"/>
                <a:alphaOff val="0"/>
              </a:schemeClr>
            </a:fontRef>
          </p:style>
        </p:sp>
      </p:grpSp>
    </p:spTree>
    <p:custDataLst>
      <p:tags r:id="rId1"/>
    </p:custDataLst>
    <p:extLst>
      <p:ext uri="{BB962C8B-B14F-4D97-AF65-F5344CB8AC3E}">
        <p14:creationId xmlns:p14="http://schemas.microsoft.com/office/powerpoint/2010/main" val="248666824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Causes of Performance Issues</a:t>
            </a:r>
            <a:endParaRPr lang="en-US" dirty="0"/>
          </a:p>
        </p:txBody>
      </p:sp>
      <p:sp>
        <p:nvSpPr>
          <p:cNvPr id="3" name="Content Placeholder 2"/>
          <p:cNvSpPr>
            <a:spLocks noGrp="1"/>
          </p:cNvSpPr>
          <p:nvPr>
            <p:ph idx="1"/>
          </p:nvPr>
        </p:nvSpPr>
        <p:spPr>
          <a:xfrm>
            <a:off x="304800" y="765020"/>
            <a:ext cx="8458200" cy="3886200"/>
          </a:xfrm>
        </p:spPr>
        <p:txBody>
          <a:bodyPr/>
          <a:lstStyle/>
          <a:p>
            <a:pPr>
              <a:buNone/>
            </a:pPr>
            <a:r>
              <a:rPr lang="en-US" dirty="0" smtClean="0"/>
              <a:t>The following are common causes of performance issues:</a:t>
            </a:r>
          </a:p>
        </p:txBody>
      </p:sp>
      <p:grpSp>
        <p:nvGrpSpPr>
          <p:cNvPr id="4" name="Group 40"/>
          <p:cNvGrpSpPr/>
          <p:nvPr/>
        </p:nvGrpSpPr>
        <p:grpSpPr>
          <a:xfrm>
            <a:off x="439664" y="1222220"/>
            <a:ext cx="8288979" cy="3446673"/>
            <a:chOff x="1400931" y="1131217"/>
            <a:chExt cx="8288979" cy="4595564"/>
          </a:xfrm>
        </p:grpSpPr>
        <p:grpSp>
          <p:nvGrpSpPr>
            <p:cNvPr id="7" name="Group 12"/>
            <p:cNvGrpSpPr/>
            <p:nvPr/>
          </p:nvGrpSpPr>
          <p:grpSpPr>
            <a:xfrm>
              <a:off x="1662307" y="1131217"/>
              <a:ext cx="8027603" cy="522756"/>
              <a:chOff x="1662307" y="917"/>
              <a:chExt cx="8027603" cy="522756"/>
            </a:xfrm>
          </p:grpSpPr>
          <p:sp>
            <p:nvSpPr>
              <p:cNvPr id="68" name="Pentagon 67"/>
              <p:cNvSpPr/>
              <p:nvPr/>
            </p:nvSpPr>
            <p:spPr>
              <a:xfrm rot="10800000">
                <a:off x="1662307" y="917"/>
                <a:ext cx="8027603" cy="522755"/>
              </a:xfrm>
              <a:prstGeom prst="homePlate">
                <a:avLst/>
              </a:prstGeom>
              <a:solidFill>
                <a:schemeClr val="accent2">
                  <a:lumMod val="20000"/>
                  <a:lumOff val="80000"/>
                </a:schemeClr>
              </a:solidFill>
              <a:ln w="38100">
                <a:solidFill>
                  <a:schemeClr val="bg1"/>
                </a:solid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9" name="Pentagon 4"/>
              <p:cNvSpPr/>
              <p:nvPr/>
            </p:nvSpPr>
            <p:spPr>
              <a:xfrm>
                <a:off x="1793000" y="918"/>
                <a:ext cx="5035668" cy="5227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0520" tIns="91440" rIns="170688" bIns="91440" numCol="1" spcCol="1270" anchor="ctr" anchorCtr="0">
                <a:noAutofit/>
              </a:bodyPr>
              <a:lstStyle/>
              <a:p>
                <a:pPr lvl="0" defTabSz="1066800">
                  <a:lnSpc>
                    <a:spcPct val="90000"/>
                  </a:lnSpc>
                  <a:spcBef>
                    <a:spcPct val="0"/>
                  </a:spcBef>
                  <a:spcAft>
                    <a:spcPct val="35000"/>
                  </a:spcAft>
                </a:pPr>
                <a:r>
                  <a:rPr lang="en-US" sz="2000" kern="1200" dirty="0" smtClean="0">
                    <a:solidFill>
                      <a:schemeClr val="bg1">
                        <a:lumMod val="65000"/>
                      </a:schemeClr>
                    </a:solidFill>
                  </a:rPr>
                  <a:t>Hardware issues / failed segments</a:t>
                </a:r>
                <a:endParaRPr lang="en-US" sz="2000" kern="1200" dirty="0">
                  <a:solidFill>
                    <a:schemeClr val="bg1">
                      <a:lumMod val="65000"/>
                    </a:schemeClr>
                  </a:solidFill>
                </a:endParaRPr>
              </a:p>
            </p:txBody>
          </p:sp>
        </p:grpSp>
        <p:sp>
          <p:nvSpPr>
            <p:cNvPr id="43" name="Oval 42"/>
            <p:cNvSpPr/>
            <p:nvPr/>
          </p:nvSpPr>
          <p:spPr>
            <a:xfrm>
              <a:off x="1400931" y="1131218"/>
              <a:ext cx="522755" cy="522755"/>
            </a:xfrm>
            <a:prstGeom prst="ellipse">
              <a:avLst/>
            </a:prstGeom>
            <a:blipFill rotWithShape="0">
              <a:blip r:embed="rId4" cstate="print"/>
              <a:stretch>
                <a:fillRect/>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nvGrpSpPr>
            <p:cNvPr id="8" name="Group 14"/>
            <p:cNvGrpSpPr/>
            <p:nvPr/>
          </p:nvGrpSpPr>
          <p:grpSpPr>
            <a:xfrm>
              <a:off x="1662307" y="1810018"/>
              <a:ext cx="8027603" cy="522756"/>
              <a:chOff x="1662307" y="679718"/>
              <a:chExt cx="8027603" cy="522756"/>
            </a:xfrm>
          </p:grpSpPr>
          <p:sp>
            <p:nvSpPr>
              <p:cNvPr id="66" name="Pentagon 65"/>
              <p:cNvSpPr/>
              <p:nvPr/>
            </p:nvSpPr>
            <p:spPr>
              <a:xfrm rot="10800000">
                <a:off x="1662307" y="679718"/>
                <a:ext cx="8027603" cy="522755"/>
              </a:xfrm>
              <a:prstGeom prst="homePlate">
                <a:avLst/>
              </a:prstGeom>
              <a:solidFill>
                <a:schemeClr val="accent2">
                  <a:lumMod val="20000"/>
                  <a:lumOff val="80000"/>
                </a:schemeClr>
              </a:solidFill>
              <a:ln w="38100">
                <a:solidFill>
                  <a:schemeClr val="bg1"/>
                </a:solid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67" name="Pentagon 7"/>
              <p:cNvSpPr/>
              <p:nvPr/>
            </p:nvSpPr>
            <p:spPr>
              <a:xfrm>
                <a:off x="1793000" y="679719"/>
                <a:ext cx="4730868" cy="5227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0520" tIns="91440" rIns="170688" bIns="91440" numCol="1" spcCol="1270" anchor="ctr" anchorCtr="0">
                <a:noAutofit/>
              </a:bodyPr>
              <a:lstStyle/>
              <a:p>
                <a:pPr lvl="0" defTabSz="1066800">
                  <a:lnSpc>
                    <a:spcPct val="90000"/>
                  </a:lnSpc>
                  <a:spcBef>
                    <a:spcPct val="0"/>
                  </a:spcBef>
                  <a:spcAft>
                    <a:spcPct val="35000"/>
                  </a:spcAft>
                </a:pPr>
                <a:r>
                  <a:rPr lang="en-US" sz="2000" kern="1200" dirty="0" smtClean="0">
                    <a:solidFill>
                      <a:schemeClr val="bg1">
                        <a:lumMod val="65000"/>
                      </a:schemeClr>
                    </a:solidFill>
                  </a:rPr>
                  <a:t>Resource allocation</a:t>
                </a:r>
                <a:endParaRPr lang="en-US" sz="2000" kern="1200" dirty="0">
                  <a:solidFill>
                    <a:schemeClr val="bg1">
                      <a:lumMod val="65000"/>
                    </a:schemeClr>
                  </a:solidFill>
                </a:endParaRPr>
              </a:p>
            </p:txBody>
          </p:sp>
        </p:grpSp>
        <p:sp>
          <p:nvSpPr>
            <p:cNvPr id="45" name="Oval 44"/>
            <p:cNvSpPr/>
            <p:nvPr/>
          </p:nvSpPr>
          <p:spPr>
            <a:xfrm>
              <a:off x="1400931" y="1810019"/>
              <a:ext cx="522755" cy="522755"/>
            </a:xfrm>
            <a:prstGeom prst="ellipse">
              <a:avLst/>
            </a:prstGeom>
            <a:blipFill rotWithShape="0">
              <a:blip r:embed="rId5" cstate="print"/>
              <a:stretch>
                <a:fillRect/>
              </a:stretch>
            </a:blipFill>
          </p:spPr>
          <p:style>
            <a:lnRef idx="2">
              <a:schemeClr val="lt1">
                <a:hueOff val="0"/>
                <a:satOff val="0"/>
                <a:lumOff val="0"/>
                <a:alphaOff val="0"/>
              </a:schemeClr>
            </a:lnRef>
            <a:fillRef idx="1">
              <a:scrgbClr r="0" g="0" b="0"/>
            </a:fillRef>
            <a:effectRef idx="0">
              <a:schemeClr val="accent3">
                <a:tint val="50000"/>
                <a:hueOff val="0"/>
                <a:satOff val="0"/>
                <a:lumOff val="0"/>
                <a:alphaOff val="0"/>
              </a:schemeClr>
            </a:effectRef>
            <a:fontRef idx="minor">
              <a:schemeClr val="lt1">
                <a:hueOff val="0"/>
                <a:satOff val="0"/>
                <a:lumOff val="0"/>
                <a:alphaOff val="0"/>
              </a:schemeClr>
            </a:fontRef>
          </p:style>
        </p:sp>
        <p:grpSp>
          <p:nvGrpSpPr>
            <p:cNvPr id="9" name="Group 16"/>
            <p:cNvGrpSpPr/>
            <p:nvPr/>
          </p:nvGrpSpPr>
          <p:grpSpPr>
            <a:xfrm>
              <a:off x="1662308" y="2488821"/>
              <a:ext cx="7985760" cy="522755"/>
              <a:chOff x="1662308" y="1358521"/>
              <a:chExt cx="7985760" cy="522755"/>
            </a:xfrm>
          </p:grpSpPr>
          <p:sp>
            <p:nvSpPr>
              <p:cNvPr id="64" name="Pentagon 63"/>
              <p:cNvSpPr/>
              <p:nvPr/>
            </p:nvSpPr>
            <p:spPr>
              <a:xfrm rot="10800000">
                <a:off x="1662308" y="1358521"/>
                <a:ext cx="6080760" cy="522755"/>
              </a:xfrm>
              <a:prstGeom prst="homePlat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65" name="Pentagon 10"/>
              <p:cNvSpPr/>
              <p:nvPr/>
            </p:nvSpPr>
            <p:spPr>
              <a:xfrm>
                <a:off x="1793000" y="1358521"/>
                <a:ext cx="7855068" cy="522755"/>
              </a:xfrm>
              <a:prstGeom prst="rect">
                <a:avLst/>
              </a:prstGeom>
              <a:solidFill>
                <a:schemeClr val="accent2">
                  <a:lumMod val="40000"/>
                  <a:lumOff val="60000"/>
                </a:schemeClr>
              </a:solidFill>
              <a:ln w="38100">
                <a:solidFill>
                  <a:schemeClr val="bg1"/>
                </a:solid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spcFirstLastPara="0" vert="horz" wrap="square" lIns="230520" tIns="91440" rIns="170688" bIns="91440" numCol="1" spcCol="1270" anchor="ctr" anchorCtr="0">
                <a:noAutofit/>
              </a:bodyPr>
              <a:lstStyle/>
              <a:p>
                <a:pPr lvl="0" defTabSz="1066800">
                  <a:lnSpc>
                    <a:spcPct val="90000"/>
                  </a:lnSpc>
                  <a:spcBef>
                    <a:spcPct val="0"/>
                  </a:spcBef>
                  <a:spcAft>
                    <a:spcPct val="35000"/>
                  </a:spcAft>
                </a:pPr>
                <a:r>
                  <a:rPr lang="en-US" sz="2000" kern="1200" dirty="0" smtClean="0">
                    <a:solidFill>
                      <a:schemeClr val="tx1"/>
                    </a:solidFill>
                  </a:rPr>
                  <a:t>Contention between concurrent workloads</a:t>
                </a:r>
                <a:endParaRPr lang="en-US" sz="2000" kern="1200" dirty="0">
                  <a:solidFill>
                    <a:schemeClr val="tx1"/>
                  </a:solidFill>
                </a:endParaRPr>
              </a:p>
            </p:txBody>
          </p:sp>
        </p:grpSp>
        <p:sp>
          <p:nvSpPr>
            <p:cNvPr id="47" name="Oval 46"/>
            <p:cNvSpPr/>
            <p:nvPr/>
          </p:nvSpPr>
          <p:spPr>
            <a:xfrm>
              <a:off x="1400931" y="2488821"/>
              <a:ext cx="522755" cy="522755"/>
            </a:xfrm>
            <a:prstGeom prst="ellipse">
              <a:avLst/>
            </a:prstGeom>
            <a:blipFill rotWithShape="0">
              <a:blip r:embed="rId6" cstate="print"/>
              <a:stretch>
                <a:fillRect/>
              </a:stretch>
            </a:blipFill>
          </p:spPr>
          <p:style>
            <a:lnRef idx="2">
              <a:schemeClr val="lt1">
                <a:hueOff val="0"/>
                <a:satOff val="0"/>
                <a:lumOff val="0"/>
                <a:alphaOff val="0"/>
              </a:schemeClr>
            </a:lnRef>
            <a:fillRef idx="1">
              <a:scrgbClr r="0" g="0" b="0"/>
            </a:fillRef>
            <a:effectRef idx="0">
              <a:schemeClr val="accent4">
                <a:tint val="50000"/>
                <a:hueOff val="0"/>
                <a:satOff val="0"/>
                <a:lumOff val="0"/>
                <a:alphaOff val="0"/>
              </a:schemeClr>
            </a:effectRef>
            <a:fontRef idx="minor">
              <a:schemeClr val="lt1">
                <a:hueOff val="0"/>
                <a:satOff val="0"/>
                <a:lumOff val="0"/>
                <a:alphaOff val="0"/>
              </a:schemeClr>
            </a:fontRef>
          </p:style>
        </p:sp>
        <p:grpSp>
          <p:nvGrpSpPr>
            <p:cNvPr id="10" name="Group 18"/>
            <p:cNvGrpSpPr/>
            <p:nvPr/>
          </p:nvGrpSpPr>
          <p:grpSpPr>
            <a:xfrm>
              <a:off x="1662308" y="3167622"/>
              <a:ext cx="7985760" cy="522755"/>
              <a:chOff x="1662308" y="2037322"/>
              <a:chExt cx="7985760" cy="522755"/>
            </a:xfrm>
          </p:grpSpPr>
          <p:sp>
            <p:nvSpPr>
              <p:cNvPr id="62" name="Pentagon 61"/>
              <p:cNvSpPr/>
              <p:nvPr/>
            </p:nvSpPr>
            <p:spPr>
              <a:xfrm rot="10800000">
                <a:off x="1662308" y="2037322"/>
                <a:ext cx="6080760" cy="522755"/>
              </a:xfrm>
              <a:prstGeom prst="homePlat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63" name="Pentagon 13"/>
              <p:cNvSpPr/>
              <p:nvPr/>
            </p:nvSpPr>
            <p:spPr>
              <a:xfrm>
                <a:off x="1793000" y="2037322"/>
                <a:ext cx="7855068" cy="522755"/>
              </a:xfrm>
              <a:prstGeom prst="rect">
                <a:avLst/>
              </a:prstGeom>
              <a:solidFill>
                <a:schemeClr val="accent2">
                  <a:lumMod val="40000"/>
                  <a:lumOff val="60000"/>
                </a:schemeClr>
              </a:solidFill>
              <a:ln w="38100">
                <a:solidFill>
                  <a:schemeClr val="bg1"/>
                </a:solid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spcFirstLastPara="0" vert="horz" wrap="square" lIns="230520" tIns="91440" rIns="170688" bIns="91440" numCol="1" spcCol="1270" anchor="ctr" anchorCtr="0">
                <a:noAutofit/>
              </a:bodyPr>
              <a:lstStyle/>
              <a:p>
                <a:pPr lvl="0" defTabSz="1066800">
                  <a:lnSpc>
                    <a:spcPct val="90000"/>
                  </a:lnSpc>
                  <a:spcBef>
                    <a:spcPct val="0"/>
                  </a:spcBef>
                  <a:spcAft>
                    <a:spcPct val="35000"/>
                  </a:spcAft>
                </a:pPr>
                <a:r>
                  <a:rPr lang="en-US" sz="2000" kern="1200" dirty="0" smtClean="0">
                    <a:solidFill>
                      <a:schemeClr val="tx1"/>
                    </a:solidFill>
                  </a:rPr>
                  <a:t>Inaccurate database statistics</a:t>
                </a:r>
                <a:endParaRPr lang="en-US" sz="2000" kern="1200" dirty="0">
                  <a:solidFill>
                    <a:schemeClr val="tx1"/>
                  </a:solidFill>
                </a:endParaRPr>
              </a:p>
            </p:txBody>
          </p:sp>
        </p:grpSp>
        <p:sp>
          <p:nvSpPr>
            <p:cNvPr id="49" name="Oval 48"/>
            <p:cNvSpPr/>
            <p:nvPr/>
          </p:nvSpPr>
          <p:spPr>
            <a:xfrm>
              <a:off x="1400931" y="3167622"/>
              <a:ext cx="522755" cy="522755"/>
            </a:xfrm>
            <a:prstGeom prst="ellipse">
              <a:avLst/>
            </a:prstGeom>
            <a:blipFill rotWithShape="0">
              <a:blip r:embed="rId7" cstate="print"/>
              <a:stretch>
                <a:fillRect/>
              </a:stretch>
            </a:blipFill>
          </p:spPr>
          <p:style>
            <a:lnRef idx="2">
              <a:schemeClr val="lt1">
                <a:hueOff val="0"/>
                <a:satOff val="0"/>
                <a:lumOff val="0"/>
                <a:alphaOff val="0"/>
              </a:schemeClr>
            </a:lnRef>
            <a:fillRef idx="1">
              <a:scrgbClr r="0" g="0" b="0"/>
            </a:fillRef>
            <a:effectRef idx="0">
              <a:schemeClr val="accent5">
                <a:tint val="50000"/>
                <a:hueOff val="0"/>
                <a:satOff val="0"/>
                <a:lumOff val="0"/>
                <a:alphaOff val="0"/>
              </a:schemeClr>
            </a:effectRef>
            <a:fontRef idx="minor">
              <a:schemeClr val="lt1">
                <a:hueOff val="0"/>
                <a:satOff val="0"/>
                <a:lumOff val="0"/>
                <a:alphaOff val="0"/>
              </a:schemeClr>
            </a:fontRef>
          </p:style>
        </p:sp>
        <p:grpSp>
          <p:nvGrpSpPr>
            <p:cNvPr id="11" name="Group 20"/>
            <p:cNvGrpSpPr/>
            <p:nvPr/>
          </p:nvGrpSpPr>
          <p:grpSpPr>
            <a:xfrm>
              <a:off x="1662308" y="3846423"/>
              <a:ext cx="7985760" cy="522755"/>
              <a:chOff x="1662308" y="2716123"/>
              <a:chExt cx="7985760" cy="522755"/>
            </a:xfrm>
          </p:grpSpPr>
          <p:sp>
            <p:nvSpPr>
              <p:cNvPr id="60" name="Pentagon 59"/>
              <p:cNvSpPr/>
              <p:nvPr/>
            </p:nvSpPr>
            <p:spPr>
              <a:xfrm rot="10800000">
                <a:off x="1662308" y="2716123"/>
                <a:ext cx="6080760" cy="522755"/>
              </a:xfrm>
              <a:prstGeom prst="homePlate">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61" name="Pentagon 16"/>
              <p:cNvSpPr/>
              <p:nvPr/>
            </p:nvSpPr>
            <p:spPr>
              <a:xfrm>
                <a:off x="1793000" y="2716123"/>
                <a:ext cx="7855068" cy="522755"/>
              </a:xfrm>
              <a:prstGeom prst="rect">
                <a:avLst/>
              </a:prstGeom>
              <a:solidFill>
                <a:schemeClr val="accent2">
                  <a:lumMod val="40000"/>
                  <a:lumOff val="60000"/>
                </a:schemeClr>
              </a:solidFill>
              <a:ln w="38100">
                <a:solidFill>
                  <a:schemeClr val="bg1"/>
                </a:solid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spcFirstLastPara="0" vert="horz" wrap="square" lIns="230520" tIns="91440" rIns="170688" bIns="91440" numCol="1" spcCol="1270" anchor="ctr" anchorCtr="0">
                <a:noAutofit/>
              </a:bodyPr>
              <a:lstStyle/>
              <a:p>
                <a:pPr lvl="0" defTabSz="1066800">
                  <a:lnSpc>
                    <a:spcPct val="90000"/>
                  </a:lnSpc>
                  <a:spcBef>
                    <a:spcPct val="0"/>
                  </a:spcBef>
                  <a:spcAft>
                    <a:spcPct val="35000"/>
                  </a:spcAft>
                </a:pPr>
                <a:r>
                  <a:rPr lang="en-US" sz="2000" kern="1200" dirty="0" smtClean="0">
                    <a:solidFill>
                      <a:schemeClr val="tx1"/>
                    </a:solidFill>
                  </a:rPr>
                  <a:t>Uneven data distribution</a:t>
                </a:r>
                <a:endParaRPr lang="en-US" sz="2000" kern="1200" dirty="0">
                  <a:solidFill>
                    <a:schemeClr val="tx1"/>
                  </a:solidFill>
                </a:endParaRPr>
              </a:p>
            </p:txBody>
          </p:sp>
        </p:grpSp>
        <p:sp>
          <p:nvSpPr>
            <p:cNvPr id="51" name="Oval 50"/>
            <p:cNvSpPr/>
            <p:nvPr/>
          </p:nvSpPr>
          <p:spPr>
            <a:xfrm>
              <a:off x="1400931" y="3846423"/>
              <a:ext cx="522755" cy="522755"/>
            </a:xfrm>
            <a:prstGeom prst="ellipse">
              <a:avLst/>
            </a:prstGeom>
            <a:blipFill rotWithShape="0">
              <a:blip r:embed="rId8" cstate="print"/>
              <a:stretch>
                <a:fillRect/>
              </a:stretch>
            </a:blipFill>
          </p:spPr>
          <p:style>
            <a:lnRef idx="2">
              <a:schemeClr val="lt1">
                <a:hueOff val="0"/>
                <a:satOff val="0"/>
                <a:lumOff val="0"/>
                <a:alphaOff val="0"/>
              </a:schemeClr>
            </a:lnRef>
            <a:fillRef idx="1">
              <a:scrgbClr r="0" g="0" b="0"/>
            </a:fillRef>
            <a:effectRef idx="0">
              <a:schemeClr val="accent6">
                <a:tint val="50000"/>
                <a:hueOff val="0"/>
                <a:satOff val="0"/>
                <a:lumOff val="0"/>
                <a:alphaOff val="0"/>
              </a:schemeClr>
            </a:effectRef>
            <a:fontRef idx="minor">
              <a:schemeClr val="lt1">
                <a:hueOff val="0"/>
                <a:satOff val="0"/>
                <a:lumOff val="0"/>
                <a:alphaOff val="0"/>
              </a:schemeClr>
            </a:fontRef>
          </p:style>
        </p:sp>
        <p:grpSp>
          <p:nvGrpSpPr>
            <p:cNvPr id="12" name="Group 22"/>
            <p:cNvGrpSpPr/>
            <p:nvPr/>
          </p:nvGrpSpPr>
          <p:grpSpPr>
            <a:xfrm>
              <a:off x="1662308" y="4525225"/>
              <a:ext cx="7985760" cy="522755"/>
              <a:chOff x="1662308" y="3394925"/>
              <a:chExt cx="7985760" cy="522755"/>
            </a:xfrm>
          </p:grpSpPr>
          <p:sp>
            <p:nvSpPr>
              <p:cNvPr id="58" name="Pentagon 57"/>
              <p:cNvSpPr/>
              <p:nvPr/>
            </p:nvSpPr>
            <p:spPr>
              <a:xfrm rot="10800000">
                <a:off x="1662308" y="3394925"/>
                <a:ext cx="6080760" cy="522755"/>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59" name="Pentagon 19"/>
              <p:cNvSpPr/>
              <p:nvPr/>
            </p:nvSpPr>
            <p:spPr>
              <a:xfrm>
                <a:off x="1793000" y="3394925"/>
                <a:ext cx="7855068" cy="522755"/>
              </a:xfrm>
              <a:prstGeom prst="rect">
                <a:avLst/>
              </a:prstGeom>
              <a:solidFill>
                <a:schemeClr val="accent2">
                  <a:lumMod val="20000"/>
                  <a:lumOff val="80000"/>
                </a:schemeClr>
              </a:solidFill>
              <a:ln w="38100">
                <a:solidFill>
                  <a:schemeClr val="bg1"/>
                </a:solid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spcFirstLastPara="0" vert="horz" wrap="square" lIns="230520" tIns="91440" rIns="170688" bIns="91440" numCol="1" spcCol="1270" anchor="ctr" anchorCtr="0">
                <a:noAutofit/>
              </a:bodyPr>
              <a:lstStyle/>
              <a:p>
                <a:pPr lvl="0" defTabSz="1066800">
                  <a:lnSpc>
                    <a:spcPct val="90000"/>
                  </a:lnSpc>
                  <a:spcBef>
                    <a:spcPct val="0"/>
                  </a:spcBef>
                  <a:spcAft>
                    <a:spcPct val="35000"/>
                  </a:spcAft>
                </a:pPr>
                <a:r>
                  <a:rPr lang="en-US" sz="2000" kern="1200" dirty="0" smtClean="0">
                    <a:solidFill>
                      <a:schemeClr val="bg1">
                        <a:lumMod val="65000"/>
                      </a:schemeClr>
                    </a:solidFill>
                  </a:rPr>
                  <a:t>SQL formulation</a:t>
                </a:r>
                <a:endParaRPr lang="en-US" sz="2000" kern="1200" dirty="0">
                  <a:solidFill>
                    <a:schemeClr val="bg1">
                      <a:lumMod val="65000"/>
                    </a:schemeClr>
                  </a:solidFill>
                </a:endParaRPr>
              </a:p>
            </p:txBody>
          </p:sp>
        </p:grpSp>
        <p:sp>
          <p:nvSpPr>
            <p:cNvPr id="53" name="Oval 52"/>
            <p:cNvSpPr/>
            <p:nvPr/>
          </p:nvSpPr>
          <p:spPr>
            <a:xfrm>
              <a:off x="1400931" y="4525225"/>
              <a:ext cx="522755" cy="522755"/>
            </a:xfrm>
            <a:prstGeom prst="ellipse">
              <a:avLst/>
            </a:prstGeom>
            <a:blipFill rotWithShape="0">
              <a:blip r:embed="rId9" cstate="print"/>
              <a:stretch>
                <a:fillRect/>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nvGrpSpPr>
            <p:cNvPr id="13" name="Group 24"/>
            <p:cNvGrpSpPr/>
            <p:nvPr/>
          </p:nvGrpSpPr>
          <p:grpSpPr>
            <a:xfrm>
              <a:off x="1662308" y="5204026"/>
              <a:ext cx="7985760" cy="522755"/>
              <a:chOff x="1662308" y="4073726"/>
              <a:chExt cx="7985760" cy="522755"/>
            </a:xfrm>
          </p:grpSpPr>
          <p:sp>
            <p:nvSpPr>
              <p:cNvPr id="56" name="Pentagon 55"/>
              <p:cNvSpPr/>
              <p:nvPr/>
            </p:nvSpPr>
            <p:spPr>
              <a:xfrm rot="10800000">
                <a:off x="1662308" y="4073726"/>
                <a:ext cx="6080760" cy="522755"/>
              </a:xfrm>
              <a:prstGeom prst="homePlat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57" name="Pentagon 22"/>
              <p:cNvSpPr/>
              <p:nvPr/>
            </p:nvSpPr>
            <p:spPr>
              <a:xfrm>
                <a:off x="1793000" y="4073726"/>
                <a:ext cx="7855068" cy="522755"/>
              </a:xfrm>
              <a:prstGeom prst="rect">
                <a:avLst/>
              </a:prstGeom>
              <a:solidFill>
                <a:schemeClr val="accent2">
                  <a:lumMod val="20000"/>
                  <a:lumOff val="80000"/>
                </a:schemeClr>
              </a:solidFill>
              <a:ln w="38100">
                <a:solidFill>
                  <a:schemeClr val="bg1"/>
                </a:solid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spcFirstLastPara="0" vert="horz" wrap="square" lIns="230520" tIns="91440" rIns="170688" bIns="91440" numCol="1" spcCol="1270" anchor="ctr" anchorCtr="0">
                <a:noAutofit/>
              </a:bodyPr>
              <a:lstStyle/>
              <a:p>
                <a:pPr lvl="0" defTabSz="1066800">
                  <a:lnSpc>
                    <a:spcPct val="90000"/>
                  </a:lnSpc>
                  <a:spcBef>
                    <a:spcPct val="0"/>
                  </a:spcBef>
                  <a:spcAft>
                    <a:spcPct val="35000"/>
                  </a:spcAft>
                </a:pPr>
                <a:r>
                  <a:rPr lang="en-US" sz="2000" kern="1200" dirty="0" smtClean="0">
                    <a:solidFill>
                      <a:schemeClr val="bg1">
                        <a:lumMod val="65000"/>
                      </a:schemeClr>
                    </a:solidFill>
                  </a:rPr>
                  <a:t>Database design</a:t>
                </a:r>
                <a:endParaRPr lang="en-US" sz="2000" kern="1200" dirty="0">
                  <a:solidFill>
                    <a:schemeClr val="bg1">
                      <a:lumMod val="65000"/>
                    </a:schemeClr>
                  </a:solidFill>
                </a:endParaRPr>
              </a:p>
            </p:txBody>
          </p:sp>
        </p:grpSp>
        <p:sp>
          <p:nvSpPr>
            <p:cNvPr id="55" name="Oval 54"/>
            <p:cNvSpPr/>
            <p:nvPr/>
          </p:nvSpPr>
          <p:spPr>
            <a:xfrm>
              <a:off x="1400931" y="5204026"/>
              <a:ext cx="522755" cy="522755"/>
            </a:xfrm>
            <a:prstGeom prst="ellipse">
              <a:avLst/>
            </a:prstGeom>
            <a:blipFill rotWithShape="0">
              <a:blip r:embed="rId10" cstate="print"/>
              <a:stretch>
                <a:fillRect/>
              </a:stretch>
            </a:blipFill>
          </p:spPr>
          <p:style>
            <a:lnRef idx="2">
              <a:schemeClr val="lt1">
                <a:hueOff val="0"/>
                <a:satOff val="0"/>
                <a:lumOff val="0"/>
                <a:alphaOff val="0"/>
              </a:schemeClr>
            </a:lnRef>
            <a:fillRef idx="1">
              <a:scrgbClr r="0" g="0" b="0"/>
            </a:fillRef>
            <a:effectRef idx="0">
              <a:schemeClr val="accent3">
                <a:tint val="50000"/>
                <a:hueOff val="0"/>
                <a:satOff val="0"/>
                <a:lumOff val="0"/>
                <a:alphaOff val="0"/>
              </a:schemeClr>
            </a:effectRef>
            <a:fontRef idx="minor">
              <a:schemeClr val="lt1">
                <a:hueOff val="0"/>
                <a:satOff val="0"/>
                <a:lumOff val="0"/>
                <a:alphaOff val="0"/>
              </a:schemeClr>
            </a:fontRef>
          </p:style>
        </p:sp>
      </p:grpSp>
    </p:spTree>
    <p:custDataLst>
      <p:tags r:id="rId1"/>
    </p:custDataLst>
    <p:extLst>
      <p:ext uri="{BB962C8B-B14F-4D97-AF65-F5344CB8AC3E}">
        <p14:creationId xmlns:p14="http://schemas.microsoft.com/office/powerpoint/2010/main" val="34525518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Causes of Performance Issues</a:t>
            </a:r>
            <a:endParaRPr lang="en-US" dirty="0"/>
          </a:p>
        </p:txBody>
      </p:sp>
      <p:sp>
        <p:nvSpPr>
          <p:cNvPr id="3" name="Content Placeholder 2"/>
          <p:cNvSpPr>
            <a:spLocks noGrp="1"/>
          </p:cNvSpPr>
          <p:nvPr>
            <p:ph idx="1"/>
          </p:nvPr>
        </p:nvSpPr>
        <p:spPr>
          <a:xfrm>
            <a:off x="304800" y="740830"/>
            <a:ext cx="8458200" cy="3886200"/>
          </a:xfrm>
        </p:spPr>
        <p:txBody>
          <a:bodyPr/>
          <a:lstStyle/>
          <a:p>
            <a:pPr>
              <a:buNone/>
            </a:pPr>
            <a:r>
              <a:rPr lang="en-US" dirty="0" smtClean="0"/>
              <a:t>The following are common causes of performance issues:</a:t>
            </a:r>
          </a:p>
        </p:txBody>
      </p:sp>
      <p:grpSp>
        <p:nvGrpSpPr>
          <p:cNvPr id="4" name="Group 40"/>
          <p:cNvGrpSpPr/>
          <p:nvPr/>
        </p:nvGrpSpPr>
        <p:grpSpPr>
          <a:xfrm>
            <a:off x="439664" y="1198030"/>
            <a:ext cx="8288979" cy="3446673"/>
            <a:chOff x="1400931" y="1131217"/>
            <a:chExt cx="8288979" cy="4595564"/>
          </a:xfrm>
        </p:grpSpPr>
        <p:grpSp>
          <p:nvGrpSpPr>
            <p:cNvPr id="7" name="Group 12"/>
            <p:cNvGrpSpPr/>
            <p:nvPr/>
          </p:nvGrpSpPr>
          <p:grpSpPr>
            <a:xfrm>
              <a:off x="1662307" y="1131217"/>
              <a:ext cx="8027603" cy="522756"/>
              <a:chOff x="1662307" y="917"/>
              <a:chExt cx="8027603" cy="522756"/>
            </a:xfrm>
          </p:grpSpPr>
          <p:sp>
            <p:nvSpPr>
              <p:cNvPr id="68" name="Pentagon 67"/>
              <p:cNvSpPr/>
              <p:nvPr/>
            </p:nvSpPr>
            <p:spPr>
              <a:xfrm rot="10800000">
                <a:off x="1662307" y="917"/>
                <a:ext cx="8027603" cy="522755"/>
              </a:xfrm>
              <a:prstGeom prst="homePlate">
                <a:avLst/>
              </a:prstGeom>
              <a:solidFill>
                <a:schemeClr val="accent2">
                  <a:lumMod val="20000"/>
                  <a:lumOff val="80000"/>
                </a:schemeClr>
              </a:solidFill>
              <a:ln w="38100">
                <a:solidFill>
                  <a:schemeClr val="bg1"/>
                </a:solid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9" name="Pentagon 4"/>
              <p:cNvSpPr/>
              <p:nvPr/>
            </p:nvSpPr>
            <p:spPr>
              <a:xfrm>
                <a:off x="1793000" y="918"/>
                <a:ext cx="5035668" cy="522755"/>
              </a:xfrm>
              <a:prstGeom prst="rect">
                <a:avLst/>
              </a:prstGeom>
              <a:solidFill>
                <a:schemeClr val="accent2">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230520" tIns="91440" rIns="170688" bIns="91440" numCol="1" spcCol="1270" anchor="ctr" anchorCtr="0">
                <a:noAutofit/>
              </a:bodyPr>
              <a:lstStyle/>
              <a:p>
                <a:pPr lvl="0" defTabSz="1066800">
                  <a:lnSpc>
                    <a:spcPct val="90000"/>
                  </a:lnSpc>
                  <a:spcBef>
                    <a:spcPct val="0"/>
                  </a:spcBef>
                  <a:spcAft>
                    <a:spcPct val="35000"/>
                  </a:spcAft>
                </a:pPr>
                <a:r>
                  <a:rPr lang="en-US" sz="2000" kern="1200" dirty="0" smtClean="0">
                    <a:solidFill>
                      <a:schemeClr val="bg1">
                        <a:lumMod val="65000"/>
                      </a:schemeClr>
                    </a:solidFill>
                  </a:rPr>
                  <a:t>Hardware issues / failed segments</a:t>
                </a:r>
                <a:endParaRPr lang="en-US" sz="2000" kern="1200" dirty="0">
                  <a:solidFill>
                    <a:schemeClr val="bg1">
                      <a:lumMod val="65000"/>
                    </a:schemeClr>
                  </a:solidFill>
                </a:endParaRPr>
              </a:p>
            </p:txBody>
          </p:sp>
        </p:grpSp>
        <p:sp>
          <p:nvSpPr>
            <p:cNvPr id="43" name="Oval 42"/>
            <p:cNvSpPr/>
            <p:nvPr/>
          </p:nvSpPr>
          <p:spPr>
            <a:xfrm>
              <a:off x="1400931" y="1131218"/>
              <a:ext cx="522755" cy="522755"/>
            </a:xfrm>
            <a:prstGeom prst="ellipse">
              <a:avLst/>
            </a:prstGeom>
            <a:blipFill rotWithShape="0">
              <a:blip r:embed="rId4" cstate="print"/>
              <a:stretch>
                <a:fillRect/>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nvGrpSpPr>
            <p:cNvPr id="8" name="Group 14"/>
            <p:cNvGrpSpPr/>
            <p:nvPr/>
          </p:nvGrpSpPr>
          <p:grpSpPr>
            <a:xfrm>
              <a:off x="1662307" y="1810018"/>
              <a:ext cx="8027603" cy="522756"/>
              <a:chOff x="1662307" y="679718"/>
              <a:chExt cx="8027603" cy="522756"/>
            </a:xfrm>
          </p:grpSpPr>
          <p:sp>
            <p:nvSpPr>
              <p:cNvPr id="66" name="Pentagon 65"/>
              <p:cNvSpPr/>
              <p:nvPr/>
            </p:nvSpPr>
            <p:spPr>
              <a:xfrm rot="10800000">
                <a:off x="1662307" y="679718"/>
                <a:ext cx="8027603" cy="522755"/>
              </a:xfrm>
              <a:prstGeom prst="homePlate">
                <a:avLst/>
              </a:prstGeom>
              <a:solidFill>
                <a:schemeClr val="accent2">
                  <a:lumMod val="20000"/>
                  <a:lumOff val="80000"/>
                </a:schemeClr>
              </a:solidFill>
              <a:ln w="38100">
                <a:solidFill>
                  <a:schemeClr val="bg1"/>
                </a:solid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67" name="Pentagon 7"/>
              <p:cNvSpPr/>
              <p:nvPr/>
            </p:nvSpPr>
            <p:spPr>
              <a:xfrm>
                <a:off x="1793000" y="679719"/>
                <a:ext cx="4730868" cy="522755"/>
              </a:xfrm>
              <a:prstGeom prst="rect">
                <a:avLst/>
              </a:prstGeom>
              <a:solidFill>
                <a:schemeClr val="accent2">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230520" tIns="91440" rIns="170688" bIns="91440" numCol="1" spcCol="1270" anchor="ctr" anchorCtr="0">
                <a:noAutofit/>
              </a:bodyPr>
              <a:lstStyle/>
              <a:p>
                <a:pPr lvl="0" defTabSz="1066800">
                  <a:lnSpc>
                    <a:spcPct val="90000"/>
                  </a:lnSpc>
                  <a:spcBef>
                    <a:spcPct val="0"/>
                  </a:spcBef>
                  <a:spcAft>
                    <a:spcPct val="35000"/>
                  </a:spcAft>
                </a:pPr>
                <a:r>
                  <a:rPr lang="en-US" sz="2000" kern="1200" dirty="0" smtClean="0">
                    <a:solidFill>
                      <a:schemeClr val="bg1">
                        <a:lumMod val="65000"/>
                      </a:schemeClr>
                    </a:solidFill>
                  </a:rPr>
                  <a:t>Resource allocation</a:t>
                </a:r>
                <a:endParaRPr lang="en-US" sz="2000" kern="1200" dirty="0">
                  <a:solidFill>
                    <a:schemeClr val="bg1">
                      <a:lumMod val="65000"/>
                    </a:schemeClr>
                  </a:solidFill>
                </a:endParaRPr>
              </a:p>
            </p:txBody>
          </p:sp>
        </p:grpSp>
        <p:sp>
          <p:nvSpPr>
            <p:cNvPr id="45" name="Oval 44"/>
            <p:cNvSpPr/>
            <p:nvPr/>
          </p:nvSpPr>
          <p:spPr>
            <a:xfrm>
              <a:off x="1400931" y="1810019"/>
              <a:ext cx="522755" cy="522755"/>
            </a:xfrm>
            <a:prstGeom prst="ellipse">
              <a:avLst/>
            </a:prstGeom>
            <a:blipFill rotWithShape="0">
              <a:blip r:embed="rId5" cstate="print"/>
              <a:stretch>
                <a:fillRect/>
              </a:stretch>
            </a:blipFill>
          </p:spPr>
          <p:style>
            <a:lnRef idx="2">
              <a:schemeClr val="lt1">
                <a:hueOff val="0"/>
                <a:satOff val="0"/>
                <a:lumOff val="0"/>
                <a:alphaOff val="0"/>
              </a:schemeClr>
            </a:lnRef>
            <a:fillRef idx="1">
              <a:scrgbClr r="0" g="0" b="0"/>
            </a:fillRef>
            <a:effectRef idx="0">
              <a:schemeClr val="accent3">
                <a:tint val="50000"/>
                <a:hueOff val="0"/>
                <a:satOff val="0"/>
                <a:lumOff val="0"/>
                <a:alphaOff val="0"/>
              </a:schemeClr>
            </a:effectRef>
            <a:fontRef idx="minor">
              <a:schemeClr val="lt1">
                <a:hueOff val="0"/>
                <a:satOff val="0"/>
                <a:lumOff val="0"/>
                <a:alphaOff val="0"/>
              </a:schemeClr>
            </a:fontRef>
          </p:style>
        </p:sp>
        <p:grpSp>
          <p:nvGrpSpPr>
            <p:cNvPr id="9" name="Group 16"/>
            <p:cNvGrpSpPr/>
            <p:nvPr/>
          </p:nvGrpSpPr>
          <p:grpSpPr>
            <a:xfrm>
              <a:off x="1662308" y="2488821"/>
              <a:ext cx="7985760" cy="522755"/>
              <a:chOff x="1662308" y="1358521"/>
              <a:chExt cx="7985760" cy="522755"/>
            </a:xfrm>
          </p:grpSpPr>
          <p:sp>
            <p:nvSpPr>
              <p:cNvPr id="64" name="Pentagon 63"/>
              <p:cNvSpPr/>
              <p:nvPr/>
            </p:nvSpPr>
            <p:spPr>
              <a:xfrm rot="10800000">
                <a:off x="1662308" y="1358521"/>
                <a:ext cx="6080760" cy="522755"/>
              </a:xfrm>
              <a:prstGeom prst="homePlat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65" name="Pentagon 10"/>
              <p:cNvSpPr/>
              <p:nvPr/>
            </p:nvSpPr>
            <p:spPr>
              <a:xfrm>
                <a:off x="1793000" y="1358521"/>
                <a:ext cx="7855068" cy="522755"/>
              </a:xfrm>
              <a:prstGeom prst="rect">
                <a:avLst/>
              </a:prstGeom>
              <a:solidFill>
                <a:schemeClr val="accent2">
                  <a:lumMod val="20000"/>
                  <a:lumOff val="80000"/>
                </a:schemeClr>
              </a:solidFill>
              <a:ln w="38100">
                <a:solidFill>
                  <a:schemeClr val="bg1"/>
                </a:solid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spcFirstLastPara="0" vert="horz" wrap="square" lIns="230520" tIns="91440" rIns="170688" bIns="91440" numCol="1" spcCol="1270" anchor="ctr" anchorCtr="0">
                <a:noAutofit/>
              </a:bodyPr>
              <a:lstStyle/>
              <a:p>
                <a:pPr lvl="0" defTabSz="1066800">
                  <a:lnSpc>
                    <a:spcPct val="90000"/>
                  </a:lnSpc>
                  <a:spcBef>
                    <a:spcPct val="0"/>
                  </a:spcBef>
                  <a:spcAft>
                    <a:spcPct val="35000"/>
                  </a:spcAft>
                </a:pPr>
                <a:r>
                  <a:rPr lang="en-US" sz="2000" kern="1200" dirty="0" smtClean="0">
                    <a:solidFill>
                      <a:schemeClr val="bg1">
                        <a:lumMod val="65000"/>
                      </a:schemeClr>
                    </a:solidFill>
                  </a:rPr>
                  <a:t>Contention between concurrent workloads</a:t>
                </a:r>
                <a:endParaRPr lang="en-US" sz="2000" kern="1200" dirty="0">
                  <a:solidFill>
                    <a:schemeClr val="bg1">
                      <a:lumMod val="65000"/>
                    </a:schemeClr>
                  </a:solidFill>
                </a:endParaRPr>
              </a:p>
            </p:txBody>
          </p:sp>
        </p:grpSp>
        <p:sp>
          <p:nvSpPr>
            <p:cNvPr id="47" name="Oval 46"/>
            <p:cNvSpPr/>
            <p:nvPr/>
          </p:nvSpPr>
          <p:spPr>
            <a:xfrm>
              <a:off x="1400931" y="2488821"/>
              <a:ext cx="522755" cy="522755"/>
            </a:xfrm>
            <a:prstGeom prst="ellipse">
              <a:avLst/>
            </a:prstGeom>
            <a:blipFill rotWithShape="0">
              <a:blip r:embed="rId6" cstate="print"/>
              <a:stretch>
                <a:fillRect/>
              </a:stretch>
            </a:blipFill>
          </p:spPr>
          <p:style>
            <a:lnRef idx="2">
              <a:schemeClr val="lt1">
                <a:hueOff val="0"/>
                <a:satOff val="0"/>
                <a:lumOff val="0"/>
                <a:alphaOff val="0"/>
              </a:schemeClr>
            </a:lnRef>
            <a:fillRef idx="1">
              <a:scrgbClr r="0" g="0" b="0"/>
            </a:fillRef>
            <a:effectRef idx="0">
              <a:schemeClr val="accent4">
                <a:tint val="50000"/>
                <a:hueOff val="0"/>
                <a:satOff val="0"/>
                <a:lumOff val="0"/>
                <a:alphaOff val="0"/>
              </a:schemeClr>
            </a:effectRef>
            <a:fontRef idx="minor">
              <a:schemeClr val="lt1">
                <a:hueOff val="0"/>
                <a:satOff val="0"/>
                <a:lumOff val="0"/>
                <a:alphaOff val="0"/>
              </a:schemeClr>
            </a:fontRef>
          </p:style>
        </p:sp>
        <p:grpSp>
          <p:nvGrpSpPr>
            <p:cNvPr id="10" name="Group 18"/>
            <p:cNvGrpSpPr/>
            <p:nvPr/>
          </p:nvGrpSpPr>
          <p:grpSpPr>
            <a:xfrm>
              <a:off x="1662308" y="3167622"/>
              <a:ext cx="7985760" cy="522755"/>
              <a:chOff x="1662308" y="2037322"/>
              <a:chExt cx="7985760" cy="522755"/>
            </a:xfrm>
          </p:grpSpPr>
          <p:sp>
            <p:nvSpPr>
              <p:cNvPr id="62" name="Pentagon 61"/>
              <p:cNvSpPr/>
              <p:nvPr/>
            </p:nvSpPr>
            <p:spPr>
              <a:xfrm rot="10800000">
                <a:off x="1662308" y="2037322"/>
                <a:ext cx="6080760" cy="522755"/>
              </a:xfrm>
              <a:prstGeom prst="homePlat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63" name="Pentagon 13"/>
              <p:cNvSpPr/>
              <p:nvPr/>
            </p:nvSpPr>
            <p:spPr>
              <a:xfrm>
                <a:off x="1793000" y="2037322"/>
                <a:ext cx="7855068" cy="522755"/>
              </a:xfrm>
              <a:prstGeom prst="rect">
                <a:avLst/>
              </a:prstGeom>
              <a:solidFill>
                <a:schemeClr val="accent2">
                  <a:lumMod val="20000"/>
                  <a:lumOff val="80000"/>
                </a:schemeClr>
              </a:solidFill>
              <a:ln w="38100">
                <a:solidFill>
                  <a:schemeClr val="bg1"/>
                </a:solid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spcFirstLastPara="0" vert="horz" wrap="square" lIns="230520" tIns="91440" rIns="170688" bIns="91440" numCol="1" spcCol="1270" anchor="ctr" anchorCtr="0">
                <a:noAutofit/>
              </a:bodyPr>
              <a:lstStyle/>
              <a:p>
                <a:pPr lvl="0" defTabSz="1066800">
                  <a:lnSpc>
                    <a:spcPct val="90000"/>
                  </a:lnSpc>
                  <a:spcBef>
                    <a:spcPct val="0"/>
                  </a:spcBef>
                  <a:spcAft>
                    <a:spcPct val="35000"/>
                  </a:spcAft>
                </a:pPr>
                <a:r>
                  <a:rPr lang="en-US" sz="2000" kern="1200" dirty="0" smtClean="0">
                    <a:solidFill>
                      <a:schemeClr val="bg1">
                        <a:lumMod val="65000"/>
                      </a:schemeClr>
                    </a:solidFill>
                  </a:rPr>
                  <a:t>Inaccurate database statistics</a:t>
                </a:r>
                <a:endParaRPr lang="en-US" sz="2000" kern="1200" dirty="0">
                  <a:solidFill>
                    <a:schemeClr val="bg1">
                      <a:lumMod val="65000"/>
                    </a:schemeClr>
                  </a:solidFill>
                </a:endParaRPr>
              </a:p>
            </p:txBody>
          </p:sp>
        </p:grpSp>
        <p:sp>
          <p:nvSpPr>
            <p:cNvPr id="49" name="Oval 48"/>
            <p:cNvSpPr/>
            <p:nvPr/>
          </p:nvSpPr>
          <p:spPr>
            <a:xfrm>
              <a:off x="1400931" y="3167622"/>
              <a:ext cx="522755" cy="522755"/>
            </a:xfrm>
            <a:prstGeom prst="ellipse">
              <a:avLst/>
            </a:prstGeom>
            <a:blipFill rotWithShape="0">
              <a:blip r:embed="rId7" cstate="print"/>
              <a:stretch>
                <a:fillRect/>
              </a:stretch>
            </a:blipFill>
          </p:spPr>
          <p:style>
            <a:lnRef idx="2">
              <a:schemeClr val="lt1">
                <a:hueOff val="0"/>
                <a:satOff val="0"/>
                <a:lumOff val="0"/>
                <a:alphaOff val="0"/>
              </a:schemeClr>
            </a:lnRef>
            <a:fillRef idx="1">
              <a:scrgbClr r="0" g="0" b="0"/>
            </a:fillRef>
            <a:effectRef idx="0">
              <a:schemeClr val="accent5">
                <a:tint val="50000"/>
                <a:hueOff val="0"/>
                <a:satOff val="0"/>
                <a:lumOff val="0"/>
                <a:alphaOff val="0"/>
              </a:schemeClr>
            </a:effectRef>
            <a:fontRef idx="minor">
              <a:schemeClr val="lt1">
                <a:hueOff val="0"/>
                <a:satOff val="0"/>
                <a:lumOff val="0"/>
                <a:alphaOff val="0"/>
              </a:schemeClr>
            </a:fontRef>
          </p:style>
        </p:sp>
        <p:grpSp>
          <p:nvGrpSpPr>
            <p:cNvPr id="11" name="Group 20"/>
            <p:cNvGrpSpPr/>
            <p:nvPr/>
          </p:nvGrpSpPr>
          <p:grpSpPr>
            <a:xfrm>
              <a:off x="1662308" y="3846423"/>
              <a:ext cx="7985760" cy="522755"/>
              <a:chOff x="1662308" y="2716123"/>
              <a:chExt cx="7985760" cy="522755"/>
            </a:xfrm>
          </p:grpSpPr>
          <p:sp>
            <p:nvSpPr>
              <p:cNvPr id="60" name="Pentagon 59"/>
              <p:cNvSpPr/>
              <p:nvPr/>
            </p:nvSpPr>
            <p:spPr>
              <a:xfrm rot="10800000">
                <a:off x="1662308" y="2716123"/>
                <a:ext cx="6080760" cy="522755"/>
              </a:xfrm>
              <a:prstGeom prst="homePlate">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61" name="Pentagon 16"/>
              <p:cNvSpPr/>
              <p:nvPr/>
            </p:nvSpPr>
            <p:spPr>
              <a:xfrm>
                <a:off x="1793000" y="2716123"/>
                <a:ext cx="7855068" cy="522755"/>
              </a:xfrm>
              <a:prstGeom prst="rect">
                <a:avLst/>
              </a:prstGeom>
              <a:solidFill>
                <a:schemeClr val="accent2">
                  <a:lumMod val="20000"/>
                  <a:lumOff val="80000"/>
                </a:schemeClr>
              </a:solidFill>
              <a:ln w="38100">
                <a:solidFill>
                  <a:schemeClr val="bg1"/>
                </a:solid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spcFirstLastPara="0" vert="horz" wrap="square" lIns="230520" tIns="91440" rIns="170688" bIns="91440" numCol="1" spcCol="1270" anchor="ctr" anchorCtr="0">
                <a:noAutofit/>
              </a:bodyPr>
              <a:lstStyle/>
              <a:p>
                <a:pPr lvl="0" defTabSz="1066800">
                  <a:lnSpc>
                    <a:spcPct val="90000"/>
                  </a:lnSpc>
                  <a:spcBef>
                    <a:spcPct val="0"/>
                  </a:spcBef>
                  <a:spcAft>
                    <a:spcPct val="35000"/>
                  </a:spcAft>
                </a:pPr>
                <a:r>
                  <a:rPr lang="en-US" sz="2000" kern="1200" dirty="0" smtClean="0">
                    <a:solidFill>
                      <a:schemeClr val="bg1">
                        <a:lumMod val="65000"/>
                      </a:schemeClr>
                    </a:solidFill>
                  </a:rPr>
                  <a:t>Uneven data distribution</a:t>
                </a:r>
                <a:endParaRPr lang="en-US" sz="2000" kern="1200" dirty="0">
                  <a:solidFill>
                    <a:schemeClr val="bg1">
                      <a:lumMod val="65000"/>
                    </a:schemeClr>
                  </a:solidFill>
                </a:endParaRPr>
              </a:p>
            </p:txBody>
          </p:sp>
        </p:grpSp>
        <p:sp>
          <p:nvSpPr>
            <p:cNvPr id="51" name="Oval 50"/>
            <p:cNvSpPr/>
            <p:nvPr/>
          </p:nvSpPr>
          <p:spPr>
            <a:xfrm>
              <a:off x="1400931" y="3846423"/>
              <a:ext cx="522755" cy="522755"/>
            </a:xfrm>
            <a:prstGeom prst="ellipse">
              <a:avLst/>
            </a:prstGeom>
            <a:blipFill rotWithShape="0">
              <a:blip r:embed="rId8" cstate="print"/>
              <a:stretch>
                <a:fillRect/>
              </a:stretch>
            </a:blipFill>
          </p:spPr>
          <p:style>
            <a:lnRef idx="2">
              <a:schemeClr val="lt1">
                <a:hueOff val="0"/>
                <a:satOff val="0"/>
                <a:lumOff val="0"/>
                <a:alphaOff val="0"/>
              </a:schemeClr>
            </a:lnRef>
            <a:fillRef idx="1">
              <a:scrgbClr r="0" g="0" b="0"/>
            </a:fillRef>
            <a:effectRef idx="0">
              <a:schemeClr val="accent6">
                <a:tint val="50000"/>
                <a:hueOff val="0"/>
                <a:satOff val="0"/>
                <a:lumOff val="0"/>
                <a:alphaOff val="0"/>
              </a:schemeClr>
            </a:effectRef>
            <a:fontRef idx="minor">
              <a:schemeClr val="lt1">
                <a:hueOff val="0"/>
                <a:satOff val="0"/>
                <a:lumOff val="0"/>
                <a:alphaOff val="0"/>
              </a:schemeClr>
            </a:fontRef>
          </p:style>
        </p:sp>
        <p:grpSp>
          <p:nvGrpSpPr>
            <p:cNvPr id="12" name="Group 22"/>
            <p:cNvGrpSpPr/>
            <p:nvPr/>
          </p:nvGrpSpPr>
          <p:grpSpPr>
            <a:xfrm>
              <a:off x="1662308" y="4525225"/>
              <a:ext cx="7985760" cy="522755"/>
              <a:chOff x="1662308" y="3394925"/>
              <a:chExt cx="7985760" cy="522755"/>
            </a:xfrm>
          </p:grpSpPr>
          <p:sp>
            <p:nvSpPr>
              <p:cNvPr id="58" name="Pentagon 57"/>
              <p:cNvSpPr/>
              <p:nvPr/>
            </p:nvSpPr>
            <p:spPr>
              <a:xfrm rot="10800000">
                <a:off x="1662308" y="3394925"/>
                <a:ext cx="6080760" cy="522755"/>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59" name="Pentagon 19"/>
              <p:cNvSpPr/>
              <p:nvPr/>
            </p:nvSpPr>
            <p:spPr>
              <a:xfrm>
                <a:off x="1793000" y="3394925"/>
                <a:ext cx="7855068" cy="522755"/>
              </a:xfrm>
              <a:prstGeom prst="rect">
                <a:avLst/>
              </a:prstGeom>
              <a:solidFill>
                <a:schemeClr val="accent2">
                  <a:lumMod val="40000"/>
                  <a:lumOff val="60000"/>
                </a:schemeClr>
              </a:solidFill>
              <a:ln w="38100">
                <a:solidFill>
                  <a:schemeClr val="bg1"/>
                </a:solid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spcFirstLastPara="0" vert="horz" wrap="square" lIns="230520" tIns="91440" rIns="170688" bIns="91440" numCol="1" spcCol="1270" anchor="ctr" anchorCtr="0">
                <a:noAutofit/>
              </a:bodyPr>
              <a:lstStyle/>
              <a:p>
                <a:pPr lvl="0" defTabSz="1066800">
                  <a:lnSpc>
                    <a:spcPct val="90000"/>
                  </a:lnSpc>
                  <a:spcBef>
                    <a:spcPct val="0"/>
                  </a:spcBef>
                  <a:spcAft>
                    <a:spcPct val="35000"/>
                  </a:spcAft>
                </a:pPr>
                <a:r>
                  <a:rPr lang="en-US" sz="2000" kern="1200" dirty="0" smtClean="0">
                    <a:solidFill>
                      <a:schemeClr val="tx1"/>
                    </a:solidFill>
                  </a:rPr>
                  <a:t>SQL formulation</a:t>
                </a:r>
                <a:endParaRPr lang="en-US" sz="2000" kern="1200" dirty="0">
                  <a:solidFill>
                    <a:schemeClr val="tx1"/>
                  </a:solidFill>
                </a:endParaRPr>
              </a:p>
            </p:txBody>
          </p:sp>
        </p:grpSp>
        <p:sp>
          <p:nvSpPr>
            <p:cNvPr id="53" name="Oval 52"/>
            <p:cNvSpPr/>
            <p:nvPr/>
          </p:nvSpPr>
          <p:spPr>
            <a:xfrm>
              <a:off x="1400931" y="4525225"/>
              <a:ext cx="522755" cy="522755"/>
            </a:xfrm>
            <a:prstGeom prst="ellipse">
              <a:avLst/>
            </a:prstGeom>
            <a:blipFill rotWithShape="0">
              <a:blip r:embed="rId9" cstate="print"/>
              <a:stretch>
                <a:fillRect/>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nvGrpSpPr>
            <p:cNvPr id="13" name="Group 24"/>
            <p:cNvGrpSpPr/>
            <p:nvPr/>
          </p:nvGrpSpPr>
          <p:grpSpPr>
            <a:xfrm>
              <a:off x="1662308" y="5204026"/>
              <a:ext cx="7985760" cy="522755"/>
              <a:chOff x="1662308" y="4073726"/>
              <a:chExt cx="7985760" cy="522755"/>
            </a:xfrm>
          </p:grpSpPr>
          <p:sp>
            <p:nvSpPr>
              <p:cNvPr id="56" name="Pentagon 55"/>
              <p:cNvSpPr/>
              <p:nvPr/>
            </p:nvSpPr>
            <p:spPr>
              <a:xfrm rot="10800000">
                <a:off x="1662308" y="4073726"/>
                <a:ext cx="6080760" cy="522755"/>
              </a:xfrm>
              <a:prstGeom prst="homePlat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57" name="Pentagon 22"/>
              <p:cNvSpPr/>
              <p:nvPr/>
            </p:nvSpPr>
            <p:spPr>
              <a:xfrm>
                <a:off x="1793000" y="4073726"/>
                <a:ext cx="7855068" cy="522755"/>
              </a:xfrm>
              <a:prstGeom prst="rect">
                <a:avLst/>
              </a:prstGeom>
              <a:solidFill>
                <a:schemeClr val="accent2">
                  <a:lumMod val="40000"/>
                  <a:lumOff val="60000"/>
                </a:schemeClr>
              </a:solidFill>
              <a:ln w="38100">
                <a:solidFill>
                  <a:schemeClr val="bg1"/>
                </a:solid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spcFirstLastPara="0" vert="horz" wrap="square" lIns="230520" tIns="91440" rIns="170688" bIns="91440" numCol="1" spcCol="1270" anchor="ctr" anchorCtr="0">
                <a:noAutofit/>
              </a:bodyPr>
              <a:lstStyle/>
              <a:p>
                <a:pPr lvl="0" defTabSz="1066800">
                  <a:lnSpc>
                    <a:spcPct val="90000"/>
                  </a:lnSpc>
                  <a:spcBef>
                    <a:spcPct val="0"/>
                  </a:spcBef>
                  <a:spcAft>
                    <a:spcPct val="35000"/>
                  </a:spcAft>
                </a:pPr>
                <a:r>
                  <a:rPr lang="en-US" sz="2000" kern="1200" dirty="0" smtClean="0">
                    <a:solidFill>
                      <a:schemeClr val="tx1"/>
                    </a:solidFill>
                  </a:rPr>
                  <a:t>Database design</a:t>
                </a:r>
                <a:endParaRPr lang="en-US" sz="2000" kern="1200" dirty="0">
                  <a:solidFill>
                    <a:schemeClr val="tx1"/>
                  </a:solidFill>
                </a:endParaRPr>
              </a:p>
            </p:txBody>
          </p:sp>
        </p:grpSp>
        <p:sp>
          <p:nvSpPr>
            <p:cNvPr id="55" name="Oval 54"/>
            <p:cNvSpPr/>
            <p:nvPr/>
          </p:nvSpPr>
          <p:spPr>
            <a:xfrm>
              <a:off x="1400931" y="5204026"/>
              <a:ext cx="522755" cy="522755"/>
            </a:xfrm>
            <a:prstGeom prst="ellipse">
              <a:avLst/>
            </a:prstGeom>
            <a:blipFill rotWithShape="0">
              <a:blip r:embed="rId10" cstate="print"/>
              <a:stretch>
                <a:fillRect/>
              </a:stretch>
            </a:blipFill>
          </p:spPr>
          <p:style>
            <a:lnRef idx="2">
              <a:schemeClr val="lt1">
                <a:hueOff val="0"/>
                <a:satOff val="0"/>
                <a:lumOff val="0"/>
                <a:alphaOff val="0"/>
              </a:schemeClr>
            </a:lnRef>
            <a:fillRef idx="1">
              <a:scrgbClr r="0" g="0" b="0"/>
            </a:fillRef>
            <a:effectRef idx="0">
              <a:schemeClr val="accent3">
                <a:tint val="50000"/>
                <a:hueOff val="0"/>
                <a:satOff val="0"/>
                <a:lumOff val="0"/>
                <a:alphaOff val="0"/>
              </a:schemeClr>
            </a:effectRef>
            <a:fontRef idx="minor">
              <a:schemeClr val="lt1">
                <a:hueOff val="0"/>
                <a:satOff val="0"/>
                <a:lumOff val="0"/>
                <a:alphaOff val="0"/>
              </a:schemeClr>
            </a:fontRef>
          </p:style>
        </p:sp>
      </p:grpSp>
    </p:spTree>
    <p:custDataLst>
      <p:tags r:id="rId1"/>
    </p:custDataLst>
    <p:extLst>
      <p:ext uri="{BB962C8B-B14F-4D97-AF65-F5344CB8AC3E}">
        <p14:creationId xmlns:p14="http://schemas.microsoft.com/office/powerpoint/2010/main" val="26709473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Issues</a:t>
            </a:r>
            <a:endParaRPr lang="en-US" dirty="0"/>
          </a:p>
        </p:txBody>
      </p:sp>
      <p:sp>
        <p:nvSpPr>
          <p:cNvPr id="7" name="Content Placeholder 6"/>
          <p:cNvSpPr>
            <a:spLocks noGrp="1"/>
          </p:cNvSpPr>
          <p:nvPr>
            <p:ph idx="1"/>
          </p:nvPr>
        </p:nvSpPr>
        <p:spPr>
          <a:xfrm>
            <a:off x="457200" y="665227"/>
            <a:ext cx="8229600" cy="3394472"/>
          </a:xfrm>
        </p:spPr>
        <p:txBody>
          <a:bodyPr/>
          <a:lstStyle/>
          <a:p>
            <a:pPr>
              <a:buNone/>
            </a:pPr>
            <a:r>
              <a:rPr lang="en-US" dirty="0" smtClean="0"/>
              <a:t>Common hardware failures include:</a:t>
            </a:r>
          </a:p>
          <a:p>
            <a:r>
              <a:rPr lang="en-US" dirty="0" smtClean="0"/>
              <a:t>Disk failures</a:t>
            </a:r>
          </a:p>
          <a:p>
            <a:r>
              <a:rPr lang="en-US" dirty="0" smtClean="0"/>
              <a:t>Host failures</a:t>
            </a:r>
          </a:p>
          <a:p>
            <a:r>
              <a:rPr lang="en-US" dirty="0" smtClean="0"/>
              <a:t>Network failures</a:t>
            </a:r>
          </a:p>
          <a:p>
            <a:r>
              <a:rPr lang="en-US" dirty="0" smtClean="0"/>
              <a:t>OS not tuned for Greenplum</a:t>
            </a:r>
          </a:p>
          <a:p>
            <a:r>
              <a:rPr lang="en-US" dirty="0" smtClean="0"/>
              <a:t>Disk Capacity:</a:t>
            </a:r>
          </a:p>
          <a:p>
            <a:pPr lvl="1"/>
            <a:r>
              <a:rPr lang="en-US" dirty="0" smtClean="0"/>
              <a:t>70% maximum recommended </a:t>
            </a:r>
          </a:p>
          <a:p>
            <a:pPr lvl="1"/>
            <a:r>
              <a:rPr lang="en-US" dirty="0" smtClean="0"/>
              <a:t>VACUUM after updates, deletes and loads</a:t>
            </a:r>
          </a:p>
          <a:p>
            <a:r>
              <a:rPr lang="en-US" dirty="0" smtClean="0"/>
              <a:t>VACUUM configuration parameters</a:t>
            </a:r>
          </a:p>
        </p:txBody>
      </p:sp>
    </p:spTree>
    <p:custDataLst>
      <p:tags r:id="rId1"/>
    </p:custDataLst>
    <p:extLst>
      <p:ext uri="{BB962C8B-B14F-4D97-AF65-F5344CB8AC3E}">
        <p14:creationId xmlns:p14="http://schemas.microsoft.com/office/powerpoint/2010/main" val="100946486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Issues – </a:t>
            </a:r>
            <a:r>
              <a:rPr lang="en-US" dirty="0" smtClean="0">
                <a:latin typeface="Courier New" pitchFamily="49" charset="0"/>
                <a:cs typeface="Courier New" pitchFamily="49" charset="0"/>
              </a:rPr>
              <a:t>VACUUM</a:t>
            </a:r>
            <a:r>
              <a:rPr lang="en-US" dirty="0" smtClean="0"/>
              <a:t> Configuration Parameters</a:t>
            </a:r>
            <a:endParaRPr lang="en-US" dirty="0"/>
          </a:p>
        </p:txBody>
      </p:sp>
      <p:sp>
        <p:nvSpPr>
          <p:cNvPr id="7" name="Content Placeholder 6"/>
          <p:cNvSpPr>
            <a:spLocks noGrp="1"/>
          </p:cNvSpPr>
          <p:nvPr>
            <p:ph idx="1"/>
          </p:nvPr>
        </p:nvSpPr>
        <p:spPr>
          <a:xfrm>
            <a:off x="457200" y="1284818"/>
            <a:ext cx="8229600" cy="3394472"/>
          </a:xfrm>
        </p:spPr>
        <p:txBody>
          <a:bodyPr/>
          <a:lstStyle/>
          <a:p>
            <a:pPr>
              <a:spcBef>
                <a:spcPts val="0"/>
              </a:spcBef>
              <a:buNone/>
            </a:pPr>
            <a:r>
              <a:rPr lang="en-US" sz="2200" dirty="0" smtClean="0"/>
              <a:t>Set the following </a:t>
            </a:r>
            <a:r>
              <a:rPr lang="en-US" sz="2200" dirty="0" smtClean="0">
                <a:latin typeface="Courier New" pitchFamily="49" charset="0"/>
                <a:cs typeface="Courier New" pitchFamily="49" charset="0"/>
              </a:rPr>
              <a:t>VACUUM</a:t>
            </a:r>
            <a:r>
              <a:rPr lang="en-US" sz="2200" dirty="0" smtClean="0"/>
              <a:t> configuration parameters:</a:t>
            </a:r>
          </a:p>
          <a:p>
            <a:pPr>
              <a:spcBef>
                <a:spcPts val="0"/>
              </a:spcBef>
            </a:pPr>
            <a:r>
              <a:rPr lang="en-US" sz="2200" dirty="0" smtClean="0">
                <a:latin typeface="Courier New" pitchFamily="49" charset="0"/>
                <a:cs typeface="Courier New" pitchFamily="49" charset="0"/>
              </a:rPr>
              <a:t>max_fsm_relations</a:t>
            </a:r>
            <a:r>
              <a:rPr lang="en-US" sz="2200" dirty="0" smtClean="0"/>
              <a:t>:</a:t>
            </a:r>
          </a:p>
          <a:p>
            <a:pPr lvl="1">
              <a:spcBef>
                <a:spcPts val="0"/>
              </a:spcBef>
            </a:pPr>
            <a:r>
              <a:rPr lang="en-US" sz="2200" dirty="0" smtClean="0"/>
              <a:t>This parameter should be set to </a:t>
            </a:r>
            <a:r>
              <a:rPr lang="en-US" sz="2200" i="1" dirty="0" smtClean="0"/>
              <a:t>tables + indexes + system tables </a:t>
            </a:r>
            <a:endParaRPr lang="en-US" sz="2200" dirty="0" smtClean="0"/>
          </a:p>
          <a:p>
            <a:pPr lvl="1">
              <a:spcBef>
                <a:spcPts val="0"/>
              </a:spcBef>
            </a:pPr>
            <a:r>
              <a:rPr lang="en-US" sz="2200" dirty="0" smtClean="0"/>
              <a:t>Sets the number of relations for which free space will be tracked in the memory free-space map</a:t>
            </a:r>
          </a:p>
          <a:p>
            <a:pPr>
              <a:spcBef>
                <a:spcPts val="0"/>
              </a:spcBef>
            </a:pPr>
            <a:r>
              <a:rPr lang="en-US" sz="2200" dirty="0" smtClean="0">
                <a:latin typeface="Courier New" pitchFamily="49" charset="0"/>
                <a:cs typeface="Courier New" pitchFamily="49" charset="0"/>
              </a:rPr>
              <a:t>max_fsm_pages</a:t>
            </a:r>
            <a:r>
              <a:rPr lang="en-US" sz="2200" dirty="0" smtClean="0"/>
              <a:t>:</a:t>
            </a:r>
          </a:p>
          <a:p>
            <a:pPr lvl="1">
              <a:spcBef>
                <a:spcPts val="0"/>
              </a:spcBef>
            </a:pPr>
            <a:r>
              <a:rPr lang="en-US" sz="2200" dirty="0" smtClean="0"/>
              <a:t>This parameter is equal to </a:t>
            </a:r>
            <a:r>
              <a:rPr lang="en-US" sz="2200" i="1" dirty="0" smtClean="0"/>
              <a:t>16 * max_fsm_relations </a:t>
            </a:r>
          </a:p>
          <a:p>
            <a:pPr lvl="1">
              <a:spcBef>
                <a:spcPts val="0"/>
              </a:spcBef>
            </a:pPr>
            <a:r>
              <a:rPr lang="en-US" sz="2200" dirty="0" smtClean="0"/>
              <a:t>Sets the number of disk pages for which free space will be tracked</a:t>
            </a:r>
          </a:p>
        </p:txBody>
      </p:sp>
    </p:spTree>
    <p:custDataLst>
      <p:tags r:id="rId1"/>
    </p:custDataLst>
    <p:extLst>
      <p:ext uri="{BB962C8B-B14F-4D97-AF65-F5344CB8AC3E}">
        <p14:creationId xmlns:p14="http://schemas.microsoft.com/office/powerpoint/2010/main" val="4631920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Allocation and Contention</a:t>
            </a:r>
            <a:endParaRPr lang="en-US" dirty="0"/>
          </a:p>
        </p:txBody>
      </p:sp>
      <p:sp>
        <p:nvSpPr>
          <p:cNvPr id="7" name="Content Placeholder 6"/>
          <p:cNvSpPr>
            <a:spLocks noGrp="1"/>
          </p:cNvSpPr>
          <p:nvPr>
            <p:ph idx="1"/>
          </p:nvPr>
        </p:nvSpPr>
        <p:spPr>
          <a:xfrm>
            <a:off x="457200" y="710367"/>
            <a:ext cx="8229600" cy="3394472"/>
          </a:xfrm>
        </p:spPr>
        <p:txBody>
          <a:bodyPr/>
          <a:lstStyle/>
          <a:p>
            <a:pPr>
              <a:spcBef>
                <a:spcPts val="0"/>
              </a:spcBef>
              <a:buNone/>
            </a:pPr>
            <a:r>
              <a:rPr lang="en-US" sz="2200" dirty="0" smtClean="0"/>
              <a:t>To work around resource allocation issues:</a:t>
            </a:r>
          </a:p>
          <a:p>
            <a:pPr>
              <a:spcBef>
                <a:spcPts val="0"/>
              </a:spcBef>
            </a:pPr>
            <a:r>
              <a:rPr lang="en-US" sz="2200" dirty="0" smtClean="0"/>
              <a:t>Greenplum resource queues</a:t>
            </a:r>
          </a:p>
          <a:p>
            <a:pPr lvl="1">
              <a:spcBef>
                <a:spcPts val="0"/>
              </a:spcBef>
            </a:pPr>
            <a:r>
              <a:rPr lang="en-US" sz="2200" dirty="0" smtClean="0"/>
              <a:t>Limit active queries in the system</a:t>
            </a:r>
          </a:p>
          <a:p>
            <a:pPr lvl="1">
              <a:spcBef>
                <a:spcPts val="0"/>
              </a:spcBef>
            </a:pPr>
            <a:r>
              <a:rPr lang="en-US" sz="2200" dirty="0" smtClean="0"/>
              <a:t>Limit the size of a query a particular user can run</a:t>
            </a:r>
          </a:p>
          <a:p>
            <a:pPr>
              <a:spcBef>
                <a:spcPts val="0"/>
              </a:spcBef>
            </a:pPr>
            <a:r>
              <a:rPr lang="en-US" sz="2200" dirty="0" smtClean="0"/>
              <a:t>Perform admin tasks at low usage times</a:t>
            </a:r>
          </a:p>
          <a:p>
            <a:pPr lvl="1">
              <a:spcBef>
                <a:spcPts val="0"/>
              </a:spcBef>
            </a:pPr>
            <a:r>
              <a:rPr lang="en-US" sz="2200" dirty="0" smtClean="0"/>
              <a:t>Data loading, ETL</a:t>
            </a:r>
          </a:p>
          <a:p>
            <a:pPr lvl="1">
              <a:spcBef>
                <a:spcPts val="0"/>
              </a:spcBef>
            </a:pPr>
            <a:r>
              <a:rPr lang="en-US" sz="2200" dirty="0" smtClean="0">
                <a:latin typeface="Courier New" pitchFamily="49" charset="0"/>
                <a:cs typeface="Courier New" pitchFamily="49" charset="0"/>
              </a:rPr>
              <a:t>VACUUM</a:t>
            </a:r>
            <a:r>
              <a:rPr lang="en-US" sz="2200" dirty="0" smtClean="0"/>
              <a:t> and </a:t>
            </a:r>
            <a:r>
              <a:rPr lang="en-US" sz="2200" dirty="0" smtClean="0">
                <a:latin typeface="Courier New" pitchFamily="49" charset="0"/>
                <a:cs typeface="Courier New" pitchFamily="49" charset="0"/>
              </a:rPr>
              <a:t>ANALYZE</a:t>
            </a:r>
          </a:p>
          <a:p>
            <a:pPr lvl="1">
              <a:spcBef>
                <a:spcPts val="0"/>
              </a:spcBef>
            </a:pPr>
            <a:r>
              <a:rPr lang="en-US" sz="2200" dirty="0" smtClean="0"/>
              <a:t>Backups</a:t>
            </a:r>
          </a:p>
          <a:p>
            <a:pPr>
              <a:spcBef>
                <a:spcPts val="0"/>
              </a:spcBef>
            </a:pPr>
            <a:r>
              <a:rPr lang="en-US" sz="2200" dirty="0" smtClean="0"/>
              <a:t>Design applications to prevent lock conflicts</a:t>
            </a:r>
          </a:p>
          <a:p>
            <a:pPr lvl="1">
              <a:spcBef>
                <a:spcPts val="0"/>
              </a:spcBef>
            </a:pPr>
            <a:r>
              <a:rPr lang="en-US" sz="2200" dirty="0" smtClean="0"/>
              <a:t>Concurrent sessions not updating the same data at the same time</a:t>
            </a:r>
          </a:p>
          <a:p>
            <a:pPr>
              <a:spcBef>
                <a:spcPts val="0"/>
              </a:spcBef>
            </a:pPr>
            <a:r>
              <a:rPr lang="en-US" sz="2200" dirty="0" smtClean="0"/>
              <a:t>Set resource-related configuration parameters</a:t>
            </a:r>
          </a:p>
        </p:txBody>
      </p:sp>
    </p:spTree>
    <p:custDataLst>
      <p:tags r:id="rId1"/>
    </p:custDataLst>
    <p:extLst>
      <p:ext uri="{BB962C8B-B14F-4D97-AF65-F5344CB8AC3E}">
        <p14:creationId xmlns:p14="http://schemas.microsoft.com/office/powerpoint/2010/main" val="4174018623"/>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3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ivotal_4x3_template">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15081</TotalTime>
  <Words>7694</Words>
  <Application>Microsoft Macintosh PowerPoint</Application>
  <PresentationFormat>On-screen Show (16:9)</PresentationFormat>
  <Paragraphs>461</Paragraphs>
  <Slides>37</Slides>
  <Notes>37</Notes>
  <HiddenSlides>5</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pivotal_4x3_template</vt:lpstr>
      <vt:lpstr>Greenplum Database Tuning</vt:lpstr>
      <vt:lpstr>Approaching a Performance Tuning Initiative </vt:lpstr>
      <vt:lpstr>PowerPoint Presentation</vt:lpstr>
      <vt:lpstr>Common Causes of Performance Issues</vt:lpstr>
      <vt:lpstr>Common Causes of Performance Issues</vt:lpstr>
      <vt:lpstr>Common Causes of Performance Issues</vt:lpstr>
      <vt:lpstr>Hardware Issues</vt:lpstr>
      <vt:lpstr>Hardware Issues – VACUUM Configuration Parameters</vt:lpstr>
      <vt:lpstr>Resource Allocation and Contention</vt:lpstr>
      <vt:lpstr>Setting Resource Related Configuration Parameters</vt:lpstr>
      <vt:lpstr>PowerPoint Presentation</vt:lpstr>
      <vt:lpstr>Setting Memory Management Parameters</vt:lpstr>
      <vt:lpstr>Database Statistics – ANALYZE</vt:lpstr>
      <vt:lpstr>Configuring Statistics Collection</vt:lpstr>
      <vt:lpstr>Greenplum Data Distribution</vt:lpstr>
      <vt:lpstr>Greenplum Data Distribution – Consider the Table Distribution Key</vt:lpstr>
      <vt:lpstr>PowerPoint Presentation</vt:lpstr>
      <vt:lpstr>Greenplum Data Distribution – Check for Data Skew</vt:lpstr>
      <vt:lpstr>Greenplum Data Distribution – Rebalancing a Table</vt:lpstr>
      <vt:lpstr>SQL Formulation – General Considerations</vt:lpstr>
      <vt:lpstr>SQL Formulation – Greenplum Specific Considerations</vt:lpstr>
      <vt:lpstr>Database Design</vt:lpstr>
      <vt:lpstr>Database Design – Selecting Appropriate Data Types</vt:lpstr>
      <vt:lpstr>PowerPoint Presentation</vt:lpstr>
      <vt:lpstr>Database Design – Denormalization</vt:lpstr>
      <vt:lpstr>Database Design – Table Partitioning</vt:lpstr>
      <vt:lpstr>Database Design – Indexes</vt:lpstr>
      <vt:lpstr>Database Design – Index Considerations</vt:lpstr>
      <vt:lpstr>PowerPoint Presentation</vt:lpstr>
      <vt:lpstr>Tracking Performance Issues</vt:lpstr>
      <vt:lpstr>Tracking Performance Issues – pg_stat_activity System Catalog View</vt:lpstr>
      <vt:lpstr>Tracking Performance Issues – pg_locks System Activity View</vt:lpstr>
      <vt:lpstr>Tracking Performance Issues – pg_locks System Activity View (Cont)</vt:lpstr>
      <vt:lpstr>Tracking Performance Issues – Greenplum Database Log Files</vt:lpstr>
      <vt:lpstr>Tracking Performance Issues – UNIX System Utilities</vt:lpstr>
      <vt:lpstr>Wrapping Up</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Performance Analysis and Tuning</dc:title>
  <dc:creator>cantot</dc:creator>
  <cp:lastModifiedBy>Mark Secrist</cp:lastModifiedBy>
  <cp:revision>310</cp:revision>
  <dcterms:created xsi:type="dcterms:W3CDTF">2015-02-11T17:51:07Z</dcterms:created>
  <dcterms:modified xsi:type="dcterms:W3CDTF">2016-08-31T22:28:46Z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6BFDBE32-553A-4F71-9724-8B0DD34D4ED7</vt:lpwstr>
  </property>
  <property fmtid="{D5CDD505-2E9C-101B-9397-08002B2CF9AE}" pid="3" name="ArticulatePath">
    <vt:lpwstr>GAA&amp;I_Module08</vt:lpwstr>
  </property>
</Properties>
</file>