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embeddings/oleObject1.bin" ContentType="application/vnd.openxmlformats-officedocument.oleObject"/>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439" r:id="rId2"/>
    <p:sldId id="440" r:id="rId3"/>
    <p:sldId id="441" r:id="rId4"/>
    <p:sldId id="451" r:id="rId5"/>
    <p:sldId id="447" r:id="rId6"/>
    <p:sldId id="448" r:id="rId7"/>
    <p:sldId id="449" r:id="rId8"/>
    <p:sldId id="450" r:id="rId9"/>
    <p:sldId id="368" r:id="rId10"/>
    <p:sldId id="445" r:id="rId11"/>
    <p:sldId id="374" r:id="rId12"/>
    <p:sldId id="375" r:id="rId13"/>
    <p:sldId id="376" r:id="rId14"/>
    <p:sldId id="446" r:id="rId15"/>
    <p:sldId id="444" r:id="rId16"/>
  </p:sldIdLst>
  <p:sldSz cx="9144000" cy="5143500" type="screen16x9"/>
  <p:notesSz cx="6858000" cy="9144000"/>
  <p:custDataLst>
    <p:tags r:id="rId20"/>
  </p:custDataLst>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4D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28" autoAdjust="0"/>
    <p:restoredTop sz="70682" autoAdjust="0"/>
  </p:normalViewPr>
  <p:slideViewPr>
    <p:cSldViewPr snapToGrid="0" snapToObjects="1">
      <p:cViewPr varScale="1">
        <p:scale>
          <a:sx n="114" d="100"/>
          <a:sy n="114" d="100"/>
        </p:scale>
        <p:origin x="-720" y="-9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p:scale>
          <a:sx n="90" d="100"/>
          <a:sy n="90" d="100"/>
        </p:scale>
        <p:origin x="-3600"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gs" Target="tags/tag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DF25DD-4BAD-4969-B9A2-F9A20F81844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782C861-0C64-42FE-B343-524142D1E619}">
      <dgm:prSet phldrT="[Text]"/>
      <dgm:spPr/>
      <dgm:t>
        <a:bodyPr/>
        <a:lstStyle/>
        <a:p>
          <a:r>
            <a:rPr lang="en-US" dirty="0" smtClean="0"/>
            <a:t>To see the plan for a query, use:</a:t>
          </a:r>
        </a:p>
      </dgm:t>
    </dgm:pt>
    <dgm:pt modelId="{F65DD5A4-4348-47B3-A0C3-B9436E8C2332}" type="parTrans" cxnId="{08F8073C-5565-4478-B54E-872C3E1133D7}">
      <dgm:prSet/>
      <dgm:spPr/>
      <dgm:t>
        <a:bodyPr/>
        <a:lstStyle/>
        <a:p>
          <a:endParaRPr lang="en-US"/>
        </a:p>
      </dgm:t>
    </dgm:pt>
    <dgm:pt modelId="{2B0BE5C0-1BD3-40A6-BEC4-935A024B206B}" type="sibTrans" cxnId="{08F8073C-5565-4478-B54E-872C3E1133D7}">
      <dgm:prSet/>
      <dgm:spPr/>
      <dgm:t>
        <a:bodyPr/>
        <a:lstStyle/>
        <a:p>
          <a:endParaRPr lang="en-US"/>
        </a:p>
      </dgm:t>
    </dgm:pt>
    <dgm:pt modelId="{B2AD1805-B07E-4E2A-8FC6-38377BF9EF75}">
      <dgm:prSet phldrT="[Text]"/>
      <dgm:spPr/>
      <dgm:t>
        <a:bodyPr/>
        <a:lstStyle/>
        <a:p>
          <a:r>
            <a:rPr lang="en-US" dirty="0" smtClean="0">
              <a:latin typeface="Courier New" panose="02070309020205020404" pitchFamily="49" charset="0"/>
              <a:cs typeface="Courier New" panose="02070309020205020404" pitchFamily="49" charset="0"/>
            </a:rPr>
            <a:t>EXPLAIN &lt;query&gt;</a:t>
          </a:r>
          <a:endParaRPr lang="en-US" dirty="0">
            <a:latin typeface="Courier New" panose="02070309020205020404" pitchFamily="49" charset="0"/>
            <a:cs typeface="Courier New" panose="02070309020205020404" pitchFamily="49" charset="0"/>
          </a:endParaRPr>
        </a:p>
      </dgm:t>
    </dgm:pt>
    <dgm:pt modelId="{6C0553AF-F933-4036-8A35-2D653CBF8E34}" type="parTrans" cxnId="{D3422B38-985C-41FB-8802-F5BC78C30390}">
      <dgm:prSet/>
      <dgm:spPr/>
      <dgm:t>
        <a:bodyPr/>
        <a:lstStyle/>
        <a:p>
          <a:endParaRPr lang="en-US"/>
        </a:p>
      </dgm:t>
    </dgm:pt>
    <dgm:pt modelId="{EE072940-95D9-467F-B96A-E66224E227E7}" type="sibTrans" cxnId="{D3422B38-985C-41FB-8802-F5BC78C30390}">
      <dgm:prSet/>
      <dgm:spPr/>
      <dgm:t>
        <a:bodyPr/>
        <a:lstStyle/>
        <a:p>
          <a:endParaRPr lang="en-US"/>
        </a:p>
      </dgm:t>
    </dgm:pt>
    <dgm:pt modelId="{CB4E7C83-081D-41A3-8F6E-D0B9FBD26B67}">
      <dgm:prSet phldrT="[Text]"/>
      <dgm:spPr/>
      <dgm:t>
        <a:bodyPr/>
        <a:lstStyle/>
        <a:p>
          <a:r>
            <a:rPr lang="en-US" dirty="0" smtClean="0"/>
            <a:t>Query plans:</a:t>
          </a:r>
        </a:p>
      </dgm:t>
    </dgm:pt>
    <dgm:pt modelId="{3C187AB8-5DDA-4F52-9A24-DDE54FC19520}" type="parTrans" cxnId="{836B4435-27D6-47B3-87C0-AAA5B68AA888}">
      <dgm:prSet/>
      <dgm:spPr/>
      <dgm:t>
        <a:bodyPr/>
        <a:lstStyle/>
        <a:p>
          <a:endParaRPr lang="en-US"/>
        </a:p>
      </dgm:t>
    </dgm:pt>
    <dgm:pt modelId="{EFBF7B00-6887-405D-9AC4-82EF44D11F20}" type="sibTrans" cxnId="{836B4435-27D6-47B3-87C0-AAA5B68AA888}">
      <dgm:prSet/>
      <dgm:spPr/>
      <dgm:t>
        <a:bodyPr/>
        <a:lstStyle/>
        <a:p>
          <a:endParaRPr lang="en-US"/>
        </a:p>
      </dgm:t>
    </dgm:pt>
    <dgm:pt modelId="{B282B5D0-4434-47C5-B528-49CC1F352D69}">
      <dgm:prSet phldrT="[Text]"/>
      <dgm:spPr/>
      <dgm:t>
        <a:bodyPr/>
        <a:lstStyle/>
        <a:p>
          <a:r>
            <a:rPr lang="en-US" dirty="0" smtClean="0"/>
            <a:t>Are read from bottom to top</a:t>
          </a:r>
          <a:endParaRPr lang="en-US" dirty="0"/>
        </a:p>
      </dgm:t>
    </dgm:pt>
    <dgm:pt modelId="{047DBDC3-9155-4F3C-AC33-74A887420333}" type="parTrans" cxnId="{7C779FBD-FD13-4FA2-A4CC-DB83898D0083}">
      <dgm:prSet/>
      <dgm:spPr/>
      <dgm:t>
        <a:bodyPr/>
        <a:lstStyle/>
        <a:p>
          <a:endParaRPr lang="en-US"/>
        </a:p>
      </dgm:t>
    </dgm:pt>
    <dgm:pt modelId="{BE2222D4-089C-4BC1-946F-E5832B1CE57A}" type="sibTrans" cxnId="{7C779FBD-FD13-4FA2-A4CC-DB83898D0083}">
      <dgm:prSet/>
      <dgm:spPr/>
      <dgm:t>
        <a:bodyPr/>
        <a:lstStyle/>
        <a:p>
          <a:endParaRPr lang="en-US"/>
        </a:p>
      </dgm:t>
    </dgm:pt>
    <dgm:pt modelId="{D14AD42F-A2CB-4599-88C8-5A1F01F556C8}">
      <dgm:prSet phldrT="[Text]"/>
      <dgm:spPr/>
      <dgm:t>
        <a:bodyPr/>
        <a:lstStyle/>
        <a:p>
          <a:r>
            <a:rPr lang="en-US" dirty="0" smtClean="0"/>
            <a:t>The following metrics are given for each operation:</a:t>
          </a:r>
        </a:p>
      </dgm:t>
    </dgm:pt>
    <dgm:pt modelId="{61DDE7BC-98F7-4D50-9320-A32B97AE82B1}" type="parTrans" cxnId="{880AAD0A-A211-4FBA-AA7E-603EE19E7881}">
      <dgm:prSet/>
      <dgm:spPr/>
      <dgm:t>
        <a:bodyPr/>
        <a:lstStyle/>
        <a:p>
          <a:endParaRPr lang="en-US"/>
        </a:p>
      </dgm:t>
    </dgm:pt>
    <dgm:pt modelId="{12A30B82-119F-4DC7-8344-C96CDA9DCF99}" type="sibTrans" cxnId="{880AAD0A-A211-4FBA-AA7E-603EE19E7881}">
      <dgm:prSet/>
      <dgm:spPr/>
      <dgm:t>
        <a:bodyPr/>
        <a:lstStyle/>
        <a:p>
          <a:endParaRPr lang="en-US"/>
        </a:p>
      </dgm:t>
    </dgm:pt>
    <dgm:pt modelId="{482DD2EC-9E53-42B2-A83B-0414B604B73B}">
      <dgm:prSet phldrT="[Text]"/>
      <dgm:spPr/>
      <dgm:t>
        <a:bodyPr/>
        <a:lstStyle/>
        <a:p>
          <a:r>
            <a:rPr lang="en-US" dirty="0" smtClean="0"/>
            <a:t>Cost (units of disk page fetches)</a:t>
          </a:r>
          <a:endParaRPr lang="en-US" dirty="0"/>
        </a:p>
      </dgm:t>
    </dgm:pt>
    <dgm:pt modelId="{FE083EBB-6A26-4652-89D9-96D05347B77C}" type="parTrans" cxnId="{67F5BA1E-DC92-453F-82E2-E627443B41D3}">
      <dgm:prSet/>
      <dgm:spPr/>
      <dgm:t>
        <a:bodyPr/>
        <a:lstStyle/>
        <a:p>
          <a:endParaRPr lang="en-US"/>
        </a:p>
      </dgm:t>
    </dgm:pt>
    <dgm:pt modelId="{059A982A-4A59-4A32-90F8-DE2430594701}" type="sibTrans" cxnId="{67F5BA1E-DC92-453F-82E2-E627443B41D3}">
      <dgm:prSet/>
      <dgm:spPr/>
      <dgm:t>
        <a:bodyPr/>
        <a:lstStyle/>
        <a:p>
          <a:endParaRPr lang="en-US"/>
        </a:p>
      </dgm:t>
    </dgm:pt>
    <dgm:pt modelId="{50423D82-9ACA-4BCF-82FA-ADFBC3AA8877}">
      <dgm:prSet/>
      <dgm:spPr/>
      <dgm:t>
        <a:bodyPr/>
        <a:lstStyle/>
        <a:p>
          <a:r>
            <a:rPr lang="en-US" dirty="0" smtClean="0">
              <a:latin typeface="Courier New" panose="02070309020205020404" pitchFamily="49" charset="0"/>
              <a:cs typeface="Courier New" panose="02070309020205020404" pitchFamily="49" charset="0"/>
            </a:rPr>
            <a:t>EXPLAIN ANALYZE &lt;query&gt;</a:t>
          </a:r>
          <a:endParaRPr lang="en-US" dirty="0">
            <a:latin typeface="Courier New" panose="02070309020205020404" pitchFamily="49" charset="0"/>
            <a:cs typeface="Courier New" panose="02070309020205020404" pitchFamily="49" charset="0"/>
          </a:endParaRPr>
        </a:p>
      </dgm:t>
    </dgm:pt>
    <dgm:pt modelId="{BE45823D-0143-447C-A38C-DA7C76855C8D}" type="parTrans" cxnId="{97C3C1BA-9AAE-498F-BC57-7A7F69DB0069}">
      <dgm:prSet/>
      <dgm:spPr/>
      <dgm:t>
        <a:bodyPr/>
        <a:lstStyle/>
        <a:p>
          <a:endParaRPr lang="en-US"/>
        </a:p>
      </dgm:t>
    </dgm:pt>
    <dgm:pt modelId="{6D486CE0-2795-4C95-BD46-3CB031E6C3E7}" type="sibTrans" cxnId="{97C3C1BA-9AAE-498F-BC57-7A7F69DB0069}">
      <dgm:prSet/>
      <dgm:spPr/>
      <dgm:t>
        <a:bodyPr/>
        <a:lstStyle/>
        <a:p>
          <a:endParaRPr lang="en-US"/>
        </a:p>
      </dgm:t>
    </dgm:pt>
    <dgm:pt modelId="{2075802F-23A4-4E69-822E-9DE756688E92}">
      <dgm:prSet/>
      <dgm:spPr/>
      <dgm:t>
        <a:bodyPr/>
        <a:lstStyle/>
        <a:p>
          <a:r>
            <a:rPr lang="en-US" smtClean="0"/>
            <a:t>Include motions, such as Gather, Redistribute, Broadcast on</a:t>
          </a:r>
          <a:endParaRPr lang="en-US"/>
        </a:p>
      </dgm:t>
    </dgm:pt>
    <dgm:pt modelId="{DB912729-9756-4E63-97E2-5E36F3EBB6E3}" type="parTrans" cxnId="{B8191CF5-BE99-4A81-99CA-BC86BD2B7C60}">
      <dgm:prSet/>
      <dgm:spPr/>
      <dgm:t>
        <a:bodyPr/>
        <a:lstStyle/>
        <a:p>
          <a:endParaRPr lang="en-US"/>
        </a:p>
      </dgm:t>
    </dgm:pt>
    <dgm:pt modelId="{8E887E92-2E47-4B7D-98D0-49088DACDDAF}" type="sibTrans" cxnId="{B8191CF5-BE99-4A81-99CA-BC86BD2B7C60}">
      <dgm:prSet/>
      <dgm:spPr/>
      <dgm:t>
        <a:bodyPr/>
        <a:lstStyle/>
        <a:p>
          <a:endParaRPr lang="en-US"/>
        </a:p>
      </dgm:t>
    </dgm:pt>
    <dgm:pt modelId="{2362AD54-7163-46CC-9699-85D97B2E80D4}">
      <dgm:prSet/>
      <dgm:spPr/>
      <dgm:t>
        <a:bodyPr/>
        <a:lstStyle/>
        <a:p>
          <a:r>
            <a:rPr lang="en-US" dirty="0" smtClean="0"/>
            <a:t>Joins</a:t>
          </a:r>
          <a:endParaRPr lang="en-US" dirty="0"/>
        </a:p>
      </dgm:t>
    </dgm:pt>
    <dgm:pt modelId="{70C3953C-E501-4E9F-9160-EB66C689107F}" type="parTrans" cxnId="{2EED8599-7353-4735-A2EF-9E3742D26326}">
      <dgm:prSet/>
      <dgm:spPr/>
      <dgm:t>
        <a:bodyPr/>
        <a:lstStyle/>
        <a:p>
          <a:endParaRPr lang="en-US"/>
        </a:p>
      </dgm:t>
    </dgm:pt>
    <dgm:pt modelId="{4EBC2D7B-63C6-4FC0-BE36-9AF1C8E3FD52}" type="sibTrans" cxnId="{2EED8599-7353-4735-A2EF-9E3742D26326}">
      <dgm:prSet/>
      <dgm:spPr/>
      <dgm:t>
        <a:bodyPr/>
        <a:lstStyle/>
        <a:p>
          <a:endParaRPr lang="en-US"/>
        </a:p>
      </dgm:t>
    </dgm:pt>
    <dgm:pt modelId="{A1BD5724-F815-4236-9F06-A295739E3F90}">
      <dgm:prSet/>
      <dgm:spPr/>
      <dgm:t>
        <a:bodyPr/>
        <a:lstStyle/>
        <a:p>
          <a:r>
            <a:rPr lang="en-US" dirty="0" smtClean="0"/>
            <a:t>Sorts</a:t>
          </a:r>
          <a:endParaRPr lang="en-US" dirty="0"/>
        </a:p>
      </dgm:t>
    </dgm:pt>
    <dgm:pt modelId="{832608AC-6207-4448-95F9-75B05A6A1204}" type="parTrans" cxnId="{FC992506-3B64-41D8-8560-6754DC7B715A}">
      <dgm:prSet/>
      <dgm:spPr/>
      <dgm:t>
        <a:bodyPr/>
        <a:lstStyle/>
        <a:p>
          <a:endParaRPr lang="en-US"/>
        </a:p>
      </dgm:t>
    </dgm:pt>
    <dgm:pt modelId="{6E8921F0-EC8E-4B08-AE9B-BD98027AC0E5}" type="sibTrans" cxnId="{FC992506-3B64-41D8-8560-6754DC7B715A}">
      <dgm:prSet/>
      <dgm:spPr/>
      <dgm:t>
        <a:bodyPr/>
        <a:lstStyle/>
        <a:p>
          <a:endParaRPr lang="en-US"/>
        </a:p>
      </dgm:t>
    </dgm:pt>
    <dgm:pt modelId="{FA39011D-0114-48F3-87AB-EDAF7D51B962}">
      <dgm:prSet/>
      <dgm:spPr/>
      <dgm:t>
        <a:bodyPr/>
        <a:lstStyle/>
        <a:p>
          <a:r>
            <a:rPr lang="en-US" dirty="0" smtClean="0"/>
            <a:t>Aggregations</a:t>
          </a:r>
          <a:endParaRPr lang="en-US" dirty="0"/>
        </a:p>
      </dgm:t>
    </dgm:pt>
    <dgm:pt modelId="{DF64E332-DD28-4EF5-A8F1-534964B8147A}" type="parTrans" cxnId="{FC06DE35-18D7-4B93-9913-43A7CA6CCDD1}">
      <dgm:prSet/>
      <dgm:spPr/>
      <dgm:t>
        <a:bodyPr/>
        <a:lstStyle/>
        <a:p>
          <a:endParaRPr lang="en-US"/>
        </a:p>
      </dgm:t>
    </dgm:pt>
    <dgm:pt modelId="{8C0E274F-60FD-41DC-B331-CA47F3CC6573}" type="sibTrans" cxnId="{FC06DE35-18D7-4B93-9913-43A7CA6CCDD1}">
      <dgm:prSet/>
      <dgm:spPr/>
      <dgm:t>
        <a:bodyPr/>
        <a:lstStyle/>
        <a:p>
          <a:endParaRPr lang="en-US"/>
        </a:p>
      </dgm:t>
    </dgm:pt>
    <dgm:pt modelId="{C499BD51-9FFF-4A60-925B-F4D6F723D706}">
      <dgm:prSet/>
      <dgm:spPr/>
      <dgm:t>
        <a:bodyPr/>
        <a:lstStyle/>
        <a:p>
          <a:r>
            <a:rPr lang="en-US" dirty="0" smtClean="0"/>
            <a:t>Rows (rows output by this node)</a:t>
          </a:r>
          <a:endParaRPr lang="en-US" dirty="0"/>
        </a:p>
      </dgm:t>
    </dgm:pt>
    <dgm:pt modelId="{5EA16FE1-F600-4E96-898A-4A59EC640148}" type="parTrans" cxnId="{D215D410-33C7-4B49-93E4-AA2520DD956E}">
      <dgm:prSet/>
      <dgm:spPr/>
      <dgm:t>
        <a:bodyPr/>
        <a:lstStyle/>
        <a:p>
          <a:endParaRPr lang="en-US"/>
        </a:p>
      </dgm:t>
    </dgm:pt>
    <dgm:pt modelId="{46CF61A9-FDE3-4A92-9F2E-CB6C462EB9E9}" type="sibTrans" cxnId="{D215D410-33C7-4B49-93E4-AA2520DD956E}">
      <dgm:prSet/>
      <dgm:spPr/>
      <dgm:t>
        <a:bodyPr/>
        <a:lstStyle/>
        <a:p>
          <a:endParaRPr lang="en-US"/>
        </a:p>
      </dgm:t>
    </dgm:pt>
    <dgm:pt modelId="{F1B2636B-3064-44A7-859E-9F391B1F2E92}">
      <dgm:prSet/>
      <dgm:spPr/>
      <dgm:t>
        <a:bodyPr/>
        <a:lstStyle/>
        <a:p>
          <a:r>
            <a:rPr lang="en-US" dirty="0" smtClean="0"/>
            <a:t>Width (average size, in bytes, of a node’s output)</a:t>
          </a:r>
          <a:endParaRPr lang="en-US" dirty="0"/>
        </a:p>
      </dgm:t>
    </dgm:pt>
    <dgm:pt modelId="{D02C0B9B-4581-4C7B-8412-9A5302BFD070}" type="parTrans" cxnId="{978DE49A-0AB8-41EE-BDB7-9CCD901E813D}">
      <dgm:prSet/>
      <dgm:spPr/>
      <dgm:t>
        <a:bodyPr/>
        <a:lstStyle/>
        <a:p>
          <a:endParaRPr lang="en-US"/>
        </a:p>
      </dgm:t>
    </dgm:pt>
    <dgm:pt modelId="{A542F1A1-A58E-48AB-8F1F-7869FC6FCD2A}" type="sibTrans" cxnId="{978DE49A-0AB8-41EE-BDB7-9CCD901E813D}">
      <dgm:prSet/>
      <dgm:spPr/>
      <dgm:t>
        <a:bodyPr/>
        <a:lstStyle/>
        <a:p>
          <a:endParaRPr lang="en-US"/>
        </a:p>
      </dgm:t>
    </dgm:pt>
    <dgm:pt modelId="{0C121688-6459-4979-8826-9D0BA39A844A}" type="pres">
      <dgm:prSet presAssocID="{06DF25DD-4BAD-4969-B9A2-F9A20F818448}" presName="Name0" presStyleCnt="0">
        <dgm:presLayoutVars>
          <dgm:dir/>
          <dgm:animLvl val="lvl"/>
          <dgm:resizeHandles val="exact"/>
        </dgm:presLayoutVars>
      </dgm:prSet>
      <dgm:spPr/>
      <dgm:t>
        <a:bodyPr/>
        <a:lstStyle/>
        <a:p>
          <a:endParaRPr lang="en-US"/>
        </a:p>
      </dgm:t>
    </dgm:pt>
    <dgm:pt modelId="{7B480FB7-7975-486D-82DA-35C9EE07E1E1}" type="pres">
      <dgm:prSet presAssocID="{6782C861-0C64-42FE-B343-524142D1E619}" presName="composite" presStyleCnt="0"/>
      <dgm:spPr/>
    </dgm:pt>
    <dgm:pt modelId="{92C203E5-00FF-4D17-B5EE-BC5E95A968BA}" type="pres">
      <dgm:prSet presAssocID="{6782C861-0C64-42FE-B343-524142D1E619}" presName="parTx" presStyleLbl="alignNode1" presStyleIdx="0" presStyleCnt="3">
        <dgm:presLayoutVars>
          <dgm:chMax val="0"/>
          <dgm:chPref val="0"/>
          <dgm:bulletEnabled val="1"/>
        </dgm:presLayoutVars>
      </dgm:prSet>
      <dgm:spPr/>
      <dgm:t>
        <a:bodyPr/>
        <a:lstStyle/>
        <a:p>
          <a:endParaRPr lang="en-US"/>
        </a:p>
      </dgm:t>
    </dgm:pt>
    <dgm:pt modelId="{646EC11F-557B-48AC-B5C6-73CCFC755824}" type="pres">
      <dgm:prSet presAssocID="{6782C861-0C64-42FE-B343-524142D1E619}" presName="desTx" presStyleLbl="alignAccFollowNode1" presStyleIdx="0" presStyleCnt="3">
        <dgm:presLayoutVars>
          <dgm:bulletEnabled val="1"/>
        </dgm:presLayoutVars>
      </dgm:prSet>
      <dgm:spPr/>
      <dgm:t>
        <a:bodyPr/>
        <a:lstStyle/>
        <a:p>
          <a:endParaRPr lang="en-US"/>
        </a:p>
      </dgm:t>
    </dgm:pt>
    <dgm:pt modelId="{6E786372-E47C-407F-A2AD-E43818C42C63}" type="pres">
      <dgm:prSet presAssocID="{2B0BE5C0-1BD3-40A6-BEC4-935A024B206B}" presName="space" presStyleCnt="0"/>
      <dgm:spPr/>
    </dgm:pt>
    <dgm:pt modelId="{6890F0FB-CD0B-416D-8BE7-3E100F78B93E}" type="pres">
      <dgm:prSet presAssocID="{CB4E7C83-081D-41A3-8F6E-D0B9FBD26B67}" presName="composite" presStyleCnt="0"/>
      <dgm:spPr/>
    </dgm:pt>
    <dgm:pt modelId="{2557BF83-CFF5-4377-9FFE-CE767036C66B}" type="pres">
      <dgm:prSet presAssocID="{CB4E7C83-081D-41A3-8F6E-D0B9FBD26B67}" presName="parTx" presStyleLbl="alignNode1" presStyleIdx="1" presStyleCnt="3">
        <dgm:presLayoutVars>
          <dgm:chMax val="0"/>
          <dgm:chPref val="0"/>
          <dgm:bulletEnabled val="1"/>
        </dgm:presLayoutVars>
      </dgm:prSet>
      <dgm:spPr/>
      <dgm:t>
        <a:bodyPr/>
        <a:lstStyle/>
        <a:p>
          <a:endParaRPr lang="en-US"/>
        </a:p>
      </dgm:t>
    </dgm:pt>
    <dgm:pt modelId="{A34BE496-0ABF-47D7-8F4E-92188D617E0C}" type="pres">
      <dgm:prSet presAssocID="{CB4E7C83-081D-41A3-8F6E-D0B9FBD26B67}" presName="desTx" presStyleLbl="alignAccFollowNode1" presStyleIdx="1" presStyleCnt="3">
        <dgm:presLayoutVars>
          <dgm:bulletEnabled val="1"/>
        </dgm:presLayoutVars>
      </dgm:prSet>
      <dgm:spPr/>
      <dgm:t>
        <a:bodyPr/>
        <a:lstStyle/>
        <a:p>
          <a:endParaRPr lang="en-US"/>
        </a:p>
      </dgm:t>
    </dgm:pt>
    <dgm:pt modelId="{795606B5-6157-47A2-9C0A-108FE94A20C8}" type="pres">
      <dgm:prSet presAssocID="{EFBF7B00-6887-405D-9AC4-82EF44D11F20}" presName="space" presStyleCnt="0"/>
      <dgm:spPr/>
    </dgm:pt>
    <dgm:pt modelId="{FE40EEC3-23D2-411A-8ABC-86AF44F92FBF}" type="pres">
      <dgm:prSet presAssocID="{D14AD42F-A2CB-4599-88C8-5A1F01F556C8}" presName="composite" presStyleCnt="0"/>
      <dgm:spPr/>
    </dgm:pt>
    <dgm:pt modelId="{1D79B535-3D36-4F7D-86BB-78D97C4EE32A}" type="pres">
      <dgm:prSet presAssocID="{D14AD42F-A2CB-4599-88C8-5A1F01F556C8}" presName="parTx" presStyleLbl="alignNode1" presStyleIdx="2" presStyleCnt="3">
        <dgm:presLayoutVars>
          <dgm:chMax val="0"/>
          <dgm:chPref val="0"/>
          <dgm:bulletEnabled val="1"/>
        </dgm:presLayoutVars>
      </dgm:prSet>
      <dgm:spPr/>
      <dgm:t>
        <a:bodyPr/>
        <a:lstStyle/>
        <a:p>
          <a:endParaRPr lang="en-US"/>
        </a:p>
      </dgm:t>
    </dgm:pt>
    <dgm:pt modelId="{AE7C5E49-A4C0-4D28-811F-1DDF1435B5CD}" type="pres">
      <dgm:prSet presAssocID="{D14AD42F-A2CB-4599-88C8-5A1F01F556C8}" presName="desTx" presStyleLbl="alignAccFollowNode1" presStyleIdx="2" presStyleCnt="3">
        <dgm:presLayoutVars>
          <dgm:bulletEnabled val="1"/>
        </dgm:presLayoutVars>
      </dgm:prSet>
      <dgm:spPr/>
      <dgm:t>
        <a:bodyPr/>
        <a:lstStyle/>
        <a:p>
          <a:endParaRPr lang="en-US"/>
        </a:p>
      </dgm:t>
    </dgm:pt>
  </dgm:ptLst>
  <dgm:cxnLst>
    <dgm:cxn modelId="{7C779FBD-FD13-4FA2-A4CC-DB83898D0083}" srcId="{CB4E7C83-081D-41A3-8F6E-D0B9FBD26B67}" destId="{B282B5D0-4434-47C5-B528-49CC1F352D69}" srcOrd="0" destOrd="0" parTransId="{047DBDC3-9155-4F3C-AC33-74A887420333}" sibTransId="{BE2222D4-089C-4BC1-946F-E5832B1CE57A}"/>
    <dgm:cxn modelId="{978DE49A-0AB8-41EE-BDB7-9CCD901E813D}" srcId="{D14AD42F-A2CB-4599-88C8-5A1F01F556C8}" destId="{F1B2636B-3064-44A7-859E-9F391B1F2E92}" srcOrd="2" destOrd="0" parTransId="{D02C0B9B-4581-4C7B-8412-9A5302BFD070}" sibTransId="{A542F1A1-A58E-48AB-8F1F-7869FC6FCD2A}"/>
    <dgm:cxn modelId="{CDBB77B8-7792-4565-AC1C-676A11FC65D2}" type="presOf" srcId="{D14AD42F-A2CB-4599-88C8-5A1F01F556C8}" destId="{1D79B535-3D36-4F7D-86BB-78D97C4EE32A}" srcOrd="0" destOrd="0" presId="urn:microsoft.com/office/officeart/2005/8/layout/hList1"/>
    <dgm:cxn modelId="{EA42CD02-D8E0-47CA-AFFA-972F056194B5}" type="presOf" srcId="{06DF25DD-4BAD-4969-B9A2-F9A20F818448}" destId="{0C121688-6459-4979-8826-9D0BA39A844A}" srcOrd="0" destOrd="0" presId="urn:microsoft.com/office/officeart/2005/8/layout/hList1"/>
    <dgm:cxn modelId="{E91DEA47-BF6A-42C9-BF83-06739E99AD51}" type="presOf" srcId="{CB4E7C83-081D-41A3-8F6E-D0B9FBD26B67}" destId="{2557BF83-CFF5-4377-9FFE-CE767036C66B}" srcOrd="0" destOrd="0" presId="urn:microsoft.com/office/officeart/2005/8/layout/hList1"/>
    <dgm:cxn modelId="{1C16E01F-8771-45C1-8F92-639805C76017}" type="presOf" srcId="{F1B2636B-3064-44A7-859E-9F391B1F2E92}" destId="{AE7C5E49-A4C0-4D28-811F-1DDF1435B5CD}" srcOrd="0" destOrd="2" presId="urn:microsoft.com/office/officeart/2005/8/layout/hList1"/>
    <dgm:cxn modelId="{9E002A6D-AD39-4F5D-B57C-808596396D5C}" type="presOf" srcId="{50423D82-9ACA-4BCF-82FA-ADFBC3AA8877}" destId="{646EC11F-557B-48AC-B5C6-73CCFC755824}" srcOrd="0" destOrd="1" presId="urn:microsoft.com/office/officeart/2005/8/layout/hList1"/>
    <dgm:cxn modelId="{D3422B38-985C-41FB-8802-F5BC78C30390}" srcId="{6782C861-0C64-42FE-B343-524142D1E619}" destId="{B2AD1805-B07E-4E2A-8FC6-38377BF9EF75}" srcOrd="0" destOrd="0" parTransId="{6C0553AF-F933-4036-8A35-2D653CBF8E34}" sibTransId="{EE072940-95D9-467F-B96A-E66224E227E7}"/>
    <dgm:cxn modelId="{359E9DCA-81C3-4F6C-8594-215F4901C87B}" type="presOf" srcId="{482DD2EC-9E53-42B2-A83B-0414B604B73B}" destId="{AE7C5E49-A4C0-4D28-811F-1DDF1435B5CD}" srcOrd="0" destOrd="0" presId="urn:microsoft.com/office/officeart/2005/8/layout/hList1"/>
    <dgm:cxn modelId="{15C146EA-782F-4B11-BBA4-21E2750FDC4A}" type="presOf" srcId="{C499BD51-9FFF-4A60-925B-F4D6F723D706}" destId="{AE7C5E49-A4C0-4D28-811F-1DDF1435B5CD}" srcOrd="0" destOrd="1" presId="urn:microsoft.com/office/officeart/2005/8/layout/hList1"/>
    <dgm:cxn modelId="{9DC95750-E88B-4E9D-9C35-8F2CB4F06A6C}" type="presOf" srcId="{6782C861-0C64-42FE-B343-524142D1E619}" destId="{92C203E5-00FF-4D17-B5EE-BC5E95A968BA}" srcOrd="0" destOrd="0" presId="urn:microsoft.com/office/officeart/2005/8/layout/hList1"/>
    <dgm:cxn modelId="{747CA832-D604-493B-B628-853CB1D39A7A}" type="presOf" srcId="{FA39011D-0114-48F3-87AB-EDAF7D51B962}" destId="{A34BE496-0ABF-47D7-8F4E-92188D617E0C}" srcOrd="0" destOrd="4" presId="urn:microsoft.com/office/officeart/2005/8/layout/hList1"/>
    <dgm:cxn modelId="{67C71EBC-5D62-46E1-A6C0-2D99C29B28D5}" type="presOf" srcId="{B282B5D0-4434-47C5-B528-49CC1F352D69}" destId="{A34BE496-0ABF-47D7-8F4E-92188D617E0C}" srcOrd="0" destOrd="0" presId="urn:microsoft.com/office/officeart/2005/8/layout/hList1"/>
    <dgm:cxn modelId="{97C3C1BA-9AAE-498F-BC57-7A7F69DB0069}" srcId="{6782C861-0C64-42FE-B343-524142D1E619}" destId="{50423D82-9ACA-4BCF-82FA-ADFBC3AA8877}" srcOrd="1" destOrd="0" parTransId="{BE45823D-0143-447C-A38C-DA7C76855C8D}" sibTransId="{6D486CE0-2795-4C95-BD46-3CB031E6C3E7}"/>
    <dgm:cxn modelId="{D215D410-33C7-4B49-93E4-AA2520DD956E}" srcId="{D14AD42F-A2CB-4599-88C8-5A1F01F556C8}" destId="{C499BD51-9FFF-4A60-925B-F4D6F723D706}" srcOrd="1" destOrd="0" parTransId="{5EA16FE1-F600-4E96-898A-4A59EC640148}" sibTransId="{46CF61A9-FDE3-4A92-9F2E-CB6C462EB9E9}"/>
    <dgm:cxn modelId="{B8191CF5-BE99-4A81-99CA-BC86BD2B7C60}" srcId="{CB4E7C83-081D-41A3-8F6E-D0B9FBD26B67}" destId="{2075802F-23A4-4E69-822E-9DE756688E92}" srcOrd="1" destOrd="0" parTransId="{DB912729-9756-4E63-97E2-5E36F3EBB6E3}" sibTransId="{8E887E92-2E47-4B7D-98D0-49088DACDDAF}"/>
    <dgm:cxn modelId="{FA796514-6609-4E59-A7DE-36C70065974C}" type="presOf" srcId="{B2AD1805-B07E-4E2A-8FC6-38377BF9EF75}" destId="{646EC11F-557B-48AC-B5C6-73CCFC755824}" srcOrd="0" destOrd="0" presId="urn:microsoft.com/office/officeart/2005/8/layout/hList1"/>
    <dgm:cxn modelId="{FC06DE35-18D7-4B93-9913-43A7CA6CCDD1}" srcId="{2075802F-23A4-4E69-822E-9DE756688E92}" destId="{FA39011D-0114-48F3-87AB-EDAF7D51B962}" srcOrd="2" destOrd="0" parTransId="{DF64E332-DD28-4EF5-A8F1-534964B8147A}" sibTransId="{8C0E274F-60FD-41DC-B331-CA47F3CC6573}"/>
    <dgm:cxn modelId="{08F8073C-5565-4478-B54E-872C3E1133D7}" srcId="{06DF25DD-4BAD-4969-B9A2-F9A20F818448}" destId="{6782C861-0C64-42FE-B343-524142D1E619}" srcOrd="0" destOrd="0" parTransId="{F65DD5A4-4348-47B3-A0C3-B9436E8C2332}" sibTransId="{2B0BE5C0-1BD3-40A6-BEC4-935A024B206B}"/>
    <dgm:cxn modelId="{836B4435-27D6-47B3-87C0-AAA5B68AA888}" srcId="{06DF25DD-4BAD-4969-B9A2-F9A20F818448}" destId="{CB4E7C83-081D-41A3-8F6E-D0B9FBD26B67}" srcOrd="1" destOrd="0" parTransId="{3C187AB8-5DDA-4F52-9A24-DDE54FC19520}" sibTransId="{EFBF7B00-6887-405D-9AC4-82EF44D11F20}"/>
    <dgm:cxn modelId="{4A92F5E1-73C0-4FAB-BF54-8B2723709BC7}" type="presOf" srcId="{A1BD5724-F815-4236-9F06-A295739E3F90}" destId="{A34BE496-0ABF-47D7-8F4E-92188D617E0C}" srcOrd="0" destOrd="3" presId="urn:microsoft.com/office/officeart/2005/8/layout/hList1"/>
    <dgm:cxn modelId="{67F5BA1E-DC92-453F-82E2-E627443B41D3}" srcId="{D14AD42F-A2CB-4599-88C8-5A1F01F556C8}" destId="{482DD2EC-9E53-42B2-A83B-0414B604B73B}" srcOrd="0" destOrd="0" parTransId="{FE083EBB-6A26-4652-89D9-96D05347B77C}" sibTransId="{059A982A-4A59-4A32-90F8-DE2430594701}"/>
    <dgm:cxn modelId="{82E94BF6-35FC-481D-9FF5-6558D0EE9B0F}" type="presOf" srcId="{2075802F-23A4-4E69-822E-9DE756688E92}" destId="{A34BE496-0ABF-47D7-8F4E-92188D617E0C}" srcOrd="0" destOrd="1" presId="urn:microsoft.com/office/officeart/2005/8/layout/hList1"/>
    <dgm:cxn modelId="{FC992506-3B64-41D8-8560-6754DC7B715A}" srcId="{2075802F-23A4-4E69-822E-9DE756688E92}" destId="{A1BD5724-F815-4236-9F06-A295739E3F90}" srcOrd="1" destOrd="0" parTransId="{832608AC-6207-4448-95F9-75B05A6A1204}" sibTransId="{6E8921F0-EC8E-4B08-AE9B-BD98027AC0E5}"/>
    <dgm:cxn modelId="{880AAD0A-A211-4FBA-AA7E-603EE19E7881}" srcId="{06DF25DD-4BAD-4969-B9A2-F9A20F818448}" destId="{D14AD42F-A2CB-4599-88C8-5A1F01F556C8}" srcOrd="2" destOrd="0" parTransId="{61DDE7BC-98F7-4D50-9320-A32B97AE82B1}" sibTransId="{12A30B82-119F-4DC7-8344-C96CDA9DCF99}"/>
    <dgm:cxn modelId="{2EED8599-7353-4735-A2EF-9E3742D26326}" srcId="{2075802F-23A4-4E69-822E-9DE756688E92}" destId="{2362AD54-7163-46CC-9699-85D97B2E80D4}" srcOrd="0" destOrd="0" parTransId="{70C3953C-E501-4E9F-9160-EB66C689107F}" sibTransId="{4EBC2D7B-63C6-4FC0-BE36-9AF1C8E3FD52}"/>
    <dgm:cxn modelId="{93EDA4FA-AB32-4A31-8FEE-02D447D7EAD6}" type="presOf" srcId="{2362AD54-7163-46CC-9699-85D97B2E80D4}" destId="{A34BE496-0ABF-47D7-8F4E-92188D617E0C}" srcOrd="0" destOrd="2" presId="urn:microsoft.com/office/officeart/2005/8/layout/hList1"/>
    <dgm:cxn modelId="{2F098307-5E06-4C37-B398-4365E80ECB7D}" type="presParOf" srcId="{0C121688-6459-4979-8826-9D0BA39A844A}" destId="{7B480FB7-7975-486D-82DA-35C9EE07E1E1}" srcOrd="0" destOrd="0" presId="urn:microsoft.com/office/officeart/2005/8/layout/hList1"/>
    <dgm:cxn modelId="{7644CE4C-BF34-43E5-A3DA-9EE3F5020A60}" type="presParOf" srcId="{7B480FB7-7975-486D-82DA-35C9EE07E1E1}" destId="{92C203E5-00FF-4D17-B5EE-BC5E95A968BA}" srcOrd="0" destOrd="0" presId="urn:microsoft.com/office/officeart/2005/8/layout/hList1"/>
    <dgm:cxn modelId="{2F9B84B5-60C2-4868-8470-26D63D566147}" type="presParOf" srcId="{7B480FB7-7975-486D-82DA-35C9EE07E1E1}" destId="{646EC11F-557B-48AC-B5C6-73CCFC755824}" srcOrd="1" destOrd="0" presId="urn:microsoft.com/office/officeart/2005/8/layout/hList1"/>
    <dgm:cxn modelId="{4EEBD8B4-963A-4E96-BB86-8642DCAB6E45}" type="presParOf" srcId="{0C121688-6459-4979-8826-9D0BA39A844A}" destId="{6E786372-E47C-407F-A2AD-E43818C42C63}" srcOrd="1" destOrd="0" presId="urn:microsoft.com/office/officeart/2005/8/layout/hList1"/>
    <dgm:cxn modelId="{880CF38B-97AA-406B-B225-0AF64DACCE75}" type="presParOf" srcId="{0C121688-6459-4979-8826-9D0BA39A844A}" destId="{6890F0FB-CD0B-416D-8BE7-3E100F78B93E}" srcOrd="2" destOrd="0" presId="urn:microsoft.com/office/officeart/2005/8/layout/hList1"/>
    <dgm:cxn modelId="{7FA8FE39-B32D-46D2-B3BA-B82900369B19}" type="presParOf" srcId="{6890F0FB-CD0B-416D-8BE7-3E100F78B93E}" destId="{2557BF83-CFF5-4377-9FFE-CE767036C66B}" srcOrd="0" destOrd="0" presId="urn:microsoft.com/office/officeart/2005/8/layout/hList1"/>
    <dgm:cxn modelId="{D8C7B9EF-2360-4430-832A-AA858F3CD15B}" type="presParOf" srcId="{6890F0FB-CD0B-416D-8BE7-3E100F78B93E}" destId="{A34BE496-0ABF-47D7-8F4E-92188D617E0C}" srcOrd="1" destOrd="0" presId="urn:microsoft.com/office/officeart/2005/8/layout/hList1"/>
    <dgm:cxn modelId="{B4EE2FA7-2DBD-43F2-A03A-52A5B6EDA9F6}" type="presParOf" srcId="{0C121688-6459-4979-8826-9D0BA39A844A}" destId="{795606B5-6157-47A2-9C0A-108FE94A20C8}" srcOrd="3" destOrd="0" presId="urn:microsoft.com/office/officeart/2005/8/layout/hList1"/>
    <dgm:cxn modelId="{E6C217FE-639D-4054-A070-6A0BAD46B295}" type="presParOf" srcId="{0C121688-6459-4979-8826-9D0BA39A844A}" destId="{FE40EEC3-23D2-411A-8ABC-86AF44F92FBF}" srcOrd="4" destOrd="0" presId="urn:microsoft.com/office/officeart/2005/8/layout/hList1"/>
    <dgm:cxn modelId="{04BB1CCB-B527-40E5-82C7-CE0CCD1D36A8}" type="presParOf" srcId="{FE40EEC3-23D2-411A-8ABC-86AF44F92FBF}" destId="{1D79B535-3D36-4F7D-86BB-78D97C4EE32A}" srcOrd="0" destOrd="0" presId="urn:microsoft.com/office/officeart/2005/8/layout/hList1"/>
    <dgm:cxn modelId="{466FD426-1399-4B5E-809C-4EDE8470EDAF}" type="presParOf" srcId="{FE40EEC3-23D2-411A-8ABC-86AF44F92FBF}" destId="{AE7C5E49-A4C0-4D28-811F-1DDF1435B5CD}"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C203E5-00FF-4D17-B5EE-BC5E95A968BA}">
      <dsp:nvSpPr>
        <dsp:cNvPr id="0" name=""/>
        <dsp:cNvSpPr/>
      </dsp:nvSpPr>
      <dsp:spPr>
        <a:xfrm>
          <a:off x="2857" y="70985"/>
          <a:ext cx="2786062" cy="941598"/>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smtClean="0"/>
            <a:t>To see the plan for a query, use:</a:t>
          </a:r>
        </a:p>
      </dsp:txBody>
      <dsp:txXfrm>
        <a:off x="2857" y="70985"/>
        <a:ext cx="2786062" cy="941598"/>
      </dsp:txXfrm>
    </dsp:sp>
    <dsp:sp modelId="{646EC11F-557B-48AC-B5C6-73CCFC755824}">
      <dsp:nvSpPr>
        <dsp:cNvPr id="0" name=""/>
        <dsp:cNvSpPr/>
      </dsp:nvSpPr>
      <dsp:spPr>
        <a:xfrm>
          <a:off x="2857" y="1012583"/>
          <a:ext cx="2786062" cy="280659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latin typeface="Courier New" panose="02070309020205020404" pitchFamily="49" charset="0"/>
              <a:cs typeface="Courier New" panose="02070309020205020404" pitchFamily="49" charset="0"/>
            </a:rPr>
            <a:t>EXPLAIN &lt;query&gt;</a:t>
          </a:r>
          <a:endParaRPr lang="en-US" sz="1900" kern="1200" dirty="0">
            <a:latin typeface="Courier New" panose="02070309020205020404" pitchFamily="49" charset="0"/>
            <a:cs typeface="Courier New" panose="02070309020205020404" pitchFamily="49" charset="0"/>
          </a:endParaRPr>
        </a:p>
        <a:p>
          <a:pPr marL="171450" lvl="1" indent="-171450" algn="l" defTabSz="844550">
            <a:lnSpc>
              <a:spcPct val="90000"/>
            </a:lnSpc>
            <a:spcBef>
              <a:spcPct val="0"/>
            </a:spcBef>
            <a:spcAft>
              <a:spcPct val="15000"/>
            </a:spcAft>
            <a:buChar char="••"/>
          </a:pPr>
          <a:r>
            <a:rPr lang="en-US" sz="1900" kern="1200" dirty="0" smtClean="0">
              <a:latin typeface="Courier New" panose="02070309020205020404" pitchFamily="49" charset="0"/>
              <a:cs typeface="Courier New" panose="02070309020205020404" pitchFamily="49" charset="0"/>
            </a:rPr>
            <a:t>EXPLAIN ANALYZE &lt;query&gt;</a:t>
          </a:r>
          <a:endParaRPr lang="en-US" sz="1900" kern="1200" dirty="0">
            <a:latin typeface="Courier New" panose="02070309020205020404" pitchFamily="49" charset="0"/>
            <a:cs typeface="Courier New" panose="02070309020205020404" pitchFamily="49" charset="0"/>
          </a:endParaRPr>
        </a:p>
      </dsp:txBody>
      <dsp:txXfrm>
        <a:off x="2857" y="1012583"/>
        <a:ext cx="2786062" cy="2806590"/>
      </dsp:txXfrm>
    </dsp:sp>
    <dsp:sp modelId="{2557BF83-CFF5-4377-9FFE-CE767036C66B}">
      <dsp:nvSpPr>
        <dsp:cNvPr id="0" name=""/>
        <dsp:cNvSpPr/>
      </dsp:nvSpPr>
      <dsp:spPr>
        <a:xfrm>
          <a:off x="3178968" y="70985"/>
          <a:ext cx="2786062" cy="941598"/>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smtClean="0"/>
            <a:t>Query plans:</a:t>
          </a:r>
        </a:p>
      </dsp:txBody>
      <dsp:txXfrm>
        <a:off x="3178968" y="70985"/>
        <a:ext cx="2786062" cy="941598"/>
      </dsp:txXfrm>
    </dsp:sp>
    <dsp:sp modelId="{A34BE496-0ABF-47D7-8F4E-92188D617E0C}">
      <dsp:nvSpPr>
        <dsp:cNvPr id="0" name=""/>
        <dsp:cNvSpPr/>
      </dsp:nvSpPr>
      <dsp:spPr>
        <a:xfrm>
          <a:off x="3178968" y="1012583"/>
          <a:ext cx="2786062" cy="280659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Are read from bottom to top</a:t>
          </a:r>
          <a:endParaRPr lang="en-US" sz="1900" kern="1200" dirty="0"/>
        </a:p>
        <a:p>
          <a:pPr marL="171450" lvl="1" indent="-171450" algn="l" defTabSz="844550">
            <a:lnSpc>
              <a:spcPct val="90000"/>
            </a:lnSpc>
            <a:spcBef>
              <a:spcPct val="0"/>
            </a:spcBef>
            <a:spcAft>
              <a:spcPct val="15000"/>
            </a:spcAft>
            <a:buChar char="••"/>
          </a:pPr>
          <a:r>
            <a:rPr lang="en-US" sz="1900" kern="1200" smtClean="0"/>
            <a:t>Include motions, such as Gather, Redistribute, Broadcast on</a:t>
          </a:r>
          <a:endParaRPr lang="en-US" sz="1900" kern="1200"/>
        </a:p>
        <a:p>
          <a:pPr marL="342900" lvl="2" indent="-171450" algn="l" defTabSz="844550">
            <a:lnSpc>
              <a:spcPct val="90000"/>
            </a:lnSpc>
            <a:spcBef>
              <a:spcPct val="0"/>
            </a:spcBef>
            <a:spcAft>
              <a:spcPct val="15000"/>
            </a:spcAft>
            <a:buChar char="••"/>
          </a:pPr>
          <a:r>
            <a:rPr lang="en-US" sz="1900" kern="1200" dirty="0" smtClean="0"/>
            <a:t>Joins</a:t>
          </a:r>
          <a:endParaRPr lang="en-US" sz="1900" kern="1200" dirty="0"/>
        </a:p>
        <a:p>
          <a:pPr marL="342900" lvl="2" indent="-171450" algn="l" defTabSz="844550">
            <a:lnSpc>
              <a:spcPct val="90000"/>
            </a:lnSpc>
            <a:spcBef>
              <a:spcPct val="0"/>
            </a:spcBef>
            <a:spcAft>
              <a:spcPct val="15000"/>
            </a:spcAft>
            <a:buChar char="••"/>
          </a:pPr>
          <a:r>
            <a:rPr lang="en-US" sz="1900" kern="1200" dirty="0" smtClean="0"/>
            <a:t>Sorts</a:t>
          </a:r>
          <a:endParaRPr lang="en-US" sz="1900" kern="1200" dirty="0"/>
        </a:p>
        <a:p>
          <a:pPr marL="342900" lvl="2" indent="-171450" algn="l" defTabSz="844550">
            <a:lnSpc>
              <a:spcPct val="90000"/>
            </a:lnSpc>
            <a:spcBef>
              <a:spcPct val="0"/>
            </a:spcBef>
            <a:spcAft>
              <a:spcPct val="15000"/>
            </a:spcAft>
            <a:buChar char="••"/>
          </a:pPr>
          <a:r>
            <a:rPr lang="en-US" sz="1900" kern="1200" dirty="0" smtClean="0"/>
            <a:t>Aggregations</a:t>
          </a:r>
          <a:endParaRPr lang="en-US" sz="1900" kern="1200" dirty="0"/>
        </a:p>
      </dsp:txBody>
      <dsp:txXfrm>
        <a:off x="3178968" y="1012583"/>
        <a:ext cx="2786062" cy="2806590"/>
      </dsp:txXfrm>
    </dsp:sp>
    <dsp:sp modelId="{1D79B535-3D36-4F7D-86BB-78D97C4EE32A}">
      <dsp:nvSpPr>
        <dsp:cNvPr id="0" name=""/>
        <dsp:cNvSpPr/>
      </dsp:nvSpPr>
      <dsp:spPr>
        <a:xfrm>
          <a:off x="6355080" y="70985"/>
          <a:ext cx="2786062" cy="941598"/>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smtClean="0"/>
            <a:t>The following metrics are given for each operation:</a:t>
          </a:r>
        </a:p>
      </dsp:txBody>
      <dsp:txXfrm>
        <a:off x="6355080" y="70985"/>
        <a:ext cx="2786062" cy="941598"/>
      </dsp:txXfrm>
    </dsp:sp>
    <dsp:sp modelId="{AE7C5E49-A4C0-4D28-811F-1DDF1435B5CD}">
      <dsp:nvSpPr>
        <dsp:cNvPr id="0" name=""/>
        <dsp:cNvSpPr/>
      </dsp:nvSpPr>
      <dsp:spPr>
        <a:xfrm>
          <a:off x="6355080" y="1012583"/>
          <a:ext cx="2786062" cy="280659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Cost (units of disk page fetches)</a:t>
          </a:r>
          <a:endParaRPr lang="en-US" sz="1900" kern="1200" dirty="0"/>
        </a:p>
        <a:p>
          <a:pPr marL="171450" lvl="1" indent="-171450" algn="l" defTabSz="844550">
            <a:lnSpc>
              <a:spcPct val="90000"/>
            </a:lnSpc>
            <a:spcBef>
              <a:spcPct val="0"/>
            </a:spcBef>
            <a:spcAft>
              <a:spcPct val="15000"/>
            </a:spcAft>
            <a:buChar char="••"/>
          </a:pPr>
          <a:r>
            <a:rPr lang="en-US" sz="1900" kern="1200" dirty="0" smtClean="0"/>
            <a:t>Rows (rows output by this node)</a:t>
          </a:r>
          <a:endParaRPr lang="en-US" sz="1900" kern="1200" dirty="0"/>
        </a:p>
        <a:p>
          <a:pPr marL="171450" lvl="1" indent="-171450" algn="l" defTabSz="844550">
            <a:lnSpc>
              <a:spcPct val="90000"/>
            </a:lnSpc>
            <a:spcBef>
              <a:spcPct val="0"/>
            </a:spcBef>
            <a:spcAft>
              <a:spcPct val="15000"/>
            </a:spcAft>
            <a:buChar char="••"/>
          </a:pPr>
          <a:r>
            <a:rPr lang="en-US" sz="1900" kern="1200" dirty="0" smtClean="0"/>
            <a:t>Width (average size, in bytes, of a node’s output)</a:t>
          </a:r>
          <a:endParaRPr lang="en-US" sz="1900" kern="1200" dirty="0"/>
        </a:p>
      </dsp:txBody>
      <dsp:txXfrm>
        <a:off x="6355080" y="1012583"/>
        <a:ext cx="2786062" cy="280659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1F3CDE44-1994-4F3C-A1AA-CF30DBB57157}" type="datetimeFigureOut">
              <a:rPr lang="en-US" altLang="en-US"/>
              <a:pPr/>
              <a:t>5/31/16</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F94B1218-8F8F-4571-8384-5908C61339CA}" type="slidenum">
              <a:rPr lang="en-US" altLang="en-US"/>
              <a:pPr/>
              <a:t>‹#›</a:t>
            </a:fld>
            <a:endParaRPr lang="en-US" altLang="en-US"/>
          </a:p>
        </p:txBody>
      </p:sp>
    </p:spTree>
    <p:extLst>
      <p:ext uri="{BB962C8B-B14F-4D97-AF65-F5344CB8AC3E}">
        <p14:creationId xmlns:p14="http://schemas.microsoft.com/office/powerpoint/2010/main" val="30312550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3847D5F-D18A-4EFE-85D6-1336CC681B93}" type="datetimeFigureOut">
              <a:rPr lang="en-US" altLang="en-US"/>
              <a:pPr/>
              <a:t>5/31/16</a:t>
            </a:fld>
            <a:endParaRPr lang="en-US"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74475F10-5301-45E0-8406-B76BC39161B5}" type="slidenum">
              <a:rPr lang="en-US" altLang="en-US"/>
              <a:pPr/>
              <a:t>‹#›</a:t>
            </a:fld>
            <a:endParaRPr lang="en-US" altLang="en-US"/>
          </a:p>
        </p:txBody>
      </p:sp>
    </p:spTree>
    <p:extLst>
      <p:ext uri="{BB962C8B-B14F-4D97-AF65-F5344CB8AC3E}">
        <p14:creationId xmlns:p14="http://schemas.microsoft.com/office/powerpoint/2010/main" val="1795529651"/>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pitchFamily="34" charset="-128"/>
        <a:cs typeface="+mn-cs"/>
      </a:defRPr>
    </a:lvl1pPr>
    <a:lvl2pPr marL="457200" algn="l" defTabSz="457200" rtl="0" fontAlgn="base">
      <a:spcBef>
        <a:spcPct val="30000"/>
      </a:spcBef>
      <a:spcAft>
        <a:spcPct val="0"/>
      </a:spcAft>
      <a:defRPr sz="1200" kern="1200">
        <a:solidFill>
          <a:schemeClr val="tx1"/>
        </a:solidFill>
        <a:latin typeface="+mn-lt"/>
        <a:ea typeface="ＭＳ Ｐゴシック" pitchFamily="34"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pitchFamily="34"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pitchFamily="34"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Shape 589"/>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a:spcBef>
                <a:spcPts val="0"/>
              </a:spcBef>
              <a:buNone/>
            </a:pPr>
            <a:endParaRPr/>
          </a:p>
        </p:txBody>
      </p:sp>
      <p:sp>
        <p:nvSpPr>
          <p:cNvPr id="590" name="Shape 590"/>
          <p:cNvSpPr>
            <a:spLocks noGrp="1" noRot="1" noChangeAspect="1"/>
          </p:cNvSpPr>
          <p:nvPr>
            <p:ph type="sldImg" idx="2"/>
          </p:nvPr>
        </p:nvSpPr>
        <p:spPr>
          <a:xfrm>
            <a:off x="1610876" y="686429"/>
            <a:ext cx="3692700" cy="20828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Autofit/>
          </a:bodyPr>
          <a:lstStyle/>
          <a:p>
            <a:r>
              <a:rPr lang="en-US" b="1" dirty="0" smtClean="0"/>
              <a:t>Query Profiling – Addressing Key Issues (Continued)</a:t>
            </a:r>
          </a:p>
          <a:p>
            <a:pPr marL="171450" indent="-171450">
              <a:buFont typeface="Arial" panose="020B0604020202020204" pitchFamily="34" charset="0"/>
              <a:buChar char="•"/>
            </a:pPr>
            <a:r>
              <a:rPr lang="en-US" dirty="0" smtClean="0"/>
              <a:t>If your</a:t>
            </a:r>
            <a:r>
              <a:rPr lang="en-US" baseline="0" dirty="0" smtClean="0"/>
              <a:t> tables are partitioned</a:t>
            </a:r>
            <a:r>
              <a:rPr lang="en-US" dirty="0" smtClean="0"/>
              <a:t>, is the planner selectively scanning only the child tables required to satisfy the query predicates? Do scans of the parent tables return 0 rows (they should, since the parent tables should not contain any data).  If you have a default partition, ensure it contains little to no</a:t>
            </a:r>
            <a:r>
              <a:rPr lang="en-US" baseline="0" dirty="0" smtClean="0"/>
              <a:t> data.</a:t>
            </a:r>
            <a:endParaRPr lang="en-US" dirty="0" smtClean="0"/>
          </a:p>
          <a:p>
            <a:pPr marL="171450" indent="-171450">
              <a:buFont typeface="Arial" panose="020B0604020202020204" pitchFamily="34" charset="0"/>
              <a:buChar char="•"/>
            </a:pPr>
            <a:r>
              <a:rPr lang="en-US" dirty="0" smtClean="0"/>
              <a:t>Is the planner choosing hash aggregate and hash join operations where applicable? Hash operations are typically much faster than other types of joins or aggregations. Row comparison and sorting is done in</a:t>
            </a:r>
            <a:r>
              <a:rPr lang="en-US" baseline="0" dirty="0" smtClean="0"/>
              <a:t> memory as opposed to on disk</a:t>
            </a:r>
            <a:r>
              <a:rPr lang="en-US" dirty="0" smtClean="0"/>
              <a:t>.</a:t>
            </a:r>
          </a:p>
          <a:p>
            <a:pPr marL="171450" indent="-171450">
              <a:buFont typeface="Arial" panose="020B0604020202020204" pitchFamily="34" charset="0"/>
              <a:buChar char="•"/>
            </a:pPr>
            <a:r>
              <a:rPr lang="en-US" dirty="0" smtClean="0"/>
              <a:t>Is there sufficient work memory? In order for hash operations to be chosen, there has to be sufficient work memory available to hold the number of estimated rows. Try increasing work memory to see if you can get better performance for a given query. If possible run an </a:t>
            </a:r>
            <a:r>
              <a:rPr lang="en-US" dirty="0" smtClean="0">
                <a:latin typeface="Courier New" pitchFamily="49" charset="0"/>
                <a:cs typeface="Courier New" pitchFamily="49" charset="0"/>
              </a:rPr>
              <a:t>EXPLAIN ANALYZE</a:t>
            </a:r>
            <a:r>
              <a:rPr lang="en-US" dirty="0" smtClean="0"/>
              <a:t> for the query, which will show you which plan operations spilled to disk, how much work memory they used, and how much was required to not spill to disk.</a:t>
            </a:r>
            <a:endParaRPr lang="en-US" b="0" dirty="0" smtClean="0"/>
          </a:p>
          <a:p>
            <a:pPr marL="0" indent="0">
              <a:buFont typeface="Arial" panose="020B0604020202020204" pitchFamily="34" charset="0"/>
              <a:buNone/>
            </a:pPr>
            <a:endParaRPr lang="en-US"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0" dirty="0" smtClean="0"/>
              <a:t>Use the following commands to see the query plan:</a:t>
            </a:r>
          </a:p>
          <a:p>
            <a:pPr marL="171450" indent="-171450">
              <a:buFont typeface="Arial" panose="020B0604020202020204" pitchFamily="34" charset="0"/>
              <a:buChar char="•"/>
            </a:pPr>
            <a:r>
              <a:rPr lang="en-US" b="1" dirty="0" smtClean="0">
                <a:latin typeface="Courier New" pitchFamily="49" charset="0"/>
                <a:cs typeface="Courier New" pitchFamily="49" charset="0"/>
              </a:rPr>
              <a:t>EXPLAIN</a:t>
            </a:r>
            <a:r>
              <a:rPr lang="en-US" b="1" dirty="0" smtClean="0"/>
              <a:t> </a:t>
            </a:r>
            <a:r>
              <a:rPr lang="en-US" b="0" dirty="0" smtClean="0"/>
              <a:t>– The EXPLAIN command lets you view the query plan for a query.</a:t>
            </a:r>
          </a:p>
          <a:p>
            <a:pPr marL="171450" indent="-171450">
              <a:buFont typeface="Arial" panose="020B0604020202020204" pitchFamily="34" charset="0"/>
              <a:buChar char="•"/>
            </a:pPr>
            <a:r>
              <a:rPr lang="en-US" b="1" dirty="0" smtClean="0">
                <a:latin typeface="Courier New" pitchFamily="49" charset="0"/>
                <a:cs typeface="Courier New" pitchFamily="49" charset="0"/>
              </a:rPr>
              <a:t>EXPLAIN ANALYZE</a:t>
            </a:r>
            <a:r>
              <a:rPr lang="en-US" b="1" dirty="0" smtClean="0"/>
              <a:t> </a:t>
            </a:r>
            <a:r>
              <a:rPr lang="en-US" b="0" dirty="0" smtClean="0"/>
              <a:t>– This command runs the query and give you the actual metrics rather than just the estimates.</a:t>
            </a:r>
          </a:p>
          <a:p>
            <a:r>
              <a:rPr lang="en-US" b="0" dirty="0" smtClean="0"/>
              <a:t>A query plan is a tree plan of nodes. Each node represents a database operation such as a table scan, join,</a:t>
            </a:r>
            <a:r>
              <a:rPr lang="en-US" b="0" baseline="0" dirty="0" smtClean="0"/>
              <a:t> or sort</a:t>
            </a:r>
            <a:r>
              <a:rPr lang="en-US" b="0" dirty="0" smtClean="0"/>
              <a:t>. Query</a:t>
            </a:r>
            <a:r>
              <a:rPr lang="en-US" b="0" baseline="0" dirty="0" smtClean="0"/>
              <a:t> plans </a:t>
            </a:r>
            <a:r>
              <a:rPr lang="en-US" b="0" dirty="0" smtClean="0"/>
              <a:t>are read from bottom to top.</a:t>
            </a:r>
          </a:p>
          <a:p>
            <a:r>
              <a:rPr lang="en-US" b="0" dirty="0" smtClean="0"/>
              <a:t>Greenplum Database has an additional query plan node type called a motion node, which are the operations that move tuples between segments.</a:t>
            </a:r>
          </a:p>
          <a:p>
            <a:r>
              <a:rPr lang="en-US" b="0" dirty="0" smtClean="0"/>
              <a:t>In all query plan nodes or operations, the following metrics are given:</a:t>
            </a:r>
          </a:p>
          <a:p>
            <a:pPr marL="171450" indent="-171450">
              <a:buFont typeface="Arial" panose="020B0604020202020204" pitchFamily="34" charset="0"/>
              <a:buChar char="•"/>
            </a:pPr>
            <a:r>
              <a:rPr lang="en-US" b="0" dirty="0" smtClean="0"/>
              <a:t>Cost is measured in units of disk page fetches; that is, 1.0 equals one sequential disk page read. The first estimate is the start-up cost and the second is the total cost.</a:t>
            </a:r>
          </a:p>
          <a:p>
            <a:pPr marL="171450" indent="-171450">
              <a:buFont typeface="Arial" panose="020B0604020202020204" pitchFamily="34" charset="0"/>
              <a:buChar char="•"/>
            </a:pPr>
            <a:r>
              <a:rPr lang="en-US" b="0" dirty="0" smtClean="0"/>
              <a:t>Rows is the total number of rows output by this plan node. </a:t>
            </a:r>
          </a:p>
          <a:p>
            <a:pPr marL="171450" indent="-171450">
              <a:buFont typeface="Arial" panose="020B0604020202020204" pitchFamily="34" charset="0"/>
              <a:buChar char="•"/>
            </a:pPr>
            <a:r>
              <a:rPr lang="en-US" b="0" dirty="0" smtClean="0"/>
              <a:t>Width is the estimated average width (in bytes) of rows output by this plan node.</a:t>
            </a:r>
          </a:p>
          <a:p>
            <a:pPr marL="171450" indent="-171450">
              <a:buFont typeface="Arial" panose="020B0604020202020204" pitchFamily="34" charset="0"/>
              <a:buChar char="•"/>
            </a:pPr>
            <a:endParaRPr lang="en-US" b="0" dirty="0" smtClean="0"/>
          </a:p>
          <a:p>
            <a:pPr marL="171450" indent="-171450">
              <a:buFont typeface="Arial" panose="020B0604020202020204" pitchFamily="34" charset="0"/>
              <a:buChar char="•"/>
            </a:pPr>
            <a:r>
              <a:rPr lang="en-US" b="0" dirty="0" smtClean="0"/>
              <a:t>Ref. on costs: http://www.postgresql.org/docs/8.3/static/runtime-config-query.html</a:t>
            </a:r>
          </a:p>
          <a:p>
            <a:pPr marL="171450" indent="-171450">
              <a:buFont typeface="Arial" panose="020B0604020202020204" pitchFamily="34" charset="0"/>
              <a:buChar char="•"/>
            </a:pPr>
            <a:endParaRPr lang="en-US" b="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0" dirty="0" smtClean="0"/>
              <a:t>To illustrate how to read an EXPLAIN query plan, consider the following example for a very simple query:</a:t>
            </a:r>
          </a:p>
          <a:p>
            <a:pPr marL="171450" indent="-171450">
              <a:buFont typeface="Arial" panose="020B0604020202020204" pitchFamily="34" charset="0"/>
              <a:buChar char="•"/>
            </a:pPr>
            <a:r>
              <a:rPr lang="en-US" b="0" dirty="0" smtClean="0"/>
              <a:t>When reading the plan from the bottom of the output, the query planner starts by doing a sequential scan of the names table.</a:t>
            </a:r>
          </a:p>
          <a:p>
            <a:pPr marL="171450" indent="-171450">
              <a:buFont typeface="Arial" panose="020B0604020202020204" pitchFamily="34" charset="0"/>
              <a:buChar char="•"/>
            </a:pPr>
            <a:r>
              <a:rPr lang="en-US" b="0" dirty="0" smtClean="0"/>
              <a:t>Note that the </a:t>
            </a:r>
            <a:r>
              <a:rPr lang="en-US" b="0" dirty="0" smtClean="0">
                <a:latin typeface="Courier New" pitchFamily="49" charset="0"/>
                <a:cs typeface="Courier New" pitchFamily="49" charset="0"/>
              </a:rPr>
              <a:t>WHERE</a:t>
            </a:r>
            <a:r>
              <a:rPr lang="en-US" b="0" dirty="0" smtClean="0"/>
              <a:t> clause is being applied as a filter condition. This means that the scan operation checks the condition for each row it scans, and outputs only the ones that pass the condition. </a:t>
            </a:r>
          </a:p>
          <a:p>
            <a:pPr marL="171450" indent="-171450">
              <a:buFont typeface="Arial" panose="020B0604020202020204" pitchFamily="34" charset="0"/>
              <a:buChar char="•"/>
            </a:pPr>
            <a:r>
              <a:rPr lang="en-US" b="0" dirty="0" smtClean="0"/>
              <a:t>The results of the scan operation are passed up to a gather motion operation. In Greenplum Database, a gather motion is performed when segments send rows up to the master. In this case we have 2 segment instances sending to 1 master instance (2:1). This operation is working on slice1 of the parallel query execution plan. In Greenplum Database a query plan is divided into slices so that portions of the query plan can be worked on in parallel by the segments. </a:t>
            </a:r>
          </a:p>
          <a:p>
            <a:pPr marL="171450" indent="-171450">
              <a:buFont typeface="Arial" panose="020B0604020202020204" pitchFamily="34" charset="0"/>
              <a:buChar char="•"/>
            </a:pPr>
            <a:r>
              <a:rPr lang="en-US" b="0" dirty="0" smtClean="0"/>
              <a:t>The estimated startup cost for this plan is 00.00 (no cost) and a total cost of 20.88 disk page fetches. The planner is estimating that this query will return one row</a:t>
            </a:r>
            <a:r>
              <a:rPr lang="en-US" b="0" baseline="0" dirty="0" smtClean="0"/>
              <a:t> and the widest row is 13 bytes.</a:t>
            </a:r>
            <a:endParaRPr lang="en-US" b="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0" dirty="0" smtClean="0"/>
              <a:t>To illustrate how to read an </a:t>
            </a:r>
            <a:r>
              <a:rPr lang="en-US" b="0" dirty="0" smtClean="0">
                <a:latin typeface="Courier New" pitchFamily="49" charset="0"/>
                <a:cs typeface="Courier New" pitchFamily="49" charset="0"/>
              </a:rPr>
              <a:t>EXPLAIN ANALYZE</a:t>
            </a:r>
            <a:r>
              <a:rPr lang="en-US" b="0" dirty="0" smtClean="0"/>
              <a:t> query plan, let us examine the same simple query we used in the </a:t>
            </a:r>
            <a:r>
              <a:rPr lang="en-US" b="0" dirty="0" smtClean="0">
                <a:latin typeface="Courier New" pitchFamily="49" charset="0"/>
                <a:cs typeface="Courier New" pitchFamily="49" charset="0"/>
              </a:rPr>
              <a:t>EXPLAIN</a:t>
            </a:r>
            <a:r>
              <a:rPr lang="en-US" b="0" dirty="0" smtClean="0"/>
              <a:t> example:</a:t>
            </a:r>
          </a:p>
          <a:p>
            <a:pPr marL="171450" indent="-171450">
              <a:buFont typeface="Arial" panose="020B0604020202020204" pitchFamily="34" charset="0"/>
              <a:buChar char="•"/>
            </a:pPr>
            <a:r>
              <a:rPr lang="en-US" b="0" dirty="0" smtClean="0"/>
              <a:t>Notice that there is some additional information in this plan that is not in a regular </a:t>
            </a:r>
            <a:r>
              <a:rPr lang="en-US" b="0" dirty="0" smtClean="0">
                <a:latin typeface="Courier New" pitchFamily="49" charset="0"/>
                <a:cs typeface="Courier New" pitchFamily="49" charset="0"/>
              </a:rPr>
              <a:t>EXPLAIN</a:t>
            </a:r>
            <a:r>
              <a:rPr lang="en-US" b="0" dirty="0" smtClean="0"/>
              <a:t> plan. The parts of the plan in bold show the actual timing and rows returned for each plan node.</a:t>
            </a:r>
          </a:p>
          <a:p>
            <a:pPr marL="171450" indent="-171450">
              <a:buFont typeface="Arial" panose="020B0604020202020204" pitchFamily="34" charset="0"/>
              <a:buChar char="•"/>
            </a:pPr>
            <a:r>
              <a:rPr lang="en-US" b="0" dirty="0" smtClean="0"/>
              <a:t>Reading</a:t>
            </a:r>
            <a:r>
              <a:rPr lang="en-US" b="0" baseline="0" dirty="0" smtClean="0"/>
              <a:t> </a:t>
            </a:r>
            <a:r>
              <a:rPr lang="en-US" b="0" dirty="0" smtClean="0"/>
              <a:t>the plan from the bottom up, you will see some additional information for each plan node operation. The total elapsed time it took to run this query was 22.548 milliseconds. </a:t>
            </a:r>
          </a:p>
          <a:p>
            <a:pPr marL="171450" indent="-171450">
              <a:buFont typeface="Arial" panose="020B0604020202020204" pitchFamily="34" charset="0"/>
              <a:buChar char="•"/>
            </a:pPr>
            <a:r>
              <a:rPr lang="en-US" b="0" dirty="0" smtClean="0"/>
              <a:t>The sequential scan operation had only one segment (seg0) that returned rows, and it returned just 1 row. It took 0.255 milliseconds to find the first row and 0.486 to scan all rows. Notice that this is pretty close to the planner's estimate - the query planner estimated that it would return one row for this query, which it did.</a:t>
            </a:r>
          </a:p>
          <a:p>
            <a:pPr marL="171450" indent="-171450">
              <a:buFont typeface="Arial" panose="020B0604020202020204" pitchFamily="34" charset="0"/>
              <a:buChar char="•"/>
            </a:pPr>
            <a:r>
              <a:rPr lang="en-US" b="0" dirty="0" smtClean="0"/>
              <a:t>The gather motion operation then received 1 row (segments sending up to the master). The total elapsed time for this operation was 0.537 milliseconds. </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a:spcBef>
                <a:spcPts val="0"/>
              </a:spcBef>
              <a:buNone/>
            </a:pPr>
            <a:r>
              <a:rPr lang="en-US" smtClean="0"/>
              <a:t>Key takeaways:</a:t>
            </a:r>
          </a:p>
          <a:p>
            <a:pPr>
              <a:spcBef>
                <a:spcPts val="0"/>
              </a:spcBef>
              <a:buNone/>
            </a:pPr>
            <a:endParaRPr lang="en-US" smtClean="0"/>
          </a:p>
          <a:p>
            <a:pPr>
              <a:spcBef>
                <a:spcPts val="0"/>
              </a:spcBef>
              <a:buNone/>
            </a:pPr>
            <a:r>
              <a:rPr lang="en-US" smtClean="0"/>
              <a:t>Use</a:t>
            </a:r>
            <a:r>
              <a:rPr lang="en-US" baseline="0" smtClean="0"/>
              <a:t> ANALYZE on your tables after loading data, to keep the statistics fresh so the optimizer is able to produce the best plans</a:t>
            </a:r>
          </a:p>
          <a:p>
            <a:pPr>
              <a:spcBef>
                <a:spcPts val="0"/>
              </a:spcBef>
              <a:buNone/>
            </a:pPr>
            <a:r>
              <a:rPr lang="en-US" baseline="0" smtClean="0"/>
              <a:t>If your query runs slower than expected, run EXPLAIN on your query to find out why and see if you can help the optimizer improve its plan</a:t>
            </a:r>
            <a:endParaRPr lang="en-US" smtClean="0"/>
          </a:p>
          <a:p>
            <a:pPr>
              <a:spcBef>
                <a:spcPts val="0"/>
              </a:spcBef>
              <a:buNone/>
            </a:pPr>
            <a:endParaRPr lang="en-US" smtClean="0"/>
          </a:p>
          <a:p>
            <a:pPr>
              <a:spcBef>
                <a:spcPts val="0"/>
              </a:spcBef>
              <a:buNone/>
            </a:pPr>
            <a:r>
              <a:rPr lang="en-US" smtClean="0"/>
              <a:t>At</a:t>
            </a:r>
            <a:r>
              <a:rPr lang="en-US" baseline="0" smtClean="0"/>
              <a:t> this point, I suggest reviewing by jumping right into the lab and running some EXPLAINs for yourself.</a:t>
            </a:r>
          </a:p>
          <a:p>
            <a:pPr>
              <a:spcBef>
                <a:spcPts val="0"/>
              </a:spcBef>
              <a:buNone/>
            </a:pPr>
            <a:endParaRPr lang="en-US" baseline="0" smtClean="0"/>
          </a:p>
          <a:p>
            <a:pPr>
              <a:spcBef>
                <a:spcPts val="0"/>
              </a:spcBef>
              <a:buNone/>
            </a:pPr>
            <a:r>
              <a:rPr lang="en-US" baseline="0" smtClean="0"/>
              <a:t>Thank you!</a:t>
            </a:r>
          </a:p>
          <a:p>
            <a:pPr>
              <a:spcBef>
                <a:spcPts val="0"/>
              </a:spcBef>
              <a:buNone/>
            </a:pPr>
            <a:endParaRPr dirty="0"/>
          </a:p>
        </p:txBody>
      </p:sp>
      <p:sp>
        <p:nvSpPr>
          <p:cNvPr id="245" name="Shape 245"/>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Shape 589"/>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a:spcBef>
                <a:spcPts val="0"/>
              </a:spcBef>
              <a:buNone/>
            </a:pPr>
            <a:endParaRPr/>
          </a:p>
        </p:txBody>
      </p:sp>
      <p:sp>
        <p:nvSpPr>
          <p:cNvPr id="590" name="Shape 590"/>
          <p:cNvSpPr>
            <a:spLocks noGrp="1" noRot="1" noChangeAspect="1"/>
          </p:cNvSpPr>
          <p:nvPr>
            <p:ph type="sldImg" idx="2"/>
          </p:nvPr>
        </p:nvSpPr>
        <p:spPr>
          <a:xfrm>
            <a:off x="1610876" y="686429"/>
            <a:ext cx="3692700" cy="20828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marL="0" marR="0" indent="0" algn="l" defTabSz="457200" rtl="0" eaLnBrk="1" fontAlgn="base" latinLnBrk="0" hangingPunct="1">
              <a:lnSpc>
                <a:spcPct val="100000"/>
              </a:lnSpc>
              <a:spcBef>
                <a:spcPts val="0"/>
              </a:spcBef>
              <a:spcAft>
                <a:spcPct val="0"/>
              </a:spcAft>
              <a:buClrTx/>
              <a:buSzTx/>
              <a:buFontTx/>
              <a:buNone/>
              <a:tabLst/>
              <a:defRPr/>
            </a:pPr>
            <a:r>
              <a:rPr lang="en-US" dirty="0" smtClean="0"/>
              <a:t>Intro:</a:t>
            </a:r>
            <a:r>
              <a:rPr lang="en-US" baseline="0" dirty="0" smtClean="0"/>
              <a:t> my name is, my role is, …</a:t>
            </a:r>
            <a:endParaRPr lang="en-US" dirty="0"/>
          </a:p>
          <a:p>
            <a:pPr>
              <a:spcBef>
                <a:spcPts val="0"/>
              </a:spcBef>
              <a:buNone/>
            </a:pPr>
            <a:endParaRPr dirty="0"/>
          </a:p>
        </p:txBody>
      </p:sp>
      <p:sp>
        <p:nvSpPr>
          <p:cNvPr id="238" name="Shape 238"/>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a:spcBef>
                <a:spcPts val="0"/>
              </a:spcBef>
              <a:buNone/>
            </a:pPr>
            <a:r>
              <a:rPr lang="en-US" smtClean="0"/>
              <a:t>References:</a:t>
            </a:r>
          </a:p>
          <a:p>
            <a:pPr>
              <a:spcBef>
                <a:spcPts val="0"/>
              </a:spcBef>
              <a:buNone/>
            </a:pPr>
            <a:endParaRPr lang="en-US" smtClean="0"/>
          </a:p>
          <a:p>
            <a:pPr>
              <a:spcBef>
                <a:spcPts val="0"/>
              </a:spcBef>
              <a:buNone/>
            </a:pPr>
            <a:r>
              <a:rPr lang="en-US" smtClean="0"/>
              <a:t>http://www.postgresql.org/docs/8.3/static/using-explain.html</a:t>
            </a:r>
          </a:p>
          <a:p>
            <a:pPr>
              <a:spcBef>
                <a:spcPts val="0"/>
              </a:spcBef>
              <a:buNone/>
            </a:pPr>
            <a:r>
              <a:rPr lang="en-US" dirty="0"/>
              <a:t>http://nbviewer.jupyter.org/github/Pivotal-Field-Engineering/hawq-python-tools/blob/master/explainToDot.ipynb</a:t>
            </a:r>
          </a:p>
          <a:p>
            <a:pPr>
              <a:spcBef>
                <a:spcPts val="0"/>
              </a:spcBef>
              <a:buNone/>
            </a:pPr>
            <a:r>
              <a:rPr lang="en-US" dirty="0"/>
              <a:t>http://gpdb.docs.pivotal.io/4320/admin_guide/query.html#topic39</a:t>
            </a:r>
          </a:p>
          <a:p>
            <a:pPr>
              <a:spcBef>
                <a:spcPts val="0"/>
              </a:spcBef>
              <a:buNone/>
            </a:pPr>
            <a:r>
              <a:rPr lang="en-US" dirty="0"/>
              <a:t>https://github.com/greenplum-db/gpdb/blob/master/src/backend/commands/explain.c</a:t>
            </a:r>
          </a:p>
          <a:p>
            <a:pPr>
              <a:spcBef>
                <a:spcPts val="0"/>
              </a:spcBef>
              <a:buNone/>
            </a:pPr>
            <a:r>
              <a:rPr lang="en-US" dirty="0"/>
              <a:t>https://youtu.be/P5iZri9s0WQ</a:t>
            </a:r>
          </a:p>
          <a:p>
            <a:pPr>
              <a:spcBef>
                <a:spcPts val="0"/>
              </a:spcBef>
              <a:buNone/>
            </a:pPr>
            <a:r>
              <a:rPr lang="en-US" dirty="0"/>
              <a:t>https://momjian.us/main/writings/pgsql/optimizer.sql</a:t>
            </a:r>
          </a:p>
          <a:p>
            <a:pPr>
              <a:spcBef>
                <a:spcPts val="0"/>
              </a:spcBef>
              <a:buNone/>
            </a:pPr>
            <a:r>
              <a:rPr lang="en-US" dirty="0"/>
              <a:t>http://www.postgresql.org/docs/8.3/static/runtime-config-query.html</a:t>
            </a:r>
          </a:p>
          <a:p>
            <a:pPr>
              <a:spcBef>
                <a:spcPts val="0"/>
              </a:spcBef>
              <a:buNone/>
            </a:pPr>
            <a:endParaRPr lang="en-US" dirty="0"/>
          </a:p>
          <a:p>
            <a:pPr>
              <a:spcBef>
                <a:spcPts val="0"/>
              </a:spcBef>
              <a:buNone/>
            </a:pPr>
            <a:endParaRPr lang="en-US" dirty="0"/>
          </a:p>
          <a:p>
            <a:pPr>
              <a:spcBef>
                <a:spcPts val="0"/>
              </a:spcBef>
              <a:buNone/>
            </a:pPr>
            <a:endParaRPr lang="en-US" dirty="0"/>
          </a:p>
        </p:txBody>
      </p:sp>
      <p:sp>
        <p:nvSpPr>
          <p:cNvPr id="245" name="Shape 245"/>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Autofit/>
          </a:bodyPr>
          <a:lstStyle/>
          <a:p>
            <a:r>
              <a:rPr lang="en-US" b="0" dirty="0" smtClean="0"/>
              <a:t>Query profiling is the act of looking at the query plan, using </a:t>
            </a:r>
            <a:r>
              <a:rPr lang="en-US" b="0" dirty="0" smtClean="0">
                <a:latin typeface="Courier New" pitchFamily="49" charset="0"/>
                <a:cs typeface="Courier New" pitchFamily="49" charset="0"/>
              </a:rPr>
              <a:t>EXPLAIN</a:t>
            </a:r>
            <a:r>
              <a:rPr lang="en-US" b="0" dirty="0" smtClean="0"/>
              <a:t> or </a:t>
            </a:r>
            <a:r>
              <a:rPr lang="en-US" b="0" dirty="0" smtClean="0">
                <a:latin typeface="Courier New" pitchFamily="49" charset="0"/>
                <a:cs typeface="Courier New" pitchFamily="49" charset="0"/>
              </a:rPr>
              <a:t>EXPLAIN ANALYZE</a:t>
            </a:r>
            <a:r>
              <a:rPr lang="en-US" b="0" dirty="0" smtClean="0"/>
              <a:t>, to identify tuning opportunities of poorly performing queries. You should only tackle query profiling and tuning when you are first designing your database or when you are experiencing poor performance. Query profiling requires that you know your data well. You cannot</a:t>
            </a:r>
            <a:r>
              <a:rPr lang="en-US" b="0" baseline="0" dirty="0" smtClean="0"/>
              <a:t> </a:t>
            </a:r>
            <a:r>
              <a:rPr lang="en-US" b="0" dirty="0" smtClean="0"/>
              <a:t>identify problems</a:t>
            </a:r>
            <a:r>
              <a:rPr lang="en-US" b="0" baseline="0" dirty="0" smtClean="0"/>
              <a:t> unless</a:t>
            </a:r>
            <a:r>
              <a:rPr lang="en-US" b="0" dirty="0" smtClean="0"/>
              <a:t> you know what to expect.</a:t>
            </a:r>
          </a:p>
          <a:p>
            <a:r>
              <a:rPr lang="en-US" b="0" dirty="0" smtClean="0"/>
              <a:t>There are</a:t>
            </a:r>
            <a:r>
              <a:rPr lang="en-US" b="0" baseline="0" dirty="0" smtClean="0"/>
              <a:t> several major issues that query profiling allows you to address.</a:t>
            </a:r>
            <a:endParaRPr lang="en-US" b="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0" dirty="0" smtClean="0"/>
              <a:t>When a query is issued to Greenplum Database, the master:</a:t>
            </a:r>
          </a:p>
          <a:p>
            <a:pPr marL="171450" indent="-171450">
              <a:buFont typeface="Arial" panose="020B0604020202020204" pitchFamily="34" charset="0"/>
              <a:buChar char="•"/>
            </a:pPr>
            <a:r>
              <a:rPr lang="en-US" b="0" dirty="0" smtClean="0"/>
              <a:t>Parses the query and checks syntax.</a:t>
            </a:r>
          </a:p>
          <a:p>
            <a:pPr marL="171450" indent="-171450">
              <a:buFont typeface="Arial" panose="020B0604020202020204" pitchFamily="34" charset="0"/>
              <a:buChar char="•"/>
            </a:pPr>
            <a:r>
              <a:rPr lang="en-US" b="0" dirty="0" smtClean="0"/>
              <a:t>Sends the query to the</a:t>
            </a:r>
            <a:r>
              <a:rPr lang="en-US" b="1" dirty="0" smtClean="0"/>
              <a:t> query rewrite system</a:t>
            </a:r>
            <a:r>
              <a:rPr lang="en-US" b="0" dirty="0" smtClean="0"/>
              <a:t> where VIEWS and RULES are processed.</a:t>
            </a:r>
          </a:p>
          <a:p>
            <a:pPr marL="171450" indent="-171450">
              <a:buFont typeface="Arial" panose="020B0604020202020204" pitchFamily="34" charset="0"/>
              <a:buChar char="•"/>
            </a:pPr>
            <a:r>
              <a:rPr lang="en-US" b="0" dirty="0" smtClean="0"/>
              <a:t>Creates a parallel query execution plan. </a:t>
            </a:r>
          </a:p>
          <a:p>
            <a:pPr marL="171450" indent="-171450">
              <a:buFont typeface="Arial" panose="020B0604020202020204" pitchFamily="34" charset="0"/>
              <a:buChar char="•"/>
            </a:pPr>
            <a:r>
              <a:rPr lang="en-US" b="0" dirty="0" smtClean="0"/>
              <a:t>Slices the plan and each segment is dispatched its slice to work on. </a:t>
            </a:r>
          </a:p>
          <a:p>
            <a:r>
              <a:rPr lang="en-US" b="0" dirty="0" smtClean="0"/>
              <a:t>The segments execute the query between themselves, moving data around as needed over the interconnect. </a:t>
            </a:r>
          </a:p>
          <a:p>
            <a:r>
              <a:rPr lang="en-US" b="0" dirty="0" smtClean="0"/>
              <a:t>When execution is complete, the segments return the results to the master. Sometimes the master may do final aggregations for small data sets only and then the master sends the result to the client. Most of the tuning of queries is focused on the planning stage of this process. You want the planner to give the best plan, and thereby the best performance possible. </a:t>
            </a:r>
          </a:p>
          <a:p>
            <a:endParaRPr lang="en-US" b="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a:xfrm>
            <a:off x="685800" y="4343400"/>
            <a:ext cx="5486400" cy="4444340"/>
          </a:xfrm>
        </p:spPr>
        <p:txBody>
          <a:bodyPr lIns="90571" tIns="45286" rIns="90571" bIns="45286">
            <a:noAutofit/>
          </a:bodyPr>
          <a:lstStyle/>
          <a:p>
            <a:r>
              <a:rPr lang="en-US" dirty="0" smtClean="0"/>
              <a:t>A query plan:</a:t>
            </a:r>
          </a:p>
          <a:p>
            <a:pPr marL="171450" indent="-171450">
              <a:buFont typeface="Arial" panose="020B0604020202020204" pitchFamily="34" charset="0"/>
              <a:buChar char="•"/>
            </a:pPr>
            <a:r>
              <a:rPr lang="en-US" dirty="0" smtClean="0"/>
              <a:t>Is the set of operations the Greenplum Database performs to produce the answer to a given query.</a:t>
            </a:r>
          </a:p>
          <a:p>
            <a:pPr marL="171450" indent="-171450">
              <a:buFont typeface="Arial" panose="020B0604020202020204" pitchFamily="34" charset="0"/>
              <a:buChar char="•"/>
            </a:pPr>
            <a:r>
              <a:rPr lang="en-US" dirty="0" smtClean="0"/>
              <a:t>Consists of nodes or steps which represent a database operation such as a table scan, join, aggregation or sort.</a:t>
            </a:r>
          </a:p>
          <a:p>
            <a:pPr marL="171450" indent="-171450">
              <a:buFont typeface="Arial" panose="020B0604020202020204" pitchFamily="34" charset="0"/>
              <a:buChar char="•"/>
            </a:pPr>
            <a:r>
              <a:rPr lang="en-US" dirty="0" smtClean="0"/>
              <a:t>Is read and executed from bottom to top of the query plan. Typical database operations , such as table scans and joins, include an additional operation called a </a:t>
            </a:r>
            <a:r>
              <a:rPr lang="en-US" i="1" dirty="0" smtClean="0"/>
              <a:t>motion</a:t>
            </a:r>
            <a:r>
              <a:rPr lang="en-US" dirty="0" smtClean="0"/>
              <a:t>.</a:t>
            </a:r>
          </a:p>
          <a:p>
            <a:pPr marL="171450" indent="-171450">
              <a:buFont typeface="Arial" panose="020B0604020202020204" pitchFamily="34" charset="0"/>
              <a:buChar char="•"/>
            </a:pPr>
            <a:r>
              <a:rPr lang="en-US" dirty="0" smtClean="0"/>
              <a:t>May include a motion operation which involves moving tuples, or rows, between the segments during query processing.</a:t>
            </a:r>
          </a:p>
          <a:p>
            <a:pPr marL="171450" indent="-171450">
              <a:buFont typeface="Arial" panose="020B0604020202020204" pitchFamily="34" charset="0"/>
              <a:buChar char="•"/>
            </a:pPr>
            <a:r>
              <a:rPr lang="en-US" dirty="0" smtClean="0"/>
              <a:t>Is divided into slices to achieve maximum parallelism during query execution. A slice is a portion of the plan that can be worked on independently at the segment level. </a:t>
            </a:r>
          </a:p>
          <a:p>
            <a:pPr marL="171450" indent="-171450">
              <a:buFont typeface="Arial" panose="020B0604020202020204" pitchFamily="34" charset="0"/>
              <a:buChar char="•"/>
            </a:pPr>
            <a:r>
              <a:rPr lang="en-US" dirty="0" smtClean="0"/>
              <a:t>Is sliced wherever there is data movement in the query plan, one slice on each side of the motion. If a join occurs on distributed tables and there is no data movement, there are no slices created. If there is data movement, slices are created for each data movement point.</a:t>
            </a:r>
          </a:p>
          <a:p>
            <a:pPr marL="171450" indent="-171450">
              <a:buFont typeface="Arial" panose="020B0604020202020204" pitchFamily="34" charset="0"/>
              <a:buChar char="•"/>
            </a:pPr>
            <a:r>
              <a:rPr lang="en-US" dirty="0" smtClean="0"/>
              <a:t>Can contain a gather motion,  which is when the segments send results back up to the master for presentation to the client. </a:t>
            </a:r>
          </a:p>
        </p:txBody>
      </p:sp>
      <p:sp>
        <p:nvSpPr>
          <p:cNvPr id="5" name="Slide Number Placeholder 4"/>
          <p:cNvSpPr>
            <a:spLocks noGrp="1"/>
          </p:cNvSpPr>
          <p:nvPr>
            <p:ph type="sldNum" sz="quarter" idx="11"/>
          </p:nvPr>
        </p:nvSpPr>
        <p:spPr/>
        <p:txBody>
          <a:bodyPr lIns="90571" tIns="45286" rIns="90571" bIns="45286"/>
          <a:lstStyle/>
          <a:p>
            <a:pPr>
              <a:defRPr/>
            </a:pPr>
            <a:fld id="{80249327-EC2F-4096-8D35-6B76097739FC}"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noAutofit/>
          </a:bodyPr>
          <a:lstStyle/>
          <a:p>
            <a:r>
              <a:rPr lang="en-US" dirty="0" smtClean="0"/>
              <a:t>Each segment gets a copy of the query plan and works on it in parallel. </a:t>
            </a:r>
          </a:p>
          <a:p>
            <a:r>
              <a:rPr lang="en-US" dirty="0" smtClean="0"/>
              <a:t>Consider the following simple query involving a join between two tables:</a:t>
            </a:r>
          </a:p>
          <a:p>
            <a:pPr lvl="1">
              <a:buNone/>
            </a:pPr>
            <a:r>
              <a:rPr lang="en-US" dirty="0" smtClean="0">
                <a:latin typeface="Courier New" pitchFamily="49" charset="0"/>
                <a:cs typeface="Courier New" pitchFamily="49" charset="0"/>
              </a:rPr>
              <a:t>SELECT customer, amount</a:t>
            </a:r>
          </a:p>
          <a:p>
            <a:pPr lvl="1">
              <a:buNone/>
            </a:pPr>
            <a:r>
              <a:rPr lang="en-US" dirty="0" smtClean="0">
                <a:latin typeface="Courier New" pitchFamily="49" charset="0"/>
                <a:cs typeface="Courier New" pitchFamily="49" charset="0"/>
              </a:rPr>
              <a:t>FROM sales JOIN customer USING (cust_id)</a:t>
            </a:r>
          </a:p>
          <a:p>
            <a:pPr lvl="1">
              <a:buNone/>
            </a:pPr>
            <a:r>
              <a:rPr lang="en-US" dirty="0" smtClean="0">
                <a:latin typeface="Courier New" pitchFamily="49" charset="0"/>
                <a:cs typeface="Courier New" pitchFamily="49" charset="0"/>
              </a:rPr>
              <a:t>WHERE date=04302008;</a:t>
            </a:r>
          </a:p>
          <a:p>
            <a:r>
              <a:rPr lang="en-US" dirty="0" smtClean="0"/>
              <a:t>There is a redistribute motion that moves tuples between the segments to complete the join. The plan is sliced on either side of the redistribute motion, creating slice 1 and slice 2. This query plan also includes a gather motion. Since a query plan is always sliced wherever a motion occurs, this plan also has an implicit slice at the very top of the plan, slice 3. Not all query plans involve a gather motion. For example, a CREATE TABLE x AS SELECT... statement would not have a gather motion (tuples are sent to the newly created table, not to the master).</a:t>
            </a:r>
          </a:p>
          <a:p>
            <a:r>
              <a:rPr lang="en-US" b="1" dirty="0" smtClean="0"/>
              <a:t>Note:</a:t>
            </a:r>
            <a:r>
              <a:rPr lang="en-US" dirty="0" smtClean="0"/>
              <a:t> If a SORT is performed on the data, that is performed before the Gather Motion action occurs.</a:t>
            </a:r>
          </a:p>
        </p:txBody>
      </p:sp>
      <p:sp>
        <p:nvSpPr>
          <p:cNvPr id="5" name="Slide Number Placeholder 4"/>
          <p:cNvSpPr>
            <a:spLocks noGrp="1"/>
          </p:cNvSpPr>
          <p:nvPr>
            <p:ph type="sldNum" sz="quarter" idx="11"/>
          </p:nvPr>
        </p:nvSpPr>
        <p:spPr/>
        <p:txBody>
          <a:bodyPr lIns="90571" tIns="45286" rIns="90571" bIns="45286"/>
          <a:lstStyle/>
          <a:p>
            <a:pPr>
              <a:defRPr/>
            </a:pPr>
            <a:fld id="{80249327-EC2F-4096-8D35-6B76097739FC}"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normAutofit/>
          </a:bodyPr>
          <a:lstStyle/>
          <a:p>
            <a:r>
              <a:rPr lang="en-US" dirty="0" smtClean="0"/>
              <a:t>Greenplum creates a number of database processes,</a:t>
            </a:r>
            <a:r>
              <a:rPr lang="en-US" baseline="0" dirty="0" smtClean="0"/>
              <a:t> </a:t>
            </a:r>
            <a:r>
              <a:rPr lang="en-US" dirty="0" smtClean="0"/>
              <a:t>postgres processes, to handle the work of a query:</a:t>
            </a:r>
          </a:p>
          <a:p>
            <a:pPr marL="171450" indent="-171450">
              <a:buFont typeface="Arial" panose="020B0604020202020204" pitchFamily="34" charset="0"/>
              <a:buChar char="•"/>
            </a:pPr>
            <a:r>
              <a:rPr lang="en-US" b="1" dirty="0" smtClean="0"/>
              <a:t>Query dispatcher</a:t>
            </a:r>
            <a:r>
              <a:rPr lang="en-US" dirty="0" smtClean="0"/>
              <a:t> – On the master, the query worker process is called the query dispatcher (</a:t>
            </a:r>
            <a:r>
              <a:rPr lang="en-US" b="1" dirty="0" smtClean="0"/>
              <a:t>QD</a:t>
            </a:r>
            <a:r>
              <a:rPr lang="en-US" dirty="0" smtClean="0"/>
              <a:t>). The QD is responsible for creating and dispatching the query plan, and for accumulating and presenting the final results. </a:t>
            </a:r>
          </a:p>
          <a:p>
            <a:pPr marL="171450" indent="-171450">
              <a:buFont typeface="Arial" panose="020B0604020202020204" pitchFamily="34" charset="0"/>
              <a:buChar char="•"/>
            </a:pPr>
            <a:r>
              <a:rPr lang="en-US" b="1" dirty="0" smtClean="0"/>
              <a:t>Query executor</a:t>
            </a:r>
            <a:r>
              <a:rPr lang="en-US" dirty="0" smtClean="0"/>
              <a:t> – On the segments, a query worker process is called a query executor (</a:t>
            </a:r>
            <a:r>
              <a:rPr lang="en-US" b="1" dirty="0" smtClean="0"/>
              <a:t>QE</a:t>
            </a:r>
            <a:r>
              <a:rPr lang="en-US" dirty="0" smtClean="0"/>
              <a:t>). A QE is responsible for completing its portion of work and communicating its intermediate results to the other worker processes. For each slice of the query plan,  there is at least one worker process assigned. A worker process handles its assigned portion of the query plan, independently. During query execution, each segment will have a number of processes working on the query in parallel. </a:t>
            </a:r>
          </a:p>
          <a:p>
            <a:pPr marL="0" indent="0">
              <a:buFont typeface="Arial" panose="020B0604020202020204" pitchFamily="34" charset="0"/>
              <a:buNone/>
            </a:pPr>
            <a:endParaRPr lang="en-US" dirty="0" smtClean="0"/>
          </a:p>
          <a:p>
            <a:r>
              <a:rPr lang="en-US" dirty="0" smtClean="0"/>
              <a:t>Related processes that are working on the same portion of the query plan are referred to as </a:t>
            </a:r>
            <a:r>
              <a:rPr lang="en-US" i="1" dirty="0" smtClean="0"/>
              <a:t>gangs</a:t>
            </a:r>
            <a:r>
              <a:rPr lang="en-US" dirty="0" smtClean="0"/>
              <a:t>.  Gangs are connected by a connection identifier that can be retrieved by issuing a process listing command (ps –ef | grep</a:t>
            </a:r>
            <a:r>
              <a:rPr lang="en-US" baseline="0" dirty="0" smtClean="0"/>
              <a:t> slice)</a:t>
            </a:r>
            <a:r>
              <a:rPr lang="en-US" dirty="0" smtClean="0"/>
              <a:t>. Process identifiers are prefixed with the term, con. For example, all the gather slices in this example may show up in the process list as con13.</a:t>
            </a:r>
          </a:p>
          <a:p>
            <a:r>
              <a:rPr lang="en-US" dirty="0" smtClean="0"/>
              <a:t>As a portion of work is completed, tuples flow up the query plan from one gang of processes to the next. This inter-process communication between the segments is what is referred to as the interconnect component of Greenplum Database.</a:t>
            </a:r>
          </a:p>
        </p:txBody>
      </p:sp>
      <p:sp>
        <p:nvSpPr>
          <p:cNvPr id="5" name="Slide Number Placeholder 4"/>
          <p:cNvSpPr>
            <a:spLocks noGrp="1"/>
          </p:cNvSpPr>
          <p:nvPr>
            <p:ph type="sldNum" sz="quarter" idx="11"/>
          </p:nvPr>
        </p:nvSpPr>
        <p:spPr/>
        <p:txBody>
          <a:bodyPr lIns="90571" tIns="45286" rIns="90571" bIns="45286"/>
          <a:lstStyle/>
          <a:p>
            <a:pPr>
              <a:defRPr/>
            </a:pPr>
            <a:fld id="{80249327-EC2F-4096-8D35-6B76097739FC}"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Autofit/>
          </a:bodyPr>
          <a:lstStyle/>
          <a:p>
            <a:r>
              <a:rPr lang="en-US" b="0" dirty="0" smtClean="0"/>
              <a:t>Query profiling focuses</a:t>
            </a:r>
            <a:r>
              <a:rPr lang="en-US" b="0" baseline="0" dirty="0" smtClean="0"/>
              <a:t> on</a:t>
            </a:r>
            <a:r>
              <a:rPr lang="en-US" b="0" dirty="0" smtClean="0"/>
              <a:t> the following key issues:  </a:t>
            </a:r>
          </a:p>
          <a:p>
            <a:pPr marL="171450" indent="-171450">
              <a:buFont typeface="Arial" panose="020B0604020202020204" pitchFamily="34" charset="0"/>
              <a:buChar char="•"/>
            </a:pPr>
            <a:r>
              <a:rPr lang="en-US" b="0" dirty="0" smtClean="0"/>
              <a:t>Are the planner’s estimates close to reality? Run an </a:t>
            </a:r>
            <a:r>
              <a:rPr lang="en-US" b="0" dirty="0" smtClean="0">
                <a:latin typeface="Courier New" pitchFamily="49" charset="0"/>
                <a:cs typeface="Courier New" pitchFamily="49" charset="0"/>
              </a:rPr>
              <a:t>EXPLAIN ANALYZE</a:t>
            </a:r>
            <a:r>
              <a:rPr lang="en-US" b="0" dirty="0" smtClean="0"/>
              <a:t> and see if the number of rows estimated by the planner is close to the number of rows actually returned by the query operation. If there is a significant discrepancy, you may need to ANALYZE the tables or collect more statistics on the relevant columns.</a:t>
            </a:r>
          </a:p>
          <a:p>
            <a:pPr marL="171450" indent="-171450">
              <a:buFont typeface="Arial" panose="020B0604020202020204" pitchFamily="34" charset="0"/>
              <a:buChar char="•"/>
            </a:pPr>
            <a:r>
              <a:rPr lang="en-US" dirty="0" smtClean="0"/>
              <a:t>Are selective predicates applied early in the plan? The most selective filters should be applied early in the plan so that fewer rows move up the plan tree. If the query plan is not doing a good job at estimating the selectivity of a query predicate, you may need to collect more statistics on the relevant columns. You can also try reordering the </a:t>
            </a:r>
            <a:r>
              <a:rPr lang="en-US" dirty="0" smtClean="0">
                <a:latin typeface="Courier New" pitchFamily="49" charset="0"/>
                <a:cs typeface="Courier New" pitchFamily="49" charset="0"/>
              </a:rPr>
              <a:t>WHERE</a:t>
            </a:r>
            <a:r>
              <a:rPr lang="en-US" dirty="0" smtClean="0"/>
              <a:t> clause of your SQL statement.</a:t>
            </a:r>
          </a:p>
          <a:p>
            <a:pPr marL="171450" marR="0" indent="-171450" algn="l" defTabSz="4572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b="0" dirty="0" smtClean="0"/>
              <a:t>Is the planner choosing the best join order? When you have a query that joins multiple tables, make sure that the planner is choosing the most selective join order. Joins that eliminate the largest number of rows should be done early in the plan so fewer</a:t>
            </a:r>
            <a:r>
              <a:rPr lang="en-US" b="0" baseline="0" dirty="0" smtClean="0"/>
              <a:t> </a:t>
            </a:r>
            <a:r>
              <a:rPr lang="en-US" b="0" dirty="0" smtClean="0"/>
              <a:t>rows move up the plan tree. If the plan is not choosing the optimal join order, again, you can collect more statistics on the relevant join columns. </a:t>
            </a:r>
          </a:p>
          <a:p>
            <a:pPr marL="171450" marR="0" indent="-171450" algn="l" defTabSz="4572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b="0" dirty="0" smtClean="0"/>
              <a:t>Per-column</a:t>
            </a:r>
            <a:r>
              <a:rPr lang="en-US" b="0" baseline="0" dirty="0" smtClean="0"/>
              <a:t> statistics: ALTER [COLUMN] column SET STATISTICS integer (range is 0 – 1000, with “-1” meaning to use the default statistics target) [this is discussed in the Database Tuning module]</a:t>
            </a:r>
            <a:endParaRPr lang="en-US" b="0" dirty="0" smtClean="0"/>
          </a:p>
          <a:p>
            <a:pPr marL="0" indent="0">
              <a:buFont typeface="Arial" panose="020B0604020202020204" pitchFamily="34" charset="0"/>
              <a:buNone/>
            </a:pPr>
            <a:endParaRPr lang="en-US"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bwMode="gray">
          <a:xfrm>
            <a:off x="0" y="4747022"/>
            <a:ext cx="9144000" cy="28932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7" name="TextBox 12"/>
          <p:cNvSpPr txBox="1">
            <a:spLocks noChangeArrowheads="1"/>
          </p:cNvSpPr>
          <p:nvPr/>
        </p:nvSpPr>
        <p:spPr bwMode="gray">
          <a:xfrm flipH="1">
            <a:off x="8553450" y="5042298"/>
            <a:ext cx="5334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3D745134-AD03-4A89-A9DB-EB83690C3E8B}"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8"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01" y="4799410"/>
            <a:ext cx="957263"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bwMode="gray">
          <a:xfrm>
            <a:off x="349250" y="5044679"/>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
        <p:nvSpPr>
          <p:cNvPr id="12" name="Title 1"/>
          <p:cNvSpPr>
            <a:spLocks noGrp="1"/>
          </p:cNvSpPr>
          <p:nvPr>
            <p:ph type="ctrTitle"/>
          </p:nvPr>
        </p:nvSpPr>
        <p:spPr bwMode="gray">
          <a:xfrm>
            <a:off x="890588" y="1603314"/>
            <a:ext cx="4384145" cy="1006429"/>
          </a:xfrm>
          <a:prstGeom prst="rect">
            <a:avLst/>
          </a:prstGeom>
          <a:noFill/>
        </p:spPr>
        <p:txBody>
          <a:bodyPr lIns="0" tIns="0" rIns="0" bIns="0" anchor="b">
            <a:spAutoFit/>
          </a:bodyPr>
          <a:lstStyle>
            <a:lvl1pPr>
              <a:lnSpc>
                <a:spcPct val="90000"/>
              </a:lnSpc>
              <a:defRPr sz="3600" b="1" cap="none">
                <a:solidFill>
                  <a:srgbClr val="F16F3B"/>
                </a:solidFill>
                <a:latin typeface="Arial"/>
                <a:cs typeface="Arial"/>
              </a:defRPr>
            </a:lvl1pPr>
          </a:lstStyle>
          <a:p>
            <a:pPr lvl="0"/>
            <a:r>
              <a:rPr lang="en-US" noProof="0" smtClean="0"/>
              <a:t>Click to edit Master title style</a:t>
            </a:r>
            <a:endParaRPr lang="en-US" noProof="0" dirty="0"/>
          </a:p>
        </p:txBody>
      </p:sp>
      <p:sp>
        <p:nvSpPr>
          <p:cNvPr id="13" name="Subtitle 2"/>
          <p:cNvSpPr>
            <a:spLocks noGrp="1"/>
          </p:cNvSpPr>
          <p:nvPr>
            <p:ph type="subTitle" idx="1"/>
          </p:nvPr>
        </p:nvSpPr>
        <p:spPr bwMode="gray">
          <a:xfrm>
            <a:off x="890589" y="2845278"/>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US" noProof="0" dirty="0"/>
          </a:p>
        </p:txBody>
      </p:sp>
      <p:sp>
        <p:nvSpPr>
          <p:cNvPr id="14" name="Content Placeholder 6"/>
          <p:cNvSpPr>
            <a:spLocks noGrp="1"/>
          </p:cNvSpPr>
          <p:nvPr>
            <p:ph sz="quarter" idx="11"/>
          </p:nvPr>
        </p:nvSpPr>
        <p:spPr bwMode="gray">
          <a:xfrm>
            <a:off x="908582" y="3652816"/>
            <a:ext cx="5026550" cy="276999"/>
          </a:xfrm>
          <a:prstGeom prst="rect">
            <a:avLst/>
          </a:prstGeom>
          <a:noFill/>
        </p:spPr>
        <p:txBody>
          <a:bodyPr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noProof="0" smtClean="0"/>
              <a:t>Click to edit Master text styles</a:t>
            </a:r>
          </a:p>
        </p:txBody>
      </p:sp>
    </p:spTree>
    <p:extLst>
      <p:ext uri="{BB962C8B-B14F-4D97-AF65-F5344CB8AC3E}">
        <p14:creationId xmlns:p14="http://schemas.microsoft.com/office/powerpoint/2010/main" val="674374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Rectangle 2"/>
          <p:cNvSpPr/>
          <p:nvPr/>
        </p:nvSpPr>
        <p:spPr bwMode="gray">
          <a:xfrm>
            <a:off x="0" y="4747022"/>
            <a:ext cx="9144000" cy="28932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4" name="TextBox 12"/>
          <p:cNvSpPr txBox="1">
            <a:spLocks noChangeArrowheads="1"/>
          </p:cNvSpPr>
          <p:nvPr/>
        </p:nvSpPr>
        <p:spPr bwMode="gray">
          <a:xfrm flipH="1">
            <a:off x="8553450" y="5042298"/>
            <a:ext cx="5334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3C4ECB52-206F-41D5-83CC-FB6C2ECF0A00}"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5"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01" y="4799410"/>
            <a:ext cx="957263"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bwMode="gray">
          <a:xfrm>
            <a:off x="349250" y="5044679"/>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Tree>
    <p:extLst>
      <p:ext uri="{BB962C8B-B14F-4D97-AF65-F5344CB8AC3E}">
        <p14:creationId xmlns:p14="http://schemas.microsoft.com/office/powerpoint/2010/main" val="2748859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2">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bwMode="gray">
          <a:xfrm>
            <a:off x="0" y="4747022"/>
            <a:ext cx="9144000" cy="28932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6" name="TextBox 12"/>
          <p:cNvSpPr txBox="1">
            <a:spLocks noChangeArrowheads="1"/>
          </p:cNvSpPr>
          <p:nvPr/>
        </p:nvSpPr>
        <p:spPr bwMode="gray">
          <a:xfrm flipH="1">
            <a:off x="8553450" y="5042298"/>
            <a:ext cx="5334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2E6718AD-3AD0-47E1-94E9-3D500AFA3CF7}"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7"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01" y="4799410"/>
            <a:ext cx="957263"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bwMode="gray">
          <a:xfrm>
            <a:off x="349250" y="5044679"/>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
        <p:nvSpPr>
          <p:cNvPr id="9" name="Title 1"/>
          <p:cNvSpPr>
            <a:spLocks noGrp="1"/>
          </p:cNvSpPr>
          <p:nvPr>
            <p:ph type="ctrTitle"/>
          </p:nvPr>
        </p:nvSpPr>
        <p:spPr bwMode="gray">
          <a:xfrm>
            <a:off x="1026053" y="1341464"/>
            <a:ext cx="6048376" cy="1230080"/>
          </a:xfrm>
          <a:prstGeom prst="rect">
            <a:avLst/>
          </a:prstGeom>
          <a:noFill/>
        </p:spPr>
        <p:txBody>
          <a:bodyPr lIns="0" tIns="0" rIns="0" bIns="0" anchor="b">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pPr lvl="0"/>
            <a:r>
              <a:rPr lang="en-US" noProof="0" smtClean="0"/>
              <a:t>Click to edit Master title style</a:t>
            </a:r>
            <a:endParaRPr lang="en-US" noProof="0" dirty="0"/>
          </a:p>
        </p:txBody>
      </p:sp>
      <p:sp>
        <p:nvSpPr>
          <p:cNvPr id="10" name="Content Placeholder 3"/>
          <p:cNvSpPr>
            <a:spLocks noGrp="1"/>
          </p:cNvSpPr>
          <p:nvPr>
            <p:ph sz="quarter" idx="10"/>
          </p:nvPr>
        </p:nvSpPr>
        <p:spPr bwMode="gray">
          <a:xfrm>
            <a:off x="1034519" y="2636430"/>
            <a:ext cx="6048375" cy="422076"/>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noProof="0" smtClean="0"/>
              <a:t>Click to edit Master text styles</a:t>
            </a:r>
          </a:p>
        </p:txBody>
      </p:sp>
    </p:spTree>
    <p:extLst>
      <p:ext uri="{BB962C8B-B14F-4D97-AF65-F5344CB8AC3E}">
        <p14:creationId xmlns:p14="http://schemas.microsoft.com/office/powerpoint/2010/main" val="1702859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3" name="Rectangle 2"/>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bwMode="gray">
          <a:xfrm>
            <a:off x="0" y="4747022"/>
            <a:ext cx="9144000" cy="28932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5" name="TextBox 12"/>
          <p:cNvSpPr txBox="1">
            <a:spLocks noChangeArrowheads="1"/>
          </p:cNvSpPr>
          <p:nvPr/>
        </p:nvSpPr>
        <p:spPr bwMode="gray">
          <a:xfrm flipH="1">
            <a:off x="8553450" y="5042298"/>
            <a:ext cx="5334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82EDEA53-F321-473E-A199-97E41E62043D}"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6"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01" y="4799410"/>
            <a:ext cx="957263"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bwMode="gray">
          <a:xfrm>
            <a:off x="349250" y="5044679"/>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
        <p:nvSpPr>
          <p:cNvPr id="8" name="Title 1"/>
          <p:cNvSpPr>
            <a:spLocks noGrp="1"/>
          </p:cNvSpPr>
          <p:nvPr>
            <p:ph type="ctrTitle"/>
          </p:nvPr>
        </p:nvSpPr>
        <p:spPr bwMode="gray">
          <a:xfrm>
            <a:off x="670455" y="-1277510"/>
            <a:ext cx="6048376" cy="4013406"/>
          </a:xfrm>
          <a:prstGeom prst="rect">
            <a:avLst/>
          </a:prstGeom>
          <a:noFill/>
          <a:effectLst>
            <a:reflection stA="50000" endPos="75000" dist="12700" dir="5400000" sy="-100000" algn="bl" rotWithShape="0"/>
          </a:effectLst>
        </p:spPr>
        <p:txBody>
          <a:bodyPr lIns="0" tIns="0" rIns="0" bIns="0" anchor="b">
            <a:spAutoFit/>
          </a:bodyPr>
          <a:lstStyle>
            <a:lvl1pPr algn="l" defTabSz="914400" rtl="0" eaLnBrk="1" latinLnBrk="0" hangingPunct="1">
              <a:lnSpc>
                <a:spcPct val="90000"/>
              </a:lnSpc>
              <a:spcBef>
                <a:spcPct val="0"/>
              </a:spcBef>
              <a:buNone/>
              <a:defRPr lang="en-US" sz="9600" kern="1200" dirty="0">
                <a:solidFill>
                  <a:srgbClr val="008881"/>
                </a:solidFill>
                <a:latin typeface="Arial"/>
                <a:ea typeface="+mj-ea"/>
                <a:cs typeface="Arial"/>
              </a:defRPr>
            </a:lvl1pPr>
          </a:lstStyle>
          <a:p>
            <a:pPr lvl="0"/>
            <a:r>
              <a:rPr lang="en-US" noProof="0" smtClean="0"/>
              <a:t>Click to edit Master title style</a:t>
            </a:r>
            <a:endParaRPr lang="en-US" noProof="0" dirty="0"/>
          </a:p>
        </p:txBody>
      </p:sp>
    </p:spTree>
    <p:extLst>
      <p:ext uri="{BB962C8B-B14F-4D97-AF65-F5344CB8AC3E}">
        <p14:creationId xmlns:p14="http://schemas.microsoft.com/office/powerpoint/2010/main" val="1330751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Rectangle 1"/>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 name="Picture 11" descr="EMC-no-tag_white_RGB-150dpi.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01839" y="1671638"/>
            <a:ext cx="5153025" cy="1021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12"/>
          <p:cNvSpPr txBox="1">
            <a:spLocks noChangeArrowheads="1"/>
          </p:cNvSpPr>
          <p:nvPr/>
        </p:nvSpPr>
        <p:spPr bwMode="auto">
          <a:xfrm>
            <a:off x="1733550" y="2820591"/>
            <a:ext cx="568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pPr algn="ctr"/>
            <a:r>
              <a:rPr lang="en-US" altLang="en-US" sz="2400">
                <a:solidFill>
                  <a:srgbClr val="F27C3A"/>
                </a:solidFill>
                <a:cs typeface="Arial" pitchFamily="34" charset="0"/>
              </a:rPr>
              <a:t>A NEW </a:t>
            </a:r>
            <a:r>
              <a:rPr lang="en-US" altLang="en-US" sz="2300">
                <a:solidFill>
                  <a:srgbClr val="F27C3A"/>
                </a:solidFill>
                <a:cs typeface="Arial" pitchFamily="34" charset="0"/>
              </a:rPr>
              <a:t>PLATFORM</a:t>
            </a:r>
            <a:r>
              <a:rPr lang="en-US" altLang="en-US" sz="2400">
                <a:solidFill>
                  <a:srgbClr val="F27C3A"/>
                </a:solidFill>
                <a:cs typeface="Arial" pitchFamily="34" charset="0"/>
              </a:rPr>
              <a:t> </a:t>
            </a:r>
            <a:r>
              <a:rPr lang="en-US" altLang="en-US" sz="2400">
                <a:solidFill>
                  <a:srgbClr val="3EA7BC"/>
                </a:solidFill>
                <a:cs typeface="Arial" pitchFamily="34" charset="0"/>
              </a:rPr>
              <a:t>FOR A NEW ERA</a:t>
            </a:r>
          </a:p>
        </p:txBody>
      </p:sp>
    </p:spTree>
    <p:extLst>
      <p:ext uri="{BB962C8B-B14F-4D97-AF65-F5344CB8AC3E}">
        <p14:creationId xmlns:p14="http://schemas.microsoft.com/office/powerpoint/2010/main" val="1464003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Pivotal Title Slide">
    <p:bg>
      <p:bgPr>
        <a:solidFill>
          <a:schemeClr val="accent1"/>
        </a:solidFill>
        <a:effectLst/>
      </p:bgPr>
    </p:bg>
    <p:spTree>
      <p:nvGrpSpPr>
        <p:cNvPr id="1" name="Shape 9"/>
        <p:cNvGrpSpPr/>
        <p:nvPr/>
      </p:nvGrpSpPr>
      <p:grpSpPr>
        <a:xfrm>
          <a:off x="0" y="0"/>
          <a:ext cx="0" cy="0"/>
          <a:chOff x="0" y="0"/>
          <a:chExt cx="0" cy="0"/>
        </a:xfrm>
      </p:grpSpPr>
      <p:sp>
        <p:nvSpPr>
          <p:cNvPr id="10" name="Shape 10"/>
          <p:cNvSpPr/>
          <p:nvPr/>
        </p:nvSpPr>
        <p:spPr>
          <a:xfrm>
            <a:off x="0" y="0"/>
            <a:ext cx="9144000" cy="5143499"/>
          </a:xfrm>
          <a:prstGeom prst="rect">
            <a:avLst/>
          </a:prstGeom>
          <a:solidFill>
            <a:srgbClr val="000000"/>
          </a:solidFill>
          <a:ln>
            <a:noFill/>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pic>
        <p:nvPicPr>
          <p:cNvPr id="11" name="Shape 11"/>
          <p:cNvPicPr preferRelativeResize="0"/>
          <p:nvPr/>
        </p:nvPicPr>
        <p:blipFill rotWithShape="1">
          <a:blip r:embed="rId2">
            <a:alphaModFix amt="31000"/>
          </a:blip>
          <a:srcRect/>
          <a:stretch/>
        </p:blipFill>
        <p:spPr>
          <a:xfrm>
            <a:off x="1934109" y="1452325"/>
            <a:ext cx="5152499" cy="1362599"/>
          </a:xfrm>
          <a:prstGeom prst="rect">
            <a:avLst/>
          </a:prstGeom>
          <a:noFill/>
          <a:ln>
            <a:noFill/>
          </a:ln>
        </p:spPr>
      </p:pic>
      <p:sp>
        <p:nvSpPr>
          <p:cNvPr id="12" name="Shape 12"/>
          <p:cNvSpPr txBox="1"/>
          <p:nvPr/>
        </p:nvSpPr>
        <p:spPr>
          <a:xfrm>
            <a:off x="1701800" y="2984500"/>
            <a:ext cx="5689499" cy="476999"/>
          </a:xfrm>
          <a:prstGeom prst="rect">
            <a:avLst/>
          </a:prstGeom>
          <a:noFill/>
          <a:ln>
            <a:noFill/>
          </a:ln>
        </p:spPr>
        <p:txBody>
          <a:bodyPr lIns="91425" tIns="45700" rIns="91425" bIns="45700" anchor="t" anchorCtr="0">
            <a:noAutofit/>
          </a:bodyPr>
          <a:lstStyle/>
          <a:p>
            <a:pPr algn="ctr" defTabSz="914400" fontAlgn="auto">
              <a:spcBef>
                <a:spcPts val="0"/>
              </a:spcBef>
              <a:spcAft>
                <a:spcPts val="0"/>
              </a:spcAft>
              <a:buSzPct val="25000"/>
            </a:pPr>
            <a:r>
              <a:rPr lang="en" sz="2400" kern="0">
                <a:solidFill>
                  <a:srgbClr val="F16F3B"/>
                </a:solidFill>
                <a:latin typeface="Arial"/>
                <a:ea typeface="Arial"/>
                <a:cs typeface="Arial"/>
                <a:sym typeface="Arial"/>
                <a:rtl val="0"/>
              </a:rPr>
              <a:t>A NEW</a:t>
            </a:r>
            <a:r>
              <a:rPr lang="en" sz="2400" kern="0">
                <a:solidFill>
                  <a:srgbClr val="E96C42"/>
                </a:solidFill>
                <a:latin typeface="Arial"/>
                <a:ea typeface="Arial"/>
                <a:cs typeface="Arial"/>
                <a:sym typeface="Arial"/>
                <a:rtl val="0"/>
              </a:rPr>
              <a:t> </a:t>
            </a:r>
            <a:r>
              <a:rPr lang="en" sz="2300" kern="0">
                <a:solidFill>
                  <a:srgbClr val="AEBF2F"/>
                </a:solidFill>
                <a:latin typeface="Arial"/>
                <a:ea typeface="Arial"/>
                <a:cs typeface="Arial"/>
                <a:sym typeface="Arial"/>
                <a:rtl val="0"/>
              </a:rPr>
              <a:t>PLATFORM</a:t>
            </a:r>
            <a:r>
              <a:rPr lang="en" sz="2400" kern="0">
                <a:solidFill>
                  <a:srgbClr val="4D4D4D"/>
                </a:solidFill>
                <a:latin typeface="Arial"/>
                <a:ea typeface="Arial"/>
                <a:cs typeface="Arial"/>
                <a:sym typeface="Arial"/>
                <a:rtl val="0"/>
              </a:rPr>
              <a:t> </a:t>
            </a:r>
            <a:r>
              <a:rPr lang="en" sz="2400" kern="0">
                <a:solidFill>
                  <a:srgbClr val="3EA7BC"/>
                </a:solidFill>
                <a:latin typeface="Arial"/>
                <a:ea typeface="Arial"/>
                <a:cs typeface="Arial"/>
                <a:sym typeface="Arial"/>
                <a:rtl val="0"/>
              </a:rPr>
              <a:t>FOR A NEW ERA</a:t>
            </a:r>
          </a:p>
        </p:txBody>
      </p:sp>
      <p:sp>
        <p:nvSpPr>
          <p:cNvPr id="13" name="Shape 13"/>
          <p:cNvSpPr/>
          <p:nvPr/>
        </p:nvSpPr>
        <p:spPr>
          <a:xfrm>
            <a:off x="0" y="0"/>
            <a:ext cx="9144000" cy="5143499"/>
          </a:xfrm>
          <a:prstGeom prst="rect">
            <a:avLst/>
          </a:prstGeom>
          <a:solidFill>
            <a:srgbClr val="000000"/>
          </a:solidFill>
          <a:ln>
            <a:noFill/>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pic>
        <p:nvPicPr>
          <p:cNvPr id="14" name="Shape 14"/>
          <p:cNvPicPr preferRelativeResize="0"/>
          <p:nvPr/>
        </p:nvPicPr>
        <p:blipFill rotWithShape="1">
          <a:blip r:embed="rId2">
            <a:alphaModFix amt="31000"/>
          </a:blip>
          <a:srcRect/>
          <a:stretch/>
        </p:blipFill>
        <p:spPr>
          <a:xfrm>
            <a:off x="1934109" y="1452325"/>
            <a:ext cx="5152499" cy="1362599"/>
          </a:xfrm>
          <a:prstGeom prst="rect">
            <a:avLst/>
          </a:prstGeom>
          <a:noFill/>
          <a:ln>
            <a:noFill/>
          </a:ln>
        </p:spPr>
      </p:pic>
      <p:sp>
        <p:nvSpPr>
          <p:cNvPr id="15" name="Shape 15"/>
          <p:cNvSpPr txBox="1"/>
          <p:nvPr/>
        </p:nvSpPr>
        <p:spPr>
          <a:xfrm>
            <a:off x="1701800" y="2984500"/>
            <a:ext cx="5689499" cy="476999"/>
          </a:xfrm>
          <a:prstGeom prst="rect">
            <a:avLst/>
          </a:prstGeom>
          <a:noFill/>
          <a:ln>
            <a:noFill/>
          </a:ln>
        </p:spPr>
        <p:txBody>
          <a:bodyPr lIns="91425" tIns="45700" rIns="91425" bIns="45700" anchor="t" anchorCtr="0">
            <a:noAutofit/>
          </a:bodyPr>
          <a:lstStyle/>
          <a:p>
            <a:pPr algn="ctr" defTabSz="914400" fontAlgn="auto">
              <a:spcBef>
                <a:spcPts val="0"/>
              </a:spcBef>
              <a:spcAft>
                <a:spcPts val="0"/>
              </a:spcAft>
              <a:buSzPct val="25000"/>
            </a:pPr>
            <a:r>
              <a:rPr lang="en" sz="2400" kern="0">
                <a:solidFill>
                  <a:srgbClr val="F16F3B"/>
                </a:solidFill>
                <a:latin typeface="Arial"/>
                <a:ea typeface="Arial"/>
                <a:cs typeface="Arial"/>
                <a:sym typeface="Arial"/>
                <a:rtl val="0"/>
              </a:rPr>
              <a:t>A NEW</a:t>
            </a:r>
            <a:r>
              <a:rPr lang="en" sz="2400" kern="0">
                <a:solidFill>
                  <a:srgbClr val="E96C42"/>
                </a:solidFill>
                <a:latin typeface="Arial"/>
                <a:ea typeface="Arial"/>
                <a:cs typeface="Arial"/>
                <a:sym typeface="Arial"/>
                <a:rtl val="0"/>
              </a:rPr>
              <a:t> </a:t>
            </a:r>
            <a:r>
              <a:rPr lang="en" sz="2300" kern="0">
                <a:solidFill>
                  <a:srgbClr val="AEBF2F"/>
                </a:solidFill>
                <a:latin typeface="Arial"/>
                <a:ea typeface="Arial"/>
                <a:cs typeface="Arial"/>
                <a:sym typeface="Arial"/>
                <a:rtl val="0"/>
              </a:rPr>
              <a:t>PLATFORM</a:t>
            </a:r>
            <a:r>
              <a:rPr lang="en" sz="2400" kern="0">
                <a:solidFill>
                  <a:srgbClr val="4D4D4D"/>
                </a:solidFill>
                <a:latin typeface="Arial"/>
                <a:ea typeface="Arial"/>
                <a:cs typeface="Arial"/>
                <a:sym typeface="Arial"/>
                <a:rtl val="0"/>
              </a:rPr>
              <a:t> </a:t>
            </a:r>
            <a:r>
              <a:rPr lang="en" sz="2400" kern="0">
                <a:solidFill>
                  <a:srgbClr val="3EA7BC"/>
                </a:solidFill>
                <a:latin typeface="Arial"/>
                <a:ea typeface="Arial"/>
                <a:cs typeface="Arial"/>
                <a:sym typeface="Arial"/>
                <a:rtl val="0"/>
              </a:rPr>
              <a:t>FOR A NEW ERA</a:t>
            </a:r>
          </a:p>
        </p:txBody>
      </p:sp>
    </p:spTree>
    <p:extLst>
      <p:ext uri="{BB962C8B-B14F-4D97-AF65-F5344CB8AC3E}">
        <p14:creationId xmlns:p14="http://schemas.microsoft.com/office/powerpoint/2010/main" val="825752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366713" y="1074737"/>
            <a:ext cx="8410499" cy="33830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761833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4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9145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4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2"/>
          <p:cNvSpPr>
            <a:spLocks noGrp="1"/>
          </p:cNvSpPr>
          <p:nvPr>
            <p:ph type="body" idx="10"/>
          </p:nvPr>
        </p:nvSpPr>
        <p:spPr bwMode="gray">
          <a:xfrm>
            <a:off x="567272" y="951202"/>
            <a:ext cx="8119529" cy="259664"/>
          </a:xfrm>
          <a:prstGeom prst="rect">
            <a:avLst/>
          </a:prstGeom>
          <a:noFill/>
        </p:spPr>
        <p:txBody>
          <a:bodyPr lIns="0" tIns="0" rIns="0" bIns="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234191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3724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72535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71049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_subtitle">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567272" y="881350"/>
            <a:ext cx="8119529" cy="259664"/>
          </a:xfrm>
          <a:prstGeom prst="rect">
            <a:avLst/>
          </a:prstGeom>
          <a:noFill/>
        </p:spPr>
        <p:txBody>
          <a:bodyPr lIns="0" tIns="0" rIns="0" bIns="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p:nvPr>
        </p:nvSpPr>
        <p:spPr>
          <a:xfrm>
            <a:off x="457200" y="205979"/>
            <a:ext cx="8229600" cy="857250"/>
          </a:xfrm>
        </p:spPr>
        <p:txBody>
          <a:bodyPr/>
          <a:lstStyle/>
          <a:p>
            <a:r>
              <a:rPr lang="en-US" smtClean="0"/>
              <a:t>Click to edit Master title style</a:t>
            </a:r>
            <a:endParaRPr lang="en-US"/>
          </a:p>
        </p:txBody>
      </p:sp>
    </p:spTree>
    <p:extLst>
      <p:ext uri="{BB962C8B-B14F-4D97-AF65-F5344CB8AC3E}">
        <p14:creationId xmlns:p14="http://schemas.microsoft.com/office/powerpoint/2010/main" val="1037904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5666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Rectangle 3"/>
          <p:cNvSpPr/>
          <p:nvPr/>
        </p:nvSpPr>
        <p:spPr bwMode="gray">
          <a:xfrm>
            <a:off x="0" y="0"/>
            <a:ext cx="9144000" cy="1626394"/>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latin typeface="+mj-lt"/>
            </a:endParaRPr>
          </a:p>
        </p:txBody>
      </p:sp>
      <p:sp>
        <p:nvSpPr>
          <p:cNvPr id="11" name="Title 1"/>
          <p:cNvSpPr>
            <a:spLocks noGrp="1"/>
          </p:cNvSpPr>
          <p:nvPr>
            <p:ph type="ctrTitle"/>
          </p:nvPr>
        </p:nvSpPr>
        <p:spPr bwMode="gray">
          <a:xfrm>
            <a:off x="2728912" y="1350577"/>
            <a:ext cx="6048376" cy="1230080"/>
          </a:xfrm>
          <a:prstGeom prst="rect">
            <a:avLst/>
          </a:prstGeom>
          <a:noFill/>
        </p:spPr>
        <p:txBody>
          <a:bodyPr lIns="0" tIns="0" rIns="0" bIns="0" anchor="b">
            <a:spAutoFit/>
          </a:bodyPr>
          <a:lstStyle>
            <a:lvl1pPr>
              <a:lnSpc>
                <a:spcPct val="90000"/>
              </a:lnSpc>
              <a:defRPr sz="4400">
                <a:solidFill>
                  <a:schemeClr val="tx2"/>
                </a:solidFill>
                <a:latin typeface="Arial"/>
                <a:cs typeface="Arial"/>
              </a:defRPr>
            </a:lvl1pPr>
          </a:lstStyle>
          <a:p>
            <a:pPr lvl="0"/>
            <a:r>
              <a:rPr lang="en-US" noProof="0" smtClean="0"/>
              <a:t>Click to edit Master title style</a:t>
            </a:r>
            <a:endParaRPr lang="en-US" noProof="0" dirty="0"/>
          </a:p>
        </p:txBody>
      </p:sp>
      <p:sp>
        <p:nvSpPr>
          <p:cNvPr id="12" name="Subtitle 2"/>
          <p:cNvSpPr>
            <a:spLocks noGrp="1"/>
          </p:cNvSpPr>
          <p:nvPr>
            <p:ph type="subTitle" idx="1"/>
          </p:nvPr>
        </p:nvSpPr>
        <p:spPr bwMode="gray">
          <a:xfrm>
            <a:off x="2728914" y="2753297"/>
            <a:ext cx="6048375" cy="1426278"/>
          </a:xfrm>
          <a:prstGeom prst="rect">
            <a:avLst/>
          </a:prstGeom>
          <a:noFill/>
        </p:spPr>
        <p:txBody>
          <a:bodyPr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US" noProof="0" dirty="0"/>
          </a:p>
        </p:txBody>
      </p:sp>
    </p:spTree>
    <p:extLst>
      <p:ext uri="{BB962C8B-B14F-4D97-AF65-F5344CB8AC3E}">
        <p14:creationId xmlns:p14="http://schemas.microsoft.com/office/powerpoint/2010/main" val="3715261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 name="Rectangle 6"/>
          <p:cNvSpPr/>
          <p:nvPr/>
        </p:nvSpPr>
        <p:spPr bwMode="gray">
          <a:xfrm>
            <a:off x="0" y="4747022"/>
            <a:ext cx="9144000" cy="28932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1029" name="TextBox 7"/>
          <p:cNvSpPr txBox="1">
            <a:spLocks noChangeArrowheads="1"/>
          </p:cNvSpPr>
          <p:nvPr/>
        </p:nvSpPr>
        <p:spPr bwMode="gray">
          <a:xfrm flipH="1">
            <a:off x="8553450" y="5042298"/>
            <a:ext cx="5334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60312796-99FC-4B3F-BDED-9E9EBBFB6C50}"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1030" name="Picture 10" descr="Pivotal_Logo_white.png"/>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7950201" y="4799410"/>
            <a:ext cx="957263"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bwMode="gray">
          <a:xfrm>
            <a:off x="349250" y="5044679"/>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Tree>
  </p:cSld>
  <p:clrMap bg1="lt1" tx1="dk1" bg2="lt2" tx2="dk2" accent1="accent1" accent2="accent2" accent3="accent3" accent4="accent4" accent5="accent5" accent6="accent6" hlink="hlink" folHlink="folHlink"/>
  <p:sldLayoutIdLst>
    <p:sldLayoutId id="2147483675" r:id="rId1"/>
    <p:sldLayoutId id="2147483668" r:id="rId2"/>
    <p:sldLayoutId id="2147483669" r:id="rId3"/>
    <p:sldLayoutId id="2147483670" r:id="rId4"/>
    <p:sldLayoutId id="2147483671" r:id="rId5"/>
    <p:sldLayoutId id="2147483672" r:id="rId6"/>
    <p:sldLayoutId id="2147483673" r:id="rId7"/>
    <p:sldLayoutId id="2147483674" r:id="rId8"/>
    <p:sldLayoutId id="2147483676" r:id="rId9"/>
    <p:sldLayoutId id="2147483677" r:id="rId10"/>
    <p:sldLayoutId id="2147483678" r:id="rId11"/>
    <p:sldLayoutId id="2147483679" r:id="rId12"/>
    <p:sldLayoutId id="2147483680" r:id="rId13"/>
    <p:sldLayoutId id="2147483686" r:id="rId14"/>
    <p:sldLayoutId id="2147483687" r:id="rId15"/>
  </p:sldLayoutIdLst>
  <p:hf sldNum="0" hdr="0" ftr="0" dt="0"/>
  <p:txStyles>
    <p:titleStyle>
      <a:lvl1pPr algn="l" defTabSz="457200" rtl="0" eaLnBrk="1" fontAlgn="base" hangingPunct="1">
        <a:spcBef>
          <a:spcPct val="0"/>
        </a:spcBef>
        <a:spcAft>
          <a:spcPct val="0"/>
        </a:spcAft>
        <a:defRPr sz="3200" kern="1200">
          <a:solidFill>
            <a:schemeClr val="tx2"/>
          </a:solidFill>
          <a:latin typeface="Arial"/>
          <a:ea typeface="ＭＳ Ｐゴシック" pitchFamily="34" charset="-128"/>
          <a:cs typeface="Arial"/>
        </a:defRPr>
      </a:lvl1pPr>
      <a:lvl2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2pPr>
      <a:lvl3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3pPr>
      <a:lvl4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4pPr>
      <a:lvl5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5pPr>
      <a:lvl6pPr marL="4572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6pPr>
      <a:lvl7pPr marL="9144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7pPr>
      <a:lvl8pPr marL="13716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8pPr>
      <a:lvl9pPr marL="18288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9pPr>
    </p:titleStyle>
    <p:bodyStyle>
      <a:lvl1pPr marL="342900" indent="-342900" algn="l" defTabSz="457200" rtl="0" eaLnBrk="1" fontAlgn="base" hangingPunct="1">
        <a:spcBef>
          <a:spcPts val="600"/>
        </a:spcBef>
        <a:spcAft>
          <a:spcPct val="0"/>
        </a:spcAft>
        <a:buClr>
          <a:schemeClr val="accent1"/>
        </a:buClr>
        <a:buFont typeface="Arial" pitchFamily="34" charset="0"/>
        <a:buChar char="•"/>
        <a:defRPr sz="2400" kern="1200">
          <a:solidFill>
            <a:schemeClr val="tx1"/>
          </a:solidFill>
          <a:latin typeface="+mn-lt"/>
          <a:ea typeface="ＭＳ Ｐゴシック" pitchFamily="34" charset="-128"/>
          <a:cs typeface="+mn-cs"/>
        </a:defRPr>
      </a:lvl1pPr>
      <a:lvl2pPr marL="742950" indent="-285750" algn="l" defTabSz="457200" rtl="0" eaLnBrk="1" fontAlgn="base" hangingPunct="1">
        <a:spcBef>
          <a:spcPts val="600"/>
        </a:spcBef>
        <a:spcAft>
          <a:spcPct val="0"/>
        </a:spcAft>
        <a:buClr>
          <a:schemeClr val="accent1"/>
        </a:buClr>
        <a:buFont typeface="Arial" pitchFamily="34" charset="0"/>
        <a:buChar char="–"/>
        <a:defRPr sz="2200" kern="1200">
          <a:solidFill>
            <a:schemeClr val="tx1"/>
          </a:solidFill>
          <a:latin typeface="+mn-lt"/>
          <a:ea typeface="ＭＳ Ｐゴシック" pitchFamily="34" charset="-128"/>
          <a:cs typeface="+mn-cs"/>
        </a:defRPr>
      </a:lvl2pPr>
      <a:lvl3pPr marL="1143000" indent="-228600" algn="l" defTabSz="457200" rtl="0" eaLnBrk="1" fontAlgn="base" hangingPunct="1">
        <a:spcBef>
          <a:spcPts val="600"/>
        </a:spcBef>
        <a:spcAft>
          <a:spcPct val="0"/>
        </a:spcAft>
        <a:buClr>
          <a:schemeClr val="accent1"/>
        </a:buClr>
        <a:buFont typeface="Arial" pitchFamily="34" charset="0"/>
        <a:buChar char="•"/>
        <a:defRPr sz="2000" kern="1200">
          <a:solidFill>
            <a:schemeClr val="tx1"/>
          </a:solidFill>
          <a:latin typeface="+mn-lt"/>
          <a:ea typeface="ＭＳ Ｐゴシック" pitchFamily="34" charset="-128"/>
          <a:cs typeface="+mn-cs"/>
        </a:defRPr>
      </a:lvl3pPr>
      <a:lvl4pPr marL="1600200" indent="-228600" algn="l" defTabSz="457200" rtl="0" eaLnBrk="1" fontAlgn="base" hangingPunct="1">
        <a:spcBef>
          <a:spcPts val="600"/>
        </a:spcBef>
        <a:spcAft>
          <a:spcPct val="0"/>
        </a:spcAft>
        <a:buClr>
          <a:schemeClr val="accent1"/>
        </a:buClr>
        <a:buFont typeface="Arial" pitchFamily="34" charset="0"/>
        <a:buChar char="–"/>
        <a:defRPr kern="1200">
          <a:solidFill>
            <a:schemeClr val="tx1"/>
          </a:solidFill>
          <a:latin typeface="+mn-lt"/>
          <a:ea typeface="ＭＳ Ｐゴシック" pitchFamily="34" charset="-128"/>
          <a:cs typeface="+mn-cs"/>
        </a:defRPr>
      </a:lvl4pPr>
      <a:lvl5pPr marL="2057400" indent="-228600" algn="l" defTabSz="457200" rtl="0" eaLnBrk="1" fontAlgn="base" hangingPunct="1">
        <a:spcBef>
          <a:spcPts val="600"/>
        </a:spcBef>
        <a:spcAft>
          <a:spcPct val="0"/>
        </a:spcAft>
        <a:buClr>
          <a:schemeClr val="accent1"/>
        </a:buClr>
        <a:buFont typeface="Arial" pitchFamily="34" charset="0"/>
        <a:buChar char="»"/>
        <a:defRPr sz="1600" kern="1200">
          <a:solidFill>
            <a:schemeClr val="tx1"/>
          </a:solidFill>
          <a:latin typeface="+mn-lt"/>
          <a:ea typeface="ＭＳ Ｐゴシック"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1" Type="http://schemas.openxmlformats.org/officeDocument/2006/relationships/tags" Target="../tags/tag9.xml"/><Relationship Id="rId2"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6.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6.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5.xml"/><Relationship Id="rId5" Type="http://schemas.openxmlformats.org/officeDocument/2006/relationships/oleObject" Target="../embeddings/oleObject1.bin"/><Relationship Id="rId6" Type="http://schemas.openxmlformats.org/officeDocument/2006/relationships/image" Target="../media/image5.emf"/><Relationship Id="rId1" Type="http://schemas.openxmlformats.org/officeDocument/2006/relationships/vmlDrawing" Target="../drawings/vmlDrawing1.vml"/><Relationship Id="rId2" Type="http://schemas.openxmlformats.org/officeDocument/2006/relationships/tags" Target="../tags/tag3.xml"/></Relationships>
</file>

<file path=ppt/slides/_rels/slide6.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6.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6.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tags" Target="../tags/tag6.xml"/><Relationship Id="rId2"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Tree>
    <p:extLst>
      <p:ext uri="{BB962C8B-B14F-4D97-AF65-F5344CB8AC3E}">
        <p14:creationId xmlns:p14="http://schemas.microsoft.com/office/powerpoint/2010/main" val="62761328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Profiling – Addressing Key Issues</a:t>
            </a:r>
            <a:endParaRPr lang="en-US" dirty="0"/>
          </a:p>
        </p:txBody>
      </p:sp>
      <p:sp>
        <p:nvSpPr>
          <p:cNvPr id="3" name="Content Placeholder 2"/>
          <p:cNvSpPr>
            <a:spLocks noGrp="1"/>
          </p:cNvSpPr>
          <p:nvPr>
            <p:ph idx="1"/>
          </p:nvPr>
        </p:nvSpPr>
        <p:spPr>
          <a:xfrm>
            <a:off x="457200" y="1239553"/>
            <a:ext cx="8229600" cy="3394472"/>
          </a:xfrm>
        </p:spPr>
        <p:txBody>
          <a:bodyPr/>
          <a:lstStyle/>
          <a:p>
            <a:r>
              <a:rPr lang="en-US" sz="2800" dirty="0" smtClean="0"/>
              <a:t>Is the planner selectively scanning partitioned tables?</a:t>
            </a:r>
          </a:p>
          <a:p>
            <a:r>
              <a:rPr lang="en-US" sz="2800" dirty="0" smtClean="0"/>
              <a:t>Is the planner choosing hash aggregate and hash join operations where applicable? </a:t>
            </a:r>
          </a:p>
          <a:p>
            <a:r>
              <a:rPr lang="en-US" sz="2800" dirty="0" smtClean="0"/>
              <a:t>Is there sufficient work memory?</a:t>
            </a:r>
          </a:p>
        </p:txBody>
      </p:sp>
    </p:spTree>
    <p:custDataLst>
      <p:tags r:id="rId1"/>
    </p:custDataLst>
    <p:extLst>
      <p:ext uri="{BB962C8B-B14F-4D97-AF65-F5344CB8AC3E}">
        <p14:creationId xmlns:p14="http://schemas.microsoft.com/office/powerpoint/2010/main" val="75809264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001" y="75343"/>
            <a:ext cx="8229600" cy="857250"/>
          </a:xfrm>
        </p:spPr>
        <p:txBody>
          <a:bodyPr/>
          <a:lstStyle/>
          <a:p>
            <a:r>
              <a:rPr lang="en-US" dirty="0" smtClean="0"/>
              <a:t>Viewing the Query Plan</a:t>
            </a:r>
            <a:endParaRPr lang="en-US" dirty="0"/>
          </a:p>
        </p:txBody>
      </p:sp>
      <p:graphicFrame>
        <p:nvGraphicFramePr>
          <p:cNvPr id="5" name="Diagram 4"/>
          <p:cNvGraphicFramePr/>
          <p:nvPr>
            <p:extLst>
              <p:ext uri="{D42A27DB-BD31-4B8C-83A1-F6EECF244321}">
                <p14:modId xmlns:p14="http://schemas.microsoft.com/office/powerpoint/2010/main" val="345252439"/>
              </p:ext>
            </p:extLst>
          </p:nvPr>
        </p:nvGraphicFramePr>
        <p:xfrm>
          <a:off x="0" y="748812"/>
          <a:ext cx="9144000" cy="38901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78227875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1" y="205979"/>
            <a:ext cx="8229600" cy="857250"/>
          </a:xfrm>
        </p:spPr>
        <p:txBody>
          <a:bodyPr/>
          <a:lstStyle/>
          <a:p>
            <a:r>
              <a:rPr lang="en-US" dirty="0" smtClean="0"/>
              <a:t>Reading the </a:t>
            </a:r>
            <a:r>
              <a:rPr lang="en-US" dirty="0" smtClean="0">
                <a:latin typeface="Courier New" pitchFamily="49" charset="0"/>
                <a:cs typeface="Courier New" pitchFamily="49" charset="0"/>
              </a:rPr>
              <a:t>EXPLAIN</a:t>
            </a:r>
            <a:r>
              <a:rPr lang="en-US" dirty="0" smtClean="0"/>
              <a:t> Output</a:t>
            </a:r>
            <a:endParaRPr lang="en-US" dirty="0"/>
          </a:p>
        </p:txBody>
      </p:sp>
      <p:sp>
        <p:nvSpPr>
          <p:cNvPr id="10" name="TextBox 9"/>
          <p:cNvSpPr txBox="1"/>
          <p:nvPr/>
        </p:nvSpPr>
        <p:spPr>
          <a:xfrm>
            <a:off x="126766" y="1529745"/>
            <a:ext cx="8757666" cy="2308324"/>
          </a:xfrm>
          <a:prstGeom prst="rect">
            <a:avLst/>
          </a:prstGeom>
          <a:noFill/>
        </p:spPr>
        <p:txBody>
          <a:bodyPr wrap="square" rtlCol="0">
            <a:spAutoFit/>
          </a:bodyPr>
          <a:lstStyle/>
          <a:p>
            <a:r>
              <a:rPr lang="en-US" dirty="0" smtClean="0">
                <a:latin typeface="Courier New" pitchFamily="49" charset="0"/>
                <a:cs typeface="Courier New" pitchFamily="49" charset="0"/>
              </a:rPr>
              <a:t>EXPLAIN SELECT * FROM names WHERE name = 'Joelle';      </a:t>
            </a:r>
          </a:p>
          <a:p>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 QUERY PLAN -------------------------</a:t>
            </a:r>
          </a:p>
          <a:p>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Gather Motion 2:1 (slice1) (cost=0.00..20.88 rows=1 width=13)</a:t>
            </a:r>
          </a:p>
          <a:p>
            <a:r>
              <a:rPr lang="en-US" dirty="0" smtClean="0">
                <a:latin typeface="Courier New" pitchFamily="49" charset="0"/>
                <a:cs typeface="Courier New" pitchFamily="49" charset="0"/>
              </a:rPr>
              <a:t>    -&gt; Seq Scan on 'names' (cost=0.00..20.88 rows=1 width=13)</a:t>
            </a:r>
          </a:p>
          <a:p>
            <a:r>
              <a:rPr lang="en-US" dirty="0" smtClean="0">
                <a:latin typeface="Courier New" pitchFamily="49" charset="0"/>
                <a:cs typeface="Courier New" pitchFamily="49" charset="0"/>
              </a:rPr>
              <a:t>                Filter: name::text ~~ 'Joelle'::text </a:t>
            </a:r>
          </a:p>
        </p:txBody>
      </p:sp>
      <p:grpSp>
        <p:nvGrpSpPr>
          <p:cNvPr id="3" name="Group 10"/>
          <p:cNvGrpSpPr/>
          <p:nvPr/>
        </p:nvGrpSpPr>
        <p:grpSpPr>
          <a:xfrm>
            <a:off x="6781800" y="628650"/>
            <a:ext cx="1447800" cy="514350"/>
            <a:chOff x="5791200" y="3352800"/>
            <a:chExt cx="1447800" cy="685800"/>
          </a:xfrm>
        </p:grpSpPr>
        <p:sp>
          <p:nvSpPr>
            <p:cNvPr id="12" name="Rectangular Callout 11"/>
            <p:cNvSpPr/>
            <p:nvPr/>
          </p:nvSpPr>
          <p:spPr>
            <a:xfrm>
              <a:off x="5791200" y="3352800"/>
              <a:ext cx="1447800" cy="685800"/>
            </a:xfrm>
            <a:prstGeom prst="wedgeRectCallout">
              <a:avLst>
                <a:gd name="adj1" fmla="val -167133"/>
                <a:gd name="adj2" fmla="val 128821"/>
              </a:avLst>
            </a:pr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5843794" y="3437647"/>
              <a:ext cx="1279542" cy="492443"/>
            </a:xfrm>
            <a:prstGeom prst="rect">
              <a:avLst/>
            </a:prstGeom>
            <a:noFill/>
          </p:spPr>
          <p:txBody>
            <a:bodyPr wrap="none" rtlCol="0">
              <a:spAutoFit/>
            </a:bodyPr>
            <a:lstStyle/>
            <a:p>
              <a:r>
                <a:rPr lang="en-US" dirty="0" smtClean="0"/>
                <a:t>SQL query</a:t>
              </a:r>
              <a:endParaRPr lang="en-US" dirty="0"/>
            </a:p>
          </p:txBody>
        </p:sp>
      </p:grpSp>
      <p:sp>
        <p:nvSpPr>
          <p:cNvPr id="16" name="Rounded Rectangle 15"/>
          <p:cNvSpPr/>
          <p:nvPr/>
        </p:nvSpPr>
        <p:spPr>
          <a:xfrm>
            <a:off x="1295401" y="1600200"/>
            <a:ext cx="5886238" cy="285750"/>
          </a:xfrm>
          <a:prstGeom prst="roundRect">
            <a:avLst>
              <a:gd name="adj" fmla="val 8295"/>
            </a:avLst>
          </a:prstGeom>
          <a:solidFill>
            <a:srgbClr val="2C95DD">
              <a:alpha val="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p:cNvSpPr/>
          <p:nvPr/>
        </p:nvSpPr>
        <p:spPr>
          <a:xfrm>
            <a:off x="2362201" y="3530674"/>
            <a:ext cx="5029200" cy="253851"/>
          </a:xfrm>
          <a:prstGeom prst="roundRect">
            <a:avLst>
              <a:gd name="adj" fmla="val 8295"/>
            </a:avLst>
          </a:prstGeom>
          <a:solidFill>
            <a:srgbClr val="2C95DD">
              <a:alpha val="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17"/>
          <p:cNvGrpSpPr/>
          <p:nvPr/>
        </p:nvGrpSpPr>
        <p:grpSpPr>
          <a:xfrm>
            <a:off x="7162800" y="4036784"/>
            <a:ext cx="1828800" cy="514350"/>
            <a:chOff x="6019799" y="4315579"/>
            <a:chExt cx="1828800" cy="685800"/>
          </a:xfrm>
        </p:grpSpPr>
        <p:sp>
          <p:nvSpPr>
            <p:cNvPr id="19" name="Rectangular Callout 18"/>
            <p:cNvSpPr/>
            <p:nvPr/>
          </p:nvSpPr>
          <p:spPr>
            <a:xfrm>
              <a:off x="6019799" y="4315579"/>
              <a:ext cx="1828800" cy="685800"/>
            </a:xfrm>
            <a:prstGeom prst="wedgeRectCallout">
              <a:avLst>
                <a:gd name="adj1" fmla="val -165195"/>
                <a:gd name="adj2" fmla="val -96516"/>
              </a:avLst>
            </a:pr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6069978" y="4387075"/>
              <a:ext cx="1685753" cy="492443"/>
            </a:xfrm>
            <a:prstGeom prst="rect">
              <a:avLst/>
            </a:prstGeom>
            <a:noFill/>
          </p:spPr>
          <p:txBody>
            <a:bodyPr wrap="none" rtlCol="0">
              <a:spAutoFit/>
            </a:bodyPr>
            <a:lstStyle/>
            <a:p>
              <a:r>
                <a:rPr lang="en-US" dirty="0" smtClean="0"/>
                <a:t>Filter condition</a:t>
              </a:r>
              <a:endParaRPr lang="en-US" dirty="0"/>
            </a:p>
          </p:txBody>
        </p:sp>
      </p:grpSp>
      <p:sp>
        <p:nvSpPr>
          <p:cNvPr id="23" name="Rounded Rectangle 22"/>
          <p:cNvSpPr/>
          <p:nvPr/>
        </p:nvSpPr>
        <p:spPr>
          <a:xfrm>
            <a:off x="126766" y="2998778"/>
            <a:ext cx="3733800" cy="253851"/>
          </a:xfrm>
          <a:prstGeom prst="roundRect">
            <a:avLst>
              <a:gd name="adj" fmla="val 8295"/>
            </a:avLst>
          </a:prstGeom>
          <a:solidFill>
            <a:srgbClr val="2C95DD">
              <a:alpha val="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23"/>
          <p:cNvGrpSpPr/>
          <p:nvPr/>
        </p:nvGrpSpPr>
        <p:grpSpPr>
          <a:xfrm>
            <a:off x="381001" y="2314575"/>
            <a:ext cx="1828800" cy="514350"/>
            <a:chOff x="5791200" y="3352800"/>
            <a:chExt cx="1828800" cy="685800"/>
          </a:xfrm>
        </p:grpSpPr>
        <p:sp>
          <p:nvSpPr>
            <p:cNvPr id="25" name="Rectangular Callout 24"/>
            <p:cNvSpPr/>
            <p:nvPr/>
          </p:nvSpPr>
          <p:spPr>
            <a:xfrm>
              <a:off x="5791200" y="3352800"/>
              <a:ext cx="1828800" cy="685800"/>
            </a:xfrm>
            <a:prstGeom prst="wedgeRectCallout">
              <a:avLst>
                <a:gd name="adj1" fmla="val -18877"/>
                <a:gd name="adj2" fmla="val 82309"/>
              </a:avLst>
            </a:pr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5881941" y="3352800"/>
              <a:ext cx="1647318" cy="492443"/>
            </a:xfrm>
            <a:prstGeom prst="rect">
              <a:avLst/>
            </a:prstGeom>
            <a:noFill/>
          </p:spPr>
          <p:txBody>
            <a:bodyPr wrap="none" rtlCol="0">
              <a:spAutoFit/>
            </a:bodyPr>
            <a:lstStyle/>
            <a:p>
              <a:r>
                <a:rPr lang="en-US" dirty="0" smtClean="0"/>
                <a:t>Gather motion</a:t>
              </a:r>
              <a:endParaRPr lang="en-US" dirty="0"/>
            </a:p>
          </p:txBody>
        </p:sp>
      </p:grpSp>
      <p:grpSp>
        <p:nvGrpSpPr>
          <p:cNvPr id="20" name="Group 28"/>
          <p:cNvGrpSpPr/>
          <p:nvPr/>
        </p:nvGrpSpPr>
        <p:grpSpPr>
          <a:xfrm>
            <a:off x="5809151" y="2314575"/>
            <a:ext cx="2526871" cy="514350"/>
            <a:chOff x="5791200" y="3352800"/>
            <a:chExt cx="2526871" cy="685800"/>
          </a:xfrm>
        </p:grpSpPr>
        <p:sp>
          <p:nvSpPr>
            <p:cNvPr id="30" name="Rectangular Callout 29"/>
            <p:cNvSpPr/>
            <p:nvPr/>
          </p:nvSpPr>
          <p:spPr>
            <a:xfrm>
              <a:off x="5791200" y="3352800"/>
              <a:ext cx="2514600" cy="685800"/>
            </a:xfrm>
            <a:prstGeom prst="wedgeRectCallout">
              <a:avLst>
                <a:gd name="adj1" fmla="val -48898"/>
                <a:gd name="adj2" fmla="val 69906"/>
              </a:avLst>
            </a:pr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5926746" y="3457283"/>
              <a:ext cx="2391325" cy="492444"/>
            </a:xfrm>
            <a:prstGeom prst="rect">
              <a:avLst/>
            </a:prstGeom>
            <a:noFill/>
          </p:spPr>
          <p:txBody>
            <a:bodyPr wrap="none" rtlCol="0">
              <a:spAutoFit/>
            </a:bodyPr>
            <a:lstStyle/>
            <a:p>
              <a:r>
                <a:rPr lang="en-US" dirty="0" smtClean="0"/>
                <a:t>Cost, rows, and width</a:t>
              </a:r>
              <a:endParaRPr lang="en-US" dirty="0"/>
            </a:p>
          </p:txBody>
        </p:sp>
      </p:grpSp>
      <p:sp>
        <p:nvSpPr>
          <p:cNvPr id="34" name="Rounded Rectangle 33"/>
          <p:cNvSpPr/>
          <p:nvPr/>
        </p:nvSpPr>
        <p:spPr>
          <a:xfrm>
            <a:off x="3971412" y="2986681"/>
            <a:ext cx="4572000" cy="531896"/>
          </a:xfrm>
          <a:prstGeom prst="roundRect">
            <a:avLst>
              <a:gd name="adj" fmla="val 8295"/>
            </a:avLst>
          </a:prstGeom>
          <a:solidFill>
            <a:srgbClr val="2C95DD">
              <a:alpha val="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178389802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034" y="181710"/>
            <a:ext cx="8229600" cy="857250"/>
          </a:xfrm>
        </p:spPr>
        <p:txBody>
          <a:bodyPr/>
          <a:lstStyle/>
          <a:p>
            <a:r>
              <a:rPr lang="en-US" dirty="0" smtClean="0"/>
              <a:t>Reading </a:t>
            </a:r>
            <a:r>
              <a:rPr lang="en-US" dirty="0" smtClean="0">
                <a:latin typeface="Courier New" pitchFamily="49" charset="0"/>
                <a:cs typeface="Courier New" pitchFamily="49" charset="0"/>
              </a:rPr>
              <a:t>EXPLAIN ANALYZE</a:t>
            </a:r>
            <a:r>
              <a:rPr lang="en-US" dirty="0" smtClean="0"/>
              <a:t> Output</a:t>
            </a:r>
            <a:endParaRPr lang="en-US" dirty="0"/>
          </a:p>
        </p:txBody>
      </p:sp>
      <p:sp>
        <p:nvSpPr>
          <p:cNvPr id="7" name="TextBox 6"/>
          <p:cNvSpPr txBox="1"/>
          <p:nvPr/>
        </p:nvSpPr>
        <p:spPr>
          <a:xfrm>
            <a:off x="141066" y="1259636"/>
            <a:ext cx="8757666" cy="3416320"/>
          </a:xfrm>
          <a:prstGeom prst="rect">
            <a:avLst/>
          </a:prstGeom>
          <a:noFill/>
        </p:spPr>
        <p:txBody>
          <a:bodyPr wrap="square" rtlCol="0">
            <a:spAutoFit/>
          </a:bodyPr>
          <a:lstStyle/>
          <a:p>
            <a:r>
              <a:rPr lang="en-US" dirty="0" smtClean="0">
                <a:latin typeface="Courier New" pitchFamily="49" charset="0"/>
                <a:cs typeface="Courier New" pitchFamily="49" charset="0"/>
              </a:rPr>
              <a:t>EXPLAIN ANALYZE SELECT * FROM names WHERE name = 'Joelle';</a:t>
            </a:r>
          </a:p>
          <a:p>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 QUERY PLAN ------------------------</a:t>
            </a:r>
          </a:p>
          <a:p>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Gather Motion 2:1 (slice1) (cost=0.00..20.88 rows=1 width=13)</a:t>
            </a:r>
          </a:p>
          <a:p>
            <a:r>
              <a:rPr lang="en-US" b="1" dirty="0" smtClean="0">
                <a:latin typeface="Courier New" pitchFamily="49" charset="0"/>
                <a:cs typeface="Courier New" pitchFamily="49" charset="0"/>
              </a:rPr>
              <a:t>  recv: Total 1 rows with 0.305 ms to first row, 0.537 ms to end.</a:t>
            </a:r>
          </a:p>
          <a:p>
            <a:r>
              <a:rPr lang="en-US" dirty="0" smtClean="0">
                <a:latin typeface="Courier New" pitchFamily="49" charset="0"/>
                <a:cs typeface="Courier New" pitchFamily="49" charset="0"/>
              </a:rPr>
              <a:t>   -&gt; Seq Scan on 'names' (cost=0.00..20.88 rows=1 width=13)</a:t>
            </a:r>
          </a:p>
          <a:p>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Total 1 rows (seg0) with 0.255 ms to first row, 0.486 ms to end.</a:t>
            </a:r>
          </a:p>
          <a:p>
            <a:r>
              <a:rPr lang="en-US" dirty="0" smtClean="0">
                <a:latin typeface="Courier New" pitchFamily="49" charset="0"/>
                <a:cs typeface="Courier New" pitchFamily="49" charset="0"/>
              </a:rPr>
              <a:t>         Filter: name::text ~~ 'Joelle'::text </a:t>
            </a:r>
          </a:p>
          <a:p>
            <a:r>
              <a:rPr lang="en-US" b="1" dirty="0" smtClean="0">
                <a:latin typeface="Courier New" pitchFamily="49" charset="0"/>
                <a:cs typeface="Courier New" pitchFamily="49" charset="0"/>
              </a:rPr>
              <a:t>22.548 ms elapsed </a:t>
            </a:r>
          </a:p>
        </p:txBody>
      </p:sp>
      <p:grpSp>
        <p:nvGrpSpPr>
          <p:cNvPr id="8" name="Group 7"/>
          <p:cNvGrpSpPr/>
          <p:nvPr/>
        </p:nvGrpSpPr>
        <p:grpSpPr>
          <a:xfrm>
            <a:off x="7086600" y="3031494"/>
            <a:ext cx="1752600" cy="905637"/>
            <a:chOff x="5867400" y="2769749"/>
            <a:chExt cx="1752600" cy="937487"/>
          </a:xfrm>
        </p:grpSpPr>
        <p:sp>
          <p:nvSpPr>
            <p:cNvPr id="9" name="Rectangular Callout 8"/>
            <p:cNvSpPr/>
            <p:nvPr/>
          </p:nvSpPr>
          <p:spPr>
            <a:xfrm>
              <a:off x="5867400" y="2769749"/>
              <a:ext cx="1752600" cy="838200"/>
            </a:xfrm>
            <a:prstGeom prst="wedgeRectCallout">
              <a:avLst>
                <a:gd name="adj1" fmla="val -252607"/>
                <a:gd name="adj2" fmla="val 50397"/>
              </a:avLst>
            </a:pr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5947878" y="2845461"/>
              <a:ext cx="1595922" cy="861775"/>
            </a:xfrm>
            <a:prstGeom prst="rect">
              <a:avLst/>
            </a:prstGeom>
            <a:noFill/>
          </p:spPr>
          <p:txBody>
            <a:bodyPr wrap="none" rtlCol="0">
              <a:spAutoFit/>
            </a:bodyPr>
            <a:lstStyle/>
            <a:p>
              <a:r>
                <a:rPr lang="en-US" dirty="0" smtClean="0"/>
                <a:t>1 segment</a:t>
              </a:r>
              <a:br>
                <a:rPr lang="en-US" dirty="0" smtClean="0"/>
              </a:br>
              <a:r>
                <a:rPr lang="en-US" dirty="0" smtClean="0"/>
                <a:t>returned rows</a:t>
              </a:r>
              <a:endParaRPr lang="en-US" dirty="0"/>
            </a:p>
          </p:txBody>
        </p:sp>
      </p:grpSp>
      <p:sp>
        <p:nvSpPr>
          <p:cNvPr id="13" name="Rounded Rectangle 12"/>
          <p:cNvSpPr/>
          <p:nvPr/>
        </p:nvSpPr>
        <p:spPr>
          <a:xfrm>
            <a:off x="163034" y="4314826"/>
            <a:ext cx="2527565" cy="340474"/>
          </a:xfrm>
          <a:prstGeom prst="roundRect">
            <a:avLst>
              <a:gd name="adj" fmla="val 8295"/>
            </a:avLst>
          </a:prstGeom>
          <a:solidFill>
            <a:srgbClr val="2C95DD">
              <a:alpha val="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p:cNvGrpSpPr/>
          <p:nvPr/>
        </p:nvGrpSpPr>
        <p:grpSpPr>
          <a:xfrm>
            <a:off x="4743450" y="4340199"/>
            <a:ext cx="1752600" cy="671513"/>
            <a:chOff x="5886450" y="4186732"/>
            <a:chExt cx="1752600" cy="895350"/>
          </a:xfrm>
        </p:grpSpPr>
        <p:sp>
          <p:nvSpPr>
            <p:cNvPr id="15" name="Rectangular Callout 14"/>
            <p:cNvSpPr/>
            <p:nvPr/>
          </p:nvSpPr>
          <p:spPr>
            <a:xfrm>
              <a:off x="5886450" y="4186732"/>
              <a:ext cx="1752600" cy="895350"/>
            </a:xfrm>
            <a:prstGeom prst="wedgeRectCallout">
              <a:avLst>
                <a:gd name="adj1" fmla="val -166046"/>
                <a:gd name="adj2" fmla="val -46533"/>
              </a:avLst>
            </a:pr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975314" y="4220307"/>
              <a:ext cx="1663735" cy="861775"/>
            </a:xfrm>
            <a:prstGeom prst="rect">
              <a:avLst/>
            </a:prstGeom>
            <a:noFill/>
          </p:spPr>
          <p:txBody>
            <a:bodyPr wrap="square" rtlCol="0">
              <a:spAutoFit/>
            </a:bodyPr>
            <a:lstStyle/>
            <a:p>
              <a:r>
                <a:rPr lang="en-US" dirty="0" smtClean="0"/>
                <a:t>Actual time to</a:t>
              </a:r>
              <a:br>
                <a:rPr lang="en-US" dirty="0" smtClean="0"/>
              </a:br>
              <a:r>
                <a:rPr lang="en-US" dirty="0" smtClean="0"/>
                <a:t>run the query</a:t>
              </a:r>
              <a:endParaRPr lang="en-US" dirty="0"/>
            </a:p>
          </p:txBody>
        </p:sp>
      </p:grpSp>
      <p:sp>
        <p:nvSpPr>
          <p:cNvPr id="19" name="Rounded Rectangle 18"/>
          <p:cNvSpPr/>
          <p:nvPr/>
        </p:nvSpPr>
        <p:spPr>
          <a:xfrm>
            <a:off x="881249" y="3520882"/>
            <a:ext cx="2667000" cy="342901"/>
          </a:xfrm>
          <a:prstGeom prst="roundRect">
            <a:avLst>
              <a:gd name="adj" fmla="val 8295"/>
            </a:avLst>
          </a:prstGeom>
          <a:solidFill>
            <a:srgbClr val="2C95DD">
              <a:alpha val="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ed Rectangle 19"/>
          <p:cNvSpPr/>
          <p:nvPr/>
        </p:nvSpPr>
        <p:spPr>
          <a:xfrm>
            <a:off x="141066" y="2699481"/>
            <a:ext cx="8477250" cy="242888"/>
          </a:xfrm>
          <a:prstGeom prst="roundRect">
            <a:avLst>
              <a:gd name="adj" fmla="val 8295"/>
            </a:avLst>
          </a:prstGeom>
          <a:solidFill>
            <a:srgbClr val="2C95DD">
              <a:alpha val="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p:cNvGrpSpPr/>
          <p:nvPr/>
        </p:nvGrpSpPr>
        <p:grpSpPr>
          <a:xfrm>
            <a:off x="343297" y="1692251"/>
            <a:ext cx="1752600" cy="649078"/>
            <a:chOff x="-418702" y="3985361"/>
            <a:chExt cx="1752600" cy="865438"/>
          </a:xfrm>
        </p:grpSpPr>
        <p:sp>
          <p:nvSpPr>
            <p:cNvPr id="22" name="Rectangular Callout 21"/>
            <p:cNvSpPr/>
            <p:nvPr/>
          </p:nvSpPr>
          <p:spPr>
            <a:xfrm>
              <a:off x="-418702" y="4012598"/>
              <a:ext cx="1752600" cy="838201"/>
            </a:xfrm>
            <a:prstGeom prst="wedgeRectCallout">
              <a:avLst>
                <a:gd name="adj1" fmla="val 50815"/>
                <a:gd name="adj2" fmla="val 98350"/>
              </a:avLst>
            </a:pr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418702" y="3985361"/>
              <a:ext cx="1752599" cy="861775"/>
            </a:xfrm>
            <a:prstGeom prst="rect">
              <a:avLst/>
            </a:prstGeom>
            <a:noFill/>
          </p:spPr>
          <p:txBody>
            <a:bodyPr wrap="square" rtlCol="0">
              <a:spAutoFit/>
            </a:bodyPr>
            <a:lstStyle/>
            <a:p>
              <a:r>
                <a:rPr lang="en-US" dirty="0" smtClean="0"/>
                <a:t>1 row returned</a:t>
              </a:r>
              <a:br>
                <a:rPr lang="en-US" dirty="0" smtClean="0"/>
              </a:br>
              <a:r>
                <a:rPr lang="en-US" dirty="0" smtClean="0"/>
                <a:t>to master</a:t>
              </a:r>
              <a:endParaRPr lang="en-US" dirty="0"/>
            </a:p>
          </p:txBody>
        </p:sp>
      </p:grpSp>
    </p:spTree>
    <p:custDataLst>
      <p:tags r:id="rId1"/>
    </p:custDataLst>
    <p:extLst>
      <p:ext uri="{BB962C8B-B14F-4D97-AF65-F5344CB8AC3E}">
        <p14:creationId xmlns:p14="http://schemas.microsoft.com/office/powerpoint/2010/main" val="109367677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376187" y="334645"/>
            <a:ext cx="8670599" cy="460500"/>
          </a:xfrm>
          <a:prstGeom prst="rect">
            <a:avLst/>
          </a:prstGeom>
          <a:noFill/>
          <a:ln>
            <a:noFill/>
          </a:ln>
        </p:spPr>
        <p:txBody>
          <a:bodyPr lIns="0" tIns="0" rIns="0" bIns="0" anchor="t" anchorCtr="0">
            <a:noAutofit/>
          </a:bodyPr>
          <a:lstStyle/>
          <a:p>
            <a:pPr marL="0" marR="0" lvl="0" indent="0" algn="l" rtl="0">
              <a:lnSpc>
                <a:spcPct val="90000"/>
              </a:lnSpc>
              <a:spcBef>
                <a:spcPts val="0"/>
              </a:spcBef>
              <a:buClr>
                <a:srgbClr val="00685D"/>
              </a:buClr>
              <a:buSzPct val="25000"/>
              <a:buFont typeface="Arial"/>
              <a:buNone/>
            </a:pPr>
            <a:r>
              <a:rPr lang="en-US" sz="3200" dirty="0" smtClean="0">
                <a:solidFill>
                  <a:srgbClr val="008881"/>
                </a:solidFill>
              </a:rPr>
              <a:t>Review</a:t>
            </a:r>
            <a:endParaRPr lang="en" sz="3200" dirty="0">
              <a:solidFill>
                <a:srgbClr val="008881"/>
              </a:solidFill>
            </a:endParaRPr>
          </a:p>
        </p:txBody>
      </p:sp>
      <p:sp>
        <p:nvSpPr>
          <p:cNvPr id="5" name="Shape 242"/>
          <p:cNvSpPr txBox="1">
            <a:spLocks noGrp="1"/>
          </p:cNvSpPr>
          <p:nvPr>
            <p:ph type="body" idx="1"/>
          </p:nvPr>
        </p:nvSpPr>
        <p:spPr>
          <a:xfrm>
            <a:off x="841012" y="672490"/>
            <a:ext cx="7988400" cy="2442000"/>
          </a:xfrm>
          <a:prstGeom prst="rect">
            <a:avLst/>
          </a:prstGeom>
          <a:noFill/>
          <a:ln>
            <a:noFill/>
          </a:ln>
        </p:spPr>
        <p:txBody>
          <a:bodyPr lIns="0" tIns="0" rIns="0" bIns="0" anchor="t" anchorCtr="0">
            <a:noAutofit/>
          </a:bodyPr>
          <a:lstStyle/>
          <a:p>
            <a:pPr marL="152400" indent="0">
              <a:buSzPct val="100000"/>
              <a:buNone/>
            </a:pPr>
            <a:endParaRPr lang="en-US" sz="2600" dirty="0">
              <a:solidFill>
                <a:schemeClr val="lt2"/>
              </a:solidFill>
            </a:endParaRPr>
          </a:p>
          <a:p>
            <a:pPr marL="495300">
              <a:buSzPct val="100000"/>
            </a:pPr>
            <a:r>
              <a:rPr lang="en-US" sz="2600" dirty="0">
                <a:solidFill>
                  <a:schemeClr val="lt2"/>
                </a:solidFill>
              </a:rPr>
              <a:t>The Query Process</a:t>
            </a:r>
          </a:p>
          <a:p>
            <a:pPr marL="495300" indent="-342900">
              <a:buSzPct val="100000"/>
            </a:pPr>
            <a:r>
              <a:rPr lang="en-US" sz="2600" dirty="0">
                <a:solidFill>
                  <a:schemeClr val="lt2"/>
                </a:solidFill>
              </a:rPr>
              <a:t>Profiling</a:t>
            </a:r>
            <a:endParaRPr lang="en" sz="2600" dirty="0">
              <a:solidFill>
                <a:schemeClr val="lt2"/>
              </a:solidFill>
            </a:endParaRPr>
          </a:p>
          <a:p>
            <a:pPr marL="495300" indent="-342900">
              <a:buSzPct val="100000"/>
            </a:pPr>
            <a:r>
              <a:rPr lang="en-US" sz="2600" dirty="0">
                <a:solidFill>
                  <a:schemeClr val="lt2"/>
                </a:solidFill>
              </a:rPr>
              <a:t>Structure of a Query Plan</a:t>
            </a:r>
            <a:endParaRPr lang="en" sz="2600" dirty="0">
              <a:solidFill>
                <a:schemeClr val="lt2"/>
              </a:solidFill>
            </a:endParaRPr>
          </a:p>
          <a:p>
            <a:pPr marL="495300" indent="-342900">
              <a:buSzPct val="100000"/>
            </a:pPr>
            <a:r>
              <a:rPr lang="en-US" sz="2600" dirty="0">
                <a:solidFill>
                  <a:schemeClr val="lt2"/>
                </a:solidFill>
              </a:rPr>
              <a:t>Identify Tuning Opportunities</a:t>
            </a:r>
            <a:endParaRPr lang="en-US" sz="2600" dirty="0" smtClean="0">
              <a:solidFill>
                <a:schemeClr val="lt2"/>
              </a:solidFill>
            </a:endParaRPr>
          </a:p>
          <a:p>
            <a:pPr marL="495300" indent="-342900">
              <a:buSzPct val="100000"/>
            </a:pPr>
            <a:r>
              <a:rPr lang="en-US" sz="2600" dirty="0">
                <a:solidFill>
                  <a:schemeClr val="lt2"/>
                </a:solidFill>
              </a:rPr>
              <a:t>Work the lab</a:t>
            </a:r>
            <a:endParaRPr lang="en" sz="2600" dirty="0">
              <a:solidFill>
                <a:schemeClr val="lt2"/>
              </a:solidFill>
            </a:endParaRPr>
          </a:p>
        </p:txBody>
      </p:sp>
    </p:spTree>
    <p:extLst>
      <p:ext uri="{BB962C8B-B14F-4D97-AF65-F5344CB8AC3E}">
        <p14:creationId xmlns:p14="http://schemas.microsoft.com/office/powerpoint/2010/main" val="22647151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Tree>
    <p:extLst>
      <p:ext uri="{BB962C8B-B14F-4D97-AF65-F5344CB8AC3E}">
        <p14:creationId xmlns:p14="http://schemas.microsoft.com/office/powerpoint/2010/main" val="205939732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ctrTitle"/>
          </p:nvPr>
        </p:nvSpPr>
        <p:spPr>
          <a:xfrm>
            <a:off x="822612" y="574542"/>
            <a:ext cx="7460606" cy="953843"/>
          </a:xfrm>
          <a:prstGeom prst="rect">
            <a:avLst/>
          </a:prstGeom>
          <a:noFill/>
          <a:ln>
            <a:noFill/>
          </a:ln>
        </p:spPr>
        <p:txBody>
          <a:bodyPr lIns="0" tIns="0" rIns="0" bIns="0" anchor="b" anchorCtr="0">
            <a:noAutofit/>
          </a:bodyPr>
          <a:lstStyle/>
          <a:p>
            <a:pPr marL="0" marR="0" lvl="0" indent="0" algn="ctr" rtl="0">
              <a:lnSpc>
                <a:spcPct val="90000"/>
              </a:lnSpc>
              <a:spcBef>
                <a:spcPts val="0"/>
              </a:spcBef>
              <a:buClr>
                <a:srgbClr val="F16F3B"/>
              </a:buClr>
              <a:buSzPct val="25000"/>
              <a:buFont typeface="Arial"/>
              <a:buNone/>
            </a:pPr>
            <a:r>
              <a:rPr lang="en-US" sz="3600" b="1" dirty="0">
                <a:solidFill>
                  <a:schemeClr val="tx2"/>
                </a:solidFill>
              </a:rPr>
              <a:t>Query Profiling</a:t>
            </a:r>
            <a:endParaRPr lang="en" sz="3600" b="1" dirty="0">
              <a:solidFill>
                <a:schemeClr val="tx2"/>
              </a:solidFill>
            </a:endParaRPr>
          </a:p>
        </p:txBody>
      </p:sp>
      <p:pic>
        <p:nvPicPr>
          <p:cNvPr id="234" name="Shape 234"/>
          <p:cNvPicPr preferRelativeResize="0"/>
          <p:nvPr/>
        </p:nvPicPr>
        <p:blipFill>
          <a:blip r:embed="rId3">
            <a:alphaModFix/>
          </a:blip>
          <a:stretch>
            <a:fillRect/>
          </a:stretch>
        </p:blipFill>
        <p:spPr>
          <a:xfrm>
            <a:off x="3359024" y="2215846"/>
            <a:ext cx="2202824" cy="1934749"/>
          </a:xfrm>
          <a:prstGeom prst="rect">
            <a:avLst/>
          </a:prstGeom>
          <a:noFill/>
          <a:ln>
            <a:noFill/>
          </a:ln>
        </p:spPr>
      </p:pic>
    </p:spTree>
    <p:extLst>
      <p:ext uri="{BB962C8B-B14F-4D97-AF65-F5344CB8AC3E}">
        <p14:creationId xmlns:p14="http://schemas.microsoft.com/office/powerpoint/2010/main" val="292221591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376187" y="334645"/>
            <a:ext cx="8670599" cy="460500"/>
          </a:xfrm>
          <a:prstGeom prst="rect">
            <a:avLst/>
          </a:prstGeom>
          <a:noFill/>
          <a:ln>
            <a:noFill/>
          </a:ln>
        </p:spPr>
        <p:txBody>
          <a:bodyPr lIns="0" tIns="0" rIns="0" bIns="0" anchor="t" anchorCtr="0">
            <a:noAutofit/>
          </a:bodyPr>
          <a:lstStyle/>
          <a:p>
            <a:pPr marL="0" marR="0" lvl="0" indent="0" algn="l" rtl="0">
              <a:lnSpc>
                <a:spcPct val="90000"/>
              </a:lnSpc>
              <a:spcBef>
                <a:spcPts val="0"/>
              </a:spcBef>
              <a:buClr>
                <a:srgbClr val="00685D"/>
              </a:buClr>
              <a:buSzPct val="25000"/>
              <a:buFont typeface="Arial"/>
              <a:buNone/>
            </a:pPr>
            <a:r>
              <a:rPr lang="en" sz="3200" dirty="0" smtClean="0">
                <a:solidFill>
                  <a:srgbClr val="008881"/>
                </a:solidFill>
              </a:rPr>
              <a:t>Agenda</a:t>
            </a:r>
            <a:endParaRPr lang="en" sz="3200" dirty="0">
              <a:solidFill>
                <a:srgbClr val="008881"/>
              </a:solidFill>
            </a:endParaRPr>
          </a:p>
        </p:txBody>
      </p:sp>
      <p:sp>
        <p:nvSpPr>
          <p:cNvPr id="242" name="Shape 242"/>
          <p:cNvSpPr txBox="1">
            <a:spLocks noGrp="1"/>
          </p:cNvSpPr>
          <p:nvPr>
            <p:ph type="body" idx="1"/>
          </p:nvPr>
        </p:nvSpPr>
        <p:spPr>
          <a:xfrm>
            <a:off x="841012" y="823690"/>
            <a:ext cx="7988400" cy="2442000"/>
          </a:xfrm>
          <a:prstGeom prst="rect">
            <a:avLst/>
          </a:prstGeom>
          <a:noFill/>
          <a:ln>
            <a:noFill/>
          </a:ln>
        </p:spPr>
        <p:txBody>
          <a:bodyPr lIns="0" tIns="0" rIns="0" bIns="0" anchor="t" anchorCtr="0">
            <a:noAutofit/>
          </a:bodyPr>
          <a:lstStyle/>
          <a:p>
            <a:pPr marL="152400" indent="0">
              <a:buSzPct val="100000"/>
              <a:buNone/>
            </a:pPr>
            <a:endParaRPr lang="en-US" sz="2600" dirty="0">
              <a:solidFill>
                <a:schemeClr val="lt2"/>
              </a:solidFill>
            </a:endParaRPr>
          </a:p>
          <a:p>
            <a:pPr marL="495300">
              <a:buSzPct val="100000"/>
            </a:pPr>
            <a:r>
              <a:rPr lang="en-US" sz="2600" dirty="0">
                <a:solidFill>
                  <a:schemeClr val="lt2"/>
                </a:solidFill>
              </a:rPr>
              <a:t>The Query Process</a:t>
            </a:r>
          </a:p>
          <a:p>
            <a:pPr marL="495300" indent="-342900">
              <a:buSzPct val="100000"/>
            </a:pPr>
            <a:r>
              <a:rPr lang="en-US" sz="2600" dirty="0">
                <a:solidFill>
                  <a:schemeClr val="lt2"/>
                </a:solidFill>
              </a:rPr>
              <a:t>Profiling</a:t>
            </a:r>
            <a:endParaRPr lang="en" sz="2600" dirty="0">
              <a:solidFill>
                <a:schemeClr val="lt2"/>
              </a:solidFill>
            </a:endParaRPr>
          </a:p>
          <a:p>
            <a:pPr marL="495300" indent="-342900">
              <a:buSzPct val="100000"/>
            </a:pPr>
            <a:r>
              <a:rPr lang="en-US" sz="2600" dirty="0">
                <a:solidFill>
                  <a:schemeClr val="lt2"/>
                </a:solidFill>
              </a:rPr>
              <a:t>Structure of a Query Plan</a:t>
            </a:r>
            <a:endParaRPr lang="en" sz="2600" dirty="0">
              <a:solidFill>
                <a:schemeClr val="lt2"/>
              </a:solidFill>
            </a:endParaRPr>
          </a:p>
          <a:p>
            <a:pPr marL="495300" indent="-342900">
              <a:buSzPct val="100000"/>
            </a:pPr>
            <a:r>
              <a:rPr lang="en-US" sz="2600" dirty="0">
                <a:solidFill>
                  <a:schemeClr val="lt2"/>
                </a:solidFill>
              </a:rPr>
              <a:t>Identify Tuning Opportunities</a:t>
            </a:r>
            <a:endParaRPr lang="en-US" sz="2600" dirty="0" smtClean="0">
              <a:solidFill>
                <a:schemeClr val="lt2"/>
              </a:solidFill>
            </a:endParaRPr>
          </a:p>
          <a:p>
            <a:pPr marL="495300" indent="-342900">
              <a:buSzPct val="100000"/>
            </a:pPr>
            <a:r>
              <a:rPr lang="en-US" sz="2600" dirty="0">
                <a:solidFill>
                  <a:schemeClr val="lt2"/>
                </a:solidFill>
              </a:rPr>
              <a:t>Work the lab</a:t>
            </a:r>
            <a:endParaRPr lang="en" sz="2600" dirty="0">
              <a:solidFill>
                <a:schemeClr val="lt2"/>
              </a:solidFill>
            </a:endParaRPr>
          </a:p>
        </p:txBody>
      </p:sp>
    </p:spTree>
    <p:extLst>
      <p:ext uri="{BB962C8B-B14F-4D97-AF65-F5344CB8AC3E}">
        <p14:creationId xmlns:p14="http://schemas.microsoft.com/office/powerpoint/2010/main" val="3783896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Profiling</a:t>
            </a:r>
            <a:endParaRPr lang="en-US" dirty="0"/>
          </a:p>
        </p:txBody>
      </p:sp>
      <p:sp>
        <p:nvSpPr>
          <p:cNvPr id="7" name="Content Placeholder 6"/>
          <p:cNvSpPr>
            <a:spLocks noGrp="1"/>
          </p:cNvSpPr>
          <p:nvPr>
            <p:ph idx="1"/>
          </p:nvPr>
        </p:nvSpPr>
        <p:spPr>
          <a:xfrm>
            <a:off x="457200" y="1429023"/>
            <a:ext cx="8229600" cy="2924272"/>
          </a:xfrm>
        </p:spPr>
        <p:txBody>
          <a:bodyPr/>
          <a:lstStyle/>
          <a:p>
            <a:r>
              <a:rPr lang="en-US" sz="2800" dirty="0"/>
              <a:t>U</a:t>
            </a:r>
            <a:r>
              <a:rPr lang="en-US" sz="2800" dirty="0" smtClean="0"/>
              <a:t>sing query plans to identify tuning opportunities</a:t>
            </a:r>
          </a:p>
          <a:p>
            <a:r>
              <a:rPr lang="en-US" sz="2800" dirty="0" smtClean="0"/>
              <a:t>Assists you in addressing performance issues</a:t>
            </a:r>
          </a:p>
          <a:p>
            <a:r>
              <a:rPr lang="en-US" sz="2800" i="1" dirty="0" smtClean="0"/>
              <a:t>Am I getting my results as quickly as possible?</a:t>
            </a:r>
          </a:p>
        </p:txBody>
      </p:sp>
    </p:spTree>
    <p:custDataLst>
      <p:tags r:id="rId1"/>
    </p:custDataLst>
    <p:extLst>
      <p:ext uri="{BB962C8B-B14F-4D97-AF65-F5344CB8AC3E}">
        <p14:creationId xmlns:p14="http://schemas.microsoft.com/office/powerpoint/2010/main" val="369310116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Query Process</a:t>
            </a:r>
            <a:endParaRPr lang="en-US" dirty="0"/>
          </a:p>
        </p:txBody>
      </p:sp>
      <p:grpSp>
        <p:nvGrpSpPr>
          <p:cNvPr id="3" name="Group 9"/>
          <p:cNvGrpSpPr/>
          <p:nvPr/>
        </p:nvGrpSpPr>
        <p:grpSpPr>
          <a:xfrm>
            <a:off x="381000" y="1092273"/>
            <a:ext cx="8229600" cy="3028950"/>
            <a:chOff x="381000" y="1219200"/>
            <a:chExt cx="8229600" cy="4038600"/>
          </a:xfrm>
        </p:grpSpPr>
        <p:sp>
          <p:nvSpPr>
            <p:cNvPr id="9" name="Rectangle 8"/>
            <p:cNvSpPr/>
            <p:nvPr/>
          </p:nvSpPr>
          <p:spPr>
            <a:xfrm>
              <a:off x="381000" y="1219200"/>
              <a:ext cx="8229600" cy="4038600"/>
            </a:xfrm>
            <a:prstGeom prst="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074" name="Object 2"/>
            <p:cNvGraphicFramePr>
              <a:graphicFrameLocks noGrp="1" noChangeAspect="1"/>
            </p:cNvGraphicFramePr>
            <p:nvPr>
              <p:ph idx="1"/>
            </p:nvPr>
          </p:nvGraphicFramePr>
          <p:xfrm>
            <a:off x="501650" y="1319213"/>
            <a:ext cx="7802563" cy="3786187"/>
          </p:xfrm>
          <a:graphic>
            <a:graphicData uri="http://schemas.openxmlformats.org/presentationml/2006/ole">
              <mc:AlternateContent xmlns:mc="http://schemas.openxmlformats.org/markup-compatibility/2006">
                <mc:Choice xmlns:v="urn:schemas-microsoft-com:vml" Requires="v">
                  <p:oleObj spid="_x0000_s1054" name="Visio" r:id="rId5" imgW="5871576" imgH="2849690" progId="">
                    <p:embed/>
                  </p:oleObj>
                </mc:Choice>
                <mc:Fallback>
                  <p:oleObj name="Visio" r:id="rId5" imgW="5871576" imgH="2849690" progId="">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650" y="1319213"/>
                          <a:ext cx="7802563" cy="3786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ustDataLst>
      <p:tags r:id="rId2"/>
    </p:custDataLst>
    <p:extLst>
      <p:ext uri="{BB962C8B-B14F-4D97-AF65-F5344CB8AC3E}">
        <p14:creationId xmlns:p14="http://schemas.microsoft.com/office/powerpoint/2010/main" val="67719480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951" y="142875"/>
            <a:ext cx="1910527" cy="857250"/>
          </a:xfrm>
        </p:spPr>
        <p:txBody>
          <a:bodyPr/>
          <a:lstStyle/>
          <a:p>
            <a:r>
              <a:rPr lang="en-US" dirty="0" smtClean="0"/>
              <a:t>Parallel Query Plans</a:t>
            </a:r>
            <a:endParaRPr lang="en-US" dirty="0"/>
          </a:p>
        </p:txBody>
      </p:sp>
      <p:grpSp>
        <p:nvGrpSpPr>
          <p:cNvPr id="3" name="Group 4"/>
          <p:cNvGrpSpPr/>
          <p:nvPr/>
        </p:nvGrpSpPr>
        <p:grpSpPr>
          <a:xfrm>
            <a:off x="2514600" y="628650"/>
            <a:ext cx="3429000" cy="4016696"/>
            <a:chOff x="1066800" y="838200"/>
            <a:chExt cx="3429000" cy="5355595"/>
          </a:xfrm>
        </p:grpSpPr>
        <p:grpSp>
          <p:nvGrpSpPr>
            <p:cNvPr id="4" name="Group 32"/>
            <p:cNvGrpSpPr/>
            <p:nvPr/>
          </p:nvGrpSpPr>
          <p:grpSpPr>
            <a:xfrm>
              <a:off x="1066800" y="838200"/>
              <a:ext cx="3429000" cy="5181599"/>
              <a:chOff x="1905000" y="1219200"/>
              <a:chExt cx="2590800" cy="4294841"/>
            </a:xfrm>
          </p:grpSpPr>
          <p:sp>
            <p:nvSpPr>
              <p:cNvPr id="33" name="Rectangle 7"/>
              <p:cNvSpPr/>
              <p:nvPr/>
            </p:nvSpPr>
            <p:spPr>
              <a:xfrm>
                <a:off x="1905000" y="1840675"/>
                <a:ext cx="2590800" cy="3657600"/>
              </a:xfrm>
              <a:prstGeom prst="rect">
                <a:avLst/>
              </a:prstGeom>
              <a:solidFill>
                <a:schemeClr val="accent3">
                  <a:lumMod val="20000"/>
                  <a:lumOff val="80000"/>
                </a:schemeClr>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6"/>
              <p:cNvSpPr/>
              <p:nvPr/>
            </p:nvSpPr>
            <p:spPr>
              <a:xfrm>
                <a:off x="1905000" y="1219200"/>
                <a:ext cx="2590800" cy="685800"/>
              </a:xfrm>
              <a:prstGeom prst="rect">
                <a:avLst/>
              </a:prstGeom>
              <a:solidFill>
                <a:schemeClr val="accent1">
                  <a:lumMod val="20000"/>
                  <a:lumOff val="80000"/>
                </a:schemeClr>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34"/>
              <p:cNvGrpSpPr/>
              <p:nvPr/>
            </p:nvGrpSpPr>
            <p:grpSpPr>
              <a:xfrm>
                <a:off x="1905000" y="3505200"/>
                <a:ext cx="1295401" cy="2008841"/>
                <a:chOff x="1905000" y="3505200"/>
                <a:chExt cx="1295401" cy="2008841"/>
              </a:xfrm>
            </p:grpSpPr>
            <p:sp>
              <p:nvSpPr>
                <p:cNvPr id="36" name="Flowchart: Manual Input 35"/>
                <p:cNvSpPr/>
                <p:nvPr/>
              </p:nvSpPr>
              <p:spPr>
                <a:xfrm flipH="1">
                  <a:off x="1905000" y="3520966"/>
                  <a:ext cx="1295400" cy="1993075"/>
                </a:xfrm>
                <a:prstGeom prst="flowChartManualInput">
                  <a:avLst/>
                </a:prstGeom>
                <a:solidFill>
                  <a:schemeClr val="accent4">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7" name="Straight Connector 36"/>
                <p:cNvCxnSpPr/>
                <p:nvPr/>
              </p:nvCxnSpPr>
              <p:spPr>
                <a:xfrm rot="5400000">
                  <a:off x="914400" y="4495800"/>
                  <a:ext cx="198120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905000" y="5495026"/>
                  <a:ext cx="129540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905000" y="3524250"/>
                  <a:ext cx="12954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2414017" y="4701286"/>
                  <a:ext cx="15727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7" name="TextBox 6"/>
            <p:cNvSpPr txBox="1"/>
            <p:nvPr/>
          </p:nvSpPr>
          <p:spPr>
            <a:xfrm>
              <a:off x="1066800" y="838200"/>
              <a:ext cx="916161" cy="492443"/>
            </a:xfrm>
            <a:prstGeom prst="rect">
              <a:avLst/>
            </a:prstGeom>
            <a:noFill/>
          </p:spPr>
          <p:txBody>
            <a:bodyPr wrap="none" rtlCol="0">
              <a:spAutoFit/>
            </a:bodyPr>
            <a:lstStyle/>
            <a:p>
              <a:r>
                <a:rPr lang="en-US" b="1" dirty="0" smtClean="0">
                  <a:latin typeface="+mj-lt"/>
                </a:rPr>
                <a:t>Slice 3</a:t>
              </a:r>
              <a:endParaRPr lang="en-US" b="1" dirty="0">
                <a:latin typeface="+mj-lt"/>
              </a:endParaRPr>
            </a:p>
          </p:txBody>
        </p:sp>
        <p:grpSp>
          <p:nvGrpSpPr>
            <p:cNvPr id="6" name="Group 38"/>
            <p:cNvGrpSpPr/>
            <p:nvPr/>
          </p:nvGrpSpPr>
          <p:grpSpPr>
            <a:xfrm>
              <a:off x="2032773" y="1143000"/>
              <a:ext cx="1540418" cy="914400"/>
              <a:chOff x="2498182" y="1219200"/>
              <a:chExt cx="1540418" cy="914400"/>
            </a:xfrm>
          </p:grpSpPr>
          <p:sp>
            <p:nvSpPr>
              <p:cNvPr id="31" name="Oval 30"/>
              <p:cNvSpPr/>
              <p:nvPr/>
            </p:nvSpPr>
            <p:spPr>
              <a:xfrm>
                <a:off x="2743200" y="1219200"/>
                <a:ext cx="990600" cy="914400"/>
              </a:xfrm>
              <a:prstGeom prst="ellipse">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2" name="Rectangle 16"/>
              <p:cNvSpPr/>
              <p:nvPr/>
            </p:nvSpPr>
            <p:spPr>
              <a:xfrm>
                <a:off x="2498182" y="1398896"/>
                <a:ext cx="1540418" cy="533400"/>
              </a:xfrm>
              <a:prstGeom prst="rect">
                <a:avLst/>
              </a:prstGeom>
              <a:no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Gather</a:t>
                </a:r>
                <a:br>
                  <a:rPr lang="en-US" dirty="0" smtClean="0">
                    <a:solidFill>
                      <a:schemeClr val="tx1"/>
                    </a:solidFill>
                  </a:rPr>
                </a:br>
                <a:r>
                  <a:rPr lang="en-US" dirty="0" smtClean="0">
                    <a:solidFill>
                      <a:schemeClr val="tx1"/>
                    </a:solidFill>
                  </a:rPr>
                  <a:t>motion</a:t>
                </a:r>
              </a:p>
            </p:txBody>
          </p:sp>
        </p:grpSp>
        <p:grpSp>
          <p:nvGrpSpPr>
            <p:cNvPr id="8" name="Group 39"/>
            <p:cNvGrpSpPr/>
            <p:nvPr/>
          </p:nvGrpSpPr>
          <p:grpSpPr>
            <a:xfrm>
              <a:off x="2032773" y="2438400"/>
              <a:ext cx="1540418" cy="914400"/>
              <a:chOff x="2498182" y="1219200"/>
              <a:chExt cx="1540418" cy="914400"/>
            </a:xfrm>
          </p:grpSpPr>
          <p:sp>
            <p:nvSpPr>
              <p:cNvPr id="29" name="Oval 28"/>
              <p:cNvSpPr/>
              <p:nvPr/>
            </p:nvSpPr>
            <p:spPr>
              <a:xfrm>
                <a:off x="2743200" y="1219200"/>
                <a:ext cx="990600" cy="914400"/>
              </a:xfrm>
              <a:prstGeom prst="ellipse">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0" name="Rectangle 16"/>
              <p:cNvSpPr/>
              <p:nvPr/>
            </p:nvSpPr>
            <p:spPr>
              <a:xfrm>
                <a:off x="2498182" y="1398896"/>
                <a:ext cx="1540418" cy="533400"/>
              </a:xfrm>
              <a:prstGeom prst="rect">
                <a:avLst/>
              </a:prstGeom>
              <a:no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Hash</a:t>
                </a:r>
                <a:br>
                  <a:rPr lang="en-US" dirty="0" smtClean="0">
                    <a:solidFill>
                      <a:schemeClr val="tx1"/>
                    </a:solidFill>
                  </a:rPr>
                </a:br>
                <a:r>
                  <a:rPr lang="en-US" dirty="0" smtClean="0">
                    <a:solidFill>
                      <a:schemeClr val="tx1"/>
                    </a:solidFill>
                  </a:rPr>
                  <a:t>join</a:t>
                </a:r>
              </a:p>
            </p:txBody>
          </p:sp>
        </p:grpSp>
        <p:grpSp>
          <p:nvGrpSpPr>
            <p:cNvPr id="9" name="Group 42"/>
            <p:cNvGrpSpPr/>
            <p:nvPr/>
          </p:nvGrpSpPr>
          <p:grpSpPr>
            <a:xfrm>
              <a:off x="3284809" y="3581400"/>
              <a:ext cx="990600" cy="914400"/>
              <a:chOff x="2743200" y="1219200"/>
              <a:chExt cx="990600" cy="914400"/>
            </a:xfrm>
          </p:grpSpPr>
          <p:sp>
            <p:nvSpPr>
              <p:cNvPr id="27" name="Oval 26"/>
              <p:cNvSpPr/>
              <p:nvPr/>
            </p:nvSpPr>
            <p:spPr>
              <a:xfrm>
                <a:off x="2743200" y="1219200"/>
                <a:ext cx="990600" cy="914400"/>
              </a:xfrm>
              <a:prstGeom prst="ellipse">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28" name="Rectangle 16"/>
              <p:cNvSpPr/>
              <p:nvPr/>
            </p:nvSpPr>
            <p:spPr>
              <a:xfrm>
                <a:off x="2775686" y="1398896"/>
                <a:ext cx="914400" cy="533400"/>
              </a:xfrm>
              <a:prstGeom prst="rect">
                <a:avLst/>
              </a:prstGeom>
              <a:no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Hash</a:t>
                </a:r>
              </a:p>
            </p:txBody>
          </p:sp>
        </p:grpSp>
        <p:grpSp>
          <p:nvGrpSpPr>
            <p:cNvPr id="10" name="Group 45"/>
            <p:cNvGrpSpPr/>
            <p:nvPr/>
          </p:nvGrpSpPr>
          <p:grpSpPr>
            <a:xfrm>
              <a:off x="1143000" y="3581400"/>
              <a:ext cx="1540418" cy="914400"/>
              <a:chOff x="2498182" y="1219200"/>
              <a:chExt cx="1540418" cy="914400"/>
            </a:xfrm>
          </p:grpSpPr>
          <p:sp>
            <p:nvSpPr>
              <p:cNvPr id="25" name="Oval 24"/>
              <p:cNvSpPr/>
              <p:nvPr/>
            </p:nvSpPr>
            <p:spPr>
              <a:xfrm>
                <a:off x="2743200" y="1219200"/>
                <a:ext cx="990600" cy="914400"/>
              </a:xfrm>
              <a:prstGeom prst="ellipse">
                <a:avLst/>
              </a:prstGeom>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26" name="Rectangle 16"/>
              <p:cNvSpPr/>
              <p:nvPr/>
            </p:nvSpPr>
            <p:spPr>
              <a:xfrm>
                <a:off x="2498182" y="1398896"/>
                <a:ext cx="1540418" cy="533400"/>
              </a:xfrm>
              <a:prstGeom prst="rect">
                <a:avLst/>
              </a:prstGeom>
              <a:no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Redistribute</a:t>
                </a:r>
                <a:br>
                  <a:rPr lang="en-US" sz="1400" dirty="0" smtClean="0">
                    <a:solidFill>
                      <a:schemeClr val="tx1"/>
                    </a:solidFill>
                  </a:rPr>
                </a:br>
                <a:r>
                  <a:rPr lang="en-US" sz="1400" dirty="0" smtClean="0">
                    <a:solidFill>
                      <a:schemeClr val="tx1"/>
                    </a:solidFill>
                  </a:rPr>
                  <a:t>motion</a:t>
                </a:r>
              </a:p>
            </p:txBody>
          </p:sp>
        </p:grpSp>
        <p:grpSp>
          <p:nvGrpSpPr>
            <p:cNvPr id="11" name="Group 62"/>
            <p:cNvGrpSpPr/>
            <p:nvPr/>
          </p:nvGrpSpPr>
          <p:grpSpPr>
            <a:xfrm>
              <a:off x="1349992" y="4800600"/>
              <a:ext cx="1066800" cy="914400"/>
              <a:chOff x="1371600" y="4800600"/>
              <a:chExt cx="1066800" cy="914400"/>
            </a:xfrm>
          </p:grpSpPr>
          <p:sp>
            <p:nvSpPr>
              <p:cNvPr id="23" name="Rounded Rectangle 22"/>
              <p:cNvSpPr/>
              <p:nvPr/>
            </p:nvSpPr>
            <p:spPr>
              <a:xfrm>
                <a:off x="1371600" y="4800600"/>
                <a:ext cx="1066800" cy="914400"/>
              </a:xfrm>
              <a:prstGeom prst="roundRect">
                <a:avLst>
                  <a:gd name="adj" fmla="val 6219"/>
                </a:avLst>
              </a:prstGeom>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24" name="Rectangle 16"/>
              <p:cNvSpPr/>
              <p:nvPr/>
            </p:nvSpPr>
            <p:spPr>
              <a:xfrm>
                <a:off x="1409700" y="4991100"/>
                <a:ext cx="990600" cy="533400"/>
              </a:xfrm>
              <a:prstGeom prst="rect">
                <a:avLst/>
              </a:prstGeom>
              <a:no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Table</a:t>
                </a:r>
                <a:br>
                  <a:rPr lang="en-US" dirty="0" smtClean="0">
                    <a:solidFill>
                      <a:schemeClr val="tx1"/>
                    </a:solidFill>
                  </a:rPr>
                </a:br>
                <a:r>
                  <a:rPr lang="en-US" dirty="0" smtClean="0">
                    <a:solidFill>
                      <a:schemeClr val="tx1"/>
                    </a:solidFill>
                  </a:rPr>
                  <a:t>scan</a:t>
                </a:r>
              </a:p>
            </p:txBody>
          </p:sp>
        </p:grpSp>
        <p:grpSp>
          <p:nvGrpSpPr>
            <p:cNvPr id="12" name="Group 52"/>
            <p:cNvGrpSpPr/>
            <p:nvPr/>
          </p:nvGrpSpPr>
          <p:grpSpPr>
            <a:xfrm>
              <a:off x="3246709" y="4800600"/>
              <a:ext cx="1066800" cy="914400"/>
              <a:chOff x="3200400" y="4800600"/>
              <a:chExt cx="1066800" cy="914400"/>
            </a:xfrm>
          </p:grpSpPr>
          <p:sp>
            <p:nvSpPr>
              <p:cNvPr id="21" name="Rounded Rectangle 20"/>
              <p:cNvSpPr/>
              <p:nvPr/>
            </p:nvSpPr>
            <p:spPr>
              <a:xfrm>
                <a:off x="3200400" y="4800600"/>
                <a:ext cx="1066800" cy="914400"/>
              </a:xfrm>
              <a:prstGeom prst="roundRect">
                <a:avLst>
                  <a:gd name="adj" fmla="val 6219"/>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dk1"/>
                  </a:solidFill>
                </a:endParaRPr>
              </a:p>
            </p:txBody>
          </p:sp>
          <p:sp>
            <p:nvSpPr>
              <p:cNvPr id="22" name="Rectangle 16"/>
              <p:cNvSpPr/>
              <p:nvPr/>
            </p:nvSpPr>
            <p:spPr>
              <a:xfrm>
                <a:off x="3238500" y="4991100"/>
                <a:ext cx="990600" cy="533400"/>
              </a:xfrm>
              <a:prstGeom prst="rect">
                <a:avLst/>
              </a:prstGeom>
              <a:no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Table</a:t>
                </a:r>
                <a:br>
                  <a:rPr lang="en-US" dirty="0" smtClean="0">
                    <a:solidFill>
                      <a:schemeClr val="tx1"/>
                    </a:solidFill>
                  </a:rPr>
                </a:br>
                <a:r>
                  <a:rPr lang="en-US" dirty="0" smtClean="0">
                    <a:solidFill>
                      <a:schemeClr val="tx1"/>
                    </a:solidFill>
                  </a:rPr>
                  <a:t>scan</a:t>
                </a:r>
              </a:p>
            </p:txBody>
          </p:sp>
        </p:grpSp>
        <p:sp>
          <p:nvSpPr>
            <p:cNvPr id="14" name="TextBox 13"/>
            <p:cNvSpPr txBox="1"/>
            <p:nvPr/>
          </p:nvSpPr>
          <p:spPr>
            <a:xfrm>
              <a:off x="1447800" y="5666096"/>
              <a:ext cx="916161" cy="492443"/>
            </a:xfrm>
            <a:prstGeom prst="rect">
              <a:avLst/>
            </a:prstGeom>
            <a:noFill/>
          </p:spPr>
          <p:txBody>
            <a:bodyPr wrap="none" rtlCol="0">
              <a:spAutoFit/>
            </a:bodyPr>
            <a:lstStyle/>
            <a:p>
              <a:r>
                <a:rPr lang="en-US" b="1" dirty="0" smtClean="0">
                  <a:latin typeface="+mj-lt"/>
                </a:rPr>
                <a:t>Slice 1</a:t>
              </a:r>
              <a:endParaRPr lang="en-US" b="1" dirty="0">
                <a:latin typeface="+mj-lt"/>
              </a:endParaRPr>
            </a:p>
          </p:txBody>
        </p:sp>
        <p:sp>
          <p:nvSpPr>
            <p:cNvPr id="15" name="TextBox 14"/>
            <p:cNvSpPr txBox="1"/>
            <p:nvPr/>
          </p:nvSpPr>
          <p:spPr>
            <a:xfrm>
              <a:off x="3276600" y="5701352"/>
              <a:ext cx="916161" cy="492443"/>
            </a:xfrm>
            <a:prstGeom prst="rect">
              <a:avLst/>
            </a:prstGeom>
            <a:noFill/>
          </p:spPr>
          <p:txBody>
            <a:bodyPr wrap="none" rtlCol="0">
              <a:spAutoFit/>
            </a:bodyPr>
            <a:lstStyle/>
            <a:p>
              <a:r>
                <a:rPr lang="en-US" b="1" dirty="0" smtClean="0">
                  <a:latin typeface="+mj-lt"/>
                </a:rPr>
                <a:t>Slice 2</a:t>
              </a:r>
              <a:endParaRPr lang="en-US" b="1" dirty="0">
                <a:latin typeface="+mj-lt"/>
              </a:endParaRPr>
            </a:p>
          </p:txBody>
        </p:sp>
        <p:cxnSp>
          <p:nvCxnSpPr>
            <p:cNvPr id="16" name="Straight Arrow Connector 15"/>
            <p:cNvCxnSpPr>
              <a:stCxn id="29" idx="0"/>
              <a:endCxn id="31" idx="4"/>
            </p:cNvCxnSpPr>
            <p:nvPr/>
          </p:nvCxnSpPr>
          <p:spPr>
            <a:xfrm rot="5400000" flipH="1" flipV="1">
              <a:off x="2582591" y="2247900"/>
              <a:ext cx="381000"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3" idx="0"/>
              <a:endCxn id="25" idx="4"/>
            </p:cNvCxnSpPr>
            <p:nvPr/>
          </p:nvCxnSpPr>
          <p:spPr>
            <a:xfrm rot="16200000" flipV="1">
              <a:off x="1730955" y="4648163"/>
              <a:ext cx="304800" cy="74"/>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21" idx="0"/>
              <a:endCxn id="27" idx="4"/>
            </p:cNvCxnSpPr>
            <p:nvPr/>
          </p:nvCxnSpPr>
          <p:spPr>
            <a:xfrm rot="5400000" flipH="1" flipV="1">
              <a:off x="3627709" y="4648200"/>
              <a:ext cx="304800"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5" idx="0"/>
              <a:endCxn id="29" idx="3"/>
            </p:cNvCxnSpPr>
            <p:nvPr/>
          </p:nvCxnSpPr>
          <p:spPr>
            <a:xfrm rot="5400000" flipH="1" flipV="1">
              <a:off x="1971834" y="3130374"/>
              <a:ext cx="362511" cy="539543"/>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7" idx="0"/>
              <a:endCxn id="29" idx="5"/>
            </p:cNvCxnSpPr>
            <p:nvPr/>
          </p:nvCxnSpPr>
          <p:spPr>
            <a:xfrm rot="16200000" flipV="1">
              <a:off x="3270460" y="3071751"/>
              <a:ext cx="362511" cy="6567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4953000" y="457200"/>
            <a:ext cx="1447800" cy="369332"/>
          </a:xfrm>
          <a:prstGeom prst="rect">
            <a:avLst/>
          </a:prstGeom>
          <a:solidFill>
            <a:schemeClr val="bg1"/>
          </a:solidFill>
          <a:ln>
            <a:solidFill>
              <a:schemeClr val="bg1">
                <a:lumMod val="85000"/>
              </a:schemeClr>
            </a:solidFill>
          </a:ln>
        </p:spPr>
        <p:txBody>
          <a:bodyPr wrap="square" rtlCol="0">
            <a:spAutoFit/>
          </a:bodyPr>
          <a:lstStyle/>
          <a:p>
            <a:r>
              <a:rPr lang="en-US" b="1" dirty="0" smtClean="0">
                <a:latin typeface="+mj-lt"/>
              </a:rPr>
              <a:t>Query Plan</a:t>
            </a:r>
            <a:endParaRPr lang="en-US" b="1" dirty="0">
              <a:latin typeface="+mj-lt"/>
            </a:endParaRPr>
          </a:p>
        </p:txBody>
      </p:sp>
      <p:sp>
        <p:nvSpPr>
          <p:cNvPr id="43" name="TextBox 42"/>
          <p:cNvSpPr txBox="1"/>
          <p:nvPr/>
        </p:nvSpPr>
        <p:spPr>
          <a:xfrm>
            <a:off x="6400800" y="2043113"/>
            <a:ext cx="1600200" cy="369332"/>
          </a:xfrm>
          <a:prstGeom prst="rect">
            <a:avLst/>
          </a:prstGeom>
          <a:solidFill>
            <a:schemeClr val="bg1"/>
          </a:solidFill>
          <a:ln>
            <a:solidFill>
              <a:schemeClr val="bg1">
                <a:lumMod val="85000"/>
              </a:schemeClr>
            </a:solidFill>
          </a:ln>
        </p:spPr>
        <p:txBody>
          <a:bodyPr wrap="square" rtlCol="0">
            <a:spAutoFit/>
          </a:bodyPr>
          <a:lstStyle/>
          <a:p>
            <a:r>
              <a:rPr lang="en-US" b="1" dirty="0" smtClean="0">
                <a:latin typeface="+mj-lt"/>
              </a:rPr>
              <a:t>Node or step</a:t>
            </a:r>
            <a:endParaRPr lang="en-US" b="1" dirty="0">
              <a:latin typeface="+mj-lt"/>
            </a:endParaRPr>
          </a:p>
        </p:txBody>
      </p:sp>
      <p:cxnSp>
        <p:nvCxnSpPr>
          <p:cNvPr id="45" name="Straight Connector 44"/>
          <p:cNvCxnSpPr>
            <a:stCxn id="29" idx="6"/>
            <a:endCxn id="43" idx="1"/>
          </p:cNvCxnSpPr>
          <p:nvPr/>
        </p:nvCxnSpPr>
        <p:spPr>
          <a:xfrm>
            <a:off x="4716191" y="2171700"/>
            <a:ext cx="1684609" cy="56079"/>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57201" y="2000250"/>
            <a:ext cx="940958" cy="369332"/>
          </a:xfrm>
          <a:prstGeom prst="rect">
            <a:avLst/>
          </a:prstGeom>
          <a:solidFill>
            <a:schemeClr val="bg1"/>
          </a:solidFill>
          <a:ln>
            <a:solidFill>
              <a:schemeClr val="bg1">
                <a:lumMod val="85000"/>
              </a:schemeClr>
            </a:solidFill>
          </a:ln>
        </p:spPr>
        <p:txBody>
          <a:bodyPr wrap="none" rtlCol="0">
            <a:spAutoFit/>
          </a:bodyPr>
          <a:lstStyle/>
          <a:p>
            <a:r>
              <a:rPr lang="en-US" b="1" dirty="0" smtClean="0">
                <a:latin typeface="+mj-lt"/>
              </a:rPr>
              <a:t>Motion</a:t>
            </a:r>
            <a:endParaRPr lang="en-US" b="1" dirty="0">
              <a:latin typeface="+mj-lt"/>
            </a:endParaRPr>
          </a:p>
        </p:txBody>
      </p:sp>
      <p:cxnSp>
        <p:nvCxnSpPr>
          <p:cNvPr id="48" name="Straight Connector 47"/>
          <p:cNvCxnSpPr>
            <a:stCxn id="47" idx="3"/>
            <a:endCxn id="31" idx="2"/>
          </p:cNvCxnSpPr>
          <p:nvPr/>
        </p:nvCxnSpPr>
        <p:spPr>
          <a:xfrm flipV="1">
            <a:off x="1398159" y="1200150"/>
            <a:ext cx="2327432" cy="984766"/>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7" idx="3"/>
            <a:endCxn id="25" idx="2"/>
          </p:cNvCxnSpPr>
          <p:nvPr/>
        </p:nvCxnSpPr>
        <p:spPr>
          <a:xfrm>
            <a:off x="1398159" y="2184916"/>
            <a:ext cx="1437659" cy="844034"/>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781800" y="767150"/>
            <a:ext cx="783394" cy="369332"/>
          </a:xfrm>
          <a:prstGeom prst="rect">
            <a:avLst/>
          </a:prstGeom>
          <a:solidFill>
            <a:schemeClr val="bg1"/>
          </a:solidFill>
          <a:ln>
            <a:solidFill>
              <a:schemeClr val="bg1">
                <a:lumMod val="85000"/>
              </a:schemeClr>
            </a:solidFill>
          </a:ln>
        </p:spPr>
        <p:txBody>
          <a:bodyPr wrap="square" rtlCol="0">
            <a:spAutoFit/>
          </a:bodyPr>
          <a:lstStyle/>
          <a:p>
            <a:r>
              <a:rPr lang="en-US" b="1" dirty="0" smtClean="0">
                <a:latin typeface="+mj-lt"/>
              </a:rPr>
              <a:t>Slice</a:t>
            </a:r>
            <a:endParaRPr lang="en-US" b="1" dirty="0">
              <a:latin typeface="+mj-lt"/>
            </a:endParaRPr>
          </a:p>
        </p:txBody>
      </p:sp>
      <p:cxnSp>
        <p:nvCxnSpPr>
          <p:cNvPr id="56" name="Straight Connector 55"/>
          <p:cNvCxnSpPr>
            <a:stCxn id="34" idx="3"/>
            <a:endCxn id="55" idx="1"/>
          </p:cNvCxnSpPr>
          <p:nvPr/>
        </p:nvCxnSpPr>
        <p:spPr>
          <a:xfrm>
            <a:off x="5943600" y="938924"/>
            <a:ext cx="838200" cy="12892"/>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0" name="Down Arrow 59"/>
          <p:cNvSpPr/>
          <p:nvPr/>
        </p:nvSpPr>
        <p:spPr>
          <a:xfrm flipV="1">
            <a:off x="8001000" y="571500"/>
            <a:ext cx="762000" cy="3943350"/>
          </a:xfrm>
          <a:prstGeom prst="downArrow">
            <a:avLst/>
          </a:prstGeom>
          <a:solidFill>
            <a:schemeClr val="bg1">
              <a:lumMod val="95000"/>
            </a:schemeClr>
          </a:solidFill>
          <a:ln>
            <a:solidFill>
              <a:schemeClr val="tx1">
                <a:lumMod val="65000"/>
                <a:lumOff val="3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p:cNvSpPr txBox="1"/>
          <p:nvPr/>
        </p:nvSpPr>
        <p:spPr>
          <a:xfrm>
            <a:off x="6934046" y="3814762"/>
            <a:ext cx="1262297" cy="923330"/>
          </a:xfrm>
          <a:prstGeom prst="rect">
            <a:avLst/>
          </a:prstGeom>
          <a:solidFill>
            <a:schemeClr val="bg1"/>
          </a:solidFill>
          <a:ln>
            <a:solidFill>
              <a:schemeClr val="bg1">
                <a:lumMod val="85000"/>
              </a:schemeClr>
            </a:solidFill>
          </a:ln>
        </p:spPr>
        <p:txBody>
          <a:bodyPr wrap="none" rtlCol="0">
            <a:spAutoFit/>
          </a:bodyPr>
          <a:lstStyle/>
          <a:p>
            <a:pPr algn="ctr"/>
            <a:r>
              <a:rPr lang="en-US" dirty="0" smtClean="0">
                <a:latin typeface="+mj-lt"/>
              </a:rPr>
              <a:t>Read from</a:t>
            </a:r>
            <a:br>
              <a:rPr lang="en-US" dirty="0" smtClean="0">
                <a:latin typeface="+mj-lt"/>
              </a:rPr>
            </a:br>
            <a:r>
              <a:rPr lang="en-US" dirty="0" smtClean="0">
                <a:latin typeface="+mj-lt"/>
              </a:rPr>
              <a:t>bottom to</a:t>
            </a:r>
            <a:br>
              <a:rPr lang="en-US" dirty="0" smtClean="0">
                <a:latin typeface="+mj-lt"/>
              </a:rPr>
            </a:br>
            <a:r>
              <a:rPr lang="en-US" dirty="0" smtClean="0">
                <a:latin typeface="+mj-lt"/>
              </a:rPr>
              <a:t>top</a:t>
            </a:r>
            <a:endParaRPr lang="en-US" dirty="0">
              <a:latin typeface="+mj-lt"/>
            </a:endParaRPr>
          </a:p>
        </p:txBody>
      </p:sp>
    </p:spTree>
    <p:custDataLst>
      <p:tags r:id="rId1"/>
    </p:custDataLst>
    <p:extLst>
      <p:ext uri="{BB962C8B-B14F-4D97-AF65-F5344CB8AC3E}">
        <p14:creationId xmlns:p14="http://schemas.microsoft.com/office/powerpoint/2010/main" val="39666636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350" y="76137"/>
            <a:ext cx="8229600" cy="857250"/>
          </a:xfrm>
        </p:spPr>
        <p:txBody>
          <a:bodyPr/>
          <a:lstStyle/>
          <a:p>
            <a:r>
              <a:rPr lang="en-US" dirty="0" smtClean="0"/>
              <a:t>Parallel Query Plans</a:t>
            </a:r>
            <a:endParaRPr lang="en-US" dirty="0"/>
          </a:p>
        </p:txBody>
      </p:sp>
      <p:grpSp>
        <p:nvGrpSpPr>
          <p:cNvPr id="3" name="Group 167"/>
          <p:cNvGrpSpPr/>
          <p:nvPr/>
        </p:nvGrpSpPr>
        <p:grpSpPr>
          <a:xfrm>
            <a:off x="5562600" y="526195"/>
            <a:ext cx="3429000" cy="4195288"/>
            <a:chOff x="4876800" y="523877"/>
            <a:chExt cx="3429000" cy="5593718"/>
          </a:xfrm>
        </p:grpSpPr>
        <p:grpSp>
          <p:nvGrpSpPr>
            <p:cNvPr id="4" name="Group 32"/>
            <p:cNvGrpSpPr/>
            <p:nvPr/>
          </p:nvGrpSpPr>
          <p:grpSpPr>
            <a:xfrm>
              <a:off x="4876800" y="762000"/>
              <a:ext cx="3429000" cy="5181599"/>
              <a:chOff x="1905000" y="1219200"/>
              <a:chExt cx="2590800" cy="4294841"/>
            </a:xfrm>
          </p:grpSpPr>
          <p:sp>
            <p:nvSpPr>
              <p:cNvPr id="106" name="Rectangle 7"/>
              <p:cNvSpPr/>
              <p:nvPr/>
            </p:nvSpPr>
            <p:spPr>
              <a:xfrm>
                <a:off x="1905000" y="1840675"/>
                <a:ext cx="2590800" cy="3657600"/>
              </a:xfrm>
              <a:prstGeom prst="rect">
                <a:avLst/>
              </a:prstGeom>
              <a:solidFill>
                <a:schemeClr val="accent3">
                  <a:lumMod val="20000"/>
                  <a:lumOff val="80000"/>
                </a:schemeClr>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6"/>
              <p:cNvSpPr/>
              <p:nvPr/>
            </p:nvSpPr>
            <p:spPr>
              <a:xfrm>
                <a:off x="1905000" y="1219200"/>
                <a:ext cx="2590800" cy="685800"/>
              </a:xfrm>
              <a:prstGeom prst="rect">
                <a:avLst/>
              </a:prstGeom>
              <a:solidFill>
                <a:schemeClr val="accent1">
                  <a:lumMod val="20000"/>
                  <a:lumOff val="80000"/>
                </a:schemeClr>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107"/>
              <p:cNvGrpSpPr/>
              <p:nvPr/>
            </p:nvGrpSpPr>
            <p:grpSpPr>
              <a:xfrm>
                <a:off x="1905000" y="3505200"/>
                <a:ext cx="1295401" cy="2008841"/>
                <a:chOff x="1905000" y="3505200"/>
                <a:chExt cx="1295401" cy="2008841"/>
              </a:xfrm>
            </p:grpSpPr>
            <p:sp>
              <p:nvSpPr>
                <p:cNvPr id="109" name="Flowchart: Manual Input 108"/>
                <p:cNvSpPr/>
                <p:nvPr/>
              </p:nvSpPr>
              <p:spPr>
                <a:xfrm flipH="1">
                  <a:off x="1905000" y="3520966"/>
                  <a:ext cx="1295400" cy="1993075"/>
                </a:xfrm>
                <a:prstGeom prst="flowChartManualInput">
                  <a:avLst/>
                </a:prstGeom>
                <a:solidFill>
                  <a:schemeClr val="accent4">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0" name="Straight Connector 109"/>
                <p:cNvCxnSpPr/>
                <p:nvPr/>
              </p:nvCxnSpPr>
              <p:spPr>
                <a:xfrm rot="5400000">
                  <a:off x="914400" y="4495800"/>
                  <a:ext cx="198120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905000" y="5495026"/>
                  <a:ext cx="129540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1905000" y="3524250"/>
                  <a:ext cx="12954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5400000">
                  <a:off x="2414017" y="4701286"/>
                  <a:ext cx="15727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 name="Group 153"/>
            <p:cNvGrpSpPr/>
            <p:nvPr/>
          </p:nvGrpSpPr>
          <p:grpSpPr>
            <a:xfrm>
              <a:off x="4876800" y="523877"/>
              <a:ext cx="3246709" cy="5593718"/>
              <a:chOff x="4876800" y="523877"/>
              <a:chExt cx="3246709" cy="5593718"/>
            </a:xfrm>
          </p:grpSpPr>
          <p:cxnSp>
            <p:nvCxnSpPr>
              <p:cNvPr id="89" name="Straight Arrow Connector 88"/>
              <p:cNvCxnSpPr>
                <a:stCxn id="102" idx="0"/>
                <a:endCxn id="104" idx="4"/>
              </p:cNvCxnSpPr>
              <p:nvPr/>
            </p:nvCxnSpPr>
            <p:spPr>
              <a:xfrm rot="5400000" flipH="1" flipV="1">
                <a:off x="6392591" y="2171700"/>
                <a:ext cx="381000"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 name="Group 123"/>
              <p:cNvGrpSpPr/>
              <p:nvPr/>
            </p:nvGrpSpPr>
            <p:grpSpPr>
              <a:xfrm>
                <a:off x="4876800" y="523877"/>
                <a:ext cx="3246709" cy="5593718"/>
                <a:chOff x="4876800" y="523877"/>
                <a:chExt cx="3246709" cy="5593718"/>
              </a:xfrm>
            </p:grpSpPr>
            <p:sp>
              <p:nvSpPr>
                <p:cNvPr id="80" name="TextBox 79"/>
                <p:cNvSpPr txBox="1"/>
                <p:nvPr/>
              </p:nvSpPr>
              <p:spPr>
                <a:xfrm>
                  <a:off x="4876800" y="762000"/>
                  <a:ext cx="916161" cy="492443"/>
                </a:xfrm>
                <a:prstGeom prst="rect">
                  <a:avLst/>
                </a:prstGeom>
                <a:noFill/>
              </p:spPr>
              <p:txBody>
                <a:bodyPr wrap="none" rtlCol="0">
                  <a:spAutoFit/>
                </a:bodyPr>
                <a:lstStyle/>
                <a:p>
                  <a:r>
                    <a:rPr lang="en-US" b="1" dirty="0" smtClean="0">
                      <a:latin typeface="+mj-lt"/>
                    </a:rPr>
                    <a:t>Slice 3</a:t>
                  </a:r>
                  <a:endParaRPr lang="en-US" b="1" dirty="0">
                    <a:latin typeface="+mj-lt"/>
                  </a:endParaRPr>
                </a:p>
              </p:txBody>
            </p:sp>
            <p:grpSp>
              <p:nvGrpSpPr>
                <p:cNvPr id="8" name="Group 38"/>
                <p:cNvGrpSpPr/>
                <p:nvPr/>
              </p:nvGrpSpPr>
              <p:grpSpPr>
                <a:xfrm>
                  <a:off x="5842773" y="1066800"/>
                  <a:ext cx="1540418" cy="914400"/>
                  <a:chOff x="2498182" y="1219200"/>
                  <a:chExt cx="1540418" cy="914400"/>
                </a:xfrm>
              </p:grpSpPr>
              <p:sp>
                <p:nvSpPr>
                  <p:cNvPr id="104" name="Oval 103"/>
                  <p:cNvSpPr/>
                  <p:nvPr/>
                </p:nvSpPr>
                <p:spPr>
                  <a:xfrm>
                    <a:off x="2743200" y="1219200"/>
                    <a:ext cx="990600" cy="914400"/>
                  </a:xfrm>
                  <a:prstGeom prst="ellipse">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05" name="Rectangle 16"/>
                  <p:cNvSpPr/>
                  <p:nvPr/>
                </p:nvSpPr>
                <p:spPr>
                  <a:xfrm>
                    <a:off x="2498182" y="1398896"/>
                    <a:ext cx="1540418" cy="533400"/>
                  </a:xfrm>
                  <a:prstGeom prst="rect">
                    <a:avLst/>
                  </a:prstGeom>
                  <a:no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Gather</a:t>
                    </a:r>
                    <a:br>
                      <a:rPr lang="en-US" dirty="0" smtClean="0">
                        <a:solidFill>
                          <a:schemeClr val="tx1"/>
                        </a:solidFill>
                      </a:rPr>
                    </a:br>
                    <a:r>
                      <a:rPr lang="en-US" dirty="0" smtClean="0">
                        <a:solidFill>
                          <a:schemeClr val="tx1"/>
                        </a:solidFill>
                      </a:rPr>
                      <a:t>motion</a:t>
                    </a:r>
                  </a:p>
                </p:txBody>
              </p:sp>
            </p:grpSp>
            <p:grpSp>
              <p:nvGrpSpPr>
                <p:cNvPr id="9" name="Group 39"/>
                <p:cNvGrpSpPr/>
                <p:nvPr/>
              </p:nvGrpSpPr>
              <p:grpSpPr>
                <a:xfrm>
                  <a:off x="5842773" y="2362200"/>
                  <a:ext cx="1540418" cy="914400"/>
                  <a:chOff x="2498182" y="1219200"/>
                  <a:chExt cx="1540418" cy="914400"/>
                </a:xfrm>
              </p:grpSpPr>
              <p:sp>
                <p:nvSpPr>
                  <p:cNvPr id="102" name="Oval 101"/>
                  <p:cNvSpPr/>
                  <p:nvPr/>
                </p:nvSpPr>
                <p:spPr>
                  <a:xfrm>
                    <a:off x="2743200" y="1219200"/>
                    <a:ext cx="990600" cy="914400"/>
                  </a:xfrm>
                  <a:prstGeom prst="ellipse">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03" name="Rectangle 16"/>
                  <p:cNvSpPr/>
                  <p:nvPr/>
                </p:nvSpPr>
                <p:spPr>
                  <a:xfrm>
                    <a:off x="2498182" y="1398896"/>
                    <a:ext cx="1540418" cy="533400"/>
                  </a:xfrm>
                  <a:prstGeom prst="rect">
                    <a:avLst/>
                  </a:prstGeom>
                  <a:no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Hash</a:t>
                    </a:r>
                    <a:br>
                      <a:rPr lang="en-US" dirty="0" smtClean="0">
                        <a:solidFill>
                          <a:schemeClr val="tx1"/>
                        </a:solidFill>
                      </a:rPr>
                    </a:br>
                    <a:r>
                      <a:rPr lang="en-US" dirty="0" smtClean="0">
                        <a:solidFill>
                          <a:schemeClr val="tx1"/>
                        </a:solidFill>
                      </a:rPr>
                      <a:t>join</a:t>
                    </a:r>
                  </a:p>
                </p:txBody>
              </p:sp>
            </p:grpSp>
            <p:grpSp>
              <p:nvGrpSpPr>
                <p:cNvPr id="10" name="Group 42"/>
                <p:cNvGrpSpPr/>
                <p:nvPr/>
              </p:nvGrpSpPr>
              <p:grpSpPr>
                <a:xfrm>
                  <a:off x="7094809" y="3505200"/>
                  <a:ext cx="990600" cy="914400"/>
                  <a:chOff x="2743200" y="1219200"/>
                  <a:chExt cx="990600" cy="914400"/>
                </a:xfrm>
              </p:grpSpPr>
              <p:sp>
                <p:nvSpPr>
                  <p:cNvPr id="100" name="Oval 99"/>
                  <p:cNvSpPr/>
                  <p:nvPr/>
                </p:nvSpPr>
                <p:spPr>
                  <a:xfrm>
                    <a:off x="2743200" y="1219200"/>
                    <a:ext cx="990600" cy="914400"/>
                  </a:xfrm>
                  <a:prstGeom prst="ellipse">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01" name="Rectangle 16"/>
                  <p:cNvSpPr/>
                  <p:nvPr/>
                </p:nvSpPr>
                <p:spPr>
                  <a:xfrm>
                    <a:off x="2775686" y="1398896"/>
                    <a:ext cx="914400" cy="533400"/>
                  </a:xfrm>
                  <a:prstGeom prst="rect">
                    <a:avLst/>
                  </a:prstGeom>
                  <a:no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Hash</a:t>
                    </a:r>
                  </a:p>
                </p:txBody>
              </p:sp>
            </p:grpSp>
            <p:grpSp>
              <p:nvGrpSpPr>
                <p:cNvPr id="11" name="Group 45"/>
                <p:cNvGrpSpPr/>
                <p:nvPr/>
              </p:nvGrpSpPr>
              <p:grpSpPr>
                <a:xfrm>
                  <a:off x="4953000" y="3505200"/>
                  <a:ext cx="1540418" cy="914400"/>
                  <a:chOff x="2498182" y="1219200"/>
                  <a:chExt cx="1540418" cy="914400"/>
                </a:xfrm>
              </p:grpSpPr>
              <p:sp>
                <p:nvSpPr>
                  <p:cNvPr id="98" name="Oval 97"/>
                  <p:cNvSpPr/>
                  <p:nvPr/>
                </p:nvSpPr>
                <p:spPr>
                  <a:xfrm>
                    <a:off x="2743200" y="1219200"/>
                    <a:ext cx="990600" cy="914400"/>
                  </a:xfrm>
                  <a:prstGeom prst="ellipse">
                    <a:avLst/>
                  </a:prstGeom>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99" name="Rectangle 16"/>
                  <p:cNvSpPr/>
                  <p:nvPr/>
                </p:nvSpPr>
                <p:spPr>
                  <a:xfrm>
                    <a:off x="2498182" y="1398896"/>
                    <a:ext cx="1540418" cy="533400"/>
                  </a:xfrm>
                  <a:prstGeom prst="rect">
                    <a:avLst/>
                  </a:prstGeom>
                  <a:no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Redistribute</a:t>
                    </a:r>
                    <a:br>
                      <a:rPr lang="en-US" sz="1400" dirty="0" smtClean="0">
                        <a:solidFill>
                          <a:schemeClr val="tx1"/>
                        </a:solidFill>
                      </a:rPr>
                    </a:br>
                    <a:r>
                      <a:rPr lang="en-US" sz="1400" dirty="0" smtClean="0">
                        <a:solidFill>
                          <a:schemeClr val="tx1"/>
                        </a:solidFill>
                      </a:rPr>
                      <a:t>motion</a:t>
                    </a:r>
                  </a:p>
                </p:txBody>
              </p:sp>
            </p:grpSp>
            <p:grpSp>
              <p:nvGrpSpPr>
                <p:cNvPr id="12" name="Group 62"/>
                <p:cNvGrpSpPr/>
                <p:nvPr/>
              </p:nvGrpSpPr>
              <p:grpSpPr>
                <a:xfrm>
                  <a:off x="5159992" y="4724400"/>
                  <a:ext cx="1066800" cy="914400"/>
                  <a:chOff x="1371600" y="4800600"/>
                  <a:chExt cx="1066800" cy="914400"/>
                </a:xfrm>
              </p:grpSpPr>
              <p:sp>
                <p:nvSpPr>
                  <p:cNvPr id="96" name="Rounded Rectangle 95"/>
                  <p:cNvSpPr/>
                  <p:nvPr/>
                </p:nvSpPr>
                <p:spPr>
                  <a:xfrm>
                    <a:off x="1371600" y="4800600"/>
                    <a:ext cx="1066800" cy="914400"/>
                  </a:xfrm>
                  <a:prstGeom prst="roundRect">
                    <a:avLst>
                      <a:gd name="adj" fmla="val 6219"/>
                    </a:avLst>
                  </a:prstGeom>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97" name="Rectangle 16"/>
                  <p:cNvSpPr/>
                  <p:nvPr/>
                </p:nvSpPr>
                <p:spPr>
                  <a:xfrm>
                    <a:off x="1409700" y="4991100"/>
                    <a:ext cx="990600" cy="533400"/>
                  </a:xfrm>
                  <a:prstGeom prst="rect">
                    <a:avLst/>
                  </a:prstGeom>
                  <a:no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Table</a:t>
                    </a:r>
                    <a:br>
                      <a:rPr lang="en-US" dirty="0" smtClean="0">
                        <a:solidFill>
                          <a:schemeClr val="tx1"/>
                        </a:solidFill>
                      </a:rPr>
                    </a:br>
                    <a:r>
                      <a:rPr lang="en-US" dirty="0" smtClean="0">
                        <a:solidFill>
                          <a:schemeClr val="tx1"/>
                        </a:solidFill>
                      </a:rPr>
                      <a:t>scan</a:t>
                    </a:r>
                  </a:p>
                </p:txBody>
              </p:sp>
            </p:grpSp>
            <p:grpSp>
              <p:nvGrpSpPr>
                <p:cNvPr id="13" name="Group 52"/>
                <p:cNvGrpSpPr/>
                <p:nvPr/>
              </p:nvGrpSpPr>
              <p:grpSpPr>
                <a:xfrm>
                  <a:off x="7056709" y="4724400"/>
                  <a:ext cx="1066800" cy="914400"/>
                  <a:chOff x="3200400" y="4800600"/>
                  <a:chExt cx="1066800" cy="914400"/>
                </a:xfrm>
              </p:grpSpPr>
              <p:sp>
                <p:nvSpPr>
                  <p:cNvPr id="94" name="Rounded Rectangle 93"/>
                  <p:cNvSpPr/>
                  <p:nvPr/>
                </p:nvSpPr>
                <p:spPr>
                  <a:xfrm>
                    <a:off x="3200400" y="4800600"/>
                    <a:ext cx="1066800" cy="914400"/>
                  </a:xfrm>
                  <a:prstGeom prst="roundRect">
                    <a:avLst>
                      <a:gd name="adj" fmla="val 6219"/>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dk1"/>
                      </a:solidFill>
                    </a:endParaRPr>
                  </a:p>
                </p:txBody>
              </p:sp>
              <p:sp>
                <p:nvSpPr>
                  <p:cNvPr id="95" name="Rectangle 16"/>
                  <p:cNvSpPr/>
                  <p:nvPr/>
                </p:nvSpPr>
                <p:spPr>
                  <a:xfrm>
                    <a:off x="3238500" y="4991100"/>
                    <a:ext cx="990600" cy="533400"/>
                  </a:xfrm>
                  <a:prstGeom prst="rect">
                    <a:avLst/>
                  </a:prstGeom>
                  <a:no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Table</a:t>
                    </a:r>
                    <a:br>
                      <a:rPr lang="en-US" dirty="0" smtClean="0">
                        <a:solidFill>
                          <a:schemeClr val="tx1"/>
                        </a:solidFill>
                      </a:rPr>
                    </a:br>
                    <a:r>
                      <a:rPr lang="en-US" dirty="0" smtClean="0">
                        <a:solidFill>
                          <a:schemeClr val="tx1"/>
                        </a:solidFill>
                      </a:rPr>
                      <a:t>scan</a:t>
                    </a:r>
                  </a:p>
                </p:txBody>
              </p:sp>
            </p:grpSp>
            <p:sp>
              <p:nvSpPr>
                <p:cNvPr id="87" name="TextBox 86"/>
                <p:cNvSpPr txBox="1"/>
                <p:nvPr/>
              </p:nvSpPr>
              <p:spPr>
                <a:xfrm>
                  <a:off x="5257800" y="5589896"/>
                  <a:ext cx="916161" cy="492443"/>
                </a:xfrm>
                <a:prstGeom prst="rect">
                  <a:avLst/>
                </a:prstGeom>
                <a:noFill/>
              </p:spPr>
              <p:txBody>
                <a:bodyPr wrap="none" rtlCol="0">
                  <a:spAutoFit/>
                </a:bodyPr>
                <a:lstStyle/>
                <a:p>
                  <a:r>
                    <a:rPr lang="en-US" b="1" dirty="0" smtClean="0">
                      <a:latin typeface="+mj-lt"/>
                    </a:rPr>
                    <a:t>Slice 1</a:t>
                  </a:r>
                  <a:endParaRPr lang="en-US" b="1" dirty="0">
                    <a:latin typeface="+mj-lt"/>
                  </a:endParaRPr>
                </a:p>
              </p:txBody>
            </p:sp>
            <p:sp>
              <p:nvSpPr>
                <p:cNvPr id="88" name="TextBox 87"/>
                <p:cNvSpPr txBox="1"/>
                <p:nvPr/>
              </p:nvSpPr>
              <p:spPr>
                <a:xfrm>
                  <a:off x="7086600" y="5625152"/>
                  <a:ext cx="916161" cy="492443"/>
                </a:xfrm>
                <a:prstGeom prst="rect">
                  <a:avLst/>
                </a:prstGeom>
                <a:noFill/>
              </p:spPr>
              <p:txBody>
                <a:bodyPr wrap="none" rtlCol="0">
                  <a:spAutoFit/>
                </a:bodyPr>
                <a:lstStyle/>
                <a:p>
                  <a:r>
                    <a:rPr lang="en-US" b="1" dirty="0" smtClean="0">
                      <a:latin typeface="+mj-lt"/>
                    </a:rPr>
                    <a:t>Slice 2</a:t>
                  </a:r>
                  <a:endParaRPr lang="en-US" b="1" dirty="0">
                    <a:latin typeface="+mj-lt"/>
                  </a:endParaRPr>
                </a:p>
              </p:txBody>
            </p:sp>
            <p:cxnSp>
              <p:nvCxnSpPr>
                <p:cNvPr id="90" name="Straight Arrow Connector 89"/>
                <p:cNvCxnSpPr>
                  <a:stCxn id="96" idx="0"/>
                  <a:endCxn id="98" idx="4"/>
                </p:cNvCxnSpPr>
                <p:nvPr/>
              </p:nvCxnSpPr>
              <p:spPr>
                <a:xfrm rot="16200000" flipV="1">
                  <a:off x="5540955" y="4571963"/>
                  <a:ext cx="304800" cy="74"/>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94" idx="0"/>
                  <a:endCxn id="100" idx="4"/>
                </p:cNvCxnSpPr>
                <p:nvPr/>
              </p:nvCxnSpPr>
              <p:spPr>
                <a:xfrm rot="5400000" flipH="1" flipV="1">
                  <a:off x="7437709" y="4572000"/>
                  <a:ext cx="304800"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98" idx="0"/>
                  <a:endCxn id="102" idx="3"/>
                </p:cNvCxnSpPr>
                <p:nvPr/>
              </p:nvCxnSpPr>
              <p:spPr>
                <a:xfrm rot="5400000" flipH="1" flipV="1">
                  <a:off x="5781834" y="3054174"/>
                  <a:ext cx="362511" cy="539543"/>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100" idx="0"/>
                  <a:endCxn id="102" idx="5"/>
                </p:cNvCxnSpPr>
                <p:nvPr/>
              </p:nvCxnSpPr>
              <p:spPr>
                <a:xfrm rot="16200000" flipV="1">
                  <a:off x="7080460" y="2995551"/>
                  <a:ext cx="362511" cy="6567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5943600" y="523877"/>
                  <a:ext cx="1352015" cy="492443"/>
                </a:xfrm>
                <a:prstGeom prst="rect">
                  <a:avLst/>
                </a:prstGeom>
                <a:noFill/>
              </p:spPr>
              <p:txBody>
                <a:bodyPr wrap="none" rtlCol="0">
                  <a:spAutoFit/>
                </a:bodyPr>
                <a:lstStyle/>
                <a:p>
                  <a:r>
                    <a:rPr lang="en-US" b="1" dirty="0" smtClean="0">
                      <a:latin typeface="+mj-lt"/>
                    </a:rPr>
                    <a:t>Segment 1</a:t>
                  </a:r>
                  <a:endParaRPr lang="en-US" b="1" dirty="0">
                    <a:latin typeface="+mj-lt"/>
                  </a:endParaRPr>
                </a:p>
              </p:txBody>
            </p:sp>
          </p:grpSp>
        </p:grpSp>
      </p:grpSp>
      <p:grpSp>
        <p:nvGrpSpPr>
          <p:cNvPr id="14" name="Group 166"/>
          <p:cNvGrpSpPr/>
          <p:nvPr/>
        </p:nvGrpSpPr>
        <p:grpSpPr>
          <a:xfrm>
            <a:off x="2076450" y="520121"/>
            <a:ext cx="3486150" cy="4201362"/>
            <a:chOff x="1066800" y="515779"/>
            <a:chExt cx="3486150" cy="5601816"/>
          </a:xfrm>
        </p:grpSpPr>
        <p:grpSp>
          <p:nvGrpSpPr>
            <p:cNvPr id="15" name="Group 32"/>
            <p:cNvGrpSpPr/>
            <p:nvPr/>
          </p:nvGrpSpPr>
          <p:grpSpPr>
            <a:xfrm flipH="1">
              <a:off x="1066800" y="762000"/>
              <a:ext cx="3429000" cy="5181599"/>
              <a:chOff x="1905000" y="1219200"/>
              <a:chExt cx="2590800" cy="4294841"/>
            </a:xfrm>
          </p:grpSpPr>
          <p:sp>
            <p:nvSpPr>
              <p:cNvPr id="115" name="Rectangle 7"/>
              <p:cNvSpPr/>
              <p:nvPr/>
            </p:nvSpPr>
            <p:spPr>
              <a:xfrm>
                <a:off x="1905000" y="1840675"/>
                <a:ext cx="2590800" cy="3657600"/>
              </a:xfrm>
              <a:prstGeom prst="rect">
                <a:avLst/>
              </a:prstGeom>
              <a:solidFill>
                <a:schemeClr val="accent3">
                  <a:lumMod val="20000"/>
                  <a:lumOff val="80000"/>
                </a:schemeClr>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6"/>
              <p:cNvSpPr/>
              <p:nvPr/>
            </p:nvSpPr>
            <p:spPr>
              <a:xfrm>
                <a:off x="1905000" y="1219200"/>
                <a:ext cx="2590800" cy="685800"/>
              </a:xfrm>
              <a:prstGeom prst="rect">
                <a:avLst/>
              </a:prstGeom>
              <a:solidFill>
                <a:schemeClr val="accent1">
                  <a:lumMod val="20000"/>
                  <a:lumOff val="80000"/>
                </a:schemeClr>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07"/>
              <p:cNvGrpSpPr/>
              <p:nvPr/>
            </p:nvGrpSpPr>
            <p:grpSpPr>
              <a:xfrm>
                <a:off x="1905000" y="3505200"/>
                <a:ext cx="1295401" cy="2008841"/>
                <a:chOff x="1905000" y="3505200"/>
                <a:chExt cx="1295401" cy="2008841"/>
              </a:xfrm>
            </p:grpSpPr>
            <p:sp>
              <p:nvSpPr>
                <p:cNvPr id="118" name="Flowchart: Manual Input 117"/>
                <p:cNvSpPr/>
                <p:nvPr/>
              </p:nvSpPr>
              <p:spPr>
                <a:xfrm flipH="1">
                  <a:off x="1905000" y="3520966"/>
                  <a:ext cx="1295400" cy="1993075"/>
                </a:xfrm>
                <a:prstGeom prst="flowChartManualInput">
                  <a:avLst/>
                </a:prstGeom>
                <a:solidFill>
                  <a:schemeClr val="accent4">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9" name="Straight Connector 118"/>
                <p:cNvCxnSpPr/>
                <p:nvPr/>
              </p:nvCxnSpPr>
              <p:spPr>
                <a:xfrm rot="5400000">
                  <a:off x="914400" y="4495800"/>
                  <a:ext cx="198120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905000" y="5495026"/>
                  <a:ext cx="129540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905000" y="3524250"/>
                  <a:ext cx="12954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rot="5400000">
                  <a:off x="2414017" y="4701286"/>
                  <a:ext cx="15727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26" name="TextBox 125"/>
            <p:cNvSpPr txBox="1"/>
            <p:nvPr/>
          </p:nvSpPr>
          <p:spPr>
            <a:xfrm>
              <a:off x="3562350" y="755735"/>
              <a:ext cx="916161" cy="492443"/>
            </a:xfrm>
            <a:prstGeom prst="rect">
              <a:avLst/>
            </a:prstGeom>
            <a:noFill/>
          </p:spPr>
          <p:txBody>
            <a:bodyPr wrap="none" rtlCol="0">
              <a:spAutoFit/>
            </a:bodyPr>
            <a:lstStyle/>
            <a:p>
              <a:r>
                <a:rPr lang="en-US" b="1" dirty="0" smtClean="0">
                  <a:latin typeface="+mj-lt"/>
                </a:rPr>
                <a:t>Slice 3</a:t>
              </a:r>
              <a:endParaRPr lang="en-US" b="1" dirty="0">
                <a:latin typeface="+mj-lt"/>
              </a:endParaRPr>
            </a:p>
          </p:txBody>
        </p:sp>
        <p:grpSp>
          <p:nvGrpSpPr>
            <p:cNvPr id="17" name="Group 38"/>
            <p:cNvGrpSpPr/>
            <p:nvPr/>
          </p:nvGrpSpPr>
          <p:grpSpPr>
            <a:xfrm>
              <a:off x="2032773" y="1066800"/>
              <a:ext cx="1540418" cy="914400"/>
              <a:chOff x="2498182" y="1219200"/>
              <a:chExt cx="1540418" cy="914400"/>
            </a:xfrm>
          </p:grpSpPr>
          <p:sp>
            <p:nvSpPr>
              <p:cNvPr id="149" name="Oval 148"/>
              <p:cNvSpPr/>
              <p:nvPr/>
            </p:nvSpPr>
            <p:spPr>
              <a:xfrm>
                <a:off x="2743200" y="1219200"/>
                <a:ext cx="990600" cy="914400"/>
              </a:xfrm>
              <a:prstGeom prst="ellipse">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50" name="Rectangle 16"/>
              <p:cNvSpPr/>
              <p:nvPr/>
            </p:nvSpPr>
            <p:spPr>
              <a:xfrm>
                <a:off x="2498182" y="1398896"/>
                <a:ext cx="1540418" cy="533400"/>
              </a:xfrm>
              <a:prstGeom prst="rect">
                <a:avLst/>
              </a:prstGeom>
              <a:no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Gather</a:t>
                </a:r>
                <a:br>
                  <a:rPr lang="en-US" dirty="0" smtClean="0">
                    <a:solidFill>
                      <a:schemeClr val="tx1"/>
                    </a:solidFill>
                  </a:rPr>
                </a:br>
                <a:r>
                  <a:rPr lang="en-US" dirty="0" smtClean="0">
                    <a:solidFill>
                      <a:schemeClr val="tx1"/>
                    </a:solidFill>
                  </a:rPr>
                  <a:t>motion</a:t>
                </a:r>
              </a:p>
            </p:txBody>
          </p:sp>
        </p:grpSp>
        <p:grpSp>
          <p:nvGrpSpPr>
            <p:cNvPr id="18" name="Group 39"/>
            <p:cNvGrpSpPr/>
            <p:nvPr/>
          </p:nvGrpSpPr>
          <p:grpSpPr>
            <a:xfrm>
              <a:off x="2032773" y="2362200"/>
              <a:ext cx="1540418" cy="914400"/>
              <a:chOff x="2498182" y="1219200"/>
              <a:chExt cx="1540418" cy="914400"/>
            </a:xfrm>
          </p:grpSpPr>
          <p:sp>
            <p:nvSpPr>
              <p:cNvPr id="147" name="Oval 146"/>
              <p:cNvSpPr/>
              <p:nvPr/>
            </p:nvSpPr>
            <p:spPr>
              <a:xfrm>
                <a:off x="2743200" y="1219200"/>
                <a:ext cx="990600" cy="914400"/>
              </a:xfrm>
              <a:prstGeom prst="ellipse">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48" name="Rectangle 16"/>
              <p:cNvSpPr/>
              <p:nvPr/>
            </p:nvSpPr>
            <p:spPr>
              <a:xfrm>
                <a:off x="2498182" y="1398896"/>
                <a:ext cx="1540418" cy="533400"/>
              </a:xfrm>
              <a:prstGeom prst="rect">
                <a:avLst/>
              </a:prstGeom>
              <a:no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Hash</a:t>
                </a:r>
                <a:br>
                  <a:rPr lang="en-US" dirty="0" smtClean="0">
                    <a:solidFill>
                      <a:schemeClr val="tx1"/>
                    </a:solidFill>
                  </a:rPr>
                </a:br>
                <a:r>
                  <a:rPr lang="en-US" dirty="0" smtClean="0">
                    <a:solidFill>
                      <a:schemeClr val="tx1"/>
                    </a:solidFill>
                  </a:rPr>
                  <a:t>join</a:t>
                </a:r>
              </a:p>
            </p:txBody>
          </p:sp>
        </p:grpSp>
        <p:sp>
          <p:nvSpPr>
            <p:cNvPr id="133" name="TextBox 132"/>
            <p:cNvSpPr txBox="1"/>
            <p:nvPr/>
          </p:nvSpPr>
          <p:spPr>
            <a:xfrm>
              <a:off x="1447800" y="5589896"/>
              <a:ext cx="916161" cy="492443"/>
            </a:xfrm>
            <a:prstGeom prst="rect">
              <a:avLst/>
            </a:prstGeom>
            <a:noFill/>
          </p:spPr>
          <p:txBody>
            <a:bodyPr wrap="none" rtlCol="0">
              <a:spAutoFit/>
            </a:bodyPr>
            <a:lstStyle/>
            <a:p>
              <a:r>
                <a:rPr lang="en-US" b="1" dirty="0" smtClean="0">
                  <a:latin typeface="+mj-lt"/>
                </a:rPr>
                <a:t>Slice 2</a:t>
              </a:r>
              <a:endParaRPr lang="en-US" b="1" dirty="0">
                <a:latin typeface="+mj-lt"/>
              </a:endParaRPr>
            </a:p>
          </p:txBody>
        </p:sp>
        <p:sp>
          <p:nvSpPr>
            <p:cNvPr id="134" name="TextBox 133"/>
            <p:cNvSpPr txBox="1"/>
            <p:nvPr/>
          </p:nvSpPr>
          <p:spPr>
            <a:xfrm>
              <a:off x="3276600" y="5625152"/>
              <a:ext cx="916161" cy="492443"/>
            </a:xfrm>
            <a:prstGeom prst="rect">
              <a:avLst/>
            </a:prstGeom>
            <a:noFill/>
          </p:spPr>
          <p:txBody>
            <a:bodyPr wrap="none" rtlCol="0">
              <a:spAutoFit/>
            </a:bodyPr>
            <a:lstStyle/>
            <a:p>
              <a:r>
                <a:rPr lang="en-US" b="1" dirty="0" smtClean="0">
                  <a:latin typeface="+mj-lt"/>
                </a:rPr>
                <a:t>Slice 1</a:t>
              </a:r>
              <a:endParaRPr lang="en-US" b="1" dirty="0">
                <a:latin typeface="+mj-lt"/>
              </a:endParaRPr>
            </a:p>
          </p:txBody>
        </p:sp>
        <p:cxnSp>
          <p:nvCxnSpPr>
            <p:cNvPr id="135" name="Straight Arrow Connector 134"/>
            <p:cNvCxnSpPr/>
            <p:nvPr/>
          </p:nvCxnSpPr>
          <p:spPr>
            <a:xfrm rot="16200000" flipV="1">
              <a:off x="1730955" y="4571963"/>
              <a:ext cx="304800" cy="74"/>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rot="5400000" flipH="1" flipV="1">
              <a:off x="3627709" y="4572000"/>
              <a:ext cx="304800"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endCxn id="147" idx="3"/>
            </p:cNvCxnSpPr>
            <p:nvPr/>
          </p:nvCxnSpPr>
          <p:spPr>
            <a:xfrm rot="5400000" flipH="1" flipV="1">
              <a:off x="1971834" y="3054174"/>
              <a:ext cx="362511" cy="539543"/>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endCxn id="147" idx="5"/>
            </p:cNvCxnSpPr>
            <p:nvPr/>
          </p:nvCxnSpPr>
          <p:spPr>
            <a:xfrm rot="16200000" flipV="1">
              <a:off x="3270460" y="2995551"/>
              <a:ext cx="362511" cy="6567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47" idx="0"/>
              <a:endCxn id="149" idx="4"/>
            </p:cNvCxnSpPr>
            <p:nvPr/>
          </p:nvCxnSpPr>
          <p:spPr>
            <a:xfrm rot="5400000" flipH="1" flipV="1">
              <a:off x="2582591" y="2171700"/>
              <a:ext cx="381000"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9" name="Group 45"/>
            <p:cNvGrpSpPr/>
            <p:nvPr/>
          </p:nvGrpSpPr>
          <p:grpSpPr>
            <a:xfrm>
              <a:off x="3012532" y="3505200"/>
              <a:ext cx="1540418" cy="914400"/>
              <a:chOff x="2498182" y="1219200"/>
              <a:chExt cx="1540418" cy="914400"/>
            </a:xfrm>
          </p:grpSpPr>
          <p:sp>
            <p:nvSpPr>
              <p:cNvPr id="156" name="Oval 155"/>
              <p:cNvSpPr/>
              <p:nvPr/>
            </p:nvSpPr>
            <p:spPr>
              <a:xfrm>
                <a:off x="2743200" y="1219200"/>
                <a:ext cx="990600" cy="914400"/>
              </a:xfrm>
              <a:prstGeom prst="ellipse">
                <a:avLst/>
              </a:prstGeom>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157" name="Rectangle 16"/>
              <p:cNvSpPr/>
              <p:nvPr/>
            </p:nvSpPr>
            <p:spPr>
              <a:xfrm>
                <a:off x="2498182" y="1398896"/>
                <a:ext cx="1540418" cy="533400"/>
              </a:xfrm>
              <a:prstGeom prst="rect">
                <a:avLst/>
              </a:prstGeom>
              <a:no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Redistribute</a:t>
                </a:r>
                <a:br>
                  <a:rPr lang="en-US" sz="1400" dirty="0" smtClean="0">
                    <a:solidFill>
                      <a:schemeClr val="tx1"/>
                    </a:solidFill>
                  </a:rPr>
                </a:br>
                <a:r>
                  <a:rPr lang="en-US" sz="1400" dirty="0" smtClean="0">
                    <a:solidFill>
                      <a:schemeClr val="tx1"/>
                    </a:solidFill>
                  </a:rPr>
                  <a:t>motion</a:t>
                </a:r>
              </a:p>
            </p:txBody>
          </p:sp>
        </p:grpSp>
        <p:grpSp>
          <p:nvGrpSpPr>
            <p:cNvPr id="20" name="Group 42"/>
            <p:cNvGrpSpPr/>
            <p:nvPr/>
          </p:nvGrpSpPr>
          <p:grpSpPr>
            <a:xfrm>
              <a:off x="1390650" y="3505200"/>
              <a:ext cx="990600" cy="914400"/>
              <a:chOff x="2743200" y="1219200"/>
              <a:chExt cx="990600" cy="914400"/>
            </a:xfrm>
          </p:grpSpPr>
          <p:sp>
            <p:nvSpPr>
              <p:cNvPr id="159" name="Oval 158"/>
              <p:cNvSpPr/>
              <p:nvPr/>
            </p:nvSpPr>
            <p:spPr>
              <a:xfrm>
                <a:off x="2743200" y="1219200"/>
                <a:ext cx="990600" cy="914400"/>
              </a:xfrm>
              <a:prstGeom prst="ellipse">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60" name="Rectangle 16"/>
              <p:cNvSpPr/>
              <p:nvPr/>
            </p:nvSpPr>
            <p:spPr>
              <a:xfrm>
                <a:off x="2775686" y="1398896"/>
                <a:ext cx="914400" cy="533400"/>
              </a:xfrm>
              <a:prstGeom prst="rect">
                <a:avLst/>
              </a:prstGeom>
              <a:no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Hash</a:t>
                </a:r>
              </a:p>
            </p:txBody>
          </p:sp>
        </p:grpSp>
        <p:grpSp>
          <p:nvGrpSpPr>
            <p:cNvPr id="21" name="Group 52"/>
            <p:cNvGrpSpPr/>
            <p:nvPr/>
          </p:nvGrpSpPr>
          <p:grpSpPr>
            <a:xfrm>
              <a:off x="1352550" y="4724400"/>
              <a:ext cx="1066800" cy="914400"/>
              <a:chOff x="3200400" y="4800600"/>
              <a:chExt cx="1066800" cy="914400"/>
            </a:xfrm>
          </p:grpSpPr>
          <p:sp>
            <p:nvSpPr>
              <p:cNvPr id="162" name="Rounded Rectangle 161"/>
              <p:cNvSpPr/>
              <p:nvPr/>
            </p:nvSpPr>
            <p:spPr>
              <a:xfrm>
                <a:off x="3200400" y="4800600"/>
                <a:ext cx="1066800" cy="914400"/>
              </a:xfrm>
              <a:prstGeom prst="roundRect">
                <a:avLst>
                  <a:gd name="adj" fmla="val 6219"/>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dk1"/>
                  </a:solidFill>
                </a:endParaRPr>
              </a:p>
            </p:txBody>
          </p:sp>
          <p:sp>
            <p:nvSpPr>
              <p:cNvPr id="163" name="Rectangle 16"/>
              <p:cNvSpPr/>
              <p:nvPr/>
            </p:nvSpPr>
            <p:spPr>
              <a:xfrm>
                <a:off x="3238500" y="4991100"/>
                <a:ext cx="990600" cy="533400"/>
              </a:xfrm>
              <a:prstGeom prst="rect">
                <a:avLst/>
              </a:prstGeom>
              <a:no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Table</a:t>
                </a:r>
                <a:br>
                  <a:rPr lang="en-US" dirty="0" smtClean="0">
                    <a:solidFill>
                      <a:schemeClr val="tx1"/>
                    </a:solidFill>
                  </a:rPr>
                </a:br>
                <a:r>
                  <a:rPr lang="en-US" dirty="0" smtClean="0">
                    <a:solidFill>
                      <a:schemeClr val="tx1"/>
                    </a:solidFill>
                  </a:rPr>
                  <a:t>scan</a:t>
                </a:r>
              </a:p>
            </p:txBody>
          </p:sp>
        </p:grpSp>
        <p:grpSp>
          <p:nvGrpSpPr>
            <p:cNvPr id="22" name="Group 62"/>
            <p:cNvGrpSpPr/>
            <p:nvPr/>
          </p:nvGrpSpPr>
          <p:grpSpPr>
            <a:xfrm>
              <a:off x="3238500" y="4724400"/>
              <a:ext cx="1066800" cy="914400"/>
              <a:chOff x="1371600" y="4800600"/>
              <a:chExt cx="1066800" cy="914400"/>
            </a:xfrm>
          </p:grpSpPr>
          <p:sp>
            <p:nvSpPr>
              <p:cNvPr id="165" name="Rounded Rectangle 164"/>
              <p:cNvSpPr/>
              <p:nvPr/>
            </p:nvSpPr>
            <p:spPr>
              <a:xfrm>
                <a:off x="1371600" y="4800600"/>
                <a:ext cx="1066800" cy="914400"/>
              </a:xfrm>
              <a:prstGeom prst="roundRect">
                <a:avLst>
                  <a:gd name="adj" fmla="val 6219"/>
                </a:avLst>
              </a:prstGeom>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166" name="Rectangle 16"/>
              <p:cNvSpPr/>
              <p:nvPr/>
            </p:nvSpPr>
            <p:spPr>
              <a:xfrm>
                <a:off x="1409700" y="4991100"/>
                <a:ext cx="990600" cy="533400"/>
              </a:xfrm>
              <a:prstGeom prst="rect">
                <a:avLst/>
              </a:prstGeom>
              <a:no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Table</a:t>
                </a:r>
                <a:br>
                  <a:rPr lang="en-US" dirty="0" smtClean="0">
                    <a:solidFill>
                      <a:schemeClr val="tx1"/>
                    </a:solidFill>
                  </a:rPr>
                </a:br>
                <a:r>
                  <a:rPr lang="en-US" dirty="0" smtClean="0">
                    <a:solidFill>
                      <a:schemeClr val="tx1"/>
                    </a:solidFill>
                  </a:rPr>
                  <a:t>scan</a:t>
                </a:r>
              </a:p>
            </p:txBody>
          </p:sp>
        </p:grpSp>
        <p:sp>
          <p:nvSpPr>
            <p:cNvPr id="170" name="TextBox 169"/>
            <p:cNvSpPr txBox="1"/>
            <p:nvPr/>
          </p:nvSpPr>
          <p:spPr>
            <a:xfrm>
              <a:off x="2105292" y="515779"/>
              <a:ext cx="1352015" cy="492443"/>
            </a:xfrm>
            <a:prstGeom prst="rect">
              <a:avLst/>
            </a:prstGeom>
            <a:noFill/>
          </p:spPr>
          <p:txBody>
            <a:bodyPr wrap="none" rtlCol="0">
              <a:spAutoFit/>
            </a:bodyPr>
            <a:lstStyle/>
            <a:p>
              <a:r>
                <a:rPr lang="en-US" b="1" dirty="0" smtClean="0">
                  <a:latin typeface="+mj-lt"/>
                </a:rPr>
                <a:t>Segment 2</a:t>
              </a:r>
              <a:endParaRPr lang="en-US" b="1" dirty="0">
                <a:latin typeface="+mj-lt"/>
              </a:endParaRPr>
            </a:p>
          </p:txBody>
        </p:sp>
      </p:grpSp>
      <p:sp>
        <p:nvSpPr>
          <p:cNvPr id="171" name="TextBox 170"/>
          <p:cNvSpPr txBox="1"/>
          <p:nvPr/>
        </p:nvSpPr>
        <p:spPr>
          <a:xfrm>
            <a:off x="1" y="1442903"/>
            <a:ext cx="3275756" cy="1077218"/>
          </a:xfrm>
          <a:prstGeom prst="rect">
            <a:avLst/>
          </a:prstGeom>
          <a:solidFill>
            <a:schemeClr val="bg1"/>
          </a:solidFill>
          <a:effectLst>
            <a:outerShdw blurRad="63500" sx="102000" sy="102000" algn="ctr" rotWithShape="0">
              <a:prstClr val="black">
                <a:alpha val="40000"/>
              </a:prstClr>
            </a:outerShdw>
          </a:effectLst>
        </p:spPr>
        <p:txBody>
          <a:bodyPr wrap="none" rtlCol="0">
            <a:spAutoFit/>
          </a:bodyPr>
          <a:lstStyle/>
          <a:p>
            <a:r>
              <a:rPr lang="en-US" sz="1600" b="1" dirty="0" smtClean="0">
                <a:latin typeface="Courier New" pitchFamily="49" charset="0"/>
                <a:cs typeface="Courier New" pitchFamily="49" charset="0"/>
              </a:rPr>
              <a:t>SELECT customer, amount</a:t>
            </a:r>
            <a:br>
              <a:rPr lang="en-US" sz="1600" b="1" dirty="0" smtClean="0">
                <a:latin typeface="Courier New" pitchFamily="49" charset="0"/>
                <a:cs typeface="Courier New" pitchFamily="49" charset="0"/>
              </a:rPr>
            </a:br>
            <a:r>
              <a:rPr lang="en-US" sz="1600" b="1" dirty="0" smtClean="0">
                <a:latin typeface="Courier New" pitchFamily="49" charset="0"/>
                <a:cs typeface="Courier New" pitchFamily="49" charset="0"/>
              </a:rPr>
              <a:t>FROM sales JOIN customer</a:t>
            </a:r>
            <a:br>
              <a:rPr lang="en-US" sz="1600" b="1" dirty="0" smtClean="0">
                <a:latin typeface="Courier New" pitchFamily="49" charset="0"/>
                <a:cs typeface="Courier New" pitchFamily="49" charset="0"/>
              </a:rPr>
            </a:br>
            <a:r>
              <a:rPr lang="en-US" sz="1600" b="1" dirty="0" smtClean="0">
                <a:latin typeface="Courier New" pitchFamily="49" charset="0"/>
                <a:cs typeface="Courier New" pitchFamily="49" charset="0"/>
              </a:rPr>
              <a:t>    USING (cust_id) </a:t>
            </a:r>
          </a:p>
          <a:p>
            <a:r>
              <a:rPr lang="en-US" sz="1600" b="1" dirty="0" smtClean="0">
                <a:latin typeface="Courier New" pitchFamily="49" charset="0"/>
                <a:cs typeface="Courier New" pitchFamily="49" charset="0"/>
              </a:rPr>
              <a:t>WHERE ship_date=04302016;</a:t>
            </a:r>
            <a:endParaRPr lang="en-US" sz="1600" b="1" dirty="0">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val="322255239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477"/>
            <a:ext cx="8229600" cy="857250"/>
          </a:xfrm>
        </p:spPr>
        <p:txBody>
          <a:bodyPr/>
          <a:lstStyle/>
          <a:p>
            <a:r>
              <a:rPr lang="en-US" dirty="0" smtClean="0"/>
              <a:t>Query Worker Processes</a:t>
            </a:r>
            <a:endParaRPr lang="en-US" dirty="0"/>
          </a:p>
        </p:txBody>
      </p:sp>
      <p:grpSp>
        <p:nvGrpSpPr>
          <p:cNvPr id="3" name="Group 20"/>
          <p:cNvGrpSpPr/>
          <p:nvPr/>
        </p:nvGrpSpPr>
        <p:grpSpPr>
          <a:xfrm>
            <a:off x="2174925" y="4229097"/>
            <a:ext cx="1711391" cy="369332"/>
            <a:chOff x="2688624" y="5486400"/>
            <a:chExt cx="1711391" cy="492443"/>
          </a:xfrm>
        </p:grpSpPr>
        <p:grpSp>
          <p:nvGrpSpPr>
            <p:cNvPr id="4" name="Group 8"/>
            <p:cNvGrpSpPr>
              <a:grpSpLocks noChangeAspect="1"/>
            </p:cNvGrpSpPr>
            <p:nvPr/>
          </p:nvGrpSpPr>
          <p:grpSpPr>
            <a:xfrm>
              <a:off x="2688624" y="5493969"/>
              <a:ext cx="461010" cy="354195"/>
              <a:chOff x="3200400" y="3886200"/>
              <a:chExt cx="838200" cy="643996"/>
            </a:xfrm>
          </p:grpSpPr>
          <p:pic>
            <p:nvPicPr>
              <p:cNvPr id="11"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4210050"/>
                <a:ext cx="838200" cy="320146"/>
              </a:xfrm>
              <a:prstGeom prst="rect">
                <a:avLst/>
              </a:prstGeom>
              <a:noFill/>
            </p:spPr>
          </p:pic>
          <p:pic>
            <p:nvPicPr>
              <p:cNvPr id="12"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4102100"/>
                <a:ext cx="838200" cy="320146"/>
              </a:xfrm>
              <a:prstGeom prst="rect">
                <a:avLst/>
              </a:prstGeom>
              <a:noFill/>
            </p:spPr>
          </p:pic>
          <p:pic>
            <p:nvPicPr>
              <p:cNvPr id="13"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3994150"/>
                <a:ext cx="838200" cy="320146"/>
              </a:xfrm>
              <a:prstGeom prst="rect">
                <a:avLst/>
              </a:prstGeom>
              <a:noFill/>
            </p:spPr>
          </p:pic>
          <p:pic>
            <p:nvPicPr>
              <p:cNvPr id="14"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3886200"/>
                <a:ext cx="838200" cy="320146"/>
              </a:xfrm>
              <a:prstGeom prst="rect">
                <a:avLst/>
              </a:prstGeom>
              <a:noFill/>
            </p:spPr>
          </p:pic>
        </p:grpSp>
        <p:sp>
          <p:nvSpPr>
            <p:cNvPr id="19" name="TextBox 18"/>
            <p:cNvSpPr txBox="1"/>
            <p:nvPr/>
          </p:nvSpPr>
          <p:spPr>
            <a:xfrm>
              <a:off x="3048000" y="5486400"/>
              <a:ext cx="1352015" cy="492443"/>
            </a:xfrm>
            <a:prstGeom prst="rect">
              <a:avLst/>
            </a:prstGeom>
            <a:noFill/>
          </p:spPr>
          <p:txBody>
            <a:bodyPr wrap="none" rtlCol="0">
              <a:spAutoFit/>
            </a:bodyPr>
            <a:lstStyle/>
            <a:p>
              <a:r>
                <a:rPr lang="en-US" b="1" dirty="0" smtClean="0">
                  <a:latin typeface="+mj-lt"/>
                </a:rPr>
                <a:t>Segment 1</a:t>
              </a:r>
              <a:endParaRPr lang="en-US" b="1" dirty="0">
                <a:latin typeface="+mj-lt"/>
              </a:endParaRPr>
            </a:p>
          </p:txBody>
        </p:sp>
      </p:grpSp>
      <p:grpSp>
        <p:nvGrpSpPr>
          <p:cNvPr id="5" name="Group 21"/>
          <p:cNvGrpSpPr/>
          <p:nvPr/>
        </p:nvGrpSpPr>
        <p:grpSpPr>
          <a:xfrm>
            <a:off x="5295900" y="4229097"/>
            <a:ext cx="1717838" cy="369332"/>
            <a:chOff x="5562600" y="5516931"/>
            <a:chExt cx="1717838" cy="492443"/>
          </a:xfrm>
        </p:grpSpPr>
        <p:grpSp>
          <p:nvGrpSpPr>
            <p:cNvPr id="6" name="Group 8"/>
            <p:cNvGrpSpPr>
              <a:grpSpLocks noChangeAspect="1"/>
            </p:cNvGrpSpPr>
            <p:nvPr/>
          </p:nvGrpSpPr>
          <p:grpSpPr>
            <a:xfrm>
              <a:off x="5562600" y="5524500"/>
              <a:ext cx="461010" cy="354195"/>
              <a:chOff x="3200400" y="3886200"/>
              <a:chExt cx="838200" cy="643996"/>
            </a:xfrm>
          </p:grpSpPr>
          <p:pic>
            <p:nvPicPr>
              <p:cNvPr id="15"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4210050"/>
                <a:ext cx="838200" cy="320146"/>
              </a:xfrm>
              <a:prstGeom prst="rect">
                <a:avLst/>
              </a:prstGeom>
              <a:noFill/>
            </p:spPr>
          </p:pic>
          <p:pic>
            <p:nvPicPr>
              <p:cNvPr id="16"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4102100"/>
                <a:ext cx="838200" cy="320146"/>
              </a:xfrm>
              <a:prstGeom prst="rect">
                <a:avLst/>
              </a:prstGeom>
              <a:noFill/>
            </p:spPr>
          </p:pic>
          <p:pic>
            <p:nvPicPr>
              <p:cNvPr id="17"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3994150"/>
                <a:ext cx="838200" cy="320146"/>
              </a:xfrm>
              <a:prstGeom prst="rect">
                <a:avLst/>
              </a:prstGeom>
              <a:noFill/>
            </p:spPr>
          </p:pic>
          <p:pic>
            <p:nvPicPr>
              <p:cNvPr id="18" name="Picture 3" descr="C:\Documents and Settings\cantot\My Documents\Training\Supporting Materials\Icons\PNG files for PowerPoint\All Others\disc lt blue flat.png"/>
              <p:cNvPicPr>
                <a:picLocks noChangeAspect="1" noChangeArrowheads="1"/>
              </p:cNvPicPr>
              <p:nvPr/>
            </p:nvPicPr>
            <p:blipFill>
              <a:blip r:embed="rId4" cstate="print"/>
              <a:srcRect/>
              <a:stretch>
                <a:fillRect/>
              </a:stretch>
            </p:blipFill>
            <p:spPr bwMode="auto">
              <a:xfrm>
                <a:off x="3200400" y="3886200"/>
                <a:ext cx="838200" cy="320146"/>
              </a:xfrm>
              <a:prstGeom prst="rect">
                <a:avLst/>
              </a:prstGeom>
              <a:noFill/>
            </p:spPr>
          </p:pic>
        </p:grpSp>
        <p:sp>
          <p:nvSpPr>
            <p:cNvPr id="20" name="TextBox 19"/>
            <p:cNvSpPr txBox="1"/>
            <p:nvPr/>
          </p:nvSpPr>
          <p:spPr>
            <a:xfrm>
              <a:off x="5928423" y="5516931"/>
              <a:ext cx="1352015" cy="492443"/>
            </a:xfrm>
            <a:prstGeom prst="rect">
              <a:avLst/>
            </a:prstGeom>
            <a:noFill/>
          </p:spPr>
          <p:txBody>
            <a:bodyPr wrap="none" rtlCol="0">
              <a:spAutoFit/>
            </a:bodyPr>
            <a:lstStyle/>
            <a:p>
              <a:r>
                <a:rPr lang="en-US" b="1" dirty="0" smtClean="0">
                  <a:latin typeface="+mj-lt"/>
                </a:rPr>
                <a:t>Segment 2</a:t>
              </a:r>
              <a:endParaRPr lang="en-US" b="1" dirty="0">
                <a:latin typeface="+mj-lt"/>
              </a:endParaRPr>
            </a:p>
          </p:txBody>
        </p:sp>
      </p:grpSp>
      <p:sp>
        <p:nvSpPr>
          <p:cNvPr id="23" name="Rounded Rectangle 22"/>
          <p:cNvSpPr/>
          <p:nvPr/>
        </p:nvSpPr>
        <p:spPr>
          <a:xfrm>
            <a:off x="1600200" y="1943100"/>
            <a:ext cx="2743200" cy="2228850"/>
          </a:xfrm>
          <a:prstGeom prst="roundRect">
            <a:avLst>
              <a:gd name="adj" fmla="val 5614"/>
            </a:avLst>
          </a:prstGeom>
          <a:solidFill>
            <a:schemeClr val="accent2">
              <a:lumMod val="20000"/>
              <a:lumOff val="80000"/>
            </a:schemeClr>
          </a:solidFill>
          <a:ln w="12700">
            <a:prstDash val="soli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ounded Rectangle 23"/>
          <p:cNvSpPr/>
          <p:nvPr/>
        </p:nvSpPr>
        <p:spPr>
          <a:xfrm>
            <a:off x="4724400" y="1943100"/>
            <a:ext cx="2743200" cy="2228850"/>
          </a:xfrm>
          <a:prstGeom prst="roundRect">
            <a:avLst>
              <a:gd name="adj" fmla="val 5614"/>
            </a:avLst>
          </a:prstGeom>
          <a:solidFill>
            <a:schemeClr val="accent2">
              <a:lumMod val="20000"/>
              <a:lumOff val="80000"/>
            </a:schemeClr>
          </a:solidFill>
          <a:ln w="12700">
            <a:prstDash val="soli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ed Rectangle 24"/>
          <p:cNvSpPr/>
          <p:nvPr/>
        </p:nvSpPr>
        <p:spPr>
          <a:xfrm>
            <a:off x="1600200" y="685800"/>
            <a:ext cx="5867400" cy="1085850"/>
          </a:xfrm>
          <a:prstGeom prst="roundRect">
            <a:avLst>
              <a:gd name="adj" fmla="val 5614"/>
            </a:avLst>
          </a:prstGeom>
          <a:solidFill>
            <a:schemeClr val="accent2">
              <a:lumMod val="20000"/>
              <a:lumOff val="80000"/>
            </a:schemeClr>
          </a:solidFill>
          <a:ln w="12700">
            <a:prstDash val="soli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27"/>
          <p:cNvGrpSpPr/>
          <p:nvPr/>
        </p:nvGrpSpPr>
        <p:grpSpPr>
          <a:xfrm>
            <a:off x="1924050" y="928093"/>
            <a:ext cx="5181600" cy="615553"/>
            <a:chOff x="1924050" y="1237455"/>
            <a:chExt cx="5181600" cy="820736"/>
          </a:xfrm>
        </p:grpSpPr>
        <p:sp>
          <p:nvSpPr>
            <p:cNvPr id="26" name="Rounded Rectangle 25"/>
            <p:cNvSpPr/>
            <p:nvPr/>
          </p:nvSpPr>
          <p:spPr>
            <a:xfrm>
              <a:off x="1924050" y="1324317"/>
              <a:ext cx="5181600" cy="6858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3815540" y="1237455"/>
              <a:ext cx="1420650" cy="820736"/>
            </a:xfrm>
            <a:prstGeom prst="rect">
              <a:avLst/>
            </a:prstGeom>
            <a:noFill/>
          </p:spPr>
          <p:txBody>
            <a:bodyPr wrap="none" rtlCol="0">
              <a:spAutoFit/>
            </a:bodyPr>
            <a:lstStyle/>
            <a:p>
              <a:pPr algn="ctr"/>
              <a:r>
                <a:rPr lang="en-US" sz="1700" b="1" dirty="0" smtClean="0">
                  <a:latin typeface="+mj-lt"/>
                </a:rPr>
                <a:t>QD Process</a:t>
              </a:r>
              <a:br>
                <a:rPr lang="en-US" sz="1700" b="1" dirty="0" smtClean="0">
                  <a:latin typeface="+mj-lt"/>
                </a:rPr>
              </a:br>
              <a:r>
                <a:rPr lang="en-US" sz="1700" b="1" dirty="0" smtClean="0">
                  <a:latin typeface="+mj-lt"/>
                </a:rPr>
                <a:t>Slice 3</a:t>
              </a:r>
              <a:endParaRPr lang="en-US" sz="1700" b="1" dirty="0">
                <a:latin typeface="+mj-lt"/>
              </a:endParaRPr>
            </a:p>
          </p:txBody>
        </p:sp>
      </p:grpSp>
      <p:grpSp>
        <p:nvGrpSpPr>
          <p:cNvPr id="8" name="Group 30"/>
          <p:cNvGrpSpPr/>
          <p:nvPr/>
        </p:nvGrpSpPr>
        <p:grpSpPr>
          <a:xfrm>
            <a:off x="725028" y="800100"/>
            <a:ext cx="7504572" cy="857250"/>
            <a:chOff x="725028" y="1066800"/>
            <a:chExt cx="7504572" cy="1143000"/>
          </a:xfrm>
        </p:grpSpPr>
        <p:sp>
          <p:nvSpPr>
            <p:cNvPr id="29" name="Rounded Rectangle 28"/>
            <p:cNvSpPr/>
            <p:nvPr/>
          </p:nvSpPr>
          <p:spPr>
            <a:xfrm>
              <a:off x="762000" y="1066800"/>
              <a:ext cx="7467600" cy="1143000"/>
            </a:xfrm>
            <a:prstGeom prst="roundRect">
              <a:avLst/>
            </a:prstGeom>
            <a:noFill/>
            <a:ln w="3810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725028" y="1453635"/>
              <a:ext cx="736049" cy="492443"/>
            </a:xfrm>
            <a:prstGeom prst="rect">
              <a:avLst/>
            </a:prstGeom>
            <a:noFill/>
          </p:spPr>
          <p:txBody>
            <a:bodyPr wrap="none" rtlCol="0">
              <a:spAutoFit/>
            </a:bodyPr>
            <a:lstStyle/>
            <a:p>
              <a:pPr algn="ctr"/>
              <a:r>
                <a:rPr lang="en-US" b="1" dirty="0" smtClean="0">
                  <a:latin typeface="+mj-lt"/>
                </a:rPr>
                <a:t>gang</a:t>
              </a:r>
              <a:endParaRPr lang="en-US" b="1" dirty="0">
                <a:latin typeface="+mj-lt"/>
              </a:endParaRPr>
            </a:p>
          </p:txBody>
        </p:sp>
      </p:grpSp>
      <p:grpSp>
        <p:nvGrpSpPr>
          <p:cNvPr id="9" name="Group 31"/>
          <p:cNvGrpSpPr/>
          <p:nvPr/>
        </p:nvGrpSpPr>
        <p:grpSpPr>
          <a:xfrm>
            <a:off x="725028" y="2057400"/>
            <a:ext cx="7504572" cy="857250"/>
            <a:chOff x="725028" y="1066800"/>
            <a:chExt cx="7504572" cy="1143000"/>
          </a:xfrm>
        </p:grpSpPr>
        <p:sp>
          <p:nvSpPr>
            <p:cNvPr id="33" name="Rounded Rectangle 32"/>
            <p:cNvSpPr/>
            <p:nvPr/>
          </p:nvSpPr>
          <p:spPr>
            <a:xfrm>
              <a:off x="762000" y="1066800"/>
              <a:ext cx="7467600" cy="1143000"/>
            </a:xfrm>
            <a:prstGeom prst="roundRect">
              <a:avLst/>
            </a:prstGeom>
            <a:noFill/>
            <a:ln w="3810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725028" y="1453635"/>
              <a:ext cx="736049" cy="492443"/>
            </a:xfrm>
            <a:prstGeom prst="rect">
              <a:avLst/>
            </a:prstGeom>
            <a:noFill/>
          </p:spPr>
          <p:txBody>
            <a:bodyPr wrap="none" rtlCol="0">
              <a:spAutoFit/>
            </a:bodyPr>
            <a:lstStyle/>
            <a:p>
              <a:pPr algn="ctr"/>
              <a:r>
                <a:rPr lang="en-US" b="1" dirty="0" smtClean="0">
                  <a:latin typeface="+mj-lt"/>
                </a:rPr>
                <a:t>gang</a:t>
              </a:r>
              <a:endParaRPr lang="en-US" b="1" dirty="0">
                <a:latin typeface="+mj-lt"/>
              </a:endParaRPr>
            </a:p>
          </p:txBody>
        </p:sp>
      </p:grpSp>
      <p:grpSp>
        <p:nvGrpSpPr>
          <p:cNvPr id="10" name="Group 34"/>
          <p:cNvGrpSpPr/>
          <p:nvPr/>
        </p:nvGrpSpPr>
        <p:grpSpPr>
          <a:xfrm>
            <a:off x="725028" y="3086100"/>
            <a:ext cx="7504572" cy="857250"/>
            <a:chOff x="725028" y="1066800"/>
            <a:chExt cx="7504572" cy="1143000"/>
          </a:xfrm>
        </p:grpSpPr>
        <p:sp>
          <p:nvSpPr>
            <p:cNvPr id="36" name="Rounded Rectangle 35"/>
            <p:cNvSpPr/>
            <p:nvPr/>
          </p:nvSpPr>
          <p:spPr>
            <a:xfrm>
              <a:off x="762000" y="1066800"/>
              <a:ext cx="7467600" cy="1143000"/>
            </a:xfrm>
            <a:prstGeom prst="roundRect">
              <a:avLst/>
            </a:prstGeom>
            <a:noFill/>
            <a:ln w="3810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p:cNvSpPr txBox="1"/>
            <p:nvPr/>
          </p:nvSpPr>
          <p:spPr>
            <a:xfrm>
              <a:off x="725028" y="1453635"/>
              <a:ext cx="736049" cy="492443"/>
            </a:xfrm>
            <a:prstGeom prst="rect">
              <a:avLst/>
            </a:prstGeom>
            <a:noFill/>
          </p:spPr>
          <p:txBody>
            <a:bodyPr wrap="none" rtlCol="0">
              <a:spAutoFit/>
            </a:bodyPr>
            <a:lstStyle/>
            <a:p>
              <a:pPr algn="ctr"/>
              <a:r>
                <a:rPr lang="en-US" b="1" dirty="0" smtClean="0">
                  <a:latin typeface="+mj-lt"/>
                </a:rPr>
                <a:t>gang</a:t>
              </a:r>
              <a:endParaRPr lang="en-US" b="1" dirty="0">
                <a:latin typeface="+mj-lt"/>
              </a:endParaRPr>
            </a:p>
          </p:txBody>
        </p:sp>
      </p:grpSp>
      <p:grpSp>
        <p:nvGrpSpPr>
          <p:cNvPr id="21" name="Group 37"/>
          <p:cNvGrpSpPr/>
          <p:nvPr/>
        </p:nvGrpSpPr>
        <p:grpSpPr>
          <a:xfrm>
            <a:off x="2209800" y="2151730"/>
            <a:ext cx="1524000" cy="584776"/>
            <a:chOff x="2305050" y="1297690"/>
            <a:chExt cx="1524000" cy="779701"/>
          </a:xfrm>
        </p:grpSpPr>
        <p:sp>
          <p:nvSpPr>
            <p:cNvPr id="39" name="Rounded Rectangle 38"/>
            <p:cNvSpPr/>
            <p:nvPr/>
          </p:nvSpPr>
          <p:spPr>
            <a:xfrm>
              <a:off x="2305050" y="1324317"/>
              <a:ext cx="1524000" cy="685800"/>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p:cNvSpPr txBox="1"/>
            <p:nvPr/>
          </p:nvSpPr>
          <p:spPr>
            <a:xfrm>
              <a:off x="2438175" y="1297690"/>
              <a:ext cx="1336624" cy="779701"/>
            </a:xfrm>
            <a:prstGeom prst="rect">
              <a:avLst/>
            </a:prstGeom>
            <a:noFill/>
          </p:spPr>
          <p:txBody>
            <a:bodyPr wrap="none" rtlCol="0">
              <a:spAutoFit/>
            </a:bodyPr>
            <a:lstStyle/>
            <a:p>
              <a:pPr algn="ctr"/>
              <a:r>
                <a:rPr lang="en-US" sz="1600" b="1" dirty="0" smtClean="0">
                  <a:latin typeface="+mj-lt"/>
                </a:rPr>
                <a:t>QE Process</a:t>
              </a:r>
              <a:br>
                <a:rPr lang="en-US" sz="1600" b="1" dirty="0" smtClean="0">
                  <a:latin typeface="+mj-lt"/>
                </a:rPr>
              </a:br>
              <a:r>
                <a:rPr lang="en-US" sz="1600" b="1" dirty="0" smtClean="0">
                  <a:latin typeface="+mj-lt"/>
                </a:rPr>
                <a:t>Slice 2</a:t>
              </a:r>
              <a:endParaRPr lang="en-US" sz="1600" b="1" dirty="0">
                <a:latin typeface="+mj-lt"/>
              </a:endParaRPr>
            </a:p>
          </p:txBody>
        </p:sp>
      </p:grpSp>
      <p:grpSp>
        <p:nvGrpSpPr>
          <p:cNvPr id="22" name="Group 40"/>
          <p:cNvGrpSpPr/>
          <p:nvPr/>
        </p:nvGrpSpPr>
        <p:grpSpPr>
          <a:xfrm>
            <a:off x="5334000" y="2133639"/>
            <a:ext cx="1524000" cy="584776"/>
            <a:chOff x="2305050" y="1273568"/>
            <a:chExt cx="1524000" cy="779701"/>
          </a:xfrm>
        </p:grpSpPr>
        <p:sp>
          <p:nvSpPr>
            <p:cNvPr id="42" name="Rounded Rectangle 41"/>
            <p:cNvSpPr/>
            <p:nvPr/>
          </p:nvSpPr>
          <p:spPr>
            <a:xfrm>
              <a:off x="2305050" y="1324317"/>
              <a:ext cx="1524000" cy="685800"/>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a:off x="2438175" y="1273568"/>
              <a:ext cx="1336624" cy="779701"/>
            </a:xfrm>
            <a:prstGeom prst="rect">
              <a:avLst/>
            </a:prstGeom>
            <a:noFill/>
          </p:spPr>
          <p:txBody>
            <a:bodyPr wrap="none" rtlCol="0">
              <a:spAutoFit/>
            </a:bodyPr>
            <a:lstStyle/>
            <a:p>
              <a:pPr algn="ctr"/>
              <a:r>
                <a:rPr lang="en-US" sz="1600" b="1" dirty="0" smtClean="0">
                  <a:latin typeface="+mj-lt"/>
                </a:rPr>
                <a:t>QE Process</a:t>
              </a:r>
              <a:br>
                <a:rPr lang="en-US" sz="1600" b="1" dirty="0" smtClean="0">
                  <a:latin typeface="+mj-lt"/>
                </a:rPr>
              </a:br>
              <a:r>
                <a:rPr lang="en-US" sz="1600" b="1" dirty="0" smtClean="0">
                  <a:latin typeface="+mj-lt"/>
                </a:rPr>
                <a:t>Slice 2</a:t>
              </a:r>
              <a:endParaRPr lang="en-US" sz="1600" b="1" dirty="0">
                <a:latin typeface="+mj-lt"/>
              </a:endParaRPr>
            </a:p>
          </p:txBody>
        </p:sp>
      </p:grpSp>
      <p:grpSp>
        <p:nvGrpSpPr>
          <p:cNvPr id="28" name="Group 43"/>
          <p:cNvGrpSpPr/>
          <p:nvPr/>
        </p:nvGrpSpPr>
        <p:grpSpPr>
          <a:xfrm>
            <a:off x="2209800" y="3193992"/>
            <a:ext cx="1524000" cy="584776"/>
            <a:chOff x="2305050" y="1239572"/>
            <a:chExt cx="1524000" cy="779701"/>
          </a:xfrm>
        </p:grpSpPr>
        <p:sp>
          <p:nvSpPr>
            <p:cNvPr id="45" name="Rounded Rectangle 44"/>
            <p:cNvSpPr/>
            <p:nvPr/>
          </p:nvSpPr>
          <p:spPr>
            <a:xfrm>
              <a:off x="2305050" y="1324317"/>
              <a:ext cx="1524000" cy="68580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p:cNvSpPr txBox="1"/>
            <p:nvPr/>
          </p:nvSpPr>
          <p:spPr>
            <a:xfrm>
              <a:off x="2438175" y="1239572"/>
              <a:ext cx="1336624" cy="779701"/>
            </a:xfrm>
            <a:prstGeom prst="rect">
              <a:avLst/>
            </a:prstGeom>
            <a:noFill/>
          </p:spPr>
          <p:txBody>
            <a:bodyPr wrap="none" rtlCol="0">
              <a:spAutoFit/>
            </a:bodyPr>
            <a:lstStyle/>
            <a:p>
              <a:pPr algn="ctr"/>
              <a:r>
                <a:rPr lang="en-US" sz="1600" b="1" dirty="0" smtClean="0">
                  <a:latin typeface="+mj-lt"/>
                </a:rPr>
                <a:t>QE Process</a:t>
              </a:r>
              <a:br>
                <a:rPr lang="en-US" sz="1600" b="1" dirty="0" smtClean="0">
                  <a:latin typeface="+mj-lt"/>
                </a:rPr>
              </a:br>
              <a:r>
                <a:rPr lang="en-US" sz="1600" b="1" dirty="0" smtClean="0">
                  <a:latin typeface="+mj-lt"/>
                </a:rPr>
                <a:t>Slice 1</a:t>
              </a:r>
              <a:endParaRPr lang="en-US" sz="1600" b="1" dirty="0">
                <a:latin typeface="+mj-lt"/>
              </a:endParaRPr>
            </a:p>
          </p:txBody>
        </p:sp>
      </p:grpSp>
      <p:grpSp>
        <p:nvGrpSpPr>
          <p:cNvPr id="31" name="Group 46"/>
          <p:cNvGrpSpPr/>
          <p:nvPr/>
        </p:nvGrpSpPr>
        <p:grpSpPr>
          <a:xfrm>
            <a:off x="5334000" y="3193992"/>
            <a:ext cx="1524000" cy="584776"/>
            <a:chOff x="2305050" y="1239572"/>
            <a:chExt cx="1524000" cy="779701"/>
          </a:xfrm>
        </p:grpSpPr>
        <p:sp>
          <p:nvSpPr>
            <p:cNvPr id="48" name="Rounded Rectangle 47"/>
            <p:cNvSpPr/>
            <p:nvPr/>
          </p:nvSpPr>
          <p:spPr>
            <a:xfrm>
              <a:off x="2305050" y="1324317"/>
              <a:ext cx="1524000" cy="68580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2438175" y="1239572"/>
              <a:ext cx="1336624" cy="779701"/>
            </a:xfrm>
            <a:prstGeom prst="rect">
              <a:avLst/>
            </a:prstGeom>
            <a:noFill/>
          </p:spPr>
          <p:txBody>
            <a:bodyPr wrap="none" rtlCol="0">
              <a:spAutoFit/>
            </a:bodyPr>
            <a:lstStyle/>
            <a:p>
              <a:pPr algn="ctr"/>
              <a:r>
                <a:rPr lang="en-US" sz="1600" b="1" dirty="0" smtClean="0">
                  <a:latin typeface="+mj-lt"/>
                </a:rPr>
                <a:t>QE Process</a:t>
              </a:r>
              <a:br>
                <a:rPr lang="en-US" sz="1600" b="1" dirty="0" smtClean="0">
                  <a:latin typeface="+mj-lt"/>
                </a:rPr>
              </a:br>
              <a:r>
                <a:rPr lang="en-US" sz="1600" b="1" dirty="0" smtClean="0">
                  <a:latin typeface="+mj-lt"/>
                </a:rPr>
                <a:t>Slice 1</a:t>
              </a:r>
              <a:endParaRPr lang="en-US" sz="1600" b="1" dirty="0">
                <a:latin typeface="+mj-lt"/>
              </a:endParaRPr>
            </a:p>
          </p:txBody>
        </p:sp>
      </p:grpSp>
      <p:cxnSp>
        <p:nvCxnSpPr>
          <p:cNvPr id="51" name="Straight Arrow Connector 50"/>
          <p:cNvCxnSpPr>
            <a:stCxn id="45" idx="0"/>
            <a:endCxn id="39" idx="2"/>
          </p:cNvCxnSpPr>
          <p:nvPr/>
        </p:nvCxnSpPr>
        <p:spPr>
          <a:xfrm rot="5400000" flipH="1" flipV="1">
            <a:off x="2686050" y="2971602"/>
            <a:ext cx="571500" cy="1588"/>
          </a:xfrm>
          <a:prstGeom prst="straightConnector1">
            <a:avLst/>
          </a:prstGeom>
          <a:ln w="38100">
            <a:solidFill>
              <a:schemeClr val="tx1">
                <a:lumMod val="65000"/>
                <a:lumOff val="35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rot="5400000" flipH="1" flipV="1">
            <a:off x="5887244" y="2971006"/>
            <a:ext cx="571500" cy="1588"/>
          </a:xfrm>
          <a:prstGeom prst="straightConnector1">
            <a:avLst/>
          </a:prstGeom>
          <a:ln w="38100">
            <a:solidFill>
              <a:schemeClr val="tx1">
                <a:lumMod val="65000"/>
                <a:lumOff val="35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9" idx="0"/>
          </p:cNvCxnSpPr>
          <p:nvPr/>
        </p:nvCxnSpPr>
        <p:spPr>
          <a:xfrm flipH="1" flipV="1">
            <a:off x="3733804" y="2550542"/>
            <a:ext cx="2401633" cy="643449"/>
          </a:xfrm>
          <a:prstGeom prst="straightConnector1">
            <a:avLst/>
          </a:prstGeom>
          <a:ln w="38100">
            <a:solidFill>
              <a:schemeClr val="tx1">
                <a:lumMod val="65000"/>
                <a:lumOff val="35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6" idx="0"/>
          </p:cNvCxnSpPr>
          <p:nvPr/>
        </p:nvCxnSpPr>
        <p:spPr>
          <a:xfrm flipV="1">
            <a:off x="3011237" y="2607692"/>
            <a:ext cx="2398964" cy="586299"/>
          </a:xfrm>
          <a:prstGeom prst="straightConnector1">
            <a:avLst/>
          </a:prstGeom>
          <a:ln w="38100">
            <a:solidFill>
              <a:schemeClr val="tx1">
                <a:lumMod val="65000"/>
                <a:lumOff val="35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5400000" flipH="1" flipV="1">
            <a:off x="2733675" y="1857177"/>
            <a:ext cx="628650" cy="1588"/>
          </a:xfrm>
          <a:prstGeom prst="straightConnector1">
            <a:avLst/>
          </a:prstGeom>
          <a:ln w="38100">
            <a:solidFill>
              <a:schemeClr val="tx1">
                <a:lumMod val="65000"/>
                <a:lumOff val="35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rot="5400000" flipH="1" flipV="1">
            <a:off x="6087269" y="1856581"/>
            <a:ext cx="628650" cy="1588"/>
          </a:xfrm>
          <a:prstGeom prst="straightConnector1">
            <a:avLst/>
          </a:prstGeom>
          <a:ln w="38100">
            <a:solidFill>
              <a:schemeClr val="tx1">
                <a:lumMod val="65000"/>
                <a:lumOff val="35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2" name="Group 77"/>
          <p:cNvGrpSpPr/>
          <p:nvPr/>
        </p:nvGrpSpPr>
        <p:grpSpPr>
          <a:xfrm>
            <a:off x="6629400" y="181996"/>
            <a:ext cx="1525252" cy="369332"/>
            <a:chOff x="6629400" y="349931"/>
            <a:chExt cx="1525252" cy="492442"/>
          </a:xfrm>
        </p:grpSpPr>
        <p:sp>
          <p:nvSpPr>
            <p:cNvPr id="72" name="TextBox 71"/>
            <p:cNvSpPr txBox="1"/>
            <p:nvPr/>
          </p:nvSpPr>
          <p:spPr>
            <a:xfrm>
              <a:off x="7225867" y="349931"/>
              <a:ext cx="928785" cy="492442"/>
            </a:xfrm>
            <a:prstGeom prst="rect">
              <a:avLst/>
            </a:prstGeom>
            <a:noFill/>
          </p:spPr>
          <p:txBody>
            <a:bodyPr wrap="none" rtlCol="0">
              <a:spAutoFit/>
            </a:bodyPr>
            <a:lstStyle/>
            <a:p>
              <a:r>
                <a:rPr lang="en-US" b="1" dirty="0" smtClean="0">
                  <a:latin typeface="+mj-lt"/>
                </a:rPr>
                <a:t>Master</a:t>
              </a:r>
              <a:endParaRPr lang="en-US" b="1" dirty="0">
                <a:latin typeface="+mj-lt"/>
              </a:endParaRPr>
            </a:p>
          </p:txBody>
        </p:sp>
        <p:pic>
          <p:nvPicPr>
            <p:cNvPr id="77" name="Picture 2" descr="C:\Documents and Settings\cantot\My Documents\Training\Supporting Materials\Icons\PNG files for PowerPoint\All Others\generic disk.png"/>
            <p:cNvPicPr>
              <a:picLocks noChangeAspect="1" noChangeArrowheads="1"/>
            </p:cNvPicPr>
            <p:nvPr/>
          </p:nvPicPr>
          <p:blipFill>
            <a:blip r:embed="rId5" cstate="print"/>
            <a:srcRect/>
            <a:stretch>
              <a:fillRect/>
            </a:stretch>
          </p:blipFill>
          <p:spPr bwMode="auto">
            <a:xfrm>
              <a:off x="6629400" y="495300"/>
              <a:ext cx="596467" cy="347073"/>
            </a:xfrm>
            <a:prstGeom prst="rect">
              <a:avLst/>
            </a:prstGeom>
            <a:noFill/>
          </p:spPr>
        </p:pic>
      </p:grpSp>
    </p:spTree>
    <p:custDataLst>
      <p:tags r:id="rId1"/>
    </p:custDataLst>
    <p:extLst>
      <p:ext uri="{BB962C8B-B14F-4D97-AF65-F5344CB8AC3E}">
        <p14:creationId xmlns:p14="http://schemas.microsoft.com/office/powerpoint/2010/main" val="397036495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Profiling – Addressing Key Issues</a:t>
            </a:r>
            <a:endParaRPr lang="en-US" dirty="0"/>
          </a:p>
        </p:txBody>
      </p:sp>
      <p:sp>
        <p:nvSpPr>
          <p:cNvPr id="3" name="Content Placeholder 2"/>
          <p:cNvSpPr>
            <a:spLocks noGrp="1"/>
          </p:cNvSpPr>
          <p:nvPr>
            <p:ph idx="1"/>
          </p:nvPr>
        </p:nvSpPr>
        <p:spPr>
          <a:xfrm>
            <a:off x="457200" y="1064362"/>
            <a:ext cx="8229600" cy="3394472"/>
          </a:xfrm>
        </p:spPr>
        <p:txBody>
          <a:bodyPr/>
          <a:lstStyle/>
          <a:p>
            <a:r>
              <a:rPr lang="en-US" sz="2800" dirty="0"/>
              <a:t>O</a:t>
            </a:r>
            <a:r>
              <a:rPr lang="en-US" sz="2800" dirty="0" smtClean="0"/>
              <a:t>perations that are taking a long time</a:t>
            </a:r>
          </a:p>
          <a:p>
            <a:r>
              <a:rPr lang="en-US" sz="2800" dirty="0" smtClean="0"/>
              <a:t>Are the planner’s estimates close to reality? </a:t>
            </a:r>
          </a:p>
          <a:p>
            <a:r>
              <a:rPr lang="en-US" sz="2800" dirty="0" smtClean="0"/>
              <a:t>Is the planner applying selective predicates early?</a:t>
            </a:r>
          </a:p>
          <a:p>
            <a:r>
              <a:rPr lang="en-US" sz="2800" dirty="0" smtClean="0"/>
              <a:t>Is the planner choosing the best join order?</a:t>
            </a:r>
          </a:p>
        </p:txBody>
      </p:sp>
    </p:spTree>
    <p:custDataLst>
      <p:tags r:id="rId1"/>
    </p:custDataLst>
    <p:extLst>
      <p:ext uri="{BB962C8B-B14F-4D97-AF65-F5344CB8AC3E}">
        <p14:creationId xmlns:p14="http://schemas.microsoft.com/office/powerpoint/2010/main" val="119122693"/>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38"/>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ivotal_4x3_template">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pivotal_4x3_template</Template>
  <TotalTime>20775</TotalTime>
  <Words>2682</Words>
  <Application>Microsoft Macintosh PowerPoint</Application>
  <PresentationFormat>On-screen Show (16:9)</PresentationFormat>
  <Paragraphs>208</Paragraphs>
  <Slides>15</Slides>
  <Notes>15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pivotal_4x3_template</vt:lpstr>
      <vt:lpstr>Visio</vt:lpstr>
      <vt:lpstr>PowerPoint Presentation</vt:lpstr>
      <vt:lpstr>Query Profiling</vt:lpstr>
      <vt:lpstr>Agenda</vt:lpstr>
      <vt:lpstr>Query Profiling</vt:lpstr>
      <vt:lpstr>The Query Process</vt:lpstr>
      <vt:lpstr>Parallel Query Plans</vt:lpstr>
      <vt:lpstr>Parallel Query Plans</vt:lpstr>
      <vt:lpstr>Query Worker Processes</vt:lpstr>
      <vt:lpstr>Query Profiling – Addressing Key Issues</vt:lpstr>
      <vt:lpstr>Query Profiling – Addressing Key Issues</vt:lpstr>
      <vt:lpstr>Viewing the Query Plan</vt:lpstr>
      <vt:lpstr>Reading the EXPLAIN Output</vt:lpstr>
      <vt:lpstr>Reading EXPLAIN ANALYZE Output</vt:lpstr>
      <vt:lpstr>Review</vt:lpstr>
      <vt:lpstr>PowerPoint Presentation</vt:lpstr>
    </vt:vector>
  </TitlesOfParts>
  <Company>EMC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 Performance Analysis and Tuning</dc:title>
  <dc:creator>cantot</dc:creator>
  <cp:lastModifiedBy>Michael Goddard</cp:lastModifiedBy>
  <cp:revision>181</cp:revision>
  <dcterms:created xsi:type="dcterms:W3CDTF">2015-02-11T17:51:07Z</dcterms:created>
  <dcterms:modified xsi:type="dcterms:W3CDTF">2016-05-31T20:40:20Z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6BFDBE32-553A-4F71-9724-8B0DD34D4ED7</vt:lpwstr>
  </property>
  <property fmtid="{D5CDD505-2E9C-101B-9397-08002B2CF9AE}" pid="3" name="ArticulatePath">
    <vt:lpwstr>GAA&amp;I_Module08</vt:lpwstr>
  </property>
</Properties>
</file>