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442" r:id="rId2"/>
    <p:sldId id="443" r:id="rId3"/>
    <p:sldId id="444" r:id="rId4"/>
    <p:sldId id="445" r:id="rId5"/>
    <p:sldId id="449" r:id="rId6"/>
    <p:sldId id="440" r:id="rId7"/>
    <p:sldId id="441" r:id="rId8"/>
    <p:sldId id="383" r:id="rId9"/>
    <p:sldId id="384" r:id="rId10"/>
    <p:sldId id="385" r:id="rId11"/>
    <p:sldId id="386" r:id="rId12"/>
    <p:sldId id="387" r:id="rId13"/>
    <p:sldId id="388" r:id="rId14"/>
    <p:sldId id="390" r:id="rId15"/>
    <p:sldId id="391" r:id="rId16"/>
    <p:sldId id="392" r:id="rId17"/>
    <p:sldId id="395" r:id="rId18"/>
    <p:sldId id="396" r:id="rId19"/>
    <p:sldId id="397" r:id="rId20"/>
    <p:sldId id="398" r:id="rId21"/>
    <p:sldId id="399" r:id="rId22"/>
    <p:sldId id="400" r:id="rId23"/>
    <p:sldId id="401" r:id="rId24"/>
    <p:sldId id="402" r:id="rId25"/>
    <p:sldId id="403" r:id="rId26"/>
    <p:sldId id="448" r:id="rId27"/>
  </p:sldIdLst>
  <p:sldSz cx="9144000" cy="6858000" type="screen4x3"/>
  <p:notesSz cx="6858000" cy="9144000"/>
  <p:custDataLst>
    <p:tags r:id="rId31"/>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69" autoAdjust="0"/>
    <p:restoredTop sz="71698" autoAdjust="0"/>
  </p:normalViewPr>
  <p:slideViewPr>
    <p:cSldViewPr snapToGrid="0" snapToObjects="1">
      <p:cViewPr varScale="1">
        <p:scale>
          <a:sx n="86" d="100"/>
          <a:sy n="86" d="100"/>
        </p:scale>
        <p:origin x="-1040" y="-1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5/27/16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5/27/16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0" baseline="0" dirty="0" smtClean="0"/>
              <a:t>In this example, JOIN operations are performed across three tables.</a:t>
            </a:r>
          </a:p>
          <a:p>
            <a:r>
              <a:rPr lang="en-US" b="0" baseline="0" dirty="0" smtClean="0"/>
              <a:t>The result is an aggregation, in the form of a count, on the resulting rows. </a:t>
            </a:r>
          </a:p>
          <a:p>
            <a:r>
              <a:rPr lang="en-US" b="0" baseline="0" dirty="0" smtClean="0"/>
              <a:t>Let us examine the query plan for this query </a:t>
            </a:r>
            <a:r>
              <a:rPr lang="is-IS" b="0" baseline="0" dirty="0" smtClean="0"/>
              <a:t>…</a:t>
            </a:r>
            <a:endParaRPr lang="en-US" b="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To analyze query plans and identify opportunities for query improvement:</a:t>
            </a:r>
          </a:p>
          <a:p>
            <a:pPr marL="171450" indent="-171450">
              <a:buFont typeface="Arial" panose="020B0604020202020204" pitchFamily="34" charset="0"/>
              <a:buChar char="•"/>
            </a:pPr>
            <a:r>
              <a:rPr lang="en-US" dirty="0" smtClean="0"/>
              <a:t>Begin by examining the rows and cost for each of the plan nodes. </a:t>
            </a:r>
          </a:p>
          <a:p>
            <a:pPr marL="171450" indent="-171450">
              <a:buFont typeface="Arial" panose="020B0604020202020204" pitchFamily="34" charset="0"/>
              <a:buChar char="•"/>
            </a:pPr>
            <a:r>
              <a:rPr lang="en-US" dirty="0" smtClean="0"/>
              <a:t>Identify plan nodes where the estimated number of rows is very large.</a:t>
            </a:r>
          </a:p>
          <a:p>
            <a:pPr marL="171450" indent="-171450">
              <a:buFont typeface="Arial" panose="020B0604020202020204" pitchFamily="34" charset="0"/>
              <a:buChar char="•"/>
            </a:pPr>
            <a:r>
              <a:rPr lang="en-US" dirty="0" smtClean="0"/>
              <a:t>Identify plan nodes where the estimated cost to perform the operation is very high.</a:t>
            </a:r>
          </a:p>
          <a:p>
            <a:pPr marL="171450" indent="-171450">
              <a:buFont typeface="Arial" panose="020B0604020202020204" pitchFamily="34" charset="0"/>
              <a:buChar char="•"/>
            </a:pPr>
            <a:r>
              <a:rPr lang="en-US" dirty="0" smtClean="0"/>
              <a:t>Ensure that database statistics are up to date.</a:t>
            </a:r>
            <a:r>
              <a:rPr lang="en-US" baseline="0" dirty="0" smtClean="0"/>
              <a:t>  The Optimizer relies on</a:t>
            </a:r>
            <a:r>
              <a:rPr lang="en-US" dirty="0" smtClean="0"/>
              <a:t> up to date statistics</a:t>
            </a:r>
            <a:r>
              <a:rPr lang="en-US" baseline="0" dirty="0" smtClean="0"/>
              <a:t>.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In this</a:t>
            </a:r>
            <a:r>
              <a:rPr lang="en-US" baseline="0" dirty="0" smtClean="0"/>
              <a:t> example</a:t>
            </a:r>
            <a:r>
              <a:rPr lang="en-US" dirty="0" smtClean="0"/>
              <a:t>:</a:t>
            </a:r>
          </a:p>
          <a:p>
            <a:pPr marL="171450" indent="-171450">
              <a:buFont typeface="Arial" panose="020B0604020202020204" pitchFamily="34" charset="0"/>
              <a:buChar char="•"/>
            </a:pPr>
            <a:r>
              <a:rPr lang="en-US" dirty="0" smtClean="0"/>
              <a:t>A </a:t>
            </a:r>
            <a:r>
              <a:rPr lang="en-US" b="1" dirty="0" smtClean="0"/>
              <a:t>sequential scan </a:t>
            </a:r>
            <a:r>
              <a:rPr lang="en-US" dirty="0" smtClean="0"/>
              <a:t>of the </a:t>
            </a:r>
            <a:r>
              <a:rPr lang="en-US" dirty="0" smtClean="0">
                <a:latin typeface="Courier New" pitchFamily="49" charset="0"/>
                <a:cs typeface="Courier New" pitchFamily="49" charset="0"/>
              </a:rPr>
              <a:t>supplier</a:t>
            </a:r>
            <a:r>
              <a:rPr lang="en-US" dirty="0" smtClean="0"/>
              <a:t> table is performed.</a:t>
            </a:r>
          </a:p>
          <a:p>
            <a:pPr marL="171450" indent="-171450">
              <a:buFont typeface="Arial" panose="020B0604020202020204" pitchFamily="34" charset="0"/>
              <a:buChar char="•"/>
            </a:pPr>
            <a:r>
              <a:rPr lang="en-US" dirty="0" smtClean="0"/>
              <a:t>This is followed by a sequential scan of the </a:t>
            </a:r>
            <a:r>
              <a:rPr lang="en-US" dirty="0" smtClean="0">
                <a:latin typeface="Courier New" pitchFamily="49" charset="0"/>
                <a:cs typeface="Courier New" pitchFamily="49" charset="0"/>
              </a:rPr>
              <a:t>partsupp</a:t>
            </a:r>
            <a:r>
              <a:rPr lang="en-US" dirty="0" smtClean="0"/>
              <a:t> table. </a:t>
            </a:r>
          </a:p>
          <a:p>
            <a:pPr marL="171450" indent="-171450">
              <a:buFont typeface="Arial" panose="020B0604020202020204" pitchFamily="34" charset="0"/>
              <a:buChar char="•"/>
            </a:pPr>
            <a:r>
              <a:rPr lang="en-US" dirty="0" smtClean="0"/>
              <a:t>To perform the </a:t>
            </a:r>
            <a:r>
              <a:rPr lang="en-US" b="1" dirty="0" smtClean="0"/>
              <a:t>hash join </a:t>
            </a:r>
            <a:r>
              <a:rPr lang="en-US" dirty="0" smtClean="0"/>
              <a:t>of the </a:t>
            </a:r>
            <a:r>
              <a:rPr lang="en-US" dirty="0" smtClean="0">
                <a:latin typeface="Courier New" pitchFamily="49" charset="0"/>
                <a:cs typeface="Courier New" pitchFamily="49" charset="0"/>
              </a:rPr>
              <a:t>supplier</a:t>
            </a:r>
            <a:r>
              <a:rPr lang="en-US" dirty="0" smtClean="0"/>
              <a:t> and </a:t>
            </a:r>
            <a:r>
              <a:rPr lang="en-US" dirty="0" smtClean="0">
                <a:latin typeface="Courier New" pitchFamily="49" charset="0"/>
                <a:cs typeface="Courier New" pitchFamily="49" charset="0"/>
              </a:rPr>
              <a:t>partsupp</a:t>
            </a:r>
            <a:r>
              <a:rPr lang="en-US" dirty="0" smtClean="0"/>
              <a:t> tables, the</a:t>
            </a:r>
            <a:r>
              <a:rPr lang="en-US" baseline="0" dirty="0" smtClean="0"/>
              <a:t> supplier table is </a:t>
            </a:r>
            <a:r>
              <a:rPr lang="en-US" b="1" baseline="0" dirty="0" smtClean="0"/>
              <a:t>broadcast</a:t>
            </a:r>
            <a:r>
              <a:rPr lang="en-US" baseline="0" dirty="0" smtClean="0"/>
              <a:t>, as indicated by the “Broadcast Motion 2:2” node</a:t>
            </a:r>
            <a:r>
              <a:rPr lang="en-US" dirty="0" smtClean="0"/>
              <a:t>.</a:t>
            </a:r>
          </a:p>
          <a:p>
            <a:pPr marL="171450" indent="-171450">
              <a:buFont typeface="Arial" panose="020B0604020202020204" pitchFamily="34" charset="0"/>
              <a:buChar char="•"/>
            </a:pPr>
            <a:r>
              <a:rPr lang="en-US" dirty="0" smtClean="0"/>
              <a:t>In a broadcast, every segment (here, there are just two), ships</a:t>
            </a:r>
            <a:r>
              <a:rPr lang="en-US" baseline="0" dirty="0" smtClean="0"/>
              <a:t> its portion of the table to every other segment, resulting in a complete copy of this table on each segment.</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r>
              <a:rPr lang="en-US" dirty="0" smtClean="0"/>
              <a:t>If using table </a:t>
            </a:r>
            <a:r>
              <a:rPr lang="en-US" b="1" dirty="0" smtClean="0"/>
              <a:t>partitioning</a:t>
            </a:r>
            <a:r>
              <a:rPr lang="en-US" dirty="0" smtClean="0"/>
              <a:t>, it is important to validate that partitions are being </a:t>
            </a:r>
            <a:r>
              <a:rPr lang="en-US" b="1" dirty="0" smtClean="0"/>
              <a:t>eliminated</a:t>
            </a:r>
            <a:r>
              <a:rPr lang="en-US" dirty="0" smtClean="0"/>
              <a:t>. Only the partitions that contain data to satisfy the query should be scanned. With the Legacy Planner, </a:t>
            </a:r>
            <a:r>
              <a:rPr lang="en-US" dirty="0" smtClean="0">
                <a:latin typeface="Courier New" pitchFamily="49" charset="0"/>
                <a:cs typeface="Courier New" pitchFamily="49" charset="0"/>
              </a:rPr>
              <a:t>EXPLAIN ANALYZE</a:t>
            </a:r>
            <a:r>
              <a:rPr lang="en-US" dirty="0" smtClean="0"/>
              <a:t> output will display separately each of the child partitions that will be scanned;</a:t>
            </a:r>
            <a:r>
              <a:rPr lang="en-US" baseline="0" dirty="0" smtClean="0"/>
              <a:t> with Pivotal Query Optimizer, the output will include “Partitions selected 37 (out of 46)”.</a:t>
            </a:r>
            <a:endParaRPr lang="en-US" dirty="0" smtClean="0"/>
          </a:p>
          <a:p>
            <a:r>
              <a:rPr lang="en-US" dirty="0" smtClean="0"/>
              <a:t>It’s worth</a:t>
            </a:r>
            <a:r>
              <a:rPr lang="en-US" baseline="0" dirty="0" smtClean="0"/>
              <a:t> noting here that, with partitioned tables, </a:t>
            </a:r>
            <a:r>
              <a:rPr lang="en-US" dirty="0" smtClean="0"/>
              <a:t>the parent table contains no data. </a:t>
            </a:r>
          </a:p>
          <a:p>
            <a:r>
              <a:rPr lang="en-US" dirty="0" smtClean="0"/>
              <a:t>It is important to remember that, to benefit from partition elimination, query</a:t>
            </a:r>
            <a:r>
              <a:rPr lang="en-US" baseline="0" dirty="0" smtClean="0"/>
              <a:t> predicate must incorporate a constraint on the column used to partition the table.</a:t>
            </a:r>
            <a:endParaRPr lang="en-US" dirty="0" smtClean="0"/>
          </a:p>
          <a:p>
            <a:r>
              <a:rPr lang="en-US" dirty="0" smtClean="0"/>
              <a:t>In the example displayed, the </a:t>
            </a:r>
            <a:r>
              <a:rPr lang="en-US" dirty="0" smtClean="0">
                <a:latin typeface="Courier New" pitchFamily="49" charset="0"/>
                <a:cs typeface="Courier New" pitchFamily="49" charset="0"/>
              </a:rPr>
              <a:t>display_run</a:t>
            </a:r>
            <a:r>
              <a:rPr lang="en-US" dirty="0" smtClean="0"/>
              <a:t> table was partitioned on </a:t>
            </a:r>
            <a:r>
              <a:rPr lang="en-US" dirty="0" smtClean="0">
                <a:latin typeface="Courier New" pitchFamily="49" charset="0"/>
                <a:cs typeface="Courier New" pitchFamily="49" charset="0"/>
              </a:rPr>
              <a:t>local_time</a:t>
            </a:r>
            <a:r>
              <a:rPr lang="en-US" dirty="0" smtClean="0">
                <a:latin typeface="+mn-lt"/>
                <a:cs typeface="+mn-cs"/>
              </a:rPr>
              <a:t>,</a:t>
            </a:r>
            <a:r>
              <a:rPr lang="en-US" baseline="0" dirty="0" smtClean="0">
                <a:latin typeface="+mn-lt"/>
                <a:cs typeface="+mn-cs"/>
              </a:rPr>
              <a:t> which </a:t>
            </a:r>
            <a:r>
              <a:rPr lang="en-US" dirty="0" smtClean="0"/>
              <a:t>was </a:t>
            </a:r>
            <a:r>
              <a:rPr lang="en-US" b="1" dirty="0" smtClean="0"/>
              <a:t>not</a:t>
            </a:r>
            <a:r>
              <a:rPr lang="en-US" dirty="0" smtClean="0"/>
              <a:t> featured in the query predicate.  </a:t>
            </a:r>
          </a:p>
          <a:p>
            <a:endParaRPr lang="en-US" dirty="0" smtClean="0"/>
          </a:p>
          <a:p>
            <a:r>
              <a:rPr lang="en-US" dirty="0" smtClean="0"/>
              <a:t>The SQL which</a:t>
            </a:r>
            <a:r>
              <a:rPr lang="en-US" baseline="0" dirty="0" smtClean="0"/>
              <a:t> produced this query plan</a:t>
            </a:r>
            <a:r>
              <a:rPr lang="en-US" dirty="0" smtClean="0"/>
              <a:t> is as follows: </a:t>
            </a:r>
          </a:p>
          <a:p>
            <a:r>
              <a:rPr lang="en-US" dirty="0" smtClean="0">
                <a:latin typeface="Courier New" pitchFamily="49" charset="0"/>
                <a:cs typeface="Courier New" pitchFamily="49" charset="0"/>
              </a:rPr>
              <a:t>SELECT DISTINCT run_id, pack_id, local_time, session_id, domain</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FROM display_run b</a:t>
            </a:r>
          </a:p>
          <a:p>
            <a:r>
              <a:rPr lang="en-US" dirty="0" smtClean="0">
                <a:latin typeface="Courier New" pitchFamily="49" charset="0"/>
                <a:cs typeface="Courier New" pitchFamily="49" charset="0"/>
              </a:rPr>
              <a:t>WHERE (url LIKE '%.delete%' OR</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url LIKE '%.estimated time%' OR</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url LIKE '%.user time%' );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a:p>
            <a:r>
              <a:rPr lang="en-US" dirty="0" smtClean="0"/>
              <a:t>It is also important to note that to eliminate partitions, the </a:t>
            </a:r>
            <a:r>
              <a:rPr lang="en-US" dirty="0" smtClean="0">
                <a:latin typeface="Courier New" pitchFamily="49" charset="0"/>
                <a:cs typeface="Courier New" pitchFamily="49" charset="0"/>
              </a:rPr>
              <a:t>WHERE</a:t>
            </a:r>
            <a:r>
              <a:rPr lang="en-US" dirty="0" smtClean="0"/>
              <a:t> clause must contain an explicit value</a:t>
            </a:r>
          </a:p>
          <a:p>
            <a:r>
              <a:rPr lang="en-US" dirty="0" smtClean="0"/>
              <a:t>With</a:t>
            </a:r>
            <a:r>
              <a:rPr lang="en-US" baseline="0" dirty="0" smtClean="0"/>
              <a:t> the Legacy Planner, t</a:t>
            </a:r>
            <a:r>
              <a:rPr lang="en-US" dirty="0" smtClean="0"/>
              <a:t>he </a:t>
            </a:r>
            <a:r>
              <a:rPr lang="en-US" dirty="0" smtClean="0">
                <a:latin typeface="Courier New" pitchFamily="49" charset="0"/>
                <a:cs typeface="Courier New" pitchFamily="49" charset="0"/>
              </a:rPr>
              <a:t>WHERE</a:t>
            </a:r>
            <a:r>
              <a:rPr lang="en-US" dirty="0" smtClean="0"/>
              <a:t> clause can not contain a subquery if partitions are to be eliminated;</a:t>
            </a:r>
            <a:r>
              <a:rPr lang="en-US" baseline="0" dirty="0" smtClean="0"/>
              <a:t> however, </a:t>
            </a:r>
            <a:r>
              <a:rPr lang="en-US" dirty="0" smtClean="0"/>
              <a:t>with</a:t>
            </a:r>
            <a:r>
              <a:rPr lang="en-US" baseline="0" dirty="0" smtClean="0"/>
              <a:t> PQO, it can.</a:t>
            </a:r>
            <a:endParaRPr lang="en-US" dirty="0" smtClean="0"/>
          </a:p>
          <a:p>
            <a:r>
              <a:rPr lang="en-US" dirty="0" smtClean="0"/>
              <a:t>Building upon the same example, the </a:t>
            </a:r>
            <a:r>
              <a:rPr lang="en-US" dirty="0" smtClean="0">
                <a:latin typeface="Courier New" pitchFamily="49" charset="0"/>
                <a:cs typeface="Courier New" pitchFamily="49" charset="0"/>
              </a:rPr>
              <a:t>display_run</a:t>
            </a:r>
            <a:r>
              <a:rPr lang="en-US" dirty="0" smtClean="0"/>
              <a:t> table was partitioned on </a:t>
            </a:r>
            <a:r>
              <a:rPr lang="en-US" dirty="0" smtClean="0">
                <a:latin typeface="Courier New" pitchFamily="49" charset="0"/>
                <a:cs typeface="Courier New" pitchFamily="49" charset="0"/>
              </a:rPr>
              <a:t>local_time</a:t>
            </a:r>
            <a:r>
              <a:rPr lang="en-US" dirty="0" smtClean="0"/>
              <a:t> and the </a:t>
            </a:r>
            <a:r>
              <a:rPr lang="en-US" dirty="0" smtClean="0">
                <a:latin typeface="Courier New" pitchFamily="49" charset="0"/>
                <a:cs typeface="Courier New" pitchFamily="49" charset="0"/>
              </a:rPr>
              <a:t>WHERE</a:t>
            </a:r>
            <a:r>
              <a:rPr lang="en-US" dirty="0" smtClean="0"/>
              <a:t> clause contained an explicit value that eliminated all but one partition. This partition contained the data required to satisfy the query.</a:t>
            </a:r>
          </a:p>
          <a:p>
            <a:r>
              <a:rPr lang="en-US" dirty="0" smtClean="0"/>
              <a:t> </a:t>
            </a:r>
          </a:p>
          <a:p>
            <a:r>
              <a:rPr lang="en-US" dirty="0" smtClean="0"/>
              <a:t>This</a:t>
            </a:r>
            <a:r>
              <a:rPr lang="en-US" baseline="0" dirty="0" smtClean="0"/>
              <a:t> plan was generated by the following SQL</a:t>
            </a:r>
            <a:r>
              <a:rPr lang="en-US" dirty="0" smtClean="0"/>
              <a:t>: </a:t>
            </a:r>
          </a:p>
          <a:p>
            <a:r>
              <a:rPr lang="en-US" dirty="0" smtClean="0">
                <a:latin typeface="Courier New" pitchFamily="49" charset="0"/>
                <a:cs typeface="Courier New" pitchFamily="49" charset="0"/>
              </a:rPr>
              <a:t>SELECT DISTINCT run_id, pack_id, local_time,session_id,  domain</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FROM display_run b</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WHERE (b.local_time &gt;= '2007-03-01 00:00:00'::timestamp without time zone AND b.local_time &lt; '2007-04-01 00:00:00'::timestamp without time zone)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AND (url LIKE '%.delete%' OR url LIKE '%.estimated time%' OR url LIKE '%.user time%' );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endParaRPr lang="en-US" dirty="0" smtClean="0"/>
          </a:p>
          <a:p>
            <a:r>
              <a:rPr lang="en-US" dirty="0" smtClean="0"/>
              <a:t>When analyzing query plans, identify the nodes with slow operators including nested loop join, merge join, sort and broadcast motion operators.</a:t>
            </a:r>
          </a:p>
          <a:p>
            <a:r>
              <a:rPr lang="en-US" dirty="0" smtClean="0"/>
              <a:t>A sequential scan in an MPP environment is an efficient method of reading data</a:t>
            </a:r>
            <a:r>
              <a:rPr lang="en-US" baseline="0" dirty="0" smtClean="0"/>
              <a:t> from disk</a:t>
            </a:r>
            <a:r>
              <a:rPr lang="en-US" dirty="0" smtClean="0"/>
              <a:t>.</a:t>
            </a:r>
          </a:p>
          <a:p>
            <a:r>
              <a:rPr lang="en-US" dirty="0" smtClean="0"/>
              <a:t>Unlike within a traditional SMP/OLTP environment where queries compete for resources,</a:t>
            </a:r>
            <a:r>
              <a:rPr lang="en-US" baseline="0" dirty="0" smtClean="0"/>
              <a:t> d</a:t>
            </a:r>
            <a:r>
              <a:rPr lang="en-US" dirty="0" smtClean="0"/>
              <a:t>ata warehouse environments typically access large volumes of data for analysis.</a:t>
            </a:r>
          </a:p>
          <a:p>
            <a:endParaRPr lang="en-US" dirty="0" smtClean="0"/>
          </a:p>
          <a:p>
            <a:r>
              <a:rPr lang="en-US" dirty="0" smtClean="0"/>
              <a:t>Still, an index scan may be beneficial when the selectivity of queries are high accessing a single or a few rows.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0" dirty="0" smtClean="0"/>
              <a:t>Here,</a:t>
            </a:r>
            <a:r>
              <a:rPr lang="en-US" b="0" baseline="0" dirty="0" smtClean="0"/>
              <a:t> the author wrote a query which performs a Cartesian join across two references to the 93 column fact table, and the result is a nested loop.</a:t>
            </a:r>
            <a:endParaRPr lang="en-US" b="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 nested loop join requires:</a:t>
            </a:r>
          </a:p>
          <a:p>
            <a:pPr marL="171450" indent="-171450">
              <a:buFont typeface="Arial" panose="020B0604020202020204" pitchFamily="34" charset="0"/>
              <a:buChar char="•"/>
            </a:pPr>
            <a:r>
              <a:rPr lang="en-US" dirty="0" smtClean="0"/>
              <a:t>Each outer tuple is compared with each inner tuple that might join to it.</a:t>
            </a:r>
          </a:p>
          <a:p>
            <a:pPr marL="171450" indent="-171450">
              <a:buFont typeface="Arial" panose="020B0604020202020204" pitchFamily="34" charset="0"/>
              <a:buChar char="•"/>
            </a:pPr>
            <a:r>
              <a:rPr lang="en-US" dirty="0" smtClean="0"/>
              <a:t>The broadcast of one of the tables so that all rows in one table can be compared to all rows in the other table. The performance is therefore affected by the size of the tables.</a:t>
            </a:r>
          </a:p>
          <a:p>
            <a:pPr marL="171450" indent="-171450">
              <a:buFont typeface="Arial" panose="020B0604020202020204" pitchFamily="34" charset="0"/>
              <a:buChar char="•"/>
            </a:pPr>
            <a:endParaRPr lang="en-US" dirty="0" smtClean="0"/>
          </a:p>
          <a:p>
            <a:r>
              <a:rPr lang="en-US" dirty="0" smtClean="0"/>
              <a:t>Nested loop joins may perform well for small tables,</a:t>
            </a:r>
            <a:r>
              <a:rPr lang="en-US" baseline="0" dirty="0" smtClean="0"/>
              <a:t> but have</a:t>
            </a:r>
            <a:r>
              <a:rPr lang="en-US" dirty="0" smtClean="0"/>
              <a:t> performance implications when joining large tables. </a:t>
            </a:r>
          </a:p>
          <a:p>
            <a:r>
              <a:rPr lang="en-US" dirty="0" smtClean="0"/>
              <a:t>In this</a:t>
            </a:r>
            <a:r>
              <a:rPr lang="en-US" baseline="0" dirty="0" smtClean="0"/>
              <a:t> example</a:t>
            </a:r>
            <a:r>
              <a:rPr lang="en-US" dirty="0" smtClean="0"/>
              <a:t>, the estimated cost to perform the join is very high relative to the estimated number of rows.  </a:t>
            </a:r>
          </a:p>
          <a:p>
            <a:r>
              <a:rPr lang="en-US" dirty="0" smtClean="0"/>
              <a:t>For plan nodes that contain a nested loop join operator, validate the SQL and ensure that the results are what is intended.</a:t>
            </a:r>
          </a:p>
          <a:p>
            <a:r>
              <a:rPr lang="en-US" dirty="0" smtClean="0"/>
              <a:t>Incorrect SQL is often the primary cause</a:t>
            </a:r>
            <a:r>
              <a:rPr lang="en-US" baseline="0" dirty="0" smtClean="0"/>
              <a:t> of poor</a:t>
            </a:r>
            <a:r>
              <a:rPr lang="en-US" dirty="0" smtClean="0"/>
              <a:t> query performance. </a:t>
            </a:r>
          </a:p>
          <a:p>
            <a:endParaRPr lang="en-US" dirty="0" smtClean="0">
              <a:latin typeface="+mn-lt"/>
              <a:cs typeface="+mn-cs"/>
            </a:endParaRPr>
          </a:p>
          <a:p>
            <a:r>
              <a:rPr lang="en-US" dirty="0" smtClean="0">
                <a:latin typeface="+mn-lt"/>
                <a:cs typeface="+mn-cs"/>
              </a:rPr>
              <a:t>By</a:t>
            </a:r>
            <a:r>
              <a:rPr lang="en-US" baseline="0" dirty="0" smtClean="0">
                <a:latin typeface="+mn-lt"/>
                <a:cs typeface="+mn-cs"/>
              </a:rPr>
              <a:t> default, the ‘</a:t>
            </a:r>
            <a:r>
              <a:rPr lang="en-US" dirty="0" smtClean="0">
                <a:latin typeface="Courier New" pitchFamily="49" charset="0"/>
                <a:cs typeface="Courier New" pitchFamily="49" charset="0"/>
              </a:rPr>
              <a:t>enable_nestloop’ </a:t>
            </a:r>
            <a:r>
              <a:rPr lang="en-US" baseline="0" dirty="0" smtClean="0">
                <a:latin typeface="Courier New" pitchFamily="49" charset="0"/>
                <a:cs typeface="Courier New" pitchFamily="49" charset="0"/>
              </a:rPr>
              <a:t> GUC is</a:t>
            </a:r>
            <a:r>
              <a:rPr lang="en-US" dirty="0" smtClean="0"/>
              <a:t> set to </a:t>
            </a:r>
            <a:r>
              <a:rPr lang="en-US" dirty="0" smtClean="0">
                <a:latin typeface="Courier New" pitchFamily="49" charset="0"/>
                <a:cs typeface="Courier New" pitchFamily="49" charset="0"/>
              </a:rPr>
              <a:t>off</a:t>
            </a:r>
            <a:r>
              <a:rPr lang="en-US" baseline="0" dirty="0" smtClean="0">
                <a:latin typeface="+mn-lt"/>
                <a:cs typeface="+mn-cs"/>
              </a:rPr>
              <a:t> (PQO ignores these).</a:t>
            </a:r>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In some cases, a broadcast motion will be performed rather than a redistribute motion.</a:t>
            </a:r>
          </a:p>
          <a:p>
            <a:r>
              <a:rPr lang="en-US" dirty="0" smtClean="0"/>
              <a:t>In a broadcast motion, every segment instance performs a broadcast of its own individual rows to all other segment instances. This results in every segment instance having its own complete and local copy of the entire table.  </a:t>
            </a:r>
          </a:p>
          <a:p>
            <a:r>
              <a:rPr lang="en-US" dirty="0" smtClean="0"/>
              <a:t>A broadcast motion is not acceptable for large tables. When analyzing query plans, identify broadcast motion nodes. If the number of rows is large, consider using the </a:t>
            </a:r>
            <a:r>
              <a:rPr lang="en-US" b="1" dirty="0" smtClean="0">
                <a:latin typeface="Courier New" pitchFamily="49" charset="0"/>
                <a:cs typeface="Courier New" pitchFamily="49" charset="0"/>
              </a:rPr>
              <a:t>gp_segments_for_planner</a:t>
            </a:r>
            <a:r>
              <a:rPr lang="en-US" dirty="0" smtClean="0"/>
              <a:t> parameter to increase the cost of the motion. </a:t>
            </a:r>
          </a:p>
          <a:p>
            <a:r>
              <a:rPr lang="en-US" dirty="0" smtClean="0"/>
              <a:t>The </a:t>
            </a:r>
            <a:r>
              <a:rPr lang="en-US" dirty="0" smtClean="0">
                <a:latin typeface="Courier New" pitchFamily="49" charset="0"/>
                <a:cs typeface="Courier New" pitchFamily="49" charset="0"/>
              </a:rPr>
              <a:t>gp_segments_for_planner</a:t>
            </a:r>
            <a:r>
              <a:rPr lang="en-US" dirty="0" smtClean="0"/>
              <a:t> sets the number of primary segment instances for the planner to use</a:t>
            </a:r>
            <a:r>
              <a:rPr lang="en-US" baseline="0" dirty="0" smtClean="0"/>
              <a:t> </a:t>
            </a:r>
            <a:r>
              <a:rPr lang="en-US" dirty="0" smtClean="0"/>
              <a:t>in its cost and size estimates.</a:t>
            </a:r>
          </a:p>
          <a:p>
            <a:r>
              <a:rPr lang="en-US" dirty="0" smtClean="0"/>
              <a:t>Increasing the number of primary segments increases the cost of the motion, thereby favoring a redistribute motion over a broadcast motion.</a:t>
            </a:r>
          </a:p>
          <a:p>
            <a:r>
              <a:rPr lang="en-US" b="1" dirty="0" smtClean="0"/>
              <a:t>Example:</a:t>
            </a:r>
            <a:r>
              <a:rPr lang="en-US" b="1" baseline="0" dirty="0" smtClean="0"/>
              <a:t> set</a:t>
            </a:r>
            <a:r>
              <a:rPr lang="en-US" b="1" dirty="0" smtClean="0"/>
              <a:t> </a:t>
            </a:r>
            <a:r>
              <a:rPr lang="en-US" b="1" dirty="0" smtClean="0">
                <a:latin typeface="Courier New" pitchFamily="49" charset="0"/>
                <a:cs typeface="Courier New" pitchFamily="49" charset="0"/>
              </a:rPr>
              <a:t>gp_segments_for_planner = 100000; (default value,</a:t>
            </a:r>
            <a:r>
              <a:rPr lang="en-US" b="1" baseline="0" dirty="0" smtClean="0">
                <a:latin typeface="Courier New" pitchFamily="49" charset="0"/>
                <a:cs typeface="Courier New" pitchFamily="49" charset="0"/>
              </a:rPr>
              <a:t> 0, tells planner to use actual number of segments)</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0" dirty="0" smtClean="0"/>
              <a:t>Identify plan nodes where the memory used versus the memory wanted for the specified operation is significant. At the bottom of the plan file, the </a:t>
            </a:r>
            <a:r>
              <a:rPr lang="en-US" b="0" dirty="0" smtClean="0">
                <a:latin typeface="Courier New" pitchFamily="49" charset="0"/>
                <a:cs typeface="Courier New" pitchFamily="49" charset="0"/>
              </a:rPr>
              <a:t>work_mem</a:t>
            </a:r>
            <a:r>
              <a:rPr lang="en-US" b="0" dirty="0" smtClean="0"/>
              <a:t> parameter setting is also displayed.</a:t>
            </a:r>
          </a:p>
          <a:p>
            <a:r>
              <a:rPr lang="en-US" b="0" dirty="0" smtClean="0"/>
              <a:t>The </a:t>
            </a:r>
            <a:r>
              <a:rPr lang="en-US" b="0" dirty="0" smtClean="0">
                <a:latin typeface="Courier New" pitchFamily="49" charset="0"/>
                <a:cs typeface="Courier New" pitchFamily="49" charset="0"/>
              </a:rPr>
              <a:t>work_mem</a:t>
            </a:r>
            <a:r>
              <a:rPr lang="en-US" b="0" dirty="0" smtClean="0"/>
              <a:t> variable specifies the amount of memory to be used by internal sort operations and hash tables before spilling to disk. If there are several sort or hash operations running in parallel for a given query, each operation will be permitted to use the memory specified before spilling to the file system. </a:t>
            </a:r>
          </a:p>
          <a:p>
            <a:endParaRPr lang="en-US" b="0" dirty="0" smtClean="0"/>
          </a:p>
          <a:p>
            <a:r>
              <a:rPr lang="en-US" b="0" dirty="0" smtClean="0"/>
              <a:t>If the memory used versus the memory wanted for a plan node operation is significant, then increase </a:t>
            </a:r>
            <a:r>
              <a:rPr lang="en-US" b="0" dirty="0" smtClean="0">
                <a:latin typeface="Courier New" pitchFamily="49" charset="0"/>
                <a:cs typeface="Courier New" pitchFamily="49" charset="0"/>
              </a:rPr>
              <a:t>work_mem</a:t>
            </a:r>
            <a:r>
              <a:rPr lang="en-US" b="0" dirty="0" smtClean="0"/>
              <a:t> for the query using  the </a:t>
            </a:r>
            <a:r>
              <a:rPr lang="en-US" b="0" dirty="0" smtClean="0">
                <a:latin typeface="Courier New" pitchFamily="49" charset="0"/>
                <a:cs typeface="Courier New" pitchFamily="49" charset="0"/>
              </a:rPr>
              <a:t>SET</a:t>
            </a:r>
            <a:r>
              <a:rPr lang="en-US" b="0" dirty="0" smtClean="0"/>
              <a:t> statement to give the query additional memory.  </a:t>
            </a:r>
          </a:p>
          <a:p>
            <a:r>
              <a:rPr lang="en-US" b="0" dirty="0" smtClean="0"/>
              <a:t>Arbitrarily setting </a:t>
            </a:r>
            <a:r>
              <a:rPr lang="en-US" b="0" dirty="0" smtClean="0">
                <a:latin typeface="Courier New" pitchFamily="49" charset="0"/>
                <a:cs typeface="Courier New" pitchFamily="49" charset="0"/>
              </a:rPr>
              <a:t>work_mem</a:t>
            </a:r>
            <a:r>
              <a:rPr lang="en-US" b="0" dirty="0" smtClean="0"/>
              <a:t> to a very large number for a given query may:</a:t>
            </a:r>
          </a:p>
          <a:p>
            <a:pPr marL="171450" indent="-171450">
              <a:buFont typeface="Arial" panose="020B0604020202020204" pitchFamily="34" charset="0"/>
              <a:buChar char="•"/>
            </a:pPr>
            <a:r>
              <a:rPr lang="en-US" b="0" dirty="0" smtClean="0"/>
              <a:t>Decrease query performance due to the overhead of allocating and managing memory. </a:t>
            </a:r>
          </a:p>
          <a:p>
            <a:pPr marL="171450" indent="-171450">
              <a:buFont typeface="Arial" panose="020B0604020202020204" pitchFamily="34" charset="0"/>
              <a:buChar char="•"/>
            </a:pPr>
            <a:r>
              <a:rPr lang="en-US" b="0" dirty="0" smtClean="0"/>
              <a:t>Impact on other concurrent queries with sort and hash operations.</a:t>
            </a:r>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1" dirty="0" smtClean="0"/>
              <a:t>[MIKE] I think this is now statement_mem</a:t>
            </a:r>
          </a:p>
          <a:p>
            <a:pPr marL="171450" indent="-171450">
              <a:buFont typeface="Arial" panose="020B0604020202020204" pitchFamily="34" charset="0"/>
              <a:buChar char="•"/>
            </a:pPr>
            <a:r>
              <a:rPr lang="en-US" b="0" dirty="0" smtClean="0"/>
              <a:t>Ref. https://support.pivotal.io/hc/en-us/articles/201947018-Pivotal-Greenplum-GPDB-Memory-Configuration</a:t>
            </a:r>
            <a:endParaRPr lang="en-US" b="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0" dirty="0" smtClean="0"/>
              <a:t>Plan node operations performed in memory is optimal for query performance.</a:t>
            </a:r>
          </a:p>
          <a:p>
            <a:r>
              <a:rPr lang="en-US" b="0" dirty="0" smtClean="0"/>
              <a:t>Join, aggregate, and sort operations that can not be performed in memory will impact query performance,</a:t>
            </a:r>
            <a:r>
              <a:rPr lang="en-US" b="0" baseline="0" dirty="0" smtClean="0"/>
              <a:t> but it is possible to perform these operations despite having insufficient memory.</a:t>
            </a:r>
          </a:p>
          <a:p>
            <a:endParaRPr lang="en-US" b="0" dirty="0" smtClean="0"/>
          </a:p>
          <a:p>
            <a:r>
              <a:rPr lang="en-US" b="0" dirty="0" smtClean="0"/>
              <a:t>For example, a hash join performed in memory is the optimal method for joining tables.  However, if the build step of a hash join involves a very large number of rows, there may not be sufficient memory. In this scenario the build rows will be written out to disk as spill files. With any disk I/O operation there is a certain amount of overhead. </a:t>
            </a:r>
          </a:p>
          <a:p>
            <a:endParaRPr lang="en-US" b="0" dirty="0" smtClean="0"/>
          </a:p>
          <a:p>
            <a:r>
              <a:rPr lang="en-US" b="0" dirty="0" smtClean="0"/>
              <a:t>Within the segment data directories, you will find several directories</a:t>
            </a:r>
            <a:r>
              <a:rPr lang="en-US" b="0" baseline="0" dirty="0" smtClean="0"/>
              <a:t> whose names represent Object Identififiers (OIDs)</a:t>
            </a:r>
            <a:r>
              <a:rPr lang="en-US" b="0" dirty="0" smtClean="0"/>
              <a:t>. Within any of these directories,</a:t>
            </a:r>
            <a:r>
              <a:rPr lang="en-US" b="0" baseline="0" dirty="0" smtClean="0"/>
              <a:t> </a:t>
            </a:r>
            <a:r>
              <a:rPr lang="en-US" b="0" dirty="0" smtClean="0"/>
              <a:t>there is a </a:t>
            </a:r>
            <a:r>
              <a:rPr lang="en-US" b="0" dirty="0" smtClean="0">
                <a:latin typeface="Courier New" pitchFamily="49" charset="0"/>
                <a:cs typeface="Courier New" pitchFamily="49" charset="0"/>
              </a:rPr>
              <a:t>pgsql_temp</a:t>
            </a:r>
            <a:r>
              <a:rPr lang="en-US" b="0" dirty="0" smtClean="0"/>
              <a:t> directory where the spill files are located. The filenames indicate the node operation</a:t>
            </a:r>
            <a:r>
              <a:rPr lang="en-US" b="0" baseline="0" dirty="0" smtClean="0"/>
              <a:t> that caused the spill.</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0" dirty="0" smtClean="0"/>
              <a:t>These following parameters help to control how large workfiles can get for queries that will generate them and</a:t>
            </a:r>
            <a:r>
              <a:rPr lang="en-US" b="0" baseline="0" dirty="0" smtClean="0"/>
              <a:t> how to handle the size of these spill files</a:t>
            </a:r>
            <a:r>
              <a:rPr lang="en-US" b="0" dirty="0" smtClean="0"/>
              <a:t>. This effectively helps you to control queries that process very</a:t>
            </a:r>
            <a:r>
              <a:rPr lang="en-US" b="0" baseline="0" dirty="0" smtClean="0"/>
              <a:t> large data sets that cannot be perform totally in memory. </a:t>
            </a:r>
            <a:r>
              <a:rPr lang="en-US" sz="1200" b="0" i="0" u="none" strike="noStrike" kern="1200" baseline="0" dirty="0" smtClean="0">
                <a:solidFill>
                  <a:schemeClr val="tx1"/>
                </a:solidFill>
                <a:latin typeface="Calibri" pitchFamily="34" charset="0"/>
                <a:ea typeface="+mn-ea"/>
                <a:cs typeface="+mn-cs"/>
              </a:rPr>
              <a:t> This can be used to help protect against bad user queries that use excessive workfile sizes and can also be used to help protect against “out of disk space” conditions.</a:t>
            </a:r>
          </a:p>
          <a:p>
            <a:r>
              <a:rPr lang="en-US" dirty="0" smtClean="0"/>
              <a:t>The workfile parameters introduced are:</a:t>
            </a:r>
            <a:endParaRPr lang="en-US" b="0" dirty="0" smtClean="0"/>
          </a:p>
          <a:p>
            <a:pPr marL="171450" indent="-171450">
              <a:buFont typeface="Arial" panose="020B0604020202020204" pitchFamily="34" charset="0"/>
              <a:buChar char="•"/>
            </a:pPr>
            <a:r>
              <a:rPr lang="en-US" dirty="0" err="1" smtClean="0">
                <a:latin typeface="Courier New" pitchFamily="49" charset="0"/>
                <a:cs typeface="Courier New" pitchFamily="49" charset="0"/>
              </a:rPr>
              <a:t>gp_workfile_limit_per_query</a:t>
            </a:r>
            <a:r>
              <a:rPr lang="en-US" dirty="0" smtClean="0"/>
              <a:t> – This sets </a:t>
            </a:r>
            <a:r>
              <a:rPr lang="en-US" dirty="0"/>
              <a:t>the maximum disk size </a:t>
            </a:r>
            <a:r>
              <a:rPr lang="en-US" dirty="0" smtClean="0"/>
              <a:t>(in kilobytes) an </a:t>
            </a:r>
            <a:r>
              <a:rPr lang="en-US" dirty="0"/>
              <a:t>individual query is allowed to use for creating temporary spill files at each segment. </a:t>
            </a:r>
            <a:r>
              <a:rPr lang="en-US" dirty="0" smtClean="0"/>
              <a:t>The </a:t>
            </a:r>
            <a:r>
              <a:rPr lang="en-US" dirty="0"/>
              <a:t>default value is 0, which means a limit is not </a:t>
            </a:r>
            <a:r>
              <a:rPr lang="en-US" dirty="0" smtClean="0"/>
              <a:t>enforced. This parameter can be used to protect the environment against queries that can consume excessive workfile sizes for execution.</a:t>
            </a:r>
          </a:p>
          <a:p>
            <a:pPr marL="171450" indent="-171450">
              <a:buFont typeface="Arial" panose="020B0604020202020204" pitchFamily="34" charset="0"/>
              <a:buChar char="•"/>
            </a:pPr>
            <a:r>
              <a:rPr lang="en-US" dirty="0" err="1" smtClean="0">
                <a:latin typeface="Courier New" pitchFamily="49" charset="0"/>
                <a:cs typeface="Courier New" pitchFamily="49" charset="0"/>
              </a:rPr>
              <a:t>gp_workfile_limit_per_segment</a:t>
            </a:r>
            <a:r>
              <a:rPr lang="en-US" dirty="0" smtClean="0"/>
              <a:t> – Sets </a:t>
            </a:r>
            <a:r>
              <a:rPr lang="en-US" dirty="0"/>
              <a:t>the maximum total disk size </a:t>
            </a:r>
            <a:r>
              <a:rPr lang="en-US" dirty="0" smtClean="0"/>
              <a:t>(in kilobytes) that </a:t>
            </a:r>
            <a:r>
              <a:rPr lang="en-US" dirty="0"/>
              <a:t>all running queries are allowed to use for creating temporary spill files at each segment. The default value is 0, which means a limit is not enforced. </a:t>
            </a:r>
            <a:endParaRPr lang="en-US" dirty="0" smtClean="0"/>
          </a:p>
          <a:p>
            <a:pPr marL="171450" indent="-171450">
              <a:buFont typeface="Arial" panose="020B0604020202020204" pitchFamily="34" charset="0"/>
              <a:buChar char="•"/>
            </a:pPr>
            <a:r>
              <a:rPr lang="en-US" dirty="0" err="1" smtClean="0">
                <a:latin typeface="Courier" pitchFamily="49" charset="0"/>
              </a:rPr>
              <a:t>gp_workfile_compress_algorithm</a:t>
            </a:r>
            <a:r>
              <a:rPr lang="en-US" dirty="0" smtClean="0"/>
              <a:t> – This parameter is used to define the algorithm that can be used to compress spill files generated by either a hash aggregation or hash join. It can be set to </a:t>
            </a:r>
            <a:r>
              <a:rPr lang="en-US" dirty="0" err="1" smtClean="0">
                <a:latin typeface="Courier" pitchFamily="49" charset="0"/>
              </a:rPr>
              <a:t>zlib</a:t>
            </a:r>
            <a:r>
              <a:rPr lang="en-US" dirty="0" smtClean="0"/>
              <a:t> or disabled with </a:t>
            </a:r>
            <a:r>
              <a:rPr lang="en-US" dirty="0" smtClean="0">
                <a:latin typeface="Courier" pitchFamily="49" charset="0"/>
              </a:rPr>
              <a:t>none</a:t>
            </a:r>
            <a:r>
              <a:rPr lang="en-US" dirty="0" smtClean="0"/>
              <a:t>, the default setting.</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681152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 </a:t>
            </a:r>
            <a:r>
              <a:rPr lang="en-US" dirty="0">
                <a:latin typeface="Courier New" pitchFamily="49" charset="0"/>
                <a:cs typeface="Courier New" pitchFamily="49" charset="0"/>
              </a:rPr>
              <a:t>gp_workfile</a:t>
            </a:r>
            <a:r>
              <a:rPr lang="en-US" dirty="0"/>
              <a:t>* views are </a:t>
            </a:r>
            <a:r>
              <a:rPr lang="en-US" dirty="0" smtClean="0"/>
              <a:t>available in </a:t>
            </a:r>
            <a:r>
              <a:rPr lang="en-US" dirty="0"/>
              <a:t>the </a:t>
            </a:r>
            <a:r>
              <a:rPr lang="en-US" dirty="0" err="1" smtClean="0"/>
              <a:t>gp_toolkit</a:t>
            </a:r>
            <a:r>
              <a:rPr lang="en-US" dirty="0" smtClean="0"/>
              <a:t> schema. These views are:</a:t>
            </a:r>
            <a:endParaRPr lang="en-US" dirty="0"/>
          </a:p>
          <a:p>
            <a:pPr marL="171450" indent="-171450">
              <a:buFont typeface="Arial" panose="020B0604020202020204" pitchFamily="34" charset="0"/>
              <a:buChar char="•"/>
            </a:pPr>
            <a:r>
              <a:rPr lang="en-US" dirty="0" err="1" smtClean="0">
                <a:latin typeface="Courier New" pitchFamily="49" charset="0"/>
                <a:cs typeface="Courier New" pitchFamily="49" charset="0"/>
              </a:rPr>
              <a:t>gp_workfile_entries</a:t>
            </a:r>
            <a:r>
              <a:rPr lang="en-US" dirty="0" smtClean="0"/>
              <a:t> – This view </a:t>
            </a:r>
            <a:r>
              <a:rPr lang="en-US" dirty="0"/>
              <a:t>contains one row for each operator that uses disk space for workfiles at the current time. If an operator uses disk space for workfiles on multiple segments, the view contains one row for each segment where that occurs. If multiple operators in a query use disk space for workfiles, the view contains one row for each operator using disk space for workfiles for each segment where that </a:t>
            </a:r>
            <a:r>
              <a:rPr lang="en-US" dirty="0" smtClean="0"/>
              <a:t>occurs.</a:t>
            </a:r>
          </a:p>
          <a:p>
            <a:pPr marL="171450" indent="-171450">
              <a:buFont typeface="Arial" panose="020B0604020202020204" pitchFamily="34" charset="0"/>
              <a:buChar char="•"/>
            </a:pPr>
            <a:r>
              <a:rPr lang="en-US" dirty="0" err="1" smtClean="0">
                <a:latin typeface="Courier New" pitchFamily="49" charset="0"/>
                <a:cs typeface="Courier New" pitchFamily="49" charset="0"/>
              </a:rPr>
              <a:t>gp_workfile_usage_per_query</a:t>
            </a:r>
            <a:r>
              <a:rPr lang="en-US" dirty="0" smtClean="0">
                <a:cs typeface="Calibri" pitchFamily="34" charset="0"/>
              </a:rPr>
              <a:t> – This </a:t>
            </a:r>
            <a:r>
              <a:rPr lang="en-US" dirty="0" smtClean="0"/>
              <a:t>view </a:t>
            </a:r>
            <a:r>
              <a:rPr lang="en-US" dirty="0"/>
              <a:t>contains one row for each query that uses disk space for workfiles at the current time. If a query uses disk space for workfiles on multiple segments, the view contains one row for each segment where that </a:t>
            </a:r>
            <a:r>
              <a:rPr lang="en-US" dirty="0" smtClean="0"/>
              <a:t>occurs.</a:t>
            </a:r>
          </a:p>
          <a:p>
            <a:pPr marL="171450" indent="-171450">
              <a:buFont typeface="Arial" panose="020B0604020202020204" pitchFamily="34" charset="0"/>
              <a:buChar char="•"/>
            </a:pPr>
            <a:r>
              <a:rPr lang="en-US" dirty="0" err="1" smtClean="0">
                <a:latin typeface="Courier New" pitchFamily="49" charset="0"/>
                <a:cs typeface="Courier New" pitchFamily="49" charset="0"/>
              </a:rPr>
              <a:t>gp_workfile_usage_per_segment</a:t>
            </a:r>
            <a:r>
              <a:rPr lang="en-US" dirty="0" smtClean="0"/>
              <a:t> – This view </a:t>
            </a:r>
            <a:r>
              <a:rPr lang="en-US" dirty="0"/>
              <a:t>contains one row for each segment. Each row displays the total amount of disk space used for workfiles on the segment at the current time</a:t>
            </a:r>
            <a:r>
              <a:rPr lang="en-US" dirty="0" smtClean="0"/>
              <a:t>.</a:t>
            </a:r>
          </a:p>
          <a:p>
            <a:r>
              <a:rPr lang="en-US" dirty="0" smtClean="0"/>
              <a:t>This </a:t>
            </a:r>
            <a:r>
              <a:rPr lang="en-US" dirty="0"/>
              <a:t>information can be used for troubleshooting and tuning queries. The information in the views can also be used to specify the values for the Greenplum Database configuration parameters </a:t>
            </a:r>
            <a:r>
              <a:rPr lang="en-US" dirty="0">
                <a:latin typeface="Courier New" pitchFamily="49" charset="0"/>
                <a:cs typeface="Courier New" pitchFamily="49" charset="0"/>
              </a:rPr>
              <a:t>gp_workfile_limit_per_query</a:t>
            </a:r>
            <a:r>
              <a:rPr lang="en-US" dirty="0"/>
              <a:t> and </a:t>
            </a:r>
            <a:r>
              <a:rPr lang="en-US" dirty="0">
                <a:latin typeface="Courier New" pitchFamily="49" charset="0"/>
                <a:cs typeface="Courier New" pitchFamily="49" charset="0"/>
              </a:rPr>
              <a:t>gp_workfile_limit_per_segment</a:t>
            </a:r>
            <a:r>
              <a:rPr lang="en-US" dirty="0"/>
              <a:t>.</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3698250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 HashAgg attempts to build the hash table in memory. If the hash table size exceeds the available memory, it will start to spill, that is, write rows out to temporary files, called batches. </a:t>
            </a:r>
          </a:p>
          <a:p>
            <a:r>
              <a:rPr lang="en-US" dirty="0" smtClean="0"/>
              <a:t>Later, the HashAgg will process batch by batch. If the batch still cannot fit in memory, each batch will spill to more batches. This is condition is called “re-spill”.</a:t>
            </a:r>
          </a:p>
          <a:p>
            <a:r>
              <a:rPr lang="en-US" dirty="0" smtClean="0"/>
              <a:t>Identify HashAggregate node plans with re-spill conditions. If the number of respill passes and the number of re-spill rows are large, than there is opportunity to increase query performance.</a:t>
            </a:r>
          </a:p>
          <a:p>
            <a:r>
              <a:rPr lang="en-US" dirty="0" smtClean="0"/>
              <a:t>In order to minimize re-spilling, the HashAggregate node uses the planners estimates to subdivide the data into batches and will spill a separate data file per batch.  </a:t>
            </a:r>
          </a:p>
          <a:p>
            <a:r>
              <a:rPr lang="en-US" dirty="0" smtClean="0"/>
              <a:t>If the estimated number of batches is smaller than the real optimal value, then re-spilling of data will be required when processing batches. This re-spilling behavior can be quite expensive if there’s a large disparity between the estimated and optimal batch</a:t>
            </a:r>
            <a:r>
              <a:rPr lang="en-US" baseline="0" dirty="0" smtClean="0"/>
              <a:t> values.</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For a join, the execution order to build on the smaller tables or hash join result and probe with larger tables.</a:t>
            </a:r>
          </a:p>
          <a:p>
            <a:r>
              <a:rPr lang="en-US" dirty="0" smtClean="0"/>
              <a:t>Review:</a:t>
            </a:r>
          </a:p>
          <a:p>
            <a:pPr marL="171450" indent="-171450">
              <a:buFont typeface="Arial" panose="020B0604020202020204" pitchFamily="34" charset="0"/>
              <a:buChar char="•"/>
            </a:pPr>
            <a:r>
              <a:rPr lang="en-US" dirty="0" smtClean="0"/>
              <a:t>The execution order of the query plan tree.</a:t>
            </a:r>
          </a:p>
          <a:p>
            <a:pPr marL="171450" indent="-171450">
              <a:buFont typeface="Arial" panose="020B0604020202020204" pitchFamily="34" charset="0"/>
              <a:buChar char="•"/>
            </a:pPr>
            <a:r>
              <a:rPr lang="en-US" dirty="0" smtClean="0"/>
              <a:t>The estimated number of rows. </a:t>
            </a:r>
          </a:p>
          <a:p>
            <a:r>
              <a:rPr lang="en-US" dirty="0" smtClean="0"/>
              <a:t>Optimally the largest table is used for the final join or probe to reduce the number of rows being passed up the tree to the topmost plan nodes. </a:t>
            </a:r>
          </a:p>
          <a:p>
            <a:r>
              <a:rPr lang="en-US" dirty="0" smtClean="0"/>
              <a:t>If the analysis reveals that the order of execution builds and/or probes on the largest table first, verify that table statistics are up to date.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If the analysis reveals that the order of execution builds and/or probes on the largest table first and database statistics are up to date, consider using the Global User Configuration (GUC) variable, also known as the configuration parameter, </a:t>
            </a:r>
            <a:r>
              <a:rPr lang="en-US" dirty="0" smtClean="0">
                <a:latin typeface="Courier New" pitchFamily="49" charset="0"/>
                <a:cs typeface="Courier New" pitchFamily="49" charset="0"/>
              </a:rPr>
              <a:t>join_collapse_limit,</a:t>
            </a:r>
            <a:r>
              <a:rPr lang="en-US" dirty="0" smtClean="0"/>
              <a:t> to specify the join order for ANSI style joins.</a:t>
            </a:r>
          </a:p>
          <a:p>
            <a:r>
              <a:rPr lang="en-US" dirty="0" smtClean="0"/>
              <a:t>This parameter will not affect non-ANSI style joins.</a:t>
            </a:r>
          </a:p>
          <a:p>
            <a:r>
              <a:rPr lang="en-US" b="1" dirty="0" smtClean="0"/>
              <a:t>Set </a:t>
            </a:r>
            <a:r>
              <a:rPr lang="en-US" b="1" dirty="0" smtClean="0">
                <a:latin typeface="Courier New" pitchFamily="49" charset="0"/>
                <a:cs typeface="Courier New" pitchFamily="49" charset="0"/>
              </a:rPr>
              <a:t>join_collapse_limit = 1</a:t>
            </a:r>
            <a:r>
              <a:rPr lang="en-US" b="1" dirty="0" smtClean="0"/>
              <a:t> to disable the join ordering as determined by the optimizer.</a:t>
            </a:r>
            <a:r>
              <a:rPr lang="en-US" dirty="0" smtClean="0"/>
              <a:t>  It then becomes your responsibility to write the query  in a way</a:t>
            </a:r>
            <a:r>
              <a:rPr lang="en-US" b="1" dirty="0" smtClean="0"/>
              <a:t>, using ANSI style joins</a:t>
            </a:r>
            <a:r>
              <a:rPr lang="en-US" dirty="0" smtClean="0"/>
              <a:t>, that sets the preferred join ordering. </a:t>
            </a:r>
          </a:p>
          <a:p>
            <a:r>
              <a:rPr lang="en-US" b="1" dirty="0" smtClean="0"/>
              <a:t>[Legacy</a:t>
            </a:r>
            <a:r>
              <a:rPr lang="en-US" b="1" baseline="0" dirty="0" smtClean="0"/>
              <a:t> Planner]</a:t>
            </a:r>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Analyzing </a:t>
            </a:r>
            <a:r>
              <a:rPr lang="en-US" dirty="0" smtClean="0">
                <a:latin typeface="Courier New" pitchFamily="49" charset="0"/>
                <a:cs typeface="Courier New" pitchFamily="49" charset="0"/>
              </a:rPr>
              <a:t>EXPLAIN</a:t>
            </a:r>
            <a:r>
              <a:rPr lang="en-US" dirty="0" smtClean="0"/>
              <a:t> plan files is the best possible way to understand query execution and query performance:</a:t>
            </a:r>
          </a:p>
          <a:p>
            <a:pPr marL="171450" indent="-171450">
              <a:buFont typeface="Arial" panose="020B0604020202020204" pitchFamily="34" charset="0"/>
              <a:buChar char="•"/>
            </a:pPr>
            <a:r>
              <a:rPr lang="en-US" dirty="0" smtClean="0"/>
              <a:t>Begin by reviewing the plan nodes where there majority of time is spent in executing the query. For these plan nodes review the estimated number of rows and cost. Does the estimated number of rows and relative cost seem reasonable?  If not, validate database statistics are up to date.</a:t>
            </a:r>
          </a:p>
          <a:p>
            <a:pPr marL="171450" indent="-171450">
              <a:buFont typeface="Arial" panose="020B0604020202020204" pitchFamily="34" charset="0"/>
              <a:buChar char="•"/>
            </a:pPr>
            <a:r>
              <a:rPr lang="en-US" dirty="0" smtClean="0"/>
              <a:t>Validate partitions are being eliminated. Only the partitions that contain data to satisfy the query should be scanned.</a:t>
            </a:r>
          </a:p>
          <a:p>
            <a:pPr marL="171450" indent="-171450">
              <a:buFont typeface="Arial" panose="020B0604020202020204" pitchFamily="34" charset="0"/>
              <a:buChar char="•"/>
            </a:pPr>
            <a:r>
              <a:rPr lang="en-US" dirty="0" smtClean="0"/>
              <a:t>Eliminate large table broadcast motion for redistribute motion.</a:t>
            </a:r>
          </a:p>
          <a:p>
            <a:pPr marL="171450" indent="-171450">
              <a:buFont typeface="Arial" panose="020B0604020202020204" pitchFamily="34" charset="0"/>
              <a:buChar char="•"/>
            </a:pPr>
            <a:r>
              <a:rPr lang="en-US" dirty="0" smtClean="0"/>
              <a:t>Replace slow operators for fast operators. </a:t>
            </a:r>
          </a:p>
          <a:p>
            <a:pPr marL="171450" indent="-171450">
              <a:buFont typeface="Arial" panose="020B0604020202020204" pitchFamily="34" charset="0"/>
              <a:buChar char="•"/>
            </a:pPr>
            <a:r>
              <a:rPr lang="en-US" dirty="0" smtClean="0"/>
              <a:t>Identify plan nodes where the memory used versus the memory wanted for the specified operation is significant. If the memory used versus the memory wanted for a plan node operation is significant then increase </a:t>
            </a:r>
            <a:r>
              <a:rPr lang="en-US" dirty="0" smtClean="0">
                <a:latin typeface="Courier New" pitchFamily="49" charset="0"/>
                <a:cs typeface="Courier New" pitchFamily="49" charset="0"/>
              </a:rPr>
              <a:t>work_mem</a:t>
            </a:r>
            <a:r>
              <a:rPr lang="en-US" dirty="0" smtClean="0"/>
              <a:t> for the query.</a:t>
            </a:r>
          </a:p>
          <a:p>
            <a:pPr marL="171450" indent="-171450">
              <a:buFont typeface="Arial" panose="020B0604020202020204" pitchFamily="34" charset="0"/>
              <a:buChar char="•"/>
            </a:pPr>
            <a:r>
              <a:rPr lang="en-US" dirty="0" smtClean="0"/>
              <a:t>Review the execution order of the query plan tree. If the analysis reveals that the order of execution builds and/or probes on the largest table first ensure that database statistics are up to date.</a:t>
            </a:r>
          </a:p>
          <a:p>
            <a:pPr marL="171450" indent="-171450">
              <a:buFont typeface="Arial" panose="020B0604020202020204" pitchFamily="34" charset="0"/>
              <a:buChar char="•"/>
            </a:pPr>
            <a:r>
              <a:rPr lang="en-US" dirty="0" smtClean="0"/>
              <a:t>And most importantly review the SQL and ensure that the results are what is intended. Poorly written or incorrect SQL is often times the primary offender affecting query performance.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Experiment</a:t>
            </a:r>
            <a:r>
              <a:rPr lang="en-US" baseline="0" dirty="0" smtClean="0"/>
              <a:t> by doing the lab.</a:t>
            </a:r>
            <a:endParaRPr lang="en-US" dirty="0" smtClean="0"/>
          </a:p>
          <a:p>
            <a:pPr marL="171450" indent="-171450">
              <a:buFont typeface="Arial" panose="020B0604020202020204" pitchFamily="34" charset="0"/>
              <a:buChar char="•"/>
            </a:pPr>
            <a:r>
              <a:rPr lang="en-US" dirty="0" smtClean="0"/>
              <a:t>Thank</a:t>
            </a:r>
            <a:r>
              <a:rPr lang="en-US" baseline="0" dirty="0" smtClean="0"/>
              <a:t> you!</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smtClean="0"/>
              <a:t>References:</a:t>
            </a:r>
          </a:p>
          <a:p>
            <a:pPr>
              <a:spcBef>
                <a:spcPts val="0"/>
              </a:spcBef>
              <a:buNone/>
            </a:pPr>
            <a:endParaRPr lang="en-US" smtClean="0"/>
          </a:p>
          <a:p>
            <a:pPr>
              <a:spcBef>
                <a:spcPts val="0"/>
              </a:spcBef>
              <a:buNone/>
            </a:pPr>
            <a:r>
              <a:rPr lang="en-US" smtClean="0"/>
              <a:t>http://www.postgresql.org/docs/8.3/static/using-explain.html</a:t>
            </a:r>
          </a:p>
          <a:p>
            <a:pPr>
              <a:spcBef>
                <a:spcPts val="0"/>
              </a:spcBef>
              <a:buNone/>
            </a:pPr>
            <a:r>
              <a:rPr lang="en-US" dirty="0"/>
              <a:t>http://nbviewer.jupyter.org/github/Pivotal-Field-Engineering/hawq-python-tools/blob/master/explainToDot.ipynb</a:t>
            </a:r>
          </a:p>
          <a:p>
            <a:pPr>
              <a:spcBef>
                <a:spcPts val="0"/>
              </a:spcBef>
              <a:buNone/>
            </a:pPr>
            <a:r>
              <a:rPr lang="en-US" dirty="0"/>
              <a:t>http://gpdb.docs.pivotal.io/4320/admin_guide/query.html#topic39</a:t>
            </a:r>
          </a:p>
          <a:p>
            <a:pPr>
              <a:spcBef>
                <a:spcPts val="0"/>
              </a:spcBef>
              <a:buNone/>
            </a:pPr>
            <a:r>
              <a:rPr lang="en-US" dirty="0"/>
              <a:t>https://github.com/greenplum-db/gpdb/blob/master/src/backend/commands/explain.c</a:t>
            </a:r>
          </a:p>
          <a:p>
            <a:pPr>
              <a:spcBef>
                <a:spcPts val="0"/>
              </a:spcBef>
              <a:buNone/>
            </a:pPr>
            <a:r>
              <a:rPr lang="en-US" dirty="0"/>
              <a:t>https://youtu.be/P5iZri9s0WQ</a:t>
            </a:r>
          </a:p>
          <a:p>
            <a:pPr>
              <a:spcBef>
                <a:spcPts val="0"/>
              </a:spcBef>
              <a:buNone/>
            </a:pPr>
            <a:r>
              <a:rPr lang="en-US" dirty="0"/>
              <a:t>https://momjian.us/main/writings/pgsql/optimizer.sql</a:t>
            </a:r>
          </a:p>
          <a:p>
            <a:pPr>
              <a:spcBef>
                <a:spcPts val="0"/>
              </a:spcBef>
              <a:buNone/>
            </a:pPr>
            <a:r>
              <a:rPr lang="en-US" dirty="0"/>
              <a:t>http://www.postgresql.org/docs/8.3/static/runtime-config-query.html</a:t>
            </a:r>
          </a:p>
          <a:p>
            <a:pPr>
              <a:spcBef>
                <a:spcPts val="0"/>
              </a:spcBef>
              <a:buNone/>
            </a:pPr>
            <a:endParaRPr lang="en-US" dirty="0"/>
          </a:p>
          <a:p>
            <a:pPr>
              <a:spcBef>
                <a:spcPts val="0"/>
              </a:spcBef>
              <a:buNone/>
            </a:pPr>
            <a:endParaRPr lang="en-US" dirty="0"/>
          </a:p>
          <a:p>
            <a:pPr>
              <a:spcBef>
                <a:spcPts val="0"/>
              </a:spcBef>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Autofit/>
          </a:bodyPr>
          <a:lstStyle/>
          <a:p>
            <a:r>
              <a:rPr lang="en-US" b="0" dirty="0" smtClean="0"/>
              <a:t>GPDB EXPLAIN</a:t>
            </a:r>
            <a:r>
              <a:rPr lang="en-US" b="0" baseline="0" dirty="0" smtClean="0"/>
              <a:t> plans (or, query plans) are can be so densely packed with detail they can be intimidating.</a:t>
            </a:r>
          </a:p>
          <a:p>
            <a:r>
              <a:rPr lang="en-US" b="0" baseline="0" dirty="0" smtClean="0"/>
              <a:t>Still, they can be very useful if you seek to better understand how GPDB is running your query.</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Autofit/>
          </a:bodyPr>
          <a:lstStyle/>
          <a:p>
            <a:r>
              <a:rPr lang="en-US" b="0" baseline="0" dirty="0" smtClean="0"/>
              <a:t>There’s a bit of a learning curve here, as deciphering these is kind of an art form.</a:t>
            </a:r>
          </a:p>
          <a:p>
            <a:endParaRPr lang="en-US" b="0" baseline="0" dirty="0" smtClean="0"/>
          </a:p>
          <a:p>
            <a:r>
              <a:rPr lang="en-US" b="0" baseline="0" dirty="0" smtClean="0"/>
              <a:t>With patience and experience you will be able to see the hints within query plans that help you to craft more effective queries in GPDB.</a:t>
            </a:r>
          </a:p>
          <a:p>
            <a:endParaRPr lang="en-US" b="0" baseline="0" dirty="0" smtClean="0"/>
          </a:p>
          <a:p>
            <a:endParaRPr lang="en-US" b="0" dirty="0" smtClean="0"/>
          </a:p>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Refering</a:t>
            </a:r>
            <a:r>
              <a:rPr lang="en-US" baseline="0" dirty="0" smtClean="0"/>
              <a:t> to the earlier psql explain plan view, these plans can be difficult to read directly in your psql client.</a:t>
            </a:r>
          </a:p>
          <a:p>
            <a:r>
              <a:rPr lang="en-US" baseline="0" dirty="0" smtClean="0"/>
              <a:t>You can save the output to a text file from PSQL by using the </a:t>
            </a:r>
            <a:r>
              <a:rPr lang="en-US" baseline="0" dirty="0" smtClean="0">
                <a:latin typeface="Courier New" panose="02070309020205020404" pitchFamily="49" charset="0"/>
                <a:cs typeface="Courier New" panose="02070309020205020404" pitchFamily="49" charset="0"/>
              </a:rPr>
              <a:t>\o &lt;</a:t>
            </a:r>
            <a:r>
              <a:rPr lang="en-US" i="1" baseline="0" dirty="0" smtClean="0">
                <a:latin typeface="Courier New" panose="02070309020205020404" pitchFamily="49" charset="0"/>
                <a:cs typeface="Courier New" panose="02070309020205020404" pitchFamily="49" charset="0"/>
              </a:rPr>
              <a:t>filename</a:t>
            </a:r>
            <a:r>
              <a:rPr lang="en-US" baseline="0" dirty="0" smtClean="0">
                <a:latin typeface="Courier New" panose="02070309020205020404" pitchFamily="49" charset="0"/>
                <a:cs typeface="Courier New" panose="02070309020205020404" pitchFamily="49" charset="0"/>
              </a:rPr>
              <a:t>&gt;</a:t>
            </a:r>
            <a:r>
              <a:rPr lang="en-US" baseline="0" dirty="0" smtClean="0"/>
              <a:t> meta-command in psql</a:t>
            </a:r>
          </a:p>
          <a:p>
            <a:r>
              <a:rPr lang="en-US" baseline="0" dirty="0" smtClean="0"/>
              <a:t>You can view the explain plan in Greenplum Command Center by accessing the Query Monitor tab and clicking on the </a:t>
            </a:r>
            <a:r>
              <a:rPr lang="en-US" b="1" baseline="0" dirty="0" smtClean="0"/>
              <a:t>Show Query Plan </a:t>
            </a:r>
            <a:r>
              <a:rPr lang="en-US" baseline="0" dirty="0" smtClean="0"/>
              <a:t>button for an in-flight or completed query. The Query Plan button lets you view the full query details, the query text, and the query plan for the executing, completed, or aborted query. </a:t>
            </a:r>
          </a:p>
          <a:p>
            <a:r>
              <a:rPr lang="en-US" dirty="0" err="1" smtClean="0"/>
              <a:t>pgAdmin</a:t>
            </a:r>
            <a:r>
              <a:rPr lang="en-US" dirty="0" smtClean="0"/>
              <a:t> III provides both a textual display and a graphical display. You click the </a:t>
            </a:r>
            <a:r>
              <a:rPr lang="en-US" b="1" dirty="0" smtClean="0"/>
              <a:t>Explain query </a:t>
            </a:r>
            <a:r>
              <a:rPr lang="en-US" dirty="0" smtClean="0"/>
              <a:t>button in </a:t>
            </a:r>
            <a:r>
              <a:rPr lang="en-US" dirty="0" err="1" smtClean="0"/>
              <a:t>pgAdmin</a:t>
            </a:r>
            <a:r>
              <a:rPr lang="en-US" dirty="0" smtClean="0"/>
              <a:t> III to view the plan analysis. While Command Center provides the explain plan in text for an in-flight query, </a:t>
            </a:r>
            <a:r>
              <a:rPr lang="en-US" dirty="0" err="1" smtClean="0"/>
              <a:t>pgAdmin</a:t>
            </a:r>
            <a:r>
              <a:rPr lang="en-US" dirty="0" smtClean="0"/>
              <a:t> III does not actually execute the query, but instead performs the same behavior as using the </a:t>
            </a:r>
            <a:r>
              <a:rPr lang="en-US" dirty="0" smtClean="0">
                <a:latin typeface="Courier New" panose="02070309020205020404" pitchFamily="49" charset="0"/>
                <a:cs typeface="Courier New" panose="02070309020205020404" pitchFamily="49" charset="0"/>
              </a:rPr>
              <a:t>EXPLAIN</a:t>
            </a:r>
            <a:r>
              <a:rPr lang="en-US" dirty="0" smtClean="0"/>
              <a:t> syntax as part of the query. You do not need to prepend the </a:t>
            </a:r>
            <a:r>
              <a:rPr lang="en-US" dirty="0" smtClean="0">
                <a:latin typeface="Courier New" panose="02070309020205020404" pitchFamily="49" charset="0"/>
                <a:cs typeface="Courier New" panose="02070309020205020404" pitchFamily="49" charset="0"/>
              </a:rPr>
              <a:t>EXPLAIN</a:t>
            </a:r>
            <a:r>
              <a:rPr lang="en-US" dirty="0" smtClean="0"/>
              <a:t> clause to the query to obtain this output.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4475F10-5301-45E0-8406-B76BC39161B5}" type="slidenum">
              <a:rPr lang="en-US" altLang="en-US" smtClean="0"/>
              <a:pPr/>
              <a:t>6</a:t>
            </a:fld>
            <a:endParaRPr lang="en-US" altLang="en-US"/>
          </a:p>
        </p:txBody>
      </p:sp>
    </p:spTree>
    <p:extLst>
      <p:ext uri="{BB962C8B-B14F-4D97-AF65-F5344CB8AC3E}">
        <p14:creationId xmlns:p14="http://schemas.microsoft.com/office/powerpoint/2010/main" val="2040251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graphical display shown here is similar to the graphical</a:t>
            </a:r>
            <a:r>
              <a:rPr lang="en-US" baseline="0" dirty="0" smtClean="0"/>
              <a:t> description provided earlier. Here, the plan is read from left to right and bottom to top. Slice 1 starts the operation with a scan on a table and performs a broadcast motion. In parallel, slice 2 starts a scan of another table and performs a broadcast motion of that table to the other segments to complete the operation. Once complete, the results are fed to another slice where another table is scanned and an hash join is performed between the results of slice 2 and slice 3. The results of slice 1 are hash joined with the results of slice 3 and a gather motion is then performed.</a:t>
            </a:r>
          </a:p>
          <a:p>
            <a:endParaRPr lang="en-US" dirty="0"/>
          </a:p>
        </p:txBody>
      </p:sp>
      <p:sp>
        <p:nvSpPr>
          <p:cNvPr id="4" name="Slide Number Placeholder 3"/>
          <p:cNvSpPr>
            <a:spLocks noGrp="1"/>
          </p:cNvSpPr>
          <p:nvPr>
            <p:ph type="sldNum" sz="quarter" idx="10"/>
          </p:nvPr>
        </p:nvSpPr>
        <p:spPr/>
        <p:txBody>
          <a:bodyPr/>
          <a:lstStyle/>
          <a:p>
            <a:fld id="{74475F10-5301-45E0-8406-B76BC39161B5}" type="slidenum">
              <a:rPr lang="en-US" altLang="en-US" smtClean="0"/>
              <a:pPr/>
              <a:t>7</a:t>
            </a:fld>
            <a:endParaRPr lang="en-US" altLang="en-US"/>
          </a:p>
        </p:txBody>
      </p:sp>
    </p:spTree>
    <p:extLst>
      <p:ext uri="{BB962C8B-B14F-4D97-AF65-F5344CB8AC3E}">
        <p14:creationId xmlns:p14="http://schemas.microsoft.com/office/powerpoint/2010/main" val="2449115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aseline="0" dirty="0" smtClean="0"/>
              <a:t>Let us examine the query shown on the slide. The query shown on the slide was executed against a partitioned table, display_run, aliased to ‘</a:t>
            </a:r>
            <a:r>
              <a:rPr lang="en-US" baseline="0" dirty="0" smtClean="0">
                <a:latin typeface="Courier New" pitchFamily="49" charset="0"/>
                <a:cs typeface="Courier New" pitchFamily="49" charset="0"/>
              </a:rPr>
              <a:t>b’</a:t>
            </a:r>
            <a:r>
              <a:rPr lang="en-US" baseline="0" dirty="0" smtClean="0"/>
              <a:t>.</a:t>
            </a:r>
          </a:p>
          <a:p>
            <a:r>
              <a:rPr lang="en-US" baseline="0" dirty="0" smtClean="0"/>
              <a:t>There are a couple of filters, on the ‘</a:t>
            </a:r>
            <a:r>
              <a:rPr lang="en-US" baseline="0" dirty="0" err="1" smtClean="0">
                <a:latin typeface="Courier New" pitchFamily="49" charset="0"/>
                <a:cs typeface="Courier New" pitchFamily="49" charset="0"/>
              </a:rPr>
              <a:t>local_time’</a:t>
            </a:r>
            <a:r>
              <a:rPr lang="en-US" baseline="0" dirty="0" smtClean="0">
                <a:latin typeface="+mn-lt"/>
                <a:cs typeface="+mn-cs"/>
              </a:rPr>
              <a:t> and ‘url’ columns.</a:t>
            </a:r>
            <a:endParaRPr lang="en-US" baseline="0" dirty="0" smtClean="0"/>
          </a:p>
          <a:p>
            <a:r>
              <a:rPr lang="en-US" baseline="0" dirty="0" smtClean="0"/>
              <a:t>The resulting query plan is displayed on the next slide </a:t>
            </a:r>
            <a:r>
              <a:rPr lang="is-IS" baseline="0" dirty="0" smtClean="0"/>
              <a:t>…</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a:xfrm>
            <a:off x="457200" y="4267200"/>
            <a:ext cx="5943600" cy="4343400"/>
          </a:xfrm>
        </p:spPr>
        <p:txBody>
          <a:bodyPr>
            <a:noAutofit/>
          </a:bodyPr>
          <a:lstStyle/>
          <a:p>
            <a:r>
              <a:rPr lang="en-US" sz="1100" dirty="0" smtClean="0"/>
              <a:t>The example query plan consists of a tree plan with multiple nodes as indicated by the arrows symbol (-&gt;).  Each node is executed in parallel across all segment instances.</a:t>
            </a:r>
          </a:p>
          <a:p>
            <a:r>
              <a:rPr lang="en-US" sz="1100" dirty="0" smtClean="0"/>
              <a:t>As query plans are analyzed it is important to focus on the query plan elements that are relevant to improving query performance.</a:t>
            </a:r>
          </a:p>
          <a:p>
            <a:r>
              <a:rPr lang="en-US" sz="1100" dirty="0" smtClean="0"/>
              <a:t>Read the query plan from the bottom up:</a:t>
            </a:r>
          </a:p>
          <a:p>
            <a:pPr marL="171450" indent="-171450">
              <a:buFont typeface="Arial" panose="020B0604020202020204" pitchFamily="34" charset="0"/>
              <a:buChar char="•"/>
            </a:pPr>
            <a:r>
              <a:rPr lang="en-US" sz="1100" dirty="0" smtClean="0"/>
              <a:t>The query displayed here begins with a </a:t>
            </a:r>
            <a:r>
              <a:rPr lang="en-US" sz="1100" b="1" dirty="0" smtClean="0"/>
              <a:t>sequential scan </a:t>
            </a:r>
            <a:r>
              <a:rPr lang="en-US" sz="1100" dirty="0" smtClean="0"/>
              <a:t>of the </a:t>
            </a:r>
            <a:r>
              <a:rPr lang="en-US" sz="1100" dirty="0" smtClean="0">
                <a:latin typeface="Courier New" pitchFamily="49" charset="0"/>
                <a:cs typeface="Courier New" pitchFamily="49" charset="0"/>
              </a:rPr>
              <a:t>display_run_child_2007_03_month</a:t>
            </a:r>
            <a:r>
              <a:rPr lang="en-US" sz="1100" dirty="0" smtClean="0"/>
              <a:t> table.</a:t>
            </a:r>
          </a:p>
          <a:p>
            <a:pPr marL="171450" indent="-171450">
              <a:buFont typeface="Arial" panose="020B0604020202020204" pitchFamily="34" charset="0"/>
              <a:buChar char="•"/>
            </a:pPr>
            <a:r>
              <a:rPr lang="en-US" sz="1100" dirty="0" smtClean="0"/>
              <a:t>The </a:t>
            </a:r>
            <a:r>
              <a:rPr lang="en-US" sz="1100" dirty="0" smtClean="0">
                <a:latin typeface="Courier New" pitchFamily="49" charset="0"/>
                <a:cs typeface="Courier New" pitchFamily="49" charset="0"/>
              </a:rPr>
              <a:t>WHERE</a:t>
            </a:r>
            <a:r>
              <a:rPr lang="en-US" sz="1100" dirty="0" smtClean="0"/>
              <a:t> clause is applied as a </a:t>
            </a:r>
            <a:r>
              <a:rPr lang="en-US" sz="1100" b="1" dirty="0" smtClean="0"/>
              <a:t>filter</a:t>
            </a:r>
            <a:r>
              <a:rPr lang="en-US" sz="1100" dirty="0" smtClean="0"/>
              <a:t> condition.</a:t>
            </a:r>
          </a:p>
          <a:p>
            <a:pPr marL="171450" indent="-171450">
              <a:buFont typeface="Arial" panose="020B0604020202020204" pitchFamily="34" charset="0"/>
              <a:buChar char="•"/>
            </a:pPr>
            <a:r>
              <a:rPr lang="en-US" sz="1100" dirty="0" smtClean="0"/>
              <a:t>The scan operation checks the condition for each row it scans, and outputs 6078741 rows that pass the condition.</a:t>
            </a:r>
          </a:p>
          <a:p>
            <a:pPr marL="171450" indent="-171450">
              <a:buFont typeface="Arial" panose="020B0604020202020204" pitchFamily="34" charset="0"/>
              <a:buChar char="•"/>
            </a:pPr>
            <a:r>
              <a:rPr lang="en-US" sz="1100" dirty="0" smtClean="0"/>
              <a:t>The sequential scan had a startup</a:t>
            </a:r>
            <a:r>
              <a:rPr lang="en-US" sz="1100" baseline="0" dirty="0" smtClean="0"/>
              <a:t> cost of </a:t>
            </a:r>
            <a:r>
              <a:rPr lang="en-US" sz="1100" dirty="0" smtClean="0"/>
              <a:t>0.00,</a:t>
            </a:r>
            <a:r>
              <a:rPr lang="en-US" sz="1100" baseline="0" dirty="0" smtClean="0"/>
              <a:t> and </a:t>
            </a:r>
            <a:r>
              <a:rPr lang="en-US" sz="1100" dirty="0" smtClean="0"/>
              <a:t>3,188,310.02 to scan all rows.</a:t>
            </a:r>
          </a:p>
          <a:p>
            <a:pPr marL="171450" indent="-171450">
              <a:buFont typeface="Arial" panose="020B0604020202020204" pitchFamily="34" charset="0"/>
              <a:buChar char="•"/>
            </a:pPr>
            <a:r>
              <a:rPr lang="en-US" sz="1100" dirty="0" smtClean="0"/>
              <a:t>A second sequential scan of the </a:t>
            </a:r>
            <a:r>
              <a:rPr lang="en-US" sz="1100" dirty="0" smtClean="0">
                <a:latin typeface="Courier New" pitchFamily="49" charset="0"/>
                <a:cs typeface="Courier New" pitchFamily="49" charset="0"/>
              </a:rPr>
              <a:t>display_run_b</a:t>
            </a:r>
            <a:r>
              <a:rPr lang="en-US" sz="1100" dirty="0" smtClean="0"/>
              <a:t> table produces a single row. </a:t>
            </a:r>
          </a:p>
          <a:p>
            <a:pPr marL="171450" indent="-171450">
              <a:buFont typeface="Arial" panose="020B0604020202020204" pitchFamily="34" charset="0"/>
              <a:buChar char="•"/>
            </a:pPr>
            <a:r>
              <a:rPr lang="en-US" sz="1100" dirty="0" smtClean="0"/>
              <a:t>The results of the scan operations are passed up to a </a:t>
            </a:r>
            <a:r>
              <a:rPr lang="en-US" sz="1100" b="1" dirty="0" smtClean="0"/>
              <a:t>sort</a:t>
            </a:r>
            <a:r>
              <a:rPr lang="en-US" sz="1100" dirty="0" smtClean="0"/>
              <a:t> operation which is required in order to perform the group operation. </a:t>
            </a:r>
          </a:p>
          <a:p>
            <a:pPr marL="171450" indent="-171450">
              <a:buFont typeface="Arial" panose="020B0604020202020204" pitchFamily="34" charset="0"/>
              <a:buChar char="•"/>
            </a:pPr>
            <a:r>
              <a:rPr lang="en-US" sz="1100" dirty="0" smtClean="0"/>
              <a:t>The output of the sort operation will pass 6,078,742 rows to the next plan node to perform a </a:t>
            </a:r>
            <a:r>
              <a:rPr lang="en-US" sz="1100" b="1" dirty="0" smtClean="0"/>
              <a:t>GROUP BY </a:t>
            </a:r>
            <a:r>
              <a:rPr lang="en-US" sz="1100" dirty="0" smtClean="0"/>
              <a:t>resulting in 607,875 rows. </a:t>
            </a:r>
          </a:p>
          <a:p>
            <a:pPr marL="171450" indent="-171450">
              <a:buFont typeface="Arial" panose="020B0604020202020204" pitchFamily="34" charset="0"/>
              <a:buChar char="•"/>
            </a:pPr>
            <a:r>
              <a:rPr lang="en-US" sz="1100" dirty="0" smtClean="0"/>
              <a:t>Finally, 48 segments pass their results back to the master in the </a:t>
            </a:r>
            <a:r>
              <a:rPr lang="en-US" sz="1100" b="1" dirty="0" smtClean="0"/>
              <a:t>“Gather Motion” </a:t>
            </a:r>
            <a:r>
              <a:rPr lang="en-US" sz="1100" dirty="0" smtClean="0"/>
              <a:t>node.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6329364"/>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672306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D745134-AD03-4A89-A9DB-EB83690C3E8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4"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41"/>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9" y="2473230"/>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92" y="379370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4870423"/>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67437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6329364"/>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672306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C4ECB52-206F-41D5-83CC-FB6C2ECF0A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4"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6726241"/>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2748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6329364"/>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672306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E6718AD-3AD0-47E1-94E9-3D500AFA3CF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4"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6726241"/>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2198647"/>
            <a:ext cx="6048376" cy="1230080"/>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22" y="351524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170285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6329364"/>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672306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82EDEA53-F321-473E-A199-97E41E6204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4"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6726241"/>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365545"/>
            <a:ext cx="6048376" cy="4013406"/>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33075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42" y="2228852"/>
            <a:ext cx="51530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3760790"/>
            <a:ext cx="568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46400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2" name="Shape 12"/>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5" name="Shape 15"/>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3690274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7" y="433916"/>
            <a:ext cx="8410499" cy="6140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8" y="1432986"/>
            <a:ext cx="8410499" cy="45107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40648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14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5" y="1268269"/>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419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2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5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04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75" y="1175133"/>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74639"/>
            <a:ext cx="8229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103790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6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2210796"/>
            <a:ext cx="6048376" cy="1230080"/>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17" y="3671063"/>
            <a:ext cx="6048375" cy="1901704"/>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71526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6329364"/>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672306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0312796-99FC-4B3F-BDED-9E9EBBFB6C5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950204"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41"/>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8.x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6.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6.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13.x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tags" Target="../tags/tag14.x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tags" Target="../tags/tag15.x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6.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6.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6.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6.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6.jp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9.png"/><Relationship Id="rId1" Type="http://schemas.openxmlformats.org/officeDocument/2006/relationships/tags" Target="../tags/tag5.xml"/><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6.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6.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20486289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Order and Aggregation – Query </a:t>
            </a:r>
            <a:endParaRPr lang="en-US" dirty="0"/>
          </a:p>
        </p:txBody>
      </p:sp>
      <p:grpSp>
        <p:nvGrpSpPr>
          <p:cNvPr id="5" name="Group 11"/>
          <p:cNvGrpSpPr/>
          <p:nvPr/>
        </p:nvGrpSpPr>
        <p:grpSpPr>
          <a:xfrm>
            <a:off x="381000" y="914400"/>
            <a:ext cx="8305800" cy="1600200"/>
            <a:chOff x="533400" y="3429000"/>
            <a:chExt cx="8305800" cy="1600200"/>
          </a:xfrm>
        </p:grpSpPr>
        <p:grpSp>
          <p:nvGrpSpPr>
            <p:cNvPr id="6" name="Group 21"/>
            <p:cNvGrpSpPr/>
            <p:nvPr/>
          </p:nvGrpSpPr>
          <p:grpSpPr>
            <a:xfrm>
              <a:off x="609600" y="3581400"/>
              <a:ext cx="8229600" cy="1447800"/>
              <a:chOff x="609600" y="3581400"/>
              <a:chExt cx="8229600" cy="1447800"/>
            </a:xfrm>
          </p:grpSpPr>
          <p:grpSp>
            <p:nvGrpSpPr>
              <p:cNvPr id="8" name="Group 20"/>
              <p:cNvGrpSpPr/>
              <p:nvPr/>
            </p:nvGrpSpPr>
            <p:grpSpPr>
              <a:xfrm>
                <a:off x="609600" y="3610302"/>
                <a:ext cx="8229600" cy="1418898"/>
                <a:chOff x="609600" y="3610302"/>
                <a:chExt cx="8229600" cy="1418898"/>
              </a:xfrm>
            </p:grpSpPr>
            <p:sp>
              <p:nvSpPr>
                <p:cNvPr id="13" name="Rectangle 12"/>
                <p:cNvSpPr/>
                <p:nvPr/>
              </p:nvSpPr>
              <p:spPr>
                <a:xfrm>
                  <a:off x="609600" y="3610302"/>
                  <a:ext cx="8229600" cy="1418898"/>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 y="3610302"/>
                  <a:ext cx="82296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1143000" y="3581400"/>
                <a:ext cx="4378873" cy="369332"/>
              </a:xfrm>
              <a:prstGeom prst="rect">
                <a:avLst/>
              </a:prstGeom>
              <a:noFill/>
            </p:spPr>
            <p:txBody>
              <a:bodyPr wrap="none" rtlCol="0">
                <a:spAutoFit/>
              </a:bodyPr>
              <a:lstStyle/>
              <a:p>
                <a:r>
                  <a:rPr lang="en-US" b="1" dirty="0" smtClean="0">
                    <a:latin typeface="Calibri" pitchFamily="34" charset="0"/>
                  </a:rPr>
                  <a:t>Example: </a:t>
                </a:r>
                <a:r>
                  <a:rPr lang="en-US" b="1" dirty="0" smtClean="0">
                    <a:latin typeface="Calibri" pitchFamily="34" charset="0"/>
                    <a:cs typeface="Courier New" pitchFamily="49" charset="0"/>
                  </a:rPr>
                  <a:t>JOIN Operation on multiple tables</a:t>
                </a:r>
                <a:endParaRPr lang="en-US" b="1" dirty="0">
                  <a:latin typeface="Courier New" pitchFamily="49" charset="0"/>
                  <a:cs typeface="Courier New" pitchFamily="49" charset="0"/>
                </a:endParaRPr>
              </a:p>
            </p:txBody>
          </p:sp>
        </p:grpSp>
        <p:sp>
          <p:nvSpPr>
            <p:cNvPr id="7" name="TextBox 6"/>
            <p:cNvSpPr txBox="1"/>
            <p:nvPr/>
          </p:nvSpPr>
          <p:spPr>
            <a:xfrm>
              <a:off x="762000" y="4038600"/>
              <a:ext cx="6833722" cy="923330"/>
            </a:xfrm>
            <a:prstGeom prst="rect">
              <a:avLst/>
            </a:prstGeom>
            <a:solidFill>
              <a:schemeClr val="bg1"/>
            </a:solidFill>
            <a:effectLst>
              <a:softEdge rad="127000"/>
            </a:effectLst>
          </p:spPr>
          <p:txBody>
            <a:bodyPr wrap="none" rtlCol="0">
              <a:spAutoFit/>
            </a:bodyPr>
            <a:lstStyle/>
            <a:p>
              <a:r>
                <a:rPr lang="en-US" dirty="0" smtClean="0">
                  <a:latin typeface="Courier New" pitchFamily="49" charset="0"/>
                  <a:cs typeface="Courier New" pitchFamily="49" charset="0"/>
                </a:rPr>
                <a:t>SELECT COUNT(*) FROM </a:t>
              </a:r>
              <a:r>
                <a:rPr lang="en-US" dirty="0" err="1" smtClean="0">
                  <a:latin typeface="Courier New" pitchFamily="49" charset="0"/>
                  <a:cs typeface="Courier New" pitchFamily="49" charset="0"/>
                </a:rPr>
                <a:t>partsupp</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ps</a:t>
              </a:r>
              <a:r>
                <a:rPr lang="en-US" dirty="0" smtClean="0">
                  <a:latin typeface="Courier New" pitchFamily="49" charset="0"/>
                  <a:cs typeface="Courier New" pitchFamily="49" charset="0"/>
                </a:rPr>
                <a:t>, supplier, part</a:t>
              </a:r>
            </a:p>
            <a:p>
              <a:r>
                <a:rPr lang="en-US" dirty="0" smtClean="0">
                  <a:latin typeface="Courier New" pitchFamily="49" charset="0"/>
                  <a:cs typeface="Courier New" pitchFamily="49" charset="0"/>
                </a:rPr>
                <a:t>	WHERE </a:t>
              </a:r>
              <a:r>
                <a:rPr lang="en-US" dirty="0" err="1" smtClean="0">
                  <a:latin typeface="Courier New" pitchFamily="49" charset="0"/>
                  <a:cs typeface="Courier New" pitchFamily="49" charset="0"/>
                </a:rPr>
                <a:t>ps.ps_suppkey</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supplier.s_suppkey</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AND </a:t>
              </a:r>
              <a:r>
                <a:rPr lang="en-US" dirty="0" err="1" smtClean="0">
                  <a:latin typeface="Courier New" pitchFamily="49" charset="0"/>
                  <a:cs typeface="Courier New" pitchFamily="49" charset="0"/>
                </a:rPr>
                <a:t>part.p_partkey</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ps.ps_partkey</a:t>
              </a:r>
              <a:r>
                <a:rPr lang="en-US" dirty="0" smtClean="0">
                  <a:latin typeface="Courier New" pitchFamily="49" charset="0"/>
                  <a:cs typeface="Courier New" pitchFamily="49" charset="0"/>
                </a:rPr>
                <a:t>; </a:t>
              </a:r>
            </a:p>
          </p:txBody>
        </p:sp>
        <p:grpSp>
          <p:nvGrpSpPr>
            <p:cNvPr id="11" name="Group 25"/>
            <p:cNvGrpSpPr/>
            <p:nvPr/>
          </p:nvGrpSpPr>
          <p:grpSpPr>
            <a:xfrm>
              <a:off x="533400" y="3429000"/>
              <a:ext cx="838200" cy="685800"/>
              <a:chOff x="914400" y="1828800"/>
              <a:chExt cx="838200" cy="685800"/>
            </a:xfrm>
          </p:grpSpPr>
          <p:pic>
            <p:nvPicPr>
              <p:cNvPr id="9"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0"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nvGrpSpPr>
          <p:cNvPr id="15" name="Group 15"/>
          <p:cNvGrpSpPr/>
          <p:nvPr/>
        </p:nvGrpSpPr>
        <p:grpSpPr>
          <a:xfrm>
            <a:off x="5791200" y="2438406"/>
            <a:ext cx="2895600" cy="762001"/>
            <a:chOff x="2066366" y="5009465"/>
            <a:chExt cx="2895600" cy="762000"/>
          </a:xfrm>
        </p:grpSpPr>
        <p:sp>
          <p:nvSpPr>
            <p:cNvPr id="17" name="Rounded Rectangle 16"/>
            <p:cNvSpPr/>
            <p:nvPr/>
          </p:nvSpPr>
          <p:spPr>
            <a:xfrm>
              <a:off x="2066366" y="5009465"/>
              <a:ext cx="2895600" cy="762000"/>
            </a:xfrm>
            <a:prstGeom prst="roundRect">
              <a:avLst>
                <a:gd name="adj" fmla="val 10460"/>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en-US" dirty="0" smtClean="0">
                <a:solidFill>
                  <a:schemeClr val="bg2">
                    <a:lumMod val="75000"/>
                  </a:schemeClr>
                </a:solidFill>
                <a:latin typeface="Calibri" pitchFamily="34" charset="0"/>
                <a:cs typeface="Courier New" pitchFamily="49" charset="0"/>
              </a:endParaRPr>
            </a:p>
          </p:txBody>
        </p:sp>
        <p:sp>
          <p:nvSpPr>
            <p:cNvPr id="18" name="TextBox 17"/>
            <p:cNvSpPr txBox="1"/>
            <p:nvPr/>
          </p:nvSpPr>
          <p:spPr>
            <a:xfrm>
              <a:off x="2086535" y="5067300"/>
              <a:ext cx="2654280" cy="646330"/>
            </a:xfrm>
            <a:prstGeom prst="rect">
              <a:avLst/>
            </a:prstGeom>
            <a:noFill/>
          </p:spPr>
          <p:txBody>
            <a:bodyPr wrap="none" rtlCol="0">
              <a:spAutoFit/>
            </a:bodyPr>
            <a:lstStyle/>
            <a:p>
              <a:r>
                <a:rPr lang="en-US" dirty="0" smtClean="0">
                  <a:latin typeface="Courier New" pitchFamily="49" charset="0"/>
                  <a:cs typeface="Courier New" pitchFamily="49" charset="0"/>
                </a:rPr>
                <a:t>JOIN</a:t>
              </a:r>
              <a:r>
                <a:rPr lang="en-US" dirty="0" smtClean="0">
                  <a:latin typeface="Calibri" pitchFamily="34" charset="0"/>
                  <a:cs typeface="Courier New" pitchFamily="49" charset="0"/>
                </a:rPr>
                <a:t> operation is applied</a:t>
              </a:r>
              <a:br>
                <a:rPr lang="en-US" dirty="0" smtClean="0">
                  <a:latin typeface="Calibri" pitchFamily="34" charset="0"/>
                  <a:cs typeface="Courier New" pitchFamily="49" charset="0"/>
                </a:rPr>
              </a:br>
              <a:r>
                <a:rPr lang="en-US" dirty="0" smtClean="0">
                  <a:latin typeface="Calibri" pitchFamily="34" charset="0"/>
                  <a:cs typeface="Courier New" pitchFamily="49" charset="0"/>
                </a:rPr>
                <a:t>over two tables</a:t>
              </a:r>
              <a:endParaRPr lang="en-US" dirty="0">
                <a:latin typeface="Calibri" pitchFamily="34" charset="0"/>
              </a:endParaRPr>
            </a:p>
          </p:txBody>
        </p:sp>
      </p:grpSp>
      <p:sp>
        <p:nvSpPr>
          <p:cNvPr id="19" name="Line Callout 1 (Border and Accent Bar) 18"/>
          <p:cNvSpPr/>
          <p:nvPr/>
        </p:nvSpPr>
        <p:spPr>
          <a:xfrm rot="5400000" flipH="1">
            <a:off x="1485900" y="1866900"/>
            <a:ext cx="914400" cy="2667000"/>
          </a:xfrm>
          <a:prstGeom prst="accentBorderCallout1">
            <a:avLst>
              <a:gd name="adj1" fmla="val 94436"/>
              <a:gd name="adj2" fmla="val 107704"/>
              <a:gd name="adj3" fmla="val 60410"/>
              <a:gd name="adj4" fmla="val 202108"/>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smtClean="0">
                <a:solidFill>
                  <a:schemeClr val="bg2">
                    <a:lumMod val="75000"/>
                  </a:schemeClr>
                </a:solidFill>
                <a:latin typeface="Courier New" pitchFamily="49" charset="0"/>
                <a:cs typeface="Courier New" pitchFamily="49" charset="0"/>
              </a:rPr>
              <a:t>COUNT</a:t>
            </a:r>
            <a:r>
              <a:rPr lang="en-US" dirty="0" smtClean="0">
                <a:solidFill>
                  <a:schemeClr val="bg2">
                    <a:lumMod val="75000"/>
                  </a:schemeClr>
                </a:solidFill>
                <a:latin typeface="Calibri" pitchFamily="34" charset="0"/>
                <a:cs typeface="Courier New" pitchFamily="49" charset="0"/>
              </a:rPr>
              <a:t> applies an aggregate over all of the columns.</a:t>
            </a:r>
          </a:p>
        </p:txBody>
      </p:sp>
    </p:spTree>
    <p:custDataLst>
      <p:tags r:id="rId1"/>
    </p:custDataLst>
    <p:extLst>
      <p:ext uri="{BB962C8B-B14F-4D97-AF65-F5344CB8AC3E}">
        <p14:creationId xmlns:p14="http://schemas.microsoft.com/office/powerpoint/2010/main" val="31282707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Begin by Examining Rows and Cost</a:t>
            </a:r>
            <a:endParaRPr lang="en-US" dirty="0"/>
          </a:p>
        </p:txBody>
      </p:sp>
      <p:grpSp>
        <p:nvGrpSpPr>
          <p:cNvPr id="2" name="Group 20"/>
          <p:cNvGrpSpPr/>
          <p:nvPr/>
        </p:nvGrpSpPr>
        <p:grpSpPr>
          <a:xfrm>
            <a:off x="0" y="4944985"/>
            <a:ext cx="9144000" cy="1267599"/>
            <a:chOff x="0" y="4953000"/>
            <a:chExt cx="9144000" cy="1267599"/>
          </a:xfrm>
        </p:grpSpPr>
        <p:sp>
          <p:nvSpPr>
            <p:cNvPr id="13" name="Rectangle 12"/>
            <p:cNvSpPr/>
            <p:nvPr/>
          </p:nvSpPr>
          <p:spPr>
            <a:xfrm>
              <a:off x="0" y="5029200"/>
              <a:ext cx="9144000" cy="10668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9"/>
            <p:cNvGrpSpPr/>
            <p:nvPr/>
          </p:nvGrpSpPr>
          <p:grpSpPr>
            <a:xfrm>
              <a:off x="381000" y="4953000"/>
              <a:ext cx="7882230" cy="1267599"/>
              <a:chOff x="381000" y="4724400"/>
              <a:chExt cx="7882230" cy="1267599"/>
            </a:xfrm>
          </p:grpSpPr>
          <p:grpSp>
            <p:nvGrpSpPr>
              <p:cNvPr id="4" name="Group 16"/>
              <p:cNvGrpSpPr/>
              <p:nvPr/>
            </p:nvGrpSpPr>
            <p:grpSpPr>
              <a:xfrm>
                <a:off x="381000" y="4724400"/>
                <a:ext cx="985715" cy="985743"/>
                <a:chOff x="1524000" y="4495800"/>
                <a:chExt cx="985715" cy="985743"/>
              </a:xfrm>
            </p:grpSpPr>
            <p:grpSp>
              <p:nvGrpSpPr>
                <p:cNvPr id="8" name="Group 15"/>
                <p:cNvGrpSpPr/>
                <p:nvPr/>
              </p:nvGrpSpPr>
              <p:grpSpPr>
                <a:xfrm>
                  <a:off x="1524000" y="4724400"/>
                  <a:ext cx="985715" cy="757143"/>
                  <a:chOff x="1524000" y="4724400"/>
                  <a:chExt cx="985715" cy="757143"/>
                </a:xfrm>
              </p:grpSpPr>
              <p:pic>
                <p:nvPicPr>
                  <p:cNvPr id="19"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10114"/>
                    <a:ext cx="757143" cy="985715"/>
                  </a:xfrm>
                  <a:prstGeom prst="rect">
                    <a:avLst/>
                  </a:prstGeom>
                  <a:noFill/>
                </p:spPr>
              </p:pic>
              <p:sp>
                <p:nvSpPr>
                  <p:cNvPr id="20" name="TextBox 19"/>
                  <p:cNvSpPr txBox="1"/>
                  <p:nvPr/>
                </p:nvSpPr>
                <p:spPr>
                  <a:xfrm>
                    <a:off x="1676400" y="4872335"/>
                    <a:ext cx="715404"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8"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16" name="TextBox 15"/>
              <p:cNvSpPr txBox="1"/>
              <p:nvPr/>
            </p:nvSpPr>
            <p:spPr>
              <a:xfrm>
                <a:off x="1371600" y="4884003"/>
                <a:ext cx="6891630" cy="1107996"/>
              </a:xfrm>
              <a:prstGeom prst="rect">
                <a:avLst/>
              </a:prstGeom>
              <a:noFill/>
            </p:spPr>
            <p:txBody>
              <a:bodyPr wrap="none" rtlCol="0">
                <a:spAutoFit/>
              </a:bodyPr>
              <a:lstStyle/>
              <a:p>
                <a:r>
                  <a:rPr lang="en-US" sz="2200" b="1" dirty="0" smtClean="0">
                    <a:solidFill>
                      <a:schemeClr val="bg2">
                        <a:lumMod val="75000"/>
                      </a:schemeClr>
                    </a:solidFill>
                    <a:latin typeface="Calibri" pitchFamily="34" charset="0"/>
                    <a:cs typeface="+mn-cs"/>
                  </a:rPr>
                  <a:t>Note:</a:t>
                </a:r>
                <a:r>
                  <a:rPr lang="en-US" sz="2200" dirty="0" smtClean="0">
                    <a:solidFill>
                      <a:schemeClr val="bg2">
                        <a:lumMod val="75000"/>
                      </a:schemeClr>
                    </a:solidFill>
                    <a:latin typeface="Calibri" pitchFamily="34" charset="0"/>
                    <a:cs typeface="+mn-cs"/>
                  </a:rPr>
                  <a:t> Identify plan nodes where the estimated cost is very </a:t>
                </a:r>
                <a:br>
                  <a:rPr lang="en-US" sz="2200" dirty="0" smtClean="0">
                    <a:solidFill>
                      <a:schemeClr val="bg2">
                        <a:lumMod val="75000"/>
                      </a:schemeClr>
                    </a:solidFill>
                    <a:latin typeface="Calibri" pitchFamily="34" charset="0"/>
                    <a:cs typeface="+mn-cs"/>
                  </a:rPr>
                </a:br>
                <a:r>
                  <a:rPr lang="en-US" sz="2200" dirty="0" smtClean="0">
                    <a:solidFill>
                      <a:schemeClr val="bg2">
                        <a:lumMod val="75000"/>
                      </a:schemeClr>
                    </a:solidFill>
                    <a:latin typeface="Calibri" pitchFamily="34" charset="0"/>
                    <a:cs typeface="+mn-cs"/>
                  </a:rPr>
                  <a:t>high and the number of rows is very large. This is where </a:t>
                </a:r>
                <a:br>
                  <a:rPr lang="en-US" sz="2200" dirty="0" smtClean="0">
                    <a:solidFill>
                      <a:schemeClr val="bg2">
                        <a:lumMod val="75000"/>
                      </a:schemeClr>
                    </a:solidFill>
                    <a:latin typeface="Calibri" pitchFamily="34" charset="0"/>
                    <a:cs typeface="+mn-cs"/>
                  </a:rPr>
                </a:br>
                <a:r>
                  <a:rPr lang="en-US" sz="2200" dirty="0" smtClean="0">
                    <a:solidFill>
                      <a:schemeClr val="bg2">
                        <a:lumMod val="75000"/>
                      </a:schemeClr>
                    </a:solidFill>
                    <a:latin typeface="Calibri" pitchFamily="34" charset="0"/>
                    <a:cs typeface="+mn-cs"/>
                  </a:rPr>
                  <a:t>the majority of time is spent.</a:t>
                </a:r>
              </a:p>
            </p:txBody>
          </p:sp>
        </p:grpSp>
      </p:grpSp>
      <p:grpSp>
        <p:nvGrpSpPr>
          <p:cNvPr id="9" name="Group 32"/>
          <p:cNvGrpSpPr/>
          <p:nvPr/>
        </p:nvGrpSpPr>
        <p:grpSpPr>
          <a:xfrm>
            <a:off x="76200" y="785773"/>
            <a:ext cx="8991600" cy="4159210"/>
            <a:chOff x="76200" y="641389"/>
            <a:chExt cx="8991600" cy="4159211"/>
          </a:xfrm>
        </p:grpSpPr>
        <p:grpSp>
          <p:nvGrpSpPr>
            <p:cNvPr id="12" name="Group 9"/>
            <p:cNvGrpSpPr/>
            <p:nvPr/>
          </p:nvGrpSpPr>
          <p:grpSpPr>
            <a:xfrm>
              <a:off x="76200" y="641389"/>
              <a:ext cx="8991600" cy="4159211"/>
              <a:chOff x="457200" y="1752600"/>
              <a:chExt cx="7315200" cy="4159211"/>
            </a:xfrm>
          </p:grpSpPr>
          <p:sp>
            <p:nvSpPr>
              <p:cNvPr id="10" name="Rectangle 9"/>
              <p:cNvSpPr/>
              <p:nvPr/>
            </p:nvSpPr>
            <p:spPr>
              <a:xfrm>
                <a:off x="457200" y="1752600"/>
                <a:ext cx="7315200" cy="4159211"/>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10423" y="1854875"/>
                <a:ext cx="7185777" cy="3970319"/>
              </a:xfrm>
              <a:prstGeom prst="rect">
                <a:avLst/>
              </a:prstGeom>
              <a:noFill/>
            </p:spPr>
            <p:txBody>
              <a:bodyPr wrap="square" rtlCol="0">
                <a:spAutoFit/>
              </a:bodyPr>
              <a:lstStyle/>
              <a:p>
                <a:r>
                  <a:rPr lang="en-US" sz="1400" dirty="0" smtClean="0">
                    <a:latin typeface="Courier New" pitchFamily="49" charset="0"/>
                    <a:cs typeface="Courier New" pitchFamily="49" charset="0"/>
                  </a:rPr>
                  <a:t>Aggregate (cost=16141.02..16141.03 rows=1 width=0)</a:t>
                </a:r>
              </a:p>
              <a:p>
                <a:r>
                  <a:rPr lang="en-US" sz="1400" dirty="0" smtClean="0">
                    <a:latin typeface="Courier New" pitchFamily="49" charset="0"/>
                    <a:cs typeface="Courier New" pitchFamily="49" charset="0"/>
                  </a:rPr>
                  <a:t>-&gt; Gather Motion 2:1 (slice2) (cost=16140.97..16141.00 rows=1 width=0)</a:t>
                </a:r>
              </a:p>
              <a:p>
                <a:r>
                  <a:rPr lang="en-US" sz="1400" dirty="0" smtClean="0">
                    <a:latin typeface="Courier New" pitchFamily="49" charset="0"/>
                    <a:cs typeface="Courier New" pitchFamily="49" charset="0"/>
                  </a:rPr>
                  <a:t>             -&gt; Aggregate (cost=16140.97..16140.98 rows=1 width=0)</a:t>
                </a:r>
              </a:p>
              <a:p>
                <a:r>
                  <a:rPr lang="en-US" sz="1400" dirty="0" smtClean="0">
                    <a:latin typeface="Courier New" pitchFamily="49" charset="0"/>
                    <a:cs typeface="Courier New" pitchFamily="49" charset="0"/>
                  </a:rPr>
                  <a:t>                     -&gt; Hash Join (cost=2999.46..15647.43 rows=197414 width=0)</a:t>
                </a:r>
              </a:p>
              <a:p>
                <a:r>
                  <a:rPr lang="en-US" sz="1400" dirty="0" smtClean="0">
                    <a:latin typeface="Courier New" pitchFamily="49" charset="0"/>
                    <a:cs typeface="Courier New" pitchFamily="49" charset="0"/>
                  </a:rPr>
                  <a:t>                         Hash Cond: ps.ps_partkey = part.p_partkey</a:t>
                </a:r>
              </a:p>
              <a:p>
                <a:r>
                  <a:rPr lang="en-US" sz="1400" dirty="0" smtClean="0">
                    <a:latin typeface="Courier New" pitchFamily="49" charset="0"/>
                    <a:cs typeface="Courier New" pitchFamily="49" charset="0"/>
                  </a:rPr>
                  <a:t>                         -&gt; Hash Join (cost=240.46..9920.71 rows=200020 width=4)</a:t>
                </a:r>
              </a:p>
              <a:p>
                <a:r>
                  <a:rPr lang="en-US" sz="1400" dirty="0" smtClean="0">
                    <a:latin typeface="Courier New" pitchFamily="49" charset="0"/>
                    <a:cs typeface="Courier New" pitchFamily="49" charset="0"/>
                  </a:rPr>
                  <a:t>                             Hash Cond: ps.ps_suppkey = supplier.s_suppkey</a:t>
                </a:r>
              </a:p>
              <a:p>
                <a:r>
                  <a:rPr lang="en-US" sz="1400" dirty="0" smtClean="0">
                    <a:latin typeface="Courier New" pitchFamily="49" charset="0"/>
                    <a:cs typeface="Courier New" pitchFamily="49" charset="0"/>
                  </a:rPr>
                  <a:t>                              -&gt; Seq Scan on partsupp ps (cost=0.00..6180.00 rows=400000 width=8)</a:t>
                </a:r>
              </a:p>
              <a:p>
                <a:r>
                  <a:rPr lang="en-US" sz="1400" dirty="0" smtClean="0">
                    <a:latin typeface="Courier New" pitchFamily="49" charset="0"/>
                    <a:cs typeface="Courier New" pitchFamily="49" charset="0"/>
                  </a:rPr>
                  <a:t>                              -&gt; Hash (cost=177.97..177.97 rows=4999 width=4)</a:t>
                </a:r>
              </a:p>
              <a:p>
                <a:r>
                  <a:rPr lang="en-US" sz="1400" dirty="0" smtClean="0">
                    <a:latin typeface="Courier New" pitchFamily="49" charset="0"/>
                    <a:cs typeface="Courier New" pitchFamily="49" charset="0"/>
                  </a:rPr>
                  <a:t>                                      -&gt; Broadcast Motion 2:2 (slice1) (cost=0.00..177.97 rows=4999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width=4)</a:t>
                </a:r>
              </a:p>
              <a:p>
                <a:r>
                  <a:rPr lang="en-US" sz="1400" dirty="0" smtClean="0">
                    <a:latin typeface="Courier New" pitchFamily="49" charset="0"/>
                    <a:cs typeface="Courier New" pitchFamily="49" charset="0"/>
                  </a:rPr>
                  <a:t>                                               -&gt; Seq Scan on supplier (cost=0.00..77.99 rows=4999 width=4)</a:t>
                </a:r>
              </a:p>
              <a:p>
                <a:r>
                  <a:rPr lang="en-US" sz="1400" dirty="0" smtClean="0">
                    <a:latin typeface="Courier New" pitchFamily="49" charset="0"/>
                    <a:cs typeface="Courier New" pitchFamily="49" charset="0"/>
                  </a:rPr>
                  <a:t>                        -&gt; Hash (cost=1509.00..1509.00 rows=100000 width=4)</a:t>
                </a:r>
              </a:p>
              <a:p>
                <a:r>
                  <a:rPr lang="en-US" sz="1400" dirty="0" smtClean="0">
                    <a:latin typeface="Courier New" pitchFamily="49" charset="0"/>
                    <a:cs typeface="Courier New" pitchFamily="49" charset="0"/>
                  </a:rPr>
                  <a:t>                              -&gt; Seq Scan on part (cost=0.00..1509.00 rows=100000 width=4)</a:t>
                </a:r>
              </a:p>
            </p:txBody>
          </p:sp>
        </p:grpSp>
        <p:sp>
          <p:nvSpPr>
            <p:cNvPr id="26" name="Rounded Rectangle 25"/>
            <p:cNvSpPr/>
            <p:nvPr/>
          </p:nvSpPr>
          <p:spPr>
            <a:xfrm>
              <a:off x="5562600" y="4183040"/>
              <a:ext cx="3352799"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250209" y="3747448"/>
              <a:ext cx="2873992"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228601" y="3124200"/>
              <a:ext cx="3048000"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6248400" y="2286000"/>
              <a:ext cx="2133600"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152400" y="2495550"/>
              <a:ext cx="1295400"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3810000" y="1416667"/>
              <a:ext cx="3810000"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p:cNvSpPr/>
            <p:nvPr/>
          </p:nvSpPr>
          <p:spPr>
            <a:xfrm>
              <a:off x="4257675" y="1816717"/>
              <a:ext cx="3581400"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6343602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Validate Partition Elimination </a:t>
            </a:r>
            <a:endParaRPr lang="en-US" dirty="0"/>
          </a:p>
        </p:txBody>
      </p:sp>
      <p:grpSp>
        <p:nvGrpSpPr>
          <p:cNvPr id="2" name="Group 19"/>
          <p:cNvGrpSpPr/>
          <p:nvPr/>
        </p:nvGrpSpPr>
        <p:grpSpPr>
          <a:xfrm>
            <a:off x="76200" y="773740"/>
            <a:ext cx="8991600" cy="5365254"/>
            <a:chOff x="76200" y="641389"/>
            <a:chExt cx="8991600" cy="5365252"/>
          </a:xfrm>
        </p:grpSpPr>
        <p:grpSp>
          <p:nvGrpSpPr>
            <p:cNvPr id="3" name="Group 9"/>
            <p:cNvGrpSpPr/>
            <p:nvPr/>
          </p:nvGrpSpPr>
          <p:grpSpPr>
            <a:xfrm>
              <a:off x="76200" y="641389"/>
              <a:ext cx="8991600" cy="5365252"/>
              <a:chOff x="457200" y="1752600"/>
              <a:chExt cx="7315200" cy="5365252"/>
            </a:xfrm>
          </p:grpSpPr>
          <p:sp>
            <p:nvSpPr>
              <p:cNvPr id="10" name="Rectangle 9"/>
              <p:cNvSpPr/>
              <p:nvPr/>
            </p:nvSpPr>
            <p:spPr>
              <a:xfrm>
                <a:off x="457200" y="1752600"/>
                <a:ext cx="7315200" cy="5149811"/>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10423" y="1854875"/>
                <a:ext cx="7185777" cy="5262977"/>
              </a:xfrm>
              <a:prstGeom prst="rect">
                <a:avLst/>
              </a:prstGeom>
              <a:noFill/>
            </p:spPr>
            <p:txBody>
              <a:bodyPr wrap="square" rtlCol="0">
                <a:spAutoFit/>
              </a:bodyPr>
              <a:lstStyle/>
              <a:p>
                <a:r>
                  <a:rPr lang="en-US" sz="1400" dirty="0" smtClean="0">
                    <a:latin typeface="Courier New" pitchFamily="49" charset="0"/>
                    <a:cs typeface="Courier New" pitchFamily="49" charset="0"/>
                  </a:rPr>
                  <a:t>Gather Motion 48:1  (slice1)  (cost=174933650.92..176041040.58 rows=7382598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Merge Key: b.run_id, b.pack_id, b.local_time, b.session_id, b."domain"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Unique  (cost=174933650.92..176041040.58 rows=7382598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Group By: b.run_id, b.pack_id, b.local_time, b.session_id, b."domain"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Sort  (cost=174933650.92..175118215.86 rows=73825977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Sort Key (Distinct): b.run_id, b.pack_id, b.local_time, b.session_id, b."domain"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Result  (cost=0.00..31620003.26 rows=73825977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Append  (cost=0.00..31620003.26 rows=73825977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Seq Scan on display_run b  (cost=0.00..1.02 rows=1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Filter: url::text 'delete’::text OR url::text 'estimate time'::text OR url::text 'user time’::text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Seq Scan on </a:t>
                </a:r>
                <a:r>
                  <a:rPr lang="en-US" sz="1400" b="1" dirty="0" smtClean="0">
                    <a:latin typeface="Courier New" pitchFamily="49" charset="0"/>
                    <a:cs typeface="Courier New" pitchFamily="49" charset="0"/>
                  </a:rPr>
                  <a:t>display_run_child_2007_03_month</a:t>
                </a:r>
                <a:r>
                  <a:rPr lang="en-US" sz="1400" dirty="0" smtClean="0">
                    <a:latin typeface="Courier New" pitchFamily="49" charset="0"/>
                    <a:cs typeface="Courier New" pitchFamily="49" charset="0"/>
                  </a:rPr>
                  <a:t> b  (cost=0.00..2635000.02 rows=6079950 width=50)</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Filter: url::text 'delete’::text OR url::text 'estimate time'::text OR url::text 'user time’::text</a:t>
                </a:r>
              </a:p>
              <a:p>
                <a:r>
                  <a:rPr lang="en-US" sz="1400" dirty="0" smtClean="0">
                    <a:latin typeface="Courier New" pitchFamily="49" charset="0"/>
                    <a:cs typeface="Courier New" pitchFamily="49" charset="0"/>
                  </a:rPr>
                  <a:t>                           -&gt;  Seq Scan on </a:t>
                </a:r>
                <a:r>
                  <a:rPr lang="en-US" sz="1400" b="1" dirty="0" smtClean="0">
                    <a:latin typeface="Courier New" pitchFamily="49" charset="0"/>
                    <a:cs typeface="Courier New" pitchFamily="49" charset="0"/>
                  </a:rPr>
                  <a:t>display_run_child_2007_04_month</a:t>
                </a:r>
                <a:r>
                  <a:rPr lang="en-US" sz="1400" dirty="0" smtClean="0">
                    <a:latin typeface="Courier New" pitchFamily="49" charset="0"/>
                    <a:cs typeface="Courier New" pitchFamily="49" charset="0"/>
                  </a:rPr>
                  <a:t> b  (cost=0.00..2635000.02 rows=6182099 width=50)</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Filter: url::text 'delete’::text OR url::text 'estimate time'::text OR url::text 'user time’::text</a:t>
                </a:r>
              </a:p>
              <a:p>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endParaRPr lang="en-US" sz="1400" dirty="0" smtClean="0">
                  <a:latin typeface="Courier New" pitchFamily="49" charset="0"/>
                  <a:cs typeface="Courier New" pitchFamily="49" charset="0"/>
                </a:endParaRPr>
              </a:p>
            </p:txBody>
          </p:sp>
        </p:grpSp>
        <p:sp>
          <p:nvSpPr>
            <p:cNvPr id="12" name="Rounded Rectangle 11"/>
            <p:cNvSpPr/>
            <p:nvPr/>
          </p:nvSpPr>
          <p:spPr>
            <a:xfrm>
              <a:off x="3505200" y="2895600"/>
              <a:ext cx="2819400"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3505200" y="3762375"/>
              <a:ext cx="4648200"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3505200" y="4606816"/>
              <a:ext cx="4648200"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14"/>
          <p:cNvGrpSpPr/>
          <p:nvPr/>
        </p:nvGrpSpPr>
        <p:grpSpPr>
          <a:xfrm>
            <a:off x="2857500" y="5847352"/>
            <a:ext cx="3429000" cy="685800"/>
            <a:chOff x="5809764" y="3352800"/>
            <a:chExt cx="3429000" cy="685800"/>
          </a:xfrm>
        </p:grpSpPr>
        <p:sp>
          <p:nvSpPr>
            <p:cNvPr id="16" name="Rectangular Callout 15"/>
            <p:cNvSpPr/>
            <p:nvPr/>
          </p:nvSpPr>
          <p:spPr>
            <a:xfrm>
              <a:off x="5809764" y="3352800"/>
              <a:ext cx="3429000" cy="685800"/>
            </a:xfrm>
            <a:prstGeom prst="wedgeRectCallout">
              <a:avLst>
                <a:gd name="adj1" fmla="val -47133"/>
                <a:gd name="adj2" fmla="val 9281"/>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2"/>
            <p:cNvGrpSpPr/>
            <p:nvPr/>
          </p:nvGrpSpPr>
          <p:grpSpPr>
            <a:xfrm>
              <a:off x="5867400" y="3429000"/>
              <a:ext cx="3328267" cy="533400"/>
              <a:chOff x="4191000" y="3581400"/>
              <a:chExt cx="3328267" cy="533400"/>
            </a:xfrm>
          </p:grpSpPr>
          <p:sp>
            <p:nvSpPr>
              <p:cNvPr id="18" name="Rounded Rectangle 17"/>
              <p:cNvSpPr/>
              <p:nvPr/>
            </p:nvSpPr>
            <p:spPr>
              <a:xfrm>
                <a:off x="4209564" y="3581400"/>
                <a:ext cx="3276600" cy="533400"/>
              </a:xfrm>
              <a:prstGeom prst="roundRect">
                <a:avLst>
                  <a:gd name="adj" fmla="val 2982"/>
                </a:avLst>
              </a:prstGeom>
              <a:solidFill>
                <a:schemeClr val="bg1"/>
              </a:solidFill>
              <a:ln w="12700">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4191000" y="3663435"/>
                <a:ext cx="3328267" cy="369332"/>
              </a:xfrm>
              <a:prstGeom prst="rect">
                <a:avLst/>
              </a:prstGeom>
              <a:noFill/>
            </p:spPr>
            <p:txBody>
              <a:bodyPr wrap="none" rtlCol="0">
                <a:spAutoFit/>
              </a:bodyPr>
              <a:lstStyle/>
              <a:p>
                <a:r>
                  <a:rPr lang="en-US" dirty="0" smtClean="0"/>
                  <a:t>All child partitions are scanned</a:t>
                </a:r>
                <a:endParaRPr lang="en-US" dirty="0"/>
              </a:p>
            </p:txBody>
          </p:sp>
        </p:grpSp>
      </p:grpSp>
    </p:spTree>
    <p:custDataLst>
      <p:tags r:id="rId1"/>
    </p:custDataLst>
    <p:extLst>
      <p:ext uri="{BB962C8B-B14F-4D97-AF65-F5344CB8AC3E}">
        <p14:creationId xmlns:p14="http://schemas.microsoft.com/office/powerpoint/2010/main" val="573040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Partition Elimination</a:t>
            </a:r>
            <a:endParaRPr lang="en-US" dirty="0"/>
          </a:p>
        </p:txBody>
      </p:sp>
      <p:grpSp>
        <p:nvGrpSpPr>
          <p:cNvPr id="2" name="Group 8"/>
          <p:cNvGrpSpPr/>
          <p:nvPr/>
        </p:nvGrpSpPr>
        <p:grpSpPr>
          <a:xfrm>
            <a:off x="76200" y="735173"/>
            <a:ext cx="8991600" cy="5149810"/>
            <a:chOff x="76200" y="641389"/>
            <a:chExt cx="8991600" cy="5149811"/>
          </a:xfrm>
        </p:grpSpPr>
        <p:grpSp>
          <p:nvGrpSpPr>
            <p:cNvPr id="3" name="Group 9"/>
            <p:cNvGrpSpPr/>
            <p:nvPr/>
          </p:nvGrpSpPr>
          <p:grpSpPr>
            <a:xfrm>
              <a:off x="76200" y="641389"/>
              <a:ext cx="8991600" cy="5149811"/>
              <a:chOff x="457200" y="1752600"/>
              <a:chExt cx="7315200" cy="5149811"/>
            </a:xfrm>
          </p:grpSpPr>
          <p:sp>
            <p:nvSpPr>
              <p:cNvPr id="14" name="Rectangle 13"/>
              <p:cNvSpPr/>
              <p:nvPr/>
            </p:nvSpPr>
            <p:spPr>
              <a:xfrm>
                <a:off x="457200" y="1752600"/>
                <a:ext cx="7315200" cy="5149811"/>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10423" y="1854875"/>
                <a:ext cx="7185777" cy="4832093"/>
              </a:xfrm>
              <a:prstGeom prst="rect">
                <a:avLst/>
              </a:prstGeom>
              <a:noFill/>
            </p:spPr>
            <p:txBody>
              <a:bodyPr wrap="square" rtlCol="0">
                <a:spAutoFit/>
              </a:bodyPr>
              <a:lstStyle/>
              <a:p>
                <a:r>
                  <a:rPr lang="en-US" sz="1400" dirty="0" smtClean="0">
                    <a:latin typeface="Courier New" pitchFamily="49" charset="0"/>
                    <a:cs typeface="Courier New" pitchFamily="49" charset="0"/>
                  </a:rPr>
                  <a:t>Gather Motion 48:1  (slice1)  (cost=14879102.69..14970283.82 rows=607875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Merge Key: b.run_id, b.pack_id, b.local_time, b.session_id, b."domain"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Unique  (cost=14879102.69..14970283.82 rows=607875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Group By: b.run_id, b.pack_id, b.local_time, b.session_id, b."domain"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Sort  (cost=14879102.69..14894299.54 rows=6078742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Sort Key (Distinct): b.run_id, b.pack_id, b.local_time, b.session_id, b."domain"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Result  (cost=0.00..3188311.04 rows=6078742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Append  (cost=0.00..3188311.04 rows=6078742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Seq Scan on display_run b  (cost=0.00..1.02 rows=1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Filter: local_time &gt;= '2007-03-01 00:00:00'::timestamp without time zone AND local_time &lt; '2007-04-01 00:00:00'::timestamp without time zone AND (url::text 'delete’::text OR url::text 'estimate time'::text OR url::text 'user time’::text)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Seq Scan on display_run_child_2007_03_month b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(cost=0.00..3188310.02 rows=6078741 width=50)</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Filter: local_time &gt;= '2007-03-01 00:00:00'::timestamp without time zone AND local_time &lt; '2007-04-01 00:00:00'::timestamp without time zone AND (url::text 'delete’::text OR url::text 'estimate time'::text OR url::text 'user time’::text)</a:t>
                </a:r>
              </a:p>
            </p:txBody>
          </p:sp>
        </p:grpSp>
        <p:sp>
          <p:nvSpPr>
            <p:cNvPr id="11" name="Rounded Rectangle 10"/>
            <p:cNvSpPr/>
            <p:nvPr/>
          </p:nvSpPr>
          <p:spPr>
            <a:xfrm>
              <a:off x="152400" y="4655494"/>
              <a:ext cx="8763000" cy="8598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4"/>
          <p:cNvGrpSpPr/>
          <p:nvPr/>
        </p:nvGrpSpPr>
        <p:grpSpPr>
          <a:xfrm>
            <a:off x="1785238" y="5656388"/>
            <a:ext cx="5181600" cy="838201"/>
            <a:chOff x="5842402" y="3352800"/>
            <a:chExt cx="5181600" cy="838200"/>
          </a:xfrm>
        </p:grpSpPr>
        <p:sp>
          <p:nvSpPr>
            <p:cNvPr id="36" name="Rectangular Callout 35"/>
            <p:cNvSpPr/>
            <p:nvPr/>
          </p:nvSpPr>
          <p:spPr>
            <a:xfrm>
              <a:off x="5842402" y="3352800"/>
              <a:ext cx="5181600" cy="838200"/>
            </a:xfrm>
            <a:prstGeom prst="wedgeRectCallout">
              <a:avLst>
                <a:gd name="adj1" fmla="val -47133"/>
                <a:gd name="adj2" fmla="val 9281"/>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2"/>
            <p:cNvGrpSpPr/>
            <p:nvPr/>
          </p:nvGrpSpPr>
          <p:grpSpPr>
            <a:xfrm>
              <a:off x="5878323" y="3429000"/>
              <a:ext cx="5136517" cy="685800"/>
              <a:chOff x="4201923" y="3581400"/>
              <a:chExt cx="5136517" cy="685800"/>
            </a:xfrm>
          </p:grpSpPr>
          <p:sp>
            <p:nvSpPr>
              <p:cNvPr id="38" name="Rounded Rectangle 37"/>
              <p:cNvSpPr/>
              <p:nvPr/>
            </p:nvSpPr>
            <p:spPr>
              <a:xfrm>
                <a:off x="4242202" y="3581400"/>
                <a:ext cx="5029200" cy="685800"/>
              </a:xfrm>
              <a:prstGeom prst="roundRect">
                <a:avLst>
                  <a:gd name="adj" fmla="val 2982"/>
                </a:avLst>
              </a:prstGeom>
              <a:solidFill>
                <a:schemeClr val="bg1"/>
              </a:solidFill>
              <a:ln w="12700">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4201923" y="3601135"/>
                <a:ext cx="5136517" cy="646330"/>
              </a:xfrm>
              <a:prstGeom prst="rect">
                <a:avLst/>
              </a:prstGeom>
              <a:noFill/>
            </p:spPr>
            <p:txBody>
              <a:bodyPr wrap="none" rtlCol="0">
                <a:spAutoFit/>
              </a:bodyPr>
              <a:lstStyle/>
              <a:p>
                <a:r>
                  <a:rPr lang="en-US" dirty="0" smtClean="0"/>
                  <a:t>Partition is on </a:t>
                </a:r>
                <a:r>
                  <a:rPr lang="en-US" dirty="0" smtClean="0">
                    <a:latin typeface="Courier New" pitchFamily="49" charset="0"/>
                    <a:cs typeface="Courier New" pitchFamily="49" charset="0"/>
                  </a:rPr>
                  <a:t>local_time</a:t>
                </a:r>
                <a:r>
                  <a:rPr lang="en-US" dirty="0" smtClean="0"/>
                  <a:t>. </a:t>
                </a:r>
                <a:r>
                  <a:rPr lang="en-US" dirty="0" smtClean="0">
                    <a:latin typeface="Courier New" pitchFamily="49" charset="0"/>
                    <a:cs typeface="Courier New" pitchFamily="49" charset="0"/>
                  </a:rPr>
                  <a:t>WHERE</a:t>
                </a:r>
                <a:r>
                  <a:rPr lang="en-US" dirty="0" smtClean="0"/>
                  <a:t> clause is on </a:t>
                </a:r>
                <a:br>
                  <a:rPr lang="en-US" dirty="0" smtClean="0"/>
                </a:br>
                <a:r>
                  <a:rPr lang="en-US" dirty="0" smtClean="0">
                    <a:latin typeface="Courier New" pitchFamily="49" charset="0"/>
                    <a:cs typeface="Courier New" pitchFamily="49" charset="0"/>
                  </a:rPr>
                  <a:t>local_time</a:t>
                </a:r>
                <a:r>
                  <a:rPr lang="en-US" dirty="0" smtClean="0"/>
                  <a:t>. Partition elimination is achieved.</a:t>
                </a:r>
                <a:endParaRPr lang="en-US" dirty="0"/>
              </a:p>
            </p:txBody>
          </p:sp>
        </p:grpSp>
      </p:grpSp>
    </p:spTree>
    <p:custDataLst>
      <p:tags r:id="rId1"/>
    </p:custDataLst>
    <p:extLst>
      <p:ext uri="{BB962C8B-B14F-4D97-AF65-F5344CB8AC3E}">
        <p14:creationId xmlns:p14="http://schemas.microsoft.com/office/powerpoint/2010/main" val="38056195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Optimal Plan Heuristics</a:t>
            </a:r>
            <a:endParaRPr lang="en-US" dirty="0"/>
          </a:p>
        </p:txBody>
      </p:sp>
      <p:sp>
        <p:nvSpPr>
          <p:cNvPr id="8" name="Content Placeholder 7"/>
          <p:cNvSpPr>
            <a:spLocks noGrp="1"/>
          </p:cNvSpPr>
          <p:nvPr>
            <p:ph idx="1"/>
          </p:nvPr>
        </p:nvSpPr>
        <p:spPr>
          <a:xfrm>
            <a:off x="457200" y="1228349"/>
            <a:ext cx="8229600" cy="4525963"/>
          </a:xfrm>
        </p:spPr>
        <p:txBody>
          <a:bodyPr/>
          <a:lstStyle/>
          <a:p>
            <a:pPr marL="0" indent="0">
              <a:buNone/>
            </a:pPr>
            <a:r>
              <a:rPr lang="en-US" dirty="0" smtClean="0"/>
              <a:t>When analyzing query plans, try to design queries that select from the operators shown on the left:</a:t>
            </a:r>
          </a:p>
        </p:txBody>
      </p:sp>
      <p:graphicFrame>
        <p:nvGraphicFramePr>
          <p:cNvPr id="19" name="Table 18"/>
          <p:cNvGraphicFramePr>
            <a:graphicFrameLocks noGrp="1"/>
          </p:cNvGraphicFramePr>
          <p:nvPr>
            <p:extLst>
              <p:ext uri="{D42A27DB-BD31-4B8C-83A1-F6EECF244321}">
                <p14:modId xmlns:p14="http://schemas.microsoft.com/office/powerpoint/2010/main" val="3249330379"/>
              </p:ext>
            </p:extLst>
          </p:nvPr>
        </p:nvGraphicFramePr>
        <p:xfrm>
          <a:off x="457200" y="2675419"/>
          <a:ext cx="8077200" cy="2194560"/>
        </p:xfrm>
        <a:graphic>
          <a:graphicData uri="http://schemas.openxmlformats.org/drawingml/2006/table">
            <a:tbl>
              <a:tblPr firstRow="1" bandRow="1">
                <a:tableStyleId>{5C22544A-7EE6-4342-B048-85BDC9FD1C3A}</a:tableStyleId>
              </a:tblPr>
              <a:tblGrid>
                <a:gridCol w="4038600"/>
                <a:gridCol w="4038600"/>
              </a:tblGrid>
              <a:tr h="381000">
                <a:tc>
                  <a:txBody>
                    <a:bodyPr/>
                    <a:lstStyle/>
                    <a:p>
                      <a:r>
                        <a:rPr lang="en-US" sz="1900" dirty="0" smtClean="0"/>
                        <a:t>Faster Operators</a:t>
                      </a:r>
                      <a:endParaRPr lang="en-US" sz="1900" dirty="0"/>
                    </a:p>
                  </a:txBody>
                  <a:tcPr/>
                </a:tc>
                <a:tc>
                  <a:txBody>
                    <a:bodyPr/>
                    <a:lstStyle/>
                    <a:p>
                      <a:r>
                        <a:rPr lang="en-US" sz="1900" dirty="0" smtClean="0"/>
                        <a:t>Slower Operators</a:t>
                      </a:r>
                      <a:endParaRPr lang="en-US" sz="1900" dirty="0"/>
                    </a:p>
                  </a:txBody>
                  <a:tcPr/>
                </a:tc>
              </a:tr>
              <a:tr h="381000">
                <a:tc>
                  <a:txBody>
                    <a:bodyPr/>
                    <a:lstStyle/>
                    <a:p>
                      <a:r>
                        <a:rPr lang="en-US" sz="1900" dirty="0" smtClean="0"/>
                        <a:t>Sequential Scan</a:t>
                      </a:r>
                      <a:endParaRPr lang="en-US" sz="1900" dirty="0"/>
                    </a:p>
                  </a:txBody>
                  <a:tcPr/>
                </a:tc>
                <a:tc>
                  <a:txBody>
                    <a:bodyPr/>
                    <a:lstStyle/>
                    <a:p>
                      <a:endParaRPr lang="en-US" sz="1900" dirty="0"/>
                    </a:p>
                  </a:txBody>
                  <a:tcPr/>
                </a:tc>
              </a:tr>
              <a:tr h="670560">
                <a:tc>
                  <a:txBody>
                    <a:bodyPr/>
                    <a:lstStyle/>
                    <a:p>
                      <a:r>
                        <a:rPr lang="en-US" sz="1900" dirty="0" smtClean="0"/>
                        <a:t>Hash JOIN</a:t>
                      </a:r>
                      <a:endParaRPr lang="en-US" sz="1900" dirty="0"/>
                    </a:p>
                  </a:txBody>
                  <a:tcPr/>
                </a:tc>
                <a:tc>
                  <a:txBody>
                    <a:bodyPr/>
                    <a:lstStyle/>
                    <a:p>
                      <a:r>
                        <a:rPr lang="en-US" sz="1900" dirty="0" smtClean="0"/>
                        <a:t>Nested Loop JOIN</a:t>
                      </a:r>
                    </a:p>
                    <a:p>
                      <a:r>
                        <a:rPr lang="en-US" sz="1900" dirty="0" smtClean="0"/>
                        <a:t>Merge</a:t>
                      </a:r>
                      <a:r>
                        <a:rPr lang="en-US" sz="1900" baseline="0" dirty="0" smtClean="0"/>
                        <a:t> JOIN</a:t>
                      </a:r>
                      <a:endParaRPr lang="en-US" sz="1900" dirty="0" smtClean="0"/>
                    </a:p>
                  </a:txBody>
                  <a:tcPr/>
                </a:tc>
              </a:tr>
              <a:tr h="381000">
                <a:tc>
                  <a:txBody>
                    <a:bodyPr/>
                    <a:lstStyle/>
                    <a:p>
                      <a:r>
                        <a:rPr lang="en-US" sz="1900" dirty="0" smtClean="0"/>
                        <a:t>Hash Aggregate</a:t>
                      </a:r>
                      <a:endParaRPr lang="en-US" sz="1900" dirty="0"/>
                    </a:p>
                  </a:txBody>
                  <a:tcPr/>
                </a:tc>
                <a:tc>
                  <a:txBody>
                    <a:bodyPr/>
                    <a:lstStyle/>
                    <a:p>
                      <a:r>
                        <a:rPr lang="en-US" sz="1900" dirty="0" smtClean="0"/>
                        <a:t>Sort</a:t>
                      </a:r>
                      <a:endParaRPr lang="en-US" sz="1900" dirty="0"/>
                    </a:p>
                  </a:txBody>
                  <a:tcPr/>
                </a:tc>
              </a:tr>
              <a:tr h="381000">
                <a:tc>
                  <a:txBody>
                    <a:bodyPr/>
                    <a:lstStyle/>
                    <a:p>
                      <a:r>
                        <a:rPr lang="en-US" sz="1900" dirty="0" smtClean="0"/>
                        <a:t>Redistribute Motion</a:t>
                      </a:r>
                      <a:endParaRPr lang="en-US" sz="1900" dirty="0"/>
                    </a:p>
                  </a:txBody>
                  <a:tcPr/>
                </a:tc>
                <a:tc>
                  <a:txBody>
                    <a:bodyPr/>
                    <a:lstStyle/>
                    <a:p>
                      <a:r>
                        <a:rPr lang="en-US" sz="1900" dirty="0" smtClean="0"/>
                        <a:t>Broadcast Motion</a:t>
                      </a:r>
                      <a:endParaRPr lang="en-US" sz="1900" dirty="0"/>
                    </a:p>
                  </a:txBody>
                  <a:tcPr/>
                </a:tc>
              </a:tr>
            </a:tbl>
          </a:graphicData>
        </a:graphic>
      </p:graphicFrame>
    </p:spTree>
    <p:custDataLst>
      <p:tags r:id="rId1"/>
    </p:custDataLst>
    <p:extLst>
      <p:ext uri="{BB962C8B-B14F-4D97-AF65-F5344CB8AC3E}">
        <p14:creationId xmlns:p14="http://schemas.microsoft.com/office/powerpoint/2010/main" val="31150241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 and Broadcasts</a:t>
            </a:r>
            <a:endParaRPr lang="en-US" dirty="0"/>
          </a:p>
        </p:txBody>
      </p:sp>
      <p:grpSp>
        <p:nvGrpSpPr>
          <p:cNvPr id="3" name="Group 11"/>
          <p:cNvGrpSpPr/>
          <p:nvPr/>
        </p:nvGrpSpPr>
        <p:grpSpPr>
          <a:xfrm>
            <a:off x="381000" y="1600202"/>
            <a:ext cx="6096000" cy="1905000"/>
            <a:chOff x="533400" y="3429000"/>
            <a:chExt cx="6096000" cy="1905000"/>
          </a:xfrm>
        </p:grpSpPr>
        <p:grpSp>
          <p:nvGrpSpPr>
            <p:cNvPr id="4" name="Group 21"/>
            <p:cNvGrpSpPr/>
            <p:nvPr/>
          </p:nvGrpSpPr>
          <p:grpSpPr>
            <a:xfrm>
              <a:off x="609600" y="3581400"/>
              <a:ext cx="6019800" cy="1752600"/>
              <a:chOff x="609600" y="3581400"/>
              <a:chExt cx="6019800" cy="1752600"/>
            </a:xfrm>
          </p:grpSpPr>
          <p:grpSp>
            <p:nvGrpSpPr>
              <p:cNvPr id="7" name="Group 20"/>
              <p:cNvGrpSpPr/>
              <p:nvPr/>
            </p:nvGrpSpPr>
            <p:grpSpPr>
              <a:xfrm>
                <a:off x="609600" y="3610302"/>
                <a:ext cx="6019800" cy="1723698"/>
                <a:chOff x="609600" y="3610302"/>
                <a:chExt cx="6019800" cy="1723698"/>
              </a:xfrm>
            </p:grpSpPr>
            <p:sp>
              <p:nvSpPr>
                <p:cNvPr id="15" name="Rectangle 14"/>
                <p:cNvSpPr/>
                <p:nvPr/>
              </p:nvSpPr>
              <p:spPr>
                <a:xfrm>
                  <a:off x="609600" y="3610302"/>
                  <a:ext cx="6019800" cy="1723698"/>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600" y="3610302"/>
                  <a:ext cx="60198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143000" y="3581400"/>
                <a:ext cx="2890535" cy="369332"/>
              </a:xfrm>
              <a:prstGeom prst="rect">
                <a:avLst/>
              </a:prstGeom>
              <a:noFill/>
            </p:spPr>
            <p:txBody>
              <a:bodyPr wrap="none" rtlCol="0">
                <a:spAutoFit/>
              </a:bodyPr>
              <a:lstStyle/>
              <a:p>
                <a:r>
                  <a:rPr lang="en-US" b="1" dirty="0" smtClean="0">
                    <a:latin typeface="Calibri" pitchFamily="34" charset="0"/>
                  </a:rPr>
                  <a:t>Example: </a:t>
                </a:r>
                <a:r>
                  <a:rPr lang="en-US" b="1" dirty="0" smtClean="0">
                    <a:latin typeface="Calibri" pitchFamily="34" charset="0"/>
                    <a:cs typeface="Courier New" pitchFamily="49" charset="0"/>
                  </a:rPr>
                  <a:t>Nested loop query</a:t>
                </a:r>
                <a:endParaRPr lang="en-US" b="1" dirty="0">
                  <a:latin typeface="Courier New" pitchFamily="49" charset="0"/>
                  <a:cs typeface="Courier New" pitchFamily="49" charset="0"/>
                </a:endParaRPr>
              </a:p>
            </p:txBody>
          </p:sp>
        </p:grpSp>
        <p:sp>
          <p:nvSpPr>
            <p:cNvPr id="9" name="TextBox 8"/>
            <p:cNvSpPr txBox="1"/>
            <p:nvPr/>
          </p:nvSpPr>
          <p:spPr>
            <a:xfrm>
              <a:off x="762000" y="4038600"/>
              <a:ext cx="5587024" cy="1200329"/>
            </a:xfrm>
            <a:prstGeom prst="rect">
              <a:avLst/>
            </a:prstGeom>
            <a:solidFill>
              <a:schemeClr val="bg1"/>
            </a:solidFill>
            <a:effectLst>
              <a:softEdge rad="127000"/>
            </a:effectLst>
          </p:spPr>
          <p:txBody>
            <a:bodyPr wrap="none" rtlCol="0">
              <a:spAutoFit/>
            </a:bodyPr>
            <a:lstStyle/>
            <a:p>
              <a:r>
                <a:rPr lang="en-US" dirty="0" smtClean="0">
                  <a:latin typeface="Courier New" pitchFamily="49" charset="0"/>
                  <a:cs typeface="Courier New" pitchFamily="49" charset="0"/>
                </a:rPr>
                <a:t>SELECT * FROM </a:t>
              </a:r>
              <a:r>
                <a:rPr lang="en-US" dirty="0" err="1" smtClean="0">
                  <a:latin typeface="Courier New" pitchFamily="49" charset="0"/>
                  <a:cs typeface="Courier New" pitchFamily="49" charset="0"/>
                </a:rPr>
                <a:t>factontimeperformance</a:t>
              </a:r>
              <a:r>
                <a:rPr lang="en-US" dirty="0" smtClean="0">
                  <a:latin typeface="Courier New" pitchFamily="49" charset="0"/>
                  <a:cs typeface="Courier New" pitchFamily="49" charset="0"/>
                </a:rPr>
                <a:t> f1, </a:t>
              </a:r>
            </a:p>
            <a:p>
              <a:r>
                <a:rPr lang="en-US" dirty="0" smtClean="0">
                  <a:latin typeface="Courier New" pitchFamily="49" charset="0"/>
                  <a:cs typeface="Courier New" pitchFamily="49" charset="0"/>
                </a:rPr>
                <a:t>  factontimeperformance f2</a:t>
              </a:r>
            </a:p>
            <a:p>
              <a:r>
                <a:rPr lang="en-US" dirty="0" smtClean="0">
                  <a:latin typeface="Courier New" pitchFamily="49" charset="0"/>
                  <a:cs typeface="Courier New" pitchFamily="49" charset="0"/>
                </a:rPr>
                <a:t>WHERE f1.originairportid ~* ‘JAX’ AND</a:t>
              </a:r>
            </a:p>
            <a:p>
              <a:r>
                <a:rPr lang="en-US" dirty="0" smtClean="0">
                  <a:latin typeface="Courier New" pitchFamily="49" charset="0"/>
                  <a:cs typeface="Courier New" pitchFamily="49" charset="0"/>
                </a:rPr>
                <a:t>	f2.quarterid = 1;</a:t>
              </a:r>
            </a:p>
          </p:txBody>
        </p:sp>
        <p:grpSp>
          <p:nvGrpSpPr>
            <p:cNvPr id="8" name="Group 25"/>
            <p:cNvGrpSpPr/>
            <p:nvPr/>
          </p:nvGrpSpPr>
          <p:grpSpPr>
            <a:xfrm>
              <a:off x="533400" y="3429000"/>
              <a:ext cx="838200" cy="685800"/>
              <a:chOff x="914400" y="1828800"/>
              <a:chExt cx="838200" cy="685800"/>
            </a:xfrm>
          </p:grpSpPr>
          <p:pic>
            <p:nvPicPr>
              <p:cNvPr id="11"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2"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nvGrpSpPr>
          <p:cNvPr id="10" name="Group 16"/>
          <p:cNvGrpSpPr/>
          <p:nvPr/>
        </p:nvGrpSpPr>
        <p:grpSpPr>
          <a:xfrm>
            <a:off x="5791200" y="3581404"/>
            <a:ext cx="2895600" cy="1066801"/>
            <a:chOff x="2066366" y="5009465"/>
            <a:chExt cx="2895600" cy="1066800"/>
          </a:xfrm>
        </p:grpSpPr>
        <p:sp>
          <p:nvSpPr>
            <p:cNvPr id="18" name="Rounded Rectangle 17"/>
            <p:cNvSpPr/>
            <p:nvPr/>
          </p:nvSpPr>
          <p:spPr>
            <a:xfrm>
              <a:off x="2066366" y="5009465"/>
              <a:ext cx="2895600" cy="1066800"/>
            </a:xfrm>
            <a:prstGeom prst="roundRect">
              <a:avLst>
                <a:gd name="adj" fmla="val 10460"/>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en-US" dirty="0" smtClean="0">
                <a:solidFill>
                  <a:schemeClr val="bg2">
                    <a:lumMod val="75000"/>
                  </a:schemeClr>
                </a:solidFill>
                <a:latin typeface="Calibri" pitchFamily="34" charset="0"/>
                <a:cs typeface="Courier New" pitchFamily="49" charset="0"/>
              </a:endParaRPr>
            </a:p>
          </p:txBody>
        </p:sp>
        <p:sp>
          <p:nvSpPr>
            <p:cNvPr id="19" name="TextBox 18"/>
            <p:cNvSpPr txBox="1"/>
            <p:nvPr/>
          </p:nvSpPr>
          <p:spPr>
            <a:xfrm>
              <a:off x="2086535" y="5067300"/>
              <a:ext cx="2672652" cy="923329"/>
            </a:xfrm>
            <a:prstGeom prst="rect">
              <a:avLst/>
            </a:prstGeom>
            <a:noFill/>
          </p:spPr>
          <p:txBody>
            <a:bodyPr wrap="none" rtlCol="0">
              <a:spAutoFit/>
            </a:bodyPr>
            <a:lstStyle/>
            <a:p>
              <a:r>
                <a:rPr lang="en-US" dirty="0" smtClean="0">
                  <a:latin typeface="Calibri" pitchFamily="34" charset="0"/>
                  <a:cs typeface="Courier New" pitchFamily="49" charset="0"/>
                </a:rPr>
                <a:t>Broadcast is performed on</a:t>
              </a:r>
              <a:br>
                <a:rPr lang="en-US" dirty="0" smtClean="0">
                  <a:latin typeface="Calibri" pitchFamily="34" charset="0"/>
                  <a:cs typeface="Courier New" pitchFamily="49" charset="0"/>
                </a:rPr>
              </a:br>
              <a:r>
                <a:rPr lang="en-US" dirty="0" smtClean="0">
                  <a:latin typeface="Calibri" pitchFamily="34" charset="0"/>
                  <a:cs typeface="Courier New" pitchFamily="49" charset="0"/>
                </a:rPr>
                <a:t>the table determined by</a:t>
              </a:r>
              <a:br>
                <a:rPr lang="en-US" dirty="0" smtClean="0">
                  <a:latin typeface="Calibri" pitchFamily="34" charset="0"/>
                  <a:cs typeface="Courier New" pitchFamily="49" charset="0"/>
                </a:rPr>
              </a:br>
              <a:r>
                <a:rPr lang="en-US" dirty="0" smtClean="0">
                  <a:latin typeface="Calibri" pitchFamily="34" charset="0"/>
                  <a:cs typeface="Courier New" pitchFamily="49" charset="0"/>
                </a:rPr>
                <a:t>Greenplum to be smaller</a:t>
              </a:r>
              <a:endParaRPr lang="en-US" dirty="0">
                <a:latin typeface="Calibri" pitchFamily="34" charset="0"/>
              </a:endParaRPr>
            </a:p>
          </p:txBody>
        </p:sp>
      </p:grpSp>
      <p:grpSp>
        <p:nvGrpSpPr>
          <p:cNvPr id="13" name="Group 20"/>
          <p:cNvGrpSpPr/>
          <p:nvPr/>
        </p:nvGrpSpPr>
        <p:grpSpPr>
          <a:xfrm>
            <a:off x="5638800" y="1295406"/>
            <a:ext cx="3352800" cy="762001"/>
            <a:chOff x="2066366" y="5009465"/>
            <a:chExt cx="3352800" cy="762000"/>
          </a:xfrm>
        </p:grpSpPr>
        <p:sp>
          <p:nvSpPr>
            <p:cNvPr id="22" name="Rounded Rectangle 21"/>
            <p:cNvSpPr/>
            <p:nvPr/>
          </p:nvSpPr>
          <p:spPr>
            <a:xfrm>
              <a:off x="2066366" y="5009465"/>
              <a:ext cx="3352800" cy="762000"/>
            </a:xfrm>
            <a:prstGeom prst="roundRect">
              <a:avLst>
                <a:gd name="adj" fmla="val 10460"/>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en-US" dirty="0" smtClean="0">
                <a:solidFill>
                  <a:schemeClr val="bg2">
                    <a:lumMod val="75000"/>
                  </a:schemeClr>
                </a:solidFill>
                <a:latin typeface="Calibri" pitchFamily="34" charset="0"/>
                <a:cs typeface="Courier New" pitchFamily="49" charset="0"/>
              </a:endParaRPr>
            </a:p>
          </p:txBody>
        </p:sp>
        <p:sp>
          <p:nvSpPr>
            <p:cNvPr id="23" name="TextBox 22"/>
            <p:cNvSpPr txBox="1"/>
            <p:nvPr/>
          </p:nvSpPr>
          <p:spPr>
            <a:xfrm>
              <a:off x="2086535" y="5067300"/>
              <a:ext cx="3330321" cy="646330"/>
            </a:xfrm>
            <a:prstGeom prst="rect">
              <a:avLst/>
            </a:prstGeom>
            <a:noFill/>
          </p:spPr>
          <p:txBody>
            <a:bodyPr wrap="none" rtlCol="0">
              <a:spAutoFit/>
            </a:bodyPr>
            <a:lstStyle/>
            <a:p>
              <a:r>
                <a:rPr lang="en-US" dirty="0" smtClean="0">
                  <a:latin typeface="Calibri" pitchFamily="34" charset="0"/>
                  <a:cs typeface="Courier New" pitchFamily="49" charset="0"/>
                </a:rPr>
                <a:t>Outer table is scanned and</a:t>
              </a:r>
              <a:br>
                <a:rPr lang="en-US" dirty="0" smtClean="0">
                  <a:latin typeface="Calibri" pitchFamily="34" charset="0"/>
                  <a:cs typeface="Courier New" pitchFamily="49" charset="0"/>
                </a:rPr>
              </a:br>
              <a:r>
                <a:rPr lang="en-US" dirty="0" smtClean="0">
                  <a:latin typeface="Calibri" pitchFamily="34" charset="0"/>
                  <a:cs typeface="Courier New" pitchFamily="49" charset="0"/>
                </a:rPr>
                <a:t>the filter is applied over each row</a:t>
              </a:r>
              <a:endParaRPr lang="en-US" dirty="0">
                <a:latin typeface="Calibri" pitchFamily="34" charset="0"/>
              </a:endParaRPr>
            </a:p>
          </p:txBody>
        </p:sp>
      </p:grpSp>
    </p:spTree>
    <p:custDataLst>
      <p:tags r:id="rId1"/>
    </p:custDataLst>
    <p:extLst>
      <p:ext uri="{BB962C8B-B14F-4D97-AF65-F5344CB8AC3E}">
        <p14:creationId xmlns:p14="http://schemas.microsoft.com/office/powerpoint/2010/main" val="39312752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Eliminate Nested Loop Joins</a:t>
            </a:r>
            <a:endParaRPr lang="en-US" dirty="0"/>
          </a:p>
        </p:txBody>
      </p:sp>
      <p:grpSp>
        <p:nvGrpSpPr>
          <p:cNvPr id="4" name="Group 22"/>
          <p:cNvGrpSpPr/>
          <p:nvPr/>
        </p:nvGrpSpPr>
        <p:grpSpPr>
          <a:xfrm>
            <a:off x="0" y="5181593"/>
            <a:ext cx="9144000" cy="985742"/>
            <a:chOff x="0" y="5257800"/>
            <a:chExt cx="9144000" cy="985743"/>
          </a:xfrm>
        </p:grpSpPr>
        <p:sp>
          <p:nvSpPr>
            <p:cNvPr id="15" name="Rectangle 14"/>
            <p:cNvSpPr/>
            <p:nvPr/>
          </p:nvSpPr>
          <p:spPr>
            <a:xfrm>
              <a:off x="0" y="5562600"/>
              <a:ext cx="9144000" cy="6096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6"/>
            <p:cNvGrpSpPr/>
            <p:nvPr/>
          </p:nvGrpSpPr>
          <p:grpSpPr>
            <a:xfrm>
              <a:off x="381000" y="5257800"/>
              <a:ext cx="985715" cy="985743"/>
              <a:chOff x="1524000" y="4495800"/>
              <a:chExt cx="985715" cy="985743"/>
            </a:xfrm>
          </p:grpSpPr>
          <p:grpSp>
            <p:nvGrpSpPr>
              <p:cNvPr id="9" name="Group 15"/>
              <p:cNvGrpSpPr/>
              <p:nvPr/>
            </p:nvGrpSpPr>
            <p:grpSpPr>
              <a:xfrm>
                <a:off x="1524000" y="4724400"/>
                <a:ext cx="985715" cy="757143"/>
                <a:chOff x="1524000" y="4724400"/>
                <a:chExt cx="985715" cy="757143"/>
              </a:xfrm>
            </p:grpSpPr>
            <p:pic>
              <p:nvPicPr>
                <p:cNvPr id="21"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10114"/>
                  <a:ext cx="757143" cy="985715"/>
                </a:xfrm>
                <a:prstGeom prst="rect">
                  <a:avLst/>
                </a:prstGeom>
                <a:noFill/>
              </p:spPr>
            </p:pic>
            <p:sp>
              <p:nvSpPr>
                <p:cNvPr id="22" name="TextBox 21"/>
                <p:cNvSpPr txBox="1"/>
                <p:nvPr/>
              </p:nvSpPr>
              <p:spPr>
                <a:xfrm>
                  <a:off x="1676400" y="4872335"/>
                  <a:ext cx="715404" cy="461666"/>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20"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18" name="TextBox 17"/>
            <p:cNvSpPr txBox="1"/>
            <p:nvPr/>
          </p:nvSpPr>
          <p:spPr>
            <a:xfrm>
              <a:off x="1371600" y="5646003"/>
              <a:ext cx="5249616" cy="430887"/>
            </a:xfrm>
            <a:prstGeom prst="rect">
              <a:avLst/>
            </a:prstGeom>
            <a:noFill/>
          </p:spPr>
          <p:txBody>
            <a:bodyPr wrap="none" rtlCol="0">
              <a:spAutoFit/>
            </a:bodyPr>
            <a:lstStyle/>
            <a:p>
              <a:r>
                <a:rPr lang="en-US" sz="2200" b="1" dirty="0" smtClean="0">
                  <a:solidFill>
                    <a:schemeClr val="bg2">
                      <a:lumMod val="75000"/>
                    </a:schemeClr>
                  </a:solidFill>
                  <a:latin typeface="Calibri" pitchFamily="34" charset="0"/>
                  <a:cs typeface="+mn-cs"/>
                </a:rPr>
                <a:t>Note:</a:t>
              </a:r>
              <a:r>
                <a:rPr lang="en-US" sz="2200" dirty="0" smtClean="0">
                  <a:solidFill>
                    <a:schemeClr val="bg2">
                      <a:lumMod val="75000"/>
                    </a:schemeClr>
                  </a:solidFill>
                  <a:latin typeface="Calibri" pitchFamily="34" charset="0"/>
                  <a:cs typeface="+mn-cs"/>
                </a:rPr>
                <a:t> Question the use of nested loop joins.</a:t>
              </a:r>
            </a:p>
          </p:txBody>
        </p:sp>
      </p:grpSp>
      <p:pic>
        <p:nvPicPr>
          <p:cNvPr id="5" name="Picture 4" descr="explain-dbvis-nested-loop-pq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796" y="1417639"/>
            <a:ext cx="8669927" cy="3102707"/>
          </a:xfrm>
          <a:prstGeom prst="rect">
            <a:avLst/>
          </a:prstGeom>
        </p:spPr>
      </p:pic>
    </p:spTree>
    <p:custDataLst>
      <p:tags r:id="rId1"/>
    </p:custDataLst>
    <p:extLst>
      <p:ext uri="{BB962C8B-B14F-4D97-AF65-F5344CB8AC3E}">
        <p14:creationId xmlns:p14="http://schemas.microsoft.com/office/powerpoint/2010/main" val="42620369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38575"/>
            <a:ext cx="8229600" cy="1143000"/>
          </a:xfrm>
        </p:spPr>
        <p:txBody>
          <a:bodyPr/>
          <a:lstStyle/>
          <a:p>
            <a:r>
              <a:rPr lang="en-US" dirty="0" smtClean="0"/>
              <a:t>Eliminate Large Table Broadcast Motion</a:t>
            </a:r>
            <a:endParaRPr lang="en-US" dirty="0"/>
          </a:p>
        </p:txBody>
      </p:sp>
      <p:grpSp>
        <p:nvGrpSpPr>
          <p:cNvPr id="2" name="Group 35"/>
          <p:cNvGrpSpPr/>
          <p:nvPr/>
        </p:nvGrpSpPr>
        <p:grpSpPr>
          <a:xfrm>
            <a:off x="76200" y="833901"/>
            <a:ext cx="8991600" cy="4083012"/>
            <a:chOff x="76200" y="641389"/>
            <a:chExt cx="8991600" cy="4083012"/>
          </a:xfrm>
        </p:grpSpPr>
        <p:grpSp>
          <p:nvGrpSpPr>
            <p:cNvPr id="3" name="Group 9"/>
            <p:cNvGrpSpPr/>
            <p:nvPr/>
          </p:nvGrpSpPr>
          <p:grpSpPr>
            <a:xfrm>
              <a:off x="76200" y="641389"/>
              <a:ext cx="8991600" cy="4083012"/>
              <a:chOff x="457200" y="1752599"/>
              <a:chExt cx="7315200" cy="6330498"/>
            </a:xfrm>
          </p:grpSpPr>
          <p:sp>
            <p:nvSpPr>
              <p:cNvPr id="12" name="Rectangle 11"/>
              <p:cNvSpPr/>
              <p:nvPr/>
            </p:nvSpPr>
            <p:spPr>
              <a:xfrm>
                <a:off x="457200" y="1752599"/>
                <a:ext cx="7315200" cy="6330498"/>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10423" y="1854874"/>
                <a:ext cx="7185777" cy="6155772"/>
              </a:xfrm>
              <a:prstGeom prst="rect">
                <a:avLst/>
              </a:prstGeom>
              <a:noFill/>
            </p:spPr>
            <p:txBody>
              <a:bodyPr wrap="square" rtlCol="0">
                <a:spAutoFit/>
              </a:bodyPr>
              <a:lstStyle/>
              <a:p>
                <a:r>
                  <a:rPr lang="en-US" sz="1400" dirty="0" smtClean="0">
                    <a:latin typeface="Courier New" pitchFamily="49" charset="0"/>
                    <a:cs typeface="Courier New" pitchFamily="49" charset="0"/>
                  </a:rPr>
                  <a:t>-&gt;  Hash  (cost=18039.92..18039.92 rows=20 width=66)</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Redistribute Motion 24:24  (slice3)  (cost=0.55..18039.92 rows=20 width=66)</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Hash Key: cust_contact_activity.src_system_id::text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Hash Join  (cost=0.55..18039.52 rows=20 width=66)</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Hash Cond: cust_contact_activity.contact_id::text = cust_contact.contact_id::text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Seq Scan on cust_contact_activity  (cost=0.00..15953.63 rows=833663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width=39)</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Hash  (cost=0.25..0.25 rows=24 width=84)</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Broadcast Motion 24:24 (slice2) (cost=0.00..0.25 rows=24 width=84)</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Seq Scan on cust_contact  (cost=0.00..0.00 rows=1 width=84)</a:t>
                </a:r>
              </a:p>
            </p:txBody>
          </p:sp>
        </p:grpSp>
        <p:sp>
          <p:nvSpPr>
            <p:cNvPr id="11" name="Rounded Rectangle 10"/>
            <p:cNvSpPr/>
            <p:nvPr/>
          </p:nvSpPr>
          <p:spPr>
            <a:xfrm>
              <a:off x="228600" y="3733682"/>
              <a:ext cx="8534400" cy="443670"/>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20"/>
          <p:cNvGrpSpPr/>
          <p:nvPr/>
        </p:nvGrpSpPr>
        <p:grpSpPr>
          <a:xfrm>
            <a:off x="0" y="4993113"/>
            <a:ext cx="9144000" cy="1267599"/>
            <a:chOff x="0" y="4953000"/>
            <a:chExt cx="9144000" cy="1267599"/>
          </a:xfrm>
        </p:grpSpPr>
        <p:sp>
          <p:nvSpPr>
            <p:cNvPr id="23" name="Rectangle 22"/>
            <p:cNvSpPr/>
            <p:nvPr/>
          </p:nvSpPr>
          <p:spPr>
            <a:xfrm>
              <a:off x="0" y="5029200"/>
              <a:ext cx="9144000" cy="10668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9"/>
            <p:cNvGrpSpPr/>
            <p:nvPr/>
          </p:nvGrpSpPr>
          <p:grpSpPr>
            <a:xfrm>
              <a:off x="381000" y="4953000"/>
              <a:ext cx="7112789" cy="1267599"/>
              <a:chOff x="381000" y="4724400"/>
              <a:chExt cx="7112789" cy="1267599"/>
            </a:xfrm>
          </p:grpSpPr>
          <p:grpSp>
            <p:nvGrpSpPr>
              <p:cNvPr id="9" name="Group 16"/>
              <p:cNvGrpSpPr/>
              <p:nvPr/>
            </p:nvGrpSpPr>
            <p:grpSpPr>
              <a:xfrm>
                <a:off x="381000" y="4724400"/>
                <a:ext cx="985715" cy="985743"/>
                <a:chOff x="1524000" y="4495800"/>
                <a:chExt cx="985715" cy="985743"/>
              </a:xfrm>
            </p:grpSpPr>
            <p:grpSp>
              <p:nvGrpSpPr>
                <p:cNvPr id="10" name="Group 15"/>
                <p:cNvGrpSpPr/>
                <p:nvPr/>
              </p:nvGrpSpPr>
              <p:grpSpPr>
                <a:xfrm>
                  <a:off x="1524000" y="4724400"/>
                  <a:ext cx="985715" cy="757143"/>
                  <a:chOff x="1524000" y="4724400"/>
                  <a:chExt cx="985715" cy="757143"/>
                </a:xfrm>
              </p:grpSpPr>
              <p:pic>
                <p:nvPicPr>
                  <p:cNvPr id="29"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10114"/>
                    <a:ext cx="757143" cy="985715"/>
                  </a:xfrm>
                  <a:prstGeom prst="rect">
                    <a:avLst/>
                  </a:prstGeom>
                  <a:noFill/>
                </p:spPr>
              </p:pic>
              <p:sp>
                <p:nvSpPr>
                  <p:cNvPr id="30" name="TextBox 29"/>
                  <p:cNvSpPr txBox="1"/>
                  <p:nvPr/>
                </p:nvSpPr>
                <p:spPr>
                  <a:xfrm>
                    <a:off x="1676400" y="4872335"/>
                    <a:ext cx="715404"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28"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26" name="TextBox 25"/>
              <p:cNvSpPr txBox="1"/>
              <p:nvPr/>
            </p:nvSpPr>
            <p:spPr>
              <a:xfrm>
                <a:off x="1371600" y="4884003"/>
                <a:ext cx="6122189" cy="1107996"/>
              </a:xfrm>
              <a:prstGeom prst="rect">
                <a:avLst/>
              </a:prstGeom>
              <a:noFill/>
            </p:spPr>
            <p:txBody>
              <a:bodyPr wrap="none" rtlCol="0">
                <a:spAutoFit/>
              </a:bodyPr>
              <a:lstStyle/>
              <a:p>
                <a:r>
                  <a:rPr lang="en-US" sz="2200" b="1" dirty="0" smtClean="0">
                    <a:solidFill>
                      <a:schemeClr val="bg2">
                        <a:lumMod val="75000"/>
                      </a:schemeClr>
                    </a:solidFill>
                    <a:latin typeface="Calibri" pitchFamily="34" charset="0"/>
                    <a:cs typeface="+mn-cs"/>
                  </a:rPr>
                  <a:t>Note:</a:t>
                </a:r>
                <a:r>
                  <a:rPr lang="en-US" sz="2200" dirty="0">
                    <a:solidFill>
                      <a:schemeClr val="bg2">
                        <a:lumMod val="75000"/>
                      </a:schemeClr>
                    </a:solidFill>
                    <a:latin typeface="Calibri" pitchFamily="34" charset="0"/>
                  </a:rPr>
                  <a:t> adjust the value of gp_segments_for_planner</a:t>
                </a:r>
                <a:endParaRPr lang="en-US" sz="2200" dirty="0" smtClean="0">
                  <a:solidFill>
                    <a:schemeClr val="bg2">
                      <a:lumMod val="75000"/>
                    </a:schemeClr>
                  </a:solidFill>
                  <a:latin typeface="Courier New" pitchFamily="49" charset="0"/>
                  <a:cs typeface="Courier New" pitchFamily="49" charset="0"/>
                </a:endParaRPr>
              </a:p>
              <a:p>
                <a:r>
                  <a:rPr lang="en-US" sz="2200" dirty="0" smtClean="0">
                    <a:solidFill>
                      <a:schemeClr val="bg2">
                        <a:lumMod val="75000"/>
                      </a:schemeClr>
                    </a:solidFill>
                    <a:latin typeface="Calibri" pitchFamily="34" charset="0"/>
                    <a:cs typeface="+mn-cs"/>
                  </a:rPr>
                  <a:t> to increase the cost of the motion to favor a</a:t>
                </a:r>
              </a:p>
              <a:p>
                <a:r>
                  <a:rPr lang="en-US" sz="2200" dirty="0" smtClean="0">
                    <a:solidFill>
                      <a:schemeClr val="bg2">
                        <a:lumMod val="75000"/>
                      </a:schemeClr>
                    </a:solidFill>
                    <a:latin typeface="Calibri" pitchFamily="34" charset="0"/>
                    <a:cs typeface="+mn-cs"/>
                  </a:rPr>
                  <a:t>redistribute motion over a broadcast.</a:t>
                </a:r>
              </a:p>
            </p:txBody>
          </p:sp>
        </p:grpSp>
      </p:grpSp>
      <p:grpSp>
        <p:nvGrpSpPr>
          <p:cNvPr id="14" name="Group 30"/>
          <p:cNvGrpSpPr/>
          <p:nvPr/>
        </p:nvGrpSpPr>
        <p:grpSpPr>
          <a:xfrm>
            <a:off x="609603" y="3240514"/>
            <a:ext cx="4087949" cy="533400"/>
            <a:chOff x="5842402" y="3352800"/>
            <a:chExt cx="5188946" cy="838200"/>
          </a:xfrm>
        </p:grpSpPr>
        <p:sp>
          <p:nvSpPr>
            <p:cNvPr id="32" name="Rectangular Callout 31"/>
            <p:cNvSpPr/>
            <p:nvPr/>
          </p:nvSpPr>
          <p:spPr>
            <a:xfrm>
              <a:off x="5842402" y="3352800"/>
              <a:ext cx="5181600" cy="838200"/>
            </a:xfrm>
            <a:prstGeom prst="wedgeRectCallout">
              <a:avLst>
                <a:gd name="adj1" fmla="val -47133"/>
                <a:gd name="adj2" fmla="val 9281"/>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2"/>
            <p:cNvGrpSpPr/>
            <p:nvPr/>
          </p:nvGrpSpPr>
          <p:grpSpPr>
            <a:xfrm>
              <a:off x="5878323" y="3429000"/>
              <a:ext cx="5153025" cy="685800"/>
              <a:chOff x="4201923" y="3581400"/>
              <a:chExt cx="5153025" cy="685800"/>
            </a:xfrm>
          </p:grpSpPr>
          <p:sp>
            <p:nvSpPr>
              <p:cNvPr id="34" name="Rounded Rectangle 33"/>
              <p:cNvSpPr/>
              <p:nvPr/>
            </p:nvSpPr>
            <p:spPr>
              <a:xfrm>
                <a:off x="4242202" y="3581400"/>
                <a:ext cx="5029200" cy="685800"/>
              </a:xfrm>
              <a:prstGeom prst="roundRect">
                <a:avLst>
                  <a:gd name="adj" fmla="val 2982"/>
                </a:avLst>
              </a:prstGeom>
              <a:solidFill>
                <a:schemeClr val="bg1"/>
              </a:solidFill>
              <a:ln w="12700">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4201923" y="3601136"/>
                <a:ext cx="5153025" cy="580379"/>
              </a:xfrm>
              <a:prstGeom prst="rect">
                <a:avLst/>
              </a:prstGeom>
              <a:noFill/>
            </p:spPr>
            <p:txBody>
              <a:bodyPr wrap="none" rtlCol="0">
                <a:spAutoFit/>
              </a:bodyPr>
              <a:lstStyle/>
              <a:p>
                <a:r>
                  <a:rPr lang="en-US" dirty="0" smtClean="0"/>
                  <a:t>A small table broadcast is acceptable.</a:t>
                </a:r>
                <a:endParaRPr lang="en-US" dirty="0"/>
              </a:p>
            </p:txBody>
          </p:sp>
        </p:grpSp>
      </p:grpSp>
    </p:spTree>
    <p:custDataLst>
      <p:tags r:id="rId1"/>
    </p:custDataLst>
    <p:extLst>
      <p:ext uri="{BB962C8B-B14F-4D97-AF65-F5344CB8AC3E}">
        <p14:creationId xmlns:p14="http://schemas.microsoft.com/office/powerpoint/2010/main" val="8766215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40413" y="102195"/>
            <a:ext cx="8229600" cy="1143000"/>
          </a:xfrm>
        </p:spPr>
        <p:txBody>
          <a:bodyPr/>
          <a:lstStyle/>
          <a:p>
            <a:r>
              <a:rPr lang="en-US" dirty="0" smtClean="0">
                <a:latin typeface="Courier New" pitchFamily="49" charset="0"/>
                <a:cs typeface="Courier New" pitchFamily="49" charset="0"/>
              </a:rPr>
              <a:t>work_mem (or, statement_mem)</a:t>
            </a:r>
            <a:endParaRPr lang="en-US" dirty="0"/>
          </a:p>
        </p:txBody>
      </p:sp>
      <p:grpSp>
        <p:nvGrpSpPr>
          <p:cNvPr id="2" name="Group 13"/>
          <p:cNvGrpSpPr/>
          <p:nvPr/>
        </p:nvGrpSpPr>
        <p:grpSpPr>
          <a:xfrm>
            <a:off x="76200" y="821871"/>
            <a:ext cx="8991600" cy="4540212"/>
            <a:chOff x="76200" y="641389"/>
            <a:chExt cx="8991600" cy="4540212"/>
          </a:xfrm>
        </p:grpSpPr>
        <p:grpSp>
          <p:nvGrpSpPr>
            <p:cNvPr id="3" name="Group 8"/>
            <p:cNvGrpSpPr/>
            <p:nvPr/>
          </p:nvGrpSpPr>
          <p:grpSpPr>
            <a:xfrm>
              <a:off x="76200" y="641389"/>
              <a:ext cx="8991600" cy="4540212"/>
              <a:chOff x="457200" y="1752597"/>
              <a:chExt cx="7315200" cy="7157505"/>
            </a:xfrm>
          </p:grpSpPr>
          <p:sp>
            <p:nvSpPr>
              <p:cNvPr id="10" name="Rectangle 9"/>
              <p:cNvSpPr/>
              <p:nvPr/>
            </p:nvSpPr>
            <p:spPr>
              <a:xfrm>
                <a:off x="457200" y="1752597"/>
                <a:ext cx="7315200" cy="7157505"/>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10423" y="1854874"/>
                <a:ext cx="7185777" cy="6938364"/>
              </a:xfrm>
              <a:prstGeom prst="rect">
                <a:avLst/>
              </a:prstGeom>
              <a:noFill/>
            </p:spPr>
            <p:txBody>
              <a:bodyPr wrap="square" rtlCol="0">
                <a:spAutoFit/>
              </a:bodyPr>
              <a:lstStyle/>
              <a:p>
                <a:r>
                  <a:rPr lang="en-US" sz="1400" dirty="0" smtClean="0">
                    <a:latin typeface="Courier New" pitchFamily="49" charset="0"/>
                    <a:cs typeface="Courier New" pitchFamily="49" charset="0"/>
                  </a:rPr>
                  <a:t> -&gt; HashAggregate (cost=74852.40..84739.94 rows=791003 width=45)</a:t>
                </a:r>
              </a:p>
              <a:p>
                <a:r>
                  <a:rPr lang="en-US" sz="1400" dirty="0" smtClean="0">
                    <a:latin typeface="Courier New" pitchFamily="49" charset="0"/>
                    <a:cs typeface="Courier New" pitchFamily="49" charset="0"/>
                  </a:rPr>
                  <a:t>           Group By: l_orderkey, l_partkey, l_comment</a:t>
                </a:r>
              </a:p>
              <a:p>
                <a:r>
                  <a:rPr lang="en-US" sz="1400" dirty="0" smtClean="0">
                    <a:latin typeface="Courier New" pitchFamily="49" charset="0"/>
                    <a:cs typeface="Courier New" pitchFamily="49" charset="0"/>
                  </a:rPr>
                  <a:t>           Rows out: 2999671 rows (seg1) with 13345 ms to first row, 71558 ms to end, start offset by 3.533 ms.</a:t>
                </a:r>
              </a:p>
              <a:p>
                <a:r>
                  <a:rPr lang="en-US" sz="1400" dirty="0" smtClean="0">
                    <a:latin typeface="Courier New" pitchFamily="49" charset="0"/>
                    <a:cs typeface="Courier New" pitchFamily="49" charset="0"/>
                  </a:rPr>
                  <a:t>           Executor memory: 2645K bytes avg, 5019K bytes max (seg1).</a:t>
                </a:r>
              </a:p>
              <a:p>
                <a:r>
                  <a:rPr lang="en-US" sz="1400" dirty="0" smtClean="0">
                    <a:latin typeface="Courier New" pitchFamily="49" charset="0"/>
                    <a:cs typeface="Courier New" pitchFamily="49" charset="0"/>
                  </a:rPr>
                  <a:t>           Work_mem used: 2321K bytes avg, 4062K bytes max (seg1).</a:t>
                </a:r>
              </a:p>
              <a:p>
                <a:r>
                  <a:rPr lang="en-US" sz="1400" dirty="0" smtClean="0">
                    <a:latin typeface="Courier New" pitchFamily="49" charset="0"/>
                    <a:cs typeface="Courier New" pitchFamily="49" charset="0"/>
                  </a:rPr>
                  <a:t>           Work_mem wanted: 237859K bytes avg, 237859K bytes max (seg1) to lessen workfile I/O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affecting 1 workers.</a:t>
                </a:r>
              </a:p>
              <a:p>
                <a:r>
                  <a:rPr lang="en-US" sz="1400" dirty="0" smtClean="0">
                    <a:latin typeface="Courier New" pitchFamily="49" charset="0"/>
                    <a:cs typeface="Courier New" pitchFamily="49" charset="0"/>
                  </a:rPr>
                  <a:t>           . . . </a:t>
                </a:r>
              </a:p>
              <a:p>
                <a:r>
                  <a:rPr lang="en-US" sz="1400" dirty="0" smtClean="0">
                    <a:latin typeface="Courier New" pitchFamily="49" charset="0"/>
                    <a:cs typeface="Courier New" pitchFamily="49" charset="0"/>
                  </a:rPr>
                  <a:t>           -&gt; Seq Scan on lineitem (cost=0.00..44855.70 rows=2999670 width=45)</a:t>
                </a:r>
              </a:p>
              <a:p>
                <a:r>
                  <a:rPr lang="en-US" sz="1400" dirty="0" smtClean="0">
                    <a:latin typeface="Courier New" pitchFamily="49" charset="0"/>
                    <a:cs typeface="Courier New" pitchFamily="49" charset="0"/>
                  </a:rPr>
                  <a:t>           Rows out: 2999671 rows (seg1) with 0.571 ms to first row, 4167 ms to end, start offset by 4.105 </a:t>
                </a:r>
              </a:p>
              <a:p>
                <a:r>
                  <a:rPr lang="en-US" sz="1400" dirty="0" smtClean="0">
                    <a:latin typeface="Courier New" pitchFamily="49" charset="0"/>
                    <a:cs typeface="Courier New" pitchFamily="49" charset="0"/>
                  </a:rPr>
                  <a:t>Slice statistics:</a:t>
                </a:r>
              </a:p>
              <a:p>
                <a:r>
                  <a:rPr lang="en-US" sz="1400" dirty="0" smtClean="0">
                    <a:latin typeface="Courier New" pitchFamily="49" charset="0"/>
                    <a:cs typeface="Courier New" pitchFamily="49" charset="0"/>
                  </a:rPr>
                  <a:t>(slice0) Executor memory: 211K bytes.</a:t>
                </a:r>
              </a:p>
              <a:p>
                <a:r>
                  <a:rPr lang="en-US" sz="1400" dirty="0" smtClean="0">
                    <a:latin typeface="Courier New" pitchFamily="49" charset="0"/>
                    <a:cs typeface="Courier New" pitchFamily="49" charset="0"/>
                  </a:rPr>
                  <a:t>(slice1) * Executor memory: 2840K bytes avg x 2 workers, 5209K bytes max (seg1).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Work_mem: 4062K bytes max, 237859K bytes wanted.</a:t>
                </a:r>
              </a:p>
              <a:p>
                <a:r>
                  <a:rPr lang="en-US" sz="1400" dirty="0" smtClean="0">
                    <a:latin typeface="Courier New" pitchFamily="49" charset="0"/>
                    <a:cs typeface="Courier New" pitchFamily="49" charset="0"/>
                  </a:rPr>
                  <a:t>Settings: work_mem=4MB</a:t>
                </a:r>
              </a:p>
              <a:p>
                <a:r>
                  <a:rPr lang="en-US" sz="1400" dirty="0" smtClean="0">
                    <a:latin typeface="Courier New" pitchFamily="49" charset="0"/>
                    <a:cs typeface="Courier New" pitchFamily="49" charset="0"/>
                  </a:rPr>
                  <a:t>Total runtime: 73326.082 ms</a:t>
                </a:r>
              </a:p>
              <a:p>
                <a:r>
                  <a:rPr lang="en-US" sz="1400" dirty="0" smtClean="0">
                    <a:latin typeface="Courier New" pitchFamily="49" charset="0"/>
                    <a:cs typeface="Courier New" pitchFamily="49" charset="0"/>
                  </a:rPr>
                  <a:t>(24 rows)</a:t>
                </a:r>
              </a:p>
            </p:txBody>
          </p:sp>
        </p:grpSp>
        <p:sp>
          <p:nvSpPr>
            <p:cNvPr id="12" name="Rounded Rectangle 11"/>
            <p:cNvSpPr/>
            <p:nvPr/>
          </p:nvSpPr>
          <p:spPr>
            <a:xfrm>
              <a:off x="228600" y="1842330"/>
              <a:ext cx="8686800" cy="900870"/>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179696" y="4142096"/>
              <a:ext cx="8534400" cy="457200"/>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8691246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Workfiles</a:t>
            </a:r>
            <a:r>
              <a:rPr lang="en-US" dirty="0"/>
              <a:t> </a:t>
            </a:r>
            <a:r>
              <a:rPr lang="en-US" dirty="0" smtClean="0"/>
              <a:t>(Spill Files)</a:t>
            </a:r>
            <a:endParaRPr lang="en-US" dirty="0"/>
          </a:p>
        </p:txBody>
      </p:sp>
      <p:sp>
        <p:nvSpPr>
          <p:cNvPr id="8" name="Content Placeholder 7"/>
          <p:cNvSpPr>
            <a:spLocks noGrp="1"/>
          </p:cNvSpPr>
          <p:nvPr>
            <p:ph idx="1"/>
          </p:nvPr>
        </p:nvSpPr>
        <p:spPr>
          <a:xfrm>
            <a:off x="304800" y="762000"/>
            <a:ext cx="8458200" cy="5181600"/>
          </a:xfrm>
        </p:spPr>
        <p:txBody>
          <a:bodyPr/>
          <a:lstStyle/>
          <a:p>
            <a:pPr>
              <a:buNone/>
            </a:pPr>
            <a:r>
              <a:rPr lang="en-US" dirty="0" smtClean="0"/>
              <a:t>Consider the following:</a:t>
            </a:r>
          </a:p>
          <a:p>
            <a:r>
              <a:rPr lang="en-US" dirty="0" smtClean="0"/>
              <a:t>Operations performed in memory are optimal</a:t>
            </a:r>
          </a:p>
          <a:p>
            <a:r>
              <a:rPr lang="en-US" dirty="0" smtClean="0"/>
              <a:t>Insufficient memory means rows will be written out to disk as spill files</a:t>
            </a:r>
          </a:p>
          <a:p>
            <a:r>
              <a:rPr lang="en-US" dirty="0" smtClean="0"/>
              <a:t>There is a certain amount of overhead with any disk I/O operation</a:t>
            </a:r>
          </a:p>
          <a:p>
            <a:pPr>
              <a:buNone/>
            </a:pPr>
            <a:r>
              <a:rPr lang="en-US" dirty="0" smtClean="0"/>
              <a:t>Spill files:</a:t>
            </a:r>
          </a:p>
          <a:p>
            <a:r>
              <a:rPr lang="en-US" dirty="0" smtClean="0"/>
              <a:t>Are located within the </a:t>
            </a:r>
            <a:r>
              <a:rPr lang="en-US" dirty="0" err="1" smtClean="0">
                <a:latin typeface="Courier New" pitchFamily="49" charset="0"/>
                <a:cs typeface="Courier New" pitchFamily="49" charset="0"/>
              </a:rPr>
              <a:t>pgsql_tmp</a:t>
            </a:r>
            <a:r>
              <a:rPr lang="en-US" dirty="0" smtClean="0"/>
              <a:t> directory for the database</a:t>
            </a:r>
          </a:p>
          <a:p>
            <a:r>
              <a:rPr lang="en-US" dirty="0"/>
              <a:t>Are named to i</a:t>
            </a:r>
            <a:r>
              <a:rPr lang="en-US" dirty="0" smtClean="0"/>
              <a:t>ndicate the node operation </a:t>
            </a:r>
          </a:p>
          <a:p>
            <a:endParaRPr lang="en-US" dirty="0" smtClean="0"/>
          </a:p>
        </p:txBody>
      </p:sp>
      <p:grpSp>
        <p:nvGrpSpPr>
          <p:cNvPr id="2" name="Group 9"/>
          <p:cNvGrpSpPr/>
          <p:nvPr/>
        </p:nvGrpSpPr>
        <p:grpSpPr>
          <a:xfrm>
            <a:off x="228600" y="5010819"/>
            <a:ext cx="8763000" cy="1295400"/>
            <a:chOff x="457200" y="1752600"/>
            <a:chExt cx="7315200" cy="2209800"/>
          </a:xfrm>
        </p:grpSpPr>
        <p:sp>
          <p:nvSpPr>
            <p:cNvPr id="10" name="Rectangle 9"/>
            <p:cNvSpPr/>
            <p:nvPr/>
          </p:nvSpPr>
          <p:spPr>
            <a:xfrm>
              <a:off x="457200" y="1752600"/>
              <a:ext cx="7315200" cy="220980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10423" y="1854873"/>
              <a:ext cx="7185777" cy="2047620"/>
            </a:xfrm>
            <a:prstGeom prst="rect">
              <a:avLst/>
            </a:prstGeom>
            <a:noFill/>
          </p:spPr>
          <p:txBody>
            <a:bodyPr wrap="square" rtlCol="0">
              <a:spAutoFit/>
            </a:bodyPr>
            <a:lstStyle/>
            <a:p>
              <a:r>
                <a:rPr lang="en-US" dirty="0">
                  <a:latin typeface="Courier New" pitchFamily="49" charset="0"/>
                  <a:cs typeface="Courier New" pitchFamily="49" charset="0"/>
                </a:rPr>
                <a:t>[gpadmin:/gpdata/segments/gpseg1/base/17144/pgsql_tmp] ls -l</a:t>
              </a:r>
            </a:p>
            <a:p>
              <a:r>
                <a:rPr lang="en-US" dirty="0" smtClean="0">
                  <a:latin typeface="Courier New" pitchFamily="49" charset="0"/>
                  <a:cs typeface="Courier New" pitchFamily="49" charset="0"/>
                </a:rPr>
                <a:t>      total 334464</a:t>
              </a:r>
            </a:p>
            <a:p>
              <a:r>
                <a:rPr lang="en-US" dirty="0">
                  <a:latin typeface="Courier New" pitchFamily="49" charset="0"/>
                  <a:cs typeface="Courier New" pitchFamily="49" charset="0"/>
                </a:rPr>
                <a:t>      -rw------- 1 gpadmin gpadmin 163M Jan 9 23:41 </a:t>
              </a:r>
              <a:r>
                <a:rPr lang="en-US" b="1" dirty="0" smtClean="0">
                  <a:latin typeface="Courier New" pitchFamily="49" charset="0"/>
                  <a:cs typeface="Courier New" pitchFamily="49" charset="0"/>
                </a:rPr>
                <a:t>pgsql_tmp_SortTape_Slice1_14022.205</a:t>
              </a:r>
            </a:p>
          </p:txBody>
        </p:sp>
      </p:grpSp>
    </p:spTree>
    <p:custDataLst>
      <p:tags r:id="rId1"/>
    </p:custDataLst>
    <p:extLst>
      <p:ext uri="{BB962C8B-B14F-4D97-AF65-F5344CB8AC3E}">
        <p14:creationId xmlns:p14="http://schemas.microsoft.com/office/powerpoint/2010/main" val="11567717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822612" y="766059"/>
            <a:ext cx="7460606" cy="1271791"/>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a:solidFill>
                  <a:schemeClr val="tx2"/>
                </a:solidFill>
              </a:rPr>
              <a:t>Query Tuning &amp; Rewriting</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954465"/>
            <a:ext cx="2202824" cy="2579665"/>
          </a:xfrm>
          <a:prstGeom prst="rect">
            <a:avLst/>
          </a:prstGeom>
          <a:noFill/>
          <a:ln>
            <a:noFill/>
          </a:ln>
        </p:spPr>
      </p:pic>
    </p:spTree>
    <p:extLst>
      <p:ext uri="{BB962C8B-B14F-4D97-AF65-F5344CB8AC3E}">
        <p14:creationId xmlns:p14="http://schemas.microsoft.com/office/powerpoint/2010/main" val="14727030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Workfile Improvements </a:t>
            </a:r>
            <a:r>
              <a:rPr lang="en-US" dirty="0"/>
              <a:t>– </a:t>
            </a:r>
            <a:r>
              <a:rPr lang="en-US" dirty="0" smtClean="0"/>
              <a:t>Management</a:t>
            </a:r>
            <a:endParaRPr lang="en-US" dirty="0"/>
          </a:p>
        </p:txBody>
      </p:sp>
      <p:sp>
        <p:nvSpPr>
          <p:cNvPr id="8" name="Content Placeholder 7"/>
          <p:cNvSpPr>
            <a:spLocks noGrp="1"/>
          </p:cNvSpPr>
          <p:nvPr>
            <p:ph idx="1"/>
          </p:nvPr>
        </p:nvSpPr>
        <p:spPr>
          <a:xfrm>
            <a:off x="457200" y="850393"/>
            <a:ext cx="8229600" cy="5466187"/>
          </a:xfrm>
        </p:spPr>
        <p:txBody>
          <a:bodyPr>
            <a:normAutofit/>
          </a:bodyPr>
          <a:lstStyle/>
          <a:p>
            <a:r>
              <a:rPr lang="en-US" dirty="0" smtClean="0"/>
              <a:t>Improvements have been made in the 4.2.5 and above release to workfiles (also known as spill files).</a:t>
            </a:r>
            <a:endParaRPr lang="en-US" dirty="0"/>
          </a:p>
          <a:p>
            <a:r>
              <a:rPr lang="en-US" dirty="0"/>
              <a:t>There has historically been no supported way to manage the size of these workfiles or to understand what workfiles exist </a:t>
            </a:r>
            <a:r>
              <a:rPr lang="en-US" dirty="0" smtClean="0"/>
              <a:t>in previous versions.</a:t>
            </a:r>
            <a:endParaRPr lang="en-US" dirty="0"/>
          </a:p>
          <a:p>
            <a:r>
              <a:rPr lang="en-US" dirty="0"/>
              <a:t>There are new </a:t>
            </a:r>
            <a:r>
              <a:rPr lang="en-US" dirty="0" smtClean="0"/>
              <a:t>parameter options </a:t>
            </a:r>
            <a:r>
              <a:rPr lang="en-US" dirty="0"/>
              <a:t>to limit the size of workfiles created: </a:t>
            </a:r>
            <a:endParaRPr lang="en-US" dirty="0" smtClean="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968834016"/>
              </p:ext>
            </p:extLst>
          </p:nvPr>
        </p:nvGraphicFramePr>
        <p:xfrm>
          <a:off x="0" y="3652211"/>
          <a:ext cx="9144000" cy="3169920"/>
        </p:xfrm>
        <a:graphic>
          <a:graphicData uri="http://schemas.openxmlformats.org/drawingml/2006/table">
            <a:tbl>
              <a:tblPr bandRow="1">
                <a:tableStyleId>{5C22544A-7EE6-4342-B048-85BDC9FD1C3A}</a:tableStyleId>
              </a:tblPr>
              <a:tblGrid>
                <a:gridCol w="4447536"/>
                <a:gridCol w="4696464"/>
              </a:tblGrid>
              <a:tr h="960120">
                <a:tc>
                  <a:txBody>
                    <a:bodyPr/>
                    <a:lstStyle/>
                    <a:p>
                      <a:r>
                        <a:rPr lang="en-US" sz="1900" dirty="0" err="1" smtClean="0">
                          <a:latin typeface="Courier New" pitchFamily="49" charset="0"/>
                          <a:cs typeface="Courier New" pitchFamily="49" charset="0"/>
                        </a:rPr>
                        <a:t>gp_workfile_limit_per_query</a:t>
                      </a:r>
                      <a:endParaRPr lang="en-US" sz="1900" dirty="0"/>
                    </a:p>
                  </a:txBody>
                  <a:tcPr/>
                </a:tc>
                <a:tc>
                  <a:txBody>
                    <a:bodyPr/>
                    <a:lstStyle/>
                    <a:p>
                      <a:r>
                        <a:rPr lang="en-US" sz="1900" dirty="0" smtClean="0"/>
                        <a:t>Limits the amount of workfile space that any particular query can use; protects against excessive workfile sizes</a:t>
                      </a:r>
                      <a:endParaRPr lang="en-US" sz="1900" dirty="0"/>
                    </a:p>
                  </a:txBody>
                  <a:tcPr/>
                </a:tc>
              </a:tr>
              <a:tr h="1249680">
                <a:tc>
                  <a:txBody>
                    <a:bodyPr/>
                    <a:lstStyle/>
                    <a:p>
                      <a:r>
                        <a:rPr lang="en-US" sz="1900" dirty="0" err="1" smtClean="0">
                          <a:latin typeface="Courier New" pitchFamily="49" charset="0"/>
                          <a:cs typeface="Courier New" pitchFamily="49" charset="0"/>
                        </a:rPr>
                        <a:t>gp_workfile_limit_per_segment</a:t>
                      </a:r>
                      <a:endParaRPr lang="en-US" sz="1900" dirty="0"/>
                    </a:p>
                  </a:txBody>
                  <a:tcPr/>
                </a:tc>
                <a:tc>
                  <a:txBody>
                    <a:bodyPr/>
                    <a:lstStyle/>
                    <a:p>
                      <a:r>
                        <a:rPr lang="en-US" sz="1900" dirty="0" smtClean="0"/>
                        <a:t>Limits the amount of workfile space that can be used on any particular segment server; Protects</a:t>
                      </a:r>
                      <a:r>
                        <a:rPr lang="en-US" sz="1900" baseline="0" dirty="0" smtClean="0"/>
                        <a:t> </a:t>
                      </a:r>
                      <a:r>
                        <a:rPr lang="en-US" sz="1900" dirty="0" smtClean="0"/>
                        <a:t>against “out of disk space”  errors</a:t>
                      </a:r>
                      <a:endParaRPr lang="en-US" sz="1900" dirty="0"/>
                    </a:p>
                  </a:txBody>
                  <a:tcPr/>
                </a:tc>
              </a:tr>
              <a:tr h="960120">
                <a:tc>
                  <a:txBody>
                    <a:bodyPr/>
                    <a:lstStyle/>
                    <a:p>
                      <a:r>
                        <a:rPr lang="en-US" sz="1900" dirty="0" err="1" smtClean="0">
                          <a:latin typeface="Courier New" panose="02070309020205020404" pitchFamily="49" charset="0"/>
                          <a:cs typeface="Courier New" panose="02070309020205020404" pitchFamily="49" charset="0"/>
                        </a:rPr>
                        <a:t>gp_workfile_compress_algorithm</a:t>
                      </a:r>
                      <a:endParaRPr lang="en-US" sz="1900" dirty="0">
                        <a:latin typeface="Courier New" panose="02070309020205020404" pitchFamily="49" charset="0"/>
                        <a:cs typeface="Courier New" panose="02070309020205020404" pitchFamily="49" charset="0"/>
                      </a:endParaRPr>
                    </a:p>
                  </a:txBody>
                  <a:tcPr/>
                </a:tc>
                <a:tc>
                  <a:txBody>
                    <a:bodyPr/>
                    <a:lstStyle/>
                    <a:p>
                      <a:r>
                        <a:rPr lang="en-US" sz="1900" dirty="0" smtClean="0"/>
                        <a:t>Compression algorithm to use on spill files generated by hash aggregation or hash</a:t>
                      </a:r>
                      <a:r>
                        <a:rPr lang="en-US" sz="1900" baseline="0" dirty="0" smtClean="0"/>
                        <a:t> join operations</a:t>
                      </a:r>
                      <a:endParaRPr lang="en-US" sz="1900" dirty="0"/>
                    </a:p>
                  </a:txBody>
                  <a:tcPr/>
                </a:tc>
              </a:tr>
            </a:tbl>
          </a:graphicData>
        </a:graphic>
      </p:graphicFrame>
    </p:spTree>
    <p:custDataLst>
      <p:tags r:id="rId1"/>
    </p:custDataLst>
    <p:extLst>
      <p:ext uri="{BB962C8B-B14F-4D97-AF65-F5344CB8AC3E}">
        <p14:creationId xmlns:p14="http://schemas.microsoft.com/office/powerpoint/2010/main" val="31385355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Workfile Improvements – Management Views </a:t>
            </a:r>
          </a:p>
        </p:txBody>
      </p:sp>
      <p:graphicFrame>
        <p:nvGraphicFramePr>
          <p:cNvPr id="2" name="Table 1"/>
          <p:cNvGraphicFramePr>
            <a:graphicFrameLocks noGrp="1"/>
          </p:cNvGraphicFramePr>
          <p:nvPr>
            <p:extLst>
              <p:ext uri="{D42A27DB-BD31-4B8C-83A1-F6EECF244321}">
                <p14:modId xmlns:p14="http://schemas.microsoft.com/office/powerpoint/2010/main" val="3534945481"/>
              </p:ext>
            </p:extLst>
          </p:nvPr>
        </p:nvGraphicFramePr>
        <p:xfrm>
          <a:off x="0" y="1417641"/>
          <a:ext cx="9144000" cy="4419600"/>
        </p:xfrm>
        <a:graphic>
          <a:graphicData uri="http://schemas.openxmlformats.org/drawingml/2006/table">
            <a:tbl>
              <a:tblPr firstRow="1" bandRow="1">
                <a:tableStyleId>{5C22544A-7EE6-4342-B048-85BDC9FD1C3A}</a:tableStyleId>
              </a:tblPr>
              <a:tblGrid>
                <a:gridCol w="4193628"/>
                <a:gridCol w="4950372"/>
              </a:tblGrid>
              <a:tr h="381000">
                <a:tc>
                  <a:txBody>
                    <a:bodyPr/>
                    <a:lstStyle/>
                    <a:p>
                      <a:r>
                        <a:rPr lang="en-US" sz="1900" dirty="0" smtClean="0"/>
                        <a:t>View</a:t>
                      </a:r>
                      <a:endParaRPr lang="en-US" sz="1900" dirty="0"/>
                    </a:p>
                  </a:txBody>
                  <a:tcPr/>
                </a:tc>
                <a:tc>
                  <a:txBody>
                    <a:bodyPr/>
                    <a:lstStyle/>
                    <a:p>
                      <a:r>
                        <a:rPr lang="en-US" sz="1900" dirty="0" smtClean="0"/>
                        <a:t>Description</a:t>
                      </a:r>
                      <a:endParaRPr lang="en-US" sz="1900" dirty="0"/>
                    </a:p>
                  </a:txBody>
                  <a:tcPr/>
                </a:tc>
              </a:tr>
              <a:tr h="1249680">
                <a:tc>
                  <a:txBody>
                    <a:bodyPr/>
                    <a:lstStyle/>
                    <a:p>
                      <a:r>
                        <a:rPr lang="en-US" sz="1900" dirty="0" err="1" smtClean="0">
                          <a:latin typeface="Courier New" pitchFamily="49" charset="0"/>
                          <a:cs typeface="Courier New" pitchFamily="49" charset="0"/>
                        </a:rPr>
                        <a:t>gp_workfile_entries</a:t>
                      </a:r>
                      <a:endParaRPr lang="en-US" sz="1900" dirty="0"/>
                    </a:p>
                  </a:txBody>
                  <a:tcPr/>
                </a:tc>
                <a:tc>
                  <a:txBody>
                    <a:bodyPr/>
                    <a:lstStyle/>
                    <a:p>
                      <a:r>
                        <a:rPr lang="en-US" sz="1900" dirty="0" smtClean="0"/>
                        <a:t>Lists individual workfiles. The view contains one row for each operator using disk space for workfiles on a segment at the current time</a:t>
                      </a:r>
                      <a:endParaRPr lang="en-US" sz="1900" dirty="0"/>
                    </a:p>
                  </a:txBody>
                  <a:tcPr/>
                </a:tc>
              </a:tr>
              <a:tr h="1249680">
                <a:tc>
                  <a:txBody>
                    <a:bodyPr/>
                    <a:lstStyle/>
                    <a:p>
                      <a:r>
                        <a:rPr lang="en-US" sz="1900" dirty="0" err="1" smtClean="0">
                          <a:latin typeface="Courier New" pitchFamily="49" charset="0"/>
                          <a:cs typeface="Courier New" pitchFamily="49" charset="0"/>
                        </a:rPr>
                        <a:t>gp_workfile_usage_per_query</a:t>
                      </a:r>
                      <a:endParaRPr lang="en-US" sz="19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900" dirty="0" smtClean="0"/>
                        <a:t>Rollup of workfiles per query. The view contains one row for each query using disk space for workfiles on a segment at the current time. </a:t>
                      </a:r>
                    </a:p>
                  </a:txBody>
                  <a:tcPr/>
                </a:tc>
              </a:tr>
              <a:tr h="1539240">
                <a:tc>
                  <a:txBody>
                    <a:bodyPr/>
                    <a:lstStyle/>
                    <a:p>
                      <a:r>
                        <a:rPr lang="en-US" sz="1900" dirty="0" err="1" smtClean="0">
                          <a:latin typeface="Courier New" pitchFamily="49" charset="0"/>
                          <a:cs typeface="Courier New" pitchFamily="49" charset="0"/>
                        </a:rPr>
                        <a:t>gp_workfile_usage_per_segment</a:t>
                      </a:r>
                      <a:endParaRPr lang="en-US" sz="19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900" dirty="0" smtClean="0"/>
                        <a:t>Rollup of workfiles per segment. The view contains one row for each segment. Each row displays the total amount of disk space used for workfiles on the segment at the current time.</a:t>
                      </a:r>
                    </a:p>
                  </a:txBody>
                  <a:tcPr/>
                </a:tc>
              </a:tr>
            </a:tbl>
          </a:graphicData>
        </a:graphic>
      </p:graphicFrame>
    </p:spTree>
    <p:custDataLst>
      <p:tags r:id="rId1"/>
    </p:custDataLst>
    <p:extLst>
      <p:ext uri="{BB962C8B-B14F-4D97-AF65-F5344CB8AC3E}">
        <p14:creationId xmlns:p14="http://schemas.microsoft.com/office/powerpoint/2010/main" val="298776802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Identify Re-spill in Hash Agg Operations </a:t>
            </a:r>
            <a:endParaRPr lang="en-US" dirty="0"/>
          </a:p>
        </p:txBody>
      </p:sp>
      <p:grpSp>
        <p:nvGrpSpPr>
          <p:cNvPr id="2" name="Group 14"/>
          <p:cNvGrpSpPr/>
          <p:nvPr/>
        </p:nvGrpSpPr>
        <p:grpSpPr>
          <a:xfrm>
            <a:off x="76200" y="840680"/>
            <a:ext cx="8991600" cy="5378412"/>
            <a:chOff x="76200" y="641389"/>
            <a:chExt cx="8991600" cy="5378412"/>
          </a:xfrm>
        </p:grpSpPr>
        <p:grpSp>
          <p:nvGrpSpPr>
            <p:cNvPr id="3" name="Group 8"/>
            <p:cNvGrpSpPr/>
            <p:nvPr/>
          </p:nvGrpSpPr>
          <p:grpSpPr>
            <a:xfrm>
              <a:off x="76200" y="641389"/>
              <a:ext cx="8991600" cy="5378412"/>
              <a:chOff x="457200" y="1752595"/>
              <a:chExt cx="7315200" cy="8839281"/>
            </a:xfrm>
          </p:grpSpPr>
          <p:sp>
            <p:nvSpPr>
              <p:cNvPr id="13" name="Rectangle 12"/>
              <p:cNvSpPr/>
              <p:nvPr/>
            </p:nvSpPr>
            <p:spPr>
              <a:xfrm>
                <a:off x="457200" y="1752595"/>
                <a:ext cx="7315200" cy="8839281"/>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510423" y="1854873"/>
                <a:ext cx="7185777" cy="8295494"/>
              </a:xfrm>
              <a:prstGeom prst="rect">
                <a:avLst/>
              </a:prstGeom>
              <a:noFill/>
            </p:spPr>
            <p:txBody>
              <a:bodyPr wrap="square" rtlCol="0">
                <a:spAutoFit/>
              </a:bodyPr>
              <a:lstStyle/>
              <a:p>
                <a:r>
                  <a:rPr lang="en-US" sz="1400" dirty="0" smtClean="0">
                    <a:latin typeface="Courier New" pitchFamily="49" charset="0"/>
                    <a:cs typeface="Courier New" pitchFamily="49" charset="0"/>
                  </a:rPr>
                  <a:t>. . . </a:t>
                </a:r>
              </a:p>
              <a:p>
                <a:r>
                  <a:rPr lang="en-US" sz="1400" dirty="0" smtClean="0">
                    <a:latin typeface="Courier New" pitchFamily="49" charset="0"/>
                    <a:cs typeface="Courier New" pitchFamily="49" charset="0"/>
                  </a:rPr>
                  <a:t>       -&gt; HashAggregate (cost=74852.40..84739.94 rows=791003 width=45)</a:t>
                </a:r>
              </a:p>
              <a:p>
                <a:r>
                  <a:rPr lang="en-US" sz="1400" dirty="0" smtClean="0">
                    <a:latin typeface="Courier New" pitchFamily="49" charset="0"/>
                    <a:cs typeface="Courier New" pitchFamily="49" charset="0"/>
                  </a:rPr>
                  <a:t>	Group By: l_orderkey, l_partkey, l_comment</a:t>
                </a:r>
              </a:p>
              <a:p>
                <a:r>
                  <a:rPr lang="en-US" sz="1400" dirty="0" smtClean="0">
                    <a:latin typeface="Courier New" pitchFamily="49" charset="0"/>
                    <a:cs typeface="Courier New" pitchFamily="49" charset="0"/>
                  </a:rPr>
                  <a:t>	Rows out: 2999671 rows (seg1) with 13345 ms to first row, 71558 ms to end . . . </a:t>
                </a:r>
              </a:p>
              <a:p>
                <a:r>
                  <a:rPr lang="en-US" sz="1400" dirty="0" smtClean="0">
                    <a:latin typeface="Courier New" pitchFamily="49" charset="0"/>
                    <a:cs typeface="Courier New" pitchFamily="49" charset="0"/>
                  </a:rPr>
                  <a:t>	Executor memory: 2645K bytes avg, 5019K bytes max (seg1).</a:t>
                </a:r>
              </a:p>
              <a:p>
                <a:r>
                  <a:rPr lang="en-US" sz="1400" dirty="0" smtClean="0">
                    <a:latin typeface="Courier New" pitchFamily="49" charset="0"/>
                    <a:cs typeface="Courier New" pitchFamily="49" charset="0"/>
                  </a:rPr>
                  <a:t>	Work_mem used: 2321K bytes avg, 4062K bytes max (seg1).</a:t>
                </a:r>
              </a:p>
              <a:p>
                <a:r>
                  <a:rPr lang="en-US" sz="1400" dirty="0" smtClean="0">
                    <a:latin typeface="Courier New" pitchFamily="49" charset="0"/>
                    <a:cs typeface="Courier New" pitchFamily="49" charset="0"/>
                  </a:rPr>
                  <a:t>	Work_mem wanted: 237859K bytes avg, 237859K bytes max (seg1) to lessen workfile I/O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affecting 1 workers.</a:t>
                </a:r>
              </a:p>
              <a:p>
                <a:r>
                  <a:rPr lang="en-US" sz="1400" dirty="0" smtClean="0">
                    <a:latin typeface="Courier New" pitchFamily="49" charset="0"/>
                    <a:cs typeface="Courier New" pitchFamily="49" charset="0"/>
                  </a:rPr>
                  <a:t>	(seg1) 2999671 groups total in 5 batches; 64 respill passes; 23343536 respill rows.</a:t>
                </a:r>
              </a:p>
              <a:p>
                <a:r>
                  <a:rPr lang="en-US" sz="1400" dirty="0" smtClean="0">
                    <a:latin typeface="Courier New" pitchFamily="49" charset="0"/>
                    <a:cs typeface="Courier New" pitchFamily="49" charset="0"/>
                  </a:rPr>
                  <a:t>	(seg1) Initial pass: 44020 groups made from 44020 rows; 2955651 rows spilled to workfile.</a:t>
                </a:r>
              </a:p>
              <a:p>
                <a:r>
                  <a:rPr lang="en-US" sz="1400" dirty="0" smtClean="0">
                    <a:latin typeface="Courier New" pitchFamily="49" charset="0"/>
                    <a:cs typeface="Courier New" pitchFamily="49" charset="0"/>
                  </a:rPr>
                  <a:t>	(seg1) Hash chain length 5.0 avg, 18 max, using 602986 of 607476 buckets.</a:t>
                </a:r>
              </a:p>
              <a:p>
                <a:r>
                  <a:rPr lang="en-US" sz="1400" dirty="0" smtClean="0">
                    <a:latin typeface="Courier New" pitchFamily="49" charset="0"/>
                    <a:cs typeface="Courier New" pitchFamily="49" charset="0"/>
                  </a:rPr>
                  <a:t>	-&gt; Seq Scan on lineitem (cost=0.00..44855.70 rows=2999670 width=45)</a:t>
                </a:r>
              </a:p>
              <a:p>
                <a:r>
                  <a:rPr lang="en-US" sz="1400" dirty="0" smtClean="0">
                    <a:latin typeface="Courier New" pitchFamily="49" charset="0"/>
                    <a:cs typeface="Courier New" pitchFamily="49" charset="0"/>
                  </a:rPr>
                  <a:t>	Rows out: 2999671 rows (seg1) with 0.571 ms to first row, 4167 ms to end, start offset by 4.105 </a:t>
                </a:r>
              </a:p>
              <a:p>
                <a:r>
                  <a:rPr lang="en-US" sz="1400" dirty="0" smtClean="0">
                    <a:latin typeface="Courier New" pitchFamily="49" charset="0"/>
                    <a:cs typeface="Courier New" pitchFamily="49" charset="0"/>
                  </a:rPr>
                  <a:t>Slice statistics:</a:t>
                </a:r>
              </a:p>
              <a:p>
                <a:r>
                  <a:rPr lang="en-US" sz="1400" dirty="0" smtClean="0">
                    <a:latin typeface="Courier New" pitchFamily="49" charset="0"/>
                    <a:cs typeface="Courier New" pitchFamily="49" charset="0"/>
                  </a:rPr>
                  <a:t>(slice0) Executor memory: 211K bytes.</a:t>
                </a:r>
              </a:p>
              <a:p>
                <a:r>
                  <a:rPr lang="en-US" sz="1400" dirty="0" smtClean="0">
                    <a:latin typeface="Courier New" pitchFamily="49" charset="0"/>
                    <a:cs typeface="Courier New" pitchFamily="49" charset="0"/>
                  </a:rPr>
                  <a:t>(slice1) * Executor memory: 2840K bytes avg x 2 workers, 5209K bytes max (seg1). Work_mem: 4062K bytes max, 237859K bytes wanted.</a:t>
                </a:r>
              </a:p>
              <a:p>
                <a:r>
                  <a:rPr lang="en-US" sz="1400" dirty="0" smtClean="0">
                    <a:latin typeface="Courier New" pitchFamily="49" charset="0"/>
                    <a:cs typeface="Courier New" pitchFamily="49" charset="0"/>
                  </a:rPr>
                  <a:t>Settings: work_mem=4MB</a:t>
                </a:r>
              </a:p>
            </p:txBody>
          </p:sp>
        </p:grpSp>
        <p:sp>
          <p:nvSpPr>
            <p:cNvPr id="12" name="Rounded Rectangle 11"/>
            <p:cNvSpPr/>
            <p:nvPr/>
          </p:nvSpPr>
          <p:spPr>
            <a:xfrm>
              <a:off x="179696" y="3308132"/>
              <a:ext cx="8794442" cy="867102"/>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5113982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JOIN Order – Query Plan</a:t>
            </a:r>
            <a:endParaRPr lang="en-US" dirty="0"/>
          </a:p>
        </p:txBody>
      </p:sp>
      <p:grpSp>
        <p:nvGrpSpPr>
          <p:cNvPr id="2" name="Group 8"/>
          <p:cNvGrpSpPr/>
          <p:nvPr/>
        </p:nvGrpSpPr>
        <p:grpSpPr>
          <a:xfrm>
            <a:off x="76200" y="805512"/>
            <a:ext cx="8991600" cy="4016681"/>
            <a:chOff x="76200" y="641389"/>
            <a:chExt cx="8991600" cy="5391662"/>
          </a:xfrm>
        </p:grpSpPr>
        <p:grpSp>
          <p:nvGrpSpPr>
            <p:cNvPr id="3" name="Group 8"/>
            <p:cNvGrpSpPr/>
            <p:nvPr/>
          </p:nvGrpSpPr>
          <p:grpSpPr>
            <a:xfrm>
              <a:off x="76200" y="641389"/>
              <a:ext cx="8991600" cy="5391662"/>
              <a:chOff x="457200" y="1752595"/>
              <a:chExt cx="7315200" cy="8861055"/>
            </a:xfrm>
          </p:grpSpPr>
          <p:sp>
            <p:nvSpPr>
              <p:cNvPr id="12" name="Rectangle 11"/>
              <p:cNvSpPr/>
              <p:nvPr/>
            </p:nvSpPr>
            <p:spPr>
              <a:xfrm>
                <a:off x="457200" y="1752595"/>
                <a:ext cx="7315200" cy="8839281"/>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10423" y="1854875"/>
                <a:ext cx="7185777" cy="8758775"/>
              </a:xfrm>
              <a:prstGeom prst="rect">
                <a:avLst/>
              </a:prstGeom>
              <a:noFill/>
            </p:spPr>
            <p:txBody>
              <a:bodyPr wrap="square" rtlCol="0">
                <a:spAutoFit/>
              </a:bodyPr>
              <a:lstStyle/>
              <a:p>
                <a:r>
                  <a:rPr lang="en-US" sz="1400" dirty="0" smtClean="0">
                    <a:latin typeface="Courier New" pitchFamily="49" charset="0"/>
                    <a:cs typeface="Courier New" pitchFamily="49" charset="0"/>
                  </a:rPr>
                  <a:t>Aggregate (cost=16141.02..16141.03 rows=1 width=0)</a:t>
                </a:r>
              </a:p>
              <a:p>
                <a:r>
                  <a:rPr lang="en-US" sz="1400" dirty="0" smtClean="0">
                    <a:latin typeface="Courier New" pitchFamily="49" charset="0"/>
                    <a:cs typeface="Courier New" pitchFamily="49" charset="0"/>
                  </a:rPr>
                  <a:t>-&gt; Gather Motion 2:1 (slice2) (cost=16140.97..16141.00 rows=1 width=0)</a:t>
                </a:r>
              </a:p>
              <a:p>
                <a:r>
                  <a:rPr lang="en-US" sz="1400" dirty="0" smtClean="0">
                    <a:latin typeface="Courier New" pitchFamily="49" charset="0"/>
                    <a:cs typeface="Courier New" pitchFamily="49" charset="0"/>
                  </a:rPr>
                  <a:t>             -&gt; Aggregate (cost=16140.97..16140.98 rows=1 width=0)</a:t>
                </a:r>
              </a:p>
              <a:p>
                <a:r>
                  <a:rPr lang="en-US" sz="1400" dirty="0" smtClean="0">
                    <a:latin typeface="Courier New" pitchFamily="49" charset="0"/>
                    <a:cs typeface="Courier New" pitchFamily="49" charset="0"/>
                  </a:rPr>
                  <a:t>                     -&gt; Hash Join (cost=2999.46..15647.43 rows=197414 width=0)</a:t>
                </a:r>
              </a:p>
              <a:p>
                <a:r>
                  <a:rPr lang="en-US" sz="1400" dirty="0" smtClean="0">
                    <a:latin typeface="Courier New" pitchFamily="49" charset="0"/>
                    <a:cs typeface="Courier New" pitchFamily="49" charset="0"/>
                  </a:rPr>
                  <a:t>                         Hash Cond: ps.ps_partkey = part.p_partkey</a:t>
                </a:r>
              </a:p>
              <a:p>
                <a:r>
                  <a:rPr lang="en-US" sz="1400" dirty="0" smtClean="0">
                    <a:latin typeface="Courier New" pitchFamily="49" charset="0"/>
                    <a:cs typeface="Courier New" pitchFamily="49" charset="0"/>
                  </a:rPr>
                  <a:t>                         -&gt; Hash Join (cost=240.46..9920.71 rows=200020 width=4)</a:t>
                </a:r>
              </a:p>
              <a:p>
                <a:r>
                  <a:rPr lang="en-US" sz="1400" dirty="0" smtClean="0">
                    <a:latin typeface="Courier New" pitchFamily="49" charset="0"/>
                    <a:cs typeface="Courier New" pitchFamily="49" charset="0"/>
                  </a:rPr>
                  <a:t>                             Hash Cond: ps.ps_suppkey = supplier.s_suppkey</a:t>
                </a:r>
              </a:p>
              <a:p>
                <a:r>
                  <a:rPr lang="en-US" sz="1400" dirty="0" smtClean="0">
                    <a:latin typeface="Courier New" pitchFamily="49" charset="0"/>
                    <a:cs typeface="Courier New" pitchFamily="49" charset="0"/>
                  </a:rPr>
                  <a:t>                              -&gt; Seq Scan on partsupp ps (cost=0.00..6180.00 rows=400000 width=8)</a:t>
                </a:r>
              </a:p>
              <a:p>
                <a:r>
                  <a:rPr lang="en-US" sz="1400" dirty="0" smtClean="0">
                    <a:latin typeface="Courier New" pitchFamily="49" charset="0"/>
                    <a:cs typeface="Courier New" pitchFamily="49" charset="0"/>
                  </a:rPr>
                  <a:t>                              -&gt; Hash (cost=177.97..177.97 rows=4999 width=4)</a:t>
                </a:r>
              </a:p>
              <a:p>
                <a:r>
                  <a:rPr lang="en-US" sz="1400" dirty="0" smtClean="0">
                    <a:latin typeface="Courier New" pitchFamily="49" charset="0"/>
                    <a:cs typeface="Courier New" pitchFamily="49" charset="0"/>
                  </a:rPr>
                  <a:t>                                      -&gt; Broadcast Motion 2:2 (slice1) (cost=0.00..177.97 rows=4999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width=4)</a:t>
                </a:r>
              </a:p>
              <a:p>
                <a:r>
                  <a:rPr lang="en-US" sz="1400" dirty="0" smtClean="0">
                    <a:latin typeface="Courier New" pitchFamily="49" charset="0"/>
                    <a:cs typeface="Courier New" pitchFamily="49" charset="0"/>
                  </a:rPr>
                  <a:t>                                               -&gt; Seq Scan on supplier (cost=0.00..77.99 rows=4999 width=4)</a:t>
                </a:r>
              </a:p>
              <a:p>
                <a:r>
                  <a:rPr lang="en-US" sz="1400" dirty="0" smtClean="0">
                    <a:latin typeface="Courier New" pitchFamily="49" charset="0"/>
                    <a:cs typeface="Courier New" pitchFamily="49" charset="0"/>
                  </a:rPr>
                  <a:t>                        -&gt; Hash (cost=1509.00..1509.00 rows=100000 width=4)</a:t>
                </a:r>
              </a:p>
              <a:p>
                <a:r>
                  <a:rPr lang="en-US" sz="1400" dirty="0" smtClean="0">
                    <a:latin typeface="Courier New" pitchFamily="49" charset="0"/>
                    <a:cs typeface="Courier New" pitchFamily="49" charset="0"/>
                  </a:rPr>
                  <a:t>                                 -&gt; Seq Scan on part (cost=0.00..1509.00 rows=100000 width=4)</a:t>
                </a:r>
              </a:p>
            </p:txBody>
          </p:sp>
        </p:grpSp>
        <p:sp>
          <p:nvSpPr>
            <p:cNvPr id="11" name="Rounded Rectangle 10"/>
            <p:cNvSpPr/>
            <p:nvPr/>
          </p:nvSpPr>
          <p:spPr>
            <a:xfrm>
              <a:off x="179696" y="2993589"/>
              <a:ext cx="1268104" cy="40913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2209800" y="3871825"/>
              <a:ext cx="1115704" cy="40913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152400" y="5508378"/>
              <a:ext cx="1295400" cy="40913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8858393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Use </a:t>
            </a:r>
            <a:r>
              <a:rPr lang="en-US" dirty="0" smtClean="0">
                <a:latin typeface="Courier New" pitchFamily="49" charset="0"/>
                <a:cs typeface="Courier New" pitchFamily="49" charset="0"/>
              </a:rPr>
              <a:t>join_collapse_limit</a:t>
            </a:r>
            <a:r>
              <a:rPr lang="en-US" dirty="0" smtClean="0"/>
              <a:t> to Specify Join Order</a:t>
            </a:r>
            <a:endParaRPr lang="en-US" dirty="0"/>
          </a:p>
        </p:txBody>
      </p:sp>
      <p:sp>
        <p:nvSpPr>
          <p:cNvPr id="8" name="Content Placeholder 7"/>
          <p:cNvSpPr>
            <a:spLocks noGrp="1"/>
          </p:cNvSpPr>
          <p:nvPr>
            <p:ph idx="1"/>
          </p:nvPr>
        </p:nvSpPr>
        <p:spPr/>
        <p:txBody>
          <a:bodyPr/>
          <a:lstStyle/>
          <a:p>
            <a:pPr>
              <a:buNone/>
            </a:pPr>
            <a:r>
              <a:rPr lang="en-US" dirty="0" smtClean="0"/>
              <a:t>To </a:t>
            </a:r>
            <a:r>
              <a:rPr lang="en-US" i="1" dirty="0" smtClean="0"/>
              <a:t>specify</a:t>
            </a:r>
            <a:r>
              <a:rPr lang="en-US" dirty="0" smtClean="0"/>
              <a:t> the join order:</a:t>
            </a:r>
          </a:p>
          <a:p>
            <a:r>
              <a:rPr lang="en-US" dirty="0" smtClean="0"/>
              <a:t>Set the parameter, </a:t>
            </a:r>
            <a:r>
              <a:rPr lang="en-US" dirty="0" smtClean="0">
                <a:latin typeface="Courier New" pitchFamily="49" charset="0"/>
                <a:cs typeface="Courier New" pitchFamily="49" charset="0"/>
              </a:rPr>
              <a:t>join_collapse_limit=1</a:t>
            </a:r>
          </a:p>
          <a:p>
            <a:r>
              <a:rPr lang="en-US" dirty="0" smtClean="0"/>
              <a:t>Use ANSI style join syntax, as in the following example:</a:t>
            </a:r>
          </a:p>
          <a:p>
            <a:endParaRPr lang="en-US" dirty="0" smtClean="0"/>
          </a:p>
          <a:p>
            <a:endParaRPr lang="en-US" dirty="0" smtClean="0"/>
          </a:p>
          <a:p>
            <a:pPr>
              <a:buNone/>
            </a:pPr>
            <a:endParaRPr lang="en-US" dirty="0" smtClean="0"/>
          </a:p>
          <a:p>
            <a:pPr>
              <a:buNone/>
            </a:pPr>
            <a:r>
              <a:rPr lang="en-US" dirty="0" smtClean="0"/>
              <a:t>The following is an example of a non-ANSI style join:</a:t>
            </a:r>
          </a:p>
        </p:txBody>
      </p:sp>
      <p:grpSp>
        <p:nvGrpSpPr>
          <p:cNvPr id="2" name="Group 8"/>
          <p:cNvGrpSpPr/>
          <p:nvPr/>
        </p:nvGrpSpPr>
        <p:grpSpPr>
          <a:xfrm>
            <a:off x="609600" y="3076105"/>
            <a:ext cx="7924800" cy="928797"/>
            <a:chOff x="457200" y="1752576"/>
            <a:chExt cx="7315200" cy="17376468"/>
          </a:xfrm>
        </p:grpSpPr>
        <p:sp>
          <p:nvSpPr>
            <p:cNvPr id="14" name="Rectangle 13"/>
            <p:cNvSpPr/>
            <p:nvPr/>
          </p:nvSpPr>
          <p:spPr>
            <a:xfrm>
              <a:off x="457200" y="1752576"/>
              <a:ext cx="7315200" cy="17107091"/>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10423" y="1854856"/>
              <a:ext cx="7185777" cy="17274188"/>
            </a:xfrm>
            <a:prstGeom prst="rect">
              <a:avLst/>
            </a:prstGeom>
            <a:noFill/>
          </p:spPr>
          <p:txBody>
            <a:bodyPr wrap="square" rtlCol="0">
              <a:spAutoFit/>
            </a:bodyPr>
            <a:lstStyle/>
            <a:p>
              <a:r>
                <a:rPr lang="en-US" dirty="0" smtClean="0">
                  <a:latin typeface="Courier New" pitchFamily="49" charset="0"/>
                  <a:cs typeface="Courier New" pitchFamily="49" charset="0"/>
                </a:rPr>
                <a:t>SELECT COUNT(*) FROM partsupp ps</a:t>
              </a:r>
            </a:p>
            <a:p>
              <a:r>
                <a:rPr lang="en-US" dirty="0" smtClean="0">
                  <a:latin typeface="Courier New" pitchFamily="49" charset="0"/>
                  <a:cs typeface="Courier New" pitchFamily="49" charset="0"/>
                </a:rPr>
                <a:t>	JOIN supplier ON ps_suppkey = s_suppkey</a:t>
              </a:r>
            </a:p>
            <a:p>
              <a:r>
                <a:rPr lang="en-US" dirty="0" smtClean="0">
                  <a:latin typeface="Courier New" pitchFamily="49" charset="0"/>
                  <a:cs typeface="Courier New" pitchFamily="49" charset="0"/>
                </a:rPr>
                <a:t>	JOIN part ON p_partkey = ps_partkey; </a:t>
              </a:r>
            </a:p>
          </p:txBody>
        </p:sp>
      </p:grpSp>
      <p:grpSp>
        <p:nvGrpSpPr>
          <p:cNvPr id="3" name="Group 8"/>
          <p:cNvGrpSpPr/>
          <p:nvPr/>
        </p:nvGrpSpPr>
        <p:grpSpPr>
          <a:xfrm>
            <a:off x="609600" y="4828706"/>
            <a:ext cx="7924800" cy="990600"/>
            <a:chOff x="457200" y="1752595"/>
            <a:chExt cx="7315200" cy="10446435"/>
          </a:xfrm>
        </p:grpSpPr>
        <p:sp>
          <p:nvSpPr>
            <p:cNvPr id="17" name="Rectangle 16"/>
            <p:cNvSpPr/>
            <p:nvPr/>
          </p:nvSpPr>
          <p:spPr>
            <a:xfrm>
              <a:off x="457200" y="1752595"/>
              <a:ext cx="7315200" cy="10446435"/>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itchFamily="49" charset="0"/>
                <a:cs typeface="Courier New" pitchFamily="49" charset="0"/>
              </a:endParaRPr>
            </a:p>
          </p:txBody>
        </p:sp>
        <p:sp>
          <p:nvSpPr>
            <p:cNvPr id="18" name="TextBox 17"/>
            <p:cNvSpPr txBox="1"/>
            <p:nvPr/>
          </p:nvSpPr>
          <p:spPr>
            <a:xfrm>
              <a:off x="510423" y="1854855"/>
              <a:ext cx="7185777" cy="9737035"/>
            </a:xfrm>
            <a:prstGeom prst="rect">
              <a:avLst/>
            </a:prstGeom>
            <a:noFill/>
          </p:spPr>
          <p:txBody>
            <a:bodyPr wrap="square" rtlCol="0">
              <a:spAutoFit/>
            </a:bodyPr>
            <a:lstStyle/>
            <a:p>
              <a:r>
                <a:rPr lang="en-US" dirty="0" smtClean="0">
                  <a:latin typeface="Courier New" pitchFamily="49" charset="0"/>
                  <a:cs typeface="Courier New" pitchFamily="49" charset="0"/>
                </a:rPr>
                <a:t>SELECT COUNT(*) FROM partsupp, supplier, part</a:t>
              </a:r>
            </a:p>
            <a:p>
              <a:r>
                <a:rPr lang="en-US" dirty="0" smtClean="0">
                  <a:latin typeface="Courier New" pitchFamily="49" charset="0"/>
                  <a:cs typeface="Courier New" pitchFamily="49" charset="0"/>
                </a:rPr>
                <a:t>	WHERE ps_suppkey = s_suppkey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AND p_partkey = ps_partkey; </a:t>
              </a:r>
            </a:p>
          </p:txBody>
        </p:sp>
      </p:grpSp>
    </p:spTree>
    <p:custDataLst>
      <p:tags r:id="rId1"/>
    </p:custDataLst>
    <p:extLst>
      <p:ext uri="{BB962C8B-B14F-4D97-AF65-F5344CB8AC3E}">
        <p14:creationId xmlns:p14="http://schemas.microsoft.com/office/powerpoint/2010/main" val="233349829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a:t>
            </a:r>
            <a:endParaRPr lang="en-US" dirty="0"/>
          </a:p>
        </p:txBody>
      </p:sp>
      <p:sp>
        <p:nvSpPr>
          <p:cNvPr id="8" name="Content Placeholder 7"/>
          <p:cNvSpPr>
            <a:spLocks noGrp="1"/>
          </p:cNvSpPr>
          <p:nvPr>
            <p:ph idx="1"/>
          </p:nvPr>
        </p:nvSpPr>
        <p:spPr>
          <a:xfrm>
            <a:off x="457200" y="1417639"/>
            <a:ext cx="8229600" cy="4525963"/>
          </a:xfrm>
        </p:spPr>
        <p:txBody>
          <a:bodyPr/>
          <a:lstStyle/>
          <a:p>
            <a:r>
              <a:rPr lang="en-US" sz="2800" dirty="0" smtClean="0"/>
              <a:t>Identify plan nodes with a large number of rows and high cost</a:t>
            </a:r>
          </a:p>
          <a:p>
            <a:r>
              <a:rPr lang="en-US" sz="2800" dirty="0" smtClean="0"/>
              <a:t>Validate partitions are being eliminated</a:t>
            </a:r>
          </a:p>
          <a:p>
            <a:r>
              <a:rPr lang="en-US" sz="2800" dirty="0" smtClean="0"/>
              <a:t>Eliminate large table broadcast motion</a:t>
            </a:r>
          </a:p>
          <a:p>
            <a:r>
              <a:rPr lang="en-US" sz="2800" dirty="0" smtClean="0"/>
              <a:t>Prefer the fast/efficient operators</a:t>
            </a:r>
          </a:p>
          <a:p>
            <a:r>
              <a:rPr lang="en-US" sz="2800" dirty="0" smtClean="0"/>
              <a:t>Identify spill files and increase memory</a:t>
            </a:r>
          </a:p>
          <a:p>
            <a:r>
              <a:rPr lang="en-US" sz="2800" dirty="0" smtClean="0"/>
              <a:t>Identify respill in HashAggregate</a:t>
            </a:r>
          </a:p>
          <a:p>
            <a:r>
              <a:rPr lang="en-US" sz="2800" dirty="0" smtClean="0"/>
              <a:t>Review join order </a:t>
            </a:r>
          </a:p>
        </p:txBody>
      </p:sp>
    </p:spTree>
    <p:custDataLst>
      <p:tags r:id="rId1"/>
    </p:custDataLst>
    <p:extLst>
      <p:ext uri="{BB962C8B-B14F-4D97-AF65-F5344CB8AC3E}">
        <p14:creationId xmlns:p14="http://schemas.microsoft.com/office/powerpoint/2010/main" val="1531168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22475788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008881"/>
                </a:solidFill>
              </a:rPr>
              <a:t>Agenda</a:t>
            </a:r>
            <a:endParaRPr lang="en" sz="3200" dirty="0">
              <a:solidFill>
                <a:srgbClr val="008881"/>
              </a:solidFill>
            </a:endParaRPr>
          </a:p>
        </p:txBody>
      </p:sp>
      <p:sp>
        <p:nvSpPr>
          <p:cNvPr id="242" name="Shape 242"/>
          <p:cNvSpPr txBox="1">
            <a:spLocks noGrp="1"/>
          </p:cNvSpPr>
          <p:nvPr>
            <p:ph type="body" idx="1"/>
          </p:nvPr>
        </p:nvSpPr>
        <p:spPr>
          <a:xfrm>
            <a:off x="738824" y="1488761"/>
            <a:ext cx="7988400" cy="3256000"/>
          </a:xfrm>
          <a:prstGeom prst="rect">
            <a:avLst/>
          </a:prstGeom>
          <a:noFill/>
          <a:ln>
            <a:noFill/>
          </a:ln>
        </p:spPr>
        <p:txBody>
          <a:bodyPr lIns="0" tIns="0" rIns="0" bIns="0" anchor="t" anchorCtr="0">
            <a:noAutofit/>
          </a:bodyPr>
          <a:lstStyle/>
          <a:p>
            <a:pPr marL="152400" indent="0">
              <a:buSzPct val="100000"/>
              <a:buNone/>
            </a:pPr>
            <a:endParaRPr lang="en-US" sz="2600" dirty="0" smtClean="0">
              <a:solidFill>
                <a:schemeClr val="lt2"/>
              </a:solidFill>
            </a:endParaRPr>
          </a:p>
          <a:p>
            <a:pPr marL="495300" indent="-342900">
              <a:buSzPct val="100000"/>
            </a:pPr>
            <a:r>
              <a:rPr lang="en-US" sz="2800" dirty="0">
                <a:solidFill>
                  <a:schemeClr val="lt2"/>
                </a:solidFill>
              </a:rPr>
              <a:t>Introduction</a:t>
            </a:r>
          </a:p>
          <a:p>
            <a:pPr marL="495300">
              <a:buSzPct val="100000"/>
            </a:pPr>
            <a:r>
              <a:rPr lang="en-US" sz="2800" dirty="0">
                <a:solidFill>
                  <a:schemeClr val="lt2"/>
                </a:solidFill>
              </a:rPr>
              <a:t>Ways to view plans</a:t>
            </a:r>
          </a:p>
          <a:p>
            <a:pPr marL="495300" indent="-342900">
              <a:buSzPct val="100000"/>
            </a:pPr>
            <a:r>
              <a:rPr lang="en-US" sz="2800" dirty="0">
                <a:solidFill>
                  <a:schemeClr val="lt2"/>
                </a:solidFill>
              </a:rPr>
              <a:t>Features in plans: operators, rows, cost</a:t>
            </a:r>
            <a:endParaRPr lang="en" sz="2800" dirty="0">
              <a:solidFill>
                <a:schemeClr val="lt2"/>
              </a:solidFill>
            </a:endParaRPr>
          </a:p>
          <a:p>
            <a:pPr marL="495300" indent="-342900">
              <a:buSzPct val="100000"/>
            </a:pPr>
            <a:r>
              <a:rPr lang="en-US" sz="2800" dirty="0">
                <a:solidFill>
                  <a:schemeClr val="lt2"/>
                </a:solidFill>
              </a:rPr>
              <a:t>Mitigating sub-optimal query plans</a:t>
            </a:r>
            <a:endParaRPr lang="en-US" sz="2800" dirty="0" smtClean="0">
              <a:solidFill>
                <a:schemeClr val="lt2"/>
              </a:solidFill>
            </a:endParaRPr>
          </a:p>
          <a:p>
            <a:pPr marL="495300" indent="-342900">
              <a:buSzPct val="100000"/>
            </a:pPr>
            <a:r>
              <a:rPr lang="en-US" sz="2800" dirty="0">
                <a:solidFill>
                  <a:schemeClr val="lt2"/>
                </a:solidFill>
              </a:rPr>
              <a:t>Work the lab</a:t>
            </a:r>
            <a:endParaRPr lang="en" sz="2800" dirty="0">
              <a:solidFill>
                <a:schemeClr val="lt2"/>
              </a:solidFill>
            </a:endParaRPr>
          </a:p>
        </p:txBody>
      </p:sp>
    </p:spTree>
    <p:extLst>
      <p:ext uri="{BB962C8B-B14F-4D97-AF65-F5344CB8AC3E}">
        <p14:creationId xmlns:p14="http://schemas.microsoft.com/office/powerpoint/2010/main" val="42861015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29" y="140169"/>
            <a:ext cx="8229600" cy="1143000"/>
          </a:xfrm>
        </p:spPr>
        <p:txBody>
          <a:bodyPr/>
          <a:lstStyle/>
          <a:p>
            <a:r>
              <a:rPr lang="en-US" dirty="0" smtClean="0"/>
              <a:t>Query Tuning &amp; Rewriting</a:t>
            </a:r>
            <a:endParaRPr lang="en-US" dirty="0"/>
          </a:p>
        </p:txBody>
      </p:sp>
      <p:pic>
        <p:nvPicPr>
          <p:cNvPr id="4" name="Picture 3" descr="larger-query-plan-psq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942" y="926353"/>
            <a:ext cx="6917764" cy="5199298"/>
          </a:xfrm>
          <a:prstGeom prst="rect">
            <a:avLst/>
          </a:prstGeom>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19373254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29" y="140169"/>
            <a:ext cx="8229600" cy="1143000"/>
          </a:xfrm>
        </p:spPr>
        <p:txBody>
          <a:bodyPr/>
          <a:lstStyle/>
          <a:p>
            <a:r>
              <a:rPr lang="en-US" dirty="0" smtClean="0"/>
              <a:t>Query Tuning &amp; Rewriting</a:t>
            </a:r>
            <a:endParaRPr lang="en-US" dirty="0"/>
          </a:p>
        </p:txBody>
      </p:sp>
      <p:pic>
        <p:nvPicPr>
          <p:cNvPr id="3" name="Picture 2" descr="oil-painting-quebe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663" y="841785"/>
            <a:ext cx="6900615" cy="5121550"/>
          </a:xfrm>
          <a:prstGeom prst="rect">
            <a:avLst/>
          </a:prstGeom>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11003118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Output Tools</a:t>
            </a:r>
            <a:endParaRPr lang="en-US" dirty="0"/>
          </a:p>
        </p:txBody>
      </p:sp>
      <p:pic>
        <p:nvPicPr>
          <p:cNvPr id="29705" name="Picture 9" descr="C:\Users\cantot\AppData\Local\Temp\SNAGHTML3948b5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4" y="1014602"/>
            <a:ext cx="5835324" cy="39012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144675" y="570732"/>
            <a:ext cx="2362200" cy="1200329"/>
          </a:xfrm>
          <a:prstGeom prst="rect">
            <a:avLst/>
          </a:prstGeom>
          <a:solidFill>
            <a:schemeClr val="bg1"/>
          </a:solidFill>
          <a:ln>
            <a:solidFill>
              <a:schemeClr val="bg1">
                <a:lumMod val="85000"/>
              </a:schemeClr>
            </a:solidFill>
          </a:ln>
        </p:spPr>
        <p:txBody>
          <a:bodyPr wrap="square" rtlCol="0">
            <a:spAutoFit/>
          </a:bodyPr>
          <a:lstStyle/>
          <a:p>
            <a:r>
              <a:rPr lang="en-US" b="1" i="1" dirty="0" smtClean="0">
                <a:solidFill>
                  <a:schemeClr val="bg2">
                    <a:lumMod val="75000"/>
                  </a:schemeClr>
                </a:solidFill>
                <a:latin typeface="Calibri" pitchFamily="34" charset="0"/>
              </a:rPr>
              <a:t>Command Center </a:t>
            </a:r>
            <a:r>
              <a:rPr lang="en-US" b="1" dirty="0" smtClean="0">
                <a:solidFill>
                  <a:schemeClr val="bg2">
                    <a:lumMod val="75000"/>
                  </a:schemeClr>
                </a:solidFill>
                <a:latin typeface="Calibri" pitchFamily="34" charset="0"/>
              </a:rPr>
              <a:t>Query Plan output for in-flight, completed, or aborted queries</a:t>
            </a:r>
            <a:endParaRPr lang="en-US" b="1" dirty="0">
              <a:solidFill>
                <a:schemeClr val="bg2">
                  <a:lumMod val="75000"/>
                </a:schemeClr>
              </a:solidFill>
              <a:latin typeface="Calibri" pitchFamily="34" charset="0"/>
            </a:endParaRPr>
          </a:p>
        </p:txBody>
      </p:sp>
      <p:sp>
        <p:nvSpPr>
          <p:cNvPr id="12" name="TextBox 11"/>
          <p:cNvSpPr txBox="1"/>
          <p:nvPr/>
        </p:nvSpPr>
        <p:spPr>
          <a:xfrm>
            <a:off x="1077743" y="5246710"/>
            <a:ext cx="2362200" cy="646331"/>
          </a:xfrm>
          <a:prstGeom prst="rect">
            <a:avLst/>
          </a:prstGeom>
          <a:solidFill>
            <a:schemeClr val="bg1"/>
          </a:solidFill>
          <a:ln>
            <a:solidFill>
              <a:schemeClr val="bg1">
                <a:lumMod val="85000"/>
              </a:schemeClr>
            </a:solidFill>
          </a:ln>
        </p:spPr>
        <p:txBody>
          <a:bodyPr wrap="square" rtlCol="0">
            <a:spAutoFit/>
          </a:bodyPr>
          <a:lstStyle/>
          <a:p>
            <a:r>
              <a:rPr lang="en-US" b="1" i="1" dirty="0" smtClean="0">
                <a:solidFill>
                  <a:schemeClr val="bg2">
                    <a:lumMod val="75000"/>
                  </a:schemeClr>
                </a:solidFill>
                <a:latin typeface="Calibri" pitchFamily="34" charset="0"/>
              </a:rPr>
              <a:t>DbVisualizer</a:t>
            </a:r>
            <a:r>
              <a:rPr lang="en-US" b="1" dirty="0" smtClean="0">
                <a:solidFill>
                  <a:schemeClr val="bg2">
                    <a:lumMod val="75000"/>
                  </a:schemeClr>
                </a:solidFill>
                <a:latin typeface="Calibri" pitchFamily="34" charset="0"/>
              </a:rPr>
              <a:t> display of Explain plan</a:t>
            </a:r>
            <a:endParaRPr lang="en-US" b="1" dirty="0">
              <a:solidFill>
                <a:schemeClr val="bg2">
                  <a:lumMod val="75000"/>
                </a:schemeClr>
              </a:solidFill>
              <a:latin typeface="Calibri" pitchFamily="34" charset="0"/>
            </a:endParaRPr>
          </a:p>
        </p:txBody>
      </p:sp>
      <p:pic>
        <p:nvPicPr>
          <p:cNvPr id="3" name="Picture 2" descr="explain-dbvisualiz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6556" y="2696207"/>
            <a:ext cx="5045476" cy="3447078"/>
          </a:xfrm>
          <a:prstGeom prst="rect">
            <a:avLst/>
          </a:prstGeom>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41425964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Display of Explain Plans</a:t>
            </a:r>
            <a:endParaRPr lang="en-US" dirty="0"/>
          </a:p>
        </p:txBody>
      </p:sp>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780" y="1543875"/>
            <a:ext cx="8686800" cy="2851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Line Callout 2 (Border and Accent Bar) 3"/>
          <p:cNvSpPr/>
          <p:nvPr/>
        </p:nvSpPr>
        <p:spPr>
          <a:xfrm flipH="1">
            <a:off x="925840" y="2121805"/>
            <a:ext cx="791292" cy="428625"/>
          </a:xfrm>
          <a:prstGeom prst="accentBorderCallout2">
            <a:avLst>
              <a:gd name="adj1" fmla="val 24788"/>
              <a:gd name="adj2" fmla="val 106135"/>
              <a:gd name="adj3" fmla="val 135480"/>
              <a:gd name="adj4" fmla="val 158850"/>
              <a:gd name="adj5" fmla="val 176902"/>
              <a:gd name="adj6" fmla="val 115768"/>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Slice 1</a:t>
            </a:r>
            <a:endParaRPr lang="en-US" dirty="0">
              <a:solidFill>
                <a:schemeClr val="bg2">
                  <a:lumMod val="75000"/>
                </a:schemeClr>
              </a:solidFill>
              <a:latin typeface="Courier New" pitchFamily="49" charset="0"/>
              <a:cs typeface="Courier New" pitchFamily="49" charset="0"/>
            </a:endParaRPr>
          </a:p>
        </p:txBody>
      </p:sp>
      <p:sp>
        <p:nvSpPr>
          <p:cNvPr id="5" name="TextBox 4"/>
          <p:cNvSpPr txBox="1"/>
          <p:nvPr/>
        </p:nvSpPr>
        <p:spPr>
          <a:xfrm>
            <a:off x="2001087" y="1094475"/>
            <a:ext cx="2362200" cy="646331"/>
          </a:xfrm>
          <a:prstGeom prst="rect">
            <a:avLst/>
          </a:prstGeom>
          <a:solidFill>
            <a:schemeClr val="bg1"/>
          </a:solidFill>
          <a:ln>
            <a:solidFill>
              <a:schemeClr val="bg1">
                <a:lumMod val="85000"/>
              </a:schemeClr>
            </a:solidFill>
          </a:ln>
        </p:spPr>
        <p:txBody>
          <a:bodyPr wrap="square" rtlCol="0">
            <a:spAutoFit/>
          </a:bodyPr>
          <a:lstStyle/>
          <a:p>
            <a:r>
              <a:rPr lang="en-US" b="1" dirty="0" err="1" smtClean="0">
                <a:solidFill>
                  <a:schemeClr val="bg2">
                    <a:lumMod val="75000"/>
                  </a:schemeClr>
                </a:solidFill>
                <a:latin typeface="Calibri" pitchFamily="34" charset="0"/>
              </a:rPr>
              <a:t>pgAdmin</a:t>
            </a:r>
            <a:r>
              <a:rPr lang="en-US" b="1" dirty="0" smtClean="0">
                <a:solidFill>
                  <a:schemeClr val="bg2">
                    <a:lumMod val="75000"/>
                  </a:schemeClr>
                </a:solidFill>
                <a:latin typeface="Calibri" pitchFamily="34" charset="0"/>
              </a:rPr>
              <a:t> III graphical display of Explain plan</a:t>
            </a:r>
            <a:endParaRPr lang="en-US" b="1" dirty="0">
              <a:solidFill>
                <a:schemeClr val="bg2">
                  <a:lumMod val="75000"/>
                </a:schemeClr>
              </a:solidFill>
              <a:latin typeface="Calibri" pitchFamily="34" charset="0"/>
            </a:endParaRPr>
          </a:p>
        </p:txBody>
      </p:sp>
      <p:sp>
        <p:nvSpPr>
          <p:cNvPr id="19" name="Rounded Rectangle 18"/>
          <p:cNvSpPr/>
          <p:nvPr/>
        </p:nvSpPr>
        <p:spPr>
          <a:xfrm>
            <a:off x="2194787" y="3544110"/>
            <a:ext cx="4056493" cy="700089"/>
          </a:xfrm>
          <a:prstGeom prst="roundRect">
            <a:avLst>
              <a:gd name="adj" fmla="val 7412"/>
            </a:avLst>
          </a:prstGeom>
          <a:solidFill>
            <a:schemeClr val="accent3">
              <a:lumMod val="20000"/>
              <a:lumOff val="80000"/>
              <a:alpha val="25000"/>
            </a:schemeClr>
          </a:solid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804433" y="2760453"/>
            <a:ext cx="4056493" cy="698739"/>
          </a:xfrm>
          <a:prstGeom prst="roundRect">
            <a:avLst>
              <a:gd name="adj" fmla="val 7412"/>
            </a:avLst>
          </a:prstGeom>
          <a:solidFill>
            <a:srgbClr val="F0F4D3">
              <a:alpha val="25098"/>
            </a:srgbClr>
          </a:solid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ne Callout 1 (Border and Accent Bar) 19"/>
          <p:cNvSpPr/>
          <p:nvPr/>
        </p:nvSpPr>
        <p:spPr>
          <a:xfrm flipH="1">
            <a:off x="6852188" y="3329798"/>
            <a:ext cx="791292" cy="428625"/>
          </a:xfrm>
          <a:prstGeom prst="accentBorderCallout1">
            <a:avLst>
              <a:gd name="adj1" fmla="val 22775"/>
              <a:gd name="adj2" fmla="val 106135"/>
              <a:gd name="adj3" fmla="val 78286"/>
              <a:gd name="adj4" fmla="val 177520"/>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Slice 2</a:t>
            </a:r>
            <a:endParaRPr lang="en-US" dirty="0">
              <a:solidFill>
                <a:schemeClr val="bg2">
                  <a:lumMod val="75000"/>
                </a:schemeClr>
              </a:solidFill>
              <a:latin typeface="Courier New" pitchFamily="49" charset="0"/>
              <a:cs typeface="Courier New" pitchFamily="49" charset="0"/>
            </a:endParaRPr>
          </a:p>
        </p:txBody>
      </p:sp>
      <p:sp>
        <p:nvSpPr>
          <p:cNvPr id="23" name="Rounded Rectangle 22"/>
          <p:cNvSpPr/>
          <p:nvPr/>
        </p:nvSpPr>
        <p:spPr>
          <a:xfrm>
            <a:off x="3349222" y="1990546"/>
            <a:ext cx="5413778" cy="707367"/>
          </a:xfrm>
          <a:prstGeom prst="roundRect">
            <a:avLst>
              <a:gd name="adj" fmla="val 7412"/>
            </a:avLst>
          </a:prstGeom>
          <a:solidFill>
            <a:schemeClr val="accent1">
              <a:lumMod val="20000"/>
              <a:lumOff val="80000"/>
              <a:alpha val="25000"/>
            </a:schemeClr>
          </a:solid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Callout 1 (Border and Accent Bar) 23"/>
          <p:cNvSpPr/>
          <p:nvPr/>
        </p:nvSpPr>
        <p:spPr>
          <a:xfrm flipH="1">
            <a:off x="7807382" y="2901173"/>
            <a:ext cx="791292" cy="428625"/>
          </a:xfrm>
          <a:prstGeom prst="accentBorderCallout1">
            <a:avLst>
              <a:gd name="adj1" fmla="val 22775"/>
              <a:gd name="adj2" fmla="val 106135"/>
              <a:gd name="adj3" fmla="val -46493"/>
              <a:gd name="adj4" fmla="val 185151"/>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Slice 3</a:t>
            </a:r>
            <a:endParaRPr lang="en-US" dirty="0">
              <a:solidFill>
                <a:schemeClr val="bg2">
                  <a:lumMod val="75000"/>
                </a:schemeClr>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10046339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latin typeface="Courier New" pitchFamily="49" charset="0"/>
                <a:cs typeface="Courier New" pitchFamily="49" charset="0"/>
              </a:rPr>
              <a:t>EXPLAIN</a:t>
            </a:r>
            <a:r>
              <a:rPr lang="en-US" dirty="0" smtClean="0"/>
              <a:t> Example – Partition Elimination, Sorts, and Filters</a:t>
            </a:r>
            <a:endParaRPr lang="en-US" dirty="0"/>
          </a:p>
        </p:txBody>
      </p:sp>
      <p:grpSp>
        <p:nvGrpSpPr>
          <p:cNvPr id="2" name="Group 11"/>
          <p:cNvGrpSpPr/>
          <p:nvPr/>
        </p:nvGrpSpPr>
        <p:grpSpPr>
          <a:xfrm>
            <a:off x="381000" y="1828802"/>
            <a:ext cx="8305800" cy="2743200"/>
            <a:chOff x="533400" y="3429000"/>
            <a:chExt cx="8305800" cy="2743200"/>
          </a:xfrm>
        </p:grpSpPr>
        <p:grpSp>
          <p:nvGrpSpPr>
            <p:cNvPr id="3" name="Group 21"/>
            <p:cNvGrpSpPr/>
            <p:nvPr/>
          </p:nvGrpSpPr>
          <p:grpSpPr>
            <a:xfrm>
              <a:off x="609600" y="3581400"/>
              <a:ext cx="8229600" cy="2590800"/>
              <a:chOff x="609600" y="3581400"/>
              <a:chExt cx="8229600" cy="2590800"/>
            </a:xfrm>
          </p:grpSpPr>
          <p:grpSp>
            <p:nvGrpSpPr>
              <p:cNvPr id="4" name="Group 20"/>
              <p:cNvGrpSpPr/>
              <p:nvPr/>
            </p:nvGrpSpPr>
            <p:grpSpPr>
              <a:xfrm>
                <a:off x="609600" y="3610302"/>
                <a:ext cx="8229600" cy="2561898"/>
                <a:chOff x="609600" y="3610302"/>
                <a:chExt cx="8229600" cy="2561898"/>
              </a:xfrm>
            </p:grpSpPr>
            <p:sp>
              <p:nvSpPr>
                <p:cNvPr id="17" name="Rectangle 16"/>
                <p:cNvSpPr/>
                <p:nvPr/>
              </p:nvSpPr>
              <p:spPr>
                <a:xfrm>
                  <a:off x="609600" y="3610302"/>
                  <a:ext cx="8229600" cy="2561898"/>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09600" y="3610302"/>
                  <a:ext cx="82296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1143000" y="3581400"/>
                <a:ext cx="4778322" cy="369332"/>
              </a:xfrm>
              <a:prstGeom prst="rect">
                <a:avLst/>
              </a:prstGeom>
              <a:noFill/>
            </p:spPr>
            <p:txBody>
              <a:bodyPr wrap="none" rtlCol="0">
                <a:spAutoFit/>
              </a:bodyPr>
              <a:lstStyle/>
              <a:p>
                <a:r>
                  <a:rPr lang="en-US" b="1" dirty="0" smtClean="0">
                    <a:latin typeface="Calibri" pitchFamily="34" charset="0"/>
                  </a:rPr>
                  <a:t>Example: </a:t>
                </a:r>
                <a:r>
                  <a:rPr lang="en-US" b="1" dirty="0" smtClean="0">
                    <a:latin typeface="Calibri" pitchFamily="34" charset="0"/>
                    <a:cs typeface="Courier New" pitchFamily="49" charset="0"/>
                  </a:rPr>
                  <a:t>Query executed on a partitioned table</a:t>
                </a:r>
                <a:endParaRPr lang="en-US" b="1" dirty="0">
                  <a:latin typeface="Courier New" pitchFamily="49" charset="0"/>
                  <a:cs typeface="Courier New" pitchFamily="49" charset="0"/>
                </a:endParaRPr>
              </a:p>
            </p:txBody>
          </p:sp>
        </p:grpSp>
        <p:sp>
          <p:nvSpPr>
            <p:cNvPr id="11" name="TextBox 10"/>
            <p:cNvSpPr txBox="1"/>
            <p:nvPr/>
          </p:nvSpPr>
          <p:spPr>
            <a:xfrm>
              <a:off x="762000" y="4038600"/>
              <a:ext cx="6695199" cy="2031325"/>
            </a:xfrm>
            <a:prstGeom prst="rect">
              <a:avLst/>
            </a:prstGeom>
            <a:solidFill>
              <a:schemeClr val="bg1"/>
            </a:solidFill>
            <a:effectLst>
              <a:softEdge rad="127000"/>
            </a:effectLst>
          </p:spPr>
          <p:txBody>
            <a:bodyPr wrap="none" rtlCol="0">
              <a:spAutoFit/>
            </a:bodyPr>
            <a:lstStyle/>
            <a:p>
              <a:r>
                <a:rPr lang="en-US" dirty="0" smtClean="0">
                  <a:latin typeface="Courier New" pitchFamily="49" charset="0"/>
                  <a:cs typeface="Courier New" pitchFamily="49" charset="0"/>
                </a:rPr>
                <a:t>EXPLAIN SELECT DISTINCT (</a:t>
              </a:r>
              <a:r>
                <a:rPr lang="en-US" dirty="0" err="1" smtClean="0">
                  <a:latin typeface="Courier New" pitchFamily="49" charset="0"/>
                  <a:cs typeface="Courier New" pitchFamily="49" charset="0"/>
                </a:rPr>
                <a:t>b.run_id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b.pack_id</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b.local_time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b.session_id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b.domain</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FROM </a:t>
              </a:r>
              <a:r>
                <a:rPr lang="en-US" dirty="0" err="1" smtClean="0">
                  <a:latin typeface="Courier New" pitchFamily="49" charset="0"/>
                  <a:cs typeface="Courier New" pitchFamily="49" charset="0"/>
                </a:rPr>
                <a:t>display_run</a:t>
              </a:r>
              <a:r>
                <a:rPr lang="en-US" dirty="0" smtClean="0">
                  <a:latin typeface="Courier New" pitchFamily="49" charset="0"/>
                  <a:cs typeface="Courier New" pitchFamily="49" charset="0"/>
                </a:rPr>
                <a:t> b</a:t>
              </a:r>
            </a:p>
            <a:p>
              <a:r>
                <a:rPr lang="en-US" dirty="0" smtClean="0">
                  <a:latin typeface="Courier New" pitchFamily="49" charset="0"/>
                  <a:cs typeface="Courier New" pitchFamily="49" charset="0"/>
                </a:rPr>
                <a:t>  WHERE </a:t>
              </a:r>
              <a:r>
                <a:rPr lang="en-US" dirty="0" err="1" smtClean="0">
                  <a:latin typeface="Courier New" pitchFamily="49" charset="0"/>
                  <a:cs typeface="Courier New" pitchFamily="49" charset="0"/>
                </a:rPr>
                <a:t>local_time</a:t>
              </a:r>
              <a:r>
                <a:rPr lang="en-US" dirty="0" smtClean="0">
                  <a:latin typeface="Courier New" pitchFamily="49" charset="0"/>
                  <a:cs typeface="Courier New" pitchFamily="49" charset="0"/>
                </a:rPr>
                <a:t> &gt;= '2007-03-01 00:00:00' AND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local_time</a:t>
              </a:r>
              <a:r>
                <a:rPr lang="en-US" dirty="0" smtClean="0">
                  <a:latin typeface="Courier New" pitchFamily="49" charset="0"/>
                  <a:cs typeface="Courier New" pitchFamily="49" charset="0"/>
                </a:rPr>
                <a:t> &lt; '2007-04-01 00:00:00' AND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url</a:t>
              </a:r>
              <a:r>
                <a:rPr lang="en-US" dirty="0" smtClean="0">
                  <a:latin typeface="Courier New" pitchFamily="49" charset="0"/>
                  <a:cs typeface="Courier New" pitchFamily="49" charset="0"/>
                </a:rPr>
                <a:t>='delete' OR </a:t>
              </a:r>
              <a:r>
                <a:rPr lang="en-US" dirty="0" err="1" smtClean="0">
                  <a:latin typeface="Courier New" pitchFamily="49" charset="0"/>
                  <a:cs typeface="Courier New" pitchFamily="49" charset="0"/>
                </a:rPr>
                <a:t>url</a:t>
              </a:r>
              <a:r>
                <a:rPr lang="en-US" dirty="0" smtClean="0">
                  <a:latin typeface="Courier New" pitchFamily="49" charset="0"/>
                  <a:cs typeface="Courier New" pitchFamily="49" charset="0"/>
                </a:rPr>
                <a:t>='estimate time' OR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url</a:t>
              </a:r>
              <a:r>
                <a:rPr lang="en-US" dirty="0" smtClean="0">
                  <a:latin typeface="Courier New" pitchFamily="49" charset="0"/>
                  <a:cs typeface="Courier New" pitchFamily="49" charset="0"/>
                </a:rPr>
                <a:t>='user time')</a:t>
              </a:r>
              <a:endParaRPr lang="en-US" dirty="0">
                <a:latin typeface="Courier New" pitchFamily="49" charset="0"/>
                <a:cs typeface="Courier New" pitchFamily="49" charset="0"/>
              </a:endParaRPr>
            </a:p>
          </p:txBody>
        </p:sp>
        <p:grpSp>
          <p:nvGrpSpPr>
            <p:cNvPr id="8" name="Group 25"/>
            <p:cNvGrpSpPr/>
            <p:nvPr/>
          </p:nvGrpSpPr>
          <p:grpSpPr>
            <a:xfrm>
              <a:off x="533400" y="3429000"/>
              <a:ext cx="838200" cy="685800"/>
              <a:chOff x="914400" y="1828800"/>
              <a:chExt cx="838200" cy="685800"/>
            </a:xfrm>
          </p:grpSpPr>
          <p:pic>
            <p:nvPicPr>
              <p:cNvPr id="13"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4"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sp>
        <p:nvSpPr>
          <p:cNvPr id="19" name="Line Callout 1 (Border and Accent Bar) 18"/>
          <p:cNvSpPr/>
          <p:nvPr/>
        </p:nvSpPr>
        <p:spPr>
          <a:xfrm rot="5400000" flipH="1">
            <a:off x="5448300" y="38100"/>
            <a:ext cx="914400" cy="2667000"/>
          </a:xfrm>
          <a:prstGeom prst="accentBorderCallout1">
            <a:avLst>
              <a:gd name="adj1" fmla="val 9903"/>
              <a:gd name="adj2" fmla="val -7813"/>
              <a:gd name="adj3" fmla="val 74597"/>
              <a:gd name="adj4" fmla="val -75478"/>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smtClean="0">
                <a:solidFill>
                  <a:schemeClr val="bg2">
                    <a:lumMod val="75000"/>
                  </a:schemeClr>
                </a:solidFill>
                <a:latin typeface="Calibri" pitchFamily="34" charset="0"/>
                <a:cs typeface="Courier New" pitchFamily="49" charset="0"/>
              </a:rPr>
              <a:t>Unique values are selected with the result grouped together</a:t>
            </a:r>
            <a:endParaRPr lang="en-US" dirty="0">
              <a:solidFill>
                <a:schemeClr val="bg2">
                  <a:lumMod val="75000"/>
                </a:schemeClr>
              </a:solidFill>
              <a:latin typeface="Courier New" pitchFamily="49" charset="0"/>
              <a:cs typeface="Courier New" pitchFamily="49" charset="0"/>
            </a:endParaRPr>
          </a:p>
        </p:txBody>
      </p:sp>
      <p:grpSp>
        <p:nvGrpSpPr>
          <p:cNvPr id="9" name="Group 21"/>
          <p:cNvGrpSpPr/>
          <p:nvPr/>
        </p:nvGrpSpPr>
        <p:grpSpPr>
          <a:xfrm>
            <a:off x="4267200" y="4343406"/>
            <a:ext cx="4267200" cy="762001"/>
            <a:chOff x="2066366" y="5009465"/>
            <a:chExt cx="4267200" cy="762000"/>
          </a:xfrm>
        </p:grpSpPr>
        <p:sp>
          <p:nvSpPr>
            <p:cNvPr id="20" name="Rounded Rectangle 19"/>
            <p:cNvSpPr/>
            <p:nvPr/>
          </p:nvSpPr>
          <p:spPr>
            <a:xfrm>
              <a:off x="2066366" y="5009465"/>
              <a:ext cx="4267200" cy="762000"/>
            </a:xfrm>
            <a:prstGeom prst="roundRect">
              <a:avLst>
                <a:gd name="adj" fmla="val 10460"/>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en-US" dirty="0" smtClean="0">
                <a:solidFill>
                  <a:schemeClr val="bg2">
                    <a:lumMod val="75000"/>
                  </a:schemeClr>
                </a:solidFill>
                <a:latin typeface="Calibri" pitchFamily="34" charset="0"/>
                <a:cs typeface="Courier New" pitchFamily="49" charset="0"/>
              </a:endParaRPr>
            </a:p>
          </p:txBody>
        </p:sp>
        <p:sp>
          <p:nvSpPr>
            <p:cNvPr id="21" name="TextBox 20"/>
            <p:cNvSpPr txBox="1"/>
            <p:nvPr/>
          </p:nvSpPr>
          <p:spPr>
            <a:xfrm>
              <a:off x="2086535" y="5067300"/>
              <a:ext cx="4237195" cy="646330"/>
            </a:xfrm>
            <a:prstGeom prst="rect">
              <a:avLst/>
            </a:prstGeom>
            <a:noFill/>
          </p:spPr>
          <p:txBody>
            <a:bodyPr wrap="none" rtlCol="0">
              <a:spAutoFit/>
            </a:bodyPr>
            <a:lstStyle/>
            <a:p>
              <a:r>
                <a:rPr lang="en-US" dirty="0" smtClean="0">
                  <a:latin typeface="Calibri" pitchFamily="34" charset="0"/>
                </a:rPr>
                <a:t>A sort is applied for the </a:t>
              </a:r>
              <a:r>
                <a:rPr lang="en-US" dirty="0" smtClean="0">
                  <a:latin typeface="Courier New" pitchFamily="49" charset="0"/>
                  <a:cs typeface="Courier New" pitchFamily="49" charset="0"/>
                </a:rPr>
                <a:t>DISTINCT</a:t>
              </a:r>
              <a:r>
                <a:rPr lang="en-US" dirty="0" smtClean="0">
                  <a:latin typeface="Calibri" pitchFamily="34" charset="0"/>
                </a:rPr>
                <a:t> clause</a:t>
              </a:r>
              <a:br>
                <a:rPr lang="en-US" dirty="0" smtClean="0">
                  <a:latin typeface="Calibri" pitchFamily="34" charset="0"/>
                </a:rPr>
              </a:br>
              <a:r>
                <a:rPr lang="en-US" dirty="0" smtClean="0">
                  <a:latin typeface="Calibri" pitchFamily="34" charset="0"/>
                </a:rPr>
                <a:t>to guarantee a unique ordering of the rows</a:t>
              </a:r>
              <a:endParaRPr lang="en-US" dirty="0">
                <a:latin typeface="Calibri" pitchFamily="34" charset="0"/>
              </a:endParaRPr>
            </a:p>
          </p:txBody>
        </p:sp>
      </p:grpSp>
      <p:grpSp>
        <p:nvGrpSpPr>
          <p:cNvPr id="10" name="Group 22"/>
          <p:cNvGrpSpPr/>
          <p:nvPr/>
        </p:nvGrpSpPr>
        <p:grpSpPr>
          <a:xfrm>
            <a:off x="457200" y="5181606"/>
            <a:ext cx="4800600" cy="762001"/>
            <a:chOff x="2066366" y="5009465"/>
            <a:chExt cx="4800600" cy="762000"/>
          </a:xfrm>
        </p:grpSpPr>
        <p:sp>
          <p:nvSpPr>
            <p:cNvPr id="24" name="Rounded Rectangle 23"/>
            <p:cNvSpPr/>
            <p:nvPr/>
          </p:nvSpPr>
          <p:spPr>
            <a:xfrm>
              <a:off x="2066366" y="5009465"/>
              <a:ext cx="4800600" cy="762000"/>
            </a:xfrm>
            <a:prstGeom prst="roundRect">
              <a:avLst>
                <a:gd name="adj" fmla="val 10460"/>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en-US" dirty="0" smtClean="0">
                <a:solidFill>
                  <a:schemeClr val="bg2">
                    <a:lumMod val="75000"/>
                  </a:schemeClr>
                </a:solidFill>
                <a:latin typeface="Calibri" pitchFamily="34" charset="0"/>
                <a:cs typeface="Courier New" pitchFamily="49" charset="0"/>
              </a:endParaRPr>
            </a:p>
          </p:txBody>
        </p:sp>
        <p:sp>
          <p:nvSpPr>
            <p:cNvPr id="25" name="TextBox 24"/>
            <p:cNvSpPr txBox="1"/>
            <p:nvPr/>
          </p:nvSpPr>
          <p:spPr>
            <a:xfrm>
              <a:off x="2086535" y="5067300"/>
              <a:ext cx="4731884" cy="646330"/>
            </a:xfrm>
            <a:prstGeom prst="rect">
              <a:avLst/>
            </a:prstGeom>
            <a:noFill/>
          </p:spPr>
          <p:txBody>
            <a:bodyPr wrap="none" rtlCol="0">
              <a:spAutoFit/>
            </a:bodyPr>
            <a:lstStyle/>
            <a:p>
              <a:r>
                <a:rPr lang="en-US" dirty="0" smtClean="0">
                  <a:latin typeface="Calibri" pitchFamily="34" charset="0"/>
                </a:rPr>
                <a:t>Filters are applied on columns on a </a:t>
              </a:r>
              <a:br>
                <a:rPr lang="en-US" dirty="0" smtClean="0">
                  <a:latin typeface="Calibri" pitchFamily="34" charset="0"/>
                </a:rPr>
              </a:br>
              <a:r>
                <a:rPr lang="en-US" dirty="0" smtClean="0">
                  <a:latin typeface="Calibri" pitchFamily="34" charset="0"/>
                </a:rPr>
                <a:t>partitioned table. Each partition will be scanned.</a:t>
              </a:r>
              <a:endParaRPr lang="en-US" dirty="0">
                <a:latin typeface="Calibri" pitchFamily="34" charset="0"/>
              </a:endParaRPr>
            </a:p>
          </p:txBody>
        </p:sp>
      </p:grpSp>
    </p:spTree>
    <p:custDataLst>
      <p:tags r:id="rId1"/>
    </p:custDataLst>
    <p:extLst>
      <p:ext uri="{BB962C8B-B14F-4D97-AF65-F5344CB8AC3E}">
        <p14:creationId xmlns:p14="http://schemas.microsoft.com/office/powerpoint/2010/main" val="7533098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a:xfrm>
            <a:off x="76200" y="715110"/>
            <a:ext cx="8991600" cy="5607010"/>
            <a:chOff x="76200" y="1022389"/>
            <a:chExt cx="8991600" cy="5607011"/>
          </a:xfrm>
        </p:grpSpPr>
        <p:grpSp>
          <p:nvGrpSpPr>
            <p:cNvPr id="3" name="Group 9"/>
            <p:cNvGrpSpPr/>
            <p:nvPr/>
          </p:nvGrpSpPr>
          <p:grpSpPr>
            <a:xfrm>
              <a:off x="76200" y="1022389"/>
              <a:ext cx="8991600" cy="5149811"/>
              <a:chOff x="457200" y="1752600"/>
              <a:chExt cx="7315200" cy="5149811"/>
            </a:xfrm>
          </p:grpSpPr>
          <p:sp>
            <p:nvSpPr>
              <p:cNvPr id="10" name="Rectangle 9"/>
              <p:cNvSpPr/>
              <p:nvPr/>
            </p:nvSpPr>
            <p:spPr>
              <a:xfrm>
                <a:off x="457200" y="1752600"/>
                <a:ext cx="7315200" cy="510540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10423" y="1854875"/>
                <a:ext cx="7185777" cy="5047536"/>
              </a:xfrm>
              <a:prstGeom prst="rect">
                <a:avLst/>
              </a:prstGeom>
              <a:noFill/>
            </p:spPr>
            <p:txBody>
              <a:bodyPr wrap="square" rtlCol="0">
                <a:spAutoFit/>
              </a:bodyPr>
              <a:lstStyle/>
              <a:p>
                <a:r>
                  <a:rPr lang="en-US" sz="1400" dirty="0" smtClean="0">
                    <a:latin typeface="Courier New" pitchFamily="49" charset="0"/>
                    <a:cs typeface="Courier New" pitchFamily="49" charset="0"/>
                  </a:rPr>
                  <a:t>Gather Motion 48:1  (slice1)  (cost=14879102.69..14970283.82 rows=607875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Merge Key: b.run_id, b.pack_id, b.local_time, b.session_id, b."domain"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Unique  (cost=14879102.69..14970283.82 rows=607875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Group By: b.run_id, b.pack_id, b.local_time, b.session_id, b."domain"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Sort  (cost=14879102.69..14894299.54 rows=6078742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Sort Key (Distinct): b.run_id, b.pack_id, b.local_time, b.session_id, b."domain"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Result  (cost=0.00..3188311.04 rows=6078742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Append  (cost=0.00..3188311.04 rows=6078742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Seq Scan on display_run b  (cost=0.00..1.02 rows=1 width=548)</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Filter: local_time &gt;= '2007-03-01 00:00:00'::timestamp without time zone AND local_time &lt; '2007-04-01 00:00:00'::timestamp without time zone AND (url::text 'delete’::text OR url::text 'estimate time'::text OR url::text 'user time’::text)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-&gt;  Seq Scan on display_run_child_2007_03_month b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(cost=0.00..3188310.02 rows=6078741 width=50)</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Filter: local_time &gt;= '2007-03-01 00:00:00'::timestamp without time zone AND local_time &lt; '2007-04-01 00:00:00'::timestamp without time zone AND (url::text 'delete’::text OR url::text 'estimate time'::text OR url::text 'user time’::text)</a:t>
                </a:r>
              </a:p>
              <a:p>
                <a:endParaRPr lang="en-US" sz="1400" dirty="0" smtClean="0">
                  <a:latin typeface="Courier New" pitchFamily="49" charset="0"/>
                  <a:cs typeface="Courier New" pitchFamily="49" charset="0"/>
                </a:endParaRPr>
              </a:p>
            </p:txBody>
          </p:sp>
        </p:grpSp>
        <p:sp>
          <p:nvSpPr>
            <p:cNvPr id="12" name="Rounded Rectangle 11"/>
            <p:cNvSpPr/>
            <p:nvPr/>
          </p:nvSpPr>
          <p:spPr>
            <a:xfrm>
              <a:off x="2743200" y="3076575"/>
              <a:ext cx="5867400" cy="247650"/>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2209800" y="2828925"/>
              <a:ext cx="5867400"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152400" y="1143000"/>
              <a:ext cx="7772400"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914400" y="1797667"/>
              <a:ext cx="5410200" cy="25020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hape 27"/>
            <p:cNvCxnSpPr>
              <a:stCxn id="47" idx="3"/>
              <a:endCxn id="12" idx="3"/>
            </p:cNvCxnSpPr>
            <p:nvPr/>
          </p:nvCxnSpPr>
          <p:spPr>
            <a:xfrm flipH="1" flipV="1">
              <a:off x="8610600" y="3200400"/>
              <a:ext cx="228600" cy="248929"/>
            </a:xfrm>
            <a:prstGeom prst="bentConnector3">
              <a:avLst>
                <a:gd name="adj1" fmla="val -64179"/>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hape 27"/>
            <p:cNvCxnSpPr>
              <a:stCxn id="12" idx="3"/>
              <a:endCxn id="13" idx="3"/>
            </p:cNvCxnSpPr>
            <p:nvPr/>
          </p:nvCxnSpPr>
          <p:spPr>
            <a:xfrm flipH="1" flipV="1">
              <a:off x="8077200" y="2954029"/>
              <a:ext cx="533400" cy="246371"/>
            </a:xfrm>
            <a:prstGeom prst="bentConnector3">
              <a:avLst>
                <a:gd name="adj1" fmla="val -42857"/>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hape 27"/>
            <p:cNvCxnSpPr>
              <a:stCxn id="13" idx="3"/>
              <a:endCxn id="17" idx="3"/>
            </p:cNvCxnSpPr>
            <p:nvPr/>
          </p:nvCxnSpPr>
          <p:spPr>
            <a:xfrm flipH="1" flipV="1">
              <a:off x="6324600" y="1922771"/>
              <a:ext cx="1752600" cy="1031258"/>
            </a:xfrm>
            <a:prstGeom prst="bentConnector3">
              <a:avLst>
                <a:gd name="adj1" fmla="val -1304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Group 38"/>
            <p:cNvGrpSpPr/>
            <p:nvPr/>
          </p:nvGrpSpPr>
          <p:grpSpPr>
            <a:xfrm>
              <a:off x="3048000" y="5943600"/>
              <a:ext cx="3429000" cy="685800"/>
              <a:chOff x="5842402" y="3421040"/>
              <a:chExt cx="3429000" cy="685800"/>
            </a:xfrm>
          </p:grpSpPr>
          <p:sp>
            <p:nvSpPr>
              <p:cNvPr id="40" name="Rectangular Callout 39"/>
              <p:cNvSpPr/>
              <p:nvPr/>
            </p:nvSpPr>
            <p:spPr>
              <a:xfrm>
                <a:off x="5842402" y="3421040"/>
                <a:ext cx="3429000" cy="685800"/>
              </a:xfrm>
              <a:prstGeom prst="wedgeRectCallout">
                <a:avLst>
                  <a:gd name="adj1" fmla="val -47133"/>
                  <a:gd name="adj2" fmla="val 9281"/>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2"/>
              <p:cNvGrpSpPr/>
              <p:nvPr/>
            </p:nvGrpSpPr>
            <p:grpSpPr>
              <a:xfrm>
                <a:off x="5878323" y="3448735"/>
                <a:ext cx="3316879" cy="646331"/>
                <a:chOff x="4201923" y="3601135"/>
                <a:chExt cx="3316879" cy="646331"/>
              </a:xfrm>
            </p:grpSpPr>
            <p:sp>
              <p:nvSpPr>
                <p:cNvPr id="42" name="Rounded Rectangle 41"/>
                <p:cNvSpPr/>
                <p:nvPr/>
              </p:nvSpPr>
              <p:spPr>
                <a:xfrm>
                  <a:off x="4242202" y="3635992"/>
                  <a:ext cx="3276600" cy="560696"/>
                </a:xfrm>
                <a:prstGeom prst="roundRect">
                  <a:avLst>
                    <a:gd name="adj" fmla="val 2982"/>
                  </a:avLst>
                </a:prstGeom>
                <a:solidFill>
                  <a:schemeClr val="bg1"/>
                </a:solidFill>
                <a:ln w="12700">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4201923" y="3601135"/>
                  <a:ext cx="3302457" cy="646331"/>
                </a:xfrm>
                <a:prstGeom prst="rect">
                  <a:avLst/>
                </a:prstGeom>
                <a:noFill/>
              </p:spPr>
              <p:txBody>
                <a:bodyPr wrap="none" rtlCol="0">
                  <a:spAutoFit/>
                </a:bodyPr>
                <a:lstStyle/>
                <a:p>
                  <a:r>
                    <a:rPr lang="en-US" dirty="0" smtClean="0"/>
                    <a:t>At each stage, </a:t>
                  </a:r>
                  <a:r>
                    <a:rPr lang="en-US" i="1" dirty="0" smtClean="0"/>
                    <a:t>x</a:t>
                  </a:r>
                  <a:r>
                    <a:rPr lang="en-US" dirty="0" smtClean="0"/>
                    <a:t> rows are sent</a:t>
                  </a:r>
                  <a:br>
                    <a:rPr lang="en-US" dirty="0" smtClean="0"/>
                  </a:br>
                  <a:r>
                    <a:rPr lang="en-US" dirty="0" smtClean="0"/>
                    <a:t>up to the next node (operator).</a:t>
                  </a:r>
                  <a:endParaRPr lang="en-US" dirty="0"/>
                </a:p>
              </p:txBody>
            </p:sp>
          </p:grpSp>
        </p:grpSp>
        <p:cxnSp>
          <p:nvCxnSpPr>
            <p:cNvPr id="44" name="Shape 27"/>
            <p:cNvCxnSpPr>
              <a:stCxn id="17" idx="3"/>
              <a:endCxn id="16" idx="3"/>
            </p:cNvCxnSpPr>
            <p:nvPr/>
          </p:nvCxnSpPr>
          <p:spPr>
            <a:xfrm flipV="1">
              <a:off x="6324600" y="1268104"/>
              <a:ext cx="1600200" cy="654667"/>
            </a:xfrm>
            <a:prstGeom prst="bentConnector3">
              <a:avLst>
                <a:gd name="adj1" fmla="val 114286"/>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2971800" y="3325504"/>
              <a:ext cx="5867400" cy="247650"/>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71800" y="4552950"/>
              <a:ext cx="5867400" cy="476250"/>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hape 27"/>
            <p:cNvCxnSpPr>
              <a:stCxn id="50" idx="3"/>
              <a:endCxn id="12" idx="3"/>
            </p:cNvCxnSpPr>
            <p:nvPr/>
          </p:nvCxnSpPr>
          <p:spPr>
            <a:xfrm flipH="1" flipV="1">
              <a:off x="8610600" y="3200400"/>
              <a:ext cx="228600" cy="1590675"/>
            </a:xfrm>
            <a:prstGeom prst="bentConnector3">
              <a:avLst>
                <a:gd name="adj1" fmla="val -10000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7"/>
            <p:cNvGrpSpPr/>
            <p:nvPr/>
          </p:nvGrpSpPr>
          <p:grpSpPr>
            <a:xfrm>
              <a:off x="152400" y="4770925"/>
              <a:ext cx="3429000" cy="410675"/>
              <a:chOff x="5842402" y="3407392"/>
              <a:chExt cx="3429000" cy="410675"/>
            </a:xfrm>
          </p:grpSpPr>
          <p:sp>
            <p:nvSpPr>
              <p:cNvPr id="19" name="Rectangular Callout 18"/>
              <p:cNvSpPr/>
              <p:nvPr/>
            </p:nvSpPr>
            <p:spPr>
              <a:xfrm>
                <a:off x="5842402" y="3407392"/>
                <a:ext cx="3429000" cy="402608"/>
              </a:xfrm>
              <a:prstGeom prst="wedgeRectCallout">
                <a:avLst>
                  <a:gd name="adj1" fmla="val -47133"/>
                  <a:gd name="adj2" fmla="val 9281"/>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2"/>
              <p:cNvGrpSpPr/>
              <p:nvPr/>
            </p:nvGrpSpPr>
            <p:grpSpPr>
              <a:xfrm>
                <a:off x="5878323" y="3448735"/>
                <a:ext cx="3392650" cy="369332"/>
                <a:chOff x="4201923" y="3601135"/>
                <a:chExt cx="3392650" cy="369332"/>
              </a:xfrm>
            </p:grpSpPr>
            <p:sp>
              <p:nvSpPr>
                <p:cNvPr id="21" name="Rounded Rectangle 20"/>
                <p:cNvSpPr/>
                <p:nvPr/>
              </p:nvSpPr>
              <p:spPr>
                <a:xfrm>
                  <a:off x="4242202" y="3608696"/>
                  <a:ext cx="3276600" cy="304800"/>
                </a:xfrm>
                <a:prstGeom prst="roundRect">
                  <a:avLst>
                    <a:gd name="adj" fmla="val 2982"/>
                  </a:avLst>
                </a:prstGeom>
                <a:solidFill>
                  <a:schemeClr val="bg1"/>
                </a:solidFill>
                <a:ln w="12700">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4201923" y="3601135"/>
                  <a:ext cx="3392650" cy="369332"/>
                </a:xfrm>
                <a:prstGeom prst="rect">
                  <a:avLst/>
                </a:prstGeom>
                <a:noFill/>
              </p:spPr>
              <p:txBody>
                <a:bodyPr wrap="none" rtlCol="0">
                  <a:spAutoFit/>
                </a:bodyPr>
                <a:lstStyle/>
                <a:p>
                  <a:r>
                    <a:rPr lang="en-US" dirty="0" smtClean="0"/>
                    <a:t>Sequential scans run in parallel</a:t>
                  </a:r>
                  <a:endParaRPr lang="en-US" dirty="0"/>
                </a:p>
              </p:txBody>
            </p:sp>
          </p:grpSp>
        </p:grpSp>
      </p:grpSp>
      <p:sp>
        <p:nvSpPr>
          <p:cNvPr id="7" name="Title 6"/>
          <p:cNvSpPr>
            <a:spLocks noGrp="1"/>
          </p:cNvSpPr>
          <p:nvPr>
            <p:ph type="title"/>
          </p:nvPr>
        </p:nvSpPr>
        <p:spPr/>
        <p:txBody>
          <a:bodyPr/>
          <a:lstStyle/>
          <a:p>
            <a:r>
              <a:rPr lang="en-US" dirty="0" smtClean="0">
                <a:latin typeface="Courier New" pitchFamily="49" charset="0"/>
                <a:cs typeface="Courier New" pitchFamily="49" charset="0"/>
              </a:rPr>
              <a:t>EXPLAIN</a:t>
            </a:r>
            <a:r>
              <a:rPr lang="en-US" dirty="0" smtClean="0"/>
              <a:t> Example – Query Plan</a:t>
            </a:r>
            <a:endParaRPr lang="en-US" dirty="0"/>
          </a:p>
        </p:txBody>
      </p:sp>
    </p:spTree>
    <p:custDataLst>
      <p:tags r:id="rId1"/>
    </p:custDataLst>
    <p:extLst>
      <p:ext uri="{BB962C8B-B14F-4D97-AF65-F5344CB8AC3E}">
        <p14:creationId xmlns:p14="http://schemas.microsoft.com/office/powerpoint/2010/main" val="423365288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22232</TotalTime>
  <Words>4566</Words>
  <Application>Microsoft Macintosh PowerPoint</Application>
  <PresentationFormat>On-screen Show (4:3)</PresentationFormat>
  <Paragraphs>376</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pivotal_4x3_template</vt:lpstr>
      <vt:lpstr>PowerPoint Presentation</vt:lpstr>
      <vt:lpstr>Query Tuning &amp; Rewriting</vt:lpstr>
      <vt:lpstr>Agenda</vt:lpstr>
      <vt:lpstr>Query Tuning &amp; Rewriting</vt:lpstr>
      <vt:lpstr>Query Tuning &amp; Rewriting</vt:lpstr>
      <vt:lpstr>Explain Output Tools</vt:lpstr>
      <vt:lpstr>Graphical Display of Explain Plans</vt:lpstr>
      <vt:lpstr>EXPLAIN Example – Partition Elimination, Sorts, and Filters</vt:lpstr>
      <vt:lpstr>EXPLAIN Example – Query Plan</vt:lpstr>
      <vt:lpstr>JOIN Order and Aggregation – Query </vt:lpstr>
      <vt:lpstr>Begin by Examining Rows and Cost</vt:lpstr>
      <vt:lpstr>Validate Partition Elimination </vt:lpstr>
      <vt:lpstr>Partition Elimination</vt:lpstr>
      <vt:lpstr>Optimal Plan Heuristics</vt:lpstr>
      <vt:lpstr>Nested Loops and Broadcasts</vt:lpstr>
      <vt:lpstr>Eliminate Nested Loop Joins</vt:lpstr>
      <vt:lpstr>Eliminate Large Table Broadcast Motion</vt:lpstr>
      <vt:lpstr>work_mem (or, statement_mem)</vt:lpstr>
      <vt:lpstr>Workfiles (Spill Files)</vt:lpstr>
      <vt:lpstr>Workfile Improvements – Management</vt:lpstr>
      <vt:lpstr>Workfile Improvements – Management Views </vt:lpstr>
      <vt:lpstr>Identify Re-spill in Hash Agg Operations </vt:lpstr>
      <vt:lpstr>Review JOIN Order – Query Plan</vt:lpstr>
      <vt:lpstr>Use join_collapse_limit to Specify Join Order</vt:lpstr>
      <vt:lpstr>Review</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Michael Goddard</cp:lastModifiedBy>
  <cp:revision>264</cp:revision>
  <dcterms:created xsi:type="dcterms:W3CDTF">2015-02-11T17:51:07Z</dcterms:created>
  <dcterms:modified xsi:type="dcterms:W3CDTF">2016-05-27T18:17:28Z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