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335" r:id="rId2"/>
    <p:sldId id="389" r:id="rId3"/>
    <p:sldId id="390" r:id="rId4"/>
    <p:sldId id="377" r:id="rId5"/>
    <p:sldId id="391" r:id="rId6"/>
    <p:sldId id="388" r:id="rId7"/>
    <p:sldId id="392" r:id="rId8"/>
    <p:sldId id="378" r:id="rId9"/>
    <p:sldId id="379" r:id="rId10"/>
    <p:sldId id="381" r:id="rId11"/>
    <p:sldId id="382" r:id="rId12"/>
    <p:sldId id="383" r:id="rId13"/>
    <p:sldId id="384" r:id="rId14"/>
    <p:sldId id="385" r:id="rId15"/>
    <p:sldId id="386" r:id="rId16"/>
    <p:sldId id="375" r:id="rId17"/>
    <p:sldId id="387" r:id="rId18"/>
  </p:sldIdLst>
  <p:sldSz cx="9144000" cy="5143500" type="screen16x9"/>
  <p:notesSz cx="6858000" cy="9144000"/>
  <p:custDataLst>
    <p:tags r:id="rId22"/>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DBDA"/>
    <a:srgbClr val="F0F4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32" autoAdjust="0"/>
    <p:restoredTop sz="58195" autoAdjust="0"/>
  </p:normalViewPr>
  <p:slideViewPr>
    <p:cSldViewPr snapToGrid="0" snapToObjects="1">
      <p:cViewPr varScale="1">
        <p:scale>
          <a:sx n="89" d="100"/>
          <a:sy n="89" d="100"/>
        </p:scale>
        <p:origin x="-1368" y="-104"/>
      </p:cViewPr>
      <p:guideLst>
        <p:guide orient="horz" pos="1620"/>
        <p:guide pos="2880"/>
      </p:guideLst>
    </p:cSldViewPr>
  </p:slideViewPr>
  <p:notesTextViewPr>
    <p:cViewPr>
      <p:scale>
        <a:sx n="1" d="1"/>
        <a:sy n="1" d="1"/>
      </p:scale>
      <p:origin x="0" y="24"/>
    </p:cViewPr>
  </p:notesTextViewPr>
  <p:sorterViewPr>
    <p:cViewPr>
      <p:scale>
        <a:sx n="100" d="100"/>
        <a:sy n="100" d="100"/>
      </p:scale>
      <p:origin x="0" y="0"/>
    </p:cViewPr>
  </p:sorterViewPr>
  <p:notesViewPr>
    <p:cSldViewPr snapToGrid="0" snapToObjects="1">
      <p:cViewPr>
        <p:scale>
          <a:sx n="90" d="100"/>
          <a:sy n="90"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tags" Target="tags/tag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A991BA-F92C-48CB-BE54-7A98E90384FD}"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DDF1D344-9696-4648-A157-3014EEB9A71D}">
      <dgm:prSet phldrT="[Text]"/>
      <dgm:spPr/>
      <dgm:t>
        <a:bodyPr/>
        <a:lstStyle/>
        <a:p>
          <a:r>
            <a:rPr lang="en-US" dirty="0" smtClean="0"/>
            <a:t>The </a:t>
          </a:r>
          <a:r>
            <a:rPr lang="en-US" dirty="0" smtClean="0">
              <a:latin typeface="Courier New" pitchFamily="49" charset="0"/>
              <a:cs typeface="Courier New" pitchFamily="49" charset="0"/>
            </a:rPr>
            <a:t>ANALYZE</a:t>
          </a:r>
          <a:r>
            <a:rPr lang="en-US" dirty="0" smtClean="0"/>
            <a:t> command:</a:t>
          </a:r>
          <a:endParaRPr lang="en-US" dirty="0"/>
        </a:p>
      </dgm:t>
    </dgm:pt>
    <dgm:pt modelId="{F72DC44C-55A2-4668-B2B6-0695BD59E762}" type="parTrans" cxnId="{EDEB856D-193E-4752-957B-C36B7BEB5959}">
      <dgm:prSet/>
      <dgm:spPr/>
      <dgm:t>
        <a:bodyPr/>
        <a:lstStyle/>
        <a:p>
          <a:endParaRPr lang="en-US"/>
        </a:p>
      </dgm:t>
    </dgm:pt>
    <dgm:pt modelId="{E79A1094-42D7-40AD-8125-FE8BF47FCFB6}" type="sibTrans" cxnId="{EDEB856D-193E-4752-957B-C36B7BEB5959}">
      <dgm:prSet/>
      <dgm:spPr/>
      <dgm:t>
        <a:bodyPr/>
        <a:lstStyle/>
        <a:p>
          <a:endParaRPr lang="en-US"/>
        </a:p>
      </dgm:t>
    </dgm:pt>
    <dgm:pt modelId="{8F5DCD42-B642-4EDF-9C96-5D0F3F8410F8}">
      <dgm:prSet phldrT="[Text]"/>
      <dgm:spPr/>
      <dgm:t>
        <a:bodyPr/>
        <a:lstStyle/>
        <a:p>
          <a:r>
            <a:rPr lang="en-US" dirty="0" smtClean="0"/>
            <a:t>Is used to generate database statistics</a:t>
          </a:r>
          <a:endParaRPr lang="en-US" dirty="0"/>
        </a:p>
      </dgm:t>
    </dgm:pt>
    <dgm:pt modelId="{D9951DB7-C6DA-4ECC-BABB-F8581A36CAF4}" type="parTrans" cxnId="{ABFA0610-C142-449D-81B3-91071E96E3EE}">
      <dgm:prSet/>
      <dgm:spPr/>
      <dgm:t>
        <a:bodyPr/>
        <a:lstStyle/>
        <a:p>
          <a:endParaRPr lang="en-US"/>
        </a:p>
      </dgm:t>
    </dgm:pt>
    <dgm:pt modelId="{C6483FA1-DD61-4465-B3A8-8EBE80A5A6DA}" type="sibTrans" cxnId="{ABFA0610-C142-449D-81B3-91071E96E3EE}">
      <dgm:prSet/>
      <dgm:spPr/>
      <dgm:t>
        <a:bodyPr/>
        <a:lstStyle/>
        <a:p>
          <a:endParaRPr lang="en-US"/>
        </a:p>
      </dgm:t>
    </dgm:pt>
    <dgm:pt modelId="{1AFD5354-D033-4F45-AA4D-A0AB14BD8BF1}">
      <dgm:prSet phldrT="[Text]"/>
      <dgm:spPr/>
      <dgm:t>
        <a:bodyPr/>
        <a:lstStyle/>
        <a:p>
          <a:r>
            <a:rPr lang="en-US" dirty="0" smtClean="0"/>
            <a:t>Is used to vacuum the database</a:t>
          </a:r>
          <a:endParaRPr lang="en-US" dirty="0"/>
        </a:p>
      </dgm:t>
    </dgm:pt>
    <dgm:pt modelId="{B5B89DFD-0878-4996-AD2C-5A3277FA7A01}" type="parTrans" cxnId="{56A94FFB-4A87-47AC-8D15-DD6655FA5820}">
      <dgm:prSet/>
      <dgm:spPr/>
      <dgm:t>
        <a:bodyPr/>
        <a:lstStyle/>
        <a:p>
          <a:endParaRPr lang="en-US"/>
        </a:p>
      </dgm:t>
    </dgm:pt>
    <dgm:pt modelId="{6108D4F0-16D2-4197-941E-0939907DAF0B}" type="sibTrans" cxnId="{56A94FFB-4A87-47AC-8D15-DD6655FA5820}">
      <dgm:prSet/>
      <dgm:spPr/>
      <dgm:t>
        <a:bodyPr/>
        <a:lstStyle/>
        <a:p>
          <a:endParaRPr lang="en-US"/>
        </a:p>
      </dgm:t>
    </dgm:pt>
    <dgm:pt modelId="{B2B7BC84-53B2-47DC-8577-8DB9857A1D2A}">
      <dgm:prSet/>
      <dgm:spPr/>
      <dgm:t>
        <a:bodyPr/>
        <a:lstStyle/>
        <a:p>
          <a:r>
            <a:rPr lang="en-US" smtClean="0"/>
            <a:t>Can be used on specific table and column names</a:t>
          </a:r>
          <a:br>
            <a:rPr lang="en-US" smtClean="0"/>
          </a:br>
          <a:r>
            <a:rPr lang="en-US" smtClean="0">
              <a:latin typeface="Courier New" pitchFamily="49" charset="0"/>
              <a:cs typeface="Courier New" pitchFamily="49" charset="0"/>
            </a:rPr>
            <a:t>ANALYZE [table [ (column [, ...] ) ]] </a:t>
          </a:r>
          <a:endParaRPr lang="en-US" dirty="0" smtClean="0">
            <a:latin typeface="Courier New" pitchFamily="49" charset="0"/>
            <a:cs typeface="Courier New" pitchFamily="49" charset="0"/>
          </a:endParaRPr>
        </a:p>
      </dgm:t>
    </dgm:pt>
    <dgm:pt modelId="{46269B89-A286-42ED-B90E-B89B5410ACD3}" type="parTrans" cxnId="{E7F50159-378C-4F7E-A607-C441A8DF0995}">
      <dgm:prSet/>
      <dgm:spPr/>
      <dgm:t>
        <a:bodyPr/>
        <a:lstStyle/>
        <a:p>
          <a:endParaRPr lang="en-US"/>
        </a:p>
      </dgm:t>
    </dgm:pt>
    <dgm:pt modelId="{2A571CB4-6B63-454A-96DA-F96408340537}" type="sibTrans" cxnId="{E7F50159-378C-4F7E-A607-C441A8DF0995}">
      <dgm:prSet/>
      <dgm:spPr/>
      <dgm:t>
        <a:bodyPr/>
        <a:lstStyle/>
        <a:p>
          <a:endParaRPr lang="en-US"/>
        </a:p>
      </dgm:t>
    </dgm:pt>
    <dgm:pt modelId="{49548ADE-746B-4293-A7C5-D4D45A473436}">
      <dgm:prSet phldrT="[Text]"/>
      <dgm:spPr/>
      <dgm:t>
        <a:bodyPr/>
        <a:lstStyle/>
        <a:p>
          <a:r>
            <a:rPr lang="en-US" dirty="0" smtClean="0"/>
            <a:t>The </a:t>
          </a:r>
          <a:r>
            <a:rPr lang="en-US" dirty="0" smtClean="0">
              <a:latin typeface="Courier New" pitchFamily="49" charset="0"/>
              <a:cs typeface="Courier New" pitchFamily="49" charset="0"/>
            </a:rPr>
            <a:t>VACUUM ANALYZE</a:t>
          </a:r>
          <a:r>
            <a:rPr lang="en-US" dirty="0" smtClean="0"/>
            <a:t> command:</a:t>
          </a:r>
          <a:endParaRPr lang="en-US" dirty="0"/>
        </a:p>
      </dgm:t>
    </dgm:pt>
    <dgm:pt modelId="{31F20F44-D164-4D6D-A7D9-AF66AD7DE1DC}" type="sibTrans" cxnId="{8F6E0F4E-8651-4DD3-9202-032A265ED9C1}">
      <dgm:prSet/>
      <dgm:spPr/>
      <dgm:t>
        <a:bodyPr/>
        <a:lstStyle/>
        <a:p>
          <a:endParaRPr lang="en-US"/>
        </a:p>
      </dgm:t>
    </dgm:pt>
    <dgm:pt modelId="{2AF5A3F6-C995-4662-8AC0-5E6B01055406}" type="parTrans" cxnId="{8F6E0F4E-8651-4DD3-9202-032A265ED9C1}">
      <dgm:prSet/>
      <dgm:spPr/>
      <dgm:t>
        <a:bodyPr/>
        <a:lstStyle/>
        <a:p>
          <a:endParaRPr lang="en-US"/>
        </a:p>
      </dgm:t>
    </dgm:pt>
    <dgm:pt modelId="{E5D52529-9623-4579-BDF2-84F8593A9569}">
      <dgm:prSet/>
      <dgm:spPr/>
      <dgm:t>
        <a:bodyPr/>
        <a:lstStyle/>
        <a:p>
          <a:r>
            <a:rPr lang="en-US" smtClean="0"/>
            <a:t>Generates database statistics</a:t>
          </a:r>
          <a:endParaRPr lang="en-US" dirty="0" smtClean="0"/>
        </a:p>
      </dgm:t>
    </dgm:pt>
    <dgm:pt modelId="{2CED53C4-5E1B-46EC-BE8C-DE73B11C348F}" type="parTrans" cxnId="{10B9E472-9697-4D1F-A1F9-A6DC9522D948}">
      <dgm:prSet/>
      <dgm:spPr/>
      <dgm:t>
        <a:bodyPr/>
        <a:lstStyle/>
        <a:p>
          <a:endParaRPr lang="en-US"/>
        </a:p>
      </dgm:t>
    </dgm:pt>
    <dgm:pt modelId="{9A62B549-A302-4D17-9B6F-CABE24C47D5F}" type="sibTrans" cxnId="{10B9E472-9697-4D1F-A1F9-A6DC9522D948}">
      <dgm:prSet/>
      <dgm:spPr/>
      <dgm:t>
        <a:bodyPr/>
        <a:lstStyle/>
        <a:p>
          <a:endParaRPr lang="en-US"/>
        </a:p>
      </dgm:t>
    </dgm:pt>
    <dgm:pt modelId="{7A35CD7F-D9AA-4F1E-BFF9-34DB86B125E9}">
      <dgm:prSet/>
      <dgm:spPr/>
      <dgm:t>
        <a:bodyPr/>
        <a:lstStyle/>
        <a:p>
          <a:r>
            <a:rPr lang="en-US" dirty="0" smtClean="0"/>
            <a:t>Can be used on specific table and column names</a:t>
          </a:r>
          <a:br>
            <a:rPr lang="en-US" dirty="0" smtClean="0"/>
          </a:br>
          <a:r>
            <a:rPr lang="en-US" dirty="0" smtClean="0">
              <a:latin typeface="Courier New" pitchFamily="49" charset="0"/>
              <a:cs typeface="Courier New" pitchFamily="49" charset="0"/>
            </a:rPr>
            <a:t>VACUUM ANALYZE [table [(column [, ...] )]] </a:t>
          </a:r>
        </a:p>
      </dgm:t>
    </dgm:pt>
    <dgm:pt modelId="{C03E9D02-3DDE-4054-8BB5-FBF266DA7989}" type="parTrans" cxnId="{D5E84DF5-CE66-4E26-BFF2-D0175A789C7C}">
      <dgm:prSet/>
      <dgm:spPr/>
      <dgm:t>
        <a:bodyPr/>
        <a:lstStyle/>
        <a:p>
          <a:endParaRPr lang="en-US"/>
        </a:p>
      </dgm:t>
    </dgm:pt>
    <dgm:pt modelId="{483D1AC9-A1DA-41CA-BDAC-F537A508790F}" type="sibTrans" cxnId="{D5E84DF5-CE66-4E26-BFF2-D0175A789C7C}">
      <dgm:prSet/>
      <dgm:spPr/>
      <dgm:t>
        <a:bodyPr/>
        <a:lstStyle/>
        <a:p>
          <a:endParaRPr lang="en-US"/>
        </a:p>
      </dgm:t>
    </dgm:pt>
    <dgm:pt modelId="{ED50F15A-5F8F-4084-98C5-D19DEDC7392E}" type="pres">
      <dgm:prSet presAssocID="{C8A991BA-F92C-48CB-BE54-7A98E90384FD}" presName="layout" presStyleCnt="0">
        <dgm:presLayoutVars>
          <dgm:chMax/>
          <dgm:chPref/>
          <dgm:dir/>
          <dgm:resizeHandles/>
        </dgm:presLayoutVars>
      </dgm:prSet>
      <dgm:spPr/>
      <dgm:t>
        <a:bodyPr/>
        <a:lstStyle/>
        <a:p>
          <a:endParaRPr lang="en-US"/>
        </a:p>
      </dgm:t>
    </dgm:pt>
    <dgm:pt modelId="{F64E687E-A023-4204-9A9F-C8C2DD0C25F1}" type="pres">
      <dgm:prSet presAssocID="{DDF1D344-9696-4648-A157-3014EEB9A71D}" presName="root" presStyleCnt="0">
        <dgm:presLayoutVars>
          <dgm:chMax/>
          <dgm:chPref/>
        </dgm:presLayoutVars>
      </dgm:prSet>
      <dgm:spPr/>
    </dgm:pt>
    <dgm:pt modelId="{9801C56C-9CD2-4E22-ADE7-E294C654E4C9}" type="pres">
      <dgm:prSet presAssocID="{DDF1D344-9696-4648-A157-3014EEB9A71D}" presName="rootComposite" presStyleCnt="0">
        <dgm:presLayoutVars/>
      </dgm:prSet>
      <dgm:spPr/>
    </dgm:pt>
    <dgm:pt modelId="{F44E9788-3C1F-4742-95DB-C4D6BB127128}" type="pres">
      <dgm:prSet presAssocID="{DDF1D344-9696-4648-A157-3014EEB9A71D}" presName="ParentAccent" presStyleLbl="alignNode1" presStyleIdx="0" presStyleCnt="2"/>
      <dgm:spPr/>
    </dgm:pt>
    <dgm:pt modelId="{EC785B1A-A847-4828-A140-3CD6C0B43232}" type="pres">
      <dgm:prSet presAssocID="{DDF1D344-9696-4648-A157-3014EEB9A71D}" presName="ParentSmallAccent" presStyleLbl="fgAcc1" presStyleIdx="0" presStyleCnt="2"/>
      <dgm:spPr/>
    </dgm:pt>
    <dgm:pt modelId="{3797E2F3-DE8B-4EDD-93FE-631CE4FDB52B}" type="pres">
      <dgm:prSet presAssocID="{DDF1D344-9696-4648-A157-3014EEB9A71D}" presName="Parent" presStyleLbl="revTx" presStyleIdx="0" presStyleCnt="7">
        <dgm:presLayoutVars>
          <dgm:chMax/>
          <dgm:chPref val="4"/>
          <dgm:bulletEnabled val="1"/>
        </dgm:presLayoutVars>
      </dgm:prSet>
      <dgm:spPr/>
      <dgm:t>
        <a:bodyPr/>
        <a:lstStyle/>
        <a:p>
          <a:endParaRPr lang="en-US"/>
        </a:p>
      </dgm:t>
    </dgm:pt>
    <dgm:pt modelId="{0E31B4C7-F600-49B0-A7C2-AA6172955687}" type="pres">
      <dgm:prSet presAssocID="{DDF1D344-9696-4648-A157-3014EEB9A71D}" presName="childShape" presStyleCnt="0">
        <dgm:presLayoutVars>
          <dgm:chMax val="0"/>
          <dgm:chPref val="0"/>
        </dgm:presLayoutVars>
      </dgm:prSet>
      <dgm:spPr/>
    </dgm:pt>
    <dgm:pt modelId="{12B662A3-230B-4F05-8A2D-8BBDC5FBE865}" type="pres">
      <dgm:prSet presAssocID="{8F5DCD42-B642-4EDF-9C96-5D0F3F8410F8}" presName="childComposite" presStyleCnt="0">
        <dgm:presLayoutVars>
          <dgm:chMax val="0"/>
          <dgm:chPref val="0"/>
        </dgm:presLayoutVars>
      </dgm:prSet>
      <dgm:spPr/>
    </dgm:pt>
    <dgm:pt modelId="{53EFAA65-7BBA-44AA-B0CB-74EEDA55B943}" type="pres">
      <dgm:prSet presAssocID="{8F5DCD42-B642-4EDF-9C96-5D0F3F8410F8}" presName="ChildAccent" presStyleLbl="solidFgAcc1" presStyleIdx="0" presStyleCnt="5"/>
      <dgm:spPr/>
    </dgm:pt>
    <dgm:pt modelId="{B6A8F98C-A53B-4EF9-81EC-FAFEC2E7A495}" type="pres">
      <dgm:prSet presAssocID="{8F5DCD42-B642-4EDF-9C96-5D0F3F8410F8}" presName="Child" presStyleLbl="revTx" presStyleIdx="1" presStyleCnt="7">
        <dgm:presLayoutVars>
          <dgm:chMax val="0"/>
          <dgm:chPref val="0"/>
          <dgm:bulletEnabled val="1"/>
        </dgm:presLayoutVars>
      </dgm:prSet>
      <dgm:spPr/>
      <dgm:t>
        <a:bodyPr/>
        <a:lstStyle/>
        <a:p>
          <a:endParaRPr lang="en-US"/>
        </a:p>
      </dgm:t>
    </dgm:pt>
    <dgm:pt modelId="{D9991F82-D3A2-4D7D-8D36-4D06EE744D37}" type="pres">
      <dgm:prSet presAssocID="{B2B7BC84-53B2-47DC-8577-8DB9857A1D2A}" presName="childComposite" presStyleCnt="0">
        <dgm:presLayoutVars>
          <dgm:chMax val="0"/>
          <dgm:chPref val="0"/>
        </dgm:presLayoutVars>
      </dgm:prSet>
      <dgm:spPr/>
    </dgm:pt>
    <dgm:pt modelId="{55809DF3-FFB5-425F-8C27-50368C87CD31}" type="pres">
      <dgm:prSet presAssocID="{B2B7BC84-53B2-47DC-8577-8DB9857A1D2A}" presName="ChildAccent" presStyleLbl="solidFgAcc1" presStyleIdx="1" presStyleCnt="5"/>
      <dgm:spPr/>
    </dgm:pt>
    <dgm:pt modelId="{56B7120C-F8A6-46F1-9D2A-60B59884AA75}" type="pres">
      <dgm:prSet presAssocID="{B2B7BC84-53B2-47DC-8577-8DB9857A1D2A}" presName="Child" presStyleLbl="revTx" presStyleIdx="2" presStyleCnt="7">
        <dgm:presLayoutVars>
          <dgm:chMax val="0"/>
          <dgm:chPref val="0"/>
          <dgm:bulletEnabled val="1"/>
        </dgm:presLayoutVars>
      </dgm:prSet>
      <dgm:spPr/>
      <dgm:t>
        <a:bodyPr/>
        <a:lstStyle/>
        <a:p>
          <a:endParaRPr lang="en-US"/>
        </a:p>
      </dgm:t>
    </dgm:pt>
    <dgm:pt modelId="{FD09EF05-8DC1-415F-95C4-72CAFB90A6EA}" type="pres">
      <dgm:prSet presAssocID="{49548ADE-746B-4293-A7C5-D4D45A473436}" presName="root" presStyleCnt="0">
        <dgm:presLayoutVars>
          <dgm:chMax/>
          <dgm:chPref/>
        </dgm:presLayoutVars>
      </dgm:prSet>
      <dgm:spPr/>
    </dgm:pt>
    <dgm:pt modelId="{FC9F521F-901B-4573-9715-3971A47B4BD2}" type="pres">
      <dgm:prSet presAssocID="{49548ADE-746B-4293-A7C5-D4D45A473436}" presName="rootComposite" presStyleCnt="0">
        <dgm:presLayoutVars/>
      </dgm:prSet>
      <dgm:spPr/>
    </dgm:pt>
    <dgm:pt modelId="{EA43AF50-5DEC-47A9-BC78-21FF0840F9BB}" type="pres">
      <dgm:prSet presAssocID="{49548ADE-746B-4293-A7C5-D4D45A473436}" presName="ParentAccent" presStyleLbl="alignNode1" presStyleIdx="1" presStyleCnt="2"/>
      <dgm:spPr/>
    </dgm:pt>
    <dgm:pt modelId="{6C504D9D-4688-4C3E-9E9A-CA88F93A582C}" type="pres">
      <dgm:prSet presAssocID="{49548ADE-746B-4293-A7C5-D4D45A473436}" presName="ParentSmallAccent" presStyleLbl="fgAcc1" presStyleIdx="1" presStyleCnt="2"/>
      <dgm:spPr/>
    </dgm:pt>
    <dgm:pt modelId="{A3AE6F60-A490-44FC-815A-A4F7D08073CA}" type="pres">
      <dgm:prSet presAssocID="{49548ADE-746B-4293-A7C5-D4D45A473436}" presName="Parent" presStyleLbl="revTx" presStyleIdx="3" presStyleCnt="7">
        <dgm:presLayoutVars>
          <dgm:chMax/>
          <dgm:chPref val="4"/>
          <dgm:bulletEnabled val="1"/>
        </dgm:presLayoutVars>
      </dgm:prSet>
      <dgm:spPr/>
      <dgm:t>
        <a:bodyPr/>
        <a:lstStyle/>
        <a:p>
          <a:endParaRPr lang="en-US"/>
        </a:p>
      </dgm:t>
    </dgm:pt>
    <dgm:pt modelId="{74F8860B-417E-42F4-8915-79997F206EDC}" type="pres">
      <dgm:prSet presAssocID="{49548ADE-746B-4293-A7C5-D4D45A473436}" presName="childShape" presStyleCnt="0">
        <dgm:presLayoutVars>
          <dgm:chMax val="0"/>
          <dgm:chPref val="0"/>
        </dgm:presLayoutVars>
      </dgm:prSet>
      <dgm:spPr/>
    </dgm:pt>
    <dgm:pt modelId="{1E7AB55F-9785-4DB0-B994-69DA6D421491}" type="pres">
      <dgm:prSet presAssocID="{1AFD5354-D033-4F45-AA4D-A0AB14BD8BF1}" presName="childComposite" presStyleCnt="0">
        <dgm:presLayoutVars>
          <dgm:chMax val="0"/>
          <dgm:chPref val="0"/>
        </dgm:presLayoutVars>
      </dgm:prSet>
      <dgm:spPr/>
    </dgm:pt>
    <dgm:pt modelId="{3A1015C7-CE9F-4007-A451-E3E2DB2B5228}" type="pres">
      <dgm:prSet presAssocID="{1AFD5354-D033-4F45-AA4D-A0AB14BD8BF1}" presName="ChildAccent" presStyleLbl="solidFgAcc1" presStyleIdx="2" presStyleCnt="5"/>
      <dgm:spPr/>
    </dgm:pt>
    <dgm:pt modelId="{04F8AA82-0600-4816-B5B2-9859C994745A}" type="pres">
      <dgm:prSet presAssocID="{1AFD5354-D033-4F45-AA4D-A0AB14BD8BF1}" presName="Child" presStyleLbl="revTx" presStyleIdx="4" presStyleCnt="7">
        <dgm:presLayoutVars>
          <dgm:chMax val="0"/>
          <dgm:chPref val="0"/>
          <dgm:bulletEnabled val="1"/>
        </dgm:presLayoutVars>
      </dgm:prSet>
      <dgm:spPr/>
      <dgm:t>
        <a:bodyPr/>
        <a:lstStyle/>
        <a:p>
          <a:endParaRPr lang="en-US"/>
        </a:p>
      </dgm:t>
    </dgm:pt>
    <dgm:pt modelId="{5354712D-E0EA-49CF-83E2-A429C557A66F}" type="pres">
      <dgm:prSet presAssocID="{E5D52529-9623-4579-BDF2-84F8593A9569}" presName="childComposite" presStyleCnt="0">
        <dgm:presLayoutVars>
          <dgm:chMax val="0"/>
          <dgm:chPref val="0"/>
        </dgm:presLayoutVars>
      </dgm:prSet>
      <dgm:spPr/>
    </dgm:pt>
    <dgm:pt modelId="{BE46920A-517E-46F5-9A46-A34CCF8E139E}" type="pres">
      <dgm:prSet presAssocID="{E5D52529-9623-4579-BDF2-84F8593A9569}" presName="ChildAccent" presStyleLbl="solidFgAcc1" presStyleIdx="3" presStyleCnt="5"/>
      <dgm:spPr/>
    </dgm:pt>
    <dgm:pt modelId="{5A62BA1C-B0B2-4761-8968-ECF7D249569E}" type="pres">
      <dgm:prSet presAssocID="{E5D52529-9623-4579-BDF2-84F8593A9569}" presName="Child" presStyleLbl="revTx" presStyleIdx="5" presStyleCnt="7">
        <dgm:presLayoutVars>
          <dgm:chMax val="0"/>
          <dgm:chPref val="0"/>
          <dgm:bulletEnabled val="1"/>
        </dgm:presLayoutVars>
      </dgm:prSet>
      <dgm:spPr/>
      <dgm:t>
        <a:bodyPr/>
        <a:lstStyle/>
        <a:p>
          <a:endParaRPr lang="en-US"/>
        </a:p>
      </dgm:t>
    </dgm:pt>
    <dgm:pt modelId="{5E38F0E8-4CC1-4DF7-875C-CE45C0D7444C}" type="pres">
      <dgm:prSet presAssocID="{7A35CD7F-D9AA-4F1E-BFF9-34DB86B125E9}" presName="childComposite" presStyleCnt="0">
        <dgm:presLayoutVars>
          <dgm:chMax val="0"/>
          <dgm:chPref val="0"/>
        </dgm:presLayoutVars>
      </dgm:prSet>
      <dgm:spPr/>
    </dgm:pt>
    <dgm:pt modelId="{811410C3-4187-4F42-842D-EF08FB53960D}" type="pres">
      <dgm:prSet presAssocID="{7A35CD7F-D9AA-4F1E-BFF9-34DB86B125E9}" presName="ChildAccent" presStyleLbl="solidFgAcc1" presStyleIdx="4" presStyleCnt="5"/>
      <dgm:spPr/>
    </dgm:pt>
    <dgm:pt modelId="{4467AED2-F311-42C8-A65B-B55EF7B16A9E}" type="pres">
      <dgm:prSet presAssocID="{7A35CD7F-D9AA-4F1E-BFF9-34DB86B125E9}" presName="Child" presStyleLbl="revTx" presStyleIdx="6" presStyleCnt="7">
        <dgm:presLayoutVars>
          <dgm:chMax val="0"/>
          <dgm:chPref val="0"/>
          <dgm:bulletEnabled val="1"/>
        </dgm:presLayoutVars>
      </dgm:prSet>
      <dgm:spPr/>
      <dgm:t>
        <a:bodyPr/>
        <a:lstStyle/>
        <a:p>
          <a:endParaRPr lang="en-US"/>
        </a:p>
      </dgm:t>
    </dgm:pt>
  </dgm:ptLst>
  <dgm:cxnLst>
    <dgm:cxn modelId="{ABFA0610-C142-449D-81B3-91071E96E3EE}" srcId="{DDF1D344-9696-4648-A157-3014EEB9A71D}" destId="{8F5DCD42-B642-4EDF-9C96-5D0F3F8410F8}" srcOrd="0" destOrd="0" parTransId="{D9951DB7-C6DA-4ECC-BABB-F8581A36CAF4}" sibTransId="{C6483FA1-DD61-4465-B3A8-8EBE80A5A6DA}"/>
    <dgm:cxn modelId="{FEB5ADA1-52C9-8E47-9DD9-55CFAB4BF46D}" type="presOf" srcId="{DDF1D344-9696-4648-A157-3014EEB9A71D}" destId="{3797E2F3-DE8B-4EDD-93FE-631CE4FDB52B}" srcOrd="0" destOrd="0" presId="urn:microsoft.com/office/officeart/2008/layout/SquareAccentList"/>
    <dgm:cxn modelId="{85A886ED-CFC8-ED4E-B7ED-BAACA6B6C566}" type="presOf" srcId="{E5D52529-9623-4579-BDF2-84F8593A9569}" destId="{5A62BA1C-B0B2-4761-8968-ECF7D249569E}" srcOrd="0" destOrd="0" presId="urn:microsoft.com/office/officeart/2008/layout/SquareAccentList"/>
    <dgm:cxn modelId="{FDDC7999-CF99-3E42-BA4A-7594652AE18C}" type="presOf" srcId="{1AFD5354-D033-4F45-AA4D-A0AB14BD8BF1}" destId="{04F8AA82-0600-4816-B5B2-9859C994745A}" srcOrd="0" destOrd="0" presId="urn:microsoft.com/office/officeart/2008/layout/SquareAccentList"/>
    <dgm:cxn modelId="{841FDA16-0258-3A4D-92BF-2C6B48503103}" type="presOf" srcId="{B2B7BC84-53B2-47DC-8577-8DB9857A1D2A}" destId="{56B7120C-F8A6-46F1-9D2A-60B59884AA75}" srcOrd="0" destOrd="0" presId="urn:microsoft.com/office/officeart/2008/layout/SquareAccentList"/>
    <dgm:cxn modelId="{86E7FB5E-C231-184D-9209-CB50720B296C}" type="presOf" srcId="{8F5DCD42-B642-4EDF-9C96-5D0F3F8410F8}" destId="{B6A8F98C-A53B-4EF9-81EC-FAFEC2E7A495}" srcOrd="0" destOrd="0" presId="urn:microsoft.com/office/officeart/2008/layout/SquareAccentList"/>
    <dgm:cxn modelId="{10B9E472-9697-4D1F-A1F9-A6DC9522D948}" srcId="{49548ADE-746B-4293-A7C5-D4D45A473436}" destId="{E5D52529-9623-4579-BDF2-84F8593A9569}" srcOrd="1" destOrd="0" parTransId="{2CED53C4-5E1B-46EC-BE8C-DE73B11C348F}" sibTransId="{9A62B549-A302-4D17-9B6F-CABE24C47D5F}"/>
    <dgm:cxn modelId="{EDEB856D-193E-4752-957B-C36B7BEB5959}" srcId="{C8A991BA-F92C-48CB-BE54-7A98E90384FD}" destId="{DDF1D344-9696-4648-A157-3014EEB9A71D}" srcOrd="0" destOrd="0" parTransId="{F72DC44C-55A2-4668-B2B6-0695BD59E762}" sibTransId="{E79A1094-42D7-40AD-8125-FE8BF47FCFB6}"/>
    <dgm:cxn modelId="{D907B405-4D86-6B43-A177-133152800A42}" type="presOf" srcId="{7A35CD7F-D9AA-4F1E-BFF9-34DB86B125E9}" destId="{4467AED2-F311-42C8-A65B-B55EF7B16A9E}" srcOrd="0" destOrd="0" presId="urn:microsoft.com/office/officeart/2008/layout/SquareAccentList"/>
    <dgm:cxn modelId="{8F6E0F4E-8651-4DD3-9202-032A265ED9C1}" srcId="{C8A991BA-F92C-48CB-BE54-7A98E90384FD}" destId="{49548ADE-746B-4293-A7C5-D4D45A473436}" srcOrd="1" destOrd="0" parTransId="{2AF5A3F6-C995-4662-8AC0-5E6B01055406}" sibTransId="{31F20F44-D164-4D6D-A7D9-AF66AD7DE1DC}"/>
    <dgm:cxn modelId="{5DC1E1A8-C05C-634B-9FF4-3F3F2E4DE639}" type="presOf" srcId="{49548ADE-746B-4293-A7C5-D4D45A473436}" destId="{A3AE6F60-A490-44FC-815A-A4F7D08073CA}" srcOrd="0" destOrd="0" presId="urn:microsoft.com/office/officeart/2008/layout/SquareAccentList"/>
    <dgm:cxn modelId="{56A94FFB-4A87-47AC-8D15-DD6655FA5820}" srcId="{49548ADE-746B-4293-A7C5-D4D45A473436}" destId="{1AFD5354-D033-4F45-AA4D-A0AB14BD8BF1}" srcOrd="0" destOrd="0" parTransId="{B5B89DFD-0878-4996-AD2C-5A3277FA7A01}" sibTransId="{6108D4F0-16D2-4197-941E-0939907DAF0B}"/>
    <dgm:cxn modelId="{D5E84DF5-CE66-4E26-BFF2-D0175A789C7C}" srcId="{49548ADE-746B-4293-A7C5-D4D45A473436}" destId="{7A35CD7F-D9AA-4F1E-BFF9-34DB86B125E9}" srcOrd="2" destOrd="0" parTransId="{C03E9D02-3DDE-4054-8BB5-FBF266DA7989}" sibTransId="{483D1AC9-A1DA-41CA-BDAC-F537A508790F}"/>
    <dgm:cxn modelId="{E7F50159-378C-4F7E-A607-C441A8DF0995}" srcId="{DDF1D344-9696-4648-A157-3014EEB9A71D}" destId="{B2B7BC84-53B2-47DC-8577-8DB9857A1D2A}" srcOrd="1" destOrd="0" parTransId="{46269B89-A286-42ED-B90E-B89B5410ACD3}" sibTransId="{2A571CB4-6B63-454A-96DA-F96408340537}"/>
    <dgm:cxn modelId="{2C495F1C-B71A-AB49-A251-2D8A0307382E}" type="presOf" srcId="{C8A991BA-F92C-48CB-BE54-7A98E90384FD}" destId="{ED50F15A-5F8F-4084-98C5-D19DEDC7392E}" srcOrd="0" destOrd="0" presId="urn:microsoft.com/office/officeart/2008/layout/SquareAccentList"/>
    <dgm:cxn modelId="{CFC83E73-C609-244A-BEDA-BEFB67FE862B}" type="presParOf" srcId="{ED50F15A-5F8F-4084-98C5-D19DEDC7392E}" destId="{F64E687E-A023-4204-9A9F-C8C2DD0C25F1}" srcOrd="0" destOrd="0" presId="urn:microsoft.com/office/officeart/2008/layout/SquareAccentList"/>
    <dgm:cxn modelId="{AFA8C3EE-F5AE-6D4D-996D-8357E1A69202}" type="presParOf" srcId="{F64E687E-A023-4204-9A9F-C8C2DD0C25F1}" destId="{9801C56C-9CD2-4E22-ADE7-E294C654E4C9}" srcOrd="0" destOrd="0" presId="urn:microsoft.com/office/officeart/2008/layout/SquareAccentList"/>
    <dgm:cxn modelId="{A7DD084D-6DC5-4B4C-A3D2-FF865E9661D3}" type="presParOf" srcId="{9801C56C-9CD2-4E22-ADE7-E294C654E4C9}" destId="{F44E9788-3C1F-4742-95DB-C4D6BB127128}" srcOrd="0" destOrd="0" presId="urn:microsoft.com/office/officeart/2008/layout/SquareAccentList"/>
    <dgm:cxn modelId="{DB5E963B-4011-194C-AAA1-AFA842B693C3}" type="presParOf" srcId="{9801C56C-9CD2-4E22-ADE7-E294C654E4C9}" destId="{EC785B1A-A847-4828-A140-3CD6C0B43232}" srcOrd="1" destOrd="0" presId="urn:microsoft.com/office/officeart/2008/layout/SquareAccentList"/>
    <dgm:cxn modelId="{A67A7EE9-01DE-D743-A47B-4F4B353DE3A1}" type="presParOf" srcId="{9801C56C-9CD2-4E22-ADE7-E294C654E4C9}" destId="{3797E2F3-DE8B-4EDD-93FE-631CE4FDB52B}" srcOrd="2" destOrd="0" presId="urn:microsoft.com/office/officeart/2008/layout/SquareAccentList"/>
    <dgm:cxn modelId="{F8FE984F-72F8-1942-A899-3152D5588A3F}" type="presParOf" srcId="{F64E687E-A023-4204-9A9F-C8C2DD0C25F1}" destId="{0E31B4C7-F600-49B0-A7C2-AA6172955687}" srcOrd="1" destOrd="0" presId="urn:microsoft.com/office/officeart/2008/layout/SquareAccentList"/>
    <dgm:cxn modelId="{E299CF61-3608-7141-A68F-3F33693C233B}" type="presParOf" srcId="{0E31B4C7-F600-49B0-A7C2-AA6172955687}" destId="{12B662A3-230B-4F05-8A2D-8BBDC5FBE865}" srcOrd="0" destOrd="0" presId="urn:microsoft.com/office/officeart/2008/layout/SquareAccentList"/>
    <dgm:cxn modelId="{3BB361F0-DB0E-1A43-BAC4-B6827E5DE813}" type="presParOf" srcId="{12B662A3-230B-4F05-8A2D-8BBDC5FBE865}" destId="{53EFAA65-7BBA-44AA-B0CB-74EEDA55B943}" srcOrd="0" destOrd="0" presId="urn:microsoft.com/office/officeart/2008/layout/SquareAccentList"/>
    <dgm:cxn modelId="{22F29B99-79AF-F04B-82E4-86DEA06CD87C}" type="presParOf" srcId="{12B662A3-230B-4F05-8A2D-8BBDC5FBE865}" destId="{B6A8F98C-A53B-4EF9-81EC-FAFEC2E7A495}" srcOrd="1" destOrd="0" presId="urn:microsoft.com/office/officeart/2008/layout/SquareAccentList"/>
    <dgm:cxn modelId="{757EABE5-6CE9-6E4D-8798-54FD05CC0D9D}" type="presParOf" srcId="{0E31B4C7-F600-49B0-A7C2-AA6172955687}" destId="{D9991F82-D3A2-4D7D-8D36-4D06EE744D37}" srcOrd="1" destOrd="0" presId="urn:microsoft.com/office/officeart/2008/layout/SquareAccentList"/>
    <dgm:cxn modelId="{888130AE-7D09-9E4D-9976-6DFBD1E8B97E}" type="presParOf" srcId="{D9991F82-D3A2-4D7D-8D36-4D06EE744D37}" destId="{55809DF3-FFB5-425F-8C27-50368C87CD31}" srcOrd="0" destOrd="0" presId="urn:microsoft.com/office/officeart/2008/layout/SquareAccentList"/>
    <dgm:cxn modelId="{C2A69E1E-8457-E540-BA0C-BBB9620AFF9E}" type="presParOf" srcId="{D9991F82-D3A2-4D7D-8D36-4D06EE744D37}" destId="{56B7120C-F8A6-46F1-9D2A-60B59884AA75}" srcOrd="1" destOrd="0" presId="urn:microsoft.com/office/officeart/2008/layout/SquareAccentList"/>
    <dgm:cxn modelId="{4ED05D1E-4717-A848-AF4C-5DCD2105672C}" type="presParOf" srcId="{ED50F15A-5F8F-4084-98C5-D19DEDC7392E}" destId="{FD09EF05-8DC1-415F-95C4-72CAFB90A6EA}" srcOrd="1" destOrd="0" presId="urn:microsoft.com/office/officeart/2008/layout/SquareAccentList"/>
    <dgm:cxn modelId="{7A67BD44-B617-CB41-9B78-DA38E19567A6}" type="presParOf" srcId="{FD09EF05-8DC1-415F-95C4-72CAFB90A6EA}" destId="{FC9F521F-901B-4573-9715-3971A47B4BD2}" srcOrd="0" destOrd="0" presId="urn:microsoft.com/office/officeart/2008/layout/SquareAccentList"/>
    <dgm:cxn modelId="{2497628D-F75F-0046-8722-FF7DF05E30E4}" type="presParOf" srcId="{FC9F521F-901B-4573-9715-3971A47B4BD2}" destId="{EA43AF50-5DEC-47A9-BC78-21FF0840F9BB}" srcOrd="0" destOrd="0" presId="urn:microsoft.com/office/officeart/2008/layout/SquareAccentList"/>
    <dgm:cxn modelId="{54C4F235-7FC9-D840-AD69-C0D17AAABC8F}" type="presParOf" srcId="{FC9F521F-901B-4573-9715-3971A47B4BD2}" destId="{6C504D9D-4688-4C3E-9E9A-CA88F93A582C}" srcOrd="1" destOrd="0" presId="urn:microsoft.com/office/officeart/2008/layout/SquareAccentList"/>
    <dgm:cxn modelId="{E46EF8EB-6738-944D-9030-E2F6AA9A62F7}" type="presParOf" srcId="{FC9F521F-901B-4573-9715-3971A47B4BD2}" destId="{A3AE6F60-A490-44FC-815A-A4F7D08073CA}" srcOrd="2" destOrd="0" presId="urn:microsoft.com/office/officeart/2008/layout/SquareAccentList"/>
    <dgm:cxn modelId="{AEC8416B-C01E-0F41-A6D8-317C35FBDE5B}" type="presParOf" srcId="{FD09EF05-8DC1-415F-95C4-72CAFB90A6EA}" destId="{74F8860B-417E-42F4-8915-79997F206EDC}" srcOrd="1" destOrd="0" presId="urn:microsoft.com/office/officeart/2008/layout/SquareAccentList"/>
    <dgm:cxn modelId="{F9C814D3-5B01-7046-9700-DD176A761F04}" type="presParOf" srcId="{74F8860B-417E-42F4-8915-79997F206EDC}" destId="{1E7AB55F-9785-4DB0-B994-69DA6D421491}" srcOrd="0" destOrd="0" presId="urn:microsoft.com/office/officeart/2008/layout/SquareAccentList"/>
    <dgm:cxn modelId="{A55311FB-F216-7D41-A15A-6FC90E684388}" type="presParOf" srcId="{1E7AB55F-9785-4DB0-B994-69DA6D421491}" destId="{3A1015C7-CE9F-4007-A451-E3E2DB2B5228}" srcOrd="0" destOrd="0" presId="urn:microsoft.com/office/officeart/2008/layout/SquareAccentList"/>
    <dgm:cxn modelId="{6E9573FE-E70A-6A41-AECE-2C43BC1EF35D}" type="presParOf" srcId="{1E7AB55F-9785-4DB0-B994-69DA6D421491}" destId="{04F8AA82-0600-4816-B5B2-9859C994745A}" srcOrd="1" destOrd="0" presId="urn:microsoft.com/office/officeart/2008/layout/SquareAccentList"/>
    <dgm:cxn modelId="{3DB0B509-7B37-B748-8EE5-33399C7B8860}" type="presParOf" srcId="{74F8860B-417E-42F4-8915-79997F206EDC}" destId="{5354712D-E0EA-49CF-83E2-A429C557A66F}" srcOrd="1" destOrd="0" presId="urn:microsoft.com/office/officeart/2008/layout/SquareAccentList"/>
    <dgm:cxn modelId="{3EB05BFA-1433-3949-8C85-5CBBAE856C09}" type="presParOf" srcId="{5354712D-E0EA-49CF-83E2-A429C557A66F}" destId="{BE46920A-517E-46F5-9A46-A34CCF8E139E}" srcOrd="0" destOrd="0" presId="urn:microsoft.com/office/officeart/2008/layout/SquareAccentList"/>
    <dgm:cxn modelId="{4171E1AB-E425-3849-881B-FEE7FBDCC802}" type="presParOf" srcId="{5354712D-E0EA-49CF-83E2-A429C557A66F}" destId="{5A62BA1C-B0B2-4761-8968-ECF7D249569E}" srcOrd="1" destOrd="0" presId="urn:microsoft.com/office/officeart/2008/layout/SquareAccentList"/>
    <dgm:cxn modelId="{AC18CB7E-7BF1-E047-9688-2894938FE508}" type="presParOf" srcId="{74F8860B-417E-42F4-8915-79997F206EDC}" destId="{5E38F0E8-4CC1-4DF7-875C-CE45C0D7444C}" srcOrd="2" destOrd="0" presId="urn:microsoft.com/office/officeart/2008/layout/SquareAccentList"/>
    <dgm:cxn modelId="{9F09C654-40C5-414F-8A43-C44ED431F2E7}" type="presParOf" srcId="{5E38F0E8-4CC1-4DF7-875C-CE45C0D7444C}" destId="{811410C3-4187-4F42-842D-EF08FB53960D}" srcOrd="0" destOrd="0" presId="urn:microsoft.com/office/officeart/2008/layout/SquareAccentList"/>
    <dgm:cxn modelId="{37916BF7-0F82-424F-B16E-12C6E5DC182D}" type="presParOf" srcId="{5E38F0E8-4CC1-4DF7-875C-CE45C0D7444C}" destId="{4467AED2-F311-42C8-A65B-B55EF7B16A9E}" srcOrd="1" destOrd="0" presId="urn:microsoft.com/office/officeart/2008/layout/Square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E9788-3C1F-4742-95DB-C4D6BB127128}">
      <dsp:nvSpPr>
        <dsp:cNvPr id="0" name=""/>
        <dsp:cNvSpPr/>
      </dsp:nvSpPr>
      <dsp:spPr>
        <a:xfrm>
          <a:off x="3129" y="942050"/>
          <a:ext cx="4457434" cy="52440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785B1A-A847-4828-A140-3CD6C0B43232}">
      <dsp:nvSpPr>
        <dsp:cNvPr id="0" name=""/>
        <dsp:cNvSpPr/>
      </dsp:nvSpPr>
      <dsp:spPr>
        <a:xfrm>
          <a:off x="3129" y="1138995"/>
          <a:ext cx="327459" cy="32745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97E2F3-DE8B-4EDD-93FE-631CE4FDB52B}">
      <dsp:nvSpPr>
        <dsp:cNvPr id="0" name=""/>
        <dsp:cNvSpPr/>
      </dsp:nvSpPr>
      <dsp:spPr>
        <a:xfrm>
          <a:off x="3129" y="0"/>
          <a:ext cx="4457434" cy="942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l" defTabSz="1377950">
            <a:lnSpc>
              <a:spcPct val="90000"/>
            </a:lnSpc>
            <a:spcBef>
              <a:spcPct val="0"/>
            </a:spcBef>
            <a:spcAft>
              <a:spcPct val="35000"/>
            </a:spcAft>
          </a:pPr>
          <a:r>
            <a:rPr lang="en-US" sz="3100" kern="1200" dirty="0" smtClean="0"/>
            <a:t>The </a:t>
          </a:r>
          <a:r>
            <a:rPr lang="en-US" sz="3100" kern="1200" dirty="0" smtClean="0">
              <a:latin typeface="Courier New" pitchFamily="49" charset="0"/>
              <a:cs typeface="Courier New" pitchFamily="49" charset="0"/>
            </a:rPr>
            <a:t>ANALYZE</a:t>
          </a:r>
          <a:r>
            <a:rPr lang="en-US" sz="3100" kern="1200" dirty="0" smtClean="0"/>
            <a:t> command:</a:t>
          </a:r>
          <a:endParaRPr lang="en-US" sz="3100" kern="1200" dirty="0"/>
        </a:p>
      </dsp:txBody>
      <dsp:txXfrm>
        <a:off x="3129" y="0"/>
        <a:ext cx="4457434" cy="942050"/>
      </dsp:txXfrm>
    </dsp:sp>
    <dsp:sp modelId="{53EFAA65-7BBA-44AA-B0CB-74EEDA55B943}">
      <dsp:nvSpPr>
        <dsp:cNvPr id="0" name=""/>
        <dsp:cNvSpPr/>
      </dsp:nvSpPr>
      <dsp:spPr>
        <a:xfrm>
          <a:off x="3129" y="1902292"/>
          <a:ext cx="327451" cy="32745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A8F98C-A53B-4EF9-81EC-FAFEC2E7A495}">
      <dsp:nvSpPr>
        <dsp:cNvPr id="0" name=""/>
        <dsp:cNvSpPr/>
      </dsp:nvSpPr>
      <dsp:spPr>
        <a:xfrm>
          <a:off x="315149" y="1684373"/>
          <a:ext cx="4145414" cy="763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en-US" sz="1300" kern="1200" dirty="0" smtClean="0"/>
            <a:t>Is used to generate database statistics</a:t>
          </a:r>
          <a:endParaRPr lang="en-US" sz="1300" kern="1200" dirty="0"/>
        </a:p>
      </dsp:txBody>
      <dsp:txXfrm>
        <a:off x="315149" y="1684373"/>
        <a:ext cx="4145414" cy="763289"/>
      </dsp:txXfrm>
    </dsp:sp>
    <dsp:sp modelId="{55809DF3-FFB5-425F-8C27-50368C87CD31}">
      <dsp:nvSpPr>
        <dsp:cNvPr id="0" name=""/>
        <dsp:cNvSpPr/>
      </dsp:nvSpPr>
      <dsp:spPr>
        <a:xfrm>
          <a:off x="3129" y="2665582"/>
          <a:ext cx="327451" cy="32745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B7120C-F8A6-46F1-9D2A-60B59884AA75}">
      <dsp:nvSpPr>
        <dsp:cNvPr id="0" name=""/>
        <dsp:cNvSpPr/>
      </dsp:nvSpPr>
      <dsp:spPr>
        <a:xfrm>
          <a:off x="315149" y="2447663"/>
          <a:ext cx="4145414" cy="763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en-US" sz="1300" kern="1200" smtClean="0"/>
            <a:t>Can be used on specific table and column names</a:t>
          </a:r>
          <a:br>
            <a:rPr lang="en-US" sz="1300" kern="1200" smtClean="0"/>
          </a:br>
          <a:r>
            <a:rPr lang="en-US" sz="1300" kern="1200" smtClean="0">
              <a:latin typeface="Courier New" pitchFamily="49" charset="0"/>
              <a:cs typeface="Courier New" pitchFamily="49" charset="0"/>
            </a:rPr>
            <a:t>ANALYZE [table [ (column [, ...] ) ]] </a:t>
          </a:r>
          <a:endParaRPr lang="en-US" sz="1300" kern="1200" dirty="0" smtClean="0">
            <a:latin typeface="Courier New" pitchFamily="49" charset="0"/>
            <a:cs typeface="Courier New" pitchFamily="49" charset="0"/>
          </a:endParaRPr>
        </a:p>
      </dsp:txBody>
      <dsp:txXfrm>
        <a:off x="315149" y="2447663"/>
        <a:ext cx="4145414" cy="763289"/>
      </dsp:txXfrm>
    </dsp:sp>
    <dsp:sp modelId="{EA43AF50-5DEC-47A9-BC78-21FF0840F9BB}">
      <dsp:nvSpPr>
        <dsp:cNvPr id="0" name=""/>
        <dsp:cNvSpPr/>
      </dsp:nvSpPr>
      <dsp:spPr>
        <a:xfrm>
          <a:off x="4683435" y="942050"/>
          <a:ext cx="4457434" cy="52440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504D9D-4688-4C3E-9E9A-CA88F93A582C}">
      <dsp:nvSpPr>
        <dsp:cNvPr id="0" name=""/>
        <dsp:cNvSpPr/>
      </dsp:nvSpPr>
      <dsp:spPr>
        <a:xfrm>
          <a:off x="4683435" y="1138995"/>
          <a:ext cx="327459" cy="32745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AE6F60-A490-44FC-815A-A4F7D08073CA}">
      <dsp:nvSpPr>
        <dsp:cNvPr id="0" name=""/>
        <dsp:cNvSpPr/>
      </dsp:nvSpPr>
      <dsp:spPr>
        <a:xfrm>
          <a:off x="4683435" y="0"/>
          <a:ext cx="4457434" cy="942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l" defTabSz="1377950">
            <a:lnSpc>
              <a:spcPct val="90000"/>
            </a:lnSpc>
            <a:spcBef>
              <a:spcPct val="0"/>
            </a:spcBef>
            <a:spcAft>
              <a:spcPct val="35000"/>
            </a:spcAft>
          </a:pPr>
          <a:r>
            <a:rPr lang="en-US" sz="3100" kern="1200" dirty="0" smtClean="0"/>
            <a:t>The </a:t>
          </a:r>
          <a:r>
            <a:rPr lang="en-US" sz="3100" kern="1200" dirty="0" smtClean="0">
              <a:latin typeface="Courier New" pitchFamily="49" charset="0"/>
              <a:cs typeface="Courier New" pitchFamily="49" charset="0"/>
            </a:rPr>
            <a:t>VACUUM ANALYZE</a:t>
          </a:r>
          <a:r>
            <a:rPr lang="en-US" sz="3100" kern="1200" dirty="0" smtClean="0"/>
            <a:t> command:</a:t>
          </a:r>
          <a:endParaRPr lang="en-US" sz="3100" kern="1200" dirty="0"/>
        </a:p>
      </dsp:txBody>
      <dsp:txXfrm>
        <a:off x="4683435" y="0"/>
        <a:ext cx="4457434" cy="942050"/>
      </dsp:txXfrm>
    </dsp:sp>
    <dsp:sp modelId="{3A1015C7-CE9F-4007-A451-E3E2DB2B5228}">
      <dsp:nvSpPr>
        <dsp:cNvPr id="0" name=""/>
        <dsp:cNvSpPr/>
      </dsp:nvSpPr>
      <dsp:spPr>
        <a:xfrm>
          <a:off x="4683435" y="1902292"/>
          <a:ext cx="327451" cy="32745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F8AA82-0600-4816-B5B2-9859C994745A}">
      <dsp:nvSpPr>
        <dsp:cNvPr id="0" name=""/>
        <dsp:cNvSpPr/>
      </dsp:nvSpPr>
      <dsp:spPr>
        <a:xfrm>
          <a:off x="4995456" y="1684373"/>
          <a:ext cx="4145414" cy="763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en-US" sz="1300" kern="1200" dirty="0" smtClean="0"/>
            <a:t>Is used to vacuum the database</a:t>
          </a:r>
          <a:endParaRPr lang="en-US" sz="1300" kern="1200" dirty="0"/>
        </a:p>
      </dsp:txBody>
      <dsp:txXfrm>
        <a:off x="4995456" y="1684373"/>
        <a:ext cx="4145414" cy="763289"/>
      </dsp:txXfrm>
    </dsp:sp>
    <dsp:sp modelId="{BE46920A-517E-46F5-9A46-A34CCF8E139E}">
      <dsp:nvSpPr>
        <dsp:cNvPr id="0" name=""/>
        <dsp:cNvSpPr/>
      </dsp:nvSpPr>
      <dsp:spPr>
        <a:xfrm>
          <a:off x="4683435" y="2665582"/>
          <a:ext cx="327451" cy="32745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62BA1C-B0B2-4761-8968-ECF7D249569E}">
      <dsp:nvSpPr>
        <dsp:cNvPr id="0" name=""/>
        <dsp:cNvSpPr/>
      </dsp:nvSpPr>
      <dsp:spPr>
        <a:xfrm>
          <a:off x="4995456" y="2447663"/>
          <a:ext cx="4145414" cy="763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en-US" sz="1300" kern="1200" smtClean="0"/>
            <a:t>Generates database statistics</a:t>
          </a:r>
          <a:endParaRPr lang="en-US" sz="1300" kern="1200" dirty="0" smtClean="0"/>
        </a:p>
      </dsp:txBody>
      <dsp:txXfrm>
        <a:off x="4995456" y="2447663"/>
        <a:ext cx="4145414" cy="763289"/>
      </dsp:txXfrm>
    </dsp:sp>
    <dsp:sp modelId="{811410C3-4187-4F42-842D-EF08FB53960D}">
      <dsp:nvSpPr>
        <dsp:cNvPr id="0" name=""/>
        <dsp:cNvSpPr/>
      </dsp:nvSpPr>
      <dsp:spPr>
        <a:xfrm>
          <a:off x="4683435" y="3428871"/>
          <a:ext cx="327451" cy="32745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67AED2-F311-42C8-A65B-B55EF7B16A9E}">
      <dsp:nvSpPr>
        <dsp:cNvPr id="0" name=""/>
        <dsp:cNvSpPr/>
      </dsp:nvSpPr>
      <dsp:spPr>
        <a:xfrm>
          <a:off x="4995456" y="3210952"/>
          <a:ext cx="4145414" cy="763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en-US" sz="1300" kern="1200" dirty="0" smtClean="0"/>
            <a:t>Can be used on specific table and column names</a:t>
          </a:r>
          <a:br>
            <a:rPr lang="en-US" sz="1300" kern="1200" dirty="0" smtClean="0"/>
          </a:br>
          <a:r>
            <a:rPr lang="en-US" sz="1300" kern="1200" dirty="0" smtClean="0">
              <a:latin typeface="Courier New" pitchFamily="49" charset="0"/>
              <a:cs typeface="Courier New" pitchFamily="49" charset="0"/>
            </a:rPr>
            <a:t>VACUUM ANALYZE [table [(column [, ...] )]] </a:t>
          </a:r>
        </a:p>
      </dsp:txBody>
      <dsp:txXfrm>
        <a:off x="4995456" y="3210952"/>
        <a:ext cx="4145414" cy="763289"/>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1F3CDE44-1994-4F3C-A1AA-CF30DBB57157}" type="datetimeFigureOut">
              <a:rPr lang="en-US" altLang="en-US"/>
              <a:pPr/>
              <a:t>11/18/16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F94B1218-8F8F-4571-8384-5908C61339CA}" type="slidenum">
              <a:rPr lang="en-US" altLang="en-US"/>
              <a:pPr/>
              <a:t>‹#›</a:t>
            </a:fld>
            <a:endParaRPr lang="en-US" altLang="en-US"/>
          </a:p>
        </p:txBody>
      </p:sp>
    </p:spTree>
    <p:extLst>
      <p:ext uri="{BB962C8B-B14F-4D97-AF65-F5344CB8AC3E}">
        <p14:creationId xmlns:p14="http://schemas.microsoft.com/office/powerpoint/2010/main" val="30312550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3847D5F-D18A-4EFE-85D6-1336CC681B93}" type="datetimeFigureOut">
              <a:rPr lang="en-US" altLang="en-US"/>
              <a:pPr/>
              <a:t>11/18/16</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4475F10-5301-45E0-8406-B76BC39161B5}" type="slidenum">
              <a:rPr lang="en-US" altLang="en-US"/>
              <a:pPr/>
              <a:t>‹#›</a:t>
            </a:fld>
            <a:endParaRPr lang="en-US" altLang="en-US"/>
          </a:p>
        </p:txBody>
      </p:sp>
    </p:spTree>
    <p:extLst>
      <p:ext uri="{BB962C8B-B14F-4D97-AF65-F5344CB8AC3E}">
        <p14:creationId xmlns:p14="http://schemas.microsoft.com/office/powerpoint/2010/main" val="1795529651"/>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ts val="0"/>
              </a:spcBef>
              <a:spcAft>
                <a:spcPct val="0"/>
              </a:spcAft>
              <a:buClrTx/>
              <a:buSzTx/>
              <a:buFontTx/>
              <a:buNone/>
              <a:tabLst/>
              <a:defRPr/>
            </a:pPr>
            <a:r>
              <a:rPr lang="en-US" dirty="0" smtClean="0"/>
              <a:t>Intro:</a:t>
            </a:r>
            <a:r>
              <a:rPr lang="en-US" baseline="0" dirty="0" smtClean="0"/>
              <a:t> my name is, my role is, …</a:t>
            </a:r>
            <a:endParaRPr lang="en-US" dirty="0"/>
          </a:p>
          <a:p>
            <a:pPr>
              <a:spcBef>
                <a:spcPts val="0"/>
              </a:spcBef>
              <a:buNone/>
            </a:pPr>
            <a:endParaRPr dirty="0"/>
          </a:p>
        </p:txBody>
      </p:sp>
      <p:sp>
        <p:nvSpPr>
          <p:cNvPr id="238" name="Shape 238"/>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Instructor Notes:</a:t>
            </a:r>
          </a:p>
          <a:p>
            <a:endParaRPr lang="en-US" dirty="0" smtClean="0"/>
          </a:p>
          <a:p>
            <a:r>
              <a:rPr lang="en-US" dirty="0" smtClean="0"/>
              <a:t>For </a:t>
            </a:r>
            <a:r>
              <a:rPr lang="en-US" dirty="0" smtClean="0"/>
              <a:t>large tables, </a:t>
            </a:r>
            <a:r>
              <a:rPr lang="en-US" dirty="0" smtClean="0">
                <a:latin typeface="Courier New" pitchFamily="49" charset="0"/>
                <a:cs typeface="Courier New" pitchFamily="49" charset="0"/>
              </a:rPr>
              <a:t>ANALYZE</a:t>
            </a:r>
            <a:r>
              <a:rPr lang="en-US" dirty="0" smtClean="0"/>
              <a:t> takes a random sample of the table contents, rather than examining every row to allow large tables to be analyzed in a small amount of time. To increase sampling and statistics collected by </a:t>
            </a:r>
            <a:r>
              <a:rPr lang="en-US" dirty="0" smtClean="0">
                <a:latin typeface="Courier New" pitchFamily="49" charset="0"/>
                <a:cs typeface="Courier New" pitchFamily="49" charset="0"/>
              </a:rPr>
              <a:t>ANALYZE</a:t>
            </a:r>
            <a:r>
              <a:rPr lang="en-US" dirty="0" smtClean="0"/>
              <a:t> use the </a:t>
            </a:r>
            <a:r>
              <a:rPr lang="en-US" dirty="0" smtClean="0">
                <a:latin typeface="Courier New" pitchFamily="49" charset="0"/>
                <a:cs typeface="Courier New" pitchFamily="49" charset="0"/>
              </a:rPr>
              <a:t>ALTER TABLE…SET STATISTICS</a:t>
            </a:r>
            <a:r>
              <a:rPr lang="en-US" dirty="0" smtClean="0"/>
              <a:t> command.</a:t>
            </a:r>
          </a:p>
          <a:p>
            <a:r>
              <a:rPr lang="en-US" dirty="0" smtClean="0">
                <a:latin typeface="Courier New" pitchFamily="49" charset="0"/>
                <a:cs typeface="Courier New" pitchFamily="49" charset="0"/>
              </a:rPr>
              <a:t>SET STATISTICS</a:t>
            </a:r>
            <a:r>
              <a:rPr lang="en-US" dirty="0" smtClean="0"/>
              <a:t> can be used to alter the statistics value for a particular table column. This is recommended for columns frequently used in query predicates and joins. The default statistics value is 25. This default value is set with the </a:t>
            </a:r>
            <a:r>
              <a:rPr lang="en-US" dirty="0" smtClean="0">
                <a:latin typeface="Courier New" pitchFamily="49" charset="0"/>
                <a:cs typeface="Courier New" pitchFamily="49" charset="0"/>
              </a:rPr>
              <a:t>default_statistics_target</a:t>
            </a:r>
            <a:r>
              <a:rPr lang="en-US" dirty="0" smtClean="0"/>
              <a:t> parameter. </a:t>
            </a:r>
          </a:p>
          <a:p>
            <a:endParaRPr lang="en-US" dirty="0" smtClean="0"/>
          </a:p>
          <a:p>
            <a:r>
              <a:rPr lang="en-US" dirty="0" smtClean="0"/>
              <a:t>Setting </a:t>
            </a:r>
            <a:r>
              <a:rPr lang="en-US" dirty="0" smtClean="0"/>
              <a:t>the statistics value to zero disables collection of statistics for that column. It may be useful to set the statistics value to zero for columns that are never used as part of the </a:t>
            </a:r>
            <a:r>
              <a:rPr lang="en-US" dirty="0" smtClean="0">
                <a:latin typeface="Courier New" pitchFamily="49" charset="0"/>
                <a:cs typeface="Courier New" pitchFamily="49" charset="0"/>
              </a:rPr>
              <a:t>WHERE</a:t>
            </a:r>
            <a:r>
              <a:rPr lang="en-US" dirty="0" smtClean="0"/>
              <a:t>, </a:t>
            </a:r>
            <a:r>
              <a:rPr lang="en-US" dirty="0" smtClean="0">
                <a:latin typeface="Courier New" pitchFamily="49" charset="0"/>
                <a:cs typeface="Courier New" pitchFamily="49" charset="0"/>
              </a:rPr>
              <a:t>GROUP BY</a:t>
            </a:r>
            <a:r>
              <a:rPr lang="en-US" dirty="0" smtClean="0"/>
              <a:t>, or </a:t>
            </a:r>
            <a:r>
              <a:rPr lang="en-US" dirty="0" smtClean="0">
                <a:latin typeface="Courier New" pitchFamily="49" charset="0"/>
                <a:cs typeface="Courier New" pitchFamily="49" charset="0"/>
              </a:rPr>
              <a:t>ORDER BY</a:t>
            </a:r>
            <a:r>
              <a:rPr lang="en-US" dirty="0" smtClean="0"/>
              <a:t> clauses of queries, since the query planner has no use for statistics on such columns. </a:t>
            </a:r>
          </a:p>
          <a:p>
            <a:r>
              <a:rPr lang="en-US" dirty="0" smtClean="0"/>
              <a:t>Larger values increase the time needed to do </a:t>
            </a:r>
            <a:r>
              <a:rPr lang="en-US" dirty="0" smtClean="0">
                <a:latin typeface="Courier New" pitchFamily="49" charset="0"/>
                <a:cs typeface="Courier New" pitchFamily="49" charset="0"/>
              </a:rPr>
              <a:t>ANALYZE</a:t>
            </a:r>
            <a:r>
              <a:rPr lang="en-US" dirty="0" smtClean="0"/>
              <a:t>, but may improve the quality of the query planner's estimates.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large tables, rather than examining every row to allow large tables to be analyzed in a small amount of time, </a:t>
            </a:r>
            <a:r>
              <a:rPr lang="en-US" dirty="0" smtClean="0">
                <a:latin typeface="Courier New" pitchFamily="49" charset="0"/>
                <a:cs typeface="Courier New" pitchFamily="49" charset="0"/>
              </a:rPr>
              <a:t>ANALYZE</a:t>
            </a:r>
            <a:r>
              <a:rPr lang="en-US" dirty="0" smtClean="0"/>
              <a:t> takes a random sample of the table contents.</a:t>
            </a:r>
          </a:p>
          <a:p>
            <a:r>
              <a:rPr lang="en-US" dirty="0" smtClean="0"/>
              <a:t>To increase sampling for all table columns, adjust the </a:t>
            </a:r>
            <a:r>
              <a:rPr lang="en-US" dirty="0" smtClean="0">
                <a:latin typeface="Courier New" pitchFamily="49" charset="0"/>
                <a:cs typeface="Courier New" pitchFamily="49" charset="0"/>
              </a:rPr>
              <a:t>default_statistics_target</a:t>
            </a:r>
            <a:r>
              <a:rPr lang="en-US" dirty="0" smtClean="0"/>
              <a:t> configuration parameter. </a:t>
            </a:r>
          </a:p>
          <a:p>
            <a:r>
              <a:rPr lang="en-US" dirty="0" smtClean="0"/>
              <a:t>Keep in mind that the </a:t>
            </a:r>
            <a:r>
              <a:rPr lang="en-US" dirty="0" smtClean="0">
                <a:latin typeface="Courier New" pitchFamily="49" charset="0"/>
                <a:cs typeface="Courier New" pitchFamily="49" charset="0"/>
              </a:rPr>
              <a:t>default_statistics_target</a:t>
            </a:r>
            <a:r>
              <a:rPr lang="en-US" dirty="0" smtClean="0"/>
              <a:t> server configuration parameter applies to all columns by default. The default target value is 25.  </a:t>
            </a:r>
          </a:p>
          <a:p>
            <a:r>
              <a:rPr lang="en-US" dirty="0" smtClean="0"/>
              <a:t>A larger target value will increase the time needed to do </a:t>
            </a:r>
            <a:r>
              <a:rPr lang="en-US" dirty="0" smtClean="0">
                <a:latin typeface="Courier New" pitchFamily="49" charset="0"/>
                <a:cs typeface="Courier New" pitchFamily="49" charset="0"/>
              </a:rPr>
              <a:t>ANALYZE</a:t>
            </a:r>
            <a:r>
              <a:rPr lang="en-US" dirty="0" smtClean="0"/>
              <a:t>, but may improve the quality of the query planner’s estimates. especially for columns with irregular data patterns, may allow for more accurate query plans.</a:t>
            </a:r>
          </a:p>
          <a:p>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example,</a:t>
            </a:r>
            <a:r>
              <a:rPr lang="en-US" baseline="0" dirty="0" smtClean="0"/>
              <a:t> the statistics for the </a:t>
            </a:r>
            <a:r>
              <a:rPr lang="en-US" baseline="0" dirty="0" err="1" smtClean="0">
                <a:latin typeface="Courier New" pitchFamily="49" charset="0"/>
                <a:cs typeface="Courier New" pitchFamily="49" charset="0"/>
              </a:rPr>
              <a:t>originairportid</a:t>
            </a:r>
            <a:r>
              <a:rPr lang="en-US" baseline="0" dirty="0" smtClean="0"/>
              <a:t> column of the </a:t>
            </a:r>
            <a:r>
              <a:rPr lang="en-US" baseline="0" dirty="0" err="1" smtClean="0">
                <a:latin typeface="Courier New" pitchFamily="49" charset="0"/>
                <a:cs typeface="Courier New" pitchFamily="49" charset="0"/>
              </a:rPr>
              <a:t>factontimeperformance</a:t>
            </a:r>
            <a:r>
              <a:rPr lang="en-US" baseline="0" dirty="0" smtClean="0"/>
              <a:t> table is displayed. The sampling is based on the statistics value of 25, so the database sampled enough rows to obtain 25 distinct values in the </a:t>
            </a:r>
            <a:r>
              <a:rPr lang="en-US" baseline="0" dirty="0" err="1" smtClean="0">
                <a:latin typeface="Courier New" pitchFamily="49" charset="0"/>
                <a:cs typeface="Courier New" pitchFamily="49" charset="0"/>
              </a:rPr>
              <a:t>most_common_vals</a:t>
            </a:r>
            <a:r>
              <a:rPr lang="en-US" baseline="0" dirty="0" smtClean="0"/>
              <a:t> column.</a:t>
            </a:r>
          </a:p>
          <a:p>
            <a:r>
              <a:rPr lang="en-US" baseline="0" dirty="0" smtClean="0"/>
              <a:t>Next, the statistics on the </a:t>
            </a:r>
            <a:r>
              <a:rPr lang="en-US" baseline="0" dirty="0" err="1" smtClean="0">
                <a:latin typeface="Courier New" pitchFamily="49" charset="0"/>
                <a:cs typeface="Courier New" pitchFamily="49" charset="0"/>
              </a:rPr>
              <a:t>originairportid</a:t>
            </a:r>
            <a:r>
              <a:rPr lang="en-US" baseline="0" dirty="0" smtClean="0"/>
              <a:t> table is increased to 50 and the table analyzed. This requests that the analyzer increase the sampling size so that there are now up to 50 distinct values in the </a:t>
            </a:r>
            <a:r>
              <a:rPr lang="en-US" baseline="0" dirty="0" err="1" smtClean="0">
                <a:latin typeface="Courier New" pitchFamily="49" charset="0"/>
                <a:cs typeface="Courier New" pitchFamily="49" charset="0"/>
              </a:rPr>
              <a:t>most_common_vals</a:t>
            </a:r>
            <a:r>
              <a:rPr lang="en-US" baseline="0" dirty="0" smtClean="0"/>
              <a:t> column. By increasing the sampling size, the query planner will have a better insight into the makeup of the values within the column. This type of action can be performed on columns that are used more often in </a:t>
            </a:r>
            <a:r>
              <a:rPr lang="en-US" baseline="0" dirty="0" smtClean="0">
                <a:latin typeface="Courier New" pitchFamily="49" charset="0"/>
                <a:cs typeface="Courier New" pitchFamily="49" charset="0"/>
              </a:rPr>
              <a:t>WHERE</a:t>
            </a:r>
            <a:r>
              <a:rPr lang="en-US" baseline="0" dirty="0" smtClean="0"/>
              <a:t> clauses. While it increases the amount of time required for analyzing the table, it gives a more accurate description of the makeup of the column, potentially improving the performance for the query.</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number of rows and pages, or disk blocks, used by a table are stored in the </a:t>
            </a:r>
            <a:r>
              <a:rPr lang="en-US" dirty="0" err="1" smtClean="0">
                <a:latin typeface="Courier New" pitchFamily="49" charset="0"/>
                <a:cs typeface="Courier New" pitchFamily="49" charset="0"/>
              </a:rPr>
              <a:t>pg_class</a:t>
            </a:r>
            <a:r>
              <a:rPr lang="en-US" dirty="0" smtClean="0"/>
              <a:t> table. This information is a component of statistics, used by the planner to build the query plan. The </a:t>
            </a:r>
            <a:r>
              <a:rPr lang="en-US" dirty="0" err="1" smtClean="0">
                <a:latin typeface="Courier New" pitchFamily="49" charset="0"/>
                <a:cs typeface="Courier New" pitchFamily="49" charset="0"/>
              </a:rPr>
              <a:t>reltuples</a:t>
            </a:r>
            <a:r>
              <a:rPr lang="en-US" dirty="0" smtClean="0"/>
              <a:t> and </a:t>
            </a:r>
            <a:r>
              <a:rPr lang="en-US" dirty="0" err="1" smtClean="0">
                <a:latin typeface="Courier New" pitchFamily="49" charset="0"/>
                <a:cs typeface="Courier New" pitchFamily="49" charset="0"/>
              </a:rPr>
              <a:t>relpages</a:t>
            </a:r>
            <a:r>
              <a:rPr lang="en-US" dirty="0" smtClean="0">
                <a:latin typeface="Courier New" pitchFamily="49" charset="0"/>
                <a:cs typeface="Courier New" pitchFamily="49" charset="0"/>
              </a:rPr>
              <a:t> </a:t>
            </a:r>
            <a:r>
              <a:rPr lang="en-US" dirty="0" smtClean="0"/>
              <a:t>are not constantly updated and relies on the analysis performed by commands such as </a:t>
            </a:r>
            <a:r>
              <a:rPr lang="en-US" dirty="0" smtClean="0">
                <a:latin typeface="Courier New" pitchFamily="49" charset="0"/>
                <a:cs typeface="Courier New" pitchFamily="49" charset="0"/>
              </a:rPr>
              <a:t>VACUUM</a:t>
            </a:r>
            <a:r>
              <a:rPr lang="en-US" dirty="0" smtClean="0"/>
              <a:t>, </a:t>
            </a:r>
            <a:r>
              <a:rPr lang="en-US" dirty="0" smtClean="0">
                <a:latin typeface="Courier New" pitchFamily="49" charset="0"/>
                <a:cs typeface="Courier New" pitchFamily="49" charset="0"/>
              </a:rPr>
              <a:t>ANALYZE</a:t>
            </a:r>
            <a:r>
              <a:rPr lang="en-US" dirty="0" smtClean="0"/>
              <a:t>, and </a:t>
            </a:r>
            <a:r>
              <a:rPr lang="en-US" dirty="0" smtClean="0">
                <a:latin typeface="Courier New" pitchFamily="49" charset="0"/>
                <a:cs typeface="Courier New" pitchFamily="49" charset="0"/>
              </a:rPr>
              <a:t>CREATE INDEX </a:t>
            </a:r>
            <a:r>
              <a:rPr lang="en-US" dirty="0" smtClean="0"/>
              <a:t>to update the values. As these values may be out of date, it could impact the final query plan generated for the table.</a:t>
            </a:r>
          </a:p>
          <a:p>
            <a:r>
              <a:rPr lang="en-US" dirty="0" smtClean="0"/>
              <a:t>In this example, the number of rows is displayed as of the last </a:t>
            </a:r>
            <a:r>
              <a:rPr lang="en-US" dirty="0" smtClean="0">
                <a:latin typeface="Courier New" pitchFamily="49" charset="0"/>
                <a:cs typeface="Courier New" pitchFamily="49" charset="0"/>
              </a:rPr>
              <a:t>ANALYZE</a:t>
            </a:r>
            <a:r>
              <a:rPr lang="en-US" dirty="0" smtClean="0"/>
              <a:t>. Separately, several thousand rows were added to the table. If the </a:t>
            </a:r>
            <a:r>
              <a:rPr lang="en-US" dirty="0" smtClean="0">
                <a:latin typeface="Courier New" pitchFamily="49" charset="0"/>
                <a:cs typeface="Courier New" pitchFamily="49" charset="0"/>
              </a:rPr>
              <a:t>ANALYZE </a:t>
            </a:r>
            <a:r>
              <a:rPr lang="en-US" dirty="0" smtClean="0"/>
              <a:t>command is not executed, the </a:t>
            </a:r>
            <a:r>
              <a:rPr lang="en-US" dirty="0" err="1" smtClean="0"/>
              <a:t>pg_class</a:t>
            </a:r>
            <a:r>
              <a:rPr lang="en-US" dirty="0" smtClean="0"/>
              <a:t> table continues to display the now outdated number of rows in the table.</a:t>
            </a:r>
          </a:p>
          <a:p>
            <a:r>
              <a:rPr lang="en-US" dirty="0" smtClean="0"/>
              <a:t>Executing the </a:t>
            </a:r>
            <a:r>
              <a:rPr lang="en-US" dirty="0" smtClean="0">
                <a:latin typeface="Courier New" pitchFamily="49" charset="0"/>
                <a:cs typeface="Courier New" pitchFamily="49" charset="0"/>
              </a:rPr>
              <a:t>ANALYZE </a:t>
            </a:r>
            <a:r>
              <a:rPr lang="en-US" dirty="0" smtClean="0"/>
              <a:t>command updates the number of rows as well as the number of disk blocks occupied by those rows.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smtClean="0">
                <a:latin typeface="Courier New" pitchFamily="49" charset="0"/>
                <a:cs typeface="Courier New" pitchFamily="49" charset="0"/>
              </a:rPr>
              <a:t>gp_analyze_relative_error</a:t>
            </a:r>
            <a:r>
              <a:rPr lang="en-US" dirty="0" smtClean="0"/>
              <a:t> server configuration parameter sets the estimated acceptable error in the cardinality of the table. A value of 0.5 is equivalent to an acceptable error of 50%. The default value is 0.25. </a:t>
            </a:r>
          </a:p>
          <a:p>
            <a:r>
              <a:rPr lang="en-US" dirty="0" smtClean="0"/>
              <a:t>If the statistics collected are not producing good estimates of cardinality for a particular table attribute, decreasing the relative error fraction, or accepting less error, increases the number of rows sampled to determine the number of distinct non-null data values in a column. The number of distinct non-null data values in a column are stored in the </a:t>
            </a:r>
            <a:r>
              <a:rPr lang="en-US" dirty="0" smtClean="0">
                <a:latin typeface="Courier New" pitchFamily="49" charset="0"/>
                <a:cs typeface="Courier New" pitchFamily="49" charset="0"/>
              </a:rPr>
              <a:t>stadistinct</a:t>
            </a:r>
            <a:r>
              <a:rPr lang="en-US" dirty="0" smtClean="0"/>
              <a:t> column of the </a:t>
            </a:r>
            <a:r>
              <a:rPr lang="en-US" dirty="0" smtClean="0">
                <a:latin typeface="Courier New" pitchFamily="49" charset="0"/>
                <a:cs typeface="Courier New" pitchFamily="49" charset="0"/>
              </a:rPr>
              <a:t>pg_statistic</a:t>
            </a:r>
            <a:r>
              <a:rPr lang="en-US" dirty="0" smtClean="0"/>
              <a:t> table. </a:t>
            </a:r>
          </a:p>
          <a:p>
            <a:r>
              <a:rPr lang="en-US" dirty="0" smtClean="0"/>
              <a:t>A larger target value will increase the time needed to do </a:t>
            </a:r>
            <a:r>
              <a:rPr lang="en-US" dirty="0" smtClean="0">
                <a:latin typeface="Courier New" pitchFamily="49" charset="0"/>
                <a:cs typeface="Courier New" pitchFamily="49" charset="0"/>
              </a:rPr>
              <a:t>ANALYZE</a:t>
            </a:r>
            <a:r>
              <a:rPr lang="en-US" dirty="0" smtClean="0"/>
              <a:t>, but may improve the quality of the query planner’s estimates.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important to maintain accurate statistics for optimal query performance. In large data warehouse environments it may not be feasible to run </a:t>
            </a:r>
            <a:r>
              <a:rPr lang="en-US" dirty="0" smtClean="0">
                <a:latin typeface="Courier New" pitchFamily="49" charset="0"/>
                <a:cs typeface="Courier New" pitchFamily="49" charset="0"/>
              </a:rPr>
              <a:t>ANALYZE</a:t>
            </a:r>
            <a:r>
              <a:rPr lang="en-US" dirty="0" smtClean="0"/>
              <a:t> on an entire database or table due to time constraints.  In this scenario it is important to generate statistics on columns used in a:</a:t>
            </a:r>
          </a:p>
          <a:p>
            <a:pPr marL="171450" indent="-171450">
              <a:buFont typeface="Arial" panose="020B0604020202020204" pitchFamily="34" charset="0"/>
              <a:buChar char="•"/>
            </a:pPr>
            <a:r>
              <a:rPr lang="en-US" dirty="0" smtClean="0">
                <a:latin typeface="Courier New" pitchFamily="49" charset="0"/>
                <a:cs typeface="Courier New" pitchFamily="49" charset="0"/>
              </a:rPr>
              <a:t>JOIN</a:t>
            </a:r>
            <a:r>
              <a:rPr lang="en-US" dirty="0" smtClean="0"/>
              <a:t> condition</a:t>
            </a:r>
          </a:p>
          <a:p>
            <a:pPr marL="171450" indent="-171450">
              <a:buFont typeface="Arial" panose="020B0604020202020204" pitchFamily="34" charset="0"/>
              <a:buChar char="•"/>
            </a:pPr>
            <a:r>
              <a:rPr lang="en-US" dirty="0" smtClean="0">
                <a:latin typeface="Courier New" pitchFamily="49" charset="0"/>
                <a:cs typeface="Courier New" pitchFamily="49" charset="0"/>
              </a:rPr>
              <a:t>WHERE</a:t>
            </a:r>
            <a:r>
              <a:rPr lang="en-US" dirty="0" smtClean="0"/>
              <a:t> clause</a:t>
            </a:r>
          </a:p>
          <a:p>
            <a:pPr marL="171450" indent="-171450">
              <a:buFont typeface="Arial" panose="020B0604020202020204" pitchFamily="34" charset="0"/>
              <a:buChar char="•"/>
            </a:pPr>
            <a:r>
              <a:rPr lang="en-US" dirty="0" smtClean="0">
                <a:latin typeface="Courier New" pitchFamily="49" charset="0"/>
                <a:cs typeface="Courier New" pitchFamily="49" charset="0"/>
              </a:rPr>
              <a:t>SORT</a:t>
            </a:r>
            <a:r>
              <a:rPr lang="en-US" dirty="0" smtClean="0"/>
              <a:t> clause</a:t>
            </a:r>
          </a:p>
          <a:p>
            <a:pPr marL="171450" indent="-171450">
              <a:buFont typeface="Arial" panose="020B0604020202020204" pitchFamily="34" charset="0"/>
              <a:buChar char="•"/>
            </a:pPr>
            <a:r>
              <a:rPr lang="en-US" dirty="0" smtClean="0">
                <a:latin typeface="Courier New" pitchFamily="49" charset="0"/>
                <a:cs typeface="Courier New" pitchFamily="49" charset="0"/>
              </a:rPr>
              <a:t>GROUP BY</a:t>
            </a:r>
            <a:r>
              <a:rPr lang="en-US" dirty="0" smtClean="0"/>
              <a:t> or </a:t>
            </a:r>
            <a:r>
              <a:rPr lang="en-US" dirty="0" smtClean="0">
                <a:latin typeface="Courier New" pitchFamily="49" charset="0"/>
                <a:cs typeface="Courier New" pitchFamily="49" charset="0"/>
              </a:rPr>
              <a:t>HAVING</a:t>
            </a:r>
            <a:r>
              <a:rPr lang="en-US" dirty="0" smtClean="0"/>
              <a:t> clause</a:t>
            </a:r>
          </a:p>
          <a:p>
            <a:r>
              <a:rPr lang="en-US" dirty="0" smtClean="0">
                <a:latin typeface="Courier New" pitchFamily="49" charset="0"/>
                <a:cs typeface="Courier New" pitchFamily="49" charset="0"/>
              </a:rPr>
              <a:t>ANALYZE</a:t>
            </a:r>
            <a:r>
              <a:rPr lang="en-US" dirty="0" smtClean="0"/>
              <a:t> requires only a read lock on the table, so may be run in parallel with other database activity though not recommended when performing loads, </a:t>
            </a:r>
            <a:r>
              <a:rPr lang="en-US" dirty="0" smtClean="0">
                <a:latin typeface="Courier New" pitchFamily="49" charset="0"/>
                <a:cs typeface="Courier New" pitchFamily="49" charset="0"/>
              </a:rPr>
              <a:t>INSERT</a:t>
            </a:r>
            <a:r>
              <a:rPr lang="en-US" dirty="0" smtClean="0"/>
              <a:t>, </a:t>
            </a:r>
            <a:r>
              <a:rPr lang="en-US" dirty="0" smtClean="0">
                <a:latin typeface="Courier New" pitchFamily="49" charset="0"/>
                <a:cs typeface="Courier New" pitchFamily="49" charset="0"/>
              </a:rPr>
              <a:t>UPDATE</a:t>
            </a:r>
            <a:r>
              <a:rPr lang="en-US" dirty="0" smtClean="0"/>
              <a:t>, </a:t>
            </a:r>
            <a:r>
              <a:rPr lang="en-US" dirty="0" smtClean="0">
                <a:latin typeface="Courier New" pitchFamily="49" charset="0"/>
                <a:cs typeface="Courier New" pitchFamily="49" charset="0"/>
              </a:rPr>
              <a:t>DELETE</a:t>
            </a:r>
            <a:r>
              <a:rPr lang="en-US" dirty="0" smtClean="0"/>
              <a:t>, and </a:t>
            </a:r>
            <a:r>
              <a:rPr lang="en-US" dirty="0" smtClean="0">
                <a:latin typeface="Courier New" pitchFamily="49" charset="0"/>
                <a:cs typeface="Courier New" pitchFamily="49" charset="0"/>
              </a:rPr>
              <a:t>CREATE INDEX</a:t>
            </a:r>
            <a:r>
              <a:rPr lang="en-US" dirty="0" smtClean="0"/>
              <a:t> operations.  Run </a:t>
            </a:r>
            <a:r>
              <a:rPr lang="en-US" dirty="0" smtClean="0">
                <a:latin typeface="Courier New" pitchFamily="49" charset="0"/>
                <a:cs typeface="Courier New" pitchFamily="49" charset="0"/>
              </a:rPr>
              <a:t>ANALYZE</a:t>
            </a:r>
            <a:r>
              <a:rPr lang="en-US" dirty="0" smtClean="0"/>
              <a:t> after load, </a:t>
            </a:r>
            <a:r>
              <a:rPr lang="en-US" dirty="0" smtClean="0">
                <a:latin typeface="Courier New" pitchFamily="49" charset="0"/>
                <a:cs typeface="Courier New" pitchFamily="49" charset="0"/>
              </a:rPr>
              <a:t>INSERT</a:t>
            </a:r>
            <a:r>
              <a:rPr lang="en-US" dirty="0" smtClean="0"/>
              <a:t>, </a:t>
            </a:r>
            <a:r>
              <a:rPr lang="en-US" dirty="0" smtClean="0">
                <a:latin typeface="Courier New" pitchFamily="49" charset="0"/>
                <a:cs typeface="Courier New" pitchFamily="49" charset="0"/>
              </a:rPr>
              <a:t>UPDATE</a:t>
            </a:r>
            <a:r>
              <a:rPr lang="en-US" dirty="0" smtClean="0"/>
              <a:t>, </a:t>
            </a:r>
            <a:r>
              <a:rPr lang="en-US" dirty="0" smtClean="0">
                <a:latin typeface="Courier New" pitchFamily="49" charset="0"/>
                <a:cs typeface="Courier New" pitchFamily="49" charset="0"/>
              </a:rPr>
              <a:t>DELETE</a:t>
            </a:r>
            <a:r>
              <a:rPr lang="en-US" dirty="0" smtClean="0"/>
              <a:t>, and </a:t>
            </a:r>
            <a:r>
              <a:rPr lang="en-US" dirty="0" smtClean="0">
                <a:latin typeface="Courier New" pitchFamily="49" charset="0"/>
                <a:cs typeface="Courier New" pitchFamily="49" charset="0"/>
              </a:rPr>
              <a:t>CREATE INDEX</a:t>
            </a:r>
            <a:r>
              <a:rPr lang="en-US" dirty="0" smtClean="0"/>
              <a:t> operations.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lesson discussed statistics and the need to provide updated statistics to the optimizer to more accurately predict the costs and time required to complete a query.  The EXPLAIN ANALYZE and ANALYZE commands allow you to update metadata about tables, rows, and columns to improve the query plan that is generated by the optimizer. In addition to updating information on relations, increasing sampling size and statistics helps to fine tune the statistics collected on relations, which in turn can improve the query plan the optimizer generates.</a:t>
            </a:r>
          </a:p>
        </p:txBody>
      </p:sp>
      <p:sp>
        <p:nvSpPr>
          <p:cNvPr id="4" name="Slide Number Placeholder 3"/>
          <p:cNvSpPr>
            <a:spLocks noGrp="1"/>
          </p:cNvSpPr>
          <p:nvPr>
            <p:ph type="sldNum" sz="quarter" idx="10"/>
          </p:nvPr>
        </p:nvSpPr>
        <p:spPr/>
        <p:txBody>
          <a:bodyPr/>
          <a:lstStyle/>
          <a:p>
            <a:fld id="{74475F10-5301-45E0-8406-B76BC39161B5}" type="slidenum">
              <a:rPr lang="en-US" altLang="en-US" smtClean="0"/>
              <a:pPr/>
              <a:t>16</a:t>
            </a:fld>
            <a:endParaRPr lang="en-US" altLang="en-US"/>
          </a:p>
        </p:txBody>
      </p:sp>
    </p:spTree>
    <p:extLst>
      <p:ext uri="{BB962C8B-B14F-4D97-AF65-F5344CB8AC3E}">
        <p14:creationId xmlns:p14="http://schemas.microsoft.com/office/powerpoint/2010/main" val="1682055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1610876" y="686429"/>
            <a:ext cx="3692700" cy="20828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Instructor</a:t>
            </a:r>
            <a:r>
              <a:rPr lang="en-US" b="1" baseline="0" dirty="0" smtClean="0"/>
              <a:t> Notes: Quick tour of the entire unit</a:t>
            </a:r>
            <a:endParaRPr lang="en-US" b="0" baseline="0" dirty="0" smtClean="0"/>
          </a:p>
          <a:p>
            <a:endParaRPr lang="en-US" b="0" baseline="0" dirty="0" smtClean="0"/>
          </a:p>
          <a:p>
            <a:r>
              <a:rPr lang="en-US" b="0" dirty="0" smtClean="0"/>
              <a:t>Are the statistic stale? </a:t>
            </a:r>
          </a:p>
          <a:p>
            <a:pPr marL="171450" indent="-171450">
              <a:buFont typeface="Arial"/>
              <a:buChar char="•"/>
            </a:pPr>
            <a:r>
              <a:rPr lang="en-US" b="0" dirty="0" smtClean="0"/>
              <a:t>It has been a long time since last analysis </a:t>
            </a:r>
            <a:r>
              <a:rPr lang="mr-IN" b="0" dirty="0" smtClean="0"/>
              <a:t>–</a:t>
            </a:r>
            <a:r>
              <a:rPr lang="en-US" b="0" dirty="0" smtClean="0"/>
              <a:t> time</a:t>
            </a:r>
            <a:r>
              <a:rPr lang="en-US" b="0" baseline="0" dirty="0" smtClean="0"/>
              <a:t> may not be the most important factor, data </a:t>
            </a:r>
            <a:r>
              <a:rPr lang="en-US" b="0" baseline="0" smtClean="0"/>
              <a:t>distribution is!</a:t>
            </a:r>
            <a:endParaRPr lang="en-US" b="0" dirty="0" smtClean="0"/>
          </a:p>
          <a:p>
            <a:pPr marL="171450" indent="-171450">
              <a:buFont typeface="Arial"/>
              <a:buChar char="•"/>
            </a:pPr>
            <a:r>
              <a:rPr lang="en-US" b="0" dirty="0" smtClean="0"/>
              <a:t>It has been analyzed and your plan is not working well it is time to re-analyze. </a:t>
            </a:r>
          </a:p>
          <a:p>
            <a:pPr marL="171450" indent="-171450">
              <a:buFont typeface="Arial"/>
              <a:buChar char="•"/>
            </a:pPr>
            <a:r>
              <a:rPr lang="en-US" b="0" dirty="0" smtClean="0"/>
              <a:t>There is no staleness index.</a:t>
            </a:r>
          </a:p>
          <a:p>
            <a:endParaRPr lang="en-US" b="0" dirty="0" smtClean="0"/>
          </a:p>
          <a:p>
            <a:r>
              <a:rPr lang="en-US" b="0" dirty="0" smtClean="0"/>
              <a:t>Explain analyze - maps back to the explain.</a:t>
            </a:r>
          </a:p>
          <a:p>
            <a:pPr marL="171450" indent="-171450">
              <a:buFont typeface="Arial"/>
              <a:buChar char="•"/>
            </a:pPr>
            <a:r>
              <a:rPr lang="en-US" b="0" dirty="0" smtClean="0"/>
              <a:t>Should be receiving examples for this</a:t>
            </a:r>
          </a:p>
          <a:p>
            <a:pPr marL="171450" indent="-171450">
              <a:buFont typeface="Arial"/>
              <a:buChar char="•"/>
            </a:pPr>
            <a:r>
              <a:rPr lang="en-US" b="0" dirty="0" smtClean="0"/>
              <a:t>shows estimated rows and the actual rows.</a:t>
            </a:r>
          </a:p>
          <a:p>
            <a:pPr marL="171450" indent="-171450">
              <a:buFont typeface="Arial"/>
              <a:buChar char="•"/>
            </a:pPr>
            <a:r>
              <a:rPr lang="en-US" b="0" dirty="0" smtClean="0"/>
              <a:t>it tells you how many rows comes out from each segment and how much memory it takes.</a:t>
            </a:r>
          </a:p>
          <a:p>
            <a:pPr marL="171450" indent="-171450">
              <a:buFont typeface="Arial"/>
              <a:buChar char="•"/>
            </a:pPr>
            <a:r>
              <a:rPr lang="en-US" b="0" dirty="0" smtClean="0"/>
              <a:t>plan checker tool</a:t>
            </a:r>
          </a:p>
          <a:p>
            <a:endParaRPr lang="en-US" b="0" dirty="0" smtClean="0"/>
          </a:p>
          <a:p>
            <a:r>
              <a:rPr lang="en-US" b="0" dirty="0" smtClean="0"/>
              <a:t>Do not increase the 25 distinct values </a:t>
            </a:r>
          </a:p>
          <a:p>
            <a:pPr marL="171450" indent="-171450">
              <a:buFont typeface="Arial"/>
              <a:buChar char="•"/>
            </a:pPr>
            <a:r>
              <a:rPr lang="en-US" b="0" dirty="0" smtClean="0"/>
              <a:t>It will become very slow. </a:t>
            </a:r>
          </a:p>
          <a:p>
            <a:pPr marL="171450" indent="-171450">
              <a:buFont typeface="Arial"/>
              <a:buChar char="•"/>
            </a:pPr>
            <a:r>
              <a:rPr lang="en-US" b="0" dirty="0" smtClean="0"/>
              <a:t>don’t change it. </a:t>
            </a:r>
          </a:p>
          <a:p>
            <a:pPr marL="171450" indent="-171450">
              <a:buFont typeface="Arial"/>
              <a:buChar char="•"/>
            </a:pPr>
            <a:r>
              <a:rPr lang="en-US" b="0" dirty="0" smtClean="0"/>
              <a:t>if you have issues create a support ticket.</a:t>
            </a:r>
          </a:p>
          <a:p>
            <a:pPr marL="171450" indent="-171450">
              <a:buFont typeface="Arial"/>
              <a:buChar char="•"/>
            </a:pPr>
            <a:r>
              <a:rPr lang="en-US" b="0" dirty="0" smtClean="0"/>
              <a:t>Maybe it is better to explain it as up to 25 distinct values. </a:t>
            </a:r>
          </a:p>
          <a:p>
            <a:pPr marL="171450" indent="-171450">
              <a:buFont typeface="Arial"/>
              <a:buChar char="•"/>
            </a:pPr>
            <a:endParaRPr lang="en-US" b="1" dirty="0" smtClean="0"/>
          </a:p>
        </p:txBody>
      </p:sp>
      <p:sp>
        <p:nvSpPr>
          <p:cNvPr id="4" name="Slide Number Placeholder 3"/>
          <p:cNvSpPr>
            <a:spLocks noGrp="1"/>
          </p:cNvSpPr>
          <p:nvPr>
            <p:ph type="sldNum" sz="quarter" idx="10"/>
          </p:nvPr>
        </p:nvSpPr>
        <p:spPr/>
        <p:txBody>
          <a:bodyPr/>
          <a:lstStyle/>
          <a:p>
            <a:fld id="{74475F10-5301-45E0-8406-B76BC39161B5}" type="slidenum">
              <a:rPr lang="en-US" altLang="en-US" smtClean="0"/>
              <a:pPr/>
              <a:t>2</a:t>
            </a:fld>
            <a:endParaRPr lang="en-US" altLang="en-US"/>
          </a:p>
        </p:txBody>
      </p:sp>
    </p:spTree>
    <p:extLst>
      <p:ext uri="{BB962C8B-B14F-4D97-AF65-F5344CB8AC3E}">
        <p14:creationId xmlns:p14="http://schemas.microsoft.com/office/powerpoint/2010/main" val="1682055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4475F10-5301-45E0-8406-B76BC39161B5}" type="slidenum">
              <a:rPr lang="en-US" altLang="en-US" smtClean="0"/>
              <a:pPr/>
              <a:t>3</a:t>
            </a:fld>
            <a:endParaRPr lang="en-US" altLang="en-US"/>
          </a:p>
        </p:txBody>
      </p:sp>
    </p:spTree>
    <p:extLst>
      <p:ext uri="{BB962C8B-B14F-4D97-AF65-F5344CB8AC3E}">
        <p14:creationId xmlns:p14="http://schemas.microsoft.com/office/powerpoint/2010/main" val="1682055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Instructor Note: What</a:t>
            </a:r>
            <a:r>
              <a:rPr lang="en-US" b="1" baseline="0" dirty="0" smtClean="0"/>
              <a:t> does DISTRIBUTION of the data mean here</a:t>
            </a:r>
            <a:endParaRPr lang="en-US" b="0" baseline="0" dirty="0" smtClean="0"/>
          </a:p>
          <a:p>
            <a:endParaRPr lang="en-US" b="0" baseline="0" dirty="0" smtClean="0"/>
          </a:p>
          <a:p>
            <a:r>
              <a:rPr lang="en-US" b="0" dirty="0" smtClean="0"/>
              <a:t>What does DISTRIBUTION mean here - it means the top 25 most frequent values in any column and the probability of that appearing - for many data types, GP collects/creates histogram boundaries (</a:t>
            </a:r>
            <a:r>
              <a:rPr lang="en-US" b="0" dirty="0" err="1" smtClean="0"/>
              <a:t>equi</a:t>
            </a:r>
            <a:r>
              <a:rPr lang="en-US" b="0" dirty="0" smtClean="0"/>
              <a:t>-depth buckets =&gt; all have the same number of observations)</a:t>
            </a:r>
          </a:p>
          <a:p>
            <a:endParaRPr lang="en-US" b="0" dirty="0" smtClean="0"/>
          </a:p>
          <a:p>
            <a:r>
              <a:rPr lang="en-US" b="0" dirty="0" smtClean="0"/>
              <a:t>This info is in the table (get table reference from </a:t>
            </a:r>
            <a:r>
              <a:rPr lang="en-US" b="0" dirty="0" err="1" smtClean="0"/>
              <a:t>venky</a:t>
            </a:r>
            <a:r>
              <a:rPr lang="en-US" b="0" dirty="0" smtClean="0"/>
              <a:t> - maybe </a:t>
            </a:r>
            <a:r>
              <a:rPr lang="en-US" b="0" dirty="0" err="1" smtClean="0"/>
              <a:t>pg_stats</a:t>
            </a:r>
            <a:r>
              <a:rPr lang="en-US" b="0" dirty="0" smtClean="0"/>
              <a:t> - like slide 5), but you have to know how to read and interpret the table</a:t>
            </a:r>
          </a:p>
          <a:p>
            <a:endParaRPr lang="en-US" b="0" dirty="0" smtClean="0"/>
          </a:p>
          <a:p>
            <a:r>
              <a:rPr lang="en-US" b="0" dirty="0" smtClean="0"/>
              <a:t>Additionally,</a:t>
            </a:r>
            <a:r>
              <a:rPr lang="en-US" b="0" baseline="0" dirty="0" smtClean="0"/>
              <a:t> a</a:t>
            </a:r>
            <a:r>
              <a:rPr lang="en-US" b="0" dirty="0" smtClean="0"/>
              <a:t>ll statistic collection in GP is column based - but not across multiple columns - so it is only single columns. There is no cross-correlation between columns (</a:t>
            </a:r>
            <a:r>
              <a:rPr lang="en-US" b="0" dirty="0" err="1" smtClean="0"/>
              <a:t>eg</a:t>
            </a:r>
            <a:r>
              <a:rPr lang="en-US" b="0" dirty="0" smtClean="0"/>
              <a:t>. if we have a column of car types [Camry, Accord,...] and a column of Manufacturer [Toyota, Honda, …] there is no cross-column (or correlation) statistics and GP doesn’t know that a Camry is related to Toyota</a:t>
            </a:r>
            <a:r>
              <a:rPr lang="en-US" b="0" baseline="0" dirty="0" smtClean="0"/>
              <a:t> via the statistics. Of course we know that </a:t>
            </a:r>
            <a:r>
              <a:rPr lang="mr-IN" b="0" baseline="0" dirty="0" smtClean="0"/>
              <a:t>–</a:t>
            </a:r>
            <a:r>
              <a:rPr lang="en-US" b="0" baseline="0" dirty="0" smtClean="0"/>
              <a:t> but it is a function of our relational concepts and tables that we create. Statistics collection is at a lower level than schema concepts.</a:t>
            </a:r>
          </a:p>
          <a:p>
            <a:endParaRPr lang="en-US" b="0" dirty="0" smtClean="0"/>
          </a:p>
          <a:p>
            <a:r>
              <a:rPr lang="en-US" b="0" dirty="0" smtClean="0"/>
              <a:t>Multi-dimensional histograms are extremely slow and costly - don’t do them - and not in the roadmap</a:t>
            </a:r>
            <a:r>
              <a:rPr lang="en-US" b="0" baseline="0" dirty="0" smtClean="0"/>
              <a:t> at the moment. 2016/11/18</a:t>
            </a:r>
          </a:p>
          <a:p>
            <a:endParaRPr lang="en-US" b="0" baseline="0" dirty="0" smtClean="0"/>
          </a:p>
          <a:p>
            <a:r>
              <a:rPr lang="en-US" b="1" baseline="0" dirty="0" smtClean="0"/>
              <a:t>Sampling</a:t>
            </a:r>
          </a:p>
          <a:p>
            <a:r>
              <a:rPr lang="en-US" b="0" dirty="0" smtClean="0"/>
              <a:t>Only the top 25 most frequently occurring values are recorded and the probability of them appearing in the data</a:t>
            </a:r>
          </a:p>
          <a:p>
            <a:endParaRPr lang="en-US" b="0" dirty="0" smtClean="0"/>
          </a:p>
          <a:p>
            <a:r>
              <a:rPr lang="en-US" b="0" dirty="0" smtClean="0"/>
              <a:t>For many data types, while we collect these top 25 and build a distribution boundary (and store it), the min/max may be outside this histogram (data skew)</a:t>
            </a:r>
          </a:p>
          <a:p>
            <a:endParaRPr lang="en-US" b="0" dirty="0" smtClean="0"/>
          </a:p>
          <a:p>
            <a:r>
              <a:rPr lang="en-US" b="0" dirty="0" smtClean="0"/>
              <a:t>Everything is based on sampling the rows - so the distribution boundaries aren’t perfect, but they give sufficient information to the planner (as long as the stats are not stale) so that the planner can determine exceptionally good execution plans</a:t>
            </a:r>
          </a:p>
          <a:p>
            <a:endParaRPr lang="en-US" b="0" dirty="0" smtClean="0"/>
          </a:p>
          <a:p>
            <a:endParaRPr lang="en-US" b="0" dirty="0" smtClean="0"/>
          </a:p>
          <a:p>
            <a:r>
              <a:rPr lang="en-US" b="1" dirty="0" smtClean="0"/>
              <a:t>Best practice - if you have an existing query that sudden slows down disproportionately after you add new data, then your new data likely has a different distribution to it and you should run ANALYZE</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Greenplum database uses a cost-based query planner that relies on database statistics. The ANALYZE command collects statistics about the database needed by the query planner to determine the most efficient way to execute a query.  </a:t>
            </a:r>
          </a:p>
          <a:p>
            <a:endParaRPr lang="en-US" dirty="0" smtClean="0"/>
          </a:p>
          <a:p>
            <a:r>
              <a:rPr lang="en-US" dirty="0" smtClean="0"/>
              <a:t>It </a:t>
            </a:r>
            <a:r>
              <a:rPr lang="en-US" dirty="0" smtClean="0"/>
              <a:t>is very important that the database has up-to-date statistics for optimal query performance. As a database or system administrator this is the most important ongoing administrative database maintenance task. </a:t>
            </a:r>
          </a:p>
          <a:p>
            <a:endParaRPr lang="en-US" dirty="0" smtClean="0"/>
          </a:p>
          <a:p>
            <a:r>
              <a:rPr lang="en-US" dirty="0" smtClean="0"/>
              <a:t>It </a:t>
            </a:r>
            <a:r>
              <a:rPr lang="en-US" dirty="0" smtClean="0"/>
              <a:t>is highly recommended to run </a:t>
            </a:r>
            <a:r>
              <a:rPr lang="en-US" dirty="0" smtClean="0">
                <a:latin typeface="Courier New"/>
              </a:rPr>
              <a:t>ANALYZE</a:t>
            </a:r>
            <a:r>
              <a:rPr lang="en-US" dirty="0" smtClean="0"/>
              <a:t>:</a:t>
            </a:r>
          </a:p>
          <a:p>
            <a:pPr marL="171450" indent="-171450">
              <a:buFont typeface="Arial" panose="020B0604020202020204" pitchFamily="34" charset="0"/>
              <a:buChar char="•"/>
            </a:pPr>
            <a:r>
              <a:rPr lang="en-US" dirty="0" smtClean="0"/>
              <a:t>After data </a:t>
            </a:r>
            <a:r>
              <a:rPr lang="en-US" dirty="0" smtClean="0"/>
              <a:t>loads </a:t>
            </a:r>
            <a:r>
              <a:rPr lang="mr-IN" dirty="0" smtClean="0"/>
              <a:t>–</a:t>
            </a:r>
            <a:r>
              <a:rPr lang="en-US" smtClean="0"/>
              <a:t> particularly </a:t>
            </a:r>
            <a:r>
              <a:rPr lang="en-US" dirty="0" smtClean="0"/>
              <a:t>COPY, GPLOAD, gpfdist, or other data loading mechanisms</a:t>
            </a:r>
            <a:endParaRPr lang="en-US" dirty="0" smtClean="0"/>
          </a:p>
          <a:p>
            <a:pPr marL="171450" indent="-171450">
              <a:buFont typeface="Arial" panose="020B0604020202020204" pitchFamily="34" charset="0"/>
              <a:buChar char="•"/>
            </a:pPr>
            <a:r>
              <a:rPr lang="en-US" dirty="0" smtClean="0"/>
              <a:t>After large </a:t>
            </a:r>
            <a:r>
              <a:rPr lang="en-US" dirty="0" smtClean="0">
                <a:latin typeface="Courier New" pitchFamily="49" charset="0"/>
                <a:cs typeface="Courier New" pitchFamily="49" charset="0"/>
              </a:rPr>
              <a:t>INSERT</a:t>
            </a:r>
            <a:r>
              <a:rPr lang="en-US" dirty="0" smtClean="0"/>
              <a:t>, </a:t>
            </a:r>
            <a:r>
              <a:rPr lang="en-US" dirty="0" smtClean="0">
                <a:latin typeface="Courier New" pitchFamily="49" charset="0"/>
                <a:cs typeface="Courier New" pitchFamily="49" charset="0"/>
              </a:rPr>
              <a:t>UPDATE</a:t>
            </a:r>
            <a:r>
              <a:rPr lang="en-US" dirty="0" smtClean="0"/>
              <a:t>, and </a:t>
            </a:r>
            <a:r>
              <a:rPr lang="en-US" dirty="0" smtClean="0">
                <a:latin typeface="Courier New" pitchFamily="49" charset="0"/>
                <a:cs typeface="Courier New" pitchFamily="49" charset="0"/>
              </a:rPr>
              <a:t>DELETE</a:t>
            </a:r>
            <a:r>
              <a:rPr lang="en-US" dirty="0" smtClean="0"/>
              <a:t> operations</a:t>
            </a:r>
          </a:p>
          <a:p>
            <a:pPr marL="171450" indent="-171450">
              <a:buFont typeface="Arial" panose="020B0604020202020204" pitchFamily="34" charset="0"/>
              <a:buChar char="•"/>
            </a:pPr>
            <a:r>
              <a:rPr lang="en-US" dirty="0" smtClean="0"/>
              <a:t>After </a:t>
            </a:r>
            <a:r>
              <a:rPr lang="en-US" dirty="0" smtClean="0">
                <a:latin typeface="Courier New" pitchFamily="49" charset="0"/>
                <a:cs typeface="Courier New" pitchFamily="49" charset="0"/>
              </a:rPr>
              <a:t>CREATE INDEX</a:t>
            </a:r>
            <a:r>
              <a:rPr lang="en-US" dirty="0" smtClean="0"/>
              <a:t> operations</a:t>
            </a:r>
          </a:p>
          <a:p>
            <a:pPr marL="171450" indent="-171450">
              <a:buFont typeface="Arial" panose="020B0604020202020204" pitchFamily="34" charset="0"/>
              <a:buChar char="•"/>
            </a:pPr>
            <a:r>
              <a:rPr lang="en-US" dirty="0" smtClean="0"/>
              <a:t>After completing a database restore from backups</a:t>
            </a:r>
          </a:p>
          <a:p>
            <a:r>
              <a:rPr lang="en-US" dirty="0" smtClean="0"/>
              <a:t>The </a:t>
            </a:r>
            <a:r>
              <a:rPr lang="en-US" dirty="0" smtClean="0">
                <a:latin typeface="Courier New" pitchFamily="49" charset="0"/>
                <a:cs typeface="Courier New" pitchFamily="49" charset="0"/>
              </a:rPr>
              <a:t>pg_statistic</a:t>
            </a:r>
            <a:r>
              <a:rPr lang="en-US" dirty="0" smtClean="0"/>
              <a:t> system catalog table stores statistical data about the contents of the database. Entries are created by </a:t>
            </a:r>
            <a:r>
              <a:rPr lang="en-US" dirty="0" smtClean="0">
                <a:latin typeface="Courier New" pitchFamily="49" charset="0"/>
                <a:cs typeface="Courier New" pitchFamily="49" charset="0"/>
              </a:rPr>
              <a:t>ANALYZE</a:t>
            </a:r>
            <a:r>
              <a:rPr lang="en-US" dirty="0" smtClean="0"/>
              <a:t> and subsequently used by the query planner. There is one entry for each table column that has been analyzed. The </a:t>
            </a:r>
            <a:r>
              <a:rPr lang="en-US" dirty="0" smtClean="0">
                <a:latin typeface="Courier New" pitchFamily="49" charset="0"/>
                <a:cs typeface="Courier New" pitchFamily="49" charset="0"/>
              </a:rPr>
              <a:t>pg_statistic</a:t>
            </a:r>
            <a:r>
              <a:rPr lang="en-US" dirty="0" smtClean="0"/>
              <a:t> system catalog also stores statistical data about the values of index expressions.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Query plans display the node type along with the planner estimates including cost, rows and width for the execution of that plan node.</a:t>
            </a:r>
          </a:p>
          <a:p>
            <a:endParaRPr lang="en-US" dirty="0" smtClean="0"/>
          </a:p>
          <a:p>
            <a:r>
              <a:rPr lang="en-US" dirty="0" smtClean="0"/>
              <a:t>Cost </a:t>
            </a:r>
            <a:r>
              <a:rPr lang="en-US" dirty="0" smtClean="0"/>
              <a:t>is a relative measured in units of disk page fetches. The value 1.0 equals one sequential disk page read. The first estimate is the cost of getting the first row and the second is the total cost of getting all rows in milliseconds. The total cost assumes that all rows will be retrieved, which may not always be the case if using a </a:t>
            </a:r>
            <a:r>
              <a:rPr lang="en-US" dirty="0" smtClean="0">
                <a:latin typeface="Courier New"/>
              </a:rPr>
              <a:t>LIMIT</a:t>
            </a:r>
            <a:r>
              <a:rPr lang="en-US" dirty="0" smtClean="0"/>
              <a:t> clause for example. </a:t>
            </a:r>
          </a:p>
          <a:p>
            <a:endParaRPr lang="en-US" dirty="0" smtClean="0"/>
          </a:p>
          <a:p>
            <a:r>
              <a:rPr lang="en-US" dirty="0" smtClean="0"/>
              <a:t>Rows </a:t>
            </a:r>
            <a:r>
              <a:rPr lang="en-US" dirty="0" smtClean="0"/>
              <a:t>are the total number of rows output by the plan node. This is usually less than the actual number of rows processed or scanned by the plan node, reflecting the estimated selectivity of any WHERE clause conditions. </a:t>
            </a:r>
          </a:p>
          <a:p>
            <a:endParaRPr lang="en-US" dirty="0" smtClean="0"/>
          </a:p>
          <a:p>
            <a:r>
              <a:rPr lang="en-US" dirty="0" smtClean="0"/>
              <a:t>The </a:t>
            </a:r>
            <a:r>
              <a:rPr lang="en-US" dirty="0" smtClean="0"/>
              <a:t>width is the total bytes of the widest row of all the rows output by the plan node. </a:t>
            </a:r>
          </a:p>
          <a:p>
            <a:endParaRPr lang="en-US" dirty="0" smtClean="0"/>
          </a:p>
          <a:p>
            <a:r>
              <a:rPr lang="en-US" dirty="0" smtClean="0"/>
              <a:t>It </a:t>
            </a:r>
            <a:r>
              <a:rPr lang="en-US" dirty="0" smtClean="0"/>
              <a:t>is important to note that the cost of an upper-level node in the plan tree includes the cost of all its child nodes. The topmost node of the plan has the estimated total execution cost for the plan. </a:t>
            </a:r>
          </a:p>
          <a:p>
            <a:endParaRPr lang="en-US" dirty="0" smtClean="0"/>
          </a:p>
          <a:p>
            <a:r>
              <a:rPr lang="en-US" dirty="0" smtClean="0"/>
              <a:t>The </a:t>
            </a:r>
            <a:r>
              <a:rPr lang="en-US" dirty="0" smtClean="0"/>
              <a:t>cost does not consider the time spent transmitting results to the client.</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Instructor Note:</a:t>
            </a:r>
          </a:p>
          <a:p>
            <a:endParaRPr lang="en-US" b="1" dirty="0" smtClean="0"/>
          </a:p>
          <a:p>
            <a:r>
              <a:rPr lang="en-US" b="1" dirty="0" smtClean="0"/>
              <a:t>It</a:t>
            </a:r>
            <a:r>
              <a:rPr lang="en-US" b="1" baseline="0" dirty="0" smtClean="0"/>
              <a:t> is important to emphasize the difference between the estimated rows that comes out of an EXPLAIN plan, and the actual rows that comes out of an EXPLAIN ANALYZE.</a:t>
            </a:r>
          </a:p>
          <a:p>
            <a:endParaRPr lang="en-US" b="1" baseline="0" dirty="0" smtClean="0"/>
          </a:p>
          <a:p>
            <a:r>
              <a:rPr lang="en-US" b="1" baseline="0" dirty="0" smtClean="0"/>
              <a:t>But it is also equally important to check this against the "plan checker too" at http://</a:t>
            </a:r>
            <a:r>
              <a:rPr lang="en-US" b="1" baseline="0" dirty="0" err="1" smtClean="0"/>
              <a:t>planchecker.cfapps.io</a:t>
            </a:r>
            <a:endParaRPr lang="en-US" b="1" baseline="0" dirty="0" smtClean="0"/>
          </a:p>
          <a:p>
            <a:endParaRPr lang="en-US" b="1" baseline="0" dirty="0" smtClean="0"/>
          </a:p>
          <a:p>
            <a:r>
              <a:rPr lang="en-US" b="1" baseline="0" dirty="0" smtClean="0"/>
              <a:t>Copy and paste the output of the EXPLAIN ANALYZE into this tool to get additional insight.</a:t>
            </a:r>
            <a:endParaRPr lang="en-US" b="1"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a:t>
            </a:r>
            <a:r>
              <a:rPr lang="en-US" dirty="0" smtClean="0">
                <a:latin typeface="Courier New" pitchFamily="49" charset="0"/>
                <a:cs typeface="Courier New" pitchFamily="49" charset="0"/>
              </a:rPr>
              <a:t>ANALYZE</a:t>
            </a:r>
            <a:r>
              <a:rPr lang="en-US" dirty="0" smtClean="0"/>
              <a:t> command to generate database statistics. An </a:t>
            </a:r>
            <a:r>
              <a:rPr lang="en-US" dirty="0" smtClean="0">
                <a:latin typeface="Courier New" pitchFamily="49" charset="0"/>
                <a:cs typeface="Courier New" pitchFamily="49" charset="0"/>
              </a:rPr>
              <a:t>ANALYZE</a:t>
            </a:r>
            <a:r>
              <a:rPr lang="en-US" dirty="0" smtClean="0"/>
              <a:t> may be run on the entire table or on specified columns in a table.  In large data warehouse environments it may not be feasible to run </a:t>
            </a:r>
            <a:r>
              <a:rPr lang="en-US" dirty="0" smtClean="0">
                <a:latin typeface="Courier New" pitchFamily="49" charset="0"/>
                <a:cs typeface="Courier New" pitchFamily="49" charset="0"/>
              </a:rPr>
              <a:t>ANALYZE</a:t>
            </a:r>
            <a:r>
              <a:rPr lang="en-US" dirty="0" smtClean="0"/>
              <a:t> on an entire database or table due to time constraints.  Specifying particular columns to analyze provides the flexibility to generate optimal database statistics for large databases. </a:t>
            </a:r>
          </a:p>
          <a:p>
            <a:r>
              <a:rPr lang="en-US" dirty="0" smtClean="0"/>
              <a:t>Use VACUUM ANALYZE to vacuum the database and generate database statistics. </a:t>
            </a:r>
            <a:r>
              <a:rPr lang="en-US" dirty="0" smtClean="0">
                <a:latin typeface="Courier New" pitchFamily="49" charset="0"/>
                <a:cs typeface="Courier New" pitchFamily="49" charset="0"/>
              </a:rPr>
              <a:t>VACUUM ANALYZE</a:t>
            </a:r>
            <a:r>
              <a:rPr lang="en-US" dirty="0" smtClean="0"/>
              <a:t> performs a </a:t>
            </a:r>
            <a:r>
              <a:rPr lang="en-US" dirty="0" smtClean="0">
                <a:latin typeface="Courier New" pitchFamily="49" charset="0"/>
                <a:cs typeface="Courier New" pitchFamily="49" charset="0"/>
              </a:rPr>
              <a:t>VACUUM</a:t>
            </a:r>
            <a:r>
              <a:rPr lang="en-US" dirty="0" smtClean="0"/>
              <a:t> and then an </a:t>
            </a:r>
            <a:r>
              <a:rPr lang="en-US" dirty="0" smtClean="0">
                <a:latin typeface="Courier New" pitchFamily="49" charset="0"/>
                <a:cs typeface="Courier New" pitchFamily="49" charset="0"/>
              </a:rPr>
              <a:t>ANALYZE</a:t>
            </a:r>
            <a:r>
              <a:rPr lang="en-US" dirty="0" smtClean="0"/>
              <a:t> for each selected table. This is a convenient combination for routine database maintenance scripts.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399"/>
            <a:ext cx="5486400" cy="4608871"/>
          </a:xfrm>
        </p:spPr>
        <p:txBody>
          <a:bodyPr>
            <a:noAutofit/>
          </a:bodyPr>
          <a:lstStyle/>
          <a:p>
            <a:r>
              <a:rPr lang="en-US" dirty="0" smtClean="0"/>
              <a:t>Statistical information used</a:t>
            </a:r>
            <a:r>
              <a:rPr lang="en-US" baseline="0" dirty="0" smtClean="0"/>
              <a:t> by the optimizer is stored in the </a:t>
            </a:r>
            <a:r>
              <a:rPr lang="en-US" b="1" baseline="0" dirty="0" err="1" smtClean="0">
                <a:latin typeface="Courier New" pitchFamily="49" charset="0"/>
                <a:cs typeface="Courier New" pitchFamily="49" charset="0"/>
              </a:rPr>
              <a:t>pg_catalog.pg_statistic</a:t>
            </a:r>
            <a:r>
              <a:rPr lang="en-US" baseline="0" dirty="0" smtClean="0"/>
              <a:t> table. This table stores statistical data for each entry of a table column that has been analyzed with the </a:t>
            </a:r>
            <a:r>
              <a:rPr lang="en-US" baseline="0" dirty="0" smtClean="0">
                <a:latin typeface="Courier New" pitchFamily="49" charset="0"/>
                <a:cs typeface="Courier New" pitchFamily="49" charset="0"/>
              </a:rPr>
              <a:t>ANALYZE </a:t>
            </a:r>
            <a:r>
              <a:rPr lang="en-US" baseline="0" dirty="0" smtClean="0"/>
              <a:t>command. The </a:t>
            </a:r>
            <a:r>
              <a:rPr lang="en-US" baseline="0" dirty="0" smtClean="0">
                <a:latin typeface="Courier New" pitchFamily="49" charset="0"/>
                <a:cs typeface="Courier New" pitchFamily="49" charset="0"/>
              </a:rPr>
              <a:t>pg_statistic</a:t>
            </a:r>
            <a:r>
              <a:rPr lang="en-US" baseline="0" dirty="0" smtClean="0"/>
              <a:t> table is accessible to database </a:t>
            </a:r>
            <a:r>
              <a:rPr lang="en-US" baseline="0" dirty="0" err="1" smtClean="0"/>
              <a:t>superusers</a:t>
            </a:r>
            <a:r>
              <a:rPr lang="en-US" baseline="0" dirty="0" smtClean="0"/>
              <a:t> as it provides information on all tables within the database. The </a:t>
            </a:r>
            <a:r>
              <a:rPr lang="en-US" baseline="0" dirty="0" err="1" smtClean="0">
                <a:latin typeface="Courier New" pitchFamily="49" charset="0"/>
                <a:cs typeface="Courier New" pitchFamily="49" charset="0"/>
              </a:rPr>
              <a:t>pg_stats</a:t>
            </a:r>
            <a:r>
              <a:rPr lang="en-US" baseline="0" dirty="0" smtClean="0"/>
              <a:t> view is a publicly readable view which gives the current user information on tables they have access to. This protects sensitive information by only displaying information on tables the user has read access to. </a:t>
            </a:r>
          </a:p>
          <a:p>
            <a:endParaRPr lang="en-US" dirty="0" smtClean="0"/>
          </a:p>
          <a:p>
            <a:r>
              <a:rPr lang="en-US" dirty="0" smtClean="0"/>
              <a:t>The </a:t>
            </a:r>
            <a:r>
              <a:rPr lang="en-US" dirty="0" smtClean="0"/>
              <a:t>statistical columnar data is as follows:</a:t>
            </a:r>
          </a:p>
          <a:p>
            <a:pPr marL="171450" indent="-171450">
              <a:buFont typeface="Arial" panose="020B0604020202020204" pitchFamily="34" charset="0"/>
              <a:buChar char="•"/>
            </a:pPr>
            <a:r>
              <a:rPr lang="en-US" dirty="0" err="1" smtClean="0">
                <a:latin typeface="Courier New" pitchFamily="49" charset="0"/>
                <a:cs typeface="Courier New" pitchFamily="49" charset="0"/>
              </a:rPr>
              <a:t>null_frac_real</a:t>
            </a:r>
            <a:r>
              <a:rPr lang="en-US" dirty="0" smtClean="0"/>
              <a:t> – This column displays the fraction of column entries that are null.</a:t>
            </a:r>
          </a:p>
          <a:p>
            <a:pPr marL="171450" indent="-171450">
              <a:buFont typeface="Arial" panose="020B0604020202020204" pitchFamily="34" charset="0"/>
              <a:buChar char="•"/>
            </a:pPr>
            <a:r>
              <a:rPr lang="en-US" dirty="0" err="1" smtClean="0">
                <a:latin typeface="Courier New" pitchFamily="49" charset="0"/>
                <a:cs typeface="Courier New" pitchFamily="49" charset="0"/>
              </a:rPr>
              <a:t>avg_width</a:t>
            </a:r>
            <a:r>
              <a:rPr lang="en-US" dirty="0" smtClean="0"/>
              <a:t> – The average width of the non-null values of the column is displayed. </a:t>
            </a:r>
            <a:endParaRPr lang="en-US" dirty="0" smtClean="0"/>
          </a:p>
          <a:p>
            <a:pPr marL="0" indent="0">
              <a:buFont typeface="Arial" panose="020B0604020202020204" pitchFamily="34" charset="0"/>
              <a:buNone/>
            </a:pPr>
            <a:endParaRPr lang="en-US" dirty="0" smtClean="0"/>
          </a:p>
          <a:p>
            <a:r>
              <a:rPr lang="en-US" b="1" dirty="0" smtClean="0"/>
              <a:t>Storage of Statistical</a:t>
            </a:r>
            <a:r>
              <a:rPr lang="en-US" b="1" baseline="0" dirty="0" smtClean="0"/>
              <a:t> Data in </a:t>
            </a:r>
            <a:r>
              <a:rPr lang="en-US" b="1" baseline="0" dirty="0" err="1" smtClean="0"/>
              <a:t>pg_stats</a:t>
            </a:r>
            <a:endParaRPr lang="en-US" b="1" baseline="0" dirty="0" smtClean="0"/>
          </a:p>
          <a:p>
            <a:pPr marL="171450" indent="-171450">
              <a:buFont typeface="Arial" panose="020B0604020202020204" pitchFamily="34" charset="0"/>
              <a:buChar char="•"/>
            </a:pPr>
            <a:r>
              <a:rPr lang="en-US" dirty="0" err="1" smtClean="0">
                <a:latin typeface="Courier New" pitchFamily="49" charset="0"/>
                <a:cs typeface="Courier New" pitchFamily="49" charset="0"/>
              </a:rPr>
              <a:t>n_distinct</a:t>
            </a:r>
            <a:r>
              <a:rPr lang="en-US" dirty="0" smtClean="0"/>
              <a:t> – The number of distinct non-null values is displayed. If the value displayed is 0, the number of distinct values is unknown. If it is less than 0, the value displayed is the negative of the number distinct values divided by the number of rows in the table. The negative value indicates that </a:t>
            </a:r>
            <a:r>
              <a:rPr lang="en-US" dirty="0" smtClean="0">
                <a:latin typeface="Courier New" pitchFamily="49" charset="0"/>
                <a:cs typeface="Courier New" pitchFamily="49" charset="0"/>
              </a:rPr>
              <a:t>ANALYZE</a:t>
            </a:r>
            <a:r>
              <a:rPr lang="en-US" dirty="0" smtClean="0"/>
              <a:t> believes the number of distinct values will increase as the number of rows increases. A positive value indicates the number of possible values for the column.</a:t>
            </a:r>
          </a:p>
          <a:p>
            <a:pPr marL="171450" indent="-171450">
              <a:buFont typeface="Arial" panose="020B0604020202020204" pitchFamily="34" charset="0"/>
              <a:buChar char="•"/>
            </a:pPr>
            <a:r>
              <a:rPr lang="en-US" dirty="0" err="1" smtClean="0">
                <a:latin typeface="Courier New" pitchFamily="49" charset="0"/>
                <a:cs typeface="Courier New" pitchFamily="49" charset="0"/>
              </a:rPr>
              <a:t>most_common_vals</a:t>
            </a:r>
            <a:r>
              <a:rPr lang="en-US" dirty="0" smtClean="0"/>
              <a:t> – The list of most common values is displayed in this column. This column is null if there are no values which are more common than other values.</a:t>
            </a:r>
          </a:p>
          <a:p>
            <a:pPr marL="171450" indent="-171450">
              <a:buFont typeface="Arial" panose="020B0604020202020204" pitchFamily="34" charset="0"/>
              <a:buChar char="•"/>
            </a:pPr>
            <a:r>
              <a:rPr lang="en-US" dirty="0" err="1" smtClean="0">
                <a:latin typeface="Courier New" pitchFamily="49" charset="0"/>
                <a:cs typeface="Courier New" pitchFamily="49" charset="0"/>
              </a:rPr>
              <a:t>most_common_freqs</a:t>
            </a:r>
            <a:r>
              <a:rPr lang="en-US" dirty="0" smtClean="0"/>
              <a:t> – The frequency of the most common values is displayed. This represents the number of occurrences of each divided by the number of rows. The value is null if </a:t>
            </a:r>
            <a:r>
              <a:rPr lang="en-US" dirty="0" err="1" smtClean="0">
                <a:latin typeface="Courier New" pitchFamily="49" charset="0"/>
                <a:cs typeface="Courier New" pitchFamily="49" charset="0"/>
              </a:rPr>
              <a:t>most_common_vals</a:t>
            </a:r>
            <a:r>
              <a:rPr lang="en-US" dirty="0" smtClean="0"/>
              <a:t> is null.</a:t>
            </a:r>
          </a:p>
          <a:p>
            <a:pPr marL="171450" indent="-171450">
              <a:buFont typeface="Arial" panose="020B0604020202020204" pitchFamily="34" charset="0"/>
              <a:buChar char="•"/>
            </a:pPr>
            <a:r>
              <a:rPr lang="en-US" dirty="0" err="1" smtClean="0"/>
              <a:t>histogram_bounds</a:t>
            </a:r>
            <a:r>
              <a:rPr lang="en-US" dirty="0" smtClean="0"/>
              <a:t> – The column displays the histogram of the list of values that divide the values into groups of approximately equal population. This does not include the values in the </a:t>
            </a:r>
            <a:r>
              <a:rPr lang="en-US" dirty="0" err="1" smtClean="0">
                <a:latin typeface="Courier New" pitchFamily="49" charset="0"/>
                <a:cs typeface="Courier New" pitchFamily="49" charset="0"/>
              </a:rPr>
              <a:t>most_common_vals</a:t>
            </a:r>
            <a:r>
              <a:rPr lang="en-US" dirty="0" smtClean="0"/>
              <a:t> column, if it is populated. If the </a:t>
            </a:r>
            <a:r>
              <a:rPr lang="en-US" dirty="0" err="1" smtClean="0"/>
              <a:t>histogram_bounds</a:t>
            </a:r>
            <a:r>
              <a:rPr lang="en-US" dirty="0" smtClean="0"/>
              <a:t> field is null, this is likely a result of the </a:t>
            </a:r>
            <a:r>
              <a:rPr lang="en-US" dirty="0" err="1" smtClean="0">
                <a:latin typeface="Courier New" pitchFamily="49" charset="0"/>
                <a:cs typeface="Courier New" pitchFamily="49" charset="0"/>
              </a:rPr>
              <a:t>most_common_vals</a:t>
            </a:r>
            <a:r>
              <a:rPr lang="en-US" dirty="0" smtClean="0"/>
              <a:t> field representing the entire population.</a:t>
            </a:r>
          </a:p>
          <a:p>
            <a:pPr marL="0" indent="0">
              <a:buFont typeface="Arial" panose="020B0604020202020204" pitchFamily="34" charset="0"/>
              <a:buNone/>
            </a:pP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7" name="TextBox 12"/>
          <p:cNvSpPr txBox="1">
            <a:spLocks noChangeArrowheads="1"/>
          </p:cNvSpPr>
          <p:nvPr/>
        </p:nvSpPr>
        <p:spPr bwMode="gray">
          <a:xfrm flipH="1">
            <a:off x="8553450" y="5042309"/>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D745134-AD03-4A89-A9DB-EB83690C3E8B}"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8"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23"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5044690"/>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2016 </a:t>
            </a:r>
            <a:r>
              <a:rPr lang="en-US" altLang="en-US" sz="600" dirty="0">
                <a:solidFill>
                  <a:srgbClr val="7F7F7F"/>
                </a:solidFill>
                <a:cs typeface="Arial" pitchFamily="34" charset="0"/>
              </a:rPr>
              <a:t>Pivotal Software, Inc.  All rights reserved.</a:t>
            </a:r>
          </a:p>
        </p:txBody>
      </p:sp>
      <p:sp>
        <p:nvSpPr>
          <p:cNvPr id="12" name="Title 1"/>
          <p:cNvSpPr>
            <a:spLocks noGrp="1"/>
          </p:cNvSpPr>
          <p:nvPr>
            <p:ph type="ctrTitle"/>
          </p:nvPr>
        </p:nvSpPr>
        <p:spPr bwMode="gray">
          <a:xfrm>
            <a:off x="890589" y="1603325"/>
            <a:ext cx="4384145" cy="1006429"/>
          </a:xfrm>
          <a:prstGeom prst="rect">
            <a:avLst/>
          </a:prstGeom>
          <a:noFill/>
        </p:spPr>
        <p:txBody>
          <a:bodyPr lIns="0" tIns="0" rIns="0" bIns="0" anchor="b">
            <a:spAutoFit/>
          </a:bodyPr>
          <a:lstStyle>
            <a:lvl1pPr>
              <a:lnSpc>
                <a:spcPct val="90000"/>
              </a:lnSpc>
              <a:defRPr sz="3600" b="1" cap="none">
                <a:solidFill>
                  <a:srgbClr val="F16F3B"/>
                </a:solidFill>
                <a:latin typeface="Arial"/>
                <a:cs typeface="Arial"/>
              </a:defRPr>
            </a:lvl1pPr>
          </a:lstStyle>
          <a:p>
            <a:pPr lvl="0"/>
            <a:r>
              <a:rPr lang="en-US" noProof="0" smtClean="0"/>
              <a:t>Click to edit Master title style</a:t>
            </a:r>
            <a:endParaRPr lang="en-US" noProof="0" dirty="0"/>
          </a:p>
        </p:txBody>
      </p:sp>
      <p:sp>
        <p:nvSpPr>
          <p:cNvPr id="13" name="Subtitle 2"/>
          <p:cNvSpPr>
            <a:spLocks noGrp="1"/>
          </p:cNvSpPr>
          <p:nvPr>
            <p:ph type="subTitle" idx="1"/>
          </p:nvPr>
        </p:nvSpPr>
        <p:spPr bwMode="gray">
          <a:xfrm>
            <a:off x="890594" y="2845278"/>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
        <p:nvSpPr>
          <p:cNvPr id="14" name="Content Placeholder 6"/>
          <p:cNvSpPr>
            <a:spLocks noGrp="1"/>
          </p:cNvSpPr>
          <p:nvPr>
            <p:ph sz="quarter" idx="11"/>
          </p:nvPr>
        </p:nvSpPr>
        <p:spPr bwMode="gray">
          <a:xfrm>
            <a:off x="908582" y="3652827"/>
            <a:ext cx="5026550" cy="276999"/>
          </a:xfrm>
          <a:prstGeom prst="rect">
            <a:avLst/>
          </a:prstGeom>
          <a:noFill/>
        </p:spPr>
        <p:txBody>
          <a:bodyPr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noProof="0" smtClean="0"/>
              <a:t>Click to edit Master text styles</a:t>
            </a:r>
          </a:p>
        </p:txBody>
      </p:sp>
    </p:spTree>
    <p:extLst>
      <p:ext uri="{BB962C8B-B14F-4D97-AF65-F5344CB8AC3E}">
        <p14:creationId xmlns:p14="http://schemas.microsoft.com/office/powerpoint/2010/main" val="67437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12"/>
          <p:cNvSpPr txBox="1">
            <a:spLocks noChangeArrowheads="1"/>
          </p:cNvSpPr>
          <p:nvPr/>
        </p:nvSpPr>
        <p:spPr bwMode="gray">
          <a:xfrm flipH="1">
            <a:off x="8553450" y="5042309"/>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C4ECB52-206F-41D5-83CC-FB6C2ECF0A0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5"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23"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gray">
          <a:xfrm>
            <a:off x="349250" y="5044690"/>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extLst>
      <p:ext uri="{BB962C8B-B14F-4D97-AF65-F5344CB8AC3E}">
        <p14:creationId xmlns:p14="http://schemas.microsoft.com/office/powerpoint/2010/main" val="274885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2">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12"/>
          <p:cNvSpPr txBox="1">
            <a:spLocks noChangeArrowheads="1"/>
          </p:cNvSpPr>
          <p:nvPr/>
        </p:nvSpPr>
        <p:spPr bwMode="gray">
          <a:xfrm flipH="1">
            <a:off x="8553450" y="5042309"/>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2E6718AD-3AD0-47E1-94E9-3D500AFA3CF7}"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7"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23"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gray">
          <a:xfrm>
            <a:off x="349250" y="5044690"/>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9" name="Title 1"/>
          <p:cNvSpPr>
            <a:spLocks noGrp="1"/>
          </p:cNvSpPr>
          <p:nvPr>
            <p:ph type="ctrTitle"/>
          </p:nvPr>
        </p:nvSpPr>
        <p:spPr bwMode="gray">
          <a:xfrm>
            <a:off x="1026053" y="1341465"/>
            <a:ext cx="6048376" cy="1230080"/>
          </a:xfrm>
          <a:prstGeom prst="rect">
            <a:avLst/>
          </a:prstGeom>
          <a:noFill/>
        </p:spPr>
        <p:txBody>
          <a:bodyPr lIns="0" tIns="0" rIns="0" bIns="0" anchor="b">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pPr lvl="0"/>
            <a:r>
              <a:rPr lang="en-US" noProof="0" smtClean="0"/>
              <a:t>Click to edit Master title style</a:t>
            </a:r>
            <a:endParaRPr lang="en-US" noProof="0" dirty="0"/>
          </a:p>
        </p:txBody>
      </p:sp>
      <p:sp>
        <p:nvSpPr>
          <p:cNvPr id="10" name="Content Placeholder 3"/>
          <p:cNvSpPr>
            <a:spLocks noGrp="1"/>
          </p:cNvSpPr>
          <p:nvPr>
            <p:ph sz="quarter" idx="10"/>
          </p:nvPr>
        </p:nvSpPr>
        <p:spPr bwMode="gray">
          <a:xfrm>
            <a:off x="1034541" y="2636430"/>
            <a:ext cx="6048375" cy="422076"/>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noProof="0" smtClean="0"/>
              <a:t>Click to edit Master text styles</a:t>
            </a:r>
          </a:p>
        </p:txBody>
      </p:sp>
    </p:spTree>
    <p:extLst>
      <p:ext uri="{BB962C8B-B14F-4D97-AF65-F5344CB8AC3E}">
        <p14:creationId xmlns:p14="http://schemas.microsoft.com/office/powerpoint/2010/main" val="1702859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12"/>
          <p:cNvSpPr txBox="1">
            <a:spLocks noChangeArrowheads="1"/>
          </p:cNvSpPr>
          <p:nvPr/>
        </p:nvSpPr>
        <p:spPr bwMode="gray">
          <a:xfrm flipH="1">
            <a:off x="8553450" y="5042309"/>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82EDEA53-F321-473E-A199-97E41E62043D}"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6"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23"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gray">
          <a:xfrm>
            <a:off x="349250" y="5044690"/>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8" name="Title 1"/>
          <p:cNvSpPr>
            <a:spLocks noGrp="1"/>
          </p:cNvSpPr>
          <p:nvPr>
            <p:ph type="ctrTitle"/>
          </p:nvPr>
        </p:nvSpPr>
        <p:spPr bwMode="gray">
          <a:xfrm>
            <a:off x="670455" y="-1277510"/>
            <a:ext cx="6048376" cy="4013406"/>
          </a:xfrm>
          <a:prstGeom prst="rect">
            <a:avLst/>
          </a:prstGeom>
          <a:noFill/>
          <a:effectLst>
            <a:reflection stA="50000" endPos="75000" dist="12700" dir="5400000" sy="-100000" algn="bl" rotWithShape="0"/>
          </a:effectLst>
        </p:spPr>
        <p:txBody>
          <a:bodyPr lIns="0" tIns="0" rIns="0" bIns="0" anchor="b">
            <a:spAutoFit/>
          </a:bodyPr>
          <a:lstStyle>
            <a:lvl1pPr algn="l" defTabSz="914400" rtl="0" eaLnBrk="1" latinLnBrk="0" hangingPunct="1">
              <a:lnSpc>
                <a:spcPct val="90000"/>
              </a:lnSpc>
              <a:spcBef>
                <a:spcPct val="0"/>
              </a:spcBef>
              <a:buNone/>
              <a:defRPr lang="en-US" sz="9600" kern="1200" dirty="0">
                <a:solidFill>
                  <a:srgbClr val="008881"/>
                </a:solidFill>
                <a:latin typeface="Arial"/>
                <a:ea typeface="+mj-ea"/>
                <a:cs typeface="Arial"/>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1330751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11" descr="EMC-no-tag_white_RGB-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43" y="1671640"/>
            <a:ext cx="5153025" cy="102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a:spLocks noChangeArrowheads="1"/>
          </p:cNvSpPr>
          <p:nvPr/>
        </p:nvSpPr>
        <p:spPr bwMode="auto">
          <a:xfrm>
            <a:off x="1733550" y="2820602"/>
            <a:ext cx="568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altLang="en-US" sz="2400">
                <a:solidFill>
                  <a:srgbClr val="F27C3A"/>
                </a:solidFill>
                <a:cs typeface="Arial" pitchFamily="34" charset="0"/>
              </a:rPr>
              <a:t>A NEW </a:t>
            </a:r>
            <a:r>
              <a:rPr lang="en-US" altLang="en-US" sz="2300">
                <a:solidFill>
                  <a:srgbClr val="F27C3A"/>
                </a:solidFill>
                <a:cs typeface="Arial" pitchFamily="34" charset="0"/>
              </a:rPr>
              <a:t>PLATFORM</a:t>
            </a:r>
            <a:r>
              <a:rPr lang="en-US" altLang="en-US" sz="2400">
                <a:solidFill>
                  <a:srgbClr val="F27C3A"/>
                </a:solidFill>
                <a:cs typeface="Arial" pitchFamily="34" charset="0"/>
              </a:rPr>
              <a:t> </a:t>
            </a:r>
            <a:r>
              <a:rPr lang="en-US" altLang="en-US" sz="2400">
                <a:solidFill>
                  <a:srgbClr val="3EA7BC"/>
                </a:solidFill>
                <a:cs typeface="Arial" pitchFamily="34" charset="0"/>
              </a:rPr>
              <a:t>FOR A NEW ERA</a:t>
            </a:r>
          </a:p>
        </p:txBody>
      </p:sp>
    </p:spTree>
    <p:extLst>
      <p:ext uri="{BB962C8B-B14F-4D97-AF65-F5344CB8AC3E}">
        <p14:creationId xmlns:p14="http://schemas.microsoft.com/office/powerpoint/2010/main" val="1464003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3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35" y="107474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298909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6673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366735" y="107474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552688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6673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body" idx="1"/>
          </p:nvPr>
        </p:nvSpPr>
        <p:spPr>
          <a:xfrm>
            <a:off x="366735" y="107474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048136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11" name="Shape 11"/>
          <p:cNvPicPr preferRelativeResize="0"/>
          <p:nvPr/>
        </p:nvPicPr>
        <p:blipFill rotWithShape="1">
          <a:blip r:embed="rId2">
            <a:alphaModFix amt="31000"/>
          </a:blip>
          <a:srcRect/>
          <a:stretch/>
        </p:blipFill>
        <p:spPr>
          <a:xfrm>
            <a:off x="1934109" y="1452325"/>
            <a:ext cx="5152499" cy="1362599"/>
          </a:xfrm>
          <a:prstGeom prst="rect">
            <a:avLst/>
          </a:prstGeom>
          <a:noFill/>
          <a:ln>
            <a:noFill/>
          </a:ln>
        </p:spPr>
      </p:pic>
      <p:sp>
        <p:nvSpPr>
          <p:cNvPr id="12" name="Shape 12"/>
          <p:cNvSpPr txBox="1"/>
          <p:nvPr/>
        </p:nvSpPr>
        <p:spPr>
          <a:xfrm>
            <a:off x="1701800" y="2984500"/>
            <a:ext cx="5689499" cy="4769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400" b="0" i="0" u="none" strike="noStrike" cap="none" baseline="0">
                <a:solidFill>
                  <a:schemeClr val="accent3"/>
                </a:solidFill>
                <a:latin typeface="Arial"/>
                <a:ea typeface="Arial"/>
                <a:cs typeface="Arial"/>
                <a:sym typeface="Arial"/>
              </a:rPr>
              <a:t>A NEW</a:t>
            </a:r>
            <a:r>
              <a:rPr lang="en" sz="2400" b="0" i="0" u="none" strike="noStrike" cap="none" baseline="0">
                <a:solidFill>
                  <a:srgbClr val="E96C42"/>
                </a:solidFill>
                <a:latin typeface="Arial"/>
                <a:ea typeface="Arial"/>
                <a:cs typeface="Arial"/>
                <a:sym typeface="Arial"/>
              </a:rPr>
              <a:t> </a:t>
            </a:r>
            <a:r>
              <a:rPr lang="en" sz="2300" b="0" i="0" u="none" strike="noStrike" cap="none" baseline="0">
                <a:solidFill>
                  <a:schemeClr val="accent1"/>
                </a:solidFill>
                <a:latin typeface="Arial"/>
                <a:ea typeface="Arial"/>
                <a:cs typeface="Arial"/>
                <a:sym typeface="Arial"/>
              </a:rPr>
              <a:t>PLATFORM</a:t>
            </a:r>
            <a:r>
              <a:rPr lang="en" sz="2400" b="0" i="0" u="none" strike="noStrike" cap="none" baseline="0">
                <a:solidFill>
                  <a:schemeClr val="lt2"/>
                </a:solidFill>
                <a:latin typeface="Arial"/>
                <a:ea typeface="Arial"/>
                <a:cs typeface="Arial"/>
                <a:sym typeface="Arial"/>
              </a:rPr>
              <a:t> </a:t>
            </a:r>
            <a:r>
              <a:rPr lang="en" sz="2400" b="0" i="0" u="none" strike="noStrike" cap="none" baseline="0">
                <a:solidFill>
                  <a:schemeClr val="accent2"/>
                </a:solidFill>
                <a:latin typeface="Arial"/>
                <a:ea typeface="Arial"/>
                <a:cs typeface="Arial"/>
                <a:sym typeface="Arial"/>
              </a:rPr>
              <a:t>FOR A NEW ERA</a:t>
            </a:r>
          </a:p>
        </p:txBody>
      </p:sp>
      <p:sp>
        <p:nvSpPr>
          <p:cNvPr id="13" name="Shape 13"/>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14" name="Shape 14"/>
          <p:cNvPicPr preferRelativeResize="0"/>
          <p:nvPr/>
        </p:nvPicPr>
        <p:blipFill rotWithShape="1">
          <a:blip r:embed="rId2">
            <a:alphaModFix amt="31000"/>
          </a:blip>
          <a:srcRect/>
          <a:stretch/>
        </p:blipFill>
        <p:spPr>
          <a:xfrm>
            <a:off x="1934109" y="1452325"/>
            <a:ext cx="5152499" cy="1362599"/>
          </a:xfrm>
          <a:prstGeom prst="rect">
            <a:avLst/>
          </a:prstGeom>
          <a:noFill/>
          <a:ln>
            <a:noFill/>
          </a:ln>
        </p:spPr>
      </p:pic>
      <p:sp>
        <p:nvSpPr>
          <p:cNvPr id="15" name="Shape 15"/>
          <p:cNvSpPr txBox="1"/>
          <p:nvPr/>
        </p:nvSpPr>
        <p:spPr>
          <a:xfrm>
            <a:off x="1701800" y="2984500"/>
            <a:ext cx="5689499" cy="4769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400" b="0" i="0" u="none" strike="noStrike" cap="none" baseline="0">
                <a:solidFill>
                  <a:schemeClr val="accent3"/>
                </a:solidFill>
                <a:latin typeface="Arial"/>
                <a:ea typeface="Arial"/>
                <a:cs typeface="Arial"/>
                <a:sym typeface="Arial"/>
              </a:rPr>
              <a:t>A NEW</a:t>
            </a:r>
            <a:r>
              <a:rPr lang="en" sz="2400" b="0" i="0" u="none" strike="noStrike" cap="none" baseline="0">
                <a:solidFill>
                  <a:srgbClr val="E96C42"/>
                </a:solidFill>
                <a:latin typeface="Arial"/>
                <a:ea typeface="Arial"/>
                <a:cs typeface="Arial"/>
                <a:sym typeface="Arial"/>
              </a:rPr>
              <a:t> </a:t>
            </a:r>
            <a:r>
              <a:rPr lang="en" sz="2300" b="0" i="0" u="none" strike="noStrike" cap="none" baseline="0">
                <a:solidFill>
                  <a:schemeClr val="accent1"/>
                </a:solidFill>
                <a:latin typeface="Arial"/>
                <a:ea typeface="Arial"/>
                <a:cs typeface="Arial"/>
                <a:sym typeface="Arial"/>
              </a:rPr>
              <a:t>PLATFORM</a:t>
            </a:r>
            <a:r>
              <a:rPr lang="en" sz="2400" b="0" i="0" u="none" strike="noStrike" cap="none" baseline="0">
                <a:solidFill>
                  <a:schemeClr val="lt2"/>
                </a:solidFill>
                <a:latin typeface="Arial"/>
                <a:ea typeface="Arial"/>
                <a:cs typeface="Arial"/>
                <a:sym typeface="Arial"/>
              </a:rPr>
              <a:t> </a:t>
            </a:r>
            <a:r>
              <a:rPr lang="en" sz="2400" b="0" i="0" u="none" strike="noStrike" cap="none" baseline="0">
                <a:solidFill>
                  <a:schemeClr val="accent2"/>
                </a:solidFill>
                <a:latin typeface="Arial"/>
                <a:ea typeface="Arial"/>
                <a:cs typeface="Arial"/>
                <a:sym typeface="Arial"/>
              </a:rPr>
              <a:t>FOR A NEW ERA</a:t>
            </a:r>
          </a:p>
        </p:txBody>
      </p:sp>
    </p:spTree>
    <p:extLst>
      <p:ext uri="{BB962C8B-B14F-4D97-AF65-F5344CB8AC3E}">
        <p14:creationId xmlns:p14="http://schemas.microsoft.com/office/powerpoint/2010/main" val="2344195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914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idx="10"/>
          </p:nvPr>
        </p:nvSpPr>
        <p:spPr bwMode="gray">
          <a:xfrm>
            <a:off x="567294" y="951202"/>
            <a:ext cx="8119529" cy="259664"/>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34191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72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253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1049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67294" y="881350"/>
            <a:ext cx="8119529" cy="259664"/>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Tree>
    <p:extLst>
      <p:ext uri="{BB962C8B-B14F-4D97-AF65-F5344CB8AC3E}">
        <p14:creationId xmlns:p14="http://schemas.microsoft.com/office/powerpoint/2010/main" val="103790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666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p:nvSpPr>
        <p:spPr bwMode="gray">
          <a:xfrm>
            <a:off x="0" y="0"/>
            <a:ext cx="9144000" cy="1626394"/>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11" name="Title 1"/>
          <p:cNvSpPr>
            <a:spLocks noGrp="1"/>
          </p:cNvSpPr>
          <p:nvPr>
            <p:ph type="ctrTitle"/>
          </p:nvPr>
        </p:nvSpPr>
        <p:spPr bwMode="gray">
          <a:xfrm>
            <a:off x="2728912" y="1350577"/>
            <a:ext cx="6048376" cy="1230080"/>
          </a:xfrm>
          <a:prstGeom prst="rect">
            <a:avLst/>
          </a:prstGeom>
          <a:noFill/>
        </p:spPr>
        <p:txBody>
          <a:bodyPr lIns="0" tIns="0" rIns="0" bIns="0" anchor="b">
            <a:spAutoFit/>
          </a:bodyPr>
          <a:lstStyle>
            <a:lvl1pPr>
              <a:lnSpc>
                <a:spcPct val="90000"/>
              </a:lnSpc>
              <a:defRPr sz="4400">
                <a:solidFill>
                  <a:schemeClr val="tx2"/>
                </a:solidFill>
                <a:latin typeface="Arial"/>
                <a:cs typeface="Arial"/>
              </a:defRPr>
            </a:lvl1pPr>
          </a:lstStyle>
          <a:p>
            <a:pPr lvl="0"/>
            <a:r>
              <a:rPr lang="en-US" noProof="0" smtClean="0"/>
              <a:t>Click to edit Master title style</a:t>
            </a:r>
            <a:endParaRPr lang="en-US" noProof="0" dirty="0"/>
          </a:p>
        </p:txBody>
      </p:sp>
      <p:sp>
        <p:nvSpPr>
          <p:cNvPr id="12" name="Subtitle 2"/>
          <p:cNvSpPr>
            <a:spLocks noGrp="1"/>
          </p:cNvSpPr>
          <p:nvPr>
            <p:ph type="subTitle" idx="1"/>
          </p:nvPr>
        </p:nvSpPr>
        <p:spPr bwMode="gray">
          <a:xfrm>
            <a:off x="2728923" y="2753297"/>
            <a:ext cx="6048375" cy="1426278"/>
          </a:xfrm>
          <a:prstGeom prst="rect">
            <a:avLst/>
          </a:prstGeom>
          <a:noFill/>
        </p:spPr>
        <p:txBody>
          <a:bodyPr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Tree>
    <p:extLst>
      <p:ext uri="{BB962C8B-B14F-4D97-AF65-F5344CB8AC3E}">
        <p14:creationId xmlns:p14="http://schemas.microsoft.com/office/powerpoint/2010/main" val="3715261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029" name="TextBox 7"/>
          <p:cNvSpPr txBox="1">
            <a:spLocks noChangeArrowheads="1"/>
          </p:cNvSpPr>
          <p:nvPr/>
        </p:nvSpPr>
        <p:spPr bwMode="gray">
          <a:xfrm flipH="1">
            <a:off x="8553450" y="5042309"/>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60312796-99FC-4B3F-BDED-9E9EBBFB6C5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1030" name="Picture 10" descr="Pivotal_Logo_white.png"/>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7950223"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5044690"/>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2016 </a:t>
            </a:r>
            <a:r>
              <a:rPr lang="en-US" altLang="en-US" sz="600" dirty="0">
                <a:solidFill>
                  <a:srgbClr val="7F7F7F"/>
                </a:solidFill>
                <a:cs typeface="Arial" pitchFamily="34" charset="0"/>
              </a:rPr>
              <a:t>Pivotal Software, Inc.  All rights reserved.</a:t>
            </a:r>
          </a:p>
        </p:txBody>
      </p:sp>
    </p:spTree>
  </p:cSld>
  <p:clrMap bg1="lt1" tx1="dk1" bg2="lt2" tx2="dk2" accent1="accent1" accent2="accent2" accent3="accent3" accent4="accent4" accent5="accent5" accent6="accent6" hlink="hlink" folHlink="folHlink"/>
  <p:sldLayoutIdLst>
    <p:sldLayoutId id="2147483675"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7" r:id="rId10"/>
    <p:sldLayoutId id="2147483678" r:id="rId11"/>
    <p:sldLayoutId id="2147483679" r:id="rId12"/>
    <p:sldLayoutId id="2147483680" r:id="rId13"/>
    <p:sldLayoutId id="2147483753" r:id="rId14"/>
    <p:sldLayoutId id="2147483759" r:id="rId15"/>
    <p:sldLayoutId id="2147483760" r:id="rId16"/>
    <p:sldLayoutId id="2147483762" r:id="rId17"/>
  </p:sldLayoutIdLst>
  <p:hf sldNum="0" hdr="0" ftr="0" dt="0"/>
  <p:txStyles>
    <p:titleStyle>
      <a:lvl1pPr algn="l" defTabSz="457200" rtl="0" eaLnBrk="1" fontAlgn="base" hangingPunct="1">
        <a:spcBef>
          <a:spcPct val="0"/>
        </a:spcBef>
        <a:spcAft>
          <a:spcPct val="0"/>
        </a:spcAft>
        <a:defRPr sz="3200" kern="1200">
          <a:solidFill>
            <a:schemeClr val="tx2"/>
          </a:solidFill>
          <a:latin typeface="Arial"/>
          <a:ea typeface="ＭＳ Ｐゴシック" pitchFamily="34" charset="-128"/>
          <a:cs typeface="Arial"/>
        </a:defRPr>
      </a:lvl1pPr>
      <a:lvl2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2pPr>
      <a:lvl3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3pPr>
      <a:lvl4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4pPr>
      <a:lvl5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5pPr>
      <a:lvl6pPr marL="4572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6pPr>
      <a:lvl7pPr marL="9144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7pPr>
      <a:lvl8pPr marL="13716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8pPr>
      <a:lvl9pPr marL="18288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9pPr>
    </p:titleStyle>
    <p:bodyStyle>
      <a:lvl1pPr marL="342900" indent="-342900" algn="l" defTabSz="457200" rtl="0" eaLnBrk="1" fontAlgn="base" hangingPunct="1">
        <a:spcBef>
          <a:spcPts val="600"/>
        </a:spcBef>
        <a:spcAft>
          <a:spcPct val="0"/>
        </a:spcAft>
        <a:buClr>
          <a:schemeClr val="accent1"/>
        </a:buClr>
        <a:buFont typeface="Arial" pitchFamily="34" charset="0"/>
        <a:buChar char="•"/>
        <a:defRPr sz="2400" kern="1200">
          <a:solidFill>
            <a:schemeClr val="tx1"/>
          </a:solidFill>
          <a:latin typeface="+mn-lt"/>
          <a:ea typeface="ＭＳ Ｐゴシック" pitchFamily="34" charset="-128"/>
          <a:cs typeface="+mn-cs"/>
        </a:defRPr>
      </a:lvl1pPr>
      <a:lvl2pPr marL="742950" indent="-285750" algn="l" defTabSz="457200" rtl="0" eaLnBrk="1" fontAlgn="base" hangingPunct="1">
        <a:spcBef>
          <a:spcPts val="600"/>
        </a:spcBef>
        <a:spcAft>
          <a:spcPct val="0"/>
        </a:spcAft>
        <a:buClr>
          <a:schemeClr val="accent1"/>
        </a:buClr>
        <a:buFont typeface="Arial" pitchFamily="34" charset="0"/>
        <a:buChar char="–"/>
        <a:defRPr sz="2200" kern="1200">
          <a:solidFill>
            <a:schemeClr val="tx1"/>
          </a:solidFill>
          <a:latin typeface="+mn-lt"/>
          <a:ea typeface="ＭＳ Ｐゴシック" pitchFamily="34" charset="-128"/>
          <a:cs typeface="+mn-cs"/>
        </a:defRPr>
      </a:lvl2pPr>
      <a:lvl3pPr marL="1143000" indent="-228600" algn="l" defTabSz="457200" rtl="0" eaLnBrk="1" fontAlgn="base" hangingPunct="1">
        <a:spcBef>
          <a:spcPts val="600"/>
        </a:spcBef>
        <a:spcAft>
          <a:spcPct val="0"/>
        </a:spcAft>
        <a:buClr>
          <a:schemeClr val="accent1"/>
        </a:buClr>
        <a:buFont typeface="Arial" pitchFamily="34" charset="0"/>
        <a:buChar char="•"/>
        <a:defRPr sz="2000" kern="1200">
          <a:solidFill>
            <a:schemeClr val="tx1"/>
          </a:solidFill>
          <a:latin typeface="+mn-lt"/>
          <a:ea typeface="ＭＳ Ｐゴシック" pitchFamily="34" charset="-128"/>
          <a:cs typeface="+mn-cs"/>
        </a:defRPr>
      </a:lvl3pPr>
      <a:lvl4pPr marL="1600200" indent="-228600" algn="l" defTabSz="457200" rtl="0" eaLnBrk="1" fontAlgn="base" hangingPunct="1">
        <a:spcBef>
          <a:spcPts val="600"/>
        </a:spcBef>
        <a:spcAft>
          <a:spcPct val="0"/>
        </a:spcAft>
        <a:buClr>
          <a:schemeClr val="accent1"/>
        </a:buClr>
        <a:buFont typeface="Arial" pitchFamily="34" charset="0"/>
        <a:buChar char="–"/>
        <a:defRPr kern="1200">
          <a:solidFill>
            <a:schemeClr val="tx1"/>
          </a:solidFill>
          <a:latin typeface="+mn-lt"/>
          <a:ea typeface="ＭＳ Ｐゴシック" pitchFamily="34" charset="-128"/>
          <a:cs typeface="+mn-cs"/>
        </a:defRPr>
      </a:lvl4pPr>
      <a:lvl5pPr marL="2057400" indent="-228600" algn="l" defTabSz="457200" rtl="0" eaLnBrk="1" fontAlgn="base" hangingPunct="1">
        <a:spcBef>
          <a:spcPts val="600"/>
        </a:spcBef>
        <a:spcAft>
          <a:spcPct val="0"/>
        </a:spcAft>
        <a:buClr>
          <a:schemeClr val="accent1"/>
        </a:buClr>
        <a:buFont typeface="Arial" pitchFamily="34" charset="0"/>
        <a:buChar char="»"/>
        <a:defRPr sz="16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tags" Target="../tags/tag10.x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tags" Target="../tags/tag11.xml"/><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tags" Target="../tags/tag6.x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5.png"/><Relationship Id="rId1" Type="http://schemas.openxmlformats.org/officeDocument/2006/relationships/tags" Target="../tags/tag7.xml"/><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822612" y="542253"/>
            <a:ext cx="7460606" cy="1242916"/>
          </a:xfrm>
          <a:prstGeom prst="rect">
            <a:avLst/>
          </a:prstGeom>
          <a:noFill/>
          <a:ln>
            <a:noFill/>
          </a:ln>
        </p:spPr>
        <p:txBody>
          <a:bodyPr lIns="0" tIns="0" rIns="0" bIns="0" anchor="b" anchorCtr="0">
            <a:noAutofit/>
          </a:bodyPr>
          <a:lstStyle/>
          <a:p>
            <a:pPr marL="0" marR="0" lvl="0" indent="0" algn="ctr" rtl="0">
              <a:lnSpc>
                <a:spcPct val="90000"/>
              </a:lnSpc>
              <a:spcBef>
                <a:spcPts val="0"/>
              </a:spcBef>
              <a:buClr>
                <a:srgbClr val="F16F3B"/>
              </a:buClr>
              <a:buSzPct val="25000"/>
              <a:buFont typeface="Arial"/>
              <a:buNone/>
            </a:pPr>
            <a:r>
              <a:rPr lang="en-US" sz="3600" b="1" dirty="0" smtClean="0">
                <a:solidFill>
                  <a:schemeClr val="tx2"/>
                </a:solidFill>
              </a:rPr>
              <a:t>Improving Performance with Statistics</a:t>
            </a:r>
            <a:endParaRPr lang="en" sz="3600" b="1" dirty="0">
              <a:solidFill>
                <a:schemeClr val="tx2"/>
              </a:solidFill>
            </a:endParaRPr>
          </a:p>
        </p:txBody>
      </p:sp>
      <p:pic>
        <p:nvPicPr>
          <p:cNvPr id="234" name="Shape 234"/>
          <p:cNvPicPr preferRelativeResize="0"/>
          <p:nvPr/>
        </p:nvPicPr>
        <p:blipFill>
          <a:blip r:embed="rId3">
            <a:alphaModFix/>
          </a:blip>
          <a:stretch>
            <a:fillRect/>
          </a:stretch>
        </p:blipFill>
        <p:spPr>
          <a:xfrm>
            <a:off x="3359024" y="2215857"/>
            <a:ext cx="2202824" cy="1934749"/>
          </a:xfrm>
          <a:prstGeom prst="rect">
            <a:avLst/>
          </a:prstGeom>
          <a:noFill/>
          <a:ln>
            <a:noFill/>
          </a:ln>
        </p:spPr>
      </p:pic>
    </p:spTree>
    <p:extLst>
      <p:ext uri="{BB962C8B-B14F-4D97-AF65-F5344CB8AC3E}">
        <p14:creationId xmlns:p14="http://schemas.microsoft.com/office/powerpoint/2010/main" val="3116488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Use </a:t>
            </a:r>
            <a:r>
              <a:rPr lang="en-US" dirty="0" smtClean="0">
                <a:latin typeface="Courier New" pitchFamily="49" charset="0"/>
                <a:cs typeface="Courier New" pitchFamily="49" charset="0"/>
              </a:rPr>
              <a:t>SET STATISTICS</a:t>
            </a:r>
            <a:r>
              <a:rPr lang="en-US" dirty="0" smtClean="0"/>
              <a:t> to Increase Sampling</a:t>
            </a:r>
            <a:endParaRPr lang="en-US" dirty="0"/>
          </a:p>
        </p:txBody>
      </p:sp>
      <p:sp>
        <p:nvSpPr>
          <p:cNvPr id="8" name="Content Placeholder 7"/>
          <p:cNvSpPr>
            <a:spLocks noGrp="1"/>
          </p:cNvSpPr>
          <p:nvPr>
            <p:ph idx="1"/>
          </p:nvPr>
        </p:nvSpPr>
        <p:spPr/>
        <p:txBody>
          <a:bodyPr/>
          <a:lstStyle/>
          <a:p>
            <a:pPr>
              <a:spcBef>
                <a:spcPts val="300"/>
              </a:spcBef>
              <a:buNone/>
            </a:pPr>
            <a:r>
              <a:rPr lang="en-US" sz="2200" dirty="0" smtClean="0"/>
              <a:t>Sampling for statistics:</a:t>
            </a:r>
          </a:p>
          <a:p>
            <a:pPr>
              <a:spcBef>
                <a:spcPts val="300"/>
              </a:spcBef>
            </a:pPr>
            <a:r>
              <a:rPr lang="en-US" sz="2200" dirty="0" smtClean="0"/>
              <a:t>Can be increased for a given column with </a:t>
            </a:r>
            <a:r>
              <a:rPr lang="en-US" sz="2200" dirty="0" smtClean="0">
                <a:latin typeface="Courier New" pitchFamily="49" charset="0"/>
                <a:cs typeface="Courier New" pitchFamily="49" charset="0"/>
              </a:rPr>
              <a:t>ALTER TABLE … SET STATISTICS</a:t>
            </a:r>
          </a:p>
          <a:p>
            <a:pPr>
              <a:spcBef>
                <a:spcPts val="300"/>
              </a:spcBef>
            </a:pPr>
            <a:r>
              <a:rPr lang="en-US" sz="2200" b="1" dirty="0" smtClean="0"/>
              <a:t>Defaults to </a:t>
            </a:r>
            <a:r>
              <a:rPr lang="en-US" sz="2200" b="1" dirty="0" smtClean="0"/>
              <a:t>25 </a:t>
            </a:r>
            <a:r>
              <a:rPr lang="mr-IN" sz="2200" b="1" dirty="0" smtClean="0"/>
              <a:t>–</a:t>
            </a:r>
            <a:r>
              <a:rPr lang="en-US" sz="2200" b="1" dirty="0" smtClean="0"/>
              <a:t> NOT RECOMMENDED TO CHANGE THIS</a:t>
            </a:r>
            <a:endParaRPr lang="en-US" sz="2200" b="1" dirty="0" smtClean="0"/>
          </a:p>
          <a:p>
            <a:pPr>
              <a:spcBef>
                <a:spcPts val="300"/>
              </a:spcBef>
            </a:pPr>
            <a:r>
              <a:rPr lang="en-US" sz="2200" dirty="0" smtClean="0"/>
              <a:t>May improve query planner estimates for columns used in query predicates and joins (</a:t>
            </a:r>
            <a:r>
              <a:rPr lang="en-US" sz="2200" dirty="0" smtClean="0">
                <a:latin typeface="Courier New" pitchFamily="49" charset="0"/>
                <a:cs typeface="Courier New" pitchFamily="49" charset="0"/>
              </a:rPr>
              <a:t>WHERE </a:t>
            </a:r>
            <a:r>
              <a:rPr lang="en-US" sz="2200" dirty="0" smtClean="0"/>
              <a:t>clause)</a:t>
            </a:r>
            <a:br>
              <a:rPr lang="en-US" sz="2200" dirty="0" smtClean="0"/>
            </a:br>
            <a:r>
              <a:rPr lang="en-US" sz="2200" dirty="0" smtClean="0"/>
              <a:t/>
            </a:r>
            <a:br>
              <a:rPr lang="en-US" sz="2200" dirty="0" smtClean="0"/>
            </a:br>
            <a:endParaRPr lang="en-US" sz="2200" dirty="0" smtClean="0"/>
          </a:p>
          <a:p>
            <a:pPr>
              <a:spcBef>
                <a:spcPts val="300"/>
              </a:spcBef>
            </a:pPr>
            <a:r>
              <a:rPr lang="en-US" sz="2200" b="1" dirty="0" smtClean="0">
                <a:solidFill>
                  <a:srgbClr val="FF0000"/>
                </a:solidFill>
              </a:rPr>
              <a:t>Can impact the time it takes to </a:t>
            </a:r>
            <a:r>
              <a:rPr lang="en-US" sz="2200" b="1" dirty="0" smtClean="0">
                <a:solidFill>
                  <a:srgbClr val="FF0000"/>
                </a:solidFill>
                <a:latin typeface="Courier New" pitchFamily="49" charset="0"/>
                <a:cs typeface="Courier New" pitchFamily="49" charset="0"/>
              </a:rPr>
              <a:t>ANALYZE</a:t>
            </a:r>
            <a:r>
              <a:rPr lang="en-US" sz="2200" b="1" dirty="0" smtClean="0">
                <a:solidFill>
                  <a:srgbClr val="FF0000"/>
                </a:solidFill>
              </a:rPr>
              <a:t> if statistics has larger </a:t>
            </a:r>
            <a:r>
              <a:rPr lang="en-US" sz="2200" b="1" dirty="0" smtClean="0">
                <a:solidFill>
                  <a:srgbClr val="FF0000"/>
                </a:solidFill>
              </a:rPr>
              <a:t>values </a:t>
            </a:r>
            <a:r>
              <a:rPr lang="mr-IN" sz="2200" b="1" dirty="0" smtClean="0">
                <a:solidFill>
                  <a:srgbClr val="FF0000"/>
                </a:solidFill>
              </a:rPr>
              <a:t>–</a:t>
            </a:r>
            <a:r>
              <a:rPr lang="en-US" sz="2200" b="1" dirty="0" smtClean="0">
                <a:solidFill>
                  <a:srgbClr val="FF0000"/>
                </a:solidFill>
              </a:rPr>
              <a:t> do so at your own peril.</a:t>
            </a:r>
            <a:endParaRPr lang="en-US" sz="2200" b="1" dirty="0" smtClean="0">
              <a:solidFill>
                <a:srgbClr val="FF0000"/>
              </a:solidFill>
            </a:endParaRPr>
          </a:p>
        </p:txBody>
      </p:sp>
      <p:grpSp>
        <p:nvGrpSpPr>
          <p:cNvPr id="2" name="Group 8"/>
          <p:cNvGrpSpPr/>
          <p:nvPr/>
        </p:nvGrpSpPr>
        <p:grpSpPr>
          <a:xfrm>
            <a:off x="609600" y="3406532"/>
            <a:ext cx="7924800" cy="653604"/>
            <a:chOff x="457200" y="1752595"/>
            <a:chExt cx="7315200" cy="9190163"/>
          </a:xfrm>
        </p:grpSpPr>
        <p:sp>
          <p:nvSpPr>
            <p:cNvPr id="10" name="Rectangle 9"/>
            <p:cNvSpPr/>
            <p:nvPr/>
          </p:nvSpPr>
          <p:spPr>
            <a:xfrm>
              <a:off x="457200" y="1752595"/>
              <a:ext cx="7315200" cy="9190163"/>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urier New" pitchFamily="49" charset="0"/>
                <a:cs typeface="Courier New" pitchFamily="49" charset="0"/>
              </a:endParaRPr>
            </a:p>
          </p:txBody>
        </p:sp>
        <p:sp>
          <p:nvSpPr>
            <p:cNvPr id="11" name="TextBox 10"/>
            <p:cNvSpPr txBox="1"/>
            <p:nvPr/>
          </p:nvSpPr>
          <p:spPr>
            <a:xfrm>
              <a:off x="510423" y="1854859"/>
              <a:ext cx="7185777" cy="9087899"/>
            </a:xfrm>
            <a:prstGeom prst="rect">
              <a:avLst/>
            </a:prstGeom>
            <a:noFill/>
          </p:spPr>
          <p:txBody>
            <a:bodyPr wrap="square" rtlCol="0">
              <a:spAutoFit/>
            </a:bodyPr>
            <a:lstStyle/>
            <a:p>
              <a:r>
                <a:rPr lang="en-US" dirty="0" smtClean="0">
                  <a:latin typeface="Courier New" pitchFamily="49" charset="0"/>
                  <a:cs typeface="Courier New" pitchFamily="49" charset="0"/>
                </a:rPr>
                <a:t>ALTER TABLE customer ALTER customer_id</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SET STATISTICS 35; </a:t>
              </a:r>
            </a:p>
          </p:txBody>
        </p:sp>
      </p:grpSp>
    </p:spTree>
    <p:custDataLst>
      <p:tags r:id="rId1"/>
    </p:custDataLst>
    <p:extLst>
      <p:ext uri="{BB962C8B-B14F-4D97-AF65-F5344CB8AC3E}">
        <p14:creationId xmlns:p14="http://schemas.microsoft.com/office/powerpoint/2010/main" val="302280348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a:t>
            </a:r>
            <a:r>
              <a:rPr lang="en-US" dirty="0" smtClean="0">
                <a:latin typeface="Courier New" pitchFamily="49" charset="0"/>
                <a:cs typeface="Courier New" pitchFamily="49" charset="0"/>
              </a:rPr>
              <a:t>default_statistics_target</a:t>
            </a:r>
            <a:r>
              <a:rPr lang="en-US" dirty="0" smtClean="0"/>
              <a:t> Parameter</a:t>
            </a:r>
            <a:endParaRPr lang="en-US" dirty="0"/>
          </a:p>
        </p:txBody>
      </p:sp>
      <p:sp>
        <p:nvSpPr>
          <p:cNvPr id="8" name="Content Placeholder 7"/>
          <p:cNvSpPr>
            <a:spLocks noGrp="1"/>
          </p:cNvSpPr>
          <p:nvPr>
            <p:ph idx="1"/>
          </p:nvPr>
        </p:nvSpPr>
        <p:spPr/>
        <p:txBody>
          <a:bodyPr/>
          <a:lstStyle/>
          <a:p>
            <a:pPr>
              <a:buNone/>
            </a:pPr>
            <a:r>
              <a:rPr lang="en-US" dirty="0" smtClean="0"/>
              <a:t>The </a:t>
            </a:r>
            <a:r>
              <a:rPr lang="en-US" dirty="0" smtClean="0">
                <a:latin typeface="Courier New" pitchFamily="49" charset="0"/>
                <a:cs typeface="Courier New" pitchFamily="49" charset="0"/>
              </a:rPr>
              <a:t>default_statistics_target</a:t>
            </a:r>
            <a:r>
              <a:rPr lang="en-US" dirty="0" smtClean="0"/>
              <a:t> parameter:</a:t>
            </a:r>
          </a:p>
          <a:p>
            <a:r>
              <a:rPr lang="en-US" dirty="0" smtClean="0"/>
              <a:t>Is used to increase sampling for statistics collected for ALL columns</a:t>
            </a:r>
          </a:p>
          <a:p>
            <a:r>
              <a:rPr lang="en-US" dirty="0" smtClean="0"/>
              <a:t>Can improve query planner estimates</a:t>
            </a:r>
          </a:p>
          <a:p>
            <a:r>
              <a:rPr lang="en-US" dirty="0" smtClean="0"/>
              <a:t>Is set to 25 by default</a:t>
            </a:r>
          </a:p>
          <a:p>
            <a:r>
              <a:rPr lang="en-US" dirty="0" smtClean="0"/>
              <a:t>Can increase the time for </a:t>
            </a:r>
            <a:r>
              <a:rPr lang="en-US" dirty="0" smtClean="0">
                <a:latin typeface="Courier New" pitchFamily="49" charset="0"/>
                <a:cs typeface="Courier New" pitchFamily="49" charset="0"/>
              </a:rPr>
              <a:t>ANALYZE</a:t>
            </a:r>
            <a:r>
              <a:rPr lang="en-US" dirty="0" smtClean="0"/>
              <a:t>, but can improve query planner’s estimate</a:t>
            </a:r>
          </a:p>
          <a:p>
            <a:r>
              <a:rPr lang="en-US" dirty="0" smtClean="0"/>
              <a:t>Is overridden by </a:t>
            </a:r>
            <a:r>
              <a:rPr lang="en-US" dirty="0" smtClean="0">
                <a:latin typeface="Courier New" pitchFamily="49" charset="0"/>
                <a:cs typeface="Courier New" pitchFamily="49" charset="0"/>
              </a:rPr>
              <a:t>SET STATISTICS</a:t>
            </a:r>
            <a:r>
              <a:rPr lang="en-US" dirty="0" smtClean="0"/>
              <a:t> on a column</a:t>
            </a:r>
          </a:p>
        </p:txBody>
      </p:sp>
    </p:spTree>
    <p:custDataLst>
      <p:tags r:id="rId1"/>
    </p:custDataLst>
    <p:extLst>
      <p:ext uri="{BB962C8B-B14F-4D97-AF65-F5344CB8AC3E}">
        <p14:creationId xmlns:p14="http://schemas.microsoft.com/office/powerpoint/2010/main" val="2247691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ight Arrow Callout 35"/>
          <p:cNvSpPr/>
          <p:nvPr/>
        </p:nvSpPr>
        <p:spPr>
          <a:xfrm rot="5400000">
            <a:off x="3943350" y="-1409250"/>
            <a:ext cx="800100" cy="7924800"/>
          </a:xfrm>
          <a:prstGeom prst="rightArrowCallout">
            <a:avLst/>
          </a:prstGeom>
          <a:solidFill>
            <a:schemeClr val="accent1">
              <a:lumMod val="20000"/>
              <a:lumOff val="8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Effect of Updating the Statistics Value</a:t>
            </a:r>
            <a:endParaRPr lang="en-US" dirty="0"/>
          </a:p>
        </p:txBody>
      </p:sp>
      <p:grpSp>
        <p:nvGrpSpPr>
          <p:cNvPr id="8" name="Group 26"/>
          <p:cNvGrpSpPr/>
          <p:nvPr/>
        </p:nvGrpSpPr>
        <p:grpSpPr>
          <a:xfrm>
            <a:off x="304800" y="713010"/>
            <a:ext cx="8001001" cy="1325791"/>
            <a:chOff x="838199" y="1828800"/>
            <a:chExt cx="8001001" cy="1767721"/>
          </a:xfrm>
        </p:grpSpPr>
        <p:grpSp>
          <p:nvGrpSpPr>
            <p:cNvPr id="9" name="Group 30"/>
            <p:cNvGrpSpPr/>
            <p:nvPr/>
          </p:nvGrpSpPr>
          <p:grpSpPr>
            <a:xfrm>
              <a:off x="838199" y="2010100"/>
              <a:ext cx="8001001" cy="1586421"/>
              <a:chOff x="609599" y="1476700"/>
              <a:chExt cx="8001001" cy="1586421"/>
            </a:xfrm>
          </p:grpSpPr>
          <p:sp>
            <p:nvSpPr>
              <p:cNvPr id="16" name="Rectangle 15"/>
              <p:cNvSpPr/>
              <p:nvPr/>
            </p:nvSpPr>
            <p:spPr>
              <a:xfrm>
                <a:off x="609600" y="1476700"/>
                <a:ext cx="8001000" cy="1586421"/>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609599" y="1476702"/>
                <a:ext cx="7993277"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27"/>
            <p:cNvGrpSpPr/>
            <p:nvPr/>
          </p:nvGrpSpPr>
          <p:grpSpPr>
            <a:xfrm>
              <a:off x="914400" y="1828800"/>
              <a:ext cx="7686440" cy="685800"/>
              <a:chOff x="914400" y="1828800"/>
              <a:chExt cx="7686440" cy="685800"/>
            </a:xfrm>
          </p:grpSpPr>
          <p:sp>
            <p:nvSpPr>
              <p:cNvPr id="11" name="TextBox 10"/>
              <p:cNvSpPr txBox="1"/>
              <p:nvPr/>
            </p:nvSpPr>
            <p:spPr>
              <a:xfrm>
                <a:off x="1524000" y="1981200"/>
                <a:ext cx="7076840" cy="492443"/>
              </a:xfrm>
              <a:prstGeom prst="rect">
                <a:avLst/>
              </a:prstGeom>
              <a:noFill/>
            </p:spPr>
            <p:txBody>
              <a:bodyPr wrap="none" rtlCol="0">
                <a:spAutoFit/>
              </a:bodyPr>
              <a:lstStyle/>
              <a:p>
                <a:r>
                  <a:rPr lang="en-US" b="1" dirty="0" err="1" smtClean="0">
                    <a:latin typeface="Calibri" pitchFamily="34" charset="0"/>
                  </a:rPr>
                  <a:t>pg_stats</a:t>
                </a:r>
                <a:r>
                  <a:rPr lang="en-US" b="1" dirty="0" smtClean="0">
                    <a:latin typeface="Calibri" pitchFamily="34" charset="0"/>
                  </a:rPr>
                  <a:t> view of </a:t>
                </a:r>
                <a:r>
                  <a:rPr lang="en-US" b="1" dirty="0" err="1" smtClean="0">
                    <a:latin typeface="Calibri" pitchFamily="34" charset="0"/>
                  </a:rPr>
                  <a:t>originairportid</a:t>
                </a:r>
                <a:r>
                  <a:rPr lang="en-US" b="1" dirty="0" smtClean="0">
                    <a:latin typeface="Calibri" pitchFamily="34" charset="0"/>
                  </a:rPr>
                  <a:t> column in </a:t>
                </a:r>
                <a:r>
                  <a:rPr lang="en-US" b="1" dirty="0" err="1" smtClean="0">
                    <a:latin typeface="Calibri" pitchFamily="34" charset="0"/>
                  </a:rPr>
                  <a:t>factontimeperformance</a:t>
                </a:r>
                <a:r>
                  <a:rPr lang="en-US" b="1" dirty="0" smtClean="0">
                    <a:latin typeface="Calibri" pitchFamily="34" charset="0"/>
                  </a:rPr>
                  <a:t> table</a:t>
                </a:r>
                <a:endParaRPr lang="en-US" b="1" dirty="0">
                  <a:latin typeface="Courier New" pitchFamily="49" charset="0"/>
                  <a:cs typeface="Courier New" pitchFamily="49" charset="0"/>
                </a:endParaRPr>
              </a:p>
            </p:txBody>
          </p:sp>
          <p:grpSp>
            <p:nvGrpSpPr>
              <p:cNvPr id="13" name="Group 25"/>
              <p:cNvGrpSpPr/>
              <p:nvPr/>
            </p:nvGrpSpPr>
            <p:grpSpPr>
              <a:xfrm>
                <a:off x="914400" y="1828800"/>
                <a:ext cx="838200" cy="685800"/>
                <a:chOff x="914400" y="1828800"/>
                <a:chExt cx="838200" cy="685800"/>
              </a:xfrm>
            </p:grpSpPr>
            <p:pic>
              <p:nvPicPr>
                <p:cNvPr id="14"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15"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pic>
        <p:nvPicPr>
          <p:cNvPr id="267270" name="Picture 6"/>
          <p:cNvPicPr>
            <a:picLocks noChangeAspect="1" noChangeArrowheads="1"/>
          </p:cNvPicPr>
          <p:nvPr/>
        </p:nvPicPr>
        <p:blipFill>
          <a:blip r:embed="rId6" cstate="print"/>
          <a:srcRect/>
          <a:stretch>
            <a:fillRect/>
          </a:stretch>
        </p:blipFill>
        <p:spPr bwMode="auto">
          <a:xfrm>
            <a:off x="381001" y="1238700"/>
            <a:ext cx="7742237" cy="742950"/>
          </a:xfrm>
          <a:prstGeom prst="rect">
            <a:avLst/>
          </a:prstGeom>
          <a:noFill/>
          <a:ln w="9525">
            <a:noFill/>
            <a:miter lim="800000"/>
            <a:headEnd/>
            <a:tailEnd/>
          </a:ln>
        </p:spPr>
      </p:pic>
      <p:pic>
        <p:nvPicPr>
          <p:cNvPr id="267272" name="Picture 8"/>
          <p:cNvPicPr>
            <a:picLocks noChangeAspect="1" noChangeArrowheads="1"/>
          </p:cNvPicPr>
          <p:nvPr/>
        </p:nvPicPr>
        <p:blipFill>
          <a:blip r:embed="rId7" cstate="print"/>
          <a:srcRect/>
          <a:stretch>
            <a:fillRect/>
          </a:stretch>
        </p:blipFill>
        <p:spPr bwMode="auto">
          <a:xfrm>
            <a:off x="472283" y="2195004"/>
            <a:ext cx="7742237" cy="435769"/>
          </a:xfrm>
          <a:prstGeom prst="rect">
            <a:avLst/>
          </a:prstGeom>
          <a:noFill/>
          <a:ln w="9525">
            <a:noFill/>
            <a:miter lim="800000"/>
            <a:headEnd/>
            <a:tailEnd/>
          </a:ln>
          <a:effectLst>
            <a:softEdge rad="31750"/>
          </a:effectLst>
        </p:spPr>
      </p:pic>
      <p:grpSp>
        <p:nvGrpSpPr>
          <p:cNvPr id="25" name="Group 26"/>
          <p:cNvGrpSpPr/>
          <p:nvPr/>
        </p:nvGrpSpPr>
        <p:grpSpPr>
          <a:xfrm>
            <a:off x="304800" y="2896050"/>
            <a:ext cx="8001001" cy="1657350"/>
            <a:chOff x="838199" y="1828800"/>
            <a:chExt cx="8001001" cy="2209800"/>
          </a:xfrm>
        </p:grpSpPr>
        <p:grpSp>
          <p:nvGrpSpPr>
            <p:cNvPr id="27" name="Group 30"/>
            <p:cNvGrpSpPr/>
            <p:nvPr/>
          </p:nvGrpSpPr>
          <p:grpSpPr>
            <a:xfrm>
              <a:off x="838199" y="2010100"/>
              <a:ext cx="8001001" cy="2028500"/>
              <a:chOff x="609599" y="1476700"/>
              <a:chExt cx="8001001" cy="2028500"/>
            </a:xfrm>
          </p:grpSpPr>
          <p:sp>
            <p:nvSpPr>
              <p:cNvPr id="33" name="Rectangle 32"/>
              <p:cNvSpPr/>
              <p:nvPr/>
            </p:nvSpPr>
            <p:spPr>
              <a:xfrm>
                <a:off x="609600" y="1476700"/>
                <a:ext cx="8001000" cy="2028500"/>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609599" y="1476702"/>
                <a:ext cx="7993277"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14400" y="1828800"/>
              <a:ext cx="5028035" cy="685800"/>
              <a:chOff x="914400" y="1828800"/>
              <a:chExt cx="5028035" cy="685800"/>
            </a:xfrm>
          </p:grpSpPr>
          <p:sp>
            <p:nvSpPr>
              <p:cNvPr id="29" name="TextBox 28"/>
              <p:cNvSpPr txBox="1"/>
              <p:nvPr/>
            </p:nvSpPr>
            <p:spPr>
              <a:xfrm>
                <a:off x="1524000" y="1981200"/>
                <a:ext cx="4418435" cy="492443"/>
              </a:xfrm>
              <a:prstGeom prst="rect">
                <a:avLst/>
              </a:prstGeom>
              <a:noFill/>
            </p:spPr>
            <p:txBody>
              <a:bodyPr wrap="none" rtlCol="0">
                <a:spAutoFit/>
              </a:bodyPr>
              <a:lstStyle/>
              <a:p>
                <a:r>
                  <a:rPr lang="en-US" b="1" dirty="0" smtClean="0">
                    <a:latin typeface="Calibri" pitchFamily="34" charset="0"/>
                  </a:rPr>
                  <a:t>Updated statistics on </a:t>
                </a:r>
                <a:r>
                  <a:rPr lang="en-US" b="1" dirty="0" err="1" smtClean="0">
                    <a:latin typeface="Calibri" pitchFamily="34" charset="0"/>
                  </a:rPr>
                  <a:t>originairportid</a:t>
                </a:r>
                <a:r>
                  <a:rPr lang="en-US" b="1" dirty="0" smtClean="0">
                    <a:latin typeface="Calibri" pitchFamily="34" charset="0"/>
                  </a:rPr>
                  <a:t> column</a:t>
                </a:r>
                <a:endParaRPr lang="en-US" b="1" dirty="0">
                  <a:latin typeface="Courier New" pitchFamily="49" charset="0"/>
                  <a:cs typeface="Courier New" pitchFamily="49" charset="0"/>
                </a:endParaRPr>
              </a:p>
            </p:txBody>
          </p:sp>
          <p:grpSp>
            <p:nvGrpSpPr>
              <p:cNvPr id="30" name="Group 25"/>
              <p:cNvGrpSpPr/>
              <p:nvPr/>
            </p:nvGrpSpPr>
            <p:grpSpPr>
              <a:xfrm>
                <a:off x="914400" y="1828800"/>
                <a:ext cx="838200" cy="685800"/>
                <a:chOff x="914400" y="1828800"/>
                <a:chExt cx="838200" cy="685800"/>
              </a:xfrm>
            </p:grpSpPr>
            <p:pic>
              <p:nvPicPr>
                <p:cNvPr id="31"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32"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pic>
        <p:nvPicPr>
          <p:cNvPr id="267273" name="Picture 9"/>
          <p:cNvPicPr>
            <a:picLocks noChangeAspect="1" noChangeArrowheads="1"/>
          </p:cNvPicPr>
          <p:nvPr/>
        </p:nvPicPr>
        <p:blipFill>
          <a:blip r:embed="rId8" cstate="print"/>
          <a:srcRect/>
          <a:stretch>
            <a:fillRect/>
          </a:stretch>
        </p:blipFill>
        <p:spPr bwMode="auto">
          <a:xfrm>
            <a:off x="381001" y="3410401"/>
            <a:ext cx="7742237" cy="1078706"/>
          </a:xfrm>
          <a:prstGeom prst="rect">
            <a:avLst/>
          </a:prstGeom>
          <a:noFill/>
          <a:ln w="9525">
            <a:noFill/>
            <a:miter lim="800000"/>
            <a:headEnd/>
            <a:tailEnd/>
          </a:ln>
        </p:spPr>
      </p:pic>
      <p:sp>
        <p:nvSpPr>
          <p:cNvPr id="37" name="Rounded Rectangle 36"/>
          <p:cNvSpPr/>
          <p:nvPr/>
        </p:nvSpPr>
        <p:spPr>
          <a:xfrm>
            <a:off x="7467600" y="1251323"/>
            <a:ext cx="685800" cy="114300"/>
          </a:xfrm>
          <a:prstGeom prst="roundRect">
            <a:avLst/>
          </a:prstGeom>
          <a:solidFill>
            <a:schemeClr val="accent4">
              <a:lumMod val="75000"/>
              <a:alpha val="25098"/>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381000" y="1353000"/>
            <a:ext cx="7086600" cy="114300"/>
          </a:xfrm>
          <a:prstGeom prst="roundRect">
            <a:avLst/>
          </a:prstGeom>
          <a:solidFill>
            <a:schemeClr val="accent4">
              <a:lumMod val="75000"/>
              <a:alpha val="25098"/>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7467600" y="3410400"/>
            <a:ext cx="685800" cy="114300"/>
          </a:xfrm>
          <a:prstGeom prst="roundRect">
            <a:avLst/>
          </a:prstGeom>
          <a:solidFill>
            <a:schemeClr val="accent4">
              <a:lumMod val="75000"/>
              <a:alpha val="25098"/>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381000" y="3521092"/>
            <a:ext cx="7772400" cy="109847"/>
          </a:xfrm>
          <a:prstGeom prst="roundRect">
            <a:avLst/>
          </a:prstGeom>
          <a:solidFill>
            <a:schemeClr val="accent4">
              <a:lumMod val="75000"/>
              <a:alpha val="25098"/>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381000" y="3635257"/>
            <a:ext cx="7086600" cy="71866"/>
          </a:xfrm>
          <a:prstGeom prst="roundRect">
            <a:avLst/>
          </a:prstGeom>
          <a:solidFill>
            <a:schemeClr val="accent4">
              <a:lumMod val="75000"/>
              <a:alpha val="25098"/>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410200" y="2838901"/>
            <a:ext cx="3581400" cy="646331"/>
          </a:xfrm>
          <a:prstGeom prst="rect">
            <a:avLst/>
          </a:prstGeom>
          <a:solidFill>
            <a:schemeClr val="bg1"/>
          </a:solidFill>
          <a:ln>
            <a:solidFill>
              <a:schemeClr val="bg1">
                <a:lumMod val="85000"/>
              </a:schemeClr>
            </a:solidFill>
          </a:ln>
        </p:spPr>
        <p:txBody>
          <a:bodyPr wrap="square" rtlCol="0">
            <a:spAutoFit/>
          </a:bodyPr>
          <a:lstStyle/>
          <a:p>
            <a:r>
              <a:rPr lang="en-US" b="1" dirty="0" smtClean="0">
                <a:solidFill>
                  <a:schemeClr val="bg2">
                    <a:lumMod val="75000"/>
                  </a:schemeClr>
                </a:solidFill>
                <a:latin typeface="Calibri" pitchFamily="34" charset="0"/>
              </a:rPr>
              <a:t>Sampling size has increased, improving statistics for the column</a:t>
            </a:r>
            <a:endParaRPr lang="en-US" b="1" dirty="0">
              <a:solidFill>
                <a:schemeClr val="bg2">
                  <a:lumMod val="75000"/>
                </a:schemeClr>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12460309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Total Number of Entries in a Table</a:t>
            </a:r>
            <a:endParaRPr lang="en-US" dirty="0"/>
          </a:p>
        </p:txBody>
      </p:sp>
      <p:grpSp>
        <p:nvGrpSpPr>
          <p:cNvPr id="6" name="Group 26"/>
          <p:cNvGrpSpPr/>
          <p:nvPr/>
        </p:nvGrpSpPr>
        <p:grpSpPr>
          <a:xfrm>
            <a:off x="304800" y="1169639"/>
            <a:ext cx="8001001" cy="1325791"/>
            <a:chOff x="838199" y="1828800"/>
            <a:chExt cx="8001001" cy="1767721"/>
          </a:xfrm>
        </p:grpSpPr>
        <p:grpSp>
          <p:nvGrpSpPr>
            <p:cNvPr id="7" name="Group 30"/>
            <p:cNvGrpSpPr/>
            <p:nvPr/>
          </p:nvGrpSpPr>
          <p:grpSpPr>
            <a:xfrm>
              <a:off x="838199" y="2010100"/>
              <a:ext cx="8001001" cy="1586421"/>
              <a:chOff x="609599" y="1476700"/>
              <a:chExt cx="8001001" cy="1586421"/>
            </a:xfrm>
          </p:grpSpPr>
          <p:sp>
            <p:nvSpPr>
              <p:cNvPr id="13" name="Rectangle 12"/>
              <p:cNvSpPr/>
              <p:nvPr/>
            </p:nvSpPr>
            <p:spPr>
              <a:xfrm>
                <a:off x="609600" y="1476700"/>
                <a:ext cx="8001000" cy="1586421"/>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09599" y="1476702"/>
                <a:ext cx="7993277"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27"/>
            <p:cNvGrpSpPr/>
            <p:nvPr/>
          </p:nvGrpSpPr>
          <p:grpSpPr>
            <a:xfrm>
              <a:off x="914400" y="1828800"/>
              <a:ext cx="6005804" cy="685800"/>
              <a:chOff x="914400" y="1828800"/>
              <a:chExt cx="6005804" cy="685800"/>
            </a:xfrm>
          </p:grpSpPr>
          <p:sp>
            <p:nvSpPr>
              <p:cNvPr id="9" name="TextBox 8"/>
              <p:cNvSpPr txBox="1"/>
              <p:nvPr/>
            </p:nvSpPr>
            <p:spPr>
              <a:xfrm>
                <a:off x="1524000" y="1981200"/>
                <a:ext cx="5396204" cy="492443"/>
              </a:xfrm>
              <a:prstGeom prst="rect">
                <a:avLst/>
              </a:prstGeom>
              <a:noFill/>
            </p:spPr>
            <p:txBody>
              <a:bodyPr wrap="none" rtlCol="0">
                <a:spAutoFit/>
              </a:bodyPr>
              <a:lstStyle/>
              <a:p>
                <a:r>
                  <a:rPr lang="en-US" b="1" dirty="0" smtClean="0">
                    <a:latin typeface="Calibri" pitchFamily="34" charset="0"/>
                  </a:rPr>
                  <a:t>Examination of the number of rows (</a:t>
                </a:r>
                <a:r>
                  <a:rPr lang="en-US" b="1" dirty="0" err="1" smtClean="0">
                    <a:latin typeface="Calibri" pitchFamily="34" charset="0"/>
                  </a:rPr>
                  <a:t>tuples</a:t>
                </a:r>
                <a:r>
                  <a:rPr lang="en-US" b="1" dirty="0" smtClean="0">
                    <a:latin typeface="Calibri" pitchFamily="34" charset="0"/>
                  </a:rPr>
                  <a:t>) and pages</a:t>
                </a:r>
                <a:endParaRPr lang="en-US" b="1" dirty="0">
                  <a:latin typeface="Courier New" pitchFamily="49" charset="0"/>
                  <a:cs typeface="Courier New" pitchFamily="49" charset="0"/>
                </a:endParaRPr>
              </a:p>
            </p:txBody>
          </p:sp>
          <p:grpSp>
            <p:nvGrpSpPr>
              <p:cNvPr id="10" name="Group 25"/>
              <p:cNvGrpSpPr/>
              <p:nvPr/>
            </p:nvGrpSpPr>
            <p:grpSpPr>
              <a:xfrm>
                <a:off x="914400" y="1828800"/>
                <a:ext cx="838200" cy="685800"/>
                <a:chOff x="914400" y="1828800"/>
                <a:chExt cx="838200" cy="685800"/>
              </a:xfrm>
            </p:grpSpPr>
            <p:pic>
              <p:nvPicPr>
                <p:cNvPr id="11"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12"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pic>
        <p:nvPicPr>
          <p:cNvPr id="270338" name="Picture 2"/>
          <p:cNvPicPr>
            <a:picLocks noChangeAspect="1" noChangeArrowheads="1"/>
          </p:cNvPicPr>
          <p:nvPr/>
        </p:nvPicPr>
        <p:blipFill>
          <a:blip r:embed="rId6" cstate="print"/>
          <a:srcRect/>
          <a:stretch>
            <a:fillRect/>
          </a:stretch>
        </p:blipFill>
        <p:spPr bwMode="auto">
          <a:xfrm>
            <a:off x="381000" y="1695329"/>
            <a:ext cx="4552950" cy="685800"/>
          </a:xfrm>
          <a:prstGeom prst="rect">
            <a:avLst/>
          </a:prstGeom>
          <a:noFill/>
          <a:ln w="9525">
            <a:noFill/>
            <a:miter lim="800000"/>
            <a:headEnd/>
            <a:tailEnd/>
          </a:ln>
        </p:spPr>
      </p:pic>
      <p:sp>
        <p:nvSpPr>
          <p:cNvPr id="21" name="Rounded Rectangle 20"/>
          <p:cNvSpPr/>
          <p:nvPr/>
        </p:nvSpPr>
        <p:spPr>
          <a:xfrm>
            <a:off x="2971800" y="2161435"/>
            <a:ext cx="1981200" cy="114300"/>
          </a:xfrm>
          <a:prstGeom prst="roundRect">
            <a:avLst/>
          </a:prstGeom>
          <a:solidFill>
            <a:schemeClr val="accent4">
              <a:lumMod val="75000"/>
              <a:alpha val="25098"/>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6"/>
          <p:cNvGrpSpPr/>
          <p:nvPr/>
        </p:nvGrpSpPr>
        <p:grpSpPr>
          <a:xfrm>
            <a:off x="304801" y="3066929"/>
            <a:ext cx="8001001" cy="1325791"/>
            <a:chOff x="838199" y="1828800"/>
            <a:chExt cx="8001001" cy="1767721"/>
          </a:xfrm>
        </p:grpSpPr>
        <p:grpSp>
          <p:nvGrpSpPr>
            <p:cNvPr id="23" name="Group 30"/>
            <p:cNvGrpSpPr/>
            <p:nvPr/>
          </p:nvGrpSpPr>
          <p:grpSpPr>
            <a:xfrm>
              <a:off x="838199" y="2010100"/>
              <a:ext cx="8001001" cy="1586421"/>
              <a:chOff x="609599" y="1476700"/>
              <a:chExt cx="8001001" cy="1586421"/>
            </a:xfrm>
          </p:grpSpPr>
          <p:sp>
            <p:nvSpPr>
              <p:cNvPr id="29" name="Rectangle 28"/>
              <p:cNvSpPr/>
              <p:nvPr/>
            </p:nvSpPr>
            <p:spPr>
              <a:xfrm>
                <a:off x="609600" y="1476700"/>
                <a:ext cx="8001000" cy="1586421"/>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609599" y="1476702"/>
                <a:ext cx="7993277"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7"/>
            <p:cNvGrpSpPr/>
            <p:nvPr/>
          </p:nvGrpSpPr>
          <p:grpSpPr>
            <a:xfrm>
              <a:off x="914400" y="1828800"/>
              <a:ext cx="6005804" cy="685800"/>
              <a:chOff x="914400" y="1828800"/>
              <a:chExt cx="6005804" cy="685800"/>
            </a:xfrm>
          </p:grpSpPr>
          <p:sp>
            <p:nvSpPr>
              <p:cNvPr id="25" name="TextBox 24"/>
              <p:cNvSpPr txBox="1"/>
              <p:nvPr/>
            </p:nvSpPr>
            <p:spPr>
              <a:xfrm>
                <a:off x="1524000" y="1981200"/>
                <a:ext cx="5396204" cy="492443"/>
              </a:xfrm>
              <a:prstGeom prst="rect">
                <a:avLst/>
              </a:prstGeom>
              <a:noFill/>
            </p:spPr>
            <p:txBody>
              <a:bodyPr wrap="none" rtlCol="0">
                <a:spAutoFit/>
              </a:bodyPr>
              <a:lstStyle/>
              <a:p>
                <a:r>
                  <a:rPr lang="en-US" b="1" dirty="0" smtClean="0">
                    <a:latin typeface="Calibri" pitchFamily="34" charset="0"/>
                  </a:rPr>
                  <a:t>Examination of the number of rows (</a:t>
                </a:r>
                <a:r>
                  <a:rPr lang="en-US" b="1" dirty="0" err="1" smtClean="0">
                    <a:latin typeface="Calibri" pitchFamily="34" charset="0"/>
                  </a:rPr>
                  <a:t>tuples</a:t>
                </a:r>
                <a:r>
                  <a:rPr lang="en-US" b="1" dirty="0" smtClean="0">
                    <a:latin typeface="Calibri" pitchFamily="34" charset="0"/>
                  </a:rPr>
                  <a:t>) and pages</a:t>
                </a:r>
                <a:endParaRPr lang="en-US" b="1" dirty="0">
                  <a:latin typeface="Courier New" pitchFamily="49" charset="0"/>
                  <a:cs typeface="Courier New" pitchFamily="49" charset="0"/>
                </a:endParaRPr>
              </a:p>
            </p:txBody>
          </p:sp>
          <p:grpSp>
            <p:nvGrpSpPr>
              <p:cNvPr id="26" name="Group 25"/>
              <p:cNvGrpSpPr/>
              <p:nvPr/>
            </p:nvGrpSpPr>
            <p:grpSpPr>
              <a:xfrm>
                <a:off x="914400" y="1828800"/>
                <a:ext cx="838200" cy="685800"/>
                <a:chOff x="914400" y="1828800"/>
                <a:chExt cx="838200" cy="685800"/>
              </a:xfrm>
            </p:grpSpPr>
            <p:pic>
              <p:nvPicPr>
                <p:cNvPr id="27"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28"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pic>
        <p:nvPicPr>
          <p:cNvPr id="270339" name="Picture 3"/>
          <p:cNvPicPr>
            <a:picLocks noChangeAspect="1" noChangeArrowheads="1"/>
          </p:cNvPicPr>
          <p:nvPr/>
        </p:nvPicPr>
        <p:blipFill>
          <a:blip r:embed="rId7" cstate="print"/>
          <a:srcRect/>
          <a:stretch>
            <a:fillRect/>
          </a:stretch>
        </p:blipFill>
        <p:spPr bwMode="auto">
          <a:xfrm>
            <a:off x="381001" y="3581279"/>
            <a:ext cx="4486275" cy="685800"/>
          </a:xfrm>
          <a:prstGeom prst="rect">
            <a:avLst/>
          </a:prstGeom>
          <a:noFill/>
          <a:ln w="9525">
            <a:noFill/>
            <a:miter lim="800000"/>
            <a:headEnd/>
            <a:tailEnd/>
          </a:ln>
        </p:spPr>
      </p:pic>
      <p:sp>
        <p:nvSpPr>
          <p:cNvPr id="34" name="Rounded Rectangle 33"/>
          <p:cNvSpPr/>
          <p:nvPr/>
        </p:nvSpPr>
        <p:spPr>
          <a:xfrm>
            <a:off x="2971801" y="4040914"/>
            <a:ext cx="1981200" cy="114300"/>
          </a:xfrm>
          <a:prstGeom prst="roundRect">
            <a:avLst/>
          </a:prstGeom>
          <a:solidFill>
            <a:schemeClr val="accent4">
              <a:lumMod val="75000"/>
              <a:alpha val="25098"/>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2819400" y="2609729"/>
            <a:ext cx="2971800" cy="514350"/>
            <a:chOff x="2819400" y="2667000"/>
            <a:chExt cx="2971800" cy="685800"/>
          </a:xfrm>
        </p:grpSpPr>
        <p:sp>
          <p:nvSpPr>
            <p:cNvPr id="5" name="Right Arrow Callout 4"/>
            <p:cNvSpPr/>
            <p:nvPr/>
          </p:nvSpPr>
          <p:spPr>
            <a:xfrm rot="5400000">
              <a:off x="3962400" y="1524000"/>
              <a:ext cx="685800" cy="2971800"/>
            </a:xfrm>
            <a:prstGeom prst="rightArrowCallout">
              <a:avLst/>
            </a:prstGeom>
            <a:solidFill>
              <a:schemeClr val="accent1">
                <a:lumMod val="20000"/>
                <a:lumOff val="8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0340" name="Picture 4"/>
            <p:cNvPicPr>
              <a:picLocks noChangeAspect="1" noChangeArrowheads="1"/>
            </p:cNvPicPr>
            <p:nvPr/>
          </p:nvPicPr>
          <p:blipFill>
            <a:blip r:embed="rId8" cstate="print"/>
            <a:srcRect/>
            <a:stretch>
              <a:fillRect/>
            </a:stretch>
          </p:blipFill>
          <p:spPr bwMode="auto">
            <a:xfrm>
              <a:off x="2871850" y="2743200"/>
              <a:ext cx="2867025" cy="295275"/>
            </a:xfrm>
            <a:prstGeom prst="rect">
              <a:avLst/>
            </a:prstGeom>
            <a:noFill/>
            <a:ln w="9525">
              <a:noFill/>
              <a:miter lim="800000"/>
              <a:headEnd/>
              <a:tailEnd/>
            </a:ln>
            <a:effectLst>
              <a:softEdge rad="31750"/>
            </a:effectLst>
          </p:spPr>
        </p:pic>
      </p:grpSp>
      <p:sp>
        <p:nvSpPr>
          <p:cNvPr id="37" name="TextBox 36"/>
          <p:cNvSpPr txBox="1"/>
          <p:nvPr/>
        </p:nvSpPr>
        <p:spPr>
          <a:xfrm>
            <a:off x="6553200" y="3524129"/>
            <a:ext cx="2362200" cy="1200329"/>
          </a:xfrm>
          <a:prstGeom prst="rect">
            <a:avLst/>
          </a:prstGeom>
          <a:solidFill>
            <a:schemeClr val="bg1"/>
          </a:solidFill>
          <a:ln>
            <a:solidFill>
              <a:schemeClr val="bg1">
                <a:lumMod val="85000"/>
              </a:schemeClr>
            </a:solidFill>
          </a:ln>
        </p:spPr>
        <p:txBody>
          <a:bodyPr wrap="square" rtlCol="0">
            <a:spAutoFit/>
          </a:bodyPr>
          <a:lstStyle/>
          <a:p>
            <a:r>
              <a:rPr lang="en-US" b="1" dirty="0" smtClean="0">
                <a:solidFill>
                  <a:schemeClr val="bg2">
                    <a:lumMod val="75000"/>
                  </a:schemeClr>
                </a:solidFill>
                <a:latin typeface="Calibri" pitchFamily="34" charset="0"/>
              </a:rPr>
              <a:t>Number of rows and pages is updated to accurately reflect newly added rows</a:t>
            </a:r>
            <a:endParaRPr lang="en-US" b="1" dirty="0">
              <a:solidFill>
                <a:schemeClr val="bg2">
                  <a:lumMod val="75000"/>
                </a:schemeClr>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18448594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a:t>
            </a:r>
            <a:r>
              <a:rPr lang="en-US" dirty="0" smtClean="0">
                <a:latin typeface="Courier New" pitchFamily="49" charset="0"/>
                <a:cs typeface="Courier New" pitchFamily="49" charset="0"/>
              </a:rPr>
              <a:t>gp_analyze_relative_error</a:t>
            </a:r>
            <a:r>
              <a:rPr lang="en-US" dirty="0" smtClean="0"/>
              <a:t> Parameter</a:t>
            </a:r>
            <a:endParaRPr lang="en-US" dirty="0"/>
          </a:p>
        </p:txBody>
      </p:sp>
      <p:sp>
        <p:nvSpPr>
          <p:cNvPr id="8" name="Content Placeholder 7"/>
          <p:cNvSpPr>
            <a:spLocks noGrp="1"/>
          </p:cNvSpPr>
          <p:nvPr>
            <p:ph idx="1"/>
          </p:nvPr>
        </p:nvSpPr>
        <p:spPr/>
        <p:txBody>
          <a:bodyPr/>
          <a:lstStyle/>
          <a:p>
            <a:pPr marL="0" indent="0">
              <a:spcBef>
                <a:spcPts val="300"/>
              </a:spcBef>
              <a:buNone/>
            </a:pPr>
            <a:r>
              <a:rPr lang="en-US" sz="2200" dirty="0" smtClean="0"/>
              <a:t>The </a:t>
            </a:r>
            <a:r>
              <a:rPr lang="en-US" sz="2200" dirty="0" smtClean="0">
                <a:latin typeface="Courier New" pitchFamily="49" charset="0"/>
                <a:cs typeface="Courier New" pitchFamily="49" charset="0"/>
              </a:rPr>
              <a:t>gp_analyze_relative_error</a:t>
            </a:r>
            <a:r>
              <a:rPr lang="en-US" sz="2200" dirty="0" smtClean="0"/>
              <a:t> server configuration parameter:</a:t>
            </a:r>
          </a:p>
          <a:p>
            <a:pPr>
              <a:spcBef>
                <a:spcPts val="300"/>
              </a:spcBef>
            </a:pPr>
            <a:r>
              <a:rPr lang="en-US" sz="2200" dirty="0" smtClean="0"/>
              <a:t>Sets the estimated acceptable error in the cardinality of the table; a value of 0.5 is equivalent to an acceptable error of 50%</a:t>
            </a:r>
          </a:p>
          <a:p>
            <a:pPr>
              <a:spcBef>
                <a:spcPts val="300"/>
              </a:spcBef>
            </a:pPr>
            <a:r>
              <a:rPr lang="en-US" sz="2200" dirty="0" smtClean="0"/>
              <a:t>Defaults to 0.25 </a:t>
            </a:r>
          </a:p>
          <a:p>
            <a:pPr>
              <a:spcBef>
                <a:spcPts val="300"/>
              </a:spcBef>
            </a:pPr>
            <a:r>
              <a:rPr lang="en-US" sz="2200" dirty="0" smtClean="0"/>
              <a:t>Allows the number of rows sampled to be increased if the relative error faction is decreased</a:t>
            </a:r>
          </a:p>
          <a:p>
            <a:pPr>
              <a:spcBef>
                <a:spcPts val="300"/>
              </a:spcBef>
            </a:pPr>
            <a:r>
              <a:rPr lang="en-US" sz="2200" dirty="0" smtClean="0"/>
              <a:t>Is set in the following manner:</a:t>
            </a:r>
            <a:br>
              <a:rPr lang="en-US" sz="2200" dirty="0" smtClean="0"/>
            </a:br>
            <a:r>
              <a:rPr lang="en-US" sz="2200" dirty="0" smtClean="0">
                <a:latin typeface="Courier New" pitchFamily="49" charset="0"/>
                <a:cs typeface="Courier New" pitchFamily="49" charset="0"/>
              </a:rPr>
              <a:t>gp_analyze_relative_error = .25</a:t>
            </a:r>
          </a:p>
        </p:txBody>
      </p:sp>
    </p:spTree>
    <p:custDataLst>
      <p:tags r:id="rId1"/>
    </p:custDataLst>
    <p:extLst>
      <p:ext uri="{BB962C8B-B14F-4D97-AF65-F5344CB8AC3E}">
        <p14:creationId xmlns:p14="http://schemas.microsoft.com/office/powerpoint/2010/main" val="18920883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ANALYZE Best Practices</a:t>
            </a:r>
            <a:endParaRPr lang="en-US" dirty="0"/>
          </a:p>
        </p:txBody>
      </p:sp>
      <p:sp>
        <p:nvSpPr>
          <p:cNvPr id="8" name="Content Placeholder 7"/>
          <p:cNvSpPr>
            <a:spLocks noGrp="1"/>
          </p:cNvSpPr>
          <p:nvPr>
            <p:ph idx="1"/>
          </p:nvPr>
        </p:nvSpPr>
        <p:spPr/>
        <p:txBody>
          <a:bodyPr/>
          <a:lstStyle/>
          <a:p>
            <a:pPr>
              <a:spcBef>
                <a:spcPts val="300"/>
              </a:spcBef>
              <a:buNone/>
            </a:pPr>
            <a:r>
              <a:rPr lang="en-US" dirty="0" smtClean="0"/>
              <a:t>Consider the following:</a:t>
            </a:r>
          </a:p>
          <a:p>
            <a:pPr>
              <a:spcBef>
                <a:spcPts val="300"/>
              </a:spcBef>
            </a:pPr>
            <a:r>
              <a:rPr lang="en-US" dirty="0" smtClean="0"/>
              <a:t>For large data warehouse environments it may not be feasible to run </a:t>
            </a:r>
            <a:r>
              <a:rPr lang="en-US" dirty="0" smtClean="0">
                <a:latin typeface="Courier New" pitchFamily="49" charset="0"/>
                <a:cs typeface="Courier New" pitchFamily="49" charset="0"/>
              </a:rPr>
              <a:t>ANALYZE</a:t>
            </a:r>
            <a:r>
              <a:rPr lang="en-US" dirty="0" smtClean="0"/>
              <a:t> on the entire database or on all columns in a table</a:t>
            </a:r>
          </a:p>
          <a:p>
            <a:pPr>
              <a:spcBef>
                <a:spcPts val="300"/>
              </a:spcBef>
            </a:pPr>
            <a:r>
              <a:rPr lang="en-US" dirty="0" smtClean="0"/>
              <a:t>Run </a:t>
            </a:r>
            <a:r>
              <a:rPr lang="en-US" dirty="0" smtClean="0">
                <a:latin typeface="Courier New" pitchFamily="49" charset="0"/>
                <a:cs typeface="Courier New" pitchFamily="49" charset="0"/>
              </a:rPr>
              <a:t>ANALYZE</a:t>
            </a:r>
            <a:r>
              <a:rPr lang="en-US" dirty="0" smtClean="0"/>
              <a:t> for </a:t>
            </a:r>
          </a:p>
          <a:p>
            <a:pPr lvl="1">
              <a:spcBef>
                <a:spcPts val="300"/>
              </a:spcBef>
            </a:pPr>
            <a:r>
              <a:rPr lang="en-US" dirty="0" smtClean="0"/>
              <a:t>Columns used in a </a:t>
            </a:r>
            <a:r>
              <a:rPr lang="en-US" dirty="0" smtClean="0">
                <a:latin typeface="Courier New" pitchFamily="49" charset="0"/>
                <a:cs typeface="Courier New" pitchFamily="49" charset="0"/>
              </a:rPr>
              <a:t>JOIN</a:t>
            </a:r>
            <a:r>
              <a:rPr lang="en-US" dirty="0" smtClean="0"/>
              <a:t> condition</a:t>
            </a:r>
          </a:p>
          <a:p>
            <a:pPr lvl="1">
              <a:spcBef>
                <a:spcPts val="300"/>
              </a:spcBef>
            </a:pPr>
            <a:r>
              <a:rPr lang="en-US" dirty="0" smtClean="0"/>
              <a:t>Columns used in a </a:t>
            </a:r>
            <a:r>
              <a:rPr lang="en-US" dirty="0" smtClean="0">
                <a:latin typeface="Courier New" pitchFamily="49" charset="0"/>
                <a:cs typeface="Courier New" pitchFamily="49" charset="0"/>
              </a:rPr>
              <a:t>WHERE</a:t>
            </a:r>
            <a:r>
              <a:rPr lang="en-US" dirty="0" smtClean="0"/>
              <a:t> clause</a:t>
            </a:r>
          </a:p>
          <a:p>
            <a:pPr lvl="1">
              <a:spcBef>
                <a:spcPts val="300"/>
              </a:spcBef>
            </a:pPr>
            <a:r>
              <a:rPr lang="en-US" dirty="0" smtClean="0"/>
              <a:t>Columns used in a </a:t>
            </a:r>
            <a:r>
              <a:rPr lang="en-US" dirty="0" smtClean="0">
                <a:latin typeface="Courier New" pitchFamily="49" charset="0"/>
                <a:cs typeface="Courier New" pitchFamily="49" charset="0"/>
              </a:rPr>
              <a:t>SORT</a:t>
            </a:r>
            <a:r>
              <a:rPr lang="en-US" dirty="0" smtClean="0"/>
              <a:t> clause</a:t>
            </a:r>
          </a:p>
          <a:p>
            <a:pPr lvl="1">
              <a:spcBef>
                <a:spcPts val="300"/>
              </a:spcBef>
            </a:pPr>
            <a:r>
              <a:rPr lang="en-US" dirty="0" smtClean="0"/>
              <a:t>Columns used in a </a:t>
            </a:r>
            <a:r>
              <a:rPr lang="en-US" dirty="0" smtClean="0">
                <a:latin typeface="Courier New" pitchFamily="49" charset="0"/>
                <a:cs typeface="Courier New" pitchFamily="49" charset="0"/>
              </a:rPr>
              <a:t>GROUP BY</a:t>
            </a:r>
            <a:r>
              <a:rPr lang="en-US" dirty="0" smtClean="0"/>
              <a:t> or </a:t>
            </a:r>
            <a:r>
              <a:rPr lang="en-US" dirty="0" smtClean="0">
                <a:latin typeface="Courier New" pitchFamily="49" charset="0"/>
                <a:cs typeface="Courier New" pitchFamily="49" charset="0"/>
              </a:rPr>
              <a:t>HAVING</a:t>
            </a:r>
            <a:r>
              <a:rPr lang="en-US" dirty="0" smtClean="0"/>
              <a:t> clause</a:t>
            </a:r>
          </a:p>
        </p:txBody>
      </p:sp>
    </p:spTree>
    <p:custDataLst>
      <p:tags r:id="rId1"/>
    </p:custDataLst>
    <p:extLst>
      <p:ext uri="{BB962C8B-B14F-4D97-AF65-F5344CB8AC3E}">
        <p14:creationId xmlns:p14="http://schemas.microsoft.com/office/powerpoint/2010/main" val="330776917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Content Placeholder 2"/>
          <p:cNvSpPr>
            <a:spLocks noGrp="1"/>
          </p:cNvSpPr>
          <p:nvPr>
            <p:ph idx="1"/>
          </p:nvPr>
        </p:nvSpPr>
        <p:spPr/>
        <p:txBody>
          <a:bodyPr/>
          <a:lstStyle/>
          <a:p>
            <a:pPr marL="0" indent="0">
              <a:buNone/>
            </a:pPr>
            <a:r>
              <a:rPr lang="en-US" dirty="0" smtClean="0"/>
              <a:t>In this module we covered:</a:t>
            </a:r>
          </a:p>
          <a:p>
            <a:r>
              <a:rPr lang="en-US" dirty="0" smtClean="0"/>
              <a:t>Collecting statistics about the database</a:t>
            </a:r>
          </a:p>
          <a:p>
            <a:r>
              <a:rPr lang="en-US" dirty="0" smtClean="0"/>
              <a:t>Improving performance by using </a:t>
            </a:r>
            <a:r>
              <a:rPr lang="en-US" dirty="0" smtClean="0">
                <a:latin typeface="Courier New"/>
                <a:cs typeface="Courier New"/>
              </a:rPr>
              <a:t>ANALYZE</a:t>
            </a:r>
          </a:p>
          <a:p>
            <a:r>
              <a:rPr lang="en-US" dirty="0" smtClean="0"/>
              <a:t>Increasing sampling and statistics</a:t>
            </a:r>
          </a:p>
          <a:p>
            <a:r>
              <a:rPr lang="en-US" dirty="0" smtClean="0"/>
              <a:t>Identifying when it is best to use </a:t>
            </a:r>
            <a:r>
              <a:rPr lang="en-US" dirty="0" smtClean="0">
                <a:latin typeface="Courier New"/>
                <a:cs typeface="Courier New"/>
              </a:rPr>
              <a:t>ANALYZE</a:t>
            </a:r>
          </a:p>
          <a:p>
            <a:endParaRPr lang="en-US" dirty="0"/>
          </a:p>
        </p:txBody>
      </p:sp>
    </p:spTree>
    <p:extLst>
      <p:ext uri="{BB962C8B-B14F-4D97-AF65-F5344CB8AC3E}">
        <p14:creationId xmlns:p14="http://schemas.microsoft.com/office/powerpoint/2010/main" val="18744806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2088611269"/>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Impact of Statistics on Performance (Why should you ANALYZE)</a:t>
            </a:r>
          </a:p>
          <a:p>
            <a:r>
              <a:rPr lang="en-US" dirty="0" smtClean="0"/>
              <a:t>Collecting </a:t>
            </a:r>
            <a:r>
              <a:rPr lang="en-US" dirty="0" smtClean="0"/>
              <a:t>statistics about the </a:t>
            </a:r>
            <a:r>
              <a:rPr lang="en-US" dirty="0" smtClean="0"/>
              <a:t>database (</a:t>
            </a:r>
            <a:r>
              <a:rPr lang="en-US" dirty="0">
                <a:latin typeface="Courier New"/>
                <a:cs typeface="Courier New"/>
              </a:rPr>
              <a:t>EXPLAIN ANALYZE</a:t>
            </a:r>
            <a:r>
              <a:rPr lang="en-US" dirty="0" smtClean="0"/>
              <a:t>)</a:t>
            </a:r>
            <a:endParaRPr lang="en-US" dirty="0" smtClean="0"/>
          </a:p>
          <a:p>
            <a:r>
              <a:rPr lang="en-US" dirty="0" smtClean="0"/>
              <a:t>Improving performance by using </a:t>
            </a:r>
            <a:r>
              <a:rPr lang="en-US" dirty="0" smtClean="0">
                <a:latin typeface="Courier New"/>
                <a:cs typeface="Courier New"/>
              </a:rPr>
              <a:t>ANALYZE</a:t>
            </a:r>
          </a:p>
          <a:p>
            <a:r>
              <a:rPr lang="en-US" dirty="0" smtClean="0"/>
              <a:t>Increasing sampling and statistics</a:t>
            </a:r>
          </a:p>
          <a:p>
            <a:r>
              <a:rPr lang="en-US" dirty="0" smtClean="0"/>
              <a:t>Identifying when it is best to use </a:t>
            </a:r>
            <a:r>
              <a:rPr lang="en-US" dirty="0" smtClean="0">
                <a:latin typeface="Courier New"/>
                <a:cs typeface="Courier New"/>
              </a:rPr>
              <a:t>ANALYZE</a:t>
            </a:r>
          </a:p>
          <a:p>
            <a:endParaRPr lang="en-US" dirty="0"/>
          </a:p>
        </p:txBody>
      </p:sp>
    </p:spTree>
    <p:extLst>
      <p:ext uri="{BB962C8B-B14F-4D97-AF65-F5344CB8AC3E}">
        <p14:creationId xmlns:p14="http://schemas.microsoft.com/office/powerpoint/2010/main" val="340064642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Statistics on Performance</a:t>
            </a:r>
          </a:p>
        </p:txBody>
      </p:sp>
      <p:sp>
        <p:nvSpPr>
          <p:cNvPr id="3" name="Content Placeholder 2"/>
          <p:cNvSpPr>
            <a:spLocks noGrp="1"/>
          </p:cNvSpPr>
          <p:nvPr>
            <p:ph idx="1"/>
          </p:nvPr>
        </p:nvSpPr>
        <p:spPr>
          <a:xfrm>
            <a:off x="457199" y="1200151"/>
            <a:ext cx="8533389" cy="3394472"/>
          </a:xfrm>
        </p:spPr>
        <p:txBody>
          <a:bodyPr/>
          <a:lstStyle/>
          <a:p>
            <a:r>
              <a:rPr lang="en-US" sz="2000" dirty="0"/>
              <a:t>Pivotal Legacy Query Optimizer and Pivotal Query Optimizer generate the best possible plan in the search space of valid execution </a:t>
            </a:r>
            <a:r>
              <a:rPr lang="en-US" sz="2000" dirty="0" smtClean="0"/>
              <a:t>plans, </a:t>
            </a:r>
            <a:r>
              <a:rPr lang="en-US" sz="2000" dirty="0"/>
              <a:t>based on costing.</a:t>
            </a:r>
          </a:p>
          <a:p>
            <a:r>
              <a:rPr lang="en-US" sz="2000" dirty="0"/>
              <a:t>The costing of a query plan is </a:t>
            </a:r>
            <a:r>
              <a:rPr lang="en-US" sz="2000" dirty="0" smtClean="0"/>
              <a:t>dependent </a:t>
            </a:r>
            <a:r>
              <a:rPr lang="en-US" sz="2000" dirty="0"/>
              <a:t>on the </a:t>
            </a:r>
            <a:r>
              <a:rPr lang="en-US" sz="2000" dirty="0" smtClean="0"/>
              <a:t>operators, as </a:t>
            </a:r>
            <a:r>
              <a:rPr lang="en-US" sz="2000" dirty="0"/>
              <a:t>well as </a:t>
            </a:r>
            <a:r>
              <a:rPr lang="en-US" sz="2000" dirty="0" smtClean="0"/>
              <a:t>the cardinality </a:t>
            </a:r>
            <a:r>
              <a:rPr lang="en-US" sz="2000" dirty="0"/>
              <a:t>estimation of the input to </a:t>
            </a:r>
            <a:r>
              <a:rPr lang="en-US" sz="2000" dirty="0" smtClean="0"/>
              <a:t>the </a:t>
            </a:r>
            <a:r>
              <a:rPr lang="en-US" sz="2000" dirty="0"/>
              <a:t>execution </a:t>
            </a:r>
            <a:r>
              <a:rPr lang="en-US" sz="2000" dirty="0" smtClean="0"/>
              <a:t>node/operator</a:t>
            </a:r>
            <a:r>
              <a:rPr lang="en-US" sz="2000" dirty="0"/>
              <a:t>. </a:t>
            </a:r>
          </a:p>
          <a:p>
            <a:r>
              <a:rPr lang="en-US" sz="2000" dirty="0"/>
              <a:t>Number of distinct values for a given column will determine the estimated skew of that particular column, which will then influence whether we broadcast the tuples or redistribute.. Whether we pick stream aggregation vs. Hash aggregation</a:t>
            </a:r>
          </a:p>
          <a:p>
            <a:r>
              <a:rPr lang="en-US" sz="2000" dirty="0"/>
              <a:t>Cardinality estimation is built on top of the statistics on the base </a:t>
            </a:r>
            <a:r>
              <a:rPr lang="en-US" sz="2000" dirty="0" smtClean="0"/>
              <a:t>table</a:t>
            </a: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70352078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When should you run </a:t>
            </a:r>
            <a:r>
              <a:rPr lang="en-US" dirty="0" smtClean="0">
                <a:latin typeface="Courier New" pitchFamily="49" charset="0"/>
                <a:cs typeface="Courier New" pitchFamily="49" charset="0"/>
              </a:rPr>
              <a:t>ANALYZE</a:t>
            </a:r>
            <a:endParaRPr lang="en-US" dirty="0"/>
          </a:p>
        </p:txBody>
      </p:sp>
      <p:sp>
        <p:nvSpPr>
          <p:cNvPr id="8" name="Content Placeholder 7"/>
          <p:cNvSpPr>
            <a:spLocks noGrp="1"/>
          </p:cNvSpPr>
          <p:nvPr>
            <p:ph idx="1"/>
          </p:nvPr>
        </p:nvSpPr>
        <p:spPr/>
        <p:txBody>
          <a:bodyPr/>
          <a:lstStyle/>
          <a:p>
            <a:r>
              <a:rPr lang="en-US" dirty="0" smtClean="0"/>
              <a:t>Whenever the statistics are stale</a:t>
            </a:r>
          </a:p>
          <a:p>
            <a:pPr lvl="1"/>
            <a:r>
              <a:rPr lang="en-US" dirty="0" smtClean="0"/>
              <a:t>How do you know? You don't!</a:t>
            </a:r>
          </a:p>
          <a:p>
            <a:pPr lvl="1"/>
            <a:r>
              <a:rPr lang="en-US" dirty="0" smtClean="0"/>
              <a:t>The view in </a:t>
            </a:r>
            <a:r>
              <a:rPr lang="en-US" dirty="0" err="1" smtClean="0"/>
              <a:t>gp_toolkit</a:t>
            </a:r>
            <a:r>
              <a:rPr lang="en-US" dirty="0" smtClean="0"/>
              <a:t> is based on time not data distribution</a:t>
            </a:r>
          </a:p>
          <a:p>
            <a:pPr lvl="1"/>
            <a:r>
              <a:rPr lang="en-US" dirty="0" smtClean="0"/>
              <a:t>So, if the new data you are loading has the same distributional characteristics as the current data </a:t>
            </a:r>
            <a:r>
              <a:rPr lang="mr-IN" dirty="0" smtClean="0"/>
              <a:t>–</a:t>
            </a:r>
            <a:r>
              <a:rPr lang="en-US" dirty="0" smtClean="0"/>
              <a:t> you probably don't need to run </a:t>
            </a:r>
            <a:r>
              <a:rPr lang="en-US" dirty="0">
                <a:latin typeface="Courier"/>
                <a:cs typeface="Courier"/>
              </a:rPr>
              <a:t>ANALYZE</a:t>
            </a:r>
          </a:p>
          <a:p>
            <a:pPr lvl="1"/>
            <a:r>
              <a:rPr lang="en-US" dirty="0" smtClean="0"/>
              <a:t>Otherwise, run </a:t>
            </a:r>
            <a:r>
              <a:rPr lang="en-US" dirty="0" smtClean="0">
                <a:latin typeface="Courier"/>
                <a:cs typeface="Courier"/>
              </a:rPr>
              <a:t>ANALIZE</a:t>
            </a:r>
            <a:endParaRPr lang="en-US" dirty="0" smtClean="0">
              <a:latin typeface="Courier"/>
              <a:cs typeface="Courier"/>
            </a:endParaRPr>
          </a:p>
        </p:txBody>
      </p:sp>
    </p:spTree>
    <p:custDataLst>
      <p:tags r:id="rId1"/>
    </p:custDataLst>
    <p:extLst>
      <p:ext uri="{BB962C8B-B14F-4D97-AF65-F5344CB8AC3E}">
        <p14:creationId xmlns:p14="http://schemas.microsoft.com/office/powerpoint/2010/main" val="31064805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latin typeface="Courier New" pitchFamily="49" charset="0"/>
                <a:cs typeface="Courier New" pitchFamily="49" charset="0"/>
              </a:rPr>
              <a:t>ANALYZE</a:t>
            </a:r>
            <a:r>
              <a:rPr lang="en-US" dirty="0" smtClean="0"/>
              <a:t> and Database Statistics</a:t>
            </a:r>
            <a:endParaRPr lang="en-US" dirty="0"/>
          </a:p>
        </p:txBody>
      </p:sp>
      <p:sp>
        <p:nvSpPr>
          <p:cNvPr id="8" name="Content Placeholder 7"/>
          <p:cNvSpPr>
            <a:spLocks noGrp="1"/>
          </p:cNvSpPr>
          <p:nvPr>
            <p:ph idx="1"/>
          </p:nvPr>
        </p:nvSpPr>
        <p:spPr/>
        <p:txBody>
          <a:bodyPr/>
          <a:lstStyle/>
          <a:p>
            <a:pPr>
              <a:buNone/>
            </a:pPr>
            <a:r>
              <a:rPr lang="en-US" dirty="0" smtClean="0"/>
              <a:t>Database statistics:</a:t>
            </a:r>
          </a:p>
          <a:p>
            <a:r>
              <a:rPr lang="en-US" dirty="0" smtClean="0"/>
              <a:t>Are used by the optimizer and query planner</a:t>
            </a:r>
          </a:p>
          <a:p>
            <a:r>
              <a:rPr lang="en-US" dirty="0" smtClean="0"/>
              <a:t>Should be updated with </a:t>
            </a:r>
            <a:r>
              <a:rPr lang="en-US" dirty="0" smtClean="0">
                <a:latin typeface="Courier New" pitchFamily="49" charset="0"/>
                <a:cs typeface="Courier New" pitchFamily="49" charset="0"/>
              </a:rPr>
              <a:t>ANALYZE</a:t>
            </a:r>
            <a:r>
              <a:rPr lang="en-US" dirty="0" smtClean="0"/>
              <a:t>:</a:t>
            </a:r>
          </a:p>
          <a:p>
            <a:pPr lvl="1"/>
            <a:r>
              <a:rPr lang="en-US" dirty="0" smtClean="0"/>
              <a:t>After loading </a:t>
            </a:r>
            <a:r>
              <a:rPr lang="en-US" dirty="0" smtClean="0"/>
              <a:t>data (</a:t>
            </a:r>
            <a:r>
              <a:rPr lang="en-US" dirty="0">
                <a:latin typeface="Courier New" pitchFamily="49" charset="0"/>
                <a:cs typeface="Courier New" pitchFamily="49" charset="0"/>
              </a:rPr>
              <a:t>COPY, GPLOAD, gpfdist</a:t>
            </a:r>
            <a:r>
              <a:rPr lang="en-US" dirty="0" smtClean="0"/>
              <a:t>, </a:t>
            </a:r>
            <a:r>
              <a:rPr lang="mr-IN" dirty="0" smtClean="0"/>
              <a:t>…</a:t>
            </a:r>
            <a:r>
              <a:rPr lang="en-US" dirty="0" smtClean="0"/>
              <a:t>)</a:t>
            </a:r>
            <a:endParaRPr lang="en-US" dirty="0" smtClean="0"/>
          </a:p>
          <a:p>
            <a:pPr lvl="1"/>
            <a:r>
              <a:rPr lang="en-US" dirty="0" smtClean="0"/>
              <a:t>After large </a:t>
            </a:r>
            <a:r>
              <a:rPr lang="en-US" dirty="0" smtClean="0">
                <a:latin typeface="Courier New" pitchFamily="49" charset="0"/>
                <a:cs typeface="Courier New" pitchFamily="49" charset="0"/>
              </a:rPr>
              <a:t>INSERT</a:t>
            </a:r>
            <a:r>
              <a:rPr lang="en-US" dirty="0" smtClean="0"/>
              <a:t>, </a:t>
            </a:r>
            <a:r>
              <a:rPr lang="en-US" dirty="0" smtClean="0">
                <a:latin typeface="Courier New" pitchFamily="49" charset="0"/>
                <a:cs typeface="Courier New" pitchFamily="49" charset="0"/>
              </a:rPr>
              <a:t>UPDATE</a:t>
            </a:r>
            <a:r>
              <a:rPr lang="en-US" dirty="0" smtClean="0"/>
              <a:t>, and </a:t>
            </a:r>
            <a:r>
              <a:rPr lang="en-US" dirty="0" smtClean="0">
                <a:latin typeface="Courier New" pitchFamily="49" charset="0"/>
                <a:cs typeface="Courier New" pitchFamily="49" charset="0"/>
              </a:rPr>
              <a:t>DELETE</a:t>
            </a:r>
            <a:r>
              <a:rPr lang="en-US" dirty="0" smtClean="0"/>
              <a:t> operations</a:t>
            </a:r>
          </a:p>
          <a:p>
            <a:pPr lvl="1"/>
            <a:r>
              <a:rPr lang="en-US" dirty="0" smtClean="0"/>
              <a:t>After </a:t>
            </a:r>
            <a:r>
              <a:rPr lang="en-US" dirty="0" smtClean="0">
                <a:latin typeface="Courier New" pitchFamily="49" charset="0"/>
                <a:cs typeface="Courier New" pitchFamily="49" charset="0"/>
              </a:rPr>
              <a:t>CREATE INDEX</a:t>
            </a:r>
            <a:r>
              <a:rPr lang="en-US" dirty="0" smtClean="0"/>
              <a:t> operations</a:t>
            </a:r>
          </a:p>
          <a:p>
            <a:pPr lvl="1"/>
            <a:r>
              <a:rPr lang="en-US" dirty="0" smtClean="0"/>
              <a:t>After database restores from </a:t>
            </a:r>
            <a:r>
              <a:rPr lang="en-US" dirty="0" smtClean="0"/>
              <a:t>backups</a:t>
            </a:r>
          </a:p>
        </p:txBody>
      </p:sp>
    </p:spTree>
    <p:custDataLst>
      <p:tags r:id="rId1"/>
    </p:custDataLst>
    <p:extLst>
      <p:ext uri="{BB962C8B-B14F-4D97-AF65-F5344CB8AC3E}">
        <p14:creationId xmlns:p14="http://schemas.microsoft.com/office/powerpoint/2010/main" val="401783826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latin typeface="Courier New" pitchFamily="49" charset="0"/>
                <a:cs typeface="Courier New" pitchFamily="49" charset="0"/>
              </a:rPr>
              <a:t>EXPLAIN ANALYZE</a:t>
            </a:r>
            <a:r>
              <a:rPr lang="en-US" dirty="0" smtClean="0"/>
              <a:t> Estimated Costs</a:t>
            </a:r>
            <a:endParaRPr lang="en-US" dirty="0"/>
          </a:p>
        </p:txBody>
      </p:sp>
      <p:sp>
        <p:nvSpPr>
          <p:cNvPr id="10" name="Content Placeholder 9"/>
          <p:cNvSpPr>
            <a:spLocks noGrp="1"/>
          </p:cNvSpPr>
          <p:nvPr>
            <p:ph idx="1"/>
          </p:nvPr>
        </p:nvSpPr>
        <p:spPr/>
        <p:txBody>
          <a:bodyPr/>
          <a:lstStyle/>
          <a:p>
            <a:pPr marL="0" indent="0">
              <a:buNone/>
            </a:pPr>
            <a:r>
              <a:rPr lang="en-US" dirty="0" smtClean="0">
                <a:latin typeface="Courier New" pitchFamily="49" charset="0"/>
                <a:cs typeface="Courier New" pitchFamily="49" charset="0"/>
              </a:rPr>
              <a:t>EXPLAIN ANALYZE</a:t>
            </a:r>
            <a:r>
              <a:rPr lang="en-US" dirty="0" smtClean="0"/>
              <a:t> provides cost estimates for the execution of the plan node as follows:</a:t>
            </a:r>
          </a:p>
          <a:p>
            <a:r>
              <a:rPr lang="en-US" dirty="0" smtClean="0"/>
              <a:t>Cost – Measured in units of disk page fetches</a:t>
            </a:r>
          </a:p>
          <a:p>
            <a:r>
              <a:rPr lang="en-US" dirty="0" smtClean="0"/>
              <a:t>Rows – The number of rows output by the plan node</a:t>
            </a:r>
          </a:p>
          <a:p>
            <a:r>
              <a:rPr lang="en-US" dirty="0" smtClean="0"/>
              <a:t>Width – Total bytes of all the widest row of the rows output by the plan node</a:t>
            </a:r>
          </a:p>
        </p:txBody>
      </p:sp>
    </p:spTree>
    <p:custDataLst>
      <p:tags r:id="rId1"/>
    </p:custDataLst>
    <p:extLst>
      <p:ext uri="{BB962C8B-B14F-4D97-AF65-F5344CB8AC3E}">
        <p14:creationId xmlns:p14="http://schemas.microsoft.com/office/powerpoint/2010/main" val="20989226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Example</a:t>
            </a:r>
            <a:endParaRPr lang="en-US" dirty="0"/>
          </a:p>
        </p:txBody>
      </p:sp>
      <p:sp>
        <p:nvSpPr>
          <p:cNvPr id="10" name="Content Placeholder 9"/>
          <p:cNvSpPr>
            <a:spLocks noGrp="1"/>
          </p:cNvSpPr>
          <p:nvPr>
            <p:ph idx="1"/>
          </p:nvPr>
        </p:nvSpPr>
        <p:spPr>
          <a:xfrm>
            <a:off x="156979" y="741920"/>
            <a:ext cx="8833609" cy="3852703"/>
          </a:xfrm>
        </p:spPr>
        <p:txBody>
          <a:bodyPr/>
          <a:lstStyle/>
          <a:p>
            <a:pPr marL="0" indent="0">
              <a:buNone/>
            </a:pPr>
            <a:r>
              <a:rPr lang="en-US" sz="900" dirty="0">
                <a:solidFill>
                  <a:srgbClr val="222222"/>
                </a:solidFill>
                <a:latin typeface="Courier"/>
                <a:ea typeface="Arial"/>
                <a:cs typeface="Courier"/>
              </a:rPr>
              <a:t>create table toy (a </a:t>
            </a:r>
            <a:r>
              <a:rPr lang="en-US" sz="900" dirty="0" err="1">
                <a:solidFill>
                  <a:srgbClr val="222222"/>
                </a:solidFill>
                <a:latin typeface="Courier"/>
                <a:ea typeface="Arial"/>
                <a:cs typeface="Courier"/>
              </a:rPr>
              <a:t>int</a:t>
            </a:r>
            <a:r>
              <a:rPr lang="en-US" sz="900" dirty="0">
                <a:solidFill>
                  <a:srgbClr val="222222"/>
                </a:solidFill>
                <a:latin typeface="Courier"/>
                <a:ea typeface="Arial"/>
                <a:cs typeface="Courier"/>
              </a:rPr>
              <a:t>, b </a:t>
            </a:r>
            <a:r>
              <a:rPr lang="en-US" sz="900" dirty="0" err="1">
                <a:solidFill>
                  <a:srgbClr val="222222"/>
                </a:solidFill>
                <a:latin typeface="Courier"/>
                <a:ea typeface="Arial"/>
                <a:cs typeface="Courier"/>
              </a:rPr>
              <a:t>int</a:t>
            </a:r>
            <a:r>
              <a:rPr lang="en-US" sz="900" dirty="0">
                <a:solidFill>
                  <a:srgbClr val="222222"/>
                </a:solidFill>
                <a:latin typeface="Courier"/>
                <a:ea typeface="Arial"/>
                <a:cs typeface="Courier"/>
              </a:rPr>
              <a:t>)</a:t>
            </a:r>
            <a:r>
              <a:rPr lang="en-US" sz="900" dirty="0" smtClean="0">
                <a:solidFill>
                  <a:srgbClr val="222222"/>
                </a:solidFill>
                <a:latin typeface="Courier"/>
                <a:ea typeface="Arial"/>
                <a:cs typeface="Courier"/>
              </a:rPr>
              <a:t>;</a:t>
            </a:r>
          </a:p>
          <a:p>
            <a:pPr marL="0" indent="0">
              <a:buNone/>
            </a:pPr>
            <a:r>
              <a:rPr lang="en-US" sz="900" dirty="0" smtClean="0">
                <a:solidFill>
                  <a:srgbClr val="222222"/>
                </a:solidFill>
                <a:latin typeface="Courier"/>
                <a:ea typeface="Arial"/>
                <a:cs typeface="Courier"/>
              </a:rPr>
              <a:t>insert </a:t>
            </a:r>
            <a:r>
              <a:rPr lang="en-US" sz="900" dirty="0">
                <a:solidFill>
                  <a:srgbClr val="222222"/>
                </a:solidFill>
                <a:latin typeface="Courier"/>
                <a:ea typeface="Arial"/>
                <a:cs typeface="Courier"/>
              </a:rPr>
              <a:t>into toy select i%10, </a:t>
            </a:r>
            <a:r>
              <a:rPr lang="en-US" sz="900" dirty="0" err="1">
                <a:solidFill>
                  <a:srgbClr val="222222"/>
                </a:solidFill>
                <a:latin typeface="Courier"/>
                <a:ea typeface="Arial"/>
                <a:cs typeface="Courier"/>
              </a:rPr>
              <a:t>i</a:t>
            </a:r>
            <a:r>
              <a:rPr lang="en-US" sz="900" dirty="0">
                <a:solidFill>
                  <a:srgbClr val="222222"/>
                </a:solidFill>
                <a:latin typeface="Courier"/>
                <a:ea typeface="Arial"/>
                <a:cs typeface="Courier"/>
              </a:rPr>
              <a:t> from </a:t>
            </a:r>
            <a:r>
              <a:rPr lang="en-US" sz="900" dirty="0" err="1">
                <a:solidFill>
                  <a:srgbClr val="222222"/>
                </a:solidFill>
                <a:latin typeface="Courier"/>
                <a:ea typeface="Arial"/>
                <a:cs typeface="Courier"/>
              </a:rPr>
              <a:t>generate_series</a:t>
            </a:r>
            <a:r>
              <a:rPr lang="en-US" sz="900" dirty="0">
                <a:solidFill>
                  <a:srgbClr val="222222"/>
                </a:solidFill>
                <a:latin typeface="Courier"/>
                <a:ea typeface="Arial"/>
                <a:cs typeface="Courier"/>
              </a:rPr>
              <a:t>(1,100) </a:t>
            </a:r>
            <a:r>
              <a:rPr lang="en-US" sz="900" dirty="0" smtClean="0">
                <a:solidFill>
                  <a:srgbClr val="222222"/>
                </a:solidFill>
                <a:latin typeface="Courier"/>
                <a:ea typeface="Arial"/>
                <a:cs typeface="Courier"/>
              </a:rPr>
              <a:t>I;</a:t>
            </a:r>
            <a:endParaRPr lang="en-US" sz="900" dirty="0">
              <a:solidFill>
                <a:srgbClr val="222222"/>
              </a:solidFill>
              <a:latin typeface="Courier"/>
              <a:ea typeface="Arial"/>
              <a:cs typeface="Courier"/>
            </a:endParaRPr>
          </a:p>
          <a:p>
            <a:pPr marL="0" indent="0">
              <a:buNone/>
            </a:pPr>
            <a:r>
              <a:rPr lang="en-US" sz="900" dirty="0" smtClean="0">
                <a:solidFill>
                  <a:srgbClr val="222222"/>
                </a:solidFill>
                <a:latin typeface="Courier"/>
                <a:ea typeface="Arial"/>
                <a:cs typeface="Courier"/>
              </a:rPr>
              <a:t>student=</a:t>
            </a:r>
            <a:r>
              <a:rPr lang="en-US" sz="900" dirty="0">
                <a:solidFill>
                  <a:srgbClr val="222222"/>
                </a:solidFill>
                <a:latin typeface="Courier"/>
                <a:ea typeface="Arial"/>
                <a:cs typeface="Courier"/>
              </a:rPr>
              <a:t># explain analyze select * from foo where a &lt; 10;</a:t>
            </a:r>
          </a:p>
          <a:p>
            <a:pPr marL="0" indent="0">
              <a:buNone/>
            </a:pPr>
            <a:r>
              <a:rPr lang="en-US" sz="900" dirty="0">
                <a:solidFill>
                  <a:srgbClr val="222222"/>
                </a:solidFill>
                <a:latin typeface="Courier"/>
                <a:ea typeface="Arial"/>
                <a:cs typeface="Courier"/>
              </a:rPr>
              <a:t>                                               QUERY PLAN</a:t>
            </a:r>
          </a:p>
          <a:p>
            <a:pPr marL="0" indent="0">
              <a:buNone/>
            </a:pPr>
            <a:r>
              <a:rPr lang="en-US" sz="900" dirty="0">
                <a:solidFill>
                  <a:srgbClr val="222222"/>
                </a:solidFill>
                <a:latin typeface="Courier"/>
                <a:ea typeface="Arial"/>
                <a:cs typeface="Courier"/>
              </a:rPr>
              <a:t>---------------------------------------------------------------------------------------------------------</a:t>
            </a:r>
          </a:p>
          <a:p>
            <a:pPr marL="0" indent="0">
              <a:buNone/>
            </a:pPr>
            <a:r>
              <a:rPr lang="en-US" sz="900" dirty="0">
                <a:solidFill>
                  <a:srgbClr val="222222"/>
                </a:solidFill>
                <a:latin typeface="Courier"/>
                <a:ea typeface="Arial"/>
                <a:cs typeface="Courier"/>
              </a:rPr>
              <a:t> Gather Motion 3:1  (slice1; segments: 3)  (cost=0.00..1.01 rows=1 width=8)</a:t>
            </a:r>
          </a:p>
          <a:p>
            <a:pPr marL="0" indent="0">
              <a:buNone/>
            </a:pPr>
            <a:r>
              <a:rPr lang="en-US" sz="900" dirty="0">
                <a:solidFill>
                  <a:srgbClr val="222222"/>
                </a:solidFill>
                <a:latin typeface="Courier"/>
                <a:ea typeface="Arial"/>
                <a:cs typeface="Courier"/>
              </a:rPr>
              <a:t>   Rows out:  3 rows at destination with 1.083 </a:t>
            </a:r>
            <a:r>
              <a:rPr lang="en-US" sz="900" dirty="0" err="1">
                <a:solidFill>
                  <a:srgbClr val="222222"/>
                </a:solidFill>
                <a:latin typeface="Courier"/>
                <a:ea typeface="Arial"/>
                <a:cs typeface="Courier"/>
              </a:rPr>
              <a:t>ms</a:t>
            </a:r>
            <a:r>
              <a:rPr lang="en-US" sz="900" dirty="0">
                <a:solidFill>
                  <a:srgbClr val="222222"/>
                </a:solidFill>
                <a:latin typeface="Courier"/>
                <a:ea typeface="Arial"/>
                <a:cs typeface="Courier"/>
              </a:rPr>
              <a:t> to end, start offset by 9.047 </a:t>
            </a:r>
            <a:r>
              <a:rPr lang="en-US" sz="900" dirty="0" err="1">
                <a:solidFill>
                  <a:srgbClr val="222222"/>
                </a:solidFill>
                <a:latin typeface="Courier"/>
                <a:ea typeface="Arial"/>
                <a:cs typeface="Courier"/>
              </a:rPr>
              <a:t>ms.</a:t>
            </a:r>
            <a:endParaRPr lang="en-US" sz="900" dirty="0">
              <a:solidFill>
                <a:srgbClr val="222222"/>
              </a:solidFill>
              <a:latin typeface="Courier"/>
              <a:ea typeface="Arial"/>
              <a:cs typeface="Courier"/>
            </a:endParaRPr>
          </a:p>
          <a:p>
            <a:pPr marL="0" indent="0">
              <a:buNone/>
            </a:pPr>
            <a:r>
              <a:rPr lang="en-US" sz="900" dirty="0">
                <a:solidFill>
                  <a:srgbClr val="222222"/>
                </a:solidFill>
                <a:latin typeface="Courier"/>
                <a:ea typeface="Arial"/>
                <a:cs typeface="Courier"/>
              </a:rPr>
              <a:t>   -&gt;  </a:t>
            </a:r>
            <a:r>
              <a:rPr lang="en-US" sz="900" dirty="0" err="1">
                <a:solidFill>
                  <a:srgbClr val="222222"/>
                </a:solidFill>
                <a:latin typeface="Courier"/>
                <a:ea typeface="Arial"/>
                <a:cs typeface="Courier"/>
              </a:rPr>
              <a:t>Seq</a:t>
            </a:r>
            <a:r>
              <a:rPr lang="en-US" sz="900" dirty="0">
                <a:solidFill>
                  <a:srgbClr val="222222"/>
                </a:solidFill>
                <a:latin typeface="Courier"/>
                <a:ea typeface="Arial"/>
                <a:cs typeface="Courier"/>
              </a:rPr>
              <a:t> Scan on foo  (cost=0.00..1.01 rows=1 width=8)</a:t>
            </a:r>
          </a:p>
          <a:p>
            <a:pPr marL="0" indent="0">
              <a:buNone/>
            </a:pPr>
            <a:r>
              <a:rPr lang="en-US" sz="900" dirty="0">
                <a:solidFill>
                  <a:srgbClr val="222222"/>
                </a:solidFill>
                <a:latin typeface="Courier"/>
                <a:ea typeface="Arial"/>
                <a:cs typeface="Courier"/>
              </a:rPr>
              <a:t>         Filter: a &lt; 10</a:t>
            </a:r>
          </a:p>
          <a:p>
            <a:pPr marL="0" indent="0">
              <a:buNone/>
            </a:pPr>
            <a:r>
              <a:rPr lang="en-US" sz="900" dirty="0">
                <a:solidFill>
                  <a:srgbClr val="222222"/>
                </a:solidFill>
                <a:latin typeface="Courier"/>
                <a:ea typeface="Arial"/>
                <a:cs typeface="Courier"/>
              </a:rPr>
              <a:t>         Rows out:  3 rows (seg0) with 0.337 </a:t>
            </a:r>
            <a:r>
              <a:rPr lang="en-US" sz="900" dirty="0" err="1">
                <a:solidFill>
                  <a:srgbClr val="222222"/>
                </a:solidFill>
                <a:latin typeface="Courier"/>
                <a:ea typeface="Arial"/>
                <a:cs typeface="Courier"/>
              </a:rPr>
              <a:t>ms</a:t>
            </a:r>
            <a:r>
              <a:rPr lang="en-US" sz="900" dirty="0">
                <a:solidFill>
                  <a:srgbClr val="222222"/>
                </a:solidFill>
                <a:latin typeface="Courier"/>
                <a:ea typeface="Arial"/>
                <a:cs typeface="Courier"/>
              </a:rPr>
              <a:t> to first row, 0.345 </a:t>
            </a:r>
            <a:r>
              <a:rPr lang="en-US" sz="900" dirty="0" err="1">
                <a:solidFill>
                  <a:srgbClr val="222222"/>
                </a:solidFill>
                <a:latin typeface="Courier"/>
                <a:ea typeface="Arial"/>
                <a:cs typeface="Courier"/>
              </a:rPr>
              <a:t>ms</a:t>
            </a:r>
            <a:r>
              <a:rPr lang="en-US" sz="900" dirty="0">
                <a:solidFill>
                  <a:srgbClr val="222222"/>
                </a:solidFill>
                <a:latin typeface="Courier"/>
                <a:ea typeface="Arial"/>
                <a:cs typeface="Courier"/>
              </a:rPr>
              <a:t> to end, start offset by 9.725 </a:t>
            </a:r>
            <a:r>
              <a:rPr lang="en-US" sz="900" dirty="0" err="1">
                <a:solidFill>
                  <a:srgbClr val="222222"/>
                </a:solidFill>
                <a:latin typeface="Courier"/>
                <a:ea typeface="Arial"/>
                <a:cs typeface="Courier"/>
              </a:rPr>
              <a:t>ms.</a:t>
            </a:r>
            <a:endParaRPr lang="en-US" sz="900" dirty="0">
              <a:solidFill>
                <a:srgbClr val="222222"/>
              </a:solidFill>
              <a:latin typeface="Courier"/>
              <a:ea typeface="Arial"/>
              <a:cs typeface="Courier"/>
            </a:endParaRPr>
          </a:p>
          <a:p>
            <a:pPr marL="0" indent="0">
              <a:buNone/>
            </a:pPr>
            <a:r>
              <a:rPr lang="en-US" sz="900" dirty="0">
                <a:solidFill>
                  <a:srgbClr val="222222"/>
                </a:solidFill>
                <a:latin typeface="Courier"/>
                <a:ea typeface="Arial"/>
                <a:cs typeface="Courier"/>
              </a:rPr>
              <a:t> Slice statistics:</a:t>
            </a:r>
          </a:p>
          <a:p>
            <a:pPr marL="0" indent="0">
              <a:buNone/>
            </a:pPr>
            <a:r>
              <a:rPr lang="en-US" sz="900" dirty="0">
                <a:solidFill>
                  <a:srgbClr val="222222"/>
                </a:solidFill>
                <a:latin typeface="Courier"/>
                <a:ea typeface="Arial"/>
                <a:cs typeface="Courier"/>
              </a:rPr>
              <a:t>   (slice0)    Executor memory: 318K bytes.</a:t>
            </a:r>
          </a:p>
          <a:p>
            <a:pPr marL="0" indent="0">
              <a:buNone/>
            </a:pPr>
            <a:r>
              <a:rPr lang="en-US" sz="900" dirty="0">
                <a:solidFill>
                  <a:srgbClr val="222222"/>
                </a:solidFill>
                <a:latin typeface="Courier"/>
                <a:ea typeface="Arial"/>
                <a:cs typeface="Courier"/>
              </a:rPr>
              <a:t>   (slice1)    Executor memory: 163K bytes </a:t>
            </a:r>
            <a:r>
              <a:rPr lang="en-US" sz="900" dirty="0" err="1">
                <a:solidFill>
                  <a:srgbClr val="222222"/>
                </a:solidFill>
                <a:latin typeface="Courier"/>
                <a:ea typeface="Arial"/>
                <a:cs typeface="Courier"/>
              </a:rPr>
              <a:t>avg</a:t>
            </a:r>
            <a:r>
              <a:rPr lang="en-US" sz="900" dirty="0">
                <a:solidFill>
                  <a:srgbClr val="222222"/>
                </a:solidFill>
                <a:latin typeface="Courier"/>
                <a:ea typeface="Arial"/>
                <a:cs typeface="Courier"/>
              </a:rPr>
              <a:t> x 3 workers, 163K bytes max (seg0).</a:t>
            </a:r>
          </a:p>
          <a:p>
            <a:pPr marL="0" indent="0">
              <a:buNone/>
            </a:pPr>
            <a:r>
              <a:rPr lang="en-US" sz="900" dirty="0">
                <a:solidFill>
                  <a:srgbClr val="222222"/>
                </a:solidFill>
                <a:latin typeface="Courier"/>
                <a:ea typeface="Arial"/>
                <a:cs typeface="Courier"/>
              </a:rPr>
              <a:t> Statement statistics:</a:t>
            </a:r>
          </a:p>
          <a:p>
            <a:pPr marL="0" indent="0">
              <a:buNone/>
            </a:pPr>
            <a:r>
              <a:rPr lang="en-US" sz="900" dirty="0">
                <a:solidFill>
                  <a:srgbClr val="222222"/>
                </a:solidFill>
                <a:latin typeface="Courier"/>
                <a:ea typeface="Arial"/>
                <a:cs typeface="Courier"/>
              </a:rPr>
              <a:t>   Memory used: 128000K bytes</a:t>
            </a:r>
          </a:p>
          <a:p>
            <a:pPr marL="0" indent="0">
              <a:buNone/>
            </a:pPr>
            <a:r>
              <a:rPr lang="en-US" sz="900" dirty="0">
                <a:solidFill>
                  <a:srgbClr val="222222"/>
                </a:solidFill>
                <a:latin typeface="Courier"/>
                <a:ea typeface="Arial"/>
                <a:cs typeface="Courier"/>
              </a:rPr>
              <a:t> Optimizer status: legacy query optimizer</a:t>
            </a:r>
          </a:p>
          <a:p>
            <a:pPr marL="0" indent="0">
              <a:buNone/>
            </a:pPr>
            <a:r>
              <a:rPr lang="en-US" sz="900" dirty="0">
                <a:solidFill>
                  <a:srgbClr val="222222"/>
                </a:solidFill>
                <a:latin typeface="Courier"/>
                <a:ea typeface="Arial"/>
                <a:cs typeface="Courier"/>
              </a:rPr>
              <a:t> Total runtime: 10.233 </a:t>
            </a:r>
            <a:r>
              <a:rPr lang="en-US" sz="900" dirty="0" err="1">
                <a:solidFill>
                  <a:srgbClr val="222222"/>
                </a:solidFill>
                <a:latin typeface="Courier"/>
                <a:ea typeface="Arial"/>
                <a:cs typeface="Courier"/>
              </a:rPr>
              <a:t>ms</a:t>
            </a:r>
            <a:endParaRPr lang="en-US" sz="900" dirty="0">
              <a:solidFill>
                <a:srgbClr val="222222"/>
              </a:solidFill>
              <a:latin typeface="Courier"/>
              <a:ea typeface="Arial"/>
              <a:cs typeface="Courier"/>
            </a:endParaRPr>
          </a:p>
          <a:p>
            <a:pPr marL="0" indent="0">
              <a:buNone/>
            </a:pPr>
            <a:r>
              <a:rPr lang="en-US" sz="900" dirty="0">
                <a:solidFill>
                  <a:srgbClr val="222222"/>
                </a:solidFill>
                <a:latin typeface="Courier"/>
                <a:ea typeface="Arial"/>
                <a:cs typeface="Courier"/>
              </a:rPr>
              <a:t>(12 rows)</a:t>
            </a:r>
          </a:p>
          <a:p>
            <a:r>
              <a:rPr lang="en-US" sz="900" dirty="0" smtClean="0">
                <a:solidFill>
                  <a:srgbClr val="222222"/>
                </a:solidFill>
                <a:latin typeface="Courier"/>
                <a:ea typeface="Arial"/>
                <a:cs typeface="Courier"/>
              </a:rPr>
              <a:t>Copy </a:t>
            </a:r>
            <a:r>
              <a:rPr lang="en-US" sz="900" dirty="0">
                <a:solidFill>
                  <a:srgbClr val="222222"/>
                </a:solidFill>
                <a:latin typeface="Courier"/>
                <a:ea typeface="Arial"/>
                <a:cs typeface="Courier"/>
              </a:rPr>
              <a:t>the explain analyze into the comment box in </a:t>
            </a:r>
            <a:r>
              <a:rPr lang="en-US" sz="900" u="sng" dirty="0">
                <a:solidFill>
                  <a:srgbClr val="1155CC"/>
                </a:solidFill>
                <a:latin typeface="Courier"/>
                <a:ea typeface="Arial"/>
                <a:cs typeface="Courier"/>
              </a:rPr>
              <a:t>http://</a:t>
            </a:r>
            <a:r>
              <a:rPr lang="en-US" sz="900" u="sng" dirty="0" err="1">
                <a:solidFill>
                  <a:srgbClr val="1155CC"/>
                </a:solidFill>
                <a:latin typeface="Courier"/>
                <a:ea typeface="Arial"/>
                <a:cs typeface="Courier"/>
              </a:rPr>
              <a:t>planchecker.cfapps.io</a:t>
            </a:r>
            <a:r>
              <a:rPr lang="en-US" sz="900" u="sng" dirty="0">
                <a:solidFill>
                  <a:srgbClr val="1155CC"/>
                </a:solidFill>
                <a:latin typeface="Courier"/>
                <a:ea typeface="Arial"/>
                <a:cs typeface="Courier"/>
              </a:rPr>
              <a:t>/</a:t>
            </a:r>
            <a:endParaRPr lang="en-US" sz="900" dirty="0" smtClean="0">
              <a:latin typeface="Courier"/>
              <a:cs typeface="Courier"/>
            </a:endParaRPr>
          </a:p>
        </p:txBody>
      </p:sp>
    </p:spTree>
    <p:custDataLst>
      <p:tags r:id="rId1"/>
    </p:custDataLst>
    <p:extLst>
      <p:ext uri="{BB962C8B-B14F-4D97-AF65-F5344CB8AC3E}">
        <p14:creationId xmlns:p14="http://schemas.microsoft.com/office/powerpoint/2010/main" val="21278553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latin typeface="Courier New" pitchFamily="49" charset="0"/>
                <a:cs typeface="Courier New" pitchFamily="49" charset="0"/>
              </a:rPr>
              <a:t>ANALYZE</a:t>
            </a:r>
            <a:r>
              <a:rPr lang="en-US" dirty="0" smtClean="0"/>
              <a:t> and </a:t>
            </a:r>
            <a:r>
              <a:rPr lang="en-US" dirty="0" smtClean="0">
                <a:latin typeface="Courier New" pitchFamily="49" charset="0"/>
                <a:cs typeface="Courier New" pitchFamily="49" charset="0"/>
              </a:rPr>
              <a:t>VACUUM ANALYZE</a:t>
            </a:r>
            <a:endParaRPr lang="en-US" dirty="0">
              <a:latin typeface="Courier New" pitchFamily="49" charset="0"/>
              <a:cs typeface="Courier New" pitchFamily="49" charset="0"/>
            </a:endParaRPr>
          </a:p>
        </p:txBody>
      </p:sp>
      <p:graphicFrame>
        <p:nvGraphicFramePr>
          <p:cNvPr id="2" name="Diagram 1"/>
          <p:cNvGraphicFramePr/>
          <p:nvPr>
            <p:extLst>
              <p:ext uri="{D42A27DB-BD31-4B8C-83A1-F6EECF244321}">
                <p14:modId xmlns:p14="http://schemas.microsoft.com/office/powerpoint/2010/main" val="700995105"/>
              </p:ext>
            </p:extLst>
          </p:nvPr>
        </p:nvGraphicFramePr>
        <p:xfrm>
          <a:off x="0" y="792122"/>
          <a:ext cx="9144000" cy="39778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2064368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80" name="Picture 4" descr="C:\Users\cantot\AppData\Local\Temp\SNAGHTML15485a3f.PNG"/>
          <p:cNvPicPr>
            <a:picLocks noChangeAspect="1" noChangeArrowheads="1"/>
          </p:cNvPicPr>
          <p:nvPr/>
        </p:nvPicPr>
        <p:blipFill>
          <a:blip r:embed="rId4" cstate="print"/>
          <a:srcRect/>
          <a:stretch>
            <a:fillRect/>
          </a:stretch>
        </p:blipFill>
        <p:spPr bwMode="auto">
          <a:xfrm>
            <a:off x="228600" y="1118677"/>
            <a:ext cx="8256892" cy="2815880"/>
          </a:xfrm>
          <a:prstGeom prst="rect">
            <a:avLst/>
          </a:prstGeom>
          <a:noFill/>
          <a:effectLst>
            <a:outerShdw blurRad="50800" dist="38100" dir="2700000" algn="tl" rotWithShape="0">
              <a:prstClr val="black">
                <a:alpha val="40000"/>
              </a:prstClr>
            </a:outerShdw>
          </a:effectLst>
        </p:spPr>
      </p:pic>
      <p:sp>
        <p:nvSpPr>
          <p:cNvPr id="4" name="Title 3"/>
          <p:cNvSpPr>
            <a:spLocks noGrp="1"/>
          </p:cNvSpPr>
          <p:nvPr>
            <p:ph type="title"/>
          </p:nvPr>
        </p:nvSpPr>
        <p:spPr/>
        <p:txBody>
          <a:bodyPr/>
          <a:lstStyle/>
          <a:p>
            <a:r>
              <a:rPr lang="en-US" dirty="0" smtClean="0"/>
              <a:t>Storage of Statistical Data in </a:t>
            </a:r>
            <a:r>
              <a:rPr lang="en-US" dirty="0" err="1" smtClean="0">
                <a:latin typeface="Courier New" pitchFamily="49" charset="0"/>
                <a:cs typeface="Courier New" pitchFamily="49" charset="0"/>
              </a:rPr>
              <a:t>pg_stats</a:t>
            </a:r>
            <a:endParaRPr lang="en-US" dirty="0">
              <a:latin typeface="Courier New" pitchFamily="49" charset="0"/>
              <a:cs typeface="Courier New" pitchFamily="49" charset="0"/>
            </a:endParaRPr>
          </a:p>
        </p:txBody>
      </p:sp>
      <p:sp>
        <p:nvSpPr>
          <p:cNvPr id="120" name="Line Callout 2 (Border and Accent Bar) 119"/>
          <p:cNvSpPr/>
          <p:nvPr/>
        </p:nvSpPr>
        <p:spPr>
          <a:xfrm rot="5400000">
            <a:off x="1809750" y="3305907"/>
            <a:ext cx="571500" cy="2057400"/>
          </a:xfrm>
          <a:prstGeom prst="accentBorderCallout2">
            <a:avLst>
              <a:gd name="adj1" fmla="val 81437"/>
              <a:gd name="adj2" fmla="val -6343"/>
              <a:gd name="adj3" fmla="val 81437"/>
              <a:gd name="adj4" fmla="val -19652"/>
              <a:gd name="adj5" fmla="val 16315"/>
              <a:gd name="adj6" fmla="val -77115"/>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1600" dirty="0" smtClean="0">
                <a:solidFill>
                  <a:schemeClr val="bg2">
                    <a:lumMod val="75000"/>
                  </a:schemeClr>
                </a:solidFill>
                <a:latin typeface="Calibri" pitchFamily="34" charset="0"/>
                <a:cs typeface="Courier New" pitchFamily="49" charset="0"/>
              </a:rPr>
              <a:t>Fraction of column entries that are null</a:t>
            </a:r>
          </a:p>
        </p:txBody>
      </p:sp>
      <p:sp>
        <p:nvSpPr>
          <p:cNvPr id="122" name="Line Callout 2 (Border and Accent Bar) 121"/>
          <p:cNvSpPr/>
          <p:nvPr/>
        </p:nvSpPr>
        <p:spPr>
          <a:xfrm rot="5400000">
            <a:off x="4162020" y="3449187"/>
            <a:ext cx="743760" cy="2057400"/>
          </a:xfrm>
          <a:prstGeom prst="accentBorderCallout2">
            <a:avLst>
              <a:gd name="adj1" fmla="val 81437"/>
              <a:gd name="adj2" fmla="val -6343"/>
              <a:gd name="adj3" fmla="val 81437"/>
              <a:gd name="adj4" fmla="val -19652"/>
              <a:gd name="adj5" fmla="val 103877"/>
              <a:gd name="adj6" fmla="val -91443"/>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1600" dirty="0" smtClean="0">
                <a:solidFill>
                  <a:schemeClr val="bg2">
                    <a:lumMod val="75000"/>
                  </a:schemeClr>
                </a:solidFill>
                <a:latin typeface="Calibri" pitchFamily="34" charset="0"/>
                <a:cs typeface="Courier New" pitchFamily="49" charset="0"/>
              </a:rPr>
              <a:t>Average stored width (bytes) of non-null entries</a:t>
            </a:r>
          </a:p>
        </p:txBody>
      </p:sp>
      <p:sp>
        <p:nvSpPr>
          <p:cNvPr id="123" name="Line Callout 2 (Border and Accent Bar) 122"/>
          <p:cNvSpPr/>
          <p:nvPr/>
        </p:nvSpPr>
        <p:spPr>
          <a:xfrm rot="5400000">
            <a:off x="6829020" y="2763387"/>
            <a:ext cx="972360" cy="3200400"/>
          </a:xfrm>
          <a:prstGeom prst="accentBorderCallout2">
            <a:avLst>
              <a:gd name="adj1" fmla="val 81437"/>
              <a:gd name="adj2" fmla="val -6343"/>
              <a:gd name="adj3" fmla="val 81437"/>
              <a:gd name="adj4" fmla="val -19652"/>
              <a:gd name="adj5" fmla="val 146574"/>
              <a:gd name="adj6" fmla="val -39247"/>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1600" dirty="0" smtClean="0">
                <a:solidFill>
                  <a:schemeClr val="bg2">
                    <a:lumMod val="75000"/>
                  </a:schemeClr>
                </a:solidFill>
                <a:latin typeface="Calibri" pitchFamily="34" charset="0"/>
                <a:cs typeface="Courier New" pitchFamily="49" charset="0"/>
              </a:rPr>
              <a:t>Number of distinct non-null values </a:t>
            </a:r>
            <a:br>
              <a:rPr lang="en-US" sz="1600" dirty="0" smtClean="0">
                <a:solidFill>
                  <a:schemeClr val="bg2">
                    <a:lumMod val="75000"/>
                  </a:schemeClr>
                </a:solidFill>
                <a:latin typeface="Calibri" pitchFamily="34" charset="0"/>
                <a:cs typeface="Courier New" pitchFamily="49" charset="0"/>
              </a:rPr>
            </a:br>
            <a:r>
              <a:rPr lang="en-US" sz="1600" dirty="0" smtClean="0">
                <a:solidFill>
                  <a:schemeClr val="bg2">
                    <a:lumMod val="75000"/>
                  </a:schemeClr>
                </a:solidFill>
                <a:latin typeface="Calibri" pitchFamily="34" charset="0"/>
                <a:cs typeface="Courier New" pitchFamily="49" charset="0"/>
              </a:rPr>
              <a:t>(0 – unknown; &lt; 0 – negative of the fraction of the number of rows; &gt; 0 – number of distinct values</a:t>
            </a:r>
          </a:p>
        </p:txBody>
      </p:sp>
      <p:sp>
        <p:nvSpPr>
          <p:cNvPr id="124" name="Line Callout 2 (Border and Accent Bar) 123"/>
          <p:cNvSpPr/>
          <p:nvPr/>
        </p:nvSpPr>
        <p:spPr>
          <a:xfrm rot="16200000" flipV="1">
            <a:off x="4512236" y="54771"/>
            <a:ext cx="652928" cy="2057400"/>
          </a:xfrm>
          <a:prstGeom prst="accentBorderCallout2">
            <a:avLst>
              <a:gd name="adj1" fmla="val 81437"/>
              <a:gd name="adj2" fmla="val -6343"/>
              <a:gd name="adj3" fmla="val 81437"/>
              <a:gd name="adj4" fmla="val -19652"/>
              <a:gd name="adj5" fmla="val 67261"/>
              <a:gd name="adj6" fmla="val -84305"/>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1600" dirty="0" smtClean="0">
                <a:solidFill>
                  <a:schemeClr val="bg2">
                    <a:lumMod val="75000"/>
                  </a:schemeClr>
                </a:solidFill>
                <a:latin typeface="Calibri" pitchFamily="34" charset="0"/>
                <a:cs typeface="Courier New" pitchFamily="49" charset="0"/>
              </a:rPr>
              <a:t>Common values (null if no values are more common than others)</a:t>
            </a:r>
          </a:p>
        </p:txBody>
      </p:sp>
      <p:sp>
        <p:nvSpPr>
          <p:cNvPr id="125" name="Line Callout 2 (Border and Accent Bar) 124"/>
          <p:cNvSpPr/>
          <p:nvPr/>
        </p:nvSpPr>
        <p:spPr>
          <a:xfrm rot="16200000" flipV="1">
            <a:off x="6838950" y="-43093"/>
            <a:ext cx="571500" cy="2057400"/>
          </a:xfrm>
          <a:prstGeom prst="accentBorderCallout2">
            <a:avLst>
              <a:gd name="adj1" fmla="val 81437"/>
              <a:gd name="adj2" fmla="val -6343"/>
              <a:gd name="adj3" fmla="val 81437"/>
              <a:gd name="adj4" fmla="val -19652"/>
              <a:gd name="adj5" fmla="val 97906"/>
              <a:gd name="adj6" fmla="val -59204"/>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1600" dirty="0" smtClean="0">
                <a:solidFill>
                  <a:schemeClr val="bg2">
                    <a:lumMod val="75000"/>
                  </a:schemeClr>
                </a:solidFill>
                <a:latin typeface="Calibri" pitchFamily="34" charset="0"/>
                <a:cs typeface="Courier New" pitchFamily="49" charset="0"/>
              </a:rPr>
              <a:t>Frequency of most common values</a:t>
            </a:r>
          </a:p>
        </p:txBody>
      </p:sp>
      <p:sp>
        <p:nvSpPr>
          <p:cNvPr id="127" name="Line Callout 2 (Border and Accent Bar) 126"/>
          <p:cNvSpPr/>
          <p:nvPr/>
        </p:nvSpPr>
        <p:spPr>
          <a:xfrm rot="5400000">
            <a:off x="7603509" y="1855548"/>
            <a:ext cx="871182" cy="2057400"/>
          </a:xfrm>
          <a:prstGeom prst="accentBorderCallout2">
            <a:avLst>
              <a:gd name="adj1" fmla="val 81437"/>
              <a:gd name="adj2" fmla="val -6343"/>
              <a:gd name="adj3" fmla="val 81437"/>
              <a:gd name="adj4" fmla="val -19652"/>
              <a:gd name="adj5" fmla="val 101710"/>
              <a:gd name="adj6" fmla="val -55625"/>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1600" dirty="0" smtClean="0">
                <a:solidFill>
                  <a:schemeClr val="bg2">
                    <a:lumMod val="75000"/>
                  </a:schemeClr>
                </a:solidFill>
                <a:latin typeface="Calibri" pitchFamily="34" charset="0"/>
                <a:cs typeface="Courier New" pitchFamily="49" charset="0"/>
              </a:rPr>
              <a:t>Histogram of values divided into groups of almost equal population</a:t>
            </a:r>
          </a:p>
        </p:txBody>
      </p:sp>
    </p:spTree>
    <p:custDataLst>
      <p:tags r:id="rId1"/>
    </p:custDataLst>
    <p:extLst>
      <p:ext uri="{BB962C8B-B14F-4D97-AF65-F5344CB8AC3E}">
        <p14:creationId xmlns:p14="http://schemas.microsoft.com/office/powerpoint/2010/main" val="971138916"/>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15071</TotalTime>
  <Words>3510</Words>
  <Application>Microsoft Macintosh PowerPoint</Application>
  <PresentationFormat>On-screen Show (16:9)</PresentationFormat>
  <Paragraphs>231</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pivotal_4x3_template</vt:lpstr>
      <vt:lpstr>Improving Performance with Statistics</vt:lpstr>
      <vt:lpstr>Agenda</vt:lpstr>
      <vt:lpstr>Impact of Statistics on Performance</vt:lpstr>
      <vt:lpstr>When should you run ANALYZE</vt:lpstr>
      <vt:lpstr>ANALYZE and Database Statistics</vt:lpstr>
      <vt:lpstr>EXPLAIN ANALYZE Estimated Costs</vt:lpstr>
      <vt:lpstr>Example</vt:lpstr>
      <vt:lpstr>ANALYZE and VACUUM ANALYZE</vt:lpstr>
      <vt:lpstr>Storage of Statistical Data in pg_stats</vt:lpstr>
      <vt:lpstr>Use SET STATISTICS to Increase Sampling</vt:lpstr>
      <vt:lpstr>The default_statistics_target Parameter</vt:lpstr>
      <vt:lpstr>Effect of Updating the Statistics Value</vt:lpstr>
      <vt:lpstr>Updating the Total Number of Entries in a Table</vt:lpstr>
      <vt:lpstr>The gp_analyze_relative_error Parameter</vt:lpstr>
      <vt:lpstr>ANALYZE Best Practices</vt:lpstr>
      <vt:lpstr>Wrapping Up</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Performance Analysis and Tuning</dc:title>
  <dc:creator>cantot</dc:creator>
  <cp:lastModifiedBy>Kevin Crocker</cp:lastModifiedBy>
  <cp:revision>321</cp:revision>
  <dcterms:created xsi:type="dcterms:W3CDTF">2015-02-11T17:51:07Z</dcterms:created>
  <dcterms:modified xsi:type="dcterms:W3CDTF">2016-11-18T21:40:29Z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6BFDBE32-553A-4F71-9724-8B0DD34D4ED7</vt:lpwstr>
  </property>
  <property fmtid="{D5CDD505-2E9C-101B-9397-08002B2CF9AE}" pid="3" name="ArticulatePath">
    <vt:lpwstr>GAA&amp;I_Module08</vt:lpwstr>
  </property>
</Properties>
</file>