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435" r:id="rId2"/>
    <p:sldId id="436" r:id="rId3"/>
    <p:sldId id="437" r:id="rId4"/>
    <p:sldId id="421" r:id="rId5"/>
    <p:sldId id="422" r:id="rId6"/>
    <p:sldId id="423" r:id="rId7"/>
    <p:sldId id="424" r:id="rId8"/>
    <p:sldId id="425" r:id="rId9"/>
    <p:sldId id="426" r:id="rId10"/>
    <p:sldId id="427" r:id="rId11"/>
    <p:sldId id="428" r:id="rId12"/>
    <p:sldId id="429" r:id="rId13"/>
    <p:sldId id="432" r:id="rId14"/>
    <p:sldId id="439" r:id="rId15"/>
    <p:sldId id="440" r:id="rId16"/>
  </p:sldIdLst>
  <p:sldSz cx="9144000" cy="6858000" type="screen4x3"/>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2" autoAdjust="0"/>
    <p:restoredTop sz="68321" autoAdjust="0"/>
  </p:normalViewPr>
  <p:slideViewPr>
    <p:cSldViewPr snapToGrid="0" snapToObjects="1">
      <p:cViewPr varScale="1">
        <p:scale>
          <a:sx n="82" d="100"/>
          <a:sy n="82" d="100"/>
        </p:scale>
        <p:origin x="-1816"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E9650-8CC5-4C43-9FCD-070A3AD7F88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4D6E1F2-C793-42F7-8D44-35990E84A5FB}">
      <dgm:prSet phldrT="[Text]"/>
      <dgm:spPr/>
      <dgm:t>
        <a:bodyPr/>
        <a:lstStyle/>
        <a:p>
          <a:r>
            <a:rPr lang="en-US" dirty="0" smtClean="0"/>
            <a:t>Most data warehouse environments operate on large volumes of data:</a:t>
          </a:r>
          <a:endParaRPr lang="en-US" dirty="0"/>
        </a:p>
      </dgm:t>
    </dgm:pt>
    <dgm:pt modelId="{D1761EE6-4F15-4DDF-B0C4-AE729D8A65F5}" type="parTrans" cxnId="{211D73AD-B088-4FE7-BE05-6A8B6450C7DC}">
      <dgm:prSet/>
      <dgm:spPr/>
      <dgm:t>
        <a:bodyPr/>
        <a:lstStyle/>
        <a:p>
          <a:endParaRPr lang="en-US"/>
        </a:p>
      </dgm:t>
    </dgm:pt>
    <dgm:pt modelId="{710FB13D-DEE2-4762-B300-AF8E72B84072}" type="sibTrans" cxnId="{211D73AD-B088-4FE7-BE05-6A8B6450C7DC}">
      <dgm:prSet/>
      <dgm:spPr/>
      <dgm:t>
        <a:bodyPr/>
        <a:lstStyle/>
        <a:p>
          <a:endParaRPr lang="en-US"/>
        </a:p>
      </dgm:t>
    </dgm:pt>
    <dgm:pt modelId="{CBDAB8B9-9929-4576-B29E-9B3DF936849C}">
      <dgm:prSet phldrT="[Text]"/>
      <dgm:spPr/>
      <dgm:t>
        <a:bodyPr/>
        <a:lstStyle/>
        <a:p>
          <a:r>
            <a:rPr lang="en-US" dirty="0" smtClean="0"/>
            <a:t>For queries with high selectivity:</a:t>
          </a:r>
          <a:endParaRPr lang="en-US" dirty="0"/>
        </a:p>
      </dgm:t>
    </dgm:pt>
    <dgm:pt modelId="{949EAC46-87C8-4A9C-A11A-854C3E3AF285}" type="parTrans" cxnId="{D0F756B7-DA1B-4978-84A6-D11D5CD8D904}">
      <dgm:prSet/>
      <dgm:spPr/>
      <dgm:t>
        <a:bodyPr/>
        <a:lstStyle/>
        <a:p>
          <a:endParaRPr lang="en-US"/>
        </a:p>
      </dgm:t>
    </dgm:pt>
    <dgm:pt modelId="{CE87C65D-9086-4A10-BF39-380CC5D149ED}" type="sibTrans" cxnId="{D0F756B7-DA1B-4978-84A6-D11D5CD8D904}">
      <dgm:prSet/>
      <dgm:spPr/>
      <dgm:t>
        <a:bodyPr/>
        <a:lstStyle/>
        <a:p>
          <a:endParaRPr lang="en-US"/>
        </a:p>
      </dgm:t>
    </dgm:pt>
    <dgm:pt modelId="{65E9041B-BC97-4A0D-969E-B961D5A8B921}">
      <dgm:prSet/>
      <dgm:spPr/>
      <dgm:t>
        <a:bodyPr/>
        <a:lstStyle/>
        <a:p>
          <a:r>
            <a:rPr lang="en-US" dirty="0" smtClean="0"/>
            <a:t>Queries have low selectivity</a:t>
          </a:r>
        </a:p>
      </dgm:t>
    </dgm:pt>
    <dgm:pt modelId="{29B1B5AB-CAC4-41D6-AA6B-74355CED13DA}" type="parTrans" cxnId="{BCDA08FB-2B7E-4DFC-A13A-365B48FECACD}">
      <dgm:prSet/>
      <dgm:spPr/>
      <dgm:t>
        <a:bodyPr/>
        <a:lstStyle/>
        <a:p>
          <a:endParaRPr lang="en-US"/>
        </a:p>
      </dgm:t>
    </dgm:pt>
    <dgm:pt modelId="{498D08CE-749F-460F-95C5-3A424E4937CC}" type="sibTrans" cxnId="{BCDA08FB-2B7E-4DFC-A13A-365B48FECACD}">
      <dgm:prSet/>
      <dgm:spPr/>
      <dgm:t>
        <a:bodyPr/>
        <a:lstStyle/>
        <a:p>
          <a:endParaRPr lang="en-US"/>
        </a:p>
      </dgm:t>
    </dgm:pt>
    <dgm:pt modelId="{6C3400BD-3141-40B2-B81B-44013B8D474A}">
      <dgm:prSet/>
      <dgm:spPr/>
      <dgm:t>
        <a:bodyPr/>
        <a:lstStyle/>
        <a:p>
          <a:r>
            <a:rPr lang="en-US" dirty="0" smtClean="0"/>
            <a:t>Indexes may improve performance</a:t>
          </a:r>
        </a:p>
      </dgm:t>
    </dgm:pt>
    <dgm:pt modelId="{B538DEF1-DFAB-4F8F-AAA5-4A67BCF9060C}" type="parTrans" cxnId="{5A721067-CE5B-45C1-8959-E2428981AC29}">
      <dgm:prSet/>
      <dgm:spPr/>
      <dgm:t>
        <a:bodyPr/>
        <a:lstStyle/>
        <a:p>
          <a:endParaRPr lang="en-US"/>
        </a:p>
      </dgm:t>
    </dgm:pt>
    <dgm:pt modelId="{5F06176C-2A58-47BB-83A7-EE7B36645140}" type="sibTrans" cxnId="{5A721067-CE5B-45C1-8959-E2428981AC29}">
      <dgm:prSet/>
      <dgm:spPr/>
      <dgm:t>
        <a:bodyPr/>
        <a:lstStyle/>
        <a:p>
          <a:endParaRPr lang="en-US"/>
        </a:p>
      </dgm:t>
    </dgm:pt>
    <dgm:pt modelId="{96DFD5DA-82F2-48C7-BF71-68D0A39D63CD}">
      <dgm:prSet/>
      <dgm:spPr/>
      <dgm:t>
        <a:bodyPr/>
        <a:lstStyle/>
        <a:p>
          <a:r>
            <a:rPr lang="en-US" dirty="0" smtClean="0"/>
            <a:t>Avoid:</a:t>
          </a:r>
        </a:p>
      </dgm:t>
    </dgm:pt>
    <dgm:pt modelId="{23E3919E-F627-465B-B53E-228E59A292B9}" type="parTrans" cxnId="{E9737585-5A67-4EBB-B9A1-DB295F12028C}">
      <dgm:prSet/>
      <dgm:spPr/>
      <dgm:t>
        <a:bodyPr/>
        <a:lstStyle/>
        <a:p>
          <a:endParaRPr lang="en-US"/>
        </a:p>
      </dgm:t>
    </dgm:pt>
    <dgm:pt modelId="{3DB855C0-76C0-40B1-A008-A84DCB666D1E}" type="sibTrans" cxnId="{E9737585-5A67-4EBB-B9A1-DB295F12028C}">
      <dgm:prSet/>
      <dgm:spPr/>
      <dgm:t>
        <a:bodyPr/>
        <a:lstStyle/>
        <a:p>
          <a:endParaRPr lang="en-US"/>
        </a:p>
      </dgm:t>
    </dgm:pt>
    <dgm:pt modelId="{8A83E828-1EB3-4056-B4B5-8E366E556C32}">
      <dgm:prSet/>
      <dgm:spPr/>
      <dgm:t>
        <a:bodyPr/>
        <a:lstStyle/>
        <a:p>
          <a:r>
            <a:rPr lang="en-US" dirty="0" smtClean="0"/>
            <a:t>Indexes on frequently updated columns</a:t>
          </a:r>
        </a:p>
      </dgm:t>
    </dgm:pt>
    <dgm:pt modelId="{A9951FB1-794F-472F-8167-4AF3763A2525}" type="parTrans" cxnId="{79A026EE-726B-428C-9AFB-2ED8F04E16CC}">
      <dgm:prSet/>
      <dgm:spPr/>
      <dgm:t>
        <a:bodyPr/>
        <a:lstStyle/>
        <a:p>
          <a:endParaRPr lang="en-US"/>
        </a:p>
      </dgm:t>
    </dgm:pt>
    <dgm:pt modelId="{2A107126-EB63-4367-BF90-9320AE7BD4B7}" type="sibTrans" cxnId="{79A026EE-726B-428C-9AFB-2ED8F04E16CC}">
      <dgm:prSet/>
      <dgm:spPr/>
      <dgm:t>
        <a:bodyPr/>
        <a:lstStyle/>
        <a:p>
          <a:endParaRPr lang="en-US"/>
        </a:p>
      </dgm:t>
    </dgm:pt>
    <dgm:pt modelId="{8B5C2CD2-2814-4B0F-87AA-5EB0A6E68652}">
      <dgm:prSet/>
      <dgm:spPr/>
      <dgm:t>
        <a:bodyPr/>
        <a:lstStyle/>
        <a:p>
          <a:r>
            <a:rPr lang="en-US" dirty="0" smtClean="0"/>
            <a:t>Overlapping indexes</a:t>
          </a:r>
        </a:p>
      </dgm:t>
    </dgm:pt>
    <dgm:pt modelId="{12EAF7E8-266C-41BA-B3E3-DB7F5BB1E3AF}" type="parTrans" cxnId="{89605C47-1029-42CD-90CC-B1D9E5AC303F}">
      <dgm:prSet/>
      <dgm:spPr/>
      <dgm:t>
        <a:bodyPr/>
        <a:lstStyle/>
        <a:p>
          <a:endParaRPr lang="en-US"/>
        </a:p>
      </dgm:t>
    </dgm:pt>
    <dgm:pt modelId="{E7BDD37A-AC88-4A72-B4A9-8634333BC170}" type="sibTrans" cxnId="{89605C47-1029-42CD-90CC-B1D9E5AC303F}">
      <dgm:prSet/>
      <dgm:spPr/>
      <dgm:t>
        <a:bodyPr/>
        <a:lstStyle/>
        <a:p>
          <a:endParaRPr lang="en-US"/>
        </a:p>
      </dgm:t>
    </dgm:pt>
    <dgm:pt modelId="{4FA0142C-F7EC-4626-96AD-266A8279036F}">
      <dgm:prSet/>
      <dgm:spPr/>
      <dgm:t>
        <a:bodyPr/>
        <a:lstStyle/>
        <a:p>
          <a:r>
            <a:rPr lang="en-US" dirty="0" smtClean="0"/>
            <a:t>Use bitmap indexes for columns with low cardinality</a:t>
          </a:r>
        </a:p>
      </dgm:t>
    </dgm:pt>
    <dgm:pt modelId="{F2880BAC-2430-4C68-B903-9645FC5CDE33}" type="parTrans" cxnId="{4FF77608-9EF2-44D0-A505-3906458763C3}">
      <dgm:prSet/>
      <dgm:spPr/>
      <dgm:t>
        <a:bodyPr/>
        <a:lstStyle/>
        <a:p>
          <a:endParaRPr lang="en-US"/>
        </a:p>
      </dgm:t>
    </dgm:pt>
    <dgm:pt modelId="{32B58057-AEB1-47B8-BC5B-9F56F8832855}" type="sibTrans" cxnId="{4FF77608-9EF2-44D0-A505-3906458763C3}">
      <dgm:prSet/>
      <dgm:spPr/>
      <dgm:t>
        <a:bodyPr/>
        <a:lstStyle/>
        <a:p>
          <a:endParaRPr lang="en-US"/>
        </a:p>
      </dgm:t>
    </dgm:pt>
    <dgm:pt modelId="{906B2866-CB81-4C7A-A772-53DD6E900424}">
      <dgm:prSet/>
      <dgm:spPr/>
      <dgm:t>
        <a:bodyPr/>
        <a:lstStyle/>
        <a:p>
          <a:r>
            <a:rPr lang="en-US" dirty="0" smtClean="0"/>
            <a:t>Drop indexes before data load and recreate indexes after load</a:t>
          </a:r>
        </a:p>
      </dgm:t>
    </dgm:pt>
    <dgm:pt modelId="{727B6AE7-737B-4760-957C-223AC2B4AB39}" type="parTrans" cxnId="{537609D5-A307-4F1F-AB5A-BB453671640E}">
      <dgm:prSet/>
      <dgm:spPr/>
      <dgm:t>
        <a:bodyPr/>
        <a:lstStyle/>
        <a:p>
          <a:endParaRPr lang="en-US"/>
        </a:p>
      </dgm:t>
    </dgm:pt>
    <dgm:pt modelId="{247F6DBD-6B6C-4601-9068-140DB91BB4E2}" type="sibTrans" cxnId="{537609D5-A307-4F1F-AB5A-BB453671640E}">
      <dgm:prSet/>
      <dgm:spPr/>
      <dgm:t>
        <a:bodyPr/>
        <a:lstStyle/>
        <a:p>
          <a:endParaRPr lang="en-US"/>
        </a:p>
      </dgm:t>
    </dgm:pt>
    <dgm:pt modelId="{1D807281-C2ED-47C0-AEA1-E9C826FC3D16}">
      <dgm:prSet/>
      <dgm:spPr/>
      <dgm:t>
        <a:bodyPr/>
        <a:lstStyle/>
        <a:p>
          <a:r>
            <a:rPr lang="en-US" dirty="0" smtClean="0"/>
            <a:t>Analyze after recreating indexes</a:t>
          </a:r>
        </a:p>
      </dgm:t>
    </dgm:pt>
    <dgm:pt modelId="{18DD53A0-BF15-4E4F-8C8F-41062C00B921}" type="parTrans" cxnId="{4E4EA03F-0F0E-4F94-AA7A-22492B085AE1}">
      <dgm:prSet/>
      <dgm:spPr/>
      <dgm:t>
        <a:bodyPr/>
        <a:lstStyle/>
        <a:p>
          <a:endParaRPr lang="en-US"/>
        </a:p>
      </dgm:t>
    </dgm:pt>
    <dgm:pt modelId="{592DBD5B-140B-45EC-8843-CD7A3A6BE536}" type="sibTrans" cxnId="{4E4EA03F-0F0E-4F94-AA7A-22492B085AE1}">
      <dgm:prSet/>
      <dgm:spPr/>
      <dgm:t>
        <a:bodyPr/>
        <a:lstStyle/>
        <a:p>
          <a:endParaRPr lang="en-US"/>
        </a:p>
      </dgm:t>
    </dgm:pt>
    <dgm:pt modelId="{6F7F2E5F-A763-574A-B678-0BF42E4BC5D5}">
      <dgm:prSet/>
      <dgm:spPr/>
      <dgm:t>
        <a:bodyPr/>
        <a:lstStyle/>
        <a:p>
          <a:r>
            <a:rPr lang="en-US" dirty="0" smtClean="0"/>
            <a:t>Sequential scan is the preferred method to access data in a Greenplum MPP environment</a:t>
          </a:r>
        </a:p>
      </dgm:t>
    </dgm:pt>
    <dgm:pt modelId="{EEA52480-3457-3043-AB9C-E902E4016D61}" type="parTrans" cxnId="{1CB56B32-34F3-A349-90DA-27974C8A26A9}">
      <dgm:prSet/>
      <dgm:spPr/>
    </dgm:pt>
    <dgm:pt modelId="{E9A77195-1F0C-6F4D-80C0-7934B25DEFC6}" type="sibTrans" cxnId="{1CB56B32-34F3-A349-90DA-27974C8A26A9}">
      <dgm:prSet/>
      <dgm:spPr/>
    </dgm:pt>
    <dgm:pt modelId="{46D2789B-571D-456B-AD42-B18CC84DF314}" type="pres">
      <dgm:prSet presAssocID="{ADFE9650-8CC5-4C43-9FCD-070A3AD7F880}" presName="Name0" presStyleCnt="0">
        <dgm:presLayoutVars>
          <dgm:dir/>
          <dgm:animLvl val="lvl"/>
          <dgm:resizeHandles val="exact"/>
        </dgm:presLayoutVars>
      </dgm:prSet>
      <dgm:spPr/>
      <dgm:t>
        <a:bodyPr/>
        <a:lstStyle/>
        <a:p>
          <a:endParaRPr lang="en-US"/>
        </a:p>
      </dgm:t>
    </dgm:pt>
    <dgm:pt modelId="{E8018A0B-09A6-40D3-A591-877AD312F3D4}" type="pres">
      <dgm:prSet presAssocID="{74D6E1F2-C793-42F7-8D44-35990E84A5FB}" presName="composite" presStyleCnt="0"/>
      <dgm:spPr/>
    </dgm:pt>
    <dgm:pt modelId="{A053697D-1678-4B23-8D42-9B015E2CD071}" type="pres">
      <dgm:prSet presAssocID="{74D6E1F2-C793-42F7-8D44-35990E84A5FB}" presName="parTx" presStyleLbl="alignNode1" presStyleIdx="0" presStyleCnt="2">
        <dgm:presLayoutVars>
          <dgm:chMax val="0"/>
          <dgm:chPref val="0"/>
          <dgm:bulletEnabled val="1"/>
        </dgm:presLayoutVars>
      </dgm:prSet>
      <dgm:spPr/>
      <dgm:t>
        <a:bodyPr/>
        <a:lstStyle/>
        <a:p>
          <a:endParaRPr lang="en-US"/>
        </a:p>
      </dgm:t>
    </dgm:pt>
    <dgm:pt modelId="{1AC743F2-0AF2-4D84-BAD4-891EF7DA9E18}" type="pres">
      <dgm:prSet presAssocID="{74D6E1F2-C793-42F7-8D44-35990E84A5FB}" presName="desTx" presStyleLbl="alignAccFollowNode1" presStyleIdx="0" presStyleCnt="2">
        <dgm:presLayoutVars>
          <dgm:bulletEnabled val="1"/>
        </dgm:presLayoutVars>
      </dgm:prSet>
      <dgm:spPr/>
      <dgm:t>
        <a:bodyPr/>
        <a:lstStyle/>
        <a:p>
          <a:endParaRPr lang="en-US"/>
        </a:p>
      </dgm:t>
    </dgm:pt>
    <dgm:pt modelId="{4A1CCA8D-FA22-47AB-802A-89A66FA7E689}" type="pres">
      <dgm:prSet presAssocID="{710FB13D-DEE2-4762-B300-AF8E72B84072}" presName="space" presStyleCnt="0"/>
      <dgm:spPr/>
    </dgm:pt>
    <dgm:pt modelId="{E5AAE5A4-16A6-4A3A-A48C-629961A7822D}" type="pres">
      <dgm:prSet presAssocID="{CBDAB8B9-9929-4576-B29E-9B3DF936849C}" presName="composite" presStyleCnt="0"/>
      <dgm:spPr/>
    </dgm:pt>
    <dgm:pt modelId="{BDCAE836-335D-4A01-AC77-598A5FC318B1}" type="pres">
      <dgm:prSet presAssocID="{CBDAB8B9-9929-4576-B29E-9B3DF936849C}" presName="parTx" presStyleLbl="alignNode1" presStyleIdx="1" presStyleCnt="2">
        <dgm:presLayoutVars>
          <dgm:chMax val="0"/>
          <dgm:chPref val="0"/>
          <dgm:bulletEnabled val="1"/>
        </dgm:presLayoutVars>
      </dgm:prSet>
      <dgm:spPr/>
      <dgm:t>
        <a:bodyPr/>
        <a:lstStyle/>
        <a:p>
          <a:endParaRPr lang="en-US"/>
        </a:p>
      </dgm:t>
    </dgm:pt>
    <dgm:pt modelId="{D0808887-EB79-440A-A039-DD323BDE6E07}" type="pres">
      <dgm:prSet presAssocID="{CBDAB8B9-9929-4576-B29E-9B3DF936849C}" presName="desTx" presStyleLbl="alignAccFollowNode1" presStyleIdx="1" presStyleCnt="2">
        <dgm:presLayoutVars>
          <dgm:bulletEnabled val="1"/>
        </dgm:presLayoutVars>
      </dgm:prSet>
      <dgm:spPr/>
      <dgm:t>
        <a:bodyPr/>
        <a:lstStyle/>
        <a:p>
          <a:endParaRPr lang="en-US"/>
        </a:p>
      </dgm:t>
    </dgm:pt>
  </dgm:ptLst>
  <dgm:cxnLst>
    <dgm:cxn modelId="{E9737585-5A67-4EBB-B9A1-DB295F12028C}" srcId="{CBDAB8B9-9929-4576-B29E-9B3DF936849C}" destId="{96DFD5DA-82F2-48C7-BF71-68D0A39D63CD}" srcOrd="1" destOrd="0" parTransId="{23E3919E-F627-465B-B53E-228E59A292B9}" sibTransId="{3DB855C0-76C0-40B1-A008-A84DCB666D1E}"/>
    <dgm:cxn modelId="{FAE2963F-381C-437A-9996-20614F56B53C}" type="presOf" srcId="{4FA0142C-F7EC-4626-96AD-266A8279036F}" destId="{D0808887-EB79-440A-A039-DD323BDE6E07}" srcOrd="0" destOrd="4" presId="urn:microsoft.com/office/officeart/2005/8/layout/hList1"/>
    <dgm:cxn modelId="{3449EB79-2620-4377-9755-9F0D1C8DC222}" type="presOf" srcId="{65E9041B-BC97-4A0D-969E-B961D5A8B921}" destId="{1AC743F2-0AF2-4D84-BAD4-891EF7DA9E18}" srcOrd="0" destOrd="0" presId="urn:microsoft.com/office/officeart/2005/8/layout/hList1"/>
    <dgm:cxn modelId="{D190C319-721E-44C4-83FB-7B6C8E3A8223}" type="presOf" srcId="{8B5C2CD2-2814-4B0F-87AA-5EB0A6E68652}" destId="{D0808887-EB79-440A-A039-DD323BDE6E07}" srcOrd="0" destOrd="3" presId="urn:microsoft.com/office/officeart/2005/8/layout/hList1"/>
    <dgm:cxn modelId="{537609D5-A307-4F1F-AB5A-BB453671640E}" srcId="{CBDAB8B9-9929-4576-B29E-9B3DF936849C}" destId="{906B2866-CB81-4C7A-A772-53DD6E900424}" srcOrd="3" destOrd="0" parTransId="{727B6AE7-737B-4760-957C-223AC2B4AB39}" sibTransId="{247F6DBD-6B6C-4601-9068-140DB91BB4E2}"/>
    <dgm:cxn modelId="{79A026EE-726B-428C-9AFB-2ED8F04E16CC}" srcId="{96DFD5DA-82F2-48C7-BF71-68D0A39D63CD}" destId="{8A83E828-1EB3-4056-B4B5-8E366E556C32}" srcOrd="0" destOrd="0" parTransId="{A9951FB1-794F-472F-8167-4AF3763A2525}" sibTransId="{2A107126-EB63-4367-BF90-9320AE7BD4B7}"/>
    <dgm:cxn modelId="{211D73AD-B088-4FE7-BE05-6A8B6450C7DC}" srcId="{ADFE9650-8CC5-4C43-9FCD-070A3AD7F880}" destId="{74D6E1F2-C793-42F7-8D44-35990E84A5FB}" srcOrd="0" destOrd="0" parTransId="{D1761EE6-4F15-4DDF-B0C4-AE729D8A65F5}" sibTransId="{710FB13D-DEE2-4762-B300-AF8E72B84072}"/>
    <dgm:cxn modelId="{F41BA1CC-D959-44BC-958A-BA1E9AEE7B64}" type="presOf" srcId="{CBDAB8B9-9929-4576-B29E-9B3DF936849C}" destId="{BDCAE836-335D-4A01-AC77-598A5FC318B1}" srcOrd="0" destOrd="0" presId="urn:microsoft.com/office/officeart/2005/8/layout/hList1"/>
    <dgm:cxn modelId="{0ABBFDC9-6C62-4800-A844-F01FD6093BDD}" type="presOf" srcId="{1D807281-C2ED-47C0-AEA1-E9C826FC3D16}" destId="{D0808887-EB79-440A-A039-DD323BDE6E07}" srcOrd="0" destOrd="6" presId="urn:microsoft.com/office/officeart/2005/8/layout/hList1"/>
    <dgm:cxn modelId="{5A721067-CE5B-45C1-8959-E2428981AC29}" srcId="{CBDAB8B9-9929-4576-B29E-9B3DF936849C}" destId="{6C3400BD-3141-40B2-B81B-44013B8D474A}" srcOrd="0" destOrd="0" parTransId="{B538DEF1-DFAB-4F8F-AAA5-4A67BCF9060C}" sibTransId="{5F06176C-2A58-47BB-83A7-EE7B36645140}"/>
    <dgm:cxn modelId="{CFCA7E2F-F68C-4074-AC81-123D0689AFBB}" type="presOf" srcId="{6C3400BD-3141-40B2-B81B-44013B8D474A}" destId="{D0808887-EB79-440A-A039-DD323BDE6E07}" srcOrd="0" destOrd="0" presId="urn:microsoft.com/office/officeart/2005/8/layout/hList1"/>
    <dgm:cxn modelId="{38C05D68-F36F-4506-BAA6-1D3A6EA1EDCD}" type="presOf" srcId="{906B2866-CB81-4C7A-A772-53DD6E900424}" destId="{D0808887-EB79-440A-A039-DD323BDE6E07}" srcOrd="0" destOrd="5" presId="urn:microsoft.com/office/officeart/2005/8/layout/hList1"/>
    <dgm:cxn modelId="{D0F756B7-DA1B-4978-84A6-D11D5CD8D904}" srcId="{ADFE9650-8CC5-4C43-9FCD-070A3AD7F880}" destId="{CBDAB8B9-9929-4576-B29E-9B3DF936849C}" srcOrd="1" destOrd="0" parTransId="{949EAC46-87C8-4A9C-A11A-854C3E3AF285}" sibTransId="{CE87C65D-9086-4A10-BF39-380CC5D149ED}"/>
    <dgm:cxn modelId="{C87F8459-E861-46F4-A87B-B2B3E954C009}" type="presOf" srcId="{8A83E828-1EB3-4056-B4B5-8E366E556C32}" destId="{D0808887-EB79-440A-A039-DD323BDE6E07}" srcOrd="0" destOrd="2" presId="urn:microsoft.com/office/officeart/2005/8/layout/hList1"/>
    <dgm:cxn modelId="{4E4EA03F-0F0E-4F94-AA7A-22492B085AE1}" srcId="{CBDAB8B9-9929-4576-B29E-9B3DF936849C}" destId="{1D807281-C2ED-47C0-AEA1-E9C826FC3D16}" srcOrd="4" destOrd="0" parTransId="{18DD53A0-BF15-4E4F-8C8F-41062C00B921}" sibTransId="{592DBD5B-140B-45EC-8843-CD7A3A6BE536}"/>
    <dgm:cxn modelId="{BCDA08FB-2B7E-4DFC-A13A-365B48FECACD}" srcId="{74D6E1F2-C793-42F7-8D44-35990E84A5FB}" destId="{65E9041B-BC97-4A0D-969E-B961D5A8B921}" srcOrd="0" destOrd="0" parTransId="{29B1B5AB-CAC4-41D6-AA6B-74355CED13DA}" sibTransId="{498D08CE-749F-460F-95C5-3A424E4937CC}"/>
    <dgm:cxn modelId="{1CB56B32-34F3-A349-90DA-27974C8A26A9}" srcId="{74D6E1F2-C793-42F7-8D44-35990E84A5FB}" destId="{6F7F2E5F-A763-574A-B678-0BF42E4BC5D5}" srcOrd="1" destOrd="0" parTransId="{EEA52480-3457-3043-AB9C-E902E4016D61}" sibTransId="{E9A77195-1F0C-6F4D-80C0-7934B25DEFC6}"/>
    <dgm:cxn modelId="{89605C47-1029-42CD-90CC-B1D9E5AC303F}" srcId="{96DFD5DA-82F2-48C7-BF71-68D0A39D63CD}" destId="{8B5C2CD2-2814-4B0F-87AA-5EB0A6E68652}" srcOrd="1" destOrd="0" parTransId="{12EAF7E8-266C-41BA-B3E3-DB7F5BB1E3AF}" sibTransId="{E7BDD37A-AC88-4A72-B4A9-8634333BC170}"/>
    <dgm:cxn modelId="{50E262E5-6CDB-6248-8CA5-6780A9D4A70A}" type="presOf" srcId="{6F7F2E5F-A763-574A-B678-0BF42E4BC5D5}" destId="{1AC743F2-0AF2-4D84-BAD4-891EF7DA9E18}" srcOrd="0" destOrd="1" presId="urn:microsoft.com/office/officeart/2005/8/layout/hList1"/>
    <dgm:cxn modelId="{89686AC9-948B-4C18-A09F-329A26610822}" type="presOf" srcId="{74D6E1F2-C793-42F7-8D44-35990E84A5FB}" destId="{A053697D-1678-4B23-8D42-9B015E2CD071}" srcOrd="0" destOrd="0" presId="urn:microsoft.com/office/officeart/2005/8/layout/hList1"/>
    <dgm:cxn modelId="{F402B976-2E37-4EA9-A345-61B6553FFB0E}" type="presOf" srcId="{96DFD5DA-82F2-48C7-BF71-68D0A39D63CD}" destId="{D0808887-EB79-440A-A039-DD323BDE6E07}" srcOrd="0" destOrd="1" presId="urn:microsoft.com/office/officeart/2005/8/layout/hList1"/>
    <dgm:cxn modelId="{65930FF9-F3A6-4BB4-A339-30CE6C97DCFC}" type="presOf" srcId="{ADFE9650-8CC5-4C43-9FCD-070A3AD7F880}" destId="{46D2789B-571D-456B-AD42-B18CC84DF314}" srcOrd="0" destOrd="0" presId="urn:microsoft.com/office/officeart/2005/8/layout/hList1"/>
    <dgm:cxn modelId="{4FF77608-9EF2-44D0-A505-3906458763C3}" srcId="{CBDAB8B9-9929-4576-B29E-9B3DF936849C}" destId="{4FA0142C-F7EC-4626-96AD-266A8279036F}" srcOrd="2" destOrd="0" parTransId="{F2880BAC-2430-4C68-B903-9645FC5CDE33}" sibTransId="{32B58057-AEB1-47B8-BC5B-9F56F8832855}"/>
    <dgm:cxn modelId="{021A63C4-6F3E-4864-83EC-D6DA17534087}" type="presParOf" srcId="{46D2789B-571D-456B-AD42-B18CC84DF314}" destId="{E8018A0B-09A6-40D3-A591-877AD312F3D4}" srcOrd="0" destOrd="0" presId="urn:microsoft.com/office/officeart/2005/8/layout/hList1"/>
    <dgm:cxn modelId="{2B7EBBBB-F046-4F4C-ADE1-DFD111C9344E}" type="presParOf" srcId="{E8018A0B-09A6-40D3-A591-877AD312F3D4}" destId="{A053697D-1678-4B23-8D42-9B015E2CD071}" srcOrd="0" destOrd="0" presId="urn:microsoft.com/office/officeart/2005/8/layout/hList1"/>
    <dgm:cxn modelId="{2D331650-F1D1-4BE9-8C02-99FE7B549E24}" type="presParOf" srcId="{E8018A0B-09A6-40D3-A591-877AD312F3D4}" destId="{1AC743F2-0AF2-4D84-BAD4-891EF7DA9E18}" srcOrd="1" destOrd="0" presId="urn:microsoft.com/office/officeart/2005/8/layout/hList1"/>
    <dgm:cxn modelId="{CF56A1FE-9E48-4CB1-854F-39FACA89473C}" type="presParOf" srcId="{46D2789B-571D-456B-AD42-B18CC84DF314}" destId="{4A1CCA8D-FA22-47AB-802A-89A66FA7E689}" srcOrd="1" destOrd="0" presId="urn:microsoft.com/office/officeart/2005/8/layout/hList1"/>
    <dgm:cxn modelId="{C1426BDF-51F8-4D4C-BB15-6CD19541F2AD}" type="presParOf" srcId="{46D2789B-571D-456B-AD42-B18CC84DF314}" destId="{E5AAE5A4-16A6-4A3A-A48C-629961A7822D}" srcOrd="2" destOrd="0" presId="urn:microsoft.com/office/officeart/2005/8/layout/hList1"/>
    <dgm:cxn modelId="{D5B01B1F-9020-419F-B3B5-EFB9056DA10B}" type="presParOf" srcId="{E5AAE5A4-16A6-4A3A-A48C-629961A7822D}" destId="{BDCAE836-335D-4A01-AC77-598A5FC318B1}" srcOrd="0" destOrd="0" presId="urn:microsoft.com/office/officeart/2005/8/layout/hList1"/>
    <dgm:cxn modelId="{DC25B84E-64FF-478B-AB87-FE0272E78CEA}" type="presParOf" srcId="{E5AAE5A4-16A6-4A3A-A48C-629961A7822D}" destId="{D0808887-EB79-440A-A039-DD323BDE6E07}"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8DAA7-B561-4B80-B9BC-5F949F9F53C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A6809AD-1912-4560-A118-A016A253BB9E}">
      <dgm:prSet phldrT="[Text]"/>
      <dgm:spPr/>
      <dgm:t>
        <a:bodyPr/>
        <a:lstStyle/>
        <a:p>
          <a:r>
            <a:rPr lang="en-US" dirty="0" smtClean="0"/>
            <a:t>B-Tree:</a:t>
          </a:r>
          <a:endParaRPr lang="en-US" dirty="0"/>
        </a:p>
      </dgm:t>
    </dgm:pt>
    <dgm:pt modelId="{3B12244B-4476-4306-AB5C-374090D90423}" type="parTrans" cxnId="{F9DC514F-5EE4-4439-B4CA-66485F346C6F}">
      <dgm:prSet/>
      <dgm:spPr/>
      <dgm:t>
        <a:bodyPr/>
        <a:lstStyle/>
        <a:p>
          <a:endParaRPr lang="en-US"/>
        </a:p>
      </dgm:t>
    </dgm:pt>
    <dgm:pt modelId="{2D008FF5-4266-411B-8178-7AD71AFBEF1C}" type="sibTrans" cxnId="{F9DC514F-5EE4-4439-B4CA-66485F346C6F}">
      <dgm:prSet/>
      <dgm:spPr/>
      <dgm:t>
        <a:bodyPr/>
        <a:lstStyle/>
        <a:p>
          <a:endParaRPr lang="en-US"/>
        </a:p>
      </dgm:t>
    </dgm:pt>
    <dgm:pt modelId="{B6F74092-6A2B-461B-A6C2-0EC1B256EC7B}">
      <dgm:prSet phldrT="[Text]"/>
      <dgm:spPr/>
      <dgm:t>
        <a:bodyPr/>
        <a:lstStyle/>
        <a:p>
          <a:r>
            <a:rPr lang="en-US" dirty="0" smtClean="0"/>
            <a:t>Bitmap:</a:t>
          </a:r>
          <a:endParaRPr lang="en-US" dirty="0"/>
        </a:p>
      </dgm:t>
    </dgm:pt>
    <dgm:pt modelId="{5120639F-176A-403A-90AB-33C428B52A9A}" type="parTrans" cxnId="{F9AEE928-C112-4F56-8F61-A46F7FDE57FE}">
      <dgm:prSet/>
      <dgm:spPr/>
      <dgm:t>
        <a:bodyPr/>
        <a:lstStyle/>
        <a:p>
          <a:endParaRPr lang="en-US"/>
        </a:p>
      </dgm:t>
    </dgm:pt>
    <dgm:pt modelId="{33F6C681-2B97-4B67-A7AB-22232ACD0BF3}" type="sibTrans" cxnId="{F9AEE928-C112-4F56-8F61-A46F7FDE57FE}">
      <dgm:prSet/>
      <dgm:spPr/>
      <dgm:t>
        <a:bodyPr/>
        <a:lstStyle/>
        <a:p>
          <a:endParaRPr lang="en-US"/>
        </a:p>
      </dgm:t>
    </dgm:pt>
    <dgm:pt modelId="{13391774-6538-4B4A-AD0C-CFD11BD0B0DB}">
      <dgm:prSet/>
      <dgm:spPr/>
      <dgm:t>
        <a:bodyPr/>
        <a:lstStyle/>
        <a:p>
          <a:r>
            <a:rPr lang="en-US" dirty="0" smtClean="0"/>
            <a:t>Is used for high cardinality columns</a:t>
          </a:r>
        </a:p>
      </dgm:t>
    </dgm:pt>
    <dgm:pt modelId="{BFFFFDFA-4946-4C64-BAA4-545B7ECA4ACD}" type="parTrans" cxnId="{699B8F62-B712-4FF4-B287-14A37E1DE3BE}">
      <dgm:prSet/>
      <dgm:spPr/>
      <dgm:t>
        <a:bodyPr/>
        <a:lstStyle/>
        <a:p>
          <a:endParaRPr lang="en-US"/>
        </a:p>
      </dgm:t>
    </dgm:pt>
    <dgm:pt modelId="{F659D379-8371-4020-96A6-BEC7F2C4FD51}" type="sibTrans" cxnId="{699B8F62-B712-4FF4-B287-14A37E1DE3BE}">
      <dgm:prSet/>
      <dgm:spPr/>
      <dgm:t>
        <a:bodyPr/>
        <a:lstStyle/>
        <a:p>
          <a:endParaRPr lang="en-US"/>
        </a:p>
      </dgm:t>
    </dgm:pt>
    <dgm:pt modelId="{B7809CB8-9DDF-4D42-87DC-12860291B94F}">
      <dgm:prSet/>
      <dgm:spPr/>
      <dgm:t>
        <a:bodyPr/>
        <a:lstStyle/>
        <a:p>
          <a:r>
            <a:rPr lang="en-US" dirty="0" smtClean="0"/>
            <a:t>Is used for those columns that are single row queries</a:t>
          </a:r>
        </a:p>
      </dgm:t>
    </dgm:pt>
    <dgm:pt modelId="{2688A001-CC35-4F60-A3D3-665E6CEA9DBB}" type="parTrans" cxnId="{CC836603-21EE-4730-8755-F74CEDA70C55}">
      <dgm:prSet/>
      <dgm:spPr/>
      <dgm:t>
        <a:bodyPr/>
        <a:lstStyle/>
        <a:p>
          <a:endParaRPr lang="en-US"/>
        </a:p>
      </dgm:t>
    </dgm:pt>
    <dgm:pt modelId="{B06A6EF1-1806-40E1-8DC7-ECA23DE8C936}" type="sibTrans" cxnId="{CC836603-21EE-4730-8755-F74CEDA70C55}">
      <dgm:prSet/>
      <dgm:spPr/>
      <dgm:t>
        <a:bodyPr/>
        <a:lstStyle/>
        <a:p>
          <a:endParaRPr lang="en-US"/>
        </a:p>
      </dgm:t>
    </dgm:pt>
    <dgm:pt modelId="{E93DDB9D-0B07-45AC-9DD4-60076902A5D0}">
      <dgm:prSet/>
      <dgm:spPr/>
      <dgm:t>
        <a:bodyPr/>
        <a:lstStyle/>
        <a:p>
          <a:r>
            <a:rPr lang="en-US" dirty="0" smtClean="0"/>
            <a:t>Can be expensive (storage, time to create)</a:t>
          </a:r>
          <a:endParaRPr lang="en-US" dirty="0"/>
        </a:p>
      </dgm:t>
    </dgm:pt>
    <dgm:pt modelId="{684BDB4A-651B-4CAC-A690-2E13B52A4F34}" type="parTrans" cxnId="{32F03D44-AC6A-454D-90EA-91751E71377A}">
      <dgm:prSet/>
      <dgm:spPr/>
      <dgm:t>
        <a:bodyPr/>
        <a:lstStyle/>
        <a:p>
          <a:endParaRPr lang="en-US"/>
        </a:p>
      </dgm:t>
    </dgm:pt>
    <dgm:pt modelId="{D56673EA-3807-4EFA-A105-91F1AC5FBF0B}" type="sibTrans" cxnId="{32F03D44-AC6A-454D-90EA-91751E71377A}">
      <dgm:prSet/>
      <dgm:spPr/>
      <dgm:t>
        <a:bodyPr/>
        <a:lstStyle/>
        <a:p>
          <a:endParaRPr lang="en-US"/>
        </a:p>
      </dgm:t>
    </dgm:pt>
    <dgm:pt modelId="{81F6519A-0CA1-4F25-ADF4-BE28BFEB9EC3}">
      <dgm:prSet/>
      <dgm:spPr/>
      <dgm:t>
        <a:bodyPr/>
        <a:lstStyle/>
        <a:p>
          <a:r>
            <a:rPr lang="en-US" dirty="0" smtClean="0"/>
            <a:t>Is used for low cardinality columns</a:t>
          </a:r>
        </a:p>
      </dgm:t>
    </dgm:pt>
    <dgm:pt modelId="{2907851C-5CF8-41A9-A223-122BB5A0F052}" type="parTrans" cxnId="{14E3EA5D-75D2-4548-B5F5-F9D3FC7E376A}">
      <dgm:prSet/>
      <dgm:spPr/>
      <dgm:t>
        <a:bodyPr/>
        <a:lstStyle/>
        <a:p>
          <a:endParaRPr lang="en-US"/>
        </a:p>
      </dgm:t>
    </dgm:pt>
    <dgm:pt modelId="{080FAC0A-4FCF-468B-B6C5-1B8203A67C12}" type="sibTrans" cxnId="{14E3EA5D-75D2-4548-B5F5-F9D3FC7E376A}">
      <dgm:prSet/>
      <dgm:spPr/>
      <dgm:t>
        <a:bodyPr/>
        <a:lstStyle/>
        <a:p>
          <a:endParaRPr lang="en-US"/>
        </a:p>
      </dgm:t>
    </dgm:pt>
    <dgm:pt modelId="{427E294F-97BC-4D9F-9A7D-69C366410570}">
      <dgm:prSet/>
      <dgm:spPr/>
      <dgm:t>
        <a:bodyPr/>
        <a:lstStyle/>
        <a:p>
          <a:r>
            <a:rPr lang="en-US" dirty="0" smtClean="0"/>
            <a:t>Is typically a fraction of the size of the indexed data</a:t>
          </a:r>
        </a:p>
      </dgm:t>
    </dgm:pt>
    <dgm:pt modelId="{A62B074A-B3D3-4B92-A52A-5065D20241CD}" type="parTrans" cxnId="{294459F0-CEF2-4B57-8612-F79ECE2260C2}">
      <dgm:prSet/>
      <dgm:spPr/>
      <dgm:t>
        <a:bodyPr/>
        <a:lstStyle/>
        <a:p>
          <a:endParaRPr lang="en-US"/>
        </a:p>
      </dgm:t>
    </dgm:pt>
    <dgm:pt modelId="{C8B62552-201F-4689-B918-2467C6BE2108}" type="sibTrans" cxnId="{294459F0-CEF2-4B57-8612-F79ECE2260C2}">
      <dgm:prSet/>
      <dgm:spPr/>
      <dgm:t>
        <a:bodyPr/>
        <a:lstStyle/>
        <a:p>
          <a:endParaRPr lang="en-US"/>
        </a:p>
      </dgm:t>
    </dgm:pt>
    <dgm:pt modelId="{03C203F5-8831-49E0-A87C-EF3046370BCE}">
      <dgm:prSet/>
      <dgm:spPr/>
      <dgm:t>
        <a:bodyPr/>
        <a:lstStyle/>
        <a:p>
          <a:r>
            <a:rPr lang="en-US" dirty="0" smtClean="0"/>
            <a:t>Is best when data is queried instead of updated often</a:t>
          </a:r>
        </a:p>
      </dgm:t>
    </dgm:pt>
    <dgm:pt modelId="{E0293B89-CBF5-4F60-BA50-54DD7826CE01}" type="parTrans" cxnId="{DD2AFA8E-6E08-4C3A-B4DC-B95146767E21}">
      <dgm:prSet/>
      <dgm:spPr/>
      <dgm:t>
        <a:bodyPr/>
        <a:lstStyle/>
        <a:p>
          <a:endParaRPr lang="en-US"/>
        </a:p>
      </dgm:t>
    </dgm:pt>
    <dgm:pt modelId="{81C1EAF6-5531-4410-90AC-624980C6178F}" type="sibTrans" cxnId="{DD2AFA8E-6E08-4C3A-B4DC-B95146767E21}">
      <dgm:prSet/>
      <dgm:spPr/>
      <dgm:t>
        <a:bodyPr/>
        <a:lstStyle/>
        <a:p>
          <a:endParaRPr lang="en-US"/>
        </a:p>
      </dgm:t>
    </dgm:pt>
    <dgm:pt modelId="{8FC93881-C211-4A58-87DF-77AAD5FD4024}" type="pres">
      <dgm:prSet presAssocID="{3B68DAA7-B561-4B80-B9BC-5F949F9F53CF}" presName="Name0" presStyleCnt="0">
        <dgm:presLayoutVars>
          <dgm:dir/>
          <dgm:animLvl val="lvl"/>
          <dgm:resizeHandles val="exact"/>
        </dgm:presLayoutVars>
      </dgm:prSet>
      <dgm:spPr/>
      <dgm:t>
        <a:bodyPr/>
        <a:lstStyle/>
        <a:p>
          <a:endParaRPr lang="en-US"/>
        </a:p>
      </dgm:t>
    </dgm:pt>
    <dgm:pt modelId="{1234E1CD-D660-4093-9E72-ACF5D3150DA0}" type="pres">
      <dgm:prSet presAssocID="{9A6809AD-1912-4560-A118-A016A253BB9E}" presName="composite" presStyleCnt="0"/>
      <dgm:spPr/>
    </dgm:pt>
    <dgm:pt modelId="{500C67A6-517B-461E-BDC0-A269F7758D59}" type="pres">
      <dgm:prSet presAssocID="{9A6809AD-1912-4560-A118-A016A253BB9E}" presName="parTx" presStyleLbl="alignNode1" presStyleIdx="0" presStyleCnt="2">
        <dgm:presLayoutVars>
          <dgm:chMax val="0"/>
          <dgm:chPref val="0"/>
          <dgm:bulletEnabled val="1"/>
        </dgm:presLayoutVars>
      </dgm:prSet>
      <dgm:spPr/>
      <dgm:t>
        <a:bodyPr/>
        <a:lstStyle/>
        <a:p>
          <a:endParaRPr lang="en-US"/>
        </a:p>
      </dgm:t>
    </dgm:pt>
    <dgm:pt modelId="{252B0604-8871-49D3-865E-F4F36D5FA615}" type="pres">
      <dgm:prSet presAssocID="{9A6809AD-1912-4560-A118-A016A253BB9E}" presName="desTx" presStyleLbl="alignAccFollowNode1" presStyleIdx="0" presStyleCnt="2">
        <dgm:presLayoutVars>
          <dgm:bulletEnabled val="1"/>
        </dgm:presLayoutVars>
      </dgm:prSet>
      <dgm:spPr/>
      <dgm:t>
        <a:bodyPr/>
        <a:lstStyle/>
        <a:p>
          <a:endParaRPr lang="en-US"/>
        </a:p>
      </dgm:t>
    </dgm:pt>
    <dgm:pt modelId="{391E3CD8-31DE-4660-9FE7-5412E86B24AE}" type="pres">
      <dgm:prSet presAssocID="{2D008FF5-4266-411B-8178-7AD71AFBEF1C}" presName="space" presStyleCnt="0"/>
      <dgm:spPr/>
    </dgm:pt>
    <dgm:pt modelId="{9ED90C35-1E8A-4AB3-A9C8-C14432D7678E}" type="pres">
      <dgm:prSet presAssocID="{B6F74092-6A2B-461B-A6C2-0EC1B256EC7B}" presName="composite" presStyleCnt="0"/>
      <dgm:spPr/>
    </dgm:pt>
    <dgm:pt modelId="{C2C126B0-E980-4AE7-8D8A-84396F6D7097}" type="pres">
      <dgm:prSet presAssocID="{B6F74092-6A2B-461B-A6C2-0EC1B256EC7B}" presName="parTx" presStyleLbl="alignNode1" presStyleIdx="1" presStyleCnt="2">
        <dgm:presLayoutVars>
          <dgm:chMax val="0"/>
          <dgm:chPref val="0"/>
          <dgm:bulletEnabled val="1"/>
        </dgm:presLayoutVars>
      </dgm:prSet>
      <dgm:spPr/>
      <dgm:t>
        <a:bodyPr/>
        <a:lstStyle/>
        <a:p>
          <a:endParaRPr lang="en-US"/>
        </a:p>
      </dgm:t>
    </dgm:pt>
    <dgm:pt modelId="{5595ECB3-A053-4CD6-980E-6C2320B00D37}" type="pres">
      <dgm:prSet presAssocID="{B6F74092-6A2B-461B-A6C2-0EC1B256EC7B}" presName="desTx" presStyleLbl="alignAccFollowNode1" presStyleIdx="1" presStyleCnt="2">
        <dgm:presLayoutVars>
          <dgm:bulletEnabled val="1"/>
        </dgm:presLayoutVars>
      </dgm:prSet>
      <dgm:spPr/>
      <dgm:t>
        <a:bodyPr/>
        <a:lstStyle/>
        <a:p>
          <a:endParaRPr lang="en-US"/>
        </a:p>
      </dgm:t>
    </dgm:pt>
  </dgm:ptLst>
  <dgm:cxnLst>
    <dgm:cxn modelId="{294459F0-CEF2-4B57-8612-F79ECE2260C2}" srcId="{B6F74092-6A2B-461B-A6C2-0EC1B256EC7B}" destId="{427E294F-97BC-4D9F-9A7D-69C366410570}" srcOrd="1" destOrd="0" parTransId="{A62B074A-B3D3-4B92-A52A-5065D20241CD}" sibTransId="{C8B62552-201F-4689-B918-2467C6BE2108}"/>
    <dgm:cxn modelId="{F9DC514F-5EE4-4439-B4CA-66485F346C6F}" srcId="{3B68DAA7-B561-4B80-B9BC-5F949F9F53CF}" destId="{9A6809AD-1912-4560-A118-A016A253BB9E}" srcOrd="0" destOrd="0" parTransId="{3B12244B-4476-4306-AB5C-374090D90423}" sibTransId="{2D008FF5-4266-411B-8178-7AD71AFBEF1C}"/>
    <dgm:cxn modelId="{5D3F1D35-3FA9-4587-87AC-4A2E23E6DB60}" type="presOf" srcId="{B7809CB8-9DDF-4D42-87DC-12860291B94F}" destId="{252B0604-8871-49D3-865E-F4F36D5FA615}" srcOrd="0" destOrd="1" presId="urn:microsoft.com/office/officeart/2005/8/layout/hList1"/>
    <dgm:cxn modelId="{78328690-CB22-4B14-AC1D-71036F4024AA}" type="presOf" srcId="{B6F74092-6A2B-461B-A6C2-0EC1B256EC7B}" destId="{C2C126B0-E980-4AE7-8D8A-84396F6D7097}" srcOrd="0" destOrd="0" presId="urn:microsoft.com/office/officeart/2005/8/layout/hList1"/>
    <dgm:cxn modelId="{DD2AFA8E-6E08-4C3A-B4DC-B95146767E21}" srcId="{B6F74092-6A2B-461B-A6C2-0EC1B256EC7B}" destId="{03C203F5-8831-49E0-A87C-EF3046370BCE}" srcOrd="2" destOrd="0" parTransId="{E0293B89-CBF5-4F60-BA50-54DD7826CE01}" sibTransId="{81C1EAF6-5531-4410-90AC-624980C6178F}"/>
    <dgm:cxn modelId="{699B8F62-B712-4FF4-B287-14A37E1DE3BE}" srcId="{9A6809AD-1912-4560-A118-A016A253BB9E}" destId="{13391774-6538-4B4A-AD0C-CFD11BD0B0DB}" srcOrd="0" destOrd="0" parTransId="{BFFFFDFA-4946-4C64-BAA4-545B7ECA4ACD}" sibTransId="{F659D379-8371-4020-96A6-BEC7F2C4FD51}"/>
    <dgm:cxn modelId="{CC836603-21EE-4730-8755-F74CEDA70C55}" srcId="{9A6809AD-1912-4560-A118-A016A253BB9E}" destId="{B7809CB8-9DDF-4D42-87DC-12860291B94F}" srcOrd="1" destOrd="0" parTransId="{2688A001-CC35-4F60-A3D3-665E6CEA9DBB}" sibTransId="{B06A6EF1-1806-40E1-8DC7-ECA23DE8C936}"/>
    <dgm:cxn modelId="{9343F506-991F-4D11-A863-90C688F764B3}" type="presOf" srcId="{9A6809AD-1912-4560-A118-A016A253BB9E}" destId="{500C67A6-517B-461E-BDC0-A269F7758D59}" srcOrd="0" destOrd="0" presId="urn:microsoft.com/office/officeart/2005/8/layout/hList1"/>
    <dgm:cxn modelId="{030A6E11-BA75-4E3B-8AE1-848603F0A005}" type="presOf" srcId="{3B68DAA7-B561-4B80-B9BC-5F949F9F53CF}" destId="{8FC93881-C211-4A58-87DF-77AAD5FD4024}" srcOrd="0" destOrd="0" presId="urn:microsoft.com/office/officeart/2005/8/layout/hList1"/>
    <dgm:cxn modelId="{14E3EA5D-75D2-4548-B5F5-F9D3FC7E376A}" srcId="{B6F74092-6A2B-461B-A6C2-0EC1B256EC7B}" destId="{81F6519A-0CA1-4F25-ADF4-BE28BFEB9EC3}" srcOrd="0" destOrd="0" parTransId="{2907851C-5CF8-41A9-A223-122BB5A0F052}" sibTransId="{080FAC0A-4FCF-468B-B6C5-1B8203A67C12}"/>
    <dgm:cxn modelId="{652C2990-766A-4C42-B2DD-10D71A150B70}" type="presOf" srcId="{427E294F-97BC-4D9F-9A7D-69C366410570}" destId="{5595ECB3-A053-4CD6-980E-6C2320B00D37}" srcOrd="0" destOrd="1" presId="urn:microsoft.com/office/officeart/2005/8/layout/hList1"/>
    <dgm:cxn modelId="{32F03D44-AC6A-454D-90EA-91751E71377A}" srcId="{9A6809AD-1912-4560-A118-A016A253BB9E}" destId="{E93DDB9D-0B07-45AC-9DD4-60076902A5D0}" srcOrd="2" destOrd="0" parTransId="{684BDB4A-651B-4CAC-A690-2E13B52A4F34}" sibTransId="{D56673EA-3807-4EFA-A105-91F1AC5FBF0B}"/>
    <dgm:cxn modelId="{597A5E10-0162-437E-820F-70E362F983C6}" type="presOf" srcId="{E93DDB9D-0B07-45AC-9DD4-60076902A5D0}" destId="{252B0604-8871-49D3-865E-F4F36D5FA615}" srcOrd="0" destOrd="2" presId="urn:microsoft.com/office/officeart/2005/8/layout/hList1"/>
    <dgm:cxn modelId="{6DE8CD04-880A-43F3-86F7-3A3CC91795EC}" type="presOf" srcId="{13391774-6538-4B4A-AD0C-CFD11BD0B0DB}" destId="{252B0604-8871-49D3-865E-F4F36D5FA615}" srcOrd="0" destOrd="0" presId="urn:microsoft.com/office/officeart/2005/8/layout/hList1"/>
    <dgm:cxn modelId="{F9AEE928-C112-4F56-8F61-A46F7FDE57FE}" srcId="{3B68DAA7-B561-4B80-B9BC-5F949F9F53CF}" destId="{B6F74092-6A2B-461B-A6C2-0EC1B256EC7B}" srcOrd="1" destOrd="0" parTransId="{5120639F-176A-403A-90AB-33C428B52A9A}" sibTransId="{33F6C681-2B97-4B67-A7AB-22232ACD0BF3}"/>
    <dgm:cxn modelId="{FCFFE1F1-368A-4492-B0E1-41B26A778D0A}" type="presOf" srcId="{81F6519A-0CA1-4F25-ADF4-BE28BFEB9EC3}" destId="{5595ECB3-A053-4CD6-980E-6C2320B00D37}" srcOrd="0" destOrd="0" presId="urn:microsoft.com/office/officeart/2005/8/layout/hList1"/>
    <dgm:cxn modelId="{6A430F88-9020-4066-BAD3-6C271A234CCD}" type="presOf" srcId="{03C203F5-8831-49E0-A87C-EF3046370BCE}" destId="{5595ECB3-A053-4CD6-980E-6C2320B00D37}" srcOrd="0" destOrd="2" presId="urn:microsoft.com/office/officeart/2005/8/layout/hList1"/>
    <dgm:cxn modelId="{5C3CEDBF-30B9-4D24-9610-5C5C0E23D600}" type="presParOf" srcId="{8FC93881-C211-4A58-87DF-77AAD5FD4024}" destId="{1234E1CD-D660-4093-9E72-ACF5D3150DA0}" srcOrd="0" destOrd="0" presId="urn:microsoft.com/office/officeart/2005/8/layout/hList1"/>
    <dgm:cxn modelId="{CC75BA18-C336-43BF-8CF3-3FB226E79776}" type="presParOf" srcId="{1234E1CD-D660-4093-9E72-ACF5D3150DA0}" destId="{500C67A6-517B-461E-BDC0-A269F7758D59}" srcOrd="0" destOrd="0" presId="urn:microsoft.com/office/officeart/2005/8/layout/hList1"/>
    <dgm:cxn modelId="{352CE679-F457-49A7-87C3-5FEFB354D4AF}" type="presParOf" srcId="{1234E1CD-D660-4093-9E72-ACF5D3150DA0}" destId="{252B0604-8871-49D3-865E-F4F36D5FA615}" srcOrd="1" destOrd="0" presId="urn:microsoft.com/office/officeart/2005/8/layout/hList1"/>
    <dgm:cxn modelId="{D69A5B0E-A70A-434C-B3A0-84AFAC92937E}" type="presParOf" srcId="{8FC93881-C211-4A58-87DF-77AAD5FD4024}" destId="{391E3CD8-31DE-4660-9FE7-5412E86B24AE}" srcOrd="1" destOrd="0" presId="urn:microsoft.com/office/officeart/2005/8/layout/hList1"/>
    <dgm:cxn modelId="{3187E62E-8607-4333-9B15-31CE86002B74}" type="presParOf" srcId="{8FC93881-C211-4A58-87DF-77AAD5FD4024}" destId="{9ED90C35-1E8A-4AB3-A9C8-C14432D7678E}" srcOrd="2" destOrd="0" presId="urn:microsoft.com/office/officeart/2005/8/layout/hList1"/>
    <dgm:cxn modelId="{BF80AD67-1AC7-4B16-B1E0-83D837DA9FDF}" type="presParOf" srcId="{9ED90C35-1E8A-4AB3-A9C8-C14432D7678E}" destId="{C2C126B0-E980-4AE7-8D8A-84396F6D7097}" srcOrd="0" destOrd="0" presId="urn:microsoft.com/office/officeart/2005/8/layout/hList1"/>
    <dgm:cxn modelId="{AAC40806-2E8F-497E-957E-B4C68FB396FB}" type="presParOf" srcId="{9ED90C35-1E8A-4AB3-A9C8-C14432D7678E}" destId="{5595ECB3-A053-4CD6-980E-6C2320B00D37}"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3697D-1678-4B23-8D42-9B015E2CD071}">
      <dsp:nvSpPr>
        <dsp:cNvPr id="0" name=""/>
        <dsp:cNvSpPr/>
      </dsp:nvSpPr>
      <dsp:spPr>
        <a:xfrm>
          <a:off x="44" y="118908"/>
          <a:ext cx="4272855" cy="10534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Most data warehouse environments operate on large volumes of data:</a:t>
          </a:r>
          <a:endParaRPr lang="en-US" sz="2100" kern="1200" dirty="0"/>
        </a:p>
      </dsp:txBody>
      <dsp:txXfrm>
        <a:off x="44" y="118908"/>
        <a:ext cx="4272855" cy="1053439"/>
      </dsp:txXfrm>
    </dsp:sp>
    <dsp:sp modelId="{1AC743F2-0AF2-4D84-BAD4-891EF7DA9E18}">
      <dsp:nvSpPr>
        <dsp:cNvPr id="0" name=""/>
        <dsp:cNvSpPr/>
      </dsp:nvSpPr>
      <dsp:spPr>
        <a:xfrm>
          <a:off x="44" y="1172347"/>
          <a:ext cx="4272855" cy="41216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Queries have low selectivity</a:t>
          </a:r>
        </a:p>
        <a:p>
          <a:pPr marL="228600" lvl="1" indent="-228600" algn="l" defTabSz="933450">
            <a:lnSpc>
              <a:spcPct val="90000"/>
            </a:lnSpc>
            <a:spcBef>
              <a:spcPct val="0"/>
            </a:spcBef>
            <a:spcAft>
              <a:spcPct val="15000"/>
            </a:spcAft>
            <a:buChar char="••"/>
          </a:pPr>
          <a:r>
            <a:rPr lang="en-US" sz="2100" kern="1200" dirty="0" smtClean="0"/>
            <a:t>Sequential scan is the preferred method to access data in a Greenplum MPP environment</a:t>
          </a:r>
        </a:p>
      </dsp:txBody>
      <dsp:txXfrm>
        <a:off x="44" y="1172347"/>
        <a:ext cx="4272855" cy="4121617"/>
      </dsp:txXfrm>
    </dsp:sp>
    <dsp:sp modelId="{BDCAE836-335D-4A01-AC77-598A5FC318B1}">
      <dsp:nvSpPr>
        <dsp:cNvPr id="0" name=""/>
        <dsp:cNvSpPr/>
      </dsp:nvSpPr>
      <dsp:spPr>
        <a:xfrm>
          <a:off x="4871099" y="118908"/>
          <a:ext cx="4272855" cy="10534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For queries with high selectivity:</a:t>
          </a:r>
          <a:endParaRPr lang="en-US" sz="2100" kern="1200" dirty="0"/>
        </a:p>
      </dsp:txBody>
      <dsp:txXfrm>
        <a:off x="4871099" y="118908"/>
        <a:ext cx="4272855" cy="1053439"/>
      </dsp:txXfrm>
    </dsp:sp>
    <dsp:sp modelId="{D0808887-EB79-440A-A039-DD323BDE6E07}">
      <dsp:nvSpPr>
        <dsp:cNvPr id="0" name=""/>
        <dsp:cNvSpPr/>
      </dsp:nvSpPr>
      <dsp:spPr>
        <a:xfrm>
          <a:off x="4871099" y="1172347"/>
          <a:ext cx="4272855" cy="41216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Indexes may improve performance</a:t>
          </a:r>
        </a:p>
        <a:p>
          <a:pPr marL="228600" lvl="1" indent="-228600" algn="l" defTabSz="933450">
            <a:lnSpc>
              <a:spcPct val="90000"/>
            </a:lnSpc>
            <a:spcBef>
              <a:spcPct val="0"/>
            </a:spcBef>
            <a:spcAft>
              <a:spcPct val="15000"/>
            </a:spcAft>
            <a:buChar char="••"/>
          </a:pPr>
          <a:r>
            <a:rPr lang="en-US" sz="2100" kern="1200" dirty="0" smtClean="0"/>
            <a:t>Avoid:</a:t>
          </a:r>
        </a:p>
        <a:p>
          <a:pPr marL="457200" lvl="2" indent="-228600" algn="l" defTabSz="933450">
            <a:lnSpc>
              <a:spcPct val="90000"/>
            </a:lnSpc>
            <a:spcBef>
              <a:spcPct val="0"/>
            </a:spcBef>
            <a:spcAft>
              <a:spcPct val="15000"/>
            </a:spcAft>
            <a:buChar char="••"/>
          </a:pPr>
          <a:r>
            <a:rPr lang="en-US" sz="2100" kern="1200" dirty="0" smtClean="0"/>
            <a:t>Indexes on frequently updated columns</a:t>
          </a:r>
        </a:p>
        <a:p>
          <a:pPr marL="457200" lvl="2" indent="-228600" algn="l" defTabSz="933450">
            <a:lnSpc>
              <a:spcPct val="90000"/>
            </a:lnSpc>
            <a:spcBef>
              <a:spcPct val="0"/>
            </a:spcBef>
            <a:spcAft>
              <a:spcPct val="15000"/>
            </a:spcAft>
            <a:buChar char="••"/>
          </a:pPr>
          <a:r>
            <a:rPr lang="en-US" sz="2100" kern="1200" dirty="0" smtClean="0"/>
            <a:t>Overlapping indexes</a:t>
          </a:r>
        </a:p>
        <a:p>
          <a:pPr marL="228600" lvl="1" indent="-228600" algn="l" defTabSz="933450">
            <a:lnSpc>
              <a:spcPct val="90000"/>
            </a:lnSpc>
            <a:spcBef>
              <a:spcPct val="0"/>
            </a:spcBef>
            <a:spcAft>
              <a:spcPct val="15000"/>
            </a:spcAft>
            <a:buChar char="••"/>
          </a:pPr>
          <a:r>
            <a:rPr lang="en-US" sz="2100" kern="1200" dirty="0" smtClean="0"/>
            <a:t>Use bitmap indexes for columns with low cardinality</a:t>
          </a:r>
        </a:p>
        <a:p>
          <a:pPr marL="228600" lvl="1" indent="-228600" algn="l" defTabSz="933450">
            <a:lnSpc>
              <a:spcPct val="90000"/>
            </a:lnSpc>
            <a:spcBef>
              <a:spcPct val="0"/>
            </a:spcBef>
            <a:spcAft>
              <a:spcPct val="15000"/>
            </a:spcAft>
            <a:buChar char="••"/>
          </a:pPr>
          <a:r>
            <a:rPr lang="en-US" sz="2100" kern="1200" dirty="0" smtClean="0"/>
            <a:t>Drop indexes before data load and recreate indexes after load</a:t>
          </a:r>
        </a:p>
        <a:p>
          <a:pPr marL="228600" lvl="1" indent="-228600" algn="l" defTabSz="933450">
            <a:lnSpc>
              <a:spcPct val="90000"/>
            </a:lnSpc>
            <a:spcBef>
              <a:spcPct val="0"/>
            </a:spcBef>
            <a:spcAft>
              <a:spcPct val="15000"/>
            </a:spcAft>
            <a:buChar char="••"/>
          </a:pPr>
          <a:r>
            <a:rPr lang="en-US" sz="2100" kern="1200" dirty="0" smtClean="0"/>
            <a:t>Analyze after recreating indexes</a:t>
          </a:r>
        </a:p>
      </dsp:txBody>
      <dsp:txXfrm>
        <a:off x="4871099" y="1172347"/>
        <a:ext cx="4272855" cy="4121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C67A6-517B-461E-BDC0-A269F7758D59}">
      <dsp:nvSpPr>
        <dsp:cNvPr id="0" name=""/>
        <dsp:cNvSpPr/>
      </dsp:nvSpPr>
      <dsp:spPr>
        <a:xfrm>
          <a:off x="44" y="56214"/>
          <a:ext cx="4272855"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B-Tree:</a:t>
          </a:r>
          <a:endParaRPr lang="en-US" sz="3300" kern="1200" dirty="0"/>
        </a:p>
      </dsp:txBody>
      <dsp:txXfrm>
        <a:off x="44" y="56214"/>
        <a:ext cx="4272855" cy="950400"/>
      </dsp:txXfrm>
    </dsp:sp>
    <dsp:sp modelId="{252B0604-8871-49D3-865E-F4F36D5FA615}">
      <dsp:nvSpPr>
        <dsp:cNvPr id="0" name=""/>
        <dsp:cNvSpPr/>
      </dsp:nvSpPr>
      <dsp:spPr>
        <a:xfrm>
          <a:off x="44" y="1006614"/>
          <a:ext cx="4272855" cy="42574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Is used for high cardinality columns</a:t>
          </a:r>
        </a:p>
        <a:p>
          <a:pPr marL="285750" lvl="1" indent="-285750" algn="l" defTabSz="1466850">
            <a:lnSpc>
              <a:spcPct val="90000"/>
            </a:lnSpc>
            <a:spcBef>
              <a:spcPct val="0"/>
            </a:spcBef>
            <a:spcAft>
              <a:spcPct val="15000"/>
            </a:spcAft>
            <a:buChar char="••"/>
          </a:pPr>
          <a:r>
            <a:rPr lang="en-US" sz="3300" kern="1200" dirty="0" smtClean="0"/>
            <a:t>Is used for those columns that are single row queries</a:t>
          </a:r>
        </a:p>
        <a:p>
          <a:pPr marL="285750" lvl="1" indent="-285750" algn="l" defTabSz="1466850">
            <a:lnSpc>
              <a:spcPct val="90000"/>
            </a:lnSpc>
            <a:spcBef>
              <a:spcPct val="0"/>
            </a:spcBef>
            <a:spcAft>
              <a:spcPct val="15000"/>
            </a:spcAft>
            <a:buChar char="••"/>
          </a:pPr>
          <a:r>
            <a:rPr lang="en-US" sz="3300" kern="1200" dirty="0" smtClean="0"/>
            <a:t>Can be expensive (storage, time to create)</a:t>
          </a:r>
          <a:endParaRPr lang="en-US" sz="3300" kern="1200" dirty="0"/>
        </a:p>
      </dsp:txBody>
      <dsp:txXfrm>
        <a:off x="44" y="1006614"/>
        <a:ext cx="4272855" cy="4257495"/>
      </dsp:txXfrm>
    </dsp:sp>
    <dsp:sp modelId="{C2C126B0-E980-4AE7-8D8A-84396F6D7097}">
      <dsp:nvSpPr>
        <dsp:cNvPr id="0" name=""/>
        <dsp:cNvSpPr/>
      </dsp:nvSpPr>
      <dsp:spPr>
        <a:xfrm>
          <a:off x="4871099" y="56214"/>
          <a:ext cx="4272855"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Bitmap:</a:t>
          </a:r>
          <a:endParaRPr lang="en-US" sz="3300" kern="1200" dirty="0"/>
        </a:p>
      </dsp:txBody>
      <dsp:txXfrm>
        <a:off x="4871099" y="56214"/>
        <a:ext cx="4272855" cy="950400"/>
      </dsp:txXfrm>
    </dsp:sp>
    <dsp:sp modelId="{5595ECB3-A053-4CD6-980E-6C2320B00D37}">
      <dsp:nvSpPr>
        <dsp:cNvPr id="0" name=""/>
        <dsp:cNvSpPr/>
      </dsp:nvSpPr>
      <dsp:spPr>
        <a:xfrm>
          <a:off x="4871099" y="1006614"/>
          <a:ext cx="4272855" cy="42574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Is used for low cardinality columns</a:t>
          </a:r>
        </a:p>
        <a:p>
          <a:pPr marL="285750" lvl="1" indent="-285750" algn="l" defTabSz="1466850">
            <a:lnSpc>
              <a:spcPct val="90000"/>
            </a:lnSpc>
            <a:spcBef>
              <a:spcPct val="0"/>
            </a:spcBef>
            <a:spcAft>
              <a:spcPct val="15000"/>
            </a:spcAft>
            <a:buChar char="••"/>
          </a:pPr>
          <a:r>
            <a:rPr lang="en-US" sz="3300" kern="1200" dirty="0" smtClean="0"/>
            <a:t>Is typically a fraction of the size of the indexed data</a:t>
          </a:r>
        </a:p>
        <a:p>
          <a:pPr marL="285750" lvl="1" indent="-285750" algn="l" defTabSz="1466850">
            <a:lnSpc>
              <a:spcPct val="90000"/>
            </a:lnSpc>
            <a:spcBef>
              <a:spcPct val="0"/>
            </a:spcBef>
            <a:spcAft>
              <a:spcPct val="15000"/>
            </a:spcAft>
            <a:buChar char="••"/>
          </a:pPr>
          <a:r>
            <a:rPr lang="en-US" sz="3300" kern="1200" dirty="0" smtClean="0"/>
            <a:t>Is best when data is queried instead of updated often</a:t>
          </a:r>
        </a:p>
      </dsp:txBody>
      <dsp:txXfrm>
        <a:off x="4871099" y="1006614"/>
        <a:ext cx="4272855" cy="42574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5/31/16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5/31/16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partial index is created when the WHERE clause is included as part of the CREATE INDEX statement.</a:t>
            </a:r>
          </a:p>
          <a:p>
            <a:r>
              <a:rPr lang="en-US" dirty="0" smtClean="0"/>
              <a:t>A partial index is an index that contains entries for only a portion of a table, usually a portion that is more useful for indexing than the rest of the table.</a:t>
            </a:r>
          </a:p>
          <a:p>
            <a:endParaRPr lang="en-US" dirty="0" smtClean="0"/>
          </a:p>
          <a:p>
            <a:r>
              <a:rPr lang="en-US" dirty="0" smtClean="0"/>
              <a:t>For example, if you have a table that contains both billed and unbilled orders where the unbilled orders take up a small fraction of the total table and yet is most often selected, you can improve performance by creating an index on just that portion.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Often, only the most recent data should be considered for indexing based on</a:t>
            </a:r>
            <a:r>
              <a:rPr lang="en-US" baseline="0" dirty="0" smtClean="0"/>
              <a:t> how the table is used.</a:t>
            </a:r>
          </a:p>
          <a:p>
            <a:endParaRPr lang="en-US" dirty="0" smtClean="0"/>
          </a:p>
          <a:p>
            <a:r>
              <a:rPr lang="en-US" dirty="0" smtClean="0"/>
              <a:t>For Example:  </a:t>
            </a:r>
          </a:p>
          <a:p>
            <a:pPr marL="171450" indent="-171450">
              <a:buFont typeface="Arial" panose="020B0604020202020204" pitchFamily="34" charset="0"/>
              <a:buChar char="•"/>
            </a:pPr>
            <a:r>
              <a:rPr lang="en-US" dirty="0" smtClean="0"/>
              <a:t>A partitioned transaction table requires a B-tree index on the transaction id to support single row queries. </a:t>
            </a:r>
          </a:p>
          <a:p>
            <a:pPr marL="171450" indent="-171450">
              <a:buFont typeface="Arial" panose="020B0604020202020204" pitchFamily="34" charset="0"/>
              <a:buChar char="•"/>
            </a:pPr>
            <a:r>
              <a:rPr lang="en-US" dirty="0" smtClean="0"/>
              <a:t>Customer Support only needs to access the past 30 days of data.</a:t>
            </a:r>
          </a:p>
          <a:p>
            <a:pPr marL="171450" indent="-171450">
              <a:buFont typeface="Arial" panose="020B0604020202020204" pitchFamily="34" charset="0"/>
              <a:buChar char="•"/>
            </a:pPr>
            <a:r>
              <a:rPr lang="en-US" dirty="0" smtClean="0"/>
              <a:t>The transaction table has weekly partitions.</a:t>
            </a:r>
          </a:p>
          <a:p>
            <a:pPr marL="0" indent="0">
              <a:buFont typeface="Arial" panose="020B0604020202020204" pitchFamily="34" charset="0"/>
              <a:buNone/>
            </a:pPr>
            <a:endParaRPr lang="en-US" dirty="0" smtClean="0"/>
          </a:p>
          <a:p>
            <a:r>
              <a:rPr lang="en-US" dirty="0" smtClean="0"/>
              <a:t>The solution for this problem is to Index the 4 most recent partitions on a rolling basis.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several things to consider when deciding whether or not to use</a:t>
            </a:r>
            <a:r>
              <a:rPr lang="en-US" baseline="0" dirty="0" smtClean="0"/>
              <a:t> indexes:</a:t>
            </a:r>
          </a:p>
          <a:p>
            <a:endParaRPr lang="en-US" baseline="0" dirty="0" smtClean="0"/>
          </a:p>
          <a:p>
            <a:pPr marL="171450" indent="-171450">
              <a:buFont typeface="Arial" panose="020B0604020202020204" pitchFamily="34" charset="0"/>
              <a:buChar char="•"/>
            </a:pPr>
            <a:r>
              <a:rPr lang="en-US" dirty="0" smtClean="0"/>
              <a:t>Will the optimizer use the index? If the optimizer does not use the index, the</a:t>
            </a:r>
            <a:r>
              <a:rPr lang="en-US" baseline="0" dirty="0" smtClean="0"/>
              <a:t> resources consumed by creating and maintaining the index are wasted</a:t>
            </a:r>
            <a:r>
              <a:rPr lang="en-US" dirty="0" smtClean="0"/>
              <a:t>.</a:t>
            </a:r>
          </a:p>
          <a:p>
            <a:pPr marL="171450" indent="-171450">
              <a:buFont typeface="Arial" panose="020B0604020202020204" pitchFamily="34" charset="0"/>
              <a:buChar char="•"/>
            </a:pPr>
            <a:r>
              <a:rPr lang="en-US" dirty="0" smtClean="0"/>
              <a:t>Verify that the optimizer uses the index by examining the EXPLAIN plans for queries.</a:t>
            </a:r>
          </a:p>
          <a:p>
            <a:pPr marL="171450" indent="-171450">
              <a:buFont typeface="Arial" panose="020B0604020202020204" pitchFamily="34" charset="0"/>
              <a:buChar char="•"/>
            </a:pPr>
            <a:r>
              <a:rPr lang="en-US" dirty="0" smtClean="0"/>
              <a:t>Is the column(s) used in query predicates? If so, there may be benefits to creating the index. </a:t>
            </a:r>
            <a:br>
              <a:rPr lang="en-US" dirty="0" smtClean="0"/>
            </a:br>
            <a:r>
              <a:rPr lang="en-US" dirty="0" smtClean="0"/>
              <a:t>However, consider how much it costs to store the index, especially if it is a B-tree index. Sometimes, the index can be several times larger than the data stored in the table</a:t>
            </a:r>
          </a:p>
          <a:p>
            <a:pPr marL="171450" indent="-171450">
              <a:buFont typeface="Arial" panose="020B0604020202020204" pitchFamily="34" charset="0"/>
              <a:buChar char="•"/>
            </a:pPr>
            <a:r>
              <a:rPr lang="en-US" dirty="0" smtClean="0"/>
              <a:t>Are you working with compressed append-only tables? If so, you can see some benefits due to the index because</a:t>
            </a:r>
            <a:r>
              <a:rPr lang="en-US" b="1" dirty="0" smtClean="0"/>
              <a:t> only the required data pages are uncompressed</a:t>
            </a:r>
            <a:r>
              <a:rPr lang="en-US" dirty="0" smtClean="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latin typeface="Courier New" pitchFamily="49" charset="0"/>
                <a:cs typeface="Courier New" pitchFamily="49" charset="0"/>
              </a:rPr>
              <a:t>gp_toolkit</a:t>
            </a:r>
            <a:r>
              <a:rPr lang="en-US" dirty="0" smtClean="0"/>
              <a:t> administrative schema contains a number of views for checking index sizes. To see the total size of all indexes on a table, use the </a:t>
            </a:r>
            <a:r>
              <a:rPr lang="en-US" dirty="0" smtClean="0">
                <a:latin typeface="Courier New" pitchFamily="49" charset="0"/>
                <a:cs typeface="Courier New" pitchFamily="49" charset="0"/>
              </a:rPr>
              <a:t>gp_size_of_all_table_indexes</a:t>
            </a:r>
            <a:r>
              <a:rPr lang="en-US" dirty="0" smtClean="0"/>
              <a:t> view. To see the size of a particular index, use the </a:t>
            </a:r>
            <a:r>
              <a:rPr lang="en-US" dirty="0" smtClean="0">
                <a:latin typeface="Courier New" pitchFamily="49" charset="0"/>
                <a:cs typeface="Courier New" pitchFamily="49" charset="0"/>
              </a:rPr>
              <a:t>gp_size_of_index</a:t>
            </a:r>
            <a:r>
              <a:rPr lang="en-US" dirty="0" smtClean="0"/>
              <a:t> view.</a:t>
            </a:r>
          </a:p>
          <a:p>
            <a:endParaRPr lang="en-US" dirty="0" smtClean="0"/>
          </a:p>
          <a:p>
            <a:r>
              <a:rPr lang="en-US" dirty="0" smtClean="0"/>
              <a:t>For B-tree indexes, a freshly-constructed index is somewhat faster to access than one that has been updated many times. This is because logically adjacent pages are usually also physically adjacent in a newly built index. It might be worthwhile to reindex periodically to improve access speed. Also, if all but a few index keys on a page have been deleted, there will be wasted space on the index page. A reindex will reclaim that wasted space. In Greenplum Database it is often faster to drop an index, using the </a:t>
            </a:r>
            <a:r>
              <a:rPr lang="en-US" dirty="0" smtClean="0">
                <a:latin typeface="Courier New" pitchFamily="49" charset="0"/>
                <a:cs typeface="Courier New" pitchFamily="49" charset="0"/>
              </a:rPr>
              <a:t>DROP INDEX</a:t>
            </a:r>
            <a:r>
              <a:rPr lang="en-US" dirty="0" smtClean="0"/>
              <a:t> command and then recreate it with the </a:t>
            </a:r>
            <a:r>
              <a:rPr lang="en-US" dirty="0" smtClean="0">
                <a:latin typeface="Courier New" pitchFamily="49" charset="0"/>
                <a:cs typeface="Courier New" pitchFamily="49" charset="0"/>
              </a:rPr>
              <a:t>CREATE INDEX</a:t>
            </a:r>
            <a:r>
              <a:rPr lang="en-US" dirty="0" smtClean="0"/>
              <a:t> command than it is to use the </a:t>
            </a:r>
            <a:r>
              <a:rPr lang="en-US" dirty="0" smtClean="0">
                <a:latin typeface="Courier New" pitchFamily="49" charset="0"/>
                <a:cs typeface="Courier New" pitchFamily="49" charset="0"/>
              </a:rPr>
              <a:t>REINDEX</a:t>
            </a:r>
            <a:r>
              <a:rPr lang="en-US" dirty="0" smtClean="0"/>
              <a:t> command.</a:t>
            </a:r>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1" baseline="0" dirty="0" smtClean="0"/>
              <a:t>Clustered indexes potentially reduce seek times </a:t>
            </a:r>
            <a:r>
              <a:rPr lang="en-US" baseline="0" dirty="0" smtClean="0"/>
              <a:t>by physically ordering records according to the index. Randomly ordered rows can cause Greenplum to do multiple seeks when accessing rows which are adjacent within the index. A clustered is the result of re-ordering the data by the column to be indexed, then creating the index.  The “crime_date” column in the demo could have been treated in this way.</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171450" indent="-171450">
              <a:spcBef>
                <a:spcPts val="0"/>
              </a:spcBef>
              <a:buFont typeface="Arial"/>
              <a:buChar char="•"/>
            </a:pPr>
            <a:r>
              <a:rPr lang="cs-CZ" baseline="0" smtClean="0"/>
              <a:t>In general indexes are not needed in Greenplum Database.</a:t>
            </a:r>
          </a:p>
          <a:p>
            <a:pPr marL="171450" indent="-171450">
              <a:spcBef>
                <a:spcPts val="0"/>
              </a:spcBef>
              <a:buFont typeface="Arial"/>
              <a:buChar char="•"/>
            </a:pPr>
            <a:r>
              <a:rPr lang="cs-CZ" baseline="0" smtClean="0"/>
              <a:t>Always drop indexes before loading data into a table. After the load, re-create the indexes for the table.</a:t>
            </a:r>
          </a:p>
          <a:p>
            <a:pPr marL="171450" indent="-171450">
              <a:spcBef>
                <a:spcPts val="0"/>
              </a:spcBef>
              <a:buFont typeface="Arial"/>
              <a:buChar char="•"/>
            </a:pPr>
            <a:r>
              <a:rPr lang="cs-CZ" baseline="0" smtClean="0"/>
              <a:t>Create selective B-tree indexes.</a:t>
            </a:r>
          </a:p>
          <a:p>
            <a:pPr marL="171450" marR="0" indent="-171450" algn="l" defTabSz="457200" rtl="0" eaLnBrk="1" fontAlgn="base" latinLnBrk="0" hangingPunct="1">
              <a:lnSpc>
                <a:spcPct val="100000"/>
              </a:lnSpc>
              <a:spcBef>
                <a:spcPts val="0"/>
              </a:spcBef>
              <a:spcAft>
                <a:spcPct val="0"/>
              </a:spcAft>
              <a:buClrTx/>
              <a:buSzTx/>
              <a:buFont typeface="Arial"/>
              <a:buChar char="•"/>
              <a:tabLst/>
              <a:defRPr/>
            </a:pPr>
            <a:r>
              <a:rPr lang="cs-CZ" baseline="0" smtClean="0"/>
              <a:t>Do not create bitmap indexes on columns with high cardinality, or that are updated.</a:t>
            </a:r>
          </a:p>
          <a:p>
            <a:pPr marL="171450" indent="-171450">
              <a:spcBef>
                <a:spcPts val="0"/>
              </a:spcBef>
              <a:buFont typeface="Arial"/>
              <a:buChar char="•"/>
            </a:pPr>
            <a:r>
              <a:rPr lang="cs-CZ" baseline="0" smtClean="0"/>
              <a:t>Verify that every index you create is used by the optimizer.</a:t>
            </a:r>
          </a:p>
          <a:p>
            <a:pPr marL="171450" marR="0" indent="-171450" algn="l" defTabSz="457200" rtl="0" eaLnBrk="1" fontAlgn="base" latinLnBrk="0" hangingPunct="1">
              <a:lnSpc>
                <a:spcPct val="100000"/>
              </a:lnSpc>
              <a:spcBef>
                <a:spcPts val="0"/>
              </a:spcBef>
              <a:spcAft>
                <a:spcPct val="0"/>
              </a:spcAft>
              <a:buClrTx/>
              <a:buSzTx/>
              <a:buFont typeface="Arial"/>
              <a:buChar char="•"/>
              <a:tabLst/>
              <a:defRPr/>
            </a:pPr>
            <a:r>
              <a:rPr lang="cs-CZ" baseline="0" smtClean="0"/>
              <a:t>If adding an index does not produce performance gains, drop it.</a:t>
            </a:r>
          </a:p>
          <a:p>
            <a:pPr marL="171450" indent="-171450">
              <a:spcBef>
                <a:spcPts val="0"/>
              </a:spcBef>
              <a:buFont typeface="Arial"/>
              <a:buChar char="•"/>
            </a:pPr>
            <a:r>
              <a:rPr lang="cs-CZ" baseline="0" smtClean="0"/>
              <a:t>Indexes on expressions should be used only if the expression is used frequently in queries.</a:t>
            </a:r>
          </a:p>
          <a:p>
            <a:pPr marL="171450" indent="-171450">
              <a:spcBef>
                <a:spcPts val="0"/>
              </a:spcBef>
              <a:buFont typeface="Arial"/>
              <a:buChar char="•"/>
            </a:pPr>
            <a:r>
              <a:rPr lang="cs-CZ" baseline="0" smtClean="0"/>
              <a:t>An index with a predicate creates a partial index that can be used to select a small number of rows from large tables.</a:t>
            </a:r>
          </a:p>
          <a:p>
            <a:pPr marL="171450" indent="-171450">
              <a:spcBef>
                <a:spcPts val="0"/>
              </a:spcBef>
              <a:buFont typeface="Arial"/>
              <a:buChar char="•"/>
            </a:pPr>
            <a:r>
              <a:rPr lang="cs-CZ" baseline="0" smtClean="0"/>
              <a:t>Avoid overlapping indexes. Indexes that have the same leading column are redundant.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I suggest putting some of this to work right away by trying out the lab exercises.</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endParaRPr lang="en-US" baseline="0" dirty="0" smtClean="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dirty="0" smtClean="0"/>
              <a:t>If and when to index are key considerations when tuning your queries. You should be aware of</a:t>
            </a:r>
            <a:r>
              <a:rPr lang="en-US" baseline="0" dirty="0" smtClean="0"/>
              <a:t> when to use indexes and what types should be used, if you intend to implement them in the Greenplum Database.</a:t>
            </a:r>
            <a:endParaRPr lang="en-US" dirty="0" smtClean="0"/>
          </a:p>
          <a:p>
            <a:r>
              <a:rPr lang="en-US" dirty="0" smtClean="0"/>
              <a:t>In this lesson, you will:</a:t>
            </a:r>
          </a:p>
          <a:p>
            <a:pPr marL="171450" indent="-171450">
              <a:buFont typeface="Arial" panose="020B0604020202020204" pitchFamily="34" charset="0"/>
              <a:buChar char="•"/>
            </a:pPr>
            <a:r>
              <a:rPr lang="en-US" dirty="0" smtClean="0"/>
              <a:t>List the supported index types for Greenplum</a:t>
            </a:r>
          </a:p>
          <a:p>
            <a:pPr marL="171450" indent="-171450">
              <a:buFont typeface="Arial" panose="020B0604020202020204" pitchFamily="34" charset="0"/>
              <a:buChar char="•"/>
            </a:pPr>
            <a:r>
              <a:rPr lang="en-US" dirty="0" smtClean="0"/>
              <a:t>Identify when to use an index</a:t>
            </a:r>
          </a:p>
          <a:p>
            <a:pPr marL="171450" indent="-171450">
              <a:buFont typeface="Arial" panose="020B0604020202020204" pitchFamily="34" charset="0"/>
              <a:buChar char="•"/>
            </a:pPr>
            <a:r>
              <a:rPr lang="en-US" dirty="0" smtClean="0"/>
              <a:t>Identify the costs associated with using indexes</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Finally, we’ll urge you to give these techniques a try by working on the lab exercises.</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endParaRPr lang="en-US" baseline="0" dirty="0" smtClean="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most data warehouse environments, queries operate on large volumes of data. In the Greenplum MPP environment a sequential scan is an efficient method to read data as each segment instance contains a portion of the data and all segment instances work in parallel.</a:t>
            </a:r>
          </a:p>
          <a:p>
            <a:endParaRPr lang="en-US" dirty="0" smtClean="0"/>
          </a:p>
          <a:p>
            <a:r>
              <a:rPr lang="en-US" dirty="0" smtClean="0"/>
              <a:t>For queries with high selectivity, indexes may improve query performance.</a:t>
            </a:r>
            <a:endParaRPr lang="en-US" baseline="0" dirty="0" smtClean="0"/>
          </a:p>
          <a:p>
            <a:r>
              <a:rPr lang="en-US" dirty="0" smtClean="0"/>
              <a:t>First, run the query without indexes to determine if the query performance is acceptable.</a:t>
            </a:r>
          </a:p>
          <a:p>
            <a:r>
              <a:rPr lang="en-US" dirty="0" smtClean="0"/>
              <a:t>If it is determined that indexes are needed, consider best practices when creating and managing indexes.</a:t>
            </a:r>
          </a:p>
          <a:p>
            <a:endParaRPr lang="en-US" dirty="0" smtClean="0"/>
          </a:p>
          <a:p>
            <a:r>
              <a:rPr lang="en-US" dirty="0" smtClean="0"/>
              <a:t>Avoid indexes on columns that are frequently updated and avoid overlapping indexes,</a:t>
            </a:r>
            <a:r>
              <a:rPr lang="en-US" baseline="0" dirty="0" smtClean="0"/>
              <a:t> which are indexes that share the same leading column.</a:t>
            </a:r>
            <a:endParaRPr lang="en-US" dirty="0" smtClean="0"/>
          </a:p>
          <a:p>
            <a:r>
              <a:rPr lang="en-US" dirty="0" smtClean="0"/>
              <a:t>Use bitmap indexes instead of a B-tree index for columns with lower cardinality.</a:t>
            </a:r>
          </a:p>
          <a:p>
            <a:endParaRPr lang="en-US" dirty="0" smtClean="0"/>
          </a:p>
          <a:p>
            <a:r>
              <a:rPr lang="en-US" dirty="0" smtClean="0"/>
              <a:t>Drop indexes before loading data into a table.  After the load re-create the indexes for the table. This will run an order of magnitude faster than loading data into a table with indexes.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Btree</a:t>
            </a:r>
            <a:r>
              <a:rPr lang="en-US" baseline="0" dirty="0" smtClean="0"/>
              <a:t> indexes are best suited to columns with high cardinality.</a:t>
            </a:r>
          </a:p>
          <a:p>
            <a:r>
              <a:rPr lang="en-US" baseline="0" dirty="0" smtClean="0"/>
              <a:t>Btrees can also be expensive in terms of time to create, as well as storage on disk.</a:t>
            </a:r>
            <a:endParaRPr lang="en-US" dirty="0" smtClean="0"/>
          </a:p>
          <a:p>
            <a:endParaRPr lang="en-US" dirty="0" smtClean="0"/>
          </a:p>
          <a:p>
            <a:r>
              <a:rPr lang="en-US" dirty="0" smtClean="0"/>
              <a:t>Bitmap indexes perform best for columns in which the ratio of the number of distinct values to the number of all rows, or the cardinality, is low.</a:t>
            </a:r>
          </a:p>
          <a:p>
            <a:r>
              <a:rPr lang="en-US" dirty="0" smtClean="0"/>
              <a:t>Bitmap indexes are also compact compared to Btree indexes.</a:t>
            </a:r>
          </a:p>
          <a:p>
            <a:r>
              <a:rPr lang="en-US" dirty="0" smtClean="0"/>
              <a:t>In the demo, the “primary_type” column had 36 distinct</a:t>
            </a:r>
            <a:r>
              <a:rPr lang="en-US" baseline="0" dirty="0" smtClean="0"/>
              <a:t> values, so a bitmap index was the preferred index type.</a:t>
            </a:r>
            <a:endParaRPr lang="en-US" dirty="0" smtClean="0"/>
          </a:p>
          <a:p>
            <a:endParaRPr lang="en-US" dirty="0" smtClean="0"/>
          </a:p>
          <a:p>
            <a:r>
              <a:rPr lang="en-US" dirty="0" smtClean="0"/>
              <a:t>In the end, the strategy you use depends on the nature of your data.</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illustrated in the demo, this</a:t>
            </a:r>
            <a:r>
              <a:rPr lang="en-US" baseline="0" dirty="0" smtClean="0"/>
              <a:t> is the CREATE INDEX syntax.</a:t>
            </a:r>
          </a:p>
          <a:p>
            <a:r>
              <a:rPr lang="en-US" baseline="0" dirty="0" smtClean="0"/>
              <a:t>Note that btree is the default if no “USING” clause is specified.</a:t>
            </a:r>
          </a:p>
          <a:p>
            <a:endParaRPr lang="en-US" dirty="0" smtClean="0"/>
          </a:p>
          <a:p>
            <a:r>
              <a:rPr lang="en-US" dirty="0" smtClean="0"/>
              <a:t>The FILLFACTOR clause specified a percentage,</a:t>
            </a:r>
            <a:r>
              <a:rPr lang="en-US" baseline="0" dirty="0" smtClean="0"/>
              <a:t> how full to pack index pages.  If these become full, they must be split, leading to performance degradation.</a:t>
            </a:r>
          </a:p>
          <a:p>
            <a:r>
              <a:rPr lang="en-US" baseline="0" dirty="0" smtClean="0"/>
              <a:t>For tables which will never be updated, using a value of “100” here leads to more compact indexes.</a:t>
            </a:r>
          </a:p>
          <a:p>
            <a:r>
              <a:rPr lang="en-US" baseline="0" dirty="0" smtClean="0"/>
              <a:t>The default for Btree is “90”.</a:t>
            </a:r>
          </a:p>
          <a:p>
            <a:endParaRPr lang="en-US" baseline="0" dirty="0" smtClean="0"/>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B-tree index supports single value row lookups</a:t>
            </a:r>
            <a:r>
              <a:rPr lang="en-US" baseline="0" dirty="0" smtClean="0"/>
              <a:t>.</a:t>
            </a:r>
          </a:p>
          <a:p>
            <a:r>
              <a:rPr lang="en-US" baseline="0" dirty="0" smtClean="0"/>
              <a:t>It can be used on unique and non-unique values and with single or multi-column data.</a:t>
            </a:r>
          </a:p>
          <a:p>
            <a:endParaRPr lang="en-US" baseline="0" dirty="0" smtClean="0"/>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It is not recommended to have multi-column indexes with bitmap indexes</a:t>
            </a:r>
            <a:r>
              <a:rPr lang="en-US" dirty="0" smtClean="0"/>
              <a:t>.</a:t>
            </a:r>
          </a:p>
          <a:p>
            <a:endParaRPr lang="en-US" dirty="0" smtClean="0"/>
          </a:p>
          <a:p>
            <a:r>
              <a:rPr lang="en-US" dirty="0" smtClean="0"/>
              <a:t>However, a bitmap index is most effective for queries that contain multiple conditions in the WHERE clause. Rows that satisfy some, but not all, conditions are filtered out before the table itself is accessed. This improves response time, often dramatically.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an index can be used as part of an expression, care should be taken as it has a very high overhead when maintaining</a:t>
            </a:r>
            <a:r>
              <a:rPr lang="en-US" baseline="0" dirty="0" smtClean="0"/>
              <a:t> the index during an insert or update operation. This method should only be used when the expression appears often in query predicates, the </a:t>
            </a:r>
            <a:r>
              <a:rPr lang="en-US" baseline="0" dirty="0" smtClean="0">
                <a:latin typeface="Courier New" pitchFamily="49" charset="0"/>
                <a:cs typeface="Courier New" pitchFamily="49" charset="0"/>
              </a:rPr>
              <a:t>WHERE</a:t>
            </a:r>
            <a:r>
              <a:rPr lang="en-US" baseline="0" dirty="0" smtClean="0"/>
              <a:t> clause.</a:t>
            </a:r>
          </a:p>
          <a:p>
            <a:endParaRPr lang="en-US" baseline="0" dirty="0" smtClean="0"/>
          </a:p>
          <a:p>
            <a:r>
              <a:rPr lang="en-US" baseline="0" dirty="0" smtClean="0"/>
              <a:t>In this example, the </a:t>
            </a:r>
            <a:r>
              <a:rPr lang="en-US" baseline="0" dirty="0" smtClean="0">
                <a:latin typeface="Courier New" pitchFamily="49" charset="0"/>
                <a:cs typeface="Courier New" pitchFamily="49" charset="0"/>
              </a:rPr>
              <a:t>LOWER (storename)</a:t>
            </a:r>
            <a:r>
              <a:rPr lang="en-US" baseline="0" dirty="0" smtClean="0"/>
              <a:t> expression may be used often in queries, so you could create an index on that expression.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98672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5925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2.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tags" Target="../tags/tag3.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34902390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673" y="339281"/>
            <a:ext cx="8229600" cy="1143000"/>
          </a:xfrm>
        </p:spPr>
        <p:txBody>
          <a:bodyPr/>
          <a:lstStyle/>
          <a:p>
            <a:r>
              <a:rPr lang="en-US" dirty="0" smtClean="0"/>
              <a:t>Index with Predicate (Partial Index)</a:t>
            </a:r>
            <a:endParaRPr lang="en-US" dirty="0"/>
          </a:p>
        </p:txBody>
      </p:sp>
      <p:sp>
        <p:nvSpPr>
          <p:cNvPr id="8" name="Content Placeholder 7"/>
          <p:cNvSpPr>
            <a:spLocks noGrp="1"/>
          </p:cNvSpPr>
          <p:nvPr>
            <p:ph idx="1"/>
          </p:nvPr>
        </p:nvSpPr>
        <p:spPr>
          <a:xfrm>
            <a:off x="369888" y="1369829"/>
            <a:ext cx="8229600" cy="4525963"/>
          </a:xfrm>
        </p:spPr>
        <p:txBody>
          <a:bodyPr/>
          <a:lstStyle/>
          <a:p>
            <a:pPr>
              <a:buNone/>
            </a:pPr>
            <a:endParaRPr lang="en-US" dirty="0" smtClean="0"/>
          </a:p>
          <a:p>
            <a:r>
              <a:rPr lang="en-US" dirty="0" smtClean="0"/>
              <a:t>Pre-selects rows based on predicate</a:t>
            </a:r>
          </a:p>
          <a:p>
            <a:r>
              <a:rPr lang="en-US" dirty="0" smtClean="0"/>
              <a:t>Is used to select small numbers of rows from large tables</a:t>
            </a:r>
          </a:p>
          <a:p>
            <a:pPr>
              <a:buNone/>
            </a:pPr>
            <a:r>
              <a:rPr lang="en-US" dirty="0" smtClean="0"/>
              <a:t>The following is an example of a partial index:</a:t>
            </a:r>
          </a:p>
          <a:p>
            <a:endParaRPr lang="en-US" dirty="0"/>
          </a:p>
        </p:txBody>
      </p:sp>
      <p:grpSp>
        <p:nvGrpSpPr>
          <p:cNvPr id="2" name="Group 8"/>
          <p:cNvGrpSpPr/>
          <p:nvPr/>
        </p:nvGrpSpPr>
        <p:grpSpPr>
          <a:xfrm>
            <a:off x="293688" y="3191738"/>
            <a:ext cx="8382000" cy="931138"/>
            <a:chOff x="457200" y="1752595"/>
            <a:chExt cx="7315200" cy="12195537"/>
          </a:xfrm>
        </p:grpSpPr>
        <p:sp>
          <p:nvSpPr>
            <p:cNvPr id="10" name="Rectangle 9"/>
            <p:cNvSpPr/>
            <p:nvPr/>
          </p:nvSpPr>
          <p:spPr>
            <a:xfrm>
              <a:off x="457200" y="1752595"/>
              <a:ext cx="7315200" cy="12101183"/>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1" name="TextBox 10"/>
            <p:cNvSpPr txBox="1"/>
            <p:nvPr/>
          </p:nvSpPr>
          <p:spPr>
            <a:xfrm>
              <a:off x="510423" y="1854860"/>
              <a:ext cx="7185777" cy="12093272"/>
            </a:xfrm>
            <a:prstGeom prst="rect">
              <a:avLst/>
            </a:prstGeom>
            <a:noFill/>
          </p:spPr>
          <p:txBody>
            <a:bodyPr wrap="square" rtlCol="0">
              <a:spAutoFit/>
            </a:bodyPr>
            <a:lstStyle/>
            <a:p>
              <a:r>
                <a:rPr lang="en-US" dirty="0" smtClean="0">
                  <a:latin typeface="Courier New" pitchFamily="49" charset="0"/>
                  <a:cs typeface="Courier New" pitchFamily="49" charset="0"/>
                </a:rPr>
                <a:t>CREATE INDEX canada_stores_idx </a:t>
              </a:r>
            </a:p>
            <a:p>
              <a:r>
                <a:rPr lang="en-US" dirty="0" smtClean="0">
                  <a:latin typeface="Courier New" pitchFamily="49" charset="0"/>
                  <a:cs typeface="Courier New" pitchFamily="49" charset="0"/>
                </a:rPr>
                <a:t>    ON facts.transaction </a:t>
              </a:r>
            </a:p>
            <a:p>
              <a:r>
                <a:rPr lang="en-US" dirty="0" smtClean="0">
                  <a:latin typeface="Courier New" pitchFamily="49" charset="0"/>
                  <a:cs typeface="Courier New" pitchFamily="49" charset="0"/>
                </a:rPr>
                <a:t>    WHERE storeid IN(8,32);</a:t>
              </a:r>
            </a:p>
          </p:txBody>
        </p:sp>
      </p:grpSp>
    </p:spTree>
    <p:custDataLst>
      <p:tags r:id="rId1"/>
    </p:custDataLst>
    <p:extLst>
      <p:ext uri="{BB962C8B-B14F-4D97-AF65-F5344CB8AC3E}">
        <p14:creationId xmlns:p14="http://schemas.microsoft.com/office/powerpoint/2010/main" val="23948009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Greenplum Indexes – Partitioned Tables</a:t>
            </a:r>
            <a:endParaRPr lang="en-US" dirty="0"/>
          </a:p>
        </p:txBody>
      </p:sp>
      <p:sp>
        <p:nvSpPr>
          <p:cNvPr id="8" name="Content Placeholder 7"/>
          <p:cNvSpPr>
            <a:spLocks noGrp="1"/>
          </p:cNvSpPr>
          <p:nvPr>
            <p:ph idx="1"/>
          </p:nvPr>
        </p:nvSpPr>
        <p:spPr>
          <a:xfrm>
            <a:off x="457200" y="1417638"/>
            <a:ext cx="8229600" cy="4525963"/>
          </a:xfrm>
        </p:spPr>
        <p:txBody>
          <a:bodyPr/>
          <a:lstStyle/>
          <a:p>
            <a:pPr marL="0" indent="0">
              <a:buNone/>
            </a:pPr>
            <a:r>
              <a:rPr lang="en-US" dirty="0" smtClean="0"/>
              <a:t>Consider whether only the most recent data should be indexed, as in this example:</a:t>
            </a:r>
          </a:p>
          <a:p>
            <a:r>
              <a:rPr lang="en-US" dirty="0" smtClean="0"/>
              <a:t>A partitioned transaction table requires a B-tree index on the transaction id to support single row queries. </a:t>
            </a:r>
          </a:p>
          <a:p>
            <a:r>
              <a:rPr lang="en-US" dirty="0" smtClean="0"/>
              <a:t>Customer Support only needs to access the past 30 days of data.</a:t>
            </a:r>
          </a:p>
          <a:p>
            <a:r>
              <a:rPr lang="en-US" dirty="0" smtClean="0"/>
              <a:t>The transaction table has weekly partitions.</a:t>
            </a:r>
          </a:p>
          <a:p>
            <a:pPr marL="0" indent="0">
              <a:buNone/>
            </a:pPr>
            <a:r>
              <a:rPr lang="en-US" dirty="0" smtClean="0"/>
              <a:t>The solution is to index the 4 most recent partitions on a </a:t>
            </a:r>
            <a:r>
              <a:rPr lang="en-US" i="1" dirty="0" smtClean="0"/>
              <a:t>rolling</a:t>
            </a:r>
            <a:r>
              <a:rPr lang="en-US" dirty="0" smtClean="0"/>
              <a:t> basis.</a:t>
            </a:r>
          </a:p>
        </p:txBody>
      </p:sp>
    </p:spTree>
    <p:custDataLst>
      <p:tags r:id="rId1"/>
    </p:custDataLst>
    <p:extLst>
      <p:ext uri="{BB962C8B-B14F-4D97-AF65-F5344CB8AC3E}">
        <p14:creationId xmlns:p14="http://schemas.microsoft.com/office/powerpoint/2010/main" val="35578789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 Index or Not to Index</a:t>
            </a:r>
            <a:endParaRPr lang="en-US" dirty="0"/>
          </a:p>
        </p:txBody>
      </p:sp>
      <p:sp>
        <p:nvSpPr>
          <p:cNvPr id="8" name="Content Placeholder 7"/>
          <p:cNvSpPr>
            <a:spLocks noGrp="1"/>
          </p:cNvSpPr>
          <p:nvPr>
            <p:ph idx="1"/>
          </p:nvPr>
        </p:nvSpPr>
        <p:spPr>
          <a:xfrm>
            <a:off x="457200" y="1187538"/>
            <a:ext cx="8229600" cy="4525963"/>
          </a:xfrm>
        </p:spPr>
        <p:txBody>
          <a:bodyPr/>
          <a:lstStyle/>
          <a:p>
            <a:pPr>
              <a:buNone/>
            </a:pPr>
            <a:r>
              <a:rPr lang="en-US" dirty="0" smtClean="0"/>
              <a:t>Consider the following:</a:t>
            </a:r>
          </a:p>
          <a:p>
            <a:r>
              <a:rPr lang="en-US" dirty="0" smtClean="0"/>
              <a:t>Will the optimizer use the index?</a:t>
            </a:r>
          </a:p>
          <a:p>
            <a:r>
              <a:rPr lang="en-US" dirty="0" smtClean="0"/>
              <a:t>Is the column(s) used in query predicates?</a:t>
            </a:r>
          </a:p>
          <a:p>
            <a:pPr lvl="1"/>
            <a:r>
              <a:rPr lang="en-US" dirty="0" smtClean="0"/>
              <a:t>Does the frequency of use justify the overhead?</a:t>
            </a:r>
          </a:p>
          <a:p>
            <a:pPr lvl="1"/>
            <a:r>
              <a:rPr lang="en-US" dirty="0" smtClean="0"/>
              <a:t>Is the space available?</a:t>
            </a:r>
          </a:p>
          <a:p>
            <a:r>
              <a:rPr lang="en-US" dirty="0" smtClean="0"/>
              <a:t>Are you working with </a:t>
            </a:r>
            <a:r>
              <a:rPr lang="en-US" i="1" dirty="0" smtClean="0"/>
              <a:t>compressed</a:t>
            </a:r>
            <a:r>
              <a:rPr lang="en-US" dirty="0" smtClean="0"/>
              <a:t> append-only tables?</a:t>
            </a:r>
          </a:p>
          <a:p>
            <a:pPr>
              <a:buNone/>
            </a:pPr>
            <a:endParaRPr lang="en-US" dirty="0"/>
          </a:p>
        </p:txBody>
      </p:sp>
      <p:grpSp>
        <p:nvGrpSpPr>
          <p:cNvPr id="2" name="Group 20"/>
          <p:cNvGrpSpPr/>
          <p:nvPr/>
        </p:nvGrpSpPr>
        <p:grpSpPr>
          <a:xfrm>
            <a:off x="0" y="4800600"/>
            <a:ext cx="9144000" cy="1143000"/>
            <a:chOff x="0" y="4953000"/>
            <a:chExt cx="9144000" cy="1143000"/>
          </a:xfrm>
        </p:grpSpPr>
        <p:sp>
          <p:nvSpPr>
            <p:cNvPr id="10" name="Rectangle 9"/>
            <p:cNvSpPr/>
            <p:nvPr/>
          </p:nvSpPr>
          <p:spPr>
            <a:xfrm>
              <a:off x="0" y="5029200"/>
              <a:ext cx="9144000" cy="10668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9"/>
            <p:cNvGrpSpPr/>
            <p:nvPr/>
          </p:nvGrpSpPr>
          <p:grpSpPr>
            <a:xfrm>
              <a:off x="381000" y="4953000"/>
              <a:ext cx="7160944" cy="985743"/>
              <a:chOff x="381000" y="4724400"/>
              <a:chExt cx="7160944" cy="985743"/>
            </a:xfrm>
          </p:grpSpPr>
          <p:grpSp>
            <p:nvGrpSpPr>
              <p:cNvPr id="4" name="Group 16"/>
              <p:cNvGrpSpPr/>
              <p:nvPr/>
            </p:nvGrpSpPr>
            <p:grpSpPr>
              <a:xfrm>
                <a:off x="381000" y="4724400"/>
                <a:ext cx="985715" cy="985743"/>
                <a:chOff x="1524000" y="4495800"/>
                <a:chExt cx="985715" cy="985743"/>
              </a:xfrm>
            </p:grpSpPr>
            <p:grpSp>
              <p:nvGrpSpPr>
                <p:cNvPr id="9" name="Group 15"/>
                <p:cNvGrpSpPr/>
                <p:nvPr/>
              </p:nvGrpSpPr>
              <p:grpSpPr>
                <a:xfrm>
                  <a:off x="1524000" y="4724400"/>
                  <a:ext cx="985715" cy="757143"/>
                  <a:chOff x="1524000" y="4724400"/>
                  <a:chExt cx="985715" cy="757143"/>
                </a:xfrm>
              </p:grpSpPr>
              <p:pic>
                <p:nvPicPr>
                  <p:cNvPr id="16"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17" name="TextBox 16"/>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5"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3" name="TextBox 12"/>
              <p:cNvSpPr txBox="1"/>
              <p:nvPr/>
            </p:nvSpPr>
            <p:spPr>
              <a:xfrm>
                <a:off x="1371600" y="4884003"/>
                <a:ext cx="6170344" cy="769441"/>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Greenplum Database will automatically create</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PRIMARY KEY indexes for tables with primary keys.</a:t>
                </a:r>
              </a:p>
            </p:txBody>
          </p:sp>
        </p:grpSp>
      </p:grpSp>
    </p:spTree>
    <p:custDataLst>
      <p:tags r:id="rId1"/>
    </p:custDataLst>
    <p:extLst>
      <p:ext uri="{BB962C8B-B14F-4D97-AF65-F5344CB8AC3E}">
        <p14:creationId xmlns:p14="http://schemas.microsoft.com/office/powerpoint/2010/main" val="3320838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Maintaining Indexes</a:t>
            </a:r>
            <a:endParaRPr lang="en-US" dirty="0"/>
          </a:p>
        </p:txBody>
      </p:sp>
      <p:sp>
        <p:nvSpPr>
          <p:cNvPr id="8" name="Content Placeholder 7"/>
          <p:cNvSpPr>
            <a:spLocks noGrp="1"/>
          </p:cNvSpPr>
          <p:nvPr>
            <p:ph idx="1"/>
          </p:nvPr>
        </p:nvSpPr>
        <p:spPr>
          <a:xfrm>
            <a:off x="457200" y="1619002"/>
            <a:ext cx="8229600" cy="4525963"/>
          </a:xfrm>
        </p:spPr>
        <p:txBody>
          <a:bodyPr/>
          <a:lstStyle/>
          <a:p>
            <a:pPr>
              <a:buNone/>
            </a:pPr>
            <a:r>
              <a:rPr lang="en-US" dirty="0" smtClean="0"/>
              <a:t>To maintain overall performance:</a:t>
            </a:r>
          </a:p>
          <a:p>
            <a:r>
              <a:rPr lang="en-US" dirty="0" smtClean="0"/>
              <a:t>Check the disk space usage for your index</a:t>
            </a:r>
          </a:p>
          <a:p>
            <a:r>
              <a:rPr lang="en-US" dirty="0" smtClean="0"/>
              <a:t>Update or reindex your indexes if queries are taking too much time </a:t>
            </a:r>
          </a:p>
          <a:p>
            <a:r>
              <a:rPr lang="en-US" dirty="0"/>
              <a:t>Clustered indexes can reduce disk seek time</a:t>
            </a:r>
          </a:p>
          <a:p>
            <a:pPr marL="0" indent="0">
              <a:buNone/>
            </a:pPr>
            <a:endParaRPr lang="en-US" dirty="0"/>
          </a:p>
        </p:txBody>
      </p:sp>
    </p:spTree>
    <p:custDataLst>
      <p:tags r:id="rId1"/>
    </p:custDataLst>
    <p:extLst>
      <p:ext uri="{BB962C8B-B14F-4D97-AF65-F5344CB8AC3E}">
        <p14:creationId xmlns:p14="http://schemas.microsoft.com/office/powerpoint/2010/main" val="13009468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242" name="Shape 242"/>
          <p:cNvSpPr txBox="1">
            <a:spLocks noGrp="1"/>
          </p:cNvSpPr>
          <p:nvPr>
            <p:ph type="body" idx="1"/>
          </p:nvPr>
        </p:nvSpPr>
        <p:spPr>
          <a:xfrm>
            <a:off x="738824" y="1569459"/>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p>
          <a:p>
            <a:pPr marL="495300">
              <a:buSzPct val="100000"/>
            </a:pPr>
            <a:r>
              <a:rPr lang="en-US" sz="2800" dirty="0"/>
              <a:t>Supported Index Types</a:t>
            </a:r>
          </a:p>
          <a:p>
            <a:pPr marL="495300">
              <a:buSzPct val="100000"/>
            </a:pPr>
            <a:r>
              <a:rPr lang="en-US" sz="2800" dirty="0"/>
              <a:t>When to Use an Index</a:t>
            </a:r>
          </a:p>
          <a:p>
            <a:pPr marL="495300">
              <a:buSzPct val="100000"/>
            </a:pPr>
            <a:r>
              <a:rPr lang="en-US" sz="2800" dirty="0"/>
              <a:t>Costs Associated With Index Use</a:t>
            </a:r>
          </a:p>
          <a:p>
            <a:pPr marL="495300" indent="-342900">
              <a:buSzPct val="100000"/>
            </a:pPr>
            <a:r>
              <a:rPr lang="en-US" sz="2800" dirty="0"/>
              <a:t>Test it out in the lab</a:t>
            </a:r>
            <a:endParaRPr lang="en" sz="2800" dirty="0"/>
          </a:p>
        </p:txBody>
      </p:sp>
    </p:spTree>
    <p:extLst>
      <p:ext uri="{BB962C8B-B14F-4D97-AF65-F5344CB8AC3E}">
        <p14:creationId xmlns:p14="http://schemas.microsoft.com/office/powerpoint/2010/main" val="26413076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516244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766059"/>
            <a:ext cx="7460606" cy="1271791"/>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solidFill>
                  <a:schemeClr val="tx2"/>
                </a:solidFill>
              </a:rPr>
              <a:t>GPDB Indexing Strategies</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21406728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282589"/>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solidFill>
                <a:schemeClr val="lt2"/>
              </a:solidFill>
            </a:endParaRPr>
          </a:p>
          <a:p>
            <a:pPr marL="495300" indent="-342900">
              <a:buSzPct val="100000"/>
            </a:pPr>
            <a:r>
              <a:rPr lang="en-US" sz="2800" dirty="0"/>
              <a:t>Introduction</a:t>
            </a:r>
          </a:p>
          <a:p>
            <a:pPr marL="495300" indent="-342900">
              <a:buSzPct val="100000"/>
            </a:pPr>
            <a:r>
              <a:rPr lang="en-US" sz="2800" dirty="0"/>
              <a:t>Supported Index Types</a:t>
            </a:r>
          </a:p>
          <a:p>
            <a:pPr marL="495300" indent="-342900">
              <a:buSzPct val="100000"/>
            </a:pPr>
            <a:r>
              <a:rPr lang="en-US" sz="2800" dirty="0"/>
              <a:t>When to Use an Index</a:t>
            </a:r>
          </a:p>
          <a:p>
            <a:pPr marL="495300" indent="-342900">
              <a:buSzPct val="100000"/>
            </a:pPr>
            <a:r>
              <a:rPr lang="en-US" sz="2800" dirty="0"/>
              <a:t>Costs Associated With Index Use</a:t>
            </a:r>
          </a:p>
          <a:p>
            <a:pPr marL="495300" indent="-342900">
              <a:buSzPct val="100000"/>
            </a:pPr>
            <a:r>
              <a:rPr lang="en-US" sz="2800" dirty="0"/>
              <a:t>Test it out in the lab</a:t>
            </a:r>
            <a:endParaRPr lang="en" sz="2800" dirty="0"/>
          </a:p>
        </p:txBody>
      </p:sp>
    </p:spTree>
    <p:extLst>
      <p:ext uri="{BB962C8B-B14F-4D97-AF65-F5344CB8AC3E}">
        <p14:creationId xmlns:p14="http://schemas.microsoft.com/office/powerpoint/2010/main" val="30292979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Indexes</a:t>
            </a:r>
            <a:endParaRPr lang="en-US" dirty="0"/>
          </a:p>
        </p:txBody>
      </p:sp>
      <p:graphicFrame>
        <p:nvGraphicFramePr>
          <p:cNvPr id="2" name="Diagram 1"/>
          <p:cNvGraphicFramePr/>
          <p:nvPr>
            <p:extLst>
              <p:ext uri="{D42A27DB-BD31-4B8C-83A1-F6EECF244321}">
                <p14:modId xmlns:p14="http://schemas.microsoft.com/office/powerpoint/2010/main" val="1613415508"/>
              </p:ext>
            </p:extLst>
          </p:nvPr>
        </p:nvGraphicFramePr>
        <p:xfrm>
          <a:off x="0" y="927768"/>
          <a:ext cx="9144000" cy="54128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912764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B-Tree or Bitmap Indexes</a:t>
            </a:r>
            <a:endParaRPr lang="en-US" dirty="0"/>
          </a:p>
        </p:txBody>
      </p:sp>
      <p:graphicFrame>
        <p:nvGraphicFramePr>
          <p:cNvPr id="3" name="Diagram 2"/>
          <p:cNvGraphicFramePr/>
          <p:nvPr>
            <p:extLst>
              <p:ext uri="{D42A27DB-BD31-4B8C-83A1-F6EECF244321}">
                <p14:modId xmlns:p14="http://schemas.microsoft.com/office/powerpoint/2010/main" val="2541732966"/>
              </p:ext>
            </p:extLst>
          </p:nvPr>
        </p:nvGraphicFramePr>
        <p:xfrm>
          <a:off x="0" y="998414"/>
          <a:ext cx="9144000" cy="5320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194990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8658" y="376826"/>
            <a:ext cx="8229600" cy="1143000"/>
          </a:xfrm>
        </p:spPr>
        <p:txBody>
          <a:bodyPr/>
          <a:lstStyle/>
          <a:p>
            <a:r>
              <a:rPr lang="en-US" dirty="0" smtClean="0"/>
              <a:t>Create Index Syntax</a:t>
            </a:r>
            <a:endParaRPr lang="en-US" dirty="0"/>
          </a:p>
        </p:txBody>
      </p:sp>
      <p:sp>
        <p:nvSpPr>
          <p:cNvPr id="12" name="Content Placeholder 11"/>
          <p:cNvSpPr>
            <a:spLocks noGrp="1"/>
          </p:cNvSpPr>
          <p:nvPr>
            <p:ph idx="1"/>
          </p:nvPr>
        </p:nvSpPr>
        <p:spPr>
          <a:xfrm>
            <a:off x="457200" y="1231392"/>
            <a:ext cx="8229600" cy="4525963"/>
          </a:xfrm>
        </p:spPr>
        <p:txBody>
          <a:bodyPr/>
          <a:lstStyle/>
          <a:p>
            <a:pPr>
              <a:buNone/>
            </a:pPr>
            <a:r>
              <a:rPr lang="en-US" dirty="0" smtClean="0"/>
              <a:t>The following is the syntax to create an index:</a:t>
            </a:r>
          </a:p>
          <a:p>
            <a:pPr>
              <a:buNone/>
            </a:pPr>
            <a:r>
              <a:rPr lang="en-US" sz="1800" dirty="0" smtClean="0">
                <a:latin typeface="Courier New" pitchFamily="49" charset="0"/>
                <a:cs typeface="Courier New" pitchFamily="49" charset="0"/>
              </a:rPr>
              <a:t>CREATE [UNIQUE] INDEX [CONCURRENTLY] </a:t>
            </a:r>
          </a:p>
          <a:p>
            <a:pPr>
              <a:buNone/>
            </a:pPr>
            <a:r>
              <a:rPr lang="en-US" sz="1800" dirty="0" smtClean="0">
                <a:latin typeface="Courier New" pitchFamily="49" charset="0"/>
                <a:cs typeface="Courier New" pitchFamily="49" charset="0"/>
              </a:rPr>
              <a:t>    name ON table        </a:t>
            </a:r>
          </a:p>
          <a:p>
            <a:pPr>
              <a:buNone/>
            </a:pPr>
            <a:r>
              <a:rPr lang="en-US" sz="1800" dirty="0" smtClean="0">
                <a:latin typeface="Courier New" pitchFamily="49" charset="0"/>
                <a:cs typeface="Courier New" pitchFamily="49" charset="0"/>
              </a:rPr>
              <a:t>   [USING method]        ( {column | (expression)} [opclass] [, ...] )       </a:t>
            </a:r>
          </a:p>
          <a:p>
            <a:pPr>
              <a:buNone/>
            </a:pPr>
            <a:r>
              <a:rPr lang="en-US" sz="1800" dirty="0" smtClean="0">
                <a:latin typeface="Courier New" pitchFamily="49" charset="0"/>
                <a:cs typeface="Courier New" pitchFamily="49" charset="0"/>
              </a:rPr>
              <a:t> [ WITH ( FILLFACTOR = value ) </a:t>
            </a:r>
          </a:p>
          <a:p>
            <a:pPr>
              <a:buNone/>
            </a:pPr>
            <a:r>
              <a:rPr lang="en-US" sz="1800" dirty="0" smtClean="0">
                <a:latin typeface="Courier New" pitchFamily="49" charset="0"/>
                <a:cs typeface="Courier New" pitchFamily="49" charset="0"/>
              </a:rPr>
              <a:t>[WHERE predicate] </a:t>
            </a:r>
          </a:p>
          <a:p>
            <a:pPr>
              <a:buNone/>
            </a:pPr>
            <a:endParaRPr lang="en-US" dirty="0" smtClean="0"/>
          </a:p>
          <a:p>
            <a:pPr marL="0" indent="0">
              <a:buNone/>
            </a:pPr>
            <a:r>
              <a:rPr lang="en-US" dirty="0" smtClean="0"/>
              <a:t>The following is an example of how to create a bitmap index:</a:t>
            </a:r>
            <a:endParaRPr lang="en-US" dirty="0"/>
          </a:p>
        </p:txBody>
      </p:sp>
      <p:grpSp>
        <p:nvGrpSpPr>
          <p:cNvPr id="2" name="Group 12"/>
          <p:cNvGrpSpPr/>
          <p:nvPr/>
        </p:nvGrpSpPr>
        <p:grpSpPr>
          <a:xfrm>
            <a:off x="381000" y="4947136"/>
            <a:ext cx="7924800" cy="762000"/>
            <a:chOff x="457200" y="1752595"/>
            <a:chExt cx="7315200" cy="8035719"/>
          </a:xfrm>
        </p:grpSpPr>
        <p:sp>
          <p:nvSpPr>
            <p:cNvPr id="14" name="Rectangle 13"/>
            <p:cNvSpPr/>
            <p:nvPr/>
          </p:nvSpPr>
          <p:spPr>
            <a:xfrm>
              <a:off x="457200" y="1752595"/>
              <a:ext cx="7315200" cy="8035719"/>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5" name="TextBox 14"/>
            <p:cNvSpPr txBox="1"/>
            <p:nvPr/>
          </p:nvSpPr>
          <p:spPr>
            <a:xfrm>
              <a:off x="510423" y="1854855"/>
              <a:ext cx="7185777" cy="6815924"/>
            </a:xfrm>
            <a:prstGeom prst="rect">
              <a:avLst/>
            </a:prstGeom>
            <a:noFill/>
          </p:spPr>
          <p:txBody>
            <a:bodyPr wrap="square" rtlCol="0">
              <a:spAutoFit/>
            </a:bodyPr>
            <a:lstStyle/>
            <a:p>
              <a:r>
                <a:rPr lang="en-US" dirty="0" smtClean="0">
                  <a:latin typeface="Courier New" pitchFamily="49" charset="0"/>
                  <a:cs typeface="Courier New" pitchFamily="49" charset="0"/>
                </a:rPr>
                <a:t>CREATE INDEX city_state_idx ON city USING bitmap (state_name);</a:t>
              </a:r>
            </a:p>
          </p:txBody>
        </p:sp>
      </p:grpSp>
    </p:spTree>
    <p:custDataLst>
      <p:tags r:id="rId1"/>
    </p:custDataLst>
    <p:extLst>
      <p:ext uri="{BB962C8B-B14F-4D97-AF65-F5344CB8AC3E}">
        <p14:creationId xmlns:p14="http://schemas.microsoft.com/office/powerpoint/2010/main" val="1710234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355717"/>
            <a:ext cx="8229600" cy="1143000"/>
          </a:xfrm>
        </p:spPr>
        <p:txBody>
          <a:bodyPr/>
          <a:lstStyle/>
          <a:p>
            <a:r>
              <a:rPr lang="en-US" dirty="0" smtClean="0"/>
              <a:t>B-Tree Index</a:t>
            </a:r>
            <a:endParaRPr lang="en-US" dirty="0"/>
          </a:p>
        </p:txBody>
      </p:sp>
      <p:sp>
        <p:nvSpPr>
          <p:cNvPr id="8" name="Content Placeholder 7"/>
          <p:cNvSpPr>
            <a:spLocks noGrp="1"/>
          </p:cNvSpPr>
          <p:nvPr>
            <p:ph idx="1"/>
          </p:nvPr>
        </p:nvSpPr>
        <p:spPr>
          <a:xfrm>
            <a:off x="457200" y="1287731"/>
            <a:ext cx="8229600" cy="4525963"/>
          </a:xfrm>
        </p:spPr>
        <p:txBody>
          <a:bodyPr/>
          <a:lstStyle/>
          <a:p>
            <a:r>
              <a:rPr lang="en-US" dirty="0" smtClean="0"/>
              <a:t>Supports single value row lookups</a:t>
            </a:r>
          </a:p>
          <a:p>
            <a:r>
              <a:rPr lang="en-US" dirty="0" smtClean="0"/>
              <a:t>Can be unique or non-unique; unique is supported only on a column that is, or is part of, the distribution key</a:t>
            </a:r>
          </a:p>
          <a:p>
            <a:r>
              <a:rPr lang="en-US" dirty="0" smtClean="0"/>
              <a:t>Can be single or multi-column</a:t>
            </a:r>
          </a:p>
          <a:p>
            <a:r>
              <a:rPr lang="en-US" dirty="0"/>
              <a:t>For a multi-column index, </a:t>
            </a:r>
            <a:r>
              <a:rPr lang="en-US" dirty="0" smtClean="0"/>
              <a:t>all columns in the index must be included in the predicate for the index to be used</a:t>
            </a:r>
          </a:p>
          <a:p>
            <a:pPr marL="0" indent="0">
              <a:buNone/>
            </a:pPr>
            <a:endParaRPr lang="en-US" dirty="0"/>
          </a:p>
          <a:p>
            <a:pPr marL="0" indent="0">
              <a:buNone/>
            </a:pPr>
            <a:r>
              <a:rPr lang="en-US" dirty="0" smtClean="0"/>
              <a:t>The following is an example of a B-tree index:</a:t>
            </a:r>
          </a:p>
        </p:txBody>
      </p:sp>
      <p:grpSp>
        <p:nvGrpSpPr>
          <p:cNvPr id="2" name="Group 8"/>
          <p:cNvGrpSpPr/>
          <p:nvPr/>
        </p:nvGrpSpPr>
        <p:grpSpPr>
          <a:xfrm>
            <a:off x="381000" y="4628337"/>
            <a:ext cx="7924800" cy="990600"/>
            <a:chOff x="457200" y="1752595"/>
            <a:chExt cx="7315200" cy="10881703"/>
          </a:xfrm>
        </p:grpSpPr>
        <p:sp>
          <p:nvSpPr>
            <p:cNvPr id="10" name="Rectangle 9"/>
            <p:cNvSpPr/>
            <p:nvPr/>
          </p:nvSpPr>
          <p:spPr>
            <a:xfrm>
              <a:off x="457200" y="1752595"/>
              <a:ext cx="7315200" cy="10881703"/>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1" name="TextBox 10"/>
            <p:cNvSpPr txBox="1"/>
            <p:nvPr/>
          </p:nvSpPr>
          <p:spPr>
            <a:xfrm>
              <a:off x="510423" y="1854854"/>
              <a:ext cx="7185777" cy="10142744"/>
            </a:xfrm>
            <a:prstGeom prst="rect">
              <a:avLst/>
            </a:prstGeom>
            <a:noFill/>
          </p:spPr>
          <p:txBody>
            <a:bodyPr wrap="square" rtlCol="0">
              <a:spAutoFit/>
            </a:bodyPr>
            <a:lstStyle/>
            <a:p>
              <a:r>
                <a:rPr lang="en-US" dirty="0" smtClean="0">
                  <a:latin typeface="Courier New" pitchFamily="49" charset="0"/>
                  <a:cs typeface="Courier New" pitchFamily="49" charset="0"/>
                </a:rPr>
                <a:t>CREATE INDEX transid_btridx </a:t>
              </a:r>
            </a:p>
            <a:p>
              <a:r>
                <a:rPr lang="en-US" dirty="0" smtClean="0">
                  <a:latin typeface="Courier New" pitchFamily="49" charset="0"/>
                  <a:cs typeface="Courier New" pitchFamily="49" charset="0"/>
                </a:rPr>
                <a:t>    ON facts.transaction</a:t>
              </a:r>
            </a:p>
            <a:p>
              <a:r>
                <a:rPr lang="en-US" dirty="0" smtClean="0">
                  <a:latin typeface="Courier New" pitchFamily="49" charset="0"/>
                  <a:cs typeface="Courier New" pitchFamily="49" charset="0"/>
                </a:rPr>
                <a:t>    USING BTREE (transactionid);</a:t>
              </a:r>
            </a:p>
          </p:txBody>
        </p:sp>
      </p:grpSp>
    </p:spTree>
    <p:custDataLst>
      <p:tags r:id="rId1"/>
    </p:custDataLst>
    <p:extLst>
      <p:ext uri="{BB962C8B-B14F-4D97-AF65-F5344CB8AC3E}">
        <p14:creationId xmlns:p14="http://schemas.microsoft.com/office/powerpoint/2010/main" val="4273385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190500"/>
            <a:ext cx="8229600" cy="1143000"/>
          </a:xfrm>
        </p:spPr>
        <p:txBody>
          <a:bodyPr/>
          <a:lstStyle/>
          <a:p>
            <a:r>
              <a:rPr lang="en-US" dirty="0" smtClean="0"/>
              <a:t>Bitmap Index</a:t>
            </a:r>
            <a:endParaRPr lang="en-US" dirty="0"/>
          </a:p>
        </p:txBody>
      </p:sp>
      <p:sp>
        <p:nvSpPr>
          <p:cNvPr id="8" name="Content Placeholder 7"/>
          <p:cNvSpPr>
            <a:spLocks noGrp="1"/>
          </p:cNvSpPr>
          <p:nvPr>
            <p:ph idx="1"/>
          </p:nvPr>
        </p:nvSpPr>
        <p:spPr>
          <a:xfrm>
            <a:off x="304800" y="762000"/>
            <a:ext cx="8458200" cy="5181600"/>
          </a:xfrm>
        </p:spPr>
        <p:txBody>
          <a:bodyPr/>
          <a:lstStyle/>
          <a:p>
            <a:r>
              <a:rPr lang="en-US" dirty="0"/>
              <a:t>Index a</a:t>
            </a:r>
            <a:r>
              <a:rPr lang="en-US" dirty="0" smtClean="0"/>
              <a:t> single column</a:t>
            </a:r>
          </a:p>
          <a:p>
            <a:r>
              <a:rPr lang="en-US" dirty="0"/>
              <a:t>E</a:t>
            </a:r>
            <a:r>
              <a:rPr lang="en-US" dirty="0" smtClean="0"/>
              <a:t>fficient for queries with multiple conditions on the predicate</a:t>
            </a:r>
          </a:p>
          <a:p>
            <a:r>
              <a:rPr lang="en-US" dirty="0" smtClean="0"/>
              <a:t>Provides very fast retrieval</a:t>
            </a:r>
          </a:p>
          <a:p>
            <a:r>
              <a:rPr lang="en-US" dirty="0"/>
              <a:t>B</a:t>
            </a:r>
            <a:r>
              <a:rPr lang="en-US" dirty="0" smtClean="0"/>
              <a:t>est for low cardinality columns, such as:</a:t>
            </a:r>
          </a:p>
          <a:p>
            <a:pPr lvl="1"/>
            <a:r>
              <a:rPr lang="en-US" dirty="0" smtClean="0"/>
              <a:t>Product category</a:t>
            </a:r>
          </a:p>
          <a:p>
            <a:pPr lvl="1"/>
            <a:r>
              <a:rPr lang="en-US" dirty="0" smtClean="0"/>
              <a:t>State, or Zip code</a:t>
            </a:r>
          </a:p>
          <a:p>
            <a:pPr>
              <a:buNone/>
            </a:pPr>
            <a:r>
              <a:rPr lang="en-US" dirty="0" smtClean="0"/>
              <a:t>The following are examples of bitmap indexes:</a:t>
            </a:r>
          </a:p>
        </p:txBody>
      </p:sp>
      <p:grpSp>
        <p:nvGrpSpPr>
          <p:cNvPr id="2" name="Group 8"/>
          <p:cNvGrpSpPr/>
          <p:nvPr/>
        </p:nvGrpSpPr>
        <p:grpSpPr>
          <a:xfrm>
            <a:off x="381000" y="4618890"/>
            <a:ext cx="7924800" cy="1762134"/>
            <a:chOff x="457200" y="1752595"/>
            <a:chExt cx="7315200" cy="23079469"/>
          </a:xfrm>
        </p:grpSpPr>
        <p:sp>
          <p:nvSpPr>
            <p:cNvPr id="10" name="Rectangle 9"/>
            <p:cNvSpPr/>
            <p:nvPr/>
          </p:nvSpPr>
          <p:spPr>
            <a:xfrm>
              <a:off x="457200" y="1752595"/>
              <a:ext cx="7315200" cy="22954598"/>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1" name="TextBox 10"/>
            <p:cNvSpPr txBox="1"/>
            <p:nvPr/>
          </p:nvSpPr>
          <p:spPr>
            <a:xfrm>
              <a:off x="510423" y="1854860"/>
              <a:ext cx="7185777" cy="22977204"/>
            </a:xfrm>
            <a:prstGeom prst="rect">
              <a:avLst/>
            </a:prstGeom>
            <a:noFill/>
          </p:spPr>
          <p:txBody>
            <a:bodyPr wrap="square" rtlCol="0">
              <a:spAutoFit/>
            </a:bodyPr>
            <a:lstStyle/>
            <a:p>
              <a:r>
                <a:rPr lang="en-US" dirty="0" smtClean="0">
                  <a:latin typeface="Courier New" pitchFamily="49" charset="0"/>
                  <a:cs typeface="Courier New" pitchFamily="49" charset="0"/>
                </a:rPr>
                <a:t>CREATE INDEX store_pharm_bmidx ON dimensions.store</a:t>
              </a:r>
            </a:p>
            <a:p>
              <a:r>
                <a:rPr lang="en-US" dirty="0" smtClean="0">
                  <a:latin typeface="Courier New" pitchFamily="49" charset="0"/>
                  <a:cs typeface="Courier New" pitchFamily="49" charset="0"/>
                </a:rPr>
                <a:t>    USING BITMAP (pharmacy);</a:t>
              </a:r>
            </a:p>
            <a:p>
              <a:r>
                <a:rPr lang="en-US" dirty="0" smtClean="0">
                  <a:latin typeface="Courier New" pitchFamily="49" charset="0"/>
                  <a:cs typeface="Courier New" pitchFamily="49" charset="0"/>
                </a:rPr>
                <a:t>CREATE INDEX store_grocery_bmidx ON dimensions.store</a:t>
              </a:r>
            </a:p>
            <a:p>
              <a:r>
                <a:rPr lang="en-US" dirty="0" smtClean="0">
                  <a:latin typeface="Courier New" pitchFamily="49" charset="0"/>
                  <a:cs typeface="Courier New" pitchFamily="49" charset="0"/>
                </a:rPr>
                <a:t>    USING BITMAP (grocery);</a:t>
              </a:r>
            </a:p>
            <a:p>
              <a:r>
                <a:rPr lang="en-US" dirty="0" smtClean="0">
                  <a:latin typeface="Courier New" pitchFamily="49" charset="0"/>
                  <a:cs typeface="Courier New" pitchFamily="49" charset="0"/>
                </a:rPr>
                <a:t>CREATE INDEX store_deli_bmidx ON dimensions.store</a:t>
              </a:r>
            </a:p>
            <a:p>
              <a:r>
                <a:rPr lang="en-US" dirty="0" smtClean="0">
                  <a:latin typeface="Courier New" pitchFamily="49" charset="0"/>
                  <a:cs typeface="Courier New" pitchFamily="49" charset="0"/>
                </a:rPr>
                <a:t>    USING BITMAP (deli);</a:t>
              </a:r>
            </a:p>
          </p:txBody>
        </p:sp>
      </p:grpSp>
    </p:spTree>
    <p:custDataLst>
      <p:tags r:id="rId1"/>
    </p:custDataLst>
    <p:extLst>
      <p:ext uri="{BB962C8B-B14F-4D97-AF65-F5344CB8AC3E}">
        <p14:creationId xmlns:p14="http://schemas.microsoft.com/office/powerpoint/2010/main" val="36520129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Index on Expressions</a:t>
            </a:r>
            <a:endParaRPr lang="en-US" dirty="0"/>
          </a:p>
        </p:txBody>
      </p:sp>
      <p:sp>
        <p:nvSpPr>
          <p:cNvPr id="8" name="Content Placeholder 7"/>
          <p:cNvSpPr>
            <a:spLocks noGrp="1"/>
          </p:cNvSpPr>
          <p:nvPr>
            <p:ph idx="1"/>
          </p:nvPr>
        </p:nvSpPr>
        <p:spPr>
          <a:xfrm>
            <a:off x="457200" y="886968"/>
            <a:ext cx="8229600" cy="4525963"/>
          </a:xfrm>
        </p:spPr>
        <p:txBody>
          <a:bodyPr/>
          <a:lstStyle/>
          <a:p>
            <a:pPr>
              <a:buNone/>
            </a:pPr>
            <a:r>
              <a:rPr lang="en-US" dirty="0" smtClean="0"/>
              <a:t>  </a:t>
            </a:r>
          </a:p>
          <a:p>
            <a:r>
              <a:rPr lang="en-US" dirty="0" smtClean="0"/>
              <a:t>Should only be used when the expression appears often in query predicates</a:t>
            </a:r>
          </a:p>
          <a:p>
            <a:r>
              <a:rPr lang="en-US" dirty="0" smtClean="0"/>
              <a:t>Has a very high overhead maintaining the index during insert and update operations</a:t>
            </a:r>
          </a:p>
          <a:p>
            <a:pPr>
              <a:buNone/>
            </a:pPr>
            <a:r>
              <a:rPr lang="en-US" dirty="0" smtClean="0"/>
              <a:t>The following shows how it is used:</a:t>
            </a:r>
          </a:p>
          <a:p>
            <a:pPr>
              <a:buNone/>
            </a:pPr>
            <a:endParaRPr lang="en-US" dirty="0" smtClean="0"/>
          </a:p>
          <a:p>
            <a:pPr>
              <a:buNone/>
            </a:pPr>
            <a:endParaRPr lang="en-US" dirty="0" smtClean="0"/>
          </a:p>
          <a:p>
            <a:pPr>
              <a:buNone/>
            </a:pPr>
            <a:r>
              <a:rPr lang="en-US" dirty="0" smtClean="0"/>
              <a:t>This syntax supports the following query:</a:t>
            </a:r>
          </a:p>
        </p:txBody>
      </p:sp>
      <p:grpSp>
        <p:nvGrpSpPr>
          <p:cNvPr id="2" name="Group 8"/>
          <p:cNvGrpSpPr/>
          <p:nvPr/>
        </p:nvGrpSpPr>
        <p:grpSpPr>
          <a:xfrm>
            <a:off x="367836" y="3478134"/>
            <a:ext cx="8382000" cy="718722"/>
            <a:chOff x="457200" y="1446272"/>
            <a:chExt cx="7315200" cy="9413428"/>
          </a:xfrm>
        </p:grpSpPr>
        <p:sp>
          <p:nvSpPr>
            <p:cNvPr id="10" name="Rectangle 9"/>
            <p:cNvSpPr/>
            <p:nvPr/>
          </p:nvSpPr>
          <p:spPr>
            <a:xfrm>
              <a:off x="457200" y="1752595"/>
              <a:ext cx="7315200" cy="9107105"/>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1" name="TextBox 10"/>
            <p:cNvSpPr txBox="1"/>
            <p:nvPr/>
          </p:nvSpPr>
          <p:spPr>
            <a:xfrm>
              <a:off x="535190" y="1446272"/>
              <a:ext cx="7185777" cy="8465290"/>
            </a:xfrm>
            <a:prstGeom prst="rect">
              <a:avLst/>
            </a:prstGeom>
            <a:noFill/>
          </p:spPr>
          <p:txBody>
            <a:bodyPr wrap="square" rtlCol="0">
              <a:spAutoFit/>
            </a:bodyPr>
            <a:lstStyle/>
            <a:p>
              <a:r>
                <a:rPr lang="en-US" dirty="0" smtClean="0">
                  <a:latin typeface="Courier New" pitchFamily="49" charset="0"/>
                  <a:cs typeface="Courier New" pitchFamily="49" charset="0"/>
                </a:rPr>
                <a:t>CREATE INDEX lcase_storename_idx </a:t>
              </a:r>
            </a:p>
            <a:p>
              <a:r>
                <a:rPr lang="en-US" dirty="0" smtClean="0">
                  <a:latin typeface="Courier New" pitchFamily="49" charset="0"/>
                  <a:cs typeface="Courier New" pitchFamily="49" charset="0"/>
                </a:rPr>
                <a:t>    ON store (LOWER(storename));</a:t>
              </a:r>
            </a:p>
          </p:txBody>
        </p:sp>
      </p:grpSp>
      <p:grpSp>
        <p:nvGrpSpPr>
          <p:cNvPr id="3" name="Group 11"/>
          <p:cNvGrpSpPr/>
          <p:nvPr/>
        </p:nvGrpSpPr>
        <p:grpSpPr>
          <a:xfrm>
            <a:off x="367836" y="4806456"/>
            <a:ext cx="8382000" cy="457200"/>
            <a:chOff x="457200" y="1752595"/>
            <a:chExt cx="7315200" cy="5988156"/>
          </a:xfrm>
        </p:grpSpPr>
        <p:sp>
          <p:nvSpPr>
            <p:cNvPr id="13" name="Rectangle 12"/>
            <p:cNvSpPr/>
            <p:nvPr/>
          </p:nvSpPr>
          <p:spPr>
            <a:xfrm>
              <a:off x="457200" y="1752595"/>
              <a:ext cx="7315200" cy="5988156"/>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4" name="TextBox 13"/>
            <p:cNvSpPr txBox="1"/>
            <p:nvPr/>
          </p:nvSpPr>
          <p:spPr>
            <a:xfrm>
              <a:off x="510423" y="1854860"/>
              <a:ext cx="7185777" cy="4837309"/>
            </a:xfrm>
            <a:prstGeom prst="rect">
              <a:avLst/>
            </a:prstGeom>
            <a:noFill/>
          </p:spPr>
          <p:txBody>
            <a:bodyPr wrap="square" rtlCol="0">
              <a:spAutoFit/>
            </a:bodyPr>
            <a:lstStyle/>
            <a:p>
              <a:r>
                <a:rPr lang="en-US" dirty="0" smtClean="0">
                  <a:latin typeface="Courier New" pitchFamily="49" charset="0"/>
                  <a:cs typeface="Courier New" pitchFamily="49" charset="0"/>
                </a:rPr>
                <a:t>SELECT * FROM store WHERE LOWER(storename) = ‘top foods’;</a:t>
              </a:r>
            </a:p>
          </p:txBody>
        </p:sp>
      </p:grpSp>
    </p:spTree>
    <p:custDataLst>
      <p:tags r:id="rId1"/>
    </p:custDataLst>
    <p:extLst>
      <p:ext uri="{BB962C8B-B14F-4D97-AF65-F5344CB8AC3E}">
        <p14:creationId xmlns:p14="http://schemas.microsoft.com/office/powerpoint/2010/main" val="82600257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15578</TotalTime>
  <Words>2097</Words>
  <Application>Microsoft Macintosh PowerPoint</Application>
  <PresentationFormat>On-screen Show (4:3)</PresentationFormat>
  <Paragraphs>201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pivotal_4x3_template</vt:lpstr>
      <vt:lpstr>PowerPoint Presentation</vt:lpstr>
      <vt:lpstr>GPDB Indexing Strategies</vt:lpstr>
      <vt:lpstr>Agenda</vt:lpstr>
      <vt:lpstr>Indexes</vt:lpstr>
      <vt:lpstr>Using B-Tree or Bitmap Indexes</vt:lpstr>
      <vt:lpstr>Create Index Syntax</vt:lpstr>
      <vt:lpstr>B-Tree Index</vt:lpstr>
      <vt:lpstr>Bitmap Index</vt:lpstr>
      <vt:lpstr>Index on Expressions</vt:lpstr>
      <vt:lpstr>Index with Predicate (Partial Index)</vt:lpstr>
      <vt:lpstr>Greenplum Indexes – Partitioned Tables</vt:lpstr>
      <vt:lpstr>To Index or Not to Index</vt:lpstr>
      <vt:lpstr>Maintaining Indexes</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Michael Goddard</cp:lastModifiedBy>
  <cp:revision>227</cp:revision>
  <dcterms:created xsi:type="dcterms:W3CDTF">2015-02-11T17:51:07Z</dcterms:created>
  <dcterms:modified xsi:type="dcterms:W3CDTF">2016-05-31T20:36:09Z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