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0.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2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20.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 id="2147483717" r:id="rId2"/>
  </p:sldMasterIdLst>
  <p:notesMasterIdLst>
    <p:notesMasterId r:id="rId31"/>
  </p:notesMasterIdLst>
  <p:handoutMasterIdLst>
    <p:handoutMasterId r:id="rId32"/>
  </p:handoutMasterIdLst>
  <p:sldIdLst>
    <p:sldId id="335" r:id="rId3"/>
    <p:sldId id="363" r:id="rId4"/>
    <p:sldId id="362" r:id="rId5"/>
    <p:sldId id="338" r:id="rId6"/>
    <p:sldId id="364" r:id="rId7"/>
    <p:sldId id="339" r:id="rId8"/>
    <p:sldId id="369" r:id="rId9"/>
    <p:sldId id="370" r:id="rId10"/>
    <p:sldId id="366" r:id="rId11"/>
    <p:sldId id="341" r:id="rId12"/>
    <p:sldId id="342" r:id="rId13"/>
    <p:sldId id="343" r:id="rId14"/>
    <p:sldId id="344" r:id="rId15"/>
    <p:sldId id="345" r:id="rId16"/>
    <p:sldId id="346" r:id="rId17"/>
    <p:sldId id="365" r:id="rId18"/>
    <p:sldId id="347" r:id="rId19"/>
    <p:sldId id="349" r:id="rId20"/>
    <p:sldId id="350" r:id="rId21"/>
    <p:sldId id="352" r:id="rId22"/>
    <p:sldId id="353" r:id="rId23"/>
    <p:sldId id="354" r:id="rId24"/>
    <p:sldId id="355" r:id="rId25"/>
    <p:sldId id="356" r:id="rId26"/>
    <p:sldId id="357" r:id="rId27"/>
    <p:sldId id="358" r:id="rId28"/>
    <p:sldId id="359" r:id="rId29"/>
    <p:sldId id="332" r:id="rId30"/>
  </p:sldIdLst>
  <p:sldSz cx="9144000" cy="5143500" type="screen16x9"/>
  <p:notesSz cx="6858000" cy="9144000"/>
  <p:custDataLst>
    <p:tags r:id="rId34"/>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EFEC"/>
    <a:srgbClr val="F0F4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2" autoAdjust="0"/>
    <p:restoredTop sz="84818" autoAdjust="0"/>
  </p:normalViewPr>
  <p:slideViewPr>
    <p:cSldViewPr snapToGrid="0" snapToObjects="1">
      <p:cViewPr varScale="1">
        <p:scale>
          <a:sx n="137" d="100"/>
          <a:sy n="137" d="100"/>
        </p:scale>
        <p:origin x="-648" y="-10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90" d="100"/>
          <a:sy n="90"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interSettings" Target="printerSettings/printerSettings1.bin"/><Relationship Id="rId34" Type="http://schemas.openxmlformats.org/officeDocument/2006/relationships/tags" Target="tags/tag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F3CDE44-1994-4F3C-A1AA-CF30DBB57157}" type="datetimeFigureOut">
              <a:rPr lang="en-US" altLang="en-US"/>
              <a:pPr/>
              <a:t>1/30/17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F94B1218-8F8F-4571-8384-5908C61339CA}" type="slidenum">
              <a:rPr lang="en-US" altLang="en-US"/>
              <a:pPr/>
              <a:t>‹#›</a:t>
            </a:fld>
            <a:endParaRPr lang="en-US" altLang="en-US"/>
          </a:p>
        </p:txBody>
      </p:sp>
    </p:spTree>
    <p:extLst>
      <p:ext uri="{BB962C8B-B14F-4D97-AF65-F5344CB8AC3E}">
        <p14:creationId xmlns:p14="http://schemas.microsoft.com/office/powerpoint/2010/main" val="3031255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3847D5F-D18A-4EFE-85D6-1336CC681B93}" type="datetimeFigureOut">
              <a:rPr lang="en-US" altLang="en-US"/>
              <a:pPr/>
              <a:t>1/30/17</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4475F10-5301-45E0-8406-B76BC39161B5}" type="slidenum">
              <a:rPr lang="en-US" altLang="en-US"/>
              <a:pPr/>
              <a:t>‹#›</a:t>
            </a:fld>
            <a:endParaRPr lang="en-US" altLang="en-US"/>
          </a:p>
        </p:txBody>
      </p:sp>
    </p:spTree>
    <p:extLst>
      <p:ext uri="{BB962C8B-B14F-4D97-AF65-F5344CB8AC3E}">
        <p14:creationId xmlns:p14="http://schemas.microsoft.com/office/powerpoint/2010/main" val="1795529651"/>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dirty="0" smtClean="0"/>
              <a:t>Intro:</a:t>
            </a:r>
            <a:r>
              <a:rPr lang="en-US" baseline="0" dirty="0" smtClean="0"/>
              <a:t> my name is, my role is, …</a:t>
            </a:r>
            <a:endParaRPr lang="en-US" dirty="0"/>
          </a:p>
          <a:p>
            <a:pPr>
              <a:spcBef>
                <a:spcPts val="0"/>
              </a:spcBef>
              <a:buNone/>
            </a:pPr>
            <a:endParaRPr dirty="0"/>
          </a:p>
        </p:txBody>
      </p:sp>
      <p:sp>
        <p:nvSpPr>
          <p:cNvPr id="238" name="Shape 238"/>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smtClean="0"/>
              <a:t>A backup or mirror master host serves as a warm standby in the event of the primary master host becoming inoperative. The warm standby master is kept up to date by a transaction log replication process, which runs on the backup master host and keeps the data between the primary and backup master hosts synchronized. The master does not have user data, only system catalog tables. By creating the warm standby master, you ensure that the master is no</a:t>
            </a:r>
            <a:r>
              <a:rPr lang="en-US" baseline="0" dirty="0" smtClean="0"/>
              <a:t> longer a single point of failure</a:t>
            </a:r>
            <a:r>
              <a:rPr lang="en-US" dirty="0" smtClean="0"/>
              <a:t>. </a:t>
            </a:r>
          </a:p>
          <a:p>
            <a:r>
              <a:rPr lang="en-US" dirty="0" smtClean="0"/>
              <a:t>You can enable a standby master on a segment host or on a new host. If you are creating the standby master on a host outside of the existing array, verify that the </a:t>
            </a:r>
            <a:r>
              <a:rPr lang="en-US" dirty="0" smtClean="0">
                <a:latin typeface="Courier New" pitchFamily="49" charset="0"/>
                <a:cs typeface="Courier New" pitchFamily="49" charset="0"/>
              </a:rPr>
              <a:t>pg_hba.conf </a:t>
            </a:r>
            <a:r>
              <a:rPr lang="en-US" dirty="0" smtClean="0"/>
              <a:t>file of the current master and segments allow connections from the new standby master host. If you add the standby at initialization time, this process is automatically completed for you.</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add a standby master to an existing Greenplum database system:</a:t>
            </a:r>
          </a:p>
          <a:p>
            <a:pPr marL="171450" indent="-171450">
              <a:buFont typeface="Arial" panose="020B0604020202020204" pitchFamily="34" charset="0"/>
              <a:buChar char="•"/>
            </a:pPr>
            <a:r>
              <a:rPr lang="en-US" dirty="0" smtClean="0"/>
              <a:t>Verify Greenplum has already been installed and configured on the standby master and that host keys have already been exchanged. This includes ensuring that the superuser account has been created, the binaries for Greenplum installed, the variables configured, keys exchanged, and data directories created on the standby master.</a:t>
            </a:r>
          </a:p>
          <a:p>
            <a:pPr marL="171450" indent="-171450">
              <a:buFont typeface="Arial" panose="020B0604020202020204" pitchFamily="34" charset="0"/>
              <a:buChar char="•"/>
            </a:pPr>
            <a:r>
              <a:rPr lang="en-US" dirty="0" smtClean="0"/>
              <a:t>Run </a:t>
            </a:r>
            <a:r>
              <a:rPr lang="en-US" dirty="0" err="1" smtClean="0">
                <a:latin typeface="Courier New" pitchFamily="49" charset="0"/>
                <a:cs typeface="Courier New" pitchFamily="49" charset="0"/>
              </a:rPr>
              <a:t>gpinitstandby</a:t>
            </a:r>
            <a:r>
              <a:rPr lang="en-US" dirty="0" smtClean="0">
                <a:latin typeface="Courier New" pitchFamily="49" charset="0"/>
                <a:cs typeface="Courier New" pitchFamily="49" charset="0"/>
              </a:rPr>
              <a:t> </a:t>
            </a:r>
            <a:r>
              <a:rPr lang="en-US" dirty="0" smtClean="0"/>
              <a:t>on the active primary master. Include the </a:t>
            </a:r>
            <a:r>
              <a:rPr lang="en-US" dirty="0" smtClean="0">
                <a:latin typeface="Courier New" pitchFamily="49" charset="0"/>
                <a:cs typeface="Courier New" pitchFamily="49" charset="0"/>
              </a:rPr>
              <a:t>-s</a:t>
            </a:r>
            <a:r>
              <a:rPr lang="en-US" dirty="0" smtClean="0"/>
              <a:t> option followed by the host name of the standby master.</a:t>
            </a:r>
          </a:p>
          <a:p>
            <a:r>
              <a:rPr lang="en-US" dirty="0" smtClean="0"/>
              <a:t>At initialization time, include the </a:t>
            </a:r>
            <a:r>
              <a:rPr lang="en-US" dirty="0" smtClean="0">
                <a:latin typeface="Courier New" pitchFamily="49" charset="0"/>
                <a:cs typeface="Courier New" pitchFamily="49" charset="0"/>
              </a:rPr>
              <a:t>–s</a:t>
            </a:r>
            <a:r>
              <a:rPr lang="en-US" dirty="0" smtClean="0"/>
              <a:t> option followed by</a:t>
            </a:r>
            <a:r>
              <a:rPr lang="en-US" baseline="0" dirty="0" smtClean="0"/>
              <a:t> the hostname of the standby master </a:t>
            </a:r>
            <a:r>
              <a:rPr lang="en-US" dirty="0" smtClean="0"/>
              <a:t>when executing the </a:t>
            </a:r>
            <a:r>
              <a:rPr lang="en-US" dirty="0" err="1" smtClean="0">
                <a:latin typeface="Courier New" pitchFamily="49" charset="0"/>
                <a:cs typeface="Courier New" pitchFamily="49" charset="0"/>
              </a:rPr>
              <a:t>gpinitsystem</a:t>
            </a:r>
            <a:r>
              <a:rPr lang="en-US" baseline="0" dirty="0" smtClean="0">
                <a:latin typeface="Calibri" pitchFamily="34" charset="0"/>
                <a:cs typeface="+mn-cs"/>
              </a:rPr>
              <a:t> command.</a:t>
            </a: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Instructor NOTE:</a:t>
            </a:r>
            <a:endParaRPr lang="en-US" b="0" dirty="0" smtClean="0"/>
          </a:p>
          <a:p>
            <a:r>
              <a:rPr lang="en-US" b="1" dirty="0" smtClean="0"/>
              <a:t>This is an overview slide and should not be explained here. Note to the instructor to explain in the the next 3 slides. Make sure</a:t>
            </a:r>
            <a:r>
              <a:rPr lang="en-US" b="1" baseline="0" dirty="0" smtClean="0"/>
              <a:t> you go through the next three slides. DO NOT spend much time on this slide.</a:t>
            </a:r>
            <a:endParaRPr lang="en-US" b="1" dirty="0" smtClean="0"/>
          </a:p>
          <a:p>
            <a:endParaRPr lang="en-US" b="1" dirty="0" smtClean="0"/>
          </a:p>
          <a:p>
            <a:r>
              <a:rPr lang="en-US" b="1" dirty="0" smtClean="0"/>
              <a:t>Slide 12 - is confusing. I'm guessing it reads bottom up. If that is the case, "original master" and "current master" are weird labels. Where does the failure happen? I think this slide is switching from the "acting stand-by" back to "fixed failed master" If this is the case, the slide header is wrong. =) I would switch it to go from top to bottom. "Original master" is "failed master." </a:t>
            </a:r>
          </a:p>
          <a:p>
            <a:endParaRPr lang="en-US" b="0" dirty="0" smtClean="0"/>
          </a:p>
          <a:p>
            <a:r>
              <a:rPr lang="en-US" b="0" dirty="0" smtClean="0"/>
              <a:t>The warm standby master offers a measure of protection for</a:t>
            </a:r>
            <a:r>
              <a:rPr lang="en-US" b="0" baseline="0" dirty="0" smtClean="0"/>
              <a:t> your database by assuming the role of primary should the original primary master fail. The synchronization process, </a:t>
            </a:r>
            <a:r>
              <a:rPr lang="en-US" b="0" baseline="0" dirty="0" err="1" smtClean="0">
                <a:latin typeface="Courier New" pitchFamily="49" charset="0"/>
                <a:cs typeface="Courier New" pitchFamily="49" charset="0"/>
              </a:rPr>
              <a:t>WALsender</a:t>
            </a:r>
            <a:r>
              <a:rPr lang="en-US" b="0" baseline="0" dirty="0" smtClean="0">
                <a:latin typeface="Courier New" pitchFamily="49" charset="0"/>
                <a:cs typeface="Courier New" pitchFamily="49" charset="0"/>
              </a:rPr>
              <a:t> and </a:t>
            </a:r>
            <a:r>
              <a:rPr lang="en-US" b="0" baseline="0" dirty="0" err="1" smtClean="0">
                <a:latin typeface="Courier New" pitchFamily="49" charset="0"/>
                <a:cs typeface="Courier New" pitchFamily="49" charset="0"/>
              </a:rPr>
              <a:t>WALreceiver</a:t>
            </a:r>
            <a:r>
              <a:rPr lang="en-US" b="0" baseline="0" dirty="0" smtClean="0"/>
              <a:t>, allows the standby to be engaged with little to no loss of data by keeping the transaction log data between the primary and standby masters synchronized. In-flight transactions may need to be restarted.</a:t>
            </a:r>
          </a:p>
          <a:p>
            <a:endParaRPr lang="en-US" b="0" baseline="0" dirty="0" smtClean="0"/>
          </a:p>
          <a:p>
            <a:r>
              <a:rPr lang="en-US" b="0" baseline="0" dirty="0" smtClean="0"/>
              <a:t>When the primary master fails, the warm standby is manually promoted as the active master. Once the primary master becomes available, it can be promoted to its original role, demoting the warm master from the active mode to its original warm standby role.</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baseline="0" dirty="0" smtClean="0"/>
              <a:t>To promote the warm standby you configured to be the master:</a:t>
            </a:r>
          </a:p>
          <a:p>
            <a:pPr marL="228600" indent="-228600">
              <a:buFont typeface="+mj-lt"/>
              <a:buAutoNum type="arabicPeriod"/>
            </a:pPr>
            <a:r>
              <a:rPr lang="en-US" b="0" baseline="0" dirty="0" smtClean="0"/>
              <a:t>Run the </a:t>
            </a:r>
            <a:r>
              <a:rPr lang="en-US" b="0" baseline="0" dirty="0" err="1" smtClean="0">
                <a:latin typeface="Courier New" pitchFamily="49" charset="0"/>
                <a:cs typeface="Courier New" pitchFamily="49" charset="0"/>
              </a:rPr>
              <a:t>gpactivatestandby</a:t>
            </a:r>
            <a:r>
              <a:rPr lang="en-US" b="0" baseline="0" dirty="0" smtClean="0">
                <a:latin typeface="Courier New" pitchFamily="49" charset="0"/>
                <a:cs typeface="Courier New" pitchFamily="49" charset="0"/>
              </a:rPr>
              <a:t> -d $MASTER_DATA_DIRECTORY</a:t>
            </a:r>
            <a:r>
              <a:rPr lang="en-US" b="0" baseline="0" dirty="0" smtClean="0"/>
              <a:t> command on the warm standby. This promotes the warm standby to now be the active primary master.</a:t>
            </a:r>
          </a:p>
          <a:p>
            <a:pPr marL="228600" indent="-228600">
              <a:buFont typeface="+mj-lt"/>
              <a:buAutoNum type="arabicPeriod"/>
            </a:pPr>
            <a:r>
              <a:rPr lang="en-US" b="0" baseline="0" dirty="0" smtClean="0"/>
              <a:t>Optionally, define a new warm standby with the </a:t>
            </a:r>
            <a:r>
              <a:rPr lang="en-US" b="0" baseline="0" dirty="0" err="1" smtClean="0">
                <a:latin typeface="Courier New" pitchFamily="49" charset="0"/>
                <a:cs typeface="Courier New" pitchFamily="49" charset="0"/>
              </a:rPr>
              <a:t>gpactivatestandby</a:t>
            </a:r>
            <a:r>
              <a:rPr lang="en-US" b="0" baseline="0" dirty="0" smtClean="0"/>
              <a:t> command. The </a:t>
            </a:r>
            <a:r>
              <a:rPr lang="en-US" b="0" baseline="0" dirty="0" smtClean="0">
                <a:latin typeface="Courier New" pitchFamily="49" charset="0"/>
                <a:cs typeface="Courier New" pitchFamily="49" charset="0"/>
              </a:rPr>
              <a:t>-c</a:t>
            </a:r>
            <a:r>
              <a:rPr lang="en-US" b="0" baseline="0" dirty="0" smtClean="0"/>
              <a:t> option allows you to specify the hostname to the new warm standby.</a:t>
            </a:r>
          </a:p>
          <a:p>
            <a:pPr marL="228600" indent="-228600">
              <a:buFont typeface="+mj-lt"/>
              <a:buAutoNum type="arabicPeriod"/>
            </a:pPr>
            <a:r>
              <a:rPr lang="en-US" b="0" baseline="0" dirty="0" smtClean="0"/>
              <a:t>Once you have promoted the warm standby to be an active primary master, verify the state of the servers with the </a:t>
            </a:r>
            <a:r>
              <a:rPr lang="en-US" b="0" baseline="0" dirty="0" err="1" smtClean="0">
                <a:latin typeface="Courier New" pitchFamily="49" charset="0"/>
                <a:cs typeface="Courier New" pitchFamily="49" charset="0"/>
              </a:rPr>
              <a:t>gpstate</a:t>
            </a:r>
            <a:r>
              <a:rPr lang="en-US" b="0" baseline="0" dirty="0" smtClean="0">
                <a:latin typeface="Courier New" pitchFamily="49" charset="0"/>
                <a:cs typeface="Courier New" pitchFamily="49" charset="0"/>
              </a:rPr>
              <a:t> -f</a:t>
            </a:r>
            <a:r>
              <a:rPr lang="en-US" b="0" baseline="0" dirty="0" smtClean="0"/>
              <a:t> command.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 original master has been restored, you can promote it back to an active master with the following steps:</a:t>
            </a:r>
            <a:endParaRPr lang="en-US" b="0" baseline="0" dirty="0" smtClean="0"/>
          </a:p>
          <a:p>
            <a:pPr marL="228600" indent="-228600">
              <a:buFont typeface="+mj-lt"/>
              <a:buAutoNum type="arabicPeriod"/>
            </a:pPr>
            <a:r>
              <a:rPr lang="en-US" b="0" baseline="0" dirty="0" smtClean="0"/>
              <a:t>Ensure that the Greenplum Database is not running</a:t>
            </a:r>
            <a:r>
              <a:rPr lang="en-US" b="0" dirty="0" smtClean="0"/>
              <a:t> on the original master. The in stance should already be running on the server currently acting as the primary master.</a:t>
            </a:r>
          </a:p>
          <a:p>
            <a:pPr marL="228600" indent="-228600">
              <a:buFont typeface="+mj-lt"/>
              <a:buAutoNum type="arabicPeriod"/>
            </a:pPr>
            <a:r>
              <a:rPr lang="en-US" dirty="0" smtClean="0"/>
              <a:t>Initialize the original master so that it is now a warm standby. This is done with the </a:t>
            </a:r>
            <a:r>
              <a:rPr lang="en-US" dirty="0" err="1" smtClean="0">
                <a:latin typeface="Courier New" pitchFamily="49" charset="0"/>
                <a:cs typeface="Courier New" pitchFamily="49" charset="0"/>
              </a:rPr>
              <a:t>gpinitstandby</a:t>
            </a:r>
            <a:r>
              <a:rPr lang="en-US" dirty="0" smtClean="0"/>
              <a:t> command with the </a:t>
            </a:r>
            <a:r>
              <a:rPr lang="en-US" dirty="0" smtClean="0">
                <a:latin typeface="Courier New" pitchFamily="49" charset="0"/>
                <a:cs typeface="Courier New" pitchFamily="49" charset="0"/>
              </a:rPr>
              <a:t>-s</a:t>
            </a:r>
            <a:r>
              <a:rPr lang="en-US" dirty="0" smtClean="0"/>
              <a:t> option that allows you to specify the name of the original master.</a:t>
            </a:r>
          </a:p>
          <a:p>
            <a:pPr marL="228600" indent="-228600">
              <a:buFont typeface="+mj-lt"/>
              <a:buAutoNum type="arabicPeriod"/>
            </a:pPr>
            <a:r>
              <a:rPr lang="en-US" b="0" dirty="0" smtClean="0"/>
              <a:t>Stop the Greenplum database on the current master using the </a:t>
            </a:r>
            <a:r>
              <a:rPr lang="en-US" b="0" dirty="0" err="1" smtClean="0">
                <a:latin typeface="Courier New" pitchFamily="49" charset="0"/>
                <a:cs typeface="Courier New" pitchFamily="49" charset="0"/>
              </a:rPr>
              <a:t>gpstop</a:t>
            </a:r>
            <a:r>
              <a:rPr lang="en-US" b="0" dirty="0" smtClean="0">
                <a:latin typeface="Courier New" pitchFamily="49" charset="0"/>
                <a:cs typeface="Courier New" pitchFamily="49" charset="0"/>
              </a:rPr>
              <a:t> -m</a:t>
            </a:r>
            <a:r>
              <a:rPr lang="en-US" b="0" dirty="0" smtClean="0"/>
              <a:t> command. The </a:t>
            </a:r>
            <a:r>
              <a:rPr lang="en-US" b="0" dirty="0" smtClean="0">
                <a:latin typeface="Courier New" pitchFamily="49" charset="0"/>
                <a:cs typeface="Courier New" pitchFamily="49" charset="0"/>
              </a:rPr>
              <a:t>-m</a:t>
            </a:r>
            <a:r>
              <a:rPr lang="en-US" b="0" dirty="0" smtClean="0"/>
              <a:t> option stops only the master.</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startAt="4"/>
            </a:pPr>
            <a:r>
              <a:rPr lang="en-US" b="0" baseline="0" dirty="0" smtClean="0"/>
              <a:t>Promote</a:t>
            </a:r>
            <a:r>
              <a:rPr lang="en-US" b="0" dirty="0" smtClean="0"/>
              <a:t> the original master, which is now acting as a warm standby, to be the active primary. Use the </a:t>
            </a:r>
            <a:r>
              <a:rPr lang="en-US" b="0" dirty="0" err="1" smtClean="0">
                <a:latin typeface="Courier New" pitchFamily="49" charset="0"/>
                <a:cs typeface="Courier New" pitchFamily="49" charset="0"/>
              </a:rPr>
              <a:t>gpactivatestandby</a:t>
            </a:r>
            <a:r>
              <a:rPr lang="en-US" b="0" dirty="0" smtClean="0"/>
              <a:t> command to promote the original master.</a:t>
            </a:r>
          </a:p>
          <a:p>
            <a:pPr marL="228600" indent="-228600">
              <a:buFont typeface="+mj-lt"/>
              <a:buAutoNum type="arabicPeriod" startAt="4"/>
            </a:pPr>
            <a:r>
              <a:rPr lang="en-US" dirty="0" smtClean="0"/>
              <a:t>Initialize the master that was acting as a primary master to now act as a standby master. Use the </a:t>
            </a:r>
            <a:r>
              <a:rPr lang="en-US" dirty="0" err="1" smtClean="0">
                <a:latin typeface="Courier New" pitchFamily="49" charset="0"/>
                <a:cs typeface="Courier New" pitchFamily="49" charset="0"/>
              </a:rPr>
              <a:t>gpinitstandby</a:t>
            </a:r>
            <a:r>
              <a:rPr lang="en-US" dirty="0" smtClean="0"/>
              <a:t> command to demote this server.</a:t>
            </a:r>
            <a:endParaRPr lang="en-US" b="0" dirty="0" smtClean="0"/>
          </a:p>
          <a:p>
            <a:pPr marL="228600" indent="-228600">
              <a:buFont typeface="+mj-lt"/>
              <a:buAutoNum type="arabicPeriod" startAt="4"/>
            </a:pPr>
            <a:r>
              <a:rPr lang="en-US" baseline="0" dirty="0" smtClean="0"/>
              <a:t>Check</a:t>
            </a:r>
            <a:r>
              <a:rPr lang="en-US" dirty="0" smtClean="0"/>
              <a:t> the state of the master and current standby servers using the </a:t>
            </a:r>
            <a:r>
              <a:rPr lang="en-US" dirty="0" err="1" smtClean="0">
                <a:latin typeface="Courier New" pitchFamily="49" charset="0"/>
                <a:cs typeface="Courier New" pitchFamily="49" charset="0"/>
              </a:rPr>
              <a:t>gpstate</a:t>
            </a:r>
            <a:r>
              <a:rPr lang="en-US" dirty="0" smtClean="0">
                <a:latin typeface="Courier New" pitchFamily="49" charset="0"/>
                <a:cs typeface="Courier New" pitchFamily="49" charset="0"/>
              </a:rPr>
              <a:t> -f</a:t>
            </a:r>
            <a:r>
              <a:rPr lang="en-US" dirty="0" smtClean="0"/>
              <a:t> command. The original master should now show as Active and the standby status should now be Passive.</a:t>
            </a:r>
            <a:endParaRPr lang="en-US" b="0"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r>
              <a:rPr lang="en-US" dirty="0" smtClean="0"/>
              <a:t>In this lab, you will prepare your system for installation and then install the Greenplum binaries. You will also verify the state of the system by running verification tests.</a:t>
            </a:r>
          </a:p>
          <a:p>
            <a:endParaRPr lang="en-US" dirty="0" smtClean="0"/>
          </a:p>
        </p:txBody>
      </p:sp>
      <p:sp>
        <p:nvSpPr>
          <p:cNvPr id="5" name="Slide Number Placeholder 4"/>
          <p:cNvSpPr>
            <a:spLocks noGrp="1"/>
          </p:cNvSpPr>
          <p:nvPr>
            <p:ph type="sldNum" sz="quarter" idx="5"/>
          </p:nvPr>
        </p:nvSpPr>
        <p:spPr/>
        <p:txBody>
          <a:bodyPr/>
          <a:lstStyle/>
          <a:p>
            <a:pPr>
              <a:defRPr/>
            </a:pPr>
            <a:fld id="{1A0E781F-A9C1-4F3B-A591-F77066D45030}" type="slidenum">
              <a:rPr lang="en-US"/>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smtClean="0"/>
              <a:t>Mirrored segments replicate</a:t>
            </a:r>
            <a:r>
              <a:rPr lang="en-US" baseline="0" dirty="0" smtClean="0"/>
              <a:t> a primary segment counterpart providing redundancy and fault tolerance support for your data. Database queries can fail over to a mirror segment should the primary segment be unavailable.</a:t>
            </a:r>
          </a:p>
          <a:p>
            <a:r>
              <a:rPr lang="en-US" baseline="0" dirty="0" smtClean="0"/>
              <a:t>Mirroring can be enabled:</a:t>
            </a:r>
          </a:p>
          <a:p>
            <a:pPr marL="171450" indent="-171450">
              <a:buFont typeface="Arial" panose="020B0604020202020204" pitchFamily="34" charset="0"/>
              <a:buChar char="•"/>
            </a:pPr>
            <a:r>
              <a:rPr lang="en-US" baseline="0" dirty="0" smtClean="0"/>
              <a:t>At array initialization by setting parameters in the </a:t>
            </a:r>
            <a:r>
              <a:rPr lang="en-US" baseline="0" dirty="0" smtClean="0">
                <a:latin typeface="Courier New" pitchFamily="49" charset="0"/>
                <a:cs typeface="Courier New" pitchFamily="49" charset="0"/>
              </a:rPr>
              <a:t>gp_init_config </a:t>
            </a:r>
            <a:r>
              <a:rPr lang="en-US" baseline="0" dirty="0" smtClean="0"/>
              <a:t>system configuration file you defined earlier.</a:t>
            </a:r>
          </a:p>
          <a:p>
            <a:pPr marL="171450" indent="-171450">
              <a:buFont typeface="Arial" panose="020B0604020202020204" pitchFamily="34" charset="0"/>
              <a:buChar char="•"/>
            </a:pPr>
            <a:r>
              <a:rPr lang="en-US" baseline="0" dirty="0" smtClean="0"/>
              <a:t>On an active Greenplum Database using the same hosts as the primary segments by:</a:t>
            </a:r>
          </a:p>
          <a:p>
            <a:pPr marL="685800" lvl="1" indent="-228600">
              <a:buFont typeface="+mj-lt"/>
              <a:buAutoNum type="arabicPeriod"/>
            </a:pPr>
            <a:r>
              <a:rPr lang="en-US" baseline="0" dirty="0" smtClean="0"/>
              <a:t>Creating data storage for the mirror on a different file system than the primary segment is using</a:t>
            </a:r>
          </a:p>
          <a:p>
            <a:pPr marL="685800" lvl="1" indent="-228600">
              <a:buFont typeface="+mj-lt"/>
              <a:buAutoNum type="arabicPeriod"/>
            </a:pPr>
            <a:r>
              <a:rPr lang="en-US" baseline="0" dirty="0" smtClean="0"/>
              <a:t>Exchanging SSH keys as segment hosts must be able to SSH and SCP to each other without a password</a:t>
            </a:r>
          </a:p>
          <a:p>
            <a:pPr marL="685800" lvl="1" indent="-228600">
              <a:buFont typeface="+mj-lt"/>
              <a:buAutoNum type="arabicPeriod"/>
            </a:pPr>
            <a:r>
              <a:rPr lang="en-US" baseline="0" dirty="0" smtClean="0"/>
              <a:t>Running the </a:t>
            </a:r>
            <a:r>
              <a:rPr lang="en-US" baseline="0" dirty="0" smtClean="0">
                <a:latin typeface="Courier New" pitchFamily="49" charset="0"/>
                <a:cs typeface="Courier New" pitchFamily="49" charset="0"/>
              </a:rPr>
              <a:t>gpaddmirrors </a:t>
            </a:r>
            <a:r>
              <a:rPr lang="en-US" baseline="0" dirty="0" smtClean="0"/>
              <a:t>utility with the </a:t>
            </a:r>
            <a:r>
              <a:rPr lang="en-US" baseline="0" dirty="0" smtClean="0">
                <a:latin typeface="Courier New" pitchFamily="49" charset="0"/>
                <a:cs typeface="Courier New" pitchFamily="49" charset="0"/>
              </a:rPr>
              <a:t>-p</a:t>
            </a:r>
            <a:r>
              <a:rPr lang="en-US" baseline="0" dirty="0" smtClean="0"/>
              <a:t> option, followed by the number to add to your primary port segment number to determine the port number for the mirror</a:t>
            </a:r>
          </a:p>
          <a:p>
            <a:pPr marL="685800" lvl="1" indent="-228600">
              <a:buFont typeface="+mj-lt"/>
              <a:buAutoNum type="arabicPeriod"/>
            </a:pPr>
            <a:endParaRPr lang="en-US" baseline="0" dirty="0" smtClean="0"/>
          </a:p>
          <a:p>
            <a:r>
              <a:rPr lang="en-US" b="1" dirty="0" smtClean="0"/>
              <a:t>Mirror Segments (continued)</a:t>
            </a:r>
          </a:p>
          <a:p>
            <a:pPr marL="171450" indent="-171450">
              <a:buFont typeface="Arial" panose="020B0604020202020204" pitchFamily="34" charset="0"/>
              <a:buChar char="•"/>
            </a:pPr>
            <a:r>
              <a:rPr lang="en-US" dirty="0" smtClean="0"/>
              <a:t>On an active </a:t>
            </a:r>
            <a:r>
              <a:rPr lang="en-US" dirty="0" err="1" smtClean="0"/>
              <a:t>Greenplum</a:t>
            </a:r>
            <a:r>
              <a:rPr lang="en-US" dirty="0" smtClean="0"/>
              <a:t> Database using different hosts than the primary segments by:</a:t>
            </a:r>
          </a:p>
          <a:p>
            <a:pPr marL="688975" lvl="1" indent="-231775">
              <a:buFont typeface="+mj-lt"/>
              <a:buAutoNum type="arabicPeriod"/>
            </a:pPr>
            <a:r>
              <a:rPr lang="en-US" dirty="0" smtClean="0"/>
              <a:t>Verifying all segments have </a:t>
            </a:r>
            <a:r>
              <a:rPr lang="en-US" dirty="0" err="1" smtClean="0"/>
              <a:t>Greenplum</a:t>
            </a:r>
            <a:r>
              <a:rPr lang="en-US" dirty="0" smtClean="0"/>
              <a:t> installed</a:t>
            </a:r>
          </a:p>
          <a:p>
            <a:pPr marL="688975" lvl="1" indent="-231775">
              <a:buFont typeface="+mj-lt"/>
              <a:buAutoNum type="arabicPeriod"/>
            </a:pPr>
            <a:r>
              <a:rPr lang="en-US" dirty="0" smtClean="0"/>
              <a:t>Allocating data storage for mirror segments on all segment hosts</a:t>
            </a:r>
          </a:p>
          <a:p>
            <a:pPr marL="688975" lvl="1" indent="-231775">
              <a:buFont typeface="+mj-lt"/>
              <a:buAutoNum type="arabicPeriod"/>
            </a:pPr>
            <a:r>
              <a:rPr lang="en-US" dirty="0" smtClean="0"/>
              <a:t>Exchanging SSH keys</a:t>
            </a:r>
          </a:p>
          <a:p>
            <a:pPr marL="685800" lvl="1" indent="-228600">
              <a:buFont typeface="+mj-lt"/>
              <a:buAutoNum type="arabicPeriod" startAt="4"/>
            </a:pPr>
            <a:r>
              <a:rPr lang="en-US" dirty="0" smtClean="0"/>
              <a:t>Creating a configuration file with the host names, ports, and data directories where you want your mirrors created. You can use </a:t>
            </a:r>
            <a:br>
              <a:rPr lang="en-US" dirty="0" smtClean="0"/>
            </a:br>
            <a:r>
              <a:rPr lang="en-US" dirty="0" err="1" smtClean="0">
                <a:latin typeface="Courier New" pitchFamily="49" charset="0"/>
                <a:cs typeface="Courier New" pitchFamily="49" charset="0"/>
              </a:rPr>
              <a:t>gpaddmirrors</a:t>
            </a:r>
            <a:r>
              <a:rPr lang="en-US" dirty="0" smtClean="0">
                <a:latin typeface="Courier New" pitchFamily="49" charset="0"/>
                <a:cs typeface="Courier New" pitchFamily="49" charset="0"/>
              </a:rPr>
              <a:t> -o </a:t>
            </a:r>
            <a:r>
              <a:rPr lang="en-US" i="1" dirty="0" smtClean="0">
                <a:latin typeface="Courier New" pitchFamily="49" charset="0"/>
                <a:cs typeface="Courier New" pitchFamily="49" charset="0"/>
              </a:rPr>
              <a:t>filename</a:t>
            </a:r>
            <a:r>
              <a:rPr lang="en-US" dirty="0" smtClean="0"/>
              <a:t> to create a sample file that you can edit with your true parameters.</a:t>
            </a:r>
          </a:p>
          <a:p>
            <a:pPr marL="685800" lvl="1" indent="-228600">
              <a:buFont typeface="+mj-lt"/>
              <a:buAutoNum type="arabicPeriod" startAt="4"/>
            </a:pPr>
            <a:r>
              <a:rPr lang="en-US" dirty="0" smtClean="0"/>
              <a:t>Running the </a:t>
            </a:r>
            <a:r>
              <a:rPr lang="en-US" dirty="0" err="1" smtClean="0">
                <a:latin typeface="Courier New" pitchFamily="49" charset="0"/>
                <a:cs typeface="Courier New" pitchFamily="49" charset="0"/>
              </a:rPr>
              <a:t>gpaddmirrors</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r>
              <a:rPr lang="en-US" i="1" dirty="0" smtClean="0">
                <a:latin typeface="Courier New" pitchFamily="49" charset="0"/>
                <a:cs typeface="Courier New" pitchFamily="49" charset="0"/>
              </a:rPr>
              <a:t>filename</a:t>
            </a:r>
            <a:r>
              <a:rPr lang="en-US" dirty="0" smtClean="0"/>
              <a:t>, where </a:t>
            </a:r>
            <a:r>
              <a:rPr lang="en-US" i="1" dirty="0" smtClean="0">
                <a:latin typeface="Courier New" pitchFamily="49" charset="0"/>
                <a:cs typeface="Courier New" pitchFamily="49" charset="0"/>
              </a:rPr>
              <a:t>filename </a:t>
            </a:r>
            <a:r>
              <a:rPr lang="en-US" dirty="0" smtClean="0"/>
              <a:t>is the name of the file that contains the mirror configuration.</a:t>
            </a:r>
          </a:p>
          <a:p>
            <a:r>
              <a:rPr lang="en-US" b="1" dirty="0" smtClean="0"/>
              <a:t>Note: </a:t>
            </a:r>
            <a:r>
              <a:rPr lang="en-US" dirty="0" smtClean="0"/>
              <a:t>If using a multi-NIC configuration (multiple host names per segment host), DO NOT enable mirrors at initialization time. Do so after you have initialized and edited the system catalog. You can then run </a:t>
            </a:r>
            <a:r>
              <a:rPr lang="en-US" dirty="0" err="1" smtClean="0">
                <a:latin typeface="Courier New" pitchFamily="49" charset="0"/>
                <a:cs typeface="Courier New" pitchFamily="49" charset="0"/>
              </a:rPr>
              <a:t>gpaddmirrors</a:t>
            </a:r>
            <a:r>
              <a:rPr lang="en-US" dirty="0" smtClean="0"/>
              <a:t>.</a:t>
            </a:r>
          </a:p>
          <a:p>
            <a:pPr marL="0" lvl="0" indent="0">
              <a:buFont typeface="+mj-lt"/>
              <a:buNone/>
            </a:pPr>
            <a:endParaRPr lang="en-US"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we focus on the spread mirror distribution for 4 segment</a:t>
            </a:r>
            <a:r>
              <a:rPr lang="en-US" baseline="0" dirty="0" smtClean="0"/>
              <a:t> hosts with 3 primary segments per host.</a:t>
            </a:r>
          </a:p>
          <a:p>
            <a:r>
              <a:rPr lang="en-US" dirty="0" smtClean="0"/>
              <a:t>In spread mirror distribution, mirror segments are spread across the segment servers so that no single server contains more than one mirror for another segment server. This spreads the mirror segments across the available hosts, balancing the mirrors and reducing the chances that the failure of a single segment will impact the database.</a:t>
            </a:r>
          </a:p>
          <a:p>
            <a:r>
              <a:rPr lang="en-US" dirty="0" smtClean="0"/>
              <a:t>Mirror spreading will place each mirror on a different host within the Greenplum database array. Spreading is only allowed if there is a sufficient number of hosts in the array. To meet this requirement, the number of hosts must be greater than the number of segment instances.</a:t>
            </a:r>
          </a:p>
          <a:p>
            <a:r>
              <a:rPr lang="en-US" dirty="0" smtClean="0"/>
              <a:t>Note that cluster expansions and upgrades need to be carefully planned out to insure proper spreading of new mirrors across all the servers in the cluster.</a:t>
            </a:r>
          </a:p>
          <a:p>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18</a:t>
            </a:fld>
            <a:endParaRPr lang="en-US"/>
          </a:p>
        </p:txBody>
      </p:sp>
    </p:spTree>
    <p:extLst>
      <p:ext uri="{BB962C8B-B14F-4D97-AF65-F5344CB8AC3E}">
        <p14:creationId xmlns:p14="http://schemas.microsoft.com/office/powerpoint/2010/main" val="3571651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Fault detection is handled by </a:t>
            </a:r>
            <a:r>
              <a:rPr lang="en-US" dirty="0" smtClean="0">
                <a:latin typeface="Courier New" pitchFamily="49" charset="0"/>
                <a:cs typeface="Courier New" pitchFamily="49" charset="0"/>
              </a:rPr>
              <a:t>ftsprobe </a:t>
            </a:r>
            <a:r>
              <a:rPr lang="en-US" dirty="0" smtClean="0"/>
              <a:t>, a Greenplum Database server subprocess. This fault detection process monitors the Greenplum array, scanning all segments and database processes at configurable intervals.</a:t>
            </a:r>
          </a:p>
          <a:p>
            <a:r>
              <a:rPr lang="en-US" dirty="0" smtClean="0"/>
              <a:t>Whenever the fault detection process cannot connect to a segment, it marks that segment instance as down in the Greenplum Database system catalog. Once a segment is down, it will remain out of operation until an administrator initiates the recovery process to bring that segment back online.</a:t>
            </a:r>
          </a:p>
          <a:p>
            <a:r>
              <a:rPr lang="en-US" dirty="0" smtClean="0"/>
              <a:t>When mirroring is enabled in a Greenplum Database system, the system will automatically failover to the mirror copy whenever a primary copy becomes unavailable. A Greenplum Database system can remain operational if a segment instance or host goes down as long as all portions of data are available on the remaining active segments.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r>
              <a:rPr lang="en-US" dirty="0" smtClean="0"/>
              <a:t>In this lab, you will prepare your system for installation and then install the Greenplum binaries. You will also verify the state of the system by running verification tests.</a:t>
            </a:r>
          </a:p>
          <a:p>
            <a:endParaRPr lang="en-US" dirty="0" smtClean="0"/>
          </a:p>
        </p:txBody>
      </p:sp>
      <p:sp>
        <p:nvSpPr>
          <p:cNvPr id="5" name="Slide Number Placeholder 4"/>
          <p:cNvSpPr>
            <a:spLocks noGrp="1"/>
          </p:cNvSpPr>
          <p:nvPr>
            <p:ph type="sldNum" sz="quarter" idx="5"/>
          </p:nvPr>
        </p:nvSpPr>
        <p:spPr/>
        <p:txBody>
          <a:bodyPr/>
          <a:lstStyle/>
          <a:p>
            <a:pPr>
              <a:defRPr/>
            </a:pPr>
            <a:fld id="{1A0E781F-A9C1-4F3B-A591-F77066D45030}" type="slidenum">
              <a:rPr lang="en-US"/>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aseline="0" dirty="0" smtClean="0"/>
              <a:t>Over the next few slides, we will examine how the failure of a segment is detected and handled by Greenplum Database.</a:t>
            </a:r>
          </a:p>
          <a:p>
            <a:r>
              <a:rPr lang="en-US" baseline="0" dirty="0" smtClean="0"/>
              <a:t>Primary segment P5 on segment host 2 is marked down and invalid. The </a:t>
            </a:r>
            <a:r>
              <a:rPr lang="en-US" baseline="0" dirty="0" err="1" smtClean="0">
                <a:latin typeface="Courier New" pitchFamily="49" charset="0"/>
                <a:cs typeface="Courier New" pitchFamily="49" charset="0"/>
              </a:rPr>
              <a:t>ftsprobe</a:t>
            </a:r>
            <a:r>
              <a:rPr lang="en-US" baseline="0" dirty="0" smtClean="0"/>
              <a:t> process initiates a failover to mirror segment M5 mirror on segment host 4.</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aseline="0" dirty="0" smtClean="0"/>
              <a:t>Mirror segment M5, on segment host 4, is validated to be in sync with the corresponding primary that became unavailable. The M5 mirror is now promoted to become the primary segment P5.</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aseline="0" dirty="0" smtClean="0"/>
              <a:t>Once repaired and made available, the original P5 primary segment can be brought back online. When brought back online it will become the mirror M5, protecting the new P5 primary segment.</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aseline="0" dirty="0" smtClean="0"/>
              <a:t>Use the </a:t>
            </a:r>
            <a:r>
              <a:rPr lang="en-US" baseline="0" dirty="0" err="1" smtClean="0">
                <a:latin typeface="Courier New" pitchFamily="49" charset="0"/>
                <a:cs typeface="Courier New" pitchFamily="49" charset="0"/>
              </a:rPr>
              <a:t>gprecoverseg</a:t>
            </a:r>
            <a:r>
              <a:rPr lang="en-US" baseline="0" dirty="0" smtClean="0"/>
              <a:t> command to restore the original roles of the primary and mirror segments. The database stores information on the roles as originally configured as well as their current status in the </a:t>
            </a:r>
            <a:r>
              <a:rPr lang="en-US" baseline="0" dirty="0" err="1" smtClean="0">
                <a:latin typeface="Courier New" pitchFamily="49" charset="0"/>
                <a:cs typeface="Courier New" pitchFamily="49" charset="0"/>
              </a:rPr>
              <a:t>gp_segment_configuration</a:t>
            </a:r>
            <a:r>
              <a:rPr lang="en-US" baseline="0" dirty="0" smtClean="0"/>
              <a:t> table. By issuing the </a:t>
            </a:r>
            <a:r>
              <a:rPr lang="en-US" baseline="0" dirty="0" err="1" smtClean="0">
                <a:latin typeface="Courier New" pitchFamily="49" charset="0"/>
                <a:cs typeface="Courier New" pitchFamily="49" charset="0"/>
              </a:rPr>
              <a:t>gprecoverseg</a:t>
            </a:r>
            <a:r>
              <a:rPr lang="en-US" baseline="0" dirty="0" smtClean="0"/>
              <a:t> command, Greenplum:</a:t>
            </a:r>
          </a:p>
          <a:p>
            <a:pPr marL="171450" indent="-171450">
              <a:buFont typeface="Arial" panose="020B0604020202020204" pitchFamily="34" charset="0"/>
              <a:buChar char="•"/>
            </a:pPr>
            <a:r>
              <a:rPr lang="en-US" baseline="0" dirty="0" smtClean="0"/>
              <a:t>Brings recovered segments back online.</a:t>
            </a:r>
            <a:endParaRPr lang="en-US" dirty="0" smtClean="0"/>
          </a:p>
          <a:p>
            <a:pPr marL="171450" indent="-171450">
              <a:buFont typeface="Arial" panose="020B0604020202020204" pitchFamily="34" charset="0"/>
              <a:buChar char="•"/>
            </a:pPr>
            <a:r>
              <a:rPr lang="en-US" baseline="0" dirty="0" smtClean="0"/>
              <a:t>Restores all segments to their original roles</a:t>
            </a:r>
          </a:p>
          <a:p>
            <a:pPr marL="171450" indent="-171450">
              <a:buFont typeface="Arial" panose="020B0604020202020204" pitchFamily="34" charset="0"/>
              <a:buChar char="•"/>
            </a:pPr>
            <a:r>
              <a:rPr lang="en-US" baseline="0" dirty="0" smtClean="0"/>
              <a:t>Verifies that all segments are valid</a:t>
            </a:r>
          </a:p>
          <a:p>
            <a:pPr marL="171450" indent="-171450">
              <a:buFont typeface="Arial" panose="020B0604020202020204" pitchFamily="34" charset="0"/>
              <a:buChar char="•"/>
            </a:pPr>
            <a:r>
              <a:rPr lang="en-US" baseline="0" dirty="0" smtClean="0"/>
              <a:t>Synchronizes the changed database files with the active segment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aseline="0" dirty="0" smtClean="0"/>
              <a:t>Before rebalancing the segments,</a:t>
            </a:r>
            <a:r>
              <a:rPr lang="en-US" dirty="0" smtClean="0"/>
              <a:t> </a:t>
            </a:r>
            <a:r>
              <a:rPr lang="en-US" baseline="0" dirty="0" smtClean="0"/>
              <a:t>segment host 2 and segment host 4 are in an un-balanced condition. Segment host 2 has 2 primaries and 4 mirrors, and segment host 4 has 4 primaries and 2 mirrors. From a processing of queries perspective, segment host 4 will be processing more and could cause query performance issues. To re-balance the database cluster, run</a:t>
            </a:r>
            <a:r>
              <a:rPr lang="en-US" dirty="0" smtClean="0"/>
              <a:t> </a:t>
            </a:r>
            <a:r>
              <a:rPr lang="en-US" baseline="0" dirty="0" err="1" smtClean="0">
                <a:latin typeface="Courier New" pitchFamily="49" charset="0"/>
                <a:cs typeface="Courier New" pitchFamily="49" charset="0"/>
              </a:rPr>
              <a:t>gprecoverseg</a:t>
            </a:r>
            <a:r>
              <a:rPr lang="en-US" baseline="0" dirty="0" smtClean="0">
                <a:latin typeface="Courier New" pitchFamily="49" charset="0"/>
                <a:cs typeface="Courier New" pitchFamily="49" charset="0"/>
              </a:rPr>
              <a:t> -r</a:t>
            </a:r>
            <a:r>
              <a:rPr lang="en-US" baseline="0" dirty="0" smtClean="0"/>
              <a:t> command to accomplish this.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aseline="0" dirty="0" smtClean="0"/>
              <a:t>Once </a:t>
            </a:r>
            <a:r>
              <a:rPr lang="en-US" baseline="0" dirty="0" err="1" smtClean="0">
                <a:latin typeface="Courier New" pitchFamily="49" charset="0"/>
                <a:cs typeface="Courier New" pitchFamily="49" charset="0"/>
              </a:rPr>
              <a:t>gprecoverseg</a:t>
            </a:r>
            <a:r>
              <a:rPr lang="en-US" baseline="0" dirty="0" smtClean="0"/>
              <a:t> has successfully executed, the original roles are assigned to the segments.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Once you have initialized the Greenplum Database, you must configure the Greenplum environment by setting up or accessing several variables </a:t>
            </a:r>
            <a:r>
              <a:rPr lang="en-US" b="0" baseline="0" dirty="0" smtClean="0"/>
              <a:t>that will be used when you access or administer the database.</a:t>
            </a:r>
          </a:p>
          <a:p>
            <a:r>
              <a:rPr lang="en-US" b="0" baseline="0" dirty="0" smtClean="0"/>
              <a:t>To configure the environment, perform the following on the master and standby servers:</a:t>
            </a:r>
          </a:p>
          <a:p>
            <a:pPr marL="171450" indent="-171450">
              <a:buFont typeface="Arial" panose="020B0604020202020204" pitchFamily="34" charset="0"/>
              <a:buChar char="•"/>
            </a:pPr>
            <a:r>
              <a:rPr lang="en-US" b="0" dirty="0" smtClean="0"/>
              <a:t>Set</a:t>
            </a:r>
            <a:r>
              <a:rPr lang="en-US" b="0" baseline="0" dirty="0" smtClean="0"/>
              <a:t> the value of the </a:t>
            </a:r>
            <a:r>
              <a:rPr lang="en-US" b="0" dirty="0" smtClean="0"/>
              <a:t>MASTER_DATA_DIRECTORY variable</a:t>
            </a:r>
            <a:r>
              <a:rPr lang="en-US" b="0" baseline="0" dirty="0" smtClean="0"/>
              <a:t> to the location of the data directory on the master server. This variable is used when starting, stopping, or otherwise accessing the Greenplum Database.</a:t>
            </a:r>
          </a:p>
          <a:p>
            <a:pPr marL="171450" indent="-171450">
              <a:buFont typeface="Arial" panose="020B0604020202020204" pitchFamily="34" charset="0"/>
              <a:buChar char="•"/>
            </a:pPr>
            <a:r>
              <a:rPr lang="en-US" b="0" dirty="0" smtClean="0"/>
              <a:t>Source the contents of the /usr/local/greenplum-db/greenplum_path.sh</a:t>
            </a:r>
            <a:r>
              <a:rPr lang="en-US" b="0" baseline="0" dirty="0" smtClean="0"/>
              <a:t> file. This will set the value of other environment variables used by Greenplum.</a:t>
            </a:r>
          </a:p>
          <a:p>
            <a:pPr lvl="0"/>
            <a:r>
              <a:rPr lang="en-US" b="0" baseline="0" dirty="0" smtClean="0"/>
              <a:t>Add these settings to the </a:t>
            </a:r>
            <a:r>
              <a:rPr lang="en-US" b="0" baseline="0" dirty="0" smtClean="0">
                <a:latin typeface="Courier New" pitchFamily="49" charset="0"/>
                <a:cs typeface="Courier New" pitchFamily="49" charset="0"/>
              </a:rPr>
              <a:t>.bash_profile</a:t>
            </a:r>
            <a:r>
              <a:rPr lang="en-US" b="0" baseline="0" dirty="0" smtClean="0"/>
              <a:t> or </a:t>
            </a:r>
            <a:r>
              <a:rPr lang="en-US" b="0" baseline="0" dirty="0" smtClean="0">
                <a:latin typeface="Courier New" pitchFamily="49" charset="0"/>
                <a:cs typeface="Courier New" pitchFamily="49" charset="0"/>
              </a:rPr>
              <a:t>.bashrc</a:t>
            </a:r>
            <a:r>
              <a:rPr lang="en-US" b="0" baseline="0" dirty="0" smtClean="0"/>
              <a:t> file for the gpadmin user. By adding it to the </a:t>
            </a:r>
            <a:r>
              <a:rPr lang="en-US" b="0" baseline="0" dirty="0" smtClean="0">
                <a:latin typeface="Courier New" pitchFamily="49" charset="0"/>
                <a:cs typeface="Courier New" pitchFamily="49" charset="0"/>
              </a:rPr>
              <a:t>.</a:t>
            </a:r>
            <a:r>
              <a:rPr lang="en-US" b="0" baseline="0" dirty="0" err="1" smtClean="0">
                <a:latin typeface="Courier New" pitchFamily="49" charset="0"/>
                <a:cs typeface="Courier New" pitchFamily="49" charset="0"/>
              </a:rPr>
              <a:t>bash_profile</a:t>
            </a:r>
            <a:r>
              <a:rPr lang="en-US" b="0" baseline="0" dirty="0" smtClean="0"/>
              <a:t> file, the variables will be read once when you log into the system as the </a:t>
            </a:r>
            <a:r>
              <a:rPr lang="en-US" b="0" baseline="0" dirty="0" smtClean="0">
                <a:latin typeface="Courier New" pitchFamily="49" charset="0"/>
                <a:cs typeface="Courier New" pitchFamily="49" charset="0"/>
              </a:rPr>
              <a:t>gpadmin</a:t>
            </a:r>
            <a:r>
              <a:rPr lang="en-US" b="0" baseline="0" dirty="0" smtClean="0"/>
              <a:t> user. If you add it to the </a:t>
            </a:r>
            <a:r>
              <a:rPr lang="en-US" b="0" baseline="0" dirty="0" smtClean="0">
                <a:latin typeface="Courier New" pitchFamily="49" charset="0"/>
                <a:cs typeface="Courier New" pitchFamily="49" charset="0"/>
              </a:rPr>
              <a:t>.bashrc</a:t>
            </a:r>
            <a:r>
              <a:rPr lang="en-US" b="0" baseline="0" dirty="0" smtClean="0"/>
              <a:t> file, it will be read for each separate shell session you initiate as the </a:t>
            </a:r>
            <a:r>
              <a:rPr lang="en-US" b="0" baseline="0" dirty="0" smtClean="0">
                <a:latin typeface="Courier New" pitchFamily="49" charset="0"/>
                <a:cs typeface="Courier New" pitchFamily="49" charset="0"/>
              </a:rPr>
              <a:t>gpadmin</a:t>
            </a:r>
            <a:r>
              <a:rPr lang="en-US" b="0" baseline="0" dirty="0" smtClean="0"/>
              <a:t> user.</a:t>
            </a:r>
          </a:p>
          <a:p>
            <a:pPr lvl="0"/>
            <a:r>
              <a:rPr lang="en-US" b="0" baseline="0" dirty="0" smtClean="0"/>
              <a:t>Optionally, you can configure several other variables that will override the behavior of the Greenplum client, </a:t>
            </a:r>
            <a:r>
              <a:rPr lang="en-US" b="0" baseline="0" dirty="0" smtClean="0">
                <a:latin typeface="Courier New" pitchFamily="49" charset="0"/>
                <a:cs typeface="Courier New" pitchFamily="49" charset="0"/>
              </a:rPr>
              <a:t>psql</a:t>
            </a:r>
            <a:r>
              <a:rPr lang="en-US" b="0" baseline="0" dirty="0" smtClean="0"/>
              <a:t>. These variables will be explained in greater detail later in the course.</a:t>
            </a:r>
            <a:endParaRPr lang="en-US" b="0"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r>
              <a:rPr lang="en-US" dirty="0" smtClean="0"/>
              <a:t>In this lab, you will continue configuring your Greenplum database environment by initializing the Greenplum Database system. You will also configure mirrors for the primary segments you have configured as part of the lab.</a:t>
            </a:r>
          </a:p>
          <a:p>
            <a:endParaRPr lang="en-US" dirty="0" smtClean="0"/>
          </a:p>
        </p:txBody>
      </p:sp>
      <p:sp>
        <p:nvSpPr>
          <p:cNvPr id="5" name="Slide Number Placeholder 4"/>
          <p:cNvSpPr>
            <a:spLocks noGrp="1"/>
          </p:cNvSpPr>
          <p:nvPr>
            <p:ph type="sldNum" sz="quarter" idx="5"/>
          </p:nvPr>
        </p:nvSpPr>
        <p:spPr/>
        <p:txBody>
          <a:bodyPr/>
          <a:lstStyle/>
          <a:p>
            <a:pPr>
              <a:defRPr/>
            </a:pPr>
            <a:fld id="{1A0E781F-A9C1-4F3B-A591-F77066D45030}" type="slidenum">
              <a:rPr lang="en-US"/>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1610876" y="686429"/>
            <a:ext cx="3692700" cy="20828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In a Greenplum DB, each database instance, the master and all segments must be initialized across all of the hosts in the system in such a way that they can all work together as a unified DBMS. Greenplum has its own version of </a:t>
            </a:r>
            <a:r>
              <a:rPr lang="en-US" dirty="0" smtClean="0">
                <a:latin typeface="Courier New" pitchFamily="49" charset="0"/>
                <a:cs typeface="Courier New" pitchFamily="49" charset="0"/>
              </a:rPr>
              <a:t>initdb </a:t>
            </a:r>
            <a:r>
              <a:rPr lang="en-US" dirty="0" smtClean="0"/>
              <a:t>called </a:t>
            </a:r>
            <a:r>
              <a:rPr lang="en-US" dirty="0" smtClean="0">
                <a:latin typeface="Courier New" pitchFamily="49" charset="0"/>
                <a:cs typeface="Courier New" pitchFamily="49" charset="0"/>
              </a:rPr>
              <a:t>gpinitsystem</a:t>
            </a:r>
            <a:r>
              <a:rPr lang="en-US" dirty="0" smtClean="0"/>
              <a:t>, which initializes  the database on the master and on each segment instance.  This differs slightly from its predecessor, PostgreSQL.</a:t>
            </a:r>
          </a:p>
          <a:p>
            <a:r>
              <a:rPr lang="en-US" dirty="0" smtClean="0"/>
              <a:t>To initialize the Greenplum Database, you must:</a:t>
            </a:r>
          </a:p>
          <a:p>
            <a:pPr marL="171450" indent="-171450">
              <a:buFont typeface="Arial" panose="020B0604020202020204" pitchFamily="34" charset="0"/>
              <a:buChar char="•"/>
            </a:pPr>
            <a:r>
              <a:rPr lang="en-US" dirty="0" smtClean="0"/>
              <a:t>Create a host list file that contains the name of the segment hosts involved in the array.</a:t>
            </a:r>
          </a:p>
          <a:p>
            <a:pPr marL="171450" indent="-171450">
              <a:buFont typeface="Arial" panose="020B0604020202020204" pitchFamily="34" charset="0"/>
              <a:buChar char="•"/>
            </a:pPr>
            <a:r>
              <a:rPr lang="en-US" dirty="0" smtClean="0"/>
              <a:t>Create a configuration file that describes the system setup, including how many segments per host, data directory locations, if mirroring is enabled, and so on. If you are using multiple network interfaces and have multiple segment hostnames per host, it is important that the host file referenced in the configuration has ALL per-interface hostnames for a segment.</a:t>
            </a:r>
          </a:p>
          <a:p>
            <a:pPr marL="171450" indent="-171450">
              <a:buFont typeface="Arial" panose="020B0604020202020204" pitchFamily="34" charset="0"/>
              <a:buChar char="•"/>
            </a:pPr>
            <a:r>
              <a:rPr lang="en-US" dirty="0" smtClean="0"/>
              <a:t>On the master server, define the locale you wish to use for the database. Some locale options cannot be changed after initialization or upgrade, so it is best to verify the setting before.</a:t>
            </a:r>
          </a:p>
          <a:p>
            <a:pPr marL="171450" indent="-171450">
              <a:buFont typeface="Arial" panose="020B0604020202020204" pitchFamily="34" charset="0"/>
              <a:buChar char="•"/>
            </a:pPr>
            <a:r>
              <a:rPr lang="en-US" dirty="0" smtClean="0"/>
              <a:t>Execute the Greenplum Database</a:t>
            </a:r>
            <a:r>
              <a:rPr lang="en-US" baseline="0" dirty="0" smtClean="0"/>
              <a:t> initialization utility to create the database instance specified in the system configuration file.</a:t>
            </a:r>
            <a:endParaRPr lang="en-US" dirty="0" smtClean="0"/>
          </a:p>
          <a:p>
            <a:r>
              <a:rPr lang="en-US" dirty="0" smtClean="0"/>
              <a:t>After the Greenplum database system has been initialized, it is then ready for use. You can then create and manage databases as you would in a regular PostgreSQL DBMS.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63138" y="4343399"/>
            <a:ext cx="5807033" cy="4341813"/>
          </a:xfrm>
        </p:spPr>
        <p:txBody>
          <a:bodyPr>
            <a:normAutofit fontScale="92500" lnSpcReduction="20000"/>
          </a:bodyPr>
          <a:lstStyle/>
          <a:p>
            <a:r>
              <a:rPr lang="en-US" b="0" dirty="0" smtClean="0"/>
              <a:t>The Greenplum</a:t>
            </a:r>
            <a:r>
              <a:rPr lang="en-US" b="0" baseline="0" dirty="0" smtClean="0"/>
              <a:t> Database Configuration file contains the required parameters necessary for initializing your Greenplum Database. The file defines the following parameters:</a:t>
            </a:r>
          </a:p>
          <a:p>
            <a:pPr marL="171450" indent="-171450">
              <a:buFont typeface="Arial" panose="020B0604020202020204" pitchFamily="34" charset="0"/>
              <a:buChar char="•"/>
            </a:pPr>
            <a:r>
              <a:rPr lang="en-US" b="1" baseline="0" dirty="0" smtClean="0">
                <a:latin typeface="Courier New" pitchFamily="49" charset="0"/>
                <a:cs typeface="Courier New" pitchFamily="49" charset="0"/>
              </a:rPr>
              <a:t>ARRAY_NAME</a:t>
            </a:r>
            <a:r>
              <a:rPr lang="en-US" b="1" baseline="0" dirty="0" smtClean="0"/>
              <a:t> –</a:t>
            </a:r>
            <a:r>
              <a:rPr lang="en-US" b="0" baseline="0" dirty="0" smtClean="0"/>
              <a:t> The unique name of your array</a:t>
            </a:r>
          </a:p>
          <a:p>
            <a:pPr marL="171450" indent="-171450">
              <a:buFont typeface="Arial" panose="020B0604020202020204" pitchFamily="34" charset="0"/>
              <a:buChar char="•"/>
            </a:pPr>
            <a:r>
              <a:rPr lang="en-US" b="1" baseline="0" dirty="0" smtClean="0">
                <a:latin typeface="Courier New" pitchFamily="49" charset="0"/>
                <a:cs typeface="Courier New" pitchFamily="49" charset="0"/>
              </a:rPr>
              <a:t>MACHINE_LIST</a:t>
            </a:r>
            <a:r>
              <a:rPr lang="en-US" b="0" baseline="0" dirty="0" smtClean="0"/>
              <a:t> – File name containing the list of segment hosts in the array</a:t>
            </a:r>
          </a:p>
          <a:p>
            <a:pPr marL="171450" indent="-171450">
              <a:buFont typeface="Arial" panose="020B0604020202020204" pitchFamily="34" charset="0"/>
              <a:buChar char="•"/>
            </a:pPr>
            <a:r>
              <a:rPr lang="en-US" b="1" baseline="0" dirty="0" smtClean="0">
                <a:latin typeface="Courier New" pitchFamily="49" charset="0"/>
                <a:cs typeface="Courier New" pitchFamily="49" charset="0"/>
              </a:rPr>
              <a:t>SEG_PREFIX</a:t>
            </a:r>
            <a:r>
              <a:rPr lang="en-US" b="0" baseline="0" dirty="0" smtClean="0"/>
              <a:t> – The prefix used for the data directories on the master and segment instances</a:t>
            </a:r>
          </a:p>
          <a:p>
            <a:pPr marL="171450" indent="-171450">
              <a:buFont typeface="Arial" panose="020B0604020202020204" pitchFamily="34" charset="0"/>
              <a:buChar char="•"/>
            </a:pPr>
            <a:r>
              <a:rPr lang="en-US" b="1" baseline="0" dirty="0" smtClean="0">
                <a:latin typeface="Courier New" pitchFamily="49" charset="0"/>
                <a:cs typeface="Courier New" pitchFamily="49" charset="0"/>
              </a:rPr>
              <a:t>PORT_BASE</a:t>
            </a:r>
            <a:r>
              <a:rPr lang="en-US" b="0" baseline="0" dirty="0" smtClean="0"/>
              <a:t> – The base port number for the primary segments – this value is incremented by 1 for each primary segment defined</a:t>
            </a:r>
          </a:p>
          <a:p>
            <a:pPr marL="171450" indent="-171450">
              <a:buFont typeface="Arial" panose="020B0604020202020204" pitchFamily="34" charset="0"/>
              <a:buChar char="•"/>
            </a:pPr>
            <a:r>
              <a:rPr lang="en-US" b="1" baseline="0" dirty="0" smtClean="0">
                <a:latin typeface="Courier New" pitchFamily="49" charset="0"/>
                <a:cs typeface="Courier New" pitchFamily="49" charset="0"/>
              </a:rPr>
              <a:t>DATA_DIRECTORY</a:t>
            </a:r>
            <a:r>
              <a:rPr lang="en-US" b="1" dirty="0" smtClean="0"/>
              <a:t> </a:t>
            </a:r>
            <a:r>
              <a:rPr lang="en-US" b="0" baseline="0" dirty="0" smtClean="0"/>
              <a:t>– The data directories for the primary segments</a:t>
            </a:r>
          </a:p>
          <a:p>
            <a:pPr marL="171450" indent="-171450">
              <a:buFont typeface="Arial" panose="020B0604020202020204" pitchFamily="34" charset="0"/>
              <a:buChar char="•"/>
            </a:pPr>
            <a:r>
              <a:rPr lang="en-US" b="1" dirty="0" smtClean="0">
                <a:latin typeface="Courier New" pitchFamily="49" charset="0"/>
                <a:cs typeface="Courier New" pitchFamily="49" charset="0"/>
              </a:rPr>
              <a:t>MASTER_HOSTNAME</a:t>
            </a:r>
            <a:r>
              <a:rPr lang="en-US" b="1" dirty="0" smtClean="0"/>
              <a:t> </a:t>
            </a:r>
            <a:r>
              <a:rPr lang="en-US" dirty="0" smtClean="0"/>
              <a:t>– The hostname of the master host</a:t>
            </a:r>
          </a:p>
          <a:p>
            <a:pPr marL="171450" indent="-171450">
              <a:buFont typeface="Arial" panose="020B0604020202020204" pitchFamily="34" charset="0"/>
              <a:buChar char="•"/>
            </a:pPr>
            <a:r>
              <a:rPr lang="en-US" b="1" baseline="0" dirty="0" smtClean="0">
                <a:latin typeface="Courier New" pitchFamily="49" charset="0"/>
                <a:cs typeface="Courier New" pitchFamily="49" charset="0"/>
              </a:rPr>
              <a:t>MASTER_PORT</a:t>
            </a:r>
            <a:r>
              <a:rPr lang="en-US" b="1" dirty="0" smtClean="0"/>
              <a:t> </a:t>
            </a:r>
            <a:r>
              <a:rPr lang="en-US" b="0" dirty="0" smtClean="0"/>
              <a:t>– The port number of the master instance</a:t>
            </a:r>
          </a:p>
          <a:p>
            <a:pPr marL="171450" indent="-171450">
              <a:buFont typeface="Arial" panose="020B0604020202020204" pitchFamily="34" charset="0"/>
              <a:buChar char="•"/>
            </a:pPr>
            <a:r>
              <a:rPr lang="en-US" b="1" baseline="0" dirty="0" smtClean="0">
                <a:latin typeface="Courier New" pitchFamily="49" charset="0"/>
                <a:cs typeface="Courier New" pitchFamily="49" charset="0"/>
              </a:rPr>
              <a:t>TRUSTED_SHELL</a:t>
            </a:r>
            <a:r>
              <a:rPr lang="en-US" baseline="0" dirty="0" smtClean="0"/>
              <a:t> – The type</a:t>
            </a:r>
            <a:r>
              <a:rPr lang="en-US" dirty="0" smtClean="0"/>
              <a:t> of shell gpinitsystem uses to execute commands on remote hosts</a:t>
            </a:r>
          </a:p>
          <a:p>
            <a:pPr marL="171450" indent="-171450">
              <a:buFont typeface="Arial" panose="020B0604020202020204" pitchFamily="34" charset="0"/>
              <a:buChar char="•"/>
            </a:pPr>
            <a:r>
              <a:rPr lang="en-US" b="1" baseline="0" dirty="0" smtClean="0">
                <a:latin typeface="Courier New" pitchFamily="49" charset="0"/>
                <a:cs typeface="Courier New" pitchFamily="49" charset="0"/>
              </a:rPr>
              <a:t>CHECK_POINT_SEGMENT</a:t>
            </a:r>
            <a:r>
              <a:rPr lang="en-US" b="0" dirty="0" smtClean="0"/>
              <a:t> – The maximum distance between automatic write ahead logs(WAL) checkpoints</a:t>
            </a:r>
          </a:p>
          <a:p>
            <a:pPr marL="171450" indent="-171450">
              <a:buFont typeface="Arial" panose="020B0604020202020204" pitchFamily="34" charset="0"/>
              <a:buChar char="•"/>
            </a:pPr>
            <a:r>
              <a:rPr lang="en-US" b="1" baseline="0" dirty="0" smtClean="0">
                <a:latin typeface="Courier New" pitchFamily="49" charset="0"/>
                <a:cs typeface="Courier New" pitchFamily="49" charset="0"/>
              </a:rPr>
              <a:t>ENCODING</a:t>
            </a:r>
            <a:r>
              <a:rPr lang="en-US" dirty="0" smtClean="0"/>
              <a:t> – The character encoding to use</a:t>
            </a:r>
          </a:p>
          <a:p>
            <a:pPr marL="171450" indent="-171450">
              <a:buFont typeface="Arial" panose="020B0604020202020204" pitchFamily="34" charset="0"/>
              <a:buChar char="•"/>
            </a:pPr>
            <a:r>
              <a:rPr lang="en-US" b="1" baseline="0" dirty="0" smtClean="0">
                <a:latin typeface="Courier New" pitchFamily="49" charset="0"/>
                <a:cs typeface="Courier New" pitchFamily="49" charset="0"/>
              </a:rPr>
              <a:t>DATABASE_NAME</a:t>
            </a:r>
            <a:r>
              <a:rPr lang="en-US" b="0" baseline="0" dirty="0" smtClean="0"/>
              <a:t> – This optional parameter</a:t>
            </a:r>
            <a:r>
              <a:rPr lang="en-US" b="0" dirty="0" smtClean="0"/>
              <a:t> specifies the database to create on initialization</a:t>
            </a:r>
            <a:endParaRPr lang="en-US" dirty="0"/>
          </a:p>
          <a:p>
            <a:pPr marL="171450" indent="-171450">
              <a:buFont typeface="Arial" panose="020B0604020202020204" pitchFamily="34" charset="0"/>
              <a:buChar char="•"/>
            </a:pPr>
            <a:r>
              <a:rPr lang="en-US" b="1" dirty="0" smtClean="0">
                <a:latin typeface="Courier New" pitchFamily="49" charset="0"/>
                <a:cs typeface="Courier New" pitchFamily="49" charset="0"/>
              </a:rPr>
              <a:t>MIRROR_PORT_BASE</a:t>
            </a:r>
            <a:r>
              <a:rPr lang="en-US" dirty="0" smtClean="0">
                <a:latin typeface="Courier New" pitchFamily="49" charset="0"/>
                <a:cs typeface="Courier New" pitchFamily="49" charset="0"/>
              </a:rPr>
              <a:t> - </a:t>
            </a:r>
            <a:r>
              <a:rPr lang="en-US" b="0" baseline="0" dirty="0" smtClean="0"/>
              <a:t>The base port number for the mirror segments – this value is incremented by 1 for each mirror segment defined</a:t>
            </a:r>
            <a:endParaRPr lang="en-US" dirty="0">
              <a:latin typeface="Courier New" pitchFamily="49" charset="0"/>
              <a:cs typeface="Courier New" pitchFamily="49" charset="0"/>
            </a:endParaRPr>
          </a:p>
          <a:p>
            <a:pPr marL="171450" indent="-171450">
              <a:buFont typeface="Arial" panose="020B0604020202020204" pitchFamily="34" charset="0"/>
              <a:buChar char="•"/>
            </a:pPr>
            <a:r>
              <a:rPr lang="en-US" b="1" dirty="0" smtClean="0">
                <a:latin typeface="Courier New" pitchFamily="49" charset="0"/>
                <a:cs typeface="Courier New" pitchFamily="49" charset="0"/>
              </a:rPr>
              <a:t>REPLICATION_PORT_BASE</a:t>
            </a:r>
            <a:r>
              <a:rPr lang="en-US" dirty="0" smtClean="0">
                <a:latin typeface="Courier New" pitchFamily="49" charset="0"/>
                <a:cs typeface="Courier New" pitchFamily="49" charset="0"/>
              </a:rPr>
              <a:t> - </a:t>
            </a:r>
            <a:r>
              <a:rPr lang="en-US" b="0" i="0" u="none" strike="noStrike" kern="1200" baseline="0" dirty="0" smtClean="0">
                <a:solidFill>
                  <a:schemeClr val="tx1"/>
                </a:solidFill>
              </a:rPr>
              <a:t>The base number by which the port numbers for the primary file replication process are calculated - </a:t>
            </a:r>
            <a:r>
              <a:rPr lang="en-US" b="0" baseline="0" dirty="0" smtClean="0"/>
              <a:t>this value is incremented by 1 for each primary segment defined</a:t>
            </a:r>
            <a:endParaRPr lang="en-US" dirty="0">
              <a:latin typeface="Courier New" pitchFamily="49" charset="0"/>
              <a:cs typeface="Courier New" pitchFamily="49" charset="0"/>
            </a:endParaRPr>
          </a:p>
          <a:p>
            <a:pPr marL="171450" indent="-171450">
              <a:buFont typeface="Arial" panose="020B0604020202020204" pitchFamily="34" charset="0"/>
              <a:buChar char="•"/>
            </a:pPr>
            <a:r>
              <a:rPr lang="en-US" b="1" dirty="0" smtClean="0">
                <a:latin typeface="Courier New" pitchFamily="49" charset="0"/>
                <a:cs typeface="Courier New" pitchFamily="49" charset="0"/>
              </a:rPr>
              <a:t>MIRROR_REPLICATION_PORT_BASE</a:t>
            </a:r>
            <a:r>
              <a:rPr lang="en-US" dirty="0" smtClean="0">
                <a:latin typeface="Courier New" pitchFamily="49" charset="0"/>
                <a:cs typeface="Courier New" pitchFamily="49" charset="0"/>
              </a:rPr>
              <a:t> - </a:t>
            </a:r>
            <a:r>
              <a:rPr lang="en-US" b="0" i="0" u="none" strike="noStrike" kern="1200" baseline="0" dirty="0" smtClean="0">
                <a:solidFill>
                  <a:schemeClr val="tx1"/>
                </a:solidFill>
              </a:rPr>
              <a:t>The base number by which the port numbers for the mirror file replication process are calculated - </a:t>
            </a:r>
            <a:r>
              <a:rPr lang="en-US" b="0" baseline="0" dirty="0" smtClean="0"/>
              <a:t>this value is incremented by 1 for</a:t>
            </a:r>
            <a:r>
              <a:rPr lang="en-US" b="0" dirty="0" smtClean="0"/>
              <a:t> </a:t>
            </a:r>
            <a:r>
              <a:rPr lang="en-US" b="0" baseline="0" dirty="0" smtClean="0"/>
              <a:t>each mirror segment defined</a:t>
            </a:r>
            <a:endParaRPr lang="en-US" dirty="0">
              <a:latin typeface="Courier New" pitchFamily="49" charset="0"/>
              <a:cs typeface="Courier New" pitchFamily="49" charset="0"/>
            </a:endParaRPr>
          </a:p>
          <a:p>
            <a:pPr marL="171450" indent="-171450">
              <a:buFont typeface="Arial" panose="020B0604020202020204" pitchFamily="34" charset="0"/>
              <a:buChar char="•"/>
            </a:pPr>
            <a:r>
              <a:rPr lang="en-US" b="1" dirty="0" smtClean="0">
                <a:latin typeface="Courier New" pitchFamily="49" charset="0"/>
                <a:cs typeface="Courier New" pitchFamily="49" charset="0"/>
              </a:rPr>
              <a:t>MIRROR_DATA_DIRECTORY</a:t>
            </a:r>
            <a:r>
              <a:rPr lang="en-US" dirty="0" smtClean="0">
                <a:latin typeface="Courier New" pitchFamily="49" charset="0"/>
                <a:cs typeface="Courier New" pitchFamily="49" charset="0"/>
              </a:rPr>
              <a:t> – The data directories for the mirror segments</a:t>
            </a:r>
          </a:p>
          <a:p>
            <a:pPr marL="171450" indent="-171450">
              <a:buFont typeface="Arial" panose="020B0604020202020204" pitchFamily="34" charset="0"/>
              <a:buChar char="•"/>
            </a:pPr>
            <a:endParaRPr lang="en-US" b="0" baseline="0" dirty="0" smtClean="0">
              <a:latin typeface="Courier New" pitchFamily="49" charset="0"/>
              <a:cs typeface="Courier New" pitchFamily="49" charset="0"/>
            </a:endParaRPr>
          </a:p>
          <a:p>
            <a:pPr marL="0" indent="0">
              <a:buFont typeface="Arial" panose="020B0604020202020204" pitchFamily="34" charset="0"/>
              <a:buNone/>
            </a:pPr>
            <a:r>
              <a:rPr lang="en-US" b="0" baseline="0" dirty="0" smtClean="0"/>
              <a:t>Pick the values here very carefully</a:t>
            </a:r>
          </a:p>
          <a:p>
            <a:pPr marL="0" indent="0">
              <a:buFont typeface="Arial" panose="020B0604020202020204" pitchFamily="34" charset="0"/>
              <a:buNone/>
            </a:pPr>
            <a:r>
              <a:rPr lang="en-US" b="0" baseline="0" dirty="0" smtClean="0"/>
              <a:t>Example: net.ipv4.ip.local_port_range lists 1025 65525 (Ivan is going to change this in the GPDB docs so that is is more reasonable like 1025 32000)</a:t>
            </a:r>
          </a:p>
          <a:p>
            <a:pPr marL="0" indent="0">
              <a:buFont typeface="Arial" panose="020B0604020202020204" pitchFamily="34" charset="0"/>
              <a:buNone/>
            </a:pPr>
            <a:r>
              <a:rPr lang="en-US" b="0" baseline="0" dirty="0" smtClean="0"/>
              <a:t>We do this because when you </a:t>
            </a:r>
            <a:r>
              <a:rPr lang="en-US" b="0" baseline="0" dirty="0" err="1" smtClean="0"/>
              <a:t>init</a:t>
            </a:r>
            <a:r>
              <a:rPr lang="en-US" b="0" baseline="0" dirty="0" smtClean="0"/>
              <a:t> the system, it will randomly attempt to pick a port in the range specified, but if it happens to pick the pre-selected ports that GPDB needs (like 50000, 41000, 51000), then you’ll get an </a:t>
            </a:r>
            <a:r>
              <a:rPr lang="en-US" b="0" baseline="0" dirty="0" err="1" smtClean="0"/>
              <a:t>init</a:t>
            </a:r>
            <a:r>
              <a:rPr lang="en-US" b="0" baseline="0" dirty="0" smtClean="0"/>
              <a:t> error and after a lot of debugging you will find that it didn’t work because of a port conflict</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So, in the previous unit where we listed some of these setup variables, we want to tie it back to this configuration file to make sure there are no conflicts.</a:t>
            </a:r>
          </a:p>
          <a:p>
            <a:pPr marL="0" indent="0">
              <a:buFont typeface="Arial" panose="020B0604020202020204" pitchFamily="34" charset="0"/>
              <a:buNone/>
            </a:pPr>
            <a:endParaRPr lang="en-US" b="0" baseline="0" dirty="0" smtClean="0"/>
          </a:p>
          <a:p>
            <a:pPr marL="0" indent="0">
              <a:buFont typeface="Arial" panose="020B0604020202020204" pitchFamily="34" charset="0"/>
              <a:buNone/>
            </a:pPr>
            <a:endParaRPr lang="en-US" b="0"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r>
              <a:rPr lang="en-US" dirty="0" smtClean="0"/>
              <a:t>In this lab, you will prepare your system for installation and then install the Greenplum binaries. You will also verify the state of the system by running verification tests.</a:t>
            </a:r>
          </a:p>
          <a:p>
            <a:endParaRPr lang="en-US" dirty="0" smtClean="0"/>
          </a:p>
        </p:txBody>
      </p:sp>
      <p:sp>
        <p:nvSpPr>
          <p:cNvPr id="5" name="Slide Number Placeholder 4"/>
          <p:cNvSpPr>
            <a:spLocks noGrp="1"/>
          </p:cNvSpPr>
          <p:nvPr>
            <p:ph type="sldNum" sz="quarter" idx="5"/>
          </p:nvPr>
        </p:nvSpPr>
        <p:spPr/>
        <p:txBody>
          <a:bodyPr/>
          <a:lstStyle/>
          <a:p>
            <a:pPr>
              <a:defRPr/>
            </a:pPr>
            <a:fld id="{1A0E781F-A9C1-4F3B-A591-F77066D45030}" type="slidenum">
              <a:rPr lang="en-US"/>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In</a:t>
            </a:r>
            <a:r>
              <a:rPr lang="en-US" b="0" baseline="0" dirty="0" smtClean="0"/>
              <a:t> this configuration, there is one master, one standby master, and two or more segments per host, with one primary segment per CPU core. The network configuration shows that there are multiple network interfaces per segment. Each interface is connected to the interconnect.</a:t>
            </a:r>
          </a:p>
          <a:p>
            <a:r>
              <a:rPr lang="en-US" b="0" baseline="0" dirty="0" smtClean="0"/>
              <a:t>An ETL server is connected directly to the interconnect as well to improve performance for data loads.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represents one type of array configuration that is commonly used in production environments.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b="1" dirty="0" smtClean="0"/>
              <a:t>Instruction Note: This slide should be kept high level to introduce the concept of Primaries and Mirrors. More detail follows in the rest of the UNIT. DO NOT dive into too much detail on this slide</a:t>
            </a:r>
          </a:p>
          <a:p>
            <a:endParaRPr lang="en-US" dirty="0" smtClean="0"/>
          </a:p>
          <a:p>
            <a:r>
              <a:rPr lang="en-US" dirty="0" smtClean="0"/>
              <a:t>The purpose of this slide is to introduce</a:t>
            </a:r>
            <a:r>
              <a:rPr lang="en-US" baseline="0" dirty="0" smtClean="0"/>
              <a:t> the terms: Primary and mirror, and to lay the groundwork for talking about the </a:t>
            </a:r>
            <a:r>
              <a:rPr lang="en-US" baseline="0" dirty="0" err="1" smtClean="0"/>
              <a:t>gp_init</a:t>
            </a:r>
            <a:r>
              <a:rPr lang="en-US" baseline="0" dirty="0" smtClean="0"/>
              <a:t> sequence and what happens if there is a failure. All of which are covered in the remaining slides.</a:t>
            </a:r>
          </a:p>
          <a:p>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b="1" dirty="0" smtClean="0"/>
              <a:t>Instruction Note: This slide goes into some detail, but it is really intended so that students know what is going on if the Mirror fails, or if the Primary fails.</a:t>
            </a:r>
            <a:r>
              <a:rPr lang="en-US" b="1" baseline="0" dirty="0" smtClean="0"/>
              <a:t> These are two different scenarios</a:t>
            </a:r>
            <a:endParaRPr lang="en-US" b="1" dirty="0" smtClean="0"/>
          </a:p>
          <a:p>
            <a:endParaRPr lang="en-US" dirty="0" smtClean="0"/>
          </a:p>
          <a:p>
            <a:r>
              <a:rPr lang="en-US" dirty="0" smtClean="0"/>
              <a:t>once you are in a state where you have a primary without a mirror you go into change tracking state (</a:t>
            </a:r>
            <a:r>
              <a:rPr lang="en-US" dirty="0" err="1" smtClean="0"/>
              <a:t>gp_segment_configuration</a:t>
            </a:r>
            <a:r>
              <a:rPr lang="en-US" dirty="0" smtClean="0"/>
              <a:t> MODE</a:t>
            </a:r>
            <a:r>
              <a:rPr lang="en-US" baseline="0" dirty="0" smtClean="0"/>
              <a:t> </a:t>
            </a:r>
            <a:r>
              <a:rPr lang="en-US" baseline="0" dirty="0" err="1" smtClean="0"/>
              <a:t>colum</a:t>
            </a:r>
            <a:r>
              <a:rPr lang="en-US" baseline="0" dirty="0" smtClean="0"/>
              <a:t> = C)</a:t>
            </a:r>
            <a:r>
              <a:rPr lang="en-US" dirty="0" smtClean="0"/>
              <a:t>.</a:t>
            </a:r>
          </a:p>
          <a:p>
            <a:endParaRPr lang="en-US" dirty="0" smtClean="0"/>
          </a:p>
          <a:p>
            <a:r>
              <a:rPr lang="en-US" dirty="0" smtClean="0"/>
              <a:t>When you have a primary segment and the mirror is down, the primary goes into change mode which means its recording segments. When, if, the mirror comes back online, then the system goes into </a:t>
            </a:r>
            <a:r>
              <a:rPr lang="en-US" dirty="0" err="1" smtClean="0"/>
              <a:t>resync</a:t>
            </a:r>
            <a:r>
              <a:rPr lang="en-US" dirty="0" smtClean="0"/>
              <a:t> mode (</a:t>
            </a:r>
            <a:r>
              <a:rPr lang="en-US" dirty="0" err="1" smtClean="0"/>
              <a:t>gp_segment_configuration</a:t>
            </a:r>
            <a:r>
              <a:rPr lang="en-US" dirty="0" smtClean="0"/>
              <a:t> MODE</a:t>
            </a:r>
            <a:r>
              <a:rPr lang="en-US" baseline="0" dirty="0" smtClean="0"/>
              <a:t> </a:t>
            </a:r>
            <a:r>
              <a:rPr lang="en-US" baseline="0" dirty="0" err="1" smtClean="0"/>
              <a:t>colum</a:t>
            </a:r>
            <a:r>
              <a:rPr lang="en-US" baseline="0" dirty="0" smtClean="0"/>
              <a:t> = R)</a:t>
            </a:r>
            <a:r>
              <a:rPr lang="en-US" dirty="0" smtClean="0"/>
              <a:t>.</a:t>
            </a:r>
          </a:p>
          <a:p>
            <a:endParaRPr lang="en-US" dirty="0" smtClean="0"/>
          </a:p>
          <a:p>
            <a:r>
              <a:rPr lang="en-US" dirty="0" err="1" smtClean="0"/>
              <a:t>resync</a:t>
            </a:r>
            <a:r>
              <a:rPr lang="en-US" dirty="0" smtClean="0"/>
              <a:t> - tries to replay change track </a:t>
            </a:r>
            <a:r>
              <a:rPr lang="mr-IN" dirty="0" smtClean="0"/>
              <a:t>–</a:t>
            </a:r>
            <a:r>
              <a:rPr lang="en-US" dirty="0" smtClean="0"/>
              <a:t> this causes the change tracking logs to be replayed to the mirror so only the incremental changes are updated on the other side.</a:t>
            </a:r>
          </a:p>
          <a:p>
            <a:endParaRPr lang="en-US" dirty="0" smtClean="0"/>
          </a:p>
          <a:p>
            <a:r>
              <a:rPr lang="en-US" dirty="0" smtClean="0"/>
              <a:t>by default it is an incremental recovery</a:t>
            </a:r>
          </a:p>
          <a:p>
            <a:endParaRPr lang="en-US" dirty="0" smtClean="0"/>
          </a:p>
          <a:p>
            <a:r>
              <a:rPr lang="en-US" dirty="0" smtClean="0"/>
              <a:t>If this doesn’t work then it performs a full recovery</a:t>
            </a:r>
          </a:p>
          <a:p>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343400"/>
            <a:ext cx="5943600" cy="4343400"/>
          </a:xfrm>
        </p:spPr>
        <p:txBody>
          <a:bodyPr>
            <a:noAutofit/>
          </a:bodyPr>
          <a:lstStyle/>
          <a:p>
            <a:r>
              <a:rPr lang="en-US" sz="1100" dirty="0" smtClean="0"/>
              <a:t>You can enable mirroring in the Greenplum database during the database initialization phase at setup time, or to an existing system that was configured without mirroring.</a:t>
            </a:r>
          </a:p>
          <a:p>
            <a:r>
              <a:rPr lang="en-US" sz="1100" dirty="0" smtClean="0"/>
              <a:t>There are two types of mirrors</a:t>
            </a:r>
            <a:r>
              <a:rPr lang="en-US" sz="1100" baseline="0" dirty="0" smtClean="0"/>
              <a:t> that can be configured:</a:t>
            </a:r>
          </a:p>
          <a:p>
            <a:pPr marL="171450" indent="-171450">
              <a:buFont typeface="Arial" panose="020B0604020202020204" pitchFamily="34" charset="0"/>
              <a:buChar char="•"/>
            </a:pPr>
            <a:r>
              <a:rPr lang="en-US" sz="1100" b="1" baseline="0" dirty="0" smtClean="0"/>
              <a:t>Master mirroring </a:t>
            </a:r>
            <a:r>
              <a:rPr lang="en-US" sz="1100" baseline="0" dirty="0" smtClean="0"/>
              <a:t>– When mirroring the master, a warm standby master is created. Once configured, the synchronization or replication process between the master and the standby master is executed. This synchronization process,</a:t>
            </a:r>
            <a:r>
              <a:rPr lang="en-US" sz="1100" dirty="0" smtClean="0"/>
              <a:t> </a:t>
            </a:r>
            <a:r>
              <a:rPr lang="en-US" sz="1100" dirty="0" smtClean="0">
                <a:latin typeface="Courier New" pitchFamily="49" charset="0"/>
                <a:cs typeface="Courier New" pitchFamily="49" charset="0"/>
              </a:rPr>
              <a:t>gpsyncagent</a:t>
            </a:r>
            <a:r>
              <a:rPr lang="en-US" sz="1100" dirty="0" smtClean="0"/>
              <a:t>,  is executed from the standby master and </a:t>
            </a:r>
            <a:r>
              <a:rPr lang="en-US" sz="1100" baseline="0" dirty="0" smtClean="0"/>
              <a:t>ensures that the data between both systems are synchronized.</a:t>
            </a:r>
            <a:r>
              <a:rPr lang="en-US" sz="1100" dirty="0" smtClean="0"/>
              <a:t> Should the </a:t>
            </a:r>
            <a:r>
              <a:rPr lang="en-US" sz="1100" baseline="0" dirty="0" smtClean="0"/>
              <a:t>master host become unavailable:</a:t>
            </a:r>
          </a:p>
          <a:p>
            <a:pPr marL="628650" lvl="1" indent="-171450">
              <a:buFont typeface="Arial" panose="020B0604020202020204" pitchFamily="34" charset="0"/>
              <a:buChar char="•"/>
            </a:pPr>
            <a:r>
              <a:rPr lang="en-US" sz="1100" dirty="0" smtClean="0"/>
              <a:t>The replication process is stopped.</a:t>
            </a:r>
          </a:p>
          <a:p>
            <a:pPr marL="628650" lvl="1" indent="-171450">
              <a:buFont typeface="Arial" panose="020B0604020202020204" pitchFamily="34" charset="0"/>
              <a:buChar char="•"/>
            </a:pPr>
            <a:r>
              <a:rPr lang="en-US" sz="1100" dirty="0" smtClean="0"/>
              <a:t>The replication logs are used to reconstruct the state of the master at the time of the failure.</a:t>
            </a:r>
          </a:p>
          <a:p>
            <a:pPr marL="628650" lvl="1" indent="-171450">
              <a:buFont typeface="Arial" panose="020B0604020202020204" pitchFamily="34" charset="0"/>
              <a:buChar char="•"/>
            </a:pPr>
            <a:r>
              <a:rPr lang="en-US" sz="1100" baseline="0" dirty="0" smtClean="0"/>
              <a:t>The standby master can be activated to pick up from the last set of successful transactions completed by the master. </a:t>
            </a:r>
          </a:p>
          <a:p>
            <a:pPr marL="171450" indent="-171450">
              <a:buFont typeface="Arial" panose="020B0604020202020204" pitchFamily="34" charset="0"/>
              <a:buChar char="•"/>
            </a:pPr>
            <a:r>
              <a:rPr lang="en-US" sz="1100" b="1" baseline="0" dirty="0" smtClean="0"/>
              <a:t>Segment mirroring </a:t>
            </a:r>
            <a:r>
              <a:rPr lang="en-US" sz="1100" baseline="0" dirty="0" smtClean="0"/>
              <a:t>– A mirror segment is normally configured on a different host than its</a:t>
            </a:r>
            <a:r>
              <a:rPr lang="en-US" sz="1100" dirty="0" smtClean="0"/>
              <a:t> primary counterpart. It can be configured on systems outside of the array (but this is not recommended). Changes to the primary segment are copied over to the mirror segment using a file block replication process. Until a failure occurs, there is no live segment instance running on the mirror host, only the replication process. Should the primary segment become unavailable:</a:t>
            </a:r>
          </a:p>
          <a:p>
            <a:pPr marL="628650" lvl="1" indent="-171450">
              <a:buFont typeface="Arial" panose="020B0604020202020204" pitchFamily="34" charset="0"/>
              <a:buChar char="•"/>
            </a:pPr>
            <a:r>
              <a:rPr lang="en-US" sz="1100" dirty="0" smtClean="0"/>
              <a:t>The file replication process is stopped.</a:t>
            </a:r>
          </a:p>
          <a:p>
            <a:pPr marL="628650" lvl="1" indent="-171450">
              <a:buFont typeface="Arial" panose="020B0604020202020204" pitchFamily="34" charset="0"/>
              <a:buChar char="•"/>
            </a:pPr>
            <a:r>
              <a:rPr lang="en-US" sz="1100" dirty="0" smtClean="0"/>
              <a:t>The mirror is automatically onlined as a primary segment.</a:t>
            </a:r>
          </a:p>
          <a:p>
            <a:pPr marL="628650" lvl="1" indent="-171450">
              <a:buFont typeface="Arial" panose="020B0604020202020204" pitchFamily="34" charset="0"/>
              <a:buChar char="•"/>
            </a:pPr>
            <a:endParaRPr lang="en-US" sz="1100" dirty="0" smtClean="0"/>
          </a:p>
          <a:p>
            <a:pPr marL="0" lvl="0" indent="0">
              <a:buFont typeface="Arial" panose="020B0604020202020204" pitchFamily="34" charset="0"/>
              <a:buNone/>
            </a:pPr>
            <a:r>
              <a:rPr lang="en-US" sz="1100" b="1" dirty="0" smtClean="0"/>
              <a:t>Notes for Instructor from Scott </a:t>
            </a:r>
            <a:r>
              <a:rPr lang="en-US" sz="1100" b="1" dirty="0" err="1" smtClean="0"/>
              <a:t>Kahler</a:t>
            </a:r>
            <a:endParaRPr lang="en-US" sz="1100" b="1" dirty="0" smtClean="0"/>
          </a:p>
          <a:p>
            <a:pPr marL="0" lvl="0" indent="0">
              <a:buFont typeface="Arial" panose="020B0604020202020204" pitchFamily="34" charset="0"/>
              <a:buNone/>
            </a:pPr>
            <a:r>
              <a:rPr lang="en-US" sz="1100" b="0" dirty="0" smtClean="0"/>
              <a:t>Mirror segments can be deployed:</a:t>
            </a:r>
          </a:p>
          <a:p>
            <a:pPr marL="0" lvl="0" indent="0">
              <a:buFont typeface="Arial" panose="020B0604020202020204" pitchFamily="34" charset="0"/>
              <a:buNone/>
            </a:pPr>
            <a:r>
              <a:rPr lang="en-US" sz="1100" b="0" dirty="0" smtClean="0"/>
              <a:t>On the same hosts as your primary segments (Not recommended) &lt;- make it clear we are talking about a failure pair not existing on the same host, so not possibly thinking this means separate servers for primaries and mirrors</a:t>
            </a:r>
          </a:p>
          <a:p>
            <a:pPr marL="0" lvl="0" indent="0">
              <a:buFont typeface="Arial" panose="020B0604020202020204" pitchFamily="34" charset="0"/>
              <a:buNone/>
            </a:pPr>
            <a:r>
              <a:rPr lang="en-US" sz="1100" b="0" dirty="0" smtClean="0"/>
              <a:t>On a different set of host that your primary segments ( Spread Mirroring) &lt;- this isn't necessarily spread mirroring, would leave that out for a slide about what spread mirroring is </a:t>
            </a:r>
            <a:r>
              <a:rPr lang="en-US" sz="1100" b="0" dirty="0" err="1" smtClean="0"/>
              <a:t>vs</a:t>
            </a:r>
            <a:r>
              <a:rPr lang="en-US" sz="1100" b="0" dirty="0" smtClean="0"/>
              <a:t> mirror pairs</a:t>
            </a:r>
          </a:p>
          <a:p>
            <a:pPr marL="0" lvl="0" indent="0">
              <a:buFont typeface="Arial" panose="020B0604020202020204" pitchFamily="34" charset="0"/>
              <a:buNone/>
            </a:pPr>
            <a:endParaRPr lang="en-US" sz="1100" b="0" dirty="0" smtClean="0"/>
          </a:p>
          <a:p>
            <a:pPr marL="0" lvl="0" indent="0">
              <a:buFont typeface="Arial" panose="020B0604020202020204" pitchFamily="34" charset="0"/>
              <a:buNone/>
            </a:pPr>
            <a:r>
              <a:rPr lang="en-US" sz="1100" b="0" dirty="0" smtClean="0"/>
              <a:t>Mirroring in Greenplum - Spread Mirror Distribution</a:t>
            </a:r>
          </a:p>
          <a:p>
            <a:pPr marL="0" lvl="0" indent="0">
              <a:buFont typeface="Arial" panose="020B0604020202020204" pitchFamily="34" charset="0"/>
              <a:buNone/>
            </a:pPr>
            <a:r>
              <a:rPr lang="en-US" sz="1100" b="0" dirty="0" smtClean="0"/>
              <a:t>Should talk about mirror pairs first where A mirrors on B.. B mirrors are on C.. C mirrors on D.. etc. Not best idea but needed in some situations where you can't go spread</a:t>
            </a:r>
          </a:p>
          <a:p>
            <a:pPr marL="0" lvl="0" indent="0">
              <a:buFont typeface="Arial" panose="020B0604020202020204" pitchFamily="34" charset="0"/>
              <a:buNone/>
            </a:pPr>
            <a:endParaRPr lang="en-US" sz="1100" b="0" dirty="0" smtClean="0"/>
          </a:p>
          <a:p>
            <a:pPr marL="0" lvl="0" indent="0">
              <a:buFont typeface="Arial" panose="020B0604020202020204" pitchFamily="34" charset="0"/>
              <a:buNone/>
            </a:pPr>
            <a:r>
              <a:rPr lang="en-US" sz="1100" b="0" dirty="0" smtClean="0"/>
              <a:t>Mirroring in Greenplum - Rebalancing Segments</a:t>
            </a:r>
          </a:p>
          <a:p>
            <a:pPr marL="0" lvl="0" indent="0">
              <a:buFont typeface="Arial" panose="020B0604020202020204" pitchFamily="34" charset="0"/>
              <a:buNone/>
            </a:pPr>
            <a:r>
              <a:rPr lang="en-US" sz="1100" b="0" dirty="0" smtClean="0"/>
              <a:t>Follow up slide on </a:t>
            </a:r>
            <a:r>
              <a:rPr lang="en-US" sz="1100" b="0" dirty="0" err="1" smtClean="0"/>
              <a:t>gpstate</a:t>
            </a:r>
            <a:r>
              <a:rPr lang="en-US" sz="1100" b="0" dirty="0" smtClean="0"/>
              <a:t> usage, so you know when balancing is done</a:t>
            </a:r>
            <a:endParaRPr lang="en-US" sz="1100" b="0"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1" name="Shape 11"/>
          <p:cNvPicPr preferRelativeResize="0"/>
          <p:nvPr/>
        </p:nvPicPr>
        <p:blipFill rotWithShape="1">
          <a:blip r:embed="rId2">
            <a:alphaModFix amt="31000"/>
          </a:blip>
          <a:srcRect/>
          <a:stretch/>
        </p:blipFill>
        <p:spPr>
          <a:xfrm>
            <a:off x="1934109" y="1452325"/>
            <a:ext cx="5152499" cy="1362599"/>
          </a:xfrm>
          <a:prstGeom prst="rect">
            <a:avLst/>
          </a:prstGeom>
          <a:noFill/>
          <a:ln>
            <a:noFill/>
          </a:ln>
        </p:spPr>
      </p:pic>
      <p:sp>
        <p:nvSpPr>
          <p:cNvPr id="12" name="Shape 12"/>
          <p:cNvSpPr txBox="1"/>
          <p:nvPr/>
        </p:nvSpPr>
        <p:spPr>
          <a:xfrm>
            <a:off x="1701800" y="2984500"/>
            <a:ext cx="5689499" cy="476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
        <p:nvSpPr>
          <p:cNvPr id="13" name="Shape 13"/>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4" name="Shape 14"/>
          <p:cNvPicPr preferRelativeResize="0"/>
          <p:nvPr/>
        </p:nvPicPr>
        <p:blipFill rotWithShape="1">
          <a:blip r:embed="rId2">
            <a:alphaModFix amt="31000"/>
          </a:blip>
          <a:srcRect/>
          <a:stretch/>
        </p:blipFill>
        <p:spPr>
          <a:xfrm>
            <a:off x="1934109" y="1452325"/>
            <a:ext cx="5152499" cy="1362599"/>
          </a:xfrm>
          <a:prstGeom prst="rect">
            <a:avLst/>
          </a:prstGeom>
          <a:noFill/>
          <a:ln>
            <a:noFill/>
          </a:ln>
        </p:spPr>
      </p:pic>
      <p:sp>
        <p:nvSpPr>
          <p:cNvPr id="15" name="Shape 15"/>
          <p:cNvSpPr txBox="1"/>
          <p:nvPr/>
        </p:nvSpPr>
        <p:spPr>
          <a:xfrm>
            <a:off x="1701800" y="2984500"/>
            <a:ext cx="5689499" cy="476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Tree>
    <p:extLst>
      <p:ext uri="{BB962C8B-B14F-4D97-AF65-F5344CB8AC3E}">
        <p14:creationId xmlns:p14="http://schemas.microsoft.com/office/powerpoint/2010/main" val="280888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lide">
    <p:spTree>
      <p:nvGrpSpPr>
        <p:cNvPr id="1" name="Shape 76"/>
        <p:cNvGrpSpPr/>
        <p:nvPr/>
      </p:nvGrpSpPr>
      <p:grpSpPr>
        <a:xfrm>
          <a:off x="0" y="0"/>
          <a:ext cx="0" cy="0"/>
          <a:chOff x="0" y="0"/>
          <a:chExt cx="0" cy="0"/>
        </a:xfrm>
      </p:grpSpPr>
      <p:sp>
        <p:nvSpPr>
          <p:cNvPr id="77" name="Shape 77"/>
          <p:cNvSpPr/>
          <p:nvPr/>
        </p:nvSpPr>
        <p:spPr>
          <a:xfrm>
            <a:off x="0" y="0"/>
            <a:ext cx="9144000" cy="5143499"/>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78" name="Shape 78"/>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buClr>
                <a:srgbClr val="F16F3B"/>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
        <p:nvSpPr>
          <p:cNvPr id="80" name="Shape 80"/>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rgbClr val="7F7F7F"/>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1" name="Shape 81"/>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82" name="Shape 82"/>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pic>
        <p:nvPicPr>
          <p:cNvPr id="83" name="Shape 83"/>
          <p:cNvPicPr preferRelativeResize="0"/>
          <p:nvPr/>
        </p:nvPicPr>
        <p:blipFill rotWithShape="1">
          <a:blip r:embed="rId2">
            <a:alphaModFix/>
          </a:blip>
          <a:srcRect/>
          <a:stretch/>
        </p:blipFill>
        <p:spPr>
          <a:xfrm>
            <a:off x="7951410" y="4686262"/>
            <a:ext cx="899699" cy="255300"/>
          </a:xfrm>
          <a:prstGeom prst="rect">
            <a:avLst/>
          </a:prstGeom>
          <a:noFill/>
          <a:ln>
            <a:noFill/>
          </a:ln>
        </p:spPr>
      </p:pic>
      <p:sp>
        <p:nvSpPr>
          <p:cNvPr id="84" name="Shape 84"/>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85" name="Shape 85"/>
          <p:cNvSpPr/>
          <p:nvPr/>
        </p:nvSpPr>
        <p:spPr>
          <a:xfrm>
            <a:off x="0" y="0"/>
            <a:ext cx="9144000" cy="5143499"/>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86" name="Shape 86"/>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87" name="Shape 87"/>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pic>
        <p:nvPicPr>
          <p:cNvPr id="88" name="Shape 88"/>
          <p:cNvPicPr preferRelativeResize="0"/>
          <p:nvPr/>
        </p:nvPicPr>
        <p:blipFill rotWithShape="1">
          <a:blip r:embed="rId2">
            <a:alphaModFix/>
          </a:blip>
          <a:srcRect/>
          <a:stretch/>
        </p:blipFill>
        <p:spPr>
          <a:xfrm>
            <a:off x="7951410" y="4686262"/>
            <a:ext cx="899699" cy="255300"/>
          </a:xfrm>
          <a:prstGeom prst="rect">
            <a:avLst/>
          </a:prstGeom>
          <a:noFill/>
          <a:ln>
            <a:noFill/>
          </a:ln>
        </p:spPr>
      </p:pic>
      <p:sp>
        <p:nvSpPr>
          <p:cNvPr id="89" name="Shape 89"/>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Tree>
    <p:extLst>
      <p:ext uri="{BB962C8B-B14F-4D97-AF65-F5344CB8AC3E}">
        <p14:creationId xmlns:p14="http://schemas.microsoft.com/office/powerpoint/2010/main" val="198574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Divider 1">
    <p:spTree>
      <p:nvGrpSpPr>
        <p:cNvPr id="1" name="Shape 90"/>
        <p:cNvGrpSpPr/>
        <p:nvPr/>
      </p:nvGrpSpPr>
      <p:grpSpPr>
        <a:xfrm>
          <a:off x="0" y="0"/>
          <a:ext cx="0" cy="0"/>
          <a:chOff x="0" y="0"/>
          <a:chExt cx="0" cy="0"/>
        </a:xfrm>
      </p:grpSpPr>
      <p:sp>
        <p:nvSpPr>
          <p:cNvPr id="91" name="Shape 91"/>
          <p:cNvSpPr/>
          <p:nvPr/>
        </p:nvSpPr>
        <p:spPr>
          <a:xfrm>
            <a:off x="0" y="0"/>
            <a:ext cx="9144000" cy="2168400"/>
          </a:xfrm>
          <a:prstGeom prst="rect">
            <a:avLst/>
          </a:prstGeom>
          <a:gradFill>
            <a:gsLst>
              <a:gs pos="0">
                <a:schemeClr val="lt1"/>
              </a:gs>
              <a:gs pos="100000">
                <a:srgbClr val="949494">
                  <a:alpha val="60784"/>
                </a:srgbClr>
              </a:gs>
            </a:gsLst>
            <a:lin ang="16200038" scaled="0"/>
          </a:gra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00685D"/>
              </a:solidFill>
              <a:latin typeface="Arial"/>
              <a:ea typeface="Arial"/>
              <a:cs typeface="Arial"/>
              <a:sym typeface="Arial"/>
              <a:rtl val="0"/>
            </a:endParaRPr>
          </a:p>
        </p:txBody>
      </p:sp>
      <p:sp>
        <p:nvSpPr>
          <p:cNvPr id="92" name="Shape 92"/>
          <p:cNvSpPr txBox="1">
            <a:spLocks noGrp="1"/>
          </p:cNvSpPr>
          <p:nvPr>
            <p:ph type="ctrTitle"/>
          </p:nvPr>
        </p:nvSpPr>
        <p:spPr>
          <a:xfrm>
            <a:off x="2728911" y="1006879"/>
            <a:ext cx="6048299" cy="1218900"/>
          </a:xfrm>
          <a:prstGeom prst="rect">
            <a:avLst/>
          </a:prstGeom>
          <a:noFill/>
          <a:ln>
            <a:noFill/>
          </a:ln>
        </p:spPr>
        <p:txBody>
          <a:bodyPr lIns="91425" tIns="91425" rIns="91425" bIns="91425" anchor="b" anchorCtr="0"/>
          <a:lstStyle>
            <a:lvl1pPr marL="0" marR="0" indent="0" algn="l" rtl="0">
              <a:lnSpc>
                <a:spcPct val="90000"/>
              </a:lnSpc>
              <a:spcBef>
                <a:spcPts val="0"/>
              </a:spcBef>
              <a:buClr>
                <a:srgbClr val="1C7B70"/>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93" name="Shape 93"/>
          <p:cNvSpPr txBox="1">
            <a:spLocks noGrp="1"/>
          </p:cNvSpPr>
          <p:nvPr>
            <p:ph type="subTitle" idx="1"/>
          </p:nvPr>
        </p:nvSpPr>
        <p:spPr>
          <a:xfrm>
            <a:off x="2728913" y="2455863"/>
            <a:ext cx="6048299" cy="1901699"/>
          </a:xfrm>
          <a:prstGeom prst="rect">
            <a:avLst/>
          </a:prstGeom>
          <a:noFill/>
          <a:ln>
            <a:noFill/>
          </a:ln>
        </p:spPr>
        <p:txBody>
          <a:bodyPr lIns="91425" tIns="91425" rIns="91425" bIns="91425" anchor="t" anchorCtr="0"/>
          <a:lstStyle>
            <a:lvl1pPr marL="0" marR="0" indent="0" algn="l" rtl="0">
              <a:spcBef>
                <a:spcPts val="60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
        <p:nvSpPr>
          <p:cNvPr id="94" name="Shape 94"/>
          <p:cNvSpPr/>
          <p:nvPr/>
        </p:nvSpPr>
        <p:spPr>
          <a:xfrm>
            <a:off x="0" y="0"/>
            <a:ext cx="9144000" cy="2168400"/>
          </a:xfrm>
          <a:prstGeom prst="rect">
            <a:avLst/>
          </a:prstGeom>
          <a:gradFill>
            <a:gsLst>
              <a:gs pos="0">
                <a:schemeClr val="lt1"/>
              </a:gs>
              <a:gs pos="100000">
                <a:srgbClr val="949494">
                  <a:alpha val="60784"/>
                </a:srgbClr>
              </a:gs>
            </a:gsLst>
            <a:lin ang="16200038" scaled="0"/>
          </a:gra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00685D"/>
              </a:solidFill>
              <a:latin typeface="Arial"/>
              <a:ea typeface="Arial"/>
              <a:cs typeface="Arial"/>
              <a:sym typeface="Arial"/>
              <a:rtl val="0"/>
            </a:endParaRPr>
          </a:p>
        </p:txBody>
      </p:sp>
    </p:spTree>
    <p:extLst>
      <p:ext uri="{BB962C8B-B14F-4D97-AF65-F5344CB8AC3E}">
        <p14:creationId xmlns:p14="http://schemas.microsoft.com/office/powerpoint/2010/main" val="957032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vider 3 -Large Text">
    <p:spTree>
      <p:nvGrpSpPr>
        <p:cNvPr id="1" name="Shape 95"/>
        <p:cNvGrpSpPr/>
        <p:nvPr/>
      </p:nvGrpSpPr>
      <p:grpSpPr>
        <a:xfrm>
          <a:off x="0" y="0"/>
          <a:ext cx="0" cy="0"/>
          <a:chOff x="0" y="0"/>
          <a:chExt cx="0" cy="0"/>
        </a:xfrm>
      </p:grpSpPr>
      <p:sp>
        <p:nvSpPr>
          <p:cNvPr id="96" name="Shape 96"/>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97" name="Shape 97"/>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98" name="Shape 98"/>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99" name="Shape 99"/>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100" name="Shape 100"/>
          <p:cNvSpPr txBox="1">
            <a:spLocks noGrp="1"/>
          </p:cNvSpPr>
          <p:nvPr>
            <p:ph type="ctrTitle"/>
          </p:nvPr>
        </p:nvSpPr>
        <p:spPr>
          <a:xfrm>
            <a:off x="670454" y="1674283"/>
            <a:ext cx="6048299" cy="1354200"/>
          </a:xfrm>
          <a:prstGeom prst="rect">
            <a:avLst/>
          </a:prstGeom>
          <a:noFill/>
          <a:ln>
            <a:noFill/>
          </a:ln>
        </p:spPr>
        <p:txBody>
          <a:bodyPr lIns="91425" tIns="91425" rIns="91425" bIns="91425" anchor="b" anchorCtr="0"/>
          <a:lstStyle>
            <a:lvl1pPr marL="0" marR="0" indent="0" algn="l" rtl="0">
              <a:lnSpc>
                <a:spcPct val="90000"/>
              </a:lnSpc>
              <a:spcBef>
                <a:spcPts val="0"/>
              </a:spcBef>
              <a:buClr>
                <a:srgbClr val="00685D"/>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pic>
        <p:nvPicPr>
          <p:cNvPr id="101" name="Shape 101"/>
          <p:cNvPicPr preferRelativeResize="0"/>
          <p:nvPr/>
        </p:nvPicPr>
        <p:blipFill rotWithShape="1">
          <a:blip r:embed="rId2">
            <a:alphaModFix/>
          </a:blip>
          <a:srcRect/>
          <a:stretch/>
        </p:blipFill>
        <p:spPr>
          <a:xfrm>
            <a:off x="7951410" y="4686262"/>
            <a:ext cx="899699" cy="255300"/>
          </a:xfrm>
          <a:prstGeom prst="rect">
            <a:avLst/>
          </a:prstGeom>
          <a:noFill/>
          <a:ln>
            <a:noFill/>
          </a:ln>
        </p:spPr>
      </p:pic>
      <p:sp>
        <p:nvSpPr>
          <p:cNvPr id="102" name="Shape 102"/>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03" name="Shape 103"/>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04" name="Shape 104"/>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05" name="Shape 105"/>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pic>
        <p:nvPicPr>
          <p:cNvPr id="106" name="Shape 106"/>
          <p:cNvPicPr preferRelativeResize="0"/>
          <p:nvPr/>
        </p:nvPicPr>
        <p:blipFill rotWithShape="1">
          <a:blip r:embed="rId2">
            <a:alphaModFix/>
          </a:blip>
          <a:srcRect/>
          <a:stretch/>
        </p:blipFill>
        <p:spPr>
          <a:xfrm>
            <a:off x="7951410" y="4686262"/>
            <a:ext cx="899699" cy="255300"/>
          </a:xfrm>
          <a:prstGeom prst="rect">
            <a:avLst/>
          </a:prstGeom>
          <a:noFill/>
          <a:ln>
            <a:noFill/>
          </a:ln>
        </p:spPr>
      </p:pic>
    </p:spTree>
    <p:extLst>
      <p:ext uri="{BB962C8B-B14F-4D97-AF65-F5344CB8AC3E}">
        <p14:creationId xmlns:p14="http://schemas.microsoft.com/office/powerpoint/2010/main" val="1869068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Only, no circles">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635953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11" name="Shape 11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064736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Content, graphic area on left">
    <p:spTree>
      <p:nvGrpSpPr>
        <p:cNvPr id="1" name="Shape 120"/>
        <p:cNvGrpSpPr/>
        <p:nvPr/>
      </p:nvGrpSpPr>
      <p:grpSpPr>
        <a:xfrm>
          <a:off x="0" y="0"/>
          <a:ext cx="0" cy="0"/>
          <a:chOff x="0" y="0"/>
          <a:chExt cx="0" cy="0"/>
        </a:xfrm>
      </p:grpSpPr>
      <p:sp>
        <p:nvSpPr>
          <p:cNvPr id="121" name="Shape 121"/>
          <p:cNvSpPr>
            <a:spLocks noGrp="1"/>
          </p:cNvSpPr>
          <p:nvPr>
            <p:ph type="pic" idx="2"/>
          </p:nvPr>
        </p:nvSpPr>
        <p:spPr>
          <a:xfrm>
            <a:off x="366713" y="1074737"/>
            <a:ext cx="2073300" cy="3383099"/>
          </a:xfrm>
          <a:prstGeom prst="rect">
            <a:avLst/>
          </a:prstGeom>
          <a:noFill/>
          <a:ln>
            <a:noFill/>
          </a:ln>
        </p:spPr>
      </p:sp>
      <p:sp>
        <p:nvSpPr>
          <p:cNvPr id="122" name="Shape 122"/>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3" name="Shape 123"/>
          <p:cNvSpPr txBox="1">
            <a:spLocks noGrp="1"/>
          </p:cNvSpPr>
          <p:nvPr>
            <p:ph type="body" idx="1"/>
          </p:nvPr>
        </p:nvSpPr>
        <p:spPr>
          <a:xfrm>
            <a:off x="2728913" y="1074737"/>
            <a:ext cx="6048299"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808419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Subtitle, and Content with graphic area at left">
    <p:spTree>
      <p:nvGrpSpPr>
        <p:cNvPr id="1" name="Shape 126"/>
        <p:cNvGrpSpPr/>
        <p:nvPr/>
      </p:nvGrpSpPr>
      <p:grpSpPr>
        <a:xfrm>
          <a:off x="0" y="0"/>
          <a:ext cx="0" cy="0"/>
          <a:chOff x="0" y="0"/>
          <a:chExt cx="0" cy="0"/>
        </a:xfrm>
      </p:grpSpPr>
      <p:sp>
        <p:nvSpPr>
          <p:cNvPr id="127" name="Shape 127"/>
          <p:cNvSpPr>
            <a:spLocks noGrp="1"/>
          </p:cNvSpPr>
          <p:nvPr>
            <p:ph type="pic" idx="2"/>
          </p:nvPr>
        </p:nvSpPr>
        <p:spPr>
          <a:xfrm>
            <a:off x="366713" y="1419225"/>
            <a:ext cx="2073300" cy="3038399"/>
          </a:xfrm>
          <a:prstGeom prst="rect">
            <a:avLst/>
          </a:prstGeom>
          <a:noFill/>
          <a:ln>
            <a:noFill/>
          </a:ln>
        </p:spPr>
      </p:sp>
      <p:sp>
        <p:nvSpPr>
          <p:cNvPr id="128" name="Shape 128"/>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9" name="Shape 129"/>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30" name="Shape 130"/>
          <p:cNvSpPr txBox="1">
            <a:spLocks noGrp="1"/>
          </p:cNvSpPr>
          <p:nvPr>
            <p:ph type="body" idx="3"/>
          </p:nvPr>
        </p:nvSpPr>
        <p:spPr>
          <a:xfrm>
            <a:off x="2728913" y="1419224"/>
            <a:ext cx="60482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167733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Footer bar only">
    <p:bg>
      <p:bgPr>
        <a:solidFill>
          <a:schemeClr val="lt1"/>
        </a:solidFill>
        <a:effectLst/>
      </p:bgPr>
    </p:bg>
    <p:spTree>
      <p:nvGrpSpPr>
        <p:cNvPr id="1" name="Shape 133"/>
        <p:cNvGrpSpPr/>
        <p:nvPr/>
      </p:nvGrpSpPr>
      <p:grpSpPr>
        <a:xfrm>
          <a:off x="0" y="0"/>
          <a:ext cx="0" cy="0"/>
          <a:chOff x="0" y="0"/>
          <a:chExt cx="0" cy="0"/>
        </a:xfrm>
      </p:grpSpPr>
    </p:spTree>
    <p:extLst>
      <p:ext uri="{BB962C8B-B14F-4D97-AF65-F5344CB8AC3E}">
        <p14:creationId xmlns:p14="http://schemas.microsoft.com/office/powerpoint/2010/main" val="30626722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134"/>
        <p:cNvGrpSpPr/>
        <p:nvPr/>
      </p:nvGrpSpPr>
      <p:grpSpPr>
        <a:xfrm>
          <a:off x="0" y="0"/>
          <a:ext cx="0" cy="0"/>
          <a:chOff x="0" y="0"/>
          <a:chExt cx="0" cy="0"/>
        </a:xfrm>
      </p:grpSpPr>
      <p:sp>
        <p:nvSpPr>
          <p:cNvPr id="135" name="Shape 135"/>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36" name="Shape 136"/>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37" name="Shape 137"/>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38" name="Shape 138"/>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139" name="Shape 139"/>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40" name="Shape 1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41" name="Shape 141"/>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42" name="Shape 142"/>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Tree>
    <p:extLst>
      <p:ext uri="{BB962C8B-B14F-4D97-AF65-F5344CB8AC3E}">
        <p14:creationId xmlns:p14="http://schemas.microsoft.com/office/powerpoint/2010/main" val="3195174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Divider">
    <p:spTree>
      <p:nvGrpSpPr>
        <p:cNvPr id="1" name="Shape 143"/>
        <p:cNvGrpSpPr/>
        <p:nvPr/>
      </p:nvGrpSpPr>
      <p:grpSpPr>
        <a:xfrm>
          <a:off x="0" y="0"/>
          <a:ext cx="0" cy="0"/>
          <a:chOff x="0" y="0"/>
          <a:chExt cx="0" cy="0"/>
        </a:xfrm>
      </p:grpSpPr>
      <p:sp>
        <p:nvSpPr>
          <p:cNvPr id="144" name="Shape 144"/>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45" name="Shape 145"/>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46" name="Shape 146"/>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47" name="Shape 147"/>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148" name="Shape 148"/>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buClr>
                <a:schemeClr val="accent3"/>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49" name="Shape 149"/>
          <p:cNvSpPr txBox="1">
            <a:spLocks noGrp="1"/>
          </p:cNvSpPr>
          <p:nvPr>
            <p:ph type="body" idx="1"/>
          </p:nvPr>
        </p:nvSpPr>
        <p:spPr>
          <a:xfrm>
            <a:off x="1026053"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150" name="Shape 150"/>
          <p:cNvPicPr preferRelativeResize="0"/>
          <p:nvPr/>
        </p:nvPicPr>
        <p:blipFill rotWithShape="1">
          <a:blip r:embed="rId2">
            <a:alphaModFix/>
          </a:blip>
          <a:srcRect/>
          <a:stretch/>
        </p:blipFill>
        <p:spPr>
          <a:xfrm>
            <a:off x="7951410" y="4686262"/>
            <a:ext cx="899699" cy="255300"/>
          </a:xfrm>
          <a:prstGeom prst="rect">
            <a:avLst/>
          </a:prstGeom>
          <a:noFill/>
          <a:ln>
            <a:noFill/>
          </a:ln>
        </p:spPr>
      </p:pic>
    </p:spTree>
    <p:extLst>
      <p:ext uri="{BB962C8B-B14F-4D97-AF65-F5344CB8AC3E}">
        <p14:creationId xmlns:p14="http://schemas.microsoft.com/office/powerpoint/2010/main" val="1353788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16"/>
        <p:cNvGrpSpPr/>
        <p:nvPr/>
      </p:nvGrpSpPr>
      <p:grpSpPr>
        <a:xfrm>
          <a:off x="0" y="0"/>
          <a:ext cx="0" cy="0"/>
          <a:chOff x="0" y="0"/>
          <a:chExt cx="0" cy="0"/>
        </a:xfrm>
      </p:grpSpPr>
      <p:sp>
        <p:nvSpPr>
          <p:cNvPr id="17" name="Shape 17"/>
          <p:cNvSpPr/>
          <p:nvPr/>
        </p:nvSpPr>
        <p:spPr>
          <a:xfrm>
            <a:off x="0" y="0"/>
            <a:ext cx="9144000" cy="5143499"/>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8" name="Shape 18"/>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buClr>
                <a:srgbClr val="F16F3B"/>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9" name="Shape 19"/>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
        <p:nvSpPr>
          <p:cNvPr id="20" name="Shape 20"/>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rgbClr val="7F7F7F"/>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22" name="Shape 22"/>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pic>
        <p:nvPicPr>
          <p:cNvPr id="23" name="Shape 23"/>
          <p:cNvPicPr preferRelativeResize="0"/>
          <p:nvPr/>
        </p:nvPicPr>
        <p:blipFill rotWithShape="1">
          <a:blip r:embed="rId2">
            <a:alphaModFix/>
          </a:blip>
          <a:srcRect/>
          <a:stretch/>
        </p:blipFill>
        <p:spPr>
          <a:xfrm>
            <a:off x="7951410" y="4686262"/>
            <a:ext cx="899699" cy="255300"/>
          </a:xfrm>
          <a:prstGeom prst="rect">
            <a:avLst/>
          </a:prstGeom>
          <a:noFill/>
          <a:ln>
            <a:noFill/>
          </a:ln>
        </p:spPr>
      </p:pic>
      <p:sp>
        <p:nvSpPr>
          <p:cNvPr id="24" name="Shape 24"/>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dirty="0">
                <a:solidFill>
                  <a:srgbClr val="7F7F7F"/>
                </a:solidFill>
                <a:latin typeface="Arial"/>
                <a:ea typeface="Arial"/>
                <a:cs typeface="Arial"/>
                <a:sym typeface="Arial"/>
                <a:rtl val="0"/>
              </a:rPr>
              <a:t>© Copyright </a:t>
            </a:r>
            <a:r>
              <a:rPr lang="en" sz="650" kern="0" dirty="0" smtClean="0">
                <a:solidFill>
                  <a:srgbClr val="7F7F7F"/>
                </a:solidFill>
                <a:latin typeface="Arial"/>
                <a:ea typeface="Arial"/>
                <a:cs typeface="Arial"/>
                <a:sym typeface="Arial"/>
                <a:rtl val="0"/>
              </a:rPr>
              <a:t>201</a:t>
            </a:r>
            <a:r>
              <a:rPr lang="en-US" sz="650" kern="0" dirty="0" smtClean="0">
                <a:solidFill>
                  <a:srgbClr val="7F7F7F"/>
                </a:solidFill>
                <a:latin typeface="Arial"/>
                <a:ea typeface="Arial"/>
                <a:cs typeface="Arial"/>
                <a:sym typeface="Arial"/>
                <a:rtl val="0"/>
              </a:rPr>
              <a:t>6</a:t>
            </a:r>
            <a:r>
              <a:rPr lang="en" sz="650" kern="0" dirty="0" smtClean="0">
                <a:solidFill>
                  <a:srgbClr val="7F7F7F"/>
                </a:solidFill>
                <a:latin typeface="Arial"/>
                <a:ea typeface="Arial"/>
                <a:cs typeface="Arial"/>
                <a:sym typeface="Arial"/>
                <a:rtl val="0"/>
              </a:rPr>
              <a:t> </a:t>
            </a:r>
            <a:r>
              <a:rPr lang="en" sz="650" kern="0" dirty="0">
                <a:solidFill>
                  <a:srgbClr val="7F7F7F"/>
                </a:solidFill>
                <a:latin typeface="Arial"/>
                <a:ea typeface="Arial"/>
                <a:cs typeface="Arial"/>
                <a:sym typeface="Arial"/>
                <a:rtl val="0"/>
              </a:rPr>
              <a:t>Pivotal. All rights reserved.</a:t>
            </a:r>
          </a:p>
        </p:txBody>
      </p:sp>
    </p:spTree>
    <p:extLst>
      <p:ext uri="{BB962C8B-B14F-4D97-AF65-F5344CB8AC3E}">
        <p14:creationId xmlns:p14="http://schemas.microsoft.com/office/powerpoint/2010/main" val="25457503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Divider 1">
    <p:spTree>
      <p:nvGrpSpPr>
        <p:cNvPr id="1" name="Shape 151"/>
        <p:cNvGrpSpPr/>
        <p:nvPr/>
      </p:nvGrpSpPr>
      <p:grpSpPr>
        <a:xfrm>
          <a:off x="0" y="0"/>
          <a:ext cx="0" cy="0"/>
          <a:chOff x="0" y="0"/>
          <a:chExt cx="0" cy="0"/>
        </a:xfrm>
      </p:grpSpPr>
      <p:sp>
        <p:nvSpPr>
          <p:cNvPr id="152" name="Shape 152"/>
          <p:cNvSpPr/>
          <p:nvPr/>
        </p:nvSpPr>
        <p:spPr>
          <a:xfrm>
            <a:off x="0" y="0"/>
            <a:ext cx="9144000" cy="2168400"/>
          </a:xfrm>
          <a:prstGeom prst="rect">
            <a:avLst/>
          </a:prstGeom>
          <a:gradFill>
            <a:gsLst>
              <a:gs pos="0">
                <a:schemeClr val="lt1"/>
              </a:gs>
              <a:gs pos="100000">
                <a:srgbClr val="949494">
                  <a:alpha val="60784"/>
                </a:srgbClr>
              </a:gs>
            </a:gsLst>
            <a:lin ang="16200038" scaled="0"/>
          </a:gra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00685D"/>
              </a:solidFill>
              <a:latin typeface="Arial"/>
              <a:ea typeface="Arial"/>
              <a:cs typeface="Arial"/>
              <a:sym typeface="Arial"/>
              <a:rtl val="0"/>
            </a:endParaRPr>
          </a:p>
        </p:txBody>
      </p:sp>
      <p:sp>
        <p:nvSpPr>
          <p:cNvPr id="153" name="Shape 153"/>
          <p:cNvSpPr txBox="1">
            <a:spLocks noGrp="1"/>
          </p:cNvSpPr>
          <p:nvPr>
            <p:ph type="ctrTitle"/>
          </p:nvPr>
        </p:nvSpPr>
        <p:spPr>
          <a:xfrm>
            <a:off x="2728911" y="1006879"/>
            <a:ext cx="6048299" cy="1218900"/>
          </a:xfrm>
          <a:prstGeom prst="rect">
            <a:avLst/>
          </a:prstGeom>
          <a:noFill/>
          <a:ln>
            <a:noFill/>
          </a:ln>
        </p:spPr>
        <p:txBody>
          <a:bodyPr lIns="91425" tIns="91425" rIns="91425" bIns="91425" anchor="b" anchorCtr="0"/>
          <a:lstStyle>
            <a:lvl1pPr marL="0" marR="0" indent="0" algn="l" rtl="0">
              <a:lnSpc>
                <a:spcPct val="90000"/>
              </a:lnSpc>
              <a:spcBef>
                <a:spcPts val="0"/>
              </a:spcBef>
              <a:buClr>
                <a:srgbClr val="1C7B70"/>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54" name="Shape 154"/>
          <p:cNvSpPr txBox="1">
            <a:spLocks noGrp="1"/>
          </p:cNvSpPr>
          <p:nvPr>
            <p:ph type="subTitle" idx="1"/>
          </p:nvPr>
        </p:nvSpPr>
        <p:spPr>
          <a:xfrm>
            <a:off x="2728913" y="2455863"/>
            <a:ext cx="6048299" cy="1901699"/>
          </a:xfrm>
          <a:prstGeom prst="rect">
            <a:avLst/>
          </a:prstGeom>
          <a:noFill/>
          <a:ln>
            <a:noFill/>
          </a:ln>
        </p:spPr>
        <p:txBody>
          <a:bodyPr lIns="91425" tIns="91425" rIns="91425" bIns="91425" anchor="t" anchorCtr="0"/>
          <a:lstStyle>
            <a:lvl1pPr marL="0" marR="0" indent="0" algn="l" rtl="0">
              <a:spcBef>
                <a:spcPts val="60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Tree>
    <p:extLst>
      <p:ext uri="{BB962C8B-B14F-4D97-AF65-F5344CB8AC3E}">
        <p14:creationId xmlns:p14="http://schemas.microsoft.com/office/powerpoint/2010/main" val="1485778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Divider 3 -Large Text">
    <p:spTree>
      <p:nvGrpSpPr>
        <p:cNvPr id="1" name="Shape 155"/>
        <p:cNvGrpSpPr/>
        <p:nvPr/>
      </p:nvGrpSpPr>
      <p:grpSpPr>
        <a:xfrm>
          <a:off x="0" y="0"/>
          <a:ext cx="0" cy="0"/>
          <a:chOff x="0" y="0"/>
          <a:chExt cx="0" cy="0"/>
        </a:xfrm>
      </p:grpSpPr>
      <p:sp>
        <p:nvSpPr>
          <p:cNvPr id="156" name="Shape 156"/>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57" name="Shape 157"/>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58" name="Shape 158"/>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59" name="Shape 159"/>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160" name="Shape 160"/>
          <p:cNvSpPr txBox="1">
            <a:spLocks noGrp="1"/>
          </p:cNvSpPr>
          <p:nvPr>
            <p:ph type="ctrTitle"/>
          </p:nvPr>
        </p:nvSpPr>
        <p:spPr>
          <a:xfrm>
            <a:off x="670454" y="1674283"/>
            <a:ext cx="6048299" cy="1354200"/>
          </a:xfrm>
          <a:prstGeom prst="rect">
            <a:avLst/>
          </a:prstGeom>
          <a:noFill/>
          <a:ln>
            <a:noFill/>
          </a:ln>
        </p:spPr>
        <p:txBody>
          <a:bodyPr lIns="91425" tIns="91425" rIns="91425" bIns="91425" anchor="b" anchorCtr="0"/>
          <a:lstStyle>
            <a:lvl1pPr marL="0" marR="0" indent="0" algn="l" rtl="0">
              <a:lnSpc>
                <a:spcPct val="90000"/>
              </a:lnSpc>
              <a:spcBef>
                <a:spcPts val="0"/>
              </a:spcBef>
              <a:buClr>
                <a:srgbClr val="00685D"/>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pic>
        <p:nvPicPr>
          <p:cNvPr id="161" name="Shape 161"/>
          <p:cNvPicPr preferRelativeResize="0"/>
          <p:nvPr/>
        </p:nvPicPr>
        <p:blipFill rotWithShape="1">
          <a:blip r:embed="rId2">
            <a:alphaModFix/>
          </a:blip>
          <a:srcRect/>
          <a:stretch/>
        </p:blipFill>
        <p:spPr>
          <a:xfrm>
            <a:off x="7951410" y="4686262"/>
            <a:ext cx="899699" cy="255300"/>
          </a:xfrm>
          <a:prstGeom prst="rect">
            <a:avLst/>
          </a:prstGeom>
          <a:noFill/>
          <a:ln>
            <a:noFill/>
          </a:ln>
        </p:spPr>
      </p:pic>
    </p:spTree>
    <p:extLst>
      <p:ext uri="{BB962C8B-B14F-4D97-AF65-F5344CB8AC3E}">
        <p14:creationId xmlns:p14="http://schemas.microsoft.com/office/powerpoint/2010/main" val="2141147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Title Only, no circles">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42373833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itle and Subtitle only">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66" name="Shape 166"/>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8807301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_Title with Subtitle and Content">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70" name="Shape 170"/>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1" name="Shape 171"/>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334357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Title, Content, graphic area on left">
    <p:spTree>
      <p:nvGrpSpPr>
        <p:cNvPr id="1" name="Shape 173"/>
        <p:cNvGrpSpPr/>
        <p:nvPr/>
      </p:nvGrpSpPr>
      <p:grpSpPr>
        <a:xfrm>
          <a:off x="0" y="0"/>
          <a:ext cx="0" cy="0"/>
          <a:chOff x="0" y="0"/>
          <a:chExt cx="0" cy="0"/>
        </a:xfrm>
      </p:grpSpPr>
      <p:sp>
        <p:nvSpPr>
          <p:cNvPr id="174" name="Shape 174"/>
          <p:cNvSpPr>
            <a:spLocks noGrp="1"/>
          </p:cNvSpPr>
          <p:nvPr>
            <p:ph type="pic" idx="2"/>
          </p:nvPr>
        </p:nvSpPr>
        <p:spPr>
          <a:xfrm>
            <a:off x="366713" y="1074737"/>
            <a:ext cx="2073300" cy="3383099"/>
          </a:xfrm>
          <a:prstGeom prst="rect">
            <a:avLst/>
          </a:prstGeom>
          <a:noFill/>
          <a:ln>
            <a:noFill/>
          </a:ln>
        </p:spPr>
      </p:sp>
      <p:sp>
        <p:nvSpPr>
          <p:cNvPr id="175" name="Shape 17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6" name="Shape 176"/>
          <p:cNvSpPr txBox="1">
            <a:spLocks noGrp="1"/>
          </p:cNvSpPr>
          <p:nvPr>
            <p:ph type="body" idx="1"/>
          </p:nvPr>
        </p:nvSpPr>
        <p:spPr>
          <a:xfrm>
            <a:off x="2728913" y="1074737"/>
            <a:ext cx="6048299"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0094528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Subtitle, and Content with graphic area at left">
    <p:spTree>
      <p:nvGrpSpPr>
        <p:cNvPr id="1" name="Shape 178"/>
        <p:cNvGrpSpPr/>
        <p:nvPr/>
      </p:nvGrpSpPr>
      <p:grpSpPr>
        <a:xfrm>
          <a:off x="0" y="0"/>
          <a:ext cx="0" cy="0"/>
          <a:chOff x="0" y="0"/>
          <a:chExt cx="0" cy="0"/>
        </a:xfrm>
      </p:grpSpPr>
      <p:sp>
        <p:nvSpPr>
          <p:cNvPr id="179" name="Shape 179"/>
          <p:cNvSpPr>
            <a:spLocks noGrp="1"/>
          </p:cNvSpPr>
          <p:nvPr>
            <p:ph type="pic" idx="2"/>
          </p:nvPr>
        </p:nvSpPr>
        <p:spPr>
          <a:xfrm>
            <a:off x="366713" y="1419225"/>
            <a:ext cx="2073300" cy="3038399"/>
          </a:xfrm>
          <a:prstGeom prst="rect">
            <a:avLst/>
          </a:prstGeom>
          <a:noFill/>
          <a:ln>
            <a:noFill/>
          </a:ln>
        </p:spPr>
      </p:sp>
      <p:sp>
        <p:nvSpPr>
          <p:cNvPr id="180" name="Shape 180"/>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1" name="Shape 181"/>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82" name="Shape 182"/>
          <p:cNvSpPr txBox="1">
            <a:spLocks noGrp="1"/>
          </p:cNvSpPr>
          <p:nvPr>
            <p:ph type="body" idx="3"/>
          </p:nvPr>
        </p:nvSpPr>
        <p:spPr>
          <a:xfrm>
            <a:off x="2728913" y="1419224"/>
            <a:ext cx="60482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3404092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Two Columns">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6" name="Shape 186"/>
          <p:cNvSpPr txBox="1">
            <a:spLocks noGrp="1"/>
          </p:cNvSpPr>
          <p:nvPr>
            <p:ph type="body" idx="1"/>
          </p:nvPr>
        </p:nvSpPr>
        <p:spPr>
          <a:xfrm>
            <a:off x="366713" y="1074737"/>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7" name="Shape 187"/>
          <p:cNvSpPr txBox="1">
            <a:spLocks noGrp="1"/>
          </p:cNvSpPr>
          <p:nvPr>
            <p:ph type="body" idx="2"/>
          </p:nvPr>
        </p:nvSpPr>
        <p:spPr>
          <a:xfrm>
            <a:off x="4744823" y="1074737"/>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947712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black background">
    <p:spTree>
      <p:nvGrpSpPr>
        <p:cNvPr id="1" name="Shape 189"/>
        <p:cNvGrpSpPr/>
        <p:nvPr/>
      </p:nvGrpSpPr>
      <p:grpSpPr>
        <a:xfrm>
          <a:off x="0" y="0"/>
          <a:ext cx="0" cy="0"/>
          <a:chOff x="0" y="0"/>
          <a:chExt cx="0" cy="0"/>
        </a:xfrm>
      </p:grpSpPr>
      <p:sp>
        <p:nvSpPr>
          <p:cNvPr id="190" name="Shape 190"/>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91" name="Shape 191"/>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92" name="Shape 192"/>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93" name="Shape 193"/>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Tree>
    <p:extLst>
      <p:ext uri="{BB962C8B-B14F-4D97-AF65-F5344CB8AC3E}">
        <p14:creationId xmlns:p14="http://schemas.microsoft.com/office/powerpoint/2010/main" val="8441218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Pivotal Title Slide">
    <p:bg>
      <p:bgPr>
        <a:solidFill>
          <a:schemeClr val="accent1"/>
        </a:solidFill>
        <a:effectLst/>
      </p:bgPr>
    </p:bg>
    <p:spTree>
      <p:nvGrpSpPr>
        <p:cNvPr id="1" name="Shape 194"/>
        <p:cNvGrpSpPr/>
        <p:nvPr/>
      </p:nvGrpSpPr>
      <p:grpSpPr>
        <a:xfrm>
          <a:off x="0" y="0"/>
          <a:ext cx="0" cy="0"/>
          <a:chOff x="0" y="0"/>
          <a:chExt cx="0" cy="0"/>
        </a:xfrm>
      </p:grpSpPr>
      <p:sp>
        <p:nvSpPr>
          <p:cNvPr id="195" name="Shape 195"/>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96" name="Shape 196"/>
          <p:cNvPicPr preferRelativeResize="0"/>
          <p:nvPr/>
        </p:nvPicPr>
        <p:blipFill rotWithShape="1">
          <a:blip r:embed="rId2">
            <a:alphaModFix amt="31000"/>
          </a:blip>
          <a:srcRect/>
          <a:stretch/>
        </p:blipFill>
        <p:spPr>
          <a:xfrm>
            <a:off x="1934109" y="1452325"/>
            <a:ext cx="5152499" cy="1362599"/>
          </a:xfrm>
          <a:prstGeom prst="rect">
            <a:avLst/>
          </a:prstGeom>
          <a:noFill/>
          <a:ln>
            <a:noFill/>
          </a:ln>
        </p:spPr>
      </p:pic>
      <p:sp>
        <p:nvSpPr>
          <p:cNvPr id="197" name="Shape 197"/>
          <p:cNvSpPr txBox="1"/>
          <p:nvPr/>
        </p:nvSpPr>
        <p:spPr>
          <a:xfrm>
            <a:off x="1701800" y="2984500"/>
            <a:ext cx="5689499" cy="476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Tree>
    <p:extLst>
      <p:ext uri="{BB962C8B-B14F-4D97-AF65-F5344CB8AC3E}">
        <p14:creationId xmlns:p14="http://schemas.microsoft.com/office/powerpoint/2010/main" val="161028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1425917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_Title Slide">
    <p:spTree>
      <p:nvGrpSpPr>
        <p:cNvPr id="1" name="Shape 198"/>
        <p:cNvGrpSpPr/>
        <p:nvPr/>
      </p:nvGrpSpPr>
      <p:grpSpPr>
        <a:xfrm>
          <a:off x="0" y="0"/>
          <a:ext cx="0" cy="0"/>
          <a:chOff x="0" y="0"/>
          <a:chExt cx="0" cy="0"/>
        </a:xfrm>
      </p:grpSpPr>
      <p:sp>
        <p:nvSpPr>
          <p:cNvPr id="199" name="Shape 199"/>
          <p:cNvSpPr/>
          <p:nvPr/>
        </p:nvSpPr>
        <p:spPr>
          <a:xfrm>
            <a:off x="0" y="0"/>
            <a:ext cx="9144000" cy="5143499"/>
          </a:xfrm>
          <a:prstGeom prst="rect">
            <a:avLst/>
          </a:prstGeom>
          <a:solidFill>
            <a:schemeClr val="lt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defTabSz="914400" fontAlgn="auto">
              <a:spcBef>
                <a:spcPts val="0"/>
              </a:spcBef>
              <a:spcAft>
                <a:spcPts val="0"/>
              </a:spcAft>
            </a:pPr>
            <a:endParaRPr kern="0">
              <a:solidFill>
                <a:srgbClr val="00685D"/>
              </a:solidFill>
              <a:latin typeface="Arial"/>
              <a:ea typeface="Arial"/>
              <a:cs typeface="Arial"/>
              <a:sym typeface="Arial"/>
              <a:rtl val="0"/>
            </a:endParaRPr>
          </a:p>
        </p:txBody>
      </p:sp>
      <p:sp>
        <p:nvSpPr>
          <p:cNvPr id="200" name="Shape 200"/>
          <p:cNvSpPr txBox="1">
            <a:spLocks noGrp="1"/>
          </p:cNvSpPr>
          <p:nvPr>
            <p:ph type="ctrTitle"/>
          </p:nvPr>
        </p:nvSpPr>
        <p:spPr>
          <a:xfrm>
            <a:off x="890588" y="1312908"/>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buClr>
                <a:srgbClr val="F16F3B"/>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01" name="Shape 201"/>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202" name="Shape 202"/>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rgbClr val="7F7F7F"/>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3" name="Shape 20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00685D"/>
              </a:solidFill>
              <a:latin typeface="Arial"/>
              <a:ea typeface="Arial"/>
              <a:cs typeface="Arial"/>
              <a:sym typeface="Arial"/>
              <a:rtl val="0"/>
            </a:endParaRPr>
          </a:p>
        </p:txBody>
      </p:sp>
      <p:sp>
        <p:nvSpPr>
          <p:cNvPr id="204" name="Shape 204"/>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00685D"/>
              </a:buClr>
              <a:buSzPct val="25000"/>
              <a:buFont typeface="Arial"/>
              <a:buNone/>
            </a:pPr>
            <a:r>
              <a:rPr lang="en" kern="0">
                <a:solidFill>
                  <a:srgbClr val="00685D"/>
                </a:solidFill>
                <a:latin typeface="Arial"/>
                <a:ea typeface="Arial"/>
                <a:cs typeface="Arial"/>
                <a:sym typeface="Arial"/>
                <a:rtl val="0"/>
              </a:rPr>
              <a:t> </a:t>
            </a:r>
          </a:p>
        </p:txBody>
      </p:sp>
      <p:sp>
        <p:nvSpPr>
          <p:cNvPr id="205" name="Shape 205"/>
          <p:cNvSpPr/>
          <p:nvPr/>
        </p:nvSpPr>
        <p:spPr>
          <a:xfrm>
            <a:off x="7941734" y="4713967"/>
            <a:ext cx="957299" cy="219600"/>
          </a:xfrm>
          <a:prstGeom prst="rect">
            <a:avLst/>
          </a:prstGeom>
          <a:blipFill rotWithShape="1">
            <a:blip r:embed="rId2">
              <a:alphaModFix/>
            </a:blip>
            <a:stretch>
              <a:fillRect/>
            </a:stretch>
          </a:blipFill>
          <a:ln>
            <a:noFill/>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ea typeface="Arial"/>
              <a:cs typeface="Arial"/>
              <a:sym typeface="Arial"/>
              <a:rtl val="0"/>
            </a:endParaRPr>
          </a:p>
        </p:txBody>
      </p:sp>
      <p:sp>
        <p:nvSpPr>
          <p:cNvPr id="206" name="Shape 206"/>
          <p:cNvSpPr txBox="1"/>
          <p:nvPr/>
        </p:nvSpPr>
        <p:spPr>
          <a:xfrm>
            <a:off x="365125" y="5025750"/>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Clr>
                <a:srgbClr val="00685D"/>
              </a:buClr>
              <a:buSzPct val="25000"/>
              <a:buFont typeface="Arial"/>
              <a:buNone/>
            </a:pPr>
            <a:r>
              <a:rPr lang="en" sz="650" kern="0">
                <a:solidFill>
                  <a:srgbClr val="7F7F7F"/>
                </a:solidFill>
                <a:latin typeface="Arial"/>
                <a:ea typeface="Arial"/>
                <a:cs typeface="Arial"/>
                <a:sym typeface="Arial"/>
                <a:rtl val="0"/>
              </a:rPr>
              <a:t>Pivotal Confidential–Internal Use Only</a:t>
            </a:r>
          </a:p>
        </p:txBody>
      </p:sp>
    </p:spTree>
    <p:extLst>
      <p:ext uri="{BB962C8B-B14F-4D97-AF65-F5344CB8AC3E}">
        <p14:creationId xmlns:p14="http://schemas.microsoft.com/office/powerpoint/2010/main" val="33156200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9" name="Shape 209"/>
          <p:cNvSpPr txBox="1">
            <a:spLocks noGrp="1"/>
          </p:cNvSpPr>
          <p:nvPr>
            <p:ph type="body" idx="1"/>
          </p:nvPr>
        </p:nvSpPr>
        <p:spPr>
          <a:xfrm>
            <a:off x="366712" y="1074737"/>
            <a:ext cx="8410499" cy="3383099"/>
          </a:xfrm>
          <a:prstGeom prst="rect">
            <a:avLst/>
          </a:prstGeom>
          <a:noFill/>
          <a:ln>
            <a:noFill/>
          </a:ln>
        </p:spPr>
        <p:txBody>
          <a:bodyPr lIns="91425" tIns="91425" rIns="91425" bIns="91425" anchor="t" anchorCtr="0"/>
          <a:lstStyle>
            <a:lvl1pPr rtl="0">
              <a:spcBef>
                <a:spcPts val="1200"/>
              </a:spcBef>
              <a:buClr>
                <a:schemeClr val="accent1"/>
              </a:buClr>
              <a:buFont typeface="Arial"/>
              <a:buChar char="•"/>
              <a:defRPr/>
            </a:lvl1pPr>
            <a:lvl2pPr rtl="0">
              <a:spcBef>
                <a:spcPts val="300"/>
              </a:spcBef>
              <a:buClr>
                <a:schemeClr val="accent1"/>
              </a:buClr>
              <a:buFont typeface="Arial"/>
              <a:buChar char="•"/>
              <a:defRPr/>
            </a:lvl2pPr>
            <a:lvl3pPr rtl="0">
              <a:spcBef>
                <a:spcPts val="300"/>
              </a:spcBef>
              <a:buClr>
                <a:schemeClr val="accent1"/>
              </a:buClr>
              <a:buFont typeface="Arial"/>
              <a:buChar char="•"/>
              <a:defRPr/>
            </a:lvl3pPr>
            <a:lvl4pPr marL="1658937" indent="-173037" rtl="0">
              <a:spcBef>
                <a:spcPts val="300"/>
              </a:spcBef>
              <a:buClr>
                <a:schemeClr val="accent1"/>
              </a:buClr>
              <a:buFont typeface="Arial"/>
              <a:buChar char="•"/>
              <a:defRPr/>
            </a:lvl4pPr>
            <a:lvl5pPr rtl="0">
              <a:spcBef>
                <a:spcPts val="300"/>
              </a:spcBef>
              <a:buClr>
                <a:schemeClr val="accent1"/>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5591134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3_Title with Subtitle and Content">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212" name="Shape 212"/>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3" name="Shape 213"/>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0198023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7" name="Shape 217"/>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49756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1" name="Shape 221"/>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9873754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9054434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16"/>
        <p:cNvGrpSpPr/>
        <p:nvPr/>
      </p:nvGrpSpPr>
      <p:grpSpPr>
        <a:xfrm>
          <a:off x="0" y="0"/>
          <a:ext cx="0" cy="0"/>
          <a:chOff x="0" y="0"/>
          <a:chExt cx="0" cy="0"/>
        </a:xfrm>
      </p:grpSpPr>
      <p:sp>
        <p:nvSpPr>
          <p:cNvPr id="17" name="Shape 17"/>
          <p:cNvSpPr/>
          <p:nvPr/>
        </p:nvSpPr>
        <p:spPr>
          <a:xfrm>
            <a:off x="0" y="0"/>
            <a:ext cx="9144000" cy="5143499"/>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8" name="Shape 18"/>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buClr>
                <a:srgbClr val="F16F3B"/>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9" name="Shape 19"/>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
        <p:nvSpPr>
          <p:cNvPr id="20" name="Shape 20"/>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rgbClr val="7F7F7F"/>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22" name="Shape 22"/>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pic>
        <p:nvPicPr>
          <p:cNvPr id="23" name="Shape 23"/>
          <p:cNvPicPr preferRelativeResize="0"/>
          <p:nvPr/>
        </p:nvPicPr>
        <p:blipFill rotWithShape="1">
          <a:blip r:embed="rId2">
            <a:alphaModFix/>
          </a:blip>
          <a:srcRect/>
          <a:stretch/>
        </p:blipFill>
        <p:spPr>
          <a:xfrm>
            <a:off x="7951410" y="4686262"/>
            <a:ext cx="899699" cy="255300"/>
          </a:xfrm>
          <a:prstGeom prst="rect">
            <a:avLst/>
          </a:prstGeom>
          <a:noFill/>
          <a:ln>
            <a:noFill/>
          </a:ln>
        </p:spPr>
      </p:pic>
      <p:sp>
        <p:nvSpPr>
          <p:cNvPr id="24" name="Shape 24"/>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Tree>
    <p:extLst>
      <p:ext uri="{BB962C8B-B14F-4D97-AF65-F5344CB8AC3E}">
        <p14:creationId xmlns:p14="http://schemas.microsoft.com/office/powerpoint/2010/main" val="25457503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_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1425917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5639657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552688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5639657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2_Title and Content, no circle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9602014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1"/>
          </p:nvPr>
        </p:nvSpPr>
        <p:spPr>
          <a:xfrm>
            <a:off x="457200" y="1151334"/>
            <a:ext cx="4040099" cy="479699"/>
          </a:xfrm>
          <a:prstGeom prst="rect">
            <a:avLst/>
          </a:prstGeom>
          <a:noFill/>
          <a:ln>
            <a:noFill/>
          </a:ln>
        </p:spPr>
        <p:txBody>
          <a:bodyPr lIns="91425" tIns="91425" rIns="91425" bIns="91425" anchor="b"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7" name="Shape 47"/>
          <p:cNvSpPr txBox="1">
            <a:spLocks noGrp="1"/>
          </p:cNvSpPr>
          <p:nvPr>
            <p:ph type="body" idx="2"/>
          </p:nvPr>
        </p:nvSpPr>
        <p:spPr>
          <a:xfrm>
            <a:off x="457200" y="1631155"/>
            <a:ext cx="4040099"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body" idx="3"/>
          </p:nvPr>
        </p:nvSpPr>
        <p:spPr>
          <a:xfrm>
            <a:off x="4645026" y="1151334"/>
            <a:ext cx="4041900" cy="479699"/>
          </a:xfrm>
          <a:prstGeom prst="rect">
            <a:avLst/>
          </a:prstGeom>
          <a:noFill/>
          <a:ln>
            <a:noFill/>
          </a:ln>
        </p:spPr>
        <p:txBody>
          <a:bodyPr lIns="91425" tIns="91425" rIns="91425" bIns="91425" anchor="b"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9" name="Shape 49"/>
          <p:cNvSpPr txBox="1">
            <a:spLocks noGrp="1"/>
          </p:cNvSpPr>
          <p:nvPr>
            <p:ph type="body" idx="4"/>
          </p:nvPr>
        </p:nvSpPr>
        <p:spPr>
          <a:xfrm>
            <a:off x="4645026" y="1631155"/>
            <a:ext cx="4041900"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457200" y="4767262"/>
            <a:ext cx="2133599" cy="2739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pPr defTabSz="914400" fontAlgn="auto">
              <a:spcAft>
                <a:spcPts val="0"/>
              </a:spcAft>
            </a:pPr>
            <a:endParaRPr sz="1400" kern="0">
              <a:solidFill>
                <a:srgbClr val="000000"/>
              </a:solidFill>
              <a:latin typeface="Arial"/>
              <a:ea typeface="Arial"/>
              <a:cs typeface="Arial"/>
              <a:sym typeface="Arial"/>
              <a:rtl val="0"/>
            </a:endParaRPr>
          </a:p>
        </p:txBody>
      </p:sp>
      <p:sp>
        <p:nvSpPr>
          <p:cNvPr id="51" name="Shape 51"/>
          <p:cNvSpPr txBox="1">
            <a:spLocks noGrp="1"/>
          </p:cNvSpPr>
          <p:nvPr>
            <p:ph type="ftr" idx="11"/>
          </p:nvPr>
        </p:nvSpPr>
        <p:spPr>
          <a:xfrm>
            <a:off x="3124200" y="4767262"/>
            <a:ext cx="2895600" cy="2739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pPr defTabSz="914400" fontAlgn="auto">
              <a:spcAft>
                <a:spcPts val="0"/>
              </a:spcAft>
            </a:pPr>
            <a:endParaRPr sz="1400" kern="0">
              <a:solidFill>
                <a:srgbClr val="000000"/>
              </a:solidFill>
              <a:latin typeface="Arial"/>
              <a:ea typeface="Arial"/>
              <a:cs typeface="Arial"/>
              <a:sym typeface="Arial"/>
              <a:rtl val="0"/>
            </a:endParaRPr>
          </a:p>
        </p:txBody>
      </p:sp>
      <p:sp>
        <p:nvSpPr>
          <p:cNvPr id="52" name="Shape 52"/>
          <p:cNvSpPr txBox="1">
            <a:spLocks noGrp="1"/>
          </p:cNvSpPr>
          <p:nvPr>
            <p:ph type="sldNum" idx="12"/>
          </p:nvPr>
        </p:nvSpPr>
        <p:spPr>
          <a:xfrm>
            <a:off x="6553200" y="4767262"/>
            <a:ext cx="2133599" cy="273900"/>
          </a:xfrm>
          <a:prstGeom prst="rect">
            <a:avLst/>
          </a:prstGeom>
          <a:noFill/>
          <a:ln>
            <a:noFill/>
          </a:ln>
        </p:spPr>
        <p:txBody>
          <a:bodyPr lIns="91425" tIns="45700" rIns="91425" bIns="45700" anchor="t" anchorCtr="0">
            <a:noAutofit/>
          </a:bodyPr>
          <a:lstStyle/>
          <a:p>
            <a:pPr defTabSz="914400" fontAlgn="auto">
              <a:spcBef>
                <a:spcPts val="0"/>
              </a:spcBef>
              <a:spcAft>
                <a:spcPts val="0"/>
              </a:spcAft>
              <a:buSzPct val="25000"/>
            </a:pPr>
            <a:fld id="{00000000-1234-1234-1234-123412341234}" type="slidenum">
              <a:rPr lang="en" kern="0">
                <a:solidFill>
                  <a:srgbClr val="00685D"/>
                </a:solidFill>
                <a:latin typeface="Arial"/>
                <a:ea typeface="Arial"/>
                <a:cs typeface="Arial"/>
                <a:sym typeface="Arial"/>
                <a:rtl val="0"/>
              </a:rPr>
              <a:pPr defTabSz="914400" fontAlgn="auto">
                <a:spcBef>
                  <a:spcPts val="0"/>
                </a:spcBef>
                <a:spcAft>
                  <a:spcPts val="0"/>
                </a:spcAft>
                <a:buSzPct val="25000"/>
              </a:pPr>
              <a:t>‹#›</a:t>
            </a:fld>
            <a:endParaRPr lang="en" kern="0">
              <a:solidFill>
                <a:srgbClr val="00685D"/>
              </a:solidFill>
              <a:latin typeface="Arial"/>
              <a:ea typeface="Arial"/>
              <a:cs typeface="Arial"/>
              <a:sym typeface="Arial"/>
              <a:rtl val="0"/>
            </a:endParaRPr>
          </a:p>
        </p:txBody>
      </p:sp>
    </p:spTree>
    <p:extLst>
      <p:ext uri="{BB962C8B-B14F-4D97-AF65-F5344CB8AC3E}">
        <p14:creationId xmlns:p14="http://schemas.microsoft.com/office/powerpoint/2010/main" val="25197802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wo Columns">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txBox="1">
            <a:spLocks noGrp="1"/>
          </p:cNvSpPr>
          <p:nvPr>
            <p:ph type="body" idx="1"/>
          </p:nvPr>
        </p:nvSpPr>
        <p:spPr>
          <a:xfrm>
            <a:off x="366713" y="1074737"/>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2"/>
          </p:nvPr>
        </p:nvSpPr>
        <p:spPr>
          <a:xfrm>
            <a:off x="4744823" y="1074737"/>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0744266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0481363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Slide">
    <p:spTree>
      <p:nvGrpSpPr>
        <p:cNvPr id="1" name="Shape 76"/>
        <p:cNvGrpSpPr/>
        <p:nvPr/>
      </p:nvGrpSpPr>
      <p:grpSpPr>
        <a:xfrm>
          <a:off x="0" y="0"/>
          <a:ext cx="0" cy="0"/>
          <a:chOff x="0" y="0"/>
          <a:chExt cx="0" cy="0"/>
        </a:xfrm>
      </p:grpSpPr>
      <p:sp>
        <p:nvSpPr>
          <p:cNvPr id="77" name="Shape 77"/>
          <p:cNvSpPr/>
          <p:nvPr/>
        </p:nvSpPr>
        <p:spPr>
          <a:xfrm>
            <a:off x="0" y="0"/>
            <a:ext cx="9144000" cy="5143499"/>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78" name="Shape 78"/>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buClr>
                <a:srgbClr val="F16F3B"/>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
        <p:nvSpPr>
          <p:cNvPr id="80" name="Shape 80"/>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rgbClr val="7F7F7F"/>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1" name="Shape 81"/>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82" name="Shape 82"/>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pic>
        <p:nvPicPr>
          <p:cNvPr id="83" name="Shape 83"/>
          <p:cNvPicPr preferRelativeResize="0"/>
          <p:nvPr/>
        </p:nvPicPr>
        <p:blipFill rotWithShape="1">
          <a:blip r:embed="rId2">
            <a:alphaModFix/>
          </a:blip>
          <a:srcRect/>
          <a:stretch/>
        </p:blipFill>
        <p:spPr>
          <a:xfrm>
            <a:off x="7951410" y="4686262"/>
            <a:ext cx="899699" cy="255300"/>
          </a:xfrm>
          <a:prstGeom prst="rect">
            <a:avLst/>
          </a:prstGeom>
          <a:noFill/>
          <a:ln>
            <a:noFill/>
          </a:ln>
        </p:spPr>
      </p:pic>
      <p:sp>
        <p:nvSpPr>
          <p:cNvPr id="84" name="Shape 84"/>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85" name="Shape 85"/>
          <p:cNvSpPr/>
          <p:nvPr/>
        </p:nvSpPr>
        <p:spPr>
          <a:xfrm>
            <a:off x="0" y="0"/>
            <a:ext cx="9144000" cy="5143499"/>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86" name="Shape 86"/>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87" name="Shape 87"/>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pic>
        <p:nvPicPr>
          <p:cNvPr id="88" name="Shape 88"/>
          <p:cNvPicPr preferRelativeResize="0"/>
          <p:nvPr/>
        </p:nvPicPr>
        <p:blipFill rotWithShape="1">
          <a:blip r:embed="rId2">
            <a:alphaModFix/>
          </a:blip>
          <a:srcRect/>
          <a:stretch/>
        </p:blipFill>
        <p:spPr>
          <a:xfrm>
            <a:off x="7951410" y="4686262"/>
            <a:ext cx="899699" cy="255300"/>
          </a:xfrm>
          <a:prstGeom prst="rect">
            <a:avLst/>
          </a:prstGeom>
          <a:noFill/>
          <a:ln>
            <a:noFill/>
          </a:ln>
        </p:spPr>
      </p:pic>
      <p:sp>
        <p:nvSpPr>
          <p:cNvPr id="89" name="Shape 89"/>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Tree>
    <p:extLst>
      <p:ext uri="{BB962C8B-B14F-4D97-AF65-F5344CB8AC3E}">
        <p14:creationId xmlns:p14="http://schemas.microsoft.com/office/powerpoint/2010/main" val="19857443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Divider 1">
    <p:spTree>
      <p:nvGrpSpPr>
        <p:cNvPr id="1" name="Shape 90"/>
        <p:cNvGrpSpPr/>
        <p:nvPr/>
      </p:nvGrpSpPr>
      <p:grpSpPr>
        <a:xfrm>
          <a:off x="0" y="0"/>
          <a:ext cx="0" cy="0"/>
          <a:chOff x="0" y="0"/>
          <a:chExt cx="0" cy="0"/>
        </a:xfrm>
      </p:grpSpPr>
      <p:sp>
        <p:nvSpPr>
          <p:cNvPr id="91" name="Shape 91"/>
          <p:cNvSpPr/>
          <p:nvPr/>
        </p:nvSpPr>
        <p:spPr>
          <a:xfrm>
            <a:off x="0" y="0"/>
            <a:ext cx="9144000" cy="2168400"/>
          </a:xfrm>
          <a:prstGeom prst="rect">
            <a:avLst/>
          </a:prstGeom>
          <a:gradFill>
            <a:gsLst>
              <a:gs pos="0">
                <a:schemeClr val="lt1"/>
              </a:gs>
              <a:gs pos="100000">
                <a:srgbClr val="949494">
                  <a:alpha val="60784"/>
                </a:srgbClr>
              </a:gs>
            </a:gsLst>
            <a:lin ang="16200038" scaled="0"/>
          </a:gra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00685D"/>
              </a:solidFill>
              <a:latin typeface="Arial"/>
              <a:ea typeface="Arial"/>
              <a:cs typeface="Arial"/>
              <a:sym typeface="Arial"/>
              <a:rtl val="0"/>
            </a:endParaRPr>
          </a:p>
        </p:txBody>
      </p:sp>
      <p:sp>
        <p:nvSpPr>
          <p:cNvPr id="92" name="Shape 92"/>
          <p:cNvSpPr txBox="1">
            <a:spLocks noGrp="1"/>
          </p:cNvSpPr>
          <p:nvPr>
            <p:ph type="ctrTitle"/>
          </p:nvPr>
        </p:nvSpPr>
        <p:spPr>
          <a:xfrm>
            <a:off x="2728911" y="1006879"/>
            <a:ext cx="6048299" cy="1218900"/>
          </a:xfrm>
          <a:prstGeom prst="rect">
            <a:avLst/>
          </a:prstGeom>
          <a:noFill/>
          <a:ln>
            <a:noFill/>
          </a:ln>
        </p:spPr>
        <p:txBody>
          <a:bodyPr lIns="91425" tIns="91425" rIns="91425" bIns="91425" anchor="b" anchorCtr="0"/>
          <a:lstStyle>
            <a:lvl1pPr marL="0" marR="0" indent="0" algn="l" rtl="0">
              <a:lnSpc>
                <a:spcPct val="90000"/>
              </a:lnSpc>
              <a:spcBef>
                <a:spcPts val="0"/>
              </a:spcBef>
              <a:buClr>
                <a:srgbClr val="1C7B70"/>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93" name="Shape 93"/>
          <p:cNvSpPr txBox="1">
            <a:spLocks noGrp="1"/>
          </p:cNvSpPr>
          <p:nvPr>
            <p:ph type="subTitle" idx="1"/>
          </p:nvPr>
        </p:nvSpPr>
        <p:spPr>
          <a:xfrm>
            <a:off x="2728913" y="2455863"/>
            <a:ext cx="6048299" cy="1901699"/>
          </a:xfrm>
          <a:prstGeom prst="rect">
            <a:avLst/>
          </a:prstGeom>
          <a:noFill/>
          <a:ln>
            <a:noFill/>
          </a:ln>
        </p:spPr>
        <p:txBody>
          <a:bodyPr lIns="91425" tIns="91425" rIns="91425" bIns="91425" anchor="t" anchorCtr="0"/>
          <a:lstStyle>
            <a:lvl1pPr marL="0" marR="0" indent="0" algn="l" rtl="0">
              <a:spcBef>
                <a:spcPts val="60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
        <p:nvSpPr>
          <p:cNvPr id="94" name="Shape 94"/>
          <p:cNvSpPr/>
          <p:nvPr/>
        </p:nvSpPr>
        <p:spPr>
          <a:xfrm>
            <a:off x="0" y="0"/>
            <a:ext cx="9144000" cy="2168400"/>
          </a:xfrm>
          <a:prstGeom prst="rect">
            <a:avLst/>
          </a:prstGeom>
          <a:gradFill>
            <a:gsLst>
              <a:gs pos="0">
                <a:schemeClr val="lt1"/>
              </a:gs>
              <a:gs pos="100000">
                <a:srgbClr val="949494">
                  <a:alpha val="60784"/>
                </a:srgbClr>
              </a:gs>
            </a:gsLst>
            <a:lin ang="16200038" scaled="0"/>
          </a:gra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00685D"/>
              </a:solidFill>
              <a:latin typeface="Arial"/>
              <a:ea typeface="Arial"/>
              <a:cs typeface="Arial"/>
              <a:sym typeface="Arial"/>
              <a:rtl val="0"/>
            </a:endParaRPr>
          </a:p>
        </p:txBody>
      </p:sp>
    </p:spTree>
    <p:extLst>
      <p:ext uri="{BB962C8B-B14F-4D97-AF65-F5344CB8AC3E}">
        <p14:creationId xmlns:p14="http://schemas.microsoft.com/office/powerpoint/2010/main" val="9570325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Divider 3 -Large Text">
    <p:spTree>
      <p:nvGrpSpPr>
        <p:cNvPr id="1" name="Shape 95"/>
        <p:cNvGrpSpPr/>
        <p:nvPr/>
      </p:nvGrpSpPr>
      <p:grpSpPr>
        <a:xfrm>
          <a:off x="0" y="0"/>
          <a:ext cx="0" cy="0"/>
          <a:chOff x="0" y="0"/>
          <a:chExt cx="0" cy="0"/>
        </a:xfrm>
      </p:grpSpPr>
      <p:sp>
        <p:nvSpPr>
          <p:cNvPr id="96" name="Shape 96"/>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97" name="Shape 97"/>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98" name="Shape 98"/>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99" name="Shape 99"/>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100" name="Shape 100"/>
          <p:cNvSpPr txBox="1">
            <a:spLocks noGrp="1"/>
          </p:cNvSpPr>
          <p:nvPr>
            <p:ph type="ctrTitle"/>
          </p:nvPr>
        </p:nvSpPr>
        <p:spPr>
          <a:xfrm>
            <a:off x="670454" y="1674283"/>
            <a:ext cx="6048299" cy="1354200"/>
          </a:xfrm>
          <a:prstGeom prst="rect">
            <a:avLst/>
          </a:prstGeom>
          <a:noFill/>
          <a:ln>
            <a:noFill/>
          </a:ln>
        </p:spPr>
        <p:txBody>
          <a:bodyPr lIns="91425" tIns="91425" rIns="91425" bIns="91425" anchor="b" anchorCtr="0"/>
          <a:lstStyle>
            <a:lvl1pPr marL="0" marR="0" indent="0" algn="l" rtl="0">
              <a:lnSpc>
                <a:spcPct val="90000"/>
              </a:lnSpc>
              <a:spcBef>
                <a:spcPts val="0"/>
              </a:spcBef>
              <a:buClr>
                <a:srgbClr val="00685D"/>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pic>
        <p:nvPicPr>
          <p:cNvPr id="101" name="Shape 101"/>
          <p:cNvPicPr preferRelativeResize="0"/>
          <p:nvPr/>
        </p:nvPicPr>
        <p:blipFill rotWithShape="1">
          <a:blip r:embed="rId2">
            <a:alphaModFix/>
          </a:blip>
          <a:srcRect/>
          <a:stretch/>
        </p:blipFill>
        <p:spPr>
          <a:xfrm>
            <a:off x="7951410" y="4686262"/>
            <a:ext cx="899699" cy="255300"/>
          </a:xfrm>
          <a:prstGeom prst="rect">
            <a:avLst/>
          </a:prstGeom>
          <a:noFill/>
          <a:ln>
            <a:noFill/>
          </a:ln>
        </p:spPr>
      </p:pic>
      <p:sp>
        <p:nvSpPr>
          <p:cNvPr id="102" name="Shape 102"/>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03" name="Shape 103"/>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04" name="Shape 104"/>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05" name="Shape 105"/>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pic>
        <p:nvPicPr>
          <p:cNvPr id="106" name="Shape 106"/>
          <p:cNvPicPr preferRelativeResize="0"/>
          <p:nvPr/>
        </p:nvPicPr>
        <p:blipFill rotWithShape="1">
          <a:blip r:embed="rId2">
            <a:alphaModFix/>
          </a:blip>
          <a:srcRect/>
          <a:stretch/>
        </p:blipFill>
        <p:spPr>
          <a:xfrm>
            <a:off x="7951410" y="4686262"/>
            <a:ext cx="899699" cy="255300"/>
          </a:xfrm>
          <a:prstGeom prst="rect">
            <a:avLst/>
          </a:prstGeom>
          <a:noFill/>
          <a:ln>
            <a:noFill/>
          </a:ln>
        </p:spPr>
      </p:pic>
    </p:spTree>
    <p:extLst>
      <p:ext uri="{BB962C8B-B14F-4D97-AF65-F5344CB8AC3E}">
        <p14:creationId xmlns:p14="http://schemas.microsoft.com/office/powerpoint/2010/main" val="186906848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Title Only, no circles">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6359530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11" name="Shape 11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0647362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Title, Content, graphic area on left">
    <p:spTree>
      <p:nvGrpSpPr>
        <p:cNvPr id="1" name="Shape 120"/>
        <p:cNvGrpSpPr/>
        <p:nvPr/>
      </p:nvGrpSpPr>
      <p:grpSpPr>
        <a:xfrm>
          <a:off x="0" y="0"/>
          <a:ext cx="0" cy="0"/>
          <a:chOff x="0" y="0"/>
          <a:chExt cx="0" cy="0"/>
        </a:xfrm>
      </p:grpSpPr>
      <p:sp>
        <p:nvSpPr>
          <p:cNvPr id="121" name="Shape 121"/>
          <p:cNvSpPr>
            <a:spLocks noGrp="1"/>
          </p:cNvSpPr>
          <p:nvPr>
            <p:ph type="pic" idx="2"/>
          </p:nvPr>
        </p:nvSpPr>
        <p:spPr>
          <a:xfrm>
            <a:off x="366713" y="1074737"/>
            <a:ext cx="2073300" cy="3383099"/>
          </a:xfrm>
          <a:prstGeom prst="rect">
            <a:avLst/>
          </a:prstGeom>
          <a:noFill/>
          <a:ln>
            <a:noFill/>
          </a:ln>
        </p:spPr>
      </p:sp>
      <p:sp>
        <p:nvSpPr>
          <p:cNvPr id="122" name="Shape 122"/>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3" name="Shape 123"/>
          <p:cNvSpPr txBox="1">
            <a:spLocks noGrp="1"/>
          </p:cNvSpPr>
          <p:nvPr>
            <p:ph type="body" idx="1"/>
          </p:nvPr>
        </p:nvSpPr>
        <p:spPr>
          <a:xfrm>
            <a:off x="2728913" y="1074737"/>
            <a:ext cx="6048299"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808419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5526883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Title, Subtitle, and Content with graphic area at left">
    <p:spTree>
      <p:nvGrpSpPr>
        <p:cNvPr id="1" name="Shape 126"/>
        <p:cNvGrpSpPr/>
        <p:nvPr/>
      </p:nvGrpSpPr>
      <p:grpSpPr>
        <a:xfrm>
          <a:off x="0" y="0"/>
          <a:ext cx="0" cy="0"/>
          <a:chOff x="0" y="0"/>
          <a:chExt cx="0" cy="0"/>
        </a:xfrm>
      </p:grpSpPr>
      <p:sp>
        <p:nvSpPr>
          <p:cNvPr id="127" name="Shape 127"/>
          <p:cNvSpPr>
            <a:spLocks noGrp="1"/>
          </p:cNvSpPr>
          <p:nvPr>
            <p:ph type="pic" idx="2"/>
          </p:nvPr>
        </p:nvSpPr>
        <p:spPr>
          <a:xfrm>
            <a:off x="366713" y="1419225"/>
            <a:ext cx="2073300" cy="3038399"/>
          </a:xfrm>
          <a:prstGeom prst="rect">
            <a:avLst/>
          </a:prstGeom>
          <a:noFill/>
          <a:ln>
            <a:noFill/>
          </a:ln>
        </p:spPr>
      </p:sp>
      <p:sp>
        <p:nvSpPr>
          <p:cNvPr id="128" name="Shape 128"/>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9" name="Shape 129"/>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30" name="Shape 130"/>
          <p:cNvSpPr txBox="1">
            <a:spLocks noGrp="1"/>
          </p:cNvSpPr>
          <p:nvPr>
            <p:ph type="body" idx="3"/>
          </p:nvPr>
        </p:nvSpPr>
        <p:spPr>
          <a:xfrm>
            <a:off x="2728913" y="1419224"/>
            <a:ext cx="60482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1677331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Footer bar only">
    <p:bg>
      <p:bgPr>
        <a:solidFill>
          <a:schemeClr val="lt1"/>
        </a:solidFill>
        <a:effectLst/>
      </p:bgPr>
    </p:bg>
    <p:spTree>
      <p:nvGrpSpPr>
        <p:cNvPr id="1" name="Shape 133"/>
        <p:cNvGrpSpPr/>
        <p:nvPr/>
      </p:nvGrpSpPr>
      <p:grpSpPr>
        <a:xfrm>
          <a:off x="0" y="0"/>
          <a:ext cx="0" cy="0"/>
          <a:chOff x="0" y="0"/>
          <a:chExt cx="0" cy="0"/>
        </a:xfrm>
      </p:grpSpPr>
    </p:spTree>
    <p:extLst>
      <p:ext uri="{BB962C8B-B14F-4D97-AF65-F5344CB8AC3E}">
        <p14:creationId xmlns:p14="http://schemas.microsoft.com/office/powerpoint/2010/main" val="3062672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134"/>
        <p:cNvGrpSpPr/>
        <p:nvPr/>
      </p:nvGrpSpPr>
      <p:grpSpPr>
        <a:xfrm>
          <a:off x="0" y="0"/>
          <a:ext cx="0" cy="0"/>
          <a:chOff x="0" y="0"/>
          <a:chExt cx="0" cy="0"/>
        </a:xfrm>
      </p:grpSpPr>
      <p:sp>
        <p:nvSpPr>
          <p:cNvPr id="135" name="Shape 135"/>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36" name="Shape 136"/>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37" name="Shape 137"/>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38" name="Shape 138"/>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139" name="Shape 139"/>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40" name="Shape 1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41" name="Shape 141"/>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42" name="Shape 142"/>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Tree>
    <p:extLst>
      <p:ext uri="{BB962C8B-B14F-4D97-AF65-F5344CB8AC3E}">
        <p14:creationId xmlns:p14="http://schemas.microsoft.com/office/powerpoint/2010/main" val="31951740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1_Divider">
    <p:spTree>
      <p:nvGrpSpPr>
        <p:cNvPr id="1" name="Shape 143"/>
        <p:cNvGrpSpPr/>
        <p:nvPr/>
      </p:nvGrpSpPr>
      <p:grpSpPr>
        <a:xfrm>
          <a:off x="0" y="0"/>
          <a:ext cx="0" cy="0"/>
          <a:chOff x="0" y="0"/>
          <a:chExt cx="0" cy="0"/>
        </a:xfrm>
      </p:grpSpPr>
      <p:sp>
        <p:nvSpPr>
          <p:cNvPr id="144" name="Shape 144"/>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45" name="Shape 145"/>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46" name="Shape 146"/>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47" name="Shape 147"/>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148" name="Shape 148"/>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buClr>
                <a:schemeClr val="accent3"/>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49" name="Shape 149"/>
          <p:cNvSpPr txBox="1">
            <a:spLocks noGrp="1"/>
          </p:cNvSpPr>
          <p:nvPr>
            <p:ph type="body" idx="1"/>
          </p:nvPr>
        </p:nvSpPr>
        <p:spPr>
          <a:xfrm>
            <a:off x="1026053"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150" name="Shape 150"/>
          <p:cNvPicPr preferRelativeResize="0"/>
          <p:nvPr/>
        </p:nvPicPr>
        <p:blipFill rotWithShape="1">
          <a:blip r:embed="rId2">
            <a:alphaModFix/>
          </a:blip>
          <a:srcRect/>
          <a:stretch/>
        </p:blipFill>
        <p:spPr>
          <a:xfrm>
            <a:off x="7951410" y="4686262"/>
            <a:ext cx="899699" cy="255300"/>
          </a:xfrm>
          <a:prstGeom prst="rect">
            <a:avLst/>
          </a:prstGeom>
          <a:noFill/>
          <a:ln>
            <a:noFill/>
          </a:ln>
        </p:spPr>
      </p:pic>
    </p:spTree>
    <p:extLst>
      <p:ext uri="{BB962C8B-B14F-4D97-AF65-F5344CB8AC3E}">
        <p14:creationId xmlns:p14="http://schemas.microsoft.com/office/powerpoint/2010/main" val="13537887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1_Divider 1">
    <p:spTree>
      <p:nvGrpSpPr>
        <p:cNvPr id="1" name="Shape 151"/>
        <p:cNvGrpSpPr/>
        <p:nvPr/>
      </p:nvGrpSpPr>
      <p:grpSpPr>
        <a:xfrm>
          <a:off x="0" y="0"/>
          <a:ext cx="0" cy="0"/>
          <a:chOff x="0" y="0"/>
          <a:chExt cx="0" cy="0"/>
        </a:xfrm>
      </p:grpSpPr>
      <p:sp>
        <p:nvSpPr>
          <p:cNvPr id="152" name="Shape 152"/>
          <p:cNvSpPr/>
          <p:nvPr/>
        </p:nvSpPr>
        <p:spPr>
          <a:xfrm>
            <a:off x="0" y="0"/>
            <a:ext cx="9144000" cy="2168400"/>
          </a:xfrm>
          <a:prstGeom prst="rect">
            <a:avLst/>
          </a:prstGeom>
          <a:gradFill>
            <a:gsLst>
              <a:gs pos="0">
                <a:schemeClr val="lt1"/>
              </a:gs>
              <a:gs pos="100000">
                <a:srgbClr val="949494">
                  <a:alpha val="60784"/>
                </a:srgbClr>
              </a:gs>
            </a:gsLst>
            <a:lin ang="16200038" scaled="0"/>
          </a:gra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00685D"/>
              </a:solidFill>
              <a:latin typeface="Arial"/>
              <a:ea typeface="Arial"/>
              <a:cs typeface="Arial"/>
              <a:sym typeface="Arial"/>
              <a:rtl val="0"/>
            </a:endParaRPr>
          </a:p>
        </p:txBody>
      </p:sp>
      <p:sp>
        <p:nvSpPr>
          <p:cNvPr id="153" name="Shape 153"/>
          <p:cNvSpPr txBox="1">
            <a:spLocks noGrp="1"/>
          </p:cNvSpPr>
          <p:nvPr>
            <p:ph type="ctrTitle"/>
          </p:nvPr>
        </p:nvSpPr>
        <p:spPr>
          <a:xfrm>
            <a:off x="2728911" y="1006879"/>
            <a:ext cx="6048299" cy="1218900"/>
          </a:xfrm>
          <a:prstGeom prst="rect">
            <a:avLst/>
          </a:prstGeom>
          <a:noFill/>
          <a:ln>
            <a:noFill/>
          </a:ln>
        </p:spPr>
        <p:txBody>
          <a:bodyPr lIns="91425" tIns="91425" rIns="91425" bIns="91425" anchor="b" anchorCtr="0"/>
          <a:lstStyle>
            <a:lvl1pPr marL="0" marR="0" indent="0" algn="l" rtl="0">
              <a:lnSpc>
                <a:spcPct val="90000"/>
              </a:lnSpc>
              <a:spcBef>
                <a:spcPts val="0"/>
              </a:spcBef>
              <a:buClr>
                <a:srgbClr val="1C7B70"/>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54" name="Shape 154"/>
          <p:cNvSpPr txBox="1">
            <a:spLocks noGrp="1"/>
          </p:cNvSpPr>
          <p:nvPr>
            <p:ph type="subTitle" idx="1"/>
          </p:nvPr>
        </p:nvSpPr>
        <p:spPr>
          <a:xfrm>
            <a:off x="2728913" y="2455863"/>
            <a:ext cx="6048299" cy="1901699"/>
          </a:xfrm>
          <a:prstGeom prst="rect">
            <a:avLst/>
          </a:prstGeom>
          <a:noFill/>
          <a:ln>
            <a:noFill/>
          </a:ln>
        </p:spPr>
        <p:txBody>
          <a:bodyPr lIns="91425" tIns="91425" rIns="91425" bIns="91425" anchor="t" anchorCtr="0"/>
          <a:lstStyle>
            <a:lvl1pPr marL="0" marR="0" indent="0" algn="l" rtl="0">
              <a:spcBef>
                <a:spcPts val="60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Tree>
    <p:extLst>
      <p:ext uri="{BB962C8B-B14F-4D97-AF65-F5344CB8AC3E}">
        <p14:creationId xmlns:p14="http://schemas.microsoft.com/office/powerpoint/2010/main" val="14857786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1_Divider 3 -Large Text">
    <p:spTree>
      <p:nvGrpSpPr>
        <p:cNvPr id="1" name="Shape 155"/>
        <p:cNvGrpSpPr/>
        <p:nvPr/>
      </p:nvGrpSpPr>
      <p:grpSpPr>
        <a:xfrm>
          <a:off x="0" y="0"/>
          <a:ext cx="0" cy="0"/>
          <a:chOff x="0" y="0"/>
          <a:chExt cx="0" cy="0"/>
        </a:xfrm>
      </p:grpSpPr>
      <p:sp>
        <p:nvSpPr>
          <p:cNvPr id="156" name="Shape 156"/>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57" name="Shape 157"/>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58" name="Shape 158"/>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59" name="Shape 159"/>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160" name="Shape 160"/>
          <p:cNvSpPr txBox="1">
            <a:spLocks noGrp="1"/>
          </p:cNvSpPr>
          <p:nvPr>
            <p:ph type="ctrTitle"/>
          </p:nvPr>
        </p:nvSpPr>
        <p:spPr>
          <a:xfrm>
            <a:off x="670454" y="1674283"/>
            <a:ext cx="6048299" cy="1354200"/>
          </a:xfrm>
          <a:prstGeom prst="rect">
            <a:avLst/>
          </a:prstGeom>
          <a:noFill/>
          <a:ln>
            <a:noFill/>
          </a:ln>
        </p:spPr>
        <p:txBody>
          <a:bodyPr lIns="91425" tIns="91425" rIns="91425" bIns="91425" anchor="b" anchorCtr="0"/>
          <a:lstStyle>
            <a:lvl1pPr marL="0" marR="0" indent="0" algn="l" rtl="0">
              <a:lnSpc>
                <a:spcPct val="90000"/>
              </a:lnSpc>
              <a:spcBef>
                <a:spcPts val="0"/>
              </a:spcBef>
              <a:buClr>
                <a:srgbClr val="00685D"/>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pic>
        <p:nvPicPr>
          <p:cNvPr id="161" name="Shape 161"/>
          <p:cNvPicPr preferRelativeResize="0"/>
          <p:nvPr/>
        </p:nvPicPr>
        <p:blipFill rotWithShape="1">
          <a:blip r:embed="rId2">
            <a:alphaModFix/>
          </a:blip>
          <a:srcRect/>
          <a:stretch/>
        </p:blipFill>
        <p:spPr>
          <a:xfrm>
            <a:off x="7951410" y="4686262"/>
            <a:ext cx="899699" cy="255300"/>
          </a:xfrm>
          <a:prstGeom prst="rect">
            <a:avLst/>
          </a:prstGeom>
          <a:noFill/>
          <a:ln>
            <a:noFill/>
          </a:ln>
        </p:spPr>
      </p:pic>
    </p:spTree>
    <p:extLst>
      <p:ext uri="{BB962C8B-B14F-4D97-AF65-F5344CB8AC3E}">
        <p14:creationId xmlns:p14="http://schemas.microsoft.com/office/powerpoint/2010/main" val="21411472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1_Title Only, no circles">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42373833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1_Title and Subtitle only">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66" name="Shape 166"/>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8807301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2_Title with Subtitle and Content">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70" name="Shape 170"/>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1" name="Shape 171"/>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334357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1_Title, Content, graphic area on left">
    <p:spTree>
      <p:nvGrpSpPr>
        <p:cNvPr id="1" name="Shape 173"/>
        <p:cNvGrpSpPr/>
        <p:nvPr/>
      </p:nvGrpSpPr>
      <p:grpSpPr>
        <a:xfrm>
          <a:off x="0" y="0"/>
          <a:ext cx="0" cy="0"/>
          <a:chOff x="0" y="0"/>
          <a:chExt cx="0" cy="0"/>
        </a:xfrm>
      </p:grpSpPr>
      <p:sp>
        <p:nvSpPr>
          <p:cNvPr id="174" name="Shape 174"/>
          <p:cNvSpPr>
            <a:spLocks noGrp="1"/>
          </p:cNvSpPr>
          <p:nvPr>
            <p:ph type="pic" idx="2"/>
          </p:nvPr>
        </p:nvSpPr>
        <p:spPr>
          <a:xfrm>
            <a:off x="366713" y="1074737"/>
            <a:ext cx="2073300" cy="3383099"/>
          </a:xfrm>
          <a:prstGeom prst="rect">
            <a:avLst/>
          </a:prstGeom>
          <a:noFill/>
          <a:ln>
            <a:noFill/>
          </a:ln>
        </p:spPr>
      </p:sp>
      <p:sp>
        <p:nvSpPr>
          <p:cNvPr id="175" name="Shape 17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6" name="Shape 176"/>
          <p:cNvSpPr txBox="1">
            <a:spLocks noGrp="1"/>
          </p:cNvSpPr>
          <p:nvPr>
            <p:ph type="body" idx="1"/>
          </p:nvPr>
        </p:nvSpPr>
        <p:spPr>
          <a:xfrm>
            <a:off x="2728913" y="1074737"/>
            <a:ext cx="6048299"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00945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Title and Content, no circle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9602014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_Title, Subtitle, and Content with graphic area at left">
    <p:spTree>
      <p:nvGrpSpPr>
        <p:cNvPr id="1" name="Shape 178"/>
        <p:cNvGrpSpPr/>
        <p:nvPr/>
      </p:nvGrpSpPr>
      <p:grpSpPr>
        <a:xfrm>
          <a:off x="0" y="0"/>
          <a:ext cx="0" cy="0"/>
          <a:chOff x="0" y="0"/>
          <a:chExt cx="0" cy="0"/>
        </a:xfrm>
      </p:grpSpPr>
      <p:sp>
        <p:nvSpPr>
          <p:cNvPr id="179" name="Shape 179"/>
          <p:cNvSpPr>
            <a:spLocks noGrp="1"/>
          </p:cNvSpPr>
          <p:nvPr>
            <p:ph type="pic" idx="2"/>
          </p:nvPr>
        </p:nvSpPr>
        <p:spPr>
          <a:xfrm>
            <a:off x="366713" y="1419225"/>
            <a:ext cx="2073300" cy="3038399"/>
          </a:xfrm>
          <a:prstGeom prst="rect">
            <a:avLst/>
          </a:prstGeom>
          <a:noFill/>
          <a:ln>
            <a:noFill/>
          </a:ln>
        </p:spPr>
      </p:sp>
      <p:sp>
        <p:nvSpPr>
          <p:cNvPr id="180" name="Shape 180"/>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1" name="Shape 181"/>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82" name="Shape 182"/>
          <p:cNvSpPr txBox="1">
            <a:spLocks noGrp="1"/>
          </p:cNvSpPr>
          <p:nvPr>
            <p:ph type="body" idx="3"/>
          </p:nvPr>
        </p:nvSpPr>
        <p:spPr>
          <a:xfrm>
            <a:off x="2728913" y="1419224"/>
            <a:ext cx="60482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34040927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1_Two Columns">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6" name="Shape 186"/>
          <p:cNvSpPr txBox="1">
            <a:spLocks noGrp="1"/>
          </p:cNvSpPr>
          <p:nvPr>
            <p:ph type="body" idx="1"/>
          </p:nvPr>
        </p:nvSpPr>
        <p:spPr>
          <a:xfrm>
            <a:off x="366713" y="1074737"/>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7" name="Shape 187"/>
          <p:cNvSpPr txBox="1">
            <a:spLocks noGrp="1"/>
          </p:cNvSpPr>
          <p:nvPr>
            <p:ph type="body" idx="2"/>
          </p:nvPr>
        </p:nvSpPr>
        <p:spPr>
          <a:xfrm>
            <a:off x="4744823" y="1074737"/>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9477125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1_black background">
    <p:spTree>
      <p:nvGrpSpPr>
        <p:cNvPr id="1" name="Shape 189"/>
        <p:cNvGrpSpPr/>
        <p:nvPr/>
      </p:nvGrpSpPr>
      <p:grpSpPr>
        <a:xfrm>
          <a:off x="0" y="0"/>
          <a:ext cx="0" cy="0"/>
          <a:chOff x="0" y="0"/>
          <a:chExt cx="0" cy="0"/>
        </a:xfrm>
      </p:grpSpPr>
      <p:sp>
        <p:nvSpPr>
          <p:cNvPr id="190" name="Shape 190"/>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91" name="Shape 191"/>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92" name="Shape 192"/>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93" name="Shape 193"/>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Tree>
    <p:extLst>
      <p:ext uri="{BB962C8B-B14F-4D97-AF65-F5344CB8AC3E}">
        <p14:creationId xmlns:p14="http://schemas.microsoft.com/office/powerpoint/2010/main" val="84412186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Pivotal Title Slide">
    <p:bg>
      <p:bgPr>
        <a:solidFill>
          <a:schemeClr val="accent1"/>
        </a:solidFill>
        <a:effectLst/>
      </p:bgPr>
    </p:bg>
    <p:spTree>
      <p:nvGrpSpPr>
        <p:cNvPr id="1" name="Shape 194"/>
        <p:cNvGrpSpPr/>
        <p:nvPr/>
      </p:nvGrpSpPr>
      <p:grpSpPr>
        <a:xfrm>
          <a:off x="0" y="0"/>
          <a:ext cx="0" cy="0"/>
          <a:chOff x="0" y="0"/>
          <a:chExt cx="0" cy="0"/>
        </a:xfrm>
      </p:grpSpPr>
      <p:sp>
        <p:nvSpPr>
          <p:cNvPr id="195" name="Shape 195"/>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96" name="Shape 196"/>
          <p:cNvPicPr preferRelativeResize="0"/>
          <p:nvPr/>
        </p:nvPicPr>
        <p:blipFill rotWithShape="1">
          <a:blip r:embed="rId2">
            <a:alphaModFix amt="31000"/>
          </a:blip>
          <a:srcRect/>
          <a:stretch/>
        </p:blipFill>
        <p:spPr>
          <a:xfrm>
            <a:off x="1934109" y="1452325"/>
            <a:ext cx="5152499" cy="1362599"/>
          </a:xfrm>
          <a:prstGeom prst="rect">
            <a:avLst/>
          </a:prstGeom>
          <a:noFill/>
          <a:ln>
            <a:noFill/>
          </a:ln>
        </p:spPr>
      </p:pic>
      <p:sp>
        <p:nvSpPr>
          <p:cNvPr id="197" name="Shape 197"/>
          <p:cNvSpPr txBox="1"/>
          <p:nvPr/>
        </p:nvSpPr>
        <p:spPr>
          <a:xfrm>
            <a:off x="1701800" y="2984500"/>
            <a:ext cx="5689499" cy="476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Tree>
    <p:extLst>
      <p:ext uri="{BB962C8B-B14F-4D97-AF65-F5344CB8AC3E}">
        <p14:creationId xmlns:p14="http://schemas.microsoft.com/office/powerpoint/2010/main" val="161028769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2_Title Slide">
    <p:spTree>
      <p:nvGrpSpPr>
        <p:cNvPr id="1" name="Shape 198"/>
        <p:cNvGrpSpPr/>
        <p:nvPr/>
      </p:nvGrpSpPr>
      <p:grpSpPr>
        <a:xfrm>
          <a:off x="0" y="0"/>
          <a:ext cx="0" cy="0"/>
          <a:chOff x="0" y="0"/>
          <a:chExt cx="0" cy="0"/>
        </a:xfrm>
      </p:grpSpPr>
      <p:sp>
        <p:nvSpPr>
          <p:cNvPr id="199" name="Shape 199"/>
          <p:cNvSpPr/>
          <p:nvPr/>
        </p:nvSpPr>
        <p:spPr>
          <a:xfrm>
            <a:off x="0" y="0"/>
            <a:ext cx="9144000" cy="5143499"/>
          </a:xfrm>
          <a:prstGeom prst="rect">
            <a:avLst/>
          </a:prstGeom>
          <a:solidFill>
            <a:schemeClr val="lt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defTabSz="914400" fontAlgn="auto">
              <a:spcBef>
                <a:spcPts val="0"/>
              </a:spcBef>
              <a:spcAft>
                <a:spcPts val="0"/>
              </a:spcAft>
            </a:pPr>
            <a:endParaRPr kern="0">
              <a:solidFill>
                <a:srgbClr val="00685D"/>
              </a:solidFill>
              <a:latin typeface="Arial"/>
              <a:ea typeface="Arial"/>
              <a:cs typeface="Arial"/>
              <a:sym typeface="Arial"/>
              <a:rtl val="0"/>
            </a:endParaRPr>
          </a:p>
        </p:txBody>
      </p:sp>
      <p:sp>
        <p:nvSpPr>
          <p:cNvPr id="200" name="Shape 200"/>
          <p:cNvSpPr txBox="1">
            <a:spLocks noGrp="1"/>
          </p:cNvSpPr>
          <p:nvPr>
            <p:ph type="ctrTitle"/>
          </p:nvPr>
        </p:nvSpPr>
        <p:spPr>
          <a:xfrm>
            <a:off x="890588" y="1312908"/>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buClr>
                <a:srgbClr val="F16F3B"/>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01" name="Shape 201"/>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202" name="Shape 202"/>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rgbClr val="7F7F7F"/>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3" name="Shape 20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00685D"/>
              </a:solidFill>
              <a:latin typeface="Arial"/>
              <a:ea typeface="Arial"/>
              <a:cs typeface="Arial"/>
              <a:sym typeface="Arial"/>
              <a:rtl val="0"/>
            </a:endParaRPr>
          </a:p>
        </p:txBody>
      </p:sp>
      <p:sp>
        <p:nvSpPr>
          <p:cNvPr id="204" name="Shape 204"/>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00685D"/>
              </a:buClr>
              <a:buSzPct val="25000"/>
              <a:buFont typeface="Arial"/>
              <a:buNone/>
            </a:pPr>
            <a:r>
              <a:rPr lang="en" kern="0">
                <a:solidFill>
                  <a:srgbClr val="00685D"/>
                </a:solidFill>
                <a:latin typeface="Arial"/>
                <a:ea typeface="Arial"/>
                <a:cs typeface="Arial"/>
                <a:sym typeface="Arial"/>
                <a:rtl val="0"/>
              </a:rPr>
              <a:t> </a:t>
            </a:r>
          </a:p>
        </p:txBody>
      </p:sp>
      <p:sp>
        <p:nvSpPr>
          <p:cNvPr id="205" name="Shape 205"/>
          <p:cNvSpPr/>
          <p:nvPr/>
        </p:nvSpPr>
        <p:spPr>
          <a:xfrm>
            <a:off x="7941734" y="4713967"/>
            <a:ext cx="957299" cy="219600"/>
          </a:xfrm>
          <a:prstGeom prst="rect">
            <a:avLst/>
          </a:prstGeom>
          <a:blipFill rotWithShape="1">
            <a:blip r:embed="rId2">
              <a:alphaModFix/>
            </a:blip>
            <a:stretch>
              <a:fillRect/>
            </a:stretch>
          </a:blipFill>
          <a:ln>
            <a:noFill/>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ea typeface="Arial"/>
              <a:cs typeface="Arial"/>
              <a:sym typeface="Arial"/>
              <a:rtl val="0"/>
            </a:endParaRPr>
          </a:p>
        </p:txBody>
      </p:sp>
      <p:sp>
        <p:nvSpPr>
          <p:cNvPr id="206" name="Shape 206"/>
          <p:cNvSpPr txBox="1"/>
          <p:nvPr/>
        </p:nvSpPr>
        <p:spPr>
          <a:xfrm>
            <a:off x="365125" y="5025750"/>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Clr>
                <a:srgbClr val="00685D"/>
              </a:buClr>
              <a:buSzPct val="25000"/>
              <a:buFont typeface="Arial"/>
              <a:buNone/>
            </a:pPr>
            <a:r>
              <a:rPr lang="en" sz="650" kern="0">
                <a:solidFill>
                  <a:srgbClr val="7F7F7F"/>
                </a:solidFill>
                <a:latin typeface="Arial"/>
                <a:ea typeface="Arial"/>
                <a:cs typeface="Arial"/>
                <a:sym typeface="Arial"/>
                <a:rtl val="0"/>
              </a:rPr>
              <a:t>Pivotal Confidential–Internal Use Only</a:t>
            </a:r>
          </a:p>
        </p:txBody>
      </p:sp>
    </p:spTree>
    <p:extLst>
      <p:ext uri="{BB962C8B-B14F-4D97-AF65-F5344CB8AC3E}">
        <p14:creationId xmlns:p14="http://schemas.microsoft.com/office/powerpoint/2010/main" val="331562004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9" name="Shape 209"/>
          <p:cNvSpPr txBox="1">
            <a:spLocks noGrp="1"/>
          </p:cNvSpPr>
          <p:nvPr>
            <p:ph type="body" idx="1"/>
          </p:nvPr>
        </p:nvSpPr>
        <p:spPr>
          <a:xfrm>
            <a:off x="366712" y="1074737"/>
            <a:ext cx="8410499" cy="3383099"/>
          </a:xfrm>
          <a:prstGeom prst="rect">
            <a:avLst/>
          </a:prstGeom>
          <a:noFill/>
          <a:ln>
            <a:noFill/>
          </a:ln>
        </p:spPr>
        <p:txBody>
          <a:bodyPr lIns="91425" tIns="91425" rIns="91425" bIns="91425" anchor="t" anchorCtr="0"/>
          <a:lstStyle>
            <a:lvl1pPr rtl="0">
              <a:spcBef>
                <a:spcPts val="1200"/>
              </a:spcBef>
              <a:buClr>
                <a:schemeClr val="accent1"/>
              </a:buClr>
              <a:buFont typeface="Arial"/>
              <a:buChar char="•"/>
              <a:defRPr/>
            </a:lvl1pPr>
            <a:lvl2pPr rtl="0">
              <a:spcBef>
                <a:spcPts val="300"/>
              </a:spcBef>
              <a:buClr>
                <a:schemeClr val="accent1"/>
              </a:buClr>
              <a:buFont typeface="Arial"/>
              <a:buChar char="•"/>
              <a:defRPr/>
            </a:lvl2pPr>
            <a:lvl3pPr rtl="0">
              <a:spcBef>
                <a:spcPts val="300"/>
              </a:spcBef>
              <a:buClr>
                <a:schemeClr val="accent1"/>
              </a:buClr>
              <a:buFont typeface="Arial"/>
              <a:buChar char="•"/>
              <a:defRPr/>
            </a:lvl3pPr>
            <a:lvl4pPr marL="1658937" indent="-173037" rtl="0">
              <a:spcBef>
                <a:spcPts val="300"/>
              </a:spcBef>
              <a:buClr>
                <a:schemeClr val="accent1"/>
              </a:buClr>
              <a:buFont typeface="Arial"/>
              <a:buChar char="•"/>
              <a:defRPr/>
            </a:lvl4pPr>
            <a:lvl5pPr rtl="0">
              <a:spcBef>
                <a:spcPts val="300"/>
              </a:spcBef>
              <a:buClr>
                <a:schemeClr val="accent1"/>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5591134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3_Title with Subtitle and Content">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212" name="Shape 212"/>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3" name="Shape 213"/>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01980237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7" name="Shape 217"/>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4975672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1" name="Shape 221"/>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9873754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905443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1"/>
          </p:nvPr>
        </p:nvSpPr>
        <p:spPr>
          <a:xfrm>
            <a:off x="457200" y="1151334"/>
            <a:ext cx="4040099" cy="479699"/>
          </a:xfrm>
          <a:prstGeom prst="rect">
            <a:avLst/>
          </a:prstGeom>
          <a:noFill/>
          <a:ln>
            <a:noFill/>
          </a:ln>
        </p:spPr>
        <p:txBody>
          <a:bodyPr lIns="91425" tIns="91425" rIns="91425" bIns="91425" anchor="b"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7" name="Shape 47"/>
          <p:cNvSpPr txBox="1">
            <a:spLocks noGrp="1"/>
          </p:cNvSpPr>
          <p:nvPr>
            <p:ph type="body" idx="2"/>
          </p:nvPr>
        </p:nvSpPr>
        <p:spPr>
          <a:xfrm>
            <a:off x="457200" y="1631155"/>
            <a:ext cx="4040099"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body" idx="3"/>
          </p:nvPr>
        </p:nvSpPr>
        <p:spPr>
          <a:xfrm>
            <a:off x="4645026" y="1151334"/>
            <a:ext cx="4041900" cy="479699"/>
          </a:xfrm>
          <a:prstGeom prst="rect">
            <a:avLst/>
          </a:prstGeom>
          <a:noFill/>
          <a:ln>
            <a:noFill/>
          </a:ln>
        </p:spPr>
        <p:txBody>
          <a:bodyPr lIns="91425" tIns="91425" rIns="91425" bIns="91425" anchor="b"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9" name="Shape 49"/>
          <p:cNvSpPr txBox="1">
            <a:spLocks noGrp="1"/>
          </p:cNvSpPr>
          <p:nvPr>
            <p:ph type="body" idx="4"/>
          </p:nvPr>
        </p:nvSpPr>
        <p:spPr>
          <a:xfrm>
            <a:off x="4645026" y="1631155"/>
            <a:ext cx="4041900"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457200" y="4767262"/>
            <a:ext cx="2133599" cy="2739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pPr defTabSz="914400" fontAlgn="auto">
              <a:spcAft>
                <a:spcPts val="0"/>
              </a:spcAft>
            </a:pPr>
            <a:endParaRPr sz="1400" kern="0">
              <a:solidFill>
                <a:srgbClr val="000000"/>
              </a:solidFill>
              <a:latin typeface="Arial"/>
              <a:ea typeface="Arial"/>
              <a:cs typeface="Arial"/>
              <a:sym typeface="Arial"/>
              <a:rtl val="0"/>
            </a:endParaRPr>
          </a:p>
        </p:txBody>
      </p:sp>
      <p:sp>
        <p:nvSpPr>
          <p:cNvPr id="51" name="Shape 51"/>
          <p:cNvSpPr txBox="1">
            <a:spLocks noGrp="1"/>
          </p:cNvSpPr>
          <p:nvPr>
            <p:ph type="ftr" idx="11"/>
          </p:nvPr>
        </p:nvSpPr>
        <p:spPr>
          <a:xfrm>
            <a:off x="3124200" y="4767262"/>
            <a:ext cx="2895600" cy="2739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pPr defTabSz="914400" fontAlgn="auto">
              <a:spcAft>
                <a:spcPts val="0"/>
              </a:spcAft>
            </a:pPr>
            <a:endParaRPr sz="1400" kern="0">
              <a:solidFill>
                <a:srgbClr val="000000"/>
              </a:solidFill>
              <a:latin typeface="Arial"/>
              <a:ea typeface="Arial"/>
              <a:cs typeface="Arial"/>
              <a:sym typeface="Arial"/>
              <a:rtl val="0"/>
            </a:endParaRPr>
          </a:p>
        </p:txBody>
      </p:sp>
      <p:sp>
        <p:nvSpPr>
          <p:cNvPr id="52" name="Shape 52"/>
          <p:cNvSpPr txBox="1">
            <a:spLocks noGrp="1"/>
          </p:cNvSpPr>
          <p:nvPr>
            <p:ph type="sldNum" idx="12"/>
          </p:nvPr>
        </p:nvSpPr>
        <p:spPr>
          <a:xfrm>
            <a:off x="6553200" y="4767262"/>
            <a:ext cx="2133599" cy="273900"/>
          </a:xfrm>
          <a:prstGeom prst="rect">
            <a:avLst/>
          </a:prstGeom>
          <a:noFill/>
          <a:ln>
            <a:noFill/>
          </a:ln>
        </p:spPr>
        <p:txBody>
          <a:bodyPr lIns="91425" tIns="45700" rIns="91425" bIns="45700" anchor="t" anchorCtr="0">
            <a:noAutofit/>
          </a:bodyPr>
          <a:lstStyle/>
          <a:p>
            <a:pPr defTabSz="914400" fontAlgn="auto">
              <a:spcBef>
                <a:spcPts val="0"/>
              </a:spcBef>
              <a:spcAft>
                <a:spcPts val="0"/>
              </a:spcAft>
              <a:buSzPct val="25000"/>
            </a:pPr>
            <a:fld id="{00000000-1234-1234-1234-123412341234}" type="slidenum">
              <a:rPr lang="en" kern="0">
                <a:solidFill>
                  <a:srgbClr val="00685D"/>
                </a:solidFill>
                <a:latin typeface="Arial"/>
                <a:ea typeface="Arial"/>
                <a:cs typeface="Arial"/>
                <a:sym typeface="Arial"/>
                <a:rtl val="0"/>
              </a:rPr>
              <a:pPr defTabSz="914400" fontAlgn="auto">
                <a:spcBef>
                  <a:spcPts val="0"/>
                </a:spcBef>
                <a:spcAft>
                  <a:spcPts val="0"/>
                </a:spcAft>
                <a:buSzPct val="25000"/>
              </a:pPr>
              <a:t>‹#›</a:t>
            </a:fld>
            <a:endParaRPr lang="en" kern="0">
              <a:solidFill>
                <a:srgbClr val="00685D"/>
              </a:solidFill>
              <a:latin typeface="Arial"/>
              <a:ea typeface="Arial"/>
              <a:cs typeface="Arial"/>
              <a:sym typeface="Arial"/>
              <a:rtl val="0"/>
            </a:endParaRPr>
          </a:p>
        </p:txBody>
      </p:sp>
    </p:spTree>
    <p:extLst>
      <p:ext uri="{BB962C8B-B14F-4D97-AF65-F5344CB8AC3E}">
        <p14:creationId xmlns:p14="http://schemas.microsoft.com/office/powerpoint/2010/main" val="251978022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200151"/>
            <a:ext cx="8229600" cy="3394472"/>
          </a:xfrm>
          <a:prstGeom prst="rect">
            <a:avLst/>
          </a:prstGeom>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8645685"/>
      </p:ext>
    </p:extLst>
  </p:cSld>
  <p:clrMapOvr>
    <a:masterClrMapping/>
  </p:clrMapOvr>
  <p:timing>
    <p:tnLst>
      <p:par>
        <p:cTn xmlns:p14="http://schemas.microsoft.com/office/powerpoint/2010/mai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18394391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772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wo Columns">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txBox="1">
            <a:spLocks noGrp="1"/>
          </p:cNvSpPr>
          <p:nvPr>
            <p:ph type="body" idx="1"/>
          </p:nvPr>
        </p:nvSpPr>
        <p:spPr>
          <a:xfrm>
            <a:off x="366713" y="1074737"/>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2"/>
          </p:nvPr>
        </p:nvSpPr>
        <p:spPr>
          <a:xfrm>
            <a:off x="4744823" y="1074737"/>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07442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048136349"/>
      </p:ext>
    </p:extLst>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5.xml"/><Relationship Id="rId21" Type="http://schemas.openxmlformats.org/officeDocument/2006/relationships/slideLayout" Target="../slideLayouts/slideLayout56.xml"/><Relationship Id="rId22" Type="http://schemas.openxmlformats.org/officeDocument/2006/relationships/slideLayout" Target="../slideLayouts/slideLayout57.xml"/><Relationship Id="rId23" Type="http://schemas.openxmlformats.org/officeDocument/2006/relationships/slideLayout" Target="../slideLayouts/slideLayout58.xml"/><Relationship Id="rId24" Type="http://schemas.openxmlformats.org/officeDocument/2006/relationships/slideLayout" Target="../slideLayouts/slideLayout59.xml"/><Relationship Id="rId25" Type="http://schemas.openxmlformats.org/officeDocument/2006/relationships/slideLayout" Target="../slideLayouts/slideLayout60.xml"/><Relationship Id="rId26" Type="http://schemas.openxmlformats.org/officeDocument/2006/relationships/slideLayout" Target="../slideLayouts/slideLayout61.xml"/><Relationship Id="rId27" Type="http://schemas.openxmlformats.org/officeDocument/2006/relationships/slideLayout" Target="../slideLayouts/slideLayout62.xml"/><Relationship Id="rId28" Type="http://schemas.openxmlformats.org/officeDocument/2006/relationships/slideLayout" Target="../slideLayouts/slideLayout63.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30" Type="http://schemas.openxmlformats.org/officeDocument/2006/relationships/slideLayout" Target="../slideLayouts/slideLayout65.xml"/><Relationship Id="rId31" Type="http://schemas.openxmlformats.org/officeDocument/2006/relationships/slideLayout" Target="../slideLayouts/slideLayout66.xml"/><Relationship Id="rId32" Type="http://schemas.openxmlformats.org/officeDocument/2006/relationships/slideLayout" Target="../slideLayouts/slideLayout67.xml"/><Relationship Id="rId9" Type="http://schemas.openxmlformats.org/officeDocument/2006/relationships/slideLayout" Target="../slideLayouts/slideLayout44.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33" Type="http://schemas.openxmlformats.org/officeDocument/2006/relationships/slideLayout" Target="../slideLayouts/slideLayout68.xml"/><Relationship Id="rId34" Type="http://schemas.openxmlformats.org/officeDocument/2006/relationships/slideLayout" Target="../slideLayouts/slideLayout69.xml"/><Relationship Id="rId35" Type="http://schemas.openxmlformats.org/officeDocument/2006/relationships/slideLayout" Target="../slideLayouts/slideLayout70.xml"/><Relationship Id="rId36" Type="http://schemas.openxmlformats.org/officeDocument/2006/relationships/slideLayout" Target="../slideLayouts/slideLayout71.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Relationship Id="rId14" Type="http://schemas.openxmlformats.org/officeDocument/2006/relationships/slideLayout" Target="../slideLayouts/slideLayout49.xml"/><Relationship Id="rId15" Type="http://schemas.openxmlformats.org/officeDocument/2006/relationships/slideLayout" Target="../slideLayouts/slideLayout50.xml"/><Relationship Id="rId16" Type="http://schemas.openxmlformats.org/officeDocument/2006/relationships/slideLayout" Target="../slideLayouts/slideLayout51.xml"/><Relationship Id="rId17" Type="http://schemas.openxmlformats.org/officeDocument/2006/relationships/slideLayout" Target="../slideLayouts/slideLayout52.xml"/><Relationship Id="rId18" Type="http://schemas.openxmlformats.org/officeDocument/2006/relationships/slideLayout" Target="../slideLayouts/slideLayout53.xml"/><Relationship Id="rId19" Type="http://schemas.openxmlformats.org/officeDocument/2006/relationships/slideLayout" Target="../slideLayouts/slideLayout54.xml"/><Relationship Id="rId37" Type="http://schemas.openxmlformats.org/officeDocument/2006/relationships/slideLayout" Target="../slideLayouts/slideLayout72.xml"/><Relationship Id="rId38" Type="http://schemas.openxmlformats.org/officeDocument/2006/relationships/theme" Target="../theme/theme2.xml"/><Relationship Id="rId3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6" name="Shape 6"/>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pic>
        <p:nvPicPr>
          <p:cNvPr id="7" name="Shape 7"/>
          <p:cNvPicPr preferRelativeResize="0"/>
          <p:nvPr/>
        </p:nvPicPr>
        <p:blipFill rotWithShape="1">
          <a:blip r:embed="rId37">
            <a:alphaModFix/>
          </a:blip>
          <a:srcRect/>
          <a:stretch/>
        </p:blipFill>
        <p:spPr>
          <a:xfrm>
            <a:off x="7951410" y="4686262"/>
            <a:ext cx="899699" cy="255300"/>
          </a:xfrm>
          <a:prstGeom prst="rect">
            <a:avLst/>
          </a:prstGeom>
          <a:noFill/>
          <a:ln>
            <a:noFill/>
          </a:ln>
        </p:spPr>
      </p:pic>
      <p:sp>
        <p:nvSpPr>
          <p:cNvPr id="8" name="Shape 8"/>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dirty="0">
                <a:solidFill>
                  <a:srgbClr val="7F7F7F"/>
                </a:solidFill>
                <a:latin typeface="Arial"/>
                <a:ea typeface="Arial"/>
                <a:cs typeface="Arial"/>
                <a:sym typeface="Arial"/>
                <a:rtl val="0"/>
              </a:rPr>
              <a:t>© Copyright </a:t>
            </a:r>
            <a:r>
              <a:rPr lang="en" sz="650" kern="0" dirty="0" smtClean="0">
                <a:solidFill>
                  <a:srgbClr val="7F7F7F"/>
                </a:solidFill>
                <a:latin typeface="Arial"/>
                <a:ea typeface="Arial"/>
                <a:cs typeface="Arial"/>
                <a:sym typeface="Arial"/>
                <a:rtl val="0"/>
              </a:rPr>
              <a:t>201</a:t>
            </a:r>
            <a:r>
              <a:rPr lang="en-US" sz="650" kern="0" dirty="0" smtClean="0">
                <a:solidFill>
                  <a:srgbClr val="7F7F7F"/>
                </a:solidFill>
                <a:latin typeface="Arial"/>
                <a:ea typeface="Arial"/>
                <a:cs typeface="Arial"/>
                <a:sym typeface="Arial"/>
                <a:rtl val="0"/>
              </a:rPr>
              <a:t>6</a:t>
            </a:r>
            <a:r>
              <a:rPr lang="en-US" sz="650" kern="0" baseline="0" dirty="0" smtClean="0">
                <a:solidFill>
                  <a:srgbClr val="7F7F7F"/>
                </a:solidFill>
                <a:latin typeface="Arial"/>
                <a:ea typeface="Arial"/>
                <a:cs typeface="Arial"/>
                <a:sym typeface="Arial"/>
                <a:rtl val="0"/>
              </a:rPr>
              <a:t> </a:t>
            </a:r>
            <a:r>
              <a:rPr lang="en" sz="650" kern="0" dirty="0" smtClean="0">
                <a:solidFill>
                  <a:srgbClr val="7F7F7F"/>
                </a:solidFill>
                <a:latin typeface="Arial"/>
                <a:ea typeface="Arial"/>
                <a:cs typeface="Arial"/>
                <a:sym typeface="Arial"/>
                <a:rtl val="0"/>
              </a:rPr>
              <a:t>Pivotal</a:t>
            </a:r>
            <a:r>
              <a:rPr lang="en" sz="650" kern="0" dirty="0">
                <a:solidFill>
                  <a:srgbClr val="7F7F7F"/>
                </a:solidFill>
                <a:latin typeface="Arial"/>
                <a:ea typeface="Arial"/>
                <a:cs typeface="Arial"/>
                <a:sym typeface="Arial"/>
                <a:rtl val="0"/>
              </a:rPr>
              <a:t>. All rights reserved.</a:t>
            </a:r>
          </a:p>
        </p:txBody>
      </p:sp>
    </p:spTree>
    <p:extLst>
      <p:ext uri="{BB962C8B-B14F-4D97-AF65-F5344CB8AC3E}">
        <p14:creationId xmlns:p14="http://schemas.microsoft.com/office/powerpoint/2010/main" val="3505856546"/>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6" name="Shape 6"/>
          <p:cNvSpPr txBox="1"/>
          <p:nvPr/>
        </p:nvSpPr>
        <p:spPr>
          <a:xfrm flipH="1">
            <a:off x="8553450"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pic>
        <p:nvPicPr>
          <p:cNvPr id="7" name="Shape 7"/>
          <p:cNvPicPr preferRelativeResize="0"/>
          <p:nvPr/>
        </p:nvPicPr>
        <p:blipFill rotWithShape="1">
          <a:blip r:embed="rId39">
            <a:alphaModFix/>
          </a:blip>
          <a:srcRect/>
          <a:stretch/>
        </p:blipFill>
        <p:spPr>
          <a:xfrm>
            <a:off x="7951410" y="4686262"/>
            <a:ext cx="899699" cy="255300"/>
          </a:xfrm>
          <a:prstGeom prst="rect">
            <a:avLst/>
          </a:prstGeom>
          <a:noFill/>
          <a:ln>
            <a:noFill/>
          </a:ln>
        </p:spPr>
      </p:pic>
      <p:sp>
        <p:nvSpPr>
          <p:cNvPr id="8" name="Shape 8"/>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Tree>
    <p:extLst>
      <p:ext uri="{BB962C8B-B14F-4D97-AF65-F5344CB8AC3E}">
        <p14:creationId xmlns:p14="http://schemas.microsoft.com/office/powerpoint/2010/main" val="3505856546"/>
      </p:ext>
    </p:extLst>
  </p:cSld>
  <p:clrMap bg1="lt1" tx1="dk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 id="2147483755" r:id="rId37"/>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70.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70.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1.xml"/><Relationship Id="rId4" Type="http://schemas.openxmlformats.org/officeDocument/2006/relationships/notesSlide" Target="../notesSlides/notesSlide20.xml"/><Relationship Id="rId5" Type="http://schemas.openxmlformats.org/officeDocument/2006/relationships/image" Target="../media/image9.png"/><Relationship Id="rId1" Type="http://schemas.openxmlformats.org/officeDocument/2006/relationships/tags" Target="../tags/tag5.xml"/><Relationship Id="rId2"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1.xml"/><Relationship Id="rId4" Type="http://schemas.openxmlformats.org/officeDocument/2006/relationships/notesSlide" Target="../notesSlides/notesSlide21.xml"/><Relationship Id="rId5" Type="http://schemas.openxmlformats.org/officeDocument/2006/relationships/image" Target="../media/image9.png"/><Relationship Id="rId1" Type="http://schemas.openxmlformats.org/officeDocument/2006/relationships/tags" Target="../tags/tag8.xml"/><Relationship Id="rId2" Type="http://schemas.openxmlformats.org/officeDocument/2006/relationships/tags" Target="../tags/tag9.xml"/></Relationships>
</file>

<file path=ppt/slides/_rels/slide22.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7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1.xml"/><Relationship Id="rId4" Type="http://schemas.openxmlformats.org/officeDocument/2006/relationships/notesSlide" Target="../notesSlides/notesSlide23.xml"/><Relationship Id="rId5" Type="http://schemas.openxmlformats.org/officeDocument/2006/relationships/image" Target="../media/image10.png"/><Relationship Id="rId1" Type="http://schemas.openxmlformats.org/officeDocument/2006/relationships/tags" Target="../tags/tag13.xml"/><Relationship Id="rId2" Type="http://schemas.openxmlformats.org/officeDocument/2006/relationships/tags" Target="../tags/tag14.xml"/></Relationships>
</file>

<file path=ppt/slides/_rels/slide24.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7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7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70.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70.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ctrTitle"/>
          </p:nvPr>
        </p:nvSpPr>
        <p:spPr>
          <a:xfrm>
            <a:off x="822612" y="542252"/>
            <a:ext cx="7460606" cy="1242916"/>
          </a:xfrm>
          <a:prstGeom prst="rect">
            <a:avLst/>
          </a:prstGeom>
          <a:noFill/>
          <a:ln>
            <a:noFill/>
          </a:ln>
        </p:spPr>
        <p:txBody>
          <a:bodyPr lIns="0" tIns="0" rIns="0" bIns="0" anchor="b" anchorCtr="0">
            <a:noAutofit/>
          </a:bodyPr>
          <a:lstStyle/>
          <a:p>
            <a:pPr marL="0" indent="0"/>
            <a:r>
              <a:rPr lang="en-US" sz="3600" dirty="0" err="1"/>
              <a:t>Greenplum</a:t>
            </a:r>
            <a:r>
              <a:rPr lang="en-US" sz="3600" dirty="0"/>
              <a:t> Database Initialization</a:t>
            </a:r>
          </a:p>
        </p:txBody>
      </p:sp>
      <p:pic>
        <p:nvPicPr>
          <p:cNvPr id="234" name="Shape 234"/>
          <p:cNvPicPr preferRelativeResize="0"/>
          <p:nvPr/>
        </p:nvPicPr>
        <p:blipFill>
          <a:blip r:embed="rId3">
            <a:alphaModFix/>
          </a:blip>
          <a:stretch>
            <a:fillRect/>
          </a:stretch>
        </p:blipFill>
        <p:spPr>
          <a:xfrm>
            <a:off x="3359024" y="2215846"/>
            <a:ext cx="2202824" cy="1934749"/>
          </a:xfrm>
          <a:prstGeom prst="rect">
            <a:avLst/>
          </a:prstGeom>
          <a:noFill/>
          <a:ln>
            <a:noFill/>
          </a:ln>
        </p:spPr>
      </p:pic>
    </p:spTree>
    <p:extLst>
      <p:ext uri="{BB962C8B-B14F-4D97-AF65-F5344CB8AC3E}">
        <p14:creationId xmlns:p14="http://schemas.microsoft.com/office/powerpoint/2010/main" val="3116488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smtClean="0"/>
              <a:t>Warm Standby Master</a:t>
            </a:r>
            <a:endParaRPr lang="en-US" sz="3200" dirty="0"/>
          </a:p>
        </p:txBody>
      </p:sp>
      <p:sp>
        <p:nvSpPr>
          <p:cNvPr id="6" name="Content Placeholder 5"/>
          <p:cNvSpPr>
            <a:spLocks noGrp="1"/>
          </p:cNvSpPr>
          <p:nvPr>
            <p:ph sz="half" idx="1"/>
          </p:nvPr>
        </p:nvSpPr>
        <p:spPr>
          <a:xfrm>
            <a:off x="137290" y="1100515"/>
            <a:ext cx="5225120" cy="3495369"/>
          </a:xfrm>
        </p:spPr>
        <p:txBody>
          <a:bodyPr/>
          <a:lstStyle/>
          <a:p>
            <a:pPr>
              <a:buNone/>
            </a:pPr>
            <a:r>
              <a:rPr lang="en-US" sz="2200" dirty="0" smtClean="0"/>
              <a:t>A warm standby master is:</a:t>
            </a:r>
          </a:p>
          <a:p>
            <a:pPr marL="342900" indent="-342900">
              <a:buFont typeface="Arial"/>
              <a:buChar char="•"/>
            </a:pPr>
            <a:r>
              <a:rPr lang="en-US" sz="2200" dirty="0" smtClean="0"/>
              <a:t>A replica of the Greenplum</a:t>
            </a:r>
            <a:br>
              <a:rPr lang="en-US" sz="2200" dirty="0" smtClean="0"/>
            </a:br>
            <a:r>
              <a:rPr lang="en-US" sz="2200" dirty="0" smtClean="0"/>
              <a:t>master instance (system catalogs)</a:t>
            </a:r>
          </a:p>
          <a:p>
            <a:pPr marL="342900" indent="-342900">
              <a:buFont typeface="Arial"/>
              <a:buChar char="•"/>
            </a:pPr>
            <a:r>
              <a:rPr lang="en-US" sz="2200" dirty="0" smtClean="0"/>
              <a:t>Used to remove single point of failure</a:t>
            </a:r>
          </a:p>
          <a:p>
            <a:pPr marL="342900" indent="-342900">
              <a:buFont typeface="Arial"/>
              <a:buChar char="•"/>
            </a:pPr>
            <a:r>
              <a:rPr lang="en-US" sz="2200" dirty="0"/>
              <a:t>K</a:t>
            </a:r>
            <a:r>
              <a:rPr lang="en-US" sz="2200" dirty="0" smtClean="0"/>
              <a:t>ept </a:t>
            </a:r>
            <a:r>
              <a:rPr lang="en-US" sz="2200" dirty="0"/>
              <a:t>up to </a:t>
            </a:r>
            <a:r>
              <a:rPr lang="en-US" sz="2200" dirty="0" smtClean="0"/>
              <a:t>date by </a:t>
            </a:r>
            <a:r>
              <a:rPr lang="en-US" sz="2200" dirty="0"/>
              <a:t>the </a:t>
            </a:r>
            <a:r>
              <a:rPr lang="en-US" sz="2200" i="1" dirty="0" err="1" smtClean="0"/>
              <a:t>WALsender</a:t>
            </a:r>
            <a:r>
              <a:rPr lang="en-US" sz="2200" dirty="0" smtClean="0"/>
              <a:t> (Primary Master) and </a:t>
            </a:r>
            <a:r>
              <a:rPr lang="en-US" sz="2200" i="1" dirty="0" err="1" smtClean="0"/>
              <a:t>WALreceiver</a:t>
            </a:r>
            <a:r>
              <a:rPr lang="en-US" sz="2200" dirty="0" smtClean="0"/>
              <a:t> (Standby Master) replication processes</a:t>
            </a:r>
          </a:p>
          <a:p>
            <a:pPr marL="342900" indent="-342900">
              <a:buFont typeface="Arial"/>
              <a:buChar char="•"/>
            </a:pPr>
            <a:r>
              <a:rPr lang="en-US" sz="2200" dirty="0" smtClean="0"/>
              <a:t>System Catalogs and Transaction Logs are replicated.</a:t>
            </a:r>
          </a:p>
        </p:txBody>
      </p:sp>
      <p:grpSp>
        <p:nvGrpSpPr>
          <p:cNvPr id="16" name="Group 6"/>
          <p:cNvGrpSpPr/>
          <p:nvPr/>
        </p:nvGrpSpPr>
        <p:grpSpPr>
          <a:xfrm>
            <a:off x="5362409" y="1306989"/>
            <a:ext cx="3497662" cy="2262682"/>
            <a:chOff x="114299" y="3962401"/>
            <a:chExt cx="3497662" cy="2564193"/>
          </a:xfrm>
        </p:grpSpPr>
        <p:grpSp>
          <p:nvGrpSpPr>
            <p:cNvPr id="17" name="Group 17"/>
            <p:cNvGrpSpPr/>
            <p:nvPr/>
          </p:nvGrpSpPr>
          <p:grpSpPr>
            <a:xfrm>
              <a:off x="114299" y="5029201"/>
              <a:ext cx="2171701" cy="1497393"/>
              <a:chOff x="637947" y="4114801"/>
              <a:chExt cx="2171701" cy="1497393"/>
            </a:xfrm>
          </p:grpSpPr>
          <p:pic>
            <p:nvPicPr>
              <p:cNvPr id="23" name="Picture 2" descr="C:\Documents and Settings\cantot\My Documents\Training\Supporting Materials\Icons\PNG files for PowerPoint\All Others\Analog PTZ.png"/>
              <p:cNvPicPr>
                <a:picLocks noChangeAspect="1" noChangeArrowheads="1"/>
              </p:cNvPicPr>
              <p:nvPr/>
            </p:nvPicPr>
            <p:blipFill>
              <a:blip r:embed="rId3" cstate="print"/>
              <a:srcRect/>
              <a:stretch>
                <a:fillRect/>
              </a:stretch>
            </p:blipFill>
            <p:spPr bwMode="auto">
              <a:xfrm>
                <a:off x="990600" y="4114801"/>
                <a:ext cx="1819048" cy="733333"/>
              </a:xfrm>
              <a:prstGeom prst="rect">
                <a:avLst/>
              </a:prstGeom>
              <a:noFill/>
            </p:spPr>
          </p:pic>
          <p:sp>
            <p:nvSpPr>
              <p:cNvPr id="24" name="Rectangle 16"/>
              <p:cNvSpPr/>
              <p:nvPr/>
            </p:nvSpPr>
            <p:spPr>
              <a:xfrm>
                <a:off x="637947" y="4724400"/>
                <a:ext cx="1714501" cy="887794"/>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0000"/>
                    </a:solidFill>
                  </a:rPr>
                  <a:t>Standby Master host</a:t>
                </a:r>
              </a:p>
              <a:p>
                <a:pPr algn="ctr"/>
                <a:r>
                  <a:rPr lang="en-US" sz="1600" b="1" dirty="0" smtClean="0">
                    <a:solidFill>
                      <a:srgbClr val="000000"/>
                    </a:solidFill>
                  </a:rPr>
                  <a:t>(</a:t>
                </a:r>
                <a:r>
                  <a:rPr lang="en-US" sz="1600" b="1" dirty="0" err="1" smtClean="0">
                    <a:solidFill>
                      <a:srgbClr val="000000"/>
                    </a:solidFill>
                  </a:rPr>
                  <a:t>WALreceiver</a:t>
                </a:r>
                <a:r>
                  <a:rPr lang="en-US" sz="1600" b="1" dirty="0" smtClean="0">
                    <a:solidFill>
                      <a:srgbClr val="000000"/>
                    </a:solidFill>
                  </a:rPr>
                  <a:t>)</a:t>
                </a:r>
              </a:p>
            </p:txBody>
          </p:sp>
        </p:grpSp>
        <p:cxnSp>
          <p:nvCxnSpPr>
            <p:cNvPr id="18" name="Straight Arrow Connector 17"/>
            <p:cNvCxnSpPr/>
            <p:nvPr/>
          </p:nvCxnSpPr>
          <p:spPr>
            <a:xfrm rot="5400000" flipH="1" flipV="1">
              <a:off x="1335938" y="4536339"/>
              <a:ext cx="533401" cy="452324"/>
            </a:xfrm>
            <a:prstGeom prst="straightConnector1">
              <a:avLst/>
            </a:prstGeom>
            <a:ln w="38100">
              <a:solidFill>
                <a:schemeClr val="bg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2"/>
            <p:cNvSpPr/>
            <p:nvPr/>
          </p:nvSpPr>
          <p:spPr>
            <a:xfrm>
              <a:off x="114300" y="4489966"/>
              <a:ext cx="1540418" cy="386834"/>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Sync process</a:t>
              </a:r>
            </a:p>
          </p:txBody>
        </p:sp>
        <p:grpSp>
          <p:nvGrpSpPr>
            <p:cNvPr id="20" name="Group 17"/>
            <p:cNvGrpSpPr/>
            <p:nvPr/>
          </p:nvGrpSpPr>
          <p:grpSpPr>
            <a:xfrm>
              <a:off x="1546577" y="3962401"/>
              <a:ext cx="2065384" cy="1335155"/>
              <a:chOff x="990600" y="4114801"/>
              <a:chExt cx="2065384" cy="1335155"/>
            </a:xfrm>
          </p:grpSpPr>
          <p:pic>
            <p:nvPicPr>
              <p:cNvPr id="21" name="Picture 2" descr="C:\Documents and Settings\cantot\My Documents\Training\Supporting Materials\Icons\PNG files for PowerPoint\All Others\Analog PTZ.png"/>
              <p:cNvPicPr>
                <a:picLocks noChangeAspect="1" noChangeArrowheads="1"/>
              </p:cNvPicPr>
              <p:nvPr/>
            </p:nvPicPr>
            <p:blipFill>
              <a:blip r:embed="rId3" cstate="print"/>
              <a:srcRect/>
              <a:stretch>
                <a:fillRect/>
              </a:stretch>
            </p:blipFill>
            <p:spPr bwMode="auto">
              <a:xfrm>
                <a:off x="990600" y="4114801"/>
                <a:ext cx="1819048" cy="733333"/>
              </a:xfrm>
              <a:prstGeom prst="rect">
                <a:avLst/>
              </a:prstGeom>
              <a:noFill/>
            </p:spPr>
          </p:pic>
          <p:sp>
            <p:nvSpPr>
              <p:cNvPr id="22" name="Rectangle 16"/>
              <p:cNvSpPr/>
              <p:nvPr/>
            </p:nvSpPr>
            <p:spPr>
              <a:xfrm>
                <a:off x="1386673" y="4835783"/>
                <a:ext cx="1669311" cy="614173"/>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0000"/>
                    </a:solidFill>
                  </a:rPr>
                  <a:t>Primary Master host</a:t>
                </a:r>
              </a:p>
              <a:p>
                <a:pPr algn="ctr"/>
                <a:r>
                  <a:rPr lang="en-US" sz="1600" b="1" dirty="0" smtClean="0">
                    <a:solidFill>
                      <a:srgbClr val="000000"/>
                    </a:solidFill>
                  </a:rPr>
                  <a:t>(</a:t>
                </a:r>
                <a:r>
                  <a:rPr lang="en-US" sz="1600" b="1" dirty="0" err="1" smtClean="0">
                    <a:solidFill>
                      <a:srgbClr val="000000"/>
                    </a:solidFill>
                  </a:rPr>
                  <a:t>WALsender</a:t>
                </a:r>
                <a:r>
                  <a:rPr lang="en-US" sz="1600" b="1" dirty="0" smtClean="0">
                    <a:solidFill>
                      <a:srgbClr val="000000"/>
                    </a:solidFill>
                  </a:rPr>
                  <a:t>)</a:t>
                </a:r>
              </a:p>
            </p:txBody>
          </p:sp>
        </p:grpSp>
      </p:grpSp>
      <p:sp>
        <p:nvSpPr>
          <p:cNvPr id="2" name="TextBox 1"/>
          <p:cNvSpPr txBox="1"/>
          <p:nvPr/>
        </p:nvSpPr>
        <p:spPr>
          <a:xfrm>
            <a:off x="5715062" y="3955696"/>
            <a:ext cx="3145009" cy="369332"/>
          </a:xfrm>
          <a:prstGeom prst="rect">
            <a:avLst/>
          </a:prstGeom>
          <a:noFill/>
        </p:spPr>
        <p:txBody>
          <a:bodyPr wrap="square" rtlCol="0">
            <a:spAutoFit/>
          </a:bodyPr>
          <a:lstStyle/>
          <a:p>
            <a:r>
              <a:rPr lang="en-US" b="1" dirty="0"/>
              <a:t>WAL = Write Ahead Log</a:t>
            </a:r>
          </a:p>
        </p:txBody>
      </p:sp>
    </p:spTree>
    <p:extLst>
      <p:ext uri="{BB962C8B-B14F-4D97-AF65-F5344CB8AC3E}">
        <p14:creationId xmlns:p14="http://schemas.microsoft.com/office/powerpoint/2010/main" val="29738359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645025" y="766662"/>
            <a:ext cx="4343400" cy="3884054"/>
          </a:xfrm>
          <a:prstGeom prst="roundRect">
            <a:avLst>
              <a:gd name="adj" fmla="val 2982"/>
            </a:avLst>
          </a:prstGeom>
          <a:solidFill>
            <a:schemeClr val="bg1"/>
          </a:solidFill>
          <a:ln w="12700">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152400" y="766662"/>
            <a:ext cx="4343400" cy="3884054"/>
          </a:xfrm>
          <a:prstGeom prst="roundRect">
            <a:avLst>
              <a:gd name="adj" fmla="val 2982"/>
            </a:avLst>
          </a:prstGeom>
          <a:solidFill>
            <a:schemeClr val="bg1"/>
          </a:solidFill>
          <a:ln w="12700">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chor="t"/>
          <a:lstStyle/>
          <a:p>
            <a:r>
              <a:rPr lang="en-US" sz="3200" dirty="0" smtClean="0"/>
              <a:t>Adding a Standby Master</a:t>
            </a:r>
            <a:endParaRPr lang="en-US" sz="3200" dirty="0"/>
          </a:p>
        </p:txBody>
      </p:sp>
      <p:sp>
        <p:nvSpPr>
          <p:cNvPr id="7" name="Text Placeholder 6"/>
          <p:cNvSpPr>
            <a:spLocks noGrp="1"/>
          </p:cNvSpPr>
          <p:nvPr>
            <p:ph type="body" idx="1"/>
          </p:nvPr>
        </p:nvSpPr>
        <p:spPr>
          <a:xfrm>
            <a:off x="318320" y="881089"/>
            <a:ext cx="4040188" cy="817605"/>
          </a:xfrm>
        </p:spPr>
        <p:txBody>
          <a:bodyPr/>
          <a:lstStyle/>
          <a:p>
            <a:pPr algn="l"/>
            <a:r>
              <a:rPr lang="en-US" sz="2400" dirty="0" smtClean="0"/>
              <a:t>Add a standby master to an existing Greenplum system:</a:t>
            </a:r>
          </a:p>
        </p:txBody>
      </p:sp>
      <p:sp>
        <p:nvSpPr>
          <p:cNvPr id="29" name="Content Placeholder 28"/>
          <p:cNvSpPr>
            <a:spLocks noGrp="1"/>
          </p:cNvSpPr>
          <p:nvPr>
            <p:ph sz="half" idx="2"/>
          </p:nvPr>
        </p:nvSpPr>
        <p:spPr>
          <a:xfrm>
            <a:off x="308900" y="1549934"/>
            <a:ext cx="4186900" cy="2963466"/>
          </a:xfrm>
        </p:spPr>
        <p:txBody>
          <a:bodyPr/>
          <a:lstStyle/>
          <a:p>
            <a:pPr marL="342900" indent="-342900">
              <a:buFont typeface="+mj-lt"/>
              <a:buAutoNum type="arabicPeriod"/>
            </a:pPr>
            <a:r>
              <a:rPr lang="en-US" sz="1800" dirty="0" smtClean="0"/>
              <a:t>Verify Greenplum binaries were installed</a:t>
            </a:r>
          </a:p>
          <a:p>
            <a:pPr marL="342900" indent="-342900">
              <a:buFont typeface="+mj-lt"/>
              <a:buAutoNum type="arabicPeriod"/>
            </a:pPr>
            <a:r>
              <a:rPr lang="en-US" sz="1800" dirty="0" smtClean="0"/>
              <a:t>Source </a:t>
            </a:r>
            <a:r>
              <a:rPr lang="en-US" sz="1800" dirty="0" smtClean="0">
                <a:latin typeface="Courier New" pitchFamily="49" charset="0"/>
                <a:cs typeface="Courier New" pitchFamily="49" charset="0"/>
              </a:rPr>
              <a:t>/usr/local/</a:t>
            </a:r>
            <a:r>
              <a:rPr lang="en-US" sz="1800" dirty="0" err="1" smtClean="0">
                <a:latin typeface="Courier New" pitchFamily="49" charset="0"/>
                <a:cs typeface="Courier New" pitchFamily="49" charset="0"/>
              </a:rPr>
              <a:t>greenplum-db</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greenplum_path.sh</a:t>
            </a:r>
            <a:endParaRPr lang="en-US" sz="1800" dirty="0" smtClean="0">
              <a:latin typeface="Courier New" pitchFamily="49" charset="0"/>
              <a:cs typeface="Courier New" pitchFamily="49" charset="0"/>
            </a:endParaRPr>
          </a:p>
          <a:p>
            <a:pPr marL="342900" indent="-342900">
              <a:buFont typeface="+mj-lt"/>
              <a:buAutoNum type="arabicPeriod"/>
            </a:pPr>
            <a:r>
              <a:rPr lang="en-US" sz="1800" dirty="0" smtClean="0"/>
              <a:t>Exchange keys</a:t>
            </a:r>
          </a:p>
          <a:p>
            <a:pPr marL="342900" indent="-342900">
              <a:buFont typeface="+mj-lt"/>
              <a:buAutoNum type="arabicPeriod"/>
            </a:pPr>
            <a:r>
              <a:rPr lang="en-US" sz="1800" dirty="0" smtClean="0"/>
              <a:t>Create data directories</a:t>
            </a:r>
          </a:p>
          <a:p>
            <a:pPr marL="342900" indent="-342900">
              <a:buFont typeface="+mj-lt"/>
              <a:buAutoNum type="arabicPeriod"/>
            </a:pPr>
            <a:r>
              <a:rPr lang="en-US" sz="1800" dirty="0" smtClean="0"/>
              <a:t>Initialize the database with the following:</a:t>
            </a:r>
            <a:br>
              <a:rPr lang="en-US" sz="1800" dirty="0" smtClean="0"/>
            </a:br>
            <a:r>
              <a:rPr lang="en-US" sz="1800" dirty="0" smtClean="0">
                <a:latin typeface="Courier New" pitchFamily="49" charset="0"/>
                <a:cs typeface="Courier New" pitchFamily="49" charset="0"/>
              </a:rPr>
              <a:t>gpinitstandby –s </a:t>
            </a:r>
            <a:r>
              <a:rPr lang="en-US" sz="1800" i="1" dirty="0" smtClean="0">
                <a:latin typeface="Courier New" pitchFamily="49" charset="0"/>
                <a:cs typeface="Courier New" pitchFamily="49" charset="0"/>
              </a:rPr>
              <a:t>standby_hostname</a:t>
            </a:r>
          </a:p>
        </p:txBody>
      </p:sp>
      <p:sp>
        <p:nvSpPr>
          <p:cNvPr id="8" name="Text Placeholder 7"/>
          <p:cNvSpPr>
            <a:spLocks noGrp="1"/>
          </p:cNvSpPr>
          <p:nvPr>
            <p:ph type="body" sz="quarter" idx="3"/>
          </p:nvPr>
        </p:nvSpPr>
        <p:spPr>
          <a:xfrm>
            <a:off x="4731290" y="1097950"/>
            <a:ext cx="4041775" cy="479822"/>
          </a:xfrm>
        </p:spPr>
        <p:txBody>
          <a:bodyPr/>
          <a:lstStyle/>
          <a:p>
            <a:pPr algn="l"/>
            <a:r>
              <a:rPr lang="en-US" sz="2400" dirty="0" smtClean="0"/>
              <a:t>Add a standby master during initialization:</a:t>
            </a:r>
            <a:endParaRPr lang="en-US" sz="2400" dirty="0"/>
          </a:p>
        </p:txBody>
      </p:sp>
      <p:sp>
        <p:nvSpPr>
          <p:cNvPr id="31" name="Content Placeholder 30"/>
          <p:cNvSpPr>
            <a:spLocks noGrp="1"/>
          </p:cNvSpPr>
          <p:nvPr>
            <p:ph sz="quarter" idx="4"/>
          </p:nvPr>
        </p:nvSpPr>
        <p:spPr>
          <a:xfrm>
            <a:off x="4731290" y="1478827"/>
            <a:ext cx="4257135" cy="3156504"/>
          </a:xfrm>
        </p:spPr>
        <p:txBody>
          <a:bodyPr/>
          <a:lstStyle/>
          <a:p>
            <a:pPr marL="342900" indent="-342900">
              <a:buFont typeface="+mj-lt"/>
              <a:buAutoNum type="arabicPeriod"/>
            </a:pPr>
            <a:r>
              <a:rPr lang="en-US" sz="1800" dirty="0" smtClean="0"/>
              <a:t>Verify Greenplum binaries were installed</a:t>
            </a:r>
          </a:p>
          <a:p>
            <a:pPr marL="342900" indent="-342900">
              <a:buFont typeface="+mj-lt"/>
              <a:buAutoNum type="arabicPeriod"/>
            </a:pPr>
            <a:r>
              <a:rPr lang="en-US" sz="1800" dirty="0" smtClean="0"/>
              <a:t>Source </a:t>
            </a:r>
            <a:r>
              <a:rPr lang="en-US" sz="1800" dirty="0" smtClean="0">
                <a:latin typeface="Courier New" pitchFamily="49" charset="0"/>
                <a:cs typeface="Courier New" pitchFamily="49" charset="0"/>
              </a:rPr>
              <a:t>/usr/local/greenplum-db/greenplum_path.sh</a:t>
            </a:r>
          </a:p>
          <a:p>
            <a:pPr marL="342900" indent="-342900">
              <a:buFont typeface="+mj-lt"/>
              <a:buAutoNum type="arabicPeriod"/>
            </a:pPr>
            <a:r>
              <a:rPr lang="en-US" sz="1800" dirty="0" smtClean="0"/>
              <a:t>Create data directories</a:t>
            </a:r>
          </a:p>
          <a:p>
            <a:pPr marL="342900" indent="-342900">
              <a:buFont typeface="+mj-lt"/>
              <a:buAutoNum type="arabicPeriod"/>
            </a:pPr>
            <a:r>
              <a:rPr lang="en-US" sz="1800" dirty="0" smtClean="0"/>
              <a:t>Initialize Greenplum and specify the warm standby master with the following:</a:t>
            </a:r>
            <a:br>
              <a:rPr lang="en-US" sz="1800" dirty="0" smtClean="0"/>
            </a:br>
            <a:r>
              <a:rPr lang="en-US" sz="1800" dirty="0" err="1" smtClean="0">
                <a:latin typeface="Courier New" pitchFamily="49" charset="0"/>
                <a:cs typeface="Courier New" pitchFamily="49" charset="0"/>
              </a:rPr>
              <a:t>gpinitsystem</a:t>
            </a:r>
            <a:r>
              <a:rPr lang="en-US" sz="1800" dirty="0" smtClean="0">
                <a:latin typeface="Courier New" pitchFamily="49" charset="0"/>
                <a:cs typeface="Courier New" pitchFamily="49" charset="0"/>
              </a:rPr>
              <a:t> –c gp_init_config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-s </a:t>
            </a:r>
            <a:r>
              <a:rPr lang="en-US" sz="1800" i="1" dirty="0" smtClean="0">
                <a:latin typeface="Courier New" pitchFamily="49" charset="0"/>
                <a:cs typeface="Courier New" pitchFamily="49" charset="0"/>
              </a:rPr>
              <a:t>standby_hostname</a:t>
            </a:r>
          </a:p>
        </p:txBody>
      </p:sp>
    </p:spTree>
    <p:extLst>
      <p:ext uri="{BB962C8B-B14F-4D97-AF65-F5344CB8AC3E}">
        <p14:creationId xmlns:p14="http://schemas.microsoft.com/office/powerpoint/2010/main" val="16480653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chor="t"/>
          <a:lstStyle/>
          <a:p>
            <a:r>
              <a:rPr lang="en-US" sz="3200" dirty="0" smtClean="0"/>
              <a:t>Primary Master Failure and Restoration</a:t>
            </a:r>
            <a:endParaRPr lang="en-US" sz="3200" dirty="0"/>
          </a:p>
        </p:txBody>
      </p:sp>
      <p:sp>
        <p:nvSpPr>
          <p:cNvPr id="64" name="Rounded Rectangle 63"/>
          <p:cNvSpPr/>
          <p:nvPr/>
        </p:nvSpPr>
        <p:spPr>
          <a:xfrm>
            <a:off x="457200" y="720355"/>
            <a:ext cx="8048171" cy="3945158"/>
          </a:xfrm>
          <a:prstGeom prst="roundRect">
            <a:avLst>
              <a:gd name="adj" fmla="val 1588"/>
            </a:avLst>
          </a:prstGeom>
          <a:solidFill>
            <a:srgbClr val="D1EF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descr="standby_primary_role_restore.png"/>
          <p:cNvPicPr>
            <a:picLocks noChangeAspect="1"/>
          </p:cNvPicPr>
          <p:nvPr/>
        </p:nvPicPr>
        <p:blipFill>
          <a:blip r:embed="rId3" cstate="print"/>
          <a:stretch>
            <a:fillRect/>
          </a:stretch>
        </p:blipFill>
        <p:spPr>
          <a:xfrm>
            <a:off x="789196" y="800987"/>
            <a:ext cx="6841768" cy="3864525"/>
          </a:xfrm>
          <a:prstGeom prst="rect">
            <a:avLst/>
          </a:prstGeom>
        </p:spPr>
      </p:pic>
    </p:spTree>
    <p:extLst>
      <p:ext uri="{BB962C8B-B14F-4D97-AF65-F5344CB8AC3E}">
        <p14:creationId xmlns:p14="http://schemas.microsoft.com/office/powerpoint/2010/main" val="24131556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52399" y="1061488"/>
            <a:ext cx="4858639" cy="3733800"/>
          </a:xfrm>
          <a:prstGeom prst="roundRect">
            <a:avLst>
              <a:gd name="adj" fmla="val 2982"/>
            </a:avLst>
          </a:prstGeom>
          <a:solidFill>
            <a:schemeClr val="bg1"/>
          </a:solidFill>
          <a:ln w="12700">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14435"/>
            <a:ext cx="8229600" cy="857400"/>
          </a:xfrm>
        </p:spPr>
        <p:txBody>
          <a:bodyPr anchor="t"/>
          <a:lstStyle/>
          <a:p>
            <a:r>
              <a:rPr lang="en-US" sz="2800" dirty="0" smtClean="0"/>
              <a:t>Promoting a Warm Standby to an Active Primary Master</a:t>
            </a:r>
            <a:endParaRPr lang="en-US" sz="2800" dirty="0"/>
          </a:p>
        </p:txBody>
      </p:sp>
      <p:sp>
        <p:nvSpPr>
          <p:cNvPr id="9" name="Text Placeholder 8"/>
          <p:cNvSpPr>
            <a:spLocks noGrp="1"/>
          </p:cNvSpPr>
          <p:nvPr>
            <p:ph type="body" idx="1"/>
          </p:nvPr>
        </p:nvSpPr>
        <p:spPr>
          <a:xfrm>
            <a:off x="457200" y="1395964"/>
            <a:ext cx="4040188" cy="479822"/>
          </a:xfrm>
        </p:spPr>
        <p:txBody>
          <a:bodyPr/>
          <a:lstStyle/>
          <a:p>
            <a:pPr lvl="0" algn="l"/>
            <a:r>
              <a:rPr lang="en-US" sz="2400" dirty="0" smtClean="0"/>
              <a:t>Promote a standby master to primary:</a:t>
            </a:r>
          </a:p>
        </p:txBody>
      </p:sp>
      <p:sp>
        <p:nvSpPr>
          <p:cNvPr id="29" name="Content Placeholder 28"/>
          <p:cNvSpPr>
            <a:spLocks noGrp="1"/>
          </p:cNvSpPr>
          <p:nvPr>
            <p:ph sz="half" idx="2"/>
          </p:nvPr>
        </p:nvSpPr>
        <p:spPr>
          <a:xfrm>
            <a:off x="354662" y="1648106"/>
            <a:ext cx="4656375" cy="2963466"/>
          </a:xfrm>
        </p:spPr>
        <p:txBody>
          <a:bodyPr/>
          <a:lstStyle/>
          <a:p>
            <a:pPr marL="342900" lvl="0" indent="-342900">
              <a:buFont typeface="+mj-lt"/>
              <a:buAutoNum type="arabicPeriod"/>
            </a:pPr>
            <a:r>
              <a:rPr lang="en-US" sz="1800" dirty="0" smtClean="0"/>
              <a:t>On the standby master, run:</a:t>
            </a:r>
            <a:br>
              <a:rPr lang="en-US" sz="1800" dirty="0" smtClean="0"/>
            </a:br>
            <a:r>
              <a:rPr lang="en-US" sz="1800" dirty="0" err="1" smtClean="0">
                <a:latin typeface="Courier New" pitchFamily="49" charset="0"/>
                <a:cs typeface="Courier New" pitchFamily="49" charset="0"/>
              </a:rPr>
              <a:t>gpactivatestandby</a:t>
            </a:r>
            <a:r>
              <a:rPr lang="en-US" sz="1800" dirty="0" smtClean="0">
                <a:latin typeface="Courier New" pitchFamily="49" charset="0"/>
                <a:cs typeface="Courier New" pitchFamily="49" charset="0"/>
              </a:rPr>
              <a:t> -d $MASTER_DATA_DIRECTORY</a:t>
            </a:r>
          </a:p>
          <a:p>
            <a:pPr marL="342900" lvl="0" indent="-342900">
              <a:buFont typeface="+mj-lt"/>
              <a:buAutoNum type="arabicPeriod"/>
            </a:pPr>
            <a:r>
              <a:rPr lang="en-US" sz="1800" dirty="0" smtClean="0"/>
              <a:t>Optionally, configure a new standby that has already been configured:</a:t>
            </a:r>
            <a:br>
              <a:rPr lang="en-US" sz="1800" dirty="0" smtClean="0"/>
            </a:br>
            <a:r>
              <a:rPr lang="en-US" sz="1800" dirty="0" err="1" smtClean="0">
                <a:latin typeface="Courier New" pitchFamily="49" charset="0"/>
                <a:cs typeface="Courier New" pitchFamily="49" charset="0"/>
              </a:rPr>
              <a:t>gpactivatestandby</a:t>
            </a:r>
            <a:r>
              <a:rPr lang="en-US" sz="1800" dirty="0" smtClean="0">
                <a:latin typeface="Courier New" pitchFamily="49" charset="0"/>
                <a:cs typeface="Courier New" pitchFamily="49" charset="0"/>
              </a:rPr>
              <a:t> -d $MASTER_DATA_DIRECTORY –c </a:t>
            </a:r>
            <a:r>
              <a:rPr lang="en-US" sz="1800" i="1" dirty="0" err="1" smtClean="0">
                <a:latin typeface="Courier New" pitchFamily="49" charset="0"/>
                <a:cs typeface="Courier New" pitchFamily="49" charset="0"/>
              </a:rPr>
              <a:t>new_standby_hostname</a:t>
            </a:r>
            <a:endParaRPr lang="en-US" sz="1800" i="1" dirty="0" smtClean="0">
              <a:latin typeface="Courier New" pitchFamily="49" charset="0"/>
              <a:cs typeface="Courier New" pitchFamily="49" charset="0"/>
            </a:endParaRPr>
          </a:p>
          <a:p>
            <a:pPr marL="342900" lvl="0" indent="-342900">
              <a:buFont typeface="+mj-lt"/>
              <a:buAutoNum type="arabicPeriod"/>
            </a:pPr>
            <a:r>
              <a:rPr lang="en-US" sz="1800" dirty="0" smtClean="0"/>
              <a:t>Verify the active master is </a:t>
            </a:r>
            <a:r>
              <a:rPr lang="en-US" sz="1800" dirty="0" smtClean="0">
                <a:latin typeface="Courier New" pitchFamily="49" charset="0"/>
                <a:cs typeface="Courier New" pitchFamily="49" charset="0"/>
              </a:rPr>
              <a:t>Active</a:t>
            </a:r>
            <a:r>
              <a:rPr lang="en-US" sz="1800" dirty="0" smtClean="0"/>
              <a:t> and the standby is </a:t>
            </a:r>
            <a:r>
              <a:rPr lang="en-US" sz="1800" dirty="0" smtClean="0">
                <a:latin typeface="Courier New" pitchFamily="49" charset="0"/>
                <a:cs typeface="Courier New" pitchFamily="49" charset="0"/>
              </a:rPr>
              <a:t>Passive</a:t>
            </a:r>
            <a:r>
              <a:rPr lang="en-US" sz="1800" dirty="0" smtClean="0"/>
              <a:t>, if configured:</a:t>
            </a:r>
            <a:br>
              <a:rPr lang="en-US" sz="1800" dirty="0" smtClean="0"/>
            </a:br>
            <a:r>
              <a:rPr lang="en-US" sz="1800" dirty="0" err="1" smtClean="0">
                <a:latin typeface="Courier New" pitchFamily="49" charset="0"/>
                <a:cs typeface="Courier New" pitchFamily="49" charset="0"/>
              </a:rPr>
              <a:t>gpstate</a:t>
            </a:r>
            <a:r>
              <a:rPr lang="en-US" sz="1800" dirty="0" smtClean="0">
                <a:latin typeface="Courier New" pitchFamily="49" charset="0"/>
                <a:cs typeface="Courier New" pitchFamily="49" charset="0"/>
              </a:rPr>
              <a:t> -f</a:t>
            </a:r>
          </a:p>
        </p:txBody>
      </p:sp>
      <p:sp>
        <p:nvSpPr>
          <p:cNvPr id="24" name="Rounded Rectangle 23"/>
          <p:cNvSpPr/>
          <p:nvPr/>
        </p:nvSpPr>
        <p:spPr>
          <a:xfrm>
            <a:off x="5231251" y="1371600"/>
            <a:ext cx="3733800" cy="2850762"/>
          </a:xfrm>
          <a:prstGeom prst="roundRect">
            <a:avLst>
              <a:gd name="adj" fmla="val 1588"/>
            </a:avLst>
          </a:prstGeom>
          <a:solidFill>
            <a:srgbClr val="D1EF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Documents and Settings\cantot\My Documents\Training\Supporting Materials\Icons\PNG files for PowerPoint\All Others\Analog PTZ.png"/>
          <p:cNvPicPr>
            <a:picLocks noChangeAspect="1" noChangeArrowheads="1"/>
          </p:cNvPicPr>
          <p:nvPr/>
        </p:nvPicPr>
        <p:blipFill>
          <a:blip r:embed="rId3" cstate="print"/>
          <a:srcRect/>
          <a:stretch>
            <a:fillRect/>
          </a:stretch>
        </p:blipFill>
        <p:spPr bwMode="auto">
          <a:xfrm>
            <a:off x="6165468" y="1773936"/>
            <a:ext cx="1819048" cy="550000"/>
          </a:xfrm>
          <a:prstGeom prst="rect">
            <a:avLst/>
          </a:prstGeom>
          <a:noFill/>
        </p:spPr>
      </p:pic>
      <p:pic>
        <p:nvPicPr>
          <p:cNvPr id="14" name="Picture 2" descr="C:\Documents and Settings\cantot\My Documents\Training\Supporting Materials\Icons\PNG files for PowerPoint\All Others\Analog PTZ.png"/>
          <p:cNvPicPr>
            <a:picLocks noChangeAspect="1" noChangeArrowheads="1"/>
          </p:cNvPicPr>
          <p:nvPr/>
        </p:nvPicPr>
        <p:blipFill>
          <a:blip r:embed="rId3" cstate="print"/>
          <a:srcRect/>
          <a:stretch>
            <a:fillRect/>
          </a:stretch>
        </p:blipFill>
        <p:spPr bwMode="auto">
          <a:xfrm>
            <a:off x="6165468" y="3224187"/>
            <a:ext cx="1819048" cy="550000"/>
          </a:xfrm>
          <a:prstGeom prst="rect">
            <a:avLst/>
          </a:prstGeom>
          <a:noFill/>
        </p:spPr>
      </p:pic>
      <p:cxnSp>
        <p:nvCxnSpPr>
          <p:cNvPr id="17" name="Straight Arrow Connector 16"/>
          <p:cNvCxnSpPr>
            <a:stCxn id="14" idx="0"/>
            <a:endCxn id="13" idx="2"/>
          </p:cNvCxnSpPr>
          <p:nvPr/>
        </p:nvCxnSpPr>
        <p:spPr>
          <a:xfrm rot="5400000" flipH="1" flipV="1">
            <a:off x="6624867" y="2773863"/>
            <a:ext cx="900251" cy="1588"/>
          </a:xfrm>
          <a:prstGeom prst="straightConnector1">
            <a:avLst/>
          </a:prstGeom>
          <a:ln w="381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59851" y="2637651"/>
            <a:ext cx="3276600" cy="369332"/>
          </a:xfrm>
          <a:prstGeom prst="rect">
            <a:avLst/>
          </a:prstGeom>
          <a:solidFill>
            <a:schemeClr val="bg1"/>
          </a:solidFill>
          <a:effectLst>
            <a:softEdge rad="127000"/>
          </a:effectLst>
        </p:spPr>
        <p:txBody>
          <a:bodyPr wrap="square" rtlCol="0">
            <a:spAutoFit/>
          </a:bodyPr>
          <a:lstStyle/>
          <a:p>
            <a:r>
              <a:rPr lang="en-US" dirty="0" smtClean="0">
                <a:latin typeface="Calibri" pitchFamily="34" charset="0"/>
              </a:rPr>
              <a:t>Promote warm standby to active</a:t>
            </a:r>
            <a:endParaRPr lang="en-US" dirty="0">
              <a:latin typeface="Calibri" pitchFamily="34" charset="0"/>
            </a:endParaRPr>
          </a:p>
        </p:txBody>
      </p:sp>
      <p:sp>
        <p:nvSpPr>
          <p:cNvPr id="19" name="TextBox 18"/>
          <p:cNvSpPr txBox="1"/>
          <p:nvPr/>
        </p:nvSpPr>
        <p:spPr>
          <a:xfrm rot="840000">
            <a:off x="5913221" y="3492222"/>
            <a:ext cx="1608133" cy="646331"/>
          </a:xfrm>
          <a:prstGeom prst="rect">
            <a:avLst/>
          </a:prstGeom>
          <a:noFill/>
        </p:spPr>
        <p:txBody>
          <a:bodyPr wrap="none" rtlCol="0">
            <a:spAutoFit/>
          </a:bodyPr>
          <a:lstStyle/>
          <a:p>
            <a:pPr algn="ctr"/>
            <a:r>
              <a:rPr lang="en-US" b="1" dirty="0" smtClean="0">
                <a:latin typeface="Calibri" pitchFamily="34" charset="0"/>
              </a:rPr>
              <a:t>Warm standby</a:t>
            </a:r>
            <a:br>
              <a:rPr lang="en-US" b="1" dirty="0" smtClean="0">
                <a:latin typeface="Calibri" pitchFamily="34" charset="0"/>
              </a:rPr>
            </a:br>
            <a:r>
              <a:rPr lang="en-US" b="1" dirty="0" smtClean="0">
                <a:latin typeface="Calibri" pitchFamily="34" charset="0"/>
              </a:rPr>
              <a:t>master</a:t>
            </a:r>
            <a:endParaRPr lang="en-US" b="1" dirty="0">
              <a:latin typeface="Calibri" pitchFamily="34" charset="0"/>
            </a:endParaRPr>
          </a:p>
        </p:txBody>
      </p:sp>
      <p:sp>
        <p:nvSpPr>
          <p:cNvPr id="20" name="TextBox 19"/>
          <p:cNvSpPr txBox="1"/>
          <p:nvPr/>
        </p:nvSpPr>
        <p:spPr>
          <a:xfrm rot="900000">
            <a:off x="6681399" y="1611184"/>
            <a:ext cx="1505979" cy="369332"/>
          </a:xfrm>
          <a:prstGeom prst="rect">
            <a:avLst/>
          </a:prstGeom>
          <a:noFill/>
        </p:spPr>
        <p:txBody>
          <a:bodyPr wrap="none" rtlCol="0">
            <a:spAutoFit/>
          </a:bodyPr>
          <a:lstStyle/>
          <a:p>
            <a:r>
              <a:rPr lang="en-US" b="1" dirty="0" smtClean="0">
                <a:latin typeface="Calibri" pitchFamily="34" charset="0"/>
              </a:rPr>
              <a:t>Active master</a:t>
            </a:r>
            <a:endParaRPr lang="en-US" b="1" dirty="0">
              <a:latin typeface="Calibri" pitchFamily="34" charset="0"/>
            </a:endParaRPr>
          </a:p>
        </p:txBody>
      </p:sp>
    </p:spTree>
    <p:extLst>
      <p:ext uri="{BB962C8B-B14F-4D97-AF65-F5344CB8AC3E}">
        <p14:creationId xmlns:p14="http://schemas.microsoft.com/office/powerpoint/2010/main" val="34051185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52399" y="765966"/>
            <a:ext cx="4687027" cy="3886200"/>
          </a:xfrm>
          <a:prstGeom prst="roundRect">
            <a:avLst>
              <a:gd name="adj" fmla="val 2982"/>
            </a:avLst>
          </a:prstGeom>
          <a:solidFill>
            <a:schemeClr val="bg1"/>
          </a:solidFill>
          <a:ln w="12700">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p:cNvSpPr>
            <a:spLocks noGrp="1"/>
          </p:cNvSpPr>
          <p:nvPr>
            <p:ph type="body" idx="1"/>
          </p:nvPr>
        </p:nvSpPr>
        <p:spPr>
          <a:xfrm>
            <a:off x="457200" y="1234934"/>
            <a:ext cx="4040188" cy="479822"/>
          </a:xfrm>
        </p:spPr>
        <p:txBody>
          <a:bodyPr/>
          <a:lstStyle/>
          <a:p>
            <a:pPr algn="l"/>
            <a:r>
              <a:rPr lang="en-US" sz="2400" dirty="0" smtClean="0"/>
              <a:t>Promote the original failed master back to a master:</a:t>
            </a:r>
          </a:p>
        </p:txBody>
      </p:sp>
      <p:sp>
        <p:nvSpPr>
          <p:cNvPr id="29" name="Content Placeholder 28"/>
          <p:cNvSpPr>
            <a:spLocks noGrp="1"/>
          </p:cNvSpPr>
          <p:nvPr>
            <p:ph sz="half" idx="2"/>
          </p:nvPr>
        </p:nvSpPr>
        <p:spPr>
          <a:xfrm>
            <a:off x="286018" y="1669183"/>
            <a:ext cx="4553408" cy="2747223"/>
          </a:xfrm>
        </p:spPr>
        <p:txBody>
          <a:bodyPr/>
          <a:lstStyle/>
          <a:p>
            <a:pPr marL="342900" lvl="0" indent="-342900">
              <a:buFont typeface="+mj-lt"/>
              <a:buAutoNum type="arabicPeriod"/>
              <a:defRPr/>
            </a:pPr>
            <a:r>
              <a:rPr lang="en-US" sz="1800" dirty="0" smtClean="0"/>
              <a:t>Fix problems on the original standby and verify the Greenplum Database processes have not started.</a:t>
            </a:r>
          </a:p>
          <a:p>
            <a:pPr marL="342900" lvl="0" indent="-342900">
              <a:buFont typeface="+mj-lt"/>
              <a:buAutoNum type="arabicPeriod"/>
              <a:defRPr/>
            </a:pPr>
            <a:r>
              <a:rPr lang="en-US" sz="1800" dirty="0" smtClean="0"/>
              <a:t>Initialize the original master as a standby master:</a:t>
            </a:r>
            <a:br>
              <a:rPr lang="en-US" sz="1800" dirty="0" smtClean="0"/>
            </a:br>
            <a:r>
              <a:rPr lang="en-US" sz="1800" dirty="0" err="1" smtClean="0">
                <a:latin typeface="Courier New" pitchFamily="49" charset="0"/>
                <a:cs typeface="Courier New" pitchFamily="49" charset="0"/>
              </a:rPr>
              <a:t>gpinitstandby</a:t>
            </a:r>
            <a:r>
              <a:rPr lang="en-US" sz="1800" dirty="0" smtClean="0">
                <a:latin typeface="Courier New" pitchFamily="49" charset="0"/>
                <a:cs typeface="Courier New" pitchFamily="49" charset="0"/>
              </a:rPr>
              <a:t> –s </a:t>
            </a:r>
            <a:r>
              <a:rPr lang="en-US" sz="1800" i="1" dirty="0" err="1" smtClean="0">
                <a:latin typeface="Courier New" pitchFamily="49" charset="0"/>
                <a:cs typeface="Courier New" pitchFamily="49" charset="0"/>
              </a:rPr>
              <a:t>original_master_hostname</a:t>
            </a:r>
            <a:endParaRPr lang="en-US" sz="1800" i="1" dirty="0" smtClean="0">
              <a:latin typeface="Courier New" pitchFamily="49" charset="0"/>
              <a:cs typeface="Courier New" pitchFamily="49" charset="0"/>
            </a:endParaRPr>
          </a:p>
          <a:p>
            <a:pPr marL="342900" lvl="0" indent="-342900">
              <a:buFont typeface="+mj-lt"/>
              <a:buAutoNum type="arabicPeriod"/>
              <a:defRPr/>
            </a:pPr>
            <a:r>
              <a:rPr lang="en-US" sz="1800" dirty="0" smtClean="0"/>
              <a:t>Stop the Greenplum Database on the current master:</a:t>
            </a:r>
            <a:br>
              <a:rPr lang="en-US" sz="1800" dirty="0" smtClean="0"/>
            </a:br>
            <a:r>
              <a:rPr lang="en-US" sz="1800" dirty="0" smtClean="0">
                <a:latin typeface="Courier New" pitchFamily="49" charset="0"/>
                <a:cs typeface="Courier New" pitchFamily="49" charset="0"/>
              </a:rPr>
              <a:t>gpstop –m</a:t>
            </a:r>
          </a:p>
          <a:p>
            <a:pPr marL="342900" lvl="0" indent="-342900">
              <a:buFont typeface="+mj-lt"/>
              <a:buAutoNum type="arabicPeriod"/>
              <a:defRPr/>
            </a:pPr>
            <a:endParaRPr lang="en-US" sz="2000" dirty="0" smtClean="0">
              <a:latin typeface="Courier New" pitchFamily="49" charset="0"/>
              <a:cs typeface="Courier New" pitchFamily="49" charset="0"/>
            </a:endParaRPr>
          </a:p>
        </p:txBody>
      </p:sp>
      <p:sp>
        <p:nvSpPr>
          <p:cNvPr id="13" name="Rounded Rectangle 12"/>
          <p:cNvSpPr/>
          <p:nvPr/>
        </p:nvSpPr>
        <p:spPr>
          <a:xfrm>
            <a:off x="5105400" y="765966"/>
            <a:ext cx="3733800" cy="3886200"/>
          </a:xfrm>
          <a:prstGeom prst="roundRect">
            <a:avLst>
              <a:gd name="adj" fmla="val 1588"/>
            </a:avLst>
          </a:prstGeom>
          <a:solidFill>
            <a:srgbClr val="D1EF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33"/>
          <p:cNvGrpSpPr/>
          <p:nvPr/>
        </p:nvGrpSpPr>
        <p:grpSpPr>
          <a:xfrm>
            <a:off x="5186385" y="937416"/>
            <a:ext cx="2814616" cy="3487549"/>
            <a:chOff x="4576784" y="1066800"/>
            <a:chExt cx="2814616" cy="4650065"/>
          </a:xfrm>
        </p:grpSpPr>
        <p:pic>
          <p:nvPicPr>
            <p:cNvPr id="14" name="Picture 2" descr="C:\Documents and Settings\cantot\My Documents\Training\Supporting Materials\Icons\PNG files for PowerPoint\All Others\Analog PTZ.png"/>
            <p:cNvPicPr>
              <a:picLocks noChangeAspect="1" noChangeArrowheads="1"/>
            </p:cNvPicPr>
            <p:nvPr/>
          </p:nvPicPr>
          <p:blipFill>
            <a:blip r:embed="rId3" cstate="print"/>
            <a:srcRect/>
            <a:stretch>
              <a:fillRect/>
            </a:stretch>
          </p:blipFill>
          <p:spPr bwMode="auto">
            <a:xfrm>
              <a:off x="5353817" y="2898648"/>
              <a:ext cx="1819048" cy="733333"/>
            </a:xfrm>
            <a:prstGeom prst="rect">
              <a:avLst/>
            </a:prstGeom>
            <a:noFill/>
          </p:spPr>
        </p:pic>
        <p:pic>
          <p:nvPicPr>
            <p:cNvPr id="15" name="Picture 2" descr="C:\Documents and Settings\cantot\My Documents\Training\Supporting Materials\Icons\PNG files for PowerPoint\All Others\Analog PTZ.png"/>
            <p:cNvPicPr>
              <a:picLocks noChangeAspect="1" noChangeArrowheads="1"/>
            </p:cNvPicPr>
            <p:nvPr/>
          </p:nvPicPr>
          <p:blipFill>
            <a:blip r:embed="rId3" cstate="print"/>
            <a:srcRect/>
            <a:stretch>
              <a:fillRect/>
            </a:stretch>
          </p:blipFill>
          <p:spPr bwMode="auto">
            <a:xfrm>
              <a:off x="5353817" y="4832315"/>
              <a:ext cx="1819048" cy="733333"/>
            </a:xfrm>
            <a:prstGeom prst="rect">
              <a:avLst/>
            </a:prstGeom>
            <a:noFill/>
          </p:spPr>
        </p:pic>
        <p:cxnSp>
          <p:nvCxnSpPr>
            <p:cNvPr id="16" name="Straight Arrow Connector 15"/>
            <p:cNvCxnSpPr>
              <a:stCxn id="15" idx="0"/>
              <a:endCxn id="14" idx="2"/>
            </p:cNvCxnSpPr>
            <p:nvPr/>
          </p:nvCxnSpPr>
          <p:spPr>
            <a:xfrm rot="5400000" flipH="1" flipV="1">
              <a:off x="5663174" y="4232148"/>
              <a:ext cx="1200334" cy="1588"/>
            </a:xfrm>
            <a:prstGeom prst="straightConnector1">
              <a:avLst/>
            </a:prstGeom>
            <a:ln w="381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57800" y="3962400"/>
              <a:ext cx="2057400" cy="861775"/>
            </a:xfrm>
            <a:prstGeom prst="rect">
              <a:avLst/>
            </a:prstGeom>
            <a:solidFill>
              <a:schemeClr val="bg1"/>
            </a:solidFill>
            <a:effectLst>
              <a:softEdge rad="127000"/>
            </a:effectLst>
          </p:spPr>
          <p:txBody>
            <a:bodyPr wrap="square" rtlCol="0">
              <a:spAutoFit/>
            </a:bodyPr>
            <a:lstStyle/>
            <a:p>
              <a:pPr algn="ctr"/>
              <a:r>
                <a:rPr lang="en-US" dirty="0" smtClean="0">
                  <a:latin typeface="Calibri" pitchFamily="34" charset="0"/>
                </a:rPr>
                <a:t>Promote original to</a:t>
              </a:r>
              <a:br>
                <a:rPr lang="en-US" dirty="0" smtClean="0">
                  <a:latin typeface="Calibri" pitchFamily="34" charset="0"/>
                </a:rPr>
              </a:br>
              <a:r>
                <a:rPr lang="en-US" dirty="0" smtClean="0">
                  <a:latin typeface="Calibri" pitchFamily="34" charset="0"/>
                </a:rPr>
                <a:t>warm standby</a:t>
              </a:r>
              <a:endParaRPr lang="en-US" dirty="0">
                <a:latin typeface="Calibri" pitchFamily="34" charset="0"/>
              </a:endParaRPr>
            </a:p>
          </p:txBody>
        </p:sp>
        <p:sp>
          <p:nvSpPr>
            <p:cNvPr id="18" name="TextBox 17"/>
            <p:cNvSpPr txBox="1"/>
            <p:nvPr/>
          </p:nvSpPr>
          <p:spPr>
            <a:xfrm rot="900000">
              <a:off x="5073414" y="5224422"/>
              <a:ext cx="1664451" cy="492443"/>
            </a:xfrm>
            <a:prstGeom prst="rect">
              <a:avLst/>
            </a:prstGeom>
            <a:noFill/>
          </p:spPr>
          <p:txBody>
            <a:bodyPr wrap="none" rtlCol="0">
              <a:spAutoFit/>
            </a:bodyPr>
            <a:lstStyle/>
            <a:p>
              <a:r>
                <a:rPr lang="en-US" b="1" dirty="0" smtClean="0">
                  <a:latin typeface="Calibri" pitchFamily="34" charset="0"/>
                </a:rPr>
                <a:t>Original master</a:t>
              </a:r>
              <a:endParaRPr lang="en-US" b="1" dirty="0">
                <a:latin typeface="Calibri" pitchFamily="34" charset="0"/>
              </a:endParaRPr>
            </a:p>
          </p:txBody>
        </p:sp>
        <p:sp>
          <p:nvSpPr>
            <p:cNvPr id="19" name="TextBox 18"/>
            <p:cNvSpPr txBox="1"/>
            <p:nvPr/>
          </p:nvSpPr>
          <p:spPr>
            <a:xfrm rot="840000">
              <a:off x="4576784" y="3145477"/>
              <a:ext cx="1608133" cy="492443"/>
            </a:xfrm>
            <a:prstGeom prst="rect">
              <a:avLst/>
            </a:prstGeom>
            <a:noFill/>
          </p:spPr>
          <p:txBody>
            <a:bodyPr wrap="none" rtlCol="0">
              <a:spAutoFit/>
            </a:bodyPr>
            <a:lstStyle/>
            <a:p>
              <a:r>
                <a:rPr lang="en-US" b="1" dirty="0" smtClean="0">
                  <a:latin typeface="Calibri" pitchFamily="34" charset="0"/>
                </a:rPr>
                <a:t>Warm standby</a:t>
              </a:r>
              <a:endParaRPr lang="en-US" b="1" dirty="0">
                <a:latin typeface="Calibri" pitchFamily="34" charset="0"/>
              </a:endParaRPr>
            </a:p>
          </p:txBody>
        </p:sp>
        <p:pic>
          <p:nvPicPr>
            <p:cNvPr id="20" name="Picture 2" descr="C:\Documents and Settings\cantot\My Documents\Training\Supporting Materials\Icons\PNG files for PowerPoint\All Others\Analog PTZ.png"/>
            <p:cNvPicPr>
              <a:picLocks noChangeAspect="1" noChangeArrowheads="1"/>
            </p:cNvPicPr>
            <p:nvPr/>
          </p:nvPicPr>
          <p:blipFill>
            <a:blip r:embed="rId3" cstate="print"/>
            <a:srcRect/>
            <a:stretch>
              <a:fillRect/>
            </a:stretch>
          </p:blipFill>
          <p:spPr bwMode="auto">
            <a:xfrm>
              <a:off x="5430017" y="1066800"/>
              <a:ext cx="1819048" cy="733333"/>
            </a:xfrm>
            <a:prstGeom prst="rect">
              <a:avLst/>
            </a:prstGeom>
            <a:noFill/>
          </p:spPr>
        </p:pic>
        <p:sp>
          <p:nvSpPr>
            <p:cNvPr id="21" name="TextBox 20"/>
            <p:cNvSpPr txBox="1"/>
            <p:nvPr/>
          </p:nvSpPr>
          <p:spPr>
            <a:xfrm rot="840000">
              <a:off x="4704064" y="1318133"/>
              <a:ext cx="1505979" cy="492443"/>
            </a:xfrm>
            <a:prstGeom prst="rect">
              <a:avLst/>
            </a:prstGeom>
            <a:noFill/>
          </p:spPr>
          <p:txBody>
            <a:bodyPr wrap="none" rtlCol="0">
              <a:spAutoFit/>
            </a:bodyPr>
            <a:lstStyle/>
            <a:p>
              <a:r>
                <a:rPr lang="en-US" b="1" dirty="0" smtClean="0">
                  <a:latin typeface="Calibri" pitchFamily="34" charset="0"/>
                </a:rPr>
                <a:t>Active master</a:t>
              </a:r>
              <a:endParaRPr lang="en-US" b="1" dirty="0">
                <a:latin typeface="Calibri" pitchFamily="34" charset="0"/>
              </a:endParaRPr>
            </a:p>
          </p:txBody>
        </p:sp>
        <p:cxnSp>
          <p:nvCxnSpPr>
            <p:cNvPr id="22" name="Straight Arrow Connector 21"/>
            <p:cNvCxnSpPr/>
            <p:nvPr/>
          </p:nvCxnSpPr>
          <p:spPr>
            <a:xfrm rot="5400000" flipH="1" flipV="1">
              <a:off x="5723639" y="2351973"/>
              <a:ext cx="1200334" cy="1588"/>
            </a:xfrm>
            <a:prstGeom prst="straightConnector1">
              <a:avLst/>
            </a:prstGeom>
            <a:ln w="381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334000" y="2057400"/>
              <a:ext cx="2057400" cy="861775"/>
            </a:xfrm>
            <a:prstGeom prst="rect">
              <a:avLst/>
            </a:prstGeom>
            <a:solidFill>
              <a:schemeClr val="bg1"/>
            </a:solidFill>
            <a:effectLst>
              <a:softEdge rad="127000"/>
            </a:effectLst>
          </p:spPr>
          <p:txBody>
            <a:bodyPr wrap="square" rtlCol="0">
              <a:spAutoFit/>
            </a:bodyPr>
            <a:lstStyle/>
            <a:p>
              <a:pPr algn="ctr"/>
              <a:r>
                <a:rPr lang="en-US" dirty="0" smtClean="0">
                  <a:latin typeface="Calibri" pitchFamily="34" charset="0"/>
                </a:rPr>
                <a:t>Promote to active master</a:t>
              </a:r>
              <a:endParaRPr lang="en-US" dirty="0">
                <a:latin typeface="Calibri" pitchFamily="34" charset="0"/>
              </a:endParaRPr>
            </a:p>
          </p:txBody>
        </p:sp>
      </p:grpSp>
      <p:cxnSp>
        <p:nvCxnSpPr>
          <p:cNvPr id="39" name="Straight Arrow Connector 38"/>
          <p:cNvCxnSpPr/>
          <p:nvPr/>
        </p:nvCxnSpPr>
        <p:spPr>
          <a:xfrm>
            <a:off x="7805058" y="2650725"/>
            <a:ext cx="838200" cy="1191"/>
          </a:xfrm>
          <a:prstGeom prst="straightConnector1">
            <a:avLst/>
          </a:prstGeom>
          <a:ln w="38100">
            <a:solidFill>
              <a:schemeClr val="bg1">
                <a:lumMod val="50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805058" y="1246469"/>
            <a:ext cx="838200" cy="1191"/>
          </a:xfrm>
          <a:prstGeom prst="straightConnector1">
            <a:avLst/>
          </a:prstGeom>
          <a:ln w="38100">
            <a:solidFill>
              <a:schemeClr val="bg1">
                <a:lumMod val="50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chor="t"/>
          <a:lstStyle/>
          <a:p>
            <a:r>
              <a:rPr lang="en-US" sz="2800" dirty="0" smtClean="0"/>
              <a:t>Promoting the Original Master to the Active Master</a:t>
            </a:r>
            <a:endParaRPr lang="en-US" sz="2800" dirty="0"/>
          </a:p>
        </p:txBody>
      </p:sp>
    </p:spTree>
    <p:extLst>
      <p:ext uri="{BB962C8B-B14F-4D97-AF65-F5344CB8AC3E}">
        <p14:creationId xmlns:p14="http://schemas.microsoft.com/office/powerpoint/2010/main" val="15455143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52400" y="996044"/>
            <a:ext cx="5076012" cy="3782784"/>
          </a:xfrm>
          <a:prstGeom prst="roundRect">
            <a:avLst>
              <a:gd name="adj" fmla="val 2982"/>
            </a:avLst>
          </a:prstGeom>
          <a:solidFill>
            <a:schemeClr val="bg1"/>
          </a:solidFill>
          <a:ln w="12700">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22881"/>
            <a:ext cx="8229600" cy="857400"/>
          </a:xfrm>
        </p:spPr>
        <p:txBody>
          <a:bodyPr anchor="t"/>
          <a:lstStyle/>
          <a:p>
            <a:r>
              <a:rPr lang="en-US" sz="2800" dirty="0" smtClean="0"/>
              <a:t>Promoting the Original Master to the Active Master (</a:t>
            </a:r>
            <a:r>
              <a:rPr lang="en-US" sz="2800" dirty="0" err="1" smtClean="0"/>
              <a:t>Cont</a:t>
            </a:r>
            <a:r>
              <a:rPr lang="en-US" sz="2800" dirty="0" smtClean="0"/>
              <a:t>)</a:t>
            </a:r>
            <a:endParaRPr lang="en-US" sz="2800" dirty="0"/>
          </a:p>
        </p:txBody>
      </p:sp>
      <p:sp>
        <p:nvSpPr>
          <p:cNvPr id="9" name="Text Placeholder 8"/>
          <p:cNvSpPr>
            <a:spLocks noGrp="1"/>
          </p:cNvSpPr>
          <p:nvPr>
            <p:ph type="body" idx="1"/>
          </p:nvPr>
        </p:nvSpPr>
        <p:spPr>
          <a:xfrm>
            <a:off x="262703" y="1403080"/>
            <a:ext cx="4040099" cy="479699"/>
          </a:xfrm>
        </p:spPr>
        <p:txBody>
          <a:bodyPr/>
          <a:lstStyle/>
          <a:p>
            <a:pPr algn="l"/>
            <a:r>
              <a:rPr lang="en-US" sz="2400" dirty="0" smtClean="0"/>
              <a:t>Promote the original failed master back to a master:</a:t>
            </a:r>
          </a:p>
        </p:txBody>
      </p:sp>
      <p:sp>
        <p:nvSpPr>
          <p:cNvPr id="29" name="Content Placeholder 28"/>
          <p:cNvSpPr>
            <a:spLocks noGrp="1"/>
          </p:cNvSpPr>
          <p:nvPr>
            <p:ph sz="half" idx="2"/>
          </p:nvPr>
        </p:nvSpPr>
        <p:spPr>
          <a:xfrm>
            <a:off x="251695" y="1631155"/>
            <a:ext cx="4976717" cy="2963400"/>
          </a:xfrm>
        </p:spPr>
        <p:txBody>
          <a:bodyPr/>
          <a:lstStyle/>
          <a:p>
            <a:pPr marL="457200" lvl="0" indent="-457200">
              <a:buFont typeface="+mj-lt"/>
              <a:buAutoNum type="arabicPeriod" startAt="4"/>
              <a:defRPr/>
            </a:pPr>
            <a:r>
              <a:rPr lang="en-US" sz="1800" dirty="0" smtClean="0"/>
              <a:t>Promote the original master from a standby to the master:</a:t>
            </a:r>
            <a:br>
              <a:rPr lang="en-US" sz="1800" dirty="0" smtClean="0"/>
            </a:br>
            <a:r>
              <a:rPr lang="en-US" sz="1800" dirty="0" err="1" smtClean="0">
                <a:latin typeface="Courier New" pitchFamily="49" charset="0"/>
                <a:cs typeface="Courier New" pitchFamily="49" charset="0"/>
              </a:rPr>
              <a:t>gpactivatestandby</a:t>
            </a:r>
            <a:r>
              <a:rPr lang="en-US" sz="1800" dirty="0" smtClean="0">
                <a:latin typeface="Courier New" pitchFamily="49" charset="0"/>
                <a:cs typeface="Courier New" pitchFamily="49" charset="0"/>
              </a:rPr>
              <a:t> -d $MASTER_DATA_DIRECTORY</a:t>
            </a:r>
          </a:p>
          <a:p>
            <a:pPr marL="342900" lvl="0" indent="-342900">
              <a:buFont typeface="+mj-lt"/>
              <a:buAutoNum type="arabicPeriod" startAt="4"/>
              <a:defRPr/>
            </a:pPr>
            <a:r>
              <a:rPr lang="en-US" sz="1800" dirty="0" smtClean="0"/>
              <a:t>Reinitialize the original standby master to be the standby master again:</a:t>
            </a:r>
            <a:br>
              <a:rPr lang="en-US" sz="1800" dirty="0" smtClean="0"/>
            </a:br>
            <a:r>
              <a:rPr lang="en-US" sz="1800" dirty="0" err="1" smtClean="0">
                <a:latin typeface="Courier New" pitchFamily="49" charset="0"/>
                <a:cs typeface="Courier New" pitchFamily="49" charset="0"/>
              </a:rPr>
              <a:t>gpinitstandby</a:t>
            </a:r>
            <a:r>
              <a:rPr lang="en-US" sz="1800" dirty="0" smtClean="0">
                <a:latin typeface="Courier New" pitchFamily="49" charset="0"/>
                <a:cs typeface="Courier New" pitchFamily="49" charset="0"/>
              </a:rPr>
              <a:t> -s </a:t>
            </a:r>
            <a:r>
              <a:rPr lang="en-US" sz="1800" dirty="0" err="1" smtClean="0">
                <a:latin typeface="Courier New" pitchFamily="49" charset="0"/>
                <a:cs typeface="Courier New" pitchFamily="49" charset="0"/>
              </a:rPr>
              <a:t>original_standby_master_hostname</a:t>
            </a:r>
            <a:endParaRPr lang="en-US" sz="1800" dirty="0" smtClean="0">
              <a:latin typeface="Courier New" pitchFamily="49" charset="0"/>
              <a:cs typeface="Courier New" pitchFamily="49" charset="0"/>
            </a:endParaRPr>
          </a:p>
          <a:p>
            <a:pPr marL="342900" indent="-342900">
              <a:buFont typeface="+mj-lt"/>
              <a:buAutoNum type="arabicPeriod" startAt="4"/>
              <a:defRPr/>
            </a:pPr>
            <a:r>
              <a:rPr lang="en-US" sz="1800" dirty="0" smtClean="0"/>
              <a:t>Check the state of the master and standby master:</a:t>
            </a:r>
            <a:br>
              <a:rPr lang="en-US" sz="1800" dirty="0" smtClean="0"/>
            </a:br>
            <a:r>
              <a:rPr lang="en-US" sz="1800" dirty="0" err="1" smtClean="0">
                <a:latin typeface="Courier New" pitchFamily="49" charset="0"/>
                <a:cs typeface="Courier New" pitchFamily="49" charset="0"/>
              </a:rPr>
              <a:t>gpstate</a:t>
            </a:r>
            <a:r>
              <a:rPr lang="en-US" sz="1800" dirty="0" smtClean="0">
                <a:latin typeface="Courier New" pitchFamily="49" charset="0"/>
                <a:cs typeface="Courier New" pitchFamily="49" charset="0"/>
              </a:rPr>
              <a:t> -f</a:t>
            </a:r>
          </a:p>
        </p:txBody>
      </p:sp>
      <p:sp>
        <p:nvSpPr>
          <p:cNvPr id="10" name="Rounded Rectangle 9"/>
          <p:cNvSpPr/>
          <p:nvPr/>
        </p:nvSpPr>
        <p:spPr>
          <a:xfrm>
            <a:off x="5434344" y="800100"/>
            <a:ext cx="3512303" cy="3886200"/>
          </a:xfrm>
          <a:prstGeom prst="roundRect">
            <a:avLst>
              <a:gd name="adj" fmla="val 1588"/>
            </a:avLst>
          </a:prstGeom>
          <a:solidFill>
            <a:srgbClr val="D1EF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0"/>
          <p:cNvGrpSpPr/>
          <p:nvPr/>
        </p:nvGrpSpPr>
        <p:grpSpPr>
          <a:xfrm>
            <a:off x="6276605" y="996044"/>
            <a:ext cx="2305360" cy="3487549"/>
            <a:chOff x="5086040" y="1066800"/>
            <a:chExt cx="2305360" cy="4650065"/>
          </a:xfrm>
        </p:grpSpPr>
        <p:pic>
          <p:nvPicPr>
            <p:cNvPr id="12" name="Picture 2" descr="C:\Documents and Settings\cantot\My Documents\Training\Supporting Materials\Icons\PNG files for PowerPoint\All Others\Analog PTZ.png"/>
            <p:cNvPicPr>
              <a:picLocks noChangeAspect="1" noChangeArrowheads="1"/>
            </p:cNvPicPr>
            <p:nvPr/>
          </p:nvPicPr>
          <p:blipFill>
            <a:blip r:embed="rId3" cstate="print"/>
            <a:srcRect/>
            <a:stretch>
              <a:fillRect/>
            </a:stretch>
          </p:blipFill>
          <p:spPr bwMode="auto">
            <a:xfrm>
              <a:off x="5353817" y="2898648"/>
              <a:ext cx="1819048" cy="733333"/>
            </a:xfrm>
            <a:prstGeom prst="rect">
              <a:avLst/>
            </a:prstGeom>
            <a:noFill/>
          </p:spPr>
        </p:pic>
        <p:pic>
          <p:nvPicPr>
            <p:cNvPr id="13" name="Picture 2" descr="C:\Documents and Settings\cantot\My Documents\Training\Supporting Materials\Icons\PNG files for PowerPoint\All Others\Analog PTZ.png"/>
            <p:cNvPicPr>
              <a:picLocks noChangeAspect="1" noChangeArrowheads="1"/>
            </p:cNvPicPr>
            <p:nvPr/>
          </p:nvPicPr>
          <p:blipFill>
            <a:blip r:embed="rId3" cstate="print"/>
            <a:srcRect/>
            <a:stretch>
              <a:fillRect/>
            </a:stretch>
          </p:blipFill>
          <p:spPr bwMode="auto">
            <a:xfrm>
              <a:off x="5353817" y="4832315"/>
              <a:ext cx="1819048" cy="733333"/>
            </a:xfrm>
            <a:prstGeom prst="rect">
              <a:avLst/>
            </a:prstGeom>
            <a:noFill/>
          </p:spPr>
        </p:pic>
        <p:cxnSp>
          <p:nvCxnSpPr>
            <p:cNvPr id="14" name="Straight Arrow Connector 13"/>
            <p:cNvCxnSpPr>
              <a:stCxn id="13" idx="0"/>
              <a:endCxn id="12" idx="2"/>
            </p:cNvCxnSpPr>
            <p:nvPr/>
          </p:nvCxnSpPr>
          <p:spPr>
            <a:xfrm rot="5400000" flipH="1" flipV="1">
              <a:off x="5663174" y="4232148"/>
              <a:ext cx="1200334" cy="1588"/>
            </a:xfrm>
            <a:prstGeom prst="straightConnector1">
              <a:avLst/>
            </a:prstGeom>
            <a:ln w="381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3962400"/>
              <a:ext cx="2057400" cy="861775"/>
            </a:xfrm>
            <a:prstGeom prst="rect">
              <a:avLst/>
            </a:prstGeom>
            <a:solidFill>
              <a:schemeClr val="bg1"/>
            </a:solidFill>
            <a:effectLst>
              <a:softEdge rad="127000"/>
            </a:effectLst>
          </p:spPr>
          <p:txBody>
            <a:bodyPr wrap="square" rtlCol="0">
              <a:spAutoFit/>
            </a:bodyPr>
            <a:lstStyle/>
            <a:p>
              <a:pPr algn="ctr"/>
              <a:r>
                <a:rPr lang="en-US" dirty="0" smtClean="0">
                  <a:solidFill>
                    <a:srgbClr val="000000"/>
                  </a:solidFill>
                  <a:latin typeface="Calibri" pitchFamily="34" charset="0"/>
                </a:rPr>
                <a:t>Stop Greenplum</a:t>
              </a:r>
              <a:br>
                <a:rPr lang="en-US" dirty="0" smtClean="0">
                  <a:solidFill>
                    <a:srgbClr val="000000"/>
                  </a:solidFill>
                  <a:latin typeface="Calibri" pitchFamily="34" charset="0"/>
                </a:rPr>
              </a:br>
              <a:r>
                <a:rPr lang="en-US" dirty="0" smtClean="0">
                  <a:solidFill>
                    <a:srgbClr val="000000"/>
                  </a:solidFill>
                  <a:latin typeface="Calibri" pitchFamily="34" charset="0"/>
                </a:rPr>
                <a:t>Database</a:t>
              </a:r>
              <a:endParaRPr lang="en-US" dirty="0">
                <a:solidFill>
                  <a:srgbClr val="000000"/>
                </a:solidFill>
                <a:latin typeface="Calibri" pitchFamily="34" charset="0"/>
              </a:endParaRPr>
            </a:p>
          </p:txBody>
        </p:sp>
        <p:sp>
          <p:nvSpPr>
            <p:cNvPr id="16" name="TextBox 15"/>
            <p:cNvSpPr txBox="1"/>
            <p:nvPr/>
          </p:nvSpPr>
          <p:spPr>
            <a:xfrm rot="900000">
              <a:off x="5086040" y="5224422"/>
              <a:ext cx="1639203" cy="492443"/>
            </a:xfrm>
            <a:prstGeom prst="rect">
              <a:avLst/>
            </a:prstGeom>
            <a:noFill/>
          </p:spPr>
          <p:txBody>
            <a:bodyPr wrap="none" rtlCol="0">
              <a:spAutoFit/>
            </a:bodyPr>
            <a:lstStyle/>
            <a:p>
              <a:r>
                <a:rPr lang="en-US" b="1" dirty="0" smtClean="0">
                  <a:solidFill>
                    <a:srgbClr val="000000"/>
                  </a:solidFill>
                  <a:latin typeface="Calibri" pitchFamily="34" charset="0"/>
                </a:rPr>
                <a:t>Current master</a:t>
              </a:r>
              <a:endParaRPr lang="en-US" b="1" dirty="0">
                <a:solidFill>
                  <a:srgbClr val="000000"/>
                </a:solidFill>
                <a:latin typeface="Calibri" pitchFamily="34" charset="0"/>
              </a:endParaRPr>
            </a:p>
          </p:txBody>
        </p:sp>
        <p:pic>
          <p:nvPicPr>
            <p:cNvPr id="18" name="Picture 2" descr="C:\Documents and Settings\cantot\My Documents\Training\Supporting Materials\Icons\PNG files for PowerPoint\All Others\Analog PTZ.png"/>
            <p:cNvPicPr>
              <a:picLocks noChangeAspect="1" noChangeArrowheads="1"/>
            </p:cNvPicPr>
            <p:nvPr/>
          </p:nvPicPr>
          <p:blipFill>
            <a:blip r:embed="rId3" cstate="print"/>
            <a:srcRect/>
            <a:stretch>
              <a:fillRect/>
            </a:stretch>
          </p:blipFill>
          <p:spPr bwMode="auto">
            <a:xfrm>
              <a:off x="5430017" y="1066800"/>
              <a:ext cx="1819048" cy="733333"/>
            </a:xfrm>
            <a:prstGeom prst="rect">
              <a:avLst/>
            </a:prstGeom>
            <a:noFill/>
          </p:spPr>
        </p:pic>
        <p:cxnSp>
          <p:nvCxnSpPr>
            <p:cNvPr id="20" name="Straight Arrow Connector 19"/>
            <p:cNvCxnSpPr/>
            <p:nvPr/>
          </p:nvCxnSpPr>
          <p:spPr>
            <a:xfrm rot="5400000" flipH="1" flipV="1">
              <a:off x="5723639" y="2351973"/>
              <a:ext cx="1200334" cy="1588"/>
            </a:xfrm>
            <a:prstGeom prst="straightConnector1">
              <a:avLst/>
            </a:prstGeom>
            <a:ln w="381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4000" y="1905000"/>
              <a:ext cx="2057400" cy="1231107"/>
            </a:xfrm>
            <a:prstGeom prst="rect">
              <a:avLst/>
            </a:prstGeom>
            <a:solidFill>
              <a:schemeClr val="bg1"/>
            </a:solidFill>
            <a:effectLst>
              <a:softEdge rad="127000"/>
            </a:effectLst>
          </p:spPr>
          <p:txBody>
            <a:bodyPr wrap="square" rtlCol="0">
              <a:spAutoFit/>
            </a:bodyPr>
            <a:lstStyle/>
            <a:p>
              <a:pPr algn="ctr"/>
              <a:r>
                <a:rPr lang="en-US" dirty="0" smtClean="0">
                  <a:solidFill>
                    <a:srgbClr val="000000"/>
                  </a:solidFill>
                  <a:latin typeface="Calibri" pitchFamily="34" charset="0"/>
                </a:rPr>
                <a:t>Demote current</a:t>
              </a:r>
              <a:br>
                <a:rPr lang="en-US" dirty="0" smtClean="0">
                  <a:solidFill>
                    <a:srgbClr val="000000"/>
                  </a:solidFill>
                  <a:latin typeface="Calibri" pitchFamily="34" charset="0"/>
                </a:rPr>
              </a:br>
              <a:r>
                <a:rPr lang="en-US" dirty="0" smtClean="0">
                  <a:solidFill>
                    <a:srgbClr val="000000"/>
                  </a:solidFill>
                  <a:latin typeface="Calibri" pitchFamily="34" charset="0"/>
                </a:rPr>
                <a:t>master to warm standby</a:t>
              </a:r>
              <a:endParaRPr lang="en-US" dirty="0">
                <a:solidFill>
                  <a:srgbClr val="000000"/>
                </a:solidFill>
                <a:latin typeface="Calibri" pitchFamily="34" charset="0"/>
              </a:endParaRPr>
            </a:p>
          </p:txBody>
        </p:sp>
      </p:grpSp>
      <p:cxnSp>
        <p:nvCxnSpPr>
          <p:cNvPr id="22" name="Straight Arrow Connector 21"/>
          <p:cNvCxnSpPr/>
          <p:nvPr/>
        </p:nvCxnSpPr>
        <p:spPr>
          <a:xfrm>
            <a:off x="5437189" y="2399109"/>
            <a:ext cx="838200" cy="1191"/>
          </a:xfrm>
          <a:prstGeom prst="straightConnector1">
            <a:avLst/>
          </a:prstGeom>
          <a:ln w="38100">
            <a:solidFill>
              <a:schemeClr val="bg1">
                <a:lumMod val="50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437189" y="994853"/>
            <a:ext cx="838200" cy="1191"/>
          </a:xfrm>
          <a:prstGeom prst="straightConnector1">
            <a:avLst/>
          </a:prstGeom>
          <a:ln w="38100">
            <a:solidFill>
              <a:schemeClr val="bg1">
                <a:lumMod val="50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900000">
            <a:off x="5784062" y="1187698"/>
            <a:ext cx="1608133" cy="369332"/>
          </a:xfrm>
          <a:prstGeom prst="rect">
            <a:avLst/>
          </a:prstGeom>
          <a:noFill/>
        </p:spPr>
        <p:txBody>
          <a:bodyPr wrap="none" rtlCol="0">
            <a:spAutoFit/>
          </a:bodyPr>
          <a:lstStyle/>
          <a:p>
            <a:r>
              <a:rPr lang="en-US" b="1" dirty="0" smtClean="0">
                <a:solidFill>
                  <a:srgbClr val="000000"/>
                </a:solidFill>
                <a:latin typeface="Calibri" pitchFamily="34" charset="0"/>
              </a:rPr>
              <a:t>Warm standby</a:t>
            </a:r>
            <a:endParaRPr lang="en-US" b="1" dirty="0">
              <a:solidFill>
                <a:srgbClr val="000000"/>
              </a:solidFill>
              <a:latin typeface="Calibri" pitchFamily="34" charset="0"/>
            </a:endParaRPr>
          </a:p>
        </p:txBody>
      </p:sp>
    </p:spTree>
    <p:extLst>
      <p:ext uri="{BB962C8B-B14F-4D97-AF65-F5344CB8AC3E}">
        <p14:creationId xmlns:p14="http://schemas.microsoft.com/office/powerpoint/2010/main" val="26624599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6"/>
          <p:cNvSpPr>
            <a:spLocks noGrp="1"/>
          </p:cNvSpPr>
          <p:nvPr>
            <p:ph type="title"/>
          </p:nvPr>
        </p:nvSpPr>
        <p:spPr/>
        <p:txBody>
          <a:bodyPr/>
          <a:lstStyle/>
          <a:p>
            <a:r>
              <a:rPr lang="en-US" sz="3200" dirty="0" smtClean="0"/>
              <a:t>Agenda</a:t>
            </a:r>
          </a:p>
        </p:txBody>
      </p:sp>
      <p:sp>
        <p:nvSpPr>
          <p:cNvPr id="6" name="Content Placeholder 5"/>
          <p:cNvSpPr>
            <a:spLocks noGrp="1"/>
          </p:cNvSpPr>
          <p:nvPr>
            <p:ph idx="1"/>
          </p:nvPr>
        </p:nvSpPr>
        <p:spPr/>
        <p:txBody>
          <a:bodyPr/>
          <a:lstStyle/>
          <a:p>
            <a:pPr marL="342900" indent="-342900">
              <a:buFont typeface="Arial"/>
              <a:buChar char="•"/>
            </a:pPr>
            <a:r>
              <a:rPr lang="en-US" dirty="0" smtClean="0"/>
              <a:t>Initializing the </a:t>
            </a:r>
            <a:r>
              <a:rPr lang="en-US" dirty="0" err="1" smtClean="0"/>
              <a:t>Greenplum</a:t>
            </a:r>
            <a:r>
              <a:rPr lang="en-US" dirty="0" smtClean="0"/>
              <a:t> System</a:t>
            </a:r>
          </a:p>
          <a:p>
            <a:pPr marL="342900" indent="-342900">
              <a:buFont typeface="Arial"/>
              <a:buChar char="•"/>
            </a:pPr>
            <a:r>
              <a:rPr lang="en-US" dirty="0" err="1" smtClean="0"/>
              <a:t>Greenplum</a:t>
            </a:r>
            <a:r>
              <a:rPr lang="en-US" dirty="0" smtClean="0"/>
              <a:t> Array Configurations</a:t>
            </a:r>
          </a:p>
          <a:p>
            <a:pPr marL="342900" indent="-342900">
              <a:buFont typeface="Arial"/>
              <a:buChar char="•"/>
            </a:pPr>
            <a:r>
              <a:rPr lang="en-US" b="1" dirty="0" smtClean="0"/>
              <a:t>Mirroring Options</a:t>
            </a:r>
            <a:endParaRPr lang="en-US" b="1" dirty="0"/>
          </a:p>
          <a:p>
            <a:pPr marL="0" indent="0">
              <a:buNone/>
            </a:pPr>
            <a:endParaRPr lang="en-US" dirty="0"/>
          </a:p>
        </p:txBody>
      </p:sp>
    </p:spTree>
    <p:custDataLst>
      <p:tags r:id="rId1"/>
    </p:custDataLst>
    <p:extLst>
      <p:ext uri="{BB962C8B-B14F-4D97-AF65-F5344CB8AC3E}">
        <p14:creationId xmlns:p14="http://schemas.microsoft.com/office/powerpoint/2010/main" val="21800419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lstStyle/>
          <a:p>
            <a:r>
              <a:rPr lang="en-US" sz="3200" dirty="0" smtClean="0"/>
              <a:t>Mirror Segments</a:t>
            </a:r>
            <a:endParaRPr lang="en-US" sz="3200" dirty="0"/>
          </a:p>
        </p:txBody>
      </p:sp>
      <p:sp>
        <p:nvSpPr>
          <p:cNvPr id="6" name="Content Placeholder 5"/>
          <p:cNvSpPr>
            <a:spLocks noGrp="1"/>
          </p:cNvSpPr>
          <p:nvPr>
            <p:ph idx="1"/>
          </p:nvPr>
        </p:nvSpPr>
        <p:spPr>
          <a:xfrm>
            <a:off x="245660" y="738855"/>
            <a:ext cx="8441140" cy="3648113"/>
          </a:xfrm>
        </p:spPr>
        <p:txBody>
          <a:bodyPr/>
          <a:lstStyle/>
          <a:p>
            <a:pPr>
              <a:buNone/>
            </a:pPr>
            <a:r>
              <a:rPr lang="en-US" dirty="0" smtClean="0"/>
              <a:t>Mirror segments are:</a:t>
            </a:r>
          </a:p>
          <a:p>
            <a:pPr marL="342900" indent="-342900">
              <a:buFont typeface="Arial"/>
              <a:buChar char="•"/>
            </a:pPr>
            <a:r>
              <a:rPr lang="en-US" sz="2000" dirty="0" smtClean="0"/>
              <a:t>A replica of a given primary segment </a:t>
            </a:r>
          </a:p>
          <a:p>
            <a:pPr marL="342900" indent="-342900">
              <a:buFont typeface="Arial"/>
              <a:buChar char="•"/>
            </a:pPr>
            <a:r>
              <a:rPr lang="en-US" sz="2000" dirty="0" smtClean="0"/>
              <a:t>Used for data redundancy</a:t>
            </a:r>
          </a:p>
          <a:p>
            <a:pPr>
              <a:buNone/>
            </a:pPr>
            <a:r>
              <a:rPr lang="en-US" dirty="0" smtClean="0"/>
              <a:t>Mirroring can be enabled:</a:t>
            </a:r>
          </a:p>
          <a:p>
            <a:pPr marL="342900" indent="-342900">
              <a:buFont typeface="Arial"/>
              <a:buChar char="•"/>
            </a:pPr>
            <a:r>
              <a:rPr lang="en-US" sz="2000" dirty="0"/>
              <a:t>At array initialization time </a:t>
            </a:r>
          </a:p>
          <a:p>
            <a:pPr marL="685800" lvl="2" indent="-342900">
              <a:buFont typeface="Lucida Grande"/>
              <a:buChar char="-"/>
              <a:tabLst>
                <a:tab pos="571500" algn="l"/>
              </a:tabLst>
            </a:pPr>
            <a:r>
              <a:rPr lang="en-US" dirty="0"/>
              <a:t>(set parameters in </a:t>
            </a:r>
            <a:r>
              <a:rPr lang="en-US" dirty="0" err="1">
                <a:latin typeface="Courier New" pitchFamily="49" charset="0"/>
                <a:cs typeface="Courier New" pitchFamily="49" charset="0"/>
              </a:rPr>
              <a:t>gp_init_config</a:t>
            </a:r>
            <a:r>
              <a:rPr lang="en-US" dirty="0">
                <a:latin typeface="Courier New" pitchFamily="49" charset="0"/>
                <a:cs typeface="Courier New" pitchFamily="49" charset="0"/>
              </a:rPr>
              <a:t> file</a:t>
            </a:r>
            <a:r>
              <a:rPr lang="en-US" dirty="0"/>
              <a:t>)</a:t>
            </a:r>
          </a:p>
          <a:p>
            <a:pPr marL="342900" indent="-342900">
              <a:buFont typeface="Arial"/>
              <a:buChar char="•"/>
            </a:pPr>
            <a:r>
              <a:rPr lang="en-US" sz="2000" dirty="0"/>
              <a:t>On an active </a:t>
            </a:r>
            <a:r>
              <a:rPr lang="en-US" sz="2000" dirty="0" err="1"/>
              <a:t>Greenplum</a:t>
            </a:r>
            <a:r>
              <a:rPr lang="en-US" sz="2000" dirty="0"/>
              <a:t> Database system: </a:t>
            </a:r>
          </a:p>
          <a:p>
            <a:pPr marL="685800" lvl="2" indent="-342900">
              <a:buFont typeface="Lucida Grande"/>
              <a:buChar char="-"/>
            </a:pPr>
            <a:r>
              <a:rPr lang="en-US" dirty="0" err="1">
                <a:latin typeface="Courier New" pitchFamily="49" charset="0"/>
                <a:cs typeface="Courier New" pitchFamily="49" charset="0"/>
              </a:rPr>
              <a:t>gpaddmirrors</a:t>
            </a:r>
            <a:r>
              <a:rPr lang="en-US" dirty="0">
                <a:latin typeface="Courier New" pitchFamily="49" charset="0"/>
                <a:cs typeface="Courier New" pitchFamily="49" charset="0"/>
              </a:rPr>
              <a:t> command</a:t>
            </a:r>
          </a:p>
          <a:p>
            <a:pPr>
              <a:buNone/>
            </a:pPr>
            <a:r>
              <a:rPr lang="en-US" dirty="0" smtClean="0"/>
              <a:t>Mirror segments can be deployed:</a:t>
            </a:r>
          </a:p>
          <a:p>
            <a:pPr marL="342900" indent="-342900">
              <a:buFont typeface="Arial"/>
              <a:buChar char="•"/>
            </a:pPr>
            <a:r>
              <a:rPr lang="en-US" sz="2000" dirty="0" smtClean="0"/>
              <a:t>On the same hosts as your primary segments (Not </a:t>
            </a:r>
            <a:r>
              <a:rPr lang="en-US" sz="2000" dirty="0" err="1" smtClean="0"/>
              <a:t>recommeneded</a:t>
            </a:r>
            <a:r>
              <a:rPr lang="en-US" sz="2000" dirty="0" smtClean="0"/>
              <a:t>)</a:t>
            </a:r>
          </a:p>
          <a:p>
            <a:pPr marL="342900" indent="-342900">
              <a:buFont typeface="Arial"/>
              <a:buChar char="•"/>
            </a:pPr>
            <a:r>
              <a:rPr lang="en-US" sz="2000" dirty="0" smtClean="0"/>
              <a:t>On a different set of host that your primary segments (Spread Mirroring)</a:t>
            </a:r>
          </a:p>
        </p:txBody>
      </p:sp>
      <p:grpSp>
        <p:nvGrpSpPr>
          <p:cNvPr id="2" name="Group 6"/>
          <p:cNvGrpSpPr/>
          <p:nvPr/>
        </p:nvGrpSpPr>
        <p:grpSpPr>
          <a:xfrm>
            <a:off x="5193447" y="1162594"/>
            <a:ext cx="3756498" cy="822725"/>
            <a:chOff x="5496009" y="663906"/>
            <a:chExt cx="3897747" cy="1096966"/>
          </a:xfrm>
        </p:grpSpPr>
        <p:grpSp>
          <p:nvGrpSpPr>
            <p:cNvPr id="3" name="Group 100"/>
            <p:cNvGrpSpPr/>
            <p:nvPr/>
          </p:nvGrpSpPr>
          <p:grpSpPr>
            <a:xfrm>
              <a:off x="5496009" y="761981"/>
              <a:ext cx="2433555" cy="998891"/>
              <a:chOff x="5343609" y="761981"/>
              <a:chExt cx="2433555" cy="998891"/>
            </a:xfrm>
          </p:grpSpPr>
          <p:pic>
            <p:nvPicPr>
              <p:cNvPr id="11" name="Picture 2" descr="C:\Documents and Settings\cantot\My Documents\Training\Supporting Materials\Icons\PNG files for PowerPoint\All Others\Analog PTZ.png"/>
              <p:cNvPicPr>
                <a:picLocks noChangeAspect="1" noChangeArrowheads="1"/>
              </p:cNvPicPr>
              <p:nvPr/>
            </p:nvPicPr>
            <p:blipFill>
              <a:blip r:embed="rId3" cstate="print"/>
              <a:srcRect/>
              <a:stretch>
                <a:fillRect/>
              </a:stretch>
            </p:blipFill>
            <p:spPr bwMode="auto">
              <a:xfrm>
                <a:off x="5508977" y="825686"/>
                <a:ext cx="2268187" cy="914400"/>
              </a:xfrm>
              <a:prstGeom prst="rect">
                <a:avLst/>
              </a:prstGeom>
              <a:noFill/>
            </p:spPr>
          </p:pic>
          <p:grpSp>
            <p:nvGrpSpPr>
              <p:cNvPr id="4" name="Group 8"/>
              <p:cNvGrpSpPr>
                <a:grpSpLocks noChangeAspect="1"/>
              </p:cNvGrpSpPr>
              <p:nvPr/>
            </p:nvGrpSpPr>
            <p:grpSpPr>
              <a:xfrm>
                <a:off x="6113814" y="761981"/>
                <a:ext cx="461010" cy="354195"/>
                <a:chOff x="3200400" y="3886200"/>
                <a:chExt cx="838200" cy="643996"/>
              </a:xfrm>
            </p:grpSpPr>
            <p:pic>
              <p:nvPicPr>
                <p:cNvPr id="19"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210050"/>
                  <a:ext cx="838200" cy="320146"/>
                </a:xfrm>
                <a:prstGeom prst="rect">
                  <a:avLst/>
                </a:prstGeom>
                <a:noFill/>
              </p:spPr>
            </p:pic>
            <p:pic>
              <p:nvPicPr>
                <p:cNvPr id="20"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102100"/>
                  <a:ext cx="838200" cy="320146"/>
                </a:xfrm>
                <a:prstGeom prst="rect">
                  <a:avLst/>
                </a:prstGeom>
                <a:noFill/>
              </p:spPr>
            </p:pic>
            <p:pic>
              <p:nvPicPr>
                <p:cNvPr id="21"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994150"/>
                  <a:ext cx="838200" cy="320146"/>
                </a:xfrm>
                <a:prstGeom prst="rect">
                  <a:avLst/>
                </a:prstGeom>
                <a:noFill/>
              </p:spPr>
            </p:pic>
            <p:pic>
              <p:nvPicPr>
                <p:cNvPr id="22"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886200"/>
                  <a:ext cx="838200" cy="320146"/>
                </a:xfrm>
                <a:prstGeom prst="rect">
                  <a:avLst/>
                </a:prstGeom>
                <a:noFill/>
              </p:spPr>
            </p:pic>
          </p:grpSp>
          <p:sp>
            <p:nvSpPr>
              <p:cNvPr id="13" name="Rectangle 12"/>
              <p:cNvSpPr/>
              <p:nvPr/>
            </p:nvSpPr>
            <p:spPr>
              <a:xfrm rot="1080000">
                <a:off x="5343609" y="1293367"/>
                <a:ext cx="1540418" cy="467505"/>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0000"/>
                    </a:solidFill>
                  </a:rPr>
                  <a:t>Segment host</a:t>
                </a:r>
              </a:p>
            </p:txBody>
          </p:sp>
          <p:grpSp>
            <p:nvGrpSpPr>
              <p:cNvPr id="7" name="Group 13"/>
              <p:cNvGrpSpPr>
                <a:grpSpLocks noChangeAspect="1"/>
              </p:cNvGrpSpPr>
              <p:nvPr/>
            </p:nvGrpSpPr>
            <p:grpSpPr>
              <a:xfrm>
                <a:off x="6777990" y="990581"/>
                <a:ext cx="461010" cy="354195"/>
                <a:chOff x="3200400" y="3886200"/>
                <a:chExt cx="838200" cy="643996"/>
              </a:xfrm>
            </p:grpSpPr>
            <p:pic>
              <p:nvPicPr>
                <p:cNvPr id="15"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210050"/>
                  <a:ext cx="838200" cy="320146"/>
                </a:xfrm>
                <a:prstGeom prst="rect">
                  <a:avLst/>
                </a:prstGeom>
                <a:noFill/>
              </p:spPr>
            </p:pic>
            <p:pic>
              <p:nvPicPr>
                <p:cNvPr id="16"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102100"/>
                  <a:ext cx="838200" cy="320146"/>
                </a:xfrm>
                <a:prstGeom prst="rect">
                  <a:avLst/>
                </a:prstGeom>
                <a:noFill/>
              </p:spPr>
            </p:pic>
            <p:pic>
              <p:nvPicPr>
                <p:cNvPr id="17"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994150"/>
                  <a:ext cx="838200" cy="320146"/>
                </a:xfrm>
                <a:prstGeom prst="rect">
                  <a:avLst/>
                </a:prstGeom>
                <a:noFill/>
              </p:spPr>
            </p:pic>
            <p:pic>
              <p:nvPicPr>
                <p:cNvPr id="18"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886200"/>
                  <a:ext cx="838200" cy="320146"/>
                </a:xfrm>
                <a:prstGeom prst="rect">
                  <a:avLst/>
                </a:prstGeom>
                <a:noFill/>
              </p:spPr>
            </p:pic>
          </p:grpSp>
        </p:grpSp>
        <p:sp>
          <p:nvSpPr>
            <p:cNvPr id="9" name="Rectangle 8"/>
            <p:cNvSpPr/>
            <p:nvPr/>
          </p:nvSpPr>
          <p:spPr>
            <a:xfrm>
              <a:off x="6527871" y="663906"/>
              <a:ext cx="2191746" cy="30485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0000"/>
                  </a:solidFill>
                </a:rPr>
                <a:t>Primary segment</a:t>
              </a:r>
            </a:p>
          </p:txBody>
        </p:sp>
        <p:sp>
          <p:nvSpPr>
            <p:cNvPr id="10" name="Rectangle 9"/>
            <p:cNvSpPr/>
            <p:nvPr/>
          </p:nvSpPr>
          <p:spPr>
            <a:xfrm>
              <a:off x="7462628" y="897553"/>
              <a:ext cx="1931128" cy="3048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rgbClr val="000000"/>
                  </a:solidFill>
                </a:rPr>
                <a:t>Mirror segment</a:t>
              </a:r>
            </a:p>
          </p:txBody>
        </p:sp>
      </p:grpSp>
    </p:spTree>
    <p:extLst>
      <p:ext uri="{BB962C8B-B14F-4D97-AF65-F5344CB8AC3E}">
        <p14:creationId xmlns:p14="http://schemas.microsoft.com/office/powerpoint/2010/main" val="16928956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802" y="20641"/>
            <a:ext cx="8229600" cy="755138"/>
          </a:xfrm>
        </p:spPr>
        <p:txBody>
          <a:bodyPr/>
          <a:lstStyle/>
          <a:p>
            <a:r>
              <a:rPr lang="en-US" sz="3200" dirty="0" smtClean="0"/>
              <a:t>Mirroring in Greenplum – Spread </a:t>
            </a:r>
            <a:r>
              <a:rPr lang="en-US" sz="3200" dirty="0"/>
              <a:t>Mirror Distribution</a:t>
            </a:r>
          </a:p>
        </p:txBody>
      </p:sp>
      <p:sp>
        <p:nvSpPr>
          <p:cNvPr id="117" name="Content Placeholder 5"/>
          <p:cNvSpPr>
            <a:spLocks noGrp="1"/>
          </p:cNvSpPr>
          <p:nvPr>
            <p:ph idx="1"/>
          </p:nvPr>
        </p:nvSpPr>
        <p:spPr>
          <a:xfrm>
            <a:off x="218364" y="2838236"/>
            <a:ext cx="8720920" cy="1802792"/>
          </a:xfrm>
        </p:spPr>
        <p:txBody>
          <a:bodyPr/>
          <a:lstStyle/>
          <a:p>
            <a:pPr marL="342900" indent="-342900">
              <a:buFont typeface="Arial"/>
              <a:buChar char="•"/>
            </a:pPr>
            <a:r>
              <a:rPr lang="en-US" sz="2000" dirty="0"/>
              <a:t>Spreads the mirror segments across the available hosts </a:t>
            </a:r>
          </a:p>
          <a:p>
            <a:pPr marL="342900" indent="-342900">
              <a:buFont typeface="Arial"/>
              <a:buChar char="•"/>
            </a:pPr>
            <a:r>
              <a:rPr lang="en-US" sz="2000" dirty="0"/>
              <a:t>Mirror spreading will place each mirror on a different host within the Greenplum </a:t>
            </a:r>
            <a:r>
              <a:rPr lang="en-US" sz="2000" dirty="0" smtClean="0"/>
              <a:t>Database array </a:t>
            </a:r>
            <a:endParaRPr lang="en-US" sz="2000" dirty="0"/>
          </a:p>
          <a:p>
            <a:pPr marL="342900" indent="-342900">
              <a:buFont typeface="Arial"/>
              <a:buChar char="•"/>
            </a:pPr>
            <a:r>
              <a:rPr lang="en-US" sz="2000" dirty="0" smtClean="0"/>
              <a:t>Spreading </a:t>
            </a:r>
            <a:r>
              <a:rPr lang="en-US" sz="2000" dirty="0"/>
              <a:t>is only allowed if there is a sufficient number of hosts in the array </a:t>
            </a:r>
            <a:endParaRPr lang="en-US" sz="2000" dirty="0" smtClean="0"/>
          </a:p>
          <a:p>
            <a:pPr marL="342900" lvl="1" indent="-342900">
              <a:buFont typeface="Arial"/>
              <a:buChar char="•"/>
            </a:pPr>
            <a:r>
              <a:rPr lang="en-US" sz="1800" dirty="0"/>
              <a:t>N</a:t>
            </a:r>
            <a:r>
              <a:rPr lang="en-US" sz="1800" dirty="0" smtClean="0"/>
              <a:t>umber </a:t>
            </a:r>
            <a:r>
              <a:rPr lang="en-US" sz="1800" dirty="0"/>
              <a:t>of hosts is greater than the number of segment </a:t>
            </a:r>
            <a:r>
              <a:rPr lang="en-US" sz="1800" dirty="0" smtClean="0"/>
              <a:t>instances</a:t>
            </a:r>
          </a:p>
        </p:txBody>
      </p:sp>
      <p:grpSp>
        <p:nvGrpSpPr>
          <p:cNvPr id="115" name="Group 114"/>
          <p:cNvGrpSpPr/>
          <p:nvPr/>
        </p:nvGrpSpPr>
        <p:grpSpPr>
          <a:xfrm>
            <a:off x="663562" y="991273"/>
            <a:ext cx="4793664" cy="1964040"/>
            <a:chOff x="283432" y="1382866"/>
            <a:chExt cx="5051905" cy="2599540"/>
          </a:xfrm>
        </p:grpSpPr>
        <p:sp>
          <p:nvSpPr>
            <p:cNvPr id="8" name="Rectangle 7"/>
            <p:cNvSpPr/>
            <p:nvPr/>
          </p:nvSpPr>
          <p:spPr>
            <a:xfrm>
              <a:off x="296880" y="1452282"/>
              <a:ext cx="1827074" cy="609600"/>
            </a:xfrm>
            <a:prstGeom prst="rect">
              <a:avLst/>
            </a:prstGeom>
            <a:solidFill>
              <a:schemeClr val="accent1">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04800" y="2715768"/>
              <a:ext cx="1819155"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04801" y="2081784"/>
              <a:ext cx="1819154"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04800" y="3352800"/>
              <a:ext cx="1819155" cy="612648"/>
            </a:xfrm>
            <a:prstGeom prst="rect">
              <a:avLst/>
            </a:prstGeom>
            <a:solidFill>
              <a:schemeClr val="accent3">
                <a:lumMod val="60000"/>
                <a:lumOff val="4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328149" y="1382869"/>
              <a:ext cx="424515"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a:t>
              </a:r>
              <a:endParaRPr lang="en-US" b="1" dirty="0">
                <a:solidFill>
                  <a:schemeClr val="bg2">
                    <a:lumMod val="75000"/>
                  </a:schemeClr>
                </a:solidFill>
                <a:latin typeface="Calibri" pitchFamily="34" charset="0"/>
              </a:endParaRPr>
            </a:p>
          </p:txBody>
        </p:sp>
        <p:sp>
          <p:nvSpPr>
            <p:cNvPr id="13" name="TextBox 12"/>
            <p:cNvSpPr txBox="1"/>
            <p:nvPr/>
          </p:nvSpPr>
          <p:spPr>
            <a:xfrm>
              <a:off x="975126" y="1382867"/>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P2</a:t>
              </a:r>
              <a:endParaRPr lang="en-US" b="1" dirty="0">
                <a:solidFill>
                  <a:schemeClr val="bg2">
                    <a:lumMod val="75000"/>
                  </a:schemeClr>
                </a:solidFill>
                <a:latin typeface="Calibri" pitchFamily="34" charset="0"/>
              </a:endParaRPr>
            </a:p>
          </p:txBody>
        </p:sp>
        <p:sp>
          <p:nvSpPr>
            <p:cNvPr id="14" name="TextBox 13"/>
            <p:cNvSpPr txBox="1"/>
            <p:nvPr/>
          </p:nvSpPr>
          <p:spPr>
            <a:xfrm>
              <a:off x="1611715" y="1382866"/>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P3</a:t>
              </a:r>
              <a:endParaRPr lang="en-US" b="1" dirty="0">
                <a:solidFill>
                  <a:schemeClr val="bg2">
                    <a:lumMod val="75000"/>
                  </a:schemeClr>
                </a:solidFill>
                <a:latin typeface="Calibri" pitchFamily="34" charset="0"/>
              </a:endParaRPr>
            </a:p>
          </p:txBody>
        </p:sp>
        <p:sp>
          <p:nvSpPr>
            <p:cNvPr id="20" name="TextBox 19"/>
            <p:cNvSpPr txBox="1"/>
            <p:nvPr/>
          </p:nvSpPr>
          <p:spPr>
            <a:xfrm>
              <a:off x="354810" y="2017253"/>
              <a:ext cx="424515"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P4</a:t>
              </a:r>
              <a:endParaRPr lang="en-US" b="1" dirty="0">
                <a:solidFill>
                  <a:schemeClr val="bg2">
                    <a:lumMod val="75000"/>
                  </a:schemeClr>
                </a:solidFill>
                <a:latin typeface="Calibri" pitchFamily="34" charset="0"/>
              </a:endParaRPr>
            </a:p>
          </p:txBody>
        </p:sp>
        <p:sp>
          <p:nvSpPr>
            <p:cNvPr id="24" name="TextBox 23"/>
            <p:cNvSpPr txBox="1"/>
            <p:nvPr/>
          </p:nvSpPr>
          <p:spPr>
            <a:xfrm>
              <a:off x="1620884" y="1995867"/>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P6</a:t>
              </a:r>
              <a:endParaRPr lang="en-US" b="1" dirty="0">
                <a:solidFill>
                  <a:schemeClr val="bg2">
                    <a:lumMod val="75000"/>
                  </a:schemeClr>
                </a:solidFill>
                <a:latin typeface="Calibri" pitchFamily="34" charset="0"/>
              </a:endParaRPr>
            </a:p>
          </p:txBody>
        </p:sp>
        <p:sp>
          <p:nvSpPr>
            <p:cNvPr id="30" name="TextBox 29"/>
            <p:cNvSpPr txBox="1"/>
            <p:nvPr/>
          </p:nvSpPr>
          <p:spPr>
            <a:xfrm>
              <a:off x="283432" y="3305158"/>
              <a:ext cx="54373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P10</a:t>
              </a:r>
              <a:endParaRPr lang="en-US" b="1" dirty="0">
                <a:solidFill>
                  <a:schemeClr val="bg2">
                    <a:lumMod val="75000"/>
                  </a:schemeClr>
                </a:solidFill>
                <a:latin typeface="Calibri" pitchFamily="34" charset="0"/>
              </a:endParaRPr>
            </a:p>
          </p:txBody>
        </p:sp>
        <p:sp>
          <p:nvSpPr>
            <p:cNvPr id="31" name="TextBox 30"/>
            <p:cNvSpPr txBox="1"/>
            <p:nvPr/>
          </p:nvSpPr>
          <p:spPr>
            <a:xfrm>
              <a:off x="890687" y="3305158"/>
              <a:ext cx="54150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P11</a:t>
              </a:r>
              <a:endParaRPr lang="en-US" b="1" dirty="0">
                <a:solidFill>
                  <a:schemeClr val="bg2">
                    <a:lumMod val="75000"/>
                  </a:schemeClr>
                </a:solidFill>
                <a:latin typeface="Calibri" pitchFamily="34" charset="0"/>
              </a:endParaRPr>
            </a:p>
          </p:txBody>
        </p:sp>
        <p:sp>
          <p:nvSpPr>
            <p:cNvPr id="32" name="TextBox 31"/>
            <p:cNvSpPr txBox="1"/>
            <p:nvPr/>
          </p:nvSpPr>
          <p:spPr>
            <a:xfrm>
              <a:off x="1581818" y="3305158"/>
              <a:ext cx="54373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P12</a:t>
              </a:r>
              <a:endParaRPr lang="en-US" b="1" dirty="0">
                <a:solidFill>
                  <a:schemeClr val="bg2">
                    <a:lumMod val="75000"/>
                  </a:schemeClr>
                </a:solidFill>
                <a:latin typeface="Calibri" pitchFamily="34" charset="0"/>
              </a:endParaRPr>
            </a:p>
          </p:txBody>
        </p:sp>
        <p:sp>
          <p:nvSpPr>
            <p:cNvPr id="36" name="Flowchart: Direct Access Storage 35"/>
            <p:cNvSpPr/>
            <p:nvPr/>
          </p:nvSpPr>
          <p:spPr>
            <a:xfrm rot="16200000">
              <a:off x="394862" y="1656292"/>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Direct Access Storage 36"/>
            <p:cNvSpPr/>
            <p:nvPr/>
          </p:nvSpPr>
          <p:spPr>
            <a:xfrm rot="16200000">
              <a:off x="1002441" y="165629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Direct Access Storage 37"/>
            <p:cNvSpPr/>
            <p:nvPr/>
          </p:nvSpPr>
          <p:spPr>
            <a:xfrm rot="16200000">
              <a:off x="1639029" y="165629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Direct Access Storage 45"/>
            <p:cNvSpPr/>
            <p:nvPr/>
          </p:nvSpPr>
          <p:spPr>
            <a:xfrm rot="16200000">
              <a:off x="1637912" y="22857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Direct Access Storage 46"/>
            <p:cNvSpPr/>
            <p:nvPr/>
          </p:nvSpPr>
          <p:spPr>
            <a:xfrm rot="16200000">
              <a:off x="984193" y="2290277"/>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Direct Access Storage 47"/>
            <p:cNvSpPr/>
            <p:nvPr/>
          </p:nvSpPr>
          <p:spPr>
            <a:xfrm rot="16200000">
              <a:off x="394862" y="22857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Direct Access Storage 51"/>
            <p:cNvSpPr/>
            <p:nvPr/>
          </p:nvSpPr>
          <p:spPr>
            <a:xfrm rot="16200000">
              <a:off x="1660936" y="2904564"/>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Direct Access Storage 52"/>
            <p:cNvSpPr/>
            <p:nvPr/>
          </p:nvSpPr>
          <p:spPr>
            <a:xfrm rot="16200000">
              <a:off x="975533" y="2904051"/>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Direct Access Storage 53"/>
            <p:cNvSpPr/>
            <p:nvPr/>
          </p:nvSpPr>
          <p:spPr>
            <a:xfrm rot="16200000">
              <a:off x="394862" y="2904051"/>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Direct Access Storage 56"/>
            <p:cNvSpPr/>
            <p:nvPr/>
          </p:nvSpPr>
          <p:spPr>
            <a:xfrm rot="16200000">
              <a:off x="1653419" y="355166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p:cNvSpPr/>
            <p:nvPr/>
          </p:nvSpPr>
          <p:spPr>
            <a:xfrm rot="16200000">
              <a:off x="1002441" y="355166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Direct Access Storage 58"/>
            <p:cNvSpPr/>
            <p:nvPr/>
          </p:nvSpPr>
          <p:spPr>
            <a:xfrm rot="16200000">
              <a:off x="384244" y="3551666"/>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rot="16200000">
              <a:off x="2842553" y="2741299"/>
              <a:ext cx="1869360" cy="609600"/>
            </a:xfrm>
            <a:prstGeom prst="rect">
              <a:avLst/>
            </a:prstGeom>
            <a:solidFill>
              <a:schemeClr val="accent1">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rot="16200000">
              <a:off x="3769475" y="3060247"/>
              <a:ext cx="1234715"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rot="16200000">
              <a:off x="3755956" y="1806237"/>
              <a:ext cx="1270254"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rot="16200000">
              <a:off x="4061899" y="2094160"/>
              <a:ext cx="1883664" cy="612648"/>
            </a:xfrm>
            <a:prstGeom prst="rect">
              <a:avLst/>
            </a:prstGeom>
            <a:solidFill>
              <a:schemeClr val="accent3">
                <a:lumMod val="60000"/>
                <a:lumOff val="4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lowchart: Direct Access Storage 72"/>
            <p:cNvSpPr/>
            <p:nvPr/>
          </p:nvSpPr>
          <p:spPr>
            <a:xfrm rot="16200000">
              <a:off x="3604727" y="231991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Direct Access Storage 73"/>
            <p:cNvSpPr/>
            <p:nvPr/>
          </p:nvSpPr>
          <p:spPr>
            <a:xfrm rot="16200000">
              <a:off x="3604727" y="2935916"/>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Direct Access Storage 74"/>
            <p:cNvSpPr/>
            <p:nvPr/>
          </p:nvSpPr>
          <p:spPr>
            <a:xfrm rot="16200000">
              <a:off x="4214327" y="29364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owchart: Direct Access Storage 76"/>
            <p:cNvSpPr/>
            <p:nvPr/>
          </p:nvSpPr>
          <p:spPr>
            <a:xfrm rot="16200000">
              <a:off x="4211603" y="3579672"/>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rot="16200000">
              <a:off x="3461823" y="1484348"/>
              <a:ext cx="636271"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lowchart: Direct Access Storage 78"/>
            <p:cNvSpPr/>
            <p:nvPr/>
          </p:nvSpPr>
          <p:spPr>
            <a:xfrm rot="16200000">
              <a:off x="3604726" y="1690408"/>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Direct Access Storage 79"/>
            <p:cNvSpPr/>
            <p:nvPr/>
          </p:nvSpPr>
          <p:spPr>
            <a:xfrm rot="16200000">
              <a:off x="4831225" y="293591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Direct Access Storage 80"/>
            <p:cNvSpPr/>
            <p:nvPr/>
          </p:nvSpPr>
          <p:spPr>
            <a:xfrm rot="16200000">
              <a:off x="4831226" y="2326964"/>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lowchart: Direct Access Storage 81"/>
            <p:cNvSpPr/>
            <p:nvPr/>
          </p:nvSpPr>
          <p:spPr>
            <a:xfrm rot="16200000">
              <a:off x="4831227" y="1711453"/>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Direct Access Storage 82"/>
            <p:cNvSpPr/>
            <p:nvPr/>
          </p:nvSpPr>
          <p:spPr>
            <a:xfrm rot="16200000">
              <a:off x="4218577" y="1692979"/>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Direct Access Storage 83"/>
            <p:cNvSpPr/>
            <p:nvPr/>
          </p:nvSpPr>
          <p:spPr>
            <a:xfrm rot="16200000">
              <a:off x="4218577" y="2326964"/>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rot="16200000">
              <a:off x="4698734" y="3376860"/>
              <a:ext cx="598445"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Flowchart: Direct Access Storage 85"/>
            <p:cNvSpPr/>
            <p:nvPr/>
          </p:nvSpPr>
          <p:spPr>
            <a:xfrm rot="16200000">
              <a:off x="4825585" y="3581298"/>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944141" y="2015769"/>
              <a:ext cx="424515"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P5</a:t>
              </a:r>
              <a:endParaRPr lang="en-US" b="1" dirty="0">
                <a:solidFill>
                  <a:schemeClr val="bg2">
                    <a:lumMod val="75000"/>
                  </a:schemeClr>
                </a:solidFill>
                <a:latin typeface="Calibri" pitchFamily="34" charset="0"/>
              </a:endParaRPr>
            </a:p>
          </p:txBody>
        </p:sp>
        <p:sp>
          <p:nvSpPr>
            <p:cNvPr id="99" name="Flowchart: Direct Access Storage 98"/>
            <p:cNvSpPr/>
            <p:nvPr/>
          </p:nvSpPr>
          <p:spPr>
            <a:xfrm rot="16200000">
              <a:off x="3604728" y="3581300"/>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332903" y="2674145"/>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P7</a:t>
              </a:r>
              <a:endParaRPr lang="en-US" b="1" dirty="0">
                <a:solidFill>
                  <a:schemeClr val="bg2">
                    <a:lumMod val="75000"/>
                  </a:schemeClr>
                </a:solidFill>
                <a:latin typeface="Calibri" pitchFamily="34" charset="0"/>
              </a:endParaRPr>
            </a:p>
          </p:txBody>
        </p:sp>
        <p:sp>
          <p:nvSpPr>
            <p:cNvPr id="101" name="TextBox 100"/>
            <p:cNvSpPr txBox="1"/>
            <p:nvPr/>
          </p:nvSpPr>
          <p:spPr>
            <a:xfrm>
              <a:off x="1598977" y="2652761"/>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P9</a:t>
              </a:r>
              <a:endParaRPr lang="en-US" b="1" dirty="0">
                <a:solidFill>
                  <a:schemeClr val="bg2">
                    <a:lumMod val="75000"/>
                  </a:schemeClr>
                </a:solidFill>
                <a:latin typeface="Calibri" pitchFamily="34" charset="0"/>
              </a:endParaRPr>
            </a:p>
          </p:txBody>
        </p:sp>
        <p:sp>
          <p:nvSpPr>
            <p:cNvPr id="102" name="TextBox 101"/>
            <p:cNvSpPr txBox="1"/>
            <p:nvPr/>
          </p:nvSpPr>
          <p:spPr>
            <a:xfrm>
              <a:off x="922234" y="2672662"/>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P8</a:t>
              </a:r>
              <a:endParaRPr lang="en-US" b="1" dirty="0">
                <a:solidFill>
                  <a:schemeClr val="bg2">
                    <a:lumMod val="75000"/>
                  </a:schemeClr>
                </a:solidFill>
                <a:latin typeface="Calibri" pitchFamily="34" charset="0"/>
              </a:endParaRPr>
            </a:p>
          </p:txBody>
        </p:sp>
        <p:sp>
          <p:nvSpPr>
            <p:cNvPr id="103" name="TextBox 102"/>
            <p:cNvSpPr txBox="1"/>
            <p:nvPr/>
          </p:nvSpPr>
          <p:spPr>
            <a:xfrm>
              <a:off x="3519495" y="1414733"/>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M6</a:t>
              </a:r>
              <a:endParaRPr lang="en-US" b="1" dirty="0">
                <a:solidFill>
                  <a:schemeClr val="bg2">
                    <a:lumMod val="75000"/>
                  </a:schemeClr>
                </a:solidFill>
                <a:latin typeface="Calibri" pitchFamily="34" charset="0"/>
              </a:endParaRPr>
            </a:p>
          </p:txBody>
        </p:sp>
        <p:sp>
          <p:nvSpPr>
            <p:cNvPr id="104" name="TextBox 103"/>
            <p:cNvSpPr txBox="1"/>
            <p:nvPr/>
          </p:nvSpPr>
          <p:spPr>
            <a:xfrm>
              <a:off x="4166472" y="1414731"/>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M8</a:t>
              </a:r>
              <a:endParaRPr lang="en-US" b="1" dirty="0">
                <a:solidFill>
                  <a:schemeClr val="bg2">
                    <a:lumMod val="75000"/>
                  </a:schemeClr>
                </a:solidFill>
                <a:latin typeface="Calibri" pitchFamily="34" charset="0"/>
              </a:endParaRPr>
            </a:p>
          </p:txBody>
        </p:sp>
        <p:sp>
          <p:nvSpPr>
            <p:cNvPr id="105" name="TextBox 104"/>
            <p:cNvSpPr txBox="1"/>
            <p:nvPr/>
          </p:nvSpPr>
          <p:spPr>
            <a:xfrm>
              <a:off x="4714654" y="1435757"/>
              <a:ext cx="62068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M10</a:t>
              </a:r>
              <a:endParaRPr lang="en-US" b="1" dirty="0">
                <a:solidFill>
                  <a:schemeClr val="bg2">
                    <a:lumMod val="75000"/>
                  </a:schemeClr>
                </a:solidFill>
                <a:latin typeface="Calibri" pitchFamily="34" charset="0"/>
              </a:endParaRPr>
            </a:p>
          </p:txBody>
        </p:sp>
        <p:sp>
          <p:nvSpPr>
            <p:cNvPr id="106" name="TextBox 105"/>
            <p:cNvSpPr txBox="1"/>
            <p:nvPr/>
          </p:nvSpPr>
          <p:spPr>
            <a:xfrm>
              <a:off x="3546156" y="2049117"/>
              <a:ext cx="50341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a:t>
              </a:r>
              <a:endParaRPr lang="en-US" b="1" dirty="0">
                <a:solidFill>
                  <a:schemeClr val="bg2">
                    <a:lumMod val="75000"/>
                  </a:schemeClr>
                </a:solidFill>
                <a:latin typeface="Calibri" pitchFamily="34" charset="0"/>
              </a:endParaRPr>
            </a:p>
          </p:txBody>
        </p:sp>
        <p:sp>
          <p:nvSpPr>
            <p:cNvPr id="107" name="TextBox 106"/>
            <p:cNvSpPr txBox="1"/>
            <p:nvPr/>
          </p:nvSpPr>
          <p:spPr>
            <a:xfrm>
              <a:off x="4700309" y="2047633"/>
              <a:ext cx="62040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M11</a:t>
              </a:r>
              <a:endParaRPr lang="en-US" b="1" dirty="0">
                <a:solidFill>
                  <a:schemeClr val="bg2">
                    <a:lumMod val="75000"/>
                  </a:schemeClr>
                </a:solidFill>
                <a:latin typeface="Calibri" pitchFamily="34" charset="0"/>
              </a:endParaRPr>
            </a:p>
          </p:txBody>
        </p:sp>
        <p:sp>
          <p:nvSpPr>
            <p:cNvPr id="108" name="TextBox 107"/>
            <p:cNvSpPr txBox="1"/>
            <p:nvPr/>
          </p:nvSpPr>
          <p:spPr>
            <a:xfrm>
              <a:off x="3519495" y="3337022"/>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M3</a:t>
              </a:r>
              <a:endParaRPr lang="en-US" b="1" dirty="0">
                <a:solidFill>
                  <a:schemeClr val="bg2">
                    <a:lumMod val="75000"/>
                  </a:schemeClr>
                </a:solidFill>
                <a:latin typeface="Calibri" pitchFamily="34" charset="0"/>
              </a:endParaRPr>
            </a:p>
          </p:txBody>
        </p:sp>
        <p:sp>
          <p:nvSpPr>
            <p:cNvPr id="109" name="TextBox 108"/>
            <p:cNvSpPr txBox="1"/>
            <p:nvPr/>
          </p:nvSpPr>
          <p:spPr>
            <a:xfrm>
              <a:off x="4135487" y="3337022"/>
              <a:ext cx="50341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M5</a:t>
              </a:r>
              <a:endParaRPr lang="en-US" b="1" dirty="0">
                <a:solidFill>
                  <a:schemeClr val="bg2">
                    <a:lumMod val="75000"/>
                  </a:schemeClr>
                </a:solidFill>
                <a:latin typeface="Calibri" pitchFamily="34" charset="0"/>
              </a:endParaRPr>
            </a:p>
          </p:txBody>
        </p:sp>
        <p:sp>
          <p:nvSpPr>
            <p:cNvPr id="110" name="TextBox 109"/>
            <p:cNvSpPr txBox="1"/>
            <p:nvPr/>
          </p:nvSpPr>
          <p:spPr>
            <a:xfrm>
              <a:off x="4773164" y="3337022"/>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M7</a:t>
              </a:r>
              <a:endParaRPr lang="en-US" b="1" dirty="0">
                <a:solidFill>
                  <a:schemeClr val="bg2">
                    <a:lumMod val="75000"/>
                  </a:schemeClr>
                </a:solidFill>
                <a:latin typeface="Calibri" pitchFamily="34" charset="0"/>
              </a:endParaRPr>
            </a:p>
          </p:txBody>
        </p:sp>
        <p:sp>
          <p:nvSpPr>
            <p:cNvPr id="111" name="TextBox 110"/>
            <p:cNvSpPr txBox="1"/>
            <p:nvPr/>
          </p:nvSpPr>
          <p:spPr>
            <a:xfrm>
              <a:off x="4135487" y="2047633"/>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M9</a:t>
              </a:r>
              <a:endParaRPr lang="en-US" b="1" dirty="0">
                <a:solidFill>
                  <a:schemeClr val="bg2">
                    <a:lumMod val="75000"/>
                  </a:schemeClr>
                </a:solidFill>
                <a:latin typeface="Calibri" pitchFamily="34" charset="0"/>
              </a:endParaRPr>
            </a:p>
          </p:txBody>
        </p:sp>
        <p:sp>
          <p:nvSpPr>
            <p:cNvPr id="112" name="TextBox 111"/>
            <p:cNvSpPr txBox="1"/>
            <p:nvPr/>
          </p:nvSpPr>
          <p:spPr>
            <a:xfrm>
              <a:off x="3524249" y="2706009"/>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M2</a:t>
              </a:r>
              <a:endParaRPr lang="en-US" b="1" dirty="0">
                <a:solidFill>
                  <a:schemeClr val="bg2">
                    <a:lumMod val="75000"/>
                  </a:schemeClr>
                </a:solidFill>
                <a:latin typeface="Calibri" pitchFamily="34" charset="0"/>
              </a:endParaRPr>
            </a:p>
          </p:txBody>
        </p:sp>
        <p:sp>
          <p:nvSpPr>
            <p:cNvPr id="113" name="TextBox 112"/>
            <p:cNvSpPr txBox="1"/>
            <p:nvPr/>
          </p:nvSpPr>
          <p:spPr>
            <a:xfrm>
              <a:off x="4668894" y="2696853"/>
              <a:ext cx="62068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M12</a:t>
              </a:r>
              <a:endParaRPr lang="en-US" b="1" dirty="0">
                <a:solidFill>
                  <a:schemeClr val="bg2">
                    <a:lumMod val="75000"/>
                  </a:schemeClr>
                </a:solidFill>
                <a:latin typeface="Calibri" pitchFamily="34" charset="0"/>
              </a:endParaRPr>
            </a:p>
          </p:txBody>
        </p:sp>
        <p:sp>
          <p:nvSpPr>
            <p:cNvPr id="114" name="TextBox 113"/>
            <p:cNvSpPr txBox="1"/>
            <p:nvPr/>
          </p:nvSpPr>
          <p:spPr>
            <a:xfrm>
              <a:off x="4113580" y="2704526"/>
              <a:ext cx="50341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M4</a:t>
              </a:r>
              <a:endParaRPr lang="en-US" b="1" dirty="0">
                <a:solidFill>
                  <a:schemeClr val="bg2">
                    <a:lumMod val="75000"/>
                  </a:schemeClr>
                </a:solidFill>
                <a:latin typeface="Calibri" pitchFamily="34" charset="0"/>
              </a:endParaRPr>
            </a:p>
          </p:txBody>
        </p:sp>
        <p:sp>
          <p:nvSpPr>
            <p:cNvPr id="61" name="TextBox 60"/>
            <p:cNvSpPr txBox="1"/>
            <p:nvPr/>
          </p:nvSpPr>
          <p:spPr>
            <a:xfrm>
              <a:off x="2123954" y="1605246"/>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1</a:t>
              </a:r>
              <a:endParaRPr lang="en-US" sz="1400" b="1" dirty="0">
                <a:solidFill>
                  <a:schemeClr val="bg2">
                    <a:lumMod val="75000"/>
                  </a:schemeClr>
                </a:solidFill>
                <a:latin typeface="Calibri" pitchFamily="34" charset="0"/>
              </a:endParaRPr>
            </a:p>
          </p:txBody>
        </p:sp>
        <p:sp>
          <p:nvSpPr>
            <p:cNvPr id="62" name="TextBox 61"/>
            <p:cNvSpPr txBox="1"/>
            <p:nvPr/>
          </p:nvSpPr>
          <p:spPr>
            <a:xfrm>
              <a:off x="2123954" y="2246597"/>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2</a:t>
              </a:r>
              <a:endParaRPr lang="en-US" sz="1400" b="1" dirty="0">
                <a:solidFill>
                  <a:schemeClr val="bg2">
                    <a:lumMod val="75000"/>
                  </a:schemeClr>
                </a:solidFill>
                <a:latin typeface="Calibri" pitchFamily="34" charset="0"/>
              </a:endParaRPr>
            </a:p>
          </p:txBody>
        </p:sp>
        <p:sp>
          <p:nvSpPr>
            <p:cNvPr id="63" name="TextBox 62"/>
            <p:cNvSpPr txBox="1"/>
            <p:nvPr/>
          </p:nvSpPr>
          <p:spPr>
            <a:xfrm>
              <a:off x="2123954" y="2887946"/>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3</a:t>
              </a:r>
              <a:endParaRPr lang="en-US" sz="1400" b="1" dirty="0">
                <a:solidFill>
                  <a:schemeClr val="bg2">
                    <a:lumMod val="75000"/>
                  </a:schemeClr>
                </a:solidFill>
                <a:latin typeface="Calibri" pitchFamily="34" charset="0"/>
              </a:endParaRPr>
            </a:p>
          </p:txBody>
        </p:sp>
        <p:sp>
          <p:nvSpPr>
            <p:cNvPr id="64" name="TextBox 63"/>
            <p:cNvSpPr txBox="1"/>
            <p:nvPr/>
          </p:nvSpPr>
          <p:spPr>
            <a:xfrm>
              <a:off x="2123954" y="3529297"/>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4</a:t>
              </a:r>
              <a:endParaRPr lang="en-US" sz="1400" b="1" dirty="0">
                <a:solidFill>
                  <a:schemeClr val="bg2">
                    <a:lumMod val="75000"/>
                  </a:schemeClr>
                </a:solidFill>
                <a:latin typeface="Calibri" pitchFamily="34" charset="0"/>
              </a:endParaRPr>
            </a:p>
          </p:txBody>
        </p:sp>
      </p:grpSp>
      <p:grpSp>
        <p:nvGrpSpPr>
          <p:cNvPr id="4" name="Group 3"/>
          <p:cNvGrpSpPr/>
          <p:nvPr/>
        </p:nvGrpSpPr>
        <p:grpSpPr>
          <a:xfrm>
            <a:off x="5946147" y="1561901"/>
            <a:ext cx="2903359" cy="806243"/>
            <a:chOff x="5946147" y="1561901"/>
            <a:chExt cx="2903359" cy="806243"/>
          </a:xfrm>
        </p:grpSpPr>
        <p:sp>
          <p:nvSpPr>
            <p:cNvPr id="76" name="Rounded Rectangle 75"/>
            <p:cNvSpPr/>
            <p:nvPr/>
          </p:nvSpPr>
          <p:spPr>
            <a:xfrm>
              <a:off x="5950026" y="1561901"/>
              <a:ext cx="2895600" cy="806243"/>
            </a:xfrm>
            <a:prstGeom prst="roundRect">
              <a:avLst>
                <a:gd name="adj" fmla="val 6898"/>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5946147" y="1633853"/>
              <a:ext cx="2903359" cy="646332"/>
            </a:xfrm>
            <a:prstGeom prst="rect">
              <a:avLst/>
            </a:prstGeom>
            <a:noFill/>
          </p:spPr>
          <p:txBody>
            <a:bodyPr wrap="none" rtlCol="0">
              <a:noAutofit/>
            </a:bodyPr>
            <a:lstStyle/>
            <a:p>
              <a:pPr algn="ctr"/>
              <a:r>
                <a:rPr lang="en-US" dirty="0" smtClean="0">
                  <a:solidFill>
                    <a:schemeClr val="bg2">
                      <a:lumMod val="75000"/>
                    </a:schemeClr>
                  </a:solidFill>
                  <a:latin typeface="Calibri" pitchFamily="34" charset="0"/>
                  <a:cs typeface="Calibri" pitchFamily="34" charset="0"/>
                </a:rPr>
                <a:t>4 Segment Hosts</a:t>
              </a:r>
            </a:p>
            <a:p>
              <a:pPr algn="ctr"/>
              <a:r>
                <a:rPr lang="en-US" dirty="0" smtClean="0">
                  <a:solidFill>
                    <a:schemeClr val="bg2">
                      <a:lumMod val="75000"/>
                    </a:schemeClr>
                  </a:solidFill>
                  <a:latin typeface="Calibri" pitchFamily="34" charset="0"/>
                  <a:cs typeface="Calibri" pitchFamily="34" charset="0"/>
                </a:rPr>
                <a:t>3 Primary Segment Instances</a:t>
              </a:r>
              <a:endParaRPr lang="en-US" dirty="0">
                <a:solidFill>
                  <a:schemeClr val="bg2">
                    <a:lumMod val="75000"/>
                  </a:schemeClr>
                </a:solidFill>
                <a:latin typeface="Calibri" pitchFamily="34" charset="0"/>
                <a:cs typeface="Calibri" pitchFamily="34" charset="0"/>
              </a:endParaRPr>
            </a:p>
          </p:txBody>
        </p:sp>
      </p:grpSp>
    </p:spTree>
    <p:extLst>
      <p:ext uri="{BB962C8B-B14F-4D97-AF65-F5344CB8AC3E}">
        <p14:creationId xmlns:p14="http://schemas.microsoft.com/office/powerpoint/2010/main" val="22856887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05979"/>
            <a:ext cx="8229600" cy="500294"/>
          </a:xfrm>
        </p:spPr>
        <p:txBody>
          <a:bodyPr/>
          <a:lstStyle/>
          <a:p>
            <a:r>
              <a:rPr lang="en-US" sz="3200" dirty="0" smtClean="0"/>
              <a:t>Fault Detection and Recovery</a:t>
            </a:r>
            <a:endParaRPr lang="en-US" sz="3200" dirty="0"/>
          </a:p>
        </p:txBody>
      </p:sp>
      <p:sp>
        <p:nvSpPr>
          <p:cNvPr id="8" name="Content Placeholder 7"/>
          <p:cNvSpPr>
            <a:spLocks noGrp="1"/>
          </p:cNvSpPr>
          <p:nvPr>
            <p:ph idx="1"/>
          </p:nvPr>
        </p:nvSpPr>
        <p:spPr>
          <a:xfrm>
            <a:off x="217375" y="800952"/>
            <a:ext cx="8843680" cy="3825639"/>
          </a:xfrm>
        </p:spPr>
        <p:txBody>
          <a:bodyPr/>
          <a:lstStyle/>
          <a:p>
            <a:pPr>
              <a:buNone/>
            </a:pPr>
            <a:r>
              <a:rPr lang="en-US" sz="2200" dirty="0" smtClean="0"/>
              <a:t>Fault detection:</a:t>
            </a:r>
          </a:p>
          <a:p>
            <a:pPr marL="342900" indent="-342900">
              <a:buFont typeface="Arial"/>
              <a:buChar char="•"/>
            </a:pPr>
            <a:r>
              <a:rPr lang="en-US" sz="2200" dirty="0" smtClean="0"/>
              <a:t>Is handled by </a:t>
            </a:r>
            <a:r>
              <a:rPr lang="en-US" sz="2200" dirty="0" smtClean="0">
                <a:latin typeface="Courier New" pitchFamily="49" charset="0"/>
                <a:cs typeface="Courier New" pitchFamily="49" charset="0"/>
              </a:rPr>
              <a:t>ftsprobe</a:t>
            </a:r>
          </a:p>
          <a:p>
            <a:pPr marL="342900" indent="-342900">
              <a:buFont typeface="Arial"/>
              <a:buChar char="•"/>
            </a:pPr>
            <a:r>
              <a:rPr lang="en-US" sz="2200" dirty="0" smtClean="0"/>
              <a:t>Marks a segment as down when a connection fails or a response timeout is exceeded.</a:t>
            </a:r>
          </a:p>
          <a:p>
            <a:pPr marL="342900" indent="-342900">
              <a:buFont typeface="Arial"/>
              <a:buChar char="•"/>
            </a:pPr>
            <a:r>
              <a:rPr lang="en-US" sz="2200" dirty="0" smtClean="0"/>
              <a:t>Allows subsequent connection requests to switch to the mirror and succeed</a:t>
            </a:r>
          </a:p>
          <a:p>
            <a:pPr marL="342900" indent="-342900">
              <a:buFont typeface="Arial"/>
              <a:buChar char="•"/>
            </a:pPr>
            <a:r>
              <a:rPr lang="en-US" sz="2200" dirty="0" smtClean="0"/>
              <a:t>Requires Greenplum administrators to </a:t>
            </a:r>
            <a:r>
              <a:rPr lang="en-US" sz="2200" u="sng" dirty="0" smtClean="0"/>
              <a:t>manually</a:t>
            </a:r>
            <a:r>
              <a:rPr lang="en-US" sz="2200" dirty="0" smtClean="0"/>
              <a:t> recover a segment marked invalid with </a:t>
            </a:r>
            <a:r>
              <a:rPr lang="en-US" sz="2200" dirty="0" smtClean="0">
                <a:latin typeface="Courier New" pitchFamily="49" charset="0"/>
                <a:cs typeface="Courier New" pitchFamily="49" charset="0"/>
              </a:rPr>
              <a:t>gprecoverseg</a:t>
            </a:r>
          </a:p>
          <a:p>
            <a:pPr marL="342900" indent="-342900">
              <a:buFont typeface="Arial"/>
              <a:buChar char="•"/>
            </a:pPr>
            <a:r>
              <a:rPr lang="en-US" sz="2200" dirty="0" smtClean="0"/>
              <a:t>May also require </a:t>
            </a:r>
            <a:r>
              <a:rPr lang="en-US" sz="2200" dirty="0"/>
              <a:t>that the Greenplum administrator </a:t>
            </a:r>
            <a:r>
              <a:rPr lang="en-US" sz="2200" dirty="0" smtClean="0"/>
              <a:t>has to </a:t>
            </a:r>
            <a:r>
              <a:rPr lang="en-US" sz="2200" u="sng" dirty="0"/>
              <a:t>manually</a:t>
            </a:r>
            <a:r>
              <a:rPr lang="en-US" sz="2200" dirty="0"/>
              <a:t> rebalance the database cluster with a </a:t>
            </a:r>
            <a:r>
              <a:rPr lang="en-US" sz="2200" dirty="0" smtClean="0">
                <a:latin typeface="Courier New" pitchFamily="49" charset="0"/>
                <a:cs typeface="Courier New" pitchFamily="49" charset="0"/>
              </a:rPr>
              <a:t>gprecoverseg -r</a:t>
            </a:r>
            <a:endParaRPr lang="en-US" sz="2200" dirty="0" smtClean="0"/>
          </a:p>
          <a:p>
            <a:pPr marL="342900" indent="-342900">
              <a:buFont typeface="Arial"/>
              <a:buChar char="•"/>
            </a:pPr>
            <a:r>
              <a:rPr lang="en-US" sz="2200" dirty="0" smtClean="0"/>
              <a:t>Requires vigilance from Greenplum administrators</a:t>
            </a:r>
          </a:p>
        </p:txBody>
      </p:sp>
    </p:spTree>
    <p:extLst>
      <p:ext uri="{BB962C8B-B14F-4D97-AF65-F5344CB8AC3E}">
        <p14:creationId xmlns:p14="http://schemas.microsoft.com/office/powerpoint/2010/main" val="10263874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6"/>
          <p:cNvSpPr>
            <a:spLocks noGrp="1"/>
          </p:cNvSpPr>
          <p:nvPr>
            <p:ph type="title"/>
          </p:nvPr>
        </p:nvSpPr>
        <p:spPr/>
        <p:txBody>
          <a:bodyPr/>
          <a:lstStyle/>
          <a:p>
            <a:r>
              <a:rPr lang="en-US" sz="3200" dirty="0" smtClean="0"/>
              <a:t>Agenda</a:t>
            </a:r>
          </a:p>
        </p:txBody>
      </p:sp>
      <p:sp>
        <p:nvSpPr>
          <p:cNvPr id="6" name="Content Placeholder 5"/>
          <p:cNvSpPr>
            <a:spLocks noGrp="1"/>
          </p:cNvSpPr>
          <p:nvPr>
            <p:ph idx="1"/>
          </p:nvPr>
        </p:nvSpPr>
        <p:spPr/>
        <p:txBody>
          <a:bodyPr/>
          <a:lstStyle/>
          <a:p>
            <a:pPr marL="342900" indent="-342900">
              <a:buFont typeface="Arial"/>
              <a:buChar char="•"/>
            </a:pPr>
            <a:r>
              <a:rPr lang="en-US" b="1" dirty="0" smtClean="0"/>
              <a:t>Initializing the </a:t>
            </a:r>
            <a:r>
              <a:rPr lang="en-US" b="1" dirty="0" err="1" smtClean="0"/>
              <a:t>Greenplum</a:t>
            </a:r>
            <a:r>
              <a:rPr lang="en-US" b="1" dirty="0" smtClean="0"/>
              <a:t> System</a:t>
            </a:r>
          </a:p>
          <a:p>
            <a:pPr marL="342900" indent="-342900">
              <a:buFont typeface="Arial"/>
              <a:buChar char="•"/>
            </a:pPr>
            <a:r>
              <a:rPr lang="en-US" dirty="0" err="1" smtClean="0"/>
              <a:t>Greenplum</a:t>
            </a:r>
            <a:r>
              <a:rPr lang="en-US" dirty="0" smtClean="0"/>
              <a:t> Array Configurations</a:t>
            </a:r>
          </a:p>
          <a:p>
            <a:pPr marL="342900" indent="-342900">
              <a:buFont typeface="Arial"/>
              <a:buChar char="•"/>
            </a:pPr>
            <a:r>
              <a:rPr lang="en-US" dirty="0" smtClean="0"/>
              <a:t>Mirroring Options</a:t>
            </a:r>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401142820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sz="3200" dirty="0" smtClean="0"/>
              <a:t>Mirroring in Greenplum – Failed Primary Segment Example</a:t>
            </a:r>
            <a:endParaRPr lang="en-US" sz="3200" dirty="0"/>
          </a:p>
        </p:txBody>
      </p:sp>
      <p:grpSp>
        <p:nvGrpSpPr>
          <p:cNvPr id="162" name="Group 161"/>
          <p:cNvGrpSpPr/>
          <p:nvPr/>
        </p:nvGrpSpPr>
        <p:grpSpPr>
          <a:xfrm>
            <a:off x="1348241" y="1187384"/>
            <a:ext cx="5051905" cy="1949655"/>
            <a:chOff x="283432" y="1382866"/>
            <a:chExt cx="5051905" cy="2599540"/>
          </a:xfrm>
        </p:grpSpPr>
        <p:sp>
          <p:nvSpPr>
            <p:cNvPr id="163" name="Rectangle 162"/>
            <p:cNvSpPr/>
            <p:nvPr/>
          </p:nvSpPr>
          <p:spPr>
            <a:xfrm>
              <a:off x="296880" y="1452282"/>
              <a:ext cx="1827074" cy="609600"/>
            </a:xfrm>
            <a:prstGeom prst="rect">
              <a:avLst/>
            </a:prstGeom>
            <a:solidFill>
              <a:schemeClr val="accent1">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Rectangle 163"/>
            <p:cNvSpPr/>
            <p:nvPr/>
          </p:nvSpPr>
          <p:spPr>
            <a:xfrm>
              <a:off x="304800" y="2715768"/>
              <a:ext cx="1819155"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Rectangle 164"/>
            <p:cNvSpPr/>
            <p:nvPr/>
          </p:nvSpPr>
          <p:spPr>
            <a:xfrm>
              <a:off x="304801" y="2081784"/>
              <a:ext cx="1819154"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Rectangle 165"/>
            <p:cNvSpPr/>
            <p:nvPr/>
          </p:nvSpPr>
          <p:spPr>
            <a:xfrm>
              <a:off x="304800" y="3352800"/>
              <a:ext cx="1819155" cy="612648"/>
            </a:xfrm>
            <a:prstGeom prst="rect">
              <a:avLst/>
            </a:prstGeom>
            <a:solidFill>
              <a:schemeClr val="accent3">
                <a:lumMod val="60000"/>
                <a:lumOff val="4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TextBox 166"/>
            <p:cNvSpPr txBox="1"/>
            <p:nvPr/>
          </p:nvSpPr>
          <p:spPr>
            <a:xfrm>
              <a:off x="328149" y="1382869"/>
              <a:ext cx="424515"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a:t>
              </a:r>
              <a:endParaRPr lang="en-US" b="1" dirty="0">
                <a:solidFill>
                  <a:schemeClr val="bg2">
                    <a:lumMod val="75000"/>
                  </a:schemeClr>
                </a:solidFill>
                <a:latin typeface="Calibri" pitchFamily="34" charset="0"/>
              </a:endParaRPr>
            </a:p>
          </p:txBody>
        </p:sp>
        <p:sp>
          <p:nvSpPr>
            <p:cNvPr id="168" name="TextBox 167"/>
            <p:cNvSpPr txBox="1"/>
            <p:nvPr/>
          </p:nvSpPr>
          <p:spPr>
            <a:xfrm>
              <a:off x="975126" y="1382867"/>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P2</a:t>
              </a:r>
              <a:endParaRPr lang="en-US" b="1" dirty="0">
                <a:solidFill>
                  <a:schemeClr val="bg2">
                    <a:lumMod val="75000"/>
                  </a:schemeClr>
                </a:solidFill>
                <a:latin typeface="Calibri" pitchFamily="34" charset="0"/>
              </a:endParaRPr>
            </a:p>
          </p:txBody>
        </p:sp>
        <p:sp>
          <p:nvSpPr>
            <p:cNvPr id="169" name="TextBox 168"/>
            <p:cNvSpPr txBox="1"/>
            <p:nvPr/>
          </p:nvSpPr>
          <p:spPr>
            <a:xfrm>
              <a:off x="1611715" y="1382866"/>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P3</a:t>
              </a:r>
              <a:endParaRPr lang="en-US" b="1" dirty="0">
                <a:solidFill>
                  <a:schemeClr val="bg2">
                    <a:lumMod val="75000"/>
                  </a:schemeClr>
                </a:solidFill>
                <a:latin typeface="Calibri" pitchFamily="34" charset="0"/>
              </a:endParaRPr>
            </a:p>
          </p:txBody>
        </p:sp>
        <p:sp>
          <p:nvSpPr>
            <p:cNvPr id="170" name="TextBox 169"/>
            <p:cNvSpPr txBox="1"/>
            <p:nvPr/>
          </p:nvSpPr>
          <p:spPr>
            <a:xfrm>
              <a:off x="354810" y="2017253"/>
              <a:ext cx="424515"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P4</a:t>
              </a:r>
              <a:endParaRPr lang="en-US" b="1" dirty="0">
                <a:solidFill>
                  <a:schemeClr val="bg2">
                    <a:lumMod val="75000"/>
                  </a:schemeClr>
                </a:solidFill>
                <a:latin typeface="Calibri" pitchFamily="34" charset="0"/>
              </a:endParaRPr>
            </a:p>
          </p:txBody>
        </p:sp>
        <p:sp>
          <p:nvSpPr>
            <p:cNvPr id="171" name="TextBox 170"/>
            <p:cNvSpPr txBox="1"/>
            <p:nvPr/>
          </p:nvSpPr>
          <p:spPr>
            <a:xfrm>
              <a:off x="1620884" y="1995867"/>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P6</a:t>
              </a:r>
              <a:endParaRPr lang="en-US" b="1" dirty="0">
                <a:solidFill>
                  <a:schemeClr val="bg2">
                    <a:lumMod val="75000"/>
                  </a:schemeClr>
                </a:solidFill>
                <a:latin typeface="Calibri" pitchFamily="34" charset="0"/>
              </a:endParaRPr>
            </a:p>
          </p:txBody>
        </p:sp>
        <p:sp>
          <p:nvSpPr>
            <p:cNvPr id="172" name="TextBox 171"/>
            <p:cNvSpPr txBox="1"/>
            <p:nvPr/>
          </p:nvSpPr>
          <p:spPr>
            <a:xfrm>
              <a:off x="283432" y="3305158"/>
              <a:ext cx="54373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P10</a:t>
              </a:r>
              <a:endParaRPr lang="en-US" b="1" dirty="0">
                <a:solidFill>
                  <a:schemeClr val="bg2">
                    <a:lumMod val="75000"/>
                  </a:schemeClr>
                </a:solidFill>
                <a:latin typeface="Calibri" pitchFamily="34" charset="0"/>
              </a:endParaRPr>
            </a:p>
          </p:txBody>
        </p:sp>
        <p:sp>
          <p:nvSpPr>
            <p:cNvPr id="173" name="TextBox 172"/>
            <p:cNvSpPr txBox="1"/>
            <p:nvPr/>
          </p:nvSpPr>
          <p:spPr>
            <a:xfrm>
              <a:off x="890687" y="3305158"/>
              <a:ext cx="54150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P11</a:t>
              </a:r>
              <a:endParaRPr lang="en-US" b="1" dirty="0">
                <a:solidFill>
                  <a:schemeClr val="bg2">
                    <a:lumMod val="75000"/>
                  </a:schemeClr>
                </a:solidFill>
                <a:latin typeface="Calibri" pitchFamily="34" charset="0"/>
              </a:endParaRPr>
            </a:p>
          </p:txBody>
        </p:sp>
        <p:sp>
          <p:nvSpPr>
            <p:cNvPr id="174" name="TextBox 173"/>
            <p:cNvSpPr txBox="1"/>
            <p:nvPr/>
          </p:nvSpPr>
          <p:spPr>
            <a:xfrm>
              <a:off x="1581818" y="3305158"/>
              <a:ext cx="54373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P12</a:t>
              </a:r>
              <a:endParaRPr lang="en-US" b="1" dirty="0">
                <a:solidFill>
                  <a:schemeClr val="bg2">
                    <a:lumMod val="75000"/>
                  </a:schemeClr>
                </a:solidFill>
                <a:latin typeface="Calibri" pitchFamily="34" charset="0"/>
              </a:endParaRPr>
            </a:p>
          </p:txBody>
        </p:sp>
        <p:sp>
          <p:nvSpPr>
            <p:cNvPr id="175" name="Flowchart: Direct Access Storage 174"/>
            <p:cNvSpPr/>
            <p:nvPr/>
          </p:nvSpPr>
          <p:spPr>
            <a:xfrm rot="16200000">
              <a:off x="394862" y="1656292"/>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lowchart: Direct Access Storage 175"/>
            <p:cNvSpPr/>
            <p:nvPr/>
          </p:nvSpPr>
          <p:spPr>
            <a:xfrm rot="16200000">
              <a:off x="1002441" y="165629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lowchart: Direct Access Storage 176"/>
            <p:cNvSpPr/>
            <p:nvPr/>
          </p:nvSpPr>
          <p:spPr>
            <a:xfrm rot="16200000">
              <a:off x="1639029" y="165629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Direct Access Storage 177"/>
            <p:cNvSpPr/>
            <p:nvPr/>
          </p:nvSpPr>
          <p:spPr>
            <a:xfrm rot="16200000">
              <a:off x="1637912" y="22857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lowchart: Direct Access Storage 178"/>
            <p:cNvSpPr/>
            <p:nvPr/>
          </p:nvSpPr>
          <p:spPr>
            <a:xfrm rot="16200000">
              <a:off x="984193" y="2290277"/>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lowchart: Direct Access Storage 179"/>
            <p:cNvSpPr/>
            <p:nvPr/>
          </p:nvSpPr>
          <p:spPr>
            <a:xfrm rot="16200000">
              <a:off x="394862" y="22857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lowchart: Direct Access Storage 180"/>
            <p:cNvSpPr/>
            <p:nvPr/>
          </p:nvSpPr>
          <p:spPr>
            <a:xfrm rot="16200000">
              <a:off x="1660936" y="2904564"/>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lowchart: Direct Access Storage 181"/>
            <p:cNvSpPr/>
            <p:nvPr/>
          </p:nvSpPr>
          <p:spPr>
            <a:xfrm rot="16200000">
              <a:off x="975533" y="2904051"/>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lowchart: Direct Access Storage 182"/>
            <p:cNvSpPr/>
            <p:nvPr/>
          </p:nvSpPr>
          <p:spPr>
            <a:xfrm rot="16200000">
              <a:off x="394862" y="2904051"/>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lowchart: Direct Access Storage 183"/>
            <p:cNvSpPr/>
            <p:nvPr/>
          </p:nvSpPr>
          <p:spPr>
            <a:xfrm rot="16200000">
              <a:off x="1653419" y="355166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lowchart: Direct Access Storage 184"/>
            <p:cNvSpPr/>
            <p:nvPr/>
          </p:nvSpPr>
          <p:spPr>
            <a:xfrm rot="16200000">
              <a:off x="1002441" y="355166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lowchart: Direct Access Storage 185"/>
            <p:cNvSpPr/>
            <p:nvPr/>
          </p:nvSpPr>
          <p:spPr>
            <a:xfrm rot="16200000">
              <a:off x="384244" y="3551666"/>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rot="16200000">
              <a:off x="2842553" y="2741299"/>
              <a:ext cx="1869360" cy="609600"/>
            </a:xfrm>
            <a:prstGeom prst="rect">
              <a:avLst/>
            </a:prstGeom>
            <a:solidFill>
              <a:schemeClr val="accent1">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p:cNvSpPr/>
            <p:nvPr/>
          </p:nvSpPr>
          <p:spPr>
            <a:xfrm rot="16200000">
              <a:off x="3769475" y="3060247"/>
              <a:ext cx="1234715"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Rectangle 188"/>
            <p:cNvSpPr/>
            <p:nvPr/>
          </p:nvSpPr>
          <p:spPr>
            <a:xfrm rot="16200000">
              <a:off x="3755956" y="1806237"/>
              <a:ext cx="1270254"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Rectangle 189"/>
            <p:cNvSpPr/>
            <p:nvPr/>
          </p:nvSpPr>
          <p:spPr>
            <a:xfrm rot="16200000">
              <a:off x="4061899" y="2094160"/>
              <a:ext cx="1883664" cy="612648"/>
            </a:xfrm>
            <a:prstGeom prst="rect">
              <a:avLst/>
            </a:prstGeom>
            <a:solidFill>
              <a:schemeClr val="accent3">
                <a:lumMod val="60000"/>
                <a:lumOff val="4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Flowchart: Direct Access Storage 190"/>
            <p:cNvSpPr/>
            <p:nvPr/>
          </p:nvSpPr>
          <p:spPr>
            <a:xfrm rot="16200000">
              <a:off x="3604727" y="231991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Flowchart: Direct Access Storage 191"/>
            <p:cNvSpPr/>
            <p:nvPr/>
          </p:nvSpPr>
          <p:spPr>
            <a:xfrm rot="16200000">
              <a:off x="3604727" y="2935916"/>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lowchart: Direct Access Storage 192"/>
            <p:cNvSpPr/>
            <p:nvPr/>
          </p:nvSpPr>
          <p:spPr>
            <a:xfrm rot="16200000">
              <a:off x="4214327" y="29364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lowchart: Direct Access Storage 193"/>
            <p:cNvSpPr/>
            <p:nvPr/>
          </p:nvSpPr>
          <p:spPr>
            <a:xfrm rot="16200000">
              <a:off x="4211603" y="3579672"/>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rot="16200000">
              <a:off x="3461823" y="1484348"/>
              <a:ext cx="636271"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Flowchart: Direct Access Storage 195"/>
            <p:cNvSpPr/>
            <p:nvPr/>
          </p:nvSpPr>
          <p:spPr>
            <a:xfrm rot="16200000">
              <a:off x="3604726" y="1690408"/>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lowchart: Direct Access Storage 196"/>
            <p:cNvSpPr/>
            <p:nvPr/>
          </p:nvSpPr>
          <p:spPr>
            <a:xfrm rot="16200000">
              <a:off x="4831225" y="293591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lowchart: Direct Access Storage 197"/>
            <p:cNvSpPr/>
            <p:nvPr/>
          </p:nvSpPr>
          <p:spPr>
            <a:xfrm rot="16200000">
              <a:off x="4831226" y="2326964"/>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lowchart: Direct Access Storage 198"/>
            <p:cNvSpPr/>
            <p:nvPr/>
          </p:nvSpPr>
          <p:spPr>
            <a:xfrm rot="16200000">
              <a:off x="4831227" y="1711453"/>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lowchart: Direct Access Storage 199"/>
            <p:cNvSpPr/>
            <p:nvPr/>
          </p:nvSpPr>
          <p:spPr>
            <a:xfrm rot="16200000">
              <a:off x="4218577" y="1692979"/>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Flowchart: Direct Access Storage 200"/>
            <p:cNvSpPr/>
            <p:nvPr/>
          </p:nvSpPr>
          <p:spPr>
            <a:xfrm rot="16200000">
              <a:off x="4218577" y="2326964"/>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rot="16200000">
              <a:off x="4698734" y="3376860"/>
              <a:ext cx="598445"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Flowchart: Direct Access Storage 202"/>
            <p:cNvSpPr/>
            <p:nvPr/>
          </p:nvSpPr>
          <p:spPr>
            <a:xfrm rot="16200000">
              <a:off x="4825585" y="3581298"/>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TextBox 203"/>
            <p:cNvSpPr txBox="1"/>
            <p:nvPr/>
          </p:nvSpPr>
          <p:spPr>
            <a:xfrm>
              <a:off x="944141" y="2015769"/>
              <a:ext cx="424515"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P5</a:t>
              </a:r>
              <a:endParaRPr lang="en-US" b="1" dirty="0">
                <a:solidFill>
                  <a:schemeClr val="bg2">
                    <a:lumMod val="75000"/>
                  </a:schemeClr>
                </a:solidFill>
                <a:latin typeface="Calibri" pitchFamily="34" charset="0"/>
              </a:endParaRPr>
            </a:p>
          </p:txBody>
        </p:sp>
        <p:sp>
          <p:nvSpPr>
            <p:cNvPr id="205" name="Flowchart: Direct Access Storage 204"/>
            <p:cNvSpPr/>
            <p:nvPr/>
          </p:nvSpPr>
          <p:spPr>
            <a:xfrm rot="16200000">
              <a:off x="3604728" y="3581300"/>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p:cNvSpPr txBox="1"/>
            <p:nvPr/>
          </p:nvSpPr>
          <p:spPr>
            <a:xfrm>
              <a:off x="332903" y="2674145"/>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P7</a:t>
              </a:r>
              <a:endParaRPr lang="en-US" b="1" dirty="0">
                <a:solidFill>
                  <a:schemeClr val="bg2">
                    <a:lumMod val="75000"/>
                  </a:schemeClr>
                </a:solidFill>
                <a:latin typeface="Calibri" pitchFamily="34" charset="0"/>
              </a:endParaRPr>
            </a:p>
          </p:txBody>
        </p:sp>
        <p:sp>
          <p:nvSpPr>
            <p:cNvPr id="207" name="TextBox 206"/>
            <p:cNvSpPr txBox="1"/>
            <p:nvPr/>
          </p:nvSpPr>
          <p:spPr>
            <a:xfrm>
              <a:off x="1598977" y="2652761"/>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P9</a:t>
              </a:r>
              <a:endParaRPr lang="en-US" b="1" dirty="0">
                <a:solidFill>
                  <a:schemeClr val="bg2">
                    <a:lumMod val="75000"/>
                  </a:schemeClr>
                </a:solidFill>
                <a:latin typeface="Calibri" pitchFamily="34" charset="0"/>
              </a:endParaRPr>
            </a:p>
          </p:txBody>
        </p:sp>
        <p:sp>
          <p:nvSpPr>
            <p:cNvPr id="208" name="TextBox 207"/>
            <p:cNvSpPr txBox="1"/>
            <p:nvPr/>
          </p:nvSpPr>
          <p:spPr>
            <a:xfrm>
              <a:off x="922234" y="2672662"/>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P8</a:t>
              </a:r>
              <a:endParaRPr lang="en-US" b="1" dirty="0">
                <a:solidFill>
                  <a:schemeClr val="bg2">
                    <a:lumMod val="75000"/>
                  </a:schemeClr>
                </a:solidFill>
                <a:latin typeface="Calibri" pitchFamily="34" charset="0"/>
              </a:endParaRPr>
            </a:p>
          </p:txBody>
        </p:sp>
        <p:sp>
          <p:nvSpPr>
            <p:cNvPr id="209" name="TextBox 208"/>
            <p:cNvSpPr txBox="1"/>
            <p:nvPr/>
          </p:nvSpPr>
          <p:spPr>
            <a:xfrm>
              <a:off x="3519495" y="1414733"/>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M6</a:t>
              </a:r>
              <a:endParaRPr lang="en-US" b="1" dirty="0">
                <a:solidFill>
                  <a:schemeClr val="bg2">
                    <a:lumMod val="75000"/>
                  </a:schemeClr>
                </a:solidFill>
                <a:latin typeface="Calibri" pitchFamily="34" charset="0"/>
              </a:endParaRPr>
            </a:p>
          </p:txBody>
        </p:sp>
        <p:sp>
          <p:nvSpPr>
            <p:cNvPr id="210" name="TextBox 209"/>
            <p:cNvSpPr txBox="1"/>
            <p:nvPr/>
          </p:nvSpPr>
          <p:spPr>
            <a:xfrm>
              <a:off x="4166472" y="1414731"/>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M8</a:t>
              </a:r>
              <a:endParaRPr lang="en-US" b="1" dirty="0">
                <a:solidFill>
                  <a:schemeClr val="bg2">
                    <a:lumMod val="75000"/>
                  </a:schemeClr>
                </a:solidFill>
                <a:latin typeface="Calibri" pitchFamily="34" charset="0"/>
              </a:endParaRPr>
            </a:p>
          </p:txBody>
        </p:sp>
        <p:sp>
          <p:nvSpPr>
            <p:cNvPr id="211" name="TextBox 210"/>
            <p:cNvSpPr txBox="1"/>
            <p:nvPr/>
          </p:nvSpPr>
          <p:spPr>
            <a:xfrm>
              <a:off x="4714654" y="1435757"/>
              <a:ext cx="62068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M10</a:t>
              </a:r>
              <a:endParaRPr lang="en-US" b="1" dirty="0">
                <a:solidFill>
                  <a:schemeClr val="bg2">
                    <a:lumMod val="75000"/>
                  </a:schemeClr>
                </a:solidFill>
                <a:latin typeface="Calibri" pitchFamily="34" charset="0"/>
              </a:endParaRPr>
            </a:p>
          </p:txBody>
        </p:sp>
        <p:sp>
          <p:nvSpPr>
            <p:cNvPr id="212" name="TextBox 211"/>
            <p:cNvSpPr txBox="1"/>
            <p:nvPr/>
          </p:nvSpPr>
          <p:spPr>
            <a:xfrm>
              <a:off x="3546156" y="2049117"/>
              <a:ext cx="50341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a:t>
              </a:r>
              <a:endParaRPr lang="en-US" b="1" dirty="0">
                <a:solidFill>
                  <a:schemeClr val="bg2">
                    <a:lumMod val="75000"/>
                  </a:schemeClr>
                </a:solidFill>
                <a:latin typeface="Calibri" pitchFamily="34" charset="0"/>
              </a:endParaRPr>
            </a:p>
          </p:txBody>
        </p:sp>
        <p:sp>
          <p:nvSpPr>
            <p:cNvPr id="213" name="TextBox 212"/>
            <p:cNvSpPr txBox="1"/>
            <p:nvPr/>
          </p:nvSpPr>
          <p:spPr>
            <a:xfrm>
              <a:off x="4700309" y="2047633"/>
              <a:ext cx="62040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M11</a:t>
              </a:r>
              <a:endParaRPr lang="en-US" b="1" dirty="0">
                <a:solidFill>
                  <a:schemeClr val="bg2">
                    <a:lumMod val="75000"/>
                  </a:schemeClr>
                </a:solidFill>
                <a:latin typeface="Calibri" pitchFamily="34" charset="0"/>
              </a:endParaRPr>
            </a:p>
          </p:txBody>
        </p:sp>
        <p:sp>
          <p:nvSpPr>
            <p:cNvPr id="214" name="TextBox 213"/>
            <p:cNvSpPr txBox="1"/>
            <p:nvPr/>
          </p:nvSpPr>
          <p:spPr>
            <a:xfrm>
              <a:off x="3519495" y="3337022"/>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M3</a:t>
              </a:r>
              <a:endParaRPr lang="en-US" b="1" dirty="0">
                <a:solidFill>
                  <a:schemeClr val="bg2">
                    <a:lumMod val="75000"/>
                  </a:schemeClr>
                </a:solidFill>
                <a:latin typeface="Calibri" pitchFamily="34" charset="0"/>
              </a:endParaRPr>
            </a:p>
          </p:txBody>
        </p:sp>
        <p:sp>
          <p:nvSpPr>
            <p:cNvPr id="215" name="TextBox 214"/>
            <p:cNvSpPr txBox="1"/>
            <p:nvPr/>
          </p:nvSpPr>
          <p:spPr>
            <a:xfrm>
              <a:off x="4135487" y="3337022"/>
              <a:ext cx="50341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M5</a:t>
              </a:r>
              <a:endParaRPr lang="en-US" b="1" dirty="0">
                <a:solidFill>
                  <a:schemeClr val="bg2">
                    <a:lumMod val="75000"/>
                  </a:schemeClr>
                </a:solidFill>
                <a:latin typeface="Calibri" pitchFamily="34" charset="0"/>
              </a:endParaRPr>
            </a:p>
          </p:txBody>
        </p:sp>
        <p:sp>
          <p:nvSpPr>
            <p:cNvPr id="216" name="TextBox 215"/>
            <p:cNvSpPr txBox="1"/>
            <p:nvPr/>
          </p:nvSpPr>
          <p:spPr>
            <a:xfrm>
              <a:off x="4773164" y="3337022"/>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M7</a:t>
              </a:r>
              <a:endParaRPr lang="en-US" b="1" dirty="0">
                <a:solidFill>
                  <a:schemeClr val="bg2">
                    <a:lumMod val="75000"/>
                  </a:schemeClr>
                </a:solidFill>
                <a:latin typeface="Calibri" pitchFamily="34" charset="0"/>
              </a:endParaRPr>
            </a:p>
          </p:txBody>
        </p:sp>
        <p:sp>
          <p:nvSpPr>
            <p:cNvPr id="217" name="TextBox 216"/>
            <p:cNvSpPr txBox="1"/>
            <p:nvPr/>
          </p:nvSpPr>
          <p:spPr>
            <a:xfrm>
              <a:off x="4135487" y="2047633"/>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M9</a:t>
              </a:r>
              <a:endParaRPr lang="en-US" b="1" dirty="0">
                <a:solidFill>
                  <a:schemeClr val="bg2">
                    <a:lumMod val="75000"/>
                  </a:schemeClr>
                </a:solidFill>
                <a:latin typeface="Calibri" pitchFamily="34" charset="0"/>
              </a:endParaRPr>
            </a:p>
          </p:txBody>
        </p:sp>
        <p:sp>
          <p:nvSpPr>
            <p:cNvPr id="218" name="TextBox 217"/>
            <p:cNvSpPr txBox="1"/>
            <p:nvPr/>
          </p:nvSpPr>
          <p:spPr>
            <a:xfrm>
              <a:off x="3524249" y="2706009"/>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M2</a:t>
              </a:r>
              <a:endParaRPr lang="en-US" b="1" dirty="0">
                <a:solidFill>
                  <a:schemeClr val="bg2">
                    <a:lumMod val="75000"/>
                  </a:schemeClr>
                </a:solidFill>
                <a:latin typeface="Calibri" pitchFamily="34" charset="0"/>
              </a:endParaRPr>
            </a:p>
          </p:txBody>
        </p:sp>
        <p:sp>
          <p:nvSpPr>
            <p:cNvPr id="219" name="TextBox 218"/>
            <p:cNvSpPr txBox="1"/>
            <p:nvPr/>
          </p:nvSpPr>
          <p:spPr>
            <a:xfrm>
              <a:off x="4668894" y="2696853"/>
              <a:ext cx="62068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M12</a:t>
              </a:r>
              <a:endParaRPr lang="en-US" b="1" dirty="0">
                <a:solidFill>
                  <a:schemeClr val="bg2">
                    <a:lumMod val="75000"/>
                  </a:schemeClr>
                </a:solidFill>
                <a:latin typeface="Calibri" pitchFamily="34" charset="0"/>
              </a:endParaRPr>
            </a:p>
          </p:txBody>
        </p:sp>
        <p:sp>
          <p:nvSpPr>
            <p:cNvPr id="220" name="TextBox 219"/>
            <p:cNvSpPr txBox="1"/>
            <p:nvPr/>
          </p:nvSpPr>
          <p:spPr>
            <a:xfrm>
              <a:off x="4113580" y="2704526"/>
              <a:ext cx="50341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M4</a:t>
              </a:r>
              <a:endParaRPr lang="en-US" b="1" dirty="0">
                <a:solidFill>
                  <a:schemeClr val="bg2">
                    <a:lumMod val="75000"/>
                  </a:schemeClr>
                </a:solidFill>
                <a:latin typeface="Calibri" pitchFamily="34" charset="0"/>
              </a:endParaRPr>
            </a:p>
          </p:txBody>
        </p:sp>
        <p:sp>
          <p:nvSpPr>
            <p:cNvPr id="221" name="TextBox 220"/>
            <p:cNvSpPr txBox="1"/>
            <p:nvPr/>
          </p:nvSpPr>
          <p:spPr>
            <a:xfrm>
              <a:off x="2123954" y="1605246"/>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1</a:t>
              </a:r>
              <a:endParaRPr lang="en-US" sz="1400" b="1" dirty="0">
                <a:solidFill>
                  <a:schemeClr val="bg2">
                    <a:lumMod val="75000"/>
                  </a:schemeClr>
                </a:solidFill>
                <a:latin typeface="Calibri" pitchFamily="34" charset="0"/>
              </a:endParaRPr>
            </a:p>
          </p:txBody>
        </p:sp>
        <p:sp>
          <p:nvSpPr>
            <p:cNvPr id="222" name="TextBox 221"/>
            <p:cNvSpPr txBox="1"/>
            <p:nvPr/>
          </p:nvSpPr>
          <p:spPr>
            <a:xfrm>
              <a:off x="2123954" y="2246597"/>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2</a:t>
              </a:r>
              <a:endParaRPr lang="en-US" sz="1400" b="1" dirty="0">
                <a:solidFill>
                  <a:schemeClr val="bg2">
                    <a:lumMod val="75000"/>
                  </a:schemeClr>
                </a:solidFill>
                <a:latin typeface="Calibri" pitchFamily="34" charset="0"/>
              </a:endParaRPr>
            </a:p>
          </p:txBody>
        </p:sp>
        <p:sp>
          <p:nvSpPr>
            <p:cNvPr id="223" name="TextBox 222"/>
            <p:cNvSpPr txBox="1"/>
            <p:nvPr/>
          </p:nvSpPr>
          <p:spPr>
            <a:xfrm>
              <a:off x="2123954" y="2887946"/>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3</a:t>
              </a:r>
              <a:endParaRPr lang="en-US" sz="1400" b="1" dirty="0">
                <a:solidFill>
                  <a:schemeClr val="bg2">
                    <a:lumMod val="75000"/>
                  </a:schemeClr>
                </a:solidFill>
                <a:latin typeface="Calibri" pitchFamily="34" charset="0"/>
              </a:endParaRPr>
            </a:p>
          </p:txBody>
        </p:sp>
        <p:sp>
          <p:nvSpPr>
            <p:cNvPr id="224" name="TextBox 223"/>
            <p:cNvSpPr txBox="1"/>
            <p:nvPr/>
          </p:nvSpPr>
          <p:spPr>
            <a:xfrm>
              <a:off x="2123954" y="3529297"/>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4</a:t>
              </a:r>
              <a:endParaRPr lang="en-US" sz="1400" b="1" dirty="0">
                <a:solidFill>
                  <a:schemeClr val="bg2">
                    <a:lumMod val="75000"/>
                  </a:schemeClr>
                </a:solidFill>
                <a:latin typeface="Calibri" pitchFamily="34" charset="0"/>
              </a:endParaRPr>
            </a:p>
          </p:txBody>
        </p:sp>
      </p:grpSp>
      <p:sp>
        <p:nvSpPr>
          <p:cNvPr id="225" name="Content Placeholder 5"/>
          <p:cNvSpPr txBox="1">
            <a:spLocks/>
          </p:cNvSpPr>
          <p:nvPr/>
        </p:nvSpPr>
        <p:spPr>
          <a:xfrm>
            <a:off x="230442" y="3472097"/>
            <a:ext cx="8686800" cy="1028700"/>
          </a:xfrm>
          <a:prstGeom prst="rect">
            <a:avLst/>
          </a:prstGeom>
        </p:spPr>
        <p:txBody>
          <a:bodyPr/>
          <a:lstStyle>
            <a:lvl1pPr marL="231775" indent="-231775" algn="l" rtl="0" eaLnBrk="1" fontAlgn="base" hangingPunct="1">
              <a:spcBef>
                <a:spcPct val="20000"/>
              </a:spcBef>
              <a:spcAft>
                <a:spcPct val="0"/>
              </a:spcAft>
              <a:buClr>
                <a:srgbClr val="92D050"/>
              </a:buClr>
              <a:buSzPct val="120000"/>
              <a:buFont typeface="Arial" charset="0"/>
              <a:buChar char="•"/>
              <a:defRPr sz="2400" kern="1200">
                <a:solidFill>
                  <a:schemeClr val="bg2">
                    <a:lumMod val="75000"/>
                  </a:schemeClr>
                </a:solidFill>
                <a:latin typeface="Calibri" pitchFamily="34" charset="0"/>
                <a:ea typeface="+mn-ea"/>
                <a:cs typeface="+mn-cs"/>
              </a:defRPr>
            </a:lvl1pPr>
            <a:lvl2pPr marL="682625" indent="-341313" algn="l" rtl="0" eaLnBrk="1" fontAlgn="base" hangingPunct="1">
              <a:spcBef>
                <a:spcPct val="20000"/>
              </a:spcBef>
              <a:spcAft>
                <a:spcPct val="0"/>
              </a:spcAft>
              <a:buClr>
                <a:srgbClr val="FFC425"/>
              </a:buClr>
              <a:buSzPct val="90000"/>
              <a:buFont typeface="Webdings" pitchFamily="18" charset="2"/>
              <a:buChar char="4"/>
              <a:defRPr sz="2200" kern="1200">
                <a:solidFill>
                  <a:schemeClr val="bg2">
                    <a:lumMod val="75000"/>
                  </a:schemeClr>
                </a:solidFill>
                <a:latin typeface="Calibri" pitchFamily="34" charset="0"/>
                <a:ea typeface="+mn-ea"/>
                <a:cs typeface="+mn-cs"/>
              </a:defRPr>
            </a:lvl2pPr>
            <a:lvl3pPr marL="1143000" indent="-338138" algn="l" rtl="0" eaLnBrk="1" fontAlgn="base" hangingPunct="1">
              <a:spcBef>
                <a:spcPct val="20000"/>
              </a:spcBef>
              <a:spcAft>
                <a:spcPct val="0"/>
              </a:spcAft>
              <a:buClr>
                <a:srgbClr val="B5761B"/>
              </a:buClr>
              <a:buSzPct val="90000"/>
              <a:buFont typeface="Webdings" pitchFamily="18" charset="2"/>
              <a:buChar char="8"/>
              <a:defRPr sz="2000" kern="1200">
                <a:solidFill>
                  <a:schemeClr val="bg2">
                    <a:lumMod val="75000"/>
                  </a:schemeClr>
                </a:solidFill>
                <a:latin typeface="Calibri" pitchFamily="34" charset="0"/>
                <a:ea typeface="+mn-ea"/>
                <a:cs typeface="+mn-cs"/>
              </a:defRPr>
            </a:lvl3pPr>
            <a:lvl4pPr marL="1487488" indent="-231775" algn="l" rtl="0" eaLnBrk="1" fontAlgn="base" hangingPunct="1">
              <a:spcBef>
                <a:spcPct val="20000"/>
              </a:spcBef>
              <a:spcAft>
                <a:spcPct val="0"/>
              </a:spcAft>
              <a:buClr>
                <a:schemeClr val="tx2"/>
              </a:buClr>
              <a:buFont typeface="Wingdings" pitchFamily="2" charset="2"/>
              <a:buChar char="§"/>
              <a:defRPr kern="1200">
                <a:solidFill>
                  <a:schemeClr val="bg2">
                    <a:lumMod val="75000"/>
                  </a:schemeClr>
                </a:solidFill>
                <a:latin typeface="Calibri" pitchFamily="34" charset="0"/>
                <a:ea typeface="+mn-ea"/>
                <a:cs typeface="+mn-cs"/>
              </a:defRPr>
            </a:lvl4pPr>
            <a:lvl5pPr marL="1828800" indent="-231775" algn="l" rtl="0" eaLnBrk="1" fontAlgn="base" hangingPunct="1">
              <a:spcBef>
                <a:spcPct val="20000"/>
              </a:spcBef>
              <a:spcAft>
                <a:spcPct val="0"/>
              </a:spcAft>
              <a:buClr>
                <a:srgbClr val="7030A0"/>
              </a:buClr>
              <a:buSzPct val="110000"/>
              <a:buFont typeface="Arial" charset="0"/>
              <a:buChar char="•"/>
              <a:defRPr kern="1200">
                <a:solidFill>
                  <a:schemeClr val="bg2">
                    <a:lumMod val="75000"/>
                  </a:schemeClr>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dirty="0" smtClean="0"/>
              <a:t>Primary Segment Failure:</a:t>
            </a:r>
          </a:p>
          <a:p>
            <a:pPr marL="457200" indent="-457200">
              <a:buAutoNum type="arabicPeriod"/>
            </a:pPr>
            <a:r>
              <a:rPr lang="en-US" sz="2200" dirty="0" smtClean="0"/>
              <a:t>The </a:t>
            </a:r>
            <a:r>
              <a:rPr lang="en-US" sz="2200" dirty="0" smtClean="0">
                <a:latin typeface="Courier New" pitchFamily="49" charset="0"/>
                <a:cs typeface="Courier New" pitchFamily="49" charset="0"/>
              </a:rPr>
              <a:t>ftsprobe</a:t>
            </a:r>
            <a:r>
              <a:rPr lang="en-US" sz="2200" dirty="0" smtClean="0"/>
              <a:t> process on the master detects the segment down and marks it invalid.</a:t>
            </a:r>
          </a:p>
          <a:p>
            <a:pPr marL="457200" indent="-457200">
              <a:buAutoNum type="arabicPeriod"/>
            </a:pPr>
            <a:endParaRPr lang="en-US" dirty="0" smtClean="0"/>
          </a:p>
        </p:txBody>
      </p:sp>
      <p:sp>
        <p:nvSpPr>
          <p:cNvPr id="26" name="Oval 25"/>
          <p:cNvSpPr/>
          <p:nvPr/>
        </p:nvSpPr>
        <p:spPr>
          <a:xfrm>
            <a:off x="5146841" y="2751496"/>
            <a:ext cx="670735" cy="493878"/>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0" name="Picture 4" descr="C:\Documents and Settings\cantot\My Documents\Training\Supporting Materials\Icons\PNG files for PowerPoint\All Others\Symbol Delete 2.png"/>
          <p:cNvPicPr>
            <a:picLocks noChangeAspect="1" noChangeArrowheads="1"/>
          </p:cNvPicPr>
          <p:nvPr>
            <p:custDataLst>
              <p:tags r:id="rId2"/>
            </p:custDataLst>
          </p:nvPr>
        </p:nvPicPr>
        <p:blipFill>
          <a:blip r:embed="rId5" cstate="print"/>
          <a:srcRect/>
          <a:stretch>
            <a:fillRect/>
          </a:stretch>
        </p:blipFill>
        <p:spPr bwMode="auto">
          <a:xfrm>
            <a:off x="2029967" y="1895135"/>
            <a:ext cx="365760" cy="274320"/>
          </a:xfrm>
          <a:prstGeom prst="rect">
            <a:avLst/>
          </a:prstGeom>
          <a:noFill/>
        </p:spPr>
      </p:pic>
      <p:sp>
        <p:nvSpPr>
          <p:cNvPr id="226" name="TextBox 225"/>
          <p:cNvSpPr txBox="1"/>
          <p:nvPr/>
        </p:nvSpPr>
        <p:spPr>
          <a:xfrm>
            <a:off x="1297493" y="3229428"/>
            <a:ext cx="1928733" cy="369332"/>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Primary Segments</a:t>
            </a:r>
            <a:endParaRPr lang="en-US" b="1" dirty="0">
              <a:solidFill>
                <a:schemeClr val="bg2">
                  <a:lumMod val="75000"/>
                </a:schemeClr>
              </a:solidFill>
              <a:latin typeface="Calibri" pitchFamily="34" charset="0"/>
            </a:endParaRPr>
          </a:p>
        </p:txBody>
      </p:sp>
      <p:sp>
        <p:nvSpPr>
          <p:cNvPr id="227" name="TextBox 226"/>
          <p:cNvSpPr txBox="1"/>
          <p:nvPr/>
        </p:nvSpPr>
        <p:spPr>
          <a:xfrm>
            <a:off x="4543139" y="3229428"/>
            <a:ext cx="1800493" cy="369332"/>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Mirror Segments</a:t>
            </a:r>
            <a:endParaRPr lang="en-US" b="1" dirty="0">
              <a:solidFill>
                <a:schemeClr val="bg2">
                  <a:lumMod val="75000"/>
                </a:schemeClr>
              </a:solidFill>
              <a:latin typeface="Calibri" pitchFamily="34" charset="0"/>
            </a:endParaRPr>
          </a:p>
        </p:txBody>
      </p:sp>
    </p:spTree>
    <p:custDataLst>
      <p:tags r:id="rId1"/>
    </p:custDataLst>
    <p:extLst>
      <p:ext uri="{BB962C8B-B14F-4D97-AF65-F5344CB8AC3E}">
        <p14:creationId xmlns:p14="http://schemas.microsoft.com/office/powerpoint/2010/main" val="41573692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4431"/>
            <a:ext cx="8229600" cy="705342"/>
          </a:xfrm>
        </p:spPr>
        <p:txBody>
          <a:bodyPr anchor="t">
            <a:noAutofit/>
          </a:bodyPr>
          <a:lstStyle/>
          <a:p>
            <a:r>
              <a:rPr lang="en-US" sz="3200" dirty="0" smtClean="0"/>
              <a:t>Mirroring in Greenplum – Failed Primary Segment Example</a:t>
            </a:r>
            <a:endParaRPr lang="en-US" sz="3200" dirty="0"/>
          </a:p>
        </p:txBody>
      </p:sp>
      <p:sp>
        <p:nvSpPr>
          <p:cNvPr id="1274" name="TextBox 1273"/>
          <p:cNvSpPr txBox="1"/>
          <p:nvPr/>
        </p:nvSpPr>
        <p:spPr>
          <a:xfrm>
            <a:off x="3477571" y="2997564"/>
            <a:ext cx="1928733" cy="369332"/>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Primary Segments</a:t>
            </a:r>
            <a:endParaRPr lang="en-US" b="1" dirty="0">
              <a:solidFill>
                <a:schemeClr val="bg2">
                  <a:lumMod val="75000"/>
                </a:schemeClr>
              </a:solidFill>
              <a:latin typeface="Calibri" pitchFamily="34" charset="0"/>
            </a:endParaRPr>
          </a:p>
        </p:txBody>
      </p:sp>
      <p:sp>
        <p:nvSpPr>
          <p:cNvPr id="1275" name="TextBox 1274"/>
          <p:cNvSpPr txBox="1"/>
          <p:nvPr/>
        </p:nvSpPr>
        <p:spPr>
          <a:xfrm>
            <a:off x="6761420" y="2997564"/>
            <a:ext cx="1800493" cy="369332"/>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Mirror Segments</a:t>
            </a:r>
            <a:endParaRPr lang="en-US" b="1" dirty="0">
              <a:solidFill>
                <a:schemeClr val="bg2">
                  <a:lumMod val="75000"/>
                </a:schemeClr>
              </a:solidFill>
              <a:latin typeface="Calibri" pitchFamily="34" charset="0"/>
            </a:endParaRPr>
          </a:p>
        </p:txBody>
      </p:sp>
      <p:grpSp>
        <p:nvGrpSpPr>
          <p:cNvPr id="162" name="Group 161"/>
          <p:cNvGrpSpPr/>
          <p:nvPr/>
        </p:nvGrpSpPr>
        <p:grpSpPr>
          <a:xfrm>
            <a:off x="3532284" y="1071523"/>
            <a:ext cx="5051905" cy="1949655"/>
            <a:chOff x="283432" y="1382866"/>
            <a:chExt cx="5051905" cy="2599540"/>
          </a:xfrm>
        </p:grpSpPr>
        <p:sp>
          <p:nvSpPr>
            <p:cNvPr id="163" name="Rectangle 162"/>
            <p:cNvSpPr/>
            <p:nvPr/>
          </p:nvSpPr>
          <p:spPr>
            <a:xfrm>
              <a:off x="296880" y="1452282"/>
              <a:ext cx="1827074" cy="609600"/>
            </a:xfrm>
            <a:prstGeom prst="rect">
              <a:avLst/>
            </a:prstGeom>
            <a:solidFill>
              <a:schemeClr val="accent1">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Rectangle 163"/>
            <p:cNvSpPr/>
            <p:nvPr/>
          </p:nvSpPr>
          <p:spPr>
            <a:xfrm>
              <a:off x="304800" y="2715768"/>
              <a:ext cx="1819155"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Rectangle 164"/>
            <p:cNvSpPr/>
            <p:nvPr/>
          </p:nvSpPr>
          <p:spPr>
            <a:xfrm>
              <a:off x="304801" y="2081784"/>
              <a:ext cx="1819154"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Rectangle 165"/>
            <p:cNvSpPr/>
            <p:nvPr/>
          </p:nvSpPr>
          <p:spPr>
            <a:xfrm>
              <a:off x="304800" y="3352800"/>
              <a:ext cx="1819155" cy="612648"/>
            </a:xfrm>
            <a:prstGeom prst="rect">
              <a:avLst/>
            </a:prstGeom>
            <a:solidFill>
              <a:schemeClr val="accent3">
                <a:lumMod val="60000"/>
                <a:lumOff val="4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TextBox 166"/>
            <p:cNvSpPr txBox="1"/>
            <p:nvPr/>
          </p:nvSpPr>
          <p:spPr>
            <a:xfrm>
              <a:off x="328149" y="1382869"/>
              <a:ext cx="424515"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a:t>
              </a:r>
              <a:endParaRPr lang="en-US" b="1" dirty="0">
                <a:solidFill>
                  <a:schemeClr val="bg2">
                    <a:lumMod val="75000"/>
                  </a:schemeClr>
                </a:solidFill>
                <a:latin typeface="Calibri" pitchFamily="34" charset="0"/>
              </a:endParaRPr>
            </a:p>
          </p:txBody>
        </p:sp>
        <p:sp>
          <p:nvSpPr>
            <p:cNvPr id="168" name="TextBox 167"/>
            <p:cNvSpPr txBox="1"/>
            <p:nvPr/>
          </p:nvSpPr>
          <p:spPr>
            <a:xfrm>
              <a:off x="975126" y="1382867"/>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P2</a:t>
              </a:r>
              <a:endParaRPr lang="en-US" b="1" dirty="0">
                <a:solidFill>
                  <a:schemeClr val="bg2">
                    <a:lumMod val="75000"/>
                  </a:schemeClr>
                </a:solidFill>
                <a:latin typeface="Calibri" pitchFamily="34" charset="0"/>
              </a:endParaRPr>
            </a:p>
          </p:txBody>
        </p:sp>
        <p:sp>
          <p:nvSpPr>
            <p:cNvPr id="169" name="TextBox 168"/>
            <p:cNvSpPr txBox="1"/>
            <p:nvPr/>
          </p:nvSpPr>
          <p:spPr>
            <a:xfrm>
              <a:off x="1611715" y="1382866"/>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P3</a:t>
              </a:r>
              <a:endParaRPr lang="en-US" b="1" dirty="0">
                <a:solidFill>
                  <a:schemeClr val="bg2">
                    <a:lumMod val="75000"/>
                  </a:schemeClr>
                </a:solidFill>
                <a:latin typeface="Calibri" pitchFamily="34" charset="0"/>
              </a:endParaRPr>
            </a:p>
          </p:txBody>
        </p:sp>
        <p:sp>
          <p:nvSpPr>
            <p:cNvPr id="170" name="TextBox 169"/>
            <p:cNvSpPr txBox="1"/>
            <p:nvPr/>
          </p:nvSpPr>
          <p:spPr>
            <a:xfrm>
              <a:off x="354810" y="2017253"/>
              <a:ext cx="424515"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P4</a:t>
              </a:r>
              <a:endParaRPr lang="en-US" b="1" dirty="0">
                <a:solidFill>
                  <a:schemeClr val="bg2">
                    <a:lumMod val="75000"/>
                  </a:schemeClr>
                </a:solidFill>
                <a:latin typeface="Calibri" pitchFamily="34" charset="0"/>
              </a:endParaRPr>
            </a:p>
          </p:txBody>
        </p:sp>
        <p:sp>
          <p:nvSpPr>
            <p:cNvPr id="171" name="TextBox 170"/>
            <p:cNvSpPr txBox="1"/>
            <p:nvPr/>
          </p:nvSpPr>
          <p:spPr>
            <a:xfrm>
              <a:off x="1620884" y="1995867"/>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P6</a:t>
              </a:r>
              <a:endParaRPr lang="en-US" b="1" dirty="0">
                <a:solidFill>
                  <a:schemeClr val="bg2">
                    <a:lumMod val="75000"/>
                  </a:schemeClr>
                </a:solidFill>
                <a:latin typeface="Calibri" pitchFamily="34" charset="0"/>
              </a:endParaRPr>
            </a:p>
          </p:txBody>
        </p:sp>
        <p:sp>
          <p:nvSpPr>
            <p:cNvPr id="172" name="TextBox 171"/>
            <p:cNvSpPr txBox="1"/>
            <p:nvPr/>
          </p:nvSpPr>
          <p:spPr>
            <a:xfrm>
              <a:off x="283432" y="3305158"/>
              <a:ext cx="54373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P10</a:t>
              </a:r>
              <a:endParaRPr lang="en-US" b="1" dirty="0">
                <a:solidFill>
                  <a:schemeClr val="bg2">
                    <a:lumMod val="75000"/>
                  </a:schemeClr>
                </a:solidFill>
                <a:latin typeface="Calibri" pitchFamily="34" charset="0"/>
              </a:endParaRPr>
            </a:p>
          </p:txBody>
        </p:sp>
        <p:sp>
          <p:nvSpPr>
            <p:cNvPr id="173" name="TextBox 172"/>
            <p:cNvSpPr txBox="1"/>
            <p:nvPr/>
          </p:nvSpPr>
          <p:spPr>
            <a:xfrm>
              <a:off x="890687" y="3305158"/>
              <a:ext cx="54150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P11</a:t>
              </a:r>
              <a:endParaRPr lang="en-US" b="1" dirty="0">
                <a:solidFill>
                  <a:schemeClr val="bg2">
                    <a:lumMod val="75000"/>
                  </a:schemeClr>
                </a:solidFill>
                <a:latin typeface="Calibri" pitchFamily="34" charset="0"/>
              </a:endParaRPr>
            </a:p>
          </p:txBody>
        </p:sp>
        <p:sp>
          <p:nvSpPr>
            <p:cNvPr id="174" name="TextBox 173"/>
            <p:cNvSpPr txBox="1"/>
            <p:nvPr/>
          </p:nvSpPr>
          <p:spPr>
            <a:xfrm>
              <a:off x="1581818" y="3305158"/>
              <a:ext cx="54373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P12</a:t>
              </a:r>
              <a:endParaRPr lang="en-US" b="1" dirty="0">
                <a:solidFill>
                  <a:schemeClr val="bg2">
                    <a:lumMod val="75000"/>
                  </a:schemeClr>
                </a:solidFill>
                <a:latin typeface="Calibri" pitchFamily="34" charset="0"/>
              </a:endParaRPr>
            </a:p>
          </p:txBody>
        </p:sp>
        <p:sp>
          <p:nvSpPr>
            <p:cNvPr id="175" name="Flowchart: Direct Access Storage 174"/>
            <p:cNvSpPr/>
            <p:nvPr/>
          </p:nvSpPr>
          <p:spPr>
            <a:xfrm rot="16200000">
              <a:off x="394862" y="1656292"/>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Flowchart: Direct Access Storage 175"/>
            <p:cNvSpPr/>
            <p:nvPr/>
          </p:nvSpPr>
          <p:spPr>
            <a:xfrm rot="16200000">
              <a:off x="1002441" y="165629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Flowchart: Direct Access Storage 176"/>
            <p:cNvSpPr/>
            <p:nvPr/>
          </p:nvSpPr>
          <p:spPr>
            <a:xfrm rot="16200000">
              <a:off x="1639029" y="165629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Flowchart: Direct Access Storage 177"/>
            <p:cNvSpPr/>
            <p:nvPr/>
          </p:nvSpPr>
          <p:spPr>
            <a:xfrm rot="16200000">
              <a:off x="1637912" y="22857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Flowchart: Direct Access Storage 178"/>
            <p:cNvSpPr/>
            <p:nvPr/>
          </p:nvSpPr>
          <p:spPr>
            <a:xfrm rot="16200000">
              <a:off x="984193" y="2290277"/>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Flowchart: Direct Access Storage 179"/>
            <p:cNvSpPr/>
            <p:nvPr/>
          </p:nvSpPr>
          <p:spPr>
            <a:xfrm rot="16200000">
              <a:off x="394862" y="22857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Flowchart: Direct Access Storage 180"/>
            <p:cNvSpPr/>
            <p:nvPr/>
          </p:nvSpPr>
          <p:spPr>
            <a:xfrm rot="16200000">
              <a:off x="1660936" y="2904564"/>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Flowchart: Direct Access Storage 181"/>
            <p:cNvSpPr/>
            <p:nvPr/>
          </p:nvSpPr>
          <p:spPr>
            <a:xfrm rot="16200000">
              <a:off x="975533" y="2904051"/>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Flowchart: Direct Access Storage 182"/>
            <p:cNvSpPr/>
            <p:nvPr/>
          </p:nvSpPr>
          <p:spPr>
            <a:xfrm rot="16200000">
              <a:off x="394862" y="2904051"/>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Flowchart: Direct Access Storage 183"/>
            <p:cNvSpPr/>
            <p:nvPr/>
          </p:nvSpPr>
          <p:spPr>
            <a:xfrm rot="16200000">
              <a:off x="1653419" y="355166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Flowchart: Direct Access Storage 184"/>
            <p:cNvSpPr/>
            <p:nvPr/>
          </p:nvSpPr>
          <p:spPr>
            <a:xfrm rot="16200000">
              <a:off x="1002441" y="355166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Flowchart: Direct Access Storage 185"/>
            <p:cNvSpPr/>
            <p:nvPr/>
          </p:nvSpPr>
          <p:spPr>
            <a:xfrm rot="16200000">
              <a:off x="384244" y="3551666"/>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86"/>
            <p:cNvSpPr/>
            <p:nvPr/>
          </p:nvSpPr>
          <p:spPr>
            <a:xfrm rot="16200000">
              <a:off x="2842553" y="2741299"/>
              <a:ext cx="1869360" cy="609600"/>
            </a:xfrm>
            <a:prstGeom prst="rect">
              <a:avLst/>
            </a:prstGeom>
            <a:solidFill>
              <a:schemeClr val="accent1">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p:cNvSpPr/>
            <p:nvPr/>
          </p:nvSpPr>
          <p:spPr>
            <a:xfrm rot="16200000">
              <a:off x="3769475" y="3060247"/>
              <a:ext cx="1234715"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Rectangle 188"/>
            <p:cNvSpPr/>
            <p:nvPr/>
          </p:nvSpPr>
          <p:spPr>
            <a:xfrm rot="16200000">
              <a:off x="3755956" y="1806237"/>
              <a:ext cx="1270254"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Rectangle 189"/>
            <p:cNvSpPr/>
            <p:nvPr/>
          </p:nvSpPr>
          <p:spPr>
            <a:xfrm rot="16200000">
              <a:off x="4061899" y="2094160"/>
              <a:ext cx="1883664" cy="612648"/>
            </a:xfrm>
            <a:prstGeom prst="rect">
              <a:avLst/>
            </a:prstGeom>
            <a:solidFill>
              <a:schemeClr val="accent3">
                <a:lumMod val="60000"/>
                <a:lumOff val="4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Flowchart: Direct Access Storage 190"/>
            <p:cNvSpPr/>
            <p:nvPr/>
          </p:nvSpPr>
          <p:spPr>
            <a:xfrm rot="16200000">
              <a:off x="3604727" y="231991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Flowchart: Direct Access Storage 191"/>
            <p:cNvSpPr/>
            <p:nvPr/>
          </p:nvSpPr>
          <p:spPr>
            <a:xfrm rot="16200000">
              <a:off x="3604727" y="2935916"/>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Flowchart: Direct Access Storage 192"/>
            <p:cNvSpPr/>
            <p:nvPr/>
          </p:nvSpPr>
          <p:spPr>
            <a:xfrm rot="16200000">
              <a:off x="4214327" y="29364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Flowchart: Direct Access Storage 193"/>
            <p:cNvSpPr/>
            <p:nvPr/>
          </p:nvSpPr>
          <p:spPr>
            <a:xfrm rot="16200000">
              <a:off x="4211603" y="3579672"/>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194"/>
            <p:cNvSpPr/>
            <p:nvPr/>
          </p:nvSpPr>
          <p:spPr>
            <a:xfrm rot="16200000">
              <a:off x="3461823" y="1484348"/>
              <a:ext cx="636271"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Flowchart: Direct Access Storage 195"/>
            <p:cNvSpPr/>
            <p:nvPr/>
          </p:nvSpPr>
          <p:spPr>
            <a:xfrm rot="16200000">
              <a:off x="3604726" y="1690408"/>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Flowchart: Direct Access Storage 196"/>
            <p:cNvSpPr/>
            <p:nvPr/>
          </p:nvSpPr>
          <p:spPr>
            <a:xfrm rot="16200000">
              <a:off x="4831225" y="293591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Flowchart: Direct Access Storage 197"/>
            <p:cNvSpPr/>
            <p:nvPr/>
          </p:nvSpPr>
          <p:spPr>
            <a:xfrm rot="16200000">
              <a:off x="4831226" y="2326964"/>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Flowchart: Direct Access Storage 198"/>
            <p:cNvSpPr/>
            <p:nvPr/>
          </p:nvSpPr>
          <p:spPr>
            <a:xfrm rot="16200000">
              <a:off x="4831227" y="1711453"/>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Flowchart: Direct Access Storage 199"/>
            <p:cNvSpPr/>
            <p:nvPr/>
          </p:nvSpPr>
          <p:spPr>
            <a:xfrm rot="16200000">
              <a:off x="4218577" y="1692979"/>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Flowchart: Direct Access Storage 200"/>
            <p:cNvSpPr/>
            <p:nvPr/>
          </p:nvSpPr>
          <p:spPr>
            <a:xfrm rot="16200000">
              <a:off x="4218577" y="2326964"/>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p:cNvSpPr/>
            <p:nvPr/>
          </p:nvSpPr>
          <p:spPr>
            <a:xfrm rot="16200000">
              <a:off x="4698734" y="3376860"/>
              <a:ext cx="598445"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Flowchart: Direct Access Storage 202"/>
            <p:cNvSpPr/>
            <p:nvPr/>
          </p:nvSpPr>
          <p:spPr>
            <a:xfrm rot="16200000">
              <a:off x="4825585" y="3581298"/>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TextBox 203"/>
            <p:cNvSpPr txBox="1"/>
            <p:nvPr/>
          </p:nvSpPr>
          <p:spPr>
            <a:xfrm>
              <a:off x="944141" y="2015769"/>
              <a:ext cx="424515"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P5</a:t>
              </a:r>
              <a:endParaRPr lang="en-US" b="1" dirty="0">
                <a:solidFill>
                  <a:schemeClr val="bg2">
                    <a:lumMod val="75000"/>
                  </a:schemeClr>
                </a:solidFill>
                <a:latin typeface="Calibri" pitchFamily="34" charset="0"/>
              </a:endParaRPr>
            </a:p>
          </p:txBody>
        </p:sp>
        <p:sp>
          <p:nvSpPr>
            <p:cNvPr id="205" name="Flowchart: Direct Access Storage 204"/>
            <p:cNvSpPr/>
            <p:nvPr/>
          </p:nvSpPr>
          <p:spPr>
            <a:xfrm rot="16200000">
              <a:off x="3604728" y="3581300"/>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TextBox 205"/>
            <p:cNvSpPr txBox="1"/>
            <p:nvPr/>
          </p:nvSpPr>
          <p:spPr>
            <a:xfrm>
              <a:off x="332903" y="2674145"/>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P7</a:t>
              </a:r>
              <a:endParaRPr lang="en-US" b="1" dirty="0">
                <a:solidFill>
                  <a:schemeClr val="bg2">
                    <a:lumMod val="75000"/>
                  </a:schemeClr>
                </a:solidFill>
                <a:latin typeface="Calibri" pitchFamily="34" charset="0"/>
              </a:endParaRPr>
            </a:p>
          </p:txBody>
        </p:sp>
        <p:sp>
          <p:nvSpPr>
            <p:cNvPr id="207" name="TextBox 206"/>
            <p:cNvSpPr txBox="1"/>
            <p:nvPr/>
          </p:nvSpPr>
          <p:spPr>
            <a:xfrm>
              <a:off x="1598977" y="2652761"/>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P9</a:t>
              </a:r>
              <a:endParaRPr lang="en-US" b="1" dirty="0">
                <a:solidFill>
                  <a:schemeClr val="bg2">
                    <a:lumMod val="75000"/>
                  </a:schemeClr>
                </a:solidFill>
                <a:latin typeface="Calibri" pitchFamily="34" charset="0"/>
              </a:endParaRPr>
            </a:p>
          </p:txBody>
        </p:sp>
        <p:sp>
          <p:nvSpPr>
            <p:cNvPr id="208" name="TextBox 207"/>
            <p:cNvSpPr txBox="1"/>
            <p:nvPr/>
          </p:nvSpPr>
          <p:spPr>
            <a:xfrm>
              <a:off x="922234" y="2672662"/>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P8</a:t>
              </a:r>
              <a:endParaRPr lang="en-US" b="1" dirty="0">
                <a:solidFill>
                  <a:schemeClr val="bg2">
                    <a:lumMod val="75000"/>
                  </a:schemeClr>
                </a:solidFill>
                <a:latin typeface="Calibri" pitchFamily="34" charset="0"/>
              </a:endParaRPr>
            </a:p>
          </p:txBody>
        </p:sp>
        <p:sp>
          <p:nvSpPr>
            <p:cNvPr id="209" name="TextBox 208"/>
            <p:cNvSpPr txBox="1"/>
            <p:nvPr/>
          </p:nvSpPr>
          <p:spPr>
            <a:xfrm>
              <a:off x="3519495" y="1414733"/>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M6</a:t>
              </a:r>
              <a:endParaRPr lang="en-US" b="1" dirty="0">
                <a:solidFill>
                  <a:schemeClr val="bg2">
                    <a:lumMod val="75000"/>
                  </a:schemeClr>
                </a:solidFill>
                <a:latin typeface="Calibri" pitchFamily="34" charset="0"/>
              </a:endParaRPr>
            </a:p>
          </p:txBody>
        </p:sp>
        <p:sp>
          <p:nvSpPr>
            <p:cNvPr id="210" name="TextBox 209"/>
            <p:cNvSpPr txBox="1"/>
            <p:nvPr/>
          </p:nvSpPr>
          <p:spPr>
            <a:xfrm>
              <a:off x="4166472" y="1414731"/>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M8</a:t>
              </a:r>
              <a:endParaRPr lang="en-US" b="1" dirty="0">
                <a:solidFill>
                  <a:schemeClr val="bg2">
                    <a:lumMod val="75000"/>
                  </a:schemeClr>
                </a:solidFill>
                <a:latin typeface="Calibri" pitchFamily="34" charset="0"/>
              </a:endParaRPr>
            </a:p>
          </p:txBody>
        </p:sp>
        <p:sp>
          <p:nvSpPr>
            <p:cNvPr id="211" name="TextBox 210"/>
            <p:cNvSpPr txBox="1"/>
            <p:nvPr/>
          </p:nvSpPr>
          <p:spPr>
            <a:xfrm>
              <a:off x="4714654" y="1435757"/>
              <a:ext cx="62068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M10</a:t>
              </a:r>
              <a:endParaRPr lang="en-US" b="1" dirty="0">
                <a:solidFill>
                  <a:schemeClr val="bg2">
                    <a:lumMod val="75000"/>
                  </a:schemeClr>
                </a:solidFill>
                <a:latin typeface="Calibri" pitchFamily="34" charset="0"/>
              </a:endParaRPr>
            </a:p>
          </p:txBody>
        </p:sp>
        <p:sp>
          <p:nvSpPr>
            <p:cNvPr id="212" name="TextBox 211"/>
            <p:cNvSpPr txBox="1"/>
            <p:nvPr/>
          </p:nvSpPr>
          <p:spPr>
            <a:xfrm>
              <a:off x="3546156" y="2049117"/>
              <a:ext cx="50341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a:t>
              </a:r>
              <a:endParaRPr lang="en-US" b="1" dirty="0">
                <a:solidFill>
                  <a:schemeClr val="bg2">
                    <a:lumMod val="75000"/>
                  </a:schemeClr>
                </a:solidFill>
                <a:latin typeface="Calibri" pitchFamily="34" charset="0"/>
              </a:endParaRPr>
            </a:p>
          </p:txBody>
        </p:sp>
        <p:sp>
          <p:nvSpPr>
            <p:cNvPr id="213" name="TextBox 212"/>
            <p:cNvSpPr txBox="1"/>
            <p:nvPr/>
          </p:nvSpPr>
          <p:spPr>
            <a:xfrm>
              <a:off x="4700309" y="2047633"/>
              <a:ext cx="62040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M11</a:t>
              </a:r>
              <a:endParaRPr lang="en-US" b="1" dirty="0">
                <a:solidFill>
                  <a:schemeClr val="bg2">
                    <a:lumMod val="75000"/>
                  </a:schemeClr>
                </a:solidFill>
                <a:latin typeface="Calibri" pitchFamily="34" charset="0"/>
              </a:endParaRPr>
            </a:p>
          </p:txBody>
        </p:sp>
        <p:sp>
          <p:nvSpPr>
            <p:cNvPr id="214" name="TextBox 213"/>
            <p:cNvSpPr txBox="1"/>
            <p:nvPr/>
          </p:nvSpPr>
          <p:spPr>
            <a:xfrm>
              <a:off x="3519495" y="3337022"/>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M3</a:t>
              </a:r>
              <a:endParaRPr lang="en-US" b="1" dirty="0">
                <a:solidFill>
                  <a:schemeClr val="bg2">
                    <a:lumMod val="75000"/>
                  </a:schemeClr>
                </a:solidFill>
                <a:latin typeface="Calibri" pitchFamily="34" charset="0"/>
              </a:endParaRPr>
            </a:p>
          </p:txBody>
        </p:sp>
        <p:sp>
          <p:nvSpPr>
            <p:cNvPr id="215" name="TextBox 214"/>
            <p:cNvSpPr txBox="1"/>
            <p:nvPr/>
          </p:nvSpPr>
          <p:spPr>
            <a:xfrm>
              <a:off x="4135487" y="3337022"/>
              <a:ext cx="424515" cy="492443"/>
            </a:xfrm>
            <a:prstGeom prst="rect">
              <a:avLst/>
            </a:prstGeom>
            <a:noFill/>
          </p:spPr>
          <p:txBody>
            <a:bodyPr wrap="none" rtlCol="0">
              <a:spAutoFit/>
            </a:bodyPr>
            <a:lstStyle/>
            <a:p>
              <a:r>
                <a:rPr lang="en-US" b="1" dirty="0">
                  <a:solidFill>
                    <a:schemeClr val="bg2">
                      <a:lumMod val="75000"/>
                    </a:schemeClr>
                  </a:solidFill>
                  <a:latin typeface="Calibri" pitchFamily="34" charset="0"/>
                </a:rPr>
                <a:t>P</a:t>
              </a:r>
              <a:r>
                <a:rPr lang="en-US" b="1" dirty="0" smtClean="0">
                  <a:solidFill>
                    <a:schemeClr val="bg2">
                      <a:lumMod val="75000"/>
                    </a:schemeClr>
                  </a:solidFill>
                  <a:latin typeface="Calibri" pitchFamily="34" charset="0"/>
                </a:rPr>
                <a:t>5</a:t>
              </a:r>
              <a:endParaRPr lang="en-US" b="1" dirty="0">
                <a:solidFill>
                  <a:schemeClr val="bg2">
                    <a:lumMod val="75000"/>
                  </a:schemeClr>
                </a:solidFill>
                <a:latin typeface="Calibri" pitchFamily="34" charset="0"/>
              </a:endParaRPr>
            </a:p>
          </p:txBody>
        </p:sp>
        <p:sp>
          <p:nvSpPr>
            <p:cNvPr id="216" name="TextBox 215"/>
            <p:cNvSpPr txBox="1"/>
            <p:nvPr/>
          </p:nvSpPr>
          <p:spPr>
            <a:xfrm>
              <a:off x="4773164" y="3337022"/>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M7</a:t>
              </a:r>
              <a:endParaRPr lang="en-US" b="1" dirty="0">
                <a:solidFill>
                  <a:schemeClr val="bg2">
                    <a:lumMod val="75000"/>
                  </a:schemeClr>
                </a:solidFill>
                <a:latin typeface="Calibri" pitchFamily="34" charset="0"/>
              </a:endParaRPr>
            </a:p>
          </p:txBody>
        </p:sp>
        <p:sp>
          <p:nvSpPr>
            <p:cNvPr id="217" name="TextBox 216"/>
            <p:cNvSpPr txBox="1"/>
            <p:nvPr/>
          </p:nvSpPr>
          <p:spPr>
            <a:xfrm>
              <a:off x="4135487" y="2047633"/>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M9</a:t>
              </a:r>
              <a:endParaRPr lang="en-US" b="1" dirty="0">
                <a:solidFill>
                  <a:schemeClr val="bg2">
                    <a:lumMod val="75000"/>
                  </a:schemeClr>
                </a:solidFill>
                <a:latin typeface="Calibri" pitchFamily="34" charset="0"/>
              </a:endParaRPr>
            </a:p>
          </p:txBody>
        </p:sp>
        <p:sp>
          <p:nvSpPr>
            <p:cNvPr id="218" name="TextBox 217"/>
            <p:cNvSpPr txBox="1"/>
            <p:nvPr/>
          </p:nvSpPr>
          <p:spPr>
            <a:xfrm>
              <a:off x="3524249" y="2706009"/>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M2</a:t>
              </a:r>
              <a:endParaRPr lang="en-US" b="1" dirty="0">
                <a:solidFill>
                  <a:schemeClr val="bg2">
                    <a:lumMod val="75000"/>
                  </a:schemeClr>
                </a:solidFill>
                <a:latin typeface="Calibri" pitchFamily="34" charset="0"/>
              </a:endParaRPr>
            </a:p>
          </p:txBody>
        </p:sp>
        <p:sp>
          <p:nvSpPr>
            <p:cNvPr id="219" name="TextBox 218"/>
            <p:cNvSpPr txBox="1"/>
            <p:nvPr/>
          </p:nvSpPr>
          <p:spPr>
            <a:xfrm>
              <a:off x="4668894" y="2696853"/>
              <a:ext cx="62068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M12</a:t>
              </a:r>
              <a:endParaRPr lang="en-US" b="1" dirty="0">
                <a:solidFill>
                  <a:schemeClr val="bg2">
                    <a:lumMod val="75000"/>
                  </a:schemeClr>
                </a:solidFill>
                <a:latin typeface="Calibri" pitchFamily="34" charset="0"/>
              </a:endParaRPr>
            </a:p>
          </p:txBody>
        </p:sp>
        <p:sp>
          <p:nvSpPr>
            <p:cNvPr id="220" name="TextBox 219"/>
            <p:cNvSpPr txBox="1"/>
            <p:nvPr/>
          </p:nvSpPr>
          <p:spPr>
            <a:xfrm>
              <a:off x="4113580" y="2704526"/>
              <a:ext cx="50341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M4</a:t>
              </a:r>
              <a:endParaRPr lang="en-US" b="1" dirty="0">
                <a:solidFill>
                  <a:schemeClr val="bg2">
                    <a:lumMod val="75000"/>
                  </a:schemeClr>
                </a:solidFill>
                <a:latin typeface="Calibri" pitchFamily="34" charset="0"/>
              </a:endParaRPr>
            </a:p>
          </p:txBody>
        </p:sp>
        <p:sp>
          <p:nvSpPr>
            <p:cNvPr id="221" name="TextBox 220"/>
            <p:cNvSpPr txBox="1"/>
            <p:nvPr/>
          </p:nvSpPr>
          <p:spPr>
            <a:xfrm>
              <a:off x="2123954" y="1605246"/>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1</a:t>
              </a:r>
              <a:endParaRPr lang="en-US" sz="1400" b="1" dirty="0">
                <a:solidFill>
                  <a:schemeClr val="bg2">
                    <a:lumMod val="75000"/>
                  </a:schemeClr>
                </a:solidFill>
                <a:latin typeface="Calibri" pitchFamily="34" charset="0"/>
              </a:endParaRPr>
            </a:p>
          </p:txBody>
        </p:sp>
        <p:sp>
          <p:nvSpPr>
            <p:cNvPr id="222" name="TextBox 221"/>
            <p:cNvSpPr txBox="1"/>
            <p:nvPr/>
          </p:nvSpPr>
          <p:spPr>
            <a:xfrm>
              <a:off x="2123954" y="2246597"/>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2</a:t>
              </a:r>
              <a:endParaRPr lang="en-US" sz="1400" b="1" dirty="0">
                <a:solidFill>
                  <a:schemeClr val="bg2">
                    <a:lumMod val="75000"/>
                  </a:schemeClr>
                </a:solidFill>
                <a:latin typeface="Calibri" pitchFamily="34" charset="0"/>
              </a:endParaRPr>
            </a:p>
          </p:txBody>
        </p:sp>
        <p:sp>
          <p:nvSpPr>
            <p:cNvPr id="223" name="TextBox 222"/>
            <p:cNvSpPr txBox="1"/>
            <p:nvPr/>
          </p:nvSpPr>
          <p:spPr>
            <a:xfrm>
              <a:off x="2123954" y="2887946"/>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3</a:t>
              </a:r>
              <a:endParaRPr lang="en-US" sz="1400" b="1" dirty="0">
                <a:solidFill>
                  <a:schemeClr val="bg2">
                    <a:lumMod val="75000"/>
                  </a:schemeClr>
                </a:solidFill>
                <a:latin typeface="Calibri" pitchFamily="34" charset="0"/>
              </a:endParaRPr>
            </a:p>
          </p:txBody>
        </p:sp>
        <p:sp>
          <p:nvSpPr>
            <p:cNvPr id="224" name="TextBox 223"/>
            <p:cNvSpPr txBox="1"/>
            <p:nvPr/>
          </p:nvSpPr>
          <p:spPr>
            <a:xfrm>
              <a:off x="2123954" y="3529297"/>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4</a:t>
              </a:r>
              <a:endParaRPr lang="en-US" sz="1400" b="1" dirty="0">
                <a:solidFill>
                  <a:schemeClr val="bg2">
                    <a:lumMod val="75000"/>
                  </a:schemeClr>
                </a:solidFill>
                <a:latin typeface="Calibri" pitchFamily="34" charset="0"/>
              </a:endParaRPr>
            </a:p>
          </p:txBody>
        </p:sp>
      </p:grpSp>
      <p:sp>
        <p:nvSpPr>
          <p:cNvPr id="225" name="Content Placeholder 5"/>
          <p:cNvSpPr txBox="1">
            <a:spLocks/>
          </p:cNvSpPr>
          <p:nvPr/>
        </p:nvSpPr>
        <p:spPr>
          <a:xfrm>
            <a:off x="228600" y="3034010"/>
            <a:ext cx="8686800" cy="1553497"/>
          </a:xfrm>
          <a:prstGeom prst="rect">
            <a:avLst/>
          </a:prstGeom>
        </p:spPr>
        <p:txBody>
          <a:bodyPr/>
          <a:lstStyle>
            <a:lvl1pPr marL="231775" indent="-231775" algn="l" rtl="0" eaLnBrk="1" fontAlgn="base" hangingPunct="1">
              <a:spcBef>
                <a:spcPct val="20000"/>
              </a:spcBef>
              <a:spcAft>
                <a:spcPct val="0"/>
              </a:spcAft>
              <a:buClr>
                <a:srgbClr val="92D050"/>
              </a:buClr>
              <a:buSzPct val="120000"/>
              <a:buFont typeface="Arial" charset="0"/>
              <a:buChar char="•"/>
              <a:defRPr sz="2400" kern="1200">
                <a:solidFill>
                  <a:schemeClr val="bg2">
                    <a:lumMod val="75000"/>
                  </a:schemeClr>
                </a:solidFill>
                <a:latin typeface="Calibri" pitchFamily="34" charset="0"/>
                <a:ea typeface="+mn-ea"/>
                <a:cs typeface="+mn-cs"/>
              </a:defRPr>
            </a:lvl1pPr>
            <a:lvl2pPr marL="682625" indent="-341313" algn="l" rtl="0" eaLnBrk="1" fontAlgn="base" hangingPunct="1">
              <a:spcBef>
                <a:spcPct val="20000"/>
              </a:spcBef>
              <a:spcAft>
                <a:spcPct val="0"/>
              </a:spcAft>
              <a:buClr>
                <a:srgbClr val="FFC425"/>
              </a:buClr>
              <a:buSzPct val="90000"/>
              <a:buFont typeface="Webdings" pitchFamily="18" charset="2"/>
              <a:buChar char="4"/>
              <a:defRPr sz="2200" kern="1200">
                <a:solidFill>
                  <a:schemeClr val="bg2">
                    <a:lumMod val="75000"/>
                  </a:schemeClr>
                </a:solidFill>
                <a:latin typeface="Calibri" pitchFamily="34" charset="0"/>
                <a:ea typeface="+mn-ea"/>
                <a:cs typeface="+mn-cs"/>
              </a:defRPr>
            </a:lvl2pPr>
            <a:lvl3pPr marL="1143000" indent="-338138" algn="l" rtl="0" eaLnBrk="1" fontAlgn="base" hangingPunct="1">
              <a:spcBef>
                <a:spcPct val="20000"/>
              </a:spcBef>
              <a:spcAft>
                <a:spcPct val="0"/>
              </a:spcAft>
              <a:buClr>
                <a:srgbClr val="B5761B"/>
              </a:buClr>
              <a:buSzPct val="90000"/>
              <a:buFont typeface="Webdings" pitchFamily="18" charset="2"/>
              <a:buChar char="8"/>
              <a:defRPr sz="2000" kern="1200">
                <a:solidFill>
                  <a:schemeClr val="bg2">
                    <a:lumMod val="75000"/>
                  </a:schemeClr>
                </a:solidFill>
                <a:latin typeface="Calibri" pitchFamily="34" charset="0"/>
                <a:ea typeface="+mn-ea"/>
                <a:cs typeface="+mn-cs"/>
              </a:defRPr>
            </a:lvl3pPr>
            <a:lvl4pPr marL="1487488" indent="-231775" algn="l" rtl="0" eaLnBrk="1" fontAlgn="base" hangingPunct="1">
              <a:spcBef>
                <a:spcPct val="20000"/>
              </a:spcBef>
              <a:spcAft>
                <a:spcPct val="0"/>
              </a:spcAft>
              <a:buClr>
                <a:schemeClr val="tx2"/>
              </a:buClr>
              <a:buFont typeface="Wingdings" pitchFamily="2" charset="2"/>
              <a:buChar char="§"/>
              <a:defRPr kern="1200">
                <a:solidFill>
                  <a:schemeClr val="bg2">
                    <a:lumMod val="75000"/>
                  </a:schemeClr>
                </a:solidFill>
                <a:latin typeface="Calibri" pitchFamily="34" charset="0"/>
                <a:ea typeface="+mn-ea"/>
                <a:cs typeface="+mn-cs"/>
              </a:defRPr>
            </a:lvl4pPr>
            <a:lvl5pPr marL="1828800" indent="-231775" algn="l" rtl="0" eaLnBrk="1" fontAlgn="base" hangingPunct="1">
              <a:spcBef>
                <a:spcPct val="20000"/>
              </a:spcBef>
              <a:spcAft>
                <a:spcPct val="0"/>
              </a:spcAft>
              <a:buClr>
                <a:srgbClr val="7030A0"/>
              </a:buClr>
              <a:buSzPct val="110000"/>
              <a:buFont typeface="Arial" charset="0"/>
              <a:buChar char="•"/>
              <a:defRPr kern="1200">
                <a:solidFill>
                  <a:schemeClr val="bg2">
                    <a:lumMod val="75000"/>
                  </a:schemeClr>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sz="2000" dirty="0" smtClean="0"/>
              <a:t>Primary Segment Failure:</a:t>
            </a:r>
          </a:p>
          <a:p>
            <a:pPr marL="457200" indent="-457200">
              <a:spcBef>
                <a:spcPts val="0"/>
              </a:spcBef>
              <a:buFont typeface="+mj-lt"/>
              <a:buAutoNum type="arabicPeriod" startAt="2"/>
            </a:pPr>
            <a:r>
              <a:rPr lang="en-US" sz="2000" dirty="0" smtClean="0"/>
              <a:t>The </a:t>
            </a:r>
            <a:r>
              <a:rPr lang="en-US" sz="2000" dirty="0" smtClean="0"/>
              <a:t>mirror segment is validated to ensure that it was synchronized with its primary segment. Mirror segment becomes the primary.</a:t>
            </a:r>
          </a:p>
        </p:txBody>
      </p:sp>
      <p:sp>
        <p:nvSpPr>
          <p:cNvPr id="26" name="Oval 25"/>
          <p:cNvSpPr/>
          <p:nvPr/>
        </p:nvSpPr>
        <p:spPr>
          <a:xfrm>
            <a:off x="7300317" y="2581330"/>
            <a:ext cx="670735" cy="493878"/>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0" name="Picture 4" descr="C:\Documents and Settings\cantot\My Documents\Training\Supporting Materials\Icons\PNG files for PowerPoint\All Others\Symbol Delete 2.png"/>
          <p:cNvPicPr>
            <a:picLocks noChangeAspect="1" noChangeArrowheads="1"/>
          </p:cNvPicPr>
          <p:nvPr>
            <p:custDataLst>
              <p:tags r:id="rId2"/>
            </p:custDataLst>
          </p:nvPr>
        </p:nvPicPr>
        <p:blipFill>
          <a:blip r:embed="rId5" cstate="print"/>
          <a:srcRect/>
          <a:stretch>
            <a:fillRect/>
          </a:stretch>
        </p:blipFill>
        <p:spPr bwMode="auto">
          <a:xfrm>
            <a:off x="4230441" y="1788448"/>
            <a:ext cx="365760" cy="274320"/>
          </a:xfrm>
          <a:prstGeom prst="rect">
            <a:avLst/>
          </a:prstGeom>
          <a:noFill/>
        </p:spPr>
      </p:pic>
    </p:spTree>
    <p:custDataLst>
      <p:tags r:id="rId1"/>
    </p:custDataLst>
    <p:extLst>
      <p:ext uri="{BB962C8B-B14F-4D97-AF65-F5344CB8AC3E}">
        <p14:creationId xmlns:p14="http://schemas.microsoft.com/office/powerpoint/2010/main" val="32152930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41983" y="24380"/>
            <a:ext cx="8229600" cy="857250"/>
          </a:xfrm>
        </p:spPr>
        <p:txBody>
          <a:bodyPr anchor="t">
            <a:noAutofit/>
          </a:bodyPr>
          <a:lstStyle/>
          <a:p>
            <a:r>
              <a:rPr lang="en-US" sz="3200" dirty="0" smtClean="0"/>
              <a:t>Mirroring in Greenplum – Failed Primary Segment Example</a:t>
            </a:r>
            <a:endParaRPr lang="en-US" sz="3200" dirty="0"/>
          </a:p>
        </p:txBody>
      </p:sp>
      <p:sp>
        <p:nvSpPr>
          <p:cNvPr id="1274" name="TextBox 1273"/>
          <p:cNvSpPr txBox="1"/>
          <p:nvPr/>
        </p:nvSpPr>
        <p:spPr>
          <a:xfrm>
            <a:off x="3500453" y="3046961"/>
            <a:ext cx="1928733" cy="369332"/>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Primary Segments</a:t>
            </a:r>
            <a:endParaRPr lang="en-US" b="1" dirty="0">
              <a:solidFill>
                <a:schemeClr val="bg2">
                  <a:lumMod val="75000"/>
                </a:schemeClr>
              </a:solidFill>
              <a:latin typeface="Calibri" pitchFamily="34" charset="0"/>
            </a:endParaRPr>
          </a:p>
        </p:txBody>
      </p:sp>
      <p:sp>
        <p:nvSpPr>
          <p:cNvPr id="1275" name="TextBox 1274"/>
          <p:cNvSpPr txBox="1"/>
          <p:nvPr/>
        </p:nvSpPr>
        <p:spPr>
          <a:xfrm>
            <a:off x="6784302" y="3046961"/>
            <a:ext cx="1800493" cy="369332"/>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Mirror Segments</a:t>
            </a:r>
            <a:endParaRPr lang="en-US" b="1" dirty="0">
              <a:solidFill>
                <a:schemeClr val="bg2">
                  <a:lumMod val="75000"/>
                </a:schemeClr>
              </a:solidFill>
              <a:latin typeface="Calibri" pitchFamily="34" charset="0"/>
            </a:endParaRPr>
          </a:p>
        </p:txBody>
      </p:sp>
      <p:grpSp>
        <p:nvGrpSpPr>
          <p:cNvPr id="162" name="Group 161"/>
          <p:cNvGrpSpPr/>
          <p:nvPr/>
        </p:nvGrpSpPr>
        <p:grpSpPr>
          <a:xfrm>
            <a:off x="3555166" y="1120920"/>
            <a:ext cx="5051905" cy="1949655"/>
            <a:chOff x="283432" y="1382866"/>
            <a:chExt cx="5051905" cy="2599540"/>
          </a:xfrm>
        </p:grpSpPr>
        <p:sp>
          <p:nvSpPr>
            <p:cNvPr id="163" name="Rectangle 162"/>
            <p:cNvSpPr/>
            <p:nvPr/>
          </p:nvSpPr>
          <p:spPr>
            <a:xfrm>
              <a:off x="296880" y="1452282"/>
              <a:ext cx="1827074" cy="609600"/>
            </a:xfrm>
            <a:prstGeom prst="rect">
              <a:avLst/>
            </a:prstGeom>
            <a:solidFill>
              <a:schemeClr val="accent1">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Rectangle 163"/>
            <p:cNvSpPr/>
            <p:nvPr/>
          </p:nvSpPr>
          <p:spPr>
            <a:xfrm>
              <a:off x="304800" y="2715768"/>
              <a:ext cx="1819155"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Rectangle 164"/>
            <p:cNvSpPr/>
            <p:nvPr/>
          </p:nvSpPr>
          <p:spPr>
            <a:xfrm>
              <a:off x="304801" y="2081784"/>
              <a:ext cx="1819154"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Rectangle 165"/>
            <p:cNvSpPr/>
            <p:nvPr/>
          </p:nvSpPr>
          <p:spPr>
            <a:xfrm>
              <a:off x="304800" y="3352800"/>
              <a:ext cx="1819155" cy="612648"/>
            </a:xfrm>
            <a:prstGeom prst="rect">
              <a:avLst/>
            </a:prstGeom>
            <a:solidFill>
              <a:schemeClr val="accent3">
                <a:lumMod val="60000"/>
                <a:lumOff val="4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TextBox 166"/>
            <p:cNvSpPr txBox="1"/>
            <p:nvPr/>
          </p:nvSpPr>
          <p:spPr>
            <a:xfrm>
              <a:off x="328149" y="1382869"/>
              <a:ext cx="424515"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a:t>
              </a:r>
              <a:endParaRPr lang="en-US" b="1" dirty="0">
                <a:solidFill>
                  <a:schemeClr val="bg2">
                    <a:lumMod val="75000"/>
                  </a:schemeClr>
                </a:solidFill>
                <a:latin typeface="Calibri" pitchFamily="34" charset="0"/>
              </a:endParaRPr>
            </a:p>
          </p:txBody>
        </p:sp>
        <p:sp>
          <p:nvSpPr>
            <p:cNvPr id="168" name="TextBox 167"/>
            <p:cNvSpPr txBox="1"/>
            <p:nvPr/>
          </p:nvSpPr>
          <p:spPr>
            <a:xfrm>
              <a:off x="975126" y="1382867"/>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P2</a:t>
              </a:r>
              <a:endParaRPr lang="en-US" b="1" dirty="0">
                <a:solidFill>
                  <a:schemeClr val="bg2">
                    <a:lumMod val="75000"/>
                  </a:schemeClr>
                </a:solidFill>
                <a:latin typeface="Calibri" pitchFamily="34" charset="0"/>
              </a:endParaRPr>
            </a:p>
          </p:txBody>
        </p:sp>
        <p:sp>
          <p:nvSpPr>
            <p:cNvPr id="169" name="TextBox 168"/>
            <p:cNvSpPr txBox="1"/>
            <p:nvPr/>
          </p:nvSpPr>
          <p:spPr>
            <a:xfrm>
              <a:off x="1611715" y="1382866"/>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P3</a:t>
              </a:r>
              <a:endParaRPr lang="en-US" b="1" dirty="0">
                <a:solidFill>
                  <a:schemeClr val="bg2">
                    <a:lumMod val="75000"/>
                  </a:schemeClr>
                </a:solidFill>
                <a:latin typeface="Calibri" pitchFamily="34" charset="0"/>
              </a:endParaRPr>
            </a:p>
          </p:txBody>
        </p:sp>
        <p:sp>
          <p:nvSpPr>
            <p:cNvPr id="170" name="TextBox 169"/>
            <p:cNvSpPr txBox="1"/>
            <p:nvPr/>
          </p:nvSpPr>
          <p:spPr>
            <a:xfrm>
              <a:off x="354810" y="2017253"/>
              <a:ext cx="424515"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P4</a:t>
              </a:r>
              <a:endParaRPr lang="en-US" b="1" dirty="0">
                <a:solidFill>
                  <a:schemeClr val="bg2">
                    <a:lumMod val="75000"/>
                  </a:schemeClr>
                </a:solidFill>
                <a:latin typeface="Calibri" pitchFamily="34" charset="0"/>
              </a:endParaRPr>
            </a:p>
          </p:txBody>
        </p:sp>
        <p:sp>
          <p:nvSpPr>
            <p:cNvPr id="171" name="TextBox 170"/>
            <p:cNvSpPr txBox="1"/>
            <p:nvPr/>
          </p:nvSpPr>
          <p:spPr>
            <a:xfrm>
              <a:off x="1620884" y="1995867"/>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P6</a:t>
              </a:r>
              <a:endParaRPr lang="en-US" b="1" dirty="0">
                <a:solidFill>
                  <a:schemeClr val="bg2">
                    <a:lumMod val="75000"/>
                  </a:schemeClr>
                </a:solidFill>
                <a:latin typeface="Calibri" pitchFamily="34" charset="0"/>
              </a:endParaRPr>
            </a:p>
          </p:txBody>
        </p:sp>
        <p:sp>
          <p:nvSpPr>
            <p:cNvPr id="172" name="TextBox 171"/>
            <p:cNvSpPr txBox="1"/>
            <p:nvPr/>
          </p:nvSpPr>
          <p:spPr>
            <a:xfrm>
              <a:off x="283432" y="3305158"/>
              <a:ext cx="54373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P10</a:t>
              </a:r>
              <a:endParaRPr lang="en-US" b="1" dirty="0">
                <a:solidFill>
                  <a:schemeClr val="bg2">
                    <a:lumMod val="75000"/>
                  </a:schemeClr>
                </a:solidFill>
                <a:latin typeface="Calibri" pitchFamily="34" charset="0"/>
              </a:endParaRPr>
            </a:p>
          </p:txBody>
        </p:sp>
        <p:sp>
          <p:nvSpPr>
            <p:cNvPr id="173" name="TextBox 172"/>
            <p:cNvSpPr txBox="1"/>
            <p:nvPr/>
          </p:nvSpPr>
          <p:spPr>
            <a:xfrm>
              <a:off x="890687" y="3305158"/>
              <a:ext cx="54150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P11</a:t>
              </a:r>
              <a:endParaRPr lang="en-US" b="1" dirty="0">
                <a:solidFill>
                  <a:schemeClr val="bg2">
                    <a:lumMod val="75000"/>
                  </a:schemeClr>
                </a:solidFill>
                <a:latin typeface="Calibri" pitchFamily="34" charset="0"/>
              </a:endParaRPr>
            </a:p>
          </p:txBody>
        </p:sp>
        <p:sp>
          <p:nvSpPr>
            <p:cNvPr id="174" name="TextBox 173"/>
            <p:cNvSpPr txBox="1"/>
            <p:nvPr/>
          </p:nvSpPr>
          <p:spPr>
            <a:xfrm>
              <a:off x="1581818" y="3305158"/>
              <a:ext cx="54373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P12</a:t>
              </a:r>
              <a:endParaRPr lang="en-US" b="1" dirty="0">
                <a:solidFill>
                  <a:schemeClr val="bg2">
                    <a:lumMod val="75000"/>
                  </a:schemeClr>
                </a:solidFill>
                <a:latin typeface="Calibri" pitchFamily="34" charset="0"/>
              </a:endParaRPr>
            </a:p>
          </p:txBody>
        </p:sp>
        <p:sp>
          <p:nvSpPr>
            <p:cNvPr id="175" name="Flowchart: Direct Access Storage 174"/>
            <p:cNvSpPr/>
            <p:nvPr/>
          </p:nvSpPr>
          <p:spPr>
            <a:xfrm rot="16200000">
              <a:off x="394862" y="1656292"/>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Flowchart: Direct Access Storage 175"/>
            <p:cNvSpPr/>
            <p:nvPr/>
          </p:nvSpPr>
          <p:spPr>
            <a:xfrm rot="16200000">
              <a:off x="1002441" y="165629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Flowchart: Direct Access Storage 176"/>
            <p:cNvSpPr/>
            <p:nvPr/>
          </p:nvSpPr>
          <p:spPr>
            <a:xfrm rot="16200000">
              <a:off x="1639029" y="165629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Flowchart: Direct Access Storage 177"/>
            <p:cNvSpPr/>
            <p:nvPr/>
          </p:nvSpPr>
          <p:spPr>
            <a:xfrm rot="16200000">
              <a:off x="1637912" y="22857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Flowchart: Direct Access Storage 178"/>
            <p:cNvSpPr/>
            <p:nvPr/>
          </p:nvSpPr>
          <p:spPr>
            <a:xfrm rot="16200000">
              <a:off x="984193" y="2290277"/>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Flowchart: Direct Access Storage 179"/>
            <p:cNvSpPr/>
            <p:nvPr/>
          </p:nvSpPr>
          <p:spPr>
            <a:xfrm rot="16200000">
              <a:off x="394862" y="22857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Flowchart: Direct Access Storage 180"/>
            <p:cNvSpPr/>
            <p:nvPr/>
          </p:nvSpPr>
          <p:spPr>
            <a:xfrm rot="16200000">
              <a:off x="1660936" y="2904564"/>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Flowchart: Direct Access Storage 181"/>
            <p:cNvSpPr/>
            <p:nvPr/>
          </p:nvSpPr>
          <p:spPr>
            <a:xfrm rot="16200000">
              <a:off x="975533" y="2904051"/>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Flowchart: Direct Access Storage 182"/>
            <p:cNvSpPr/>
            <p:nvPr/>
          </p:nvSpPr>
          <p:spPr>
            <a:xfrm rot="16200000">
              <a:off x="394862" y="2904051"/>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Flowchart: Direct Access Storage 183"/>
            <p:cNvSpPr/>
            <p:nvPr/>
          </p:nvSpPr>
          <p:spPr>
            <a:xfrm rot="16200000">
              <a:off x="1653419" y="355166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Flowchart: Direct Access Storage 184"/>
            <p:cNvSpPr/>
            <p:nvPr/>
          </p:nvSpPr>
          <p:spPr>
            <a:xfrm rot="16200000">
              <a:off x="1002441" y="355166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Flowchart: Direct Access Storage 185"/>
            <p:cNvSpPr/>
            <p:nvPr/>
          </p:nvSpPr>
          <p:spPr>
            <a:xfrm rot="16200000">
              <a:off x="384244" y="3551666"/>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86"/>
            <p:cNvSpPr/>
            <p:nvPr/>
          </p:nvSpPr>
          <p:spPr>
            <a:xfrm rot="16200000">
              <a:off x="2842553" y="2741299"/>
              <a:ext cx="1869360" cy="609600"/>
            </a:xfrm>
            <a:prstGeom prst="rect">
              <a:avLst/>
            </a:prstGeom>
            <a:solidFill>
              <a:schemeClr val="accent1">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p:cNvSpPr/>
            <p:nvPr/>
          </p:nvSpPr>
          <p:spPr>
            <a:xfrm rot="16200000">
              <a:off x="3769475" y="3060247"/>
              <a:ext cx="1234715"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Rectangle 188"/>
            <p:cNvSpPr/>
            <p:nvPr/>
          </p:nvSpPr>
          <p:spPr>
            <a:xfrm rot="16200000">
              <a:off x="3755956" y="1806237"/>
              <a:ext cx="1270254"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Rectangle 189"/>
            <p:cNvSpPr/>
            <p:nvPr/>
          </p:nvSpPr>
          <p:spPr>
            <a:xfrm rot="16200000">
              <a:off x="4061899" y="2094160"/>
              <a:ext cx="1883664" cy="612648"/>
            </a:xfrm>
            <a:prstGeom prst="rect">
              <a:avLst/>
            </a:prstGeom>
            <a:solidFill>
              <a:schemeClr val="accent3">
                <a:lumMod val="60000"/>
                <a:lumOff val="4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Flowchart: Direct Access Storage 190"/>
            <p:cNvSpPr/>
            <p:nvPr/>
          </p:nvSpPr>
          <p:spPr>
            <a:xfrm rot="16200000">
              <a:off x="3604727" y="231991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Flowchart: Direct Access Storage 191"/>
            <p:cNvSpPr/>
            <p:nvPr/>
          </p:nvSpPr>
          <p:spPr>
            <a:xfrm rot="16200000">
              <a:off x="3604727" y="2935916"/>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Flowchart: Direct Access Storage 192"/>
            <p:cNvSpPr/>
            <p:nvPr/>
          </p:nvSpPr>
          <p:spPr>
            <a:xfrm rot="16200000">
              <a:off x="4214327" y="29364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Flowchart: Direct Access Storage 193"/>
            <p:cNvSpPr/>
            <p:nvPr/>
          </p:nvSpPr>
          <p:spPr>
            <a:xfrm rot="16200000">
              <a:off x="4211603" y="3579672"/>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194"/>
            <p:cNvSpPr/>
            <p:nvPr/>
          </p:nvSpPr>
          <p:spPr>
            <a:xfrm rot="16200000">
              <a:off x="3461823" y="1484348"/>
              <a:ext cx="636271"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Flowchart: Direct Access Storage 195"/>
            <p:cNvSpPr/>
            <p:nvPr/>
          </p:nvSpPr>
          <p:spPr>
            <a:xfrm rot="16200000">
              <a:off x="3604726" y="1690408"/>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Flowchart: Direct Access Storage 196"/>
            <p:cNvSpPr/>
            <p:nvPr/>
          </p:nvSpPr>
          <p:spPr>
            <a:xfrm rot="16200000">
              <a:off x="4831225" y="293591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Flowchart: Direct Access Storage 197"/>
            <p:cNvSpPr/>
            <p:nvPr/>
          </p:nvSpPr>
          <p:spPr>
            <a:xfrm rot="16200000">
              <a:off x="4831226" y="2326964"/>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Flowchart: Direct Access Storage 198"/>
            <p:cNvSpPr/>
            <p:nvPr/>
          </p:nvSpPr>
          <p:spPr>
            <a:xfrm rot="16200000">
              <a:off x="4831227" y="1711453"/>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Flowchart: Direct Access Storage 199"/>
            <p:cNvSpPr/>
            <p:nvPr/>
          </p:nvSpPr>
          <p:spPr>
            <a:xfrm rot="16200000">
              <a:off x="4218577" y="1692979"/>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Flowchart: Direct Access Storage 200"/>
            <p:cNvSpPr/>
            <p:nvPr/>
          </p:nvSpPr>
          <p:spPr>
            <a:xfrm rot="16200000">
              <a:off x="4218577" y="2326964"/>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p:cNvSpPr/>
            <p:nvPr/>
          </p:nvSpPr>
          <p:spPr>
            <a:xfrm rot="16200000">
              <a:off x="4698734" y="3376860"/>
              <a:ext cx="598445"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Flowchart: Direct Access Storage 202"/>
            <p:cNvSpPr/>
            <p:nvPr/>
          </p:nvSpPr>
          <p:spPr>
            <a:xfrm rot="16200000">
              <a:off x="4825585" y="3581298"/>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TextBox 203"/>
            <p:cNvSpPr txBox="1"/>
            <p:nvPr/>
          </p:nvSpPr>
          <p:spPr>
            <a:xfrm>
              <a:off x="944141" y="2015769"/>
              <a:ext cx="503413" cy="492443"/>
            </a:xfrm>
            <a:prstGeom prst="rect">
              <a:avLst/>
            </a:prstGeom>
            <a:noFill/>
          </p:spPr>
          <p:txBody>
            <a:bodyPr wrap="none" rtlCol="0">
              <a:spAutoFit/>
            </a:bodyPr>
            <a:lstStyle/>
            <a:p>
              <a:r>
                <a:rPr lang="en-US" b="1" dirty="0">
                  <a:solidFill>
                    <a:schemeClr val="bg2">
                      <a:lumMod val="75000"/>
                    </a:schemeClr>
                  </a:solidFill>
                  <a:latin typeface="Calibri" pitchFamily="34" charset="0"/>
                </a:rPr>
                <a:t>M</a:t>
              </a:r>
              <a:r>
                <a:rPr lang="en-US" b="1" dirty="0" smtClean="0">
                  <a:solidFill>
                    <a:schemeClr val="bg2">
                      <a:lumMod val="75000"/>
                    </a:schemeClr>
                  </a:solidFill>
                  <a:latin typeface="Calibri" pitchFamily="34" charset="0"/>
                </a:rPr>
                <a:t>5</a:t>
              </a:r>
              <a:endParaRPr lang="en-US" b="1" dirty="0">
                <a:solidFill>
                  <a:schemeClr val="bg2">
                    <a:lumMod val="75000"/>
                  </a:schemeClr>
                </a:solidFill>
                <a:latin typeface="Calibri" pitchFamily="34" charset="0"/>
              </a:endParaRPr>
            </a:p>
          </p:txBody>
        </p:sp>
        <p:sp>
          <p:nvSpPr>
            <p:cNvPr id="205" name="Flowchart: Direct Access Storage 204"/>
            <p:cNvSpPr/>
            <p:nvPr/>
          </p:nvSpPr>
          <p:spPr>
            <a:xfrm rot="16200000">
              <a:off x="3604728" y="3581300"/>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TextBox 205"/>
            <p:cNvSpPr txBox="1"/>
            <p:nvPr/>
          </p:nvSpPr>
          <p:spPr>
            <a:xfrm>
              <a:off x="332903" y="2674145"/>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P7</a:t>
              </a:r>
              <a:endParaRPr lang="en-US" b="1" dirty="0">
                <a:solidFill>
                  <a:schemeClr val="bg2">
                    <a:lumMod val="75000"/>
                  </a:schemeClr>
                </a:solidFill>
                <a:latin typeface="Calibri" pitchFamily="34" charset="0"/>
              </a:endParaRPr>
            </a:p>
          </p:txBody>
        </p:sp>
        <p:sp>
          <p:nvSpPr>
            <p:cNvPr id="207" name="TextBox 206"/>
            <p:cNvSpPr txBox="1"/>
            <p:nvPr/>
          </p:nvSpPr>
          <p:spPr>
            <a:xfrm>
              <a:off x="1598977" y="2652761"/>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P9</a:t>
              </a:r>
              <a:endParaRPr lang="en-US" b="1" dirty="0">
                <a:solidFill>
                  <a:schemeClr val="bg2">
                    <a:lumMod val="75000"/>
                  </a:schemeClr>
                </a:solidFill>
                <a:latin typeface="Calibri" pitchFamily="34" charset="0"/>
              </a:endParaRPr>
            </a:p>
          </p:txBody>
        </p:sp>
        <p:sp>
          <p:nvSpPr>
            <p:cNvPr id="208" name="TextBox 207"/>
            <p:cNvSpPr txBox="1"/>
            <p:nvPr/>
          </p:nvSpPr>
          <p:spPr>
            <a:xfrm>
              <a:off x="922234" y="2672662"/>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P8</a:t>
              </a:r>
              <a:endParaRPr lang="en-US" b="1" dirty="0">
                <a:solidFill>
                  <a:schemeClr val="bg2">
                    <a:lumMod val="75000"/>
                  </a:schemeClr>
                </a:solidFill>
                <a:latin typeface="Calibri" pitchFamily="34" charset="0"/>
              </a:endParaRPr>
            </a:p>
          </p:txBody>
        </p:sp>
        <p:sp>
          <p:nvSpPr>
            <p:cNvPr id="209" name="TextBox 208"/>
            <p:cNvSpPr txBox="1"/>
            <p:nvPr/>
          </p:nvSpPr>
          <p:spPr>
            <a:xfrm>
              <a:off x="3519495" y="1414733"/>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M6</a:t>
              </a:r>
              <a:endParaRPr lang="en-US" b="1" dirty="0">
                <a:solidFill>
                  <a:schemeClr val="bg2">
                    <a:lumMod val="75000"/>
                  </a:schemeClr>
                </a:solidFill>
                <a:latin typeface="Calibri" pitchFamily="34" charset="0"/>
              </a:endParaRPr>
            </a:p>
          </p:txBody>
        </p:sp>
        <p:sp>
          <p:nvSpPr>
            <p:cNvPr id="210" name="TextBox 209"/>
            <p:cNvSpPr txBox="1"/>
            <p:nvPr/>
          </p:nvSpPr>
          <p:spPr>
            <a:xfrm>
              <a:off x="4166472" y="1414731"/>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M8</a:t>
              </a:r>
              <a:endParaRPr lang="en-US" b="1" dirty="0">
                <a:solidFill>
                  <a:schemeClr val="bg2">
                    <a:lumMod val="75000"/>
                  </a:schemeClr>
                </a:solidFill>
                <a:latin typeface="Calibri" pitchFamily="34" charset="0"/>
              </a:endParaRPr>
            </a:p>
          </p:txBody>
        </p:sp>
        <p:sp>
          <p:nvSpPr>
            <p:cNvPr id="211" name="TextBox 210"/>
            <p:cNvSpPr txBox="1"/>
            <p:nvPr/>
          </p:nvSpPr>
          <p:spPr>
            <a:xfrm>
              <a:off x="4714654" y="1435757"/>
              <a:ext cx="62068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M10</a:t>
              </a:r>
              <a:endParaRPr lang="en-US" b="1" dirty="0">
                <a:solidFill>
                  <a:schemeClr val="bg2">
                    <a:lumMod val="75000"/>
                  </a:schemeClr>
                </a:solidFill>
                <a:latin typeface="Calibri" pitchFamily="34" charset="0"/>
              </a:endParaRPr>
            </a:p>
          </p:txBody>
        </p:sp>
        <p:sp>
          <p:nvSpPr>
            <p:cNvPr id="212" name="TextBox 211"/>
            <p:cNvSpPr txBox="1"/>
            <p:nvPr/>
          </p:nvSpPr>
          <p:spPr>
            <a:xfrm>
              <a:off x="3546156" y="2049117"/>
              <a:ext cx="50341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a:t>
              </a:r>
              <a:endParaRPr lang="en-US" b="1" dirty="0">
                <a:solidFill>
                  <a:schemeClr val="bg2">
                    <a:lumMod val="75000"/>
                  </a:schemeClr>
                </a:solidFill>
                <a:latin typeface="Calibri" pitchFamily="34" charset="0"/>
              </a:endParaRPr>
            </a:p>
          </p:txBody>
        </p:sp>
        <p:sp>
          <p:nvSpPr>
            <p:cNvPr id="213" name="TextBox 212"/>
            <p:cNvSpPr txBox="1"/>
            <p:nvPr/>
          </p:nvSpPr>
          <p:spPr>
            <a:xfrm>
              <a:off x="4700309" y="2047633"/>
              <a:ext cx="62040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M11</a:t>
              </a:r>
              <a:endParaRPr lang="en-US" b="1" dirty="0">
                <a:solidFill>
                  <a:schemeClr val="bg2">
                    <a:lumMod val="75000"/>
                  </a:schemeClr>
                </a:solidFill>
                <a:latin typeface="Calibri" pitchFamily="34" charset="0"/>
              </a:endParaRPr>
            </a:p>
          </p:txBody>
        </p:sp>
        <p:sp>
          <p:nvSpPr>
            <p:cNvPr id="214" name="TextBox 213"/>
            <p:cNvSpPr txBox="1"/>
            <p:nvPr/>
          </p:nvSpPr>
          <p:spPr>
            <a:xfrm>
              <a:off x="3519495" y="3337022"/>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M3</a:t>
              </a:r>
              <a:endParaRPr lang="en-US" b="1" dirty="0">
                <a:solidFill>
                  <a:schemeClr val="bg2">
                    <a:lumMod val="75000"/>
                  </a:schemeClr>
                </a:solidFill>
                <a:latin typeface="Calibri" pitchFamily="34" charset="0"/>
              </a:endParaRPr>
            </a:p>
          </p:txBody>
        </p:sp>
        <p:sp>
          <p:nvSpPr>
            <p:cNvPr id="215" name="TextBox 214"/>
            <p:cNvSpPr txBox="1"/>
            <p:nvPr/>
          </p:nvSpPr>
          <p:spPr>
            <a:xfrm>
              <a:off x="4135487" y="3337022"/>
              <a:ext cx="424515" cy="492443"/>
            </a:xfrm>
            <a:prstGeom prst="rect">
              <a:avLst/>
            </a:prstGeom>
            <a:noFill/>
          </p:spPr>
          <p:txBody>
            <a:bodyPr wrap="none" rtlCol="0">
              <a:spAutoFit/>
            </a:bodyPr>
            <a:lstStyle/>
            <a:p>
              <a:r>
                <a:rPr lang="en-US" b="1" dirty="0">
                  <a:solidFill>
                    <a:schemeClr val="bg2">
                      <a:lumMod val="75000"/>
                    </a:schemeClr>
                  </a:solidFill>
                  <a:latin typeface="Calibri" pitchFamily="34" charset="0"/>
                </a:rPr>
                <a:t>P</a:t>
              </a:r>
              <a:r>
                <a:rPr lang="en-US" b="1" dirty="0" smtClean="0">
                  <a:solidFill>
                    <a:schemeClr val="bg2">
                      <a:lumMod val="75000"/>
                    </a:schemeClr>
                  </a:solidFill>
                  <a:latin typeface="Calibri" pitchFamily="34" charset="0"/>
                </a:rPr>
                <a:t>5</a:t>
              </a:r>
              <a:endParaRPr lang="en-US" b="1" dirty="0">
                <a:solidFill>
                  <a:schemeClr val="bg2">
                    <a:lumMod val="75000"/>
                  </a:schemeClr>
                </a:solidFill>
                <a:latin typeface="Calibri" pitchFamily="34" charset="0"/>
              </a:endParaRPr>
            </a:p>
          </p:txBody>
        </p:sp>
        <p:sp>
          <p:nvSpPr>
            <p:cNvPr id="216" name="TextBox 215"/>
            <p:cNvSpPr txBox="1"/>
            <p:nvPr/>
          </p:nvSpPr>
          <p:spPr>
            <a:xfrm>
              <a:off x="4773164" y="3337022"/>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M7</a:t>
              </a:r>
              <a:endParaRPr lang="en-US" b="1" dirty="0">
                <a:solidFill>
                  <a:schemeClr val="bg2">
                    <a:lumMod val="75000"/>
                  </a:schemeClr>
                </a:solidFill>
                <a:latin typeface="Calibri" pitchFamily="34" charset="0"/>
              </a:endParaRPr>
            </a:p>
          </p:txBody>
        </p:sp>
        <p:sp>
          <p:nvSpPr>
            <p:cNvPr id="217" name="TextBox 216"/>
            <p:cNvSpPr txBox="1"/>
            <p:nvPr/>
          </p:nvSpPr>
          <p:spPr>
            <a:xfrm>
              <a:off x="4135487" y="2047633"/>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M9</a:t>
              </a:r>
              <a:endParaRPr lang="en-US" b="1" dirty="0">
                <a:solidFill>
                  <a:schemeClr val="bg2">
                    <a:lumMod val="75000"/>
                  </a:schemeClr>
                </a:solidFill>
                <a:latin typeface="Calibri" pitchFamily="34" charset="0"/>
              </a:endParaRPr>
            </a:p>
          </p:txBody>
        </p:sp>
        <p:sp>
          <p:nvSpPr>
            <p:cNvPr id="218" name="TextBox 217"/>
            <p:cNvSpPr txBox="1"/>
            <p:nvPr/>
          </p:nvSpPr>
          <p:spPr>
            <a:xfrm>
              <a:off x="3524249" y="2706009"/>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M2</a:t>
              </a:r>
              <a:endParaRPr lang="en-US" b="1" dirty="0">
                <a:solidFill>
                  <a:schemeClr val="bg2">
                    <a:lumMod val="75000"/>
                  </a:schemeClr>
                </a:solidFill>
                <a:latin typeface="Calibri" pitchFamily="34" charset="0"/>
              </a:endParaRPr>
            </a:p>
          </p:txBody>
        </p:sp>
        <p:sp>
          <p:nvSpPr>
            <p:cNvPr id="219" name="TextBox 218"/>
            <p:cNvSpPr txBox="1"/>
            <p:nvPr/>
          </p:nvSpPr>
          <p:spPr>
            <a:xfrm>
              <a:off x="4668894" y="2696853"/>
              <a:ext cx="62068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M12</a:t>
              </a:r>
              <a:endParaRPr lang="en-US" b="1" dirty="0">
                <a:solidFill>
                  <a:schemeClr val="bg2">
                    <a:lumMod val="75000"/>
                  </a:schemeClr>
                </a:solidFill>
                <a:latin typeface="Calibri" pitchFamily="34" charset="0"/>
              </a:endParaRPr>
            </a:p>
          </p:txBody>
        </p:sp>
        <p:sp>
          <p:nvSpPr>
            <p:cNvPr id="220" name="TextBox 219"/>
            <p:cNvSpPr txBox="1"/>
            <p:nvPr/>
          </p:nvSpPr>
          <p:spPr>
            <a:xfrm>
              <a:off x="4113580" y="2704526"/>
              <a:ext cx="50341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M4</a:t>
              </a:r>
              <a:endParaRPr lang="en-US" b="1" dirty="0">
                <a:solidFill>
                  <a:schemeClr val="bg2">
                    <a:lumMod val="75000"/>
                  </a:schemeClr>
                </a:solidFill>
                <a:latin typeface="Calibri" pitchFamily="34" charset="0"/>
              </a:endParaRPr>
            </a:p>
          </p:txBody>
        </p:sp>
        <p:sp>
          <p:nvSpPr>
            <p:cNvPr id="221" name="TextBox 220"/>
            <p:cNvSpPr txBox="1"/>
            <p:nvPr/>
          </p:nvSpPr>
          <p:spPr>
            <a:xfrm>
              <a:off x="2123954" y="1605246"/>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1</a:t>
              </a:r>
              <a:endParaRPr lang="en-US" sz="1400" b="1" dirty="0">
                <a:solidFill>
                  <a:schemeClr val="bg2">
                    <a:lumMod val="75000"/>
                  </a:schemeClr>
                </a:solidFill>
                <a:latin typeface="Calibri" pitchFamily="34" charset="0"/>
              </a:endParaRPr>
            </a:p>
          </p:txBody>
        </p:sp>
        <p:sp>
          <p:nvSpPr>
            <p:cNvPr id="222" name="TextBox 221"/>
            <p:cNvSpPr txBox="1"/>
            <p:nvPr/>
          </p:nvSpPr>
          <p:spPr>
            <a:xfrm>
              <a:off x="2123954" y="2246597"/>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2</a:t>
              </a:r>
              <a:endParaRPr lang="en-US" sz="1400" b="1" dirty="0">
                <a:solidFill>
                  <a:schemeClr val="bg2">
                    <a:lumMod val="75000"/>
                  </a:schemeClr>
                </a:solidFill>
                <a:latin typeface="Calibri" pitchFamily="34" charset="0"/>
              </a:endParaRPr>
            </a:p>
          </p:txBody>
        </p:sp>
        <p:sp>
          <p:nvSpPr>
            <p:cNvPr id="223" name="TextBox 222"/>
            <p:cNvSpPr txBox="1"/>
            <p:nvPr/>
          </p:nvSpPr>
          <p:spPr>
            <a:xfrm>
              <a:off x="2123954" y="2887946"/>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3</a:t>
              </a:r>
              <a:endParaRPr lang="en-US" sz="1400" b="1" dirty="0">
                <a:solidFill>
                  <a:schemeClr val="bg2">
                    <a:lumMod val="75000"/>
                  </a:schemeClr>
                </a:solidFill>
                <a:latin typeface="Calibri" pitchFamily="34" charset="0"/>
              </a:endParaRPr>
            </a:p>
          </p:txBody>
        </p:sp>
        <p:sp>
          <p:nvSpPr>
            <p:cNvPr id="224" name="TextBox 223"/>
            <p:cNvSpPr txBox="1"/>
            <p:nvPr/>
          </p:nvSpPr>
          <p:spPr>
            <a:xfrm>
              <a:off x="2123954" y="3529297"/>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4</a:t>
              </a:r>
              <a:endParaRPr lang="en-US" sz="1400" b="1" dirty="0">
                <a:solidFill>
                  <a:schemeClr val="bg2">
                    <a:lumMod val="75000"/>
                  </a:schemeClr>
                </a:solidFill>
                <a:latin typeface="Calibri" pitchFamily="34" charset="0"/>
              </a:endParaRPr>
            </a:p>
          </p:txBody>
        </p:sp>
      </p:grpSp>
      <p:sp>
        <p:nvSpPr>
          <p:cNvPr id="225" name="Content Placeholder 5"/>
          <p:cNvSpPr txBox="1">
            <a:spLocks/>
          </p:cNvSpPr>
          <p:nvPr/>
        </p:nvSpPr>
        <p:spPr>
          <a:xfrm>
            <a:off x="228600" y="3270406"/>
            <a:ext cx="8686800" cy="1382047"/>
          </a:xfrm>
          <a:prstGeom prst="rect">
            <a:avLst/>
          </a:prstGeom>
        </p:spPr>
        <p:txBody>
          <a:bodyPr/>
          <a:lstStyle>
            <a:lvl1pPr marL="231775" indent="-231775" algn="l" rtl="0" eaLnBrk="1" fontAlgn="base" hangingPunct="1">
              <a:spcBef>
                <a:spcPct val="20000"/>
              </a:spcBef>
              <a:spcAft>
                <a:spcPct val="0"/>
              </a:spcAft>
              <a:buClr>
                <a:srgbClr val="92D050"/>
              </a:buClr>
              <a:buSzPct val="120000"/>
              <a:buFont typeface="Arial" charset="0"/>
              <a:buChar char="•"/>
              <a:defRPr sz="2400" kern="1200">
                <a:solidFill>
                  <a:schemeClr val="bg2">
                    <a:lumMod val="75000"/>
                  </a:schemeClr>
                </a:solidFill>
                <a:latin typeface="Calibri" pitchFamily="34" charset="0"/>
                <a:ea typeface="+mn-ea"/>
                <a:cs typeface="+mn-cs"/>
              </a:defRPr>
            </a:lvl1pPr>
            <a:lvl2pPr marL="682625" indent="-341313" algn="l" rtl="0" eaLnBrk="1" fontAlgn="base" hangingPunct="1">
              <a:spcBef>
                <a:spcPct val="20000"/>
              </a:spcBef>
              <a:spcAft>
                <a:spcPct val="0"/>
              </a:spcAft>
              <a:buClr>
                <a:srgbClr val="FFC425"/>
              </a:buClr>
              <a:buSzPct val="90000"/>
              <a:buFont typeface="Webdings" pitchFamily="18" charset="2"/>
              <a:buChar char="4"/>
              <a:defRPr sz="2200" kern="1200">
                <a:solidFill>
                  <a:schemeClr val="bg2">
                    <a:lumMod val="75000"/>
                  </a:schemeClr>
                </a:solidFill>
                <a:latin typeface="Calibri" pitchFamily="34" charset="0"/>
                <a:ea typeface="+mn-ea"/>
                <a:cs typeface="+mn-cs"/>
              </a:defRPr>
            </a:lvl2pPr>
            <a:lvl3pPr marL="1143000" indent="-338138" algn="l" rtl="0" eaLnBrk="1" fontAlgn="base" hangingPunct="1">
              <a:spcBef>
                <a:spcPct val="20000"/>
              </a:spcBef>
              <a:spcAft>
                <a:spcPct val="0"/>
              </a:spcAft>
              <a:buClr>
                <a:srgbClr val="B5761B"/>
              </a:buClr>
              <a:buSzPct val="90000"/>
              <a:buFont typeface="Webdings" pitchFamily="18" charset="2"/>
              <a:buChar char="8"/>
              <a:defRPr sz="2000" kern="1200">
                <a:solidFill>
                  <a:schemeClr val="bg2">
                    <a:lumMod val="75000"/>
                  </a:schemeClr>
                </a:solidFill>
                <a:latin typeface="Calibri" pitchFamily="34" charset="0"/>
                <a:ea typeface="+mn-ea"/>
                <a:cs typeface="+mn-cs"/>
              </a:defRPr>
            </a:lvl3pPr>
            <a:lvl4pPr marL="1487488" indent="-231775" algn="l" rtl="0" eaLnBrk="1" fontAlgn="base" hangingPunct="1">
              <a:spcBef>
                <a:spcPct val="20000"/>
              </a:spcBef>
              <a:spcAft>
                <a:spcPct val="0"/>
              </a:spcAft>
              <a:buClr>
                <a:schemeClr val="tx2"/>
              </a:buClr>
              <a:buFont typeface="Wingdings" pitchFamily="2" charset="2"/>
              <a:buChar char="§"/>
              <a:defRPr kern="1200">
                <a:solidFill>
                  <a:schemeClr val="bg2">
                    <a:lumMod val="75000"/>
                  </a:schemeClr>
                </a:solidFill>
                <a:latin typeface="Calibri" pitchFamily="34" charset="0"/>
                <a:ea typeface="+mn-ea"/>
                <a:cs typeface="+mn-cs"/>
              </a:defRPr>
            </a:lvl4pPr>
            <a:lvl5pPr marL="1828800" indent="-231775" algn="l" rtl="0" eaLnBrk="1" fontAlgn="base" hangingPunct="1">
              <a:spcBef>
                <a:spcPct val="20000"/>
              </a:spcBef>
              <a:spcAft>
                <a:spcPct val="0"/>
              </a:spcAft>
              <a:buClr>
                <a:srgbClr val="7030A0"/>
              </a:buClr>
              <a:buSzPct val="110000"/>
              <a:buFont typeface="Arial" charset="0"/>
              <a:buChar char="•"/>
              <a:defRPr kern="1200">
                <a:solidFill>
                  <a:schemeClr val="bg2">
                    <a:lumMod val="75000"/>
                  </a:schemeClr>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sz="2000" dirty="0" smtClean="0"/>
              <a:t>Primary Segment Failure:</a:t>
            </a:r>
          </a:p>
          <a:p>
            <a:pPr marL="457200" indent="-457200">
              <a:buFont typeface="+mj-lt"/>
              <a:buAutoNum type="arabicPeriod" startAt="3"/>
            </a:pPr>
            <a:r>
              <a:rPr lang="en-US" sz="2000" dirty="0" smtClean="0"/>
              <a:t>Once it has been determined why the original primary P5 went down and is repaired, you can then bring that segment back online to become the mirror segment to protect the new primary P5.</a:t>
            </a:r>
          </a:p>
        </p:txBody>
      </p:sp>
      <p:sp>
        <p:nvSpPr>
          <p:cNvPr id="26" name="Oval 25"/>
          <p:cNvSpPr/>
          <p:nvPr/>
        </p:nvSpPr>
        <p:spPr>
          <a:xfrm>
            <a:off x="4098905" y="1668191"/>
            <a:ext cx="670735" cy="493878"/>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317729468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9506"/>
            <a:ext cx="8229600" cy="774826"/>
          </a:xfrm>
        </p:spPr>
        <p:txBody>
          <a:bodyPr anchor="t">
            <a:noAutofit/>
          </a:bodyPr>
          <a:lstStyle/>
          <a:p>
            <a:r>
              <a:rPr lang="en-US" sz="3000" dirty="0" smtClean="0"/>
              <a:t>Mirroring in Greenplum – Failed Primary Segment Example</a:t>
            </a:r>
            <a:endParaRPr lang="en-US" sz="3000" dirty="0"/>
          </a:p>
        </p:txBody>
      </p:sp>
      <p:sp>
        <p:nvSpPr>
          <p:cNvPr id="1274" name="TextBox 1273"/>
          <p:cNvSpPr txBox="1"/>
          <p:nvPr/>
        </p:nvSpPr>
        <p:spPr>
          <a:xfrm>
            <a:off x="3806412" y="2654165"/>
            <a:ext cx="1928733" cy="369332"/>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Primary Segments</a:t>
            </a:r>
            <a:endParaRPr lang="en-US" b="1" dirty="0">
              <a:solidFill>
                <a:schemeClr val="bg2">
                  <a:lumMod val="75000"/>
                </a:schemeClr>
              </a:solidFill>
              <a:latin typeface="Calibri" pitchFamily="34" charset="0"/>
            </a:endParaRPr>
          </a:p>
        </p:txBody>
      </p:sp>
      <p:sp>
        <p:nvSpPr>
          <p:cNvPr id="1275" name="TextBox 1274"/>
          <p:cNvSpPr txBox="1"/>
          <p:nvPr/>
        </p:nvSpPr>
        <p:spPr>
          <a:xfrm>
            <a:off x="7077730" y="2656927"/>
            <a:ext cx="1800493" cy="369332"/>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Mirror Segments</a:t>
            </a:r>
            <a:endParaRPr lang="en-US" b="1" dirty="0">
              <a:solidFill>
                <a:schemeClr val="bg2">
                  <a:lumMod val="75000"/>
                </a:schemeClr>
              </a:solidFill>
              <a:latin typeface="Calibri" pitchFamily="34" charset="0"/>
            </a:endParaRPr>
          </a:p>
        </p:txBody>
      </p:sp>
      <p:grpSp>
        <p:nvGrpSpPr>
          <p:cNvPr id="162" name="Group 161"/>
          <p:cNvGrpSpPr/>
          <p:nvPr/>
        </p:nvGrpSpPr>
        <p:grpSpPr>
          <a:xfrm>
            <a:off x="3875514" y="750002"/>
            <a:ext cx="5051905" cy="1949655"/>
            <a:chOff x="283432" y="1382866"/>
            <a:chExt cx="5051905" cy="2599540"/>
          </a:xfrm>
        </p:grpSpPr>
        <p:sp>
          <p:nvSpPr>
            <p:cNvPr id="163" name="Rectangle 162"/>
            <p:cNvSpPr/>
            <p:nvPr/>
          </p:nvSpPr>
          <p:spPr>
            <a:xfrm>
              <a:off x="296880" y="1452282"/>
              <a:ext cx="1827074" cy="609600"/>
            </a:xfrm>
            <a:prstGeom prst="rect">
              <a:avLst/>
            </a:prstGeom>
            <a:solidFill>
              <a:schemeClr val="accent1">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Rectangle 163"/>
            <p:cNvSpPr/>
            <p:nvPr/>
          </p:nvSpPr>
          <p:spPr>
            <a:xfrm>
              <a:off x="304800" y="2715768"/>
              <a:ext cx="1819155"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Rectangle 164"/>
            <p:cNvSpPr/>
            <p:nvPr/>
          </p:nvSpPr>
          <p:spPr>
            <a:xfrm>
              <a:off x="304801" y="2081784"/>
              <a:ext cx="1819154"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Rectangle 165"/>
            <p:cNvSpPr/>
            <p:nvPr/>
          </p:nvSpPr>
          <p:spPr>
            <a:xfrm>
              <a:off x="304800" y="3352800"/>
              <a:ext cx="1819155" cy="612648"/>
            </a:xfrm>
            <a:prstGeom prst="rect">
              <a:avLst/>
            </a:prstGeom>
            <a:solidFill>
              <a:schemeClr val="accent3">
                <a:lumMod val="60000"/>
                <a:lumOff val="4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TextBox 166"/>
            <p:cNvSpPr txBox="1"/>
            <p:nvPr/>
          </p:nvSpPr>
          <p:spPr>
            <a:xfrm>
              <a:off x="328149" y="1382869"/>
              <a:ext cx="424515"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a:t>
              </a:r>
              <a:endParaRPr lang="en-US" b="1" dirty="0">
                <a:solidFill>
                  <a:schemeClr val="bg2">
                    <a:lumMod val="75000"/>
                  </a:schemeClr>
                </a:solidFill>
                <a:latin typeface="Calibri" pitchFamily="34" charset="0"/>
              </a:endParaRPr>
            </a:p>
          </p:txBody>
        </p:sp>
        <p:sp>
          <p:nvSpPr>
            <p:cNvPr id="168" name="TextBox 167"/>
            <p:cNvSpPr txBox="1"/>
            <p:nvPr/>
          </p:nvSpPr>
          <p:spPr>
            <a:xfrm>
              <a:off x="975126" y="1382867"/>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P2</a:t>
              </a:r>
              <a:endParaRPr lang="en-US" b="1" dirty="0">
                <a:solidFill>
                  <a:schemeClr val="bg2">
                    <a:lumMod val="75000"/>
                  </a:schemeClr>
                </a:solidFill>
                <a:latin typeface="Calibri" pitchFamily="34" charset="0"/>
              </a:endParaRPr>
            </a:p>
          </p:txBody>
        </p:sp>
        <p:sp>
          <p:nvSpPr>
            <p:cNvPr id="169" name="TextBox 168"/>
            <p:cNvSpPr txBox="1"/>
            <p:nvPr/>
          </p:nvSpPr>
          <p:spPr>
            <a:xfrm>
              <a:off x="1611715" y="1382866"/>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P3</a:t>
              </a:r>
              <a:endParaRPr lang="en-US" b="1" dirty="0">
                <a:solidFill>
                  <a:schemeClr val="bg2">
                    <a:lumMod val="75000"/>
                  </a:schemeClr>
                </a:solidFill>
                <a:latin typeface="Calibri" pitchFamily="34" charset="0"/>
              </a:endParaRPr>
            </a:p>
          </p:txBody>
        </p:sp>
        <p:sp>
          <p:nvSpPr>
            <p:cNvPr id="170" name="TextBox 169"/>
            <p:cNvSpPr txBox="1"/>
            <p:nvPr/>
          </p:nvSpPr>
          <p:spPr>
            <a:xfrm>
              <a:off x="354810" y="2017253"/>
              <a:ext cx="424515"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P4</a:t>
              </a:r>
              <a:endParaRPr lang="en-US" b="1" dirty="0">
                <a:solidFill>
                  <a:schemeClr val="bg2">
                    <a:lumMod val="75000"/>
                  </a:schemeClr>
                </a:solidFill>
                <a:latin typeface="Calibri" pitchFamily="34" charset="0"/>
              </a:endParaRPr>
            </a:p>
          </p:txBody>
        </p:sp>
        <p:sp>
          <p:nvSpPr>
            <p:cNvPr id="171" name="TextBox 170"/>
            <p:cNvSpPr txBox="1"/>
            <p:nvPr/>
          </p:nvSpPr>
          <p:spPr>
            <a:xfrm>
              <a:off x="1620884" y="1995867"/>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P6</a:t>
              </a:r>
              <a:endParaRPr lang="en-US" b="1" dirty="0">
                <a:solidFill>
                  <a:schemeClr val="bg2">
                    <a:lumMod val="75000"/>
                  </a:schemeClr>
                </a:solidFill>
                <a:latin typeface="Calibri" pitchFamily="34" charset="0"/>
              </a:endParaRPr>
            </a:p>
          </p:txBody>
        </p:sp>
        <p:sp>
          <p:nvSpPr>
            <p:cNvPr id="172" name="TextBox 171"/>
            <p:cNvSpPr txBox="1"/>
            <p:nvPr/>
          </p:nvSpPr>
          <p:spPr>
            <a:xfrm>
              <a:off x="283432" y="3305158"/>
              <a:ext cx="54373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P10</a:t>
              </a:r>
              <a:endParaRPr lang="en-US" b="1" dirty="0">
                <a:solidFill>
                  <a:schemeClr val="bg2">
                    <a:lumMod val="75000"/>
                  </a:schemeClr>
                </a:solidFill>
                <a:latin typeface="Calibri" pitchFamily="34" charset="0"/>
              </a:endParaRPr>
            </a:p>
          </p:txBody>
        </p:sp>
        <p:sp>
          <p:nvSpPr>
            <p:cNvPr id="173" name="TextBox 172"/>
            <p:cNvSpPr txBox="1"/>
            <p:nvPr/>
          </p:nvSpPr>
          <p:spPr>
            <a:xfrm>
              <a:off x="890687" y="3305158"/>
              <a:ext cx="54150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P11</a:t>
              </a:r>
              <a:endParaRPr lang="en-US" b="1" dirty="0">
                <a:solidFill>
                  <a:schemeClr val="bg2">
                    <a:lumMod val="75000"/>
                  </a:schemeClr>
                </a:solidFill>
                <a:latin typeface="Calibri" pitchFamily="34" charset="0"/>
              </a:endParaRPr>
            </a:p>
          </p:txBody>
        </p:sp>
        <p:sp>
          <p:nvSpPr>
            <p:cNvPr id="174" name="TextBox 173"/>
            <p:cNvSpPr txBox="1"/>
            <p:nvPr/>
          </p:nvSpPr>
          <p:spPr>
            <a:xfrm>
              <a:off x="1581818" y="3305158"/>
              <a:ext cx="54373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P12</a:t>
              </a:r>
              <a:endParaRPr lang="en-US" b="1" dirty="0">
                <a:solidFill>
                  <a:schemeClr val="bg2">
                    <a:lumMod val="75000"/>
                  </a:schemeClr>
                </a:solidFill>
                <a:latin typeface="Calibri" pitchFamily="34" charset="0"/>
              </a:endParaRPr>
            </a:p>
          </p:txBody>
        </p:sp>
        <p:sp>
          <p:nvSpPr>
            <p:cNvPr id="175" name="Flowchart: Direct Access Storage 174"/>
            <p:cNvSpPr/>
            <p:nvPr/>
          </p:nvSpPr>
          <p:spPr>
            <a:xfrm rot="16200000">
              <a:off x="394862" y="1656292"/>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Flowchart: Direct Access Storage 175"/>
            <p:cNvSpPr/>
            <p:nvPr/>
          </p:nvSpPr>
          <p:spPr>
            <a:xfrm rot="16200000">
              <a:off x="1002441" y="165629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Flowchart: Direct Access Storage 176"/>
            <p:cNvSpPr/>
            <p:nvPr/>
          </p:nvSpPr>
          <p:spPr>
            <a:xfrm rot="16200000">
              <a:off x="1639029" y="165629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Flowchart: Direct Access Storage 177"/>
            <p:cNvSpPr/>
            <p:nvPr/>
          </p:nvSpPr>
          <p:spPr>
            <a:xfrm rot="16200000">
              <a:off x="1637912" y="22857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Flowchart: Direct Access Storage 178"/>
            <p:cNvSpPr/>
            <p:nvPr/>
          </p:nvSpPr>
          <p:spPr>
            <a:xfrm rot="16200000">
              <a:off x="984193" y="2290277"/>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Flowchart: Direct Access Storage 179"/>
            <p:cNvSpPr/>
            <p:nvPr/>
          </p:nvSpPr>
          <p:spPr>
            <a:xfrm rot="16200000">
              <a:off x="394862" y="22857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Flowchart: Direct Access Storage 180"/>
            <p:cNvSpPr/>
            <p:nvPr/>
          </p:nvSpPr>
          <p:spPr>
            <a:xfrm rot="16200000">
              <a:off x="1660936" y="2904564"/>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Flowchart: Direct Access Storage 181"/>
            <p:cNvSpPr/>
            <p:nvPr/>
          </p:nvSpPr>
          <p:spPr>
            <a:xfrm rot="16200000">
              <a:off x="975533" y="2904051"/>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Flowchart: Direct Access Storage 182"/>
            <p:cNvSpPr/>
            <p:nvPr/>
          </p:nvSpPr>
          <p:spPr>
            <a:xfrm rot="16200000">
              <a:off x="394862" y="2904051"/>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Flowchart: Direct Access Storage 183"/>
            <p:cNvSpPr/>
            <p:nvPr/>
          </p:nvSpPr>
          <p:spPr>
            <a:xfrm rot="16200000">
              <a:off x="1653419" y="355166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Flowchart: Direct Access Storage 184"/>
            <p:cNvSpPr/>
            <p:nvPr/>
          </p:nvSpPr>
          <p:spPr>
            <a:xfrm rot="16200000">
              <a:off x="1002441" y="355166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Flowchart: Direct Access Storage 185"/>
            <p:cNvSpPr/>
            <p:nvPr/>
          </p:nvSpPr>
          <p:spPr>
            <a:xfrm rot="16200000">
              <a:off x="384244" y="3551666"/>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86"/>
            <p:cNvSpPr/>
            <p:nvPr/>
          </p:nvSpPr>
          <p:spPr>
            <a:xfrm rot="16200000">
              <a:off x="2842553" y="2741299"/>
              <a:ext cx="1869360" cy="609600"/>
            </a:xfrm>
            <a:prstGeom prst="rect">
              <a:avLst/>
            </a:prstGeom>
            <a:solidFill>
              <a:schemeClr val="accent1">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p:cNvSpPr/>
            <p:nvPr/>
          </p:nvSpPr>
          <p:spPr>
            <a:xfrm rot="16200000">
              <a:off x="3769475" y="3060247"/>
              <a:ext cx="1234715"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Rectangle 188"/>
            <p:cNvSpPr/>
            <p:nvPr/>
          </p:nvSpPr>
          <p:spPr>
            <a:xfrm rot="16200000">
              <a:off x="3755956" y="1806237"/>
              <a:ext cx="1270254"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Rectangle 189"/>
            <p:cNvSpPr/>
            <p:nvPr/>
          </p:nvSpPr>
          <p:spPr>
            <a:xfrm rot="16200000">
              <a:off x="4061899" y="2094160"/>
              <a:ext cx="1883664" cy="612648"/>
            </a:xfrm>
            <a:prstGeom prst="rect">
              <a:avLst/>
            </a:prstGeom>
            <a:solidFill>
              <a:schemeClr val="accent3">
                <a:lumMod val="60000"/>
                <a:lumOff val="4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Flowchart: Direct Access Storage 190"/>
            <p:cNvSpPr/>
            <p:nvPr/>
          </p:nvSpPr>
          <p:spPr>
            <a:xfrm rot="16200000">
              <a:off x="3604727" y="231991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Flowchart: Direct Access Storage 191"/>
            <p:cNvSpPr/>
            <p:nvPr/>
          </p:nvSpPr>
          <p:spPr>
            <a:xfrm rot="16200000">
              <a:off x="3604727" y="2935916"/>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Flowchart: Direct Access Storage 192"/>
            <p:cNvSpPr/>
            <p:nvPr/>
          </p:nvSpPr>
          <p:spPr>
            <a:xfrm rot="16200000">
              <a:off x="4214327" y="29364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Flowchart: Direct Access Storage 193"/>
            <p:cNvSpPr/>
            <p:nvPr/>
          </p:nvSpPr>
          <p:spPr>
            <a:xfrm rot="16200000">
              <a:off x="4211603" y="3579672"/>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194"/>
            <p:cNvSpPr/>
            <p:nvPr/>
          </p:nvSpPr>
          <p:spPr>
            <a:xfrm rot="16200000">
              <a:off x="3461823" y="1484348"/>
              <a:ext cx="636271"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Flowchart: Direct Access Storage 195"/>
            <p:cNvSpPr/>
            <p:nvPr/>
          </p:nvSpPr>
          <p:spPr>
            <a:xfrm rot="16200000">
              <a:off x="3604726" y="1690408"/>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Flowchart: Direct Access Storage 196"/>
            <p:cNvSpPr/>
            <p:nvPr/>
          </p:nvSpPr>
          <p:spPr>
            <a:xfrm rot="16200000">
              <a:off x="4831225" y="293591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Flowchart: Direct Access Storage 197"/>
            <p:cNvSpPr/>
            <p:nvPr/>
          </p:nvSpPr>
          <p:spPr>
            <a:xfrm rot="16200000">
              <a:off x="4831226" y="2326964"/>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Flowchart: Direct Access Storage 198"/>
            <p:cNvSpPr/>
            <p:nvPr/>
          </p:nvSpPr>
          <p:spPr>
            <a:xfrm rot="16200000">
              <a:off x="4831227" y="1711453"/>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Flowchart: Direct Access Storage 199"/>
            <p:cNvSpPr/>
            <p:nvPr/>
          </p:nvSpPr>
          <p:spPr>
            <a:xfrm rot="16200000">
              <a:off x="4218577" y="1692979"/>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Flowchart: Direct Access Storage 200"/>
            <p:cNvSpPr/>
            <p:nvPr/>
          </p:nvSpPr>
          <p:spPr>
            <a:xfrm rot="16200000">
              <a:off x="4218577" y="2326964"/>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p:cNvSpPr/>
            <p:nvPr/>
          </p:nvSpPr>
          <p:spPr>
            <a:xfrm rot="16200000">
              <a:off x="4698734" y="3376860"/>
              <a:ext cx="598445"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Flowchart: Direct Access Storage 202"/>
            <p:cNvSpPr/>
            <p:nvPr/>
          </p:nvSpPr>
          <p:spPr>
            <a:xfrm rot="16200000">
              <a:off x="4825585" y="3581298"/>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TextBox 203"/>
            <p:cNvSpPr txBox="1"/>
            <p:nvPr/>
          </p:nvSpPr>
          <p:spPr>
            <a:xfrm>
              <a:off x="944141" y="2015769"/>
              <a:ext cx="503413" cy="492443"/>
            </a:xfrm>
            <a:prstGeom prst="rect">
              <a:avLst/>
            </a:prstGeom>
            <a:noFill/>
          </p:spPr>
          <p:txBody>
            <a:bodyPr wrap="none" rtlCol="0">
              <a:spAutoFit/>
            </a:bodyPr>
            <a:lstStyle/>
            <a:p>
              <a:r>
                <a:rPr lang="en-US" b="1" dirty="0">
                  <a:solidFill>
                    <a:schemeClr val="bg2">
                      <a:lumMod val="75000"/>
                    </a:schemeClr>
                  </a:solidFill>
                  <a:latin typeface="Calibri" pitchFamily="34" charset="0"/>
                </a:rPr>
                <a:t>M</a:t>
              </a:r>
              <a:r>
                <a:rPr lang="en-US" b="1" dirty="0" smtClean="0">
                  <a:solidFill>
                    <a:schemeClr val="bg2">
                      <a:lumMod val="75000"/>
                    </a:schemeClr>
                  </a:solidFill>
                  <a:latin typeface="Calibri" pitchFamily="34" charset="0"/>
                </a:rPr>
                <a:t>5</a:t>
              </a:r>
              <a:endParaRPr lang="en-US" b="1" dirty="0">
                <a:solidFill>
                  <a:schemeClr val="bg2">
                    <a:lumMod val="75000"/>
                  </a:schemeClr>
                </a:solidFill>
                <a:latin typeface="Calibri" pitchFamily="34" charset="0"/>
              </a:endParaRPr>
            </a:p>
          </p:txBody>
        </p:sp>
        <p:sp>
          <p:nvSpPr>
            <p:cNvPr id="205" name="Flowchart: Direct Access Storage 204"/>
            <p:cNvSpPr/>
            <p:nvPr/>
          </p:nvSpPr>
          <p:spPr>
            <a:xfrm rot="16200000">
              <a:off x="3604728" y="3581300"/>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TextBox 205"/>
            <p:cNvSpPr txBox="1"/>
            <p:nvPr/>
          </p:nvSpPr>
          <p:spPr>
            <a:xfrm>
              <a:off x="332903" y="2674145"/>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P7</a:t>
              </a:r>
              <a:endParaRPr lang="en-US" b="1" dirty="0">
                <a:solidFill>
                  <a:schemeClr val="bg2">
                    <a:lumMod val="75000"/>
                  </a:schemeClr>
                </a:solidFill>
                <a:latin typeface="Calibri" pitchFamily="34" charset="0"/>
              </a:endParaRPr>
            </a:p>
          </p:txBody>
        </p:sp>
        <p:sp>
          <p:nvSpPr>
            <p:cNvPr id="207" name="TextBox 206"/>
            <p:cNvSpPr txBox="1"/>
            <p:nvPr/>
          </p:nvSpPr>
          <p:spPr>
            <a:xfrm>
              <a:off x="1598977" y="2652761"/>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P9</a:t>
              </a:r>
              <a:endParaRPr lang="en-US" b="1" dirty="0">
                <a:solidFill>
                  <a:schemeClr val="bg2">
                    <a:lumMod val="75000"/>
                  </a:schemeClr>
                </a:solidFill>
                <a:latin typeface="Calibri" pitchFamily="34" charset="0"/>
              </a:endParaRPr>
            </a:p>
          </p:txBody>
        </p:sp>
        <p:sp>
          <p:nvSpPr>
            <p:cNvPr id="208" name="TextBox 207"/>
            <p:cNvSpPr txBox="1"/>
            <p:nvPr/>
          </p:nvSpPr>
          <p:spPr>
            <a:xfrm>
              <a:off x="922234" y="2672662"/>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P8</a:t>
              </a:r>
              <a:endParaRPr lang="en-US" b="1" dirty="0">
                <a:solidFill>
                  <a:schemeClr val="bg2">
                    <a:lumMod val="75000"/>
                  </a:schemeClr>
                </a:solidFill>
                <a:latin typeface="Calibri" pitchFamily="34" charset="0"/>
              </a:endParaRPr>
            </a:p>
          </p:txBody>
        </p:sp>
        <p:sp>
          <p:nvSpPr>
            <p:cNvPr id="209" name="TextBox 208"/>
            <p:cNvSpPr txBox="1"/>
            <p:nvPr/>
          </p:nvSpPr>
          <p:spPr>
            <a:xfrm>
              <a:off x="3519495" y="1414733"/>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M6</a:t>
              </a:r>
              <a:endParaRPr lang="en-US" b="1" dirty="0">
                <a:solidFill>
                  <a:schemeClr val="bg2">
                    <a:lumMod val="75000"/>
                  </a:schemeClr>
                </a:solidFill>
                <a:latin typeface="Calibri" pitchFamily="34" charset="0"/>
              </a:endParaRPr>
            </a:p>
          </p:txBody>
        </p:sp>
        <p:sp>
          <p:nvSpPr>
            <p:cNvPr id="210" name="TextBox 209"/>
            <p:cNvSpPr txBox="1"/>
            <p:nvPr/>
          </p:nvSpPr>
          <p:spPr>
            <a:xfrm>
              <a:off x="4166472" y="1414731"/>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M8</a:t>
              </a:r>
              <a:endParaRPr lang="en-US" b="1" dirty="0">
                <a:solidFill>
                  <a:schemeClr val="bg2">
                    <a:lumMod val="75000"/>
                  </a:schemeClr>
                </a:solidFill>
                <a:latin typeface="Calibri" pitchFamily="34" charset="0"/>
              </a:endParaRPr>
            </a:p>
          </p:txBody>
        </p:sp>
        <p:sp>
          <p:nvSpPr>
            <p:cNvPr id="211" name="TextBox 210"/>
            <p:cNvSpPr txBox="1"/>
            <p:nvPr/>
          </p:nvSpPr>
          <p:spPr>
            <a:xfrm>
              <a:off x="4714654" y="1435757"/>
              <a:ext cx="62068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M10</a:t>
              </a:r>
              <a:endParaRPr lang="en-US" b="1" dirty="0">
                <a:solidFill>
                  <a:schemeClr val="bg2">
                    <a:lumMod val="75000"/>
                  </a:schemeClr>
                </a:solidFill>
                <a:latin typeface="Calibri" pitchFamily="34" charset="0"/>
              </a:endParaRPr>
            </a:p>
          </p:txBody>
        </p:sp>
        <p:sp>
          <p:nvSpPr>
            <p:cNvPr id="212" name="TextBox 211"/>
            <p:cNvSpPr txBox="1"/>
            <p:nvPr/>
          </p:nvSpPr>
          <p:spPr>
            <a:xfrm>
              <a:off x="3546156" y="2049117"/>
              <a:ext cx="50341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a:t>
              </a:r>
              <a:endParaRPr lang="en-US" b="1" dirty="0">
                <a:solidFill>
                  <a:schemeClr val="bg2">
                    <a:lumMod val="75000"/>
                  </a:schemeClr>
                </a:solidFill>
                <a:latin typeface="Calibri" pitchFamily="34" charset="0"/>
              </a:endParaRPr>
            </a:p>
          </p:txBody>
        </p:sp>
        <p:sp>
          <p:nvSpPr>
            <p:cNvPr id="213" name="TextBox 212"/>
            <p:cNvSpPr txBox="1"/>
            <p:nvPr/>
          </p:nvSpPr>
          <p:spPr>
            <a:xfrm>
              <a:off x="4700309" y="2047633"/>
              <a:ext cx="62040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M11</a:t>
              </a:r>
              <a:endParaRPr lang="en-US" b="1" dirty="0">
                <a:solidFill>
                  <a:schemeClr val="bg2">
                    <a:lumMod val="75000"/>
                  </a:schemeClr>
                </a:solidFill>
                <a:latin typeface="Calibri" pitchFamily="34" charset="0"/>
              </a:endParaRPr>
            </a:p>
          </p:txBody>
        </p:sp>
        <p:sp>
          <p:nvSpPr>
            <p:cNvPr id="214" name="TextBox 213"/>
            <p:cNvSpPr txBox="1"/>
            <p:nvPr/>
          </p:nvSpPr>
          <p:spPr>
            <a:xfrm>
              <a:off x="3519495" y="3337022"/>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M3</a:t>
              </a:r>
              <a:endParaRPr lang="en-US" b="1" dirty="0">
                <a:solidFill>
                  <a:schemeClr val="bg2">
                    <a:lumMod val="75000"/>
                  </a:schemeClr>
                </a:solidFill>
                <a:latin typeface="Calibri" pitchFamily="34" charset="0"/>
              </a:endParaRPr>
            </a:p>
          </p:txBody>
        </p:sp>
        <p:sp>
          <p:nvSpPr>
            <p:cNvPr id="215" name="TextBox 214"/>
            <p:cNvSpPr txBox="1"/>
            <p:nvPr/>
          </p:nvSpPr>
          <p:spPr>
            <a:xfrm>
              <a:off x="4135487" y="3337022"/>
              <a:ext cx="424515" cy="492443"/>
            </a:xfrm>
            <a:prstGeom prst="rect">
              <a:avLst/>
            </a:prstGeom>
            <a:noFill/>
          </p:spPr>
          <p:txBody>
            <a:bodyPr wrap="none" rtlCol="0">
              <a:spAutoFit/>
            </a:bodyPr>
            <a:lstStyle/>
            <a:p>
              <a:r>
                <a:rPr lang="en-US" b="1" dirty="0">
                  <a:solidFill>
                    <a:schemeClr val="bg2">
                      <a:lumMod val="75000"/>
                    </a:schemeClr>
                  </a:solidFill>
                  <a:latin typeface="Calibri" pitchFamily="34" charset="0"/>
                </a:rPr>
                <a:t>P</a:t>
              </a:r>
              <a:r>
                <a:rPr lang="en-US" b="1" dirty="0" smtClean="0">
                  <a:solidFill>
                    <a:schemeClr val="bg2">
                      <a:lumMod val="75000"/>
                    </a:schemeClr>
                  </a:solidFill>
                  <a:latin typeface="Calibri" pitchFamily="34" charset="0"/>
                </a:rPr>
                <a:t>5</a:t>
              </a:r>
              <a:endParaRPr lang="en-US" b="1" dirty="0">
                <a:solidFill>
                  <a:schemeClr val="bg2">
                    <a:lumMod val="75000"/>
                  </a:schemeClr>
                </a:solidFill>
                <a:latin typeface="Calibri" pitchFamily="34" charset="0"/>
              </a:endParaRPr>
            </a:p>
          </p:txBody>
        </p:sp>
        <p:sp>
          <p:nvSpPr>
            <p:cNvPr id="216" name="TextBox 215"/>
            <p:cNvSpPr txBox="1"/>
            <p:nvPr/>
          </p:nvSpPr>
          <p:spPr>
            <a:xfrm>
              <a:off x="4773164" y="3337022"/>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M7</a:t>
              </a:r>
              <a:endParaRPr lang="en-US" b="1" dirty="0">
                <a:solidFill>
                  <a:schemeClr val="bg2">
                    <a:lumMod val="75000"/>
                  </a:schemeClr>
                </a:solidFill>
                <a:latin typeface="Calibri" pitchFamily="34" charset="0"/>
              </a:endParaRPr>
            </a:p>
          </p:txBody>
        </p:sp>
        <p:sp>
          <p:nvSpPr>
            <p:cNvPr id="217" name="TextBox 216"/>
            <p:cNvSpPr txBox="1"/>
            <p:nvPr/>
          </p:nvSpPr>
          <p:spPr>
            <a:xfrm>
              <a:off x="4135487" y="2047633"/>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M9</a:t>
              </a:r>
              <a:endParaRPr lang="en-US" b="1" dirty="0">
                <a:solidFill>
                  <a:schemeClr val="bg2">
                    <a:lumMod val="75000"/>
                  </a:schemeClr>
                </a:solidFill>
                <a:latin typeface="Calibri" pitchFamily="34" charset="0"/>
              </a:endParaRPr>
            </a:p>
          </p:txBody>
        </p:sp>
        <p:sp>
          <p:nvSpPr>
            <p:cNvPr id="218" name="TextBox 217"/>
            <p:cNvSpPr txBox="1"/>
            <p:nvPr/>
          </p:nvSpPr>
          <p:spPr>
            <a:xfrm>
              <a:off x="3524249" y="2706009"/>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M2</a:t>
              </a:r>
              <a:endParaRPr lang="en-US" b="1" dirty="0">
                <a:solidFill>
                  <a:schemeClr val="bg2">
                    <a:lumMod val="75000"/>
                  </a:schemeClr>
                </a:solidFill>
                <a:latin typeface="Calibri" pitchFamily="34" charset="0"/>
              </a:endParaRPr>
            </a:p>
          </p:txBody>
        </p:sp>
        <p:sp>
          <p:nvSpPr>
            <p:cNvPr id="219" name="TextBox 218"/>
            <p:cNvSpPr txBox="1"/>
            <p:nvPr/>
          </p:nvSpPr>
          <p:spPr>
            <a:xfrm>
              <a:off x="4668894" y="2696853"/>
              <a:ext cx="62068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M12</a:t>
              </a:r>
              <a:endParaRPr lang="en-US" b="1" dirty="0">
                <a:solidFill>
                  <a:schemeClr val="bg2">
                    <a:lumMod val="75000"/>
                  </a:schemeClr>
                </a:solidFill>
                <a:latin typeface="Calibri" pitchFamily="34" charset="0"/>
              </a:endParaRPr>
            </a:p>
          </p:txBody>
        </p:sp>
        <p:sp>
          <p:nvSpPr>
            <p:cNvPr id="220" name="TextBox 219"/>
            <p:cNvSpPr txBox="1"/>
            <p:nvPr/>
          </p:nvSpPr>
          <p:spPr>
            <a:xfrm>
              <a:off x="4113580" y="2704526"/>
              <a:ext cx="50341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M4</a:t>
              </a:r>
              <a:endParaRPr lang="en-US" b="1" dirty="0">
                <a:solidFill>
                  <a:schemeClr val="bg2">
                    <a:lumMod val="75000"/>
                  </a:schemeClr>
                </a:solidFill>
                <a:latin typeface="Calibri" pitchFamily="34" charset="0"/>
              </a:endParaRPr>
            </a:p>
          </p:txBody>
        </p:sp>
        <p:sp>
          <p:nvSpPr>
            <p:cNvPr id="221" name="TextBox 220"/>
            <p:cNvSpPr txBox="1"/>
            <p:nvPr/>
          </p:nvSpPr>
          <p:spPr>
            <a:xfrm>
              <a:off x="2123954" y="1605246"/>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1</a:t>
              </a:r>
              <a:endParaRPr lang="en-US" sz="1400" b="1" dirty="0">
                <a:solidFill>
                  <a:schemeClr val="bg2">
                    <a:lumMod val="75000"/>
                  </a:schemeClr>
                </a:solidFill>
                <a:latin typeface="Calibri" pitchFamily="34" charset="0"/>
              </a:endParaRPr>
            </a:p>
          </p:txBody>
        </p:sp>
        <p:sp>
          <p:nvSpPr>
            <p:cNvPr id="222" name="TextBox 221"/>
            <p:cNvSpPr txBox="1"/>
            <p:nvPr/>
          </p:nvSpPr>
          <p:spPr>
            <a:xfrm>
              <a:off x="2123954" y="2246597"/>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2</a:t>
              </a:r>
              <a:endParaRPr lang="en-US" sz="1400" b="1" dirty="0">
                <a:solidFill>
                  <a:schemeClr val="bg2">
                    <a:lumMod val="75000"/>
                  </a:schemeClr>
                </a:solidFill>
                <a:latin typeface="Calibri" pitchFamily="34" charset="0"/>
              </a:endParaRPr>
            </a:p>
          </p:txBody>
        </p:sp>
        <p:sp>
          <p:nvSpPr>
            <p:cNvPr id="223" name="TextBox 222"/>
            <p:cNvSpPr txBox="1"/>
            <p:nvPr/>
          </p:nvSpPr>
          <p:spPr>
            <a:xfrm>
              <a:off x="2123954" y="2887946"/>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3</a:t>
              </a:r>
              <a:endParaRPr lang="en-US" sz="1400" b="1" dirty="0">
                <a:solidFill>
                  <a:schemeClr val="bg2">
                    <a:lumMod val="75000"/>
                  </a:schemeClr>
                </a:solidFill>
                <a:latin typeface="Calibri" pitchFamily="34" charset="0"/>
              </a:endParaRPr>
            </a:p>
          </p:txBody>
        </p:sp>
        <p:sp>
          <p:nvSpPr>
            <p:cNvPr id="224" name="TextBox 223"/>
            <p:cNvSpPr txBox="1"/>
            <p:nvPr/>
          </p:nvSpPr>
          <p:spPr>
            <a:xfrm>
              <a:off x="2123954" y="3529297"/>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4</a:t>
              </a:r>
              <a:endParaRPr lang="en-US" sz="1400" b="1" dirty="0">
                <a:solidFill>
                  <a:schemeClr val="bg2">
                    <a:lumMod val="75000"/>
                  </a:schemeClr>
                </a:solidFill>
                <a:latin typeface="Calibri" pitchFamily="34" charset="0"/>
              </a:endParaRPr>
            </a:p>
          </p:txBody>
        </p:sp>
      </p:grpSp>
      <p:sp>
        <p:nvSpPr>
          <p:cNvPr id="225" name="Content Placeholder 5"/>
          <p:cNvSpPr txBox="1">
            <a:spLocks/>
          </p:cNvSpPr>
          <p:nvPr/>
        </p:nvSpPr>
        <p:spPr>
          <a:xfrm>
            <a:off x="228600" y="2773724"/>
            <a:ext cx="8686800" cy="1653155"/>
          </a:xfrm>
          <a:prstGeom prst="rect">
            <a:avLst/>
          </a:prstGeom>
        </p:spPr>
        <p:txBody>
          <a:bodyPr/>
          <a:lstStyle>
            <a:lvl1pPr marL="231775" indent="-231775" algn="l" rtl="0" eaLnBrk="1" fontAlgn="base" hangingPunct="1">
              <a:spcBef>
                <a:spcPct val="20000"/>
              </a:spcBef>
              <a:spcAft>
                <a:spcPct val="0"/>
              </a:spcAft>
              <a:buClr>
                <a:srgbClr val="92D050"/>
              </a:buClr>
              <a:buSzPct val="120000"/>
              <a:buFont typeface="Arial" charset="0"/>
              <a:buChar char="•"/>
              <a:defRPr sz="2400" kern="1200">
                <a:solidFill>
                  <a:schemeClr val="bg2">
                    <a:lumMod val="75000"/>
                  </a:schemeClr>
                </a:solidFill>
                <a:latin typeface="Calibri" pitchFamily="34" charset="0"/>
                <a:ea typeface="+mn-ea"/>
                <a:cs typeface="+mn-cs"/>
              </a:defRPr>
            </a:lvl1pPr>
            <a:lvl2pPr marL="682625" indent="-341313" algn="l" rtl="0" eaLnBrk="1" fontAlgn="base" hangingPunct="1">
              <a:spcBef>
                <a:spcPct val="20000"/>
              </a:spcBef>
              <a:spcAft>
                <a:spcPct val="0"/>
              </a:spcAft>
              <a:buClr>
                <a:srgbClr val="FFC425"/>
              </a:buClr>
              <a:buSzPct val="90000"/>
              <a:buFont typeface="Webdings" pitchFamily="18" charset="2"/>
              <a:buChar char="4"/>
              <a:defRPr sz="2200" kern="1200">
                <a:solidFill>
                  <a:schemeClr val="bg2">
                    <a:lumMod val="75000"/>
                  </a:schemeClr>
                </a:solidFill>
                <a:latin typeface="Calibri" pitchFamily="34" charset="0"/>
                <a:ea typeface="+mn-ea"/>
                <a:cs typeface="+mn-cs"/>
              </a:defRPr>
            </a:lvl2pPr>
            <a:lvl3pPr marL="1143000" indent="-338138" algn="l" rtl="0" eaLnBrk="1" fontAlgn="base" hangingPunct="1">
              <a:spcBef>
                <a:spcPct val="20000"/>
              </a:spcBef>
              <a:spcAft>
                <a:spcPct val="0"/>
              </a:spcAft>
              <a:buClr>
                <a:srgbClr val="B5761B"/>
              </a:buClr>
              <a:buSzPct val="90000"/>
              <a:buFont typeface="Webdings" pitchFamily="18" charset="2"/>
              <a:buChar char="8"/>
              <a:defRPr sz="2000" kern="1200">
                <a:solidFill>
                  <a:schemeClr val="bg2">
                    <a:lumMod val="75000"/>
                  </a:schemeClr>
                </a:solidFill>
                <a:latin typeface="Calibri" pitchFamily="34" charset="0"/>
                <a:ea typeface="+mn-ea"/>
                <a:cs typeface="+mn-cs"/>
              </a:defRPr>
            </a:lvl3pPr>
            <a:lvl4pPr marL="1487488" indent="-231775" algn="l" rtl="0" eaLnBrk="1" fontAlgn="base" hangingPunct="1">
              <a:spcBef>
                <a:spcPct val="20000"/>
              </a:spcBef>
              <a:spcAft>
                <a:spcPct val="0"/>
              </a:spcAft>
              <a:buClr>
                <a:schemeClr val="tx2"/>
              </a:buClr>
              <a:buFont typeface="Wingdings" pitchFamily="2" charset="2"/>
              <a:buChar char="§"/>
              <a:defRPr kern="1200">
                <a:solidFill>
                  <a:schemeClr val="bg2">
                    <a:lumMod val="75000"/>
                  </a:schemeClr>
                </a:solidFill>
                <a:latin typeface="Calibri" pitchFamily="34" charset="0"/>
                <a:ea typeface="+mn-ea"/>
                <a:cs typeface="+mn-cs"/>
              </a:defRPr>
            </a:lvl4pPr>
            <a:lvl5pPr marL="1828800" indent="-231775" algn="l" rtl="0" eaLnBrk="1" fontAlgn="base" hangingPunct="1">
              <a:spcBef>
                <a:spcPct val="20000"/>
              </a:spcBef>
              <a:spcAft>
                <a:spcPct val="0"/>
              </a:spcAft>
              <a:buClr>
                <a:srgbClr val="7030A0"/>
              </a:buClr>
              <a:buSzPct val="110000"/>
              <a:buFont typeface="Arial" charset="0"/>
              <a:buChar char="•"/>
              <a:defRPr kern="1200">
                <a:solidFill>
                  <a:schemeClr val="bg2">
                    <a:lumMod val="75000"/>
                  </a:schemeClr>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charset="0"/>
              <a:buNone/>
            </a:pPr>
            <a:r>
              <a:rPr lang="en-US" sz="2000" dirty="0" smtClean="0"/>
              <a:t>Primary Segment Failure:</a:t>
            </a:r>
          </a:p>
          <a:p>
            <a:pPr marL="457200" indent="-457200">
              <a:spcBef>
                <a:spcPts val="0"/>
              </a:spcBef>
              <a:buFont typeface="+mj-lt"/>
              <a:buAutoNum type="arabicPeriod" startAt="4"/>
            </a:pPr>
            <a:r>
              <a:rPr lang="en-US" sz="2000" dirty="0" smtClean="0"/>
              <a:t>Run </a:t>
            </a:r>
            <a:r>
              <a:rPr lang="en-US" sz="2000" dirty="0" smtClean="0"/>
              <a:t>the gprecoverseg command to bring back up the </a:t>
            </a:r>
            <a:r>
              <a:rPr lang="en-US" sz="2000" dirty="0" smtClean="0"/>
              <a:t>segment that went down. </a:t>
            </a:r>
            <a:r>
              <a:rPr lang="en-US" sz="2000" dirty="0" smtClean="0"/>
              <a:t>The old primary P5 becomes the M5 mirror.</a:t>
            </a:r>
          </a:p>
        </p:txBody>
      </p:sp>
      <p:sp>
        <p:nvSpPr>
          <p:cNvPr id="26" name="Oval 25"/>
          <p:cNvSpPr/>
          <p:nvPr/>
        </p:nvSpPr>
        <p:spPr>
          <a:xfrm>
            <a:off x="4431661" y="1278638"/>
            <a:ext cx="670735" cy="493878"/>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0" name="Picture 4"/>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bwMode="auto">
          <a:xfrm>
            <a:off x="4664258" y="1500146"/>
            <a:ext cx="274320" cy="274320"/>
          </a:xfrm>
          <a:prstGeom prst="rect">
            <a:avLst/>
          </a:prstGeom>
          <a:solidFill>
            <a:schemeClr val="tx1">
              <a:alpha val="50000"/>
            </a:schemeClr>
          </a:solidFill>
        </p:spPr>
      </p:pic>
    </p:spTree>
    <p:custDataLst>
      <p:tags r:id="rId1"/>
    </p:custDataLst>
    <p:extLst>
      <p:ext uri="{BB962C8B-B14F-4D97-AF65-F5344CB8AC3E}">
        <p14:creationId xmlns:p14="http://schemas.microsoft.com/office/powerpoint/2010/main" val="106481541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sz="3200" dirty="0" smtClean="0"/>
              <a:t>Mirroring in Greenplum – Re-balancing Segments</a:t>
            </a:r>
            <a:endParaRPr lang="en-US" sz="3200" dirty="0"/>
          </a:p>
        </p:txBody>
      </p:sp>
      <p:sp>
        <p:nvSpPr>
          <p:cNvPr id="2" name="Rectangle 1"/>
          <p:cNvSpPr/>
          <p:nvPr/>
        </p:nvSpPr>
        <p:spPr>
          <a:xfrm>
            <a:off x="234123" y="3321237"/>
            <a:ext cx="8610600" cy="1348061"/>
          </a:xfrm>
          <a:prstGeom prst="rect">
            <a:avLst/>
          </a:prstGeom>
        </p:spPr>
        <p:txBody>
          <a:bodyPr wrap="square">
            <a:spAutoFit/>
          </a:bodyPr>
          <a:lstStyle/>
          <a:p>
            <a:pPr lvl="0">
              <a:spcBef>
                <a:spcPct val="20000"/>
              </a:spcBef>
              <a:buClr>
                <a:srgbClr val="92D050"/>
              </a:buClr>
              <a:buSzPct val="120000"/>
            </a:pPr>
            <a:r>
              <a:rPr lang="en-US" sz="2400" dirty="0">
                <a:solidFill>
                  <a:schemeClr val="bg2">
                    <a:lumMod val="75000"/>
                  </a:schemeClr>
                </a:solidFill>
                <a:latin typeface="Calibri" pitchFamily="34" charset="0"/>
                <a:cs typeface="+mn-cs"/>
              </a:rPr>
              <a:t>The database cluster is in an un-balanced </a:t>
            </a:r>
            <a:r>
              <a:rPr lang="en-US" sz="2400" dirty="0" smtClean="0">
                <a:solidFill>
                  <a:schemeClr val="bg2">
                    <a:lumMod val="75000"/>
                  </a:schemeClr>
                </a:solidFill>
                <a:latin typeface="Calibri" pitchFamily="34" charset="0"/>
                <a:cs typeface="+mn-cs"/>
              </a:rPr>
              <a:t>condition</a:t>
            </a:r>
          </a:p>
          <a:p>
            <a:pPr marL="688975" lvl="1" indent="-231775">
              <a:spcBef>
                <a:spcPct val="20000"/>
              </a:spcBef>
              <a:buClr>
                <a:srgbClr val="92D050"/>
              </a:buClr>
              <a:buSzPct val="120000"/>
              <a:buFont typeface="Arial" charset="0"/>
              <a:buChar char="•"/>
            </a:pPr>
            <a:r>
              <a:rPr lang="en-US" sz="2400" dirty="0" smtClean="0">
                <a:solidFill>
                  <a:schemeClr val="bg2">
                    <a:lumMod val="75000"/>
                  </a:schemeClr>
                </a:solidFill>
                <a:latin typeface="Calibri" pitchFamily="34" charset="0"/>
                <a:cs typeface="+mn-cs"/>
              </a:rPr>
              <a:t>Segment Host 2: Two Primaries, 4 Mirrors</a:t>
            </a:r>
          </a:p>
          <a:p>
            <a:pPr marL="688975" lvl="1" indent="-231775">
              <a:spcBef>
                <a:spcPct val="20000"/>
              </a:spcBef>
              <a:buClr>
                <a:srgbClr val="92D050"/>
              </a:buClr>
              <a:buSzPct val="120000"/>
              <a:buFont typeface="Arial" charset="0"/>
              <a:buChar char="•"/>
            </a:pPr>
            <a:r>
              <a:rPr lang="en-US" sz="2400" dirty="0" smtClean="0">
                <a:solidFill>
                  <a:schemeClr val="bg2">
                    <a:lumMod val="75000"/>
                  </a:schemeClr>
                </a:solidFill>
                <a:latin typeface="Calibri" pitchFamily="34" charset="0"/>
                <a:cs typeface="+mn-cs"/>
              </a:rPr>
              <a:t>Segment Host 4: 4 Primaries, 2 Mirrors</a:t>
            </a:r>
          </a:p>
        </p:txBody>
      </p:sp>
      <p:grpSp>
        <p:nvGrpSpPr>
          <p:cNvPr id="4" name="Group 3"/>
          <p:cNvGrpSpPr/>
          <p:nvPr/>
        </p:nvGrpSpPr>
        <p:grpSpPr>
          <a:xfrm>
            <a:off x="2885314" y="1063229"/>
            <a:ext cx="5106617" cy="2364031"/>
            <a:chOff x="377060" y="1295409"/>
            <a:chExt cx="5106617" cy="3152042"/>
          </a:xfrm>
        </p:grpSpPr>
        <p:sp>
          <p:nvSpPr>
            <p:cNvPr id="1274" name="TextBox 1273"/>
            <p:cNvSpPr txBox="1"/>
            <p:nvPr/>
          </p:nvSpPr>
          <p:spPr>
            <a:xfrm>
              <a:off x="377060" y="3955008"/>
              <a:ext cx="1928733" cy="492443"/>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Primary Segments</a:t>
              </a:r>
              <a:endParaRPr lang="en-US" b="1" dirty="0">
                <a:solidFill>
                  <a:schemeClr val="bg2">
                    <a:lumMod val="75000"/>
                  </a:schemeClr>
                </a:solidFill>
                <a:latin typeface="Calibri" pitchFamily="34" charset="0"/>
              </a:endParaRPr>
            </a:p>
          </p:txBody>
        </p:sp>
        <p:sp>
          <p:nvSpPr>
            <p:cNvPr id="1275" name="TextBox 1274"/>
            <p:cNvSpPr txBox="1"/>
            <p:nvPr/>
          </p:nvSpPr>
          <p:spPr>
            <a:xfrm>
              <a:off x="3660908" y="3955008"/>
              <a:ext cx="1800493" cy="492443"/>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Mirror Segments</a:t>
              </a:r>
              <a:endParaRPr lang="en-US" b="1" dirty="0">
                <a:solidFill>
                  <a:schemeClr val="bg2">
                    <a:lumMod val="75000"/>
                  </a:schemeClr>
                </a:solidFill>
                <a:latin typeface="Calibri" pitchFamily="34" charset="0"/>
              </a:endParaRPr>
            </a:p>
          </p:txBody>
        </p:sp>
        <p:grpSp>
          <p:nvGrpSpPr>
            <p:cNvPr id="162" name="Group 161"/>
            <p:cNvGrpSpPr/>
            <p:nvPr/>
          </p:nvGrpSpPr>
          <p:grpSpPr>
            <a:xfrm>
              <a:off x="431772" y="1295409"/>
              <a:ext cx="5051905" cy="2599540"/>
              <a:chOff x="283432" y="1382866"/>
              <a:chExt cx="5051905" cy="2599540"/>
            </a:xfrm>
          </p:grpSpPr>
          <p:sp>
            <p:nvSpPr>
              <p:cNvPr id="163" name="Rectangle 162"/>
              <p:cNvSpPr/>
              <p:nvPr/>
            </p:nvSpPr>
            <p:spPr>
              <a:xfrm>
                <a:off x="296880" y="1452282"/>
                <a:ext cx="1827074" cy="609600"/>
              </a:xfrm>
              <a:prstGeom prst="rect">
                <a:avLst/>
              </a:prstGeom>
              <a:solidFill>
                <a:schemeClr val="accent1">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Rectangle 163"/>
              <p:cNvSpPr/>
              <p:nvPr/>
            </p:nvSpPr>
            <p:spPr>
              <a:xfrm>
                <a:off x="304800" y="2715768"/>
                <a:ext cx="1819155"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Rectangle 164"/>
              <p:cNvSpPr/>
              <p:nvPr/>
            </p:nvSpPr>
            <p:spPr>
              <a:xfrm>
                <a:off x="304801" y="2081784"/>
                <a:ext cx="1819154"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Rectangle 165"/>
              <p:cNvSpPr/>
              <p:nvPr/>
            </p:nvSpPr>
            <p:spPr>
              <a:xfrm>
                <a:off x="304800" y="3352800"/>
                <a:ext cx="1819155" cy="612648"/>
              </a:xfrm>
              <a:prstGeom prst="rect">
                <a:avLst/>
              </a:prstGeom>
              <a:solidFill>
                <a:schemeClr val="accent3">
                  <a:lumMod val="60000"/>
                  <a:lumOff val="4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Flowchart: Direct Access Storage 174"/>
              <p:cNvSpPr/>
              <p:nvPr/>
            </p:nvSpPr>
            <p:spPr>
              <a:xfrm rot="16200000">
                <a:off x="394862" y="1656292"/>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Flowchart: Direct Access Storage 175"/>
              <p:cNvSpPr/>
              <p:nvPr/>
            </p:nvSpPr>
            <p:spPr>
              <a:xfrm rot="16200000">
                <a:off x="1002441" y="165629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Flowchart: Direct Access Storage 176"/>
              <p:cNvSpPr/>
              <p:nvPr/>
            </p:nvSpPr>
            <p:spPr>
              <a:xfrm rot="16200000">
                <a:off x="1639029" y="165629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Flowchart: Direct Access Storage 177"/>
              <p:cNvSpPr/>
              <p:nvPr/>
            </p:nvSpPr>
            <p:spPr>
              <a:xfrm rot="16200000">
                <a:off x="1637912" y="22857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Flowchart: Direct Access Storage 178"/>
              <p:cNvSpPr/>
              <p:nvPr/>
            </p:nvSpPr>
            <p:spPr>
              <a:xfrm rot="16200000">
                <a:off x="984193" y="2290277"/>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Flowchart: Direct Access Storage 179"/>
              <p:cNvSpPr/>
              <p:nvPr/>
            </p:nvSpPr>
            <p:spPr>
              <a:xfrm rot="16200000">
                <a:off x="394862" y="22857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Flowchart: Direct Access Storage 180"/>
              <p:cNvSpPr/>
              <p:nvPr/>
            </p:nvSpPr>
            <p:spPr>
              <a:xfrm rot="16200000">
                <a:off x="1660936" y="2904564"/>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Flowchart: Direct Access Storage 181"/>
              <p:cNvSpPr/>
              <p:nvPr/>
            </p:nvSpPr>
            <p:spPr>
              <a:xfrm rot="16200000">
                <a:off x="975533" y="2904051"/>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Flowchart: Direct Access Storage 182"/>
              <p:cNvSpPr/>
              <p:nvPr/>
            </p:nvSpPr>
            <p:spPr>
              <a:xfrm rot="16200000">
                <a:off x="394862" y="2904051"/>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Flowchart: Direct Access Storage 184"/>
              <p:cNvSpPr/>
              <p:nvPr/>
            </p:nvSpPr>
            <p:spPr>
              <a:xfrm rot="16200000">
                <a:off x="1002441" y="355166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Flowchart: Direct Access Storage 185"/>
              <p:cNvSpPr/>
              <p:nvPr/>
            </p:nvSpPr>
            <p:spPr>
              <a:xfrm rot="16200000">
                <a:off x="384244" y="3551666"/>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86"/>
              <p:cNvSpPr/>
              <p:nvPr/>
            </p:nvSpPr>
            <p:spPr>
              <a:xfrm rot="16200000">
                <a:off x="2842553" y="2741299"/>
                <a:ext cx="1869360" cy="609600"/>
              </a:xfrm>
              <a:prstGeom prst="rect">
                <a:avLst/>
              </a:prstGeom>
              <a:solidFill>
                <a:schemeClr val="accent1">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p:cNvSpPr/>
              <p:nvPr/>
            </p:nvSpPr>
            <p:spPr>
              <a:xfrm rot="16200000">
                <a:off x="3769475" y="3060247"/>
                <a:ext cx="1234715"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Rectangle 188"/>
              <p:cNvSpPr/>
              <p:nvPr/>
            </p:nvSpPr>
            <p:spPr>
              <a:xfrm rot="16200000">
                <a:off x="3755956" y="1806237"/>
                <a:ext cx="1270254"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Rectangle 189"/>
              <p:cNvSpPr/>
              <p:nvPr/>
            </p:nvSpPr>
            <p:spPr>
              <a:xfrm rot="16200000">
                <a:off x="4061899" y="2094160"/>
                <a:ext cx="1883664" cy="612648"/>
              </a:xfrm>
              <a:prstGeom prst="rect">
                <a:avLst/>
              </a:prstGeom>
              <a:solidFill>
                <a:schemeClr val="accent3">
                  <a:lumMod val="60000"/>
                  <a:lumOff val="4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Flowchart: Direct Access Storage 190"/>
              <p:cNvSpPr/>
              <p:nvPr/>
            </p:nvSpPr>
            <p:spPr>
              <a:xfrm rot="16200000">
                <a:off x="3604727" y="231991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Flowchart: Direct Access Storage 191"/>
              <p:cNvSpPr/>
              <p:nvPr/>
            </p:nvSpPr>
            <p:spPr>
              <a:xfrm rot="16200000">
                <a:off x="3604727" y="2935916"/>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Flowchart: Direct Access Storage 192"/>
              <p:cNvSpPr/>
              <p:nvPr/>
            </p:nvSpPr>
            <p:spPr>
              <a:xfrm rot="16200000">
                <a:off x="4214327" y="29364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Flowchart: Direct Access Storage 193"/>
              <p:cNvSpPr/>
              <p:nvPr/>
            </p:nvSpPr>
            <p:spPr>
              <a:xfrm rot="16200000">
                <a:off x="4211603" y="3579672"/>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194"/>
              <p:cNvSpPr/>
              <p:nvPr/>
            </p:nvSpPr>
            <p:spPr>
              <a:xfrm rot="16200000">
                <a:off x="3461823" y="1484348"/>
                <a:ext cx="636271"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Flowchart: Direct Access Storage 195"/>
              <p:cNvSpPr/>
              <p:nvPr/>
            </p:nvSpPr>
            <p:spPr>
              <a:xfrm rot="16200000">
                <a:off x="3604726" y="1690408"/>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Flowchart: Direct Access Storage 196"/>
              <p:cNvSpPr/>
              <p:nvPr/>
            </p:nvSpPr>
            <p:spPr>
              <a:xfrm rot="16200000">
                <a:off x="4831225" y="293591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Flowchart: Direct Access Storage 197"/>
              <p:cNvSpPr/>
              <p:nvPr/>
            </p:nvSpPr>
            <p:spPr>
              <a:xfrm rot="16200000">
                <a:off x="4831226" y="2326964"/>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Flowchart: Direct Access Storage 198"/>
              <p:cNvSpPr/>
              <p:nvPr/>
            </p:nvSpPr>
            <p:spPr>
              <a:xfrm rot="16200000">
                <a:off x="4831227" y="1711453"/>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Flowchart: Direct Access Storage 199"/>
              <p:cNvSpPr/>
              <p:nvPr/>
            </p:nvSpPr>
            <p:spPr>
              <a:xfrm rot="16200000">
                <a:off x="4218577" y="1692979"/>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Flowchart: Direct Access Storage 200"/>
              <p:cNvSpPr/>
              <p:nvPr/>
            </p:nvSpPr>
            <p:spPr>
              <a:xfrm rot="16200000">
                <a:off x="4218577" y="2326964"/>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p:cNvSpPr/>
              <p:nvPr/>
            </p:nvSpPr>
            <p:spPr>
              <a:xfrm rot="16200000">
                <a:off x="4698734" y="3376860"/>
                <a:ext cx="598445"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Flowchart: Direct Access Storage 202"/>
              <p:cNvSpPr/>
              <p:nvPr/>
            </p:nvSpPr>
            <p:spPr>
              <a:xfrm rot="16200000">
                <a:off x="4825585" y="3581298"/>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TextBox 203"/>
              <p:cNvSpPr txBox="1"/>
              <p:nvPr/>
            </p:nvSpPr>
            <p:spPr>
              <a:xfrm>
                <a:off x="944141" y="2015769"/>
                <a:ext cx="503413" cy="492443"/>
              </a:xfrm>
              <a:prstGeom prst="rect">
                <a:avLst/>
              </a:prstGeom>
              <a:noFill/>
            </p:spPr>
            <p:txBody>
              <a:bodyPr wrap="none" rtlCol="0">
                <a:spAutoFit/>
              </a:bodyPr>
              <a:lstStyle/>
              <a:p>
                <a:r>
                  <a:rPr lang="en-US" b="1" dirty="0">
                    <a:solidFill>
                      <a:schemeClr val="bg2">
                        <a:lumMod val="75000"/>
                      </a:schemeClr>
                    </a:solidFill>
                    <a:latin typeface="Calibri" pitchFamily="34" charset="0"/>
                  </a:rPr>
                  <a:t>M</a:t>
                </a:r>
                <a:r>
                  <a:rPr lang="en-US" b="1" dirty="0" smtClean="0">
                    <a:solidFill>
                      <a:schemeClr val="bg2">
                        <a:lumMod val="75000"/>
                      </a:schemeClr>
                    </a:solidFill>
                    <a:latin typeface="Calibri" pitchFamily="34" charset="0"/>
                  </a:rPr>
                  <a:t>5</a:t>
                </a:r>
                <a:endParaRPr lang="en-US" b="1" dirty="0">
                  <a:solidFill>
                    <a:schemeClr val="bg2">
                      <a:lumMod val="75000"/>
                    </a:schemeClr>
                  </a:solidFill>
                  <a:latin typeface="Calibri" pitchFamily="34" charset="0"/>
                </a:endParaRPr>
              </a:p>
            </p:txBody>
          </p:sp>
          <p:sp>
            <p:nvSpPr>
              <p:cNvPr id="205" name="Flowchart: Direct Access Storage 204"/>
              <p:cNvSpPr/>
              <p:nvPr/>
            </p:nvSpPr>
            <p:spPr>
              <a:xfrm rot="16200000">
                <a:off x="3604728" y="3581300"/>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TextBox 205"/>
              <p:cNvSpPr txBox="1"/>
              <p:nvPr/>
            </p:nvSpPr>
            <p:spPr>
              <a:xfrm>
                <a:off x="332903" y="2674145"/>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P7</a:t>
                </a:r>
                <a:endParaRPr lang="en-US" b="1" dirty="0">
                  <a:solidFill>
                    <a:schemeClr val="bg2">
                      <a:lumMod val="75000"/>
                    </a:schemeClr>
                  </a:solidFill>
                  <a:latin typeface="Calibri" pitchFamily="34" charset="0"/>
                </a:endParaRPr>
              </a:p>
            </p:txBody>
          </p:sp>
          <p:sp>
            <p:nvSpPr>
              <p:cNvPr id="207" name="TextBox 206"/>
              <p:cNvSpPr txBox="1"/>
              <p:nvPr/>
            </p:nvSpPr>
            <p:spPr>
              <a:xfrm>
                <a:off x="1598977" y="2652761"/>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P9</a:t>
                </a:r>
                <a:endParaRPr lang="en-US" b="1" dirty="0">
                  <a:solidFill>
                    <a:schemeClr val="bg2">
                      <a:lumMod val="75000"/>
                    </a:schemeClr>
                  </a:solidFill>
                  <a:latin typeface="Calibri" pitchFamily="34" charset="0"/>
                </a:endParaRPr>
              </a:p>
            </p:txBody>
          </p:sp>
          <p:sp>
            <p:nvSpPr>
              <p:cNvPr id="208" name="TextBox 207"/>
              <p:cNvSpPr txBox="1"/>
              <p:nvPr/>
            </p:nvSpPr>
            <p:spPr>
              <a:xfrm>
                <a:off x="922234" y="2672662"/>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P8</a:t>
                </a:r>
                <a:endParaRPr lang="en-US" b="1" dirty="0">
                  <a:solidFill>
                    <a:schemeClr val="bg2">
                      <a:lumMod val="75000"/>
                    </a:schemeClr>
                  </a:solidFill>
                  <a:latin typeface="Calibri" pitchFamily="34" charset="0"/>
                </a:endParaRPr>
              </a:p>
            </p:txBody>
          </p:sp>
          <p:sp>
            <p:nvSpPr>
              <p:cNvPr id="209" name="TextBox 208"/>
              <p:cNvSpPr txBox="1"/>
              <p:nvPr/>
            </p:nvSpPr>
            <p:spPr>
              <a:xfrm>
                <a:off x="3519495" y="1414733"/>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M6</a:t>
                </a:r>
                <a:endParaRPr lang="en-US" b="1" dirty="0">
                  <a:solidFill>
                    <a:schemeClr val="bg2">
                      <a:lumMod val="75000"/>
                    </a:schemeClr>
                  </a:solidFill>
                  <a:latin typeface="Calibri" pitchFamily="34" charset="0"/>
                </a:endParaRPr>
              </a:p>
            </p:txBody>
          </p:sp>
          <p:sp>
            <p:nvSpPr>
              <p:cNvPr id="210" name="TextBox 209"/>
              <p:cNvSpPr txBox="1"/>
              <p:nvPr/>
            </p:nvSpPr>
            <p:spPr>
              <a:xfrm>
                <a:off x="4166472" y="1414731"/>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M8</a:t>
                </a:r>
                <a:endParaRPr lang="en-US" b="1" dirty="0">
                  <a:solidFill>
                    <a:schemeClr val="bg2">
                      <a:lumMod val="75000"/>
                    </a:schemeClr>
                  </a:solidFill>
                  <a:latin typeface="Calibri" pitchFamily="34" charset="0"/>
                </a:endParaRPr>
              </a:p>
            </p:txBody>
          </p:sp>
          <p:sp>
            <p:nvSpPr>
              <p:cNvPr id="211" name="TextBox 210"/>
              <p:cNvSpPr txBox="1"/>
              <p:nvPr/>
            </p:nvSpPr>
            <p:spPr>
              <a:xfrm>
                <a:off x="4714654" y="1435757"/>
                <a:ext cx="62068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M10</a:t>
                </a:r>
                <a:endParaRPr lang="en-US" b="1" dirty="0">
                  <a:solidFill>
                    <a:schemeClr val="bg2">
                      <a:lumMod val="75000"/>
                    </a:schemeClr>
                  </a:solidFill>
                  <a:latin typeface="Calibri" pitchFamily="34" charset="0"/>
                </a:endParaRPr>
              </a:p>
            </p:txBody>
          </p:sp>
          <p:sp>
            <p:nvSpPr>
              <p:cNvPr id="212" name="TextBox 211"/>
              <p:cNvSpPr txBox="1"/>
              <p:nvPr/>
            </p:nvSpPr>
            <p:spPr>
              <a:xfrm>
                <a:off x="3546156" y="2049117"/>
                <a:ext cx="50341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a:t>
                </a:r>
                <a:endParaRPr lang="en-US" b="1" dirty="0">
                  <a:solidFill>
                    <a:schemeClr val="bg2">
                      <a:lumMod val="75000"/>
                    </a:schemeClr>
                  </a:solidFill>
                  <a:latin typeface="Calibri" pitchFamily="34" charset="0"/>
                </a:endParaRPr>
              </a:p>
            </p:txBody>
          </p:sp>
          <p:sp>
            <p:nvSpPr>
              <p:cNvPr id="213" name="TextBox 212"/>
              <p:cNvSpPr txBox="1"/>
              <p:nvPr/>
            </p:nvSpPr>
            <p:spPr>
              <a:xfrm>
                <a:off x="4700309" y="2047633"/>
                <a:ext cx="62040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M11</a:t>
                </a:r>
                <a:endParaRPr lang="en-US" b="1" dirty="0">
                  <a:solidFill>
                    <a:schemeClr val="bg2">
                      <a:lumMod val="75000"/>
                    </a:schemeClr>
                  </a:solidFill>
                  <a:latin typeface="Calibri" pitchFamily="34" charset="0"/>
                </a:endParaRPr>
              </a:p>
            </p:txBody>
          </p:sp>
          <p:sp>
            <p:nvSpPr>
              <p:cNvPr id="214" name="TextBox 213"/>
              <p:cNvSpPr txBox="1"/>
              <p:nvPr/>
            </p:nvSpPr>
            <p:spPr>
              <a:xfrm>
                <a:off x="3519495" y="3337022"/>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M3</a:t>
                </a:r>
                <a:endParaRPr lang="en-US" b="1" dirty="0">
                  <a:solidFill>
                    <a:schemeClr val="bg2">
                      <a:lumMod val="75000"/>
                    </a:schemeClr>
                  </a:solidFill>
                  <a:latin typeface="Calibri" pitchFamily="34" charset="0"/>
                </a:endParaRPr>
              </a:p>
            </p:txBody>
          </p:sp>
          <p:sp>
            <p:nvSpPr>
              <p:cNvPr id="215" name="TextBox 214"/>
              <p:cNvSpPr txBox="1"/>
              <p:nvPr/>
            </p:nvSpPr>
            <p:spPr>
              <a:xfrm>
                <a:off x="4135487" y="3337022"/>
                <a:ext cx="424515" cy="492443"/>
              </a:xfrm>
              <a:prstGeom prst="rect">
                <a:avLst/>
              </a:prstGeom>
              <a:noFill/>
            </p:spPr>
            <p:txBody>
              <a:bodyPr wrap="none" rtlCol="0">
                <a:spAutoFit/>
              </a:bodyPr>
              <a:lstStyle/>
              <a:p>
                <a:r>
                  <a:rPr lang="en-US" b="1" dirty="0">
                    <a:solidFill>
                      <a:schemeClr val="bg2">
                        <a:lumMod val="75000"/>
                      </a:schemeClr>
                    </a:solidFill>
                    <a:latin typeface="Calibri" pitchFamily="34" charset="0"/>
                  </a:rPr>
                  <a:t>P</a:t>
                </a:r>
                <a:r>
                  <a:rPr lang="en-US" b="1" dirty="0" smtClean="0">
                    <a:solidFill>
                      <a:schemeClr val="bg2">
                        <a:lumMod val="75000"/>
                      </a:schemeClr>
                    </a:solidFill>
                    <a:latin typeface="Calibri" pitchFamily="34" charset="0"/>
                  </a:rPr>
                  <a:t>5</a:t>
                </a:r>
                <a:endParaRPr lang="en-US" b="1" dirty="0">
                  <a:solidFill>
                    <a:schemeClr val="bg2">
                      <a:lumMod val="75000"/>
                    </a:schemeClr>
                  </a:solidFill>
                  <a:latin typeface="Calibri" pitchFamily="34" charset="0"/>
                </a:endParaRPr>
              </a:p>
            </p:txBody>
          </p:sp>
          <p:sp>
            <p:nvSpPr>
              <p:cNvPr id="216" name="TextBox 215"/>
              <p:cNvSpPr txBox="1"/>
              <p:nvPr/>
            </p:nvSpPr>
            <p:spPr>
              <a:xfrm>
                <a:off x="4773164" y="3337022"/>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M7</a:t>
                </a:r>
                <a:endParaRPr lang="en-US" b="1" dirty="0">
                  <a:solidFill>
                    <a:schemeClr val="bg2">
                      <a:lumMod val="75000"/>
                    </a:schemeClr>
                  </a:solidFill>
                  <a:latin typeface="Calibri" pitchFamily="34" charset="0"/>
                </a:endParaRPr>
              </a:p>
            </p:txBody>
          </p:sp>
          <p:sp>
            <p:nvSpPr>
              <p:cNvPr id="217" name="TextBox 216"/>
              <p:cNvSpPr txBox="1"/>
              <p:nvPr/>
            </p:nvSpPr>
            <p:spPr>
              <a:xfrm>
                <a:off x="4135487" y="2047633"/>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M9</a:t>
                </a:r>
                <a:endParaRPr lang="en-US" b="1" dirty="0">
                  <a:solidFill>
                    <a:schemeClr val="bg2">
                      <a:lumMod val="75000"/>
                    </a:schemeClr>
                  </a:solidFill>
                  <a:latin typeface="Calibri" pitchFamily="34" charset="0"/>
                </a:endParaRPr>
              </a:p>
            </p:txBody>
          </p:sp>
          <p:sp>
            <p:nvSpPr>
              <p:cNvPr id="218" name="TextBox 217"/>
              <p:cNvSpPr txBox="1"/>
              <p:nvPr/>
            </p:nvSpPr>
            <p:spPr>
              <a:xfrm>
                <a:off x="3524249" y="2706009"/>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M2</a:t>
                </a:r>
                <a:endParaRPr lang="en-US" b="1" dirty="0">
                  <a:solidFill>
                    <a:schemeClr val="bg2">
                      <a:lumMod val="75000"/>
                    </a:schemeClr>
                  </a:solidFill>
                  <a:latin typeface="Calibri" pitchFamily="34" charset="0"/>
                </a:endParaRPr>
              </a:p>
            </p:txBody>
          </p:sp>
          <p:sp>
            <p:nvSpPr>
              <p:cNvPr id="219" name="TextBox 218"/>
              <p:cNvSpPr txBox="1"/>
              <p:nvPr/>
            </p:nvSpPr>
            <p:spPr>
              <a:xfrm>
                <a:off x="4668894" y="2696853"/>
                <a:ext cx="62068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M12</a:t>
                </a:r>
                <a:endParaRPr lang="en-US" b="1" dirty="0">
                  <a:solidFill>
                    <a:schemeClr val="bg2">
                      <a:lumMod val="75000"/>
                    </a:schemeClr>
                  </a:solidFill>
                  <a:latin typeface="Calibri" pitchFamily="34" charset="0"/>
                </a:endParaRPr>
              </a:p>
            </p:txBody>
          </p:sp>
          <p:sp>
            <p:nvSpPr>
              <p:cNvPr id="220" name="TextBox 219"/>
              <p:cNvSpPr txBox="1"/>
              <p:nvPr/>
            </p:nvSpPr>
            <p:spPr>
              <a:xfrm>
                <a:off x="4113580" y="2704526"/>
                <a:ext cx="50341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M4</a:t>
                </a:r>
                <a:endParaRPr lang="en-US" b="1" dirty="0">
                  <a:solidFill>
                    <a:schemeClr val="bg2">
                      <a:lumMod val="75000"/>
                    </a:schemeClr>
                  </a:solidFill>
                  <a:latin typeface="Calibri" pitchFamily="34" charset="0"/>
                </a:endParaRPr>
              </a:p>
            </p:txBody>
          </p:sp>
          <p:sp>
            <p:nvSpPr>
              <p:cNvPr id="221" name="TextBox 220"/>
              <p:cNvSpPr txBox="1"/>
              <p:nvPr/>
            </p:nvSpPr>
            <p:spPr>
              <a:xfrm>
                <a:off x="2123954" y="1605246"/>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1</a:t>
                </a:r>
                <a:endParaRPr lang="en-US" sz="1400" b="1" dirty="0">
                  <a:solidFill>
                    <a:schemeClr val="bg2">
                      <a:lumMod val="75000"/>
                    </a:schemeClr>
                  </a:solidFill>
                  <a:latin typeface="Calibri" pitchFamily="34" charset="0"/>
                </a:endParaRPr>
              </a:p>
            </p:txBody>
          </p:sp>
          <p:sp>
            <p:nvSpPr>
              <p:cNvPr id="222" name="TextBox 221"/>
              <p:cNvSpPr txBox="1"/>
              <p:nvPr/>
            </p:nvSpPr>
            <p:spPr>
              <a:xfrm>
                <a:off x="2123954" y="2246597"/>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2</a:t>
                </a:r>
                <a:endParaRPr lang="en-US" sz="1400" b="1" dirty="0">
                  <a:solidFill>
                    <a:schemeClr val="bg2">
                      <a:lumMod val="75000"/>
                    </a:schemeClr>
                  </a:solidFill>
                  <a:latin typeface="Calibri" pitchFamily="34" charset="0"/>
                </a:endParaRPr>
              </a:p>
            </p:txBody>
          </p:sp>
          <p:sp>
            <p:nvSpPr>
              <p:cNvPr id="223" name="TextBox 222"/>
              <p:cNvSpPr txBox="1"/>
              <p:nvPr/>
            </p:nvSpPr>
            <p:spPr>
              <a:xfrm>
                <a:off x="2123954" y="2887946"/>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3</a:t>
                </a:r>
                <a:endParaRPr lang="en-US" sz="1400" b="1" dirty="0">
                  <a:solidFill>
                    <a:schemeClr val="bg2">
                      <a:lumMod val="75000"/>
                    </a:schemeClr>
                  </a:solidFill>
                  <a:latin typeface="Calibri" pitchFamily="34" charset="0"/>
                </a:endParaRPr>
              </a:p>
            </p:txBody>
          </p:sp>
          <p:sp>
            <p:nvSpPr>
              <p:cNvPr id="224" name="TextBox 223"/>
              <p:cNvSpPr txBox="1"/>
              <p:nvPr/>
            </p:nvSpPr>
            <p:spPr>
              <a:xfrm>
                <a:off x="2123954" y="3529297"/>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4</a:t>
                </a:r>
                <a:endParaRPr lang="en-US" sz="1400" b="1" dirty="0">
                  <a:solidFill>
                    <a:schemeClr val="bg2">
                      <a:lumMod val="75000"/>
                    </a:schemeClr>
                  </a:solidFill>
                  <a:latin typeface="Calibri" pitchFamily="34" charset="0"/>
                </a:endParaRPr>
              </a:p>
            </p:txBody>
          </p:sp>
          <p:sp>
            <p:nvSpPr>
              <p:cNvPr id="184" name="Flowchart: Direct Access Storage 183"/>
              <p:cNvSpPr/>
              <p:nvPr/>
            </p:nvSpPr>
            <p:spPr>
              <a:xfrm rot="16200000">
                <a:off x="1653419" y="355166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TextBox 166"/>
              <p:cNvSpPr txBox="1"/>
              <p:nvPr/>
            </p:nvSpPr>
            <p:spPr>
              <a:xfrm>
                <a:off x="328149" y="1382869"/>
                <a:ext cx="424515"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a:t>
                </a:r>
                <a:endParaRPr lang="en-US" b="1" dirty="0">
                  <a:solidFill>
                    <a:schemeClr val="bg2">
                      <a:lumMod val="75000"/>
                    </a:schemeClr>
                  </a:solidFill>
                  <a:latin typeface="Calibri" pitchFamily="34" charset="0"/>
                </a:endParaRPr>
              </a:p>
            </p:txBody>
          </p:sp>
          <p:sp>
            <p:nvSpPr>
              <p:cNvPr id="168" name="TextBox 167"/>
              <p:cNvSpPr txBox="1"/>
              <p:nvPr/>
            </p:nvSpPr>
            <p:spPr>
              <a:xfrm>
                <a:off x="975126" y="1382867"/>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P2</a:t>
                </a:r>
                <a:endParaRPr lang="en-US" b="1" dirty="0">
                  <a:solidFill>
                    <a:schemeClr val="bg2">
                      <a:lumMod val="75000"/>
                    </a:schemeClr>
                  </a:solidFill>
                  <a:latin typeface="Calibri" pitchFamily="34" charset="0"/>
                </a:endParaRPr>
              </a:p>
            </p:txBody>
          </p:sp>
          <p:sp>
            <p:nvSpPr>
              <p:cNvPr id="169" name="TextBox 168"/>
              <p:cNvSpPr txBox="1"/>
              <p:nvPr/>
            </p:nvSpPr>
            <p:spPr>
              <a:xfrm>
                <a:off x="1611715" y="1382866"/>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P3</a:t>
                </a:r>
                <a:endParaRPr lang="en-US" b="1" dirty="0">
                  <a:solidFill>
                    <a:schemeClr val="bg2">
                      <a:lumMod val="75000"/>
                    </a:schemeClr>
                  </a:solidFill>
                  <a:latin typeface="Calibri" pitchFamily="34" charset="0"/>
                </a:endParaRPr>
              </a:p>
            </p:txBody>
          </p:sp>
          <p:sp>
            <p:nvSpPr>
              <p:cNvPr id="170" name="TextBox 169"/>
              <p:cNvSpPr txBox="1"/>
              <p:nvPr/>
            </p:nvSpPr>
            <p:spPr>
              <a:xfrm>
                <a:off x="354810" y="2017253"/>
                <a:ext cx="424515"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P4</a:t>
                </a:r>
                <a:endParaRPr lang="en-US" b="1" dirty="0">
                  <a:solidFill>
                    <a:schemeClr val="bg2">
                      <a:lumMod val="75000"/>
                    </a:schemeClr>
                  </a:solidFill>
                  <a:latin typeface="Calibri" pitchFamily="34" charset="0"/>
                </a:endParaRPr>
              </a:p>
            </p:txBody>
          </p:sp>
          <p:sp>
            <p:nvSpPr>
              <p:cNvPr id="171" name="TextBox 170"/>
              <p:cNvSpPr txBox="1"/>
              <p:nvPr/>
            </p:nvSpPr>
            <p:spPr>
              <a:xfrm>
                <a:off x="1620884" y="1995867"/>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P6</a:t>
                </a:r>
                <a:endParaRPr lang="en-US" b="1" dirty="0">
                  <a:solidFill>
                    <a:schemeClr val="bg2">
                      <a:lumMod val="75000"/>
                    </a:schemeClr>
                  </a:solidFill>
                  <a:latin typeface="Calibri" pitchFamily="34" charset="0"/>
                </a:endParaRPr>
              </a:p>
            </p:txBody>
          </p:sp>
          <p:sp>
            <p:nvSpPr>
              <p:cNvPr id="172" name="TextBox 171"/>
              <p:cNvSpPr txBox="1"/>
              <p:nvPr/>
            </p:nvSpPr>
            <p:spPr>
              <a:xfrm>
                <a:off x="283432" y="3305158"/>
                <a:ext cx="54373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P10</a:t>
                </a:r>
                <a:endParaRPr lang="en-US" b="1" dirty="0">
                  <a:solidFill>
                    <a:schemeClr val="bg2">
                      <a:lumMod val="75000"/>
                    </a:schemeClr>
                  </a:solidFill>
                  <a:latin typeface="Calibri" pitchFamily="34" charset="0"/>
                </a:endParaRPr>
              </a:p>
            </p:txBody>
          </p:sp>
          <p:sp>
            <p:nvSpPr>
              <p:cNvPr id="173" name="TextBox 172"/>
              <p:cNvSpPr txBox="1"/>
              <p:nvPr/>
            </p:nvSpPr>
            <p:spPr>
              <a:xfrm>
                <a:off x="890687" y="3305158"/>
                <a:ext cx="54150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P11</a:t>
                </a:r>
                <a:endParaRPr lang="en-US" b="1" dirty="0">
                  <a:solidFill>
                    <a:schemeClr val="bg2">
                      <a:lumMod val="75000"/>
                    </a:schemeClr>
                  </a:solidFill>
                  <a:latin typeface="Calibri" pitchFamily="34" charset="0"/>
                </a:endParaRPr>
              </a:p>
            </p:txBody>
          </p:sp>
          <p:sp>
            <p:nvSpPr>
              <p:cNvPr id="174" name="TextBox 173"/>
              <p:cNvSpPr txBox="1"/>
              <p:nvPr/>
            </p:nvSpPr>
            <p:spPr>
              <a:xfrm>
                <a:off x="1581818" y="3305158"/>
                <a:ext cx="54373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P12</a:t>
                </a:r>
                <a:endParaRPr lang="en-US" b="1" dirty="0">
                  <a:solidFill>
                    <a:schemeClr val="bg2">
                      <a:lumMod val="75000"/>
                    </a:schemeClr>
                  </a:solidFill>
                  <a:latin typeface="Calibri" pitchFamily="34" charset="0"/>
                </a:endParaRPr>
              </a:p>
            </p:txBody>
          </p:sp>
        </p:grpSp>
        <p:sp>
          <p:nvSpPr>
            <p:cNvPr id="3" name="5-Point Star 2"/>
            <p:cNvSpPr/>
            <p:nvPr/>
          </p:nvSpPr>
          <p:spPr>
            <a:xfrm>
              <a:off x="2298292" y="2019827"/>
              <a:ext cx="228600" cy="2605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p:nvPr/>
          </p:nvSpPr>
          <p:spPr>
            <a:xfrm>
              <a:off x="2298292" y="3259731"/>
              <a:ext cx="228600" cy="2605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Oval 73"/>
          <p:cNvSpPr/>
          <p:nvPr/>
        </p:nvSpPr>
        <p:spPr>
          <a:xfrm>
            <a:off x="6711511" y="2564050"/>
            <a:ext cx="670735" cy="493878"/>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3483765" y="1606543"/>
            <a:ext cx="670735" cy="493878"/>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72743506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45220" y="112492"/>
            <a:ext cx="8229600" cy="857250"/>
          </a:xfrm>
        </p:spPr>
        <p:txBody>
          <a:bodyPr anchor="t"/>
          <a:lstStyle/>
          <a:p>
            <a:r>
              <a:rPr lang="en-US" sz="3200" dirty="0" smtClean="0"/>
              <a:t>Mirroring in Greenplum – Re-balancing Segments</a:t>
            </a:r>
            <a:endParaRPr lang="en-US" sz="3200" dirty="0"/>
          </a:p>
        </p:txBody>
      </p:sp>
      <p:sp>
        <p:nvSpPr>
          <p:cNvPr id="1274" name="TextBox 1273"/>
          <p:cNvSpPr txBox="1"/>
          <p:nvPr/>
        </p:nvSpPr>
        <p:spPr>
          <a:xfrm>
            <a:off x="3283074" y="2756199"/>
            <a:ext cx="1928733" cy="369332"/>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Primary Segments</a:t>
            </a:r>
            <a:endParaRPr lang="en-US" b="1" dirty="0">
              <a:solidFill>
                <a:schemeClr val="bg2">
                  <a:lumMod val="75000"/>
                </a:schemeClr>
              </a:solidFill>
              <a:latin typeface="Calibri" pitchFamily="34" charset="0"/>
            </a:endParaRPr>
          </a:p>
        </p:txBody>
      </p:sp>
      <p:sp>
        <p:nvSpPr>
          <p:cNvPr id="1275" name="TextBox 1274"/>
          <p:cNvSpPr txBox="1"/>
          <p:nvPr/>
        </p:nvSpPr>
        <p:spPr>
          <a:xfrm>
            <a:off x="6566923" y="2756199"/>
            <a:ext cx="1800493" cy="369332"/>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Mirror Segments</a:t>
            </a:r>
            <a:endParaRPr lang="en-US" b="1" dirty="0">
              <a:solidFill>
                <a:schemeClr val="bg2">
                  <a:lumMod val="75000"/>
                </a:schemeClr>
              </a:solidFill>
              <a:latin typeface="Calibri" pitchFamily="34" charset="0"/>
            </a:endParaRPr>
          </a:p>
        </p:txBody>
      </p:sp>
      <p:grpSp>
        <p:nvGrpSpPr>
          <p:cNvPr id="162" name="Group 161"/>
          <p:cNvGrpSpPr/>
          <p:nvPr/>
        </p:nvGrpSpPr>
        <p:grpSpPr>
          <a:xfrm>
            <a:off x="3337787" y="761500"/>
            <a:ext cx="5051905" cy="1949655"/>
            <a:chOff x="283432" y="1382866"/>
            <a:chExt cx="5051905" cy="2599540"/>
          </a:xfrm>
        </p:grpSpPr>
        <p:sp>
          <p:nvSpPr>
            <p:cNvPr id="163" name="Rectangle 162"/>
            <p:cNvSpPr/>
            <p:nvPr/>
          </p:nvSpPr>
          <p:spPr>
            <a:xfrm>
              <a:off x="296880" y="1452282"/>
              <a:ext cx="1827074" cy="609600"/>
            </a:xfrm>
            <a:prstGeom prst="rect">
              <a:avLst/>
            </a:prstGeom>
            <a:solidFill>
              <a:schemeClr val="accent1">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Rectangle 163"/>
            <p:cNvSpPr/>
            <p:nvPr/>
          </p:nvSpPr>
          <p:spPr>
            <a:xfrm>
              <a:off x="304800" y="2715768"/>
              <a:ext cx="1819155"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Rectangle 164"/>
            <p:cNvSpPr/>
            <p:nvPr/>
          </p:nvSpPr>
          <p:spPr>
            <a:xfrm>
              <a:off x="304801" y="2081784"/>
              <a:ext cx="1819154"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Rectangle 165"/>
            <p:cNvSpPr/>
            <p:nvPr/>
          </p:nvSpPr>
          <p:spPr>
            <a:xfrm>
              <a:off x="304800" y="3352800"/>
              <a:ext cx="1819155" cy="612648"/>
            </a:xfrm>
            <a:prstGeom prst="rect">
              <a:avLst/>
            </a:prstGeom>
            <a:solidFill>
              <a:schemeClr val="accent3">
                <a:lumMod val="60000"/>
                <a:lumOff val="4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TextBox 166"/>
            <p:cNvSpPr txBox="1"/>
            <p:nvPr/>
          </p:nvSpPr>
          <p:spPr>
            <a:xfrm>
              <a:off x="328149" y="1382869"/>
              <a:ext cx="424515"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a:t>
              </a:r>
              <a:endParaRPr lang="en-US" b="1" dirty="0">
                <a:solidFill>
                  <a:schemeClr val="bg2">
                    <a:lumMod val="75000"/>
                  </a:schemeClr>
                </a:solidFill>
                <a:latin typeface="Calibri" pitchFamily="34" charset="0"/>
              </a:endParaRPr>
            </a:p>
          </p:txBody>
        </p:sp>
        <p:sp>
          <p:nvSpPr>
            <p:cNvPr id="168" name="TextBox 167"/>
            <p:cNvSpPr txBox="1"/>
            <p:nvPr/>
          </p:nvSpPr>
          <p:spPr>
            <a:xfrm>
              <a:off x="975126" y="1382867"/>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P2</a:t>
              </a:r>
              <a:endParaRPr lang="en-US" b="1" dirty="0">
                <a:solidFill>
                  <a:schemeClr val="bg2">
                    <a:lumMod val="75000"/>
                  </a:schemeClr>
                </a:solidFill>
                <a:latin typeface="Calibri" pitchFamily="34" charset="0"/>
              </a:endParaRPr>
            </a:p>
          </p:txBody>
        </p:sp>
        <p:sp>
          <p:nvSpPr>
            <p:cNvPr id="169" name="TextBox 168"/>
            <p:cNvSpPr txBox="1"/>
            <p:nvPr/>
          </p:nvSpPr>
          <p:spPr>
            <a:xfrm>
              <a:off x="1611715" y="1382866"/>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P3</a:t>
              </a:r>
              <a:endParaRPr lang="en-US" b="1" dirty="0">
                <a:solidFill>
                  <a:schemeClr val="bg2">
                    <a:lumMod val="75000"/>
                  </a:schemeClr>
                </a:solidFill>
                <a:latin typeface="Calibri" pitchFamily="34" charset="0"/>
              </a:endParaRPr>
            </a:p>
          </p:txBody>
        </p:sp>
        <p:sp>
          <p:nvSpPr>
            <p:cNvPr id="170" name="TextBox 169"/>
            <p:cNvSpPr txBox="1"/>
            <p:nvPr/>
          </p:nvSpPr>
          <p:spPr>
            <a:xfrm>
              <a:off x="354810" y="2017253"/>
              <a:ext cx="424515"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P4</a:t>
              </a:r>
              <a:endParaRPr lang="en-US" b="1" dirty="0">
                <a:solidFill>
                  <a:schemeClr val="bg2">
                    <a:lumMod val="75000"/>
                  </a:schemeClr>
                </a:solidFill>
                <a:latin typeface="Calibri" pitchFamily="34" charset="0"/>
              </a:endParaRPr>
            </a:p>
          </p:txBody>
        </p:sp>
        <p:sp>
          <p:nvSpPr>
            <p:cNvPr id="171" name="TextBox 170"/>
            <p:cNvSpPr txBox="1"/>
            <p:nvPr/>
          </p:nvSpPr>
          <p:spPr>
            <a:xfrm>
              <a:off x="1620884" y="1995867"/>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P6</a:t>
              </a:r>
              <a:endParaRPr lang="en-US" b="1" dirty="0">
                <a:solidFill>
                  <a:schemeClr val="bg2">
                    <a:lumMod val="75000"/>
                  </a:schemeClr>
                </a:solidFill>
                <a:latin typeface="Calibri" pitchFamily="34" charset="0"/>
              </a:endParaRPr>
            </a:p>
          </p:txBody>
        </p:sp>
        <p:sp>
          <p:nvSpPr>
            <p:cNvPr id="172" name="TextBox 171"/>
            <p:cNvSpPr txBox="1"/>
            <p:nvPr/>
          </p:nvSpPr>
          <p:spPr>
            <a:xfrm>
              <a:off x="283432" y="3305158"/>
              <a:ext cx="54373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P10</a:t>
              </a:r>
              <a:endParaRPr lang="en-US" b="1" dirty="0">
                <a:solidFill>
                  <a:schemeClr val="bg2">
                    <a:lumMod val="75000"/>
                  </a:schemeClr>
                </a:solidFill>
                <a:latin typeface="Calibri" pitchFamily="34" charset="0"/>
              </a:endParaRPr>
            </a:p>
          </p:txBody>
        </p:sp>
        <p:sp>
          <p:nvSpPr>
            <p:cNvPr id="173" name="TextBox 172"/>
            <p:cNvSpPr txBox="1"/>
            <p:nvPr/>
          </p:nvSpPr>
          <p:spPr>
            <a:xfrm>
              <a:off x="890687" y="3305158"/>
              <a:ext cx="54150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P11</a:t>
              </a:r>
              <a:endParaRPr lang="en-US" b="1" dirty="0">
                <a:solidFill>
                  <a:schemeClr val="bg2">
                    <a:lumMod val="75000"/>
                  </a:schemeClr>
                </a:solidFill>
                <a:latin typeface="Calibri" pitchFamily="34" charset="0"/>
              </a:endParaRPr>
            </a:p>
          </p:txBody>
        </p:sp>
        <p:sp>
          <p:nvSpPr>
            <p:cNvPr id="174" name="TextBox 173"/>
            <p:cNvSpPr txBox="1"/>
            <p:nvPr/>
          </p:nvSpPr>
          <p:spPr>
            <a:xfrm>
              <a:off x="1581818" y="3305158"/>
              <a:ext cx="543739"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P12</a:t>
              </a:r>
              <a:endParaRPr lang="en-US" b="1" dirty="0">
                <a:solidFill>
                  <a:schemeClr val="bg2">
                    <a:lumMod val="75000"/>
                  </a:schemeClr>
                </a:solidFill>
                <a:latin typeface="Calibri" pitchFamily="34" charset="0"/>
              </a:endParaRPr>
            </a:p>
          </p:txBody>
        </p:sp>
        <p:sp>
          <p:nvSpPr>
            <p:cNvPr id="175" name="Flowchart: Direct Access Storage 174"/>
            <p:cNvSpPr/>
            <p:nvPr/>
          </p:nvSpPr>
          <p:spPr>
            <a:xfrm rot="16200000">
              <a:off x="394862" y="1656292"/>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Flowchart: Direct Access Storage 175"/>
            <p:cNvSpPr/>
            <p:nvPr/>
          </p:nvSpPr>
          <p:spPr>
            <a:xfrm rot="16200000">
              <a:off x="1002441" y="165629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Flowchart: Direct Access Storage 176"/>
            <p:cNvSpPr/>
            <p:nvPr/>
          </p:nvSpPr>
          <p:spPr>
            <a:xfrm rot="16200000">
              <a:off x="1639029" y="165629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Flowchart: Direct Access Storage 177"/>
            <p:cNvSpPr/>
            <p:nvPr/>
          </p:nvSpPr>
          <p:spPr>
            <a:xfrm rot="16200000">
              <a:off x="1637912" y="22857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Flowchart: Direct Access Storage 178"/>
            <p:cNvSpPr/>
            <p:nvPr/>
          </p:nvSpPr>
          <p:spPr>
            <a:xfrm rot="16200000">
              <a:off x="984193" y="2290277"/>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Flowchart: Direct Access Storage 179"/>
            <p:cNvSpPr/>
            <p:nvPr/>
          </p:nvSpPr>
          <p:spPr>
            <a:xfrm rot="16200000">
              <a:off x="394862" y="22857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Flowchart: Direct Access Storage 180"/>
            <p:cNvSpPr/>
            <p:nvPr/>
          </p:nvSpPr>
          <p:spPr>
            <a:xfrm rot="16200000">
              <a:off x="1660936" y="2904564"/>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Flowchart: Direct Access Storage 181"/>
            <p:cNvSpPr/>
            <p:nvPr/>
          </p:nvSpPr>
          <p:spPr>
            <a:xfrm rot="16200000">
              <a:off x="975533" y="2904051"/>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Flowchart: Direct Access Storage 182"/>
            <p:cNvSpPr/>
            <p:nvPr/>
          </p:nvSpPr>
          <p:spPr>
            <a:xfrm rot="16200000">
              <a:off x="394862" y="2904051"/>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Flowchart: Direct Access Storage 183"/>
            <p:cNvSpPr/>
            <p:nvPr/>
          </p:nvSpPr>
          <p:spPr>
            <a:xfrm rot="16200000">
              <a:off x="1653419" y="355166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Flowchart: Direct Access Storage 184"/>
            <p:cNvSpPr/>
            <p:nvPr/>
          </p:nvSpPr>
          <p:spPr>
            <a:xfrm rot="16200000">
              <a:off x="1002441" y="355166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Flowchart: Direct Access Storage 185"/>
            <p:cNvSpPr/>
            <p:nvPr/>
          </p:nvSpPr>
          <p:spPr>
            <a:xfrm rot="16200000">
              <a:off x="384244" y="3551666"/>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86"/>
            <p:cNvSpPr/>
            <p:nvPr/>
          </p:nvSpPr>
          <p:spPr>
            <a:xfrm rot="16200000">
              <a:off x="2842553" y="2741299"/>
              <a:ext cx="1869360" cy="609600"/>
            </a:xfrm>
            <a:prstGeom prst="rect">
              <a:avLst/>
            </a:prstGeom>
            <a:solidFill>
              <a:schemeClr val="accent1">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p:cNvSpPr/>
            <p:nvPr/>
          </p:nvSpPr>
          <p:spPr>
            <a:xfrm rot="16200000">
              <a:off x="3769475" y="3060247"/>
              <a:ext cx="1234715"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Rectangle 188"/>
            <p:cNvSpPr/>
            <p:nvPr/>
          </p:nvSpPr>
          <p:spPr>
            <a:xfrm rot="16200000">
              <a:off x="3755956" y="1806237"/>
              <a:ext cx="1270254"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Rectangle 189"/>
            <p:cNvSpPr/>
            <p:nvPr/>
          </p:nvSpPr>
          <p:spPr>
            <a:xfrm rot="16200000">
              <a:off x="4061899" y="2094160"/>
              <a:ext cx="1883664" cy="612648"/>
            </a:xfrm>
            <a:prstGeom prst="rect">
              <a:avLst/>
            </a:prstGeom>
            <a:solidFill>
              <a:schemeClr val="accent3">
                <a:lumMod val="60000"/>
                <a:lumOff val="4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Flowchart: Direct Access Storage 190"/>
            <p:cNvSpPr/>
            <p:nvPr/>
          </p:nvSpPr>
          <p:spPr>
            <a:xfrm rot="16200000">
              <a:off x="3604727" y="2319913"/>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Flowchart: Direct Access Storage 191"/>
            <p:cNvSpPr/>
            <p:nvPr/>
          </p:nvSpPr>
          <p:spPr>
            <a:xfrm rot="16200000">
              <a:off x="3604727" y="2935916"/>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Flowchart: Direct Access Storage 192"/>
            <p:cNvSpPr/>
            <p:nvPr/>
          </p:nvSpPr>
          <p:spPr>
            <a:xfrm rot="16200000">
              <a:off x="4214327" y="2936495"/>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Flowchart: Direct Access Storage 193"/>
            <p:cNvSpPr/>
            <p:nvPr/>
          </p:nvSpPr>
          <p:spPr>
            <a:xfrm rot="16200000">
              <a:off x="4211603" y="3579672"/>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194"/>
            <p:cNvSpPr/>
            <p:nvPr/>
          </p:nvSpPr>
          <p:spPr>
            <a:xfrm rot="16200000">
              <a:off x="3461823" y="1484348"/>
              <a:ext cx="636271" cy="609600"/>
            </a:xfrm>
            <a:prstGeom prst="rect">
              <a:avLst/>
            </a:prstGeom>
            <a:solidFill>
              <a:schemeClr val="accent4">
                <a:lumMod val="20000"/>
                <a:lumOff val="80000"/>
              </a:schemeClr>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Flowchart: Direct Access Storage 195"/>
            <p:cNvSpPr/>
            <p:nvPr/>
          </p:nvSpPr>
          <p:spPr>
            <a:xfrm rot="16200000">
              <a:off x="3604726" y="1690408"/>
              <a:ext cx="345013" cy="457200"/>
            </a:xfrm>
            <a:prstGeom prst="flowChartMagneticDrum">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Flowchart: Direct Access Storage 196"/>
            <p:cNvSpPr/>
            <p:nvPr/>
          </p:nvSpPr>
          <p:spPr>
            <a:xfrm rot="16200000">
              <a:off x="4831225" y="2935915"/>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Flowchart: Direct Access Storage 197"/>
            <p:cNvSpPr/>
            <p:nvPr/>
          </p:nvSpPr>
          <p:spPr>
            <a:xfrm rot="16200000">
              <a:off x="4831226" y="2326964"/>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Flowchart: Direct Access Storage 198"/>
            <p:cNvSpPr/>
            <p:nvPr/>
          </p:nvSpPr>
          <p:spPr>
            <a:xfrm rot="16200000">
              <a:off x="4831227" y="1711453"/>
              <a:ext cx="345013" cy="457200"/>
            </a:xfrm>
            <a:prstGeom prst="flowChartMagneticDrum">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Flowchart: Direct Access Storage 199"/>
            <p:cNvSpPr/>
            <p:nvPr/>
          </p:nvSpPr>
          <p:spPr>
            <a:xfrm rot="16200000">
              <a:off x="4218577" y="1692979"/>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Flowchart: Direct Access Storage 200"/>
            <p:cNvSpPr/>
            <p:nvPr/>
          </p:nvSpPr>
          <p:spPr>
            <a:xfrm rot="16200000">
              <a:off x="4218577" y="2326964"/>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p:cNvSpPr/>
            <p:nvPr/>
          </p:nvSpPr>
          <p:spPr>
            <a:xfrm rot="16200000">
              <a:off x="4698734" y="3376860"/>
              <a:ext cx="598445" cy="612648"/>
            </a:xfrm>
            <a:prstGeom prst="rect">
              <a:avLst/>
            </a:prstGeom>
            <a:solidFill>
              <a:srgbClr val="ECDFF5"/>
            </a:solidFill>
            <a:ln w="12700">
              <a:solidFill>
                <a:schemeClr val="tx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Flowchart: Direct Access Storage 202"/>
            <p:cNvSpPr/>
            <p:nvPr/>
          </p:nvSpPr>
          <p:spPr>
            <a:xfrm rot="16200000">
              <a:off x="4825585" y="3581298"/>
              <a:ext cx="345013" cy="457200"/>
            </a:xfrm>
            <a:prstGeom prst="flowChartMagneticDrum">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TextBox 203"/>
            <p:cNvSpPr txBox="1"/>
            <p:nvPr/>
          </p:nvSpPr>
          <p:spPr>
            <a:xfrm>
              <a:off x="944141" y="2015769"/>
              <a:ext cx="424515"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P5</a:t>
              </a:r>
              <a:endParaRPr lang="en-US" b="1" dirty="0">
                <a:solidFill>
                  <a:schemeClr val="bg2">
                    <a:lumMod val="75000"/>
                  </a:schemeClr>
                </a:solidFill>
                <a:latin typeface="Calibri" pitchFamily="34" charset="0"/>
              </a:endParaRPr>
            </a:p>
          </p:txBody>
        </p:sp>
        <p:sp>
          <p:nvSpPr>
            <p:cNvPr id="205" name="Flowchart: Direct Access Storage 204"/>
            <p:cNvSpPr/>
            <p:nvPr/>
          </p:nvSpPr>
          <p:spPr>
            <a:xfrm rot="16200000">
              <a:off x="3604728" y="3581300"/>
              <a:ext cx="345013" cy="457200"/>
            </a:xfrm>
            <a:prstGeom prst="flowChartMagneticDrum">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TextBox 205"/>
            <p:cNvSpPr txBox="1"/>
            <p:nvPr/>
          </p:nvSpPr>
          <p:spPr>
            <a:xfrm>
              <a:off x="332903" y="2674145"/>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P7</a:t>
              </a:r>
              <a:endParaRPr lang="en-US" b="1" dirty="0">
                <a:solidFill>
                  <a:schemeClr val="bg2">
                    <a:lumMod val="75000"/>
                  </a:schemeClr>
                </a:solidFill>
                <a:latin typeface="Calibri" pitchFamily="34" charset="0"/>
              </a:endParaRPr>
            </a:p>
          </p:txBody>
        </p:sp>
        <p:sp>
          <p:nvSpPr>
            <p:cNvPr id="207" name="TextBox 206"/>
            <p:cNvSpPr txBox="1"/>
            <p:nvPr/>
          </p:nvSpPr>
          <p:spPr>
            <a:xfrm>
              <a:off x="1598977" y="2652761"/>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P9</a:t>
              </a:r>
              <a:endParaRPr lang="en-US" b="1" dirty="0">
                <a:solidFill>
                  <a:schemeClr val="bg2">
                    <a:lumMod val="75000"/>
                  </a:schemeClr>
                </a:solidFill>
                <a:latin typeface="Calibri" pitchFamily="34" charset="0"/>
              </a:endParaRPr>
            </a:p>
          </p:txBody>
        </p:sp>
        <p:sp>
          <p:nvSpPr>
            <p:cNvPr id="208" name="TextBox 207"/>
            <p:cNvSpPr txBox="1"/>
            <p:nvPr/>
          </p:nvSpPr>
          <p:spPr>
            <a:xfrm>
              <a:off x="922234" y="2672662"/>
              <a:ext cx="428322"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P8</a:t>
              </a:r>
              <a:endParaRPr lang="en-US" b="1" dirty="0">
                <a:solidFill>
                  <a:schemeClr val="bg2">
                    <a:lumMod val="75000"/>
                  </a:schemeClr>
                </a:solidFill>
                <a:latin typeface="Calibri" pitchFamily="34" charset="0"/>
              </a:endParaRPr>
            </a:p>
          </p:txBody>
        </p:sp>
        <p:sp>
          <p:nvSpPr>
            <p:cNvPr id="209" name="TextBox 208"/>
            <p:cNvSpPr txBox="1"/>
            <p:nvPr/>
          </p:nvSpPr>
          <p:spPr>
            <a:xfrm>
              <a:off x="3519495" y="1414733"/>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M6</a:t>
              </a:r>
              <a:endParaRPr lang="en-US" b="1" dirty="0">
                <a:solidFill>
                  <a:schemeClr val="bg2">
                    <a:lumMod val="75000"/>
                  </a:schemeClr>
                </a:solidFill>
                <a:latin typeface="Calibri" pitchFamily="34" charset="0"/>
              </a:endParaRPr>
            </a:p>
          </p:txBody>
        </p:sp>
        <p:sp>
          <p:nvSpPr>
            <p:cNvPr id="210" name="TextBox 209"/>
            <p:cNvSpPr txBox="1"/>
            <p:nvPr/>
          </p:nvSpPr>
          <p:spPr>
            <a:xfrm>
              <a:off x="4166472" y="1414731"/>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M8</a:t>
              </a:r>
              <a:endParaRPr lang="en-US" b="1" dirty="0">
                <a:solidFill>
                  <a:schemeClr val="bg2">
                    <a:lumMod val="75000"/>
                  </a:schemeClr>
                </a:solidFill>
                <a:latin typeface="Calibri" pitchFamily="34" charset="0"/>
              </a:endParaRPr>
            </a:p>
          </p:txBody>
        </p:sp>
        <p:sp>
          <p:nvSpPr>
            <p:cNvPr id="211" name="TextBox 210"/>
            <p:cNvSpPr txBox="1"/>
            <p:nvPr/>
          </p:nvSpPr>
          <p:spPr>
            <a:xfrm>
              <a:off x="4714654" y="1435757"/>
              <a:ext cx="62068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M10</a:t>
              </a:r>
              <a:endParaRPr lang="en-US" b="1" dirty="0">
                <a:solidFill>
                  <a:schemeClr val="bg2">
                    <a:lumMod val="75000"/>
                  </a:schemeClr>
                </a:solidFill>
                <a:latin typeface="Calibri" pitchFamily="34" charset="0"/>
              </a:endParaRPr>
            </a:p>
          </p:txBody>
        </p:sp>
        <p:sp>
          <p:nvSpPr>
            <p:cNvPr id="212" name="TextBox 211"/>
            <p:cNvSpPr txBox="1"/>
            <p:nvPr/>
          </p:nvSpPr>
          <p:spPr>
            <a:xfrm>
              <a:off x="3546156" y="2049117"/>
              <a:ext cx="50341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a:t>
              </a:r>
              <a:endParaRPr lang="en-US" b="1" dirty="0">
                <a:solidFill>
                  <a:schemeClr val="bg2">
                    <a:lumMod val="75000"/>
                  </a:schemeClr>
                </a:solidFill>
                <a:latin typeface="Calibri" pitchFamily="34" charset="0"/>
              </a:endParaRPr>
            </a:p>
          </p:txBody>
        </p:sp>
        <p:sp>
          <p:nvSpPr>
            <p:cNvPr id="213" name="TextBox 212"/>
            <p:cNvSpPr txBox="1"/>
            <p:nvPr/>
          </p:nvSpPr>
          <p:spPr>
            <a:xfrm>
              <a:off x="4700309" y="2047633"/>
              <a:ext cx="62040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M11</a:t>
              </a:r>
              <a:endParaRPr lang="en-US" b="1" dirty="0">
                <a:solidFill>
                  <a:schemeClr val="bg2">
                    <a:lumMod val="75000"/>
                  </a:schemeClr>
                </a:solidFill>
                <a:latin typeface="Calibri" pitchFamily="34" charset="0"/>
              </a:endParaRPr>
            </a:p>
          </p:txBody>
        </p:sp>
        <p:sp>
          <p:nvSpPr>
            <p:cNvPr id="214" name="TextBox 213"/>
            <p:cNvSpPr txBox="1"/>
            <p:nvPr/>
          </p:nvSpPr>
          <p:spPr>
            <a:xfrm>
              <a:off x="3519495" y="3337022"/>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M3</a:t>
              </a:r>
              <a:endParaRPr lang="en-US" b="1" dirty="0">
                <a:solidFill>
                  <a:schemeClr val="bg2">
                    <a:lumMod val="75000"/>
                  </a:schemeClr>
                </a:solidFill>
                <a:latin typeface="Calibri" pitchFamily="34" charset="0"/>
              </a:endParaRPr>
            </a:p>
          </p:txBody>
        </p:sp>
        <p:sp>
          <p:nvSpPr>
            <p:cNvPr id="215" name="TextBox 214"/>
            <p:cNvSpPr txBox="1"/>
            <p:nvPr/>
          </p:nvSpPr>
          <p:spPr>
            <a:xfrm>
              <a:off x="4135487" y="3337022"/>
              <a:ext cx="50341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M5</a:t>
              </a:r>
              <a:endParaRPr lang="en-US" b="1" dirty="0">
                <a:solidFill>
                  <a:schemeClr val="bg2">
                    <a:lumMod val="75000"/>
                  </a:schemeClr>
                </a:solidFill>
                <a:latin typeface="Calibri" pitchFamily="34" charset="0"/>
              </a:endParaRPr>
            </a:p>
          </p:txBody>
        </p:sp>
        <p:sp>
          <p:nvSpPr>
            <p:cNvPr id="216" name="TextBox 215"/>
            <p:cNvSpPr txBox="1"/>
            <p:nvPr/>
          </p:nvSpPr>
          <p:spPr>
            <a:xfrm>
              <a:off x="4773164" y="3337022"/>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M7</a:t>
              </a:r>
              <a:endParaRPr lang="en-US" b="1" dirty="0">
                <a:solidFill>
                  <a:schemeClr val="bg2">
                    <a:lumMod val="75000"/>
                  </a:schemeClr>
                </a:solidFill>
                <a:latin typeface="Calibri" pitchFamily="34" charset="0"/>
              </a:endParaRPr>
            </a:p>
          </p:txBody>
        </p:sp>
        <p:sp>
          <p:nvSpPr>
            <p:cNvPr id="217" name="TextBox 216"/>
            <p:cNvSpPr txBox="1"/>
            <p:nvPr/>
          </p:nvSpPr>
          <p:spPr>
            <a:xfrm>
              <a:off x="4135487" y="2047633"/>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M9</a:t>
              </a:r>
              <a:endParaRPr lang="en-US" b="1" dirty="0">
                <a:solidFill>
                  <a:schemeClr val="bg2">
                    <a:lumMod val="75000"/>
                  </a:schemeClr>
                </a:solidFill>
                <a:latin typeface="Calibri" pitchFamily="34" charset="0"/>
              </a:endParaRPr>
            </a:p>
          </p:txBody>
        </p:sp>
        <p:sp>
          <p:nvSpPr>
            <p:cNvPr id="218" name="TextBox 217"/>
            <p:cNvSpPr txBox="1"/>
            <p:nvPr/>
          </p:nvSpPr>
          <p:spPr>
            <a:xfrm>
              <a:off x="3524249" y="2706009"/>
              <a:ext cx="505267"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M2</a:t>
              </a:r>
              <a:endParaRPr lang="en-US" b="1" dirty="0">
                <a:solidFill>
                  <a:schemeClr val="bg2">
                    <a:lumMod val="75000"/>
                  </a:schemeClr>
                </a:solidFill>
                <a:latin typeface="Calibri" pitchFamily="34" charset="0"/>
              </a:endParaRPr>
            </a:p>
          </p:txBody>
        </p:sp>
        <p:sp>
          <p:nvSpPr>
            <p:cNvPr id="219" name="TextBox 218"/>
            <p:cNvSpPr txBox="1"/>
            <p:nvPr/>
          </p:nvSpPr>
          <p:spPr>
            <a:xfrm>
              <a:off x="4668894" y="2696853"/>
              <a:ext cx="62068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M12</a:t>
              </a:r>
              <a:endParaRPr lang="en-US" b="1" dirty="0">
                <a:solidFill>
                  <a:schemeClr val="bg2">
                    <a:lumMod val="75000"/>
                  </a:schemeClr>
                </a:solidFill>
                <a:latin typeface="Calibri" pitchFamily="34" charset="0"/>
              </a:endParaRPr>
            </a:p>
          </p:txBody>
        </p:sp>
        <p:sp>
          <p:nvSpPr>
            <p:cNvPr id="220" name="TextBox 219"/>
            <p:cNvSpPr txBox="1"/>
            <p:nvPr/>
          </p:nvSpPr>
          <p:spPr>
            <a:xfrm>
              <a:off x="4113580" y="2704526"/>
              <a:ext cx="503413" cy="492443"/>
            </a:xfrm>
            <a:prstGeom prst="rect">
              <a:avLst/>
            </a:prstGeom>
            <a:noFill/>
          </p:spPr>
          <p:txBody>
            <a:bodyPr wrap="none" rtlCol="0">
              <a:spAutoFit/>
            </a:bodyPr>
            <a:lstStyle/>
            <a:p>
              <a:r>
                <a:rPr lang="en-US" b="1" dirty="0" smtClean="0">
                  <a:solidFill>
                    <a:schemeClr val="bg2">
                      <a:lumMod val="75000"/>
                    </a:schemeClr>
                  </a:solidFill>
                  <a:latin typeface="Calibri" pitchFamily="34" charset="0"/>
                </a:rPr>
                <a:t>M4</a:t>
              </a:r>
              <a:endParaRPr lang="en-US" b="1" dirty="0">
                <a:solidFill>
                  <a:schemeClr val="bg2">
                    <a:lumMod val="75000"/>
                  </a:schemeClr>
                </a:solidFill>
                <a:latin typeface="Calibri" pitchFamily="34" charset="0"/>
              </a:endParaRPr>
            </a:p>
          </p:txBody>
        </p:sp>
        <p:sp>
          <p:nvSpPr>
            <p:cNvPr id="221" name="TextBox 220"/>
            <p:cNvSpPr txBox="1"/>
            <p:nvPr/>
          </p:nvSpPr>
          <p:spPr>
            <a:xfrm>
              <a:off x="2123954" y="1605246"/>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1</a:t>
              </a:r>
              <a:endParaRPr lang="en-US" sz="1400" b="1" dirty="0">
                <a:solidFill>
                  <a:schemeClr val="bg2">
                    <a:lumMod val="75000"/>
                  </a:schemeClr>
                </a:solidFill>
                <a:latin typeface="Calibri" pitchFamily="34" charset="0"/>
              </a:endParaRPr>
            </a:p>
          </p:txBody>
        </p:sp>
        <p:sp>
          <p:nvSpPr>
            <p:cNvPr id="222" name="TextBox 221"/>
            <p:cNvSpPr txBox="1"/>
            <p:nvPr/>
          </p:nvSpPr>
          <p:spPr>
            <a:xfrm>
              <a:off x="2123954" y="2246597"/>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2</a:t>
              </a:r>
              <a:endParaRPr lang="en-US" sz="1400" b="1" dirty="0">
                <a:solidFill>
                  <a:schemeClr val="bg2">
                    <a:lumMod val="75000"/>
                  </a:schemeClr>
                </a:solidFill>
                <a:latin typeface="Calibri" pitchFamily="34" charset="0"/>
              </a:endParaRPr>
            </a:p>
          </p:txBody>
        </p:sp>
        <p:sp>
          <p:nvSpPr>
            <p:cNvPr id="223" name="TextBox 222"/>
            <p:cNvSpPr txBox="1"/>
            <p:nvPr/>
          </p:nvSpPr>
          <p:spPr>
            <a:xfrm>
              <a:off x="2123954" y="2887946"/>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3</a:t>
              </a:r>
              <a:endParaRPr lang="en-US" sz="1400" b="1" dirty="0">
                <a:solidFill>
                  <a:schemeClr val="bg2">
                    <a:lumMod val="75000"/>
                  </a:schemeClr>
                </a:solidFill>
                <a:latin typeface="Calibri" pitchFamily="34" charset="0"/>
              </a:endParaRPr>
            </a:p>
          </p:txBody>
        </p:sp>
        <p:sp>
          <p:nvSpPr>
            <p:cNvPr id="224" name="TextBox 223"/>
            <p:cNvSpPr txBox="1"/>
            <p:nvPr/>
          </p:nvSpPr>
          <p:spPr>
            <a:xfrm>
              <a:off x="2123954" y="3529297"/>
              <a:ext cx="1355860" cy="410369"/>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400" b="1" dirty="0" smtClean="0">
                  <a:solidFill>
                    <a:schemeClr val="bg2">
                      <a:lumMod val="75000"/>
                    </a:schemeClr>
                  </a:solidFill>
                  <a:latin typeface="Calibri" pitchFamily="34" charset="0"/>
                </a:rPr>
                <a:t>Segment Host 4</a:t>
              </a:r>
              <a:endParaRPr lang="en-US" sz="1400" b="1" dirty="0">
                <a:solidFill>
                  <a:schemeClr val="bg2">
                    <a:lumMod val="75000"/>
                  </a:schemeClr>
                </a:solidFill>
                <a:latin typeface="Calibri" pitchFamily="34" charset="0"/>
              </a:endParaRPr>
            </a:p>
          </p:txBody>
        </p:sp>
      </p:grpSp>
      <p:sp>
        <p:nvSpPr>
          <p:cNvPr id="26" name="Oval 25"/>
          <p:cNvSpPr/>
          <p:nvPr/>
        </p:nvSpPr>
        <p:spPr>
          <a:xfrm>
            <a:off x="7115305" y="2262321"/>
            <a:ext cx="670735" cy="493878"/>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8600" y="3032893"/>
            <a:ext cx="8610600" cy="1631216"/>
          </a:xfrm>
          <a:prstGeom prst="rect">
            <a:avLst/>
          </a:prstGeom>
        </p:spPr>
        <p:txBody>
          <a:bodyPr wrap="square">
            <a:spAutoFit/>
          </a:bodyPr>
          <a:lstStyle/>
          <a:p>
            <a:pPr>
              <a:spcBef>
                <a:spcPts val="0"/>
              </a:spcBef>
              <a:buClr>
                <a:srgbClr val="92D050"/>
              </a:buClr>
              <a:buSzPct val="120000"/>
            </a:pPr>
            <a:r>
              <a:rPr lang="en-US" sz="2000" dirty="0">
                <a:solidFill>
                  <a:schemeClr val="bg2">
                    <a:lumMod val="75000"/>
                  </a:schemeClr>
                </a:solidFill>
                <a:latin typeface="Calibri" pitchFamily="34" charset="0"/>
              </a:rPr>
              <a:t>Run the following command to re-balance the cluster</a:t>
            </a:r>
          </a:p>
          <a:p>
            <a:pPr marL="688975" lvl="1" indent="-231775">
              <a:spcBef>
                <a:spcPts val="0"/>
              </a:spcBef>
              <a:buClr>
                <a:srgbClr val="92D050"/>
              </a:buClr>
              <a:buSzPct val="120000"/>
              <a:buFont typeface="Arial" charset="0"/>
              <a:buChar char="•"/>
            </a:pPr>
            <a:r>
              <a:rPr lang="en-US" sz="2000" dirty="0" err="1">
                <a:solidFill>
                  <a:schemeClr val="bg2">
                    <a:lumMod val="75000"/>
                  </a:schemeClr>
                </a:solidFill>
                <a:latin typeface="Courier New" pitchFamily="49" charset="0"/>
                <a:cs typeface="Courier New" pitchFamily="49" charset="0"/>
              </a:rPr>
              <a:t>gprecoverseg</a:t>
            </a:r>
            <a:r>
              <a:rPr lang="en-US" sz="2000" dirty="0">
                <a:solidFill>
                  <a:schemeClr val="bg2">
                    <a:lumMod val="75000"/>
                  </a:schemeClr>
                </a:solidFill>
                <a:latin typeface="Courier New" pitchFamily="49" charset="0"/>
                <a:cs typeface="Courier New" pitchFamily="49" charset="0"/>
              </a:rPr>
              <a:t> -r</a:t>
            </a:r>
          </a:p>
          <a:p>
            <a:pPr lvl="0">
              <a:spcBef>
                <a:spcPts val="0"/>
              </a:spcBef>
              <a:buClr>
                <a:srgbClr val="92D050"/>
              </a:buClr>
              <a:buSzPct val="120000"/>
            </a:pPr>
            <a:r>
              <a:rPr lang="en-US" sz="2000" dirty="0" smtClean="0">
                <a:solidFill>
                  <a:schemeClr val="bg2">
                    <a:lumMod val="75000"/>
                  </a:schemeClr>
                </a:solidFill>
                <a:latin typeface="Calibri" pitchFamily="34" charset="0"/>
              </a:rPr>
              <a:t>The </a:t>
            </a:r>
            <a:r>
              <a:rPr lang="en-US" sz="2000" dirty="0">
                <a:solidFill>
                  <a:schemeClr val="bg2">
                    <a:lumMod val="75000"/>
                  </a:schemeClr>
                </a:solidFill>
                <a:latin typeface="Calibri" pitchFamily="34" charset="0"/>
              </a:rPr>
              <a:t>database cluster </a:t>
            </a:r>
            <a:r>
              <a:rPr lang="en-US" sz="2000" dirty="0" smtClean="0">
                <a:solidFill>
                  <a:schemeClr val="bg2">
                    <a:lumMod val="75000"/>
                  </a:schemeClr>
                </a:solidFill>
                <a:latin typeface="Calibri" pitchFamily="34" charset="0"/>
              </a:rPr>
              <a:t>would then be back in a balanced condition</a:t>
            </a:r>
          </a:p>
          <a:p>
            <a:pPr marL="688975" lvl="1" indent="-231775">
              <a:spcBef>
                <a:spcPts val="0"/>
              </a:spcBef>
              <a:buClr>
                <a:srgbClr val="92D050"/>
              </a:buClr>
              <a:buSzPct val="120000"/>
              <a:buFont typeface="Arial" charset="0"/>
              <a:buChar char="•"/>
            </a:pPr>
            <a:r>
              <a:rPr lang="en-US" sz="2000" dirty="0" smtClean="0">
                <a:solidFill>
                  <a:schemeClr val="bg2">
                    <a:lumMod val="75000"/>
                  </a:schemeClr>
                </a:solidFill>
                <a:latin typeface="Calibri" pitchFamily="34" charset="0"/>
              </a:rPr>
              <a:t>Segment Host 2: 3 Primaries, 3 Mirrors</a:t>
            </a:r>
          </a:p>
          <a:p>
            <a:pPr marL="688975" lvl="1" indent="-231775">
              <a:spcBef>
                <a:spcPts val="0"/>
              </a:spcBef>
              <a:buClr>
                <a:srgbClr val="92D050"/>
              </a:buClr>
              <a:buSzPct val="120000"/>
              <a:buFont typeface="Arial" charset="0"/>
              <a:buChar char="•"/>
            </a:pPr>
            <a:r>
              <a:rPr lang="en-US" sz="2000" dirty="0" smtClean="0">
                <a:solidFill>
                  <a:schemeClr val="bg2">
                    <a:lumMod val="75000"/>
                  </a:schemeClr>
                </a:solidFill>
                <a:latin typeface="Calibri" pitchFamily="34" charset="0"/>
              </a:rPr>
              <a:t>Segment Host 4: 3 Primaries, 3 Mirrors</a:t>
            </a:r>
          </a:p>
        </p:txBody>
      </p:sp>
      <p:sp>
        <p:nvSpPr>
          <p:cNvPr id="74" name="Oval 73"/>
          <p:cNvSpPr/>
          <p:nvPr/>
        </p:nvSpPr>
        <p:spPr>
          <a:xfrm>
            <a:off x="3867026" y="1286391"/>
            <a:ext cx="670735" cy="493878"/>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98587600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z="3200" dirty="0" smtClean="0"/>
              <a:t>Setting Greenplum Environment Variables</a:t>
            </a:r>
            <a:endParaRPr lang="en-US" sz="3200" dirty="0"/>
          </a:p>
        </p:txBody>
      </p:sp>
      <p:pic>
        <p:nvPicPr>
          <p:cNvPr id="139266" name="Picture 2" descr="C:\DOCUME~1\cantot\LOCALS~1\Temp\SNAGHTML6b28490.PNG"/>
          <p:cNvPicPr>
            <a:picLocks noChangeAspect="1" noChangeArrowheads="1"/>
          </p:cNvPicPr>
          <p:nvPr/>
        </p:nvPicPr>
        <p:blipFill>
          <a:blip r:embed="rId3" cstate="print"/>
          <a:srcRect/>
          <a:stretch>
            <a:fillRect/>
          </a:stretch>
        </p:blipFill>
        <p:spPr bwMode="auto">
          <a:xfrm>
            <a:off x="3551185" y="766031"/>
            <a:ext cx="5200977" cy="2771776"/>
          </a:xfrm>
          <a:prstGeom prst="rect">
            <a:avLst/>
          </a:prstGeom>
          <a:noFill/>
          <a:effectLst>
            <a:outerShdw blurRad="50800" dist="38100" dir="2700000" algn="tl" rotWithShape="0">
              <a:prstClr val="black">
                <a:alpha val="40000"/>
              </a:prstClr>
            </a:outerShdw>
          </a:effectLst>
        </p:spPr>
      </p:pic>
      <p:sp>
        <p:nvSpPr>
          <p:cNvPr id="8" name="Line Callout 1 (Border and Accent Bar) 7"/>
          <p:cNvSpPr/>
          <p:nvPr/>
        </p:nvSpPr>
        <p:spPr>
          <a:xfrm flipH="1">
            <a:off x="152400" y="1040403"/>
            <a:ext cx="2209800" cy="1062820"/>
          </a:xfrm>
          <a:prstGeom prst="accentBorderCallout1">
            <a:avLst>
              <a:gd name="adj1" fmla="val 80819"/>
              <a:gd name="adj2" fmla="val -4052"/>
              <a:gd name="adj3" fmla="val 138864"/>
              <a:gd name="adj4" fmla="val -52776"/>
            </a:avLst>
          </a:prstGeom>
          <a:no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2">
                    <a:lumMod val="75000"/>
                  </a:schemeClr>
                </a:solidFill>
                <a:latin typeface="Courier New" pitchFamily="49" charset="0"/>
                <a:cs typeface="Courier New" pitchFamily="49" charset="0"/>
              </a:rPr>
              <a:t>GPHOME</a:t>
            </a:r>
            <a:r>
              <a:rPr lang="en-US" sz="1600" dirty="0" smtClean="0">
                <a:solidFill>
                  <a:schemeClr val="bg2">
                    <a:lumMod val="75000"/>
                  </a:schemeClr>
                </a:solidFill>
                <a:latin typeface="Calibri" pitchFamily="34" charset="0"/>
              </a:rPr>
              <a:t> points to the base Greenplum directory (executables and libraries) </a:t>
            </a:r>
            <a:endParaRPr lang="en-US" sz="1600" dirty="0">
              <a:solidFill>
                <a:schemeClr val="bg2">
                  <a:lumMod val="75000"/>
                </a:schemeClr>
              </a:solidFill>
              <a:latin typeface="Calibri" pitchFamily="34" charset="0"/>
            </a:endParaRPr>
          </a:p>
        </p:txBody>
      </p:sp>
      <p:sp>
        <p:nvSpPr>
          <p:cNvPr id="9" name="Line Callout 1 (Border and Accent Bar) 8"/>
          <p:cNvSpPr/>
          <p:nvPr/>
        </p:nvSpPr>
        <p:spPr>
          <a:xfrm rot="16200000" flipH="1">
            <a:off x="6912734" y="2574425"/>
            <a:ext cx="804931" cy="3200400"/>
          </a:xfrm>
          <a:prstGeom prst="accentBorderCallout1">
            <a:avLst>
              <a:gd name="adj1" fmla="val 79834"/>
              <a:gd name="adj2" fmla="val -9225"/>
              <a:gd name="adj3" fmla="val 48239"/>
              <a:gd name="adj4" fmla="val -125621"/>
            </a:avLst>
          </a:prstGeom>
          <a:no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i="1" dirty="0" smtClean="0">
                <a:solidFill>
                  <a:schemeClr val="bg2">
                    <a:lumMod val="75000"/>
                  </a:schemeClr>
                </a:solidFill>
                <a:latin typeface="Courier New" pitchFamily="49" charset="0"/>
                <a:cs typeface="Courier New" pitchFamily="49" charset="0"/>
              </a:rPr>
              <a:t>MASTER_DATA_DIRECTORY</a:t>
            </a:r>
            <a:r>
              <a:rPr lang="en-US" sz="1600" dirty="0" smtClean="0">
                <a:solidFill>
                  <a:schemeClr val="bg2">
                    <a:lumMod val="75000"/>
                  </a:schemeClr>
                </a:solidFill>
                <a:latin typeface="Courier New" pitchFamily="49" charset="0"/>
                <a:cs typeface="Courier New" pitchFamily="49" charset="0"/>
              </a:rPr>
              <a:t> </a:t>
            </a:r>
            <a:r>
              <a:rPr lang="en-US" sz="1600" dirty="0" smtClean="0">
                <a:solidFill>
                  <a:schemeClr val="bg2">
                    <a:lumMod val="75000"/>
                  </a:schemeClr>
                </a:solidFill>
                <a:latin typeface="Calibri" pitchFamily="34" charset="0"/>
              </a:rPr>
              <a:t>is the location of the data directory on the master server</a:t>
            </a:r>
            <a:endParaRPr lang="en-US" sz="1600" dirty="0">
              <a:solidFill>
                <a:schemeClr val="bg2">
                  <a:lumMod val="75000"/>
                </a:schemeClr>
              </a:solidFill>
              <a:latin typeface="Calibri" pitchFamily="34" charset="0"/>
            </a:endParaRPr>
          </a:p>
        </p:txBody>
      </p:sp>
      <p:sp>
        <p:nvSpPr>
          <p:cNvPr id="10" name="Line Callout 1 (Border and Accent Bar) 9"/>
          <p:cNvSpPr/>
          <p:nvPr/>
        </p:nvSpPr>
        <p:spPr>
          <a:xfrm flipH="1">
            <a:off x="228600" y="3543299"/>
            <a:ext cx="2971800" cy="1021877"/>
          </a:xfrm>
          <a:prstGeom prst="accentBorderCallout1">
            <a:avLst>
              <a:gd name="adj1" fmla="val 80819"/>
              <a:gd name="adj2" fmla="val -2991"/>
              <a:gd name="adj3" fmla="val -22227"/>
              <a:gd name="adj4" fmla="val -67126"/>
            </a:avLst>
          </a:prstGeom>
          <a:no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75000"/>
                  </a:schemeClr>
                </a:solidFill>
                <a:latin typeface="Calibri" pitchFamily="34" charset="0"/>
                <a:cs typeface="Courier New" pitchFamily="49" charset="0"/>
              </a:rPr>
              <a:t>Always source the </a:t>
            </a:r>
            <a:r>
              <a:rPr lang="en-US" sz="1600" i="1" dirty="0" smtClean="0">
                <a:solidFill>
                  <a:schemeClr val="bg2">
                    <a:lumMod val="75000"/>
                  </a:schemeClr>
                </a:solidFill>
                <a:latin typeface="Courier New" pitchFamily="49" charset="0"/>
                <a:cs typeface="Courier New" pitchFamily="49" charset="0"/>
              </a:rPr>
              <a:t>greenplum_path.sh</a:t>
            </a:r>
            <a:r>
              <a:rPr lang="en-US" sz="1600" dirty="0" smtClean="0">
                <a:solidFill>
                  <a:schemeClr val="bg2">
                    <a:lumMod val="75000"/>
                  </a:schemeClr>
                </a:solidFill>
                <a:latin typeface="Calibri" pitchFamily="34" charset="0"/>
                <a:cs typeface="Courier New" pitchFamily="49" charset="0"/>
              </a:rPr>
              <a:t> file</a:t>
            </a:r>
          </a:p>
          <a:p>
            <a:pPr algn="ctr"/>
            <a:r>
              <a:rPr lang="en-US" sz="1600" dirty="0" smtClean="0">
                <a:solidFill>
                  <a:schemeClr val="bg2">
                    <a:lumMod val="75000"/>
                  </a:schemeClr>
                </a:solidFill>
                <a:latin typeface="Calibri" pitchFamily="34" charset="0"/>
                <a:cs typeface="Courier New" pitchFamily="49" charset="0"/>
              </a:rPr>
              <a:t>(sets up paths to executables and libraries)</a:t>
            </a:r>
            <a:endParaRPr lang="en-US" sz="1600" dirty="0">
              <a:solidFill>
                <a:schemeClr val="bg2">
                  <a:lumMod val="75000"/>
                </a:schemeClr>
              </a:solidFill>
              <a:latin typeface="Calibri" pitchFamily="34" charset="0"/>
            </a:endParaRPr>
          </a:p>
        </p:txBody>
      </p:sp>
      <p:sp>
        <p:nvSpPr>
          <p:cNvPr id="7" name="Line Callout 1 (Border and Accent Bar) 6"/>
          <p:cNvSpPr/>
          <p:nvPr/>
        </p:nvSpPr>
        <p:spPr>
          <a:xfrm flipH="1">
            <a:off x="304800" y="2343844"/>
            <a:ext cx="2209800" cy="1062820"/>
          </a:xfrm>
          <a:prstGeom prst="accentBorderCallout1">
            <a:avLst>
              <a:gd name="adj1" fmla="val 80819"/>
              <a:gd name="adj2" fmla="val -4052"/>
              <a:gd name="adj3" fmla="val 59724"/>
              <a:gd name="adj4" fmla="val -46401"/>
            </a:avLst>
          </a:prstGeom>
          <a:no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2">
                    <a:lumMod val="75000"/>
                  </a:schemeClr>
                </a:solidFill>
                <a:latin typeface="Courier New" pitchFamily="49" charset="0"/>
                <a:cs typeface="Courier New" pitchFamily="49" charset="0"/>
              </a:rPr>
              <a:t>PGDATABASE</a:t>
            </a:r>
            <a:r>
              <a:rPr lang="en-US" sz="1600" dirty="0">
                <a:solidFill>
                  <a:schemeClr val="bg2">
                    <a:lumMod val="75000"/>
                  </a:schemeClr>
                </a:solidFill>
                <a:latin typeface="Courier New" pitchFamily="49" charset="0"/>
                <a:cs typeface="Courier New" pitchFamily="49" charset="0"/>
              </a:rPr>
              <a:t> </a:t>
            </a:r>
            <a:r>
              <a:rPr lang="en-US" sz="1600" dirty="0">
                <a:solidFill>
                  <a:schemeClr val="bg2">
                    <a:lumMod val="75000"/>
                  </a:schemeClr>
                </a:solidFill>
                <a:latin typeface="Calibri" pitchFamily="34" charset="0"/>
              </a:rPr>
              <a:t>sets up your default database to connect to</a:t>
            </a:r>
          </a:p>
        </p:txBody>
      </p:sp>
    </p:spTree>
    <p:extLst>
      <p:ext uri="{BB962C8B-B14F-4D97-AF65-F5344CB8AC3E}">
        <p14:creationId xmlns:p14="http://schemas.microsoft.com/office/powerpoint/2010/main" val="275823169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6"/>
          <p:cNvSpPr>
            <a:spLocks noGrp="1"/>
          </p:cNvSpPr>
          <p:nvPr>
            <p:ph type="title"/>
          </p:nvPr>
        </p:nvSpPr>
        <p:spPr/>
        <p:txBody>
          <a:bodyPr/>
          <a:lstStyle/>
          <a:p>
            <a:r>
              <a:rPr lang="en-US" sz="3200" dirty="0" smtClean="0"/>
              <a:t>Wrap Up</a:t>
            </a:r>
          </a:p>
        </p:txBody>
      </p:sp>
      <p:sp>
        <p:nvSpPr>
          <p:cNvPr id="6" name="Content Placeholder 5"/>
          <p:cNvSpPr>
            <a:spLocks noGrp="1"/>
          </p:cNvSpPr>
          <p:nvPr>
            <p:ph idx="1"/>
          </p:nvPr>
        </p:nvSpPr>
        <p:spPr/>
        <p:txBody>
          <a:bodyPr/>
          <a:lstStyle/>
          <a:p>
            <a:pPr marL="0" indent="0">
              <a:buNone/>
            </a:pPr>
            <a:r>
              <a:rPr lang="en-US" dirty="0" smtClean="0"/>
              <a:t>During this lesson, the following topics were covered</a:t>
            </a:r>
          </a:p>
          <a:p>
            <a:pPr marL="342900" indent="-342900">
              <a:buFont typeface="Arial"/>
              <a:buChar char="•"/>
            </a:pPr>
            <a:r>
              <a:rPr lang="en-US" dirty="0" smtClean="0"/>
              <a:t>Initializing the database</a:t>
            </a:r>
          </a:p>
          <a:p>
            <a:pPr marL="342900" indent="-342900">
              <a:buFont typeface="Arial"/>
              <a:buChar char="•"/>
            </a:pPr>
            <a:r>
              <a:rPr lang="en-US" dirty="0" smtClean="0"/>
              <a:t>Array configurations</a:t>
            </a:r>
          </a:p>
          <a:p>
            <a:pPr marL="342900" indent="-342900">
              <a:buFont typeface="Arial"/>
              <a:buChar char="•"/>
            </a:pPr>
            <a:r>
              <a:rPr lang="en-US" dirty="0" smtClean="0"/>
              <a:t>Mirroring options</a:t>
            </a:r>
          </a:p>
          <a:p>
            <a:pPr marL="342900" indent="-342900">
              <a:buFont typeface="Arial"/>
              <a:buChar char="•"/>
            </a:pPr>
            <a:endParaRPr lang="en-US" dirty="0"/>
          </a:p>
        </p:txBody>
      </p:sp>
    </p:spTree>
    <p:custDataLst>
      <p:tags r:id="rId1"/>
    </p:custDataLst>
    <p:extLst>
      <p:ext uri="{BB962C8B-B14F-4D97-AF65-F5344CB8AC3E}">
        <p14:creationId xmlns:p14="http://schemas.microsoft.com/office/powerpoint/2010/main" val="148003196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40606730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66712" y="325436"/>
            <a:ext cx="8410499" cy="578537"/>
          </a:xfrm>
        </p:spPr>
        <p:txBody>
          <a:bodyPr/>
          <a:lstStyle/>
          <a:p>
            <a:pPr lvl="0">
              <a:defRPr/>
            </a:pPr>
            <a:r>
              <a:rPr lang="en-US" sz="3200" dirty="0" smtClean="0"/>
              <a:t>Greenplum Database System Initialization</a:t>
            </a:r>
          </a:p>
        </p:txBody>
      </p:sp>
      <p:sp>
        <p:nvSpPr>
          <p:cNvPr id="8" name="Content Placeholder 7"/>
          <p:cNvSpPr>
            <a:spLocks noGrp="1"/>
          </p:cNvSpPr>
          <p:nvPr>
            <p:ph type="body" idx="1"/>
          </p:nvPr>
        </p:nvSpPr>
        <p:spPr/>
        <p:txBody>
          <a:bodyPr/>
          <a:lstStyle/>
          <a:p>
            <a:pPr>
              <a:spcBef>
                <a:spcPts val="600"/>
              </a:spcBef>
              <a:buNone/>
            </a:pPr>
            <a:r>
              <a:rPr lang="en-US" sz="2400" dirty="0" smtClean="0"/>
              <a:t>To initialize the Greenplum Database:</a:t>
            </a:r>
          </a:p>
          <a:p>
            <a:pPr marL="457200" indent="-457200">
              <a:spcBef>
                <a:spcPts val="600"/>
              </a:spcBef>
              <a:buFont typeface="+mj-lt"/>
              <a:buAutoNum type="arabicPeriod"/>
            </a:pPr>
            <a:r>
              <a:rPr lang="en-US" sz="2400" dirty="0" smtClean="0"/>
              <a:t>Create a host list file with all segment host names</a:t>
            </a:r>
          </a:p>
          <a:p>
            <a:pPr marL="457200" indent="-457200">
              <a:spcBef>
                <a:spcPts val="600"/>
              </a:spcBef>
              <a:buFont typeface="+mj-lt"/>
              <a:buAutoNum type="arabicPeriod"/>
            </a:pPr>
            <a:r>
              <a:rPr lang="en-US" sz="2400" dirty="0" smtClean="0"/>
              <a:t>Create the system configuration file, in this example, </a:t>
            </a:r>
            <a:r>
              <a:rPr lang="en-US" sz="2400" dirty="0" smtClean="0">
                <a:latin typeface="Courier New" pitchFamily="49" charset="0"/>
                <a:cs typeface="Courier New" pitchFamily="49" charset="0"/>
              </a:rPr>
              <a:t>gp_init_config</a:t>
            </a:r>
          </a:p>
          <a:p>
            <a:pPr marL="457200" indent="-457200">
              <a:spcBef>
                <a:spcPts val="600"/>
              </a:spcBef>
              <a:buFont typeface="+mj-lt"/>
              <a:buAutoNum type="arabicPeriod"/>
            </a:pPr>
            <a:r>
              <a:rPr lang="en-US" sz="2400" dirty="0" smtClean="0"/>
              <a:t>Set the correct locale for the database on the master server</a:t>
            </a:r>
          </a:p>
          <a:p>
            <a:pPr marL="457200" indent="-457200">
              <a:spcBef>
                <a:spcPts val="600"/>
              </a:spcBef>
              <a:buFont typeface="+mj-lt"/>
              <a:buAutoNum type="arabicPeriod"/>
            </a:pPr>
            <a:r>
              <a:rPr lang="en-US" sz="2400" dirty="0" smtClean="0"/>
              <a:t>Run </a:t>
            </a:r>
            <a:r>
              <a:rPr lang="en-US" sz="2400" dirty="0" smtClean="0">
                <a:latin typeface="Courier New" pitchFamily="49" charset="0"/>
                <a:cs typeface="Courier New" pitchFamily="49" charset="0"/>
              </a:rPr>
              <a:t>gpinitsystem</a:t>
            </a:r>
            <a:r>
              <a:rPr lang="en-US" sz="2400" dirty="0" smtClean="0"/>
              <a:t> on the master host</a:t>
            </a:r>
            <a:br>
              <a:rPr lang="en-US" sz="2400" dirty="0" smtClean="0"/>
            </a:br>
            <a:r>
              <a:rPr lang="en-US" sz="2400" dirty="0" smtClean="0"/>
              <a:t>Example:  </a:t>
            </a:r>
            <a:r>
              <a:rPr lang="en-US" sz="2400" dirty="0" smtClean="0">
                <a:latin typeface="Courier New" pitchFamily="49" charset="0"/>
                <a:cs typeface="Courier New" pitchFamily="49" charset="0"/>
              </a:rPr>
              <a:t>gpinitsystem -c gp_init_config</a:t>
            </a:r>
          </a:p>
        </p:txBody>
      </p:sp>
    </p:spTree>
    <p:extLst>
      <p:ext uri="{BB962C8B-B14F-4D97-AF65-F5344CB8AC3E}">
        <p14:creationId xmlns:p14="http://schemas.microsoft.com/office/powerpoint/2010/main" val="17931524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z="3200" dirty="0" smtClean="0"/>
              <a:t>Greenplum Database Configuration File</a:t>
            </a:r>
            <a:endParaRPr lang="en-US" sz="3200" dirty="0"/>
          </a:p>
        </p:txBody>
      </p:sp>
      <p:sp>
        <p:nvSpPr>
          <p:cNvPr id="8" name="Rounded Rectangle 7"/>
          <p:cNvSpPr/>
          <p:nvPr/>
        </p:nvSpPr>
        <p:spPr>
          <a:xfrm>
            <a:off x="215900" y="764466"/>
            <a:ext cx="8331200" cy="3927047"/>
          </a:xfrm>
          <a:prstGeom prst="roundRect">
            <a:avLst>
              <a:gd name="adj" fmla="val 1604"/>
            </a:avLst>
          </a:prstGeom>
          <a:solidFill>
            <a:schemeClr val="bg1"/>
          </a:solidFill>
          <a:ln w="28575">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ounded Rectangle 4"/>
          <p:cNvSpPr/>
          <p:nvPr/>
        </p:nvSpPr>
        <p:spPr>
          <a:xfrm>
            <a:off x="7792870" y="1951031"/>
            <a:ext cx="1228301" cy="2500200"/>
          </a:xfrm>
          <a:prstGeom prst="roundRect">
            <a:avLst>
              <a:gd name="adj" fmla="val 4155"/>
            </a:avLst>
          </a:prstGeom>
          <a:gradFill>
            <a:gsLst>
              <a:gs pos="0">
                <a:schemeClr val="tx1"/>
              </a:gs>
              <a:gs pos="100000">
                <a:schemeClr val="tx1">
                  <a:lumMod val="20000"/>
                  <a:lumOff val="80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7873619" y="2001213"/>
            <a:ext cx="1066800" cy="2365474"/>
          </a:xfrm>
          <a:prstGeom prst="roundRect">
            <a:avLst>
              <a:gd name="adj" fmla="val 2982"/>
            </a:avLst>
          </a:prstGeom>
          <a:solidFill>
            <a:schemeClr val="bg1"/>
          </a:solidFill>
          <a:ln w="12700">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7949819" y="2058363"/>
            <a:ext cx="928785" cy="2308324"/>
          </a:xfrm>
          <a:prstGeom prst="rect">
            <a:avLst/>
          </a:prstGeom>
          <a:noFill/>
        </p:spPr>
        <p:txBody>
          <a:bodyPr wrap="none" rtlCol="0">
            <a:spAutoFit/>
          </a:bodyPr>
          <a:lstStyle/>
          <a:p>
            <a:r>
              <a:rPr lang="en-US" dirty="0" smtClean="0"/>
              <a:t>sdw1-1</a:t>
            </a:r>
          </a:p>
          <a:p>
            <a:r>
              <a:rPr lang="en-US" dirty="0" smtClean="0"/>
              <a:t>sdw1-2</a:t>
            </a:r>
          </a:p>
          <a:p>
            <a:r>
              <a:rPr lang="en-US" dirty="0" smtClean="0"/>
              <a:t>sdw1-3</a:t>
            </a:r>
          </a:p>
          <a:p>
            <a:r>
              <a:rPr lang="en-US" dirty="0" smtClean="0"/>
              <a:t>sdw1-4</a:t>
            </a:r>
          </a:p>
          <a:p>
            <a:r>
              <a:rPr lang="en-US" dirty="0" smtClean="0"/>
              <a:t>sdw2-1</a:t>
            </a:r>
          </a:p>
          <a:p>
            <a:r>
              <a:rPr lang="en-US" dirty="0" smtClean="0"/>
              <a:t>sdw2-2</a:t>
            </a:r>
          </a:p>
          <a:p>
            <a:r>
              <a:rPr lang="en-US" dirty="0" smtClean="0"/>
              <a:t>sdw2-3</a:t>
            </a:r>
          </a:p>
          <a:p>
            <a:r>
              <a:rPr lang="en-US" dirty="0" smtClean="0"/>
              <a:t>sdw2-4</a:t>
            </a:r>
            <a:endParaRPr lang="en-US" dirty="0"/>
          </a:p>
        </p:txBody>
      </p:sp>
      <p:sp>
        <p:nvSpPr>
          <p:cNvPr id="9" name="Rectangle 8"/>
          <p:cNvSpPr/>
          <p:nvPr/>
        </p:nvSpPr>
        <p:spPr>
          <a:xfrm>
            <a:off x="295246" y="972403"/>
            <a:ext cx="7934355" cy="286296"/>
          </a:xfrm>
          <a:prstGeom prst="rect">
            <a:avLst/>
          </a:prstGeom>
          <a:solidFill>
            <a:srgbClr val="D1EFE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38040" y="764467"/>
            <a:ext cx="8093166" cy="4185761"/>
          </a:xfrm>
          <a:prstGeom prst="rect">
            <a:avLst/>
          </a:prstGeom>
          <a:noFill/>
        </p:spPr>
        <p:txBody>
          <a:bodyPr wrap="square" rtlCol="0">
            <a:spAutoFit/>
          </a:bodyPr>
          <a:lstStyle/>
          <a:p>
            <a:r>
              <a:rPr lang="en-US" sz="1400" dirty="0" smtClean="0">
                <a:solidFill>
                  <a:schemeClr val="bg2"/>
                </a:solidFill>
                <a:latin typeface="Courier New" pitchFamily="49" charset="0"/>
                <a:cs typeface="Courier New" pitchFamily="49" charset="0"/>
              </a:rPr>
              <a:t>ARRAY_NAME="Greenplum"</a:t>
            </a:r>
          </a:p>
          <a:p>
            <a:r>
              <a:rPr lang="en-US" sz="1400" dirty="0" smtClean="0">
                <a:solidFill>
                  <a:schemeClr val="bg2"/>
                </a:solidFill>
                <a:latin typeface="Courier New" pitchFamily="49" charset="0"/>
                <a:cs typeface="Courier New" pitchFamily="49" charset="0"/>
              </a:rPr>
              <a:t>MACHINE_LIST_FILE=/home/gpadmin/gpconfigs/hostfile_gpinitsystem</a:t>
            </a:r>
          </a:p>
          <a:p>
            <a:r>
              <a:rPr lang="en-US" sz="1400" dirty="0" smtClean="0">
                <a:solidFill>
                  <a:schemeClr val="bg2"/>
                </a:solidFill>
                <a:latin typeface="Courier New" pitchFamily="49" charset="0"/>
                <a:cs typeface="Courier New" pitchFamily="49" charset="0"/>
              </a:rPr>
              <a:t>SEG_PREFIX=gpseg</a:t>
            </a:r>
          </a:p>
          <a:p>
            <a:r>
              <a:rPr lang="en-US" sz="1400" dirty="0" smtClean="0">
                <a:solidFill>
                  <a:schemeClr val="bg2"/>
                </a:solidFill>
                <a:latin typeface="Courier New" pitchFamily="49" charset="0"/>
                <a:cs typeface="Courier New" pitchFamily="49" charset="0"/>
              </a:rPr>
              <a:t>PORT_BASE=50000</a:t>
            </a:r>
          </a:p>
          <a:p>
            <a:r>
              <a:rPr lang="pt-BR" sz="1400" dirty="0" smtClean="0">
                <a:solidFill>
                  <a:schemeClr val="bg2"/>
                </a:solidFill>
                <a:latin typeface="Courier New" pitchFamily="49" charset="0"/>
                <a:cs typeface="Courier New" pitchFamily="49" charset="0"/>
              </a:rPr>
              <a:t>declare -a DATA_DIRECTORY=(/data1/primary /data1/primary /data1/primary /data2/primary /data2/primary /data2/primary)</a:t>
            </a:r>
          </a:p>
          <a:p>
            <a:r>
              <a:rPr lang="en-US" sz="1400" dirty="0" smtClean="0">
                <a:solidFill>
                  <a:schemeClr val="bg2"/>
                </a:solidFill>
                <a:latin typeface="Courier New" pitchFamily="49" charset="0"/>
                <a:cs typeface="Courier New" pitchFamily="49" charset="0"/>
              </a:rPr>
              <a:t>MASTER_HOSTNAME=mdw</a:t>
            </a:r>
          </a:p>
          <a:p>
            <a:r>
              <a:rPr lang="en-US" sz="1400" dirty="0" smtClean="0">
                <a:solidFill>
                  <a:schemeClr val="bg2"/>
                </a:solidFill>
                <a:latin typeface="Courier New" pitchFamily="49" charset="0"/>
                <a:cs typeface="Courier New" pitchFamily="49" charset="0"/>
              </a:rPr>
              <a:t>MASTER_DIRECTORY=/data/master</a:t>
            </a:r>
          </a:p>
          <a:p>
            <a:r>
              <a:rPr lang="en-US" sz="1400" dirty="0" smtClean="0">
                <a:solidFill>
                  <a:schemeClr val="bg2"/>
                </a:solidFill>
                <a:latin typeface="Courier New" pitchFamily="49" charset="0"/>
                <a:cs typeface="Courier New" pitchFamily="49" charset="0"/>
              </a:rPr>
              <a:t>MASTER_PORT=5432</a:t>
            </a:r>
          </a:p>
          <a:p>
            <a:r>
              <a:rPr lang="en-US" sz="1400" dirty="0" smtClean="0">
                <a:solidFill>
                  <a:schemeClr val="bg2"/>
                </a:solidFill>
                <a:latin typeface="Courier New" pitchFamily="49" charset="0"/>
                <a:cs typeface="Courier New" pitchFamily="49" charset="0"/>
              </a:rPr>
              <a:t>TRUSTED SHELL=ssh</a:t>
            </a:r>
          </a:p>
          <a:p>
            <a:r>
              <a:rPr lang="en-US" sz="1400" dirty="0" smtClean="0">
                <a:solidFill>
                  <a:schemeClr val="bg2"/>
                </a:solidFill>
                <a:latin typeface="Courier New" pitchFamily="49" charset="0"/>
                <a:cs typeface="Courier New" pitchFamily="49" charset="0"/>
              </a:rPr>
              <a:t>CHECK_POINT_SEGMENT=8</a:t>
            </a:r>
          </a:p>
          <a:p>
            <a:r>
              <a:rPr lang="en-US" sz="1400" dirty="0" smtClean="0">
                <a:solidFill>
                  <a:schemeClr val="bg2"/>
                </a:solidFill>
                <a:latin typeface="Courier New" pitchFamily="49" charset="0"/>
                <a:cs typeface="Courier New" pitchFamily="49" charset="0"/>
              </a:rPr>
              <a:t>ENCODING=UNICODE</a:t>
            </a:r>
          </a:p>
          <a:p>
            <a:r>
              <a:rPr lang="en-US" sz="1400" dirty="0" smtClean="0">
                <a:solidFill>
                  <a:schemeClr val="bg2"/>
                </a:solidFill>
                <a:latin typeface="Courier New" pitchFamily="49" charset="0"/>
                <a:cs typeface="Courier New" pitchFamily="49" charset="0"/>
              </a:rPr>
              <a:t>#Option Entries for segment mirrors</a:t>
            </a:r>
          </a:p>
          <a:p>
            <a:r>
              <a:rPr lang="en-US" sz="1400" dirty="0">
                <a:solidFill>
                  <a:schemeClr val="bg2"/>
                </a:solidFill>
                <a:latin typeface="Courier New" pitchFamily="49" charset="0"/>
                <a:cs typeface="Courier New" pitchFamily="49" charset="0"/>
              </a:rPr>
              <a:t>MIRROR_PORT_BASE=50000</a:t>
            </a:r>
          </a:p>
          <a:p>
            <a:r>
              <a:rPr lang="en-US" sz="1400" dirty="0">
                <a:solidFill>
                  <a:schemeClr val="bg2"/>
                </a:solidFill>
                <a:latin typeface="Courier New" pitchFamily="49" charset="0"/>
                <a:cs typeface="Courier New" pitchFamily="49" charset="0"/>
              </a:rPr>
              <a:t>REPLICATION_PORT_BASE=41000</a:t>
            </a:r>
          </a:p>
          <a:p>
            <a:r>
              <a:rPr lang="en-US" sz="1400" dirty="0">
                <a:solidFill>
                  <a:schemeClr val="bg2"/>
                </a:solidFill>
                <a:latin typeface="Courier New" pitchFamily="49" charset="0"/>
                <a:cs typeface="Courier New" pitchFamily="49" charset="0"/>
              </a:rPr>
              <a:t>MIRROR_REPLICATION_PORT_BASE=51000</a:t>
            </a:r>
          </a:p>
          <a:p>
            <a:r>
              <a:rPr lang="en-US" sz="1400" dirty="0">
                <a:solidFill>
                  <a:schemeClr val="bg2"/>
                </a:solidFill>
                <a:latin typeface="Courier New" pitchFamily="49" charset="0"/>
                <a:cs typeface="Courier New" pitchFamily="49" charset="0"/>
              </a:rPr>
              <a:t>declare -a MIRROR_DATA_DIRECTORY=(/data1/mirror</a:t>
            </a:r>
          </a:p>
          <a:p>
            <a:r>
              <a:rPr lang="en-US" sz="1400" dirty="0">
                <a:solidFill>
                  <a:schemeClr val="bg2"/>
                </a:solidFill>
                <a:latin typeface="Courier New" pitchFamily="49" charset="0"/>
                <a:cs typeface="Courier New" pitchFamily="49" charset="0"/>
              </a:rPr>
              <a:t>/data1/mirror /data1/mirror /data2/mirror /data2/</a:t>
            </a:r>
            <a:r>
              <a:rPr lang="en-US" sz="1400" dirty="0" smtClean="0">
                <a:solidFill>
                  <a:schemeClr val="bg2"/>
                </a:solidFill>
                <a:latin typeface="Courier New" pitchFamily="49" charset="0"/>
                <a:cs typeface="Courier New" pitchFamily="49" charset="0"/>
              </a:rPr>
              <a:t>mirror /</a:t>
            </a:r>
            <a:r>
              <a:rPr lang="en-US" sz="1400" dirty="0">
                <a:solidFill>
                  <a:schemeClr val="bg2"/>
                </a:solidFill>
                <a:latin typeface="Courier New" pitchFamily="49" charset="0"/>
                <a:cs typeface="Courier New" pitchFamily="49" charset="0"/>
              </a:rPr>
              <a:t>data2/mirror)</a:t>
            </a:r>
          </a:p>
          <a:p>
            <a:endParaRPr lang="en-US" sz="1400" dirty="0">
              <a:solidFill>
                <a:schemeClr val="bg2"/>
              </a:solidFill>
              <a:latin typeface="Courier New" pitchFamily="49" charset="0"/>
              <a:cs typeface="Courier New" pitchFamily="49" charset="0"/>
            </a:endParaRPr>
          </a:p>
        </p:txBody>
      </p:sp>
    </p:spTree>
    <p:extLst>
      <p:ext uri="{BB962C8B-B14F-4D97-AF65-F5344CB8AC3E}">
        <p14:creationId xmlns:p14="http://schemas.microsoft.com/office/powerpoint/2010/main" val="27963429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6"/>
          <p:cNvSpPr>
            <a:spLocks noGrp="1"/>
          </p:cNvSpPr>
          <p:nvPr>
            <p:ph type="title"/>
          </p:nvPr>
        </p:nvSpPr>
        <p:spPr/>
        <p:txBody>
          <a:bodyPr/>
          <a:lstStyle/>
          <a:p>
            <a:r>
              <a:rPr lang="en-US" sz="3200" dirty="0" smtClean="0"/>
              <a:t>Agenda</a:t>
            </a:r>
          </a:p>
        </p:txBody>
      </p:sp>
      <p:sp>
        <p:nvSpPr>
          <p:cNvPr id="6" name="Content Placeholder 5"/>
          <p:cNvSpPr>
            <a:spLocks noGrp="1"/>
          </p:cNvSpPr>
          <p:nvPr>
            <p:ph idx="1"/>
          </p:nvPr>
        </p:nvSpPr>
        <p:spPr/>
        <p:txBody>
          <a:bodyPr/>
          <a:lstStyle/>
          <a:p>
            <a:pPr marL="342900" indent="-342900">
              <a:buFont typeface="Arial"/>
              <a:buChar char="•"/>
            </a:pPr>
            <a:r>
              <a:rPr lang="en-US" dirty="0" smtClean="0"/>
              <a:t>Initializing the </a:t>
            </a:r>
            <a:r>
              <a:rPr lang="en-US" dirty="0" err="1" smtClean="0"/>
              <a:t>Greenplum</a:t>
            </a:r>
            <a:r>
              <a:rPr lang="en-US" dirty="0" smtClean="0"/>
              <a:t> System</a:t>
            </a:r>
          </a:p>
          <a:p>
            <a:pPr marL="342900" indent="-342900">
              <a:buFont typeface="Arial"/>
              <a:buChar char="•"/>
            </a:pPr>
            <a:r>
              <a:rPr lang="en-US" b="1" dirty="0" err="1" smtClean="0"/>
              <a:t>Greenplum</a:t>
            </a:r>
            <a:r>
              <a:rPr lang="en-US" b="1" dirty="0" smtClean="0"/>
              <a:t> Array Configurations</a:t>
            </a:r>
          </a:p>
          <a:p>
            <a:pPr marL="342900" indent="-342900">
              <a:buFont typeface="Arial"/>
              <a:buChar char="•"/>
            </a:pPr>
            <a:r>
              <a:rPr lang="en-US" dirty="0" smtClean="0"/>
              <a:t>Mirroring Options</a:t>
            </a:r>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218004193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smtClean="0"/>
              <a:t>Production Greenplum Cluster</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291" y="697023"/>
            <a:ext cx="7864641" cy="3907972"/>
          </a:xfrm>
          <a:prstGeom prst="rect">
            <a:avLst/>
          </a:prstGeom>
        </p:spPr>
      </p:pic>
      <p:cxnSp>
        <p:nvCxnSpPr>
          <p:cNvPr id="10" name="Straight Arrow Connector 9"/>
          <p:cNvCxnSpPr/>
          <p:nvPr/>
        </p:nvCxnSpPr>
        <p:spPr>
          <a:xfrm flipH="1">
            <a:off x="2604448" y="3371850"/>
            <a:ext cx="838200" cy="0"/>
          </a:xfrm>
          <a:prstGeom prst="straightConnector1">
            <a:avLst/>
          </a:prstGeom>
          <a:ln w="28575">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4695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lstStyle/>
          <a:p>
            <a:r>
              <a:rPr lang="en-US" sz="3200" dirty="0" smtClean="0"/>
              <a:t>Greenplum Segment Host Allocation</a:t>
            </a:r>
            <a:endParaRPr lang="en-US" sz="3200" dirty="0"/>
          </a:p>
        </p:txBody>
      </p:sp>
      <p:sp>
        <p:nvSpPr>
          <p:cNvPr id="6" name="Content Placeholder 5"/>
          <p:cNvSpPr>
            <a:spLocks noGrp="1"/>
          </p:cNvSpPr>
          <p:nvPr>
            <p:ph idx="1"/>
          </p:nvPr>
        </p:nvSpPr>
        <p:spPr>
          <a:xfrm>
            <a:off x="245660" y="738855"/>
            <a:ext cx="8441140" cy="3648113"/>
          </a:xfrm>
        </p:spPr>
        <p:txBody>
          <a:bodyPr/>
          <a:lstStyle/>
          <a:p>
            <a:pPr>
              <a:buNone/>
            </a:pPr>
            <a:r>
              <a:rPr lang="en-US" dirty="0" smtClean="0"/>
              <a:t>Primary Segments are:</a:t>
            </a:r>
          </a:p>
          <a:p>
            <a:pPr marL="342900" indent="-342900">
              <a:buFont typeface="Arial"/>
              <a:buChar char="•"/>
            </a:pPr>
            <a:r>
              <a:rPr lang="en-US" sz="2000" dirty="0" smtClean="0"/>
              <a:t>Can be either Master or segment instances</a:t>
            </a:r>
            <a:endParaRPr lang="en-US" sz="2000" dirty="0"/>
          </a:p>
          <a:p>
            <a:pPr>
              <a:buNone/>
            </a:pPr>
            <a:endParaRPr lang="en-US" dirty="0" smtClean="0"/>
          </a:p>
          <a:p>
            <a:pPr>
              <a:buNone/>
            </a:pPr>
            <a:r>
              <a:rPr lang="en-US" dirty="0" smtClean="0"/>
              <a:t>Mirror segments are:</a:t>
            </a:r>
          </a:p>
          <a:p>
            <a:pPr marL="342900" indent="-342900">
              <a:buFont typeface="Arial"/>
              <a:buChar char="•"/>
            </a:pPr>
            <a:r>
              <a:rPr lang="en-US" sz="2000" dirty="0" smtClean="0"/>
              <a:t>A replica of a given primary segment </a:t>
            </a:r>
          </a:p>
          <a:p>
            <a:pPr marL="342900" indent="-342900">
              <a:buFont typeface="Arial"/>
              <a:buChar char="•"/>
            </a:pPr>
            <a:r>
              <a:rPr lang="en-US" sz="2000" dirty="0" smtClean="0"/>
              <a:t>Used for data redundancy</a:t>
            </a:r>
          </a:p>
          <a:p>
            <a:pPr>
              <a:buNone/>
            </a:pPr>
            <a:endParaRPr lang="en-US" dirty="0" smtClean="0"/>
          </a:p>
          <a:p>
            <a:pPr>
              <a:buNone/>
            </a:pPr>
            <a:r>
              <a:rPr lang="en-US" dirty="0" smtClean="0"/>
              <a:t>Mirroring can be enabled:</a:t>
            </a:r>
          </a:p>
          <a:p>
            <a:pPr marL="342900" indent="-342900">
              <a:buFont typeface="Arial"/>
              <a:buChar char="•"/>
            </a:pPr>
            <a:r>
              <a:rPr lang="en-US" sz="2000" dirty="0"/>
              <a:t>At array initialization time </a:t>
            </a:r>
            <a:endParaRPr lang="en-US" sz="2000" dirty="0" smtClean="0"/>
          </a:p>
          <a:p>
            <a:pPr marL="342900" indent="-342900">
              <a:buFont typeface="Arial"/>
              <a:buChar char="•"/>
            </a:pPr>
            <a:r>
              <a:rPr lang="en-US" sz="2000" dirty="0" smtClean="0"/>
              <a:t>On </a:t>
            </a:r>
            <a:r>
              <a:rPr lang="en-US" sz="2000" dirty="0"/>
              <a:t>an active Greenplum Database system</a:t>
            </a:r>
            <a:r>
              <a:rPr lang="en-US" sz="2000" dirty="0" smtClean="0"/>
              <a:t>:</a:t>
            </a:r>
          </a:p>
        </p:txBody>
      </p:sp>
      <p:grpSp>
        <p:nvGrpSpPr>
          <p:cNvPr id="2" name="Group 6"/>
          <p:cNvGrpSpPr/>
          <p:nvPr/>
        </p:nvGrpSpPr>
        <p:grpSpPr>
          <a:xfrm>
            <a:off x="5107155" y="1899690"/>
            <a:ext cx="3756498" cy="822725"/>
            <a:chOff x="5496009" y="663906"/>
            <a:chExt cx="3897747" cy="1096966"/>
          </a:xfrm>
        </p:grpSpPr>
        <p:grpSp>
          <p:nvGrpSpPr>
            <p:cNvPr id="3" name="Group 100"/>
            <p:cNvGrpSpPr/>
            <p:nvPr/>
          </p:nvGrpSpPr>
          <p:grpSpPr>
            <a:xfrm>
              <a:off x="5496009" y="761981"/>
              <a:ext cx="2433555" cy="998891"/>
              <a:chOff x="5343609" y="761981"/>
              <a:chExt cx="2433555" cy="998891"/>
            </a:xfrm>
          </p:grpSpPr>
          <p:pic>
            <p:nvPicPr>
              <p:cNvPr id="11" name="Picture 2" descr="C:\Documents and Settings\cantot\My Documents\Training\Supporting Materials\Icons\PNG files for PowerPoint\All Others\Analog PTZ.png"/>
              <p:cNvPicPr>
                <a:picLocks noChangeAspect="1" noChangeArrowheads="1"/>
              </p:cNvPicPr>
              <p:nvPr/>
            </p:nvPicPr>
            <p:blipFill>
              <a:blip r:embed="rId3" cstate="print"/>
              <a:srcRect/>
              <a:stretch>
                <a:fillRect/>
              </a:stretch>
            </p:blipFill>
            <p:spPr bwMode="auto">
              <a:xfrm>
                <a:off x="5508977" y="825686"/>
                <a:ext cx="2268187" cy="914400"/>
              </a:xfrm>
              <a:prstGeom prst="rect">
                <a:avLst/>
              </a:prstGeom>
              <a:noFill/>
            </p:spPr>
          </p:pic>
          <p:grpSp>
            <p:nvGrpSpPr>
              <p:cNvPr id="4" name="Group 8"/>
              <p:cNvGrpSpPr>
                <a:grpSpLocks noChangeAspect="1"/>
              </p:cNvGrpSpPr>
              <p:nvPr/>
            </p:nvGrpSpPr>
            <p:grpSpPr>
              <a:xfrm>
                <a:off x="6113814" y="761981"/>
                <a:ext cx="461010" cy="354195"/>
                <a:chOff x="3200400" y="3886200"/>
                <a:chExt cx="838200" cy="643996"/>
              </a:xfrm>
            </p:grpSpPr>
            <p:pic>
              <p:nvPicPr>
                <p:cNvPr id="19"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210050"/>
                  <a:ext cx="838200" cy="320146"/>
                </a:xfrm>
                <a:prstGeom prst="rect">
                  <a:avLst/>
                </a:prstGeom>
                <a:noFill/>
              </p:spPr>
            </p:pic>
            <p:pic>
              <p:nvPicPr>
                <p:cNvPr id="20"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102100"/>
                  <a:ext cx="838200" cy="320146"/>
                </a:xfrm>
                <a:prstGeom prst="rect">
                  <a:avLst/>
                </a:prstGeom>
                <a:noFill/>
              </p:spPr>
            </p:pic>
            <p:pic>
              <p:nvPicPr>
                <p:cNvPr id="21"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994150"/>
                  <a:ext cx="838200" cy="320146"/>
                </a:xfrm>
                <a:prstGeom prst="rect">
                  <a:avLst/>
                </a:prstGeom>
                <a:noFill/>
              </p:spPr>
            </p:pic>
            <p:pic>
              <p:nvPicPr>
                <p:cNvPr id="22"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886200"/>
                  <a:ext cx="838200" cy="320146"/>
                </a:xfrm>
                <a:prstGeom prst="rect">
                  <a:avLst/>
                </a:prstGeom>
                <a:noFill/>
              </p:spPr>
            </p:pic>
          </p:grpSp>
          <p:sp>
            <p:nvSpPr>
              <p:cNvPr id="13" name="Rectangle 12"/>
              <p:cNvSpPr/>
              <p:nvPr/>
            </p:nvSpPr>
            <p:spPr>
              <a:xfrm rot="1080000">
                <a:off x="5343609" y="1293367"/>
                <a:ext cx="1540418" cy="467505"/>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0000"/>
                    </a:solidFill>
                  </a:rPr>
                  <a:t>Segment host</a:t>
                </a:r>
              </a:p>
            </p:txBody>
          </p:sp>
          <p:grpSp>
            <p:nvGrpSpPr>
              <p:cNvPr id="7" name="Group 13"/>
              <p:cNvGrpSpPr>
                <a:grpSpLocks noChangeAspect="1"/>
              </p:cNvGrpSpPr>
              <p:nvPr/>
            </p:nvGrpSpPr>
            <p:grpSpPr>
              <a:xfrm>
                <a:off x="6777990" y="990581"/>
                <a:ext cx="461010" cy="354195"/>
                <a:chOff x="3200400" y="3886200"/>
                <a:chExt cx="838200" cy="643996"/>
              </a:xfrm>
            </p:grpSpPr>
            <p:pic>
              <p:nvPicPr>
                <p:cNvPr id="15"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210050"/>
                  <a:ext cx="838200" cy="320146"/>
                </a:xfrm>
                <a:prstGeom prst="rect">
                  <a:avLst/>
                </a:prstGeom>
                <a:noFill/>
              </p:spPr>
            </p:pic>
            <p:pic>
              <p:nvPicPr>
                <p:cNvPr id="16"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102100"/>
                  <a:ext cx="838200" cy="320146"/>
                </a:xfrm>
                <a:prstGeom prst="rect">
                  <a:avLst/>
                </a:prstGeom>
                <a:noFill/>
              </p:spPr>
            </p:pic>
            <p:pic>
              <p:nvPicPr>
                <p:cNvPr id="17"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994150"/>
                  <a:ext cx="838200" cy="320146"/>
                </a:xfrm>
                <a:prstGeom prst="rect">
                  <a:avLst/>
                </a:prstGeom>
                <a:noFill/>
              </p:spPr>
            </p:pic>
            <p:pic>
              <p:nvPicPr>
                <p:cNvPr id="18"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886200"/>
                  <a:ext cx="838200" cy="320146"/>
                </a:xfrm>
                <a:prstGeom prst="rect">
                  <a:avLst/>
                </a:prstGeom>
                <a:noFill/>
              </p:spPr>
            </p:pic>
          </p:grpSp>
        </p:grpSp>
        <p:sp>
          <p:nvSpPr>
            <p:cNvPr id="9" name="Rectangle 8"/>
            <p:cNvSpPr/>
            <p:nvPr/>
          </p:nvSpPr>
          <p:spPr>
            <a:xfrm>
              <a:off x="6527871" y="663906"/>
              <a:ext cx="2191746" cy="30485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0000"/>
                  </a:solidFill>
                </a:rPr>
                <a:t>Primary segment</a:t>
              </a:r>
            </a:p>
          </p:txBody>
        </p:sp>
        <p:sp>
          <p:nvSpPr>
            <p:cNvPr id="10" name="Rectangle 9"/>
            <p:cNvSpPr/>
            <p:nvPr/>
          </p:nvSpPr>
          <p:spPr>
            <a:xfrm>
              <a:off x="7462628" y="897553"/>
              <a:ext cx="1931128" cy="3048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rgbClr val="000000"/>
                  </a:solidFill>
                </a:rPr>
                <a:t>Mirror segment</a:t>
              </a:r>
            </a:p>
          </p:txBody>
        </p:sp>
      </p:grpSp>
    </p:spTree>
    <p:extLst>
      <p:ext uri="{BB962C8B-B14F-4D97-AF65-F5344CB8AC3E}">
        <p14:creationId xmlns:p14="http://schemas.microsoft.com/office/powerpoint/2010/main" val="136589567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lstStyle/>
          <a:p>
            <a:r>
              <a:rPr lang="en-US" sz="3200" dirty="0" smtClean="0"/>
              <a:t>Greenplum DB </a:t>
            </a:r>
            <a:r>
              <a:rPr lang="en-US" sz="3200" dirty="0" err="1" smtClean="0"/>
              <a:t>init</a:t>
            </a:r>
            <a:r>
              <a:rPr lang="en-US" sz="3200" dirty="0" smtClean="0"/>
              <a:t> sequence</a:t>
            </a:r>
            <a:endParaRPr lang="en-US" sz="3200" dirty="0"/>
          </a:p>
        </p:txBody>
      </p:sp>
      <p:sp>
        <p:nvSpPr>
          <p:cNvPr id="6" name="Content Placeholder 5"/>
          <p:cNvSpPr>
            <a:spLocks noGrp="1"/>
          </p:cNvSpPr>
          <p:nvPr>
            <p:ph idx="1"/>
          </p:nvPr>
        </p:nvSpPr>
        <p:spPr>
          <a:xfrm>
            <a:off x="245660" y="738855"/>
            <a:ext cx="8441140" cy="3648113"/>
          </a:xfrm>
        </p:spPr>
        <p:txBody>
          <a:bodyPr/>
          <a:lstStyle/>
          <a:p>
            <a:pPr>
              <a:buNone/>
            </a:pPr>
            <a:r>
              <a:rPr lang="en-US" sz="2000" dirty="0" smtClean="0"/>
              <a:t>To see the state of a Greenplum system (after it has been initialized) you can run a simple SELECT command</a:t>
            </a:r>
          </a:p>
          <a:p>
            <a:pPr>
              <a:buNone/>
            </a:pPr>
            <a:endParaRPr lang="en-US" sz="2000" dirty="0"/>
          </a:p>
          <a:p>
            <a:pPr>
              <a:buNone/>
            </a:pPr>
            <a:r>
              <a:rPr lang="en-US" sz="2000" dirty="0" smtClean="0"/>
              <a:t>SELECT * from </a:t>
            </a:r>
            <a:r>
              <a:rPr lang="en-US" sz="2000" dirty="0" err="1" smtClean="0"/>
              <a:t>gp_segment_configuration</a:t>
            </a:r>
            <a:r>
              <a:rPr lang="en-US" sz="2000" dirty="0" smtClean="0"/>
              <a:t>;</a:t>
            </a:r>
          </a:p>
          <a:p>
            <a:pPr>
              <a:buNone/>
            </a:pPr>
            <a:endParaRPr lang="en-US" sz="2000" dirty="0"/>
          </a:p>
          <a:p>
            <a:pPr>
              <a:buNone/>
            </a:pPr>
            <a:r>
              <a:rPr lang="en-US" sz="2000" dirty="0" smtClean="0"/>
              <a:t>This shows a lot of information, but the </a:t>
            </a:r>
            <a:r>
              <a:rPr lang="en-US" sz="2000" b="1" dirty="0" smtClean="0"/>
              <a:t>mode</a:t>
            </a:r>
            <a:r>
              <a:rPr lang="en-US" sz="2000" dirty="0" smtClean="0"/>
              <a:t> column is valuable:</a:t>
            </a:r>
          </a:p>
          <a:p>
            <a:pPr marL="342900" indent="-342900">
              <a:buFont typeface="Arial"/>
              <a:buChar char="•"/>
            </a:pPr>
            <a:r>
              <a:rPr lang="en-US" sz="2000" dirty="0"/>
              <a:t>S means it is in </a:t>
            </a:r>
            <a:r>
              <a:rPr lang="en-US" sz="2000" dirty="0" smtClean="0"/>
              <a:t>sync </a:t>
            </a:r>
            <a:r>
              <a:rPr lang="mr-IN" sz="2000" dirty="0" smtClean="0"/>
              <a:t>–</a:t>
            </a:r>
            <a:r>
              <a:rPr lang="en-US" sz="2000" dirty="0" smtClean="0"/>
              <a:t> no need to do anything out of the ordinary</a:t>
            </a:r>
          </a:p>
          <a:p>
            <a:pPr marL="342900" indent="-342900">
              <a:buFont typeface="Arial"/>
              <a:buChar char="•"/>
            </a:pPr>
            <a:r>
              <a:rPr lang="en-US" sz="2000" dirty="0"/>
              <a:t>C </a:t>
            </a:r>
            <a:r>
              <a:rPr lang="en-US" sz="2000" dirty="0" smtClean="0"/>
              <a:t>mean change </a:t>
            </a:r>
            <a:r>
              <a:rPr lang="en-US" sz="2000" dirty="0"/>
              <a:t>tracking </a:t>
            </a:r>
            <a:r>
              <a:rPr lang="en-US" sz="2000" dirty="0" smtClean="0"/>
              <a:t>mode </a:t>
            </a:r>
            <a:r>
              <a:rPr lang="mr-IN" sz="2000" dirty="0" smtClean="0"/>
              <a:t>–</a:t>
            </a:r>
            <a:r>
              <a:rPr lang="en-US" sz="2000" dirty="0" smtClean="0"/>
              <a:t> this means that the system has noticed that there is a Primary without a Mirror</a:t>
            </a:r>
          </a:p>
          <a:p>
            <a:pPr marL="342900" indent="-342900">
              <a:buFont typeface="Arial"/>
              <a:buChar char="•"/>
            </a:pPr>
            <a:r>
              <a:rPr lang="en-US" sz="2000" dirty="0" smtClean="0"/>
              <a:t>R means </a:t>
            </a:r>
            <a:r>
              <a:rPr lang="en-US" sz="2000" dirty="0" err="1" smtClean="0"/>
              <a:t>resync</a:t>
            </a:r>
            <a:r>
              <a:rPr lang="en-US" sz="2000" dirty="0" smtClean="0"/>
              <a:t> mode </a:t>
            </a:r>
            <a:r>
              <a:rPr lang="mr-IN" sz="2000" dirty="0" smtClean="0"/>
              <a:t>–</a:t>
            </a:r>
            <a:r>
              <a:rPr lang="en-US" sz="2000" dirty="0" smtClean="0"/>
              <a:t> means that the system is attempting to </a:t>
            </a:r>
            <a:r>
              <a:rPr lang="en-US" sz="2000" dirty="0" err="1" smtClean="0"/>
              <a:t>resync</a:t>
            </a:r>
            <a:r>
              <a:rPr lang="en-US" sz="2000" dirty="0" smtClean="0"/>
              <a:t> the mirror by playing back the change log</a:t>
            </a:r>
          </a:p>
        </p:txBody>
      </p:sp>
    </p:spTree>
    <p:extLst>
      <p:ext uri="{BB962C8B-B14F-4D97-AF65-F5344CB8AC3E}">
        <p14:creationId xmlns:p14="http://schemas.microsoft.com/office/powerpoint/2010/main" val="10498833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4648200" y="1125747"/>
            <a:ext cx="4343400" cy="3560553"/>
          </a:xfrm>
          <a:prstGeom prst="roundRect">
            <a:avLst>
              <a:gd name="adj" fmla="val 2982"/>
            </a:avLst>
          </a:prstGeom>
          <a:solidFill>
            <a:schemeClr val="bg1"/>
          </a:solidFill>
          <a:ln w="12700">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152400" y="1125747"/>
            <a:ext cx="4343400" cy="3560553"/>
          </a:xfrm>
          <a:prstGeom prst="roundRect">
            <a:avLst>
              <a:gd name="adj" fmla="val 2982"/>
            </a:avLst>
          </a:prstGeom>
          <a:solidFill>
            <a:schemeClr val="bg1"/>
          </a:solidFill>
          <a:ln w="12700">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91549"/>
            <a:ext cx="8229600" cy="857250"/>
          </a:xfrm>
        </p:spPr>
        <p:txBody>
          <a:bodyPr/>
          <a:lstStyle/>
          <a:p>
            <a:r>
              <a:rPr lang="en-US" sz="3200" dirty="0" smtClean="0"/>
              <a:t>Creating Mirrors for High Availability and Redundancy</a:t>
            </a:r>
            <a:endParaRPr lang="en-US" sz="3200" dirty="0"/>
          </a:p>
        </p:txBody>
      </p:sp>
      <p:sp>
        <p:nvSpPr>
          <p:cNvPr id="32" name="Content Placeholder 31"/>
          <p:cNvSpPr>
            <a:spLocks noGrp="1"/>
          </p:cNvSpPr>
          <p:nvPr>
            <p:ph sz="half" idx="1"/>
          </p:nvPr>
        </p:nvSpPr>
        <p:spPr/>
        <p:txBody>
          <a:bodyPr/>
          <a:lstStyle/>
          <a:p>
            <a:pPr>
              <a:buNone/>
            </a:pPr>
            <a:r>
              <a:rPr lang="en-US" sz="2200" dirty="0" smtClean="0"/>
              <a:t>Master mirroring:</a:t>
            </a:r>
          </a:p>
          <a:p>
            <a:pPr marL="342900" indent="-342900">
              <a:buFont typeface="Arial"/>
              <a:buChar char="•"/>
            </a:pPr>
            <a:r>
              <a:rPr lang="en-US" sz="2200" dirty="0" smtClean="0"/>
              <a:t>Lets you create a warm standby master</a:t>
            </a:r>
          </a:p>
          <a:p>
            <a:pPr marL="342900" indent="-342900">
              <a:buFont typeface="Arial"/>
              <a:buChar char="•"/>
            </a:pPr>
            <a:r>
              <a:rPr lang="en-US" sz="2200" dirty="0" smtClean="0"/>
              <a:t>Starts the synchronization process between hosts</a:t>
            </a:r>
            <a:endParaRPr lang="en-US" sz="2200" dirty="0"/>
          </a:p>
        </p:txBody>
      </p:sp>
      <p:sp>
        <p:nvSpPr>
          <p:cNvPr id="33" name="Content Placeholder 32"/>
          <p:cNvSpPr>
            <a:spLocks noGrp="1"/>
          </p:cNvSpPr>
          <p:nvPr>
            <p:ph sz="half" idx="2"/>
          </p:nvPr>
        </p:nvSpPr>
        <p:spPr>
          <a:xfrm>
            <a:off x="4648199" y="1200151"/>
            <a:ext cx="4267873" cy="3394472"/>
          </a:xfrm>
        </p:spPr>
        <p:txBody>
          <a:bodyPr/>
          <a:lstStyle/>
          <a:p>
            <a:pPr>
              <a:buNone/>
            </a:pPr>
            <a:r>
              <a:rPr lang="en-US" sz="2200" dirty="0" smtClean="0"/>
              <a:t>Segment mirroring:</a:t>
            </a:r>
          </a:p>
          <a:p>
            <a:pPr marL="342900" indent="-342900">
              <a:buFont typeface="Arial"/>
              <a:buChar char="•"/>
            </a:pPr>
            <a:r>
              <a:rPr lang="en-US" sz="2200" dirty="0" smtClean="0"/>
              <a:t>Creates a mirror segment for a primary segment</a:t>
            </a:r>
          </a:p>
          <a:p>
            <a:pPr marL="342900" indent="-342900">
              <a:buFont typeface="Arial"/>
              <a:buChar char="•"/>
            </a:pPr>
            <a:r>
              <a:rPr lang="en-US" sz="2200" dirty="0" smtClean="0"/>
              <a:t>Requires enough nodes to spread mirroring</a:t>
            </a:r>
          </a:p>
          <a:p>
            <a:pPr marL="342900" indent="-342900">
              <a:buFont typeface="Arial"/>
              <a:buChar char="•"/>
            </a:pPr>
            <a:r>
              <a:rPr lang="en-US" sz="2200" dirty="0" smtClean="0"/>
              <a:t>Can be configured on same array of hosts</a:t>
            </a:r>
            <a:endParaRPr lang="en-US" sz="2200" dirty="0"/>
          </a:p>
        </p:txBody>
      </p:sp>
      <p:grpSp>
        <p:nvGrpSpPr>
          <p:cNvPr id="5" name="Group 17"/>
          <p:cNvGrpSpPr/>
          <p:nvPr/>
        </p:nvGrpSpPr>
        <p:grpSpPr>
          <a:xfrm>
            <a:off x="634483" y="3720830"/>
            <a:ext cx="1807284" cy="773759"/>
            <a:chOff x="611088" y="4114801"/>
            <a:chExt cx="2198560" cy="1261795"/>
          </a:xfrm>
        </p:grpSpPr>
        <p:pic>
          <p:nvPicPr>
            <p:cNvPr id="6" name="Picture 2" descr="C:\Documents and Settings\cantot\My Documents\Training\Supporting Materials\Icons\PNG files for PowerPoint\All Others\Analog PTZ.png"/>
            <p:cNvPicPr>
              <a:picLocks noChangeAspect="1" noChangeArrowheads="1"/>
            </p:cNvPicPr>
            <p:nvPr/>
          </p:nvPicPr>
          <p:blipFill>
            <a:blip r:embed="rId3" cstate="print"/>
            <a:srcRect/>
            <a:stretch>
              <a:fillRect/>
            </a:stretch>
          </p:blipFill>
          <p:spPr bwMode="auto">
            <a:xfrm>
              <a:off x="990600" y="4114801"/>
              <a:ext cx="1819048" cy="733333"/>
            </a:xfrm>
            <a:prstGeom prst="rect">
              <a:avLst/>
            </a:prstGeom>
            <a:noFill/>
          </p:spPr>
        </p:pic>
        <p:sp>
          <p:nvSpPr>
            <p:cNvPr id="7" name="Rectangle 16"/>
            <p:cNvSpPr/>
            <p:nvPr/>
          </p:nvSpPr>
          <p:spPr>
            <a:xfrm>
              <a:off x="611088" y="4843196"/>
              <a:ext cx="1969925"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0000"/>
                  </a:solidFill>
                </a:rPr>
                <a:t>Standby master host</a:t>
              </a:r>
            </a:p>
          </p:txBody>
        </p:sp>
      </p:grpSp>
      <p:cxnSp>
        <p:nvCxnSpPr>
          <p:cNvPr id="8" name="Straight Arrow Connector 7"/>
          <p:cNvCxnSpPr>
            <a:stCxn id="6" idx="0"/>
          </p:cNvCxnSpPr>
          <p:nvPr/>
        </p:nvCxnSpPr>
        <p:spPr>
          <a:xfrm rot="5400000" flipH="1" flipV="1">
            <a:off x="1716477" y="3371372"/>
            <a:ext cx="327093" cy="371824"/>
          </a:xfrm>
          <a:prstGeom prst="straightConnector1">
            <a:avLst/>
          </a:prstGeom>
          <a:ln w="38100">
            <a:solidFill>
              <a:schemeClr val="bg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ectangle 12"/>
          <p:cNvSpPr/>
          <p:nvPr/>
        </p:nvSpPr>
        <p:spPr>
          <a:xfrm>
            <a:off x="633681" y="3287173"/>
            <a:ext cx="1266271" cy="237215"/>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Sync process</a:t>
            </a:r>
          </a:p>
        </p:txBody>
      </p:sp>
      <p:grpSp>
        <p:nvGrpSpPr>
          <p:cNvPr id="10" name="Group 17"/>
          <p:cNvGrpSpPr/>
          <p:nvPr/>
        </p:nvGrpSpPr>
        <p:grpSpPr>
          <a:xfrm>
            <a:off x="1833939" y="3066644"/>
            <a:ext cx="1609719" cy="747161"/>
            <a:chOff x="990600" y="4114801"/>
            <a:chExt cx="1958222" cy="1218421"/>
          </a:xfrm>
        </p:grpSpPr>
        <p:pic>
          <p:nvPicPr>
            <p:cNvPr id="11" name="Picture 2" descr="C:\Documents and Settings\cantot\My Documents\Training\Supporting Materials\Icons\PNG files for PowerPoint\All Others\Analog PTZ.png"/>
            <p:cNvPicPr>
              <a:picLocks noChangeAspect="1" noChangeArrowheads="1"/>
            </p:cNvPicPr>
            <p:nvPr/>
          </p:nvPicPr>
          <p:blipFill>
            <a:blip r:embed="rId3" cstate="print"/>
            <a:srcRect/>
            <a:stretch>
              <a:fillRect/>
            </a:stretch>
          </p:blipFill>
          <p:spPr bwMode="auto">
            <a:xfrm>
              <a:off x="990600" y="4114801"/>
              <a:ext cx="1819048" cy="733333"/>
            </a:xfrm>
            <a:prstGeom prst="rect">
              <a:avLst/>
            </a:prstGeom>
            <a:noFill/>
          </p:spPr>
        </p:pic>
        <p:sp>
          <p:nvSpPr>
            <p:cNvPr id="12" name="Rectangle 16"/>
            <p:cNvSpPr/>
            <p:nvPr/>
          </p:nvSpPr>
          <p:spPr>
            <a:xfrm>
              <a:off x="1225626" y="4799822"/>
              <a:ext cx="1723196"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0000"/>
                  </a:solidFill>
                </a:rPr>
                <a:t>Master host</a:t>
              </a:r>
            </a:p>
          </p:txBody>
        </p:sp>
      </p:grpSp>
      <p:grpSp>
        <p:nvGrpSpPr>
          <p:cNvPr id="13" name="Group 12"/>
          <p:cNvGrpSpPr/>
          <p:nvPr/>
        </p:nvGrpSpPr>
        <p:grpSpPr>
          <a:xfrm>
            <a:off x="4733274" y="3707246"/>
            <a:ext cx="3554562" cy="873197"/>
            <a:chOff x="5508474" y="575823"/>
            <a:chExt cx="3554562" cy="1164263"/>
          </a:xfrm>
        </p:grpSpPr>
        <p:grpSp>
          <p:nvGrpSpPr>
            <p:cNvPr id="14" name="Group 100"/>
            <p:cNvGrpSpPr/>
            <p:nvPr/>
          </p:nvGrpSpPr>
          <p:grpSpPr>
            <a:xfrm>
              <a:off x="5508474" y="761981"/>
              <a:ext cx="2421090" cy="978105"/>
              <a:chOff x="5356074" y="761981"/>
              <a:chExt cx="2421090" cy="978105"/>
            </a:xfrm>
          </p:grpSpPr>
          <p:pic>
            <p:nvPicPr>
              <p:cNvPr id="17" name="Picture 2" descr="C:\Documents and Settings\cantot\My Documents\Training\Supporting Materials\Icons\PNG files for PowerPoint\All Others\Analog PTZ.png"/>
              <p:cNvPicPr>
                <a:picLocks noChangeAspect="1" noChangeArrowheads="1"/>
              </p:cNvPicPr>
              <p:nvPr/>
            </p:nvPicPr>
            <p:blipFill>
              <a:blip r:embed="rId3" cstate="print"/>
              <a:srcRect/>
              <a:stretch>
                <a:fillRect/>
              </a:stretch>
            </p:blipFill>
            <p:spPr bwMode="auto">
              <a:xfrm>
                <a:off x="5508977" y="825686"/>
                <a:ext cx="2268187" cy="914400"/>
              </a:xfrm>
              <a:prstGeom prst="rect">
                <a:avLst/>
              </a:prstGeom>
              <a:noFill/>
            </p:spPr>
          </p:pic>
          <p:grpSp>
            <p:nvGrpSpPr>
              <p:cNvPr id="18" name="Group 8"/>
              <p:cNvGrpSpPr>
                <a:grpSpLocks noChangeAspect="1"/>
              </p:cNvGrpSpPr>
              <p:nvPr/>
            </p:nvGrpSpPr>
            <p:grpSpPr>
              <a:xfrm>
                <a:off x="6113814" y="761981"/>
                <a:ext cx="461010" cy="354195"/>
                <a:chOff x="3200400" y="3886200"/>
                <a:chExt cx="838200" cy="643996"/>
              </a:xfrm>
            </p:grpSpPr>
            <p:pic>
              <p:nvPicPr>
                <p:cNvPr id="25"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210050"/>
                  <a:ext cx="838200" cy="320146"/>
                </a:xfrm>
                <a:prstGeom prst="rect">
                  <a:avLst/>
                </a:prstGeom>
                <a:noFill/>
              </p:spPr>
            </p:pic>
            <p:pic>
              <p:nvPicPr>
                <p:cNvPr id="26"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102100"/>
                  <a:ext cx="838200" cy="320146"/>
                </a:xfrm>
                <a:prstGeom prst="rect">
                  <a:avLst/>
                </a:prstGeom>
                <a:noFill/>
              </p:spPr>
            </p:pic>
            <p:pic>
              <p:nvPicPr>
                <p:cNvPr id="27"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994150"/>
                  <a:ext cx="838200" cy="320146"/>
                </a:xfrm>
                <a:prstGeom prst="rect">
                  <a:avLst/>
                </a:prstGeom>
                <a:noFill/>
              </p:spPr>
            </p:pic>
            <p:pic>
              <p:nvPicPr>
                <p:cNvPr id="28"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886200"/>
                  <a:ext cx="838200" cy="320146"/>
                </a:xfrm>
                <a:prstGeom prst="rect">
                  <a:avLst/>
                </a:prstGeom>
                <a:noFill/>
              </p:spPr>
            </p:pic>
          </p:grpSp>
          <p:sp>
            <p:nvSpPr>
              <p:cNvPr id="19" name="Rectangle 18"/>
              <p:cNvSpPr/>
              <p:nvPr/>
            </p:nvSpPr>
            <p:spPr>
              <a:xfrm rot="1080000">
                <a:off x="5356074" y="1286359"/>
                <a:ext cx="1540418" cy="386835"/>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Segment host</a:t>
                </a:r>
              </a:p>
            </p:txBody>
          </p:sp>
          <p:grpSp>
            <p:nvGrpSpPr>
              <p:cNvPr id="20" name="Group 8"/>
              <p:cNvGrpSpPr>
                <a:grpSpLocks noChangeAspect="1"/>
              </p:cNvGrpSpPr>
              <p:nvPr/>
            </p:nvGrpSpPr>
            <p:grpSpPr>
              <a:xfrm>
                <a:off x="6777990" y="990581"/>
                <a:ext cx="461010" cy="354195"/>
                <a:chOff x="3200400" y="3886200"/>
                <a:chExt cx="838200" cy="643996"/>
              </a:xfrm>
            </p:grpSpPr>
            <p:pic>
              <p:nvPicPr>
                <p:cNvPr id="21"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210050"/>
                  <a:ext cx="838200" cy="320146"/>
                </a:xfrm>
                <a:prstGeom prst="rect">
                  <a:avLst/>
                </a:prstGeom>
                <a:noFill/>
              </p:spPr>
            </p:pic>
            <p:pic>
              <p:nvPicPr>
                <p:cNvPr id="22"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102100"/>
                  <a:ext cx="838200" cy="320146"/>
                </a:xfrm>
                <a:prstGeom prst="rect">
                  <a:avLst/>
                </a:prstGeom>
                <a:noFill/>
              </p:spPr>
            </p:pic>
            <p:pic>
              <p:nvPicPr>
                <p:cNvPr id="23"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994150"/>
                  <a:ext cx="838200" cy="320146"/>
                </a:xfrm>
                <a:prstGeom prst="rect">
                  <a:avLst/>
                </a:prstGeom>
                <a:noFill/>
              </p:spPr>
            </p:pic>
            <p:pic>
              <p:nvPicPr>
                <p:cNvPr id="24"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886200"/>
                  <a:ext cx="838200" cy="320146"/>
                </a:xfrm>
                <a:prstGeom prst="rect">
                  <a:avLst/>
                </a:prstGeom>
                <a:noFill/>
              </p:spPr>
            </p:pic>
          </p:grpSp>
        </p:grpSp>
        <p:sp>
          <p:nvSpPr>
            <p:cNvPr id="15" name="Rectangle 14"/>
            <p:cNvSpPr/>
            <p:nvPr/>
          </p:nvSpPr>
          <p:spPr>
            <a:xfrm>
              <a:off x="6107489" y="575823"/>
              <a:ext cx="2727620" cy="49972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0000"/>
                  </a:solidFill>
                </a:rPr>
                <a:t>Primary segment</a:t>
              </a:r>
            </a:p>
          </p:txBody>
        </p:sp>
        <p:sp>
          <p:nvSpPr>
            <p:cNvPr id="16" name="Rectangle 15"/>
            <p:cNvSpPr/>
            <p:nvPr/>
          </p:nvSpPr>
          <p:spPr>
            <a:xfrm>
              <a:off x="7391400" y="807724"/>
              <a:ext cx="1671636" cy="49815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rgbClr val="000000"/>
                  </a:solidFill>
                </a:rPr>
                <a:t>Mirror segment</a:t>
              </a:r>
            </a:p>
          </p:txBody>
        </p:sp>
      </p:grpSp>
    </p:spTree>
    <p:extLst>
      <p:ext uri="{BB962C8B-B14F-4D97-AF65-F5344CB8AC3E}">
        <p14:creationId xmlns:p14="http://schemas.microsoft.com/office/powerpoint/2010/main" val="1203757000"/>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54"/>
  <p:tag name="MARGIN_4" val="72"/>
  <p:tag name="MARGIN_5" val="90"/>
  <p:tag name="FONT_SIZE" val="12"/>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2"/>
  <p:tag name="ARTICULATE_PLAYLIST_ID" val="-1"/>
  <p:tag name="ARTICULATE_LOCK_SLIDE" val="0"/>
  <p:tag name="AUDIO_IMPORT" val="C:\Documents and Settings\bosek\Desktop\GP Now\Slide 38.wav"/>
  <p:tag name="ELAPSEDTIME" val="35.814"/>
  <p:tag name="TIMELINE" val="3.69"/>
  <p:tag name="ARTICULATE_SLIDE_GUID" val="108cfb8b-f621-4574-ad1d-7d37aaec9eda"/>
  <p:tag name="AUDIO_ID" val="510"/>
  <p:tag name="ARTICULATE_SLIDE_NAV" val="38"/>
</p:tagLst>
</file>

<file path=ppt/tags/tag12.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54"/>
  <p:tag name="MARGIN_4" val="72"/>
  <p:tag name="MARGIN_5" val="90"/>
  <p:tag name="FONT_SIZE" val="12"/>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2"/>
  <p:tag name="ARTICULATE_PLAYLIST_ID" val="-1"/>
  <p:tag name="ARTICULATE_LOCK_SLIDE" val="0"/>
  <p:tag name="AUDIO_IMPORT" val="C:\Documents and Settings\bosek\Desktop\GP Now\Slide 38.wav"/>
  <p:tag name="ELAPSEDTIME" val="35.814"/>
  <p:tag name="TIMELINE" val="3.69"/>
  <p:tag name="ARTICULATE_SLIDE_GUID" val="108cfb8b-f621-4574-ad1d-7d37aaec9eda"/>
  <p:tag name="AUDIO_ID" val="510"/>
  <p:tag name="ARTICULATE_SLIDE_NAV" val="38"/>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cantot\LOCALS~1\Temp\articulate\presenter\imgtemp\fDJPuG9E_files\slide0001_image001.png"/>
</p:tagLst>
</file>

<file path=ppt/tags/tag15.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54"/>
  <p:tag name="MARGIN_4" val="72"/>
  <p:tag name="MARGIN_5" val="90"/>
  <p:tag name="FONT_SIZE" val="12"/>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2"/>
  <p:tag name="ARTICULATE_PLAYLIST_ID" val="-1"/>
  <p:tag name="ARTICULATE_LOCK_SLIDE" val="0"/>
  <p:tag name="AUDIO_IMPORT" val="C:\Documents and Settings\bosek\Desktop\GP Now\Slide 38.wav"/>
  <p:tag name="ELAPSEDTIME" val="35.814"/>
  <p:tag name="TIMELINE" val="3.69"/>
  <p:tag name="ARTICULATE_SLIDE_GUID" val="108cfb8b-f621-4574-ad1d-7d37aaec9eda"/>
  <p:tag name="AUDIO_ID" val="510"/>
  <p:tag name="ARTICULATE_SLIDE_NAV" val="38"/>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54"/>
  <p:tag name="MARGIN_4" val="72"/>
  <p:tag name="MARGIN_5" val="90"/>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2"/>
  <p:tag name="ARTICULATE_PLAYLIST_ID" val="-1"/>
  <p:tag name="ARTICULATE_LOCK_SLIDE" val="0"/>
  <p:tag name="AUDIO_IMPORT" val="C:\Documents and Settings\bosek\Desktop\GP Now\Slide 38.wav"/>
  <p:tag name="ELAPSEDTIME" val="35.814"/>
  <p:tag name="TIMELINE" val="3.69"/>
  <p:tag name="ARTICULATE_SLIDE_GUID" val="108cfb8b-f621-4574-ad1d-7d37aaec9eda"/>
  <p:tag name="AUDIO_ID" val="510"/>
  <p:tag name="ARTICULATE_SLIDE_NAV" val="38"/>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54"/>
  <p:tag name="MARGIN_4" val="72"/>
  <p:tag name="MARGIN_5" val="90"/>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4026b4b2-4e71-4ecd-99f6-25747792ee00"/>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3532e53b-17c6-4ec9-81ab-1ccff8d34077"/>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4026b4b2-4e71-4ecd-99f6-25747792ee00"/>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4026b4b2-4e71-4ecd-99f6-25747792ee0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2"/>
  <p:tag name="ARTICULATE_PLAYLIST_ID" val="-1"/>
  <p:tag name="ARTICULATE_LOCK_SLIDE" val="0"/>
  <p:tag name="AUDIO_IMPORT" val="C:\Documents and Settings\bosek\Desktop\GP Now\Slide 38.wav"/>
  <p:tag name="ELAPSEDTIME" val="35.814"/>
  <p:tag name="TIMELINE" val="3.69"/>
  <p:tag name="ARTICULATE_SLIDE_GUID" val="108cfb8b-f621-4574-ad1d-7d37aaec9eda"/>
  <p:tag name="AUDIO_ID" val="510"/>
  <p:tag name="ARTICULATE_SLIDE_NAV" val="38"/>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cantot\LOCALS~1\Temp\articulate\presenter\imgtemp\fDJPuG9E_files\slide0001_image001.png"/>
</p:tagLst>
</file>

<file path=ppt/tags/tag7.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54"/>
  <p:tag name="MARGIN_4" val="72"/>
  <p:tag name="MARGIN_5" val="90"/>
  <p:tag name="FONT_SIZE" val="12"/>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2"/>
  <p:tag name="ARTICULATE_PLAYLIST_ID" val="-1"/>
  <p:tag name="ARTICULATE_LOCK_SLIDE" val="0"/>
  <p:tag name="AUDIO_IMPORT" val="C:\Documents and Settings\bosek\Desktop\GP Now\Slide 38.wav"/>
  <p:tag name="ELAPSEDTIME" val="35.814"/>
  <p:tag name="TIMELINE" val="3.69"/>
  <p:tag name="ARTICULATE_SLIDE_GUID" val="108cfb8b-f621-4574-ad1d-7d37aaec9eda"/>
  <p:tag name="AUDIO_ID" val="510"/>
  <p:tag name="ARTICULATE_SLIDE_NAV" val="38"/>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cantot\LOCALS~1\Temp\articulate\presenter\imgtemp\fDJPuG9E_files\slide0001_image001.png"/>
</p:tagLst>
</file>

<file path=ppt/theme/theme1.xml><?xml version="1.0" encoding="utf-8"?>
<a:theme xmlns:a="http://schemas.openxmlformats.org/drawingml/2006/main" name="ORCA-HAWQ">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RCA-HAWQ">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pivotal_4x3_template</Template>
  <TotalTime>13792</TotalTime>
  <Words>4858</Words>
  <Application>Microsoft Macintosh PowerPoint</Application>
  <PresentationFormat>On-screen Show (16:9)</PresentationFormat>
  <Paragraphs>568</Paragraphs>
  <Slides>28</Slides>
  <Notes>28</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ORCA-HAWQ</vt:lpstr>
      <vt:lpstr>1_ORCA-HAWQ</vt:lpstr>
      <vt:lpstr>Greenplum Database Initialization</vt:lpstr>
      <vt:lpstr>Agenda</vt:lpstr>
      <vt:lpstr>Greenplum Database System Initialization</vt:lpstr>
      <vt:lpstr>Greenplum Database Configuration File</vt:lpstr>
      <vt:lpstr>Agenda</vt:lpstr>
      <vt:lpstr>Production Greenplum Cluster</vt:lpstr>
      <vt:lpstr>Greenplum Segment Host Allocation</vt:lpstr>
      <vt:lpstr>Greenplum DB init sequence</vt:lpstr>
      <vt:lpstr>Creating Mirrors for High Availability and Redundancy</vt:lpstr>
      <vt:lpstr>Warm Standby Master</vt:lpstr>
      <vt:lpstr>Adding a Standby Master</vt:lpstr>
      <vt:lpstr>Primary Master Failure and Restoration</vt:lpstr>
      <vt:lpstr>Promoting a Warm Standby to an Active Primary Master</vt:lpstr>
      <vt:lpstr>Promoting the Original Master to the Active Master</vt:lpstr>
      <vt:lpstr>Promoting the Original Master to the Active Master (Cont)</vt:lpstr>
      <vt:lpstr>Agenda</vt:lpstr>
      <vt:lpstr>Mirror Segments</vt:lpstr>
      <vt:lpstr>Mirroring in Greenplum – Spread Mirror Distribution</vt:lpstr>
      <vt:lpstr>Fault Detection and Recovery</vt:lpstr>
      <vt:lpstr>Mirroring in Greenplum – Failed Primary Segment Example</vt:lpstr>
      <vt:lpstr>Mirroring in Greenplum – Failed Primary Segment Example</vt:lpstr>
      <vt:lpstr>Mirroring in Greenplum – Failed Primary Segment Example</vt:lpstr>
      <vt:lpstr>Mirroring in Greenplum – Failed Primary Segment Example</vt:lpstr>
      <vt:lpstr>Mirroring in Greenplum – Re-balancing Segments</vt:lpstr>
      <vt:lpstr>Mirroring in Greenplum – Re-balancing Segments</vt:lpstr>
      <vt:lpstr>Setting Greenplum Environment Variables</vt:lpstr>
      <vt:lpstr>Wrap Up</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Performance Analysis and Tuning</dc:title>
  <dc:creator>cantot</dc:creator>
  <cp:lastModifiedBy>Kevin Crocker</cp:lastModifiedBy>
  <cp:revision>297</cp:revision>
  <dcterms:created xsi:type="dcterms:W3CDTF">2015-02-11T17:51:07Z</dcterms:created>
  <dcterms:modified xsi:type="dcterms:W3CDTF">2017-01-30T16:07:02Z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6BFDBE32-553A-4F71-9724-8B0DD34D4ED7</vt:lpwstr>
  </property>
  <property fmtid="{D5CDD505-2E9C-101B-9397-08002B2CF9AE}" pid="3" name="ArticulatePath">
    <vt:lpwstr>GAA&amp;I_Module08</vt:lpwstr>
  </property>
</Properties>
</file>