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1" r:id="rId2"/>
  </p:sldMasterIdLst>
  <p:notesMasterIdLst>
    <p:notesMasterId r:id="rId14"/>
  </p:notesMasterIdLst>
  <p:handoutMasterIdLst>
    <p:handoutMasterId r:id="rId15"/>
  </p:handoutMasterIdLst>
  <p:sldIdLst>
    <p:sldId id="310" r:id="rId3"/>
    <p:sldId id="311" r:id="rId4"/>
    <p:sldId id="312" r:id="rId5"/>
    <p:sldId id="306" r:id="rId6"/>
    <p:sldId id="307" r:id="rId7"/>
    <p:sldId id="308" r:id="rId8"/>
    <p:sldId id="309" r:id="rId9"/>
    <p:sldId id="315" r:id="rId10"/>
    <p:sldId id="317" r:id="rId11"/>
    <p:sldId id="316" r:id="rId12"/>
    <p:sldId id="314" r:id="rId13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3" autoAdjust="0"/>
    <p:restoredTop sz="70392" autoAdjust="0"/>
  </p:normalViewPr>
  <p:slideViewPr>
    <p:cSldViewPr snapToGrid="0" snapToObjects="1">
      <p:cViewPr varScale="1">
        <p:scale>
          <a:sx n="84" d="100"/>
          <a:sy n="84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>
      <p:cViewPr>
        <p:scale>
          <a:sx n="90" d="100"/>
          <a:sy n="90" d="100"/>
        </p:scale>
        <p:origin x="-3584" y="-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92214D2E-B842-4E39-A4E4-A9F21E6C0683}" type="datetimeFigureOut">
              <a:rPr lang="en-US" altLang="en-US"/>
              <a:pPr/>
              <a:t>1/11/17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9E2CD9B4-9C06-4D1F-88D2-1F7A815AC0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1327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D730A07-1375-4890-A56B-F235BF7F3AD5}" type="datetimeFigureOut">
              <a:rPr lang="en-US" altLang="en-US"/>
              <a:pPr/>
              <a:t>1/11/17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6BAE3575-AABE-44FB-AB7D-50AFF528E5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5851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295170" y="2972429"/>
            <a:ext cx="6267600" cy="5793600"/>
          </a:xfrm>
          <a:prstGeom prst="rect">
            <a:avLst/>
          </a:prstGeom>
        </p:spPr>
        <p:txBody>
          <a:bodyPr lIns="90500" tIns="90500" rIns="90500" bIns="905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2068513" y="685800"/>
            <a:ext cx="2778125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295170" y="2972429"/>
            <a:ext cx="6267600" cy="5793600"/>
          </a:xfrm>
          <a:prstGeom prst="rect">
            <a:avLst/>
          </a:prstGeom>
        </p:spPr>
        <p:txBody>
          <a:bodyPr lIns="90500" tIns="90500" rIns="90500" bIns="905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smtClean="0"/>
          </a:p>
          <a:p>
            <a:r>
              <a:rPr lang="en-US" dirty="0" smtClean="0"/>
              <a:t>Analyzing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EXPLAIN</a:t>
            </a:r>
            <a:r>
              <a:rPr lang="en-US" dirty="0" smtClean="0"/>
              <a:t> plan files is the best possible way to understand query execution and query performance: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Experiment</a:t>
            </a:r>
            <a:r>
              <a:rPr lang="en-US" baseline="0" dirty="0" smtClean="0"/>
              <a:t> by doing the lab.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Thank</a:t>
            </a:r>
            <a:r>
              <a:rPr lang="en-US" baseline="0" dirty="0" smtClean="0"/>
              <a:t> you!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2068513" y="685800"/>
            <a:ext cx="2778125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295170" y="2972429"/>
            <a:ext cx="6267600" cy="5793600"/>
          </a:xfrm>
          <a:prstGeom prst="rect">
            <a:avLst/>
          </a:prstGeom>
        </p:spPr>
        <p:txBody>
          <a:bodyPr lIns="90500" tIns="90500" rIns="90500" bIns="905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1610876" y="686429"/>
            <a:ext cx="3692700" cy="2082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295170" y="2972429"/>
            <a:ext cx="6267600" cy="5793600"/>
          </a:xfrm>
          <a:prstGeom prst="rect">
            <a:avLst/>
          </a:prstGeom>
        </p:spPr>
        <p:txBody>
          <a:bodyPr lIns="90500" tIns="90500" rIns="90500" bIns="90500" anchor="ctr" anchorCtr="0">
            <a:no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Intro:</a:t>
            </a:r>
            <a:r>
              <a:rPr lang="en-US" baseline="0" dirty="0" smtClean="0"/>
              <a:t> my name is, my role is, …</a:t>
            </a:r>
            <a:endParaRPr lang="en-US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2068513" y="685800"/>
            <a:ext cx="2778125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295170" y="2972429"/>
            <a:ext cx="6267600" cy="5793600"/>
          </a:xfrm>
          <a:prstGeom prst="rect">
            <a:avLst/>
          </a:prstGeom>
        </p:spPr>
        <p:txBody>
          <a:bodyPr lIns="90500" tIns="90500" rIns="90500" bIns="905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smtClean="0"/>
          </a:p>
          <a:p>
            <a:pPr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2068513" y="685800"/>
            <a:ext cx="2778125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100" dirty="0" smtClean="0"/>
              <a:t>PSQL: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Is a</a:t>
            </a:r>
            <a:r>
              <a:rPr lang="en-US" sz="1100" baseline="0" dirty="0" smtClean="0"/>
              <a:t> front-end terminal-based connection to PostgreSQL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aseline="0" dirty="0" smtClean="0"/>
              <a:t>Allows you to interactively and non-interactively issue SQL queries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aseline="0" dirty="0" smtClean="0"/>
              <a:t>Provides a number of meta commands to facilitate script writing</a:t>
            </a:r>
          </a:p>
          <a:p>
            <a:pPr lvl="0"/>
            <a:r>
              <a:rPr lang="en-US" sz="1100" dirty="0" smtClean="0"/>
              <a:t>Using PSQL, you connect to</a:t>
            </a:r>
            <a:r>
              <a:rPr lang="en-US" sz="1100" baseline="0" dirty="0" smtClean="0"/>
              <a:t> the Greenplum Database by connecting to the master to issue any SQL commands. You do not connect to the segments directly.</a:t>
            </a:r>
          </a:p>
          <a:p>
            <a:pPr lvl="0"/>
            <a:r>
              <a:rPr lang="en-US" sz="1100" baseline="0" dirty="0" smtClean="0"/>
              <a:t>Use </a:t>
            </a:r>
            <a:r>
              <a:rPr lang="en-US" sz="1100" baseline="0" dirty="0" smtClean="0">
                <a:latin typeface="Courier New" pitchFamily="49" charset="0"/>
                <a:cs typeface="Courier New" pitchFamily="49" charset="0"/>
              </a:rPr>
              <a:t>psql</a:t>
            </a:r>
            <a:r>
              <a:rPr lang="en-US" sz="1100" baseline="0" dirty="0" smtClean="0"/>
              <a:t> options to connect to a specific database with a specific user or set environment variables with your default settings.</a:t>
            </a:r>
            <a:r>
              <a:rPr lang="en-US" sz="1100" dirty="0" smtClean="0"/>
              <a:t> Options to the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psql</a:t>
            </a:r>
            <a:r>
              <a:rPr lang="en-US" sz="1100" dirty="0" smtClean="0"/>
              <a:t> command supersede environment variables. The options and alternative variables are: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aseline="0" dirty="0" smtClean="0">
                <a:latin typeface="Courier New" pitchFamily="49" charset="0"/>
                <a:cs typeface="Courier New" pitchFamily="49" charset="0"/>
              </a:rPr>
              <a:t>-d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database_name</a:t>
            </a:r>
            <a:r>
              <a:rPr lang="en-US" sz="1100" dirty="0" smtClean="0"/>
              <a:t> allows you to specify the database you want to connect to. The alternative variable you set is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PGDATABASE</a:t>
            </a:r>
            <a:r>
              <a:rPr lang="en-US" sz="11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aseline="0" dirty="0" smtClean="0">
                <a:latin typeface="Courier New" pitchFamily="49" charset="0"/>
                <a:cs typeface="Courier New" pitchFamily="49" charset="0"/>
              </a:rPr>
              <a:t>-h </a:t>
            </a:r>
            <a:r>
              <a:rPr lang="en-US" sz="1100" i="1" baseline="0" dirty="0" smtClean="0">
                <a:latin typeface="Courier New" pitchFamily="49" charset="0"/>
                <a:cs typeface="Courier New" pitchFamily="49" charset="0"/>
              </a:rPr>
              <a:t>hostname</a:t>
            </a:r>
            <a:r>
              <a:rPr lang="en-US" sz="1100" baseline="0" dirty="0" smtClean="0"/>
              <a:t> lets you specify the host to which you want to connect. The alternative</a:t>
            </a:r>
            <a:r>
              <a:rPr lang="en-US" sz="1100" dirty="0" smtClean="0"/>
              <a:t> variable is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PGHOST</a:t>
            </a:r>
            <a:r>
              <a:rPr lang="en-US" sz="11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aseline="0" dirty="0" smtClean="0">
                <a:latin typeface="Courier New" pitchFamily="49" charset="0"/>
                <a:cs typeface="Courier New" pitchFamily="49" charset="0"/>
              </a:rPr>
              <a:t>-p </a:t>
            </a:r>
            <a:r>
              <a:rPr lang="en-US" sz="1100" i="1" baseline="0" dirty="0" smtClean="0">
                <a:latin typeface="Courier New" pitchFamily="49" charset="0"/>
                <a:cs typeface="Courier New" pitchFamily="49" charset="0"/>
              </a:rPr>
              <a:t>port_number</a:t>
            </a:r>
            <a:r>
              <a:rPr lang="en-US" sz="1100" baseline="0" dirty="0" smtClean="0"/>
              <a:t> lets you specify the port number for the database to connect to. The alternative variable is </a:t>
            </a:r>
            <a:r>
              <a:rPr lang="en-US" sz="1100" baseline="0" dirty="0" smtClean="0">
                <a:latin typeface="Courier New" pitchFamily="49" charset="0"/>
                <a:cs typeface="Courier New" pitchFamily="49" charset="0"/>
              </a:rPr>
              <a:t>PGPORT</a:t>
            </a:r>
            <a:r>
              <a:rPr lang="en-US" sz="1100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-u </a:t>
            </a:r>
            <a:r>
              <a:rPr lang="en-US" sz="1100" i="1" dirty="0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100" dirty="0" smtClean="0"/>
              <a:t> lets you specify the user name to connect to in the database. The alternative variable is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PGUSER</a:t>
            </a:r>
            <a:r>
              <a:rPr lang="en-US" sz="1100" dirty="0" smtClean="0"/>
              <a:t>.</a:t>
            </a:r>
          </a:p>
          <a:p>
            <a:r>
              <a:rPr lang="en-US" sz="1100" baseline="0" dirty="0" smtClean="0"/>
              <a:t>If you do not specify these</a:t>
            </a:r>
            <a:r>
              <a:rPr lang="en-US" sz="1100" dirty="0" smtClean="0"/>
              <a:t> options, by default, you will be automatically connected to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template1</a:t>
            </a:r>
            <a:r>
              <a:rPr lang="en-US" sz="1100" dirty="0" smtClean="0"/>
              <a:t> database that is created by default when installing a PostgreSQL database. You will connect as the default superuser account,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gpadmin</a:t>
            </a:r>
            <a:r>
              <a:rPr lang="en-US" sz="1100" dirty="0" smtClean="0"/>
              <a:t>.</a:t>
            </a:r>
            <a:endParaRPr lang="en-US" sz="1100" baseline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There are three ways to execute SQL commands using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psql</a:t>
            </a:r>
            <a:r>
              <a:rPr lang="en-US" b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In Interactive Mode, you start a PSQL session and enter your commands at the SQL prompt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In Non-Interactive Mode, you execute a single statement using the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-c</a:t>
            </a:r>
            <a:r>
              <a:rPr lang="en-US" b="0" dirty="0" smtClean="0"/>
              <a:t>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In non-interactive mode, you specify the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-f</a:t>
            </a:r>
            <a:r>
              <a:rPr lang="en-US" b="0" dirty="0" smtClean="0"/>
              <a:t> option to run SQL statements from a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r>
              <a:rPr lang="en-US" b="0" dirty="0" smtClean="0"/>
              <a:t>An SQL statement must end with a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0" dirty="0" smtClean="0"/>
              <a:t> (semicolon) to both denote the end of </a:t>
            </a:r>
            <a:r>
              <a:rPr lang="en-US" dirty="0" smtClean="0"/>
              <a:t>the SQL statement and to execute that statement.</a:t>
            </a:r>
            <a:endParaRPr lang="en-US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are some examples of the</a:t>
            </a:r>
            <a:r>
              <a:rPr lang="en-US" baseline="0" dirty="0" smtClean="0"/>
              <a:t> PSQL command.</a:t>
            </a:r>
          </a:p>
          <a:p>
            <a:r>
              <a:rPr lang="en-US" baseline="0" dirty="0" smtClean="0"/>
              <a:t>The first example is run in non-interactive mode. All of the commands are stored in the SQL file, runReports.sql. The </a:t>
            </a:r>
            <a:r>
              <a:rPr lang="en-US" baseline="0" dirty="0" smtClean="0">
                <a:latin typeface="Courier New" pitchFamily="49" charset="0"/>
                <a:cs typeface="Courier New" pitchFamily="49" charset="0"/>
              </a:rPr>
              <a:t>-a</a:t>
            </a:r>
            <a:r>
              <a:rPr lang="en-US" baseline="0" dirty="0" smtClean="0"/>
              <a:t> option echoes all commands provided, while the </a:t>
            </a:r>
            <a:r>
              <a:rPr lang="en-US" baseline="0" dirty="0" smtClean="0">
                <a:latin typeface="Courier New" pitchFamily="49" charset="0"/>
                <a:cs typeface="Courier New" pitchFamily="49" charset="0"/>
              </a:rPr>
              <a:t>-f </a:t>
            </a:r>
            <a:r>
              <a:rPr lang="en-US" baseline="0" dirty="0" smtClean="0"/>
              <a:t>option allows you to specify a file name that contains the commands and exit once complete. The </a:t>
            </a:r>
            <a:br>
              <a:rPr lang="en-US" baseline="0" dirty="0" smtClean="0"/>
            </a:br>
            <a:r>
              <a:rPr lang="en-US" baseline="0" dirty="0" smtClean="0">
                <a:latin typeface="Courier New" pitchFamily="49" charset="0"/>
                <a:cs typeface="Courier New" pitchFamily="49" charset="0"/>
              </a:rPr>
              <a:t>-d</a:t>
            </a:r>
            <a:r>
              <a:rPr lang="en-US" baseline="0" dirty="0" smtClean="0"/>
              <a:t> option allows you to specify the database you are connecting to when executing the command. This is followed by the database name. You do not have to use the </a:t>
            </a:r>
            <a:r>
              <a:rPr lang="en-US" baseline="0" dirty="0" smtClean="0">
                <a:latin typeface="Courier New" pitchFamily="49" charset="0"/>
                <a:cs typeface="Courier New" pitchFamily="49" charset="0"/>
              </a:rPr>
              <a:t>-d</a:t>
            </a:r>
            <a:r>
              <a:rPr lang="en-US" baseline="0" dirty="0" smtClean="0"/>
              <a:t> option when specifying a database name.</a:t>
            </a:r>
          </a:p>
          <a:p>
            <a:r>
              <a:rPr lang="en-US" baseline="0" dirty="0" smtClean="0"/>
              <a:t>In the second example, you specify a quoted semi-colon separated list of commands to execute by using the </a:t>
            </a:r>
            <a:r>
              <a:rPr lang="en-US" baseline="0" dirty="0" smtClean="0">
                <a:latin typeface="Courier New" pitchFamily="49" charset="0"/>
                <a:cs typeface="Courier New" pitchFamily="49" charset="0"/>
              </a:rPr>
              <a:t>-c</a:t>
            </a:r>
            <a:r>
              <a:rPr lang="en-US" baseline="0" dirty="0" smtClean="0"/>
              <a:t> option. This is followed by the database name, which in this example, is not preceded by the </a:t>
            </a:r>
            <a:r>
              <a:rPr lang="en-US" baseline="0" dirty="0" smtClean="0">
                <a:latin typeface="Courier New" pitchFamily="49" charset="0"/>
                <a:cs typeface="Courier New" pitchFamily="49" charset="0"/>
              </a:rPr>
              <a:t>-d</a:t>
            </a:r>
            <a:r>
              <a:rPr lang="en-US" baseline="0" dirty="0" smtClean="0"/>
              <a:t> option.</a:t>
            </a:r>
          </a:p>
          <a:p>
            <a:r>
              <a:rPr lang="en-US" baseline="0" dirty="0" smtClean="0"/>
              <a:t>In the last example, the user specified with the </a:t>
            </a:r>
            <a:r>
              <a:rPr lang="en-US" baseline="0" dirty="0" smtClean="0">
                <a:latin typeface="Courier New" pitchFamily="49" charset="0"/>
                <a:cs typeface="Courier New" pitchFamily="49" charset="0"/>
              </a:rPr>
              <a:t>-U</a:t>
            </a:r>
            <a:r>
              <a:rPr lang="en-US" baseline="0" dirty="0" smtClean="0"/>
              <a:t> option, is connecting to the database, though a database name is not specified on the command line. If the database name is not specified, the command will use the value set in the </a:t>
            </a:r>
            <a:r>
              <a:rPr lang="en-US" baseline="0" dirty="0" smtClean="0">
                <a:latin typeface="Courier New" pitchFamily="49" charset="0"/>
                <a:cs typeface="Courier New" pitchFamily="49" charset="0"/>
              </a:rPr>
              <a:t>PGDATABASE</a:t>
            </a:r>
            <a:r>
              <a:rPr lang="en-US" baseline="0" dirty="0" smtClean="0"/>
              <a:t> variable. If that is not set, psql will attempt to connect to a database with the same name as the user you are connecting to the database as. If that fails, then the command will error out.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PSQL meta</a:t>
            </a:r>
            <a:r>
              <a:rPr lang="en-US" b="0" baseline="0" dirty="0" smtClean="0"/>
              <a:t>-commands are commands that are processed by psql itself. Anything you enter in PSQL that begins with an unquoted backslash (</a:t>
            </a:r>
            <a:r>
              <a:rPr lang="en-US" b="0" baseline="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b="0" baseline="0" dirty="0" smtClean="0"/>
              <a:t>) is a PSQL meta-command. The commands are used for administration and scripting.</a:t>
            </a:r>
          </a:p>
          <a:p>
            <a:r>
              <a:rPr lang="en-US" b="0" dirty="0" smtClean="0"/>
              <a:t>The table shows a list of common meta-commands to connect to a database, list database</a:t>
            </a:r>
            <a:r>
              <a:rPr lang="en-US" b="0" baseline="0" dirty="0" smtClean="0"/>
              <a:t> objects, and obtain help from PSQL.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some defaults within .psqlrc</a:t>
            </a:r>
          </a:p>
          <a:p>
            <a:r>
              <a:rPr lang="en-US" dirty="0" smtClean="0"/>
              <a:t>If you prefer “vi editing mode”, you can set that up in .editrc (if you’re using the psql bundled with</a:t>
            </a:r>
            <a:r>
              <a:rPr lang="en-US" baseline="0" dirty="0" smtClean="0"/>
              <a:t> GPDB)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gray">
          <a:xfrm>
            <a:off x="0" y="6329363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gray">
          <a:xfrm flipH="1">
            <a:off x="8553450" y="6723063"/>
            <a:ext cx="533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/>
            <a:fld id="{989DCCC1-F33A-4ABA-9542-13F9FD00A9EC}" type="slidenum">
              <a:rPr lang="en-US" altLang="en-US" sz="800">
                <a:solidFill>
                  <a:srgbClr val="7F7F7F"/>
                </a:solidFill>
                <a:cs typeface="Arial" pitchFamily="34" charset="0"/>
              </a:rPr>
              <a:pPr algn="r" defTabSz="914400"/>
              <a:t>‹#›</a:t>
            </a:fld>
            <a:endParaRPr lang="en-US" altLang="en-US" sz="80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8" name="Picture 13" descr="Pivotal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6399213"/>
            <a:ext cx="95726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 bwMode="gray">
          <a:xfrm>
            <a:off x="349250" y="6726238"/>
            <a:ext cx="2274888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©  </a:t>
            </a:r>
            <a:r>
              <a:rPr lang="en-US" altLang="en-US" sz="600" dirty="0" smtClean="0">
                <a:solidFill>
                  <a:srgbClr val="7F7F7F"/>
                </a:solidFill>
                <a:cs typeface="Arial" pitchFamily="34" charset="0"/>
              </a:rPr>
              <a:t>2015 </a:t>
            </a:r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Pivotal Software, Inc.  All rights reserved.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 bwMode="gray">
          <a:xfrm>
            <a:off x="890587" y="2473227"/>
            <a:ext cx="4384145" cy="10064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890588" y="379370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908582" y="4870421"/>
            <a:ext cx="5026550" cy="276999"/>
          </a:xfrm>
          <a:prstGeom prst="rect">
            <a:avLst/>
          </a:prstGeom>
          <a:noFill/>
        </p:spPr>
        <p:txBody>
          <a:bodyPr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1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gray">
          <a:xfrm>
            <a:off x="0" y="6329363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gray">
          <a:xfrm flipH="1">
            <a:off x="8553450" y="6723063"/>
            <a:ext cx="533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/>
            <a:fld id="{D64ADDF3-4AE5-4992-9E81-4712545C415B}" type="slidenum">
              <a:rPr lang="en-US" altLang="en-US" sz="800">
                <a:solidFill>
                  <a:srgbClr val="7F7F7F"/>
                </a:solidFill>
                <a:cs typeface="Arial" pitchFamily="34" charset="0"/>
              </a:rPr>
              <a:pPr algn="r" defTabSz="914400"/>
              <a:t>‹#›</a:t>
            </a:fld>
            <a:endParaRPr lang="en-US" altLang="en-US" sz="80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5" name="Picture 13" descr="Pivotal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6399213"/>
            <a:ext cx="95726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 bwMode="gray">
          <a:xfrm>
            <a:off x="349250" y="6726238"/>
            <a:ext cx="2274888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©  </a:t>
            </a:r>
            <a:r>
              <a:rPr lang="en-US" altLang="en-US" sz="600" dirty="0" smtClean="0">
                <a:solidFill>
                  <a:srgbClr val="7F7F7F"/>
                </a:solidFill>
                <a:cs typeface="Arial" pitchFamily="34" charset="0"/>
              </a:rPr>
              <a:t>2015 </a:t>
            </a:r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Pivotal Software,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8303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gray">
          <a:xfrm>
            <a:off x="0" y="6329363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gray">
          <a:xfrm flipH="1">
            <a:off x="8553450" y="6723063"/>
            <a:ext cx="533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/>
            <a:fld id="{F0B53AA5-D6ED-47A6-A79F-DFFF1FD7388A}" type="slidenum">
              <a:rPr lang="en-US" altLang="en-US" sz="800">
                <a:solidFill>
                  <a:srgbClr val="7F7F7F"/>
                </a:solidFill>
                <a:cs typeface="Arial" pitchFamily="34" charset="0"/>
              </a:rPr>
              <a:pPr algn="r" defTabSz="914400"/>
              <a:t>‹#›</a:t>
            </a:fld>
            <a:endParaRPr lang="en-US" altLang="en-US" sz="80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7" name="Picture 13" descr="Pivotal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6399213"/>
            <a:ext cx="95726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 bwMode="gray">
          <a:xfrm>
            <a:off x="349250" y="6726238"/>
            <a:ext cx="2274888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©  </a:t>
            </a:r>
            <a:r>
              <a:rPr lang="en-US" altLang="en-US" sz="600" dirty="0" smtClean="0">
                <a:solidFill>
                  <a:srgbClr val="7F7F7F"/>
                </a:solidFill>
                <a:cs typeface="Arial" pitchFamily="34" charset="0"/>
              </a:rPr>
              <a:t>2015 </a:t>
            </a:r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Pivotal Software, Inc.  All rights reserved.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1026053" y="2808042"/>
            <a:ext cx="6048376" cy="620683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1034518" y="3515240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207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 bwMode="gray">
          <a:xfrm>
            <a:off x="0" y="6329363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gray">
          <a:xfrm flipH="1">
            <a:off x="8553450" y="6723063"/>
            <a:ext cx="533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/>
            <a:fld id="{36004974-27D9-4DBF-BE4A-CF430ACA242F}" type="slidenum">
              <a:rPr lang="en-US" altLang="en-US" sz="800">
                <a:solidFill>
                  <a:srgbClr val="7F7F7F"/>
                </a:solidFill>
                <a:cs typeface="Arial" pitchFamily="34" charset="0"/>
              </a:rPr>
              <a:pPr algn="r" defTabSz="914400"/>
              <a:t>‹#›</a:t>
            </a:fld>
            <a:endParaRPr lang="en-US" altLang="en-US" sz="80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6" name="Picture 13" descr="Pivotal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6399213"/>
            <a:ext cx="95726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gray">
          <a:xfrm>
            <a:off x="349250" y="6726238"/>
            <a:ext cx="2274888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©  </a:t>
            </a:r>
            <a:r>
              <a:rPr lang="en-US" altLang="en-US" sz="600" dirty="0" smtClean="0">
                <a:solidFill>
                  <a:srgbClr val="7F7F7F"/>
                </a:solidFill>
                <a:cs typeface="Arial" pitchFamily="34" charset="0"/>
              </a:rPr>
              <a:t>2015 </a:t>
            </a:r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Pivotal Software, Inc. 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 bwMode="gray">
          <a:xfrm>
            <a:off x="670455" y="229364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rgbClr val="00888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6928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11" descr="EMC-no-tag_white_RGB-150dp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8" y="2228850"/>
            <a:ext cx="51530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733550" y="3760788"/>
            <a:ext cx="5689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F27C3A"/>
                </a:solidFill>
                <a:cs typeface="Arial" pitchFamily="34" charset="0"/>
              </a:rPr>
              <a:t>A NEW </a:t>
            </a:r>
            <a:r>
              <a:rPr lang="en-US" altLang="en-US" sz="2300">
                <a:solidFill>
                  <a:srgbClr val="F27C3A"/>
                </a:solidFill>
                <a:cs typeface="Arial" pitchFamily="34" charset="0"/>
              </a:rPr>
              <a:t>PLATFORM</a:t>
            </a:r>
            <a:r>
              <a:rPr lang="en-US" altLang="en-US" sz="2400">
                <a:solidFill>
                  <a:srgbClr val="F27C3A"/>
                </a:solidFill>
                <a:cs typeface="Arial" pitchFamily="34" charset="0"/>
              </a:rPr>
              <a:t> </a:t>
            </a:r>
            <a:r>
              <a:rPr lang="en-US" altLang="en-US" sz="2400">
                <a:solidFill>
                  <a:srgbClr val="3EA7BC"/>
                </a:solidFill>
                <a:cs typeface="Arial" pitchFamily="34" charset="0"/>
              </a:rPr>
              <a:t>FOR A NEW ERA</a:t>
            </a:r>
          </a:p>
        </p:txBody>
      </p:sp>
    </p:spTree>
    <p:extLst>
      <p:ext uri="{BB962C8B-B14F-4D97-AF65-F5344CB8AC3E}">
        <p14:creationId xmlns:p14="http://schemas.microsoft.com/office/powerpoint/2010/main" val="286692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1934114" y="1936437"/>
            <a:ext cx="5152499" cy="181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1701805" y="3979337"/>
            <a:ext cx="5689499" cy="635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2400" kern="0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NEW</a:t>
            </a:r>
            <a:r>
              <a:rPr lang="en" sz="2400" kern="0">
                <a:solidFill>
                  <a:srgbClr val="E96C4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" sz="2300" kern="0">
                <a:solidFill>
                  <a:srgbClr val="AEBF2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PLATFORM</a:t>
            </a:r>
            <a:r>
              <a:rPr lang="en" sz="2400" kern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" sz="2400" kern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A NEW ERA</a:t>
            </a:r>
          </a:p>
        </p:txBody>
      </p:sp>
      <p:sp>
        <p:nvSpPr>
          <p:cNvPr id="13" name="Shape 13"/>
          <p:cNvSpPr/>
          <p:nvPr/>
        </p:nvSpPr>
        <p:spPr>
          <a:xfrm>
            <a:off x="0" y="3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1934114" y="1936437"/>
            <a:ext cx="5152499" cy="181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1701805" y="3979337"/>
            <a:ext cx="5689499" cy="635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2400" kern="0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NEW</a:t>
            </a:r>
            <a:r>
              <a:rPr lang="en" sz="2400" kern="0">
                <a:solidFill>
                  <a:srgbClr val="E96C4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" sz="2300" kern="0">
                <a:solidFill>
                  <a:srgbClr val="AEBF2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PLATFORM</a:t>
            </a:r>
            <a:r>
              <a:rPr lang="en" sz="2400" kern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" sz="2400" kern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A NEW ERA</a:t>
            </a:r>
          </a:p>
        </p:txBody>
      </p:sp>
    </p:spTree>
    <p:extLst>
      <p:ext uri="{BB962C8B-B14F-4D97-AF65-F5344CB8AC3E}">
        <p14:creationId xmlns:p14="http://schemas.microsoft.com/office/powerpoint/2010/main" val="2447817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6717" y="433916"/>
            <a:ext cx="8410499" cy="61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66718" y="1432986"/>
            <a:ext cx="8410499" cy="451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rgbClr val="ADC339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rgbClr val="ADC339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rgbClr val="ADC339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rgbClr val="ADC339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3031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0" y="6329364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gray">
          <a:xfrm flipH="1">
            <a:off x="8553450" y="6723066"/>
            <a:ext cx="5334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/>
            <a:fld id="{3D745134-AD03-4A89-A9DB-EB83690C3E8B}" type="slidenum">
              <a:rPr lang="en-US" altLang="en-US" sz="800">
                <a:solidFill>
                  <a:srgbClr val="7F7F7F"/>
                </a:solidFill>
                <a:cs typeface="Arial" pitchFamily="34" charset="0"/>
              </a:rPr>
              <a:pPr algn="r" defTabSz="914400"/>
              <a:t>‹#›</a:t>
            </a:fld>
            <a:endParaRPr lang="en-US" altLang="en-US" sz="80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8" name="Picture 13" descr="Pivotal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4" y="6399213"/>
            <a:ext cx="95726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 bwMode="gray">
          <a:xfrm>
            <a:off x="349250" y="6726241"/>
            <a:ext cx="2274888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©  </a:t>
            </a:r>
            <a:r>
              <a:rPr lang="en-US" altLang="en-US" sz="600" dirty="0" smtClean="0">
                <a:solidFill>
                  <a:srgbClr val="7F7F7F"/>
                </a:solidFill>
                <a:cs typeface="Arial" pitchFamily="34" charset="0"/>
              </a:rPr>
              <a:t>2015 </a:t>
            </a:r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Pivotal Software, Inc.  All rights reserved.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 bwMode="gray">
          <a:xfrm>
            <a:off x="890589" y="2473230"/>
            <a:ext cx="4384145" cy="1006429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890592" y="379370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908582" y="4870423"/>
            <a:ext cx="5026550" cy="276999"/>
          </a:xfrm>
          <a:prstGeom prst="rect">
            <a:avLst/>
          </a:prstGeom>
          <a:noFill/>
        </p:spPr>
        <p:txBody>
          <a:bodyPr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085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86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67275" y="1268269"/>
            <a:ext cx="8119529" cy="346219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5895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4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9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39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97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67275" y="1175133"/>
            <a:ext cx="8119529" cy="346219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0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693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0"/>
            <a:ext cx="9144000" cy="216852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4D4D4D"/>
              </a:solidFill>
              <a:latin typeface="Arial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gray">
          <a:xfrm>
            <a:off x="2728912" y="2210796"/>
            <a:ext cx="6048376" cy="123008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2728917" y="3671063"/>
            <a:ext cx="6048375" cy="190170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007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0" y="6329364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gray">
          <a:xfrm flipH="1">
            <a:off x="8553450" y="6723066"/>
            <a:ext cx="5334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/>
            <a:fld id="{3C4ECB52-206F-41D5-83CC-FB6C2ECF0A00}" type="slidenum">
              <a:rPr lang="en-US" altLang="en-US" sz="800">
                <a:solidFill>
                  <a:srgbClr val="7F7F7F"/>
                </a:solidFill>
                <a:cs typeface="Arial" pitchFamily="34" charset="0"/>
              </a:rPr>
              <a:pPr algn="r" defTabSz="914400"/>
              <a:t>‹#›</a:t>
            </a:fld>
            <a:endParaRPr lang="en-US" altLang="en-US" sz="80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5" name="Picture 13" descr="Pivotal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4" y="6399213"/>
            <a:ext cx="95726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 bwMode="gray">
          <a:xfrm>
            <a:off x="349250" y="6726241"/>
            <a:ext cx="2274888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©  </a:t>
            </a:r>
            <a:r>
              <a:rPr lang="en-US" altLang="en-US" sz="600" dirty="0" smtClean="0">
                <a:solidFill>
                  <a:srgbClr val="7F7F7F"/>
                </a:solidFill>
                <a:cs typeface="Arial" pitchFamily="34" charset="0"/>
              </a:rPr>
              <a:t>2015 </a:t>
            </a:r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Pivotal Software,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807005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0" y="6329364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gray">
          <a:xfrm flipH="1">
            <a:off x="8553450" y="6723066"/>
            <a:ext cx="5334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/>
            <a:fld id="{2E6718AD-3AD0-47E1-94E9-3D500AFA3CF7}" type="slidenum">
              <a:rPr lang="en-US" altLang="en-US" sz="800">
                <a:solidFill>
                  <a:srgbClr val="7F7F7F"/>
                </a:solidFill>
                <a:cs typeface="Arial" pitchFamily="34" charset="0"/>
              </a:rPr>
              <a:pPr algn="r" defTabSz="914400"/>
              <a:t>‹#›</a:t>
            </a:fld>
            <a:endParaRPr lang="en-US" altLang="en-US" sz="80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7" name="Picture 13" descr="Pivotal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4" y="6399213"/>
            <a:ext cx="95726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 bwMode="gray">
          <a:xfrm>
            <a:off x="349250" y="6726241"/>
            <a:ext cx="2274888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©  </a:t>
            </a:r>
            <a:r>
              <a:rPr lang="en-US" altLang="en-US" sz="600" dirty="0" smtClean="0">
                <a:solidFill>
                  <a:srgbClr val="7F7F7F"/>
                </a:solidFill>
                <a:cs typeface="Arial" pitchFamily="34" charset="0"/>
              </a:rPr>
              <a:t>2015 </a:t>
            </a:r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Pivotal Software, Inc.  All rights reserved.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1026053" y="2198647"/>
            <a:ext cx="6048376" cy="123008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1034522" y="3515240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18828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 bwMode="gray">
          <a:xfrm>
            <a:off x="0" y="6329364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gray">
          <a:xfrm flipH="1">
            <a:off x="8553450" y="6723066"/>
            <a:ext cx="5334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/>
            <a:fld id="{82EDEA53-F321-473E-A199-97E41E62043D}" type="slidenum">
              <a:rPr lang="en-US" altLang="en-US" sz="800">
                <a:solidFill>
                  <a:srgbClr val="7F7F7F"/>
                </a:solidFill>
                <a:cs typeface="Arial" pitchFamily="34" charset="0"/>
              </a:rPr>
              <a:pPr algn="r" defTabSz="914400"/>
              <a:t>‹#›</a:t>
            </a:fld>
            <a:endParaRPr lang="en-US" altLang="en-US" sz="80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6" name="Picture 13" descr="Pivotal_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4" y="6399213"/>
            <a:ext cx="95726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gray">
          <a:xfrm>
            <a:off x="349250" y="6726241"/>
            <a:ext cx="2274888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©  </a:t>
            </a:r>
            <a:r>
              <a:rPr lang="en-US" altLang="en-US" sz="600" dirty="0" smtClean="0">
                <a:solidFill>
                  <a:srgbClr val="7F7F7F"/>
                </a:solidFill>
                <a:cs typeface="Arial" pitchFamily="34" charset="0"/>
              </a:rPr>
              <a:t>2015 </a:t>
            </a:r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Pivotal Software, Inc. 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 bwMode="gray">
          <a:xfrm>
            <a:off x="670455" y="-365545"/>
            <a:ext cx="6048376" cy="4013406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rgbClr val="00888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770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11" descr="EMC-no-tag_white_RGB-150dp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42" y="2228852"/>
            <a:ext cx="51530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733550" y="3760790"/>
            <a:ext cx="568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F27C3A"/>
                </a:solidFill>
                <a:cs typeface="Arial" pitchFamily="34" charset="0"/>
              </a:rPr>
              <a:t>A NEW </a:t>
            </a:r>
            <a:r>
              <a:rPr lang="en-US" altLang="en-US" sz="2300">
                <a:solidFill>
                  <a:srgbClr val="F27C3A"/>
                </a:solidFill>
                <a:cs typeface="Arial" pitchFamily="34" charset="0"/>
              </a:rPr>
              <a:t>PLATFORM</a:t>
            </a:r>
            <a:r>
              <a:rPr lang="en-US" altLang="en-US" sz="2400">
                <a:solidFill>
                  <a:srgbClr val="F27C3A"/>
                </a:solidFill>
                <a:cs typeface="Arial" pitchFamily="34" charset="0"/>
              </a:rPr>
              <a:t> </a:t>
            </a:r>
            <a:r>
              <a:rPr lang="en-US" altLang="en-US" sz="2400">
                <a:solidFill>
                  <a:srgbClr val="3EA7BC"/>
                </a:solidFill>
                <a:cs typeface="Arial" pitchFamily="34" charset="0"/>
              </a:rPr>
              <a:t>FOR A NEW ERA</a:t>
            </a:r>
          </a:p>
        </p:txBody>
      </p:sp>
    </p:spTree>
    <p:extLst>
      <p:ext uri="{BB962C8B-B14F-4D97-AF65-F5344CB8AC3E}">
        <p14:creationId xmlns:p14="http://schemas.microsoft.com/office/powerpoint/2010/main" val="3022762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votal Title Slid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1934114" y="1936437"/>
            <a:ext cx="5152499" cy="181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1701805" y="3979337"/>
            <a:ext cx="5689499" cy="635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2400" kern="0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NEW</a:t>
            </a:r>
            <a:r>
              <a:rPr lang="en" sz="2400" kern="0">
                <a:solidFill>
                  <a:srgbClr val="E96C4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" sz="2300" kern="0">
                <a:solidFill>
                  <a:srgbClr val="AEBF2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PLATFORM</a:t>
            </a:r>
            <a:r>
              <a:rPr lang="en" sz="2400" kern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" sz="2400" kern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A NEW ERA</a:t>
            </a:r>
          </a:p>
        </p:txBody>
      </p:sp>
      <p:sp>
        <p:nvSpPr>
          <p:cNvPr id="13" name="Shape 13"/>
          <p:cNvSpPr/>
          <p:nvPr/>
        </p:nvSpPr>
        <p:spPr>
          <a:xfrm>
            <a:off x="0" y="3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1934114" y="1936437"/>
            <a:ext cx="5152499" cy="181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1701805" y="3979337"/>
            <a:ext cx="5689499" cy="635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" sz="2400" kern="0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NEW</a:t>
            </a:r>
            <a:r>
              <a:rPr lang="en" sz="2400" kern="0">
                <a:solidFill>
                  <a:srgbClr val="E96C42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" sz="2300" kern="0">
                <a:solidFill>
                  <a:srgbClr val="AEBF2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PLATFORM</a:t>
            </a:r>
            <a:r>
              <a:rPr lang="en" sz="2400" kern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" sz="2400" kern="0">
                <a:solidFill>
                  <a:srgbClr val="3EA7BC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A NEW ERA</a:t>
            </a:r>
          </a:p>
        </p:txBody>
      </p:sp>
    </p:spTree>
    <p:extLst>
      <p:ext uri="{BB962C8B-B14F-4D97-AF65-F5344CB8AC3E}">
        <p14:creationId xmlns:p14="http://schemas.microsoft.com/office/powerpoint/2010/main" val="217055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67271" y="1268269"/>
            <a:ext cx="8119529" cy="346219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249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6717" y="433916"/>
            <a:ext cx="8410499" cy="61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66718" y="1432986"/>
            <a:ext cx="8410499" cy="451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rgbClr val="ADC339"/>
              </a:buClr>
              <a:buFont typeface="Noto Symbol"/>
              <a:buChar char="•"/>
              <a:defRPr/>
            </a:lvl1pPr>
            <a:lvl2pPr rtl="0">
              <a:spcBef>
                <a:spcPts val="300"/>
              </a:spcBef>
              <a:buClr>
                <a:srgbClr val="ADC339"/>
              </a:buClr>
              <a:buFont typeface="Verdana"/>
              <a:buChar char="–"/>
              <a:defRPr/>
            </a:lvl2pPr>
            <a:lvl3pPr rtl="0">
              <a:spcBef>
                <a:spcPts val="300"/>
              </a:spcBef>
              <a:buClr>
                <a:srgbClr val="ADC339"/>
              </a:buClr>
              <a:buFont typeface="Verdana"/>
              <a:buChar char="▪"/>
              <a:defRPr/>
            </a:lvl3pPr>
            <a:lvl4pPr marL="1658937" indent="-211137" rtl="0">
              <a:spcBef>
                <a:spcPts val="300"/>
              </a:spcBef>
              <a:buClr>
                <a:srgbClr val="ADC339"/>
              </a:buClr>
              <a:buFont typeface="Verdana"/>
              <a:buChar char="—"/>
              <a:defRPr/>
            </a:lvl4pPr>
            <a:lvl5pPr rtl="0">
              <a:spcBef>
                <a:spcPts val="300"/>
              </a:spcBef>
              <a:buClr>
                <a:srgbClr val="ADC339"/>
              </a:buClr>
              <a:buFont typeface="Verdana"/>
              <a:buChar char="»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292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8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67271" y="1175132"/>
            <a:ext cx="8119529" cy="346219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03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0"/>
            <a:ext cx="9144000" cy="216852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gray">
          <a:xfrm>
            <a:off x="2728912" y="22220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2728913" y="3671063"/>
            <a:ext cx="6048375" cy="190170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990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0" y="6329363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gray">
          <a:xfrm flipH="1">
            <a:off x="8553450" y="6723063"/>
            <a:ext cx="533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/>
            <a:fld id="{8DA3958A-70F7-4629-B371-99D75CD8669B}" type="slidenum">
              <a:rPr lang="en-US" altLang="en-US" sz="800">
                <a:solidFill>
                  <a:srgbClr val="7F7F7F"/>
                </a:solidFill>
                <a:cs typeface="Arial" pitchFamily="34" charset="0"/>
              </a:rPr>
              <a:pPr algn="r" defTabSz="914400"/>
              <a:t>‹#›</a:t>
            </a:fld>
            <a:endParaRPr lang="en-US" altLang="en-US" sz="80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1030" name="Picture 10" descr="Pivotal_Logo_whit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6399213"/>
            <a:ext cx="95726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 bwMode="gray">
          <a:xfrm>
            <a:off x="349250" y="6726238"/>
            <a:ext cx="2274888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©  </a:t>
            </a:r>
            <a:r>
              <a:rPr lang="en-US" altLang="en-US" sz="600" dirty="0" smtClean="0">
                <a:solidFill>
                  <a:srgbClr val="7F7F7F"/>
                </a:solidFill>
                <a:cs typeface="Arial" pitchFamily="34" charset="0"/>
              </a:rPr>
              <a:t>2015 </a:t>
            </a:r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Pivotal Software,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97" r:id="rId14"/>
    <p:sldLayoutId id="2147483698" r:id="rId15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Arial"/>
          <a:ea typeface="ＭＳ Ｐゴシック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0" y="6329364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gray">
          <a:xfrm flipH="1">
            <a:off x="8553450" y="6723066"/>
            <a:ext cx="5334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400"/>
            <a:fld id="{60312796-99FC-4B3F-BDED-9E9EBBFB6C50}" type="slidenum">
              <a:rPr lang="en-US" altLang="en-US" sz="800">
                <a:solidFill>
                  <a:srgbClr val="7F7F7F"/>
                </a:solidFill>
                <a:cs typeface="Arial" pitchFamily="34" charset="0"/>
              </a:rPr>
              <a:pPr algn="r" defTabSz="914400"/>
              <a:t>‹#›</a:t>
            </a:fld>
            <a:endParaRPr lang="en-US" altLang="en-US" sz="80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1030" name="Picture 10" descr="Pivotal_Logo_whit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4" y="6399213"/>
            <a:ext cx="95726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 bwMode="gray">
          <a:xfrm>
            <a:off x="349250" y="6726241"/>
            <a:ext cx="2274888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©  </a:t>
            </a:r>
            <a:r>
              <a:rPr lang="en-US" altLang="en-US" sz="600" dirty="0" smtClean="0">
                <a:solidFill>
                  <a:srgbClr val="7F7F7F"/>
                </a:solidFill>
                <a:cs typeface="Arial" pitchFamily="34" charset="0"/>
              </a:rPr>
              <a:t>2015 </a:t>
            </a:r>
            <a:r>
              <a:rPr lang="en-US" altLang="en-US" sz="600" dirty="0">
                <a:solidFill>
                  <a:srgbClr val="7F7F7F"/>
                </a:solidFill>
                <a:cs typeface="Arial" pitchFamily="34" charset="0"/>
              </a:rPr>
              <a:t>Pivotal Software, Inc.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004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Arial"/>
          <a:ea typeface="ＭＳ Ｐゴシック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0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1611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76190" y="446193"/>
            <a:ext cx="8670599" cy="61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685D"/>
              </a:buClr>
              <a:buSzPct val="25000"/>
              <a:buFont typeface="Arial"/>
              <a:buNone/>
            </a:pPr>
            <a:r>
              <a:rPr lang="en-US" sz="3200" dirty="0" smtClean="0">
                <a:solidFill>
                  <a:srgbClr val="008881"/>
                </a:solidFill>
              </a:rPr>
              <a:t>Review</a:t>
            </a:r>
            <a:endParaRPr lang="en" sz="3200" dirty="0">
              <a:solidFill>
                <a:srgbClr val="008881"/>
              </a:solidFill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738824" y="1202251"/>
            <a:ext cx="7988400" cy="325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52400" indent="0">
              <a:buSzPct val="100000"/>
              <a:buNone/>
            </a:pPr>
            <a:endParaRPr lang="en-US" sz="2800" dirty="0">
              <a:solidFill>
                <a:schemeClr val="lt2"/>
              </a:solidFill>
            </a:endParaRPr>
          </a:p>
          <a:p>
            <a:pPr marL="495300">
              <a:buSzPct val="100000"/>
            </a:pPr>
            <a:r>
              <a:rPr lang="en-US" sz="2800" dirty="0">
                <a:solidFill>
                  <a:schemeClr val="lt2"/>
                </a:solidFill>
              </a:rPr>
              <a:t>Connect to GPDB</a:t>
            </a:r>
          </a:p>
          <a:p>
            <a:pPr marL="495300" indent="-342900">
              <a:buSzPct val="100000"/>
            </a:pPr>
            <a:r>
              <a:rPr lang="en-US" sz="2800" dirty="0">
                <a:solidFill>
                  <a:schemeClr val="lt2"/>
                </a:solidFill>
              </a:rPr>
              <a:t>Issue SQL commands</a:t>
            </a:r>
            <a:endParaRPr lang="en" sz="2800" dirty="0">
              <a:solidFill>
                <a:schemeClr val="lt2"/>
              </a:solidFill>
            </a:endParaRPr>
          </a:p>
          <a:p>
            <a:pPr marL="495300" indent="-342900">
              <a:buSzPct val="100000"/>
            </a:pPr>
            <a:r>
              <a:rPr lang="en-US" sz="2800" dirty="0">
                <a:solidFill>
                  <a:schemeClr val="lt2"/>
                </a:solidFill>
              </a:rPr>
              <a:t>Use psql “meta-commands”</a:t>
            </a:r>
          </a:p>
          <a:p>
            <a:pPr marL="495300" indent="-342900">
              <a:buSzPct val="100000"/>
            </a:pPr>
            <a:r>
              <a:rPr lang="en-US" sz="2800" dirty="0">
                <a:solidFill>
                  <a:schemeClr val="lt2"/>
                </a:solidFill>
              </a:rPr>
              <a:t>Some things </a:t>
            </a:r>
            <a:r>
              <a:rPr lang="en-US" sz="2800" i="1" dirty="0">
                <a:solidFill>
                  <a:schemeClr val="lt2"/>
                </a:solidFill>
              </a:rPr>
              <a:t>not</a:t>
            </a:r>
            <a:r>
              <a:rPr lang="en-US" sz="2800" dirty="0">
                <a:solidFill>
                  <a:schemeClr val="lt2"/>
                </a:solidFill>
              </a:rPr>
              <a:t> to do with psql</a:t>
            </a:r>
            <a:endParaRPr lang="en-US" sz="2800" dirty="0" smtClean="0">
              <a:solidFill>
                <a:schemeClr val="lt2"/>
              </a:solidFill>
            </a:endParaRPr>
          </a:p>
          <a:p>
            <a:pPr marL="495300" indent="-342900">
              <a:buSzPct val="100000"/>
            </a:pPr>
            <a:r>
              <a:rPr lang="en-US" sz="2800" dirty="0">
                <a:solidFill>
                  <a:schemeClr val="lt2"/>
                </a:solidFill>
              </a:rPr>
              <a:t>Test it out in the lab</a:t>
            </a:r>
            <a:endParaRPr lang="en" sz="28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3781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9142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ctrTitle"/>
          </p:nvPr>
        </p:nvSpPr>
        <p:spPr>
          <a:xfrm>
            <a:off x="822612" y="766059"/>
            <a:ext cx="7460606" cy="12717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16F3B"/>
              </a:buClr>
              <a:buSzPct val="25000"/>
              <a:buFont typeface="Arial"/>
              <a:buNone/>
            </a:pPr>
            <a:r>
              <a:rPr lang="en-US" sz="3600" b="1" dirty="0">
                <a:solidFill>
                  <a:schemeClr val="tx2"/>
                </a:solidFill>
              </a:rPr>
              <a:t>GPDB psql Client</a:t>
            </a:r>
            <a:endParaRPr lang="en" sz="3600" b="1" dirty="0">
              <a:solidFill>
                <a:schemeClr val="tx2"/>
              </a:solidFill>
            </a:endParaRP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024" y="2954465"/>
            <a:ext cx="2202824" cy="2579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78861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76190" y="446193"/>
            <a:ext cx="8670599" cy="61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685D"/>
              </a:buClr>
              <a:buSzPct val="25000"/>
              <a:buFont typeface="Arial"/>
              <a:buNone/>
            </a:pPr>
            <a:r>
              <a:rPr lang="en" sz="3200" dirty="0" smtClean="0">
                <a:solidFill>
                  <a:srgbClr val="008881"/>
                </a:solidFill>
              </a:rPr>
              <a:t>Agenda</a:t>
            </a:r>
            <a:endParaRPr lang="en" sz="3200" dirty="0">
              <a:solidFill>
                <a:srgbClr val="008881"/>
              </a:solidFill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738824" y="1299252"/>
            <a:ext cx="7988400" cy="325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52400" indent="0">
              <a:buSzPct val="100000"/>
              <a:buNone/>
            </a:pPr>
            <a:endParaRPr lang="en-US" sz="2600" dirty="0" smtClean="0">
              <a:solidFill>
                <a:schemeClr val="lt2"/>
              </a:solidFill>
            </a:endParaRPr>
          </a:p>
          <a:p>
            <a:pPr marL="495300" indent="-342900">
              <a:buSzPct val="100000"/>
            </a:pPr>
            <a:r>
              <a:rPr lang="en-US" sz="2800" dirty="0">
                <a:solidFill>
                  <a:schemeClr val="lt2"/>
                </a:solidFill>
              </a:rPr>
              <a:t>Introduction</a:t>
            </a:r>
          </a:p>
          <a:p>
            <a:pPr marL="495300">
              <a:buSzPct val="100000"/>
            </a:pPr>
            <a:r>
              <a:rPr lang="en-US" sz="2800" dirty="0">
                <a:solidFill>
                  <a:schemeClr val="lt2"/>
                </a:solidFill>
              </a:rPr>
              <a:t>Connect to GPDB</a:t>
            </a:r>
          </a:p>
          <a:p>
            <a:pPr marL="495300" indent="-342900">
              <a:buSzPct val="100000"/>
            </a:pPr>
            <a:r>
              <a:rPr lang="en-US" sz="2800" dirty="0">
                <a:solidFill>
                  <a:schemeClr val="lt2"/>
                </a:solidFill>
              </a:rPr>
              <a:t>Issue SQL commands</a:t>
            </a:r>
            <a:endParaRPr lang="en" sz="2800" dirty="0">
              <a:solidFill>
                <a:schemeClr val="lt2"/>
              </a:solidFill>
            </a:endParaRPr>
          </a:p>
          <a:p>
            <a:pPr marL="495300" indent="-342900">
              <a:buSzPct val="100000"/>
            </a:pPr>
            <a:r>
              <a:rPr lang="en-US" sz="2800" dirty="0">
                <a:solidFill>
                  <a:schemeClr val="lt2"/>
                </a:solidFill>
              </a:rPr>
              <a:t>Use psql “meta-commands”</a:t>
            </a:r>
          </a:p>
          <a:p>
            <a:pPr marL="495300" indent="-342900">
              <a:buSzPct val="100000"/>
            </a:pPr>
            <a:r>
              <a:rPr lang="en-US" sz="2800" dirty="0">
                <a:solidFill>
                  <a:schemeClr val="lt2"/>
                </a:solidFill>
              </a:rPr>
              <a:t>Some things </a:t>
            </a:r>
            <a:r>
              <a:rPr lang="en-US" sz="2800" i="1" dirty="0">
                <a:solidFill>
                  <a:schemeClr val="lt2"/>
                </a:solidFill>
              </a:rPr>
              <a:t>not</a:t>
            </a:r>
            <a:r>
              <a:rPr lang="en-US" sz="2800" dirty="0">
                <a:solidFill>
                  <a:schemeClr val="lt2"/>
                </a:solidFill>
              </a:rPr>
              <a:t> to do with psql</a:t>
            </a:r>
            <a:endParaRPr lang="en-US" sz="2800" dirty="0" smtClean="0">
              <a:solidFill>
                <a:schemeClr val="lt2"/>
              </a:solidFill>
            </a:endParaRPr>
          </a:p>
          <a:p>
            <a:pPr marL="495300" indent="-342900">
              <a:buSzPct val="100000"/>
            </a:pPr>
            <a:r>
              <a:rPr lang="en-US" sz="2800" dirty="0">
                <a:solidFill>
                  <a:schemeClr val="lt2"/>
                </a:solidFill>
              </a:rPr>
              <a:t>Test it out in the lab</a:t>
            </a:r>
            <a:endParaRPr lang="en" sz="28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83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Connecting with PSQL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199" y="1002882"/>
            <a:ext cx="5137093" cy="532666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Using PSQL, you:</a:t>
            </a:r>
          </a:p>
          <a:p>
            <a:r>
              <a:rPr lang="en-US" dirty="0" smtClean="0"/>
              <a:t>Connect through the master</a:t>
            </a:r>
          </a:p>
          <a:p>
            <a:r>
              <a:rPr lang="en-US" dirty="0" smtClean="0"/>
              <a:t>Specify connection information with</a:t>
            </a:r>
            <a:br>
              <a:rPr lang="en-US" dirty="0" smtClean="0"/>
            </a:br>
            <a:r>
              <a:rPr lang="en-US" dirty="0" smtClean="0"/>
              <a:t>the following options:</a:t>
            </a:r>
          </a:p>
          <a:p>
            <a:pPr lvl="1"/>
            <a:r>
              <a:rPr lang="en-US" dirty="0" smtClean="0"/>
              <a:t>database name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-d </a:t>
            </a:r>
            <a:r>
              <a:rPr lang="en-US" dirty="0" smtClean="0"/>
              <a:t>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PGDATABASE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master host name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-h</a:t>
            </a:r>
            <a:r>
              <a:rPr lang="en-US" dirty="0" smtClean="0"/>
              <a:t>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PGHOST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master port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</a:t>
            </a:r>
            <a:r>
              <a:rPr lang="en-US" dirty="0" smtClean="0"/>
              <a:t>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PGPORT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user name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-U</a:t>
            </a:r>
            <a:r>
              <a:rPr lang="en-US" dirty="0" smtClean="0"/>
              <a:t>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PGUSER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Connect the first time to: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template1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default superuser account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gpadmin</a:t>
            </a:r>
            <a:r>
              <a:rPr lang="en-US" dirty="0" smtClean="0"/>
              <a:t>)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4978725" y="457200"/>
            <a:ext cx="4114800" cy="5410200"/>
            <a:chOff x="4800600" y="457200"/>
            <a:chExt cx="4114800" cy="5410200"/>
          </a:xfrm>
        </p:grpSpPr>
        <p:sp>
          <p:nvSpPr>
            <p:cNvPr id="78" name="Rounded Rectangle 77"/>
            <p:cNvSpPr/>
            <p:nvPr/>
          </p:nvSpPr>
          <p:spPr>
            <a:xfrm>
              <a:off x="5562600" y="838200"/>
              <a:ext cx="3352800" cy="5029200"/>
            </a:xfrm>
            <a:prstGeom prst="roundRect">
              <a:avLst>
                <a:gd name="adj" fmla="val 4735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6705600" y="457200"/>
              <a:ext cx="1540418" cy="1529834"/>
              <a:chOff x="59782" y="1143000"/>
              <a:chExt cx="1540418" cy="1529834"/>
            </a:xfrm>
          </p:grpSpPr>
          <p:pic>
            <p:nvPicPr>
              <p:cNvPr id="11" name="Picture 2" descr="C:\Documents and Settings\cantot\My Documents\Training\Supporting Materials\Icons\PNG files for PowerPoint\All Others\desktop3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92848" y="1143000"/>
                <a:ext cx="874286" cy="1174286"/>
              </a:xfrm>
              <a:prstGeom prst="rect">
                <a:avLst/>
              </a:prstGeom>
              <a:noFill/>
            </p:spPr>
          </p:pic>
          <p:sp>
            <p:nvSpPr>
              <p:cNvPr id="12" name="Rectangle 12"/>
              <p:cNvSpPr/>
              <p:nvPr/>
            </p:nvSpPr>
            <p:spPr>
              <a:xfrm>
                <a:off x="59782" y="2286000"/>
                <a:ext cx="1540418" cy="386834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Client</a:t>
                </a:r>
              </a:p>
            </p:txBody>
          </p:sp>
        </p:grpSp>
        <p:cxnSp>
          <p:nvCxnSpPr>
            <p:cNvPr id="17" name="Shape 16"/>
            <p:cNvCxnSpPr>
              <a:stCxn id="12" idx="2"/>
              <a:endCxn id="22" idx="0"/>
            </p:cNvCxnSpPr>
            <p:nvPr/>
          </p:nvCxnSpPr>
          <p:spPr>
            <a:xfrm rot="5400000">
              <a:off x="7074068" y="2131909"/>
              <a:ext cx="546616" cy="25686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66"/>
            <p:cNvGrpSpPr/>
            <p:nvPr/>
          </p:nvGrpSpPr>
          <p:grpSpPr>
            <a:xfrm>
              <a:off x="6324600" y="2533650"/>
              <a:ext cx="1958623" cy="1352549"/>
              <a:chOff x="6324600" y="2533650"/>
              <a:chExt cx="1958623" cy="1352549"/>
            </a:xfrm>
          </p:grpSpPr>
          <p:grpSp>
            <p:nvGrpSpPr>
              <p:cNvPr id="5" name="Group 14"/>
              <p:cNvGrpSpPr/>
              <p:nvPr/>
            </p:nvGrpSpPr>
            <p:grpSpPr>
              <a:xfrm>
                <a:off x="6324600" y="2743200"/>
                <a:ext cx="1958623" cy="1142999"/>
                <a:chOff x="1965677" y="3657600"/>
                <a:chExt cx="1958623" cy="1142999"/>
              </a:xfrm>
            </p:grpSpPr>
            <p:pic>
              <p:nvPicPr>
                <p:cNvPr id="13" name="Picture 2" descr="C:\Documents and Settings\cantot\My Documents\Training\Supporting Materials\Icons\PNG files for PowerPoint\All Others\Analog PTZ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1965677" y="3657600"/>
                  <a:ext cx="1819048" cy="733333"/>
                </a:xfrm>
                <a:prstGeom prst="rect">
                  <a:avLst/>
                </a:prstGeom>
                <a:noFill/>
              </p:spPr>
            </p:pic>
            <p:sp>
              <p:nvSpPr>
                <p:cNvPr id="14" name="Rectangle 16"/>
                <p:cNvSpPr/>
                <p:nvPr/>
              </p:nvSpPr>
              <p:spPr>
                <a:xfrm>
                  <a:off x="2383882" y="4267199"/>
                  <a:ext cx="1540418" cy="53340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Master host</a:t>
                  </a:r>
                </a:p>
              </p:txBody>
            </p:sp>
          </p:grpSp>
          <p:grpSp>
            <p:nvGrpSpPr>
              <p:cNvPr id="6" name="Group 17"/>
              <p:cNvGrpSpPr>
                <a:grpSpLocks noChangeAspect="1"/>
              </p:cNvGrpSpPr>
              <p:nvPr/>
            </p:nvGrpSpPr>
            <p:grpSpPr>
              <a:xfrm>
                <a:off x="7010400" y="2533650"/>
                <a:ext cx="417085" cy="590550"/>
                <a:chOff x="537432" y="3200400"/>
                <a:chExt cx="1668337" cy="2362200"/>
              </a:xfrm>
            </p:grpSpPr>
            <p:pic>
              <p:nvPicPr>
                <p:cNvPr id="19" name="Picture 6" descr="C:\Documents and Settings\cantot\My Documents\Training\Supporting Materials\Icons\PNG files for PowerPoint\All Others\generic disk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37432" y="4572000"/>
                  <a:ext cx="1668337" cy="9906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" name="Picture 6" descr="C:\Documents and Settings\cantot\My Documents\Training\Supporting Materials\Icons\PNG files for PowerPoint\All Others\generic disk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37432" y="4114800"/>
                  <a:ext cx="1668337" cy="9906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" name="Picture 6" descr="C:\Documents and Settings\cantot\My Documents\Training\Supporting Materials\Icons\PNG files for PowerPoint\All Others\generic disk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37432" y="3657600"/>
                  <a:ext cx="1668337" cy="9906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" name="Picture 6" descr="C:\Documents and Settings\cantot\My Documents\Training\Supporting Materials\Icons\PNG files for PowerPoint\All Others\generic disk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37432" y="3200400"/>
                  <a:ext cx="1668337" cy="990600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9" name="Group 22"/>
            <p:cNvGrpSpPr/>
            <p:nvPr/>
          </p:nvGrpSpPr>
          <p:grpSpPr>
            <a:xfrm>
              <a:off x="4800600" y="3657600"/>
              <a:ext cx="2268187" cy="1200289"/>
              <a:chOff x="6037613" y="539797"/>
              <a:chExt cx="2268187" cy="1200289"/>
            </a:xfrm>
          </p:grpSpPr>
          <p:pic>
            <p:nvPicPr>
              <p:cNvPr id="24" name="Picture 2" descr="C:\Documents and Settings\cantot\My Documents\Training\Supporting Materials\Icons\PNG files for PowerPoint\All Others\Analog PTZ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37613" y="825686"/>
                <a:ext cx="2268187" cy="914400"/>
              </a:xfrm>
              <a:prstGeom prst="rect">
                <a:avLst/>
              </a:prstGeom>
              <a:noFill/>
            </p:spPr>
          </p:pic>
          <p:pic>
            <p:nvPicPr>
              <p:cNvPr id="25" name="Picture 2" descr="C:\Documents and Settings\cantot\My Documents\Training\Supporting Materials\Icons\PNG files for PowerPoint\All Others\Slide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400800" y="539797"/>
                <a:ext cx="504762" cy="374603"/>
              </a:xfrm>
              <a:prstGeom prst="rect">
                <a:avLst/>
              </a:prstGeom>
              <a:noFill/>
            </p:spPr>
          </p:pic>
          <p:pic>
            <p:nvPicPr>
              <p:cNvPr id="26" name="Picture 2" descr="C:\Documents and Settings\cantot\My Documents\Training\Supporting Materials\Icons\PNG files for PowerPoint\All Others\Slide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162800" y="730297"/>
                <a:ext cx="504762" cy="374603"/>
              </a:xfrm>
              <a:prstGeom prst="rect">
                <a:avLst/>
              </a:prstGeom>
              <a:noFill/>
            </p:spPr>
          </p:pic>
          <p:grpSp>
            <p:nvGrpSpPr>
              <p:cNvPr id="10" name="Group 8"/>
              <p:cNvGrpSpPr>
                <a:grpSpLocks noChangeAspect="1"/>
              </p:cNvGrpSpPr>
              <p:nvPr/>
            </p:nvGrpSpPr>
            <p:grpSpPr>
              <a:xfrm>
                <a:off x="7306626" y="990581"/>
                <a:ext cx="461010" cy="354195"/>
                <a:chOff x="3200400" y="3886200"/>
                <a:chExt cx="838200" cy="643996"/>
              </a:xfrm>
            </p:grpSpPr>
            <p:pic>
              <p:nvPicPr>
                <p:cNvPr id="33" name="Picture 3" descr="C:\Documents and Settings\cantot\My Documents\Training\Supporting Materials\Icons\PNG files for PowerPoint\All Others\disc lt blue flat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3200400" y="4210050"/>
                  <a:ext cx="838200" cy="3201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34" name="Picture 3" descr="C:\Documents and Settings\cantot\My Documents\Training\Supporting Materials\Icons\PNG files for PowerPoint\All Others\disc lt blue flat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3200400" y="4102100"/>
                  <a:ext cx="838200" cy="3201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35" name="Picture 3" descr="C:\Documents and Settings\cantot\My Documents\Training\Supporting Materials\Icons\PNG files for PowerPoint\All Others\disc lt blue flat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3200400" y="3994150"/>
                  <a:ext cx="838200" cy="3201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36" name="Picture 3" descr="C:\Documents and Settings\cantot\My Documents\Training\Supporting Materials\Icons\PNG files for PowerPoint\All Others\disc lt blue flat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3200400" y="3886200"/>
                  <a:ext cx="838200" cy="320146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" name="Group 8"/>
              <p:cNvGrpSpPr>
                <a:grpSpLocks noChangeAspect="1"/>
              </p:cNvGrpSpPr>
              <p:nvPr/>
            </p:nvGrpSpPr>
            <p:grpSpPr>
              <a:xfrm>
                <a:off x="6642450" y="761981"/>
                <a:ext cx="461010" cy="354195"/>
                <a:chOff x="3200400" y="3886200"/>
                <a:chExt cx="838200" cy="643996"/>
              </a:xfrm>
            </p:grpSpPr>
            <p:pic>
              <p:nvPicPr>
                <p:cNvPr id="29" name="Picture 3" descr="C:\Documents and Settings\cantot\My Documents\Training\Supporting Materials\Icons\PNG files for PowerPoint\All Others\disc lt blue flat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3200400" y="4210050"/>
                  <a:ext cx="838200" cy="3201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" name="Picture 3" descr="C:\Documents and Settings\cantot\My Documents\Training\Supporting Materials\Icons\PNG files for PowerPoint\All Others\disc lt blue flat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3200400" y="4102100"/>
                  <a:ext cx="838200" cy="3201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31" name="Picture 3" descr="C:\Documents and Settings\cantot\My Documents\Training\Supporting Materials\Icons\PNG files for PowerPoint\All Others\disc lt blue flat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3200400" y="3994150"/>
                  <a:ext cx="838200" cy="3201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32" name="Picture 3" descr="C:\Documents and Settings\cantot\My Documents\Training\Supporting Materials\Icons\PNG files for PowerPoint\All Others\disc lt blue flat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3200400" y="3886200"/>
                  <a:ext cx="838200" cy="320146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16" name="Group 50"/>
            <p:cNvGrpSpPr/>
            <p:nvPr/>
          </p:nvGrpSpPr>
          <p:grpSpPr>
            <a:xfrm>
              <a:off x="6629400" y="4343400"/>
              <a:ext cx="2268187" cy="1200289"/>
              <a:chOff x="6037613" y="539797"/>
              <a:chExt cx="2268187" cy="1200289"/>
            </a:xfrm>
          </p:grpSpPr>
          <p:pic>
            <p:nvPicPr>
              <p:cNvPr id="52" name="Picture 2" descr="C:\Documents and Settings\cantot\My Documents\Training\Supporting Materials\Icons\PNG files for PowerPoint\All Others\Analog PTZ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37613" y="825686"/>
                <a:ext cx="2268187" cy="914400"/>
              </a:xfrm>
              <a:prstGeom prst="rect">
                <a:avLst/>
              </a:prstGeom>
              <a:noFill/>
            </p:spPr>
          </p:pic>
          <p:pic>
            <p:nvPicPr>
              <p:cNvPr id="53" name="Picture 2" descr="C:\Documents and Settings\cantot\My Documents\Training\Supporting Materials\Icons\PNG files for PowerPoint\All Others\Slide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400800" y="539797"/>
                <a:ext cx="504762" cy="374603"/>
              </a:xfrm>
              <a:prstGeom prst="rect">
                <a:avLst/>
              </a:prstGeom>
              <a:noFill/>
            </p:spPr>
          </p:pic>
          <p:pic>
            <p:nvPicPr>
              <p:cNvPr id="54" name="Picture 2" descr="C:\Documents and Settings\cantot\My Documents\Training\Supporting Materials\Icons\PNG files for PowerPoint\All Others\Slide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162800" y="730297"/>
                <a:ext cx="504762" cy="374603"/>
              </a:xfrm>
              <a:prstGeom prst="rect">
                <a:avLst/>
              </a:prstGeom>
              <a:noFill/>
            </p:spPr>
          </p:pic>
          <p:grpSp>
            <p:nvGrpSpPr>
              <p:cNvPr id="18" name="Group 8"/>
              <p:cNvGrpSpPr>
                <a:grpSpLocks noChangeAspect="1"/>
              </p:cNvGrpSpPr>
              <p:nvPr/>
            </p:nvGrpSpPr>
            <p:grpSpPr>
              <a:xfrm>
                <a:off x="7306626" y="990581"/>
                <a:ext cx="461010" cy="354195"/>
                <a:chOff x="3200400" y="3886200"/>
                <a:chExt cx="838200" cy="643996"/>
              </a:xfrm>
            </p:grpSpPr>
            <p:pic>
              <p:nvPicPr>
                <p:cNvPr id="61" name="Picture 3" descr="C:\Documents and Settings\cantot\My Documents\Training\Supporting Materials\Icons\PNG files for PowerPoint\All Others\disc lt blue flat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3200400" y="4210050"/>
                  <a:ext cx="838200" cy="3201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62" name="Picture 3" descr="C:\Documents and Settings\cantot\My Documents\Training\Supporting Materials\Icons\PNG files for PowerPoint\All Others\disc lt blue flat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3200400" y="4102100"/>
                  <a:ext cx="838200" cy="3201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63" name="Picture 3" descr="C:\Documents and Settings\cantot\My Documents\Training\Supporting Materials\Icons\PNG files for PowerPoint\All Others\disc lt blue flat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3200400" y="3994150"/>
                  <a:ext cx="838200" cy="3201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64" name="Picture 3" descr="C:\Documents and Settings\cantot\My Documents\Training\Supporting Materials\Icons\PNG files for PowerPoint\All Others\disc lt blue flat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3200400" y="3886200"/>
                  <a:ext cx="838200" cy="320146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3" name="Group 8"/>
              <p:cNvGrpSpPr>
                <a:grpSpLocks noChangeAspect="1"/>
              </p:cNvGrpSpPr>
              <p:nvPr/>
            </p:nvGrpSpPr>
            <p:grpSpPr>
              <a:xfrm>
                <a:off x="6642450" y="761981"/>
                <a:ext cx="461010" cy="354195"/>
                <a:chOff x="3200400" y="3886200"/>
                <a:chExt cx="838200" cy="643996"/>
              </a:xfrm>
            </p:grpSpPr>
            <p:pic>
              <p:nvPicPr>
                <p:cNvPr id="57" name="Picture 3" descr="C:\Documents and Settings\cantot\My Documents\Training\Supporting Materials\Icons\PNG files for PowerPoint\All Others\disc lt blue flat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3200400" y="4210050"/>
                  <a:ext cx="838200" cy="3201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58" name="Picture 3" descr="C:\Documents and Settings\cantot\My Documents\Training\Supporting Materials\Icons\PNG files for PowerPoint\All Others\disc lt blue flat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3200400" y="4102100"/>
                  <a:ext cx="838200" cy="3201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59" name="Picture 3" descr="C:\Documents and Settings\cantot\My Documents\Training\Supporting Materials\Icons\PNG files for PowerPoint\All Others\disc lt blue flat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3200400" y="3994150"/>
                  <a:ext cx="838200" cy="3201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60" name="Picture 3" descr="C:\Documents and Settings\cantot\My Documents\Training\Supporting Materials\Icons\PNG files for PowerPoint\All Others\disc lt blue flat.png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3200400" y="3886200"/>
                  <a:ext cx="838200" cy="320146"/>
                </a:xfrm>
                <a:prstGeom prst="rect">
                  <a:avLst/>
                </a:prstGeom>
                <a:noFill/>
              </p:spPr>
            </p:pic>
          </p:grpSp>
        </p:grpSp>
        <p:cxnSp>
          <p:nvCxnSpPr>
            <p:cNvPr id="72" name="Shape 16"/>
            <p:cNvCxnSpPr/>
            <p:nvPr/>
          </p:nvCxnSpPr>
          <p:spPr>
            <a:xfrm rot="5400000">
              <a:off x="6179725" y="3421475"/>
              <a:ext cx="546616" cy="25686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hape 16"/>
            <p:cNvCxnSpPr>
              <a:stCxn id="14" idx="2"/>
            </p:cNvCxnSpPr>
            <p:nvPr/>
          </p:nvCxnSpPr>
          <p:spPr>
            <a:xfrm rot="16200000" flipH="1">
              <a:off x="7331299" y="4067914"/>
              <a:ext cx="546617" cy="18318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324600" y="1944469"/>
              <a:ext cx="2123787" cy="338554"/>
            </a:xfrm>
            <a:prstGeom prst="rect">
              <a:avLst/>
            </a:prstGeom>
            <a:solidFill>
              <a:srgbClr val="FFFFFF">
                <a:alpha val="41176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+mj-lt"/>
                </a:rPr>
                <a:t>Connecting  with PSQL</a:t>
              </a:r>
              <a:endParaRPr lang="en-US" sz="1600" i="1" dirty="0"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9549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3400" y="4791675"/>
            <a:ext cx="80010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3989100"/>
            <a:ext cx="80010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2469193"/>
            <a:ext cx="80010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Issuing SQL Commands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717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Commands can be issued in:</a:t>
            </a:r>
          </a:p>
          <a:p>
            <a:r>
              <a:rPr lang="en-US" dirty="0" smtClean="0"/>
              <a:t>Interactive mode: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psql mydatabase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mydatabase=# SELECT * FROM foo; </a:t>
            </a:r>
          </a:p>
          <a:p>
            <a:r>
              <a:rPr lang="en-US" dirty="0" smtClean="0"/>
              <a:t>Non-interactive mode lets you run a semicolon separated list of commands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psql mydatabase –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ac </a:t>
            </a:r>
            <a:r>
              <a:rPr lang="en-US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 FROM foo;'</a:t>
            </a:r>
          </a:p>
          <a:p>
            <a:r>
              <a:rPr lang="en-US" dirty="0" smtClean="0"/>
              <a:t>Non-interactive mode lets you run multiple commands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psql mydatabase –af /home/lab1/sql/createdb.sql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387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685800"/>
            <a:ext cx="9144000" cy="2209800"/>
          </a:xfrm>
          <a:prstGeom prst="rect">
            <a:avLst/>
          </a:prstGeom>
          <a:solidFill>
            <a:srgbClr val="D5EAF8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PSQL Examples</a:t>
            </a:r>
            <a:endParaRPr lang="en-US" dirty="0"/>
          </a:p>
        </p:txBody>
      </p:sp>
      <p:grpSp>
        <p:nvGrpSpPr>
          <p:cNvPr id="3" name="Group 38"/>
          <p:cNvGrpSpPr/>
          <p:nvPr/>
        </p:nvGrpSpPr>
        <p:grpSpPr>
          <a:xfrm>
            <a:off x="152400" y="838200"/>
            <a:ext cx="7315200" cy="1981200"/>
            <a:chOff x="152400" y="838200"/>
            <a:chExt cx="7315200" cy="1981200"/>
          </a:xfrm>
        </p:grpSpPr>
        <p:grpSp>
          <p:nvGrpSpPr>
            <p:cNvPr id="4" name="Group 25"/>
            <p:cNvGrpSpPr/>
            <p:nvPr/>
          </p:nvGrpSpPr>
          <p:grpSpPr>
            <a:xfrm>
              <a:off x="170155" y="849868"/>
              <a:ext cx="4630445" cy="597932"/>
              <a:chOff x="170155" y="849868"/>
              <a:chExt cx="4630445" cy="597932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304800" y="990600"/>
                <a:ext cx="4495800" cy="457200"/>
              </a:xfrm>
              <a:prstGeom prst="roundRect">
                <a:avLst>
                  <a:gd name="adj" fmla="val 4689"/>
                </a:avLst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92494" y="1034534"/>
                <a:ext cx="4320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psql –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af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runReports.sql –d faa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grpSp>
            <p:nvGrpSpPr>
              <p:cNvPr id="12" name="Group 25"/>
              <p:cNvGrpSpPr/>
              <p:nvPr/>
            </p:nvGrpSpPr>
            <p:grpSpPr>
              <a:xfrm>
                <a:off x="170155" y="849868"/>
                <a:ext cx="287045" cy="369332"/>
                <a:chOff x="7797775" y="1416268"/>
                <a:chExt cx="287045" cy="369332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7810500" y="1495306"/>
                  <a:ext cx="274320" cy="27432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b="1" dirty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7797775" y="1416268"/>
                  <a:ext cx="2367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Calibri" pitchFamily="34" charset="0"/>
                    </a:rPr>
                    <a:t>1</a:t>
                  </a:r>
                  <a:endParaRPr lang="en-US" b="1" dirty="0">
                    <a:solidFill>
                      <a:schemeClr val="accent1">
                        <a:lumMod val="75000"/>
                      </a:schemeClr>
                    </a:solidFill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9" name="Line Callout 1 (Border and Accent Bar) 8"/>
            <p:cNvSpPr/>
            <p:nvPr/>
          </p:nvSpPr>
          <p:spPr>
            <a:xfrm rot="16200000" flipH="1">
              <a:off x="1295400" y="838200"/>
              <a:ext cx="838200" cy="3124200"/>
            </a:xfrm>
            <a:prstGeom prst="accentBorderCallout1">
              <a:avLst>
                <a:gd name="adj1" fmla="val 13882"/>
                <a:gd name="adj2" fmla="val -9694"/>
                <a:gd name="adj3" fmla="val 39721"/>
                <a:gd name="adj4" fmla="val -76924"/>
              </a:avLst>
            </a:prstGeom>
            <a:solidFill>
              <a:schemeClr val="bg1"/>
            </a:solidFill>
            <a:ln w="28575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-a: </a:t>
              </a:r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Courier New" pitchFamily="49" charset="0"/>
                </a:rPr>
                <a:t>echo all commands</a:t>
              </a:r>
            </a:p>
            <a:p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-f: </a:t>
              </a:r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Courier New" pitchFamily="49" charset="0"/>
                </a:rPr>
                <a:t>execute commands from a file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0" name="Line Callout 1 (Border and Accent Bar) 9"/>
            <p:cNvSpPr/>
            <p:nvPr/>
          </p:nvSpPr>
          <p:spPr>
            <a:xfrm rot="16200000" flipH="1">
              <a:off x="4610100" y="952500"/>
              <a:ext cx="838200" cy="2895600"/>
            </a:xfrm>
            <a:prstGeom prst="accentBorderCallout1">
              <a:avLst>
                <a:gd name="adj1" fmla="val 13882"/>
                <a:gd name="adj2" fmla="val -9694"/>
                <a:gd name="adj3" fmla="val 13985"/>
                <a:gd name="adj4" fmla="val -78805"/>
              </a:avLst>
            </a:prstGeom>
            <a:solidFill>
              <a:schemeClr val="bg1"/>
            </a:solidFill>
            <a:ln w="28575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-d: </a:t>
              </a:r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Courier New" pitchFamily="49" charset="0"/>
                </a:rPr>
                <a:t>Specify database name</a:t>
              </a:r>
              <a:br>
                <a:rPr lang="en-US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Courier New" pitchFamily="49" charset="0"/>
                </a:rPr>
              </a:br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Courier New" pitchFamily="49" charset="0"/>
                </a:rPr>
                <a:t>to connect to (optional)</a:t>
              </a:r>
            </a:p>
          </p:txBody>
        </p:sp>
        <p:sp>
          <p:nvSpPr>
            <p:cNvPr id="11" name="Line Callout 1 (Border and Accent Bar) 10"/>
            <p:cNvSpPr/>
            <p:nvPr/>
          </p:nvSpPr>
          <p:spPr>
            <a:xfrm flipH="1">
              <a:off x="5791200" y="838200"/>
              <a:ext cx="1676400" cy="609600"/>
            </a:xfrm>
            <a:prstGeom prst="accentBorderCallout1">
              <a:avLst>
                <a:gd name="adj1" fmla="val 65606"/>
                <a:gd name="adj2" fmla="val 105980"/>
                <a:gd name="adj3" fmla="val 69032"/>
                <a:gd name="adj4" fmla="val 169471"/>
              </a:avLst>
            </a:prstGeom>
            <a:solidFill>
              <a:schemeClr val="bg1"/>
            </a:solidFill>
            <a:ln w="28575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Courier New" pitchFamily="49" charset="0"/>
                </a:rPr>
                <a:t>Database to connect to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13" name="Group 37"/>
          <p:cNvGrpSpPr/>
          <p:nvPr/>
        </p:nvGrpSpPr>
        <p:grpSpPr>
          <a:xfrm>
            <a:off x="170155" y="2895600"/>
            <a:ext cx="8897645" cy="1436133"/>
            <a:chOff x="170155" y="2983468"/>
            <a:chExt cx="8897645" cy="1436133"/>
          </a:xfrm>
        </p:grpSpPr>
        <p:grpSp>
          <p:nvGrpSpPr>
            <p:cNvPr id="14" name="Group 26"/>
            <p:cNvGrpSpPr/>
            <p:nvPr/>
          </p:nvGrpSpPr>
          <p:grpSpPr>
            <a:xfrm>
              <a:off x="170155" y="2983468"/>
              <a:ext cx="7221245" cy="597932"/>
              <a:chOff x="170155" y="849868"/>
              <a:chExt cx="7221245" cy="597932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304800" y="990600"/>
                <a:ext cx="7086600" cy="457200"/>
              </a:xfrm>
              <a:prstGeom prst="roundRect">
                <a:avLst>
                  <a:gd name="adj" fmla="val 4689"/>
                </a:avLst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2494" y="1034534"/>
                <a:ext cx="6939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psql –c 'select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flightnum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from </a:t>
                </a:r>
                <a:r>
                  <a:rPr lang="en-US" smtClean="0">
                    <a:latin typeface="Courier New" pitchFamily="49" charset="0"/>
                    <a:cs typeface="Courier New" pitchFamily="49" charset="0"/>
                  </a:rPr>
                  <a:t>faadata.fop2;'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faa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grpSp>
            <p:nvGrpSpPr>
              <p:cNvPr id="15" name="Group 25"/>
              <p:cNvGrpSpPr/>
              <p:nvPr/>
            </p:nvGrpSpPr>
            <p:grpSpPr>
              <a:xfrm>
                <a:off x="170155" y="849868"/>
                <a:ext cx="287045" cy="369332"/>
                <a:chOff x="7797775" y="1416268"/>
                <a:chExt cx="287045" cy="369332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810500" y="1495306"/>
                  <a:ext cx="274320" cy="27432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b="1" dirty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797775" y="1416268"/>
                  <a:ext cx="2367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Calibri" pitchFamily="34" charset="0"/>
                    </a:rPr>
                    <a:t>2</a:t>
                  </a:r>
                  <a:endParaRPr lang="en-US" b="1" dirty="0">
                    <a:solidFill>
                      <a:schemeClr val="accent1">
                        <a:lumMod val="75000"/>
                      </a:schemeClr>
                    </a:solidFill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33" name="Line Callout 1 (Border and Accent Bar) 32"/>
            <p:cNvSpPr/>
            <p:nvPr/>
          </p:nvSpPr>
          <p:spPr>
            <a:xfrm rot="16200000" flipH="1">
              <a:off x="1600200" y="2514600"/>
              <a:ext cx="381000" cy="3124200"/>
            </a:xfrm>
            <a:prstGeom prst="accentBorderCallout1">
              <a:avLst>
                <a:gd name="adj1" fmla="val 12873"/>
                <a:gd name="adj2" fmla="val -13832"/>
                <a:gd name="adj3" fmla="val 35684"/>
                <a:gd name="adj4" fmla="val -118303"/>
              </a:avLst>
            </a:prstGeom>
            <a:solidFill>
              <a:schemeClr val="bg1"/>
            </a:solidFill>
            <a:ln w="28575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-c: </a:t>
              </a:r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Courier New" pitchFamily="49" charset="0"/>
                </a:rPr>
                <a:t>Execute a single command</a:t>
              </a:r>
            </a:p>
          </p:txBody>
        </p:sp>
        <p:sp>
          <p:nvSpPr>
            <p:cNvPr id="34" name="Line Callout 1 (Border and Accent Bar) 33"/>
            <p:cNvSpPr/>
            <p:nvPr/>
          </p:nvSpPr>
          <p:spPr>
            <a:xfrm rot="16200000" flipH="1">
              <a:off x="4762500" y="2705101"/>
              <a:ext cx="533400" cy="2895600"/>
            </a:xfrm>
            <a:prstGeom prst="accentBorderCallout1">
              <a:avLst>
                <a:gd name="adj1" fmla="val 13882"/>
                <a:gd name="adj2" fmla="val -9694"/>
                <a:gd name="adj3" fmla="val 13985"/>
                <a:gd name="adj4" fmla="val -78805"/>
              </a:avLst>
            </a:prstGeom>
            <a:solidFill>
              <a:schemeClr val="bg1"/>
            </a:solidFill>
            <a:ln w="28575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Courier New" pitchFamily="49" charset="0"/>
                </a:rPr>
                <a:t>Semi-colon separated command</a:t>
              </a:r>
            </a:p>
          </p:txBody>
        </p:sp>
        <p:sp>
          <p:nvSpPr>
            <p:cNvPr id="35" name="Line Callout 1 (Border and Accent Bar) 34"/>
            <p:cNvSpPr/>
            <p:nvPr/>
          </p:nvSpPr>
          <p:spPr>
            <a:xfrm flipH="1">
              <a:off x="7391400" y="3733800"/>
              <a:ext cx="1676400" cy="545068"/>
            </a:xfrm>
            <a:prstGeom prst="accentBorderCallout1">
              <a:avLst>
                <a:gd name="adj1" fmla="val 65606"/>
                <a:gd name="adj2" fmla="val 105980"/>
                <a:gd name="adj3" fmla="val -43150"/>
                <a:gd name="adj4" fmla="val 123390"/>
              </a:avLst>
            </a:prstGeom>
            <a:solidFill>
              <a:schemeClr val="bg1"/>
            </a:solidFill>
            <a:ln w="28575"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Courier New" pitchFamily="49" charset="0"/>
                </a:rPr>
                <a:t>Database to connect to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4800600"/>
            <a:ext cx="9144000" cy="1295400"/>
          </a:xfrm>
          <a:prstGeom prst="rect">
            <a:avLst/>
          </a:prstGeom>
          <a:solidFill>
            <a:srgbClr val="D5EAF8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26"/>
          <p:cNvGrpSpPr/>
          <p:nvPr/>
        </p:nvGrpSpPr>
        <p:grpSpPr>
          <a:xfrm>
            <a:off x="170155" y="4812268"/>
            <a:ext cx="2573045" cy="597932"/>
            <a:chOff x="170155" y="849868"/>
            <a:chExt cx="2573045" cy="597932"/>
          </a:xfrm>
        </p:grpSpPr>
        <p:sp>
          <p:nvSpPr>
            <p:cNvPr id="45" name="Rounded Rectangle 44"/>
            <p:cNvSpPr/>
            <p:nvPr/>
          </p:nvSpPr>
          <p:spPr>
            <a:xfrm>
              <a:off x="304800" y="990600"/>
              <a:ext cx="2438400" cy="457200"/>
            </a:xfrm>
            <a:prstGeom prst="roundRect">
              <a:avLst>
                <a:gd name="adj" fmla="val 4689"/>
              </a:avLst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2494" y="1034534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psql –U student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7" name="Group 25"/>
            <p:cNvGrpSpPr/>
            <p:nvPr/>
          </p:nvGrpSpPr>
          <p:grpSpPr>
            <a:xfrm>
              <a:off x="170155" y="849868"/>
              <a:ext cx="287045" cy="369332"/>
              <a:chOff x="7797775" y="1416268"/>
              <a:chExt cx="287045" cy="369332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7810500" y="1495306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797775" y="1416268"/>
                <a:ext cx="236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  <a:latin typeface="Calibri" pitchFamily="34" charset="0"/>
                  </a:rPr>
                  <a:t>3</a:t>
                </a:r>
                <a:endParaRPr lang="en-US" b="1" dirty="0">
                  <a:solidFill>
                    <a:schemeClr val="accent1">
                      <a:lumMod val="75000"/>
                    </a:schemeClr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61" name="Line Callout 1 (Border and Accent Bar) 60"/>
          <p:cNvSpPr/>
          <p:nvPr/>
        </p:nvSpPr>
        <p:spPr>
          <a:xfrm flipH="1">
            <a:off x="2971800" y="4572000"/>
            <a:ext cx="5867400" cy="838200"/>
          </a:xfrm>
          <a:prstGeom prst="accentBorderCallout1">
            <a:avLst>
              <a:gd name="adj1" fmla="val 65606"/>
              <a:gd name="adj2" fmla="val 101412"/>
              <a:gd name="adj3" fmla="val 77227"/>
              <a:gd name="adj4" fmla="val 105119"/>
            </a:avLst>
          </a:prstGeom>
          <a:solidFill>
            <a:schemeClr val="bg1"/>
          </a:solidFill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No database is specified; Connect to database specified in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$PGDATABASE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; if not set, connect to database with same name as user you are connecting as; otherwise, error out</a:t>
            </a:r>
          </a:p>
        </p:txBody>
      </p:sp>
      <p:sp>
        <p:nvSpPr>
          <p:cNvPr id="62" name="Line Callout 1 (Border and Accent Bar) 61"/>
          <p:cNvSpPr/>
          <p:nvPr/>
        </p:nvSpPr>
        <p:spPr>
          <a:xfrm rot="16200000" flipH="1">
            <a:off x="1600200" y="4267200"/>
            <a:ext cx="381000" cy="3124200"/>
          </a:xfrm>
          <a:prstGeom prst="accentBorderCallout1">
            <a:avLst>
              <a:gd name="adj1" fmla="val 12873"/>
              <a:gd name="adj2" fmla="val -13832"/>
              <a:gd name="adj3" fmla="val 32656"/>
              <a:gd name="adj4" fmla="val -93475"/>
            </a:avLst>
          </a:prstGeom>
          <a:solidFill>
            <a:schemeClr val="bg1"/>
          </a:solidFill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-U: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ourier New" pitchFamily="49" charset="0"/>
              </a:rPr>
              <a:t>Login as the specified user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465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04" y="274638"/>
            <a:ext cx="8229600" cy="1143000"/>
          </a:xfrm>
        </p:spPr>
        <p:txBody>
          <a:bodyPr anchor="t"/>
          <a:lstStyle/>
          <a:p>
            <a:r>
              <a:rPr lang="en-US" dirty="0" smtClean="0"/>
              <a:t>Common PSQL Meta-Commands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35010"/>
              </p:ext>
            </p:extLst>
          </p:nvPr>
        </p:nvGraphicFramePr>
        <p:xfrm>
          <a:off x="0" y="974704"/>
          <a:ext cx="9144000" cy="5086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531"/>
                <a:gridCol w="6635469"/>
              </a:tblGrid>
              <a:tr h="737683">
                <a:tc>
                  <a:txBody>
                    <a:bodyPr/>
                    <a:lstStyle/>
                    <a:p>
                      <a:r>
                        <a:rPr lang="en-US" dirty="0" smtClean="0"/>
                        <a:t>Meta-Command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\?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Help on psql meta-commands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\h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Help on SQL command syntax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\dt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 tables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\dtS, \dvS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 system tables, show system views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\dg</a:t>
                      </a:r>
                      <a:b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\du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 roles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\l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 databases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\c </a:t>
                      </a:r>
                      <a:r>
                        <a:rPr lang="en-US" i="1" dirty="0" smtClean="0">
                          <a:latin typeface="Courier New" pitchFamily="49" charset="0"/>
                          <a:cs typeface="Courier New" pitchFamily="49" charset="0"/>
                        </a:rPr>
                        <a:t>db_name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Connect to the specified database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\dn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 schemas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\q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Quit psql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\dx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 external tables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\timing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(on|off)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Toggle query</a:t>
                      </a:r>
                      <a:r>
                        <a:rPr lang="en-US" baseline="0" dirty="0" smtClean="0"/>
                        <a:t> timing on or off (on/off is optional)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9566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Configurability</a:t>
            </a:r>
          </a:p>
        </p:txBody>
      </p:sp>
      <p:pic>
        <p:nvPicPr>
          <p:cNvPr id="3" name="Picture 2" descr="psql-confi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962263"/>
            <a:ext cx="5105400" cy="15748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441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</a:t>
            </a:r>
            <a:r>
              <a:rPr lang="en-US" b="1" i="1" dirty="0" smtClean="0"/>
              <a:t>Don’t</a:t>
            </a:r>
            <a:r>
              <a:rPr lang="en-US" dirty="0" smtClean="0"/>
              <a:t> Do This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089992"/>
            <a:ext cx="8229600" cy="4525963"/>
          </a:xfrm>
        </p:spPr>
        <p:txBody>
          <a:bodyPr/>
          <a:lstStyle/>
          <a:p>
            <a:r>
              <a:rPr lang="en-US" sz="2800" dirty="0" smtClean="0"/>
              <a:t>Use psql to offload large amounts of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307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7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ivotal_4x3_template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ivotal_4x3_template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pivotal_4x3_template</Template>
  <TotalTime>6511</TotalTime>
  <Words>834</Words>
  <Application>Microsoft Macintosh PowerPoint</Application>
  <PresentationFormat>On-screen Show (4:3)</PresentationFormat>
  <Paragraphs>117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pivotal_4x3_template</vt:lpstr>
      <vt:lpstr>1_pivotal_4x3_template</vt:lpstr>
      <vt:lpstr>PowerPoint Presentation</vt:lpstr>
      <vt:lpstr>GPDB psql Client</vt:lpstr>
      <vt:lpstr>Agenda</vt:lpstr>
      <vt:lpstr>Connecting with PSQL</vt:lpstr>
      <vt:lpstr>Issuing SQL Commands</vt:lpstr>
      <vt:lpstr>PSQL Examples</vt:lpstr>
      <vt:lpstr>Common PSQL Meta-Commands</vt:lpstr>
      <vt:lpstr>Some Configurability</vt:lpstr>
      <vt:lpstr>But, Don’t Do This …</vt:lpstr>
      <vt:lpstr>Review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Greenplum Database Tools, Utilities, and Internals</dc:title>
  <dc:creator>cantot</dc:creator>
  <cp:lastModifiedBy>Kevin Crocker</cp:lastModifiedBy>
  <cp:revision>204</cp:revision>
  <dcterms:created xsi:type="dcterms:W3CDTF">2015-02-11T17:46:00Z</dcterms:created>
  <dcterms:modified xsi:type="dcterms:W3CDTF">2017-01-11T20:21:11Z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D5A3C38C-0DE1-49C6-ACFC-ADFB0749DB4B</vt:lpwstr>
  </property>
  <property fmtid="{D5CDD505-2E9C-101B-9397-08002B2CF9AE}" pid="3" name="ArticulatePath">
    <vt:lpwstr>GAA&amp;I_Module03</vt:lpwstr>
  </property>
</Properties>
</file>