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7.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handoutMasterIdLst>
    <p:handoutMasterId r:id="rId31"/>
  </p:handoutMasterIdLst>
  <p:sldIdLst>
    <p:sldId id="361" r:id="rId2"/>
    <p:sldId id="362" r:id="rId3"/>
    <p:sldId id="363" r:id="rId4"/>
    <p:sldId id="368" r:id="rId5"/>
    <p:sldId id="369" r:id="rId6"/>
    <p:sldId id="371" r:id="rId7"/>
    <p:sldId id="373" r:id="rId8"/>
    <p:sldId id="376" r:id="rId9"/>
    <p:sldId id="377" r:id="rId10"/>
    <p:sldId id="381" r:id="rId11"/>
    <p:sldId id="383" r:id="rId12"/>
    <p:sldId id="384" r:id="rId13"/>
    <p:sldId id="385" r:id="rId14"/>
    <p:sldId id="390" r:id="rId15"/>
    <p:sldId id="392" r:id="rId16"/>
    <p:sldId id="393" r:id="rId17"/>
    <p:sldId id="394" r:id="rId18"/>
    <p:sldId id="395" r:id="rId19"/>
    <p:sldId id="403" r:id="rId20"/>
    <p:sldId id="404" r:id="rId21"/>
    <p:sldId id="405" r:id="rId22"/>
    <p:sldId id="406" r:id="rId23"/>
    <p:sldId id="407" r:id="rId24"/>
    <p:sldId id="415" r:id="rId25"/>
    <p:sldId id="418" r:id="rId26"/>
    <p:sldId id="420" r:id="rId27"/>
    <p:sldId id="366" r:id="rId28"/>
    <p:sldId id="360" r:id="rId29"/>
  </p:sldIdLst>
  <p:sldSz cx="9144000" cy="6858000" type="screen4x3"/>
  <p:notesSz cx="6858000" cy="9144000"/>
  <p:custDataLst>
    <p:tags r:id="rId32"/>
  </p:custDataLst>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6274" autoAdjust="0"/>
  </p:normalViewPr>
  <p:slideViewPr>
    <p:cSldViewPr snapToGrid="0" snapToObjects="1">
      <p:cViewPr varScale="1">
        <p:scale>
          <a:sx n="111" d="100"/>
          <a:sy n="111" d="100"/>
        </p:scale>
        <p:origin x="864" y="10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p:scale>
          <a:sx n="90" d="100"/>
          <a:sy n="90" d="100"/>
        </p:scale>
        <p:origin x="-3600"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CDA3EE-3DD4-4E09-94B9-5AADDA5C63C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284F2649-CA11-46F3-B57C-E8839712E26C}">
      <dgm:prSet phldrT="[Text]"/>
      <dgm:spPr/>
      <dgm:t>
        <a:bodyPr/>
        <a:lstStyle/>
        <a:p>
          <a:r>
            <a:rPr lang="en-US" dirty="0" smtClean="0"/>
            <a:t>Tables in relational databases:</a:t>
          </a:r>
          <a:endParaRPr lang="en-US" dirty="0"/>
        </a:p>
      </dgm:t>
    </dgm:pt>
    <dgm:pt modelId="{1AC19D84-98B9-4DAC-82C9-60FE3C2BD710}" type="parTrans" cxnId="{007BA5EF-DDB2-4FD2-9B10-66EFA0E13590}">
      <dgm:prSet/>
      <dgm:spPr/>
      <dgm:t>
        <a:bodyPr/>
        <a:lstStyle/>
        <a:p>
          <a:endParaRPr lang="en-US"/>
        </a:p>
      </dgm:t>
    </dgm:pt>
    <dgm:pt modelId="{472BF7C6-BD8B-4313-8A56-CBC5D09A38CC}" type="sibTrans" cxnId="{007BA5EF-DDB2-4FD2-9B10-66EFA0E13590}">
      <dgm:prSet/>
      <dgm:spPr/>
      <dgm:t>
        <a:bodyPr/>
        <a:lstStyle/>
        <a:p>
          <a:endParaRPr lang="en-US"/>
        </a:p>
      </dgm:t>
    </dgm:pt>
    <dgm:pt modelId="{13E31F35-6536-49B5-834A-401AD2C14C57}">
      <dgm:prSet/>
      <dgm:spPr/>
      <dgm:t>
        <a:bodyPr/>
        <a:lstStyle/>
        <a:p>
          <a:r>
            <a:rPr lang="en-US" dirty="0" smtClean="0"/>
            <a:t>Consist of columns and rows</a:t>
          </a:r>
        </a:p>
      </dgm:t>
    </dgm:pt>
    <dgm:pt modelId="{02548FC7-9906-41E1-91FA-B849572FC0D2}" type="parTrans" cxnId="{96836008-C8E5-4DDD-BF95-EF419CDAF187}">
      <dgm:prSet/>
      <dgm:spPr/>
      <dgm:t>
        <a:bodyPr/>
        <a:lstStyle/>
        <a:p>
          <a:endParaRPr lang="en-US"/>
        </a:p>
      </dgm:t>
    </dgm:pt>
    <dgm:pt modelId="{4E5463F1-3092-41CA-A714-9406A2C642F4}" type="sibTrans" cxnId="{96836008-C8E5-4DDD-BF95-EF419CDAF187}">
      <dgm:prSet/>
      <dgm:spPr/>
      <dgm:t>
        <a:bodyPr/>
        <a:lstStyle/>
        <a:p>
          <a:endParaRPr lang="en-US"/>
        </a:p>
      </dgm:t>
    </dgm:pt>
    <dgm:pt modelId="{0D1CD37B-A187-477E-989C-E09314FD0FD6}">
      <dgm:prSet/>
      <dgm:spPr/>
      <dgm:t>
        <a:bodyPr/>
        <a:lstStyle/>
        <a:p>
          <a:r>
            <a:rPr lang="en-US" dirty="0" smtClean="0"/>
            <a:t>Have a fixed number and order of named columns</a:t>
          </a:r>
        </a:p>
      </dgm:t>
    </dgm:pt>
    <dgm:pt modelId="{F920D80D-DDA9-4E97-9C41-E60E9F12A936}" type="parTrans" cxnId="{E3CA0393-E3D6-40C6-99BA-B5B6B15023AA}">
      <dgm:prSet/>
      <dgm:spPr/>
      <dgm:t>
        <a:bodyPr/>
        <a:lstStyle/>
        <a:p>
          <a:endParaRPr lang="en-US"/>
        </a:p>
      </dgm:t>
    </dgm:pt>
    <dgm:pt modelId="{72CA8C4F-B8AF-4A00-ADB2-BB928BF7B733}" type="sibTrans" cxnId="{E3CA0393-E3D6-40C6-99BA-B5B6B15023AA}">
      <dgm:prSet/>
      <dgm:spPr/>
      <dgm:t>
        <a:bodyPr/>
        <a:lstStyle/>
        <a:p>
          <a:endParaRPr lang="en-US"/>
        </a:p>
      </dgm:t>
    </dgm:pt>
    <dgm:pt modelId="{31F87182-E561-4D03-A16E-A5B8E6274441}">
      <dgm:prSet/>
      <dgm:spPr/>
      <dgm:t>
        <a:bodyPr/>
        <a:lstStyle/>
        <a:p>
          <a:r>
            <a:rPr lang="en-US" dirty="0" smtClean="0"/>
            <a:t>Have a variable number of rows reflecting individual records</a:t>
          </a:r>
        </a:p>
      </dgm:t>
    </dgm:pt>
    <dgm:pt modelId="{9B132361-9506-42F0-9E15-179CECDB134F}" type="parTrans" cxnId="{EE2C43DE-B0FD-47C1-A125-4D9450FD4383}">
      <dgm:prSet/>
      <dgm:spPr/>
      <dgm:t>
        <a:bodyPr/>
        <a:lstStyle/>
        <a:p>
          <a:endParaRPr lang="en-US"/>
        </a:p>
      </dgm:t>
    </dgm:pt>
    <dgm:pt modelId="{1FAE7E02-56D5-4B78-9A7E-D4DD907BE659}" type="sibTrans" cxnId="{EE2C43DE-B0FD-47C1-A125-4D9450FD4383}">
      <dgm:prSet/>
      <dgm:spPr/>
      <dgm:t>
        <a:bodyPr/>
        <a:lstStyle/>
        <a:p>
          <a:endParaRPr lang="en-US"/>
        </a:p>
      </dgm:t>
    </dgm:pt>
    <dgm:pt modelId="{0E584ABE-706A-4D94-B7DB-7BBC57CA63A3}">
      <dgm:prSet/>
      <dgm:spPr/>
      <dgm:t>
        <a:bodyPr/>
        <a:lstStyle/>
        <a:p>
          <a:r>
            <a:rPr lang="en-US" dirty="0" smtClean="0"/>
            <a:t>No guaranteed row order</a:t>
          </a:r>
        </a:p>
      </dgm:t>
    </dgm:pt>
    <dgm:pt modelId="{CFFDB988-0797-4853-89A6-2BC384C113D7}" type="parTrans" cxnId="{CD8B96A1-879F-4CFC-A23F-19ACA9746C34}">
      <dgm:prSet/>
      <dgm:spPr/>
      <dgm:t>
        <a:bodyPr/>
        <a:lstStyle/>
        <a:p>
          <a:endParaRPr lang="en-US"/>
        </a:p>
      </dgm:t>
    </dgm:pt>
    <dgm:pt modelId="{583E6526-45B4-44B3-A09F-09D3FEE17E44}" type="sibTrans" cxnId="{CD8B96A1-879F-4CFC-A23F-19ACA9746C34}">
      <dgm:prSet/>
      <dgm:spPr/>
      <dgm:t>
        <a:bodyPr/>
        <a:lstStyle/>
        <a:p>
          <a:endParaRPr lang="en-US"/>
        </a:p>
      </dgm:t>
    </dgm:pt>
    <dgm:pt modelId="{C547C278-F6DD-4B21-86CD-CF835CF1235C}">
      <dgm:prSet/>
      <dgm:spPr/>
      <dgm:t>
        <a:bodyPr/>
        <a:lstStyle/>
        <a:p>
          <a:r>
            <a:rPr lang="en-US" dirty="0" smtClean="0"/>
            <a:t>Tables share the following characteristics:</a:t>
          </a:r>
        </a:p>
      </dgm:t>
    </dgm:pt>
    <dgm:pt modelId="{A6A70505-84D9-44FC-A176-1420749B8BC2}" type="parTrans" cxnId="{FAB65659-FFB0-4B78-9BC6-3EC098CCD0A7}">
      <dgm:prSet/>
      <dgm:spPr/>
      <dgm:t>
        <a:bodyPr/>
        <a:lstStyle/>
        <a:p>
          <a:endParaRPr lang="en-US"/>
        </a:p>
      </dgm:t>
    </dgm:pt>
    <dgm:pt modelId="{A8F06A1D-EB2D-41D7-883D-7FDD98D94F1A}" type="sibTrans" cxnId="{FAB65659-FFB0-4B78-9BC6-3EC098CCD0A7}">
      <dgm:prSet/>
      <dgm:spPr/>
      <dgm:t>
        <a:bodyPr/>
        <a:lstStyle/>
        <a:p>
          <a:endParaRPr lang="en-US"/>
        </a:p>
      </dgm:t>
    </dgm:pt>
    <dgm:pt modelId="{D0D400E9-5832-426E-B29C-AF845C216DCF}">
      <dgm:prSet/>
      <dgm:spPr/>
      <dgm:t>
        <a:bodyPr/>
        <a:lstStyle/>
        <a:p>
          <a:r>
            <a:rPr lang="en-US" dirty="0" smtClean="0"/>
            <a:t>All tables in Greenplum Database are distributed based on a distribution key</a:t>
          </a:r>
        </a:p>
      </dgm:t>
    </dgm:pt>
    <dgm:pt modelId="{5E0B1A50-FDB4-4671-96BC-589A75748E66}" type="parTrans" cxnId="{6F53D77D-9893-4785-95D2-EEDBC7F778B0}">
      <dgm:prSet/>
      <dgm:spPr/>
      <dgm:t>
        <a:bodyPr/>
        <a:lstStyle/>
        <a:p>
          <a:endParaRPr lang="en-US"/>
        </a:p>
      </dgm:t>
    </dgm:pt>
    <dgm:pt modelId="{047571D9-4C9C-48A8-9A07-6726F14A88E3}" type="sibTrans" cxnId="{6F53D77D-9893-4785-95D2-EEDBC7F778B0}">
      <dgm:prSet/>
      <dgm:spPr/>
      <dgm:t>
        <a:bodyPr/>
        <a:lstStyle/>
        <a:p>
          <a:endParaRPr lang="en-US"/>
        </a:p>
      </dgm:t>
    </dgm:pt>
    <dgm:pt modelId="{0A8C20A0-1433-40D5-A28E-68E008D88D76}">
      <dgm:prSet/>
      <dgm:spPr/>
      <dgm:t>
        <a:bodyPr/>
        <a:lstStyle/>
        <a:p>
          <a:r>
            <a:rPr lang="en-US" dirty="0" smtClean="0"/>
            <a:t>Some table features are not yet supported in Greenplum Database</a:t>
          </a:r>
        </a:p>
      </dgm:t>
    </dgm:pt>
    <dgm:pt modelId="{8A1613A5-1D95-4E2A-825D-A46E86C8F561}" type="parTrans" cxnId="{26CF42A2-5749-4953-90F4-A33CFA583CC3}">
      <dgm:prSet/>
      <dgm:spPr/>
      <dgm:t>
        <a:bodyPr/>
        <a:lstStyle/>
        <a:p>
          <a:endParaRPr lang="en-US"/>
        </a:p>
      </dgm:t>
    </dgm:pt>
    <dgm:pt modelId="{A75F8B1B-52A3-4FE8-ACEF-E7AB221084D0}" type="sibTrans" cxnId="{26CF42A2-5749-4953-90F4-A33CFA583CC3}">
      <dgm:prSet/>
      <dgm:spPr/>
      <dgm:t>
        <a:bodyPr/>
        <a:lstStyle/>
        <a:p>
          <a:endParaRPr lang="en-US"/>
        </a:p>
      </dgm:t>
    </dgm:pt>
    <dgm:pt modelId="{553EC983-04DC-4472-BCF8-ECC910AB59F0}">
      <dgm:prSet/>
      <dgm:spPr/>
      <dgm:t>
        <a:bodyPr/>
        <a:lstStyle/>
        <a:p>
          <a:r>
            <a:rPr lang="en-US" dirty="0" smtClean="0"/>
            <a:t>Foreign key constraints</a:t>
          </a:r>
        </a:p>
      </dgm:t>
    </dgm:pt>
    <dgm:pt modelId="{1D579CC3-633E-4B0C-B181-7749A419C423}" type="parTrans" cxnId="{6CB24F12-986D-4ABB-9F0D-FA92EF1DAD53}">
      <dgm:prSet/>
      <dgm:spPr/>
      <dgm:t>
        <a:bodyPr/>
        <a:lstStyle/>
        <a:p>
          <a:endParaRPr lang="en-US"/>
        </a:p>
      </dgm:t>
    </dgm:pt>
    <dgm:pt modelId="{FC08CC26-2373-4CD0-8D30-6CE114F46ADD}" type="sibTrans" cxnId="{6CB24F12-986D-4ABB-9F0D-FA92EF1DAD53}">
      <dgm:prSet/>
      <dgm:spPr/>
      <dgm:t>
        <a:bodyPr/>
        <a:lstStyle/>
        <a:p>
          <a:endParaRPr lang="en-US"/>
        </a:p>
      </dgm:t>
    </dgm:pt>
    <dgm:pt modelId="{FF5A91A4-E5C1-44C8-83E3-19AB4DF2E8CC}">
      <dgm:prSet/>
      <dgm:spPr/>
      <dgm:t>
        <a:bodyPr/>
        <a:lstStyle/>
        <a:p>
          <a:r>
            <a:rPr lang="en-US" dirty="0" smtClean="0"/>
            <a:t>Limit on unique constraints</a:t>
          </a:r>
        </a:p>
      </dgm:t>
    </dgm:pt>
    <dgm:pt modelId="{98442ECF-BD79-46E1-98B4-22232F687F70}" type="parTrans" cxnId="{4D1392DA-CB2A-49CB-8A89-DA1242A30196}">
      <dgm:prSet/>
      <dgm:spPr/>
      <dgm:t>
        <a:bodyPr/>
        <a:lstStyle/>
        <a:p>
          <a:endParaRPr lang="en-US"/>
        </a:p>
      </dgm:t>
    </dgm:pt>
    <dgm:pt modelId="{6D5019C8-AD9E-4B97-A288-07D2A69F1459}" type="sibTrans" cxnId="{4D1392DA-CB2A-49CB-8A89-DA1242A30196}">
      <dgm:prSet/>
      <dgm:spPr/>
      <dgm:t>
        <a:bodyPr/>
        <a:lstStyle/>
        <a:p>
          <a:endParaRPr lang="en-US"/>
        </a:p>
      </dgm:t>
    </dgm:pt>
    <dgm:pt modelId="{BA5DE5C1-3656-4D40-B982-FD23C53EBDF9}" type="pres">
      <dgm:prSet presAssocID="{8ACDA3EE-3DD4-4E09-94B9-5AADDA5C63C2}" presName="Name0" presStyleCnt="0">
        <dgm:presLayoutVars>
          <dgm:dir/>
          <dgm:animLvl val="lvl"/>
          <dgm:resizeHandles val="exact"/>
        </dgm:presLayoutVars>
      </dgm:prSet>
      <dgm:spPr/>
      <dgm:t>
        <a:bodyPr/>
        <a:lstStyle/>
        <a:p>
          <a:endParaRPr lang="en-US"/>
        </a:p>
      </dgm:t>
    </dgm:pt>
    <dgm:pt modelId="{4DE417AF-EE05-4CEC-882B-6750D0780F27}" type="pres">
      <dgm:prSet presAssocID="{284F2649-CA11-46F3-B57C-E8839712E26C}" presName="composite" presStyleCnt="0"/>
      <dgm:spPr/>
    </dgm:pt>
    <dgm:pt modelId="{F536B329-8966-481D-A5FE-C2E4F6EBF17F}" type="pres">
      <dgm:prSet presAssocID="{284F2649-CA11-46F3-B57C-E8839712E26C}" presName="parTx" presStyleLbl="alignNode1" presStyleIdx="0" presStyleCnt="2">
        <dgm:presLayoutVars>
          <dgm:chMax val="0"/>
          <dgm:chPref val="0"/>
          <dgm:bulletEnabled val="1"/>
        </dgm:presLayoutVars>
      </dgm:prSet>
      <dgm:spPr/>
      <dgm:t>
        <a:bodyPr/>
        <a:lstStyle/>
        <a:p>
          <a:endParaRPr lang="en-US"/>
        </a:p>
      </dgm:t>
    </dgm:pt>
    <dgm:pt modelId="{DE346AB0-D830-471C-8F73-D8A2D3DA57C0}" type="pres">
      <dgm:prSet presAssocID="{284F2649-CA11-46F3-B57C-E8839712E26C}" presName="desTx" presStyleLbl="alignAccFollowNode1" presStyleIdx="0" presStyleCnt="2">
        <dgm:presLayoutVars>
          <dgm:bulletEnabled val="1"/>
        </dgm:presLayoutVars>
      </dgm:prSet>
      <dgm:spPr/>
      <dgm:t>
        <a:bodyPr/>
        <a:lstStyle/>
        <a:p>
          <a:endParaRPr lang="en-US"/>
        </a:p>
      </dgm:t>
    </dgm:pt>
    <dgm:pt modelId="{7B536A77-5047-4535-BC88-995500AB41E9}" type="pres">
      <dgm:prSet presAssocID="{472BF7C6-BD8B-4313-8A56-CBC5D09A38CC}" presName="space" presStyleCnt="0"/>
      <dgm:spPr/>
    </dgm:pt>
    <dgm:pt modelId="{21E7427F-6F58-4D17-9B15-4E415109FEED}" type="pres">
      <dgm:prSet presAssocID="{C547C278-F6DD-4B21-86CD-CF835CF1235C}" presName="composite" presStyleCnt="0"/>
      <dgm:spPr/>
    </dgm:pt>
    <dgm:pt modelId="{A8C0A245-474B-4009-A249-374E2B5BA32F}" type="pres">
      <dgm:prSet presAssocID="{C547C278-F6DD-4B21-86CD-CF835CF1235C}" presName="parTx" presStyleLbl="alignNode1" presStyleIdx="1" presStyleCnt="2">
        <dgm:presLayoutVars>
          <dgm:chMax val="0"/>
          <dgm:chPref val="0"/>
          <dgm:bulletEnabled val="1"/>
        </dgm:presLayoutVars>
      </dgm:prSet>
      <dgm:spPr/>
      <dgm:t>
        <a:bodyPr/>
        <a:lstStyle/>
        <a:p>
          <a:endParaRPr lang="en-US"/>
        </a:p>
      </dgm:t>
    </dgm:pt>
    <dgm:pt modelId="{18B7E463-8BE7-41FA-B79C-6720026045F6}" type="pres">
      <dgm:prSet presAssocID="{C547C278-F6DD-4B21-86CD-CF835CF1235C}" presName="desTx" presStyleLbl="alignAccFollowNode1" presStyleIdx="1" presStyleCnt="2">
        <dgm:presLayoutVars>
          <dgm:bulletEnabled val="1"/>
        </dgm:presLayoutVars>
      </dgm:prSet>
      <dgm:spPr/>
      <dgm:t>
        <a:bodyPr/>
        <a:lstStyle/>
        <a:p>
          <a:endParaRPr lang="en-US"/>
        </a:p>
      </dgm:t>
    </dgm:pt>
  </dgm:ptLst>
  <dgm:cxnLst>
    <dgm:cxn modelId="{96836008-C8E5-4DDD-BF95-EF419CDAF187}" srcId="{284F2649-CA11-46F3-B57C-E8839712E26C}" destId="{13E31F35-6536-49B5-834A-401AD2C14C57}" srcOrd="0" destOrd="0" parTransId="{02548FC7-9906-41E1-91FA-B849572FC0D2}" sibTransId="{4E5463F1-3092-41CA-A714-9406A2C642F4}"/>
    <dgm:cxn modelId="{66622544-AF58-8645-A9E3-625B26C7A23C}" type="presOf" srcId="{D0D400E9-5832-426E-B29C-AF845C216DCF}" destId="{18B7E463-8BE7-41FA-B79C-6720026045F6}" srcOrd="0" destOrd="0" presId="urn:microsoft.com/office/officeart/2005/8/layout/hList1"/>
    <dgm:cxn modelId="{831AA6CC-DA99-8047-9DF4-2F00484C4293}" type="presOf" srcId="{FF5A91A4-E5C1-44C8-83E3-19AB4DF2E8CC}" destId="{18B7E463-8BE7-41FA-B79C-6720026045F6}" srcOrd="0" destOrd="3" presId="urn:microsoft.com/office/officeart/2005/8/layout/hList1"/>
    <dgm:cxn modelId="{A70B3096-5ECE-E74F-B538-84182A54BB70}" type="presOf" srcId="{31F87182-E561-4D03-A16E-A5B8E6274441}" destId="{DE346AB0-D830-471C-8F73-D8A2D3DA57C0}" srcOrd="0" destOrd="2" presId="urn:microsoft.com/office/officeart/2005/8/layout/hList1"/>
    <dgm:cxn modelId="{6CB24F12-986D-4ABB-9F0D-FA92EF1DAD53}" srcId="{0A8C20A0-1433-40D5-A28E-68E008D88D76}" destId="{553EC983-04DC-4472-BCF8-ECC910AB59F0}" srcOrd="0" destOrd="0" parTransId="{1D579CC3-633E-4B0C-B181-7749A419C423}" sibTransId="{FC08CC26-2373-4CD0-8D30-6CE114F46ADD}"/>
    <dgm:cxn modelId="{007BA5EF-DDB2-4FD2-9B10-66EFA0E13590}" srcId="{8ACDA3EE-3DD4-4E09-94B9-5AADDA5C63C2}" destId="{284F2649-CA11-46F3-B57C-E8839712E26C}" srcOrd="0" destOrd="0" parTransId="{1AC19D84-98B9-4DAC-82C9-60FE3C2BD710}" sibTransId="{472BF7C6-BD8B-4313-8A56-CBC5D09A38CC}"/>
    <dgm:cxn modelId="{B56624E1-BE4A-DC46-B1B8-907AEF480550}" type="presOf" srcId="{553EC983-04DC-4472-BCF8-ECC910AB59F0}" destId="{18B7E463-8BE7-41FA-B79C-6720026045F6}" srcOrd="0" destOrd="2" presId="urn:microsoft.com/office/officeart/2005/8/layout/hList1"/>
    <dgm:cxn modelId="{FAB65659-FFB0-4B78-9BC6-3EC098CCD0A7}" srcId="{8ACDA3EE-3DD4-4E09-94B9-5AADDA5C63C2}" destId="{C547C278-F6DD-4B21-86CD-CF835CF1235C}" srcOrd="1" destOrd="0" parTransId="{A6A70505-84D9-44FC-A176-1420749B8BC2}" sibTransId="{A8F06A1D-EB2D-41D7-883D-7FDD98D94F1A}"/>
    <dgm:cxn modelId="{ECE7E3C1-5939-7C4D-A25C-CB2D6BEFFB73}" type="presOf" srcId="{8ACDA3EE-3DD4-4E09-94B9-5AADDA5C63C2}" destId="{BA5DE5C1-3656-4D40-B982-FD23C53EBDF9}" srcOrd="0" destOrd="0" presId="urn:microsoft.com/office/officeart/2005/8/layout/hList1"/>
    <dgm:cxn modelId="{15BC9C35-4C1C-A641-A9BB-370488FBF02A}" type="presOf" srcId="{13E31F35-6536-49B5-834A-401AD2C14C57}" destId="{DE346AB0-D830-471C-8F73-D8A2D3DA57C0}" srcOrd="0" destOrd="0" presId="urn:microsoft.com/office/officeart/2005/8/layout/hList1"/>
    <dgm:cxn modelId="{CD8B96A1-879F-4CFC-A23F-19ACA9746C34}" srcId="{284F2649-CA11-46F3-B57C-E8839712E26C}" destId="{0E584ABE-706A-4D94-B7DB-7BBC57CA63A3}" srcOrd="3" destOrd="0" parTransId="{CFFDB988-0797-4853-89A6-2BC384C113D7}" sibTransId="{583E6526-45B4-44B3-A09F-09D3FEE17E44}"/>
    <dgm:cxn modelId="{76ACC7A4-8452-7843-A8E0-8536A8D105F2}" type="presOf" srcId="{0A8C20A0-1433-40D5-A28E-68E008D88D76}" destId="{18B7E463-8BE7-41FA-B79C-6720026045F6}" srcOrd="0" destOrd="1" presId="urn:microsoft.com/office/officeart/2005/8/layout/hList1"/>
    <dgm:cxn modelId="{6216B8BB-3AC4-FF4A-9768-2CEE4C06849D}" type="presOf" srcId="{C547C278-F6DD-4B21-86CD-CF835CF1235C}" destId="{A8C0A245-474B-4009-A249-374E2B5BA32F}" srcOrd="0" destOrd="0" presId="urn:microsoft.com/office/officeart/2005/8/layout/hList1"/>
    <dgm:cxn modelId="{8D156E82-BEDF-5E4F-92B4-DDDD419FB01A}" type="presOf" srcId="{284F2649-CA11-46F3-B57C-E8839712E26C}" destId="{F536B329-8966-481D-A5FE-C2E4F6EBF17F}" srcOrd="0" destOrd="0" presId="urn:microsoft.com/office/officeart/2005/8/layout/hList1"/>
    <dgm:cxn modelId="{4D1392DA-CB2A-49CB-8A89-DA1242A30196}" srcId="{0A8C20A0-1433-40D5-A28E-68E008D88D76}" destId="{FF5A91A4-E5C1-44C8-83E3-19AB4DF2E8CC}" srcOrd="1" destOrd="0" parTransId="{98442ECF-BD79-46E1-98B4-22232F687F70}" sibTransId="{6D5019C8-AD9E-4B97-A288-07D2A69F1459}"/>
    <dgm:cxn modelId="{BF61540A-4EDD-8242-B0B9-1404B3C8966B}" type="presOf" srcId="{0E584ABE-706A-4D94-B7DB-7BBC57CA63A3}" destId="{DE346AB0-D830-471C-8F73-D8A2D3DA57C0}" srcOrd="0" destOrd="3" presId="urn:microsoft.com/office/officeart/2005/8/layout/hList1"/>
    <dgm:cxn modelId="{E3CA0393-E3D6-40C6-99BA-B5B6B15023AA}" srcId="{284F2649-CA11-46F3-B57C-E8839712E26C}" destId="{0D1CD37B-A187-477E-989C-E09314FD0FD6}" srcOrd="1" destOrd="0" parTransId="{F920D80D-DDA9-4E97-9C41-E60E9F12A936}" sibTransId="{72CA8C4F-B8AF-4A00-ADB2-BB928BF7B733}"/>
    <dgm:cxn modelId="{EE2C43DE-B0FD-47C1-A125-4D9450FD4383}" srcId="{284F2649-CA11-46F3-B57C-E8839712E26C}" destId="{31F87182-E561-4D03-A16E-A5B8E6274441}" srcOrd="2" destOrd="0" parTransId="{9B132361-9506-42F0-9E15-179CECDB134F}" sibTransId="{1FAE7E02-56D5-4B78-9A7E-D4DD907BE659}"/>
    <dgm:cxn modelId="{26CF42A2-5749-4953-90F4-A33CFA583CC3}" srcId="{C547C278-F6DD-4B21-86CD-CF835CF1235C}" destId="{0A8C20A0-1433-40D5-A28E-68E008D88D76}" srcOrd="1" destOrd="0" parTransId="{8A1613A5-1D95-4E2A-825D-A46E86C8F561}" sibTransId="{A75F8B1B-52A3-4FE8-ACEF-E7AB221084D0}"/>
    <dgm:cxn modelId="{81C13365-0D8D-D04E-A07B-5326A5BF76CD}" type="presOf" srcId="{0D1CD37B-A187-477E-989C-E09314FD0FD6}" destId="{DE346AB0-D830-471C-8F73-D8A2D3DA57C0}" srcOrd="0" destOrd="1" presId="urn:microsoft.com/office/officeart/2005/8/layout/hList1"/>
    <dgm:cxn modelId="{6F53D77D-9893-4785-95D2-EEDBC7F778B0}" srcId="{C547C278-F6DD-4B21-86CD-CF835CF1235C}" destId="{D0D400E9-5832-426E-B29C-AF845C216DCF}" srcOrd="0" destOrd="0" parTransId="{5E0B1A50-FDB4-4671-96BC-589A75748E66}" sibTransId="{047571D9-4C9C-48A8-9A07-6726F14A88E3}"/>
    <dgm:cxn modelId="{D635E35C-616D-F944-9F8D-E4279486F97A}" type="presParOf" srcId="{BA5DE5C1-3656-4D40-B982-FD23C53EBDF9}" destId="{4DE417AF-EE05-4CEC-882B-6750D0780F27}" srcOrd="0" destOrd="0" presId="urn:microsoft.com/office/officeart/2005/8/layout/hList1"/>
    <dgm:cxn modelId="{3EFFC300-E90C-EF47-85CA-F5F2B3447AFC}" type="presParOf" srcId="{4DE417AF-EE05-4CEC-882B-6750D0780F27}" destId="{F536B329-8966-481D-A5FE-C2E4F6EBF17F}" srcOrd="0" destOrd="0" presId="urn:microsoft.com/office/officeart/2005/8/layout/hList1"/>
    <dgm:cxn modelId="{32295F10-44DA-B64E-91FB-A5640A3D30A1}" type="presParOf" srcId="{4DE417AF-EE05-4CEC-882B-6750D0780F27}" destId="{DE346AB0-D830-471C-8F73-D8A2D3DA57C0}" srcOrd="1" destOrd="0" presId="urn:microsoft.com/office/officeart/2005/8/layout/hList1"/>
    <dgm:cxn modelId="{45DD0B61-F728-A744-9E51-076DE88BF653}" type="presParOf" srcId="{BA5DE5C1-3656-4D40-B982-FD23C53EBDF9}" destId="{7B536A77-5047-4535-BC88-995500AB41E9}" srcOrd="1" destOrd="0" presId="urn:microsoft.com/office/officeart/2005/8/layout/hList1"/>
    <dgm:cxn modelId="{9B0A88F0-2708-C54C-A612-18C818F265E0}" type="presParOf" srcId="{BA5DE5C1-3656-4D40-B982-FD23C53EBDF9}" destId="{21E7427F-6F58-4D17-9B15-4E415109FEED}" srcOrd="2" destOrd="0" presId="urn:microsoft.com/office/officeart/2005/8/layout/hList1"/>
    <dgm:cxn modelId="{082C0EA0-EB49-0B45-A4B6-13459DAAB6D8}" type="presParOf" srcId="{21E7427F-6F58-4D17-9B15-4E415109FEED}" destId="{A8C0A245-474B-4009-A249-374E2B5BA32F}" srcOrd="0" destOrd="0" presId="urn:microsoft.com/office/officeart/2005/8/layout/hList1"/>
    <dgm:cxn modelId="{30C86AAE-381B-4D4D-9BB5-E49601AE9C38}" type="presParOf" srcId="{21E7427F-6F58-4D17-9B15-4E415109FEED}" destId="{18B7E463-8BE7-41FA-B79C-6720026045F6}"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36B329-8966-481D-A5FE-C2E4F6EBF17F}">
      <dsp:nvSpPr>
        <dsp:cNvPr id="0" name=""/>
        <dsp:cNvSpPr/>
      </dsp:nvSpPr>
      <dsp:spPr>
        <a:xfrm>
          <a:off x="44" y="200324"/>
          <a:ext cx="4272855" cy="898853"/>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smtClean="0"/>
            <a:t>Tables in relational databases:</a:t>
          </a:r>
          <a:endParaRPr lang="en-US" sz="2600" kern="1200" dirty="0"/>
        </a:p>
      </dsp:txBody>
      <dsp:txXfrm>
        <a:off x="44" y="200324"/>
        <a:ext cx="4272855" cy="898853"/>
      </dsp:txXfrm>
    </dsp:sp>
    <dsp:sp modelId="{DE346AB0-D830-471C-8F73-D8A2D3DA57C0}">
      <dsp:nvSpPr>
        <dsp:cNvPr id="0" name=""/>
        <dsp:cNvSpPr/>
      </dsp:nvSpPr>
      <dsp:spPr>
        <a:xfrm>
          <a:off x="44" y="1099177"/>
          <a:ext cx="4272855" cy="400118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Consist of columns and rows</a:t>
          </a:r>
        </a:p>
        <a:p>
          <a:pPr marL="228600" lvl="1" indent="-228600" algn="l" defTabSz="1155700">
            <a:lnSpc>
              <a:spcPct val="90000"/>
            </a:lnSpc>
            <a:spcBef>
              <a:spcPct val="0"/>
            </a:spcBef>
            <a:spcAft>
              <a:spcPct val="15000"/>
            </a:spcAft>
            <a:buChar char="••"/>
          </a:pPr>
          <a:r>
            <a:rPr lang="en-US" sz="2600" kern="1200" dirty="0" smtClean="0"/>
            <a:t>Have a fixed number and order of named columns</a:t>
          </a:r>
        </a:p>
        <a:p>
          <a:pPr marL="228600" lvl="1" indent="-228600" algn="l" defTabSz="1155700">
            <a:lnSpc>
              <a:spcPct val="90000"/>
            </a:lnSpc>
            <a:spcBef>
              <a:spcPct val="0"/>
            </a:spcBef>
            <a:spcAft>
              <a:spcPct val="15000"/>
            </a:spcAft>
            <a:buChar char="••"/>
          </a:pPr>
          <a:r>
            <a:rPr lang="en-US" sz="2600" kern="1200" dirty="0" smtClean="0"/>
            <a:t>Have a variable number of rows reflecting individual records</a:t>
          </a:r>
        </a:p>
        <a:p>
          <a:pPr marL="228600" lvl="1" indent="-228600" algn="l" defTabSz="1155700">
            <a:lnSpc>
              <a:spcPct val="90000"/>
            </a:lnSpc>
            <a:spcBef>
              <a:spcPct val="0"/>
            </a:spcBef>
            <a:spcAft>
              <a:spcPct val="15000"/>
            </a:spcAft>
            <a:buChar char="••"/>
          </a:pPr>
          <a:r>
            <a:rPr lang="en-US" sz="2600" kern="1200" dirty="0" smtClean="0"/>
            <a:t>No guaranteed row order</a:t>
          </a:r>
        </a:p>
      </dsp:txBody>
      <dsp:txXfrm>
        <a:off x="44" y="1099177"/>
        <a:ext cx="4272855" cy="4001180"/>
      </dsp:txXfrm>
    </dsp:sp>
    <dsp:sp modelId="{A8C0A245-474B-4009-A249-374E2B5BA32F}">
      <dsp:nvSpPr>
        <dsp:cNvPr id="0" name=""/>
        <dsp:cNvSpPr/>
      </dsp:nvSpPr>
      <dsp:spPr>
        <a:xfrm>
          <a:off x="4871099" y="200324"/>
          <a:ext cx="4272855" cy="898853"/>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smtClean="0"/>
            <a:t>Tables share the following characteristics:</a:t>
          </a:r>
        </a:p>
      </dsp:txBody>
      <dsp:txXfrm>
        <a:off x="4871099" y="200324"/>
        <a:ext cx="4272855" cy="898853"/>
      </dsp:txXfrm>
    </dsp:sp>
    <dsp:sp modelId="{18B7E463-8BE7-41FA-B79C-6720026045F6}">
      <dsp:nvSpPr>
        <dsp:cNvPr id="0" name=""/>
        <dsp:cNvSpPr/>
      </dsp:nvSpPr>
      <dsp:spPr>
        <a:xfrm>
          <a:off x="4871099" y="1099177"/>
          <a:ext cx="4272855" cy="400118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All tables in Greenplum Database are distributed based on a distribution key</a:t>
          </a:r>
        </a:p>
        <a:p>
          <a:pPr marL="228600" lvl="1" indent="-228600" algn="l" defTabSz="1155700">
            <a:lnSpc>
              <a:spcPct val="90000"/>
            </a:lnSpc>
            <a:spcBef>
              <a:spcPct val="0"/>
            </a:spcBef>
            <a:spcAft>
              <a:spcPct val="15000"/>
            </a:spcAft>
            <a:buChar char="••"/>
          </a:pPr>
          <a:r>
            <a:rPr lang="en-US" sz="2600" kern="1200" dirty="0" smtClean="0"/>
            <a:t>Some table features are not yet supported in Greenplum Database</a:t>
          </a:r>
        </a:p>
        <a:p>
          <a:pPr marL="457200" lvl="2" indent="-228600" algn="l" defTabSz="1155700">
            <a:lnSpc>
              <a:spcPct val="90000"/>
            </a:lnSpc>
            <a:spcBef>
              <a:spcPct val="0"/>
            </a:spcBef>
            <a:spcAft>
              <a:spcPct val="15000"/>
            </a:spcAft>
            <a:buChar char="••"/>
          </a:pPr>
          <a:r>
            <a:rPr lang="en-US" sz="2600" kern="1200" dirty="0" smtClean="0"/>
            <a:t>Foreign key constraints</a:t>
          </a:r>
        </a:p>
        <a:p>
          <a:pPr marL="457200" lvl="2" indent="-228600" algn="l" defTabSz="1155700">
            <a:lnSpc>
              <a:spcPct val="90000"/>
            </a:lnSpc>
            <a:spcBef>
              <a:spcPct val="0"/>
            </a:spcBef>
            <a:spcAft>
              <a:spcPct val="15000"/>
            </a:spcAft>
            <a:buChar char="••"/>
          </a:pPr>
          <a:r>
            <a:rPr lang="en-US" sz="2600" kern="1200" dirty="0" smtClean="0"/>
            <a:t>Limit on unique constraints</a:t>
          </a:r>
        </a:p>
      </dsp:txBody>
      <dsp:txXfrm>
        <a:off x="4871099" y="1099177"/>
        <a:ext cx="4272855" cy="400118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53454A42-45AA-4D3B-839F-97A0F81F9C6C}" type="datetimeFigureOut">
              <a:rPr lang="en-US" altLang="en-US"/>
              <a:pPr/>
              <a:t>7/24/2018</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A2ED64D2-A8ED-4176-9269-17AE36B104A2}" type="slidenum">
              <a:rPr lang="en-US" altLang="en-US"/>
              <a:pPr/>
              <a:t>‹#›</a:t>
            </a:fld>
            <a:endParaRPr lang="en-US" altLang="en-US"/>
          </a:p>
        </p:txBody>
      </p:sp>
    </p:spTree>
    <p:extLst>
      <p:ext uri="{BB962C8B-B14F-4D97-AF65-F5344CB8AC3E}">
        <p14:creationId xmlns:p14="http://schemas.microsoft.com/office/powerpoint/2010/main" val="19252239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B4C779C7-04CF-427F-B855-7F6788A695BE}" type="datetimeFigureOut">
              <a:rPr lang="en-US" altLang="en-US"/>
              <a:pPr/>
              <a:t>7/24/2018</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97EBD970-8BAC-42F6-A044-30DDD629E1EC}" type="slidenum">
              <a:rPr lang="en-US" altLang="en-US"/>
              <a:pPr/>
              <a:t>‹#›</a:t>
            </a:fld>
            <a:endParaRPr lang="en-US" altLang="en-US"/>
          </a:p>
        </p:txBody>
      </p:sp>
    </p:spTree>
    <p:extLst>
      <p:ext uri="{BB962C8B-B14F-4D97-AF65-F5344CB8AC3E}">
        <p14:creationId xmlns:p14="http://schemas.microsoft.com/office/powerpoint/2010/main" val="2600008686"/>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pitchFamily="34" charset="-128"/>
        <a:cs typeface="+mn-cs"/>
      </a:defRPr>
    </a:lvl1pPr>
    <a:lvl2pPr marL="457200" algn="l" defTabSz="457200" rtl="0" fontAlgn="base">
      <a:spcBef>
        <a:spcPct val="30000"/>
      </a:spcBef>
      <a:spcAft>
        <a:spcPct val="0"/>
      </a:spcAft>
      <a:defRPr sz="1200" kern="1200">
        <a:solidFill>
          <a:schemeClr val="tx1"/>
        </a:solidFill>
        <a:latin typeface="+mn-lt"/>
        <a:ea typeface="ＭＳ Ｐゴシック" pitchFamily="34"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pitchFamily="34"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pitchFamily="34"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Shape 589"/>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a:spcBef>
                <a:spcPts val="0"/>
              </a:spcBef>
              <a:buNone/>
            </a:pPr>
            <a:endParaRPr/>
          </a:p>
        </p:txBody>
      </p:sp>
      <p:sp>
        <p:nvSpPr>
          <p:cNvPr id="590" name="Shape 590"/>
          <p:cNvSpPr>
            <a:spLocks noGrp="1" noRot="1" noChangeAspect="1"/>
          </p:cNvSpPr>
          <p:nvPr>
            <p:ph type="sldImg" idx="2"/>
          </p:nvPr>
        </p:nvSpPr>
        <p:spPr>
          <a:xfrm>
            <a:off x="2068513" y="685800"/>
            <a:ext cx="2778125"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You can alter several properties of a table, including:</a:t>
            </a:r>
          </a:p>
          <a:p>
            <a:pPr marL="171450" indent="-171450">
              <a:buFont typeface="Arial" panose="020B0604020202020204" pitchFamily="34" charset="0"/>
              <a:buChar char="•"/>
            </a:pPr>
            <a:r>
              <a:rPr lang="en-US" b="0" dirty="0" smtClean="0"/>
              <a:t>Column names</a:t>
            </a:r>
          </a:p>
          <a:p>
            <a:pPr marL="171450" indent="-171450">
              <a:buFont typeface="Arial" panose="020B0604020202020204" pitchFamily="34" charset="0"/>
              <a:buChar char="•"/>
            </a:pPr>
            <a:r>
              <a:rPr lang="en-US" b="0" dirty="0" smtClean="0"/>
              <a:t>Table name</a:t>
            </a:r>
          </a:p>
          <a:p>
            <a:pPr marL="171450" indent="-171450">
              <a:buFont typeface="Arial" panose="020B0604020202020204" pitchFamily="34" charset="0"/>
              <a:buChar char="•"/>
            </a:pPr>
            <a:r>
              <a:rPr lang="en-US" b="0" dirty="0" smtClean="0"/>
              <a:t>The number of columns by adding or</a:t>
            </a:r>
            <a:r>
              <a:rPr lang="en-US" b="0" baseline="0" dirty="0" smtClean="0"/>
              <a:t> removing columns</a:t>
            </a:r>
          </a:p>
          <a:p>
            <a:pPr marL="171450" indent="-171450">
              <a:buFont typeface="Arial" panose="020B0604020202020204" pitchFamily="34" charset="0"/>
              <a:buChar char="•"/>
            </a:pPr>
            <a:r>
              <a:rPr lang="en-US" b="0" baseline="0" dirty="0" smtClean="0"/>
              <a:t>Constraints on the table by adding or removing constraints</a:t>
            </a:r>
          </a:p>
          <a:p>
            <a:pPr marL="171450" indent="-171450">
              <a:buFont typeface="Arial" panose="020B0604020202020204" pitchFamily="34" charset="0"/>
              <a:buChar char="•"/>
            </a:pPr>
            <a:r>
              <a:rPr lang="en-US" b="0" baseline="0" dirty="0" smtClean="0"/>
              <a:t>Default values for columns in the table</a:t>
            </a:r>
          </a:p>
          <a:p>
            <a:pPr marL="171450" indent="-171450">
              <a:buFont typeface="Arial" panose="020B0604020202020204" pitchFamily="34" charset="0"/>
              <a:buChar char="•"/>
            </a:pPr>
            <a:r>
              <a:rPr lang="en-US" b="0" baseline="0" dirty="0" smtClean="0"/>
              <a:t>Column data types</a:t>
            </a:r>
            <a:endParaRPr lang="en-US" b="1"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dirty="0" smtClean="0"/>
              <a:t>Each column has a data type</a:t>
            </a:r>
          </a:p>
          <a:p>
            <a:pPr marL="171450" indent="-171450">
              <a:buFont typeface="Arial" panose="020B0604020202020204" pitchFamily="34" charset="0"/>
              <a:buChar char="•"/>
            </a:pPr>
            <a:r>
              <a:rPr lang="en-US" dirty="0" smtClean="0"/>
              <a:t>Choose the data</a:t>
            </a:r>
            <a:r>
              <a:rPr lang="en-US" baseline="0" dirty="0" smtClean="0"/>
              <a:t> type appropriate to the values to be stored in the column</a:t>
            </a:r>
            <a:endParaRPr lang="en-US" dirty="0" smtClean="0"/>
          </a:p>
          <a:p>
            <a:pPr marL="171450" indent="-171450">
              <a:buFont typeface="Arial" panose="020B0604020202020204" pitchFamily="34" charset="0"/>
              <a:buChar char="•"/>
            </a:pPr>
            <a:r>
              <a:rPr lang="en-US" dirty="0" smtClean="0"/>
              <a:t>Users can define their own data types</a:t>
            </a:r>
          </a:p>
          <a:p>
            <a:pPr marL="171450" indent="-171450">
              <a:buFont typeface="Arial" panose="020B0604020202020204" pitchFamily="34" charset="0"/>
              <a:buChar char="•"/>
            </a:pPr>
            <a:r>
              <a:rPr lang="en-US" dirty="0" smtClean="0"/>
              <a:t>Max.</a:t>
            </a:r>
            <a:r>
              <a:rPr lang="en-US" baseline="0" dirty="0" smtClean="0"/>
              <a:t> columns = 1600</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For a list of other size limitations, Google “FAQ - Pivotal Greenplum Limits”</a:t>
            </a:r>
            <a:endParaRPr lang="en-US" dirty="0" smtClean="0"/>
          </a:p>
          <a:p>
            <a:pPr marL="171450" indent="-171450">
              <a:buFont typeface="Arial" panose="020B0604020202020204" pitchFamily="34" charset="0"/>
              <a:buChar char="•"/>
            </a:pPr>
            <a:endParaRPr lang="en-US" dirty="0" smtClean="0"/>
          </a:p>
          <a:p>
            <a:pPr marL="0" indent="0">
              <a:buFont typeface="Arial" panose="020B0604020202020204" pitchFamily="34" charset="0"/>
              <a:buNone/>
            </a:pPr>
            <a:r>
              <a:rPr lang="en-US" b="1" dirty="0" smtClean="0"/>
              <a:t>Ref</a:t>
            </a:r>
            <a:r>
              <a:rPr lang="en-US" dirty="0" smtClean="0"/>
              <a:t>. https://support.pivotal.io/hc/en-us/articles/204659528-FAQ-Pivotal-Greenplum-Limits</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490884"/>
          </a:xfrm>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0" dirty="0" smtClean="0"/>
              <a:t>Constraints are a way to limit and control the data that a table contains, limiting the data to a set of valid values.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0" dirty="0" smtClean="0"/>
          </a:p>
          <a:p>
            <a:pPr marL="171450" indent="-171450">
              <a:buFont typeface="Arial" panose="020B0604020202020204" pitchFamily="34" charset="0"/>
              <a:buChar char="•"/>
            </a:pPr>
            <a:r>
              <a:rPr lang="en-US" b="0" dirty="0" smtClean="0">
                <a:latin typeface="Courier New" panose="02070309020205020404" pitchFamily="49" charset="0"/>
                <a:cs typeface="Courier New" panose="02070309020205020404" pitchFamily="49" charset="0"/>
              </a:rPr>
              <a:t>CHECK</a:t>
            </a:r>
            <a:r>
              <a:rPr lang="en-US" b="0" dirty="0" smtClean="0"/>
              <a:t> constraints limit data based on some condition you define.</a:t>
            </a:r>
          </a:p>
          <a:p>
            <a:pPr marL="171450" indent="-171450">
              <a:buFont typeface="Arial" panose="020B0604020202020204" pitchFamily="34" charset="0"/>
              <a:buChar char="•"/>
            </a:pPr>
            <a:r>
              <a:rPr lang="en-US" b="0" dirty="0" smtClean="0">
                <a:latin typeface="Courier New" panose="02070309020205020404" pitchFamily="49" charset="0"/>
                <a:cs typeface="Courier New" panose="02070309020205020404" pitchFamily="49" charset="0"/>
              </a:rPr>
              <a:t>NOT NULL</a:t>
            </a:r>
            <a:r>
              <a:rPr lang="en-US" b="0" dirty="0" smtClean="0"/>
              <a:t> constraints verify that a column does not have a null value when a row is inserted or updated.</a:t>
            </a:r>
          </a:p>
          <a:p>
            <a:pPr marL="171450" indent="-171450">
              <a:buFont typeface="Arial" panose="020B0604020202020204" pitchFamily="34" charset="0"/>
              <a:buChar char="•"/>
            </a:pPr>
            <a:r>
              <a:rPr lang="en-US" b="0" dirty="0" smtClean="0"/>
              <a:t>A primary key indicates that a column or group of columns can be used as a unique identifier</a:t>
            </a:r>
            <a:r>
              <a:rPr lang="en-US" b="0" baseline="0" dirty="0" smtClean="0"/>
              <a:t> </a:t>
            </a:r>
            <a:r>
              <a:rPr lang="en-US" b="0" dirty="0" smtClean="0"/>
              <a:t>for rows in a table. </a:t>
            </a:r>
            <a:r>
              <a:rPr lang="en-US" b="0" dirty="0" smtClean="0">
                <a:latin typeface="Courier New" panose="02070309020205020404" pitchFamily="49" charset="0"/>
                <a:cs typeface="Courier New" panose="02070309020205020404" pitchFamily="49" charset="0"/>
              </a:rPr>
              <a:t>PRIMARY KEY</a:t>
            </a:r>
            <a:r>
              <a:rPr lang="en-US" b="0" dirty="0" smtClean="0"/>
              <a:t> is a combination of UNIQUE and</a:t>
            </a:r>
            <a:r>
              <a:rPr lang="en-US" b="0" baseline="0" dirty="0" smtClean="0"/>
              <a:t> </a:t>
            </a:r>
            <a:r>
              <a:rPr lang="en-US" b="0" dirty="0" smtClean="0">
                <a:latin typeface="Courier New" pitchFamily="49" charset="0"/>
                <a:cs typeface="Courier New" pitchFamily="49" charset="0"/>
              </a:rPr>
              <a:t>NOT NULL</a:t>
            </a:r>
            <a:r>
              <a:rPr lang="en-US" b="0" dirty="0" smtClean="0"/>
              <a:t>.</a:t>
            </a:r>
          </a:p>
          <a:p>
            <a:pPr marL="171450" indent="-171450">
              <a:buFont typeface="Arial" panose="020B0604020202020204" pitchFamily="34" charset="0"/>
              <a:buChar char="•"/>
            </a:pPr>
            <a:r>
              <a:rPr lang="en-US" b="0" dirty="0" smtClean="0"/>
              <a:t>If a table has a primary key, it will be chosen as the Greenplum distribution key</a:t>
            </a:r>
            <a:r>
              <a:rPr lang="en-US" b="0" baseline="0" dirty="0" smtClean="0"/>
              <a:t> if you don’t specify one</a:t>
            </a:r>
            <a:r>
              <a:rPr lang="en-US" b="0" dirty="0" smtClean="0"/>
              <a:t>.</a:t>
            </a:r>
          </a:p>
          <a:p>
            <a:pPr marL="171450" indent="-171450">
              <a:buFont typeface="Arial" panose="020B0604020202020204" pitchFamily="34" charset="0"/>
              <a:buChar char="•"/>
            </a:pPr>
            <a:r>
              <a:rPr lang="en-US" b="0" dirty="0" smtClean="0"/>
              <a:t>The only way GPDB can enforce uniqueness is at the segment level,</a:t>
            </a:r>
            <a:r>
              <a:rPr lang="en-US" b="0" baseline="0" dirty="0" smtClean="0"/>
              <a:t> which leads to the fact that </a:t>
            </a:r>
            <a:r>
              <a:rPr lang="en-US" b="0" dirty="0" smtClean="0"/>
              <a:t>a given table</a:t>
            </a:r>
            <a:r>
              <a:rPr lang="en-US" b="0" baseline="0" dirty="0" smtClean="0"/>
              <a:t> is permitted a</a:t>
            </a:r>
            <a:r>
              <a:rPr lang="en-US" b="0" dirty="0" smtClean="0"/>
              <a:t> single </a:t>
            </a:r>
            <a:r>
              <a:rPr lang="en-US" b="0" dirty="0" smtClean="0">
                <a:latin typeface="Courier New" pitchFamily="49" charset="0"/>
                <a:cs typeface="Courier New" pitchFamily="49" charset="0"/>
              </a:rPr>
              <a:t>UNIQUE </a:t>
            </a:r>
            <a:r>
              <a:rPr lang="en-US" b="0" dirty="0" smtClean="0"/>
              <a:t>constraint,</a:t>
            </a:r>
            <a:r>
              <a:rPr lang="en-US" b="0" baseline="0" dirty="0" smtClean="0"/>
              <a:t> which can apply to a single column or a list of columns.</a:t>
            </a:r>
            <a:endParaRPr lang="en-US" b="0" dirty="0" smtClean="0"/>
          </a:p>
          <a:p>
            <a:pPr marL="171450" indent="-171450">
              <a:buFont typeface="Arial" panose="020B0604020202020204" pitchFamily="34" charset="0"/>
              <a:buChar char="•"/>
            </a:pPr>
            <a:r>
              <a:rPr lang="en-US" b="0" dirty="0" smtClean="0">
                <a:latin typeface="Courier New" panose="02070309020205020404" pitchFamily="49" charset="0"/>
                <a:cs typeface="Courier New" pitchFamily="49" charset="0"/>
              </a:rPr>
              <a:t>FOREIGN KEYS</a:t>
            </a:r>
            <a:r>
              <a:rPr lang="en-US" b="0" dirty="0" smtClean="0">
                <a:latin typeface="Calibri" pitchFamily="34" charset="0"/>
                <a:cs typeface="Courier New" pitchFamily="49" charset="0"/>
              </a:rPr>
              <a:t>, while they can be defined,</a:t>
            </a:r>
            <a:r>
              <a:rPr lang="en-US" b="0" dirty="0" smtClean="0">
                <a:latin typeface="Calibri" pitchFamily="34" charset="0"/>
              </a:rPr>
              <a:t> </a:t>
            </a:r>
            <a:r>
              <a:rPr lang="en-US" b="0" dirty="0" smtClean="0"/>
              <a:t>are not currently supported in Greenplum Database, as there is currently no way to enforce referential integrity between the segment instances.</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You</a:t>
            </a:r>
            <a:r>
              <a:rPr lang="en-US" b="0" baseline="0" dirty="0" smtClean="0"/>
              <a:t> can define the following types of constraints:</a:t>
            </a:r>
          </a:p>
          <a:p>
            <a:endParaRPr lang="en-US" b="0" baseline="0" dirty="0" smtClean="0"/>
          </a:p>
          <a:p>
            <a:pPr marL="171450" marR="0" indent="-171450" algn="l" defTabSz="457200" rtl="0" eaLnBrk="1" fontAlgn="base" latinLnBrk="0" hangingPunct="1">
              <a:lnSpc>
                <a:spcPct val="100000"/>
              </a:lnSpc>
              <a:spcBef>
                <a:spcPct val="30000"/>
              </a:spcBef>
              <a:spcAft>
                <a:spcPct val="0"/>
              </a:spcAft>
              <a:buClrTx/>
              <a:buSzTx/>
              <a:buFont typeface="Arial"/>
              <a:buChar char="•"/>
              <a:tabLst/>
              <a:defRPr/>
            </a:pPr>
            <a:r>
              <a:rPr lang="en-US" dirty="0" smtClean="0">
                <a:latin typeface="Courier New" panose="02070309020205020404" pitchFamily="49" charset="0"/>
                <a:cs typeface="Courier New" panose="02070309020205020404" pitchFamily="49" charset="0"/>
              </a:rPr>
              <a:t>UNIQUE</a:t>
            </a:r>
            <a:r>
              <a:rPr lang="en-US" dirty="0" smtClean="0"/>
              <a:t> constraints ensure that the data contained in a column or a group of columns is unique with respect to all the rows in the table.</a:t>
            </a:r>
          </a:p>
          <a:p>
            <a:pPr marL="171450" marR="0" indent="-171450" algn="l" defTabSz="457200" rtl="0" eaLnBrk="1" fontAlgn="base" latinLnBrk="0" hangingPunct="1">
              <a:lnSpc>
                <a:spcPct val="100000"/>
              </a:lnSpc>
              <a:spcBef>
                <a:spcPct val="30000"/>
              </a:spcBef>
              <a:spcAft>
                <a:spcPct val="0"/>
              </a:spcAft>
              <a:buClrTx/>
              <a:buSzTx/>
              <a:buFont typeface="Arial"/>
              <a:buChar char="•"/>
              <a:tabLst/>
              <a:defRPr/>
            </a:pPr>
            <a:r>
              <a:rPr lang="en-US" b="0" baseline="0" dirty="0" smtClean="0"/>
              <a:t>NOT NULL Specifies if the column is or is not allowed to contain null values.</a:t>
            </a:r>
          </a:p>
          <a:p>
            <a:pPr marL="171450" marR="0" indent="-171450" algn="l" defTabSz="457200" rtl="0" eaLnBrk="1" fontAlgn="base" latinLnBrk="0" hangingPunct="1">
              <a:lnSpc>
                <a:spcPct val="100000"/>
              </a:lnSpc>
              <a:spcBef>
                <a:spcPct val="30000"/>
              </a:spcBef>
              <a:spcAft>
                <a:spcPct val="0"/>
              </a:spcAft>
              <a:buClrTx/>
              <a:buSzTx/>
              <a:buFont typeface="Arial"/>
              <a:buChar char="•"/>
              <a:tabLst/>
              <a:defRPr/>
            </a:pPr>
            <a:r>
              <a:rPr lang="en-US" dirty="0" smtClean="0">
                <a:latin typeface="Courier New" panose="02070309020205020404" pitchFamily="49" charset="0"/>
                <a:cs typeface="Courier New" panose="02070309020205020404" pitchFamily="49" charset="0"/>
              </a:rPr>
              <a:t>The CHECK</a:t>
            </a:r>
            <a:r>
              <a:rPr lang="en-US" dirty="0" smtClean="0"/>
              <a:t> constraint is the most generic constraint type. It allows you to specify that the value in a certain column must satisfy a Boolean test that you provide.</a:t>
            </a:r>
            <a:endParaRPr lang="en-US" b="0" baseline="0" dirty="0" smtClean="0"/>
          </a:p>
          <a:p>
            <a:pPr marL="171450" marR="0" indent="-171450" algn="l" defTabSz="457200" rtl="0" eaLnBrk="1" fontAlgn="base" latinLnBrk="0" hangingPunct="1">
              <a:lnSpc>
                <a:spcPct val="100000"/>
              </a:lnSpc>
              <a:spcBef>
                <a:spcPct val="30000"/>
              </a:spcBef>
              <a:spcAft>
                <a:spcPct val="0"/>
              </a:spcAft>
              <a:buClrTx/>
              <a:buSzTx/>
              <a:buFont typeface="Arial"/>
              <a:buChar char="•"/>
              <a:tabLst/>
              <a:defRPr/>
            </a:pPr>
            <a:r>
              <a:rPr lang="en-US" b="0" baseline="0" dirty="0" smtClean="0"/>
              <a:t>NULL is the default value, but you can specify one for a column using DEFAULT [value]</a:t>
            </a:r>
            <a:r>
              <a:rPr lang="en-US" dirty="0" smtClean="0"/>
              <a:t>.</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399"/>
            <a:ext cx="5486400" cy="4520381"/>
          </a:xfrm>
        </p:spPr>
        <p:txBody>
          <a:bodyPr>
            <a:noAutofit/>
          </a:bodyPr>
          <a:lstStyle/>
          <a:p>
            <a:r>
              <a:rPr lang="en-US" dirty="0" smtClean="0"/>
              <a:t>External tables</a:t>
            </a:r>
            <a:r>
              <a:rPr lang="en-US" baseline="0" dirty="0" smtClean="0"/>
              <a:t> will be covered in detail in other sections within this course so, for now, we’ll provide a quick overview.</a:t>
            </a:r>
          </a:p>
          <a:p>
            <a:endParaRPr lang="en-US" baseline="0"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sz="1200" kern="1200" smtClean="0">
                <a:solidFill>
                  <a:schemeClr val="tx1"/>
                </a:solidFill>
                <a:latin typeface="+mn-lt"/>
                <a:ea typeface="ＭＳ Ｐゴシック" pitchFamily="34" charset="-128"/>
                <a:cs typeface="+mn-cs"/>
              </a:rPr>
              <a:t>Readable external tables are typically used for fast, parallel data loading. Once an external table is defined, you can query its data directly,</a:t>
            </a:r>
            <a:r>
              <a:rPr lang="en-US" sz="1200" kern="1200" baseline="0" smtClean="0">
                <a:solidFill>
                  <a:schemeClr val="tx1"/>
                </a:solidFill>
                <a:latin typeface="+mn-lt"/>
                <a:ea typeface="ＭＳ Ｐゴシック" pitchFamily="34" charset="-128"/>
                <a:cs typeface="+mn-cs"/>
              </a:rPr>
              <a:t> </a:t>
            </a:r>
            <a:r>
              <a:rPr lang="en-US" sz="1200" kern="1200" smtClean="0">
                <a:solidFill>
                  <a:schemeClr val="tx1"/>
                </a:solidFill>
                <a:latin typeface="+mn-lt"/>
                <a:ea typeface="ＭＳ Ｐゴシック" pitchFamily="34" charset="-128"/>
                <a:cs typeface="+mn-cs"/>
              </a:rPr>
              <a:t>in parallel, using SQL commands. For example, you can select, join, or sort external table data. You can also create views for external tables.</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sz="1200" kern="1200" smtClean="0">
              <a:solidFill>
                <a:schemeClr val="tx1"/>
              </a:solidFill>
              <a:latin typeface="+mn-lt"/>
              <a:ea typeface="ＭＳ Ｐゴシック" pitchFamily="34" charset="-128"/>
              <a:cs typeface="+mn-cs"/>
            </a:endParaRPr>
          </a:p>
          <a:p>
            <a:pPr marL="0" marR="0" indent="0" algn="l" defTabSz="457200" rtl="0" eaLnBrk="1" fontAlgn="base" latinLnBrk="0" hangingPunct="1">
              <a:lnSpc>
                <a:spcPct val="100000"/>
              </a:lnSpc>
              <a:spcBef>
                <a:spcPct val="30000"/>
              </a:spcBef>
              <a:spcAft>
                <a:spcPct val="0"/>
              </a:spcAft>
              <a:buClrTx/>
              <a:buSzTx/>
              <a:buFontTx/>
              <a:buNone/>
              <a:tabLst/>
              <a:defRPr/>
            </a:pPr>
            <a:r>
              <a:rPr lang="en-US" sz="1200" kern="1200" smtClean="0">
                <a:solidFill>
                  <a:schemeClr val="tx1"/>
                </a:solidFill>
                <a:latin typeface="+mn-lt"/>
                <a:ea typeface="ＭＳ Ｐゴシック" pitchFamily="34" charset="-128"/>
                <a:cs typeface="+mn-cs"/>
              </a:rPr>
              <a:t>DML operations (UPDATE, INSERT, DELETE, or TRUNCATE) are not allowed on </a:t>
            </a:r>
            <a:r>
              <a:rPr lang="en-US" sz="1200" b="1" kern="1200" smtClean="0">
                <a:solidFill>
                  <a:schemeClr val="tx1"/>
                </a:solidFill>
                <a:latin typeface="+mn-lt"/>
                <a:ea typeface="ＭＳ Ｐゴシック" pitchFamily="34" charset="-128"/>
                <a:cs typeface="+mn-cs"/>
              </a:rPr>
              <a:t>readable</a:t>
            </a:r>
            <a:r>
              <a:rPr lang="en-US" sz="1200" kern="1200" smtClean="0">
                <a:solidFill>
                  <a:schemeClr val="tx1"/>
                </a:solidFill>
                <a:latin typeface="+mn-lt"/>
                <a:ea typeface="ＭＳ Ｐゴシック" pitchFamily="34" charset="-128"/>
                <a:cs typeface="+mn-cs"/>
              </a:rPr>
              <a:t> external tables, and you cannot create indexes on readable external tables.</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sz="1200" kern="1200" baseline="0" smtClean="0">
              <a:solidFill>
                <a:schemeClr val="tx1"/>
              </a:solidFill>
              <a:latin typeface="+mn-lt"/>
              <a:ea typeface="ＭＳ Ｐゴシック" pitchFamily="34" charset="-128"/>
              <a:cs typeface="+mn-cs"/>
            </a:endParaRPr>
          </a:p>
          <a:p>
            <a:pPr marL="0" marR="0" indent="0" algn="l" defTabSz="457200" rtl="0" eaLnBrk="1" fontAlgn="base" latinLnBrk="0" hangingPunct="1">
              <a:lnSpc>
                <a:spcPct val="100000"/>
              </a:lnSpc>
              <a:spcBef>
                <a:spcPct val="30000"/>
              </a:spcBef>
              <a:spcAft>
                <a:spcPct val="0"/>
              </a:spcAft>
              <a:buClrTx/>
              <a:buSzTx/>
              <a:buFontTx/>
              <a:buNone/>
              <a:tabLst/>
              <a:defRPr/>
            </a:pPr>
            <a:r>
              <a:rPr lang="en-US" sz="1200" kern="1200" smtClean="0">
                <a:solidFill>
                  <a:schemeClr val="tx1"/>
                </a:solidFill>
                <a:latin typeface="+mn-lt"/>
                <a:ea typeface="ＭＳ Ｐゴシック" pitchFamily="34" charset="-128"/>
                <a:cs typeface="+mn-cs"/>
              </a:rPr>
              <a:t>Writable external tables are typically used for unloading data from the database into a set of files or named pipes. Writable external web tables can also be used to output data to an executable program. Once a writable external table is defined, data can be selected from database tables and inserted into the writable external table.</a:t>
            </a:r>
          </a:p>
          <a:p>
            <a:pPr marL="0" marR="0" indent="0" algn="l" defTabSz="457200" rtl="0" eaLnBrk="1" fontAlgn="base" latinLnBrk="0" hangingPunct="1">
              <a:lnSpc>
                <a:spcPct val="100000"/>
              </a:lnSpc>
              <a:spcBef>
                <a:spcPct val="30000"/>
              </a:spcBef>
              <a:spcAft>
                <a:spcPct val="0"/>
              </a:spcAft>
              <a:buClrTx/>
              <a:buSzTx/>
              <a:buFontTx/>
              <a:buNone/>
              <a:tabLst/>
              <a:defRPr/>
            </a:pPr>
            <a:r>
              <a:rPr lang="en-US" sz="1200" b="1" kern="1200" smtClean="0">
                <a:solidFill>
                  <a:schemeClr val="tx1"/>
                </a:solidFill>
                <a:latin typeface="+mn-lt"/>
                <a:ea typeface="ＭＳ Ｐゴシック" pitchFamily="34" charset="-128"/>
                <a:cs typeface="+mn-cs"/>
              </a:rPr>
              <a:t>Writable external tables only allow INSERT operations </a:t>
            </a:r>
            <a:r>
              <a:rPr lang="en-US" sz="1200" kern="1200" smtClean="0">
                <a:solidFill>
                  <a:schemeClr val="tx1"/>
                </a:solidFill>
                <a:latin typeface="+mn-lt"/>
                <a:ea typeface="ＭＳ Ｐゴシック" pitchFamily="34" charset="-128"/>
                <a:cs typeface="+mn-cs"/>
              </a:rPr>
              <a:t>– SELECT, UPDATE, DELETE or TRUNCATE are not allowed.</a:t>
            </a:r>
            <a:endParaRPr lang="en-US" baseline="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Data types describe the type of data a table column can contain.</a:t>
            </a:r>
          </a:p>
          <a:p>
            <a:r>
              <a:rPr lang="en-US" b="0" dirty="0" smtClean="0"/>
              <a:t>Greenplum supports all data types defined in the SQL standard, and all the built in data types supported in PostgreSQL. If desired, you can also define your own custom data types.</a:t>
            </a:r>
          </a:p>
          <a:p>
            <a:r>
              <a:rPr lang="en-US" b="0" dirty="0" smtClean="0"/>
              <a:t>For columns that are part of the Greenplum table distribution key, they cannot be of geometric or user-defined data types.</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table</a:t>
            </a:r>
            <a:r>
              <a:rPr lang="en-US" baseline="0" dirty="0" smtClean="0"/>
              <a:t> on this and the next two slides are for reference only. They describe the built-in data types available in Greenplum.</a:t>
            </a:r>
          </a:p>
          <a:p>
            <a:r>
              <a:rPr lang="en-US" baseline="0" dirty="0" smtClean="0"/>
              <a:t>Each data type has an external representation determined by its input and output functions. Many of the built-in types have obvious external formats. However, several types are either unique to PostgreSQL and Greenplum Database, such as geometric paths, or have several possibilities for formats, such as the date and time types. Some of the input and output functions are not invertible. That is, the result of an output function may lose accuracy when compared to the original input.</a:t>
            </a:r>
          </a:p>
          <a:p>
            <a:r>
              <a:rPr lang="en-US" b="0" baseline="0" dirty="0" smtClean="0"/>
              <a:t>For more details on the data types, including valid aliases and their defined range, refer to the </a:t>
            </a:r>
            <a:r>
              <a:rPr lang="en-US" b="0" i="1" baseline="0" dirty="0" smtClean="0"/>
              <a:t>Greenplum Database Administrator Guide</a:t>
            </a:r>
            <a:r>
              <a:rPr lang="en-US" b="0" i="0" baseline="0" dirty="0" smtClean="0"/>
              <a:t>.</a:t>
            </a:r>
            <a:endParaRPr lang="en-US" b="0" baseline="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Greenplum Database Data Types (Continued)</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Greenplum Database Data Types (Continued)</a:t>
            </a:r>
          </a:p>
          <a:p>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type cast specifies a conversion from one data type to another. </a:t>
            </a:r>
          </a:p>
          <a:p>
            <a:r>
              <a:rPr lang="en-US" dirty="0" smtClean="0"/>
              <a:t>A constant of an arbitrary type can be entered using any one of the following explicit notations: </a:t>
            </a:r>
          </a:p>
          <a:p>
            <a:pPr marL="171450" indent="-171450">
              <a:buFont typeface="Arial" panose="020B0604020202020204" pitchFamily="34" charset="0"/>
              <a:buChar char="•"/>
            </a:pPr>
            <a:r>
              <a:rPr lang="en-US" dirty="0" smtClean="0"/>
              <a:t>	</a:t>
            </a:r>
            <a:r>
              <a:rPr lang="en-US" dirty="0" smtClean="0">
                <a:latin typeface="Courier New" pitchFamily="49" charset="0"/>
                <a:cs typeface="Courier New" pitchFamily="49" charset="0"/>
              </a:rPr>
              <a:t>type ’</a:t>
            </a:r>
            <a:r>
              <a:rPr lang="en-US" i="1" dirty="0" smtClean="0">
                <a:latin typeface="Courier New" pitchFamily="49" charset="0"/>
                <a:cs typeface="Courier New" pitchFamily="49" charset="0"/>
              </a:rPr>
              <a:t>string</a:t>
            </a:r>
            <a:r>
              <a:rPr lang="en-US" dirty="0" smtClean="0">
                <a:latin typeface="Courier New" pitchFamily="49" charset="0"/>
                <a:cs typeface="Courier New" pitchFamily="49" charset="0"/>
              </a:rPr>
              <a:t>’ 		REAL ‘2.117902’</a:t>
            </a:r>
          </a:p>
          <a:p>
            <a:pPr marL="171450" indent="-171450">
              <a:buFont typeface="Arial" panose="020B0604020202020204" pitchFamily="34" charset="0"/>
              <a:buChar char="•"/>
            </a:pPr>
            <a:r>
              <a:rPr lang="en-US" dirty="0" smtClean="0">
                <a:latin typeface="Courier New" pitchFamily="49" charset="0"/>
                <a:cs typeface="Courier New" pitchFamily="49" charset="0"/>
              </a:rPr>
              <a:t>	’string ’::</a:t>
            </a:r>
            <a:r>
              <a:rPr lang="en-US" i="1" dirty="0" smtClean="0">
                <a:latin typeface="Courier New" pitchFamily="49" charset="0"/>
                <a:cs typeface="Courier New" pitchFamily="49" charset="0"/>
              </a:rPr>
              <a:t>type</a:t>
            </a:r>
            <a:r>
              <a:rPr lang="en-US" dirty="0" smtClean="0">
                <a:latin typeface="Courier New" pitchFamily="49" charset="0"/>
                <a:cs typeface="Courier New" pitchFamily="49" charset="0"/>
              </a:rPr>
              <a:t>		‘2.117902’::REAL </a:t>
            </a:r>
          </a:p>
          <a:p>
            <a:pPr marL="171450" indent="-171450">
              <a:buFont typeface="Arial" panose="020B0604020202020204" pitchFamily="34" charset="0"/>
              <a:buChar char="•"/>
            </a:pPr>
            <a:r>
              <a:rPr lang="en-US" dirty="0" smtClean="0">
                <a:latin typeface="Courier New" pitchFamily="49" charset="0"/>
                <a:cs typeface="Courier New" pitchFamily="49" charset="0"/>
              </a:rPr>
              <a:t>	CAST ( ’</a:t>
            </a:r>
            <a:r>
              <a:rPr lang="en-US" i="1" dirty="0" smtClean="0">
                <a:latin typeface="Courier New" pitchFamily="49" charset="0"/>
                <a:cs typeface="Courier New" pitchFamily="49" charset="0"/>
              </a:rPr>
              <a:t>string</a:t>
            </a:r>
            <a:r>
              <a:rPr lang="en-US" dirty="0" smtClean="0">
                <a:latin typeface="Courier New" pitchFamily="49" charset="0"/>
                <a:cs typeface="Courier New" pitchFamily="49" charset="0"/>
              </a:rPr>
              <a:t>’ AS </a:t>
            </a:r>
            <a:r>
              <a:rPr lang="en-US" i="1" dirty="0" smtClean="0">
                <a:latin typeface="Courier New" pitchFamily="49" charset="0"/>
                <a:cs typeface="Courier New" pitchFamily="49" charset="0"/>
              </a:rPr>
              <a:t>type</a:t>
            </a:r>
            <a:r>
              <a:rPr lang="en-US" dirty="0" smtClean="0">
                <a:latin typeface="Courier New" pitchFamily="49" charset="0"/>
                <a:cs typeface="Courier New" pitchFamily="49" charset="0"/>
              </a:rPr>
              <a:t> )  CAST(‘2.117902’ AS REAL)</a:t>
            </a:r>
          </a:p>
          <a:p>
            <a:r>
              <a:rPr lang="en-US" dirty="0" smtClean="0"/>
              <a:t>The result is a constant of the indicated type. </a:t>
            </a:r>
          </a:p>
          <a:p>
            <a:r>
              <a:rPr lang="en-US" dirty="0" smtClean="0"/>
              <a:t>The CAST syntax conforms to SQL; the syntax with :: is historical PostgreSQL usage.</a:t>
            </a:r>
          </a:p>
          <a:p>
            <a:r>
              <a:rPr lang="en-US" dirty="0" smtClean="0"/>
              <a:t>If there is no ambiguity the explicit type cast can be omitted (for example, when constant it is assigned directly to a table column), in which case it is automatically converted to the column type. </a:t>
            </a:r>
          </a:p>
          <a:p>
            <a:r>
              <a:rPr lang="en-US" dirty="0" smtClean="0"/>
              <a:t>The string constant can be written using either regular SQL notation or dollar-quoting.</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marL="0" marR="0" indent="0" algn="l" defTabSz="457200" rtl="0" eaLnBrk="1" fontAlgn="base" latinLnBrk="0" hangingPunct="1">
              <a:lnSpc>
                <a:spcPct val="100000"/>
              </a:lnSpc>
              <a:spcBef>
                <a:spcPts val="0"/>
              </a:spcBef>
              <a:spcAft>
                <a:spcPct val="0"/>
              </a:spcAft>
              <a:buClrTx/>
              <a:buSzTx/>
              <a:buFontTx/>
              <a:buNone/>
              <a:tabLst/>
              <a:defRPr/>
            </a:pPr>
            <a:r>
              <a:rPr lang="en-US" dirty="0" smtClean="0"/>
              <a:t>Intro:</a:t>
            </a:r>
            <a:r>
              <a:rPr lang="en-US" baseline="0" dirty="0" smtClean="0"/>
              <a:t> my name is, my role is, …</a:t>
            </a:r>
            <a:endParaRPr lang="en-US" dirty="0"/>
          </a:p>
          <a:p>
            <a:pPr>
              <a:spcBef>
                <a:spcPts val="0"/>
              </a:spcBef>
              <a:buNone/>
            </a:pPr>
            <a:endParaRPr dirty="0"/>
          </a:p>
        </p:txBody>
      </p:sp>
      <p:sp>
        <p:nvSpPr>
          <p:cNvPr id="238" name="Shape 238"/>
          <p:cNvSpPr>
            <a:spLocks noGrp="1" noRot="1" noChangeAspect="1"/>
          </p:cNvSpPr>
          <p:nvPr>
            <p:ph type="sldImg" idx="2"/>
          </p:nvPr>
        </p:nvSpPr>
        <p:spPr>
          <a:xfrm>
            <a:off x="2068513" y="685800"/>
            <a:ext cx="2778125"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we will briefly introduce</a:t>
            </a:r>
            <a:r>
              <a:rPr lang="en-US" baseline="0" dirty="0" smtClean="0"/>
              <a:t> some other database object types</a:t>
            </a:r>
            <a:endParaRPr lang="en-US"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Views are a way to save frequently used or complex queries and then access them in a SELECT statement as if they were a table. A view is not physically materialized on disk as is a table. The query is instead run whenever the view is accessed. </a:t>
            </a:r>
          </a:p>
          <a:p>
            <a:r>
              <a:rPr lang="en-US" b="0" dirty="0" smtClean="0"/>
              <a:t>Note that currently Views ignore ORDER BY or SORT operations stored in the view, so run those in the query that calls the view.</a:t>
            </a:r>
          </a:p>
          <a:p>
            <a:r>
              <a:rPr lang="en-US" b="0" dirty="0" smtClean="0"/>
              <a:t>Working with views in Greenplum Database is the same as in PostgreSQL or as you would expect in any other DBMS.</a:t>
            </a:r>
          </a:p>
          <a:p>
            <a:endParaRPr lang="en-US" b="0" dirty="0" smtClean="0"/>
          </a:p>
          <a:p>
            <a:r>
              <a:rPr lang="en-US" b="0" dirty="0" smtClean="0"/>
              <a:t>You</a:t>
            </a:r>
            <a:r>
              <a:rPr lang="en-US" b="0" baseline="0" dirty="0" smtClean="0"/>
              <a:t> can access and manage views with the following commands:</a:t>
            </a:r>
          </a:p>
          <a:p>
            <a:pPr marL="171450" indent="-171450">
              <a:buFont typeface="Arial" panose="020B0604020202020204" pitchFamily="34" charset="0"/>
              <a:buChar char="•"/>
            </a:pPr>
            <a:r>
              <a:rPr lang="en-US" b="0" baseline="0" dirty="0" smtClean="0">
                <a:latin typeface="Courier New" pitchFamily="49" charset="0"/>
                <a:cs typeface="Courier New" pitchFamily="49" charset="0"/>
              </a:rPr>
              <a:t>CREATE VIEW</a:t>
            </a:r>
            <a:r>
              <a:rPr lang="en-US" b="0" baseline="0" dirty="0" smtClean="0"/>
              <a:t> – Creates a view</a:t>
            </a:r>
          </a:p>
          <a:p>
            <a:pPr marL="171450" indent="-171450">
              <a:buFont typeface="Arial" panose="020B0604020202020204" pitchFamily="34" charset="0"/>
              <a:buChar char="•"/>
            </a:pPr>
            <a:r>
              <a:rPr lang="en-US" b="0" baseline="0" dirty="0" smtClean="0">
                <a:latin typeface="Courier New" pitchFamily="49" charset="0"/>
                <a:cs typeface="Courier New" pitchFamily="49" charset="0"/>
              </a:rPr>
              <a:t>DROP VIEW </a:t>
            </a:r>
            <a:r>
              <a:rPr lang="en-US" b="0" baseline="0" dirty="0" smtClean="0"/>
              <a:t>– Drops a view</a:t>
            </a:r>
          </a:p>
          <a:p>
            <a:pPr marL="171450" indent="-171450">
              <a:buFont typeface="Arial" panose="020B0604020202020204" pitchFamily="34" charset="0"/>
              <a:buChar char="•"/>
            </a:pPr>
            <a:r>
              <a:rPr lang="en-US" b="0" dirty="0" smtClean="0">
                <a:latin typeface="Courier New" pitchFamily="49" charset="0"/>
                <a:cs typeface="Courier New" pitchFamily="49" charset="0"/>
              </a:rPr>
              <a:t>\dv</a:t>
            </a:r>
            <a:r>
              <a:rPr lang="en-US" b="0" dirty="0" smtClean="0"/>
              <a:t> – Meta-command to list all of the views in a database</a:t>
            </a:r>
          </a:p>
          <a:p>
            <a:pPr marL="171450" indent="-171450">
              <a:buFont typeface="Arial" panose="020B0604020202020204" pitchFamily="34" charset="0"/>
              <a:buChar char="•"/>
            </a:pPr>
            <a:r>
              <a:rPr lang="en-US" b="0" dirty="0" smtClean="0">
                <a:latin typeface="Courier New" pitchFamily="49" charset="0"/>
                <a:cs typeface="Courier New" pitchFamily="49" charset="0"/>
              </a:rPr>
              <a:t>\dv+ view_name</a:t>
            </a:r>
            <a:r>
              <a:rPr lang="en-US" b="0" baseline="0" dirty="0" smtClean="0"/>
              <a:t> – Describes the view</a:t>
            </a:r>
            <a:endParaRPr lang="en-US" b="0" dirty="0" smtClean="0"/>
          </a:p>
          <a:p>
            <a:r>
              <a:rPr lang="en-US" b="0" dirty="0" smtClean="0"/>
              <a:t>At the bottom of the slide, you will find an example of a view</a:t>
            </a:r>
            <a:r>
              <a:rPr lang="en-US" b="0" baseline="0" dirty="0" smtClean="0"/>
              <a:t> being created.</a:t>
            </a:r>
            <a:endParaRPr lang="en-US" b="0"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a:t>In</a:t>
            </a:r>
            <a:r>
              <a:rPr lang="en-US" b="0" baseline="0" dirty="0"/>
              <a:t> this example, a view is used to encapsulate some complex transformations which are applied as data is loaded from an external table containing automobile telemetry data.</a:t>
            </a:r>
          </a:p>
          <a:p>
            <a:endParaRPr lang="en-US" b="0"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Greenplum Database is very fast at sequential scanning. Unlike a traditional database, the data is distributed </a:t>
            </a:r>
            <a:r>
              <a:rPr lang="en-US" dirty="0" smtClean="0"/>
              <a:t>so that </a:t>
            </a:r>
            <a:r>
              <a:rPr lang="en-US" b="0" dirty="0" smtClean="0"/>
              <a:t>each segment scans a smaller portion of the overall data in order to get the result. Add in partitioning and the total data to scan gets even smaller. An index, which uses a random seek to find a record may not always improve query performance in Greenplum Database.</a:t>
            </a:r>
          </a:p>
          <a:p>
            <a:endParaRPr lang="en-US" b="0" dirty="0" smtClean="0"/>
          </a:p>
          <a:p>
            <a:r>
              <a:rPr lang="en-US" b="0" dirty="0" smtClean="0"/>
              <a:t>Note that the query planner tends to favor a sequential scan over an index scan because a sequential scan is often determined by the planner to be faster. If the planner determines an index to be faster, it will use it.</a:t>
            </a:r>
          </a:p>
          <a:p>
            <a:endParaRPr lang="en-US" b="0" dirty="0" smtClean="0"/>
          </a:p>
          <a:p>
            <a:r>
              <a:rPr lang="en-US" b="0" dirty="0" smtClean="0"/>
              <a:t>An index does add some database overhead (the index must be maintained whenever a table is updated) so you want to ensure that the indexes you create are being used by your query workload and that they are improving query performance.</a:t>
            </a:r>
          </a:p>
          <a:p>
            <a:endParaRPr lang="en-US" b="0" dirty="0" smtClean="0"/>
          </a:p>
          <a:p>
            <a:r>
              <a:rPr lang="en-US" b="0" dirty="0" smtClean="0"/>
              <a:t>Greenplum Database does have one limitation regarding </a:t>
            </a:r>
            <a:r>
              <a:rPr lang="en-US" b="0" dirty="0" smtClean="0">
                <a:latin typeface="Courier New" pitchFamily="49" charset="0"/>
                <a:cs typeface="Courier New" pitchFamily="49" charset="0"/>
              </a:rPr>
              <a:t>UNIQUE</a:t>
            </a:r>
            <a:r>
              <a:rPr lang="en-US" b="0" dirty="0" smtClean="0"/>
              <a:t> indexes. To enforce the uniqueness of an index across the segments, unique indexes are only allowed on distribution key columns.</a:t>
            </a:r>
          </a:p>
          <a:p>
            <a:r>
              <a:rPr lang="en-US" b="0" dirty="0" smtClean="0"/>
              <a:t>If you create a table with a </a:t>
            </a:r>
            <a:r>
              <a:rPr lang="en-US" b="0" dirty="0" smtClean="0">
                <a:latin typeface="Courier New" pitchFamily="49" charset="0"/>
                <a:cs typeface="Courier New" pitchFamily="49" charset="0"/>
              </a:rPr>
              <a:t>PRIMARY KEY</a:t>
            </a:r>
            <a:r>
              <a:rPr lang="en-US" b="0" dirty="0" smtClean="0"/>
              <a:t>, a </a:t>
            </a:r>
            <a:r>
              <a:rPr lang="en-US" b="0" dirty="0" smtClean="0">
                <a:latin typeface="Courier New" pitchFamily="49" charset="0"/>
                <a:cs typeface="Courier New" pitchFamily="49" charset="0"/>
              </a:rPr>
              <a:t>pkey </a:t>
            </a:r>
            <a:r>
              <a:rPr lang="en-US" b="0" dirty="0" smtClean="0"/>
              <a:t>index will be automatically created for that table.</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Creating a sequence generator involves creating and initializing a new special single-row table with the given sequence name. Sequences are often used to increment unique ID columns of a table whenever a new record is added.</a:t>
            </a:r>
          </a:p>
          <a:p>
            <a:endParaRPr lang="en-US" b="0" dirty="0" smtClean="0"/>
          </a:p>
          <a:p>
            <a:r>
              <a:rPr lang="en-US" b="0" dirty="0" smtClean="0"/>
              <a:t>Due</a:t>
            </a:r>
            <a:r>
              <a:rPr lang="en-US" b="0" baseline="0" dirty="0" smtClean="0"/>
              <a:t> to the MPP</a:t>
            </a:r>
            <a:r>
              <a:rPr lang="en-US" b="0" dirty="0" smtClean="0"/>
              <a:t> distributed architecture</a:t>
            </a:r>
            <a:r>
              <a:rPr lang="en-US" b="0" baseline="0" dirty="0" smtClean="0"/>
              <a:t> of GPDB</a:t>
            </a:r>
            <a:r>
              <a:rPr lang="en-US" b="0" dirty="0" smtClean="0"/>
              <a:t>, there are some limitations with</a:t>
            </a:r>
            <a:r>
              <a:rPr lang="en-US" b="0" baseline="0" dirty="0" smtClean="0"/>
              <a:t> sequences:</a:t>
            </a:r>
            <a:endParaRPr lang="en-US" b="0" dirty="0" smtClean="0"/>
          </a:p>
          <a:p>
            <a:pPr marL="171450" indent="-171450">
              <a:buFont typeface="Arial" panose="020B0604020202020204" pitchFamily="34" charset="0"/>
              <a:buChar char="•"/>
            </a:pPr>
            <a:r>
              <a:rPr lang="en-US" b="0" dirty="0" smtClean="0">
                <a:latin typeface="Courier New" pitchFamily="49" charset="0"/>
                <a:cs typeface="Courier New" pitchFamily="49" charset="0"/>
              </a:rPr>
              <a:t>lastval</a:t>
            </a:r>
            <a:r>
              <a:rPr lang="en-US" b="0" dirty="0" smtClean="0"/>
              <a:t> and </a:t>
            </a:r>
            <a:r>
              <a:rPr lang="en-US" b="0" dirty="0" err="1" smtClean="0">
                <a:latin typeface="Courier New" pitchFamily="49" charset="0"/>
                <a:cs typeface="Courier New" pitchFamily="49" charset="0"/>
              </a:rPr>
              <a:t>currval</a:t>
            </a:r>
            <a:r>
              <a:rPr lang="en-US" b="0" dirty="0" smtClean="0">
                <a:latin typeface="Courier New" pitchFamily="49" charset="0"/>
                <a:cs typeface="Courier New" pitchFamily="49" charset="0"/>
              </a:rPr>
              <a:t> </a:t>
            </a:r>
            <a:r>
              <a:rPr lang="en-US" b="0" dirty="0" smtClean="0"/>
              <a:t>are not supported. </a:t>
            </a:r>
          </a:p>
          <a:p>
            <a:pPr marL="171450" indent="-171450">
              <a:buFont typeface="Arial" panose="020B0604020202020204" pitchFamily="34" charset="0"/>
              <a:buChar char="•"/>
            </a:pPr>
            <a:r>
              <a:rPr lang="en-US" b="0" dirty="0" smtClean="0">
                <a:latin typeface="Courier New" pitchFamily="49" charset="0"/>
                <a:cs typeface="Courier New" pitchFamily="49" charset="0"/>
              </a:rPr>
              <a:t>setval </a:t>
            </a:r>
            <a:r>
              <a:rPr lang="en-US" b="0" dirty="0" smtClean="0"/>
              <a:t>can only be used to set the value of the sequence generator on the master; it cannot be used in subqueries to update records on distributed table data.</a:t>
            </a:r>
          </a:p>
          <a:p>
            <a:pPr marL="171450" indent="-171450">
              <a:buFont typeface="Arial" panose="020B0604020202020204" pitchFamily="34" charset="0"/>
              <a:buChar char="•"/>
            </a:pPr>
            <a:r>
              <a:rPr lang="en-US" b="0" dirty="0" smtClean="0">
                <a:latin typeface="Courier New" pitchFamily="49" charset="0"/>
                <a:cs typeface="Courier New" pitchFamily="49" charset="0"/>
              </a:rPr>
              <a:t>nextval</a:t>
            </a:r>
            <a:r>
              <a:rPr lang="en-US" b="0" dirty="0" smtClean="0"/>
              <a:t> will sometimes grab a block of values from the master for a segment to use, depending on the query. Values may sometimes be skipped in the sequence if the entire block turns out not to be needed at the segment level.</a:t>
            </a:r>
          </a:p>
          <a:p>
            <a:pPr marL="171450" indent="-171450">
              <a:buFont typeface="Arial" panose="020B0604020202020204" pitchFamily="34" charset="0"/>
              <a:buChar char="•"/>
            </a:pPr>
            <a:endParaRPr lang="en-US" b="0" dirty="0" smtClean="0"/>
          </a:p>
          <a:p>
            <a:r>
              <a:rPr lang="en-US" dirty="0" smtClean="0"/>
              <a:t>The </a:t>
            </a:r>
            <a:r>
              <a:rPr lang="en-US" dirty="0" err="1" smtClean="0"/>
              <a:t>BIGSERIAL </a:t>
            </a:r>
            <a:r>
              <a:rPr lang="en-US" dirty="0"/>
              <a:t>and SERIAL data types are auto-incrementing integers. </a:t>
            </a:r>
            <a:r>
              <a:rPr lang="en-US" dirty="0" smtClean="0"/>
              <a:t>These can </a:t>
            </a:r>
            <a:r>
              <a:rPr lang="en-US" dirty="0"/>
              <a:t>be used like </a:t>
            </a:r>
            <a:r>
              <a:rPr lang="en-US" dirty="0" smtClean="0"/>
              <a:t>sequences.</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Triggers are functions or procedural code that</a:t>
            </a:r>
            <a:r>
              <a:rPr lang="en-US" baseline="0" dirty="0" smtClean="0"/>
              <a:t> automatically executes whenever a specific type of operation is performed in the database. Triggers are often used for maintaining the integrity of data within the database.</a:t>
            </a:r>
          </a:p>
          <a:p>
            <a:endParaRPr lang="en-US" baseline="0" dirty="0" smtClean="0"/>
          </a:p>
          <a:p>
            <a:r>
              <a:rPr lang="en-US" dirty="0" smtClean="0"/>
              <a:t>Due to the distributed nature of a Greenplum Database system, the use of triggers is somewhat limited. The function used in the trigger must be </a:t>
            </a:r>
            <a:r>
              <a:rPr lang="en-US" dirty="0" smtClean="0">
                <a:latin typeface="Courier New" pitchFamily="49" charset="0"/>
                <a:cs typeface="Courier New" pitchFamily="49" charset="0"/>
              </a:rPr>
              <a:t>IMMUTABLE</a:t>
            </a:r>
            <a:r>
              <a:rPr lang="en-US" dirty="0" smtClean="0"/>
              <a:t>, meaning it cannot use information not directly present in its argument list.</a:t>
            </a:r>
          </a:p>
          <a:p>
            <a:endParaRPr lang="en-US" dirty="0" smtClean="0"/>
          </a:p>
          <a:p>
            <a:r>
              <a:rPr lang="en-US" dirty="0" smtClean="0"/>
              <a:t>The function specified in the trigger also cannot execute any SQL or modify the database in any way. Given that triggers are most often used to alter the database (for example, update these other rows when this row is updated), these limitations result</a:t>
            </a:r>
            <a:r>
              <a:rPr lang="en-US" baseline="0" dirty="0" smtClean="0"/>
              <a:t> in tr</a:t>
            </a:r>
            <a:r>
              <a:rPr lang="en-US" dirty="0" smtClean="0"/>
              <a:t>iggers being</a:t>
            </a:r>
            <a:r>
              <a:rPr lang="en-US" baseline="0" dirty="0" smtClean="0"/>
              <a:t> of little use </a:t>
            </a:r>
            <a:r>
              <a:rPr lang="en-US" dirty="0" smtClean="0"/>
              <a:t>in Greenplum.</a:t>
            </a:r>
          </a:p>
          <a:p>
            <a:endParaRPr lang="en-US" dirty="0" smtClean="0"/>
          </a:p>
          <a:p>
            <a:r>
              <a:rPr lang="en-US" dirty="0" smtClean="0"/>
              <a:t>Triggers are not supported on append-optimized tables.</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tablespace allows superusers to define an alternative location on the file system where the data files containing database objects, such as tables and indexes, may reside. This</a:t>
            </a:r>
            <a:r>
              <a:rPr lang="en-US" baseline="0" dirty="0" smtClean="0"/>
              <a:t> usage allows administrators to store specific tablespaces on faster drives, if the service level agreement requires it.</a:t>
            </a:r>
          </a:p>
          <a:p>
            <a:endParaRPr lang="en-US" dirty="0" smtClean="0"/>
          </a:p>
          <a:p>
            <a:r>
              <a:rPr lang="en-US" dirty="0" smtClean="0"/>
              <a:t>A user with appropriate privileges can pass the tablespace name to </a:t>
            </a:r>
            <a:r>
              <a:rPr lang="en-US" dirty="0" smtClean="0">
                <a:latin typeface="Courier New" pitchFamily="49" charset="0"/>
                <a:cs typeface="Courier New" pitchFamily="49" charset="0"/>
              </a:rPr>
              <a:t>CREATE DATABASE</a:t>
            </a:r>
            <a:r>
              <a:rPr lang="en-US" dirty="0" smtClean="0"/>
              <a:t>, </a:t>
            </a:r>
            <a:r>
              <a:rPr lang="en-US" dirty="0" smtClean="0">
                <a:latin typeface="Courier New" pitchFamily="49" charset="0"/>
                <a:cs typeface="Courier New" pitchFamily="49" charset="0"/>
              </a:rPr>
              <a:t>CREATE TABLE</a:t>
            </a:r>
            <a:r>
              <a:rPr lang="en-US" dirty="0" smtClean="0"/>
              <a:t>, or </a:t>
            </a:r>
            <a:r>
              <a:rPr lang="en-US" dirty="0" smtClean="0">
                <a:latin typeface="Courier New" pitchFamily="49" charset="0"/>
                <a:cs typeface="Courier New" pitchFamily="49" charset="0"/>
              </a:rPr>
              <a:t>CREATE INDEX</a:t>
            </a:r>
            <a:r>
              <a:rPr lang="en-US" dirty="0" smtClean="0"/>
              <a:t> to have the data files for these objects stored within the specified tablespace.</a:t>
            </a:r>
          </a:p>
          <a:p>
            <a:endParaRPr lang="en-US" dirty="0" smtClean="0"/>
          </a:p>
          <a:p>
            <a:r>
              <a:rPr lang="en-US" baseline="0" dirty="0" smtClean="0"/>
              <a:t>Once the tablespace has been created, data objects can be created in the table space.</a:t>
            </a:r>
            <a:endParaRPr lang="en-US"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r>
              <a:rPr lang="en-US" baseline="0" dirty="0" smtClean="0"/>
              <a:t>By now, you’ve probably concluded that GPDB’s DDL syntax is pretty accessible, being pretty similar to what’s found in other databases.</a:t>
            </a:r>
          </a:p>
          <a:p>
            <a:r>
              <a:rPr lang="en-US" baseline="0" dirty="0" smtClean="0"/>
              <a:t>Still, there are some nuances to keep in mind:</a:t>
            </a:r>
          </a:p>
          <a:p>
            <a:endParaRPr lang="en-US" baseline="0" dirty="0" smtClean="0"/>
          </a:p>
          <a:p>
            <a:r>
              <a:rPr lang="en-US" baseline="0" dirty="0" smtClean="0"/>
              <a:t>In this MPP environment, DISTRIBUTED BY is important</a:t>
            </a:r>
          </a:p>
          <a:p>
            <a:r>
              <a:rPr lang="en-US" baseline="0" dirty="0" smtClean="0"/>
              <a:t>Some features, such as indexes, which are used routinely in other databases, aren’t used nearly as frequently in GPDB</a:t>
            </a:r>
          </a:p>
          <a:p>
            <a:r>
              <a:rPr lang="en-US" baseline="0" dirty="0" smtClean="0"/>
              <a:t>Certain featueres, such as enforcing referential integrity, or multiple UNIQUE constraints, simply aren’t available</a:t>
            </a:r>
          </a:p>
          <a:p>
            <a:pPr marL="0" indent="0">
              <a:buFontTx/>
              <a:buNone/>
            </a:pPr>
            <a:endParaRPr lang="en-US" dirty="0" smtClean="0"/>
          </a:p>
          <a:p>
            <a:pPr marL="0" indent="0">
              <a:buFontTx/>
              <a:buNone/>
            </a:pPr>
            <a:r>
              <a:rPr lang="en-US" dirty="0" smtClean="0"/>
              <a:t>Now</a:t>
            </a:r>
            <a:r>
              <a:rPr lang="en-US" baseline="0" dirty="0" smtClean="0"/>
              <a:t> would be a great time to work through the lab.</a:t>
            </a:r>
          </a:p>
          <a:p>
            <a:pPr marL="0" indent="0">
              <a:buFontTx/>
              <a:buNone/>
            </a:pPr>
            <a:endParaRPr lang="en-US" dirty="0"/>
          </a:p>
          <a:p>
            <a:pPr marL="0" indent="0">
              <a:buFontTx/>
              <a:buNone/>
            </a:pPr>
            <a:r>
              <a:rPr lang="en-US" dirty="0"/>
              <a:t>Thank you for your time today.</a:t>
            </a:r>
          </a:p>
          <a:p>
            <a:pPr marL="0" indent="0">
              <a:buFontTx/>
              <a:buNone/>
            </a:pPr>
            <a:endParaRPr lang="en-US" dirty="0"/>
          </a:p>
        </p:txBody>
      </p:sp>
      <p:sp>
        <p:nvSpPr>
          <p:cNvPr id="245" name="Shape 245"/>
          <p:cNvSpPr>
            <a:spLocks noGrp="1" noRot="1" noChangeAspect="1"/>
          </p:cNvSpPr>
          <p:nvPr>
            <p:ph type="sldImg" idx="2"/>
          </p:nvPr>
        </p:nvSpPr>
        <p:spPr>
          <a:xfrm>
            <a:off x="2068513" y="685800"/>
            <a:ext cx="2778125"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Shape 589"/>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a:spcBef>
                <a:spcPts val="0"/>
              </a:spcBef>
              <a:buNone/>
            </a:pPr>
            <a:endParaRPr/>
          </a:p>
        </p:txBody>
      </p:sp>
      <p:sp>
        <p:nvSpPr>
          <p:cNvPr id="590" name="Shape 590"/>
          <p:cNvSpPr>
            <a:spLocks noGrp="1" noRot="1" noChangeAspect="1"/>
          </p:cNvSpPr>
          <p:nvPr>
            <p:ph type="sldImg" idx="2"/>
          </p:nvPr>
        </p:nvSpPr>
        <p:spPr>
          <a:xfrm>
            <a:off x="1610876" y="686429"/>
            <a:ext cx="3692700" cy="20828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r>
              <a:rPr lang="en-US" dirty="0" smtClean="0"/>
              <a:t>Data Definition Language is the SQL syntax that you</a:t>
            </a:r>
            <a:r>
              <a:rPr lang="en-US" baseline="0" dirty="0" smtClean="0"/>
              <a:t> use to manage database objects.  In this module, you’ll appreciate that working with Greenplum is similar in many ways to working with other database systems you’re familiar with, and you’ll also recognize a few caveats that arise due to its Massively Parallell Processing architecture.</a:t>
            </a:r>
          </a:p>
          <a:p>
            <a:endParaRPr lang="en-US" baseline="0" dirty="0" smtClean="0"/>
          </a:p>
          <a:p>
            <a:r>
              <a:rPr lang="en-US" baseline="0" dirty="0" smtClean="0"/>
              <a:t>It’s worth mentioning that there are no commercial database systems that are fully compliant with the SQL standard.</a:t>
            </a:r>
          </a:p>
          <a:p>
            <a:r>
              <a:rPr lang="en-US" baseline="0" dirty="0" smtClean="0"/>
              <a:t>Greenplum Database is almost fully compliant with the SQL 1992 standard, with most of the features from SQL 1999.</a:t>
            </a:r>
          </a:p>
          <a:p>
            <a:r>
              <a:rPr lang="en-US" baseline="0" dirty="0" smtClean="0"/>
              <a:t>Several features from SQL 2003 have also been implemented (most notably the SQL OLAP features).</a:t>
            </a:r>
          </a:p>
          <a:p>
            <a:endParaRPr lang="en-US" baseline="0" dirty="0" smtClean="0"/>
          </a:p>
          <a:p>
            <a:r>
              <a:rPr lang="en-US" baseline="0" dirty="0" smtClean="0"/>
              <a:t>Once you have completed this module, you should be able to:</a:t>
            </a:r>
          </a:p>
          <a:p>
            <a:pPr marL="171450" indent="-171450">
              <a:buFont typeface="Arial" panose="020B0604020202020204" pitchFamily="34" charset="0"/>
              <a:buChar char="•"/>
            </a:pPr>
            <a:r>
              <a:rPr lang="en-US" baseline="0" dirty="0" smtClean="0"/>
              <a:t>Describe what a database is and how to manage it with SQL commands.</a:t>
            </a:r>
          </a:p>
          <a:p>
            <a:pPr marL="171450" indent="-171450">
              <a:buFont typeface="Arial" panose="020B0604020202020204" pitchFamily="34" charset="0"/>
              <a:buChar char="•"/>
            </a:pPr>
            <a:r>
              <a:rPr lang="en-US" baseline="0" dirty="0" smtClean="0"/>
              <a:t>Describe schemas and tables and manage these with SQL commands.</a:t>
            </a:r>
          </a:p>
          <a:p>
            <a:pPr marL="171450" indent="-171450">
              <a:buFont typeface="Arial" panose="020B0604020202020204" pitchFamily="34" charset="0"/>
              <a:buChar char="•"/>
            </a:pPr>
            <a:r>
              <a:rPr lang="en-US" baseline="0" dirty="0" smtClean="0"/>
              <a:t>Identify constraints.</a:t>
            </a:r>
          </a:p>
          <a:p>
            <a:pPr marL="171450" indent="-171450">
              <a:buFont typeface="Arial" panose="020B0604020202020204" pitchFamily="34" charset="0"/>
              <a:buChar char="•"/>
            </a:pPr>
            <a:r>
              <a:rPr lang="en-US" baseline="0" dirty="0" smtClean="0"/>
              <a:t>Recall the data types supported by the Greenplum Database.</a:t>
            </a:r>
          </a:p>
          <a:p>
            <a:pPr marL="171450" indent="-171450">
              <a:buFont typeface="Arial" panose="020B0604020202020204" pitchFamily="34" charset="0"/>
              <a:buChar char="•"/>
            </a:pPr>
            <a:r>
              <a:rPr lang="en-US" baseline="0" dirty="0" smtClean="0"/>
              <a:t>Describe other database objects, including views, indexes, sequences, triggers, and tablespaces.</a:t>
            </a:r>
            <a:endParaRPr lang="en-US" dirty="0" smtClean="0"/>
          </a:p>
          <a:p>
            <a:pPr marL="0" indent="0">
              <a:buFontTx/>
              <a:buNone/>
            </a:pPr>
            <a:endParaRPr lang="en-US" dirty="0"/>
          </a:p>
          <a:p>
            <a:pPr marL="0" indent="0">
              <a:buFontTx/>
              <a:buNone/>
            </a:pPr>
            <a:endParaRPr lang="en-US" dirty="0"/>
          </a:p>
        </p:txBody>
      </p:sp>
      <p:sp>
        <p:nvSpPr>
          <p:cNvPr id="245" name="Shape 245"/>
          <p:cNvSpPr>
            <a:spLocks noGrp="1" noRot="1" noChangeAspect="1"/>
          </p:cNvSpPr>
          <p:nvPr>
            <p:ph type="sldImg" idx="2"/>
          </p:nvPr>
        </p:nvSpPr>
        <p:spPr>
          <a:xfrm>
            <a:off x="2068513" y="685800"/>
            <a:ext cx="2778125"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r>
              <a:rPr lang="en-US" b="0" dirty="0" smtClean="0"/>
              <a:t>As in PostgreSQL, a Greenplum Database instance can have one or more user created databases.</a:t>
            </a:r>
          </a:p>
          <a:p>
            <a:r>
              <a:rPr lang="en-US" b="0" dirty="0" smtClean="0"/>
              <a:t>These databases reside on a single system but do not share data.</a:t>
            </a:r>
          </a:p>
          <a:p>
            <a:r>
              <a:rPr lang="en-US" b="0" dirty="0" smtClean="0"/>
              <a:t>Clients can connect to and have access to one database at a time.</a:t>
            </a:r>
          </a:p>
          <a:p>
            <a:endParaRPr lang="en-US" b="0" dirty="0" smtClean="0"/>
          </a:p>
          <a:p>
            <a:r>
              <a:rPr lang="en-US" b="0" dirty="0" smtClean="0"/>
              <a:t>Three databases are created by default in a</a:t>
            </a:r>
            <a:r>
              <a:rPr lang="en-US" b="0" baseline="0" dirty="0" smtClean="0"/>
              <a:t> newly initialized GPDB array:</a:t>
            </a:r>
            <a:endParaRPr lang="en-US" b="0" dirty="0" smtClean="0"/>
          </a:p>
          <a:p>
            <a:pPr marL="171450" indent="-171450">
              <a:buFont typeface="Arial" panose="020B0604020202020204" pitchFamily="34" charset="0"/>
              <a:buChar char="•"/>
            </a:pPr>
            <a:r>
              <a:rPr lang="en-US" b="1" dirty="0" smtClean="0">
                <a:latin typeface="Courier New" pitchFamily="49" charset="0"/>
                <a:cs typeface="Courier New" pitchFamily="49" charset="0"/>
              </a:rPr>
              <a:t>template1</a:t>
            </a:r>
            <a:r>
              <a:rPr lang="en-US" b="0" dirty="0" smtClean="0">
                <a:latin typeface="Courier New" pitchFamily="49" charset="0"/>
                <a:cs typeface="Courier New" pitchFamily="49" charset="0"/>
              </a:rPr>
              <a:t> </a:t>
            </a:r>
            <a:r>
              <a:rPr lang="en-US" b="0" dirty="0" smtClean="0"/>
              <a:t>– This default database is the template used to create other databases. Do not create any objects in this database unless you want those objects to also be in every other database you create moving</a:t>
            </a:r>
            <a:r>
              <a:rPr lang="en-US" b="0" baseline="0" dirty="0" smtClean="0"/>
              <a:t> forward</a:t>
            </a:r>
            <a:r>
              <a:rPr lang="en-US" b="0" dirty="0" smtClean="0"/>
              <a:t>.</a:t>
            </a:r>
            <a:br>
              <a:rPr lang="en-US" b="0" dirty="0" smtClean="0"/>
            </a:br>
            <a:r>
              <a:rPr lang="en-US" b="0" dirty="0" smtClean="0"/>
              <a:t>Any database can be used as a template. A template provides you with a method of cloning databases and carrying specific base</a:t>
            </a:r>
            <a:r>
              <a:rPr lang="en-US" b="0" baseline="0" dirty="0" smtClean="0"/>
              <a:t> objects forward</a:t>
            </a:r>
            <a:endParaRPr lang="en-US" b="0" dirty="0" smtClean="0"/>
          </a:p>
          <a:p>
            <a:pPr marL="171450" indent="-171450">
              <a:buFont typeface="Arial" panose="020B0604020202020204" pitchFamily="34" charset="0"/>
              <a:buChar char="•"/>
            </a:pPr>
            <a:r>
              <a:rPr lang="en-US" b="1" dirty="0" smtClean="0">
                <a:latin typeface="Courier New" pitchFamily="49" charset="0"/>
                <a:cs typeface="Courier New" pitchFamily="49" charset="0"/>
              </a:rPr>
              <a:t>template0</a:t>
            </a:r>
            <a:r>
              <a:rPr lang="en-US" b="0" dirty="0" smtClean="0">
                <a:latin typeface="Courier New" pitchFamily="49" charset="0"/>
                <a:cs typeface="Courier New" pitchFamily="49" charset="0"/>
              </a:rPr>
              <a:t> </a:t>
            </a:r>
            <a:r>
              <a:rPr lang="en-US" b="0" dirty="0" smtClean="0"/>
              <a:t>– This template is a blank template used to create </a:t>
            </a:r>
            <a:r>
              <a:rPr lang="en-US" b="0" dirty="0" smtClean="0">
                <a:latin typeface="Courier New" pitchFamily="49" charset="0"/>
                <a:cs typeface="Courier New" pitchFamily="49" charset="0"/>
              </a:rPr>
              <a:t>template1</a:t>
            </a:r>
            <a:r>
              <a:rPr lang="en-US" b="0" dirty="0" smtClean="0"/>
              <a:t>. This should not be dropped or modified.</a:t>
            </a:r>
          </a:p>
          <a:p>
            <a:pPr marL="171450" indent="-171450">
              <a:buFont typeface="Arial" panose="020B0604020202020204" pitchFamily="34" charset="0"/>
              <a:buChar char="•"/>
            </a:pPr>
            <a:r>
              <a:rPr lang="en-US" b="1" dirty="0" smtClean="0">
                <a:latin typeface="Courier New" pitchFamily="49" charset="0"/>
                <a:cs typeface="Courier New" pitchFamily="49" charset="0"/>
              </a:rPr>
              <a:t>postgres</a:t>
            </a:r>
            <a:r>
              <a:rPr lang="en-US" b="0" dirty="0" smtClean="0"/>
              <a:t> – This is a default PostgreSQL database introduced in PostgreSQL 8.1 and is used internally by the system. It must not be dropped or modified.</a:t>
            </a:r>
          </a:p>
        </p:txBody>
      </p:sp>
      <p:sp>
        <p:nvSpPr>
          <p:cNvPr id="5" name="Slide Number Placeholder 4"/>
          <p:cNvSpPr>
            <a:spLocks noGrp="1"/>
          </p:cNvSpPr>
          <p:nvPr>
            <p:ph type="sldNum" sz="quarter" idx="5"/>
          </p:nvPr>
        </p:nvSpPr>
        <p:spPr/>
        <p:txBody>
          <a:bodyPr/>
          <a:lstStyle/>
          <a:p>
            <a:pPr>
              <a:defRPr/>
            </a:pPr>
            <a:fld id="{34AB3B6A-FC57-4E56-B3E8-0A071AE44358}" type="slidenum">
              <a:rPr lang="en-US"/>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PostgreSQL</a:t>
            </a:r>
            <a:r>
              <a:rPr lang="en-US" baseline="0" dirty="0" smtClean="0"/>
              <a:t> and Greenplum Database share many commands.  Here, they use the same syntax to CREATE, DROP, or ALTER a database.</a:t>
            </a:r>
          </a:p>
          <a:p>
            <a:r>
              <a:rPr lang="en-US" baseline="0" dirty="0" smtClean="0"/>
              <a:t>The right hand column shows where command line equivalents operate outside the database to yield the same results.</a:t>
            </a:r>
          </a:p>
          <a:p>
            <a:endParaRPr lang="en-US" baseline="0" dirty="0" smtClean="0"/>
          </a:p>
          <a:p>
            <a:endParaRPr lang="en-US" baseline="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399"/>
            <a:ext cx="5486400" cy="4535129"/>
          </a:xfrm>
        </p:spPr>
        <p:txBody>
          <a:bodyPr>
            <a:noAutofit/>
          </a:bodyPr>
          <a:lstStyle/>
          <a:p>
            <a:r>
              <a:rPr lang="en-US" b="0" dirty="0" smtClean="0"/>
              <a:t>Schemas:</a:t>
            </a:r>
          </a:p>
          <a:p>
            <a:pPr marL="171450" indent="-171450">
              <a:buFont typeface="Arial" panose="020B0604020202020204" pitchFamily="34" charset="0"/>
              <a:buChar char="•"/>
            </a:pPr>
            <a:r>
              <a:rPr lang="en-US" b="0" dirty="0" smtClean="0"/>
              <a:t>Are a way to logically organize a database for users or for functional areas. For example, data from third-party applications can be stored in separate schemas to prevent collision</a:t>
            </a:r>
            <a:r>
              <a:rPr lang="en-US" b="0" baseline="0" dirty="0" smtClean="0"/>
              <a:t> with the </a:t>
            </a:r>
            <a:r>
              <a:rPr lang="en-US" b="0" dirty="0" smtClean="0"/>
              <a:t>names of other objects.</a:t>
            </a:r>
          </a:p>
          <a:p>
            <a:pPr marL="171450" indent="-171450">
              <a:buFont typeface="Arial" panose="020B0604020202020204" pitchFamily="34" charset="0"/>
              <a:buChar char="•"/>
            </a:pPr>
            <a:r>
              <a:rPr lang="en-US" b="0" dirty="0" smtClean="0"/>
              <a:t>Do not represent users, as is the case in some database</a:t>
            </a:r>
            <a:r>
              <a:rPr lang="en-US" b="0" baseline="0" dirty="0" smtClean="0"/>
              <a:t> systems</a:t>
            </a:r>
            <a:r>
              <a:rPr lang="en-US" b="0" dirty="0" smtClean="0"/>
              <a:t>.</a:t>
            </a:r>
          </a:p>
          <a:p>
            <a:pPr marL="171450" indent="-171450">
              <a:buFont typeface="Arial" panose="020B0604020202020204" pitchFamily="34" charset="0"/>
              <a:buChar char="•"/>
            </a:pPr>
            <a:r>
              <a:rPr lang="en-US" dirty="0" smtClean="0"/>
              <a:t>Contain </a:t>
            </a:r>
            <a:r>
              <a:rPr lang="en-US" b="0" dirty="0" smtClean="0"/>
              <a:t>named objects such as tables, views, indexes, data types, functions, and operators.</a:t>
            </a:r>
          </a:p>
          <a:p>
            <a:pPr marL="171450" indent="-171450">
              <a:buFont typeface="Arial" panose="020B0604020202020204" pitchFamily="34" charset="0"/>
              <a:buChar char="•"/>
            </a:pPr>
            <a:r>
              <a:rPr lang="en-US" dirty="0" smtClean="0"/>
              <a:t>A</a:t>
            </a:r>
            <a:r>
              <a:rPr lang="en-US" b="0" dirty="0" smtClean="0"/>
              <a:t>llow you to have more than one object, such as tables, with the same name in the database without conflict, as long as they are in different schemas.</a:t>
            </a:r>
          </a:p>
          <a:p>
            <a:pPr lvl="1"/>
            <a:endParaRPr lang="en-US" b="0" dirty="0" smtClean="0"/>
          </a:p>
          <a:p>
            <a:r>
              <a:rPr lang="en-US" b="0" dirty="0" smtClean="0"/>
              <a:t>For the database to know in which schema it should look for an object, you use the </a:t>
            </a:r>
            <a:r>
              <a:rPr lang="en-US" b="0" i="1" dirty="0" smtClean="0"/>
              <a:t>qualified</a:t>
            </a:r>
            <a:r>
              <a:rPr lang="en-US" b="0" dirty="0" smtClean="0"/>
              <a:t> name. If you do not want to type the qualified name all the time, you can set the </a:t>
            </a:r>
            <a:r>
              <a:rPr lang="en-US" b="0" dirty="0" smtClean="0">
                <a:latin typeface="Courier New" pitchFamily="49" charset="0"/>
                <a:cs typeface="Courier New" pitchFamily="49" charset="0"/>
              </a:rPr>
              <a:t>search_path</a:t>
            </a:r>
            <a:r>
              <a:rPr lang="en-US" b="0" dirty="0" smtClean="0"/>
              <a:t> parameter. This tells the database in which order it should search the available schemas for objects. The schema listed first in the search path becomes the default schema, which is where new, objects will be created by default.</a:t>
            </a:r>
          </a:p>
          <a:p>
            <a:endParaRPr lang="en-US" b="0" dirty="0" smtClean="0"/>
          </a:p>
          <a:p>
            <a:r>
              <a:rPr lang="en-US" b="0" dirty="0" smtClean="0"/>
              <a:t>Unlike the case</a:t>
            </a:r>
            <a:r>
              <a:rPr lang="en-US" b="0" baseline="0" dirty="0" smtClean="0"/>
              <a:t> with </a:t>
            </a:r>
            <a:r>
              <a:rPr lang="en-US" b="0" dirty="0" smtClean="0"/>
              <a:t>databases</a:t>
            </a:r>
            <a:r>
              <a:rPr lang="en-US" b="0" baseline="0" dirty="0" smtClean="0"/>
              <a:t>, a user is able to access objects across different schemas, so long as the required permissions are granted.</a:t>
            </a:r>
            <a:endParaRPr lang="en-US" b="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399"/>
            <a:ext cx="5486400" cy="4476135"/>
          </a:xfrm>
        </p:spPr>
        <p:txBody>
          <a:bodyPr>
            <a:normAutofit fontScale="92500" lnSpcReduction="20000"/>
          </a:bodyPr>
          <a:lstStyle/>
          <a:p>
            <a:r>
              <a:rPr lang="en-US" b="0" dirty="0" smtClean="0"/>
              <a:t>Every newly created database has a default schema named </a:t>
            </a:r>
            <a:r>
              <a:rPr lang="en-US" b="0" dirty="0" smtClean="0">
                <a:latin typeface="Courier New" pitchFamily="49" charset="0"/>
                <a:cs typeface="Courier New" pitchFamily="49" charset="0"/>
              </a:rPr>
              <a:t>PUBLIC</a:t>
            </a:r>
            <a:r>
              <a:rPr lang="en-US" b="0" dirty="0" smtClean="0"/>
              <a:t>. By default, all roles have </a:t>
            </a:r>
            <a:r>
              <a:rPr lang="en-US" b="0" dirty="0" smtClean="0">
                <a:latin typeface="Courier New" pitchFamily="49" charset="0"/>
                <a:cs typeface="Courier New" pitchFamily="49" charset="0"/>
              </a:rPr>
              <a:t>CREATE </a:t>
            </a:r>
            <a:r>
              <a:rPr lang="en-US" b="0" dirty="0" smtClean="0"/>
              <a:t>and </a:t>
            </a:r>
            <a:r>
              <a:rPr lang="en-US" b="0" dirty="0" smtClean="0">
                <a:latin typeface="Courier New" pitchFamily="49" charset="0"/>
                <a:cs typeface="Courier New" pitchFamily="49" charset="0"/>
              </a:rPr>
              <a:t>USAGE </a:t>
            </a:r>
            <a:r>
              <a:rPr lang="en-US" b="0" dirty="0" smtClean="0"/>
              <a:t>privileges on the public schema. For schemas you create, you will have to grant the appropriate privileges to roles other than the owner.</a:t>
            </a:r>
          </a:p>
          <a:p>
            <a:r>
              <a:rPr lang="en-US" b="0" dirty="0" smtClean="0"/>
              <a:t>The following system-level schemas also exist in every database:</a:t>
            </a:r>
          </a:p>
          <a:p>
            <a:pPr marL="171450" indent="-171450">
              <a:buFont typeface="Arial" panose="020B0604020202020204" pitchFamily="34" charset="0"/>
              <a:buChar char="•"/>
            </a:pPr>
            <a:r>
              <a:rPr lang="en-US" b="1" dirty="0" smtClean="0">
                <a:latin typeface="Courier New" pitchFamily="49" charset="0"/>
                <a:cs typeface="Courier New" pitchFamily="49" charset="0"/>
              </a:rPr>
              <a:t>pg_catalog</a:t>
            </a:r>
            <a:r>
              <a:rPr lang="en-US" b="0" dirty="0" smtClean="0">
                <a:latin typeface="Courier New" pitchFamily="49" charset="0"/>
                <a:cs typeface="Courier New" pitchFamily="49" charset="0"/>
              </a:rPr>
              <a:t> contains the system catalog tables, built-in data types, functions, and operators. It is always part of the schema search path, even if it is not explicitly named in the search path.</a:t>
            </a:r>
          </a:p>
          <a:p>
            <a:pPr marL="171450" indent="-171450">
              <a:buFont typeface="Arial" panose="020B0604020202020204" pitchFamily="34" charset="0"/>
              <a:buChar char="•"/>
            </a:pPr>
            <a:r>
              <a:rPr lang="en-US" b="1" dirty="0" smtClean="0">
                <a:latin typeface="Courier New" pitchFamily="49" charset="0"/>
                <a:cs typeface="Courier New" pitchFamily="49" charset="0"/>
              </a:rPr>
              <a:t>information_schema</a:t>
            </a:r>
            <a:r>
              <a:rPr lang="en-US" b="0" dirty="0" smtClean="0">
                <a:latin typeface="Courier New" pitchFamily="49" charset="0"/>
                <a:cs typeface="Courier New" pitchFamily="49" charset="0"/>
              </a:rPr>
              <a:t> consists of a standardized set of views that contain information about the objects in the database. These views get system information from the system catalog tables in a standardized way.</a:t>
            </a:r>
          </a:p>
          <a:p>
            <a:pPr marL="171450" indent="-171450">
              <a:buFont typeface="Arial" panose="020B0604020202020204" pitchFamily="34" charset="0"/>
              <a:buChar char="•"/>
            </a:pPr>
            <a:r>
              <a:rPr lang="en-US" b="1" dirty="0" smtClean="0">
                <a:latin typeface="Courier New" pitchFamily="49" charset="0"/>
                <a:cs typeface="Courier New" pitchFamily="49" charset="0"/>
              </a:rPr>
              <a:t>pg_toast</a:t>
            </a:r>
            <a:r>
              <a:rPr lang="en-US" b="0" dirty="0" smtClean="0">
                <a:latin typeface="Courier New" pitchFamily="49" charset="0"/>
                <a:cs typeface="Courier New" pitchFamily="49" charset="0"/>
              </a:rPr>
              <a:t> stores large objects such as records that exceed the page size. This schema is used internally by the Greenplum Database system.</a:t>
            </a:r>
          </a:p>
          <a:p>
            <a:pPr marL="171450" indent="-171450">
              <a:buFont typeface="Arial" panose="020B0604020202020204" pitchFamily="34" charset="0"/>
              <a:buChar char="•"/>
            </a:pPr>
            <a:r>
              <a:rPr lang="en-US" b="1" dirty="0" smtClean="0">
                <a:latin typeface="Courier New" pitchFamily="49" charset="0"/>
                <a:cs typeface="Courier New" pitchFamily="49" charset="0"/>
              </a:rPr>
              <a:t>pg_bitmapindex</a:t>
            </a:r>
            <a:r>
              <a:rPr lang="en-US" b="0" dirty="0" smtClean="0">
                <a:latin typeface="Courier New" pitchFamily="49" charset="0"/>
                <a:cs typeface="Courier New" pitchFamily="49" charset="0"/>
              </a:rPr>
              <a:t> stores bitmap index objects such as lists of values. This schema is used internally by the Greenplum Database system.</a:t>
            </a:r>
          </a:p>
          <a:p>
            <a:pPr marL="171450" indent="-171450">
              <a:buFont typeface="Arial" panose="020B0604020202020204" pitchFamily="34" charset="0"/>
              <a:buChar char="•"/>
            </a:pPr>
            <a:r>
              <a:rPr lang="en-US" b="1" dirty="0" smtClean="0">
                <a:latin typeface="Courier New" pitchFamily="49" charset="0"/>
                <a:cs typeface="Courier New" pitchFamily="49" charset="0"/>
              </a:rPr>
              <a:t>pg_aoseg</a:t>
            </a:r>
            <a:r>
              <a:rPr lang="en-US" b="0" dirty="0" smtClean="0">
                <a:latin typeface="Courier New" pitchFamily="49" charset="0"/>
                <a:cs typeface="Courier New" pitchFamily="49" charset="0"/>
              </a:rPr>
              <a:t> stores append-optimized table objects. This schema is used internally by the Greenplum Database system.</a:t>
            </a:r>
          </a:p>
          <a:p>
            <a:pPr marL="171450" indent="-171450">
              <a:buFont typeface="Arial" panose="020B0604020202020204" pitchFamily="34" charset="0"/>
              <a:buChar char="•"/>
            </a:pPr>
            <a:r>
              <a:rPr lang="en-US" b="1" dirty="0" smtClean="0">
                <a:latin typeface="Courier New" pitchFamily="49" charset="0"/>
                <a:cs typeface="Courier New" pitchFamily="49" charset="0"/>
              </a:rPr>
              <a:t>gp_toolkit</a:t>
            </a:r>
            <a:r>
              <a:rPr lang="en-US" b="0" dirty="0" smtClean="0">
                <a:latin typeface="Courier New" pitchFamily="49" charset="0"/>
                <a:cs typeface="Courier New" pitchFamily="49" charset="0"/>
              </a:rPr>
              <a:t> is an administrative schema that contains external tables, views, and functions that you can access with SQL commands. All database users can access gp_toolkit to view and query the system log files and other system metrics.</a:t>
            </a:r>
            <a:endParaRPr lang="en-US" b="0" baseline="0" dirty="0" smtClean="0"/>
          </a:p>
          <a:p>
            <a:pPr marL="171450"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Ref. http://gpdb.docs.pivotal.io/4340/admin_guide/ddl/ddl-schema.html</a:t>
            </a:r>
            <a:endParaRPr lang="en-US" b="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A table in a relational database:</a:t>
            </a:r>
          </a:p>
          <a:p>
            <a:pPr marL="171450" indent="-171450">
              <a:buFont typeface="Arial" panose="020B0604020202020204" pitchFamily="34" charset="0"/>
              <a:buChar char="•"/>
            </a:pPr>
            <a:r>
              <a:rPr lang="en-US" b="0" dirty="0" smtClean="0"/>
              <a:t>Is much like a table in a spreadsheet. </a:t>
            </a:r>
          </a:p>
          <a:p>
            <a:pPr marL="171450" indent="-171450">
              <a:buFont typeface="Arial" panose="020B0604020202020204" pitchFamily="34" charset="0"/>
              <a:buChar char="•"/>
            </a:pPr>
            <a:r>
              <a:rPr lang="en-US" b="0" dirty="0" smtClean="0"/>
              <a:t>Has a fixed number and order of columns,</a:t>
            </a:r>
            <a:r>
              <a:rPr lang="en-US" b="0" baseline="0" dirty="0" smtClean="0"/>
              <a:t> </a:t>
            </a:r>
            <a:r>
              <a:rPr lang="en-US" b="0" dirty="0" smtClean="0"/>
              <a:t>and each column is named.</a:t>
            </a:r>
          </a:p>
          <a:p>
            <a:pPr marL="171450" indent="-171450">
              <a:buFont typeface="Arial" panose="020B0604020202020204" pitchFamily="34" charset="0"/>
              <a:buChar char="•"/>
            </a:pPr>
            <a:r>
              <a:rPr lang="en-US" b="0" dirty="0" smtClean="0"/>
              <a:t>Has a variable</a:t>
            </a:r>
            <a:r>
              <a:rPr lang="en-US" b="0" baseline="0" dirty="0" smtClean="0"/>
              <a:t> number </a:t>
            </a:r>
            <a:r>
              <a:rPr lang="en-US" b="0" dirty="0" smtClean="0"/>
              <a:t>of rows</a:t>
            </a:r>
            <a:endParaRPr lang="en-US" b="0" baseline="0" dirty="0" smtClean="0"/>
          </a:p>
          <a:p>
            <a:pPr marL="171450" indent="-171450">
              <a:buFont typeface="Arial" panose="020B0604020202020204" pitchFamily="34" charset="0"/>
              <a:buChar char="•"/>
            </a:pPr>
            <a:endParaRPr lang="en-US" b="0" dirty="0" smtClean="0"/>
          </a:p>
          <a:p>
            <a:r>
              <a:rPr lang="en-US" b="0" dirty="0" smtClean="0"/>
              <a:t>There</a:t>
            </a:r>
            <a:r>
              <a:rPr lang="en-US" b="0" baseline="0" dirty="0" smtClean="0"/>
              <a:t> is n</a:t>
            </a:r>
            <a:r>
              <a:rPr lang="en-US" b="0" dirty="0" smtClean="0"/>
              <a:t>o guarantee about the order of the rows in a table.</a:t>
            </a:r>
          </a:p>
          <a:p>
            <a:endParaRPr lang="en-US" b="0" dirty="0" smtClean="0"/>
          </a:p>
          <a:p>
            <a:r>
              <a:rPr lang="en-US" b="0" dirty="0" smtClean="0"/>
              <a:t>One important difference about tables in Greenplum Database is that their rows are distributed</a:t>
            </a:r>
            <a:r>
              <a:rPr lang="en-US" b="0" baseline="0" dirty="0" smtClean="0"/>
              <a:t> across potentially many segments, on multiple computers.</a:t>
            </a:r>
            <a:endParaRPr lang="en-US" b="0" dirty="0" smtClean="0"/>
          </a:p>
          <a:p>
            <a:endParaRPr lang="en-US" b="0" dirty="0" smtClean="0"/>
          </a:p>
          <a:p>
            <a:r>
              <a:rPr lang="en-US" b="0" dirty="0" smtClean="0"/>
              <a:t>Because tables are distributed, some features are not yet supported Greenplum Database:</a:t>
            </a:r>
          </a:p>
          <a:p>
            <a:pPr marL="171450" indent="-171450">
              <a:buFont typeface="Arial" panose="020B0604020202020204" pitchFamily="34" charset="0"/>
              <a:buChar char="•"/>
            </a:pPr>
            <a:r>
              <a:rPr lang="en-US" b="0" dirty="0" smtClean="0"/>
              <a:t>Referential integrity constraints (foreign keys) are accepted but not enforced. The information is kept in the system catalogs but is otherwise ignored.</a:t>
            </a:r>
          </a:p>
          <a:p>
            <a:pPr marL="171450" indent="-171450">
              <a:buFont typeface="Arial" panose="020B0604020202020204" pitchFamily="34" charset="0"/>
              <a:buChar char="•"/>
            </a:pPr>
            <a:r>
              <a:rPr lang="en-US" b="0" dirty="0" smtClean="0"/>
              <a:t>A table cannot have multiple columns with unique constraints, and any single column that has a unique constraint must also be declared as the distribution key.</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 us examine distribution keys in greater detail, as this is a very important concept in Greenplum Database. Table distribution is critical to getting the best performance possible. </a:t>
            </a:r>
          </a:p>
          <a:p>
            <a:pPr marL="171450" indent="-171450">
              <a:buFont typeface="Arial" panose="020B0604020202020204" pitchFamily="34" charset="0"/>
              <a:buChar char="•"/>
            </a:pPr>
            <a:r>
              <a:rPr lang="en-US" dirty="0" smtClean="0"/>
              <a:t>In every table, one or</a:t>
            </a:r>
            <a:r>
              <a:rPr lang="en-US" baseline="0" dirty="0" smtClean="0"/>
              <a:t> more columns is specified </a:t>
            </a:r>
            <a:r>
              <a:rPr lang="en-US" dirty="0" smtClean="0"/>
              <a:t>as the distribution key.  Avoid using more than two columns in your DISTRIBUTED</a:t>
            </a:r>
            <a:r>
              <a:rPr lang="en-US" baseline="0" dirty="0" smtClean="0"/>
              <a:t> BY clause.</a:t>
            </a:r>
            <a:endParaRPr lang="en-US" dirty="0" smtClean="0"/>
          </a:p>
          <a:p>
            <a:pPr marL="171450" indent="-171450">
              <a:buFont typeface="Arial" panose="020B0604020202020204" pitchFamily="34" charset="0"/>
              <a:buChar char="•"/>
            </a:pPr>
            <a:r>
              <a:rPr lang="en-US" dirty="0" smtClean="0"/>
              <a:t>For</a:t>
            </a:r>
            <a:r>
              <a:rPr lang="en-US" baseline="0" dirty="0" smtClean="0"/>
              <a:t> each row, a hash is computed based on this column’s value, and the hash value determines which segment will store that row.</a:t>
            </a:r>
            <a:r>
              <a:rPr lang="en-US" dirty="0" smtClean="0"/>
              <a:t> </a:t>
            </a:r>
          </a:p>
          <a:p>
            <a:pPr marL="171450" indent="-171450">
              <a:buFont typeface="Arial" panose="020B0604020202020204" pitchFamily="34" charset="0"/>
              <a:buChar char="•"/>
            </a:pPr>
            <a:r>
              <a:rPr lang="en-US" dirty="0" smtClean="0"/>
              <a:t>To ensure an even distribution of data, choose</a:t>
            </a:r>
            <a:r>
              <a:rPr lang="en-US" baseline="0" dirty="0" smtClean="0"/>
              <a:t> a column with high cardinality</a:t>
            </a:r>
            <a:r>
              <a:rPr lang="en-US" dirty="0" smtClean="0"/>
              <a:t>. If that is not possible, declare DISTRIBUTED RANDOMLY as the distribution key.</a:t>
            </a:r>
          </a:p>
          <a:p>
            <a:pPr marL="171450" indent="-171450">
              <a:buFont typeface="Arial" panose="020B0604020202020204" pitchFamily="34" charset="0"/>
              <a:buChar char="•"/>
            </a:pPr>
            <a:r>
              <a:rPr lang="en-US" dirty="0" smtClean="0"/>
              <a:t>If a </a:t>
            </a:r>
            <a:r>
              <a:rPr lang="en-US" dirty="0" smtClean="0">
                <a:latin typeface="Courier New" pitchFamily="49" charset="0"/>
                <a:cs typeface="Courier New" pitchFamily="49" charset="0"/>
              </a:rPr>
              <a:t>DISTRIBUTED BY</a:t>
            </a:r>
            <a:r>
              <a:rPr lang="en-US" dirty="0" smtClean="0"/>
              <a:t> clause is not supplied, then either the PRIMARY KEY, if the table has one, or the first eligible column of the table will be used as the distribution key.</a:t>
            </a:r>
          </a:p>
          <a:p>
            <a:pPr marL="171450" indent="-171450">
              <a:buFont typeface="Arial" panose="020B0604020202020204" pitchFamily="34" charset="0"/>
              <a:buChar char="•"/>
            </a:pPr>
            <a:r>
              <a:rPr lang="en-US" dirty="0" smtClean="0"/>
              <a:t>If a table does not have a column of an eligible data type, the rows are distributed randomly.</a:t>
            </a:r>
          </a:p>
          <a:p>
            <a:pPr marL="171450" indent="-171450">
              <a:buFont typeface="Arial" panose="020B0604020202020204" pitchFamily="34" charset="0"/>
              <a:buChar char="•"/>
            </a:pPr>
            <a:endParaRPr lang="en-US" dirty="0" smtClean="0"/>
          </a:p>
          <a:p>
            <a:pPr marL="0" indent="0">
              <a:buFont typeface="Arial" panose="020B0604020202020204" pitchFamily="34" charset="0"/>
              <a:buNone/>
            </a:pPr>
            <a:r>
              <a:rPr lang="en-US" b="1" dirty="0" smtClean="0"/>
              <a:t>NOTE:</a:t>
            </a:r>
            <a:r>
              <a:rPr lang="en-US" b="1" baseline="0" dirty="0" smtClean="0"/>
              <a:t> DISTRIBUTED BY is handled in great detail later on.  Lighten this part up some.</a:t>
            </a:r>
          </a:p>
          <a:p>
            <a:pPr marL="0" indent="0">
              <a:buFont typeface="Arial" panose="020B0604020202020204" pitchFamily="34" charset="0"/>
              <a:buNone/>
            </a:pPr>
            <a:endParaRPr lang="en-US" b="1"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bwMode="gray">
          <a:xfrm>
            <a:off x="0" y="6329363"/>
            <a:ext cx="9144000" cy="38576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7" name="TextBox 12"/>
          <p:cNvSpPr txBox="1">
            <a:spLocks noChangeArrowheads="1"/>
          </p:cNvSpPr>
          <p:nvPr/>
        </p:nvSpPr>
        <p:spPr bwMode="gray">
          <a:xfrm flipH="1">
            <a:off x="8553450" y="6723063"/>
            <a:ext cx="533400" cy="122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2D574234-6928-493C-86EA-CA691407F000}"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8"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00" y="6399213"/>
            <a:ext cx="957263" cy="219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extBox 8"/>
          <p:cNvSpPr txBox="1"/>
          <p:nvPr/>
        </p:nvSpPr>
        <p:spPr bwMode="gray">
          <a:xfrm>
            <a:off x="349250" y="6726238"/>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
        <p:nvSpPr>
          <p:cNvPr id="12" name="Title 1"/>
          <p:cNvSpPr>
            <a:spLocks noGrp="1"/>
          </p:cNvSpPr>
          <p:nvPr>
            <p:ph type="ctrTitle"/>
          </p:nvPr>
        </p:nvSpPr>
        <p:spPr bwMode="gray">
          <a:xfrm>
            <a:off x="890587" y="2473227"/>
            <a:ext cx="4384145" cy="1006429"/>
          </a:xfrm>
          <a:prstGeom prst="rect">
            <a:avLst/>
          </a:prstGeom>
          <a:noFill/>
        </p:spPr>
        <p:txBody>
          <a:bodyPr lIns="0" tIns="0" rIns="0" bIns="0" anchor="b">
            <a:spAutoFit/>
          </a:bodyPr>
          <a:lstStyle>
            <a:lvl1pPr>
              <a:lnSpc>
                <a:spcPct val="90000"/>
              </a:lnSpc>
              <a:defRPr sz="3600" b="1" cap="none">
                <a:solidFill>
                  <a:srgbClr val="F16F3B"/>
                </a:solidFill>
                <a:latin typeface="Arial"/>
                <a:cs typeface="Arial"/>
              </a:defRPr>
            </a:lvl1pPr>
          </a:lstStyle>
          <a:p>
            <a:pPr lvl="0"/>
            <a:r>
              <a:rPr lang="en-US" noProof="0" smtClean="0"/>
              <a:t>Click to edit Master title style</a:t>
            </a:r>
            <a:endParaRPr lang="en-US" noProof="0" dirty="0"/>
          </a:p>
        </p:txBody>
      </p:sp>
      <p:sp>
        <p:nvSpPr>
          <p:cNvPr id="13" name="Subtitle 2"/>
          <p:cNvSpPr>
            <a:spLocks noGrp="1"/>
          </p:cNvSpPr>
          <p:nvPr>
            <p:ph type="subTitle" idx="1"/>
          </p:nvPr>
        </p:nvSpPr>
        <p:spPr bwMode="gray">
          <a:xfrm>
            <a:off x="890588" y="379370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smtClean="0"/>
              <a:t>Click to edit Master subtitle style</a:t>
            </a:r>
            <a:endParaRPr lang="en-US" noProof="0" dirty="0"/>
          </a:p>
        </p:txBody>
      </p:sp>
      <p:sp>
        <p:nvSpPr>
          <p:cNvPr id="14" name="Content Placeholder 6"/>
          <p:cNvSpPr>
            <a:spLocks noGrp="1"/>
          </p:cNvSpPr>
          <p:nvPr>
            <p:ph sz="quarter" idx="11"/>
          </p:nvPr>
        </p:nvSpPr>
        <p:spPr bwMode="gray">
          <a:xfrm>
            <a:off x="908582" y="4870421"/>
            <a:ext cx="5026550" cy="276999"/>
          </a:xfrm>
          <a:prstGeom prst="rect">
            <a:avLst/>
          </a:prstGeom>
          <a:noFill/>
        </p:spPr>
        <p:txBody>
          <a:bodyPr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noProof="0" smtClean="0"/>
              <a:t>Click to edit Master text styles</a:t>
            </a:r>
          </a:p>
        </p:txBody>
      </p:sp>
    </p:spTree>
    <p:extLst>
      <p:ext uri="{BB962C8B-B14F-4D97-AF65-F5344CB8AC3E}">
        <p14:creationId xmlns:p14="http://schemas.microsoft.com/office/powerpoint/2010/main" val="85855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Rectangle 2"/>
          <p:cNvSpPr/>
          <p:nvPr/>
        </p:nvSpPr>
        <p:spPr bwMode="gray">
          <a:xfrm>
            <a:off x="0" y="6329363"/>
            <a:ext cx="9144000" cy="38576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4" name="TextBox 12"/>
          <p:cNvSpPr txBox="1">
            <a:spLocks noChangeArrowheads="1"/>
          </p:cNvSpPr>
          <p:nvPr/>
        </p:nvSpPr>
        <p:spPr bwMode="gray">
          <a:xfrm flipH="1">
            <a:off x="8553450" y="6723063"/>
            <a:ext cx="533400" cy="122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11BA135C-5D69-4CE6-9455-A9ABC36F0D07}"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5"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00" y="6399213"/>
            <a:ext cx="957263" cy="219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bwMode="gray">
          <a:xfrm>
            <a:off x="349250" y="6726238"/>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Tree>
    <p:extLst>
      <p:ext uri="{BB962C8B-B14F-4D97-AF65-F5344CB8AC3E}">
        <p14:creationId xmlns:p14="http://schemas.microsoft.com/office/powerpoint/2010/main" val="4129869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2">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bwMode="gray">
          <a:xfrm>
            <a:off x="0" y="6329363"/>
            <a:ext cx="9144000" cy="38576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6" name="TextBox 12"/>
          <p:cNvSpPr txBox="1">
            <a:spLocks noChangeArrowheads="1"/>
          </p:cNvSpPr>
          <p:nvPr/>
        </p:nvSpPr>
        <p:spPr bwMode="gray">
          <a:xfrm flipH="1">
            <a:off x="8553450" y="6723063"/>
            <a:ext cx="533400" cy="122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FE9406DD-159E-4283-A7B7-2114D14C61A5}"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7"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00" y="6399213"/>
            <a:ext cx="957263" cy="219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Box 7"/>
          <p:cNvSpPr txBox="1"/>
          <p:nvPr/>
        </p:nvSpPr>
        <p:spPr bwMode="gray">
          <a:xfrm>
            <a:off x="349250" y="6726238"/>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
        <p:nvSpPr>
          <p:cNvPr id="9" name="Title 1"/>
          <p:cNvSpPr>
            <a:spLocks noGrp="1"/>
          </p:cNvSpPr>
          <p:nvPr>
            <p:ph type="ctrTitle"/>
          </p:nvPr>
        </p:nvSpPr>
        <p:spPr bwMode="gray">
          <a:xfrm>
            <a:off x="1026053" y="2808042"/>
            <a:ext cx="6048376" cy="620683"/>
          </a:xfrm>
          <a:prstGeom prst="rect">
            <a:avLst/>
          </a:prstGeom>
          <a:noFill/>
        </p:spPr>
        <p:txBody>
          <a:bodyPr lIns="0" tIns="0" rIns="0" bIns="0" anchor="b">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pPr lvl="0"/>
            <a:r>
              <a:rPr lang="en-US" noProof="0" smtClean="0"/>
              <a:t>Click to edit Master title style</a:t>
            </a:r>
            <a:endParaRPr lang="en-US" noProof="0" dirty="0"/>
          </a:p>
        </p:txBody>
      </p:sp>
      <p:sp>
        <p:nvSpPr>
          <p:cNvPr id="10" name="Content Placeholder 3"/>
          <p:cNvSpPr>
            <a:spLocks noGrp="1"/>
          </p:cNvSpPr>
          <p:nvPr>
            <p:ph sz="quarter" idx="10"/>
          </p:nvPr>
        </p:nvSpPr>
        <p:spPr bwMode="gray">
          <a:xfrm>
            <a:off x="1034518" y="3515240"/>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noProof="0" smtClean="0"/>
              <a:t>Click to edit Master text styles</a:t>
            </a:r>
          </a:p>
        </p:txBody>
      </p:sp>
    </p:spTree>
    <p:extLst>
      <p:ext uri="{BB962C8B-B14F-4D97-AF65-F5344CB8AC3E}">
        <p14:creationId xmlns:p14="http://schemas.microsoft.com/office/powerpoint/2010/main" val="294881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bwMode="gray">
          <a:xfrm>
            <a:off x="0" y="6329363"/>
            <a:ext cx="9144000" cy="38576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5" name="TextBox 12"/>
          <p:cNvSpPr txBox="1">
            <a:spLocks noChangeArrowheads="1"/>
          </p:cNvSpPr>
          <p:nvPr/>
        </p:nvSpPr>
        <p:spPr bwMode="gray">
          <a:xfrm flipH="1">
            <a:off x="8553450" y="6723063"/>
            <a:ext cx="533400" cy="122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0FE3A2AE-20F4-41C0-8F0D-2DEC36F36793}"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6"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00" y="6399213"/>
            <a:ext cx="957263" cy="219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6"/>
          <p:cNvSpPr txBox="1"/>
          <p:nvPr/>
        </p:nvSpPr>
        <p:spPr bwMode="gray">
          <a:xfrm>
            <a:off x="349250" y="6726238"/>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
        <p:nvSpPr>
          <p:cNvPr id="8" name="Title 1"/>
          <p:cNvSpPr>
            <a:spLocks noGrp="1"/>
          </p:cNvSpPr>
          <p:nvPr>
            <p:ph type="ctrTitle"/>
          </p:nvPr>
        </p:nvSpPr>
        <p:spPr bwMode="gray">
          <a:xfrm>
            <a:off x="670455" y="2293644"/>
            <a:ext cx="6048376" cy="1354217"/>
          </a:xfrm>
          <a:prstGeom prst="rect">
            <a:avLst/>
          </a:prstGeom>
          <a:noFill/>
          <a:effectLst>
            <a:reflection stA="50000" endPos="75000" dist="12700" dir="5400000" sy="-100000" algn="bl" rotWithShape="0"/>
          </a:effectLst>
        </p:spPr>
        <p:txBody>
          <a:bodyPr lIns="0" tIns="0" rIns="0" bIns="0" anchor="b">
            <a:spAutoFit/>
          </a:bodyPr>
          <a:lstStyle>
            <a:lvl1pPr algn="l" defTabSz="914400" rtl="0" eaLnBrk="1" latinLnBrk="0" hangingPunct="1">
              <a:lnSpc>
                <a:spcPct val="90000"/>
              </a:lnSpc>
              <a:spcBef>
                <a:spcPct val="0"/>
              </a:spcBef>
              <a:buNone/>
              <a:defRPr lang="en-US" sz="9600" kern="1200" dirty="0">
                <a:solidFill>
                  <a:srgbClr val="008881"/>
                </a:solidFill>
                <a:latin typeface="Arial"/>
                <a:ea typeface="+mj-ea"/>
                <a:cs typeface="Arial"/>
              </a:defRPr>
            </a:lvl1pPr>
          </a:lstStyle>
          <a:p>
            <a:pPr lvl="0"/>
            <a:r>
              <a:rPr lang="en-US" noProof="0" smtClean="0"/>
              <a:t>Click to edit Master title style</a:t>
            </a:r>
            <a:endParaRPr lang="en-US" noProof="0" dirty="0"/>
          </a:p>
        </p:txBody>
      </p:sp>
    </p:spTree>
    <p:extLst>
      <p:ext uri="{BB962C8B-B14F-4D97-AF65-F5344CB8AC3E}">
        <p14:creationId xmlns:p14="http://schemas.microsoft.com/office/powerpoint/2010/main" val="3227142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 name="Picture 11" descr="EMC-no-tag_white_RGB-150dpi.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01838" y="2228850"/>
            <a:ext cx="5153025" cy="136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Box 12"/>
          <p:cNvSpPr txBox="1">
            <a:spLocks noChangeArrowheads="1"/>
          </p:cNvSpPr>
          <p:nvPr/>
        </p:nvSpPr>
        <p:spPr bwMode="auto">
          <a:xfrm>
            <a:off x="1733550" y="3760788"/>
            <a:ext cx="5689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pPr algn="ctr"/>
            <a:r>
              <a:rPr lang="en-US" altLang="en-US" sz="2400">
                <a:solidFill>
                  <a:srgbClr val="F27C3A"/>
                </a:solidFill>
                <a:cs typeface="Arial" pitchFamily="34" charset="0"/>
              </a:rPr>
              <a:t>A NEW </a:t>
            </a:r>
            <a:r>
              <a:rPr lang="en-US" altLang="en-US" sz="2300">
                <a:solidFill>
                  <a:srgbClr val="F27C3A"/>
                </a:solidFill>
                <a:cs typeface="Arial" pitchFamily="34" charset="0"/>
              </a:rPr>
              <a:t>PLATFORM</a:t>
            </a:r>
            <a:r>
              <a:rPr lang="en-US" altLang="en-US" sz="2400">
                <a:solidFill>
                  <a:srgbClr val="F27C3A"/>
                </a:solidFill>
                <a:cs typeface="Arial" pitchFamily="34" charset="0"/>
              </a:rPr>
              <a:t> </a:t>
            </a:r>
            <a:r>
              <a:rPr lang="en-US" altLang="en-US" sz="2400">
                <a:solidFill>
                  <a:srgbClr val="3EA7BC"/>
                </a:solidFill>
                <a:cs typeface="Arial" pitchFamily="34" charset="0"/>
              </a:rPr>
              <a:t>FOR A NEW ERA</a:t>
            </a:r>
          </a:p>
        </p:txBody>
      </p:sp>
    </p:spTree>
    <p:extLst>
      <p:ext uri="{BB962C8B-B14F-4D97-AF65-F5344CB8AC3E}">
        <p14:creationId xmlns:p14="http://schemas.microsoft.com/office/powerpoint/2010/main" val="2154575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66717" y="433916"/>
            <a:ext cx="8410499" cy="6140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1"/>
          </p:nvPr>
        </p:nvSpPr>
        <p:spPr>
          <a:xfrm>
            <a:off x="366718" y="1432986"/>
            <a:ext cx="8410499" cy="45107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154728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Pivotal Title Slide">
    <p:bg>
      <p:bgPr>
        <a:solidFill>
          <a:schemeClr val="accent1"/>
        </a:solidFill>
        <a:effectLst/>
      </p:bgPr>
    </p:bg>
    <p:spTree>
      <p:nvGrpSpPr>
        <p:cNvPr id="1" name="Shape 9"/>
        <p:cNvGrpSpPr/>
        <p:nvPr/>
      </p:nvGrpSpPr>
      <p:grpSpPr>
        <a:xfrm>
          <a:off x="0" y="0"/>
          <a:ext cx="0" cy="0"/>
          <a:chOff x="0" y="0"/>
          <a:chExt cx="0" cy="0"/>
        </a:xfrm>
      </p:grpSpPr>
      <p:sp>
        <p:nvSpPr>
          <p:cNvPr id="10" name="Shape 10"/>
          <p:cNvSpPr/>
          <p:nvPr/>
        </p:nvSpPr>
        <p:spPr>
          <a:xfrm>
            <a:off x="0" y="3"/>
            <a:ext cx="9144000" cy="6857999"/>
          </a:xfrm>
          <a:prstGeom prst="rect">
            <a:avLst/>
          </a:prstGeom>
          <a:solidFill>
            <a:srgbClr val="000000"/>
          </a:solidFill>
          <a:ln>
            <a:noFill/>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pic>
        <p:nvPicPr>
          <p:cNvPr id="11" name="Shape 11"/>
          <p:cNvPicPr preferRelativeResize="0"/>
          <p:nvPr/>
        </p:nvPicPr>
        <p:blipFill rotWithShape="1">
          <a:blip r:embed="rId2">
            <a:alphaModFix amt="31000"/>
          </a:blip>
          <a:srcRect/>
          <a:stretch/>
        </p:blipFill>
        <p:spPr>
          <a:xfrm>
            <a:off x="1934114" y="1936437"/>
            <a:ext cx="5152499" cy="1816799"/>
          </a:xfrm>
          <a:prstGeom prst="rect">
            <a:avLst/>
          </a:prstGeom>
          <a:noFill/>
          <a:ln>
            <a:noFill/>
          </a:ln>
        </p:spPr>
      </p:pic>
      <p:sp>
        <p:nvSpPr>
          <p:cNvPr id="12" name="Shape 12"/>
          <p:cNvSpPr txBox="1"/>
          <p:nvPr/>
        </p:nvSpPr>
        <p:spPr>
          <a:xfrm>
            <a:off x="1701805" y="3979337"/>
            <a:ext cx="5689499" cy="635999"/>
          </a:xfrm>
          <a:prstGeom prst="rect">
            <a:avLst/>
          </a:prstGeom>
          <a:noFill/>
          <a:ln>
            <a:noFill/>
          </a:ln>
        </p:spPr>
        <p:txBody>
          <a:bodyPr lIns="91425" tIns="45700" rIns="91425" bIns="45700" anchor="t" anchorCtr="0">
            <a:noAutofit/>
          </a:bodyPr>
          <a:lstStyle/>
          <a:p>
            <a:pPr algn="ctr" defTabSz="914400" fontAlgn="auto">
              <a:spcBef>
                <a:spcPts val="0"/>
              </a:spcBef>
              <a:spcAft>
                <a:spcPts val="0"/>
              </a:spcAft>
              <a:buSzPct val="25000"/>
            </a:pPr>
            <a:r>
              <a:rPr lang="en" sz="2400" kern="0">
                <a:solidFill>
                  <a:srgbClr val="F16F3B"/>
                </a:solidFill>
                <a:latin typeface="Arial"/>
                <a:ea typeface="Arial"/>
                <a:cs typeface="Arial"/>
                <a:sym typeface="Arial"/>
                <a:rtl val="0"/>
              </a:rPr>
              <a:t>A NEW</a:t>
            </a:r>
            <a:r>
              <a:rPr lang="en" sz="2400" kern="0">
                <a:solidFill>
                  <a:srgbClr val="E96C42"/>
                </a:solidFill>
                <a:latin typeface="Arial"/>
                <a:ea typeface="Arial"/>
                <a:cs typeface="Arial"/>
                <a:sym typeface="Arial"/>
                <a:rtl val="0"/>
              </a:rPr>
              <a:t> </a:t>
            </a:r>
            <a:r>
              <a:rPr lang="en" sz="2300" kern="0">
                <a:solidFill>
                  <a:srgbClr val="AEBF2F"/>
                </a:solidFill>
                <a:latin typeface="Arial"/>
                <a:ea typeface="Arial"/>
                <a:cs typeface="Arial"/>
                <a:sym typeface="Arial"/>
                <a:rtl val="0"/>
              </a:rPr>
              <a:t>PLATFORM</a:t>
            </a:r>
            <a:r>
              <a:rPr lang="en" sz="2400" kern="0">
                <a:solidFill>
                  <a:srgbClr val="4D4D4D"/>
                </a:solidFill>
                <a:latin typeface="Arial"/>
                <a:ea typeface="Arial"/>
                <a:cs typeface="Arial"/>
                <a:sym typeface="Arial"/>
                <a:rtl val="0"/>
              </a:rPr>
              <a:t> </a:t>
            </a:r>
            <a:r>
              <a:rPr lang="en" sz="2400" kern="0">
                <a:solidFill>
                  <a:srgbClr val="3EA7BC"/>
                </a:solidFill>
                <a:latin typeface="Arial"/>
                <a:ea typeface="Arial"/>
                <a:cs typeface="Arial"/>
                <a:sym typeface="Arial"/>
                <a:rtl val="0"/>
              </a:rPr>
              <a:t>FOR A NEW ERA</a:t>
            </a:r>
          </a:p>
        </p:txBody>
      </p:sp>
      <p:sp>
        <p:nvSpPr>
          <p:cNvPr id="13" name="Shape 13"/>
          <p:cNvSpPr/>
          <p:nvPr/>
        </p:nvSpPr>
        <p:spPr>
          <a:xfrm>
            <a:off x="0" y="3"/>
            <a:ext cx="9144000" cy="6857999"/>
          </a:xfrm>
          <a:prstGeom prst="rect">
            <a:avLst/>
          </a:prstGeom>
          <a:solidFill>
            <a:srgbClr val="000000"/>
          </a:solidFill>
          <a:ln>
            <a:noFill/>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pic>
        <p:nvPicPr>
          <p:cNvPr id="14" name="Shape 14"/>
          <p:cNvPicPr preferRelativeResize="0"/>
          <p:nvPr/>
        </p:nvPicPr>
        <p:blipFill rotWithShape="1">
          <a:blip r:embed="rId2">
            <a:alphaModFix amt="31000"/>
          </a:blip>
          <a:srcRect/>
          <a:stretch/>
        </p:blipFill>
        <p:spPr>
          <a:xfrm>
            <a:off x="1934114" y="1936437"/>
            <a:ext cx="5152499" cy="1816799"/>
          </a:xfrm>
          <a:prstGeom prst="rect">
            <a:avLst/>
          </a:prstGeom>
          <a:noFill/>
          <a:ln>
            <a:noFill/>
          </a:ln>
        </p:spPr>
      </p:pic>
      <p:sp>
        <p:nvSpPr>
          <p:cNvPr id="15" name="Shape 15"/>
          <p:cNvSpPr txBox="1"/>
          <p:nvPr/>
        </p:nvSpPr>
        <p:spPr>
          <a:xfrm>
            <a:off x="1701805" y="3979337"/>
            <a:ext cx="5689499" cy="635999"/>
          </a:xfrm>
          <a:prstGeom prst="rect">
            <a:avLst/>
          </a:prstGeom>
          <a:noFill/>
          <a:ln>
            <a:noFill/>
          </a:ln>
        </p:spPr>
        <p:txBody>
          <a:bodyPr lIns="91425" tIns="45700" rIns="91425" bIns="45700" anchor="t" anchorCtr="0">
            <a:noAutofit/>
          </a:bodyPr>
          <a:lstStyle/>
          <a:p>
            <a:pPr algn="ctr" defTabSz="914400" fontAlgn="auto">
              <a:spcBef>
                <a:spcPts val="0"/>
              </a:spcBef>
              <a:spcAft>
                <a:spcPts val="0"/>
              </a:spcAft>
              <a:buSzPct val="25000"/>
            </a:pPr>
            <a:r>
              <a:rPr lang="en" sz="2400" kern="0">
                <a:solidFill>
                  <a:srgbClr val="F16F3B"/>
                </a:solidFill>
                <a:latin typeface="Arial"/>
                <a:ea typeface="Arial"/>
                <a:cs typeface="Arial"/>
                <a:sym typeface="Arial"/>
                <a:rtl val="0"/>
              </a:rPr>
              <a:t>A NEW</a:t>
            </a:r>
            <a:r>
              <a:rPr lang="en" sz="2400" kern="0">
                <a:solidFill>
                  <a:srgbClr val="E96C42"/>
                </a:solidFill>
                <a:latin typeface="Arial"/>
                <a:ea typeface="Arial"/>
                <a:cs typeface="Arial"/>
                <a:sym typeface="Arial"/>
                <a:rtl val="0"/>
              </a:rPr>
              <a:t> </a:t>
            </a:r>
            <a:r>
              <a:rPr lang="en" sz="2300" kern="0">
                <a:solidFill>
                  <a:srgbClr val="AEBF2F"/>
                </a:solidFill>
                <a:latin typeface="Arial"/>
                <a:ea typeface="Arial"/>
                <a:cs typeface="Arial"/>
                <a:sym typeface="Arial"/>
                <a:rtl val="0"/>
              </a:rPr>
              <a:t>PLATFORM</a:t>
            </a:r>
            <a:r>
              <a:rPr lang="en" sz="2400" kern="0">
                <a:solidFill>
                  <a:srgbClr val="4D4D4D"/>
                </a:solidFill>
                <a:latin typeface="Arial"/>
                <a:ea typeface="Arial"/>
                <a:cs typeface="Arial"/>
                <a:sym typeface="Arial"/>
                <a:rtl val="0"/>
              </a:rPr>
              <a:t> </a:t>
            </a:r>
            <a:r>
              <a:rPr lang="en" sz="2400" kern="0">
                <a:solidFill>
                  <a:srgbClr val="3EA7BC"/>
                </a:solidFill>
                <a:latin typeface="Arial"/>
                <a:ea typeface="Arial"/>
                <a:cs typeface="Arial"/>
                <a:sym typeface="Arial"/>
                <a:rtl val="0"/>
              </a:rPr>
              <a:t>FOR A NEW ERA</a:t>
            </a:r>
          </a:p>
        </p:txBody>
      </p:sp>
    </p:spTree>
    <p:extLst>
      <p:ext uri="{BB962C8B-B14F-4D97-AF65-F5344CB8AC3E}">
        <p14:creationId xmlns:p14="http://schemas.microsoft.com/office/powerpoint/2010/main" val="4185118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4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0570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4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2"/>
          <p:cNvSpPr>
            <a:spLocks noGrp="1"/>
          </p:cNvSpPr>
          <p:nvPr>
            <p:ph type="body" idx="10"/>
          </p:nvPr>
        </p:nvSpPr>
        <p:spPr bwMode="gray">
          <a:xfrm>
            <a:off x="567271" y="1268269"/>
            <a:ext cx="8119529" cy="346219"/>
          </a:xfrm>
          <a:prstGeom prst="rect">
            <a:avLst/>
          </a:prstGeom>
          <a:noFill/>
        </p:spPr>
        <p:txBody>
          <a:bodyPr lIns="0" tIns="0" rIns="0" bIns="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3551807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4306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92478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68302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_subtitle">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567271" y="1175132"/>
            <a:ext cx="8119529" cy="346219"/>
          </a:xfrm>
          <a:prstGeom prst="rect">
            <a:avLst/>
          </a:prstGeom>
          <a:noFill/>
        </p:spPr>
        <p:txBody>
          <a:bodyPr lIns="0" tIns="0" rIns="0" bIns="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Tree>
    <p:extLst>
      <p:ext uri="{BB962C8B-B14F-4D97-AF65-F5344CB8AC3E}">
        <p14:creationId xmlns:p14="http://schemas.microsoft.com/office/powerpoint/2010/main" val="529871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9829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Rectangle 3"/>
          <p:cNvSpPr/>
          <p:nvPr/>
        </p:nvSpPr>
        <p:spPr bwMode="gray">
          <a:xfrm>
            <a:off x="0" y="0"/>
            <a:ext cx="9144000" cy="2168525"/>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latin typeface="+mj-lt"/>
            </a:endParaRPr>
          </a:p>
        </p:txBody>
      </p:sp>
      <p:sp>
        <p:nvSpPr>
          <p:cNvPr id="11" name="Title 1"/>
          <p:cNvSpPr>
            <a:spLocks noGrp="1"/>
          </p:cNvSpPr>
          <p:nvPr>
            <p:ph type="ctrTitle"/>
          </p:nvPr>
        </p:nvSpPr>
        <p:spPr bwMode="gray">
          <a:xfrm>
            <a:off x="2728912" y="2222080"/>
            <a:ext cx="6048376" cy="1218795"/>
          </a:xfrm>
          <a:prstGeom prst="rect">
            <a:avLst/>
          </a:prstGeom>
          <a:noFill/>
        </p:spPr>
        <p:txBody>
          <a:bodyPr lIns="0" tIns="0" rIns="0" bIns="0" anchor="b">
            <a:spAutoFit/>
          </a:bodyPr>
          <a:lstStyle>
            <a:lvl1pPr>
              <a:lnSpc>
                <a:spcPct val="90000"/>
              </a:lnSpc>
              <a:defRPr sz="4400">
                <a:solidFill>
                  <a:schemeClr val="tx2"/>
                </a:solidFill>
                <a:latin typeface="Arial"/>
                <a:cs typeface="Arial"/>
              </a:defRPr>
            </a:lvl1pPr>
          </a:lstStyle>
          <a:p>
            <a:pPr lvl="0"/>
            <a:r>
              <a:rPr lang="en-US" noProof="0" smtClean="0"/>
              <a:t>Click to edit Master title style</a:t>
            </a:r>
            <a:endParaRPr lang="en-US" noProof="0" dirty="0"/>
          </a:p>
        </p:txBody>
      </p:sp>
      <p:sp>
        <p:nvSpPr>
          <p:cNvPr id="12" name="Subtitle 2"/>
          <p:cNvSpPr>
            <a:spLocks noGrp="1"/>
          </p:cNvSpPr>
          <p:nvPr>
            <p:ph type="subTitle" idx="1"/>
          </p:nvPr>
        </p:nvSpPr>
        <p:spPr bwMode="gray">
          <a:xfrm>
            <a:off x="2728913" y="3671063"/>
            <a:ext cx="6048375" cy="1901704"/>
          </a:xfrm>
          <a:prstGeom prst="rect">
            <a:avLst/>
          </a:prstGeom>
          <a:noFill/>
        </p:spPr>
        <p:txBody>
          <a:bodyPr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smtClean="0"/>
              <a:t>Click to edit Master subtitle style</a:t>
            </a:r>
            <a:endParaRPr lang="en-US" noProof="0" dirty="0"/>
          </a:p>
        </p:txBody>
      </p:sp>
    </p:spTree>
    <p:extLst>
      <p:ext uri="{BB962C8B-B14F-4D97-AF65-F5344CB8AC3E}">
        <p14:creationId xmlns:p14="http://schemas.microsoft.com/office/powerpoint/2010/main" val="886221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 name="Rectangle 6"/>
          <p:cNvSpPr/>
          <p:nvPr/>
        </p:nvSpPr>
        <p:spPr bwMode="gray">
          <a:xfrm>
            <a:off x="0" y="6329363"/>
            <a:ext cx="9144000" cy="38576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1029" name="TextBox 7"/>
          <p:cNvSpPr txBox="1">
            <a:spLocks noChangeArrowheads="1"/>
          </p:cNvSpPr>
          <p:nvPr/>
        </p:nvSpPr>
        <p:spPr bwMode="gray">
          <a:xfrm flipH="1">
            <a:off x="8553450" y="6723063"/>
            <a:ext cx="533400" cy="122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70B5D99E-5862-4F5E-8DF8-C22EEBDE5620}"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1030" name="Picture 10" descr="Pivotal_Logo_white.png"/>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7950200" y="6399213"/>
            <a:ext cx="957263" cy="219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extBox 8"/>
          <p:cNvSpPr txBox="1"/>
          <p:nvPr/>
        </p:nvSpPr>
        <p:spPr bwMode="gray">
          <a:xfrm>
            <a:off x="349250" y="6726238"/>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Tree>
  </p:cSld>
  <p:clrMap bg1="lt1" tx1="dk1" bg2="lt2" tx2="dk2" accent1="accent1" accent2="accent2" accent3="accent3" accent4="accent4" accent5="accent5" accent6="accent6" hlink="hlink" folHlink="folHlink"/>
  <p:sldLayoutIdLst>
    <p:sldLayoutId id="2147483675" r:id="rId1"/>
    <p:sldLayoutId id="2147483668" r:id="rId2"/>
    <p:sldLayoutId id="2147483669" r:id="rId3"/>
    <p:sldLayoutId id="2147483670" r:id="rId4"/>
    <p:sldLayoutId id="2147483671" r:id="rId5"/>
    <p:sldLayoutId id="2147483672" r:id="rId6"/>
    <p:sldLayoutId id="2147483673" r:id="rId7"/>
    <p:sldLayoutId id="2147483674" r:id="rId8"/>
    <p:sldLayoutId id="2147483676" r:id="rId9"/>
    <p:sldLayoutId id="2147483677" r:id="rId10"/>
    <p:sldLayoutId id="2147483678" r:id="rId11"/>
    <p:sldLayoutId id="2147483679" r:id="rId12"/>
    <p:sldLayoutId id="2147483680" r:id="rId13"/>
    <p:sldLayoutId id="2147483681" r:id="rId14"/>
    <p:sldLayoutId id="2147483682" r:id="rId15"/>
  </p:sldLayoutIdLst>
  <p:hf sldNum="0" hdr="0" ftr="0" dt="0"/>
  <p:txStyles>
    <p:titleStyle>
      <a:lvl1pPr algn="l" defTabSz="457200" rtl="0" eaLnBrk="1" fontAlgn="base" hangingPunct="1">
        <a:spcBef>
          <a:spcPct val="0"/>
        </a:spcBef>
        <a:spcAft>
          <a:spcPct val="0"/>
        </a:spcAft>
        <a:defRPr sz="3200" kern="1200">
          <a:solidFill>
            <a:schemeClr val="tx2"/>
          </a:solidFill>
          <a:latin typeface="Arial"/>
          <a:ea typeface="ＭＳ Ｐゴシック" pitchFamily="34" charset="-128"/>
          <a:cs typeface="Arial"/>
        </a:defRPr>
      </a:lvl1pPr>
      <a:lvl2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2pPr>
      <a:lvl3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3pPr>
      <a:lvl4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4pPr>
      <a:lvl5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5pPr>
      <a:lvl6pPr marL="4572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6pPr>
      <a:lvl7pPr marL="9144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7pPr>
      <a:lvl8pPr marL="13716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8pPr>
      <a:lvl9pPr marL="18288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9pPr>
    </p:titleStyle>
    <p:bodyStyle>
      <a:lvl1pPr marL="342900" indent="-342900" algn="l" defTabSz="457200" rtl="0" eaLnBrk="1" fontAlgn="base" hangingPunct="1">
        <a:spcBef>
          <a:spcPts val="600"/>
        </a:spcBef>
        <a:spcAft>
          <a:spcPct val="0"/>
        </a:spcAft>
        <a:buClr>
          <a:schemeClr val="accent1"/>
        </a:buClr>
        <a:buFont typeface="Arial" pitchFamily="34" charset="0"/>
        <a:buChar char="•"/>
        <a:defRPr sz="2400" kern="1200">
          <a:solidFill>
            <a:schemeClr val="tx1"/>
          </a:solidFill>
          <a:latin typeface="+mn-lt"/>
          <a:ea typeface="ＭＳ Ｐゴシック" pitchFamily="34" charset="-128"/>
          <a:cs typeface="+mn-cs"/>
        </a:defRPr>
      </a:lvl1pPr>
      <a:lvl2pPr marL="742950" indent="-285750" algn="l" defTabSz="457200" rtl="0" eaLnBrk="1" fontAlgn="base" hangingPunct="1">
        <a:spcBef>
          <a:spcPts val="600"/>
        </a:spcBef>
        <a:spcAft>
          <a:spcPct val="0"/>
        </a:spcAft>
        <a:buClr>
          <a:schemeClr val="accent1"/>
        </a:buClr>
        <a:buFont typeface="Arial" pitchFamily="34" charset="0"/>
        <a:buChar char="–"/>
        <a:defRPr sz="2200" kern="1200">
          <a:solidFill>
            <a:schemeClr val="tx1"/>
          </a:solidFill>
          <a:latin typeface="+mn-lt"/>
          <a:ea typeface="ＭＳ Ｐゴシック" pitchFamily="34" charset="-128"/>
          <a:cs typeface="+mn-cs"/>
        </a:defRPr>
      </a:lvl2pPr>
      <a:lvl3pPr marL="1143000" indent="-228600" algn="l" defTabSz="457200" rtl="0" eaLnBrk="1" fontAlgn="base" hangingPunct="1">
        <a:spcBef>
          <a:spcPts val="600"/>
        </a:spcBef>
        <a:spcAft>
          <a:spcPct val="0"/>
        </a:spcAft>
        <a:buClr>
          <a:schemeClr val="accent1"/>
        </a:buClr>
        <a:buFont typeface="Arial" pitchFamily="34" charset="0"/>
        <a:buChar char="•"/>
        <a:defRPr sz="2000" kern="1200">
          <a:solidFill>
            <a:schemeClr val="tx1"/>
          </a:solidFill>
          <a:latin typeface="+mn-lt"/>
          <a:ea typeface="ＭＳ Ｐゴシック" pitchFamily="34" charset="-128"/>
          <a:cs typeface="+mn-cs"/>
        </a:defRPr>
      </a:lvl3pPr>
      <a:lvl4pPr marL="1600200" indent="-228600" algn="l" defTabSz="457200" rtl="0" eaLnBrk="1" fontAlgn="base" hangingPunct="1">
        <a:spcBef>
          <a:spcPts val="600"/>
        </a:spcBef>
        <a:spcAft>
          <a:spcPct val="0"/>
        </a:spcAft>
        <a:buClr>
          <a:schemeClr val="accent1"/>
        </a:buClr>
        <a:buFont typeface="Arial" pitchFamily="34" charset="0"/>
        <a:buChar char="–"/>
        <a:defRPr kern="1200">
          <a:solidFill>
            <a:schemeClr val="tx1"/>
          </a:solidFill>
          <a:latin typeface="+mn-lt"/>
          <a:ea typeface="ＭＳ Ｐゴシック" pitchFamily="34" charset="-128"/>
          <a:cs typeface="+mn-cs"/>
        </a:defRPr>
      </a:lvl4pPr>
      <a:lvl5pPr marL="2057400" indent="-228600" algn="l" defTabSz="457200" rtl="0" eaLnBrk="1" fontAlgn="base" hangingPunct="1">
        <a:spcBef>
          <a:spcPts val="600"/>
        </a:spcBef>
        <a:spcAft>
          <a:spcPct val="0"/>
        </a:spcAft>
        <a:buClr>
          <a:schemeClr val="accent1"/>
        </a:buClr>
        <a:buFont typeface="Arial" pitchFamily="34" charset="0"/>
        <a:buChar char="»"/>
        <a:defRPr sz="1600" kern="1200">
          <a:solidFill>
            <a:schemeClr val="tx1"/>
          </a:solidFill>
          <a:latin typeface="+mn-lt"/>
          <a:ea typeface="ＭＳ Ｐゴシック"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8.png"/><Relationship Id="rId2" Type="http://schemas.openxmlformats.org/officeDocument/2006/relationships/slideLayout" Target="../slideLayouts/slideLayout4.xml"/><Relationship Id="rId1" Type="http://schemas.openxmlformats.org/officeDocument/2006/relationships/tags" Target="../tags/tag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8.xml"/><Relationship Id="rId7" Type="http://schemas.openxmlformats.org/officeDocument/2006/relationships/diagramColors" Target="../diagrams/colors1.xml"/><Relationship Id="rId2" Type="http://schemas.openxmlformats.org/officeDocument/2006/relationships/slideLayout" Target="../slideLayouts/slideLayout6.xml"/><Relationship Id="rId1" Type="http://schemas.openxmlformats.org/officeDocument/2006/relationships/tags" Target="../tags/tag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Tree>
    <p:extLst>
      <p:ext uri="{BB962C8B-B14F-4D97-AF65-F5344CB8AC3E}">
        <p14:creationId xmlns:p14="http://schemas.microsoft.com/office/powerpoint/2010/main" val="4448951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6492"/>
            <a:ext cx="8229600" cy="1143000"/>
          </a:xfrm>
        </p:spPr>
        <p:txBody>
          <a:bodyPr/>
          <a:lstStyle/>
          <a:p>
            <a:r>
              <a:rPr lang="en-US" dirty="0" smtClean="0"/>
              <a:t>Table SQL Commands – Modifying a Table</a:t>
            </a:r>
            <a:endParaRPr lang="en-US" dirty="0"/>
          </a:p>
        </p:txBody>
      </p:sp>
      <p:sp>
        <p:nvSpPr>
          <p:cNvPr id="7" name="Content Placeholder 6"/>
          <p:cNvSpPr>
            <a:spLocks noGrp="1"/>
          </p:cNvSpPr>
          <p:nvPr>
            <p:ph idx="1"/>
          </p:nvPr>
        </p:nvSpPr>
        <p:spPr>
          <a:xfrm>
            <a:off x="457200" y="1432406"/>
            <a:ext cx="8229600" cy="4525963"/>
          </a:xfrm>
        </p:spPr>
        <p:txBody>
          <a:bodyPr/>
          <a:lstStyle/>
          <a:p>
            <a:r>
              <a:rPr lang="en-US" dirty="0" smtClean="0"/>
              <a:t>Renaming columns</a:t>
            </a:r>
          </a:p>
          <a:p>
            <a:r>
              <a:rPr lang="en-US" dirty="0" smtClean="0"/>
              <a:t>Renaming tables</a:t>
            </a:r>
          </a:p>
          <a:p>
            <a:r>
              <a:rPr lang="en-US" dirty="0" smtClean="0"/>
              <a:t>Adding and removing columns</a:t>
            </a:r>
            <a:br>
              <a:rPr lang="en-US" dirty="0" smtClean="0"/>
            </a:br>
            <a:r>
              <a:rPr lang="en-US" sz="1800" dirty="0" smtClean="0">
                <a:latin typeface="Courier New" pitchFamily="49" charset="0"/>
                <a:cs typeface="Courier New" pitchFamily="49" charset="0"/>
              </a:rPr>
              <a:t>ALTER TABLE product ADD COLUMN msg_body TEXT;</a:t>
            </a:r>
          </a:p>
          <a:p>
            <a:r>
              <a:rPr lang="en-US" dirty="0" smtClean="0"/>
              <a:t>Adding and removing constraints</a:t>
            </a:r>
            <a:br>
              <a:rPr lang="en-US" dirty="0" smtClean="0"/>
            </a:br>
            <a:r>
              <a:rPr lang="en-US" sz="1800" dirty="0" smtClean="0">
                <a:latin typeface="Courier New" pitchFamily="49" charset="0"/>
                <a:cs typeface="Courier New" pitchFamily="49" charset="0"/>
              </a:rPr>
              <a:t>ALTER TABLE product ALTER COLUMN prod_no SET NOT NULL; </a:t>
            </a:r>
          </a:p>
          <a:p>
            <a:r>
              <a:rPr lang="en-US" dirty="0" smtClean="0"/>
              <a:t>Changing default values</a:t>
            </a:r>
            <a:br>
              <a:rPr lang="en-US" dirty="0" smtClean="0"/>
            </a:br>
            <a:r>
              <a:rPr lang="en-US" sz="1800" dirty="0" smtClean="0">
                <a:latin typeface="Courier New" pitchFamily="49" charset="0"/>
                <a:cs typeface="Courier New" pitchFamily="49" charset="0"/>
              </a:rPr>
              <a:t>ALTER TABLE product ALTER COLUMN prod_no SET DEFAULT -999; </a:t>
            </a:r>
          </a:p>
          <a:p>
            <a:r>
              <a:rPr lang="en-US" dirty="0" smtClean="0"/>
              <a:t>Changing column data types</a:t>
            </a:r>
            <a:br>
              <a:rPr lang="en-US" dirty="0" smtClean="0"/>
            </a:br>
            <a:r>
              <a:rPr lang="en-US" sz="1800" dirty="0" smtClean="0">
                <a:latin typeface="Courier New" pitchFamily="49" charset="0"/>
                <a:cs typeface="Courier New" pitchFamily="49" charset="0"/>
              </a:rPr>
              <a:t>ALTER TABLE products ALTER COLUMN price TYPE NUMERIC(10,2); </a:t>
            </a:r>
          </a:p>
        </p:txBody>
      </p:sp>
    </p:spTree>
    <p:extLst>
      <p:ext uri="{BB962C8B-B14F-4D97-AF65-F5344CB8AC3E}">
        <p14:creationId xmlns:p14="http://schemas.microsoft.com/office/powerpoint/2010/main" val="26945818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Column Basics</a:t>
            </a:r>
            <a:endParaRPr lang="en-US" dirty="0"/>
          </a:p>
        </p:txBody>
      </p:sp>
      <p:sp>
        <p:nvSpPr>
          <p:cNvPr id="3" name="Content Placeholder 2"/>
          <p:cNvSpPr>
            <a:spLocks noGrp="1"/>
          </p:cNvSpPr>
          <p:nvPr>
            <p:ph idx="1"/>
          </p:nvPr>
        </p:nvSpPr>
        <p:spPr>
          <a:xfrm>
            <a:off x="457200" y="1700095"/>
            <a:ext cx="8229600" cy="4525963"/>
          </a:xfrm>
        </p:spPr>
        <p:txBody>
          <a:bodyPr/>
          <a:lstStyle/>
          <a:p>
            <a:pPr>
              <a:buNone/>
            </a:pPr>
            <a:endParaRPr lang="en-US" dirty="0" smtClean="0"/>
          </a:p>
          <a:p>
            <a:r>
              <a:rPr lang="en-US" sz="2800" dirty="0" smtClean="0"/>
              <a:t>Each column has a data type</a:t>
            </a:r>
          </a:p>
          <a:p>
            <a:r>
              <a:rPr lang="en-US" sz="2800" dirty="0"/>
              <a:t>L</a:t>
            </a:r>
            <a:r>
              <a:rPr lang="en-US" sz="2800" dirty="0" smtClean="0"/>
              <a:t>arge set of data types</a:t>
            </a:r>
          </a:p>
          <a:p>
            <a:r>
              <a:rPr lang="en-US" sz="2800" dirty="0" smtClean="0"/>
              <a:t>User defined types supported</a:t>
            </a:r>
          </a:p>
          <a:p>
            <a:r>
              <a:rPr lang="en-US" sz="2800" dirty="0"/>
              <a:t>L</a:t>
            </a:r>
            <a:r>
              <a:rPr lang="en-US" sz="2800" dirty="0" smtClean="0"/>
              <a:t>imit on the number of columns in a table: 1600</a:t>
            </a:r>
            <a:endParaRPr lang="en-US" sz="2800" dirty="0"/>
          </a:p>
        </p:txBody>
      </p:sp>
    </p:spTree>
    <p:extLst>
      <p:ext uri="{BB962C8B-B14F-4D97-AF65-F5344CB8AC3E}">
        <p14:creationId xmlns:p14="http://schemas.microsoft.com/office/powerpoint/2010/main" val="37754436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and Column Constraints – Overview</a:t>
            </a:r>
            <a:endParaRPr lang="en-US" dirty="0"/>
          </a:p>
        </p:txBody>
      </p:sp>
      <p:sp>
        <p:nvSpPr>
          <p:cNvPr id="7" name="Content Placeholder 6"/>
          <p:cNvSpPr>
            <a:spLocks noGrp="1"/>
          </p:cNvSpPr>
          <p:nvPr>
            <p:ph idx="1"/>
          </p:nvPr>
        </p:nvSpPr>
        <p:spPr>
          <a:xfrm>
            <a:off x="457200" y="1565320"/>
            <a:ext cx="8229600" cy="4800600"/>
          </a:xfrm>
        </p:spPr>
        <p:txBody>
          <a:bodyPr/>
          <a:lstStyle/>
          <a:p>
            <a:pPr marL="0" indent="0">
              <a:buNone/>
            </a:pPr>
            <a:r>
              <a:rPr lang="en-US" dirty="0" smtClean="0"/>
              <a:t>Table and column constraints are supported with some limitations:</a:t>
            </a:r>
          </a:p>
          <a:p>
            <a:r>
              <a:rPr lang="en-US" dirty="0" smtClean="0">
                <a:latin typeface="Courier New" pitchFamily="49" charset="0"/>
                <a:cs typeface="Courier New" pitchFamily="49" charset="0"/>
              </a:rPr>
              <a:t>CHECK</a:t>
            </a:r>
            <a:r>
              <a:rPr lang="en-US" dirty="0" smtClean="0"/>
              <a:t> table or column constraints</a:t>
            </a:r>
          </a:p>
          <a:p>
            <a:r>
              <a:rPr lang="en-US" dirty="0" smtClean="0">
                <a:latin typeface="Courier New" pitchFamily="49" charset="0"/>
                <a:cs typeface="Courier New" pitchFamily="49" charset="0"/>
              </a:rPr>
              <a:t>NOT NULL</a:t>
            </a:r>
            <a:r>
              <a:rPr lang="en-US" dirty="0" smtClean="0"/>
              <a:t> column constraints</a:t>
            </a:r>
          </a:p>
          <a:p>
            <a:r>
              <a:rPr lang="en-US" dirty="0" smtClean="0">
                <a:latin typeface="Courier New" pitchFamily="49" charset="0"/>
                <a:cs typeface="Courier New" pitchFamily="49" charset="0"/>
              </a:rPr>
              <a:t>UNIQUE</a:t>
            </a:r>
            <a:r>
              <a:rPr lang="en-US" dirty="0" smtClean="0"/>
              <a:t> column constraints</a:t>
            </a:r>
          </a:p>
          <a:p>
            <a:r>
              <a:rPr lang="en-US" dirty="0" smtClean="0">
                <a:latin typeface="Courier New" pitchFamily="49" charset="0"/>
                <a:cs typeface="Courier New" pitchFamily="49" charset="0"/>
              </a:rPr>
              <a:t>PRIMARY KEY</a:t>
            </a:r>
            <a:r>
              <a:rPr lang="en-US" dirty="0" smtClean="0"/>
              <a:t> is used as the distribution key by default</a:t>
            </a:r>
          </a:p>
          <a:p>
            <a:r>
              <a:rPr lang="en-US" dirty="0" smtClean="0">
                <a:latin typeface="Courier New" pitchFamily="49" charset="0"/>
                <a:cs typeface="Courier New" pitchFamily="49" charset="0"/>
              </a:rPr>
              <a:t>FOREIGN KEY</a:t>
            </a:r>
            <a:r>
              <a:rPr lang="en-US" dirty="0" smtClean="0"/>
              <a:t> constraints are supported, but </a:t>
            </a:r>
            <a:r>
              <a:rPr lang="en-US" i="1" dirty="0" smtClean="0"/>
              <a:t>referential integrity</a:t>
            </a:r>
            <a:r>
              <a:rPr lang="en-US" dirty="0"/>
              <a:t> </a:t>
            </a:r>
            <a:r>
              <a:rPr lang="en-US" dirty="0" smtClean="0"/>
              <a:t>is </a:t>
            </a:r>
            <a:r>
              <a:rPr lang="en-US" b="1" dirty="0" smtClean="0"/>
              <a:t>not</a:t>
            </a:r>
            <a:r>
              <a:rPr lang="en-US" dirty="0" smtClean="0"/>
              <a:t> enforced</a:t>
            </a:r>
          </a:p>
        </p:txBody>
      </p:sp>
    </p:spTree>
    <p:extLst>
      <p:ext uri="{BB962C8B-B14F-4D97-AF65-F5344CB8AC3E}">
        <p14:creationId xmlns:p14="http://schemas.microsoft.com/office/powerpoint/2010/main" val="25516440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1"/>
          <p:cNvGrpSpPr/>
          <p:nvPr/>
        </p:nvGrpSpPr>
        <p:grpSpPr>
          <a:xfrm>
            <a:off x="609600" y="1600200"/>
            <a:ext cx="6934200" cy="2438400"/>
            <a:chOff x="838200" y="1828800"/>
            <a:chExt cx="6934200" cy="2438400"/>
          </a:xfrm>
        </p:grpSpPr>
        <p:grpSp>
          <p:nvGrpSpPr>
            <p:cNvPr id="4" name="Group 30"/>
            <p:cNvGrpSpPr/>
            <p:nvPr/>
          </p:nvGrpSpPr>
          <p:grpSpPr>
            <a:xfrm>
              <a:off x="838200" y="2010102"/>
              <a:ext cx="6934200" cy="2257098"/>
              <a:chOff x="609600" y="1476702"/>
              <a:chExt cx="6934200" cy="2257098"/>
            </a:xfrm>
          </p:grpSpPr>
          <p:sp>
            <p:nvSpPr>
              <p:cNvPr id="29" name="Rectangle 28"/>
              <p:cNvSpPr/>
              <p:nvPr/>
            </p:nvSpPr>
            <p:spPr>
              <a:xfrm>
                <a:off x="609600" y="1476702"/>
                <a:ext cx="6934200" cy="2257098"/>
              </a:xfrm>
              <a:prstGeom prst="rect">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09600" y="1476702"/>
                <a:ext cx="6934200" cy="381000"/>
              </a:xfrm>
              <a:prstGeom prst="rect">
                <a:avLst/>
              </a:prstGeom>
              <a:solidFill>
                <a:schemeClr val="accent2">
                  <a:lumMod val="20000"/>
                  <a:lumOff val="80000"/>
                </a:schemeClr>
              </a:solidFill>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27"/>
            <p:cNvGrpSpPr/>
            <p:nvPr/>
          </p:nvGrpSpPr>
          <p:grpSpPr>
            <a:xfrm>
              <a:off x="914400" y="1828800"/>
              <a:ext cx="6530325" cy="2394704"/>
              <a:chOff x="914400" y="1828800"/>
              <a:chExt cx="6530325" cy="2394704"/>
            </a:xfrm>
          </p:grpSpPr>
          <p:sp>
            <p:nvSpPr>
              <p:cNvPr id="16" name="TextBox 15"/>
              <p:cNvSpPr txBox="1"/>
              <p:nvPr/>
            </p:nvSpPr>
            <p:spPr>
              <a:xfrm>
                <a:off x="1524000" y="1981200"/>
                <a:ext cx="3949799" cy="369332"/>
              </a:xfrm>
              <a:prstGeom prst="rect">
                <a:avLst/>
              </a:prstGeom>
              <a:noFill/>
            </p:spPr>
            <p:txBody>
              <a:bodyPr wrap="none" rtlCol="0">
                <a:spAutoFit/>
              </a:bodyPr>
              <a:lstStyle/>
              <a:p>
                <a:r>
                  <a:rPr lang="en-US" b="1" dirty="0" smtClean="0">
                    <a:latin typeface="Calibri" pitchFamily="34" charset="0"/>
                  </a:rPr>
                  <a:t>Example: Table and Column Constraints</a:t>
                </a:r>
                <a:endParaRPr lang="en-US" b="1" dirty="0">
                  <a:latin typeface="Calibri" pitchFamily="34" charset="0"/>
                </a:endParaRPr>
              </a:p>
            </p:txBody>
          </p:sp>
          <p:sp>
            <p:nvSpPr>
              <p:cNvPr id="9" name="TextBox 8"/>
              <p:cNvSpPr txBox="1"/>
              <p:nvPr/>
            </p:nvSpPr>
            <p:spPr>
              <a:xfrm>
                <a:off x="1143000" y="2438400"/>
                <a:ext cx="6301725" cy="1785104"/>
              </a:xfrm>
              <a:prstGeom prst="rect">
                <a:avLst/>
              </a:prstGeom>
              <a:solidFill>
                <a:schemeClr val="bg1"/>
              </a:solidFill>
              <a:effectLst>
                <a:softEdge rad="127000"/>
              </a:effectLst>
            </p:spPr>
            <p:txBody>
              <a:bodyPr wrap="none" rtlCol="0">
                <a:spAutoFit/>
              </a:bodyPr>
              <a:lstStyle/>
              <a:p>
                <a:r>
                  <a:rPr lang="en-US" sz="2200" dirty="0" smtClean="0">
                    <a:latin typeface="Courier New" pitchFamily="49" charset="0"/>
                    <a:cs typeface="Courier New" pitchFamily="49" charset="0"/>
                  </a:rPr>
                  <a:t>CREATE TABLE TR_CONSTRAINTS (</a:t>
                </a:r>
              </a:p>
              <a:p>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transactionid</a:t>
                </a: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int</a:t>
                </a:r>
                <a:r>
                  <a:rPr lang="en-US" sz="2200" dirty="0" smtClean="0">
                    <a:latin typeface="Courier New" pitchFamily="49" charset="0"/>
                    <a:cs typeface="Courier New" pitchFamily="49" charset="0"/>
                  </a:rPr>
                  <a:t> </a:t>
                </a:r>
                <a:r>
                  <a:rPr lang="en-US" sz="2200" b="1" dirty="0" smtClean="0">
                    <a:latin typeface="Courier New" pitchFamily="49" charset="0"/>
                    <a:cs typeface="Courier New" pitchFamily="49" charset="0"/>
                  </a:rPr>
                  <a:t>NOT NULL</a:t>
                </a:r>
                <a:r>
                  <a:rPr lang="en-US" sz="2200" dirty="0" smtClean="0">
                    <a:latin typeface="Courier New" pitchFamily="49" charset="0"/>
                    <a:cs typeface="Courier New" pitchFamily="49" charset="0"/>
                  </a:rPr>
                  <a:t> </a:t>
                </a:r>
                <a:r>
                  <a:rPr lang="en-US" sz="2200" b="1" dirty="0" smtClean="0">
                    <a:latin typeface="Courier New" pitchFamily="49" charset="0"/>
                    <a:cs typeface="Courier New" pitchFamily="49" charset="0"/>
                  </a:rPr>
                  <a:t>UNIQUE</a:t>
                </a:r>
                <a:r>
                  <a:rPr lang="en-US" sz="2200" dirty="0" smtClean="0">
                    <a:latin typeface="Courier New" pitchFamily="49" charset="0"/>
                    <a:cs typeface="Courier New" pitchFamily="49" charset="0"/>
                  </a:rPr>
                  <a:t>,</a:t>
                </a:r>
              </a:p>
              <a:p>
                <a:r>
                  <a:rPr lang="en-US" sz="2200" dirty="0" smtClean="0">
                    <a:latin typeface="Courier New" pitchFamily="49" charset="0"/>
                    <a:cs typeface="Courier New" pitchFamily="49" charset="0"/>
                  </a:rPr>
                  <a:t>  price numeric </a:t>
                </a:r>
                <a:r>
                  <a:rPr lang="en-US" sz="2200" b="1" dirty="0" smtClean="0">
                    <a:latin typeface="Courier New" pitchFamily="49" charset="0"/>
                    <a:cs typeface="Courier New" pitchFamily="49" charset="0"/>
                  </a:rPr>
                  <a:t>CHECK (price &gt; 0)</a:t>
                </a:r>
                <a:r>
                  <a:rPr lang="en-US" sz="2200" dirty="0" smtClean="0">
                    <a:latin typeface="Courier New" pitchFamily="49" charset="0"/>
                    <a:cs typeface="Courier New" pitchFamily="49" charset="0"/>
                  </a:rPr>
                  <a:t>,</a:t>
                </a:r>
              </a:p>
              <a:p>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on_sale</a:t>
                </a:r>
                <a:r>
                  <a:rPr lang="en-US" sz="2200" dirty="0" smtClean="0">
                    <a:latin typeface="Courier New" pitchFamily="49" charset="0"/>
                    <a:cs typeface="Courier New" pitchFamily="49" charset="0"/>
                  </a:rPr>
                  <a:t> char </a:t>
                </a:r>
                <a:r>
                  <a:rPr lang="en-US" sz="2200" b="1" dirty="0" smtClean="0">
                    <a:latin typeface="Courier New" pitchFamily="49" charset="0"/>
                    <a:cs typeface="Courier New" pitchFamily="49" charset="0"/>
                  </a:rPr>
                  <a:t>DEFAULT ‘n’</a:t>
                </a:r>
              </a:p>
              <a:p>
                <a:r>
                  <a:rPr lang="en-US" sz="2200" dirty="0" smtClean="0">
                    <a:latin typeface="Courier New" pitchFamily="49" charset="0"/>
                    <a:cs typeface="Courier New" pitchFamily="49" charset="0"/>
                  </a:rPr>
                  <a:t>);  </a:t>
                </a:r>
                <a:endParaRPr lang="en-US" sz="2200" dirty="0">
                  <a:latin typeface="Courier New" pitchFamily="49" charset="0"/>
                  <a:cs typeface="Courier New" pitchFamily="49" charset="0"/>
                </a:endParaRPr>
              </a:p>
            </p:txBody>
          </p:sp>
          <p:grpSp>
            <p:nvGrpSpPr>
              <p:cNvPr id="8" name="Group 25"/>
              <p:cNvGrpSpPr/>
              <p:nvPr/>
            </p:nvGrpSpPr>
            <p:grpSpPr>
              <a:xfrm>
                <a:off x="914400" y="1828800"/>
                <a:ext cx="838200" cy="685800"/>
                <a:chOff x="914400" y="1828800"/>
                <a:chExt cx="838200" cy="685800"/>
              </a:xfrm>
            </p:grpSpPr>
            <p:pic>
              <p:nvPicPr>
                <p:cNvPr id="24" name="Picture 2" descr="C:\Documents and Settings\cantot\My Documents\Training\Supporting Materials\Icons\PNG files for PowerPoint\All Others\Notepad.png"/>
                <p:cNvPicPr>
                  <a:picLocks noChangeAspect="1" noChangeArrowheads="1"/>
                </p:cNvPicPr>
                <p:nvPr/>
              </p:nvPicPr>
              <p:blipFill>
                <a:blip r:embed="rId3" cstate="print"/>
                <a:srcRect/>
                <a:stretch>
                  <a:fillRect/>
                </a:stretch>
              </p:blipFill>
              <p:spPr bwMode="auto">
                <a:xfrm flipH="1">
                  <a:off x="914400" y="1828800"/>
                  <a:ext cx="685800" cy="685800"/>
                </a:xfrm>
                <a:prstGeom prst="rect">
                  <a:avLst/>
                </a:prstGeom>
                <a:noFill/>
              </p:spPr>
            </p:pic>
            <p:pic>
              <p:nvPicPr>
                <p:cNvPr id="25" name="Picture 1" descr="C:\Documents and Settings\cantot\My Documents\Training\Supporting Materials\Icons\PNG files for PowerPoint\All Others\mag glass.png"/>
                <p:cNvPicPr>
                  <a:picLocks noChangeAspect="1" noChangeArrowheads="1"/>
                </p:cNvPicPr>
                <p:nvPr/>
              </p:nvPicPr>
              <p:blipFill>
                <a:blip r:embed="rId4" cstate="print"/>
                <a:srcRect/>
                <a:stretch>
                  <a:fillRect/>
                </a:stretch>
              </p:blipFill>
              <p:spPr bwMode="auto">
                <a:xfrm>
                  <a:off x="1143000" y="2055779"/>
                  <a:ext cx="609600" cy="382621"/>
                </a:xfrm>
                <a:prstGeom prst="rect">
                  <a:avLst/>
                </a:prstGeom>
                <a:noFill/>
              </p:spPr>
            </p:pic>
          </p:grpSp>
        </p:grpSp>
      </p:grpSp>
      <p:sp>
        <p:nvSpPr>
          <p:cNvPr id="2" name="Title 1"/>
          <p:cNvSpPr>
            <a:spLocks noGrp="1"/>
          </p:cNvSpPr>
          <p:nvPr>
            <p:ph type="title"/>
          </p:nvPr>
        </p:nvSpPr>
        <p:spPr/>
        <p:txBody>
          <a:bodyPr/>
          <a:lstStyle/>
          <a:p>
            <a:r>
              <a:rPr lang="en-US" dirty="0" smtClean="0"/>
              <a:t>Table and Column Constraints</a:t>
            </a:r>
            <a:endParaRPr lang="en-US" dirty="0"/>
          </a:p>
        </p:txBody>
      </p:sp>
      <p:sp>
        <p:nvSpPr>
          <p:cNvPr id="10" name="Line Callout 1 (Border and Accent Bar) 9"/>
          <p:cNvSpPr/>
          <p:nvPr/>
        </p:nvSpPr>
        <p:spPr>
          <a:xfrm flipH="1">
            <a:off x="6324600" y="838200"/>
            <a:ext cx="1676400" cy="609600"/>
          </a:xfrm>
          <a:prstGeom prst="accentBorderCallout1">
            <a:avLst>
              <a:gd name="adj1" fmla="val 65606"/>
              <a:gd name="adj2" fmla="val 105980"/>
              <a:gd name="adj3" fmla="val 296618"/>
              <a:gd name="adj4" fmla="val 145960"/>
            </a:avLst>
          </a:prstGeom>
          <a:solidFill>
            <a:schemeClr val="bg1"/>
          </a:solid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r>
              <a:rPr lang="en-US" dirty="0" smtClean="0">
                <a:solidFill>
                  <a:schemeClr val="bg2">
                    <a:lumMod val="75000"/>
                  </a:schemeClr>
                </a:solidFill>
                <a:latin typeface="Calibri" pitchFamily="34" charset="0"/>
                <a:cs typeface="Courier New" pitchFamily="49" charset="0"/>
              </a:rPr>
              <a:t>Column cannot be </a:t>
            </a:r>
            <a:r>
              <a:rPr lang="en-US" dirty="0" smtClean="0">
                <a:solidFill>
                  <a:schemeClr val="bg2">
                    <a:lumMod val="75000"/>
                  </a:schemeClr>
                </a:solidFill>
                <a:latin typeface="Courier New" pitchFamily="49" charset="0"/>
                <a:cs typeface="Courier New" pitchFamily="49" charset="0"/>
              </a:rPr>
              <a:t>NULL</a:t>
            </a:r>
            <a:endParaRPr lang="en-US" dirty="0">
              <a:solidFill>
                <a:schemeClr val="bg2">
                  <a:lumMod val="75000"/>
                </a:schemeClr>
              </a:solidFill>
              <a:latin typeface="Courier New" pitchFamily="49" charset="0"/>
              <a:cs typeface="Courier New" pitchFamily="49" charset="0"/>
            </a:endParaRPr>
          </a:p>
        </p:txBody>
      </p:sp>
      <p:sp>
        <p:nvSpPr>
          <p:cNvPr id="20" name="Line Callout 1 (Border and Accent Bar) 19"/>
          <p:cNvSpPr/>
          <p:nvPr/>
        </p:nvSpPr>
        <p:spPr>
          <a:xfrm rot="5400000" flipH="1">
            <a:off x="7048500" y="3390900"/>
            <a:ext cx="990600" cy="1981200"/>
          </a:xfrm>
          <a:prstGeom prst="accentBorderCallout1">
            <a:avLst>
              <a:gd name="adj1" fmla="val 65606"/>
              <a:gd name="adj2" fmla="val 105980"/>
              <a:gd name="adj3" fmla="val 91376"/>
              <a:gd name="adj4" fmla="val 201445"/>
            </a:avLst>
          </a:prstGeom>
          <a:solidFill>
            <a:schemeClr val="bg1"/>
          </a:solid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dirty="0" smtClean="0">
                <a:solidFill>
                  <a:schemeClr val="bg2">
                    <a:lumMod val="75000"/>
                  </a:schemeClr>
                </a:solidFill>
                <a:latin typeface="Calibri" pitchFamily="34" charset="0"/>
                <a:cs typeface="Courier New" pitchFamily="49" charset="0"/>
              </a:rPr>
              <a:t>Data in the column for that table is unique</a:t>
            </a:r>
            <a:endParaRPr lang="en-US" dirty="0">
              <a:solidFill>
                <a:schemeClr val="bg2">
                  <a:lumMod val="75000"/>
                </a:schemeClr>
              </a:solidFill>
              <a:latin typeface="Courier New" pitchFamily="49" charset="0"/>
              <a:cs typeface="Courier New" pitchFamily="49" charset="0"/>
            </a:endParaRPr>
          </a:p>
        </p:txBody>
      </p:sp>
      <p:sp>
        <p:nvSpPr>
          <p:cNvPr id="22" name="Line Callout 1 (Border and Accent Bar) 21"/>
          <p:cNvSpPr/>
          <p:nvPr/>
        </p:nvSpPr>
        <p:spPr>
          <a:xfrm rot="5400000" flipH="1">
            <a:off x="4914900" y="4381500"/>
            <a:ext cx="990600" cy="1981200"/>
          </a:xfrm>
          <a:prstGeom prst="accentBorderCallout1">
            <a:avLst>
              <a:gd name="adj1" fmla="val 9903"/>
              <a:gd name="adj2" fmla="val 105980"/>
              <a:gd name="adj3" fmla="val 32490"/>
              <a:gd name="adj4" fmla="val 261922"/>
            </a:avLst>
          </a:prstGeom>
          <a:solidFill>
            <a:schemeClr val="bg1"/>
          </a:solid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dirty="0" smtClean="0">
                <a:solidFill>
                  <a:schemeClr val="bg2">
                    <a:lumMod val="75000"/>
                  </a:schemeClr>
                </a:solidFill>
                <a:latin typeface="Calibri" pitchFamily="34" charset="0"/>
                <a:cs typeface="Courier New" pitchFamily="49" charset="0"/>
              </a:rPr>
              <a:t>Column cannot have a value equal to or less than zero</a:t>
            </a:r>
            <a:endParaRPr lang="en-US" dirty="0">
              <a:solidFill>
                <a:schemeClr val="bg2">
                  <a:lumMod val="75000"/>
                </a:schemeClr>
              </a:solidFill>
              <a:latin typeface="Courier New" pitchFamily="49" charset="0"/>
              <a:cs typeface="Courier New" pitchFamily="49" charset="0"/>
            </a:endParaRPr>
          </a:p>
        </p:txBody>
      </p:sp>
      <p:sp>
        <p:nvSpPr>
          <p:cNvPr id="23" name="Line Callout 1 (Border and Accent Bar) 22"/>
          <p:cNvSpPr/>
          <p:nvPr/>
        </p:nvSpPr>
        <p:spPr>
          <a:xfrm rot="5400000" flipH="1">
            <a:off x="2324100" y="4000500"/>
            <a:ext cx="1066800" cy="2209800"/>
          </a:xfrm>
          <a:prstGeom prst="accentBorderCallout1">
            <a:avLst>
              <a:gd name="adj1" fmla="val 9903"/>
              <a:gd name="adj2" fmla="val 105980"/>
              <a:gd name="adj3" fmla="val -15255"/>
              <a:gd name="adj4" fmla="val 193487"/>
            </a:avLst>
          </a:prstGeom>
          <a:solidFill>
            <a:schemeClr val="bg1"/>
          </a:solid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dirty="0" smtClean="0">
                <a:solidFill>
                  <a:schemeClr val="bg2">
                    <a:lumMod val="75000"/>
                  </a:schemeClr>
                </a:solidFill>
                <a:latin typeface="Calibri" pitchFamily="34" charset="0"/>
                <a:cs typeface="Courier New" pitchFamily="49" charset="0"/>
              </a:rPr>
              <a:t>If no value is entered, a default value of ‘</a:t>
            </a:r>
            <a:r>
              <a:rPr lang="en-US" dirty="0" smtClean="0">
                <a:solidFill>
                  <a:schemeClr val="bg2">
                    <a:lumMod val="75000"/>
                  </a:schemeClr>
                </a:solidFill>
                <a:latin typeface="Courier New" pitchFamily="49" charset="0"/>
                <a:cs typeface="Courier New" pitchFamily="49" charset="0"/>
              </a:rPr>
              <a:t>n</a:t>
            </a:r>
            <a:r>
              <a:rPr lang="en-US" dirty="0" smtClean="0">
                <a:solidFill>
                  <a:schemeClr val="bg2">
                    <a:lumMod val="75000"/>
                  </a:schemeClr>
                </a:solidFill>
                <a:latin typeface="Calibri" pitchFamily="34" charset="0"/>
                <a:cs typeface="Courier New" pitchFamily="49" charset="0"/>
              </a:rPr>
              <a:t>’ is entered for that field</a:t>
            </a:r>
            <a:endParaRPr lang="en-US" dirty="0">
              <a:solidFill>
                <a:schemeClr val="bg2">
                  <a:lumMod val="75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36016778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External Table SQL Commands</a:t>
            </a:r>
            <a:endParaRPr lang="en-US" dirty="0"/>
          </a:p>
        </p:txBody>
      </p:sp>
      <p:sp>
        <p:nvSpPr>
          <p:cNvPr id="7" name="Content Placeholder 6"/>
          <p:cNvSpPr>
            <a:spLocks noGrp="1"/>
          </p:cNvSpPr>
          <p:nvPr>
            <p:ph idx="1"/>
          </p:nvPr>
        </p:nvSpPr>
        <p:spPr>
          <a:xfrm>
            <a:off x="457200" y="850392"/>
            <a:ext cx="8229600" cy="4525963"/>
          </a:xfrm>
        </p:spPr>
        <p:txBody>
          <a:bodyPr/>
          <a:lstStyle/>
          <a:p>
            <a:pPr>
              <a:buNone/>
            </a:pPr>
            <a:r>
              <a:rPr lang="en-US" dirty="0" smtClean="0"/>
              <a:t>To manage external tables, use the following SQL syntax:</a:t>
            </a:r>
          </a:p>
        </p:txBody>
      </p:sp>
      <p:graphicFrame>
        <p:nvGraphicFramePr>
          <p:cNvPr id="8" name="Table 7"/>
          <p:cNvGraphicFramePr>
            <a:graphicFrameLocks noGrp="1"/>
          </p:cNvGraphicFramePr>
          <p:nvPr>
            <p:extLst>
              <p:ext uri="{D42A27DB-BD31-4B8C-83A1-F6EECF244321}">
                <p14:modId xmlns:p14="http://schemas.microsoft.com/office/powerpoint/2010/main" val="3443078127"/>
              </p:ext>
            </p:extLst>
          </p:nvPr>
        </p:nvGraphicFramePr>
        <p:xfrm>
          <a:off x="457200" y="2038016"/>
          <a:ext cx="8153400" cy="3200399"/>
        </p:xfrm>
        <a:graphic>
          <a:graphicData uri="http://schemas.openxmlformats.org/drawingml/2006/table">
            <a:tbl>
              <a:tblPr firstRow="1" bandRow="1">
                <a:tableStyleId>{5C22544A-7EE6-4342-B048-85BDC9FD1C3A}</a:tableStyleId>
              </a:tblPr>
              <a:tblGrid>
                <a:gridCol w="35814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271899">
                <a:tc>
                  <a:txBody>
                    <a:bodyPr/>
                    <a:lstStyle/>
                    <a:p>
                      <a:r>
                        <a:rPr lang="en-US" dirty="0" smtClean="0"/>
                        <a:t>Action</a:t>
                      </a:r>
                      <a:endParaRPr lang="en-US" dirty="0"/>
                    </a:p>
                  </a:txBody>
                  <a:tcPr anchor="ctr"/>
                </a:tc>
                <a:tc>
                  <a:txBody>
                    <a:bodyPr/>
                    <a:lstStyle/>
                    <a:p>
                      <a:r>
                        <a:rPr lang="en-US" dirty="0" smtClean="0"/>
                        <a:t>SQL Syntax</a:t>
                      </a:r>
                      <a:endParaRPr lang="en-US" dirty="0"/>
                    </a:p>
                  </a:txBody>
                  <a:tcPr anchor="ctr"/>
                </a:tc>
                <a:extLst>
                  <a:ext uri="{0D108BD9-81ED-4DB2-BD59-A6C34878D82A}">
                    <a16:rowId xmlns:a16="http://schemas.microsoft.com/office/drawing/2014/main" val="10000"/>
                  </a:ext>
                </a:extLst>
              </a:tr>
              <a:tr h="221864">
                <a:tc>
                  <a:txBody>
                    <a:bodyPr/>
                    <a:lstStyle/>
                    <a:p>
                      <a:r>
                        <a:rPr lang="en-US" dirty="0" smtClean="0"/>
                        <a:t>Create a</a:t>
                      </a:r>
                      <a:r>
                        <a:rPr lang="en-US" baseline="0" dirty="0" smtClean="0"/>
                        <a:t> readable </a:t>
                      </a:r>
                      <a:r>
                        <a:rPr lang="en-US" dirty="0" smtClean="0"/>
                        <a:t>external table</a:t>
                      </a:r>
                      <a:endParaRPr lang="en-US" dirty="0"/>
                    </a:p>
                  </a:txBody>
                  <a:tcPr/>
                </a:tc>
                <a:tc>
                  <a:txBody>
                    <a:bodyPr/>
                    <a:lstStyle/>
                    <a:p>
                      <a:r>
                        <a:rPr lang="en-US" dirty="0" smtClean="0">
                          <a:latin typeface="Courier New" pitchFamily="49" charset="0"/>
                          <a:cs typeface="Courier New" pitchFamily="49" charset="0"/>
                        </a:rPr>
                        <a:t>CREATE EXTERNAL [WEB] TABLE</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LOCATION (…)</a:t>
                      </a:r>
                      <a:r>
                        <a:rPr lang="en-US" baseline="0" dirty="0" smtClean="0">
                          <a:latin typeface="Courier New" pitchFamily="49" charset="0"/>
                          <a:cs typeface="Courier New" pitchFamily="49" charset="0"/>
                        </a:rPr>
                        <a:t> | EXECUTE ‘…’</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FORMAT ‘…’ (DELIMITER, ‘…’);</a:t>
                      </a:r>
                    </a:p>
                  </a:txBody>
                  <a:tcPr/>
                </a:tc>
                <a:extLst>
                  <a:ext uri="{0D108BD9-81ED-4DB2-BD59-A6C34878D82A}">
                    <a16:rowId xmlns:a16="http://schemas.microsoft.com/office/drawing/2014/main" val="10001"/>
                  </a:ext>
                </a:extLst>
              </a:tr>
              <a:tr h="221864">
                <a:tc>
                  <a:txBody>
                    <a:bodyPr/>
                    <a:lstStyle/>
                    <a:p>
                      <a:r>
                        <a:rPr lang="en-US" dirty="0" smtClean="0"/>
                        <a:t>Create a writable external table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ourier New" pitchFamily="49" charset="0"/>
                          <a:cs typeface="Courier New" pitchFamily="49" charset="0"/>
                        </a:rPr>
                        <a:t>CREATE WRITABLE EXTERNAL [WEB] TABLE</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LOCATION (…)</a:t>
                      </a:r>
                      <a:r>
                        <a:rPr lang="en-US" baseline="0" dirty="0" smtClean="0">
                          <a:latin typeface="Courier New" pitchFamily="49" charset="0"/>
                          <a:cs typeface="Courier New" pitchFamily="49" charset="0"/>
                        </a:rPr>
                        <a:t> | EXECUTE ‘…’</a:t>
                      </a:r>
                      <a:endParaRPr lang="en-US" dirty="0" smtClean="0">
                        <a:latin typeface="Courier New" pitchFamily="49" charset="0"/>
                        <a:cs typeface="Courier New" pitchFamily="49" charset="0"/>
                      </a:endParaRPr>
                    </a:p>
                    <a:p>
                      <a:r>
                        <a:rPr lang="en-US" baseline="0" dirty="0" smtClean="0">
                          <a:latin typeface="Courier New" pitchFamily="49" charset="0"/>
                          <a:cs typeface="Courier New" pitchFamily="49" charset="0"/>
                        </a:rPr>
                        <a:t>FORMAT ‘…’ (DELIMITER, ‘…’)</a:t>
                      </a:r>
                    </a:p>
                    <a:p>
                      <a:r>
                        <a:rPr lang="en-US" baseline="0" dirty="0" smtClean="0">
                          <a:latin typeface="Courier New" pitchFamily="49" charset="0"/>
                          <a:cs typeface="Courier New" pitchFamily="49" charset="0"/>
                        </a:rPr>
                        <a:t>DISTRIBUTED BY(…)|RANDOMLY;</a:t>
                      </a:r>
                    </a:p>
                  </a:txBody>
                  <a:tcPr/>
                </a:tc>
                <a:extLst>
                  <a:ext uri="{0D108BD9-81ED-4DB2-BD59-A6C34878D82A}">
                    <a16:rowId xmlns:a16="http://schemas.microsoft.com/office/drawing/2014/main" val="10002"/>
                  </a:ext>
                </a:extLst>
              </a:tr>
              <a:tr h="457200">
                <a:tc>
                  <a:txBody>
                    <a:bodyPr/>
                    <a:lstStyle/>
                    <a:p>
                      <a:r>
                        <a:rPr lang="en-US" dirty="0" smtClean="0"/>
                        <a:t>Drop an external table</a:t>
                      </a:r>
                      <a:endParaRPr lang="en-US" dirty="0"/>
                    </a:p>
                  </a:txBody>
                  <a:tcPr anchor="ctr"/>
                </a:tc>
                <a:tc>
                  <a:txBody>
                    <a:bodyPr/>
                    <a:lstStyle/>
                    <a:p>
                      <a:r>
                        <a:rPr lang="en-US" dirty="0" smtClean="0">
                          <a:latin typeface="Courier New" pitchFamily="49" charset="0"/>
                          <a:cs typeface="Courier New" pitchFamily="49" charset="0"/>
                        </a:rPr>
                        <a:t>DROP EXTERNAL [WEB] TABLE</a:t>
                      </a:r>
                      <a:endParaRPr lang="en-US" dirty="0">
                        <a:latin typeface="Courier New" pitchFamily="49" charset="0"/>
                        <a:cs typeface="Courier New" pitchFamily="49" charset="0"/>
                      </a:endParaRP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263866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724"/>
            <a:ext cx="8229600" cy="1143000"/>
          </a:xfrm>
        </p:spPr>
        <p:txBody>
          <a:bodyPr/>
          <a:lstStyle/>
          <a:p>
            <a:r>
              <a:rPr lang="en-US" dirty="0" smtClean="0"/>
              <a:t>Data Types – Overview </a:t>
            </a:r>
            <a:endParaRPr lang="en-US" dirty="0"/>
          </a:p>
        </p:txBody>
      </p:sp>
      <p:sp>
        <p:nvSpPr>
          <p:cNvPr id="7" name="Content Placeholder 6"/>
          <p:cNvSpPr>
            <a:spLocks noGrp="1"/>
          </p:cNvSpPr>
          <p:nvPr>
            <p:ph idx="1"/>
          </p:nvPr>
        </p:nvSpPr>
        <p:spPr>
          <a:xfrm>
            <a:off x="457200" y="1387989"/>
            <a:ext cx="8229600" cy="4525963"/>
          </a:xfrm>
        </p:spPr>
        <p:txBody>
          <a:bodyPr/>
          <a:lstStyle/>
          <a:p>
            <a:pPr>
              <a:buNone/>
            </a:pPr>
            <a:r>
              <a:rPr lang="en-US" dirty="0" smtClean="0"/>
              <a:t>Data types:</a:t>
            </a:r>
          </a:p>
          <a:p>
            <a:r>
              <a:rPr lang="en-US" dirty="0" smtClean="0"/>
              <a:t>Constrain a column to storing only a specific kind of data</a:t>
            </a:r>
          </a:p>
          <a:p>
            <a:r>
              <a:rPr lang="en-US" dirty="0" smtClean="0"/>
              <a:t>In Greenplum are the same as data types in PostgreSQL</a:t>
            </a:r>
          </a:p>
          <a:p>
            <a:r>
              <a:rPr lang="en-US" dirty="0" smtClean="0"/>
              <a:t>Supports types defined in the SQL standard</a:t>
            </a:r>
          </a:p>
          <a:p>
            <a:r>
              <a:rPr lang="en-US" dirty="0"/>
              <a:t>You can also define arrays, single- or multi-dimensional</a:t>
            </a:r>
            <a:endParaRPr lang="en-US" dirty="0" smtClean="0"/>
          </a:p>
          <a:p>
            <a:r>
              <a:rPr lang="en-US" dirty="0" smtClean="0"/>
              <a:t>Can be created with the </a:t>
            </a:r>
            <a:r>
              <a:rPr lang="en-US" dirty="0" smtClean="0">
                <a:latin typeface="Courier New" pitchFamily="49" charset="0"/>
                <a:cs typeface="Courier New" pitchFamily="49" charset="0"/>
              </a:rPr>
              <a:t>CREATE TYPE</a:t>
            </a:r>
            <a:r>
              <a:rPr lang="en-US" dirty="0" smtClean="0"/>
              <a:t> SQL command</a:t>
            </a:r>
          </a:p>
          <a:p>
            <a:pPr marL="0" indent="0">
              <a:buNone/>
            </a:pPr>
            <a:endParaRPr lang="en-US" dirty="0" smtClean="0"/>
          </a:p>
          <a:p>
            <a:pPr>
              <a:buNone/>
            </a:pPr>
            <a:r>
              <a:rPr lang="en-US" dirty="0" smtClean="0"/>
              <a:t>For Greenplum distribution key columns:</a:t>
            </a:r>
          </a:p>
          <a:p>
            <a:r>
              <a:rPr lang="en-US" dirty="0" smtClean="0"/>
              <a:t>No geometric data types are supported</a:t>
            </a:r>
          </a:p>
          <a:p>
            <a:r>
              <a:rPr lang="en-US" dirty="0" smtClean="0"/>
              <a:t>No user-defined data types are supported</a:t>
            </a:r>
          </a:p>
        </p:txBody>
      </p:sp>
    </p:spTree>
    <p:extLst>
      <p:ext uri="{BB962C8B-B14F-4D97-AF65-F5344CB8AC3E}">
        <p14:creationId xmlns:p14="http://schemas.microsoft.com/office/powerpoint/2010/main" val="32660708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59"/>
            <a:ext cx="8229600" cy="920359"/>
          </a:xfrm>
        </p:spPr>
        <p:txBody>
          <a:bodyPr/>
          <a:lstStyle/>
          <a:p>
            <a:r>
              <a:rPr lang="en-US" dirty="0" smtClean="0"/>
              <a:t>Greenplum Database Data Types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82243138"/>
              </p:ext>
            </p:extLst>
          </p:nvPr>
        </p:nvGraphicFramePr>
        <p:xfrm>
          <a:off x="0" y="914400"/>
          <a:ext cx="9144000" cy="4937760"/>
        </p:xfrm>
        <a:graphic>
          <a:graphicData uri="http://schemas.openxmlformats.org/drawingml/2006/table">
            <a:tbl>
              <a:tblPr firstRow="1" bandRow="1">
                <a:tableStyleId>{5C22544A-7EE6-4342-B048-85BDC9FD1C3A}</a:tableStyleId>
              </a:tblPr>
              <a:tblGrid>
                <a:gridCol w="2589452">
                  <a:extLst>
                    <a:ext uri="{9D8B030D-6E8A-4147-A177-3AD203B41FA5}">
                      <a16:colId xmlns:a16="http://schemas.microsoft.com/office/drawing/2014/main" val="20000"/>
                    </a:ext>
                  </a:extLst>
                </a:gridCol>
                <a:gridCol w="2184849">
                  <a:extLst>
                    <a:ext uri="{9D8B030D-6E8A-4147-A177-3AD203B41FA5}">
                      <a16:colId xmlns:a16="http://schemas.microsoft.com/office/drawing/2014/main" val="20001"/>
                    </a:ext>
                  </a:extLst>
                </a:gridCol>
                <a:gridCol w="4369699">
                  <a:extLst>
                    <a:ext uri="{9D8B030D-6E8A-4147-A177-3AD203B41FA5}">
                      <a16:colId xmlns:a16="http://schemas.microsoft.com/office/drawing/2014/main" val="20002"/>
                    </a:ext>
                  </a:extLst>
                </a:gridCol>
              </a:tblGrid>
              <a:tr h="314960">
                <a:tc>
                  <a:txBody>
                    <a:bodyPr/>
                    <a:lstStyle/>
                    <a:p>
                      <a:r>
                        <a:rPr lang="en-US" dirty="0" smtClean="0"/>
                        <a:t>Name</a:t>
                      </a:r>
                      <a:endParaRPr lang="en-US" dirty="0"/>
                    </a:p>
                  </a:txBody>
                  <a:tcPr/>
                </a:tc>
                <a:tc>
                  <a:txBody>
                    <a:bodyPr/>
                    <a:lstStyle/>
                    <a:p>
                      <a:r>
                        <a:rPr lang="en-US" dirty="0" smtClean="0"/>
                        <a:t>Size</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10000"/>
                  </a:ext>
                </a:extLst>
              </a:tr>
              <a:tr h="314960">
                <a:tc>
                  <a:txBody>
                    <a:bodyPr/>
                    <a:lstStyle/>
                    <a:p>
                      <a:r>
                        <a:rPr lang="en-US" dirty="0" smtClean="0"/>
                        <a:t>bigint</a:t>
                      </a:r>
                      <a:endParaRPr lang="en-US" dirty="0"/>
                    </a:p>
                  </a:txBody>
                  <a:tcPr/>
                </a:tc>
                <a:tc>
                  <a:txBody>
                    <a:bodyPr/>
                    <a:lstStyle/>
                    <a:p>
                      <a:r>
                        <a:rPr lang="en-US" dirty="0" smtClean="0"/>
                        <a:t>8 bytes</a:t>
                      </a:r>
                      <a:endParaRPr lang="en-US" dirty="0"/>
                    </a:p>
                  </a:txBody>
                  <a:tcPr/>
                </a:tc>
                <a:tc>
                  <a:txBody>
                    <a:bodyPr/>
                    <a:lstStyle/>
                    <a:p>
                      <a:r>
                        <a:rPr lang="en-US" sz="1600" dirty="0" smtClean="0"/>
                        <a:t>Large range integer</a:t>
                      </a:r>
                      <a:endParaRPr lang="en-US" sz="1600" dirty="0"/>
                    </a:p>
                  </a:txBody>
                  <a:tcPr/>
                </a:tc>
                <a:extLst>
                  <a:ext uri="{0D108BD9-81ED-4DB2-BD59-A6C34878D82A}">
                    <a16:rowId xmlns:a16="http://schemas.microsoft.com/office/drawing/2014/main" val="10001"/>
                  </a:ext>
                </a:extLst>
              </a:tr>
              <a:tr h="314960">
                <a:tc>
                  <a:txBody>
                    <a:bodyPr/>
                    <a:lstStyle/>
                    <a:p>
                      <a:r>
                        <a:rPr lang="en-US" dirty="0" smtClean="0"/>
                        <a:t>bigserial</a:t>
                      </a:r>
                      <a:endParaRPr lang="en-US" dirty="0"/>
                    </a:p>
                  </a:txBody>
                  <a:tcPr/>
                </a:tc>
                <a:tc>
                  <a:txBody>
                    <a:bodyPr/>
                    <a:lstStyle/>
                    <a:p>
                      <a:r>
                        <a:rPr lang="en-US" dirty="0" smtClean="0"/>
                        <a:t>8</a:t>
                      </a:r>
                      <a:r>
                        <a:rPr lang="en-US" baseline="0" dirty="0" smtClean="0"/>
                        <a:t> bytes</a:t>
                      </a:r>
                      <a:endParaRPr lang="en-US" dirty="0"/>
                    </a:p>
                  </a:txBody>
                  <a:tcPr/>
                </a:tc>
                <a:tc>
                  <a:txBody>
                    <a:bodyPr/>
                    <a:lstStyle/>
                    <a:p>
                      <a:r>
                        <a:rPr lang="en-US" sz="1600" dirty="0" smtClean="0"/>
                        <a:t>Large autoincrementing integer</a:t>
                      </a:r>
                      <a:endParaRPr lang="en-US" sz="1600" dirty="0"/>
                    </a:p>
                  </a:txBody>
                  <a:tcPr/>
                </a:tc>
                <a:extLst>
                  <a:ext uri="{0D108BD9-81ED-4DB2-BD59-A6C34878D82A}">
                    <a16:rowId xmlns:a16="http://schemas.microsoft.com/office/drawing/2014/main" val="10002"/>
                  </a:ext>
                </a:extLst>
              </a:tr>
              <a:tr h="314960">
                <a:tc>
                  <a:txBody>
                    <a:bodyPr/>
                    <a:lstStyle/>
                    <a:p>
                      <a:r>
                        <a:rPr lang="en-US" dirty="0" smtClean="0"/>
                        <a:t>bit [(n)]</a:t>
                      </a:r>
                      <a:endParaRPr lang="en-US" dirty="0"/>
                    </a:p>
                  </a:txBody>
                  <a:tcPr/>
                </a:tc>
                <a:tc>
                  <a:txBody>
                    <a:bodyPr/>
                    <a:lstStyle/>
                    <a:p>
                      <a:r>
                        <a:rPr lang="en-US" i="1" dirty="0" smtClean="0"/>
                        <a:t>n</a:t>
                      </a:r>
                      <a:r>
                        <a:rPr lang="en-US" dirty="0" smtClean="0"/>
                        <a:t> bits</a:t>
                      </a:r>
                      <a:endParaRPr lang="en-US" dirty="0"/>
                    </a:p>
                  </a:txBody>
                  <a:tcPr/>
                </a:tc>
                <a:tc>
                  <a:txBody>
                    <a:bodyPr/>
                    <a:lstStyle/>
                    <a:p>
                      <a:r>
                        <a:rPr lang="en-US" sz="1600" dirty="0" smtClean="0"/>
                        <a:t>Fixed-length bit string</a:t>
                      </a:r>
                      <a:endParaRPr lang="en-US" sz="1600" dirty="0"/>
                    </a:p>
                  </a:txBody>
                  <a:tcPr/>
                </a:tc>
                <a:extLst>
                  <a:ext uri="{0D108BD9-81ED-4DB2-BD59-A6C34878D82A}">
                    <a16:rowId xmlns:a16="http://schemas.microsoft.com/office/drawing/2014/main" val="10003"/>
                  </a:ext>
                </a:extLst>
              </a:tr>
              <a:tr h="314960">
                <a:tc>
                  <a:txBody>
                    <a:bodyPr/>
                    <a:lstStyle/>
                    <a:p>
                      <a:r>
                        <a:rPr lang="en-US" dirty="0" smtClean="0"/>
                        <a:t>bit varying [(</a:t>
                      </a:r>
                      <a:r>
                        <a:rPr lang="en-US" i="0" dirty="0" smtClean="0"/>
                        <a:t>n)]</a:t>
                      </a:r>
                      <a:endParaRPr lang="en-US" dirty="0"/>
                    </a:p>
                  </a:txBody>
                  <a:tcPr/>
                </a:tc>
                <a:tc>
                  <a:txBody>
                    <a:bodyPr/>
                    <a:lstStyle/>
                    <a:p>
                      <a:r>
                        <a:rPr lang="en-US" dirty="0" smtClean="0"/>
                        <a:t>Actual</a:t>
                      </a:r>
                      <a:r>
                        <a:rPr lang="en-US" baseline="0" dirty="0" smtClean="0"/>
                        <a:t> # of bits</a:t>
                      </a:r>
                      <a:endParaRPr lang="en-US" dirty="0"/>
                    </a:p>
                  </a:txBody>
                  <a:tcPr/>
                </a:tc>
                <a:tc>
                  <a:txBody>
                    <a:bodyPr/>
                    <a:lstStyle/>
                    <a:p>
                      <a:r>
                        <a:rPr lang="en-US" sz="1600" dirty="0" smtClean="0"/>
                        <a:t>Variable-length bit string</a:t>
                      </a:r>
                      <a:endParaRPr lang="en-US" sz="1600" dirty="0"/>
                    </a:p>
                  </a:txBody>
                  <a:tcPr/>
                </a:tc>
                <a:extLst>
                  <a:ext uri="{0D108BD9-81ED-4DB2-BD59-A6C34878D82A}">
                    <a16:rowId xmlns:a16="http://schemas.microsoft.com/office/drawing/2014/main" val="10004"/>
                  </a:ext>
                </a:extLst>
              </a:tr>
              <a:tr h="314960">
                <a:tc>
                  <a:txBody>
                    <a:bodyPr/>
                    <a:lstStyle/>
                    <a:p>
                      <a:r>
                        <a:rPr lang="en-US" dirty="0" smtClean="0"/>
                        <a:t>boolean</a:t>
                      </a:r>
                      <a:endParaRPr lang="en-US" dirty="0"/>
                    </a:p>
                  </a:txBody>
                  <a:tcPr/>
                </a:tc>
                <a:tc>
                  <a:txBody>
                    <a:bodyPr/>
                    <a:lstStyle/>
                    <a:p>
                      <a:r>
                        <a:rPr lang="en-US" dirty="0" smtClean="0"/>
                        <a:t>1 byte</a:t>
                      </a:r>
                      <a:endParaRPr lang="en-US" dirty="0"/>
                    </a:p>
                  </a:txBody>
                  <a:tcPr/>
                </a:tc>
                <a:tc>
                  <a:txBody>
                    <a:bodyPr/>
                    <a:lstStyle/>
                    <a:p>
                      <a:r>
                        <a:rPr lang="en-US" sz="1600" dirty="0" smtClean="0"/>
                        <a:t>Logical boolean (true/false)</a:t>
                      </a:r>
                      <a:endParaRPr lang="en-US" sz="1600" dirty="0"/>
                    </a:p>
                  </a:txBody>
                  <a:tcPr/>
                </a:tc>
                <a:extLst>
                  <a:ext uri="{0D108BD9-81ED-4DB2-BD59-A6C34878D82A}">
                    <a16:rowId xmlns:a16="http://schemas.microsoft.com/office/drawing/2014/main" val="10005"/>
                  </a:ext>
                </a:extLst>
              </a:tr>
              <a:tr h="640080">
                <a:tc>
                  <a:txBody>
                    <a:bodyPr/>
                    <a:lstStyle/>
                    <a:p>
                      <a:r>
                        <a:rPr lang="en-US" dirty="0" smtClean="0"/>
                        <a:t>box</a:t>
                      </a:r>
                      <a:endParaRPr lang="en-US" dirty="0"/>
                    </a:p>
                  </a:txBody>
                  <a:tcPr/>
                </a:tc>
                <a:tc>
                  <a:txBody>
                    <a:bodyPr/>
                    <a:lstStyle/>
                    <a:p>
                      <a:r>
                        <a:rPr lang="en-US" dirty="0" smtClean="0"/>
                        <a:t>32 bytes</a:t>
                      </a:r>
                      <a:endParaRPr lang="en-US" dirty="0"/>
                    </a:p>
                  </a:txBody>
                  <a:tcPr/>
                </a:tc>
                <a:tc>
                  <a:txBody>
                    <a:bodyPr/>
                    <a:lstStyle/>
                    <a:p>
                      <a:r>
                        <a:rPr lang="en-US" sz="1600" dirty="0" smtClean="0"/>
                        <a:t>Rectangular</a:t>
                      </a:r>
                      <a:r>
                        <a:rPr lang="en-US" sz="1600" baseline="0" dirty="0" smtClean="0"/>
                        <a:t> box in the plane</a:t>
                      </a:r>
                      <a:br>
                        <a:rPr lang="en-US" sz="1600" baseline="0" dirty="0" smtClean="0"/>
                      </a:br>
                      <a:r>
                        <a:rPr lang="en-US" sz="1600" baseline="0" dirty="0" smtClean="0"/>
                        <a:t>(</a:t>
                      </a:r>
                      <a:r>
                        <a:rPr lang="en-US" sz="1600" i="1" baseline="0" dirty="0" smtClean="0"/>
                        <a:t>not allowed in distribution key columns)</a:t>
                      </a:r>
                      <a:endParaRPr lang="en-US" sz="1600" dirty="0"/>
                    </a:p>
                  </a:txBody>
                  <a:tcPr/>
                </a:tc>
                <a:extLst>
                  <a:ext uri="{0D108BD9-81ED-4DB2-BD59-A6C34878D82A}">
                    <a16:rowId xmlns:a16="http://schemas.microsoft.com/office/drawing/2014/main" val="10006"/>
                  </a:ext>
                </a:extLst>
              </a:tr>
              <a:tr h="314960">
                <a:tc>
                  <a:txBody>
                    <a:bodyPr/>
                    <a:lstStyle/>
                    <a:p>
                      <a:r>
                        <a:rPr lang="en-US" dirty="0" smtClean="0"/>
                        <a:t>bytea</a:t>
                      </a:r>
                      <a:endParaRPr lang="en-US" dirty="0"/>
                    </a:p>
                  </a:txBody>
                  <a:tcPr/>
                </a:tc>
                <a:tc>
                  <a:txBody>
                    <a:bodyPr/>
                    <a:lstStyle/>
                    <a:p>
                      <a:r>
                        <a:rPr lang="en-US" dirty="0" smtClean="0"/>
                        <a:t>1 byte + binary</a:t>
                      </a:r>
                      <a:endParaRPr lang="en-US" dirty="0"/>
                    </a:p>
                  </a:txBody>
                  <a:tcPr/>
                </a:tc>
                <a:tc>
                  <a:txBody>
                    <a:bodyPr/>
                    <a:lstStyle/>
                    <a:p>
                      <a:r>
                        <a:rPr lang="en-US" sz="1600" dirty="0" smtClean="0"/>
                        <a:t>Variable-length binary string</a:t>
                      </a:r>
                      <a:endParaRPr lang="en-US" sz="1600" dirty="0"/>
                    </a:p>
                  </a:txBody>
                  <a:tcPr/>
                </a:tc>
                <a:extLst>
                  <a:ext uri="{0D108BD9-81ED-4DB2-BD59-A6C34878D82A}">
                    <a16:rowId xmlns:a16="http://schemas.microsoft.com/office/drawing/2014/main" val="10007"/>
                  </a:ext>
                </a:extLst>
              </a:tr>
              <a:tr h="314960">
                <a:tc>
                  <a:txBody>
                    <a:bodyPr/>
                    <a:lstStyle/>
                    <a:p>
                      <a:r>
                        <a:rPr lang="en-US" dirty="0" smtClean="0"/>
                        <a:t>character [(n)]</a:t>
                      </a:r>
                      <a:endParaRPr lang="en-US" dirty="0"/>
                    </a:p>
                  </a:txBody>
                  <a:tcPr/>
                </a:tc>
                <a:tc>
                  <a:txBody>
                    <a:bodyPr/>
                    <a:lstStyle/>
                    <a:p>
                      <a:r>
                        <a:rPr lang="en-US" dirty="0" smtClean="0"/>
                        <a:t>1 byte</a:t>
                      </a:r>
                      <a:r>
                        <a:rPr lang="en-US" baseline="0" dirty="0" smtClean="0"/>
                        <a:t> + </a:t>
                      </a:r>
                      <a:r>
                        <a:rPr lang="en-US" i="1" baseline="0" dirty="0" smtClean="0"/>
                        <a:t>n</a:t>
                      </a:r>
                      <a:endParaRPr lang="en-US" dirty="0"/>
                    </a:p>
                  </a:txBody>
                  <a:tcPr/>
                </a:tc>
                <a:tc>
                  <a:txBody>
                    <a:bodyPr/>
                    <a:lstStyle/>
                    <a:p>
                      <a:r>
                        <a:rPr lang="en-US" sz="1600" dirty="0" smtClean="0"/>
                        <a:t>Fixed-length,</a:t>
                      </a:r>
                      <a:r>
                        <a:rPr lang="en-US" sz="1600" baseline="0" dirty="0" smtClean="0"/>
                        <a:t> blank padded</a:t>
                      </a:r>
                      <a:endParaRPr lang="en-US" sz="1600" dirty="0"/>
                    </a:p>
                  </a:txBody>
                  <a:tcPr/>
                </a:tc>
                <a:extLst>
                  <a:ext uri="{0D108BD9-81ED-4DB2-BD59-A6C34878D82A}">
                    <a16:rowId xmlns:a16="http://schemas.microsoft.com/office/drawing/2014/main" val="10008"/>
                  </a:ext>
                </a:extLst>
              </a:tr>
              <a:tr h="314960">
                <a:tc>
                  <a:txBody>
                    <a:bodyPr/>
                    <a:lstStyle/>
                    <a:p>
                      <a:r>
                        <a:rPr lang="en-US" dirty="0" smtClean="0"/>
                        <a:t>character varying [(n)]</a:t>
                      </a:r>
                      <a:endParaRPr lang="en-US" dirty="0"/>
                    </a:p>
                  </a:txBody>
                  <a:tcPr/>
                </a:tc>
                <a:tc>
                  <a:txBody>
                    <a:bodyPr/>
                    <a:lstStyle/>
                    <a:p>
                      <a:r>
                        <a:rPr lang="en-US" dirty="0" smtClean="0"/>
                        <a:t>1</a:t>
                      </a:r>
                      <a:r>
                        <a:rPr lang="en-US" baseline="0" dirty="0" smtClean="0"/>
                        <a:t> byte + </a:t>
                      </a:r>
                      <a:r>
                        <a:rPr lang="en-US" i="1" baseline="0" dirty="0" smtClean="0"/>
                        <a:t>string size</a:t>
                      </a:r>
                      <a:endParaRPr lang="en-US" dirty="0"/>
                    </a:p>
                  </a:txBody>
                  <a:tcPr/>
                </a:tc>
                <a:tc>
                  <a:txBody>
                    <a:bodyPr/>
                    <a:lstStyle/>
                    <a:p>
                      <a:r>
                        <a:rPr lang="en-US" sz="1600" dirty="0" smtClean="0"/>
                        <a:t>Variable-length with limit</a:t>
                      </a:r>
                      <a:endParaRPr lang="en-US" sz="1600" dirty="0"/>
                    </a:p>
                  </a:txBody>
                  <a:tcPr/>
                </a:tc>
                <a:extLst>
                  <a:ext uri="{0D108BD9-81ED-4DB2-BD59-A6C34878D82A}">
                    <a16:rowId xmlns:a16="http://schemas.microsoft.com/office/drawing/2014/main" val="10009"/>
                  </a:ext>
                </a:extLst>
              </a:tr>
              <a:tr h="314960">
                <a:tc>
                  <a:txBody>
                    <a:bodyPr/>
                    <a:lstStyle/>
                    <a:p>
                      <a:r>
                        <a:rPr lang="en-US" dirty="0" smtClean="0"/>
                        <a:t>cidr</a:t>
                      </a:r>
                      <a:endParaRPr lang="en-US" dirty="0"/>
                    </a:p>
                  </a:txBody>
                  <a:tcPr/>
                </a:tc>
                <a:tc>
                  <a:txBody>
                    <a:bodyPr/>
                    <a:lstStyle/>
                    <a:p>
                      <a:r>
                        <a:rPr lang="en-US" dirty="0" smtClean="0"/>
                        <a:t>12 or 24 bytes</a:t>
                      </a:r>
                      <a:endParaRPr lang="en-US" dirty="0"/>
                    </a:p>
                  </a:txBody>
                  <a:tcPr/>
                </a:tc>
                <a:tc>
                  <a:txBody>
                    <a:bodyPr/>
                    <a:lstStyle/>
                    <a:p>
                      <a:r>
                        <a:rPr lang="en-US" sz="1600" dirty="0" smtClean="0"/>
                        <a:t>IPV4 and IPV6 networks</a:t>
                      </a:r>
                      <a:endParaRPr lang="en-US" sz="1600" dirty="0"/>
                    </a:p>
                  </a:txBody>
                  <a:tcPr/>
                </a:tc>
                <a:extLst>
                  <a:ext uri="{0D108BD9-81ED-4DB2-BD59-A6C34878D82A}">
                    <a16:rowId xmlns:a16="http://schemas.microsoft.com/office/drawing/2014/main" val="10010"/>
                  </a:ext>
                </a:extLst>
              </a:tr>
              <a:tr h="640080">
                <a:tc>
                  <a:txBody>
                    <a:bodyPr/>
                    <a:lstStyle/>
                    <a:p>
                      <a:r>
                        <a:rPr lang="en-US" dirty="0" smtClean="0"/>
                        <a:t>circle</a:t>
                      </a:r>
                      <a:endParaRPr lang="en-US" dirty="0"/>
                    </a:p>
                  </a:txBody>
                  <a:tcPr/>
                </a:tc>
                <a:tc>
                  <a:txBody>
                    <a:bodyPr/>
                    <a:lstStyle/>
                    <a:p>
                      <a:r>
                        <a:rPr lang="en-US" dirty="0" smtClean="0"/>
                        <a:t>24 bytes</a:t>
                      </a:r>
                      <a:endParaRPr lang="en-US" dirty="0"/>
                    </a:p>
                  </a:txBody>
                  <a:tcPr/>
                </a:tc>
                <a:tc>
                  <a:txBody>
                    <a:bodyPr/>
                    <a:lstStyle/>
                    <a:p>
                      <a:r>
                        <a:rPr lang="en-US" sz="1600" dirty="0" smtClean="0"/>
                        <a:t>Circle in the plane</a:t>
                      </a:r>
                      <a:br>
                        <a:rPr lang="en-US" sz="1600" dirty="0" smtClean="0"/>
                      </a:br>
                      <a:r>
                        <a:rPr lang="en-US" sz="1600" dirty="0" smtClean="0"/>
                        <a:t>(</a:t>
                      </a:r>
                      <a:r>
                        <a:rPr lang="en-US" sz="1600" i="1" dirty="0" smtClean="0"/>
                        <a:t>not</a:t>
                      </a:r>
                      <a:r>
                        <a:rPr lang="en-US" sz="1600" i="1" baseline="0" dirty="0" smtClean="0"/>
                        <a:t> allowed in distribution key  columns</a:t>
                      </a:r>
                      <a:r>
                        <a:rPr lang="en-US" sz="1600" i="0" baseline="0" dirty="0" smtClean="0"/>
                        <a:t>)</a:t>
                      </a:r>
                      <a:endParaRPr lang="en-US" sz="1600" dirty="0"/>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4404908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346"/>
            <a:ext cx="8229600" cy="876054"/>
          </a:xfrm>
        </p:spPr>
        <p:txBody>
          <a:bodyPr/>
          <a:lstStyle/>
          <a:p>
            <a:r>
              <a:rPr lang="en-US" dirty="0" smtClean="0"/>
              <a:t>Greenplum Database Data Types (</a:t>
            </a:r>
            <a:r>
              <a:rPr lang="en-US" dirty="0" err="1" smtClean="0"/>
              <a:t>Cont’d.</a:t>
            </a:r>
            <a:r>
              <a:rPr lang="en-US" dirty="0" smtClean="0"/>
              <a:t>)</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8691494"/>
              </p:ext>
            </p:extLst>
          </p:nvPr>
        </p:nvGraphicFramePr>
        <p:xfrm>
          <a:off x="0" y="914400"/>
          <a:ext cx="9144001" cy="5029200"/>
        </p:xfrm>
        <a:graphic>
          <a:graphicData uri="http://schemas.openxmlformats.org/drawingml/2006/table">
            <a:tbl>
              <a:tblPr firstRow="1" bandRow="1">
                <a:tableStyleId>{5C22544A-7EE6-4342-B048-85BDC9FD1C3A}</a:tableStyleId>
              </a:tblPr>
              <a:tblGrid>
                <a:gridCol w="2438112">
                  <a:extLst>
                    <a:ext uri="{9D8B030D-6E8A-4147-A177-3AD203B41FA5}">
                      <a16:colId xmlns:a16="http://schemas.microsoft.com/office/drawing/2014/main" val="20000"/>
                    </a:ext>
                  </a:extLst>
                </a:gridCol>
                <a:gridCol w="1893258">
                  <a:extLst>
                    <a:ext uri="{9D8B030D-6E8A-4147-A177-3AD203B41FA5}">
                      <a16:colId xmlns:a16="http://schemas.microsoft.com/office/drawing/2014/main" val="20001"/>
                    </a:ext>
                  </a:extLst>
                </a:gridCol>
                <a:gridCol w="4812631">
                  <a:extLst>
                    <a:ext uri="{9D8B030D-6E8A-4147-A177-3AD203B41FA5}">
                      <a16:colId xmlns:a16="http://schemas.microsoft.com/office/drawing/2014/main" val="20002"/>
                    </a:ext>
                  </a:extLst>
                </a:gridCol>
              </a:tblGrid>
              <a:tr h="159798">
                <a:tc>
                  <a:txBody>
                    <a:bodyPr/>
                    <a:lstStyle/>
                    <a:p>
                      <a:r>
                        <a:rPr lang="en-US" dirty="0" smtClean="0"/>
                        <a:t>Name</a:t>
                      </a:r>
                      <a:endParaRPr lang="en-US" dirty="0"/>
                    </a:p>
                  </a:txBody>
                  <a:tcPr/>
                </a:tc>
                <a:tc>
                  <a:txBody>
                    <a:bodyPr/>
                    <a:lstStyle/>
                    <a:p>
                      <a:r>
                        <a:rPr lang="en-US" dirty="0" smtClean="0"/>
                        <a:t>Size</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10000"/>
                  </a:ext>
                </a:extLst>
              </a:tr>
              <a:tr h="159798">
                <a:tc>
                  <a:txBody>
                    <a:bodyPr/>
                    <a:lstStyle/>
                    <a:p>
                      <a:r>
                        <a:rPr lang="en-US" dirty="0" smtClean="0"/>
                        <a:t>date</a:t>
                      </a:r>
                      <a:endParaRPr lang="en-US" dirty="0"/>
                    </a:p>
                  </a:txBody>
                  <a:tcPr/>
                </a:tc>
                <a:tc>
                  <a:txBody>
                    <a:bodyPr/>
                    <a:lstStyle/>
                    <a:p>
                      <a:r>
                        <a:rPr lang="en-US" dirty="0" smtClean="0"/>
                        <a:t>4 bytes</a:t>
                      </a:r>
                      <a:endParaRPr lang="en-US" dirty="0"/>
                    </a:p>
                  </a:txBody>
                  <a:tcPr/>
                </a:tc>
                <a:tc>
                  <a:txBody>
                    <a:bodyPr/>
                    <a:lstStyle/>
                    <a:p>
                      <a:r>
                        <a:rPr lang="en-US" sz="1600" dirty="0" smtClean="0"/>
                        <a:t>Calendar</a:t>
                      </a:r>
                      <a:r>
                        <a:rPr lang="en-US" sz="1600" baseline="0" dirty="0" smtClean="0"/>
                        <a:t> date (year, month, day)</a:t>
                      </a:r>
                      <a:endParaRPr lang="en-US" sz="1600" dirty="0"/>
                    </a:p>
                  </a:txBody>
                  <a:tcPr/>
                </a:tc>
                <a:extLst>
                  <a:ext uri="{0D108BD9-81ED-4DB2-BD59-A6C34878D82A}">
                    <a16:rowId xmlns:a16="http://schemas.microsoft.com/office/drawing/2014/main" val="10001"/>
                  </a:ext>
                </a:extLst>
              </a:tr>
              <a:tr h="159798">
                <a:tc>
                  <a:txBody>
                    <a:bodyPr/>
                    <a:lstStyle/>
                    <a:p>
                      <a:r>
                        <a:rPr lang="en-US" dirty="0" smtClean="0"/>
                        <a:t>decimal [(p,s)]</a:t>
                      </a:r>
                      <a:endParaRPr lang="en-US" dirty="0"/>
                    </a:p>
                  </a:txBody>
                  <a:tcPr/>
                </a:tc>
                <a:tc>
                  <a:txBody>
                    <a:bodyPr/>
                    <a:lstStyle/>
                    <a:p>
                      <a:r>
                        <a:rPr lang="en-US" dirty="0" smtClean="0"/>
                        <a:t>variable</a:t>
                      </a:r>
                      <a:endParaRPr lang="en-US" dirty="0"/>
                    </a:p>
                  </a:txBody>
                  <a:tcPr/>
                </a:tc>
                <a:tc>
                  <a:txBody>
                    <a:bodyPr/>
                    <a:lstStyle/>
                    <a:p>
                      <a:r>
                        <a:rPr lang="en-US" sz="1600" dirty="0" smtClean="0"/>
                        <a:t>User-specified precision, exact</a:t>
                      </a:r>
                      <a:endParaRPr lang="en-US" sz="1600" dirty="0"/>
                    </a:p>
                  </a:txBody>
                  <a:tcPr/>
                </a:tc>
                <a:extLst>
                  <a:ext uri="{0D108BD9-81ED-4DB2-BD59-A6C34878D82A}">
                    <a16:rowId xmlns:a16="http://schemas.microsoft.com/office/drawing/2014/main" val="10002"/>
                  </a:ext>
                </a:extLst>
              </a:tr>
              <a:tr h="159798">
                <a:tc>
                  <a:txBody>
                    <a:bodyPr/>
                    <a:lstStyle/>
                    <a:p>
                      <a:r>
                        <a:rPr lang="en-US" dirty="0" smtClean="0"/>
                        <a:t>double precision</a:t>
                      </a:r>
                      <a:endParaRPr lang="en-US" dirty="0"/>
                    </a:p>
                  </a:txBody>
                  <a:tcPr/>
                </a:tc>
                <a:tc>
                  <a:txBody>
                    <a:bodyPr/>
                    <a:lstStyle/>
                    <a:p>
                      <a:r>
                        <a:rPr lang="en-US" i="0" dirty="0" smtClean="0"/>
                        <a:t>8 bytes</a:t>
                      </a:r>
                      <a:endParaRPr lang="en-US" i="0" dirty="0"/>
                    </a:p>
                  </a:txBody>
                  <a:tcPr/>
                </a:tc>
                <a:tc>
                  <a:txBody>
                    <a:bodyPr/>
                    <a:lstStyle/>
                    <a:p>
                      <a:r>
                        <a:rPr lang="en-US" sz="1600" dirty="0" smtClean="0"/>
                        <a:t>Variable-precision,</a:t>
                      </a:r>
                      <a:r>
                        <a:rPr lang="en-US" sz="1600" baseline="0" dirty="0" smtClean="0"/>
                        <a:t> inexact</a:t>
                      </a:r>
                      <a:endParaRPr lang="en-US" sz="1600" dirty="0"/>
                    </a:p>
                  </a:txBody>
                  <a:tcPr/>
                </a:tc>
                <a:extLst>
                  <a:ext uri="{0D108BD9-81ED-4DB2-BD59-A6C34878D82A}">
                    <a16:rowId xmlns:a16="http://schemas.microsoft.com/office/drawing/2014/main" val="10003"/>
                  </a:ext>
                </a:extLst>
              </a:tr>
              <a:tr h="159798">
                <a:tc>
                  <a:txBody>
                    <a:bodyPr/>
                    <a:lstStyle/>
                    <a:p>
                      <a:r>
                        <a:rPr lang="en-US" dirty="0" smtClean="0"/>
                        <a:t>inet</a:t>
                      </a:r>
                      <a:endParaRPr lang="en-US" dirty="0"/>
                    </a:p>
                  </a:txBody>
                  <a:tcPr/>
                </a:tc>
                <a:tc>
                  <a:txBody>
                    <a:bodyPr/>
                    <a:lstStyle/>
                    <a:p>
                      <a:r>
                        <a:rPr lang="en-US" dirty="0" smtClean="0"/>
                        <a:t>12 or 24 bytes</a:t>
                      </a:r>
                      <a:endParaRPr lang="en-US" dirty="0"/>
                    </a:p>
                  </a:txBody>
                  <a:tcPr/>
                </a:tc>
                <a:tc>
                  <a:txBody>
                    <a:bodyPr/>
                    <a:lstStyle/>
                    <a:p>
                      <a:r>
                        <a:rPr lang="en-US" sz="1600" dirty="0" smtClean="0"/>
                        <a:t>IPV4 and IPv6 hosts and networks</a:t>
                      </a:r>
                      <a:endParaRPr lang="en-US" sz="1600" dirty="0"/>
                    </a:p>
                  </a:txBody>
                  <a:tcPr/>
                </a:tc>
                <a:extLst>
                  <a:ext uri="{0D108BD9-81ED-4DB2-BD59-A6C34878D82A}">
                    <a16:rowId xmlns:a16="http://schemas.microsoft.com/office/drawing/2014/main" val="10004"/>
                  </a:ext>
                </a:extLst>
              </a:tr>
              <a:tr h="159798">
                <a:tc>
                  <a:txBody>
                    <a:bodyPr/>
                    <a:lstStyle/>
                    <a:p>
                      <a:r>
                        <a:rPr lang="en-US" dirty="0" smtClean="0"/>
                        <a:t>integer</a:t>
                      </a:r>
                      <a:endParaRPr lang="en-US" dirty="0"/>
                    </a:p>
                  </a:txBody>
                  <a:tcPr/>
                </a:tc>
                <a:tc>
                  <a:txBody>
                    <a:bodyPr/>
                    <a:lstStyle/>
                    <a:p>
                      <a:r>
                        <a:rPr lang="en-US" dirty="0" smtClean="0"/>
                        <a:t>4</a:t>
                      </a:r>
                      <a:r>
                        <a:rPr lang="en-US" baseline="0" dirty="0" smtClean="0"/>
                        <a:t> bytes</a:t>
                      </a:r>
                      <a:endParaRPr lang="en-US" dirty="0"/>
                    </a:p>
                  </a:txBody>
                  <a:tcPr/>
                </a:tc>
                <a:tc>
                  <a:txBody>
                    <a:bodyPr/>
                    <a:lstStyle/>
                    <a:p>
                      <a:r>
                        <a:rPr lang="en-US" sz="1600" dirty="0" smtClean="0"/>
                        <a:t>Usual choice for integer</a:t>
                      </a:r>
                      <a:endParaRPr lang="en-US" sz="1600" dirty="0"/>
                    </a:p>
                  </a:txBody>
                  <a:tcPr/>
                </a:tc>
                <a:extLst>
                  <a:ext uri="{0D108BD9-81ED-4DB2-BD59-A6C34878D82A}">
                    <a16:rowId xmlns:a16="http://schemas.microsoft.com/office/drawing/2014/main" val="10005"/>
                  </a:ext>
                </a:extLst>
              </a:tr>
              <a:tr h="344010">
                <a:tc>
                  <a:txBody>
                    <a:bodyPr/>
                    <a:lstStyle/>
                    <a:p>
                      <a:r>
                        <a:rPr lang="en-US" dirty="0" smtClean="0"/>
                        <a:t>interval [(p)]</a:t>
                      </a:r>
                      <a:endParaRPr lang="en-US" dirty="0"/>
                    </a:p>
                  </a:txBody>
                  <a:tcPr/>
                </a:tc>
                <a:tc>
                  <a:txBody>
                    <a:bodyPr/>
                    <a:lstStyle/>
                    <a:p>
                      <a:r>
                        <a:rPr lang="en-US" dirty="0" smtClean="0"/>
                        <a:t>12 bytes</a:t>
                      </a:r>
                      <a:endParaRPr lang="en-US" dirty="0"/>
                    </a:p>
                  </a:txBody>
                  <a:tcPr/>
                </a:tc>
                <a:tc>
                  <a:txBody>
                    <a:bodyPr/>
                    <a:lstStyle/>
                    <a:p>
                      <a:r>
                        <a:rPr lang="en-US" sz="1600" dirty="0" smtClean="0"/>
                        <a:t>Time span</a:t>
                      </a:r>
                      <a:endParaRPr lang="en-US" sz="1600" dirty="0"/>
                    </a:p>
                  </a:txBody>
                  <a:tcPr/>
                </a:tc>
                <a:extLst>
                  <a:ext uri="{0D108BD9-81ED-4DB2-BD59-A6C34878D82A}">
                    <a16:rowId xmlns:a16="http://schemas.microsoft.com/office/drawing/2014/main" val="10006"/>
                  </a:ext>
                </a:extLst>
              </a:tr>
              <a:tr h="159798">
                <a:tc>
                  <a:txBody>
                    <a:bodyPr/>
                    <a:lstStyle/>
                    <a:p>
                      <a:r>
                        <a:rPr lang="en-US" dirty="0" smtClean="0"/>
                        <a:t>lseg</a:t>
                      </a:r>
                      <a:endParaRPr lang="en-US" dirty="0"/>
                    </a:p>
                  </a:txBody>
                  <a:tcPr/>
                </a:tc>
                <a:tc>
                  <a:txBody>
                    <a:bodyPr/>
                    <a:lstStyle/>
                    <a:p>
                      <a:r>
                        <a:rPr lang="en-US" dirty="0" smtClean="0"/>
                        <a:t>32 bytes</a:t>
                      </a:r>
                      <a:endParaRPr lang="en-US" dirty="0"/>
                    </a:p>
                  </a:txBody>
                  <a:tcPr/>
                </a:tc>
                <a:tc>
                  <a:txBody>
                    <a:bodyPr/>
                    <a:lstStyle/>
                    <a:p>
                      <a:r>
                        <a:rPr lang="en-US" sz="1600" dirty="0" smtClean="0"/>
                        <a:t>Line segment in the plane</a:t>
                      </a:r>
                      <a:br>
                        <a:rPr lang="en-US" sz="1600" dirty="0" smtClean="0"/>
                      </a:br>
                      <a:r>
                        <a:rPr lang="en-US" sz="1600" dirty="0" smtClean="0"/>
                        <a:t>(</a:t>
                      </a:r>
                      <a:r>
                        <a:rPr lang="en-US" sz="1600" i="1" dirty="0" smtClean="0"/>
                        <a:t>not allowed in distribution key columns)</a:t>
                      </a:r>
                      <a:endParaRPr lang="en-US" sz="1600" i="1" dirty="0"/>
                    </a:p>
                  </a:txBody>
                  <a:tcPr/>
                </a:tc>
                <a:extLst>
                  <a:ext uri="{0D108BD9-81ED-4DB2-BD59-A6C34878D82A}">
                    <a16:rowId xmlns:a16="http://schemas.microsoft.com/office/drawing/2014/main" val="10007"/>
                  </a:ext>
                </a:extLst>
              </a:tr>
              <a:tr h="159798">
                <a:tc>
                  <a:txBody>
                    <a:bodyPr/>
                    <a:lstStyle/>
                    <a:p>
                      <a:r>
                        <a:rPr lang="en-US" dirty="0" smtClean="0"/>
                        <a:t>macaddr</a:t>
                      </a:r>
                      <a:endParaRPr lang="en-US" dirty="0"/>
                    </a:p>
                  </a:txBody>
                  <a:tcPr/>
                </a:tc>
                <a:tc>
                  <a:txBody>
                    <a:bodyPr/>
                    <a:lstStyle/>
                    <a:p>
                      <a:r>
                        <a:rPr lang="en-US" dirty="0" smtClean="0"/>
                        <a:t>6 bytes</a:t>
                      </a:r>
                      <a:endParaRPr lang="en-US" dirty="0"/>
                    </a:p>
                  </a:txBody>
                  <a:tcPr/>
                </a:tc>
                <a:tc>
                  <a:txBody>
                    <a:bodyPr/>
                    <a:lstStyle/>
                    <a:p>
                      <a:r>
                        <a:rPr lang="en-US" sz="1600" dirty="0" smtClean="0"/>
                        <a:t>MAC addresses</a:t>
                      </a:r>
                      <a:endParaRPr lang="en-US" sz="1600" dirty="0"/>
                    </a:p>
                  </a:txBody>
                  <a:tcPr/>
                </a:tc>
                <a:extLst>
                  <a:ext uri="{0D108BD9-81ED-4DB2-BD59-A6C34878D82A}">
                    <a16:rowId xmlns:a16="http://schemas.microsoft.com/office/drawing/2014/main" val="10008"/>
                  </a:ext>
                </a:extLst>
              </a:tr>
              <a:tr h="159798">
                <a:tc>
                  <a:txBody>
                    <a:bodyPr/>
                    <a:lstStyle/>
                    <a:p>
                      <a:r>
                        <a:rPr lang="en-US" dirty="0" smtClean="0"/>
                        <a:t>money</a:t>
                      </a:r>
                      <a:endParaRPr lang="en-US" dirty="0"/>
                    </a:p>
                  </a:txBody>
                  <a:tcPr/>
                </a:tc>
                <a:tc>
                  <a:txBody>
                    <a:bodyPr/>
                    <a:lstStyle/>
                    <a:p>
                      <a:r>
                        <a:rPr lang="en-US" dirty="0" smtClean="0"/>
                        <a:t>4 bytes</a:t>
                      </a:r>
                      <a:endParaRPr lang="en-US" dirty="0"/>
                    </a:p>
                  </a:txBody>
                  <a:tcPr/>
                </a:tc>
                <a:tc>
                  <a:txBody>
                    <a:bodyPr/>
                    <a:lstStyle/>
                    <a:p>
                      <a:r>
                        <a:rPr lang="en-US" sz="1600" dirty="0" smtClean="0"/>
                        <a:t>Currency amount</a:t>
                      </a:r>
                      <a:endParaRPr lang="en-US" sz="1600" dirty="0"/>
                    </a:p>
                  </a:txBody>
                  <a:tcPr/>
                </a:tc>
                <a:extLst>
                  <a:ext uri="{0D108BD9-81ED-4DB2-BD59-A6C34878D82A}">
                    <a16:rowId xmlns:a16="http://schemas.microsoft.com/office/drawing/2014/main" val="10009"/>
                  </a:ext>
                </a:extLst>
              </a:tr>
              <a:tr h="159798">
                <a:tc>
                  <a:txBody>
                    <a:bodyPr/>
                    <a:lstStyle/>
                    <a:p>
                      <a:r>
                        <a:rPr lang="en-US" dirty="0" smtClean="0"/>
                        <a:t>path</a:t>
                      </a:r>
                      <a:endParaRPr lang="en-US" dirty="0"/>
                    </a:p>
                  </a:txBody>
                  <a:tcPr/>
                </a:tc>
                <a:tc>
                  <a:txBody>
                    <a:bodyPr/>
                    <a:lstStyle/>
                    <a:p>
                      <a:r>
                        <a:rPr lang="en-US" dirty="0" smtClean="0"/>
                        <a:t>16+16</a:t>
                      </a:r>
                      <a:r>
                        <a:rPr lang="en-US" i="1" dirty="0" smtClean="0"/>
                        <a:t>n</a:t>
                      </a:r>
                      <a:r>
                        <a:rPr lang="en-US" i="0" baseline="0" dirty="0" smtClean="0"/>
                        <a:t> bytes</a:t>
                      </a:r>
                      <a:endParaRPr lang="en-US" dirty="0"/>
                    </a:p>
                  </a:txBody>
                  <a:tcPr/>
                </a:tc>
                <a:tc>
                  <a:txBody>
                    <a:bodyPr/>
                    <a:lstStyle/>
                    <a:p>
                      <a:r>
                        <a:rPr lang="en-US" sz="1600" dirty="0" smtClean="0"/>
                        <a:t>Geometric path in the plane</a:t>
                      </a:r>
                      <a:br>
                        <a:rPr lang="en-US" sz="1600" dirty="0" smtClean="0"/>
                      </a:br>
                      <a:r>
                        <a:rPr lang="en-US" sz="1600" dirty="0" smtClean="0"/>
                        <a:t>(</a:t>
                      </a:r>
                      <a:r>
                        <a:rPr lang="en-US" sz="1600" i="1" dirty="0" smtClean="0"/>
                        <a:t>not allowed in distribution key columns</a:t>
                      </a:r>
                      <a:r>
                        <a:rPr lang="en-US" sz="1600" i="0" dirty="0" smtClean="0"/>
                        <a:t>)</a:t>
                      </a:r>
                      <a:endParaRPr lang="en-US" sz="1600" dirty="0"/>
                    </a:p>
                  </a:txBody>
                  <a:tcPr/>
                </a:tc>
                <a:extLst>
                  <a:ext uri="{0D108BD9-81ED-4DB2-BD59-A6C34878D82A}">
                    <a16:rowId xmlns:a16="http://schemas.microsoft.com/office/drawing/2014/main" val="10010"/>
                  </a:ext>
                </a:extLst>
              </a:tr>
              <a:tr h="344010">
                <a:tc>
                  <a:txBody>
                    <a:bodyPr/>
                    <a:lstStyle/>
                    <a:p>
                      <a:r>
                        <a:rPr lang="en-US" dirty="0" smtClean="0"/>
                        <a:t>point</a:t>
                      </a:r>
                      <a:endParaRPr lang="en-US" dirty="0"/>
                    </a:p>
                  </a:txBody>
                  <a:tcPr/>
                </a:tc>
                <a:tc>
                  <a:txBody>
                    <a:bodyPr/>
                    <a:lstStyle/>
                    <a:p>
                      <a:r>
                        <a:rPr lang="en-US" dirty="0" smtClean="0"/>
                        <a:t>16 bytes</a:t>
                      </a:r>
                      <a:endParaRPr lang="en-US" dirty="0"/>
                    </a:p>
                  </a:txBody>
                  <a:tcPr/>
                </a:tc>
                <a:tc>
                  <a:txBody>
                    <a:bodyPr/>
                    <a:lstStyle/>
                    <a:p>
                      <a:r>
                        <a:rPr lang="en-US" sz="1600" dirty="0" smtClean="0"/>
                        <a:t>Geometric point in the plane</a:t>
                      </a:r>
                      <a:br>
                        <a:rPr lang="en-US" sz="1600" dirty="0" smtClean="0"/>
                      </a:br>
                      <a:r>
                        <a:rPr lang="en-US" sz="1600" i="0" dirty="0" smtClean="0"/>
                        <a:t>(</a:t>
                      </a:r>
                      <a:r>
                        <a:rPr lang="en-US" sz="1600" i="1" dirty="0" smtClean="0"/>
                        <a:t>not allowed in distribution key columns</a:t>
                      </a:r>
                      <a:r>
                        <a:rPr lang="en-US" sz="1600" i="0" dirty="0" smtClean="0"/>
                        <a:t>)</a:t>
                      </a:r>
                      <a:endParaRPr lang="en-US" sz="1600" i="0" dirty="0"/>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6545442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59"/>
            <a:ext cx="8229600" cy="920359"/>
          </a:xfrm>
        </p:spPr>
        <p:txBody>
          <a:bodyPr/>
          <a:lstStyle/>
          <a:p>
            <a:r>
              <a:rPr lang="en-US" dirty="0" smtClean="0"/>
              <a:t>Greenplum Database Data Types (</a:t>
            </a:r>
            <a:r>
              <a:rPr lang="en-US" dirty="0" err="1" smtClean="0"/>
              <a:t>Cont’d.</a:t>
            </a:r>
            <a:r>
              <a:rPr lang="en-US" dirty="0" smtClean="0"/>
              <a:t>)</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212747011"/>
              </p:ext>
            </p:extLst>
          </p:nvPr>
        </p:nvGraphicFramePr>
        <p:xfrm>
          <a:off x="0" y="914400"/>
          <a:ext cx="9144000" cy="5029200"/>
        </p:xfrm>
        <a:graphic>
          <a:graphicData uri="http://schemas.openxmlformats.org/drawingml/2006/table">
            <a:tbl>
              <a:tblPr firstRow="1" bandRow="1">
                <a:tableStyleId>{5C22544A-7EE6-4342-B048-85BDC9FD1C3A}</a:tableStyleId>
              </a:tblPr>
              <a:tblGrid>
                <a:gridCol w="2486526">
                  <a:extLst>
                    <a:ext uri="{9D8B030D-6E8A-4147-A177-3AD203B41FA5}">
                      <a16:colId xmlns:a16="http://schemas.microsoft.com/office/drawing/2014/main" val="20000"/>
                    </a:ext>
                  </a:extLst>
                </a:gridCol>
                <a:gridCol w="2165685">
                  <a:extLst>
                    <a:ext uri="{9D8B030D-6E8A-4147-A177-3AD203B41FA5}">
                      <a16:colId xmlns:a16="http://schemas.microsoft.com/office/drawing/2014/main" val="20001"/>
                    </a:ext>
                  </a:extLst>
                </a:gridCol>
                <a:gridCol w="4491789">
                  <a:extLst>
                    <a:ext uri="{9D8B030D-6E8A-4147-A177-3AD203B41FA5}">
                      <a16:colId xmlns:a16="http://schemas.microsoft.com/office/drawing/2014/main" val="20002"/>
                    </a:ext>
                  </a:extLst>
                </a:gridCol>
              </a:tblGrid>
              <a:tr h="199505">
                <a:tc>
                  <a:txBody>
                    <a:bodyPr/>
                    <a:lstStyle/>
                    <a:p>
                      <a:r>
                        <a:rPr lang="en-US" dirty="0" smtClean="0"/>
                        <a:t>Name</a:t>
                      </a:r>
                      <a:endParaRPr lang="en-US" dirty="0"/>
                    </a:p>
                  </a:txBody>
                  <a:tcPr/>
                </a:tc>
                <a:tc>
                  <a:txBody>
                    <a:bodyPr/>
                    <a:lstStyle/>
                    <a:p>
                      <a:r>
                        <a:rPr lang="en-US" dirty="0" smtClean="0"/>
                        <a:t>Size</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10000"/>
                  </a:ext>
                </a:extLst>
              </a:tr>
              <a:tr h="349135">
                <a:tc>
                  <a:txBody>
                    <a:bodyPr/>
                    <a:lstStyle/>
                    <a:p>
                      <a:r>
                        <a:rPr lang="en-US" dirty="0" smtClean="0"/>
                        <a:t>polygon</a:t>
                      </a:r>
                      <a:endParaRPr lang="en-US" dirty="0"/>
                    </a:p>
                  </a:txBody>
                  <a:tcPr/>
                </a:tc>
                <a:tc>
                  <a:txBody>
                    <a:bodyPr/>
                    <a:lstStyle/>
                    <a:p>
                      <a:r>
                        <a:rPr lang="en-US" dirty="0" smtClean="0"/>
                        <a:t>40+16</a:t>
                      </a:r>
                      <a:r>
                        <a:rPr lang="en-US" i="1" dirty="0" smtClean="0"/>
                        <a:t>n</a:t>
                      </a:r>
                      <a:r>
                        <a:rPr lang="en-US" i="0" dirty="0" smtClean="0"/>
                        <a:t> bytes</a:t>
                      </a:r>
                      <a:endParaRPr lang="en-US" dirty="0"/>
                    </a:p>
                  </a:txBody>
                  <a:tcPr/>
                </a:tc>
                <a:tc>
                  <a:txBody>
                    <a:bodyPr/>
                    <a:lstStyle/>
                    <a:p>
                      <a:r>
                        <a:rPr lang="en-US" dirty="0" smtClean="0"/>
                        <a:t>Geometric path in the plane</a:t>
                      </a:r>
                      <a:br>
                        <a:rPr lang="en-US" dirty="0" smtClean="0"/>
                      </a:br>
                      <a:r>
                        <a:rPr lang="en-US" dirty="0" smtClean="0"/>
                        <a:t>(</a:t>
                      </a:r>
                      <a:r>
                        <a:rPr lang="en-US" i="1" dirty="0" smtClean="0"/>
                        <a:t>not allowed in distribution</a:t>
                      </a:r>
                      <a:r>
                        <a:rPr lang="en-US" i="1" baseline="0" dirty="0" smtClean="0"/>
                        <a:t> key columns</a:t>
                      </a:r>
                      <a:r>
                        <a:rPr lang="en-US" i="0" baseline="0" dirty="0" smtClean="0"/>
                        <a:t>)</a:t>
                      </a:r>
                      <a:endParaRPr lang="en-US" dirty="0"/>
                    </a:p>
                  </a:txBody>
                  <a:tcPr/>
                </a:tc>
                <a:extLst>
                  <a:ext uri="{0D108BD9-81ED-4DB2-BD59-A6C34878D82A}">
                    <a16:rowId xmlns:a16="http://schemas.microsoft.com/office/drawing/2014/main" val="10001"/>
                  </a:ext>
                </a:extLst>
              </a:tr>
              <a:tr h="199505">
                <a:tc>
                  <a:txBody>
                    <a:bodyPr/>
                    <a:lstStyle/>
                    <a:p>
                      <a:r>
                        <a:rPr lang="en-US" dirty="0" smtClean="0"/>
                        <a:t>real</a:t>
                      </a:r>
                      <a:endParaRPr lang="en-US" dirty="0"/>
                    </a:p>
                  </a:txBody>
                  <a:tcPr/>
                </a:tc>
                <a:tc>
                  <a:txBody>
                    <a:bodyPr/>
                    <a:lstStyle/>
                    <a:p>
                      <a:r>
                        <a:rPr lang="en-US" dirty="0" smtClean="0"/>
                        <a:t>4</a:t>
                      </a:r>
                      <a:r>
                        <a:rPr lang="en-US" baseline="0" dirty="0" smtClean="0"/>
                        <a:t> bytes</a:t>
                      </a:r>
                      <a:endParaRPr lang="en-US" dirty="0"/>
                    </a:p>
                  </a:txBody>
                  <a:tcPr/>
                </a:tc>
                <a:tc>
                  <a:txBody>
                    <a:bodyPr/>
                    <a:lstStyle/>
                    <a:p>
                      <a:r>
                        <a:rPr lang="en-US" dirty="0" smtClean="0"/>
                        <a:t>Variable-precision, inexact</a:t>
                      </a:r>
                      <a:endParaRPr lang="en-US" dirty="0"/>
                    </a:p>
                  </a:txBody>
                  <a:tcPr/>
                </a:tc>
                <a:extLst>
                  <a:ext uri="{0D108BD9-81ED-4DB2-BD59-A6C34878D82A}">
                    <a16:rowId xmlns:a16="http://schemas.microsoft.com/office/drawing/2014/main" val="10002"/>
                  </a:ext>
                </a:extLst>
              </a:tr>
              <a:tr h="199505">
                <a:tc>
                  <a:txBody>
                    <a:bodyPr/>
                    <a:lstStyle/>
                    <a:p>
                      <a:r>
                        <a:rPr lang="en-US" dirty="0" smtClean="0"/>
                        <a:t>serial</a:t>
                      </a:r>
                      <a:endParaRPr lang="en-US" dirty="0"/>
                    </a:p>
                  </a:txBody>
                  <a:tcPr/>
                </a:tc>
                <a:tc>
                  <a:txBody>
                    <a:bodyPr/>
                    <a:lstStyle/>
                    <a:p>
                      <a:r>
                        <a:rPr lang="en-US" i="0" dirty="0" smtClean="0"/>
                        <a:t>4 bytes</a:t>
                      </a:r>
                      <a:endParaRPr lang="en-US" i="0" dirty="0"/>
                    </a:p>
                  </a:txBody>
                  <a:tcPr/>
                </a:tc>
                <a:tc>
                  <a:txBody>
                    <a:bodyPr/>
                    <a:lstStyle/>
                    <a:p>
                      <a:r>
                        <a:rPr lang="en-US" dirty="0" smtClean="0"/>
                        <a:t>Autoincrementing</a:t>
                      </a:r>
                      <a:r>
                        <a:rPr lang="en-US" baseline="0" dirty="0" smtClean="0"/>
                        <a:t> integer</a:t>
                      </a:r>
                      <a:endParaRPr lang="en-US" dirty="0"/>
                    </a:p>
                  </a:txBody>
                  <a:tcPr/>
                </a:tc>
                <a:extLst>
                  <a:ext uri="{0D108BD9-81ED-4DB2-BD59-A6C34878D82A}">
                    <a16:rowId xmlns:a16="http://schemas.microsoft.com/office/drawing/2014/main" val="10003"/>
                  </a:ext>
                </a:extLst>
              </a:tr>
              <a:tr h="199505">
                <a:tc>
                  <a:txBody>
                    <a:bodyPr/>
                    <a:lstStyle/>
                    <a:p>
                      <a:r>
                        <a:rPr lang="en-US" dirty="0" smtClean="0"/>
                        <a:t>smallint</a:t>
                      </a:r>
                      <a:endParaRPr lang="en-US" dirty="0"/>
                    </a:p>
                  </a:txBody>
                  <a:tcPr/>
                </a:tc>
                <a:tc>
                  <a:txBody>
                    <a:bodyPr/>
                    <a:lstStyle/>
                    <a:p>
                      <a:r>
                        <a:rPr lang="en-US" dirty="0" smtClean="0"/>
                        <a:t>2 bytes</a:t>
                      </a:r>
                      <a:endParaRPr lang="en-US" dirty="0"/>
                    </a:p>
                  </a:txBody>
                  <a:tcPr/>
                </a:tc>
                <a:tc>
                  <a:txBody>
                    <a:bodyPr/>
                    <a:lstStyle/>
                    <a:p>
                      <a:r>
                        <a:rPr lang="en-US" dirty="0" smtClean="0"/>
                        <a:t>Small range integer</a:t>
                      </a:r>
                      <a:endParaRPr lang="en-US" dirty="0"/>
                    </a:p>
                  </a:txBody>
                  <a:tcPr/>
                </a:tc>
                <a:extLst>
                  <a:ext uri="{0D108BD9-81ED-4DB2-BD59-A6C34878D82A}">
                    <a16:rowId xmlns:a16="http://schemas.microsoft.com/office/drawing/2014/main" val="10004"/>
                  </a:ext>
                </a:extLst>
              </a:tr>
              <a:tr h="199505">
                <a:tc>
                  <a:txBody>
                    <a:bodyPr/>
                    <a:lstStyle/>
                    <a:p>
                      <a:r>
                        <a:rPr lang="en-US" dirty="0" smtClean="0"/>
                        <a:t>text</a:t>
                      </a:r>
                      <a:endParaRPr lang="en-US" dirty="0"/>
                    </a:p>
                  </a:txBody>
                  <a:tcPr/>
                </a:tc>
                <a:tc>
                  <a:txBody>
                    <a:bodyPr/>
                    <a:lstStyle/>
                    <a:p>
                      <a:r>
                        <a:rPr lang="en-US" dirty="0" smtClean="0"/>
                        <a:t>1 byte + </a:t>
                      </a:r>
                      <a:r>
                        <a:rPr lang="en-US" i="1" dirty="0" smtClean="0"/>
                        <a:t>string size</a:t>
                      </a:r>
                      <a:endParaRPr lang="en-US" dirty="0"/>
                    </a:p>
                  </a:txBody>
                  <a:tcPr/>
                </a:tc>
                <a:tc>
                  <a:txBody>
                    <a:bodyPr/>
                    <a:lstStyle/>
                    <a:p>
                      <a:r>
                        <a:rPr lang="en-US" dirty="0" smtClean="0"/>
                        <a:t>Variable unlimited length</a:t>
                      </a:r>
                      <a:endParaRPr lang="en-US" dirty="0"/>
                    </a:p>
                  </a:txBody>
                  <a:tcPr/>
                </a:tc>
                <a:extLst>
                  <a:ext uri="{0D108BD9-81ED-4DB2-BD59-A6C34878D82A}">
                    <a16:rowId xmlns:a16="http://schemas.microsoft.com/office/drawing/2014/main" val="10005"/>
                  </a:ext>
                </a:extLst>
              </a:tr>
              <a:tr h="349135">
                <a:tc>
                  <a:txBody>
                    <a:bodyPr/>
                    <a:lstStyle/>
                    <a:p>
                      <a:r>
                        <a:rPr lang="en-US" dirty="0" smtClean="0"/>
                        <a:t>time [(p)] [without time zone]</a:t>
                      </a:r>
                      <a:endParaRPr lang="en-US" dirty="0"/>
                    </a:p>
                  </a:txBody>
                  <a:tcPr/>
                </a:tc>
                <a:tc>
                  <a:txBody>
                    <a:bodyPr/>
                    <a:lstStyle/>
                    <a:p>
                      <a:r>
                        <a:rPr lang="en-US" dirty="0" smtClean="0"/>
                        <a:t>8 bytes</a:t>
                      </a:r>
                      <a:endParaRPr lang="en-US" dirty="0"/>
                    </a:p>
                  </a:txBody>
                  <a:tcPr/>
                </a:tc>
                <a:tc>
                  <a:txBody>
                    <a:bodyPr/>
                    <a:lstStyle/>
                    <a:p>
                      <a:r>
                        <a:rPr lang="en-US" dirty="0" smtClean="0"/>
                        <a:t>Time of day only</a:t>
                      </a:r>
                      <a:endParaRPr lang="en-US" dirty="0"/>
                    </a:p>
                  </a:txBody>
                  <a:tcPr/>
                </a:tc>
                <a:extLst>
                  <a:ext uri="{0D108BD9-81ED-4DB2-BD59-A6C34878D82A}">
                    <a16:rowId xmlns:a16="http://schemas.microsoft.com/office/drawing/2014/main" val="10006"/>
                  </a:ext>
                </a:extLst>
              </a:tr>
              <a:tr h="349135">
                <a:tc>
                  <a:txBody>
                    <a:bodyPr/>
                    <a:lstStyle/>
                    <a:p>
                      <a:r>
                        <a:rPr lang="en-US" dirty="0" smtClean="0"/>
                        <a:t>time [(p)] [with time zone]</a:t>
                      </a:r>
                      <a:endParaRPr lang="en-US" dirty="0"/>
                    </a:p>
                  </a:txBody>
                  <a:tcPr/>
                </a:tc>
                <a:tc>
                  <a:txBody>
                    <a:bodyPr/>
                    <a:lstStyle/>
                    <a:p>
                      <a:r>
                        <a:rPr lang="en-US" dirty="0" smtClean="0"/>
                        <a:t>12 bytes</a:t>
                      </a:r>
                      <a:endParaRPr lang="en-US" dirty="0"/>
                    </a:p>
                  </a:txBody>
                  <a:tcPr/>
                </a:tc>
                <a:tc>
                  <a:txBody>
                    <a:bodyPr/>
                    <a:lstStyle/>
                    <a:p>
                      <a:r>
                        <a:rPr lang="en-US" dirty="0" smtClean="0"/>
                        <a:t>Time of day only, with time zone</a:t>
                      </a:r>
                      <a:endParaRPr lang="en-US" i="1" dirty="0"/>
                    </a:p>
                  </a:txBody>
                  <a:tcPr/>
                </a:tc>
                <a:extLst>
                  <a:ext uri="{0D108BD9-81ED-4DB2-BD59-A6C34878D82A}">
                    <a16:rowId xmlns:a16="http://schemas.microsoft.com/office/drawing/2014/main" val="10007"/>
                  </a:ext>
                </a:extLst>
              </a:tr>
              <a:tr h="349135">
                <a:tc>
                  <a:txBody>
                    <a:bodyPr/>
                    <a:lstStyle/>
                    <a:p>
                      <a:r>
                        <a:rPr lang="en-US" dirty="0" smtClean="0"/>
                        <a:t>timestamp [(p)] [without timezone]</a:t>
                      </a:r>
                      <a:endParaRPr lang="en-US" dirty="0"/>
                    </a:p>
                  </a:txBody>
                  <a:tcPr/>
                </a:tc>
                <a:tc>
                  <a:txBody>
                    <a:bodyPr/>
                    <a:lstStyle/>
                    <a:p>
                      <a:r>
                        <a:rPr lang="en-US" dirty="0" smtClean="0"/>
                        <a:t>8 bytes</a:t>
                      </a:r>
                      <a:endParaRPr lang="en-US" dirty="0"/>
                    </a:p>
                  </a:txBody>
                  <a:tcPr/>
                </a:tc>
                <a:tc>
                  <a:txBody>
                    <a:bodyPr/>
                    <a:lstStyle/>
                    <a:p>
                      <a:r>
                        <a:rPr lang="en-US" dirty="0" smtClean="0"/>
                        <a:t>Both date and time</a:t>
                      </a:r>
                      <a:endParaRPr lang="en-US" dirty="0"/>
                    </a:p>
                  </a:txBody>
                  <a:tcPr/>
                </a:tc>
                <a:extLst>
                  <a:ext uri="{0D108BD9-81ED-4DB2-BD59-A6C34878D82A}">
                    <a16:rowId xmlns:a16="http://schemas.microsoft.com/office/drawing/2014/main" val="10008"/>
                  </a:ext>
                </a:extLst>
              </a:tr>
              <a:tr h="349135">
                <a:tc>
                  <a:txBody>
                    <a:bodyPr/>
                    <a:lstStyle/>
                    <a:p>
                      <a:r>
                        <a:rPr lang="en-US" dirty="0" smtClean="0"/>
                        <a:t>timestamp [(p)] [with timezone]</a:t>
                      </a:r>
                      <a:endParaRPr lang="en-US" dirty="0"/>
                    </a:p>
                  </a:txBody>
                  <a:tcPr/>
                </a:tc>
                <a:tc>
                  <a:txBody>
                    <a:bodyPr/>
                    <a:lstStyle/>
                    <a:p>
                      <a:r>
                        <a:rPr lang="en-US" smtClean="0"/>
                        <a:t>8 </a:t>
                      </a:r>
                      <a:r>
                        <a:rPr lang="en-US" dirty="0" smtClean="0"/>
                        <a:t>bytes</a:t>
                      </a:r>
                      <a:endParaRPr lang="en-US" dirty="0"/>
                    </a:p>
                  </a:txBody>
                  <a:tcPr/>
                </a:tc>
                <a:tc>
                  <a:txBody>
                    <a:bodyPr/>
                    <a:lstStyle/>
                    <a:p>
                      <a:r>
                        <a:rPr lang="en-US" dirty="0" smtClean="0"/>
                        <a:t>Both date and time, with time zone</a:t>
                      </a:r>
                      <a:endParaRPr lang="en-US"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1097504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26955"/>
            <a:ext cx="8229600" cy="995431"/>
          </a:xfrm>
        </p:spPr>
        <p:txBody>
          <a:bodyPr/>
          <a:lstStyle/>
          <a:p>
            <a:r>
              <a:rPr lang="en-US" dirty="0" smtClean="0"/>
              <a:t>Casting Data Types</a:t>
            </a:r>
            <a:endParaRPr lang="en-US" dirty="0"/>
          </a:p>
        </p:txBody>
      </p:sp>
      <p:sp>
        <p:nvSpPr>
          <p:cNvPr id="7" name="Content Placeholder 6"/>
          <p:cNvSpPr>
            <a:spLocks noGrp="1"/>
          </p:cNvSpPr>
          <p:nvPr>
            <p:ph idx="1"/>
          </p:nvPr>
        </p:nvSpPr>
        <p:spPr>
          <a:xfrm>
            <a:off x="457200" y="850392"/>
            <a:ext cx="8229600" cy="4525963"/>
          </a:xfrm>
        </p:spPr>
        <p:txBody>
          <a:bodyPr/>
          <a:lstStyle/>
          <a:p>
            <a:pPr>
              <a:buNone/>
            </a:pPr>
            <a:r>
              <a:rPr lang="en-US" dirty="0" smtClean="0"/>
              <a:t>A type cast:</a:t>
            </a:r>
          </a:p>
          <a:p>
            <a:r>
              <a:rPr lang="en-US" dirty="0" smtClean="0"/>
              <a:t>Is used to convert one data type to another</a:t>
            </a:r>
          </a:p>
          <a:p>
            <a:r>
              <a:rPr lang="en-US" dirty="0" smtClean="0"/>
              <a:t>Can be accomplished with the following syntax:</a:t>
            </a:r>
          </a:p>
          <a:p>
            <a:endParaRPr lang="en-US" dirty="0" smtClean="0"/>
          </a:p>
          <a:p>
            <a:endParaRPr lang="en-US" dirty="0" smtClean="0"/>
          </a:p>
          <a:p>
            <a:endParaRPr lang="en-US" dirty="0" smtClean="0"/>
          </a:p>
          <a:p>
            <a:endParaRPr lang="en-US" dirty="0" smtClean="0"/>
          </a:p>
          <a:p>
            <a:endParaRPr lang="en-US" dirty="0" smtClean="0"/>
          </a:p>
          <a:p>
            <a:r>
              <a:rPr lang="en-US" dirty="0" smtClean="0"/>
              <a:t>Can be omitted if there is no ambiguity</a:t>
            </a:r>
          </a:p>
          <a:p>
            <a:r>
              <a:rPr lang="en-US" dirty="0" smtClean="0"/>
              <a:t>Accepts regular SQL notation or dollar quoting for string constants</a:t>
            </a:r>
          </a:p>
        </p:txBody>
      </p:sp>
      <p:graphicFrame>
        <p:nvGraphicFramePr>
          <p:cNvPr id="8" name="Table 7"/>
          <p:cNvGraphicFramePr>
            <a:graphicFrameLocks noGrp="1"/>
          </p:cNvGraphicFramePr>
          <p:nvPr>
            <p:extLst>
              <p:ext uri="{D42A27DB-BD31-4B8C-83A1-F6EECF244321}">
                <p14:modId xmlns:p14="http://schemas.microsoft.com/office/powerpoint/2010/main" val="3777558168"/>
              </p:ext>
            </p:extLst>
          </p:nvPr>
        </p:nvGraphicFramePr>
        <p:xfrm>
          <a:off x="304800" y="2286000"/>
          <a:ext cx="7772400" cy="1920240"/>
        </p:xfrm>
        <a:graphic>
          <a:graphicData uri="http://schemas.openxmlformats.org/drawingml/2006/table">
            <a:tbl>
              <a:tblPr firstRow="1" bandRow="1">
                <a:tableStyleId>{5C22544A-7EE6-4342-B048-85BDC9FD1C3A}</a:tableStyleId>
              </a:tblPr>
              <a:tblGrid>
                <a:gridCol w="34290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457200">
                <a:tc>
                  <a:txBody>
                    <a:bodyPr/>
                    <a:lstStyle/>
                    <a:p>
                      <a:r>
                        <a:rPr lang="en-US" dirty="0" smtClean="0"/>
                        <a:t>Syntax</a:t>
                      </a:r>
                      <a:endParaRPr lang="en-US" dirty="0"/>
                    </a:p>
                  </a:txBody>
                  <a:tcPr anchor="ctr"/>
                </a:tc>
                <a:tc>
                  <a:txBody>
                    <a:bodyPr/>
                    <a:lstStyle/>
                    <a:p>
                      <a:r>
                        <a:rPr lang="en-US" dirty="0" smtClean="0"/>
                        <a:t>Example</a:t>
                      </a:r>
                      <a:endParaRPr lang="en-US" dirty="0"/>
                    </a:p>
                  </a:txBody>
                  <a:tcPr anchor="ctr"/>
                </a:tc>
                <a:extLst>
                  <a:ext uri="{0D108BD9-81ED-4DB2-BD59-A6C34878D82A}">
                    <a16:rowId xmlns:a16="http://schemas.microsoft.com/office/drawing/2014/main" val="10000"/>
                  </a:ext>
                </a:extLst>
              </a:tr>
              <a:tr h="221864">
                <a:tc>
                  <a:txBody>
                    <a:bodyPr/>
                    <a:lstStyle/>
                    <a:p>
                      <a:r>
                        <a:rPr lang="en-US" dirty="0" smtClean="0">
                          <a:latin typeface="Courier New" pitchFamily="49" charset="0"/>
                          <a:cs typeface="Courier New" pitchFamily="49" charset="0"/>
                        </a:rPr>
                        <a:t>type ‘string’</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REAL ‘2.117902’</a:t>
                      </a:r>
                    </a:p>
                  </a:txBody>
                  <a:tcPr/>
                </a:tc>
                <a:extLst>
                  <a:ext uri="{0D108BD9-81ED-4DB2-BD59-A6C34878D82A}">
                    <a16:rowId xmlns:a16="http://schemas.microsoft.com/office/drawing/2014/main" val="10001"/>
                  </a:ext>
                </a:extLst>
              </a:tr>
              <a:tr h="221864">
                <a:tc>
                  <a:txBody>
                    <a:bodyPr/>
                    <a:lstStyle/>
                    <a:p>
                      <a:r>
                        <a:rPr lang="en-US" dirty="0" smtClean="0">
                          <a:latin typeface="Courier New" pitchFamily="49" charset="0"/>
                          <a:cs typeface="Courier New" pitchFamily="49" charset="0"/>
                        </a:rPr>
                        <a:t>‘string’::type</a:t>
                      </a:r>
                      <a:endParaRPr lang="en-US" dirty="0">
                        <a:latin typeface="Courier New" pitchFamily="49" charset="0"/>
                        <a:cs typeface="Courier New"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ourier New" pitchFamily="49" charset="0"/>
                          <a:cs typeface="Courier New" pitchFamily="49" charset="0"/>
                        </a:rPr>
                        <a:t>‘some</a:t>
                      </a:r>
                      <a:r>
                        <a:rPr lang="en-US" baseline="0" dirty="0" smtClean="0">
                          <a:latin typeface="Courier New" pitchFamily="49" charset="0"/>
                          <a:cs typeface="Courier New" pitchFamily="49" charset="0"/>
                        </a:rPr>
                        <a:t> text</a:t>
                      </a:r>
                      <a:r>
                        <a:rPr lang="en-US" dirty="0" smtClean="0">
                          <a:latin typeface="Courier New" pitchFamily="49" charset="0"/>
                          <a:cs typeface="Courier New" pitchFamily="49" charset="0"/>
                        </a:rPr>
                        <a:t>’::TEXT</a:t>
                      </a:r>
                      <a:endParaRPr lang="en-US" baseline="0" dirty="0" smtClean="0">
                        <a:latin typeface="Courier New" pitchFamily="49" charset="0"/>
                        <a:cs typeface="Courier New" pitchFamily="49" charset="0"/>
                      </a:endParaRPr>
                    </a:p>
                  </a:txBody>
                  <a:tcPr/>
                </a:tc>
                <a:extLst>
                  <a:ext uri="{0D108BD9-81ED-4DB2-BD59-A6C34878D82A}">
                    <a16:rowId xmlns:a16="http://schemas.microsoft.com/office/drawing/2014/main" val="10002"/>
                  </a:ext>
                </a:extLst>
              </a:tr>
              <a:tr h="221864">
                <a:tc>
                  <a:txBody>
                    <a:bodyPr/>
                    <a:lstStyle/>
                    <a:p>
                      <a:r>
                        <a:rPr lang="en-US" dirty="0" smtClean="0">
                          <a:latin typeface="Courier New" pitchFamily="49" charset="0"/>
                          <a:cs typeface="Courier New" pitchFamily="49" charset="0"/>
                        </a:rPr>
                        <a:t>CAST (‘string’ AS type)</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CAST (‘2.117902’ AS</a:t>
                      </a:r>
                      <a:r>
                        <a:rPr lang="en-US" baseline="0" dirty="0" smtClean="0">
                          <a:latin typeface="Courier New" pitchFamily="49" charset="0"/>
                          <a:cs typeface="Courier New" pitchFamily="49" charset="0"/>
                        </a:rPr>
                        <a:t> REAL)</a:t>
                      </a:r>
                      <a:endParaRPr lang="en-US" dirty="0">
                        <a:latin typeface="Courier New" pitchFamily="49" charset="0"/>
                        <a:cs typeface="Courier New" pitchFamily="49" charset="0"/>
                      </a:endParaRPr>
                    </a:p>
                  </a:txBody>
                  <a:tcPr/>
                </a:tc>
                <a:extLst>
                  <a:ext uri="{0D108BD9-81ED-4DB2-BD59-A6C34878D82A}">
                    <a16:rowId xmlns:a16="http://schemas.microsoft.com/office/drawing/2014/main" val="10003"/>
                  </a:ext>
                </a:extLst>
              </a:tr>
              <a:tr h="221864">
                <a:tc>
                  <a:txBody>
                    <a:bodyPr/>
                    <a:lstStyle/>
                    <a:p>
                      <a:r>
                        <a:rPr lang="en-US" dirty="0">
                          <a:latin typeface="Courier New" pitchFamily="49" charset="0"/>
                          <a:cs typeface="Courier New" pitchFamily="49" charset="0"/>
                        </a:rPr>
                        <a:t>value::type</a:t>
                      </a:r>
                    </a:p>
                  </a:txBody>
                  <a:tcPr/>
                </a:tc>
                <a:tc>
                  <a:txBody>
                    <a:bodyPr/>
                    <a:lstStyle/>
                    <a:p>
                      <a:r>
                        <a:rPr lang="is-IS" dirty="0">
                          <a:latin typeface="Courier New" pitchFamily="49" charset="0"/>
                          <a:cs typeface="Courier New" pitchFamily="49" charset="0"/>
                        </a:rPr>
                        <a:t>(1.0 / 3)::NUMERIC(3, 2)</a:t>
                      </a:r>
                      <a:endParaRPr lang="en-US" dirty="0">
                        <a:latin typeface="Courier New" pitchFamily="49" charset="0"/>
                        <a:cs typeface="Courier New" pitchFamily="49"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15561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ctrTitle"/>
          </p:nvPr>
        </p:nvSpPr>
        <p:spPr>
          <a:xfrm>
            <a:off x="1016000" y="814942"/>
            <a:ext cx="6977530" cy="1575646"/>
          </a:xfrm>
          <a:prstGeom prst="rect">
            <a:avLst/>
          </a:prstGeom>
          <a:noFill/>
          <a:ln>
            <a:noFill/>
          </a:ln>
        </p:spPr>
        <p:txBody>
          <a:bodyPr lIns="0" tIns="0" rIns="0" bIns="0" anchor="b" anchorCtr="0">
            <a:noAutofit/>
          </a:bodyPr>
          <a:lstStyle/>
          <a:p>
            <a:pPr marL="0" marR="0" lvl="0" indent="0" algn="ctr" rtl="0">
              <a:lnSpc>
                <a:spcPct val="90000"/>
              </a:lnSpc>
              <a:spcBef>
                <a:spcPts val="0"/>
              </a:spcBef>
              <a:buClr>
                <a:srgbClr val="F16F3B"/>
              </a:buClr>
              <a:buSzPct val="25000"/>
              <a:buFont typeface="Arial"/>
              <a:buNone/>
            </a:pPr>
            <a:r>
              <a:rPr lang="en-US" sz="3600" b="1" dirty="0"/>
              <a:t>Data Definition Language (DDL) in</a:t>
            </a:r>
            <a:r>
              <a:rPr lang="en-US" sz="3600" b="1" dirty="0">
                <a:solidFill>
                  <a:schemeClr val="tx2"/>
                </a:solidFill>
              </a:rPr>
              <a:t> GPDB</a:t>
            </a:r>
            <a:endParaRPr lang="en" sz="3600" b="1" dirty="0">
              <a:solidFill>
                <a:schemeClr val="tx2"/>
              </a:solidFill>
            </a:endParaRPr>
          </a:p>
        </p:txBody>
      </p:sp>
      <p:pic>
        <p:nvPicPr>
          <p:cNvPr id="234" name="Shape 234"/>
          <p:cNvPicPr preferRelativeResize="0"/>
          <p:nvPr/>
        </p:nvPicPr>
        <p:blipFill>
          <a:blip r:embed="rId3">
            <a:alphaModFix/>
          </a:blip>
          <a:stretch>
            <a:fillRect/>
          </a:stretch>
        </p:blipFill>
        <p:spPr>
          <a:xfrm>
            <a:off x="3359024" y="2954465"/>
            <a:ext cx="2202824" cy="2579665"/>
          </a:xfrm>
          <a:prstGeom prst="rect">
            <a:avLst/>
          </a:prstGeom>
          <a:noFill/>
          <a:ln>
            <a:noFill/>
          </a:ln>
        </p:spPr>
      </p:pic>
    </p:spTree>
    <p:extLst>
      <p:ext uri="{BB962C8B-B14F-4D97-AF65-F5344CB8AC3E}">
        <p14:creationId xmlns:p14="http://schemas.microsoft.com/office/powerpoint/2010/main" val="136967832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Database Objects</a:t>
            </a:r>
            <a:endParaRPr lang="en-US" dirty="0"/>
          </a:p>
        </p:txBody>
      </p:sp>
      <p:sp>
        <p:nvSpPr>
          <p:cNvPr id="7" name="Content Placeholder 6"/>
          <p:cNvSpPr>
            <a:spLocks noGrp="1"/>
          </p:cNvSpPr>
          <p:nvPr>
            <p:ph idx="1"/>
          </p:nvPr>
        </p:nvSpPr>
        <p:spPr>
          <a:xfrm>
            <a:off x="457200" y="1417638"/>
            <a:ext cx="8229600" cy="4525963"/>
          </a:xfrm>
        </p:spPr>
        <p:txBody>
          <a:bodyPr/>
          <a:lstStyle/>
          <a:p>
            <a:pPr>
              <a:buNone/>
            </a:pPr>
            <a:r>
              <a:rPr lang="en-US" dirty="0" smtClean="0"/>
              <a:t>Let us examine:</a:t>
            </a:r>
          </a:p>
          <a:p>
            <a:r>
              <a:rPr lang="en-US" dirty="0" smtClean="0"/>
              <a:t>Views</a:t>
            </a:r>
          </a:p>
          <a:p>
            <a:r>
              <a:rPr lang="en-US" dirty="0" smtClean="0"/>
              <a:t>Indexes</a:t>
            </a:r>
          </a:p>
          <a:p>
            <a:r>
              <a:rPr lang="en-US" dirty="0" smtClean="0"/>
              <a:t>Sequences</a:t>
            </a:r>
          </a:p>
          <a:p>
            <a:r>
              <a:rPr lang="en-US" dirty="0" smtClean="0"/>
              <a:t>Triggers</a:t>
            </a:r>
          </a:p>
          <a:p>
            <a:r>
              <a:rPr lang="en-US" dirty="0" smtClean="0"/>
              <a:t>Tablespaces</a:t>
            </a:r>
          </a:p>
        </p:txBody>
      </p:sp>
    </p:spTree>
    <p:extLst>
      <p:ext uri="{BB962C8B-B14F-4D97-AF65-F5344CB8AC3E}">
        <p14:creationId xmlns:p14="http://schemas.microsoft.com/office/powerpoint/2010/main" val="18007958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17"/>
            <a:ext cx="8229600" cy="788675"/>
          </a:xfrm>
        </p:spPr>
        <p:txBody>
          <a:bodyPr/>
          <a:lstStyle/>
          <a:p>
            <a:r>
              <a:rPr lang="en-US" dirty="0" smtClean="0"/>
              <a:t>Views – Overview</a:t>
            </a:r>
            <a:endParaRPr lang="en-US" dirty="0"/>
          </a:p>
        </p:txBody>
      </p:sp>
      <p:sp>
        <p:nvSpPr>
          <p:cNvPr id="3" name="Content Placeholder 2"/>
          <p:cNvSpPr>
            <a:spLocks noGrp="1"/>
          </p:cNvSpPr>
          <p:nvPr>
            <p:ph idx="1"/>
          </p:nvPr>
        </p:nvSpPr>
        <p:spPr>
          <a:xfrm>
            <a:off x="457200" y="850392"/>
            <a:ext cx="8229600" cy="4525963"/>
          </a:xfrm>
        </p:spPr>
        <p:txBody>
          <a:bodyPr/>
          <a:lstStyle/>
          <a:p>
            <a:pPr>
              <a:buNone/>
            </a:pPr>
            <a:r>
              <a:rPr lang="en-US" dirty="0" smtClean="0"/>
              <a:t>Views:</a:t>
            </a:r>
          </a:p>
          <a:p>
            <a:r>
              <a:rPr lang="en-US" dirty="0" smtClean="0"/>
              <a:t>Let you save frequently used or complex queries</a:t>
            </a:r>
          </a:p>
          <a:p>
            <a:r>
              <a:rPr lang="en-US" dirty="0" smtClean="0"/>
              <a:t>Can be accessed with </a:t>
            </a:r>
            <a:r>
              <a:rPr lang="en-US" dirty="0" smtClean="0">
                <a:latin typeface="Courier New" pitchFamily="49" charset="0"/>
                <a:cs typeface="Courier New" pitchFamily="49" charset="0"/>
              </a:rPr>
              <a:t>SELECT</a:t>
            </a:r>
            <a:r>
              <a:rPr lang="en-US" dirty="0" smtClean="0"/>
              <a:t> statement</a:t>
            </a:r>
          </a:p>
          <a:p>
            <a:r>
              <a:rPr lang="en-US" dirty="0" smtClean="0"/>
              <a:t>Are not materialized on disk</a:t>
            </a:r>
          </a:p>
          <a:p>
            <a:r>
              <a:rPr lang="en-US" dirty="0" smtClean="0"/>
              <a:t>Are managed and accessed with the following commands:</a:t>
            </a:r>
          </a:p>
        </p:txBody>
      </p:sp>
      <p:graphicFrame>
        <p:nvGraphicFramePr>
          <p:cNvPr id="7" name="Table 6"/>
          <p:cNvGraphicFramePr>
            <a:graphicFrameLocks noGrp="1"/>
          </p:cNvGraphicFramePr>
          <p:nvPr>
            <p:extLst>
              <p:ext uri="{D42A27DB-BD31-4B8C-83A1-F6EECF244321}">
                <p14:modId xmlns:p14="http://schemas.microsoft.com/office/powerpoint/2010/main" val="4212507508"/>
              </p:ext>
            </p:extLst>
          </p:nvPr>
        </p:nvGraphicFramePr>
        <p:xfrm>
          <a:off x="767291" y="3742247"/>
          <a:ext cx="7315200" cy="1920240"/>
        </p:xfrm>
        <a:graphic>
          <a:graphicData uri="http://schemas.openxmlformats.org/drawingml/2006/table">
            <a:tbl>
              <a:tblPr firstRow="1" bandRow="1">
                <a:tableStyleId>{5C22544A-7EE6-4342-B048-85BDC9FD1C3A}</a:tableStyleId>
              </a:tblPr>
              <a:tblGrid>
                <a:gridCol w="2951748">
                  <a:extLst>
                    <a:ext uri="{9D8B030D-6E8A-4147-A177-3AD203B41FA5}">
                      <a16:colId xmlns:a16="http://schemas.microsoft.com/office/drawing/2014/main" val="20000"/>
                    </a:ext>
                  </a:extLst>
                </a:gridCol>
                <a:gridCol w="4363452">
                  <a:extLst>
                    <a:ext uri="{9D8B030D-6E8A-4147-A177-3AD203B41FA5}">
                      <a16:colId xmlns:a16="http://schemas.microsoft.com/office/drawing/2014/main" val="20001"/>
                    </a:ext>
                  </a:extLst>
                </a:gridCol>
              </a:tblGrid>
              <a:tr h="457200">
                <a:tc>
                  <a:txBody>
                    <a:bodyPr/>
                    <a:lstStyle/>
                    <a:p>
                      <a:r>
                        <a:rPr lang="en-US" dirty="0" smtClean="0"/>
                        <a:t>Action</a:t>
                      </a:r>
                      <a:endParaRPr lang="en-US" dirty="0"/>
                    </a:p>
                  </a:txBody>
                  <a:tcPr anchor="ctr"/>
                </a:tc>
                <a:tc>
                  <a:txBody>
                    <a:bodyPr/>
                    <a:lstStyle/>
                    <a:p>
                      <a:r>
                        <a:rPr lang="en-US" dirty="0" smtClean="0"/>
                        <a:t>Command</a:t>
                      </a:r>
                      <a:endParaRPr lang="en-US" dirty="0"/>
                    </a:p>
                  </a:txBody>
                  <a:tcPr anchor="ctr"/>
                </a:tc>
                <a:extLst>
                  <a:ext uri="{0D108BD9-81ED-4DB2-BD59-A6C34878D82A}">
                    <a16:rowId xmlns:a16="http://schemas.microsoft.com/office/drawing/2014/main" val="10000"/>
                  </a:ext>
                </a:extLst>
              </a:tr>
              <a:tr h="213360">
                <a:tc>
                  <a:txBody>
                    <a:bodyPr/>
                    <a:lstStyle/>
                    <a:p>
                      <a:r>
                        <a:rPr lang="en-US" dirty="0" smtClean="0">
                          <a:latin typeface="+mj-lt"/>
                          <a:cs typeface="Courier New" pitchFamily="49" charset="0"/>
                        </a:rPr>
                        <a:t>Create a view</a:t>
                      </a:r>
                      <a:endParaRPr lang="en-US" dirty="0">
                        <a:latin typeface="+mj-lt"/>
                        <a:cs typeface="Courier New" pitchFamily="49" charset="0"/>
                      </a:endParaRPr>
                    </a:p>
                  </a:txBody>
                  <a:tcPr/>
                </a:tc>
                <a:tc>
                  <a:txBody>
                    <a:bodyPr/>
                    <a:lstStyle/>
                    <a:p>
                      <a:r>
                        <a:rPr lang="en-US" dirty="0" smtClean="0">
                          <a:latin typeface="Courier New" pitchFamily="49" charset="0"/>
                          <a:cs typeface="Courier New" pitchFamily="49" charset="0"/>
                        </a:rPr>
                        <a:t>CREATE VIEW</a:t>
                      </a:r>
                    </a:p>
                  </a:txBody>
                  <a:tcPr/>
                </a:tc>
                <a:extLst>
                  <a:ext uri="{0D108BD9-81ED-4DB2-BD59-A6C34878D82A}">
                    <a16:rowId xmlns:a16="http://schemas.microsoft.com/office/drawing/2014/main" val="10001"/>
                  </a:ext>
                </a:extLst>
              </a:tr>
              <a:tr h="213360">
                <a:tc>
                  <a:txBody>
                    <a:bodyPr/>
                    <a:lstStyle/>
                    <a:p>
                      <a:r>
                        <a:rPr lang="en-US" dirty="0" smtClean="0">
                          <a:latin typeface="+mj-lt"/>
                          <a:cs typeface="Courier New" pitchFamily="49" charset="0"/>
                        </a:rPr>
                        <a:t>Drop or remove a view</a:t>
                      </a:r>
                      <a:endParaRPr lang="en-US" dirty="0">
                        <a:latin typeface="+mj-lt"/>
                        <a:cs typeface="Courier New"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ourier New" pitchFamily="49" charset="0"/>
                          <a:cs typeface="Courier New" pitchFamily="49" charset="0"/>
                        </a:rPr>
                        <a:t>DROP VIEW</a:t>
                      </a:r>
                      <a:endParaRPr lang="en-US" baseline="0" dirty="0" smtClean="0">
                        <a:latin typeface="Courier New" pitchFamily="49" charset="0"/>
                        <a:cs typeface="Courier New" pitchFamily="49" charset="0"/>
                      </a:endParaRPr>
                    </a:p>
                  </a:txBody>
                  <a:tcPr/>
                </a:tc>
                <a:extLst>
                  <a:ext uri="{0D108BD9-81ED-4DB2-BD59-A6C34878D82A}">
                    <a16:rowId xmlns:a16="http://schemas.microsoft.com/office/drawing/2014/main" val="10002"/>
                  </a:ext>
                </a:extLst>
              </a:tr>
              <a:tr h="213360">
                <a:tc>
                  <a:txBody>
                    <a:bodyPr/>
                    <a:lstStyle/>
                    <a:p>
                      <a:r>
                        <a:rPr lang="en-US" dirty="0" smtClean="0">
                          <a:latin typeface="+mj-lt"/>
                          <a:cs typeface="Courier New" pitchFamily="49" charset="0"/>
                        </a:rPr>
                        <a:t>List all views</a:t>
                      </a:r>
                      <a:endParaRPr lang="en-US" dirty="0">
                        <a:latin typeface="+mj-lt"/>
                        <a:cs typeface="Courier New" pitchFamily="49" charset="0"/>
                      </a:endParaRPr>
                    </a:p>
                  </a:txBody>
                  <a:tcPr/>
                </a:tc>
                <a:tc>
                  <a:txBody>
                    <a:bodyPr/>
                    <a:lstStyle/>
                    <a:p>
                      <a:r>
                        <a:rPr lang="en-US" dirty="0" smtClean="0">
                          <a:latin typeface="Courier New" pitchFamily="49" charset="0"/>
                          <a:cs typeface="Courier New" pitchFamily="49" charset="0"/>
                        </a:rPr>
                        <a:t>\dv</a:t>
                      </a:r>
                      <a:endParaRPr lang="en-US" dirty="0">
                        <a:latin typeface="Courier New" pitchFamily="49" charset="0"/>
                        <a:cs typeface="Courier New" pitchFamily="49" charset="0"/>
                      </a:endParaRPr>
                    </a:p>
                  </a:txBody>
                  <a:tcPr/>
                </a:tc>
                <a:extLst>
                  <a:ext uri="{0D108BD9-81ED-4DB2-BD59-A6C34878D82A}">
                    <a16:rowId xmlns:a16="http://schemas.microsoft.com/office/drawing/2014/main" val="10003"/>
                  </a:ext>
                </a:extLst>
              </a:tr>
              <a:tr h="213360">
                <a:tc>
                  <a:txBody>
                    <a:bodyPr/>
                    <a:lstStyle/>
                    <a:p>
                      <a:r>
                        <a:rPr lang="en-US" dirty="0" smtClean="0">
                          <a:latin typeface="+mj-lt"/>
                          <a:cs typeface="Courier New" pitchFamily="49" charset="0"/>
                        </a:rPr>
                        <a:t>See view definition</a:t>
                      </a:r>
                      <a:endParaRPr lang="en-US" dirty="0">
                        <a:latin typeface="+mj-lt"/>
                        <a:cs typeface="Courier New" pitchFamily="49" charset="0"/>
                      </a:endParaRPr>
                    </a:p>
                  </a:txBody>
                  <a:tcPr/>
                </a:tc>
                <a:tc>
                  <a:txBody>
                    <a:bodyPr/>
                    <a:lstStyle/>
                    <a:p>
                      <a:r>
                        <a:rPr lang="en-US" dirty="0" smtClean="0">
                          <a:latin typeface="Courier New" pitchFamily="49" charset="0"/>
                          <a:cs typeface="Courier New" pitchFamily="49" charset="0"/>
                        </a:rPr>
                        <a:t>\dv+ </a:t>
                      </a:r>
                      <a:r>
                        <a:rPr lang="en-US" i="1" dirty="0" smtClean="0">
                          <a:latin typeface="Courier New" pitchFamily="49" charset="0"/>
                          <a:cs typeface="Courier New" pitchFamily="49" charset="0"/>
                        </a:rPr>
                        <a:t>view_name</a:t>
                      </a:r>
                      <a:endParaRPr lang="en-US" dirty="0">
                        <a:latin typeface="Courier New" pitchFamily="49" charset="0"/>
                        <a:cs typeface="Courier New" pitchFamily="49"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029941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221"/>
            <a:ext cx="8229600" cy="729714"/>
          </a:xfrm>
        </p:spPr>
        <p:txBody>
          <a:bodyPr/>
          <a:lstStyle/>
          <a:p>
            <a:r>
              <a:rPr lang="en-US" dirty="0" smtClean="0"/>
              <a:t>View Example</a:t>
            </a:r>
            <a:endParaRPr lang="en-US" dirty="0"/>
          </a:p>
        </p:txBody>
      </p:sp>
      <p:pic>
        <p:nvPicPr>
          <p:cNvPr id="5" name="Picture 4" descr="CREATE_VIEW.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493" y="1671408"/>
            <a:ext cx="8686800" cy="3370399"/>
          </a:xfrm>
          <a:prstGeom prst="rect">
            <a:avLst/>
          </a:prstGeom>
        </p:spPr>
      </p:pic>
    </p:spTree>
    <p:extLst>
      <p:ext uri="{BB962C8B-B14F-4D97-AF65-F5344CB8AC3E}">
        <p14:creationId xmlns:p14="http://schemas.microsoft.com/office/powerpoint/2010/main" val="5980394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 Overview</a:t>
            </a:r>
            <a:endParaRPr lang="en-US" dirty="0"/>
          </a:p>
        </p:txBody>
      </p:sp>
      <p:sp>
        <p:nvSpPr>
          <p:cNvPr id="3" name="Content Placeholder 2"/>
          <p:cNvSpPr>
            <a:spLocks noGrp="1"/>
          </p:cNvSpPr>
          <p:nvPr>
            <p:ph idx="1"/>
          </p:nvPr>
        </p:nvSpPr>
        <p:spPr>
          <a:xfrm>
            <a:off x="457200" y="1643012"/>
            <a:ext cx="8229600" cy="4525963"/>
          </a:xfrm>
        </p:spPr>
        <p:txBody>
          <a:bodyPr/>
          <a:lstStyle/>
          <a:p>
            <a:pPr>
              <a:buNone/>
            </a:pPr>
            <a:r>
              <a:rPr lang="en-US" dirty="0" smtClean="0"/>
              <a:t>Indexes:</a:t>
            </a:r>
          </a:p>
          <a:p>
            <a:r>
              <a:rPr lang="en-US" dirty="0" smtClean="0"/>
              <a:t>Use random seek to find a rows in a relational database</a:t>
            </a:r>
          </a:p>
          <a:p>
            <a:r>
              <a:rPr lang="en-US" dirty="0" smtClean="0"/>
              <a:t>Should be used sparingly in Greenplum Database</a:t>
            </a:r>
          </a:p>
          <a:p>
            <a:r>
              <a:rPr lang="en-US" dirty="0"/>
              <a:t>Only used for highly selective queries</a:t>
            </a:r>
            <a:endParaRPr lang="en-US" dirty="0" smtClean="0"/>
          </a:p>
          <a:p>
            <a:r>
              <a:rPr lang="en-US" dirty="0" smtClean="0"/>
              <a:t>Are not always favored at query runtime</a:t>
            </a:r>
          </a:p>
          <a:p>
            <a:r>
              <a:rPr lang="en-US" dirty="0" smtClean="0"/>
              <a:t>Should be checked to ensure they improve performance</a:t>
            </a:r>
          </a:p>
          <a:p>
            <a:r>
              <a:rPr lang="en-US" dirty="0" smtClean="0"/>
              <a:t>Should be dropped if not used in queries</a:t>
            </a:r>
          </a:p>
          <a:p>
            <a:r>
              <a:rPr lang="en-US" dirty="0" smtClean="0"/>
              <a:t>Are created automatically if using </a:t>
            </a:r>
            <a:r>
              <a:rPr lang="en-US" dirty="0" smtClean="0">
                <a:latin typeface="Courier New" pitchFamily="49" charset="0"/>
                <a:cs typeface="Courier New" pitchFamily="49" charset="0"/>
              </a:rPr>
              <a:t>PRIMARY KEY</a:t>
            </a:r>
          </a:p>
        </p:txBody>
      </p:sp>
    </p:spTree>
    <p:extLst>
      <p:ext uri="{BB962C8B-B14F-4D97-AF65-F5344CB8AC3E}">
        <p14:creationId xmlns:p14="http://schemas.microsoft.com/office/powerpoint/2010/main" val="2103217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78"/>
            <a:ext cx="8229600" cy="1143000"/>
          </a:xfrm>
        </p:spPr>
        <p:txBody>
          <a:bodyPr/>
          <a:lstStyle/>
          <a:p>
            <a:r>
              <a:rPr lang="en-US" dirty="0" smtClean="0"/>
              <a:t>Sequences – Overview </a:t>
            </a:r>
            <a:endParaRPr lang="en-US" dirty="0"/>
          </a:p>
        </p:txBody>
      </p:sp>
      <p:sp>
        <p:nvSpPr>
          <p:cNvPr id="7" name="Content Placeholder 6"/>
          <p:cNvSpPr>
            <a:spLocks noGrp="1"/>
          </p:cNvSpPr>
          <p:nvPr>
            <p:ph idx="1"/>
          </p:nvPr>
        </p:nvSpPr>
        <p:spPr>
          <a:xfrm>
            <a:off x="457200" y="867103"/>
            <a:ext cx="8229600" cy="4020208"/>
          </a:xfrm>
        </p:spPr>
        <p:txBody>
          <a:bodyPr/>
          <a:lstStyle/>
          <a:p>
            <a:pPr>
              <a:buNone/>
            </a:pPr>
            <a:r>
              <a:rPr lang="en-US" sz="2000" dirty="0" smtClean="0"/>
              <a:t>A sequence:</a:t>
            </a:r>
          </a:p>
          <a:p>
            <a:r>
              <a:rPr lang="en-US" sz="2000" dirty="0" smtClean="0"/>
              <a:t>Is used to auto-increment unique ID columns</a:t>
            </a:r>
          </a:p>
          <a:p>
            <a:r>
              <a:rPr lang="en-US" sz="2000" dirty="0" smtClean="0"/>
              <a:t>Is generated by the Greenplum Master sequence generator process (</a:t>
            </a:r>
            <a:r>
              <a:rPr lang="en-US" sz="2000" dirty="0" smtClean="0">
                <a:latin typeface="Courier New" pitchFamily="49" charset="0"/>
                <a:cs typeface="Courier New" pitchFamily="49" charset="0"/>
              </a:rPr>
              <a:t>seqserver</a:t>
            </a:r>
            <a:r>
              <a:rPr lang="en-US" sz="2000" dirty="0" smtClean="0"/>
              <a:t>)</a:t>
            </a:r>
          </a:p>
          <a:p>
            <a:r>
              <a:rPr lang="en-US" sz="2000" dirty="0" smtClean="0"/>
              <a:t>Has some function limitations:</a:t>
            </a:r>
          </a:p>
          <a:p>
            <a:pPr lvl="1"/>
            <a:r>
              <a:rPr lang="en-US" sz="2000" dirty="0" smtClean="0">
                <a:latin typeface="Courier New" pitchFamily="49" charset="0"/>
                <a:cs typeface="Courier New" pitchFamily="49" charset="0"/>
              </a:rPr>
              <a:t>lastval</a:t>
            </a:r>
            <a:r>
              <a:rPr lang="en-US" sz="2000" dirty="0" smtClean="0"/>
              <a:t> and </a:t>
            </a:r>
            <a:r>
              <a:rPr lang="en-US" sz="2000" dirty="0" smtClean="0">
                <a:latin typeface="Courier New" pitchFamily="49" charset="0"/>
                <a:cs typeface="Courier New" pitchFamily="49" charset="0"/>
              </a:rPr>
              <a:t>currval </a:t>
            </a:r>
            <a:r>
              <a:rPr lang="en-US" sz="2000" dirty="0" smtClean="0"/>
              <a:t>not supported</a:t>
            </a:r>
          </a:p>
          <a:p>
            <a:pPr lvl="1"/>
            <a:r>
              <a:rPr lang="en-US" sz="2000" dirty="0" smtClean="0">
                <a:latin typeface="Courier New" pitchFamily="49" charset="0"/>
                <a:cs typeface="Courier New" pitchFamily="49" charset="0"/>
              </a:rPr>
              <a:t>setval </a:t>
            </a:r>
            <a:r>
              <a:rPr lang="en-US" sz="2000" dirty="0" smtClean="0"/>
              <a:t>cannot be used in queries that update data</a:t>
            </a:r>
          </a:p>
          <a:p>
            <a:pPr lvl="1"/>
            <a:r>
              <a:rPr lang="en-US" sz="2000" dirty="0" err="1" smtClean="0">
                <a:latin typeface="Courier New" pitchFamily="49" charset="0"/>
                <a:cs typeface="Courier New" pitchFamily="49" charset="0"/>
              </a:rPr>
              <a:t>nextval</a:t>
            </a:r>
            <a:r>
              <a:rPr lang="en-US" sz="2000" dirty="0" smtClean="0">
                <a:latin typeface="Courier New" pitchFamily="49" charset="0"/>
                <a:cs typeface="Courier New" pitchFamily="49" charset="0"/>
              </a:rPr>
              <a:t> </a:t>
            </a:r>
            <a:r>
              <a:rPr lang="en-US" sz="2000" dirty="0" smtClean="0"/>
              <a:t>sometimes grabs a block of values for some </a:t>
            </a:r>
            <a:r>
              <a:rPr lang="en-US" sz="2000" dirty="0"/>
              <a:t>queries. So values may sometimes be skipped in the sequence if all of the block turns out not to </a:t>
            </a:r>
            <a:r>
              <a:rPr lang="en-US" sz="2000" dirty="0" smtClean="0"/>
              <a:t>be needed </a:t>
            </a:r>
            <a:r>
              <a:rPr lang="en-US" sz="2000" dirty="0"/>
              <a:t>at the segment </a:t>
            </a:r>
            <a:r>
              <a:rPr lang="en-US" sz="2000" dirty="0" smtClean="0"/>
              <a:t>level.</a:t>
            </a:r>
          </a:p>
          <a:p>
            <a:pPr lvl="1"/>
            <a:r>
              <a:rPr lang="en-US" sz="2000" dirty="0" smtClean="0"/>
              <a:t>Sequences </a:t>
            </a:r>
            <a:r>
              <a:rPr lang="en-US" sz="2000" dirty="0"/>
              <a:t>are based on bigint </a:t>
            </a:r>
            <a:r>
              <a:rPr lang="en-US" sz="2000" dirty="0" smtClean="0"/>
              <a:t>arithmetic</a:t>
            </a:r>
          </a:p>
        </p:txBody>
      </p:sp>
      <p:grpSp>
        <p:nvGrpSpPr>
          <p:cNvPr id="4" name="Group 20"/>
          <p:cNvGrpSpPr/>
          <p:nvPr/>
        </p:nvGrpSpPr>
        <p:grpSpPr>
          <a:xfrm>
            <a:off x="0" y="5029200"/>
            <a:ext cx="9144000" cy="1143000"/>
            <a:chOff x="0" y="4953000"/>
            <a:chExt cx="9144000" cy="1143000"/>
          </a:xfrm>
        </p:grpSpPr>
        <p:sp>
          <p:nvSpPr>
            <p:cNvPr id="5" name="Rectangle 4"/>
            <p:cNvSpPr/>
            <p:nvPr/>
          </p:nvSpPr>
          <p:spPr>
            <a:xfrm>
              <a:off x="0" y="5029200"/>
              <a:ext cx="9144000" cy="1066800"/>
            </a:xfrm>
            <a:prstGeom prst="rect">
              <a:avLst/>
            </a:prstGeom>
            <a:gradFill>
              <a:gsLst>
                <a:gs pos="0">
                  <a:srgbClr val="FFFFCC">
                    <a:alpha val="84000"/>
                  </a:srgbClr>
                </a:gs>
                <a:gs pos="50000">
                  <a:srgbClr val="FFFFCC">
                    <a:alpha val="52000"/>
                  </a:srgbClr>
                </a:gs>
                <a:gs pos="100000">
                  <a:srgbClr val="FFFFCC">
                    <a:alpha val="15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9"/>
            <p:cNvGrpSpPr/>
            <p:nvPr/>
          </p:nvGrpSpPr>
          <p:grpSpPr>
            <a:xfrm>
              <a:off x="381000" y="4953000"/>
              <a:ext cx="8558313" cy="990600"/>
              <a:chOff x="381000" y="4724400"/>
              <a:chExt cx="8558313" cy="990600"/>
            </a:xfrm>
          </p:grpSpPr>
          <p:grpSp>
            <p:nvGrpSpPr>
              <p:cNvPr id="8" name="Group 16"/>
              <p:cNvGrpSpPr/>
              <p:nvPr/>
            </p:nvGrpSpPr>
            <p:grpSpPr>
              <a:xfrm>
                <a:off x="381000" y="4724400"/>
                <a:ext cx="985715" cy="985743"/>
                <a:chOff x="1524000" y="4495800"/>
                <a:chExt cx="985715" cy="985743"/>
              </a:xfrm>
            </p:grpSpPr>
            <p:grpSp>
              <p:nvGrpSpPr>
                <p:cNvPr id="10" name="Group 15"/>
                <p:cNvGrpSpPr/>
                <p:nvPr/>
              </p:nvGrpSpPr>
              <p:grpSpPr>
                <a:xfrm>
                  <a:off x="1524000" y="4724400"/>
                  <a:ext cx="985715" cy="757143"/>
                  <a:chOff x="1524000" y="4724400"/>
                  <a:chExt cx="985715" cy="757143"/>
                </a:xfrm>
              </p:grpSpPr>
              <p:pic>
                <p:nvPicPr>
                  <p:cNvPr id="12" name="Picture 6" descr="C:\Documents and Settings\cantot\My Documents\Training\Supporting Materials\Icons\PNG files for PowerPoint\All Others\blank paper.png"/>
                  <p:cNvPicPr>
                    <a:picLocks noChangeAspect="1" noChangeArrowheads="1"/>
                  </p:cNvPicPr>
                  <p:nvPr/>
                </p:nvPicPr>
                <p:blipFill>
                  <a:blip r:embed="rId3" cstate="print"/>
                  <a:srcRect/>
                  <a:stretch>
                    <a:fillRect/>
                  </a:stretch>
                </p:blipFill>
                <p:spPr bwMode="auto">
                  <a:xfrm rot="16200000">
                    <a:off x="1638286" y="4610114"/>
                    <a:ext cx="757143" cy="985715"/>
                  </a:xfrm>
                  <a:prstGeom prst="rect">
                    <a:avLst/>
                  </a:prstGeom>
                  <a:noFill/>
                </p:spPr>
              </p:pic>
              <p:sp>
                <p:nvSpPr>
                  <p:cNvPr id="13" name="TextBox 12"/>
                  <p:cNvSpPr txBox="1"/>
                  <p:nvPr/>
                </p:nvSpPr>
                <p:spPr>
                  <a:xfrm>
                    <a:off x="1676400" y="4872335"/>
                    <a:ext cx="700833" cy="461665"/>
                  </a:xfrm>
                  <a:prstGeom prst="rect">
                    <a:avLst/>
                  </a:prstGeom>
                  <a:noFill/>
                </p:spPr>
                <p:txBody>
                  <a:bodyPr wrap="none" rtlCol="0">
                    <a:spAutoFit/>
                  </a:bodyPr>
                  <a:lstStyle/>
                  <a:p>
                    <a:r>
                      <a:rPr lang="en-US" sz="300" dirty="0" smtClean="0">
                        <a:latin typeface="Edwardian Script ITC" pitchFamily="66" charset="0"/>
                      </a:rPr>
                      <a:t>                   A fly and a flea in a flue</a:t>
                    </a:r>
                  </a:p>
                  <a:p>
                    <a:r>
                      <a:rPr lang="en-US" sz="300" dirty="0" smtClean="0">
                        <a:latin typeface="Edwardian Script ITC" pitchFamily="66" charset="0"/>
                      </a:rPr>
                      <a:t>                  Were imprisoned, so what could they do</a:t>
                    </a:r>
                  </a:p>
                  <a:p>
                    <a:r>
                      <a:rPr lang="en-US" sz="300" dirty="0" smtClean="0">
                        <a:latin typeface="Edwardian Script ITC" pitchFamily="66" charset="0"/>
                      </a:rPr>
                      <a:t>Said the fly, let us flee. Let us fly said the flee</a:t>
                    </a:r>
                  </a:p>
                  <a:p>
                    <a:r>
                      <a:rPr lang="en-US" sz="300" dirty="0" smtClean="0">
                        <a:latin typeface="Edwardian Script ITC" pitchFamily="66" charset="0"/>
                      </a:rPr>
                      <a:t>So they flew through a flaw in the flue.</a:t>
                    </a:r>
                  </a:p>
                  <a:p>
                    <a:r>
                      <a:rPr lang="en-US" sz="300" dirty="0" smtClean="0">
                        <a:latin typeface="Edwardian Script ITC" pitchFamily="66" charset="0"/>
                      </a:rPr>
                      <a:t>A canner exceedingly canny</a:t>
                    </a:r>
                  </a:p>
                  <a:p>
                    <a:r>
                      <a:rPr lang="en-US" sz="300" dirty="0" smtClean="0">
                        <a:latin typeface="Edwardian Script ITC" pitchFamily="66" charset="0"/>
                      </a:rPr>
                      <a:t>One morning remarked to his granny</a:t>
                    </a:r>
                  </a:p>
                  <a:p>
                    <a:r>
                      <a:rPr lang="en-US" sz="300" dirty="0" smtClean="0">
                        <a:latin typeface="Edwardian Script ITC" pitchFamily="66" charset="0"/>
                      </a:rPr>
                      <a:t>A canner can can anything that he can</a:t>
                    </a:r>
                  </a:p>
                  <a:p>
                    <a:r>
                      <a:rPr lang="en-US" sz="300" dirty="0" smtClean="0">
                        <a:latin typeface="Edwardian Script ITC" pitchFamily="66" charset="0"/>
                      </a:rPr>
                      <a:t>But a canner can’t can a can can he?</a:t>
                    </a:r>
                    <a:endParaRPr lang="en-US" sz="300" dirty="0">
                      <a:latin typeface="Edwardian Script ITC" pitchFamily="66" charset="0"/>
                    </a:endParaRPr>
                  </a:p>
                </p:txBody>
              </p:sp>
            </p:grpSp>
            <p:pic>
              <p:nvPicPr>
                <p:cNvPr id="11" name="Picture 2" descr="C:\Documents and Settings\cantot\My Documents\Training\Supporting Materials\Icons\PNG files for PowerPoint\All Others\Push Pin.png"/>
                <p:cNvPicPr>
                  <a:picLocks noChangeAspect="1" noChangeArrowheads="1"/>
                </p:cNvPicPr>
                <p:nvPr/>
              </p:nvPicPr>
              <p:blipFill>
                <a:blip r:embed="rId4" cstate="print"/>
                <a:srcRect/>
                <a:stretch>
                  <a:fillRect/>
                </a:stretch>
              </p:blipFill>
              <p:spPr bwMode="auto">
                <a:xfrm>
                  <a:off x="1905000" y="4495800"/>
                  <a:ext cx="548640" cy="548640"/>
                </a:xfrm>
                <a:prstGeom prst="rect">
                  <a:avLst/>
                </a:prstGeom>
                <a:noFill/>
              </p:spPr>
            </p:pic>
          </p:grpSp>
          <p:sp>
            <p:nvSpPr>
              <p:cNvPr id="9" name="TextBox 8"/>
              <p:cNvSpPr txBox="1"/>
              <p:nvPr/>
            </p:nvSpPr>
            <p:spPr>
              <a:xfrm>
                <a:off x="1371600" y="4884003"/>
                <a:ext cx="7567713" cy="830997"/>
              </a:xfrm>
              <a:prstGeom prst="rect">
                <a:avLst/>
              </a:prstGeom>
              <a:noFill/>
            </p:spPr>
            <p:txBody>
              <a:bodyPr wrap="none" rtlCol="0">
                <a:spAutoFit/>
              </a:bodyPr>
              <a:lstStyle/>
              <a:p>
                <a:r>
                  <a:rPr lang="en-US" sz="2400" b="1" dirty="0" smtClean="0">
                    <a:solidFill>
                      <a:schemeClr val="bg2">
                        <a:lumMod val="75000"/>
                      </a:schemeClr>
                    </a:solidFill>
                    <a:latin typeface="Calibri" pitchFamily="34" charset="0"/>
                    <a:cs typeface="+mn-cs"/>
                  </a:rPr>
                  <a:t>Note:</a:t>
                </a:r>
                <a:r>
                  <a:rPr lang="en-US" sz="2400" dirty="0" smtClean="0">
                    <a:solidFill>
                      <a:schemeClr val="bg2">
                        <a:lumMod val="75000"/>
                      </a:schemeClr>
                    </a:solidFill>
                    <a:latin typeface="Calibri" pitchFamily="34" charset="0"/>
                    <a:cs typeface="+mn-cs"/>
                  </a:rPr>
                  <a:t> </a:t>
                </a:r>
                <a:r>
                  <a:rPr lang="en-US" sz="2400" dirty="0" err="1" smtClean="0">
                    <a:solidFill>
                      <a:schemeClr val="bg2">
                        <a:lumMod val="75000"/>
                      </a:schemeClr>
                    </a:solidFill>
                    <a:latin typeface="Calibri" pitchFamily="34" charset="0"/>
                  </a:rPr>
                  <a:t>bigserial</a:t>
                </a:r>
                <a:r>
                  <a:rPr lang="en-US" sz="2400" dirty="0" smtClean="0">
                    <a:solidFill>
                      <a:schemeClr val="bg2">
                        <a:lumMod val="75000"/>
                      </a:schemeClr>
                    </a:solidFill>
                    <a:latin typeface="Calibri" pitchFamily="34" charset="0"/>
                  </a:rPr>
                  <a:t> and serial data types are auto incrementing </a:t>
                </a:r>
              </a:p>
              <a:p>
                <a:r>
                  <a:rPr lang="en-US" sz="2400" dirty="0" smtClean="0">
                    <a:solidFill>
                      <a:schemeClr val="bg2">
                        <a:lumMod val="75000"/>
                      </a:schemeClr>
                    </a:solidFill>
                    <a:latin typeface="Calibri" pitchFamily="34" charset="0"/>
                  </a:rPr>
                  <a:t>integers</a:t>
                </a:r>
                <a:r>
                  <a:rPr lang="en-US" sz="2400" dirty="0" smtClean="0">
                    <a:solidFill>
                      <a:schemeClr val="bg2">
                        <a:lumMod val="75000"/>
                      </a:schemeClr>
                    </a:solidFill>
                    <a:latin typeface="Calibri" pitchFamily="34" charset="0"/>
                    <a:cs typeface="+mn-cs"/>
                  </a:rPr>
                  <a:t>.</a:t>
                </a:r>
              </a:p>
            </p:txBody>
          </p:sp>
        </p:grpSp>
      </p:grpSp>
    </p:spTree>
    <p:extLst>
      <p:ext uri="{BB962C8B-B14F-4D97-AF65-F5344CB8AC3E}">
        <p14:creationId xmlns:p14="http://schemas.microsoft.com/office/powerpoint/2010/main" val="27643341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810"/>
            <a:ext cx="8229600" cy="1143000"/>
          </a:xfrm>
        </p:spPr>
        <p:txBody>
          <a:bodyPr/>
          <a:lstStyle/>
          <a:p>
            <a:r>
              <a:rPr lang="en-US" dirty="0" smtClean="0"/>
              <a:t>Triggers – Overview </a:t>
            </a:r>
            <a:endParaRPr lang="en-US" dirty="0"/>
          </a:p>
        </p:txBody>
      </p:sp>
      <p:sp>
        <p:nvSpPr>
          <p:cNvPr id="3" name="Content Placeholder 2"/>
          <p:cNvSpPr>
            <a:spLocks noGrp="1"/>
          </p:cNvSpPr>
          <p:nvPr>
            <p:ph idx="1"/>
          </p:nvPr>
        </p:nvSpPr>
        <p:spPr>
          <a:xfrm>
            <a:off x="457200" y="933454"/>
            <a:ext cx="8229600" cy="5344510"/>
          </a:xfrm>
        </p:spPr>
        <p:txBody>
          <a:bodyPr/>
          <a:lstStyle/>
          <a:p>
            <a:pPr>
              <a:buNone/>
            </a:pPr>
            <a:endParaRPr lang="en-US" dirty="0" smtClean="0"/>
          </a:p>
          <a:p>
            <a:r>
              <a:rPr lang="en-US" dirty="0" smtClean="0"/>
              <a:t>Triggers are considered to be a type of function</a:t>
            </a:r>
          </a:p>
          <a:p>
            <a:r>
              <a:rPr lang="en-US" dirty="0" smtClean="0"/>
              <a:t>They automatically execute a particular function when a specific type of operation is performed (like update, delete, and insert)</a:t>
            </a:r>
          </a:p>
          <a:p>
            <a:r>
              <a:rPr lang="en-US" dirty="0" smtClean="0"/>
              <a:t>Have limited support in Greenplum, in that:</a:t>
            </a:r>
          </a:p>
          <a:p>
            <a:pPr lvl="1"/>
            <a:r>
              <a:rPr lang="en-US" dirty="0" smtClean="0"/>
              <a:t>The function must be </a:t>
            </a:r>
            <a:r>
              <a:rPr lang="en-US" dirty="0" smtClean="0">
                <a:latin typeface="Courier New" pitchFamily="49" charset="0"/>
                <a:cs typeface="Courier New" pitchFamily="49" charset="0"/>
              </a:rPr>
              <a:t>IMMUTABLE </a:t>
            </a:r>
            <a:r>
              <a:rPr lang="en-US" dirty="0"/>
              <a:t>to execute on segment instances</a:t>
            </a:r>
          </a:p>
          <a:p>
            <a:pPr lvl="2"/>
            <a:r>
              <a:rPr lang="en-US" dirty="0" smtClean="0"/>
              <a:t>The immutable function cannot execute any SQL or modify the database.</a:t>
            </a:r>
          </a:p>
          <a:p>
            <a:pPr lvl="1"/>
            <a:r>
              <a:rPr lang="en-US" dirty="0"/>
              <a:t>Triggers are not supported on Append-Optimized tables</a:t>
            </a:r>
            <a:r>
              <a:rPr lang="en-US" dirty="0" smtClean="0"/>
              <a:t>.</a:t>
            </a:r>
          </a:p>
        </p:txBody>
      </p:sp>
    </p:spTree>
    <p:extLst>
      <p:ext uri="{BB962C8B-B14F-4D97-AF65-F5344CB8AC3E}">
        <p14:creationId xmlns:p14="http://schemas.microsoft.com/office/powerpoint/2010/main" val="20105058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810"/>
            <a:ext cx="8229600" cy="980662"/>
          </a:xfrm>
        </p:spPr>
        <p:txBody>
          <a:bodyPr/>
          <a:lstStyle/>
          <a:p>
            <a:r>
              <a:rPr lang="en-US" dirty="0" smtClean="0"/>
              <a:t>Tablespaces</a:t>
            </a:r>
            <a:endParaRPr lang="en-US" dirty="0"/>
          </a:p>
        </p:txBody>
      </p:sp>
      <p:sp>
        <p:nvSpPr>
          <p:cNvPr id="3" name="Content Placeholder 2"/>
          <p:cNvSpPr>
            <a:spLocks noGrp="1"/>
          </p:cNvSpPr>
          <p:nvPr>
            <p:ph idx="1"/>
          </p:nvPr>
        </p:nvSpPr>
        <p:spPr>
          <a:xfrm>
            <a:off x="457200" y="1219598"/>
            <a:ext cx="8229600" cy="4525963"/>
          </a:xfrm>
        </p:spPr>
        <p:txBody>
          <a:bodyPr/>
          <a:lstStyle/>
          <a:p>
            <a:pPr>
              <a:buNone/>
            </a:pPr>
            <a:endParaRPr lang="en-US" dirty="0" smtClean="0"/>
          </a:p>
          <a:p>
            <a:r>
              <a:rPr lang="en-US" dirty="0" smtClean="0"/>
              <a:t>Provide an alternate location for tables, partitions, temp tables, or indexes</a:t>
            </a:r>
          </a:p>
          <a:p>
            <a:r>
              <a:rPr lang="en-US" dirty="0" smtClean="0"/>
              <a:t>Can facilitate placing certain data on faster disk drives, for example</a:t>
            </a:r>
          </a:p>
          <a:p>
            <a:r>
              <a:rPr lang="en-US" dirty="0" smtClean="0"/>
              <a:t>Require superuser privileges to create or move data objects to them</a:t>
            </a:r>
          </a:p>
          <a:p>
            <a:r>
              <a:rPr lang="en-US" dirty="0" smtClean="0">
                <a:cs typeface="Courier New" pitchFamily="49" charset="0"/>
              </a:rPr>
              <a:t>Are created using the following syntax:</a:t>
            </a:r>
            <a:br>
              <a:rPr lang="en-US" dirty="0" smtClean="0">
                <a:cs typeface="Courier New" pitchFamily="49" charset="0"/>
              </a:rPr>
            </a:br>
            <a:r>
              <a:rPr lang="en-US" dirty="0" smtClean="0">
                <a:latin typeface="Courier New" pitchFamily="49" charset="0"/>
                <a:cs typeface="Courier New" pitchFamily="49" charset="0"/>
              </a:rPr>
              <a:t>CREATE TABLESPACE </a:t>
            </a:r>
            <a:r>
              <a:rPr lang="en-US" i="1" dirty="0" err="1" smtClean="0">
                <a:latin typeface="Courier New" pitchFamily="49" charset="0"/>
                <a:cs typeface="Courier New" pitchFamily="49" charset="0"/>
              </a:rPr>
              <a:t>tablespace_name</a:t>
            </a:r>
            <a:r>
              <a:rPr lang="en-US" dirty="0" smtClean="0">
                <a:latin typeface="Courier New" pitchFamily="49" charset="0"/>
                <a:cs typeface="Courier New" pitchFamily="49" charset="0"/>
              </a:rPr>
              <a:t> FILESPACE </a:t>
            </a:r>
            <a:r>
              <a:rPr lang="en-US" i="1" dirty="0" err="1" smtClean="0">
                <a:latin typeface="Courier New" pitchFamily="49" charset="0"/>
                <a:cs typeface="Courier New" pitchFamily="49" charset="0"/>
              </a:rPr>
              <a:t>filespace_name</a:t>
            </a:r>
            <a:endParaRPr lang="en-US" i="1" dirty="0" smtClean="0">
              <a:latin typeface="Courier New" pitchFamily="49" charset="0"/>
              <a:cs typeface="Courier New" pitchFamily="49" charset="0"/>
            </a:endParaRPr>
          </a:p>
        </p:txBody>
      </p:sp>
    </p:spTree>
    <p:extLst>
      <p:ext uri="{BB962C8B-B14F-4D97-AF65-F5344CB8AC3E}">
        <p14:creationId xmlns:p14="http://schemas.microsoft.com/office/powerpoint/2010/main" val="24645966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376190" y="446193"/>
            <a:ext cx="8670599" cy="614000"/>
          </a:xfrm>
          <a:prstGeom prst="rect">
            <a:avLst/>
          </a:prstGeom>
          <a:noFill/>
          <a:ln>
            <a:noFill/>
          </a:ln>
        </p:spPr>
        <p:txBody>
          <a:bodyPr lIns="0" tIns="0" rIns="0" bIns="0" anchor="t" anchorCtr="0">
            <a:noAutofit/>
          </a:bodyPr>
          <a:lstStyle/>
          <a:p>
            <a:pPr marL="0" marR="0" lvl="0" indent="0" algn="l" rtl="0">
              <a:lnSpc>
                <a:spcPct val="90000"/>
              </a:lnSpc>
              <a:spcBef>
                <a:spcPts val="0"/>
              </a:spcBef>
              <a:buClr>
                <a:srgbClr val="00685D"/>
              </a:buClr>
              <a:buSzPct val="25000"/>
              <a:buFont typeface="Arial"/>
              <a:buNone/>
            </a:pPr>
            <a:r>
              <a:rPr lang="en-US" sz="3200" dirty="0" smtClean="0">
                <a:solidFill>
                  <a:srgbClr val="008881"/>
                </a:solidFill>
              </a:rPr>
              <a:t>Review</a:t>
            </a:r>
            <a:endParaRPr lang="en" sz="3200" dirty="0">
              <a:solidFill>
                <a:srgbClr val="008881"/>
              </a:solidFill>
            </a:endParaRPr>
          </a:p>
        </p:txBody>
      </p:sp>
      <p:sp>
        <p:nvSpPr>
          <p:cNvPr id="242" name="Shape 242"/>
          <p:cNvSpPr txBox="1">
            <a:spLocks noGrp="1"/>
          </p:cNvSpPr>
          <p:nvPr>
            <p:ph type="body" idx="1"/>
          </p:nvPr>
        </p:nvSpPr>
        <p:spPr>
          <a:xfrm>
            <a:off x="738824" y="1060193"/>
            <a:ext cx="7988400" cy="3256000"/>
          </a:xfrm>
          <a:prstGeom prst="rect">
            <a:avLst/>
          </a:prstGeom>
          <a:noFill/>
          <a:ln>
            <a:noFill/>
          </a:ln>
        </p:spPr>
        <p:txBody>
          <a:bodyPr lIns="0" tIns="0" rIns="0" bIns="0" anchor="t" anchorCtr="0">
            <a:noAutofit/>
          </a:bodyPr>
          <a:lstStyle/>
          <a:p>
            <a:pPr marL="152400" indent="0">
              <a:buSzPct val="100000"/>
              <a:buNone/>
            </a:pPr>
            <a:endParaRPr lang="en-US" sz="2600" dirty="0"/>
          </a:p>
          <a:p>
            <a:pPr marL="495300">
              <a:buSzPct val="100000"/>
            </a:pPr>
            <a:r>
              <a:rPr lang="en-US" sz="2600" dirty="0"/>
              <a:t>Database</a:t>
            </a:r>
          </a:p>
          <a:p>
            <a:pPr marL="495300">
              <a:buSzPct val="100000"/>
            </a:pPr>
            <a:r>
              <a:rPr lang="en-US" sz="2600" dirty="0"/>
              <a:t>Schema, table</a:t>
            </a:r>
          </a:p>
          <a:p>
            <a:pPr marL="495300">
              <a:buSzPct val="100000"/>
            </a:pPr>
            <a:r>
              <a:rPr lang="en-US" sz="2600" dirty="0"/>
              <a:t>Constraints</a:t>
            </a:r>
          </a:p>
          <a:p>
            <a:pPr marL="495300">
              <a:buSzPct val="100000"/>
            </a:pPr>
            <a:r>
              <a:rPr lang="en-US" sz="2600" dirty="0"/>
              <a:t>Data types</a:t>
            </a:r>
          </a:p>
          <a:p>
            <a:pPr marL="495300">
              <a:buSzPct val="100000"/>
            </a:pPr>
            <a:r>
              <a:rPr lang="en-US" sz="2600" dirty="0"/>
              <a:t>View, sequence, index, tablespace, trigger</a:t>
            </a:r>
          </a:p>
          <a:p>
            <a:pPr marL="495300">
              <a:buSzPct val="100000"/>
            </a:pPr>
            <a:endParaRPr lang="en-US" sz="2600" dirty="0"/>
          </a:p>
          <a:p>
            <a:pPr marL="495300">
              <a:buSzPct val="100000"/>
            </a:pPr>
            <a:r>
              <a:rPr lang="en-US" sz="2600" dirty="0"/>
              <a:t>Work the lab!</a:t>
            </a:r>
          </a:p>
          <a:p>
            <a:pPr marL="495300" indent="-342900">
              <a:buSzPct val="100000"/>
            </a:pPr>
            <a:endParaRPr lang="en-US" sz="2600" dirty="0"/>
          </a:p>
        </p:txBody>
      </p:sp>
    </p:spTree>
    <p:extLst>
      <p:ext uri="{BB962C8B-B14F-4D97-AF65-F5344CB8AC3E}">
        <p14:creationId xmlns:p14="http://schemas.microsoft.com/office/powerpoint/2010/main" val="704912510"/>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Tree>
    <p:extLst>
      <p:ext uri="{BB962C8B-B14F-4D97-AF65-F5344CB8AC3E}">
        <p14:creationId xmlns:p14="http://schemas.microsoft.com/office/powerpoint/2010/main" val="257710291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376190" y="446193"/>
            <a:ext cx="8670599" cy="614000"/>
          </a:xfrm>
          <a:prstGeom prst="rect">
            <a:avLst/>
          </a:prstGeom>
          <a:noFill/>
          <a:ln>
            <a:noFill/>
          </a:ln>
        </p:spPr>
        <p:txBody>
          <a:bodyPr lIns="0" tIns="0" rIns="0" bIns="0" anchor="t" anchorCtr="0">
            <a:noAutofit/>
          </a:bodyPr>
          <a:lstStyle/>
          <a:p>
            <a:pPr marL="0" marR="0" lvl="0" indent="0" algn="l" rtl="0">
              <a:lnSpc>
                <a:spcPct val="90000"/>
              </a:lnSpc>
              <a:spcBef>
                <a:spcPts val="0"/>
              </a:spcBef>
              <a:buClr>
                <a:srgbClr val="00685D"/>
              </a:buClr>
              <a:buSzPct val="25000"/>
              <a:buFont typeface="Arial"/>
              <a:buNone/>
            </a:pPr>
            <a:r>
              <a:rPr lang="en" sz="3200" dirty="0" smtClean="0">
                <a:solidFill>
                  <a:srgbClr val="008881"/>
                </a:solidFill>
              </a:rPr>
              <a:t>Agenda</a:t>
            </a:r>
            <a:endParaRPr lang="en" sz="3200" dirty="0">
              <a:solidFill>
                <a:srgbClr val="008881"/>
              </a:solidFill>
            </a:endParaRPr>
          </a:p>
        </p:txBody>
      </p:sp>
      <p:sp>
        <p:nvSpPr>
          <p:cNvPr id="242" name="Shape 242"/>
          <p:cNvSpPr txBox="1">
            <a:spLocks noGrp="1"/>
          </p:cNvSpPr>
          <p:nvPr>
            <p:ph type="body" idx="1"/>
          </p:nvPr>
        </p:nvSpPr>
        <p:spPr>
          <a:xfrm>
            <a:off x="738824" y="1326021"/>
            <a:ext cx="7988400" cy="3256000"/>
          </a:xfrm>
          <a:prstGeom prst="rect">
            <a:avLst/>
          </a:prstGeom>
          <a:noFill/>
          <a:ln>
            <a:noFill/>
          </a:ln>
        </p:spPr>
        <p:txBody>
          <a:bodyPr lIns="0" tIns="0" rIns="0" bIns="0" anchor="t" anchorCtr="0">
            <a:noAutofit/>
          </a:bodyPr>
          <a:lstStyle/>
          <a:p>
            <a:pPr marL="152400" indent="0">
              <a:buSzPct val="100000"/>
              <a:buNone/>
            </a:pPr>
            <a:endParaRPr lang="en-US" sz="2800" dirty="0"/>
          </a:p>
          <a:p>
            <a:pPr marL="495300" indent="-342900">
              <a:buSzPct val="100000"/>
            </a:pPr>
            <a:r>
              <a:rPr lang="en-US" sz="2600" dirty="0"/>
              <a:t>Introduction</a:t>
            </a:r>
          </a:p>
          <a:p>
            <a:pPr marL="495300" indent="-342900">
              <a:buSzPct val="100000"/>
            </a:pPr>
            <a:r>
              <a:rPr lang="en-US" sz="2600" dirty="0"/>
              <a:t>Database</a:t>
            </a:r>
          </a:p>
          <a:p>
            <a:pPr marL="495300" indent="-342900">
              <a:buSzPct val="100000"/>
            </a:pPr>
            <a:r>
              <a:rPr lang="en-US" sz="2600" dirty="0"/>
              <a:t>Schema, table</a:t>
            </a:r>
          </a:p>
          <a:p>
            <a:pPr marL="495300" indent="-342900">
              <a:buSzPct val="100000"/>
            </a:pPr>
            <a:r>
              <a:rPr lang="en-US" sz="2600" dirty="0"/>
              <a:t>Constraints</a:t>
            </a:r>
          </a:p>
          <a:p>
            <a:pPr marL="495300" indent="-342900">
              <a:buSzPct val="100000"/>
            </a:pPr>
            <a:r>
              <a:rPr lang="en-US" sz="2600" dirty="0"/>
              <a:t>Data types</a:t>
            </a:r>
          </a:p>
          <a:p>
            <a:pPr marL="495300" indent="-342900">
              <a:buSzPct val="100000"/>
            </a:pPr>
            <a:r>
              <a:rPr lang="en-US" sz="2600" dirty="0"/>
              <a:t>View, sequence, index, tablespace, trigger</a:t>
            </a:r>
          </a:p>
        </p:txBody>
      </p:sp>
    </p:spTree>
    <p:extLst>
      <p:ext uri="{BB962C8B-B14F-4D97-AF65-F5344CB8AC3E}">
        <p14:creationId xmlns:p14="http://schemas.microsoft.com/office/powerpoint/2010/main" val="105401587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6"/>
          <p:cNvSpPr>
            <a:spLocks noGrp="1"/>
          </p:cNvSpPr>
          <p:nvPr>
            <p:ph type="title"/>
          </p:nvPr>
        </p:nvSpPr>
        <p:spPr/>
        <p:txBody>
          <a:bodyPr/>
          <a:lstStyle/>
          <a:p>
            <a:r>
              <a:rPr lang="en-US" dirty="0" smtClean="0"/>
              <a:t>Databases – Overview </a:t>
            </a:r>
          </a:p>
        </p:txBody>
      </p:sp>
      <p:sp>
        <p:nvSpPr>
          <p:cNvPr id="34" name="Content Placeholder 33"/>
          <p:cNvSpPr>
            <a:spLocks noGrp="1"/>
          </p:cNvSpPr>
          <p:nvPr>
            <p:ph sz="half" idx="1"/>
          </p:nvPr>
        </p:nvSpPr>
        <p:spPr/>
        <p:txBody>
          <a:bodyPr/>
          <a:lstStyle/>
          <a:p>
            <a:pPr>
              <a:buNone/>
            </a:pPr>
            <a:r>
              <a:rPr lang="en-US" dirty="0" smtClean="0"/>
              <a:t>Greenplum Database instance:</a:t>
            </a:r>
          </a:p>
          <a:p>
            <a:r>
              <a:rPr lang="en-US" dirty="0" smtClean="0"/>
              <a:t>Supports multiple databases</a:t>
            </a:r>
          </a:p>
          <a:p>
            <a:r>
              <a:rPr lang="en-US" dirty="0" smtClean="0"/>
              <a:t>Creates three databases by default:</a:t>
            </a:r>
          </a:p>
          <a:p>
            <a:pPr lvl="1"/>
            <a:r>
              <a:rPr lang="en-US" dirty="0" smtClean="0">
                <a:latin typeface="Courier New" pitchFamily="49" charset="0"/>
                <a:cs typeface="Courier New" pitchFamily="49" charset="0"/>
              </a:rPr>
              <a:t>template0</a:t>
            </a:r>
          </a:p>
          <a:p>
            <a:pPr lvl="1"/>
            <a:r>
              <a:rPr lang="en-US" dirty="0" smtClean="0">
                <a:latin typeface="Courier New" pitchFamily="49" charset="0"/>
                <a:cs typeface="Courier New" pitchFamily="49" charset="0"/>
              </a:rPr>
              <a:t>template1</a:t>
            </a:r>
          </a:p>
          <a:p>
            <a:pPr lvl="1"/>
            <a:r>
              <a:rPr lang="en-US" dirty="0" smtClean="0">
                <a:latin typeface="Courier New" pitchFamily="49" charset="0"/>
                <a:cs typeface="Courier New" pitchFamily="49" charset="0"/>
              </a:rPr>
              <a:t>postgres</a:t>
            </a:r>
            <a:endParaRPr lang="en-US" dirty="0">
              <a:latin typeface="Courier New" pitchFamily="49" charset="0"/>
              <a:cs typeface="Courier New" pitchFamily="49" charset="0"/>
            </a:endParaRPr>
          </a:p>
        </p:txBody>
      </p:sp>
      <p:grpSp>
        <p:nvGrpSpPr>
          <p:cNvPr id="2" name="Group 32"/>
          <p:cNvGrpSpPr/>
          <p:nvPr/>
        </p:nvGrpSpPr>
        <p:grpSpPr>
          <a:xfrm>
            <a:off x="4572000" y="1066800"/>
            <a:ext cx="4343400" cy="3810000"/>
            <a:chOff x="4572000" y="2133600"/>
            <a:chExt cx="4343400" cy="3810000"/>
          </a:xfrm>
        </p:grpSpPr>
        <p:grpSp>
          <p:nvGrpSpPr>
            <p:cNvPr id="3" name="Group 28"/>
            <p:cNvGrpSpPr/>
            <p:nvPr/>
          </p:nvGrpSpPr>
          <p:grpSpPr>
            <a:xfrm>
              <a:off x="4572000" y="2133600"/>
              <a:ext cx="4343400" cy="3810000"/>
              <a:chOff x="228600" y="2133600"/>
              <a:chExt cx="4343400" cy="3810000"/>
            </a:xfrm>
          </p:grpSpPr>
          <p:sp>
            <p:nvSpPr>
              <p:cNvPr id="15" name="Rounded Rectangle 14"/>
              <p:cNvSpPr/>
              <p:nvPr/>
            </p:nvSpPr>
            <p:spPr>
              <a:xfrm>
                <a:off x="228600" y="2667000"/>
                <a:ext cx="4343400" cy="3276600"/>
              </a:xfrm>
              <a:prstGeom prst="roundRect">
                <a:avLst>
                  <a:gd name="adj" fmla="val 3448"/>
                </a:avLst>
              </a:prstGeom>
              <a:solidFill>
                <a:schemeClr val="accent3">
                  <a:lumMod val="20000"/>
                  <a:lumOff val="80000"/>
                </a:schemeClr>
              </a:solidFill>
              <a:ln w="12700">
                <a:solidFill>
                  <a:schemeClr val="tx1"/>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14"/>
              <p:cNvGrpSpPr/>
              <p:nvPr/>
            </p:nvGrpSpPr>
            <p:grpSpPr>
              <a:xfrm>
                <a:off x="304800" y="2133600"/>
                <a:ext cx="1540418" cy="1529834"/>
                <a:chOff x="59782" y="1143000"/>
                <a:chExt cx="1540418" cy="1529834"/>
              </a:xfrm>
            </p:grpSpPr>
            <p:pic>
              <p:nvPicPr>
                <p:cNvPr id="8" name="Picture 2" descr="C:\Documents and Settings\cantot\My Documents\Training\Supporting Materials\Icons\PNG files for PowerPoint\All Others\desktop3.png"/>
                <p:cNvPicPr>
                  <a:picLocks noChangeAspect="1" noChangeArrowheads="1"/>
                </p:cNvPicPr>
                <p:nvPr/>
              </p:nvPicPr>
              <p:blipFill>
                <a:blip r:embed="rId4" cstate="print"/>
                <a:srcRect/>
                <a:stretch>
                  <a:fillRect/>
                </a:stretch>
              </p:blipFill>
              <p:spPr bwMode="auto">
                <a:xfrm flipH="1">
                  <a:off x="392848" y="1143000"/>
                  <a:ext cx="874286" cy="1174286"/>
                </a:xfrm>
                <a:prstGeom prst="rect">
                  <a:avLst/>
                </a:prstGeom>
                <a:noFill/>
              </p:spPr>
            </p:pic>
            <p:sp>
              <p:nvSpPr>
                <p:cNvPr id="9" name="Rectangle 12"/>
                <p:cNvSpPr/>
                <p:nvPr/>
              </p:nvSpPr>
              <p:spPr>
                <a:xfrm>
                  <a:off x="59782" y="2286000"/>
                  <a:ext cx="1540418" cy="386834"/>
                </a:xfrm>
                <a:prstGeom prst="rect">
                  <a:avLst/>
                </a:prstGeom>
                <a:no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Client</a:t>
                  </a:r>
                </a:p>
              </p:txBody>
            </p:sp>
          </p:grpSp>
          <p:grpSp>
            <p:nvGrpSpPr>
              <p:cNvPr id="7" name="Group 27"/>
              <p:cNvGrpSpPr/>
              <p:nvPr/>
            </p:nvGrpSpPr>
            <p:grpSpPr>
              <a:xfrm>
                <a:off x="762000" y="3810000"/>
                <a:ext cx="3477126" cy="1600105"/>
                <a:chOff x="3200400" y="2209800"/>
                <a:chExt cx="3477126" cy="1600105"/>
              </a:xfrm>
            </p:grpSpPr>
            <p:pic>
              <p:nvPicPr>
                <p:cNvPr id="1027" name="Picture 3" descr="C:\Documents and Settings\cantot\My Documents\Training\Supporting Materials\Icons\PNG files for PowerPoint\All Others\disc yellow 130 half.png"/>
                <p:cNvPicPr>
                  <a:picLocks noChangeAspect="1" noChangeArrowheads="1"/>
                </p:cNvPicPr>
                <p:nvPr/>
              </p:nvPicPr>
              <p:blipFill>
                <a:blip r:embed="rId5" cstate="print"/>
                <a:srcRect/>
                <a:stretch>
                  <a:fillRect/>
                </a:stretch>
              </p:blipFill>
              <p:spPr bwMode="auto">
                <a:xfrm>
                  <a:off x="3200400" y="3048000"/>
                  <a:ext cx="1092064" cy="761905"/>
                </a:xfrm>
                <a:prstGeom prst="rect">
                  <a:avLst/>
                </a:prstGeom>
                <a:noFill/>
              </p:spPr>
            </p:pic>
            <p:pic>
              <p:nvPicPr>
                <p:cNvPr id="1028" name="Picture 4" descr="C:\Documents and Settings\cantot\My Documents\Training\Supporting Materials\Icons\PNG files for PowerPoint\All Others\disc red half.png"/>
                <p:cNvPicPr>
                  <a:picLocks noChangeAspect="1" noChangeArrowheads="1"/>
                </p:cNvPicPr>
                <p:nvPr/>
              </p:nvPicPr>
              <p:blipFill>
                <a:blip r:embed="rId6" cstate="print"/>
                <a:srcRect/>
                <a:stretch>
                  <a:fillRect/>
                </a:stretch>
              </p:blipFill>
              <p:spPr bwMode="auto">
                <a:xfrm>
                  <a:off x="3200400" y="2628900"/>
                  <a:ext cx="1092064" cy="761905"/>
                </a:xfrm>
                <a:prstGeom prst="rect">
                  <a:avLst/>
                </a:prstGeom>
                <a:noFill/>
              </p:spPr>
            </p:pic>
            <p:pic>
              <p:nvPicPr>
                <p:cNvPr id="1029" name="Picture 5" descr="C:\Documents and Settings\cantot\My Documents\Training\Supporting Materials\Icons\PNG files for PowerPoint\All Others\disc purple half.png"/>
                <p:cNvPicPr>
                  <a:picLocks noChangeAspect="1" noChangeArrowheads="1"/>
                </p:cNvPicPr>
                <p:nvPr/>
              </p:nvPicPr>
              <p:blipFill>
                <a:blip r:embed="rId7" cstate="print"/>
                <a:srcRect/>
                <a:stretch>
                  <a:fillRect/>
                </a:stretch>
              </p:blipFill>
              <p:spPr bwMode="auto">
                <a:xfrm>
                  <a:off x="3200400" y="2209800"/>
                  <a:ext cx="1092064" cy="761905"/>
                </a:xfrm>
                <a:prstGeom prst="rect">
                  <a:avLst/>
                </a:prstGeom>
                <a:noFill/>
              </p:spPr>
            </p:pic>
            <p:sp>
              <p:nvSpPr>
                <p:cNvPr id="24" name="Rectangle 12"/>
                <p:cNvSpPr/>
                <p:nvPr/>
              </p:nvSpPr>
              <p:spPr>
                <a:xfrm>
                  <a:off x="4239126" y="2438400"/>
                  <a:ext cx="2438400" cy="228600"/>
                </a:xfrm>
                <a:prstGeom prst="rect">
                  <a:avLst/>
                </a:prstGeom>
                <a:no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ourier New" pitchFamily="49" charset="0"/>
                      <a:cs typeface="Courier New" pitchFamily="49" charset="0"/>
                    </a:rPr>
                    <a:t>template0</a:t>
                  </a:r>
                  <a:r>
                    <a:rPr lang="en-US" b="1" dirty="0" smtClean="0">
                      <a:solidFill>
                        <a:schemeClr val="tx1"/>
                      </a:solidFill>
                    </a:rPr>
                    <a:t> database</a:t>
                  </a:r>
                </a:p>
              </p:txBody>
            </p:sp>
            <p:sp>
              <p:nvSpPr>
                <p:cNvPr id="25" name="Rectangle 12"/>
                <p:cNvSpPr/>
                <p:nvPr/>
              </p:nvSpPr>
              <p:spPr>
                <a:xfrm>
                  <a:off x="4239126" y="2895600"/>
                  <a:ext cx="2438400" cy="304800"/>
                </a:xfrm>
                <a:prstGeom prst="rect">
                  <a:avLst/>
                </a:prstGeom>
                <a:no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ourier New" pitchFamily="49" charset="0"/>
                      <a:cs typeface="Courier New" pitchFamily="49" charset="0"/>
                    </a:rPr>
                    <a:t>template1</a:t>
                  </a:r>
                  <a:r>
                    <a:rPr lang="en-US" b="1" dirty="0" smtClean="0">
                      <a:solidFill>
                        <a:schemeClr val="tx1"/>
                      </a:solidFill>
                    </a:rPr>
                    <a:t> database</a:t>
                  </a:r>
                </a:p>
              </p:txBody>
            </p:sp>
            <p:sp>
              <p:nvSpPr>
                <p:cNvPr id="27" name="Rectangle 12"/>
                <p:cNvSpPr/>
                <p:nvPr/>
              </p:nvSpPr>
              <p:spPr>
                <a:xfrm>
                  <a:off x="4191000" y="3352800"/>
                  <a:ext cx="2438400" cy="304800"/>
                </a:xfrm>
                <a:prstGeom prst="rect">
                  <a:avLst/>
                </a:prstGeom>
                <a:no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ourier New" pitchFamily="49" charset="0"/>
                      <a:cs typeface="Courier New" pitchFamily="49" charset="0"/>
                    </a:rPr>
                    <a:t>postgres</a:t>
                  </a:r>
                  <a:r>
                    <a:rPr lang="en-US" b="1" dirty="0" smtClean="0">
                      <a:solidFill>
                        <a:schemeClr val="tx1"/>
                      </a:solidFill>
                    </a:rPr>
                    <a:t> database</a:t>
                  </a:r>
                </a:p>
              </p:txBody>
            </p:sp>
          </p:grpSp>
        </p:grpSp>
        <p:cxnSp>
          <p:nvCxnSpPr>
            <p:cNvPr id="31" name="Shape 30"/>
            <p:cNvCxnSpPr>
              <a:stCxn id="8" idx="3"/>
              <a:endCxn id="1029" idx="1"/>
            </p:cNvCxnSpPr>
            <p:nvPr/>
          </p:nvCxnSpPr>
          <p:spPr>
            <a:xfrm rot="10800000" flipH="1" flipV="1">
              <a:off x="4981266" y="2720743"/>
              <a:ext cx="124134" cy="1470210"/>
            </a:xfrm>
            <a:prstGeom prst="bentConnector3">
              <a:avLst>
                <a:gd name="adj1" fmla="val -184156"/>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302854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dirty="0" smtClean="0"/>
              <a:t>Database SQL Commands</a:t>
            </a:r>
            <a:endParaRPr lang="en-US" dirty="0"/>
          </a:p>
        </p:txBody>
      </p:sp>
      <p:sp>
        <p:nvSpPr>
          <p:cNvPr id="8" name="Content Placeholder 7"/>
          <p:cNvSpPr>
            <a:spLocks noGrp="1"/>
          </p:cNvSpPr>
          <p:nvPr>
            <p:ph idx="1"/>
          </p:nvPr>
        </p:nvSpPr>
        <p:spPr>
          <a:xfrm>
            <a:off x="457200" y="1110055"/>
            <a:ext cx="8229600" cy="4525963"/>
          </a:xfrm>
        </p:spPr>
        <p:txBody>
          <a:bodyPr/>
          <a:lstStyle/>
          <a:p>
            <a:pPr marL="0" indent="0">
              <a:buNone/>
            </a:pPr>
            <a:r>
              <a:rPr lang="en-US" dirty="0" smtClean="0"/>
              <a:t>To manage databases, use the following SQL syntax or Greenplum application:</a:t>
            </a:r>
          </a:p>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710270449"/>
              </p:ext>
            </p:extLst>
          </p:nvPr>
        </p:nvGraphicFramePr>
        <p:xfrm>
          <a:off x="381000" y="2245512"/>
          <a:ext cx="8305800" cy="2926080"/>
        </p:xfrm>
        <a:graphic>
          <a:graphicData uri="http://schemas.openxmlformats.org/drawingml/2006/table">
            <a:tbl>
              <a:tblPr firstRow="1" bandRow="1">
                <a:tableStyleId>{5C22544A-7EE6-4342-B048-85BDC9FD1C3A}</a:tableStyleId>
              </a:tblPr>
              <a:tblGrid>
                <a:gridCol w="2768600">
                  <a:extLst>
                    <a:ext uri="{9D8B030D-6E8A-4147-A177-3AD203B41FA5}">
                      <a16:colId xmlns:a16="http://schemas.microsoft.com/office/drawing/2014/main" val="20000"/>
                    </a:ext>
                  </a:extLst>
                </a:gridCol>
                <a:gridCol w="2565400">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tblGrid>
              <a:tr h="457200">
                <a:tc>
                  <a:txBody>
                    <a:bodyPr/>
                    <a:lstStyle/>
                    <a:p>
                      <a:r>
                        <a:rPr lang="en-US" dirty="0" smtClean="0"/>
                        <a:t>Action</a:t>
                      </a:r>
                      <a:endParaRPr lang="en-US" dirty="0"/>
                    </a:p>
                  </a:txBody>
                  <a:tcPr anchor="ctr"/>
                </a:tc>
                <a:tc>
                  <a:txBody>
                    <a:bodyPr/>
                    <a:lstStyle/>
                    <a:p>
                      <a:r>
                        <a:rPr lang="en-US" dirty="0" smtClean="0"/>
                        <a:t>SQL Syntax</a:t>
                      </a:r>
                      <a:endParaRPr lang="en-US" dirty="0"/>
                    </a:p>
                  </a:txBody>
                  <a:tcPr anchor="ctr"/>
                </a:tc>
                <a:tc>
                  <a:txBody>
                    <a:bodyPr/>
                    <a:lstStyle/>
                    <a:p>
                      <a:r>
                        <a:rPr lang="en-US" dirty="0" smtClean="0"/>
                        <a:t>Greenplum Application</a:t>
                      </a:r>
                      <a:endParaRPr lang="en-US" dirty="0"/>
                    </a:p>
                  </a:txBody>
                  <a:tcPr anchor="ctr"/>
                </a:tc>
                <a:extLst>
                  <a:ext uri="{0D108BD9-81ED-4DB2-BD59-A6C34878D82A}">
                    <a16:rowId xmlns:a16="http://schemas.microsoft.com/office/drawing/2014/main" val="10000"/>
                  </a:ext>
                </a:extLst>
              </a:tr>
              <a:tr h="457200">
                <a:tc>
                  <a:txBody>
                    <a:bodyPr/>
                    <a:lstStyle/>
                    <a:p>
                      <a:r>
                        <a:rPr lang="en-US" dirty="0" smtClean="0"/>
                        <a:t>Create a database</a:t>
                      </a:r>
                      <a:endParaRPr lang="en-US" dirty="0"/>
                    </a:p>
                  </a:txBody>
                  <a:tcPr/>
                </a:tc>
                <a:tc>
                  <a:txBody>
                    <a:bodyPr/>
                    <a:lstStyle/>
                    <a:p>
                      <a:r>
                        <a:rPr lang="en-US" dirty="0" smtClean="0">
                          <a:latin typeface="Courier New" pitchFamily="49" charset="0"/>
                          <a:cs typeface="Courier New" pitchFamily="49" charset="0"/>
                        </a:rPr>
                        <a:t>CREATE DATABASE</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createdb</a:t>
                      </a:r>
                      <a:endParaRPr lang="en-US" dirty="0">
                        <a:latin typeface="Courier New" pitchFamily="49" charset="0"/>
                        <a:cs typeface="Courier New" pitchFamily="49" charset="0"/>
                      </a:endParaRPr>
                    </a:p>
                  </a:txBody>
                  <a:tcPr/>
                </a:tc>
                <a:extLst>
                  <a:ext uri="{0D108BD9-81ED-4DB2-BD59-A6C34878D82A}">
                    <a16:rowId xmlns:a16="http://schemas.microsoft.com/office/drawing/2014/main" val="10001"/>
                  </a:ext>
                </a:extLst>
              </a:tr>
              <a:tr h="457200">
                <a:tc>
                  <a:txBody>
                    <a:bodyPr/>
                    <a:lstStyle/>
                    <a:p>
                      <a:r>
                        <a:rPr lang="en-US" dirty="0" smtClean="0"/>
                        <a:t>Drop a database</a:t>
                      </a:r>
                      <a:endParaRPr lang="en-US" dirty="0"/>
                    </a:p>
                  </a:txBody>
                  <a:tcPr/>
                </a:tc>
                <a:tc>
                  <a:txBody>
                    <a:bodyPr/>
                    <a:lstStyle/>
                    <a:p>
                      <a:r>
                        <a:rPr lang="en-US" dirty="0" smtClean="0">
                          <a:latin typeface="Courier New" pitchFamily="49" charset="0"/>
                          <a:cs typeface="Courier New" pitchFamily="49" charset="0"/>
                        </a:rPr>
                        <a:t>DROP DATABASE</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dropdb</a:t>
                      </a:r>
                      <a:endParaRPr lang="en-US" dirty="0">
                        <a:latin typeface="Courier New" pitchFamily="49" charset="0"/>
                        <a:cs typeface="Courier New" pitchFamily="49" charset="0"/>
                      </a:endParaRPr>
                    </a:p>
                  </a:txBody>
                  <a:tcPr/>
                </a:tc>
                <a:extLst>
                  <a:ext uri="{0D108BD9-81ED-4DB2-BD59-A6C34878D82A}">
                    <a16:rowId xmlns:a16="http://schemas.microsoft.com/office/drawing/2014/main" val="10002"/>
                  </a:ext>
                </a:extLst>
              </a:tr>
              <a:tr h="1554480">
                <a:tc>
                  <a:txBody>
                    <a:bodyPr/>
                    <a:lstStyle/>
                    <a:p>
                      <a:r>
                        <a:rPr lang="en-US" dirty="0" smtClean="0"/>
                        <a:t>Alter a database:</a:t>
                      </a:r>
                    </a:p>
                    <a:p>
                      <a:pPr marL="233363" lvl="0" indent="-233363">
                        <a:buFont typeface="Arial" pitchFamily="34" charset="0"/>
                        <a:buChar char="•"/>
                      </a:pPr>
                      <a:r>
                        <a:rPr lang="en-US" dirty="0" smtClean="0"/>
                        <a:t>Rename the database</a:t>
                      </a:r>
                      <a:endParaRPr lang="en-US" baseline="0" dirty="0" smtClean="0"/>
                    </a:p>
                    <a:p>
                      <a:pPr marL="233363" lvl="0" indent="-233363">
                        <a:buFont typeface="Arial" pitchFamily="34" charset="0"/>
                        <a:buChar char="•"/>
                      </a:pPr>
                      <a:r>
                        <a:rPr lang="en-US" baseline="0" dirty="0" smtClean="0"/>
                        <a:t>Assign a new owner</a:t>
                      </a:r>
                    </a:p>
                    <a:p>
                      <a:pPr marL="233363" lvl="0" indent="-233363">
                        <a:buFont typeface="Arial" pitchFamily="34" charset="0"/>
                        <a:buChar char="•"/>
                      </a:pPr>
                      <a:r>
                        <a:rPr lang="en-US" baseline="0" dirty="0" smtClean="0"/>
                        <a:t>Set configuration parameters</a:t>
                      </a:r>
                      <a:endParaRPr lang="en-US" dirty="0"/>
                    </a:p>
                  </a:txBody>
                  <a:tcPr/>
                </a:tc>
                <a:tc>
                  <a:txBody>
                    <a:bodyPr/>
                    <a:lstStyle/>
                    <a:p>
                      <a:r>
                        <a:rPr lang="en-US" dirty="0" smtClean="0">
                          <a:latin typeface="Courier New" pitchFamily="49" charset="0"/>
                          <a:cs typeface="Courier New" pitchFamily="49" charset="0"/>
                        </a:rPr>
                        <a:t>ALTER DATABASE</a:t>
                      </a:r>
                      <a:endParaRPr lang="en-US" dirty="0">
                        <a:latin typeface="Courier New" pitchFamily="49" charset="0"/>
                        <a:cs typeface="Courier New" pitchFamily="49" charset="0"/>
                      </a:endParaRPr>
                    </a:p>
                  </a:txBody>
                  <a:tcPr/>
                </a:tc>
                <a:tc>
                  <a:txBody>
                    <a:bodyPr/>
                    <a:lstStyle/>
                    <a:p>
                      <a:endParaRPr lang="en-US" dirty="0">
                        <a:latin typeface="Courier New" pitchFamily="49" charset="0"/>
                        <a:cs typeface="Courier New" pitchFamily="49" charset="0"/>
                      </a:endParaRPr>
                    </a:p>
                  </a:txBody>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19866706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2188"/>
            <a:ext cx="8229600" cy="1143000"/>
          </a:xfrm>
        </p:spPr>
        <p:txBody>
          <a:bodyPr/>
          <a:lstStyle/>
          <a:p>
            <a:r>
              <a:rPr lang="en-US" dirty="0" smtClean="0"/>
              <a:t>Schema – Overview </a:t>
            </a:r>
            <a:endParaRPr lang="en-US" dirty="0"/>
          </a:p>
        </p:txBody>
      </p:sp>
      <p:sp>
        <p:nvSpPr>
          <p:cNvPr id="7" name="Content Placeholder 6"/>
          <p:cNvSpPr>
            <a:spLocks noGrp="1"/>
          </p:cNvSpPr>
          <p:nvPr>
            <p:ph sz="half" idx="1"/>
          </p:nvPr>
        </p:nvSpPr>
        <p:spPr>
          <a:xfrm>
            <a:off x="457200" y="914400"/>
            <a:ext cx="4400896" cy="4525963"/>
          </a:xfrm>
        </p:spPr>
        <p:txBody>
          <a:bodyPr/>
          <a:lstStyle/>
          <a:p>
            <a:pPr>
              <a:buNone/>
            </a:pPr>
            <a:endParaRPr lang="en-US" dirty="0" smtClean="0"/>
          </a:p>
          <a:p>
            <a:r>
              <a:rPr lang="en-US" dirty="0" smtClean="0"/>
              <a:t>Logically organize objects</a:t>
            </a:r>
          </a:p>
          <a:p>
            <a:r>
              <a:rPr lang="en-US" dirty="0"/>
              <a:t>A namespace</a:t>
            </a:r>
            <a:endParaRPr lang="en-US" dirty="0" smtClean="0"/>
          </a:p>
          <a:p>
            <a:r>
              <a:rPr lang="en-US" dirty="0" smtClean="0"/>
              <a:t>Do not represent users</a:t>
            </a:r>
          </a:p>
          <a:p>
            <a:r>
              <a:rPr lang="en-US" dirty="0" smtClean="0"/>
              <a:t>Contain data objects</a:t>
            </a:r>
          </a:p>
          <a:p>
            <a:r>
              <a:rPr lang="en-US" dirty="0" smtClean="0"/>
              <a:t>Use </a:t>
            </a:r>
            <a:r>
              <a:rPr lang="en-US" i="1" dirty="0" smtClean="0"/>
              <a:t>qualified</a:t>
            </a:r>
            <a:r>
              <a:rPr lang="en-US" dirty="0" smtClean="0"/>
              <a:t> names to access objects</a:t>
            </a:r>
            <a:br>
              <a:rPr lang="en-US" dirty="0" smtClean="0"/>
            </a:br>
            <a:r>
              <a:rPr lang="en-US" dirty="0" smtClean="0"/>
              <a:t>EXAMPLE: </a:t>
            </a:r>
            <a:r>
              <a:rPr lang="en-US" dirty="0" smtClean="0">
                <a:latin typeface="Courier New" pitchFamily="49" charset="0"/>
                <a:cs typeface="Courier New" pitchFamily="49" charset="0"/>
              </a:rPr>
              <a:t>myschema.mytable</a:t>
            </a:r>
          </a:p>
          <a:p>
            <a:r>
              <a:rPr lang="en-US" dirty="0" smtClean="0"/>
              <a:t>Can be added to the search path</a:t>
            </a:r>
            <a:br>
              <a:rPr lang="en-US" dirty="0" smtClean="0"/>
            </a:br>
            <a:r>
              <a:rPr lang="en-US" dirty="0" smtClean="0"/>
              <a:t>(</a:t>
            </a:r>
            <a:r>
              <a:rPr lang="en-US" dirty="0" smtClean="0">
                <a:latin typeface="Courier New" pitchFamily="49" charset="0"/>
                <a:cs typeface="Courier New" pitchFamily="49" charset="0"/>
              </a:rPr>
              <a:t>search_path</a:t>
            </a:r>
            <a:r>
              <a:rPr lang="en-US" dirty="0" smtClean="0"/>
              <a:t>)</a:t>
            </a:r>
          </a:p>
        </p:txBody>
      </p:sp>
      <p:grpSp>
        <p:nvGrpSpPr>
          <p:cNvPr id="3" name="Group 54"/>
          <p:cNvGrpSpPr/>
          <p:nvPr/>
        </p:nvGrpSpPr>
        <p:grpSpPr>
          <a:xfrm>
            <a:off x="5486400" y="914400"/>
            <a:ext cx="3200400" cy="5029200"/>
            <a:chOff x="5753100" y="609600"/>
            <a:chExt cx="3200400" cy="5029200"/>
          </a:xfrm>
        </p:grpSpPr>
        <p:grpSp>
          <p:nvGrpSpPr>
            <p:cNvPr id="4" name="Group 53"/>
            <p:cNvGrpSpPr/>
            <p:nvPr/>
          </p:nvGrpSpPr>
          <p:grpSpPr>
            <a:xfrm>
              <a:off x="5753100" y="609600"/>
              <a:ext cx="3200400" cy="4038695"/>
              <a:chOff x="5753100" y="609600"/>
              <a:chExt cx="3200400" cy="4038695"/>
            </a:xfrm>
          </p:grpSpPr>
          <p:cxnSp>
            <p:nvCxnSpPr>
              <p:cNvPr id="18" name="Straight Connector 17"/>
              <p:cNvCxnSpPr>
                <a:stCxn id="3074" idx="0"/>
              </p:cNvCxnSpPr>
              <p:nvPr/>
            </p:nvCxnSpPr>
            <p:spPr>
              <a:xfrm rot="5400000" flipH="1" flipV="1">
                <a:off x="7677104" y="3409997"/>
                <a:ext cx="914495" cy="1562102"/>
              </a:xfrm>
              <a:prstGeom prst="line">
                <a:avLst/>
              </a:prstGeom>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5753100" y="609600"/>
                <a:ext cx="3200400" cy="3276600"/>
              </a:xfrm>
              <a:prstGeom prst="roundRect">
                <a:avLst>
                  <a:gd name="adj" fmla="val 6561"/>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p:cNvCxnSpPr>
                <a:stCxn id="3074" idx="0"/>
              </p:cNvCxnSpPr>
              <p:nvPr/>
            </p:nvCxnSpPr>
            <p:spPr>
              <a:xfrm rot="16200000" flipV="1">
                <a:off x="6153103" y="3448098"/>
                <a:ext cx="838295" cy="15621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9" name="Rectangle 12"/>
            <p:cNvSpPr/>
            <p:nvPr/>
          </p:nvSpPr>
          <p:spPr>
            <a:xfrm>
              <a:off x="6172200" y="5410200"/>
              <a:ext cx="2438400" cy="228600"/>
            </a:xfrm>
            <a:prstGeom prst="rect">
              <a:avLst/>
            </a:prstGeom>
            <a:no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ourier New" pitchFamily="49" charset="0"/>
                  <a:cs typeface="Courier New" pitchFamily="49" charset="0"/>
                </a:rPr>
                <a:t>names</a:t>
              </a:r>
              <a:r>
                <a:rPr lang="en-US" b="1" dirty="0" smtClean="0">
                  <a:solidFill>
                    <a:schemeClr val="tx1"/>
                  </a:solidFill>
                </a:rPr>
                <a:t> database</a:t>
              </a:r>
            </a:p>
          </p:txBody>
        </p:sp>
        <p:grpSp>
          <p:nvGrpSpPr>
            <p:cNvPr id="8" name="Group 49"/>
            <p:cNvGrpSpPr/>
            <p:nvPr/>
          </p:nvGrpSpPr>
          <p:grpSpPr>
            <a:xfrm>
              <a:off x="5867400" y="685800"/>
              <a:ext cx="2971800" cy="1447800"/>
              <a:chOff x="5867400" y="685800"/>
              <a:chExt cx="2971800" cy="1447800"/>
            </a:xfrm>
          </p:grpSpPr>
          <p:sp>
            <p:nvSpPr>
              <p:cNvPr id="10" name="Rounded Rectangle 9"/>
              <p:cNvSpPr/>
              <p:nvPr/>
            </p:nvSpPr>
            <p:spPr>
              <a:xfrm>
                <a:off x="5867400" y="685800"/>
                <a:ext cx="2971800" cy="1447800"/>
              </a:xfrm>
              <a:prstGeom prst="roundRect">
                <a:avLst>
                  <a:gd name="adj" fmla="val 219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6140468" y="723900"/>
                <a:ext cx="2425664" cy="369332"/>
              </a:xfrm>
              <a:prstGeom prst="rect">
                <a:avLst/>
              </a:prstGeom>
              <a:solidFill>
                <a:schemeClr val="bg1"/>
              </a:solidFill>
              <a:effectLst>
                <a:softEdge rad="63500"/>
              </a:effectLst>
            </p:spPr>
            <p:txBody>
              <a:bodyPr wrap="none" rtlCol="0">
                <a:spAutoFit/>
              </a:bodyPr>
              <a:lstStyle/>
              <a:p>
                <a:r>
                  <a:rPr lang="en-US" b="1" dirty="0" smtClean="0">
                    <a:latin typeface="Calibri" pitchFamily="34" charset="0"/>
                  </a:rPr>
                  <a:t>Schema: </a:t>
                </a:r>
                <a:r>
                  <a:rPr lang="en-US" b="1" dirty="0" smtClean="0">
                    <a:latin typeface="Courier New" pitchFamily="49" charset="0"/>
                    <a:cs typeface="Courier New" pitchFamily="49" charset="0"/>
                  </a:rPr>
                  <a:t>yourschema</a:t>
                </a:r>
                <a:endParaRPr lang="en-US" b="1" dirty="0">
                  <a:latin typeface="Courier New" pitchFamily="49" charset="0"/>
                  <a:cs typeface="Courier New" pitchFamily="49" charset="0"/>
                </a:endParaRPr>
              </a:p>
            </p:txBody>
          </p:sp>
          <p:sp>
            <p:nvSpPr>
              <p:cNvPr id="14" name="TextBox 13"/>
              <p:cNvSpPr txBox="1"/>
              <p:nvPr/>
            </p:nvSpPr>
            <p:spPr>
              <a:xfrm>
                <a:off x="6403905" y="1143000"/>
                <a:ext cx="1898790" cy="923330"/>
              </a:xfrm>
              <a:prstGeom prst="rect">
                <a:avLst/>
              </a:prstGeom>
              <a:noFill/>
            </p:spPr>
            <p:txBody>
              <a:bodyPr wrap="none" rtlCol="0">
                <a:spAutoFit/>
              </a:bodyPr>
              <a:lstStyle/>
              <a:p>
                <a:r>
                  <a:rPr lang="en-US" b="1" dirty="0" smtClean="0"/>
                  <a:t>Table: mytable</a:t>
                </a:r>
              </a:p>
              <a:p>
                <a:r>
                  <a:rPr lang="en-US" b="1" dirty="0" smtClean="0"/>
                  <a:t>Table: pocsales</a:t>
                </a:r>
              </a:p>
              <a:p>
                <a:r>
                  <a:rPr lang="en-US" b="1" dirty="0" smtClean="0"/>
                  <a:t>View: report_2</a:t>
                </a:r>
                <a:endParaRPr lang="en-US" b="1" dirty="0"/>
              </a:p>
            </p:txBody>
          </p:sp>
        </p:grpSp>
        <p:pic>
          <p:nvPicPr>
            <p:cNvPr id="3074" name="Picture 2" descr="C:\Documents and Settings\cantot\My Documents\Training\Supporting Materials\Icons\PNG files for PowerPoint\All Others\disc blue half.png"/>
            <p:cNvPicPr>
              <a:picLocks noChangeAspect="1" noChangeArrowheads="1"/>
            </p:cNvPicPr>
            <p:nvPr/>
          </p:nvPicPr>
          <p:blipFill>
            <a:blip r:embed="rId4" cstate="print"/>
            <a:srcRect/>
            <a:stretch>
              <a:fillRect/>
            </a:stretch>
          </p:blipFill>
          <p:spPr bwMode="auto">
            <a:xfrm>
              <a:off x="6807268" y="4648295"/>
              <a:ext cx="1092064" cy="761905"/>
            </a:xfrm>
            <a:prstGeom prst="rect">
              <a:avLst/>
            </a:prstGeom>
            <a:noFill/>
          </p:spPr>
        </p:pic>
        <p:grpSp>
          <p:nvGrpSpPr>
            <p:cNvPr id="16" name="Group 48"/>
            <p:cNvGrpSpPr/>
            <p:nvPr/>
          </p:nvGrpSpPr>
          <p:grpSpPr>
            <a:xfrm>
              <a:off x="5867400" y="2286000"/>
              <a:ext cx="2971800" cy="1447800"/>
              <a:chOff x="5867400" y="2286000"/>
              <a:chExt cx="2971800" cy="1447800"/>
            </a:xfrm>
          </p:grpSpPr>
          <p:sp>
            <p:nvSpPr>
              <p:cNvPr id="13" name="Rounded Rectangle 12"/>
              <p:cNvSpPr/>
              <p:nvPr/>
            </p:nvSpPr>
            <p:spPr>
              <a:xfrm>
                <a:off x="5867400" y="2286000"/>
                <a:ext cx="2971800" cy="1447800"/>
              </a:xfrm>
              <a:prstGeom prst="roundRect">
                <a:avLst>
                  <a:gd name="adj" fmla="val 2193"/>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6278326" y="2286000"/>
                <a:ext cx="2149948" cy="369332"/>
              </a:xfrm>
              <a:prstGeom prst="rect">
                <a:avLst/>
              </a:prstGeom>
              <a:solidFill>
                <a:schemeClr val="bg1"/>
              </a:solidFill>
              <a:effectLst>
                <a:softEdge rad="63500"/>
              </a:effectLst>
            </p:spPr>
            <p:txBody>
              <a:bodyPr wrap="none" rtlCol="0">
                <a:spAutoFit/>
              </a:bodyPr>
              <a:lstStyle/>
              <a:p>
                <a:r>
                  <a:rPr lang="en-US" b="1" dirty="0" smtClean="0">
                    <a:latin typeface="Calibri" pitchFamily="34" charset="0"/>
                  </a:rPr>
                  <a:t>Schema: </a:t>
                </a:r>
                <a:r>
                  <a:rPr lang="en-US" b="1" dirty="0" smtClean="0">
                    <a:latin typeface="Courier New" pitchFamily="49" charset="0"/>
                    <a:cs typeface="Courier New" pitchFamily="49" charset="0"/>
                  </a:rPr>
                  <a:t>myschema</a:t>
                </a:r>
                <a:endParaRPr lang="en-US" b="1" dirty="0">
                  <a:latin typeface="Courier New" pitchFamily="49" charset="0"/>
                  <a:cs typeface="Courier New" pitchFamily="49" charset="0"/>
                </a:endParaRPr>
              </a:p>
            </p:txBody>
          </p:sp>
          <p:sp>
            <p:nvSpPr>
              <p:cNvPr id="15" name="TextBox 14"/>
              <p:cNvSpPr txBox="1"/>
              <p:nvPr/>
            </p:nvSpPr>
            <p:spPr>
              <a:xfrm>
                <a:off x="6461614" y="2658070"/>
                <a:ext cx="1783373" cy="923330"/>
              </a:xfrm>
              <a:prstGeom prst="rect">
                <a:avLst/>
              </a:prstGeom>
              <a:noFill/>
            </p:spPr>
            <p:txBody>
              <a:bodyPr wrap="none" rtlCol="0">
                <a:spAutoFit/>
              </a:bodyPr>
              <a:lstStyle/>
              <a:p>
                <a:r>
                  <a:rPr lang="en-US" b="1" dirty="0" smtClean="0"/>
                  <a:t>Table: mytable</a:t>
                </a:r>
              </a:p>
              <a:p>
                <a:r>
                  <a:rPr lang="en-US" b="1" dirty="0" smtClean="0"/>
                  <a:t>Table: sales_1</a:t>
                </a:r>
              </a:p>
              <a:p>
                <a:r>
                  <a:rPr lang="en-US" b="1" dirty="0" smtClean="0"/>
                  <a:t>View: report_2</a:t>
                </a:r>
                <a:endParaRPr lang="en-US" b="1" dirty="0"/>
              </a:p>
            </p:txBody>
          </p:sp>
        </p:grpSp>
      </p:grpSp>
    </p:spTree>
    <p:custDataLst>
      <p:tags r:id="rId1"/>
    </p:custDataLst>
    <p:extLst>
      <p:ext uri="{BB962C8B-B14F-4D97-AF65-F5344CB8AC3E}">
        <p14:creationId xmlns:p14="http://schemas.microsoft.com/office/powerpoint/2010/main" val="40681268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1143000"/>
          </a:xfrm>
        </p:spPr>
        <p:txBody>
          <a:bodyPr/>
          <a:lstStyle/>
          <a:p>
            <a:r>
              <a:rPr lang="en-US" dirty="0" smtClean="0"/>
              <a:t>Pre-existing Schemas</a:t>
            </a:r>
            <a:endParaRPr lang="en-US" dirty="0"/>
          </a:p>
        </p:txBody>
      </p:sp>
      <p:sp>
        <p:nvSpPr>
          <p:cNvPr id="3" name="Content Placeholder 2"/>
          <p:cNvSpPr>
            <a:spLocks noGrp="1"/>
          </p:cNvSpPr>
          <p:nvPr>
            <p:ph idx="1"/>
          </p:nvPr>
        </p:nvSpPr>
        <p:spPr>
          <a:xfrm>
            <a:off x="457200" y="1119309"/>
            <a:ext cx="8229600" cy="4525963"/>
          </a:xfrm>
        </p:spPr>
        <p:txBody>
          <a:bodyPr/>
          <a:lstStyle/>
          <a:p>
            <a:pPr>
              <a:buNone/>
            </a:pPr>
            <a:r>
              <a:rPr lang="en-US" dirty="0" smtClean="0"/>
              <a:t>The following schemas exist in every database:</a:t>
            </a:r>
          </a:p>
          <a:p>
            <a:r>
              <a:rPr lang="en-US" dirty="0" smtClean="0">
                <a:latin typeface="Courier New" pitchFamily="49" charset="0"/>
                <a:cs typeface="Courier New" pitchFamily="49" charset="0"/>
              </a:rPr>
              <a:t>PUBLIC</a:t>
            </a:r>
            <a:r>
              <a:rPr lang="en-US" dirty="0" smtClean="0"/>
              <a:t> schema</a:t>
            </a:r>
          </a:p>
          <a:p>
            <a:r>
              <a:rPr lang="en-US" dirty="0" smtClean="0"/>
              <a:t>System level schemas:</a:t>
            </a:r>
          </a:p>
        </p:txBody>
      </p:sp>
      <p:graphicFrame>
        <p:nvGraphicFramePr>
          <p:cNvPr id="7" name="Table 6"/>
          <p:cNvGraphicFramePr>
            <a:graphicFrameLocks noGrp="1"/>
          </p:cNvGraphicFramePr>
          <p:nvPr>
            <p:extLst>
              <p:ext uri="{D42A27DB-BD31-4B8C-83A1-F6EECF244321}">
                <p14:modId xmlns:p14="http://schemas.microsoft.com/office/powerpoint/2010/main" val="4143112081"/>
              </p:ext>
            </p:extLst>
          </p:nvPr>
        </p:nvGraphicFramePr>
        <p:xfrm>
          <a:off x="304800" y="2640437"/>
          <a:ext cx="8382000" cy="3246432"/>
        </p:xfrm>
        <a:graphic>
          <a:graphicData uri="http://schemas.openxmlformats.org/drawingml/2006/table">
            <a:tbl>
              <a:tblPr firstRow="1" bandRow="1">
                <a:tableStyleId>{5C22544A-7EE6-4342-B048-85BDC9FD1C3A}</a:tableStyleId>
              </a:tblPr>
              <a:tblGrid>
                <a:gridCol w="2768367">
                  <a:extLst>
                    <a:ext uri="{9D8B030D-6E8A-4147-A177-3AD203B41FA5}">
                      <a16:colId xmlns:a16="http://schemas.microsoft.com/office/drawing/2014/main" val="20000"/>
                    </a:ext>
                  </a:extLst>
                </a:gridCol>
                <a:gridCol w="5613633">
                  <a:extLst>
                    <a:ext uri="{9D8B030D-6E8A-4147-A177-3AD203B41FA5}">
                      <a16:colId xmlns:a16="http://schemas.microsoft.com/office/drawing/2014/main" val="20001"/>
                    </a:ext>
                  </a:extLst>
                </a:gridCol>
              </a:tblGrid>
              <a:tr h="457200">
                <a:tc>
                  <a:txBody>
                    <a:bodyPr/>
                    <a:lstStyle/>
                    <a:p>
                      <a:r>
                        <a:rPr lang="en-US" dirty="0" smtClean="0"/>
                        <a:t>Schema</a:t>
                      </a:r>
                      <a:endParaRPr lang="en-US" dirty="0"/>
                    </a:p>
                  </a:txBody>
                  <a:tcPr anchor="ctr"/>
                </a:tc>
                <a:tc>
                  <a:txBody>
                    <a:bodyPr/>
                    <a:lstStyle/>
                    <a:p>
                      <a:r>
                        <a:rPr lang="en-US" dirty="0" smtClean="0"/>
                        <a:t>Description</a:t>
                      </a:r>
                      <a:endParaRPr lang="en-US" dirty="0"/>
                    </a:p>
                  </a:txBody>
                  <a:tcPr anchor="ctr"/>
                </a:tc>
                <a:extLst>
                  <a:ext uri="{0D108BD9-81ED-4DB2-BD59-A6C34878D82A}">
                    <a16:rowId xmlns:a16="http://schemas.microsoft.com/office/drawing/2014/main" val="10000"/>
                  </a:ext>
                </a:extLst>
              </a:tr>
              <a:tr h="146024">
                <a:tc>
                  <a:txBody>
                    <a:bodyPr/>
                    <a:lstStyle/>
                    <a:p>
                      <a:r>
                        <a:rPr lang="en-US" dirty="0" err="1" smtClean="0">
                          <a:latin typeface="Courier New" pitchFamily="49" charset="0"/>
                          <a:cs typeface="Courier New" pitchFamily="49" charset="0"/>
                        </a:rPr>
                        <a:t>pg_catalog</a:t>
                      </a:r>
                      <a:endParaRPr lang="en-US" dirty="0">
                        <a:latin typeface="Courier New" pitchFamily="49" charset="0"/>
                        <a:cs typeface="Courier New" pitchFamily="49" charset="0"/>
                      </a:endParaRPr>
                    </a:p>
                  </a:txBody>
                  <a:tcPr/>
                </a:tc>
                <a:tc>
                  <a:txBody>
                    <a:bodyPr/>
                    <a:lstStyle/>
                    <a:p>
                      <a:r>
                        <a:rPr lang="en-US" dirty="0" smtClean="0">
                          <a:latin typeface="+mj-lt"/>
                          <a:cs typeface="Courier New" pitchFamily="49" charset="0"/>
                        </a:rPr>
                        <a:t>Stores system catalog names, functions, and operators</a:t>
                      </a:r>
                      <a:endParaRPr lang="en-US" dirty="0">
                        <a:latin typeface="+mj-lt"/>
                        <a:cs typeface="Courier New" pitchFamily="49" charset="0"/>
                      </a:endParaRPr>
                    </a:p>
                  </a:txBody>
                  <a:tcPr/>
                </a:tc>
                <a:extLst>
                  <a:ext uri="{0D108BD9-81ED-4DB2-BD59-A6C34878D82A}">
                    <a16:rowId xmlns:a16="http://schemas.microsoft.com/office/drawing/2014/main" val="10001"/>
                  </a:ext>
                </a:extLst>
              </a:tr>
              <a:tr h="146024">
                <a:tc>
                  <a:txBody>
                    <a:bodyPr/>
                    <a:lstStyle/>
                    <a:p>
                      <a:r>
                        <a:rPr lang="en-US" dirty="0" err="1" smtClean="0">
                          <a:latin typeface="Courier New" pitchFamily="49" charset="0"/>
                          <a:cs typeface="Courier New" pitchFamily="49" charset="0"/>
                        </a:rPr>
                        <a:t>information_schema</a:t>
                      </a:r>
                      <a:endParaRPr lang="en-US" dirty="0">
                        <a:latin typeface="Courier New" pitchFamily="49" charset="0"/>
                        <a:cs typeface="Courier New" pitchFamily="49" charset="0"/>
                      </a:endParaRPr>
                    </a:p>
                  </a:txBody>
                  <a:tcPr/>
                </a:tc>
                <a:tc>
                  <a:txBody>
                    <a:bodyPr/>
                    <a:lstStyle/>
                    <a:p>
                      <a:r>
                        <a:rPr lang="en-US" dirty="0" smtClean="0">
                          <a:latin typeface="+mj-lt"/>
                          <a:cs typeface="Courier New" pitchFamily="49" charset="0"/>
                        </a:rPr>
                        <a:t>Contains views that describe objects in the database</a:t>
                      </a:r>
                      <a:endParaRPr lang="en-US" dirty="0">
                        <a:latin typeface="+mj-lt"/>
                        <a:cs typeface="Courier New" pitchFamily="49" charset="0"/>
                      </a:endParaRPr>
                    </a:p>
                  </a:txBody>
                  <a:tcPr/>
                </a:tc>
                <a:extLst>
                  <a:ext uri="{0D108BD9-81ED-4DB2-BD59-A6C34878D82A}">
                    <a16:rowId xmlns:a16="http://schemas.microsoft.com/office/drawing/2014/main" val="10002"/>
                  </a:ext>
                </a:extLst>
              </a:tr>
              <a:tr h="445848">
                <a:tc>
                  <a:txBody>
                    <a:bodyPr/>
                    <a:lstStyle/>
                    <a:p>
                      <a:r>
                        <a:rPr lang="en-US" dirty="0" err="1" smtClean="0">
                          <a:latin typeface="Courier New" pitchFamily="49" charset="0"/>
                          <a:cs typeface="Courier New" pitchFamily="49" charset="0"/>
                        </a:rPr>
                        <a:t>pg_toast</a:t>
                      </a:r>
                      <a:endParaRPr lang="en-US" dirty="0">
                        <a:latin typeface="Courier New" pitchFamily="49" charset="0"/>
                        <a:cs typeface="Courier New" pitchFamily="49" charset="0"/>
                      </a:endParaRPr>
                    </a:p>
                  </a:txBody>
                  <a:tcPr/>
                </a:tc>
                <a:tc>
                  <a:txBody>
                    <a:bodyPr/>
                    <a:lstStyle/>
                    <a:p>
                      <a:r>
                        <a:rPr lang="en-US" dirty="0" smtClean="0">
                          <a:latin typeface="+mj-lt"/>
                          <a:cs typeface="Courier New" pitchFamily="49" charset="0"/>
                        </a:rPr>
                        <a:t>Stores large objects that exceed page size</a:t>
                      </a:r>
                      <a:endParaRPr lang="en-US" dirty="0">
                        <a:latin typeface="+mj-lt"/>
                        <a:cs typeface="Courier New" pitchFamily="49" charset="0"/>
                      </a:endParaRPr>
                    </a:p>
                  </a:txBody>
                  <a:tcPr/>
                </a:tc>
                <a:extLst>
                  <a:ext uri="{0D108BD9-81ED-4DB2-BD59-A6C34878D82A}">
                    <a16:rowId xmlns:a16="http://schemas.microsoft.com/office/drawing/2014/main" val="10003"/>
                  </a:ext>
                </a:extLst>
              </a:tr>
              <a:tr h="445848">
                <a:tc>
                  <a:txBody>
                    <a:bodyPr/>
                    <a:lstStyle/>
                    <a:p>
                      <a:r>
                        <a:rPr lang="en-US" dirty="0" err="1" smtClean="0">
                          <a:latin typeface="Courier New" pitchFamily="49" charset="0"/>
                          <a:cs typeface="Courier New" pitchFamily="49" charset="0"/>
                        </a:rPr>
                        <a:t>pg_bitmapindex</a:t>
                      </a:r>
                      <a:endParaRPr lang="en-US" dirty="0">
                        <a:latin typeface="Courier New" pitchFamily="49" charset="0"/>
                        <a:cs typeface="Courier New" pitchFamily="49" charset="0"/>
                      </a:endParaRPr>
                    </a:p>
                  </a:txBody>
                  <a:tcPr/>
                </a:tc>
                <a:tc>
                  <a:txBody>
                    <a:bodyPr/>
                    <a:lstStyle/>
                    <a:p>
                      <a:r>
                        <a:rPr lang="en-US" dirty="0" smtClean="0">
                          <a:latin typeface="+mj-lt"/>
                          <a:cs typeface="Courier New" pitchFamily="49" charset="0"/>
                        </a:rPr>
                        <a:t>Stores bitmap index objects</a:t>
                      </a:r>
                      <a:endParaRPr lang="en-US" dirty="0">
                        <a:latin typeface="+mj-lt"/>
                        <a:cs typeface="Courier New" pitchFamily="49" charset="0"/>
                      </a:endParaRPr>
                    </a:p>
                  </a:txBody>
                  <a:tcPr/>
                </a:tc>
                <a:extLst>
                  <a:ext uri="{0D108BD9-81ED-4DB2-BD59-A6C34878D82A}">
                    <a16:rowId xmlns:a16="http://schemas.microsoft.com/office/drawing/2014/main" val="10004"/>
                  </a:ext>
                </a:extLst>
              </a:tr>
              <a:tr h="445848">
                <a:tc>
                  <a:txBody>
                    <a:bodyPr/>
                    <a:lstStyle/>
                    <a:p>
                      <a:r>
                        <a:rPr lang="en-US" dirty="0" err="1" smtClean="0">
                          <a:latin typeface="Courier New" pitchFamily="49" charset="0"/>
                          <a:cs typeface="Courier New" pitchFamily="49" charset="0"/>
                        </a:rPr>
                        <a:t>pg_aoseg</a:t>
                      </a:r>
                      <a:endParaRPr lang="en-US" dirty="0">
                        <a:latin typeface="Courier New" pitchFamily="49" charset="0"/>
                        <a:cs typeface="Courier New" pitchFamily="49" charset="0"/>
                      </a:endParaRPr>
                    </a:p>
                  </a:txBody>
                  <a:tcPr/>
                </a:tc>
                <a:tc>
                  <a:txBody>
                    <a:bodyPr/>
                    <a:lstStyle/>
                    <a:p>
                      <a:r>
                        <a:rPr lang="en-US" dirty="0" smtClean="0">
                          <a:latin typeface="+mj-lt"/>
                          <a:cs typeface="Courier New" pitchFamily="49" charset="0"/>
                        </a:rPr>
                        <a:t>Stores </a:t>
                      </a:r>
                      <a:r>
                        <a:rPr lang="en-US" dirty="0" smtClean="0">
                          <a:solidFill>
                            <a:schemeClr val="tx1"/>
                          </a:solidFill>
                          <a:latin typeface="+mj-lt"/>
                          <a:cs typeface="Courier New" pitchFamily="49" charset="0"/>
                        </a:rPr>
                        <a:t>append-only</a:t>
                      </a:r>
                      <a:r>
                        <a:rPr lang="en-US" dirty="0" smtClean="0">
                          <a:latin typeface="+mj-lt"/>
                          <a:cs typeface="Courier New" pitchFamily="49" charset="0"/>
                        </a:rPr>
                        <a:t> objects</a:t>
                      </a:r>
                      <a:endParaRPr lang="en-US" dirty="0">
                        <a:latin typeface="+mj-lt"/>
                        <a:cs typeface="Courier New" pitchFamily="49" charset="0"/>
                      </a:endParaRPr>
                    </a:p>
                  </a:txBody>
                  <a:tcPr/>
                </a:tc>
                <a:extLst>
                  <a:ext uri="{0D108BD9-81ED-4DB2-BD59-A6C34878D82A}">
                    <a16:rowId xmlns:a16="http://schemas.microsoft.com/office/drawing/2014/main" val="10005"/>
                  </a:ext>
                </a:extLst>
              </a:tr>
              <a:tr h="445848">
                <a:tc>
                  <a:txBody>
                    <a:bodyPr/>
                    <a:lstStyle/>
                    <a:p>
                      <a:r>
                        <a:rPr lang="en-US" dirty="0" smtClean="0">
                          <a:latin typeface="Courier New" pitchFamily="49" charset="0"/>
                          <a:cs typeface="Courier New" pitchFamily="49" charset="0"/>
                        </a:rPr>
                        <a:t>gp_toolkit</a:t>
                      </a:r>
                      <a:endParaRPr lang="en-US" dirty="0">
                        <a:latin typeface="Courier New" pitchFamily="49" charset="0"/>
                        <a:cs typeface="Courier New" pitchFamily="49" charset="0"/>
                      </a:endParaRPr>
                    </a:p>
                  </a:txBody>
                  <a:tcPr/>
                </a:tc>
                <a:tc>
                  <a:txBody>
                    <a:bodyPr/>
                    <a:lstStyle/>
                    <a:p>
                      <a:r>
                        <a:rPr lang="en-US" dirty="0" smtClean="0">
                          <a:latin typeface="+mj-lt"/>
                          <a:cs typeface="Courier New" pitchFamily="49" charset="0"/>
                        </a:rPr>
                        <a:t>Administrative schema</a:t>
                      </a:r>
                      <a:endParaRPr lang="en-US" dirty="0">
                        <a:latin typeface="+mj-lt"/>
                        <a:cs typeface="Courier New" pitchFamily="49" charset="0"/>
                      </a:endParaRPr>
                    </a:p>
                  </a:txBody>
                  <a:tcPr/>
                </a:tc>
                <a:extLst>
                  <a:ext uri="{0D108BD9-81ED-4DB2-BD59-A6C34878D82A}">
                    <a16:rowId xmlns:a16="http://schemas.microsoft.com/office/drawing/2014/main" val="10006"/>
                  </a:ext>
                </a:extLst>
              </a:tr>
            </a:tbl>
          </a:graphicData>
        </a:graphic>
      </p:graphicFrame>
    </p:spTree>
    <p:custDataLst>
      <p:tags r:id="rId1"/>
    </p:custDataLst>
    <p:extLst>
      <p:ext uri="{BB962C8B-B14F-4D97-AF65-F5344CB8AC3E}">
        <p14:creationId xmlns:p14="http://schemas.microsoft.com/office/powerpoint/2010/main" val="13234218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070" y="38346"/>
            <a:ext cx="8229600" cy="1143000"/>
          </a:xfrm>
        </p:spPr>
        <p:txBody>
          <a:bodyPr/>
          <a:lstStyle/>
          <a:p>
            <a:r>
              <a:rPr lang="en-US" dirty="0" smtClean="0"/>
              <a:t>Tables – Overview </a:t>
            </a:r>
            <a:endParaRPr lang="en-US" dirty="0"/>
          </a:p>
        </p:txBody>
      </p:sp>
      <p:graphicFrame>
        <p:nvGraphicFramePr>
          <p:cNvPr id="3" name="Diagram 2"/>
          <p:cNvGraphicFramePr/>
          <p:nvPr>
            <p:extLst>
              <p:ext uri="{D42A27DB-BD31-4B8C-83A1-F6EECF244321}">
                <p14:modId xmlns:p14="http://schemas.microsoft.com/office/powerpoint/2010/main" val="3863569141"/>
              </p:ext>
            </p:extLst>
          </p:nvPr>
        </p:nvGraphicFramePr>
        <p:xfrm>
          <a:off x="0" y="957612"/>
          <a:ext cx="9144000" cy="53006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3793201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0526" y="-14768"/>
            <a:ext cx="8229600" cy="841790"/>
          </a:xfrm>
        </p:spPr>
        <p:txBody>
          <a:bodyPr/>
          <a:lstStyle/>
          <a:p>
            <a:r>
              <a:rPr lang="en-US" dirty="0" smtClean="0"/>
              <a:t>Table Distribution Keys – Overview </a:t>
            </a:r>
            <a:endParaRPr lang="en-US" dirty="0"/>
          </a:p>
        </p:txBody>
      </p:sp>
      <p:sp>
        <p:nvSpPr>
          <p:cNvPr id="7" name="Content Placeholder 6"/>
          <p:cNvSpPr>
            <a:spLocks noGrp="1"/>
          </p:cNvSpPr>
          <p:nvPr>
            <p:ph idx="1"/>
          </p:nvPr>
        </p:nvSpPr>
        <p:spPr>
          <a:xfrm>
            <a:off x="575330" y="481203"/>
            <a:ext cx="7944796" cy="5181600"/>
          </a:xfrm>
        </p:spPr>
        <p:txBody>
          <a:bodyPr/>
          <a:lstStyle/>
          <a:p>
            <a:pPr>
              <a:buNone/>
            </a:pPr>
            <a:endParaRPr lang="en-US" dirty="0" smtClean="0"/>
          </a:p>
          <a:p>
            <a:r>
              <a:rPr lang="en-US" dirty="0" smtClean="0"/>
              <a:t>One column, or multiple columns, used to divide the data among the segments</a:t>
            </a:r>
          </a:p>
          <a:p>
            <a:r>
              <a:rPr lang="en-US" dirty="0"/>
              <a:t>Should have high cardinality</a:t>
            </a:r>
            <a:endParaRPr lang="en-US" dirty="0" smtClean="0"/>
          </a:p>
          <a:p>
            <a:r>
              <a:rPr lang="en-US" dirty="0" smtClean="0"/>
              <a:t>Specified with </a:t>
            </a:r>
            <a:r>
              <a:rPr lang="en-US" dirty="0" smtClean="0">
                <a:latin typeface="Courier New" pitchFamily="49" charset="0"/>
                <a:cs typeface="Courier New" pitchFamily="49" charset="0"/>
              </a:rPr>
              <a:t>CREATE TABLE </a:t>
            </a:r>
            <a:r>
              <a:rPr lang="en-US" dirty="0" smtClean="0"/>
              <a:t>or </a:t>
            </a:r>
            <a:r>
              <a:rPr lang="en-US" dirty="0" smtClean="0">
                <a:latin typeface="Courier New" pitchFamily="49" charset="0"/>
                <a:cs typeface="Courier New" pitchFamily="49" charset="0"/>
              </a:rPr>
              <a:t>ALTER TABLE </a:t>
            </a:r>
            <a:r>
              <a:rPr lang="en-US" dirty="0" smtClean="0"/>
              <a:t>using the </a:t>
            </a:r>
            <a:r>
              <a:rPr lang="en-US" dirty="0" smtClean="0">
                <a:latin typeface="Courier New" pitchFamily="49" charset="0"/>
                <a:cs typeface="Courier New" pitchFamily="49" charset="0"/>
              </a:rPr>
              <a:t>DISTRIBUTED BY</a:t>
            </a:r>
            <a:r>
              <a:rPr lang="en-US" dirty="0" smtClean="0"/>
              <a:t> clause</a:t>
            </a:r>
            <a:br>
              <a:rPr lang="en-US" dirty="0" smtClean="0"/>
            </a:br>
            <a:r>
              <a:rPr lang="en-US" sz="2000" dirty="0" smtClean="0">
                <a:latin typeface="Courier New" pitchFamily="49" charset="0"/>
                <a:cs typeface="Courier New" pitchFamily="49" charset="0"/>
              </a:rPr>
              <a:t>CREATE TABLE sales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(dt date, prc float, qty int, cust_id int,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prod_id int, vend_id int)</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DISTRIBUTED BY (dt, cust_id, prod_id);</a:t>
            </a:r>
          </a:p>
          <a:p>
            <a:r>
              <a:rPr lang="en-US" dirty="0" smtClean="0"/>
              <a:t>If table lacks a good candidate for distribution key, you can use </a:t>
            </a:r>
            <a:r>
              <a:rPr lang="en-US" dirty="0" smtClean="0">
                <a:latin typeface="Courier New" pitchFamily="49" charset="0"/>
                <a:cs typeface="Courier New" pitchFamily="49" charset="0"/>
              </a:rPr>
              <a:t>DISTRIBUTED RANDOMLY</a:t>
            </a:r>
            <a:endParaRPr lang="en-US" dirty="0" smtClean="0"/>
          </a:p>
          <a:p>
            <a:r>
              <a:rPr lang="en-US" dirty="0" smtClean="0"/>
              <a:t>If not explicitly declared, defaults to the table’s PRIMARY KEY or the first column of the table</a:t>
            </a:r>
          </a:p>
        </p:txBody>
      </p:sp>
    </p:spTree>
    <p:custDataLst>
      <p:tags r:id="rId1"/>
    </p:custDataLst>
    <p:extLst>
      <p:ext uri="{BB962C8B-B14F-4D97-AF65-F5344CB8AC3E}">
        <p14:creationId xmlns:p14="http://schemas.microsoft.com/office/powerpoint/2010/main" val="175780457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54"/>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ivotal_4x3_template">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pivotal_4x3_template</Template>
  <TotalTime>8390</TotalTime>
  <Words>4322</Words>
  <Application>Microsoft Office PowerPoint</Application>
  <PresentationFormat>On-screen Show (4:3)</PresentationFormat>
  <Paragraphs>534</Paragraphs>
  <Slides>28</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ＭＳ Ｐゴシック</vt:lpstr>
      <vt:lpstr>Arial</vt:lpstr>
      <vt:lpstr>Calibri</vt:lpstr>
      <vt:lpstr>Courier New</vt:lpstr>
      <vt:lpstr>Edwardian Script ITC</vt:lpstr>
      <vt:lpstr>Noto Symbol</vt:lpstr>
      <vt:lpstr>Verdana</vt:lpstr>
      <vt:lpstr>pivotal_4x3_template</vt:lpstr>
      <vt:lpstr>PowerPoint Presentation</vt:lpstr>
      <vt:lpstr>Data Definition Language (DDL) in GPDB</vt:lpstr>
      <vt:lpstr>Agenda</vt:lpstr>
      <vt:lpstr>Databases – Overview </vt:lpstr>
      <vt:lpstr>Database SQL Commands</vt:lpstr>
      <vt:lpstr>Schema – Overview </vt:lpstr>
      <vt:lpstr>Pre-existing Schemas</vt:lpstr>
      <vt:lpstr>Tables – Overview </vt:lpstr>
      <vt:lpstr>Table Distribution Keys – Overview </vt:lpstr>
      <vt:lpstr>Table SQL Commands – Modifying a Table</vt:lpstr>
      <vt:lpstr>Table Column Basics</vt:lpstr>
      <vt:lpstr>Table and Column Constraints – Overview</vt:lpstr>
      <vt:lpstr>Table and Column Constraints</vt:lpstr>
      <vt:lpstr>External Table SQL Commands</vt:lpstr>
      <vt:lpstr>Data Types – Overview </vt:lpstr>
      <vt:lpstr>Greenplum Database Data Types</vt:lpstr>
      <vt:lpstr>Greenplum Database Data Types (Cont’d.)</vt:lpstr>
      <vt:lpstr>Greenplum Database Data Types (Cont’d.)</vt:lpstr>
      <vt:lpstr>Casting Data Types</vt:lpstr>
      <vt:lpstr>Additional Database Objects</vt:lpstr>
      <vt:lpstr>Views – Overview</vt:lpstr>
      <vt:lpstr>View Example</vt:lpstr>
      <vt:lpstr>Index – Overview</vt:lpstr>
      <vt:lpstr>Sequences – Overview </vt:lpstr>
      <vt:lpstr>Triggers – Overview </vt:lpstr>
      <vt:lpstr>Tablespaces</vt:lpstr>
      <vt:lpstr>Review</vt:lpstr>
      <vt:lpstr>PowerPoint Presentation</vt:lpstr>
    </vt:vector>
  </TitlesOfParts>
  <Company>EMC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7: Data Modeling and Design</dc:title>
  <dc:creator>cantot</dc:creator>
  <cp:lastModifiedBy>Admin</cp:lastModifiedBy>
  <cp:revision>471</cp:revision>
  <dcterms:created xsi:type="dcterms:W3CDTF">2015-02-11T17:50:22Z</dcterms:created>
  <dcterms:modified xsi:type="dcterms:W3CDTF">2018-07-25T13:13:34Z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89B163C3-5088-4DD5-92DA-25543191E3A2</vt:lpwstr>
  </property>
  <property fmtid="{D5CDD505-2E9C-101B-9397-08002B2CF9AE}" pid="3" name="ArticulatePath">
    <vt:lpwstr>GAA&amp;I_Module07</vt:lpwstr>
  </property>
</Properties>
</file>