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61" r:id="rId2"/>
    <p:sldId id="362" r:id="rId3"/>
    <p:sldId id="363" r:id="rId4"/>
    <p:sldId id="368" r:id="rId5"/>
    <p:sldId id="370" r:id="rId6"/>
    <p:sldId id="371" r:id="rId7"/>
    <p:sldId id="372" r:id="rId8"/>
    <p:sldId id="373" r:id="rId9"/>
    <p:sldId id="375" r:id="rId10"/>
    <p:sldId id="376" r:id="rId11"/>
    <p:sldId id="377" r:id="rId12"/>
    <p:sldId id="404" r:id="rId13"/>
    <p:sldId id="405" r:id="rId14"/>
    <p:sldId id="406" r:id="rId15"/>
    <p:sldId id="379" r:id="rId16"/>
    <p:sldId id="407" r:id="rId17"/>
    <p:sldId id="380" r:id="rId18"/>
    <p:sldId id="386" r:id="rId19"/>
    <p:sldId id="394" r:id="rId20"/>
    <p:sldId id="402" r:id="rId21"/>
    <p:sldId id="396" r:id="rId22"/>
    <p:sldId id="397" r:id="rId23"/>
    <p:sldId id="400" r:id="rId24"/>
    <p:sldId id="366" r:id="rId25"/>
    <p:sldId id="360" r:id="rId26"/>
  </p:sldIdLst>
  <p:sldSz cx="9144000" cy="6858000" type="screen4x3"/>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69186" autoAdjust="0"/>
  </p:normalViewPr>
  <p:slideViewPr>
    <p:cSldViewPr snapToGrid="0" snapToObjects="1">
      <p:cViewPr varScale="1">
        <p:scale>
          <a:sx n="83" d="100"/>
          <a:sy n="83" d="100"/>
        </p:scale>
        <p:origin x="-2208"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12FC9-8F11-4E30-9B49-EAAE190597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7D67F31-3F25-4A69-87EE-ED007813CB60}">
      <dgm:prSet phldrT="[Text]"/>
      <dgm:spPr/>
      <dgm:t>
        <a:bodyPr/>
        <a:lstStyle/>
        <a:p>
          <a:r>
            <a:rPr lang="en-US" dirty="0" smtClean="0"/>
            <a:t>Data consistency:</a:t>
          </a:r>
          <a:endParaRPr lang="en-US" dirty="0"/>
        </a:p>
      </dgm:t>
    </dgm:pt>
    <dgm:pt modelId="{0D6BC2AC-1F0E-4B39-BBF7-7297F57C26F1}" type="parTrans" cxnId="{6B935AAC-CC47-4EF2-B5FB-500B82C1DF69}">
      <dgm:prSet/>
      <dgm:spPr/>
      <dgm:t>
        <a:bodyPr/>
        <a:lstStyle/>
        <a:p>
          <a:endParaRPr lang="en-US"/>
        </a:p>
      </dgm:t>
    </dgm:pt>
    <dgm:pt modelId="{CA327120-E1B3-4E60-85E7-122A58C9E3E9}" type="sibTrans" cxnId="{6B935AAC-CC47-4EF2-B5FB-500B82C1DF69}">
      <dgm:prSet/>
      <dgm:spPr/>
      <dgm:t>
        <a:bodyPr/>
        <a:lstStyle/>
        <a:p>
          <a:endParaRPr lang="en-US"/>
        </a:p>
      </dgm:t>
    </dgm:pt>
    <dgm:pt modelId="{E54FAAD4-820B-4E72-929C-F0C8801A23C5}">
      <dgm:prSet/>
      <dgm:spPr/>
      <dgm:t>
        <a:bodyPr/>
        <a:lstStyle/>
        <a:p>
          <a:r>
            <a:rPr lang="en-US" dirty="0" smtClean="0"/>
            <a:t>Is maintained by using the MVCC model (Multi-version Concurrency Control). </a:t>
          </a:r>
        </a:p>
      </dgm:t>
    </dgm:pt>
    <dgm:pt modelId="{23682EA5-4F6C-438B-9FB6-61C27E60428D}" type="parTrans" cxnId="{73EE8494-1ECF-48E6-AFE2-E454EFA32D67}">
      <dgm:prSet/>
      <dgm:spPr/>
      <dgm:t>
        <a:bodyPr/>
        <a:lstStyle/>
        <a:p>
          <a:endParaRPr lang="en-US"/>
        </a:p>
      </dgm:t>
    </dgm:pt>
    <dgm:pt modelId="{0CFD32DF-C97E-4805-AF96-BD009C7A41F2}" type="sibTrans" cxnId="{73EE8494-1ECF-48E6-AFE2-E454EFA32D67}">
      <dgm:prSet/>
      <dgm:spPr/>
      <dgm:t>
        <a:bodyPr/>
        <a:lstStyle/>
        <a:p>
          <a:endParaRPr lang="en-US"/>
        </a:p>
      </dgm:t>
    </dgm:pt>
    <dgm:pt modelId="{49F7DE57-B9CA-4F0E-948A-E88B25CC9BE4}">
      <dgm:prSet/>
      <dgm:spPr/>
      <dgm:t>
        <a:bodyPr/>
        <a:lstStyle/>
        <a:p>
          <a:r>
            <a:rPr lang="en-US" dirty="0" smtClean="0"/>
            <a:t>Lets each transaction see a snapshot of data</a:t>
          </a:r>
        </a:p>
      </dgm:t>
    </dgm:pt>
    <dgm:pt modelId="{C46A2DE3-86E5-4B57-9A89-0A55DB9298D4}" type="parTrans" cxnId="{6BC2EB23-726D-4B84-AD9B-4B9671FBB676}">
      <dgm:prSet/>
      <dgm:spPr/>
      <dgm:t>
        <a:bodyPr/>
        <a:lstStyle/>
        <a:p>
          <a:endParaRPr lang="en-US"/>
        </a:p>
      </dgm:t>
    </dgm:pt>
    <dgm:pt modelId="{3CE9524E-921A-470C-A11C-097957E9D5F8}" type="sibTrans" cxnId="{6BC2EB23-726D-4B84-AD9B-4B9671FBB676}">
      <dgm:prSet/>
      <dgm:spPr/>
      <dgm:t>
        <a:bodyPr/>
        <a:lstStyle/>
        <a:p>
          <a:endParaRPr lang="en-US"/>
        </a:p>
      </dgm:t>
    </dgm:pt>
    <dgm:pt modelId="{79ECCF32-EA2C-4C79-969B-A523F01A0873}">
      <dgm:prSet/>
      <dgm:spPr/>
      <dgm:t>
        <a:bodyPr/>
        <a:lstStyle/>
        <a:p>
          <a:r>
            <a:rPr lang="en-US" dirty="0" smtClean="0"/>
            <a:t>Protects the user from viewing inconsistent data that could be caused by other transactions executing concurrent updates on the same data rows</a:t>
          </a:r>
        </a:p>
      </dgm:t>
    </dgm:pt>
    <dgm:pt modelId="{10B7C6D8-AE28-4B9E-976E-B335047DA0C4}" type="parTrans" cxnId="{18C1B8A8-14D6-4935-94AF-47590C841084}">
      <dgm:prSet/>
      <dgm:spPr/>
      <dgm:t>
        <a:bodyPr/>
        <a:lstStyle/>
        <a:p>
          <a:endParaRPr lang="en-US"/>
        </a:p>
      </dgm:t>
    </dgm:pt>
    <dgm:pt modelId="{0D816459-1AB4-4732-A1DD-6FB447D0CE1A}" type="sibTrans" cxnId="{18C1B8A8-14D6-4935-94AF-47590C841084}">
      <dgm:prSet/>
      <dgm:spPr/>
      <dgm:t>
        <a:bodyPr/>
        <a:lstStyle/>
        <a:p>
          <a:endParaRPr lang="en-US"/>
        </a:p>
      </dgm:t>
    </dgm:pt>
    <dgm:pt modelId="{751C14A4-FC29-4514-86A0-6B98B2761619}">
      <dgm:prSet/>
      <dgm:spPr/>
      <dgm:t>
        <a:bodyPr/>
        <a:lstStyle/>
        <a:p>
          <a:r>
            <a:rPr lang="en-US" dirty="0" smtClean="0"/>
            <a:t>MVCC:</a:t>
          </a:r>
        </a:p>
      </dgm:t>
    </dgm:pt>
    <dgm:pt modelId="{109C2BE0-8EE9-413D-9719-2823F4647E74}" type="parTrans" cxnId="{99F23F6E-5555-4340-8F1B-52CCE8D92B69}">
      <dgm:prSet/>
      <dgm:spPr/>
      <dgm:t>
        <a:bodyPr/>
        <a:lstStyle/>
        <a:p>
          <a:endParaRPr lang="en-US"/>
        </a:p>
      </dgm:t>
    </dgm:pt>
    <dgm:pt modelId="{B273A00B-0004-4AEB-9D53-E47433BE4284}" type="sibTrans" cxnId="{99F23F6E-5555-4340-8F1B-52CCE8D92B69}">
      <dgm:prSet/>
      <dgm:spPr/>
      <dgm:t>
        <a:bodyPr/>
        <a:lstStyle/>
        <a:p>
          <a:endParaRPr lang="en-US"/>
        </a:p>
      </dgm:t>
    </dgm:pt>
    <dgm:pt modelId="{7E04356C-3249-47FD-94CD-684BDC7C1B9D}">
      <dgm:prSet/>
      <dgm:spPr/>
      <dgm:t>
        <a:bodyPr/>
        <a:lstStyle/>
        <a:p>
          <a:r>
            <a:rPr lang="en-US" dirty="0" smtClean="0"/>
            <a:t>Provides transaction isolation for each database session. </a:t>
          </a:r>
        </a:p>
      </dgm:t>
    </dgm:pt>
    <dgm:pt modelId="{FFCD1C3D-FAD5-4B94-A171-EBCB759E77BA}" type="parTrans" cxnId="{4CBB5F53-F5C8-4A4A-B871-7CC4364FB0F5}">
      <dgm:prSet/>
      <dgm:spPr/>
      <dgm:t>
        <a:bodyPr/>
        <a:lstStyle/>
        <a:p>
          <a:endParaRPr lang="en-US"/>
        </a:p>
      </dgm:t>
    </dgm:pt>
    <dgm:pt modelId="{CCDCA6FA-AEA6-4CA4-9F36-96F7E67DB8C4}" type="sibTrans" cxnId="{4CBB5F53-F5C8-4A4A-B871-7CC4364FB0F5}">
      <dgm:prSet/>
      <dgm:spPr/>
      <dgm:t>
        <a:bodyPr/>
        <a:lstStyle/>
        <a:p>
          <a:endParaRPr lang="en-US"/>
        </a:p>
      </dgm:t>
    </dgm:pt>
    <dgm:pt modelId="{FB000CEF-8964-4CDA-A90F-7587D62EA39D}">
      <dgm:prSet/>
      <dgm:spPr/>
      <dgm:t>
        <a:bodyPr/>
        <a:lstStyle/>
        <a:p>
          <a:r>
            <a:rPr lang="en-US" dirty="0" smtClean="0"/>
            <a:t>Uses locking methodologies to minimize lock contention</a:t>
          </a:r>
        </a:p>
      </dgm:t>
    </dgm:pt>
    <dgm:pt modelId="{D3141A72-AAA4-4ADF-AE8C-8CB7178B855D}" type="parTrans" cxnId="{FE97DC8A-2911-4FB7-AEAB-87852284BDF3}">
      <dgm:prSet/>
      <dgm:spPr/>
      <dgm:t>
        <a:bodyPr/>
        <a:lstStyle/>
        <a:p>
          <a:endParaRPr lang="en-US"/>
        </a:p>
      </dgm:t>
    </dgm:pt>
    <dgm:pt modelId="{89FD775A-29CA-4EEB-B976-8F9D89877DE7}" type="sibTrans" cxnId="{FE97DC8A-2911-4FB7-AEAB-87852284BDF3}">
      <dgm:prSet/>
      <dgm:spPr/>
      <dgm:t>
        <a:bodyPr/>
        <a:lstStyle/>
        <a:p>
          <a:endParaRPr lang="en-US"/>
        </a:p>
      </dgm:t>
    </dgm:pt>
    <dgm:pt modelId="{6EA90EAF-A4E4-4559-8855-A5FB81C469DD}">
      <dgm:prSet/>
      <dgm:spPr/>
      <dgm:t>
        <a:bodyPr/>
        <a:lstStyle/>
        <a:p>
          <a:r>
            <a:rPr lang="en-US" dirty="0" smtClean="0"/>
            <a:t>Ensures reading never blocks writing and writing never blocks reading</a:t>
          </a:r>
        </a:p>
      </dgm:t>
    </dgm:pt>
    <dgm:pt modelId="{88D7E9BE-6498-4D04-B3B6-05BD90838124}" type="parTrans" cxnId="{3947B08A-DA5B-4D92-BE88-49BF5C39F896}">
      <dgm:prSet/>
      <dgm:spPr/>
      <dgm:t>
        <a:bodyPr/>
        <a:lstStyle/>
        <a:p>
          <a:endParaRPr lang="en-US"/>
        </a:p>
      </dgm:t>
    </dgm:pt>
    <dgm:pt modelId="{74CB568E-83C4-4EA5-B584-53706A088C85}" type="sibTrans" cxnId="{3947B08A-DA5B-4D92-BE88-49BF5C39F896}">
      <dgm:prSet/>
      <dgm:spPr/>
      <dgm:t>
        <a:bodyPr/>
        <a:lstStyle/>
        <a:p>
          <a:endParaRPr lang="en-US"/>
        </a:p>
      </dgm:t>
    </dgm:pt>
    <dgm:pt modelId="{85549DC3-16B2-4AD6-9DEC-10BEA6DC933F}" type="pres">
      <dgm:prSet presAssocID="{EBC12FC9-8F11-4E30-9B49-EAAE190597A3}" presName="Name0" presStyleCnt="0">
        <dgm:presLayoutVars>
          <dgm:dir/>
          <dgm:animLvl val="lvl"/>
          <dgm:resizeHandles val="exact"/>
        </dgm:presLayoutVars>
      </dgm:prSet>
      <dgm:spPr/>
      <dgm:t>
        <a:bodyPr/>
        <a:lstStyle/>
        <a:p>
          <a:endParaRPr lang="en-US"/>
        </a:p>
      </dgm:t>
    </dgm:pt>
    <dgm:pt modelId="{6A87A9C7-99C0-4794-AB42-A96164632BB1}" type="pres">
      <dgm:prSet presAssocID="{47D67F31-3F25-4A69-87EE-ED007813CB60}" presName="composite" presStyleCnt="0"/>
      <dgm:spPr/>
    </dgm:pt>
    <dgm:pt modelId="{94CC1619-7D00-4EA2-9965-4FBA0040F52F}" type="pres">
      <dgm:prSet presAssocID="{47D67F31-3F25-4A69-87EE-ED007813CB60}" presName="parTx" presStyleLbl="alignNode1" presStyleIdx="0" presStyleCnt="2">
        <dgm:presLayoutVars>
          <dgm:chMax val="0"/>
          <dgm:chPref val="0"/>
          <dgm:bulletEnabled val="1"/>
        </dgm:presLayoutVars>
      </dgm:prSet>
      <dgm:spPr/>
      <dgm:t>
        <a:bodyPr/>
        <a:lstStyle/>
        <a:p>
          <a:endParaRPr lang="en-US"/>
        </a:p>
      </dgm:t>
    </dgm:pt>
    <dgm:pt modelId="{1D64DC25-6050-4F4C-8D02-234085E71607}" type="pres">
      <dgm:prSet presAssocID="{47D67F31-3F25-4A69-87EE-ED007813CB60}" presName="desTx" presStyleLbl="alignAccFollowNode1" presStyleIdx="0" presStyleCnt="2">
        <dgm:presLayoutVars>
          <dgm:bulletEnabled val="1"/>
        </dgm:presLayoutVars>
      </dgm:prSet>
      <dgm:spPr/>
      <dgm:t>
        <a:bodyPr/>
        <a:lstStyle/>
        <a:p>
          <a:endParaRPr lang="en-US"/>
        </a:p>
      </dgm:t>
    </dgm:pt>
    <dgm:pt modelId="{7541D153-065D-4DDA-B52E-8A64964322A8}" type="pres">
      <dgm:prSet presAssocID="{CA327120-E1B3-4E60-85E7-122A58C9E3E9}" presName="space" presStyleCnt="0"/>
      <dgm:spPr/>
    </dgm:pt>
    <dgm:pt modelId="{3FAD5B14-66A3-4CB8-87B4-547957ED1DD7}" type="pres">
      <dgm:prSet presAssocID="{751C14A4-FC29-4514-86A0-6B98B2761619}" presName="composite" presStyleCnt="0"/>
      <dgm:spPr/>
    </dgm:pt>
    <dgm:pt modelId="{863176D2-18A0-41BA-BBA2-50992B914E5C}" type="pres">
      <dgm:prSet presAssocID="{751C14A4-FC29-4514-86A0-6B98B2761619}" presName="parTx" presStyleLbl="alignNode1" presStyleIdx="1" presStyleCnt="2">
        <dgm:presLayoutVars>
          <dgm:chMax val="0"/>
          <dgm:chPref val="0"/>
          <dgm:bulletEnabled val="1"/>
        </dgm:presLayoutVars>
      </dgm:prSet>
      <dgm:spPr/>
      <dgm:t>
        <a:bodyPr/>
        <a:lstStyle/>
        <a:p>
          <a:endParaRPr lang="en-US"/>
        </a:p>
      </dgm:t>
    </dgm:pt>
    <dgm:pt modelId="{F2AEE36B-DD57-46A8-B6B8-D463C4854258}" type="pres">
      <dgm:prSet presAssocID="{751C14A4-FC29-4514-86A0-6B98B2761619}" presName="desTx" presStyleLbl="alignAccFollowNode1" presStyleIdx="1" presStyleCnt="2">
        <dgm:presLayoutVars>
          <dgm:bulletEnabled val="1"/>
        </dgm:presLayoutVars>
      </dgm:prSet>
      <dgm:spPr/>
      <dgm:t>
        <a:bodyPr/>
        <a:lstStyle/>
        <a:p>
          <a:endParaRPr lang="en-US"/>
        </a:p>
      </dgm:t>
    </dgm:pt>
  </dgm:ptLst>
  <dgm:cxnLst>
    <dgm:cxn modelId="{2AB3A227-88B0-CD42-BAFA-9D9438D98290}" type="presOf" srcId="{EBC12FC9-8F11-4E30-9B49-EAAE190597A3}" destId="{85549DC3-16B2-4AD6-9DEC-10BEA6DC933F}" srcOrd="0" destOrd="0" presId="urn:microsoft.com/office/officeart/2005/8/layout/hList1"/>
    <dgm:cxn modelId="{653AD9F5-B405-BF43-A873-8B872E161D03}" type="presOf" srcId="{79ECCF32-EA2C-4C79-969B-A523F01A0873}" destId="{1D64DC25-6050-4F4C-8D02-234085E71607}" srcOrd="0" destOrd="2" presId="urn:microsoft.com/office/officeart/2005/8/layout/hList1"/>
    <dgm:cxn modelId="{3947B08A-DA5B-4D92-BE88-49BF5C39F896}" srcId="{751C14A4-FC29-4514-86A0-6B98B2761619}" destId="{6EA90EAF-A4E4-4559-8855-A5FB81C469DD}" srcOrd="2" destOrd="0" parTransId="{88D7E9BE-6498-4D04-B3B6-05BD90838124}" sibTransId="{74CB568E-83C4-4EA5-B584-53706A088C85}"/>
    <dgm:cxn modelId="{5E16CC0C-382D-484D-85B4-7756AAC4811A}" type="presOf" srcId="{49F7DE57-B9CA-4F0E-948A-E88B25CC9BE4}" destId="{1D64DC25-6050-4F4C-8D02-234085E71607}" srcOrd="0" destOrd="1" presId="urn:microsoft.com/office/officeart/2005/8/layout/hList1"/>
    <dgm:cxn modelId="{09BC7CFF-6F57-9B4C-907D-00FDBB67BC82}" type="presOf" srcId="{6EA90EAF-A4E4-4559-8855-A5FB81C469DD}" destId="{F2AEE36B-DD57-46A8-B6B8-D463C4854258}" srcOrd="0" destOrd="2" presId="urn:microsoft.com/office/officeart/2005/8/layout/hList1"/>
    <dgm:cxn modelId="{3DADB62D-C5E0-7149-B206-D7D31ECDB01A}" type="presOf" srcId="{751C14A4-FC29-4514-86A0-6B98B2761619}" destId="{863176D2-18A0-41BA-BBA2-50992B914E5C}" srcOrd="0" destOrd="0" presId="urn:microsoft.com/office/officeart/2005/8/layout/hList1"/>
    <dgm:cxn modelId="{FE97DC8A-2911-4FB7-AEAB-87852284BDF3}" srcId="{751C14A4-FC29-4514-86A0-6B98B2761619}" destId="{FB000CEF-8964-4CDA-A90F-7587D62EA39D}" srcOrd="1" destOrd="0" parTransId="{D3141A72-AAA4-4ADF-AE8C-8CB7178B855D}" sibTransId="{89FD775A-29CA-4EEB-B976-8F9D89877DE7}"/>
    <dgm:cxn modelId="{73EE8494-1ECF-48E6-AFE2-E454EFA32D67}" srcId="{47D67F31-3F25-4A69-87EE-ED007813CB60}" destId="{E54FAAD4-820B-4E72-929C-F0C8801A23C5}" srcOrd="0" destOrd="0" parTransId="{23682EA5-4F6C-438B-9FB6-61C27E60428D}" sibTransId="{0CFD32DF-C97E-4805-AF96-BD009C7A41F2}"/>
    <dgm:cxn modelId="{6BC2EB23-726D-4B84-AD9B-4B9671FBB676}" srcId="{47D67F31-3F25-4A69-87EE-ED007813CB60}" destId="{49F7DE57-B9CA-4F0E-948A-E88B25CC9BE4}" srcOrd="1" destOrd="0" parTransId="{C46A2DE3-86E5-4B57-9A89-0A55DB9298D4}" sibTransId="{3CE9524E-921A-470C-A11C-097957E9D5F8}"/>
    <dgm:cxn modelId="{7C190815-C894-0140-BCEA-B54D92F6D578}" type="presOf" srcId="{47D67F31-3F25-4A69-87EE-ED007813CB60}" destId="{94CC1619-7D00-4EA2-9965-4FBA0040F52F}" srcOrd="0" destOrd="0" presId="urn:microsoft.com/office/officeart/2005/8/layout/hList1"/>
    <dgm:cxn modelId="{631E439B-D619-0B44-A092-47303B951AC1}" type="presOf" srcId="{FB000CEF-8964-4CDA-A90F-7587D62EA39D}" destId="{F2AEE36B-DD57-46A8-B6B8-D463C4854258}" srcOrd="0" destOrd="1" presId="urn:microsoft.com/office/officeart/2005/8/layout/hList1"/>
    <dgm:cxn modelId="{99F23F6E-5555-4340-8F1B-52CCE8D92B69}" srcId="{EBC12FC9-8F11-4E30-9B49-EAAE190597A3}" destId="{751C14A4-FC29-4514-86A0-6B98B2761619}" srcOrd="1" destOrd="0" parTransId="{109C2BE0-8EE9-413D-9719-2823F4647E74}" sibTransId="{B273A00B-0004-4AEB-9D53-E47433BE4284}"/>
    <dgm:cxn modelId="{A931B646-4DE3-4D44-81D9-A931BB245B9D}" type="presOf" srcId="{E54FAAD4-820B-4E72-929C-F0C8801A23C5}" destId="{1D64DC25-6050-4F4C-8D02-234085E71607}" srcOrd="0" destOrd="0" presId="urn:microsoft.com/office/officeart/2005/8/layout/hList1"/>
    <dgm:cxn modelId="{18C1B8A8-14D6-4935-94AF-47590C841084}" srcId="{47D67F31-3F25-4A69-87EE-ED007813CB60}" destId="{79ECCF32-EA2C-4C79-969B-A523F01A0873}" srcOrd="2" destOrd="0" parTransId="{10B7C6D8-AE28-4B9E-976E-B335047DA0C4}" sibTransId="{0D816459-1AB4-4732-A1DD-6FB447D0CE1A}"/>
    <dgm:cxn modelId="{D2DC5B1D-66D3-1746-B1B0-A82B42C6C90E}" type="presOf" srcId="{7E04356C-3249-47FD-94CD-684BDC7C1B9D}" destId="{F2AEE36B-DD57-46A8-B6B8-D463C4854258}" srcOrd="0" destOrd="0" presId="urn:microsoft.com/office/officeart/2005/8/layout/hList1"/>
    <dgm:cxn modelId="{4CBB5F53-F5C8-4A4A-B871-7CC4364FB0F5}" srcId="{751C14A4-FC29-4514-86A0-6B98B2761619}" destId="{7E04356C-3249-47FD-94CD-684BDC7C1B9D}" srcOrd="0" destOrd="0" parTransId="{FFCD1C3D-FAD5-4B94-A171-EBCB759E77BA}" sibTransId="{CCDCA6FA-AEA6-4CA4-9F36-96F7E67DB8C4}"/>
    <dgm:cxn modelId="{6B935AAC-CC47-4EF2-B5FB-500B82C1DF69}" srcId="{EBC12FC9-8F11-4E30-9B49-EAAE190597A3}" destId="{47D67F31-3F25-4A69-87EE-ED007813CB60}" srcOrd="0" destOrd="0" parTransId="{0D6BC2AC-1F0E-4B39-BBF7-7297F57C26F1}" sibTransId="{CA327120-E1B3-4E60-85E7-122A58C9E3E9}"/>
    <dgm:cxn modelId="{B886DFE7-CECC-024B-B44B-83B017DD19A0}" type="presParOf" srcId="{85549DC3-16B2-4AD6-9DEC-10BEA6DC933F}" destId="{6A87A9C7-99C0-4794-AB42-A96164632BB1}" srcOrd="0" destOrd="0" presId="urn:microsoft.com/office/officeart/2005/8/layout/hList1"/>
    <dgm:cxn modelId="{0FB7A877-7046-7F4A-882A-0BB747F3A9F5}" type="presParOf" srcId="{6A87A9C7-99C0-4794-AB42-A96164632BB1}" destId="{94CC1619-7D00-4EA2-9965-4FBA0040F52F}" srcOrd="0" destOrd="0" presId="urn:microsoft.com/office/officeart/2005/8/layout/hList1"/>
    <dgm:cxn modelId="{3E92D701-6F9C-684F-9C8C-844F561E0E8B}" type="presParOf" srcId="{6A87A9C7-99C0-4794-AB42-A96164632BB1}" destId="{1D64DC25-6050-4F4C-8D02-234085E71607}" srcOrd="1" destOrd="0" presId="urn:microsoft.com/office/officeart/2005/8/layout/hList1"/>
    <dgm:cxn modelId="{41620910-2FDA-4D44-B153-0B5EA22B410B}" type="presParOf" srcId="{85549DC3-16B2-4AD6-9DEC-10BEA6DC933F}" destId="{7541D153-065D-4DDA-B52E-8A64964322A8}" srcOrd="1" destOrd="0" presId="urn:microsoft.com/office/officeart/2005/8/layout/hList1"/>
    <dgm:cxn modelId="{FAF4C6F4-5465-CC4B-B4CE-B9D80D320115}" type="presParOf" srcId="{85549DC3-16B2-4AD6-9DEC-10BEA6DC933F}" destId="{3FAD5B14-66A3-4CB8-87B4-547957ED1DD7}" srcOrd="2" destOrd="0" presId="urn:microsoft.com/office/officeart/2005/8/layout/hList1"/>
    <dgm:cxn modelId="{8119D62C-3F63-8D49-B2B3-7564DBD5CFE6}" type="presParOf" srcId="{3FAD5B14-66A3-4CB8-87B4-547957ED1DD7}" destId="{863176D2-18A0-41BA-BBA2-50992B914E5C}" srcOrd="0" destOrd="0" presId="urn:microsoft.com/office/officeart/2005/8/layout/hList1"/>
    <dgm:cxn modelId="{FB5FBBEA-5E51-D049-8FDC-AACDC053C726}" type="presParOf" srcId="{3FAD5B14-66A3-4CB8-87B4-547957ED1DD7}" destId="{F2AEE36B-DD57-46A8-B6B8-D463C485425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C1619-7D00-4EA2-9965-4FBA0040F52F}">
      <dsp:nvSpPr>
        <dsp:cNvPr id="0" name=""/>
        <dsp:cNvSpPr/>
      </dsp:nvSpPr>
      <dsp:spPr>
        <a:xfrm>
          <a:off x="44" y="93445"/>
          <a:ext cx="4272855"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 consistency:</a:t>
          </a:r>
          <a:endParaRPr lang="en-US" sz="2300" kern="1200" dirty="0"/>
        </a:p>
      </dsp:txBody>
      <dsp:txXfrm>
        <a:off x="44" y="93445"/>
        <a:ext cx="4272855" cy="662400"/>
      </dsp:txXfrm>
    </dsp:sp>
    <dsp:sp modelId="{1D64DC25-6050-4F4C-8D02-234085E71607}">
      <dsp:nvSpPr>
        <dsp:cNvPr id="0" name=""/>
        <dsp:cNvSpPr/>
      </dsp:nvSpPr>
      <dsp:spPr>
        <a:xfrm>
          <a:off x="44" y="755845"/>
          <a:ext cx="4272855" cy="391436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Is maintained by using the MVCC model (Multi-version Concurrency Control). </a:t>
          </a:r>
        </a:p>
        <a:p>
          <a:pPr marL="228600" lvl="1" indent="-228600" algn="l" defTabSz="1022350">
            <a:lnSpc>
              <a:spcPct val="90000"/>
            </a:lnSpc>
            <a:spcBef>
              <a:spcPct val="0"/>
            </a:spcBef>
            <a:spcAft>
              <a:spcPct val="15000"/>
            </a:spcAft>
            <a:buChar char="••"/>
          </a:pPr>
          <a:r>
            <a:rPr lang="en-US" sz="2300" kern="1200" dirty="0" smtClean="0"/>
            <a:t>Lets each transaction see a snapshot of data</a:t>
          </a:r>
        </a:p>
        <a:p>
          <a:pPr marL="228600" lvl="1" indent="-228600" algn="l" defTabSz="1022350">
            <a:lnSpc>
              <a:spcPct val="90000"/>
            </a:lnSpc>
            <a:spcBef>
              <a:spcPct val="0"/>
            </a:spcBef>
            <a:spcAft>
              <a:spcPct val="15000"/>
            </a:spcAft>
            <a:buChar char="••"/>
          </a:pPr>
          <a:r>
            <a:rPr lang="en-US" sz="2300" kern="1200" dirty="0" smtClean="0"/>
            <a:t>Protects the user from viewing inconsistent data that could be caused by other transactions executing concurrent updates on the same data rows</a:t>
          </a:r>
        </a:p>
      </dsp:txBody>
      <dsp:txXfrm>
        <a:off x="44" y="755845"/>
        <a:ext cx="4272855" cy="3914369"/>
      </dsp:txXfrm>
    </dsp:sp>
    <dsp:sp modelId="{863176D2-18A0-41BA-BBA2-50992B914E5C}">
      <dsp:nvSpPr>
        <dsp:cNvPr id="0" name=""/>
        <dsp:cNvSpPr/>
      </dsp:nvSpPr>
      <dsp:spPr>
        <a:xfrm>
          <a:off x="4871099" y="93445"/>
          <a:ext cx="4272855"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MVCC:</a:t>
          </a:r>
        </a:p>
      </dsp:txBody>
      <dsp:txXfrm>
        <a:off x="4871099" y="93445"/>
        <a:ext cx="4272855" cy="662400"/>
      </dsp:txXfrm>
    </dsp:sp>
    <dsp:sp modelId="{F2AEE36B-DD57-46A8-B6B8-D463C4854258}">
      <dsp:nvSpPr>
        <dsp:cNvPr id="0" name=""/>
        <dsp:cNvSpPr/>
      </dsp:nvSpPr>
      <dsp:spPr>
        <a:xfrm>
          <a:off x="4871099" y="755845"/>
          <a:ext cx="4272855" cy="391436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Provides transaction isolation for each database session. </a:t>
          </a:r>
        </a:p>
        <a:p>
          <a:pPr marL="228600" lvl="1" indent="-228600" algn="l" defTabSz="1022350">
            <a:lnSpc>
              <a:spcPct val="90000"/>
            </a:lnSpc>
            <a:spcBef>
              <a:spcPct val="0"/>
            </a:spcBef>
            <a:spcAft>
              <a:spcPct val="15000"/>
            </a:spcAft>
            <a:buChar char="••"/>
          </a:pPr>
          <a:r>
            <a:rPr lang="en-US" sz="2300" kern="1200" dirty="0" smtClean="0"/>
            <a:t>Uses locking methodologies to minimize lock contention</a:t>
          </a:r>
        </a:p>
        <a:p>
          <a:pPr marL="228600" lvl="1" indent="-228600" algn="l" defTabSz="1022350">
            <a:lnSpc>
              <a:spcPct val="90000"/>
            </a:lnSpc>
            <a:spcBef>
              <a:spcPct val="0"/>
            </a:spcBef>
            <a:spcAft>
              <a:spcPct val="15000"/>
            </a:spcAft>
            <a:buChar char="••"/>
          </a:pPr>
          <a:r>
            <a:rPr lang="en-US" sz="2300" kern="1200" dirty="0" smtClean="0"/>
            <a:t>Ensures reading never blocks writing and writing never blocks reading</a:t>
          </a:r>
        </a:p>
      </dsp:txBody>
      <dsp:txXfrm>
        <a:off x="4871099" y="755845"/>
        <a:ext cx="4272855" cy="39143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454A42-45AA-4D3B-839F-97A0F81F9C6C}" type="datetimeFigureOut">
              <a:rPr lang="en-US" altLang="en-US"/>
              <a:pPr/>
              <a:t>2/3/17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2ED64D2-A8ED-4176-9269-17AE36B104A2}" type="slidenum">
              <a:rPr lang="en-US" altLang="en-US"/>
              <a:pPr/>
              <a:t>‹#›</a:t>
            </a:fld>
            <a:endParaRPr lang="en-US" altLang="en-US"/>
          </a:p>
        </p:txBody>
      </p:sp>
    </p:spTree>
    <p:extLst>
      <p:ext uri="{BB962C8B-B14F-4D97-AF65-F5344CB8AC3E}">
        <p14:creationId xmlns:p14="http://schemas.microsoft.com/office/powerpoint/2010/main" val="1925223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4C779C7-04CF-427F-B855-7F6788A695BE}" type="datetimeFigureOut">
              <a:rPr lang="en-US" altLang="en-US"/>
              <a:pPr/>
              <a:t>2/3/17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7EBD970-8BAC-42F6-A044-30DDD629E1EC}" type="slidenum">
              <a:rPr lang="en-US" altLang="en-US"/>
              <a:pPr/>
              <a:t>‹#›</a:t>
            </a:fld>
            <a:endParaRPr lang="en-US" altLang="en-US"/>
          </a:p>
        </p:txBody>
      </p:sp>
    </p:spTree>
    <p:extLst>
      <p:ext uri="{BB962C8B-B14F-4D97-AF65-F5344CB8AC3E}">
        <p14:creationId xmlns:p14="http://schemas.microsoft.com/office/powerpoint/2010/main" val="260000868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 Table Expressions (CTEs) are commonly used in complex analytical queries that often have many repeated computations.</a:t>
            </a:r>
          </a:p>
          <a:p>
            <a:r>
              <a:rPr lang="en-US" dirty="0" smtClean="0"/>
              <a:t>A CTE can be thought</a:t>
            </a:r>
            <a:r>
              <a:rPr lang="en-US" baseline="0" dirty="0" smtClean="0"/>
              <a:t> of as</a:t>
            </a:r>
            <a:r>
              <a:rPr lang="en-US" dirty="0" smtClean="0"/>
              <a:t> a temporary table that exists just for one query.</a:t>
            </a:r>
          </a:p>
          <a:p>
            <a:r>
              <a:rPr lang="en-US" dirty="0" smtClean="0"/>
              <a:t>The purpose of CTEs is to avoid re-execution of expressions referenced more than once within a query.</a:t>
            </a:r>
          </a:p>
          <a:p>
            <a:endParaRPr lang="en-US" dirty="0" smtClean="0"/>
          </a:p>
          <a:p>
            <a:r>
              <a:rPr lang="en-US" dirty="0" smtClean="0"/>
              <a:t>Ref. http://www.vldb.org/pvldb/vol8/p1704-elhelw.pdf,</a:t>
            </a:r>
          </a:p>
          <a:p>
            <a:r>
              <a:rPr lang="en-US" dirty="0" smtClean="0"/>
              <a:t>https://www.youtube.com/watch?v=QJZnlVwLR_o</a:t>
            </a:r>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PostgreSQL provides a large number of functions and operators for the built-in data types.</a:t>
            </a:r>
          </a:p>
          <a:p>
            <a:r>
              <a:rPr lang="en-US" b="0" dirty="0" smtClean="0"/>
              <a:t>Greenplum fully supports</a:t>
            </a:r>
            <a:r>
              <a:rPr lang="en-US" b="0" baseline="0" dirty="0" smtClean="0"/>
              <a:t> </a:t>
            </a:r>
            <a:r>
              <a:rPr lang="en-US" b="0" dirty="0" smtClean="0"/>
              <a:t>built-in functions that are defined as </a:t>
            </a:r>
            <a:r>
              <a:rPr lang="en-US" b="1" dirty="0" smtClean="0"/>
              <a:t>immutable</a:t>
            </a:r>
            <a:r>
              <a:rPr lang="en-US" b="0" dirty="0" smtClean="0"/>
              <a:t>.</a:t>
            </a:r>
          </a:p>
          <a:p>
            <a:endParaRPr lang="en-US" b="0" dirty="0" smtClean="0"/>
          </a:p>
          <a:p>
            <a:r>
              <a:rPr lang="en-US" b="0" dirty="0" smtClean="0"/>
              <a:t>To prevent data from becoming out-of-sync across the segments in Greenplum Database, any function classified as STABLE or VOLATILE cannot be executed at the segment level if it contains SQL or modifies the database in any way</a:t>
            </a:r>
            <a:r>
              <a:rPr lang="en-US" b="0" baseline="0" dirty="0" smtClean="0"/>
              <a:t> because this </a:t>
            </a:r>
            <a:r>
              <a:rPr lang="en-US" b="0" dirty="0" smtClean="0"/>
              <a:t>could potentially cause inconsistent data between the segment instances.</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An </a:t>
            </a:r>
            <a:r>
              <a:rPr lang="en-US" b="1" dirty="0" smtClean="0"/>
              <a:t>immutable</a:t>
            </a:r>
            <a:r>
              <a:rPr lang="en-US" b="0" dirty="0" smtClean="0"/>
              <a:t> function has the property that, for a given set of arguments, it</a:t>
            </a:r>
            <a:r>
              <a:rPr lang="en-US" b="0" baseline="0" dirty="0" smtClean="0"/>
              <a:t> will always return the same value.</a:t>
            </a:r>
            <a:endParaRPr lang="en-US" b="0" dirty="0" smtClean="0"/>
          </a:p>
          <a:p>
            <a:r>
              <a:rPr lang="en-US" dirty="0" smtClean="0"/>
              <a:t>IMMUTABLE also indicates that the function </a:t>
            </a:r>
            <a:r>
              <a:rPr lang="en-US" b="1" dirty="0" smtClean="0"/>
              <a:t>cannot modify the database</a:t>
            </a:r>
            <a:r>
              <a:rPr lang="en-US" dirty="0" smtClean="0"/>
              <a:t>.</a:t>
            </a:r>
          </a:p>
          <a:p>
            <a:r>
              <a:rPr lang="en-US" dirty="0" smtClean="0"/>
              <a:t>It does not do</a:t>
            </a:r>
            <a:r>
              <a:rPr lang="en-US" baseline="0" dirty="0" smtClean="0"/>
              <a:t> </a:t>
            </a:r>
            <a:r>
              <a:rPr lang="en-US" dirty="0" smtClean="0"/>
              <a:t>database lookups or otherwise use information not directly present in its</a:t>
            </a:r>
          </a:p>
          <a:p>
            <a:r>
              <a:rPr lang="en-US" dirty="0" smtClean="0"/>
              <a:t>argument list.</a:t>
            </a:r>
          </a:p>
          <a:p>
            <a:endParaRPr lang="en-US" dirty="0" smtClean="0"/>
          </a:p>
          <a:p>
            <a:r>
              <a:rPr lang="en-US" dirty="0" smtClean="0"/>
              <a:t>For</a:t>
            </a:r>
            <a:r>
              <a:rPr lang="en-US" baseline="0" dirty="0" smtClean="0"/>
              <a:t> a function declared to be IMMUTABLE</a:t>
            </a:r>
            <a:r>
              <a:rPr lang="en-US" dirty="0" smtClean="0"/>
              <a:t>, any call of the function with</a:t>
            </a:r>
          </a:p>
          <a:p>
            <a:r>
              <a:rPr lang="en-US" dirty="0" smtClean="0"/>
              <a:t>all-constant arguments can be immediately replaced with the function value</a:t>
            </a:r>
            <a:r>
              <a:rPr lang="en-US" baseline="0" dirty="0" smtClean="0"/>
              <a:t> – the function call can be optimized away.</a:t>
            </a:r>
            <a:endParaRPr lang="en-US" dirty="0" smtClean="0"/>
          </a:p>
          <a:p>
            <a:endParaRPr lang="en-US" b="0" dirty="0" smtClean="0"/>
          </a:p>
          <a:p>
            <a:r>
              <a:rPr lang="en-US" b="0" dirty="0" smtClean="0"/>
              <a:t>Ref. http://gpdb.docs.pivotal.io/4360/ref_guide/sql_commands/CREATE_FUNCTION.html</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STABLE</a:t>
            </a:r>
            <a:r>
              <a:rPr lang="en-US" b="0" dirty="0" smtClean="0"/>
              <a:t> indicates that the function </a:t>
            </a:r>
            <a:r>
              <a:rPr lang="en-US" b="1" dirty="0" smtClean="0"/>
              <a:t>cannot modify the database</a:t>
            </a:r>
            <a:r>
              <a:rPr lang="en-US" b="0" dirty="0" smtClean="0"/>
              <a:t>, and </a:t>
            </a:r>
            <a:r>
              <a:rPr lang="en-US" b="1" dirty="0" smtClean="0"/>
              <a:t>that within</a:t>
            </a:r>
          </a:p>
          <a:p>
            <a:r>
              <a:rPr lang="en-US" b="1" dirty="0" smtClean="0"/>
              <a:t>a single table scan it will consistently return the same result for the same</a:t>
            </a:r>
          </a:p>
          <a:p>
            <a:r>
              <a:rPr lang="en-US" b="1" dirty="0" smtClean="0"/>
              <a:t>argument values</a:t>
            </a:r>
            <a:r>
              <a:rPr lang="en-US" b="0" dirty="0" smtClean="0"/>
              <a:t>, but that its result </a:t>
            </a:r>
            <a:r>
              <a:rPr lang="en-US" b="1" dirty="0" smtClean="0"/>
              <a:t>could change across SQL statements</a:t>
            </a:r>
            <a:r>
              <a:rPr lang="en-US" b="0" dirty="0" smtClean="0"/>
              <a:t>. This</a:t>
            </a:r>
          </a:p>
          <a:p>
            <a:r>
              <a:rPr lang="en-US" b="0" dirty="0" smtClean="0"/>
              <a:t>is the appropriate selection for functions whose results depend on database</a:t>
            </a:r>
          </a:p>
          <a:p>
            <a:r>
              <a:rPr lang="en-US" b="0" dirty="0" smtClean="0"/>
              <a:t>lookups, parameter values (such as the current time zone), and so on. Also note</a:t>
            </a:r>
          </a:p>
          <a:p>
            <a:r>
              <a:rPr lang="en-US" b="0" dirty="0" smtClean="0"/>
              <a:t>that the </a:t>
            </a:r>
            <a:r>
              <a:rPr lang="en-US" b="1" dirty="0" smtClean="0"/>
              <a:t>current_timestamp</a:t>
            </a:r>
            <a:r>
              <a:rPr lang="en-US" b="0" dirty="0" smtClean="0"/>
              <a:t> family of functions qualify as stable, since their</a:t>
            </a:r>
          </a:p>
          <a:p>
            <a:r>
              <a:rPr lang="en-US" b="0" dirty="0" smtClean="0"/>
              <a:t>values do not change within a transaction.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VOLATILE</a:t>
            </a:r>
            <a:r>
              <a:rPr lang="en-US" b="0" dirty="0" smtClean="0"/>
              <a:t> indicates that the function value can change even within a single</a:t>
            </a:r>
          </a:p>
          <a:p>
            <a:r>
              <a:rPr lang="en-US" b="0" dirty="0" smtClean="0"/>
              <a:t>table scan, so no optimizations can be made.</a:t>
            </a:r>
          </a:p>
          <a:p>
            <a:endParaRPr lang="en-US" b="0" dirty="0" smtClean="0"/>
          </a:p>
          <a:p>
            <a:r>
              <a:rPr lang="en-US" b="0" dirty="0" smtClean="0"/>
              <a:t>Relatively few database functions</a:t>
            </a:r>
            <a:r>
              <a:rPr lang="en-US" b="0" baseline="0" dirty="0" smtClean="0"/>
              <a:t> </a:t>
            </a:r>
            <a:r>
              <a:rPr lang="en-US" b="0" dirty="0" smtClean="0"/>
              <a:t>are volatile in this sense; some examples are random(), currval(), timeofday().</a:t>
            </a:r>
          </a:p>
          <a:p>
            <a:endParaRPr lang="en-US" b="0" dirty="0" smtClean="0"/>
          </a:p>
          <a:p>
            <a:r>
              <a:rPr lang="en-US" b="0" dirty="0" smtClean="0"/>
              <a:t>But note that any function that has side-effects must be classified volatile,</a:t>
            </a:r>
            <a:r>
              <a:rPr lang="en-US" b="0" baseline="0" dirty="0" smtClean="0"/>
              <a:t> </a:t>
            </a:r>
            <a:r>
              <a:rPr lang="en-US" b="0" dirty="0" smtClean="0"/>
              <a:t>even if its result is quite predictable, to prevent calls from being optimized</a:t>
            </a:r>
            <a:r>
              <a:rPr lang="en-US" b="0" baseline="0" dirty="0" smtClean="0"/>
              <a:t> </a:t>
            </a:r>
            <a:r>
              <a:rPr lang="en-US" b="0" dirty="0" smtClean="0"/>
              <a:t>away; an example is setval().</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functions</a:t>
            </a:r>
            <a:r>
              <a:rPr lang="en-US" b="0" baseline="0" dirty="0" smtClean="0"/>
              <a:t> shown are built-in functions that can be used as part of a </a:t>
            </a:r>
            <a:r>
              <a:rPr lang="en-US" b="0" baseline="0" dirty="0" smtClean="0">
                <a:latin typeface="Courier New" pitchFamily="49" charset="0"/>
                <a:cs typeface="Courier New" pitchFamily="49" charset="0"/>
              </a:rPr>
              <a:t>SELECT</a:t>
            </a:r>
            <a:r>
              <a:rPr lang="en-US" b="0" baseline="0" dirty="0" smtClean="0"/>
              <a:t> statement.</a:t>
            </a:r>
          </a:p>
          <a:p>
            <a:endParaRPr lang="en-US" b="0" baseline="0" dirty="0" smtClean="0"/>
          </a:p>
          <a:p>
            <a:r>
              <a:rPr lang="en-US" b="0" dirty="0"/>
              <a:t>Ref. http://www.postgresql.org/docs/8.2/static/functions-math.html</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Comparison operators are used to compare two objects</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Commonly used mathematical functions shown on this and the next slide are supported in Greenplum Database and PostgreSQL. These tables are provided as reference only. For a detailed listing of the functions supported, refer to the </a:t>
            </a:r>
            <a:r>
              <a:rPr lang="en-US" b="0" i="1" baseline="0" dirty="0" smtClean="0"/>
              <a:t>Greenplum Database Administrator Guide</a:t>
            </a:r>
            <a:r>
              <a:rPr lang="en-US" b="0" baseline="0" dirty="0" smtClean="0"/>
              <a:t>.</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An aggregate function is a function that acts on values within a column. </a:t>
            </a:r>
            <a:r>
              <a:rPr lang="en-US" b="0" baseline="0" dirty="0" smtClean="0"/>
              <a:t>The aggregate function computes multiple input values, to yield a single output value.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For example, calculating</a:t>
            </a:r>
            <a:r>
              <a:rPr lang="en-US" b="0" baseline="0" dirty="0" smtClean="0"/>
              <a:t> the total of values in a column can be performed with the </a:t>
            </a:r>
            <a:r>
              <a:rPr lang="en-US" b="0" baseline="0" dirty="0" smtClean="0">
                <a:latin typeface="Courier New" pitchFamily="49" charset="0"/>
                <a:cs typeface="Courier New" pitchFamily="49" charset="0"/>
              </a:rPr>
              <a:t>SUM</a:t>
            </a:r>
            <a:r>
              <a:rPr lang="en-US" b="0" baseline="0" dirty="0" smtClean="0"/>
              <a:t> aggregate function.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a:p>
            <a:r>
              <a:rPr lang="en-US" b="0" dirty="0" smtClean="0"/>
              <a:t>The table</a:t>
            </a:r>
            <a:r>
              <a:rPr lang="en-US" b="0" baseline="0" dirty="0" smtClean="0"/>
              <a:t> shows some of the more commonly used aggregates: </a:t>
            </a:r>
            <a:r>
              <a:rPr lang="en-US" b="0" baseline="0" dirty="0" smtClean="0">
                <a:latin typeface="Courier New" pitchFamily="49" charset="0"/>
                <a:cs typeface="Courier New" pitchFamily="49" charset="0"/>
              </a:rPr>
              <a:t>SUM</a:t>
            </a:r>
            <a:r>
              <a:rPr lang="en-US" b="0" dirty="0" smtClean="0"/>
              <a:t>, </a:t>
            </a:r>
            <a:r>
              <a:rPr lang="en-US" b="0" dirty="0" smtClean="0">
                <a:latin typeface="Courier New" pitchFamily="49" charset="0"/>
                <a:cs typeface="Courier New" pitchFamily="49" charset="0"/>
              </a:rPr>
              <a:t>COUNT</a:t>
            </a:r>
            <a:r>
              <a:rPr lang="en-US" b="0" dirty="0" smtClean="0"/>
              <a:t>, </a:t>
            </a:r>
            <a:r>
              <a:rPr lang="en-US" b="0" dirty="0" smtClean="0">
                <a:latin typeface="Courier New" pitchFamily="49" charset="0"/>
                <a:cs typeface="Courier New" pitchFamily="49" charset="0"/>
              </a:rPr>
              <a:t>AVG</a:t>
            </a:r>
            <a:r>
              <a:rPr lang="en-US" b="0" dirty="0" smtClean="0"/>
              <a:t>, </a:t>
            </a:r>
            <a:r>
              <a:rPr lang="en-US" b="0" dirty="0" smtClean="0">
                <a:latin typeface="Courier New" pitchFamily="49" charset="0"/>
                <a:cs typeface="Courier New" pitchFamily="49" charset="0"/>
              </a:rPr>
              <a:t>MIN</a:t>
            </a:r>
            <a:r>
              <a:rPr lang="en-US" b="0" dirty="0" smtClean="0"/>
              <a:t>, and </a:t>
            </a:r>
            <a:r>
              <a:rPr lang="en-US" b="0" dirty="0" smtClean="0">
                <a:latin typeface="Courier New" pitchFamily="49" charset="0"/>
                <a:cs typeface="Courier New" pitchFamily="49" charset="0"/>
              </a:rPr>
              <a:t>MAX</a:t>
            </a:r>
            <a:r>
              <a:rPr lang="en-US" b="0" dirty="0" smtClean="0"/>
              <a:t>. Aggregates are not allowed in the </a:t>
            </a:r>
            <a:r>
              <a:rPr lang="en-US" b="0" dirty="0" smtClean="0">
                <a:latin typeface="Courier New" pitchFamily="49" charset="0"/>
                <a:cs typeface="Courier New" pitchFamily="49" charset="0"/>
              </a:rPr>
              <a:t>WHERE</a:t>
            </a:r>
            <a:r>
              <a:rPr lang="en-US" b="0" dirty="0" smtClean="0"/>
              <a:t> clause, but are allowed in the </a:t>
            </a:r>
            <a:r>
              <a:rPr lang="en-US" b="0" dirty="0" smtClean="0">
                <a:latin typeface="Courier New" pitchFamily="49" charset="0"/>
                <a:cs typeface="Courier New" pitchFamily="49" charset="0"/>
              </a:rPr>
              <a:t>HAVING</a:t>
            </a:r>
            <a:r>
              <a:rPr lang="en-US" b="0" dirty="0" smtClean="0"/>
              <a:t> clause.</a:t>
            </a:r>
          </a:p>
          <a:p>
            <a:endParaRPr lang="en-US" b="1"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latin typeface="Courier New" pitchFamily="49" charset="0"/>
                <a:cs typeface="Courier New" pitchFamily="49" charset="0"/>
              </a:rPr>
              <a:t>NULL</a:t>
            </a:r>
            <a:r>
              <a:rPr lang="en-US" dirty="0" smtClean="0"/>
              <a:t> is the value used to represent the lack of a value within a field,</a:t>
            </a:r>
            <a:r>
              <a:rPr lang="en-US" baseline="0" dirty="0" smtClean="0"/>
              <a:t> a column within a row</a:t>
            </a:r>
            <a:r>
              <a:rPr lang="en-US" dirty="0" smtClean="0"/>
              <a:t>.</a:t>
            </a:r>
          </a:p>
          <a:p>
            <a:r>
              <a:rPr lang="en-US" dirty="0" smtClean="0"/>
              <a:t>It represents the absence of a value.</a:t>
            </a:r>
          </a:p>
          <a:p>
            <a:endParaRPr lang="en-US" dirty="0" smtClean="0"/>
          </a:p>
          <a:p>
            <a:r>
              <a:rPr lang="en-US" dirty="0" smtClean="0"/>
              <a:t>Within the</a:t>
            </a:r>
            <a:r>
              <a:rPr lang="en-US" baseline="0" dirty="0" smtClean="0"/>
              <a:t> data files you intend to load,</a:t>
            </a:r>
            <a:r>
              <a:rPr lang="en-US" dirty="0" smtClean="0"/>
              <a:t> you can designate a string to represent null values.</a:t>
            </a:r>
          </a:p>
          <a:p>
            <a:r>
              <a:rPr lang="en-US" dirty="0" smtClean="0"/>
              <a:t>The default string is:</a:t>
            </a:r>
          </a:p>
          <a:p>
            <a:pPr marL="171450" indent="-171450">
              <a:buFont typeface="Arial" panose="020B0604020202020204" pitchFamily="34" charset="0"/>
              <a:buChar char="•"/>
            </a:pPr>
            <a:r>
              <a:rPr lang="en-US" dirty="0" smtClean="0">
                <a:latin typeface="Courier New" pitchFamily="49" charset="0"/>
                <a:cs typeface="Courier New" pitchFamily="49" charset="0"/>
              </a:rPr>
              <a:t>\N</a:t>
            </a:r>
            <a:r>
              <a:rPr lang="en-US" dirty="0" smtClean="0"/>
              <a:t> (backslash-N) in TEXT mode</a:t>
            </a:r>
          </a:p>
          <a:p>
            <a:pPr marL="171450" indent="-171450">
              <a:buFont typeface="Arial" panose="020B0604020202020204" pitchFamily="34" charset="0"/>
              <a:buChar char="•"/>
            </a:pPr>
            <a:r>
              <a:rPr lang="en-US" dirty="0" smtClean="0"/>
              <a:t>An empty value with no quotations in CSV mode</a:t>
            </a:r>
          </a:p>
          <a:p>
            <a:pPr marL="171450" indent="-171450">
              <a:buFont typeface="Arial" panose="020B0604020202020204" pitchFamily="34" charset="0"/>
              <a:buChar char="•"/>
            </a:pPr>
            <a:endParaRPr lang="en-US" dirty="0" smtClean="0"/>
          </a:p>
          <a:p>
            <a:r>
              <a:rPr lang="en-US" dirty="0" smtClean="0"/>
              <a:t>You can also declare a different string using the </a:t>
            </a:r>
            <a:r>
              <a:rPr lang="en-US" dirty="0" smtClean="0">
                <a:latin typeface="Courier New" pitchFamily="49" charset="0"/>
                <a:cs typeface="Courier New" pitchFamily="49" charset="0"/>
              </a:rPr>
              <a:t>NULL</a:t>
            </a:r>
            <a:r>
              <a:rPr lang="en-US" dirty="0" smtClean="0"/>
              <a:t> clause</a:t>
            </a:r>
            <a:r>
              <a:rPr lang="en-US" baseline="0" dirty="0" smtClean="0"/>
              <a:t> within your</a:t>
            </a:r>
            <a:r>
              <a:rPr lang="en-US" dirty="0" smtClean="0"/>
              <a:t> </a:t>
            </a:r>
            <a:r>
              <a:rPr lang="en-US" dirty="0" smtClean="0">
                <a:latin typeface="Courier New" pitchFamily="49" charset="0"/>
                <a:cs typeface="Courier New" pitchFamily="49" charset="0"/>
              </a:rPr>
              <a:t>COPY</a:t>
            </a:r>
            <a:r>
              <a:rPr lang="en-US" dirty="0" smtClean="0"/>
              <a:t>, </a:t>
            </a:r>
            <a:r>
              <a:rPr lang="en-US" dirty="0" smtClean="0">
                <a:latin typeface="Courier New" pitchFamily="49" charset="0"/>
                <a:cs typeface="Courier New" pitchFamily="49" charset="0"/>
              </a:rPr>
              <a:t>CREATE EXTERNAL TABLE</a:t>
            </a:r>
            <a:r>
              <a:rPr lang="en-US" baseline="0" dirty="0" smtClean="0">
                <a:latin typeface="Courier New" pitchFamily="49" charset="0"/>
                <a:cs typeface="Courier New" pitchFamily="49" charset="0"/>
              </a:rPr>
              <a:t> commands,</a:t>
            </a:r>
            <a:r>
              <a:rPr lang="en-US" dirty="0" smtClean="0"/>
              <a:t> or </a:t>
            </a:r>
            <a:r>
              <a:rPr lang="en-US" dirty="0" smtClean="0">
                <a:latin typeface="Courier New" pitchFamily="49" charset="0"/>
                <a:cs typeface="Courier New" pitchFamily="49" charset="0"/>
              </a:rPr>
              <a:t>gpload</a:t>
            </a:r>
            <a:r>
              <a:rPr lang="en-US" dirty="0" smtClean="0"/>
              <a:t> configuration.</a:t>
            </a:r>
          </a:p>
          <a:p>
            <a:endParaRPr lang="en-US" dirty="0" smtClean="0"/>
          </a:p>
        </p:txBody>
      </p:sp>
      <p:sp>
        <p:nvSpPr>
          <p:cNvPr id="5" name="Slide Number Placeholder 4"/>
          <p:cNvSpPr>
            <a:spLocks noGrp="1"/>
          </p:cNvSpPr>
          <p:nvPr>
            <p:ph type="sldNum" sz="quarter" idx="11"/>
          </p:nvPr>
        </p:nvSpPr>
        <p:spPr/>
        <p:txBody>
          <a:bodyPr/>
          <a:lstStyle/>
          <a:p>
            <a:fld id="{80249327-EC2F-4096-8D35-6B76097739FC}" type="slidenum">
              <a:rPr lang="en-US" smtClean="0"/>
              <a:pPr/>
              <a:t>19</a:t>
            </a:fld>
            <a:endParaRPr lang="en-US" dirty="0"/>
          </a:p>
        </p:txBody>
      </p:sp>
      <p:sp>
        <p:nvSpPr>
          <p:cNvPr id="9" name="Slide Image Placeholder 8"/>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a:normAutofit/>
          </a:bodyPr>
          <a:lstStyle/>
          <a:p>
            <a:r>
              <a:rPr lang="en-US" b="0" dirty="0" smtClean="0"/>
              <a:t>When you start a transaction, you create a snapshot of the data at that</a:t>
            </a:r>
            <a:r>
              <a:rPr lang="en-US" b="0" baseline="0" dirty="0" smtClean="0"/>
              <a:t> point in time.</a:t>
            </a:r>
            <a:endParaRPr lang="en-US" b="0" dirty="0" smtClean="0"/>
          </a:p>
          <a:p>
            <a:r>
              <a:rPr lang="en-US" b="0" dirty="0" smtClean="0"/>
              <a:t>This eliminates inconsistencies that could occur due to changes in the data over the course of the transaction;</a:t>
            </a:r>
            <a:r>
              <a:rPr lang="en-US" b="0" baseline="0" dirty="0" smtClean="0"/>
              <a:t> for example:</a:t>
            </a:r>
            <a:endParaRPr lang="en-US" b="0" dirty="0" smtClean="0"/>
          </a:p>
          <a:p>
            <a:pPr indent="-223837">
              <a:buFont typeface="Arial" panose="020B0604020202020204" pitchFamily="34" charset="0"/>
              <a:buChar char="•"/>
            </a:pPr>
            <a:r>
              <a:rPr lang="en-US" b="0" dirty="0" smtClean="0"/>
              <a:t>Inserting new rows</a:t>
            </a:r>
          </a:p>
          <a:p>
            <a:pPr indent="-223837">
              <a:buFont typeface="Arial" panose="020B0604020202020204" pitchFamily="34" charset="0"/>
              <a:buChar char="•"/>
            </a:pPr>
            <a:r>
              <a:rPr lang="en-US" dirty="0" smtClean="0"/>
              <a:t>U</a:t>
            </a:r>
            <a:r>
              <a:rPr lang="en-US" b="0" dirty="0" smtClean="0"/>
              <a:t>pdating existing rows</a:t>
            </a:r>
          </a:p>
          <a:p>
            <a:pPr indent="-223837">
              <a:buFont typeface="Arial" panose="020B0604020202020204" pitchFamily="34" charset="0"/>
              <a:buChar char="•"/>
            </a:pPr>
            <a:r>
              <a:rPr lang="en-US" dirty="0" smtClean="0"/>
              <a:t>D</a:t>
            </a:r>
            <a:r>
              <a:rPr lang="en-US" b="0" dirty="0" smtClean="0"/>
              <a:t>eleting rows</a:t>
            </a:r>
          </a:p>
          <a:p>
            <a:pPr marL="0" indent="0">
              <a:buFont typeface="Arial" panose="020B0604020202020204" pitchFamily="34" charset="0"/>
              <a:buNone/>
            </a:pPr>
            <a:endParaRPr lang="en-US" b="0" dirty="0" smtClean="0"/>
          </a:p>
          <a:p>
            <a:r>
              <a:rPr lang="en-US" b="0" dirty="0" smtClean="0"/>
              <a:t>This provides transaction </a:t>
            </a:r>
            <a:r>
              <a:rPr lang="en-US" b="1" dirty="0" smtClean="0"/>
              <a:t>isolation</a:t>
            </a:r>
            <a:r>
              <a:rPr lang="en-US" b="0" dirty="0" smtClean="0"/>
              <a:t> for each database session. </a:t>
            </a:r>
            <a:r>
              <a:rPr lang="en-US" dirty="0" smtClean="0"/>
              <a:t>By avoiding explicit locking methodologies of traditional database systems, </a:t>
            </a:r>
            <a:r>
              <a:rPr lang="en-US" b="0" dirty="0" smtClean="0"/>
              <a:t>multi-version concurrency control, or MVCC:</a:t>
            </a:r>
          </a:p>
          <a:p>
            <a:pPr marL="171450" indent="-171450">
              <a:buFont typeface="Arial" panose="020B0604020202020204" pitchFamily="34" charset="0"/>
              <a:buChar char="•"/>
            </a:pPr>
            <a:r>
              <a:rPr lang="en-US" b="0" dirty="0" smtClean="0"/>
              <a:t>Minimizes lock contention in order to provide</a:t>
            </a:r>
            <a:r>
              <a:rPr lang="en-US" b="0" baseline="0" dirty="0" smtClean="0"/>
              <a:t> good</a:t>
            </a:r>
            <a:r>
              <a:rPr lang="en-US" b="0" dirty="0" smtClean="0"/>
              <a:t> performance in multiuser environments. </a:t>
            </a:r>
          </a:p>
          <a:p>
            <a:pPr marL="171450" indent="-171450">
              <a:buFont typeface="Arial" panose="020B0604020202020204" pitchFamily="34" charset="0"/>
              <a:buChar char="•"/>
            </a:pPr>
            <a:r>
              <a:rPr lang="en-US" dirty="0" smtClean="0"/>
              <a:t>Ensures </a:t>
            </a:r>
            <a:r>
              <a:rPr lang="en-US" b="0" dirty="0" smtClean="0"/>
              <a:t>locks acquired for</a:t>
            </a:r>
            <a:r>
              <a:rPr lang="en-US" b="0" baseline="0" dirty="0" smtClean="0"/>
              <a:t> </a:t>
            </a:r>
            <a:r>
              <a:rPr lang="en-US" b="0" dirty="0" smtClean="0"/>
              <a:t>reading</a:t>
            </a:r>
            <a:r>
              <a:rPr lang="en-US" b="0" baseline="0" dirty="0" smtClean="0"/>
              <a:t> </a:t>
            </a:r>
            <a:r>
              <a:rPr lang="en-US" b="0" dirty="0" smtClean="0"/>
              <a:t>data do not conflict with locks acquired for writing data. Reading does not block writing and writing never blocks reading.</a:t>
            </a:r>
          </a:p>
          <a:p>
            <a:pPr marL="0" indent="0">
              <a:buFont typeface="Arial" panose="020B0604020202020204" pitchFamily="34" charset="0"/>
              <a:buNone/>
            </a:pPr>
            <a:endParaRPr lang="en-US" b="0" dirty="0" smtClean="0"/>
          </a:p>
          <a:p>
            <a:r>
              <a:rPr lang="en-US" b="0" dirty="0" smtClean="0"/>
              <a:t>Greenplum Database provides various lock modes to control concurrent access to data in tables. Most Greenplum Database SQL commands automatically acquire the appropriate locks to ensure that referenced tables are not dropped or modified in incompatible ways</a:t>
            </a:r>
            <a:r>
              <a:rPr lang="en-US" b="0" baseline="0" dirty="0" smtClean="0"/>
              <a:t> during a transaction</a:t>
            </a:r>
            <a:r>
              <a:rPr lang="en-US" b="0" dirty="0" smtClean="0"/>
              <a:t>. For applications that cannot adapt easily to MVCC behavior, the </a:t>
            </a:r>
            <a:r>
              <a:rPr lang="en-US" b="0" dirty="0" smtClean="0">
                <a:latin typeface="Courier New" pitchFamily="49" charset="0"/>
                <a:cs typeface="Courier New" pitchFamily="49" charset="0"/>
              </a:rPr>
              <a:t>LOCK</a:t>
            </a:r>
            <a:r>
              <a:rPr lang="en-US" b="0" dirty="0" smtClean="0"/>
              <a:t> command can be used to acquire explicit locks. MVCC will generally provide better performance than</a:t>
            </a:r>
            <a:r>
              <a:rPr lang="en-US" b="0" baseline="0" dirty="0" smtClean="0"/>
              <a:t> handling</a:t>
            </a:r>
            <a:r>
              <a:rPr lang="en-US" b="0" dirty="0" smtClean="0"/>
              <a:t> locks</a:t>
            </a:r>
            <a:r>
              <a:rPr lang="en-US" b="0" baseline="0" dirty="0" smtClean="0"/>
              <a:t> yourself.</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b="0" dirty="0" smtClean="0"/>
              <a:t>Transactions allow you to bundle together multiple SQL statements into</a:t>
            </a:r>
            <a:r>
              <a:rPr lang="en-US" sz="1100" b="0" baseline="0" dirty="0" smtClean="0"/>
              <a:t> a single, </a:t>
            </a:r>
            <a:r>
              <a:rPr lang="en-US" sz="1100" b="0" dirty="0" smtClean="0"/>
              <a:t>all-or-nothing operation;</a:t>
            </a:r>
            <a:r>
              <a:rPr lang="en-US" sz="1100" b="0" baseline="0" dirty="0" smtClean="0"/>
              <a:t> we might say they are</a:t>
            </a:r>
            <a:r>
              <a:rPr lang="en-US" sz="1100" b="0" dirty="0" smtClean="0"/>
              <a:t> "</a:t>
            </a:r>
            <a:r>
              <a:rPr lang="en-US" sz="1100" b="1" dirty="0" smtClean="0"/>
              <a:t>atomic</a:t>
            </a:r>
            <a:r>
              <a:rPr lang="en-US" sz="1100" b="0" dirty="0" smtClean="0"/>
              <a:t>".</a:t>
            </a:r>
          </a:p>
          <a:p>
            <a:r>
              <a:rPr lang="en-US" sz="1100" b="0" dirty="0" smtClean="0"/>
              <a:t>They also ensure that the changes persist to permanent storage,</a:t>
            </a:r>
            <a:r>
              <a:rPr lang="en-US" sz="1100" b="0" baseline="0" dirty="0" smtClean="0"/>
              <a:t> so the changes are </a:t>
            </a:r>
            <a:r>
              <a:rPr lang="en-US" sz="1100" b="1" baseline="0" dirty="0" smtClean="0"/>
              <a:t>durable</a:t>
            </a:r>
            <a:r>
              <a:rPr lang="en-US" sz="1100" b="0" baseline="0" dirty="0" smtClean="0"/>
              <a:t>.</a:t>
            </a:r>
            <a:endParaRPr lang="en-US" sz="1100" b="0" dirty="0" smtClean="0"/>
          </a:p>
          <a:p>
            <a:r>
              <a:rPr lang="en-US" sz="1100" b="0" dirty="0" smtClean="0"/>
              <a:t>The SQL commands used to perform transactions are:</a:t>
            </a:r>
          </a:p>
          <a:p>
            <a:pPr marL="171450" indent="-171450">
              <a:buFont typeface="Arial" panose="020B0604020202020204" pitchFamily="34" charset="0"/>
              <a:buChar char="•"/>
            </a:pPr>
            <a:r>
              <a:rPr lang="en-US" sz="1100" b="1" dirty="0" smtClean="0">
                <a:latin typeface="Courier New" pitchFamily="49" charset="0"/>
                <a:cs typeface="Courier New" pitchFamily="49" charset="0"/>
              </a:rPr>
              <a:t>Use "BEGIN"</a:t>
            </a:r>
            <a:r>
              <a:rPr lang="en-US" sz="1100" b="1" dirty="0" smtClean="0"/>
              <a:t> </a:t>
            </a:r>
            <a:r>
              <a:rPr lang="en-US" sz="1100" b="0" dirty="0" smtClean="0"/>
              <a:t>or</a:t>
            </a:r>
            <a:r>
              <a:rPr lang="en-US" sz="1100" b="1" dirty="0" smtClean="0"/>
              <a:t> "</a:t>
            </a:r>
            <a:r>
              <a:rPr lang="en-US" sz="1100" b="1" dirty="0" smtClean="0">
                <a:latin typeface="Courier New" pitchFamily="49" charset="0"/>
                <a:cs typeface="Courier New" pitchFamily="49" charset="0"/>
              </a:rPr>
              <a:t>START TRANSACTION"</a:t>
            </a:r>
            <a:r>
              <a:rPr lang="en-US" sz="1100" b="1" baseline="0" dirty="0" smtClean="0">
                <a:latin typeface="+mn-lt"/>
                <a:cs typeface="+mn-cs"/>
              </a:rPr>
              <a:t> to initiate a transaction</a:t>
            </a:r>
            <a:endParaRPr lang="en-US" sz="1100" b="0" dirty="0" smtClean="0"/>
          </a:p>
          <a:p>
            <a:pPr marL="171450" indent="-171450">
              <a:buFont typeface="Arial" panose="020B0604020202020204" pitchFamily="34" charset="0"/>
              <a:buChar char="•"/>
            </a:pPr>
            <a:r>
              <a:rPr lang="en-US" sz="1100" b="1" dirty="0" smtClean="0">
                <a:latin typeface="Courier New" pitchFamily="49" charset="0"/>
                <a:cs typeface="Courier New" pitchFamily="49" charset="0"/>
              </a:rPr>
              <a:t>Use "END"</a:t>
            </a:r>
            <a:r>
              <a:rPr lang="en-US" sz="1100" b="1" dirty="0" smtClean="0"/>
              <a:t> </a:t>
            </a:r>
            <a:r>
              <a:rPr lang="en-US" sz="1100" b="0" dirty="0" smtClean="0"/>
              <a:t>or</a:t>
            </a:r>
            <a:r>
              <a:rPr lang="en-US" sz="1100" b="1" dirty="0" smtClean="0"/>
              <a:t> "</a:t>
            </a:r>
            <a:r>
              <a:rPr lang="en-US" sz="1100" b="1" dirty="0" smtClean="0">
                <a:latin typeface="Courier New" pitchFamily="49" charset="0"/>
                <a:cs typeface="Courier New" pitchFamily="49" charset="0"/>
              </a:rPr>
              <a:t>COMMIT"</a:t>
            </a:r>
            <a:r>
              <a:rPr lang="en-US" sz="1100" b="1" baseline="0" dirty="0" smtClean="0">
                <a:latin typeface="+mn-lt"/>
                <a:cs typeface="+mn-cs"/>
              </a:rPr>
              <a:t> to finish the transaction so that it's results take effect</a:t>
            </a:r>
            <a:endParaRPr lang="en-US" sz="1100" b="0" dirty="0" smtClean="0"/>
          </a:p>
          <a:p>
            <a:pPr marL="171450" indent="-171450">
              <a:buFont typeface="Arial" panose="020B0604020202020204" pitchFamily="34" charset="0"/>
              <a:buChar char="•"/>
            </a:pPr>
            <a:r>
              <a:rPr lang="en-US" sz="1100" b="1" dirty="0" smtClean="0">
                <a:latin typeface="Courier New" pitchFamily="49" charset="0"/>
                <a:cs typeface="Courier New" pitchFamily="49" charset="0"/>
              </a:rPr>
              <a:t>"ROLLBACK</a:t>
            </a:r>
            <a:r>
              <a:rPr lang="en-US" sz="1100" b="0" dirty="0" smtClean="0">
                <a:latin typeface="+mn-lt"/>
                <a:cs typeface="+mn-cs"/>
              </a:rPr>
              <a:t>"</a:t>
            </a:r>
            <a:r>
              <a:rPr lang="en-US" sz="1100" b="0" baseline="0" dirty="0" smtClean="0">
                <a:latin typeface="+mn-lt"/>
                <a:cs typeface="+mn-cs"/>
              </a:rPr>
              <a:t> a</a:t>
            </a:r>
            <a:r>
              <a:rPr lang="en-US" sz="1100" b="0" dirty="0" smtClean="0"/>
              <a:t>bandons the transaction, without saving the changes.</a:t>
            </a:r>
          </a:p>
          <a:p>
            <a:pPr marL="171450" indent="-171450">
              <a:buFont typeface="Arial" panose="020B0604020202020204" pitchFamily="34" charset="0"/>
              <a:buChar char="•"/>
            </a:pPr>
            <a:r>
              <a:rPr lang="en-US" sz="1100" b="1" dirty="0" smtClean="0">
                <a:latin typeface="Courier New" pitchFamily="49" charset="0"/>
                <a:cs typeface="Courier New" pitchFamily="49" charset="0"/>
              </a:rPr>
              <a:t>The</a:t>
            </a:r>
            <a:r>
              <a:rPr lang="en-US" sz="1100" b="1" baseline="0" dirty="0" smtClean="0">
                <a:latin typeface="Courier New" pitchFamily="49" charset="0"/>
                <a:cs typeface="Courier New" pitchFamily="49" charset="0"/>
              </a:rPr>
              <a:t> </a:t>
            </a:r>
            <a:r>
              <a:rPr lang="en-US" sz="1100" b="1" dirty="0" smtClean="0">
                <a:latin typeface="Courier New" pitchFamily="49" charset="0"/>
                <a:cs typeface="Courier New" pitchFamily="49" charset="0"/>
              </a:rPr>
              <a:t>"SAVEPOINT"</a:t>
            </a:r>
            <a:r>
              <a:rPr lang="en-US" sz="1100" b="0" baseline="0" dirty="0" smtClean="0">
                <a:latin typeface="+mn-lt"/>
                <a:cs typeface="+mn-cs"/>
              </a:rPr>
              <a:t> command </a:t>
            </a:r>
            <a:r>
              <a:rPr lang="en-US" sz="1100" b="0" dirty="0" smtClean="0"/>
              <a:t>allows you to selectively discard parts of the transaction, while committing the rest. After defining a savepoint, you can</a:t>
            </a:r>
            <a:r>
              <a:rPr lang="en-US" sz="1100" b="0" baseline="0" dirty="0" smtClean="0"/>
              <a:t> use "</a:t>
            </a:r>
            <a:r>
              <a:rPr lang="en-US" sz="1100" b="1" dirty="0" smtClean="0">
                <a:latin typeface="Courier New" pitchFamily="49" charset="0"/>
                <a:cs typeface="Courier New" pitchFamily="49" charset="0"/>
              </a:rPr>
              <a:t>ROLLBACK TO</a:t>
            </a:r>
            <a:r>
              <a:rPr lang="en-US" sz="1100" b="0" dirty="0" smtClean="0">
                <a:latin typeface="+mn-lt"/>
                <a:cs typeface="+mn-cs"/>
              </a:rPr>
              <a:t>"</a:t>
            </a:r>
            <a:r>
              <a:rPr lang="en-US" sz="1100" b="0" baseline="0" dirty="0" smtClean="0">
                <a:latin typeface="+mn-lt"/>
                <a:cs typeface="+mn-cs"/>
              </a:rPr>
              <a:t> to get back to that point.</a:t>
            </a:r>
            <a:endParaRPr lang="en-US" sz="1100" b="0" dirty="0" smtClean="0">
              <a:latin typeface="+mn-lt"/>
              <a:cs typeface="+mn-cs"/>
            </a:endParaRPr>
          </a:p>
          <a:p>
            <a:pPr marL="0" indent="0">
              <a:buFont typeface="Arial" panose="020B0604020202020204" pitchFamily="34" charset="0"/>
              <a:buNone/>
            </a:pPr>
            <a:endParaRPr lang="en-US" sz="1100" b="0" dirty="0" smtClean="0"/>
          </a:p>
          <a:p>
            <a:r>
              <a:rPr lang="en-US" sz="1100" kern="1200" dirty="0" smtClean="0">
                <a:solidFill>
                  <a:srgbClr val="000000"/>
                </a:solidFill>
                <a:effectLst/>
                <a:latin typeface="+mn-lt"/>
                <a:ea typeface="ＭＳ Ｐゴシック" pitchFamily="34" charset="-128"/>
                <a:cs typeface="Arial" pitchFamily="34" charset="0"/>
              </a:rPr>
              <a:t>By default</a:t>
            </a:r>
            <a:r>
              <a:rPr lang="en-US" sz="1100" kern="1200" baseline="0" dirty="0" smtClean="0">
                <a:solidFill>
                  <a:srgbClr val="000000"/>
                </a:solidFill>
                <a:effectLst/>
                <a:latin typeface="+mn-lt"/>
                <a:ea typeface="ＭＳ Ｐゴシック" pitchFamily="34" charset="-128"/>
                <a:cs typeface="Arial" pitchFamily="34" charset="0"/>
              </a:rPr>
              <a:t> GPDB runs in </a:t>
            </a:r>
            <a:r>
              <a:rPr lang="en-US" sz="1100" kern="1200" dirty="0" err="1" smtClean="0">
                <a:solidFill>
                  <a:srgbClr val="000000"/>
                </a:solidFill>
                <a:effectLst/>
                <a:latin typeface="+mn-lt"/>
                <a:ea typeface="ＭＳ Ｐゴシック" pitchFamily="34" charset="-128"/>
                <a:cs typeface="Arial" pitchFamily="34" charset="0"/>
              </a:rPr>
              <a:t>autocommit</a:t>
            </a:r>
            <a:r>
              <a:rPr lang="en-US" sz="1100" kern="1200" dirty="0" smtClean="0">
                <a:solidFill>
                  <a:srgbClr val="000000"/>
                </a:solidFill>
                <a:effectLst/>
                <a:latin typeface="+mn-lt"/>
                <a:ea typeface="ＭＳ Ｐゴシック" pitchFamily="34" charset="-128"/>
                <a:cs typeface="Arial" pitchFamily="34" charset="0"/>
              </a:rPr>
              <a:t> mode. Each command is implicitly wrapped in a BEGIN and COMMIT (or a ROLLBACK if there is an error).</a:t>
            </a:r>
          </a:p>
          <a:p>
            <a:r>
              <a:rPr lang="en-US" sz="1100" kern="1200" dirty="0" smtClean="0">
                <a:solidFill>
                  <a:srgbClr val="000000"/>
                </a:solidFill>
                <a:effectLst/>
                <a:latin typeface="+mn-lt"/>
                <a:ea typeface="ＭＳ Ｐゴシック" pitchFamily="34" charset="-128"/>
                <a:cs typeface="Arial" pitchFamily="34" charset="0"/>
              </a:rPr>
              <a:t>Each statement issued in </a:t>
            </a:r>
            <a:r>
              <a:rPr lang="en-US" sz="1100" kern="1200" dirty="0" err="1" smtClean="0">
                <a:solidFill>
                  <a:srgbClr val="000000"/>
                </a:solidFill>
                <a:effectLst/>
                <a:latin typeface="+mn-lt"/>
                <a:ea typeface="ＭＳ Ｐゴシック" pitchFamily="34" charset="-128"/>
                <a:cs typeface="Arial" pitchFamily="34" charset="0"/>
              </a:rPr>
              <a:t>psql</a:t>
            </a:r>
            <a:r>
              <a:rPr lang="en-US" sz="1100" kern="1200" dirty="0" smtClean="0">
                <a:solidFill>
                  <a:srgbClr val="000000"/>
                </a:solidFill>
                <a:effectLst/>
                <a:latin typeface="+mn-lt"/>
                <a:ea typeface="ＭＳ Ｐゴシック" pitchFamily="34" charset="-128"/>
                <a:cs typeface="Arial" pitchFamily="34" charset="0"/>
              </a:rPr>
              <a:t> is its own transaction.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SQL standard defines four transaction isolation levels:</a:t>
            </a:r>
          </a:p>
          <a:p>
            <a:pPr marL="171450" indent="-171450">
              <a:buFont typeface="Arial" panose="020B0604020202020204" pitchFamily="34" charset="0"/>
              <a:buChar char="•"/>
            </a:pPr>
            <a:r>
              <a:rPr lang="en-US" b="1" dirty="0" smtClean="0">
                <a:latin typeface="Courier New" pitchFamily="49" charset="0"/>
                <a:cs typeface="Courier New" pitchFamily="49" charset="0"/>
              </a:rPr>
              <a:t>READ COMMITTED</a:t>
            </a:r>
            <a:r>
              <a:rPr lang="en-US" b="1" dirty="0" smtClean="0"/>
              <a:t> </a:t>
            </a:r>
            <a:r>
              <a:rPr lang="en-US" b="0" dirty="0" smtClean="0"/>
              <a:t>– This is the default behavior for transaction isolation.</a:t>
            </a:r>
            <a:r>
              <a:rPr lang="en-US" b="1" dirty="0" smtClean="0"/>
              <a:t> A statement only sees rows committed before it</a:t>
            </a:r>
            <a:r>
              <a:rPr lang="en-US" b="1" baseline="0" dirty="0" smtClean="0"/>
              <a:t> started.</a:t>
            </a:r>
            <a:endParaRPr lang="en-US" b="1"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READ UNCOMMITTED</a:t>
            </a:r>
            <a:r>
              <a:rPr lang="en-US" b="1" dirty="0" smtClean="0"/>
              <a:t> </a:t>
            </a:r>
            <a:r>
              <a:rPr lang="en-US" b="0" dirty="0" smtClean="0"/>
              <a:t>– In Greenplum Database, READ UNCOMMITTED is</a:t>
            </a:r>
            <a:r>
              <a:rPr lang="en-US" b="1" dirty="0" smtClean="0"/>
              <a:t> the same as </a:t>
            </a:r>
            <a:r>
              <a:rPr lang="en-US" b="1" dirty="0" smtClean="0">
                <a:latin typeface="Courier New" pitchFamily="49" charset="0"/>
                <a:cs typeface="Courier New" pitchFamily="49" charset="0"/>
              </a:rPr>
              <a:t>READ COMMITTED</a:t>
            </a:r>
            <a:r>
              <a:rPr lang="en-US" b="0" dirty="0" smtClean="0"/>
              <a:t>.</a:t>
            </a:r>
          </a:p>
          <a:p>
            <a:pPr marL="171450" indent="-171450">
              <a:buFont typeface="Arial" panose="020B0604020202020204" pitchFamily="34" charset="0"/>
              <a:buChar char="•"/>
            </a:pPr>
            <a:r>
              <a:rPr lang="en-US" b="1" dirty="0" smtClean="0">
                <a:latin typeface="Courier New" pitchFamily="49" charset="0"/>
                <a:cs typeface="Courier New" pitchFamily="49" charset="0"/>
              </a:rPr>
              <a:t>SERIALIZABLE</a:t>
            </a:r>
            <a:r>
              <a:rPr lang="en-US" b="0" dirty="0" smtClean="0"/>
              <a:t> – All statements of the current transaction can only see rows committed before the first statement is executed in this transaction</a:t>
            </a:r>
            <a:r>
              <a:rPr lang="en-US" dirty="0" smtClean="0"/>
              <a:t>.</a:t>
            </a:r>
            <a:r>
              <a:rPr lang="en-US" baseline="0" dirty="0" smtClean="0"/>
              <a:t>  </a:t>
            </a:r>
            <a:r>
              <a:rPr lang="en-US" dirty="0" smtClean="0">
                <a:latin typeface="Courier New" pitchFamily="49" charset="0"/>
                <a:cs typeface="Courier New" pitchFamily="49" charset="0"/>
              </a:rPr>
              <a:t>SERIALIZABLE</a:t>
            </a:r>
            <a:r>
              <a:rPr lang="en-US" dirty="0" smtClean="0">
                <a:cs typeface="Courier New" pitchFamily="49" charset="0"/>
              </a:rPr>
              <a:t> </a:t>
            </a:r>
            <a:r>
              <a:rPr lang="en-US" dirty="0" smtClean="0"/>
              <a:t>is the strictest transaction isolation. This level emulates serial transaction execution, as if transactions had been executed one after another, serially, rather than concurrently. Applications using this level must be prepared to retry transactions due to serialization failures.</a:t>
            </a:r>
            <a:endParaRPr lang="en-US" b="0"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REPEATABLE READ</a:t>
            </a:r>
            <a:r>
              <a:rPr lang="en-US" b="1" dirty="0" smtClean="0"/>
              <a:t> </a:t>
            </a:r>
            <a:r>
              <a:rPr lang="en-US" b="0" dirty="0" smtClean="0"/>
              <a:t>– In Greenplum Database, </a:t>
            </a:r>
            <a:r>
              <a:rPr lang="en-US" b="0" dirty="0" smtClean="0">
                <a:latin typeface="Courier New" pitchFamily="49" charset="0"/>
                <a:cs typeface="Courier New" pitchFamily="49" charset="0"/>
              </a:rPr>
              <a:t>REPEATABLE READ</a:t>
            </a:r>
            <a:r>
              <a:rPr lang="en-US" b="0" dirty="0" smtClean="0"/>
              <a:t> is</a:t>
            </a:r>
            <a:r>
              <a:rPr lang="en-US" b="1" dirty="0" smtClean="0"/>
              <a:t> the same as </a:t>
            </a:r>
            <a:r>
              <a:rPr lang="en-US" b="1" dirty="0" smtClean="0">
                <a:latin typeface="Courier New" pitchFamily="49" charset="0"/>
                <a:cs typeface="Courier New" pitchFamily="49" charset="0"/>
              </a:rPr>
              <a:t>SERIALIZABLE</a:t>
            </a:r>
            <a:r>
              <a:rPr lang="en-US" b="0" dirty="0" smtClean="0"/>
              <a:t>.</a:t>
            </a:r>
          </a:p>
          <a:p>
            <a:pPr marL="171450" indent="-171450">
              <a:buFont typeface="Arial" panose="020B0604020202020204" pitchFamily="34" charset="0"/>
              <a:buChar char="•"/>
            </a:pPr>
            <a:endParaRPr lang="en-US" b="0" dirty="0" smtClean="0"/>
          </a:p>
          <a:p>
            <a:r>
              <a:rPr lang="en-US" b="0" dirty="0" smtClean="0"/>
              <a:t>Row-level</a:t>
            </a:r>
            <a:r>
              <a:rPr lang="en-US" b="0" baseline="0" dirty="0" smtClean="0"/>
              <a:t> locks are acquired with the </a:t>
            </a:r>
            <a:r>
              <a:rPr lang="en-US" b="0" baseline="0" dirty="0" smtClean="0">
                <a:latin typeface="Courier New" pitchFamily="49" charset="0"/>
                <a:cs typeface="Courier New" pitchFamily="49" charset="0"/>
              </a:rPr>
              <a:t>INSERT</a:t>
            </a:r>
            <a:r>
              <a:rPr lang="en-US" b="0" baseline="0" dirty="0" smtClean="0"/>
              <a:t> and </a:t>
            </a:r>
            <a:r>
              <a:rPr lang="en-US" b="0" baseline="0" dirty="0" smtClean="0">
                <a:latin typeface="Courier New" pitchFamily="49" charset="0"/>
                <a:cs typeface="Courier New" pitchFamily="49" charset="0"/>
              </a:rPr>
              <a:t>COPY</a:t>
            </a:r>
            <a:r>
              <a:rPr lang="en-US" b="0" baseline="0" dirty="0" smtClean="0"/>
              <a:t> commands, while table-level locks are acquired using the </a:t>
            </a:r>
            <a:r>
              <a:rPr lang="en-US" b="0" baseline="0" dirty="0" smtClean="0">
                <a:latin typeface="Courier New" pitchFamily="49" charset="0"/>
                <a:cs typeface="Courier New" pitchFamily="49" charset="0"/>
              </a:rPr>
              <a:t>UPDATE</a:t>
            </a:r>
            <a:r>
              <a:rPr lang="en-US" b="0" baseline="0" dirty="0" smtClean="0"/>
              <a:t> and </a:t>
            </a:r>
            <a:r>
              <a:rPr lang="en-US" b="0" baseline="0" dirty="0" smtClean="0">
                <a:latin typeface="Courier New" pitchFamily="49" charset="0"/>
                <a:cs typeface="Courier New" pitchFamily="49" charset="0"/>
              </a:rPr>
              <a:t>DELETE</a:t>
            </a:r>
            <a:r>
              <a:rPr lang="en-US" b="0" baseline="0" dirty="0" smtClean="0"/>
              <a:t> commands.</a:t>
            </a:r>
          </a:p>
          <a:p>
            <a:r>
              <a:rPr lang="en-US" b="0" dirty="0" smtClean="0"/>
              <a:t>If the MVCC model does not provide the level of concurrency protection you need, you can acquire explicit locks on a table using the </a:t>
            </a:r>
            <a:r>
              <a:rPr lang="en-US" b="0" dirty="0" smtClean="0">
                <a:latin typeface="Courier New" pitchFamily="49" charset="0"/>
                <a:cs typeface="Courier New" pitchFamily="49" charset="0"/>
              </a:rPr>
              <a:t>LOCK</a:t>
            </a:r>
            <a:r>
              <a:rPr lang="en-US" b="0" dirty="0" smtClean="0"/>
              <a:t> command. Once a lock is acquired, it is held until the end of the transaction. The LOCK command must be used within a </a:t>
            </a:r>
            <a:r>
              <a:rPr lang="en-US" b="0" dirty="0" smtClean="0">
                <a:latin typeface="Courier New" pitchFamily="49" charset="0"/>
                <a:cs typeface="Courier New" pitchFamily="49" charset="0"/>
              </a:rPr>
              <a:t>BEGIN/END</a:t>
            </a:r>
            <a:r>
              <a:rPr lang="en-US" b="0" dirty="0" smtClean="0"/>
              <a:t> transaction block to hold the lock on the object you specify.</a:t>
            </a:r>
          </a:p>
          <a:p>
            <a:endParaRPr lang="en-US" b="0" dirty="0" smtClean="0"/>
          </a:p>
          <a:p>
            <a:r>
              <a:rPr lang="en-US" b="0" dirty="0" smtClean="0"/>
              <a:t>Ref.</a:t>
            </a:r>
            <a:r>
              <a:rPr lang="en-US" b="0" baseline="0" dirty="0" smtClean="0"/>
              <a:t> http://gpdb.docs.pivotal.io/4350/ref_guide/sql_commands/SET_TRANSACTION.html</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 an object is locked, subsequent concurrent queries that try to access the object need to wait for the lock to be freed. This can appear to the end user or application like the query is </a:t>
            </a:r>
            <a:r>
              <a:rPr lang="en-US" b="0" i="1" dirty="0" smtClean="0"/>
              <a:t>hanging</a:t>
            </a:r>
            <a:r>
              <a:rPr lang="en-US" b="0" dirty="0" smtClean="0"/>
              <a:t> or not being processed.</a:t>
            </a:r>
          </a:p>
          <a:p>
            <a:r>
              <a:rPr lang="en-US" dirty="0" smtClean="0"/>
              <a:t>You should be aware of the following types of conflicts:</a:t>
            </a:r>
            <a:endParaRPr lang="en-US" b="0" dirty="0" smtClean="0"/>
          </a:p>
          <a:p>
            <a:pPr marL="171450" indent="-171450">
              <a:buFont typeface="Arial" panose="020B0604020202020204" pitchFamily="34" charset="0"/>
              <a:buChar char="•"/>
            </a:pPr>
            <a:r>
              <a:rPr lang="en-US" b="1" dirty="0" smtClean="0"/>
              <a:t>Lock Conflicts </a:t>
            </a:r>
            <a:r>
              <a:rPr lang="en-US" b="0" dirty="0" smtClean="0"/>
              <a:t>– As long as a deadlock situation is not detected, a transaction seeking either a table-level or row-level lock will wait indefinitely for conflicting locks to be released. It is therefore a bad idea for applications to hold transactions open for an</a:t>
            </a:r>
            <a:r>
              <a:rPr lang="en-US" b="0" baseline="0" dirty="0" smtClean="0"/>
              <a:t> indeterminate period</a:t>
            </a:r>
            <a:r>
              <a:rPr lang="en-US" b="0" dirty="0" smtClean="0"/>
              <a:t>,</a:t>
            </a:r>
            <a:r>
              <a:rPr lang="en-US" b="1" dirty="0" smtClean="0"/>
              <a:t> such as while waiting for user input.</a:t>
            </a:r>
            <a:r>
              <a:rPr lang="en-US" b="0" dirty="0" smtClean="0"/>
              <a:t> </a:t>
            </a:r>
          </a:p>
          <a:p>
            <a:pPr marL="171450" indent="-171450">
              <a:buFont typeface="Arial" panose="020B0604020202020204" pitchFamily="34" charset="0"/>
              <a:buChar char="•"/>
            </a:pPr>
            <a:r>
              <a:rPr lang="en-US" b="1" dirty="0" smtClean="0"/>
              <a:t>Queue Locks </a:t>
            </a:r>
            <a:r>
              <a:rPr lang="en-US" b="0" dirty="0" smtClean="0"/>
              <a:t>– If a query is submitted through a resource queue that has exceeded it limits, the queue is locked until resources are freed. The </a:t>
            </a:r>
            <a:r>
              <a:rPr lang="en-US" b="0" dirty="0" smtClean="0">
                <a:latin typeface="Courier New" pitchFamily="49" charset="0"/>
                <a:cs typeface="Courier New" pitchFamily="49" charset="0"/>
              </a:rPr>
              <a:t>pg_locks</a:t>
            </a:r>
            <a:r>
              <a:rPr lang="en-US" b="0" dirty="0" smtClean="0"/>
              <a:t> table will show a lock on the queue object for a particular query and session.</a:t>
            </a:r>
          </a:p>
          <a:p>
            <a:pPr marL="171450" indent="-171450">
              <a:buFont typeface="Arial" panose="020B0604020202020204" pitchFamily="34" charset="0"/>
              <a:buChar char="•"/>
            </a:pPr>
            <a:r>
              <a:rPr lang="en-US" b="1" dirty="0" smtClean="0"/>
              <a:t>Deadlocks</a:t>
            </a:r>
            <a:r>
              <a:rPr lang="en-US" b="0" dirty="0" smtClean="0"/>
              <a:t> – PostgreSQL has a built-in deadlock detector that catches most deadlock situations when the query is submitted. However, Greenplum does not have a global deadlock detector across all segments in the system. Deadlock detection is local at the segment level. There are rare cases where a transaction deadlock can occur because of a deadlock at the segment level.</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indent="0">
              <a:buFontTx/>
              <a:buNone/>
            </a:pPr>
            <a:r>
              <a:rPr lang="en-US" baseline="0" dirty="0"/>
              <a:t>We explored the rich set of SQL constructs supported by GPDB, such as correlated sub-queries, common table expressions, and the types, operators, and functions it supports.</a:t>
            </a:r>
          </a:p>
          <a:p>
            <a:pPr marL="0" indent="0">
              <a:buFontTx/>
              <a:buNone/>
            </a:pPr>
            <a:endParaRPr lang="en-US" baseline="0" dirty="0"/>
          </a:p>
          <a:p>
            <a:pPr marL="0" indent="0">
              <a:buFontTx/>
              <a:buNone/>
            </a:pPr>
            <a:r>
              <a:rPr lang="en-US" strike="sngStrike" baseline="0" dirty="0"/>
              <a:t>Though the demo showed off a sub-set of these, there are many more; due to its PostgreSQL pedigree, GPDB supports most of what you need out of the box, but you can add more specialized capabilities, such as geospatial support, as your requirements dictate.</a:t>
            </a:r>
          </a:p>
          <a:p>
            <a:pPr marL="0" indent="0">
              <a:buFontTx/>
              <a:buNone/>
            </a:pPr>
            <a:endParaRPr lang="en-US" baseline="0" dirty="0"/>
          </a:p>
          <a:p>
            <a:pPr marL="0" indent="0">
              <a:buFontTx/>
              <a:buNone/>
            </a:pPr>
            <a:r>
              <a:rPr lang="en-US" baseline="0" dirty="0"/>
              <a:t>We also examined Greenplum's support for three of the four "ACID" properties which guarantee a database's transactions are processed reliably; we'll discuss the 'C', consistency, in another module within this course.</a:t>
            </a:r>
          </a:p>
          <a:p>
            <a:pPr marL="0" indent="0">
              <a:buFontTx/>
              <a:buNone/>
            </a:pPr>
            <a:endParaRPr lang="en-US" baseline="0" dirty="0"/>
          </a:p>
          <a:p>
            <a:pPr marL="0" indent="0">
              <a:buFontTx/>
              <a:buNone/>
            </a:pPr>
            <a:r>
              <a:rPr lang="en-US" baseline="0" dirty="0"/>
              <a:t>I urge you to take a shot at applying this material in the lab, to make it more "durable" in your mind.</a:t>
            </a:r>
          </a:p>
          <a:p>
            <a:pPr marL="0" indent="0">
              <a:buFontTx/>
              <a:buNone/>
            </a:pPr>
            <a:endParaRPr lang="en-US" baseline="0" dirty="0"/>
          </a:p>
          <a:p>
            <a:pPr marL="0" indent="0">
              <a:buFontTx/>
              <a:buNone/>
            </a:pPr>
            <a:r>
              <a:rPr lang="en-US" baseline="0" dirty="0"/>
              <a:t>Many thanks for watching.</a:t>
            </a:r>
          </a:p>
          <a:p>
            <a:pPr marL="0" indent="0">
              <a:buFontTx/>
              <a:buNone/>
            </a:pPr>
            <a:endParaRPr lang="en-US" baseline="0"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dirty="0" smtClean="0"/>
              <a:t>Data manipulation language consists</a:t>
            </a:r>
            <a:r>
              <a:rPr lang="en-US" baseline="0" dirty="0" smtClean="0"/>
              <a:t> of SQL syntax that is used to manage and change data. This includes inserting, deleting, and updating data in tables.</a:t>
            </a:r>
          </a:p>
          <a:p>
            <a:r>
              <a:rPr lang="en-US" baseline="0" dirty="0" smtClean="0"/>
              <a:t>Data query language is the art of extracting and retrieving data.</a:t>
            </a:r>
          </a:p>
          <a:p>
            <a:endParaRPr lang="en-US" baseline="0" dirty="0" smtClean="0"/>
          </a:p>
          <a:p>
            <a:r>
              <a:rPr lang="en-US" baseline="0" dirty="0" smtClean="0"/>
              <a:t>Upon completion of this session, you should be able to:</a:t>
            </a:r>
          </a:p>
          <a:p>
            <a:endParaRPr lang="en-US" baseline="0" dirty="0" smtClean="0"/>
          </a:p>
          <a:p>
            <a:pPr marL="171450" indent="-171450">
              <a:buFont typeface="Arial" panose="020B0604020202020204" pitchFamily="34" charset="0"/>
              <a:buChar char="•"/>
            </a:pPr>
            <a:r>
              <a:rPr lang="en-US" baseline="0" dirty="0" smtClean="0"/>
              <a:t>Describe the SQL support available in the Greenplum Database</a:t>
            </a:r>
          </a:p>
          <a:p>
            <a:pPr marL="171450" indent="-171450">
              <a:buFont typeface="Arial" panose="020B0604020202020204" pitchFamily="34" charset="0"/>
              <a:buChar char="•"/>
            </a:pPr>
            <a:r>
              <a:rPr lang="en-US" baseline="0" dirty="0" smtClean="0"/>
              <a:t>Describe concurrency control</a:t>
            </a:r>
          </a:p>
          <a:p>
            <a:pPr marL="171450" indent="-171450">
              <a:buFont typeface="Arial" panose="020B0604020202020204" pitchFamily="34" charset="0"/>
              <a:buChar char="•"/>
            </a:pPr>
            <a:r>
              <a:rPr lang="en-US" baseline="0" dirty="0" smtClean="0"/>
              <a:t>Insert, update, and delete data using SQL syntax</a:t>
            </a:r>
          </a:p>
          <a:p>
            <a:pPr marL="171450" indent="-171450">
              <a:buFont typeface="Arial" panose="020B0604020202020204" pitchFamily="34" charset="0"/>
              <a:buChar char="•"/>
            </a:pPr>
            <a:r>
              <a:rPr lang="en-US" baseline="0" dirty="0" smtClean="0"/>
              <a:t>Use functions and operators to build queries</a:t>
            </a:r>
          </a:p>
          <a:p>
            <a:pPr marL="171450" indent="-171450">
              <a:buFont typeface="Arial" panose="020B0604020202020204" pitchFamily="34" charset="0"/>
              <a:buChar char="•"/>
            </a:pPr>
            <a:r>
              <a:rPr lang="en-US" baseline="0" dirty="0" smtClean="0"/>
              <a:t>Examine how transaction concurrency is handled in Greenplum Database using MVCC</a:t>
            </a:r>
            <a:endParaRPr lang="en-US"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is managed using the following concepts:</a:t>
            </a:r>
          </a:p>
          <a:p>
            <a:pPr marL="171450" indent="-171450">
              <a:buFont typeface="Arial" panose="020B0604020202020204" pitchFamily="34" charset="0"/>
              <a:buChar char="•"/>
            </a:pPr>
            <a:r>
              <a:rPr lang="en-US" dirty="0" smtClean="0"/>
              <a:t>Insert – Data is inserted into</a:t>
            </a:r>
            <a:r>
              <a:rPr lang="en-US" baseline="0" dirty="0" smtClean="0"/>
              <a:t> tables</a:t>
            </a:r>
          </a:p>
          <a:p>
            <a:pPr marL="171450" indent="-171450">
              <a:buFont typeface="Arial" panose="020B0604020202020204" pitchFamily="34" charset="0"/>
              <a:buChar char="•"/>
            </a:pPr>
            <a:r>
              <a:rPr lang="en-US" baseline="0" dirty="0" smtClean="0"/>
              <a:t>Update – Existing data is updated or modified</a:t>
            </a:r>
          </a:p>
          <a:p>
            <a:pPr marL="171450" indent="-171450">
              <a:buFont typeface="Arial" panose="020B0604020202020204" pitchFamily="34" charset="0"/>
              <a:buChar char="•"/>
            </a:pPr>
            <a:r>
              <a:rPr lang="en-US" dirty="0" smtClean="0"/>
              <a:t>Delete – Existing data is removed from a table</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While the </a:t>
            </a:r>
            <a:r>
              <a:rPr lang="en-US" b="0" dirty="0" smtClean="0">
                <a:latin typeface="Courier New" pitchFamily="49" charset="0"/>
                <a:cs typeface="Courier New" pitchFamily="49" charset="0"/>
              </a:rPr>
              <a:t>INSERT</a:t>
            </a:r>
            <a:r>
              <a:rPr lang="en-US" b="0" dirty="0" smtClean="0"/>
              <a:t> command contains</a:t>
            </a:r>
            <a:r>
              <a:rPr lang="en-US" b="0" baseline="0" dirty="0" smtClean="0"/>
              <a:t> the same level of support as in PostgreSQL</a:t>
            </a:r>
            <a:r>
              <a:rPr lang="en-US" b="0" dirty="0" smtClean="0"/>
              <a:t>, the performance is not as good in the distributed environment. If you have a lot of rows to insert, consider using </a:t>
            </a:r>
            <a:r>
              <a:rPr lang="en-US" b="0" dirty="0" smtClean="0">
                <a:latin typeface="Courier New" pitchFamily="49" charset="0"/>
                <a:cs typeface="Courier New" pitchFamily="49" charset="0"/>
              </a:rPr>
              <a:t>COPY</a:t>
            </a:r>
            <a:r>
              <a:rPr lang="en-US" b="0" dirty="0" smtClean="0"/>
              <a:t> or external tables for faster load performance.</a:t>
            </a:r>
          </a:p>
          <a:p>
            <a:endParaRPr lang="en-US" b="0" dirty="0" smtClean="0"/>
          </a:p>
          <a:p>
            <a:r>
              <a:rPr lang="en-US" b="0" dirty="0" smtClean="0"/>
              <a:t>INSERT INTO t (id, name) VALUES (137,</a:t>
            </a:r>
            <a:r>
              <a:rPr lang="en-US" b="0" baseline="0" dirty="0" smtClean="0"/>
              <a:t> ‘Ted’);</a:t>
            </a:r>
          </a:p>
          <a:p>
            <a:r>
              <a:rPr lang="en-US" b="0" baseline="0" dirty="0" smtClean="0"/>
              <a:t>COPY ..</a:t>
            </a:r>
          </a:p>
          <a:p>
            <a:r>
              <a:rPr lang="en-US" b="0" baseline="0" dirty="0" smtClean="0"/>
              <a:t>INSERT INTO t SELECT * FROM external_t;</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a:t>
            </a:r>
            <a:r>
              <a:rPr lang="en-US" b="0" dirty="0" smtClean="0">
                <a:latin typeface="Courier New" pitchFamily="49" charset="0"/>
                <a:cs typeface="Courier New" pitchFamily="49" charset="0"/>
              </a:rPr>
              <a:t>UPDATE</a:t>
            </a:r>
            <a:r>
              <a:rPr lang="en-US" b="0" dirty="0" smtClean="0"/>
              <a:t> command</a:t>
            </a:r>
            <a:r>
              <a:rPr lang="en-US" b="0" baseline="0" dirty="0" smtClean="0"/>
              <a:t> can </a:t>
            </a:r>
            <a:r>
              <a:rPr lang="en-US" b="0" dirty="0" smtClean="0"/>
              <a:t>be used to update rows in Greenplum DB.</a:t>
            </a:r>
            <a:endParaRPr lang="en-US" b="1" dirty="0" smtClean="0">
              <a:latin typeface="Courier New" pitchFamily="49" charset="0"/>
              <a:cs typeface="Courier New" pitchFamily="49" charset="0"/>
            </a:endParaRPr>
          </a:p>
          <a:p>
            <a:r>
              <a:rPr lang="en-US" b="0" baseline="0" dirty="0" smtClean="0">
                <a:latin typeface="Courier New" pitchFamily="49" charset="0"/>
                <a:cs typeface="Courier New" pitchFamily="49" charset="0"/>
              </a:rPr>
              <a:t>An UPDATE modifies existing rows</a:t>
            </a:r>
            <a:r>
              <a:rPr lang="en-US" b="0" baseline="0" dirty="0" smtClean="0"/>
              <a:t>.</a:t>
            </a:r>
          </a:p>
          <a:p>
            <a:r>
              <a:rPr lang="en-US" b="0" baseline="0" dirty="0" smtClean="0"/>
              <a:t>You can update individual, multiple, or all rows in a table.</a:t>
            </a:r>
            <a:br>
              <a:rPr lang="en-US" b="0" baseline="0" dirty="0" smtClean="0"/>
            </a:br>
            <a:endParaRPr lang="en-US" b="0" baseline="0" dirty="0" smtClean="0"/>
          </a:p>
          <a:p>
            <a:r>
              <a:rPr lang="en-US" b="0" baseline="0" dirty="0" smtClean="0"/>
              <a:t>If you are using the Legacy Planner, you won’t be able to UPDATE a value in the distribution key of a table, but Pivotal Query Optimizer supports this.</a:t>
            </a:r>
          </a:p>
          <a:p>
            <a:endParaRPr lang="en-US" b="0" baseline="0" dirty="0" smtClean="0"/>
          </a:p>
          <a:p>
            <a:pPr lvl="0"/>
            <a:r>
              <a:rPr lang="en-US" b="0" dirty="0" smtClean="0"/>
              <a:t>Ref. http://gpdb.docs.pivotal.io/4340/ref_guide/sql_commands/UPDATE.html</a:t>
            </a:r>
          </a:p>
          <a:p>
            <a:pPr lvl="0"/>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following commands can be used to delete data in Greenplum DB:</a:t>
            </a:r>
          </a:p>
          <a:p>
            <a:pPr marL="171450" indent="-171450">
              <a:buFont typeface="Arial" panose="020B0604020202020204" pitchFamily="34" charset="0"/>
              <a:buChar char="•"/>
            </a:pPr>
            <a:r>
              <a:rPr lang="en-US" b="1" dirty="0" smtClean="0">
                <a:latin typeface="Courier New" pitchFamily="49" charset="0"/>
                <a:cs typeface="Courier New" pitchFamily="49" charset="0"/>
              </a:rPr>
              <a:t>DELETE</a:t>
            </a:r>
            <a:endParaRPr lang="en-US" b="0" dirty="0" smtClean="0">
              <a:latin typeface="+mn-lt"/>
              <a:cs typeface="+mn-cs"/>
            </a:endParaRPr>
          </a:p>
          <a:p>
            <a:pPr marL="171450" indent="-171450">
              <a:buFont typeface="Arial" panose="020B0604020202020204" pitchFamily="34" charset="0"/>
              <a:buChar char="•"/>
            </a:pPr>
            <a:r>
              <a:rPr lang="en-US" b="1" dirty="0" smtClean="0">
                <a:latin typeface="Courier New" pitchFamily="49" charset="0"/>
                <a:cs typeface="Courier New" pitchFamily="49" charset="0"/>
              </a:rPr>
              <a:t>TRUNCATE</a:t>
            </a:r>
            <a:r>
              <a:rPr lang="en-US" b="0" dirty="0" smtClean="0"/>
              <a:t> –</a:t>
            </a:r>
            <a:r>
              <a:rPr lang="en-US" b="0" baseline="0" dirty="0" smtClean="0"/>
              <a:t> frees the disk space occupied by the deleted rows </a:t>
            </a:r>
            <a:r>
              <a:rPr lang="en-US" b="1" baseline="0" dirty="0" smtClean="0"/>
              <a:t>without</a:t>
            </a:r>
            <a:r>
              <a:rPr lang="en-US" b="0" baseline="0" dirty="0" smtClean="0"/>
              <a:t> requiring a VACUUM of the table</a:t>
            </a:r>
            <a:endParaRPr lang="en-US" b="0"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DROP</a:t>
            </a:r>
            <a:r>
              <a:rPr lang="en-US" b="0" dirty="0" smtClean="0"/>
              <a:t> – removes</a:t>
            </a:r>
            <a:r>
              <a:rPr lang="en-US" b="0" baseline="0" dirty="0" smtClean="0"/>
              <a:t> the table definition itself, along with any data in the table</a:t>
            </a:r>
            <a:r>
              <a:rPr lang="en-US" b="0" dirty="0" smtClean="0"/>
              <a:t>.</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It is very important to run VACUUM after large UPDATE and DELETE operations.</a:t>
            </a:r>
          </a:p>
          <a:p>
            <a:pPr marL="0" indent="0">
              <a:buFont typeface="Arial" panose="020B0604020202020204" pitchFamily="34" charset="0"/>
              <a:buNone/>
            </a:pPr>
            <a:endParaRPr lang="en-US" b="0" dirty="0" smtClean="0"/>
          </a:p>
          <a:p>
            <a:endParaRPr lang="en-US" b="1" baseline="0" dirty="0" smtClean="0"/>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D574234-6928-493C-86EA-CA691407F0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8585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11BA135C-5D69-4CE6-9455-A9ABC36F0D0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412986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FE9406DD-159E-4283-A7B7-2114D14C61A5}"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29488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0FE3A2AE-20F4-41C0-8F0D-2DEC36F3679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322714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215457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472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418511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7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5180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3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47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3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52987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2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88622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70B5D99E-5862-4F5E-8DF8-C22EEBDE562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44895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638"/>
            <a:ext cx="8229600" cy="935597"/>
          </a:xfrm>
        </p:spPr>
        <p:txBody>
          <a:bodyPr/>
          <a:lstStyle/>
          <a:p>
            <a:r>
              <a:rPr lang="en-US" dirty="0" smtClean="0"/>
              <a:t>Common Table Expressions</a:t>
            </a:r>
            <a:endParaRPr lang="en-US" dirty="0"/>
          </a:p>
        </p:txBody>
      </p:sp>
      <p:sp>
        <p:nvSpPr>
          <p:cNvPr id="3" name="Content Placeholder 2"/>
          <p:cNvSpPr>
            <a:spLocks noGrp="1"/>
          </p:cNvSpPr>
          <p:nvPr>
            <p:ph idx="1"/>
          </p:nvPr>
        </p:nvSpPr>
        <p:spPr>
          <a:xfrm>
            <a:off x="457200" y="1149215"/>
            <a:ext cx="8229600" cy="2690667"/>
          </a:xfrm>
        </p:spPr>
        <p:txBody>
          <a:bodyPr/>
          <a:lstStyle/>
          <a:p>
            <a:r>
              <a:rPr lang="en-US" dirty="0"/>
              <a:t>Think of it</a:t>
            </a:r>
            <a:r>
              <a:rPr lang="en-US" dirty="0" smtClean="0"/>
              <a:t> as a temp table used within a single query</a:t>
            </a:r>
          </a:p>
          <a:p>
            <a:r>
              <a:rPr lang="en-US" dirty="0" smtClean="0"/>
              <a:t>Purpose is to avoid re-execution of expressions referenced more than once within a query</a:t>
            </a:r>
          </a:p>
          <a:p>
            <a:r>
              <a:rPr lang="en-US" dirty="0"/>
              <a:t>A</a:t>
            </a:r>
            <a:r>
              <a:rPr lang="en-US" dirty="0" smtClean="0"/>
              <a:t>lso known as “CTE” or the </a:t>
            </a:r>
            <a:r>
              <a:rPr lang="en-US" dirty="0" smtClean="0">
                <a:latin typeface="Courier New" pitchFamily="49" charset="0"/>
                <a:cs typeface="Courier New" pitchFamily="49" charset="0"/>
              </a:rPr>
              <a:t>WITH </a:t>
            </a:r>
            <a:r>
              <a:rPr lang="en-US" dirty="0" smtClean="0"/>
              <a:t>clause</a:t>
            </a:r>
            <a:endParaRPr lang="en-US" dirty="0"/>
          </a:p>
        </p:txBody>
      </p:sp>
      <p:pic>
        <p:nvPicPr>
          <p:cNvPr id="5" name="Picture 4" descr="CTE_Ex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46" y="3405093"/>
            <a:ext cx="8718109" cy="2063377"/>
          </a:xfrm>
          <a:prstGeom prst="rect">
            <a:avLst/>
          </a:prstGeom>
        </p:spPr>
      </p:pic>
    </p:spTree>
    <p:extLst>
      <p:ext uri="{BB962C8B-B14F-4D97-AF65-F5344CB8AC3E}">
        <p14:creationId xmlns:p14="http://schemas.microsoft.com/office/powerpoint/2010/main" val="35976247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1010304"/>
          </a:xfrm>
        </p:spPr>
        <p:txBody>
          <a:bodyPr/>
          <a:lstStyle/>
          <a:p>
            <a:r>
              <a:rPr lang="en-US" dirty="0" smtClean="0"/>
              <a:t>Built-in Functions and Operators</a:t>
            </a:r>
            <a:endParaRPr lang="en-US" dirty="0"/>
          </a:p>
        </p:txBody>
      </p:sp>
      <p:sp>
        <p:nvSpPr>
          <p:cNvPr id="3" name="Content Placeholder 2"/>
          <p:cNvSpPr>
            <a:spLocks noGrp="1"/>
          </p:cNvSpPr>
          <p:nvPr>
            <p:ph idx="1"/>
          </p:nvPr>
        </p:nvSpPr>
        <p:spPr>
          <a:xfrm>
            <a:off x="642471" y="1539695"/>
            <a:ext cx="8044329" cy="3976128"/>
          </a:xfrm>
        </p:spPr>
        <p:txBody>
          <a:bodyPr/>
          <a:lstStyle/>
          <a:p>
            <a:r>
              <a:rPr lang="en-US" dirty="0"/>
              <a:t>GPDB </a:t>
            </a:r>
            <a:r>
              <a:rPr lang="en-US" dirty="0" smtClean="0"/>
              <a:t>Supports a rich set of functions and operators for the built-in data types</a:t>
            </a:r>
          </a:p>
          <a:p>
            <a:r>
              <a:rPr lang="en-US" dirty="0" smtClean="0"/>
              <a:t>Date/time, mathematical, string, aggregate functions and operators</a:t>
            </a:r>
          </a:p>
          <a:p>
            <a:r>
              <a:rPr lang="en-US" dirty="0"/>
              <a:t>The following attributes inform the query optimizer about the behavior of the function:</a:t>
            </a:r>
          </a:p>
          <a:p>
            <a:pPr lvl="1"/>
            <a:r>
              <a:rPr lang="en-US" dirty="0" smtClean="0">
                <a:latin typeface="Courier New" pitchFamily="49" charset="0"/>
                <a:cs typeface="Courier New" pitchFamily="49" charset="0"/>
              </a:rPr>
              <a:t>IMMUTABLE</a:t>
            </a:r>
            <a:endParaRPr lang="en-US" dirty="0"/>
          </a:p>
          <a:p>
            <a:pPr lvl="1"/>
            <a:r>
              <a:rPr lang="en-US" dirty="0">
                <a:latin typeface="Courier New" pitchFamily="49" charset="0"/>
                <a:cs typeface="Courier New" pitchFamily="49" charset="0"/>
              </a:rPr>
              <a:t>STABLE</a:t>
            </a:r>
            <a:endParaRPr lang="en-US" dirty="0"/>
          </a:p>
          <a:p>
            <a:pPr lvl="1"/>
            <a:r>
              <a:rPr lang="en-US" dirty="0" smtClean="0">
                <a:latin typeface="Courier New" pitchFamily="49" charset="0"/>
                <a:cs typeface="Courier New" pitchFamily="49" charset="0"/>
              </a:rPr>
              <a:t>VOLATILE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738602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1010304"/>
          </a:xfrm>
        </p:spPr>
        <p:txBody>
          <a:bodyPr/>
          <a:lstStyle/>
          <a:p>
            <a:r>
              <a:rPr lang="en-US" dirty="0"/>
              <a:t>IMMUTABLE</a:t>
            </a:r>
          </a:p>
        </p:txBody>
      </p:sp>
      <p:sp>
        <p:nvSpPr>
          <p:cNvPr id="3" name="Content Placeholder 2"/>
          <p:cNvSpPr>
            <a:spLocks noGrp="1"/>
          </p:cNvSpPr>
          <p:nvPr>
            <p:ph idx="1"/>
          </p:nvPr>
        </p:nvSpPr>
        <p:spPr>
          <a:xfrm>
            <a:off x="642471" y="1674165"/>
            <a:ext cx="8044329" cy="3976128"/>
          </a:xfrm>
        </p:spPr>
        <p:txBody>
          <a:bodyPr/>
          <a:lstStyle/>
          <a:p>
            <a:r>
              <a:rPr lang="en-US" sz="2600" dirty="0"/>
              <a:t>Does not modify the database</a:t>
            </a:r>
          </a:p>
          <a:p>
            <a:r>
              <a:rPr lang="en-US" sz="2600" dirty="0"/>
              <a:t>W</a:t>
            </a:r>
            <a:r>
              <a:rPr lang="en-US" sz="2600" dirty="0" smtClean="0"/>
              <a:t>hen called with a given set of arguments, will always return the same value</a:t>
            </a:r>
          </a:p>
          <a:p>
            <a:r>
              <a:rPr lang="en-US" sz="2600" dirty="0"/>
              <a:t>Does not do database lookups or use information not provided in its argument list</a:t>
            </a:r>
          </a:p>
          <a:p>
            <a:r>
              <a:rPr lang="en-US" sz="2600" dirty="0" smtClean="0"/>
              <a:t>Any call to such a function with constant arguments can be replaced by the function’s return value</a:t>
            </a:r>
          </a:p>
        </p:txBody>
      </p:sp>
    </p:spTree>
    <p:extLst>
      <p:ext uri="{BB962C8B-B14F-4D97-AF65-F5344CB8AC3E}">
        <p14:creationId xmlns:p14="http://schemas.microsoft.com/office/powerpoint/2010/main" val="37980099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1010304"/>
          </a:xfrm>
        </p:spPr>
        <p:txBody>
          <a:bodyPr/>
          <a:lstStyle/>
          <a:p>
            <a:r>
              <a:rPr lang="en-US" dirty="0"/>
              <a:t>STABLE</a:t>
            </a:r>
          </a:p>
        </p:txBody>
      </p:sp>
      <p:sp>
        <p:nvSpPr>
          <p:cNvPr id="3" name="Content Placeholder 2"/>
          <p:cNvSpPr>
            <a:spLocks noGrp="1"/>
          </p:cNvSpPr>
          <p:nvPr>
            <p:ph idx="1"/>
          </p:nvPr>
        </p:nvSpPr>
        <p:spPr>
          <a:xfrm>
            <a:off x="642471" y="1899036"/>
            <a:ext cx="8044329" cy="3976128"/>
          </a:xfrm>
        </p:spPr>
        <p:txBody>
          <a:bodyPr/>
          <a:lstStyle/>
          <a:p>
            <a:r>
              <a:rPr lang="en-US" sz="2600" dirty="0"/>
              <a:t>Cannot modify the database</a:t>
            </a:r>
          </a:p>
          <a:p>
            <a:r>
              <a:rPr lang="en-US" sz="2600" dirty="0"/>
              <a:t>Within single table scan, consistently returns same result for a given set of argument values</a:t>
            </a:r>
          </a:p>
          <a:p>
            <a:r>
              <a:rPr lang="en-US" sz="2600" dirty="0"/>
              <a:t>However, the return value could change across SQL statements</a:t>
            </a:r>
          </a:p>
        </p:txBody>
      </p:sp>
    </p:spTree>
    <p:extLst>
      <p:ext uri="{BB962C8B-B14F-4D97-AF65-F5344CB8AC3E}">
        <p14:creationId xmlns:p14="http://schemas.microsoft.com/office/powerpoint/2010/main" val="25605546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1010304"/>
          </a:xfrm>
        </p:spPr>
        <p:txBody>
          <a:bodyPr/>
          <a:lstStyle/>
          <a:p>
            <a:r>
              <a:rPr lang="en-US" dirty="0"/>
              <a:t>VOLATILE</a:t>
            </a:r>
          </a:p>
        </p:txBody>
      </p:sp>
      <p:sp>
        <p:nvSpPr>
          <p:cNvPr id="3" name="Content Placeholder 2"/>
          <p:cNvSpPr>
            <a:spLocks noGrp="1"/>
          </p:cNvSpPr>
          <p:nvPr>
            <p:ph idx="1"/>
          </p:nvPr>
        </p:nvSpPr>
        <p:spPr>
          <a:xfrm>
            <a:off x="642471" y="1899036"/>
            <a:ext cx="8044329" cy="3976128"/>
          </a:xfrm>
        </p:spPr>
        <p:txBody>
          <a:bodyPr/>
          <a:lstStyle/>
          <a:p>
            <a:r>
              <a:rPr lang="en-US" dirty="0"/>
              <a:t>Function value can change even within a single table scan</a:t>
            </a:r>
          </a:p>
          <a:p>
            <a:r>
              <a:rPr lang="en-US" dirty="0" smtClean="0"/>
              <a:t>No optimizations can be made</a:t>
            </a:r>
          </a:p>
          <a:p>
            <a:r>
              <a:rPr lang="en-US" dirty="0"/>
              <a:t>May have side effects</a:t>
            </a:r>
          </a:p>
          <a:p>
            <a:r>
              <a:rPr lang="en-US" dirty="0" smtClean="0"/>
              <a:t>Examples: random(), timeofday(), currval()</a:t>
            </a:r>
          </a:p>
        </p:txBody>
      </p:sp>
    </p:spTree>
    <p:extLst>
      <p:ext uri="{BB962C8B-B14F-4D97-AF65-F5344CB8AC3E}">
        <p14:creationId xmlns:p14="http://schemas.microsoft.com/office/powerpoint/2010/main" val="19471767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70" y="110285"/>
            <a:ext cx="8229600" cy="1025244"/>
          </a:xfrm>
        </p:spPr>
        <p:txBody>
          <a:bodyPr/>
          <a:lstStyle/>
          <a:p>
            <a:r>
              <a:rPr lang="en-US" dirty="0" smtClean="0"/>
              <a:t>Built-in Functions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37344749"/>
              </p:ext>
            </p:extLst>
          </p:nvPr>
        </p:nvGraphicFramePr>
        <p:xfrm>
          <a:off x="0" y="1210234"/>
          <a:ext cx="9144000" cy="4331348"/>
        </p:xfrm>
        <a:graphic>
          <a:graphicData uri="http://schemas.openxmlformats.org/drawingml/2006/table">
            <a:tbl>
              <a:tblPr firstRow="1" bandRow="1">
                <a:tableStyleId>{5C22544A-7EE6-4342-B048-85BDC9FD1C3A}</a:tableStyleId>
              </a:tblPr>
              <a:tblGrid>
                <a:gridCol w="2727158"/>
                <a:gridCol w="3449052"/>
                <a:gridCol w="2967790"/>
              </a:tblGrid>
              <a:tr h="284957">
                <a:tc>
                  <a:txBody>
                    <a:bodyPr/>
                    <a:lstStyle/>
                    <a:p>
                      <a:r>
                        <a:rPr lang="en-US" dirty="0" smtClean="0"/>
                        <a:t>Function</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491844">
                <a:tc>
                  <a:txBody>
                    <a:bodyPr/>
                    <a:lstStyle/>
                    <a:p>
                      <a:r>
                        <a:rPr lang="en-US" dirty="0">
                          <a:latin typeface="Courier New" pitchFamily="49" charset="0"/>
                          <a:cs typeface="Courier New" pitchFamily="49" charset="0"/>
                        </a:rPr>
                        <a:t>RANDOM()</a:t>
                      </a:r>
                    </a:p>
                  </a:txBody>
                  <a:tcPr/>
                </a:tc>
                <a:tc>
                  <a:txBody>
                    <a:bodyPr/>
                    <a:lstStyle/>
                    <a:p>
                      <a:r>
                        <a:rPr lang="en-US" dirty="0"/>
                        <a:t>Returns pseudo-random</a:t>
                      </a:r>
                      <a:r>
                        <a:rPr lang="en-US" baseline="0" dirty="0"/>
                        <a:t> value on [0.0 1.0)</a:t>
                      </a:r>
                      <a:endParaRPr lang="en-US" dirty="0"/>
                    </a:p>
                  </a:txBody>
                  <a:tcPr/>
                </a:tc>
                <a:tc>
                  <a:txBody>
                    <a:bodyPr/>
                    <a:lstStyle/>
                    <a:p>
                      <a:r>
                        <a:rPr lang="en-US" dirty="0"/>
                        <a:t> </a:t>
                      </a:r>
                      <a:r>
                        <a:rPr lang="is-IS" dirty="0"/>
                        <a:t>0.108874355442822</a:t>
                      </a:r>
                      <a:endParaRPr lang="en-US" dirty="0"/>
                    </a:p>
                  </a:txBody>
                  <a:tcPr/>
                </a:tc>
              </a:tr>
              <a:tr h="491844">
                <a:tc>
                  <a:txBody>
                    <a:bodyPr/>
                    <a:lstStyle/>
                    <a:p>
                      <a:r>
                        <a:rPr lang="en-US" dirty="0">
                          <a:latin typeface="Courier New" pitchFamily="49" charset="0"/>
                          <a:cs typeface="Courier New" pitchFamily="49" charset="0"/>
                        </a:rPr>
                        <a:t>SUBSTRING(str FROM</a:t>
                      </a:r>
                      <a:r>
                        <a:rPr lang="en-US" baseline="0" dirty="0">
                          <a:latin typeface="Courier New" pitchFamily="49" charset="0"/>
                          <a:cs typeface="Courier New" pitchFamily="49" charset="0"/>
                        </a:rPr>
                        <a:t> x FOR n)</a:t>
                      </a:r>
                      <a:endParaRPr lang="en-US" dirty="0">
                        <a:latin typeface="Courier New" pitchFamily="49" charset="0"/>
                        <a:cs typeface="Courier New" pitchFamily="49" charset="0"/>
                      </a:endParaRPr>
                    </a:p>
                  </a:txBody>
                  <a:tcPr/>
                </a:tc>
                <a:tc>
                  <a:txBody>
                    <a:bodyPr/>
                    <a:lstStyle/>
                    <a:p>
                      <a:r>
                        <a:rPr lang="en-US" dirty="0"/>
                        <a:t>n chars</a:t>
                      </a:r>
                      <a:r>
                        <a:rPr lang="en-US" baseline="0" dirty="0"/>
                        <a:t> of str starting at offset ‘x’ (indexes start at 1)</a:t>
                      </a:r>
                      <a:endParaRPr lang="en-US" dirty="0"/>
                    </a:p>
                  </a:txBody>
                  <a:tcPr/>
                </a:tc>
                <a:tc>
                  <a:txBody>
                    <a:bodyPr/>
                    <a:lstStyle/>
                    <a:p>
                      <a:r>
                        <a:rPr lang="en-US" dirty="0"/>
                        <a:t>(see demo)</a:t>
                      </a:r>
                    </a:p>
                  </a:txBody>
                  <a:tcPr/>
                </a:tc>
              </a:tr>
              <a:tr h="491844">
                <a:tc>
                  <a:txBody>
                    <a:bodyPr/>
                    <a:lstStyle/>
                    <a:p>
                      <a:r>
                        <a:rPr lang="en-US" dirty="0" smtClean="0">
                          <a:latin typeface="Courier New" pitchFamily="49" charset="0"/>
                          <a:cs typeface="Courier New" pitchFamily="49" charset="0"/>
                        </a:rPr>
                        <a:t>CURRENT_TIMESTAMP</a:t>
                      </a:r>
                      <a:endParaRPr lang="en-US" dirty="0">
                        <a:latin typeface="Courier New" pitchFamily="49" charset="0"/>
                        <a:cs typeface="Courier New" pitchFamily="49" charset="0"/>
                      </a:endParaRPr>
                    </a:p>
                  </a:txBody>
                  <a:tcPr/>
                </a:tc>
                <a:tc>
                  <a:txBody>
                    <a:bodyPr/>
                    <a:lstStyle/>
                    <a:p>
                      <a:r>
                        <a:rPr lang="en-US" dirty="0" smtClean="0"/>
                        <a:t>Returns the current system date and time</a:t>
                      </a:r>
                      <a:endParaRPr lang="en-US" dirty="0"/>
                    </a:p>
                  </a:txBody>
                  <a:tcPr/>
                </a:tc>
                <a:tc>
                  <a:txBody>
                    <a:bodyPr/>
                    <a:lstStyle/>
                    <a:p>
                      <a:r>
                        <a:rPr lang="en-US" dirty="0" smtClean="0"/>
                        <a:t>2008-01-06 16:51:44.430000+00:00</a:t>
                      </a:r>
                      <a:endParaRPr lang="en-US" dirty="0"/>
                    </a:p>
                  </a:txBody>
                  <a:tcPr/>
                </a:tc>
              </a:tr>
              <a:tr h="702634">
                <a:tc>
                  <a:txBody>
                    <a:bodyPr/>
                    <a:lstStyle/>
                    <a:p>
                      <a:r>
                        <a:rPr lang="en-US" dirty="0">
                          <a:latin typeface="Courier New" pitchFamily="49" charset="0"/>
                          <a:cs typeface="Courier New" pitchFamily="49" charset="0"/>
                        </a:rPr>
                        <a:t>DATE_TRUNC(lim,</a:t>
                      </a:r>
                      <a:r>
                        <a:rPr lang="en-US" baseline="0" dirty="0">
                          <a:latin typeface="Courier New" pitchFamily="49" charset="0"/>
                          <a:cs typeface="Courier New" pitchFamily="49" charset="0"/>
                        </a:rPr>
                        <a:t> ts)</a:t>
                      </a:r>
                      <a:endParaRPr lang="en-US" dirty="0">
                        <a:latin typeface="Courier New" pitchFamily="49" charset="0"/>
                        <a:cs typeface="Courier New" pitchFamily="49" charset="0"/>
                      </a:endParaRPr>
                    </a:p>
                  </a:txBody>
                  <a:tcPr/>
                </a:tc>
                <a:tc>
                  <a:txBody>
                    <a:bodyPr/>
                    <a:lstStyle/>
                    <a:p>
                      <a:r>
                        <a:rPr lang="en-US" dirty="0"/>
                        <a:t>Truncate the timestamp, ts, to lim (‘month’, ‘day’, ‘week’,</a:t>
                      </a:r>
                      <a:r>
                        <a:rPr lang="en-US" baseline="0" dirty="0"/>
                        <a:t> etc.)</a:t>
                      </a:r>
                      <a:endParaRPr lang="en-US" dirty="0"/>
                    </a:p>
                  </a:txBody>
                  <a:tcPr/>
                </a:tc>
                <a:tc>
                  <a:txBody>
                    <a:bodyPr/>
                    <a:lstStyle/>
                    <a:p>
                      <a:r>
                        <a:rPr lang="en-US" dirty="0"/>
                        <a:t>(see</a:t>
                      </a:r>
                      <a:r>
                        <a:rPr lang="en-US" baseline="0" dirty="0"/>
                        <a:t> demo)</a:t>
                      </a:r>
                      <a:endParaRPr lang="en-US" dirty="0"/>
                    </a:p>
                  </a:txBody>
                  <a:tcPr/>
                </a:tc>
              </a:tr>
              <a:tr h="702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itchFamily="49" charset="0"/>
                          <a:cs typeface="Courier New" pitchFamily="49" charset="0"/>
                        </a:rPr>
                        <a:t>LENGTH(‘1234’)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Returns</a:t>
                      </a:r>
                      <a:r>
                        <a:rPr lang="en-US" baseline="0" dirty="0"/>
                        <a:t> length of string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a:t>
                      </a:r>
                    </a:p>
                  </a:txBody>
                  <a:tcPr/>
                </a:tc>
              </a:tr>
              <a:tr h="4918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itchFamily="49" charset="0"/>
                          <a:cs typeface="Courier New" pitchFamily="49" charset="0"/>
                        </a:rPr>
                        <a:t>CURRENT_ROLE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ROLE</a:t>
                      </a:r>
                      <a:endParaRPr lang="en-US" dirty="0">
                        <a:latin typeface="Courier New" pitchFamily="49" charset="0"/>
                        <a:cs typeface="Courier New" pitchFamily="49" charset="0"/>
                      </a:endParaRPr>
                    </a:p>
                  </a:txBody>
                  <a:tcPr/>
                </a:tc>
                <a:tc>
                  <a:txBody>
                    <a:bodyPr/>
                    <a:lstStyle/>
                    <a:p>
                      <a:r>
                        <a:rPr lang="en-US" sz="1800" dirty="0" smtClean="0"/>
                        <a:t>Returns the current database user</a:t>
                      </a:r>
                      <a:endParaRPr lang="en-US" dirty="0"/>
                    </a:p>
                  </a:txBody>
                  <a:tcPr/>
                </a:tc>
                <a:tc>
                  <a:txBody>
                    <a:bodyPr/>
                    <a:lstStyle/>
                    <a:p>
                      <a:r>
                        <a:rPr lang="en-US" dirty="0" smtClean="0"/>
                        <a:t>jdoe</a:t>
                      </a:r>
                      <a:endParaRPr lang="en-US" dirty="0"/>
                    </a:p>
                  </a:txBody>
                  <a:tcPr/>
                </a:tc>
              </a:tr>
            </a:tbl>
          </a:graphicData>
        </a:graphic>
      </p:graphicFrame>
    </p:spTree>
    <p:extLst>
      <p:ext uri="{BB962C8B-B14F-4D97-AF65-F5344CB8AC3E}">
        <p14:creationId xmlns:p14="http://schemas.microsoft.com/office/powerpoint/2010/main" val="12689817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511"/>
            <a:ext cx="8229600" cy="816068"/>
          </a:xfrm>
        </p:spPr>
        <p:txBody>
          <a:bodyPr/>
          <a:lstStyle/>
          <a:p>
            <a:r>
              <a:rPr lang="en-US" dirty="0" smtClean="0"/>
              <a:t>Comparison Operators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786350"/>
              </p:ext>
            </p:extLst>
          </p:nvPr>
        </p:nvGraphicFramePr>
        <p:xfrm>
          <a:off x="1016950" y="1473200"/>
          <a:ext cx="6927273" cy="4086860"/>
        </p:xfrm>
        <a:graphic>
          <a:graphicData uri="http://schemas.openxmlformats.org/drawingml/2006/table">
            <a:tbl>
              <a:tblPr firstRow="1" bandRow="1">
                <a:tableStyleId>{5C22544A-7EE6-4342-B048-85BDC9FD1C3A}</a:tableStyleId>
              </a:tblPr>
              <a:tblGrid>
                <a:gridCol w="2964873"/>
                <a:gridCol w="3962400"/>
              </a:tblGrid>
              <a:tr h="457200">
                <a:tc>
                  <a:txBody>
                    <a:bodyPr/>
                    <a:lstStyle/>
                    <a:p>
                      <a:r>
                        <a:rPr lang="en-US" dirty="0" smtClean="0"/>
                        <a:t>Operator</a:t>
                      </a:r>
                      <a:endParaRPr lang="en-US" dirty="0">
                        <a:solidFill>
                          <a:srgbClr val="000000"/>
                        </a:solidFill>
                      </a:endParaRPr>
                    </a:p>
                  </a:txBody>
                  <a:tcPr anchor="ctr"/>
                </a:tc>
                <a:tc>
                  <a:txBody>
                    <a:bodyPr/>
                    <a:lstStyle/>
                    <a:p>
                      <a:r>
                        <a:rPr lang="en-US" dirty="0" smtClean="0"/>
                        <a:t>Description</a:t>
                      </a:r>
                      <a:endParaRPr lang="en-US" dirty="0">
                        <a:solidFill>
                          <a:srgbClr val="000000"/>
                        </a:solidFill>
                      </a:endParaRPr>
                    </a:p>
                  </a:txBody>
                  <a:tcPr anchor="ctr"/>
                </a:tc>
              </a:tr>
              <a:tr h="370840">
                <a:tc>
                  <a:txBody>
                    <a:bodyPr/>
                    <a:lstStyle/>
                    <a:p>
                      <a:r>
                        <a:rPr lang="en-US" dirty="0" smtClean="0"/>
                        <a:t>=</a:t>
                      </a:r>
                      <a:endParaRPr lang="en-US" dirty="0">
                        <a:solidFill>
                          <a:srgbClr val="000000"/>
                        </a:solidFill>
                      </a:endParaRPr>
                    </a:p>
                  </a:txBody>
                  <a:tcPr/>
                </a:tc>
                <a:tc>
                  <a:txBody>
                    <a:bodyPr/>
                    <a:lstStyle/>
                    <a:p>
                      <a:r>
                        <a:rPr lang="en-US" dirty="0" smtClean="0"/>
                        <a:t>Equal to</a:t>
                      </a:r>
                      <a:endParaRPr lang="en-US" dirty="0">
                        <a:solidFill>
                          <a:srgbClr val="000000"/>
                        </a:solidFill>
                      </a:endParaRPr>
                    </a:p>
                  </a:txBody>
                  <a:tcPr/>
                </a:tc>
              </a:tr>
              <a:tr h="370840">
                <a:tc>
                  <a:txBody>
                    <a:bodyPr/>
                    <a:lstStyle/>
                    <a:p>
                      <a:r>
                        <a:rPr lang="en-US" dirty="0" smtClean="0"/>
                        <a:t>!= OR &lt;&gt;</a:t>
                      </a:r>
                      <a:endParaRPr lang="en-US" dirty="0">
                        <a:solidFill>
                          <a:srgbClr val="000000"/>
                        </a:solidFill>
                      </a:endParaRPr>
                    </a:p>
                  </a:txBody>
                  <a:tcPr/>
                </a:tc>
                <a:tc>
                  <a:txBody>
                    <a:bodyPr/>
                    <a:lstStyle/>
                    <a:p>
                      <a:r>
                        <a:rPr lang="en-US" dirty="0" smtClean="0"/>
                        <a:t>NOT Equal to</a:t>
                      </a:r>
                      <a:endParaRPr lang="en-US" dirty="0">
                        <a:solidFill>
                          <a:srgbClr val="000000"/>
                        </a:solidFill>
                      </a:endParaRPr>
                    </a:p>
                  </a:txBody>
                  <a:tcPr/>
                </a:tc>
              </a:tr>
              <a:tr h="370840">
                <a:tc>
                  <a:txBody>
                    <a:bodyPr/>
                    <a:lstStyle/>
                    <a:p>
                      <a:r>
                        <a:rPr lang="en-US" dirty="0" smtClean="0"/>
                        <a:t>&gt;</a:t>
                      </a:r>
                      <a:endParaRPr lang="en-US" dirty="0">
                        <a:solidFill>
                          <a:srgbClr val="000000"/>
                        </a:solidFill>
                      </a:endParaRPr>
                    </a:p>
                  </a:txBody>
                  <a:tcPr/>
                </a:tc>
                <a:tc>
                  <a:txBody>
                    <a:bodyPr/>
                    <a:lstStyle/>
                    <a:p>
                      <a:r>
                        <a:rPr lang="en-US" dirty="0" smtClean="0"/>
                        <a:t>Greater than</a:t>
                      </a:r>
                      <a:endParaRPr lang="en-US" dirty="0">
                        <a:solidFill>
                          <a:srgbClr val="000000"/>
                        </a:solidFill>
                      </a:endParaRPr>
                    </a:p>
                  </a:txBody>
                  <a:tcPr/>
                </a:tc>
              </a:tr>
              <a:tr h="370840">
                <a:tc>
                  <a:txBody>
                    <a:bodyPr/>
                    <a:lstStyle/>
                    <a:p>
                      <a:r>
                        <a:rPr lang="en-US" dirty="0" smtClean="0"/>
                        <a:t>&gt;=</a:t>
                      </a:r>
                      <a:endParaRPr lang="en-US" dirty="0">
                        <a:solidFill>
                          <a:srgbClr val="000000"/>
                        </a:solidFill>
                      </a:endParaRPr>
                    </a:p>
                  </a:txBody>
                  <a:tcPr/>
                </a:tc>
                <a:tc>
                  <a:txBody>
                    <a:bodyPr/>
                    <a:lstStyle/>
                    <a:p>
                      <a:r>
                        <a:rPr lang="en-US" dirty="0" smtClean="0"/>
                        <a:t>Greater than or equal to</a:t>
                      </a:r>
                      <a:endParaRPr lang="en-US" dirty="0">
                        <a:solidFill>
                          <a:srgbClr val="000000"/>
                        </a:solidFill>
                      </a:endParaRPr>
                    </a:p>
                  </a:txBody>
                  <a:tcPr/>
                </a:tc>
              </a:tr>
              <a:tr h="393700">
                <a:tc>
                  <a:txBody>
                    <a:bodyPr/>
                    <a:lstStyle/>
                    <a:p>
                      <a:r>
                        <a:rPr lang="en-US" dirty="0" smtClean="0"/>
                        <a:t>&lt;</a:t>
                      </a:r>
                      <a:endParaRPr lang="en-US" dirty="0">
                        <a:solidFill>
                          <a:srgbClr val="000000"/>
                        </a:solidFill>
                      </a:endParaRPr>
                    </a:p>
                  </a:txBody>
                  <a:tcPr/>
                </a:tc>
                <a:tc>
                  <a:txBody>
                    <a:bodyPr/>
                    <a:lstStyle/>
                    <a:p>
                      <a:r>
                        <a:rPr lang="en-US" dirty="0" smtClean="0"/>
                        <a:t>Less than</a:t>
                      </a:r>
                      <a:endParaRPr lang="en-US" dirty="0">
                        <a:solidFill>
                          <a:srgbClr val="000000"/>
                        </a:solidFill>
                      </a:endParaRPr>
                    </a:p>
                  </a:txBody>
                  <a:tcPr/>
                </a:tc>
              </a:tr>
              <a:tr h="370840">
                <a:tc>
                  <a:txBody>
                    <a:bodyPr/>
                    <a:lstStyle/>
                    <a:p>
                      <a:r>
                        <a:rPr lang="en-US" dirty="0" smtClean="0"/>
                        <a:t>&lt;=</a:t>
                      </a:r>
                      <a:endParaRPr lang="en-US" dirty="0">
                        <a:solidFill>
                          <a:srgbClr val="000000"/>
                        </a:solidFill>
                      </a:endParaRPr>
                    </a:p>
                  </a:txBody>
                  <a:tcPr/>
                </a:tc>
                <a:tc>
                  <a:txBody>
                    <a:bodyPr/>
                    <a:lstStyle/>
                    <a:p>
                      <a:r>
                        <a:rPr lang="en-US" dirty="0" smtClean="0"/>
                        <a:t>Less than or equal to</a:t>
                      </a:r>
                      <a:endParaRPr lang="en-US" dirty="0">
                        <a:solidFill>
                          <a:srgbClr val="000000"/>
                        </a:solidFill>
                      </a:endParaRPr>
                    </a:p>
                  </a:txBody>
                  <a:tcPr/>
                </a:tc>
              </a:tr>
              <a:tr h="370840">
                <a:tc>
                  <a:txBody>
                    <a:bodyPr/>
                    <a:lstStyle/>
                    <a:p>
                      <a:r>
                        <a:rPr lang="en-US" dirty="0" smtClean="0"/>
                        <a:t>x BETWEEN y AND z</a:t>
                      </a:r>
                      <a:endParaRPr lang="en-US" dirty="0">
                        <a:solidFill>
                          <a:srgbClr val="000000"/>
                        </a:solidFill>
                      </a:endParaRPr>
                    </a:p>
                  </a:txBody>
                  <a:tcPr/>
                </a:tc>
                <a:tc>
                  <a:txBody>
                    <a:bodyPr/>
                    <a:lstStyle/>
                    <a:p>
                      <a:r>
                        <a:rPr lang="en-US" dirty="0" smtClean="0"/>
                        <a:t>Short hand for</a:t>
                      </a:r>
                    </a:p>
                    <a:p>
                      <a:r>
                        <a:rPr lang="en-US" baseline="0" dirty="0" smtClean="0"/>
                        <a:t>x &gt;= y </a:t>
                      </a:r>
                      <a:r>
                        <a:rPr lang="en-US" u="sng" baseline="0" dirty="0" smtClean="0"/>
                        <a:t>and</a:t>
                      </a:r>
                      <a:r>
                        <a:rPr lang="en-US" u="none" baseline="0" dirty="0" smtClean="0"/>
                        <a:t> x &lt;= z</a:t>
                      </a:r>
                      <a:endParaRPr lang="en-US" i="1" dirty="0">
                        <a:solidFill>
                          <a:srgbClr val="000000"/>
                        </a:solidFill>
                      </a:endParaRPr>
                    </a:p>
                  </a:txBody>
                  <a:tcPr/>
                </a:tc>
              </a:tr>
              <a:tr h="370840">
                <a:tc>
                  <a:txBody>
                    <a:bodyPr/>
                    <a:lstStyle/>
                    <a:p>
                      <a:r>
                        <a:rPr lang="en-US" dirty="0" smtClean="0"/>
                        <a:t>x IS NULL</a:t>
                      </a:r>
                      <a:endParaRPr lang="en-US" dirty="0">
                        <a:solidFill>
                          <a:srgbClr val="000000"/>
                        </a:solidFill>
                      </a:endParaRPr>
                    </a:p>
                  </a:txBody>
                  <a:tcPr/>
                </a:tc>
                <a:tc>
                  <a:txBody>
                    <a:bodyPr/>
                    <a:lstStyle/>
                    <a:p>
                      <a:r>
                        <a:rPr lang="en-US" dirty="0" smtClean="0"/>
                        <a:t>True</a:t>
                      </a:r>
                      <a:r>
                        <a:rPr lang="en-US" baseline="0" dirty="0" smtClean="0"/>
                        <a:t> if x has NO VALUE</a:t>
                      </a:r>
                      <a:endParaRPr lang="en-US" i="0" dirty="0">
                        <a:solidFill>
                          <a:srgbClr val="000000"/>
                        </a:solidFill>
                      </a:endParaRPr>
                    </a:p>
                  </a:txBody>
                  <a:tcPr/>
                </a:tc>
              </a:tr>
              <a:tr h="370840">
                <a:tc>
                  <a:txBody>
                    <a:bodyPr/>
                    <a:lstStyle/>
                    <a:p>
                      <a:r>
                        <a:rPr lang="en-US" dirty="0" smtClean="0"/>
                        <a:t>‘abc’ LIKE ‘%abcde%’</a:t>
                      </a:r>
                      <a:endParaRPr lang="en-US" dirty="0">
                        <a:solidFill>
                          <a:srgbClr val="000000"/>
                        </a:solidFill>
                      </a:endParaRPr>
                    </a:p>
                  </a:txBody>
                  <a:tcPr/>
                </a:tc>
                <a:tc>
                  <a:txBody>
                    <a:bodyPr/>
                    <a:lstStyle/>
                    <a:p>
                      <a:r>
                        <a:rPr lang="en-US" dirty="0" smtClean="0"/>
                        <a:t>Pattern Matching</a:t>
                      </a:r>
                      <a:endParaRPr lang="en-US" i="0" dirty="0">
                        <a:solidFill>
                          <a:srgbClr val="000000"/>
                        </a:solidFill>
                      </a:endParaRPr>
                    </a:p>
                  </a:txBody>
                  <a:tcPr/>
                </a:tc>
              </a:tr>
            </a:tbl>
          </a:graphicData>
        </a:graphic>
      </p:graphicFrame>
    </p:spTree>
    <p:extLst>
      <p:ext uri="{BB962C8B-B14F-4D97-AF65-F5344CB8AC3E}">
        <p14:creationId xmlns:p14="http://schemas.microsoft.com/office/powerpoint/2010/main" val="2096251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Mathematical Operators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78698946"/>
              </p:ext>
            </p:extLst>
          </p:nvPr>
        </p:nvGraphicFramePr>
        <p:xfrm>
          <a:off x="0" y="1451723"/>
          <a:ext cx="9144000" cy="4114800"/>
        </p:xfrm>
        <a:graphic>
          <a:graphicData uri="http://schemas.openxmlformats.org/drawingml/2006/table">
            <a:tbl>
              <a:tblPr firstRow="1" bandRow="1">
                <a:tableStyleId>{5C22544A-7EE6-4342-B048-85BDC9FD1C3A}</a:tableStyleId>
              </a:tblPr>
              <a:tblGrid>
                <a:gridCol w="1828800"/>
                <a:gridCol w="1383957"/>
                <a:gridCol w="2718486"/>
                <a:gridCol w="1729946"/>
                <a:gridCol w="1482811"/>
              </a:tblGrid>
              <a:tr h="286562">
                <a:tc>
                  <a:txBody>
                    <a:bodyPr/>
                    <a:lstStyle/>
                    <a:p>
                      <a:r>
                        <a:rPr lang="en-US" dirty="0" smtClean="0"/>
                        <a:t>Function</a:t>
                      </a:r>
                      <a:endParaRPr lang="en-US" b="1" i="0" dirty="0">
                        <a:solidFill>
                          <a:schemeClr val="bg1"/>
                        </a:solidFill>
                      </a:endParaRPr>
                    </a:p>
                  </a:txBody>
                  <a:tcPr/>
                </a:tc>
                <a:tc>
                  <a:txBody>
                    <a:bodyPr/>
                    <a:lstStyle/>
                    <a:p>
                      <a:r>
                        <a:rPr lang="en-US" dirty="0" smtClean="0"/>
                        <a:t>Returns</a:t>
                      </a:r>
                      <a:endParaRPr lang="en-US" b="1" i="0" dirty="0">
                        <a:solidFill>
                          <a:schemeClr val="bg1"/>
                        </a:solidFill>
                      </a:endParaRPr>
                    </a:p>
                  </a:txBody>
                  <a:tcPr/>
                </a:tc>
                <a:tc>
                  <a:txBody>
                    <a:bodyPr/>
                    <a:lstStyle/>
                    <a:p>
                      <a:r>
                        <a:rPr lang="en-US" dirty="0" smtClean="0"/>
                        <a:t>Description</a:t>
                      </a:r>
                      <a:endParaRPr lang="en-US" b="1" i="0" dirty="0">
                        <a:solidFill>
                          <a:schemeClr val="bg1"/>
                        </a:solidFill>
                      </a:endParaRPr>
                    </a:p>
                  </a:txBody>
                  <a:tcPr/>
                </a:tc>
                <a:tc>
                  <a:txBody>
                    <a:bodyPr/>
                    <a:lstStyle/>
                    <a:p>
                      <a:r>
                        <a:rPr lang="en-US" dirty="0" smtClean="0"/>
                        <a:t>Example</a:t>
                      </a:r>
                      <a:endParaRPr lang="en-US" b="1" i="0" dirty="0">
                        <a:solidFill>
                          <a:schemeClr val="bg1"/>
                        </a:solidFill>
                      </a:endParaRPr>
                    </a:p>
                  </a:txBody>
                  <a:tcPr/>
                </a:tc>
                <a:tc>
                  <a:txBody>
                    <a:bodyPr/>
                    <a:lstStyle/>
                    <a:p>
                      <a:r>
                        <a:rPr lang="en-US" dirty="0" smtClean="0"/>
                        <a:t>Results</a:t>
                      </a:r>
                      <a:endParaRPr lang="en-US" b="1" i="0" dirty="0">
                        <a:solidFill>
                          <a:schemeClr val="bg1"/>
                        </a:solidFill>
                      </a:endParaRPr>
                    </a:p>
                  </a:txBody>
                  <a:tcPr/>
                </a:tc>
              </a:tr>
              <a:tr h="417476">
                <a:tc>
                  <a:txBody>
                    <a:bodyPr/>
                    <a:lstStyle/>
                    <a:p>
                      <a:r>
                        <a:rPr lang="en-US" sz="1800" dirty="0" smtClean="0">
                          <a:latin typeface="Courier New" pitchFamily="49" charset="0"/>
                          <a:cs typeface="Courier New" pitchFamily="49" charset="0"/>
                        </a:rPr>
                        <a:t>+ - * /</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same</a:t>
                      </a:r>
                      <a:endParaRPr lang="en-US" sz="1800" dirty="0">
                        <a:solidFill>
                          <a:srgbClr val="000000"/>
                        </a:solidFill>
                        <a:latin typeface="Courier New"/>
                      </a:endParaRPr>
                    </a:p>
                  </a:txBody>
                  <a:tcPr/>
                </a:tc>
                <a:tc>
                  <a:txBody>
                    <a:bodyPr/>
                    <a:lstStyle/>
                    <a:p>
                      <a:r>
                        <a:rPr lang="en-US" sz="1800" dirty="0" smtClean="0"/>
                        <a:t>Add, Subtract,</a:t>
                      </a:r>
                      <a:r>
                        <a:rPr lang="en-US" sz="1800" baseline="0" dirty="0" smtClean="0"/>
                        <a:t> Multiply &amp; Divide</a:t>
                      </a:r>
                      <a:endParaRPr lang="en-US" sz="1800" dirty="0">
                        <a:solidFill>
                          <a:srgbClr val="000000"/>
                        </a:solidFill>
                        <a:latin typeface="Courier New"/>
                      </a:endParaRPr>
                    </a:p>
                  </a:txBody>
                  <a:tcPr/>
                </a:tc>
                <a:tc>
                  <a:txBody>
                    <a:bodyPr/>
                    <a:lstStyle/>
                    <a:p>
                      <a:r>
                        <a:rPr lang="en-US" sz="1800" dirty="0" smtClean="0"/>
                        <a:t>1 + 1</a:t>
                      </a:r>
                      <a:endParaRPr lang="en-US" sz="1800" dirty="0">
                        <a:solidFill>
                          <a:srgbClr val="000000"/>
                        </a:solidFill>
                        <a:latin typeface="Courier New"/>
                      </a:endParaRPr>
                    </a:p>
                  </a:txBody>
                  <a:tcPr/>
                </a:tc>
                <a:tc>
                  <a:txBody>
                    <a:bodyPr/>
                    <a:lstStyle/>
                    <a:p>
                      <a:r>
                        <a:rPr lang="en-US" sz="1800" dirty="0" smtClean="0"/>
                        <a:t>2</a:t>
                      </a:r>
                      <a:endParaRPr lang="en-US" sz="1800" dirty="0">
                        <a:solidFill>
                          <a:srgbClr val="000000"/>
                        </a:solidFill>
                        <a:latin typeface="Courier New"/>
                      </a:endParaRPr>
                    </a:p>
                  </a:txBody>
                  <a:tcPr/>
                </a:tc>
              </a:tr>
              <a:tr h="286562">
                <a:tc>
                  <a:txBody>
                    <a:bodyPr/>
                    <a:lstStyle/>
                    <a:p>
                      <a:r>
                        <a:rPr lang="en-US" sz="1800" dirty="0" smtClean="0">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Integer</a:t>
                      </a:r>
                      <a:endParaRPr lang="en-US" sz="1800" dirty="0">
                        <a:solidFill>
                          <a:srgbClr val="000000"/>
                        </a:solidFill>
                        <a:latin typeface="Courier New"/>
                      </a:endParaRPr>
                    </a:p>
                  </a:txBody>
                  <a:tcPr/>
                </a:tc>
                <a:tc>
                  <a:txBody>
                    <a:bodyPr/>
                    <a:lstStyle/>
                    <a:p>
                      <a:r>
                        <a:rPr lang="en-US" sz="1800" dirty="0" smtClean="0"/>
                        <a:t>Modulo</a:t>
                      </a:r>
                      <a:endParaRPr lang="en-US" sz="1800" dirty="0">
                        <a:solidFill>
                          <a:srgbClr val="000000"/>
                        </a:solidFill>
                        <a:latin typeface="Courier New"/>
                      </a:endParaRPr>
                    </a:p>
                  </a:txBody>
                  <a:tcPr/>
                </a:tc>
                <a:tc>
                  <a:txBody>
                    <a:bodyPr/>
                    <a:lstStyle/>
                    <a:p>
                      <a:r>
                        <a:rPr lang="en-US" sz="1800" dirty="0" smtClean="0"/>
                        <a:t>10%2</a:t>
                      </a:r>
                      <a:endParaRPr lang="en-US" sz="1800" dirty="0">
                        <a:solidFill>
                          <a:srgbClr val="000000"/>
                        </a:solidFill>
                        <a:latin typeface="Courier New"/>
                      </a:endParaRPr>
                    </a:p>
                  </a:txBody>
                  <a:tcPr/>
                </a:tc>
                <a:tc>
                  <a:txBody>
                    <a:bodyPr/>
                    <a:lstStyle/>
                    <a:p>
                      <a:r>
                        <a:rPr lang="en-US" sz="1800" dirty="0" smtClean="0"/>
                        <a:t>0</a:t>
                      </a:r>
                      <a:endParaRPr lang="en-US" sz="1800" dirty="0">
                        <a:solidFill>
                          <a:srgbClr val="000000"/>
                        </a:solidFill>
                        <a:latin typeface="Courier New"/>
                      </a:endParaRPr>
                    </a:p>
                  </a:txBody>
                  <a:tcPr/>
                </a:tc>
              </a:tr>
              <a:tr h="286562">
                <a:tc>
                  <a:txBody>
                    <a:bodyPr/>
                    <a:lstStyle/>
                    <a:p>
                      <a:r>
                        <a:rPr lang="en-US" sz="1800" dirty="0" smtClean="0">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Same</a:t>
                      </a:r>
                      <a:endParaRPr lang="en-US" sz="1800" dirty="0">
                        <a:solidFill>
                          <a:srgbClr val="000000"/>
                        </a:solidFill>
                        <a:latin typeface="Courier New"/>
                      </a:endParaRPr>
                    </a:p>
                  </a:txBody>
                  <a:tcPr/>
                </a:tc>
                <a:tc>
                  <a:txBody>
                    <a:bodyPr/>
                    <a:lstStyle/>
                    <a:p>
                      <a:r>
                        <a:rPr lang="en-US" sz="1800" dirty="0" smtClean="0"/>
                        <a:t>Exponentiation</a:t>
                      </a:r>
                      <a:endParaRPr lang="en-US" sz="1800" dirty="0">
                        <a:solidFill>
                          <a:srgbClr val="000000"/>
                        </a:solidFill>
                        <a:latin typeface="Courier New"/>
                      </a:endParaRPr>
                    </a:p>
                  </a:txBody>
                  <a:tcPr/>
                </a:tc>
                <a:tc>
                  <a:txBody>
                    <a:bodyPr/>
                    <a:lstStyle/>
                    <a:p>
                      <a:r>
                        <a:rPr lang="en-US" sz="1800" dirty="0" smtClean="0"/>
                        <a:t>2^2</a:t>
                      </a:r>
                      <a:endParaRPr lang="en-US" sz="1800" dirty="0">
                        <a:solidFill>
                          <a:srgbClr val="000000"/>
                        </a:solidFill>
                        <a:latin typeface="Courier New"/>
                      </a:endParaRPr>
                    </a:p>
                  </a:txBody>
                  <a:tcPr/>
                </a:tc>
                <a:tc>
                  <a:txBody>
                    <a:bodyPr/>
                    <a:lstStyle/>
                    <a:p>
                      <a:r>
                        <a:rPr lang="en-US" sz="1800" dirty="0" smtClean="0"/>
                        <a:t>4</a:t>
                      </a:r>
                      <a:endParaRPr lang="en-US" sz="1800" dirty="0">
                        <a:solidFill>
                          <a:srgbClr val="000000"/>
                        </a:solidFill>
                        <a:latin typeface="Courier New"/>
                      </a:endParaRPr>
                    </a:p>
                  </a:txBody>
                  <a:tcPr/>
                </a:tc>
              </a:tr>
              <a:tr h="286562">
                <a:tc>
                  <a:txBody>
                    <a:bodyPr/>
                    <a:lstStyle/>
                    <a:p>
                      <a:r>
                        <a:rPr lang="en-US" sz="1800" dirty="0" smtClean="0">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Numeric</a:t>
                      </a:r>
                      <a:endParaRPr lang="en-US" sz="1800" dirty="0">
                        <a:solidFill>
                          <a:srgbClr val="000000"/>
                        </a:solidFill>
                        <a:latin typeface="Courier New"/>
                      </a:endParaRPr>
                    </a:p>
                  </a:txBody>
                  <a:tcPr/>
                </a:tc>
                <a:tc>
                  <a:txBody>
                    <a:bodyPr/>
                    <a:lstStyle/>
                    <a:p>
                      <a:r>
                        <a:rPr lang="en-US" sz="1800" dirty="0" smtClean="0"/>
                        <a:t>Square Root</a:t>
                      </a:r>
                      <a:endParaRPr lang="en-US" sz="1800" dirty="0">
                        <a:solidFill>
                          <a:srgbClr val="000000"/>
                        </a:solidFill>
                        <a:latin typeface="Courier New"/>
                      </a:endParaRPr>
                    </a:p>
                  </a:txBody>
                  <a:tcPr/>
                </a:tc>
                <a:tc>
                  <a:txBody>
                    <a:bodyPr/>
                    <a:lstStyle/>
                    <a:p>
                      <a:r>
                        <a:rPr lang="en-US" sz="1800" dirty="0" smtClean="0"/>
                        <a:t>|/9</a:t>
                      </a:r>
                      <a:endParaRPr lang="en-US" sz="1800" dirty="0">
                        <a:solidFill>
                          <a:srgbClr val="000000"/>
                        </a:solidFill>
                        <a:latin typeface="Courier New"/>
                      </a:endParaRPr>
                    </a:p>
                  </a:txBody>
                  <a:tcPr/>
                </a:tc>
                <a:tc>
                  <a:txBody>
                    <a:bodyPr/>
                    <a:lstStyle/>
                    <a:p>
                      <a:r>
                        <a:rPr lang="en-US" sz="1800" dirty="0" smtClean="0"/>
                        <a:t>3</a:t>
                      </a:r>
                      <a:endParaRPr lang="en-US" sz="1800" dirty="0">
                        <a:solidFill>
                          <a:srgbClr val="000000"/>
                        </a:solidFill>
                        <a:latin typeface="Courier New"/>
                      </a:endParaRPr>
                    </a:p>
                  </a:txBody>
                  <a:tcPr/>
                </a:tc>
              </a:tr>
              <a:tr h="286562">
                <a:tc>
                  <a:txBody>
                    <a:bodyPr/>
                    <a:lstStyle/>
                    <a:p>
                      <a:r>
                        <a:rPr lang="en-US" sz="1800" dirty="0" smtClean="0">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Numeric</a:t>
                      </a:r>
                      <a:endParaRPr lang="en-US" sz="1800" dirty="0">
                        <a:solidFill>
                          <a:srgbClr val="000000"/>
                        </a:solidFill>
                        <a:latin typeface="Courier New"/>
                      </a:endParaRPr>
                    </a:p>
                  </a:txBody>
                  <a:tcPr/>
                </a:tc>
                <a:tc>
                  <a:txBody>
                    <a:bodyPr/>
                    <a:lstStyle/>
                    <a:p>
                      <a:r>
                        <a:rPr lang="en-US" sz="1800" dirty="0" smtClean="0"/>
                        <a:t>Cube Root</a:t>
                      </a:r>
                      <a:endParaRPr lang="en-US" sz="1800" dirty="0">
                        <a:solidFill>
                          <a:srgbClr val="000000"/>
                        </a:solidFill>
                        <a:latin typeface="Courier New"/>
                      </a:endParaRPr>
                    </a:p>
                  </a:txBody>
                  <a:tcPr/>
                </a:tc>
                <a:tc>
                  <a:txBody>
                    <a:bodyPr/>
                    <a:lstStyle/>
                    <a:p>
                      <a:r>
                        <a:rPr lang="en-US" sz="1800" dirty="0" smtClean="0"/>
                        <a:t>||/8</a:t>
                      </a:r>
                      <a:endParaRPr lang="en-US" sz="1800" dirty="0">
                        <a:solidFill>
                          <a:srgbClr val="000000"/>
                        </a:solidFill>
                        <a:latin typeface="Courier New"/>
                      </a:endParaRPr>
                    </a:p>
                  </a:txBody>
                  <a:tcPr/>
                </a:tc>
                <a:tc>
                  <a:txBody>
                    <a:bodyPr/>
                    <a:lstStyle/>
                    <a:p>
                      <a:r>
                        <a:rPr lang="en-US" sz="1800" dirty="0" smtClean="0"/>
                        <a:t>2</a:t>
                      </a:r>
                      <a:endParaRPr lang="en-US" sz="1800" dirty="0">
                        <a:solidFill>
                          <a:srgbClr val="000000"/>
                        </a:solidFill>
                        <a:latin typeface="Courier New"/>
                      </a:endParaRPr>
                    </a:p>
                  </a:txBody>
                  <a:tcPr/>
                </a:tc>
              </a:tr>
              <a:tr h="286562">
                <a:tc>
                  <a:txBody>
                    <a:bodyPr/>
                    <a:lstStyle/>
                    <a:p>
                      <a:r>
                        <a:rPr lang="en-US" sz="1800" dirty="0" smtClean="0">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Numeric</a:t>
                      </a:r>
                      <a:endParaRPr lang="en-US" sz="1800" dirty="0">
                        <a:solidFill>
                          <a:srgbClr val="000000"/>
                        </a:solidFill>
                        <a:latin typeface="Courier New"/>
                      </a:endParaRPr>
                    </a:p>
                  </a:txBody>
                  <a:tcPr/>
                </a:tc>
                <a:tc>
                  <a:txBody>
                    <a:bodyPr/>
                    <a:lstStyle/>
                    <a:p>
                      <a:r>
                        <a:rPr lang="en-US" sz="1800" dirty="0" smtClean="0"/>
                        <a:t>Factorial</a:t>
                      </a:r>
                      <a:endParaRPr lang="en-US" sz="1800" dirty="0">
                        <a:solidFill>
                          <a:srgbClr val="000000"/>
                        </a:solidFill>
                        <a:latin typeface="Courier New"/>
                      </a:endParaRPr>
                    </a:p>
                  </a:txBody>
                  <a:tcPr/>
                </a:tc>
                <a:tc>
                  <a:txBody>
                    <a:bodyPr/>
                    <a:lstStyle/>
                    <a:p>
                      <a:r>
                        <a:rPr lang="en-US" sz="1800" dirty="0" smtClean="0"/>
                        <a:t>!3</a:t>
                      </a:r>
                      <a:endParaRPr lang="en-US" sz="1800" dirty="0">
                        <a:solidFill>
                          <a:srgbClr val="000000"/>
                        </a:solidFill>
                        <a:latin typeface="Courier New"/>
                      </a:endParaRPr>
                    </a:p>
                  </a:txBody>
                  <a:tcPr/>
                </a:tc>
                <a:tc>
                  <a:txBody>
                    <a:bodyPr/>
                    <a:lstStyle/>
                    <a:p>
                      <a:r>
                        <a:rPr lang="en-US" sz="1800" dirty="0" smtClean="0"/>
                        <a:t>6</a:t>
                      </a:r>
                      <a:endParaRPr lang="en-US" sz="1800" dirty="0">
                        <a:solidFill>
                          <a:srgbClr val="000000"/>
                        </a:solidFill>
                        <a:latin typeface="Courier New"/>
                      </a:endParaRPr>
                    </a:p>
                  </a:txBody>
                  <a:tcPr/>
                </a:tc>
              </a:tr>
              <a:tr h="417476">
                <a:tc>
                  <a:txBody>
                    <a:bodyPr/>
                    <a:lstStyle/>
                    <a:p>
                      <a:r>
                        <a:rPr lang="en-US" sz="1800" dirty="0" smtClean="0">
                          <a:latin typeface="Courier New" pitchFamily="49" charset="0"/>
                          <a:cs typeface="Courier New" pitchFamily="49" charset="0"/>
                        </a:rPr>
                        <a:t>&amp;</a:t>
                      </a:r>
                      <a:r>
                        <a:rPr lang="en-US" sz="1800" baseline="0" dirty="0" smtClean="0">
                          <a:latin typeface="Courier New" pitchFamily="49" charset="0"/>
                          <a:cs typeface="Courier New" pitchFamily="49" charset="0"/>
                        </a:rPr>
                        <a:t> | # ~</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Numeric</a:t>
                      </a:r>
                      <a:endParaRPr lang="en-US" sz="1800" dirty="0">
                        <a:solidFill>
                          <a:srgbClr val="000000"/>
                        </a:solidFill>
                        <a:latin typeface="Courier New"/>
                      </a:endParaRPr>
                    </a:p>
                  </a:txBody>
                  <a:tcPr/>
                </a:tc>
                <a:tc>
                  <a:txBody>
                    <a:bodyPr/>
                    <a:lstStyle/>
                    <a:p>
                      <a:r>
                        <a:rPr lang="en-US" sz="1800" dirty="0" smtClean="0"/>
                        <a:t>Bitwise</a:t>
                      </a:r>
                    </a:p>
                    <a:p>
                      <a:r>
                        <a:rPr lang="en-US" sz="1800" dirty="0" smtClean="0"/>
                        <a:t>And, Or, XOR, Not</a:t>
                      </a:r>
                      <a:endParaRPr lang="en-US" sz="1800" dirty="0">
                        <a:solidFill>
                          <a:srgbClr val="000000"/>
                        </a:solidFill>
                        <a:latin typeface="Courier New"/>
                      </a:endParaRPr>
                    </a:p>
                  </a:txBody>
                  <a:tcPr/>
                </a:tc>
                <a:tc>
                  <a:txBody>
                    <a:bodyPr/>
                    <a:lstStyle/>
                    <a:p>
                      <a:r>
                        <a:rPr lang="en-US" sz="1800" dirty="0" smtClean="0"/>
                        <a:t>91 &amp; 15</a:t>
                      </a:r>
                      <a:endParaRPr lang="en-US" sz="1800" dirty="0">
                        <a:solidFill>
                          <a:srgbClr val="000000"/>
                        </a:solidFill>
                        <a:latin typeface="Courier New"/>
                      </a:endParaRPr>
                    </a:p>
                  </a:txBody>
                  <a:tcPr/>
                </a:tc>
                <a:tc>
                  <a:txBody>
                    <a:bodyPr/>
                    <a:lstStyle/>
                    <a:p>
                      <a:r>
                        <a:rPr lang="en-US" sz="1800" dirty="0" smtClean="0"/>
                        <a:t>11</a:t>
                      </a:r>
                      <a:endParaRPr lang="en-US" sz="1800" dirty="0">
                        <a:solidFill>
                          <a:srgbClr val="000000"/>
                        </a:solidFill>
                        <a:latin typeface="Courier New"/>
                      </a:endParaRPr>
                    </a:p>
                  </a:txBody>
                  <a:tcPr/>
                </a:tc>
              </a:tr>
              <a:tr h="417476">
                <a:tc>
                  <a:txBody>
                    <a:bodyPr/>
                    <a:lstStyle/>
                    <a:p>
                      <a:r>
                        <a:rPr lang="en-US" sz="1800" dirty="0" smtClean="0">
                          <a:latin typeface="Courier New" pitchFamily="49" charset="0"/>
                          <a:cs typeface="Courier New" pitchFamily="49" charset="0"/>
                        </a:rPr>
                        <a:t>&lt;&lt; &gt;&gt;</a:t>
                      </a:r>
                      <a:endParaRPr lang="en-US" sz="1800" dirty="0">
                        <a:solidFill>
                          <a:srgbClr val="000000"/>
                        </a:solidFill>
                        <a:latin typeface="Courier New" pitchFamily="49" charset="0"/>
                        <a:cs typeface="Courier New" pitchFamily="49" charset="0"/>
                      </a:endParaRPr>
                    </a:p>
                  </a:txBody>
                  <a:tcPr/>
                </a:tc>
                <a:tc>
                  <a:txBody>
                    <a:bodyPr/>
                    <a:lstStyle/>
                    <a:p>
                      <a:r>
                        <a:rPr lang="en-US" sz="1800" dirty="0" smtClean="0"/>
                        <a:t>Numeric</a:t>
                      </a:r>
                      <a:endParaRPr lang="en-US" sz="1800" dirty="0">
                        <a:solidFill>
                          <a:srgbClr val="000000"/>
                        </a:solidFill>
                        <a:latin typeface="Courier New"/>
                      </a:endParaRPr>
                    </a:p>
                  </a:txBody>
                  <a:tcPr/>
                </a:tc>
                <a:tc>
                  <a:txBody>
                    <a:bodyPr/>
                    <a:lstStyle/>
                    <a:p>
                      <a:r>
                        <a:rPr lang="en-US" sz="1800" dirty="0" smtClean="0"/>
                        <a:t>Bitwise</a:t>
                      </a:r>
                    </a:p>
                    <a:p>
                      <a:r>
                        <a:rPr lang="en-US" sz="1800" dirty="0" smtClean="0"/>
                        <a:t>Shift</a:t>
                      </a:r>
                      <a:r>
                        <a:rPr lang="en-US" sz="1800" baseline="0" dirty="0" smtClean="0"/>
                        <a:t> left, right</a:t>
                      </a:r>
                      <a:endParaRPr lang="en-US" sz="1800" dirty="0">
                        <a:solidFill>
                          <a:srgbClr val="000000"/>
                        </a:solidFill>
                        <a:latin typeface="Courier New"/>
                      </a:endParaRPr>
                    </a:p>
                  </a:txBody>
                  <a:tcPr/>
                </a:tc>
                <a:tc>
                  <a:txBody>
                    <a:bodyPr/>
                    <a:lstStyle/>
                    <a:p>
                      <a:r>
                        <a:rPr lang="en-US" sz="1800" dirty="0" smtClean="0"/>
                        <a:t>1 &lt;&lt; 4</a:t>
                      </a:r>
                    </a:p>
                    <a:p>
                      <a:r>
                        <a:rPr lang="en-US" sz="1800" dirty="0" smtClean="0"/>
                        <a:t>8 &gt;&gt; 2</a:t>
                      </a:r>
                      <a:endParaRPr lang="en-US" sz="1800" dirty="0">
                        <a:solidFill>
                          <a:srgbClr val="000000"/>
                        </a:solidFill>
                        <a:latin typeface="Courier New"/>
                      </a:endParaRPr>
                    </a:p>
                  </a:txBody>
                  <a:tcPr/>
                </a:tc>
                <a:tc>
                  <a:txBody>
                    <a:bodyPr/>
                    <a:lstStyle/>
                    <a:p>
                      <a:r>
                        <a:rPr lang="en-US" sz="1800" dirty="0" smtClean="0"/>
                        <a:t>16</a:t>
                      </a:r>
                    </a:p>
                    <a:p>
                      <a:r>
                        <a:rPr lang="en-US" sz="1800" dirty="0" smtClean="0"/>
                        <a:t>2</a:t>
                      </a:r>
                      <a:endParaRPr lang="en-US" sz="1800" dirty="0">
                        <a:solidFill>
                          <a:srgbClr val="000000"/>
                        </a:solidFill>
                        <a:latin typeface="Courier New"/>
                      </a:endParaRPr>
                    </a:p>
                  </a:txBody>
                  <a:tcPr/>
                </a:tc>
              </a:tr>
            </a:tbl>
          </a:graphicData>
        </a:graphic>
      </p:graphicFrame>
    </p:spTree>
    <p:extLst>
      <p:ext uri="{BB962C8B-B14F-4D97-AF65-F5344CB8AC3E}">
        <p14:creationId xmlns:p14="http://schemas.microsoft.com/office/powerpoint/2010/main" val="13879066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23" y="0"/>
            <a:ext cx="8229600" cy="1001059"/>
          </a:xfrm>
        </p:spPr>
        <p:txBody>
          <a:bodyPr/>
          <a:lstStyle/>
          <a:p>
            <a:r>
              <a:rPr lang="en-US" dirty="0" smtClean="0"/>
              <a:t>Aggregate Functions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43326220"/>
              </p:ext>
            </p:extLst>
          </p:nvPr>
        </p:nvGraphicFramePr>
        <p:xfrm>
          <a:off x="0" y="1090706"/>
          <a:ext cx="9144000" cy="4663841"/>
        </p:xfrm>
        <a:graphic>
          <a:graphicData uri="http://schemas.openxmlformats.org/drawingml/2006/table">
            <a:tbl>
              <a:tblPr firstRow="1" bandRow="1">
                <a:tableStyleId>{5C22544A-7EE6-4342-B048-85BDC9FD1C3A}</a:tableStyleId>
              </a:tblPr>
              <a:tblGrid>
                <a:gridCol w="1318054"/>
                <a:gridCol w="4560232"/>
                <a:gridCol w="3265714"/>
              </a:tblGrid>
              <a:tr h="457200">
                <a:tc>
                  <a:txBody>
                    <a:bodyPr/>
                    <a:lstStyle/>
                    <a:p>
                      <a:r>
                        <a:rPr lang="en-US" dirty="0" smtClean="0"/>
                        <a:t>Function</a:t>
                      </a:r>
                      <a:endParaRPr lang="en-US" dirty="0"/>
                    </a:p>
                  </a:txBody>
                  <a:tcPr anchor="ctr"/>
                </a:tc>
                <a:tc>
                  <a:txBody>
                    <a:bodyPr/>
                    <a:lstStyle/>
                    <a:p>
                      <a:r>
                        <a:rPr lang="en-US" dirty="0" smtClean="0"/>
                        <a:t>Returns</a:t>
                      </a:r>
                      <a:endParaRPr lang="en-US" dirty="0"/>
                    </a:p>
                  </a:txBody>
                  <a:tcPr anchor="ctr"/>
                </a:tc>
                <a:tc>
                  <a:txBody>
                    <a:bodyPr/>
                    <a:lstStyle/>
                    <a:p>
                      <a:r>
                        <a:rPr lang="en-US" dirty="0" smtClean="0"/>
                        <a:t>Description</a:t>
                      </a:r>
                      <a:endParaRPr lang="en-US" dirty="0"/>
                    </a:p>
                  </a:txBody>
                  <a:tcPr anchor="ctr"/>
                </a:tc>
              </a:tr>
              <a:tr h="1140784">
                <a:tc>
                  <a:txBody>
                    <a:bodyPr/>
                    <a:lstStyle/>
                    <a:p>
                      <a:r>
                        <a:rPr lang="en-US" sz="1600" dirty="0" smtClean="0"/>
                        <a:t>sum</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bigint for smallint or int arguments, numeric for bigint arguments, double precision for floating-point arguments, otherwise the same as the argument data type </a:t>
                      </a:r>
                      <a:endParaRPr lang="en-US" sz="1600" dirty="0"/>
                    </a:p>
                  </a:txBody>
                  <a:tcPr/>
                </a:tc>
                <a:tc>
                  <a:txBody>
                    <a:bodyPr/>
                    <a:lstStyle/>
                    <a:p>
                      <a:r>
                        <a:rPr lang="en-US" sz="1600" dirty="0" smtClean="0"/>
                        <a:t>Sum of </a:t>
                      </a:r>
                      <a:r>
                        <a:rPr lang="en-US" sz="1600" i="1" dirty="0" smtClean="0"/>
                        <a:t>expression</a:t>
                      </a:r>
                      <a:r>
                        <a:rPr lang="en-US" sz="1600" dirty="0" smtClean="0"/>
                        <a:t> across all input values</a:t>
                      </a:r>
                      <a:endParaRPr lang="en-US" sz="1600" dirty="0"/>
                    </a:p>
                  </a:txBody>
                  <a:tcPr/>
                </a:tc>
              </a:tr>
              <a:tr h="712990">
                <a:tc>
                  <a:txBody>
                    <a:bodyPr/>
                    <a:lstStyle/>
                    <a:p>
                      <a:r>
                        <a:rPr lang="en-US" sz="1600" dirty="0" smtClean="0"/>
                        <a:t>count</a:t>
                      </a:r>
                      <a:endParaRPr lang="en-US" sz="1600" dirty="0"/>
                    </a:p>
                  </a:txBody>
                  <a:tcPr/>
                </a:tc>
                <a:tc>
                  <a:txBody>
                    <a:bodyPr/>
                    <a:lstStyle/>
                    <a:p>
                      <a:r>
                        <a:rPr lang="en-US" sz="1600" dirty="0" smtClean="0"/>
                        <a:t>bigint</a:t>
                      </a:r>
                      <a:endParaRPr lang="en-US" sz="1600" dirty="0"/>
                    </a:p>
                  </a:txBody>
                  <a:tcPr/>
                </a:tc>
                <a:tc>
                  <a:txBody>
                    <a:bodyPr/>
                    <a:lstStyle/>
                    <a:p>
                      <a:r>
                        <a:rPr lang="en-US" sz="1600" dirty="0" smtClean="0"/>
                        <a:t>Number of input rows for which the value of </a:t>
                      </a:r>
                      <a:r>
                        <a:rPr lang="en-US" sz="1600" i="1" dirty="0" smtClean="0"/>
                        <a:t>expression</a:t>
                      </a:r>
                      <a:r>
                        <a:rPr lang="en-US" sz="1600" dirty="0" smtClean="0"/>
                        <a:t> is not null </a:t>
                      </a:r>
                      <a:endParaRPr lang="en-US" sz="1600" dirty="0"/>
                    </a:p>
                  </a:txBody>
                  <a:tcPr/>
                </a:tc>
              </a:tr>
              <a:tr h="926887">
                <a:tc>
                  <a:txBody>
                    <a:bodyPr/>
                    <a:lstStyle/>
                    <a:p>
                      <a:r>
                        <a:rPr lang="en-US" sz="1600" dirty="0" smtClean="0"/>
                        <a:t>avg</a:t>
                      </a:r>
                      <a:endParaRPr lang="en-US" sz="1600" dirty="0"/>
                    </a:p>
                  </a:txBody>
                  <a:tcPr/>
                </a:tc>
                <a:tc>
                  <a:txBody>
                    <a:bodyPr/>
                    <a:lstStyle/>
                    <a:p>
                      <a:r>
                        <a:rPr lang="en-US" sz="1600" dirty="0" smtClean="0"/>
                        <a:t>numeric for any integer type argument, double precision for a floating-point argument, otherwise the same as the argument data type </a:t>
                      </a:r>
                      <a:endParaRPr lang="en-US" sz="1600" dirty="0"/>
                    </a:p>
                  </a:txBody>
                  <a:tcPr/>
                </a:tc>
                <a:tc>
                  <a:txBody>
                    <a:bodyPr/>
                    <a:lstStyle/>
                    <a:p>
                      <a:r>
                        <a:rPr lang="en-US" sz="1600" dirty="0" smtClean="0"/>
                        <a:t>the average (arithmetic mean) of all input values</a:t>
                      </a:r>
                      <a:endParaRPr lang="en-US" sz="1600" dirty="0"/>
                    </a:p>
                  </a:txBody>
                  <a:tcPr/>
                </a:tc>
              </a:tr>
              <a:tr h="712990">
                <a:tc>
                  <a:txBody>
                    <a:bodyPr/>
                    <a:lstStyle/>
                    <a:p>
                      <a:r>
                        <a:rPr lang="en-US" sz="1600" dirty="0" smtClean="0"/>
                        <a:t>min</a:t>
                      </a:r>
                      <a:endParaRPr lang="en-US" sz="1600" dirty="0"/>
                    </a:p>
                  </a:txBody>
                  <a:tcPr/>
                </a:tc>
                <a:tc>
                  <a:txBody>
                    <a:bodyPr/>
                    <a:lstStyle/>
                    <a:p>
                      <a:r>
                        <a:rPr lang="en-US" sz="1600" dirty="0" smtClean="0"/>
                        <a:t>same as argument type</a:t>
                      </a:r>
                      <a:endParaRPr lang="en-US" sz="1600" dirty="0"/>
                    </a:p>
                  </a:txBody>
                  <a:tcPr/>
                </a:tc>
                <a:tc>
                  <a:txBody>
                    <a:bodyPr/>
                    <a:lstStyle/>
                    <a:p>
                      <a:r>
                        <a:rPr lang="en-US" sz="1600" dirty="0" smtClean="0"/>
                        <a:t>Minimum value of </a:t>
                      </a:r>
                      <a:r>
                        <a:rPr lang="en-US" sz="1600" i="1" dirty="0" smtClean="0"/>
                        <a:t>expression</a:t>
                      </a:r>
                      <a:r>
                        <a:rPr lang="en-US" sz="1600" dirty="0" smtClean="0"/>
                        <a:t> across all input values </a:t>
                      </a:r>
                      <a:endParaRPr lang="en-US" sz="1600" dirty="0"/>
                    </a:p>
                  </a:txBody>
                  <a:tcPr/>
                </a:tc>
              </a:tr>
              <a:tr h="712990">
                <a:tc>
                  <a:txBody>
                    <a:bodyPr/>
                    <a:lstStyle/>
                    <a:p>
                      <a:r>
                        <a:rPr lang="en-US" sz="1600" dirty="0" smtClean="0"/>
                        <a:t>max</a:t>
                      </a:r>
                      <a:endParaRPr lang="en-US" sz="1600" dirty="0"/>
                    </a:p>
                  </a:txBody>
                  <a:tcPr/>
                </a:tc>
                <a:tc>
                  <a:txBody>
                    <a:bodyPr/>
                    <a:lstStyle/>
                    <a:p>
                      <a:r>
                        <a:rPr lang="en-US" sz="1600" dirty="0" smtClean="0"/>
                        <a:t>same as argument type</a:t>
                      </a:r>
                      <a:endParaRPr lang="en-US" sz="1600" dirty="0"/>
                    </a:p>
                  </a:txBody>
                  <a:tcPr/>
                </a:tc>
                <a:tc>
                  <a:txBody>
                    <a:bodyPr/>
                    <a:lstStyle/>
                    <a:p>
                      <a:r>
                        <a:rPr lang="en-US" sz="1600" dirty="0" smtClean="0"/>
                        <a:t>Maximum value of </a:t>
                      </a:r>
                      <a:r>
                        <a:rPr lang="en-US" sz="1600" i="1" dirty="0" smtClean="0"/>
                        <a:t>expression</a:t>
                      </a:r>
                      <a:r>
                        <a:rPr lang="en-US" sz="1600" dirty="0" smtClean="0"/>
                        <a:t> across all input values </a:t>
                      </a:r>
                      <a:endParaRPr lang="en-US" sz="1600" dirty="0"/>
                    </a:p>
                  </a:txBody>
                  <a:tcPr/>
                </a:tc>
              </a:tr>
            </a:tbl>
          </a:graphicData>
        </a:graphic>
      </p:graphicFrame>
    </p:spTree>
    <p:extLst>
      <p:ext uri="{BB962C8B-B14F-4D97-AF65-F5344CB8AC3E}">
        <p14:creationId xmlns:p14="http://schemas.microsoft.com/office/powerpoint/2010/main" val="16326146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88" y="155109"/>
            <a:ext cx="8229600" cy="995362"/>
          </a:xfrm>
        </p:spPr>
        <p:txBody>
          <a:bodyPr/>
          <a:lstStyle/>
          <a:p>
            <a:r>
              <a:rPr lang="en-US" dirty="0" smtClean="0"/>
              <a:t>What Is NULL?</a:t>
            </a:r>
            <a:endParaRPr lang="en-US" dirty="0"/>
          </a:p>
        </p:txBody>
      </p:sp>
      <p:sp>
        <p:nvSpPr>
          <p:cNvPr id="7" name="Content Placeholder 6"/>
          <p:cNvSpPr>
            <a:spLocks noGrp="1"/>
          </p:cNvSpPr>
          <p:nvPr>
            <p:ph idx="1"/>
          </p:nvPr>
        </p:nvSpPr>
        <p:spPr>
          <a:xfrm>
            <a:off x="457200" y="1630084"/>
            <a:ext cx="8229600" cy="3819503"/>
          </a:xfrm>
        </p:spPr>
        <p:txBody>
          <a:bodyPr/>
          <a:lstStyle/>
          <a:p>
            <a:pPr>
              <a:buNone/>
            </a:pPr>
            <a:endParaRPr lang="en-US" dirty="0" smtClean="0"/>
          </a:p>
          <a:p>
            <a:r>
              <a:rPr lang="en-US" sz="2600" dirty="0" smtClean="0"/>
              <a:t>Represents the absence of value</a:t>
            </a:r>
          </a:p>
          <a:p>
            <a:r>
              <a:rPr lang="en-US" sz="2600" dirty="0"/>
              <a:t>A</a:t>
            </a:r>
            <a:r>
              <a:rPr lang="en-US" sz="2600" dirty="0" smtClean="0"/>
              <a:t> place holder indicating that no value is present</a:t>
            </a:r>
          </a:p>
          <a:p>
            <a:r>
              <a:rPr lang="en-US" sz="2600" dirty="0"/>
              <a:t>Literal: NULL</a:t>
            </a:r>
          </a:p>
          <a:p>
            <a:r>
              <a:rPr lang="en-US" sz="2600" dirty="0" smtClean="0"/>
              <a:t>Query predicates can incorporate NULL:</a:t>
            </a:r>
          </a:p>
          <a:p>
            <a:pPr lvl="1"/>
            <a:r>
              <a:rPr lang="en-US" sz="2600" dirty="0">
                <a:latin typeface="Courier New"/>
                <a:cs typeface="Courier New"/>
              </a:rPr>
              <a:t> WHERE ... IS [NOT] NULL</a:t>
            </a:r>
            <a:endParaRPr lang="en-US" sz="2600" dirty="0" smtClean="0">
              <a:latin typeface="Courier New"/>
              <a:cs typeface="Courier New"/>
            </a:endParaRPr>
          </a:p>
        </p:txBody>
      </p:sp>
    </p:spTree>
    <p:extLst>
      <p:ext uri="{BB962C8B-B14F-4D97-AF65-F5344CB8AC3E}">
        <p14:creationId xmlns:p14="http://schemas.microsoft.com/office/powerpoint/2010/main" val="2660034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1016000" y="814942"/>
            <a:ext cx="6977530" cy="1575646"/>
          </a:xfrm>
          <a:prstGeom prst="rect">
            <a:avLst/>
          </a:prstGeom>
          <a:noFill/>
          <a:ln>
            <a:noFill/>
          </a:ln>
        </p:spPr>
        <p:txBody>
          <a:bodyPr lIns="0" tIns="0" rIns="0" bIns="0" anchor="b" anchorCtr="0">
            <a:noAutofit/>
          </a:bodyPr>
          <a:lstStyle/>
          <a:p>
            <a:pPr marL="0" marR="0" lvl="0" indent="0" algn="ctr" rtl="0">
              <a:lnSpc>
                <a:spcPct val="110000"/>
              </a:lnSpc>
              <a:spcBef>
                <a:spcPts val="0"/>
              </a:spcBef>
              <a:buClr>
                <a:srgbClr val="F16F3B"/>
              </a:buClr>
              <a:buSzPct val="25000"/>
              <a:buFont typeface="Arial"/>
              <a:buNone/>
            </a:pPr>
            <a:r>
              <a:rPr lang="en-US" sz="3600" b="1" dirty="0"/>
              <a:t>Data Manipulation Language (DML) in</a:t>
            </a:r>
            <a:r>
              <a:rPr lang="en-US" sz="3600" b="1" dirty="0">
                <a:solidFill>
                  <a:schemeClr val="tx2"/>
                </a:solidFill>
              </a:rPr>
              <a:t> GPDB</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1369678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Concurrency Control and Multi-version Concurrency Control Features</a:t>
            </a:r>
            <a:endParaRPr lang="en-US" dirty="0"/>
          </a:p>
        </p:txBody>
      </p:sp>
      <p:graphicFrame>
        <p:nvGraphicFramePr>
          <p:cNvPr id="5" name="Diagram 4"/>
          <p:cNvGraphicFramePr/>
          <p:nvPr>
            <p:extLst>
              <p:ext uri="{D42A27DB-BD31-4B8C-83A1-F6EECF244321}">
                <p14:modId xmlns:p14="http://schemas.microsoft.com/office/powerpoint/2010/main" val="2972173183"/>
              </p:ext>
            </p:extLst>
          </p:nvPr>
        </p:nvGraphicFramePr>
        <p:xfrm>
          <a:off x="0" y="1459717"/>
          <a:ext cx="9144000" cy="4763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6510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1074"/>
            <a:ext cx="8229600" cy="786186"/>
          </a:xfrm>
        </p:spPr>
        <p:txBody>
          <a:bodyPr/>
          <a:lstStyle/>
          <a:p>
            <a:r>
              <a:rPr lang="en-US" dirty="0" smtClean="0"/>
              <a:t>Transactions</a:t>
            </a:r>
            <a:endParaRPr lang="en-US" dirty="0"/>
          </a:p>
        </p:txBody>
      </p:sp>
      <p:sp>
        <p:nvSpPr>
          <p:cNvPr id="7" name="Content Placeholder 6"/>
          <p:cNvSpPr>
            <a:spLocks noGrp="1"/>
          </p:cNvSpPr>
          <p:nvPr>
            <p:ph idx="1"/>
          </p:nvPr>
        </p:nvSpPr>
        <p:spPr>
          <a:xfrm>
            <a:off x="457200" y="1207260"/>
            <a:ext cx="8229600" cy="4525963"/>
          </a:xfrm>
        </p:spPr>
        <p:txBody>
          <a:bodyPr/>
          <a:lstStyle/>
          <a:p>
            <a:r>
              <a:rPr lang="en-US" dirty="0" smtClean="0"/>
              <a:t>Bundle multiple statements into one </a:t>
            </a:r>
            <a:r>
              <a:rPr lang="en-US" i="1" dirty="0" smtClean="0"/>
              <a:t>all-or-nothing</a:t>
            </a:r>
            <a:r>
              <a:rPr lang="en-US" dirty="0" smtClean="0"/>
              <a:t> operation</a:t>
            </a:r>
          </a:p>
          <a:p>
            <a:r>
              <a:rPr lang="en-US" dirty="0" smtClean="0"/>
              <a:t>Are managed with the following commands:</a:t>
            </a:r>
          </a:p>
          <a:p>
            <a:endParaRPr lang="en-US" dirty="0"/>
          </a:p>
          <a:p>
            <a:endParaRPr lang="en-US" dirty="0" smtClean="0"/>
          </a:p>
          <a:p>
            <a:endParaRPr lang="en-US" dirty="0" smtClean="0"/>
          </a:p>
          <a:p>
            <a:endParaRPr lang="en-US" dirty="0" smtClean="0"/>
          </a:p>
          <a:p>
            <a:endParaRPr lang="en-US" dirty="0" smtClean="0"/>
          </a:p>
          <a:p>
            <a:pPr>
              <a:buNone/>
            </a:pPr>
            <a:r>
              <a:rPr lang="en-US" dirty="0" err="1" smtClean="0"/>
              <a:t>Autocommit</a:t>
            </a:r>
            <a:r>
              <a:rPr lang="en-US" dirty="0" smtClean="0"/>
              <a:t> mode:</a:t>
            </a:r>
          </a:p>
          <a:p>
            <a:r>
              <a:rPr lang="en-US" dirty="0" smtClean="0"/>
              <a:t>Is enabled by default in </a:t>
            </a:r>
            <a:r>
              <a:rPr lang="en-US" dirty="0" smtClean="0">
                <a:latin typeface="Courier New" pitchFamily="49" charset="0"/>
                <a:cs typeface="Courier New" pitchFamily="49" charset="0"/>
              </a:rPr>
              <a:t>psql</a:t>
            </a:r>
            <a:endParaRPr lang="en-US" dirty="0" smtClean="0"/>
          </a:p>
          <a:p>
            <a:r>
              <a:rPr lang="en-US" dirty="0" smtClean="0"/>
              <a:t>Can be turned off with </a:t>
            </a:r>
            <a:r>
              <a:rPr lang="en-US" dirty="0" smtClean="0">
                <a:latin typeface="Courier New" pitchFamily="49" charset="0"/>
                <a:cs typeface="Courier New" pitchFamily="49" charset="0"/>
              </a:rPr>
              <a:t>\set autocommit on|off</a:t>
            </a:r>
          </a:p>
        </p:txBody>
      </p:sp>
      <p:graphicFrame>
        <p:nvGraphicFramePr>
          <p:cNvPr id="8" name="Table 7"/>
          <p:cNvGraphicFramePr>
            <a:graphicFrameLocks noGrp="1"/>
          </p:cNvGraphicFramePr>
          <p:nvPr>
            <p:extLst>
              <p:ext uri="{D42A27DB-BD31-4B8C-83A1-F6EECF244321}">
                <p14:modId xmlns:p14="http://schemas.microsoft.com/office/powerpoint/2010/main" val="3572699527"/>
              </p:ext>
            </p:extLst>
          </p:nvPr>
        </p:nvGraphicFramePr>
        <p:xfrm>
          <a:off x="228600" y="2652312"/>
          <a:ext cx="8686800" cy="1828800"/>
        </p:xfrm>
        <a:graphic>
          <a:graphicData uri="http://schemas.openxmlformats.org/drawingml/2006/table">
            <a:tbl>
              <a:tblPr firstRow="1" bandRow="1">
                <a:tableStyleId>{5C22544A-7EE6-4342-B048-85BDC9FD1C3A}</a:tableStyleId>
              </a:tblPr>
              <a:tblGrid>
                <a:gridCol w="4343400"/>
                <a:gridCol w="4343400"/>
              </a:tblGrid>
              <a:tr h="0">
                <a:tc>
                  <a:txBody>
                    <a:bodyPr/>
                    <a:lstStyle/>
                    <a:p>
                      <a:r>
                        <a:rPr lang="en-US" dirty="0" smtClean="0"/>
                        <a:t>Action</a:t>
                      </a:r>
                      <a:endParaRPr lang="en-US" dirty="0"/>
                    </a:p>
                  </a:txBody>
                  <a:tcPr/>
                </a:tc>
                <a:tc>
                  <a:txBody>
                    <a:bodyPr/>
                    <a:lstStyle/>
                    <a:p>
                      <a:r>
                        <a:rPr lang="en-US" dirty="0" smtClean="0"/>
                        <a:t>SQL Syntax</a:t>
                      </a:r>
                      <a:endParaRPr lang="en-US" dirty="0"/>
                    </a:p>
                  </a:txBody>
                  <a:tcPr/>
                </a:tc>
              </a:tr>
              <a:tr h="168226">
                <a:tc>
                  <a:txBody>
                    <a:bodyPr/>
                    <a:lstStyle/>
                    <a:p>
                      <a:r>
                        <a:rPr lang="en-US" dirty="0" smtClean="0"/>
                        <a:t>Start a transaction block</a:t>
                      </a:r>
                      <a:endParaRPr lang="en-US" dirty="0"/>
                    </a:p>
                  </a:txBody>
                  <a:tcPr/>
                </a:tc>
                <a:tc>
                  <a:txBody>
                    <a:bodyPr/>
                    <a:lstStyle/>
                    <a:p>
                      <a:r>
                        <a:rPr lang="en-US" dirty="0" smtClean="0">
                          <a:latin typeface="Courier New" pitchFamily="49" charset="0"/>
                          <a:cs typeface="Courier New" pitchFamily="49" charset="0"/>
                        </a:rPr>
                        <a:t>BEGIN</a:t>
                      </a:r>
                      <a:r>
                        <a:rPr lang="en-US" dirty="0" smtClean="0">
                          <a:latin typeface="+mj-lt"/>
                          <a:cs typeface="Courier New" pitchFamily="49" charset="0"/>
                        </a:rPr>
                        <a:t> or</a:t>
                      </a:r>
                      <a:r>
                        <a:rPr lang="en-US" dirty="0" smtClean="0">
                          <a:latin typeface="Courier New" pitchFamily="49" charset="0"/>
                          <a:cs typeface="Courier New" pitchFamily="49" charset="0"/>
                        </a:rPr>
                        <a:t> START</a:t>
                      </a:r>
                      <a:r>
                        <a:rPr lang="en-US" baseline="0" dirty="0" smtClean="0">
                          <a:latin typeface="Courier New" pitchFamily="49" charset="0"/>
                          <a:cs typeface="Courier New" pitchFamily="49" charset="0"/>
                        </a:rPr>
                        <a:t> TRANSACTION</a:t>
                      </a:r>
                      <a:endParaRPr lang="en-US" dirty="0">
                        <a:latin typeface="Courier New" pitchFamily="49" charset="0"/>
                        <a:cs typeface="Courier New" pitchFamily="49" charset="0"/>
                      </a:endParaRPr>
                    </a:p>
                  </a:txBody>
                  <a:tcPr/>
                </a:tc>
              </a:tr>
              <a:tr h="168226">
                <a:tc>
                  <a:txBody>
                    <a:bodyPr/>
                    <a:lstStyle/>
                    <a:p>
                      <a:r>
                        <a:rPr lang="en-US" dirty="0" smtClean="0"/>
                        <a:t>Commit the results of a transaction</a:t>
                      </a:r>
                      <a:endParaRPr lang="en-US" dirty="0"/>
                    </a:p>
                  </a:txBody>
                  <a:tcPr/>
                </a:tc>
                <a:tc>
                  <a:txBody>
                    <a:bodyPr/>
                    <a:lstStyle/>
                    <a:p>
                      <a:r>
                        <a:rPr lang="en-US" dirty="0" smtClean="0">
                          <a:latin typeface="Courier New" pitchFamily="49" charset="0"/>
                          <a:cs typeface="Courier New" pitchFamily="49" charset="0"/>
                        </a:rPr>
                        <a:t>END</a:t>
                      </a:r>
                      <a:r>
                        <a:rPr lang="en-US" dirty="0" smtClean="0">
                          <a:latin typeface="+mj-lt"/>
                          <a:cs typeface="Courier New" pitchFamily="49" charset="0"/>
                        </a:rPr>
                        <a:t> or </a:t>
                      </a:r>
                      <a:r>
                        <a:rPr lang="en-US" dirty="0" smtClean="0">
                          <a:latin typeface="Courier New" pitchFamily="49" charset="0"/>
                          <a:cs typeface="Courier New" pitchFamily="49" charset="0"/>
                        </a:rPr>
                        <a:t>COMMIT</a:t>
                      </a:r>
                      <a:endParaRPr lang="en-US" dirty="0">
                        <a:latin typeface="Courier New" pitchFamily="49" charset="0"/>
                        <a:cs typeface="Courier New" pitchFamily="49" charset="0"/>
                      </a:endParaRPr>
                    </a:p>
                  </a:txBody>
                  <a:tcPr/>
                </a:tc>
              </a:tr>
              <a:tr h="0">
                <a:tc>
                  <a:txBody>
                    <a:bodyPr/>
                    <a:lstStyle/>
                    <a:p>
                      <a:r>
                        <a:rPr lang="en-US" baseline="0" dirty="0" smtClean="0"/>
                        <a:t>Abandon the transaction</a:t>
                      </a:r>
                    </a:p>
                  </a:txBody>
                  <a:tcPr/>
                </a:tc>
                <a:tc>
                  <a:txBody>
                    <a:bodyPr/>
                    <a:lstStyle/>
                    <a:p>
                      <a:r>
                        <a:rPr lang="en-US" dirty="0" smtClean="0">
                          <a:latin typeface="Courier New" pitchFamily="49" charset="0"/>
                          <a:cs typeface="Courier New" pitchFamily="49" charset="0"/>
                        </a:rPr>
                        <a:t>ROLLBACK</a:t>
                      </a:r>
                      <a:endParaRPr lang="en-US" dirty="0">
                        <a:latin typeface="Courier New" pitchFamily="49" charset="0"/>
                        <a:cs typeface="Courier New" pitchFamily="49" charset="0"/>
                      </a:endParaRPr>
                    </a:p>
                  </a:txBody>
                  <a:tcPr/>
                </a:tc>
              </a:tr>
              <a:tr h="0">
                <a:tc>
                  <a:txBody>
                    <a:bodyPr/>
                    <a:lstStyle/>
                    <a:p>
                      <a:r>
                        <a:rPr lang="en-US" baseline="0" dirty="0" smtClean="0"/>
                        <a:t>Create a savepoint</a:t>
                      </a:r>
                    </a:p>
                  </a:txBody>
                  <a:tcPr/>
                </a:tc>
                <a:tc>
                  <a:txBody>
                    <a:bodyPr/>
                    <a:lstStyle/>
                    <a:p>
                      <a:r>
                        <a:rPr lang="en-US" dirty="0" smtClean="0">
                          <a:latin typeface="Courier New" pitchFamily="49" charset="0"/>
                          <a:cs typeface="Courier New" pitchFamily="49" charset="0"/>
                        </a:rPr>
                        <a:t>SAVEPOINT</a:t>
                      </a:r>
                      <a:endParaRPr lang="en-US"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6446565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226"/>
            <a:ext cx="8229600" cy="905715"/>
          </a:xfrm>
        </p:spPr>
        <p:txBody>
          <a:bodyPr/>
          <a:lstStyle/>
          <a:p>
            <a:r>
              <a:rPr lang="en-US" dirty="0" smtClean="0"/>
              <a:t>Transaction Concurrency Control</a:t>
            </a:r>
            <a:endParaRPr lang="en-US" dirty="0"/>
          </a:p>
        </p:txBody>
      </p:sp>
      <p:sp>
        <p:nvSpPr>
          <p:cNvPr id="3" name="Content Placeholder 2"/>
          <p:cNvSpPr>
            <a:spLocks noGrp="1"/>
          </p:cNvSpPr>
          <p:nvPr>
            <p:ph idx="1"/>
          </p:nvPr>
        </p:nvSpPr>
        <p:spPr>
          <a:xfrm>
            <a:off x="457200" y="923843"/>
            <a:ext cx="8229600" cy="4525963"/>
          </a:xfrm>
        </p:spPr>
        <p:txBody>
          <a:bodyPr/>
          <a:lstStyle/>
          <a:p>
            <a:pPr>
              <a:buNone/>
            </a:pPr>
            <a:r>
              <a:rPr lang="en-US" dirty="0" smtClean="0"/>
              <a:t>Greenplum supports all transaction isolation levels, including:</a:t>
            </a:r>
          </a:p>
          <a:p>
            <a:r>
              <a:rPr lang="en-US" dirty="0" smtClean="0">
                <a:latin typeface="Courier New" pitchFamily="49" charset="0"/>
                <a:cs typeface="Courier New" pitchFamily="49" charset="0"/>
              </a:rPr>
              <a:t>READ COMMITTED </a:t>
            </a:r>
            <a:r>
              <a:rPr lang="en-US" dirty="0" smtClean="0"/>
              <a:t>/ </a:t>
            </a:r>
            <a:r>
              <a:rPr lang="en-US" dirty="0" smtClean="0">
                <a:latin typeface="Courier New" pitchFamily="49" charset="0"/>
                <a:cs typeface="Courier New" pitchFamily="49" charset="0"/>
              </a:rPr>
              <a:t>READ UNCOMMITTED</a:t>
            </a:r>
          </a:p>
          <a:p>
            <a:r>
              <a:rPr lang="en-US" dirty="0" smtClean="0">
                <a:latin typeface="Courier New" pitchFamily="49" charset="0"/>
                <a:cs typeface="Courier New" pitchFamily="49" charset="0"/>
              </a:rPr>
              <a:t>SERIALIZABLE </a:t>
            </a:r>
            <a:r>
              <a:rPr lang="en-US" dirty="0" smtClean="0"/>
              <a:t>/ </a:t>
            </a:r>
            <a:r>
              <a:rPr lang="en-US" dirty="0" smtClean="0">
                <a:latin typeface="Courier New" pitchFamily="49" charset="0"/>
                <a:cs typeface="Courier New" pitchFamily="49" charset="0"/>
              </a:rPr>
              <a:t>REPEATABLE READ</a:t>
            </a:r>
          </a:p>
          <a:p>
            <a:pPr>
              <a:buNone/>
            </a:pPr>
            <a:endParaRPr lang="en-US" dirty="0" smtClean="0"/>
          </a:p>
          <a:p>
            <a:pPr>
              <a:buNone/>
            </a:pPr>
            <a:r>
              <a:rPr lang="en-US" dirty="0" smtClean="0"/>
              <a:t>In Greenplum:</a:t>
            </a:r>
          </a:p>
          <a:p>
            <a:r>
              <a:rPr lang="en-US" dirty="0" smtClean="0">
                <a:latin typeface="Courier New" pitchFamily="49" charset="0"/>
                <a:cs typeface="Courier New" pitchFamily="49" charset="0"/>
              </a:rPr>
              <a:t>INSERT </a:t>
            </a:r>
            <a:r>
              <a:rPr lang="en-US" dirty="0" smtClean="0">
                <a:cs typeface="Courier New" pitchFamily="49" charset="0"/>
              </a:rPr>
              <a:t>/ </a:t>
            </a:r>
            <a:r>
              <a:rPr lang="en-US" dirty="0" smtClean="0">
                <a:latin typeface="Courier New" pitchFamily="49" charset="0"/>
                <a:cs typeface="Courier New" pitchFamily="49" charset="0"/>
              </a:rPr>
              <a:t>COPY</a:t>
            </a:r>
            <a:r>
              <a:rPr lang="en-US" dirty="0" smtClean="0"/>
              <a:t> acquire locks at the row-level</a:t>
            </a:r>
          </a:p>
          <a:p>
            <a:r>
              <a:rPr lang="en-US" dirty="0" smtClean="0">
                <a:latin typeface="Courier New" pitchFamily="49" charset="0"/>
                <a:cs typeface="Courier New" pitchFamily="49" charset="0"/>
              </a:rPr>
              <a:t>UPDATE </a:t>
            </a:r>
            <a:r>
              <a:rPr lang="en-US" dirty="0" smtClean="0">
                <a:cs typeface="Courier New" pitchFamily="49" charset="0"/>
              </a:rPr>
              <a:t>/ </a:t>
            </a:r>
            <a:r>
              <a:rPr lang="en-US" dirty="0" smtClean="0">
                <a:latin typeface="Courier New" pitchFamily="49" charset="0"/>
                <a:cs typeface="Courier New" pitchFamily="49" charset="0"/>
              </a:rPr>
              <a:t>DELETE</a:t>
            </a:r>
            <a:r>
              <a:rPr lang="en-US" dirty="0" smtClean="0"/>
              <a:t> acquire locks at the table-level</a:t>
            </a:r>
          </a:p>
          <a:p>
            <a:r>
              <a:rPr lang="en-US" dirty="0" smtClean="0"/>
              <a:t>You can use the </a:t>
            </a:r>
            <a:r>
              <a:rPr lang="en-US" dirty="0" smtClean="0">
                <a:latin typeface="Courier New" pitchFamily="49" charset="0"/>
                <a:cs typeface="Courier New" pitchFamily="49" charset="0"/>
              </a:rPr>
              <a:t>LOCK</a:t>
            </a:r>
            <a:r>
              <a:rPr lang="en-US" dirty="0" smtClean="0"/>
              <a:t> command to acquire specific locks</a:t>
            </a:r>
          </a:p>
          <a:p>
            <a:r>
              <a:rPr lang="en-US" dirty="0" smtClean="0"/>
              <a:t>The </a:t>
            </a:r>
            <a:r>
              <a:rPr lang="en-US" dirty="0" smtClean="0">
                <a:latin typeface="Courier New" pitchFamily="49" charset="0"/>
                <a:cs typeface="Courier New" pitchFamily="49" charset="0"/>
              </a:rPr>
              <a:t>LOCK</a:t>
            </a:r>
            <a:r>
              <a:rPr lang="en-US" dirty="0" smtClean="0"/>
              <a:t> command must be used within a transaction block</a:t>
            </a:r>
          </a:p>
        </p:txBody>
      </p:sp>
    </p:spTree>
    <p:extLst>
      <p:ext uri="{BB962C8B-B14F-4D97-AF65-F5344CB8AC3E}">
        <p14:creationId xmlns:p14="http://schemas.microsoft.com/office/powerpoint/2010/main" val="29315613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Checking for Lock Conflicts</a:t>
            </a:r>
            <a:endParaRPr lang="en-US" dirty="0"/>
          </a:p>
        </p:txBody>
      </p:sp>
      <p:sp>
        <p:nvSpPr>
          <p:cNvPr id="7" name="Content Placeholder 6"/>
          <p:cNvSpPr>
            <a:spLocks noGrp="1"/>
          </p:cNvSpPr>
          <p:nvPr>
            <p:ph idx="1"/>
          </p:nvPr>
        </p:nvSpPr>
        <p:spPr>
          <a:xfrm>
            <a:off x="457200" y="1198959"/>
            <a:ext cx="8229600" cy="4525963"/>
          </a:xfrm>
        </p:spPr>
        <p:txBody>
          <a:bodyPr/>
          <a:lstStyle/>
          <a:p>
            <a:pPr>
              <a:buNone/>
            </a:pPr>
            <a:r>
              <a:rPr lang="en-US" dirty="0" smtClean="0"/>
              <a:t>Lock conflicts can be:</a:t>
            </a:r>
          </a:p>
          <a:p>
            <a:r>
              <a:rPr lang="en-US" dirty="0" smtClean="0"/>
              <a:t>Verified by querying </a:t>
            </a:r>
            <a:r>
              <a:rPr lang="en-US" dirty="0" smtClean="0">
                <a:latin typeface="Courier New" pitchFamily="49" charset="0"/>
                <a:cs typeface="Courier New" pitchFamily="49" charset="0"/>
              </a:rPr>
              <a:t>pg_locks</a:t>
            </a:r>
          </a:p>
          <a:p>
            <a:r>
              <a:rPr lang="en-US" dirty="0" smtClean="0"/>
              <a:t>Resolved by an administrator</a:t>
            </a:r>
          </a:p>
          <a:p>
            <a:r>
              <a:rPr lang="en-US" dirty="0" smtClean="0"/>
              <a:t>Caused by:</a:t>
            </a:r>
          </a:p>
          <a:p>
            <a:pPr lvl="1"/>
            <a:r>
              <a:rPr lang="en-US" dirty="0" smtClean="0"/>
              <a:t>Concurrent transactions accessing the same object</a:t>
            </a:r>
          </a:p>
          <a:p>
            <a:pPr lvl="1"/>
            <a:r>
              <a:rPr lang="en-US" dirty="0" smtClean="0"/>
              <a:t>Resource queue locks</a:t>
            </a:r>
          </a:p>
          <a:p>
            <a:pPr lvl="1"/>
            <a:r>
              <a:rPr lang="en-US" dirty="0" smtClean="0"/>
              <a:t>Transaction deadlocks between segments (rare)</a:t>
            </a:r>
          </a:p>
        </p:txBody>
      </p:sp>
    </p:spTree>
    <p:extLst>
      <p:ext uri="{BB962C8B-B14F-4D97-AF65-F5344CB8AC3E}">
        <p14:creationId xmlns:p14="http://schemas.microsoft.com/office/powerpoint/2010/main" val="38353702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631720" y="1488579"/>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a:p>
          <a:p>
            <a:pPr marL="495300">
              <a:buSzPct val="100000"/>
            </a:pPr>
            <a:r>
              <a:rPr lang="en-US" sz="2600" dirty="0"/>
              <a:t>SQL support in GPDB</a:t>
            </a:r>
          </a:p>
          <a:p>
            <a:pPr marL="495300">
              <a:buSzPct val="100000"/>
            </a:pPr>
            <a:r>
              <a:rPr lang="en-US" sz="2600" dirty="0"/>
              <a:t>Built-in operators and functions</a:t>
            </a:r>
          </a:p>
          <a:p>
            <a:pPr marL="495300">
              <a:buSzPct val="100000"/>
            </a:pPr>
            <a:r>
              <a:rPr lang="en-US" sz="2600" dirty="0"/>
              <a:t>Transactions</a:t>
            </a:r>
          </a:p>
          <a:p>
            <a:pPr marL="495300">
              <a:buSzPct val="100000"/>
            </a:pPr>
            <a:endParaRPr lang="en-US" sz="2600" dirty="0"/>
          </a:p>
          <a:p>
            <a:pPr marL="495300">
              <a:buSzPct val="100000"/>
            </a:pPr>
            <a:r>
              <a:rPr lang="en-US" sz="2600" dirty="0"/>
              <a:t>Apply these concepts in the lab</a:t>
            </a:r>
          </a:p>
          <a:p>
            <a:pPr marL="495300" indent="-342900">
              <a:buSzPct val="100000"/>
            </a:pPr>
            <a:endParaRPr lang="en-US" sz="2600" dirty="0"/>
          </a:p>
        </p:txBody>
      </p:sp>
    </p:spTree>
    <p:extLst>
      <p:ext uri="{BB962C8B-B14F-4D97-AF65-F5344CB8AC3E}">
        <p14:creationId xmlns:p14="http://schemas.microsoft.com/office/powerpoint/2010/main" val="70491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5771029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679589"/>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p>
          <a:p>
            <a:pPr marL="495300" indent="-342900">
              <a:buSzPct val="100000"/>
            </a:pPr>
            <a:r>
              <a:rPr lang="en-US" sz="2600" dirty="0"/>
              <a:t>Introduction</a:t>
            </a:r>
          </a:p>
          <a:p>
            <a:pPr marL="495300" indent="-342900">
              <a:buSzPct val="100000"/>
            </a:pPr>
            <a:r>
              <a:rPr lang="en-US" sz="2600" dirty="0"/>
              <a:t>SQL support in GPDB</a:t>
            </a:r>
          </a:p>
          <a:p>
            <a:pPr marL="495300" indent="-342900">
              <a:buSzPct val="100000"/>
            </a:pPr>
            <a:r>
              <a:rPr lang="en-US" sz="2600" dirty="0"/>
              <a:t>Built-in operators and functions</a:t>
            </a:r>
          </a:p>
          <a:p>
            <a:pPr marL="495300" indent="-342900">
              <a:buSzPct val="100000"/>
            </a:pPr>
            <a:r>
              <a:rPr lang="en-US" sz="2600" dirty="0"/>
              <a:t>Transactions</a:t>
            </a:r>
          </a:p>
          <a:p>
            <a:pPr marL="495300" indent="-342900">
              <a:buSzPct val="100000"/>
            </a:pPr>
            <a:endParaRPr lang="en-US" sz="2600" dirty="0"/>
          </a:p>
          <a:p>
            <a:pPr marL="495300" indent="-342900">
              <a:buSzPct val="100000"/>
            </a:pPr>
            <a:endParaRPr lang="en-US" sz="2600" dirty="0"/>
          </a:p>
          <a:p>
            <a:pPr marL="495300" indent="-342900">
              <a:buSzPct val="100000"/>
            </a:pPr>
            <a:endParaRPr lang="en-US" sz="2600" dirty="0"/>
          </a:p>
        </p:txBody>
      </p:sp>
    </p:spTree>
    <p:extLst>
      <p:ext uri="{BB962C8B-B14F-4D97-AF65-F5344CB8AC3E}">
        <p14:creationId xmlns:p14="http://schemas.microsoft.com/office/powerpoint/2010/main" val="10540158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0520"/>
            <a:ext cx="8229600" cy="1025245"/>
          </a:xfrm>
        </p:spPr>
        <p:txBody>
          <a:bodyPr/>
          <a:lstStyle/>
          <a:p>
            <a:r>
              <a:rPr lang="en-US" dirty="0" smtClean="0"/>
              <a:t>SQL Support in Greenplum Database</a:t>
            </a:r>
            <a:endParaRPr lang="en-US" dirty="0"/>
          </a:p>
        </p:txBody>
      </p:sp>
      <p:sp>
        <p:nvSpPr>
          <p:cNvPr id="8" name="Content Placeholder 7"/>
          <p:cNvSpPr>
            <a:spLocks noGrp="1"/>
          </p:cNvSpPr>
          <p:nvPr>
            <p:ph idx="1"/>
          </p:nvPr>
        </p:nvSpPr>
        <p:spPr>
          <a:xfrm>
            <a:off x="457200" y="1119333"/>
            <a:ext cx="8229600" cy="5476267"/>
          </a:xfrm>
        </p:spPr>
        <p:txBody>
          <a:bodyPr>
            <a:normAutofit/>
          </a:bodyPr>
          <a:lstStyle/>
          <a:p>
            <a:pPr>
              <a:buNone/>
            </a:pPr>
            <a:endParaRPr lang="en-US" dirty="0" smtClean="0"/>
          </a:p>
          <a:p>
            <a:r>
              <a:rPr lang="en-US" dirty="0"/>
              <a:t>Greenplum Database is almost fully compliant with the SQL 1992 standard</a:t>
            </a:r>
          </a:p>
          <a:p>
            <a:r>
              <a:rPr lang="en-US" dirty="0"/>
              <a:t>GPDB supports most of the features from SQL 1999</a:t>
            </a:r>
          </a:p>
          <a:p>
            <a:r>
              <a:rPr lang="en-US" dirty="0"/>
              <a:t>Several features from SQL 2003 have also been implemented (e.g. SQL OLAP features)</a:t>
            </a:r>
          </a:p>
          <a:p>
            <a:r>
              <a:rPr lang="en-US" dirty="0"/>
              <a:t>A detailed treatment of GPDB’s SQL conformance can be found here (and within links found there): http://gpdb.docs.pivotal.io/4330/ref_guide/feature_summary.html</a:t>
            </a:r>
          </a:p>
          <a:p>
            <a:endParaRPr lang="en-US" dirty="0"/>
          </a:p>
        </p:txBody>
      </p:sp>
    </p:spTree>
    <p:extLst>
      <p:ext uri="{BB962C8B-B14F-4D97-AF65-F5344CB8AC3E}">
        <p14:creationId xmlns:p14="http://schemas.microsoft.com/office/powerpoint/2010/main" val="34164130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12" y="440777"/>
            <a:ext cx="8229600" cy="874047"/>
          </a:xfrm>
        </p:spPr>
        <p:txBody>
          <a:bodyPr/>
          <a:lstStyle/>
          <a:p>
            <a:r>
              <a:rPr lang="en-US" dirty="0" smtClean="0"/>
              <a:t>Managing Data</a:t>
            </a:r>
            <a:endParaRPr lang="en-US" dirty="0"/>
          </a:p>
        </p:txBody>
      </p:sp>
      <p:sp>
        <p:nvSpPr>
          <p:cNvPr id="7" name="Content Placeholder 6"/>
          <p:cNvSpPr>
            <a:spLocks noGrp="1"/>
          </p:cNvSpPr>
          <p:nvPr>
            <p:ph idx="1"/>
          </p:nvPr>
        </p:nvSpPr>
        <p:spPr>
          <a:xfrm>
            <a:off x="505012" y="1588031"/>
            <a:ext cx="8229600" cy="4525963"/>
          </a:xfrm>
        </p:spPr>
        <p:txBody>
          <a:bodyPr/>
          <a:lstStyle/>
          <a:p>
            <a:pPr>
              <a:buNone/>
            </a:pPr>
            <a:r>
              <a:rPr lang="en-US" dirty="0" smtClean="0"/>
              <a:t>When working with data, data can be:</a:t>
            </a:r>
          </a:p>
        </p:txBody>
      </p:sp>
      <p:grpSp>
        <p:nvGrpSpPr>
          <p:cNvPr id="3" name="Group 21"/>
          <p:cNvGrpSpPr/>
          <p:nvPr/>
        </p:nvGrpSpPr>
        <p:grpSpPr>
          <a:xfrm>
            <a:off x="657412" y="2261639"/>
            <a:ext cx="2125569" cy="2268969"/>
            <a:chOff x="609600" y="1524000"/>
            <a:chExt cx="2125569" cy="2268969"/>
          </a:xfrm>
        </p:grpSpPr>
        <p:sp>
          <p:nvSpPr>
            <p:cNvPr id="8" name="Round Same Side Corner Rectangle 7"/>
            <p:cNvSpPr/>
            <p:nvPr/>
          </p:nvSpPr>
          <p:spPr>
            <a:xfrm>
              <a:off x="609600" y="1524000"/>
              <a:ext cx="2125569" cy="1586692"/>
            </a:xfrm>
            <a:prstGeom prst="round2SameRect">
              <a:avLst>
                <a:gd name="adj1" fmla="val 8000"/>
                <a:gd name="adj2" fmla="val 0"/>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 name="Group 8"/>
            <p:cNvGrpSpPr/>
            <p:nvPr/>
          </p:nvGrpSpPr>
          <p:grpSpPr>
            <a:xfrm>
              <a:off x="609600" y="3110692"/>
              <a:ext cx="2125569" cy="682277"/>
              <a:chOff x="936254" y="1592345"/>
              <a:chExt cx="2125569" cy="682277"/>
            </a:xfrm>
          </p:grpSpPr>
          <p:sp>
            <p:nvSpPr>
              <p:cNvPr id="10" name="Rectangle 9"/>
              <p:cNvSpPr/>
              <p:nvPr/>
            </p:nvSpPr>
            <p:spPr>
              <a:xfrm>
                <a:off x="936254" y="1592345"/>
                <a:ext cx="2125569" cy="682277"/>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1" name="Rectangle 10"/>
              <p:cNvSpPr/>
              <p:nvPr/>
            </p:nvSpPr>
            <p:spPr>
              <a:xfrm>
                <a:off x="936254" y="1592345"/>
                <a:ext cx="2111746"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2200" kern="1200" dirty="0" smtClean="0"/>
                  <a:t>Inserted</a:t>
                </a:r>
                <a:endParaRPr lang="en-US" sz="2200" kern="1200" dirty="0"/>
              </a:p>
            </p:txBody>
          </p:sp>
        </p:grpSp>
      </p:grpSp>
      <p:grpSp>
        <p:nvGrpSpPr>
          <p:cNvPr id="9" name="Group 20"/>
          <p:cNvGrpSpPr/>
          <p:nvPr/>
        </p:nvGrpSpPr>
        <p:grpSpPr>
          <a:xfrm>
            <a:off x="3320673" y="2261639"/>
            <a:ext cx="2141079" cy="2268969"/>
            <a:chOff x="3094867" y="1524000"/>
            <a:chExt cx="2141079" cy="2268969"/>
          </a:xfrm>
        </p:grpSpPr>
        <p:sp>
          <p:nvSpPr>
            <p:cNvPr id="12" name="Round Same Side Corner Rectangle 11"/>
            <p:cNvSpPr/>
            <p:nvPr/>
          </p:nvSpPr>
          <p:spPr>
            <a:xfrm>
              <a:off x="3094867" y="1524000"/>
              <a:ext cx="2125569" cy="1586692"/>
            </a:xfrm>
            <a:prstGeom prst="round2SameRect">
              <a:avLst>
                <a:gd name="adj1" fmla="val 8000"/>
                <a:gd name="adj2" fmla="val 0"/>
              </a:avLst>
            </a:prstGeom>
          </p:spPr>
          <p:style>
            <a:lnRef idx="2">
              <a:schemeClr val="accent5">
                <a:hueOff val="-531809"/>
                <a:satOff val="6490"/>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3094867" y="3110692"/>
              <a:ext cx="2141079" cy="682277"/>
              <a:chOff x="3421521" y="1592345"/>
              <a:chExt cx="2141079" cy="682277"/>
            </a:xfrm>
          </p:grpSpPr>
          <p:sp>
            <p:nvSpPr>
              <p:cNvPr id="14" name="Rectangle 13"/>
              <p:cNvSpPr/>
              <p:nvPr/>
            </p:nvSpPr>
            <p:spPr>
              <a:xfrm>
                <a:off x="3421521" y="1592345"/>
                <a:ext cx="2125569" cy="682277"/>
              </a:xfrm>
              <a:prstGeom prst="rect">
                <a:avLst/>
              </a:prstGeom>
            </p:spPr>
            <p:style>
              <a:lnRef idx="2">
                <a:schemeClr val="accent5">
                  <a:hueOff val="-531809"/>
                  <a:satOff val="6490"/>
                  <a:lumOff val="-1961"/>
                  <a:alphaOff val="0"/>
                </a:schemeClr>
              </a:lnRef>
              <a:fillRef idx="1">
                <a:schemeClr val="accent5">
                  <a:hueOff val="-531809"/>
                  <a:satOff val="6490"/>
                  <a:lumOff val="-1961"/>
                  <a:alphaOff val="0"/>
                </a:schemeClr>
              </a:fillRef>
              <a:effectRef idx="1">
                <a:schemeClr val="accent5">
                  <a:hueOff val="-531809"/>
                  <a:satOff val="6490"/>
                  <a:lumOff val="-1961"/>
                  <a:alphaOff val="0"/>
                </a:schemeClr>
              </a:effectRef>
              <a:fontRef idx="minor">
                <a:schemeClr val="lt1"/>
              </a:fontRef>
            </p:style>
          </p:sp>
          <p:sp>
            <p:nvSpPr>
              <p:cNvPr id="15" name="Rectangle 14"/>
              <p:cNvSpPr/>
              <p:nvPr/>
            </p:nvSpPr>
            <p:spPr>
              <a:xfrm>
                <a:off x="3421521" y="1592345"/>
                <a:ext cx="2141079"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2200" kern="1200" dirty="0" smtClean="0"/>
                  <a:t>Updated</a:t>
                </a:r>
                <a:endParaRPr lang="en-US" sz="2200" kern="1200" dirty="0"/>
              </a:p>
            </p:txBody>
          </p:sp>
        </p:grpSp>
      </p:grpSp>
      <p:grpSp>
        <p:nvGrpSpPr>
          <p:cNvPr id="17" name="Group 19"/>
          <p:cNvGrpSpPr/>
          <p:nvPr/>
        </p:nvGrpSpPr>
        <p:grpSpPr>
          <a:xfrm>
            <a:off x="5999443" y="2261639"/>
            <a:ext cx="2125569" cy="2268969"/>
            <a:chOff x="5580133" y="1524000"/>
            <a:chExt cx="2125569" cy="2268969"/>
          </a:xfrm>
        </p:grpSpPr>
        <p:sp>
          <p:nvSpPr>
            <p:cNvPr id="16" name="Round Same Side Corner Rectangle 15"/>
            <p:cNvSpPr/>
            <p:nvPr/>
          </p:nvSpPr>
          <p:spPr>
            <a:xfrm>
              <a:off x="5580133" y="1524000"/>
              <a:ext cx="2125569" cy="1586692"/>
            </a:xfrm>
            <a:prstGeom prst="round2SameRect">
              <a:avLst>
                <a:gd name="adj1" fmla="val 8000"/>
                <a:gd name="adj2" fmla="val 0"/>
              </a:avLst>
            </a:prstGeom>
          </p:spPr>
          <p:style>
            <a:lnRef idx="2">
              <a:schemeClr val="accent5">
                <a:hueOff val="-1063618"/>
                <a:satOff val="12980"/>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0" name="Group 16"/>
            <p:cNvGrpSpPr/>
            <p:nvPr/>
          </p:nvGrpSpPr>
          <p:grpSpPr>
            <a:xfrm>
              <a:off x="5580133" y="3110692"/>
              <a:ext cx="2125569" cy="682277"/>
              <a:chOff x="5906787" y="1592345"/>
              <a:chExt cx="2125569" cy="682277"/>
            </a:xfrm>
          </p:grpSpPr>
          <p:sp>
            <p:nvSpPr>
              <p:cNvPr id="18" name="Rectangle 17"/>
              <p:cNvSpPr/>
              <p:nvPr/>
            </p:nvSpPr>
            <p:spPr>
              <a:xfrm>
                <a:off x="5906787" y="1592345"/>
                <a:ext cx="2125569" cy="682277"/>
              </a:xfrm>
              <a:prstGeom prst="rect">
                <a:avLst/>
              </a:prstGeom>
            </p:spPr>
            <p:style>
              <a:lnRef idx="2">
                <a:schemeClr val="accent5">
                  <a:hueOff val="-1063618"/>
                  <a:satOff val="12980"/>
                  <a:lumOff val="-3922"/>
                  <a:alphaOff val="0"/>
                </a:schemeClr>
              </a:lnRef>
              <a:fillRef idx="1">
                <a:schemeClr val="accent5">
                  <a:hueOff val="-1063618"/>
                  <a:satOff val="12980"/>
                  <a:lumOff val="-3922"/>
                  <a:alphaOff val="0"/>
                </a:schemeClr>
              </a:fillRef>
              <a:effectRef idx="1">
                <a:schemeClr val="accent5">
                  <a:hueOff val="-1063618"/>
                  <a:satOff val="12980"/>
                  <a:lumOff val="-3922"/>
                  <a:alphaOff val="0"/>
                </a:schemeClr>
              </a:effectRef>
              <a:fontRef idx="minor">
                <a:schemeClr val="lt1"/>
              </a:fontRef>
            </p:style>
          </p:sp>
          <p:sp>
            <p:nvSpPr>
              <p:cNvPr id="19" name="Rectangle 18"/>
              <p:cNvSpPr/>
              <p:nvPr/>
            </p:nvSpPr>
            <p:spPr>
              <a:xfrm>
                <a:off x="5906787" y="1592345"/>
                <a:ext cx="2094213" cy="682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2200" kern="1200" dirty="0" smtClean="0"/>
                  <a:t>Deleted</a:t>
                </a:r>
                <a:endParaRPr lang="en-US" sz="2200" kern="1200" dirty="0"/>
              </a:p>
            </p:txBody>
          </p:sp>
        </p:grpSp>
      </p:grpSp>
      <p:grpSp>
        <p:nvGrpSpPr>
          <p:cNvPr id="21" name="Group 25"/>
          <p:cNvGrpSpPr>
            <a:grpSpLocks noChangeAspect="1"/>
          </p:cNvGrpSpPr>
          <p:nvPr/>
        </p:nvGrpSpPr>
        <p:grpSpPr>
          <a:xfrm>
            <a:off x="581212" y="2490239"/>
            <a:ext cx="2345573" cy="1238440"/>
            <a:chOff x="1942906" y="4241305"/>
            <a:chExt cx="3127430" cy="1651258"/>
          </a:xfrm>
        </p:grpSpPr>
        <p:pic>
          <p:nvPicPr>
            <p:cNvPr id="23" name="Picture 22" descr="LargeFactTable.gif"/>
            <p:cNvPicPr>
              <a:picLocks noChangeAspect="1"/>
            </p:cNvPicPr>
            <p:nvPr/>
          </p:nvPicPr>
          <p:blipFill>
            <a:blip r:embed="rId3" cstate="print"/>
            <a:stretch>
              <a:fillRect/>
            </a:stretch>
          </p:blipFill>
          <p:spPr>
            <a:xfrm>
              <a:off x="3393936" y="4241305"/>
              <a:ext cx="1676400" cy="1651258"/>
            </a:xfrm>
            <a:prstGeom prst="rect">
              <a:avLst/>
            </a:prstGeom>
            <a:ln w="12700">
              <a:solidFill>
                <a:schemeClr val="tx1"/>
              </a:solidFill>
            </a:ln>
            <a:effectLst>
              <a:outerShdw blurRad="63500" sx="102000" sy="102000" algn="ctr" rotWithShape="0">
                <a:prstClr val="black">
                  <a:alpha val="40000"/>
                </a:prstClr>
              </a:outerShdw>
            </a:effectLst>
          </p:spPr>
        </p:pic>
        <p:pic>
          <p:nvPicPr>
            <p:cNvPr id="1026" name="Picture 2" descr="C:\Documents and Settings\cantot\My Documents\Training\Supporting Materials\Icons\PNG files for PowerPoint\All Others\arrow.png"/>
            <p:cNvPicPr>
              <a:picLocks noChangeAspect="1" noChangeArrowheads="1"/>
            </p:cNvPicPr>
            <p:nvPr/>
          </p:nvPicPr>
          <p:blipFill>
            <a:blip r:embed="rId4" cstate="print"/>
            <a:srcRect/>
            <a:stretch>
              <a:fillRect/>
            </a:stretch>
          </p:blipFill>
          <p:spPr bwMode="auto">
            <a:xfrm rot="2057852">
              <a:off x="2700218" y="4334854"/>
              <a:ext cx="885825" cy="876301"/>
            </a:xfrm>
            <a:prstGeom prst="rect">
              <a:avLst/>
            </a:prstGeom>
            <a:noFill/>
          </p:spPr>
        </p:pic>
        <p:sp>
          <p:nvSpPr>
            <p:cNvPr id="25" name="TextBox 24"/>
            <p:cNvSpPr txBox="1"/>
            <p:nvPr/>
          </p:nvSpPr>
          <p:spPr>
            <a:xfrm>
              <a:off x="1942906" y="5079748"/>
              <a:ext cx="1603430" cy="779701"/>
            </a:xfrm>
            <a:prstGeom prst="rect">
              <a:avLst/>
            </a:prstGeom>
            <a:solidFill>
              <a:schemeClr val="bg1"/>
            </a:solidFill>
            <a:ln>
              <a:solidFill>
                <a:schemeClr val="tx2">
                  <a:lumMod val="50000"/>
                </a:schemeClr>
              </a:solidFill>
            </a:ln>
            <a:effectLst>
              <a:outerShdw blurRad="50800" dist="38100" dir="5400000" algn="t" rotWithShape="0">
                <a:prstClr val="black">
                  <a:alpha val="40000"/>
                </a:prstClr>
              </a:outerShdw>
            </a:effectLst>
          </p:spPr>
          <p:txBody>
            <a:bodyPr wrap="none" rtlCol="0">
              <a:spAutoFit/>
            </a:bodyPr>
            <a:lstStyle/>
            <a:p>
              <a:r>
                <a:rPr lang="en-US" sz="800" b="1" dirty="0" smtClean="0">
                  <a:latin typeface="Calibri" pitchFamily="34" charset="0"/>
                </a:rPr>
                <a:t>ROBERT,LASAR,28,IND</a:t>
              </a:r>
            </a:p>
            <a:p>
              <a:r>
                <a:rPr lang="en-US" sz="800" b="1" dirty="0" smtClean="0">
                  <a:latin typeface="Calibri" pitchFamily="34" charset="0"/>
                </a:rPr>
                <a:t>WILLIAM,IAM,57,MGR</a:t>
              </a:r>
            </a:p>
            <a:p>
              <a:r>
                <a:rPr lang="en-US" sz="800" b="1" dirty="0" smtClean="0">
                  <a:latin typeface="Calibri" pitchFamily="34" charset="0"/>
                </a:rPr>
                <a:t>LISA,SIMMONS,45,MGR</a:t>
              </a:r>
            </a:p>
            <a:p>
              <a:r>
                <a:rPr lang="en-US" sz="800" b="1" dirty="0" smtClean="0">
                  <a:latin typeface="Calibri" pitchFamily="34" charset="0"/>
                </a:rPr>
                <a:t>…</a:t>
              </a:r>
              <a:endParaRPr lang="en-US" sz="800" b="1" dirty="0">
                <a:latin typeface="Calibri" pitchFamily="34" charset="0"/>
              </a:endParaRPr>
            </a:p>
          </p:txBody>
        </p:sp>
      </p:grpSp>
      <p:grpSp>
        <p:nvGrpSpPr>
          <p:cNvPr id="22" name="Group 29"/>
          <p:cNvGrpSpPr/>
          <p:nvPr/>
        </p:nvGrpSpPr>
        <p:grpSpPr>
          <a:xfrm>
            <a:off x="3248212" y="2563462"/>
            <a:ext cx="2172072" cy="1176754"/>
            <a:chOff x="3200400" y="1825823"/>
            <a:chExt cx="2172072" cy="1176754"/>
          </a:xfrm>
        </p:grpSpPr>
        <p:sp>
          <p:nvSpPr>
            <p:cNvPr id="27" name="TextBox 26"/>
            <p:cNvSpPr txBox="1"/>
            <p:nvPr/>
          </p:nvSpPr>
          <p:spPr>
            <a:xfrm>
              <a:off x="3488495" y="1825823"/>
              <a:ext cx="1883977" cy="338554"/>
            </a:xfrm>
            <a:prstGeom prst="rect">
              <a:avLst/>
            </a:prstGeom>
            <a:solidFill>
              <a:schemeClr val="bg1"/>
            </a:solidFill>
            <a:ln>
              <a:solidFill>
                <a:schemeClr val="tx2">
                  <a:lumMod val="50000"/>
                </a:schemeClr>
              </a:solidFill>
            </a:ln>
            <a:effectLst>
              <a:outerShdw blurRad="50800" dist="38100" dir="5400000" algn="t" rotWithShape="0">
                <a:prstClr val="black">
                  <a:alpha val="40000"/>
                </a:prstClr>
              </a:outerShdw>
            </a:effectLst>
          </p:spPr>
          <p:txBody>
            <a:bodyPr wrap="none" rtlCol="0">
              <a:spAutoFit/>
            </a:bodyPr>
            <a:lstStyle/>
            <a:p>
              <a:r>
                <a:rPr lang="en-US" sz="1400" b="1" dirty="0" smtClean="0">
                  <a:latin typeface="Calibri" pitchFamily="34" charset="0"/>
                </a:rPr>
                <a:t>ROBERT,LASAR,28,</a:t>
              </a:r>
              <a:r>
                <a:rPr lang="en-US" sz="1600" b="1" dirty="0" smtClean="0">
                  <a:latin typeface="Calibri" pitchFamily="34" charset="0"/>
                </a:rPr>
                <a:t>IND</a:t>
              </a:r>
            </a:p>
          </p:txBody>
        </p:sp>
        <p:sp>
          <p:nvSpPr>
            <p:cNvPr id="28" name="TextBox 27"/>
            <p:cNvSpPr txBox="1"/>
            <p:nvPr/>
          </p:nvSpPr>
          <p:spPr>
            <a:xfrm>
              <a:off x="3200400" y="2664023"/>
              <a:ext cx="1991379" cy="338554"/>
            </a:xfrm>
            <a:prstGeom prst="rect">
              <a:avLst/>
            </a:prstGeom>
            <a:solidFill>
              <a:schemeClr val="bg1"/>
            </a:solidFill>
            <a:ln>
              <a:solidFill>
                <a:schemeClr val="tx2">
                  <a:lumMod val="50000"/>
                </a:schemeClr>
              </a:solidFill>
            </a:ln>
            <a:effectLst>
              <a:outerShdw blurRad="50800" dist="38100" dir="5400000" algn="t" rotWithShape="0">
                <a:prstClr val="black">
                  <a:alpha val="40000"/>
                </a:prstClr>
              </a:outerShdw>
            </a:effectLst>
          </p:spPr>
          <p:txBody>
            <a:bodyPr wrap="none" rtlCol="0">
              <a:spAutoFit/>
            </a:bodyPr>
            <a:lstStyle/>
            <a:p>
              <a:r>
                <a:rPr lang="en-US" sz="1400" b="1" dirty="0" smtClean="0">
                  <a:latin typeface="Calibri" pitchFamily="34" charset="0"/>
                </a:rPr>
                <a:t>ROBERT,LASAR,28,</a:t>
              </a:r>
              <a:r>
                <a:rPr lang="en-US" sz="1600" b="1" dirty="0" smtClean="0">
                  <a:latin typeface="Calibri" pitchFamily="34" charset="0"/>
                </a:rPr>
                <a:t>MGR</a:t>
              </a:r>
            </a:p>
          </p:txBody>
        </p:sp>
        <p:pic>
          <p:nvPicPr>
            <p:cNvPr id="29" name="Picture 2" descr="C:\Documents and Settings\cantot\My Documents\Training\Supporting Materials\Icons\PNG files for PowerPoint\All Others\arrow.png"/>
            <p:cNvPicPr>
              <a:picLocks noChangeAspect="1" noChangeArrowheads="1"/>
            </p:cNvPicPr>
            <p:nvPr/>
          </p:nvPicPr>
          <p:blipFill>
            <a:blip r:embed="rId4" cstate="print"/>
            <a:srcRect/>
            <a:stretch>
              <a:fillRect/>
            </a:stretch>
          </p:blipFill>
          <p:spPr bwMode="auto">
            <a:xfrm rot="9973706">
              <a:off x="4318410" y="2016345"/>
              <a:ext cx="664369" cy="657224"/>
            </a:xfrm>
            <a:prstGeom prst="rect">
              <a:avLst/>
            </a:prstGeom>
            <a:noFill/>
          </p:spPr>
        </p:pic>
      </p:grpSp>
      <p:sp>
        <p:nvSpPr>
          <p:cNvPr id="34" name="TextBox 33"/>
          <p:cNvSpPr txBox="1"/>
          <p:nvPr/>
        </p:nvSpPr>
        <p:spPr>
          <a:xfrm>
            <a:off x="6067612" y="2742175"/>
            <a:ext cx="1968809" cy="738664"/>
          </a:xfrm>
          <a:prstGeom prst="rect">
            <a:avLst/>
          </a:prstGeom>
          <a:solidFill>
            <a:schemeClr val="bg1"/>
          </a:solidFill>
          <a:ln>
            <a:solidFill>
              <a:schemeClr val="tx2">
                <a:lumMod val="50000"/>
              </a:schemeClr>
            </a:solidFill>
          </a:ln>
          <a:effectLst>
            <a:outerShdw blurRad="50800" dist="38100" dir="5400000" algn="t" rotWithShape="0">
              <a:prstClr val="black">
                <a:alpha val="40000"/>
              </a:prstClr>
            </a:outerShdw>
          </a:effectLst>
        </p:spPr>
        <p:txBody>
          <a:bodyPr wrap="none" rtlCol="0">
            <a:spAutoFit/>
          </a:bodyPr>
          <a:lstStyle/>
          <a:p>
            <a:r>
              <a:rPr lang="en-US" sz="1400" b="1" dirty="0" smtClean="0">
                <a:latin typeface="Calibri" pitchFamily="34" charset="0"/>
              </a:rPr>
              <a:t>ROBERT,LASAR,28,IND</a:t>
            </a:r>
          </a:p>
          <a:p>
            <a:r>
              <a:rPr lang="en-US" sz="1400" b="1" dirty="0" smtClean="0">
                <a:latin typeface="Calibri" pitchFamily="34" charset="0"/>
              </a:rPr>
              <a:t>WILLIAM,IAM,57,MGR</a:t>
            </a:r>
          </a:p>
          <a:p>
            <a:r>
              <a:rPr lang="en-US" sz="1400" b="1" dirty="0" smtClean="0">
                <a:latin typeface="Calibri" pitchFamily="34" charset="0"/>
              </a:rPr>
              <a:t>LISA,SIMMONS,45,MGR</a:t>
            </a:r>
          </a:p>
        </p:txBody>
      </p:sp>
      <p:sp>
        <p:nvSpPr>
          <p:cNvPr id="35" name="Rounded Rectangle 34"/>
          <p:cNvSpPr/>
          <p:nvPr/>
        </p:nvSpPr>
        <p:spPr>
          <a:xfrm>
            <a:off x="6067612" y="3004589"/>
            <a:ext cx="1981200" cy="228600"/>
          </a:xfrm>
          <a:prstGeom prst="roundRect">
            <a:avLst>
              <a:gd name="adj" fmla="val 386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9" name="Picture 5" descr="C:\Documents and Settings\cantot\My Documents\Training\Supporting Materials\Icons\PNG files for PowerPoint\All Others\Symbol Delete.png"/>
          <p:cNvPicPr>
            <a:picLocks noChangeAspect="1" noChangeArrowheads="1"/>
          </p:cNvPicPr>
          <p:nvPr/>
        </p:nvPicPr>
        <p:blipFill>
          <a:blip r:embed="rId5" cstate="print"/>
          <a:srcRect/>
          <a:stretch>
            <a:fillRect/>
          </a:stretch>
        </p:blipFill>
        <p:spPr bwMode="auto">
          <a:xfrm>
            <a:off x="7820212" y="2925494"/>
            <a:ext cx="365760" cy="365760"/>
          </a:xfrm>
          <a:prstGeom prst="rect">
            <a:avLst/>
          </a:prstGeom>
          <a:noFill/>
        </p:spPr>
      </p:pic>
    </p:spTree>
    <p:extLst>
      <p:ext uri="{BB962C8B-B14F-4D97-AF65-F5344CB8AC3E}">
        <p14:creationId xmlns:p14="http://schemas.microsoft.com/office/powerpoint/2010/main" val="26852165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1176"/>
          </a:xfrm>
        </p:spPr>
        <p:txBody>
          <a:bodyPr/>
          <a:lstStyle/>
          <a:p>
            <a:r>
              <a:rPr lang="en-US" dirty="0" smtClean="0"/>
              <a:t>Inserting Data</a:t>
            </a:r>
            <a:endParaRPr lang="en-US" dirty="0"/>
          </a:p>
        </p:txBody>
      </p:sp>
      <p:sp>
        <p:nvSpPr>
          <p:cNvPr id="7" name="Content Placeholder 6"/>
          <p:cNvSpPr>
            <a:spLocks noGrp="1"/>
          </p:cNvSpPr>
          <p:nvPr>
            <p:ph idx="1"/>
          </p:nvPr>
        </p:nvSpPr>
        <p:spPr>
          <a:xfrm>
            <a:off x="457200" y="850392"/>
            <a:ext cx="8229600" cy="4525963"/>
          </a:xfrm>
        </p:spPr>
        <p:txBody>
          <a:bodyPr/>
          <a:lstStyle/>
          <a:p>
            <a:pPr>
              <a:buNone/>
            </a:pPr>
            <a:r>
              <a:rPr lang="en-US" dirty="0" smtClean="0">
                <a:latin typeface="Courier New" pitchFamily="49" charset="0"/>
                <a:cs typeface="Courier New" pitchFamily="49" charset="0"/>
              </a:rPr>
              <a:t>INSERT</a:t>
            </a:r>
            <a:r>
              <a:rPr lang="en-US" dirty="0" smtClean="0"/>
              <a:t> command:</a:t>
            </a:r>
          </a:p>
          <a:p>
            <a:r>
              <a:rPr lang="en-US" dirty="0" smtClean="0"/>
              <a:t>Is fully supported</a:t>
            </a:r>
          </a:p>
          <a:p>
            <a:r>
              <a:rPr lang="en-US" dirty="0" smtClean="0"/>
              <a:t>Single row INSERTs are fine for small numbers of rows</a:t>
            </a:r>
          </a:p>
          <a:p>
            <a:r>
              <a:rPr lang="en-US" dirty="0" smtClean="0"/>
              <a:t>Can be substituted with:</a:t>
            </a:r>
            <a:br>
              <a:rPr lang="en-US" dirty="0" smtClean="0"/>
            </a:br>
            <a:r>
              <a:rPr lang="en-US" dirty="0" smtClean="0">
                <a:latin typeface="Courier New" pitchFamily="49" charset="0"/>
                <a:cs typeface="Courier New" pitchFamily="49" charset="0"/>
              </a:rPr>
              <a:t>INSERT INTO &lt;table&gt;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SELECT FROM &lt;external table&gt;</a:t>
            </a:r>
            <a:br>
              <a:rPr lang="en-US" dirty="0" smtClean="0">
                <a:latin typeface="Courier New" pitchFamily="49" charset="0"/>
                <a:cs typeface="Courier New" pitchFamily="49" charset="0"/>
              </a:rPr>
            </a:br>
            <a:r>
              <a:rPr lang="en-US" dirty="0"/>
              <a:t>or</a:t>
            </a:r>
            <a:br>
              <a:rPr lang="en-US" dirty="0"/>
            </a:br>
            <a:r>
              <a:rPr lang="en-US" dirty="0">
                <a:latin typeface="Courier New"/>
                <a:cs typeface="Courier New"/>
              </a:rPr>
              <a:t>COPY time_dim FROM stdin DELIMITER ',' NULL '' HEADER;</a:t>
            </a:r>
            <a:endParaRPr lang="en-US" dirty="0" smtClean="0">
              <a:latin typeface="Courier New"/>
              <a:cs typeface="Courier New"/>
            </a:endParaRPr>
          </a:p>
          <a:p>
            <a:pPr>
              <a:buNone/>
            </a:pPr>
            <a:r>
              <a:rPr lang="en-US" dirty="0" smtClean="0"/>
              <a:t>The following is an example of its use:</a:t>
            </a:r>
            <a:br>
              <a:rPr lang="en-US" dirty="0" smtClean="0"/>
            </a:br>
            <a:endParaRPr lang="en-US" dirty="0" smtClean="0">
              <a:latin typeface="Courier New" pitchFamily="49" charset="0"/>
              <a:cs typeface="Courier New" pitchFamily="49" charset="0"/>
            </a:endParaRPr>
          </a:p>
        </p:txBody>
      </p:sp>
      <p:grpSp>
        <p:nvGrpSpPr>
          <p:cNvPr id="3" name="Group 7"/>
          <p:cNvGrpSpPr/>
          <p:nvPr/>
        </p:nvGrpSpPr>
        <p:grpSpPr>
          <a:xfrm>
            <a:off x="381000" y="4928250"/>
            <a:ext cx="7315200" cy="990600"/>
            <a:chOff x="457200" y="1752600"/>
            <a:chExt cx="7315200" cy="990600"/>
          </a:xfrm>
        </p:grpSpPr>
        <p:sp>
          <p:nvSpPr>
            <p:cNvPr id="9" name="Rectangle 8"/>
            <p:cNvSpPr/>
            <p:nvPr/>
          </p:nvSpPr>
          <p:spPr>
            <a:xfrm>
              <a:off x="457200" y="1752600"/>
              <a:ext cx="7315200" cy="9906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10423" y="1854875"/>
              <a:ext cx="7185777" cy="646331"/>
            </a:xfrm>
            <a:prstGeom prst="rect">
              <a:avLst/>
            </a:prstGeom>
            <a:noFill/>
          </p:spPr>
          <p:txBody>
            <a:bodyPr wrap="square" rtlCol="0">
              <a:spAutoFit/>
            </a:bodyPr>
            <a:lstStyle/>
            <a:p>
              <a:r>
                <a:rPr lang="en-US" dirty="0" smtClean="0">
                  <a:latin typeface="Courier New" pitchFamily="49" charset="0"/>
                  <a:cs typeface="Courier New" pitchFamily="49" charset="0"/>
                </a:rPr>
                <a:t>INSERT INTO names VALUES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(nextval('names_seq'), 'test', 'U');</a:t>
              </a:r>
              <a:endParaRPr lang="en-US" dirty="0">
                <a:latin typeface="Courier New" pitchFamily="49" charset="0"/>
                <a:cs typeface="Courier New" pitchFamily="49" charset="0"/>
              </a:endParaRPr>
            </a:p>
          </p:txBody>
        </p:sp>
      </p:grpSp>
    </p:spTree>
    <p:extLst>
      <p:ext uri="{BB962C8B-B14F-4D97-AF65-F5344CB8AC3E}">
        <p14:creationId xmlns:p14="http://schemas.microsoft.com/office/powerpoint/2010/main" val="41974256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18058"/>
            <a:ext cx="8229600" cy="842766"/>
          </a:xfrm>
        </p:spPr>
        <p:txBody>
          <a:bodyPr/>
          <a:lstStyle/>
          <a:p>
            <a:r>
              <a:rPr lang="en-US" dirty="0" smtClean="0"/>
              <a:t>Updating Rows</a:t>
            </a:r>
            <a:endParaRPr lang="en-US" dirty="0"/>
          </a:p>
        </p:txBody>
      </p:sp>
      <p:sp>
        <p:nvSpPr>
          <p:cNvPr id="8" name="Content Placeholder 7"/>
          <p:cNvSpPr>
            <a:spLocks noGrp="1"/>
          </p:cNvSpPr>
          <p:nvPr>
            <p:ph idx="1"/>
          </p:nvPr>
        </p:nvSpPr>
        <p:spPr>
          <a:xfrm>
            <a:off x="457200" y="963650"/>
            <a:ext cx="8229600" cy="5082510"/>
          </a:xfrm>
        </p:spPr>
        <p:txBody>
          <a:bodyPr/>
          <a:lstStyle/>
          <a:p>
            <a:pPr>
              <a:buNone/>
            </a:pPr>
            <a:r>
              <a:rPr lang="en-US" dirty="0" smtClean="0"/>
              <a:t>The </a:t>
            </a:r>
            <a:r>
              <a:rPr lang="en-US" dirty="0" smtClean="0">
                <a:latin typeface="Courier New" pitchFamily="49" charset="0"/>
                <a:cs typeface="Courier New" pitchFamily="49" charset="0"/>
              </a:rPr>
              <a:t>UPDATE</a:t>
            </a:r>
            <a:r>
              <a:rPr lang="en-US" dirty="0" smtClean="0"/>
              <a:t> command:</a:t>
            </a:r>
          </a:p>
          <a:p>
            <a:r>
              <a:rPr lang="en-US" dirty="0" smtClean="0"/>
              <a:t>Is used to update individual, multiple, or all rows in a table</a:t>
            </a:r>
          </a:p>
          <a:p>
            <a:r>
              <a:rPr lang="en-US" dirty="0"/>
              <a:t>There are two ways to modify a table using information contained in other tables in the database: using sub-selects, or specifying additional tables in the FROM clause. Which technique is more appropriate depends on the specific circumstances.</a:t>
            </a:r>
          </a:p>
          <a:p>
            <a:r>
              <a:rPr lang="en-US" dirty="0" smtClean="0"/>
              <a:t>Distribution key columns to be updated only if using Pivotal Query Optimizer (</a:t>
            </a:r>
            <a:r>
              <a:rPr lang="en-US" smtClean="0"/>
              <a:t>PQO</a:t>
            </a:r>
            <a:r>
              <a:rPr lang="en-US" smtClean="0"/>
              <a:t>)</a:t>
            </a:r>
            <a:endParaRPr lang="en-US" dirty="0" smtClean="0"/>
          </a:p>
          <a:p>
            <a:pPr marL="0" indent="0">
              <a:buNone/>
            </a:pPr>
            <a:r>
              <a:rPr lang="en-US" dirty="0" smtClean="0"/>
              <a:t>Simple </a:t>
            </a:r>
            <a:r>
              <a:rPr lang="en-US" dirty="0"/>
              <a:t>UPDATE example:</a:t>
            </a:r>
          </a:p>
          <a:p>
            <a:pPr marL="0" indent="0">
              <a:buNone/>
            </a:pPr>
            <a:endParaRPr lang="en-US" dirty="0" smtClean="0"/>
          </a:p>
        </p:txBody>
      </p:sp>
      <p:grpSp>
        <p:nvGrpSpPr>
          <p:cNvPr id="2" name="Group 8"/>
          <p:cNvGrpSpPr/>
          <p:nvPr/>
        </p:nvGrpSpPr>
        <p:grpSpPr>
          <a:xfrm>
            <a:off x="809261" y="5547163"/>
            <a:ext cx="7315200" cy="685800"/>
            <a:chOff x="457200" y="1854875"/>
            <a:chExt cx="7315200" cy="685800"/>
          </a:xfrm>
        </p:grpSpPr>
        <p:sp>
          <p:nvSpPr>
            <p:cNvPr id="10" name="Rectangle 9"/>
            <p:cNvSpPr/>
            <p:nvPr/>
          </p:nvSpPr>
          <p:spPr>
            <a:xfrm>
              <a:off x="457200" y="1854875"/>
              <a:ext cx="7315200" cy="6858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54875"/>
              <a:ext cx="7185777" cy="369332"/>
            </a:xfrm>
            <a:prstGeom prst="rect">
              <a:avLst/>
            </a:prstGeom>
            <a:noFill/>
          </p:spPr>
          <p:txBody>
            <a:bodyPr wrap="square" rtlCol="0">
              <a:spAutoFit/>
            </a:bodyPr>
            <a:lstStyle/>
            <a:p>
              <a:r>
                <a:rPr lang="en-US" dirty="0" smtClean="0">
                  <a:latin typeface="Courier New" pitchFamily="49" charset="0"/>
                  <a:cs typeface="Courier New" pitchFamily="49" charset="0"/>
                </a:rPr>
                <a:t>UPDATE names SET name='Emily' WHERE name='Emmmily';</a:t>
              </a:r>
            </a:p>
          </p:txBody>
        </p:sp>
      </p:grpSp>
    </p:spTree>
    <p:extLst>
      <p:ext uri="{BB962C8B-B14F-4D97-AF65-F5344CB8AC3E}">
        <p14:creationId xmlns:p14="http://schemas.microsoft.com/office/powerpoint/2010/main" val="18021930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11"/>
            <a:ext cx="8229600" cy="833154"/>
          </a:xfrm>
        </p:spPr>
        <p:txBody>
          <a:bodyPr/>
          <a:lstStyle/>
          <a:p>
            <a:r>
              <a:rPr lang="en-US" dirty="0" smtClean="0"/>
              <a:t>Removing Data</a:t>
            </a:r>
            <a:endParaRPr lang="en-US" dirty="0"/>
          </a:p>
        </p:txBody>
      </p:sp>
      <p:sp>
        <p:nvSpPr>
          <p:cNvPr id="7" name="Content Placeholder 6"/>
          <p:cNvSpPr>
            <a:spLocks noGrp="1"/>
          </p:cNvSpPr>
          <p:nvPr>
            <p:ph idx="1"/>
          </p:nvPr>
        </p:nvSpPr>
        <p:spPr>
          <a:xfrm>
            <a:off x="457200" y="1075765"/>
            <a:ext cx="8229600" cy="5187987"/>
          </a:xfrm>
        </p:spPr>
        <p:txBody>
          <a:bodyPr/>
          <a:lstStyle/>
          <a:p>
            <a:pPr>
              <a:buNone/>
            </a:pPr>
            <a:r>
              <a:rPr lang="en-US" dirty="0" smtClean="0"/>
              <a:t>The following commands are used to remove data:</a:t>
            </a:r>
          </a:p>
          <a:p>
            <a:r>
              <a:rPr lang="en-US" dirty="0">
                <a:latin typeface="Courier New"/>
                <a:cs typeface="Courier New"/>
              </a:rPr>
              <a:t>DELETE FROM t WHERE </a:t>
            </a:r>
            <a:r>
              <a:rPr lang="is-IS" dirty="0">
                <a:latin typeface="Courier New"/>
                <a:cs typeface="Courier New"/>
              </a:rPr>
              <a:t>… [some predicate]</a:t>
            </a:r>
            <a:endParaRPr lang="is-IS" dirty="0"/>
          </a:p>
          <a:p>
            <a:r>
              <a:rPr lang="is-IS" dirty="0">
                <a:latin typeface="Courier New"/>
                <a:cs typeface="Courier New"/>
              </a:rPr>
              <a:t>TRUNCATE TABLE t</a:t>
            </a:r>
          </a:p>
          <a:p>
            <a:r>
              <a:rPr lang="is-IS" dirty="0">
                <a:latin typeface="Courier New"/>
                <a:cs typeface="Courier New"/>
              </a:rPr>
              <a:t>DROP TABLE t</a:t>
            </a:r>
            <a:endParaRPr lang="en-US" dirty="0" smtClean="0">
              <a:latin typeface="Courier New"/>
              <a:cs typeface="Courier New"/>
            </a:endParaRPr>
          </a:p>
          <a:p>
            <a:r>
              <a:rPr lang="en-US" dirty="0">
                <a:cs typeface="Courier New" pitchFamily="49" charset="0"/>
              </a:rPr>
              <a:t>There are two ways to delete rows in a table using information contained in other tables in the database: using sub-selects, or specifying additional tables in the </a:t>
            </a:r>
            <a:r>
              <a:rPr lang="en-US" dirty="0">
                <a:latin typeface="Courier New"/>
                <a:cs typeface="Courier New"/>
              </a:rPr>
              <a:t>USING</a:t>
            </a:r>
            <a:r>
              <a:rPr lang="en-US" dirty="0">
                <a:cs typeface="Courier New" pitchFamily="49" charset="0"/>
              </a:rPr>
              <a:t> clause. Which technique is more appropriate depends on the situation.</a:t>
            </a:r>
            <a:r>
              <a:rPr lang="en-US" dirty="0" smtClean="0"/>
              <a:t/>
            </a:r>
            <a:br>
              <a:rPr lang="en-US" dirty="0" smtClean="0"/>
            </a:br>
            <a:endParaRPr lang="en-US" dirty="0" smtClean="0"/>
          </a:p>
        </p:txBody>
      </p:sp>
      <p:grpSp>
        <p:nvGrpSpPr>
          <p:cNvPr id="8" name="Group 14"/>
          <p:cNvGrpSpPr/>
          <p:nvPr/>
        </p:nvGrpSpPr>
        <p:grpSpPr>
          <a:xfrm>
            <a:off x="804199" y="5098387"/>
            <a:ext cx="7315200" cy="838200"/>
            <a:chOff x="457200" y="1543477"/>
            <a:chExt cx="7315200" cy="838200"/>
          </a:xfrm>
        </p:grpSpPr>
        <p:sp>
          <p:nvSpPr>
            <p:cNvPr id="16" name="Rectangle 15"/>
            <p:cNvSpPr/>
            <p:nvPr/>
          </p:nvSpPr>
          <p:spPr>
            <a:xfrm>
              <a:off x="457200" y="1543477"/>
              <a:ext cx="7315200" cy="8382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86623" y="1605400"/>
              <a:ext cx="7185777" cy="646331"/>
            </a:xfrm>
            <a:prstGeom prst="rect">
              <a:avLst/>
            </a:prstGeom>
            <a:noFill/>
          </p:spPr>
          <p:txBody>
            <a:bodyPr wrap="square" rtlCol="0">
              <a:spAutoFit/>
            </a:bodyPr>
            <a:lstStyle/>
            <a:p>
              <a:r>
                <a:rPr lang="en-US" dirty="0" smtClean="0">
                  <a:latin typeface="Courier New" pitchFamily="49" charset="0"/>
                  <a:cs typeface="Courier New" pitchFamily="49" charset="0"/>
                </a:rPr>
                <a:t>DELETE FROM ranking; (deletes all rows)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DELETE FROM ranking WHERE year='2001';</a:t>
              </a:r>
            </a:p>
          </p:txBody>
        </p:sp>
      </p:grpSp>
    </p:spTree>
    <p:extLst>
      <p:ext uri="{BB962C8B-B14F-4D97-AF65-F5344CB8AC3E}">
        <p14:creationId xmlns:p14="http://schemas.microsoft.com/office/powerpoint/2010/main" val="38220548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7"/>
            <a:ext cx="8229600" cy="995362"/>
          </a:xfrm>
        </p:spPr>
        <p:txBody>
          <a:bodyPr/>
          <a:lstStyle/>
          <a:p>
            <a:r>
              <a:rPr lang="en-US" dirty="0" smtClean="0"/>
              <a:t>Correlated Subqueries</a:t>
            </a:r>
            <a:endParaRPr lang="en-US" dirty="0"/>
          </a:p>
        </p:txBody>
      </p:sp>
      <p:sp>
        <p:nvSpPr>
          <p:cNvPr id="3" name="Content Placeholder 2"/>
          <p:cNvSpPr>
            <a:spLocks noGrp="1"/>
          </p:cNvSpPr>
          <p:nvPr>
            <p:ph idx="1"/>
          </p:nvPr>
        </p:nvSpPr>
        <p:spPr>
          <a:xfrm>
            <a:off x="457200" y="971177"/>
            <a:ext cx="8229600" cy="4525963"/>
          </a:xfrm>
        </p:spPr>
        <p:txBody>
          <a:bodyPr/>
          <a:lstStyle/>
          <a:p>
            <a:r>
              <a:rPr lang="en" dirty="0">
                <a:solidFill>
                  <a:srgbClr val="4D4D4D"/>
                </a:solidFill>
              </a:rPr>
              <a:t>A query that is nested inside an outer query block</a:t>
            </a:r>
            <a:r>
              <a:rPr lang="en-US" dirty="0">
                <a:solidFill>
                  <a:srgbClr val="4D4D4D"/>
                </a:solidFill>
              </a:rPr>
              <a:t> and references values in the outer query</a:t>
            </a:r>
          </a:p>
          <a:p>
            <a:pPr marL="0" indent="0">
              <a:buNone/>
            </a:pPr>
            <a:endParaRPr lang="en-US" dirty="0">
              <a:solidFill>
                <a:srgbClr val="4D4D4D"/>
              </a:solidFill>
            </a:endParaRPr>
          </a:p>
          <a:p>
            <a:pPr marL="0" indent="0">
              <a:buNone/>
            </a:pPr>
            <a:r>
              <a:rPr lang="en-US" dirty="0">
                <a:solidFill>
                  <a:srgbClr val="4D4D4D"/>
                </a:solidFill>
              </a:rPr>
              <a:t>Example:</a:t>
            </a:r>
          </a:p>
          <a:p>
            <a:pPr marL="0" indent="0">
              <a:buNone/>
            </a:pPr>
            <a:endParaRPr lang="en-US" dirty="0">
              <a:solidFill>
                <a:srgbClr val="4D4D4D"/>
              </a:solidFill>
            </a:endParaRPr>
          </a:p>
          <a:p>
            <a:pPr lvl="0">
              <a:lnSpc>
                <a:spcPct val="115000"/>
              </a:lnSpc>
              <a:spcBef>
                <a:spcPts val="300"/>
              </a:spcBef>
              <a:buClr>
                <a:schemeClr val="dk2"/>
              </a:buClr>
              <a:buSzPct val="55000"/>
              <a:buNone/>
            </a:pPr>
            <a:r>
              <a:rPr lang="en-US" sz="2600" dirty="0">
                <a:latin typeface="Courier New"/>
                <a:cs typeface="Courier New"/>
              </a:rPr>
              <a:t>SELECT * FROM part </a:t>
            </a:r>
            <a:r>
              <a:rPr lang="en-US" sz="2600" b="1" dirty="0">
                <a:latin typeface="Courier New"/>
                <a:cs typeface="Courier New"/>
              </a:rPr>
              <a:t>p1</a:t>
            </a:r>
          </a:p>
          <a:p>
            <a:pPr lvl="0">
              <a:lnSpc>
                <a:spcPct val="115000"/>
              </a:lnSpc>
              <a:spcBef>
                <a:spcPts val="300"/>
              </a:spcBef>
              <a:buClr>
                <a:schemeClr val="dk2"/>
              </a:buClr>
              <a:buSzPct val="55000"/>
              <a:buNone/>
            </a:pPr>
            <a:r>
              <a:rPr lang="en-US" sz="2600" dirty="0">
                <a:latin typeface="Courier New"/>
                <a:cs typeface="Courier New"/>
              </a:rPr>
              <a:t>WHERE price &gt; (</a:t>
            </a:r>
          </a:p>
          <a:p>
            <a:pPr lvl="0">
              <a:lnSpc>
                <a:spcPct val="115000"/>
              </a:lnSpc>
              <a:spcBef>
                <a:spcPts val="300"/>
              </a:spcBef>
              <a:buClr>
                <a:schemeClr val="dk2"/>
              </a:buClr>
              <a:buSzPct val="55000"/>
              <a:buNone/>
            </a:pPr>
            <a:r>
              <a:rPr lang="en-US" sz="2600" dirty="0">
                <a:latin typeface="Courier New"/>
                <a:cs typeface="Courier New"/>
              </a:rPr>
              <a:t>  SELECT avg(price)</a:t>
            </a:r>
          </a:p>
          <a:p>
            <a:pPr lvl="0">
              <a:lnSpc>
                <a:spcPct val="115000"/>
              </a:lnSpc>
              <a:spcBef>
                <a:spcPts val="300"/>
              </a:spcBef>
              <a:buClr>
                <a:schemeClr val="dk2"/>
              </a:buClr>
              <a:buSzPct val="55000"/>
              <a:buNone/>
            </a:pPr>
            <a:r>
              <a:rPr lang="en-US" sz="2600" dirty="0">
                <a:latin typeface="Courier New"/>
                <a:cs typeface="Courier New"/>
              </a:rPr>
              <a:t>  FROM part p2</a:t>
            </a:r>
          </a:p>
          <a:p>
            <a:pPr lvl="0">
              <a:lnSpc>
                <a:spcPct val="115000"/>
              </a:lnSpc>
              <a:spcBef>
                <a:spcPts val="300"/>
              </a:spcBef>
              <a:buClr>
                <a:schemeClr val="dk2"/>
              </a:buClr>
              <a:buSzPct val="55000"/>
              <a:buNone/>
            </a:pPr>
            <a:r>
              <a:rPr lang="en-US" sz="2600" dirty="0">
                <a:latin typeface="Courier New"/>
                <a:cs typeface="Courier New"/>
              </a:rPr>
              <a:t>  WHERE  p2.brand = </a:t>
            </a:r>
            <a:r>
              <a:rPr lang="en-US" sz="2600" b="1" dirty="0">
                <a:latin typeface="Courier New"/>
                <a:cs typeface="Courier New"/>
              </a:rPr>
              <a:t>p1</a:t>
            </a:r>
            <a:r>
              <a:rPr lang="en-US" sz="2600" dirty="0">
                <a:latin typeface="Courier New"/>
                <a:cs typeface="Courier New"/>
              </a:rPr>
              <a:t>.brand</a:t>
            </a:r>
          </a:p>
          <a:p>
            <a:pPr lvl="0">
              <a:lnSpc>
                <a:spcPct val="115000"/>
              </a:lnSpc>
              <a:spcBef>
                <a:spcPts val="300"/>
              </a:spcBef>
              <a:buClr>
                <a:schemeClr val="dk2"/>
              </a:buClr>
              <a:buSzPct val="55000"/>
              <a:buNone/>
            </a:pPr>
            <a:r>
              <a:rPr lang="en-US" sz="2600" dirty="0">
                <a:latin typeface="Courier New"/>
                <a:cs typeface="Courier New"/>
              </a:rPr>
              <a:t>)</a:t>
            </a:r>
          </a:p>
          <a:p>
            <a:pPr>
              <a:spcBef>
                <a:spcPts val="0"/>
              </a:spcBef>
              <a:buNone/>
            </a:pPr>
            <a:endParaRPr lang="en-US" dirty="0"/>
          </a:p>
          <a:p>
            <a:endParaRPr lang="en-US" dirty="0" smtClean="0"/>
          </a:p>
        </p:txBody>
      </p:sp>
      <p:cxnSp>
        <p:nvCxnSpPr>
          <p:cNvPr id="5" name="Straight Arrow Connector 4"/>
          <p:cNvCxnSpPr/>
          <p:nvPr/>
        </p:nvCxnSpPr>
        <p:spPr>
          <a:xfrm flipH="1" flipV="1">
            <a:off x="4586941" y="3645647"/>
            <a:ext cx="119530" cy="146423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31088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4"/>
  <p:tag name="ARTICULATE_PROJECT_OPEN" val="0"/>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15684</TotalTime>
  <Words>3376</Words>
  <Application>Microsoft Macintosh PowerPoint</Application>
  <PresentationFormat>On-screen Show (4:3)</PresentationFormat>
  <Paragraphs>409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pivotal_4x3_template</vt:lpstr>
      <vt:lpstr>PowerPoint Presentation</vt:lpstr>
      <vt:lpstr>Data Manipulation Language (DML) in GPDB</vt:lpstr>
      <vt:lpstr>Agenda</vt:lpstr>
      <vt:lpstr>SQL Support in Greenplum Database</vt:lpstr>
      <vt:lpstr>Managing Data</vt:lpstr>
      <vt:lpstr>Inserting Data</vt:lpstr>
      <vt:lpstr>Updating Rows</vt:lpstr>
      <vt:lpstr>Removing Data</vt:lpstr>
      <vt:lpstr>Correlated Subqueries</vt:lpstr>
      <vt:lpstr>Common Table Expressions</vt:lpstr>
      <vt:lpstr>Built-in Functions and Operators</vt:lpstr>
      <vt:lpstr>IMMUTABLE</vt:lpstr>
      <vt:lpstr>STABLE</vt:lpstr>
      <vt:lpstr>VOLATILE</vt:lpstr>
      <vt:lpstr>Built-in Functions</vt:lpstr>
      <vt:lpstr>Comparison Operators</vt:lpstr>
      <vt:lpstr>Mathematical Operators</vt:lpstr>
      <vt:lpstr>Aggregate Functions</vt:lpstr>
      <vt:lpstr>What Is NULL?</vt:lpstr>
      <vt:lpstr>Concurrency Control and Multi-version Concurrency Control Features</vt:lpstr>
      <vt:lpstr>Transactions</vt:lpstr>
      <vt:lpstr>Transaction Concurrency Control</vt:lpstr>
      <vt:lpstr>Checking for Lock Conflicts</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Data Modeling and Design</dc:title>
  <dc:creator>cantot</dc:creator>
  <cp:lastModifiedBy>Kevin Crocker</cp:lastModifiedBy>
  <cp:revision>684</cp:revision>
  <dcterms:created xsi:type="dcterms:W3CDTF">2015-02-11T17:50:22Z</dcterms:created>
  <dcterms:modified xsi:type="dcterms:W3CDTF">2017-02-03T20:45:00Z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89B163C3-5088-4DD5-92DA-25543191E3A2</vt:lpwstr>
  </property>
  <property fmtid="{D5CDD505-2E9C-101B-9397-08002B2CF9AE}" pid="3" name="ArticulatePath">
    <vt:lpwstr>GAA&amp;I_Module07</vt:lpwstr>
  </property>
</Properties>
</file>