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335" r:id="rId2"/>
    <p:sldId id="336" r:id="rId3"/>
    <p:sldId id="344" r:id="rId4"/>
    <p:sldId id="345" r:id="rId5"/>
    <p:sldId id="346" r:id="rId6"/>
    <p:sldId id="347" r:id="rId7"/>
    <p:sldId id="348" r:id="rId8"/>
    <p:sldId id="349" r:id="rId9"/>
    <p:sldId id="376" r:id="rId10"/>
    <p:sldId id="350" r:id="rId11"/>
    <p:sldId id="351" r:id="rId12"/>
    <p:sldId id="352" r:id="rId13"/>
    <p:sldId id="353" r:id="rId14"/>
    <p:sldId id="354" r:id="rId15"/>
    <p:sldId id="355" r:id="rId16"/>
    <p:sldId id="356" r:id="rId17"/>
    <p:sldId id="377" r:id="rId18"/>
    <p:sldId id="357" r:id="rId19"/>
    <p:sldId id="358" r:id="rId20"/>
    <p:sldId id="359" r:id="rId21"/>
    <p:sldId id="360" r:id="rId22"/>
    <p:sldId id="379" r:id="rId23"/>
    <p:sldId id="375" r:id="rId24"/>
  </p:sldIdLst>
  <p:sldSz cx="9144000" cy="5143500" type="screen16x9"/>
  <p:notesSz cx="6858000" cy="9144000"/>
  <p:custDataLst>
    <p:tags r:id="rId28"/>
  </p:custDataLst>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DBDA"/>
    <a:srgbClr val="F0F4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2" autoAdjust="0"/>
    <p:restoredTop sz="47669" autoAdjust="0"/>
  </p:normalViewPr>
  <p:slideViewPr>
    <p:cSldViewPr snapToGrid="0" snapToObjects="1">
      <p:cViewPr varScale="1">
        <p:scale>
          <a:sx n="65" d="100"/>
          <a:sy n="65" d="100"/>
        </p:scale>
        <p:origin x="-2432" y="-10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90" d="100"/>
          <a:sy n="90"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tags" Target="tags/tag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1" Type="http://schemas.openxmlformats.org/officeDocument/2006/relationships/image" Target="../media/image8.emf"/><Relationship Id="rId2"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1F3CDE44-1994-4F3C-A1AA-CF30DBB57157}" type="datetimeFigureOut">
              <a:rPr lang="en-US" altLang="en-US"/>
              <a:pPr/>
              <a:t>12/13/16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F94B1218-8F8F-4571-8384-5908C61339CA}" type="slidenum">
              <a:rPr lang="en-US" altLang="en-US"/>
              <a:pPr/>
              <a:t>‹#›</a:t>
            </a:fld>
            <a:endParaRPr lang="en-US" altLang="en-US"/>
          </a:p>
        </p:txBody>
      </p:sp>
    </p:spTree>
    <p:extLst>
      <p:ext uri="{BB962C8B-B14F-4D97-AF65-F5344CB8AC3E}">
        <p14:creationId xmlns:p14="http://schemas.microsoft.com/office/powerpoint/2010/main" val="30312550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3847D5F-D18A-4EFE-85D6-1336CC681B93}" type="datetimeFigureOut">
              <a:rPr lang="en-US" altLang="en-US"/>
              <a:pPr/>
              <a:t>12/13/16</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4475F10-5301-45E0-8406-B76BC39161B5}" type="slidenum">
              <a:rPr lang="en-US" altLang="en-US"/>
              <a:pPr/>
              <a:t>‹#›</a:t>
            </a:fld>
            <a:endParaRPr lang="en-US" altLang="en-US"/>
          </a:p>
        </p:txBody>
      </p:sp>
    </p:spTree>
    <p:extLst>
      <p:ext uri="{BB962C8B-B14F-4D97-AF65-F5344CB8AC3E}">
        <p14:creationId xmlns:p14="http://schemas.microsoft.com/office/powerpoint/2010/main" val="1795529651"/>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0" marR="0" indent="0" algn="l" defTabSz="457200" rtl="0" eaLnBrk="1" fontAlgn="base" latinLnBrk="0" hangingPunct="1">
              <a:lnSpc>
                <a:spcPct val="100000"/>
              </a:lnSpc>
              <a:spcBef>
                <a:spcPts val="0"/>
              </a:spcBef>
              <a:spcAft>
                <a:spcPct val="0"/>
              </a:spcAft>
              <a:buClrTx/>
              <a:buSzTx/>
              <a:buFontTx/>
              <a:buNone/>
              <a:tabLst/>
              <a:defRPr/>
            </a:pPr>
            <a:r>
              <a:rPr lang="en-US" dirty="0" smtClean="0"/>
              <a:t>Intro:</a:t>
            </a:r>
            <a:r>
              <a:rPr lang="en-US" baseline="0" dirty="0" smtClean="0"/>
              <a:t> my name is, my role is, …</a:t>
            </a:r>
            <a:endParaRPr lang="en-US" dirty="0"/>
          </a:p>
          <a:p>
            <a:pPr>
              <a:spcBef>
                <a:spcPts val="0"/>
              </a:spcBef>
              <a:buNone/>
            </a:pPr>
            <a:endParaRPr dirty="0"/>
          </a:p>
        </p:txBody>
      </p:sp>
      <p:sp>
        <p:nvSpPr>
          <p:cNvPr id="238" name="Shape 238"/>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The</a:t>
            </a:r>
            <a:r>
              <a:rPr lang="en-US" baseline="0" dirty="0" smtClean="0"/>
              <a:t> first example on the slide shows two roles being created, both with login privileges. </a:t>
            </a:r>
          </a:p>
          <a:p>
            <a:r>
              <a:rPr lang="en-US" dirty="0" smtClean="0"/>
              <a:t>The second example shows the </a:t>
            </a:r>
            <a:r>
              <a:rPr lang="en-US" dirty="0" smtClean="0">
                <a:latin typeface="Courier New" pitchFamily="49" charset="0"/>
                <a:cs typeface="Courier New" pitchFamily="49" charset="0"/>
              </a:rPr>
              <a:t>ALTER ROLE</a:t>
            </a:r>
            <a:r>
              <a:rPr lang="en-US" dirty="0" smtClean="0"/>
              <a:t> command being used to change permission attributes for a user.</a:t>
            </a:r>
          </a:p>
          <a:p>
            <a:r>
              <a:rPr lang="en-US" dirty="0" smtClean="0"/>
              <a:t>The last example</a:t>
            </a:r>
            <a:r>
              <a:rPr lang="en-US" baseline="0" dirty="0" smtClean="0"/>
              <a:t> has the </a:t>
            </a:r>
            <a:r>
              <a:rPr lang="en-US" baseline="0" dirty="0" smtClean="0">
                <a:latin typeface="Courier New" pitchFamily="49" charset="0"/>
                <a:cs typeface="Courier New" pitchFamily="49" charset="0"/>
              </a:rPr>
              <a:t>SELECT</a:t>
            </a:r>
            <a:r>
              <a:rPr lang="en-US" baseline="0" dirty="0" smtClean="0"/>
              <a:t> access being granted to the role, </a:t>
            </a:r>
            <a:r>
              <a:rPr lang="en-US" baseline="0" dirty="0" smtClean="0">
                <a:latin typeface="Courier New" pitchFamily="49" charset="0"/>
                <a:cs typeface="Courier New" pitchFamily="49" charset="0"/>
              </a:rPr>
              <a:t>john</a:t>
            </a:r>
            <a:r>
              <a:rPr lang="en-US" baseline="0" dirty="0" smtClean="0"/>
              <a:t>, so that the role can access it, such as when creating a read-only external table using the </a:t>
            </a:r>
            <a:r>
              <a:rPr lang="en-US" baseline="0" dirty="0" err="1" smtClean="0">
                <a:latin typeface="Courier New" pitchFamily="49" charset="0"/>
                <a:cs typeface="Courier New" pitchFamily="49" charset="0"/>
              </a:rPr>
              <a:t>gphdfs</a:t>
            </a:r>
            <a:r>
              <a:rPr lang="en-US" baseline="0" dirty="0" smtClean="0"/>
              <a:t> protocol.</a:t>
            </a: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0" dirty="0" smtClean="0"/>
              <a:t>It is frequently convenient to group users together to ease management of permissions and privileges. This allows you to grant</a:t>
            </a:r>
            <a:r>
              <a:rPr lang="en-US" b="0" baseline="0" dirty="0" smtClean="0"/>
              <a:t> or revoke privileges</a:t>
            </a:r>
            <a:r>
              <a:rPr lang="en-US" b="0" dirty="0" smtClean="0"/>
              <a:t> for a</a:t>
            </a:r>
            <a:r>
              <a:rPr lang="en-US" b="0" baseline="0" dirty="0" smtClean="0"/>
              <a:t> </a:t>
            </a:r>
            <a:r>
              <a:rPr lang="en-US" b="0" dirty="0" smtClean="0"/>
              <a:t>group of users. In PostgreSQL this is done by creating a role that represents the group and granting membership in the group role to individual user roles. </a:t>
            </a:r>
          </a:p>
          <a:p>
            <a:endParaRPr lang="en-US" b="0" dirty="0" smtClean="0"/>
          </a:p>
          <a:p>
            <a:r>
              <a:rPr lang="en-US" b="0" dirty="0" smtClean="0"/>
              <a:t>The role attributes </a:t>
            </a:r>
            <a:r>
              <a:rPr lang="en-US" b="0" dirty="0" smtClean="0">
                <a:latin typeface="Courier New" pitchFamily="49" charset="0"/>
                <a:cs typeface="Courier New" pitchFamily="49" charset="0"/>
              </a:rPr>
              <a:t>LOGIN</a:t>
            </a:r>
            <a:r>
              <a:rPr lang="en-US" b="0" dirty="0" smtClean="0"/>
              <a:t>, </a:t>
            </a:r>
            <a:r>
              <a:rPr lang="en-US" b="0" dirty="0" smtClean="0">
                <a:latin typeface="Courier New" pitchFamily="49" charset="0"/>
                <a:cs typeface="Courier New" pitchFamily="49" charset="0"/>
              </a:rPr>
              <a:t>SUPERUSER</a:t>
            </a:r>
            <a:r>
              <a:rPr lang="en-US" b="0" dirty="0" smtClean="0"/>
              <a:t>, </a:t>
            </a:r>
            <a:r>
              <a:rPr lang="en-US" b="0" dirty="0" smtClean="0">
                <a:latin typeface="Courier New" pitchFamily="49" charset="0"/>
                <a:cs typeface="Courier New" pitchFamily="49" charset="0"/>
              </a:rPr>
              <a:t>CREATEDB</a:t>
            </a:r>
            <a:r>
              <a:rPr lang="en-US" b="0" dirty="0" smtClean="0"/>
              <a:t>, and </a:t>
            </a:r>
            <a:r>
              <a:rPr lang="en-US" b="0" dirty="0" smtClean="0">
                <a:latin typeface="Courier New" pitchFamily="49" charset="0"/>
                <a:cs typeface="Courier New" pitchFamily="49" charset="0"/>
              </a:rPr>
              <a:t>CREATEROLE</a:t>
            </a:r>
            <a:r>
              <a:rPr lang="en-US" b="0" dirty="0" smtClean="0"/>
              <a:t> are never inherited as ordinary privileges on database objects. Using the </a:t>
            </a:r>
            <a:r>
              <a:rPr lang="en-US" b="0" dirty="0" smtClean="0">
                <a:latin typeface="Courier New" pitchFamily="49" charset="0"/>
                <a:cs typeface="Courier New" pitchFamily="49" charset="0"/>
              </a:rPr>
              <a:t>SET ROLE</a:t>
            </a:r>
            <a:r>
              <a:rPr lang="en-US" b="0" dirty="0" smtClean="0"/>
              <a:t> command, you must assign a role that already has these attributes defined.</a:t>
            </a:r>
          </a:p>
          <a:p>
            <a:endParaRPr lang="en-US" b="0" dirty="0" smtClean="0"/>
          </a:p>
          <a:p>
            <a:r>
              <a:rPr lang="en-US" b="0" dirty="0" smtClean="0"/>
              <a:t>In the example on the slide, the </a:t>
            </a:r>
            <a:r>
              <a:rPr lang="en-US" b="0" dirty="0" smtClean="0">
                <a:latin typeface="Courier New" pitchFamily="49" charset="0"/>
                <a:cs typeface="Courier New" pitchFamily="49" charset="0"/>
              </a:rPr>
              <a:t>admin</a:t>
            </a:r>
            <a:r>
              <a:rPr lang="en-US" b="0" dirty="0" smtClean="0"/>
              <a:t> role is granted </a:t>
            </a:r>
            <a:r>
              <a:rPr lang="en-US" b="0" dirty="0" smtClean="0">
                <a:latin typeface="Courier New" pitchFamily="49" charset="0"/>
                <a:cs typeface="Courier New" pitchFamily="49" charset="0"/>
              </a:rPr>
              <a:t>CREATEDB</a:t>
            </a:r>
            <a:r>
              <a:rPr lang="en-US" b="0" dirty="0" smtClean="0"/>
              <a:t> and </a:t>
            </a:r>
            <a:r>
              <a:rPr lang="en-US" b="0" dirty="0" smtClean="0">
                <a:latin typeface="Courier New" pitchFamily="49" charset="0"/>
                <a:cs typeface="Courier New" pitchFamily="49" charset="0"/>
              </a:rPr>
              <a:t>CREATEROLE</a:t>
            </a:r>
            <a:r>
              <a:rPr lang="en-US" b="0" dirty="0" smtClean="0"/>
              <a:t> attributes. If the user sally is a member of the admin role, she can issue the following command to assume the role attributes of the parent role: </a:t>
            </a:r>
            <a:r>
              <a:rPr lang="en-US" b="0" dirty="0" smtClean="0">
                <a:latin typeface="Courier New" pitchFamily="49" charset="0"/>
                <a:cs typeface="Courier New" pitchFamily="49" charset="0"/>
              </a:rPr>
              <a:t>SET ROLE admin;</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t>Once the group role exists, you can add and remove members (user roles) using the </a:t>
            </a:r>
            <a:r>
              <a:rPr lang="en-US" b="0" dirty="0" smtClean="0">
                <a:latin typeface="Courier New" pitchFamily="49" charset="0"/>
                <a:cs typeface="Courier New" pitchFamily="49" charset="0"/>
              </a:rPr>
              <a:t>GRANT</a:t>
            </a:r>
            <a:r>
              <a:rPr lang="en-US" b="0" dirty="0" smtClean="0"/>
              <a:t> and </a:t>
            </a:r>
            <a:r>
              <a:rPr lang="en-US" b="0" dirty="0" smtClean="0">
                <a:latin typeface="Courier New" pitchFamily="49" charset="0"/>
                <a:cs typeface="Courier New" pitchFamily="49" charset="0"/>
              </a:rPr>
              <a:t>REVOKE</a:t>
            </a:r>
            <a:r>
              <a:rPr lang="en-US" b="0" dirty="0" smtClean="0"/>
              <a:t> commands. Those user roles then inherit the attributes and privileges of the parent role.</a:t>
            </a:r>
          </a:p>
          <a:p>
            <a:endParaRPr lang="en-US" dirty="0" smtClean="0"/>
          </a:p>
          <a:p>
            <a:r>
              <a:rPr lang="en-US" dirty="0" smtClean="0"/>
              <a:t>In</a:t>
            </a:r>
            <a:r>
              <a:rPr lang="en-US" baseline="0" dirty="0" smtClean="0"/>
              <a:t> the example shown, the </a:t>
            </a:r>
            <a:r>
              <a:rPr lang="en-US" baseline="0" dirty="0" smtClean="0">
                <a:latin typeface="Courier New" pitchFamily="49" charset="0"/>
                <a:cs typeface="Courier New" pitchFamily="49" charset="0"/>
              </a:rPr>
              <a:t>admin</a:t>
            </a:r>
            <a:r>
              <a:rPr lang="en-US" baseline="0" dirty="0" smtClean="0"/>
              <a:t> role is assigned to two roles, </a:t>
            </a:r>
            <a:r>
              <a:rPr lang="en-US" baseline="0" dirty="0" smtClean="0">
                <a:latin typeface="Courier New" pitchFamily="49" charset="0"/>
                <a:cs typeface="Courier New" pitchFamily="49" charset="0"/>
              </a:rPr>
              <a:t>john</a:t>
            </a:r>
            <a:r>
              <a:rPr lang="en-US" baseline="0" dirty="0" smtClean="0"/>
              <a:t> and </a:t>
            </a:r>
            <a:r>
              <a:rPr lang="en-US" baseline="0" dirty="0" smtClean="0">
                <a:latin typeface="Courier New" pitchFamily="49" charset="0"/>
                <a:cs typeface="Courier New" pitchFamily="49" charset="0"/>
              </a:rPr>
              <a:t>sally</a:t>
            </a:r>
            <a:r>
              <a:rPr lang="en-US" baseline="0" dirty="0" smtClean="0"/>
              <a:t>. Both roles now inherit the </a:t>
            </a:r>
            <a:r>
              <a:rPr lang="en-US" baseline="0" dirty="0" smtClean="0">
                <a:latin typeface="Courier New" pitchFamily="49" charset="0"/>
                <a:cs typeface="Courier New" pitchFamily="49" charset="0"/>
              </a:rPr>
              <a:t>CREATEROLE</a:t>
            </a:r>
            <a:r>
              <a:rPr lang="en-US" baseline="0" dirty="0" smtClean="0"/>
              <a:t> and </a:t>
            </a:r>
            <a:r>
              <a:rPr lang="en-US" baseline="0" dirty="0" smtClean="0">
                <a:latin typeface="Courier New" pitchFamily="49" charset="0"/>
                <a:cs typeface="Courier New" pitchFamily="49" charset="0"/>
              </a:rPr>
              <a:t>CREATEDB</a:t>
            </a:r>
            <a:r>
              <a:rPr lang="en-US" baseline="0" dirty="0" smtClean="0"/>
              <a:t> privileges. In the last line of the example, the current session user has been changed to </a:t>
            </a:r>
            <a:r>
              <a:rPr lang="en-US" baseline="0" dirty="0" smtClean="0">
                <a:latin typeface="Courier New" pitchFamily="49" charset="0"/>
                <a:cs typeface="Courier New" pitchFamily="49" charset="0"/>
              </a:rPr>
              <a:t>admin</a:t>
            </a:r>
            <a:r>
              <a:rPr lang="en-US" baseline="0" dirty="0" smtClean="0"/>
              <a:t>.</a:t>
            </a:r>
          </a:p>
          <a:p>
            <a:endParaRPr lang="en-US" baseline="0" dirty="0" smtClean="0"/>
          </a:p>
          <a:p>
            <a:r>
              <a:rPr lang="en-US" baseline="0" dirty="0" smtClean="0"/>
              <a:t>SET ROLE admin means that the current session user has been changed to the role "admin" that was created at the top of the example.</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0" dirty="0" smtClean="0"/>
              <a:t>When an object, such as a table, is created, it is assigned to an owner. The owner is normally the role that created the object. </a:t>
            </a:r>
            <a:r>
              <a:rPr lang="en-US" dirty="0" smtClean="0"/>
              <a:t>This allows the role completely manage this object.</a:t>
            </a:r>
            <a:endParaRPr lang="en-US" b="0" dirty="0" smtClean="0"/>
          </a:p>
          <a:p>
            <a:endParaRPr lang="en-US" b="0" dirty="0" smtClean="0"/>
          </a:p>
          <a:p>
            <a:r>
              <a:rPr lang="en-US" b="0" dirty="0" smtClean="0"/>
              <a:t>The owner role is given all privileges on that object and can assign privileges to other roles. The owner, or a superuser, are the only roles that can drop the object.</a:t>
            </a:r>
          </a:p>
          <a:p>
            <a:r>
              <a:rPr lang="en-US" b="0" dirty="0" smtClean="0">
                <a:latin typeface="Courier New" pitchFamily="49" charset="0"/>
                <a:cs typeface="Courier New" pitchFamily="49" charset="0"/>
              </a:rPr>
              <a:t>PUBLIC</a:t>
            </a:r>
            <a:r>
              <a:rPr lang="en-US" b="0" dirty="0" smtClean="0"/>
              <a:t> is a special predefined role that includes all roles, even ones that are created later.</a:t>
            </a:r>
          </a:p>
          <a:p>
            <a:endParaRPr lang="en-US" dirty="0" smtClean="0"/>
          </a:p>
          <a:p>
            <a:r>
              <a:rPr lang="en-US" dirty="0" smtClean="0"/>
              <a:t>Use the following commands to manage objects owned by deprecated roles:</a:t>
            </a:r>
          </a:p>
          <a:p>
            <a:pPr marL="171450" indent="-171450">
              <a:buFont typeface="Arial" panose="020B0604020202020204" pitchFamily="34" charset="0"/>
              <a:buChar char="•"/>
            </a:pPr>
            <a:r>
              <a:rPr lang="en-US" b="1" dirty="0" smtClean="0">
                <a:latin typeface="Courier New" pitchFamily="49" charset="0"/>
                <a:cs typeface="Courier New" pitchFamily="49" charset="0"/>
              </a:rPr>
              <a:t>REASSIGN OWNED</a:t>
            </a:r>
            <a:r>
              <a:rPr lang="en-US" b="1" dirty="0" smtClean="0"/>
              <a:t> </a:t>
            </a:r>
            <a:r>
              <a:rPr lang="en-US" dirty="0" smtClean="0"/>
              <a:t>reassigns all the objects in the current database that are owned by </a:t>
            </a:r>
            <a:r>
              <a:rPr lang="en-US" i="1" dirty="0" smtClean="0"/>
              <a:t>old_row</a:t>
            </a:r>
            <a:r>
              <a:rPr lang="en-US" dirty="0" smtClean="0"/>
              <a:t> to </a:t>
            </a:r>
            <a:r>
              <a:rPr lang="en-US" i="1" dirty="0" smtClean="0"/>
              <a:t>new_role</a:t>
            </a:r>
            <a:r>
              <a:rPr lang="en-US" dirty="0" smtClean="0"/>
              <a:t>. Note that it does not change the ownership of the database itself. </a:t>
            </a:r>
          </a:p>
          <a:p>
            <a:pPr marL="171450" indent="-171450">
              <a:buFont typeface="Arial" panose="020B0604020202020204" pitchFamily="34" charset="0"/>
              <a:buChar char="•"/>
            </a:pPr>
            <a:r>
              <a:rPr lang="en-US" b="1" dirty="0" smtClean="0">
                <a:latin typeface="Courier New" pitchFamily="49" charset="0"/>
                <a:cs typeface="Courier New" pitchFamily="49" charset="0"/>
              </a:rPr>
              <a:t>DROP OWNED</a:t>
            </a:r>
            <a:r>
              <a:rPr lang="en-US" b="1" dirty="0" smtClean="0"/>
              <a:t> </a:t>
            </a:r>
            <a:r>
              <a:rPr lang="en-US" dirty="0" smtClean="0"/>
              <a:t>drops all the objects in the current database that are owned by one of the specified roles. Any privileges granted to the given roles on objects in the current database will also be revoked. </a:t>
            </a:r>
            <a:endParaRPr lang="en-US" b="0" dirty="0" smtClean="0"/>
          </a:p>
          <a:p>
            <a:endParaRPr lang="en-US" b="1" dirty="0" smtClean="0"/>
          </a:p>
          <a:p>
            <a:r>
              <a:rPr lang="en-US" b="1" dirty="0" smtClean="0"/>
              <a:t>Note:</a:t>
            </a:r>
            <a:r>
              <a:rPr lang="en-US" b="0" dirty="0" smtClean="0"/>
              <a:t> Privileges are not passed down in inherited table structures from parent to child tables. Must be explicitly set on all tables.</a:t>
            </a:r>
          </a:p>
          <a:p>
            <a:endParaRPr lang="en-US" dirty="0" smtClean="0"/>
          </a:p>
          <a:p>
            <a:r>
              <a:rPr lang="en-US" dirty="0" smtClean="0"/>
              <a:t>You must grant access to an object if other users wish to use it. For managing object privileges, you grant the appropriate permissions to the group-level role only. </a:t>
            </a:r>
          </a:p>
          <a:p>
            <a:endParaRPr lang="en-US" dirty="0" smtClean="0"/>
          </a:p>
          <a:p>
            <a:r>
              <a:rPr lang="en-US" dirty="0" smtClean="0"/>
              <a:t>The member user roles then inherit the object privileges of the group role.</a:t>
            </a:r>
          </a:p>
          <a:p>
            <a:endParaRPr lang="en-US" dirty="0" smtClean="0"/>
          </a:p>
          <a:p>
            <a:r>
              <a:rPr lang="en-US" dirty="0" smtClean="0"/>
              <a:t>Also, we have to be careful with the </a:t>
            </a:r>
            <a:r>
              <a:rPr lang="en-US" b="1" dirty="0" smtClean="0"/>
              <a:t>public</a:t>
            </a:r>
            <a:r>
              <a:rPr lang="en-US" b="0" dirty="0" smtClean="0"/>
              <a:t> schema so that people don't put arbitrary trash in it and it will run. This is very much like the PATH statement in Linux making sure that people don't put the "./" and "./bin" in front of all the other system level directories.</a:t>
            </a:r>
          </a:p>
          <a:p>
            <a:endParaRPr lang="en-US" b="0" dirty="0" smtClean="0"/>
          </a:p>
          <a:p>
            <a:endParaRPr lang="en-US" dirty="0" smtClean="0"/>
          </a:p>
          <a:p>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These are the database objects and associated privileges that are relevant in Greenplum Database. Privileges may vary based</a:t>
            </a:r>
            <a:r>
              <a:rPr lang="en-US" baseline="0" dirty="0" smtClean="0"/>
              <a:t> on the object type. Privileges provide access rights to the named objects, allowing roles to read, access, or modify the object. </a:t>
            </a:r>
            <a:r>
              <a:rPr lang="en-US" dirty="0" smtClean="0"/>
              <a:t>Privileges are not hierarchical. For example granting </a:t>
            </a:r>
            <a:r>
              <a:rPr lang="en-US" dirty="0" smtClean="0">
                <a:latin typeface="Courier New" pitchFamily="49" charset="0"/>
                <a:cs typeface="Courier New" pitchFamily="49" charset="0"/>
              </a:rPr>
              <a:t>ALL</a:t>
            </a:r>
            <a:r>
              <a:rPr lang="en-US" dirty="0" smtClean="0"/>
              <a:t> on a database does not include </a:t>
            </a:r>
            <a:r>
              <a:rPr lang="en-US" dirty="0" smtClean="0">
                <a:latin typeface="Courier New" pitchFamily="49" charset="0"/>
                <a:cs typeface="Courier New" pitchFamily="49" charset="0"/>
              </a:rPr>
              <a:t>ALL</a:t>
            </a:r>
            <a:r>
              <a:rPr lang="en-US" dirty="0" smtClean="0"/>
              <a:t> on the tables in that database. Those privileges must be assigned individually.</a:t>
            </a:r>
          </a:p>
          <a:p>
            <a:endParaRPr lang="en-US" dirty="0" smtClean="0"/>
          </a:p>
          <a:p>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0" dirty="0" smtClean="0"/>
              <a:t>Here are some examples of how to alter privileges for users and objects:</a:t>
            </a:r>
          </a:p>
          <a:p>
            <a:pPr marL="171450" indent="-171450">
              <a:buFont typeface="Arial" panose="020B0604020202020204" pitchFamily="34" charset="0"/>
              <a:buChar char="•"/>
            </a:pPr>
            <a:r>
              <a:rPr lang="en-US" dirty="0" smtClean="0"/>
              <a:t>In the first example, all privileges are granted to the user role, </a:t>
            </a:r>
            <a:r>
              <a:rPr lang="en-US" dirty="0" smtClean="0">
                <a:latin typeface="Courier New" pitchFamily="49" charset="0"/>
                <a:cs typeface="Courier New" pitchFamily="49" charset="0"/>
              </a:rPr>
              <a:t>admin</a:t>
            </a:r>
            <a:r>
              <a:rPr lang="en-US" dirty="0" smtClean="0"/>
              <a:t>, for the database </a:t>
            </a:r>
            <a:r>
              <a:rPr lang="en-US" dirty="0" err="1" smtClean="0">
                <a:latin typeface="Courier New" pitchFamily="49" charset="0"/>
                <a:cs typeface="Courier New" pitchFamily="49" charset="0"/>
              </a:rPr>
              <a:t>mydatabase</a:t>
            </a:r>
            <a:r>
              <a:rPr lang="en-US" dirty="0" smtClean="0"/>
              <a:t>. The </a:t>
            </a:r>
            <a:r>
              <a:rPr lang="en-US" dirty="0" smtClean="0">
                <a:latin typeface="Courier New" pitchFamily="49" charset="0"/>
                <a:cs typeface="Courier New" pitchFamily="49" charset="0"/>
              </a:rPr>
              <a:t>admin</a:t>
            </a:r>
            <a:r>
              <a:rPr lang="en-US" dirty="0" smtClean="0"/>
              <a:t> role is also allowed to grant permissions to other roles for the specified database.</a:t>
            </a:r>
          </a:p>
          <a:p>
            <a:pPr marL="171450" indent="-171450">
              <a:buFont typeface="Arial" panose="020B0604020202020204" pitchFamily="34" charset="0"/>
              <a:buChar char="•"/>
            </a:pPr>
            <a:r>
              <a:rPr lang="en-US" b="0" dirty="0" smtClean="0"/>
              <a:t> The second example on the left side shows only </a:t>
            </a:r>
            <a:r>
              <a:rPr lang="en-US" b="0" dirty="0" smtClean="0">
                <a:latin typeface="Courier New" pitchFamily="49" charset="0"/>
                <a:cs typeface="Courier New" pitchFamily="49" charset="0"/>
              </a:rPr>
              <a:t>SELECT</a:t>
            </a:r>
            <a:r>
              <a:rPr lang="en-US" b="0" dirty="0" smtClean="0"/>
              <a:t> privileges on the table, </a:t>
            </a:r>
            <a:r>
              <a:rPr lang="en-US" b="0" dirty="0" err="1" smtClean="0">
                <a:latin typeface="Courier New" pitchFamily="49" charset="0"/>
                <a:cs typeface="Courier New" pitchFamily="49" charset="0"/>
              </a:rPr>
              <a:t>mytable</a:t>
            </a:r>
            <a:r>
              <a:rPr lang="en-US" b="0" dirty="0" smtClean="0"/>
              <a:t>, are granted to the role, </a:t>
            </a:r>
            <a:r>
              <a:rPr lang="en-US" b="0" dirty="0" smtClean="0">
                <a:latin typeface="Courier New" pitchFamily="49" charset="0"/>
                <a:cs typeface="Courier New" pitchFamily="49" charset="0"/>
              </a:rPr>
              <a:t>public</a:t>
            </a:r>
            <a:r>
              <a:rPr lang="en-US" b="0" dirty="0" smtClean="0"/>
              <a:t>.</a:t>
            </a:r>
          </a:p>
          <a:p>
            <a:pPr marL="171450" indent="-171450">
              <a:buFont typeface="Arial" panose="020B0604020202020204" pitchFamily="34" charset="0"/>
              <a:buChar char="•"/>
            </a:pPr>
            <a:r>
              <a:rPr lang="en-US" dirty="0" smtClean="0"/>
              <a:t>The third example on the left side of the slide shows both </a:t>
            </a:r>
            <a:r>
              <a:rPr lang="en-US" dirty="0" smtClean="0">
                <a:latin typeface="Courier New" pitchFamily="49" charset="0"/>
                <a:cs typeface="Courier New" pitchFamily="49" charset="0"/>
              </a:rPr>
              <a:t>INSERT</a:t>
            </a:r>
            <a:r>
              <a:rPr lang="en-US" dirty="0" smtClean="0"/>
              <a:t> and </a:t>
            </a:r>
            <a:r>
              <a:rPr lang="en-US" dirty="0" smtClean="0">
                <a:latin typeface="Courier New" pitchFamily="49" charset="0"/>
                <a:cs typeface="Courier New" pitchFamily="49" charset="0"/>
              </a:rPr>
              <a:t>UPDATE </a:t>
            </a:r>
            <a:r>
              <a:rPr lang="en-US" dirty="0" smtClean="0"/>
              <a:t>permissions on the table, </a:t>
            </a:r>
            <a:r>
              <a:rPr lang="en-US" dirty="0" err="1" smtClean="0">
                <a:latin typeface="Courier New" pitchFamily="49" charset="0"/>
                <a:cs typeface="Courier New" pitchFamily="49" charset="0"/>
              </a:rPr>
              <a:t>mytable</a:t>
            </a:r>
            <a:r>
              <a:rPr lang="en-US" dirty="0" smtClean="0"/>
              <a:t>, being revoked for the role, </a:t>
            </a:r>
            <a:r>
              <a:rPr lang="en-US" dirty="0" smtClean="0">
                <a:latin typeface="Courier New" pitchFamily="49" charset="0"/>
                <a:cs typeface="Courier New" pitchFamily="49" charset="0"/>
              </a:rPr>
              <a:t>sally</a:t>
            </a:r>
            <a:r>
              <a:rPr lang="en-US" dirty="0" smtClean="0"/>
              <a:t>.</a:t>
            </a:r>
          </a:p>
          <a:p>
            <a:pPr marL="171450" indent="-171450">
              <a:buFont typeface="Arial" panose="020B0604020202020204" pitchFamily="34" charset="0"/>
              <a:buChar char="•"/>
            </a:pPr>
            <a:r>
              <a:rPr lang="en-US" b="0" dirty="0" smtClean="0"/>
              <a:t>The first example on the right side of the slide shows that all objects owned by one role, </a:t>
            </a:r>
            <a:r>
              <a:rPr lang="en-US" b="0" dirty="0" smtClean="0">
                <a:latin typeface="Courier New" pitchFamily="49" charset="0"/>
                <a:cs typeface="Courier New" pitchFamily="49" charset="0"/>
              </a:rPr>
              <a:t>sally</a:t>
            </a:r>
            <a:r>
              <a:rPr lang="en-US" b="0" dirty="0" smtClean="0"/>
              <a:t>, are being reassigned to another role, </a:t>
            </a:r>
            <a:r>
              <a:rPr lang="en-US" b="0" dirty="0" smtClean="0">
                <a:latin typeface="Courier New" pitchFamily="49" charset="0"/>
                <a:cs typeface="Courier New" pitchFamily="49" charset="0"/>
              </a:rPr>
              <a:t>bob</a:t>
            </a:r>
            <a:r>
              <a:rPr lang="en-US" b="0" dirty="0" smtClean="0"/>
              <a:t>.</a:t>
            </a:r>
          </a:p>
          <a:p>
            <a:pPr marL="171450" indent="-171450">
              <a:buFont typeface="Arial" panose="020B0604020202020204" pitchFamily="34" charset="0"/>
              <a:buChar char="•"/>
            </a:pPr>
            <a:r>
              <a:rPr lang="en-US" dirty="0" smtClean="0"/>
              <a:t>In the last example on the slide, all objects owned by the role, </a:t>
            </a:r>
            <a:r>
              <a:rPr lang="en-US" dirty="0" smtClean="0">
                <a:latin typeface="Courier New" pitchFamily="49" charset="0"/>
                <a:cs typeface="Courier New" pitchFamily="49" charset="0"/>
              </a:rPr>
              <a:t>visitor</a:t>
            </a:r>
            <a:r>
              <a:rPr lang="en-US" dirty="0" smtClean="0"/>
              <a:t>, are removed from the database.</a:t>
            </a:r>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On</a:t>
            </a:r>
            <a:r>
              <a:rPr lang="en-US" baseline="0" dirty="0" smtClean="0"/>
              <a:t> this slide is an example of two </a:t>
            </a:r>
            <a:r>
              <a:rPr lang="en-US" dirty="0" smtClean="0"/>
              <a:t>role hierarchies you can define using the following specifications:</a:t>
            </a:r>
          </a:p>
          <a:p>
            <a:pPr marL="171450" indent="-171450">
              <a:buFont typeface="Arial" panose="020B0604020202020204" pitchFamily="34" charset="0"/>
              <a:buChar char="•"/>
            </a:pPr>
            <a:r>
              <a:rPr lang="en-US" dirty="0" smtClean="0"/>
              <a:t>The first is a top level role named </a:t>
            </a:r>
            <a:r>
              <a:rPr lang="en-US" dirty="0" smtClean="0">
                <a:latin typeface="Courier New" pitchFamily="49" charset="0"/>
                <a:cs typeface="Courier New" pitchFamily="49" charset="0"/>
              </a:rPr>
              <a:t>ADMIN</a:t>
            </a:r>
            <a:r>
              <a:rPr lang="en-US" dirty="0" smtClean="0"/>
              <a:t> with permissions to create roles and databases.</a:t>
            </a:r>
          </a:p>
          <a:p>
            <a:pPr marL="171450" indent="-171450">
              <a:buFont typeface="Arial" panose="020B0604020202020204" pitchFamily="34" charset="0"/>
              <a:buChar char="•"/>
            </a:pPr>
            <a:r>
              <a:rPr lang="en-US" dirty="0" smtClean="0"/>
              <a:t>The second is a role called read-only with no create permissions.</a:t>
            </a:r>
          </a:p>
          <a:p>
            <a:pPr marL="171450" indent="-171450">
              <a:buFont typeface="Arial" panose="020B0604020202020204" pitchFamily="34" charset="0"/>
              <a:buChar char="•"/>
            </a:pPr>
            <a:r>
              <a:rPr lang="en-US" dirty="0" smtClean="0"/>
              <a:t>Each Group level role has login accounts associated with it. Note that the permission attributes are assigned at the parent level. </a:t>
            </a:r>
          </a:p>
          <a:p>
            <a:pPr marL="171450" indent="-171450">
              <a:buFont typeface="Arial" panose="020B0604020202020204" pitchFamily="34" charset="0"/>
              <a:buChar char="•"/>
            </a:pPr>
            <a:r>
              <a:rPr lang="en-US" dirty="0" smtClean="0"/>
              <a:t>Privileges are assigned at the parent-level role. For the admin role, you can assign all privileges to all database objects and also give the grant option so members of that role could grant privileges to other roles.</a:t>
            </a:r>
          </a:p>
          <a:p>
            <a:pPr marL="171450" indent="-171450">
              <a:buFont typeface="Arial" panose="020B0604020202020204" pitchFamily="34" charset="0"/>
              <a:buChar char="•"/>
            </a:pPr>
            <a:r>
              <a:rPr lang="en-US" dirty="0" smtClean="0"/>
              <a:t>For the read-only role,</a:t>
            </a:r>
            <a:r>
              <a:rPr lang="en-US" baseline="0" dirty="0" smtClean="0"/>
              <a:t> assign the </a:t>
            </a:r>
            <a:r>
              <a:rPr lang="en-US" dirty="0" smtClean="0">
                <a:latin typeface="Courier New" pitchFamily="49" charset="0"/>
                <a:cs typeface="Courier New" pitchFamily="49" charset="0"/>
              </a:rPr>
              <a:t>SELECT</a:t>
            </a:r>
            <a:r>
              <a:rPr lang="en-US" dirty="0" smtClean="0"/>
              <a:t> privileges on tables. You can also assign </a:t>
            </a:r>
            <a:r>
              <a:rPr lang="en-US" dirty="0" smtClean="0">
                <a:latin typeface="Courier New" pitchFamily="49" charset="0"/>
                <a:cs typeface="Courier New" pitchFamily="49" charset="0"/>
              </a:rPr>
              <a:t>USAGE</a:t>
            </a:r>
            <a:r>
              <a:rPr lang="en-US" dirty="0" smtClean="0"/>
              <a:t> on schemas.</a:t>
            </a:r>
          </a:p>
          <a:p>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dirty="0"/>
          </a:p>
        </p:txBody>
      </p:sp>
      <p:sp>
        <p:nvSpPr>
          <p:cNvPr id="245" name="Shape 24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n-US" dirty="0" smtClean="0"/>
              <a:t>In system level security, the concern is about defining privileges for users who access the environment. Unauthorized users with access to the system increase their chances of gaining access to data.</a:t>
            </a:r>
          </a:p>
          <a:p>
            <a:r>
              <a:rPr lang="en-US" dirty="0" smtClean="0"/>
              <a:t>Problems that are oftentimes</a:t>
            </a:r>
            <a:r>
              <a:rPr lang="en-US" baseline="0" dirty="0" smtClean="0"/>
              <a:t> encountered with securing a system include:</a:t>
            </a:r>
            <a:endParaRPr lang="en-US" dirty="0" smtClean="0"/>
          </a:p>
          <a:p>
            <a:pPr marL="171450" indent="-171450">
              <a:buFont typeface="Arial" panose="020B0604020202020204" pitchFamily="34" charset="0"/>
              <a:buChar char="•"/>
            </a:pPr>
            <a:r>
              <a:rPr lang="en-US" dirty="0" smtClean="0"/>
              <a:t>Pessimistic model prevents users from having access to specific items unless specifically assigned. While there is a benefit in that, as roles are implemented at the system level, it can that a user is prevented</a:t>
            </a:r>
            <a:r>
              <a:rPr lang="en-US" baseline="0" dirty="0" smtClean="0"/>
              <a:t> from performing tasks to which they have been assigned.</a:t>
            </a:r>
          </a:p>
          <a:p>
            <a:pPr marL="171450" indent="-171450">
              <a:buFont typeface="Arial" panose="020B0604020202020204" pitchFamily="34" charset="0"/>
              <a:buChar char="•"/>
            </a:pPr>
            <a:r>
              <a:rPr lang="en-US" baseline="0" dirty="0" smtClean="0"/>
              <a:t>Account sharing can make auditing a difficult task. It is not easy to determine who did what, when, and who approved the action if one or two major accounts are used by multiple individuals.</a:t>
            </a:r>
          </a:p>
          <a:p>
            <a:pPr marL="171450" indent="-171450">
              <a:buFont typeface="Arial" panose="020B0604020202020204" pitchFamily="34" charset="0"/>
              <a:buChar char="•"/>
            </a:pPr>
            <a:r>
              <a:rPr lang="en-US" baseline="0" dirty="0" smtClean="0"/>
              <a:t>Users may be tempted to hog resources and run additional workloads on the master, including data loads through ETL. This can freeze other users out of resources until that action is completed.</a:t>
            </a:r>
          </a:p>
          <a:p>
            <a:pPr marL="171450" indent="-171450">
              <a:buFont typeface="Arial" panose="020B0604020202020204" pitchFamily="34" charset="0"/>
              <a:buChar char="•"/>
            </a:pPr>
            <a:r>
              <a:rPr lang="en-US" baseline="0" dirty="0" smtClean="0"/>
              <a:t>Once logged into the master, all other hosts are available to the user on the master node since SSH keys have been exchanged.</a:t>
            </a:r>
          </a:p>
          <a:p>
            <a:pPr marL="171450" indent="-171450">
              <a:buFont typeface="Arial" panose="020B0604020202020204" pitchFamily="34" charset="0"/>
              <a:buChar char="•"/>
            </a:pPr>
            <a:r>
              <a:rPr lang="en-US" baseline="0" dirty="0" smtClean="0"/>
              <a:t>Network security issues outside of the control of the database can have an adverse impact.</a:t>
            </a:r>
          </a:p>
          <a:p>
            <a:pPr marL="171450" indent="-171450">
              <a:buFont typeface="Arial" panose="020B0604020202020204" pitchFamily="34" charset="0"/>
              <a:buChar char="•"/>
            </a:pPr>
            <a:r>
              <a:rPr lang="en-US" baseline="0" dirty="0" smtClean="0"/>
              <a:t>Other system administration outside of the database can also have an adverse impact.</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Autofit/>
          </a:bodyPr>
          <a:lstStyle/>
          <a:p>
            <a:r>
              <a:rPr lang="en-US" sz="1100" dirty="0" smtClean="0"/>
              <a:t>You can implement the following rules to tighten security using roles:</a:t>
            </a:r>
          </a:p>
          <a:p>
            <a:pPr marL="171450" indent="-171450">
              <a:buFont typeface="Arial" panose="020B0604020202020204" pitchFamily="34" charset="0"/>
              <a:buChar char="•"/>
            </a:pPr>
            <a:r>
              <a:rPr lang="en-US" sz="1100" dirty="0" smtClean="0"/>
              <a:t>Roles are implemented at the system-level</a:t>
            </a:r>
            <a:r>
              <a:rPr lang="en-US" sz="1100" baseline="0" dirty="0" smtClean="0"/>
              <a:t> and are separate from operating system users. Each person that connects to the database should have their own role assigned to them. Users are roles with login attributes associated with the role. By assigning a role to each individual user, you increase the chances of properly auditing the system to ensure that the appropriate users have access to appropriate data. Application services should also be given a distinct role in the environment.</a:t>
            </a:r>
          </a:p>
          <a:p>
            <a:pPr marL="171450" indent="-171450">
              <a:buFont typeface="Arial" panose="020B0604020202020204" pitchFamily="34" charset="0"/>
              <a:buChar char="•"/>
            </a:pPr>
            <a:r>
              <a:rPr lang="en-US" sz="1100" baseline="0" dirty="0" smtClean="0"/>
              <a:t>Roles should be divided into groups to ease administration tasks. Groups represent role membership, where role is created and membership to that role is granted. The role can be assigned privileges which are inherited by members of the role. This makes it easier to assign privileges to users.</a:t>
            </a:r>
          </a:p>
          <a:p>
            <a:pPr marL="171450" indent="-171450">
              <a:buFont typeface="Arial" panose="020B0604020202020204" pitchFamily="34" charset="0"/>
              <a:buChar char="•"/>
            </a:pPr>
            <a:r>
              <a:rPr lang="en-US" sz="1100" baseline="0" dirty="0" smtClean="0"/>
              <a:t>By assigning privileges at the group level, you reduce the chances that an individual user may have a privilege that should have been revoked. You can also more quickly assign a group of privileges to users by adding them to the appropriate group.</a:t>
            </a:r>
          </a:p>
          <a:p>
            <a:pPr marL="171450" indent="-171450">
              <a:buFont typeface="Arial" panose="020B0604020202020204" pitchFamily="34" charset="0"/>
              <a:buChar char="•"/>
            </a:pPr>
            <a:r>
              <a:rPr lang="en-US" sz="1100" baseline="0" dirty="0" smtClean="0"/>
              <a:t>While the pessimistic model is in use, assigned privileges should be as restrictive as possible. Do not assign superuser privileges to a user who only needs to create roles.</a:t>
            </a:r>
          </a:p>
          <a:p>
            <a:pPr marL="171450" indent="-171450">
              <a:buFont typeface="Arial" panose="020B0604020202020204" pitchFamily="34" charset="0"/>
              <a:buChar char="•"/>
            </a:pPr>
            <a:r>
              <a:rPr lang="en-US" sz="1100" dirty="0" smtClean="0"/>
              <a:t>You can restrict access to data by implementing views instead of providing full access to tables.</a:t>
            </a:r>
          </a:p>
          <a:p>
            <a:pPr marL="171450" indent="-171450">
              <a:buFont typeface="Arial" panose="020B0604020202020204" pitchFamily="34" charset="0"/>
              <a:buChar char="•"/>
            </a:pPr>
            <a:r>
              <a:rPr lang="en-US" sz="1100" dirty="0" smtClean="0"/>
              <a:t>You can make it harder for someone to </a:t>
            </a:r>
            <a:r>
              <a:rPr lang="en-US" sz="1100" i="1" dirty="0" smtClean="0"/>
              <a:t>guess</a:t>
            </a:r>
            <a:r>
              <a:rPr lang="en-US" sz="1100" dirty="0" smtClean="0"/>
              <a:t> what a valid account is by removing the relationship between operating system users and groups to Greenplum roles. If you use the same names, you increase the chances that someone can guess role names.</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dirty="0"/>
          </a:p>
        </p:txBody>
      </p:sp>
      <p:sp>
        <p:nvSpPr>
          <p:cNvPr id="245" name="Shape 24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Users are isolated at the physical layer through the use of views. By isolating users, you:</a:t>
            </a:r>
          </a:p>
          <a:p>
            <a:pPr marL="171450" indent="-171450">
              <a:buFont typeface="Arial" panose="020B0604020202020204" pitchFamily="34" charset="0"/>
              <a:buChar char="•"/>
            </a:pPr>
            <a:r>
              <a:rPr lang="en-US" dirty="0" smtClean="0"/>
              <a:t>Insulate users from changes made to tables</a:t>
            </a:r>
          </a:p>
          <a:p>
            <a:pPr marL="171450" indent="-171450">
              <a:buFont typeface="Arial" panose="020B0604020202020204" pitchFamily="34" charset="0"/>
              <a:buChar char="•"/>
            </a:pPr>
            <a:r>
              <a:rPr lang="en-US" dirty="0" smtClean="0"/>
              <a:t>Control access to columns and rows</a:t>
            </a:r>
          </a:p>
          <a:p>
            <a:pPr marL="171450" indent="-171450">
              <a:buFont typeface="Arial" panose="020B0604020202020204" pitchFamily="34" charset="0"/>
              <a:buChar char="•"/>
            </a:pPr>
            <a:r>
              <a:rPr lang="en-US" dirty="0" smtClean="0"/>
              <a:t>Enforce locking strategies</a:t>
            </a:r>
          </a:p>
          <a:p>
            <a:endParaRPr lang="en-US" dirty="0" smtClean="0"/>
          </a:p>
          <a:p>
            <a:r>
              <a:rPr lang="en-US" dirty="0" smtClean="0"/>
              <a:t>Data is isolated by separating functional areas into schemas. By doing this, you:</a:t>
            </a:r>
          </a:p>
          <a:p>
            <a:pPr marL="171450" indent="-171450">
              <a:buFont typeface="Arial" panose="020B0604020202020204" pitchFamily="34" charset="0"/>
              <a:buChar char="•"/>
            </a:pPr>
            <a:r>
              <a:rPr lang="en-US" dirty="0" smtClean="0"/>
              <a:t>Simplify security</a:t>
            </a:r>
          </a:p>
          <a:p>
            <a:pPr marL="171450" indent="-171450">
              <a:buFont typeface="Arial" panose="020B0604020202020204" pitchFamily="34" charset="0"/>
              <a:buChar char="•"/>
            </a:pPr>
            <a:r>
              <a:rPr lang="en-US" dirty="0" smtClean="0"/>
              <a:t>Simplify backups and restores to data</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Column level access can be accomplished with views</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Create table customer (id </a:t>
            </a:r>
            <a:r>
              <a:rPr lang="en-US" dirty="0" err="1" smtClean="0"/>
              <a:t>int</a:t>
            </a:r>
            <a:r>
              <a:rPr lang="en-US" dirty="0" smtClean="0"/>
              <a:t>, </a:t>
            </a:r>
            <a:r>
              <a:rPr lang="en-US" dirty="0" err="1" smtClean="0"/>
              <a:t>fname</a:t>
            </a:r>
            <a:r>
              <a:rPr lang="en-US" dirty="0" smtClean="0"/>
              <a:t> text, </a:t>
            </a:r>
            <a:r>
              <a:rPr lang="en-US" dirty="0" err="1" smtClean="0"/>
              <a:t>lname</a:t>
            </a:r>
            <a:r>
              <a:rPr lang="en-US" dirty="0" smtClean="0"/>
              <a:t> text, </a:t>
            </a:r>
            <a:r>
              <a:rPr lang="en-US" dirty="0" err="1" smtClean="0"/>
              <a:t>ssn</a:t>
            </a:r>
            <a:r>
              <a:rPr lang="en-US" dirty="0" smtClean="0"/>
              <a:t> text) distributed randomly;</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Create view </a:t>
            </a:r>
            <a:r>
              <a:rPr lang="en-US" dirty="0" err="1" smtClean="0"/>
              <a:t>vw_customer</a:t>
            </a:r>
            <a:r>
              <a:rPr lang="en-US" dirty="0" smtClean="0"/>
              <a:t> as select id, </a:t>
            </a:r>
            <a:r>
              <a:rPr lang="en-US" dirty="0" err="1" smtClean="0"/>
              <a:t>fname</a:t>
            </a:r>
            <a:r>
              <a:rPr lang="en-US" dirty="0" smtClean="0"/>
              <a:t>, </a:t>
            </a:r>
            <a:r>
              <a:rPr lang="en-US" dirty="0" err="1" smtClean="0"/>
              <a:t>lname</a:t>
            </a:r>
            <a:r>
              <a:rPr lang="en-US" dirty="0" smtClean="0"/>
              <a:t> from customer;</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Grant select on </a:t>
            </a:r>
            <a:r>
              <a:rPr lang="en-US" dirty="0" err="1" smtClean="0"/>
              <a:t>vw_customer</a:t>
            </a:r>
            <a:r>
              <a:rPr lang="en-US" dirty="0" smtClean="0"/>
              <a:t> to </a:t>
            </a:r>
            <a:r>
              <a:rPr lang="en-US" dirty="0" err="1" smtClean="0"/>
              <a:t>jon</a:t>
            </a:r>
            <a:r>
              <a:rPr lang="en-US" dirty="0" smtClean="0"/>
              <a:t>;</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In addition, we need to make sure that all students</a:t>
            </a:r>
            <a:r>
              <a:rPr lang="en-US" baseline="0" dirty="0" smtClean="0"/>
              <a:t> know how to separate and isolate and the use-case for doing this.</a:t>
            </a:r>
          </a:p>
          <a:p>
            <a:pPr marL="0" indent="0">
              <a:buFont typeface="Arial" panose="020B0604020202020204" pitchFamily="34" charset="0"/>
              <a:buNone/>
            </a:pPr>
            <a:r>
              <a:rPr lang="en-US" baseline="0" dirty="0" smtClean="0"/>
              <a:t>security and isolation - we need to explain the difference between isolation of data at the </a:t>
            </a:r>
            <a:r>
              <a:rPr lang="en-US" baseline="0" dirty="0" err="1" smtClean="0"/>
              <a:t>db</a:t>
            </a:r>
            <a:r>
              <a:rPr lang="en-US" baseline="0" dirty="0" smtClean="0"/>
              <a:t> level versus the schema level, why, with examples</a:t>
            </a:r>
          </a:p>
          <a:p>
            <a:pPr marL="0" indent="0">
              <a:buFont typeface="Arial" panose="020B0604020202020204" pitchFamily="34" charset="0"/>
              <a:buNone/>
            </a:pPr>
            <a:r>
              <a:rPr lang="en-US" baseline="0" dirty="0" smtClean="0"/>
              <a:t>separate users into different databases to have isolation. </a:t>
            </a:r>
          </a:p>
          <a:p>
            <a:pPr marL="0" indent="0">
              <a:buFont typeface="Arial" panose="020B0604020202020204" pitchFamily="34" charset="0"/>
              <a:buNone/>
            </a:pPr>
            <a:r>
              <a:rPr lang="en-US" baseline="0" dirty="0" err="1" smtClean="0"/>
              <a:t>E.g</a:t>
            </a:r>
            <a:r>
              <a:rPr lang="en-US" baseline="0" dirty="0" smtClean="0"/>
              <a:t> a bank would have a different database instead of a different schema so people have no ways to get near it</a:t>
            </a:r>
          </a:p>
          <a:p>
            <a:pPr marL="0" indent="0">
              <a:buFont typeface="Arial" panose="020B0604020202020204" pitchFamily="34" charset="0"/>
              <a:buNone/>
            </a:pPr>
            <a:r>
              <a:rPr lang="en-US" baseline="0" dirty="0" smtClean="0"/>
              <a:t>If it is unrelated data separate at the database level versus the schema level.</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If a provider gives access to people for unrelated data (</a:t>
            </a:r>
            <a:r>
              <a:rPr lang="en-US" baseline="0" dirty="0" err="1" smtClean="0"/>
              <a:t>ie</a:t>
            </a:r>
            <a:r>
              <a:rPr lang="en-US" baseline="0" dirty="0" smtClean="0"/>
              <a:t>. Host multiple clients), then </a:t>
            </a:r>
            <a:r>
              <a:rPr lang="en-US" baseline="0" dirty="0" err="1" smtClean="0"/>
              <a:t>db</a:t>
            </a:r>
            <a:r>
              <a:rPr lang="en-US" baseline="0" dirty="0" smtClean="0"/>
              <a:t> isolation is likely a good use-case. </a:t>
            </a:r>
          </a:p>
          <a:p>
            <a:pPr marL="0" indent="0">
              <a:buFont typeface="Arial" panose="020B0604020202020204" pitchFamily="34" charset="0"/>
              <a:buNone/>
            </a:pPr>
            <a:r>
              <a:rPr lang="en-US" baseline="0" dirty="0" smtClean="0"/>
              <a:t>If a provider gives access to people within the same client, perhaps they still need some level of isolation, but this might be accomplished with schema level isolation rather than </a:t>
            </a:r>
            <a:r>
              <a:rPr lang="en-US" baseline="0" dirty="0" err="1" smtClean="0"/>
              <a:t>db</a:t>
            </a:r>
            <a:r>
              <a:rPr lang="en-US" baseline="0" dirty="0" smtClean="0"/>
              <a:t> level isolation.</a:t>
            </a:r>
          </a:p>
          <a:p>
            <a:pPr marL="0" indent="0">
              <a:buFont typeface="Arial" panose="020B0604020202020204" pitchFamily="34" charset="0"/>
              <a:buNone/>
            </a:pPr>
            <a:endParaRPr lang="en-US" baseline="0" dirty="0" smtClean="0"/>
          </a:p>
          <a:p>
            <a:pPr marL="0" indent="0">
              <a:buFont typeface="Arial" panose="020B0604020202020204" pitchFamily="34" charset="0"/>
              <a:buNone/>
            </a:pP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0" dirty="0" smtClean="0"/>
              <a:t>In</a:t>
            </a:r>
            <a:r>
              <a:rPr lang="en-US" b="0" baseline="0" dirty="0" smtClean="0"/>
              <a:t> this example:</a:t>
            </a:r>
          </a:p>
          <a:p>
            <a:pPr marL="171450" indent="-171450">
              <a:buFont typeface="Arial" panose="020B0604020202020204" pitchFamily="34" charset="0"/>
              <a:buChar char="•"/>
            </a:pPr>
            <a:r>
              <a:rPr lang="en-US" b="0" baseline="0" dirty="0" smtClean="0"/>
              <a:t>The newly created role, </a:t>
            </a:r>
            <a:r>
              <a:rPr lang="en-US" b="0" baseline="0" dirty="0" smtClean="0">
                <a:latin typeface="Courier New" pitchFamily="49" charset="0"/>
                <a:cs typeface="Courier New" pitchFamily="49" charset="0"/>
              </a:rPr>
              <a:t>batch</a:t>
            </a:r>
            <a:r>
              <a:rPr lang="en-US" b="0" baseline="0" dirty="0" smtClean="0"/>
              <a:t> is granted </a:t>
            </a:r>
            <a:r>
              <a:rPr lang="en-US" b="0" baseline="0" dirty="0" smtClean="0">
                <a:latin typeface="Courier New" pitchFamily="49" charset="0"/>
                <a:cs typeface="Courier New" pitchFamily="49" charset="0"/>
              </a:rPr>
              <a:t>SELECT</a:t>
            </a:r>
            <a:r>
              <a:rPr lang="en-US" b="0" baseline="0" dirty="0" smtClean="0"/>
              <a:t>, </a:t>
            </a:r>
            <a:r>
              <a:rPr lang="en-US" b="0" baseline="0" dirty="0" smtClean="0">
                <a:latin typeface="Courier New" pitchFamily="49" charset="0"/>
                <a:cs typeface="Courier New" pitchFamily="49" charset="0"/>
              </a:rPr>
              <a:t>INSERT</a:t>
            </a:r>
            <a:r>
              <a:rPr lang="en-US" b="0" baseline="0" dirty="0" smtClean="0"/>
              <a:t>, </a:t>
            </a:r>
            <a:r>
              <a:rPr lang="en-US" b="0" baseline="0" dirty="0" smtClean="0">
                <a:latin typeface="Courier New" pitchFamily="49" charset="0"/>
                <a:cs typeface="Courier New" pitchFamily="49" charset="0"/>
              </a:rPr>
              <a:t>UPDATE</a:t>
            </a:r>
            <a:r>
              <a:rPr lang="en-US" b="0" baseline="0" dirty="0" smtClean="0"/>
              <a:t>, and </a:t>
            </a:r>
            <a:r>
              <a:rPr lang="en-US" b="0" baseline="0" dirty="0" smtClean="0">
                <a:latin typeface="Courier New" pitchFamily="49" charset="0"/>
                <a:cs typeface="Courier New" pitchFamily="49" charset="0"/>
              </a:rPr>
              <a:t>DELETE</a:t>
            </a:r>
            <a:r>
              <a:rPr lang="en-US" b="0" baseline="0" dirty="0" smtClean="0"/>
              <a:t> privileges on the table </a:t>
            </a:r>
            <a:r>
              <a:rPr lang="en-US" b="0" baseline="0" dirty="0" smtClean="0">
                <a:latin typeface="Courier New" pitchFamily="49" charset="0"/>
                <a:cs typeface="Courier New" pitchFamily="49" charset="0"/>
              </a:rPr>
              <a:t>dimensions.customer</a:t>
            </a:r>
            <a:r>
              <a:rPr lang="en-US" b="0" baseline="0" dirty="0" smtClean="0"/>
              <a:t>.</a:t>
            </a:r>
          </a:p>
          <a:p>
            <a:pPr marL="171450" indent="-171450">
              <a:buFont typeface="Arial" panose="020B0604020202020204" pitchFamily="34" charset="0"/>
              <a:buChar char="•"/>
            </a:pPr>
            <a:r>
              <a:rPr lang="en-US" b="0" baseline="0" dirty="0" smtClean="0"/>
              <a:t>The role is not a user as it was not assigned the </a:t>
            </a:r>
            <a:r>
              <a:rPr lang="en-US" b="0" baseline="0" dirty="0" smtClean="0">
                <a:latin typeface="Courier New" pitchFamily="49" charset="0"/>
                <a:cs typeface="Courier New" pitchFamily="49" charset="0"/>
              </a:rPr>
              <a:t>LOGIN</a:t>
            </a:r>
            <a:r>
              <a:rPr lang="en-US" b="0" baseline="0" dirty="0" smtClean="0"/>
              <a:t> attribute.</a:t>
            </a:r>
          </a:p>
          <a:p>
            <a:pPr marL="171450" indent="-171450">
              <a:buFont typeface="Arial" panose="020B0604020202020204" pitchFamily="34" charset="0"/>
              <a:buChar char="•"/>
            </a:pPr>
            <a:r>
              <a:rPr lang="en-US" b="0" baseline="0" dirty="0" smtClean="0"/>
              <a:t>The </a:t>
            </a:r>
            <a:r>
              <a:rPr lang="en-US" b="0" baseline="0" dirty="0" smtClean="0">
                <a:latin typeface="Courier New" pitchFamily="49" charset="0"/>
                <a:cs typeface="Courier New" pitchFamily="49" charset="0"/>
              </a:rPr>
              <a:t>batchuser</a:t>
            </a:r>
            <a:r>
              <a:rPr lang="en-US" b="0" baseline="0" dirty="0" smtClean="0"/>
              <a:t> role is then created with the </a:t>
            </a:r>
            <a:r>
              <a:rPr lang="en-US" b="0" baseline="0" dirty="0" smtClean="0">
                <a:latin typeface="Courier New" pitchFamily="49" charset="0"/>
                <a:cs typeface="Courier New" pitchFamily="49" charset="0"/>
              </a:rPr>
              <a:t>LOGIN</a:t>
            </a:r>
            <a:r>
              <a:rPr lang="en-US" b="0" baseline="0" dirty="0" smtClean="0"/>
              <a:t> attribute and granted access to the </a:t>
            </a:r>
            <a:r>
              <a:rPr lang="en-US" b="0" baseline="0" dirty="0" smtClean="0">
                <a:latin typeface="Courier New" pitchFamily="49" charset="0"/>
                <a:cs typeface="Courier New" pitchFamily="49" charset="0"/>
              </a:rPr>
              <a:t>batch</a:t>
            </a:r>
            <a:r>
              <a:rPr lang="en-US" b="0" baseline="0" dirty="0" smtClean="0"/>
              <a:t> role.</a:t>
            </a:r>
          </a:p>
          <a:p>
            <a:pPr marL="171450" indent="-171450">
              <a:buFont typeface="Arial" panose="020B0604020202020204" pitchFamily="34" charset="0"/>
              <a:buChar char="•"/>
            </a:pPr>
            <a:r>
              <a:rPr lang="en-US" b="0" baseline="0" dirty="0" smtClean="0"/>
              <a:t>The user, </a:t>
            </a:r>
            <a:r>
              <a:rPr lang="en-US" b="0" baseline="0" dirty="0" smtClean="0">
                <a:latin typeface="Courier New" pitchFamily="49" charset="0"/>
                <a:cs typeface="Courier New" pitchFamily="49" charset="0"/>
              </a:rPr>
              <a:t>batchuser</a:t>
            </a:r>
            <a:r>
              <a:rPr lang="en-US" b="0" baseline="0" dirty="0" smtClean="0"/>
              <a:t>, can now has the privileges assigned to the role, </a:t>
            </a:r>
            <a:r>
              <a:rPr lang="en-US" b="0" baseline="0" dirty="0" smtClean="0">
                <a:latin typeface="Courier New" pitchFamily="49" charset="0"/>
                <a:cs typeface="Courier New" pitchFamily="49" charset="0"/>
              </a:rPr>
              <a:t>batch</a:t>
            </a:r>
            <a:r>
              <a:rPr lang="en-US" b="0" baseline="0" dirty="0" smtClean="0"/>
              <a:t>.</a:t>
            </a:r>
          </a:p>
          <a:p>
            <a:pPr marL="171450" indent="-171450">
              <a:buFont typeface="Arial" panose="020B0604020202020204" pitchFamily="34" charset="0"/>
              <a:buChar char="•"/>
            </a:pPr>
            <a:r>
              <a:rPr lang="en-US" b="0" baseline="0" dirty="0" smtClean="0"/>
              <a:t>The object that the </a:t>
            </a:r>
            <a:r>
              <a:rPr lang="en-US" dirty="0" smtClean="0"/>
              <a:t>role is given access to </a:t>
            </a:r>
            <a:r>
              <a:rPr lang="en-US" b="0" baseline="0" dirty="0" smtClean="0"/>
              <a:t>is fully qualified, indicating the role has access only to the </a:t>
            </a:r>
            <a:r>
              <a:rPr lang="en-US" b="0" baseline="0" dirty="0" smtClean="0">
                <a:latin typeface="Courier New" pitchFamily="49" charset="0"/>
                <a:cs typeface="Courier New" pitchFamily="49" charset="0"/>
              </a:rPr>
              <a:t>customer</a:t>
            </a:r>
            <a:r>
              <a:rPr lang="en-US" b="0" baseline="0" dirty="0" smtClean="0"/>
              <a:t> table in the </a:t>
            </a:r>
            <a:r>
              <a:rPr lang="en-US" b="0" baseline="0" dirty="0" smtClean="0">
                <a:latin typeface="Courier New" pitchFamily="49" charset="0"/>
                <a:cs typeface="Courier New" pitchFamily="49" charset="0"/>
              </a:rPr>
              <a:t>dimensions</a:t>
            </a:r>
            <a:r>
              <a:rPr lang="en-US" b="0" baseline="0" dirty="0" smtClean="0"/>
              <a:t> schema.</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Comment from Marshal Presser</a:t>
            </a:r>
          </a:p>
          <a:p>
            <a:pPr marL="0" indent="0">
              <a:buFont typeface="Arial" panose="020B0604020202020204" pitchFamily="34" charset="0"/>
              <a:buNone/>
            </a:pPr>
            <a:r>
              <a:rPr lang="en-US" b="0" dirty="0" smtClean="0"/>
              <a:t>We have customers with Very Wide Tables. Given some complex security rules, this could lead to a large number of views involving various column combinations as well as multiple where clauses for row filtering. If there were changes in the table structure, this could be a maintenance nightmare. We don't have Oracle's Virtual Private Database or </a:t>
            </a:r>
            <a:r>
              <a:rPr lang="en-US" b="0" dirty="0" err="1" smtClean="0"/>
              <a:t>Accumulo's</a:t>
            </a:r>
            <a:r>
              <a:rPr lang="en-US" b="0" dirty="0" smtClean="0"/>
              <a:t> cell level security.</a:t>
            </a:r>
          </a:p>
          <a:p>
            <a:pPr marL="0" indent="0">
              <a:buFont typeface="Arial" panose="020B0604020202020204" pitchFamily="34" charset="0"/>
              <a:buNone/>
            </a:pPr>
            <a:endParaRPr lang="en-US" b="0" dirty="0" smtClean="0"/>
          </a:p>
          <a:p>
            <a:pPr marL="0" indent="0">
              <a:buFont typeface="Arial" panose="020B0604020202020204" pitchFamily="34" charset="0"/>
              <a:buNone/>
            </a:pPr>
            <a:r>
              <a:rPr lang="en-US" b="0" dirty="0" smtClean="0"/>
              <a:t>Comment by Michael Goddard:</a:t>
            </a:r>
          </a:p>
          <a:p>
            <a:pPr marL="0" indent="0">
              <a:buFont typeface="Arial" panose="020B0604020202020204" pitchFamily="34" charset="0"/>
              <a:buNone/>
            </a:pPr>
            <a:r>
              <a:rPr lang="en-US" b="0" dirty="0" smtClean="0"/>
              <a:t>In my experience with both row and column-level security,</a:t>
            </a:r>
            <a:r>
              <a:rPr lang="en-US" b="0" baseline="0" dirty="0" smtClean="0"/>
              <a:t> and</a:t>
            </a:r>
            <a:r>
              <a:rPr lang="en-US" b="0" dirty="0" smtClean="0"/>
              <a:t> after many consultations with engineering, we decided this wasn't a good fit for us. And they created </a:t>
            </a:r>
            <a:r>
              <a:rPr lang="en-US" b="0" dirty="0" err="1" smtClean="0"/>
              <a:t>Accumulo</a:t>
            </a:r>
            <a:r>
              <a:rPr lang="en-US" b="0" dirty="0" smtClean="0"/>
              <a:t>, and that did what they wanted.</a:t>
            </a:r>
            <a:endParaRPr lang="en-US" b="0"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Instructor</a:t>
            </a:r>
            <a:r>
              <a:rPr lang="en-US" b="1" baseline="0" dirty="0" smtClean="0"/>
              <a:t> Notes:</a:t>
            </a:r>
          </a:p>
          <a:p>
            <a:endParaRPr lang="en-US" b="1" baseline="0" dirty="0" smtClean="0"/>
          </a:p>
          <a:p>
            <a:r>
              <a:rPr lang="en-US" b="1" dirty="0" smtClean="0"/>
              <a:t>they operate at different levels so they can work together. most people do not use both or either.</a:t>
            </a:r>
          </a:p>
          <a:p>
            <a:endParaRPr lang="en-US" b="1" dirty="0" smtClean="0"/>
          </a:p>
          <a:p>
            <a:r>
              <a:rPr lang="en-US" b="1" dirty="0" smtClean="0"/>
              <a:t>There are two blog</a:t>
            </a:r>
            <a:r>
              <a:rPr lang="en-US" b="1" baseline="0" dirty="0" smtClean="0"/>
              <a:t> posts on Pivotal that might be useful:</a:t>
            </a:r>
          </a:p>
          <a:p>
            <a:endParaRPr lang="en-US" b="1" baseline="0" dirty="0" smtClean="0"/>
          </a:p>
          <a:p>
            <a:r>
              <a:rPr lang="en-US" b="1" dirty="0" smtClean="0"/>
              <a:t>https://</a:t>
            </a:r>
            <a:r>
              <a:rPr lang="en-US" b="1" dirty="0" err="1" smtClean="0"/>
              <a:t>blog.pivotal.io</a:t>
            </a:r>
            <a:r>
              <a:rPr lang="en-US" b="1" dirty="0" smtClean="0"/>
              <a:t>/big-data-pivotal/products/encrypting-data-at-rest-and-in-motion-for-pivotal-greenplum-zettaset</a:t>
            </a:r>
          </a:p>
          <a:p>
            <a:endParaRPr lang="en-US" b="1" dirty="0" smtClean="0"/>
          </a:p>
          <a:p>
            <a:r>
              <a:rPr lang="en-US" b="1" dirty="0" smtClean="0"/>
              <a:t>https://</a:t>
            </a:r>
            <a:r>
              <a:rPr lang="en-US" b="1" dirty="0" err="1" smtClean="0"/>
              <a:t>blog.pivotal.io</a:t>
            </a:r>
            <a:r>
              <a:rPr lang="en-US" b="1" dirty="0" smtClean="0"/>
              <a:t>/big-data-pivotal/products/encrypting-data-at-rest-in-pivotal-</a:t>
            </a:r>
            <a:r>
              <a:rPr lang="en-US" b="1" dirty="0" err="1" smtClean="0"/>
              <a:t>greenplum</a:t>
            </a:r>
            <a:r>
              <a:rPr lang="en-US" b="1" dirty="0" smtClean="0"/>
              <a:t>-with-</a:t>
            </a:r>
            <a:r>
              <a:rPr lang="en-US" b="1" dirty="0" err="1" smtClean="0"/>
              <a:t>protegrity</a:t>
            </a:r>
            <a:endParaRPr lang="en-US" b="1" dirty="0" smtClean="0"/>
          </a:p>
          <a:p>
            <a:endParaRPr lang="en-US" b="1" dirty="0" smtClean="0"/>
          </a:p>
          <a:p>
            <a:r>
              <a:rPr lang="en-US" b="1" dirty="0" smtClean="0"/>
              <a:t>Additionally, there is a copy of an email that shows how to give specific users access to only certain rows. However</a:t>
            </a:r>
            <a:r>
              <a:rPr lang="en-US" b="1" baseline="0" dirty="0" smtClean="0"/>
              <a:t>, this is not to be shared with students. It is for instructor knowledge only.</a:t>
            </a:r>
          </a:p>
          <a:p>
            <a:endParaRPr lang="en-US" b="1" baseline="0" dirty="0" smtClean="0"/>
          </a:p>
          <a:p>
            <a:r>
              <a:rPr lang="en-US" b="1" dirty="0" smtClean="0"/>
              <a:t>https://</a:t>
            </a:r>
            <a:r>
              <a:rPr lang="en-US" b="1" dirty="0" err="1" smtClean="0"/>
              <a:t>docs.google.com</a:t>
            </a:r>
            <a:r>
              <a:rPr lang="en-US" b="1" smtClean="0"/>
              <a:t>/document/d/1pvqExoS19yFwxaZez_Q2mFEj5se2rAhQ5FvcDn0nPLM</a:t>
            </a:r>
            <a:endParaRPr lang="en-US" b="1"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This lesson covered</a:t>
            </a:r>
            <a:r>
              <a:rPr lang="en-US" baseline="0" dirty="0" smtClean="0"/>
              <a:t> the roles and privileges assigned to roles to protect sensitive</a:t>
            </a:r>
            <a:r>
              <a:rPr lang="en-US" dirty="0" smtClean="0"/>
              <a:t> data from unauthorized roles and groups. Administrators can assign specific privileges to individual roles or group roles, where the privileges are inherited by users within those group roles. Additionally, workload management lets you assign resource profiles to roles. This allows users to share resources, reducing the chances that queries will be starved out of resources.</a:t>
            </a:r>
          </a:p>
          <a:p>
            <a:endParaRPr lang="en-US" dirty="0"/>
          </a:p>
        </p:txBody>
      </p:sp>
      <p:sp>
        <p:nvSpPr>
          <p:cNvPr id="4" name="Slide Number Placeholder 3"/>
          <p:cNvSpPr>
            <a:spLocks noGrp="1"/>
          </p:cNvSpPr>
          <p:nvPr>
            <p:ph type="sldNum" sz="quarter" idx="10"/>
          </p:nvPr>
        </p:nvSpPr>
        <p:spPr/>
        <p:txBody>
          <a:bodyPr/>
          <a:lstStyle/>
          <a:p>
            <a:fld id="{74475F10-5301-45E0-8406-B76BC39161B5}" type="slidenum">
              <a:rPr lang="en-US" altLang="en-US" smtClean="0"/>
              <a:pPr/>
              <a:t>23</a:t>
            </a:fld>
            <a:endParaRPr lang="en-US" altLang="en-US"/>
          </a:p>
        </p:txBody>
      </p:sp>
    </p:spTree>
    <p:extLst>
      <p:ext uri="{BB962C8B-B14F-4D97-AF65-F5344CB8AC3E}">
        <p14:creationId xmlns:p14="http://schemas.microsoft.com/office/powerpoint/2010/main" val="1682055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Autofit/>
          </a:bodyPr>
          <a:lstStyle/>
          <a:p>
            <a:r>
              <a:rPr lang="en-US" sz="1100" b="0" dirty="0" smtClean="0"/>
              <a:t>Greenplum Database manages database access permissions using the concept of roles. The concept of roles subsumes the concepts of users and groups. A role can be a database user, a group, or both. </a:t>
            </a:r>
          </a:p>
          <a:p>
            <a:r>
              <a:rPr lang="en-US" sz="1100" b="0" dirty="0" smtClean="0"/>
              <a:t>Greenplum Database roles:</a:t>
            </a:r>
          </a:p>
          <a:p>
            <a:pPr marL="171450" indent="-171450">
              <a:buFont typeface="Arial" panose="020B0604020202020204" pitchFamily="34" charset="0"/>
              <a:buChar char="•"/>
            </a:pPr>
            <a:r>
              <a:rPr lang="en-US" sz="1100" b="0" dirty="0" smtClean="0"/>
              <a:t>Are separate from the users and groups managed by the operating system on which the server runs. For your convenience, you may want to maintain a relationship between operating system user names and Greenplum Database role names, as many of the client applications use the current operating system user names. </a:t>
            </a:r>
          </a:p>
          <a:p>
            <a:pPr marL="171450" indent="-171450">
              <a:buFont typeface="Arial" panose="020B0604020202020204" pitchFamily="34" charset="0"/>
              <a:buChar char="•"/>
            </a:pPr>
            <a:r>
              <a:rPr lang="en-US" sz="1100" dirty="0" smtClean="0"/>
              <a:t>H</a:t>
            </a:r>
            <a:r>
              <a:rPr lang="en-US" sz="1100" b="0" dirty="0" smtClean="0"/>
              <a:t>ave attributes that determine what their permission levels are.</a:t>
            </a:r>
          </a:p>
          <a:p>
            <a:pPr marL="171450" indent="-171450">
              <a:buFont typeface="Arial" panose="020B0604020202020204" pitchFamily="34" charset="0"/>
              <a:buChar char="•"/>
            </a:pPr>
            <a:r>
              <a:rPr lang="en-US" sz="1100" dirty="0" smtClean="0"/>
              <a:t>Can own database objects, such as tables, and can assign privileges on those objects to other roles to control access to the objects. The role that creates an object becomes its owner by default. </a:t>
            </a:r>
          </a:p>
          <a:p>
            <a:pPr marL="171450" indent="-171450">
              <a:buFont typeface="Arial" panose="020B0604020202020204" pitchFamily="34" charset="0"/>
              <a:buChar char="•"/>
            </a:pPr>
            <a:r>
              <a:rPr lang="en-US" sz="1100" dirty="0" smtClean="0"/>
              <a:t>Can be members of other roles, thus a member role can inherit the attributes and privileges of its parent role. </a:t>
            </a:r>
          </a:p>
          <a:p>
            <a:pPr marL="171450" indent="-171450">
              <a:buFont typeface="Arial" panose="020B0604020202020204" pitchFamily="34" charset="0"/>
              <a:buChar char="•"/>
            </a:pPr>
            <a:r>
              <a:rPr lang="en-US" sz="1100" dirty="0" smtClean="0"/>
              <a:t>Are defined at the system level, meaning they are valid for all databases in the system. Managing roles and privileges in Greenplum Database is the same as in PostgreSQL. </a:t>
            </a:r>
            <a:endParaRPr lang="en-US" sz="1100" b="0" dirty="0" smtClean="0"/>
          </a:p>
          <a:p>
            <a:r>
              <a:rPr lang="en-US" sz="1100" b="0" dirty="0" smtClean="0"/>
              <a:t>Every freshly initialized Greenplum Database system contains one predefined role. This role is a </a:t>
            </a:r>
            <a:r>
              <a:rPr lang="en-US" sz="1100" b="1" dirty="0" smtClean="0"/>
              <a:t>superuser</a:t>
            </a:r>
            <a:r>
              <a:rPr lang="en-US" sz="1100" b="0" dirty="0" smtClean="0"/>
              <a:t> role. By default it has the same name as the operating system user that initialized the Greenplum Database system. In our example, the role is </a:t>
            </a:r>
            <a:r>
              <a:rPr lang="en-US" sz="1100" b="1" dirty="0" smtClean="0">
                <a:latin typeface="Courier New" pitchFamily="49" charset="0"/>
                <a:cs typeface="Courier New" pitchFamily="49" charset="0"/>
              </a:rPr>
              <a:t>gpadmin</a:t>
            </a:r>
            <a:r>
              <a:rPr lang="en-US" sz="1100" b="0" dirty="0" smtClean="0"/>
              <a:t>. Before creating more roles, you first have to connect to Greenplum the superuser role.</a:t>
            </a:r>
          </a:p>
          <a:p>
            <a:endParaRPr lang="en-US" sz="1100" b="0" dirty="0" smtClean="0"/>
          </a:p>
          <a:p>
            <a:endParaRPr lang="en-US" sz="1100" b="0" dirty="0" smtClean="0"/>
          </a:p>
          <a:p>
            <a:r>
              <a:rPr lang="en-US" sz="1100" b="0" dirty="0" smtClean="0"/>
              <a:t>One of the challenges is role inheritance. </a:t>
            </a:r>
          </a:p>
          <a:p>
            <a:pPr marL="171450" indent="-171450">
              <a:buFont typeface="Arial"/>
              <a:buChar char="•"/>
            </a:pPr>
            <a:r>
              <a:rPr lang="en-US" sz="1100" b="0" dirty="0" smtClean="0"/>
              <a:t>GPDB has one thing - a role. </a:t>
            </a:r>
          </a:p>
          <a:p>
            <a:pPr marL="628650" lvl="1" indent="-171450">
              <a:buFont typeface="Arial"/>
              <a:buChar char="•"/>
            </a:pPr>
            <a:r>
              <a:rPr lang="en-US" sz="1100" b="0" dirty="0" smtClean="0"/>
              <a:t>How do you make it a user and how do you make it a group. - This portion needs to be explained</a:t>
            </a:r>
          </a:p>
          <a:p>
            <a:pPr marL="171450" indent="-171450">
              <a:buFont typeface="Arial"/>
              <a:buChar char="•"/>
            </a:pPr>
            <a:r>
              <a:rPr lang="en-US" sz="1100" b="0" dirty="0" smtClean="0"/>
              <a:t>To make a group you create a non-login role and have another role inherit from it.</a:t>
            </a:r>
          </a:p>
          <a:p>
            <a:pPr marL="628650" lvl="1" indent="-171450">
              <a:buFont typeface="Arial"/>
              <a:buChar char="•"/>
            </a:pPr>
            <a:r>
              <a:rPr lang="en-US" sz="1100" b="0" dirty="0" err="1" smtClean="0"/>
              <a:t>createuser</a:t>
            </a:r>
            <a:r>
              <a:rPr lang="en-US" sz="1100" b="0" dirty="0" smtClean="0"/>
              <a:t> —help (create a role)</a:t>
            </a:r>
          </a:p>
          <a:p>
            <a:pPr marL="628650" lvl="1" indent="-171450">
              <a:buFont typeface="Arial"/>
              <a:buChar char="•"/>
            </a:pPr>
            <a:r>
              <a:rPr lang="en-US" sz="1100" b="0" dirty="0" err="1" smtClean="0"/>
              <a:t>createuser</a:t>
            </a:r>
            <a:r>
              <a:rPr lang="en-US" sz="1100" b="0" dirty="0" smtClean="0"/>
              <a:t> --no-login (creates a shared set of properties that you can inherit to multiple other users</a:t>
            </a:r>
          </a:p>
          <a:p>
            <a:pPr marL="1085850" lvl="2" indent="-171450">
              <a:buFont typeface="Arial"/>
              <a:buChar char="•"/>
            </a:pPr>
            <a:r>
              <a:rPr lang="en-US" sz="1100" b="0" dirty="0" err="1" smtClean="0"/>
              <a:t>E.g</a:t>
            </a:r>
            <a:r>
              <a:rPr lang="en-US" sz="1100" b="0" dirty="0" smtClean="0"/>
              <a:t> </a:t>
            </a:r>
            <a:r>
              <a:rPr lang="en-US" sz="1100" b="0" dirty="0" err="1" smtClean="0"/>
              <a:t>createuser</a:t>
            </a:r>
            <a:r>
              <a:rPr lang="en-US" sz="1100" b="0" dirty="0" smtClean="0"/>
              <a:t> </a:t>
            </a:r>
            <a:r>
              <a:rPr lang="en-US" sz="1100" b="0" dirty="0" err="1" smtClean="0"/>
              <a:t>dba</a:t>
            </a:r>
            <a:r>
              <a:rPr lang="en-US" sz="1100" b="0" dirty="0" smtClean="0"/>
              <a:t> --no-login</a:t>
            </a:r>
          </a:p>
          <a:p>
            <a:pPr marL="628650" lvl="1" indent="-171450">
              <a:buFont typeface="Arial"/>
              <a:buChar char="•"/>
            </a:pPr>
            <a:r>
              <a:rPr lang="en-US" sz="1100" b="0" dirty="0" smtClean="0"/>
              <a:t>This allows us to create a shared set of properties that can be inherited by other users</a:t>
            </a:r>
          </a:p>
          <a:p>
            <a:pPr marL="171450" indent="-171450">
              <a:buFont typeface="Arial"/>
              <a:buChar char="•"/>
            </a:pPr>
            <a:endParaRPr lang="en-US" sz="1100" b="0" dirty="0" smtClean="0"/>
          </a:p>
          <a:p>
            <a:pPr marL="171450" indent="-171450">
              <a:buFont typeface="Arial"/>
              <a:buChar char="•"/>
            </a:pPr>
            <a:endParaRPr lang="en-US" sz="1100"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A user-level role is a role that can log in to the database and issue commands. By default, when you create a new role without declaring any attributes, it is assigned the following permissions:</a:t>
            </a:r>
          </a:p>
          <a:p>
            <a:pPr marL="171450" indent="-171450">
              <a:buFont typeface="Arial" panose="020B0604020202020204" pitchFamily="34" charset="0"/>
              <a:buChar char="•"/>
            </a:pPr>
            <a:r>
              <a:rPr lang="en-US" b="1" dirty="0" smtClean="0">
                <a:latin typeface="Courier New" pitchFamily="49" charset="0"/>
                <a:cs typeface="Courier New" pitchFamily="49" charset="0"/>
              </a:rPr>
              <a:t>NOSUPERUSER</a:t>
            </a:r>
            <a:r>
              <a:rPr lang="en-US" dirty="0" smtClean="0"/>
              <a:t> – No superuser (a superuser is someone who have complete permissions and privileges to everything – should be given with caution)</a:t>
            </a:r>
          </a:p>
          <a:p>
            <a:pPr marL="171450" indent="-171450">
              <a:buFont typeface="Arial" panose="020B0604020202020204" pitchFamily="34" charset="0"/>
              <a:buChar char="•"/>
            </a:pPr>
            <a:r>
              <a:rPr lang="en-US" b="1" dirty="0" smtClean="0">
                <a:latin typeface="Courier New" pitchFamily="49" charset="0"/>
                <a:cs typeface="Courier New" pitchFamily="49" charset="0"/>
              </a:rPr>
              <a:t>NOCREATEDB</a:t>
            </a:r>
            <a:r>
              <a:rPr lang="en-US" dirty="0" smtClean="0"/>
              <a:t> – Cannot create databases</a:t>
            </a:r>
          </a:p>
          <a:p>
            <a:pPr marL="171450" indent="-171450">
              <a:buFont typeface="Arial" panose="020B0604020202020204" pitchFamily="34" charset="0"/>
              <a:buChar char="•"/>
            </a:pPr>
            <a:r>
              <a:rPr lang="en-US" b="1" dirty="0" smtClean="0">
                <a:latin typeface="Courier New" pitchFamily="49" charset="0"/>
                <a:cs typeface="Courier New" pitchFamily="49" charset="0"/>
              </a:rPr>
              <a:t>NOCREATEROLE</a:t>
            </a:r>
            <a:r>
              <a:rPr lang="en-US" dirty="0" smtClean="0"/>
              <a:t> – Cannot create other roles</a:t>
            </a:r>
          </a:p>
          <a:p>
            <a:pPr marL="171450" indent="-171450">
              <a:buFont typeface="Arial" panose="020B0604020202020204" pitchFamily="34" charset="0"/>
              <a:buChar char="•"/>
            </a:pPr>
            <a:r>
              <a:rPr lang="en-US" b="1" dirty="0" smtClean="0">
                <a:latin typeface="Courier New" pitchFamily="49" charset="0"/>
                <a:cs typeface="Courier New" pitchFamily="49" charset="0"/>
              </a:rPr>
              <a:t>INHERIT</a:t>
            </a:r>
            <a:r>
              <a:rPr lang="en-US" dirty="0" smtClean="0"/>
              <a:t> – Does inherit the permissions and privileges of the roles it’s a member of</a:t>
            </a:r>
          </a:p>
          <a:p>
            <a:pPr marL="171450" indent="-171450">
              <a:buFont typeface="Arial" panose="020B0604020202020204" pitchFamily="34" charset="0"/>
              <a:buChar char="•"/>
            </a:pPr>
            <a:r>
              <a:rPr lang="en-US" b="1" dirty="0" smtClean="0">
                <a:latin typeface="Courier New" pitchFamily="49" charset="0"/>
                <a:cs typeface="Courier New" pitchFamily="49" charset="0"/>
              </a:rPr>
              <a:t>NOLOGIN</a:t>
            </a:r>
            <a:r>
              <a:rPr lang="en-US" dirty="0" smtClean="0"/>
              <a:t> – No login capabilities (must explicitly give this to user accounts)</a:t>
            </a:r>
          </a:p>
          <a:p>
            <a:r>
              <a:rPr lang="en-US" dirty="0" smtClean="0"/>
              <a:t>While you can create roles with </a:t>
            </a:r>
            <a:r>
              <a:rPr lang="en-US" dirty="0" smtClean="0">
                <a:latin typeface="Courier New" pitchFamily="49" charset="0"/>
                <a:cs typeface="Courier New" pitchFamily="49" charset="0"/>
              </a:rPr>
              <a:t>LOGIN</a:t>
            </a:r>
            <a:r>
              <a:rPr lang="en-US" dirty="0" smtClean="0"/>
              <a:t> privileges using the </a:t>
            </a:r>
            <a:r>
              <a:rPr lang="en-US" dirty="0" smtClean="0">
                <a:latin typeface="Courier New" pitchFamily="49" charset="0"/>
                <a:cs typeface="Courier New" pitchFamily="49" charset="0"/>
              </a:rPr>
              <a:t>CREATE USER</a:t>
            </a:r>
            <a:r>
              <a:rPr lang="en-US" dirty="0" smtClean="0"/>
              <a:t> command, this command is deprecated in PostgreSQL 8.1. The recommended method is to use the </a:t>
            </a:r>
            <a:r>
              <a:rPr lang="en-US" dirty="0" smtClean="0">
                <a:latin typeface="Courier New" pitchFamily="49" charset="0"/>
                <a:cs typeface="Courier New" pitchFamily="49" charset="0"/>
              </a:rPr>
              <a:t>CREATE ROLE</a:t>
            </a:r>
            <a:r>
              <a:rPr lang="en-US" dirty="0" smtClean="0"/>
              <a:t> command. You can also use the Greenplum client, </a:t>
            </a:r>
            <a:r>
              <a:rPr lang="en-US" dirty="0" smtClean="0">
                <a:latin typeface="Courier New" pitchFamily="49" charset="0"/>
                <a:cs typeface="Courier New" pitchFamily="49" charset="0"/>
              </a:rPr>
              <a:t>createuser</a:t>
            </a:r>
            <a:r>
              <a:rPr lang="en-US" dirty="0" smtClean="0"/>
              <a:t>, to create a role.</a:t>
            </a:r>
          </a:p>
          <a:p>
            <a:r>
              <a:rPr lang="en-US" dirty="0" smtClean="0"/>
              <a:t>You may create nested roles, where a role is a parent to another role. However, you should not have nested users, or users who are parents to other roles.</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Autofit/>
          </a:bodyPr>
          <a:lstStyle/>
          <a:p>
            <a:r>
              <a:rPr lang="en-US" sz="1100" b="0" dirty="0" smtClean="0"/>
              <a:t>A database superuser bypasses all permission checks.</a:t>
            </a:r>
          </a:p>
          <a:p>
            <a:r>
              <a:rPr lang="en-US" sz="1100" b="0" dirty="0" smtClean="0"/>
              <a:t>This is a dangerous privilege and should not be used carelessly. It is best to do most of your work as a role that is not a superuser.</a:t>
            </a:r>
          </a:p>
          <a:p>
            <a:r>
              <a:rPr lang="en-US" sz="1100" dirty="0" smtClean="0"/>
              <a:t>To accomplish this, complete the following tasks:</a:t>
            </a:r>
          </a:p>
          <a:p>
            <a:pPr marL="171450" indent="-171450">
              <a:buFont typeface="Arial" panose="020B0604020202020204" pitchFamily="34" charset="0"/>
              <a:buChar char="•"/>
            </a:pPr>
            <a:r>
              <a:rPr lang="en-US" sz="1100" b="0" dirty="0" smtClean="0"/>
              <a:t>Create a database superuser called SUPERUSER – Use the command </a:t>
            </a:r>
            <a:r>
              <a:rPr lang="en-US" sz="1100" b="0" dirty="0" smtClean="0">
                <a:latin typeface="Courier New" pitchFamily="49" charset="0"/>
                <a:cs typeface="Courier New" pitchFamily="49" charset="0"/>
              </a:rPr>
              <a:t>CREATE ROLE</a:t>
            </a:r>
            <a:r>
              <a:rPr lang="en-US" sz="1100" b="0" dirty="0" smtClean="0"/>
              <a:t> name </a:t>
            </a:r>
            <a:r>
              <a:rPr lang="en-US" sz="1100" b="0" dirty="0" smtClean="0">
                <a:latin typeface="Courier New" pitchFamily="49" charset="0"/>
                <a:cs typeface="Courier New" pitchFamily="49" charset="0"/>
              </a:rPr>
              <a:t>SUPERUSER</a:t>
            </a:r>
            <a:r>
              <a:rPr lang="en-US" sz="1100" dirty="0" smtClean="0"/>
              <a:t> to create a SUPERUSER role.</a:t>
            </a:r>
            <a:r>
              <a:rPr lang="en-US" sz="1100" b="0" dirty="0" smtClean="0"/>
              <a:t> You must do this as a role that is already a superuser. </a:t>
            </a:r>
          </a:p>
          <a:p>
            <a:pPr marL="171450" indent="-171450">
              <a:buFont typeface="Arial" panose="020B0604020202020204" pitchFamily="34" charset="0"/>
              <a:buChar char="•"/>
            </a:pPr>
            <a:r>
              <a:rPr lang="en-US" sz="1100" b="0" dirty="0" smtClean="0"/>
              <a:t>Create a role that can create databases – The new role must be explicitly given permission to create databases. To create such a role, use the command, </a:t>
            </a:r>
            <a:r>
              <a:rPr lang="en-US" sz="1100" b="0" dirty="0" smtClean="0">
                <a:latin typeface="Courier New" pitchFamily="49" charset="0"/>
                <a:cs typeface="Courier New" pitchFamily="49" charset="0"/>
              </a:rPr>
              <a:t>CREATE ROLE name CREATEDB</a:t>
            </a:r>
            <a:r>
              <a:rPr lang="en-US" sz="1100" b="0" dirty="0" smtClean="0"/>
              <a:t>.</a:t>
            </a:r>
          </a:p>
          <a:p>
            <a:pPr marL="171450" indent="-171450">
              <a:buFont typeface="Arial" panose="020B0604020202020204" pitchFamily="34" charset="0"/>
              <a:buChar char="•"/>
            </a:pPr>
            <a:r>
              <a:rPr lang="en-US" sz="1100" b="0" dirty="0" smtClean="0"/>
              <a:t>Create a role that can create roles – A role must be explicitly given permission to create more roles. To create such a role, use </a:t>
            </a:r>
            <a:r>
              <a:rPr lang="en-US" sz="1100" b="0" dirty="0" smtClean="0">
                <a:latin typeface="Courier New" pitchFamily="49" charset="0"/>
                <a:cs typeface="Courier New" pitchFamily="49" charset="0"/>
              </a:rPr>
              <a:t>CREATE ROLE name CREATEROLE</a:t>
            </a:r>
            <a:r>
              <a:rPr lang="en-US" sz="1100" b="0" dirty="0" smtClean="0"/>
              <a:t>.</a:t>
            </a:r>
          </a:p>
          <a:p>
            <a:pPr marL="171450" indent="-171450">
              <a:buFont typeface="Arial" panose="020B0604020202020204" pitchFamily="34" charset="0"/>
              <a:buChar char="•"/>
            </a:pPr>
            <a:r>
              <a:rPr lang="en-US" sz="1100" b="0" dirty="0" smtClean="0"/>
              <a:t>A role with CREATEROLE privilege can alter and drop other roles, too, as well as grant or revoke membership in them. However, to create, alter, drop, or change membership of a superuser role, superuser status is required; </a:t>
            </a:r>
            <a:r>
              <a:rPr lang="en-US" sz="1100" b="0" dirty="0" smtClean="0">
                <a:latin typeface="Courier New" pitchFamily="49" charset="0"/>
                <a:cs typeface="Courier New" pitchFamily="49" charset="0"/>
              </a:rPr>
              <a:t>CREATEROLE</a:t>
            </a:r>
            <a:r>
              <a:rPr lang="en-US" sz="1100" b="0" dirty="0" smtClean="0"/>
              <a:t> is not sufficient for that. </a:t>
            </a:r>
          </a:p>
          <a:p>
            <a:pPr marL="171450" indent="-171450">
              <a:buFont typeface="Arial" panose="020B0604020202020204" pitchFamily="34" charset="0"/>
              <a:buChar char="•"/>
            </a:pPr>
            <a:r>
              <a:rPr lang="en-US" sz="1100" dirty="0" smtClean="0"/>
              <a:t>Assign a password – </a:t>
            </a:r>
            <a:r>
              <a:rPr lang="en-US" sz="1100" b="0" dirty="0" smtClean="0"/>
              <a:t>A password is only significant if the client authentication method requires the user to supply a password when connecting to the database. The password, md5, and crypt authentication methods make use of passwords. Database passwords are separate from operating system passwords. Specify a password upon role creation with CREATE ROLE name PASSWORD ’string ’.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0" dirty="0" smtClean="0"/>
              <a:t>The table lists common user attributes you use to enforce security.</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Common Role Attributes</a:t>
            </a:r>
            <a:r>
              <a:rPr lang="en-US" baseline="0" dirty="0" smtClean="0"/>
              <a:t> (Continued)</a:t>
            </a:r>
          </a:p>
          <a:p>
            <a:endParaRPr lang="en-US" baseline="0" dirty="0" smtClean="0"/>
          </a:p>
          <a:p>
            <a:r>
              <a:rPr lang="en-US" dirty="0" smtClean="0"/>
              <a:t>It is worth mentioning </a:t>
            </a:r>
            <a:r>
              <a:rPr lang="en-US" dirty="0" err="1" smtClean="0"/>
              <a:t>postgres</a:t>
            </a:r>
            <a:r>
              <a:rPr lang="en-US" dirty="0" smtClean="0"/>
              <a:t> Valid UNTIL ‘timestamp’ allows us to expire privileges</a:t>
            </a:r>
            <a:r>
              <a:rPr lang="en-US" b="1" dirty="0" smtClean="0"/>
              <a:t>. This will expire out the whole role</a:t>
            </a:r>
            <a:r>
              <a:rPr lang="en-US" dirty="0" smtClean="0"/>
              <a:t>. </a:t>
            </a:r>
          </a:p>
          <a:p>
            <a:endParaRPr lang="en-US" dirty="0" smtClean="0"/>
          </a:p>
          <a:p>
            <a:r>
              <a:rPr lang="en-US" dirty="0" smtClean="0"/>
              <a:t>https://</a:t>
            </a:r>
            <a:r>
              <a:rPr lang="en-US" dirty="0" err="1" smtClean="0"/>
              <a:t>www.postgresql.org</a:t>
            </a:r>
            <a:r>
              <a:rPr lang="en-US" dirty="0" smtClean="0"/>
              <a:t>/docs/8.4/static/</a:t>
            </a:r>
            <a:r>
              <a:rPr lang="en-US" dirty="0" err="1" smtClean="0"/>
              <a:t>sql</a:t>
            </a:r>
            <a:r>
              <a:rPr lang="en-US" dirty="0" smtClean="0"/>
              <a:t>-set-</a:t>
            </a:r>
            <a:r>
              <a:rPr lang="en-US" dirty="0" err="1" smtClean="0"/>
              <a:t>role.html</a:t>
            </a:r>
            <a:endParaRPr lang="en-US" dirty="0" smtClean="0"/>
          </a:p>
          <a:p>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0" dirty="0" smtClean="0"/>
              <a:t>You can use the SQL commands, </a:t>
            </a:r>
            <a:r>
              <a:rPr lang="en-US" b="0" dirty="0" smtClean="0">
                <a:latin typeface="Courier New" pitchFamily="49" charset="0"/>
                <a:cs typeface="Courier New" pitchFamily="49" charset="0"/>
              </a:rPr>
              <a:t>CREATE ROLE</a:t>
            </a:r>
            <a:r>
              <a:rPr lang="en-US" b="0" dirty="0" smtClean="0"/>
              <a:t>, </a:t>
            </a:r>
            <a:r>
              <a:rPr lang="en-US" b="0" dirty="0" smtClean="0">
                <a:latin typeface="Courier New" pitchFamily="49" charset="0"/>
                <a:cs typeface="Courier New" pitchFamily="49" charset="0"/>
              </a:rPr>
              <a:t>DROP</a:t>
            </a:r>
            <a:r>
              <a:rPr lang="en-US" b="0" baseline="0" dirty="0" smtClean="0">
                <a:latin typeface="Courier New" pitchFamily="49" charset="0"/>
                <a:cs typeface="Courier New" pitchFamily="49" charset="0"/>
              </a:rPr>
              <a:t> ROLE</a:t>
            </a:r>
            <a:r>
              <a:rPr lang="en-US" b="0" baseline="0" dirty="0" smtClean="0"/>
              <a:t>, and </a:t>
            </a:r>
            <a:r>
              <a:rPr lang="en-US" b="0" baseline="0" dirty="0" smtClean="0">
                <a:latin typeface="Courier New" pitchFamily="49" charset="0"/>
                <a:cs typeface="Courier New" pitchFamily="49" charset="0"/>
              </a:rPr>
              <a:t>ALTER ROLE</a:t>
            </a:r>
            <a:r>
              <a:rPr lang="en-US" b="0" baseline="0" dirty="0" smtClean="0"/>
              <a:t> to manage users. The Greenplum command line applications, createuser and drop user can also be used to manage roles. Only superusers with CREATEROLE privileges can create roles, and so these SQL commands or Greenplum command line applications must be invoked by a user role with appropriate privileges, such as the superuser role.</a:t>
            </a:r>
            <a:endParaRPr lang="en-US" b="1"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dirty="0"/>
          </a:p>
        </p:txBody>
      </p:sp>
      <p:sp>
        <p:nvSpPr>
          <p:cNvPr id="245" name="Shape 24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7" name="TextBox 12"/>
          <p:cNvSpPr txBox="1">
            <a:spLocks noChangeArrowheads="1"/>
          </p:cNvSpPr>
          <p:nvPr/>
        </p:nvSpPr>
        <p:spPr bwMode="gray">
          <a:xfrm flipH="1">
            <a:off x="8553450" y="5042306"/>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3D745134-AD03-4A89-A9DB-EB83690C3E8B}"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8"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17"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5044687"/>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2016 </a:t>
            </a:r>
            <a:r>
              <a:rPr lang="en-US" altLang="en-US" sz="600" dirty="0">
                <a:solidFill>
                  <a:srgbClr val="7F7F7F"/>
                </a:solidFill>
                <a:cs typeface="Arial" pitchFamily="34" charset="0"/>
              </a:rPr>
              <a:t>Pivotal Software, Inc.  All rights reserved.</a:t>
            </a:r>
          </a:p>
        </p:txBody>
      </p:sp>
      <p:sp>
        <p:nvSpPr>
          <p:cNvPr id="12" name="Title 1"/>
          <p:cNvSpPr>
            <a:spLocks noGrp="1"/>
          </p:cNvSpPr>
          <p:nvPr>
            <p:ph type="ctrTitle"/>
          </p:nvPr>
        </p:nvSpPr>
        <p:spPr bwMode="gray">
          <a:xfrm>
            <a:off x="890589" y="1603322"/>
            <a:ext cx="4384145" cy="1006429"/>
          </a:xfrm>
          <a:prstGeom prst="rect">
            <a:avLst/>
          </a:prstGeom>
          <a:noFill/>
        </p:spPr>
        <p:txBody>
          <a:bodyPr lIns="0" tIns="0" rIns="0" bIns="0" anchor="b">
            <a:spAutoFit/>
          </a:bodyPr>
          <a:lstStyle>
            <a:lvl1pPr>
              <a:lnSpc>
                <a:spcPct val="90000"/>
              </a:lnSpc>
              <a:defRPr sz="3600" b="1" cap="none">
                <a:solidFill>
                  <a:srgbClr val="F16F3B"/>
                </a:solidFill>
                <a:latin typeface="Arial"/>
                <a:cs typeface="Arial"/>
              </a:defRPr>
            </a:lvl1pPr>
          </a:lstStyle>
          <a:p>
            <a:pPr lvl="0"/>
            <a:r>
              <a:rPr lang="en-US" noProof="0" smtClean="0"/>
              <a:t>Click to edit Master title style</a:t>
            </a:r>
            <a:endParaRPr lang="en-US" noProof="0" dirty="0"/>
          </a:p>
        </p:txBody>
      </p:sp>
      <p:sp>
        <p:nvSpPr>
          <p:cNvPr id="13" name="Subtitle 2"/>
          <p:cNvSpPr>
            <a:spLocks noGrp="1"/>
          </p:cNvSpPr>
          <p:nvPr>
            <p:ph type="subTitle" idx="1"/>
          </p:nvPr>
        </p:nvSpPr>
        <p:spPr bwMode="gray">
          <a:xfrm>
            <a:off x="890594" y="2845278"/>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
        <p:nvSpPr>
          <p:cNvPr id="14" name="Content Placeholder 6"/>
          <p:cNvSpPr>
            <a:spLocks noGrp="1"/>
          </p:cNvSpPr>
          <p:nvPr>
            <p:ph sz="quarter" idx="11"/>
          </p:nvPr>
        </p:nvSpPr>
        <p:spPr bwMode="gray">
          <a:xfrm>
            <a:off x="908582" y="3652824"/>
            <a:ext cx="5026550" cy="276999"/>
          </a:xfrm>
          <a:prstGeom prst="rect">
            <a:avLst/>
          </a:prstGeom>
          <a:noFill/>
        </p:spPr>
        <p:txBody>
          <a:bodyPr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noProof="0" smtClean="0"/>
              <a:t>Click to edit Master text styles</a:t>
            </a:r>
          </a:p>
        </p:txBody>
      </p:sp>
    </p:spTree>
    <p:extLst>
      <p:ext uri="{BB962C8B-B14F-4D97-AF65-F5344CB8AC3E}">
        <p14:creationId xmlns:p14="http://schemas.microsoft.com/office/powerpoint/2010/main" val="674374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4" name="TextBox 12"/>
          <p:cNvSpPr txBox="1">
            <a:spLocks noChangeArrowheads="1"/>
          </p:cNvSpPr>
          <p:nvPr/>
        </p:nvSpPr>
        <p:spPr bwMode="gray">
          <a:xfrm flipH="1">
            <a:off x="8553450" y="5042306"/>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3C4ECB52-206F-41D5-83CC-FB6C2ECF0A0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5"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17"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gray">
          <a:xfrm>
            <a:off x="349250" y="5044687"/>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extLst>
      <p:ext uri="{BB962C8B-B14F-4D97-AF65-F5344CB8AC3E}">
        <p14:creationId xmlns:p14="http://schemas.microsoft.com/office/powerpoint/2010/main" val="274885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2">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6" name="TextBox 12"/>
          <p:cNvSpPr txBox="1">
            <a:spLocks noChangeArrowheads="1"/>
          </p:cNvSpPr>
          <p:nvPr/>
        </p:nvSpPr>
        <p:spPr bwMode="gray">
          <a:xfrm flipH="1">
            <a:off x="8553450" y="5042306"/>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2E6718AD-3AD0-47E1-94E9-3D500AFA3CF7}"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7"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17"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gray">
          <a:xfrm>
            <a:off x="349250" y="5044687"/>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9" name="Title 1"/>
          <p:cNvSpPr>
            <a:spLocks noGrp="1"/>
          </p:cNvSpPr>
          <p:nvPr>
            <p:ph type="ctrTitle"/>
          </p:nvPr>
        </p:nvSpPr>
        <p:spPr bwMode="gray">
          <a:xfrm>
            <a:off x="1026053" y="1341465"/>
            <a:ext cx="6048376" cy="1230080"/>
          </a:xfrm>
          <a:prstGeom prst="rect">
            <a:avLst/>
          </a:prstGeom>
          <a:noFill/>
        </p:spPr>
        <p:txBody>
          <a:bodyPr lIns="0" tIns="0" rIns="0" bIns="0" anchor="b">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pPr lvl="0"/>
            <a:r>
              <a:rPr lang="en-US" noProof="0" smtClean="0"/>
              <a:t>Click to edit Master title style</a:t>
            </a:r>
            <a:endParaRPr lang="en-US" noProof="0" dirty="0"/>
          </a:p>
        </p:txBody>
      </p:sp>
      <p:sp>
        <p:nvSpPr>
          <p:cNvPr id="10" name="Content Placeholder 3"/>
          <p:cNvSpPr>
            <a:spLocks noGrp="1"/>
          </p:cNvSpPr>
          <p:nvPr>
            <p:ph sz="quarter" idx="10"/>
          </p:nvPr>
        </p:nvSpPr>
        <p:spPr bwMode="gray">
          <a:xfrm>
            <a:off x="1034535" y="2636430"/>
            <a:ext cx="6048375" cy="422076"/>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noProof="0" smtClean="0"/>
              <a:t>Click to edit Master text styles</a:t>
            </a:r>
          </a:p>
        </p:txBody>
      </p:sp>
    </p:spTree>
    <p:extLst>
      <p:ext uri="{BB962C8B-B14F-4D97-AF65-F5344CB8AC3E}">
        <p14:creationId xmlns:p14="http://schemas.microsoft.com/office/powerpoint/2010/main" val="1702859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5" name="TextBox 12"/>
          <p:cNvSpPr txBox="1">
            <a:spLocks noChangeArrowheads="1"/>
          </p:cNvSpPr>
          <p:nvPr/>
        </p:nvSpPr>
        <p:spPr bwMode="gray">
          <a:xfrm flipH="1">
            <a:off x="8553450" y="5042306"/>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82EDEA53-F321-473E-A199-97E41E62043D}"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6"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17"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gray">
          <a:xfrm>
            <a:off x="349250" y="5044687"/>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8" name="Title 1"/>
          <p:cNvSpPr>
            <a:spLocks noGrp="1"/>
          </p:cNvSpPr>
          <p:nvPr>
            <p:ph type="ctrTitle"/>
          </p:nvPr>
        </p:nvSpPr>
        <p:spPr bwMode="gray">
          <a:xfrm>
            <a:off x="670455" y="-1277510"/>
            <a:ext cx="6048376" cy="4013406"/>
          </a:xfrm>
          <a:prstGeom prst="rect">
            <a:avLst/>
          </a:prstGeom>
          <a:noFill/>
          <a:effectLst>
            <a:reflection stA="50000" endPos="75000" dist="12700" dir="5400000" sy="-100000" algn="bl" rotWithShape="0"/>
          </a:effectLst>
        </p:spPr>
        <p:txBody>
          <a:bodyPr lIns="0" tIns="0" rIns="0" bIns="0" anchor="b">
            <a:spAutoFit/>
          </a:bodyPr>
          <a:lstStyle>
            <a:lvl1pPr algn="l" defTabSz="914400" rtl="0" eaLnBrk="1" latinLnBrk="0" hangingPunct="1">
              <a:lnSpc>
                <a:spcPct val="90000"/>
              </a:lnSpc>
              <a:spcBef>
                <a:spcPct val="0"/>
              </a:spcBef>
              <a:buNone/>
              <a:defRPr lang="en-US" sz="9600" kern="1200" dirty="0">
                <a:solidFill>
                  <a:srgbClr val="008881"/>
                </a:solidFill>
                <a:latin typeface="Arial"/>
                <a:ea typeface="+mj-ea"/>
                <a:cs typeface="Arial"/>
              </a:defRPr>
            </a:lvl1pPr>
          </a:lstStyle>
          <a:p>
            <a:pPr lvl="0"/>
            <a:r>
              <a:rPr lang="en-US" noProof="0" smtClean="0"/>
              <a:t>Click to edit Master title style</a:t>
            </a:r>
            <a:endParaRPr lang="en-US" noProof="0" dirty="0"/>
          </a:p>
        </p:txBody>
      </p:sp>
    </p:spTree>
    <p:extLst>
      <p:ext uri="{BB962C8B-B14F-4D97-AF65-F5344CB8AC3E}">
        <p14:creationId xmlns:p14="http://schemas.microsoft.com/office/powerpoint/2010/main" val="1330751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11" descr="EMC-no-tag_white_RGB-150dpi.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1843" y="1671640"/>
            <a:ext cx="5153025" cy="102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p:cNvSpPr txBox="1">
            <a:spLocks noChangeArrowheads="1"/>
          </p:cNvSpPr>
          <p:nvPr/>
        </p:nvSpPr>
        <p:spPr bwMode="auto">
          <a:xfrm>
            <a:off x="1733550" y="2820599"/>
            <a:ext cx="568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altLang="en-US" sz="2400">
                <a:solidFill>
                  <a:srgbClr val="F27C3A"/>
                </a:solidFill>
                <a:cs typeface="Arial" pitchFamily="34" charset="0"/>
              </a:rPr>
              <a:t>A NEW </a:t>
            </a:r>
            <a:r>
              <a:rPr lang="en-US" altLang="en-US" sz="2300">
                <a:solidFill>
                  <a:srgbClr val="F27C3A"/>
                </a:solidFill>
                <a:cs typeface="Arial" pitchFamily="34" charset="0"/>
              </a:rPr>
              <a:t>PLATFORM</a:t>
            </a:r>
            <a:r>
              <a:rPr lang="en-US" altLang="en-US" sz="2400">
                <a:solidFill>
                  <a:srgbClr val="F27C3A"/>
                </a:solidFill>
                <a:cs typeface="Arial" pitchFamily="34" charset="0"/>
              </a:rPr>
              <a:t> </a:t>
            </a:r>
            <a:r>
              <a:rPr lang="en-US" altLang="en-US" sz="2400">
                <a:solidFill>
                  <a:srgbClr val="3EA7BC"/>
                </a:solidFill>
                <a:cs typeface="Arial" pitchFamily="34" charset="0"/>
              </a:rPr>
              <a:t>FOR A NEW ERA</a:t>
            </a:r>
          </a:p>
        </p:txBody>
      </p:sp>
    </p:spTree>
    <p:extLst>
      <p:ext uri="{BB962C8B-B14F-4D97-AF65-F5344CB8AC3E}">
        <p14:creationId xmlns:p14="http://schemas.microsoft.com/office/powerpoint/2010/main" val="1464003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28"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66729" y="1074745"/>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298909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Only, no circles">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66728"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4237383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66728"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366729" y="1074745"/>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552688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66728"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4" name="Shape 74"/>
          <p:cNvSpPr txBox="1">
            <a:spLocks noGrp="1"/>
          </p:cNvSpPr>
          <p:nvPr>
            <p:ph type="body" idx="1"/>
          </p:nvPr>
        </p:nvSpPr>
        <p:spPr>
          <a:xfrm>
            <a:off x="366729" y="1074745"/>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048136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914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2"/>
          <p:cNvSpPr>
            <a:spLocks noGrp="1"/>
          </p:cNvSpPr>
          <p:nvPr>
            <p:ph type="body" idx="10"/>
          </p:nvPr>
        </p:nvSpPr>
        <p:spPr bwMode="gray">
          <a:xfrm>
            <a:off x="567288" y="951202"/>
            <a:ext cx="8119529" cy="259664"/>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34191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72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253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1049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567288" y="881350"/>
            <a:ext cx="8119529" cy="259664"/>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p:nvPr>
        </p:nvSpPr>
        <p:spPr>
          <a:xfrm>
            <a:off x="457200" y="205979"/>
            <a:ext cx="8229600" cy="857250"/>
          </a:xfrm>
        </p:spPr>
        <p:txBody>
          <a:bodyPr/>
          <a:lstStyle/>
          <a:p>
            <a:r>
              <a:rPr lang="en-US" smtClean="0"/>
              <a:t>Click to edit Master title style</a:t>
            </a:r>
            <a:endParaRPr lang="en-US"/>
          </a:p>
        </p:txBody>
      </p:sp>
    </p:spTree>
    <p:extLst>
      <p:ext uri="{BB962C8B-B14F-4D97-AF65-F5344CB8AC3E}">
        <p14:creationId xmlns:p14="http://schemas.microsoft.com/office/powerpoint/2010/main" val="103790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666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p:nvSpPr>
        <p:spPr bwMode="gray">
          <a:xfrm>
            <a:off x="0" y="0"/>
            <a:ext cx="9144000" cy="1626394"/>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latin typeface="+mj-lt"/>
            </a:endParaRPr>
          </a:p>
        </p:txBody>
      </p:sp>
      <p:sp>
        <p:nvSpPr>
          <p:cNvPr id="11" name="Title 1"/>
          <p:cNvSpPr>
            <a:spLocks noGrp="1"/>
          </p:cNvSpPr>
          <p:nvPr>
            <p:ph type="ctrTitle"/>
          </p:nvPr>
        </p:nvSpPr>
        <p:spPr bwMode="gray">
          <a:xfrm>
            <a:off x="2728912" y="1350577"/>
            <a:ext cx="6048376" cy="1230080"/>
          </a:xfrm>
          <a:prstGeom prst="rect">
            <a:avLst/>
          </a:prstGeom>
          <a:noFill/>
        </p:spPr>
        <p:txBody>
          <a:bodyPr lIns="0" tIns="0" rIns="0" bIns="0" anchor="b">
            <a:spAutoFit/>
          </a:bodyPr>
          <a:lstStyle>
            <a:lvl1pPr>
              <a:lnSpc>
                <a:spcPct val="90000"/>
              </a:lnSpc>
              <a:defRPr sz="4400">
                <a:solidFill>
                  <a:schemeClr val="tx2"/>
                </a:solidFill>
                <a:latin typeface="Arial"/>
                <a:cs typeface="Arial"/>
              </a:defRPr>
            </a:lvl1pPr>
          </a:lstStyle>
          <a:p>
            <a:pPr lvl="0"/>
            <a:r>
              <a:rPr lang="en-US" noProof="0" smtClean="0"/>
              <a:t>Click to edit Master title style</a:t>
            </a:r>
            <a:endParaRPr lang="en-US" noProof="0" dirty="0"/>
          </a:p>
        </p:txBody>
      </p:sp>
      <p:sp>
        <p:nvSpPr>
          <p:cNvPr id="12" name="Subtitle 2"/>
          <p:cNvSpPr>
            <a:spLocks noGrp="1"/>
          </p:cNvSpPr>
          <p:nvPr>
            <p:ph type="subTitle" idx="1"/>
          </p:nvPr>
        </p:nvSpPr>
        <p:spPr bwMode="gray">
          <a:xfrm>
            <a:off x="2728923" y="2753297"/>
            <a:ext cx="6048375" cy="1426278"/>
          </a:xfrm>
          <a:prstGeom prst="rect">
            <a:avLst/>
          </a:prstGeom>
          <a:noFill/>
        </p:spPr>
        <p:txBody>
          <a:bodyPr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Tree>
    <p:extLst>
      <p:ext uri="{BB962C8B-B14F-4D97-AF65-F5344CB8AC3E}">
        <p14:creationId xmlns:p14="http://schemas.microsoft.com/office/powerpoint/2010/main" val="3715261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029" name="TextBox 7"/>
          <p:cNvSpPr txBox="1">
            <a:spLocks noChangeArrowheads="1"/>
          </p:cNvSpPr>
          <p:nvPr/>
        </p:nvSpPr>
        <p:spPr bwMode="gray">
          <a:xfrm flipH="1">
            <a:off x="8553450" y="5042306"/>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60312796-99FC-4B3F-BDED-9E9EBBFB6C5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1030" name="Picture 10" descr="Pivotal_Logo_white.png"/>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7950217"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5044687"/>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2016 </a:t>
            </a:r>
            <a:r>
              <a:rPr lang="en-US" altLang="en-US" sz="600" dirty="0">
                <a:solidFill>
                  <a:srgbClr val="7F7F7F"/>
                </a:solidFill>
                <a:cs typeface="Arial" pitchFamily="34" charset="0"/>
              </a:rPr>
              <a:t>Pivotal Software, Inc.  All rights reserved.</a:t>
            </a:r>
          </a:p>
        </p:txBody>
      </p:sp>
    </p:spTree>
  </p:cSld>
  <p:clrMap bg1="lt1" tx1="dk1" bg2="lt2" tx2="dk2" accent1="accent1" accent2="accent2" accent3="accent3" accent4="accent4" accent5="accent5" accent6="accent6" hlink="hlink" folHlink="folHlink"/>
  <p:sldLayoutIdLst>
    <p:sldLayoutId id="2147483675" r:id="rId1"/>
    <p:sldLayoutId id="2147483668" r:id="rId2"/>
    <p:sldLayoutId id="2147483669" r:id="rId3"/>
    <p:sldLayoutId id="2147483670" r:id="rId4"/>
    <p:sldLayoutId id="2147483671" r:id="rId5"/>
    <p:sldLayoutId id="2147483672" r:id="rId6"/>
    <p:sldLayoutId id="2147483673" r:id="rId7"/>
    <p:sldLayoutId id="2147483674" r:id="rId8"/>
    <p:sldLayoutId id="2147483676" r:id="rId9"/>
    <p:sldLayoutId id="2147483677" r:id="rId10"/>
    <p:sldLayoutId id="2147483678" r:id="rId11"/>
    <p:sldLayoutId id="2147483679" r:id="rId12"/>
    <p:sldLayoutId id="2147483680" r:id="rId13"/>
    <p:sldLayoutId id="2147483753" r:id="rId14"/>
    <p:sldLayoutId id="2147483758" r:id="rId15"/>
    <p:sldLayoutId id="2147483759" r:id="rId16"/>
    <p:sldLayoutId id="2147483760" r:id="rId17"/>
  </p:sldLayoutIdLst>
  <p:hf sldNum="0" hdr="0" ftr="0" dt="0"/>
  <p:txStyles>
    <p:titleStyle>
      <a:lvl1pPr algn="l" defTabSz="457200" rtl="0" eaLnBrk="1" fontAlgn="base" hangingPunct="1">
        <a:spcBef>
          <a:spcPct val="0"/>
        </a:spcBef>
        <a:spcAft>
          <a:spcPct val="0"/>
        </a:spcAft>
        <a:defRPr sz="3200" kern="1200">
          <a:solidFill>
            <a:schemeClr val="tx2"/>
          </a:solidFill>
          <a:latin typeface="Arial"/>
          <a:ea typeface="ＭＳ Ｐゴシック" pitchFamily="34" charset="-128"/>
          <a:cs typeface="Arial"/>
        </a:defRPr>
      </a:lvl1pPr>
      <a:lvl2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2pPr>
      <a:lvl3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3pPr>
      <a:lvl4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4pPr>
      <a:lvl5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5pPr>
      <a:lvl6pPr marL="4572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6pPr>
      <a:lvl7pPr marL="9144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7pPr>
      <a:lvl8pPr marL="13716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8pPr>
      <a:lvl9pPr marL="18288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9pPr>
    </p:titleStyle>
    <p:bodyStyle>
      <a:lvl1pPr marL="342900" indent="-342900" algn="l" defTabSz="457200" rtl="0" eaLnBrk="1" fontAlgn="base" hangingPunct="1">
        <a:spcBef>
          <a:spcPts val="600"/>
        </a:spcBef>
        <a:spcAft>
          <a:spcPct val="0"/>
        </a:spcAft>
        <a:buClr>
          <a:schemeClr val="accent1"/>
        </a:buClr>
        <a:buFont typeface="Arial" pitchFamily="34" charset="0"/>
        <a:buChar char="•"/>
        <a:defRPr sz="2400" kern="1200">
          <a:solidFill>
            <a:schemeClr val="tx1"/>
          </a:solidFill>
          <a:latin typeface="+mn-lt"/>
          <a:ea typeface="ＭＳ Ｐゴシック" pitchFamily="34" charset="-128"/>
          <a:cs typeface="+mn-cs"/>
        </a:defRPr>
      </a:lvl1pPr>
      <a:lvl2pPr marL="742950" indent="-285750" algn="l" defTabSz="457200" rtl="0" eaLnBrk="1" fontAlgn="base" hangingPunct="1">
        <a:spcBef>
          <a:spcPts val="600"/>
        </a:spcBef>
        <a:spcAft>
          <a:spcPct val="0"/>
        </a:spcAft>
        <a:buClr>
          <a:schemeClr val="accent1"/>
        </a:buClr>
        <a:buFont typeface="Arial" pitchFamily="34" charset="0"/>
        <a:buChar char="–"/>
        <a:defRPr sz="2200" kern="1200">
          <a:solidFill>
            <a:schemeClr val="tx1"/>
          </a:solidFill>
          <a:latin typeface="+mn-lt"/>
          <a:ea typeface="ＭＳ Ｐゴシック" pitchFamily="34" charset="-128"/>
          <a:cs typeface="+mn-cs"/>
        </a:defRPr>
      </a:lvl2pPr>
      <a:lvl3pPr marL="1143000" indent="-228600" algn="l" defTabSz="457200" rtl="0" eaLnBrk="1" fontAlgn="base" hangingPunct="1">
        <a:spcBef>
          <a:spcPts val="600"/>
        </a:spcBef>
        <a:spcAft>
          <a:spcPct val="0"/>
        </a:spcAft>
        <a:buClr>
          <a:schemeClr val="accent1"/>
        </a:buClr>
        <a:buFont typeface="Arial" pitchFamily="34" charset="0"/>
        <a:buChar char="•"/>
        <a:defRPr sz="2000" kern="1200">
          <a:solidFill>
            <a:schemeClr val="tx1"/>
          </a:solidFill>
          <a:latin typeface="+mn-lt"/>
          <a:ea typeface="ＭＳ Ｐゴシック" pitchFamily="34" charset="-128"/>
          <a:cs typeface="+mn-cs"/>
        </a:defRPr>
      </a:lvl3pPr>
      <a:lvl4pPr marL="1600200" indent="-228600" algn="l" defTabSz="457200" rtl="0" eaLnBrk="1" fontAlgn="base" hangingPunct="1">
        <a:spcBef>
          <a:spcPts val="600"/>
        </a:spcBef>
        <a:spcAft>
          <a:spcPct val="0"/>
        </a:spcAft>
        <a:buClr>
          <a:schemeClr val="accent1"/>
        </a:buClr>
        <a:buFont typeface="Arial" pitchFamily="34" charset="0"/>
        <a:buChar char="–"/>
        <a:defRPr kern="1200">
          <a:solidFill>
            <a:schemeClr val="tx1"/>
          </a:solidFill>
          <a:latin typeface="+mn-lt"/>
          <a:ea typeface="ＭＳ Ｐゴシック" pitchFamily="34" charset="-128"/>
          <a:cs typeface="+mn-cs"/>
        </a:defRPr>
      </a:lvl4pPr>
      <a:lvl5pPr marL="2057400" indent="-228600" algn="l" defTabSz="457200" rtl="0" eaLnBrk="1" fontAlgn="base" hangingPunct="1">
        <a:spcBef>
          <a:spcPts val="600"/>
        </a:spcBef>
        <a:spcAft>
          <a:spcPct val="0"/>
        </a:spcAft>
        <a:buClr>
          <a:schemeClr val="accent1"/>
        </a:buClr>
        <a:buFont typeface="Arial" pitchFamily="34" charset="0"/>
        <a:buChar char="»"/>
        <a:defRPr sz="16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bin"/><Relationship Id="rId5" Type="http://schemas.openxmlformats.org/officeDocument/2006/relationships/image" Target="../media/image8.emf"/><Relationship Id="rId6" Type="http://schemas.openxmlformats.org/officeDocument/2006/relationships/oleObject" Target="../embeddings/oleObject2.bin"/><Relationship Id="rId7" Type="http://schemas.openxmlformats.org/officeDocument/2006/relationships/image" Target="../media/image9.emf"/><Relationship Id="rId8" Type="http://schemas.openxmlformats.org/officeDocument/2006/relationships/oleObject" Target="../embeddings/oleObject3.bin"/><Relationship Id="rId9" Type="http://schemas.openxmlformats.org/officeDocument/2006/relationships/image" Target="../media/image10.emf"/><Relationship Id="rId10" Type="http://schemas.openxmlformats.org/officeDocument/2006/relationships/oleObject" Target="../embeddings/oleObject4.bin"/><Relationship Id="rId11"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822612" y="542253"/>
            <a:ext cx="7460606" cy="1242916"/>
          </a:xfrm>
          <a:prstGeom prst="rect">
            <a:avLst/>
          </a:prstGeom>
          <a:noFill/>
          <a:ln>
            <a:noFill/>
          </a:ln>
        </p:spPr>
        <p:txBody>
          <a:bodyPr lIns="0" tIns="0" rIns="0" bIns="0" anchor="b" anchorCtr="0">
            <a:noAutofit/>
          </a:bodyPr>
          <a:lstStyle/>
          <a:p>
            <a:pPr marL="0" marR="0" lvl="0" indent="0" algn="ctr" rtl="0">
              <a:lnSpc>
                <a:spcPct val="90000"/>
              </a:lnSpc>
              <a:spcBef>
                <a:spcPts val="0"/>
              </a:spcBef>
              <a:buClr>
                <a:srgbClr val="F16F3B"/>
              </a:buClr>
              <a:buSzPct val="25000"/>
              <a:buFont typeface="Arial"/>
              <a:buNone/>
            </a:pPr>
            <a:r>
              <a:rPr lang="en-US" sz="3600" b="1" dirty="0" err="1" smtClean="0">
                <a:solidFill>
                  <a:schemeClr val="tx2"/>
                </a:solidFill>
              </a:rPr>
              <a:t>Greenplum</a:t>
            </a:r>
            <a:r>
              <a:rPr lang="en-US" sz="3600" b="1" dirty="0" smtClean="0">
                <a:solidFill>
                  <a:schemeClr val="tx2"/>
                </a:solidFill>
              </a:rPr>
              <a:t> Roles, Privileges and Resources</a:t>
            </a:r>
            <a:endParaRPr lang="en" sz="3600" b="1" dirty="0">
              <a:solidFill>
                <a:schemeClr val="tx2"/>
              </a:solidFill>
            </a:endParaRPr>
          </a:p>
        </p:txBody>
      </p:sp>
      <p:pic>
        <p:nvPicPr>
          <p:cNvPr id="234" name="Shape 234"/>
          <p:cNvPicPr preferRelativeResize="0"/>
          <p:nvPr/>
        </p:nvPicPr>
        <p:blipFill>
          <a:blip r:embed="rId3">
            <a:alphaModFix/>
          </a:blip>
          <a:stretch>
            <a:fillRect/>
          </a:stretch>
        </p:blipFill>
        <p:spPr>
          <a:xfrm>
            <a:off x="3359024" y="2215854"/>
            <a:ext cx="2202824" cy="1934749"/>
          </a:xfrm>
          <a:prstGeom prst="rect">
            <a:avLst/>
          </a:prstGeom>
          <a:noFill/>
          <a:ln>
            <a:noFill/>
          </a:ln>
        </p:spPr>
      </p:pic>
    </p:spTree>
    <p:extLst>
      <p:ext uri="{BB962C8B-B14F-4D97-AF65-F5344CB8AC3E}">
        <p14:creationId xmlns:p14="http://schemas.microsoft.com/office/powerpoint/2010/main" val="3116488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33928A"/>
                </a:solidFill>
              </a:rPr>
              <a:t>Roles and Privileges – Example</a:t>
            </a:r>
            <a:endParaRPr lang="en-US" sz="3200" dirty="0">
              <a:solidFill>
                <a:srgbClr val="33928A"/>
              </a:solidFill>
            </a:endParaRPr>
          </a:p>
        </p:txBody>
      </p:sp>
      <p:grpSp>
        <p:nvGrpSpPr>
          <p:cNvPr id="7" name="Group 20"/>
          <p:cNvGrpSpPr/>
          <p:nvPr/>
        </p:nvGrpSpPr>
        <p:grpSpPr>
          <a:xfrm>
            <a:off x="304800" y="1120666"/>
            <a:ext cx="8610600" cy="949874"/>
            <a:chOff x="609600" y="3610302"/>
            <a:chExt cx="8610600" cy="1266498"/>
          </a:xfrm>
        </p:grpSpPr>
        <p:sp>
          <p:nvSpPr>
            <p:cNvPr id="15" name="Rectangle 14"/>
            <p:cNvSpPr/>
            <p:nvPr/>
          </p:nvSpPr>
          <p:spPr>
            <a:xfrm>
              <a:off x="609600" y="3610302"/>
              <a:ext cx="8610600" cy="1266498"/>
            </a:xfrm>
            <a:prstGeom prst="rect">
              <a:avLst/>
            </a:prstGeom>
            <a:solidFill>
              <a:schemeClr val="bg1"/>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9600" y="3610302"/>
              <a:ext cx="8610600" cy="381000"/>
            </a:xfrm>
            <a:prstGeom prst="rect">
              <a:avLst/>
            </a:prstGeom>
            <a:solidFill>
              <a:schemeClr val="accent2">
                <a:lumMod val="20000"/>
                <a:lumOff val="80000"/>
              </a:schemeClr>
            </a:solidFill>
            <a:ln>
              <a:solidFill>
                <a:schemeClr val="tx1"/>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838200" y="1039649"/>
            <a:ext cx="4752736" cy="369332"/>
          </a:xfrm>
          <a:prstGeom prst="rect">
            <a:avLst/>
          </a:prstGeom>
          <a:noFill/>
        </p:spPr>
        <p:txBody>
          <a:bodyPr wrap="none" rtlCol="0">
            <a:spAutoFit/>
          </a:bodyPr>
          <a:lstStyle/>
          <a:p>
            <a:r>
              <a:rPr lang="en-US" b="1" dirty="0" smtClean="0">
                <a:solidFill>
                  <a:srgbClr val="000000"/>
                </a:solidFill>
                <a:latin typeface="Calibri" pitchFamily="34" charset="0"/>
              </a:rPr>
              <a:t>Example: </a:t>
            </a:r>
            <a:r>
              <a:rPr lang="en-US" b="1" dirty="0" smtClean="0">
                <a:solidFill>
                  <a:srgbClr val="000000"/>
                </a:solidFill>
                <a:latin typeface="Calibri" pitchFamily="34" charset="0"/>
                <a:cs typeface="Courier New" pitchFamily="49" charset="0"/>
              </a:rPr>
              <a:t>Create roles with the </a:t>
            </a:r>
            <a:r>
              <a:rPr lang="en-US" b="1" dirty="0" smtClean="0">
                <a:solidFill>
                  <a:srgbClr val="000000"/>
                </a:solidFill>
                <a:latin typeface="Courier New" pitchFamily="49" charset="0"/>
                <a:cs typeface="Courier New" pitchFamily="49" charset="0"/>
              </a:rPr>
              <a:t>LOGIN</a:t>
            </a:r>
            <a:r>
              <a:rPr lang="en-US" b="1" dirty="0" smtClean="0">
                <a:solidFill>
                  <a:srgbClr val="000000"/>
                </a:solidFill>
                <a:latin typeface="Calibri" pitchFamily="34" charset="0"/>
                <a:cs typeface="Courier New" pitchFamily="49" charset="0"/>
              </a:rPr>
              <a:t> privilege</a:t>
            </a:r>
            <a:endParaRPr lang="en-US" b="1" dirty="0">
              <a:solidFill>
                <a:srgbClr val="000000"/>
              </a:solidFill>
              <a:latin typeface="Courier New" pitchFamily="49" charset="0"/>
              <a:cs typeface="Courier New" pitchFamily="49" charset="0"/>
            </a:endParaRPr>
          </a:p>
        </p:txBody>
      </p:sp>
      <p:sp>
        <p:nvSpPr>
          <p:cNvPr id="9" name="TextBox 8"/>
          <p:cNvSpPr txBox="1"/>
          <p:nvPr/>
        </p:nvSpPr>
        <p:spPr>
          <a:xfrm>
            <a:off x="457200" y="1441897"/>
            <a:ext cx="4063282" cy="646331"/>
          </a:xfrm>
          <a:prstGeom prst="rect">
            <a:avLst/>
          </a:prstGeom>
          <a:solidFill>
            <a:schemeClr val="bg1"/>
          </a:solidFill>
          <a:effectLst>
            <a:softEdge rad="127000"/>
          </a:effectLst>
        </p:spPr>
        <p:txBody>
          <a:bodyPr wrap="none" rtlCol="0">
            <a:spAutoFit/>
          </a:bodyPr>
          <a:lstStyle/>
          <a:p>
            <a:r>
              <a:rPr lang="en-US" dirty="0" smtClean="0">
                <a:solidFill>
                  <a:srgbClr val="000000"/>
                </a:solidFill>
                <a:latin typeface="Courier New" pitchFamily="49" charset="0"/>
                <a:cs typeface="Courier New" pitchFamily="49" charset="0"/>
              </a:rPr>
              <a:t>CREATE ROLE john WITH LOGIN;</a:t>
            </a:r>
            <a:r>
              <a:rPr lang="en-US" dirty="0" smtClean="0">
                <a:solidFill>
                  <a:srgbClr val="000000"/>
                </a:solidFill>
              </a:rPr>
              <a:t/>
            </a:r>
            <a:br>
              <a:rPr lang="en-US" dirty="0" smtClean="0">
                <a:solidFill>
                  <a:srgbClr val="000000"/>
                </a:solidFill>
              </a:rPr>
            </a:br>
            <a:r>
              <a:rPr lang="en-US" dirty="0" smtClean="0">
                <a:solidFill>
                  <a:srgbClr val="000000"/>
                </a:solidFill>
                <a:latin typeface="Courier New" pitchFamily="49" charset="0"/>
                <a:cs typeface="Courier New" pitchFamily="49" charset="0"/>
              </a:rPr>
              <a:t>CREATE USER john;</a:t>
            </a:r>
          </a:p>
        </p:txBody>
      </p:sp>
      <p:grpSp>
        <p:nvGrpSpPr>
          <p:cNvPr id="8" name="Group 25"/>
          <p:cNvGrpSpPr/>
          <p:nvPr/>
        </p:nvGrpSpPr>
        <p:grpSpPr>
          <a:xfrm>
            <a:off x="228600" y="984689"/>
            <a:ext cx="838200" cy="514350"/>
            <a:chOff x="914400" y="1828800"/>
            <a:chExt cx="838200" cy="685800"/>
          </a:xfrm>
        </p:grpSpPr>
        <p:pic>
          <p:nvPicPr>
            <p:cNvPr id="11" name="Picture 2" descr="C:\Documents and Settings\cantot\My Documents\Training\Supporting Materials\Icons\PNG files for PowerPoint\All Others\Notepad.png"/>
            <p:cNvPicPr>
              <a:picLocks noChangeAspect="1" noChangeArrowheads="1"/>
            </p:cNvPicPr>
            <p:nvPr/>
          </p:nvPicPr>
          <p:blipFill>
            <a:blip r:embed="rId3" cstate="print"/>
            <a:srcRect/>
            <a:stretch>
              <a:fillRect/>
            </a:stretch>
          </p:blipFill>
          <p:spPr bwMode="auto">
            <a:xfrm flipH="1">
              <a:off x="914400" y="1828800"/>
              <a:ext cx="685800" cy="685800"/>
            </a:xfrm>
            <a:prstGeom prst="rect">
              <a:avLst/>
            </a:prstGeom>
            <a:noFill/>
          </p:spPr>
        </p:pic>
        <p:pic>
          <p:nvPicPr>
            <p:cNvPr id="12" name="Picture 1" descr="C:\Documents and Settings\cantot\My Documents\Training\Supporting Materials\Icons\PNG files for PowerPoint\All Others\mag glass.png"/>
            <p:cNvPicPr>
              <a:picLocks noChangeAspect="1" noChangeArrowheads="1"/>
            </p:cNvPicPr>
            <p:nvPr/>
          </p:nvPicPr>
          <p:blipFill>
            <a:blip r:embed="rId4" cstate="print"/>
            <a:srcRect/>
            <a:stretch>
              <a:fillRect/>
            </a:stretch>
          </p:blipFill>
          <p:spPr bwMode="auto">
            <a:xfrm>
              <a:off x="1143000" y="2055779"/>
              <a:ext cx="609600" cy="382621"/>
            </a:xfrm>
            <a:prstGeom prst="rect">
              <a:avLst/>
            </a:prstGeom>
            <a:noFill/>
          </p:spPr>
        </p:pic>
      </p:grpSp>
      <p:grpSp>
        <p:nvGrpSpPr>
          <p:cNvPr id="24" name="Group 23"/>
          <p:cNvGrpSpPr/>
          <p:nvPr/>
        </p:nvGrpSpPr>
        <p:grpSpPr>
          <a:xfrm>
            <a:off x="304800" y="2463235"/>
            <a:ext cx="8610600" cy="721274"/>
            <a:chOff x="304800" y="2320817"/>
            <a:chExt cx="8610600" cy="721274"/>
          </a:xfrm>
        </p:grpSpPr>
        <p:sp>
          <p:nvSpPr>
            <p:cNvPr id="35" name="Rectangle 34"/>
            <p:cNvSpPr/>
            <p:nvPr/>
          </p:nvSpPr>
          <p:spPr>
            <a:xfrm>
              <a:off x="304800" y="2320817"/>
              <a:ext cx="8610600" cy="721274"/>
            </a:xfrm>
            <a:prstGeom prst="rect">
              <a:avLst/>
            </a:prstGeom>
            <a:solidFill>
              <a:schemeClr val="bg1"/>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04800" y="2320817"/>
              <a:ext cx="8610600" cy="285750"/>
            </a:xfrm>
            <a:prstGeom prst="rect">
              <a:avLst/>
            </a:prstGeom>
            <a:solidFill>
              <a:schemeClr val="accent2">
                <a:lumMod val="20000"/>
                <a:lumOff val="80000"/>
              </a:schemeClr>
            </a:solidFill>
            <a:ln>
              <a:solidFill>
                <a:schemeClr val="tx1"/>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p:cNvSpPr txBox="1"/>
          <p:nvPr/>
        </p:nvSpPr>
        <p:spPr>
          <a:xfrm>
            <a:off x="838200" y="2382216"/>
            <a:ext cx="5801588" cy="369332"/>
          </a:xfrm>
          <a:prstGeom prst="rect">
            <a:avLst/>
          </a:prstGeom>
          <a:noFill/>
        </p:spPr>
        <p:txBody>
          <a:bodyPr wrap="none" rtlCol="0">
            <a:spAutoFit/>
          </a:bodyPr>
          <a:lstStyle/>
          <a:p>
            <a:r>
              <a:rPr lang="en-US" b="1" dirty="0" smtClean="0">
                <a:solidFill>
                  <a:srgbClr val="000000"/>
                </a:solidFill>
                <a:latin typeface="Calibri" pitchFamily="34" charset="0"/>
              </a:rPr>
              <a:t>Example: </a:t>
            </a:r>
            <a:r>
              <a:rPr lang="en-US" b="1" dirty="0" smtClean="0">
                <a:solidFill>
                  <a:srgbClr val="000000"/>
                </a:solidFill>
                <a:latin typeface="Calibri" pitchFamily="34" charset="0"/>
                <a:cs typeface="Courier New" pitchFamily="49" charset="0"/>
              </a:rPr>
              <a:t>Change a role and assign it </a:t>
            </a:r>
            <a:r>
              <a:rPr lang="en-US" b="1" dirty="0" smtClean="0">
                <a:solidFill>
                  <a:srgbClr val="000000"/>
                </a:solidFill>
                <a:latin typeface="Courier New" pitchFamily="49" charset="0"/>
                <a:cs typeface="Courier New" pitchFamily="49" charset="0"/>
              </a:rPr>
              <a:t>CREATEDB</a:t>
            </a:r>
            <a:r>
              <a:rPr lang="en-US" b="1" dirty="0" smtClean="0">
                <a:solidFill>
                  <a:srgbClr val="000000"/>
                </a:solidFill>
                <a:latin typeface="Calibri" pitchFamily="34" charset="0"/>
                <a:cs typeface="Courier New" pitchFamily="49" charset="0"/>
              </a:rPr>
              <a:t> privileges</a:t>
            </a:r>
            <a:endParaRPr lang="en-US" b="1" dirty="0">
              <a:solidFill>
                <a:srgbClr val="000000"/>
              </a:solidFill>
              <a:latin typeface="Courier New" pitchFamily="49" charset="0"/>
              <a:cs typeface="Courier New" pitchFamily="49" charset="0"/>
            </a:endParaRPr>
          </a:p>
        </p:txBody>
      </p:sp>
      <p:grpSp>
        <p:nvGrpSpPr>
          <p:cNvPr id="25" name="Group 24"/>
          <p:cNvGrpSpPr/>
          <p:nvPr/>
        </p:nvGrpSpPr>
        <p:grpSpPr>
          <a:xfrm>
            <a:off x="228600" y="2327255"/>
            <a:ext cx="4568926" cy="826532"/>
            <a:chOff x="228600" y="2184840"/>
            <a:chExt cx="4568926" cy="826532"/>
          </a:xfrm>
        </p:grpSpPr>
        <p:sp>
          <p:nvSpPr>
            <p:cNvPr id="29" name="TextBox 28"/>
            <p:cNvSpPr txBox="1"/>
            <p:nvPr/>
          </p:nvSpPr>
          <p:spPr>
            <a:xfrm>
              <a:off x="457200" y="2642040"/>
              <a:ext cx="4340326" cy="369332"/>
            </a:xfrm>
            <a:prstGeom prst="rect">
              <a:avLst/>
            </a:prstGeom>
            <a:solidFill>
              <a:schemeClr val="bg1"/>
            </a:solidFill>
            <a:effectLst>
              <a:softEdge rad="127000"/>
            </a:effectLst>
          </p:spPr>
          <p:txBody>
            <a:bodyPr wrap="none" rtlCol="0">
              <a:spAutoFit/>
            </a:bodyPr>
            <a:lstStyle/>
            <a:p>
              <a:r>
                <a:rPr lang="en-US" dirty="0" smtClean="0">
                  <a:solidFill>
                    <a:srgbClr val="000000"/>
                  </a:solidFill>
                  <a:latin typeface="Courier New" pitchFamily="49" charset="0"/>
                  <a:cs typeface="Courier New" pitchFamily="49" charset="0"/>
                </a:rPr>
                <a:t>ALTER ROLE john WITH CREATEDB;</a:t>
              </a:r>
              <a:endParaRPr lang="en-US" dirty="0" smtClean="0">
                <a:solidFill>
                  <a:srgbClr val="000000"/>
                </a:solidFill>
              </a:endParaRPr>
            </a:p>
          </p:txBody>
        </p:sp>
        <p:grpSp>
          <p:nvGrpSpPr>
            <p:cNvPr id="18" name="Group 25"/>
            <p:cNvGrpSpPr/>
            <p:nvPr/>
          </p:nvGrpSpPr>
          <p:grpSpPr>
            <a:xfrm>
              <a:off x="228600" y="2184840"/>
              <a:ext cx="838200" cy="514350"/>
              <a:chOff x="914400" y="1828800"/>
              <a:chExt cx="838200" cy="685800"/>
            </a:xfrm>
          </p:grpSpPr>
          <p:pic>
            <p:nvPicPr>
              <p:cNvPr id="31" name="Picture 2" descr="C:\Documents and Settings\cantot\My Documents\Training\Supporting Materials\Icons\PNG files for PowerPoint\All Others\Notepad.png"/>
              <p:cNvPicPr>
                <a:picLocks noChangeAspect="1" noChangeArrowheads="1"/>
              </p:cNvPicPr>
              <p:nvPr/>
            </p:nvPicPr>
            <p:blipFill>
              <a:blip r:embed="rId3" cstate="print"/>
              <a:srcRect/>
              <a:stretch>
                <a:fillRect/>
              </a:stretch>
            </p:blipFill>
            <p:spPr bwMode="auto">
              <a:xfrm flipH="1">
                <a:off x="914400" y="1828800"/>
                <a:ext cx="685800" cy="685800"/>
              </a:xfrm>
              <a:prstGeom prst="rect">
                <a:avLst/>
              </a:prstGeom>
              <a:noFill/>
            </p:spPr>
          </p:pic>
          <p:pic>
            <p:nvPicPr>
              <p:cNvPr id="32" name="Picture 1" descr="C:\Documents and Settings\cantot\My Documents\Training\Supporting Materials\Icons\PNG files for PowerPoint\All Others\mag glass.png"/>
              <p:cNvPicPr>
                <a:picLocks noChangeAspect="1" noChangeArrowheads="1"/>
              </p:cNvPicPr>
              <p:nvPr/>
            </p:nvPicPr>
            <p:blipFill>
              <a:blip r:embed="rId4" cstate="print"/>
              <a:srcRect/>
              <a:stretch>
                <a:fillRect/>
              </a:stretch>
            </p:blipFill>
            <p:spPr bwMode="auto">
              <a:xfrm>
                <a:off x="1143000" y="2055779"/>
                <a:ext cx="609600" cy="382621"/>
              </a:xfrm>
              <a:prstGeom prst="rect">
                <a:avLst/>
              </a:prstGeom>
              <a:noFill/>
            </p:spPr>
          </p:pic>
        </p:grpSp>
      </p:grpSp>
      <p:grpSp>
        <p:nvGrpSpPr>
          <p:cNvPr id="23" name="Group 22"/>
          <p:cNvGrpSpPr/>
          <p:nvPr/>
        </p:nvGrpSpPr>
        <p:grpSpPr>
          <a:xfrm>
            <a:off x="228600" y="3460586"/>
            <a:ext cx="8686800" cy="857251"/>
            <a:chOff x="228600" y="3270690"/>
            <a:chExt cx="8686800" cy="857251"/>
          </a:xfrm>
        </p:grpSpPr>
        <p:grpSp>
          <p:nvGrpSpPr>
            <p:cNvPr id="4" name="Group 3"/>
            <p:cNvGrpSpPr/>
            <p:nvPr/>
          </p:nvGrpSpPr>
          <p:grpSpPr>
            <a:xfrm>
              <a:off x="304800" y="3337518"/>
              <a:ext cx="8610600" cy="790423"/>
              <a:chOff x="304800" y="3337518"/>
              <a:chExt cx="8610600" cy="790423"/>
            </a:xfrm>
          </p:grpSpPr>
          <p:grpSp>
            <p:nvGrpSpPr>
              <p:cNvPr id="21" name="Group 20"/>
              <p:cNvGrpSpPr/>
              <p:nvPr/>
            </p:nvGrpSpPr>
            <p:grpSpPr>
              <a:xfrm>
                <a:off x="304800" y="3406667"/>
                <a:ext cx="8610600" cy="721274"/>
                <a:chOff x="609600" y="3610302"/>
                <a:chExt cx="8610600" cy="961698"/>
              </a:xfrm>
            </p:grpSpPr>
            <p:sp>
              <p:nvSpPr>
                <p:cNvPr id="46" name="Rectangle 45"/>
                <p:cNvSpPr/>
                <p:nvPr/>
              </p:nvSpPr>
              <p:spPr>
                <a:xfrm>
                  <a:off x="609600" y="3610302"/>
                  <a:ext cx="8610600" cy="961698"/>
                </a:xfrm>
                <a:prstGeom prst="rect">
                  <a:avLst/>
                </a:prstGeom>
                <a:solidFill>
                  <a:schemeClr val="bg1"/>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 y="3610302"/>
                  <a:ext cx="8610600" cy="381000"/>
                </a:xfrm>
                <a:prstGeom prst="rect">
                  <a:avLst/>
                </a:prstGeom>
                <a:solidFill>
                  <a:schemeClr val="accent2">
                    <a:lumMod val="20000"/>
                    <a:lumOff val="80000"/>
                  </a:schemeClr>
                </a:solidFill>
                <a:ln>
                  <a:solidFill>
                    <a:schemeClr val="tx1"/>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p:cNvSpPr txBox="1"/>
              <p:nvPr/>
            </p:nvSpPr>
            <p:spPr>
              <a:xfrm>
                <a:off x="838200" y="3337518"/>
                <a:ext cx="5188252" cy="369332"/>
              </a:xfrm>
              <a:prstGeom prst="rect">
                <a:avLst/>
              </a:prstGeom>
              <a:noFill/>
            </p:spPr>
            <p:txBody>
              <a:bodyPr wrap="none" rtlCol="0">
                <a:spAutoFit/>
              </a:bodyPr>
              <a:lstStyle/>
              <a:p>
                <a:r>
                  <a:rPr lang="en-US" b="1" dirty="0" smtClean="0">
                    <a:solidFill>
                      <a:schemeClr val="bg2"/>
                    </a:solidFill>
                    <a:latin typeface="Calibri" pitchFamily="34" charset="0"/>
                  </a:rPr>
                  <a:t>Example: </a:t>
                </a:r>
                <a:r>
                  <a:rPr lang="en-US" b="1" dirty="0" smtClean="0">
                    <a:solidFill>
                      <a:schemeClr val="bg2"/>
                    </a:solidFill>
                    <a:latin typeface="Calibri" pitchFamily="34" charset="0"/>
                    <a:cs typeface="Courier New" pitchFamily="49" charset="0"/>
                  </a:rPr>
                  <a:t>Grant read access to the </a:t>
                </a:r>
                <a:r>
                  <a:rPr lang="en-US" b="1" dirty="0" err="1" smtClean="0">
                    <a:solidFill>
                      <a:schemeClr val="bg2"/>
                    </a:solidFill>
                    <a:latin typeface="Courier New" pitchFamily="49" charset="0"/>
                    <a:cs typeface="Courier New" pitchFamily="49" charset="0"/>
                  </a:rPr>
                  <a:t>gphdfs</a:t>
                </a:r>
                <a:r>
                  <a:rPr lang="en-US" b="1" dirty="0" smtClean="0">
                    <a:solidFill>
                      <a:schemeClr val="bg2"/>
                    </a:solidFill>
                    <a:latin typeface="Calibri" pitchFamily="34" charset="0"/>
                    <a:cs typeface="Courier New" pitchFamily="49" charset="0"/>
                  </a:rPr>
                  <a:t> protocol</a:t>
                </a:r>
                <a:endParaRPr lang="en-US" b="1" dirty="0">
                  <a:solidFill>
                    <a:schemeClr val="bg2"/>
                  </a:solidFill>
                  <a:latin typeface="Courier New" pitchFamily="49" charset="0"/>
                  <a:cs typeface="Courier New" pitchFamily="49" charset="0"/>
                </a:endParaRPr>
              </a:p>
            </p:txBody>
          </p:sp>
        </p:grpSp>
        <p:grpSp>
          <p:nvGrpSpPr>
            <p:cNvPr id="5" name="Group 4"/>
            <p:cNvGrpSpPr/>
            <p:nvPr/>
          </p:nvGrpSpPr>
          <p:grpSpPr>
            <a:xfrm>
              <a:off x="228600" y="3270690"/>
              <a:ext cx="5815624" cy="826532"/>
              <a:chOff x="228600" y="3270690"/>
              <a:chExt cx="5815624" cy="826532"/>
            </a:xfrm>
          </p:grpSpPr>
          <p:sp>
            <p:nvSpPr>
              <p:cNvPr id="40" name="TextBox 39"/>
              <p:cNvSpPr txBox="1"/>
              <p:nvPr/>
            </p:nvSpPr>
            <p:spPr>
              <a:xfrm>
                <a:off x="457200" y="3727890"/>
                <a:ext cx="5587024" cy="369332"/>
              </a:xfrm>
              <a:prstGeom prst="rect">
                <a:avLst/>
              </a:prstGeom>
              <a:solidFill>
                <a:schemeClr val="bg1"/>
              </a:solidFill>
              <a:effectLst>
                <a:softEdge rad="127000"/>
              </a:effectLst>
            </p:spPr>
            <p:txBody>
              <a:bodyPr wrap="none" rtlCol="0">
                <a:spAutoFit/>
              </a:bodyPr>
              <a:lstStyle/>
              <a:p>
                <a:r>
                  <a:rPr lang="en-US" dirty="0" smtClean="0">
                    <a:solidFill>
                      <a:srgbClr val="000000"/>
                    </a:solidFill>
                    <a:latin typeface="Courier New" pitchFamily="49" charset="0"/>
                    <a:cs typeface="Courier New" pitchFamily="49" charset="0"/>
                  </a:rPr>
                  <a:t>GRANT SELECT ON PROTOCOL </a:t>
                </a:r>
                <a:r>
                  <a:rPr lang="en-US" dirty="0" err="1" smtClean="0">
                    <a:solidFill>
                      <a:srgbClr val="000000"/>
                    </a:solidFill>
                    <a:latin typeface="Courier New" pitchFamily="49" charset="0"/>
                    <a:cs typeface="Courier New" pitchFamily="49" charset="0"/>
                  </a:rPr>
                  <a:t>gphdfs</a:t>
                </a:r>
                <a:r>
                  <a:rPr lang="en-US" dirty="0" smtClean="0">
                    <a:solidFill>
                      <a:srgbClr val="000000"/>
                    </a:solidFill>
                    <a:latin typeface="Courier New" pitchFamily="49" charset="0"/>
                    <a:cs typeface="Courier New" pitchFamily="49" charset="0"/>
                  </a:rPr>
                  <a:t> TO john</a:t>
                </a:r>
                <a:endParaRPr lang="en-US" dirty="0" smtClean="0">
                  <a:solidFill>
                    <a:srgbClr val="000000"/>
                  </a:solidFill>
                </a:endParaRPr>
              </a:p>
            </p:txBody>
          </p:sp>
          <p:grpSp>
            <p:nvGrpSpPr>
              <p:cNvPr id="22" name="Group 25"/>
              <p:cNvGrpSpPr/>
              <p:nvPr/>
            </p:nvGrpSpPr>
            <p:grpSpPr>
              <a:xfrm>
                <a:off x="228600" y="3270690"/>
                <a:ext cx="838200" cy="514350"/>
                <a:chOff x="914400" y="1828800"/>
                <a:chExt cx="838200" cy="685800"/>
              </a:xfrm>
            </p:grpSpPr>
            <p:pic>
              <p:nvPicPr>
                <p:cNvPr id="42" name="Picture 2" descr="C:\Documents and Settings\cantot\My Documents\Training\Supporting Materials\Icons\PNG files for PowerPoint\All Others\Notepad.png"/>
                <p:cNvPicPr>
                  <a:picLocks noChangeAspect="1" noChangeArrowheads="1"/>
                </p:cNvPicPr>
                <p:nvPr/>
              </p:nvPicPr>
              <p:blipFill>
                <a:blip r:embed="rId3" cstate="print"/>
                <a:srcRect/>
                <a:stretch>
                  <a:fillRect/>
                </a:stretch>
              </p:blipFill>
              <p:spPr bwMode="auto">
                <a:xfrm flipH="1">
                  <a:off x="914400" y="1828800"/>
                  <a:ext cx="685800" cy="685800"/>
                </a:xfrm>
                <a:prstGeom prst="rect">
                  <a:avLst/>
                </a:prstGeom>
                <a:noFill/>
              </p:spPr>
            </p:pic>
            <p:pic>
              <p:nvPicPr>
                <p:cNvPr id="43" name="Picture 1" descr="C:\Documents and Settings\cantot\My Documents\Training\Supporting Materials\Icons\PNG files for PowerPoint\All Others\mag glass.png"/>
                <p:cNvPicPr>
                  <a:picLocks noChangeAspect="1" noChangeArrowheads="1"/>
                </p:cNvPicPr>
                <p:nvPr/>
              </p:nvPicPr>
              <p:blipFill>
                <a:blip r:embed="rId4" cstate="print"/>
                <a:srcRect/>
                <a:stretch>
                  <a:fillRect/>
                </a:stretch>
              </p:blipFill>
              <p:spPr bwMode="auto">
                <a:xfrm>
                  <a:off x="1143000" y="2055779"/>
                  <a:ext cx="609600" cy="382621"/>
                </a:xfrm>
                <a:prstGeom prst="rect">
                  <a:avLst/>
                </a:prstGeom>
                <a:noFill/>
              </p:spPr>
            </p:pic>
          </p:grpSp>
        </p:grpSp>
      </p:grpSp>
    </p:spTree>
    <p:extLst>
      <p:ext uri="{BB962C8B-B14F-4D97-AF65-F5344CB8AC3E}">
        <p14:creationId xmlns:p14="http://schemas.microsoft.com/office/powerpoint/2010/main" val="113487119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200" dirty="0" smtClean="0">
                <a:solidFill>
                  <a:srgbClr val="008881"/>
                </a:solidFill>
              </a:rPr>
              <a:t>Role Membership or Groups</a:t>
            </a:r>
            <a:endParaRPr lang="en-US" sz="3200" dirty="0">
              <a:solidFill>
                <a:srgbClr val="008881"/>
              </a:solidFill>
            </a:endParaRPr>
          </a:p>
        </p:txBody>
      </p:sp>
      <p:sp>
        <p:nvSpPr>
          <p:cNvPr id="8" name="Content Placeholder 7"/>
          <p:cNvSpPr>
            <a:spLocks noGrp="1"/>
          </p:cNvSpPr>
          <p:nvPr>
            <p:ph idx="1"/>
          </p:nvPr>
        </p:nvSpPr>
        <p:spPr/>
        <p:txBody>
          <a:bodyPr/>
          <a:lstStyle/>
          <a:p>
            <a:pPr>
              <a:spcBef>
                <a:spcPts val="0"/>
              </a:spcBef>
              <a:buClr>
                <a:schemeClr val="tx1"/>
              </a:buClr>
              <a:buNone/>
            </a:pPr>
            <a:r>
              <a:rPr lang="en-US" sz="2200" dirty="0" smtClean="0"/>
              <a:t>A role:</a:t>
            </a:r>
          </a:p>
          <a:p>
            <a:pPr marL="342900" indent="-342900">
              <a:spcBef>
                <a:spcPts val="0"/>
              </a:spcBef>
              <a:buClr>
                <a:schemeClr val="tx1"/>
              </a:buClr>
              <a:buFont typeface="Arial"/>
              <a:buChar char="•"/>
            </a:pPr>
            <a:r>
              <a:rPr lang="en-US" sz="2200" dirty="0" smtClean="0"/>
              <a:t>Can be a member of other roles</a:t>
            </a:r>
          </a:p>
          <a:p>
            <a:pPr marL="342900" indent="-342900">
              <a:spcBef>
                <a:spcPts val="0"/>
              </a:spcBef>
              <a:buClr>
                <a:schemeClr val="tx1"/>
              </a:buClr>
              <a:buFont typeface="Arial"/>
              <a:buChar char="•"/>
            </a:pPr>
            <a:r>
              <a:rPr lang="en-US" sz="2200" dirty="0" smtClean="0"/>
              <a:t>Inherits object privileges of the parent role</a:t>
            </a:r>
          </a:p>
          <a:p>
            <a:pPr marL="342900" indent="-342900">
              <a:spcBef>
                <a:spcPts val="0"/>
              </a:spcBef>
              <a:buClr>
                <a:schemeClr val="tx1"/>
              </a:buClr>
              <a:buFont typeface="Arial"/>
              <a:buChar char="•"/>
            </a:pPr>
            <a:r>
              <a:rPr lang="en-US" sz="2200" dirty="0" smtClean="0"/>
              <a:t>Allows you to set object privileges in one place</a:t>
            </a:r>
          </a:p>
          <a:p>
            <a:pPr marL="342900" indent="-342900">
              <a:spcBef>
                <a:spcPts val="0"/>
              </a:spcBef>
              <a:buClr>
                <a:schemeClr val="tx1"/>
              </a:buClr>
              <a:buFont typeface="Arial"/>
              <a:buChar char="•"/>
            </a:pPr>
            <a:r>
              <a:rPr lang="en-US" sz="2200" dirty="0" smtClean="0"/>
              <a:t>Will not inherit:</a:t>
            </a:r>
          </a:p>
          <a:p>
            <a:pPr marL="688975" lvl="1" indent="-344488">
              <a:spcBef>
                <a:spcPts val="0"/>
              </a:spcBef>
              <a:buClr>
                <a:schemeClr val="tx1"/>
              </a:buClr>
              <a:buFont typeface="Lucida Grande"/>
              <a:buChar char="-"/>
            </a:pPr>
            <a:r>
              <a:rPr lang="en-US" sz="2200" dirty="0" smtClean="0">
                <a:latin typeface="Courier New" pitchFamily="49" charset="0"/>
                <a:cs typeface="Courier New" pitchFamily="49" charset="0"/>
              </a:rPr>
              <a:t>LOGIN</a:t>
            </a:r>
          </a:p>
          <a:p>
            <a:pPr marL="688975" lvl="1" indent="-344488">
              <a:spcBef>
                <a:spcPts val="0"/>
              </a:spcBef>
              <a:buClr>
                <a:schemeClr val="tx1"/>
              </a:buClr>
              <a:buFont typeface="Lucida Grande"/>
              <a:buChar char="-"/>
            </a:pPr>
            <a:r>
              <a:rPr lang="en-US" sz="2200" dirty="0" smtClean="0">
                <a:latin typeface="Courier New" pitchFamily="49" charset="0"/>
                <a:cs typeface="Courier New" pitchFamily="49" charset="0"/>
              </a:rPr>
              <a:t>SUPERUSER</a:t>
            </a:r>
          </a:p>
          <a:p>
            <a:pPr marL="688975" lvl="1" indent="-344488">
              <a:spcBef>
                <a:spcPts val="0"/>
              </a:spcBef>
              <a:buClr>
                <a:schemeClr val="tx1"/>
              </a:buClr>
              <a:buFont typeface="Lucida Grande"/>
              <a:buChar char="-"/>
            </a:pPr>
            <a:r>
              <a:rPr lang="en-US" sz="2200" dirty="0" smtClean="0">
                <a:latin typeface="Courier New" pitchFamily="49" charset="0"/>
                <a:cs typeface="Courier New" pitchFamily="49" charset="0"/>
              </a:rPr>
              <a:t>CREATEDB</a:t>
            </a:r>
          </a:p>
          <a:p>
            <a:pPr marL="688975" lvl="1" indent="-344488">
              <a:spcBef>
                <a:spcPts val="0"/>
              </a:spcBef>
              <a:buClr>
                <a:schemeClr val="tx1"/>
              </a:buClr>
              <a:buFont typeface="Lucida Grande"/>
              <a:buChar char="-"/>
            </a:pPr>
            <a:r>
              <a:rPr lang="en-US" sz="2200" dirty="0" smtClean="0">
                <a:latin typeface="Courier New" pitchFamily="49" charset="0"/>
                <a:cs typeface="Courier New" pitchFamily="49" charset="0"/>
              </a:rPr>
              <a:t>CREATEROLE</a:t>
            </a:r>
          </a:p>
          <a:p>
            <a:pPr marL="342900" indent="-342900">
              <a:spcBef>
                <a:spcPts val="0"/>
              </a:spcBef>
              <a:buClr>
                <a:schemeClr val="tx1"/>
              </a:buClr>
              <a:buFont typeface="Arial"/>
              <a:buChar char="•"/>
            </a:pPr>
            <a:r>
              <a:rPr lang="en-US" sz="2200" dirty="0" smtClean="0"/>
              <a:t>Can use </a:t>
            </a:r>
            <a:r>
              <a:rPr lang="en-US" sz="2200" dirty="0" smtClean="0">
                <a:latin typeface="Courier New" pitchFamily="49" charset="0"/>
                <a:cs typeface="Courier New" pitchFamily="49" charset="0"/>
              </a:rPr>
              <a:t>SET ROLE</a:t>
            </a:r>
            <a:r>
              <a:rPr lang="en-US" sz="2200" dirty="0" smtClean="0"/>
              <a:t> to obtain privileges</a:t>
            </a:r>
          </a:p>
        </p:txBody>
      </p:sp>
    </p:spTree>
    <p:extLst>
      <p:ext uri="{BB962C8B-B14F-4D97-AF65-F5344CB8AC3E}">
        <p14:creationId xmlns:p14="http://schemas.microsoft.com/office/powerpoint/2010/main" val="14413358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solidFill>
                  <a:srgbClr val="33928A"/>
                </a:solidFill>
              </a:rPr>
              <a:t>Role Membership or Groups – Examples </a:t>
            </a:r>
            <a:endParaRPr lang="en-US" sz="3200" dirty="0">
              <a:solidFill>
                <a:srgbClr val="33928A"/>
              </a:solidFill>
            </a:endParaRPr>
          </a:p>
        </p:txBody>
      </p:sp>
      <p:sp>
        <p:nvSpPr>
          <p:cNvPr id="2" name="Content Placeholder 1"/>
          <p:cNvSpPr>
            <a:spLocks noGrp="1"/>
          </p:cNvSpPr>
          <p:nvPr>
            <p:ph idx="1"/>
          </p:nvPr>
        </p:nvSpPr>
        <p:spPr/>
        <p:txBody>
          <a:bodyPr/>
          <a:lstStyle/>
          <a:p>
            <a:pPr>
              <a:spcBef>
                <a:spcPts val="600"/>
              </a:spcBef>
              <a:buClr>
                <a:schemeClr val="tx1"/>
              </a:buClr>
              <a:buNone/>
            </a:pPr>
            <a:r>
              <a:rPr lang="en-US" sz="2200" dirty="0" smtClean="0"/>
              <a:t>To manage access to roles:</a:t>
            </a:r>
          </a:p>
          <a:p>
            <a:pPr marL="344488" indent="-344488">
              <a:spcBef>
                <a:spcPts val="600"/>
              </a:spcBef>
              <a:buClr>
                <a:schemeClr val="tx1"/>
              </a:buClr>
            </a:pPr>
            <a:r>
              <a:rPr lang="en-US" sz="2200" dirty="0" smtClean="0"/>
              <a:t>Use </a:t>
            </a:r>
            <a:r>
              <a:rPr lang="en-US" sz="2200" dirty="0" smtClean="0">
                <a:latin typeface="Courier New" pitchFamily="49" charset="0"/>
                <a:cs typeface="Courier New" pitchFamily="49" charset="0"/>
              </a:rPr>
              <a:t>GRANT</a:t>
            </a:r>
            <a:r>
              <a:rPr lang="en-US" sz="2200" dirty="0" smtClean="0"/>
              <a:t> command to grant membership</a:t>
            </a:r>
          </a:p>
          <a:p>
            <a:pPr marL="344488" indent="-344488">
              <a:spcBef>
                <a:spcPts val="600"/>
              </a:spcBef>
              <a:buClr>
                <a:schemeClr val="tx1"/>
              </a:buClr>
            </a:pPr>
            <a:r>
              <a:rPr lang="en-US" sz="2200" dirty="0" smtClean="0"/>
              <a:t>Use </a:t>
            </a:r>
            <a:r>
              <a:rPr lang="en-US" sz="2200" dirty="0" smtClean="0">
                <a:latin typeface="Courier New" pitchFamily="49" charset="0"/>
                <a:cs typeface="Courier New" pitchFamily="49" charset="0"/>
              </a:rPr>
              <a:t>REVOKE</a:t>
            </a:r>
            <a:r>
              <a:rPr lang="en-US" sz="2200" dirty="0" smtClean="0"/>
              <a:t> command to remove a member from a role</a:t>
            </a:r>
          </a:p>
        </p:txBody>
      </p:sp>
      <p:grpSp>
        <p:nvGrpSpPr>
          <p:cNvPr id="8" name="Group 20"/>
          <p:cNvGrpSpPr/>
          <p:nvPr/>
        </p:nvGrpSpPr>
        <p:grpSpPr>
          <a:xfrm>
            <a:off x="303479" y="2730906"/>
            <a:ext cx="8459537" cy="1726937"/>
            <a:chOff x="609600" y="3610302"/>
            <a:chExt cx="8610600" cy="1799898"/>
          </a:xfrm>
        </p:grpSpPr>
        <p:sp>
          <p:nvSpPr>
            <p:cNvPr id="15" name="Rectangle 14"/>
            <p:cNvSpPr/>
            <p:nvPr/>
          </p:nvSpPr>
          <p:spPr>
            <a:xfrm>
              <a:off x="609600" y="3610302"/>
              <a:ext cx="8610600" cy="1799898"/>
            </a:xfrm>
            <a:prstGeom prst="rect">
              <a:avLst/>
            </a:prstGeom>
            <a:solidFill>
              <a:schemeClr val="bg1"/>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9600" y="3610302"/>
              <a:ext cx="8610600" cy="381000"/>
            </a:xfrm>
            <a:prstGeom prst="rect">
              <a:avLst/>
            </a:prstGeom>
            <a:solidFill>
              <a:schemeClr val="accent2">
                <a:lumMod val="20000"/>
                <a:lumOff val="80000"/>
              </a:schemeClr>
            </a:solidFill>
            <a:ln>
              <a:solidFill>
                <a:schemeClr val="tx1"/>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934335" y="2685486"/>
            <a:ext cx="3762568" cy="369332"/>
          </a:xfrm>
          <a:prstGeom prst="rect">
            <a:avLst/>
          </a:prstGeom>
          <a:noFill/>
        </p:spPr>
        <p:txBody>
          <a:bodyPr wrap="none" rtlCol="0">
            <a:spAutoFit/>
          </a:bodyPr>
          <a:lstStyle/>
          <a:p>
            <a:r>
              <a:rPr lang="en-US" b="1" dirty="0" smtClean="0">
                <a:solidFill>
                  <a:srgbClr val="000000"/>
                </a:solidFill>
                <a:latin typeface="Calibri" pitchFamily="34" charset="0"/>
              </a:rPr>
              <a:t>Example: </a:t>
            </a:r>
            <a:r>
              <a:rPr lang="en-US" b="1" dirty="0" smtClean="0">
                <a:solidFill>
                  <a:srgbClr val="000000"/>
                </a:solidFill>
                <a:latin typeface="Calibri" pitchFamily="34" charset="0"/>
                <a:cs typeface="Courier New" pitchFamily="49" charset="0"/>
              </a:rPr>
              <a:t>Grant and revoke privileges</a:t>
            </a:r>
            <a:endParaRPr lang="en-US" b="1" dirty="0">
              <a:solidFill>
                <a:srgbClr val="000000"/>
              </a:solidFill>
              <a:latin typeface="Courier New" pitchFamily="49" charset="0"/>
              <a:cs typeface="Courier New" pitchFamily="49" charset="0"/>
            </a:endParaRPr>
          </a:p>
        </p:txBody>
      </p:sp>
      <p:sp>
        <p:nvSpPr>
          <p:cNvPr id="9" name="TextBox 8"/>
          <p:cNvSpPr txBox="1"/>
          <p:nvPr/>
        </p:nvSpPr>
        <p:spPr>
          <a:xfrm>
            <a:off x="453189" y="3170810"/>
            <a:ext cx="5448502" cy="1200329"/>
          </a:xfrm>
          <a:prstGeom prst="rect">
            <a:avLst/>
          </a:prstGeom>
          <a:solidFill>
            <a:schemeClr val="bg1"/>
          </a:solidFill>
          <a:effectLst>
            <a:softEdge rad="127000"/>
          </a:effectLst>
        </p:spPr>
        <p:txBody>
          <a:bodyPr wrap="none" rtlCol="0">
            <a:spAutoFit/>
          </a:bodyPr>
          <a:lstStyle/>
          <a:p>
            <a:r>
              <a:rPr lang="en-US" dirty="0" smtClean="0">
                <a:solidFill>
                  <a:schemeClr val="bg2"/>
                </a:solidFill>
                <a:latin typeface="Courier New" pitchFamily="49" charset="0"/>
                <a:cs typeface="Courier New" pitchFamily="49" charset="0"/>
              </a:rPr>
              <a:t>CREATE ROLE admin CREATEROLE CREATEDB;</a:t>
            </a:r>
            <a:br>
              <a:rPr lang="en-US" dirty="0" smtClean="0">
                <a:solidFill>
                  <a:schemeClr val="bg2"/>
                </a:solidFill>
                <a:latin typeface="Courier New" pitchFamily="49" charset="0"/>
                <a:cs typeface="Courier New" pitchFamily="49" charset="0"/>
              </a:rPr>
            </a:br>
            <a:r>
              <a:rPr lang="en-US" dirty="0" smtClean="0">
                <a:solidFill>
                  <a:schemeClr val="bg2"/>
                </a:solidFill>
                <a:latin typeface="Courier New" pitchFamily="49" charset="0"/>
                <a:cs typeface="Courier New" pitchFamily="49" charset="0"/>
              </a:rPr>
              <a:t>GRANT admin TO john, sally; </a:t>
            </a:r>
            <a:br>
              <a:rPr lang="en-US" dirty="0" smtClean="0">
                <a:solidFill>
                  <a:schemeClr val="bg2"/>
                </a:solidFill>
                <a:latin typeface="Courier New" pitchFamily="49" charset="0"/>
                <a:cs typeface="Courier New" pitchFamily="49" charset="0"/>
              </a:rPr>
            </a:br>
            <a:r>
              <a:rPr lang="en-US" dirty="0" smtClean="0">
                <a:solidFill>
                  <a:schemeClr val="bg2"/>
                </a:solidFill>
                <a:latin typeface="Courier New" pitchFamily="49" charset="0"/>
                <a:cs typeface="Courier New" pitchFamily="49" charset="0"/>
              </a:rPr>
              <a:t>REVOKE admin FROM bob;</a:t>
            </a:r>
            <a:br>
              <a:rPr lang="en-US" dirty="0" smtClean="0">
                <a:solidFill>
                  <a:schemeClr val="bg2"/>
                </a:solidFill>
                <a:latin typeface="Courier New" pitchFamily="49" charset="0"/>
                <a:cs typeface="Courier New" pitchFamily="49" charset="0"/>
              </a:rPr>
            </a:br>
            <a:r>
              <a:rPr lang="en-US" dirty="0" smtClean="0">
                <a:solidFill>
                  <a:schemeClr val="bg2"/>
                </a:solidFill>
                <a:latin typeface="Courier New" pitchFamily="49" charset="0"/>
                <a:cs typeface="Courier New" pitchFamily="49" charset="0"/>
              </a:rPr>
              <a:t>SET ROLE admin;</a:t>
            </a:r>
            <a:endParaRPr lang="en-US" dirty="0">
              <a:solidFill>
                <a:schemeClr val="bg2"/>
              </a:solidFill>
            </a:endParaRPr>
          </a:p>
        </p:txBody>
      </p:sp>
      <p:grpSp>
        <p:nvGrpSpPr>
          <p:cNvPr id="10" name="Group 25"/>
          <p:cNvGrpSpPr/>
          <p:nvPr/>
        </p:nvGrpSpPr>
        <p:grpSpPr>
          <a:xfrm>
            <a:off x="228614" y="2594922"/>
            <a:ext cx="823495" cy="514350"/>
            <a:chOff x="914400" y="1828800"/>
            <a:chExt cx="838200" cy="685800"/>
          </a:xfrm>
        </p:grpSpPr>
        <p:pic>
          <p:nvPicPr>
            <p:cNvPr id="11" name="Picture 2" descr="C:\Documents and Settings\cantot\My Documents\Training\Supporting Materials\Icons\PNG files for PowerPoint\All Others\Notepad.png"/>
            <p:cNvPicPr>
              <a:picLocks noChangeAspect="1" noChangeArrowheads="1"/>
            </p:cNvPicPr>
            <p:nvPr/>
          </p:nvPicPr>
          <p:blipFill>
            <a:blip r:embed="rId3" cstate="print"/>
            <a:srcRect/>
            <a:stretch>
              <a:fillRect/>
            </a:stretch>
          </p:blipFill>
          <p:spPr bwMode="auto">
            <a:xfrm flipH="1">
              <a:off x="914400" y="1828800"/>
              <a:ext cx="685800" cy="685800"/>
            </a:xfrm>
            <a:prstGeom prst="rect">
              <a:avLst/>
            </a:prstGeom>
            <a:noFill/>
          </p:spPr>
        </p:pic>
        <p:pic>
          <p:nvPicPr>
            <p:cNvPr id="12" name="Picture 1" descr="C:\Documents and Settings\cantot\My Documents\Training\Supporting Materials\Icons\PNG files for PowerPoint\All Others\mag glass.png"/>
            <p:cNvPicPr>
              <a:picLocks noChangeAspect="1" noChangeArrowheads="1"/>
            </p:cNvPicPr>
            <p:nvPr/>
          </p:nvPicPr>
          <p:blipFill>
            <a:blip r:embed="rId4" cstate="print"/>
            <a:srcRect/>
            <a:stretch>
              <a:fillRect/>
            </a:stretch>
          </p:blipFill>
          <p:spPr bwMode="auto">
            <a:xfrm>
              <a:off x="1143000" y="2055779"/>
              <a:ext cx="609600" cy="382621"/>
            </a:xfrm>
            <a:prstGeom prst="rect">
              <a:avLst/>
            </a:prstGeom>
            <a:noFill/>
          </p:spPr>
        </p:pic>
      </p:grpSp>
    </p:spTree>
    <p:extLst>
      <p:ext uri="{BB962C8B-B14F-4D97-AF65-F5344CB8AC3E}">
        <p14:creationId xmlns:p14="http://schemas.microsoft.com/office/powerpoint/2010/main" val="3962781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Object Privileges</a:t>
            </a:r>
            <a:endParaRPr lang="en-US" sz="3200" dirty="0"/>
          </a:p>
        </p:txBody>
      </p:sp>
      <p:sp>
        <p:nvSpPr>
          <p:cNvPr id="2" name="Content Placeholder 1"/>
          <p:cNvSpPr>
            <a:spLocks noGrp="1"/>
          </p:cNvSpPr>
          <p:nvPr>
            <p:ph idx="1"/>
          </p:nvPr>
        </p:nvSpPr>
        <p:spPr/>
        <p:txBody>
          <a:bodyPr/>
          <a:lstStyle/>
          <a:p>
            <a:pPr>
              <a:buClr>
                <a:schemeClr val="tx1"/>
              </a:buClr>
              <a:buNone/>
            </a:pPr>
            <a:r>
              <a:rPr lang="en-US" sz="2200" dirty="0" smtClean="0"/>
              <a:t>Objects:</a:t>
            </a:r>
          </a:p>
          <a:p>
            <a:pPr marL="284163" indent="-284163">
              <a:buClr>
                <a:schemeClr val="tx1"/>
              </a:buClr>
            </a:pPr>
            <a:r>
              <a:rPr lang="en-US" sz="2200" dirty="0" smtClean="0"/>
              <a:t>Are owned by object creator</a:t>
            </a:r>
          </a:p>
          <a:p>
            <a:pPr marL="284163" indent="-284163">
              <a:buClr>
                <a:schemeClr val="tx1"/>
              </a:buClr>
            </a:pPr>
            <a:r>
              <a:rPr lang="en-US" sz="2200" dirty="0" smtClean="0"/>
              <a:t>Can be made accessible to other roles</a:t>
            </a:r>
          </a:p>
          <a:p>
            <a:pPr marL="284163" indent="-284163">
              <a:buClr>
                <a:schemeClr val="tx1"/>
              </a:buClr>
            </a:pPr>
            <a:r>
              <a:rPr lang="en-US" sz="2200" dirty="0" smtClean="0"/>
              <a:t>Can be made accessible to all through the </a:t>
            </a:r>
            <a:r>
              <a:rPr lang="en-US" sz="2200" dirty="0" smtClean="0">
                <a:latin typeface="Courier New" pitchFamily="49" charset="0"/>
                <a:cs typeface="Courier New" pitchFamily="49" charset="0"/>
              </a:rPr>
              <a:t>PUBLIC</a:t>
            </a:r>
            <a:r>
              <a:rPr lang="en-US" sz="2200" dirty="0" smtClean="0"/>
              <a:t> role</a:t>
            </a:r>
          </a:p>
          <a:p>
            <a:pPr marL="284163" indent="-284163">
              <a:buClr>
                <a:schemeClr val="tx1"/>
              </a:buClr>
            </a:pPr>
            <a:r>
              <a:rPr lang="en-US" sz="2200" dirty="0" smtClean="0"/>
              <a:t>Are managed with </a:t>
            </a:r>
            <a:r>
              <a:rPr lang="en-US" sz="2200" dirty="0" smtClean="0">
                <a:latin typeface="Courier New" pitchFamily="49" charset="0"/>
                <a:cs typeface="Courier New" pitchFamily="49" charset="0"/>
              </a:rPr>
              <a:t>GRANT</a:t>
            </a:r>
            <a:r>
              <a:rPr lang="en-US" sz="2200" dirty="0" smtClean="0"/>
              <a:t> and </a:t>
            </a:r>
            <a:r>
              <a:rPr lang="en-US" sz="2200" dirty="0" smtClean="0">
                <a:latin typeface="Courier New" pitchFamily="49" charset="0"/>
                <a:cs typeface="Courier New" pitchFamily="49" charset="0"/>
              </a:rPr>
              <a:t>REVOKE</a:t>
            </a:r>
            <a:r>
              <a:rPr lang="en-US" sz="2200" dirty="0" smtClean="0"/>
              <a:t> commands</a:t>
            </a:r>
          </a:p>
          <a:p>
            <a:pPr marL="284163" indent="-284163">
              <a:buClr>
                <a:schemeClr val="tx1"/>
              </a:buClr>
            </a:pPr>
            <a:r>
              <a:rPr lang="en-US" sz="2200" dirty="0" smtClean="0"/>
              <a:t>Assigned to deprecated roles are managed with </a:t>
            </a:r>
            <a:r>
              <a:rPr lang="en-US" sz="2200" dirty="0" smtClean="0">
                <a:latin typeface="Courier New" pitchFamily="49" charset="0"/>
                <a:cs typeface="Courier New" pitchFamily="49" charset="0"/>
              </a:rPr>
              <a:t>DROP OWNED</a:t>
            </a:r>
            <a:r>
              <a:rPr lang="en-US" sz="2200" dirty="0" smtClean="0"/>
              <a:t> and </a:t>
            </a:r>
            <a:r>
              <a:rPr lang="en-US" sz="2200" dirty="0" smtClean="0">
                <a:latin typeface="Courier New" pitchFamily="49" charset="0"/>
                <a:cs typeface="Courier New" pitchFamily="49" charset="0"/>
              </a:rPr>
              <a:t>REASSIGN OWNED</a:t>
            </a:r>
            <a:endParaRPr lang="en-US" sz="2200" dirty="0" smtClean="0"/>
          </a:p>
        </p:txBody>
      </p:sp>
    </p:spTree>
    <p:extLst>
      <p:ext uri="{BB962C8B-B14F-4D97-AF65-F5344CB8AC3E}">
        <p14:creationId xmlns:p14="http://schemas.microsoft.com/office/powerpoint/2010/main" val="21387925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smtClean="0">
                <a:solidFill>
                  <a:srgbClr val="33928A"/>
                </a:solidFill>
              </a:rPr>
              <a:t>Database Object Privileges</a:t>
            </a:r>
            <a:endParaRPr lang="en-US" sz="2800" dirty="0">
              <a:solidFill>
                <a:srgbClr val="33928A"/>
              </a:solidFill>
            </a:endParaRPr>
          </a:p>
        </p:txBody>
      </p:sp>
      <p:grpSp>
        <p:nvGrpSpPr>
          <p:cNvPr id="2" name="Group 1"/>
          <p:cNvGrpSpPr/>
          <p:nvPr/>
        </p:nvGrpSpPr>
        <p:grpSpPr>
          <a:xfrm>
            <a:off x="3627" y="937608"/>
            <a:ext cx="9136744" cy="3634392"/>
            <a:chOff x="3627" y="937608"/>
            <a:chExt cx="9136744" cy="3634392"/>
          </a:xfrm>
        </p:grpSpPr>
        <p:sp>
          <p:nvSpPr>
            <p:cNvPr id="3" name="Freeform 2"/>
            <p:cNvSpPr/>
            <p:nvPr/>
          </p:nvSpPr>
          <p:spPr>
            <a:xfrm>
              <a:off x="3627" y="937608"/>
              <a:ext cx="1433214" cy="3634391"/>
            </a:xfrm>
            <a:custGeom>
              <a:avLst/>
              <a:gdLst>
                <a:gd name="connsiteX0" fmla="*/ 0 w 1433214"/>
                <a:gd name="connsiteY0" fmla="*/ 143321 h 5181600"/>
                <a:gd name="connsiteX1" fmla="*/ 143321 w 1433214"/>
                <a:gd name="connsiteY1" fmla="*/ 0 h 5181600"/>
                <a:gd name="connsiteX2" fmla="*/ 1289893 w 1433214"/>
                <a:gd name="connsiteY2" fmla="*/ 0 h 5181600"/>
                <a:gd name="connsiteX3" fmla="*/ 1433214 w 1433214"/>
                <a:gd name="connsiteY3" fmla="*/ 143321 h 5181600"/>
                <a:gd name="connsiteX4" fmla="*/ 1433214 w 1433214"/>
                <a:gd name="connsiteY4" fmla="*/ 5038279 h 5181600"/>
                <a:gd name="connsiteX5" fmla="*/ 1289893 w 1433214"/>
                <a:gd name="connsiteY5" fmla="*/ 5181600 h 5181600"/>
                <a:gd name="connsiteX6" fmla="*/ 143321 w 1433214"/>
                <a:gd name="connsiteY6" fmla="*/ 5181600 h 5181600"/>
                <a:gd name="connsiteX7" fmla="*/ 0 w 1433214"/>
                <a:gd name="connsiteY7" fmla="*/ 5038279 h 5181600"/>
                <a:gd name="connsiteX8" fmla="*/ 0 w 1433214"/>
                <a:gd name="connsiteY8" fmla="*/ 143321 h 518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3214" h="5181600">
                  <a:moveTo>
                    <a:pt x="0" y="143321"/>
                  </a:moveTo>
                  <a:cubicBezTo>
                    <a:pt x="0" y="64167"/>
                    <a:pt x="64167" y="0"/>
                    <a:pt x="143321" y="0"/>
                  </a:cubicBezTo>
                  <a:lnTo>
                    <a:pt x="1289893" y="0"/>
                  </a:lnTo>
                  <a:cubicBezTo>
                    <a:pt x="1369047" y="0"/>
                    <a:pt x="1433214" y="64167"/>
                    <a:pt x="1433214" y="143321"/>
                  </a:cubicBezTo>
                  <a:lnTo>
                    <a:pt x="1433214" y="5038279"/>
                  </a:lnTo>
                  <a:cubicBezTo>
                    <a:pt x="1433214" y="5117433"/>
                    <a:pt x="1369047" y="5181600"/>
                    <a:pt x="1289893" y="5181600"/>
                  </a:cubicBezTo>
                  <a:lnTo>
                    <a:pt x="143321" y="5181600"/>
                  </a:lnTo>
                  <a:cubicBezTo>
                    <a:pt x="64167" y="5181600"/>
                    <a:pt x="0" y="5117433"/>
                    <a:pt x="0" y="5038279"/>
                  </a:cubicBezTo>
                  <a:lnTo>
                    <a:pt x="0" y="143321"/>
                  </a:lnTo>
                  <a:close/>
                </a:path>
              </a:pathLst>
            </a:custGeom>
            <a:solidFill>
              <a:srgbClr val="CDDBDA"/>
            </a:solidFill>
          </p:spPr>
          <p:style>
            <a:lnRef idx="0">
              <a:schemeClr val="accent1">
                <a:hueOff val="0"/>
                <a:satOff val="0"/>
                <a:lumOff val="0"/>
                <a:alphaOff val="0"/>
              </a:schemeClr>
            </a:lnRef>
            <a:fillRef idx="1">
              <a:schemeClr val="accent1">
                <a:tint val="40000"/>
                <a:hueOff val="0"/>
                <a:satOff val="0"/>
                <a:lumOff val="0"/>
                <a:alphaOff val="0"/>
              </a:schemeClr>
            </a:fillRef>
            <a:effectRef idx="1">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228600" rIns="76200" bIns="3703320" numCol="1" spcCol="1270" anchor="t" anchorCtr="0">
              <a:noAutofit/>
            </a:bodyPr>
            <a:lstStyle/>
            <a:p>
              <a:pPr lvl="0" algn="ctr" defTabSz="889000">
                <a:lnSpc>
                  <a:spcPct val="90000"/>
                </a:lnSpc>
                <a:spcBef>
                  <a:spcPct val="0"/>
                </a:spcBef>
                <a:spcAft>
                  <a:spcPct val="35000"/>
                </a:spcAft>
              </a:pPr>
              <a:r>
                <a:rPr lang="en-US" kern="1200" dirty="0" smtClean="0">
                  <a:solidFill>
                    <a:schemeClr val="bg2"/>
                  </a:solidFill>
                </a:rPr>
                <a:t>Tables, Views, and Sequences</a:t>
              </a:r>
              <a:endParaRPr lang="en-US" kern="1200" dirty="0">
                <a:solidFill>
                  <a:schemeClr val="bg2"/>
                </a:solidFill>
              </a:endParaRPr>
            </a:p>
          </p:txBody>
        </p:sp>
        <p:sp>
          <p:nvSpPr>
            <p:cNvPr id="9" name="Freeform 8"/>
            <p:cNvSpPr/>
            <p:nvPr/>
          </p:nvSpPr>
          <p:spPr>
            <a:xfrm>
              <a:off x="199221" y="1857267"/>
              <a:ext cx="1146571" cy="301229"/>
            </a:xfrm>
            <a:custGeom>
              <a:avLst/>
              <a:gdLst>
                <a:gd name="connsiteX0" fmla="*/ 0 w 1146571"/>
                <a:gd name="connsiteY0" fmla="*/ 28004 h 280036"/>
                <a:gd name="connsiteX1" fmla="*/ 28004 w 1146571"/>
                <a:gd name="connsiteY1" fmla="*/ 0 h 280036"/>
                <a:gd name="connsiteX2" fmla="*/ 1118567 w 1146571"/>
                <a:gd name="connsiteY2" fmla="*/ 0 h 280036"/>
                <a:gd name="connsiteX3" fmla="*/ 1146571 w 1146571"/>
                <a:gd name="connsiteY3" fmla="*/ 28004 h 280036"/>
                <a:gd name="connsiteX4" fmla="*/ 1146571 w 1146571"/>
                <a:gd name="connsiteY4" fmla="*/ 252032 h 280036"/>
                <a:gd name="connsiteX5" fmla="*/ 1118567 w 1146571"/>
                <a:gd name="connsiteY5" fmla="*/ 280036 h 280036"/>
                <a:gd name="connsiteX6" fmla="*/ 28004 w 1146571"/>
                <a:gd name="connsiteY6" fmla="*/ 280036 h 280036"/>
                <a:gd name="connsiteX7" fmla="*/ 0 w 1146571"/>
                <a:gd name="connsiteY7" fmla="*/ 252032 h 280036"/>
                <a:gd name="connsiteX8" fmla="*/ 0 w 1146571"/>
                <a:gd name="connsiteY8" fmla="*/ 28004 h 280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571" h="280036">
                  <a:moveTo>
                    <a:pt x="0" y="28004"/>
                  </a:moveTo>
                  <a:cubicBezTo>
                    <a:pt x="0" y="12538"/>
                    <a:pt x="12538" y="0"/>
                    <a:pt x="28004" y="0"/>
                  </a:cubicBezTo>
                  <a:lnTo>
                    <a:pt x="1118567" y="0"/>
                  </a:lnTo>
                  <a:cubicBezTo>
                    <a:pt x="1134033" y="0"/>
                    <a:pt x="1146571" y="12538"/>
                    <a:pt x="1146571" y="28004"/>
                  </a:cubicBezTo>
                  <a:lnTo>
                    <a:pt x="1146571" y="252032"/>
                  </a:lnTo>
                  <a:cubicBezTo>
                    <a:pt x="1146571" y="267498"/>
                    <a:pt x="1134033" y="280036"/>
                    <a:pt x="1118567" y="280036"/>
                  </a:cubicBezTo>
                  <a:lnTo>
                    <a:pt x="28004" y="280036"/>
                  </a:lnTo>
                  <a:cubicBezTo>
                    <a:pt x="12538" y="280036"/>
                    <a:pt x="0" y="267498"/>
                    <a:pt x="0" y="252032"/>
                  </a:cubicBezTo>
                  <a:lnTo>
                    <a:pt x="0" y="28004"/>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38682" tIns="31062" rIns="38682" bIns="31062"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SELECT</a:t>
              </a:r>
              <a:endParaRPr lang="en-US" sz="1200" kern="1200" dirty="0">
                <a:solidFill>
                  <a:srgbClr val="000000"/>
                </a:solidFill>
              </a:endParaRPr>
            </a:p>
          </p:txBody>
        </p:sp>
        <p:sp>
          <p:nvSpPr>
            <p:cNvPr id="10" name="Freeform 9"/>
            <p:cNvSpPr/>
            <p:nvPr/>
          </p:nvSpPr>
          <p:spPr>
            <a:xfrm>
              <a:off x="199220" y="2207990"/>
              <a:ext cx="1146571" cy="257177"/>
            </a:xfrm>
            <a:custGeom>
              <a:avLst/>
              <a:gdLst>
                <a:gd name="connsiteX0" fmla="*/ 0 w 1146571"/>
                <a:gd name="connsiteY0" fmla="*/ 34290 h 342903"/>
                <a:gd name="connsiteX1" fmla="*/ 34290 w 1146571"/>
                <a:gd name="connsiteY1" fmla="*/ 0 h 342903"/>
                <a:gd name="connsiteX2" fmla="*/ 1112281 w 1146571"/>
                <a:gd name="connsiteY2" fmla="*/ 0 h 342903"/>
                <a:gd name="connsiteX3" fmla="*/ 1146571 w 1146571"/>
                <a:gd name="connsiteY3" fmla="*/ 34290 h 342903"/>
                <a:gd name="connsiteX4" fmla="*/ 1146571 w 1146571"/>
                <a:gd name="connsiteY4" fmla="*/ 308613 h 342903"/>
                <a:gd name="connsiteX5" fmla="*/ 1112281 w 1146571"/>
                <a:gd name="connsiteY5" fmla="*/ 342903 h 342903"/>
                <a:gd name="connsiteX6" fmla="*/ 34290 w 1146571"/>
                <a:gd name="connsiteY6" fmla="*/ 342903 h 342903"/>
                <a:gd name="connsiteX7" fmla="*/ 0 w 1146571"/>
                <a:gd name="connsiteY7" fmla="*/ 308613 h 342903"/>
                <a:gd name="connsiteX8" fmla="*/ 0 w 1146571"/>
                <a:gd name="connsiteY8" fmla="*/ 34290 h 342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571" h="342903">
                  <a:moveTo>
                    <a:pt x="0" y="34290"/>
                  </a:moveTo>
                  <a:cubicBezTo>
                    <a:pt x="0" y="15352"/>
                    <a:pt x="15352" y="0"/>
                    <a:pt x="34290" y="0"/>
                  </a:cubicBezTo>
                  <a:lnTo>
                    <a:pt x="1112281" y="0"/>
                  </a:lnTo>
                  <a:cubicBezTo>
                    <a:pt x="1131219" y="0"/>
                    <a:pt x="1146571" y="15352"/>
                    <a:pt x="1146571" y="34290"/>
                  </a:cubicBezTo>
                  <a:lnTo>
                    <a:pt x="1146571" y="308613"/>
                  </a:lnTo>
                  <a:cubicBezTo>
                    <a:pt x="1146571" y="327551"/>
                    <a:pt x="1131219" y="342903"/>
                    <a:pt x="1112281" y="342903"/>
                  </a:cubicBezTo>
                  <a:lnTo>
                    <a:pt x="34290" y="342903"/>
                  </a:lnTo>
                  <a:cubicBezTo>
                    <a:pt x="15352" y="342903"/>
                    <a:pt x="0" y="327551"/>
                    <a:pt x="0" y="308613"/>
                  </a:cubicBezTo>
                  <a:lnTo>
                    <a:pt x="0" y="34290"/>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40523" tIns="32903" rIns="40523" bIns="32903"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INSERT</a:t>
              </a:r>
              <a:endParaRPr lang="en-US" sz="1200" kern="1200" dirty="0">
                <a:solidFill>
                  <a:srgbClr val="000000"/>
                </a:solidFill>
              </a:endParaRPr>
            </a:p>
          </p:txBody>
        </p:sp>
        <p:sp>
          <p:nvSpPr>
            <p:cNvPr id="11" name="Freeform 10"/>
            <p:cNvSpPr/>
            <p:nvPr/>
          </p:nvSpPr>
          <p:spPr>
            <a:xfrm>
              <a:off x="199223" y="2515336"/>
              <a:ext cx="1146571" cy="311610"/>
            </a:xfrm>
            <a:custGeom>
              <a:avLst/>
              <a:gdLst>
                <a:gd name="connsiteX0" fmla="*/ 0 w 1146571"/>
                <a:gd name="connsiteY0" fmla="*/ 32883 h 328826"/>
                <a:gd name="connsiteX1" fmla="*/ 32883 w 1146571"/>
                <a:gd name="connsiteY1" fmla="*/ 0 h 328826"/>
                <a:gd name="connsiteX2" fmla="*/ 1113688 w 1146571"/>
                <a:gd name="connsiteY2" fmla="*/ 0 h 328826"/>
                <a:gd name="connsiteX3" fmla="*/ 1146571 w 1146571"/>
                <a:gd name="connsiteY3" fmla="*/ 32883 h 328826"/>
                <a:gd name="connsiteX4" fmla="*/ 1146571 w 1146571"/>
                <a:gd name="connsiteY4" fmla="*/ 295943 h 328826"/>
                <a:gd name="connsiteX5" fmla="*/ 1113688 w 1146571"/>
                <a:gd name="connsiteY5" fmla="*/ 328826 h 328826"/>
                <a:gd name="connsiteX6" fmla="*/ 32883 w 1146571"/>
                <a:gd name="connsiteY6" fmla="*/ 328826 h 328826"/>
                <a:gd name="connsiteX7" fmla="*/ 0 w 1146571"/>
                <a:gd name="connsiteY7" fmla="*/ 295943 h 328826"/>
                <a:gd name="connsiteX8" fmla="*/ 0 w 1146571"/>
                <a:gd name="connsiteY8" fmla="*/ 32883 h 32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571" h="328826">
                  <a:moveTo>
                    <a:pt x="0" y="32883"/>
                  </a:moveTo>
                  <a:cubicBezTo>
                    <a:pt x="0" y="14722"/>
                    <a:pt x="14722" y="0"/>
                    <a:pt x="32883" y="0"/>
                  </a:cubicBezTo>
                  <a:lnTo>
                    <a:pt x="1113688" y="0"/>
                  </a:lnTo>
                  <a:cubicBezTo>
                    <a:pt x="1131849" y="0"/>
                    <a:pt x="1146571" y="14722"/>
                    <a:pt x="1146571" y="32883"/>
                  </a:cubicBezTo>
                  <a:lnTo>
                    <a:pt x="1146571" y="295943"/>
                  </a:lnTo>
                  <a:cubicBezTo>
                    <a:pt x="1146571" y="314104"/>
                    <a:pt x="1131849" y="328826"/>
                    <a:pt x="1113688" y="328826"/>
                  </a:cubicBezTo>
                  <a:lnTo>
                    <a:pt x="32883" y="328826"/>
                  </a:lnTo>
                  <a:cubicBezTo>
                    <a:pt x="14722" y="328826"/>
                    <a:pt x="0" y="314104"/>
                    <a:pt x="0" y="295943"/>
                  </a:cubicBezTo>
                  <a:lnTo>
                    <a:pt x="0" y="32883"/>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40111" tIns="32491" rIns="40111" bIns="32491"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UPDATE</a:t>
              </a:r>
              <a:endParaRPr lang="en-US" sz="1200" kern="1200" dirty="0">
                <a:solidFill>
                  <a:srgbClr val="000000"/>
                </a:solidFill>
              </a:endParaRPr>
            </a:p>
          </p:txBody>
        </p:sp>
        <p:sp>
          <p:nvSpPr>
            <p:cNvPr id="12" name="Freeform 11"/>
            <p:cNvSpPr/>
            <p:nvPr/>
          </p:nvSpPr>
          <p:spPr>
            <a:xfrm>
              <a:off x="199223" y="2863481"/>
              <a:ext cx="1146571" cy="327117"/>
            </a:xfrm>
            <a:custGeom>
              <a:avLst/>
              <a:gdLst>
                <a:gd name="connsiteX0" fmla="*/ 0 w 1146571"/>
                <a:gd name="connsiteY0" fmla="*/ 43616 h 436156"/>
                <a:gd name="connsiteX1" fmla="*/ 43616 w 1146571"/>
                <a:gd name="connsiteY1" fmla="*/ 0 h 436156"/>
                <a:gd name="connsiteX2" fmla="*/ 1102955 w 1146571"/>
                <a:gd name="connsiteY2" fmla="*/ 0 h 436156"/>
                <a:gd name="connsiteX3" fmla="*/ 1146571 w 1146571"/>
                <a:gd name="connsiteY3" fmla="*/ 43616 h 436156"/>
                <a:gd name="connsiteX4" fmla="*/ 1146571 w 1146571"/>
                <a:gd name="connsiteY4" fmla="*/ 392540 h 436156"/>
                <a:gd name="connsiteX5" fmla="*/ 1102955 w 1146571"/>
                <a:gd name="connsiteY5" fmla="*/ 436156 h 436156"/>
                <a:gd name="connsiteX6" fmla="*/ 43616 w 1146571"/>
                <a:gd name="connsiteY6" fmla="*/ 436156 h 436156"/>
                <a:gd name="connsiteX7" fmla="*/ 0 w 1146571"/>
                <a:gd name="connsiteY7" fmla="*/ 392540 h 436156"/>
                <a:gd name="connsiteX8" fmla="*/ 0 w 1146571"/>
                <a:gd name="connsiteY8" fmla="*/ 43616 h 436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571" h="436156">
                  <a:moveTo>
                    <a:pt x="0" y="43616"/>
                  </a:moveTo>
                  <a:cubicBezTo>
                    <a:pt x="0" y="19528"/>
                    <a:pt x="19528" y="0"/>
                    <a:pt x="43616" y="0"/>
                  </a:cubicBezTo>
                  <a:lnTo>
                    <a:pt x="1102955" y="0"/>
                  </a:lnTo>
                  <a:cubicBezTo>
                    <a:pt x="1127043" y="0"/>
                    <a:pt x="1146571" y="19528"/>
                    <a:pt x="1146571" y="43616"/>
                  </a:cubicBezTo>
                  <a:lnTo>
                    <a:pt x="1146571" y="392540"/>
                  </a:lnTo>
                  <a:cubicBezTo>
                    <a:pt x="1146571" y="416628"/>
                    <a:pt x="1127043" y="436156"/>
                    <a:pt x="1102955" y="436156"/>
                  </a:cubicBezTo>
                  <a:lnTo>
                    <a:pt x="43616" y="436156"/>
                  </a:lnTo>
                  <a:cubicBezTo>
                    <a:pt x="19528" y="436156"/>
                    <a:pt x="0" y="416628"/>
                    <a:pt x="0" y="392540"/>
                  </a:cubicBezTo>
                  <a:lnTo>
                    <a:pt x="0" y="43616"/>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43255" tIns="35635" rIns="43255" bIns="35635"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DELETE</a:t>
              </a:r>
              <a:endParaRPr lang="en-US" sz="1200" kern="1200" dirty="0">
                <a:solidFill>
                  <a:srgbClr val="000000"/>
                </a:solidFill>
              </a:endParaRPr>
            </a:p>
          </p:txBody>
        </p:sp>
        <p:sp>
          <p:nvSpPr>
            <p:cNvPr id="13" name="Freeform 12"/>
            <p:cNvSpPr/>
            <p:nvPr/>
          </p:nvSpPr>
          <p:spPr>
            <a:xfrm>
              <a:off x="199221" y="3253168"/>
              <a:ext cx="1146571" cy="363123"/>
            </a:xfrm>
            <a:custGeom>
              <a:avLst/>
              <a:gdLst>
                <a:gd name="connsiteX0" fmla="*/ 0 w 1146571"/>
                <a:gd name="connsiteY0" fmla="*/ 48416 h 484164"/>
                <a:gd name="connsiteX1" fmla="*/ 48416 w 1146571"/>
                <a:gd name="connsiteY1" fmla="*/ 0 h 484164"/>
                <a:gd name="connsiteX2" fmla="*/ 1098155 w 1146571"/>
                <a:gd name="connsiteY2" fmla="*/ 0 h 484164"/>
                <a:gd name="connsiteX3" fmla="*/ 1146571 w 1146571"/>
                <a:gd name="connsiteY3" fmla="*/ 48416 h 484164"/>
                <a:gd name="connsiteX4" fmla="*/ 1146571 w 1146571"/>
                <a:gd name="connsiteY4" fmla="*/ 435748 h 484164"/>
                <a:gd name="connsiteX5" fmla="*/ 1098155 w 1146571"/>
                <a:gd name="connsiteY5" fmla="*/ 484164 h 484164"/>
                <a:gd name="connsiteX6" fmla="*/ 48416 w 1146571"/>
                <a:gd name="connsiteY6" fmla="*/ 484164 h 484164"/>
                <a:gd name="connsiteX7" fmla="*/ 0 w 1146571"/>
                <a:gd name="connsiteY7" fmla="*/ 435748 h 484164"/>
                <a:gd name="connsiteX8" fmla="*/ 0 w 1146571"/>
                <a:gd name="connsiteY8" fmla="*/ 48416 h 484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571" h="484164">
                  <a:moveTo>
                    <a:pt x="0" y="48416"/>
                  </a:moveTo>
                  <a:cubicBezTo>
                    <a:pt x="0" y="21677"/>
                    <a:pt x="21677" y="0"/>
                    <a:pt x="48416" y="0"/>
                  </a:cubicBezTo>
                  <a:lnTo>
                    <a:pt x="1098155" y="0"/>
                  </a:lnTo>
                  <a:cubicBezTo>
                    <a:pt x="1124894" y="0"/>
                    <a:pt x="1146571" y="21677"/>
                    <a:pt x="1146571" y="48416"/>
                  </a:cubicBezTo>
                  <a:lnTo>
                    <a:pt x="1146571" y="435748"/>
                  </a:lnTo>
                  <a:cubicBezTo>
                    <a:pt x="1146571" y="462487"/>
                    <a:pt x="1124894" y="484164"/>
                    <a:pt x="1098155" y="484164"/>
                  </a:cubicBezTo>
                  <a:lnTo>
                    <a:pt x="48416" y="484164"/>
                  </a:lnTo>
                  <a:cubicBezTo>
                    <a:pt x="21677" y="484164"/>
                    <a:pt x="0" y="462487"/>
                    <a:pt x="0" y="435748"/>
                  </a:cubicBezTo>
                  <a:lnTo>
                    <a:pt x="0" y="48416"/>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44661" tIns="37041" rIns="44661" bIns="37041"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RULE</a:t>
              </a:r>
              <a:endParaRPr lang="en-US" sz="1200" kern="1200" dirty="0">
                <a:solidFill>
                  <a:srgbClr val="000000"/>
                </a:solidFill>
              </a:endParaRPr>
            </a:p>
          </p:txBody>
        </p:sp>
        <p:sp>
          <p:nvSpPr>
            <p:cNvPr id="14" name="Freeform 13"/>
            <p:cNvSpPr/>
            <p:nvPr/>
          </p:nvSpPr>
          <p:spPr>
            <a:xfrm>
              <a:off x="178478" y="4094526"/>
              <a:ext cx="1146571" cy="392554"/>
            </a:xfrm>
            <a:custGeom>
              <a:avLst/>
              <a:gdLst>
                <a:gd name="connsiteX0" fmla="*/ 0 w 1146571"/>
                <a:gd name="connsiteY0" fmla="*/ 52341 h 523405"/>
                <a:gd name="connsiteX1" fmla="*/ 52341 w 1146571"/>
                <a:gd name="connsiteY1" fmla="*/ 0 h 523405"/>
                <a:gd name="connsiteX2" fmla="*/ 1094231 w 1146571"/>
                <a:gd name="connsiteY2" fmla="*/ 0 h 523405"/>
                <a:gd name="connsiteX3" fmla="*/ 1146572 w 1146571"/>
                <a:gd name="connsiteY3" fmla="*/ 52341 h 523405"/>
                <a:gd name="connsiteX4" fmla="*/ 1146571 w 1146571"/>
                <a:gd name="connsiteY4" fmla="*/ 471065 h 523405"/>
                <a:gd name="connsiteX5" fmla="*/ 1094230 w 1146571"/>
                <a:gd name="connsiteY5" fmla="*/ 523406 h 523405"/>
                <a:gd name="connsiteX6" fmla="*/ 52341 w 1146571"/>
                <a:gd name="connsiteY6" fmla="*/ 523405 h 523405"/>
                <a:gd name="connsiteX7" fmla="*/ 0 w 1146571"/>
                <a:gd name="connsiteY7" fmla="*/ 471064 h 523405"/>
                <a:gd name="connsiteX8" fmla="*/ 0 w 1146571"/>
                <a:gd name="connsiteY8" fmla="*/ 52341 h 523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571" h="523405">
                  <a:moveTo>
                    <a:pt x="0" y="52341"/>
                  </a:moveTo>
                  <a:cubicBezTo>
                    <a:pt x="0" y="23434"/>
                    <a:pt x="23434" y="0"/>
                    <a:pt x="52341" y="0"/>
                  </a:cubicBezTo>
                  <a:lnTo>
                    <a:pt x="1094231" y="0"/>
                  </a:lnTo>
                  <a:cubicBezTo>
                    <a:pt x="1123138" y="0"/>
                    <a:pt x="1146572" y="23434"/>
                    <a:pt x="1146572" y="52341"/>
                  </a:cubicBezTo>
                  <a:cubicBezTo>
                    <a:pt x="1146572" y="191916"/>
                    <a:pt x="1146571" y="331490"/>
                    <a:pt x="1146571" y="471065"/>
                  </a:cubicBezTo>
                  <a:cubicBezTo>
                    <a:pt x="1146571" y="499972"/>
                    <a:pt x="1123137" y="523406"/>
                    <a:pt x="1094230" y="523406"/>
                  </a:cubicBezTo>
                  <a:lnTo>
                    <a:pt x="52341" y="523405"/>
                  </a:lnTo>
                  <a:cubicBezTo>
                    <a:pt x="23434" y="523405"/>
                    <a:pt x="0" y="499971"/>
                    <a:pt x="0" y="471064"/>
                  </a:cubicBezTo>
                  <a:lnTo>
                    <a:pt x="0" y="52341"/>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45810" tIns="38190" rIns="45810" bIns="38190"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ALL</a:t>
              </a:r>
              <a:endParaRPr lang="en-US" sz="1200" kern="1200" dirty="0">
                <a:solidFill>
                  <a:srgbClr val="000000"/>
                </a:solidFill>
              </a:endParaRPr>
            </a:p>
          </p:txBody>
        </p:sp>
        <p:sp>
          <p:nvSpPr>
            <p:cNvPr id="15" name="Freeform 14"/>
            <p:cNvSpPr/>
            <p:nvPr/>
          </p:nvSpPr>
          <p:spPr>
            <a:xfrm>
              <a:off x="1544333" y="937608"/>
              <a:ext cx="1433214" cy="3634392"/>
            </a:xfrm>
            <a:custGeom>
              <a:avLst/>
              <a:gdLst>
                <a:gd name="connsiteX0" fmla="*/ 0 w 1433214"/>
                <a:gd name="connsiteY0" fmla="*/ 143321 h 5181600"/>
                <a:gd name="connsiteX1" fmla="*/ 143321 w 1433214"/>
                <a:gd name="connsiteY1" fmla="*/ 0 h 5181600"/>
                <a:gd name="connsiteX2" fmla="*/ 1289893 w 1433214"/>
                <a:gd name="connsiteY2" fmla="*/ 0 h 5181600"/>
                <a:gd name="connsiteX3" fmla="*/ 1433214 w 1433214"/>
                <a:gd name="connsiteY3" fmla="*/ 143321 h 5181600"/>
                <a:gd name="connsiteX4" fmla="*/ 1433214 w 1433214"/>
                <a:gd name="connsiteY4" fmla="*/ 5038279 h 5181600"/>
                <a:gd name="connsiteX5" fmla="*/ 1289893 w 1433214"/>
                <a:gd name="connsiteY5" fmla="*/ 5181600 h 5181600"/>
                <a:gd name="connsiteX6" fmla="*/ 143321 w 1433214"/>
                <a:gd name="connsiteY6" fmla="*/ 5181600 h 5181600"/>
                <a:gd name="connsiteX7" fmla="*/ 0 w 1433214"/>
                <a:gd name="connsiteY7" fmla="*/ 5038279 h 5181600"/>
                <a:gd name="connsiteX8" fmla="*/ 0 w 1433214"/>
                <a:gd name="connsiteY8" fmla="*/ 143321 h 518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3214" h="5181600">
                  <a:moveTo>
                    <a:pt x="0" y="143321"/>
                  </a:moveTo>
                  <a:cubicBezTo>
                    <a:pt x="0" y="64167"/>
                    <a:pt x="64167" y="0"/>
                    <a:pt x="143321" y="0"/>
                  </a:cubicBezTo>
                  <a:lnTo>
                    <a:pt x="1289893" y="0"/>
                  </a:lnTo>
                  <a:cubicBezTo>
                    <a:pt x="1369047" y="0"/>
                    <a:pt x="1433214" y="64167"/>
                    <a:pt x="1433214" y="143321"/>
                  </a:cubicBezTo>
                  <a:lnTo>
                    <a:pt x="1433214" y="5038279"/>
                  </a:lnTo>
                  <a:cubicBezTo>
                    <a:pt x="1433214" y="5117433"/>
                    <a:pt x="1369047" y="5181600"/>
                    <a:pt x="1289893" y="5181600"/>
                  </a:cubicBezTo>
                  <a:lnTo>
                    <a:pt x="143321" y="5181600"/>
                  </a:lnTo>
                  <a:cubicBezTo>
                    <a:pt x="64167" y="5181600"/>
                    <a:pt x="0" y="5117433"/>
                    <a:pt x="0" y="5038279"/>
                  </a:cubicBezTo>
                  <a:lnTo>
                    <a:pt x="0" y="143321"/>
                  </a:lnTo>
                  <a:close/>
                </a:path>
              </a:pathLst>
            </a:custGeom>
            <a:solidFill>
              <a:srgbClr val="CDDBDA"/>
            </a:solidFill>
          </p:spPr>
          <p:style>
            <a:lnRef idx="0">
              <a:schemeClr val="accent1">
                <a:hueOff val="0"/>
                <a:satOff val="0"/>
                <a:lumOff val="0"/>
                <a:alphaOff val="0"/>
              </a:schemeClr>
            </a:lnRef>
            <a:fillRef idx="1">
              <a:schemeClr val="accent1">
                <a:tint val="40000"/>
                <a:hueOff val="0"/>
                <a:satOff val="0"/>
                <a:lumOff val="0"/>
                <a:alphaOff val="0"/>
              </a:schemeClr>
            </a:fillRef>
            <a:effectRef idx="1">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228600" rIns="76200" bIns="3703320" numCol="1" spcCol="1270" anchor="t" anchorCtr="0">
              <a:noAutofit/>
            </a:bodyPr>
            <a:lstStyle/>
            <a:p>
              <a:pPr lvl="0" algn="ctr" defTabSz="889000">
                <a:lnSpc>
                  <a:spcPct val="90000"/>
                </a:lnSpc>
                <a:spcBef>
                  <a:spcPct val="0"/>
                </a:spcBef>
                <a:spcAft>
                  <a:spcPct val="35000"/>
                </a:spcAft>
              </a:pPr>
              <a:r>
                <a:rPr lang="en-US" kern="1200" dirty="0" smtClean="0">
                  <a:solidFill>
                    <a:srgbClr val="000000"/>
                  </a:solidFill>
                </a:rPr>
                <a:t>External Tables</a:t>
              </a:r>
              <a:endParaRPr lang="en-US" kern="1200" dirty="0">
                <a:solidFill>
                  <a:srgbClr val="000000"/>
                </a:solidFill>
              </a:endParaRPr>
            </a:p>
          </p:txBody>
        </p:sp>
        <p:sp>
          <p:nvSpPr>
            <p:cNvPr id="16" name="Freeform 15"/>
            <p:cNvSpPr/>
            <p:nvPr/>
          </p:nvSpPr>
          <p:spPr>
            <a:xfrm>
              <a:off x="1687655" y="1851992"/>
              <a:ext cx="1146571" cy="763482"/>
            </a:xfrm>
            <a:custGeom>
              <a:avLst/>
              <a:gdLst>
                <a:gd name="connsiteX0" fmla="*/ 0 w 1146571"/>
                <a:gd name="connsiteY0" fmla="*/ 101798 h 1017976"/>
                <a:gd name="connsiteX1" fmla="*/ 101798 w 1146571"/>
                <a:gd name="connsiteY1" fmla="*/ 0 h 1017976"/>
                <a:gd name="connsiteX2" fmla="*/ 1044773 w 1146571"/>
                <a:gd name="connsiteY2" fmla="*/ 0 h 1017976"/>
                <a:gd name="connsiteX3" fmla="*/ 1146571 w 1146571"/>
                <a:gd name="connsiteY3" fmla="*/ 101798 h 1017976"/>
                <a:gd name="connsiteX4" fmla="*/ 1146571 w 1146571"/>
                <a:gd name="connsiteY4" fmla="*/ 916178 h 1017976"/>
                <a:gd name="connsiteX5" fmla="*/ 1044773 w 1146571"/>
                <a:gd name="connsiteY5" fmla="*/ 1017976 h 1017976"/>
                <a:gd name="connsiteX6" fmla="*/ 101798 w 1146571"/>
                <a:gd name="connsiteY6" fmla="*/ 1017976 h 1017976"/>
                <a:gd name="connsiteX7" fmla="*/ 0 w 1146571"/>
                <a:gd name="connsiteY7" fmla="*/ 916178 h 1017976"/>
                <a:gd name="connsiteX8" fmla="*/ 0 w 1146571"/>
                <a:gd name="connsiteY8" fmla="*/ 101798 h 101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571" h="1017976">
                  <a:moveTo>
                    <a:pt x="0" y="101798"/>
                  </a:moveTo>
                  <a:cubicBezTo>
                    <a:pt x="0" y="45577"/>
                    <a:pt x="45577" y="0"/>
                    <a:pt x="101798" y="0"/>
                  </a:cubicBezTo>
                  <a:lnTo>
                    <a:pt x="1044773" y="0"/>
                  </a:lnTo>
                  <a:cubicBezTo>
                    <a:pt x="1100994" y="0"/>
                    <a:pt x="1146571" y="45577"/>
                    <a:pt x="1146571" y="101798"/>
                  </a:cubicBezTo>
                  <a:lnTo>
                    <a:pt x="1146571" y="916178"/>
                  </a:lnTo>
                  <a:cubicBezTo>
                    <a:pt x="1146571" y="972399"/>
                    <a:pt x="1100994" y="1017976"/>
                    <a:pt x="1044773" y="1017976"/>
                  </a:cubicBezTo>
                  <a:lnTo>
                    <a:pt x="101798" y="1017976"/>
                  </a:lnTo>
                  <a:cubicBezTo>
                    <a:pt x="45577" y="1017976"/>
                    <a:pt x="0" y="972399"/>
                    <a:pt x="0" y="916178"/>
                  </a:cubicBezTo>
                  <a:lnTo>
                    <a:pt x="0" y="101798"/>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60295" tIns="52675" rIns="60295" bIns="52675"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SELECT</a:t>
              </a:r>
              <a:endParaRPr lang="en-US" sz="1200" kern="1200" dirty="0">
                <a:solidFill>
                  <a:srgbClr val="000000"/>
                </a:solidFill>
              </a:endParaRPr>
            </a:p>
          </p:txBody>
        </p:sp>
        <p:sp>
          <p:nvSpPr>
            <p:cNvPr id="17" name="Freeform 16"/>
            <p:cNvSpPr/>
            <p:nvPr/>
          </p:nvSpPr>
          <p:spPr>
            <a:xfrm>
              <a:off x="1687655" y="2732933"/>
              <a:ext cx="1146571" cy="763482"/>
            </a:xfrm>
            <a:custGeom>
              <a:avLst/>
              <a:gdLst>
                <a:gd name="connsiteX0" fmla="*/ 0 w 1146571"/>
                <a:gd name="connsiteY0" fmla="*/ 101798 h 1017976"/>
                <a:gd name="connsiteX1" fmla="*/ 101798 w 1146571"/>
                <a:gd name="connsiteY1" fmla="*/ 0 h 1017976"/>
                <a:gd name="connsiteX2" fmla="*/ 1044773 w 1146571"/>
                <a:gd name="connsiteY2" fmla="*/ 0 h 1017976"/>
                <a:gd name="connsiteX3" fmla="*/ 1146571 w 1146571"/>
                <a:gd name="connsiteY3" fmla="*/ 101798 h 1017976"/>
                <a:gd name="connsiteX4" fmla="*/ 1146571 w 1146571"/>
                <a:gd name="connsiteY4" fmla="*/ 916178 h 1017976"/>
                <a:gd name="connsiteX5" fmla="*/ 1044773 w 1146571"/>
                <a:gd name="connsiteY5" fmla="*/ 1017976 h 1017976"/>
                <a:gd name="connsiteX6" fmla="*/ 101798 w 1146571"/>
                <a:gd name="connsiteY6" fmla="*/ 1017976 h 1017976"/>
                <a:gd name="connsiteX7" fmla="*/ 0 w 1146571"/>
                <a:gd name="connsiteY7" fmla="*/ 916178 h 1017976"/>
                <a:gd name="connsiteX8" fmla="*/ 0 w 1146571"/>
                <a:gd name="connsiteY8" fmla="*/ 101798 h 101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571" h="1017976">
                  <a:moveTo>
                    <a:pt x="0" y="101798"/>
                  </a:moveTo>
                  <a:cubicBezTo>
                    <a:pt x="0" y="45577"/>
                    <a:pt x="45577" y="0"/>
                    <a:pt x="101798" y="0"/>
                  </a:cubicBezTo>
                  <a:lnTo>
                    <a:pt x="1044773" y="0"/>
                  </a:lnTo>
                  <a:cubicBezTo>
                    <a:pt x="1100994" y="0"/>
                    <a:pt x="1146571" y="45577"/>
                    <a:pt x="1146571" y="101798"/>
                  </a:cubicBezTo>
                  <a:lnTo>
                    <a:pt x="1146571" y="916178"/>
                  </a:lnTo>
                  <a:cubicBezTo>
                    <a:pt x="1146571" y="972399"/>
                    <a:pt x="1100994" y="1017976"/>
                    <a:pt x="1044773" y="1017976"/>
                  </a:cubicBezTo>
                  <a:lnTo>
                    <a:pt x="101798" y="1017976"/>
                  </a:lnTo>
                  <a:cubicBezTo>
                    <a:pt x="45577" y="1017976"/>
                    <a:pt x="0" y="972399"/>
                    <a:pt x="0" y="916178"/>
                  </a:cubicBezTo>
                  <a:lnTo>
                    <a:pt x="0" y="101798"/>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60295" tIns="52675" rIns="60295" bIns="52675"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RULE</a:t>
              </a:r>
              <a:endParaRPr lang="en-US" sz="1200" kern="1200" dirty="0">
                <a:solidFill>
                  <a:srgbClr val="000000"/>
                </a:solidFill>
              </a:endParaRPr>
            </a:p>
          </p:txBody>
        </p:sp>
        <p:sp>
          <p:nvSpPr>
            <p:cNvPr id="18" name="Freeform 17"/>
            <p:cNvSpPr/>
            <p:nvPr/>
          </p:nvSpPr>
          <p:spPr>
            <a:xfrm>
              <a:off x="1687655" y="3613875"/>
              <a:ext cx="1146571" cy="763482"/>
            </a:xfrm>
            <a:custGeom>
              <a:avLst/>
              <a:gdLst>
                <a:gd name="connsiteX0" fmla="*/ 0 w 1146571"/>
                <a:gd name="connsiteY0" fmla="*/ 101798 h 1017976"/>
                <a:gd name="connsiteX1" fmla="*/ 101798 w 1146571"/>
                <a:gd name="connsiteY1" fmla="*/ 0 h 1017976"/>
                <a:gd name="connsiteX2" fmla="*/ 1044773 w 1146571"/>
                <a:gd name="connsiteY2" fmla="*/ 0 h 1017976"/>
                <a:gd name="connsiteX3" fmla="*/ 1146571 w 1146571"/>
                <a:gd name="connsiteY3" fmla="*/ 101798 h 1017976"/>
                <a:gd name="connsiteX4" fmla="*/ 1146571 w 1146571"/>
                <a:gd name="connsiteY4" fmla="*/ 916178 h 1017976"/>
                <a:gd name="connsiteX5" fmla="*/ 1044773 w 1146571"/>
                <a:gd name="connsiteY5" fmla="*/ 1017976 h 1017976"/>
                <a:gd name="connsiteX6" fmla="*/ 101798 w 1146571"/>
                <a:gd name="connsiteY6" fmla="*/ 1017976 h 1017976"/>
                <a:gd name="connsiteX7" fmla="*/ 0 w 1146571"/>
                <a:gd name="connsiteY7" fmla="*/ 916178 h 1017976"/>
                <a:gd name="connsiteX8" fmla="*/ 0 w 1146571"/>
                <a:gd name="connsiteY8" fmla="*/ 101798 h 101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571" h="1017976">
                  <a:moveTo>
                    <a:pt x="0" y="101798"/>
                  </a:moveTo>
                  <a:cubicBezTo>
                    <a:pt x="0" y="45577"/>
                    <a:pt x="45577" y="0"/>
                    <a:pt x="101798" y="0"/>
                  </a:cubicBezTo>
                  <a:lnTo>
                    <a:pt x="1044773" y="0"/>
                  </a:lnTo>
                  <a:cubicBezTo>
                    <a:pt x="1100994" y="0"/>
                    <a:pt x="1146571" y="45577"/>
                    <a:pt x="1146571" y="101798"/>
                  </a:cubicBezTo>
                  <a:lnTo>
                    <a:pt x="1146571" y="916178"/>
                  </a:lnTo>
                  <a:cubicBezTo>
                    <a:pt x="1146571" y="972399"/>
                    <a:pt x="1100994" y="1017976"/>
                    <a:pt x="1044773" y="1017976"/>
                  </a:cubicBezTo>
                  <a:lnTo>
                    <a:pt x="101798" y="1017976"/>
                  </a:lnTo>
                  <a:cubicBezTo>
                    <a:pt x="45577" y="1017976"/>
                    <a:pt x="0" y="972399"/>
                    <a:pt x="0" y="916178"/>
                  </a:cubicBezTo>
                  <a:lnTo>
                    <a:pt x="0" y="101798"/>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60295" tIns="52675" rIns="60295" bIns="52675"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ALL</a:t>
              </a:r>
              <a:endParaRPr lang="en-US" sz="1200" kern="1200" dirty="0">
                <a:solidFill>
                  <a:srgbClr val="000000"/>
                </a:solidFill>
              </a:endParaRPr>
            </a:p>
          </p:txBody>
        </p:sp>
        <p:sp>
          <p:nvSpPr>
            <p:cNvPr id="19" name="Freeform 18"/>
            <p:cNvSpPr/>
            <p:nvPr/>
          </p:nvSpPr>
          <p:spPr>
            <a:xfrm>
              <a:off x="3085039" y="937608"/>
              <a:ext cx="1433214" cy="3634392"/>
            </a:xfrm>
            <a:custGeom>
              <a:avLst/>
              <a:gdLst>
                <a:gd name="connsiteX0" fmla="*/ 0 w 1433214"/>
                <a:gd name="connsiteY0" fmla="*/ 143321 h 5181600"/>
                <a:gd name="connsiteX1" fmla="*/ 143321 w 1433214"/>
                <a:gd name="connsiteY1" fmla="*/ 0 h 5181600"/>
                <a:gd name="connsiteX2" fmla="*/ 1289893 w 1433214"/>
                <a:gd name="connsiteY2" fmla="*/ 0 h 5181600"/>
                <a:gd name="connsiteX3" fmla="*/ 1433214 w 1433214"/>
                <a:gd name="connsiteY3" fmla="*/ 143321 h 5181600"/>
                <a:gd name="connsiteX4" fmla="*/ 1433214 w 1433214"/>
                <a:gd name="connsiteY4" fmla="*/ 5038279 h 5181600"/>
                <a:gd name="connsiteX5" fmla="*/ 1289893 w 1433214"/>
                <a:gd name="connsiteY5" fmla="*/ 5181600 h 5181600"/>
                <a:gd name="connsiteX6" fmla="*/ 143321 w 1433214"/>
                <a:gd name="connsiteY6" fmla="*/ 5181600 h 5181600"/>
                <a:gd name="connsiteX7" fmla="*/ 0 w 1433214"/>
                <a:gd name="connsiteY7" fmla="*/ 5038279 h 5181600"/>
                <a:gd name="connsiteX8" fmla="*/ 0 w 1433214"/>
                <a:gd name="connsiteY8" fmla="*/ 143321 h 518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3214" h="5181600">
                  <a:moveTo>
                    <a:pt x="0" y="143321"/>
                  </a:moveTo>
                  <a:cubicBezTo>
                    <a:pt x="0" y="64167"/>
                    <a:pt x="64167" y="0"/>
                    <a:pt x="143321" y="0"/>
                  </a:cubicBezTo>
                  <a:lnTo>
                    <a:pt x="1289893" y="0"/>
                  </a:lnTo>
                  <a:cubicBezTo>
                    <a:pt x="1369047" y="0"/>
                    <a:pt x="1433214" y="64167"/>
                    <a:pt x="1433214" y="143321"/>
                  </a:cubicBezTo>
                  <a:lnTo>
                    <a:pt x="1433214" y="5038279"/>
                  </a:lnTo>
                  <a:cubicBezTo>
                    <a:pt x="1433214" y="5117433"/>
                    <a:pt x="1369047" y="5181600"/>
                    <a:pt x="1289893" y="5181600"/>
                  </a:cubicBezTo>
                  <a:lnTo>
                    <a:pt x="143321" y="5181600"/>
                  </a:lnTo>
                  <a:cubicBezTo>
                    <a:pt x="64167" y="5181600"/>
                    <a:pt x="0" y="5117433"/>
                    <a:pt x="0" y="5038279"/>
                  </a:cubicBezTo>
                  <a:lnTo>
                    <a:pt x="0" y="143321"/>
                  </a:lnTo>
                  <a:close/>
                </a:path>
              </a:pathLst>
            </a:custGeom>
            <a:solidFill>
              <a:srgbClr val="CDDBDA"/>
            </a:solidFill>
          </p:spPr>
          <p:style>
            <a:lnRef idx="0">
              <a:schemeClr val="accent1">
                <a:hueOff val="0"/>
                <a:satOff val="0"/>
                <a:lumOff val="0"/>
                <a:alphaOff val="0"/>
              </a:schemeClr>
            </a:lnRef>
            <a:fillRef idx="1">
              <a:schemeClr val="accent1">
                <a:tint val="40000"/>
                <a:hueOff val="0"/>
                <a:satOff val="0"/>
                <a:lumOff val="0"/>
                <a:alphaOff val="0"/>
              </a:schemeClr>
            </a:fillRef>
            <a:effectRef idx="1">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228600" rIns="76200" bIns="3703320" numCol="1" spcCol="1270" anchor="t" anchorCtr="0">
              <a:noAutofit/>
            </a:bodyPr>
            <a:lstStyle/>
            <a:p>
              <a:pPr lvl="0" algn="ctr" defTabSz="889000">
                <a:lnSpc>
                  <a:spcPct val="90000"/>
                </a:lnSpc>
                <a:spcBef>
                  <a:spcPct val="0"/>
                </a:spcBef>
                <a:spcAft>
                  <a:spcPct val="35000"/>
                </a:spcAft>
              </a:pPr>
              <a:r>
                <a:rPr lang="en-US" kern="1200" dirty="0" smtClean="0">
                  <a:solidFill>
                    <a:srgbClr val="000000"/>
                  </a:solidFill>
                </a:rPr>
                <a:t>Databases</a:t>
              </a:r>
              <a:endParaRPr lang="en-US" kern="1200" dirty="0">
                <a:solidFill>
                  <a:srgbClr val="000000"/>
                </a:solidFill>
              </a:endParaRPr>
            </a:p>
          </p:txBody>
        </p:sp>
        <p:sp>
          <p:nvSpPr>
            <p:cNvPr id="20" name="Freeform 19"/>
            <p:cNvSpPr/>
            <p:nvPr/>
          </p:nvSpPr>
          <p:spPr>
            <a:xfrm>
              <a:off x="3228361" y="1851755"/>
              <a:ext cx="1146571" cy="566136"/>
            </a:xfrm>
            <a:custGeom>
              <a:avLst/>
              <a:gdLst>
                <a:gd name="connsiteX0" fmla="*/ 0 w 1146571"/>
                <a:gd name="connsiteY0" fmla="*/ 75485 h 754848"/>
                <a:gd name="connsiteX1" fmla="*/ 75485 w 1146571"/>
                <a:gd name="connsiteY1" fmla="*/ 0 h 754848"/>
                <a:gd name="connsiteX2" fmla="*/ 1071086 w 1146571"/>
                <a:gd name="connsiteY2" fmla="*/ 0 h 754848"/>
                <a:gd name="connsiteX3" fmla="*/ 1146571 w 1146571"/>
                <a:gd name="connsiteY3" fmla="*/ 75485 h 754848"/>
                <a:gd name="connsiteX4" fmla="*/ 1146571 w 1146571"/>
                <a:gd name="connsiteY4" fmla="*/ 679363 h 754848"/>
                <a:gd name="connsiteX5" fmla="*/ 1071086 w 1146571"/>
                <a:gd name="connsiteY5" fmla="*/ 754848 h 754848"/>
                <a:gd name="connsiteX6" fmla="*/ 75485 w 1146571"/>
                <a:gd name="connsiteY6" fmla="*/ 754848 h 754848"/>
                <a:gd name="connsiteX7" fmla="*/ 0 w 1146571"/>
                <a:gd name="connsiteY7" fmla="*/ 679363 h 754848"/>
                <a:gd name="connsiteX8" fmla="*/ 0 w 1146571"/>
                <a:gd name="connsiteY8" fmla="*/ 75485 h 75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571" h="754848">
                  <a:moveTo>
                    <a:pt x="0" y="75485"/>
                  </a:moveTo>
                  <a:cubicBezTo>
                    <a:pt x="0" y="33796"/>
                    <a:pt x="33796" y="0"/>
                    <a:pt x="75485" y="0"/>
                  </a:cubicBezTo>
                  <a:lnTo>
                    <a:pt x="1071086" y="0"/>
                  </a:lnTo>
                  <a:cubicBezTo>
                    <a:pt x="1112775" y="0"/>
                    <a:pt x="1146571" y="33796"/>
                    <a:pt x="1146571" y="75485"/>
                  </a:cubicBezTo>
                  <a:lnTo>
                    <a:pt x="1146571" y="679363"/>
                  </a:lnTo>
                  <a:cubicBezTo>
                    <a:pt x="1146571" y="721052"/>
                    <a:pt x="1112775" y="754848"/>
                    <a:pt x="1071086" y="754848"/>
                  </a:cubicBezTo>
                  <a:lnTo>
                    <a:pt x="75485" y="754848"/>
                  </a:lnTo>
                  <a:cubicBezTo>
                    <a:pt x="33796" y="754848"/>
                    <a:pt x="0" y="721052"/>
                    <a:pt x="0" y="679363"/>
                  </a:cubicBezTo>
                  <a:lnTo>
                    <a:pt x="0" y="75485"/>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52589" tIns="44969" rIns="52589" bIns="44969"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CREATE</a:t>
              </a:r>
              <a:endParaRPr lang="en-US" sz="1200" kern="1200" dirty="0">
                <a:solidFill>
                  <a:srgbClr val="000000"/>
                </a:solidFill>
              </a:endParaRPr>
            </a:p>
          </p:txBody>
        </p:sp>
        <p:sp>
          <p:nvSpPr>
            <p:cNvPr id="21" name="Freeform 20"/>
            <p:cNvSpPr/>
            <p:nvPr/>
          </p:nvSpPr>
          <p:spPr>
            <a:xfrm>
              <a:off x="3228361" y="2504989"/>
              <a:ext cx="1146571" cy="566136"/>
            </a:xfrm>
            <a:custGeom>
              <a:avLst/>
              <a:gdLst>
                <a:gd name="connsiteX0" fmla="*/ 0 w 1146571"/>
                <a:gd name="connsiteY0" fmla="*/ 75485 h 754848"/>
                <a:gd name="connsiteX1" fmla="*/ 75485 w 1146571"/>
                <a:gd name="connsiteY1" fmla="*/ 0 h 754848"/>
                <a:gd name="connsiteX2" fmla="*/ 1071086 w 1146571"/>
                <a:gd name="connsiteY2" fmla="*/ 0 h 754848"/>
                <a:gd name="connsiteX3" fmla="*/ 1146571 w 1146571"/>
                <a:gd name="connsiteY3" fmla="*/ 75485 h 754848"/>
                <a:gd name="connsiteX4" fmla="*/ 1146571 w 1146571"/>
                <a:gd name="connsiteY4" fmla="*/ 679363 h 754848"/>
                <a:gd name="connsiteX5" fmla="*/ 1071086 w 1146571"/>
                <a:gd name="connsiteY5" fmla="*/ 754848 h 754848"/>
                <a:gd name="connsiteX6" fmla="*/ 75485 w 1146571"/>
                <a:gd name="connsiteY6" fmla="*/ 754848 h 754848"/>
                <a:gd name="connsiteX7" fmla="*/ 0 w 1146571"/>
                <a:gd name="connsiteY7" fmla="*/ 679363 h 754848"/>
                <a:gd name="connsiteX8" fmla="*/ 0 w 1146571"/>
                <a:gd name="connsiteY8" fmla="*/ 75485 h 75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571" h="754848">
                  <a:moveTo>
                    <a:pt x="0" y="75485"/>
                  </a:moveTo>
                  <a:cubicBezTo>
                    <a:pt x="0" y="33796"/>
                    <a:pt x="33796" y="0"/>
                    <a:pt x="75485" y="0"/>
                  </a:cubicBezTo>
                  <a:lnTo>
                    <a:pt x="1071086" y="0"/>
                  </a:lnTo>
                  <a:cubicBezTo>
                    <a:pt x="1112775" y="0"/>
                    <a:pt x="1146571" y="33796"/>
                    <a:pt x="1146571" y="75485"/>
                  </a:cubicBezTo>
                  <a:lnTo>
                    <a:pt x="1146571" y="679363"/>
                  </a:lnTo>
                  <a:cubicBezTo>
                    <a:pt x="1146571" y="721052"/>
                    <a:pt x="1112775" y="754848"/>
                    <a:pt x="1071086" y="754848"/>
                  </a:cubicBezTo>
                  <a:lnTo>
                    <a:pt x="75485" y="754848"/>
                  </a:lnTo>
                  <a:cubicBezTo>
                    <a:pt x="33796" y="754848"/>
                    <a:pt x="0" y="721052"/>
                    <a:pt x="0" y="679363"/>
                  </a:cubicBezTo>
                  <a:lnTo>
                    <a:pt x="0" y="75485"/>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52589" tIns="44969" rIns="52589" bIns="44969"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CONNECT</a:t>
              </a:r>
              <a:endParaRPr lang="en-US" sz="1200" kern="1200" dirty="0">
                <a:solidFill>
                  <a:srgbClr val="000000"/>
                </a:solidFill>
              </a:endParaRPr>
            </a:p>
          </p:txBody>
        </p:sp>
        <p:sp>
          <p:nvSpPr>
            <p:cNvPr id="22" name="Freeform 21"/>
            <p:cNvSpPr/>
            <p:nvPr/>
          </p:nvSpPr>
          <p:spPr>
            <a:xfrm>
              <a:off x="3228361" y="3158224"/>
              <a:ext cx="1146571" cy="566136"/>
            </a:xfrm>
            <a:custGeom>
              <a:avLst/>
              <a:gdLst>
                <a:gd name="connsiteX0" fmla="*/ 0 w 1146571"/>
                <a:gd name="connsiteY0" fmla="*/ 75485 h 754848"/>
                <a:gd name="connsiteX1" fmla="*/ 75485 w 1146571"/>
                <a:gd name="connsiteY1" fmla="*/ 0 h 754848"/>
                <a:gd name="connsiteX2" fmla="*/ 1071086 w 1146571"/>
                <a:gd name="connsiteY2" fmla="*/ 0 h 754848"/>
                <a:gd name="connsiteX3" fmla="*/ 1146571 w 1146571"/>
                <a:gd name="connsiteY3" fmla="*/ 75485 h 754848"/>
                <a:gd name="connsiteX4" fmla="*/ 1146571 w 1146571"/>
                <a:gd name="connsiteY4" fmla="*/ 679363 h 754848"/>
                <a:gd name="connsiteX5" fmla="*/ 1071086 w 1146571"/>
                <a:gd name="connsiteY5" fmla="*/ 754848 h 754848"/>
                <a:gd name="connsiteX6" fmla="*/ 75485 w 1146571"/>
                <a:gd name="connsiteY6" fmla="*/ 754848 h 754848"/>
                <a:gd name="connsiteX7" fmla="*/ 0 w 1146571"/>
                <a:gd name="connsiteY7" fmla="*/ 679363 h 754848"/>
                <a:gd name="connsiteX8" fmla="*/ 0 w 1146571"/>
                <a:gd name="connsiteY8" fmla="*/ 75485 h 75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571" h="754848">
                  <a:moveTo>
                    <a:pt x="0" y="75485"/>
                  </a:moveTo>
                  <a:cubicBezTo>
                    <a:pt x="0" y="33796"/>
                    <a:pt x="33796" y="0"/>
                    <a:pt x="75485" y="0"/>
                  </a:cubicBezTo>
                  <a:lnTo>
                    <a:pt x="1071086" y="0"/>
                  </a:lnTo>
                  <a:cubicBezTo>
                    <a:pt x="1112775" y="0"/>
                    <a:pt x="1146571" y="33796"/>
                    <a:pt x="1146571" y="75485"/>
                  </a:cubicBezTo>
                  <a:lnTo>
                    <a:pt x="1146571" y="679363"/>
                  </a:lnTo>
                  <a:cubicBezTo>
                    <a:pt x="1146571" y="721052"/>
                    <a:pt x="1112775" y="754848"/>
                    <a:pt x="1071086" y="754848"/>
                  </a:cubicBezTo>
                  <a:lnTo>
                    <a:pt x="75485" y="754848"/>
                  </a:lnTo>
                  <a:cubicBezTo>
                    <a:pt x="33796" y="754848"/>
                    <a:pt x="0" y="721052"/>
                    <a:pt x="0" y="679363"/>
                  </a:cubicBezTo>
                  <a:lnTo>
                    <a:pt x="0" y="75485"/>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52589" tIns="44969" rIns="52589" bIns="44969"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TEMPORARY</a:t>
              </a:r>
              <a:endParaRPr lang="en-US" sz="1200" kern="1200" dirty="0">
                <a:solidFill>
                  <a:srgbClr val="000000"/>
                </a:solidFill>
              </a:endParaRPr>
            </a:p>
          </p:txBody>
        </p:sp>
        <p:sp>
          <p:nvSpPr>
            <p:cNvPr id="23" name="Freeform 22"/>
            <p:cNvSpPr/>
            <p:nvPr/>
          </p:nvSpPr>
          <p:spPr>
            <a:xfrm>
              <a:off x="3228361" y="3811458"/>
              <a:ext cx="1146571" cy="566136"/>
            </a:xfrm>
            <a:custGeom>
              <a:avLst/>
              <a:gdLst>
                <a:gd name="connsiteX0" fmla="*/ 0 w 1146571"/>
                <a:gd name="connsiteY0" fmla="*/ 75485 h 754848"/>
                <a:gd name="connsiteX1" fmla="*/ 75485 w 1146571"/>
                <a:gd name="connsiteY1" fmla="*/ 0 h 754848"/>
                <a:gd name="connsiteX2" fmla="*/ 1071086 w 1146571"/>
                <a:gd name="connsiteY2" fmla="*/ 0 h 754848"/>
                <a:gd name="connsiteX3" fmla="*/ 1146571 w 1146571"/>
                <a:gd name="connsiteY3" fmla="*/ 75485 h 754848"/>
                <a:gd name="connsiteX4" fmla="*/ 1146571 w 1146571"/>
                <a:gd name="connsiteY4" fmla="*/ 679363 h 754848"/>
                <a:gd name="connsiteX5" fmla="*/ 1071086 w 1146571"/>
                <a:gd name="connsiteY5" fmla="*/ 754848 h 754848"/>
                <a:gd name="connsiteX6" fmla="*/ 75485 w 1146571"/>
                <a:gd name="connsiteY6" fmla="*/ 754848 h 754848"/>
                <a:gd name="connsiteX7" fmla="*/ 0 w 1146571"/>
                <a:gd name="connsiteY7" fmla="*/ 679363 h 754848"/>
                <a:gd name="connsiteX8" fmla="*/ 0 w 1146571"/>
                <a:gd name="connsiteY8" fmla="*/ 75485 h 75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571" h="754848">
                  <a:moveTo>
                    <a:pt x="0" y="75485"/>
                  </a:moveTo>
                  <a:cubicBezTo>
                    <a:pt x="0" y="33796"/>
                    <a:pt x="33796" y="0"/>
                    <a:pt x="75485" y="0"/>
                  </a:cubicBezTo>
                  <a:lnTo>
                    <a:pt x="1071086" y="0"/>
                  </a:lnTo>
                  <a:cubicBezTo>
                    <a:pt x="1112775" y="0"/>
                    <a:pt x="1146571" y="33796"/>
                    <a:pt x="1146571" y="75485"/>
                  </a:cubicBezTo>
                  <a:lnTo>
                    <a:pt x="1146571" y="679363"/>
                  </a:lnTo>
                  <a:cubicBezTo>
                    <a:pt x="1146571" y="721052"/>
                    <a:pt x="1112775" y="754848"/>
                    <a:pt x="1071086" y="754848"/>
                  </a:cubicBezTo>
                  <a:lnTo>
                    <a:pt x="75485" y="754848"/>
                  </a:lnTo>
                  <a:cubicBezTo>
                    <a:pt x="33796" y="754848"/>
                    <a:pt x="0" y="721052"/>
                    <a:pt x="0" y="679363"/>
                  </a:cubicBezTo>
                  <a:lnTo>
                    <a:pt x="0" y="75485"/>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52589" tIns="44969" rIns="52589" bIns="44969"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ALL</a:t>
              </a:r>
              <a:endParaRPr lang="en-US" sz="1200" kern="1200" dirty="0">
                <a:solidFill>
                  <a:srgbClr val="000000"/>
                </a:solidFill>
              </a:endParaRPr>
            </a:p>
          </p:txBody>
        </p:sp>
        <p:sp>
          <p:nvSpPr>
            <p:cNvPr id="24" name="Freeform 23"/>
            <p:cNvSpPr/>
            <p:nvPr/>
          </p:nvSpPr>
          <p:spPr>
            <a:xfrm>
              <a:off x="4625745" y="937608"/>
              <a:ext cx="1433214" cy="3634392"/>
            </a:xfrm>
            <a:custGeom>
              <a:avLst/>
              <a:gdLst>
                <a:gd name="connsiteX0" fmla="*/ 0 w 1433214"/>
                <a:gd name="connsiteY0" fmla="*/ 143321 h 5181600"/>
                <a:gd name="connsiteX1" fmla="*/ 143321 w 1433214"/>
                <a:gd name="connsiteY1" fmla="*/ 0 h 5181600"/>
                <a:gd name="connsiteX2" fmla="*/ 1289893 w 1433214"/>
                <a:gd name="connsiteY2" fmla="*/ 0 h 5181600"/>
                <a:gd name="connsiteX3" fmla="*/ 1433214 w 1433214"/>
                <a:gd name="connsiteY3" fmla="*/ 143321 h 5181600"/>
                <a:gd name="connsiteX4" fmla="*/ 1433214 w 1433214"/>
                <a:gd name="connsiteY4" fmla="*/ 5038279 h 5181600"/>
                <a:gd name="connsiteX5" fmla="*/ 1289893 w 1433214"/>
                <a:gd name="connsiteY5" fmla="*/ 5181600 h 5181600"/>
                <a:gd name="connsiteX6" fmla="*/ 143321 w 1433214"/>
                <a:gd name="connsiteY6" fmla="*/ 5181600 h 5181600"/>
                <a:gd name="connsiteX7" fmla="*/ 0 w 1433214"/>
                <a:gd name="connsiteY7" fmla="*/ 5038279 h 5181600"/>
                <a:gd name="connsiteX8" fmla="*/ 0 w 1433214"/>
                <a:gd name="connsiteY8" fmla="*/ 143321 h 518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3214" h="5181600">
                  <a:moveTo>
                    <a:pt x="0" y="143321"/>
                  </a:moveTo>
                  <a:cubicBezTo>
                    <a:pt x="0" y="64167"/>
                    <a:pt x="64167" y="0"/>
                    <a:pt x="143321" y="0"/>
                  </a:cubicBezTo>
                  <a:lnTo>
                    <a:pt x="1289893" y="0"/>
                  </a:lnTo>
                  <a:cubicBezTo>
                    <a:pt x="1369047" y="0"/>
                    <a:pt x="1433214" y="64167"/>
                    <a:pt x="1433214" y="143321"/>
                  </a:cubicBezTo>
                  <a:lnTo>
                    <a:pt x="1433214" y="5038279"/>
                  </a:lnTo>
                  <a:cubicBezTo>
                    <a:pt x="1433214" y="5117433"/>
                    <a:pt x="1369047" y="5181600"/>
                    <a:pt x="1289893" y="5181600"/>
                  </a:cubicBezTo>
                  <a:lnTo>
                    <a:pt x="143321" y="5181600"/>
                  </a:lnTo>
                  <a:cubicBezTo>
                    <a:pt x="64167" y="5181600"/>
                    <a:pt x="0" y="5117433"/>
                    <a:pt x="0" y="5038279"/>
                  </a:cubicBezTo>
                  <a:lnTo>
                    <a:pt x="0" y="143321"/>
                  </a:lnTo>
                  <a:close/>
                </a:path>
              </a:pathLst>
            </a:custGeom>
            <a:solidFill>
              <a:srgbClr val="CDDBDA"/>
            </a:solidFill>
          </p:spPr>
          <p:style>
            <a:lnRef idx="0">
              <a:schemeClr val="accent1">
                <a:hueOff val="0"/>
                <a:satOff val="0"/>
                <a:lumOff val="0"/>
                <a:alphaOff val="0"/>
              </a:schemeClr>
            </a:lnRef>
            <a:fillRef idx="1">
              <a:schemeClr val="accent1">
                <a:tint val="40000"/>
                <a:hueOff val="0"/>
                <a:satOff val="0"/>
                <a:lumOff val="0"/>
                <a:alphaOff val="0"/>
              </a:schemeClr>
            </a:fillRef>
            <a:effectRef idx="1">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228600" rIns="76200" bIns="3703320" numCol="1" spcCol="1270" anchor="t" anchorCtr="0">
              <a:noAutofit/>
            </a:bodyPr>
            <a:lstStyle/>
            <a:p>
              <a:pPr lvl="0" algn="ctr" defTabSz="889000">
                <a:lnSpc>
                  <a:spcPct val="90000"/>
                </a:lnSpc>
                <a:spcBef>
                  <a:spcPct val="0"/>
                </a:spcBef>
                <a:spcAft>
                  <a:spcPct val="35000"/>
                </a:spcAft>
              </a:pPr>
              <a:r>
                <a:rPr lang="en-US" kern="1200" dirty="0" smtClean="0">
                  <a:solidFill>
                    <a:srgbClr val="000000"/>
                  </a:solidFill>
                </a:rPr>
                <a:t>Functions</a:t>
              </a:r>
            </a:p>
          </p:txBody>
        </p:sp>
        <p:sp>
          <p:nvSpPr>
            <p:cNvPr id="25" name="Freeform 24"/>
            <p:cNvSpPr/>
            <p:nvPr/>
          </p:nvSpPr>
          <p:spPr>
            <a:xfrm>
              <a:off x="4769067" y="1851660"/>
              <a:ext cx="1146571" cy="2526030"/>
            </a:xfrm>
            <a:custGeom>
              <a:avLst/>
              <a:gdLst>
                <a:gd name="connsiteX0" fmla="*/ 0 w 1146571"/>
                <a:gd name="connsiteY0" fmla="*/ 114657 h 3368040"/>
                <a:gd name="connsiteX1" fmla="*/ 114657 w 1146571"/>
                <a:gd name="connsiteY1" fmla="*/ 0 h 3368040"/>
                <a:gd name="connsiteX2" fmla="*/ 1031914 w 1146571"/>
                <a:gd name="connsiteY2" fmla="*/ 0 h 3368040"/>
                <a:gd name="connsiteX3" fmla="*/ 1146571 w 1146571"/>
                <a:gd name="connsiteY3" fmla="*/ 114657 h 3368040"/>
                <a:gd name="connsiteX4" fmla="*/ 1146571 w 1146571"/>
                <a:gd name="connsiteY4" fmla="*/ 3253383 h 3368040"/>
                <a:gd name="connsiteX5" fmla="*/ 1031914 w 1146571"/>
                <a:gd name="connsiteY5" fmla="*/ 3368040 h 3368040"/>
                <a:gd name="connsiteX6" fmla="*/ 114657 w 1146571"/>
                <a:gd name="connsiteY6" fmla="*/ 3368040 h 3368040"/>
                <a:gd name="connsiteX7" fmla="*/ 0 w 1146571"/>
                <a:gd name="connsiteY7" fmla="*/ 3253383 h 3368040"/>
                <a:gd name="connsiteX8" fmla="*/ 0 w 1146571"/>
                <a:gd name="connsiteY8" fmla="*/ 114657 h 33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571" h="3368040">
                  <a:moveTo>
                    <a:pt x="0" y="114657"/>
                  </a:moveTo>
                  <a:cubicBezTo>
                    <a:pt x="0" y="51334"/>
                    <a:pt x="51334" y="0"/>
                    <a:pt x="114657" y="0"/>
                  </a:cubicBezTo>
                  <a:lnTo>
                    <a:pt x="1031914" y="0"/>
                  </a:lnTo>
                  <a:cubicBezTo>
                    <a:pt x="1095237" y="0"/>
                    <a:pt x="1146571" y="51334"/>
                    <a:pt x="1146571" y="114657"/>
                  </a:cubicBezTo>
                  <a:lnTo>
                    <a:pt x="1146571" y="3253383"/>
                  </a:lnTo>
                  <a:cubicBezTo>
                    <a:pt x="1146571" y="3316706"/>
                    <a:pt x="1095237" y="3368040"/>
                    <a:pt x="1031914" y="3368040"/>
                  </a:cubicBezTo>
                  <a:lnTo>
                    <a:pt x="114657" y="3368040"/>
                  </a:lnTo>
                  <a:cubicBezTo>
                    <a:pt x="51334" y="3368040"/>
                    <a:pt x="0" y="3316706"/>
                    <a:pt x="0" y="3253383"/>
                  </a:cubicBezTo>
                  <a:lnTo>
                    <a:pt x="0" y="114657"/>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64062" tIns="56442" rIns="64062" bIns="56442"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EXECUTE</a:t>
              </a:r>
              <a:endParaRPr lang="en-US" sz="1200" kern="1200" dirty="0">
                <a:solidFill>
                  <a:srgbClr val="000000"/>
                </a:solidFill>
              </a:endParaRPr>
            </a:p>
          </p:txBody>
        </p:sp>
        <p:sp>
          <p:nvSpPr>
            <p:cNvPr id="26" name="Freeform 25"/>
            <p:cNvSpPr/>
            <p:nvPr/>
          </p:nvSpPr>
          <p:spPr>
            <a:xfrm>
              <a:off x="6166451" y="937608"/>
              <a:ext cx="1433214" cy="3634392"/>
            </a:xfrm>
            <a:custGeom>
              <a:avLst/>
              <a:gdLst>
                <a:gd name="connsiteX0" fmla="*/ 0 w 1433214"/>
                <a:gd name="connsiteY0" fmla="*/ 143321 h 5181600"/>
                <a:gd name="connsiteX1" fmla="*/ 143321 w 1433214"/>
                <a:gd name="connsiteY1" fmla="*/ 0 h 5181600"/>
                <a:gd name="connsiteX2" fmla="*/ 1289893 w 1433214"/>
                <a:gd name="connsiteY2" fmla="*/ 0 h 5181600"/>
                <a:gd name="connsiteX3" fmla="*/ 1433214 w 1433214"/>
                <a:gd name="connsiteY3" fmla="*/ 143321 h 5181600"/>
                <a:gd name="connsiteX4" fmla="*/ 1433214 w 1433214"/>
                <a:gd name="connsiteY4" fmla="*/ 5038279 h 5181600"/>
                <a:gd name="connsiteX5" fmla="*/ 1289893 w 1433214"/>
                <a:gd name="connsiteY5" fmla="*/ 5181600 h 5181600"/>
                <a:gd name="connsiteX6" fmla="*/ 143321 w 1433214"/>
                <a:gd name="connsiteY6" fmla="*/ 5181600 h 5181600"/>
                <a:gd name="connsiteX7" fmla="*/ 0 w 1433214"/>
                <a:gd name="connsiteY7" fmla="*/ 5038279 h 5181600"/>
                <a:gd name="connsiteX8" fmla="*/ 0 w 1433214"/>
                <a:gd name="connsiteY8" fmla="*/ 143321 h 518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3214" h="5181600">
                  <a:moveTo>
                    <a:pt x="0" y="143321"/>
                  </a:moveTo>
                  <a:cubicBezTo>
                    <a:pt x="0" y="64167"/>
                    <a:pt x="64167" y="0"/>
                    <a:pt x="143321" y="0"/>
                  </a:cubicBezTo>
                  <a:lnTo>
                    <a:pt x="1289893" y="0"/>
                  </a:lnTo>
                  <a:cubicBezTo>
                    <a:pt x="1369047" y="0"/>
                    <a:pt x="1433214" y="64167"/>
                    <a:pt x="1433214" y="143321"/>
                  </a:cubicBezTo>
                  <a:lnTo>
                    <a:pt x="1433214" y="5038279"/>
                  </a:lnTo>
                  <a:cubicBezTo>
                    <a:pt x="1433214" y="5117433"/>
                    <a:pt x="1369047" y="5181600"/>
                    <a:pt x="1289893" y="5181600"/>
                  </a:cubicBezTo>
                  <a:lnTo>
                    <a:pt x="143321" y="5181600"/>
                  </a:lnTo>
                  <a:cubicBezTo>
                    <a:pt x="64167" y="5181600"/>
                    <a:pt x="0" y="5117433"/>
                    <a:pt x="0" y="5038279"/>
                  </a:cubicBezTo>
                  <a:lnTo>
                    <a:pt x="0" y="143321"/>
                  </a:lnTo>
                  <a:close/>
                </a:path>
              </a:pathLst>
            </a:custGeom>
            <a:solidFill>
              <a:srgbClr val="CDDBDA"/>
            </a:solidFill>
          </p:spPr>
          <p:style>
            <a:lnRef idx="0">
              <a:schemeClr val="accent1">
                <a:hueOff val="0"/>
                <a:satOff val="0"/>
                <a:lumOff val="0"/>
                <a:alphaOff val="0"/>
              </a:schemeClr>
            </a:lnRef>
            <a:fillRef idx="1">
              <a:schemeClr val="accent1">
                <a:tint val="40000"/>
                <a:hueOff val="0"/>
                <a:satOff val="0"/>
                <a:lumOff val="0"/>
                <a:alphaOff val="0"/>
              </a:schemeClr>
            </a:fillRef>
            <a:effectRef idx="1">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228600" rIns="76200" bIns="3703320" numCol="1" spcCol="1270" anchor="t" anchorCtr="0">
              <a:noAutofit/>
            </a:bodyPr>
            <a:lstStyle/>
            <a:p>
              <a:pPr lvl="0" algn="ctr" defTabSz="889000">
                <a:lnSpc>
                  <a:spcPct val="90000"/>
                </a:lnSpc>
                <a:spcBef>
                  <a:spcPct val="0"/>
                </a:spcBef>
                <a:spcAft>
                  <a:spcPct val="35000"/>
                </a:spcAft>
              </a:pPr>
              <a:r>
                <a:rPr lang="en-US" kern="1200" dirty="0" smtClean="0">
                  <a:solidFill>
                    <a:srgbClr val="000000"/>
                  </a:solidFill>
                </a:rPr>
                <a:t>Procedural Languages</a:t>
              </a:r>
            </a:p>
          </p:txBody>
        </p:sp>
        <p:sp>
          <p:nvSpPr>
            <p:cNvPr id="27" name="Freeform 26"/>
            <p:cNvSpPr/>
            <p:nvPr/>
          </p:nvSpPr>
          <p:spPr>
            <a:xfrm>
              <a:off x="6309772" y="1851660"/>
              <a:ext cx="1146571" cy="2526030"/>
            </a:xfrm>
            <a:custGeom>
              <a:avLst/>
              <a:gdLst>
                <a:gd name="connsiteX0" fmla="*/ 0 w 1146571"/>
                <a:gd name="connsiteY0" fmla="*/ 114657 h 3368040"/>
                <a:gd name="connsiteX1" fmla="*/ 114657 w 1146571"/>
                <a:gd name="connsiteY1" fmla="*/ 0 h 3368040"/>
                <a:gd name="connsiteX2" fmla="*/ 1031914 w 1146571"/>
                <a:gd name="connsiteY2" fmla="*/ 0 h 3368040"/>
                <a:gd name="connsiteX3" fmla="*/ 1146571 w 1146571"/>
                <a:gd name="connsiteY3" fmla="*/ 114657 h 3368040"/>
                <a:gd name="connsiteX4" fmla="*/ 1146571 w 1146571"/>
                <a:gd name="connsiteY4" fmla="*/ 3253383 h 3368040"/>
                <a:gd name="connsiteX5" fmla="*/ 1031914 w 1146571"/>
                <a:gd name="connsiteY5" fmla="*/ 3368040 h 3368040"/>
                <a:gd name="connsiteX6" fmla="*/ 114657 w 1146571"/>
                <a:gd name="connsiteY6" fmla="*/ 3368040 h 3368040"/>
                <a:gd name="connsiteX7" fmla="*/ 0 w 1146571"/>
                <a:gd name="connsiteY7" fmla="*/ 3253383 h 3368040"/>
                <a:gd name="connsiteX8" fmla="*/ 0 w 1146571"/>
                <a:gd name="connsiteY8" fmla="*/ 114657 h 33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571" h="3368040">
                  <a:moveTo>
                    <a:pt x="0" y="114657"/>
                  </a:moveTo>
                  <a:cubicBezTo>
                    <a:pt x="0" y="51334"/>
                    <a:pt x="51334" y="0"/>
                    <a:pt x="114657" y="0"/>
                  </a:cubicBezTo>
                  <a:lnTo>
                    <a:pt x="1031914" y="0"/>
                  </a:lnTo>
                  <a:cubicBezTo>
                    <a:pt x="1095237" y="0"/>
                    <a:pt x="1146571" y="51334"/>
                    <a:pt x="1146571" y="114657"/>
                  </a:cubicBezTo>
                  <a:lnTo>
                    <a:pt x="1146571" y="3253383"/>
                  </a:lnTo>
                  <a:cubicBezTo>
                    <a:pt x="1146571" y="3316706"/>
                    <a:pt x="1095237" y="3368040"/>
                    <a:pt x="1031914" y="3368040"/>
                  </a:cubicBezTo>
                  <a:lnTo>
                    <a:pt x="114657" y="3368040"/>
                  </a:lnTo>
                  <a:cubicBezTo>
                    <a:pt x="51334" y="3368040"/>
                    <a:pt x="0" y="3316706"/>
                    <a:pt x="0" y="3253383"/>
                  </a:cubicBezTo>
                  <a:lnTo>
                    <a:pt x="0" y="114657"/>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64062" tIns="56442" rIns="64062" bIns="56442"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USAGE</a:t>
              </a:r>
            </a:p>
          </p:txBody>
        </p:sp>
        <p:sp>
          <p:nvSpPr>
            <p:cNvPr id="28" name="Freeform 27"/>
            <p:cNvSpPr/>
            <p:nvPr/>
          </p:nvSpPr>
          <p:spPr>
            <a:xfrm>
              <a:off x="7707157" y="937608"/>
              <a:ext cx="1433214" cy="3634392"/>
            </a:xfrm>
            <a:custGeom>
              <a:avLst/>
              <a:gdLst>
                <a:gd name="connsiteX0" fmla="*/ 0 w 1433214"/>
                <a:gd name="connsiteY0" fmla="*/ 143321 h 5181600"/>
                <a:gd name="connsiteX1" fmla="*/ 143321 w 1433214"/>
                <a:gd name="connsiteY1" fmla="*/ 0 h 5181600"/>
                <a:gd name="connsiteX2" fmla="*/ 1289893 w 1433214"/>
                <a:gd name="connsiteY2" fmla="*/ 0 h 5181600"/>
                <a:gd name="connsiteX3" fmla="*/ 1433214 w 1433214"/>
                <a:gd name="connsiteY3" fmla="*/ 143321 h 5181600"/>
                <a:gd name="connsiteX4" fmla="*/ 1433214 w 1433214"/>
                <a:gd name="connsiteY4" fmla="*/ 5038279 h 5181600"/>
                <a:gd name="connsiteX5" fmla="*/ 1289893 w 1433214"/>
                <a:gd name="connsiteY5" fmla="*/ 5181600 h 5181600"/>
                <a:gd name="connsiteX6" fmla="*/ 143321 w 1433214"/>
                <a:gd name="connsiteY6" fmla="*/ 5181600 h 5181600"/>
                <a:gd name="connsiteX7" fmla="*/ 0 w 1433214"/>
                <a:gd name="connsiteY7" fmla="*/ 5038279 h 5181600"/>
                <a:gd name="connsiteX8" fmla="*/ 0 w 1433214"/>
                <a:gd name="connsiteY8" fmla="*/ 143321 h 518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3214" h="5181600">
                  <a:moveTo>
                    <a:pt x="0" y="143321"/>
                  </a:moveTo>
                  <a:cubicBezTo>
                    <a:pt x="0" y="64167"/>
                    <a:pt x="64167" y="0"/>
                    <a:pt x="143321" y="0"/>
                  </a:cubicBezTo>
                  <a:lnTo>
                    <a:pt x="1289893" y="0"/>
                  </a:lnTo>
                  <a:cubicBezTo>
                    <a:pt x="1369047" y="0"/>
                    <a:pt x="1433214" y="64167"/>
                    <a:pt x="1433214" y="143321"/>
                  </a:cubicBezTo>
                  <a:lnTo>
                    <a:pt x="1433214" y="5038279"/>
                  </a:lnTo>
                  <a:cubicBezTo>
                    <a:pt x="1433214" y="5117433"/>
                    <a:pt x="1369047" y="5181600"/>
                    <a:pt x="1289893" y="5181600"/>
                  </a:cubicBezTo>
                  <a:lnTo>
                    <a:pt x="143321" y="5181600"/>
                  </a:lnTo>
                  <a:cubicBezTo>
                    <a:pt x="64167" y="5181600"/>
                    <a:pt x="0" y="5117433"/>
                    <a:pt x="0" y="5038279"/>
                  </a:cubicBezTo>
                  <a:lnTo>
                    <a:pt x="0" y="143321"/>
                  </a:lnTo>
                  <a:close/>
                </a:path>
              </a:pathLst>
            </a:custGeom>
            <a:solidFill>
              <a:srgbClr val="CDDBDA"/>
            </a:solidFill>
          </p:spPr>
          <p:style>
            <a:lnRef idx="0">
              <a:schemeClr val="accent1">
                <a:hueOff val="0"/>
                <a:satOff val="0"/>
                <a:lumOff val="0"/>
                <a:alphaOff val="0"/>
              </a:schemeClr>
            </a:lnRef>
            <a:fillRef idx="1">
              <a:schemeClr val="accent1">
                <a:tint val="40000"/>
                <a:hueOff val="0"/>
                <a:satOff val="0"/>
                <a:lumOff val="0"/>
                <a:alphaOff val="0"/>
              </a:schemeClr>
            </a:fillRef>
            <a:effectRef idx="1">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76200" tIns="228600" rIns="76200" bIns="3703320" numCol="1" spcCol="1270" anchor="t" anchorCtr="0">
              <a:noAutofit/>
            </a:bodyPr>
            <a:lstStyle/>
            <a:p>
              <a:pPr lvl="0" algn="ctr" defTabSz="889000">
                <a:lnSpc>
                  <a:spcPct val="90000"/>
                </a:lnSpc>
                <a:spcBef>
                  <a:spcPct val="0"/>
                </a:spcBef>
                <a:spcAft>
                  <a:spcPct val="35000"/>
                </a:spcAft>
              </a:pPr>
              <a:r>
                <a:rPr lang="en-US" kern="1200" dirty="0" smtClean="0">
                  <a:solidFill>
                    <a:srgbClr val="000000"/>
                  </a:solidFill>
                </a:rPr>
                <a:t>Schemas</a:t>
              </a:r>
            </a:p>
          </p:txBody>
        </p:sp>
        <p:sp>
          <p:nvSpPr>
            <p:cNvPr id="29" name="Freeform 28"/>
            <p:cNvSpPr/>
            <p:nvPr/>
          </p:nvSpPr>
          <p:spPr>
            <a:xfrm>
              <a:off x="7850478" y="1851992"/>
              <a:ext cx="1146571" cy="763482"/>
            </a:xfrm>
            <a:custGeom>
              <a:avLst/>
              <a:gdLst>
                <a:gd name="connsiteX0" fmla="*/ 0 w 1146571"/>
                <a:gd name="connsiteY0" fmla="*/ 101798 h 1017976"/>
                <a:gd name="connsiteX1" fmla="*/ 101798 w 1146571"/>
                <a:gd name="connsiteY1" fmla="*/ 0 h 1017976"/>
                <a:gd name="connsiteX2" fmla="*/ 1044773 w 1146571"/>
                <a:gd name="connsiteY2" fmla="*/ 0 h 1017976"/>
                <a:gd name="connsiteX3" fmla="*/ 1146571 w 1146571"/>
                <a:gd name="connsiteY3" fmla="*/ 101798 h 1017976"/>
                <a:gd name="connsiteX4" fmla="*/ 1146571 w 1146571"/>
                <a:gd name="connsiteY4" fmla="*/ 916178 h 1017976"/>
                <a:gd name="connsiteX5" fmla="*/ 1044773 w 1146571"/>
                <a:gd name="connsiteY5" fmla="*/ 1017976 h 1017976"/>
                <a:gd name="connsiteX6" fmla="*/ 101798 w 1146571"/>
                <a:gd name="connsiteY6" fmla="*/ 1017976 h 1017976"/>
                <a:gd name="connsiteX7" fmla="*/ 0 w 1146571"/>
                <a:gd name="connsiteY7" fmla="*/ 916178 h 1017976"/>
                <a:gd name="connsiteX8" fmla="*/ 0 w 1146571"/>
                <a:gd name="connsiteY8" fmla="*/ 101798 h 101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571" h="1017976">
                  <a:moveTo>
                    <a:pt x="0" y="101798"/>
                  </a:moveTo>
                  <a:cubicBezTo>
                    <a:pt x="0" y="45577"/>
                    <a:pt x="45577" y="0"/>
                    <a:pt x="101798" y="0"/>
                  </a:cubicBezTo>
                  <a:lnTo>
                    <a:pt x="1044773" y="0"/>
                  </a:lnTo>
                  <a:cubicBezTo>
                    <a:pt x="1100994" y="0"/>
                    <a:pt x="1146571" y="45577"/>
                    <a:pt x="1146571" y="101798"/>
                  </a:cubicBezTo>
                  <a:lnTo>
                    <a:pt x="1146571" y="916178"/>
                  </a:lnTo>
                  <a:cubicBezTo>
                    <a:pt x="1146571" y="972399"/>
                    <a:pt x="1100994" y="1017976"/>
                    <a:pt x="1044773" y="1017976"/>
                  </a:cubicBezTo>
                  <a:lnTo>
                    <a:pt x="101798" y="1017976"/>
                  </a:lnTo>
                  <a:cubicBezTo>
                    <a:pt x="45577" y="1017976"/>
                    <a:pt x="0" y="972399"/>
                    <a:pt x="0" y="916178"/>
                  </a:cubicBezTo>
                  <a:lnTo>
                    <a:pt x="0" y="101798"/>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60295" tIns="52675" rIns="60295" bIns="52675"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CREATE</a:t>
              </a:r>
            </a:p>
          </p:txBody>
        </p:sp>
        <p:sp>
          <p:nvSpPr>
            <p:cNvPr id="30" name="Freeform 29"/>
            <p:cNvSpPr/>
            <p:nvPr/>
          </p:nvSpPr>
          <p:spPr>
            <a:xfrm>
              <a:off x="7850478" y="2732933"/>
              <a:ext cx="1146571" cy="763482"/>
            </a:xfrm>
            <a:custGeom>
              <a:avLst/>
              <a:gdLst>
                <a:gd name="connsiteX0" fmla="*/ 0 w 1146571"/>
                <a:gd name="connsiteY0" fmla="*/ 101798 h 1017976"/>
                <a:gd name="connsiteX1" fmla="*/ 101798 w 1146571"/>
                <a:gd name="connsiteY1" fmla="*/ 0 h 1017976"/>
                <a:gd name="connsiteX2" fmla="*/ 1044773 w 1146571"/>
                <a:gd name="connsiteY2" fmla="*/ 0 h 1017976"/>
                <a:gd name="connsiteX3" fmla="*/ 1146571 w 1146571"/>
                <a:gd name="connsiteY3" fmla="*/ 101798 h 1017976"/>
                <a:gd name="connsiteX4" fmla="*/ 1146571 w 1146571"/>
                <a:gd name="connsiteY4" fmla="*/ 916178 h 1017976"/>
                <a:gd name="connsiteX5" fmla="*/ 1044773 w 1146571"/>
                <a:gd name="connsiteY5" fmla="*/ 1017976 h 1017976"/>
                <a:gd name="connsiteX6" fmla="*/ 101798 w 1146571"/>
                <a:gd name="connsiteY6" fmla="*/ 1017976 h 1017976"/>
                <a:gd name="connsiteX7" fmla="*/ 0 w 1146571"/>
                <a:gd name="connsiteY7" fmla="*/ 916178 h 1017976"/>
                <a:gd name="connsiteX8" fmla="*/ 0 w 1146571"/>
                <a:gd name="connsiteY8" fmla="*/ 101798 h 101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571" h="1017976">
                  <a:moveTo>
                    <a:pt x="0" y="101798"/>
                  </a:moveTo>
                  <a:cubicBezTo>
                    <a:pt x="0" y="45577"/>
                    <a:pt x="45577" y="0"/>
                    <a:pt x="101798" y="0"/>
                  </a:cubicBezTo>
                  <a:lnTo>
                    <a:pt x="1044773" y="0"/>
                  </a:lnTo>
                  <a:cubicBezTo>
                    <a:pt x="1100994" y="0"/>
                    <a:pt x="1146571" y="45577"/>
                    <a:pt x="1146571" y="101798"/>
                  </a:cubicBezTo>
                  <a:lnTo>
                    <a:pt x="1146571" y="916178"/>
                  </a:lnTo>
                  <a:cubicBezTo>
                    <a:pt x="1146571" y="972399"/>
                    <a:pt x="1100994" y="1017976"/>
                    <a:pt x="1044773" y="1017976"/>
                  </a:cubicBezTo>
                  <a:lnTo>
                    <a:pt x="101798" y="1017976"/>
                  </a:lnTo>
                  <a:cubicBezTo>
                    <a:pt x="45577" y="1017976"/>
                    <a:pt x="0" y="972399"/>
                    <a:pt x="0" y="916178"/>
                  </a:cubicBezTo>
                  <a:lnTo>
                    <a:pt x="0" y="101798"/>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60295" tIns="52675" rIns="60295" bIns="52675"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USAGE</a:t>
              </a:r>
            </a:p>
          </p:txBody>
        </p:sp>
        <p:sp>
          <p:nvSpPr>
            <p:cNvPr id="31" name="Freeform 30"/>
            <p:cNvSpPr/>
            <p:nvPr/>
          </p:nvSpPr>
          <p:spPr>
            <a:xfrm>
              <a:off x="7850478" y="3613875"/>
              <a:ext cx="1146571" cy="763482"/>
            </a:xfrm>
            <a:custGeom>
              <a:avLst/>
              <a:gdLst>
                <a:gd name="connsiteX0" fmla="*/ 0 w 1146571"/>
                <a:gd name="connsiteY0" fmla="*/ 101798 h 1017976"/>
                <a:gd name="connsiteX1" fmla="*/ 101798 w 1146571"/>
                <a:gd name="connsiteY1" fmla="*/ 0 h 1017976"/>
                <a:gd name="connsiteX2" fmla="*/ 1044773 w 1146571"/>
                <a:gd name="connsiteY2" fmla="*/ 0 h 1017976"/>
                <a:gd name="connsiteX3" fmla="*/ 1146571 w 1146571"/>
                <a:gd name="connsiteY3" fmla="*/ 101798 h 1017976"/>
                <a:gd name="connsiteX4" fmla="*/ 1146571 w 1146571"/>
                <a:gd name="connsiteY4" fmla="*/ 916178 h 1017976"/>
                <a:gd name="connsiteX5" fmla="*/ 1044773 w 1146571"/>
                <a:gd name="connsiteY5" fmla="*/ 1017976 h 1017976"/>
                <a:gd name="connsiteX6" fmla="*/ 101798 w 1146571"/>
                <a:gd name="connsiteY6" fmla="*/ 1017976 h 1017976"/>
                <a:gd name="connsiteX7" fmla="*/ 0 w 1146571"/>
                <a:gd name="connsiteY7" fmla="*/ 916178 h 1017976"/>
                <a:gd name="connsiteX8" fmla="*/ 0 w 1146571"/>
                <a:gd name="connsiteY8" fmla="*/ 101798 h 101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571" h="1017976">
                  <a:moveTo>
                    <a:pt x="0" y="101798"/>
                  </a:moveTo>
                  <a:cubicBezTo>
                    <a:pt x="0" y="45577"/>
                    <a:pt x="45577" y="0"/>
                    <a:pt x="101798" y="0"/>
                  </a:cubicBezTo>
                  <a:lnTo>
                    <a:pt x="1044773" y="0"/>
                  </a:lnTo>
                  <a:cubicBezTo>
                    <a:pt x="1100994" y="0"/>
                    <a:pt x="1146571" y="45577"/>
                    <a:pt x="1146571" y="101798"/>
                  </a:cubicBezTo>
                  <a:lnTo>
                    <a:pt x="1146571" y="916178"/>
                  </a:lnTo>
                  <a:cubicBezTo>
                    <a:pt x="1146571" y="972399"/>
                    <a:pt x="1100994" y="1017976"/>
                    <a:pt x="1044773" y="1017976"/>
                  </a:cubicBezTo>
                  <a:lnTo>
                    <a:pt x="101798" y="1017976"/>
                  </a:lnTo>
                  <a:cubicBezTo>
                    <a:pt x="45577" y="1017976"/>
                    <a:pt x="0" y="972399"/>
                    <a:pt x="0" y="916178"/>
                  </a:cubicBezTo>
                  <a:lnTo>
                    <a:pt x="0" y="101798"/>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60295" tIns="52675" rIns="60295" bIns="52675"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ALL</a:t>
              </a:r>
            </a:p>
          </p:txBody>
        </p:sp>
        <p:grpSp>
          <p:nvGrpSpPr>
            <p:cNvPr id="5" name="Group 4"/>
            <p:cNvGrpSpPr/>
            <p:nvPr/>
          </p:nvGrpSpPr>
          <p:grpSpPr>
            <a:xfrm>
              <a:off x="185129" y="3681281"/>
              <a:ext cx="1146571" cy="360908"/>
              <a:chOff x="178479" y="3317760"/>
              <a:chExt cx="1146571" cy="481210"/>
            </a:xfrm>
            <a:scene3d>
              <a:camera prst="orthographicFront"/>
              <a:lightRig rig="flat" dir="t"/>
            </a:scene3d>
          </p:grpSpPr>
          <p:sp>
            <p:nvSpPr>
              <p:cNvPr id="6" name="Rounded Rectangle 5"/>
              <p:cNvSpPr/>
              <p:nvPr/>
            </p:nvSpPr>
            <p:spPr>
              <a:xfrm>
                <a:off x="178479" y="3317760"/>
                <a:ext cx="1146571" cy="481210"/>
              </a:xfrm>
              <a:prstGeom prst="roundRect">
                <a:avLst>
                  <a:gd name="adj" fmla="val 10000"/>
                </a:avLst>
              </a:prstGeom>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8" name="Rounded Rectangle 4"/>
              <p:cNvSpPr/>
              <p:nvPr/>
            </p:nvSpPr>
            <p:spPr>
              <a:xfrm>
                <a:off x="192573" y="3331854"/>
                <a:ext cx="1118383" cy="453022"/>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dirty="0" smtClean="0">
                    <a:solidFill>
                      <a:srgbClr val="000000"/>
                    </a:solidFill>
                  </a:rPr>
                  <a:t>TRUNCATE</a:t>
                </a:r>
                <a:endParaRPr lang="en-US" sz="1200" kern="1200" dirty="0">
                  <a:solidFill>
                    <a:srgbClr val="000000"/>
                  </a:solidFill>
                </a:endParaRPr>
              </a:p>
            </p:txBody>
          </p:sp>
        </p:grpSp>
      </p:grpSp>
    </p:spTree>
    <p:extLst>
      <p:ext uri="{BB962C8B-B14F-4D97-AF65-F5344CB8AC3E}">
        <p14:creationId xmlns:p14="http://schemas.microsoft.com/office/powerpoint/2010/main" val="31932015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solidFill>
                  <a:srgbClr val="008881"/>
                </a:solidFill>
              </a:rPr>
              <a:t>Object Privileges – Examples </a:t>
            </a:r>
            <a:endParaRPr lang="en-US" sz="3200" dirty="0">
              <a:solidFill>
                <a:srgbClr val="008881"/>
              </a:solidFill>
            </a:endParaRPr>
          </a:p>
        </p:txBody>
      </p:sp>
      <p:grpSp>
        <p:nvGrpSpPr>
          <p:cNvPr id="61" name="Group 60"/>
          <p:cNvGrpSpPr/>
          <p:nvPr/>
        </p:nvGrpSpPr>
        <p:grpSpPr>
          <a:xfrm>
            <a:off x="228600" y="773256"/>
            <a:ext cx="4648200" cy="1380530"/>
            <a:chOff x="228600" y="571500"/>
            <a:chExt cx="4648200" cy="1380529"/>
          </a:xfrm>
        </p:grpSpPr>
        <p:grpSp>
          <p:nvGrpSpPr>
            <p:cNvPr id="56" name="Group 55"/>
            <p:cNvGrpSpPr/>
            <p:nvPr/>
          </p:nvGrpSpPr>
          <p:grpSpPr>
            <a:xfrm>
              <a:off x="304800" y="673932"/>
              <a:ext cx="4572000" cy="1278097"/>
              <a:chOff x="304800" y="673932"/>
              <a:chExt cx="4572000" cy="1278097"/>
            </a:xfrm>
          </p:grpSpPr>
          <p:grpSp>
            <p:nvGrpSpPr>
              <p:cNvPr id="7" name="Group 20"/>
              <p:cNvGrpSpPr/>
              <p:nvPr/>
            </p:nvGrpSpPr>
            <p:grpSpPr>
              <a:xfrm>
                <a:off x="304800" y="707476"/>
                <a:ext cx="4572000" cy="1244553"/>
                <a:chOff x="609600" y="3610302"/>
                <a:chExt cx="4572000" cy="1418898"/>
              </a:xfrm>
            </p:grpSpPr>
            <p:sp>
              <p:nvSpPr>
                <p:cNvPr id="23" name="Rectangle 22"/>
                <p:cNvSpPr/>
                <p:nvPr/>
              </p:nvSpPr>
              <p:spPr>
                <a:xfrm>
                  <a:off x="609600" y="3610302"/>
                  <a:ext cx="4572000" cy="1418898"/>
                </a:xfrm>
                <a:prstGeom prst="rect">
                  <a:avLst/>
                </a:prstGeom>
                <a:solidFill>
                  <a:schemeClr val="bg1"/>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09600" y="3610302"/>
                  <a:ext cx="4572000" cy="381000"/>
                </a:xfrm>
                <a:prstGeom prst="rect">
                  <a:avLst/>
                </a:prstGeom>
                <a:solidFill>
                  <a:schemeClr val="accent2">
                    <a:lumMod val="20000"/>
                    <a:lumOff val="80000"/>
                  </a:schemeClr>
                </a:solidFill>
                <a:ln>
                  <a:solidFill>
                    <a:schemeClr val="tx1"/>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838200" y="673932"/>
                <a:ext cx="3865474" cy="369332"/>
              </a:xfrm>
              <a:prstGeom prst="rect">
                <a:avLst/>
              </a:prstGeom>
              <a:noFill/>
            </p:spPr>
            <p:txBody>
              <a:bodyPr wrap="none" rtlCol="0">
                <a:spAutoFit/>
              </a:bodyPr>
              <a:lstStyle/>
              <a:p>
                <a:r>
                  <a:rPr lang="en-US" b="1" dirty="0" smtClean="0">
                    <a:solidFill>
                      <a:srgbClr val="000000"/>
                    </a:solidFill>
                    <a:latin typeface="Calibri" pitchFamily="34" charset="0"/>
                  </a:rPr>
                  <a:t>Example: </a:t>
                </a:r>
                <a:r>
                  <a:rPr lang="en-US" b="1" dirty="0" smtClean="0">
                    <a:solidFill>
                      <a:srgbClr val="000000"/>
                    </a:solidFill>
                    <a:latin typeface="Calibri" pitchFamily="34" charset="0"/>
                    <a:cs typeface="Courier New" pitchFamily="49" charset="0"/>
                  </a:rPr>
                  <a:t>Grant permissions to </a:t>
                </a:r>
                <a:r>
                  <a:rPr lang="en-US" b="1" dirty="0" smtClean="0">
                    <a:solidFill>
                      <a:srgbClr val="000000"/>
                    </a:solidFill>
                    <a:latin typeface="Courier New" pitchFamily="49" charset="0"/>
                    <a:cs typeface="Courier New" pitchFamily="49" charset="0"/>
                  </a:rPr>
                  <a:t>admin</a:t>
                </a:r>
                <a:endParaRPr lang="en-US" b="1" dirty="0">
                  <a:solidFill>
                    <a:srgbClr val="000000"/>
                  </a:solidFill>
                  <a:latin typeface="Courier New" pitchFamily="49" charset="0"/>
                  <a:cs typeface="Courier New" pitchFamily="49" charset="0"/>
                </a:endParaRPr>
              </a:p>
            </p:txBody>
          </p:sp>
        </p:grpSp>
        <p:grpSp>
          <p:nvGrpSpPr>
            <p:cNvPr id="58" name="Group 57"/>
            <p:cNvGrpSpPr/>
            <p:nvPr/>
          </p:nvGrpSpPr>
          <p:grpSpPr>
            <a:xfrm>
              <a:off x="228600" y="571500"/>
              <a:ext cx="3322228" cy="1380529"/>
              <a:chOff x="228600" y="571500"/>
              <a:chExt cx="3322228" cy="1380529"/>
            </a:xfrm>
          </p:grpSpPr>
          <p:sp>
            <p:nvSpPr>
              <p:cNvPr id="17" name="TextBox 16"/>
              <p:cNvSpPr txBox="1"/>
              <p:nvPr/>
            </p:nvSpPr>
            <p:spPr>
              <a:xfrm>
                <a:off x="457200" y="1028700"/>
                <a:ext cx="3093628" cy="923329"/>
              </a:xfrm>
              <a:prstGeom prst="rect">
                <a:avLst/>
              </a:prstGeom>
              <a:solidFill>
                <a:schemeClr val="bg1"/>
              </a:solidFill>
              <a:effectLst>
                <a:softEdge rad="127000"/>
              </a:effectLst>
            </p:spPr>
            <p:txBody>
              <a:bodyPr wrap="none" rtlCol="0">
                <a:spAutoFit/>
              </a:bodyPr>
              <a:lstStyle/>
              <a:p>
                <a:r>
                  <a:rPr lang="en-US" dirty="0" smtClean="0">
                    <a:solidFill>
                      <a:srgbClr val="000000"/>
                    </a:solidFill>
                    <a:latin typeface="Courier New" pitchFamily="49" charset="0"/>
                    <a:cs typeface="Courier New" pitchFamily="49" charset="0"/>
                  </a:rPr>
                  <a:t>GRANT ALL ON DATABASE </a:t>
                </a:r>
                <a:br>
                  <a:rPr lang="en-US" dirty="0" smtClean="0">
                    <a:solidFill>
                      <a:srgbClr val="000000"/>
                    </a:solidFill>
                    <a:latin typeface="Courier New" pitchFamily="49" charset="0"/>
                    <a:cs typeface="Courier New" pitchFamily="49" charset="0"/>
                  </a:rPr>
                </a:br>
                <a:r>
                  <a:rPr lang="en-US" dirty="0" err="1" smtClean="0">
                    <a:solidFill>
                      <a:srgbClr val="000000"/>
                    </a:solidFill>
                    <a:latin typeface="Courier New" pitchFamily="49" charset="0"/>
                    <a:cs typeface="Courier New" pitchFamily="49" charset="0"/>
                  </a:rPr>
                  <a:t>mydatabase</a:t>
                </a:r>
                <a:r>
                  <a:rPr lang="en-US" dirty="0" smtClean="0">
                    <a:solidFill>
                      <a:srgbClr val="000000"/>
                    </a:solidFill>
                    <a:latin typeface="Courier New" pitchFamily="49" charset="0"/>
                    <a:cs typeface="Courier New" pitchFamily="49" charset="0"/>
                  </a:rPr>
                  <a:t> TO admin </a:t>
                </a:r>
                <a:br>
                  <a:rPr lang="en-US" dirty="0" smtClean="0">
                    <a:solidFill>
                      <a:srgbClr val="000000"/>
                    </a:solidFill>
                    <a:latin typeface="Courier New" pitchFamily="49" charset="0"/>
                    <a:cs typeface="Courier New" pitchFamily="49" charset="0"/>
                  </a:rPr>
                </a:br>
                <a:r>
                  <a:rPr lang="en-US" dirty="0" smtClean="0">
                    <a:solidFill>
                      <a:srgbClr val="000000"/>
                    </a:solidFill>
                    <a:latin typeface="Courier New" pitchFamily="49" charset="0"/>
                    <a:cs typeface="Courier New" pitchFamily="49" charset="0"/>
                  </a:rPr>
                  <a:t>WITH GRANT OPTION;</a:t>
                </a:r>
              </a:p>
            </p:txBody>
          </p:sp>
          <p:grpSp>
            <p:nvGrpSpPr>
              <p:cNvPr id="8" name="Group 25"/>
              <p:cNvGrpSpPr/>
              <p:nvPr/>
            </p:nvGrpSpPr>
            <p:grpSpPr>
              <a:xfrm>
                <a:off x="228600" y="571500"/>
                <a:ext cx="838200" cy="514350"/>
                <a:chOff x="914400" y="1828800"/>
                <a:chExt cx="838200" cy="685800"/>
              </a:xfrm>
            </p:grpSpPr>
            <p:pic>
              <p:nvPicPr>
                <p:cNvPr id="19" name="Picture 2" descr="C:\Documents and Settings\cantot\My Documents\Training\Supporting Materials\Icons\PNG files for PowerPoint\All Others\Notepad.png"/>
                <p:cNvPicPr>
                  <a:picLocks noChangeAspect="1" noChangeArrowheads="1"/>
                </p:cNvPicPr>
                <p:nvPr/>
              </p:nvPicPr>
              <p:blipFill>
                <a:blip r:embed="rId3" cstate="print"/>
                <a:srcRect/>
                <a:stretch>
                  <a:fillRect/>
                </a:stretch>
              </p:blipFill>
              <p:spPr bwMode="auto">
                <a:xfrm flipH="1">
                  <a:off x="914400" y="1828800"/>
                  <a:ext cx="685800" cy="685800"/>
                </a:xfrm>
                <a:prstGeom prst="rect">
                  <a:avLst/>
                </a:prstGeom>
                <a:noFill/>
              </p:spPr>
            </p:pic>
            <p:pic>
              <p:nvPicPr>
                <p:cNvPr id="20" name="Picture 1" descr="C:\Documents and Settings\cantot\My Documents\Training\Supporting Materials\Icons\PNG files for PowerPoint\All Others\mag glass.png"/>
                <p:cNvPicPr>
                  <a:picLocks noChangeAspect="1" noChangeArrowheads="1"/>
                </p:cNvPicPr>
                <p:nvPr/>
              </p:nvPicPr>
              <p:blipFill>
                <a:blip r:embed="rId4" cstate="print"/>
                <a:srcRect/>
                <a:stretch>
                  <a:fillRect/>
                </a:stretch>
              </p:blipFill>
              <p:spPr bwMode="auto">
                <a:xfrm>
                  <a:off x="1143000" y="2055779"/>
                  <a:ext cx="609600" cy="382621"/>
                </a:xfrm>
                <a:prstGeom prst="rect">
                  <a:avLst/>
                </a:prstGeom>
                <a:noFill/>
              </p:spPr>
            </p:pic>
          </p:grpSp>
        </p:grpSp>
      </p:grpSp>
      <p:grpSp>
        <p:nvGrpSpPr>
          <p:cNvPr id="55" name="Group 54"/>
          <p:cNvGrpSpPr/>
          <p:nvPr/>
        </p:nvGrpSpPr>
        <p:grpSpPr>
          <a:xfrm>
            <a:off x="228600" y="2211691"/>
            <a:ext cx="4648200" cy="1160681"/>
            <a:chOff x="228600" y="2057399"/>
            <a:chExt cx="4648200" cy="1160681"/>
          </a:xfrm>
        </p:grpSpPr>
        <p:grpSp>
          <p:nvGrpSpPr>
            <p:cNvPr id="41" name="Group 40"/>
            <p:cNvGrpSpPr/>
            <p:nvPr/>
          </p:nvGrpSpPr>
          <p:grpSpPr>
            <a:xfrm>
              <a:off x="304800" y="2136095"/>
              <a:ext cx="4572000" cy="1081985"/>
              <a:chOff x="304800" y="2136095"/>
              <a:chExt cx="4572000" cy="1081985"/>
            </a:xfrm>
          </p:grpSpPr>
          <p:grpSp>
            <p:nvGrpSpPr>
              <p:cNvPr id="11" name="Group 20"/>
              <p:cNvGrpSpPr/>
              <p:nvPr/>
            </p:nvGrpSpPr>
            <p:grpSpPr>
              <a:xfrm>
                <a:off x="304800" y="2193375"/>
                <a:ext cx="4572000" cy="1024705"/>
                <a:chOff x="609600" y="3610302"/>
                <a:chExt cx="4572000" cy="1190298"/>
              </a:xfrm>
            </p:grpSpPr>
            <p:sp>
              <p:nvSpPr>
                <p:cNvPr id="33" name="Rectangle 32"/>
                <p:cNvSpPr/>
                <p:nvPr/>
              </p:nvSpPr>
              <p:spPr>
                <a:xfrm>
                  <a:off x="609600" y="3610302"/>
                  <a:ext cx="4572000" cy="1190298"/>
                </a:xfrm>
                <a:prstGeom prst="rect">
                  <a:avLst/>
                </a:prstGeom>
                <a:solidFill>
                  <a:schemeClr val="bg1"/>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4" name="Rectangle 33"/>
                <p:cNvSpPr/>
                <p:nvPr/>
              </p:nvSpPr>
              <p:spPr>
                <a:xfrm>
                  <a:off x="609600" y="3610302"/>
                  <a:ext cx="4572000" cy="381000"/>
                </a:xfrm>
                <a:prstGeom prst="rect">
                  <a:avLst/>
                </a:prstGeom>
                <a:solidFill>
                  <a:schemeClr val="accent2">
                    <a:lumMod val="20000"/>
                    <a:lumOff val="80000"/>
                  </a:schemeClr>
                </a:solidFill>
                <a:ln>
                  <a:solidFill>
                    <a:schemeClr val="tx1"/>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sp>
            <p:nvSpPr>
              <p:cNvPr id="32" name="TextBox 31"/>
              <p:cNvSpPr txBox="1"/>
              <p:nvPr/>
            </p:nvSpPr>
            <p:spPr>
              <a:xfrm>
                <a:off x="909420" y="2136095"/>
                <a:ext cx="3687616" cy="369332"/>
              </a:xfrm>
              <a:prstGeom prst="rect">
                <a:avLst/>
              </a:prstGeom>
              <a:noFill/>
            </p:spPr>
            <p:txBody>
              <a:bodyPr wrap="none" rtlCol="0">
                <a:spAutoFit/>
              </a:bodyPr>
              <a:lstStyle/>
              <a:p>
                <a:r>
                  <a:rPr lang="en-US" b="1" dirty="0" smtClean="0">
                    <a:solidFill>
                      <a:srgbClr val="000000"/>
                    </a:solidFill>
                    <a:latin typeface="Calibri" pitchFamily="34" charset="0"/>
                  </a:rPr>
                  <a:t>Example: </a:t>
                </a:r>
                <a:r>
                  <a:rPr lang="en-US" b="1" dirty="0" smtClean="0">
                    <a:solidFill>
                      <a:srgbClr val="000000"/>
                    </a:solidFill>
                    <a:latin typeface="Calibri" pitchFamily="34" charset="0"/>
                    <a:cs typeface="Courier New" pitchFamily="49" charset="0"/>
                  </a:rPr>
                  <a:t>Grant </a:t>
                </a:r>
                <a:r>
                  <a:rPr lang="en-US" b="1" dirty="0" smtClean="0">
                    <a:solidFill>
                      <a:srgbClr val="000000"/>
                    </a:solidFill>
                    <a:latin typeface="Courier New" pitchFamily="49" charset="0"/>
                    <a:cs typeface="Courier New" pitchFamily="49" charset="0"/>
                  </a:rPr>
                  <a:t>SELECT</a:t>
                </a:r>
                <a:r>
                  <a:rPr lang="en-US" b="1" dirty="0" smtClean="0">
                    <a:solidFill>
                      <a:srgbClr val="000000"/>
                    </a:solidFill>
                    <a:latin typeface="Calibri" pitchFamily="34" charset="0"/>
                    <a:cs typeface="Courier New" pitchFamily="49" charset="0"/>
                  </a:rPr>
                  <a:t> to </a:t>
                </a:r>
                <a:r>
                  <a:rPr lang="en-US" b="1" dirty="0" smtClean="0">
                    <a:solidFill>
                      <a:srgbClr val="000000"/>
                    </a:solidFill>
                    <a:latin typeface="Courier New" pitchFamily="49" charset="0"/>
                    <a:cs typeface="Courier New" pitchFamily="49" charset="0"/>
                  </a:rPr>
                  <a:t>PUBLIC</a:t>
                </a:r>
                <a:endParaRPr lang="en-US" b="1" dirty="0">
                  <a:solidFill>
                    <a:srgbClr val="000000"/>
                  </a:solidFill>
                  <a:latin typeface="Courier New" pitchFamily="49" charset="0"/>
                  <a:cs typeface="Courier New" pitchFamily="49" charset="0"/>
                </a:endParaRPr>
              </a:p>
            </p:txBody>
          </p:sp>
        </p:grpSp>
        <p:grpSp>
          <p:nvGrpSpPr>
            <p:cNvPr id="45" name="Group 44"/>
            <p:cNvGrpSpPr/>
            <p:nvPr/>
          </p:nvGrpSpPr>
          <p:grpSpPr>
            <a:xfrm>
              <a:off x="228600" y="2057399"/>
              <a:ext cx="3322228" cy="1103531"/>
              <a:chOff x="228600" y="2057399"/>
              <a:chExt cx="3322228" cy="1103531"/>
            </a:xfrm>
          </p:grpSpPr>
          <p:sp>
            <p:nvSpPr>
              <p:cNvPr id="27" name="TextBox 26"/>
              <p:cNvSpPr txBox="1"/>
              <p:nvPr/>
            </p:nvSpPr>
            <p:spPr>
              <a:xfrm>
                <a:off x="457200" y="2514599"/>
                <a:ext cx="3093628" cy="646331"/>
              </a:xfrm>
              <a:prstGeom prst="rect">
                <a:avLst/>
              </a:prstGeom>
              <a:solidFill>
                <a:schemeClr val="bg1"/>
              </a:solidFill>
              <a:effectLst>
                <a:softEdge rad="127000"/>
              </a:effectLst>
            </p:spPr>
            <p:txBody>
              <a:bodyPr wrap="none" rtlCol="0">
                <a:spAutoFit/>
              </a:bodyPr>
              <a:lstStyle/>
              <a:p>
                <a:r>
                  <a:rPr lang="en-US" dirty="0" smtClean="0">
                    <a:solidFill>
                      <a:srgbClr val="000000"/>
                    </a:solidFill>
                    <a:latin typeface="Courier New" pitchFamily="49" charset="0"/>
                    <a:cs typeface="Courier New" pitchFamily="49" charset="0"/>
                  </a:rPr>
                  <a:t>GRANT SELECT ON TABLE </a:t>
                </a:r>
                <a:br>
                  <a:rPr lang="en-US" dirty="0" smtClean="0">
                    <a:solidFill>
                      <a:srgbClr val="000000"/>
                    </a:solidFill>
                    <a:latin typeface="Courier New" pitchFamily="49" charset="0"/>
                    <a:cs typeface="Courier New" pitchFamily="49" charset="0"/>
                  </a:rPr>
                </a:br>
                <a:r>
                  <a:rPr lang="en-US" dirty="0" err="1" smtClean="0">
                    <a:solidFill>
                      <a:srgbClr val="000000"/>
                    </a:solidFill>
                    <a:latin typeface="Courier New" pitchFamily="49" charset="0"/>
                    <a:cs typeface="Courier New" pitchFamily="49" charset="0"/>
                  </a:rPr>
                  <a:t>mytable</a:t>
                </a:r>
                <a:r>
                  <a:rPr lang="en-US" dirty="0" smtClean="0">
                    <a:solidFill>
                      <a:srgbClr val="000000"/>
                    </a:solidFill>
                    <a:latin typeface="Courier New" pitchFamily="49" charset="0"/>
                    <a:cs typeface="Courier New" pitchFamily="49" charset="0"/>
                  </a:rPr>
                  <a:t> TO PUBLIC;</a:t>
                </a:r>
              </a:p>
            </p:txBody>
          </p:sp>
          <p:grpSp>
            <p:nvGrpSpPr>
              <p:cNvPr id="12" name="Group 25"/>
              <p:cNvGrpSpPr/>
              <p:nvPr/>
            </p:nvGrpSpPr>
            <p:grpSpPr>
              <a:xfrm>
                <a:off x="228600" y="2057399"/>
                <a:ext cx="838200" cy="514350"/>
                <a:chOff x="914400" y="1828800"/>
                <a:chExt cx="838200" cy="685800"/>
              </a:xfrm>
            </p:grpSpPr>
            <p:pic>
              <p:nvPicPr>
                <p:cNvPr id="29" name="Picture 2" descr="C:\Documents and Settings\cantot\My Documents\Training\Supporting Materials\Icons\PNG files for PowerPoint\All Others\Notepad.png"/>
                <p:cNvPicPr>
                  <a:picLocks noChangeAspect="1" noChangeArrowheads="1"/>
                </p:cNvPicPr>
                <p:nvPr/>
              </p:nvPicPr>
              <p:blipFill>
                <a:blip r:embed="rId3" cstate="print"/>
                <a:srcRect/>
                <a:stretch>
                  <a:fillRect/>
                </a:stretch>
              </p:blipFill>
              <p:spPr bwMode="auto">
                <a:xfrm flipH="1">
                  <a:off x="914400" y="1828800"/>
                  <a:ext cx="685800" cy="685800"/>
                </a:xfrm>
                <a:prstGeom prst="rect">
                  <a:avLst/>
                </a:prstGeom>
                <a:noFill/>
              </p:spPr>
            </p:pic>
            <p:pic>
              <p:nvPicPr>
                <p:cNvPr id="30" name="Picture 1" descr="C:\Documents and Settings\cantot\My Documents\Training\Supporting Materials\Icons\PNG files for PowerPoint\All Others\mag glass.png"/>
                <p:cNvPicPr>
                  <a:picLocks noChangeAspect="1" noChangeArrowheads="1"/>
                </p:cNvPicPr>
                <p:nvPr/>
              </p:nvPicPr>
              <p:blipFill>
                <a:blip r:embed="rId4" cstate="print"/>
                <a:srcRect/>
                <a:stretch>
                  <a:fillRect/>
                </a:stretch>
              </p:blipFill>
              <p:spPr bwMode="auto">
                <a:xfrm>
                  <a:off x="1143000" y="2055779"/>
                  <a:ext cx="609600" cy="382621"/>
                </a:xfrm>
                <a:prstGeom prst="rect">
                  <a:avLst/>
                </a:prstGeom>
                <a:noFill/>
              </p:spPr>
            </p:pic>
          </p:grpSp>
        </p:grpSp>
      </p:grpSp>
      <p:grpSp>
        <p:nvGrpSpPr>
          <p:cNvPr id="38" name="Group 37"/>
          <p:cNvGrpSpPr/>
          <p:nvPr/>
        </p:nvGrpSpPr>
        <p:grpSpPr>
          <a:xfrm>
            <a:off x="228600" y="3514273"/>
            <a:ext cx="4899042" cy="1244987"/>
            <a:chOff x="228600" y="3371849"/>
            <a:chExt cx="4899042" cy="1244987"/>
          </a:xfrm>
        </p:grpSpPr>
        <p:grpSp>
          <p:nvGrpSpPr>
            <p:cNvPr id="5" name="Group 4"/>
            <p:cNvGrpSpPr/>
            <p:nvPr/>
          </p:nvGrpSpPr>
          <p:grpSpPr>
            <a:xfrm>
              <a:off x="304799" y="3474281"/>
              <a:ext cx="4822843" cy="1142555"/>
              <a:chOff x="304799" y="3474281"/>
              <a:chExt cx="4822843" cy="1142555"/>
            </a:xfrm>
          </p:grpSpPr>
          <p:grpSp>
            <p:nvGrpSpPr>
              <p:cNvPr id="15" name="Group 20"/>
              <p:cNvGrpSpPr/>
              <p:nvPr/>
            </p:nvGrpSpPr>
            <p:grpSpPr>
              <a:xfrm>
                <a:off x="304799" y="3507826"/>
                <a:ext cx="4822843" cy="1109010"/>
                <a:chOff x="609600" y="3610302"/>
                <a:chExt cx="4648200" cy="1190298"/>
              </a:xfrm>
            </p:grpSpPr>
            <p:sp>
              <p:nvSpPr>
                <p:cNvPr id="43" name="Rectangle 42"/>
                <p:cNvSpPr/>
                <p:nvPr/>
              </p:nvSpPr>
              <p:spPr>
                <a:xfrm>
                  <a:off x="609600" y="3610302"/>
                  <a:ext cx="4648200" cy="1190298"/>
                </a:xfrm>
                <a:prstGeom prst="rect">
                  <a:avLst/>
                </a:prstGeom>
                <a:solidFill>
                  <a:schemeClr val="bg1"/>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09600" y="3610302"/>
                  <a:ext cx="4648200" cy="381000"/>
                </a:xfrm>
                <a:prstGeom prst="rect">
                  <a:avLst/>
                </a:prstGeom>
                <a:solidFill>
                  <a:schemeClr val="accent2">
                    <a:lumMod val="20000"/>
                    <a:lumOff val="80000"/>
                  </a:schemeClr>
                </a:solidFill>
                <a:ln>
                  <a:solidFill>
                    <a:schemeClr val="tx1"/>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p:cNvSpPr txBox="1"/>
              <p:nvPr/>
            </p:nvSpPr>
            <p:spPr>
              <a:xfrm>
                <a:off x="945030" y="3474281"/>
                <a:ext cx="4167990" cy="369332"/>
              </a:xfrm>
              <a:prstGeom prst="rect">
                <a:avLst/>
              </a:prstGeom>
              <a:noFill/>
            </p:spPr>
            <p:txBody>
              <a:bodyPr wrap="none" rtlCol="0">
                <a:spAutoFit/>
              </a:bodyPr>
              <a:lstStyle/>
              <a:p>
                <a:r>
                  <a:rPr lang="en-US" b="1" dirty="0" smtClean="0">
                    <a:solidFill>
                      <a:schemeClr val="bg2"/>
                    </a:solidFill>
                    <a:latin typeface="Calibri" pitchFamily="34" charset="0"/>
                  </a:rPr>
                  <a:t>Example: </a:t>
                </a:r>
                <a:r>
                  <a:rPr lang="en-US" b="1" dirty="0" smtClean="0">
                    <a:solidFill>
                      <a:schemeClr val="bg2"/>
                    </a:solidFill>
                    <a:latin typeface="Calibri" pitchFamily="34" charset="0"/>
                    <a:cs typeface="Courier New" pitchFamily="49" charset="0"/>
                  </a:rPr>
                  <a:t>Remove </a:t>
                </a:r>
                <a:r>
                  <a:rPr lang="en-US" b="1" dirty="0" smtClean="0">
                    <a:solidFill>
                      <a:schemeClr val="bg2"/>
                    </a:solidFill>
                    <a:latin typeface="Courier New" pitchFamily="49" charset="0"/>
                    <a:cs typeface="Courier New" pitchFamily="49" charset="0"/>
                  </a:rPr>
                  <a:t>INSERT </a:t>
                </a:r>
                <a:r>
                  <a:rPr lang="en-US" b="1" dirty="0" smtClean="0">
                    <a:solidFill>
                      <a:schemeClr val="bg2"/>
                    </a:solidFill>
                    <a:latin typeface="Calibri" pitchFamily="34" charset="0"/>
                    <a:cs typeface="Courier New" pitchFamily="49" charset="0"/>
                  </a:rPr>
                  <a:t>and </a:t>
                </a:r>
                <a:r>
                  <a:rPr lang="en-US" b="1" dirty="0" smtClean="0">
                    <a:solidFill>
                      <a:schemeClr val="bg2"/>
                    </a:solidFill>
                    <a:latin typeface="Courier New" pitchFamily="49" charset="0"/>
                    <a:cs typeface="Courier New" pitchFamily="49" charset="0"/>
                  </a:rPr>
                  <a:t>UPDATE</a:t>
                </a:r>
                <a:endParaRPr lang="en-US" b="1" dirty="0">
                  <a:solidFill>
                    <a:schemeClr val="bg2"/>
                  </a:solidFill>
                  <a:latin typeface="Courier New" pitchFamily="49" charset="0"/>
                  <a:cs typeface="Courier New" pitchFamily="49" charset="0"/>
                </a:endParaRPr>
              </a:p>
            </p:txBody>
          </p:sp>
        </p:grpSp>
        <p:grpSp>
          <p:nvGrpSpPr>
            <p:cNvPr id="6" name="Group 5"/>
            <p:cNvGrpSpPr/>
            <p:nvPr/>
          </p:nvGrpSpPr>
          <p:grpSpPr>
            <a:xfrm>
              <a:off x="228600" y="3371849"/>
              <a:ext cx="4442274" cy="1127267"/>
              <a:chOff x="228600" y="3371849"/>
              <a:chExt cx="4442274" cy="1127267"/>
            </a:xfrm>
          </p:grpSpPr>
          <p:sp>
            <p:nvSpPr>
              <p:cNvPr id="37" name="TextBox 36"/>
              <p:cNvSpPr txBox="1"/>
              <p:nvPr/>
            </p:nvSpPr>
            <p:spPr>
              <a:xfrm>
                <a:off x="469070" y="3852785"/>
                <a:ext cx="4201804" cy="646331"/>
              </a:xfrm>
              <a:prstGeom prst="rect">
                <a:avLst/>
              </a:prstGeom>
              <a:solidFill>
                <a:schemeClr val="bg1"/>
              </a:solidFill>
              <a:effectLst>
                <a:softEdge rad="127000"/>
              </a:effectLst>
            </p:spPr>
            <p:txBody>
              <a:bodyPr wrap="none" rtlCol="0">
                <a:spAutoFit/>
              </a:bodyPr>
              <a:lstStyle/>
              <a:p>
                <a:r>
                  <a:rPr lang="en-US" dirty="0" smtClean="0">
                    <a:solidFill>
                      <a:schemeClr val="bg2"/>
                    </a:solidFill>
                    <a:latin typeface="Courier New" pitchFamily="49" charset="0"/>
                    <a:cs typeface="Courier New" pitchFamily="49" charset="0"/>
                  </a:rPr>
                  <a:t>REVOKE INSERT UPDATE ON TABLE </a:t>
                </a:r>
                <a:br>
                  <a:rPr lang="en-US" dirty="0" smtClean="0">
                    <a:solidFill>
                      <a:schemeClr val="bg2"/>
                    </a:solidFill>
                    <a:latin typeface="Courier New" pitchFamily="49" charset="0"/>
                    <a:cs typeface="Courier New" pitchFamily="49" charset="0"/>
                  </a:rPr>
                </a:br>
                <a:r>
                  <a:rPr lang="en-US" dirty="0" err="1" smtClean="0">
                    <a:solidFill>
                      <a:schemeClr val="bg2"/>
                    </a:solidFill>
                    <a:latin typeface="Courier New" pitchFamily="49" charset="0"/>
                    <a:cs typeface="Courier New" pitchFamily="49" charset="0"/>
                  </a:rPr>
                  <a:t>mytable</a:t>
                </a:r>
                <a:r>
                  <a:rPr lang="en-US" dirty="0" smtClean="0">
                    <a:solidFill>
                      <a:schemeClr val="bg2"/>
                    </a:solidFill>
                    <a:latin typeface="Courier New" pitchFamily="49" charset="0"/>
                    <a:cs typeface="Courier New" pitchFamily="49" charset="0"/>
                  </a:rPr>
                  <a:t> FROM sally;</a:t>
                </a:r>
              </a:p>
            </p:txBody>
          </p:sp>
          <p:grpSp>
            <p:nvGrpSpPr>
              <p:cNvPr id="16" name="Group 25"/>
              <p:cNvGrpSpPr/>
              <p:nvPr/>
            </p:nvGrpSpPr>
            <p:grpSpPr>
              <a:xfrm>
                <a:off x="228600" y="3371849"/>
                <a:ext cx="838200" cy="514350"/>
                <a:chOff x="914400" y="1828800"/>
                <a:chExt cx="838200" cy="685800"/>
              </a:xfrm>
            </p:grpSpPr>
            <p:pic>
              <p:nvPicPr>
                <p:cNvPr id="39" name="Picture 2" descr="C:\Documents and Settings\cantot\My Documents\Training\Supporting Materials\Icons\PNG files for PowerPoint\All Others\Notepad.png"/>
                <p:cNvPicPr>
                  <a:picLocks noChangeAspect="1" noChangeArrowheads="1"/>
                </p:cNvPicPr>
                <p:nvPr/>
              </p:nvPicPr>
              <p:blipFill>
                <a:blip r:embed="rId3" cstate="print"/>
                <a:srcRect/>
                <a:stretch>
                  <a:fillRect/>
                </a:stretch>
              </p:blipFill>
              <p:spPr bwMode="auto">
                <a:xfrm flipH="1">
                  <a:off x="914400" y="1828800"/>
                  <a:ext cx="685800" cy="685800"/>
                </a:xfrm>
                <a:prstGeom prst="rect">
                  <a:avLst/>
                </a:prstGeom>
                <a:noFill/>
              </p:spPr>
            </p:pic>
            <p:pic>
              <p:nvPicPr>
                <p:cNvPr id="40" name="Picture 1" descr="C:\Documents and Settings\cantot\My Documents\Training\Supporting Materials\Icons\PNG files for PowerPoint\All Others\mag glass.png"/>
                <p:cNvPicPr>
                  <a:picLocks noChangeAspect="1" noChangeArrowheads="1"/>
                </p:cNvPicPr>
                <p:nvPr/>
              </p:nvPicPr>
              <p:blipFill>
                <a:blip r:embed="rId4" cstate="print"/>
                <a:srcRect/>
                <a:stretch>
                  <a:fillRect/>
                </a:stretch>
              </p:blipFill>
              <p:spPr bwMode="auto">
                <a:xfrm>
                  <a:off x="1143000" y="2055779"/>
                  <a:ext cx="609600" cy="382621"/>
                </a:xfrm>
                <a:prstGeom prst="rect">
                  <a:avLst/>
                </a:prstGeom>
                <a:noFill/>
              </p:spPr>
            </p:pic>
          </p:grpSp>
        </p:grpSp>
      </p:grpSp>
      <p:grpSp>
        <p:nvGrpSpPr>
          <p:cNvPr id="18" name="Group 44"/>
          <p:cNvGrpSpPr/>
          <p:nvPr/>
        </p:nvGrpSpPr>
        <p:grpSpPr>
          <a:xfrm>
            <a:off x="4191000" y="1147380"/>
            <a:ext cx="4876800" cy="971550"/>
            <a:chOff x="533400" y="3429000"/>
            <a:chExt cx="4876800" cy="1295400"/>
          </a:xfrm>
        </p:grpSpPr>
        <p:grpSp>
          <p:nvGrpSpPr>
            <p:cNvPr id="21" name="Group 21"/>
            <p:cNvGrpSpPr/>
            <p:nvPr/>
          </p:nvGrpSpPr>
          <p:grpSpPr>
            <a:xfrm>
              <a:off x="609600" y="3581400"/>
              <a:ext cx="4800600" cy="1143000"/>
              <a:chOff x="609600" y="3581400"/>
              <a:chExt cx="4800600" cy="1143000"/>
            </a:xfrm>
          </p:grpSpPr>
          <p:grpSp>
            <p:nvGrpSpPr>
              <p:cNvPr id="25" name="Group 20"/>
              <p:cNvGrpSpPr/>
              <p:nvPr/>
            </p:nvGrpSpPr>
            <p:grpSpPr>
              <a:xfrm>
                <a:off x="609600" y="3610302"/>
                <a:ext cx="4800600" cy="1114098"/>
                <a:chOff x="609600" y="3610302"/>
                <a:chExt cx="4800600" cy="1114098"/>
              </a:xfrm>
            </p:grpSpPr>
            <p:sp>
              <p:nvSpPr>
                <p:cNvPr id="53" name="Rectangle 52"/>
                <p:cNvSpPr/>
                <p:nvPr/>
              </p:nvSpPr>
              <p:spPr>
                <a:xfrm>
                  <a:off x="609600" y="3610302"/>
                  <a:ext cx="4800600" cy="1114098"/>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09600" y="3610302"/>
                  <a:ext cx="4800600" cy="580698"/>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p:cNvSpPr txBox="1"/>
              <p:nvPr/>
            </p:nvSpPr>
            <p:spPr>
              <a:xfrm>
                <a:off x="1143000" y="3581400"/>
                <a:ext cx="4038936" cy="861775"/>
              </a:xfrm>
              <a:prstGeom prst="rect">
                <a:avLst/>
              </a:prstGeom>
              <a:noFill/>
            </p:spPr>
            <p:txBody>
              <a:bodyPr wrap="none" rtlCol="0">
                <a:spAutoFit/>
              </a:bodyPr>
              <a:lstStyle/>
              <a:p>
                <a:pPr marL="236538" indent="-236538"/>
                <a:r>
                  <a:rPr lang="en-US" b="1" dirty="0" smtClean="0">
                    <a:latin typeface="Calibri" pitchFamily="34" charset="0"/>
                  </a:rPr>
                  <a:t>Example: </a:t>
                </a:r>
                <a:r>
                  <a:rPr lang="en-US" b="1" dirty="0" smtClean="0">
                    <a:latin typeface="Calibri" pitchFamily="34" charset="0"/>
                    <a:cs typeface="Courier New" pitchFamily="49" charset="0"/>
                  </a:rPr>
                  <a:t>Assign all of one user’s objects</a:t>
                </a:r>
                <a:br>
                  <a:rPr lang="en-US" b="1" dirty="0" smtClean="0">
                    <a:latin typeface="Calibri" pitchFamily="34" charset="0"/>
                    <a:cs typeface="Courier New" pitchFamily="49" charset="0"/>
                  </a:rPr>
                </a:br>
                <a:r>
                  <a:rPr lang="en-US" b="1" dirty="0" smtClean="0">
                    <a:latin typeface="Calibri" pitchFamily="34" charset="0"/>
                    <a:cs typeface="Courier New" pitchFamily="49" charset="0"/>
                  </a:rPr>
                  <a:t>to another user</a:t>
                </a:r>
                <a:endParaRPr lang="en-US" b="1" dirty="0">
                  <a:latin typeface="Courier New" pitchFamily="49" charset="0"/>
                  <a:cs typeface="Courier New" pitchFamily="49" charset="0"/>
                </a:endParaRPr>
              </a:p>
            </p:txBody>
          </p:sp>
        </p:grpSp>
        <p:sp>
          <p:nvSpPr>
            <p:cNvPr id="47" name="TextBox 46"/>
            <p:cNvSpPr txBox="1"/>
            <p:nvPr/>
          </p:nvSpPr>
          <p:spPr>
            <a:xfrm>
              <a:off x="762000" y="4182071"/>
              <a:ext cx="4478848" cy="492443"/>
            </a:xfrm>
            <a:prstGeom prst="rect">
              <a:avLst/>
            </a:prstGeom>
            <a:solidFill>
              <a:schemeClr val="bg1"/>
            </a:solidFill>
            <a:effectLst>
              <a:softEdge rad="127000"/>
            </a:effectLst>
          </p:spPr>
          <p:txBody>
            <a:bodyPr wrap="none" rtlCol="0">
              <a:spAutoFit/>
            </a:bodyPr>
            <a:lstStyle/>
            <a:p>
              <a:r>
                <a:rPr lang="en-US" dirty="0" smtClean="0">
                  <a:latin typeface="Courier New" pitchFamily="49" charset="0"/>
                  <a:cs typeface="Courier New" pitchFamily="49" charset="0"/>
                </a:rPr>
                <a:t>REASSIGN OWNED BY sally TO bob;</a:t>
              </a:r>
            </a:p>
          </p:txBody>
        </p:sp>
        <p:grpSp>
          <p:nvGrpSpPr>
            <p:cNvPr id="26" name="Group 25"/>
            <p:cNvGrpSpPr/>
            <p:nvPr/>
          </p:nvGrpSpPr>
          <p:grpSpPr>
            <a:xfrm>
              <a:off x="533400" y="3429000"/>
              <a:ext cx="838200" cy="685800"/>
              <a:chOff x="914400" y="1828800"/>
              <a:chExt cx="838200" cy="685800"/>
            </a:xfrm>
          </p:grpSpPr>
          <p:pic>
            <p:nvPicPr>
              <p:cNvPr id="49" name="Picture 2" descr="C:\Documents and Settings\cantot\My Documents\Training\Supporting Materials\Icons\PNG files for PowerPoint\All Others\Notepad.png"/>
              <p:cNvPicPr>
                <a:picLocks noChangeAspect="1" noChangeArrowheads="1"/>
              </p:cNvPicPr>
              <p:nvPr/>
            </p:nvPicPr>
            <p:blipFill>
              <a:blip r:embed="rId3" cstate="print"/>
              <a:srcRect/>
              <a:stretch>
                <a:fillRect/>
              </a:stretch>
            </p:blipFill>
            <p:spPr bwMode="auto">
              <a:xfrm flipH="1">
                <a:off x="914400" y="1828800"/>
                <a:ext cx="685800" cy="685800"/>
              </a:xfrm>
              <a:prstGeom prst="rect">
                <a:avLst/>
              </a:prstGeom>
              <a:noFill/>
            </p:spPr>
          </p:pic>
          <p:pic>
            <p:nvPicPr>
              <p:cNvPr id="50" name="Picture 1" descr="C:\Documents and Settings\cantot\My Documents\Training\Supporting Materials\Icons\PNG files for PowerPoint\All Others\mag glass.png"/>
              <p:cNvPicPr>
                <a:picLocks noChangeAspect="1" noChangeArrowheads="1"/>
              </p:cNvPicPr>
              <p:nvPr/>
            </p:nvPicPr>
            <p:blipFill>
              <a:blip r:embed="rId4" cstate="print"/>
              <a:srcRect/>
              <a:stretch>
                <a:fillRect/>
              </a:stretch>
            </p:blipFill>
            <p:spPr bwMode="auto">
              <a:xfrm>
                <a:off x="1143000" y="2055779"/>
                <a:ext cx="609600" cy="382621"/>
              </a:xfrm>
              <a:prstGeom prst="rect">
                <a:avLst/>
              </a:prstGeom>
              <a:noFill/>
            </p:spPr>
          </p:pic>
        </p:grpSp>
      </p:grpSp>
      <p:grpSp>
        <p:nvGrpSpPr>
          <p:cNvPr id="51" name="Group 50"/>
          <p:cNvGrpSpPr/>
          <p:nvPr/>
        </p:nvGrpSpPr>
        <p:grpSpPr>
          <a:xfrm>
            <a:off x="4191000" y="2576132"/>
            <a:ext cx="4876800" cy="1109715"/>
            <a:chOff x="4191000" y="2457450"/>
            <a:chExt cx="4876800" cy="1109715"/>
          </a:xfrm>
        </p:grpSpPr>
        <p:grpSp>
          <p:nvGrpSpPr>
            <p:cNvPr id="46" name="Group 45"/>
            <p:cNvGrpSpPr/>
            <p:nvPr/>
          </p:nvGrpSpPr>
          <p:grpSpPr>
            <a:xfrm>
              <a:off x="4267200" y="2488674"/>
              <a:ext cx="4800600" cy="1078491"/>
              <a:chOff x="4267200" y="2488674"/>
              <a:chExt cx="4800600" cy="1078491"/>
            </a:xfrm>
          </p:grpSpPr>
          <p:grpSp>
            <p:nvGrpSpPr>
              <p:cNvPr id="35" name="Group 20"/>
              <p:cNvGrpSpPr/>
              <p:nvPr/>
            </p:nvGrpSpPr>
            <p:grpSpPr>
              <a:xfrm>
                <a:off x="4267200" y="2593426"/>
                <a:ext cx="4800600" cy="973739"/>
                <a:chOff x="609600" y="3610302"/>
                <a:chExt cx="4800600" cy="1114098"/>
              </a:xfrm>
            </p:grpSpPr>
            <p:sp>
              <p:nvSpPr>
                <p:cNvPr id="63" name="Rectangle 62"/>
                <p:cNvSpPr/>
                <p:nvPr/>
              </p:nvSpPr>
              <p:spPr>
                <a:xfrm>
                  <a:off x="609600" y="3610302"/>
                  <a:ext cx="4800600" cy="1114098"/>
                </a:xfrm>
                <a:prstGeom prst="rect">
                  <a:avLst/>
                </a:prstGeom>
                <a:solidFill>
                  <a:schemeClr val="bg1"/>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4" name="Rectangle 63"/>
                <p:cNvSpPr/>
                <p:nvPr/>
              </p:nvSpPr>
              <p:spPr>
                <a:xfrm>
                  <a:off x="609600" y="3610302"/>
                  <a:ext cx="4800600" cy="580698"/>
                </a:xfrm>
                <a:prstGeom prst="rect">
                  <a:avLst/>
                </a:prstGeom>
                <a:solidFill>
                  <a:schemeClr val="accent2">
                    <a:lumMod val="20000"/>
                    <a:lumOff val="80000"/>
                  </a:schemeClr>
                </a:solidFill>
                <a:ln>
                  <a:solidFill>
                    <a:schemeClr val="tx1"/>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sp>
            <p:nvSpPr>
              <p:cNvPr id="62" name="TextBox 61"/>
              <p:cNvSpPr txBox="1"/>
              <p:nvPr/>
            </p:nvSpPr>
            <p:spPr>
              <a:xfrm>
                <a:off x="4836210" y="2488674"/>
                <a:ext cx="3621504" cy="646331"/>
              </a:xfrm>
              <a:prstGeom prst="rect">
                <a:avLst/>
              </a:prstGeom>
              <a:noFill/>
            </p:spPr>
            <p:txBody>
              <a:bodyPr wrap="none" rtlCol="0">
                <a:spAutoFit/>
              </a:bodyPr>
              <a:lstStyle/>
              <a:p>
                <a:pPr marL="236538" indent="-236538"/>
                <a:r>
                  <a:rPr lang="en-US" b="1" dirty="0" smtClean="0">
                    <a:solidFill>
                      <a:srgbClr val="000000"/>
                    </a:solidFill>
                    <a:latin typeface="Calibri" pitchFamily="34" charset="0"/>
                  </a:rPr>
                  <a:t>Example: </a:t>
                </a:r>
                <a:r>
                  <a:rPr lang="en-US" b="1" dirty="0" smtClean="0">
                    <a:solidFill>
                      <a:srgbClr val="000000"/>
                    </a:solidFill>
                    <a:latin typeface="Calibri" pitchFamily="34" charset="0"/>
                    <a:cs typeface="Courier New" pitchFamily="49" charset="0"/>
                  </a:rPr>
                  <a:t>Drop all objects owned by</a:t>
                </a:r>
                <a:br>
                  <a:rPr lang="en-US" b="1" dirty="0" smtClean="0">
                    <a:solidFill>
                      <a:srgbClr val="000000"/>
                    </a:solidFill>
                    <a:latin typeface="Calibri" pitchFamily="34" charset="0"/>
                    <a:cs typeface="Courier New" pitchFamily="49" charset="0"/>
                  </a:rPr>
                </a:br>
                <a:r>
                  <a:rPr lang="en-US" b="1" dirty="0" smtClean="0">
                    <a:solidFill>
                      <a:srgbClr val="000000"/>
                    </a:solidFill>
                    <a:latin typeface="Courier New" pitchFamily="49" charset="0"/>
                    <a:cs typeface="Courier New" pitchFamily="49" charset="0"/>
                  </a:rPr>
                  <a:t>visitor</a:t>
                </a:r>
                <a:endParaRPr lang="en-US" b="1" dirty="0">
                  <a:solidFill>
                    <a:srgbClr val="000000"/>
                  </a:solidFill>
                  <a:latin typeface="Courier New" pitchFamily="49" charset="0"/>
                  <a:cs typeface="Courier New" pitchFamily="49" charset="0"/>
                </a:endParaRPr>
              </a:p>
            </p:txBody>
          </p:sp>
        </p:grpSp>
        <p:grpSp>
          <p:nvGrpSpPr>
            <p:cNvPr id="48" name="Group 47"/>
            <p:cNvGrpSpPr/>
            <p:nvPr/>
          </p:nvGrpSpPr>
          <p:grpSpPr>
            <a:xfrm>
              <a:off x="4191000" y="2457450"/>
              <a:ext cx="3460750" cy="969739"/>
              <a:chOff x="4191000" y="2457450"/>
              <a:chExt cx="3460750" cy="969739"/>
            </a:xfrm>
          </p:grpSpPr>
          <p:sp>
            <p:nvSpPr>
              <p:cNvPr id="57" name="TextBox 56"/>
              <p:cNvSpPr txBox="1"/>
              <p:nvPr/>
            </p:nvSpPr>
            <p:spPr>
              <a:xfrm>
                <a:off x="4419600" y="3057857"/>
                <a:ext cx="3232150" cy="369332"/>
              </a:xfrm>
              <a:prstGeom prst="rect">
                <a:avLst/>
              </a:prstGeom>
              <a:solidFill>
                <a:schemeClr val="bg1"/>
              </a:solidFill>
              <a:effectLst>
                <a:softEdge rad="127000"/>
              </a:effectLst>
            </p:spPr>
            <p:txBody>
              <a:bodyPr wrap="none" rtlCol="0">
                <a:spAutoFit/>
              </a:bodyPr>
              <a:lstStyle/>
              <a:p>
                <a:r>
                  <a:rPr lang="en-US" dirty="0" smtClean="0">
                    <a:solidFill>
                      <a:srgbClr val="000000"/>
                    </a:solidFill>
                    <a:latin typeface="Courier New" pitchFamily="49" charset="0"/>
                    <a:cs typeface="Courier New" pitchFamily="49" charset="0"/>
                  </a:rPr>
                  <a:t>DROP OWNED BY visitor;</a:t>
                </a:r>
              </a:p>
            </p:txBody>
          </p:sp>
          <p:grpSp>
            <p:nvGrpSpPr>
              <p:cNvPr id="36" name="Group 25"/>
              <p:cNvGrpSpPr/>
              <p:nvPr/>
            </p:nvGrpSpPr>
            <p:grpSpPr>
              <a:xfrm>
                <a:off x="4191000" y="2457450"/>
                <a:ext cx="838200" cy="514350"/>
                <a:chOff x="914400" y="1828800"/>
                <a:chExt cx="838200" cy="685800"/>
              </a:xfrm>
            </p:grpSpPr>
            <p:pic>
              <p:nvPicPr>
                <p:cNvPr id="59" name="Picture 2" descr="C:\Documents and Settings\cantot\My Documents\Training\Supporting Materials\Icons\PNG files for PowerPoint\All Others\Notepad.png"/>
                <p:cNvPicPr>
                  <a:picLocks noChangeAspect="1" noChangeArrowheads="1"/>
                </p:cNvPicPr>
                <p:nvPr/>
              </p:nvPicPr>
              <p:blipFill>
                <a:blip r:embed="rId3" cstate="print"/>
                <a:srcRect/>
                <a:stretch>
                  <a:fillRect/>
                </a:stretch>
              </p:blipFill>
              <p:spPr bwMode="auto">
                <a:xfrm flipH="1">
                  <a:off x="914400" y="1828800"/>
                  <a:ext cx="685800" cy="685800"/>
                </a:xfrm>
                <a:prstGeom prst="rect">
                  <a:avLst/>
                </a:prstGeom>
                <a:noFill/>
              </p:spPr>
            </p:pic>
            <p:pic>
              <p:nvPicPr>
                <p:cNvPr id="60" name="Picture 1" descr="C:\Documents and Settings\cantot\My Documents\Training\Supporting Materials\Icons\PNG files for PowerPoint\All Others\mag glass.png"/>
                <p:cNvPicPr>
                  <a:picLocks noChangeAspect="1" noChangeArrowheads="1"/>
                </p:cNvPicPr>
                <p:nvPr/>
              </p:nvPicPr>
              <p:blipFill>
                <a:blip r:embed="rId4" cstate="print"/>
                <a:srcRect/>
                <a:stretch>
                  <a:fillRect/>
                </a:stretch>
              </p:blipFill>
              <p:spPr bwMode="auto">
                <a:xfrm>
                  <a:off x="1143000" y="2055779"/>
                  <a:ext cx="609600" cy="382621"/>
                </a:xfrm>
                <a:prstGeom prst="rect">
                  <a:avLst/>
                </a:prstGeom>
                <a:noFill/>
              </p:spPr>
            </p:pic>
          </p:grpSp>
        </p:grpSp>
      </p:grpSp>
    </p:spTree>
    <p:extLst>
      <p:ext uri="{BB962C8B-B14F-4D97-AF65-F5344CB8AC3E}">
        <p14:creationId xmlns:p14="http://schemas.microsoft.com/office/powerpoint/2010/main" val="132178051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Role Structure Example</a:t>
            </a:r>
            <a:endParaRPr lang="en-US" sz="3200" dirty="0"/>
          </a:p>
        </p:txBody>
      </p:sp>
      <p:graphicFrame>
        <p:nvGraphicFramePr>
          <p:cNvPr id="1026" name="Object 2"/>
          <p:cNvGraphicFramePr>
            <a:graphicFrameLocks noChangeAspect="1"/>
          </p:cNvGraphicFramePr>
          <p:nvPr/>
        </p:nvGraphicFramePr>
        <p:xfrm>
          <a:off x="1181100" y="2131227"/>
          <a:ext cx="2857500" cy="1926431"/>
        </p:xfrm>
        <a:graphic>
          <a:graphicData uri="http://schemas.openxmlformats.org/presentationml/2006/ole">
            <mc:AlternateContent xmlns:mc="http://schemas.openxmlformats.org/markup-compatibility/2006">
              <mc:Choice xmlns:v="urn:schemas-microsoft-com:vml" Requires="v">
                <p:oleObj spid="_x0000_s1188" name="Visio" r:id="rId4" imgW="2893162" imgH="2596858" progId="">
                  <p:embed/>
                </p:oleObj>
              </mc:Choice>
              <mc:Fallback>
                <p:oleObj name="Visio" r:id="rId4" imgW="2893162" imgH="259685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1100" y="2131227"/>
                        <a:ext cx="2857500" cy="1926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4686300" y="2131227"/>
          <a:ext cx="2857500" cy="1926431"/>
        </p:xfrm>
        <a:graphic>
          <a:graphicData uri="http://schemas.openxmlformats.org/presentationml/2006/ole">
            <mc:AlternateContent xmlns:mc="http://schemas.openxmlformats.org/markup-compatibility/2006">
              <mc:Choice xmlns:v="urn:schemas-microsoft-com:vml" Requires="v">
                <p:oleObj spid="_x0000_s1189" name="Visio" r:id="rId6" imgW="2893162" imgH="2596858" progId="">
                  <p:embed/>
                </p:oleObj>
              </mc:Choice>
              <mc:Fallback>
                <p:oleObj name="Visio" r:id="rId6" imgW="2893162" imgH="2596858"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6300" y="2131227"/>
                        <a:ext cx="2857500" cy="1926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4"/>
          <p:cNvGraphicFramePr>
            <a:graphicFrameLocks noChangeAspect="1"/>
          </p:cNvGraphicFramePr>
          <p:nvPr/>
        </p:nvGraphicFramePr>
        <p:xfrm>
          <a:off x="5321300" y="1200151"/>
          <a:ext cx="1231900" cy="776288"/>
        </p:xfrm>
        <a:graphic>
          <a:graphicData uri="http://schemas.openxmlformats.org/presentationml/2006/ole">
            <mc:AlternateContent xmlns:mc="http://schemas.openxmlformats.org/markup-compatibility/2006">
              <mc:Choice xmlns:v="urn:schemas-microsoft-com:vml" Requires="v">
                <p:oleObj spid="_x0000_s1190" name="Visio" r:id="rId8" imgW="1259187" imgH="1061733" progId="">
                  <p:embed/>
                </p:oleObj>
              </mc:Choice>
              <mc:Fallback>
                <p:oleObj name="Visio" r:id="rId8" imgW="1259187" imgH="1061733"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21300" y="1200151"/>
                        <a:ext cx="1231900"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5"/>
          <p:cNvGraphicFramePr>
            <a:graphicFrameLocks noChangeAspect="1"/>
          </p:cNvGraphicFramePr>
          <p:nvPr/>
        </p:nvGraphicFramePr>
        <p:xfrm>
          <a:off x="1752600" y="1200151"/>
          <a:ext cx="1231900" cy="776288"/>
        </p:xfrm>
        <a:graphic>
          <a:graphicData uri="http://schemas.openxmlformats.org/presentationml/2006/ole">
            <mc:AlternateContent xmlns:mc="http://schemas.openxmlformats.org/markup-compatibility/2006">
              <mc:Choice xmlns:v="urn:schemas-microsoft-com:vml" Requires="v">
                <p:oleObj spid="_x0000_s1191" name="Visio" r:id="rId10" imgW="1259187" imgH="1061733" progId="">
                  <p:embed/>
                </p:oleObj>
              </mc:Choice>
              <mc:Fallback>
                <p:oleObj name="Visio" r:id="rId10" imgW="1259187" imgH="1061733"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1200151"/>
                        <a:ext cx="1231900"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8766818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33928A"/>
                </a:solidFill>
              </a:rPr>
              <a:t>Agenda</a:t>
            </a:r>
            <a:endParaRPr lang="en" sz="3200" dirty="0">
              <a:solidFill>
                <a:srgbClr val="33928A"/>
              </a:solidFill>
            </a:endParaRPr>
          </a:p>
        </p:txBody>
      </p:sp>
      <p:sp>
        <p:nvSpPr>
          <p:cNvPr id="242" name="Shape 242"/>
          <p:cNvSpPr txBox="1">
            <a:spLocks noGrp="1"/>
          </p:cNvSpPr>
          <p:nvPr>
            <p:ph idx="1"/>
          </p:nvPr>
        </p:nvSpPr>
        <p:spPr>
          <a:prstGeom prst="rect">
            <a:avLst/>
          </a:prstGeom>
          <a:noFill/>
          <a:ln>
            <a:noFill/>
          </a:ln>
        </p:spPr>
        <p:txBody>
          <a:bodyPr lIns="0" tIns="0" rIns="0" bIns="0" anchor="t" anchorCtr="0">
            <a:noAutofit/>
          </a:bodyPr>
          <a:lstStyle/>
          <a:p>
            <a:pPr marL="495300" indent="-342900">
              <a:buSzPct val="100000"/>
            </a:pPr>
            <a:r>
              <a:rPr lang="en-US" sz="2400" dirty="0" smtClean="0">
                <a:solidFill>
                  <a:schemeClr val="lt2"/>
                </a:solidFill>
              </a:rPr>
              <a:t>Defining roles and privileges</a:t>
            </a:r>
          </a:p>
          <a:p>
            <a:pPr marL="495300" indent="-342900">
              <a:buSzPct val="100000"/>
            </a:pPr>
            <a:r>
              <a:rPr lang="en-US" dirty="0" smtClean="0">
                <a:solidFill>
                  <a:schemeClr val="lt2"/>
                </a:solidFill>
              </a:rPr>
              <a:t>Assigning Privileges to roles</a:t>
            </a:r>
          </a:p>
          <a:p>
            <a:pPr marL="495300" indent="-342900">
              <a:buSzPct val="100000"/>
            </a:pPr>
            <a:r>
              <a:rPr lang="en-US" sz="2400" b="1" dirty="0" smtClean="0">
                <a:solidFill>
                  <a:schemeClr val="lt2"/>
                </a:solidFill>
              </a:rPr>
              <a:t>Securing Databases and </a:t>
            </a:r>
            <a:r>
              <a:rPr lang="en-US" sz="2400" b="1" dirty="0" smtClean="0">
                <a:solidFill>
                  <a:schemeClr val="lt2"/>
                </a:solidFill>
              </a:rPr>
              <a:t>data</a:t>
            </a:r>
            <a:endParaRPr lang="en-US" sz="2400" b="1" dirty="0" smtClean="0">
              <a:solidFill>
                <a:schemeClr val="lt2"/>
              </a:solidFill>
            </a:endParaRPr>
          </a:p>
        </p:txBody>
      </p:sp>
    </p:spTree>
    <p:extLst>
      <p:ext uri="{BB962C8B-B14F-4D97-AF65-F5344CB8AC3E}">
        <p14:creationId xmlns:p14="http://schemas.microsoft.com/office/powerpoint/2010/main" val="3337830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200" dirty="0" smtClean="0">
                <a:solidFill>
                  <a:srgbClr val="33928A"/>
                </a:solidFill>
              </a:rPr>
              <a:t>System-level Security</a:t>
            </a:r>
            <a:endParaRPr lang="en-US" sz="3200" dirty="0">
              <a:solidFill>
                <a:srgbClr val="33928A"/>
              </a:solidFill>
            </a:endParaRPr>
          </a:p>
        </p:txBody>
      </p:sp>
      <p:sp>
        <p:nvSpPr>
          <p:cNvPr id="8" name="Content Placeholder 7"/>
          <p:cNvSpPr>
            <a:spLocks noGrp="1"/>
          </p:cNvSpPr>
          <p:nvPr>
            <p:ph idx="1"/>
          </p:nvPr>
        </p:nvSpPr>
        <p:spPr>
          <a:xfrm>
            <a:off x="457200" y="1093339"/>
            <a:ext cx="8229600" cy="3394472"/>
          </a:xfrm>
        </p:spPr>
        <p:txBody>
          <a:bodyPr/>
          <a:lstStyle/>
          <a:p>
            <a:pPr marL="225425" indent="-225425">
              <a:spcBef>
                <a:spcPts val="300"/>
              </a:spcBef>
              <a:buClr>
                <a:schemeClr val="tx1"/>
              </a:buClr>
              <a:buNone/>
            </a:pPr>
            <a:r>
              <a:rPr lang="en-US" sz="2200" dirty="0" smtClean="0"/>
              <a:t>Problems encountered with system security:</a:t>
            </a:r>
          </a:p>
          <a:p>
            <a:pPr marL="225425" indent="-225425">
              <a:spcBef>
                <a:spcPts val="300"/>
              </a:spcBef>
              <a:buClr>
                <a:schemeClr val="tx1"/>
              </a:buClr>
            </a:pPr>
            <a:r>
              <a:rPr lang="en-US" sz="2200" dirty="0" smtClean="0"/>
              <a:t>Pessimistic model is used, so users do not have access to anything unless specifically assigned.</a:t>
            </a:r>
          </a:p>
          <a:p>
            <a:pPr marL="225425" indent="-225425">
              <a:spcBef>
                <a:spcPts val="300"/>
              </a:spcBef>
              <a:buClr>
                <a:schemeClr val="tx1"/>
              </a:buClr>
            </a:pPr>
            <a:r>
              <a:rPr lang="en-US" sz="2200" dirty="0" smtClean="0"/>
              <a:t>Sharing accounts makes auditing difficult</a:t>
            </a:r>
          </a:p>
          <a:p>
            <a:pPr marL="225425" indent="-225425">
              <a:spcBef>
                <a:spcPts val="300"/>
              </a:spcBef>
              <a:buClr>
                <a:schemeClr val="tx1"/>
              </a:buClr>
            </a:pPr>
            <a:r>
              <a:rPr lang="en-US" sz="2200" dirty="0" smtClean="0"/>
              <a:t>Users are tempted to run additional workloads on master node, such as ETL</a:t>
            </a:r>
          </a:p>
          <a:p>
            <a:pPr marL="225425" indent="-225425">
              <a:spcBef>
                <a:spcPts val="300"/>
              </a:spcBef>
              <a:buClr>
                <a:schemeClr val="tx1"/>
              </a:buClr>
            </a:pPr>
            <a:r>
              <a:rPr lang="en-US" sz="2200" dirty="0" smtClean="0"/>
              <a:t>Once logged into the master, all other hosts are available since SSH keys are exchanged</a:t>
            </a:r>
          </a:p>
          <a:p>
            <a:pPr marL="225425" indent="-225425">
              <a:spcBef>
                <a:spcPts val="300"/>
              </a:spcBef>
              <a:buClr>
                <a:schemeClr val="tx1"/>
              </a:buClr>
            </a:pPr>
            <a:r>
              <a:rPr lang="en-US" sz="2200" dirty="0" smtClean="0"/>
              <a:t>Network infrastructure is not under our control</a:t>
            </a:r>
          </a:p>
          <a:p>
            <a:pPr marL="225425" indent="-225425">
              <a:spcBef>
                <a:spcPts val="300"/>
              </a:spcBef>
              <a:buClr>
                <a:schemeClr val="tx1"/>
              </a:buClr>
            </a:pPr>
            <a:r>
              <a:rPr lang="en-US" sz="2200" dirty="0" smtClean="0"/>
              <a:t>System administration is not under our control</a:t>
            </a:r>
          </a:p>
        </p:txBody>
      </p:sp>
    </p:spTree>
    <p:extLst>
      <p:ext uri="{BB962C8B-B14F-4D97-AF65-F5344CB8AC3E}">
        <p14:creationId xmlns:p14="http://schemas.microsoft.com/office/powerpoint/2010/main" val="65339427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33928A"/>
                </a:solidFill>
              </a:rPr>
              <a:t>Database Security – Roles</a:t>
            </a:r>
            <a:endParaRPr lang="en-US" sz="3200" dirty="0">
              <a:solidFill>
                <a:srgbClr val="33928A"/>
              </a:solidFill>
            </a:endParaRPr>
          </a:p>
        </p:txBody>
      </p:sp>
      <p:sp>
        <p:nvSpPr>
          <p:cNvPr id="3" name="Content Placeholder 2"/>
          <p:cNvSpPr>
            <a:spLocks noGrp="1"/>
          </p:cNvSpPr>
          <p:nvPr>
            <p:ph idx="1"/>
          </p:nvPr>
        </p:nvSpPr>
        <p:spPr/>
        <p:txBody>
          <a:bodyPr/>
          <a:lstStyle/>
          <a:p>
            <a:pPr marL="234950" indent="-234950">
              <a:spcBef>
                <a:spcPts val="600"/>
              </a:spcBef>
              <a:buClr>
                <a:schemeClr val="tx1"/>
              </a:buClr>
              <a:buNone/>
            </a:pPr>
            <a:r>
              <a:rPr lang="en-US" sz="2200" dirty="0" smtClean="0"/>
              <a:t>Roles can be used to enhance security with the following:</a:t>
            </a:r>
          </a:p>
          <a:p>
            <a:pPr marL="234950" indent="-234950">
              <a:spcBef>
                <a:spcPts val="600"/>
              </a:spcBef>
              <a:buClr>
                <a:schemeClr val="tx1"/>
              </a:buClr>
            </a:pPr>
            <a:r>
              <a:rPr lang="en-US" sz="2200" dirty="0" smtClean="0"/>
              <a:t>Each person should have their own role</a:t>
            </a:r>
          </a:p>
          <a:p>
            <a:pPr marL="234950" indent="-234950">
              <a:spcBef>
                <a:spcPts val="600"/>
              </a:spcBef>
              <a:buClr>
                <a:schemeClr val="tx1"/>
              </a:buClr>
            </a:pPr>
            <a:r>
              <a:rPr lang="en-US" sz="2200" dirty="0" smtClean="0"/>
              <a:t>Roles should be further divided into groups, which are usually roles that do not have the </a:t>
            </a:r>
            <a:r>
              <a:rPr lang="en-US" sz="2200" dirty="0" smtClean="0">
                <a:latin typeface="Courier New" pitchFamily="49" charset="0"/>
                <a:cs typeface="Courier New" pitchFamily="49" charset="0"/>
              </a:rPr>
              <a:t>LOGIN</a:t>
            </a:r>
            <a:r>
              <a:rPr lang="en-US" sz="2200" dirty="0" smtClean="0"/>
              <a:t> attribute</a:t>
            </a:r>
          </a:p>
          <a:p>
            <a:pPr marL="234950" indent="-234950">
              <a:spcBef>
                <a:spcPts val="600"/>
              </a:spcBef>
              <a:buClr>
                <a:schemeClr val="tx1"/>
              </a:buClr>
            </a:pPr>
            <a:r>
              <a:rPr lang="en-US" sz="2200" dirty="0" smtClean="0"/>
              <a:t>Privileges should be granted at the group level whenever possible</a:t>
            </a:r>
          </a:p>
          <a:p>
            <a:pPr marL="234950" indent="-234950">
              <a:spcBef>
                <a:spcPts val="600"/>
              </a:spcBef>
              <a:buClr>
                <a:schemeClr val="tx1"/>
              </a:buClr>
            </a:pPr>
            <a:r>
              <a:rPr lang="en-US" sz="2200" dirty="0" smtClean="0"/>
              <a:t>Privileges should be as restrictive as possible</a:t>
            </a:r>
          </a:p>
          <a:p>
            <a:pPr marL="234950" indent="-234950">
              <a:spcBef>
                <a:spcPts val="600"/>
              </a:spcBef>
              <a:buClr>
                <a:schemeClr val="tx1"/>
              </a:buClr>
            </a:pPr>
            <a:r>
              <a:rPr lang="en-US" sz="2200" dirty="0" smtClean="0"/>
              <a:t>Column level access can be accomplished with views</a:t>
            </a:r>
          </a:p>
          <a:p>
            <a:pPr marL="234950" indent="-234950">
              <a:spcBef>
                <a:spcPts val="600"/>
              </a:spcBef>
              <a:buClr>
                <a:schemeClr val="tx1"/>
              </a:buClr>
            </a:pPr>
            <a:r>
              <a:rPr lang="en-US" sz="2200" dirty="0" smtClean="0"/>
              <a:t>Roles are not related to OS users or groups</a:t>
            </a:r>
          </a:p>
        </p:txBody>
      </p:sp>
    </p:spTree>
    <p:extLst>
      <p:ext uri="{BB962C8B-B14F-4D97-AF65-F5344CB8AC3E}">
        <p14:creationId xmlns:p14="http://schemas.microsoft.com/office/powerpoint/2010/main" val="23875390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33928A"/>
                </a:solidFill>
              </a:rPr>
              <a:t>Agenda</a:t>
            </a:r>
            <a:endParaRPr lang="en" sz="3200" dirty="0">
              <a:solidFill>
                <a:srgbClr val="33928A"/>
              </a:solidFill>
            </a:endParaRPr>
          </a:p>
        </p:txBody>
      </p:sp>
      <p:sp>
        <p:nvSpPr>
          <p:cNvPr id="242" name="Shape 242"/>
          <p:cNvSpPr txBox="1">
            <a:spLocks noGrp="1"/>
          </p:cNvSpPr>
          <p:nvPr>
            <p:ph idx="1"/>
          </p:nvPr>
        </p:nvSpPr>
        <p:spPr>
          <a:prstGeom prst="rect">
            <a:avLst/>
          </a:prstGeom>
          <a:noFill/>
          <a:ln>
            <a:noFill/>
          </a:ln>
        </p:spPr>
        <p:txBody>
          <a:bodyPr lIns="0" tIns="0" rIns="0" bIns="0" anchor="t" anchorCtr="0">
            <a:noAutofit/>
          </a:bodyPr>
          <a:lstStyle/>
          <a:p>
            <a:pPr marL="495300" indent="-342900">
              <a:buSzPct val="100000"/>
            </a:pPr>
            <a:r>
              <a:rPr lang="en-US" sz="2400" b="1" dirty="0" smtClean="0">
                <a:solidFill>
                  <a:schemeClr val="lt2"/>
                </a:solidFill>
              </a:rPr>
              <a:t>Defining roles and privileges</a:t>
            </a:r>
          </a:p>
          <a:p>
            <a:pPr marL="495300" indent="-342900">
              <a:buSzPct val="100000"/>
            </a:pPr>
            <a:r>
              <a:rPr lang="en-US" dirty="0" smtClean="0">
                <a:solidFill>
                  <a:schemeClr val="lt2"/>
                </a:solidFill>
              </a:rPr>
              <a:t>Assigning Privileges to roles</a:t>
            </a:r>
          </a:p>
          <a:p>
            <a:pPr marL="495300" indent="-342900">
              <a:buSzPct val="100000"/>
            </a:pPr>
            <a:r>
              <a:rPr lang="en-US" sz="2400" dirty="0" smtClean="0">
                <a:solidFill>
                  <a:schemeClr val="lt2"/>
                </a:solidFill>
              </a:rPr>
              <a:t>Securing Databases and </a:t>
            </a:r>
            <a:r>
              <a:rPr lang="en-US" sz="2400" dirty="0" smtClean="0">
                <a:solidFill>
                  <a:schemeClr val="lt2"/>
                </a:solidFill>
              </a:rPr>
              <a:t>data</a:t>
            </a:r>
            <a:endParaRPr lang="en-US" sz="2400" dirty="0" smtClean="0">
              <a:solidFill>
                <a:schemeClr val="lt2"/>
              </a:solidFill>
            </a:endParaRPr>
          </a:p>
        </p:txBody>
      </p:sp>
    </p:spTree>
    <p:extLst>
      <p:ext uri="{BB962C8B-B14F-4D97-AF65-F5344CB8AC3E}">
        <p14:creationId xmlns:p14="http://schemas.microsoft.com/office/powerpoint/2010/main" val="8087094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28" y="202127"/>
            <a:ext cx="8410499" cy="460500"/>
          </a:xfrm>
        </p:spPr>
        <p:txBody>
          <a:bodyPr/>
          <a:lstStyle/>
          <a:p>
            <a:r>
              <a:rPr lang="en-US" sz="2800" dirty="0" smtClean="0">
                <a:solidFill>
                  <a:srgbClr val="33928A"/>
                </a:solidFill>
              </a:rPr>
              <a:t>Database Architecture – Separation and Isolation</a:t>
            </a:r>
            <a:endParaRPr lang="en-US" sz="2800" dirty="0">
              <a:solidFill>
                <a:srgbClr val="33928A"/>
              </a:solidFill>
            </a:endParaRPr>
          </a:p>
        </p:txBody>
      </p:sp>
      <p:cxnSp>
        <p:nvCxnSpPr>
          <p:cNvPr id="23" name="Straight Connector 22"/>
          <p:cNvCxnSpPr/>
          <p:nvPr/>
        </p:nvCxnSpPr>
        <p:spPr>
          <a:xfrm>
            <a:off x="0" y="2671411"/>
            <a:ext cx="9144000" cy="0"/>
          </a:xfrm>
          <a:prstGeom prst="line">
            <a:avLst/>
          </a:prstGeom>
          <a:ln w="38100">
            <a:solidFill>
              <a:schemeClr val="tx1"/>
            </a:solidFill>
            <a:prstDash val="sysDot"/>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89792" y="2707391"/>
            <a:ext cx="1528070" cy="369332"/>
          </a:xfrm>
          <a:prstGeom prst="rect">
            <a:avLst/>
          </a:prstGeom>
          <a:solidFill>
            <a:schemeClr val="bg1"/>
          </a:solidFill>
          <a:effectLst>
            <a:softEdge rad="63500"/>
          </a:effectLst>
        </p:spPr>
        <p:txBody>
          <a:bodyPr wrap="none" rtlCol="0">
            <a:spAutoFit/>
          </a:bodyPr>
          <a:lstStyle/>
          <a:p>
            <a:r>
              <a:rPr lang="en-US" b="1" dirty="0" smtClean="0">
                <a:solidFill>
                  <a:schemeClr val="bg2"/>
                </a:solidFill>
                <a:latin typeface="Calibri" pitchFamily="34" charset="0"/>
              </a:rPr>
              <a:t>Physical Layer</a:t>
            </a:r>
            <a:endParaRPr lang="en-US" b="1" dirty="0">
              <a:solidFill>
                <a:schemeClr val="bg2"/>
              </a:solidFill>
              <a:latin typeface="Calibri" pitchFamily="34" charset="0"/>
            </a:endParaRPr>
          </a:p>
        </p:txBody>
      </p:sp>
      <p:sp>
        <p:nvSpPr>
          <p:cNvPr id="6" name="Rectangle 5"/>
          <p:cNvSpPr/>
          <p:nvPr/>
        </p:nvSpPr>
        <p:spPr>
          <a:xfrm>
            <a:off x="228600" y="764291"/>
            <a:ext cx="6324600" cy="1771650"/>
          </a:xfrm>
          <a:prstGeom prst="rect">
            <a:avLst/>
          </a:prstGeom>
          <a:solidFill>
            <a:schemeClr val="accent3">
              <a:lumMod val="20000"/>
              <a:lumOff val="80000"/>
            </a:schemeClr>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itchFamily="34" charset="0"/>
            </a:endParaRPr>
          </a:p>
        </p:txBody>
      </p:sp>
      <p:sp>
        <p:nvSpPr>
          <p:cNvPr id="9" name="TextBox 8"/>
          <p:cNvSpPr txBox="1"/>
          <p:nvPr/>
        </p:nvSpPr>
        <p:spPr>
          <a:xfrm>
            <a:off x="533400" y="764291"/>
            <a:ext cx="1331514" cy="338554"/>
          </a:xfrm>
          <a:prstGeom prst="rect">
            <a:avLst/>
          </a:prstGeom>
          <a:solidFill>
            <a:schemeClr val="bg1"/>
          </a:solidFill>
          <a:effectLst>
            <a:softEdge rad="63500"/>
          </a:effectLst>
        </p:spPr>
        <p:txBody>
          <a:bodyPr wrap="none" rtlCol="0">
            <a:spAutoFit/>
          </a:bodyPr>
          <a:lstStyle/>
          <a:p>
            <a:r>
              <a:rPr lang="en-US" sz="1600" b="1" dirty="0" smtClean="0">
                <a:solidFill>
                  <a:srgbClr val="000000"/>
                </a:solidFill>
                <a:latin typeface="Calibri" pitchFamily="34" charset="0"/>
              </a:rPr>
              <a:t>Schema: RISK</a:t>
            </a:r>
          </a:p>
        </p:txBody>
      </p:sp>
      <p:sp>
        <p:nvSpPr>
          <p:cNvPr id="10" name="TextBox 9"/>
          <p:cNvSpPr txBox="1"/>
          <p:nvPr/>
        </p:nvSpPr>
        <p:spPr>
          <a:xfrm>
            <a:off x="2590801" y="764291"/>
            <a:ext cx="1467068" cy="338554"/>
          </a:xfrm>
          <a:prstGeom prst="rect">
            <a:avLst/>
          </a:prstGeom>
          <a:solidFill>
            <a:schemeClr val="bg1"/>
          </a:solidFill>
          <a:effectLst>
            <a:softEdge rad="63500"/>
          </a:effectLst>
        </p:spPr>
        <p:txBody>
          <a:bodyPr wrap="none" rtlCol="0">
            <a:spAutoFit/>
          </a:bodyPr>
          <a:lstStyle/>
          <a:p>
            <a:r>
              <a:rPr lang="en-US" sz="1600" b="1" dirty="0" smtClean="0">
                <a:solidFill>
                  <a:srgbClr val="000000"/>
                </a:solidFill>
                <a:latin typeface="Calibri" pitchFamily="34" charset="0"/>
              </a:rPr>
              <a:t>Schema: SALES</a:t>
            </a:r>
          </a:p>
        </p:txBody>
      </p:sp>
      <p:sp>
        <p:nvSpPr>
          <p:cNvPr id="11" name="TextBox 10"/>
          <p:cNvSpPr txBox="1"/>
          <p:nvPr/>
        </p:nvSpPr>
        <p:spPr>
          <a:xfrm>
            <a:off x="4495814" y="764291"/>
            <a:ext cx="2005777" cy="338554"/>
          </a:xfrm>
          <a:prstGeom prst="rect">
            <a:avLst/>
          </a:prstGeom>
          <a:solidFill>
            <a:schemeClr val="bg1"/>
          </a:solidFill>
          <a:effectLst>
            <a:softEdge rad="63500"/>
          </a:effectLst>
        </p:spPr>
        <p:txBody>
          <a:bodyPr wrap="none" rtlCol="0">
            <a:spAutoFit/>
          </a:bodyPr>
          <a:lstStyle/>
          <a:p>
            <a:r>
              <a:rPr lang="en-US" sz="1600" b="1" dirty="0" smtClean="0">
                <a:solidFill>
                  <a:srgbClr val="000000"/>
                </a:solidFill>
                <a:latin typeface="Calibri" pitchFamily="34" charset="0"/>
              </a:rPr>
              <a:t>Schema: MARKETING</a:t>
            </a:r>
          </a:p>
        </p:txBody>
      </p:sp>
      <p:cxnSp>
        <p:nvCxnSpPr>
          <p:cNvPr id="13" name="Straight Connector 12"/>
          <p:cNvCxnSpPr/>
          <p:nvPr/>
        </p:nvCxnSpPr>
        <p:spPr>
          <a:xfrm>
            <a:off x="2209800" y="764291"/>
            <a:ext cx="0" cy="177165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419600" y="764291"/>
            <a:ext cx="0" cy="177165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28600" y="2821691"/>
            <a:ext cx="6324600" cy="1828800"/>
          </a:xfrm>
          <a:prstGeom prst="rect">
            <a:avLst/>
          </a:prstGeom>
          <a:solidFill>
            <a:schemeClr val="accent4">
              <a:lumMod val="20000"/>
              <a:lumOff val="80000"/>
            </a:schemeClr>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itchFamily="34" charset="0"/>
            </a:endParaRPr>
          </a:p>
        </p:txBody>
      </p:sp>
      <p:cxnSp>
        <p:nvCxnSpPr>
          <p:cNvPr id="15" name="Straight Connector 14"/>
          <p:cNvCxnSpPr/>
          <p:nvPr/>
        </p:nvCxnSpPr>
        <p:spPr>
          <a:xfrm>
            <a:off x="2209800" y="2821691"/>
            <a:ext cx="0" cy="182880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419600" y="2821691"/>
            <a:ext cx="0" cy="182880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533400" y="4396575"/>
            <a:ext cx="1331514" cy="338554"/>
          </a:xfrm>
          <a:prstGeom prst="rect">
            <a:avLst/>
          </a:prstGeom>
          <a:solidFill>
            <a:schemeClr val="bg1"/>
          </a:solidFill>
          <a:effectLst>
            <a:softEdge rad="63500"/>
          </a:effectLst>
        </p:spPr>
        <p:txBody>
          <a:bodyPr wrap="none" rtlCol="0">
            <a:spAutoFit/>
          </a:bodyPr>
          <a:lstStyle/>
          <a:p>
            <a:r>
              <a:rPr lang="en-US" sz="1600" b="1" dirty="0" smtClean="0">
                <a:solidFill>
                  <a:srgbClr val="000000"/>
                </a:solidFill>
                <a:latin typeface="Calibri" pitchFamily="34" charset="0"/>
              </a:rPr>
              <a:t>Schema: RISK</a:t>
            </a:r>
          </a:p>
        </p:txBody>
      </p:sp>
      <p:sp>
        <p:nvSpPr>
          <p:cNvPr id="152" name="TextBox 151"/>
          <p:cNvSpPr txBox="1"/>
          <p:nvPr/>
        </p:nvSpPr>
        <p:spPr>
          <a:xfrm>
            <a:off x="2590801" y="4396575"/>
            <a:ext cx="1467068" cy="338554"/>
          </a:xfrm>
          <a:prstGeom prst="rect">
            <a:avLst/>
          </a:prstGeom>
          <a:solidFill>
            <a:schemeClr val="bg1"/>
          </a:solidFill>
          <a:effectLst>
            <a:softEdge rad="63500"/>
          </a:effectLst>
        </p:spPr>
        <p:txBody>
          <a:bodyPr wrap="none" rtlCol="0">
            <a:spAutoFit/>
          </a:bodyPr>
          <a:lstStyle/>
          <a:p>
            <a:r>
              <a:rPr lang="en-US" sz="1600" b="1" dirty="0" smtClean="0">
                <a:solidFill>
                  <a:srgbClr val="000000"/>
                </a:solidFill>
                <a:latin typeface="Calibri" pitchFamily="34" charset="0"/>
              </a:rPr>
              <a:t>Schema: SALES</a:t>
            </a:r>
          </a:p>
        </p:txBody>
      </p:sp>
      <p:sp>
        <p:nvSpPr>
          <p:cNvPr id="153" name="TextBox 152"/>
          <p:cNvSpPr txBox="1"/>
          <p:nvPr/>
        </p:nvSpPr>
        <p:spPr>
          <a:xfrm>
            <a:off x="4495814" y="4396575"/>
            <a:ext cx="2005777" cy="338554"/>
          </a:xfrm>
          <a:prstGeom prst="rect">
            <a:avLst/>
          </a:prstGeom>
          <a:solidFill>
            <a:schemeClr val="bg1"/>
          </a:solidFill>
          <a:effectLst>
            <a:softEdge rad="63500"/>
          </a:effectLst>
        </p:spPr>
        <p:txBody>
          <a:bodyPr wrap="none" rtlCol="0">
            <a:spAutoFit/>
          </a:bodyPr>
          <a:lstStyle/>
          <a:p>
            <a:r>
              <a:rPr lang="en-US" sz="1600" b="1" dirty="0" smtClean="0">
                <a:solidFill>
                  <a:srgbClr val="000000"/>
                </a:solidFill>
                <a:latin typeface="Calibri" pitchFamily="34" charset="0"/>
              </a:rPr>
              <a:t>Schema: MARKETING</a:t>
            </a:r>
          </a:p>
        </p:txBody>
      </p:sp>
      <p:sp>
        <p:nvSpPr>
          <p:cNvPr id="154" name="Rounded Rectangle 153"/>
          <p:cNvSpPr/>
          <p:nvPr/>
        </p:nvSpPr>
        <p:spPr>
          <a:xfrm>
            <a:off x="3489434" y="2947816"/>
            <a:ext cx="762000" cy="1314450"/>
          </a:xfrm>
          <a:prstGeom prst="roundRect">
            <a:avLst>
              <a:gd name="adj" fmla="val 4253"/>
            </a:avLst>
          </a:prstGeom>
          <a:noFill/>
          <a:ln w="38100">
            <a:solidFill>
              <a:schemeClr val="tx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Arrow Connector 161"/>
          <p:cNvCxnSpPr/>
          <p:nvPr/>
        </p:nvCxnSpPr>
        <p:spPr>
          <a:xfrm>
            <a:off x="3886200" y="2250191"/>
            <a:ext cx="0" cy="721274"/>
          </a:xfrm>
          <a:prstGeom prst="straightConnector1">
            <a:avLst/>
          </a:prstGeom>
          <a:ln w="28575">
            <a:solidFill>
              <a:schemeClr val="bg2">
                <a:lumMod val="7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1" name="Rounded Rectangle 190"/>
          <p:cNvSpPr/>
          <p:nvPr/>
        </p:nvSpPr>
        <p:spPr>
          <a:xfrm>
            <a:off x="2377966" y="2821691"/>
            <a:ext cx="762000" cy="1314450"/>
          </a:xfrm>
          <a:prstGeom prst="roundRect">
            <a:avLst>
              <a:gd name="adj" fmla="val 4253"/>
            </a:avLst>
          </a:prstGeom>
          <a:noFill/>
          <a:ln w="38100">
            <a:solidFill>
              <a:schemeClr val="tx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8" name="Straight Arrow Connector 207"/>
          <p:cNvCxnSpPr/>
          <p:nvPr/>
        </p:nvCxnSpPr>
        <p:spPr>
          <a:xfrm>
            <a:off x="2819400" y="1564399"/>
            <a:ext cx="0" cy="1259273"/>
          </a:xfrm>
          <a:prstGeom prst="straightConnector1">
            <a:avLst/>
          </a:prstGeom>
          <a:ln w="28575">
            <a:solidFill>
              <a:schemeClr val="bg2">
                <a:lumMod val="7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p:nvPr/>
        </p:nvCxnSpPr>
        <p:spPr>
          <a:xfrm>
            <a:off x="838200" y="2250191"/>
            <a:ext cx="0" cy="857250"/>
          </a:xfrm>
          <a:prstGeom prst="straightConnector1">
            <a:avLst/>
          </a:prstGeom>
          <a:ln w="28575">
            <a:solidFill>
              <a:schemeClr val="bg2">
                <a:lumMod val="7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a:off x="1752600" y="2021591"/>
            <a:ext cx="0" cy="857250"/>
          </a:xfrm>
          <a:prstGeom prst="straightConnector1">
            <a:avLst/>
          </a:prstGeom>
          <a:ln w="28575">
            <a:solidFill>
              <a:schemeClr val="bg2">
                <a:lumMod val="7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a:off x="1219200" y="1507241"/>
            <a:ext cx="0" cy="2286000"/>
          </a:xfrm>
          <a:prstGeom prst="straightConnector1">
            <a:avLst/>
          </a:prstGeom>
          <a:ln w="28575">
            <a:solidFill>
              <a:schemeClr val="bg2">
                <a:lumMod val="7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4" name="Rounded Rectangle 223"/>
          <p:cNvSpPr/>
          <p:nvPr/>
        </p:nvSpPr>
        <p:spPr>
          <a:xfrm>
            <a:off x="5389784" y="2993141"/>
            <a:ext cx="934816" cy="1314450"/>
          </a:xfrm>
          <a:prstGeom prst="roundRect">
            <a:avLst>
              <a:gd name="adj" fmla="val 4253"/>
            </a:avLst>
          </a:prstGeom>
          <a:noFill/>
          <a:ln w="38100">
            <a:solidFill>
              <a:schemeClr val="tx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5" name="Straight Arrow Connector 224"/>
          <p:cNvCxnSpPr/>
          <p:nvPr/>
        </p:nvCxnSpPr>
        <p:spPr>
          <a:xfrm>
            <a:off x="5943600" y="2193041"/>
            <a:ext cx="0" cy="800100"/>
          </a:xfrm>
          <a:prstGeom prst="straightConnector1">
            <a:avLst/>
          </a:prstGeom>
          <a:ln w="28575">
            <a:solidFill>
              <a:schemeClr val="bg2">
                <a:lumMod val="7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9" name="Flowchart: Predefined Process 128"/>
          <p:cNvSpPr/>
          <p:nvPr/>
        </p:nvSpPr>
        <p:spPr>
          <a:xfrm>
            <a:off x="811607" y="1050041"/>
            <a:ext cx="712405" cy="457200"/>
          </a:xfrm>
          <a:prstGeom prst="flowChartPredefinedProcess">
            <a:avLst/>
          </a:prstGeom>
          <a:solidFill>
            <a:srgbClr val="FFFFCC"/>
          </a:solidFill>
          <a:ln w="12700">
            <a:solidFill>
              <a:schemeClr val="accent6">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itchFamily="34" charset="0"/>
            </a:endParaRPr>
          </a:p>
        </p:txBody>
      </p:sp>
      <p:sp>
        <p:nvSpPr>
          <p:cNvPr id="131" name="TextBox 130"/>
          <p:cNvSpPr txBox="1"/>
          <p:nvPr/>
        </p:nvSpPr>
        <p:spPr>
          <a:xfrm>
            <a:off x="862778" y="1107191"/>
            <a:ext cx="625392" cy="338554"/>
          </a:xfrm>
          <a:prstGeom prst="rect">
            <a:avLst/>
          </a:prstGeom>
          <a:noFill/>
        </p:spPr>
        <p:txBody>
          <a:bodyPr wrap="none" rtlCol="0">
            <a:spAutoFit/>
          </a:bodyPr>
          <a:lstStyle/>
          <a:p>
            <a:r>
              <a:rPr lang="en-US" sz="1600" b="1" dirty="0" smtClean="0">
                <a:solidFill>
                  <a:srgbClr val="000000"/>
                </a:solidFill>
                <a:latin typeface="Calibri" pitchFamily="34" charset="0"/>
              </a:rPr>
              <a:t>View</a:t>
            </a:r>
            <a:endParaRPr lang="en-US" sz="1600" b="1" dirty="0">
              <a:solidFill>
                <a:srgbClr val="000000"/>
              </a:solidFill>
              <a:latin typeface="Calibri" pitchFamily="34" charset="0"/>
            </a:endParaRPr>
          </a:p>
        </p:txBody>
      </p:sp>
      <p:sp>
        <p:nvSpPr>
          <p:cNvPr id="140" name="Flowchart: Predefined Process 139"/>
          <p:cNvSpPr/>
          <p:nvPr/>
        </p:nvSpPr>
        <p:spPr>
          <a:xfrm>
            <a:off x="3554811" y="1781167"/>
            <a:ext cx="712405" cy="457200"/>
          </a:xfrm>
          <a:prstGeom prst="flowChartPredefinedProcess">
            <a:avLst/>
          </a:prstGeom>
          <a:solidFill>
            <a:srgbClr val="FFFFCC"/>
          </a:solidFill>
          <a:ln w="12700">
            <a:solidFill>
              <a:schemeClr val="accent6">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itchFamily="34" charset="0"/>
            </a:endParaRPr>
          </a:p>
        </p:txBody>
      </p:sp>
      <p:sp>
        <p:nvSpPr>
          <p:cNvPr id="142" name="TextBox 141"/>
          <p:cNvSpPr txBox="1"/>
          <p:nvPr/>
        </p:nvSpPr>
        <p:spPr>
          <a:xfrm>
            <a:off x="3605978" y="1838317"/>
            <a:ext cx="625392" cy="338554"/>
          </a:xfrm>
          <a:prstGeom prst="rect">
            <a:avLst/>
          </a:prstGeom>
          <a:noFill/>
        </p:spPr>
        <p:txBody>
          <a:bodyPr wrap="none" rtlCol="0">
            <a:spAutoFit/>
          </a:bodyPr>
          <a:lstStyle/>
          <a:p>
            <a:r>
              <a:rPr lang="en-US" sz="1600" b="1" dirty="0" smtClean="0">
                <a:solidFill>
                  <a:srgbClr val="000000"/>
                </a:solidFill>
                <a:latin typeface="Calibri" pitchFamily="34" charset="0"/>
              </a:rPr>
              <a:t>View</a:t>
            </a:r>
            <a:endParaRPr lang="en-US" sz="1600" b="1" dirty="0">
              <a:solidFill>
                <a:srgbClr val="000000"/>
              </a:solidFill>
              <a:latin typeface="Calibri" pitchFamily="34" charset="0"/>
            </a:endParaRPr>
          </a:p>
        </p:txBody>
      </p:sp>
      <p:sp>
        <p:nvSpPr>
          <p:cNvPr id="145" name="Flowchart: Predefined Process 144"/>
          <p:cNvSpPr/>
          <p:nvPr/>
        </p:nvSpPr>
        <p:spPr>
          <a:xfrm>
            <a:off x="4648213" y="1164341"/>
            <a:ext cx="712405" cy="457200"/>
          </a:xfrm>
          <a:prstGeom prst="flowChartPredefinedProcess">
            <a:avLst/>
          </a:prstGeom>
          <a:solidFill>
            <a:srgbClr val="FFFFCC"/>
          </a:solidFill>
          <a:ln w="12700">
            <a:solidFill>
              <a:schemeClr val="accent6">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itchFamily="34" charset="0"/>
            </a:endParaRPr>
          </a:p>
        </p:txBody>
      </p:sp>
      <p:sp>
        <p:nvSpPr>
          <p:cNvPr id="146" name="TextBox 145"/>
          <p:cNvSpPr txBox="1"/>
          <p:nvPr/>
        </p:nvSpPr>
        <p:spPr>
          <a:xfrm>
            <a:off x="4699383" y="1221491"/>
            <a:ext cx="625392" cy="338554"/>
          </a:xfrm>
          <a:prstGeom prst="rect">
            <a:avLst/>
          </a:prstGeom>
          <a:noFill/>
        </p:spPr>
        <p:txBody>
          <a:bodyPr wrap="none" rtlCol="0">
            <a:spAutoFit/>
          </a:bodyPr>
          <a:lstStyle/>
          <a:p>
            <a:r>
              <a:rPr lang="en-US" sz="1600" b="1" dirty="0" smtClean="0">
                <a:solidFill>
                  <a:srgbClr val="000000"/>
                </a:solidFill>
                <a:latin typeface="Calibri" pitchFamily="34" charset="0"/>
              </a:rPr>
              <a:t>View</a:t>
            </a:r>
            <a:endParaRPr lang="en-US" sz="1600" b="1" dirty="0">
              <a:solidFill>
                <a:srgbClr val="000000"/>
              </a:solidFill>
              <a:latin typeface="Calibri" pitchFamily="34" charset="0"/>
            </a:endParaRPr>
          </a:p>
        </p:txBody>
      </p:sp>
      <p:sp>
        <p:nvSpPr>
          <p:cNvPr id="211" name="Flowchart: Predefined Process 210"/>
          <p:cNvSpPr/>
          <p:nvPr/>
        </p:nvSpPr>
        <p:spPr>
          <a:xfrm>
            <a:off x="2488011" y="1164341"/>
            <a:ext cx="712405" cy="457200"/>
          </a:xfrm>
          <a:prstGeom prst="flowChartPredefinedProcess">
            <a:avLst/>
          </a:prstGeom>
          <a:solidFill>
            <a:srgbClr val="FFFFCC"/>
          </a:solidFill>
          <a:ln w="12700">
            <a:solidFill>
              <a:schemeClr val="accent6">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itchFamily="34" charset="0"/>
            </a:endParaRPr>
          </a:p>
        </p:txBody>
      </p:sp>
      <p:sp>
        <p:nvSpPr>
          <p:cNvPr id="212" name="TextBox 211"/>
          <p:cNvSpPr txBox="1"/>
          <p:nvPr/>
        </p:nvSpPr>
        <p:spPr>
          <a:xfrm>
            <a:off x="2539178" y="1221491"/>
            <a:ext cx="625392" cy="338554"/>
          </a:xfrm>
          <a:prstGeom prst="rect">
            <a:avLst/>
          </a:prstGeom>
          <a:noFill/>
        </p:spPr>
        <p:txBody>
          <a:bodyPr wrap="none" rtlCol="0">
            <a:spAutoFit/>
          </a:bodyPr>
          <a:lstStyle/>
          <a:p>
            <a:r>
              <a:rPr lang="en-US" sz="1600" b="1" dirty="0" smtClean="0">
                <a:solidFill>
                  <a:srgbClr val="000000"/>
                </a:solidFill>
                <a:latin typeface="Calibri" pitchFamily="34" charset="0"/>
              </a:rPr>
              <a:t>View</a:t>
            </a:r>
            <a:endParaRPr lang="en-US" sz="1600" b="1" dirty="0">
              <a:solidFill>
                <a:srgbClr val="000000"/>
              </a:solidFill>
              <a:latin typeface="Calibri" pitchFamily="34" charset="0"/>
            </a:endParaRPr>
          </a:p>
        </p:txBody>
      </p:sp>
      <p:grpSp>
        <p:nvGrpSpPr>
          <p:cNvPr id="19" name="Group 77"/>
          <p:cNvGrpSpPr/>
          <p:nvPr/>
        </p:nvGrpSpPr>
        <p:grpSpPr>
          <a:xfrm>
            <a:off x="304807" y="1792991"/>
            <a:ext cx="712405" cy="457200"/>
            <a:chOff x="8001000" y="1676400"/>
            <a:chExt cx="712405" cy="609600"/>
          </a:xfrm>
          <a:effectLst>
            <a:outerShdw blurRad="50800" dist="38100" dir="2700000" algn="tl" rotWithShape="0">
              <a:prstClr val="black">
                <a:alpha val="40000"/>
              </a:prstClr>
            </a:outerShdw>
          </a:effectLst>
        </p:grpSpPr>
        <p:sp>
          <p:nvSpPr>
            <p:cNvPr id="216" name="Flowchart: Predefined Process 215"/>
            <p:cNvSpPr/>
            <p:nvPr/>
          </p:nvSpPr>
          <p:spPr>
            <a:xfrm>
              <a:off x="8001000" y="1676400"/>
              <a:ext cx="712405" cy="609600"/>
            </a:xfrm>
            <a:prstGeom prst="flowChartPredefinedProcess">
              <a:avLst/>
            </a:prstGeom>
            <a:solidFill>
              <a:srgbClr val="FFFFCC"/>
            </a:solidFill>
            <a:ln w="12700">
              <a:solidFill>
                <a:schemeClr val="accent6">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itchFamily="34" charset="0"/>
              </a:endParaRPr>
            </a:p>
          </p:txBody>
        </p:sp>
        <p:sp>
          <p:nvSpPr>
            <p:cNvPr id="217" name="TextBox 216"/>
            <p:cNvSpPr txBox="1"/>
            <p:nvPr/>
          </p:nvSpPr>
          <p:spPr>
            <a:xfrm>
              <a:off x="8052183" y="1752600"/>
              <a:ext cx="625392" cy="451405"/>
            </a:xfrm>
            <a:prstGeom prst="rect">
              <a:avLst/>
            </a:prstGeom>
            <a:noFill/>
          </p:spPr>
          <p:txBody>
            <a:bodyPr wrap="none" rtlCol="0">
              <a:spAutoFit/>
            </a:bodyPr>
            <a:lstStyle/>
            <a:p>
              <a:r>
                <a:rPr lang="en-US" sz="1600" b="1" dirty="0" smtClean="0">
                  <a:solidFill>
                    <a:srgbClr val="000000"/>
                  </a:solidFill>
                  <a:latin typeface="Calibri" pitchFamily="34" charset="0"/>
                </a:rPr>
                <a:t>View</a:t>
              </a:r>
              <a:endParaRPr lang="en-US" sz="1600" b="1" dirty="0">
                <a:solidFill>
                  <a:srgbClr val="000000"/>
                </a:solidFill>
                <a:latin typeface="Calibri" pitchFamily="34" charset="0"/>
              </a:endParaRPr>
            </a:p>
          </p:txBody>
        </p:sp>
      </p:grpSp>
      <p:sp>
        <p:nvSpPr>
          <p:cNvPr id="220" name="Flowchart: Predefined Process 219"/>
          <p:cNvSpPr/>
          <p:nvPr/>
        </p:nvSpPr>
        <p:spPr>
          <a:xfrm>
            <a:off x="1371608" y="1735841"/>
            <a:ext cx="712405" cy="457200"/>
          </a:xfrm>
          <a:prstGeom prst="flowChartPredefinedProcess">
            <a:avLst/>
          </a:prstGeom>
          <a:solidFill>
            <a:srgbClr val="FFFFCC"/>
          </a:solidFill>
          <a:ln w="12700">
            <a:solidFill>
              <a:schemeClr val="accent6">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itchFamily="34" charset="0"/>
            </a:endParaRPr>
          </a:p>
        </p:txBody>
      </p:sp>
      <p:sp>
        <p:nvSpPr>
          <p:cNvPr id="221" name="TextBox 220"/>
          <p:cNvSpPr txBox="1"/>
          <p:nvPr/>
        </p:nvSpPr>
        <p:spPr>
          <a:xfrm>
            <a:off x="1422783" y="1792991"/>
            <a:ext cx="625392" cy="338554"/>
          </a:xfrm>
          <a:prstGeom prst="rect">
            <a:avLst/>
          </a:prstGeom>
          <a:noFill/>
        </p:spPr>
        <p:txBody>
          <a:bodyPr wrap="none" rtlCol="0">
            <a:spAutoFit/>
          </a:bodyPr>
          <a:lstStyle/>
          <a:p>
            <a:r>
              <a:rPr lang="en-US" sz="1600" b="1" dirty="0" smtClean="0">
                <a:solidFill>
                  <a:srgbClr val="000000"/>
                </a:solidFill>
                <a:latin typeface="Calibri" pitchFamily="34" charset="0"/>
              </a:rPr>
              <a:t>View</a:t>
            </a:r>
            <a:endParaRPr lang="en-US" sz="1600" b="1" dirty="0">
              <a:solidFill>
                <a:srgbClr val="000000"/>
              </a:solidFill>
              <a:latin typeface="Calibri" pitchFamily="34" charset="0"/>
            </a:endParaRPr>
          </a:p>
        </p:txBody>
      </p:sp>
      <p:sp>
        <p:nvSpPr>
          <p:cNvPr id="228" name="Flowchart: Predefined Process 227"/>
          <p:cNvSpPr/>
          <p:nvPr/>
        </p:nvSpPr>
        <p:spPr>
          <a:xfrm>
            <a:off x="5535998" y="1735841"/>
            <a:ext cx="712405" cy="457200"/>
          </a:xfrm>
          <a:prstGeom prst="flowChartPredefinedProcess">
            <a:avLst/>
          </a:prstGeom>
          <a:solidFill>
            <a:srgbClr val="FFFFCC"/>
          </a:solidFill>
          <a:ln w="12700">
            <a:solidFill>
              <a:schemeClr val="accent6">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itchFamily="34" charset="0"/>
            </a:endParaRPr>
          </a:p>
        </p:txBody>
      </p:sp>
      <p:sp>
        <p:nvSpPr>
          <p:cNvPr id="229" name="TextBox 228"/>
          <p:cNvSpPr txBox="1"/>
          <p:nvPr/>
        </p:nvSpPr>
        <p:spPr>
          <a:xfrm>
            <a:off x="5587178" y="1792991"/>
            <a:ext cx="625392" cy="338554"/>
          </a:xfrm>
          <a:prstGeom prst="rect">
            <a:avLst/>
          </a:prstGeom>
          <a:noFill/>
        </p:spPr>
        <p:txBody>
          <a:bodyPr wrap="none" rtlCol="0">
            <a:spAutoFit/>
          </a:bodyPr>
          <a:lstStyle/>
          <a:p>
            <a:r>
              <a:rPr lang="en-US" sz="1600" b="1" dirty="0" smtClean="0">
                <a:solidFill>
                  <a:srgbClr val="000000"/>
                </a:solidFill>
                <a:latin typeface="Calibri" pitchFamily="34" charset="0"/>
              </a:rPr>
              <a:t>View</a:t>
            </a:r>
            <a:endParaRPr lang="en-US" sz="1600" b="1" dirty="0">
              <a:solidFill>
                <a:srgbClr val="000000"/>
              </a:solidFill>
              <a:latin typeface="Calibri" pitchFamily="34" charset="0"/>
            </a:endParaRPr>
          </a:p>
        </p:txBody>
      </p:sp>
      <p:cxnSp>
        <p:nvCxnSpPr>
          <p:cNvPr id="230" name="Straight Arrow Connector 229"/>
          <p:cNvCxnSpPr/>
          <p:nvPr/>
        </p:nvCxnSpPr>
        <p:spPr>
          <a:xfrm>
            <a:off x="4953000" y="1621541"/>
            <a:ext cx="0" cy="1714500"/>
          </a:xfrm>
          <a:prstGeom prst="straightConnector1">
            <a:avLst/>
          </a:prstGeom>
          <a:ln w="28575">
            <a:solidFill>
              <a:schemeClr val="bg2">
                <a:lumMod val="7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p:nvPr/>
        </p:nvCxnSpPr>
        <p:spPr>
          <a:xfrm>
            <a:off x="1524000" y="3393191"/>
            <a:ext cx="0" cy="376401"/>
          </a:xfrm>
          <a:prstGeom prst="straightConnector1">
            <a:avLst/>
          </a:prstGeom>
          <a:ln w="12700">
            <a:solidFill>
              <a:schemeClr val="bg2">
                <a:lumMod val="7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2" name="Group 44"/>
          <p:cNvGrpSpPr/>
          <p:nvPr/>
        </p:nvGrpSpPr>
        <p:grpSpPr>
          <a:xfrm>
            <a:off x="1371600" y="2878841"/>
            <a:ext cx="651340" cy="514350"/>
            <a:chOff x="8153400" y="1524000"/>
            <a:chExt cx="651340" cy="685800"/>
          </a:xfrm>
        </p:grpSpPr>
        <p:sp>
          <p:nvSpPr>
            <p:cNvPr id="46" name="Flowchart: Internal Storage 45"/>
            <p:cNvSpPr/>
            <p:nvPr/>
          </p:nvSpPr>
          <p:spPr>
            <a:xfrm>
              <a:off x="8153400" y="1524000"/>
              <a:ext cx="609600" cy="685800"/>
            </a:xfrm>
            <a:prstGeom prst="flowChartInternalStorage">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itchFamily="34" charset="0"/>
              </a:endParaRPr>
            </a:p>
          </p:txBody>
        </p:sp>
        <p:sp>
          <p:nvSpPr>
            <p:cNvPr id="47" name="TextBox 46"/>
            <p:cNvSpPr txBox="1"/>
            <p:nvPr/>
          </p:nvSpPr>
          <p:spPr>
            <a:xfrm>
              <a:off x="8153400" y="1676400"/>
              <a:ext cx="651340" cy="451405"/>
            </a:xfrm>
            <a:prstGeom prst="rect">
              <a:avLst/>
            </a:prstGeom>
            <a:noFill/>
          </p:spPr>
          <p:txBody>
            <a:bodyPr wrap="none" rtlCol="0">
              <a:spAutoFit/>
            </a:bodyPr>
            <a:lstStyle/>
            <a:p>
              <a:r>
                <a:rPr lang="en-US" sz="1600" b="1" dirty="0" smtClean="0">
                  <a:solidFill>
                    <a:srgbClr val="000000"/>
                  </a:solidFill>
                  <a:latin typeface="Calibri" pitchFamily="34" charset="0"/>
                </a:rPr>
                <a:t>Table</a:t>
              </a:r>
              <a:endParaRPr lang="en-US" sz="1600" b="1" dirty="0">
                <a:solidFill>
                  <a:srgbClr val="000000"/>
                </a:solidFill>
                <a:latin typeface="Calibri" pitchFamily="34" charset="0"/>
              </a:endParaRPr>
            </a:p>
          </p:txBody>
        </p:sp>
      </p:grpSp>
      <p:grpSp>
        <p:nvGrpSpPr>
          <p:cNvPr id="24" name="Group 47"/>
          <p:cNvGrpSpPr/>
          <p:nvPr/>
        </p:nvGrpSpPr>
        <p:grpSpPr>
          <a:xfrm>
            <a:off x="990600" y="3793241"/>
            <a:ext cx="651340" cy="514350"/>
            <a:chOff x="8153400" y="1524000"/>
            <a:chExt cx="651340" cy="685800"/>
          </a:xfrm>
        </p:grpSpPr>
        <p:sp>
          <p:nvSpPr>
            <p:cNvPr id="49" name="Flowchart: Internal Storage 48"/>
            <p:cNvSpPr/>
            <p:nvPr/>
          </p:nvSpPr>
          <p:spPr>
            <a:xfrm>
              <a:off x="8153400" y="1524000"/>
              <a:ext cx="609600" cy="685800"/>
            </a:xfrm>
            <a:prstGeom prst="flowChartInternalStorage">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itchFamily="34" charset="0"/>
              </a:endParaRPr>
            </a:p>
          </p:txBody>
        </p:sp>
        <p:sp>
          <p:nvSpPr>
            <p:cNvPr id="50" name="TextBox 49"/>
            <p:cNvSpPr txBox="1"/>
            <p:nvPr/>
          </p:nvSpPr>
          <p:spPr>
            <a:xfrm>
              <a:off x="8153400" y="1676400"/>
              <a:ext cx="651340" cy="451405"/>
            </a:xfrm>
            <a:prstGeom prst="rect">
              <a:avLst/>
            </a:prstGeom>
            <a:noFill/>
          </p:spPr>
          <p:txBody>
            <a:bodyPr wrap="none" rtlCol="0">
              <a:spAutoFit/>
            </a:bodyPr>
            <a:lstStyle/>
            <a:p>
              <a:r>
                <a:rPr lang="en-US" sz="1600" b="1" dirty="0" smtClean="0">
                  <a:solidFill>
                    <a:srgbClr val="000000"/>
                  </a:solidFill>
                  <a:latin typeface="Calibri" pitchFamily="34" charset="0"/>
                </a:rPr>
                <a:t>Table</a:t>
              </a:r>
              <a:endParaRPr lang="en-US" sz="1600" b="1" dirty="0">
                <a:solidFill>
                  <a:srgbClr val="000000"/>
                </a:solidFill>
                <a:latin typeface="Calibri" pitchFamily="34" charset="0"/>
              </a:endParaRPr>
            </a:p>
          </p:txBody>
        </p:sp>
      </p:grpSp>
      <p:grpSp>
        <p:nvGrpSpPr>
          <p:cNvPr id="25" name="Group 62"/>
          <p:cNvGrpSpPr/>
          <p:nvPr/>
        </p:nvGrpSpPr>
        <p:grpSpPr>
          <a:xfrm>
            <a:off x="5614380" y="3050291"/>
            <a:ext cx="651340" cy="514350"/>
            <a:chOff x="8153400" y="1524000"/>
            <a:chExt cx="651340" cy="685800"/>
          </a:xfrm>
        </p:grpSpPr>
        <p:sp>
          <p:nvSpPr>
            <p:cNvPr id="64" name="Flowchart: Internal Storage 63"/>
            <p:cNvSpPr/>
            <p:nvPr/>
          </p:nvSpPr>
          <p:spPr>
            <a:xfrm>
              <a:off x="8153400" y="1524000"/>
              <a:ext cx="609600" cy="685800"/>
            </a:xfrm>
            <a:prstGeom prst="flowChartInternalStorage">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itchFamily="34" charset="0"/>
              </a:endParaRPr>
            </a:p>
          </p:txBody>
        </p:sp>
        <p:sp>
          <p:nvSpPr>
            <p:cNvPr id="65" name="TextBox 64"/>
            <p:cNvSpPr txBox="1"/>
            <p:nvPr/>
          </p:nvSpPr>
          <p:spPr>
            <a:xfrm>
              <a:off x="8153400" y="1676400"/>
              <a:ext cx="651340" cy="451405"/>
            </a:xfrm>
            <a:prstGeom prst="rect">
              <a:avLst/>
            </a:prstGeom>
            <a:noFill/>
          </p:spPr>
          <p:txBody>
            <a:bodyPr wrap="none" rtlCol="0">
              <a:spAutoFit/>
            </a:bodyPr>
            <a:lstStyle/>
            <a:p>
              <a:r>
                <a:rPr lang="en-US" sz="1600" b="1" dirty="0" smtClean="0">
                  <a:solidFill>
                    <a:srgbClr val="000000"/>
                  </a:solidFill>
                  <a:latin typeface="Calibri" pitchFamily="34" charset="0"/>
                </a:rPr>
                <a:t>Table</a:t>
              </a:r>
              <a:endParaRPr lang="en-US" sz="1600" b="1" dirty="0">
                <a:solidFill>
                  <a:srgbClr val="000000"/>
                </a:solidFill>
                <a:latin typeface="Calibri" pitchFamily="34" charset="0"/>
              </a:endParaRPr>
            </a:p>
          </p:txBody>
        </p:sp>
      </p:grpSp>
      <p:grpSp>
        <p:nvGrpSpPr>
          <p:cNvPr id="26" name="Group 56"/>
          <p:cNvGrpSpPr/>
          <p:nvPr/>
        </p:nvGrpSpPr>
        <p:grpSpPr>
          <a:xfrm>
            <a:off x="3556980" y="3678941"/>
            <a:ext cx="651340" cy="514350"/>
            <a:chOff x="8153400" y="1524000"/>
            <a:chExt cx="651340" cy="685800"/>
          </a:xfrm>
        </p:grpSpPr>
        <p:sp>
          <p:nvSpPr>
            <p:cNvPr id="193" name="Flowchart: Internal Storage 192"/>
            <p:cNvSpPr/>
            <p:nvPr/>
          </p:nvSpPr>
          <p:spPr>
            <a:xfrm>
              <a:off x="8153400" y="1524000"/>
              <a:ext cx="609600" cy="685800"/>
            </a:xfrm>
            <a:prstGeom prst="flowChartInternalStorage">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itchFamily="34" charset="0"/>
              </a:endParaRPr>
            </a:p>
          </p:txBody>
        </p:sp>
        <p:sp>
          <p:nvSpPr>
            <p:cNvPr id="194" name="TextBox 193"/>
            <p:cNvSpPr txBox="1"/>
            <p:nvPr/>
          </p:nvSpPr>
          <p:spPr>
            <a:xfrm>
              <a:off x="8153400" y="1676400"/>
              <a:ext cx="651340" cy="451405"/>
            </a:xfrm>
            <a:prstGeom prst="rect">
              <a:avLst/>
            </a:prstGeom>
            <a:noFill/>
          </p:spPr>
          <p:txBody>
            <a:bodyPr wrap="none" rtlCol="0">
              <a:spAutoFit/>
            </a:bodyPr>
            <a:lstStyle/>
            <a:p>
              <a:r>
                <a:rPr lang="en-US" sz="1600" b="1" dirty="0" smtClean="0">
                  <a:solidFill>
                    <a:srgbClr val="000000"/>
                  </a:solidFill>
                  <a:latin typeface="Calibri" pitchFamily="34" charset="0"/>
                </a:rPr>
                <a:t>Table</a:t>
              </a:r>
              <a:endParaRPr lang="en-US" sz="1600" b="1" dirty="0">
                <a:solidFill>
                  <a:srgbClr val="000000"/>
                </a:solidFill>
                <a:latin typeface="Calibri" pitchFamily="34" charset="0"/>
              </a:endParaRPr>
            </a:p>
          </p:txBody>
        </p:sp>
      </p:grpSp>
      <p:sp>
        <p:nvSpPr>
          <p:cNvPr id="244" name="TextBox 243"/>
          <p:cNvSpPr txBox="1"/>
          <p:nvPr/>
        </p:nvSpPr>
        <p:spPr>
          <a:xfrm>
            <a:off x="6781800" y="992891"/>
            <a:ext cx="2133600" cy="1569660"/>
          </a:xfrm>
          <a:prstGeom prst="rect">
            <a:avLst/>
          </a:prstGeom>
          <a:solidFill>
            <a:schemeClr val="bg1"/>
          </a:solidFill>
          <a:ln>
            <a:solidFill>
              <a:schemeClr val="bg2">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marL="284163" indent="-284163"/>
            <a:r>
              <a:rPr lang="en-US" sz="1600" b="1" dirty="0" smtClean="0">
                <a:solidFill>
                  <a:schemeClr val="bg2">
                    <a:lumMod val="75000"/>
                  </a:schemeClr>
                </a:solidFill>
                <a:latin typeface="Calibri" pitchFamily="34" charset="0"/>
              </a:rPr>
              <a:t>Views:</a:t>
            </a:r>
          </a:p>
          <a:p>
            <a:pPr marL="284163" indent="-284163">
              <a:buFont typeface="Arial" pitchFamily="34" charset="0"/>
              <a:buChar char="•"/>
            </a:pPr>
            <a:r>
              <a:rPr lang="en-US" sz="1600" b="1" dirty="0" smtClean="0">
                <a:solidFill>
                  <a:schemeClr val="bg2">
                    <a:lumMod val="75000"/>
                  </a:schemeClr>
                </a:solidFill>
                <a:latin typeface="Calibri" pitchFamily="34" charset="0"/>
              </a:rPr>
              <a:t>Let you choose which data users can access</a:t>
            </a:r>
          </a:p>
          <a:p>
            <a:pPr marL="284163" indent="-284163">
              <a:buFont typeface="Arial" pitchFamily="34" charset="0"/>
              <a:buChar char="•"/>
            </a:pPr>
            <a:r>
              <a:rPr lang="en-US" sz="1600" b="1" dirty="0" smtClean="0">
                <a:solidFill>
                  <a:schemeClr val="bg2">
                    <a:lumMod val="75000"/>
                  </a:schemeClr>
                </a:solidFill>
                <a:latin typeface="Calibri" pitchFamily="34" charset="0"/>
              </a:rPr>
              <a:t>Helps enforcing locking strategies</a:t>
            </a:r>
            <a:endParaRPr lang="en-US" sz="1600" b="1" dirty="0">
              <a:solidFill>
                <a:schemeClr val="bg2">
                  <a:lumMod val="75000"/>
                </a:schemeClr>
              </a:solidFill>
              <a:latin typeface="Calibri" pitchFamily="34" charset="0"/>
            </a:endParaRPr>
          </a:p>
        </p:txBody>
      </p:sp>
      <p:sp>
        <p:nvSpPr>
          <p:cNvPr id="249" name="TextBox 248"/>
          <p:cNvSpPr txBox="1"/>
          <p:nvPr/>
        </p:nvSpPr>
        <p:spPr>
          <a:xfrm>
            <a:off x="6781800" y="3221742"/>
            <a:ext cx="2133600" cy="584776"/>
          </a:xfrm>
          <a:prstGeom prst="rect">
            <a:avLst/>
          </a:prstGeom>
          <a:solidFill>
            <a:schemeClr val="bg1"/>
          </a:solidFill>
          <a:ln>
            <a:solidFill>
              <a:schemeClr val="bg2">
                <a:lumMod val="60000"/>
                <a:lumOff val="40000"/>
              </a:schemeClr>
            </a:solidFill>
          </a:ln>
          <a:effectLst>
            <a:outerShdw blurRad="50800" dist="38100" dir="2700000" algn="tl" rotWithShape="0">
              <a:prstClr val="black">
                <a:alpha val="40000"/>
              </a:prstClr>
            </a:outerShdw>
          </a:effectLst>
        </p:spPr>
        <p:txBody>
          <a:bodyPr wrap="square" rtlCol="0">
            <a:spAutoFit/>
          </a:bodyPr>
          <a:lstStyle/>
          <a:p>
            <a:r>
              <a:rPr lang="en-US" sz="1600" b="1" dirty="0" smtClean="0">
                <a:solidFill>
                  <a:schemeClr val="bg2">
                    <a:lumMod val="75000"/>
                  </a:schemeClr>
                </a:solidFill>
                <a:latin typeface="Calibri" pitchFamily="34" charset="0"/>
              </a:rPr>
              <a:t>Data is isolated by schemas</a:t>
            </a:r>
            <a:endParaRPr lang="en-US" sz="1600" b="1" dirty="0">
              <a:solidFill>
                <a:schemeClr val="bg2">
                  <a:lumMod val="75000"/>
                </a:schemeClr>
              </a:solidFill>
              <a:latin typeface="Calibri" pitchFamily="34" charset="0"/>
            </a:endParaRPr>
          </a:p>
        </p:txBody>
      </p:sp>
      <p:cxnSp>
        <p:nvCxnSpPr>
          <p:cNvPr id="250" name="Straight Arrow Connector 249"/>
          <p:cNvCxnSpPr/>
          <p:nvPr/>
        </p:nvCxnSpPr>
        <p:spPr>
          <a:xfrm>
            <a:off x="1066800" y="3278891"/>
            <a:ext cx="381000" cy="0"/>
          </a:xfrm>
          <a:prstGeom prst="straightConnector1">
            <a:avLst/>
          </a:prstGeom>
          <a:ln w="12700">
            <a:solidFill>
              <a:schemeClr val="bg2">
                <a:lumMod val="7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7" name="Group 43"/>
          <p:cNvGrpSpPr/>
          <p:nvPr/>
        </p:nvGrpSpPr>
        <p:grpSpPr>
          <a:xfrm>
            <a:off x="453196" y="3050291"/>
            <a:ext cx="651340" cy="514350"/>
            <a:chOff x="8153400" y="1524000"/>
            <a:chExt cx="651340" cy="685800"/>
          </a:xfrm>
        </p:grpSpPr>
        <p:sp>
          <p:nvSpPr>
            <p:cNvPr id="252" name="Flowchart: Internal Storage 251"/>
            <p:cNvSpPr/>
            <p:nvPr/>
          </p:nvSpPr>
          <p:spPr>
            <a:xfrm>
              <a:off x="8153400" y="1524000"/>
              <a:ext cx="609600" cy="685800"/>
            </a:xfrm>
            <a:prstGeom prst="flowChartInternalStorage">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itchFamily="34" charset="0"/>
              </a:endParaRPr>
            </a:p>
          </p:txBody>
        </p:sp>
        <p:sp>
          <p:nvSpPr>
            <p:cNvPr id="253" name="TextBox 252"/>
            <p:cNvSpPr txBox="1"/>
            <p:nvPr/>
          </p:nvSpPr>
          <p:spPr>
            <a:xfrm>
              <a:off x="8153400" y="1676400"/>
              <a:ext cx="651340" cy="451405"/>
            </a:xfrm>
            <a:prstGeom prst="rect">
              <a:avLst/>
            </a:prstGeom>
            <a:noFill/>
          </p:spPr>
          <p:txBody>
            <a:bodyPr wrap="none" rtlCol="0">
              <a:spAutoFit/>
            </a:bodyPr>
            <a:lstStyle/>
            <a:p>
              <a:r>
                <a:rPr lang="en-US" sz="1600" b="1" dirty="0" smtClean="0">
                  <a:solidFill>
                    <a:srgbClr val="000000"/>
                  </a:solidFill>
                  <a:latin typeface="Calibri" pitchFamily="34" charset="0"/>
                </a:rPr>
                <a:t>Table</a:t>
              </a:r>
              <a:endParaRPr lang="en-US" sz="1600" b="1" dirty="0">
                <a:solidFill>
                  <a:srgbClr val="000000"/>
                </a:solidFill>
                <a:latin typeface="Calibri" pitchFamily="34" charset="0"/>
              </a:endParaRPr>
            </a:p>
          </p:txBody>
        </p:sp>
      </p:grpSp>
      <p:cxnSp>
        <p:nvCxnSpPr>
          <p:cNvPr id="258" name="Straight Arrow Connector 257"/>
          <p:cNvCxnSpPr/>
          <p:nvPr/>
        </p:nvCxnSpPr>
        <p:spPr>
          <a:xfrm>
            <a:off x="3886200" y="3393191"/>
            <a:ext cx="0" cy="319251"/>
          </a:xfrm>
          <a:prstGeom prst="straightConnector1">
            <a:avLst/>
          </a:prstGeom>
          <a:ln w="12700">
            <a:solidFill>
              <a:schemeClr val="bg2">
                <a:lumMod val="7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p:nvPr/>
        </p:nvCxnSpPr>
        <p:spPr>
          <a:xfrm>
            <a:off x="2971800" y="3907541"/>
            <a:ext cx="609600" cy="0"/>
          </a:xfrm>
          <a:prstGeom prst="straightConnector1">
            <a:avLst/>
          </a:prstGeom>
          <a:ln w="12700">
            <a:solidFill>
              <a:schemeClr val="bg2">
                <a:lumMod val="7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8" name="Group 100"/>
          <p:cNvGrpSpPr/>
          <p:nvPr/>
        </p:nvGrpSpPr>
        <p:grpSpPr>
          <a:xfrm>
            <a:off x="2438400" y="3564641"/>
            <a:ext cx="651340" cy="514350"/>
            <a:chOff x="8153400" y="1524000"/>
            <a:chExt cx="651340" cy="685800"/>
          </a:xfrm>
        </p:grpSpPr>
        <p:sp>
          <p:nvSpPr>
            <p:cNvPr id="264" name="Flowchart: Internal Storage 263"/>
            <p:cNvSpPr/>
            <p:nvPr/>
          </p:nvSpPr>
          <p:spPr>
            <a:xfrm>
              <a:off x="8153400" y="1524000"/>
              <a:ext cx="609600" cy="685800"/>
            </a:xfrm>
            <a:prstGeom prst="flowChartInternalStorage">
              <a:avLst/>
            </a:prstGeom>
            <a:solidFill>
              <a:schemeClr val="bg1"/>
            </a:solidFill>
            <a:ln w="12700"/>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itchFamily="34" charset="0"/>
              </a:endParaRPr>
            </a:p>
          </p:txBody>
        </p:sp>
        <p:sp>
          <p:nvSpPr>
            <p:cNvPr id="265" name="TextBox 264"/>
            <p:cNvSpPr txBox="1"/>
            <p:nvPr/>
          </p:nvSpPr>
          <p:spPr>
            <a:xfrm>
              <a:off x="8153400" y="1676400"/>
              <a:ext cx="651340" cy="451405"/>
            </a:xfrm>
            <a:prstGeom prst="rect">
              <a:avLst/>
            </a:prstGeom>
            <a:noFill/>
          </p:spPr>
          <p:txBody>
            <a:bodyPr wrap="none" rtlCol="0">
              <a:spAutoFit/>
            </a:bodyPr>
            <a:lstStyle/>
            <a:p>
              <a:r>
                <a:rPr lang="en-US" sz="1600" b="1" dirty="0" smtClean="0">
                  <a:solidFill>
                    <a:srgbClr val="000000"/>
                  </a:solidFill>
                  <a:latin typeface="Calibri" pitchFamily="34" charset="0"/>
                </a:rPr>
                <a:t>Table</a:t>
              </a:r>
              <a:endParaRPr lang="en-US" sz="1600" b="1" dirty="0">
                <a:solidFill>
                  <a:srgbClr val="000000"/>
                </a:solidFill>
                <a:latin typeface="Calibri" pitchFamily="34" charset="0"/>
              </a:endParaRPr>
            </a:p>
          </p:txBody>
        </p:sp>
      </p:grpSp>
      <p:cxnSp>
        <p:nvCxnSpPr>
          <p:cNvPr id="266" name="Straight Arrow Connector 265"/>
          <p:cNvCxnSpPr/>
          <p:nvPr/>
        </p:nvCxnSpPr>
        <p:spPr>
          <a:xfrm>
            <a:off x="2743200" y="3324218"/>
            <a:ext cx="0" cy="319251"/>
          </a:xfrm>
          <a:prstGeom prst="straightConnector1">
            <a:avLst/>
          </a:prstGeom>
          <a:ln w="12700">
            <a:solidFill>
              <a:schemeClr val="bg2">
                <a:lumMod val="7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9" name="Group 50"/>
          <p:cNvGrpSpPr/>
          <p:nvPr/>
        </p:nvGrpSpPr>
        <p:grpSpPr>
          <a:xfrm>
            <a:off x="2438400" y="2878841"/>
            <a:ext cx="651340" cy="514350"/>
            <a:chOff x="8153400" y="1524000"/>
            <a:chExt cx="651340" cy="685800"/>
          </a:xfrm>
        </p:grpSpPr>
        <p:sp>
          <p:nvSpPr>
            <p:cNvPr id="268" name="Flowchart: Internal Storage 267"/>
            <p:cNvSpPr/>
            <p:nvPr/>
          </p:nvSpPr>
          <p:spPr>
            <a:xfrm>
              <a:off x="8153400" y="1524000"/>
              <a:ext cx="609600" cy="685800"/>
            </a:xfrm>
            <a:prstGeom prst="flowChartInternalStorage">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itchFamily="34" charset="0"/>
              </a:endParaRPr>
            </a:p>
          </p:txBody>
        </p:sp>
        <p:sp>
          <p:nvSpPr>
            <p:cNvPr id="269" name="TextBox 268"/>
            <p:cNvSpPr txBox="1"/>
            <p:nvPr/>
          </p:nvSpPr>
          <p:spPr>
            <a:xfrm>
              <a:off x="8153400" y="1676400"/>
              <a:ext cx="651340" cy="451405"/>
            </a:xfrm>
            <a:prstGeom prst="rect">
              <a:avLst/>
            </a:prstGeom>
            <a:noFill/>
          </p:spPr>
          <p:txBody>
            <a:bodyPr wrap="none" rtlCol="0">
              <a:spAutoFit/>
            </a:bodyPr>
            <a:lstStyle/>
            <a:p>
              <a:r>
                <a:rPr lang="en-US" sz="1600" b="1" dirty="0" smtClean="0">
                  <a:solidFill>
                    <a:srgbClr val="000000"/>
                  </a:solidFill>
                  <a:latin typeface="Calibri" pitchFamily="34" charset="0"/>
                </a:rPr>
                <a:t>Table</a:t>
              </a:r>
              <a:endParaRPr lang="en-US" sz="1600" b="1" dirty="0">
                <a:solidFill>
                  <a:srgbClr val="000000"/>
                </a:solidFill>
                <a:latin typeface="Calibri" pitchFamily="34" charset="0"/>
              </a:endParaRPr>
            </a:p>
          </p:txBody>
        </p:sp>
      </p:grpSp>
      <p:cxnSp>
        <p:nvCxnSpPr>
          <p:cNvPr id="270" name="Straight Arrow Connector 269"/>
          <p:cNvCxnSpPr/>
          <p:nvPr/>
        </p:nvCxnSpPr>
        <p:spPr>
          <a:xfrm flipH="1">
            <a:off x="2971800" y="3221741"/>
            <a:ext cx="609600" cy="0"/>
          </a:xfrm>
          <a:prstGeom prst="straightConnector1">
            <a:avLst/>
          </a:prstGeom>
          <a:ln w="12700">
            <a:solidFill>
              <a:schemeClr val="bg2">
                <a:lumMod val="7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1" name="Group 53"/>
          <p:cNvGrpSpPr/>
          <p:nvPr/>
        </p:nvGrpSpPr>
        <p:grpSpPr>
          <a:xfrm>
            <a:off x="3556980" y="2993141"/>
            <a:ext cx="651340" cy="514350"/>
            <a:chOff x="8153400" y="1524000"/>
            <a:chExt cx="651340" cy="685800"/>
          </a:xfrm>
        </p:grpSpPr>
        <p:sp>
          <p:nvSpPr>
            <p:cNvPr id="272" name="Flowchart: Internal Storage 271"/>
            <p:cNvSpPr/>
            <p:nvPr/>
          </p:nvSpPr>
          <p:spPr>
            <a:xfrm>
              <a:off x="8153400" y="1524000"/>
              <a:ext cx="609600" cy="685800"/>
            </a:xfrm>
            <a:prstGeom prst="flowChartInternalStorage">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itchFamily="34" charset="0"/>
              </a:endParaRPr>
            </a:p>
          </p:txBody>
        </p:sp>
        <p:sp>
          <p:nvSpPr>
            <p:cNvPr id="273" name="TextBox 272"/>
            <p:cNvSpPr txBox="1"/>
            <p:nvPr/>
          </p:nvSpPr>
          <p:spPr>
            <a:xfrm>
              <a:off x="8153400" y="1676400"/>
              <a:ext cx="651340" cy="451405"/>
            </a:xfrm>
            <a:prstGeom prst="rect">
              <a:avLst/>
            </a:prstGeom>
            <a:noFill/>
          </p:spPr>
          <p:txBody>
            <a:bodyPr wrap="none" rtlCol="0">
              <a:spAutoFit/>
            </a:bodyPr>
            <a:lstStyle/>
            <a:p>
              <a:r>
                <a:rPr lang="en-US" sz="1600" b="1" dirty="0" smtClean="0">
                  <a:solidFill>
                    <a:srgbClr val="000000"/>
                  </a:solidFill>
                  <a:latin typeface="Calibri" pitchFamily="34" charset="0"/>
                </a:rPr>
                <a:t>Table</a:t>
              </a:r>
              <a:endParaRPr lang="en-US" sz="1600" b="1" dirty="0">
                <a:solidFill>
                  <a:srgbClr val="000000"/>
                </a:solidFill>
                <a:latin typeface="Calibri" pitchFamily="34" charset="0"/>
              </a:endParaRPr>
            </a:p>
          </p:txBody>
        </p:sp>
      </p:grpSp>
      <p:cxnSp>
        <p:nvCxnSpPr>
          <p:cNvPr id="274" name="Straight Arrow Connector 273"/>
          <p:cNvCxnSpPr/>
          <p:nvPr/>
        </p:nvCxnSpPr>
        <p:spPr>
          <a:xfrm flipV="1">
            <a:off x="5867400" y="3507491"/>
            <a:ext cx="0" cy="376401"/>
          </a:xfrm>
          <a:prstGeom prst="straightConnector1">
            <a:avLst/>
          </a:prstGeom>
          <a:ln w="12700">
            <a:solidFill>
              <a:schemeClr val="bg2">
                <a:lumMod val="7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26" name="Group 68"/>
          <p:cNvGrpSpPr/>
          <p:nvPr/>
        </p:nvGrpSpPr>
        <p:grpSpPr>
          <a:xfrm>
            <a:off x="5465984" y="3736091"/>
            <a:ext cx="651340" cy="514350"/>
            <a:chOff x="8153400" y="1524000"/>
            <a:chExt cx="651340" cy="685800"/>
          </a:xfrm>
        </p:grpSpPr>
        <p:sp>
          <p:nvSpPr>
            <p:cNvPr id="276" name="Flowchart: Internal Storage 275"/>
            <p:cNvSpPr/>
            <p:nvPr/>
          </p:nvSpPr>
          <p:spPr>
            <a:xfrm>
              <a:off x="8153400" y="1524000"/>
              <a:ext cx="609600" cy="685800"/>
            </a:xfrm>
            <a:prstGeom prst="flowChartInternalStorage">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itchFamily="34" charset="0"/>
              </a:endParaRPr>
            </a:p>
          </p:txBody>
        </p:sp>
        <p:sp>
          <p:nvSpPr>
            <p:cNvPr id="277" name="TextBox 276"/>
            <p:cNvSpPr txBox="1"/>
            <p:nvPr/>
          </p:nvSpPr>
          <p:spPr>
            <a:xfrm>
              <a:off x="8153400" y="1676400"/>
              <a:ext cx="651340" cy="451405"/>
            </a:xfrm>
            <a:prstGeom prst="rect">
              <a:avLst/>
            </a:prstGeom>
            <a:noFill/>
          </p:spPr>
          <p:txBody>
            <a:bodyPr wrap="none" rtlCol="0">
              <a:spAutoFit/>
            </a:bodyPr>
            <a:lstStyle/>
            <a:p>
              <a:r>
                <a:rPr lang="en-US" sz="1600" b="1" dirty="0" smtClean="0">
                  <a:solidFill>
                    <a:srgbClr val="000000"/>
                  </a:solidFill>
                  <a:latin typeface="Calibri" pitchFamily="34" charset="0"/>
                </a:rPr>
                <a:t>Table</a:t>
              </a:r>
              <a:endParaRPr lang="en-US" sz="1600" b="1" dirty="0">
                <a:solidFill>
                  <a:srgbClr val="000000"/>
                </a:solidFill>
                <a:latin typeface="Calibri" pitchFamily="34" charset="0"/>
              </a:endParaRPr>
            </a:p>
          </p:txBody>
        </p:sp>
      </p:grpSp>
      <p:cxnSp>
        <p:nvCxnSpPr>
          <p:cNvPr id="278" name="Straight Arrow Connector 277"/>
          <p:cNvCxnSpPr/>
          <p:nvPr/>
        </p:nvCxnSpPr>
        <p:spPr>
          <a:xfrm>
            <a:off x="5105400" y="3450341"/>
            <a:ext cx="533400" cy="0"/>
          </a:xfrm>
          <a:prstGeom prst="straightConnector1">
            <a:avLst/>
          </a:prstGeom>
          <a:ln w="12700">
            <a:solidFill>
              <a:schemeClr val="bg2">
                <a:lumMod val="7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27" name="Group 59"/>
          <p:cNvGrpSpPr/>
          <p:nvPr/>
        </p:nvGrpSpPr>
        <p:grpSpPr>
          <a:xfrm>
            <a:off x="4495800" y="3336041"/>
            <a:ext cx="651340" cy="514350"/>
            <a:chOff x="8153400" y="1524000"/>
            <a:chExt cx="651340" cy="685800"/>
          </a:xfrm>
        </p:grpSpPr>
        <p:sp>
          <p:nvSpPr>
            <p:cNvPr id="280" name="Flowchart: Internal Storage 279"/>
            <p:cNvSpPr/>
            <p:nvPr/>
          </p:nvSpPr>
          <p:spPr>
            <a:xfrm>
              <a:off x="8153400" y="1524000"/>
              <a:ext cx="609600" cy="685800"/>
            </a:xfrm>
            <a:prstGeom prst="flowChartInternalStorage">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itchFamily="34" charset="0"/>
              </a:endParaRPr>
            </a:p>
          </p:txBody>
        </p:sp>
        <p:sp>
          <p:nvSpPr>
            <p:cNvPr id="281" name="TextBox 280"/>
            <p:cNvSpPr txBox="1"/>
            <p:nvPr/>
          </p:nvSpPr>
          <p:spPr>
            <a:xfrm>
              <a:off x="8153400" y="1676400"/>
              <a:ext cx="651340" cy="451405"/>
            </a:xfrm>
            <a:prstGeom prst="rect">
              <a:avLst/>
            </a:prstGeom>
            <a:noFill/>
          </p:spPr>
          <p:txBody>
            <a:bodyPr wrap="none" rtlCol="0">
              <a:spAutoFit/>
            </a:bodyPr>
            <a:lstStyle/>
            <a:p>
              <a:r>
                <a:rPr lang="en-US" sz="1600" b="1" dirty="0" smtClean="0">
                  <a:solidFill>
                    <a:srgbClr val="000000"/>
                  </a:solidFill>
                  <a:latin typeface="Calibri" pitchFamily="34" charset="0"/>
                </a:rPr>
                <a:t>Table</a:t>
              </a:r>
              <a:endParaRPr lang="en-US" sz="1600" b="1" dirty="0">
                <a:solidFill>
                  <a:srgbClr val="000000"/>
                </a:solidFill>
                <a:latin typeface="Calibri" pitchFamily="34" charset="0"/>
              </a:endParaRPr>
            </a:p>
          </p:txBody>
        </p:sp>
      </p:grpSp>
    </p:spTree>
    <p:extLst>
      <p:ext uri="{BB962C8B-B14F-4D97-AF65-F5344CB8AC3E}">
        <p14:creationId xmlns:p14="http://schemas.microsoft.com/office/powerpoint/2010/main" val="242267765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33928A"/>
                </a:solidFill>
              </a:rPr>
              <a:t>Security Example</a:t>
            </a:r>
            <a:endParaRPr lang="en-US" sz="3200" dirty="0">
              <a:solidFill>
                <a:srgbClr val="33928A"/>
              </a:solidFill>
            </a:endParaRPr>
          </a:p>
        </p:txBody>
      </p:sp>
      <p:sp>
        <p:nvSpPr>
          <p:cNvPr id="3" name="Content Placeholder 2"/>
          <p:cNvSpPr>
            <a:spLocks noGrp="1"/>
          </p:cNvSpPr>
          <p:nvPr>
            <p:ph idx="1"/>
          </p:nvPr>
        </p:nvSpPr>
        <p:spPr/>
        <p:txBody>
          <a:bodyPr/>
          <a:lstStyle/>
          <a:p>
            <a:pPr marL="0" indent="0">
              <a:buNone/>
            </a:pPr>
            <a:r>
              <a:rPr lang="en-US" sz="2400" dirty="0" smtClean="0"/>
              <a:t>The following is an example of user and role creation and assignment and how to use the roles to limit or grant privileges to user roles:</a:t>
            </a:r>
            <a:br>
              <a:rPr lang="en-US" sz="2400" dirty="0" smtClean="0"/>
            </a:br>
            <a:endParaRPr lang="en-US" sz="2400" dirty="0" smtClean="0">
              <a:latin typeface="Courier New" pitchFamily="49" charset="0"/>
              <a:cs typeface="Courier New" pitchFamily="49" charset="0"/>
            </a:endParaRPr>
          </a:p>
        </p:txBody>
      </p:sp>
      <p:grpSp>
        <p:nvGrpSpPr>
          <p:cNvPr id="13" name="Group 12"/>
          <p:cNvGrpSpPr/>
          <p:nvPr/>
        </p:nvGrpSpPr>
        <p:grpSpPr>
          <a:xfrm>
            <a:off x="381000" y="2500363"/>
            <a:ext cx="6324600" cy="1934528"/>
            <a:chOff x="381000" y="2451039"/>
            <a:chExt cx="6324600" cy="1934528"/>
          </a:xfrm>
        </p:grpSpPr>
        <p:grpSp>
          <p:nvGrpSpPr>
            <p:cNvPr id="4" name="Group 3"/>
            <p:cNvGrpSpPr/>
            <p:nvPr/>
          </p:nvGrpSpPr>
          <p:grpSpPr>
            <a:xfrm>
              <a:off x="457200" y="2528346"/>
              <a:ext cx="6248400" cy="1844889"/>
              <a:chOff x="457200" y="2528346"/>
              <a:chExt cx="6248400" cy="1844889"/>
            </a:xfrm>
          </p:grpSpPr>
          <p:grpSp>
            <p:nvGrpSpPr>
              <p:cNvPr id="8" name="Group 20"/>
              <p:cNvGrpSpPr/>
              <p:nvPr/>
            </p:nvGrpSpPr>
            <p:grpSpPr>
              <a:xfrm>
                <a:off x="457200" y="2574684"/>
                <a:ext cx="6248400" cy="1798551"/>
                <a:chOff x="609600" y="3610302"/>
                <a:chExt cx="6248400" cy="2028498"/>
              </a:xfrm>
            </p:grpSpPr>
            <p:sp>
              <p:nvSpPr>
                <p:cNvPr id="15" name="Rectangle 14"/>
                <p:cNvSpPr/>
                <p:nvPr/>
              </p:nvSpPr>
              <p:spPr>
                <a:xfrm>
                  <a:off x="609600" y="3610302"/>
                  <a:ext cx="6248400" cy="2028498"/>
                </a:xfrm>
                <a:prstGeom prst="rect">
                  <a:avLst/>
                </a:prstGeom>
                <a:solidFill>
                  <a:schemeClr val="bg1"/>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9600" y="3610302"/>
                  <a:ext cx="6248400" cy="381000"/>
                </a:xfrm>
                <a:prstGeom prst="rect">
                  <a:avLst/>
                </a:prstGeom>
                <a:solidFill>
                  <a:schemeClr val="accent2">
                    <a:lumMod val="20000"/>
                    <a:lumOff val="80000"/>
                  </a:schemeClr>
                </a:solidFill>
                <a:ln>
                  <a:solidFill>
                    <a:schemeClr val="tx1"/>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1089240" y="2528346"/>
                <a:ext cx="4780463" cy="369332"/>
              </a:xfrm>
              <a:prstGeom prst="rect">
                <a:avLst/>
              </a:prstGeom>
              <a:noFill/>
            </p:spPr>
            <p:txBody>
              <a:bodyPr wrap="none" rtlCol="0">
                <a:spAutoFit/>
              </a:bodyPr>
              <a:lstStyle/>
              <a:p>
                <a:r>
                  <a:rPr lang="en-US" b="1" dirty="0" smtClean="0">
                    <a:solidFill>
                      <a:srgbClr val="000000"/>
                    </a:solidFill>
                    <a:latin typeface="Calibri" pitchFamily="34" charset="0"/>
                  </a:rPr>
                  <a:t>Example: </a:t>
                </a:r>
                <a:r>
                  <a:rPr lang="en-US" b="1" dirty="0" smtClean="0">
                    <a:solidFill>
                      <a:srgbClr val="000000"/>
                    </a:solidFill>
                    <a:latin typeface="Calibri" pitchFamily="34" charset="0"/>
                    <a:cs typeface="Courier New" pitchFamily="49" charset="0"/>
                  </a:rPr>
                  <a:t>Inherit privileges through nested roles</a:t>
                </a:r>
                <a:endParaRPr lang="en-US" b="1" dirty="0">
                  <a:solidFill>
                    <a:srgbClr val="000000"/>
                  </a:solidFill>
                  <a:latin typeface="Courier New" pitchFamily="49" charset="0"/>
                  <a:cs typeface="Courier New" pitchFamily="49" charset="0"/>
                </a:endParaRPr>
              </a:p>
            </p:txBody>
          </p:sp>
        </p:grpSp>
        <p:grpSp>
          <p:nvGrpSpPr>
            <p:cNvPr id="5" name="Group 4"/>
            <p:cNvGrpSpPr/>
            <p:nvPr/>
          </p:nvGrpSpPr>
          <p:grpSpPr>
            <a:xfrm>
              <a:off x="381000" y="2451039"/>
              <a:ext cx="5400058" cy="1934528"/>
              <a:chOff x="381000" y="2438708"/>
              <a:chExt cx="5400058" cy="1934528"/>
            </a:xfrm>
          </p:grpSpPr>
          <p:sp>
            <p:nvSpPr>
              <p:cNvPr id="9" name="TextBox 8"/>
              <p:cNvSpPr txBox="1"/>
              <p:nvPr/>
            </p:nvSpPr>
            <p:spPr>
              <a:xfrm>
                <a:off x="609600" y="2895908"/>
                <a:ext cx="5171458" cy="1477328"/>
              </a:xfrm>
              <a:prstGeom prst="rect">
                <a:avLst/>
              </a:prstGeom>
              <a:solidFill>
                <a:schemeClr val="bg1"/>
              </a:solidFill>
              <a:effectLst>
                <a:softEdge rad="127000"/>
              </a:effectLst>
            </p:spPr>
            <p:txBody>
              <a:bodyPr wrap="none" rtlCol="0">
                <a:spAutoFit/>
              </a:bodyPr>
              <a:lstStyle/>
              <a:p>
                <a:r>
                  <a:rPr lang="en-US" dirty="0" smtClean="0">
                    <a:solidFill>
                      <a:schemeClr val="bg2"/>
                    </a:solidFill>
                    <a:latin typeface="Courier New" pitchFamily="49" charset="0"/>
                    <a:cs typeface="Courier New" pitchFamily="49" charset="0"/>
                  </a:rPr>
                  <a:t>CREATE ROLE batch;</a:t>
                </a:r>
                <a:br>
                  <a:rPr lang="en-US" dirty="0" smtClean="0">
                    <a:solidFill>
                      <a:schemeClr val="bg2"/>
                    </a:solidFill>
                    <a:latin typeface="Courier New" pitchFamily="49" charset="0"/>
                    <a:cs typeface="Courier New" pitchFamily="49" charset="0"/>
                  </a:rPr>
                </a:br>
                <a:r>
                  <a:rPr lang="en-US" dirty="0" smtClean="0">
                    <a:solidFill>
                      <a:schemeClr val="bg2"/>
                    </a:solidFill>
                    <a:latin typeface="Courier New" pitchFamily="49" charset="0"/>
                    <a:cs typeface="Courier New" pitchFamily="49" charset="0"/>
                  </a:rPr>
                  <a:t>GRANT select, insert, update, delete </a:t>
                </a:r>
                <a:br>
                  <a:rPr lang="en-US" dirty="0" smtClean="0">
                    <a:solidFill>
                      <a:schemeClr val="bg2"/>
                    </a:solidFill>
                    <a:latin typeface="Courier New" pitchFamily="49" charset="0"/>
                    <a:cs typeface="Courier New" pitchFamily="49" charset="0"/>
                  </a:rPr>
                </a:br>
                <a:r>
                  <a:rPr lang="en-US" dirty="0" smtClean="0">
                    <a:solidFill>
                      <a:schemeClr val="bg2"/>
                    </a:solidFill>
                    <a:latin typeface="Courier New" pitchFamily="49" charset="0"/>
                    <a:cs typeface="Courier New" pitchFamily="49" charset="0"/>
                  </a:rPr>
                  <a:t>	ON </a:t>
                </a:r>
                <a:r>
                  <a:rPr lang="en-US" dirty="0" err="1" smtClean="0">
                    <a:solidFill>
                      <a:schemeClr val="bg2"/>
                    </a:solidFill>
                    <a:latin typeface="Courier New" pitchFamily="49" charset="0"/>
                    <a:cs typeface="Courier New" pitchFamily="49" charset="0"/>
                  </a:rPr>
                  <a:t>dimensions.customer</a:t>
                </a:r>
                <a:r>
                  <a:rPr lang="en-US" dirty="0" smtClean="0">
                    <a:solidFill>
                      <a:schemeClr val="bg2"/>
                    </a:solidFill>
                    <a:latin typeface="Courier New" pitchFamily="49" charset="0"/>
                    <a:cs typeface="Courier New" pitchFamily="49" charset="0"/>
                  </a:rPr>
                  <a:t> TO batch;</a:t>
                </a:r>
                <a:br>
                  <a:rPr lang="en-US" dirty="0" smtClean="0">
                    <a:solidFill>
                      <a:schemeClr val="bg2"/>
                    </a:solidFill>
                    <a:latin typeface="Courier New" pitchFamily="49" charset="0"/>
                    <a:cs typeface="Courier New" pitchFamily="49" charset="0"/>
                  </a:rPr>
                </a:br>
                <a:r>
                  <a:rPr lang="en-US" dirty="0" smtClean="0">
                    <a:solidFill>
                      <a:schemeClr val="bg2"/>
                    </a:solidFill>
                    <a:latin typeface="Courier New" pitchFamily="49" charset="0"/>
                    <a:cs typeface="Courier New" pitchFamily="49" charset="0"/>
                  </a:rPr>
                  <a:t>CREATE ROLE </a:t>
                </a:r>
                <a:r>
                  <a:rPr lang="en-US" dirty="0" err="1" smtClean="0">
                    <a:solidFill>
                      <a:schemeClr val="bg2"/>
                    </a:solidFill>
                    <a:latin typeface="Courier New" pitchFamily="49" charset="0"/>
                    <a:cs typeface="Courier New" pitchFamily="49" charset="0"/>
                  </a:rPr>
                  <a:t>batchuser</a:t>
                </a:r>
                <a:r>
                  <a:rPr lang="en-US" dirty="0" smtClean="0">
                    <a:solidFill>
                      <a:schemeClr val="bg2"/>
                    </a:solidFill>
                    <a:latin typeface="Courier New" pitchFamily="49" charset="0"/>
                    <a:cs typeface="Courier New" pitchFamily="49" charset="0"/>
                  </a:rPr>
                  <a:t> LOGIN;</a:t>
                </a:r>
                <a:br>
                  <a:rPr lang="en-US" dirty="0" smtClean="0">
                    <a:solidFill>
                      <a:schemeClr val="bg2"/>
                    </a:solidFill>
                    <a:latin typeface="Courier New" pitchFamily="49" charset="0"/>
                    <a:cs typeface="Courier New" pitchFamily="49" charset="0"/>
                  </a:rPr>
                </a:br>
                <a:r>
                  <a:rPr lang="en-US" dirty="0" smtClean="0">
                    <a:solidFill>
                      <a:schemeClr val="bg2"/>
                    </a:solidFill>
                    <a:latin typeface="Courier New" pitchFamily="49" charset="0"/>
                    <a:cs typeface="Courier New" pitchFamily="49" charset="0"/>
                  </a:rPr>
                  <a:t>GRANT batch TO </a:t>
                </a:r>
                <a:r>
                  <a:rPr lang="en-US" dirty="0" err="1" smtClean="0">
                    <a:solidFill>
                      <a:schemeClr val="bg2"/>
                    </a:solidFill>
                    <a:latin typeface="Courier New" pitchFamily="49" charset="0"/>
                    <a:cs typeface="Courier New" pitchFamily="49" charset="0"/>
                  </a:rPr>
                  <a:t>batchuser</a:t>
                </a:r>
                <a:r>
                  <a:rPr lang="en-US" dirty="0" smtClean="0">
                    <a:solidFill>
                      <a:schemeClr val="bg2"/>
                    </a:solidFill>
                    <a:latin typeface="Courier New" pitchFamily="49" charset="0"/>
                    <a:cs typeface="Courier New" pitchFamily="49" charset="0"/>
                  </a:rPr>
                  <a:t>;</a:t>
                </a:r>
                <a:endParaRPr lang="en-US" dirty="0">
                  <a:solidFill>
                    <a:schemeClr val="bg2"/>
                  </a:solidFill>
                  <a:latin typeface="Courier New" pitchFamily="49" charset="0"/>
                  <a:cs typeface="Courier New" pitchFamily="49" charset="0"/>
                </a:endParaRPr>
              </a:p>
            </p:txBody>
          </p:sp>
          <p:grpSp>
            <p:nvGrpSpPr>
              <p:cNvPr id="10" name="Group 25"/>
              <p:cNvGrpSpPr/>
              <p:nvPr/>
            </p:nvGrpSpPr>
            <p:grpSpPr>
              <a:xfrm>
                <a:off x="381000" y="2438708"/>
                <a:ext cx="838200" cy="514350"/>
                <a:chOff x="914400" y="1828800"/>
                <a:chExt cx="838200" cy="685800"/>
              </a:xfrm>
            </p:grpSpPr>
            <p:pic>
              <p:nvPicPr>
                <p:cNvPr id="11" name="Picture 2" descr="C:\Documents and Settings\cantot\My Documents\Training\Supporting Materials\Icons\PNG files for PowerPoint\All Others\Notepad.png"/>
                <p:cNvPicPr>
                  <a:picLocks noChangeAspect="1" noChangeArrowheads="1"/>
                </p:cNvPicPr>
                <p:nvPr/>
              </p:nvPicPr>
              <p:blipFill>
                <a:blip r:embed="rId3" cstate="print"/>
                <a:srcRect/>
                <a:stretch>
                  <a:fillRect/>
                </a:stretch>
              </p:blipFill>
              <p:spPr bwMode="auto">
                <a:xfrm flipH="1">
                  <a:off x="914400" y="1828800"/>
                  <a:ext cx="685800" cy="685800"/>
                </a:xfrm>
                <a:prstGeom prst="rect">
                  <a:avLst/>
                </a:prstGeom>
                <a:noFill/>
              </p:spPr>
            </p:pic>
            <p:pic>
              <p:nvPicPr>
                <p:cNvPr id="12" name="Picture 1" descr="C:\Documents and Settings\cantot\My Documents\Training\Supporting Materials\Icons\PNG files for PowerPoint\All Others\mag glass.png"/>
                <p:cNvPicPr>
                  <a:picLocks noChangeAspect="1" noChangeArrowheads="1"/>
                </p:cNvPicPr>
                <p:nvPr/>
              </p:nvPicPr>
              <p:blipFill>
                <a:blip r:embed="rId4" cstate="print"/>
                <a:srcRect/>
                <a:stretch>
                  <a:fillRect/>
                </a:stretch>
              </p:blipFill>
              <p:spPr bwMode="auto">
                <a:xfrm>
                  <a:off x="1143000" y="2055779"/>
                  <a:ext cx="609600" cy="382621"/>
                </a:xfrm>
                <a:prstGeom prst="rect">
                  <a:avLst/>
                </a:prstGeom>
                <a:noFill/>
              </p:spPr>
            </p:pic>
          </p:grpSp>
        </p:grpSp>
      </p:grpSp>
    </p:spTree>
    <p:extLst>
      <p:ext uri="{BB962C8B-B14F-4D97-AF65-F5344CB8AC3E}">
        <p14:creationId xmlns:p14="http://schemas.microsoft.com/office/powerpoint/2010/main" val="147958538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Security Considerations</a:t>
            </a:r>
            <a:endParaRPr lang="en-US" dirty="0"/>
          </a:p>
        </p:txBody>
      </p:sp>
      <p:sp>
        <p:nvSpPr>
          <p:cNvPr id="3" name="Content Placeholder 2"/>
          <p:cNvSpPr>
            <a:spLocks noGrp="1"/>
          </p:cNvSpPr>
          <p:nvPr>
            <p:ph idx="1"/>
          </p:nvPr>
        </p:nvSpPr>
        <p:spPr>
          <a:xfrm>
            <a:off x="304800" y="657219"/>
            <a:ext cx="8458200" cy="4141177"/>
          </a:xfrm>
        </p:spPr>
        <p:txBody>
          <a:bodyPr>
            <a:normAutofit fontScale="92500" lnSpcReduction="10000"/>
          </a:bodyPr>
          <a:lstStyle/>
          <a:p>
            <a:pPr>
              <a:spcBef>
                <a:spcPts val="0"/>
              </a:spcBef>
              <a:buNone/>
            </a:pPr>
            <a:r>
              <a:rPr lang="en-US" dirty="0" smtClean="0"/>
              <a:t>Two partners that provide additional security</a:t>
            </a:r>
          </a:p>
          <a:p>
            <a:pPr>
              <a:spcBef>
                <a:spcPts val="0"/>
              </a:spcBef>
              <a:buNone/>
            </a:pPr>
            <a:endParaRPr lang="en-US" dirty="0">
              <a:latin typeface="Courier New" pitchFamily="49" charset="0"/>
              <a:cs typeface="Courier New" pitchFamily="49" charset="0"/>
            </a:endParaRPr>
          </a:p>
          <a:p>
            <a:pPr>
              <a:spcBef>
                <a:spcPts val="0"/>
              </a:spcBef>
              <a:buNone/>
            </a:pPr>
            <a:r>
              <a:rPr lang="en-US" dirty="0" err="1"/>
              <a:t>Zettaset</a:t>
            </a:r>
            <a:endParaRPr lang="en-US" dirty="0"/>
          </a:p>
          <a:p>
            <a:pPr>
              <a:spcBef>
                <a:spcPts val="0"/>
              </a:spcBef>
            </a:pPr>
            <a:r>
              <a:rPr lang="en-US" dirty="0"/>
              <a:t>encrypted network </a:t>
            </a:r>
          </a:p>
          <a:p>
            <a:pPr>
              <a:spcBef>
                <a:spcPts val="0"/>
              </a:spcBef>
            </a:pPr>
            <a:r>
              <a:rPr lang="en-US" dirty="0"/>
              <a:t>encrypted drive capability</a:t>
            </a:r>
          </a:p>
          <a:p>
            <a:pPr>
              <a:spcBef>
                <a:spcPts val="0"/>
              </a:spcBef>
            </a:pPr>
            <a:r>
              <a:rPr lang="en-US" dirty="0"/>
              <a:t>Protects against people eavesdropping on the network</a:t>
            </a:r>
          </a:p>
          <a:p>
            <a:pPr>
              <a:spcBef>
                <a:spcPts val="0"/>
              </a:spcBef>
            </a:pPr>
            <a:r>
              <a:rPr lang="en-US" dirty="0"/>
              <a:t>Or if someone steals the machine the disk can’t be read</a:t>
            </a:r>
          </a:p>
          <a:p>
            <a:pPr>
              <a:spcBef>
                <a:spcPts val="0"/>
              </a:spcBef>
              <a:buNone/>
            </a:pPr>
            <a:endParaRPr lang="en-US" dirty="0" smtClean="0">
              <a:latin typeface="Courier New" pitchFamily="49" charset="0"/>
              <a:cs typeface="Courier New" pitchFamily="49" charset="0"/>
            </a:endParaRPr>
          </a:p>
          <a:p>
            <a:pPr>
              <a:spcBef>
                <a:spcPts val="0"/>
              </a:spcBef>
              <a:buNone/>
            </a:pPr>
            <a:r>
              <a:rPr lang="en-US" dirty="0" err="1"/>
              <a:t>Protegrity</a:t>
            </a:r>
            <a:endParaRPr lang="en-US" dirty="0"/>
          </a:p>
          <a:p>
            <a:pPr>
              <a:spcBef>
                <a:spcPts val="0"/>
              </a:spcBef>
            </a:pPr>
            <a:r>
              <a:rPr lang="en-US" dirty="0"/>
              <a:t>Role based encryption</a:t>
            </a:r>
          </a:p>
          <a:p>
            <a:pPr>
              <a:spcBef>
                <a:spcPts val="0"/>
              </a:spcBef>
            </a:pPr>
            <a:r>
              <a:rPr lang="en-US" dirty="0"/>
              <a:t>encrypted columns and roles and table;</a:t>
            </a:r>
          </a:p>
          <a:p>
            <a:pPr>
              <a:spcBef>
                <a:spcPts val="0"/>
              </a:spcBef>
            </a:pPr>
            <a:r>
              <a:rPr lang="en-US" dirty="0"/>
              <a:t>only specific users can read it </a:t>
            </a:r>
          </a:p>
          <a:p>
            <a:pPr>
              <a:spcBef>
                <a:spcPts val="0"/>
              </a:spcBef>
            </a:pPr>
            <a:r>
              <a:rPr lang="en-US" dirty="0"/>
              <a:t>even super users and </a:t>
            </a:r>
            <a:r>
              <a:rPr lang="en-US" dirty="0" err="1"/>
              <a:t>gpadmins</a:t>
            </a:r>
            <a:r>
              <a:rPr lang="en-US" dirty="0"/>
              <a:t> cannot see what is encrypted</a:t>
            </a:r>
          </a:p>
          <a:p>
            <a:pPr>
              <a:spcBef>
                <a:spcPts val="0"/>
              </a:spcBef>
              <a:buNone/>
            </a:pPr>
            <a:endParaRPr lang="en-US" dirty="0" smtClean="0">
              <a:latin typeface="Courier New" pitchFamily="49" charset="0"/>
              <a:cs typeface="Courier New" pitchFamily="49" charset="0"/>
            </a:endParaRPr>
          </a:p>
        </p:txBody>
      </p:sp>
    </p:spTree>
    <p:extLst>
      <p:ext uri="{BB962C8B-B14F-4D97-AF65-F5344CB8AC3E}">
        <p14:creationId xmlns:p14="http://schemas.microsoft.com/office/powerpoint/2010/main" val="155525996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sp>
        <p:nvSpPr>
          <p:cNvPr id="3" name="Content Placeholder 2"/>
          <p:cNvSpPr>
            <a:spLocks noGrp="1"/>
          </p:cNvSpPr>
          <p:nvPr>
            <p:ph idx="1"/>
          </p:nvPr>
        </p:nvSpPr>
        <p:spPr/>
        <p:txBody>
          <a:bodyPr/>
          <a:lstStyle/>
          <a:p>
            <a:r>
              <a:rPr lang="en-US" dirty="0" smtClean="0"/>
              <a:t>Roles and privileges</a:t>
            </a:r>
          </a:p>
          <a:p>
            <a:r>
              <a:rPr lang="en-US" dirty="0" smtClean="0"/>
              <a:t>Role assignment to object privileges</a:t>
            </a:r>
          </a:p>
          <a:p>
            <a:r>
              <a:rPr lang="en-US" dirty="0" smtClean="0"/>
              <a:t>Security issues that can affect your database and corresponding data</a:t>
            </a:r>
          </a:p>
          <a:p>
            <a:r>
              <a:rPr lang="en-US" dirty="0" smtClean="0"/>
              <a:t>Creating roles with specific privileges to control access</a:t>
            </a:r>
          </a:p>
          <a:p>
            <a:r>
              <a:rPr lang="en-US" dirty="0" smtClean="0"/>
              <a:t>Isolating users at the physical and functional </a:t>
            </a:r>
            <a:r>
              <a:rPr lang="en-US" dirty="0" smtClean="0"/>
              <a:t>layers</a:t>
            </a:r>
            <a:endParaRPr lang="en-US" dirty="0" smtClean="0"/>
          </a:p>
        </p:txBody>
      </p:sp>
    </p:spTree>
    <p:extLst>
      <p:ext uri="{BB962C8B-B14F-4D97-AF65-F5344CB8AC3E}">
        <p14:creationId xmlns:p14="http://schemas.microsoft.com/office/powerpoint/2010/main" val="187448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400" dirty="0" smtClean="0">
                <a:solidFill>
                  <a:srgbClr val="33928A"/>
                </a:solidFill>
              </a:rPr>
              <a:t>Roles and Privileges Overview</a:t>
            </a:r>
            <a:endParaRPr lang="en-US" sz="3400" dirty="0">
              <a:solidFill>
                <a:srgbClr val="33928A"/>
              </a:solidFill>
            </a:endParaRPr>
          </a:p>
        </p:txBody>
      </p:sp>
      <p:sp>
        <p:nvSpPr>
          <p:cNvPr id="8" name="Content Placeholder 7"/>
          <p:cNvSpPr>
            <a:spLocks noGrp="1"/>
          </p:cNvSpPr>
          <p:nvPr>
            <p:ph idx="1"/>
          </p:nvPr>
        </p:nvSpPr>
        <p:spPr/>
        <p:txBody>
          <a:bodyPr/>
          <a:lstStyle/>
          <a:p>
            <a:pPr marL="284163" indent="-284163">
              <a:spcBef>
                <a:spcPts val="0"/>
              </a:spcBef>
              <a:buNone/>
            </a:pPr>
            <a:r>
              <a:rPr lang="en-US" sz="2400" dirty="0" smtClean="0"/>
              <a:t>Roles:</a:t>
            </a:r>
          </a:p>
          <a:p>
            <a:pPr marL="284163" indent="-284163">
              <a:spcBef>
                <a:spcPts val="0"/>
              </a:spcBef>
              <a:buClr>
                <a:schemeClr val="tx1"/>
              </a:buClr>
            </a:pPr>
            <a:r>
              <a:rPr lang="en-US" sz="2400" dirty="0" smtClean="0"/>
              <a:t>Can be a user, group, or both</a:t>
            </a:r>
          </a:p>
          <a:p>
            <a:pPr marL="284163" indent="-284163">
              <a:spcBef>
                <a:spcPts val="0"/>
              </a:spcBef>
              <a:buClr>
                <a:schemeClr val="tx1"/>
              </a:buClr>
            </a:pPr>
            <a:r>
              <a:rPr lang="en-US" sz="2400" dirty="0" smtClean="0"/>
              <a:t>Are not related to OS users and groups</a:t>
            </a:r>
          </a:p>
          <a:p>
            <a:pPr marL="284163" indent="-284163">
              <a:spcBef>
                <a:spcPts val="0"/>
              </a:spcBef>
              <a:buClr>
                <a:schemeClr val="tx1"/>
              </a:buClr>
            </a:pPr>
            <a:r>
              <a:rPr lang="en-US" sz="2400" dirty="0" smtClean="0"/>
              <a:t>Use attributes to determine permission levels</a:t>
            </a:r>
          </a:p>
          <a:p>
            <a:pPr marL="284163" indent="-284163">
              <a:spcBef>
                <a:spcPts val="0"/>
              </a:spcBef>
              <a:buClr>
                <a:schemeClr val="tx1"/>
              </a:buClr>
            </a:pPr>
            <a:r>
              <a:rPr lang="en-US" sz="2400" dirty="0" smtClean="0"/>
              <a:t>Are given access privileges to database objects</a:t>
            </a:r>
          </a:p>
          <a:p>
            <a:pPr marL="284163" indent="-284163">
              <a:spcBef>
                <a:spcPts val="0"/>
              </a:spcBef>
              <a:buClr>
                <a:schemeClr val="tx1"/>
              </a:buClr>
            </a:pPr>
            <a:r>
              <a:rPr lang="en-US" sz="2400" dirty="0" smtClean="0"/>
              <a:t>Can be members of other roles</a:t>
            </a:r>
          </a:p>
          <a:p>
            <a:pPr marL="284163" indent="-284163">
              <a:spcBef>
                <a:spcPts val="0"/>
              </a:spcBef>
              <a:buClr>
                <a:schemeClr val="tx1"/>
              </a:buClr>
            </a:pPr>
            <a:r>
              <a:rPr lang="en-US" sz="2400" dirty="0" smtClean="0"/>
              <a:t>Are defined at the system-level</a:t>
            </a:r>
          </a:p>
          <a:p>
            <a:pPr marL="284163" indent="-284163">
              <a:spcBef>
                <a:spcPts val="0"/>
              </a:spcBef>
              <a:buNone/>
            </a:pPr>
            <a:r>
              <a:rPr lang="en-US" sz="2400" dirty="0" smtClean="0"/>
              <a:t>Every system has a default superuser role</a:t>
            </a:r>
          </a:p>
        </p:txBody>
      </p:sp>
    </p:spTree>
    <p:extLst>
      <p:ext uri="{BB962C8B-B14F-4D97-AF65-F5344CB8AC3E}">
        <p14:creationId xmlns:p14="http://schemas.microsoft.com/office/powerpoint/2010/main" val="238188467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33928A"/>
                </a:solidFill>
              </a:rPr>
              <a:t>Role Privileges to Create Users</a:t>
            </a:r>
            <a:endParaRPr lang="en-US" sz="3200" dirty="0">
              <a:solidFill>
                <a:srgbClr val="33928A"/>
              </a:solidFill>
            </a:endParaRPr>
          </a:p>
        </p:txBody>
      </p:sp>
      <p:sp>
        <p:nvSpPr>
          <p:cNvPr id="3" name="Content Placeholder 2"/>
          <p:cNvSpPr>
            <a:spLocks noGrp="1"/>
          </p:cNvSpPr>
          <p:nvPr>
            <p:ph idx="1"/>
          </p:nvPr>
        </p:nvSpPr>
        <p:spPr/>
        <p:txBody>
          <a:bodyPr/>
          <a:lstStyle/>
          <a:p>
            <a:pPr marL="225425" indent="-225425">
              <a:spcBef>
                <a:spcPts val="0"/>
              </a:spcBef>
              <a:buClr>
                <a:schemeClr val="tx1"/>
              </a:buClr>
              <a:buNone/>
            </a:pPr>
            <a:r>
              <a:rPr lang="en-US" sz="2400" dirty="0" smtClean="0"/>
              <a:t>A user account:</a:t>
            </a:r>
          </a:p>
          <a:p>
            <a:pPr marL="225425" indent="-225425">
              <a:spcBef>
                <a:spcPts val="0"/>
              </a:spcBef>
              <a:buClr>
                <a:schemeClr val="tx1"/>
              </a:buClr>
            </a:pPr>
            <a:r>
              <a:rPr lang="en-US" sz="2400" dirty="0" smtClean="0"/>
              <a:t>Has login privileges</a:t>
            </a:r>
          </a:p>
          <a:p>
            <a:pPr marL="225425" indent="-225425">
              <a:spcBef>
                <a:spcPts val="0"/>
              </a:spcBef>
              <a:buClr>
                <a:schemeClr val="tx1"/>
              </a:buClr>
            </a:pPr>
            <a:r>
              <a:rPr lang="en-US" sz="2400" dirty="0" smtClean="0"/>
              <a:t>Is automatically assigned the following default attributes:</a:t>
            </a:r>
          </a:p>
          <a:p>
            <a:pPr marL="225425" lvl="1" indent="-225425">
              <a:spcBef>
                <a:spcPts val="0"/>
              </a:spcBef>
              <a:buClr>
                <a:schemeClr val="tx1"/>
              </a:buClr>
            </a:pPr>
            <a:r>
              <a:rPr lang="en-US" sz="2400" dirty="0" smtClean="0">
                <a:latin typeface="Courier New" pitchFamily="49" charset="0"/>
                <a:cs typeface="Courier New" pitchFamily="49" charset="0"/>
              </a:rPr>
              <a:t>NOSUPERUSER</a:t>
            </a:r>
          </a:p>
          <a:p>
            <a:pPr marL="225425" lvl="1" indent="-225425">
              <a:spcBef>
                <a:spcPts val="0"/>
              </a:spcBef>
              <a:buClr>
                <a:schemeClr val="tx1"/>
              </a:buClr>
            </a:pPr>
            <a:r>
              <a:rPr lang="en-US" sz="2400" dirty="0" smtClean="0">
                <a:latin typeface="Courier New" pitchFamily="49" charset="0"/>
                <a:cs typeface="Courier New" pitchFamily="49" charset="0"/>
              </a:rPr>
              <a:t>NOCREATEDB</a:t>
            </a:r>
          </a:p>
          <a:p>
            <a:pPr marL="225425" lvl="1" indent="-225425">
              <a:spcBef>
                <a:spcPts val="0"/>
              </a:spcBef>
              <a:buClr>
                <a:schemeClr val="tx1"/>
              </a:buClr>
            </a:pPr>
            <a:r>
              <a:rPr lang="en-US" sz="2400" dirty="0" smtClean="0">
                <a:latin typeface="Courier New" pitchFamily="49" charset="0"/>
                <a:cs typeface="Courier New" pitchFamily="49" charset="0"/>
              </a:rPr>
              <a:t>NOCREATEROLE</a:t>
            </a:r>
          </a:p>
          <a:p>
            <a:pPr marL="225425" lvl="1" indent="-225425">
              <a:spcBef>
                <a:spcPts val="0"/>
              </a:spcBef>
              <a:buClr>
                <a:schemeClr val="tx1"/>
              </a:buClr>
            </a:pPr>
            <a:r>
              <a:rPr lang="en-US" sz="2400" dirty="0" smtClean="0">
                <a:latin typeface="Courier New" pitchFamily="49" charset="0"/>
                <a:cs typeface="Courier New" pitchFamily="49" charset="0"/>
              </a:rPr>
              <a:t>INHERIT</a:t>
            </a:r>
          </a:p>
          <a:p>
            <a:pPr marL="225425" lvl="1" indent="-225425">
              <a:spcBef>
                <a:spcPts val="0"/>
              </a:spcBef>
              <a:buClr>
                <a:schemeClr val="tx1"/>
              </a:buClr>
            </a:pPr>
            <a:r>
              <a:rPr lang="en-US" sz="2400" dirty="0" smtClean="0">
                <a:latin typeface="Courier New" pitchFamily="49" charset="0"/>
                <a:cs typeface="Courier New" pitchFamily="49" charset="0"/>
              </a:rPr>
              <a:t>NOLOGIN</a:t>
            </a:r>
            <a:r>
              <a:rPr lang="en-US" sz="2400" dirty="0" smtClean="0"/>
              <a:t> (must explicitly give </a:t>
            </a:r>
            <a:r>
              <a:rPr lang="en-US" sz="2400" dirty="0" smtClean="0">
                <a:latin typeface="Courier New" pitchFamily="49" charset="0"/>
                <a:cs typeface="Courier New" pitchFamily="49" charset="0"/>
              </a:rPr>
              <a:t>LOGIN</a:t>
            </a:r>
            <a:r>
              <a:rPr lang="en-US" sz="2400" dirty="0" smtClean="0"/>
              <a:t> to user-level roles)</a:t>
            </a:r>
          </a:p>
        </p:txBody>
      </p:sp>
    </p:spTree>
    <p:extLst>
      <p:ext uri="{BB962C8B-B14F-4D97-AF65-F5344CB8AC3E}">
        <p14:creationId xmlns:p14="http://schemas.microsoft.com/office/powerpoint/2010/main" val="406743940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solidFill>
                  <a:srgbClr val="33928A"/>
                </a:solidFill>
              </a:rPr>
              <a:t>Roles – Superusers</a:t>
            </a:r>
            <a:endParaRPr lang="en-US" sz="3200" dirty="0">
              <a:solidFill>
                <a:srgbClr val="33928A"/>
              </a:solidFill>
            </a:endParaRPr>
          </a:p>
        </p:txBody>
      </p:sp>
      <p:sp>
        <p:nvSpPr>
          <p:cNvPr id="16" name="Content Placeholder 15"/>
          <p:cNvSpPr>
            <a:spLocks noGrp="1"/>
          </p:cNvSpPr>
          <p:nvPr>
            <p:ph idx="1"/>
          </p:nvPr>
        </p:nvSpPr>
        <p:spPr/>
        <p:txBody>
          <a:bodyPr/>
          <a:lstStyle/>
          <a:p>
            <a:pPr>
              <a:spcBef>
                <a:spcPts val="0"/>
              </a:spcBef>
              <a:buNone/>
            </a:pPr>
            <a:r>
              <a:rPr lang="en-US" sz="2000" dirty="0" smtClean="0"/>
              <a:t>A superuser:</a:t>
            </a:r>
          </a:p>
          <a:p>
            <a:pPr marL="284163" indent="-284163">
              <a:spcBef>
                <a:spcPts val="0"/>
              </a:spcBef>
              <a:buClr>
                <a:schemeClr val="tx1"/>
              </a:buClr>
            </a:pPr>
            <a:r>
              <a:rPr lang="en-US" sz="2000" dirty="0" smtClean="0"/>
              <a:t>Bypasses all permission checks</a:t>
            </a:r>
          </a:p>
          <a:p>
            <a:pPr marL="284163" indent="-284163">
              <a:spcBef>
                <a:spcPts val="0"/>
              </a:spcBef>
              <a:buClr>
                <a:schemeClr val="tx1"/>
              </a:buClr>
            </a:pPr>
            <a:r>
              <a:rPr lang="en-US" sz="2000" dirty="0" smtClean="0"/>
              <a:t>Should not be used for daily administration</a:t>
            </a:r>
          </a:p>
          <a:p>
            <a:pPr marL="284163" indent="-284163">
              <a:spcBef>
                <a:spcPts val="0"/>
              </a:spcBef>
              <a:buClr>
                <a:schemeClr val="tx1"/>
              </a:buClr>
              <a:buNone/>
            </a:pPr>
            <a:r>
              <a:rPr lang="en-US" sz="2000" dirty="0" smtClean="0"/>
              <a:t>Create the following administrative roles to work with:</a:t>
            </a:r>
          </a:p>
          <a:p>
            <a:pPr marL="284163" indent="-284163">
              <a:spcBef>
                <a:spcPts val="0"/>
              </a:spcBef>
              <a:buClr>
                <a:schemeClr val="tx1"/>
              </a:buClr>
            </a:pPr>
            <a:r>
              <a:rPr lang="en-US" sz="2000" dirty="0" smtClean="0">
                <a:latin typeface="Courier New" pitchFamily="49" charset="0"/>
                <a:cs typeface="Courier New" pitchFamily="49" charset="0"/>
              </a:rPr>
              <a:t>SUPERUSER</a:t>
            </a:r>
          </a:p>
          <a:p>
            <a:pPr marL="284163" indent="-284163">
              <a:spcBef>
                <a:spcPts val="0"/>
              </a:spcBef>
              <a:buClr>
                <a:schemeClr val="tx1"/>
              </a:buClr>
            </a:pPr>
            <a:r>
              <a:rPr lang="en-US" sz="2000" dirty="0" smtClean="0">
                <a:latin typeface="Courier New" pitchFamily="49" charset="0"/>
                <a:cs typeface="Courier New" pitchFamily="49" charset="0"/>
              </a:rPr>
              <a:t>CREATEDB</a:t>
            </a:r>
          </a:p>
        </p:txBody>
      </p:sp>
      <p:sp>
        <p:nvSpPr>
          <p:cNvPr id="8" name="Rectangle 7"/>
          <p:cNvSpPr/>
          <p:nvPr/>
        </p:nvSpPr>
        <p:spPr>
          <a:xfrm>
            <a:off x="228600" y="3067415"/>
            <a:ext cx="8915400" cy="1556581"/>
          </a:xfrm>
          <a:prstGeom prst="rect">
            <a:avLst/>
          </a:prstGeom>
          <a:gradFill>
            <a:gsLst>
              <a:gs pos="0">
                <a:srgbClr val="FFFFCC">
                  <a:alpha val="84000"/>
                </a:srgbClr>
              </a:gs>
              <a:gs pos="50000">
                <a:srgbClr val="FFFFCC">
                  <a:alpha val="52000"/>
                </a:srgbClr>
              </a:gs>
              <a:gs pos="100000">
                <a:srgbClr val="FFFFCC">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16"/>
          <p:cNvGrpSpPr/>
          <p:nvPr/>
        </p:nvGrpSpPr>
        <p:grpSpPr>
          <a:xfrm>
            <a:off x="374558" y="3010243"/>
            <a:ext cx="829729" cy="744066"/>
            <a:chOff x="1524000" y="4495800"/>
            <a:chExt cx="1017705" cy="992089"/>
          </a:xfrm>
        </p:grpSpPr>
        <p:grpSp>
          <p:nvGrpSpPr>
            <p:cNvPr id="9" name="Group 15"/>
            <p:cNvGrpSpPr/>
            <p:nvPr/>
          </p:nvGrpSpPr>
          <p:grpSpPr>
            <a:xfrm>
              <a:off x="1524000" y="4724400"/>
              <a:ext cx="1017705" cy="763489"/>
              <a:chOff x="1524000" y="4724400"/>
              <a:chExt cx="1017705" cy="763489"/>
            </a:xfrm>
          </p:grpSpPr>
          <p:pic>
            <p:nvPicPr>
              <p:cNvPr id="14" name="Picture 6" descr="C:\Documents and Settings\cantot\My Documents\Training\Supporting Materials\Icons\PNG files for PowerPoint\All Others\blank paper.png"/>
              <p:cNvPicPr>
                <a:picLocks noChangeAspect="1" noChangeArrowheads="1"/>
              </p:cNvPicPr>
              <p:nvPr/>
            </p:nvPicPr>
            <p:blipFill>
              <a:blip r:embed="rId3" cstate="print"/>
              <a:srcRect/>
              <a:stretch>
                <a:fillRect/>
              </a:stretch>
            </p:blipFill>
            <p:spPr bwMode="auto">
              <a:xfrm rot="16200000">
                <a:off x="1638286" y="4610114"/>
                <a:ext cx="757143" cy="985715"/>
              </a:xfrm>
              <a:prstGeom prst="rect">
                <a:avLst/>
              </a:prstGeom>
              <a:noFill/>
            </p:spPr>
          </p:pic>
          <p:sp>
            <p:nvSpPr>
              <p:cNvPr id="15" name="TextBox 14"/>
              <p:cNvSpPr txBox="1"/>
              <p:nvPr/>
            </p:nvSpPr>
            <p:spPr>
              <a:xfrm>
                <a:off x="1664225" y="4872335"/>
                <a:ext cx="877480" cy="615554"/>
              </a:xfrm>
              <a:prstGeom prst="rect">
                <a:avLst/>
              </a:prstGeom>
              <a:noFill/>
            </p:spPr>
            <p:txBody>
              <a:bodyPr wrap="none" rtlCol="0">
                <a:spAutoFit/>
              </a:bodyPr>
              <a:lstStyle/>
              <a:p>
                <a:r>
                  <a:rPr lang="en-US" sz="300" dirty="0" smtClean="0">
                    <a:latin typeface="Edwardian Script ITC" pitchFamily="66" charset="0"/>
                  </a:rPr>
                  <a:t>                   A fly and a flea in a flue</a:t>
                </a:r>
              </a:p>
              <a:p>
                <a:r>
                  <a:rPr lang="en-US" sz="300" dirty="0" smtClean="0">
                    <a:latin typeface="Edwardian Script ITC" pitchFamily="66" charset="0"/>
                  </a:rPr>
                  <a:t>                  Were imprisoned, so what could they do</a:t>
                </a:r>
              </a:p>
              <a:p>
                <a:r>
                  <a:rPr lang="en-US" sz="300" dirty="0" smtClean="0">
                    <a:latin typeface="Edwardian Script ITC" pitchFamily="66" charset="0"/>
                  </a:rPr>
                  <a:t>Said the fly, let us flee. Let us fly said the flee</a:t>
                </a:r>
              </a:p>
              <a:p>
                <a:r>
                  <a:rPr lang="en-US" sz="300" dirty="0" smtClean="0">
                    <a:latin typeface="Edwardian Script ITC" pitchFamily="66" charset="0"/>
                  </a:rPr>
                  <a:t>So they flew through a flaw in the flue.</a:t>
                </a:r>
              </a:p>
              <a:p>
                <a:r>
                  <a:rPr lang="en-US" sz="300" dirty="0" smtClean="0">
                    <a:latin typeface="Edwardian Script ITC" pitchFamily="66" charset="0"/>
                  </a:rPr>
                  <a:t>A canner exceedingly canny</a:t>
                </a:r>
              </a:p>
              <a:p>
                <a:r>
                  <a:rPr lang="en-US" sz="300" dirty="0" smtClean="0">
                    <a:latin typeface="Edwardian Script ITC" pitchFamily="66" charset="0"/>
                  </a:rPr>
                  <a:t>One morning remarked to his granny</a:t>
                </a:r>
              </a:p>
              <a:p>
                <a:r>
                  <a:rPr lang="en-US" sz="300" dirty="0" smtClean="0">
                    <a:latin typeface="Edwardian Script ITC" pitchFamily="66" charset="0"/>
                  </a:rPr>
                  <a:t>A canner can can anything that he can</a:t>
                </a:r>
              </a:p>
              <a:p>
                <a:r>
                  <a:rPr lang="en-US" sz="300" dirty="0" smtClean="0">
                    <a:latin typeface="Edwardian Script ITC" pitchFamily="66" charset="0"/>
                  </a:rPr>
                  <a:t>But a canner can’t can a can can he?</a:t>
                </a:r>
                <a:endParaRPr lang="en-US" sz="300" dirty="0">
                  <a:latin typeface="Edwardian Script ITC" pitchFamily="66" charset="0"/>
                </a:endParaRPr>
              </a:p>
            </p:txBody>
          </p:sp>
        </p:grpSp>
        <p:pic>
          <p:nvPicPr>
            <p:cNvPr id="13" name="Picture 2" descr="C:\Documents and Settings\cantot\My Documents\Training\Supporting Materials\Icons\PNG files for PowerPoint\All Others\Push Pin.png"/>
            <p:cNvPicPr>
              <a:picLocks noChangeAspect="1" noChangeArrowheads="1"/>
            </p:cNvPicPr>
            <p:nvPr/>
          </p:nvPicPr>
          <p:blipFill>
            <a:blip r:embed="rId4" cstate="print"/>
            <a:srcRect/>
            <a:stretch>
              <a:fillRect/>
            </a:stretch>
          </p:blipFill>
          <p:spPr bwMode="auto">
            <a:xfrm>
              <a:off x="1905000" y="4495800"/>
              <a:ext cx="548640" cy="548640"/>
            </a:xfrm>
            <a:prstGeom prst="rect">
              <a:avLst/>
            </a:prstGeom>
            <a:noFill/>
          </p:spPr>
        </p:pic>
      </p:grpSp>
      <p:sp>
        <p:nvSpPr>
          <p:cNvPr id="11" name="TextBox 10"/>
          <p:cNvSpPr txBox="1"/>
          <p:nvPr/>
        </p:nvSpPr>
        <p:spPr>
          <a:xfrm>
            <a:off x="1316655" y="3129968"/>
            <a:ext cx="7716083" cy="1692771"/>
          </a:xfrm>
          <a:prstGeom prst="rect">
            <a:avLst/>
          </a:prstGeom>
          <a:noFill/>
        </p:spPr>
        <p:txBody>
          <a:bodyPr wrap="square" rtlCol="0">
            <a:spAutoFit/>
          </a:bodyPr>
          <a:lstStyle/>
          <a:p>
            <a:pPr>
              <a:buNone/>
            </a:pPr>
            <a:r>
              <a:rPr lang="en-US" sz="2000" b="1" dirty="0" smtClean="0">
                <a:solidFill>
                  <a:schemeClr val="bg2">
                    <a:lumMod val="75000"/>
                  </a:schemeClr>
                </a:solidFill>
                <a:latin typeface="Calibri" pitchFamily="34" charset="0"/>
              </a:rPr>
              <a:t>Note:</a:t>
            </a:r>
            <a:r>
              <a:rPr lang="en-US" sz="2000" dirty="0" smtClean="0">
                <a:solidFill>
                  <a:schemeClr val="bg2">
                    <a:lumMod val="75000"/>
                  </a:schemeClr>
                </a:solidFill>
                <a:latin typeface="Calibri" pitchFamily="34" charset="0"/>
              </a:rPr>
              <a:t>  It is good practice to create a role that has the </a:t>
            </a:r>
            <a:r>
              <a:rPr lang="en-US" sz="2000" dirty="0" smtClean="0">
                <a:solidFill>
                  <a:schemeClr val="bg2">
                    <a:lumMod val="75000"/>
                  </a:schemeClr>
                </a:solidFill>
                <a:latin typeface="Courier New" pitchFamily="49" charset="0"/>
                <a:cs typeface="Courier New" pitchFamily="49" charset="0"/>
              </a:rPr>
              <a:t>CREATEDB</a:t>
            </a:r>
            <a:r>
              <a:rPr lang="en-US" sz="2000" dirty="0" smtClean="0">
                <a:solidFill>
                  <a:schemeClr val="bg2">
                    <a:lumMod val="75000"/>
                  </a:schemeClr>
                </a:solidFill>
                <a:latin typeface="Calibri" pitchFamily="34" charset="0"/>
              </a:rPr>
              <a:t> and </a:t>
            </a:r>
            <a:r>
              <a:rPr lang="en-US" sz="2000" dirty="0" smtClean="0">
                <a:solidFill>
                  <a:schemeClr val="bg2">
                    <a:lumMod val="75000"/>
                  </a:schemeClr>
                </a:solidFill>
                <a:latin typeface="Courier New" pitchFamily="49" charset="0"/>
                <a:cs typeface="Courier New" pitchFamily="49" charset="0"/>
              </a:rPr>
              <a:t>CREATEROLE</a:t>
            </a:r>
            <a:r>
              <a:rPr lang="en-US" sz="2000" dirty="0" smtClean="0">
                <a:solidFill>
                  <a:schemeClr val="bg2">
                    <a:lumMod val="75000"/>
                  </a:schemeClr>
                </a:solidFill>
                <a:latin typeface="Calibri" pitchFamily="34" charset="0"/>
              </a:rPr>
              <a:t> privileges, but is not a superuser. Use this role for all routine management of databases and roles. This approach avoids the dangers of operating as a superuser for tasks that do not require it.</a:t>
            </a:r>
          </a:p>
          <a:p>
            <a:endParaRPr lang="en-US" sz="2400" dirty="0" smtClean="0">
              <a:solidFill>
                <a:schemeClr val="bg2">
                  <a:lumMod val="75000"/>
                </a:schemeClr>
              </a:solidFill>
              <a:latin typeface="Calibri" pitchFamily="34" charset="0"/>
              <a:cs typeface="+mn-cs"/>
            </a:endParaRPr>
          </a:p>
        </p:txBody>
      </p:sp>
      <p:sp>
        <p:nvSpPr>
          <p:cNvPr id="17" name="Content Placeholder 15"/>
          <p:cNvSpPr txBox="1">
            <a:spLocks/>
          </p:cNvSpPr>
          <p:nvPr/>
        </p:nvSpPr>
        <p:spPr bwMode="auto">
          <a:xfrm>
            <a:off x="3048000" y="2370348"/>
            <a:ext cx="5029200" cy="742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1775" marR="0" lvl="0" indent="-231775" algn="l" defTabSz="914400" rtl="0" eaLnBrk="1" fontAlgn="base" latinLnBrk="0" hangingPunct="1">
              <a:lnSpc>
                <a:spcPct val="100000"/>
              </a:lnSpc>
              <a:spcBef>
                <a:spcPts val="0"/>
              </a:spcBef>
              <a:spcAft>
                <a:spcPct val="0"/>
              </a:spcAft>
              <a:buClr>
                <a:schemeClr val="tx1"/>
              </a:buClr>
              <a:buSzPct val="120000"/>
              <a:buFont typeface="Arial" charset="0"/>
              <a:buChar char="•"/>
              <a:tabLst/>
              <a:defRPr/>
            </a:pPr>
            <a:r>
              <a:rPr kumimoji="0" lang="en-US" sz="2000" b="0" i="0" u="none" strike="noStrike" kern="1200" cap="none" spc="0" normalizeH="0" baseline="0" noProof="0" dirty="0" smtClean="0">
                <a:ln>
                  <a:noFill/>
                </a:ln>
                <a:solidFill>
                  <a:schemeClr val="bg2">
                    <a:lumMod val="75000"/>
                  </a:schemeClr>
                </a:solidFill>
                <a:effectLst/>
                <a:uLnTx/>
                <a:uFillTx/>
                <a:latin typeface="Courier New" pitchFamily="49" charset="0"/>
                <a:cs typeface="Courier New" pitchFamily="49" charset="0"/>
              </a:rPr>
              <a:t>CREATEROLE</a:t>
            </a:r>
          </a:p>
          <a:p>
            <a:pPr marL="231775" marR="0" lvl="0" indent="-231775" algn="l" defTabSz="914400" rtl="0" eaLnBrk="1" fontAlgn="base" latinLnBrk="0" hangingPunct="1">
              <a:lnSpc>
                <a:spcPct val="100000"/>
              </a:lnSpc>
              <a:spcBef>
                <a:spcPts val="0"/>
              </a:spcBef>
              <a:spcAft>
                <a:spcPct val="0"/>
              </a:spcAft>
              <a:buClr>
                <a:schemeClr val="tx1"/>
              </a:buClr>
              <a:buSzPct val="120000"/>
              <a:buFont typeface="Arial" charset="0"/>
              <a:buChar char="•"/>
              <a:tabLst/>
              <a:defRPr/>
            </a:pPr>
            <a:r>
              <a:rPr lang="en-US" sz="2000" dirty="0" smtClean="0">
                <a:solidFill>
                  <a:schemeClr val="bg2">
                    <a:lumMod val="75000"/>
                  </a:schemeClr>
                </a:solidFill>
                <a:latin typeface="Courier New" pitchFamily="49" charset="0"/>
                <a:cs typeface="Courier New" pitchFamily="49" charset="0"/>
              </a:rPr>
              <a:t>PASSWORD</a:t>
            </a:r>
            <a:endParaRPr kumimoji="0" lang="en-US" sz="2000" b="0" i="0" u="none" strike="noStrike" kern="1200" cap="none" spc="0" normalizeH="0" baseline="0" noProof="0" dirty="0" smtClean="0">
              <a:ln>
                <a:noFill/>
              </a:ln>
              <a:solidFill>
                <a:schemeClr val="bg2">
                  <a:lumMod val="75000"/>
                </a:schemeClr>
              </a:solidFill>
              <a:effectLst/>
              <a:uLnTx/>
              <a:uFillTx/>
              <a:latin typeface="Courier New" pitchFamily="49" charset="0"/>
              <a:cs typeface="Courier New" pitchFamily="49" charset="0"/>
            </a:endParaRPr>
          </a:p>
        </p:txBody>
      </p:sp>
    </p:spTree>
    <p:extLst>
      <p:ext uri="{BB962C8B-B14F-4D97-AF65-F5344CB8AC3E}">
        <p14:creationId xmlns:p14="http://schemas.microsoft.com/office/powerpoint/2010/main" val="42139941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33928A"/>
                </a:solidFill>
              </a:rPr>
              <a:t>Common Role Attributes</a:t>
            </a:r>
            <a:endParaRPr lang="en-US" sz="3200" dirty="0">
              <a:solidFill>
                <a:srgbClr val="33928A"/>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86498644"/>
              </p:ext>
            </p:extLst>
          </p:nvPr>
        </p:nvGraphicFramePr>
        <p:xfrm>
          <a:off x="381000" y="862946"/>
          <a:ext cx="8458200" cy="3794760"/>
        </p:xfrm>
        <a:graphic>
          <a:graphicData uri="http://schemas.openxmlformats.org/drawingml/2006/table">
            <a:tbl>
              <a:tblPr firstRow="1" bandRow="1">
                <a:tableStyleId>{5C22544A-7EE6-4342-B048-85BDC9FD1C3A}</a:tableStyleId>
              </a:tblPr>
              <a:tblGrid>
                <a:gridCol w="2242169"/>
                <a:gridCol w="6216031"/>
              </a:tblGrid>
              <a:tr h="342900">
                <a:tc>
                  <a:txBody>
                    <a:bodyPr/>
                    <a:lstStyle/>
                    <a:p>
                      <a:r>
                        <a:rPr lang="en-US" sz="1400" dirty="0" smtClean="0"/>
                        <a:t>Role Attribute</a:t>
                      </a:r>
                      <a:endParaRPr lang="en-US" sz="1400" dirty="0"/>
                    </a:p>
                  </a:txBody>
                  <a:tcPr marT="34290" marB="34290" anchor="ctr"/>
                </a:tc>
                <a:tc>
                  <a:txBody>
                    <a:bodyPr/>
                    <a:lstStyle/>
                    <a:p>
                      <a:r>
                        <a:rPr lang="en-US" sz="1400" dirty="0" smtClean="0"/>
                        <a:t>Description</a:t>
                      </a:r>
                      <a:endParaRPr lang="en-US" sz="1400" dirty="0"/>
                    </a:p>
                  </a:txBody>
                  <a:tcPr marT="34290" marB="34290" anchor="ctr"/>
                </a:tc>
              </a:tr>
              <a:tr h="720090">
                <a:tc>
                  <a:txBody>
                    <a:bodyPr/>
                    <a:lstStyle/>
                    <a:p>
                      <a:r>
                        <a:rPr lang="en-US" sz="1400" kern="1200" baseline="0" dirty="0" smtClean="0"/>
                        <a:t>SUPERUSER | NOSUPERUSER</a:t>
                      </a:r>
                      <a:endParaRPr lang="en-US" sz="1400" kern="1200" baseline="0" dirty="0" smtClean="0">
                        <a:solidFill>
                          <a:schemeClr val="dk1"/>
                        </a:solidFill>
                        <a:latin typeface="Courier New" pitchFamily="49" charset="0"/>
                        <a:ea typeface="+mn-ea"/>
                        <a:cs typeface="Courier New" pitchFamily="49" charset="0"/>
                      </a:endParaRPr>
                    </a:p>
                  </a:txBody>
                  <a:tcPr marT="34290" marB="34290"/>
                </a:tc>
                <a:tc>
                  <a:txBody>
                    <a:bodyPr/>
                    <a:lstStyle/>
                    <a:p>
                      <a:r>
                        <a:rPr lang="en-US" sz="1400" kern="1200" baseline="0" dirty="0" smtClean="0"/>
                        <a:t>Determines if the role is a superuser. You must yourself be a superuser to create a new superuser. NOSUPERUSER is the default.	</a:t>
                      </a:r>
                      <a:endParaRPr lang="en-US" sz="1400" kern="1200" baseline="0" dirty="0" smtClean="0">
                        <a:solidFill>
                          <a:schemeClr val="dk1"/>
                        </a:solidFill>
                        <a:latin typeface="+mn-lt"/>
                        <a:ea typeface="+mn-ea"/>
                        <a:cs typeface="+mn-cs"/>
                      </a:endParaRPr>
                    </a:p>
                  </a:txBody>
                  <a:tcPr marT="34290" marB="34290"/>
                </a:tc>
              </a:tr>
              <a:tr h="502920">
                <a:tc>
                  <a:txBody>
                    <a:bodyPr/>
                    <a:lstStyle/>
                    <a:p>
                      <a:r>
                        <a:rPr lang="en-US" sz="1400" kern="1200" baseline="0" dirty="0" smtClean="0"/>
                        <a:t>CREATEDB | NOCREATEDB</a:t>
                      </a:r>
                      <a:endParaRPr lang="en-US" sz="1400" kern="1200" baseline="0" dirty="0" smtClean="0">
                        <a:solidFill>
                          <a:schemeClr val="dk1"/>
                        </a:solidFill>
                        <a:latin typeface="Courier New" pitchFamily="49" charset="0"/>
                        <a:ea typeface="+mn-ea"/>
                        <a:cs typeface="Courier New" pitchFamily="49" charset="0"/>
                      </a:endParaRPr>
                    </a:p>
                  </a:txBody>
                  <a:tcPr marT="34290" marB="34290"/>
                </a:tc>
                <a:tc>
                  <a:txBody>
                    <a:bodyPr/>
                    <a:lstStyle/>
                    <a:p>
                      <a:r>
                        <a:rPr lang="en-US" sz="1400" kern="1200" baseline="0" dirty="0" smtClean="0"/>
                        <a:t>Determines if the role is allowed to create databases. NOCREATEDB is the default.	</a:t>
                      </a:r>
                      <a:endParaRPr lang="en-US" sz="1400" kern="1200" baseline="0" dirty="0" smtClean="0">
                        <a:solidFill>
                          <a:schemeClr val="dk1"/>
                        </a:solidFill>
                        <a:latin typeface="+mn-lt"/>
                        <a:ea typeface="+mn-ea"/>
                        <a:cs typeface="+mn-cs"/>
                      </a:endParaRPr>
                    </a:p>
                  </a:txBody>
                  <a:tcPr marT="34290" marB="34290"/>
                </a:tc>
              </a:tr>
              <a:tr h="502920">
                <a:tc>
                  <a:txBody>
                    <a:bodyPr/>
                    <a:lstStyle/>
                    <a:p>
                      <a:r>
                        <a:rPr lang="en-US" sz="1400" kern="1200" baseline="0" dirty="0" smtClean="0"/>
                        <a:t>CREATEROLE | NOCREATEROLE</a:t>
                      </a:r>
                      <a:endParaRPr lang="en-US" sz="1400" kern="1200" baseline="0" dirty="0" smtClean="0">
                        <a:solidFill>
                          <a:schemeClr val="dk1"/>
                        </a:solidFill>
                        <a:latin typeface="Courier New" pitchFamily="49" charset="0"/>
                        <a:ea typeface="+mn-ea"/>
                        <a:cs typeface="Courier New" pitchFamily="49" charset="0"/>
                      </a:endParaRPr>
                    </a:p>
                  </a:txBody>
                  <a:tcPr marT="34290" marB="34290"/>
                </a:tc>
                <a:tc>
                  <a:txBody>
                    <a:bodyPr/>
                    <a:lstStyle/>
                    <a:p>
                      <a:r>
                        <a:rPr lang="en-US" sz="1400" kern="1200" baseline="0" dirty="0" smtClean="0"/>
                        <a:t>Determines if the role is allowed to create and manage other roles. NOCREATEROLE is the default.</a:t>
                      </a:r>
                      <a:endParaRPr lang="en-US" sz="1400" kern="1200" baseline="0" dirty="0" smtClean="0">
                        <a:solidFill>
                          <a:schemeClr val="dk1"/>
                        </a:solidFill>
                        <a:latin typeface="+mn-lt"/>
                        <a:ea typeface="+mn-ea"/>
                        <a:cs typeface="+mn-cs"/>
                      </a:endParaRPr>
                    </a:p>
                  </a:txBody>
                  <a:tcPr marT="34290" marB="34290"/>
                </a:tc>
              </a:tr>
              <a:tr h="502920">
                <a:tc>
                  <a:txBody>
                    <a:bodyPr/>
                    <a:lstStyle/>
                    <a:p>
                      <a:r>
                        <a:rPr lang="en-US" sz="1400" kern="1200" baseline="0" dirty="0" smtClean="0"/>
                        <a:t>INHERIT | NOINHERIT</a:t>
                      </a:r>
                      <a:endParaRPr lang="en-US" sz="1400" kern="1200" baseline="0" dirty="0" smtClean="0">
                        <a:solidFill>
                          <a:schemeClr val="dk1"/>
                        </a:solidFill>
                        <a:latin typeface="Courier New" pitchFamily="49" charset="0"/>
                        <a:ea typeface="+mn-ea"/>
                        <a:cs typeface="Courier New" pitchFamily="49" charset="0"/>
                      </a:endParaRPr>
                    </a:p>
                  </a:txBody>
                  <a:tcPr marT="34290" marB="34290"/>
                </a:tc>
                <a:tc>
                  <a:txBody>
                    <a:bodyPr/>
                    <a:lstStyle/>
                    <a:p>
                      <a:r>
                        <a:rPr lang="en-US" sz="1400" kern="1200" baseline="0" dirty="0" smtClean="0"/>
                        <a:t>Determines whether a role inherits the privileges of roles it is a member of. INHERIT is the default.</a:t>
                      </a:r>
                      <a:endParaRPr lang="en-US" sz="1400" kern="1200" baseline="0" dirty="0" smtClean="0">
                        <a:solidFill>
                          <a:schemeClr val="dk1"/>
                        </a:solidFill>
                        <a:latin typeface="+mn-lt"/>
                        <a:ea typeface="+mn-ea"/>
                        <a:cs typeface="+mn-cs"/>
                      </a:endParaRPr>
                    </a:p>
                  </a:txBody>
                  <a:tcPr marT="34290" marB="34290"/>
                </a:tc>
              </a:tr>
              <a:tr h="502920">
                <a:tc>
                  <a:txBody>
                    <a:bodyPr/>
                    <a:lstStyle/>
                    <a:p>
                      <a:r>
                        <a:rPr lang="en-US" sz="1400" kern="1200" baseline="0" dirty="0" smtClean="0"/>
                        <a:t>LOGIN | NOLOGIN</a:t>
                      </a:r>
                      <a:endParaRPr lang="en-US" sz="1400" kern="1200" baseline="0" dirty="0" smtClean="0">
                        <a:solidFill>
                          <a:schemeClr val="dk1"/>
                        </a:solidFill>
                        <a:latin typeface="Courier New" pitchFamily="49" charset="0"/>
                        <a:ea typeface="+mn-ea"/>
                        <a:cs typeface="Courier New" pitchFamily="49" charset="0"/>
                      </a:endParaRPr>
                    </a:p>
                  </a:txBody>
                  <a:tcPr marT="34290" marB="34290"/>
                </a:tc>
                <a:tc>
                  <a:txBody>
                    <a:bodyPr/>
                    <a:lstStyle/>
                    <a:p>
                      <a:r>
                        <a:rPr lang="en-US" sz="1400" kern="1200" baseline="0" dirty="0" smtClean="0"/>
                        <a:t>Determines whether a role is allowed to log in. NOLOGIN is the default.	</a:t>
                      </a:r>
                      <a:endParaRPr lang="en-US" sz="1400" kern="1200" baseline="0" dirty="0" smtClean="0">
                        <a:solidFill>
                          <a:schemeClr val="dk1"/>
                        </a:solidFill>
                        <a:latin typeface="+mn-lt"/>
                        <a:ea typeface="+mn-ea"/>
                        <a:cs typeface="+mn-cs"/>
                      </a:endParaRPr>
                    </a:p>
                  </a:txBody>
                  <a:tcPr marT="34290" marB="34290"/>
                </a:tc>
              </a:tr>
              <a:tr h="720090">
                <a:tc>
                  <a:txBody>
                    <a:bodyPr/>
                    <a:lstStyle/>
                    <a:p>
                      <a:r>
                        <a:rPr lang="en-US" sz="1400" kern="1200" baseline="0" dirty="0" smtClean="0"/>
                        <a:t>CONNECTION LIMIT connlimit</a:t>
                      </a:r>
                      <a:endParaRPr lang="en-US" sz="1400" i="1" kern="1200" baseline="0" dirty="0" smtClean="0">
                        <a:solidFill>
                          <a:schemeClr val="dk1"/>
                        </a:solidFill>
                        <a:latin typeface="Courier New" pitchFamily="49" charset="0"/>
                        <a:ea typeface="+mn-ea"/>
                        <a:cs typeface="Courier New" pitchFamily="49" charset="0"/>
                      </a:endParaRPr>
                    </a:p>
                  </a:txBody>
                  <a:tcPr marT="34290" marB="34290"/>
                </a:tc>
                <a:tc>
                  <a:txBody>
                    <a:bodyPr/>
                    <a:lstStyle/>
                    <a:p>
                      <a:r>
                        <a:rPr lang="en-US" sz="1400" kern="1200" baseline="0" dirty="0" smtClean="0"/>
                        <a:t>If role can log in, this specifies how many concurrent connections the role can make. -1 (the default) means no limit. </a:t>
                      </a:r>
                      <a:endParaRPr lang="en-US" sz="1400" kern="1200" baseline="0" dirty="0" smtClean="0">
                        <a:solidFill>
                          <a:schemeClr val="dk1"/>
                        </a:solidFill>
                        <a:latin typeface="+mn-lt"/>
                        <a:ea typeface="+mn-ea"/>
                        <a:cs typeface="+mn-cs"/>
                      </a:endParaRPr>
                    </a:p>
                  </a:txBody>
                  <a:tcPr marT="34290" marB="34290"/>
                </a:tc>
              </a:tr>
            </a:tbl>
          </a:graphicData>
        </a:graphic>
      </p:graphicFrame>
    </p:spTree>
    <p:extLst>
      <p:ext uri="{BB962C8B-B14F-4D97-AF65-F5344CB8AC3E}">
        <p14:creationId xmlns:p14="http://schemas.microsoft.com/office/powerpoint/2010/main" val="28501755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33928A"/>
                </a:solidFill>
              </a:rPr>
              <a:t>Common Role Attributes (</a:t>
            </a:r>
            <a:r>
              <a:rPr lang="en-US" sz="3200" dirty="0" err="1" smtClean="0">
                <a:solidFill>
                  <a:srgbClr val="33928A"/>
                </a:solidFill>
              </a:rPr>
              <a:t>Cont</a:t>
            </a:r>
            <a:r>
              <a:rPr lang="en-US" sz="3200" dirty="0" smtClean="0">
                <a:solidFill>
                  <a:srgbClr val="33928A"/>
                </a:solidFill>
              </a:rPr>
              <a:t>)</a:t>
            </a:r>
            <a:endParaRPr lang="en-US" sz="3200" dirty="0">
              <a:solidFill>
                <a:srgbClr val="33928A"/>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95994785"/>
              </p:ext>
            </p:extLst>
          </p:nvPr>
        </p:nvGraphicFramePr>
        <p:xfrm>
          <a:off x="381000" y="862502"/>
          <a:ext cx="8229600" cy="3907013"/>
        </p:xfrm>
        <a:graphic>
          <a:graphicData uri="http://schemas.openxmlformats.org/drawingml/2006/table">
            <a:tbl>
              <a:tblPr firstRow="1" bandRow="1">
                <a:tableStyleId>{5C22544A-7EE6-4342-B048-85BDC9FD1C3A}</a:tableStyleId>
              </a:tblPr>
              <a:tblGrid>
                <a:gridCol w="2394065"/>
                <a:gridCol w="5835535"/>
              </a:tblGrid>
              <a:tr h="342900">
                <a:tc>
                  <a:txBody>
                    <a:bodyPr/>
                    <a:lstStyle/>
                    <a:p>
                      <a:r>
                        <a:rPr lang="en-US" sz="1600" dirty="0" smtClean="0"/>
                        <a:t>Role Attribute</a:t>
                      </a:r>
                      <a:endParaRPr lang="en-US" sz="1600" dirty="0"/>
                    </a:p>
                  </a:txBody>
                  <a:tcPr marT="34290" marB="34290" anchor="ctr"/>
                </a:tc>
                <a:tc>
                  <a:txBody>
                    <a:bodyPr/>
                    <a:lstStyle/>
                    <a:p>
                      <a:r>
                        <a:rPr lang="en-US" sz="1600" dirty="0" smtClean="0"/>
                        <a:t>Description</a:t>
                      </a:r>
                      <a:endParaRPr lang="en-US" sz="1600" dirty="0"/>
                    </a:p>
                  </a:txBody>
                  <a:tcPr marT="34290" marB="34290" anchor="ctr"/>
                </a:tc>
              </a:tr>
              <a:tr h="788670">
                <a:tc>
                  <a:txBody>
                    <a:bodyPr/>
                    <a:lstStyle/>
                    <a:p>
                      <a:r>
                        <a:rPr lang="en-US" sz="1600" kern="1200" baseline="0" dirty="0" smtClean="0"/>
                        <a:t>PASSWORD ‘password’</a:t>
                      </a:r>
                      <a:endParaRPr lang="en-US" sz="1600" i="1" kern="1200" baseline="0" dirty="0" smtClean="0">
                        <a:solidFill>
                          <a:schemeClr val="dk1"/>
                        </a:solidFill>
                        <a:latin typeface="Courier New" pitchFamily="49" charset="0"/>
                        <a:ea typeface="+mn-ea"/>
                        <a:cs typeface="Courier New" pitchFamily="49" charset="0"/>
                      </a:endParaRPr>
                    </a:p>
                  </a:txBody>
                  <a:tcPr marT="34290" marB="34290"/>
                </a:tc>
                <a:tc>
                  <a:txBody>
                    <a:bodyPr/>
                    <a:lstStyle/>
                    <a:p>
                      <a:r>
                        <a:rPr lang="en-US" sz="1600" kern="1200" baseline="0" dirty="0" smtClean="0"/>
                        <a:t>Sets the role’s password. A null password can optionally be written explicitly as PASSWORD NULL. </a:t>
                      </a:r>
                      <a:endParaRPr lang="en-US" sz="1600" kern="1200" baseline="0" dirty="0" smtClean="0">
                        <a:solidFill>
                          <a:schemeClr val="dk1"/>
                        </a:solidFill>
                        <a:latin typeface="+mn-lt"/>
                        <a:ea typeface="+mn-ea"/>
                        <a:cs typeface="+mn-cs"/>
                      </a:endParaRPr>
                    </a:p>
                  </a:txBody>
                  <a:tcPr marT="34290" marB="34290"/>
                </a:tc>
              </a:tr>
              <a:tr h="1186673">
                <a:tc>
                  <a:txBody>
                    <a:bodyPr/>
                    <a:lstStyle/>
                    <a:p>
                      <a:r>
                        <a:rPr lang="en-US" sz="1600" kern="1200" baseline="0" dirty="0" smtClean="0"/>
                        <a:t>ENCRYPTED | UNENCRYPTED	</a:t>
                      </a:r>
                      <a:endParaRPr lang="en-US" sz="1600" kern="1200" baseline="0" dirty="0" smtClean="0">
                        <a:solidFill>
                          <a:schemeClr val="dk1"/>
                        </a:solidFill>
                        <a:latin typeface="Courier New" pitchFamily="49" charset="0"/>
                        <a:ea typeface="+mn-ea"/>
                        <a:cs typeface="Courier New" pitchFamily="49" charset="0"/>
                      </a:endParaRPr>
                    </a:p>
                  </a:txBody>
                  <a:tcPr marT="34290" marB="34290"/>
                </a:tc>
                <a:tc>
                  <a:txBody>
                    <a:bodyPr/>
                    <a:lstStyle/>
                    <a:p>
                      <a:r>
                        <a:rPr lang="en-US" sz="1600" kern="1200" baseline="0" dirty="0" smtClean="0"/>
                        <a:t>Controls whether the password is stored encrypted in the system catalogs. The default behavior is determined by the configuration parameter password_encryption (currently set to MD5).</a:t>
                      </a:r>
                      <a:endParaRPr lang="en-US" sz="1600" kern="1200" baseline="0" dirty="0" smtClean="0">
                        <a:solidFill>
                          <a:schemeClr val="dk1"/>
                        </a:solidFill>
                        <a:latin typeface="+mn-lt"/>
                        <a:ea typeface="+mn-ea"/>
                        <a:cs typeface="+mn-cs"/>
                      </a:endParaRPr>
                    </a:p>
                  </a:txBody>
                  <a:tcPr marT="34290" marB="34290"/>
                </a:tc>
              </a:tr>
              <a:tr h="712109">
                <a:tc>
                  <a:txBody>
                    <a:bodyPr/>
                    <a:lstStyle/>
                    <a:p>
                      <a:r>
                        <a:rPr lang="en-US" sz="1600" b="1" kern="1200" baseline="0" dirty="0" smtClean="0"/>
                        <a:t>VALID UNTIL ‘timestamp’</a:t>
                      </a:r>
                      <a:endParaRPr lang="en-US" sz="1600" b="1" i="1" kern="1200" baseline="0" dirty="0" smtClean="0">
                        <a:solidFill>
                          <a:schemeClr val="dk1"/>
                        </a:solidFill>
                        <a:latin typeface="Courier New" pitchFamily="49" charset="0"/>
                        <a:ea typeface="+mn-ea"/>
                        <a:cs typeface="Courier New" pitchFamily="49" charset="0"/>
                      </a:endParaRPr>
                    </a:p>
                  </a:txBody>
                  <a:tcPr marT="34290" marB="34290"/>
                </a:tc>
                <a:tc>
                  <a:txBody>
                    <a:bodyPr/>
                    <a:lstStyle/>
                    <a:p>
                      <a:r>
                        <a:rPr lang="en-US" sz="1600" b="1" kern="1200" baseline="0" dirty="0" smtClean="0"/>
                        <a:t>Sets a date and time after which the role’s password is no longer valid. If omitted the password will be valid for all time.</a:t>
                      </a:r>
                      <a:endParaRPr lang="en-US" sz="1600" b="1" kern="1200" baseline="0" dirty="0" smtClean="0">
                        <a:solidFill>
                          <a:schemeClr val="dk1"/>
                        </a:solidFill>
                        <a:latin typeface="+mn-lt"/>
                        <a:ea typeface="+mn-ea"/>
                        <a:cs typeface="+mn-cs"/>
                      </a:endParaRPr>
                    </a:p>
                  </a:txBody>
                  <a:tcPr marT="34290" marB="34290"/>
                </a:tc>
              </a:tr>
              <a:tr h="788670">
                <a:tc>
                  <a:txBody>
                    <a:bodyPr/>
                    <a:lstStyle/>
                    <a:p>
                      <a:r>
                        <a:rPr lang="en-US" sz="1600" kern="1200" baseline="0" dirty="0" smtClean="0"/>
                        <a:t>RESOURCE QUEUE queue_name</a:t>
                      </a:r>
                      <a:endParaRPr lang="en-US" sz="1600" i="1" kern="1200" baseline="0" dirty="0" smtClean="0">
                        <a:solidFill>
                          <a:schemeClr val="dk1"/>
                        </a:solidFill>
                        <a:latin typeface="Courier New" pitchFamily="49" charset="0"/>
                        <a:ea typeface="+mn-ea"/>
                        <a:cs typeface="Courier New" pitchFamily="49" charset="0"/>
                      </a:endParaRPr>
                    </a:p>
                  </a:txBody>
                  <a:tcPr marT="34290" marB="34290"/>
                </a:tc>
                <a:tc>
                  <a:txBody>
                    <a:bodyPr/>
                    <a:lstStyle/>
                    <a:p>
                      <a:r>
                        <a:rPr lang="en-US" sz="1600" kern="1200" baseline="0" dirty="0" smtClean="0"/>
                        <a:t>Assigns the role to the named resource queue for workload management. 	</a:t>
                      </a:r>
                      <a:endParaRPr lang="en-US" sz="1600" kern="1200" baseline="0" dirty="0" smtClean="0">
                        <a:solidFill>
                          <a:schemeClr val="dk1"/>
                        </a:solidFill>
                        <a:latin typeface="+mn-lt"/>
                        <a:ea typeface="+mn-ea"/>
                        <a:cs typeface="+mn-cs"/>
                      </a:endParaRPr>
                    </a:p>
                  </a:txBody>
                  <a:tcPr marT="34290" marB="34290"/>
                </a:tc>
              </a:tr>
            </a:tbl>
          </a:graphicData>
        </a:graphic>
      </p:graphicFrame>
    </p:spTree>
    <p:extLst>
      <p:ext uri="{BB962C8B-B14F-4D97-AF65-F5344CB8AC3E}">
        <p14:creationId xmlns:p14="http://schemas.microsoft.com/office/powerpoint/2010/main" val="34110171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solidFill>
                  <a:srgbClr val="33928A"/>
                </a:solidFill>
              </a:rPr>
              <a:t>SQL Commands for Roles</a:t>
            </a:r>
            <a:endParaRPr lang="en-US" sz="3200" dirty="0">
              <a:solidFill>
                <a:srgbClr val="33928A"/>
              </a:solidFill>
            </a:endParaRPr>
          </a:p>
        </p:txBody>
      </p:sp>
      <p:sp>
        <p:nvSpPr>
          <p:cNvPr id="7" name="Content Placeholder 6"/>
          <p:cNvSpPr>
            <a:spLocks noGrp="1"/>
          </p:cNvSpPr>
          <p:nvPr>
            <p:ph idx="1"/>
          </p:nvPr>
        </p:nvSpPr>
        <p:spPr>
          <a:xfrm>
            <a:off x="457200" y="1053175"/>
            <a:ext cx="8229600" cy="3394472"/>
          </a:xfrm>
        </p:spPr>
        <p:txBody>
          <a:bodyPr/>
          <a:lstStyle/>
          <a:p>
            <a:pPr marL="0" indent="0">
              <a:buNone/>
            </a:pPr>
            <a:r>
              <a:rPr lang="en-US" dirty="0" smtClean="0"/>
              <a:t>Use the following SQL commands and Greenplum command line application to manage roles: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61263554"/>
              </p:ext>
            </p:extLst>
          </p:nvPr>
        </p:nvGraphicFramePr>
        <p:xfrm>
          <a:off x="381000" y="2059530"/>
          <a:ext cx="8077200" cy="1649645"/>
        </p:xfrm>
        <a:graphic>
          <a:graphicData uri="http://schemas.openxmlformats.org/drawingml/2006/table">
            <a:tbl>
              <a:tblPr firstRow="1" bandRow="1">
                <a:tableStyleId>{5C22544A-7EE6-4342-B048-85BDC9FD1C3A}</a:tableStyleId>
              </a:tblPr>
              <a:tblGrid>
                <a:gridCol w="2267284"/>
                <a:gridCol w="2479843"/>
                <a:gridCol w="3330073"/>
              </a:tblGrid>
              <a:tr h="617220">
                <a:tc>
                  <a:txBody>
                    <a:bodyPr/>
                    <a:lstStyle/>
                    <a:p>
                      <a:r>
                        <a:rPr lang="en-US" sz="1800" dirty="0" smtClean="0"/>
                        <a:t>Action</a:t>
                      </a:r>
                      <a:endParaRPr lang="en-US" sz="1800" dirty="0"/>
                    </a:p>
                  </a:txBody>
                  <a:tcPr marT="34290" marB="34290" anchor="ctr"/>
                </a:tc>
                <a:tc>
                  <a:txBody>
                    <a:bodyPr/>
                    <a:lstStyle/>
                    <a:p>
                      <a:r>
                        <a:rPr lang="en-US" sz="1800" dirty="0" smtClean="0"/>
                        <a:t>SQL Syntax</a:t>
                      </a:r>
                      <a:endParaRPr lang="en-US" sz="1800" dirty="0"/>
                    </a:p>
                  </a:txBody>
                  <a:tcPr marT="34290" marB="34290" anchor="ctr"/>
                </a:tc>
                <a:tc>
                  <a:txBody>
                    <a:bodyPr/>
                    <a:lstStyle/>
                    <a:p>
                      <a:r>
                        <a:rPr lang="en-US" sz="1800" dirty="0" smtClean="0"/>
                        <a:t>Greenplum Command Line Application</a:t>
                      </a:r>
                      <a:endParaRPr lang="en-US" sz="1800" dirty="0"/>
                    </a:p>
                  </a:txBody>
                  <a:tcPr marT="34290" marB="34290" anchor="ctr"/>
                </a:tc>
              </a:tr>
              <a:tr h="342900">
                <a:tc>
                  <a:txBody>
                    <a:bodyPr/>
                    <a:lstStyle/>
                    <a:p>
                      <a:r>
                        <a:rPr lang="en-US" sz="1800" dirty="0" smtClean="0"/>
                        <a:t>Create a role</a:t>
                      </a:r>
                      <a:endParaRPr lang="en-US" sz="18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CREATE ROLE</a:t>
                      </a:r>
                      <a:endParaRPr lang="en-US" sz="1800" dirty="0">
                        <a:latin typeface="Courier New" pitchFamily="49" charset="0"/>
                        <a:cs typeface="Courier New" pitchFamily="49" charset="0"/>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createuser</a:t>
                      </a:r>
                      <a:endParaRPr lang="en-US" sz="1800" dirty="0">
                        <a:latin typeface="Courier New" pitchFamily="49" charset="0"/>
                        <a:cs typeface="Courier New" pitchFamily="49" charset="0"/>
                      </a:endParaRPr>
                    </a:p>
                  </a:txBody>
                  <a:tcPr marT="34290" marB="34290"/>
                </a:tc>
              </a:tr>
              <a:tr h="342900">
                <a:tc>
                  <a:txBody>
                    <a:bodyPr/>
                    <a:lstStyle/>
                    <a:p>
                      <a:r>
                        <a:rPr lang="en-US" sz="1800" dirty="0" smtClean="0"/>
                        <a:t>Drop</a:t>
                      </a:r>
                      <a:r>
                        <a:rPr lang="en-US" sz="1800" baseline="0" dirty="0" smtClean="0"/>
                        <a:t> a role</a:t>
                      </a:r>
                      <a:endParaRPr lang="en-US" sz="18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DROP ROLE</a:t>
                      </a:r>
                      <a:endParaRPr lang="en-US" sz="1800" dirty="0">
                        <a:latin typeface="Courier New" pitchFamily="49" charset="0"/>
                        <a:cs typeface="Courier New" pitchFamily="49" charset="0"/>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dropuser</a:t>
                      </a:r>
                      <a:endParaRPr lang="en-US" sz="1800" dirty="0">
                        <a:latin typeface="Courier New" pitchFamily="49" charset="0"/>
                        <a:cs typeface="Courier New" pitchFamily="49" charset="0"/>
                      </a:endParaRPr>
                    </a:p>
                  </a:txBody>
                  <a:tcPr marT="34290" marB="34290"/>
                </a:tc>
              </a:tr>
              <a:tr h="346625">
                <a:tc>
                  <a:txBody>
                    <a:bodyPr/>
                    <a:lstStyle/>
                    <a:p>
                      <a:r>
                        <a:rPr lang="en-US" sz="1800" dirty="0" smtClean="0"/>
                        <a:t>Alter a role</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ALTER ROLE</a:t>
                      </a:r>
                      <a:endParaRPr lang="en-US" sz="1800" dirty="0">
                        <a:latin typeface="Courier New" pitchFamily="49" charset="0"/>
                        <a:cs typeface="Courier New" pitchFamily="49" charset="0"/>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latin typeface="Courier New" pitchFamily="49" charset="0"/>
                        <a:cs typeface="Courier New" pitchFamily="49" charset="0"/>
                      </a:endParaRPr>
                    </a:p>
                  </a:txBody>
                  <a:tcPr marT="34290" marB="34290"/>
                </a:tc>
              </a:tr>
            </a:tbl>
          </a:graphicData>
        </a:graphic>
      </p:graphicFrame>
    </p:spTree>
    <p:extLst>
      <p:ext uri="{BB962C8B-B14F-4D97-AF65-F5344CB8AC3E}">
        <p14:creationId xmlns:p14="http://schemas.microsoft.com/office/powerpoint/2010/main" val="416531597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33928A"/>
                </a:solidFill>
              </a:rPr>
              <a:t>Agenda</a:t>
            </a:r>
            <a:endParaRPr lang="en" sz="3200" dirty="0">
              <a:solidFill>
                <a:srgbClr val="33928A"/>
              </a:solidFill>
            </a:endParaRPr>
          </a:p>
        </p:txBody>
      </p:sp>
      <p:sp>
        <p:nvSpPr>
          <p:cNvPr id="242" name="Shape 242"/>
          <p:cNvSpPr txBox="1">
            <a:spLocks noGrp="1"/>
          </p:cNvSpPr>
          <p:nvPr>
            <p:ph idx="1"/>
          </p:nvPr>
        </p:nvSpPr>
        <p:spPr>
          <a:prstGeom prst="rect">
            <a:avLst/>
          </a:prstGeom>
          <a:noFill/>
          <a:ln>
            <a:noFill/>
          </a:ln>
        </p:spPr>
        <p:txBody>
          <a:bodyPr lIns="0" tIns="0" rIns="0" bIns="0" anchor="t" anchorCtr="0">
            <a:noAutofit/>
          </a:bodyPr>
          <a:lstStyle/>
          <a:p>
            <a:pPr marL="495300" indent="-342900">
              <a:buSzPct val="100000"/>
            </a:pPr>
            <a:r>
              <a:rPr lang="en-US" sz="2400" dirty="0" smtClean="0">
                <a:solidFill>
                  <a:schemeClr val="lt2"/>
                </a:solidFill>
              </a:rPr>
              <a:t>Defining roles and privileges</a:t>
            </a:r>
          </a:p>
          <a:p>
            <a:pPr marL="495300" indent="-342900">
              <a:buSzPct val="100000"/>
            </a:pPr>
            <a:r>
              <a:rPr lang="en-US" b="1" dirty="0" smtClean="0">
                <a:solidFill>
                  <a:schemeClr val="lt2"/>
                </a:solidFill>
              </a:rPr>
              <a:t>Assigning Privileges to roles</a:t>
            </a:r>
          </a:p>
          <a:p>
            <a:pPr marL="495300" indent="-342900">
              <a:buSzPct val="100000"/>
            </a:pPr>
            <a:r>
              <a:rPr lang="en-US" sz="2400" dirty="0" smtClean="0">
                <a:solidFill>
                  <a:schemeClr val="lt2"/>
                </a:solidFill>
              </a:rPr>
              <a:t>Securing Databases and </a:t>
            </a:r>
            <a:r>
              <a:rPr lang="en-US" sz="2400" dirty="0" smtClean="0">
                <a:solidFill>
                  <a:schemeClr val="lt2"/>
                </a:solidFill>
              </a:rPr>
              <a:t>data</a:t>
            </a:r>
            <a:endParaRPr lang="en-US" sz="2400" dirty="0" smtClean="0">
              <a:solidFill>
                <a:schemeClr val="lt2"/>
              </a:solidFill>
            </a:endParaRPr>
          </a:p>
        </p:txBody>
      </p:sp>
    </p:spTree>
    <p:extLst>
      <p:ext uri="{BB962C8B-B14F-4D97-AF65-F5344CB8AC3E}">
        <p14:creationId xmlns:p14="http://schemas.microsoft.com/office/powerpoint/2010/main" val="3337830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38"/>
  <p:tag name="ARTICULATE_PROJECT_OPEN" val="0"/>
</p:tagLst>
</file>

<file path=ppt/theme/theme1.xml><?xml version="1.0" encoding="utf-8"?>
<a:theme xmlns:a="http://schemas.openxmlformats.org/drawingml/2006/main" name="pivotal_4x3_template">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14934</TotalTime>
  <Words>4437</Words>
  <Application>Microsoft Macintosh PowerPoint</Application>
  <PresentationFormat>On-screen Show (16:9)</PresentationFormat>
  <Paragraphs>397</Paragraphs>
  <Slides>23</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pivotal_4x3_template</vt:lpstr>
      <vt:lpstr>Visio</vt:lpstr>
      <vt:lpstr>Greenplum Roles, Privileges and Resources</vt:lpstr>
      <vt:lpstr>Agenda</vt:lpstr>
      <vt:lpstr>Roles and Privileges Overview</vt:lpstr>
      <vt:lpstr>Role Privileges to Create Users</vt:lpstr>
      <vt:lpstr>Roles – Superusers</vt:lpstr>
      <vt:lpstr>Common Role Attributes</vt:lpstr>
      <vt:lpstr>Common Role Attributes (Cont)</vt:lpstr>
      <vt:lpstr>SQL Commands for Roles</vt:lpstr>
      <vt:lpstr>Agenda</vt:lpstr>
      <vt:lpstr>Roles and Privileges – Example</vt:lpstr>
      <vt:lpstr>Role Membership or Groups</vt:lpstr>
      <vt:lpstr>Role Membership or Groups – Examples </vt:lpstr>
      <vt:lpstr>Object Privileges</vt:lpstr>
      <vt:lpstr>Database Object Privileges</vt:lpstr>
      <vt:lpstr>Object Privileges – Examples </vt:lpstr>
      <vt:lpstr>Role Structure Example</vt:lpstr>
      <vt:lpstr>Agenda</vt:lpstr>
      <vt:lpstr>System-level Security</vt:lpstr>
      <vt:lpstr>Database Security – Roles</vt:lpstr>
      <vt:lpstr>Database Architecture – Separation and Isolation</vt:lpstr>
      <vt:lpstr>Security Example</vt:lpstr>
      <vt:lpstr>Additional Security Considerations</vt:lpstr>
      <vt:lpstr>Wrapping Up</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Performance Analysis and Tuning</dc:title>
  <dc:creator>cantot</dc:creator>
  <cp:lastModifiedBy>Mark Secrist</cp:lastModifiedBy>
  <cp:revision>301</cp:revision>
  <dcterms:created xsi:type="dcterms:W3CDTF">2015-02-11T17:51:07Z</dcterms:created>
  <dcterms:modified xsi:type="dcterms:W3CDTF">2016-12-13T18:59:13Z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6BFDBE32-553A-4F71-9724-8B0DD34D4ED7</vt:lpwstr>
  </property>
  <property fmtid="{D5CDD505-2E9C-101B-9397-08002B2CF9AE}" pid="3" name="ArticulatePath">
    <vt:lpwstr>GAA&amp;I_Module08</vt:lpwstr>
  </property>
</Properties>
</file>