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335"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Lst>
  <p:sldSz cx="9144000" cy="5143500" type="screen16x9"/>
  <p:notesSz cx="6858000" cy="9144000"/>
  <p:custDataLst>
    <p:tags r:id="rId21"/>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2" autoAdjust="0"/>
    <p:restoredTop sz="69785" autoAdjust="0"/>
  </p:normalViewPr>
  <p:slideViewPr>
    <p:cSldViewPr snapToGrid="0" snapToObjects="1">
      <p:cViewPr varScale="1">
        <p:scale>
          <a:sx n="106" d="100"/>
          <a:sy n="106" d="100"/>
        </p:scale>
        <p:origin x="-151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Queries</c:v>
                </c:pt>
              </c:strCache>
            </c:strRef>
          </c:tx>
          <c:dLbls>
            <c:showLegendKey val="0"/>
            <c:showVal val="0"/>
            <c:showCatName val="0"/>
            <c:showSerName val="0"/>
            <c:showPercent val="1"/>
            <c:showBubbleSize val="0"/>
            <c:showLeaderLines val="1"/>
          </c:dLbls>
          <c:cat>
            <c:strRef>
              <c:f>Sheet1!$A$2:$A$4</c:f>
              <c:strCache>
                <c:ptCount val="3"/>
                <c:pt idx="0">
                  <c:v>Query 1</c:v>
                </c:pt>
                <c:pt idx="1">
                  <c:v>Query 2</c:v>
                </c:pt>
                <c:pt idx="2">
                  <c:v>Query 3</c:v>
                </c:pt>
              </c:strCache>
            </c:strRef>
          </c:cat>
          <c:val>
            <c:numRef>
              <c:f>Sheet1!$B$2:$B$4</c:f>
              <c:numCache>
                <c:formatCode>General</c:formatCode>
                <c:ptCount val="3"/>
                <c:pt idx="0">
                  <c:v>45.0</c:v>
                </c:pt>
                <c:pt idx="1">
                  <c:v>45.0</c:v>
                </c:pt>
                <c:pt idx="2">
                  <c:v>10.0</c:v>
                </c:pt>
              </c:numCache>
            </c:numRef>
          </c:val>
        </c:ser>
        <c:dLbls>
          <c:showLegendKey val="0"/>
          <c:showVal val="0"/>
          <c:showCatName val="0"/>
          <c:showSerName val="0"/>
          <c:showPercent val="1"/>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12/19/16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12/19/16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dirty="0" smtClean="0"/>
              <a:t>In the</a:t>
            </a:r>
            <a:r>
              <a:rPr lang="en-US" baseline="0" dirty="0" smtClean="0"/>
              <a:t> first example, for all roles assigned to the </a:t>
            </a:r>
            <a:r>
              <a:rPr lang="en-US" baseline="0" dirty="0" smtClean="0">
                <a:latin typeface="Courier New" pitchFamily="49" charset="0"/>
                <a:cs typeface="Courier New" pitchFamily="49" charset="0"/>
              </a:rPr>
              <a:t>adhoc</a:t>
            </a:r>
            <a:r>
              <a:rPr lang="en-US" baseline="0" dirty="0" smtClean="0"/>
              <a:t> resource queue, only three active queries can be running on the system at any given time. If this queue has three queries running, and a fourth query is submitted by a role in that queue, that query must wait until a slot is free before it can run</a:t>
            </a:r>
            <a:r>
              <a:rPr lang="en-US" baseline="0" dirty="0" smtClean="0"/>
              <a:t>.</a:t>
            </a:r>
          </a:p>
          <a:p>
            <a:endParaRPr lang="en-US" baseline="0" dirty="0" smtClean="0"/>
          </a:p>
          <a:p>
            <a:r>
              <a:rPr lang="en-US" dirty="0" smtClean="0"/>
              <a:t>In the second</a:t>
            </a:r>
            <a:r>
              <a:rPr lang="en-US" baseline="0" dirty="0" smtClean="0"/>
              <a:t> example, a resource queue </a:t>
            </a:r>
            <a:r>
              <a:rPr lang="en-US" dirty="0" smtClean="0"/>
              <a:t>named </a:t>
            </a:r>
            <a:r>
              <a:rPr lang="en-US" dirty="0" smtClean="0">
                <a:latin typeface="Courier New" pitchFamily="49" charset="0"/>
                <a:cs typeface="Courier New" pitchFamily="49" charset="0"/>
              </a:rPr>
              <a:t>webuser</a:t>
            </a:r>
            <a:r>
              <a:rPr lang="en-US" dirty="0" smtClean="0"/>
              <a:t> is created with a query cost limit of 100000.0 (1e+5). For all roles assigned to the </a:t>
            </a:r>
            <a:r>
              <a:rPr lang="en-US" dirty="0" smtClean="0">
                <a:latin typeface="Courier New" pitchFamily="49" charset="0"/>
                <a:cs typeface="Courier New" pitchFamily="49" charset="0"/>
              </a:rPr>
              <a:t>webuser</a:t>
            </a:r>
            <a:r>
              <a:rPr lang="en-US" dirty="0" smtClean="0"/>
              <a:t> resource queue, it will only allow queries into the system until the planner cost limit of 100000.0 is reached. If this queue has 200 queries with a 500.0 cost all running at the same time, and query 201 with a 1000.0 cost is submitted by a role in that queue, that query must wait until space is free before it can run</a:t>
            </a:r>
            <a:r>
              <a:rPr lang="en-US" dirty="0" smtClean="0"/>
              <a:t>.</a:t>
            </a:r>
          </a:p>
          <a:p>
            <a:endParaRPr lang="en-US" dirty="0" smtClean="0"/>
          </a:p>
          <a:p>
            <a:r>
              <a:rPr lang="en-US" dirty="0" smtClean="0"/>
              <a:t>In the third example, any queries that fall below the defined </a:t>
            </a:r>
            <a:r>
              <a:rPr lang="en-US" dirty="0" smtClean="0">
                <a:latin typeface="Courier New" pitchFamily="49" charset="0"/>
                <a:cs typeface="Courier New" pitchFamily="49" charset="0"/>
              </a:rPr>
              <a:t>MIN_COST</a:t>
            </a:r>
            <a:r>
              <a:rPr lang="en-US" dirty="0" smtClean="0"/>
              <a:t> limit will run immediately. The restriction of ten</a:t>
            </a:r>
            <a:r>
              <a:rPr lang="en-US" baseline="0" dirty="0" smtClean="0"/>
              <a:t> active queries still applies however.</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Currently resource queues must be assigned on a user-by-user basis. If you have a role hierarchy such as a group-level role, then assigning a resource queue to the group does not propagate down to the users.</a:t>
            </a:r>
          </a:p>
          <a:p>
            <a:endParaRPr lang="en-US" b="0" dirty="0" smtClean="0"/>
          </a:p>
          <a:p>
            <a:r>
              <a:rPr lang="en-US" b="0" dirty="0" smtClean="0"/>
              <a:t>All </a:t>
            </a:r>
            <a:r>
              <a:rPr lang="en-US" b="0" dirty="0" smtClean="0"/>
              <a:t>superuser</a:t>
            </a:r>
            <a:r>
              <a:rPr lang="en-US" b="0" baseline="0" dirty="0" smtClean="0"/>
              <a:t> roles </a:t>
            </a:r>
            <a:r>
              <a:rPr lang="en-US" b="0" dirty="0" smtClean="0"/>
              <a:t>are exempt from resource queue limits. Even if you assign a superuser role to a resource queue, their queries will always run</a:t>
            </a:r>
            <a:r>
              <a:rPr lang="en-US" b="0" baseline="0" dirty="0" smtClean="0"/>
              <a:t> regardless of restrictions defined for the resource queue</a:t>
            </a:r>
            <a:r>
              <a:rPr lang="en-US" b="0" dirty="0" smtClean="0"/>
              <a:t>.</a:t>
            </a:r>
          </a:p>
          <a:p>
            <a:endParaRPr lang="en-US" b="0" dirty="0" smtClean="0"/>
          </a:p>
          <a:p>
            <a:r>
              <a:rPr lang="en-US" b="0" dirty="0" smtClean="0"/>
              <a:t>To </a:t>
            </a:r>
            <a:r>
              <a:rPr lang="en-US" b="0" dirty="0" smtClean="0"/>
              <a:t>assign a user to a resource queue use the </a:t>
            </a:r>
            <a:r>
              <a:rPr lang="en-US" b="0" dirty="0" smtClean="0">
                <a:latin typeface="Courier New" pitchFamily="49" charset="0"/>
                <a:cs typeface="Courier New" pitchFamily="49" charset="0"/>
              </a:rPr>
              <a:t>CREATE ROLE</a:t>
            </a:r>
            <a:r>
              <a:rPr lang="en-US" b="0" dirty="0" smtClean="0"/>
              <a:t> and </a:t>
            </a:r>
            <a:r>
              <a:rPr lang="en-US" b="0" dirty="0" smtClean="0">
                <a:latin typeface="Courier New" pitchFamily="49" charset="0"/>
                <a:cs typeface="Courier New" pitchFamily="49" charset="0"/>
              </a:rPr>
              <a:t>ALTER ROLE</a:t>
            </a:r>
            <a:r>
              <a:rPr lang="en-US" b="0" dirty="0" smtClean="0"/>
              <a:t> commands. A user role can only be assigned to one resource queue.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At runtime, when the user submits a query for execution, that query is evaluated against the resource queue’s limits. If the query does not cause the queue to exceed its resource limits, then that query will run immediately. If the query causes the queue to exceed its limits, such</a:t>
            </a:r>
            <a:r>
              <a:rPr lang="en-US" baseline="0" dirty="0" smtClean="0"/>
              <a:t> as </a:t>
            </a:r>
            <a:r>
              <a:rPr lang="en-US" dirty="0" smtClean="0"/>
              <a:t>if the maximum number of active statement slots are currently in use, then the query must wait until queue resources are free before it can execute. If</a:t>
            </a:r>
            <a:r>
              <a:rPr lang="en-US" baseline="0" dirty="0" smtClean="0"/>
              <a:t> the queue is idle however, and </a:t>
            </a:r>
            <a:r>
              <a:rPr lang="en-US" baseline="0" dirty="0" smtClean="0">
                <a:latin typeface="Courier New" pitchFamily="49" charset="0"/>
                <a:cs typeface="Courier New" pitchFamily="49" charset="0"/>
              </a:rPr>
              <a:t>COST_OVERCOMMIT</a:t>
            </a:r>
            <a:r>
              <a:rPr lang="en-US" baseline="0" dirty="0" smtClean="0"/>
              <a:t> is set to true, a query that exceeds the MAX_COST will be allowed to run. If </a:t>
            </a:r>
            <a:r>
              <a:rPr lang="en-US" baseline="0" dirty="0" smtClean="0">
                <a:latin typeface="Courier New" pitchFamily="49" charset="0"/>
                <a:cs typeface="Courier New" pitchFamily="49" charset="0"/>
              </a:rPr>
              <a:t>COST_OVERCOMMIT</a:t>
            </a:r>
            <a:r>
              <a:rPr lang="en-US" baseline="0" dirty="0" smtClean="0"/>
              <a:t> is set to false, the query will never execute.</a:t>
            </a:r>
            <a:endParaRPr lang="en-US" dirty="0" smtClean="0"/>
          </a:p>
          <a:p>
            <a:endParaRPr lang="en-US" dirty="0" smtClean="0"/>
          </a:p>
          <a:p>
            <a:r>
              <a:rPr lang="en-US" dirty="0" smtClean="0"/>
              <a:t>Queries </a:t>
            </a:r>
            <a:r>
              <a:rPr lang="en-US" dirty="0" smtClean="0"/>
              <a:t>submitted through a queue are evaluated and executed on a first in, first out basis.</a:t>
            </a:r>
          </a:p>
          <a:p>
            <a:endParaRPr lang="en-US" dirty="0" smtClean="0"/>
          </a:p>
          <a:p>
            <a:r>
              <a:rPr lang="en-US" dirty="0" smtClean="0"/>
              <a:t>Not </a:t>
            </a:r>
            <a:r>
              <a:rPr lang="en-US" dirty="0" smtClean="0"/>
              <a:t>all SQL statements submitted through a resource queue are evaluated against the queue limits. By default only </a:t>
            </a:r>
            <a:r>
              <a:rPr lang="en-US" dirty="0" smtClean="0">
                <a:latin typeface="Courier New" pitchFamily="49" charset="0"/>
                <a:cs typeface="Courier New" pitchFamily="49" charset="0"/>
              </a:rPr>
              <a:t>SELECT</a:t>
            </a:r>
            <a:r>
              <a:rPr lang="en-US" dirty="0" smtClean="0"/>
              <a:t>, </a:t>
            </a:r>
            <a:r>
              <a:rPr lang="en-US" dirty="0" smtClean="0">
                <a:latin typeface="Courier New" pitchFamily="49" charset="0"/>
                <a:cs typeface="Courier New" pitchFamily="49" charset="0"/>
              </a:rPr>
              <a:t>SELECT INTO</a:t>
            </a:r>
            <a:r>
              <a:rPr lang="en-US" dirty="0" smtClean="0"/>
              <a:t>, </a:t>
            </a:r>
            <a:r>
              <a:rPr lang="en-US" dirty="0" smtClean="0">
                <a:latin typeface="Courier New" pitchFamily="49" charset="0"/>
                <a:cs typeface="Courier New" pitchFamily="49" charset="0"/>
              </a:rPr>
              <a:t>CREATE TABLE AS SELECT</a:t>
            </a:r>
            <a:r>
              <a:rPr lang="en-US" dirty="0" smtClean="0"/>
              <a:t>, and </a:t>
            </a:r>
            <a:r>
              <a:rPr lang="en-US" dirty="0" smtClean="0">
                <a:latin typeface="Courier New" pitchFamily="49" charset="0"/>
                <a:cs typeface="Courier New" pitchFamily="49" charset="0"/>
              </a:rPr>
              <a:t>DECLARE CURSOR</a:t>
            </a:r>
            <a:r>
              <a:rPr lang="en-US" dirty="0" smtClean="0"/>
              <a:t> statements are evaluated. If the server configuration parameter </a:t>
            </a:r>
            <a:r>
              <a:rPr lang="en-US" dirty="0" smtClean="0">
                <a:latin typeface="Courier New" pitchFamily="49" charset="0"/>
                <a:cs typeface="Courier New" pitchFamily="49" charset="0"/>
              </a:rPr>
              <a:t>resource_select_only</a:t>
            </a:r>
            <a:r>
              <a:rPr lang="en-US" dirty="0" smtClean="0"/>
              <a:t> is set to </a:t>
            </a:r>
            <a:r>
              <a:rPr lang="en-US" dirty="0" smtClean="0">
                <a:latin typeface="Courier New" pitchFamily="49" charset="0"/>
                <a:cs typeface="Courier New" pitchFamily="49" charset="0"/>
              </a:rPr>
              <a:t>off</a:t>
            </a:r>
            <a:r>
              <a:rPr lang="en-US" dirty="0" smtClean="0"/>
              <a:t>, then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and </a:t>
            </a:r>
            <a:r>
              <a:rPr lang="en-US" dirty="0" smtClean="0">
                <a:latin typeface="Courier New" pitchFamily="49" charset="0"/>
                <a:cs typeface="Courier New" pitchFamily="49" charset="0"/>
              </a:rPr>
              <a:t>DELETE</a:t>
            </a:r>
            <a:r>
              <a:rPr lang="en-US" dirty="0" smtClean="0"/>
              <a:t> statements will be evaluated as well.</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Here are the parameters for resource queues shown with their defaults. All of these must be set in the master postgresql.conf and require server restart to take effect:</a:t>
            </a:r>
          </a:p>
          <a:p>
            <a:pPr marL="171450" indent="-171450">
              <a:buFont typeface="Arial" panose="020B0604020202020204" pitchFamily="34" charset="0"/>
              <a:buChar char="•"/>
            </a:pPr>
            <a:r>
              <a:rPr lang="en-US" b="1" dirty="0" err="1" smtClean="0">
                <a:latin typeface="Courier New" pitchFamily="49" charset="0"/>
                <a:cs typeface="Courier New" pitchFamily="49" charset="0"/>
              </a:rPr>
              <a:t>max_resource_queues</a:t>
            </a:r>
            <a:r>
              <a:rPr lang="en-US" b="0" dirty="0" smtClean="0"/>
              <a:t> — This parameter sets the maximum number of resource queues that can be created in a Greenplum Database system. Note that resource queues are system-wide (as are roles) so they apply to all databases in the system.</a:t>
            </a:r>
          </a:p>
          <a:p>
            <a:pPr marL="171450" indent="-171450">
              <a:buFont typeface="Arial" panose="020B0604020202020204" pitchFamily="34" charset="0"/>
              <a:buChar char="•"/>
            </a:pPr>
            <a:r>
              <a:rPr lang="en-US" b="1" dirty="0" smtClean="0">
                <a:latin typeface="Courier New" pitchFamily="49" charset="0"/>
                <a:cs typeface="Courier New" pitchFamily="49" charset="0"/>
              </a:rPr>
              <a:t>max_resource_portals_per_transaction</a:t>
            </a:r>
            <a:r>
              <a:rPr lang="en-US" b="0" dirty="0" smtClean="0"/>
              <a:t> — This parameter sets the maximum number of simultaneously open cursors allowed per transaction. Note that an open cursor will hold an active query slot in a resource queue.</a:t>
            </a:r>
          </a:p>
          <a:p>
            <a:pPr marL="171450" indent="-171450">
              <a:buFont typeface="Arial" panose="020B0604020202020204" pitchFamily="34" charset="0"/>
              <a:buChar char="•"/>
            </a:pPr>
            <a:r>
              <a:rPr lang="en-US" b="1" dirty="0" smtClean="0">
                <a:latin typeface="Courier New" pitchFamily="49" charset="0"/>
                <a:cs typeface="Courier New" pitchFamily="49" charset="0"/>
              </a:rPr>
              <a:t>resource_select_only</a:t>
            </a:r>
            <a:r>
              <a:rPr lang="en-US" b="0" dirty="0" smtClean="0"/>
              <a:t> — This parameter sets the types of queries managed by resource queues. If set to on, then </a:t>
            </a:r>
            <a:r>
              <a:rPr lang="en-US" b="0" dirty="0" smtClean="0">
                <a:latin typeface="Courier New" pitchFamily="49" charset="0"/>
                <a:cs typeface="Courier New" pitchFamily="49" charset="0"/>
              </a:rPr>
              <a:t>SELECT</a:t>
            </a:r>
            <a:r>
              <a:rPr lang="en-US" b="0" dirty="0" smtClean="0"/>
              <a:t>, </a:t>
            </a:r>
            <a:r>
              <a:rPr lang="en-US" b="0" dirty="0" smtClean="0">
                <a:latin typeface="Courier New" pitchFamily="49" charset="0"/>
                <a:cs typeface="Courier New" pitchFamily="49" charset="0"/>
              </a:rPr>
              <a:t>SELECT INTO</a:t>
            </a:r>
            <a:r>
              <a:rPr lang="en-US" b="0" dirty="0" smtClean="0"/>
              <a:t>, </a:t>
            </a:r>
            <a:r>
              <a:rPr lang="en-US" b="0" dirty="0" smtClean="0">
                <a:latin typeface="Courier New" pitchFamily="49" charset="0"/>
                <a:cs typeface="Courier New" pitchFamily="49" charset="0"/>
              </a:rPr>
              <a:t>CREATE TABLE AS SELECT</a:t>
            </a:r>
            <a:r>
              <a:rPr lang="en-US" b="0" dirty="0" smtClean="0"/>
              <a:t>, and </a:t>
            </a:r>
            <a:r>
              <a:rPr lang="en-US" b="0" dirty="0" smtClean="0">
                <a:latin typeface="Courier New" pitchFamily="49" charset="0"/>
                <a:cs typeface="Courier New" pitchFamily="49" charset="0"/>
              </a:rPr>
              <a:t>DECLARE CURSOR</a:t>
            </a:r>
            <a:r>
              <a:rPr lang="en-US" b="0" dirty="0" smtClean="0"/>
              <a:t> commands are evaluated. If set to off </a:t>
            </a:r>
            <a:r>
              <a:rPr lang="en-US" b="0" dirty="0" smtClean="0">
                <a:latin typeface="Courier New" pitchFamily="49" charset="0"/>
                <a:cs typeface="Courier New" pitchFamily="49" charset="0"/>
              </a:rPr>
              <a:t>INSERT</a:t>
            </a:r>
            <a:r>
              <a:rPr lang="en-US" b="0" dirty="0" smtClean="0"/>
              <a:t>, </a:t>
            </a:r>
            <a:r>
              <a:rPr lang="en-US" b="0" dirty="0" smtClean="0">
                <a:latin typeface="Courier New" pitchFamily="49" charset="0"/>
                <a:cs typeface="Courier New" pitchFamily="49" charset="0"/>
              </a:rPr>
              <a:t>UPDATE</a:t>
            </a:r>
            <a:r>
              <a:rPr lang="en-US" b="0" dirty="0" smtClean="0"/>
              <a:t>, and </a:t>
            </a:r>
            <a:r>
              <a:rPr lang="en-US" b="0" dirty="0" smtClean="0">
                <a:latin typeface="Courier New" pitchFamily="49" charset="0"/>
                <a:cs typeface="Courier New" pitchFamily="49" charset="0"/>
              </a:rPr>
              <a:t>DELETE</a:t>
            </a:r>
            <a:r>
              <a:rPr lang="en-US" b="0" dirty="0" smtClean="0"/>
              <a:t> commands will be evaluated as well.</a:t>
            </a:r>
          </a:p>
          <a:p>
            <a:pPr marL="171450" indent="-171450">
              <a:buFont typeface="Arial" panose="020B0604020202020204" pitchFamily="34" charset="0"/>
              <a:buChar char="•"/>
            </a:pPr>
            <a:r>
              <a:rPr lang="en-US" b="1" dirty="0" smtClean="0">
                <a:latin typeface="Courier New" pitchFamily="49" charset="0"/>
                <a:cs typeface="Courier New" pitchFamily="49" charset="0"/>
              </a:rPr>
              <a:t>stats_queue_level</a:t>
            </a:r>
            <a:r>
              <a:rPr lang="en-US" b="0" dirty="0" smtClean="0"/>
              <a:t> – Setting this parameter to on enables the collection of statistics on resource queue usage, which can then be viewed by querying the </a:t>
            </a:r>
            <a:r>
              <a:rPr lang="en-US" b="0" dirty="0" smtClean="0">
                <a:latin typeface="Courier New" pitchFamily="49" charset="0"/>
                <a:cs typeface="Courier New" pitchFamily="49" charset="0"/>
              </a:rPr>
              <a:t>pg_stats_resqueue</a:t>
            </a:r>
            <a:r>
              <a:rPr lang="en-US" b="0" dirty="0" smtClean="0"/>
              <a:t> system view. This is set to </a:t>
            </a:r>
            <a:r>
              <a:rPr lang="en-US" b="0" dirty="0" smtClean="0">
                <a:latin typeface="Courier New" pitchFamily="49" charset="0"/>
                <a:cs typeface="Courier New" pitchFamily="49" charset="0"/>
              </a:rPr>
              <a:t>off</a:t>
            </a:r>
            <a:r>
              <a:rPr lang="en-US" b="0" dirty="0" smtClean="0"/>
              <a:t> by default. </a:t>
            </a:r>
          </a:p>
          <a:p>
            <a:pPr marL="171450" indent="-171450">
              <a:buFont typeface="Arial" panose="020B0604020202020204" pitchFamily="34" charset="0"/>
              <a:buChar char="•"/>
            </a:pPr>
            <a:r>
              <a:rPr lang="en-US" b="1" dirty="0" smtClean="0">
                <a:latin typeface="Courier New" pitchFamily="49" charset="0"/>
                <a:cs typeface="Courier New" pitchFamily="49" charset="0"/>
              </a:rPr>
              <a:t>resource_cleanup_gangs_on_wait</a:t>
            </a:r>
            <a:r>
              <a:rPr lang="en-US" b="0" baseline="0" dirty="0" smtClean="0"/>
              <a:t> – Setting this parameter cleans up idle segment worker processes before taking a slot in the resource queue.</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sz="1100" b="0" dirty="0" smtClean="0"/>
              <a:t>The following parameters determine</a:t>
            </a:r>
            <a:r>
              <a:rPr lang="en-US" sz="1100" b="0" baseline="0" dirty="0" smtClean="0"/>
              <a:t> how memory is utilized at the database level</a:t>
            </a:r>
            <a:r>
              <a:rPr lang="en-US" sz="1100" b="0" dirty="0" smtClean="0"/>
              <a:t>:</a:t>
            </a:r>
          </a:p>
          <a:p>
            <a:pPr marL="171450" indent="-171450">
              <a:buFont typeface="Arial" panose="020B0604020202020204" pitchFamily="34" charset="0"/>
              <a:buChar char="•"/>
            </a:pPr>
            <a:r>
              <a:rPr lang="en-US" sz="1100" b="1" dirty="0" err="1" smtClean="0">
                <a:latin typeface="Courier New" pitchFamily="49" charset="0"/>
                <a:cs typeface="Courier New" pitchFamily="49" charset="0"/>
              </a:rPr>
              <a:t>gp_resqueue_memory_policy</a:t>
            </a:r>
            <a:r>
              <a:rPr lang="en-US" sz="1100" b="0" dirty="0" smtClean="0"/>
              <a:t> — The parameter enables Greenplum memory management features, where memory management is done at the statement level instead of at the operator level. The parameter can be set to </a:t>
            </a:r>
            <a:r>
              <a:rPr lang="en-US" sz="1100" b="0" dirty="0" smtClean="0">
                <a:latin typeface="Courier New" pitchFamily="49" charset="0"/>
                <a:cs typeface="Courier New" pitchFamily="49" charset="0"/>
              </a:rPr>
              <a:t>auto</a:t>
            </a:r>
            <a:r>
              <a:rPr lang="en-US" sz="1100" b="0" dirty="0" smtClean="0"/>
              <a:t>, </a:t>
            </a:r>
            <a:r>
              <a:rPr lang="en-US" sz="1100" b="0" dirty="0" smtClean="0">
                <a:latin typeface="Courier New" pitchFamily="49" charset="0"/>
                <a:cs typeface="Courier New" pitchFamily="49" charset="0"/>
              </a:rPr>
              <a:t>off</a:t>
            </a:r>
            <a:r>
              <a:rPr lang="en-US" sz="1100" b="0" dirty="0" smtClean="0"/>
              <a:t>, or </a:t>
            </a:r>
            <a:r>
              <a:rPr lang="en-US" sz="1100" b="0" dirty="0" err="1" smtClean="0">
                <a:latin typeface="Courier New" pitchFamily="49" charset="0"/>
                <a:cs typeface="Courier New" pitchFamily="49" charset="0"/>
              </a:rPr>
              <a:t>eager_free</a:t>
            </a:r>
            <a:r>
              <a:rPr lang="en-US" sz="1100" b="0" dirty="0" smtClean="0"/>
              <a:t>. If set to auto or </a:t>
            </a:r>
            <a:r>
              <a:rPr lang="en-US" sz="1100" b="0" dirty="0" err="1" smtClean="0">
                <a:latin typeface="Courier New" pitchFamily="49" charset="0"/>
                <a:cs typeface="Courier New" pitchFamily="49" charset="0"/>
              </a:rPr>
              <a:t>eager_free</a:t>
            </a:r>
            <a:r>
              <a:rPr lang="en-US" sz="1100" b="0" dirty="0" smtClean="0"/>
              <a:t>, the new memory management system will be used. Otherwise, if set to </a:t>
            </a:r>
            <a:r>
              <a:rPr lang="en-US" sz="1100" b="0" dirty="0" smtClean="0">
                <a:latin typeface="Courier New" pitchFamily="49" charset="0"/>
                <a:cs typeface="Courier New" pitchFamily="49" charset="0"/>
              </a:rPr>
              <a:t>none</a:t>
            </a:r>
            <a:r>
              <a:rPr lang="en-US" sz="1100" b="0" dirty="0" smtClean="0"/>
              <a:t>, the system prior to Greenplum Database 4.1 will be used.</a:t>
            </a:r>
          </a:p>
          <a:p>
            <a:pPr marL="171450" indent="-171450">
              <a:buFont typeface="Arial" panose="020B0604020202020204" pitchFamily="34" charset="0"/>
              <a:buChar char="•"/>
            </a:pPr>
            <a:r>
              <a:rPr lang="en-US" sz="1100" b="1" dirty="0" err="1" smtClean="0">
                <a:latin typeface="Courier New" pitchFamily="49" charset="0"/>
                <a:cs typeface="Courier New" pitchFamily="49" charset="0"/>
              </a:rPr>
              <a:t>statement_mem</a:t>
            </a:r>
            <a:r>
              <a:rPr lang="en-US" sz="1100" b="1" dirty="0" smtClean="0"/>
              <a:t> and </a:t>
            </a:r>
            <a:r>
              <a:rPr lang="en-US" sz="1100" b="1" dirty="0" err="1" smtClean="0">
                <a:latin typeface="Courier New" pitchFamily="49" charset="0"/>
                <a:cs typeface="Courier New" pitchFamily="49" charset="0"/>
              </a:rPr>
              <a:t>max_statement_mem</a:t>
            </a:r>
            <a:r>
              <a:rPr lang="en-US" sz="1100" b="1" dirty="0" smtClean="0"/>
              <a:t> </a:t>
            </a:r>
            <a:r>
              <a:rPr lang="en-US" sz="1100" dirty="0" smtClean="0"/>
              <a:t>– These parameters are used to both allocate memory to a query and set the maximum amount of memory that can be allocated. Once the </a:t>
            </a:r>
            <a:r>
              <a:rPr lang="en-US" sz="1100" dirty="0" err="1" smtClean="0">
                <a:latin typeface="Courier New" pitchFamily="49" charset="0"/>
                <a:cs typeface="Courier New" pitchFamily="49" charset="0"/>
              </a:rPr>
              <a:t>statement_mem</a:t>
            </a:r>
            <a:r>
              <a:rPr lang="en-US" sz="1100" dirty="0" smtClean="0"/>
              <a:t> parameter has been set, any queries executed after will ignore the resource queue settings for memory allocation and use this set value.</a:t>
            </a:r>
          </a:p>
          <a:p>
            <a:pPr marL="171450" indent="-171450">
              <a:buFont typeface="Arial" panose="020B0604020202020204" pitchFamily="34" charset="0"/>
              <a:buChar char="•"/>
            </a:pPr>
            <a:r>
              <a:rPr lang="en-US" sz="1100" b="1" dirty="0" err="1" smtClean="0">
                <a:latin typeface="Courier New" pitchFamily="49" charset="0"/>
                <a:cs typeface="Courier New" pitchFamily="49" charset="0"/>
              </a:rPr>
              <a:t>gp_vmem_protect_limit</a:t>
            </a:r>
            <a:r>
              <a:rPr lang="en-US" sz="1100" b="1" dirty="0" smtClean="0"/>
              <a:t> </a:t>
            </a:r>
            <a:r>
              <a:rPr lang="en-US" sz="1100" dirty="0" smtClean="0"/>
              <a:t>– The parameter sets the upper boundary that all query processes can consume on a segment host. Queries that cause this limit to be exceeded will be cancelled. This parameter must be set at the local level for each segment instance.</a:t>
            </a:r>
          </a:p>
          <a:p>
            <a:pPr marL="171450" indent="-171450">
              <a:buFont typeface="Arial" panose="020B0604020202020204" pitchFamily="34" charset="0"/>
              <a:buChar char="•"/>
            </a:pPr>
            <a:r>
              <a:rPr lang="en-US" sz="1100" b="1" dirty="0" err="1" smtClean="0">
                <a:latin typeface="Courier New" pitchFamily="49" charset="0"/>
                <a:cs typeface="Courier New" pitchFamily="49" charset="0"/>
              </a:rPr>
              <a:t>gp_vmem_idle_resource_timeout</a:t>
            </a:r>
            <a:r>
              <a:rPr lang="en-US" sz="1100" b="1" dirty="0" smtClean="0"/>
              <a:t> and </a:t>
            </a:r>
            <a:r>
              <a:rPr lang="en-US" sz="1100" b="1" dirty="0" err="1" smtClean="0">
                <a:latin typeface="Courier New" pitchFamily="49" charset="0"/>
                <a:cs typeface="Courier New" pitchFamily="49" charset="0"/>
              </a:rPr>
              <a:t>gp_vmem_protect_segworkder_cache_limit</a:t>
            </a:r>
            <a:r>
              <a:rPr lang="en-US" sz="1100" b="1" dirty="0" smtClean="0"/>
              <a:t> </a:t>
            </a:r>
            <a:r>
              <a:rPr lang="en-US" sz="1100" b="0" dirty="0" smtClean="0"/>
              <a:t>– These two parameters are used to free memory on segments held by idle database processes. The first parameter sets the resource timeout value in milliseconds while the second sets the cache size in megabytes. If the second parameter is exceeded, the process that exceeded the cache will not be cached for subsequent queries.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smtClean="0"/>
              <a:t>Currently there is no management interface for workload management and resource queues. To see status information about resource queues, you’ll have to query and join these system tables. Your training guides have sample queries for finding out certain information about resource queues. You may want to save these queries as VIEWS in your production Greenplum Database system. Several system tables from the gp_toolkit or </a:t>
            </a:r>
            <a:r>
              <a:rPr lang="en-US" b="0" dirty="0" err="1" smtClean="0"/>
              <a:t>pg_catalog</a:t>
            </a:r>
            <a:r>
              <a:rPr lang="en-US" b="0" dirty="0" smtClean="0"/>
              <a:t> schemas are available</a:t>
            </a:r>
            <a:r>
              <a:rPr lang="en-US" b="0" baseline="0" dirty="0" smtClean="0"/>
              <a:t> to track resource queue behavior and activity.</a:t>
            </a:r>
            <a:endParaRPr lang="en-US" b="0" dirty="0" smtClean="0"/>
          </a:p>
          <a:p>
            <a:endParaRPr lang="en-US" b="0" dirty="0" smtClean="0"/>
          </a:p>
          <a:p>
            <a:r>
              <a:rPr lang="en-US" b="0" dirty="0" smtClean="0"/>
              <a:t>The </a:t>
            </a:r>
            <a:r>
              <a:rPr lang="en-US" b="0" dirty="0" smtClean="0">
                <a:latin typeface="Courier New" pitchFamily="49" charset="0"/>
                <a:cs typeface="Courier New" pitchFamily="49" charset="0"/>
              </a:rPr>
              <a:t>pg_resqueue_status</a:t>
            </a:r>
            <a:r>
              <a:rPr lang="en-US" b="0" dirty="0" smtClean="0"/>
              <a:t> system view allows administrators to see status and activity for a workload management resource queue. It shows how many queries are waiting to run and how many queries are currently active in the system from a particular resource queue.</a:t>
            </a:r>
          </a:p>
          <a:p>
            <a:endParaRPr lang="en-US" b="0" dirty="0" smtClean="0"/>
          </a:p>
          <a:p>
            <a:r>
              <a:rPr lang="en-US" b="0" dirty="0" smtClean="0"/>
              <a:t>If </a:t>
            </a:r>
            <a:r>
              <a:rPr lang="en-US" b="0" dirty="0" smtClean="0"/>
              <a:t>you want to track statistics and performance of resource queues over time, you can enable statistics collecting for resource queues. This is done by setting the following server configuration parameter in your master </a:t>
            </a:r>
            <a:r>
              <a:rPr lang="en-US" b="0" dirty="0" smtClean="0">
                <a:latin typeface="Courier New" pitchFamily="49" charset="0"/>
                <a:cs typeface="Courier New" pitchFamily="49" charset="0"/>
              </a:rPr>
              <a:t>postgresql.conf</a:t>
            </a:r>
            <a:r>
              <a:rPr lang="en-US" b="0" dirty="0" smtClean="0"/>
              <a:t> file: </a:t>
            </a:r>
          </a:p>
          <a:p>
            <a:pPr lvl="1">
              <a:buNone/>
            </a:pPr>
            <a:r>
              <a:rPr lang="en-US" b="0" dirty="0" smtClean="0">
                <a:latin typeface="Courier New" pitchFamily="49" charset="0"/>
                <a:cs typeface="Courier New" pitchFamily="49" charset="0"/>
              </a:rPr>
              <a:t>stats_queue_level = on</a:t>
            </a:r>
            <a:r>
              <a:rPr lang="en-US" b="0" dirty="0" smtClean="0"/>
              <a:t> </a:t>
            </a:r>
          </a:p>
          <a:p>
            <a:endParaRPr lang="en-US" b="0" dirty="0" smtClean="0"/>
          </a:p>
          <a:p>
            <a:r>
              <a:rPr lang="en-US" b="0" dirty="0" smtClean="0"/>
              <a:t>Once </a:t>
            </a:r>
            <a:r>
              <a:rPr lang="en-US" b="0" dirty="0" smtClean="0"/>
              <a:t>this is enabled, you can use the </a:t>
            </a:r>
            <a:r>
              <a:rPr lang="en-US" b="0" dirty="0" smtClean="0">
                <a:latin typeface="Courier New" pitchFamily="49" charset="0"/>
                <a:cs typeface="Courier New" pitchFamily="49" charset="0"/>
              </a:rPr>
              <a:t>pg_stats_resqueue</a:t>
            </a:r>
            <a:r>
              <a:rPr lang="en-US" b="0" dirty="0" smtClean="0"/>
              <a:t> system view to see the statistics collected on resource queue usage. Note that enabling this feature does incur slight performance overhead, as each query submitted through a resource queue must be tracked. It may be useful to enable statistics collecting on resource queues for initial diagnostics and administrative planning, and then disable the feature for continued use.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 lesson covered</a:t>
            </a:r>
            <a:r>
              <a:rPr lang="en-US" baseline="0" dirty="0" smtClean="0"/>
              <a:t> the roles and privileges assigned to roles to protect sensitive</a:t>
            </a:r>
            <a:r>
              <a:rPr lang="en-US" dirty="0" smtClean="0"/>
              <a:t> data from unauthorized roles and groups. Administrators can assign specific privileges to individual roles or group roles, where the privileges are inherited by users within those group roles. Additionally, workload management lets you assign resource profiles to roles. This allows users to share resources, reducing the chances that queries will be starved out of resources.</a:t>
            </a:r>
          </a:p>
          <a:p>
            <a:endParaRPr lang="en-US" dirty="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16</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In this next section,</a:t>
            </a:r>
            <a:r>
              <a:rPr lang="en-US" b="0" baseline="0" dirty="0" smtClean="0"/>
              <a:t> you examine </a:t>
            </a:r>
            <a:r>
              <a:rPr lang="en-US" b="0" dirty="0" smtClean="0"/>
              <a:t>workload and resource management, a feature that gives you the ability to more closely limit the number of active queries in the system at any given time.</a:t>
            </a:r>
          </a:p>
          <a:p>
            <a:endParaRPr lang="en-US" b="0" dirty="0" smtClean="0"/>
          </a:p>
          <a:p>
            <a:r>
              <a:rPr lang="en-US" b="0" dirty="0" smtClean="0"/>
              <a:t>This section will be merged into the Workload</a:t>
            </a:r>
            <a:r>
              <a:rPr lang="en-US" b="0" baseline="0" dirty="0" smtClean="0"/>
              <a:t> Manager and Workload Management Unit (next unit) but has not been done right now due to time constraints.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The purpose of Greenplum Database workload management is to limit the number of active queries in the system at any given time in order to avoid exhausting system resources such as memory, CPU, and disk I/O.</a:t>
            </a:r>
          </a:p>
          <a:p>
            <a:endParaRPr lang="en-US" b="0" dirty="0" smtClean="0"/>
          </a:p>
          <a:p>
            <a:r>
              <a:rPr lang="en-US" b="0" dirty="0" smtClean="0"/>
              <a:t>This is accomplished by creating role-based </a:t>
            </a:r>
            <a:r>
              <a:rPr lang="en-US" b="0" i="1" dirty="0" smtClean="0"/>
              <a:t>resource queues</a:t>
            </a:r>
            <a:r>
              <a:rPr lang="en-US" b="0" dirty="0" smtClean="0"/>
              <a:t>. A resource queue has attributes that limit the size and/or total number of queries that can be executed by the users (or roles) in that queue.</a:t>
            </a:r>
          </a:p>
          <a:p>
            <a:endParaRPr lang="en-US" b="0" dirty="0" smtClean="0"/>
          </a:p>
          <a:p>
            <a:r>
              <a:rPr lang="en-US" b="0" dirty="0" smtClean="0"/>
              <a:t>By assigning all of your database roles to the appropriate resource queue, administrators can control concurrent user queries and prevent the system from being overloaded.</a:t>
            </a:r>
          </a:p>
          <a:p>
            <a:endParaRPr lang="en-US" b="0" dirty="0" smtClean="0"/>
          </a:p>
          <a:p>
            <a:r>
              <a:rPr lang="en-US" b="0" dirty="0" smtClean="0"/>
              <a:t>Administrators create resource queues for the various types of workloads in their organization. For example, you may have a resource queue for power users, web users, and management reports. The administrator would then set limits on the resource queue based on his estimate of how resource-intensive the queries associated with that workload are likely to be. Database roles, which include users and groups, are then assigned to the appropriate resource queue. A resource queue can have multiple roles, but a role can only be assigned to a single resource queue.</a:t>
            </a:r>
          </a:p>
          <a:p>
            <a:endParaRPr lang="en-US" dirty="0" smtClean="0"/>
          </a:p>
          <a:p>
            <a:r>
              <a:rPr lang="en-US" smtClean="0"/>
              <a:t>Starting </a:t>
            </a:r>
            <a:r>
              <a:rPr lang="en-US" dirty="0" smtClean="0"/>
              <a:t>with Greenplum 4.1, the Greenplum memory </a:t>
            </a:r>
            <a:r>
              <a:rPr lang="en-US" smtClean="0"/>
              <a:t>management system </a:t>
            </a:r>
            <a:r>
              <a:rPr lang="en-US" dirty="0" smtClean="0"/>
              <a:t>looks at allocating memory and CPU resources not from an operator or user point of view, but instead from the statement level point of view.</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b="0" dirty="0" smtClean="0"/>
              <a:t>Resource queues can be created to address different types of workloads,</a:t>
            </a:r>
            <a:r>
              <a:rPr lang="en-US" b="0" baseline="0" dirty="0" smtClean="0"/>
              <a:t> such as workloads for power users, web users, and management reports. A queue for a web user may be fast and require very little resources, whereas the workload for management reports may be more intensive, requiring more resources, such as memory</a:t>
            </a:r>
            <a:r>
              <a:rPr lang="en-US" b="0" baseline="0" dirty="0" smtClean="0"/>
              <a:t>.</a:t>
            </a:r>
          </a:p>
          <a:p>
            <a:endParaRPr lang="en-US" b="0" baseline="0" dirty="0" smtClean="0"/>
          </a:p>
          <a:p>
            <a:r>
              <a:rPr lang="en-US" b="0" baseline="0" dirty="0" smtClean="0"/>
              <a:t>You can set limits on a queue using the following configurable limits:</a:t>
            </a:r>
          </a:p>
          <a:p>
            <a:pPr marL="171450" indent="-171450">
              <a:buFont typeface="Arial" panose="020B0604020202020204" pitchFamily="34" charset="0"/>
              <a:buChar char="•"/>
            </a:pPr>
            <a:r>
              <a:rPr lang="en-US" b="1" dirty="0" smtClean="0"/>
              <a:t>Active statement count – </a:t>
            </a:r>
            <a:r>
              <a:rPr lang="en-US" b="0" dirty="0" smtClean="0"/>
              <a:t>This</a:t>
            </a:r>
            <a:r>
              <a:rPr lang="en-US" b="0" baseline="0" dirty="0" smtClean="0"/>
              <a:t> limit allows you to set the maximum number of statements that can run concurrently. The total number of queries running in a resource queue with an active statement limitation must be less than or equal to the defined ceiling. If the maximum number of queries are running, an additional query that enters the queue must wait for one of the active queries to complete before being allowed to execute on the system.</a:t>
            </a:r>
          </a:p>
          <a:p>
            <a:pPr marL="171450" indent="-171450">
              <a:buFont typeface="Arial" panose="020B0604020202020204" pitchFamily="34" charset="0"/>
              <a:buChar char="•"/>
            </a:pPr>
            <a:r>
              <a:rPr lang="en-US" b="1" baseline="0" dirty="0" smtClean="0"/>
              <a:t>Active statement memory </a:t>
            </a:r>
            <a:r>
              <a:rPr lang="en-US" b="0" baseline="0" dirty="0" smtClean="0"/>
              <a:t>– The active statement memory limit lets you set the total amount of memory that all queries assigned to the resource queue can consume. No additional memory will be allocated to the queue once the maximum has been reached and each query is allocated the same amount of memory, which is the total available memory divided by the number of active queries. It is recommended you use this limit in conjunction with the active statement count limit.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smtClean="0"/>
              <a:t>Active statement priority –</a:t>
            </a:r>
            <a:r>
              <a:rPr lang="en-US" dirty="0" smtClean="0"/>
              <a:t> The active statement priority queue lets you define the relative priority of the queue to other queues in terms of available CPU resources. All queries entering the queue are given the same priority. If the priority of one resource queue is higher than the priority on another resource queue, the higher priority queue will consume more CPU resources.</a:t>
            </a:r>
          </a:p>
        </p:txBody>
      </p:sp>
      <p:sp>
        <p:nvSpPr>
          <p:cNvPr id="5" name="Slide Number Placeholder 4"/>
          <p:cNvSpPr>
            <a:spLocks noGrp="1"/>
          </p:cNvSpPr>
          <p:nvPr>
            <p:ph type="sldNum" sz="quarter" idx="11"/>
          </p:nvPr>
        </p:nvSpPr>
        <p:spPr/>
        <p:txBody>
          <a:bodyPr/>
          <a:lstStyle/>
          <a:p>
            <a:fld id="{80249327-EC2F-4096-8D35-6B76097739FC}" type="slidenum">
              <a:rPr lang="en-US" smtClean="0"/>
              <a:pPr/>
              <a:t>5</a:t>
            </a:fld>
            <a:endParaRPr lang="en-US" dirty="0"/>
          </a:p>
        </p:txBody>
      </p:sp>
      <p:sp>
        <p:nvSpPr>
          <p:cNvPr id="10" name="Slide Image Placeholder 9"/>
          <p:cNvSpPr>
            <a:spLocks noGrp="1" noRot="1" noChangeAspect="1"/>
          </p:cNvSpPr>
          <p:nvPr>
            <p:ph type="sldImg"/>
          </p:nvPr>
        </p:nvSpPr>
        <p:spPr>
          <a:xfrm>
            <a:off x="381000" y="685800"/>
            <a:ext cx="6096000"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smtClean="0"/>
              <a:t>Active statement cost –</a:t>
            </a:r>
            <a:r>
              <a:rPr lang="en-US" dirty="0" smtClean="0"/>
              <a:t> The query planner estimates a cost for each query submitted. You can set the maximum query planner cost for a resource queue, limiting the number of queries that can enter the queue by the total cost of all queries in the queue. The</a:t>
            </a:r>
            <a:r>
              <a:rPr lang="en-US" baseline="0" dirty="0" smtClean="0"/>
              <a:t> cost is measured in units of disk page fetches, where 1.0 is equal to one sequential disk page read.</a:t>
            </a:r>
            <a:endParaRPr lang="en-US" dirty="0"/>
          </a:p>
        </p:txBody>
      </p:sp>
      <p:sp>
        <p:nvSpPr>
          <p:cNvPr id="5" name="Slide Number Placeholder 4"/>
          <p:cNvSpPr>
            <a:spLocks noGrp="1"/>
          </p:cNvSpPr>
          <p:nvPr>
            <p:ph type="sldNum" sz="quarter" idx="11"/>
          </p:nvPr>
        </p:nvSpPr>
        <p:spPr/>
        <p:txBody>
          <a:bodyPr/>
          <a:lstStyle/>
          <a:p>
            <a:fld id="{80249327-EC2F-4096-8D35-6B76097739FC}" type="slidenum">
              <a:rPr lang="en-US" smtClean="0"/>
              <a:pPr/>
              <a:t>6</a:t>
            </a:fld>
            <a:endParaRPr lang="en-US" dirty="0"/>
          </a:p>
        </p:txBody>
      </p:sp>
      <p:sp>
        <p:nvSpPr>
          <p:cNvPr id="10" name="Slide Image Placeholder 9"/>
          <p:cNvSpPr>
            <a:spLocks noGrp="1" noRot="1" noChangeAspect="1"/>
          </p:cNvSpPr>
          <p:nvPr>
            <p:ph type="sldImg"/>
          </p:nvPr>
        </p:nvSpPr>
        <p:spPr>
          <a:xfrm>
            <a:off x="381000" y="685800"/>
            <a:ext cx="6096000" cy="342900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dirty="0" smtClean="0"/>
              <a:t>Greenplum has added the SQL commands </a:t>
            </a:r>
            <a:r>
              <a:rPr lang="en-US" dirty="0" smtClean="0">
                <a:latin typeface="Courier New" pitchFamily="49" charset="0"/>
                <a:cs typeface="Courier New" pitchFamily="49" charset="0"/>
              </a:rPr>
              <a:t>CREATE RESOURCE QUEUE</a:t>
            </a:r>
            <a:r>
              <a:rPr lang="en-US" dirty="0" smtClean="0"/>
              <a:t>, </a:t>
            </a:r>
            <a:r>
              <a:rPr lang="en-US" dirty="0" smtClean="0">
                <a:latin typeface="Courier New" pitchFamily="49" charset="0"/>
                <a:cs typeface="Courier New" pitchFamily="49" charset="0"/>
              </a:rPr>
              <a:t>ALTER RESOURCE QUEUE</a:t>
            </a:r>
            <a:r>
              <a:rPr lang="en-US" dirty="0" smtClean="0"/>
              <a:t>, </a:t>
            </a:r>
            <a:r>
              <a:rPr lang="en-US" dirty="0" smtClean="0">
                <a:latin typeface="Courier New" pitchFamily="49" charset="0"/>
                <a:cs typeface="Courier New" pitchFamily="49" charset="0"/>
              </a:rPr>
              <a:t>DROP RESOURCE QUEUE</a:t>
            </a:r>
            <a:r>
              <a:rPr lang="en-US" dirty="0" smtClean="0"/>
              <a:t> which you will use to create and manage the limits of your resource queues. </a:t>
            </a:r>
            <a:endParaRPr lang="en-US" dirty="0" smtClean="0"/>
          </a:p>
          <a:p>
            <a:endParaRPr lang="en-US" dirty="0" smtClean="0"/>
          </a:p>
          <a:p>
            <a:r>
              <a:rPr lang="en-US" dirty="0" smtClean="0"/>
              <a:t>Queries </a:t>
            </a:r>
            <a:r>
              <a:rPr lang="en-US" dirty="0" smtClean="0"/>
              <a:t>gain entry into the system so that they can actively run with the following resource queue limits:</a:t>
            </a:r>
          </a:p>
          <a:p>
            <a:pPr marL="171450" indent="-171450">
              <a:buFont typeface="Arial" panose="020B0604020202020204" pitchFamily="34" charset="0"/>
              <a:buChar char="•"/>
            </a:pPr>
            <a:r>
              <a:rPr lang="en-US" b="1" dirty="0" smtClean="0">
                <a:latin typeface="Courier New" pitchFamily="49" charset="0"/>
                <a:cs typeface="Courier New" pitchFamily="49" charset="0"/>
              </a:rPr>
              <a:t>ACTIVE_STATEMENTS</a:t>
            </a:r>
            <a:r>
              <a:rPr lang="en-US" dirty="0" smtClean="0"/>
              <a:t> – Limits the number of queries that can be executed by roles assigned to that queue.</a:t>
            </a:r>
          </a:p>
          <a:p>
            <a:pPr marL="171450" indent="-171450">
              <a:buFont typeface="Arial" panose="020B0604020202020204" pitchFamily="34" charset="0"/>
              <a:buChar char="•"/>
            </a:pPr>
            <a:r>
              <a:rPr lang="en-US" b="1" dirty="0" smtClean="0">
                <a:latin typeface="Courier New" pitchFamily="49" charset="0"/>
                <a:cs typeface="Courier New" pitchFamily="49" charset="0"/>
              </a:rPr>
              <a:t>MAX_COST</a:t>
            </a:r>
            <a:r>
              <a:rPr lang="en-US" dirty="0" smtClean="0"/>
              <a:t> – Limit the total size of queries that can be executed by roles assigned to that queue based on query cost. Cost is measured in the estimated total cost for the query as determined by the Greenplum query planner. Therefore, an administrator must be familiar with the queries typically executed on the system in order to set an appropriate cost threshold for a queue. Cost is measured in units of disk page fetches; 1.0 equals one sequential disk page read</a:t>
            </a:r>
            <a:r>
              <a:rPr lang="en-US" dirty="0" smtClean="0"/>
              <a:t>.</a:t>
            </a:r>
            <a:br>
              <a:rPr lang="en-US" dirty="0" smtClean="0"/>
            </a:br>
            <a:r>
              <a:rPr lang="en-US" b="1" dirty="0" smtClean="0"/>
              <a:t>Instructor</a:t>
            </a:r>
            <a:r>
              <a:rPr lang="en-US" b="1" baseline="0" dirty="0" smtClean="0"/>
              <a:t> Note: We have been asked to de-emphasize the COST aspect of queues. Until further notice, do not spend any time on costs. If you are asked, then indicate that the cost factor is being refactored to obtain better resolution and defer any additional questions about COST.</a:t>
            </a:r>
            <a:r>
              <a:rPr lang="en-US" dirty="0" smtClean="0"/>
              <a:t/>
            </a:r>
            <a:br>
              <a:rPr lang="en-US" dirty="0" smtClean="0"/>
            </a:br>
            <a:endParaRPr lang="en-US" dirty="0" smtClean="0"/>
          </a:p>
          <a:p>
            <a:r>
              <a:rPr lang="en-US" dirty="0" smtClean="0"/>
              <a:t>The following additional settings can be used in conjunction with </a:t>
            </a:r>
            <a:r>
              <a:rPr lang="en-US" dirty="0" smtClean="0">
                <a:latin typeface="Courier New" pitchFamily="49" charset="0"/>
                <a:cs typeface="Courier New" pitchFamily="49" charset="0"/>
              </a:rPr>
              <a:t>ACTIVE_STATEMENTS</a:t>
            </a:r>
            <a:r>
              <a:rPr lang="en-US" dirty="0" smtClean="0"/>
              <a:t> and </a:t>
            </a:r>
            <a:r>
              <a:rPr lang="en-US" dirty="0" smtClean="0">
                <a:latin typeface="Courier New" pitchFamily="49" charset="0"/>
                <a:cs typeface="Courier New" pitchFamily="49" charset="0"/>
              </a:rPr>
              <a:t>MAX_COST</a:t>
            </a:r>
            <a:r>
              <a:rPr lang="en-US" dirty="0" smtClean="0"/>
              <a:t> to determine how much resources queries receive once they are actively running:</a:t>
            </a:r>
          </a:p>
          <a:p>
            <a:pPr marL="171450" indent="-171450">
              <a:buFont typeface="Arial" panose="020B0604020202020204" pitchFamily="34" charset="0"/>
              <a:buChar char="•"/>
            </a:pPr>
            <a:r>
              <a:rPr lang="en-US" b="1" dirty="0" smtClean="0">
                <a:latin typeface="Courier New" pitchFamily="49" charset="0"/>
                <a:cs typeface="Courier New" pitchFamily="49" charset="0"/>
              </a:rPr>
              <a:t>MEMORY_LIMIT</a:t>
            </a:r>
            <a:r>
              <a:rPr lang="en-US" dirty="0" smtClean="0">
                <a:cs typeface="Courier New" pitchFamily="49" charset="0"/>
              </a:rPr>
              <a:t> – Setting this limit sets the total memory quota for all queries within the resource queue. Each query is allocated a pre-determined amount of memory.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To control a resource queue’s consumption of available CPU resources, you can assign an appropriate priority level. When high concurrency causes contention for CPU resources, queries and statements associated with a high-priority resource queue will claim a larger share of available CPU than lower priority queries and statements</a:t>
            </a:r>
            <a:r>
              <a:rPr lang="en-US" dirty="0" smtClean="0"/>
              <a:t>.</a:t>
            </a:r>
          </a:p>
          <a:p>
            <a:endParaRPr lang="en-US" dirty="0" smtClean="0"/>
          </a:p>
          <a:p>
            <a:r>
              <a:rPr lang="en-US" dirty="0" smtClean="0"/>
              <a:t>Priority settings are created or altered using the WITH parameter of the commands </a:t>
            </a:r>
            <a:r>
              <a:rPr lang="en-US" dirty="0" smtClean="0">
                <a:latin typeface="Courier New" pitchFamily="49" charset="0"/>
                <a:cs typeface="Courier New" pitchFamily="49" charset="0"/>
              </a:rPr>
              <a:t>CREATE RESOURCE QUEUE</a:t>
            </a:r>
            <a:r>
              <a:rPr lang="en-US" dirty="0" smtClean="0"/>
              <a:t> and </a:t>
            </a:r>
            <a:r>
              <a:rPr lang="en-US" dirty="0" smtClean="0">
                <a:latin typeface="Courier New" pitchFamily="49" charset="0"/>
                <a:cs typeface="Courier New" pitchFamily="49" charset="0"/>
              </a:rPr>
              <a:t>ALTER RESOURCE QUEUE</a:t>
            </a:r>
            <a:r>
              <a:rPr lang="en-US" dirty="0" smtClean="0">
                <a:cs typeface="Courier New" pitchFamily="49" charset="0"/>
              </a:rPr>
              <a:t>.</a:t>
            </a:r>
          </a:p>
          <a:p>
            <a:endParaRPr lang="en-US" dirty="0" smtClean="0">
              <a:cs typeface="Courier New" pitchFamily="49" charset="0"/>
            </a:endParaRPr>
          </a:p>
          <a:p>
            <a:r>
              <a:rPr lang="en-US" dirty="0" smtClean="0">
                <a:cs typeface="Courier New" pitchFamily="49" charset="0"/>
              </a:rPr>
              <a:t>You can assign priorities with the following levels:</a:t>
            </a:r>
          </a:p>
          <a:p>
            <a:pPr marL="171450" indent="-171450">
              <a:buFont typeface="Arial" panose="020B0604020202020204" pitchFamily="34" charset="0"/>
              <a:buChar char="•"/>
            </a:pPr>
            <a:r>
              <a:rPr lang="en-US" b="1" dirty="0" smtClean="0">
                <a:latin typeface="Courier New" pitchFamily="49" charset="0"/>
                <a:cs typeface="Courier New" pitchFamily="49" charset="0"/>
              </a:rPr>
              <a:t>MIN</a:t>
            </a:r>
            <a:r>
              <a:rPr lang="en-US" dirty="0" smtClean="0">
                <a:cs typeface="Courier New" pitchFamily="49" charset="0"/>
              </a:rPr>
              <a:t> – This is the lowest possible priority setting for a resource queue.</a:t>
            </a:r>
          </a:p>
          <a:p>
            <a:pPr marL="171450" indent="-171450">
              <a:buFont typeface="Arial" panose="020B0604020202020204" pitchFamily="34" charset="0"/>
              <a:buChar char="•"/>
            </a:pPr>
            <a:r>
              <a:rPr lang="en-US" b="1" dirty="0" smtClean="0">
                <a:latin typeface="Courier New" pitchFamily="49" charset="0"/>
                <a:cs typeface="Courier New" pitchFamily="49" charset="0"/>
              </a:rPr>
              <a:t>LOW</a:t>
            </a:r>
            <a:r>
              <a:rPr lang="en-US" dirty="0" smtClean="0">
                <a:cs typeface="Courier New" pitchFamily="49" charset="0"/>
              </a:rPr>
              <a:t> – At one time, the lowest possible available setting, resource queues with this level consume great CPU resources than those with a level of </a:t>
            </a:r>
            <a:r>
              <a:rPr lang="en-US" dirty="0" smtClean="0">
                <a:latin typeface="Courier New" pitchFamily="49" charset="0"/>
                <a:cs typeface="Courier New" pitchFamily="49" charset="0"/>
              </a:rPr>
              <a:t>MIN</a:t>
            </a:r>
            <a:r>
              <a:rPr lang="en-US" dirty="0" smtClean="0">
                <a:cs typeface="Courier New" pitchFamily="49" charset="0"/>
              </a:rPr>
              <a:t>.</a:t>
            </a:r>
          </a:p>
          <a:p>
            <a:pPr marL="171450" indent="-171450">
              <a:buFont typeface="Arial" panose="020B0604020202020204" pitchFamily="34" charset="0"/>
              <a:buChar char="•"/>
            </a:pPr>
            <a:r>
              <a:rPr lang="en-US" b="1" dirty="0" smtClean="0">
                <a:latin typeface="Courier New" pitchFamily="49" charset="0"/>
                <a:cs typeface="Courier New" pitchFamily="49" charset="0"/>
              </a:rPr>
              <a:t>MEDIUM</a:t>
            </a:r>
            <a:r>
              <a:rPr lang="en-US" b="1" dirty="0" smtClean="0">
                <a:cs typeface="Courier New" pitchFamily="49" charset="0"/>
              </a:rPr>
              <a:t> </a:t>
            </a:r>
            <a:r>
              <a:rPr lang="en-US" dirty="0" smtClean="0">
                <a:cs typeface="Courier New" pitchFamily="49" charset="0"/>
              </a:rPr>
              <a:t>– This is the default level and is automatically assigned when a PRIORITY is not defined for the resource queue.</a:t>
            </a:r>
          </a:p>
          <a:p>
            <a:pPr marL="171450" indent="-171450">
              <a:buFont typeface="Arial" panose="020B0604020202020204" pitchFamily="34" charset="0"/>
              <a:buChar char="•"/>
            </a:pPr>
            <a:r>
              <a:rPr lang="en-US" b="1" dirty="0" smtClean="0">
                <a:latin typeface="Courier New" pitchFamily="49" charset="0"/>
                <a:cs typeface="Courier New" pitchFamily="49" charset="0"/>
              </a:rPr>
              <a:t>HIGH</a:t>
            </a:r>
            <a:r>
              <a:rPr lang="en-US" dirty="0" smtClean="0">
                <a:cs typeface="Courier New" pitchFamily="49" charset="0"/>
              </a:rPr>
              <a:t> – Queries with this setting take precedence over those assigned to MEDIUM or LOW resource queues.</a:t>
            </a:r>
          </a:p>
          <a:p>
            <a:pPr marL="171450" indent="-171450">
              <a:buFont typeface="Arial" panose="020B0604020202020204" pitchFamily="34" charset="0"/>
              <a:buChar char="•"/>
            </a:pPr>
            <a:r>
              <a:rPr lang="en-US" b="1" dirty="0" smtClean="0">
                <a:latin typeface="Courier New" pitchFamily="49" charset="0"/>
                <a:cs typeface="Courier New" pitchFamily="49" charset="0"/>
              </a:rPr>
              <a:t>MAX</a:t>
            </a:r>
            <a:r>
              <a:rPr lang="en-US" dirty="0" smtClean="0">
                <a:cs typeface="Courier New" pitchFamily="49" charset="0"/>
              </a:rPr>
              <a:t> – This is the highest level that can be assigned to a resource queue. Queries with this setting take precedence over all others.</a:t>
            </a:r>
            <a:endParaRPr lang="en-US" dirty="0">
              <a:cs typeface="Courier New" pitchFamily="49" charset="0"/>
            </a:endParaRP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b="1" dirty="0" smtClean="0"/>
              <a:t>Instructor Note:</a:t>
            </a:r>
          </a:p>
          <a:p>
            <a:pPr marL="0" marR="0" indent="0" algn="l" defTabSz="457200" rtl="0" eaLnBrk="1" fontAlgn="base" latinLnBrk="0" hangingPunct="1">
              <a:lnSpc>
                <a:spcPct val="100000"/>
              </a:lnSpc>
              <a:spcBef>
                <a:spcPct val="30000"/>
              </a:spcBef>
              <a:spcAft>
                <a:spcPct val="0"/>
              </a:spcAft>
              <a:buClrTx/>
              <a:buSzTx/>
              <a:buFontTx/>
              <a:buNone/>
              <a:tabLst/>
              <a:defRPr/>
            </a:pPr>
            <a:r>
              <a:rPr lang="en-US" b="1" baseline="0" dirty="0" smtClean="0"/>
              <a:t>This set of slides will eventually be merged into a separate unit that goes into a lot more detail on Memory management issues.</a:t>
            </a:r>
          </a:p>
          <a:p>
            <a:endParaRPr lang="en-US" b="1" dirty="0" smtClean="0"/>
          </a:p>
          <a:p>
            <a:endParaRPr lang="en-US" b="0" dirty="0" smtClean="0"/>
          </a:p>
          <a:p>
            <a:r>
              <a:rPr lang="en-US" b="0" dirty="0" smtClean="0"/>
              <a:t>Memory can be controlled both within a</a:t>
            </a:r>
            <a:r>
              <a:rPr lang="en-US" b="0" baseline="0" dirty="0" smtClean="0"/>
              <a:t> resource queue as well as at the database level.</a:t>
            </a:r>
          </a:p>
          <a:p>
            <a:endParaRPr lang="en-US" b="0" baseline="0" dirty="0" smtClean="0"/>
          </a:p>
          <a:p>
            <a:r>
              <a:rPr lang="en-US" b="0" baseline="0" dirty="0" smtClean="0"/>
              <a:t>For a resource queue,</a:t>
            </a:r>
            <a:r>
              <a:rPr lang="en-US" b="0" dirty="0" smtClean="0"/>
              <a:t> a maximum amount of memory is allocated to the queue with the MEMORY_LIMIT parameter and value as part of the CREATE RESOURCE QUEUE command. The value specified can be in Megabytes or Gigabytes.</a:t>
            </a:r>
          </a:p>
          <a:p>
            <a:endParaRPr lang="en-US" dirty="0" smtClean="0"/>
          </a:p>
          <a:p>
            <a:r>
              <a:rPr lang="en-US" dirty="0" smtClean="0"/>
              <a:t>Each query is allocated a certain amount of memory depending on how the queue is configured:</a:t>
            </a:r>
            <a:endParaRPr lang="en-US" b="0" dirty="0" smtClean="0"/>
          </a:p>
          <a:p>
            <a:pPr marL="171450" indent="-171450">
              <a:buFont typeface="Arial" panose="020B0604020202020204" pitchFamily="34" charset="0"/>
              <a:buChar char="•"/>
            </a:pPr>
            <a:r>
              <a:rPr lang="en-US" dirty="0" smtClean="0"/>
              <a:t>If the resource queue is created with memory limits and ACTIVE_STATEMENTS set to a specified value, each query will be allocated an equal amount of memory. The memory allocated is determined by the </a:t>
            </a:r>
            <a:r>
              <a:rPr lang="en-US" dirty="0" smtClean="0">
                <a:latin typeface="Courier New" pitchFamily="49" charset="0"/>
                <a:cs typeface="Courier New" pitchFamily="49" charset="0"/>
              </a:rPr>
              <a:t>MEMORY_LIMIT</a:t>
            </a:r>
            <a:r>
              <a:rPr lang="en-US" dirty="0" smtClean="0"/>
              <a:t> value divided by the </a:t>
            </a:r>
            <a:r>
              <a:rPr lang="en-US" dirty="0" smtClean="0">
                <a:latin typeface="Courier New" pitchFamily="49" charset="0"/>
                <a:cs typeface="Courier New" pitchFamily="49" charset="0"/>
              </a:rPr>
              <a:t>ACTIVE_STATEMENTS</a:t>
            </a:r>
            <a:r>
              <a:rPr lang="en-US" dirty="0" smtClean="0"/>
              <a:t> value.</a:t>
            </a:r>
          </a:p>
          <a:p>
            <a:pPr marL="171450" indent="-171450">
              <a:buFont typeface="Arial" panose="020B0604020202020204" pitchFamily="34" charset="0"/>
              <a:buChar char="•"/>
            </a:pPr>
            <a:r>
              <a:rPr lang="en-US" b="0" baseline="0" dirty="0" smtClean="0"/>
              <a:t>If the resource queue is created with memory limits and MAX_COST</a:t>
            </a:r>
            <a:r>
              <a:rPr lang="en-US" b="0" dirty="0" smtClean="0"/>
              <a:t> set to a specified floating value, the query is allocated memory based on the formula, </a:t>
            </a:r>
            <a:r>
              <a:rPr lang="en-US" dirty="0" smtClean="0">
                <a:latin typeface="Courier New" pitchFamily="49" charset="0"/>
                <a:cs typeface="Courier New" pitchFamily="49" charset="0"/>
              </a:rPr>
              <a:t>MEMORY_LIMIT</a:t>
            </a:r>
            <a:r>
              <a:rPr lang="en-US" dirty="0" smtClean="0">
                <a:cs typeface="Courier New" pitchFamily="49" charset="0"/>
              </a:rPr>
              <a:t> * (</a:t>
            </a:r>
            <a:r>
              <a:rPr lang="en-US" dirty="0" err="1" smtClean="0">
                <a:latin typeface="Courier New" pitchFamily="49" charset="0"/>
                <a:cs typeface="Courier New" pitchFamily="49" charset="0"/>
              </a:rPr>
              <a:t>query_cost</a:t>
            </a:r>
            <a:r>
              <a:rPr lang="en-US" dirty="0" smtClean="0">
                <a:cs typeface="Courier New" pitchFamily="49" charset="0"/>
              </a:rPr>
              <a:t> / </a:t>
            </a:r>
            <a:r>
              <a:rPr lang="en-US" dirty="0" smtClean="0">
                <a:latin typeface="Courier New" pitchFamily="49" charset="0"/>
                <a:cs typeface="Courier New" pitchFamily="49" charset="0"/>
              </a:rPr>
              <a:t>MAX_COST</a:t>
            </a:r>
            <a:r>
              <a:rPr lang="en-US" dirty="0" smtClean="0">
                <a:cs typeface="Courier New" pitchFamily="49" charset="0"/>
              </a:rPr>
              <a:t>).</a:t>
            </a:r>
          </a:p>
          <a:p>
            <a:endParaRPr lang="en-US" dirty="0" smtClean="0">
              <a:cs typeface="Courier New" pitchFamily="49" charset="0"/>
            </a:endParaRPr>
          </a:p>
          <a:p>
            <a:r>
              <a:rPr lang="en-US" dirty="0" smtClean="0">
                <a:cs typeface="Courier New" pitchFamily="49" charset="0"/>
              </a:rPr>
              <a:t>The resource queue allocation can be overridden by the use of the </a:t>
            </a:r>
            <a:r>
              <a:rPr lang="en-US" dirty="0" err="1" smtClean="0">
                <a:latin typeface="Courier New" pitchFamily="49" charset="0"/>
                <a:cs typeface="Courier New" pitchFamily="49" charset="0"/>
              </a:rPr>
              <a:t>statement_mem</a:t>
            </a:r>
            <a:r>
              <a:rPr lang="en-US" dirty="0" smtClean="0">
                <a:cs typeface="Courier New" pitchFamily="49" charset="0"/>
              </a:rPr>
              <a:t> server configuration parameter.  A query submitted to the environment after </a:t>
            </a:r>
            <a:r>
              <a:rPr lang="en-US" dirty="0" err="1" smtClean="0">
                <a:latin typeface="Courier New" pitchFamily="49" charset="0"/>
                <a:cs typeface="Courier New" pitchFamily="49" charset="0"/>
              </a:rPr>
              <a:t>statement_mem</a:t>
            </a:r>
            <a:r>
              <a:rPr lang="en-US" dirty="0" smtClean="0">
                <a:cs typeface="Courier New" pitchFamily="49" charset="0"/>
              </a:rPr>
              <a:t> is set will be allocated the amount of memory defined in </a:t>
            </a:r>
            <a:r>
              <a:rPr lang="en-US" dirty="0" err="1" smtClean="0">
                <a:latin typeface="Courier New" pitchFamily="49" charset="0"/>
                <a:cs typeface="Courier New" pitchFamily="49" charset="0"/>
              </a:rPr>
              <a:t>statement_mem</a:t>
            </a:r>
            <a:r>
              <a:rPr lang="en-US" dirty="0" smtClean="0">
                <a:cs typeface="Courier New" pitchFamily="49" charset="0"/>
              </a:rPr>
              <a:t>, as long as the amount allocated is less than the value defined in </a:t>
            </a:r>
            <a:r>
              <a:rPr lang="en-US" dirty="0" err="1" smtClean="0">
                <a:latin typeface="Courier New" pitchFamily="49" charset="0"/>
                <a:cs typeface="Courier New" pitchFamily="49" charset="0"/>
              </a:rPr>
              <a:t>max_statement_mem</a:t>
            </a:r>
            <a:r>
              <a:rPr lang="en-US" dirty="0" smtClean="0">
                <a:cs typeface="Courier New" pitchFamily="49" charset="0"/>
              </a:rPr>
              <a:t>.</a:t>
            </a:r>
          </a:p>
          <a:p>
            <a:endParaRPr lang="en-US" dirty="0" smtClean="0">
              <a:cs typeface="Courier New" pitchFamily="49" charset="0"/>
            </a:endParaRPr>
          </a:p>
          <a:p>
            <a:r>
              <a:rPr lang="en-US" dirty="0" smtClean="0">
                <a:cs typeface="Courier New" pitchFamily="49" charset="0"/>
              </a:rPr>
              <a:t>One thing to note, the memory limit defined across all resource queues must be less than the total physical memory available to a segment host.</a:t>
            </a:r>
          </a:p>
          <a:p>
            <a:endParaRPr lang="en-US" b="0" baseline="0" dirty="0" smtClean="0"/>
          </a:p>
          <a:p>
            <a:endParaRPr lang="en-US" b="0" baseline="0" dirty="0" smtClean="0"/>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2"/>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4"/>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35"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599"/>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88"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88"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err="1" smtClean="0">
                <a:solidFill>
                  <a:schemeClr val="tx2"/>
                </a:solidFill>
              </a:rPr>
              <a:t>Greenplum</a:t>
            </a:r>
            <a:r>
              <a:rPr lang="en-US" sz="3600" b="1" dirty="0" smtClean="0">
                <a:solidFill>
                  <a:schemeClr val="tx2"/>
                </a:solidFill>
              </a:rPr>
              <a:t> Resource Management</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4"/>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Resource Queues – Examples</a:t>
            </a:r>
            <a:endParaRPr lang="en-US" dirty="0"/>
          </a:p>
        </p:txBody>
      </p:sp>
      <p:grpSp>
        <p:nvGrpSpPr>
          <p:cNvPr id="3" name="Group 11"/>
          <p:cNvGrpSpPr/>
          <p:nvPr/>
        </p:nvGrpSpPr>
        <p:grpSpPr>
          <a:xfrm>
            <a:off x="381000" y="866012"/>
            <a:ext cx="6662234" cy="1227213"/>
            <a:chOff x="533400" y="3429000"/>
            <a:chExt cx="6662234" cy="1371600"/>
          </a:xfrm>
        </p:grpSpPr>
        <p:grpSp>
          <p:nvGrpSpPr>
            <p:cNvPr id="6" name="Group 21"/>
            <p:cNvGrpSpPr/>
            <p:nvPr/>
          </p:nvGrpSpPr>
          <p:grpSpPr>
            <a:xfrm>
              <a:off x="609600" y="3581400"/>
              <a:ext cx="6586034" cy="1219200"/>
              <a:chOff x="609600" y="3581400"/>
              <a:chExt cx="6586034" cy="1219200"/>
            </a:xfrm>
          </p:grpSpPr>
          <p:grpSp>
            <p:nvGrpSpPr>
              <p:cNvPr id="7" name="Group 20"/>
              <p:cNvGrpSpPr/>
              <p:nvPr/>
            </p:nvGrpSpPr>
            <p:grpSpPr>
              <a:xfrm>
                <a:off x="609600" y="3610302"/>
                <a:ext cx="6553200" cy="1190298"/>
                <a:chOff x="609600" y="3610302"/>
                <a:chExt cx="6553200" cy="1190298"/>
              </a:xfrm>
            </p:grpSpPr>
            <p:sp>
              <p:nvSpPr>
                <p:cNvPr id="18" name="Rectangle 17"/>
                <p:cNvSpPr/>
                <p:nvPr/>
              </p:nvSpPr>
              <p:spPr>
                <a:xfrm>
                  <a:off x="609600" y="3610302"/>
                  <a:ext cx="6553200" cy="11902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9600" y="3610302"/>
                  <a:ext cx="6553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143000" y="3581400"/>
                <a:ext cx="6052634" cy="412786"/>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Create a resource queue with up to 3 active queries</a:t>
                </a:r>
                <a:endParaRPr lang="en-US" b="1" dirty="0">
                  <a:latin typeface="Courier New" pitchFamily="49" charset="0"/>
                  <a:cs typeface="Courier New" pitchFamily="49" charset="0"/>
                </a:endParaRPr>
              </a:p>
            </p:txBody>
          </p:sp>
        </p:grpSp>
        <p:sp>
          <p:nvSpPr>
            <p:cNvPr id="12" name="TextBox 11"/>
            <p:cNvSpPr txBox="1"/>
            <p:nvPr/>
          </p:nvSpPr>
          <p:spPr>
            <a:xfrm>
              <a:off x="762000" y="4038600"/>
              <a:ext cx="4617370" cy="722375"/>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CREATE RESOURCE QUEUE </a:t>
              </a:r>
              <a:r>
                <a:rPr lang="en-US" dirty="0" err="1" smtClean="0">
                  <a:latin typeface="Courier New" pitchFamily="49" charset="0"/>
                  <a:cs typeface="Courier New" pitchFamily="49" charset="0"/>
                </a:rPr>
                <a:t>adhoc</a:t>
              </a:r>
              <a:r>
                <a:rPr lang="en-US" dirty="0" smtClean="0">
                  <a:latin typeface="Courier New" pitchFamily="49" charset="0"/>
                  <a:cs typeface="Courier New" pitchFamily="49" charset="0"/>
                </a:rPr>
                <a:t> with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(ACTIVE_STATEMENTS=3);</a:t>
              </a:r>
              <a:endParaRPr lang="en-US" dirty="0">
                <a:latin typeface="Courier New" pitchFamily="49" charset="0"/>
                <a:cs typeface="Courier New" pitchFamily="49" charset="0"/>
              </a:endParaRPr>
            </a:p>
          </p:txBody>
        </p:sp>
        <p:grpSp>
          <p:nvGrpSpPr>
            <p:cNvPr id="8" name="Group 25"/>
            <p:cNvGrpSpPr/>
            <p:nvPr/>
          </p:nvGrpSpPr>
          <p:grpSpPr>
            <a:xfrm>
              <a:off x="533400" y="3429000"/>
              <a:ext cx="838200" cy="685800"/>
              <a:chOff x="914400" y="1828800"/>
              <a:chExt cx="838200" cy="685800"/>
            </a:xfrm>
          </p:grpSpPr>
          <p:pic>
            <p:nvPicPr>
              <p:cNvPr id="14"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15"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nvGrpSpPr>
          <p:cNvPr id="9" name="Group 11"/>
          <p:cNvGrpSpPr/>
          <p:nvPr/>
        </p:nvGrpSpPr>
        <p:grpSpPr>
          <a:xfrm>
            <a:off x="381000" y="2127693"/>
            <a:ext cx="6629400" cy="1240931"/>
            <a:chOff x="533400" y="3429000"/>
            <a:chExt cx="6629400" cy="1371600"/>
          </a:xfrm>
        </p:grpSpPr>
        <p:grpSp>
          <p:nvGrpSpPr>
            <p:cNvPr id="10" name="Group 21"/>
            <p:cNvGrpSpPr/>
            <p:nvPr/>
          </p:nvGrpSpPr>
          <p:grpSpPr>
            <a:xfrm>
              <a:off x="609600" y="3581400"/>
              <a:ext cx="6553200" cy="1219200"/>
              <a:chOff x="609600" y="3581400"/>
              <a:chExt cx="6553200" cy="1219200"/>
            </a:xfrm>
          </p:grpSpPr>
          <p:grpSp>
            <p:nvGrpSpPr>
              <p:cNvPr id="11" name="Group 20"/>
              <p:cNvGrpSpPr/>
              <p:nvPr/>
            </p:nvGrpSpPr>
            <p:grpSpPr>
              <a:xfrm>
                <a:off x="609600" y="3610302"/>
                <a:ext cx="6553200" cy="1190298"/>
                <a:chOff x="609600" y="3610302"/>
                <a:chExt cx="6553200" cy="1190298"/>
              </a:xfrm>
            </p:grpSpPr>
            <p:sp>
              <p:nvSpPr>
                <p:cNvPr id="29" name="Rectangle 28"/>
                <p:cNvSpPr/>
                <p:nvPr/>
              </p:nvSpPr>
              <p:spPr>
                <a:xfrm>
                  <a:off x="609600" y="3610302"/>
                  <a:ext cx="6553200" cy="11902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09600" y="3610302"/>
                  <a:ext cx="6553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143000" y="3581400"/>
                <a:ext cx="5834650" cy="408222"/>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Create a resource queue with a planner cost limit</a:t>
                </a:r>
                <a:endParaRPr lang="en-US" b="1" dirty="0">
                  <a:latin typeface="Courier New" pitchFamily="49" charset="0"/>
                  <a:cs typeface="Courier New" pitchFamily="49" charset="0"/>
                </a:endParaRPr>
              </a:p>
            </p:txBody>
          </p:sp>
        </p:grpSp>
        <p:sp>
          <p:nvSpPr>
            <p:cNvPr id="23" name="TextBox 22"/>
            <p:cNvSpPr txBox="1"/>
            <p:nvPr/>
          </p:nvSpPr>
          <p:spPr>
            <a:xfrm>
              <a:off x="762000" y="4038600"/>
              <a:ext cx="4894414" cy="714389"/>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CREATE RESOURCE QUEUE </a:t>
              </a:r>
              <a:r>
                <a:rPr lang="en-US" dirty="0" err="1" smtClean="0">
                  <a:latin typeface="Courier New" pitchFamily="49" charset="0"/>
                  <a:cs typeface="Courier New" pitchFamily="49" charset="0"/>
                </a:rPr>
                <a:t>webuser</a:t>
              </a:r>
              <a:r>
                <a:rPr lang="en-US" dirty="0" smtClean="0">
                  <a:latin typeface="Courier New" pitchFamily="49" charset="0"/>
                  <a:cs typeface="Courier New" pitchFamily="49" charset="0"/>
                </a:rPr>
                <a:t> WITH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(MAX _COST=100000.0);</a:t>
              </a:r>
              <a:endParaRPr lang="en-US" dirty="0">
                <a:latin typeface="Courier New" pitchFamily="49" charset="0"/>
                <a:cs typeface="Courier New" pitchFamily="49" charset="0"/>
              </a:endParaRPr>
            </a:p>
          </p:txBody>
        </p:sp>
        <p:grpSp>
          <p:nvGrpSpPr>
            <p:cNvPr id="13" name="Group 25"/>
            <p:cNvGrpSpPr/>
            <p:nvPr/>
          </p:nvGrpSpPr>
          <p:grpSpPr>
            <a:xfrm>
              <a:off x="533400" y="3429000"/>
              <a:ext cx="838200" cy="685800"/>
              <a:chOff x="914400" y="1828800"/>
              <a:chExt cx="838200" cy="685800"/>
            </a:xfrm>
          </p:grpSpPr>
          <p:pic>
            <p:nvPicPr>
              <p:cNvPr id="25"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26"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nvGrpSpPr>
          <p:cNvPr id="16" name="Group 11"/>
          <p:cNvGrpSpPr/>
          <p:nvPr/>
        </p:nvGrpSpPr>
        <p:grpSpPr>
          <a:xfrm>
            <a:off x="381000" y="3446521"/>
            <a:ext cx="6629400" cy="1179458"/>
            <a:chOff x="533400" y="3429000"/>
            <a:chExt cx="6629400" cy="1371600"/>
          </a:xfrm>
        </p:grpSpPr>
        <p:grpSp>
          <p:nvGrpSpPr>
            <p:cNvPr id="20" name="Group 21"/>
            <p:cNvGrpSpPr/>
            <p:nvPr/>
          </p:nvGrpSpPr>
          <p:grpSpPr>
            <a:xfrm>
              <a:off x="609600" y="3581400"/>
              <a:ext cx="6553200" cy="1219200"/>
              <a:chOff x="609600" y="3581400"/>
              <a:chExt cx="6553200" cy="1219200"/>
            </a:xfrm>
          </p:grpSpPr>
          <p:grpSp>
            <p:nvGrpSpPr>
              <p:cNvPr id="21" name="Group 20"/>
              <p:cNvGrpSpPr/>
              <p:nvPr/>
            </p:nvGrpSpPr>
            <p:grpSpPr>
              <a:xfrm>
                <a:off x="609600" y="3610302"/>
                <a:ext cx="6553200" cy="1190298"/>
                <a:chOff x="609600" y="3610302"/>
                <a:chExt cx="6553200" cy="1190298"/>
              </a:xfrm>
            </p:grpSpPr>
            <p:sp>
              <p:nvSpPr>
                <p:cNvPr id="39" name="Rectangle 38"/>
                <p:cNvSpPr/>
                <p:nvPr/>
              </p:nvSpPr>
              <p:spPr>
                <a:xfrm>
                  <a:off x="609600" y="3610302"/>
                  <a:ext cx="6553200" cy="11902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09600" y="3610302"/>
                  <a:ext cx="6553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1143000" y="3581400"/>
                <a:ext cx="6018595" cy="429499"/>
              </a:xfrm>
              <a:prstGeom prst="rect">
                <a:avLst/>
              </a:prstGeom>
              <a:noFill/>
            </p:spPr>
            <p:txBody>
              <a:bodyPr wrap="none" rtlCol="0">
                <a:spAutoFit/>
              </a:bodyPr>
              <a:lstStyle/>
              <a:p>
                <a:r>
                  <a:rPr lang="en-US" b="1" dirty="0" smtClean="0">
                    <a:latin typeface="Calibri" pitchFamily="34" charset="0"/>
                  </a:rPr>
                  <a:t>Example: </a:t>
                </a:r>
                <a:r>
                  <a:rPr lang="en-US" b="1" dirty="0" smtClean="0">
                    <a:latin typeface="Calibri" pitchFamily="34" charset="0"/>
                    <a:cs typeface="Courier New" pitchFamily="49" charset="0"/>
                  </a:rPr>
                  <a:t>Create a resource queue with a minimum cost limit</a:t>
                </a:r>
                <a:endParaRPr lang="en-US" b="1" dirty="0">
                  <a:latin typeface="Courier New" pitchFamily="49" charset="0"/>
                  <a:cs typeface="Courier New" pitchFamily="49" charset="0"/>
                </a:endParaRPr>
              </a:p>
            </p:txBody>
          </p:sp>
        </p:grpSp>
        <p:sp>
          <p:nvSpPr>
            <p:cNvPr id="33" name="TextBox 32"/>
            <p:cNvSpPr txBox="1"/>
            <p:nvPr/>
          </p:nvSpPr>
          <p:spPr>
            <a:xfrm>
              <a:off x="762000" y="4038601"/>
              <a:ext cx="5864068" cy="751623"/>
            </a:xfrm>
            <a:prstGeom prst="rect">
              <a:avLst/>
            </a:prstGeom>
            <a:solidFill>
              <a:schemeClr val="bg1"/>
            </a:solidFill>
            <a:effectLst>
              <a:softEdge rad="127000"/>
            </a:effectLst>
          </p:spPr>
          <p:txBody>
            <a:bodyPr wrap="none" rtlCol="0">
              <a:spAutoFit/>
            </a:bodyPr>
            <a:lstStyle/>
            <a:p>
              <a:pPr>
                <a:buNone/>
              </a:pPr>
              <a:r>
                <a:rPr lang="en-US" dirty="0" smtClean="0">
                  <a:latin typeface="Courier New" pitchFamily="49" charset="0"/>
                  <a:cs typeface="Courier New" pitchFamily="49" charset="0"/>
                </a:rPr>
                <a:t>CREATE RESOURCE QUEUE </a:t>
              </a:r>
              <a:r>
                <a:rPr lang="en-US" dirty="0" err="1" smtClean="0">
                  <a:latin typeface="Courier New" pitchFamily="49" charset="0"/>
                  <a:cs typeface="Courier New" pitchFamily="49" charset="0"/>
                </a:rPr>
                <a:t>adhoc</a:t>
              </a:r>
              <a:r>
                <a:rPr lang="en-US" dirty="0" smtClean="0">
                  <a:latin typeface="Courier New" pitchFamily="49" charset="0"/>
                  <a:cs typeface="Courier New" pitchFamily="49" charset="0"/>
                </a:rPr>
                <a:t> WITH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(ACTIVE_STATEMENTS=10, MIN_COST=100.0);</a:t>
              </a:r>
            </a:p>
          </p:txBody>
        </p:sp>
        <p:grpSp>
          <p:nvGrpSpPr>
            <p:cNvPr id="22" name="Group 25"/>
            <p:cNvGrpSpPr/>
            <p:nvPr/>
          </p:nvGrpSpPr>
          <p:grpSpPr>
            <a:xfrm>
              <a:off x="533400" y="3429000"/>
              <a:ext cx="838200" cy="685800"/>
              <a:chOff x="914400" y="1828800"/>
              <a:chExt cx="838200" cy="685800"/>
            </a:xfrm>
          </p:grpSpPr>
          <p:pic>
            <p:nvPicPr>
              <p:cNvPr id="35"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36"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spTree>
    <p:extLst>
      <p:ext uri="{BB962C8B-B14F-4D97-AF65-F5344CB8AC3E}">
        <p14:creationId xmlns:p14="http://schemas.microsoft.com/office/powerpoint/2010/main" val="1864346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Roles to Resource Queries</a:t>
            </a:r>
            <a:endParaRPr lang="en-US" dirty="0"/>
          </a:p>
        </p:txBody>
      </p:sp>
      <p:sp>
        <p:nvSpPr>
          <p:cNvPr id="3" name="Content Placeholder 2"/>
          <p:cNvSpPr>
            <a:spLocks noGrp="1"/>
          </p:cNvSpPr>
          <p:nvPr>
            <p:ph idx="1"/>
          </p:nvPr>
        </p:nvSpPr>
        <p:spPr>
          <a:xfrm>
            <a:off x="457200" y="637795"/>
            <a:ext cx="8229600" cy="3394472"/>
          </a:xfrm>
        </p:spPr>
        <p:txBody>
          <a:bodyPr/>
          <a:lstStyle/>
          <a:p>
            <a:pPr>
              <a:buNone/>
            </a:pPr>
            <a:r>
              <a:rPr lang="en-US" dirty="0" smtClean="0"/>
              <a:t>Resource queues:</a:t>
            </a:r>
          </a:p>
          <a:p>
            <a:r>
              <a:rPr lang="en-US" dirty="0" smtClean="0"/>
              <a:t>Must be assigned at the user-level (group-level ignored)</a:t>
            </a:r>
          </a:p>
          <a:p>
            <a:r>
              <a:rPr lang="en-US" dirty="0" smtClean="0"/>
              <a:t>Do not affect superuser roles</a:t>
            </a:r>
          </a:p>
          <a:p>
            <a:r>
              <a:rPr lang="en-US" dirty="0" smtClean="0"/>
              <a:t>Are managed with the following SQL commands:</a:t>
            </a:r>
          </a:p>
          <a:p>
            <a:pPr>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38832171"/>
              </p:ext>
            </p:extLst>
          </p:nvPr>
        </p:nvGraphicFramePr>
        <p:xfrm>
          <a:off x="381007" y="2023110"/>
          <a:ext cx="8534401" cy="1851660"/>
        </p:xfrm>
        <a:graphic>
          <a:graphicData uri="http://schemas.openxmlformats.org/drawingml/2006/table">
            <a:tbl>
              <a:tblPr firstRow="1" bandRow="1">
                <a:tableStyleId>{5C22544A-7EE6-4342-B048-85BDC9FD1C3A}</a:tableStyleId>
              </a:tblPr>
              <a:tblGrid>
                <a:gridCol w="2695074"/>
                <a:gridCol w="5839327"/>
              </a:tblGrid>
              <a:tr h="342900">
                <a:tc>
                  <a:txBody>
                    <a:bodyPr/>
                    <a:lstStyle/>
                    <a:p>
                      <a:r>
                        <a:rPr lang="en-US" sz="1800" dirty="0" smtClean="0"/>
                        <a:t>Action</a:t>
                      </a:r>
                      <a:endParaRPr lang="en-US" sz="1800" dirty="0"/>
                    </a:p>
                  </a:txBody>
                  <a:tcPr marT="34290" marB="34290"/>
                </a:tc>
                <a:tc>
                  <a:txBody>
                    <a:bodyPr/>
                    <a:lstStyle/>
                    <a:p>
                      <a:r>
                        <a:rPr lang="en-US" sz="1800" dirty="0" smtClean="0"/>
                        <a:t>SQL Syntax</a:t>
                      </a:r>
                      <a:endParaRPr lang="en-US" sz="1800" dirty="0"/>
                    </a:p>
                  </a:txBody>
                  <a:tcPr marT="34290" marB="34290"/>
                </a:tc>
              </a:tr>
              <a:tr h="617220">
                <a:tc>
                  <a:txBody>
                    <a:bodyPr/>
                    <a:lstStyle/>
                    <a:p>
                      <a:r>
                        <a:rPr lang="en-US" sz="1800" dirty="0" smtClean="0"/>
                        <a:t>Add</a:t>
                      </a:r>
                      <a:r>
                        <a:rPr lang="en-US" sz="1800" baseline="0" dirty="0" smtClean="0"/>
                        <a:t> a resource queue to a role</a:t>
                      </a:r>
                      <a:endParaRPr lang="en-US" sz="18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i="0" dirty="0" smtClean="0">
                          <a:latin typeface="Courier New" pitchFamily="49" charset="0"/>
                          <a:cs typeface="Courier New" pitchFamily="49" charset="0"/>
                        </a:rPr>
                        <a:t>ALTER ROLE role_name RESOURCE QUEUE queue_name;</a:t>
                      </a:r>
                      <a:endParaRPr lang="en-US" sz="1800" i="1" dirty="0" smtClean="0">
                        <a:latin typeface="Courier New" pitchFamily="49" charset="0"/>
                        <a:cs typeface="Courier New" pitchFamily="49" charset="0"/>
                      </a:endParaRPr>
                    </a:p>
                  </a:txBody>
                  <a:tcPr marT="34290" marB="34290"/>
                </a:tc>
              </a:tr>
              <a:tr h="891540">
                <a:tc>
                  <a:txBody>
                    <a:bodyPr/>
                    <a:lstStyle/>
                    <a:p>
                      <a:r>
                        <a:rPr lang="en-US" sz="1800" dirty="0" smtClean="0"/>
                        <a:t>Create a role and assign it to a resource queue</a:t>
                      </a:r>
                      <a:endParaRPr lang="en-US" sz="18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urier New" pitchFamily="49" charset="0"/>
                          <a:cs typeface="Courier New" pitchFamily="49" charset="0"/>
                        </a:rPr>
                        <a:t>CREATE ROLE role_name WITH LOGIN RESOURCE QUEUE queue_name;</a:t>
                      </a:r>
                    </a:p>
                  </a:txBody>
                  <a:tcPr marT="34290" marB="34290"/>
                </a:tc>
              </a:tr>
            </a:tbl>
          </a:graphicData>
        </a:graphic>
      </p:graphicFrame>
      <p:grpSp>
        <p:nvGrpSpPr>
          <p:cNvPr id="7" name="Group 20"/>
          <p:cNvGrpSpPr/>
          <p:nvPr/>
        </p:nvGrpSpPr>
        <p:grpSpPr>
          <a:xfrm>
            <a:off x="0" y="3714752"/>
            <a:ext cx="9144000" cy="889143"/>
            <a:chOff x="0" y="4953000"/>
            <a:chExt cx="9144000" cy="1185524"/>
          </a:xfrm>
        </p:grpSpPr>
        <p:sp>
          <p:nvSpPr>
            <p:cNvPr id="8" name="Rectangle 7"/>
            <p:cNvSpPr/>
            <p:nvPr/>
          </p:nvSpPr>
          <p:spPr>
            <a:xfrm>
              <a:off x="0" y="50292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9"/>
            <p:cNvGrpSpPr/>
            <p:nvPr/>
          </p:nvGrpSpPr>
          <p:grpSpPr>
            <a:xfrm>
              <a:off x="381000" y="4953000"/>
              <a:ext cx="8256582" cy="1185524"/>
              <a:chOff x="381000" y="4724400"/>
              <a:chExt cx="8256582" cy="1185524"/>
            </a:xfrm>
          </p:grpSpPr>
          <p:grpSp>
            <p:nvGrpSpPr>
              <p:cNvPr id="10" name="Group 16"/>
              <p:cNvGrpSpPr/>
              <p:nvPr/>
            </p:nvGrpSpPr>
            <p:grpSpPr>
              <a:xfrm>
                <a:off x="381000" y="4724400"/>
                <a:ext cx="985715" cy="992089"/>
                <a:chOff x="1524000" y="4495800"/>
                <a:chExt cx="985715" cy="992089"/>
              </a:xfrm>
            </p:grpSpPr>
            <p:grpSp>
              <p:nvGrpSpPr>
                <p:cNvPr id="12" name="Group 15"/>
                <p:cNvGrpSpPr/>
                <p:nvPr/>
              </p:nvGrpSpPr>
              <p:grpSpPr>
                <a:xfrm>
                  <a:off x="1524000" y="4724400"/>
                  <a:ext cx="985715" cy="763489"/>
                  <a:chOff x="1524000" y="4724400"/>
                  <a:chExt cx="985715" cy="763489"/>
                </a:xfrm>
              </p:grpSpPr>
              <p:pic>
                <p:nvPicPr>
                  <p:cNvPr id="14" name="Picture 6" descr="C:\Documents and Settings\cantot\My Documents\Training\Supporting Materials\Icons\PNG files for PowerPoint\All Others\blank paper.png"/>
                  <p:cNvPicPr>
                    <a:picLocks noChangeAspect="1" noChangeArrowheads="1"/>
                  </p:cNvPicPr>
                  <p:nvPr/>
                </p:nvPicPr>
                <p:blipFill>
                  <a:blip r:embed="rId3" cstate="print"/>
                  <a:srcRect/>
                  <a:stretch>
                    <a:fillRect/>
                  </a:stretch>
                </p:blipFill>
                <p:spPr bwMode="auto">
                  <a:xfrm rot="16200000">
                    <a:off x="1638286" y="4610114"/>
                    <a:ext cx="757143" cy="985715"/>
                  </a:xfrm>
                  <a:prstGeom prst="rect">
                    <a:avLst/>
                  </a:prstGeom>
                  <a:noFill/>
                </p:spPr>
              </p:pic>
              <p:sp>
                <p:nvSpPr>
                  <p:cNvPr id="15" name="TextBox 14"/>
                  <p:cNvSpPr txBox="1"/>
                  <p:nvPr/>
                </p:nvSpPr>
                <p:spPr>
                  <a:xfrm>
                    <a:off x="1676400" y="4872335"/>
                    <a:ext cx="715404" cy="615554"/>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3" name="Picture 2" descr="C:\Documents and Settings\cantot\My Documents\Training\Supporting Materials\Icons\PNG files for PowerPoint\All Others\Push Pin.png"/>
                <p:cNvPicPr>
                  <a:picLocks noChangeAspect="1" noChangeArrowheads="1"/>
                </p:cNvPicPr>
                <p:nvPr/>
              </p:nvPicPr>
              <p:blipFill>
                <a:blip r:embed="rId4" cstate="print"/>
                <a:srcRect/>
                <a:stretch>
                  <a:fillRect/>
                </a:stretch>
              </p:blipFill>
              <p:spPr bwMode="auto">
                <a:xfrm>
                  <a:off x="1905000" y="4495800"/>
                  <a:ext cx="548640" cy="548640"/>
                </a:xfrm>
                <a:prstGeom prst="rect">
                  <a:avLst/>
                </a:prstGeom>
                <a:noFill/>
              </p:spPr>
            </p:pic>
          </p:grpSp>
          <p:sp>
            <p:nvSpPr>
              <p:cNvPr id="11" name="TextBox 10"/>
              <p:cNvSpPr txBox="1"/>
              <p:nvPr/>
            </p:nvSpPr>
            <p:spPr>
              <a:xfrm>
                <a:off x="1371600" y="4884003"/>
                <a:ext cx="7265982" cy="1025921"/>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rPr>
                  <a:t>Note:</a:t>
                </a:r>
                <a:r>
                  <a:rPr lang="en-US" sz="2200" dirty="0" smtClean="0">
                    <a:solidFill>
                      <a:schemeClr val="bg2">
                        <a:lumMod val="75000"/>
                      </a:schemeClr>
                    </a:solidFill>
                    <a:latin typeface="Calibri" pitchFamily="34" charset="0"/>
                  </a:rPr>
                  <a:t> All users are assigned to a resource queue, even if one</a:t>
                </a:r>
                <a:br>
                  <a:rPr lang="en-US" sz="2200" dirty="0" smtClean="0">
                    <a:solidFill>
                      <a:schemeClr val="bg2">
                        <a:lumMod val="75000"/>
                      </a:schemeClr>
                    </a:solidFill>
                    <a:latin typeface="Calibri" pitchFamily="34" charset="0"/>
                  </a:rPr>
                </a:br>
                <a:r>
                  <a:rPr lang="en-US" sz="2200" dirty="0" smtClean="0">
                    <a:solidFill>
                      <a:schemeClr val="bg2">
                        <a:lumMod val="75000"/>
                      </a:schemeClr>
                    </a:solidFill>
                    <a:latin typeface="Calibri" pitchFamily="34" charset="0"/>
                  </a:rPr>
                  <a:t>is not specified. The default resource queue is </a:t>
                </a:r>
                <a:r>
                  <a:rPr lang="en-US" sz="2200" dirty="0" err="1" smtClean="0">
                    <a:solidFill>
                      <a:schemeClr val="bg2">
                        <a:lumMod val="75000"/>
                      </a:schemeClr>
                    </a:solidFill>
                    <a:latin typeface="Courier New" pitchFamily="49" charset="0"/>
                    <a:cs typeface="Courier New" pitchFamily="49" charset="0"/>
                  </a:rPr>
                  <a:t>pg_default</a:t>
                </a:r>
                <a:r>
                  <a:rPr lang="en-US" sz="2200" dirty="0" smtClean="0">
                    <a:solidFill>
                      <a:schemeClr val="bg2">
                        <a:lumMod val="75000"/>
                      </a:schemeClr>
                    </a:solidFill>
                    <a:latin typeface="Calibri" pitchFamily="34" charset="0"/>
                  </a:rPr>
                  <a:t>.</a:t>
                </a:r>
              </a:p>
            </p:txBody>
          </p:sp>
        </p:grpSp>
      </p:grpSp>
    </p:spTree>
    <p:extLst>
      <p:ext uri="{BB962C8B-B14F-4D97-AF65-F5344CB8AC3E}">
        <p14:creationId xmlns:p14="http://schemas.microsoft.com/office/powerpoint/2010/main" val="10768799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Evaluation of Resource Queues</a:t>
            </a:r>
            <a:endParaRPr lang="en-US" dirty="0"/>
          </a:p>
        </p:txBody>
      </p:sp>
      <p:sp>
        <p:nvSpPr>
          <p:cNvPr id="3" name="Content Placeholder 2"/>
          <p:cNvSpPr>
            <a:spLocks noGrp="1"/>
          </p:cNvSpPr>
          <p:nvPr>
            <p:ph idx="1"/>
          </p:nvPr>
        </p:nvSpPr>
        <p:spPr>
          <a:xfrm>
            <a:off x="304800" y="657219"/>
            <a:ext cx="8458200" cy="4141177"/>
          </a:xfrm>
        </p:spPr>
        <p:txBody>
          <a:bodyPr>
            <a:normAutofit fontScale="92500"/>
          </a:bodyPr>
          <a:lstStyle/>
          <a:p>
            <a:pPr>
              <a:spcBef>
                <a:spcPts val="0"/>
              </a:spcBef>
              <a:buNone/>
            </a:pPr>
            <a:r>
              <a:rPr lang="en-US" dirty="0" smtClean="0"/>
              <a:t>For runtime evaluation:</a:t>
            </a:r>
          </a:p>
          <a:p>
            <a:pPr>
              <a:spcBef>
                <a:spcPts val="0"/>
              </a:spcBef>
            </a:pPr>
            <a:r>
              <a:rPr lang="en-US" dirty="0" smtClean="0"/>
              <a:t>Resource queues are evaluated independently of each other</a:t>
            </a:r>
          </a:p>
          <a:p>
            <a:pPr>
              <a:spcBef>
                <a:spcPts val="0"/>
              </a:spcBef>
            </a:pPr>
            <a:r>
              <a:rPr lang="en-US" dirty="0" smtClean="0"/>
              <a:t>Superusers (and unassigned roles) are exempt </a:t>
            </a:r>
          </a:p>
          <a:p>
            <a:pPr>
              <a:spcBef>
                <a:spcPts val="0"/>
              </a:spcBef>
            </a:pPr>
            <a:r>
              <a:rPr lang="en-US" dirty="0" smtClean="0"/>
              <a:t>Queries are evaluated on first-in, first-out basis</a:t>
            </a:r>
          </a:p>
          <a:p>
            <a:pPr>
              <a:spcBef>
                <a:spcPts val="0"/>
              </a:spcBef>
              <a:buNone/>
            </a:pPr>
            <a:r>
              <a:rPr lang="en-US" dirty="0" smtClean="0"/>
              <a:t>If a query causes the queue to exceed its limits:</a:t>
            </a:r>
          </a:p>
          <a:p>
            <a:pPr>
              <a:spcBef>
                <a:spcPts val="0"/>
              </a:spcBef>
            </a:pPr>
            <a:r>
              <a:rPr lang="en-US" dirty="0" smtClean="0"/>
              <a:t>Query must wait until queue resources are free</a:t>
            </a:r>
          </a:p>
          <a:p>
            <a:pPr>
              <a:spcBef>
                <a:spcPts val="0"/>
              </a:spcBef>
            </a:pPr>
            <a:r>
              <a:rPr lang="en-US" dirty="0" smtClean="0"/>
              <a:t>Query must wait until queue is idle (</a:t>
            </a:r>
            <a:r>
              <a:rPr lang="en-US" dirty="0" smtClean="0">
                <a:latin typeface="Courier New" pitchFamily="49" charset="0"/>
                <a:cs typeface="Courier New" pitchFamily="49" charset="0"/>
              </a:rPr>
              <a:t>COST_OVERCOMMIT=TRUE</a:t>
            </a:r>
            <a:r>
              <a:rPr lang="en-US" dirty="0" smtClean="0"/>
              <a:t>)</a:t>
            </a:r>
          </a:p>
          <a:p>
            <a:pPr>
              <a:spcBef>
                <a:spcPts val="0"/>
              </a:spcBef>
            </a:pPr>
            <a:r>
              <a:rPr lang="en-US" dirty="0" smtClean="0"/>
              <a:t>Query will never run (</a:t>
            </a:r>
            <a:r>
              <a:rPr lang="en-US" dirty="0" smtClean="0">
                <a:latin typeface="Courier New" pitchFamily="49" charset="0"/>
                <a:cs typeface="Courier New" pitchFamily="49" charset="0"/>
              </a:rPr>
              <a:t>COST_OVERCOMMIT=FALSE</a:t>
            </a:r>
            <a:r>
              <a:rPr lang="en-US" dirty="0" smtClean="0"/>
              <a:t>)</a:t>
            </a:r>
          </a:p>
          <a:p>
            <a:pPr>
              <a:spcBef>
                <a:spcPts val="0"/>
              </a:spcBef>
              <a:buNone/>
            </a:pPr>
            <a:r>
              <a:rPr lang="en-US" dirty="0" smtClean="0"/>
              <a:t>Evaluated SQL statements include:</a:t>
            </a:r>
          </a:p>
          <a:p>
            <a:pPr>
              <a:spcBef>
                <a:spcPts val="0"/>
              </a:spcBef>
            </a:pPr>
            <a:r>
              <a:rPr lang="en-US" dirty="0" smtClean="0">
                <a:latin typeface="Courier New" pitchFamily="49" charset="0"/>
                <a:cs typeface="Courier New" pitchFamily="49" charset="0"/>
              </a:rPr>
              <a:t>SELECT</a:t>
            </a:r>
            <a:r>
              <a:rPr lang="en-US" dirty="0" smtClean="0"/>
              <a:t>, </a:t>
            </a:r>
            <a:r>
              <a:rPr lang="en-US" dirty="0" smtClean="0">
                <a:latin typeface="Courier New" pitchFamily="49" charset="0"/>
                <a:cs typeface="Courier New" pitchFamily="49" charset="0"/>
              </a:rPr>
              <a:t>SELECT INTO</a:t>
            </a:r>
            <a:r>
              <a:rPr lang="en-US" dirty="0" smtClean="0"/>
              <a:t>, </a:t>
            </a:r>
            <a:r>
              <a:rPr lang="en-US" dirty="0" smtClean="0">
                <a:latin typeface="Courier New" pitchFamily="49" charset="0"/>
                <a:cs typeface="Courier New" pitchFamily="49" charset="0"/>
              </a:rPr>
              <a:t>CREATE TABLE </a:t>
            </a:r>
            <a:r>
              <a:rPr lang="en-US" dirty="0" smtClean="0"/>
              <a:t>AS </a:t>
            </a:r>
            <a:r>
              <a:rPr lang="en-US" dirty="0" smtClean="0">
                <a:latin typeface="Courier New" pitchFamily="49" charset="0"/>
                <a:cs typeface="Courier New" pitchFamily="49" charset="0"/>
              </a:rPr>
              <a:t>SELECT</a:t>
            </a:r>
            <a:r>
              <a:rPr lang="en-US" dirty="0" smtClean="0"/>
              <a:t>, </a:t>
            </a:r>
            <a:r>
              <a:rPr lang="en-US" dirty="0" smtClean="0">
                <a:latin typeface="Courier New" pitchFamily="49" charset="0"/>
                <a:cs typeface="Courier New" pitchFamily="49" charset="0"/>
              </a:rPr>
              <a:t>DECLARE CURSOR </a:t>
            </a:r>
          </a:p>
          <a:p>
            <a:pPr>
              <a:spcBef>
                <a:spcPts val="0"/>
              </a:spcBef>
            </a:pPr>
            <a:r>
              <a:rPr lang="en-US" dirty="0" smtClean="0"/>
              <a:t>(optional)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a:t>
            </a:r>
            <a:r>
              <a:rPr lang="en-US" dirty="0" smtClean="0">
                <a:latin typeface="Courier New" pitchFamily="49" charset="0"/>
                <a:cs typeface="Courier New" pitchFamily="49" charset="0"/>
              </a:rPr>
              <a:t>DELETE </a:t>
            </a:r>
          </a:p>
        </p:txBody>
      </p:sp>
    </p:spTree>
    <p:extLst>
      <p:ext uri="{BB962C8B-B14F-4D97-AF65-F5344CB8AC3E}">
        <p14:creationId xmlns:p14="http://schemas.microsoft.com/office/powerpoint/2010/main" val="39640494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Queue Configuration Parameters</a:t>
            </a:r>
            <a:endParaRPr lang="en-US" dirty="0"/>
          </a:p>
        </p:txBody>
      </p:sp>
      <p:sp>
        <p:nvSpPr>
          <p:cNvPr id="3" name="Content Placeholder 2"/>
          <p:cNvSpPr>
            <a:spLocks noGrp="1"/>
          </p:cNvSpPr>
          <p:nvPr>
            <p:ph idx="1"/>
          </p:nvPr>
        </p:nvSpPr>
        <p:spPr>
          <a:xfrm>
            <a:off x="457200" y="658387"/>
            <a:ext cx="8229600" cy="3394472"/>
          </a:xfrm>
        </p:spPr>
        <p:txBody>
          <a:bodyPr/>
          <a:lstStyle/>
          <a:p>
            <a:pPr marL="0" indent="0">
              <a:buNone/>
            </a:pPr>
            <a:r>
              <a:rPr lang="en-US" dirty="0" smtClean="0"/>
              <a:t>The following parameters are used to configure resource queues:</a:t>
            </a:r>
          </a:p>
        </p:txBody>
      </p:sp>
      <p:graphicFrame>
        <p:nvGraphicFramePr>
          <p:cNvPr id="6" name="Table 5"/>
          <p:cNvGraphicFramePr>
            <a:graphicFrameLocks noGrp="1"/>
          </p:cNvGraphicFramePr>
          <p:nvPr>
            <p:extLst>
              <p:ext uri="{D42A27DB-BD31-4B8C-83A1-F6EECF244321}">
                <p14:modId xmlns:p14="http://schemas.microsoft.com/office/powerpoint/2010/main" val="56164938"/>
              </p:ext>
            </p:extLst>
          </p:nvPr>
        </p:nvGraphicFramePr>
        <p:xfrm>
          <a:off x="228600" y="1470304"/>
          <a:ext cx="8686800" cy="3120834"/>
        </p:xfrm>
        <a:graphic>
          <a:graphicData uri="http://schemas.openxmlformats.org/drawingml/2006/table">
            <a:tbl>
              <a:tblPr firstRow="1" bandRow="1">
                <a:tableStyleId>{5C22544A-7EE6-4342-B048-85BDC9FD1C3A}</a:tableStyleId>
              </a:tblPr>
              <a:tblGrid>
                <a:gridCol w="4647401"/>
                <a:gridCol w="1377740"/>
                <a:gridCol w="2661659"/>
              </a:tblGrid>
              <a:tr h="558961">
                <a:tc>
                  <a:txBody>
                    <a:bodyPr/>
                    <a:lstStyle/>
                    <a:p>
                      <a:r>
                        <a:rPr lang="en-US" sz="1600" dirty="0" smtClean="0">
                          <a:latin typeface="Calibri" pitchFamily="34" charset="0"/>
                        </a:rPr>
                        <a:t>Configuration Parameter</a:t>
                      </a:r>
                      <a:endParaRPr lang="en-US" sz="1600" dirty="0">
                        <a:latin typeface="Calibri" pitchFamily="34" charset="0"/>
                      </a:endParaRPr>
                    </a:p>
                  </a:txBody>
                  <a:tcPr marT="34290" marB="34290" anchor="ctr"/>
                </a:tc>
                <a:tc>
                  <a:txBody>
                    <a:bodyPr/>
                    <a:lstStyle/>
                    <a:p>
                      <a:r>
                        <a:rPr lang="en-US" sz="1600" dirty="0" smtClean="0">
                          <a:latin typeface="Calibri" pitchFamily="34" charset="0"/>
                        </a:rPr>
                        <a:t>Default Value</a:t>
                      </a:r>
                      <a:endParaRPr lang="en-US" sz="1600" dirty="0">
                        <a:latin typeface="Calibri" pitchFamily="34" charset="0"/>
                      </a:endParaRPr>
                    </a:p>
                  </a:txBody>
                  <a:tcPr marT="34290" marB="34290" anchor="ctr"/>
                </a:tc>
                <a:tc>
                  <a:txBody>
                    <a:bodyPr/>
                    <a:lstStyle/>
                    <a:p>
                      <a:r>
                        <a:rPr lang="en-US" sz="1600" dirty="0" smtClean="0">
                          <a:latin typeface="Calibri" pitchFamily="34" charset="0"/>
                        </a:rPr>
                        <a:t>Description</a:t>
                      </a:r>
                      <a:endParaRPr lang="en-US" sz="1600" dirty="0">
                        <a:latin typeface="Calibri" pitchFamily="34" charset="0"/>
                      </a:endParaRPr>
                    </a:p>
                  </a:txBody>
                  <a:tcPr marT="34290" marB="34290" anchor="ctr"/>
                </a:tc>
              </a:tr>
              <a:tr h="537173">
                <a:tc>
                  <a:txBody>
                    <a:bodyPr/>
                    <a:lstStyle/>
                    <a:p>
                      <a:r>
                        <a:rPr lang="en-US" sz="1600" dirty="0" err="1" smtClean="0">
                          <a:latin typeface="Courier New" pitchFamily="49" charset="0"/>
                          <a:cs typeface="Courier New" pitchFamily="49" charset="0"/>
                        </a:rPr>
                        <a:t>max_resource_queues</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9</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Calibri" pitchFamily="34" charset="0"/>
                        </a:rPr>
                        <a:t>The maximum number of resource queues in the system</a:t>
                      </a:r>
                      <a:endParaRPr lang="en-US" sz="1400" dirty="0">
                        <a:latin typeface="Calibri" pitchFamily="34" charset="0"/>
                      </a:endParaRPr>
                    </a:p>
                  </a:txBody>
                  <a:tcPr marT="34290" marB="34290"/>
                </a:tc>
              </a:tr>
              <a:tr h="503266">
                <a:tc>
                  <a:txBody>
                    <a:bodyPr/>
                    <a:lstStyle/>
                    <a:p>
                      <a:r>
                        <a:rPr lang="en-US" sz="1600" dirty="0" err="1" smtClean="0">
                          <a:latin typeface="Courier New" pitchFamily="49" charset="0"/>
                          <a:cs typeface="Courier New" pitchFamily="49" charset="0"/>
                        </a:rPr>
                        <a:t>max_resource_portals_per_transaction</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64</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Calibri" pitchFamily="34" charset="0"/>
                        </a:rPr>
                        <a:t>The maximum number of open cursors per transaction</a:t>
                      </a:r>
                      <a:endParaRPr lang="en-US" sz="1400" dirty="0">
                        <a:latin typeface="Calibri" pitchFamily="34" charset="0"/>
                      </a:endParaRPr>
                    </a:p>
                  </a:txBody>
                  <a:tcPr marT="34290" marB="34290"/>
                </a:tc>
              </a:tr>
              <a:tr h="491284">
                <a:tc>
                  <a:txBody>
                    <a:bodyPr/>
                    <a:lstStyle/>
                    <a:p>
                      <a:r>
                        <a:rPr lang="en-US" sz="1600" dirty="0" err="1" smtClean="0">
                          <a:latin typeface="Courier New" pitchFamily="49" charset="0"/>
                          <a:cs typeface="Courier New" pitchFamily="49" charset="0"/>
                        </a:rPr>
                        <a:t>resource_select_only</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on</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Calibri" pitchFamily="34" charset="0"/>
                        </a:rPr>
                        <a:t>Determines which queries are managed</a:t>
                      </a:r>
                      <a:r>
                        <a:rPr lang="en-US" sz="1400" baseline="0" dirty="0" smtClean="0">
                          <a:latin typeface="Calibri" pitchFamily="34" charset="0"/>
                        </a:rPr>
                        <a:t> by resource queues</a:t>
                      </a:r>
                      <a:endParaRPr lang="en-US" sz="1400" dirty="0">
                        <a:latin typeface="Calibri" pitchFamily="34" charset="0"/>
                      </a:endParaRPr>
                    </a:p>
                  </a:txBody>
                  <a:tcPr marT="34290" marB="34290"/>
                </a:tc>
              </a:tr>
              <a:tr h="523215">
                <a:tc>
                  <a:txBody>
                    <a:bodyPr/>
                    <a:lstStyle/>
                    <a:p>
                      <a:r>
                        <a:rPr lang="en-US" sz="1600" dirty="0" err="1" smtClean="0">
                          <a:latin typeface="Courier New" pitchFamily="49" charset="0"/>
                          <a:cs typeface="Courier New" pitchFamily="49" charset="0"/>
                        </a:rPr>
                        <a:t>stats_queue_level</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off</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Calibri" pitchFamily="34" charset="0"/>
                        </a:rPr>
                        <a:t>Enables the collection of statistics on resource queue usage</a:t>
                      </a:r>
                      <a:endParaRPr lang="en-US" sz="1400" dirty="0">
                        <a:latin typeface="Calibri" pitchFamily="34" charset="0"/>
                      </a:endParaRPr>
                    </a:p>
                  </a:txBody>
                  <a:tcPr marT="34290" marB="34290"/>
                </a:tc>
              </a:tr>
              <a:tr h="502920">
                <a:tc>
                  <a:txBody>
                    <a:bodyPr/>
                    <a:lstStyle/>
                    <a:p>
                      <a:r>
                        <a:rPr lang="en-US" sz="1600" dirty="0" err="1" smtClean="0">
                          <a:latin typeface="Courier New" pitchFamily="49" charset="0"/>
                          <a:cs typeface="Courier New" pitchFamily="49" charset="0"/>
                        </a:rPr>
                        <a:t>resource_cleanup_gangs_on_wait</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on</a:t>
                      </a:r>
                      <a:endParaRPr lang="en-US" sz="1600" dirty="0">
                        <a:latin typeface="Courier New" pitchFamily="49" charset="0"/>
                        <a:cs typeface="Courier New" pitchFamily="49" charset="0"/>
                      </a:endParaRPr>
                    </a:p>
                  </a:txBody>
                  <a:tcPr marT="34290" marB="34290"/>
                </a:tc>
                <a:tc>
                  <a:txBody>
                    <a:bodyPr/>
                    <a:lstStyle/>
                    <a:p>
                      <a:r>
                        <a:rPr lang="en-US" sz="1400" dirty="0" smtClean="0">
                          <a:latin typeface="Calibri" pitchFamily="34" charset="0"/>
                        </a:rPr>
                        <a:t>Clean up idle segment worker processes</a:t>
                      </a:r>
                      <a:endParaRPr lang="en-US" sz="1400" dirty="0">
                        <a:latin typeface="Calibri" pitchFamily="34" charset="0"/>
                      </a:endParaRPr>
                    </a:p>
                  </a:txBody>
                  <a:tcPr marT="34290" marB="34290"/>
                </a:tc>
              </a:tr>
            </a:tbl>
          </a:graphicData>
        </a:graphic>
      </p:graphicFrame>
    </p:spTree>
    <p:extLst>
      <p:ext uri="{BB962C8B-B14F-4D97-AF65-F5344CB8AC3E}">
        <p14:creationId xmlns:p14="http://schemas.microsoft.com/office/powerpoint/2010/main" val="2783186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Utilization System Parameters</a:t>
            </a:r>
            <a:endParaRPr lang="en-US" dirty="0"/>
          </a:p>
        </p:txBody>
      </p:sp>
      <p:sp>
        <p:nvSpPr>
          <p:cNvPr id="3" name="Content Placeholder 2"/>
          <p:cNvSpPr>
            <a:spLocks noGrp="1"/>
          </p:cNvSpPr>
          <p:nvPr>
            <p:ph idx="1"/>
          </p:nvPr>
        </p:nvSpPr>
        <p:spPr/>
        <p:txBody>
          <a:bodyPr/>
          <a:lstStyle/>
          <a:p>
            <a:pPr>
              <a:buNone/>
            </a:pPr>
            <a:r>
              <a:rPr lang="en-US" dirty="0" smtClean="0"/>
              <a:t>The following parameters are used to configure resource queues:</a:t>
            </a:r>
          </a:p>
        </p:txBody>
      </p:sp>
      <p:graphicFrame>
        <p:nvGraphicFramePr>
          <p:cNvPr id="6" name="Table 5"/>
          <p:cNvGraphicFramePr>
            <a:graphicFrameLocks noGrp="1"/>
          </p:cNvGraphicFramePr>
          <p:nvPr>
            <p:extLst>
              <p:ext uri="{D42A27DB-BD31-4B8C-83A1-F6EECF244321}">
                <p14:modId xmlns:p14="http://schemas.microsoft.com/office/powerpoint/2010/main" val="330750040"/>
              </p:ext>
            </p:extLst>
          </p:nvPr>
        </p:nvGraphicFramePr>
        <p:xfrm>
          <a:off x="76202" y="983850"/>
          <a:ext cx="8991601" cy="3680651"/>
        </p:xfrm>
        <a:graphic>
          <a:graphicData uri="http://schemas.openxmlformats.org/drawingml/2006/table">
            <a:tbl>
              <a:tblPr firstRow="1" bandRow="1">
                <a:tableStyleId>{5C22544A-7EE6-4342-B048-85BDC9FD1C3A}</a:tableStyleId>
              </a:tblPr>
              <a:tblGrid>
                <a:gridCol w="3793450"/>
                <a:gridCol w="1401701"/>
                <a:gridCol w="3796450"/>
              </a:tblGrid>
              <a:tr h="420086">
                <a:tc>
                  <a:txBody>
                    <a:bodyPr/>
                    <a:lstStyle/>
                    <a:p>
                      <a:r>
                        <a:rPr lang="en-US" sz="1600" dirty="0" smtClean="0">
                          <a:latin typeface="Calibri" pitchFamily="34" charset="0"/>
                        </a:rPr>
                        <a:t>Configuration Parameter</a:t>
                      </a:r>
                      <a:endParaRPr lang="en-US" sz="1600" dirty="0">
                        <a:latin typeface="Calibri" pitchFamily="34" charset="0"/>
                      </a:endParaRPr>
                    </a:p>
                  </a:txBody>
                  <a:tcPr marT="34290" marB="34290" anchor="ctr"/>
                </a:tc>
                <a:tc>
                  <a:txBody>
                    <a:bodyPr/>
                    <a:lstStyle/>
                    <a:p>
                      <a:r>
                        <a:rPr lang="en-US" sz="1600" dirty="0" smtClean="0">
                          <a:latin typeface="Calibri" pitchFamily="34" charset="0"/>
                        </a:rPr>
                        <a:t>Default Value</a:t>
                      </a:r>
                      <a:endParaRPr lang="en-US" sz="1600" dirty="0">
                        <a:latin typeface="Calibri" pitchFamily="34" charset="0"/>
                      </a:endParaRPr>
                    </a:p>
                  </a:txBody>
                  <a:tcPr marT="34290" marB="34290" anchor="ctr"/>
                </a:tc>
                <a:tc>
                  <a:txBody>
                    <a:bodyPr/>
                    <a:lstStyle/>
                    <a:p>
                      <a:r>
                        <a:rPr lang="en-US" sz="1600" dirty="0" smtClean="0">
                          <a:latin typeface="Calibri" pitchFamily="34" charset="0"/>
                        </a:rPr>
                        <a:t>Description</a:t>
                      </a:r>
                      <a:endParaRPr lang="en-US" sz="1600" dirty="0">
                        <a:latin typeface="Calibri" pitchFamily="34" charset="0"/>
                      </a:endParaRPr>
                    </a:p>
                  </a:txBody>
                  <a:tcPr marT="34290" marB="34290" anchor="ctr"/>
                </a:tc>
              </a:tr>
              <a:tr h="778189">
                <a:tc>
                  <a:txBody>
                    <a:bodyPr/>
                    <a:lstStyle/>
                    <a:p>
                      <a:r>
                        <a:rPr lang="en-US" sz="1600" dirty="0" err="1" smtClean="0">
                          <a:latin typeface="Courier New" pitchFamily="49" charset="0"/>
                          <a:cs typeface="Courier New" pitchFamily="49" charset="0"/>
                        </a:rPr>
                        <a:t>gp_resqueue_memory_policy</a:t>
                      </a:r>
                      <a:endParaRPr lang="en-US" sz="1600" dirty="0">
                        <a:latin typeface="Courier New" pitchFamily="49" charset="0"/>
                        <a:cs typeface="Courier New" pitchFamily="49" charset="0"/>
                      </a:endParaRPr>
                    </a:p>
                  </a:txBody>
                  <a:tcPr marT="34290" marB="34290"/>
                </a:tc>
                <a:tc>
                  <a:txBody>
                    <a:bodyPr/>
                    <a:lstStyle/>
                    <a:p>
                      <a:r>
                        <a:rPr lang="en-US" sz="1600" dirty="0" err="1" smtClean="0">
                          <a:latin typeface="Courier New" pitchFamily="49" charset="0"/>
                          <a:cs typeface="Courier New" pitchFamily="49" charset="0"/>
                        </a:rPr>
                        <a:t>eager_free</a:t>
                      </a:r>
                      <a:endParaRPr lang="en-US" sz="1600" dirty="0">
                        <a:latin typeface="Courier New" pitchFamily="49" charset="0"/>
                        <a:cs typeface="Courier New" pitchFamily="49" charset="0"/>
                      </a:endParaRPr>
                    </a:p>
                  </a:txBody>
                  <a:tcPr marT="34290" marB="34290"/>
                </a:tc>
                <a:tc>
                  <a:txBody>
                    <a:bodyPr/>
                    <a:lstStyle/>
                    <a:p>
                      <a:r>
                        <a:rPr lang="en-US" sz="1000" b="0" i="0" u="none" strike="noStrike" kern="1200" baseline="0" dirty="0" smtClean="0">
                          <a:solidFill>
                            <a:schemeClr val="dk1"/>
                          </a:solidFill>
                          <a:latin typeface="+mn-lt"/>
                          <a:ea typeface="+mn-ea"/>
                          <a:cs typeface="+mn-cs"/>
                        </a:rPr>
                        <a:t>The query plan is divided into stages and Greenplum Database eagerly frees memory allocated to a previous</a:t>
                      </a:r>
                    </a:p>
                    <a:p>
                      <a:r>
                        <a:rPr lang="en-US" sz="1000" b="0" i="0" u="none" strike="noStrike" kern="1200" baseline="0" dirty="0" smtClean="0">
                          <a:solidFill>
                            <a:schemeClr val="dk1"/>
                          </a:solidFill>
                          <a:latin typeface="+mn-lt"/>
                          <a:ea typeface="+mn-ea"/>
                          <a:cs typeface="+mn-cs"/>
                        </a:rPr>
                        <a:t>stage at the end of that stage's execution, then allocates the eagerly freed memory to the new stage</a:t>
                      </a:r>
                      <a:endParaRPr lang="en-US" sz="1000" dirty="0">
                        <a:latin typeface="Calibri" pitchFamily="34" charset="0"/>
                      </a:endParaRPr>
                    </a:p>
                  </a:txBody>
                  <a:tcPr marT="34290" marB="34290"/>
                </a:tc>
              </a:tr>
              <a:tr h="720114">
                <a:tc>
                  <a:txBody>
                    <a:bodyPr/>
                    <a:lstStyle/>
                    <a:p>
                      <a:r>
                        <a:rPr lang="en-US" sz="1600" dirty="0" err="1" smtClean="0">
                          <a:latin typeface="Courier New" pitchFamily="49" charset="0"/>
                          <a:cs typeface="Courier New" pitchFamily="49" charset="0"/>
                        </a:rPr>
                        <a:t>statement_mem</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err="1" smtClean="0">
                          <a:latin typeface="Courier New" pitchFamily="49" charset="0"/>
                          <a:cs typeface="Courier New" pitchFamily="49" charset="0"/>
                        </a:rPr>
                        <a:t>max_statement_mem</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125 (MB)</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2000 (MB)</a:t>
                      </a:r>
                      <a:endParaRPr lang="en-US" sz="1600" dirty="0">
                        <a:latin typeface="Courier New" pitchFamily="49" charset="0"/>
                        <a:cs typeface="Courier New" pitchFamily="49" charset="0"/>
                      </a:endParaRPr>
                    </a:p>
                  </a:txBody>
                  <a:tcPr marT="34290" marB="34290"/>
                </a:tc>
                <a:tc>
                  <a:txBody>
                    <a:bodyPr/>
                    <a:lstStyle/>
                    <a:p>
                      <a:r>
                        <a:rPr lang="en-US" sz="1000" b="0" i="0" u="none" strike="noStrike" kern="1200" baseline="0" dirty="0" err="1" smtClean="0">
                          <a:solidFill>
                            <a:schemeClr val="dk1"/>
                          </a:solidFill>
                          <a:latin typeface="+mn-lt"/>
                          <a:ea typeface="+mn-ea"/>
                          <a:cs typeface="+mn-cs"/>
                        </a:rPr>
                        <a:t>statement_mem</a:t>
                      </a:r>
                      <a:r>
                        <a:rPr lang="en-US" sz="1000" b="0" i="0" u="none" strike="noStrike" kern="1200" baseline="0" dirty="0" smtClean="0">
                          <a:solidFill>
                            <a:schemeClr val="dk1"/>
                          </a:solidFill>
                          <a:latin typeface="+mn-lt"/>
                          <a:ea typeface="+mn-ea"/>
                          <a:cs typeface="+mn-cs"/>
                        </a:rPr>
                        <a:t>: Allocates segment host memory per query</a:t>
                      </a:r>
                    </a:p>
                    <a:p>
                      <a:r>
                        <a:rPr lang="en-US" sz="1000" b="0" i="0" u="none" strike="noStrike" kern="1200" baseline="0" dirty="0" err="1" smtClean="0">
                          <a:solidFill>
                            <a:schemeClr val="dk1"/>
                          </a:solidFill>
                          <a:latin typeface="+mn-lt"/>
                          <a:ea typeface="+mn-ea"/>
                          <a:cs typeface="+mn-cs"/>
                        </a:rPr>
                        <a:t>max_statement_mem</a:t>
                      </a:r>
                      <a:r>
                        <a:rPr lang="en-US" sz="1000" b="0" i="0" u="none" strike="noStrike" kern="1200" baseline="0" dirty="0" smtClean="0">
                          <a:solidFill>
                            <a:schemeClr val="dk1"/>
                          </a:solidFill>
                          <a:latin typeface="+mn-lt"/>
                          <a:ea typeface="+mn-ea"/>
                          <a:cs typeface="+mn-cs"/>
                        </a:rPr>
                        <a:t>: Sets the maximum memory limit for a query.</a:t>
                      </a:r>
                      <a:r>
                        <a:rPr lang="en-US" sz="1000" b="0" i="0" u="none" strike="noStrike" kern="1200" baseline="0" dirty="0" smtClean="0">
                          <a:solidFill>
                            <a:schemeClr val="dk1"/>
                          </a:solidFill>
                          <a:latin typeface="Calibri" pitchFamily="34" charset="0"/>
                          <a:ea typeface="+mn-ea"/>
                          <a:cs typeface="+mn-cs"/>
                        </a:rPr>
                        <a:t> </a:t>
                      </a:r>
                      <a:r>
                        <a:rPr lang="en-US" sz="1000" kern="1200" dirty="0" smtClean="0">
                          <a:solidFill>
                            <a:schemeClr val="dk1"/>
                          </a:solidFill>
                          <a:latin typeface="Calibri" pitchFamily="34" charset="0"/>
                          <a:ea typeface="+mn-ea"/>
                          <a:cs typeface="+mn-cs"/>
                        </a:rPr>
                        <a:t>(</a:t>
                      </a:r>
                      <a:r>
                        <a:rPr lang="en-US" sz="1000" kern="1200" dirty="0" err="1" smtClean="0">
                          <a:solidFill>
                            <a:schemeClr val="dk1"/>
                          </a:solidFill>
                          <a:latin typeface="Calibri" pitchFamily="34" charset="0"/>
                          <a:ea typeface="+mn-ea"/>
                          <a:cs typeface="+mn-cs"/>
                        </a:rPr>
                        <a:t>seghost_physical_memory</a:t>
                      </a:r>
                      <a:r>
                        <a:rPr lang="en-US" sz="1000" kern="1200" dirty="0" smtClean="0">
                          <a:solidFill>
                            <a:schemeClr val="dk1"/>
                          </a:solidFill>
                          <a:latin typeface="Calibri" pitchFamily="34" charset="0"/>
                          <a:ea typeface="+mn-ea"/>
                          <a:cs typeface="+mn-cs"/>
                        </a:rPr>
                        <a:t>) / (</a:t>
                      </a:r>
                      <a:r>
                        <a:rPr lang="en-US" sz="1000" kern="1200" dirty="0" err="1" smtClean="0">
                          <a:solidFill>
                            <a:schemeClr val="dk1"/>
                          </a:solidFill>
                          <a:latin typeface="Calibri" pitchFamily="34" charset="0"/>
                          <a:ea typeface="+mn-ea"/>
                          <a:cs typeface="+mn-cs"/>
                        </a:rPr>
                        <a:t>average_number_concurrent_queries</a:t>
                      </a:r>
                      <a:r>
                        <a:rPr lang="en-US" sz="1000" kern="1200" dirty="0" smtClean="0">
                          <a:solidFill>
                            <a:schemeClr val="dk1"/>
                          </a:solidFill>
                          <a:latin typeface="Calibri" pitchFamily="34" charset="0"/>
                          <a:ea typeface="+mn-ea"/>
                          <a:cs typeface="+mn-cs"/>
                        </a:rPr>
                        <a:t>)</a:t>
                      </a:r>
                      <a:endParaRPr lang="en-US" sz="1000" kern="1200" dirty="0">
                        <a:solidFill>
                          <a:schemeClr val="dk1"/>
                        </a:solidFill>
                        <a:latin typeface="Calibri" pitchFamily="34" charset="0"/>
                        <a:ea typeface="+mn-ea"/>
                        <a:cs typeface="+mn-cs"/>
                      </a:endParaRPr>
                    </a:p>
                  </a:txBody>
                  <a:tcPr marT="34290" marB="34290"/>
                </a:tc>
              </a:tr>
              <a:tr h="418131">
                <a:tc>
                  <a:txBody>
                    <a:bodyPr/>
                    <a:lstStyle/>
                    <a:p>
                      <a:r>
                        <a:rPr lang="en-US" sz="1600" dirty="0" err="1" smtClean="0">
                          <a:latin typeface="Courier New" pitchFamily="49" charset="0"/>
                          <a:cs typeface="Courier New" pitchFamily="49" charset="0"/>
                        </a:rPr>
                        <a:t>gp_vmem_protect_limit</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8192 (MB)</a:t>
                      </a:r>
                      <a:endParaRPr lang="en-US" sz="1600" dirty="0">
                        <a:latin typeface="Courier New" pitchFamily="49" charset="0"/>
                        <a:cs typeface="Courier New" pitchFamily="49" charset="0"/>
                      </a:endParaRPr>
                    </a:p>
                  </a:txBody>
                  <a:tcPr marT="34290" marB="34290"/>
                </a:tc>
                <a:tc>
                  <a:txBody>
                    <a:bodyPr/>
                    <a:lstStyle/>
                    <a:p>
                      <a:r>
                        <a:rPr lang="en-US" sz="1000" dirty="0" smtClean="0">
                          <a:latin typeface="Calibri" pitchFamily="34" charset="0"/>
                        </a:rPr>
                        <a:t>Upper memory</a:t>
                      </a:r>
                      <a:r>
                        <a:rPr lang="en-US" sz="1000" baseline="0" dirty="0" smtClean="0">
                          <a:latin typeface="Calibri" pitchFamily="34" charset="0"/>
                        </a:rPr>
                        <a:t> </a:t>
                      </a:r>
                      <a:r>
                        <a:rPr lang="en-US" sz="1000" dirty="0" smtClean="0">
                          <a:latin typeface="Calibri" pitchFamily="34" charset="0"/>
                        </a:rPr>
                        <a:t>boundary that</a:t>
                      </a:r>
                      <a:r>
                        <a:rPr lang="en-US" sz="1000" baseline="0" dirty="0" smtClean="0">
                          <a:latin typeface="Calibri" pitchFamily="34" charset="0"/>
                        </a:rPr>
                        <a:t> </a:t>
                      </a:r>
                      <a:r>
                        <a:rPr lang="en-US" sz="1000" dirty="0" smtClean="0">
                          <a:latin typeface="Calibri" pitchFamily="34" charset="0"/>
                        </a:rPr>
                        <a:t>all</a:t>
                      </a:r>
                      <a:r>
                        <a:rPr lang="en-US" sz="1000" baseline="0" dirty="0" smtClean="0">
                          <a:latin typeface="Calibri" pitchFamily="34" charset="0"/>
                        </a:rPr>
                        <a:t> query processes can consume on a segment host</a:t>
                      </a:r>
                      <a:endParaRPr lang="en-US" sz="1000" dirty="0">
                        <a:latin typeface="Calibri" pitchFamily="34" charset="0"/>
                      </a:endParaRPr>
                    </a:p>
                  </a:txBody>
                  <a:tcPr marT="34290" marB="34290"/>
                </a:tc>
              </a:tr>
              <a:tr h="557509">
                <a:tc>
                  <a:txBody>
                    <a:bodyPr/>
                    <a:lstStyle/>
                    <a:p>
                      <a:r>
                        <a:rPr lang="en-US" sz="1600" dirty="0" err="1" smtClean="0">
                          <a:latin typeface="Courier New" pitchFamily="49" charset="0"/>
                          <a:cs typeface="Courier New" pitchFamily="49" charset="0"/>
                        </a:rPr>
                        <a:t>gp_vmem_idle_resource_timeout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18000</a:t>
                      </a:r>
                    </a:p>
                    <a:p>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Millseconds</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a:txBody>
                  <a:tcPr marT="34290" marB="34290"/>
                </a:tc>
                <a:tc>
                  <a:txBody>
                    <a:bodyPr/>
                    <a:lstStyle/>
                    <a:p>
                      <a:pPr marL="0" algn="l" defTabSz="914400" rtl="0" eaLnBrk="1" latinLnBrk="0" hangingPunct="1"/>
                      <a:r>
                        <a:rPr lang="en-US" sz="1000" kern="1200" dirty="0" smtClean="0">
                          <a:solidFill>
                            <a:schemeClr val="dk1"/>
                          </a:solidFill>
                          <a:latin typeface="Calibri" pitchFamily="34" charset="0"/>
                          <a:ea typeface="+mn-ea"/>
                          <a:cs typeface="+mn-cs"/>
                        </a:rPr>
                        <a:t>If database session is idle for longer than the time specified, the session will free system resources (such</a:t>
                      </a:r>
                      <a:r>
                        <a:rPr lang="en-US" sz="1000" kern="1200" baseline="0" dirty="0" smtClean="0">
                          <a:solidFill>
                            <a:schemeClr val="dk1"/>
                          </a:solidFill>
                          <a:latin typeface="Calibri" pitchFamily="34" charset="0"/>
                          <a:ea typeface="+mn-ea"/>
                          <a:cs typeface="+mn-cs"/>
                        </a:rPr>
                        <a:t> </a:t>
                      </a:r>
                      <a:r>
                        <a:rPr lang="en-US" sz="1000" kern="1200" dirty="0" smtClean="0">
                          <a:solidFill>
                            <a:schemeClr val="dk1"/>
                          </a:solidFill>
                          <a:latin typeface="Calibri" pitchFamily="34" charset="0"/>
                          <a:ea typeface="+mn-ea"/>
                          <a:cs typeface="+mn-cs"/>
                        </a:rPr>
                        <a:t>as shared memory), but remain connected to the database</a:t>
                      </a:r>
                      <a:endParaRPr lang="en-US" sz="1000" kern="1200" dirty="0">
                        <a:solidFill>
                          <a:schemeClr val="dk1"/>
                        </a:solidFill>
                        <a:latin typeface="Calibri" pitchFamily="34" charset="0"/>
                        <a:ea typeface="+mn-ea"/>
                        <a:cs typeface="+mn-cs"/>
                      </a:endParaRPr>
                    </a:p>
                  </a:txBody>
                  <a:tcPr marT="34290" marB="34290"/>
                </a:tc>
              </a:tr>
              <a:tr h="786622">
                <a:tc>
                  <a:txBody>
                    <a:bodyPr/>
                    <a:lstStyle/>
                    <a:p>
                      <a:r>
                        <a:rPr lang="en-US" sz="1600" dirty="0" err="1" smtClean="0">
                          <a:latin typeface="Courier New" pitchFamily="49" charset="0"/>
                          <a:cs typeface="Courier New" pitchFamily="49" charset="0"/>
                        </a:rPr>
                        <a:t>gp_vmem_protect_segworker</a:t>
                      </a:r>
                      <a:r>
                        <a:rPr lang="en-US" sz="1600" dirty="0" smtClean="0">
                          <a:latin typeface="Courier New" pitchFamily="49" charset="0"/>
                          <a:cs typeface="Courier New" pitchFamily="49" charset="0"/>
                        </a:rPr>
                        <a:t>_</a:t>
                      </a:r>
                      <a:br>
                        <a:rPr lang="en-US" sz="1600" dirty="0" smtClean="0">
                          <a:latin typeface="Courier New" pitchFamily="49" charset="0"/>
                          <a:cs typeface="Courier New" pitchFamily="49" charset="0"/>
                        </a:rPr>
                      </a:br>
                      <a:r>
                        <a:rPr lang="en-US" sz="1600" dirty="0" err="1" smtClean="0">
                          <a:latin typeface="Courier New" pitchFamily="49" charset="0"/>
                          <a:cs typeface="Courier New" pitchFamily="49" charset="0"/>
                        </a:rPr>
                        <a:t>cache_limit</a:t>
                      </a:r>
                      <a:endParaRPr lang="en-US" sz="1600" dirty="0">
                        <a:latin typeface="Courier New" pitchFamily="49" charset="0"/>
                        <a:cs typeface="Courier New" pitchFamily="49" charset="0"/>
                      </a:endParaRPr>
                    </a:p>
                  </a:txBody>
                  <a:tcPr marT="34290" marB="34290"/>
                </a:tc>
                <a:tc>
                  <a:txBody>
                    <a:bodyPr/>
                    <a:lstStyle/>
                    <a:p>
                      <a:r>
                        <a:rPr lang="en-US" sz="1600" dirty="0" smtClean="0">
                          <a:latin typeface="Courier New" pitchFamily="49" charset="0"/>
                          <a:cs typeface="Courier New" pitchFamily="49" charset="0"/>
                        </a:rPr>
                        <a:t>500(MB)</a:t>
                      </a:r>
                      <a:endParaRPr lang="en-US" sz="1600" dirty="0">
                        <a:latin typeface="Courier New" pitchFamily="49" charset="0"/>
                        <a:cs typeface="Courier New" pitchFamily="49" charset="0"/>
                      </a:endParaRPr>
                    </a:p>
                  </a:txBody>
                  <a:tcPr marT="34290" marB="34290"/>
                </a:tc>
                <a:tc>
                  <a:txBody>
                    <a:bodyPr/>
                    <a:lstStyle/>
                    <a:p>
                      <a:pPr marL="0" algn="l" defTabSz="914400" rtl="0" eaLnBrk="1" latinLnBrk="0" hangingPunct="1"/>
                      <a:r>
                        <a:rPr lang="en-US" sz="1000" kern="1200" dirty="0" smtClean="0">
                          <a:solidFill>
                            <a:schemeClr val="dk1"/>
                          </a:solidFill>
                          <a:latin typeface="Calibri" pitchFamily="34" charset="0"/>
                          <a:ea typeface="+mn-ea"/>
                          <a:cs typeface="+mn-cs"/>
                        </a:rPr>
                        <a:t>If a query executor process consumes more than this configured amount, then the process will not be</a:t>
                      </a:r>
                      <a:r>
                        <a:rPr lang="en-US" sz="1000" kern="1200" baseline="0" dirty="0" smtClean="0">
                          <a:solidFill>
                            <a:schemeClr val="dk1"/>
                          </a:solidFill>
                          <a:latin typeface="Calibri" pitchFamily="34" charset="0"/>
                          <a:ea typeface="+mn-ea"/>
                          <a:cs typeface="+mn-cs"/>
                        </a:rPr>
                        <a:t> </a:t>
                      </a:r>
                      <a:r>
                        <a:rPr lang="en-US" sz="1000" kern="1200" dirty="0" smtClean="0">
                          <a:solidFill>
                            <a:schemeClr val="dk1"/>
                          </a:solidFill>
                          <a:latin typeface="Calibri" pitchFamily="34" charset="0"/>
                          <a:ea typeface="+mn-ea"/>
                          <a:cs typeface="+mn-cs"/>
                        </a:rPr>
                        <a:t>cached for use in subsequent queries after the process completes</a:t>
                      </a:r>
                      <a:endParaRPr lang="en-US" sz="1000" kern="1200" dirty="0">
                        <a:solidFill>
                          <a:schemeClr val="dk1"/>
                        </a:solidFill>
                        <a:latin typeface="Calibri" pitchFamily="34" charset="0"/>
                        <a:ea typeface="+mn-ea"/>
                        <a:cs typeface="+mn-cs"/>
                      </a:endParaRPr>
                    </a:p>
                  </a:txBody>
                  <a:tcPr marT="34290" marB="34290"/>
                </a:tc>
              </a:tr>
            </a:tbl>
          </a:graphicData>
        </a:graphic>
      </p:graphicFrame>
    </p:spTree>
    <p:extLst>
      <p:ext uri="{BB962C8B-B14F-4D97-AF65-F5344CB8AC3E}">
        <p14:creationId xmlns:p14="http://schemas.microsoft.com/office/powerpoint/2010/main" val="20371753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Status of Resource Queues</a:t>
            </a:r>
            <a:endParaRPr lang="en-US" dirty="0"/>
          </a:p>
        </p:txBody>
      </p:sp>
      <p:sp>
        <p:nvSpPr>
          <p:cNvPr id="3" name="Content Placeholder 2"/>
          <p:cNvSpPr>
            <a:spLocks noGrp="1"/>
          </p:cNvSpPr>
          <p:nvPr>
            <p:ph idx="1"/>
          </p:nvPr>
        </p:nvSpPr>
        <p:spPr>
          <a:xfrm>
            <a:off x="457200" y="759229"/>
            <a:ext cx="8544910" cy="3394472"/>
          </a:xfrm>
        </p:spPr>
        <p:txBody>
          <a:bodyPr/>
          <a:lstStyle/>
          <a:p>
            <a:pPr marL="0" indent="0">
              <a:spcBef>
                <a:spcPts val="0"/>
              </a:spcBef>
              <a:buNone/>
            </a:pPr>
            <a:r>
              <a:rPr lang="en-US" sz="2000" dirty="0" smtClean="0"/>
              <a:t>The following query system tables provide insight into resource queues:</a:t>
            </a:r>
          </a:p>
          <a:p>
            <a:pPr marL="0" indent="0">
              <a:spcBef>
                <a:spcPts val="0"/>
              </a:spcBef>
              <a:buNone/>
            </a:pPr>
            <a:endParaRPr lang="en-US" sz="2000" dirty="0" smtClean="0"/>
          </a:p>
          <a:p>
            <a:pPr marL="0" indent="0">
              <a:spcBef>
                <a:spcPts val="0"/>
              </a:spcBef>
              <a:buNone/>
            </a:pPr>
            <a:endParaRPr lang="en-US" sz="2000" dirty="0"/>
          </a:p>
          <a:p>
            <a:pPr marL="0" indent="0">
              <a:spcBef>
                <a:spcPts val="0"/>
              </a:spcBef>
              <a:buNone/>
            </a:pPr>
            <a:endParaRPr lang="en-US" sz="2000" dirty="0" smtClean="0"/>
          </a:p>
          <a:p>
            <a:pPr>
              <a:spcBef>
                <a:spcPts val="0"/>
              </a:spcBef>
            </a:pPr>
            <a:endParaRPr lang="en-US" sz="2000" dirty="0" smtClean="0">
              <a:latin typeface="Courier New" pitchFamily="49" charset="0"/>
              <a:cs typeface="Courier New" pitchFamily="49" charset="0"/>
            </a:endParaRPr>
          </a:p>
          <a:p>
            <a:pPr>
              <a:spcBef>
                <a:spcPts val="0"/>
              </a:spcBef>
              <a:buNone/>
            </a:pPr>
            <a:endParaRPr lang="en-US" sz="2000" dirty="0" smtClean="0">
              <a:latin typeface="Courier New" pitchFamily="49" charset="0"/>
              <a:cs typeface="Courier New" pitchFamily="49" charset="0"/>
            </a:endParaRPr>
          </a:p>
          <a:p>
            <a:pPr>
              <a:spcBef>
                <a:spcPts val="0"/>
              </a:spcBef>
              <a:buNone/>
            </a:pPr>
            <a:endParaRPr lang="en-US" sz="2000" dirty="0" smtClean="0">
              <a:latin typeface="Courier New" pitchFamily="49" charset="0"/>
              <a:cs typeface="Courier New" pitchFamily="49" charset="0"/>
            </a:endParaRPr>
          </a:p>
          <a:p>
            <a:pPr>
              <a:spcBef>
                <a:spcPts val="0"/>
              </a:spcBef>
              <a:buNone/>
            </a:pPr>
            <a:endParaRPr lang="en-US" sz="2000" dirty="0" smtClean="0"/>
          </a:p>
          <a:p>
            <a:pPr>
              <a:spcBef>
                <a:spcPts val="0"/>
              </a:spcBef>
              <a:buNone/>
            </a:pPr>
            <a:r>
              <a:rPr lang="en-US" sz="2000" dirty="0" smtClean="0"/>
              <a:t>To view queue status and statistics, access the following tables:</a:t>
            </a:r>
          </a:p>
        </p:txBody>
      </p:sp>
      <p:graphicFrame>
        <p:nvGraphicFramePr>
          <p:cNvPr id="6" name="Table 5"/>
          <p:cNvGraphicFramePr>
            <a:graphicFrameLocks noGrp="1"/>
          </p:cNvGraphicFramePr>
          <p:nvPr>
            <p:extLst>
              <p:ext uri="{D42A27DB-BD31-4B8C-83A1-F6EECF244321}">
                <p14:modId xmlns:p14="http://schemas.microsoft.com/office/powerpoint/2010/main" val="2065921305"/>
              </p:ext>
            </p:extLst>
          </p:nvPr>
        </p:nvGraphicFramePr>
        <p:xfrm>
          <a:off x="228600" y="1243243"/>
          <a:ext cx="8773510" cy="1935480"/>
        </p:xfrm>
        <a:graphic>
          <a:graphicData uri="http://schemas.openxmlformats.org/drawingml/2006/table">
            <a:tbl>
              <a:tblPr firstRow="1" bandRow="1">
                <a:tableStyleId>{5C22544A-7EE6-4342-B048-85BDC9FD1C3A}</a:tableStyleId>
              </a:tblPr>
              <a:tblGrid>
                <a:gridCol w="3327883"/>
                <a:gridCol w="5445627"/>
              </a:tblGrid>
              <a:tr h="278130">
                <a:tc>
                  <a:txBody>
                    <a:bodyPr/>
                    <a:lstStyle/>
                    <a:p>
                      <a:r>
                        <a:rPr lang="en-US" sz="1600" dirty="0" smtClean="0">
                          <a:latin typeface="Calibri" pitchFamily="34" charset="0"/>
                        </a:rPr>
                        <a:t>System</a:t>
                      </a:r>
                      <a:r>
                        <a:rPr lang="en-US" sz="1600" baseline="0" dirty="0" smtClean="0">
                          <a:latin typeface="Calibri" pitchFamily="34" charset="0"/>
                        </a:rPr>
                        <a:t> Table</a:t>
                      </a:r>
                      <a:endParaRPr lang="en-US" sz="1600" dirty="0">
                        <a:latin typeface="Calibri" pitchFamily="34" charset="0"/>
                      </a:endParaRPr>
                    </a:p>
                  </a:txBody>
                  <a:tcPr marT="34290" marB="34290"/>
                </a:tc>
                <a:tc>
                  <a:txBody>
                    <a:bodyPr/>
                    <a:lstStyle/>
                    <a:p>
                      <a:r>
                        <a:rPr lang="en-US" sz="1600" dirty="0" smtClean="0">
                          <a:latin typeface="Calibri" pitchFamily="34" charset="0"/>
                        </a:rPr>
                        <a:t>Description</a:t>
                      </a:r>
                      <a:endParaRPr lang="en-US" sz="1600" dirty="0">
                        <a:latin typeface="Calibri" pitchFamily="34" charset="0"/>
                      </a:endParaRPr>
                    </a:p>
                  </a:txBody>
                  <a:tcPr marT="34290" marB="34290"/>
                </a:tc>
              </a:tr>
              <a:tr h="278130">
                <a:tc>
                  <a:txBody>
                    <a:bodyPr/>
                    <a:lstStyle/>
                    <a:p>
                      <a:r>
                        <a:rPr lang="en-US" sz="1600" dirty="0" smtClean="0">
                          <a:latin typeface="Courier New" pitchFamily="49" charset="0"/>
                          <a:cs typeface="Courier New" pitchFamily="49" charset="0"/>
                        </a:rPr>
                        <a:t>pg_resqueue</a:t>
                      </a:r>
                      <a:endParaRPr lang="en-US" sz="1600" dirty="0"/>
                    </a:p>
                  </a:txBody>
                  <a:tcPr marT="34290" marB="34290"/>
                </a:tc>
                <a:tc>
                  <a:txBody>
                    <a:bodyPr/>
                    <a:lstStyle/>
                    <a:p>
                      <a:r>
                        <a:rPr lang="en-US" sz="1600" dirty="0" smtClean="0">
                          <a:latin typeface="Calibri" pitchFamily="34" charset="0"/>
                        </a:rPr>
                        <a:t>Resource queues and attributes</a:t>
                      </a:r>
                      <a:endParaRPr lang="en-US" sz="1600" dirty="0">
                        <a:latin typeface="Calibri" pitchFamily="34" charset="0"/>
                      </a:endParaRPr>
                    </a:p>
                  </a:txBody>
                  <a:tcPr marT="34290" marB="34290"/>
                </a:tc>
              </a:tr>
              <a:tr h="685800">
                <a:tc>
                  <a:txBody>
                    <a:bodyPr/>
                    <a:lstStyle/>
                    <a:p>
                      <a:r>
                        <a:rPr lang="en-US" sz="1600" dirty="0" err="1" smtClean="0">
                          <a:latin typeface="Courier New" pitchFamily="49" charset="0"/>
                          <a:cs typeface="Courier New" pitchFamily="49" charset="0"/>
                        </a:rPr>
                        <a:t>gp_toolkit.gp_resq_role</a:t>
                      </a:r>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pg_roles</a:t>
                      </a:r>
                      <a:endParaRPr lang="en-US" sz="1600" dirty="0"/>
                    </a:p>
                  </a:txBody>
                  <a:tcPr marT="34290" marB="34290"/>
                </a:tc>
                <a:tc>
                  <a:txBody>
                    <a:bodyPr/>
                    <a:lstStyle/>
                    <a:p>
                      <a:r>
                        <a:rPr lang="en-US" sz="1600" dirty="0" smtClean="0">
                          <a:latin typeface="Calibri" pitchFamily="34" charset="0"/>
                        </a:rPr>
                        <a:t>Role to resource queue assignments</a:t>
                      </a:r>
                      <a:endParaRPr lang="en-US" sz="1600" dirty="0">
                        <a:latin typeface="Calibri" pitchFamily="34" charset="0"/>
                      </a:endParaRPr>
                    </a:p>
                  </a:txBody>
                  <a:tcPr marT="34290" marB="34290"/>
                </a:tc>
              </a:tr>
              <a:tr h="278130">
                <a:tc>
                  <a:txBody>
                    <a:bodyPr/>
                    <a:lstStyle/>
                    <a:p>
                      <a:r>
                        <a:rPr lang="en-US" sz="1600" dirty="0" err="1" smtClean="0">
                          <a:latin typeface="Courier New" pitchFamily="49" charset="0"/>
                          <a:cs typeface="Courier New" pitchFamily="49" charset="0"/>
                        </a:rPr>
                        <a:t>pg_locks</a:t>
                      </a:r>
                      <a:endParaRPr lang="en-US" sz="1600" dirty="0"/>
                    </a:p>
                  </a:txBody>
                  <a:tcPr marT="34290" marB="34290"/>
                </a:tc>
                <a:tc>
                  <a:txBody>
                    <a:bodyPr/>
                    <a:lstStyle/>
                    <a:p>
                      <a:r>
                        <a:rPr lang="en-US" sz="1600" dirty="0" smtClean="0">
                          <a:latin typeface="Calibri" pitchFamily="34" charset="0"/>
                        </a:rPr>
                        <a:t>Queues that have waiting statements</a:t>
                      </a:r>
                      <a:endParaRPr lang="en-US" sz="1600" dirty="0">
                        <a:latin typeface="Calibri" pitchFamily="34" charset="0"/>
                      </a:endParaRPr>
                    </a:p>
                  </a:txBody>
                  <a:tcPr marT="34290" marB="34290"/>
                </a:tc>
              </a:tr>
              <a:tr h="278130">
                <a:tc>
                  <a:txBody>
                    <a:bodyPr/>
                    <a:lstStyle/>
                    <a:p>
                      <a:r>
                        <a:rPr lang="en-US" sz="1600" dirty="0" err="1" smtClean="0">
                          <a:latin typeface="Courier New" pitchFamily="49" charset="0"/>
                          <a:cs typeface="Courier New" pitchFamily="49" charset="0"/>
                        </a:rPr>
                        <a:t>pg_stat_activity</a:t>
                      </a:r>
                      <a:endParaRPr lang="en-US" sz="1600" dirty="0"/>
                    </a:p>
                  </a:txBody>
                  <a:tcPr marT="34290" marB="34290"/>
                </a:tc>
                <a:tc>
                  <a:txBody>
                    <a:bodyPr/>
                    <a:lstStyle/>
                    <a:p>
                      <a:r>
                        <a:rPr lang="en-US" sz="1600" dirty="0" smtClean="0">
                          <a:latin typeface="Calibri" pitchFamily="34" charset="0"/>
                        </a:rPr>
                        <a:t>Process information about active and waiting queries</a:t>
                      </a:r>
                      <a:endParaRPr lang="en-US" sz="1600" dirty="0">
                        <a:latin typeface="Calibri" pitchFamily="34" charset="0"/>
                      </a:endParaRPr>
                    </a:p>
                  </a:txBody>
                  <a:tcPr marT="34290" marB="3429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9838598"/>
              </p:ext>
            </p:extLst>
          </p:nvPr>
        </p:nvGraphicFramePr>
        <p:xfrm>
          <a:off x="228600" y="3538002"/>
          <a:ext cx="8773510" cy="1181100"/>
        </p:xfrm>
        <a:graphic>
          <a:graphicData uri="http://schemas.openxmlformats.org/drawingml/2006/table">
            <a:tbl>
              <a:tblPr firstRow="1" bandRow="1">
                <a:tableStyleId>{5C22544A-7EE6-4342-B048-85BDC9FD1C3A}</a:tableStyleId>
              </a:tblPr>
              <a:tblGrid>
                <a:gridCol w="2924503"/>
                <a:gridCol w="5849007"/>
              </a:tblGrid>
              <a:tr h="278130">
                <a:tc>
                  <a:txBody>
                    <a:bodyPr/>
                    <a:lstStyle/>
                    <a:p>
                      <a:r>
                        <a:rPr lang="en-US" sz="1600" dirty="0" smtClean="0">
                          <a:latin typeface="Calibri" pitchFamily="34" charset="0"/>
                        </a:rPr>
                        <a:t>System</a:t>
                      </a:r>
                      <a:r>
                        <a:rPr lang="en-US" sz="1600" baseline="0" dirty="0" smtClean="0">
                          <a:latin typeface="Calibri" pitchFamily="34" charset="0"/>
                        </a:rPr>
                        <a:t> Table</a:t>
                      </a:r>
                      <a:endParaRPr lang="en-US" sz="1600" dirty="0">
                        <a:latin typeface="Calibri" pitchFamily="34" charset="0"/>
                      </a:endParaRPr>
                    </a:p>
                  </a:txBody>
                  <a:tcPr marT="34290" marB="34290"/>
                </a:tc>
                <a:tc>
                  <a:txBody>
                    <a:bodyPr/>
                    <a:lstStyle/>
                    <a:p>
                      <a:r>
                        <a:rPr lang="en-US" sz="1600" dirty="0" smtClean="0">
                          <a:latin typeface="Calibri" pitchFamily="34" charset="0"/>
                        </a:rPr>
                        <a:t>Description</a:t>
                      </a:r>
                      <a:endParaRPr lang="en-US" sz="1600" dirty="0">
                        <a:latin typeface="Calibri" pitchFamily="34" charset="0"/>
                      </a:endParaRPr>
                    </a:p>
                  </a:txBody>
                  <a:tcPr marT="34290" marB="34290"/>
                </a:tc>
              </a:tr>
              <a:tr h="480060">
                <a:tc>
                  <a:txBody>
                    <a:bodyPr/>
                    <a:lstStyle/>
                    <a:p>
                      <a:r>
                        <a:rPr lang="en-US" sz="1600" dirty="0" err="1" smtClean="0">
                          <a:latin typeface="Courier New" pitchFamily="49" charset="0"/>
                          <a:cs typeface="Courier New" pitchFamily="49" charset="0"/>
                        </a:rPr>
                        <a:t>gp_resqueue_status</a:t>
                      </a:r>
                      <a:endParaRPr lang="en-US" sz="1600" dirty="0" smtClean="0">
                        <a:latin typeface="Courier New" pitchFamily="49" charset="0"/>
                        <a:cs typeface="Courier New" pitchFamily="49" charset="0"/>
                      </a:endParaRPr>
                    </a:p>
                    <a:p>
                      <a:r>
                        <a:rPr lang="en-US" sz="1600" dirty="0" err="1" smtClean="0">
                          <a:latin typeface="Courier New" pitchFamily="49" charset="0"/>
                          <a:cs typeface="Courier New" pitchFamily="49" charset="0"/>
                        </a:rPr>
                        <a:t>pg_resqueue_status</a:t>
                      </a:r>
                      <a:endParaRPr lang="en-US" sz="1600" dirty="0"/>
                    </a:p>
                  </a:txBody>
                  <a:tcPr marT="34290" marB="34290"/>
                </a:tc>
                <a:tc>
                  <a:txBody>
                    <a:bodyPr/>
                    <a:lstStyle/>
                    <a:p>
                      <a:r>
                        <a:rPr lang="en-US" sz="1600" dirty="0" smtClean="0"/>
                        <a:t>Queue limits, number of active and waiting queries</a:t>
                      </a:r>
                      <a:endParaRPr lang="en-US" sz="1600" dirty="0">
                        <a:latin typeface="Calibri" pitchFamily="34" charset="0"/>
                      </a:endParaRPr>
                    </a:p>
                  </a:txBody>
                  <a:tcPr marT="34290" marB="34290"/>
                </a:tc>
              </a:tr>
              <a:tr h="278130">
                <a:tc>
                  <a:txBody>
                    <a:bodyPr/>
                    <a:lstStyle/>
                    <a:p>
                      <a:r>
                        <a:rPr lang="en-US" sz="1600" dirty="0" err="1" smtClean="0">
                          <a:latin typeface="Courier New" pitchFamily="49" charset="0"/>
                          <a:cs typeface="Courier New" pitchFamily="49" charset="0"/>
                        </a:rPr>
                        <a:t>pg_stat_resqueues</a:t>
                      </a:r>
                      <a:endParaRPr lang="en-US" sz="1600" dirty="0"/>
                    </a:p>
                  </a:txBody>
                  <a:tcPr marT="34290" marB="34290"/>
                </a:tc>
                <a:tc>
                  <a:txBody>
                    <a:bodyPr/>
                    <a:lstStyle/>
                    <a:p>
                      <a:r>
                        <a:rPr lang="en-US" sz="1600" dirty="0" smtClean="0"/>
                        <a:t>Queue statistics and performance over time</a:t>
                      </a:r>
                      <a:endParaRPr lang="en-US" sz="1600" dirty="0">
                        <a:latin typeface="Calibri" pitchFamily="34" charset="0"/>
                      </a:endParaRPr>
                    </a:p>
                  </a:txBody>
                  <a:tcPr marT="34290" marB="34290"/>
                </a:tc>
              </a:tr>
            </a:tbl>
          </a:graphicData>
        </a:graphic>
      </p:graphicFrame>
    </p:spTree>
    <p:extLst>
      <p:ext uri="{BB962C8B-B14F-4D97-AF65-F5344CB8AC3E}">
        <p14:creationId xmlns:p14="http://schemas.microsoft.com/office/powerpoint/2010/main" val="8829082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r>
              <a:rPr lang="en-US" dirty="0" smtClean="0"/>
              <a:t>Roles and privileges</a:t>
            </a:r>
          </a:p>
          <a:p>
            <a:r>
              <a:rPr lang="en-US" dirty="0" smtClean="0"/>
              <a:t>Role assignment to object privileges</a:t>
            </a:r>
          </a:p>
          <a:p>
            <a:r>
              <a:rPr lang="en-US" dirty="0" smtClean="0"/>
              <a:t>Security issues that can affect your database and corresponding data</a:t>
            </a:r>
          </a:p>
          <a:p>
            <a:r>
              <a:rPr lang="en-US" dirty="0" smtClean="0"/>
              <a:t>Creating roles with specific privileges to control access</a:t>
            </a:r>
          </a:p>
          <a:p>
            <a:r>
              <a:rPr lang="en-US" dirty="0" smtClean="0"/>
              <a:t>Isolating users at the physical and functional layers</a:t>
            </a:r>
          </a:p>
          <a:p>
            <a:r>
              <a:rPr lang="en-US" dirty="0" smtClean="0"/>
              <a:t>Workload management process</a:t>
            </a:r>
            <a:endParaRPr lang="en-US" dirty="0"/>
          </a:p>
        </p:txBody>
      </p:sp>
    </p:spTree>
    <p:extLst>
      <p:ext uri="{BB962C8B-B14F-4D97-AF65-F5344CB8AC3E}">
        <p14:creationId xmlns:p14="http://schemas.microsoft.com/office/powerpoint/2010/main" val="18744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Greenplum Workload Management</a:t>
            </a:r>
            <a:endParaRPr lang="en-US" sz="3200" dirty="0">
              <a:solidFill>
                <a:srgbClr val="33928A"/>
              </a:solidFill>
            </a:endParaRPr>
          </a:p>
        </p:txBody>
      </p:sp>
      <p:sp>
        <p:nvSpPr>
          <p:cNvPr id="3" name="Content Placeholder 2"/>
          <p:cNvSpPr>
            <a:spLocks noGrp="1"/>
          </p:cNvSpPr>
          <p:nvPr>
            <p:ph idx="1"/>
          </p:nvPr>
        </p:nvSpPr>
        <p:spPr/>
        <p:txBody>
          <a:bodyPr/>
          <a:lstStyle/>
          <a:p>
            <a:pPr marL="284163" indent="-284163">
              <a:buClr>
                <a:schemeClr val="tx1"/>
              </a:buClr>
              <a:buNone/>
            </a:pPr>
            <a:r>
              <a:rPr lang="en-US" sz="2200" dirty="0" smtClean="0"/>
              <a:t>Let us examine the following:</a:t>
            </a:r>
          </a:p>
          <a:p>
            <a:pPr marL="284163" indent="-284163">
              <a:buClr>
                <a:schemeClr val="tx1"/>
              </a:buClr>
            </a:pPr>
            <a:r>
              <a:rPr lang="en-US" sz="2200" dirty="0" smtClean="0"/>
              <a:t>What is workload management?</a:t>
            </a:r>
          </a:p>
          <a:p>
            <a:pPr marL="284163" indent="-284163">
              <a:buClr>
                <a:schemeClr val="tx1"/>
              </a:buClr>
            </a:pPr>
            <a:r>
              <a:rPr lang="en-US" sz="2200" dirty="0" smtClean="0"/>
              <a:t>How do you create resource queues?</a:t>
            </a:r>
          </a:p>
          <a:p>
            <a:pPr marL="284163" indent="-284163">
              <a:buClr>
                <a:schemeClr val="tx1"/>
              </a:buClr>
            </a:pPr>
            <a:r>
              <a:rPr lang="en-US" sz="2200" dirty="0" smtClean="0"/>
              <a:t>How do you assign roles to resource queues?</a:t>
            </a:r>
          </a:p>
          <a:p>
            <a:pPr marL="284163" indent="-284163">
              <a:buClr>
                <a:schemeClr val="tx1"/>
              </a:buClr>
            </a:pPr>
            <a:r>
              <a:rPr lang="en-US" sz="2200" dirty="0" smtClean="0"/>
              <a:t>What is the runtime evaluation of resource queues?</a:t>
            </a:r>
          </a:p>
          <a:p>
            <a:pPr marL="284163" indent="-284163">
              <a:buClr>
                <a:schemeClr val="tx1"/>
              </a:buClr>
            </a:pPr>
            <a:r>
              <a:rPr lang="en-US" sz="2200" dirty="0" smtClean="0"/>
              <a:t>What are resource queue configuration parameters?</a:t>
            </a:r>
          </a:p>
          <a:p>
            <a:pPr marL="284163" indent="-284163">
              <a:buClr>
                <a:schemeClr val="tx1"/>
              </a:buClr>
            </a:pPr>
            <a:r>
              <a:rPr lang="en-US" sz="2200" dirty="0" smtClean="0"/>
              <a:t>How do you view the status of resource queues?</a:t>
            </a:r>
          </a:p>
        </p:txBody>
      </p:sp>
    </p:spTree>
    <p:extLst>
      <p:ext uri="{BB962C8B-B14F-4D97-AF65-F5344CB8AC3E}">
        <p14:creationId xmlns:p14="http://schemas.microsoft.com/office/powerpoint/2010/main" val="2150189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Workload Management Overview</a:t>
            </a:r>
            <a:endParaRPr lang="en-US" sz="3200" dirty="0">
              <a:solidFill>
                <a:srgbClr val="33928A"/>
              </a:solidFill>
            </a:endParaRPr>
          </a:p>
        </p:txBody>
      </p:sp>
      <p:sp>
        <p:nvSpPr>
          <p:cNvPr id="3" name="Content Placeholder 2"/>
          <p:cNvSpPr>
            <a:spLocks noGrp="1"/>
          </p:cNvSpPr>
          <p:nvPr>
            <p:ph idx="1"/>
          </p:nvPr>
        </p:nvSpPr>
        <p:spPr>
          <a:xfrm>
            <a:off x="457200" y="1033999"/>
            <a:ext cx="8229600" cy="3394472"/>
          </a:xfrm>
        </p:spPr>
        <p:txBody>
          <a:bodyPr/>
          <a:lstStyle/>
          <a:p>
            <a:pPr>
              <a:spcBef>
                <a:spcPts val="600"/>
              </a:spcBef>
              <a:buClr>
                <a:schemeClr val="tx1"/>
              </a:buClr>
              <a:buNone/>
            </a:pPr>
            <a:r>
              <a:rPr lang="en-US" sz="2000" dirty="0" smtClean="0"/>
              <a:t>Workload management:</a:t>
            </a:r>
          </a:p>
          <a:p>
            <a:pPr>
              <a:spcBef>
                <a:spcPts val="600"/>
              </a:spcBef>
              <a:buClr>
                <a:schemeClr val="tx1"/>
              </a:buClr>
            </a:pPr>
            <a:r>
              <a:rPr lang="en-US" sz="2000" dirty="0" smtClean="0"/>
              <a:t>Is used to limit the number of active queries</a:t>
            </a:r>
          </a:p>
          <a:p>
            <a:pPr>
              <a:spcBef>
                <a:spcPts val="600"/>
              </a:spcBef>
              <a:buClr>
                <a:schemeClr val="tx1"/>
              </a:buClr>
            </a:pPr>
            <a:r>
              <a:rPr lang="en-US" sz="2000" dirty="0" smtClean="0"/>
              <a:t>Is meant to prevent overloading of system resources</a:t>
            </a:r>
          </a:p>
          <a:p>
            <a:pPr>
              <a:spcBef>
                <a:spcPts val="600"/>
              </a:spcBef>
              <a:buClr>
                <a:schemeClr val="tx1"/>
              </a:buClr>
            </a:pPr>
            <a:r>
              <a:rPr lang="en-US" sz="2000" dirty="0" smtClean="0"/>
              <a:t>Looks at resource allocation from statement-level point-of-view</a:t>
            </a:r>
          </a:p>
        </p:txBody>
      </p:sp>
      <p:grpSp>
        <p:nvGrpSpPr>
          <p:cNvPr id="6" name="Group 70"/>
          <p:cNvGrpSpPr/>
          <p:nvPr/>
        </p:nvGrpSpPr>
        <p:grpSpPr>
          <a:xfrm>
            <a:off x="228616" y="2733237"/>
            <a:ext cx="2645673" cy="1485900"/>
            <a:chOff x="228600" y="3200400"/>
            <a:chExt cx="2819400" cy="1981200"/>
          </a:xfrm>
        </p:grpSpPr>
        <p:sp>
          <p:nvSpPr>
            <p:cNvPr id="70" name="Isosceles Triangle 69"/>
            <p:cNvSpPr/>
            <p:nvPr/>
          </p:nvSpPr>
          <p:spPr>
            <a:xfrm rot="5400000">
              <a:off x="838200" y="2971800"/>
              <a:ext cx="1828800" cy="2590800"/>
            </a:xfrm>
            <a:prstGeom prst="triangle">
              <a:avLst/>
            </a:prstGeom>
            <a:solidFill>
              <a:schemeClr val="accent5">
                <a:lumMod val="60000"/>
                <a:lumOff val="40000"/>
              </a:schemeClr>
            </a:solidFill>
            <a:ln w="2857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27"/>
            <p:cNvGrpSpPr/>
            <p:nvPr/>
          </p:nvGrpSpPr>
          <p:grpSpPr>
            <a:xfrm>
              <a:off x="228600" y="3200400"/>
              <a:ext cx="2012576" cy="1943100"/>
              <a:chOff x="3657600" y="2019300"/>
              <a:chExt cx="2012576" cy="1943100"/>
            </a:xfrm>
          </p:grpSpPr>
          <p:grpSp>
            <p:nvGrpSpPr>
              <p:cNvPr id="8" name="Group 13"/>
              <p:cNvGrpSpPr/>
              <p:nvPr/>
            </p:nvGrpSpPr>
            <p:grpSpPr>
              <a:xfrm>
                <a:off x="3657600" y="2209800"/>
                <a:ext cx="2012576" cy="1752600"/>
                <a:chOff x="3657600" y="2209800"/>
                <a:chExt cx="2012576" cy="1752600"/>
              </a:xfrm>
            </p:grpSpPr>
            <p:pic>
              <p:nvPicPr>
                <p:cNvPr id="230403" name="Picture 3" descr="C:\Documents and Settings\cantot\My Documents\Training\Supporting Materials\Icons\PNG files for PowerPoint\People\_people12.png"/>
                <p:cNvPicPr>
                  <a:picLocks noChangeAspect="1" noChangeArrowheads="1"/>
                </p:cNvPicPr>
                <p:nvPr/>
              </p:nvPicPr>
              <p:blipFill>
                <a:blip r:embed="rId3" cstate="print"/>
                <a:srcRect/>
                <a:stretch>
                  <a:fillRect/>
                </a:stretch>
              </p:blipFill>
              <p:spPr bwMode="auto">
                <a:xfrm>
                  <a:off x="4572000" y="2590800"/>
                  <a:ext cx="1098176" cy="833437"/>
                </a:xfrm>
                <a:prstGeom prst="rect">
                  <a:avLst/>
                </a:prstGeom>
                <a:noFill/>
              </p:spPr>
            </p:pic>
            <p:pic>
              <p:nvPicPr>
                <p:cNvPr id="11" name="Picture 3" descr="C:\Documents and Settings\cantot\My Documents\Training\Supporting Materials\Icons\PNG files for PowerPoint\People\_people12.png"/>
                <p:cNvPicPr>
                  <a:picLocks noChangeAspect="1" noChangeArrowheads="1"/>
                </p:cNvPicPr>
                <p:nvPr/>
              </p:nvPicPr>
              <p:blipFill>
                <a:blip r:embed="rId3" cstate="print"/>
                <a:srcRect/>
                <a:stretch>
                  <a:fillRect/>
                </a:stretch>
              </p:blipFill>
              <p:spPr bwMode="auto">
                <a:xfrm>
                  <a:off x="4235824" y="3128963"/>
                  <a:ext cx="1098176" cy="833437"/>
                </a:xfrm>
                <a:prstGeom prst="rect">
                  <a:avLst/>
                </a:prstGeom>
                <a:noFill/>
              </p:spPr>
            </p:pic>
            <p:pic>
              <p:nvPicPr>
                <p:cNvPr id="230404" name="Picture 4" descr="C:\Documents and Settings\cantot\My Documents\Training\Supporting Materials\Icons\PNG files for PowerPoint\People\_people2.png"/>
                <p:cNvPicPr>
                  <a:picLocks noChangeAspect="1" noChangeArrowheads="1"/>
                </p:cNvPicPr>
                <p:nvPr/>
              </p:nvPicPr>
              <p:blipFill>
                <a:blip r:embed="rId4" cstate="print"/>
                <a:srcRect/>
                <a:stretch>
                  <a:fillRect/>
                </a:stretch>
              </p:blipFill>
              <p:spPr bwMode="auto">
                <a:xfrm>
                  <a:off x="4038600" y="2209800"/>
                  <a:ext cx="1088000" cy="825714"/>
                </a:xfrm>
                <a:prstGeom prst="rect">
                  <a:avLst/>
                </a:prstGeom>
                <a:noFill/>
              </p:spPr>
            </p:pic>
            <p:pic>
              <p:nvPicPr>
                <p:cNvPr id="230405" name="Picture 5" descr="C:\Documents and Settings\cantot\My Documents\Training\Supporting Materials\Icons\PNG files for PowerPoint\People\_people13.png"/>
                <p:cNvPicPr>
                  <a:picLocks noChangeAspect="1" noChangeArrowheads="1"/>
                </p:cNvPicPr>
                <p:nvPr/>
              </p:nvPicPr>
              <p:blipFill>
                <a:blip r:embed="rId5" cstate="print"/>
                <a:srcRect/>
                <a:stretch>
                  <a:fillRect/>
                </a:stretch>
              </p:blipFill>
              <p:spPr bwMode="auto">
                <a:xfrm flipH="1">
                  <a:off x="3657600" y="2819400"/>
                  <a:ext cx="1088000" cy="825714"/>
                </a:xfrm>
                <a:prstGeom prst="rect">
                  <a:avLst/>
                </a:prstGeom>
                <a:noFill/>
              </p:spPr>
            </p:pic>
          </p:grpSp>
          <p:grpSp>
            <p:nvGrpSpPr>
              <p:cNvPr id="9" name="Group 15"/>
              <p:cNvGrpSpPr>
                <a:grpSpLocks noChangeAspect="1"/>
              </p:cNvGrpSpPr>
              <p:nvPr/>
            </p:nvGrpSpPr>
            <p:grpSpPr>
              <a:xfrm>
                <a:off x="4661336" y="2019300"/>
                <a:ext cx="465667" cy="571500"/>
                <a:chOff x="7984067" y="1752600"/>
                <a:chExt cx="931333" cy="1143000"/>
              </a:xfrm>
            </p:grpSpPr>
            <p:pic>
              <p:nvPicPr>
                <p:cNvPr id="17"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18"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10" name="Group 18"/>
              <p:cNvGrpSpPr>
                <a:grpSpLocks noChangeAspect="1"/>
              </p:cNvGrpSpPr>
              <p:nvPr/>
            </p:nvGrpSpPr>
            <p:grpSpPr>
              <a:xfrm>
                <a:off x="4813736" y="2933700"/>
                <a:ext cx="465667" cy="571500"/>
                <a:chOff x="7984067" y="1752600"/>
                <a:chExt cx="931333" cy="1143000"/>
              </a:xfrm>
            </p:grpSpPr>
            <p:pic>
              <p:nvPicPr>
                <p:cNvPr id="20"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21"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12" name="Group 21"/>
              <p:cNvGrpSpPr>
                <a:grpSpLocks noChangeAspect="1"/>
              </p:cNvGrpSpPr>
              <p:nvPr/>
            </p:nvGrpSpPr>
            <p:grpSpPr>
              <a:xfrm>
                <a:off x="5173133" y="2438400"/>
                <a:ext cx="465667" cy="571500"/>
                <a:chOff x="7984067" y="1752600"/>
                <a:chExt cx="931333" cy="1143000"/>
              </a:xfrm>
            </p:grpSpPr>
            <p:pic>
              <p:nvPicPr>
                <p:cNvPr id="23"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24"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13" name="Group 24"/>
              <p:cNvGrpSpPr>
                <a:grpSpLocks noChangeAspect="1"/>
              </p:cNvGrpSpPr>
              <p:nvPr/>
            </p:nvGrpSpPr>
            <p:grpSpPr>
              <a:xfrm>
                <a:off x="4191000" y="2619702"/>
                <a:ext cx="465667" cy="571500"/>
                <a:chOff x="7984067" y="1752600"/>
                <a:chExt cx="931333" cy="1143000"/>
              </a:xfrm>
            </p:grpSpPr>
            <p:pic>
              <p:nvPicPr>
                <p:cNvPr id="26"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27"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grpSp>
      <p:grpSp>
        <p:nvGrpSpPr>
          <p:cNvPr id="14" name="Group 68"/>
          <p:cNvGrpSpPr/>
          <p:nvPr/>
        </p:nvGrpSpPr>
        <p:grpSpPr>
          <a:xfrm>
            <a:off x="2895609" y="2543112"/>
            <a:ext cx="5648869" cy="1790333"/>
            <a:chOff x="4114800" y="2413490"/>
            <a:chExt cx="6019800" cy="2387110"/>
          </a:xfrm>
        </p:grpSpPr>
        <p:grpSp>
          <p:nvGrpSpPr>
            <p:cNvPr id="15" name="Group 67"/>
            <p:cNvGrpSpPr/>
            <p:nvPr/>
          </p:nvGrpSpPr>
          <p:grpSpPr>
            <a:xfrm>
              <a:off x="4114800" y="2422634"/>
              <a:ext cx="2768960" cy="2377966"/>
              <a:chOff x="4114800" y="2422634"/>
              <a:chExt cx="2768960" cy="2377966"/>
            </a:xfrm>
          </p:grpSpPr>
          <p:grpSp>
            <p:nvGrpSpPr>
              <p:cNvPr id="16" name="Group 59"/>
              <p:cNvGrpSpPr/>
              <p:nvPr/>
            </p:nvGrpSpPr>
            <p:grpSpPr>
              <a:xfrm>
                <a:off x="4290872" y="2590800"/>
                <a:ext cx="2514600" cy="2209800"/>
                <a:chOff x="4267200" y="2590800"/>
                <a:chExt cx="2514600" cy="2209800"/>
              </a:xfrm>
            </p:grpSpPr>
            <p:grpSp>
              <p:nvGrpSpPr>
                <p:cNvPr id="19" name="Group 31"/>
                <p:cNvGrpSpPr/>
                <p:nvPr/>
              </p:nvGrpSpPr>
              <p:grpSpPr>
                <a:xfrm>
                  <a:off x="4267200" y="2590800"/>
                  <a:ext cx="2514600" cy="2209800"/>
                  <a:chOff x="4267200" y="2590800"/>
                  <a:chExt cx="2514600" cy="2209800"/>
                </a:xfrm>
              </p:grpSpPr>
              <p:sp>
                <p:nvSpPr>
                  <p:cNvPr id="29" name="Rounded Rectangle 28"/>
                  <p:cNvSpPr/>
                  <p:nvPr/>
                </p:nvSpPr>
                <p:spPr>
                  <a:xfrm>
                    <a:off x="4267200" y="2590800"/>
                    <a:ext cx="838200" cy="2209800"/>
                  </a:xfrm>
                  <a:prstGeom prst="roundRect">
                    <a:avLst>
                      <a:gd name="adj" fmla="val 1620"/>
                    </a:avLst>
                  </a:prstGeom>
                  <a:solidFill>
                    <a:schemeClr val="accent2">
                      <a:lumMod val="20000"/>
                      <a:lumOff val="80000"/>
                    </a:schemeClr>
                  </a:solid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105400" y="2590800"/>
                    <a:ext cx="838200" cy="2209800"/>
                  </a:xfrm>
                  <a:prstGeom prst="roundRect">
                    <a:avLst>
                      <a:gd name="adj" fmla="val 1620"/>
                    </a:avLst>
                  </a:prstGeom>
                  <a:solidFill>
                    <a:schemeClr val="accent2">
                      <a:lumMod val="20000"/>
                      <a:lumOff val="80000"/>
                    </a:schemeClr>
                  </a:solid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943600" y="2590800"/>
                    <a:ext cx="838200" cy="2209800"/>
                  </a:xfrm>
                  <a:prstGeom prst="roundRect">
                    <a:avLst>
                      <a:gd name="adj" fmla="val 1620"/>
                    </a:avLst>
                  </a:prstGeom>
                  <a:solidFill>
                    <a:schemeClr val="accent2">
                      <a:lumMod val="20000"/>
                      <a:lumOff val="80000"/>
                    </a:schemeClr>
                  </a:solid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32"/>
                <p:cNvGrpSpPr>
                  <a:grpSpLocks noChangeAspect="1"/>
                </p:cNvGrpSpPr>
                <p:nvPr/>
              </p:nvGrpSpPr>
              <p:grpSpPr>
                <a:xfrm>
                  <a:off x="4330700" y="3181350"/>
                  <a:ext cx="698500" cy="857250"/>
                  <a:chOff x="7984067" y="1752600"/>
                  <a:chExt cx="931333" cy="1143000"/>
                </a:xfrm>
              </p:grpSpPr>
              <p:pic>
                <p:nvPicPr>
                  <p:cNvPr id="34"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35"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25" name="Group 35"/>
                <p:cNvGrpSpPr>
                  <a:grpSpLocks noChangeAspect="1"/>
                </p:cNvGrpSpPr>
                <p:nvPr/>
              </p:nvGrpSpPr>
              <p:grpSpPr>
                <a:xfrm>
                  <a:off x="5168900" y="3181350"/>
                  <a:ext cx="698500" cy="857250"/>
                  <a:chOff x="7984067" y="1752600"/>
                  <a:chExt cx="931333" cy="1143000"/>
                </a:xfrm>
              </p:grpSpPr>
              <p:pic>
                <p:nvPicPr>
                  <p:cNvPr id="37"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38"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28" name="Group 38"/>
                <p:cNvGrpSpPr>
                  <a:grpSpLocks noChangeAspect="1"/>
                </p:cNvGrpSpPr>
                <p:nvPr/>
              </p:nvGrpSpPr>
              <p:grpSpPr>
                <a:xfrm>
                  <a:off x="6007100" y="3200400"/>
                  <a:ext cx="698500" cy="857250"/>
                  <a:chOff x="7984067" y="1752600"/>
                  <a:chExt cx="931333" cy="1143000"/>
                </a:xfrm>
              </p:grpSpPr>
              <p:pic>
                <p:nvPicPr>
                  <p:cNvPr id="40"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41"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sp>
            <p:nvSpPr>
              <p:cNvPr id="62" name="TextBox 61"/>
              <p:cNvSpPr txBox="1"/>
              <p:nvPr/>
            </p:nvSpPr>
            <p:spPr>
              <a:xfrm>
                <a:off x="4212589" y="2590801"/>
                <a:ext cx="2671171" cy="574516"/>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Waiting Statements</a:t>
                </a:r>
                <a:endParaRPr lang="en-US" sz="2200" b="1" dirty="0">
                  <a:solidFill>
                    <a:schemeClr val="bg2">
                      <a:lumMod val="75000"/>
                    </a:schemeClr>
                  </a:solidFill>
                  <a:latin typeface="Calibri" pitchFamily="34" charset="0"/>
                </a:endParaRPr>
              </a:p>
            </p:txBody>
          </p:sp>
          <p:pic>
            <p:nvPicPr>
              <p:cNvPr id="230407" name="Picture 7" descr="C:\Documents and Settings\cantot\My Documents\Training\Supporting Materials\Icons\PNG files for PowerPoint\All Others\Symbol Restricted.png"/>
              <p:cNvPicPr>
                <a:picLocks noChangeAspect="1" noChangeArrowheads="1"/>
              </p:cNvPicPr>
              <p:nvPr/>
            </p:nvPicPr>
            <p:blipFill>
              <a:blip r:embed="rId8" cstate="print"/>
              <a:srcRect/>
              <a:stretch>
                <a:fillRect/>
              </a:stretch>
            </p:blipFill>
            <p:spPr bwMode="auto">
              <a:xfrm>
                <a:off x="4114800" y="2422634"/>
                <a:ext cx="381000" cy="381000"/>
              </a:xfrm>
              <a:prstGeom prst="rect">
                <a:avLst/>
              </a:prstGeom>
              <a:noFill/>
            </p:spPr>
          </p:pic>
        </p:grpSp>
        <p:grpSp>
          <p:nvGrpSpPr>
            <p:cNvPr id="32" name="Group 66"/>
            <p:cNvGrpSpPr/>
            <p:nvPr/>
          </p:nvGrpSpPr>
          <p:grpSpPr>
            <a:xfrm>
              <a:off x="6629400" y="2413490"/>
              <a:ext cx="3505200" cy="2387110"/>
              <a:chOff x="6934200" y="2413490"/>
              <a:chExt cx="3505200" cy="2387110"/>
            </a:xfrm>
          </p:grpSpPr>
          <p:grpSp>
            <p:nvGrpSpPr>
              <p:cNvPr id="33" name="Group 58"/>
              <p:cNvGrpSpPr/>
              <p:nvPr/>
            </p:nvGrpSpPr>
            <p:grpSpPr>
              <a:xfrm>
                <a:off x="7086600" y="2590800"/>
                <a:ext cx="3352800" cy="2209800"/>
                <a:chOff x="7086600" y="2590800"/>
                <a:chExt cx="3352800" cy="2209800"/>
              </a:xfrm>
            </p:grpSpPr>
            <p:grpSp>
              <p:nvGrpSpPr>
                <p:cNvPr id="36" name="Group 41"/>
                <p:cNvGrpSpPr/>
                <p:nvPr/>
              </p:nvGrpSpPr>
              <p:grpSpPr>
                <a:xfrm>
                  <a:off x="7086600" y="2590800"/>
                  <a:ext cx="2514600" cy="2209800"/>
                  <a:chOff x="4267200" y="2590800"/>
                  <a:chExt cx="2514600" cy="2209800"/>
                </a:xfrm>
                <a:solidFill>
                  <a:schemeClr val="accent4">
                    <a:lumMod val="20000"/>
                    <a:lumOff val="80000"/>
                  </a:schemeClr>
                </a:solidFill>
              </p:grpSpPr>
              <p:sp>
                <p:nvSpPr>
                  <p:cNvPr id="43" name="Rounded Rectangle 42"/>
                  <p:cNvSpPr/>
                  <p:nvPr/>
                </p:nvSpPr>
                <p:spPr>
                  <a:xfrm>
                    <a:off x="4267200" y="2590800"/>
                    <a:ext cx="838200" cy="2209800"/>
                  </a:xfrm>
                  <a:prstGeom prst="roundRect">
                    <a:avLst>
                      <a:gd name="adj" fmla="val 1620"/>
                    </a:avLst>
                  </a:prstGeom>
                  <a:grp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105400" y="2590800"/>
                    <a:ext cx="838200" cy="2209800"/>
                  </a:xfrm>
                  <a:prstGeom prst="roundRect">
                    <a:avLst>
                      <a:gd name="adj" fmla="val 1620"/>
                    </a:avLst>
                  </a:prstGeom>
                  <a:grp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5943600" y="2590800"/>
                    <a:ext cx="838200" cy="2209800"/>
                  </a:xfrm>
                  <a:prstGeom prst="roundRect">
                    <a:avLst>
                      <a:gd name="adj" fmla="val 1620"/>
                    </a:avLst>
                  </a:prstGeom>
                  <a:grp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45"/>
                <p:cNvGrpSpPr>
                  <a:grpSpLocks noChangeAspect="1"/>
                </p:cNvGrpSpPr>
                <p:nvPr/>
              </p:nvGrpSpPr>
              <p:grpSpPr>
                <a:xfrm>
                  <a:off x="7150100" y="3181350"/>
                  <a:ext cx="698500" cy="857250"/>
                  <a:chOff x="7984067" y="1752600"/>
                  <a:chExt cx="931333" cy="1143000"/>
                </a:xfrm>
              </p:grpSpPr>
              <p:pic>
                <p:nvPicPr>
                  <p:cNvPr id="47"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48"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42" name="Group 48"/>
                <p:cNvGrpSpPr>
                  <a:grpSpLocks noChangeAspect="1"/>
                </p:cNvGrpSpPr>
                <p:nvPr/>
              </p:nvGrpSpPr>
              <p:grpSpPr>
                <a:xfrm>
                  <a:off x="7988300" y="3181350"/>
                  <a:ext cx="698500" cy="857250"/>
                  <a:chOff x="7984067" y="1752600"/>
                  <a:chExt cx="931333" cy="1143000"/>
                </a:xfrm>
              </p:grpSpPr>
              <p:pic>
                <p:nvPicPr>
                  <p:cNvPr id="50"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51"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nvGrpSpPr>
                <p:cNvPr id="46" name="Group 51"/>
                <p:cNvGrpSpPr>
                  <a:grpSpLocks noChangeAspect="1"/>
                </p:cNvGrpSpPr>
                <p:nvPr/>
              </p:nvGrpSpPr>
              <p:grpSpPr>
                <a:xfrm>
                  <a:off x="8826500" y="3200400"/>
                  <a:ext cx="698500" cy="857250"/>
                  <a:chOff x="7984067" y="1752600"/>
                  <a:chExt cx="931333" cy="1143000"/>
                </a:xfrm>
              </p:grpSpPr>
              <p:pic>
                <p:nvPicPr>
                  <p:cNvPr id="53"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54"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sp>
              <p:nvSpPr>
                <p:cNvPr id="55" name="Rounded Rectangle 54"/>
                <p:cNvSpPr/>
                <p:nvPr/>
              </p:nvSpPr>
              <p:spPr>
                <a:xfrm>
                  <a:off x="9601200" y="2590800"/>
                  <a:ext cx="838200" cy="2209800"/>
                </a:xfrm>
                <a:prstGeom prst="roundRect">
                  <a:avLst>
                    <a:gd name="adj" fmla="val 1620"/>
                  </a:avLst>
                </a:prstGeom>
                <a:solidFill>
                  <a:schemeClr val="accent4">
                    <a:lumMod val="20000"/>
                    <a:lumOff val="80000"/>
                  </a:schemeClr>
                </a:solidFill>
                <a:ln w="28575">
                  <a:solidFill>
                    <a:schemeClr val="bg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55"/>
                <p:cNvGrpSpPr>
                  <a:grpSpLocks noChangeAspect="1"/>
                </p:cNvGrpSpPr>
                <p:nvPr/>
              </p:nvGrpSpPr>
              <p:grpSpPr>
                <a:xfrm>
                  <a:off x="9664700" y="3200400"/>
                  <a:ext cx="698500" cy="857250"/>
                  <a:chOff x="7984067" y="1752600"/>
                  <a:chExt cx="931333" cy="1143000"/>
                </a:xfrm>
              </p:grpSpPr>
              <p:pic>
                <p:nvPicPr>
                  <p:cNvPr id="57" name="Picture 2" descr="C:\Documents and Settings\cantot\My Documents\Training\Supporting Materials\Icons\PNG files for PowerPoint\All Others\Symbol Chat.png"/>
                  <p:cNvPicPr>
                    <a:picLocks noChangeAspect="1" noChangeArrowheads="1"/>
                  </p:cNvPicPr>
                  <p:nvPr/>
                </p:nvPicPr>
                <p:blipFill>
                  <a:blip r:embed="rId6" cstate="print"/>
                  <a:srcRect/>
                  <a:stretch>
                    <a:fillRect/>
                  </a:stretch>
                </p:blipFill>
                <p:spPr bwMode="auto">
                  <a:xfrm>
                    <a:off x="7984067" y="1752600"/>
                    <a:ext cx="931333" cy="1143000"/>
                  </a:xfrm>
                  <a:prstGeom prst="rect">
                    <a:avLst/>
                  </a:prstGeom>
                  <a:noFill/>
                </p:spPr>
              </p:pic>
              <p:pic>
                <p:nvPicPr>
                  <p:cNvPr id="58" name="Picture 1" descr="C:\Documents and Settings\cantot\My Documents\Training\Supporting Materials\Icons\PNG files for PowerPoint\All Others\Symbol Help.png"/>
                  <p:cNvPicPr>
                    <a:picLocks noChangeArrowheads="1"/>
                  </p:cNvPicPr>
                  <p:nvPr/>
                </p:nvPicPr>
                <p:blipFill>
                  <a:blip r:embed="rId7" cstate="print"/>
                  <a:srcRect/>
                  <a:stretch>
                    <a:fillRect/>
                  </a:stretch>
                </p:blipFill>
                <p:spPr bwMode="auto">
                  <a:xfrm>
                    <a:off x="8068734" y="1964267"/>
                    <a:ext cx="762000" cy="762000"/>
                  </a:xfrm>
                  <a:prstGeom prst="rect">
                    <a:avLst/>
                  </a:prstGeom>
                  <a:noFill/>
                </p:spPr>
              </p:pic>
            </p:grpSp>
          </p:grpSp>
          <p:sp>
            <p:nvSpPr>
              <p:cNvPr id="63" name="TextBox 62"/>
              <p:cNvSpPr txBox="1"/>
              <p:nvPr/>
            </p:nvSpPr>
            <p:spPr>
              <a:xfrm>
                <a:off x="7578448" y="2590801"/>
                <a:ext cx="2474161" cy="574516"/>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Active Statements</a:t>
                </a:r>
                <a:endParaRPr lang="en-US" sz="2200" b="1" dirty="0">
                  <a:solidFill>
                    <a:schemeClr val="bg2">
                      <a:lumMod val="75000"/>
                    </a:schemeClr>
                  </a:solidFill>
                  <a:latin typeface="Calibri" pitchFamily="34" charset="0"/>
                </a:endParaRPr>
              </a:p>
            </p:txBody>
          </p:sp>
          <p:pic>
            <p:nvPicPr>
              <p:cNvPr id="230408" name="Picture 8" descr="C:\Documents and Settings\cantot\My Documents\Training\Supporting Materials\Icons\PNG files for PowerPoint\All Others\Symbol Refresh.png"/>
              <p:cNvPicPr>
                <a:picLocks noChangeAspect="1" noChangeArrowheads="1"/>
              </p:cNvPicPr>
              <p:nvPr/>
            </p:nvPicPr>
            <p:blipFill>
              <a:blip r:embed="rId9" cstate="print"/>
              <a:srcRect/>
              <a:stretch>
                <a:fillRect/>
              </a:stretch>
            </p:blipFill>
            <p:spPr bwMode="auto">
              <a:xfrm>
                <a:off x="6934200" y="2413490"/>
                <a:ext cx="390144" cy="390144"/>
              </a:xfrm>
              <a:prstGeom prst="rect">
                <a:avLst/>
              </a:prstGeom>
              <a:noFill/>
            </p:spPr>
          </p:pic>
        </p:grpSp>
      </p:grpSp>
      <p:sp>
        <p:nvSpPr>
          <p:cNvPr id="72" name="TextBox 71"/>
          <p:cNvSpPr txBox="1"/>
          <p:nvPr/>
        </p:nvSpPr>
        <p:spPr>
          <a:xfrm>
            <a:off x="835953" y="4267286"/>
            <a:ext cx="965765" cy="430887"/>
          </a:xfrm>
          <a:prstGeom prst="rect">
            <a:avLst/>
          </a:prstGeom>
          <a:solidFill>
            <a:schemeClr val="bg1"/>
          </a:solidFill>
          <a:effectLst>
            <a:softEdge rad="127000"/>
          </a:effectLst>
        </p:spPr>
        <p:txBody>
          <a:bodyPr wrap="square" rtlCol="0">
            <a:spAutoFit/>
          </a:bodyPr>
          <a:lstStyle/>
          <a:p>
            <a:pPr algn="ctr"/>
            <a:r>
              <a:rPr lang="en-US" sz="2200" b="1" dirty="0" smtClean="0">
                <a:solidFill>
                  <a:schemeClr val="bg2">
                    <a:lumMod val="75000"/>
                  </a:schemeClr>
                </a:solidFill>
                <a:latin typeface="Calibri" pitchFamily="34" charset="0"/>
              </a:rPr>
              <a:t>Roles</a:t>
            </a:r>
            <a:endParaRPr lang="en-US" sz="2200" b="1" dirty="0">
              <a:solidFill>
                <a:schemeClr val="bg2">
                  <a:lumMod val="75000"/>
                </a:schemeClr>
              </a:solidFill>
              <a:latin typeface="Calibri" pitchFamily="34" charset="0"/>
            </a:endParaRPr>
          </a:p>
        </p:txBody>
      </p:sp>
      <p:sp>
        <p:nvSpPr>
          <p:cNvPr id="73" name="TextBox 72"/>
          <p:cNvSpPr txBox="1"/>
          <p:nvPr/>
        </p:nvSpPr>
        <p:spPr>
          <a:xfrm>
            <a:off x="5013151" y="4267286"/>
            <a:ext cx="2224383" cy="430887"/>
          </a:xfrm>
          <a:prstGeom prst="rect">
            <a:avLst/>
          </a:prstGeom>
          <a:solidFill>
            <a:schemeClr val="bg1"/>
          </a:solidFill>
          <a:effectLst>
            <a:softEdge rad="127000"/>
          </a:effectLst>
        </p:spPr>
        <p:txBody>
          <a:bodyPr wrap="square" rtlCol="0">
            <a:spAutoFit/>
          </a:bodyPr>
          <a:lstStyle/>
          <a:p>
            <a:pPr algn="ctr"/>
            <a:r>
              <a:rPr lang="en-US" sz="2200" b="1" dirty="0" smtClean="0">
                <a:solidFill>
                  <a:schemeClr val="bg2">
                    <a:lumMod val="75000"/>
                  </a:schemeClr>
                </a:solidFill>
                <a:latin typeface="Calibri" pitchFamily="34" charset="0"/>
              </a:rPr>
              <a:t>Resource Queues</a:t>
            </a:r>
            <a:endParaRPr lang="en-US" sz="2200" b="1" dirty="0">
              <a:solidFill>
                <a:schemeClr val="bg2">
                  <a:lumMod val="75000"/>
                </a:schemeClr>
              </a:solidFill>
              <a:latin typeface="Calibri" pitchFamily="34" charset="0"/>
            </a:endParaRPr>
          </a:p>
        </p:txBody>
      </p:sp>
    </p:spTree>
    <p:extLst>
      <p:ext uri="{BB962C8B-B14F-4D97-AF65-F5344CB8AC3E}">
        <p14:creationId xmlns:p14="http://schemas.microsoft.com/office/powerpoint/2010/main" val="30022508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299"/>
            <a:ext cx="8229600" cy="857250"/>
          </a:xfrm>
        </p:spPr>
        <p:txBody>
          <a:bodyPr/>
          <a:lstStyle/>
          <a:p>
            <a:r>
              <a:rPr lang="en-US" sz="3200" dirty="0" smtClean="0">
                <a:solidFill>
                  <a:srgbClr val="33928A"/>
                </a:solidFill>
              </a:rPr>
              <a:t>Configurable Limits on a Queue</a:t>
            </a:r>
            <a:endParaRPr lang="en-US" sz="3200" dirty="0">
              <a:solidFill>
                <a:srgbClr val="33928A"/>
              </a:solidFill>
            </a:endParaRPr>
          </a:p>
        </p:txBody>
      </p:sp>
      <p:sp>
        <p:nvSpPr>
          <p:cNvPr id="48" name="Rounded Rectangle 47"/>
          <p:cNvSpPr/>
          <p:nvPr/>
        </p:nvSpPr>
        <p:spPr>
          <a:xfrm>
            <a:off x="228600" y="809110"/>
            <a:ext cx="4495800" cy="1714500"/>
          </a:xfrm>
          <a:prstGeom prst="roundRect">
            <a:avLst>
              <a:gd name="adj" fmla="val 2560"/>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94216" y="637668"/>
            <a:ext cx="3044423" cy="430887"/>
          </a:xfrm>
          <a:prstGeom prst="rect">
            <a:avLst/>
          </a:prstGeom>
          <a:solidFill>
            <a:schemeClr val="bg1"/>
          </a:solidFill>
          <a:effectLst>
            <a:softEdge rad="63500"/>
          </a:effectLst>
        </p:spPr>
        <p:txBody>
          <a:bodyPr wrap="none" rtlCol="0">
            <a:spAutoFit/>
          </a:bodyPr>
          <a:lstStyle/>
          <a:p>
            <a:pPr algn="ctr"/>
            <a:r>
              <a:rPr lang="en-US" sz="2200" b="1" dirty="0" smtClean="0">
                <a:solidFill>
                  <a:schemeClr val="bg2">
                    <a:lumMod val="75000"/>
                  </a:schemeClr>
                </a:solidFill>
                <a:latin typeface="Calibri" pitchFamily="34" charset="0"/>
              </a:rPr>
              <a:t> Active Statement Count </a:t>
            </a:r>
            <a:endParaRPr lang="en-US" sz="2200" b="1" dirty="0">
              <a:solidFill>
                <a:schemeClr val="bg2">
                  <a:lumMod val="75000"/>
                </a:schemeClr>
              </a:solidFill>
              <a:latin typeface="Calibri" pitchFamily="34" charset="0"/>
            </a:endParaRPr>
          </a:p>
        </p:txBody>
      </p:sp>
      <p:pic>
        <p:nvPicPr>
          <p:cNvPr id="91" name="Picture 90" descr="resource_queues.png"/>
          <p:cNvPicPr>
            <a:picLocks noChangeAspect="1"/>
          </p:cNvPicPr>
          <p:nvPr/>
        </p:nvPicPr>
        <p:blipFill>
          <a:blip r:embed="rId3" cstate="print"/>
          <a:stretch>
            <a:fillRect/>
          </a:stretch>
        </p:blipFill>
        <p:spPr>
          <a:xfrm>
            <a:off x="152400" y="974136"/>
            <a:ext cx="4528032" cy="1492324"/>
          </a:xfrm>
          <a:prstGeom prst="rect">
            <a:avLst/>
          </a:prstGeom>
        </p:spPr>
      </p:pic>
      <p:sp>
        <p:nvSpPr>
          <p:cNvPr id="92" name="TextBox 91"/>
          <p:cNvSpPr txBox="1"/>
          <p:nvPr/>
        </p:nvSpPr>
        <p:spPr>
          <a:xfrm>
            <a:off x="1271767" y="2189461"/>
            <a:ext cx="2289321" cy="369332"/>
          </a:xfrm>
          <a:prstGeom prst="rect">
            <a:avLst/>
          </a:prstGeom>
          <a:solidFill>
            <a:schemeClr val="bg1"/>
          </a:solidFill>
          <a:effectLst>
            <a:softEdge rad="63500"/>
          </a:effectLst>
        </p:spPr>
        <p:txBody>
          <a:bodyPr wrap="none" rtlCol="0">
            <a:spAutoFit/>
          </a:bodyPr>
          <a:lstStyle/>
          <a:p>
            <a:pPr algn="ctr"/>
            <a:r>
              <a:rPr lang="en-US" b="1" dirty="0" err="1" smtClean="0">
                <a:solidFill>
                  <a:schemeClr val="bg2">
                    <a:lumMod val="75000"/>
                  </a:schemeClr>
                </a:solidFill>
                <a:latin typeface="Calibri" pitchFamily="34" charset="0"/>
              </a:rPr>
              <a:t>active_statements</a:t>
            </a:r>
            <a:r>
              <a:rPr lang="en-US" b="1" dirty="0" smtClean="0">
                <a:solidFill>
                  <a:schemeClr val="bg2">
                    <a:lumMod val="75000"/>
                  </a:schemeClr>
                </a:solidFill>
                <a:latin typeface="Calibri" pitchFamily="34" charset="0"/>
              </a:rPr>
              <a:t> = 3</a:t>
            </a:r>
            <a:endParaRPr lang="en-US" b="1" dirty="0">
              <a:solidFill>
                <a:schemeClr val="bg2">
                  <a:lumMod val="75000"/>
                </a:schemeClr>
              </a:solidFill>
              <a:latin typeface="Calibri" pitchFamily="34" charset="0"/>
            </a:endParaRPr>
          </a:p>
        </p:txBody>
      </p:sp>
      <p:sp>
        <p:nvSpPr>
          <p:cNvPr id="95" name="Rounded Rectangle 94"/>
          <p:cNvSpPr/>
          <p:nvPr/>
        </p:nvSpPr>
        <p:spPr>
          <a:xfrm>
            <a:off x="228600" y="2804855"/>
            <a:ext cx="4495800" cy="1714500"/>
          </a:xfrm>
          <a:prstGeom prst="roundRect">
            <a:avLst>
              <a:gd name="adj" fmla="val 2560"/>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40316" y="2576263"/>
            <a:ext cx="3352200" cy="430887"/>
          </a:xfrm>
          <a:prstGeom prst="rect">
            <a:avLst/>
          </a:prstGeom>
          <a:solidFill>
            <a:schemeClr val="bg1"/>
          </a:solidFill>
          <a:effectLst>
            <a:softEdge rad="63500"/>
          </a:effectLst>
        </p:spPr>
        <p:txBody>
          <a:bodyPr wrap="none" rtlCol="0">
            <a:spAutoFit/>
          </a:bodyPr>
          <a:lstStyle/>
          <a:p>
            <a:pPr algn="ctr"/>
            <a:r>
              <a:rPr lang="en-US" sz="2200" b="1" dirty="0" smtClean="0">
                <a:solidFill>
                  <a:schemeClr val="bg2">
                    <a:lumMod val="75000"/>
                  </a:schemeClr>
                </a:solidFill>
                <a:latin typeface="Calibri" pitchFamily="34" charset="0"/>
              </a:rPr>
              <a:t> Active Statement Memory </a:t>
            </a:r>
            <a:endParaRPr lang="en-US" sz="2200" b="1" dirty="0">
              <a:solidFill>
                <a:schemeClr val="bg2">
                  <a:lumMod val="75000"/>
                </a:schemeClr>
              </a:solidFill>
              <a:latin typeface="Calibri" pitchFamily="34" charset="0"/>
            </a:endParaRPr>
          </a:p>
        </p:txBody>
      </p:sp>
      <p:pic>
        <p:nvPicPr>
          <p:cNvPr id="94" name="Picture 93" descr="resource_queues.png"/>
          <p:cNvPicPr>
            <a:picLocks noChangeAspect="1"/>
          </p:cNvPicPr>
          <p:nvPr/>
        </p:nvPicPr>
        <p:blipFill>
          <a:blip r:embed="rId3" cstate="print"/>
          <a:stretch>
            <a:fillRect/>
          </a:stretch>
        </p:blipFill>
        <p:spPr>
          <a:xfrm>
            <a:off x="152400" y="2897753"/>
            <a:ext cx="4528032" cy="1507309"/>
          </a:xfrm>
          <a:prstGeom prst="rect">
            <a:avLst/>
          </a:prstGeom>
        </p:spPr>
      </p:pic>
      <p:sp>
        <p:nvSpPr>
          <p:cNvPr id="96" name="TextBox 95"/>
          <p:cNvSpPr txBox="1"/>
          <p:nvPr/>
        </p:nvSpPr>
        <p:spPr>
          <a:xfrm>
            <a:off x="1134823" y="4091765"/>
            <a:ext cx="2563209" cy="646331"/>
          </a:xfrm>
          <a:prstGeom prst="rect">
            <a:avLst/>
          </a:prstGeom>
          <a:solidFill>
            <a:schemeClr val="bg1"/>
          </a:solidFill>
          <a:effectLst>
            <a:softEdge rad="63500"/>
          </a:effectLst>
        </p:spPr>
        <p:txBody>
          <a:bodyPr wrap="none" rtlCol="0">
            <a:spAutoFit/>
          </a:bodyPr>
          <a:lstStyle/>
          <a:p>
            <a:pPr algn="ctr"/>
            <a:r>
              <a:rPr lang="en-US" b="1" dirty="0" err="1" smtClean="0">
                <a:solidFill>
                  <a:schemeClr val="bg2">
                    <a:lumMod val="75000"/>
                  </a:schemeClr>
                </a:solidFill>
                <a:latin typeface="Calibri" pitchFamily="34" charset="0"/>
              </a:rPr>
              <a:t>memory_limit</a:t>
            </a:r>
            <a:r>
              <a:rPr lang="en-US" b="1" dirty="0" smtClean="0">
                <a:solidFill>
                  <a:schemeClr val="bg2">
                    <a:lumMod val="75000"/>
                  </a:schemeClr>
                </a:solidFill>
                <a:latin typeface="Calibri" pitchFamily="34" charset="0"/>
              </a:rPr>
              <a:t> = 2000MB</a:t>
            </a:r>
            <a:br>
              <a:rPr lang="en-US" b="1" dirty="0" smtClean="0">
                <a:solidFill>
                  <a:schemeClr val="bg2">
                    <a:lumMod val="75000"/>
                  </a:schemeClr>
                </a:solidFill>
                <a:latin typeface="Calibri" pitchFamily="34" charset="0"/>
              </a:rPr>
            </a:br>
            <a:r>
              <a:rPr lang="en-US" b="1" dirty="0" err="1" smtClean="0">
                <a:solidFill>
                  <a:schemeClr val="bg2">
                    <a:lumMod val="75000"/>
                  </a:schemeClr>
                </a:solidFill>
                <a:latin typeface="Calibri" pitchFamily="34" charset="0"/>
              </a:rPr>
              <a:t>active_statements</a:t>
            </a:r>
            <a:r>
              <a:rPr lang="en-US" b="1" dirty="0" smtClean="0">
                <a:solidFill>
                  <a:schemeClr val="bg2">
                    <a:lumMod val="75000"/>
                  </a:schemeClr>
                </a:solidFill>
                <a:latin typeface="Calibri" pitchFamily="34" charset="0"/>
              </a:rPr>
              <a:t> = 3</a:t>
            </a:r>
            <a:endParaRPr lang="en-US" b="1" dirty="0">
              <a:solidFill>
                <a:schemeClr val="bg2">
                  <a:lumMod val="75000"/>
                </a:schemeClr>
              </a:solidFill>
              <a:latin typeface="Calibri" pitchFamily="34" charset="0"/>
            </a:endParaRPr>
          </a:p>
        </p:txBody>
      </p:sp>
      <p:sp>
        <p:nvSpPr>
          <p:cNvPr id="97" name="TextBox 96"/>
          <p:cNvSpPr txBox="1"/>
          <p:nvPr/>
        </p:nvSpPr>
        <p:spPr>
          <a:xfrm>
            <a:off x="2438416" y="3147763"/>
            <a:ext cx="761747"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666 MB</a:t>
            </a:r>
            <a:endParaRPr lang="en-US" sz="1400" b="1" dirty="0">
              <a:solidFill>
                <a:schemeClr val="bg2">
                  <a:lumMod val="75000"/>
                </a:schemeClr>
              </a:solidFill>
              <a:latin typeface="Calibri" pitchFamily="34" charset="0"/>
            </a:endParaRPr>
          </a:p>
        </p:txBody>
      </p:sp>
      <p:sp>
        <p:nvSpPr>
          <p:cNvPr id="98" name="TextBox 97"/>
          <p:cNvSpPr txBox="1"/>
          <p:nvPr/>
        </p:nvSpPr>
        <p:spPr>
          <a:xfrm>
            <a:off x="3124201" y="3147763"/>
            <a:ext cx="761747"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666 MB</a:t>
            </a:r>
            <a:endParaRPr lang="en-US" sz="1400" b="1" dirty="0">
              <a:solidFill>
                <a:schemeClr val="bg2">
                  <a:lumMod val="75000"/>
                </a:schemeClr>
              </a:solidFill>
              <a:latin typeface="Calibri" pitchFamily="34" charset="0"/>
            </a:endParaRPr>
          </a:p>
        </p:txBody>
      </p:sp>
      <p:sp>
        <p:nvSpPr>
          <p:cNvPr id="99" name="TextBox 98"/>
          <p:cNvSpPr txBox="1"/>
          <p:nvPr/>
        </p:nvSpPr>
        <p:spPr>
          <a:xfrm>
            <a:off x="3891278" y="3147763"/>
            <a:ext cx="761747" cy="307777"/>
          </a:xfrm>
          <a:prstGeom prst="rect">
            <a:avLst/>
          </a:prstGeom>
          <a:noFill/>
        </p:spPr>
        <p:txBody>
          <a:bodyPr wrap="none" rtlCol="0">
            <a:spAutoFit/>
          </a:bodyPr>
          <a:lstStyle/>
          <a:p>
            <a:r>
              <a:rPr lang="en-US" sz="1400" b="1" dirty="0" smtClean="0">
                <a:solidFill>
                  <a:schemeClr val="bg2">
                    <a:lumMod val="75000"/>
                  </a:schemeClr>
                </a:solidFill>
                <a:latin typeface="Calibri" pitchFamily="34" charset="0"/>
              </a:rPr>
              <a:t>666 MB</a:t>
            </a:r>
            <a:endParaRPr lang="en-US" sz="1400" b="1" dirty="0">
              <a:solidFill>
                <a:schemeClr val="bg2">
                  <a:lumMod val="75000"/>
                </a:schemeClr>
              </a:solidFill>
              <a:latin typeface="Calibri" pitchFamily="34" charset="0"/>
            </a:endParaRPr>
          </a:p>
        </p:txBody>
      </p:sp>
      <p:sp>
        <p:nvSpPr>
          <p:cNvPr id="111" name="TextBox 110"/>
          <p:cNvSpPr txBox="1"/>
          <p:nvPr/>
        </p:nvSpPr>
        <p:spPr>
          <a:xfrm>
            <a:off x="5105400" y="841691"/>
            <a:ext cx="3784300" cy="1569660"/>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2">
                    <a:lumMod val="75000"/>
                  </a:schemeClr>
                </a:solidFill>
                <a:latin typeface="Calibri" pitchFamily="34" charset="0"/>
              </a:rPr>
              <a:t>This parameter determines query </a:t>
            </a:r>
            <a:r>
              <a:rPr lang="en-US" sz="1600" b="1" u="sng" dirty="0" smtClean="0">
                <a:solidFill>
                  <a:schemeClr val="bg2">
                    <a:lumMod val="75000"/>
                  </a:schemeClr>
                </a:solidFill>
                <a:latin typeface="Calibri" pitchFamily="34" charset="0"/>
              </a:rPr>
              <a:t>entry</a:t>
            </a:r>
            <a:r>
              <a:rPr lang="en-US" sz="1600" b="1" dirty="0" smtClean="0">
                <a:solidFill>
                  <a:schemeClr val="bg2">
                    <a:lumMod val="75000"/>
                  </a:schemeClr>
                </a:solidFill>
                <a:latin typeface="Calibri" pitchFamily="34" charset="0"/>
              </a:rPr>
              <a:t> into the system to actively run.</a:t>
            </a:r>
          </a:p>
          <a:p>
            <a:endParaRPr lang="en-US" sz="1600" b="1" dirty="0" smtClean="0">
              <a:solidFill>
                <a:schemeClr val="bg2">
                  <a:lumMod val="75000"/>
                </a:schemeClr>
              </a:solidFill>
              <a:latin typeface="Calibri" pitchFamily="34" charset="0"/>
            </a:endParaRPr>
          </a:p>
          <a:p>
            <a:r>
              <a:rPr lang="en-US" sz="1600" b="1" dirty="0" smtClean="0">
                <a:solidFill>
                  <a:schemeClr val="bg2">
                    <a:lumMod val="75000"/>
                  </a:schemeClr>
                </a:solidFill>
                <a:latin typeface="Calibri" pitchFamily="34" charset="0"/>
              </a:rPr>
              <a:t>The maximum number of queries executing in the active queue is limited by the </a:t>
            </a:r>
            <a:r>
              <a:rPr lang="en-US" sz="1600" b="1" dirty="0" err="1" smtClean="0">
                <a:solidFill>
                  <a:schemeClr val="bg2">
                    <a:lumMod val="75000"/>
                  </a:schemeClr>
                </a:solidFill>
                <a:latin typeface="Courier New" pitchFamily="49" charset="0"/>
                <a:cs typeface="Courier New" pitchFamily="49" charset="0"/>
              </a:rPr>
              <a:t>active_statements</a:t>
            </a:r>
            <a:r>
              <a:rPr lang="en-US" sz="1600" b="1" dirty="0" smtClean="0">
                <a:solidFill>
                  <a:schemeClr val="bg2">
                    <a:lumMod val="75000"/>
                  </a:schemeClr>
                </a:solidFill>
                <a:latin typeface="Calibri" pitchFamily="34" charset="0"/>
              </a:rPr>
              <a:t> limit.</a:t>
            </a:r>
          </a:p>
        </p:txBody>
      </p:sp>
      <p:sp>
        <p:nvSpPr>
          <p:cNvPr id="112" name="TextBox 111"/>
          <p:cNvSpPr txBox="1"/>
          <p:nvPr/>
        </p:nvSpPr>
        <p:spPr>
          <a:xfrm>
            <a:off x="5105400" y="2633414"/>
            <a:ext cx="3784300" cy="2062103"/>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2">
                    <a:lumMod val="75000"/>
                  </a:schemeClr>
                </a:solidFill>
                <a:latin typeface="Calibri" pitchFamily="34" charset="0"/>
              </a:rPr>
              <a:t>This parameter determines resources </a:t>
            </a:r>
            <a:r>
              <a:rPr lang="en-US" sz="1600" b="1" u="sng" dirty="0" smtClean="0">
                <a:solidFill>
                  <a:schemeClr val="bg2">
                    <a:lumMod val="75000"/>
                  </a:schemeClr>
                </a:solidFill>
                <a:latin typeface="Calibri" pitchFamily="34" charset="0"/>
              </a:rPr>
              <a:t>allocated</a:t>
            </a:r>
            <a:r>
              <a:rPr lang="en-US" sz="1600" b="1" dirty="0" smtClean="0">
                <a:solidFill>
                  <a:schemeClr val="bg2">
                    <a:lumMod val="75000"/>
                  </a:schemeClr>
                </a:solidFill>
                <a:latin typeface="Calibri" pitchFamily="34" charset="0"/>
              </a:rPr>
              <a:t> to the query.</a:t>
            </a:r>
          </a:p>
          <a:p>
            <a:endParaRPr lang="en-US" sz="1600" b="1" dirty="0" smtClean="0">
              <a:solidFill>
                <a:schemeClr val="bg2">
                  <a:lumMod val="75000"/>
                </a:schemeClr>
              </a:solidFill>
              <a:latin typeface="Calibri" pitchFamily="34" charset="0"/>
            </a:endParaRPr>
          </a:p>
          <a:p>
            <a:r>
              <a:rPr lang="en-US" sz="1600" b="1" dirty="0" smtClean="0">
                <a:solidFill>
                  <a:schemeClr val="bg2">
                    <a:lumMod val="75000"/>
                  </a:schemeClr>
                </a:solidFill>
                <a:latin typeface="Calibri" pitchFamily="34" charset="0"/>
              </a:rPr>
              <a:t>Each query submitted  to the queue will be given a portion of the memory. This amount is based on the amount of queries that can run in the queue or the cost of the query.</a:t>
            </a:r>
          </a:p>
        </p:txBody>
      </p:sp>
    </p:spTree>
    <p:extLst>
      <p:ext uri="{BB962C8B-B14F-4D97-AF65-F5344CB8AC3E}">
        <p14:creationId xmlns:p14="http://schemas.microsoft.com/office/powerpoint/2010/main" val="17097684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28600" y="1247336"/>
            <a:ext cx="5257800" cy="3247683"/>
          </a:xfrm>
          <a:prstGeom prst="roundRect">
            <a:avLst>
              <a:gd name="adj" fmla="val 2560"/>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dirty="0" smtClean="0">
                <a:solidFill>
                  <a:srgbClr val="33928A"/>
                </a:solidFill>
              </a:rPr>
              <a:t>Configurable Limits on a Queue (</a:t>
            </a:r>
            <a:r>
              <a:rPr lang="en-US" sz="3200" dirty="0" err="1" smtClean="0">
                <a:solidFill>
                  <a:srgbClr val="33928A"/>
                </a:solidFill>
              </a:rPr>
              <a:t>Cont</a:t>
            </a:r>
            <a:r>
              <a:rPr lang="en-US" sz="3200" dirty="0" smtClean="0">
                <a:solidFill>
                  <a:srgbClr val="33928A"/>
                </a:solidFill>
              </a:rPr>
              <a:t>)</a:t>
            </a:r>
            <a:endParaRPr lang="en-US" sz="3200" dirty="0">
              <a:solidFill>
                <a:srgbClr val="33928A"/>
              </a:solidFill>
            </a:endParaRPr>
          </a:p>
        </p:txBody>
      </p:sp>
      <p:sp>
        <p:nvSpPr>
          <p:cNvPr id="17" name="TextBox 16"/>
          <p:cNvSpPr txBox="1"/>
          <p:nvPr/>
        </p:nvSpPr>
        <p:spPr>
          <a:xfrm>
            <a:off x="5562600" y="1518388"/>
            <a:ext cx="3429000" cy="2308324"/>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b="1" dirty="0" smtClean="0">
                <a:solidFill>
                  <a:schemeClr val="bg2">
                    <a:lumMod val="75000"/>
                  </a:schemeClr>
                </a:solidFill>
                <a:latin typeface="Calibri" pitchFamily="34" charset="0"/>
              </a:rPr>
              <a:t>This parameter determines resources </a:t>
            </a:r>
            <a:r>
              <a:rPr lang="en-US" b="1" u="sng" dirty="0" smtClean="0">
                <a:solidFill>
                  <a:schemeClr val="bg2">
                    <a:lumMod val="75000"/>
                  </a:schemeClr>
                </a:solidFill>
                <a:latin typeface="Calibri" pitchFamily="34" charset="0"/>
              </a:rPr>
              <a:t>allocated</a:t>
            </a:r>
            <a:r>
              <a:rPr lang="en-US" b="1" dirty="0" smtClean="0">
                <a:solidFill>
                  <a:schemeClr val="bg2">
                    <a:lumMod val="75000"/>
                  </a:schemeClr>
                </a:solidFill>
                <a:latin typeface="Calibri" pitchFamily="34" charset="0"/>
              </a:rPr>
              <a:t> to the query.</a:t>
            </a:r>
          </a:p>
          <a:p>
            <a:endParaRPr lang="en-US" b="1" dirty="0" smtClean="0">
              <a:solidFill>
                <a:schemeClr val="bg2">
                  <a:lumMod val="75000"/>
                </a:schemeClr>
              </a:solidFill>
              <a:latin typeface="Calibri" pitchFamily="34" charset="0"/>
            </a:endParaRPr>
          </a:p>
          <a:p>
            <a:r>
              <a:rPr lang="en-US" b="1" dirty="0" smtClean="0">
                <a:solidFill>
                  <a:schemeClr val="bg2">
                    <a:lumMod val="75000"/>
                  </a:schemeClr>
                </a:solidFill>
                <a:latin typeface="Calibri" pitchFamily="34" charset="0"/>
              </a:rPr>
              <a:t>Queries with higher priorities consume more CPU resources over queries with lower priorities. Queries with the same priorities will evenly share CPU resources.</a:t>
            </a:r>
          </a:p>
        </p:txBody>
      </p:sp>
      <p:graphicFrame>
        <p:nvGraphicFramePr>
          <p:cNvPr id="18" name="Chart 17"/>
          <p:cNvGraphicFramePr/>
          <p:nvPr>
            <p:extLst>
              <p:ext uri="{D42A27DB-BD31-4B8C-83A1-F6EECF244321}">
                <p14:modId xmlns:p14="http://schemas.microsoft.com/office/powerpoint/2010/main" val="2289050562"/>
              </p:ext>
            </p:extLst>
          </p:nvPr>
        </p:nvGraphicFramePr>
        <p:xfrm>
          <a:off x="-457200" y="1258268"/>
          <a:ext cx="47244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3423976" y="2447496"/>
            <a:ext cx="2061532" cy="646331"/>
          </a:xfrm>
          <a:prstGeom prst="rect">
            <a:avLst/>
          </a:prstGeom>
          <a:solidFill>
            <a:schemeClr val="bg1"/>
          </a:solidFill>
          <a:effectLst>
            <a:softEdge rad="127000"/>
          </a:effectLst>
        </p:spPr>
        <p:txBody>
          <a:bodyPr wrap="none" rtlCol="0">
            <a:spAutoFit/>
          </a:bodyPr>
          <a:lstStyle/>
          <a:p>
            <a:r>
              <a:rPr lang="en-US" dirty="0" smtClean="0">
                <a:solidFill>
                  <a:schemeClr val="bg2">
                    <a:lumMod val="75000"/>
                  </a:schemeClr>
                </a:solidFill>
                <a:latin typeface="Calibri" pitchFamily="34" charset="0"/>
              </a:rPr>
              <a:t>Query 1 (from </a:t>
            </a:r>
            <a:r>
              <a:rPr lang="en-US" b="1" dirty="0" smtClean="0">
                <a:solidFill>
                  <a:schemeClr val="bg2">
                    <a:lumMod val="75000"/>
                  </a:schemeClr>
                </a:solidFill>
                <a:latin typeface="Calibri" pitchFamily="34" charset="0"/>
              </a:rPr>
              <a:t>HIGH</a:t>
            </a:r>
            <a:r>
              <a:rPr lang="en-US" dirty="0" smtClean="0">
                <a:solidFill>
                  <a:schemeClr val="bg2">
                    <a:lumMod val="75000"/>
                  </a:schemeClr>
                </a:solidFill>
                <a:latin typeface="Calibri" pitchFamily="34" charset="0"/>
              </a:rPr>
              <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alibri" pitchFamily="34" charset="0"/>
              </a:rPr>
              <a:t>priority queue)</a:t>
            </a:r>
            <a:endParaRPr lang="en-US" dirty="0">
              <a:solidFill>
                <a:schemeClr val="bg2">
                  <a:lumMod val="75000"/>
                </a:schemeClr>
              </a:solidFill>
              <a:latin typeface="Calibri" pitchFamily="34" charset="0"/>
            </a:endParaRPr>
          </a:p>
        </p:txBody>
      </p:sp>
      <p:sp>
        <p:nvSpPr>
          <p:cNvPr id="21" name="TextBox 20"/>
          <p:cNvSpPr txBox="1"/>
          <p:nvPr/>
        </p:nvSpPr>
        <p:spPr>
          <a:xfrm>
            <a:off x="228600" y="3848697"/>
            <a:ext cx="2061532" cy="646331"/>
          </a:xfrm>
          <a:prstGeom prst="rect">
            <a:avLst/>
          </a:prstGeom>
          <a:solidFill>
            <a:schemeClr val="bg1"/>
          </a:solidFill>
          <a:effectLst>
            <a:softEdge rad="127000"/>
          </a:effectLst>
        </p:spPr>
        <p:txBody>
          <a:bodyPr wrap="none" rtlCol="0">
            <a:spAutoFit/>
          </a:bodyPr>
          <a:lstStyle/>
          <a:p>
            <a:r>
              <a:rPr lang="en-US" dirty="0" smtClean="0">
                <a:solidFill>
                  <a:schemeClr val="bg2">
                    <a:lumMod val="75000"/>
                  </a:schemeClr>
                </a:solidFill>
                <a:latin typeface="Calibri" pitchFamily="34" charset="0"/>
              </a:rPr>
              <a:t>Query 2 (from </a:t>
            </a:r>
            <a:r>
              <a:rPr lang="en-US" b="1" dirty="0" smtClean="0">
                <a:solidFill>
                  <a:schemeClr val="bg2">
                    <a:lumMod val="75000"/>
                  </a:schemeClr>
                </a:solidFill>
                <a:latin typeface="Calibri" pitchFamily="34" charset="0"/>
              </a:rPr>
              <a:t>HIGH</a:t>
            </a:r>
            <a:r>
              <a:rPr lang="en-US" dirty="0" smtClean="0">
                <a:solidFill>
                  <a:schemeClr val="bg2">
                    <a:lumMod val="75000"/>
                  </a:schemeClr>
                </a:solidFill>
                <a:latin typeface="Calibri" pitchFamily="34" charset="0"/>
              </a:rPr>
              <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alibri" pitchFamily="34" charset="0"/>
              </a:rPr>
              <a:t>priority queue)</a:t>
            </a:r>
            <a:endParaRPr lang="en-US" dirty="0">
              <a:solidFill>
                <a:schemeClr val="bg2">
                  <a:lumMod val="75000"/>
                </a:schemeClr>
              </a:solidFill>
              <a:latin typeface="Calibri" pitchFamily="34" charset="0"/>
            </a:endParaRPr>
          </a:p>
        </p:txBody>
      </p:sp>
      <p:sp>
        <p:nvSpPr>
          <p:cNvPr id="22" name="TextBox 21"/>
          <p:cNvSpPr txBox="1"/>
          <p:nvPr/>
        </p:nvSpPr>
        <p:spPr>
          <a:xfrm>
            <a:off x="228601" y="1026571"/>
            <a:ext cx="2185214" cy="646331"/>
          </a:xfrm>
          <a:prstGeom prst="rect">
            <a:avLst/>
          </a:prstGeom>
          <a:solidFill>
            <a:schemeClr val="bg1"/>
          </a:solidFill>
          <a:effectLst>
            <a:softEdge rad="127000"/>
          </a:effectLst>
        </p:spPr>
        <p:txBody>
          <a:bodyPr wrap="none" rtlCol="0">
            <a:spAutoFit/>
          </a:bodyPr>
          <a:lstStyle/>
          <a:p>
            <a:r>
              <a:rPr lang="en-US" dirty="0" smtClean="0">
                <a:solidFill>
                  <a:schemeClr val="bg2">
                    <a:lumMod val="75000"/>
                  </a:schemeClr>
                </a:solidFill>
                <a:latin typeface="Calibri" pitchFamily="34" charset="0"/>
              </a:rPr>
              <a:t>   Query 3 (from </a:t>
            </a:r>
            <a:r>
              <a:rPr lang="en-US" b="1" dirty="0" smtClean="0">
                <a:solidFill>
                  <a:schemeClr val="bg2">
                    <a:lumMod val="75000"/>
                  </a:schemeClr>
                </a:solidFill>
                <a:latin typeface="Calibri" pitchFamily="34" charset="0"/>
              </a:rPr>
              <a:t>LOW  </a:t>
            </a:r>
            <a:r>
              <a:rPr lang="en-US" dirty="0" smtClean="0">
                <a:solidFill>
                  <a:schemeClr val="bg2">
                    <a:lumMod val="75000"/>
                  </a:schemeClr>
                </a:solidFill>
                <a:latin typeface="Calibri" pitchFamily="34" charset="0"/>
              </a:rPr>
              <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alibri" pitchFamily="34" charset="0"/>
              </a:rPr>
              <a:t>   priority queue)</a:t>
            </a:r>
            <a:endParaRPr lang="en-US" dirty="0">
              <a:solidFill>
                <a:schemeClr val="bg2">
                  <a:lumMod val="75000"/>
                </a:schemeClr>
              </a:solidFill>
              <a:latin typeface="Calibri" pitchFamily="34" charset="0"/>
            </a:endParaRPr>
          </a:p>
        </p:txBody>
      </p:sp>
      <p:sp>
        <p:nvSpPr>
          <p:cNvPr id="24" name="TextBox 23"/>
          <p:cNvSpPr txBox="1"/>
          <p:nvPr/>
        </p:nvSpPr>
        <p:spPr>
          <a:xfrm>
            <a:off x="3347519" y="3876246"/>
            <a:ext cx="3211135" cy="430887"/>
          </a:xfrm>
          <a:prstGeom prst="rect">
            <a:avLst/>
          </a:prstGeom>
          <a:solidFill>
            <a:schemeClr val="bg1"/>
          </a:solidFill>
          <a:effectLst>
            <a:softEdge rad="63500"/>
          </a:effectLst>
        </p:spPr>
        <p:txBody>
          <a:bodyPr wrap="none" rtlCol="0">
            <a:spAutoFit/>
          </a:bodyPr>
          <a:lstStyle/>
          <a:p>
            <a:pPr algn="ctr"/>
            <a:r>
              <a:rPr lang="en-US" sz="2200" b="1" dirty="0" smtClean="0">
                <a:solidFill>
                  <a:schemeClr val="bg2">
                    <a:lumMod val="75000"/>
                  </a:schemeClr>
                </a:solidFill>
                <a:latin typeface="Calibri" pitchFamily="34" charset="0"/>
              </a:rPr>
              <a:t> Active Statement Priority</a:t>
            </a:r>
            <a:endParaRPr lang="en-US" sz="2200" b="1" dirty="0">
              <a:solidFill>
                <a:schemeClr val="bg2">
                  <a:lumMod val="75000"/>
                </a:schemeClr>
              </a:solidFill>
              <a:latin typeface="Calibri" pitchFamily="34" charset="0"/>
            </a:endParaRPr>
          </a:p>
        </p:txBody>
      </p:sp>
    </p:spTree>
    <p:extLst>
      <p:ext uri="{BB962C8B-B14F-4D97-AF65-F5344CB8AC3E}">
        <p14:creationId xmlns:p14="http://schemas.microsoft.com/office/powerpoint/2010/main" val="2908208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Configurable Limits on a Queue (</a:t>
            </a:r>
            <a:r>
              <a:rPr lang="en-US" sz="3200" dirty="0" err="1" smtClean="0">
                <a:solidFill>
                  <a:srgbClr val="33928A"/>
                </a:solidFill>
              </a:rPr>
              <a:t>Cont</a:t>
            </a:r>
            <a:r>
              <a:rPr lang="en-US" sz="3200" dirty="0" smtClean="0">
                <a:solidFill>
                  <a:srgbClr val="33928A"/>
                </a:solidFill>
              </a:rPr>
              <a:t>)</a:t>
            </a:r>
            <a:endParaRPr lang="en-US" sz="3200" dirty="0">
              <a:solidFill>
                <a:srgbClr val="33928A"/>
              </a:solidFill>
            </a:endParaRPr>
          </a:p>
        </p:txBody>
      </p:sp>
      <p:sp>
        <p:nvSpPr>
          <p:cNvPr id="17" name="TextBox 16"/>
          <p:cNvSpPr txBox="1"/>
          <p:nvPr/>
        </p:nvSpPr>
        <p:spPr>
          <a:xfrm>
            <a:off x="5448300" y="1380368"/>
            <a:ext cx="3581400" cy="2062103"/>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2">
                    <a:lumMod val="75000"/>
                  </a:schemeClr>
                </a:solidFill>
                <a:latin typeface="Calibri" pitchFamily="34" charset="0"/>
              </a:rPr>
              <a:t>This parameter determines query </a:t>
            </a:r>
            <a:r>
              <a:rPr lang="en-US" sz="1600" b="1" u="sng" dirty="0" smtClean="0">
                <a:solidFill>
                  <a:schemeClr val="bg2">
                    <a:lumMod val="75000"/>
                  </a:schemeClr>
                </a:solidFill>
                <a:latin typeface="Calibri" pitchFamily="34" charset="0"/>
              </a:rPr>
              <a:t>entry</a:t>
            </a:r>
            <a:r>
              <a:rPr lang="en-US" sz="1600" b="1" dirty="0" smtClean="0">
                <a:solidFill>
                  <a:schemeClr val="bg2">
                    <a:lumMod val="75000"/>
                  </a:schemeClr>
                </a:solidFill>
                <a:latin typeface="Calibri" pitchFamily="34" charset="0"/>
              </a:rPr>
              <a:t> into the system to actively run.</a:t>
            </a:r>
          </a:p>
          <a:p>
            <a:endParaRPr lang="en-US" sz="1600" b="1" dirty="0" smtClean="0">
              <a:solidFill>
                <a:schemeClr val="bg2">
                  <a:lumMod val="75000"/>
                </a:schemeClr>
              </a:solidFill>
              <a:latin typeface="Calibri" pitchFamily="34" charset="0"/>
            </a:endParaRPr>
          </a:p>
          <a:p>
            <a:r>
              <a:rPr lang="en-US" sz="1600" b="1" dirty="0" smtClean="0">
                <a:solidFill>
                  <a:schemeClr val="bg2">
                    <a:lumMod val="75000"/>
                  </a:schemeClr>
                </a:solidFill>
                <a:latin typeface="Calibri" pitchFamily="34" charset="0"/>
              </a:rPr>
              <a:t>Estimated query costs can be used as a limiting factor for a resource queue. The total cost of all queries running in the queue must be less than or equal to the </a:t>
            </a:r>
            <a:r>
              <a:rPr lang="en-US" sz="1600" b="1" dirty="0" err="1" smtClean="0">
                <a:solidFill>
                  <a:schemeClr val="bg2">
                    <a:lumMod val="75000"/>
                  </a:schemeClr>
                </a:solidFill>
                <a:latin typeface="Courier New" pitchFamily="49" charset="0"/>
                <a:cs typeface="Courier New" pitchFamily="49" charset="0"/>
              </a:rPr>
              <a:t>max_cost</a:t>
            </a:r>
            <a:r>
              <a:rPr lang="en-US" sz="1600" b="1" dirty="0" smtClean="0">
                <a:solidFill>
                  <a:schemeClr val="bg2">
                    <a:lumMod val="75000"/>
                  </a:schemeClr>
                </a:solidFill>
                <a:latin typeface="Calibri" pitchFamily="34" charset="0"/>
              </a:rPr>
              <a:t> value.</a:t>
            </a:r>
          </a:p>
        </p:txBody>
      </p:sp>
      <p:sp>
        <p:nvSpPr>
          <p:cNvPr id="12" name="Rounded Rectangle 11"/>
          <p:cNvSpPr/>
          <p:nvPr/>
        </p:nvSpPr>
        <p:spPr>
          <a:xfrm>
            <a:off x="228600" y="2160063"/>
            <a:ext cx="4495800" cy="1706322"/>
          </a:xfrm>
          <a:prstGeom prst="roundRect">
            <a:avLst>
              <a:gd name="adj" fmla="val 2560"/>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90396" y="1914453"/>
            <a:ext cx="2852063" cy="430887"/>
          </a:xfrm>
          <a:prstGeom prst="rect">
            <a:avLst/>
          </a:prstGeom>
          <a:solidFill>
            <a:schemeClr val="bg1"/>
          </a:solidFill>
          <a:effectLst>
            <a:softEdge rad="63500"/>
          </a:effectLst>
        </p:spPr>
        <p:txBody>
          <a:bodyPr wrap="none" rtlCol="0">
            <a:spAutoFit/>
          </a:bodyPr>
          <a:lstStyle/>
          <a:p>
            <a:pPr algn="ctr"/>
            <a:r>
              <a:rPr lang="en-US" sz="2200" b="1" dirty="0" smtClean="0">
                <a:solidFill>
                  <a:schemeClr val="bg2">
                    <a:lumMod val="75000"/>
                  </a:schemeClr>
                </a:solidFill>
                <a:latin typeface="Calibri" pitchFamily="34" charset="0"/>
              </a:rPr>
              <a:t> Active Statement Cost </a:t>
            </a:r>
            <a:endParaRPr lang="en-US" sz="2200" b="1" dirty="0">
              <a:solidFill>
                <a:schemeClr val="bg2">
                  <a:lumMod val="75000"/>
                </a:schemeClr>
              </a:solidFill>
              <a:latin typeface="Calibri" pitchFamily="34" charset="0"/>
            </a:endParaRPr>
          </a:p>
        </p:txBody>
      </p:sp>
      <p:pic>
        <p:nvPicPr>
          <p:cNvPr id="14" name="Picture 13" descr="resource_queues.png"/>
          <p:cNvPicPr>
            <a:picLocks noChangeAspect="1"/>
          </p:cNvPicPr>
          <p:nvPr/>
        </p:nvPicPr>
        <p:blipFill>
          <a:blip r:embed="rId3" cstate="print"/>
          <a:stretch>
            <a:fillRect/>
          </a:stretch>
        </p:blipFill>
        <p:spPr>
          <a:xfrm>
            <a:off x="152400" y="2243141"/>
            <a:ext cx="4528032" cy="1508944"/>
          </a:xfrm>
          <a:prstGeom prst="rect">
            <a:avLst/>
          </a:prstGeom>
        </p:spPr>
      </p:pic>
      <p:sp>
        <p:nvSpPr>
          <p:cNvPr id="15" name="TextBox 14"/>
          <p:cNvSpPr txBox="1"/>
          <p:nvPr/>
        </p:nvSpPr>
        <p:spPr>
          <a:xfrm>
            <a:off x="1316344" y="3438787"/>
            <a:ext cx="2200167" cy="369332"/>
          </a:xfrm>
          <a:prstGeom prst="rect">
            <a:avLst/>
          </a:prstGeom>
          <a:solidFill>
            <a:schemeClr val="bg1"/>
          </a:solidFill>
          <a:effectLst>
            <a:softEdge rad="63500"/>
          </a:effectLst>
        </p:spPr>
        <p:txBody>
          <a:bodyPr wrap="none" rtlCol="0">
            <a:spAutoFit/>
          </a:bodyPr>
          <a:lstStyle/>
          <a:p>
            <a:pPr algn="ctr"/>
            <a:r>
              <a:rPr lang="en-US" b="1" dirty="0" err="1" smtClean="0">
                <a:solidFill>
                  <a:schemeClr val="bg2">
                    <a:lumMod val="75000"/>
                  </a:schemeClr>
                </a:solidFill>
                <a:latin typeface="Calibri" pitchFamily="34" charset="0"/>
              </a:rPr>
              <a:t>max_cost</a:t>
            </a:r>
            <a:r>
              <a:rPr lang="en-US" b="1" dirty="0" smtClean="0">
                <a:solidFill>
                  <a:schemeClr val="bg2">
                    <a:lumMod val="75000"/>
                  </a:schemeClr>
                </a:solidFill>
                <a:latin typeface="Calibri" pitchFamily="34" charset="0"/>
              </a:rPr>
              <a:t> = 100000.0</a:t>
            </a:r>
            <a:endParaRPr lang="en-US" b="1" dirty="0">
              <a:solidFill>
                <a:schemeClr val="bg2">
                  <a:lumMod val="75000"/>
                </a:schemeClr>
              </a:solidFill>
              <a:latin typeface="Calibri" pitchFamily="34" charset="0"/>
            </a:endParaRPr>
          </a:p>
        </p:txBody>
      </p:sp>
      <p:sp>
        <p:nvSpPr>
          <p:cNvPr id="20" name="Line Callout 1 (Border and Accent Bar) 19"/>
          <p:cNvSpPr/>
          <p:nvPr/>
        </p:nvSpPr>
        <p:spPr>
          <a:xfrm flipH="1">
            <a:off x="5029200" y="3637785"/>
            <a:ext cx="2057400" cy="228600"/>
          </a:xfrm>
          <a:prstGeom prst="accentBorderCallout1">
            <a:avLst>
              <a:gd name="adj1" fmla="val 60433"/>
              <a:gd name="adj2" fmla="val 102915"/>
              <a:gd name="adj3" fmla="val -233555"/>
              <a:gd name="adj4" fmla="val 134918"/>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sz="1600" dirty="0" err="1" smtClean="0">
                <a:solidFill>
                  <a:schemeClr val="bg2">
                    <a:lumMod val="75000"/>
                  </a:schemeClr>
                </a:solidFill>
                <a:latin typeface="Calibri" pitchFamily="34" charset="0"/>
              </a:rPr>
              <a:t>query_cost</a:t>
            </a:r>
            <a:r>
              <a:rPr lang="en-US" sz="1600" dirty="0" smtClean="0">
                <a:solidFill>
                  <a:schemeClr val="bg2">
                    <a:lumMod val="75000"/>
                  </a:schemeClr>
                </a:solidFill>
                <a:latin typeface="Calibri" pitchFamily="34" charset="0"/>
              </a:rPr>
              <a:t> = 30,000.0 </a:t>
            </a:r>
            <a:endParaRPr lang="en-US" sz="1600" dirty="0">
              <a:solidFill>
                <a:schemeClr val="bg2">
                  <a:lumMod val="75000"/>
                </a:schemeClr>
              </a:solidFill>
              <a:latin typeface="Calibri" pitchFamily="34" charset="0"/>
            </a:endParaRPr>
          </a:p>
        </p:txBody>
      </p:sp>
      <p:sp>
        <p:nvSpPr>
          <p:cNvPr id="21" name="Line Callout 1 (Border and Accent Bar) 20"/>
          <p:cNvSpPr/>
          <p:nvPr/>
        </p:nvSpPr>
        <p:spPr>
          <a:xfrm rot="5400000" flipH="1">
            <a:off x="4338646" y="3128198"/>
            <a:ext cx="200025" cy="2019300"/>
          </a:xfrm>
          <a:prstGeom prst="accentBorderCallout1">
            <a:avLst>
              <a:gd name="adj1" fmla="val 59652"/>
              <a:gd name="adj2" fmla="val 126560"/>
              <a:gd name="adj3" fmla="val 91529"/>
              <a:gd name="adj4" fmla="val 597972"/>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err="1" smtClean="0">
                <a:solidFill>
                  <a:schemeClr val="bg2">
                    <a:lumMod val="75000"/>
                  </a:schemeClr>
                </a:solidFill>
                <a:latin typeface="Calibri" pitchFamily="34" charset="0"/>
              </a:rPr>
              <a:t>query_cost</a:t>
            </a:r>
            <a:r>
              <a:rPr lang="en-US" sz="1600" dirty="0" smtClean="0">
                <a:solidFill>
                  <a:schemeClr val="bg2">
                    <a:lumMod val="75000"/>
                  </a:schemeClr>
                </a:solidFill>
                <a:latin typeface="Calibri" pitchFamily="34" charset="0"/>
              </a:rPr>
              <a:t> = 45,000.0 </a:t>
            </a:r>
            <a:endParaRPr lang="en-US" sz="1600" dirty="0">
              <a:solidFill>
                <a:schemeClr val="bg2">
                  <a:lumMod val="75000"/>
                </a:schemeClr>
              </a:solidFill>
              <a:latin typeface="Calibri" pitchFamily="34" charset="0"/>
            </a:endParaRPr>
          </a:p>
        </p:txBody>
      </p:sp>
      <p:sp>
        <p:nvSpPr>
          <p:cNvPr id="22" name="Line Callout 1 (Border and Accent Bar) 21"/>
          <p:cNvSpPr/>
          <p:nvPr/>
        </p:nvSpPr>
        <p:spPr>
          <a:xfrm rot="5400000" flipH="1">
            <a:off x="4124325" y="475485"/>
            <a:ext cx="171450" cy="2324100"/>
          </a:xfrm>
          <a:prstGeom prst="accentBorderCallout1">
            <a:avLst>
              <a:gd name="adj1" fmla="val 58091"/>
              <a:gd name="adj2" fmla="val -33046"/>
              <a:gd name="adj3" fmla="val 107389"/>
              <a:gd name="adj4" fmla="val -612332"/>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600" dirty="0" err="1" smtClean="0">
                <a:solidFill>
                  <a:schemeClr val="bg2">
                    <a:lumMod val="75000"/>
                  </a:schemeClr>
                </a:solidFill>
                <a:latin typeface="Calibri" pitchFamily="34" charset="0"/>
              </a:rPr>
              <a:t>query_cost</a:t>
            </a:r>
            <a:r>
              <a:rPr lang="en-US" sz="1600" dirty="0" smtClean="0">
                <a:solidFill>
                  <a:schemeClr val="bg2">
                    <a:lumMod val="75000"/>
                  </a:schemeClr>
                </a:solidFill>
                <a:latin typeface="Calibri" pitchFamily="34" charset="0"/>
              </a:rPr>
              <a:t> = 25,000.0 </a:t>
            </a:r>
            <a:endParaRPr lang="en-US" sz="1600" dirty="0">
              <a:solidFill>
                <a:schemeClr val="bg2">
                  <a:lumMod val="75000"/>
                </a:schemeClr>
              </a:solidFill>
              <a:latin typeface="Calibri" pitchFamily="34" charset="0"/>
            </a:endParaRPr>
          </a:p>
        </p:txBody>
      </p:sp>
    </p:spTree>
    <p:extLst>
      <p:ext uri="{BB962C8B-B14F-4D97-AF65-F5344CB8AC3E}">
        <p14:creationId xmlns:p14="http://schemas.microsoft.com/office/powerpoint/2010/main" val="2819507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Creating Resource Queues</a:t>
            </a:r>
            <a:endParaRPr lang="en-US" sz="3200" dirty="0">
              <a:solidFill>
                <a:srgbClr val="33928A"/>
              </a:solidFill>
            </a:endParaRPr>
          </a:p>
        </p:txBody>
      </p:sp>
      <p:sp>
        <p:nvSpPr>
          <p:cNvPr id="3" name="Content Placeholder 2"/>
          <p:cNvSpPr>
            <a:spLocks noGrp="1"/>
          </p:cNvSpPr>
          <p:nvPr>
            <p:ph idx="1"/>
          </p:nvPr>
        </p:nvSpPr>
        <p:spPr/>
        <p:txBody>
          <a:bodyPr/>
          <a:lstStyle/>
          <a:p>
            <a:pPr marL="0" indent="0">
              <a:buNone/>
            </a:pPr>
            <a:r>
              <a:rPr lang="en-US" sz="2400" dirty="0" smtClean="0"/>
              <a:t>To create resource queues and manage thresholds, use the following commands: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221989324"/>
              </p:ext>
            </p:extLst>
          </p:nvPr>
        </p:nvGraphicFramePr>
        <p:xfrm>
          <a:off x="381000" y="2274400"/>
          <a:ext cx="8534400" cy="2273089"/>
        </p:xfrm>
        <a:graphic>
          <a:graphicData uri="http://schemas.openxmlformats.org/drawingml/2006/table">
            <a:tbl>
              <a:tblPr firstRow="1" bandRow="1">
                <a:tableStyleId>{5C22544A-7EE6-4342-B048-85BDC9FD1C3A}</a:tableStyleId>
              </a:tblPr>
              <a:tblGrid>
                <a:gridCol w="2695074"/>
                <a:gridCol w="5839326"/>
              </a:tblGrid>
              <a:tr h="342900">
                <a:tc>
                  <a:txBody>
                    <a:bodyPr/>
                    <a:lstStyle/>
                    <a:p>
                      <a:r>
                        <a:rPr lang="en-US" sz="1800" dirty="0" smtClean="0"/>
                        <a:t>Action</a:t>
                      </a:r>
                      <a:endParaRPr lang="en-US" sz="1800" dirty="0"/>
                    </a:p>
                  </a:txBody>
                  <a:tcPr marT="34290" marB="34290" anchor="ctr"/>
                </a:tc>
                <a:tc>
                  <a:txBody>
                    <a:bodyPr/>
                    <a:lstStyle/>
                    <a:p>
                      <a:r>
                        <a:rPr lang="en-US" sz="1800" dirty="0" smtClean="0"/>
                        <a:t>SQL Syntax</a:t>
                      </a:r>
                      <a:endParaRPr lang="en-US" sz="1800" dirty="0"/>
                    </a:p>
                  </a:txBody>
                  <a:tcPr marT="34290" marB="34290" anchor="ctr"/>
                </a:tc>
              </a:tr>
              <a:tr h="1312969">
                <a:tc>
                  <a:txBody>
                    <a:bodyPr/>
                    <a:lstStyle/>
                    <a:p>
                      <a:r>
                        <a:rPr lang="en-US" sz="1800" dirty="0" smtClean="0"/>
                        <a:t>Create or alter a resource</a:t>
                      </a:r>
                      <a:r>
                        <a:rPr lang="en-US" sz="1800" baseline="0" dirty="0" smtClean="0"/>
                        <a:t> queue</a:t>
                      </a:r>
                      <a:endParaRPr lang="en-US" sz="1800" dirty="0">
                        <a:solidFill>
                          <a:srgbClr val="4D4D4D"/>
                        </a:solidFill>
                      </a:endParaRPr>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CREATE|ALTER RESOURCE QUEUE name</a:t>
                      </a:r>
                      <a:r>
                        <a:rPr lang="en-US" sz="1800" baseline="0" dirty="0" smtClean="0"/>
                        <a:t> WITH (MAX_COST=n | </a:t>
                      </a:r>
                      <a:r>
                        <a:rPr lang="en-US" sz="1800" b="1" dirty="0" smtClean="0"/>
                        <a:t>ACTIVE_STATEMENTS=n</a:t>
                      </a:r>
                      <a:r>
                        <a:rPr lang="en-US" sz="1800" baseline="0" dirty="0" smtClean="0"/>
                        <a:t> [,COST_OVERCOMMIT] [,MIN_COST=n] [,</a:t>
                      </a:r>
                      <a:r>
                        <a:rPr lang="en-US" sz="1800" b="1" baseline="0" dirty="0" smtClean="0"/>
                        <a:t>MEMORY_LIMIT=‘</a:t>
                      </a:r>
                      <a:r>
                        <a:rPr lang="en-US" sz="1800" b="1" baseline="0" dirty="0" err="1" smtClean="0"/>
                        <a:t>nM|GB</a:t>
                      </a:r>
                      <a:r>
                        <a:rPr lang="en-US" sz="1800" b="1" baseline="0" dirty="0" smtClean="0"/>
                        <a:t>’] [,PRIORITY=level]</a:t>
                      </a:r>
                      <a:r>
                        <a:rPr lang="en-US" sz="1800" baseline="0" dirty="0" smtClean="0"/>
                        <a:t>)</a:t>
                      </a:r>
                      <a:endParaRPr lang="en-US" sz="1800" i="1" dirty="0" smtClean="0">
                        <a:solidFill>
                          <a:srgbClr val="4D4D4D"/>
                        </a:solidFill>
                        <a:latin typeface="Courier New" pitchFamily="49" charset="0"/>
                        <a:cs typeface="Courier New" pitchFamily="49" charset="0"/>
                      </a:endParaRPr>
                    </a:p>
                  </a:txBody>
                  <a:tcPr marT="34290" marB="34290"/>
                </a:tc>
              </a:tr>
              <a:tr h="617220">
                <a:tc>
                  <a:txBody>
                    <a:bodyPr/>
                    <a:lstStyle/>
                    <a:p>
                      <a:r>
                        <a:rPr lang="en-US" sz="1800" dirty="0" smtClean="0"/>
                        <a:t>Drop a resource queue</a:t>
                      </a:r>
                      <a:endParaRPr lang="en-US" sz="1800" dirty="0" smtClean="0">
                        <a:solidFill>
                          <a:srgbClr val="4D4D4D"/>
                        </a:solidFill>
                      </a:endParaRPr>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DROP RESOURCE QUEUE name</a:t>
                      </a:r>
                      <a:endParaRPr lang="en-US" sz="1800" dirty="0" smtClean="0">
                        <a:solidFill>
                          <a:srgbClr val="4D4D4D"/>
                        </a:solidFill>
                        <a:latin typeface="Courier New" pitchFamily="49" charset="0"/>
                        <a:cs typeface="Courier New" pitchFamily="49" charset="0"/>
                      </a:endParaRPr>
                    </a:p>
                  </a:txBody>
                  <a:tcPr marT="34290" marB="34290"/>
                </a:tc>
              </a:tr>
            </a:tbl>
          </a:graphicData>
        </a:graphic>
      </p:graphicFrame>
    </p:spTree>
    <p:extLst>
      <p:ext uri="{BB962C8B-B14F-4D97-AF65-F5344CB8AC3E}">
        <p14:creationId xmlns:p14="http://schemas.microsoft.com/office/powerpoint/2010/main" val="23994373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CPU Utilization with Priorities</a:t>
            </a:r>
            <a:endParaRPr lang="en-US" dirty="0"/>
          </a:p>
        </p:txBody>
      </p:sp>
      <p:sp>
        <p:nvSpPr>
          <p:cNvPr id="3" name="Content Placeholder 2"/>
          <p:cNvSpPr>
            <a:spLocks noGrp="1"/>
          </p:cNvSpPr>
          <p:nvPr>
            <p:ph idx="1"/>
          </p:nvPr>
        </p:nvSpPr>
        <p:spPr>
          <a:xfrm>
            <a:off x="457200" y="685267"/>
            <a:ext cx="8229600" cy="3394472"/>
          </a:xfrm>
        </p:spPr>
        <p:txBody>
          <a:bodyPr/>
          <a:lstStyle/>
          <a:p>
            <a:pPr>
              <a:spcBef>
                <a:spcPts val="0"/>
              </a:spcBef>
              <a:buNone/>
            </a:pPr>
            <a:r>
              <a:rPr lang="en-US" dirty="0" smtClean="0"/>
              <a:t>Priorities:</a:t>
            </a:r>
          </a:p>
          <a:p>
            <a:pPr>
              <a:spcBef>
                <a:spcPts val="0"/>
              </a:spcBef>
            </a:pPr>
            <a:r>
              <a:rPr lang="en-US" dirty="0" smtClean="0"/>
              <a:t>Control a resource queue’s consumption of resources</a:t>
            </a:r>
          </a:p>
          <a:p>
            <a:pPr>
              <a:spcBef>
                <a:spcPts val="0"/>
              </a:spcBef>
            </a:pPr>
            <a:r>
              <a:rPr lang="en-US" dirty="0" smtClean="0"/>
              <a:t>Are managed with the following SQL commands:</a:t>
            </a:r>
          </a:p>
          <a:p>
            <a:pPr>
              <a:spcBef>
                <a:spcPts val="0"/>
              </a:spcBef>
            </a:pPr>
            <a:endParaRPr lang="en-US" dirty="0" smtClean="0"/>
          </a:p>
          <a:p>
            <a:pPr>
              <a:spcBef>
                <a:spcPts val="0"/>
              </a:spcBef>
            </a:pPr>
            <a:endParaRPr lang="en-US" dirty="0" smtClean="0"/>
          </a:p>
          <a:p>
            <a:pPr>
              <a:spcBef>
                <a:spcPts val="0"/>
              </a:spcBef>
            </a:pPr>
            <a:endParaRPr lang="en-US" dirty="0" smtClean="0"/>
          </a:p>
          <a:p>
            <a:pPr marL="0" indent="0">
              <a:spcBef>
                <a:spcPts val="0"/>
              </a:spcBef>
              <a:buNone/>
            </a:pPr>
            <a:endParaRPr lang="en-US" dirty="0" smtClean="0"/>
          </a:p>
          <a:p>
            <a:pPr>
              <a:spcBef>
                <a:spcPts val="0"/>
              </a:spcBef>
            </a:pPr>
            <a:r>
              <a:rPr lang="en-US" dirty="0" smtClean="0"/>
              <a:t>Can be one of the following:</a:t>
            </a:r>
          </a:p>
          <a:p>
            <a:pPr lvl="1">
              <a:spcBef>
                <a:spcPts val="0"/>
              </a:spcBef>
            </a:pPr>
            <a:r>
              <a:rPr lang="en-US" dirty="0" smtClean="0">
                <a:latin typeface="Courier New" pitchFamily="49" charset="0"/>
                <a:cs typeface="Courier New" pitchFamily="49" charset="0"/>
              </a:rPr>
              <a:t>MIN</a:t>
            </a:r>
          </a:p>
          <a:p>
            <a:pPr lvl="1">
              <a:spcBef>
                <a:spcPts val="0"/>
              </a:spcBef>
            </a:pPr>
            <a:r>
              <a:rPr lang="en-US" dirty="0" smtClean="0">
                <a:latin typeface="Courier New" pitchFamily="49" charset="0"/>
                <a:cs typeface="Courier New" pitchFamily="49" charset="0"/>
              </a:rPr>
              <a:t>LOW</a:t>
            </a:r>
          </a:p>
          <a:p>
            <a:pPr lvl="1">
              <a:spcBef>
                <a:spcPts val="0"/>
              </a:spcBef>
            </a:pPr>
            <a:r>
              <a:rPr lang="en-US" dirty="0" smtClean="0">
                <a:latin typeface="Courier New" pitchFamily="49" charset="0"/>
                <a:cs typeface="Courier New" pitchFamily="49" charset="0"/>
              </a:rPr>
              <a:t>MEDIUM</a:t>
            </a:r>
            <a:r>
              <a:rPr lang="en-US" dirty="0" smtClean="0">
                <a:cs typeface="Courier New" pitchFamily="49" charset="0"/>
              </a:rPr>
              <a:t> (default setting if not specified)</a:t>
            </a:r>
          </a:p>
        </p:txBody>
      </p:sp>
      <p:graphicFrame>
        <p:nvGraphicFramePr>
          <p:cNvPr id="6" name="Table 5"/>
          <p:cNvGraphicFramePr>
            <a:graphicFrameLocks noGrp="1"/>
          </p:cNvGraphicFramePr>
          <p:nvPr>
            <p:extLst>
              <p:ext uri="{D42A27DB-BD31-4B8C-83A1-F6EECF244321}">
                <p14:modId xmlns:p14="http://schemas.microsoft.com/office/powerpoint/2010/main" val="3877171687"/>
              </p:ext>
            </p:extLst>
          </p:nvPr>
        </p:nvGraphicFramePr>
        <p:xfrm>
          <a:off x="457200" y="1904389"/>
          <a:ext cx="8229600" cy="1348740"/>
        </p:xfrm>
        <a:graphic>
          <a:graphicData uri="http://schemas.openxmlformats.org/drawingml/2006/table">
            <a:tbl>
              <a:tblPr firstRow="1" bandRow="1">
                <a:tableStyleId>{5C22544A-7EE6-4342-B048-85BDC9FD1C3A}</a:tableStyleId>
              </a:tblPr>
              <a:tblGrid>
                <a:gridCol w="2895600"/>
                <a:gridCol w="5334000"/>
              </a:tblGrid>
              <a:tr h="342900">
                <a:tc>
                  <a:txBody>
                    <a:bodyPr/>
                    <a:lstStyle/>
                    <a:p>
                      <a:r>
                        <a:rPr lang="en-US" sz="1400" dirty="0" smtClean="0"/>
                        <a:t>Action</a:t>
                      </a:r>
                      <a:endParaRPr lang="en-US" sz="1400" dirty="0"/>
                    </a:p>
                  </a:txBody>
                  <a:tcPr marT="34290" marB="34290" anchor="ctr"/>
                </a:tc>
                <a:tc>
                  <a:txBody>
                    <a:bodyPr/>
                    <a:lstStyle/>
                    <a:p>
                      <a:r>
                        <a:rPr lang="en-US" sz="1400" dirty="0" smtClean="0"/>
                        <a:t>SQL Syntax</a:t>
                      </a:r>
                      <a:endParaRPr lang="en-US" sz="1400" dirty="0"/>
                    </a:p>
                  </a:txBody>
                  <a:tcPr marT="34290" marB="34290" anchor="ctr"/>
                </a:tc>
              </a:tr>
              <a:tr h="502920">
                <a:tc>
                  <a:txBody>
                    <a:bodyPr/>
                    <a:lstStyle/>
                    <a:p>
                      <a:r>
                        <a:rPr lang="en-US" sz="1400" dirty="0" smtClean="0"/>
                        <a:t>Create a resource with a specific priority</a:t>
                      </a:r>
                      <a:endParaRPr lang="en-US" sz="14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Courier New" pitchFamily="49" charset="0"/>
                          <a:cs typeface="Courier New" pitchFamily="49" charset="0"/>
                        </a:rPr>
                        <a:t>CREATE RESOURCE QUEUE </a:t>
                      </a:r>
                      <a:r>
                        <a:rPr lang="en-US" sz="1400" i="1" dirty="0" smtClean="0">
                          <a:latin typeface="Courier New" pitchFamily="49" charset="0"/>
                          <a:cs typeface="Courier New" pitchFamily="49" charset="0"/>
                        </a:rPr>
                        <a:t>name</a:t>
                      </a:r>
                      <a:r>
                        <a:rPr lang="en-US" sz="1400" i="0" dirty="0" smtClean="0">
                          <a:latin typeface="Courier New" pitchFamily="49" charset="0"/>
                          <a:cs typeface="Courier New" pitchFamily="49" charset="0"/>
                        </a:rPr>
                        <a:t> WITH (PRIORITY=</a:t>
                      </a:r>
                      <a:r>
                        <a:rPr lang="en-US" sz="1400" i="1" dirty="0" smtClean="0">
                          <a:latin typeface="Courier New" pitchFamily="49" charset="0"/>
                          <a:cs typeface="Courier New" pitchFamily="49" charset="0"/>
                        </a:rPr>
                        <a:t>level</a:t>
                      </a:r>
                      <a:r>
                        <a:rPr lang="en-US" sz="1400" i="0" dirty="0" smtClean="0">
                          <a:latin typeface="Courier New" pitchFamily="49" charset="0"/>
                          <a:cs typeface="Courier New" pitchFamily="49" charset="0"/>
                        </a:rPr>
                        <a:t>)</a:t>
                      </a:r>
                      <a:endParaRPr lang="en-US" sz="1400" i="1" dirty="0" smtClean="0">
                        <a:latin typeface="Courier New" pitchFamily="49" charset="0"/>
                        <a:cs typeface="Courier New" pitchFamily="49" charset="0"/>
                      </a:endParaRPr>
                    </a:p>
                  </a:txBody>
                  <a:tcPr marT="34290" marB="34290"/>
                </a:tc>
              </a:tr>
              <a:tr h="502920">
                <a:tc>
                  <a:txBody>
                    <a:bodyPr/>
                    <a:lstStyle/>
                    <a:p>
                      <a:r>
                        <a:rPr lang="en-US" sz="1400" dirty="0" smtClean="0"/>
                        <a:t>Alter a resource queue to have a specific priority</a:t>
                      </a:r>
                      <a:endParaRPr lang="en-US" sz="14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Courier New" pitchFamily="49" charset="0"/>
                          <a:cs typeface="Courier New" pitchFamily="49" charset="0"/>
                        </a:rPr>
                        <a:t>ALTER RESOURCE QUEUE </a:t>
                      </a:r>
                      <a:r>
                        <a:rPr lang="en-US" sz="1400" i="1" dirty="0" smtClean="0">
                          <a:latin typeface="Courier New" pitchFamily="49" charset="0"/>
                          <a:cs typeface="Courier New" pitchFamily="49" charset="0"/>
                        </a:rPr>
                        <a:t>name</a:t>
                      </a:r>
                      <a:r>
                        <a:rPr lang="en-US" sz="1400" i="0" dirty="0" smtClean="0">
                          <a:latin typeface="Courier New" pitchFamily="49" charset="0"/>
                          <a:cs typeface="Courier New" pitchFamily="49" charset="0"/>
                        </a:rPr>
                        <a:t> WITH (PRIORITY=</a:t>
                      </a:r>
                      <a:r>
                        <a:rPr lang="en-US" sz="1400" i="1" dirty="0" smtClean="0">
                          <a:latin typeface="Courier New" pitchFamily="49" charset="0"/>
                          <a:cs typeface="Courier New" pitchFamily="49" charset="0"/>
                        </a:rPr>
                        <a:t>level</a:t>
                      </a:r>
                      <a:r>
                        <a:rPr lang="en-US" sz="1400" i="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txBody>
                  <a:tcPr marT="34290" marB="34290"/>
                </a:tc>
              </a:tr>
            </a:tbl>
          </a:graphicData>
        </a:graphic>
      </p:graphicFrame>
      <p:sp>
        <p:nvSpPr>
          <p:cNvPr id="7" name="Content Placeholder 2"/>
          <p:cNvSpPr txBox="1">
            <a:spLocks/>
          </p:cNvSpPr>
          <p:nvPr/>
        </p:nvSpPr>
        <p:spPr bwMode="auto">
          <a:xfrm>
            <a:off x="2499651" y="3582398"/>
            <a:ext cx="3124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1" hangingPunct="1">
              <a:spcBef>
                <a:spcPts val="600"/>
              </a:spcBef>
              <a:buClr>
                <a:schemeClr val="accent1"/>
              </a:buClr>
              <a:buFont typeface="Arial" pitchFamily="34" charset="0"/>
              <a:buNone/>
              <a:defRPr sz="2400">
                <a:latin typeface="+mn-lt"/>
              </a:defRPr>
            </a:lvl1pPr>
            <a:lvl2pPr marL="742950" lvl="1" indent="-285750" eaLnBrk="1" hangingPunct="1">
              <a:spcBef>
                <a:spcPts val="600"/>
              </a:spcBef>
              <a:buClr>
                <a:schemeClr val="accent1"/>
              </a:buClr>
              <a:buFont typeface="Arial" pitchFamily="34" charset="0"/>
              <a:buChar char="–"/>
              <a:defRPr sz="2400">
                <a:latin typeface="Courier New" pitchFamily="49" charset="0"/>
                <a:cs typeface="Courier New" pitchFamily="49" charset="0"/>
              </a:defRPr>
            </a:lvl2pPr>
            <a:lvl3pPr marL="1143000" indent="-228600" eaLnBrk="1" hangingPunct="1">
              <a:spcBef>
                <a:spcPts val="600"/>
              </a:spcBef>
              <a:buClr>
                <a:schemeClr val="accent1"/>
              </a:buClr>
              <a:buFont typeface="Arial" pitchFamily="34" charset="0"/>
              <a:buChar char="•"/>
              <a:defRPr sz="2000">
                <a:latin typeface="+mn-lt"/>
              </a:defRPr>
            </a:lvl3pPr>
            <a:lvl4pPr marL="1600200" indent="-228600" eaLnBrk="1" hangingPunct="1">
              <a:spcBef>
                <a:spcPts val="600"/>
              </a:spcBef>
              <a:buClr>
                <a:schemeClr val="accent1"/>
              </a:buClr>
              <a:buFont typeface="Arial" pitchFamily="34" charset="0"/>
              <a:buChar char="–"/>
              <a:defRPr sz="1800">
                <a:latin typeface="+mn-lt"/>
              </a:defRPr>
            </a:lvl4pPr>
            <a:lvl5pPr marL="2057400" indent="-228600" eaLnBrk="1" hangingPunct="1">
              <a:spcBef>
                <a:spcPts val="600"/>
              </a:spcBef>
              <a:buClr>
                <a:schemeClr val="accent1"/>
              </a:buClr>
              <a:buFont typeface="Arial" pitchFamily="34" charset="0"/>
              <a:buChar char="»"/>
              <a:defRPr sz="1600">
                <a:latin typeface="+mn-lt"/>
              </a:defRPr>
            </a:lvl5pPr>
            <a:lvl6pPr marL="2514600" indent="-228600" defTabSz="457200">
              <a:spcBef>
                <a:spcPct val="20000"/>
              </a:spcBef>
              <a:buFont typeface="Arial"/>
              <a:buChar char="•"/>
              <a:defRPr sz="2000">
                <a:latin typeface="+mn-lt"/>
                <a:ea typeface="+mn-ea"/>
              </a:defRPr>
            </a:lvl6pPr>
            <a:lvl7pPr marL="2971800" indent="-228600" defTabSz="457200">
              <a:spcBef>
                <a:spcPct val="20000"/>
              </a:spcBef>
              <a:buFont typeface="Arial"/>
              <a:buChar char="•"/>
              <a:defRPr sz="2000">
                <a:latin typeface="+mn-lt"/>
                <a:ea typeface="+mn-ea"/>
              </a:defRPr>
            </a:lvl7pPr>
            <a:lvl8pPr marL="3429000" indent="-228600" defTabSz="457200">
              <a:spcBef>
                <a:spcPct val="20000"/>
              </a:spcBef>
              <a:buFont typeface="Arial"/>
              <a:buChar char="•"/>
              <a:defRPr sz="2000">
                <a:latin typeface="+mn-lt"/>
                <a:ea typeface="+mn-ea"/>
              </a:defRPr>
            </a:lvl8pPr>
            <a:lvl9pPr marL="3886200" indent="-228600" defTabSz="457200">
              <a:spcBef>
                <a:spcPct val="20000"/>
              </a:spcBef>
              <a:buFont typeface="Arial"/>
              <a:buChar char="•"/>
              <a:defRPr sz="2000">
                <a:latin typeface="+mn-lt"/>
                <a:ea typeface="+mn-ea"/>
              </a:defRPr>
            </a:lvl9pPr>
          </a:lstStyle>
          <a:p>
            <a:pPr lvl="1">
              <a:spcBef>
                <a:spcPts val="0"/>
              </a:spcBef>
            </a:pPr>
            <a:r>
              <a:rPr lang="en-US" dirty="0"/>
              <a:t>HIGH</a:t>
            </a:r>
          </a:p>
          <a:p>
            <a:pPr lvl="1">
              <a:spcBef>
                <a:spcPts val="0"/>
              </a:spcBef>
            </a:pPr>
            <a:r>
              <a:rPr lang="en-US" dirty="0"/>
              <a:t>MAX</a:t>
            </a:r>
          </a:p>
        </p:txBody>
      </p:sp>
    </p:spTree>
    <p:extLst>
      <p:ext uri="{BB962C8B-B14F-4D97-AF65-F5344CB8AC3E}">
        <p14:creationId xmlns:p14="http://schemas.microsoft.com/office/powerpoint/2010/main" val="32339959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38"/>
            <a:ext cx="8229600" cy="857250"/>
          </a:xfrm>
        </p:spPr>
        <p:txBody>
          <a:bodyPr/>
          <a:lstStyle/>
          <a:p>
            <a:r>
              <a:rPr lang="en-US" dirty="0" smtClean="0"/>
              <a:t>Managing Memory Allocation with Memory Limits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10198461"/>
              </p:ext>
            </p:extLst>
          </p:nvPr>
        </p:nvGraphicFramePr>
        <p:xfrm>
          <a:off x="21219" y="1704432"/>
          <a:ext cx="9144001" cy="3028950"/>
        </p:xfrm>
        <a:graphic>
          <a:graphicData uri="http://schemas.openxmlformats.org/drawingml/2006/table">
            <a:tbl>
              <a:tblPr firstRow="1" bandRow="1">
                <a:tableStyleId>{5C22544A-7EE6-4342-B048-85BDC9FD1C3A}</a:tableStyleId>
              </a:tblPr>
              <a:tblGrid>
                <a:gridCol w="2464905"/>
                <a:gridCol w="3498574"/>
                <a:gridCol w="3180522"/>
              </a:tblGrid>
              <a:tr h="502920">
                <a:tc>
                  <a:txBody>
                    <a:bodyPr/>
                    <a:lstStyle/>
                    <a:p>
                      <a:r>
                        <a:rPr lang="en-US" sz="1400" dirty="0" smtClean="0"/>
                        <a:t>Action</a:t>
                      </a:r>
                      <a:endParaRPr lang="en-US" sz="1400" dirty="0"/>
                    </a:p>
                  </a:txBody>
                  <a:tcPr marT="34290" marB="34290" anchor="ctr"/>
                </a:tc>
                <a:tc>
                  <a:txBody>
                    <a:bodyPr/>
                    <a:lstStyle/>
                    <a:p>
                      <a:r>
                        <a:rPr lang="en-US" sz="1400" dirty="0" smtClean="0"/>
                        <a:t>SQL Syntax</a:t>
                      </a:r>
                      <a:endParaRPr lang="en-US" sz="1400" dirty="0"/>
                    </a:p>
                  </a:txBody>
                  <a:tcPr marT="34290" marB="34290" anchor="ctr"/>
                </a:tc>
                <a:tc>
                  <a:txBody>
                    <a:bodyPr/>
                    <a:lstStyle/>
                    <a:p>
                      <a:r>
                        <a:rPr lang="en-US" sz="1400" dirty="0" smtClean="0"/>
                        <a:t>Memory</a:t>
                      </a:r>
                      <a:r>
                        <a:rPr lang="en-US" sz="1400" baseline="0" dirty="0" smtClean="0"/>
                        <a:t> Allocation per Query</a:t>
                      </a:r>
                      <a:endParaRPr lang="en-US" sz="1400" dirty="0"/>
                    </a:p>
                  </a:txBody>
                  <a:tcPr marT="34290" marB="34290" anchor="ctr"/>
                </a:tc>
              </a:tr>
              <a:tr h="1371600">
                <a:tc>
                  <a:txBody>
                    <a:bodyPr/>
                    <a:lstStyle/>
                    <a:p>
                      <a:r>
                        <a:rPr lang="en-US" sz="1400" dirty="0" smtClean="0"/>
                        <a:t>Create or alter  a resource with a specific memory limit and maximum number of statements</a:t>
                      </a:r>
                      <a:endParaRPr lang="en-US" sz="14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Courier New" pitchFamily="49" charset="0"/>
                          <a:cs typeface="Courier New" pitchFamily="49" charset="0"/>
                        </a:rPr>
                        <a:t>CREATE|ALTER RESOURCE QUEUE </a:t>
                      </a:r>
                      <a:r>
                        <a:rPr lang="en-US" sz="1400" i="1" dirty="0" smtClean="0">
                          <a:latin typeface="Courier New" pitchFamily="49" charset="0"/>
                          <a:cs typeface="Courier New" pitchFamily="49" charset="0"/>
                        </a:rPr>
                        <a:t>name</a:t>
                      </a:r>
                      <a:r>
                        <a:rPr lang="en-US" sz="1400" i="0" dirty="0" smtClean="0">
                          <a:latin typeface="Courier New" pitchFamily="49" charset="0"/>
                          <a:cs typeface="Courier New" pitchFamily="49" charset="0"/>
                        </a:rPr>
                        <a:t> WITH (ACTIVE_STATEMENTS = x</a:t>
                      </a:r>
                      <a:r>
                        <a:rPr lang="en-US" sz="1400" i="0" baseline="0" dirty="0" smtClean="0">
                          <a:latin typeface="Courier New" pitchFamily="49" charset="0"/>
                          <a:cs typeface="Courier New" pitchFamily="49" charset="0"/>
                        </a:rPr>
                        <a:t>, </a:t>
                      </a:r>
                      <a:r>
                        <a:rPr lang="en-US" sz="1400" i="0" dirty="0" smtClean="0">
                          <a:latin typeface="Courier New" pitchFamily="49" charset="0"/>
                          <a:cs typeface="Courier New" pitchFamily="49" charset="0"/>
                        </a:rPr>
                        <a:t>MEMORY_LIMIT=‘</a:t>
                      </a:r>
                      <a:r>
                        <a:rPr lang="en-US" sz="1400" i="0" dirty="0" err="1" smtClean="0">
                          <a:latin typeface="Courier New" pitchFamily="49" charset="0"/>
                          <a:cs typeface="Courier New" pitchFamily="49" charset="0"/>
                        </a:rPr>
                        <a:t>xxxM|GB</a:t>
                      </a:r>
                      <a:r>
                        <a:rPr lang="en-US" sz="1400" i="0" dirty="0" smtClean="0">
                          <a:latin typeface="Courier New" pitchFamily="49" charset="0"/>
                          <a:cs typeface="Courier New" pitchFamily="49" charset="0"/>
                        </a:rPr>
                        <a:t>’</a:t>
                      </a:r>
                      <a:r>
                        <a:rPr lang="en-US" sz="1400" i="1" dirty="0" smtClean="0">
                          <a:latin typeface="Courier New" pitchFamily="49" charset="0"/>
                          <a:cs typeface="Courier New" pitchFamily="49" charset="0"/>
                        </a:rPr>
                        <a:t>)</a:t>
                      </a:r>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Courier New" pitchFamily="49" charset="0"/>
                          <a:cs typeface="Courier New" pitchFamily="49" charset="0"/>
                        </a:rPr>
                        <a:t>MEMORY_LIMIT/</a:t>
                      </a:r>
                      <a:br>
                        <a:rPr lang="en-US" sz="1400" i="0" dirty="0" smtClean="0">
                          <a:latin typeface="Courier New" pitchFamily="49" charset="0"/>
                          <a:cs typeface="Courier New" pitchFamily="49" charset="0"/>
                        </a:rPr>
                      </a:br>
                      <a:r>
                        <a:rPr lang="en-US" sz="1400" i="0" dirty="0" smtClean="0">
                          <a:latin typeface="Courier New" pitchFamily="49" charset="0"/>
                          <a:cs typeface="Courier New" pitchFamily="49" charset="0"/>
                        </a:rPr>
                        <a:t>ACTIVE_STATEMENTS</a:t>
                      </a:r>
                    </a:p>
                  </a:txBody>
                  <a:tcPr marT="34290" marB="34290"/>
                </a:tc>
              </a:tr>
              <a:tr h="1154430">
                <a:tc>
                  <a:txBody>
                    <a:bodyPr/>
                    <a:lstStyle/>
                    <a:p>
                      <a:r>
                        <a:rPr lang="en-US" sz="1400" dirty="0" smtClean="0"/>
                        <a:t>Create or alter a resource queue to have a specific memory limit with </a:t>
                      </a:r>
                      <a:r>
                        <a:rPr lang="en-US" sz="1400" dirty="0" smtClean="0">
                          <a:latin typeface="Courier New" pitchFamily="49" charset="0"/>
                          <a:cs typeface="Courier New" pitchFamily="49" charset="0"/>
                        </a:rPr>
                        <a:t>MAX_COST</a:t>
                      </a:r>
                      <a:r>
                        <a:rPr lang="en-US" sz="1400" dirty="0" smtClean="0"/>
                        <a:t> defined</a:t>
                      </a:r>
                      <a:endParaRPr lang="en-US" sz="1400" dirty="0"/>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i="0" dirty="0" smtClean="0">
                          <a:latin typeface="Courier New" pitchFamily="49" charset="0"/>
                          <a:cs typeface="Courier New" pitchFamily="49" charset="0"/>
                        </a:rPr>
                        <a:t>CREATE|ALTER RESOURCE QUEUE </a:t>
                      </a:r>
                      <a:r>
                        <a:rPr lang="en-US" sz="1400" i="1" dirty="0" smtClean="0">
                          <a:latin typeface="Courier New" pitchFamily="49" charset="0"/>
                          <a:cs typeface="Courier New" pitchFamily="49" charset="0"/>
                        </a:rPr>
                        <a:t>name</a:t>
                      </a:r>
                      <a:r>
                        <a:rPr lang="en-US" sz="1400" i="0" dirty="0" smtClean="0">
                          <a:latin typeface="Courier New" pitchFamily="49" charset="0"/>
                          <a:cs typeface="Courier New" pitchFamily="49" charset="0"/>
                        </a:rPr>
                        <a:t> WITH </a:t>
                      </a:r>
                      <a:br>
                        <a:rPr lang="en-US" sz="1400" i="0" dirty="0" smtClean="0">
                          <a:latin typeface="Courier New" pitchFamily="49" charset="0"/>
                          <a:cs typeface="Courier New" pitchFamily="49" charset="0"/>
                        </a:rPr>
                      </a:br>
                      <a:r>
                        <a:rPr lang="en-US" sz="1400" i="0" dirty="0" smtClean="0">
                          <a:latin typeface="Courier New" pitchFamily="49" charset="0"/>
                          <a:cs typeface="Courier New" pitchFamily="49" charset="0"/>
                        </a:rPr>
                        <a:t>(MAX_COST</a:t>
                      </a:r>
                      <a:r>
                        <a:rPr lang="en-US" sz="1400" i="0" baseline="0" dirty="0" smtClean="0">
                          <a:latin typeface="Courier New" pitchFamily="49" charset="0"/>
                          <a:cs typeface="Courier New" pitchFamily="49" charset="0"/>
                        </a:rPr>
                        <a:t> = </a:t>
                      </a:r>
                      <a:r>
                        <a:rPr lang="en-US" sz="1400" i="0" baseline="0" dirty="0" err="1" smtClean="0">
                          <a:latin typeface="Courier New" pitchFamily="49" charset="0"/>
                          <a:cs typeface="Courier New" pitchFamily="49" charset="0"/>
                        </a:rPr>
                        <a:t>x.x</a:t>
                      </a:r>
                      <a:r>
                        <a:rPr lang="en-US" sz="1400" i="0" baseline="0" dirty="0" smtClean="0">
                          <a:latin typeface="Courier New" pitchFamily="49" charset="0"/>
                          <a:cs typeface="Courier New" pitchFamily="49" charset="0"/>
                        </a:rPr>
                        <a:t>, </a:t>
                      </a:r>
                      <a:r>
                        <a:rPr lang="en-US" sz="1400" i="0" dirty="0" smtClean="0">
                          <a:latin typeface="Courier New" pitchFamily="49" charset="0"/>
                          <a:cs typeface="Courier New" pitchFamily="49" charset="0"/>
                        </a:rPr>
                        <a:t>MEMORY_LIMIT=‘</a:t>
                      </a:r>
                      <a:r>
                        <a:rPr lang="en-US" sz="1400" i="0" dirty="0" err="1" smtClean="0">
                          <a:latin typeface="Courier New" pitchFamily="49" charset="0"/>
                          <a:cs typeface="Courier New" pitchFamily="49" charset="0"/>
                        </a:rPr>
                        <a:t>xxxM|GB</a:t>
                      </a:r>
                      <a:r>
                        <a:rPr lang="en-US" sz="1400" i="0" dirty="0" smtClean="0">
                          <a:latin typeface="Courier New" pitchFamily="49" charset="0"/>
                          <a:cs typeface="Courier New" pitchFamily="49" charset="0"/>
                        </a:rPr>
                        <a:t>’</a:t>
                      </a:r>
                      <a:r>
                        <a:rPr lang="en-US" sz="1400" i="1"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txBody>
                  <a:tcPr marT="34290" marB="34290"/>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MEMORY_LIMIT * (</a:t>
                      </a:r>
                      <a:r>
                        <a:rPr lang="en-US" sz="1400" dirty="0" err="1" smtClean="0">
                          <a:latin typeface="Courier New" pitchFamily="49" charset="0"/>
                          <a:cs typeface="Courier New" pitchFamily="49" charset="0"/>
                        </a:rPr>
                        <a:t>query_cost</a:t>
                      </a:r>
                      <a:r>
                        <a:rPr lang="en-US" sz="1400" dirty="0" smtClean="0">
                          <a:latin typeface="Courier New" pitchFamily="49" charset="0"/>
                          <a:cs typeface="Courier New" pitchFamily="49" charset="0"/>
                        </a:rPr>
                        <a:t> / MAX_COST)</a:t>
                      </a:r>
                    </a:p>
                  </a:txBody>
                  <a:tcPr marT="34290" marB="34290"/>
                </a:tc>
              </a:tr>
            </a:tbl>
          </a:graphicData>
        </a:graphic>
      </p:graphicFrame>
      <p:sp>
        <p:nvSpPr>
          <p:cNvPr id="9" name="Content Placeholder 8"/>
          <p:cNvSpPr>
            <a:spLocks noGrp="1"/>
          </p:cNvSpPr>
          <p:nvPr>
            <p:ph idx="1"/>
          </p:nvPr>
        </p:nvSpPr>
        <p:spPr>
          <a:xfrm>
            <a:off x="304810" y="977020"/>
            <a:ext cx="9534287" cy="3943350"/>
          </a:xfrm>
        </p:spPr>
        <p:txBody>
          <a:bodyPr/>
          <a:lstStyle/>
          <a:p>
            <a:pPr>
              <a:spcBef>
                <a:spcPts val="0"/>
              </a:spcBef>
              <a:buNone/>
            </a:pPr>
            <a:r>
              <a:rPr lang="en-US" sz="2000" dirty="0" smtClean="0"/>
              <a:t>Query memory allocation is controlled with:</a:t>
            </a:r>
          </a:p>
          <a:p>
            <a:pPr>
              <a:spcBef>
                <a:spcPts val="0"/>
              </a:spcBef>
            </a:pPr>
            <a:r>
              <a:rPr lang="en-US" sz="2000" dirty="0" smtClean="0">
                <a:latin typeface="Courier New" pitchFamily="49" charset="0"/>
                <a:cs typeface="Courier New" pitchFamily="49" charset="0"/>
              </a:rPr>
              <a:t>MEMORY_LIMIT</a:t>
            </a:r>
            <a:r>
              <a:rPr lang="en-US" sz="2000" dirty="0" smtClean="0"/>
              <a:t> parameter for the resource queue:</a:t>
            </a:r>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r>
              <a:rPr lang="en-US" sz="2000" dirty="0" smtClean="0"/>
              <a:t>At the database level with </a:t>
            </a:r>
            <a:r>
              <a:rPr lang="en-US" sz="2000" dirty="0" err="1" smtClean="0">
                <a:latin typeface="Courier New" pitchFamily="49" charset="0"/>
                <a:cs typeface="Courier New" pitchFamily="49" charset="0"/>
              </a:rPr>
              <a:t>statement_mem</a:t>
            </a:r>
            <a:r>
              <a:rPr lang="en-US" sz="2000" dirty="0" smtClean="0"/>
              <a:t> and </a:t>
            </a:r>
            <a:r>
              <a:rPr lang="en-US" sz="2000" dirty="0" err="1" smtClean="0">
                <a:latin typeface="Courier New" pitchFamily="49" charset="0"/>
                <a:cs typeface="Courier New" pitchFamily="49" charset="0"/>
              </a:rPr>
              <a:t>max_statement_mem</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60520974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16166</TotalTime>
  <Words>3869</Words>
  <Application>Microsoft Macintosh PowerPoint</Application>
  <PresentationFormat>On-screen Show (16:9)</PresentationFormat>
  <Paragraphs>319</Paragraphs>
  <Slides>16</Slides>
  <Notes>16</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pivotal_4x3_template</vt:lpstr>
      <vt:lpstr>Greenplum Resource Management</vt:lpstr>
      <vt:lpstr>Greenplum Workload Management</vt:lpstr>
      <vt:lpstr>Workload Management Overview</vt:lpstr>
      <vt:lpstr>Configurable Limits on a Queue</vt:lpstr>
      <vt:lpstr>Configurable Limits on a Queue (Cont)</vt:lpstr>
      <vt:lpstr>Configurable Limits on a Queue (Cont)</vt:lpstr>
      <vt:lpstr>Creating Resource Queues</vt:lpstr>
      <vt:lpstr>Managing CPU Utilization with Priorities</vt:lpstr>
      <vt:lpstr>Managing Memory Allocation with Memory Limits</vt:lpstr>
      <vt:lpstr>Creating Resource Queues – Examples</vt:lpstr>
      <vt:lpstr>Assigning Roles to Resource Queries</vt:lpstr>
      <vt:lpstr>Runtime Evaluation of Resource Queues</vt:lpstr>
      <vt:lpstr>Resource Queue Configuration Parameters</vt:lpstr>
      <vt:lpstr>Memory Utilization System Parameters</vt:lpstr>
      <vt:lpstr>Viewing Status of Resource Queues</vt:lpstr>
      <vt:lpstr>Wrapping Up</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313</cp:revision>
  <dcterms:created xsi:type="dcterms:W3CDTF">2015-02-11T17:51:07Z</dcterms:created>
  <dcterms:modified xsi:type="dcterms:W3CDTF">2016-12-20T16:59:12Z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