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4" r:id="rId17"/>
    <p:sldId id="273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191F95F-CF21-46B9-8416-2B9A091AE5FA}">
  <a:tblStyle styleId="{7191F95F-CF21-46B9-8416-2B9A091AE5FA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20" y="-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36925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“Extreme selfishness, with a grandiose view of one's own talents and a craving for admiration. ”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(</a:t>
            </a:r>
            <a:r>
              <a:rPr lang="en" sz="1200" i="1">
                <a:solidFill>
                  <a:srgbClr val="222222"/>
                </a:solidFill>
                <a:highlight>
                  <a:srgbClr val="FFFFFF"/>
                </a:highlight>
              </a:rPr>
              <a:t>Narcissism.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Def. 2 (2015). In </a:t>
            </a:r>
            <a:r>
              <a:rPr lang="en" sz="1200" i="1">
                <a:solidFill>
                  <a:srgbClr val="222222"/>
                </a:solidFill>
                <a:highlight>
                  <a:srgbClr val="FFFFFF"/>
                </a:highlight>
              </a:rPr>
              <a:t>Oxford English dictionary online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(3rd ed.))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http://www.telegraph.co.uk/women/mother-tongue/familyadvice/9831917/Baby-perfume-The-idea-stinks.html.%20%20" TargetMode="External"/><Relationship Id="rId5" Type="http://schemas.openxmlformats.org/officeDocument/2006/relationships/image" Target="../media/image2.jpg"/><Relationship Id="rId6" Type="http://schemas.openxmlformats.org/officeDocument/2006/relationships/hyperlink" Target="http://www.monikahoyt.com/narcissis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abc.net.au/radionational/programs/allinthemind/young-people-today-are-more-narcissistic-than-ever/545723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 descr="baby_2464393b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499" y="2335924"/>
            <a:ext cx="2524224" cy="15755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88050" y="574975"/>
            <a:ext cx="8967900" cy="1449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/>
              <a:t>What Can Baby Names Tell Us About Our Narcissism Epidemic? 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498450" y="4378525"/>
            <a:ext cx="2377200" cy="49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Emma(Jielei) Zhu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871500" y="3833275"/>
            <a:ext cx="2648400" cy="41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 i="1"/>
              <a:t>Figure 1:</a:t>
            </a:r>
            <a:r>
              <a:rPr lang="en" sz="700"/>
              <a:t> [Baby face] Getty Images. Retrived from </a:t>
            </a:r>
            <a:r>
              <a:rPr lang="en" sz="700" i="1" u="sng">
                <a:solidFill>
                  <a:schemeClr val="hlink"/>
                </a:solidFill>
                <a:hlinkClick r:id="rId4"/>
              </a:rPr>
              <a:t>The Telegraph</a:t>
            </a:r>
          </a:p>
        </p:txBody>
      </p:sp>
      <p:pic>
        <p:nvPicPr>
          <p:cNvPr id="58" name="Shape 58" descr="narcissism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8349" y="2100475"/>
            <a:ext cx="1680375" cy="2065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 flipH="1">
            <a:off x="3622550" y="3168500"/>
            <a:ext cx="21027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4147950" y="2734599"/>
            <a:ext cx="1078200" cy="90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?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6037062" y="4124125"/>
            <a:ext cx="1680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 i="1"/>
              <a:t>Figure 2:</a:t>
            </a:r>
            <a:r>
              <a:rPr lang="en" sz="700"/>
              <a:t> Retrived from </a:t>
            </a:r>
            <a:r>
              <a:rPr lang="en" sz="700" i="1" u="sng">
                <a:solidFill>
                  <a:schemeClr val="hlink"/>
                </a:solidFill>
                <a:hlinkClick r:id="rId6"/>
              </a:rPr>
              <a:t>Monika Hoyt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0" grpId="0"/>
      <p:bldP spid="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 descr="population_per_na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7" y="571500"/>
            <a:ext cx="5915025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4792025" y="1183350"/>
            <a:ext cx="254400" cy="2544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6792800" y="2444550"/>
            <a:ext cx="254400" cy="2544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4" name="Shape 114"/>
          <p:cNvCxnSpPr/>
          <p:nvPr/>
        </p:nvCxnSpPr>
        <p:spPr>
          <a:xfrm>
            <a:off x="5046425" y="1310550"/>
            <a:ext cx="3051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5" name="Shape 115"/>
          <p:cNvCxnSpPr>
            <a:stCxn id="113" idx="6"/>
          </p:cNvCxnSpPr>
          <p:nvPr/>
        </p:nvCxnSpPr>
        <p:spPr>
          <a:xfrm>
            <a:off x="7047200" y="2571750"/>
            <a:ext cx="1060200" cy="9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6" name="Shape 116"/>
          <p:cNvCxnSpPr>
            <a:stCxn id="117" idx="0"/>
          </p:cNvCxnSpPr>
          <p:nvPr/>
        </p:nvCxnSpPr>
        <p:spPr>
          <a:xfrm rot="10800000" flipH="1">
            <a:off x="8033925" y="1310700"/>
            <a:ext cx="4800" cy="45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8" name="Shape 118"/>
          <p:cNvCxnSpPr>
            <a:stCxn id="117" idx="2"/>
          </p:cNvCxnSpPr>
          <p:nvPr/>
        </p:nvCxnSpPr>
        <p:spPr>
          <a:xfrm>
            <a:off x="8033925" y="2139300"/>
            <a:ext cx="4800" cy="437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7" name="Shape 117"/>
          <p:cNvSpPr txBox="1"/>
          <p:nvPr/>
        </p:nvSpPr>
        <p:spPr>
          <a:xfrm>
            <a:off x="7065675" y="1767900"/>
            <a:ext cx="1936500" cy="3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Decreased by 48.2%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Shape 128"/>
          <p:cNvGraphicFramePr/>
          <p:nvPr/>
        </p:nvGraphicFramePr>
        <p:xfrm>
          <a:off x="952500" y="866450"/>
          <a:ext cx="7239000" cy="3730639"/>
        </p:xfrm>
        <a:graphic>
          <a:graphicData uri="http://schemas.openxmlformats.org/drawingml/2006/table">
            <a:tbl>
              <a:tblPr>
                <a:noFill/>
                <a:tableStyleId>{7191F95F-CF21-46B9-8416-2B9A091AE5FA}</a:tableStyleId>
              </a:tblPr>
              <a:tblGrid>
                <a:gridCol w="3619500"/>
                <a:gridCol w="3619500"/>
              </a:tblGrid>
              <a:tr h="70565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Examples of Rare Names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19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Noelli    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Treyor    </a:t>
                      </a:r>
                    </a:p>
                  </a:txBody>
                  <a:tcPr marL="91425" marR="91425" marT="91425" marB="91425"/>
                </a:tc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Adeleine 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Marga     </a:t>
                      </a:r>
                    </a:p>
                  </a:txBody>
                  <a:tcPr marL="91425" marR="91425" marT="91425" marB="91425"/>
                </a:tc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Leiann   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Keslie    </a:t>
                      </a:r>
                    </a:p>
                  </a:txBody>
                  <a:tcPr marL="91425" marR="91425" marT="91425" marB="91425"/>
                </a:tc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Nikkolaus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Kahmyah  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Benet    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Kimmika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Hypotheses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Hypothesis 1: Are parents giving their babies </a:t>
            </a:r>
            <a:r>
              <a:rPr lang="en" b="1">
                <a:solidFill>
                  <a:srgbClr val="CCCCCC"/>
                </a:solidFill>
              </a:rPr>
              <a:t>unique names</a:t>
            </a:r>
            <a:r>
              <a:rPr lang="en">
                <a:solidFill>
                  <a:srgbClr val="CCCCCC"/>
                </a:solidFill>
              </a:rPr>
              <a:t>? (yes)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642975"/>
            <a:ext cx="8520600" cy="49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Hypothesis 2: Are parents giving their babies </a:t>
            </a:r>
            <a:r>
              <a:rPr lang="en" b="1">
                <a:solidFill>
                  <a:srgbClr val="000000"/>
                </a:solidFill>
              </a:rPr>
              <a:t>long names</a:t>
            </a:r>
            <a:r>
              <a:rPr lang="en">
                <a:solidFill>
                  <a:srgbClr val="000000"/>
                </a:solidFill>
              </a:rPr>
              <a:t>?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 descr="average_lengt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7" y="190500"/>
            <a:ext cx="5915025" cy="4000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Shape 141"/>
          <p:cNvGraphicFramePr/>
          <p:nvPr/>
        </p:nvGraphicFramePr>
        <p:xfrm>
          <a:off x="524787" y="4259145"/>
          <a:ext cx="8441750" cy="538025"/>
        </p:xfrm>
        <a:graphic>
          <a:graphicData uri="http://schemas.openxmlformats.org/drawingml/2006/table">
            <a:tbl>
              <a:tblPr>
                <a:noFill/>
                <a:tableStyleId>{7191F95F-CF21-46B9-8416-2B9A091AE5FA}</a:tableStyleId>
              </a:tblPr>
              <a:tblGrid>
                <a:gridCol w="844175"/>
                <a:gridCol w="844175"/>
                <a:gridCol w="844175"/>
                <a:gridCol w="844175"/>
                <a:gridCol w="844175"/>
                <a:gridCol w="844175"/>
                <a:gridCol w="844175"/>
                <a:gridCol w="844175"/>
                <a:gridCol w="844175"/>
                <a:gridCol w="844175"/>
              </a:tblGrid>
              <a:tr h="5380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Ashlley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Ashlly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Ashlii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Ashliy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Ashlely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Ashleey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Ashleh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Ashlae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Ashlay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Ashleah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Hypotheses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Hypothesis 1: Are parents giving their babies </a:t>
            </a:r>
            <a:r>
              <a:rPr lang="en" b="1">
                <a:solidFill>
                  <a:srgbClr val="CCCCCC"/>
                </a:solidFill>
              </a:rPr>
              <a:t>unique names</a:t>
            </a:r>
            <a:r>
              <a:rPr lang="en">
                <a:solidFill>
                  <a:srgbClr val="CCCCCC"/>
                </a:solidFill>
              </a:rPr>
              <a:t>? (yes)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719175"/>
            <a:ext cx="8520600" cy="49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Hypothesis 2: Are parents giving their babies </a:t>
            </a:r>
            <a:r>
              <a:rPr lang="en" b="1">
                <a:solidFill>
                  <a:srgbClr val="CCCCCC"/>
                </a:solidFill>
              </a:rPr>
              <a:t>long names</a:t>
            </a:r>
            <a:r>
              <a:rPr lang="en">
                <a:solidFill>
                  <a:srgbClr val="CCCCCC"/>
                </a:solidFill>
              </a:rPr>
              <a:t>? (no)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2285875"/>
            <a:ext cx="8520600" cy="49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Hypothesis 3: Are parents giving their babies </a:t>
            </a:r>
            <a:r>
              <a:rPr lang="en" b="1">
                <a:solidFill>
                  <a:srgbClr val="000000"/>
                </a:solidFill>
              </a:rPr>
              <a:t>names from the opposite gender? </a:t>
            </a:r>
            <a:r>
              <a:rPr lang="en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 descr="gender_neutr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7" y="571500"/>
            <a:ext cx="59150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Conclusion 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256608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P</a:t>
            </a:r>
            <a:r>
              <a:rPr lang="en" sz="2000" dirty="0" smtClean="0">
                <a:solidFill>
                  <a:srgbClr val="000000"/>
                </a:solidFill>
              </a:rPr>
              <a:t>arents </a:t>
            </a:r>
            <a:r>
              <a:rPr lang="en-US" sz="2000" dirty="0" smtClean="0">
                <a:solidFill>
                  <a:srgbClr val="000000"/>
                </a:solidFill>
              </a:rPr>
              <a:t>are giving their children more and more </a:t>
            </a:r>
            <a:r>
              <a:rPr lang="en" sz="2000" dirty="0" smtClean="0">
                <a:solidFill>
                  <a:srgbClr val="000000"/>
                </a:solidFill>
              </a:rPr>
              <a:t>individualistic names, which are </a:t>
            </a:r>
            <a:endParaRPr lang="en" sz="2000" dirty="0">
              <a:solidFill>
                <a:srgbClr val="000000"/>
              </a:solidFill>
            </a:endParaRPr>
          </a:p>
          <a:p>
            <a:pPr marL="971550" lvl="1" indent="-285750" rtl="0">
              <a:spcBef>
                <a:spcPts val="0"/>
              </a:spcBef>
              <a:buFont typeface="Arial"/>
              <a:buChar char="•"/>
            </a:pPr>
            <a:r>
              <a:rPr lang="en" sz="1600" dirty="0" smtClean="0">
                <a:solidFill>
                  <a:srgbClr val="000000"/>
                </a:solidFill>
              </a:rPr>
              <a:t>shared</a:t>
            </a:r>
            <a:r>
              <a:rPr lang="en-US" sz="1600" dirty="0" smtClean="0">
                <a:solidFill>
                  <a:srgbClr val="000000"/>
                </a:solidFill>
              </a:rPr>
              <a:t> by few other people</a:t>
            </a:r>
            <a:endParaRPr lang="en" sz="1600" dirty="0">
              <a:solidFill>
                <a:srgbClr val="000000"/>
              </a:solidFill>
            </a:endParaRPr>
          </a:p>
          <a:p>
            <a:pPr marL="971550" lvl="1" indent="-285750" rtl="0">
              <a:spcBef>
                <a:spcPts val="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traditionally</a:t>
            </a:r>
            <a:r>
              <a:rPr lang="en" sz="1600" dirty="0" smtClean="0">
                <a:solidFill>
                  <a:srgbClr val="000000"/>
                </a:solidFill>
              </a:rPr>
              <a:t> </a:t>
            </a:r>
            <a:r>
              <a:rPr lang="en" sz="1600" dirty="0">
                <a:solidFill>
                  <a:srgbClr val="000000"/>
                </a:solidFill>
              </a:rPr>
              <a:t>associated with the opposite gender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that </a:t>
            </a:r>
            <a:r>
              <a:rPr lang="en" sz="2000" dirty="0" smtClean="0">
                <a:solidFill>
                  <a:srgbClr val="000000"/>
                </a:solidFill>
              </a:rPr>
              <a:t>might </a:t>
            </a:r>
            <a:r>
              <a:rPr lang="en-US" sz="2000" dirty="0" smtClean="0">
                <a:solidFill>
                  <a:srgbClr val="000000"/>
                </a:solidFill>
              </a:rPr>
              <a:t>be correlated with our narcissism epidemic. </a:t>
            </a:r>
            <a:endParaRPr lang="e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049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Reference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SzPct val="1000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1F4F5"/>
                </a:highlight>
              </a:rPr>
              <a:t>L. M. (2014, May 16). Research says young people today are more narcissistic than ever. Retrieved July 18, 2016, from </a:t>
            </a:r>
            <a:r>
              <a:rPr lang="en" sz="1200" u="sng">
                <a:solidFill>
                  <a:schemeClr val="hlink"/>
                </a:solidFill>
                <a:highlight>
                  <a:srgbClr val="F1F4F5"/>
                </a:highlight>
                <a:hlinkClick r:id="rId3"/>
              </a:rPr>
              <a:t>http://www.abc.net.au/radionational/programs/allinthemind/young-people-today-are-more-narcissistic-than-ever/5457236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highlight>
                <a:srgbClr val="F1F4F5"/>
              </a:highligh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What is Narcissism?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81450" y="1372215"/>
            <a:ext cx="8381100" cy="12795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rgbClr val="292929"/>
                </a:solidFill>
                <a:highlight>
                  <a:srgbClr val="FFFFFF"/>
                </a:highlight>
              </a:rPr>
              <a:t>"My greatest pain in life is that I will never be able to see myself perform live."</a:t>
            </a:r>
          </a:p>
          <a:p>
            <a:pPr lvl="0">
              <a:spcBef>
                <a:spcPts val="0"/>
              </a:spcBef>
              <a:buNone/>
            </a:pPr>
            <a:endParaRPr sz="1800" dirty="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rgbClr val="292929"/>
                </a:solidFill>
                <a:highlight>
                  <a:srgbClr val="FFFFFF"/>
                </a:highlight>
              </a:rPr>
              <a:t>					 									 </a:t>
            </a:r>
            <a:r>
              <a:rPr lang="en" sz="18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––</a:t>
            </a:r>
            <a:r>
              <a:rPr lang="en-US" sz="18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 sz="18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Kanye </a:t>
            </a: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</a:rPr>
              <a:t>West </a:t>
            </a:r>
          </a:p>
          <a:p>
            <a:pPr lvl="0">
              <a:spcBef>
                <a:spcPts val="0"/>
              </a:spcBef>
              <a:buNone/>
            </a:pPr>
            <a:endParaRPr sz="18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 sz="18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/>
            <a:endParaRPr lang="en-US" sz="18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450" y="3302000"/>
            <a:ext cx="83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450" y="3200400"/>
            <a:ext cx="8273500" cy="1246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ct val="61111"/>
            </a:pP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</a:rPr>
              <a:t>“People love me. And you know what, I have been very successful. Everybody loves me.</a:t>
            </a:r>
            <a:r>
              <a:rPr lang="en-US" sz="18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”</a:t>
            </a:r>
          </a:p>
          <a:p>
            <a:pPr lvl="0"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ct val="61111"/>
            </a:pPr>
            <a:r>
              <a:rPr lang="en-US" sz="18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</a:rPr>
              <a:t>						 –</a:t>
            </a:r>
            <a:r>
              <a:rPr lang="en-US" sz="18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– Donald 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</a:rPr>
              <a:t>Trump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What is Narcissism Epidemic? 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7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According to a study conducted on 15,000 college students</a:t>
            </a:r>
            <a:r>
              <a:rPr lang="en" baseline="30000" dirty="0">
                <a:solidFill>
                  <a:schemeClr val="tx1"/>
                </a:solidFill>
              </a:rPr>
              <a:t>1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n" dirty="0">
                <a:solidFill>
                  <a:schemeClr val="tx1"/>
                </a:solidFill>
              </a:rPr>
              <a:t>narcissism scores were significantly higher in 2000s than in 1980s.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n" dirty="0">
                <a:solidFill>
                  <a:schemeClr val="tx1"/>
                </a:solidFill>
              </a:rPr>
              <a:t>82% of surveyed high school and college students in 2013 reported “being very well off financially” was an important life goal, whereas in the early 70’s, only 45% said so. Scientists termed this an indicator of materialism, which is correlated with narcissism.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744800"/>
            <a:ext cx="8520600" cy="115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</a:rPr>
              <a:t>Are there trends in baby names that might explain the rise in narcissism for the past decades?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About the Datasets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9231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85000" lnSpcReduction="10000"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 dirty="0">
                <a:solidFill>
                  <a:srgbClr val="000000"/>
                </a:solidFill>
              </a:rPr>
              <a:t>Two baby name files were downloaded from Kaggle.com (originally from Data.gov)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</a:pPr>
            <a:r>
              <a:rPr lang="en" b="1" dirty="0">
                <a:solidFill>
                  <a:srgbClr val="000000"/>
                </a:solidFill>
              </a:rPr>
              <a:t>“Baby names across U.S.”</a:t>
            </a:r>
            <a:r>
              <a:rPr lang="en" dirty="0">
                <a:solidFill>
                  <a:srgbClr val="000000"/>
                </a:solidFill>
              </a:rPr>
              <a:t>: 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Attributes: Name, Year(1914-2014), Gender, Count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Observations: ~200k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</a:pPr>
            <a:r>
              <a:rPr lang="en" b="1" dirty="0">
                <a:solidFill>
                  <a:srgbClr val="000000"/>
                </a:solidFill>
              </a:rPr>
              <a:t>“Baby names ordered by state”</a:t>
            </a:r>
            <a:r>
              <a:rPr lang="en" dirty="0">
                <a:solidFill>
                  <a:srgbClr val="000000"/>
                </a:solidFill>
              </a:rPr>
              <a:t>: 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Attributes: Name, Year(1914-2014), Gender, State, Count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Observations: ~600k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</a:rPr>
              <a:t>(Note: for privacy reasons, all names that occurred less than 5 times were excluded from baby name files)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 dirty="0">
                <a:solidFill>
                  <a:srgbClr val="000000"/>
                </a:solidFill>
              </a:rPr>
              <a:t>Yearly population change(1914-2014) downloaded from Census.gov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Hypotheses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Hypothesis 1: Are parents giving their babies </a:t>
            </a:r>
            <a:r>
              <a:rPr lang="en" b="1" dirty="0">
                <a:solidFill>
                  <a:srgbClr val="000000"/>
                </a:solidFill>
              </a:rPr>
              <a:t>unique names</a:t>
            </a:r>
            <a:r>
              <a:rPr lang="en" dirty="0">
                <a:solidFill>
                  <a:srgbClr val="000000"/>
                </a:solidFill>
              </a:rPr>
              <a:t>?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 descr="unique_bab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7" y="571500"/>
            <a:ext cx="5915025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449875" y="2219700"/>
            <a:ext cx="8244300" cy="606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E69138"/>
                </a:solidFill>
              </a:rPr>
              <a:t>Could the increase in names due to increase in population? 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 descr="popul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7" y="571500"/>
            <a:ext cx="59150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 descr="name_against_popul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7" y="571500"/>
            <a:ext cx="59150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482</Words>
  <Application>Microsoft Macintosh PowerPoint</Application>
  <PresentationFormat>On-screen Show (16:9)</PresentationFormat>
  <Paragraphs>69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simple-light-2</vt:lpstr>
      <vt:lpstr>What Can Baby Names Tell Us About Our Narcissism Epidemic? </vt:lpstr>
      <vt:lpstr>What is Narcissism?</vt:lpstr>
      <vt:lpstr>What is Narcissism Epidemic? </vt:lpstr>
      <vt:lpstr>PowerPoint Presentation</vt:lpstr>
      <vt:lpstr>About the Datasets</vt:lpstr>
      <vt:lpstr>Hypotheses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Hypotheses</vt:lpstr>
      <vt:lpstr>PowerPoint Presentation</vt:lpstr>
      <vt:lpstr>Hypotheses</vt:lpstr>
      <vt:lpstr>PowerPoint Presentation</vt:lpstr>
      <vt:lpstr>Conclusion 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Baby Names Tell Us About Our Narcissism Epidemic? </dc:title>
  <cp:lastModifiedBy>Jielei Zhu</cp:lastModifiedBy>
  <cp:revision>17</cp:revision>
  <dcterms:modified xsi:type="dcterms:W3CDTF">2016-07-21T18:23:13Z</dcterms:modified>
</cp:coreProperties>
</file>