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7" r:id="rId2"/>
    <p:sldId id="258" r:id="rId3"/>
    <p:sldId id="259" r:id="rId4"/>
    <p:sldId id="260"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4"/>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5/2/24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163931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30219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6571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61280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14359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5820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50223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5/2/24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50404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8447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40710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51199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5/2/24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a:t>
            </a:fld>
            <a:endParaRPr lang="en-US" dirty="0"/>
          </a:p>
        </p:txBody>
      </p:sp>
    </p:spTree>
    <p:extLst>
      <p:ext uri="{BB962C8B-B14F-4D97-AF65-F5344CB8AC3E}">
        <p14:creationId xmlns:p14="http://schemas.microsoft.com/office/powerpoint/2010/main" val="11255336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5"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10BFCB1E-89C9-4789-A2D9-52D6C8653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Image 4">
            <a:extLst>
              <a:ext uri="{FF2B5EF4-FFF2-40B4-BE49-F238E27FC236}">
                <a16:creationId xmlns:a16="http://schemas.microsoft.com/office/drawing/2014/main" id="{C3B8ECA2-0B9E-7FD9-E83F-FC41DA12AD84}"/>
              </a:ext>
            </a:extLst>
          </p:cNvPr>
          <p:cNvPicPr>
            <a:picLocks noChangeAspect="1"/>
          </p:cNvPicPr>
          <p:nvPr/>
        </p:nvPicPr>
        <p:blipFill rotWithShape="1">
          <a:blip r:embed="rId2">
            <a:alphaModFix/>
          </a:blip>
          <a:srcRect t="23833" b="19645"/>
          <a:stretch/>
        </p:blipFill>
        <p:spPr>
          <a:xfrm>
            <a:off x="20" y="10"/>
            <a:ext cx="12191980" cy="6856614"/>
          </a:xfrm>
          <a:prstGeom prst="rect">
            <a:avLst/>
          </a:prstGeom>
        </p:spPr>
      </p:pic>
      <p:sp>
        <p:nvSpPr>
          <p:cNvPr id="20" name="Rectangle 19">
            <a:extLst>
              <a:ext uri="{FF2B5EF4-FFF2-40B4-BE49-F238E27FC236}">
                <a16:creationId xmlns:a16="http://schemas.microsoft.com/office/drawing/2014/main" id="{16F61E84-9DCA-4F22-94BC-C901DB49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B985521-5385-07E3-4ADE-AD5C80097D19}"/>
              </a:ext>
            </a:extLst>
          </p:cNvPr>
          <p:cNvSpPr>
            <a:spLocks noGrp="1"/>
          </p:cNvSpPr>
          <p:nvPr>
            <p:ph type="ctrTitle"/>
          </p:nvPr>
        </p:nvSpPr>
        <p:spPr>
          <a:xfrm>
            <a:off x="996275" y="744909"/>
            <a:ext cx="10190071" cy="3145855"/>
          </a:xfrm>
        </p:spPr>
        <p:txBody>
          <a:bodyPr anchor="b">
            <a:normAutofit/>
          </a:bodyPr>
          <a:lstStyle/>
          <a:p>
            <a:r>
              <a:rPr lang="fr-FR" sz="5400">
                <a:solidFill>
                  <a:srgbClr val="FFFFFF"/>
                </a:solidFill>
              </a:rPr>
              <a:t>Gestion de location de voiture</a:t>
            </a:r>
          </a:p>
        </p:txBody>
      </p:sp>
      <p:sp>
        <p:nvSpPr>
          <p:cNvPr id="3" name="Sous-titre 2">
            <a:extLst>
              <a:ext uri="{FF2B5EF4-FFF2-40B4-BE49-F238E27FC236}">
                <a16:creationId xmlns:a16="http://schemas.microsoft.com/office/drawing/2014/main" id="{EC63BE30-F846-36AB-42EE-94DF78E753EB}"/>
              </a:ext>
            </a:extLst>
          </p:cNvPr>
          <p:cNvSpPr>
            <a:spLocks noGrp="1"/>
          </p:cNvSpPr>
          <p:nvPr>
            <p:ph type="subTitle" idx="1"/>
          </p:nvPr>
        </p:nvSpPr>
        <p:spPr>
          <a:xfrm>
            <a:off x="1218708" y="4069780"/>
            <a:ext cx="9781327" cy="2056617"/>
          </a:xfrm>
        </p:spPr>
        <p:txBody>
          <a:bodyPr anchor="t">
            <a:normAutofit/>
          </a:bodyPr>
          <a:lstStyle/>
          <a:p>
            <a:r>
              <a:rPr lang="fr-FR" sz="2200">
                <a:solidFill>
                  <a:srgbClr val="FFFFFF"/>
                </a:solidFill>
              </a:rPr>
              <a:t>Fait par: El Ayadi Nada</a:t>
            </a:r>
          </a:p>
          <a:p>
            <a:r>
              <a:rPr lang="fr-FR" sz="2200">
                <a:solidFill>
                  <a:srgbClr val="FFFFFF"/>
                </a:solidFill>
              </a:rPr>
              <a:t>                           Zouhour Mohamed</a:t>
            </a:r>
          </a:p>
          <a:p>
            <a:r>
              <a:rPr lang="fr-FR" sz="2200">
                <a:solidFill>
                  <a:srgbClr val="FFFFFF"/>
                </a:solidFill>
              </a:rPr>
              <a:t>                        Lafouyri Oussama</a:t>
            </a:r>
          </a:p>
        </p:txBody>
      </p:sp>
    </p:spTree>
    <p:extLst>
      <p:ext uri="{BB962C8B-B14F-4D97-AF65-F5344CB8AC3E}">
        <p14:creationId xmlns:p14="http://schemas.microsoft.com/office/powerpoint/2010/main" val="405036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re 1">
            <a:extLst>
              <a:ext uri="{FF2B5EF4-FFF2-40B4-BE49-F238E27FC236}">
                <a16:creationId xmlns:a16="http://schemas.microsoft.com/office/drawing/2014/main" id="{6D23985B-3E3A-CA9C-BA55-F82FA8D0052F}"/>
              </a:ext>
            </a:extLst>
          </p:cNvPr>
          <p:cNvSpPr>
            <a:spLocks noGrp="1"/>
          </p:cNvSpPr>
          <p:nvPr>
            <p:ph type="title"/>
          </p:nvPr>
        </p:nvSpPr>
        <p:spPr>
          <a:xfrm>
            <a:off x="838201" y="559813"/>
            <a:ext cx="10348146" cy="1675009"/>
          </a:xfrm>
        </p:spPr>
        <p:txBody>
          <a:bodyPr anchor="t">
            <a:normAutofit/>
          </a:bodyPr>
          <a:lstStyle/>
          <a:p>
            <a:r>
              <a:rPr lang="fr-FR">
                <a:solidFill>
                  <a:schemeClr val="tx2"/>
                </a:solidFill>
              </a:rPr>
              <a:t>Objectifs </a:t>
            </a:r>
            <a:br>
              <a:rPr lang="fr-FR">
                <a:solidFill>
                  <a:schemeClr val="tx2"/>
                </a:solidFill>
              </a:rPr>
            </a:br>
            <a:endParaRPr lang="fr-FR">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Espace réservé du contenu 2">
            <a:extLst>
              <a:ext uri="{FF2B5EF4-FFF2-40B4-BE49-F238E27FC236}">
                <a16:creationId xmlns:a16="http://schemas.microsoft.com/office/drawing/2014/main" id="{E050D82C-5BD0-A9D5-2D6A-C105155425B9}"/>
              </a:ext>
            </a:extLst>
          </p:cNvPr>
          <p:cNvSpPr>
            <a:spLocks noGrp="1"/>
          </p:cNvSpPr>
          <p:nvPr>
            <p:ph idx="1"/>
          </p:nvPr>
        </p:nvSpPr>
        <p:spPr>
          <a:xfrm>
            <a:off x="3994587" y="2403097"/>
            <a:ext cx="7178691" cy="3709990"/>
          </a:xfrm>
        </p:spPr>
        <p:txBody>
          <a:bodyPr anchor="ctr">
            <a:normAutofit/>
          </a:bodyPr>
          <a:lstStyle/>
          <a:p>
            <a:r>
              <a:rPr lang="fr-FR" sz="1800" dirty="0">
                <a:solidFill>
                  <a:schemeClr val="tx2"/>
                </a:solidFill>
              </a:rPr>
              <a:t>Nous concevrons une application console dédiée à la gestion de la location de voitures. Les données relatives aux véhicules et aux utilisateurs seront enregistrées dans une base de données sous forme de fichiers CSV. De plus, nous mettrons en place une interface utilisateur conviviale pour simplifier l'utilisation de l'application.</a:t>
            </a:r>
          </a:p>
        </p:txBody>
      </p:sp>
    </p:spTree>
    <p:extLst>
      <p:ext uri="{BB962C8B-B14F-4D97-AF65-F5344CB8AC3E}">
        <p14:creationId xmlns:p14="http://schemas.microsoft.com/office/powerpoint/2010/main" val="39201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0" name="Picture 13">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re 1">
            <a:extLst>
              <a:ext uri="{FF2B5EF4-FFF2-40B4-BE49-F238E27FC236}">
                <a16:creationId xmlns:a16="http://schemas.microsoft.com/office/drawing/2014/main" id="{D3FEDF08-016F-3955-7C46-BB675BFE43B2}"/>
              </a:ext>
            </a:extLst>
          </p:cNvPr>
          <p:cNvSpPr>
            <a:spLocks noGrp="1"/>
          </p:cNvSpPr>
          <p:nvPr>
            <p:ph type="title"/>
          </p:nvPr>
        </p:nvSpPr>
        <p:spPr>
          <a:xfrm>
            <a:off x="838200" y="461339"/>
            <a:ext cx="4648200" cy="2047083"/>
          </a:xfrm>
        </p:spPr>
        <p:txBody>
          <a:bodyPr>
            <a:normAutofit fontScale="90000"/>
          </a:bodyPr>
          <a:lstStyle/>
          <a:p>
            <a:r>
              <a:rPr lang="fr-FR">
                <a:solidFill>
                  <a:schemeClr val="tx2"/>
                </a:solidFill>
                <a:effectLst/>
                <a:latin typeface="ArialMT"/>
              </a:rPr>
              <a:t>Les fonctionnalités principales : </a:t>
            </a:r>
            <a:br>
              <a:rPr lang="fr-FR">
                <a:solidFill>
                  <a:schemeClr val="tx2"/>
                </a:solidFill>
                <a:effectLst/>
              </a:rPr>
            </a:br>
            <a:endParaRPr lang="fr-FR">
              <a:solidFill>
                <a:schemeClr val="tx2"/>
              </a:solidFill>
            </a:endParaRPr>
          </a:p>
        </p:txBody>
      </p:sp>
      <p:sp>
        <p:nvSpPr>
          <p:cNvPr id="3" name="Espace réservé du contenu 2">
            <a:extLst>
              <a:ext uri="{FF2B5EF4-FFF2-40B4-BE49-F238E27FC236}">
                <a16:creationId xmlns:a16="http://schemas.microsoft.com/office/drawing/2014/main" id="{6D50BB04-867B-63CB-5E1A-B51F1E7B3B77}"/>
              </a:ext>
            </a:extLst>
          </p:cNvPr>
          <p:cNvSpPr>
            <a:spLocks noGrp="1"/>
          </p:cNvSpPr>
          <p:nvPr>
            <p:ph idx="1"/>
          </p:nvPr>
        </p:nvSpPr>
        <p:spPr>
          <a:xfrm>
            <a:off x="247135" y="2508423"/>
            <a:ext cx="6339403" cy="3888238"/>
          </a:xfrm>
        </p:spPr>
        <p:txBody>
          <a:bodyPr>
            <a:normAutofit fontScale="92500"/>
          </a:bodyPr>
          <a:lstStyle/>
          <a:p>
            <a:pPr marL="514350" indent="-514350">
              <a:lnSpc>
                <a:spcPct val="100000"/>
              </a:lnSpc>
              <a:buFont typeface="+mj-lt"/>
              <a:buAutoNum type="arabicPeriod"/>
            </a:pPr>
            <a:r>
              <a:rPr lang="fr-FR" sz="1800" dirty="0">
                <a:solidFill>
                  <a:schemeClr val="tx2"/>
                </a:solidFill>
              </a:rPr>
              <a:t>Login</a:t>
            </a:r>
          </a:p>
          <a:p>
            <a:pPr marL="514350" indent="-514350">
              <a:lnSpc>
                <a:spcPct val="100000"/>
              </a:lnSpc>
              <a:buFont typeface="+mj-lt"/>
              <a:buAutoNum type="arabicPeriod"/>
            </a:pPr>
            <a:r>
              <a:rPr lang="fr-FR" sz="1800" dirty="0">
                <a:solidFill>
                  <a:schemeClr val="tx2"/>
                </a:solidFill>
              </a:rPr>
              <a:t>Ajout, modification ou suppression d’une voiture. </a:t>
            </a:r>
          </a:p>
          <a:p>
            <a:pPr marL="514350" indent="-514350">
              <a:lnSpc>
                <a:spcPct val="100000"/>
              </a:lnSpc>
              <a:buFont typeface="+mj-lt"/>
              <a:buAutoNum type="arabicPeriod"/>
            </a:pPr>
            <a:r>
              <a:rPr lang="fr-FR" sz="1800" dirty="0">
                <a:solidFill>
                  <a:schemeClr val="tx2"/>
                </a:solidFill>
              </a:rPr>
              <a:t>Affichage de la liste des voitures disponibles à la location en affichant les attributs suivants : </a:t>
            </a:r>
          </a:p>
          <a:p>
            <a:pPr marL="0" indent="0">
              <a:lnSpc>
                <a:spcPct val="100000"/>
              </a:lnSpc>
              <a:buNone/>
            </a:pPr>
            <a:r>
              <a:rPr lang="fr-FR" sz="1800" dirty="0">
                <a:solidFill>
                  <a:schemeClr val="tx2"/>
                </a:solidFill>
              </a:rPr>
              <a:t> ID, Marque, Nom d'utilisateur, Modèle, Type de carburant, Nombre de places, Transmission (automatique ou manuelle), Prix de location par jour, et Disponibilité (disponible ou non disponible).</a:t>
            </a:r>
          </a:p>
          <a:p>
            <a:pPr marL="0" indent="0">
              <a:lnSpc>
                <a:spcPct val="100000"/>
              </a:lnSpc>
              <a:buNone/>
            </a:pPr>
            <a:r>
              <a:rPr lang="fr-FR" sz="1800" dirty="0">
                <a:solidFill>
                  <a:schemeClr val="accent1"/>
                </a:solidFill>
              </a:rPr>
              <a:t>4.      </a:t>
            </a:r>
            <a:r>
              <a:rPr lang="fr-FR" sz="1800" dirty="0">
                <a:solidFill>
                  <a:schemeClr val="tx2"/>
                </a:solidFill>
              </a:rPr>
              <a:t>Stocker les informations des voitures dans un fichier CSV. </a:t>
            </a:r>
          </a:p>
          <a:p>
            <a:pPr marL="0" indent="0">
              <a:lnSpc>
                <a:spcPct val="100000"/>
              </a:lnSpc>
              <a:buNone/>
            </a:pPr>
            <a:r>
              <a:rPr lang="fr-FR" sz="1800" dirty="0">
                <a:solidFill>
                  <a:schemeClr val="accent1"/>
                </a:solidFill>
              </a:rPr>
              <a:t>5.      </a:t>
            </a:r>
            <a:r>
              <a:rPr lang="fr-FR" sz="1800" dirty="0">
                <a:solidFill>
                  <a:schemeClr val="tx2"/>
                </a:solidFill>
              </a:rPr>
              <a:t>Recherche des voitures par (Marque, </a:t>
            </a:r>
            <a:r>
              <a:rPr lang="fr-FR" sz="1800" dirty="0" err="1">
                <a:solidFill>
                  <a:schemeClr val="tx2"/>
                </a:solidFill>
              </a:rPr>
              <a:t>Disponibilite</a:t>
            </a:r>
            <a:r>
              <a:rPr lang="fr-FR" sz="1800" dirty="0">
                <a:solidFill>
                  <a:schemeClr val="tx2"/>
                </a:solidFill>
              </a:rPr>
              <a:t>́). </a:t>
            </a:r>
          </a:p>
          <a:p>
            <a:pPr marL="0" indent="0">
              <a:lnSpc>
                <a:spcPct val="100000"/>
              </a:lnSpc>
              <a:buNone/>
            </a:pPr>
            <a:r>
              <a:rPr lang="fr-FR" sz="1800" dirty="0">
                <a:solidFill>
                  <a:schemeClr val="accent1"/>
                </a:solidFill>
              </a:rPr>
              <a:t>6.    </a:t>
            </a:r>
            <a:r>
              <a:rPr lang="fr-FR" sz="1800" dirty="0">
                <a:solidFill>
                  <a:schemeClr val="tx2"/>
                </a:solidFill>
              </a:rPr>
              <a:t>Trie des produits par (Marque, Prix de location par jour).</a:t>
            </a:r>
          </a:p>
          <a:p>
            <a:pPr marL="342900" indent="-342900">
              <a:lnSpc>
                <a:spcPct val="100000"/>
              </a:lnSpc>
              <a:buFont typeface="+mj-lt"/>
              <a:buAutoNum type="arabicPeriod"/>
            </a:pPr>
            <a:endParaRPr lang="fr-FR" sz="1400" dirty="0">
              <a:solidFill>
                <a:schemeClr val="tx2"/>
              </a:solidFill>
            </a:endParaRPr>
          </a:p>
          <a:p>
            <a:pPr marL="514350" indent="-514350">
              <a:lnSpc>
                <a:spcPct val="100000"/>
              </a:lnSpc>
              <a:buFont typeface="+mj-lt"/>
              <a:buAutoNum type="arabicPeriod"/>
            </a:pPr>
            <a:endParaRPr lang="fr-FR" sz="1400" dirty="0">
              <a:solidFill>
                <a:schemeClr val="tx2"/>
              </a:solidFill>
            </a:endParaRPr>
          </a:p>
          <a:p>
            <a:pPr marL="514350" indent="-514350">
              <a:lnSpc>
                <a:spcPct val="100000"/>
              </a:lnSpc>
              <a:buFont typeface="+mj-lt"/>
              <a:buAutoNum type="arabicPeriod"/>
            </a:pPr>
            <a:endParaRPr lang="fr-FR" sz="1400" dirty="0">
              <a:solidFill>
                <a:schemeClr val="tx2"/>
              </a:solidFill>
            </a:endParaRPr>
          </a:p>
        </p:txBody>
      </p:sp>
      <p:pic>
        <p:nvPicPr>
          <p:cNvPr id="5" name="Image 4" descr="Une image contenant texte, voiture, véhicule, capture d’écran&#10;&#10;Description générée automatiquement">
            <a:extLst>
              <a:ext uri="{FF2B5EF4-FFF2-40B4-BE49-F238E27FC236}">
                <a16:creationId xmlns:a16="http://schemas.microsoft.com/office/drawing/2014/main" id="{77CBC0ED-1F57-247F-E1F0-9B2E4530BAC5}"/>
              </a:ext>
            </a:extLst>
          </p:cNvPr>
          <p:cNvPicPr>
            <a:picLocks noChangeAspect="1"/>
          </p:cNvPicPr>
          <p:nvPr/>
        </p:nvPicPr>
        <p:blipFill>
          <a:blip r:embed="rId3"/>
          <a:stretch>
            <a:fillRect/>
          </a:stretch>
        </p:blipFill>
        <p:spPr>
          <a:xfrm>
            <a:off x="6784400" y="143903"/>
            <a:ext cx="4739599" cy="6256897"/>
          </a:xfrm>
          <a:prstGeom prst="rect">
            <a:avLst/>
          </a:prstGeom>
        </p:spPr>
      </p:pic>
      <p:pic>
        <p:nvPicPr>
          <p:cNvPr id="21" name="Picture 15">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06026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re 1">
            <a:extLst>
              <a:ext uri="{FF2B5EF4-FFF2-40B4-BE49-F238E27FC236}">
                <a16:creationId xmlns:a16="http://schemas.microsoft.com/office/drawing/2014/main" id="{E84F1786-BAAF-AD19-26EB-3E833F19D6E4}"/>
              </a:ext>
            </a:extLst>
          </p:cNvPr>
          <p:cNvSpPr>
            <a:spLocks noGrp="1"/>
          </p:cNvSpPr>
          <p:nvPr>
            <p:ph type="title"/>
          </p:nvPr>
        </p:nvSpPr>
        <p:spPr>
          <a:xfrm>
            <a:off x="838200" y="461339"/>
            <a:ext cx="4648200" cy="2831136"/>
          </a:xfrm>
        </p:spPr>
        <p:txBody>
          <a:bodyPr>
            <a:normAutofit/>
          </a:bodyPr>
          <a:lstStyle/>
          <a:p>
            <a:r>
              <a:rPr lang="fr-FR">
                <a:solidFill>
                  <a:schemeClr val="tx2"/>
                </a:solidFill>
              </a:rPr>
              <a:t>Outils de travails</a:t>
            </a:r>
          </a:p>
        </p:txBody>
      </p:sp>
      <p:sp>
        <p:nvSpPr>
          <p:cNvPr id="3" name="Espace réservé du contenu 2">
            <a:extLst>
              <a:ext uri="{FF2B5EF4-FFF2-40B4-BE49-F238E27FC236}">
                <a16:creationId xmlns:a16="http://schemas.microsoft.com/office/drawing/2014/main" id="{2552410D-A52E-7246-C0E3-70D2539A5DDF}"/>
              </a:ext>
            </a:extLst>
          </p:cNvPr>
          <p:cNvSpPr>
            <a:spLocks noGrp="1"/>
          </p:cNvSpPr>
          <p:nvPr>
            <p:ph idx="1"/>
          </p:nvPr>
        </p:nvSpPr>
        <p:spPr>
          <a:xfrm>
            <a:off x="838200" y="3429000"/>
            <a:ext cx="4647901" cy="2585613"/>
          </a:xfrm>
        </p:spPr>
        <p:txBody>
          <a:bodyPr>
            <a:normAutofit/>
          </a:bodyPr>
          <a:lstStyle/>
          <a:p>
            <a:pPr>
              <a:buFont typeface="Arial" panose="020B0604020202020204" pitchFamily="34" charset="0"/>
              <a:buChar char="•"/>
            </a:pPr>
            <a:r>
              <a:rPr lang="fr-FR" sz="1800" dirty="0">
                <a:solidFill>
                  <a:schemeClr val="tx2"/>
                </a:solidFill>
                <a:effectLst/>
                <a:latin typeface="TimesNewRomanPSMT"/>
              </a:rPr>
              <a:t>Langage de Programmation : C. </a:t>
            </a:r>
            <a:endParaRPr lang="fr-FR" sz="1800" dirty="0">
              <a:solidFill>
                <a:schemeClr val="tx2"/>
              </a:solidFill>
              <a:effectLst/>
            </a:endParaRPr>
          </a:p>
          <a:p>
            <a:r>
              <a:rPr lang="fr-FR" sz="1800">
                <a:solidFill>
                  <a:schemeClr val="tx2"/>
                </a:solidFill>
                <a:effectLst/>
                <a:latin typeface="TimesNewRomanPSMT"/>
              </a:rPr>
              <a:t>Gestion </a:t>
            </a:r>
            <a:r>
              <a:rPr lang="fr-FR" sz="1800" dirty="0">
                <a:solidFill>
                  <a:schemeClr val="tx2"/>
                </a:solidFill>
                <a:effectLst/>
                <a:latin typeface="TimesNewRomanPSMT"/>
              </a:rPr>
              <a:t>de fichiers pour stocker les informations sur les voitures et les utilisateurs. </a:t>
            </a:r>
            <a:endParaRPr lang="fr-FR" sz="1800" dirty="0">
              <a:solidFill>
                <a:schemeClr val="tx2"/>
              </a:solidFill>
              <a:effectLst/>
            </a:endParaRPr>
          </a:p>
          <a:p>
            <a:pPr>
              <a:buFont typeface="Arial" panose="020B0604020202020204" pitchFamily="34" charset="0"/>
              <a:buChar char="•"/>
            </a:pPr>
            <a:r>
              <a:rPr lang="fr-FR" sz="1800" dirty="0">
                <a:solidFill>
                  <a:schemeClr val="tx2"/>
                </a:solidFill>
                <a:effectLst/>
                <a:latin typeface="NotoSansSymbols"/>
              </a:rPr>
              <a:t> </a:t>
            </a:r>
            <a:r>
              <a:rPr lang="fr-FR" sz="1800" dirty="0">
                <a:solidFill>
                  <a:schemeClr val="tx2"/>
                </a:solidFill>
                <a:effectLst/>
                <a:latin typeface="TimesNewRomanPSMT"/>
              </a:rPr>
              <a:t>Interface Utilisateur : Interface console. </a:t>
            </a:r>
            <a:endParaRPr lang="fr-FR" sz="1800" dirty="0">
              <a:solidFill>
                <a:schemeClr val="tx2"/>
              </a:solidFill>
              <a:effectLst/>
            </a:endParaRPr>
          </a:p>
          <a:p>
            <a:endParaRPr lang="fr-FR" sz="1800" dirty="0">
              <a:solidFill>
                <a:schemeClr val="tx2"/>
              </a:solidFill>
            </a:endParaRPr>
          </a:p>
        </p:txBody>
      </p:sp>
      <p:pic>
        <p:nvPicPr>
          <p:cNvPr id="7" name="Graphic 6" descr="Ordinateur portable sécurisé">
            <a:extLst>
              <a:ext uri="{FF2B5EF4-FFF2-40B4-BE49-F238E27FC236}">
                <a16:creationId xmlns:a16="http://schemas.microsoft.com/office/drawing/2014/main" id="{41F1B486-1659-C335-A519-50DB7A68C2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806" y="1020267"/>
            <a:ext cx="4817466" cy="4817466"/>
          </a:xfrm>
          <a:prstGeom prst="rect">
            <a:avLst/>
          </a:prstGeom>
        </p:spPr>
      </p:pic>
      <p:pic>
        <p:nvPicPr>
          <p:cNvPr id="16" name="Picture 15">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855944070"/>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B3023"/>
      </a:dk2>
      <a:lt2>
        <a:srgbClr val="F0F1F3"/>
      </a:lt2>
      <a:accent1>
        <a:srgbClr val="C3964D"/>
      </a:accent1>
      <a:accent2>
        <a:srgbClr val="B1533B"/>
      </a:accent2>
      <a:accent3>
        <a:srgbClr val="C34D66"/>
      </a:accent3>
      <a:accent4>
        <a:srgbClr val="B13B86"/>
      </a:accent4>
      <a:accent5>
        <a:srgbClr val="BD4DC3"/>
      </a:accent5>
      <a:accent6>
        <a:srgbClr val="7C3EB3"/>
      </a:accent6>
      <a:hlink>
        <a:srgbClr val="BF3FB0"/>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70</TotalTime>
  <Words>208</Words>
  <Application>Microsoft Macintosh PowerPoint</Application>
  <PresentationFormat>Grand écran</PresentationFormat>
  <Paragraphs>19</Paragraphs>
  <Slides>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vt:i4>
      </vt:variant>
    </vt:vector>
  </HeadingPairs>
  <TitlesOfParts>
    <vt:vector size="11" baseType="lpstr">
      <vt:lpstr>Arial</vt:lpstr>
      <vt:lpstr>ArialMT</vt:lpstr>
      <vt:lpstr>Avenir Next LT Pro</vt:lpstr>
      <vt:lpstr>AvenirNext LT Pro Medium</vt:lpstr>
      <vt:lpstr>NotoSansSymbols</vt:lpstr>
      <vt:lpstr>TimesNewRomanPSMT</vt:lpstr>
      <vt:lpstr>BlockprintVTI</vt:lpstr>
      <vt:lpstr>Gestion de location de voiture</vt:lpstr>
      <vt:lpstr>Objectifs  </vt:lpstr>
      <vt:lpstr>Les fonctionnalités principales :  </vt:lpstr>
      <vt:lpstr>Outils de travails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location de voiture</dc:title>
  <dc:creator>Nada Elayadi</dc:creator>
  <cp:lastModifiedBy>Nada Elayadi</cp:lastModifiedBy>
  <cp:revision>1</cp:revision>
  <dcterms:created xsi:type="dcterms:W3CDTF">2024-05-02T11:11:24Z</dcterms:created>
  <dcterms:modified xsi:type="dcterms:W3CDTF">2024-05-02T12:22:18Z</dcterms:modified>
</cp:coreProperties>
</file>