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5175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4">
          <p15:clr>
            <a:srgbClr val="A4A3A4"/>
          </p15:clr>
        </p15:guide>
        <p15:guide id="2" pos="3841">
          <p15:clr>
            <a:srgbClr val="A4A3A4"/>
          </p15:clr>
        </p15:guide>
        <p15:guide id="3" orient="horz" pos="3944">
          <p15:clr>
            <a:srgbClr val="9AA0A6"/>
          </p15:clr>
        </p15:guide>
        <p15:guide id="4" orient="horz" pos="3357">
          <p15:clr>
            <a:srgbClr val="9AA0A6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4" orient="horz"/>
        <p:guide pos="3841"/>
        <p:guide pos="3944" orient="horz"/>
        <p:guide pos="3357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69a4c6e3_0_51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69a4c6e3_0_51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7569a4c6e3_0_51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69a4c6e3_0_18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69a4c6e3_0_18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de-DE"/>
              <a:t>Open Anaconda prompt</a:t>
            </a:r>
            <a:endParaRPr/>
          </a:p>
        </p:txBody>
      </p:sp>
      <p:sp>
        <p:nvSpPr>
          <p:cNvPr id="111" name="Google Shape;111;g7569a4c6e3_0_18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9a4c6e3_0_19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9a4c6e3_0_19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569a4c6e3_0_19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96e826ec_0_2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96e826ec_0_2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596e826ec_0_2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69a4c6e3_0_27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69a4c6e3_0_27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de-DE"/>
              <a:t>To coordinate the robot motions in a cartesian coordinate space (as opposed to other spaces such as the joint space), we have to define a set of coordinate frames.</a:t>
            </a:r>
            <a:endParaRPr/>
          </a:p>
        </p:txBody>
      </p:sp>
      <p:sp>
        <p:nvSpPr>
          <p:cNvPr id="143" name="Google Shape;143;g7569a4c6e3_0_27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69a4c6e3_0_28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69a4c6e3_0_28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/>
              <a:t>Then, the typical industrial robot can be controlled in two spaces: </a:t>
            </a:r>
            <a:r>
              <a:rPr b="1" lang="de-DE" sz="1100"/>
              <a:t>joint space</a:t>
            </a:r>
            <a:r>
              <a:rPr lang="de-DE" sz="1100"/>
              <a:t> and </a:t>
            </a:r>
            <a:r>
              <a:rPr b="1" lang="de-DE" sz="1100"/>
              <a:t>cartesian space</a:t>
            </a:r>
            <a:r>
              <a:rPr lang="de-DE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de-DE" sz="1100"/>
              <a:t>MoveJ </a:t>
            </a:r>
            <a:r>
              <a:rPr lang="de-DE" sz="1100"/>
              <a:t>– move the robot linear in joint space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de-DE" sz="1100"/>
              <a:t>MoveL </a:t>
            </a:r>
            <a:r>
              <a:rPr lang="de-DE" sz="1100"/>
              <a:t>or </a:t>
            </a:r>
            <a:r>
              <a:rPr b="1" lang="de-DE" sz="1100"/>
              <a:t>MoveC </a:t>
            </a:r>
            <a:r>
              <a:rPr lang="de-DE" sz="1100"/>
              <a:t>– move the robot linear/circular in cartesian space (ee-velocity)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/>
              <a:t>For MoveL you specify a desired pose for the end-effector AND a desired Cartesian path. To find the necessary joint positions along the desired Cartesian path, the robot controller must calculate the inverse position and velocity kinematics of the robot.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569a4c6e3_0_28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96e826ec_0_1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596e826ec_0_1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25565" y="1296000"/>
            <a:ext cx="11348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25562" y="1978720"/>
            <a:ext cx="113484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035597" y="6473314"/>
            <a:ext cx="273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20150416 tum logo blau png final.pn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1254" y="432000"/>
            <a:ext cx="799558" cy="42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0" y="2870200"/>
            <a:ext cx="12195300" cy="398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22766" y="2870200"/>
            <a:ext cx="55986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6199214" y="2857500"/>
            <a:ext cx="5575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425565" y="2133600"/>
            <a:ext cx="11348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>
            <p:ph idx="2" type="pic"/>
          </p:nvPr>
        </p:nvSpPr>
        <p:spPr>
          <a:xfrm>
            <a:off x="0" y="2844799"/>
            <a:ext cx="121953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25565" y="2133600"/>
            <a:ext cx="11348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>
            <p:ph idx="2" type="pic"/>
          </p:nvPr>
        </p:nvSpPr>
        <p:spPr>
          <a:xfrm>
            <a:off x="0" y="2133601"/>
            <a:ext cx="121953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">
  <p:cSld name="Bilder formatfüllend_1">
    <p:bg>
      <p:bgPr>
        <a:solidFill>
          <a:srgbClr val="282C3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1632" y="432000"/>
            <a:ext cx="805817" cy="42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>
  <p:cSld name="End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25565" y="1296000"/>
            <a:ext cx="11348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035597" y="6473314"/>
            <a:ext cx="273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20150416 tum logo blau png final.pn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1254" y="432000"/>
            <a:ext cx="799558" cy="42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_with_white">
  <p:cSld name="Start_with_whi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25565" y="1296000"/>
            <a:ext cx="11348400" cy="501600"/>
          </a:xfrm>
          <a:prstGeom prst="rect">
            <a:avLst/>
          </a:prstGeom>
          <a:solidFill>
            <a:srgbClr val="FFFFFF">
              <a:alpha val="67450"/>
            </a:srgbClr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562" y="1978720"/>
            <a:ext cx="11348400" cy="1274100"/>
          </a:xfrm>
          <a:prstGeom prst="rect">
            <a:avLst/>
          </a:prstGeom>
          <a:solidFill>
            <a:srgbClr val="FFFFFF">
              <a:alpha val="67450"/>
            </a:srgbClr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035597" y="6473314"/>
            <a:ext cx="2736600" cy="365100"/>
          </a:xfrm>
          <a:prstGeom prst="rect">
            <a:avLst/>
          </a:prstGeom>
          <a:solidFill>
            <a:srgbClr val="FFFFFF">
              <a:alpha val="67450"/>
            </a:srgbClr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solidFill>
            <a:srgbClr val="FFFFFF">
              <a:alpha val="67450"/>
            </a:srgbClr>
          </a:solidFill>
          <a:ln>
            <a:noFill/>
          </a:ln>
        </p:spPr>
        <p:txBody>
          <a:bodyPr anchorCtr="0" anchor="ctr" bIns="45700" lIns="10800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1632" y="432000"/>
            <a:ext cx="805817" cy="42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25562" y="1978720"/>
            <a:ext cx="113484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715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11133079" y="6408271"/>
            <a:ext cx="767100" cy="3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25566" y="2136000"/>
            <a:ext cx="55761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97852" y="2136000"/>
            <a:ext cx="55761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25562" y="1978720"/>
            <a:ext cx="113484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11133079" y="6408271"/>
            <a:ext cx="767100" cy="3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25565" y="2133601"/>
            <a:ext cx="113484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25565" y="2857501"/>
            <a:ext cx="11348400" cy="339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25565" y="2133601"/>
            <a:ext cx="11348400" cy="67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25565" y="2133600"/>
            <a:ext cx="11348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422767" y="2865003"/>
            <a:ext cx="55860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3" type="pic"/>
          </p:nvPr>
        </p:nvSpPr>
        <p:spPr>
          <a:xfrm>
            <a:off x="6199214" y="2865121"/>
            <a:ext cx="55752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−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0287118" y="6563241"/>
            <a:ext cx="14877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517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035597" y="6473314"/>
            <a:ext cx="273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61632" y="432000"/>
            <a:ext cx="805817" cy="4246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25565" y="1296000"/>
            <a:ext cx="11348287" cy="501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</a:rPr>
              <a:t>Frames and Transformations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Installation Update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25562" y="1978720"/>
            <a:ext cx="11348400" cy="419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Augmented Fabrication 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C34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0" y="0"/>
            <a:ext cx="12195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(base) conda activate afab19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chemeClr val="lt1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afab19</a:t>
            </a: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 conda update compas compas_fab --yes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(afab19) python -m compas_rhino.install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chemeClr val="lt1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afab19</a:t>
            </a: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 python -m compas_fab.rhino.install -v 6.0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Augmented Fabrication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C3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0" y="0"/>
            <a:ext cx="12195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(afab19) python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&gt;&gt;&gt; import compas_fab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&gt;&gt;&gt; compas_fab.__version__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'0.10.0'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&gt;&gt;&gt; exit()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Augmented Fabrication Lab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C3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0" y="0"/>
            <a:ext cx="12195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→ and pull the lates changes of the afab_course</a:t>
            </a:r>
            <a:endParaRPr sz="1800">
              <a:solidFill>
                <a:srgbClr val="FFFFF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Augmented Fabrication 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25565" y="1296001"/>
            <a:ext cx="11348287" cy="547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9035598" y="6473314"/>
            <a:ext cx="27368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14990" y="6473314"/>
            <a:ext cx="86212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Augmented Fabrication Lab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25562" y="1978720"/>
            <a:ext cx="11348400" cy="419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Transformations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Robot coordinate frames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425578" y="2133600"/>
            <a:ext cx="37149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-DE" sz="1800">
                <a:solidFill>
                  <a:srgbClr val="434343"/>
                </a:solidFill>
              </a:rPr>
              <a:t>World (WCF)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-DE" sz="1800">
                <a:solidFill>
                  <a:srgbClr val="434343"/>
                </a:solidFill>
              </a:rPr>
              <a:t>Robot (RCF)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-DE" sz="1800">
                <a:solidFill>
                  <a:srgbClr val="434343"/>
                </a:solidFill>
              </a:rPr>
              <a:t>Tool0 (T0CF)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-DE" sz="1800">
                <a:solidFill>
                  <a:srgbClr val="434343"/>
                </a:solidFill>
              </a:rPr>
              <a:t>Tool (TCF)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-DE" sz="1800">
                <a:solidFill>
                  <a:srgbClr val="434343"/>
                </a:solidFill>
              </a:rPr>
              <a:t>Object (OCF)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800" y="2133600"/>
            <a:ext cx="9004170" cy="42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Augmented Fabrication Lab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Cartesian vs joint space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950" y="2370200"/>
            <a:ext cx="6804724" cy="34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Augmented Fabrication Lab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25565" y="1296001"/>
            <a:ext cx="1134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Examples</a:t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9035598" y="6473314"/>
            <a:ext cx="273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414990" y="6473314"/>
            <a:ext cx="862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Augmented Fabrication Lab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25562" y="1978720"/>
            <a:ext cx="11348400" cy="419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Please open Rhino &amp; gh file: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afab_course\05_robotic_fabrication_basics\examples\</a:t>
            </a:r>
            <a:r>
              <a:rPr b="1" lang="de-DE"/>
              <a:t>00_frame_and_transformation.3dm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afab_course\05_robotic_fabrication_basics\examples\</a:t>
            </a:r>
            <a:r>
              <a:rPr b="1" lang="de-DE"/>
              <a:t>00_frame_and_transformation.ghx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el 2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