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5" r:id="rId4"/>
    <p:sldId id="276" r:id="rId5"/>
    <p:sldId id="277" r:id="rId6"/>
    <p:sldId id="269" r:id="rId7"/>
    <p:sldId id="270" r:id="rId8"/>
    <p:sldId id="271" r:id="rId9"/>
    <p:sldId id="272" r:id="rId10"/>
    <p:sldId id="273" r:id="rId11"/>
    <p:sldId id="274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0B5A80-09F0-45C4-EBF3-64A2A7060B3E}" name="Emaan Abdul-Majid" initials="EAM" userId="aad50a2c2f3e275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2"/>
    <p:restoredTop sz="95400"/>
  </p:normalViewPr>
  <p:slideViewPr>
    <p:cSldViewPr snapToGrid="0">
      <p:cViewPr varScale="1">
        <p:scale>
          <a:sx n="65" d="100"/>
          <a:sy n="65" d="100"/>
        </p:scale>
        <p:origin x="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insight for Cab investment Firm</a:t>
            </a:r>
          </a:p>
          <a:p>
            <a:endParaRPr lang="en-US" sz="4000" dirty="0"/>
          </a:p>
          <a:p>
            <a:r>
              <a:rPr lang="en-US" sz="2800" b="1" dirty="0"/>
              <a:t>10/19/22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081EB-02D5-C84D-A0B9-A881F70B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Number of Users Effects  on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6931-000A-074A-8F78-B47FEB70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Yellow Cab Company Prices increase  when the number of users is higher.</a:t>
            </a:r>
          </a:p>
          <a:p>
            <a:endParaRPr lang="en-US" sz="2000" dirty="0"/>
          </a:p>
          <a:p>
            <a:r>
              <a:rPr lang="en-US" sz="2000" dirty="0"/>
              <a:t>The number of users  for the Pink Cab Company decreases when the Price is higher.</a:t>
            </a:r>
          </a:p>
          <a:p>
            <a:r>
              <a:rPr lang="en-US" sz="2000" dirty="0"/>
              <a:t>The Yellow cab company is able to profit more from higher prices and higher users for each high price.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E80F-EF0C-4842-8E44-5401A20D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97981"/>
            <a:ext cx="6250769" cy="49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045F6-97AF-5C48-A28A-5AEB547B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Do Seasons Affect the Number of Car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2CF5-B6AE-6745-A033-91642508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More people ride cabs in the fall than any other season.</a:t>
            </a:r>
          </a:p>
          <a:p>
            <a:r>
              <a:rPr lang="en-US" sz="2000" dirty="0"/>
              <a:t>Spring has less cab riders than other seasons. </a:t>
            </a:r>
          </a:p>
          <a:p>
            <a:r>
              <a:rPr lang="en-US" sz="2000" dirty="0"/>
              <a:t>They  Yellow Cab has a greater fluctuation in the number of rides.  This is probably due to the fact that it is used more in cities with extreme weather changes.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B0257-2EE5-1F41-AC69-D21AABEE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78333"/>
            <a:ext cx="6250769" cy="41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238B-1A36-FB42-8874-E71DC84B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DB0D-BEE0-DE47-ADC5-B09FBDFD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500"/>
              <a:t>XYZ should invest in the Yellow Cab Company.</a:t>
            </a:r>
          </a:p>
          <a:p>
            <a:r>
              <a:rPr lang="en-US" sz="1500"/>
              <a:t>The Yellow Cab Company has higher profits than the Pink Cab Company.</a:t>
            </a:r>
          </a:p>
          <a:p>
            <a:r>
              <a:rPr lang="en-US" sz="1500"/>
              <a:t>They Yellow Cab Company:</a:t>
            </a:r>
          </a:p>
          <a:p>
            <a:pPr lvl="1"/>
            <a:r>
              <a:rPr lang="en-US" sz="1500"/>
              <a:t>Gets higher profit for all age groups.</a:t>
            </a:r>
          </a:p>
          <a:p>
            <a:pPr lvl="1"/>
            <a:r>
              <a:rPr lang="en-US" sz="1500"/>
              <a:t>Gets higher profit in all cities except for Tucson, AZ.</a:t>
            </a:r>
          </a:p>
          <a:p>
            <a:pPr lvl="1"/>
            <a:r>
              <a:rPr lang="en-US" sz="1500"/>
              <a:t>Gets higher profits in all seasons but some seasons are more popular than others.</a:t>
            </a:r>
          </a:p>
          <a:p>
            <a:pPr lvl="1"/>
            <a:r>
              <a:rPr lang="en-US" sz="1500"/>
              <a:t>It is not as profitable for longer distance rides but that is not a big problem since they are used more in cities with larger populations such as NYC.</a:t>
            </a:r>
          </a:p>
          <a:p>
            <a:pPr lvl="1"/>
            <a:r>
              <a:rPr lang="en-US" sz="1500"/>
              <a:t>Users who take Yellow Cab are willing to pay higher amounts of money to ride with them.</a:t>
            </a:r>
          </a:p>
          <a:p>
            <a:pPr lvl="1"/>
            <a:endParaRPr lang="en-US" sz="150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5126E-7D44-DD46-5B63-0BADAC495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7" r="25913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024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A10A1-A421-2244-87EE-4A33F462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Executive Summary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73C7-5860-BC43-8915-771C8D6E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Client: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XYZ is a private firm in US.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planning to invest in the cab industry and as per their Go-to-Market(G2M) strategy they want to understand the market before taking final decision.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Several data sets have been provided so that insights can be given to XYZ on Yellow Cab and Pink Cab Companies.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analysis has been completed by exploring the data, forecasting profit, and giving a recommendation for the most profitable investment for XYZ private firm.</a:t>
            </a:r>
          </a:p>
        </p:txBody>
      </p:sp>
    </p:spTree>
    <p:extLst>
      <p:ext uri="{BB962C8B-B14F-4D97-AF65-F5344CB8AC3E}">
        <p14:creationId xmlns:p14="http://schemas.microsoft.com/office/powerpoint/2010/main" val="3024500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F5DBC-82A4-5C45-AEFA-B0EC4FBA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D1F0-A2E7-9045-B6B0-A7053FCE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Find the Most profitable Cab Company and the Attributes which Bring Profit between the Yellow Cab Company and the Pink Cab Company.</a:t>
            </a:r>
          </a:p>
          <a:p>
            <a:r>
              <a:rPr lang="en-US" sz="2000">
                <a:solidFill>
                  <a:schemeClr val="bg1"/>
                </a:solidFill>
              </a:rPr>
              <a:t>Several hypothesis have been explored to learn more regarding profit of the companies with the given data: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 There is significant difference of profit with the cab companies when considering age of the customer.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 Cities have a significant influence on profits for cab companies.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 Cost of the trip influences cab riding.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  Number of users and shorter distance traveled causes a difference in price of cab rides.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Geographical area and their seasons can impact the number of cab rides.</a:t>
            </a:r>
          </a:p>
          <a:p>
            <a:pPr marL="457200" lvl="1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2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8D02-C6FA-344A-93D8-98CCC8FE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A1F4-06A6-4544-87F1-3B1AAAB5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4 data sets were given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were combined into a </a:t>
            </a:r>
            <a:r>
              <a:rPr lang="en-US" dirty="0" err="1"/>
              <a:t>masterdata</a:t>
            </a:r>
            <a:r>
              <a:rPr lang="en-US" dirty="0"/>
              <a:t> set</a:t>
            </a:r>
          </a:p>
          <a:p>
            <a:pPr marL="0" indent="0">
              <a:buNone/>
            </a:pPr>
            <a:r>
              <a:rPr lang="en-US" dirty="0"/>
              <a:t>   containing data from 1/31/206-12/31/2018.</a:t>
            </a:r>
          </a:p>
          <a:p>
            <a:r>
              <a:rPr lang="en-US" dirty="0"/>
              <a:t>They originally contained 17 features.</a:t>
            </a:r>
          </a:p>
          <a:p>
            <a:r>
              <a:rPr lang="en-US" dirty="0"/>
              <a:t>Features were added from the data set so that 45 existed  after 	combining the set and calculating additional info.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48D94-5F52-AB45-AA90-576D7DD62357}"/>
              </a:ext>
            </a:extLst>
          </p:cNvPr>
          <p:cNvGrpSpPr/>
          <p:nvPr/>
        </p:nvGrpSpPr>
        <p:grpSpPr>
          <a:xfrm>
            <a:off x="3301380" y="2051090"/>
            <a:ext cx="1918473" cy="1918473"/>
            <a:chOff x="7829946" y="2517028"/>
            <a:chExt cx="1918473" cy="1918473"/>
          </a:xfrm>
        </p:grpSpPr>
        <p:pic>
          <p:nvPicPr>
            <p:cNvPr id="5" name="Graphic 4" descr="Folder outline">
              <a:extLst>
                <a:ext uri="{FF2B5EF4-FFF2-40B4-BE49-F238E27FC236}">
                  <a16:creationId xmlns:a16="http://schemas.microsoft.com/office/drawing/2014/main" id="{B831B828-998C-A74A-B270-8AF0AB0F1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9946" y="2517028"/>
              <a:ext cx="1918473" cy="191847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CA7592-4134-4546-867F-08CC5A3E09F0}"/>
                </a:ext>
              </a:extLst>
            </p:cNvPr>
            <p:cNvSpPr txBox="1"/>
            <p:nvPr/>
          </p:nvSpPr>
          <p:spPr>
            <a:xfrm>
              <a:off x="8019228" y="3211636"/>
              <a:ext cx="153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Cab_Data.csv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E3029A-AA83-7248-9744-677E2ED0E9B3}"/>
              </a:ext>
            </a:extLst>
          </p:cNvPr>
          <p:cNvGrpSpPr/>
          <p:nvPr/>
        </p:nvGrpSpPr>
        <p:grpSpPr>
          <a:xfrm>
            <a:off x="4967209" y="2076519"/>
            <a:ext cx="2477357" cy="1931793"/>
            <a:chOff x="9714643" y="2570267"/>
            <a:chExt cx="2477357" cy="1931793"/>
          </a:xfrm>
        </p:grpSpPr>
        <p:pic>
          <p:nvPicPr>
            <p:cNvPr id="6" name="Graphic 5" descr="Folder outline">
              <a:extLst>
                <a:ext uri="{FF2B5EF4-FFF2-40B4-BE49-F238E27FC236}">
                  <a16:creationId xmlns:a16="http://schemas.microsoft.com/office/drawing/2014/main" id="{90A897A9-F44F-1B43-B9A5-84AA800B8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4643" y="2570267"/>
              <a:ext cx="2477357" cy="193179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989727-EDA1-5646-BDCD-D0F4AE169D91}"/>
                </a:ext>
              </a:extLst>
            </p:cNvPr>
            <p:cNvSpPr txBox="1"/>
            <p:nvPr/>
          </p:nvSpPr>
          <p:spPr>
            <a:xfrm>
              <a:off x="9945718" y="3322267"/>
              <a:ext cx="1918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Customer_ID.csv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E73555-5B7F-2744-BBC6-6F0E2FB9D384}"/>
              </a:ext>
            </a:extLst>
          </p:cNvPr>
          <p:cNvGrpSpPr/>
          <p:nvPr/>
        </p:nvGrpSpPr>
        <p:grpSpPr>
          <a:xfrm>
            <a:off x="804255" y="2102002"/>
            <a:ext cx="2531071" cy="1701866"/>
            <a:chOff x="7133491" y="1109067"/>
            <a:chExt cx="2446421" cy="1527442"/>
          </a:xfrm>
        </p:grpSpPr>
        <p:pic>
          <p:nvPicPr>
            <p:cNvPr id="8" name="Graphic 7" descr="Folder outline">
              <a:extLst>
                <a:ext uri="{FF2B5EF4-FFF2-40B4-BE49-F238E27FC236}">
                  <a16:creationId xmlns:a16="http://schemas.microsoft.com/office/drawing/2014/main" id="{B30E5B27-33CB-104B-98E8-053168690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33491" y="1109067"/>
              <a:ext cx="2446421" cy="15274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C5535-7F80-4D4D-8595-15EDA23176ED}"/>
                </a:ext>
              </a:extLst>
            </p:cNvPr>
            <p:cNvSpPr txBox="1"/>
            <p:nvPr/>
          </p:nvSpPr>
          <p:spPr>
            <a:xfrm>
              <a:off x="7397464" y="1768062"/>
              <a:ext cx="1918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Transaction_ID.csv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5F345-A93E-5640-B1AB-52D810A118FE}"/>
              </a:ext>
            </a:extLst>
          </p:cNvPr>
          <p:cNvGrpSpPr/>
          <p:nvPr/>
        </p:nvGrpSpPr>
        <p:grpSpPr>
          <a:xfrm>
            <a:off x="7055081" y="2076519"/>
            <a:ext cx="1574788" cy="1847482"/>
            <a:chOff x="10182155" y="1347822"/>
            <a:chExt cx="1574788" cy="1325563"/>
          </a:xfrm>
        </p:grpSpPr>
        <p:pic>
          <p:nvPicPr>
            <p:cNvPr id="7" name="Graphic 6" descr="Folder outline">
              <a:extLst>
                <a:ext uri="{FF2B5EF4-FFF2-40B4-BE49-F238E27FC236}">
                  <a16:creationId xmlns:a16="http://schemas.microsoft.com/office/drawing/2014/main" id="{63DD2BF9-96C3-C84A-B194-67129D96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82155" y="1347822"/>
              <a:ext cx="1574788" cy="13255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281378-8F93-684E-8040-F0D64D9151CD}"/>
                </a:ext>
              </a:extLst>
            </p:cNvPr>
            <p:cNvSpPr txBox="1"/>
            <p:nvPr/>
          </p:nvSpPr>
          <p:spPr>
            <a:xfrm>
              <a:off x="10480869" y="1845917"/>
              <a:ext cx="872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City.csv</a:t>
              </a:r>
              <a:endParaRPr lang="en-US" dirty="0"/>
            </a:p>
          </p:txBody>
        </p:sp>
      </p:grpSp>
      <p:pic>
        <p:nvPicPr>
          <p:cNvPr id="19" name="Graphic 18" descr="Share outline">
            <a:extLst>
              <a:ext uri="{FF2B5EF4-FFF2-40B4-BE49-F238E27FC236}">
                <a16:creationId xmlns:a16="http://schemas.microsoft.com/office/drawing/2014/main" id="{391D3776-18C7-F44D-9B77-3C4814BEB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3011" y="2889468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862BC6-0242-BA4C-BF88-CFE6962D7F96}"/>
              </a:ext>
            </a:extLst>
          </p:cNvPr>
          <p:cNvGrpSpPr/>
          <p:nvPr/>
        </p:nvGrpSpPr>
        <p:grpSpPr>
          <a:xfrm>
            <a:off x="9198453" y="2391178"/>
            <a:ext cx="1831999" cy="3234267"/>
            <a:chOff x="9110395" y="1371599"/>
            <a:chExt cx="1831999" cy="3234267"/>
          </a:xfrm>
        </p:grpSpPr>
        <p:pic>
          <p:nvPicPr>
            <p:cNvPr id="21" name="Graphic 20" descr="Folder with solid fill">
              <a:extLst>
                <a:ext uri="{FF2B5EF4-FFF2-40B4-BE49-F238E27FC236}">
                  <a16:creationId xmlns:a16="http://schemas.microsoft.com/office/drawing/2014/main" id="{8F1DC831-C43F-1F4D-B1C9-E5D62CF30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10395" y="1371599"/>
              <a:ext cx="1831999" cy="32342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7337A4-5158-A24D-AB78-B2CEC1C33D47}"/>
                </a:ext>
              </a:extLst>
            </p:cNvPr>
            <p:cNvSpPr txBox="1"/>
            <p:nvPr/>
          </p:nvSpPr>
          <p:spPr>
            <a:xfrm>
              <a:off x="9348862" y="2878425"/>
              <a:ext cx="128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MasterData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1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6DDD0-3581-2749-B765-F85F91CE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The Effect of Age on the Profit of Each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33AA-C362-704D-B0B5-7406ED61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numCol="2">
            <a:normAutofit/>
          </a:bodyPr>
          <a:lstStyle/>
          <a:p>
            <a:r>
              <a:rPr lang="en-US" sz="2000"/>
              <a:t>Ages were grouped together to compare how much profit is made for each age group. </a:t>
            </a:r>
          </a:p>
          <a:p>
            <a:r>
              <a:rPr lang="en-US" sz="2000"/>
              <a:t>There was not a large difference for each age group.</a:t>
            </a:r>
          </a:p>
          <a:p>
            <a:r>
              <a:rPr lang="en-US" sz="2000"/>
              <a:t>Yellow cab generated the largest profit for each age group. 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8738C-E459-7145-8283-8BF04C79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60452"/>
            <a:ext cx="6250769" cy="47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1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CEAE5-D23A-9044-9377-E9838D92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Cities Impact on Profit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8D83-70BA-7746-9B5F-847DF0F06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5235490" cy="3773010"/>
          </a:xfrm>
        </p:spPr>
        <p:txBody>
          <a:bodyPr numCol="2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Profit was explored for each city.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Yellow Cab company had a greater profit in all cities except Tucson Arizona.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Yellow and Pink Cab were very close in profit in Austin Texas.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New York City and Silicon Valley have the highest Profit for cab companies, but the Yellow Cab company dominates in those areas.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4CFF7-B2AE-CA49-8DB6-44D97C4A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32" y="1011381"/>
            <a:ext cx="5126736" cy="46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7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B1E66-95D3-174D-91C6-F88B4661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Does Cost Affect Number of Rides?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6BF5-3F56-554E-AA9C-7979E162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cost does not seem to have  major impact on number of rides until the cost  is over 433 dollars for The Pink Cab only.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Cost for Yellow cabs seem to be higher than the Pink Cab.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number of rides for the Pink Cab decreases a lot when prices are 525  dollars and over.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17A49-D113-EB4C-8EC9-B953A455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802569"/>
            <a:ext cx="6596652" cy="50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29029-0731-414E-8D5F-6FFF9972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The Effects of KM Travelled in the Price Paid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0DF7-7CD6-0F4F-9B31-3E5EC480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The mean KM travelled is shown as the dependent variable of this bar graph.  The price is grouped so that the distance travelled can be compared to the price.</a:t>
            </a:r>
          </a:p>
          <a:p>
            <a:r>
              <a:rPr lang="en-US" sz="1900" dirty="0">
                <a:solidFill>
                  <a:schemeClr val="bg1"/>
                </a:solidFill>
              </a:rPr>
              <a:t>As the price increases, the average km goes up.  The pink cabs seem to travel further than the yellow cab.</a:t>
            </a:r>
          </a:p>
          <a:p>
            <a:r>
              <a:rPr lang="en-US" sz="1900" dirty="0">
                <a:solidFill>
                  <a:schemeClr val="bg1"/>
                </a:solidFill>
              </a:rPr>
              <a:t>Yellow cabs seem to be more popular in larger cities where cab rides may be shorter in KM. But the profit for Yellow cab is higher.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34367-98D9-494F-B874-BEB07A26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569069"/>
            <a:ext cx="6596652" cy="55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{FE9FC6E6-A39B-1147-8B79-9291C04336F1}tf10001063</Template>
  <TotalTime>2917</TotalTime>
  <Words>801</Words>
  <Application>Microsoft Macintosh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   Agenda</vt:lpstr>
      <vt:lpstr>Executive Summary</vt:lpstr>
      <vt:lpstr>Problem Statement</vt:lpstr>
      <vt:lpstr>Approach</vt:lpstr>
      <vt:lpstr>The Effect of Age on the Profit of Each Company</vt:lpstr>
      <vt:lpstr>Cities Impact on Profit</vt:lpstr>
      <vt:lpstr>Does Cost Affect Number of Rides?</vt:lpstr>
      <vt:lpstr>The Effects of KM Travelled in the Price Paid</vt:lpstr>
      <vt:lpstr>Number of Users Effects  on Price</vt:lpstr>
      <vt:lpstr>Do Seasons Affect the Number of Car Rides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Emaan Abdul-Majid</dc:creator>
  <cp:lastModifiedBy>Emaan Abdul-Majid</cp:lastModifiedBy>
  <cp:revision>4</cp:revision>
  <dcterms:created xsi:type="dcterms:W3CDTF">2022-10-17T19:09:13Z</dcterms:created>
  <dcterms:modified xsi:type="dcterms:W3CDTF">2022-10-19T19:46:59Z</dcterms:modified>
</cp:coreProperties>
</file>