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8.xml"/>
  <Override ContentType="application/vnd.ms-office.chartcolorstyle+xml" PartName="/ppt/charts/colors11.xml"/>
  <Override ContentType="application/vnd.ms-office.chartcolorstyle+xml" PartName="/ppt/charts/colors13.xml"/>
  <Override ContentType="application/vnd.ms-office.chartcolorstyle+xml" PartName="/ppt/charts/colors14.xml"/>
  <Override ContentType="application/vnd.ms-office.chartcolorstyle+xml" PartName="/ppt/charts/colors5.xml"/>
  <Override ContentType="application/vnd.ms-office.chartcolorstyle+xml" PartName="/ppt/charts/colors2.xml"/>
  <Override ContentType="application/vnd.ms-office.chartcolorstyle+xml" PartName="/ppt/charts/colors3.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ms-office.chartcolorstyle+xml" PartName="/ppt/charts/colors1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6.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drawingml.chart+xml" PartName="/ppt/charts/chart14.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5.xml"/>
  <Override ContentType="application/vnd.openxmlformats-officedocument.drawingml.chart+xml" PartName="/ppt/charts/chart11.xml"/>
  <Override ContentType="application/vnd.openxmlformats-officedocument.drawingml.chart+xml" PartName="/ppt/charts/chart17.xml"/>
  <Override ContentType="application/vnd.openxmlformats-officedocument.drawingml.chart+xml" PartName="/ppt/charts/chart15.xml"/>
  <Override ContentType="application/vnd.openxmlformats-officedocument.drawingml.chart+xml" PartName="/ppt/charts/chart13.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7.xml"/>
  <Override ContentType="application/vnd.openxmlformats-officedocument.drawingml.chartshapes+xml" PartName="/ppt/drawings/drawing6.xml"/>
  <Override ContentType="application/vnd.openxmlformats-officedocument.drawingml.chartshapes+xml" PartName="/ppt/drawings/drawing2.xml"/>
  <Override ContentType="application/vnd.openxmlformats-officedocument.drawingml.chartshapes+xml" PartName="/ppt/drawings/drawing5.xml"/>
  <Override ContentType="application/vnd.openxmlformats-officedocument.drawingml.chartshapes+xml" PartName="/ppt/drawings/drawing1.xml"/>
  <Override ContentType="application/vnd.openxmlformats-officedocument.drawingml.chartshapes+xml" PartName="/ppt/drawings/drawing3.xml"/>
  <Override ContentType="application/vnd.openxmlformats-officedocument.drawingml.chartshapes+xml" PartName="/ppt/drawings/drawing4.xml"/>
  <Override ContentType="application/vnd.ms-office.chartstyle+xml" PartName="/ppt/charts/style3.xml"/>
  <Override ContentType="application/vnd.ms-office.chartstyle+xml" PartName="/ppt/charts/style5.xml"/>
  <Override ContentType="application/vnd.ms-office.chartstyle+xml" PartName="/ppt/charts/style8.xml"/>
  <Override ContentType="application/vnd.ms-office.chartstyle+xml" PartName="/ppt/charts/style1.xml"/>
  <Override ContentType="application/vnd.ms-office.chartstyle+xml" PartName="/ppt/charts/style12.xml"/>
  <Override ContentType="application/vnd.ms-office.chartstyle+xml" PartName="/ppt/charts/style14.xml"/>
  <Override ContentType="application/vnd.ms-office.chartstyle+xml" PartName="/ppt/charts/style9.xml"/>
  <Override ContentType="application/vnd.ms-office.chartstyle+xml" PartName="/ppt/charts/style4.xml"/>
  <Override ContentType="application/vnd.ms-office.chartstyle+xml" PartName="/ppt/charts/style10.xml"/>
  <Override ContentType="application/vnd.ms-office.chartstyle+xml" PartName="/ppt/charts/style7.xml"/>
  <Override ContentType="application/vnd.ms-office.chartstyle+xml" PartName="/ppt/charts/style6.xml"/>
  <Override ContentType="application/vnd.ms-office.chartstyle+xml" PartName="/ppt/charts/style11.xml"/>
  <Override ContentType="application/vnd.ms-office.chartstyle+xml" PartName="/ppt/charts/style2.xml"/>
  <Override ContentType="application/vnd.ms-office.chartstyle+xml" PartName="/ppt/charts/style13.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6858000" cx="12192000"/>
  <p:notesSz cx="6858000" cy="9144000"/>
  <p:embeddedFontLst>
    <p:embeddedFont>
      <p:font typeface="Inria Sans"/>
      <p:regular r:id="rId73"/>
      <p:bold r:id="rId74"/>
      <p:italic r:id="rId75"/>
      <p:boldItalic r:id="rId76"/>
    </p:embeddedFont>
    <p:embeddedFont>
      <p:font typeface="Corben"/>
      <p:bold r:id="rId77"/>
    </p:embeddedFont>
    <p:embeddedFont>
      <p:font typeface="Titillium Web"/>
      <p:regular r:id="rId78"/>
      <p:bold r:id="rId79"/>
      <p:italic r:id="rId80"/>
      <p:boldItalic r:id="rId81"/>
    </p:embeddedFont>
    <p:embeddedFont>
      <p:font typeface="Saira Semi Condensed"/>
      <p:regular r:id="rId82"/>
      <p:bold r:id="rId83"/>
    </p:embeddedFont>
    <p:embeddedFont>
      <p:font typeface="Candara"/>
      <p:regular r:id="rId84"/>
      <p:bold r:id="rId85"/>
      <p:italic r:id="rId86"/>
      <p:boldItalic r:id="rId87"/>
    </p:embeddedFont>
    <p:embeddedFont>
      <p:font typeface="Arial Black"/>
      <p:regular r:id="rId88"/>
    </p:embeddedFont>
    <p:embeddedFont>
      <p:font typeface="Sorts Mill Goudy"/>
      <p:regular r:id="rId89"/>
      <p:italic r:id="rId90"/>
    </p:embeddedFont>
    <p:embeddedFont>
      <p:font typeface="Century Gothic"/>
      <p:regular r:id="rId91"/>
      <p:bold r:id="rId92"/>
      <p:italic r:id="rId93"/>
      <p:boldItalic r:id="rId94"/>
    </p:embeddedFont>
    <p:embeddedFont>
      <p:font typeface="Open Sans"/>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9" roundtripDataSignature="AMtx7mgihtPFP09ctSH6f2hftEGVloKR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E677BA-7C79-4783-930B-4F7435AF34BE}">
  <a:tblStyle styleId="{AEE677BA-7C79-4783-930B-4F7435AF34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OpenSans-regular.fntdata"/><Relationship Id="rId94" Type="http://schemas.openxmlformats.org/officeDocument/2006/relationships/font" Target="fonts/CenturyGothic-boldItalic.fntdata"/><Relationship Id="rId97" Type="http://schemas.openxmlformats.org/officeDocument/2006/relationships/font" Target="fonts/OpenSans-italic.fntdata"/><Relationship Id="rId96" Type="http://schemas.openxmlformats.org/officeDocument/2006/relationships/font" Target="fonts/OpenSans-bold.fntdata"/><Relationship Id="rId11" Type="http://schemas.openxmlformats.org/officeDocument/2006/relationships/slide" Target="slides/slide4.xml"/><Relationship Id="rId99" Type="http://customschemas.google.com/relationships/presentationmetadata" Target="metadata"/><Relationship Id="rId10" Type="http://schemas.openxmlformats.org/officeDocument/2006/relationships/slide" Target="slides/slide3.xml"/><Relationship Id="rId98"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CenturyGothic-regular.fntdata"/><Relationship Id="rId90" Type="http://schemas.openxmlformats.org/officeDocument/2006/relationships/font" Target="fonts/SortsMillGoudy-italic.fntdata"/><Relationship Id="rId93" Type="http://schemas.openxmlformats.org/officeDocument/2006/relationships/font" Target="fonts/CenturyGothic-italic.fntdata"/><Relationship Id="rId92" Type="http://schemas.openxmlformats.org/officeDocument/2006/relationships/font" Target="fonts/CenturyGothic-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font" Target="fonts/Candara-regular.fntdata"/><Relationship Id="rId83" Type="http://schemas.openxmlformats.org/officeDocument/2006/relationships/font" Target="fonts/SairaSemiCondensed-bold.fntdata"/><Relationship Id="rId86" Type="http://schemas.openxmlformats.org/officeDocument/2006/relationships/font" Target="fonts/Candara-italic.fntdata"/><Relationship Id="rId85" Type="http://schemas.openxmlformats.org/officeDocument/2006/relationships/font" Target="fonts/Candara-bold.fntdata"/><Relationship Id="rId88" Type="http://schemas.openxmlformats.org/officeDocument/2006/relationships/font" Target="fonts/ArialBlack-regular.fntdata"/><Relationship Id="rId87" Type="http://schemas.openxmlformats.org/officeDocument/2006/relationships/font" Target="fonts/Candara-boldItalic.fntdata"/><Relationship Id="rId89" Type="http://schemas.openxmlformats.org/officeDocument/2006/relationships/font" Target="fonts/SortsMillGoudy-regular.fntdata"/><Relationship Id="rId80" Type="http://schemas.openxmlformats.org/officeDocument/2006/relationships/font" Target="fonts/TitilliumWeb-italic.fntdata"/><Relationship Id="rId82" Type="http://schemas.openxmlformats.org/officeDocument/2006/relationships/font" Target="fonts/SairaSemiCondensed-regular.fntdata"/><Relationship Id="rId81" Type="http://schemas.openxmlformats.org/officeDocument/2006/relationships/font" Target="fonts/TitilliumWeb-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InriaSans-regular.fntdata"/><Relationship Id="rId72" Type="http://schemas.openxmlformats.org/officeDocument/2006/relationships/slide" Target="slides/slide65.xml"/><Relationship Id="rId75" Type="http://schemas.openxmlformats.org/officeDocument/2006/relationships/font" Target="fonts/InriaSans-italic.fntdata"/><Relationship Id="rId74" Type="http://schemas.openxmlformats.org/officeDocument/2006/relationships/font" Target="fonts/InriaSans-bold.fntdata"/><Relationship Id="rId77" Type="http://schemas.openxmlformats.org/officeDocument/2006/relationships/font" Target="fonts/Corben-bold.fntdata"/><Relationship Id="rId76" Type="http://schemas.openxmlformats.org/officeDocument/2006/relationships/font" Target="fonts/InriaSans-boldItalic.fntdata"/><Relationship Id="rId79" Type="http://schemas.openxmlformats.org/officeDocument/2006/relationships/font" Target="fonts/TitilliumWeb-bold.fntdata"/><Relationship Id="rId78" Type="http://schemas.openxmlformats.org/officeDocument/2006/relationships/font" Target="fonts/TitilliumWeb-regular.fntdata"/><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Sheet11.xlsx"/><Relationship Id="rId4" Type="http://schemas.openxmlformats.org/officeDocument/2006/relationships/chartUserShapes" Target="../drawings/drawing6.xm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Sheet12.xlsx"/><Relationship Id="rId4" Type="http://schemas.openxmlformats.org/officeDocument/2006/relationships/chartUserShapes" Target="../drawings/drawing7.xm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Sheet8.xlsx"/><Relationship Id="rId4" Type="http://schemas.openxmlformats.org/officeDocument/2006/relationships/chartUserShapes" Target="../drawings/drawing4.xm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Sheet9.xlsx"/><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Rouge-1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ROUG-1 (R)</c:v>
                </c:pt>
                <c:pt idx="1">
                  <c:v>ROUG-1 (P)</c:v>
                </c:pt>
                <c:pt idx="2">
                  <c:v>ROUG-1(F1)</c:v>
                </c:pt>
              </c:strCache>
            </c:strRef>
          </c:cat>
          <c:val>
            <c:numRef>
              <c:f>Sheet1!$B$2:$B$4</c:f>
              <c:numCache>
                <c:formatCode>General</c:formatCode>
                <c:ptCount val="3"/>
                <c:pt idx="0">
                  <c:v>0.52468999999999999</c:v>
                </c:pt>
                <c:pt idx="1">
                  <c:v>0.83157899999999996</c:v>
                </c:pt>
                <c:pt idx="2">
                  <c:v>0.473881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899F-4B9D-99A4-59474E57AD6F}"/>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ROUG-1 (R)</c:v>
                </c:pt>
                <c:pt idx="1">
                  <c:v>ROUG-1 (P)</c:v>
                </c:pt>
                <c:pt idx="2">
                  <c:v>ROUG-1(F1)</c:v>
                </c:pt>
              </c:strCache>
            </c:strRef>
          </c:cat>
          <c:val>
            <c:numRef>
              <c:f>Sheet1!$C$2:$C$4</c:f>
              <c:numCache>
                <c:formatCode>General</c:formatCode>
                <c:ptCount val="3"/>
                <c:pt idx="0">
                  <c:v>0.36716900000000002</c:v>
                </c:pt>
                <c:pt idx="1">
                  <c:v>0.45481700000000003</c:v>
                </c:pt>
                <c:pt idx="2">
                  <c:v>0.325187</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899F-4B9D-99A4-59474E57AD6F}"/>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ROUG-1 (R)</c:v>
                </c:pt>
                <c:pt idx="1">
                  <c:v>ROUG-1 (P)</c:v>
                </c:pt>
                <c:pt idx="2">
                  <c:v>ROUG-1(F1)</c:v>
                </c:pt>
              </c:strCache>
            </c:strRef>
          </c:cat>
          <c:val>
            <c:numRef>
              <c:f>Sheet1!$D$2:$D$4</c:f>
              <c:numCache>
                <c:formatCode>General</c:formatCode>
                <c:ptCount val="3"/>
                <c:pt idx="0">
                  <c:v>0.19822999999999999</c:v>
                </c:pt>
                <c:pt idx="1">
                  <c:v>0.174208</c:v>
                </c:pt>
                <c:pt idx="2">
                  <c:v>0.14985599999999999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899F-4B9D-99A4-59474E57AD6F}"/>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Bert Rouge-L</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ROUG-L (R)</c:v>
                </c:pt>
                <c:pt idx="1">
                  <c:v>ROUG-L (P)</c:v>
                </c:pt>
                <c:pt idx="2">
                  <c:v>ROUG-L(F1)</c:v>
                </c:pt>
              </c:strCache>
            </c:strRef>
          </c:cat>
          <c:val>
            <c:numRef>
              <c:f>Sheet1!$B$2:$B$4</c:f>
              <c:numCache>
                <c:formatCode>General</c:formatCode>
                <c:ptCount val="3"/>
                <c:pt idx="0">
                  <c:v>0.47395799999999999</c:v>
                </c:pt>
                <c:pt idx="1">
                  <c:v>0.75833300000000003</c:v>
                </c:pt>
                <c:pt idx="2">
                  <c:v>0.39764100000000002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899F-4B9D-99A4-59474E57AD6F}"/>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ROUG-L (R)</c:v>
                </c:pt>
                <c:pt idx="1">
                  <c:v>ROUG-L (P)</c:v>
                </c:pt>
                <c:pt idx="2">
                  <c:v>ROUG-L(F1)</c:v>
                </c:pt>
              </c:strCache>
            </c:strRef>
          </c:cat>
          <c:val>
            <c:numRef>
              <c:f>Sheet1!$C$2:$C$4</c:f>
              <c:numCache>
                <c:formatCode>General</c:formatCode>
                <c:ptCount val="3"/>
                <c:pt idx="0">
                  <c:v>0.33217600000000003</c:v>
                </c:pt>
                <c:pt idx="1">
                  <c:v>0.42044199999999998</c:v>
                </c:pt>
                <c:pt idx="2">
                  <c:v>0.28861999999999999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899F-4B9D-99A4-59474E57AD6F}"/>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ROUG-L (R)</c:v>
                </c:pt>
                <c:pt idx="1">
                  <c:v>ROUG-L (P)</c:v>
                </c:pt>
                <c:pt idx="2">
                  <c:v>ROUG-L(F1)</c:v>
                </c:pt>
              </c:strCache>
            </c:strRef>
          </c:cat>
          <c:val>
            <c:numRef>
              <c:f>Sheet1!$D$2:$D$4</c:f>
              <c:numCache>
                <c:formatCode>General</c:formatCode>
                <c:ptCount val="3"/>
                <c:pt idx="0">
                  <c:v>0.14285700000000001</c:v>
                </c:pt>
                <c:pt idx="1">
                  <c:v>0.16824600000000001</c:v>
                </c:pt>
                <c:pt idx="2">
                  <c:v>0.12349400000000001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899F-4B9D-99A4-59474E57AD6F}"/>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err="1"/>
              <a:t>XLNet Rouge-L</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ROUG-L (R)</c:v>
                </c:pt>
                <c:pt idx="1">
                  <c:v>ROUG-L (P)</c:v>
                </c:pt>
                <c:pt idx="2">
                  <c:v>ROUG-L(F1)</c:v>
                </c:pt>
              </c:strCache>
            </c:strRef>
          </c:cat>
          <c:val>
            <c:numRef>
              <c:f>Sheet1!$B$2:$B$4</c:f>
              <c:numCache>
                <c:formatCode>General</c:formatCode>
                <c:ptCount val="3"/>
                <c:pt idx="0">
                  <c:v>0.53210999999999997</c:v>
                </c:pt>
                <c:pt idx="1">
                  <c:v>0.764706</c:v>
                </c:pt>
                <c:pt idx="2">
                  <c:v>0.473881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2086-487B-90A5-705EAB2FC2D4}"/>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ROUG-L (R)</c:v>
                </c:pt>
                <c:pt idx="1">
                  <c:v>ROUG-L (P)</c:v>
                </c:pt>
                <c:pt idx="2">
                  <c:v>ROUG-L(F1)</c:v>
                </c:pt>
              </c:strCache>
            </c:strRef>
          </c:cat>
          <c:val>
            <c:numRef>
              <c:f>Sheet1!$C$2:$C$4</c:f>
              <c:numCache>
                <c:formatCode>General</c:formatCode>
                <c:ptCount val="3"/>
                <c:pt idx="0">
                  <c:v>0.31421199999999999</c:v>
                </c:pt>
                <c:pt idx="1">
                  <c:v>0.39560699999999999</c:v>
                </c:pt>
                <c:pt idx="2">
                  <c:v>0.27518199999999998</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2086-487B-90A5-705EAB2FC2D4}"/>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ROUG-L (R)</c:v>
                </c:pt>
                <c:pt idx="1">
                  <c:v>ROUG-L (P)</c:v>
                </c:pt>
                <c:pt idx="2">
                  <c:v>ROUG-L(F1)</c:v>
                </c:pt>
              </c:strCache>
            </c:strRef>
          </c:cat>
          <c:val>
            <c:numRef>
              <c:f>Sheet1!$D$2:$D$4</c:f>
              <c:numCache>
                <c:formatCode>General</c:formatCode>
                <c:ptCount val="3"/>
                <c:pt idx="0">
                  <c:v>0.17302100000000001</c:v>
                </c:pt>
                <c:pt idx="1">
                  <c:v>0.14355200000000001</c:v>
                </c:pt>
                <c:pt idx="2">
                  <c:v>0.126801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2086-487B-90A5-705EAB2FC2D4}"/>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Rouge-L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ROUG-L (R)</c:v>
                </c:pt>
                <c:pt idx="1">
                  <c:v>ROUG-L (P)</c:v>
                </c:pt>
                <c:pt idx="2">
                  <c:v>ROUG-L(F1)</c:v>
                </c:pt>
              </c:strCache>
            </c:strRef>
          </c:cat>
          <c:val>
            <c:numRef>
              <c:f>Sheet1!$B$2:$B$4</c:f>
              <c:numCache>
                <c:formatCode>General</c:formatCode>
                <c:ptCount val="3"/>
                <c:pt idx="0">
                  <c:v>0.502058</c:v>
                </c:pt>
                <c:pt idx="1">
                  <c:v>0.83157899999999996</c:v>
                </c:pt>
                <c:pt idx="2">
                  <c:v>0.44770599999999999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0386-421C-98CC-2954B3B524E6}"/>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ROUG-L (R)</c:v>
                </c:pt>
                <c:pt idx="1">
                  <c:v>ROUG-L (P)</c:v>
                </c:pt>
                <c:pt idx="2">
                  <c:v>ROUG-L(F1)</c:v>
                </c:pt>
              </c:strCache>
            </c:strRef>
          </c:cat>
          <c:val>
            <c:numRef>
              <c:f>Sheet1!$C$2:$C$4</c:f>
              <c:numCache>
                <c:formatCode>General</c:formatCode>
                <c:ptCount val="3"/>
                <c:pt idx="0">
                  <c:v>0.33534000000000003</c:v>
                </c:pt>
                <c:pt idx="1">
                  <c:v>0.41573700000000002</c:v>
                </c:pt>
                <c:pt idx="2">
                  <c:v>0.29691400000000001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0386-421C-98CC-2954B3B524E6}"/>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ROUG-L (R)</c:v>
                </c:pt>
                <c:pt idx="1">
                  <c:v>ROUG-L (P)</c:v>
                </c:pt>
                <c:pt idx="2">
                  <c:v>ROUG-L(F1)</c:v>
                </c:pt>
              </c:strCache>
            </c:strRef>
          </c:cat>
          <c:val>
            <c:numRef>
              <c:f>Sheet1!$D$2:$D$4</c:f>
              <c:numCache>
                <c:formatCode>General</c:formatCode>
                <c:ptCount val="3"/>
                <c:pt idx="0">
                  <c:v>0.17345099999999999</c:v>
                </c:pt>
                <c:pt idx="1">
                  <c:v>0.156109</c:v>
                </c:pt>
                <c:pt idx="2">
                  <c:v>0.12968299999999999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0386-421C-98CC-2954B3B524E6}"/>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a:t>Rouge</a:t>
            </a:r>
            <a:r>
              <a:rPr lang="en-US" baseline="0"/>
              <a:t>-2 (Mean Values)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Sheet1!$A$2:$A$4</c:f>
              <c:strCache>
                <c:ptCount val="3"/>
                <c:pt idx="0">
                  <c:v>Recall</c:v>
                </c:pt>
                <c:pt idx="1">
                  <c:v>Precision</c:v>
                </c:pt>
                <c:pt idx="2">
                  <c:v>F1</c:v>
                </c:pt>
              </c:strCache>
            </c:strRef>
          </c:cat>
          <c:val>
            <c:numRef>
              <c:f>Sheet1!$B$2:$B$4</c:f>
              <c:numCache>
                <c:formatCode>General</c:formatCode>
                <c:ptCount val="3"/>
                <c:pt idx="0">
                  <c:v>0.198075</c:v>
                </c:pt>
                <c:pt idx="1">
                  <c:v>0.26424700000000001</c:v>
                </c:pt>
                <c:pt idx="2">
                  <c:v>0.17174200000000001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EB6B-44B6-9581-2DFFB2FD0C99}"/>
            </c:ext>
          </c:extLst>
        </c:ser>
        <c:ser>
          <c:idx val="1"/>
          <c:order val="1"/>
          <c:tx>
            <c:strRef>
              <c:f>Sheet1!$C$1</c:f>
              <c:strCache>
                <c:ptCount val="1"/>
                <c:pt idx="0">
                  <c:v>After</c:v>
                </c:pt>
              </c:strCache>
            </c:strRef>
          </c:tx>
          <c:spPr>
            <a:solidFill>
              <a:schemeClr val="accent2"/>
            </a:solidFill>
            <a:ln>
              <a:noFill/>
            </a:ln>
            <a:effectLst/>
          </c:spPr>
          <c:invertIfNegative val="0"/>
          <c:cat>
            <c:strRef>
              <c:f>Sheet1!$A$2:$A$4</c:f>
              <c:strCache>
                <c:ptCount val="3"/>
                <c:pt idx="0">
                  <c:v>Recall</c:v>
                </c:pt>
                <c:pt idx="1">
                  <c:v>Precision</c:v>
                </c:pt>
                <c:pt idx="2">
                  <c:v>F1</c:v>
                </c:pt>
              </c:strCache>
            </c:strRef>
          </c:cat>
          <c:val>
            <c:numRef>
              <c:f>Sheet1!$C$2:$C$4</c:f>
              <c:numCache>
                <c:formatCode>General</c:formatCode>
                <c:ptCount val="3"/>
                <c:pt idx="0">
                  <c:v>0.24118000000000001</c:v>
                </c:pt>
                <c:pt idx="1">
                  <c:v>0.27289400000000003</c:v>
                </c:pt>
                <c:pt idx="2">
                  <c:v>0.232375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EB6B-44B6-9581-2DFFB2FD0C99}"/>
            </c:ext>
          </c:extLst>
        </c:ser>
        <c:dLbls>
          <c:showLegendKey val="0"/>
          <c:showVal val="0"/>
          <c:showCatName val="0"/>
          <c:showSerName val="0"/>
          <c:showPercent val="0"/>
          <c:showBubbleSize val="0"/>
        </c:dLbls>
        <c:gapWidth val="219"/>
        <c:overlap val="-27"/>
        <c:axId val="1080733663"/>
        <c:axId val="1080738239"/>
      </c:barChart>
      <c:catAx>
        <c:axId val="108073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080738239"/>
        <c:crosses val="autoZero"/>
        <c:auto val="0"/>
        <c:lblAlgn val="ctr"/>
        <c:lblOffset val="100"/>
        <c:noMultiLvlLbl val="0"/>
      </c:catAx>
      <c:valAx>
        <c:axId val="1080738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08073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a:t>Rouge</a:t>
            </a:r>
            <a:r>
              <a:rPr lang="en-US" baseline="0"/>
              <a:t>-L (Mean Values)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Sheet1!$A$2:$A$4</c:f>
              <c:strCache>
                <c:ptCount val="3"/>
                <c:pt idx="0">
                  <c:v>Recall</c:v>
                </c:pt>
                <c:pt idx="1">
                  <c:v>Precision</c:v>
                </c:pt>
                <c:pt idx="2">
                  <c:v>F1</c:v>
                </c:pt>
              </c:strCache>
            </c:strRef>
          </c:cat>
          <c:val>
            <c:numRef>
              <c:f>Sheet1!$B$2:$B$4</c:f>
              <c:numCache>
                <c:formatCode>General</c:formatCode>
                <c:ptCount val="3"/>
                <c:pt idx="0">
                  <c:v>0.33534000000000003</c:v>
                </c:pt>
                <c:pt idx="1">
                  <c:v>0.41573700000000002</c:v>
                </c:pt>
                <c:pt idx="2">
                  <c:v>0.29691400000000001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5835-46C9-B928-7015D952FA30}"/>
            </c:ext>
          </c:extLst>
        </c:ser>
        <c:ser>
          <c:idx val="1"/>
          <c:order val="1"/>
          <c:tx>
            <c:strRef>
              <c:f>Sheet1!$C$1</c:f>
              <c:strCache>
                <c:ptCount val="1"/>
                <c:pt idx="0">
                  <c:v>After</c:v>
                </c:pt>
              </c:strCache>
            </c:strRef>
          </c:tx>
          <c:spPr>
            <a:solidFill>
              <a:schemeClr val="accent2"/>
            </a:solidFill>
            <a:ln>
              <a:noFill/>
            </a:ln>
            <a:effectLst/>
          </c:spPr>
          <c:invertIfNegative val="0"/>
          <c:cat>
            <c:strRef>
              <c:f>Sheet1!$A$2:$A$4</c:f>
              <c:strCache>
                <c:ptCount val="3"/>
                <c:pt idx="0">
                  <c:v>Recall</c:v>
                </c:pt>
                <c:pt idx="1">
                  <c:v>Precision</c:v>
                </c:pt>
                <c:pt idx="2">
                  <c:v>F1</c:v>
                </c:pt>
              </c:strCache>
            </c:strRef>
          </c:cat>
          <c:val>
            <c:numRef>
              <c:f>Sheet1!$C$2:$C$4</c:f>
              <c:numCache>
                <c:formatCode>General</c:formatCode>
                <c:ptCount val="3"/>
                <c:pt idx="0">
                  <c:v>0.36959799999999998</c:v>
                </c:pt>
                <c:pt idx="1">
                  <c:v>0.41377599999999998</c:v>
                </c:pt>
                <c:pt idx="2">
                  <c:v>0.35041299999999997</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5835-46C9-B928-7015D952FA30}"/>
            </c:ext>
          </c:extLst>
        </c:ser>
        <c:dLbls>
          <c:showLegendKey val="0"/>
          <c:showVal val="0"/>
          <c:showCatName val="0"/>
          <c:showSerName val="0"/>
          <c:showPercent val="0"/>
          <c:showBubbleSize val="0"/>
        </c:dLbls>
        <c:gapWidth val="219"/>
        <c:overlap val="-27"/>
        <c:axId val="1080733663"/>
        <c:axId val="1080738239"/>
      </c:barChart>
      <c:catAx>
        <c:axId val="108073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080738239"/>
        <c:crosses val="autoZero"/>
        <c:auto val="0"/>
        <c:lblAlgn val="ctr"/>
        <c:lblOffset val="100"/>
        <c:noMultiLvlLbl val="0"/>
      </c:catAx>
      <c:valAx>
        <c:axId val="1080738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08073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325252592563629E-2"/>
          <c:y val="8.8201418519020081E-2"/>
          <c:w val="0.89655798673629761"/>
          <c:h val="0.79224485158920288"/>
        </c:manualLayout>
      </c:layout>
      <c:barChart>
        <c:barDir val="col"/>
        <c:grouping val="clustered"/>
        <c:varyColors val="0"/>
        <c:ser>
          <c:idx val="0"/>
          <c:order val="0"/>
          <c:tx>
            <c:strRef>
              <c:f>Sheet1!$A$69</c:f>
              <c:strCache>
                <c:ptCount val="1"/>
                <c:pt idx="0">
                  <c:v>mean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Lit>
              <c:ptCount val="9"/>
              <c:pt idx="0">
                <c:v>rouge2</c:v>
              </c:pt>
              <c:pt idx="1">
                <c:v>rouge2</c:v>
              </c:pt>
              <c:pt idx="2">
                <c:v>rouge2</c:v>
              </c:pt>
              <c:pt idx="3">
                <c:v>rouge2</c:v>
              </c:pt>
              <c:pt idx="4">
                <c:v>rouge2</c:v>
              </c:pt>
              <c:pt idx="5">
                <c:v>rouge2</c:v>
              </c:pt>
              <c:pt idx="6">
                <c:v>rouge2</c:v>
              </c:pt>
              <c:pt idx="7">
                <c:v>rouge2</c:v>
              </c:pt>
              <c:pt idx="8">
                <c:v>rouge2</c:v>
              </c:pt>
            </c:strLit>
          </c:cat>
          <c:val>
            <c:numRef>
              <c:f>Sheet1!$B$69:$D$69</c:f>
              <c:numCache>
                <c:formatCode>General</c:formatCode>
                <c:ptCount val="3"/>
                <c:pt idx="0">
                  <c:v>0.30361604336865683</c:v>
                </c:pt>
                <c:pt idx="1">
                  <c:v>0.43682327087164197</c:v>
                </c:pt>
                <c:pt idx="2">
                  <c:v>0.34688490472835837</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E74D-454D-AEB1-ECA43AE76EF8}"/>
            </c:ext>
          </c:extLst>
        </c:ser>
        <c:ser>
          <c:idx val="1"/>
          <c:order val="1"/>
          <c:tx>
            <c:strRef>
              <c:f>Sheet1!$A$70</c:f>
              <c:strCache>
                <c:ptCount val="1"/>
                <c:pt idx="0">
                  <c:v>max</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Lit>
              <c:ptCount val="9"/>
              <c:pt idx="0">
                <c:v>rouge2</c:v>
              </c:pt>
              <c:pt idx="1">
                <c:v>rouge2</c:v>
              </c:pt>
              <c:pt idx="2">
                <c:v>rouge2</c:v>
              </c:pt>
              <c:pt idx="3">
                <c:v>rouge2</c:v>
              </c:pt>
              <c:pt idx="4">
                <c:v>rouge2</c:v>
              </c:pt>
              <c:pt idx="5">
                <c:v>rouge2</c:v>
              </c:pt>
              <c:pt idx="6">
                <c:v>rouge2</c:v>
              </c:pt>
              <c:pt idx="7">
                <c:v>rouge2</c:v>
              </c:pt>
              <c:pt idx="8">
                <c:v>rouge2</c:v>
              </c:pt>
            </c:strLit>
          </c:cat>
          <c:val>
            <c:numRef>
              <c:f>Sheet1!$B$70:$D$70</c:f>
              <c:numCache>
                <c:formatCode>General</c:formatCode>
                <c:ptCount val="3"/>
                <c:pt idx="0">
                  <c:v>0.5186567164</c:v>
                </c:pt>
                <c:pt idx="1">
                  <c:v>0.77647058820000003</c:v>
                </c:pt>
                <c:pt idx="2">
                  <c:v>0.58103975050000001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E74D-454D-AEB1-ECA43AE76EF8}"/>
            </c:ext>
          </c:extLst>
        </c:ser>
        <c:ser>
          <c:idx val="2"/>
          <c:order val="2"/>
          <c:tx>
            <c:strRef>
              <c:f>Sheet1!$A$71</c:f>
              <c:strCache>
                <c:ptCount val="1"/>
                <c:pt idx="0">
                  <c:v>min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Lit>
              <c:ptCount val="9"/>
              <c:pt idx="0">
                <c:v>rouge2</c:v>
              </c:pt>
              <c:pt idx="1">
                <c:v>rouge2</c:v>
              </c:pt>
              <c:pt idx="2">
                <c:v>rouge2</c:v>
              </c:pt>
              <c:pt idx="3">
                <c:v>rouge2</c:v>
              </c:pt>
              <c:pt idx="4">
                <c:v>rouge2</c:v>
              </c:pt>
              <c:pt idx="5">
                <c:v>rouge2</c:v>
              </c:pt>
              <c:pt idx="6">
                <c:v>rouge2</c:v>
              </c:pt>
              <c:pt idx="7">
                <c:v>rouge2</c:v>
              </c:pt>
              <c:pt idx="8">
                <c:v>rouge2</c:v>
              </c:pt>
            </c:strLit>
          </c:cat>
          <c:val>
            <c:numRef>
              <c:f>Sheet1!$B$71:$D$71</c:f>
              <c:numCache>
                <c:formatCode>General</c:formatCode>
                <c:ptCount val="3"/>
                <c:pt idx="0">
                  <c:v>0.14697406339999999</c:v>
                </c:pt>
                <c:pt idx="1">
                  <c:v>0.1557177616</c:v>
                </c:pt>
                <c:pt idx="2">
                  <c:v>0.18768327970000001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E74D-454D-AEB1-ECA43AE76EF8}"/>
            </c:ext>
          </c:extLst>
        </c:ser>
        <c:dLbls>
          <c:showLegendKey val="0"/>
          <c:showVal val="0"/>
          <c:showCatName val="0"/>
          <c:showSerName val="0"/>
          <c:showPercent val="0"/>
          <c:showBubbleSize val="0"/>
        </c:dLbls>
        <c:gapWidth val="75"/>
        <c:axId val="1103581664"/>
        <c:axId val="1103589152"/>
      </c:barChart>
      <c:catAx>
        <c:axId val="1103581664"/>
        <c:scaling>
          <c:orientation val="minMax"/>
        </c:scaling>
        <c:delete val="1"/>
        <c:axPos val="b"/>
        <c:numFmt formatCode="General" sourceLinked="1"/>
        <c:majorTickMark val="none"/>
        <c:minorTickMark val="none"/>
        <c:tickLblPos val="nextTo"/>
        <c:crossAx val="1103589152"/>
        <c:crosses val="autoZero"/>
        <c:auto val="0"/>
        <c:lblAlgn val="ctr"/>
        <c:lblOffset val="100"/>
        <c:noMultiLvlLbl val="0"/>
      </c:catAx>
      <c:valAx>
        <c:axId val="1103589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1103581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2"/>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a:solidFill>
                        <a:schemeClr val="tx2">
                          <a:lumMod val="35000"/>
                          <a:lumOff val="65000"/>
                        </a:schemeClr>
                      </a:solidFill>
                    </a:ln>
                  </c:spPr>
                </c15:leaderLines>
              </c:ext>
            </c:extLst>
          </c:dLbls>
          <c:val>
            <c:numRef>
              <c:f>Sheet1!$E$69:$G$69</c:f>
              <c:numCache>
                <c:formatCode>General</c:formatCode>
                <c:ptCount val="3"/>
                <c:pt idx="0">
                  <c:v>0.15217804601895527</c:v>
                </c:pt>
                <c:pt idx="1">
                  <c:v>0.23754896995671637</c:v>
                </c:pt>
                <c:pt idx="2">
                  <c:v>0.1761936914714925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E29B-48E7-A8A6-B118F4196607}"/>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2"/>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a:solidFill>
                        <a:schemeClr val="tx2">
                          <a:lumMod val="35000"/>
                          <a:lumOff val="65000"/>
                        </a:schemeClr>
                      </a:solidFill>
                    </a:ln>
                  </c:spPr>
                </c15:leaderLines>
              </c:ext>
            </c:extLst>
          </c:dLbls>
          <c:val>
            <c:numRef>
              <c:f>Sheet1!$E$70:$G$70</c:f>
              <c:numCache>
                <c:formatCode>General</c:formatCode>
                <c:ptCount val="3"/>
                <c:pt idx="0">
                  <c:v>0.3303167421</c:v>
                </c:pt>
                <c:pt idx="1">
                  <c:v>0.64220183490000005</c:v>
                </c:pt>
                <c:pt idx="2">
                  <c:v>0.36408977059999997</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E29B-48E7-A8A6-B118F4196607}"/>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2"/>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a:solidFill>
                        <a:schemeClr val="tx2">
                          <a:lumMod val="35000"/>
                          <a:lumOff val="65000"/>
                        </a:schemeClr>
                      </a:solidFill>
                    </a:ln>
                  </c:spPr>
                </c15:leaderLines>
              </c:ext>
            </c:extLst>
          </c:dLbls>
          <c:val>
            <c:numRef>
              <c:f>Sheet1!$E$71:$G$71</c:f>
              <c:numCache>
                <c:formatCode>General</c:formatCode>
                <c:ptCount val="3"/>
                <c:pt idx="0">
                  <c:v>5.6768558949999999E-2</c:v>
                </c:pt>
                <c:pt idx="1">
                  <c:v>6.036745407E-2</c:v>
                </c:pt>
                <c:pt idx="2">
                  <c:v>7.5268812259999998E-2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E29B-48E7-A8A6-B118F4196607}"/>
            </c:ext>
          </c:extLst>
        </c:ser>
        <c:dLbls>
          <c:showLegendKey val="0"/>
          <c:showVal val="0"/>
          <c:showCatName val="0"/>
          <c:showSerName val="0"/>
          <c:showPercent val="0"/>
          <c:showBubbleSize val="0"/>
        </c:dLbls>
        <c:gapWidth val="75"/>
        <c:axId val="1103585824"/>
        <c:axId val="1103586240"/>
      </c:barChart>
      <c:catAx>
        <c:axId val="11035858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2"/>
                </a:solidFill>
                <a:latin typeface="+mn-lt"/>
                <a:ea typeface="+mn-ea"/>
                <a:cs typeface="+mn-cs"/>
              </a:defRPr>
            </a:pPr>
            <a:endParaRPr lang="en-US"/>
          </a:p>
        </c:txPr>
        <c:crossAx val="1103586240"/>
        <c:crosses val="autoZero"/>
        <c:auto val="0"/>
        <c:lblAlgn val="ctr"/>
        <c:lblOffset val="100"/>
        <c:noMultiLvlLbl val="0"/>
      </c:catAx>
      <c:valAx>
        <c:axId val="1103586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smtId="4294967295">
                <a:solidFill>
                  <a:schemeClr val="tx2"/>
                </a:solidFill>
                <a:latin typeface="+mn-lt"/>
                <a:ea typeface="+mn-ea"/>
                <a:cs typeface="+mn-cs"/>
              </a:defRPr>
            </a:pPr>
            <a:endParaRPr lang="en-US"/>
          </a:p>
        </c:txPr>
        <c:crossAx val="110358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smtId="4294967295">
              <a:solidFill>
                <a:schemeClr val="tx2"/>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val>
            <c:numRef>
              <c:f>Sheet1!$H$69:$J$69</c:f>
              <c:numCache>
                <c:formatCode>General</c:formatCode>
                <c:ptCount val="3"/>
                <c:pt idx="0">
                  <c:v>0.27518184521641803</c:v>
                </c:pt>
                <c:pt idx="1">
                  <c:v>0.39560744362686567</c:v>
                </c:pt>
                <c:pt idx="2">
                  <c:v>0.31421223872238807</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0133-4B50-A955-E81DDBC1E6BC}"/>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val>
            <c:numRef>
              <c:f>Sheet1!$H$70:$J$70</c:f>
              <c:numCache>
                <c:formatCode>General</c:formatCode>
                <c:ptCount val="3"/>
                <c:pt idx="0">
                  <c:v>0.47388059700000001</c:v>
                </c:pt>
                <c:pt idx="1">
                  <c:v>0.76470588240000004</c:v>
                </c:pt>
                <c:pt idx="2">
                  <c:v>0.53211008689999995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0133-4B50-A955-E81DDBC1E6BC}"/>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smtId="4294967295">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val>
            <c:numRef>
              <c:f>Sheet1!$H$71:$J$71</c:f>
              <c:numCache>
                <c:formatCode>General</c:formatCode>
                <c:ptCount val="3"/>
                <c:pt idx="0">
                  <c:v>0.1268011527</c:v>
                </c:pt>
                <c:pt idx="1">
                  <c:v>0.14355231139999999</c:v>
                </c:pt>
                <c:pt idx="2">
                  <c:v>0.17302052309999999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0133-4B50-A955-E81DDBC1E6BC}"/>
            </c:ext>
          </c:extLst>
        </c:ser>
        <c:dLbls>
          <c:showLegendKey val="0"/>
          <c:showVal val="0"/>
          <c:showCatName val="0"/>
          <c:showSerName val="0"/>
          <c:showPercent val="0"/>
          <c:showBubbleSize val="0"/>
        </c:dLbls>
        <c:gapWidth val="75"/>
        <c:axId val="1237522672"/>
        <c:axId val="1237521424"/>
      </c:barChart>
      <c:catAx>
        <c:axId val="12375226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1237521424"/>
        <c:crosses val="autoZero"/>
        <c:auto val="0"/>
        <c:lblAlgn val="ctr"/>
        <c:lblOffset val="100"/>
        <c:noMultiLvlLbl val="0"/>
      </c:catAx>
      <c:valAx>
        <c:axId val="12375214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1237522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a:t>Rouge-2</a:t>
            </a:r>
            <a:r>
              <a:rPr lang="en-US" baseline="0"/>
              <a:t>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ROUG-2 (R)</c:v>
                </c:pt>
                <c:pt idx="1">
                  <c:v>ROUG-2 (P)</c:v>
                </c:pt>
                <c:pt idx="2">
                  <c:v>ROUG-2 (F1)</c:v>
                </c:pt>
              </c:strCache>
            </c:strRef>
          </c:cat>
          <c:val>
            <c:numRef>
              <c:f>Sheet1!$B$2:$B$4</c:f>
              <c:numCache>
                <c:formatCode>General</c:formatCode>
                <c:ptCount val="3"/>
                <c:pt idx="0">
                  <c:v>0.34564299999999998</c:v>
                </c:pt>
                <c:pt idx="1">
                  <c:v>0.70454499999999998</c:v>
                </c:pt>
                <c:pt idx="2">
                  <c:v>0.306315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DC29-4CE5-A1DD-AE3376E133CE}"/>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ROUG-2 (R)</c:v>
                </c:pt>
                <c:pt idx="1">
                  <c:v>ROUG-2 (P)</c:v>
                </c:pt>
                <c:pt idx="2">
                  <c:v>ROUG-2 (F1)</c:v>
                </c:pt>
              </c:strCache>
            </c:strRef>
          </c:cat>
          <c:val>
            <c:numRef>
              <c:f>Sheet1!$C$2:$C$4</c:f>
              <c:numCache>
                <c:formatCode>General</c:formatCode>
                <c:ptCount val="3"/>
                <c:pt idx="0">
                  <c:v>0.198075</c:v>
                </c:pt>
                <c:pt idx="1">
                  <c:v>0.26424700000000001</c:v>
                </c:pt>
                <c:pt idx="2">
                  <c:v>0.17174200000000001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DC29-4CE5-A1DD-AE3376E133CE}"/>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ROUG-2 (R)</c:v>
                </c:pt>
                <c:pt idx="1">
                  <c:v>ROUG-2 (P)</c:v>
                </c:pt>
                <c:pt idx="2">
                  <c:v>ROUG-2 (F1)</c:v>
                </c:pt>
              </c:strCache>
            </c:strRef>
          </c:cat>
          <c:val>
            <c:numRef>
              <c:f>Sheet1!$D$2:$D$4</c:f>
              <c:numCache>
                <c:formatCode>General</c:formatCode>
                <c:ptCount val="3"/>
                <c:pt idx="0">
                  <c:v>5.9565E-2</c:v>
                </c:pt>
                <c:pt idx="1">
                  <c:v>5.5171999999999999E-2</c:v>
                </c:pt>
                <c:pt idx="2">
                  <c:v>5.1382999999999998E-2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DC29-4CE5-A1DD-AE3376E133CE}"/>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Rouge-L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ROUG-L (R)</c:v>
                </c:pt>
                <c:pt idx="1">
                  <c:v>ROUG-L (P)</c:v>
                </c:pt>
                <c:pt idx="2">
                  <c:v>ROUG-L(F1)</c:v>
                </c:pt>
              </c:strCache>
            </c:strRef>
          </c:cat>
          <c:val>
            <c:numRef>
              <c:f>Sheet1!$B$2:$B$4</c:f>
              <c:numCache>
                <c:formatCode>General</c:formatCode>
                <c:ptCount val="3"/>
                <c:pt idx="0">
                  <c:v>0.502058</c:v>
                </c:pt>
                <c:pt idx="1">
                  <c:v>0.83157899999999996</c:v>
                </c:pt>
                <c:pt idx="2">
                  <c:v>0.44770599999999999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DDDC-4338-B0BB-B168E6C8F47B}"/>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ROUG-L (R)</c:v>
                </c:pt>
                <c:pt idx="1">
                  <c:v>ROUG-L (P)</c:v>
                </c:pt>
                <c:pt idx="2">
                  <c:v>ROUG-L(F1)</c:v>
                </c:pt>
              </c:strCache>
            </c:strRef>
          </c:cat>
          <c:val>
            <c:numRef>
              <c:f>Sheet1!$C$2:$C$4</c:f>
              <c:numCache>
                <c:formatCode>General</c:formatCode>
                <c:ptCount val="3"/>
                <c:pt idx="0">
                  <c:v>0.33534000000000003</c:v>
                </c:pt>
                <c:pt idx="1">
                  <c:v>0.41573700000000002</c:v>
                </c:pt>
                <c:pt idx="2">
                  <c:v>0.29691400000000001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DDDC-4338-B0BB-B168E6C8F47B}"/>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ROUG-L (R)</c:v>
                </c:pt>
                <c:pt idx="1">
                  <c:v>ROUG-L (P)</c:v>
                </c:pt>
                <c:pt idx="2">
                  <c:v>ROUG-L(F1)</c:v>
                </c:pt>
              </c:strCache>
            </c:strRef>
          </c:cat>
          <c:val>
            <c:numRef>
              <c:f>Sheet1!$D$2:$D$4</c:f>
              <c:numCache>
                <c:formatCode>General</c:formatCode>
                <c:ptCount val="3"/>
                <c:pt idx="0">
                  <c:v>0.17345099999999999</c:v>
                </c:pt>
                <c:pt idx="1">
                  <c:v>0.156109</c:v>
                </c:pt>
                <c:pt idx="2">
                  <c:v>0.12968299999999999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DDDC-4338-B0BB-B168E6C8F47B}"/>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Rouge-1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ROUG-1 (R)</c:v>
                </c:pt>
                <c:pt idx="1">
                  <c:v>ROUG-1 (P)</c:v>
                </c:pt>
                <c:pt idx="2">
                  <c:v>ROUG-1(F1)</c:v>
                </c:pt>
              </c:strCache>
            </c:strRef>
          </c:cat>
          <c:val>
            <c:numRef>
              <c:f>Sheet1!$B$2:$B$4</c:f>
              <c:numCache>
                <c:formatCode>General</c:formatCode>
                <c:ptCount val="3"/>
                <c:pt idx="0">
                  <c:v>0.52066100000000004</c:v>
                </c:pt>
                <c:pt idx="1">
                  <c:v>0.67796599999999996</c:v>
                </c:pt>
                <c:pt idx="2">
                  <c:v>0.51190500000000005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899F-4B9D-99A4-59474E57AD6F}"/>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ROUG-1 (R)</c:v>
                </c:pt>
                <c:pt idx="1">
                  <c:v>ROUG-1 (P)</c:v>
                </c:pt>
                <c:pt idx="2">
                  <c:v>ROUG-1(F1)</c:v>
                </c:pt>
              </c:strCache>
            </c:strRef>
          </c:cat>
          <c:val>
            <c:numRef>
              <c:f>Sheet1!$C$2:$C$4</c:f>
              <c:numCache>
                <c:formatCode>General</c:formatCode>
                <c:ptCount val="3"/>
                <c:pt idx="0">
                  <c:v>0.37370399999999998</c:v>
                </c:pt>
                <c:pt idx="1">
                  <c:v>0.44888499999999998</c:v>
                </c:pt>
                <c:pt idx="2">
                  <c:v>0.339472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899F-4B9D-99A4-59474E57AD6F}"/>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ROUG-1 (R)</c:v>
                </c:pt>
                <c:pt idx="1">
                  <c:v>ROUG-1 (P)</c:v>
                </c:pt>
                <c:pt idx="2">
                  <c:v>ROUG-1(F1)</c:v>
                </c:pt>
              </c:strCache>
            </c:strRef>
          </c:cat>
          <c:val>
            <c:numRef>
              <c:f>Sheet1!$D$2:$D$4</c:f>
              <c:numCache>
                <c:formatCode>General</c:formatCode>
                <c:ptCount val="3"/>
                <c:pt idx="0">
                  <c:v>0.218421</c:v>
                </c:pt>
                <c:pt idx="1">
                  <c:v>0.169734</c:v>
                </c:pt>
                <c:pt idx="2">
                  <c:v>0.14985599999999999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899F-4B9D-99A4-59474E57AD6F}"/>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a:t>Rouge-2</a:t>
            </a:r>
            <a:r>
              <a:rPr lang="en-US" baseline="0"/>
              <a:t>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ROUG-2 (R)</c:v>
                </c:pt>
                <c:pt idx="1">
                  <c:v>ROUG-2 (P)</c:v>
                </c:pt>
                <c:pt idx="2">
                  <c:v>ROUG-2 (F1)</c:v>
                </c:pt>
              </c:strCache>
            </c:strRef>
          </c:cat>
          <c:val>
            <c:numRef>
              <c:f>Sheet1!$B$2:$B$4</c:f>
              <c:numCache>
                <c:formatCode>General</c:formatCode>
                <c:ptCount val="3"/>
                <c:pt idx="0">
                  <c:v>0.36488300000000001</c:v>
                </c:pt>
                <c:pt idx="1">
                  <c:v>0.563218</c:v>
                </c:pt>
                <c:pt idx="2">
                  <c:v>0.306315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DC29-4CE5-A1DD-AE3376E133CE}"/>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ROUG-2 (R)</c:v>
                </c:pt>
                <c:pt idx="1">
                  <c:v>ROUG-2 (P)</c:v>
                </c:pt>
                <c:pt idx="2">
                  <c:v>ROUG-2 (F1)</c:v>
                </c:pt>
              </c:strCache>
            </c:strRef>
          </c:cat>
          <c:val>
            <c:numRef>
              <c:f>Sheet1!$C$2:$C$4</c:f>
              <c:numCache>
                <c:formatCode>General</c:formatCode>
                <c:ptCount val="3"/>
                <c:pt idx="0">
                  <c:v>0.20808199999999999</c:v>
                </c:pt>
                <c:pt idx="1">
                  <c:v>0.26546199999999998</c:v>
                </c:pt>
                <c:pt idx="2">
                  <c:v>0.17174200000000001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DC29-4CE5-A1DD-AE3376E133CE}"/>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ROUG-2 (R)</c:v>
                </c:pt>
                <c:pt idx="1">
                  <c:v>ROUG-2 (P)</c:v>
                </c:pt>
                <c:pt idx="2">
                  <c:v>ROUG-2 (F1)</c:v>
                </c:pt>
              </c:strCache>
            </c:strRef>
          </c:cat>
          <c:val>
            <c:numRef>
              <c:f>Sheet1!$D$2:$D$4</c:f>
              <c:numCache>
                <c:formatCode>General</c:formatCode>
                <c:ptCount val="3"/>
                <c:pt idx="0">
                  <c:v>7.7266000000000001E-2</c:v>
                </c:pt>
                <c:pt idx="1">
                  <c:v>5.4280000000000002E-2</c:v>
                </c:pt>
                <c:pt idx="2">
                  <c:v>5.1382999999999998E-2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DC29-4CE5-A1DD-AE3376E133CE}"/>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Rouge-L Results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ROUG-L (R)</c:v>
                </c:pt>
                <c:pt idx="1">
                  <c:v>ROUG-L (P)</c:v>
                </c:pt>
                <c:pt idx="2">
                  <c:v>ROUG-L(F1)</c:v>
                </c:pt>
              </c:strCache>
            </c:strRef>
          </c:cat>
          <c:val>
            <c:numRef>
              <c:f>Sheet1!$B$2:$B$4</c:f>
              <c:numCache>
                <c:formatCode>General</c:formatCode>
                <c:ptCount val="3"/>
                <c:pt idx="0">
                  <c:v>0.48347099999999998</c:v>
                </c:pt>
                <c:pt idx="1">
                  <c:v>0.67796599999999996</c:v>
                </c:pt>
                <c:pt idx="2">
                  <c:v>0.49702400000000002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2086-487B-90A5-705EAB2FC2D4}"/>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ROUG-L (R)</c:v>
                </c:pt>
                <c:pt idx="1">
                  <c:v>ROUG-L (P)</c:v>
                </c:pt>
                <c:pt idx="2">
                  <c:v>ROUG-L(F1)</c:v>
                </c:pt>
              </c:strCache>
            </c:strRef>
          </c:cat>
          <c:val>
            <c:numRef>
              <c:f>Sheet1!$C$2:$C$4</c:f>
              <c:numCache>
                <c:formatCode>General</c:formatCode>
                <c:ptCount val="3"/>
                <c:pt idx="0">
                  <c:v>0.34367799999999998</c:v>
                </c:pt>
                <c:pt idx="1">
                  <c:v>0.413101</c:v>
                </c:pt>
                <c:pt idx="2">
                  <c:v>0.31213099999999999</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2086-487B-90A5-705EAB2FC2D4}"/>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ROUG-L (R)</c:v>
                </c:pt>
                <c:pt idx="1">
                  <c:v>ROUG-L (P)</c:v>
                </c:pt>
                <c:pt idx="2">
                  <c:v>ROUG-L(F1)</c:v>
                </c:pt>
              </c:strCache>
            </c:strRef>
          </c:cat>
          <c:val>
            <c:numRef>
              <c:f>Sheet1!$D$2:$D$4</c:f>
              <c:numCache>
                <c:formatCode>General</c:formatCode>
                <c:ptCount val="3"/>
                <c:pt idx="0">
                  <c:v>0.2</c:v>
                </c:pt>
                <c:pt idx="1">
                  <c:v>0.155419</c:v>
                </c:pt>
                <c:pt idx="2">
                  <c:v>0.13544700000000001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2086-487B-90A5-705EAB2FC2D4}"/>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a:t>Bert Rouge-2</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ROUG-2 (R)</c:v>
                </c:pt>
                <c:pt idx="1">
                  <c:v>ROUG-2 (P)</c:v>
                </c:pt>
                <c:pt idx="2">
                  <c:v>ROUG-2(F1)</c:v>
                </c:pt>
              </c:strCache>
            </c:strRef>
          </c:cat>
          <c:val>
            <c:numRef>
              <c:f>Sheet1!$B$2:$B$4</c:f>
              <c:numCache>
                <c:formatCode>General</c:formatCode>
                <c:ptCount val="3"/>
                <c:pt idx="0">
                  <c:v>0.3125</c:v>
                </c:pt>
                <c:pt idx="1">
                  <c:v>0.59649099999999999</c:v>
                </c:pt>
                <c:pt idx="2">
                  <c:v>0.25162800000000002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899F-4B9D-99A4-59474E57AD6F}"/>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ROUG-2 (R)</c:v>
                </c:pt>
                <c:pt idx="1">
                  <c:v>ROUG-2 (P)</c:v>
                </c:pt>
                <c:pt idx="2">
                  <c:v>ROUG-2(F1)</c:v>
                </c:pt>
              </c:strCache>
            </c:strRef>
          </c:cat>
          <c:val>
            <c:numRef>
              <c:f>Sheet1!$C$2:$C$4</c:f>
              <c:numCache>
                <c:formatCode>General</c:formatCode>
                <c:ptCount val="3"/>
                <c:pt idx="0">
                  <c:v>0.196552</c:v>
                </c:pt>
                <c:pt idx="1">
                  <c:v>0.267932</c:v>
                </c:pt>
                <c:pt idx="2">
                  <c:v>0.166961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899F-4B9D-99A4-59474E57AD6F}"/>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ROUG-2 (R)</c:v>
                </c:pt>
                <c:pt idx="1">
                  <c:v>ROUG-2 (P)</c:v>
                </c:pt>
                <c:pt idx="2">
                  <c:v>ROUG-2(F1)</c:v>
                </c:pt>
              </c:strCache>
            </c:strRef>
          </c:cat>
          <c:val>
            <c:numRef>
              <c:f>Sheet1!$D$2:$D$4</c:f>
              <c:numCache>
                <c:formatCode>General</c:formatCode>
                <c:ptCount val="3"/>
                <c:pt idx="0">
                  <c:v>4.5147E-2</c:v>
                </c:pt>
                <c:pt idx="1">
                  <c:v>5.2631999999999998E-2</c:v>
                </c:pt>
                <c:pt idx="2">
                  <c:v>3.9525999999999999E-2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899F-4B9D-99A4-59474E57AD6F}"/>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baseline="0" err="1"/>
              <a:t>XLNet Rouge-2</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ROUG-2 (R)</c:v>
                </c:pt>
                <c:pt idx="1">
                  <c:v>ROUG-2 (P)</c:v>
                </c:pt>
                <c:pt idx="2">
                  <c:v>ROUG-2(F1)</c:v>
                </c:pt>
              </c:strCache>
            </c:strRef>
          </c:cat>
          <c:val>
            <c:numRef>
              <c:f>Sheet1!$B$2:$B$4</c:f>
              <c:numCache>
                <c:formatCode>General</c:formatCode>
                <c:ptCount val="3"/>
                <c:pt idx="0">
                  <c:v>0.36409000000000002</c:v>
                </c:pt>
                <c:pt idx="1">
                  <c:v>0.64220200000000005</c:v>
                </c:pt>
                <c:pt idx="2">
                  <c:v>0.33031700000000003</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2086-487B-90A5-705EAB2FC2D4}"/>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ROUG-2 (R)</c:v>
                </c:pt>
                <c:pt idx="1">
                  <c:v>ROUG-2 (P)</c:v>
                </c:pt>
                <c:pt idx="2">
                  <c:v>ROUG-2(F1)</c:v>
                </c:pt>
              </c:strCache>
            </c:strRef>
          </c:cat>
          <c:val>
            <c:numRef>
              <c:f>Sheet1!$C$2:$C$4</c:f>
              <c:numCache>
                <c:formatCode>General</c:formatCode>
                <c:ptCount val="3"/>
                <c:pt idx="0">
                  <c:v>0.17619399999999999</c:v>
                </c:pt>
                <c:pt idx="1">
                  <c:v>0.23754900000000001</c:v>
                </c:pt>
                <c:pt idx="2">
                  <c:v>0.15217800000000001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2086-487B-90A5-705EAB2FC2D4}"/>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ROUG-2 (R)</c:v>
                </c:pt>
                <c:pt idx="1">
                  <c:v>ROUG-2 (P)</c:v>
                </c:pt>
                <c:pt idx="2">
                  <c:v>ROUG-2(F1)</c:v>
                </c:pt>
              </c:strCache>
            </c:strRef>
          </c:cat>
          <c:val>
            <c:numRef>
              <c:f>Sheet1!$D$2:$D$4</c:f>
              <c:numCache>
                <c:formatCode>General</c:formatCode>
                <c:ptCount val="3"/>
                <c:pt idx="0">
                  <c:v>7.5269000000000003E-2</c:v>
                </c:pt>
                <c:pt idx="1">
                  <c:v>6.0366999999999997E-2</c:v>
                </c:pt>
                <c:pt idx="2">
                  <c:v>5.6769E-2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2086-487B-90A5-705EAB2FC2D4}"/>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defPPr/>
          </a:lstStyle>
          <a:p>
            <a:pPr>
              <a:defRPr sz="1862" b="0" i="0" u="none" strike="noStrike" kern="1200" spc="0" baseline="0">
                <a:solidFill>
                  <a:schemeClr val="tx1">
                    <a:lumMod val="65000"/>
                    <a:lumOff val="35000"/>
                  </a:schemeClr>
                </a:solidFill>
                <a:latin typeface="+mn-lt"/>
                <a:ea typeface="+mn-ea"/>
                <a:cs typeface="+mn-cs"/>
              </a:defRPr>
            </a:pPr>
            <a:r>
              <a:rPr lang="en-US"/>
              <a:t>GPT-2 Rouge-2</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c:v>
                </c:pt>
              </c:strCache>
            </c:strRef>
          </c:tx>
          <c:spPr>
            <a:solidFill>
              <a:schemeClr val="accent1"/>
            </a:solidFill>
            <a:ln>
              <a:noFill/>
            </a:ln>
            <a:effectLst/>
          </c:spPr>
          <c:invertIfNegative val="0"/>
          <c:cat>
            <c:strRef>
              <c:f>Sheet1!$A$2:$A$4</c:f>
              <c:strCache>
                <c:ptCount val="3"/>
                <c:pt idx="0">
                  <c:v>ROUG-2 (R)</c:v>
                </c:pt>
                <c:pt idx="1">
                  <c:v>ROUG-2 (P)</c:v>
                </c:pt>
                <c:pt idx="2">
                  <c:v>ROUG-2 (F1)</c:v>
                </c:pt>
              </c:strCache>
            </c:strRef>
          </c:cat>
          <c:val>
            <c:numRef>
              <c:f>Sheet1!$B$2:$B$4</c:f>
              <c:numCache>
                <c:formatCode>General</c:formatCode>
                <c:ptCount val="3"/>
                <c:pt idx="0">
                  <c:v>0.34564299999999998</c:v>
                </c:pt>
                <c:pt idx="1">
                  <c:v>0.70454499999999998</c:v>
                </c:pt>
                <c:pt idx="2">
                  <c:v>0.306315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9012-4FB8-8F97-3D43EF6D2DA8}"/>
            </c:ext>
          </c:extLst>
        </c:ser>
        <c:ser>
          <c:idx val="1"/>
          <c:order val="1"/>
          <c:tx>
            <c:strRef>
              <c:f>Sheet1!$C$1</c:f>
              <c:strCache>
                <c:ptCount val="1"/>
                <c:pt idx="0">
                  <c:v>Mean</c:v>
                </c:pt>
              </c:strCache>
            </c:strRef>
          </c:tx>
          <c:spPr>
            <a:solidFill>
              <a:schemeClr val="accent2"/>
            </a:solidFill>
            <a:ln>
              <a:noFill/>
            </a:ln>
            <a:effectLst/>
          </c:spPr>
          <c:invertIfNegative val="0"/>
          <c:cat>
            <c:strRef>
              <c:f>Sheet1!$A$2:$A$4</c:f>
              <c:strCache>
                <c:ptCount val="3"/>
                <c:pt idx="0">
                  <c:v>ROUG-2 (R)</c:v>
                </c:pt>
                <c:pt idx="1">
                  <c:v>ROUG-2 (P)</c:v>
                </c:pt>
                <c:pt idx="2">
                  <c:v>ROUG-2 (F1)</c:v>
                </c:pt>
              </c:strCache>
            </c:strRef>
          </c:cat>
          <c:val>
            <c:numRef>
              <c:f>Sheet1!$C$2:$C$4</c:f>
              <c:numCache>
                <c:formatCode>General</c:formatCode>
                <c:ptCount val="3"/>
                <c:pt idx="0">
                  <c:v>0.198075</c:v>
                </c:pt>
                <c:pt idx="1">
                  <c:v>0.26424700000000001</c:v>
                </c:pt>
                <c:pt idx="2">
                  <c:v>0.17174200000000001</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9012-4FB8-8F97-3D43EF6D2DA8}"/>
            </c:ext>
          </c:extLst>
        </c:ser>
        <c:ser>
          <c:idx val="2"/>
          <c:order val="2"/>
          <c:tx>
            <c:strRef>
              <c:f>Sheet1!$D$1</c:f>
              <c:strCache>
                <c:ptCount val="1"/>
                <c:pt idx="0">
                  <c:v>Min</c:v>
                </c:pt>
              </c:strCache>
            </c:strRef>
          </c:tx>
          <c:spPr>
            <a:solidFill>
              <a:schemeClr val="accent3"/>
            </a:solidFill>
            <a:ln>
              <a:noFill/>
            </a:ln>
            <a:effectLst/>
          </c:spPr>
          <c:invertIfNegative val="0"/>
          <c:cat>
            <c:strRef>
              <c:f>Sheet1!$A$2:$A$4</c:f>
              <c:strCache>
                <c:ptCount val="3"/>
                <c:pt idx="0">
                  <c:v>ROUG-2 (R)</c:v>
                </c:pt>
                <c:pt idx="1">
                  <c:v>ROUG-2 (P)</c:v>
                </c:pt>
                <c:pt idx="2">
                  <c:v>ROUG-2 (F1)</c:v>
                </c:pt>
              </c:strCache>
            </c:strRef>
          </c:cat>
          <c:val>
            <c:numRef>
              <c:f>Sheet1!$D$2:$D$4</c:f>
              <c:numCache>
                <c:formatCode>General</c:formatCode>
                <c:ptCount val="3"/>
                <c:pt idx="0">
                  <c:v>5.9565E-2</c:v>
                </c:pt>
                <c:pt idx="1">
                  <c:v>5.5171999999999999E-2</c:v>
                </c:pt>
                <c:pt idx="2">
                  <c:v>5.1382999999999998E-2</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9012-4FB8-8F97-3D43EF6D2DA8}"/>
            </c:ext>
          </c:extLst>
        </c:ser>
        <c:dLbls>
          <c:showLegendKey val="0"/>
          <c:showVal val="0"/>
          <c:showCatName val="0"/>
          <c:showSerName val="0"/>
          <c:showPercent val="0"/>
          <c:showBubbleSize val="0"/>
        </c:dLbls>
        <c:gapWidth val="219"/>
        <c:overlap val="-27"/>
        <c:axId val="1429036528"/>
        <c:axId val="1429046512"/>
      </c:barChart>
      <c:catAx>
        <c:axId val="142903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46512"/>
        <c:crosses val="autoZero"/>
        <c:auto val="0"/>
        <c:lblAlgn val="ctr"/>
        <c:lblOffset val="100"/>
        <c:noMultiLvlLbl val="0"/>
      </c:catAx>
      <c:valAx>
        <c:axId val="14290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42903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0.404</cdr:x>
      <cdr:y>0.15047</cdr:y>
    </cdr:from>
    <cdr:to>
      <cdr:x>0.56352</cdr:x>
      <cdr:y>0.21299</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1528826" y="574040"/>
          <a:ext cx="603631"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C#38</a:t>
          </a:r>
          <a:endParaRPr lang="en-US" sz="1100"/>
        </a:p>
      </cdr:txBody>
    </cdr:sp>
  </cdr:relSizeAnchor>
  <cdr:relSizeAnchor xmlns:cdr="http://schemas.openxmlformats.org/drawingml/2006/chartDrawing">
    <cdr:from>
      <cdr:x>0.68195</cdr:x>
      <cdr:y>0.48141</cdr:y>
    </cdr:from>
    <cdr:to>
      <cdr:x>0.84147</cdr:x>
      <cdr:y>0.54396</cdr:y>
    </cdr:to>
    <cdr:sp macro="" textlink="">
      <cdr:nvSpPr>
        <cdr:cNvPr id="3"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2580640" y="1836547"/>
          <a:ext cx="603631"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C#27</a:t>
          </a:r>
          <a:endParaRPr lang="en-US" sz="1100"/>
        </a:p>
      </cdr:txBody>
    </cdr:sp>
  </cdr:relSizeAnchor>
  <cdr:relSizeAnchor xmlns:cdr="http://schemas.openxmlformats.org/drawingml/2006/chartDrawing">
    <cdr:from>
      <cdr:x>0.26073</cdr:x>
      <cdr:y>0.69266</cdr:y>
    </cdr:from>
    <cdr:to>
      <cdr:x>0.42025</cdr:x>
      <cdr:y>0.75522</cdr:y>
    </cdr:to>
    <cdr:sp macro="" textlink="">
      <cdr:nvSpPr>
        <cdr:cNvPr id="4" name="TextBox 1">
          <a:extLst xmlns:a="http://schemas.openxmlformats.org/drawingml/2006/main">
            <a:ext uri="{FF2B5EF4-FFF2-40B4-BE49-F238E27FC236}">
              <a16:creationId xmlns:a16="http://schemas.microsoft.com/office/drawing/2014/main" id="{6789078B-0259-47C6-AB2D-401AAA32FC56}"/>
            </a:ext>
          </a:extLst>
        </cdr:cNvPr>
        <cdr:cNvSpPr txBox="1"/>
      </cdr:nvSpPr>
      <cdr:spPr>
        <a:xfrm xmlns:a="http://schemas.openxmlformats.org/drawingml/2006/main">
          <a:off x="986663" y="2642489"/>
          <a:ext cx="603631"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C#28</a:t>
          </a:r>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0.12416</cdr:x>
      <cdr:y>0.37884</cdr:y>
    </cdr:from>
    <cdr:to>
      <cdr:x>0.28367</cdr:x>
      <cdr:y>0.44139</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502158" y="1445260"/>
          <a:ext cx="645160"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C#25</a:t>
          </a:r>
          <a:endParaRPr lang="en-US" sz="1100"/>
        </a:p>
      </cdr:txBody>
    </cdr:sp>
  </cdr:relSizeAnchor>
  <cdr:relSizeAnchor xmlns:cdr="http://schemas.openxmlformats.org/drawingml/2006/chartDrawing">
    <cdr:from>
      <cdr:x>0.6834</cdr:x>
      <cdr:y>0.40507</cdr:y>
    </cdr:from>
    <cdr:to>
      <cdr:x>0.84291</cdr:x>
      <cdr:y>0.46759</cdr:y>
    </cdr:to>
    <cdr:sp macro="" textlink="">
      <cdr:nvSpPr>
        <cdr:cNvPr id="3"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2764028" y="1545336"/>
          <a:ext cx="645160"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C#25</a:t>
          </a:r>
          <a:endParaRPr lang="en-US" sz="1100"/>
        </a:p>
      </cdr:txBody>
    </cdr:sp>
  </cdr:relSizeAnchor>
  <cdr:relSizeAnchor xmlns:cdr="http://schemas.openxmlformats.org/drawingml/2006/chartDrawing">
    <cdr:from>
      <cdr:x>0.38016</cdr:x>
      <cdr:y>0.11988</cdr:y>
    </cdr:from>
    <cdr:to>
      <cdr:x>0.53968</cdr:x>
      <cdr:y>0.18243</cdr:y>
    </cdr:to>
    <cdr:sp macro="" textlink="">
      <cdr:nvSpPr>
        <cdr:cNvPr id="4"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1537589" y="457327"/>
          <a:ext cx="645160"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C#38</a:t>
          </a:r>
          <a:endParaRPr lang="en-US" sz="1100"/>
        </a:p>
      </cdr:txBody>
    </cdr:sp>
  </cdr:relSizeAnchor>
</c:userShapes>
</file>

<file path=ppt/drawings/drawing3.xml><?xml version="1.0" encoding="utf-8"?>
<c:userShapes xmlns:c="http://schemas.openxmlformats.org/drawingml/2006/chart">
  <cdr:relSizeAnchor xmlns:cdr="http://schemas.openxmlformats.org/drawingml/2006/chartDrawing">
    <cdr:from>
      <cdr:x>0.11157</cdr:x>
      <cdr:y>0.33277</cdr:y>
    </cdr:from>
    <cdr:to>
      <cdr:x>0.2711</cdr:x>
      <cdr:y>0.39528</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430403" y="1269492"/>
          <a:ext cx="615442"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C#66</a:t>
          </a:r>
          <a:endParaRPr lang="en-US" sz="1100"/>
        </a:p>
      </cdr:txBody>
    </cdr:sp>
  </cdr:relSizeAnchor>
</c:userShapes>
</file>

<file path=ppt/drawings/drawing4.xml><?xml version="1.0" encoding="utf-8"?>
<c:userShapes xmlns:c="http://schemas.openxmlformats.org/drawingml/2006/chart">
  <cdr:relSizeAnchor xmlns:cdr="http://schemas.openxmlformats.org/drawingml/2006/chartDrawing">
    <cdr:from>
      <cdr:x>0.12226</cdr:x>
      <cdr:y>0.38723</cdr:y>
    </cdr:from>
    <cdr:to>
      <cdr:x>0.2818</cdr:x>
      <cdr:y>0.44975</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471678" y="1477264"/>
          <a:ext cx="615442"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C#66</a:t>
          </a:r>
          <a:endParaRPr lang="en-US" sz="1100"/>
        </a:p>
      </cdr:txBody>
    </cdr:sp>
  </cdr:relSizeAnchor>
</c:userShapes>
</file>

<file path=ppt/drawings/drawing5.xml><?xml version="1.0" encoding="utf-8"?>
<c:userShapes xmlns:c="http://schemas.openxmlformats.org/drawingml/2006/chart">
  <cdr:relSizeAnchor xmlns:cdr="http://schemas.openxmlformats.org/drawingml/2006/chartDrawing">
    <cdr:from>
      <cdr:x>0.40398</cdr:x>
      <cdr:y>0.15047</cdr:y>
    </cdr:from>
    <cdr:to>
      <cdr:x>0.5635</cdr:x>
      <cdr:y>0.21299</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1591056" y="574040"/>
          <a:ext cx="628269"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C#38</a:t>
          </a:r>
          <a:endParaRPr lang="en-US" sz="1100"/>
        </a:p>
      </cdr:txBody>
    </cdr:sp>
  </cdr:relSizeAnchor>
  <cdr:relSizeAnchor xmlns:cdr="http://schemas.openxmlformats.org/drawingml/2006/chartDrawing">
    <cdr:from>
      <cdr:x>0.68194</cdr:x>
      <cdr:y>0.48141</cdr:y>
    </cdr:from>
    <cdr:to>
      <cdr:x>0.84146</cdr:x>
      <cdr:y>0.54396</cdr:y>
    </cdr:to>
    <cdr:sp macro="" textlink="">
      <cdr:nvSpPr>
        <cdr:cNvPr id="3"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2685796" y="1836547"/>
          <a:ext cx="628269"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C#27</a:t>
          </a:r>
          <a:endParaRPr lang="en-US" sz="1100"/>
        </a:p>
      </cdr:txBody>
    </cdr:sp>
  </cdr:relSizeAnchor>
  <cdr:relSizeAnchor xmlns:cdr="http://schemas.openxmlformats.org/drawingml/2006/chartDrawing">
    <cdr:from>
      <cdr:x>0.26071</cdr:x>
      <cdr:y>0.69266</cdr:y>
    </cdr:from>
    <cdr:to>
      <cdr:x>0.42023</cdr:x>
      <cdr:y>0.75522</cdr:y>
    </cdr:to>
    <cdr:sp macro="" textlink="">
      <cdr:nvSpPr>
        <cdr:cNvPr id="4" name="TextBox 1">
          <a:extLst xmlns:a="http://schemas.openxmlformats.org/drawingml/2006/main">
            <a:ext uri="{FF2B5EF4-FFF2-40B4-BE49-F238E27FC236}">
              <a16:creationId xmlns:a16="http://schemas.microsoft.com/office/drawing/2014/main" id="{6789078B-0259-47C6-AB2D-401AAA32FC56}"/>
            </a:ext>
          </a:extLst>
        </cdr:cNvPr>
        <cdr:cNvSpPr txBox="1"/>
      </cdr:nvSpPr>
      <cdr:spPr>
        <a:xfrm xmlns:a="http://schemas.openxmlformats.org/drawingml/2006/main">
          <a:off x="1026795" y="2642489"/>
          <a:ext cx="628269"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C#28</a:t>
          </a:r>
          <a:endParaRPr lang="en-US" sz="1100"/>
        </a:p>
      </cdr:txBody>
    </cdr:sp>
  </cdr:relSizeAnchor>
</c:userShapes>
</file>

<file path=ppt/drawings/drawing6.xml><?xml version="1.0" encoding="utf-8"?>
<c:userShapes xmlns:c="http://schemas.openxmlformats.org/drawingml/2006/chart">
  <cdr:relSizeAnchor xmlns:cdr="http://schemas.openxmlformats.org/drawingml/2006/chartDrawing">
    <cdr:from>
      <cdr:x>0.11157</cdr:x>
      <cdr:y>0.33277</cdr:y>
    </cdr:from>
    <cdr:to>
      <cdr:x>0.2711</cdr:x>
      <cdr:y>0.39528</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430403" y="1269492"/>
          <a:ext cx="615442"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C#30</a:t>
          </a:r>
          <a:endParaRPr lang="en-US" sz="1100"/>
        </a:p>
      </cdr:txBody>
    </cdr:sp>
  </cdr:relSizeAnchor>
</c:userShapes>
</file>

<file path=ppt/drawings/drawing7.xml><?xml version="1.0" encoding="utf-8"?>
<c:userShapes xmlns:c="http://schemas.openxmlformats.org/drawingml/2006/chart">
  <cdr:relSizeAnchor xmlns:cdr="http://schemas.openxmlformats.org/drawingml/2006/chartDrawing">
    <cdr:from>
      <cdr:x>0.12416</cdr:x>
      <cdr:y>0.37884</cdr:y>
    </cdr:from>
    <cdr:to>
      <cdr:x>0.28367</cdr:x>
      <cdr:y>0.44139</cdr:y>
    </cdr:to>
    <cdr:sp macro="" textlink="">
      <cdr:nvSpPr>
        <cdr:cNvPr id="2"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502158" y="1445260"/>
          <a:ext cx="645160"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C#25</a:t>
          </a:r>
          <a:endParaRPr lang="en-US" sz="1100"/>
        </a:p>
      </cdr:txBody>
    </cdr:sp>
  </cdr:relSizeAnchor>
  <cdr:relSizeAnchor xmlns:cdr="http://schemas.openxmlformats.org/drawingml/2006/chartDrawing">
    <cdr:from>
      <cdr:x>0.6834</cdr:x>
      <cdr:y>0.40507</cdr:y>
    </cdr:from>
    <cdr:to>
      <cdr:x>0.84291</cdr:x>
      <cdr:y>0.46759</cdr:y>
    </cdr:to>
    <cdr:sp macro="" textlink="">
      <cdr:nvSpPr>
        <cdr:cNvPr id="3"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2764028" y="1545336"/>
          <a:ext cx="645160" cy="238506"/>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C#25</a:t>
          </a:r>
          <a:endParaRPr lang="en-US" sz="1100"/>
        </a:p>
      </cdr:txBody>
    </cdr:sp>
  </cdr:relSizeAnchor>
  <cdr:relSizeAnchor xmlns:cdr="http://schemas.openxmlformats.org/drawingml/2006/chartDrawing">
    <cdr:from>
      <cdr:x>0.38016</cdr:x>
      <cdr:y>0.11988</cdr:y>
    </cdr:from>
    <cdr:to>
      <cdr:x>0.53968</cdr:x>
      <cdr:y>0.18243</cdr:y>
    </cdr:to>
    <cdr:sp macro="" textlink="">
      <cdr:nvSpPr>
        <cdr:cNvPr id="4" name="TextBox 1">
          <a:extLst xmlns:a="http://schemas.openxmlformats.org/drawingml/2006/main">
            <a:ext uri="{FF2B5EF4-FFF2-40B4-BE49-F238E27FC236}">
              <a16:creationId xmlns:a16="http://schemas.microsoft.com/office/drawing/2014/main" id="{E31EF1B7-FCD8-4625-9DA3-ED1A16E4F0DA}"/>
            </a:ext>
          </a:extLst>
        </cdr:cNvPr>
        <cdr:cNvSpPr txBox="1"/>
      </cdr:nvSpPr>
      <cdr:spPr>
        <a:xfrm xmlns:a="http://schemas.openxmlformats.org/drawingml/2006/main">
          <a:off x="1537589" y="457327"/>
          <a:ext cx="645160" cy="238633"/>
        </a:xfrm>
        <a:prstGeom xmlns:a="http://schemas.openxmlformats.org/drawingml/2006/main" prst="rect">
          <a:avLst/>
        </a:prstGeom>
      </cdr:spPr>
      <cdr:txBody>
        <a:bodyPr xmlns:a="http://schemas.openxmlformats.org/drawingml/2006/main" wrap="square" rtlCol="0"/>
        <a:lstStyle xmlns:a="http://schemas.openxmlformats.org/drawingml/2006/main">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a:t>C#38</a:t>
          </a:r>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a84676966_1_3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a84676966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2" name="Google Shape;3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0" name="Google Shape;3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0" name="Google Shape;3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6" name="Google Shape;37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3" name="Google Shape;383;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a7a1090a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a7a109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a846769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ea8467696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0" name="Google Shape;26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ea8467696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ea84676966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a84676966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ea84676966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8" name="Google Shape;27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6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6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6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7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7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8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0"/>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8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7" name="Shape 97"/>
        <p:cNvGrpSpPr/>
        <p:nvPr/>
      </p:nvGrpSpPr>
      <p:grpSpPr>
        <a:xfrm>
          <a:off x="0" y="0"/>
          <a:ext cx="0" cy="0"/>
          <a:chOff x="0" y="0"/>
          <a:chExt cx="0" cy="0"/>
        </a:xfrm>
      </p:grpSpPr>
      <p:sp>
        <p:nvSpPr>
          <p:cNvPr id="98" name="Google Shape;98;gea84676966_1_467"/>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ea84676966_1_467"/>
          <p:cNvSpPr/>
          <p:nvPr/>
        </p:nvSpPr>
        <p:spPr>
          <a:xfrm>
            <a:off x="0" y="0"/>
            <a:ext cx="12192000" cy="46137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gea84676966_1_467"/>
          <p:cNvSpPr/>
          <p:nvPr/>
        </p:nvSpPr>
        <p:spPr>
          <a:xfrm rot="-5400000">
            <a:off x="7579333" y="800"/>
            <a:ext cx="4613700" cy="4611900"/>
          </a:xfrm>
          <a:prstGeom prst="rtTriangle">
            <a:avLst/>
          </a:prstGeom>
          <a:solidFill>
            <a:srgbClr val="FFFFFF">
              <a:alpha val="4392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ea84676966_1_467"/>
          <p:cNvSpPr txBox="1"/>
          <p:nvPr>
            <p:ph type="title"/>
          </p:nvPr>
        </p:nvSpPr>
        <p:spPr>
          <a:xfrm>
            <a:off x="432633" y="621300"/>
            <a:ext cx="6832500" cy="3788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None/>
              <a:defRPr b="1" sz="4800">
                <a:solidFill>
                  <a:srgbClr val="FFFFFF"/>
                </a:solidFill>
              </a:defRPr>
            </a:lvl1pPr>
            <a:lvl2pPr lvl="1" rtl="0" algn="l">
              <a:lnSpc>
                <a:spcPct val="100000"/>
              </a:lnSpc>
              <a:spcBef>
                <a:spcPts val="0"/>
              </a:spcBef>
              <a:spcAft>
                <a:spcPts val="0"/>
              </a:spcAft>
              <a:buNone/>
              <a:defRPr b="1" sz="4800">
                <a:solidFill>
                  <a:srgbClr val="FFFFFF"/>
                </a:solidFill>
              </a:defRPr>
            </a:lvl2pPr>
            <a:lvl3pPr lvl="2" rtl="0" algn="l">
              <a:lnSpc>
                <a:spcPct val="100000"/>
              </a:lnSpc>
              <a:spcBef>
                <a:spcPts val="0"/>
              </a:spcBef>
              <a:spcAft>
                <a:spcPts val="0"/>
              </a:spcAft>
              <a:buNone/>
              <a:defRPr b="1" sz="4800">
                <a:solidFill>
                  <a:srgbClr val="FFFFFF"/>
                </a:solidFill>
              </a:defRPr>
            </a:lvl3pPr>
            <a:lvl4pPr lvl="3" rtl="0" algn="l">
              <a:lnSpc>
                <a:spcPct val="100000"/>
              </a:lnSpc>
              <a:spcBef>
                <a:spcPts val="0"/>
              </a:spcBef>
              <a:spcAft>
                <a:spcPts val="0"/>
              </a:spcAft>
              <a:buNone/>
              <a:defRPr b="1" sz="4800">
                <a:solidFill>
                  <a:srgbClr val="FFFFFF"/>
                </a:solidFill>
              </a:defRPr>
            </a:lvl4pPr>
            <a:lvl5pPr lvl="4" rtl="0" algn="l">
              <a:lnSpc>
                <a:spcPct val="100000"/>
              </a:lnSpc>
              <a:spcBef>
                <a:spcPts val="0"/>
              </a:spcBef>
              <a:spcAft>
                <a:spcPts val="0"/>
              </a:spcAft>
              <a:buNone/>
              <a:defRPr b="1" sz="4800">
                <a:solidFill>
                  <a:srgbClr val="FFFFFF"/>
                </a:solidFill>
              </a:defRPr>
            </a:lvl5pPr>
            <a:lvl6pPr lvl="5" rtl="0" algn="l">
              <a:lnSpc>
                <a:spcPct val="100000"/>
              </a:lnSpc>
              <a:spcBef>
                <a:spcPts val="0"/>
              </a:spcBef>
              <a:spcAft>
                <a:spcPts val="0"/>
              </a:spcAft>
              <a:buNone/>
              <a:defRPr b="1" sz="4800">
                <a:solidFill>
                  <a:srgbClr val="FFFFFF"/>
                </a:solidFill>
              </a:defRPr>
            </a:lvl6pPr>
            <a:lvl7pPr lvl="6" rtl="0" algn="l">
              <a:lnSpc>
                <a:spcPct val="100000"/>
              </a:lnSpc>
              <a:spcBef>
                <a:spcPts val="0"/>
              </a:spcBef>
              <a:spcAft>
                <a:spcPts val="0"/>
              </a:spcAft>
              <a:buNone/>
              <a:defRPr b="1" sz="4800">
                <a:solidFill>
                  <a:srgbClr val="FFFFFF"/>
                </a:solidFill>
              </a:defRPr>
            </a:lvl7pPr>
            <a:lvl8pPr lvl="7" rtl="0" algn="l">
              <a:lnSpc>
                <a:spcPct val="100000"/>
              </a:lnSpc>
              <a:spcBef>
                <a:spcPts val="0"/>
              </a:spcBef>
              <a:spcAft>
                <a:spcPts val="0"/>
              </a:spcAft>
              <a:buNone/>
              <a:defRPr b="1" sz="4800">
                <a:solidFill>
                  <a:srgbClr val="FFFFFF"/>
                </a:solidFill>
              </a:defRPr>
            </a:lvl8pPr>
            <a:lvl9pPr lvl="8" rtl="0" algn="l">
              <a:lnSpc>
                <a:spcPct val="100000"/>
              </a:lnSpc>
              <a:spcBef>
                <a:spcPts val="0"/>
              </a:spcBef>
              <a:spcAft>
                <a:spcPts val="0"/>
              </a:spcAft>
              <a:buNone/>
              <a:defRPr b="1" sz="4800">
                <a:solidFill>
                  <a:srgbClr val="FFFFFF"/>
                </a:solidFill>
              </a:defRPr>
            </a:lvl9pPr>
          </a:lstStyle>
          <a:p/>
        </p:txBody>
      </p:sp>
      <p:sp>
        <p:nvSpPr>
          <p:cNvPr id="102" name="Google Shape;102;gea84676966_1_467"/>
          <p:cNvSpPr txBox="1"/>
          <p:nvPr>
            <p:ph idx="1" type="subTitle"/>
          </p:nvPr>
        </p:nvSpPr>
        <p:spPr>
          <a:xfrm>
            <a:off x="432633" y="4816803"/>
            <a:ext cx="6832500" cy="17367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1200"/>
              </a:spcBef>
              <a:spcAft>
                <a:spcPts val="0"/>
              </a:spcAft>
              <a:buClr>
                <a:srgbClr val="616161"/>
              </a:buClr>
              <a:buSzPts val="2400"/>
              <a:buNone/>
              <a:defRPr sz="2400">
                <a:solidFill>
                  <a:srgbClr val="616161"/>
                </a:solidFill>
              </a:defRPr>
            </a:lvl1pPr>
            <a:lvl2pPr lvl="1" rtl="0" algn="l">
              <a:lnSpc>
                <a:spcPct val="100000"/>
              </a:lnSpc>
              <a:spcBef>
                <a:spcPts val="200"/>
              </a:spcBef>
              <a:spcAft>
                <a:spcPts val="0"/>
              </a:spcAft>
              <a:buClr>
                <a:srgbClr val="616161"/>
              </a:buClr>
              <a:buSzPts val="2400"/>
              <a:buNone/>
              <a:defRPr sz="2400">
                <a:solidFill>
                  <a:srgbClr val="616161"/>
                </a:solidFill>
              </a:defRPr>
            </a:lvl2pPr>
            <a:lvl3pPr lvl="2" rtl="0" algn="l">
              <a:lnSpc>
                <a:spcPct val="100000"/>
              </a:lnSpc>
              <a:spcBef>
                <a:spcPts val="400"/>
              </a:spcBef>
              <a:spcAft>
                <a:spcPts val="0"/>
              </a:spcAft>
              <a:buClr>
                <a:srgbClr val="616161"/>
              </a:buClr>
              <a:buSzPts val="2400"/>
              <a:buNone/>
              <a:defRPr sz="2400">
                <a:solidFill>
                  <a:srgbClr val="616161"/>
                </a:solidFill>
              </a:defRPr>
            </a:lvl3pPr>
            <a:lvl4pPr lvl="3" rtl="0" algn="l">
              <a:lnSpc>
                <a:spcPct val="100000"/>
              </a:lnSpc>
              <a:spcBef>
                <a:spcPts val="400"/>
              </a:spcBef>
              <a:spcAft>
                <a:spcPts val="0"/>
              </a:spcAft>
              <a:buClr>
                <a:srgbClr val="616161"/>
              </a:buClr>
              <a:buSzPts val="2400"/>
              <a:buNone/>
              <a:defRPr sz="2400">
                <a:solidFill>
                  <a:srgbClr val="616161"/>
                </a:solidFill>
              </a:defRPr>
            </a:lvl4pPr>
            <a:lvl5pPr lvl="4" rtl="0" algn="l">
              <a:lnSpc>
                <a:spcPct val="100000"/>
              </a:lnSpc>
              <a:spcBef>
                <a:spcPts val="400"/>
              </a:spcBef>
              <a:spcAft>
                <a:spcPts val="0"/>
              </a:spcAft>
              <a:buClr>
                <a:srgbClr val="616161"/>
              </a:buClr>
              <a:buSzPts val="2400"/>
              <a:buNone/>
              <a:defRPr sz="2400">
                <a:solidFill>
                  <a:srgbClr val="616161"/>
                </a:solidFill>
              </a:defRPr>
            </a:lvl5pPr>
            <a:lvl6pPr lvl="5" rtl="0" algn="l">
              <a:lnSpc>
                <a:spcPct val="100000"/>
              </a:lnSpc>
              <a:spcBef>
                <a:spcPts val="400"/>
              </a:spcBef>
              <a:spcAft>
                <a:spcPts val="0"/>
              </a:spcAft>
              <a:buClr>
                <a:srgbClr val="616161"/>
              </a:buClr>
              <a:buSzPts val="2400"/>
              <a:buNone/>
              <a:defRPr sz="2400">
                <a:solidFill>
                  <a:srgbClr val="616161"/>
                </a:solidFill>
              </a:defRPr>
            </a:lvl6pPr>
            <a:lvl7pPr lvl="6" rtl="0" algn="l">
              <a:lnSpc>
                <a:spcPct val="100000"/>
              </a:lnSpc>
              <a:spcBef>
                <a:spcPts val="400"/>
              </a:spcBef>
              <a:spcAft>
                <a:spcPts val="0"/>
              </a:spcAft>
              <a:buClr>
                <a:srgbClr val="616161"/>
              </a:buClr>
              <a:buSzPts val="2400"/>
              <a:buNone/>
              <a:defRPr sz="2400">
                <a:solidFill>
                  <a:srgbClr val="616161"/>
                </a:solidFill>
              </a:defRPr>
            </a:lvl7pPr>
            <a:lvl8pPr lvl="7" rtl="0" algn="l">
              <a:lnSpc>
                <a:spcPct val="100000"/>
              </a:lnSpc>
              <a:spcBef>
                <a:spcPts val="400"/>
              </a:spcBef>
              <a:spcAft>
                <a:spcPts val="0"/>
              </a:spcAft>
              <a:buClr>
                <a:srgbClr val="616161"/>
              </a:buClr>
              <a:buSzPts val="2400"/>
              <a:buNone/>
              <a:defRPr sz="2400">
                <a:solidFill>
                  <a:srgbClr val="616161"/>
                </a:solidFill>
              </a:defRPr>
            </a:lvl8pPr>
            <a:lvl9pPr lvl="8" rtl="0" algn="l">
              <a:lnSpc>
                <a:spcPct val="100000"/>
              </a:lnSpc>
              <a:spcBef>
                <a:spcPts val="400"/>
              </a:spcBef>
              <a:spcAft>
                <a:spcPts val="0"/>
              </a:spcAft>
              <a:buClr>
                <a:srgbClr val="616161"/>
              </a:buClr>
              <a:buSzPts val="2400"/>
              <a:buNone/>
              <a:defRPr sz="2400">
                <a:solidFill>
                  <a:srgbClr val="616161"/>
                </a:solidFill>
              </a:defRPr>
            </a:lvl9pPr>
          </a:lstStyle>
          <a:p/>
        </p:txBody>
      </p:sp>
      <p:sp>
        <p:nvSpPr>
          <p:cNvPr id="103" name="Google Shape;103;gea84676966_1_467"/>
          <p:cNvSpPr txBox="1"/>
          <p:nvPr>
            <p:ph idx="12" type="sldNum"/>
          </p:nvPr>
        </p:nvSpPr>
        <p:spPr>
          <a:xfrm>
            <a:off x="11296610" y="6217622"/>
            <a:ext cx="731700" cy="524700"/>
          </a:xfrm>
          <a:prstGeom prst="rect">
            <a:avLst/>
          </a:prstGeom>
          <a:noFill/>
        </p:spPr>
        <p:txBody>
          <a:bodyPr anchorCtr="0" anchor="ctr" bIns="45700" lIns="91425" spcFirstLastPara="1" rIns="91425" wrap="square" tIns="45700">
            <a:noAutofit/>
          </a:bodyPr>
          <a:lstStyle>
            <a:lvl1pPr lvl="0" rtl="0" algn="r">
              <a:lnSpc>
                <a:spcPct val="100000"/>
              </a:lnSpc>
              <a:spcAft>
                <a:spcPts val="0"/>
              </a:spcAft>
              <a:buNone/>
              <a:defRPr sz="1300">
                <a:solidFill>
                  <a:srgbClr val="616161"/>
                </a:solidFill>
              </a:defRPr>
            </a:lvl1pPr>
            <a:lvl2pPr lvl="1" rtl="0" algn="r">
              <a:lnSpc>
                <a:spcPct val="100000"/>
              </a:lnSpc>
              <a:spcAft>
                <a:spcPts val="0"/>
              </a:spcAft>
              <a:buNone/>
              <a:defRPr sz="1300">
                <a:solidFill>
                  <a:srgbClr val="616161"/>
                </a:solidFill>
              </a:defRPr>
            </a:lvl2pPr>
            <a:lvl3pPr lvl="2" rtl="0" algn="r">
              <a:lnSpc>
                <a:spcPct val="100000"/>
              </a:lnSpc>
              <a:spcAft>
                <a:spcPts val="0"/>
              </a:spcAft>
              <a:buNone/>
              <a:defRPr sz="1300">
                <a:solidFill>
                  <a:srgbClr val="616161"/>
                </a:solidFill>
              </a:defRPr>
            </a:lvl3pPr>
            <a:lvl4pPr lvl="3" rtl="0" algn="r">
              <a:lnSpc>
                <a:spcPct val="100000"/>
              </a:lnSpc>
              <a:spcAft>
                <a:spcPts val="0"/>
              </a:spcAft>
              <a:buNone/>
              <a:defRPr sz="1300">
                <a:solidFill>
                  <a:srgbClr val="616161"/>
                </a:solidFill>
              </a:defRPr>
            </a:lvl4pPr>
            <a:lvl5pPr lvl="4" rtl="0" algn="r">
              <a:lnSpc>
                <a:spcPct val="100000"/>
              </a:lnSpc>
              <a:spcAft>
                <a:spcPts val="0"/>
              </a:spcAft>
              <a:buNone/>
              <a:defRPr sz="1300">
                <a:solidFill>
                  <a:srgbClr val="616161"/>
                </a:solidFill>
              </a:defRPr>
            </a:lvl5pPr>
            <a:lvl6pPr lvl="5" rtl="0" algn="r">
              <a:lnSpc>
                <a:spcPct val="100000"/>
              </a:lnSpc>
              <a:spcAft>
                <a:spcPts val="0"/>
              </a:spcAft>
              <a:buNone/>
              <a:defRPr sz="1300">
                <a:solidFill>
                  <a:srgbClr val="616161"/>
                </a:solidFill>
              </a:defRPr>
            </a:lvl6pPr>
            <a:lvl7pPr lvl="6" rtl="0" algn="r">
              <a:lnSpc>
                <a:spcPct val="100000"/>
              </a:lnSpc>
              <a:spcAft>
                <a:spcPts val="0"/>
              </a:spcAft>
              <a:buNone/>
              <a:defRPr sz="1300">
                <a:solidFill>
                  <a:srgbClr val="616161"/>
                </a:solidFill>
              </a:defRPr>
            </a:lvl7pPr>
            <a:lvl8pPr lvl="7" rtl="0" algn="r">
              <a:lnSpc>
                <a:spcPct val="100000"/>
              </a:lnSpc>
              <a:spcAft>
                <a:spcPts val="0"/>
              </a:spcAft>
              <a:buNone/>
              <a:defRPr sz="1300">
                <a:solidFill>
                  <a:srgbClr val="616161"/>
                </a:solidFill>
              </a:defRPr>
            </a:lvl8pPr>
            <a:lvl9pPr lvl="8" rtl="0" algn="r">
              <a:lnSpc>
                <a:spcPct val="100000"/>
              </a:lnSpc>
              <a:spcAft>
                <a:spcPts val="0"/>
              </a:spcAft>
              <a:buNone/>
              <a:defRPr sz="1300">
                <a:solidFill>
                  <a:srgbClr val="61616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8" name="Shape 108"/>
        <p:cNvGrpSpPr/>
        <p:nvPr/>
      </p:nvGrpSpPr>
      <p:grpSpPr>
        <a:xfrm>
          <a:off x="0" y="0"/>
          <a:ext cx="0" cy="0"/>
          <a:chOff x="0" y="0"/>
          <a:chExt cx="0" cy="0"/>
        </a:xfrm>
      </p:grpSpPr>
      <p:grpSp>
        <p:nvGrpSpPr>
          <p:cNvPr id="109" name="Google Shape;109;p66"/>
          <p:cNvGrpSpPr/>
          <p:nvPr/>
        </p:nvGrpSpPr>
        <p:grpSpPr>
          <a:xfrm>
            <a:off x="0" y="0"/>
            <a:ext cx="9143998" cy="5143471"/>
            <a:chOff x="0" y="0"/>
            <a:chExt cx="9143998" cy="5143471"/>
          </a:xfrm>
        </p:grpSpPr>
        <p:sp>
          <p:nvSpPr>
            <p:cNvPr id="110" name="Google Shape;110;p66"/>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6"/>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6"/>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6"/>
            <p:cNvSpPr/>
            <p:nvPr/>
          </p:nvSpPr>
          <p:spPr>
            <a:xfrm>
              <a:off x="7809200" y="0"/>
              <a:ext cx="543002" cy="408403"/>
            </a:xfrm>
            <a:custGeom>
              <a:rect b="b" l="l" r="r" t="t"/>
              <a:pathLst>
                <a:path extrusionOk="0" h="3901"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p:nvPr/>
          </p:nvSpPr>
          <p:spPr>
            <a:xfrm>
              <a:off x="6814982" y="0"/>
              <a:ext cx="546665" cy="408403"/>
            </a:xfrm>
            <a:custGeom>
              <a:rect b="b" l="l" r="r" t="t"/>
              <a:pathLst>
                <a:path extrusionOk="0" h="3901"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6"/>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6"/>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6"/>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6"/>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6"/>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rgbClr val="FFFFFF">
                    <a:alpha val="45098"/>
                  </a:srgbClr>
                </a:gs>
                <a:gs pos="9000">
                  <a:srgbClr val="FFFFFF">
                    <a:alpha val="45098"/>
                  </a:srgbClr>
                </a:gs>
                <a:gs pos="42000">
                  <a:srgbClr val="FFFFFF">
                    <a:alpha val="45098"/>
                  </a:srgbClr>
                </a:gs>
                <a:gs pos="100000">
                  <a:srgbClr val="FFFFFF">
                    <a:alpha val="45098"/>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66"/>
          <p:cNvSpPr txBox="1"/>
          <p:nvPr>
            <p:ph type="ctrTitle"/>
          </p:nvPr>
        </p:nvSpPr>
        <p:spPr>
          <a:xfrm>
            <a:off x="1823925" y="1991825"/>
            <a:ext cx="6634200" cy="11598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5400"/>
              <a:buNone/>
              <a:defRPr sz="5400"/>
            </a:lvl1pPr>
            <a:lvl2pPr lvl="1" algn="l">
              <a:lnSpc>
                <a:spcPct val="90000"/>
              </a:lnSpc>
              <a:spcBef>
                <a:spcPts val="0"/>
              </a:spcBef>
              <a:spcAft>
                <a:spcPts val="0"/>
              </a:spcAft>
              <a:buSzPts val="5400"/>
              <a:buNone/>
              <a:defRPr sz="5400"/>
            </a:lvl2pPr>
            <a:lvl3pPr lvl="2" algn="l">
              <a:lnSpc>
                <a:spcPct val="90000"/>
              </a:lnSpc>
              <a:spcBef>
                <a:spcPts val="0"/>
              </a:spcBef>
              <a:spcAft>
                <a:spcPts val="0"/>
              </a:spcAft>
              <a:buSzPts val="5400"/>
              <a:buNone/>
              <a:defRPr sz="5400"/>
            </a:lvl3pPr>
            <a:lvl4pPr lvl="3" algn="l">
              <a:lnSpc>
                <a:spcPct val="90000"/>
              </a:lnSpc>
              <a:spcBef>
                <a:spcPts val="0"/>
              </a:spcBef>
              <a:spcAft>
                <a:spcPts val="0"/>
              </a:spcAft>
              <a:buSzPts val="5400"/>
              <a:buNone/>
              <a:defRPr sz="5400"/>
            </a:lvl4pPr>
            <a:lvl5pPr lvl="4" algn="l">
              <a:lnSpc>
                <a:spcPct val="90000"/>
              </a:lnSpc>
              <a:spcBef>
                <a:spcPts val="0"/>
              </a:spcBef>
              <a:spcAft>
                <a:spcPts val="0"/>
              </a:spcAft>
              <a:buSzPts val="5400"/>
              <a:buNone/>
              <a:defRPr sz="5400"/>
            </a:lvl5pPr>
            <a:lvl6pPr lvl="5" algn="l">
              <a:lnSpc>
                <a:spcPct val="90000"/>
              </a:lnSpc>
              <a:spcBef>
                <a:spcPts val="0"/>
              </a:spcBef>
              <a:spcAft>
                <a:spcPts val="0"/>
              </a:spcAft>
              <a:buSzPts val="5400"/>
              <a:buNone/>
              <a:defRPr sz="5400"/>
            </a:lvl6pPr>
            <a:lvl7pPr lvl="6" algn="l">
              <a:lnSpc>
                <a:spcPct val="90000"/>
              </a:lnSpc>
              <a:spcBef>
                <a:spcPts val="0"/>
              </a:spcBef>
              <a:spcAft>
                <a:spcPts val="0"/>
              </a:spcAft>
              <a:buSzPts val="5400"/>
              <a:buNone/>
              <a:defRPr sz="5400"/>
            </a:lvl7pPr>
            <a:lvl8pPr lvl="7" algn="l">
              <a:lnSpc>
                <a:spcPct val="90000"/>
              </a:lnSpc>
              <a:spcBef>
                <a:spcPts val="0"/>
              </a:spcBef>
              <a:spcAft>
                <a:spcPts val="0"/>
              </a:spcAft>
              <a:buSzPts val="5400"/>
              <a:buNone/>
              <a:defRPr sz="5400"/>
            </a:lvl8pPr>
            <a:lvl9pPr lvl="8" algn="l">
              <a:lnSpc>
                <a:spcPct val="90000"/>
              </a:lnSpc>
              <a:spcBef>
                <a:spcPts val="0"/>
              </a:spcBef>
              <a:spcAft>
                <a:spcPts val="0"/>
              </a:spcAft>
              <a:buSzPts val="5400"/>
              <a:buNone/>
              <a:defRPr sz="5400"/>
            </a:lvl9pPr>
          </a:lstStyle>
          <a:p/>
        </p:txBody>
      </p:sp>
      <p:grpSp>
        <p:nvGrpSpPr>
          <p:cNvPr id="121" name="Google Shape;121;p66"/>
          <p:cNvGrpSpPr/>
          <p:nvPr/>
        </p:nvGrpSpPr>
        <p:grpSpPr>
          <a:xfrm>
            <a:off x="0" y="1872550"/>
            <a:ext cx="1615075" cy="1398164"/>
            <a:chOff x="375912" y="847485"/>
            <a:chExt cx="405788" cy="351315"/>
          </a:xfrm>
        </p:grpSpPr>
        <p:sp>
          <p:nvSpPr>
            <p:cNvPr id="122" name="Google Shape;122;p66"/>
            <p:cNvSpPr/>
            <p:nvPr/>
          </p:nvSpPr>
          <p:spPr>
            <a:xfrm>
              <a:off x="375912" y="847485"/>
              <a:ext cx="2565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4" name="Shape 124"/>
        <p:cNvGrpSpPr/>
        <p:nvPr/>
      </p:nvGrpSpPr>
      <p:grpSpPr>
        <a:xfrm>
          <a:off x="0" y="0"/>
          <a:ext cx="0" cy="0"/>
          <a:chOff x="0" y="0"/>
          <a:chExt cx="0" cy="0"/>
        </a:xfrm>
      </p:grpSpPr>
      <p:grpSp>
        <p:nvGrpSpPr>
          <p:cNvPr id="125" name="Google Shape;125;p67"/>
          <p:cNvGrpSpPr/>
          <p:nvPr/>
        </p:nvGrpSpPr>
        <p:grpSpPr>
          <a:xfrm>
            <a:off x="0" y="0"/>
            <a:ext cx="9144037" cy="5143497"/>
            <a:chOff x="0" y="0"/>
            <a:chExt cx="9144037" cy="5143497"/>
          </a:xfrm>
        </p:grpSpPr>
        <p:sp>
          <p:nvSpPr>
            <p:cNvPr id="126" name="Google Shape;126;p6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7"/>
            <p:cNvSpPr/>
            <p:nvPr/>
          </p:nvSpPr>
          <p:spPr>
            <a:xfrm>
              <a:off x="0" y="0"/>
              <a:ext cx="2102615" cy="1626494"/>
            </a:xfrm>
            <a:custGeom>
              <a:rect b="b" l="l" r="r" t="t"/>
              <a:pathLst>
                <a:path extrusionOk="0" h="15539"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7"/>
            <p:cNvSpPr/>
            <p:nvPr/>
          </p:nvSpPr>
          <p:spPr>
            <a:xfrm>
              <a:off x="7506755" y="0"/>
              <a:ext cx="1041940" cy="765624"/>
            </a:xfrm>
            <a:custGeom>
              <a:rect b="b" l="l" r="r" t="t"/>
              <a:pathLst>
                <a:path extrusionOk="0" h="7314"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7"/>
            <p:cNvSpPr/>
            <p:nvPr/>
          </p:nvSpPr>
          <p:spPr>
            <a:xfrm>
              <a:off x="6516196" y="2293129"/>
              <a:ext cx="2627824" cy="2850342"/>
            </a:xfrm>
            <a:custGeom>
              <a:rect b="b" l="l" r="r" t="t"/>
              <a:pathLst>
                <a:path extrusionOk="0" h="27232"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6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7"/>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39" name="Google Shape;139;p67"/>
          <p:cNvSpPr txBox="1"/>
          <p:nvPr>
            <p:ph idx="1" type="body"/>
          </p:nvPr>
        </p:nvSpPr>
        <p:spPr>
          <a:xfrm>
            <a:off x="1207774"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140" name="Google Shape;140;p67"/>
          <p:cNvSpPr txBox="1"/>
          <p:nvPr>
            <p:ph idx="2" type="body"/>
          </p:nvPr>
        </p:nvSpPr>
        <p:spPr>
          <a:xfrm>
            <a:off x="4792488" y="1430150"/>
            <a:ext cx="3143700" cy="32658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141" name="Google Shape;141;p67"/>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142" name="Google Shape;142;p67"/>
          <p:cNvGrpSpPr/>
          <p:nvPr/>
        </p:nvGrpSpPr>
        <p:grpSpPr>
          <a:xfrm>
            <a:off x="2" y="870200"/>
            <a:ext cx="1055444" cy="306027"/>
            <a:chOff x="-429922" y="847489"/>
            <a:chExt cx="1211622" cy="351311"/>
          </a:xfrm>
        </p:grpSpPr>
        <p:sp>
          <p:nvSpPr>
            <p:cNvPr id="143" name="Google Shape;143;p67"/>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490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5" name="Shape 145"/>
        <p:cNvGrpSpPr/>
        <p:nvPr/>
      </p:nvGrpSpPr>
      <p:grpSpPr>
        <a:xfrm>
          <a:off x="0" y="0"/>
          <a:ext cx="0" cy="0"/>
          <a:chOff x="0" y="0"/>
          <a:chExt cx="0" cy="0"/>
        </a:xfrm>
      </p:grpSpPr>
      <p:grpSp>
        <p:nvGrpSpPr>
          <p:cNvPr id="146" name="Google Shape;146;p68"/>
          <p:cNvGrpSpPr/>
          <p:nvPr/>
        </p:nvGrpSpPr>
        <p:grpSpPr>
          <a:xfrm>
            <a:off x="0" y="0"/>
            <a:ext cx="9144036" cy="5143497"/>
            <a:chOff x="0" y="0"/>
            <a:chExt cx="9144036" cy="5143497"/>
          </a:xfrm>
        </p:grpSpPr>
        <p:sp>
          <p:nvSpPr>
            <p:cNvPr id="147" name="Google Shape;147;p68"/>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8"/>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8"/>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8"/>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8"/>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8"/>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8"/>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8"/>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8"/>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8"/>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8"/>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8"/>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8"/>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8"/>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6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8"/>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9" name="Shape 169"/>
        <p:cNvGrpSpPr/>
        <p:nvPr/>
      </p:nvGrpSpPr>
      <p:grpSpPr>
        <a:xfrm>
          <a:off x="0" y="0"/>
          <a:ext cx="0" cy="0"/>
          <a:chOff x="0" y="0"/>
          <a:chExt cx="0" cy="0"/>
        </a:xfrm>
      </p:grpSpPr>
      <p:sp>
        <p:nvSpPr>
          <p:cNvPr id="170" name="Google Shape;170;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2" name="Google Shape;172;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5" name="Shape 175"/>
        <p:cNvGrpSpPr/>
        <p:nvPr/>
      </p:nvGrpSpPr>
      <p:grpSpPr>
        <a:xfrm>
          <a:off x="0" y="0"/>
          <a:ext cx="0" cy="0"/>
          <a:chOff x="0" y="0"/>
          <a:chExt cx="0" cy="0"/>
        </a:xfrm>
      </p:grpSpPr>
      <p:sp>
        <p:nvSpPr>
          <p:cNvPr id="176" name="Google Shape;176;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4" name="Google Shape;18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7" name="Shape 187"/>
        <p:cNvGrpSpPr/>
        <p:nvPr/>
      </p:nvGrpSpPr>
      <p:grpSpPr>
        <a:xfrm>
          <a:off x="0" y="0"/>
          <a:ext cx="0" cy="0"/>
          <a:chOff x="0" y="0"/>
          <a:chExt cx="0" cy="0"/>
        </a:xfrm>
      </p:grpSpPr>
      <p:sp>
        <p:nvSpPr>
          <p:cNvPr id="188" name="Google Shape;188;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6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4" name="Shape 194"/>
        <p:cNvGrpSpPr/>
        <p:nvPr/>
      </p:nvGrpSpPr>
      <p:grpSpPr>
        <a:xfrm>
          <a:off x="0" y="0"/>
          <a:ext cx="0" cy="0"/>
          <a:chOff x="0" y="0"/>
          <a:chExt cx="0" cy="0"/>
        </a:xfrm>
      </p:grpSpPr>
      <p:sp>
        <p:nvSpPr>
          <p:cNvPr id="195" name="Google Shape;195;p8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7" name="Google Shape;197;p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9" name="Google Shape;199;p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3" name="Shape 203"/>
        <p:cNvGrpSpPr/>
        <p:nvPr/>
      </p:nvGrpSpPr>
      <p:grpSpPr>
        <a:xfrm>
          <a:off x="0" y="0"/>
          <a:ext cx="0" cy="0"/>
          <a:chOff x="0" y="0"/>
          <a:chExt cx="0" cy="0"/>
        </a:xfrm>
      </p:grpSpPr>
      <p:sp>
        <p:nvSpPr>
          <p:cNvPr id="204" name="Google Shape;204;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
        <p:nvSpPr>
          <p:cNvPr id="209" name="Google Shape;20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2" name="Shape 212"/>
        <p:cNvGrpSpPr/>
        <p:nvPr/>
      </p:nvGrpSpPr>
      <p:grpSpPr>
        <a:xfrm>
          <a:off x="0" y="0"/>
          <a:ext cx="0" cy="0"/>
          <a:chOff x="0" y="0"/>
          <a:chExt cx="0" cy="0"/>
        </a:xfrm>
      </p:grpSpPr>
      <p:sp>
        <p:nvSpPr>
          <p:cNvPr id="213" name="Google Shape;213;p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5" name="Google Shape;215;p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6" name="Google Shape;21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9" name="Shape 219"/>
        <p:cNvGrpSpPr/>
        <p:nvPr/>
      </p:nvGrpSpPr>
      <p:grpSpPr>
        <a:xfrm>
          <a:off x="0" y="0"/>
          <a:ext cx="0" cy="0"/>
          <a:chOff x="0" y="0"/>
          <a:chExt cx="0" cy="0"/>
        </a:xfrm>
      </p:grpSpPr>
      <p:sp>
        <p:nvSpPr>
          <p:cNvPr id="220" name="Google Shape;22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87"/>
          <p:cNvSpPr/>
          <p:nvPr>
            <p:ph idx="2" type="pic"/>
          </p:nvPr>
        </p:nvSpPr>
        <p:spPr>
          <a:xfrm>
            <a:off x="5183188" y="987425"/>
            <a:ext cx="6172200" cy="4873625"/>
          </a:xfrm>
          <a:prstGeom prst="rect">
            <a:avLst/>
          </a:prstGeom>
          <a:noFill/>
          <a:ln>
            <a:noFill/>
          </a:ln>
        </p:spPr>
      </p:sp>
      <p:sp>
        <p:nvSpPr>
          <p:cNvPr id="222" name="Google Shape;222;p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6" name="Shape 226"/>
        <p:cNvGrpSpPr/>
        <p:nvPr/>
      </p:nvGrpSpPr>
      <p:grpSpPr>
        <a:xfrm>
          <a:off x="0" y="0"/>
          <a:ext cx="0" cy="0"/>
          <a:chOff x="0" y="0"/>
          <a:chExt cx="0" cy="0"/>
        </a:xfrm>
      </p:grpSpPr>
      <p:sp>
        <p:nvSpPr>
          <p:cNvPr id="227" name="Google Shape;227;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8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2" name="Shape 232"/>
        <p:cNvGrpSpPr/>
        <p:nvPr/>
      </p:nvGrpSpPr>
      <p:grpSpPr>
        <a:xfrm>
          <a:off x="0" y="0"/>
          <a:ext cx="0" cy="0"/>
          <a:chOff x="0" y="0"/>
          <a:chExt cx="0" cy="0"/>
        </a:xfrm>
      </p:grpSpPr>
      <p:sp>
        <p:nvSpPr>
          <p:cNvPr id="233" name="Google Shape;233;p8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8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7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7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7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3"/>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7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7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7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7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74"/>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7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7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7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7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7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7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8" name="Google Shape;78;p78"/>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7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7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1.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62"/>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6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6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6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6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6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6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3000">
              <a:schemeClr val="accent3"/>
            </a:gs>
            <a:gs pos="31000">
              <a:schemeClr val="accent2"/>
            </a:gs>
            <a:gs pos="100000">
              <a:schemeClr val="accent1"/>
            </a:gs>
          </a:gsLst>
          <a:lin ang="8100019" scaled="0"/>
        </a:gradFill>
      </p:bgPr>
    </p:bg>
    <p:spTree>
      <p:nvGrpSpPr>
        <p:cNvPr id="104" name="Shape 104"/>
        <p:cNvGrpSpPr/>
        <p:nvPr/>
      </p:nvGrpSpPr>
      <p:grpSpPr>
        <a:xfrm>
          <a:off x="0" y="0"/>
          <a:ext cx="0" cy="0"/>
          <a:chOff x="0" y="0"/>
          <a:chExt cx="0" cy="0"/>
        </a:xfrm>
      </p:grpSpPr>
      <p:sp>
        <p:nvSpPr>
          <p:cNvPr id="105" name="Google Shape;105;p65"/>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1pPr>
            <a:lvl2pPr lvl="1"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2pPr>
            <a:lvl3pPr lvl="2"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3pPr>
            <a:lvl4pPr lvl="3"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4pPr>
            <a:lvl5pPr lvl="4"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5pPr>
            <a:lvl6pPr lvl="5"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6pPr>
            <a:lvl7pPr lvl="6"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7pPr>
            <a:lvl8pPr lvl="7"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8pPr>
            <a:lvl9pPr lvl="8" marR="0" rtl="0" algn="l">
              <a:lnSpc>
                <a:spcPct val="90000"/>
              </a:lnSpc>
              <a:spcBef>
                <a:spcPts val="0"/>
              </a:spcBef>
              <a:spcAft>
                <a:spcPts val="0"/>
              </a:spcAft>
              <a:buClr>
                <a:schemeClr val="dk1"/>
              </a:buClr>
              <a:buSzPts val="3200"/>
              <a:buFont typeface="Saira Semi Condensed"/>
              <a:buNone/>
              <a:defRPr b="0" i="0" sz="3200" u="none" cap="none" strike="noStrike">
                <a:solidFill>
                  <a:schemeClr val="dk1"/>
                </a:solidFill>
                <a:latin typeface="Saira Semi Condensed"/>
                <a:ea typeface="Saira Semi Condensed"/>
                <a:cs typeface="Saira Semi Condensed"/>
                <a:sym typeface="Saira Semi Condensed"/>
              </a:defRPr>
            </a:lvl9pPr>
          </a:lstStyle>
          <a:p/>
        </p:txBody>
      </p:sp>
      <p:sp>
        <p:nvSpPr>
          <p:cNvPr id="106" name="Google Shape;106;p65"/>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accent4"/>
              </a:buClr>
              <a:buSzPts val="1800"/>
              <a:buFont typeface="Inria Sans"/>
              <a:buChar char="⬥"/>
              <a:defRPr b="0" i="0" sz="2400" u="none" cap="none" strike="noStrike">
                <a:solidFill>
                  <a:schemeClr val="dk1"/>
                </a:solidFill>
                <a:latin typeface="Inria Sans"/>
                <a:ea typeface="Inria Sans"/>
                <a:cs typeface="Inria Sans"/>
                <a:sym typeface="Inria Sans"/>
              </a:defRPr>
            </a:lvl1pPr>
            <a:lvl2pPr indent="-342900" lvl="1" marL="914400" marR="0" rtl="0" algn="l">
              <a:lnSpc>
                <a:spcPct val="100000"/>
              </a:lnSpc>
              <a:spcBef>
                <a:spcPts val="600"/>
              </a:spcBef>
              <a:spcAft>
                <a:spcPts val="0"/>
              </a:spcAft>
              <a:buClr>
                <a:schemeClr val="accent3"/>
              </a:buClr>
              <a:buSzPts val="1800"/>
              <a:buFont typeface="Inria Sans"/>
              <a:buChar char="⬦"/>
              <a:defRPr b="0" i="0" sz="2400" u="none" cap="none" strike="noStrike">
                <a:solidFill>
                  <a:schemeClr val="dk1"/>
                </a:solidFill>
                <a:latin typeface="Inria Sans"/>
                <a:ea typeface="Inria Sans"/>
                <a:cs typeface="Inria Sans"/>
                <a:sym typeface="Inria Sans"/>
              </a:defRPr>
            </a:lvl2pPr>
            <a:lvl3pPr indent="-381000" lvl="2" marL="1371600" marR="0" rtl="0" algn="l">
              <a:lnSpc>
                <a:spcPct val="100000"/>
              </a:lnSpc>
              <a:spcBef>
                <a:spcPts val="600"/>
              </a:spcBef>
              <a:spcAft>
                <a:spcPts val="0"/>
              </a:spcAft>
              <a:buClr>
                <a:schemeClr val="accent2"/>
              </a:buClr>
              <a:buSzPts val="2400"/>
              <a:buFont typeface="Inria Sans"/>
              <a:buChar char="⬩"/>
              <a:defRPr b="0" i="0" sz="2400" u="none" cap="none" strike="noStrike">
                <a:solidFill>
                  <a:schemeClr val="dk1"/>
                </a:solidFill>
                <a:latin typeface="Inria Sans"/>
                <a:ea typeface="Inria Sans"/>
                <a:cs typeface="Inria Sans"/>
                <a:sym typeface="Inria Sans"/>
              </a:defRPr>
            </a:lvl3pPr>
            <a:lvl4pPr indent="-381000" lvl="3" marL="18288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4pPr>
            <a:lvl5pPr indent="-381000" lvl="4" marL="22860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5pPr>
            <a:lvl6pPr indent="-381000" lvl="5" marL="27432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6pPr>
            <a:lvl7pPr indent="-381000" lvl="6" marL="32004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7pPr>
            <a:lvl8pPr indent="-381000" lvl="7" marL="3657600" marR="0" rtl="0" algn="l">
              <a:lnSpc>
                <a:spcPct val="100000"/>
              </a:lnSpc>
              <a:spcBef>
                <a:spcPts val="600"/>
              </a:spcBef>
              <a:spcAft>
                <a:spcPts val="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8pPr>
            <a:lvl9pPr indent="-381000" lvl="8" marL="4114800" marR="0" rtl="0" algn="l">
              <a:lnSpc>
                <a:spcPct val="100000"/>
              </a:lnSpc>
              <a:spcBef>
                <a:spcPts val="600"/>
              </a:spcBef>
              <a:spcAft>
                <a:spcPts val="600"/>
              </a:spcAft>
              <a:buClr>
                <a:schemeClr val="dk1"/>
              </a:buClr>
              <a:buSzPts val="2400"/>
              <a:buFont typeface="Inria Sans"/>
              <a:buChar char="■"/>
              <a:defRPr b="0" i="0" sz="2400" u="none" cap="none" strike="noStrike">
                <a:solidFill>
                  <a:schemeClr val="dk1"/>
                </a:solidFill>
                <a:latin typeface="Inria Sans"/>
                <a:ea typeface="Inria Sans"/>
                <a:cs typeface="Inria Sans"/>
                <a:sym typeface="Inria Sans"/>
              </a:defRPr>
            </a:lvl9pPr>
          </a:lstStyle>
          <a:p/>
        </p:txBody>
      </p:sp>
      <p:sp>
        <p:nvSpPr>
          <p:cNvPr id="107" name="Google Shape;107;p6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6" name="Google Shape;166;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7" name="Google Shape;167;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hyperlink" Target="https://drive.google.com/file/d/15iNZPsvg0ea3kAy1skJdh_NJMDHX_9aD/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hyperlink" Target="https://drive.google.com/drive/folders/1k1zQ_vonJQ2EDvkYxlSS14pUJQ5r5_wU?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olab.research.google.com/drive/1DBMXkC8iJVWyKxLDbdc8kY_jrdzh3v3J?usp=sharing" TargetMode="External"/><Relationship Id="rId4" Type="http://schemas.openxmlformats.org/officeDocument/2006/relationships/hyperlink" Target="https://www.kaggle.com/gauravduttakiit/resume-dataset" TargetMode="External"/><Relationship Id="rId5" Type="http://schemas.openxmlformats.org/officeDocument/2006/relationships/hyperlink" Target="https://drive.google.com/drive/folders/1k1zQ_vonJQ2EDvkYxlSS14pUJQ5r5_wU?usp=sharing" TargetMode="External"/><Relationship Id="rId6" Type="http://schemas.openxmlformats.org/officeDocument/2006/relationships/hyperlink" Target="https://docs.google.com/document/d/1Or-VUPl23fU8gZzyMaX3Rn2kgoV79HX7/edit?usp=sharing&amp;ouid=106394245761577401850&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drive/folders/19M2GwmJmUZP78kNBjftd8_CLInvVjgAK?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colab.research.google.com/drive/1PSGUx5y3ZLuSFdxVGTYdxuK7Ng5CuC5s?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40.pn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chart" Target="../charts/chart4.xml"/><Relationship Id="rId5" Type="http://schemas.openxmlformats.org/officeDocument/2006/relationships/chart" Target="../charts/chart5.xml"/><Relationship Id="rId6" Type="http://schemas.openxmlformats.org/officeDocument/2006/relationships/chart" Target="../charts/char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chart" Target="../charts/chart10.xml"/><Relationship Id="rId5" Type="http://schemas.openxmlformats.org/officeDocument/2006/relationships/chart" Target="../charts/chart11.xml"/><Relationship Id="rId6" Type="http://schemas.openxmlformats.org/officeDocument/2006/relationships/chart" Target="../charts/char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22.png"/><Relationship Id="rId4" Type="http://schemas.openxmlformats.org/officeDocument/2006/relationships/image" Target="../media/image38.png"/><Relationship Id="rId5" Type="http://schemas.openxmlformats.org/officeDocument/2006/relationships/image" Target="../media/image32.png"/><Relationship Id="rId6"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 Id="rId3" Type="http://schemas.openxmlformats.org/officeDocument/2006/relationships/image" Target="../media/image22.png"/><Relationship Id="rId4" Type="http://schemas.openxmlformats.org/officeDocument/2006/relationships/chart" Target="../charts/chart13.xml"/><Relationship Id="rId5" Type="http://schemas.openxmlformats.org/officeDocument/2006/relationships/chart" Target="../charts/char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hyperlink" Target="https://medium.com/analytics-vidhya/text-summarization-using-bert-gpt2-xlnet-5ee80608e961" TargetMode="External"/><Relationship Id="rId5" Type="http://schemas.openxmlformats.org/officeDocument/2006/relationships/hyperlink" Target="https://jalammar.github.io/illustrated-gpt2/" TargetMode="External"/><Relationship Id="rId6" Type="http://schemas.openxmlformats.org/officeDocument/2006/relationships/hyperlink" Target="https://blog.paperspace.com/generating-text-summaries-gpt-2/" TargetMode="External"/></Relationships>
</file>

<file path=ppt/slides/_rels/slide51.xml.rels><?xml version="1.0" encoding="UTF-8" standalone="yes"?><Relationships xmlns="http://schemas.openxmlformats.org/package/2006/relationships"><Relationship Id="rId10" Type="http://schemas.openxmlformats.org/officeDocument/2006/relationships/hyperlink" Target="https://drive.google.com/file/d/1DMYqiX09CnTmb6Uhvujw10R-oPR-P7TE/view?usp=sharing" TargetMode="External"/><Relationship Id="rId1" Type="http://schemas.openxmlformats.org/officeDocument/2006/relationships/slideLayout" Target="../slideLayouts/slideLayout17.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hyperlink" Target="https://colab.research.google.com/drive/1FcJEKtCzEXaoA2hP7ItPRTId5vADFYRi?usp=sharing" TargetMode="External"/><Relationship Id="rId9" Type="http://schemas.openxmlformats.org/officeDocument/2006/relationships/hyperlink" Target="https://drive.google.com/file/d/1aIyvlC2VAzyH8pAWp-gTgLWAVLWPUpdX/view?usp=sharing" TargetMode="External"/><Relationship Id="rId5" Type="http://schemas.openxmlformats.org/officeDocument/2006/relationships/hyperlink" Target="https://colab.research.google.com/drive/1RCgLnyFpGF6rEN03CLUue8B-v2QW1dB0?usp=sharing" TargetMode="External"/><Relationship Id="rId6" Type="http://schemas.openxmlformats.org/officeDocument/2006/relationships/hyperlink" Target="https://colab.research.google.com/drive/19DjX5XiVv-W5OkohiFWBmoiO7Hkwt0d4?usp=sharing" TargetMode="External"/><Relationship Id="rId7" Type="http://schemas.openxmlformats.org/officeDocument/2006/relationships/hyperlink" Target="https://colab.research.google.com/drive/1y10o-qSUUF-472kLiGtKKsdVFIW_hzSg?usp=sharing" TargetMode="External"/><Relationship Id="rId8" Type="http://schemas.openxmlformats.org/officeDocument/2006/relationships/hyperlink" Target="https://colab.research.google.com/drive/13n5fj3gtLKqqQjstsKyK98u9yQPwHdm8?usp=sharin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33.jpg"/><Relationship Id="rId5"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41.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 Id="rId3" Type="http://schemas.openxmlformats.org/officeDocument/2006/relationships/image" Target="../media/image2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kaggle.com/gauravduttakiit/resume-dataset" TargetMode="External"/><Relationship Id="rId5"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0.xml"/><Relationship Id="rId3" Type="http://schemas.openxmlformats.org/officeDocument/2006/relationships/image" Target="../media/image22.png"/><Relationship Id="rId4" Type="http://schemas.openxmlformats.org/officeDocument/2006/relationships/chart" Target="../charts/char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chart" Target="../charts/chart16.xml"/><Relationship Id="rId5"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2.xml"/><Relationship Id="rId3" Type="http://schemas.openxmlformats.org/officeDocument/2006/relationships/image" Target="../media/image22.png"/><Relationship Id="rId4" Type="http://schemas.openxmlformats.org/officeDocument/2006/relationships/chart" Target="../charts/chart17.xml"/><Relationship Id="rId5"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3.xml"/><Relationship Id="rId3" Type="http://schemas.openxmlformats.org/officeDocument/2006/relationships/image" Target="../media/image22.png"/><Relationship Id="rId4" Type="http://schemas.openxmlformats.org/officeDocument/2006/relationships/image" Target="../media/image42.png"/><Relationship Id="rId5"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4.xml"/><Relationship Id="rId3" Type="http://schemas.openxmlformats.org/officeDocument/2006/relationships/image" Target="../media/image22.png"/><Relationship Id="rId4" Type="http://schemas.openxmlformats.org/officeDocument/2006/relationships/hyperlink" Target="https://github.com/zihangdai/xlnet" TargetMode="External"/><Relationship Id="rId5" Type="http://schemas.openxmlformats.org/officeDocument/2006/relationships/hyperlink" Target="https://medium.com/syncedreview/cmu-google-xlnet-tops-bert-achieves-sota-results-on-18-nlp-tasks-66f7022f34f5" TargetMode="External"/><Relationship Id="rId6" Type="http://schemas.openxmlformats.org/officeDocument/2006/relationships/hyperlink" Target="https://www.kdnuggets.com/2019/07/xlnet-outperforms-bert-several-nlp-tasks.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 Id="rId3" Type="http://schemas.openxmlformats.org/officeDocument/2006/relationships/image" Target="../media/image22.png"/><Relationship Id="rId4" Type="http://schemas.openxmlformats.org/officeDocument/2006/relationships/hyperlink" Target="https://colab.research.google.com/drive/1FcJEKtCzEXaoA2hP7ItPRTId5vADFYRi?usp=sharing" TargetMode="External"/><Relationship Id="rId9" Type="http://schemas.openxmlformats.org/officeDocument/2006/relationships/hyperlink" Target="https://drive.google.com/file/d/1DMYqiX09CnTmb6Uhvujw10R-oPR-P7TE/view?usp=sharing" TargetMode="External"/><Relationship Id="rId5" Type="http://schemas.openxmlformats.org/officeDocument/2006/relationships/hyperlink" Target="https://colab.research.google.com/drive/1RCgLnyFpGF6rEN03CLUue8B-v2QW1dB0?usp=sharing" TargetMode="External"/><Relationship Id="rId6" Type="http://schemas.openxmlformats.org/officeDocument/2006/relationships/hyperlink" Target="https://colab.research.google.com/drive/19DjX5XiVv-W5OkohiFWBmoiO7Hkwt0d4?usp=sharing" TargetMode="External"/><Relationship Id="rId7" Type="http://schemas.openxmlformats.org/officeDocument/2006/relationships/hyperlink" Target="https://colab.research.google.com/drive/1GnzzptjGQsMxLfE9xtc5WWEHwCXGa1sV?usp=sharing#scrollTo=DXedmDt-kFsi" TargetMode="External"/><Relationship Id="rId8" Type="http://schemas.openxmlformats.org/officeDocument/2006/relationships/hyperlink" Target="https://drive.google.com/file/d/1DMYqiX09CnTmb6Uhvujw10R-oPR-P7TE/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ea84676966_1_363"/>
          <p:cNvSpPr txBox="1"/>
          <p:nvPr>
            <p:ph type="title"/>
          </p:nvPr>
        </p:nvSpPr>
        <p:spPr>
          <a:xfrm>
            <a:off x="432625" y="2194400"/>
            <a:ext cx="4368000" cy="1736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SUPERVISOR: </a:t>
            </a:r>
            <a:endParaRPr/>
          </a:p>
          <a:p>
            <a:pPr indent="0" lvl="0" marL="0" rtl="0" algn="l">
              <a:spcBef>
                <a:spcPts val="0"/>
              </a:spcBef>
              <a:spcAft>
                <a:spcPts val="0"/>
              </a:spcAft>
              <a:buNone/>
            </a:pPr>
            <a:r>
              <a:rPr b="0" lang="en-US"/>
              <a:t>SAHAR ARSHAD</a:t>
            </a:r>
            <a:endParaRPr b="0"/>
          </a:p>
        </p:txBody>
      </p:sp>
      <p:sp>
        <p:nvSpPr>
          <p:cNvPr id="243" name="Google Shape;243;gea84676966_1_363"/>
          <p:cNvSpPr txBox="1"/>
          <p:nvPr>
            <p:ph idx="1" type="subTitle"/>
          </p:nvPr>
        </p:nvSpPr>
        <p:spPr>
          <a:xfrm>
            <a:off x="432633" y="4816803"/>
            <a:ext cx="6832500" cy="1736700"/>
          </a:xfrm>
          <a:prstGeom prst="rect">
            <a:avLst/>
          </a:prstGeom>
        </p:spPr>
        <p:txBody>
          <a:bodyPr anchorCtr="0" anchor="t" bIns="45700" lIns="91425" spcFirstLastPara="1" rIns="91425" wrap="square" tIns="45700">
            <a:noAutofit/>
          </a:bodyPr>
          <a:lstStyle/>
          <a:p>
            <a:pPr indent="0" lvl="0" marL="0" rtl="0" algn="l">
              <a:lnSpc>
                <a:spcPct val="80000"/>
              </a:lnSpc>
              <a:spcBef>
                <a:spcPts val="1200"/>
              </a:spcBef>
              <a:spcAft>
                <a:spcPts val="0"/>
              </a:spcAft>
              <a:buSzPts val="770"/>
              <a:buNone/>
            </a:pPr>
            <a:r>
              <a:rPr lang="en-US" sz="2300"/>
              <a:t>INTERNS:</a:t>
            </a:r>
            <a:endParaRPr sz="2300"/>
          </a:p>
          <a:p>
            <a:pPr indent="-374650" lvl="0" marL="457200" rtl="0" algn="l">
              <a:lnSpc>
                <a:spcPct val="80000"/>
              </a:lnSpc>
              <a:spcBef>
                <a:spcPts val="1200"/>
              </a:spcBef>
              <a:spcAft>
                <a:spcPts val="0"/>
              </a:spcAft>
              <a:buSzPts val="2300"/>
              <a:buChar char="●"/>
            </a:pPr>
            <a:r>
              <a:rPr lang="en-US" sz="2300"/>
              <a:t>EMAAN BASHIR</a:t>
            </a:r>
            <a:endParaRPr sz="2300"/>
          </a:p>
          <a:p>
            <a:pPr indent="-374650" lvl="0" marL="457200" rtl="0" algn="l">
              <a:lnSpc>
                <a:spcPct val="80000"/>
              </a:lnSpc>
              <a:spcBef>
                <a:spcPts val="0"/>
              </a:spcBef>
              <a:spcAft>
                <a:spcPts val="0"/>
              </a:spcAft>
              <a:buSzPts val="2300"/>
              <a:buChar char="●"/>
            </a:pPr>
            <a:r>
              <a:rPr lang="en-US" sz="2300"/>
              <a:t>MAARIJ KHAN</a:t>
            </a:r>
            <a:endParaRPr sz="2300"/>
          </a:p>
          <a:p>
            <a:pPr indent="-374650" lvl="0" marL="457200" rtl="0" algn="l">
              <a:lnSpc>
                <a:spcPct val="80000"/>
              </a:lnSpc>
              <a:spcBef>
                <a:spcPts val="0"/>
              </a:spcBef>
              <a:spcAft>
                <a:spcPts val="0"/>
              </a:spcAft>
              <a:buSzPts val="2300"/>
              <a:buChar char="●"/>
            </a:pPr>
            <a:r>
              <a:rPr lang="en-US" sz="2300"/>
              <a:t>HASSAN BIN ALI</a:t>
            </a:r>
            <a:endParaRPr sz="2300"/>
          </a:p>
          <a:p>
            <a:pPr indent="-374650" lvl="0" marL="457200" rtl="0" algn="l">
              <a:lnSpc>
                <a:spcPct val="80000"/>
              </a:lnSpc>
              <a:spcBef>
                <a:spcPts val="0"/>
              </a:spcBef>
              <a:spcAft>
                <a:spcPts val="0"/>
              </a:spcAft>
              <a:buSzPts val="2300"/>
              <a:buChar char="●"/>
            </a:pPr>
            <a:r>
              <a:rPr lang="en-US" sz="2300"/>
              <a:t>AMNA AHMAD</a:t>
            </a:r>
            <a:endParaRPr sz="2300"/>
          </a:p>
          <a:p>
            <a:pPr indent="0" lvl="0" marL="0" rtl="0" algn="l">
              <a:lnSpc>
                <a:spcPct val="80000"/>
              </a:lnSpc>
              <a:spcBef>
                <a:spcPts val="1200"/>
              </a:spcBef>
              <a:spcAft>
                <a:spcPts val="0"/>
              </a:spcAft>
              <a:buSzPts val="770"/>
              <a:buNone/>
            </a:pPr>
            <a:r>
              <a:t/>
            </a:r>
            <a:endParaRPr sz="16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TEXT PRE-PROCESSING</a:t>
            </a:r>
            <a:endParaRPr b="0" i="0" sz="4800" u="none" cap="none" strike="noStrike">
              <a:solidFill>
                <a:srgbClr val="3F3F3F"/>
              </a:solidFill>
              <a:latin typeface="Calibri"/>
              <a:ea typeface="Calibri"/>
              <a:cs typeface="Calibri"/>
              <a:sym typeface="Calibri"/>
            </a:endParaRPr>
          </a:p>
        </p:txBody>
      </p:sp>
      <p:pic>
        <p:nvPicPr>
          <p:cNvPr id="316" name="Google Shape;316;p9"/>
          <p:cNvPicPr preferRelativeResize="0"/>
          <p:nvPr/>
        </p:nvPicPr>
        <p:blipFill rotWithShape="1">
          <a:blip r:embed="rId3">
            <a:alphaModFix/>
          </a:blip>
          <a:srcRect b="0" l="0" r="0" t="0"/>
          <a:stretch/>
        </p:blipFill>
        <p:spPr>
          <a:xfrm>
            <a:off x="6826762" y="1853987"/>
            <a:ext cx="4328907" cy="1984525"/>
          </a:xfrm>
          <a:prstGeom prst="rect">
            <a:avLst/>
          </a:prstGeom>
          <a:noFill/>
          <a:ln cap="flat" cmpd="sng" w="19050">
            <a:solidFill>
              <a:schemeClr val="accent2"/>
            </a:solidFill>
            <a:prstDash val="solid"/>
            <a:round/>
            <a:headEnd len="sm" w="sm" type="none"/>
            <a:tailEnd len="sm" w="sm" type="none"/>
          </a:ln>
        </p:spPr>
      </p:pic>
      <p:pic>
        <p:nvPicPr>
          <p:cNvPr id="317" name="Google Shape;317;p9"/>
          <p:cNvPicPr preferRelativeResize="0"/>
          <p:nvPr/>
        </p:nvPicPr>
        <p:blipFill rotWithShape="1">
          <a:blip r:embed="rId4">
            <a:alphaModFix/>
          </a:blip>
          <a:srcRect b="0" l="0" r="0" t="0"/>
          <a:stretch/>
        </p:blipFill>
        <p:spPr>
          <a:xfrm>
            <a:off x="966800" y="1853975"/>
            <a:ext cx="5648324" cy="2324551"/>
          </a:xfrm>
          <a:prstGeom prst="rect">
            <a:avLst/>
          </a:prstGeom>
          <a:noFill/>
          <a:ln cap="flat" cmpd="sng" w="19050">
            <a:solidFill>
              <a:schemeClr val="accent2"/>
            </a:solidFill>
            <a:prstDash val="solid"/>
            <a:round/>
            <a:headEnd len="sm" w="sm" type="none"/>
            <a:tailEnd len="sm" w="sm" type="none"/>
          </a:ln>
        </p:spPr>
      </p:pic>
      <p:pic>
        <p:nvPicPr>
          <p:cNvPr id="318" name="Google Shape;318;p9"/>
          <p:cNvPicPr preferRelativeResize="0"/>
          <p:nvPr/>
        </p:nvPicPr>
        <p:blipFill rotWithShape="1">
          <a:blip r:embed="rId5">
            <a:alphaModFix/>
          </a:blip>
          <a:srcRect b="0" l="0" r="0" t="0"/>
          <a:stretch/>
        </p:blipFill>
        <p:spPr>
          <a:xfrm>
            <a:off x="5507350" y="4295150"/>
            <a:ext cx="5648325" cy="1984550"/>
          </a:xfrm>
          <a:prstGeom prst="rect">
            <a:avLst/>
          </a:prstGeom>
          <a:noFill/>
          <a:ln cap="flat" cmpd="sng" w="19050">
            <a:solidFill>
              <a:schemeClr val="accent2"/>
            </a:solidFill>
            <a:prstDash val="solid"/>
            <a:round/>
            <a:headEnd len="sm" w="sm" type="none"/>
            <a:tailEnd len="sm" w="sm" type="none"/>
          </a:ln>
        </p:spPr>
      </p:pic>
      <p:pic>
        <p:nvPicPr>
          <p:cNvPr id="319" name="Google Shape;319;p9"/>
          <p:cNvPicPr preferRelativeResize="0"/>
          <p:nvPr/>
        </p:nvPicPr>
        <p:blipFill rotWithShape="1">
          <a:blip r:embed="rId6">
            <a:alphaModFix/>
          </a:blip>
          <a:srcRect b="0" l="0" r="0" t="0"/>
          <a:stretch/>
        </p:blipFill>
        <p:spPr>
          <a:xfrm>
            <a:off x="966800" y="4464200"/>
            <a:ext cx="3980525" cy="181550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ENCODE CATEGORIES</a:t>
            </a:r>
            <a:endParaRPr b="0" i="0" sz="4800" u="none" cap="none" strike="noStrike">
              <a:solidFill>
                <a:srgbClr val="3F3F3F"/>
              </a:solidFill>
              <a:latin typeface="Calibri"/>
              <a:ea typeface="Calibri"/>
              <a:cs typeface="Calibri"/>
              <a:sym typeface="Calibri"/>
            </a:endParaRPr>
          </a:p>
        </p:txBody>
      </p:sp>
      <p:pic>
        <p:nvPicPr>
          <p:cNvPr id="325" name="Google Shape;325;p10"/>
          <p:cNvPicPr preferRelativeResize="0"/>
          <p:nvPr>
            <p:ph idx="1" type="body"/>
          </p:nvPr>
        </p:nvPicPr>
        <p:blipFill rotWithShape="1">
          <a:blip r:embed="rId3">
            <a:alphaModFix/>
          </a:blip>
          <a:srcRect b="5784" l="0" r="0" t="0"/>
          <a:stretch/>
        </p:blipFill>
        <p:spPr>
          <a:xfrm>
            <a:off x="6100675" y="3410925"/>
            <a:ext cx="5143500" cy="2804100"/>
          </a:xfrm>
          <a:prstGeom prst="rect">
            <a:avLst/>
          </a:prstGeom>
          <a:noFill/>
          <a:ln cap="flat" cmpd="sng" w="19050">
            <a:solidFill>
              <a:schemeClr val="accent2"/>
            </a:solidFill>
            <a:prstDash val="solid"/>
            <a:round/>
            <a:headEnd len="sm" w="sm" type="none"/>
            <a:tailEnd len="sm" w="sm" type="none"/>
          </a:ln>
        </p:spPr>
      </p:pic>
      <p:pic>
        <p:nvPicPr>
          <p:cNvPr id="326" name="Google Shape;326;p10"/>
          <p:cNvPicPr preferRelativeResize="0"/>
          <p:nvPr/>
        </p:nvPicPr>
        <p:blipFill rotWithShape="1">
          <a:blip r:embed="rId4">
            <a:alphaModFix/>
          </a:blip>
          <a:srcRect b="0" l="0" r="0" t="0"/>
          <a:stretch/>
        </p:blipFill>
        <p:spPr>
          <a:xfrm>
            <a:off x="5624350" y="1897425"/>
            <a:ext cx="6096150" cy="1353422"/>
          </a:xfrm>
          <a:prstGeom prst="rect">
            <a:avLst/>
          </a:prstGeom>
          <a:noFill/>
          <a:ln cap="flat" cmpd="sng" w="19050">
            <a:solidFill>
              <a:schemeClr val="accent2"/>
            </a:solidFill>
            <a:prstDash val="solid"/>
            <a:round/>
            <a:headEnd len="sm" w="sm" type="none"/>
            <a:tailEnd len="sm" w="sm" type="none"/>
          </a:ln>
        </p:spPr>
      </p:pic>
      <p:sp>
        <p:nvSpPr>
          <p:cNvPr id="327" name="Google Shape;327;p10"/>
          <p:cNvSpPr txBox="1"/>
          <p:nvPr/>
        </p:nvSpPr>
        <p:spPr>
          <a:xfrm>
            <a:off x="825750" y="2184570"/>
            <a:ext cx="4927200" cy="1631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Use the Label Encoder to encode each category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Represent each unique category with a numerical digit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VECTORIZE DATA</a:t>
            </a:r>
            <a:endParaRPr b="0" i="0" sz="4800" u="none" cap="none" strike="noStrike">
              <a:solidFill>
                <a:srgbClr val="3F3F3F"/>
              </a:solidFill>
              <a:latin typeface="Calibri"/>
              <a:ea typeface="Calibri"/>
              <a:cs typeface="Calibri"/>
              <a:sym typeface="Calibri"/>
            </a:endParaRPr>
          </a:p>
        </p:txBody>
      </p:sp>
      <p:pic>
        <p:nvPicPr>
          <p:cNvPr id="333" name="Google Shape;333;p11"/>
          <p:cNvPicPr preferRelativeResize="0"/>
          <p:nvPr>
            <p:ph idx="1" type="body"/>
          </p:nvPr>
        </p:nvPicPr>
        <p:blipFill rotWithShape="1">
          <a:blip r:embed="rId3">
            <a:alphaModFix/>
          </a:blip>
          <a:srcRect b="0" l="0" r="0" t="0"/>
          <a:stretch/>
        </p:blipFill>
        <p:spPr>
          <a:xfrm>
            <a:off x="5231450" y="2402849"/>
            <a:ext cx="6615600" cy="2052300"/>
          </a:xfrm>
          <a:prstGeom prst="rect">
            <a:avLst/>
          </a:prstGeom>
          <a:noFill/>
          <a:ln cap="flat" cmpd="sng" w="19050">
            <a:solidFill>
              <a:schemeClr val="accent2"/>
            </a:solidFill>
            <a:prstDash val="solid"/>
            <a:round/>
            <a:headEnd len="sm" w="sm" type="none"/>
            <a:tailEnd len="sm" w="sm" type="none"/>
          </a:ln>
        </p:spPr>
      </p:pic>
      <p:sp>
        <p:nvSpPr>
          <p:cNvPr id="334" name="Google Shape;334;p11"/>
          <p:cNvSpPr txBox="1"/>
          <p:nvPr/>
        </p:nvSpPr>
        <p:spPr>
          <a:xfrm>
            <a:off x="925825" y="2135014"/>
            <a:ext cx="4518600" cy="30168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Convert each resume into a vector using TfidVectorizer</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TfidVectorizer</a:t>
            </a:r>
            <a:endParaRPr b="0" i="0" sz="2000" u="none" cap="none" strike="noStrike">
              <a:solidFill>
                <a:schemeClr val="dk1"/>
              </a:solidFill>
              <a:latin typeface="Calibri"/>
              <a:ea typeface="Calibri"/>
              <a:cs typeface="Calibri"/>
              <a:sym typeface="Calibri"/>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Tokenizes documents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Learns the vocabulary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Inverse document frequency weightings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Allows to encode new documents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TRAIN-TEST SPLIT</a:t>
            </a:r>
            <a:endParaRPr b="0" i="0" sz="4800" u="none" cap="none" strike="noStrike">
              <a:solidFill>
                <a:srgbClr val="3F3F3F"/>
              </a:solidFill>
              <a:latin typeface="Calibri"/>
              <a:ea typeface="Calibri"/>
              <a:cs typeface="Calibri"/>
              <a:sym typeface="Calibri"/>
            </a:endParaRPr>
          </a:p>
        </p:txBody>
      </p:sp>
      <p:pic>
        <p:nvPicPr>
          <p:cNvPr id="340" name="Google Shape;340;p12"/>
          <p:cNvPicPr preferRelativeResize="0"/>
          <p:nvPr>
            <p:ph idx="1" type="body"/>
          </p:nvPr>
        </p:nvPicPr>
        <p:blipFill rotWithShape="1">
          <a:blip r:embed="rId3">
            <a:alphaModFix/>
          </a:blip>
          <a:srcRect b="0" l="0" r="0" t="0"/>
          <a:stretch/>
        </p:blipFill>
        <p:spPr>
          <a:xfrm>
            <a:off x="1635450" y="3919050"/>
            <a:ext cx="8921100" cy="2258400"/>
          </a:xfrm>
          <a:prstGeom prst="rect">
            <a:avLst/>
          </a:prstGeom>
          <a:noFill/>
          <a:ln cap="flat" cmpd="sng" w="19050">
            <a:solidFill>
              <a:schemeClr val="accent2"/>
            </a:solidFill>
            <a:prstDash val="solid"/>
            <a:round/>
            <a:headEnd len="sm" w="sm" type="none"/>
            <a:tailEnd len="sm" w="sm" type="none"/>
          </a:ln>
        </p:spPr>
      </p:pic>
      <p:sp>
        <p:nvSpPr>
          <p:cNvPr id="341" name="Google Shape;341;p12"/>
          <p:cNvSpPr txBox="1"/>
          <p:nvPr/>
        </p:nvSpPr>
        <p:spPr>
          <a:xfrm>
            <a:off x="1097280" y="2019161"/>
            <a:ext cx="5388600" cy="1785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Split the data into train and test sets</a:t>
            </a:r>
            <a:endParaRPr b="0" i="0" sz="20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Test set contains 20% of the data</a:t>
            </a:r>
            <a:endParaRPr b="0" i="0" sz="20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Train set: 769 resumes</a:t>
            </a:r>
            <a:endParaRPr b="0" i="0" sz="2000" u="none" cap="none" strike="noStrike">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Test set: 193 resumes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1122225" y="294100"/>
            <a:ext cx="102318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TRAIN THE CLASSIFIER</a:t>
            </a:r>
            <a:endParaRPr b="0" i="0" sz="4800" u="none" cap="none" strike="noStrike">
              <a:solidFill>
                <a:srgbClr val="3F3F3F"/>
              </a:solidFill>
              <a:latin typeface="Calibri"/>
              <a:ea typeface="Calibri"/>
              <a:cs typeface="Calibri"/>
              <a:sym typeface="Calibri"/>
            </a:endParaRPr>
          </a:p>
        </p:txBody>
      </p:sp>
      <p:pic>
        <p:nvPicPr>
          <p:cNvPr id="347" name="Google Shape;347;p13"/>
          <p:cNvPicPr preferRelativeResize="0"/>
          <p:nvPr/>
        </p:nvPicPr>
        <p:blipFill rotWithShape="1">
          <a:blip r:embed="rId3">
            <a:alphaModFix/>
          </a:blip>
          <a:srcRect b="0" l="0" r="0" t="0"/>
          <a:stretch/>
        </p:blipFill>
        <p:spPr>
          <a:xfrm>
            <a:off x="6110300" y="2195000"/>
            <a:ext cx="5690000" cy="2119825"/>
          </a:xfrm>
          <a:prstGeom prst="rect">
            <a:avLst/>
          </a:prstGeom>
          <a:noFill/>
          <a:ln cap="flat" cmpd="sng" w="19050">
            <a:solidFill>
              <a:schemeClr val="accent2"/>
            </a:solidFill>
            <a:prstDash val="solid"/>
            <a:round/>
            <a:headEnd len="sm" w="sm" type="none"/>
            <a:tailEnd len="sm" w="sm" type="none"/>
          </a:ln>
        </p:spPr>
      </p:pic>
      <p:pic>
        <p:nvPicPr>
          <p:cNvPr id="348" name="Google Shape;348;p13"/>
          <p:cNvPicPr preferRelativeResize="0"/>
          <p:nvPr/>
        </p:nvPicPr>
        <p:blipFill rotWithShape="1">
          <a:blip r:embed="rId4">
            <a:alphaModFix/>
          </a:blip>
          <a:srcRect b="0" l="0" r="0" t="0"/>
          <a:stretch/>
        </p:blipFill>
        <p:spPr>
          <a:xfrm>
            <a:off x="5635398" y="4741249"/>
            <a:ext cx="6164900" cy="1151350"/>
          </a:xfrm>
          <a:prstGeom prst="rect">
            <a:avLst/>
          </a:prstGeom>
          <a:noFill/>
          <a:ln cap="flat" cmpd="sng" w="19050">
            <a:solidFill>
              <a:schemeClr val="accent2"/>
            </a:solidFill>
            <a:prstDash val="solid"/>
            <a:round/>
            <a:headEnd len="sm" w="sm" type="none"/>
            <a:tailEnd len="sm" w="sm" type="none"/>
          </a:ln>
        </p:spPr>
      </p:pic>
      <p:sp>
        <p:nvSpPr>
          <p:cNvPr id="349" name="Google Shape;349;p13"/>
          <p:cNvSpPr txBox="1"/>
          <p:nvPr/>
        </p:nvSpPr>
        <p:spPr>
          <a:xfrm>
            <a:off x="1122235" y="2023542"/>
            <a:ext cx="4896900" cy="3940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MultinomialNB:</a:t>
            </a:r>
            <a:endParaRPr b="1" i="0" sz="20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Probabilistic learning method</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Based on Bayes theorem</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Calculates the probability of each tag for a given sample and gives the tag with the highest probability as output</a:t>
            </a:r>
            <a:endParaRPr b="0" i="0" sz="19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Accuracy:</a:t>
            </a:r>
            <a:endParaRPr b="1" i="0" sz="20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Training set: 98.4%</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Test set: 96.37%</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txBox="1"/>
          <p:nvPr>
            <p:ph type="title"/>
          </p:nvPr>
        </p:nvSpPr>
        <p:spPr>
          <a:xfrm>
            <a:off x="1147150" y="294100"/>
            <a:ext cx="102066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TRAIN THE CLASSIFIER</a:t>
            </a:r>
            <a:endParaRPr b="0" i="0" sz="4800" u="none" cap="none" strike="noStrike">
              <a:solidFill>
                <a:srgbClr val="3F3F3F"/>
              </a:solidFill>
              <a:latin typeface="Calibri"/>
              <a:ea typeface="Calibri"/>
              <a:cs typeface="Calibri"/>
              <a:sym typeface="Calibri"/>
            </a:endParaRPr>
          </a:p>
        </p:txBody>
      </p:sp>
      <p:pic>
        <p:nvPicPr>
          <p:cNvPr id="355" name="Google Shape;355;p14"/>
          <p:cNvPicPr preferRelativeResize="0"/>
          <p:nvPr>
            <p:ph idx="1" type="body"/>
          </p:nvPr>
        </p:nvPicPr>
        <p:blipFill rotWithShape="1">
          <a:blip r:embed="rId3">
            <a:alphaModFix/>
          </a:blip>
          <a:srcRect b="0" l="0" r="0" t="0"/>
          <a:stretch/>
        </p:blipFill>
        <p:spPr>
          <a:xfrm>
            <a:off x="6044050" y="1969063"/>
            <a:ext cx="5925600" cy="2627700"/>
          </a:xfrm>
          <a:prstGeom prst="rect">
            <a:avLst/>
          </a:prstGeom>
          <a:noFill/>
          <a:ln cap="flat" cmpd="sng" w="19050">
            <a:solidFill>
              <a:schemeClr val="accent2"/>
            </a:solidFill>
            <a:prstDash val="solid"/>
            <a:round/>
            <a:headEnd len="sm" w="sm" type="none"/>
            <a:tailEnd len="sm" w="sm" type="none"/>
          </a:ln>
        </p:spPr>
      </p:pic>
      <p:pic>
        <p:nvPicPr>
          <p:cNvPr id="356" name="Google Shape;356;p14"/>
          <p:cNvPicPr preferRelativeResize="0"/>
          <p:nvPr/>
        </p:nvPicPr>
        <p:blipFill rotWithShape="1">
          <a:blip r:embed="rId4">
            <a:alphaModFix/>
          </a:blip>
          <a:srcRect b="0" l="0" r="0" t="0"/>
          <a:stretch/>
        </p:blipFill>
        <p:spPr>
          <a:xfrm>
            <a:off x="6044050" y="4899533"/>
            <a:ext cx="5925600" cy="1193292"/>
          </a:xfrm>
          <a:prstGeom prst="rect">
            <a:avLst/>
          </a:prstGeom>
          <a:noFill/>
          <a:ln cap="flat" cmpd="sng" w="19050">
            <a:solidFill>
              <a:schemeClr val="accent2"/>
            </a:solidFill>
            <a:prstDash val="solid"/>
            <a:round/>
            <a:headEnd len="sm" w="sm" type="none"/>
            <a:tailEnd len="sm" w="sm" type="none"/>
          </a:ln>
        </p:spPr>
      </p:pic>
      <p:sp>
        <p:nvSpPr>
          <p:cNvPr id="357" name="Google Shape;357;p14"/>
          <p:cNvSpPr txBox="1"/>
          <p:nvPr/>
        </p:nvSpPr>
        <p:spPr>
          <a:xfrm>
            <a:off x="1147160" y="1873917"/>
            <a:ext cx="4896900" cy="4379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KneighboursClassifier:</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Prediction is made by majority vote of its k nearest neighbours</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Basic steps include:</a:t>
            </a:r>
            <a:endParaRPr b="0" i="0" sz="1900" u="none" cap="none" strike="noStrike">
              <a:solidFill>
                <a:schemeClr val="dk1"/>
              </a:solidFill>
              <a:latin typeface="Calibri"/>
              <a:ea typeface="Calibri"/>
              <a:cs typeface="Calibri"/>
              <a:sym typeface="Calibri"/>
            </a:endParaRPr>
          </a:p>
          <a:p>
            <a:pPr indent="-349250" lvl="1" marL="9144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Calculate distance</a:t>
            </a:r>
            <a:endParaRPr b="0" i="0" sz="1900" u="none" cap="none" strike="noStrike">
              <a:solidFill>
                <a:schemeClr val="dk1"/>
              </a:solidFill>
              <a:latin typeface="Calibri"/>
              <a:ea typeface="Calibri"/>
              <a:cs typeface="Calibri"/>
              <a:sym typeface="Calibri"/>
            </a:endParaRPr>
          </a:p>
          <a:p>
            <a:pPr indent="-349250" lvl="1" marL="9144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Find closest neighbours</a:t>
            </a:r>
            <a:endParaRPr b="0" i="0" sz="1900" u="none" cap="none" strike="noStrike">
              <a:solidFill>
                <a:schemeClr val="dk1"/>
              </a:solidFill>
              <a:latin typeface="Calibri"/>
              <a:ea typeface="Calibri"/>
              <a:cs typeface="Calibri"/>
              <a:sym typeface="Calibri"/>
            </a:endParaRPr>
          </a:p>
          <a:p>
            <a:pPr indent="-349250" lvl="1" marL="9144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Vote for labels</a:t>
            </a:r>
            <a:endParaRPr b="0" i="0" sz="19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Accuracy:</a:t>
            </a:r>
            <a:endParaRPr b="1" i="0" sz="20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Training set: 99.6%</a:t>
            </a:r>
            <a:endParaRPr b="0" i="0" sz="1900" u="none" cap="none" strike="noStrike">
              <a:solidFill>
                <a:schemeClr val="dk1"/>
              </a:solidFill>
              <a:latin typeface="Calibri"/>
              <a:ea typeface="Calibri"/>
              <a:cs typeface="Calibri"/>
              <a:sym typeface="Calibri"/>
            </a:endParaRPr>
          </a:p>
          <a:p>
            <a:pPr indent="-349250" lvl="0" marL="457200" marR="0" rtl="0" algn="l">
              <a:lnSpc>
                <a:spcPct val="15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Test set: 98.9%</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CLASSIFY A RESUME</a:t>
            </a:r>
            <a:endParaRPr b="0" i="0" sz="4800" u="none" cap="none" strike="noStrike">
              <a:solidFill>
                <a:srgbClr val="3F3F3F"/>
              </a:solidFill>
              <a:latin typeface="Calibri"/>
              <a:ea typeface="Calibri"/>
              <a:cs typeface="Calibri"/>
              <a:sym typeface="Calibri"/>
            </a:endParaRPr>
          </a:p>
        </p:txBody>
      </p:sp>
      <p:pic>
        <p:nvPicPr>
          <p:cNvPr id="363" name="Google Shape;363;p15"/>
          <p:cNvPicPr preferRelativeResize="0"/>
          <p:nvPr>
            <p:ph idx="1" type="body"/>
          </p:nvPr>
        </p:nvPicPr>
        <p:blipFill rotWithShape="1">
          <a:blip r:embed="rId3">
            <a:alphaModFix/>
          </a:blip>
          <a:srcRect b="0" l="0" r="0" t="0"/>
          <a:stretch/>
        </p:blipFill>
        <p:spPr>
          <a:xfrm>
            <a:off x="5146827" y="1856638"/>
            <a:ext cx="6684000" cy="4010700"/>
          </a:xfrm>
          <a:prstGeom prst="rect">
            <a:avLst/>
          </a:prstGeom>
          <a:noFill/>
          <a:ln cap="flat" cmpd="sng" w="19050">
            <a:solidFill>
              <a:schemeClr val="accent2"/>
            </a:solidFill>
            <a:prstDash val="solid"/>
            <a:round/>
            <a:headEnd len="sm" w="sm" type="none"/>
            <a:tailEnd len="sm" w="sm" type="none"/>
          </a:ln>
        </p:spPr>
      </p:pic>
      <p:sp>
        <p:nvSpPr>
          <p:cNvPr id="364" name="Google Shape;364;p15"/>
          <p:cNvSpPr/>
          <p:nvPr/>
        </p:nvSpPr>
        <p:spPr>
          <a:xfrm>
            <a:off x="554355" y="5986647"/>
            <a:ext cx="9653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Calibri"/>
                <a:ea typeface="Calibri"/>
                <a:cs typeface="Calibri"/>
                <a:sym typeface="Calibri"/>
                <a:hlinkClick r:id="rId4"/>
              </a:rPr>
              <a:t>https://drive.google.com/file/d/15iNZPsvg0ea3kAy1skJdh_NJMDHX_9aD/view?usp=sharing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15"/>
          <p:cNvSpPr txBox="1"/>
          <p:nvPr/>
        </p:nvSpPr>
        <p:spPr>
          <a:xfrm>
            <a:off x="1296775" y="2094800"/>
            <a:ext cx="4725900" cy="1877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Extract data</a:t>
            </a:r>
            <a:endParaRPr b="0" i="0" sz="2000" u="none" cap="none" strike="noStrike">
              <a:solidFill>
                <a:srgbClr val="000000"/>
              </a:solidFill>
              <a:latin typeface="Calibri"/>
              <a:ea typeface="Calibri"/>
              <a:cs typeface="Calibri"/>
              <a:sym typeface="Calibri"/>
            </a:endParaRPr>
          </a:p>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Pre-process data</a:t>
            </a:r>
            <a:endParaRPr b="0" i="0" sz="2000" u="none" cap="none" strike="noStrike">
              <a:solidFill>
                <a:srgbClr val="000000"/>
              </a:solidFill>
              <a:latin typeface="Calibri"/>
              <a:ea typeface="Calibri"/>
              <a:cs typeface="Calibri"/>
              <a:sym typeface="Calibri"/>
            </a:endParaRPr>
          </a:p>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Vectorize data</a:t>
            </a:r>
            <a:endParaRPr b="0" i="0" sz="2000" u="none" cap="none" strike="noStrike">
              <a:solidFill>
                <a:srgbClr val="000000"/>
              </a:solidFill>
              <a:latin typeface="Calibri"/>
              <a:ea typeface="Calibri"/>
              <a:cs typeface="Calibri"/>
              <a:sym typeface="Calibri"/>
            </a:endParaRPr>
          </a:p>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Predict category</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Accuracy on test data</a:t>
            </a:r>
            <a:endParaRPr b="0" i="0" sz="4800" u="none" cap="none" strike="noStrike">
              <a:solidFill>
                <a:srgbClr val="3F3F3F"/>
              </a:solidFill>
              <a:latin typeface="Calibri"/>
              <a:ea typeface="Calibri"/>
              <a:cs typeface="Calibri"/>
              <a:sym typeface="Calibri"/>
            </a:endParaRPr>
          </a:p>
        </p:txBody>
      </p:sp>
      <p:sp>
        <p:nvSpPr>
          <p:cNvPr id="371" name="Google Shape;371;p16"/>
          <p:cNvSpPr txBox="1"/>
          <p:nvPr>
            <p:ph idx="1" type="body"/>
          </p:nvPr>
        </p:nvSpPr>
        <p:spPr>
          <a:xfrm>
            <a:off x="1097280" y="1980634"/>
            <a:ext cx="10058400" cy="4023300"/>
          </a:xfrm>
          <a:prstGeom prst="rect">
            <a:avLst/>
          </a:prstGeom>
          <a:noFill/>
          <a:ln>
            <a:noFill/>
          </a:ln>
        </p:spPr>
        <p:txBody>
          <a:bodyPr anchorCtr="0" anchor="t" bIns="45700" lIns="0" spcFirstLastPara="1" rIns="0" wrap="square" tIns="45700">
            <a:normAutofit lnSpcReduction="10000"/>
          </a:bodyPr>
          <a:lstStyle/>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Collected 21 different resumes from the internet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Noted down the category of the resumes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Renamed the files same as their category</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Predictions made on each resume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Compared the predictions with the category in filename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1800"/>
              <a:buFont typeface="Calibri"/>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Correct predictions: 19 / 21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Accuracy: 90.5 %</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chemeClr val="accent1"/>
              </a:buClr>
              <a:buSzPts val="1800"/>
              <a:buFont typeface="Calibri"/>
              <a:buNone/>
            </a:pPr>
            <a:r>
              <a:t/>
            </a:r>
            <a:endParaRPr b="0" i="0" sz="2000" u="none" cap="none" strike="noStrike">
              <a:solidFill>
                <a:schemeClr val="dk1"/>
              </a:solidFill>
              <a:latin typeface="Calibri"/>
              <a:ea typeface="Calibri"/>
              <a:cs typeface="Calibri"/>
              <a:sym typeface="Calibri"/>
            </a:endParaRPr>
          </a:p>
        </p:txBody>
      </p:sp>
      <p:pic>
        <p:nvPicPr>
          <p:cNvPr id="372" name="Google Shape;372;p16"/>
          <p:cNvPicPr preferRelativeResize="0"/>
          <p:nvPr/>
        </p:nvPicPr>
        <p:blipFill rotWithShape="1">
          <a:blip r:embed="rId3">
            <a:alphaModFix/>
          </a:blip>
          <a:srcRect b="0" l="0" r="0" t="0"/>
          <a:stretch/>
        </p:blipFill>
        <p:spPr>
          <a:xfrm>
            <a:off x="7597800" y="664637"/>
            <a:ext cx="3760751" cy="5528725"/>
          </a:xfrm>
          <a:prstGeom prst="rect">
            <a:avLst/>
          </a:prstGeom>
          <a:noFill/>
          <a:ln cap="flat" cmpd="sng" w="19050">
            <a:solidFill>
              <a:schemeClr val="accent2"/>
            </a:solidFill>
            <a:prstDash val="solid"/>
            <a:round/>
            <a:headEnd len="sm" w="sm" type="none"/>
            <a:tailEnd len="sm" w="sm" type="none"/>
          </a:ln>
        </p:spPr>
      </p:pic>
      <p:sp>
        <p:nvSpPr>
          <p:cNvPr id="373" name="Google Shape;373;p16"/>
          <p:cNvSpPr txBox="1"/>
          <p:nvPr/>
        </p:nvSpPr>
        <p:spPr>
          <a:xfrm>
            <a:off x="253925" y="5903925"/>
            <a:ext cx="7443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sng" cap="none" strike="noStrike">
                <a:solidFill>
                  <a:schemeClr val="hlink"/>
                </a:solidFill>
                <a:latin typeface="Arial"/>
                <a:ea typeface="Arial"/>
                <a:cs typeface="Arial"/>
                <a:sym typeface="Arial"/>
                <a:hlinkClick r:id="rId4"/>
              </a:rPr>
              <a:t>https://drive.google.com/drive/folders/1k1zQ_vonJQ2EDvkYxlSS14pUJQ5r5_wU?usp=sharing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7"/>
          <p:cNvSpPr txBox="1"/>
          <p:nvPr>
            <p:ph type="title"/>
          </p:nvPr>
        </p:nvSpPr>
        <p:spPr>
          <a:xfrm>
            <a:off x="1102925" y="329625"/>
            <a:ext cx="102510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INTERNSHIP FEEDBACK</a:t>
            </a:r>
            <a:endParaRPr b="0" i="0" sz="4800" u="none" cap="none" strike="noStrike">
              <a:solidFill>
                <a:srgbClr val="3F3F3F"/>
              </a:solidFill>
              <a:latin typeface="Calibri"/>
              <a:ea typeface="Calibri"/>
              <a:cs typeface="Calibri"/>
              <a:sym typeface="Calibri"/>
            </a:endParaRPr>
          </a:p>
        </p:txBody>
      </p:sp>
      <p:sp>
        <p:nvSpPr>
          <p:cNvPr id="379" name="Google Shape;379;p17"/>
          <p:cNvSpPr txBox="1"/>
          <p:nvPr/>
        </p:nvSpPr>
        <p:spPr>
          <a:xfrm>
            <a:off x="1102925" y="2036200"/>
            <a:ext cx="99972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Learned many new concepts related to Natural Language Processing</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Developed my first NLP project (CV classification model)</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Improved my communication skills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Experienced working in a team</a:t>
            </a:r>
            <a:endParaRPr b="0" i="0" sz="2000" u="none" cap="none" strike="noStrike">
              <a:solidFill>
                <a:srgbClr val="000000"/>
              </a:solidFill>
              <a:latin typeface="Calibri"/>
              <a:ea typeface="Calibri"/>
              <a:cs typeface="Calibri"/>
              <a:sym typeface="Calibri"/>
            </a:endParaRPr>
          </a:p>
        </p:txBody>
      </p:sp>
      <p:sp>
        <p:nvSpPr>
          <p:cNvPr id="380" name="Google Shape;380;p17"/>
          <p:cNvSpPr/>
          <p:nvPr/>
        </p:nvSpPr>
        <p:spPr>
          <a:xfrm>
            <a:off x="1564800" y="4991100"/>
            <a:ext cx="9062400" cy="930600"/>
          </a:xfrm>
          <a:prstGeom prst="flowChartAlternateProcess">
            <a:avLst/>
          </a:prstGeom>
          <a:gradFill>
            <a:gsLst>
              <a:gs pos="0">
                <a:srgbClr val="FFF6DB"/>
              </a:gs>
              <a:gs pos="100000">
                <a:srgbClr val="FAD25C"/>
              </a:gs>
            </a:gsLst>
            <a:lin ang="5400012" scaled="0"/>
          </a:gra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accent2"/>
                </a:solidFill>
                <a:latin typeface="Calibri"/>
                <a:ea typeface="Calibri"/>
                <a:cs typeface="Calibri"/>
                <a:sym typeface="Calibri"/>
              </a:rPr>
              <a:t>I plan to continue learning more about NLP and work on bigger and more useful projects in future.</a:t>
            </a:r>
            <a:r>
              <a:rPr b="0" i="0" lang="en-US" sz="1400" u="none" cap="none" strike="noStrike">
                <a:solidFill>
                  <a:schemeClr val="accent2"/>
                </a:solidFill>
                <a:latin typeface="Calibri"/>
                <a:ea typeface="Calibri"/>
                <a:cs typeface="Calibri"/>
                <a:sym typeface="Calibri"/>
              </a:rPr>
              <a:t>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8"/>
          <p:cNvSpPr txBox="1"/>
          <p:nvPr>
            <p:ph type="title"/>
          </p:nvPr>
        </p:nvSpPr>
        <p:spPr>
          <a:xfrm>
            <a:off x="1102925" y="329625"/>
            <a:ext cx="102510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REFERENCES</a:t>
            </a:r>
            <a:endParaRPr b="0" i="0" sz="4800" u="none" cap="none" strike="noStrike">
              <a:solidFill>
                <a:srgbClr val="3F3F3F"/>
              </a:solidFill>
              <a:latin typeface="Calibri"/>
              <a:ea typeface="Calibri"/>
              <a:cs typeface="Calibri"/>
              <a:sym typeface="Calibri"/>
            </a:endParaRPr>
          </a:p>
        </p:txBody>
      </p:sp>
      <p:sp>
        <p:nvSpPr>
          <p:cNvPr id="386" name="Google Shape;386;p18"/>
          <p:cNvSpPr txBox="1"/>
          <p:nvPr/>
        </p:nvSpPr>
        <p:spPr>
          <a:xfrm>
            <a:off x="1097400" y="1721875"/>
            <a:ext cx="99972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Resume Classification </a:t>
            </a:r>
            <a:r>
              <a:rPr b="0" i="0" lang="en-US" sz="1900" u="sng" cap="none" strike="noStrike">
                <a:solidFill>
                  <a:schemeClr val="hlink"/>
                </a:solidFill>
                <a:latin typeface="Calibri"/>
                <a:ea typeface="Calibri"/>
                <a:cs typeface="Calibri"/>
                <a:sym typeface="Calibri"/>
                <a:hlinkClick r:id="rId3"/>
              </a:rPr>
              <a:t>https://colab.research.google.com/drive/1DBMXkC8iJVWyKxLDbdc8kY_jrdzh3v3J?usp=sharing</a:t>
            </a:r>
            <a:endParaRPr b="0" i="0" sz="19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Dataset </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US" sz="1900" u="sng" cap="none" strike="noStrike">
                <a:solidFill>
                  <a:schemeClr val="hlink"/>
                </a:solidFill>
                <a:latin typeface="Calibri"/>
                <a:ea typeface="Calibri"/>
                <a:cs typeface="Calibri"/>
                <a:sym typeface="Calibri"/>
                <a:hlinkClick r:id="rId4"/>
              </a:rPr>
              <a:t>https://www.kaggle.com/gauravduttakiit/resume-dataset</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Test resumes </a:t>
            </a:r>
            <a:r>
              <a:rPr b="0" i="0" lang="en-US" sz="1900" u="sng" cap="none" strike="noStrike">
                <a:solidFill>
                  <a:schemeClr val="hlink"/>
                </a:solidFill>
                <a:latin typeface="Calibri"/>
                <a:ea typeface="Calibri"/>
                <a:cs typeface="Calibri"/>
                <a:sym typeface="Calibri"/>
                <a:hlinkClick r:id="rId5"/>
              </a:rPr>
              <a:t>https://drive.google.com/drive/folders/1k1zQ_vonJQ2EDvkYxlSS14pUJQ5r5_wU?usp=sharing</a:t>
            </a:r>
            <a:endParaRPr b="0" i="0" sz="19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Comparative analysis report </a:t>
            </a:r>
            <a:r>
              <a:rPr b="0" i="0" lang="en-US" sz="1900" u="sng" cap="none" strike="noStrike">
                <a:solidFill>
                  <a:schemeClr val="hlink"/>
                </a:solidFill>
                <a:latin typeface="Calibri"/>
                <a:ea typeface="Calibri"/>
                <a:cs typeface="Calibri"/>
                <a:sym typeface="Calibri"/>
                <a:hlinkClick r:id="rId6"/>
              </a:rPr>
              <a:t>https://docs.google.com/document/d/1Or-VUPl23fU8gZzyMaX3Rn2kgoV79HX7/edit?usp=sharing&amp;ouid=106394245761577401850&amp;rtpof=true&amp;sd=true</a:t>
            </a:r>
            <a:endParaRPr b="0" i="0" sz="1900" u="none" cap="none" strike="noStrike">
              <a:solidFill>
                <a:srgbClr val="00000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RESUME CLASSIFICATION</a:t>
            </a:r>
            <a:endParaRPr b="0" i="0" sz="8000" u="none" cap="none" strike="noStrike">
              <a:solidFill>
                <a:srgbClr val="262626"/>
              </a:solidFill>
              <a:latin typeface="Calibri"/>
              <a:ea typeface="Calibri"/>
              <a:cs typeface="Calibri"/>
              <a:sym typeface="Calibri"/>
            </a:endParaRPr>
          </a:p>
        </p:txBody>
      </p:sp>
      <p:sp>
        <p:nvSpPr>
          <p:cNvPr id="249" name="Google Shape;249;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EMAAN BASHIR (BESE-10A)</a:t>
            </a:r>
            <a:endParaRPr b="0" i="0" sz="2400" u="none" cap="none" strike="noStrike">
              <a:solidFill>
                <a:schemeClr val="dk2"/>
              </a:solidFill>
              <a:latin typeface="Calibri"/>
              <a:ea typeface="Calibri"/>
              <a:cs typeface="Calibri"/>
              <a:sym typeface="Calibri"/>
            </a:endParaRPr>
          </a:p>
        </p:txBody>
      </p:sp>
      <p:sp>
        <p:nvSpPr>
          <p:cNvPr id="250" name="Google Shape;250;p1"/>
          <p:cNvSpPr txBox="1"/>
          <p:nvPr/>
        </p:nvSpPr>
        <p:spPr>
          <a:xfrm>
            <a:off x="1097275" y="5965797"/>
            <a:ext cx="99483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Calibri"/>
                <a:ea typeface="Calibri"/>
                <a:cs typeface="Calibri"/>
                <a:sym typeface="Calibri"/>
                <a:hlinkClick r:id="rId3"/>
              </a:rPr>
              <a:t>https://drive.google.com/drive/folders/19M2GwmJmUZP78kNBjftd8_CLInvVjgAK?usp=sharing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9"/>
          <p:cNvSpPr txBox="1"/>
          <p:nvPr>
            <p:ph type="ctrTitle"/>
          </p:nvPr>
        </p:nvSpPr>
        <p:spPr>
          <a:xfrm>
            <a:off x="2084775" y="2176575"/>
            <a:ext cx="7084500" cy="14679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5400"/>
              <a:buFont typeface="Saira Semi Condensed"/>
              <a:buNone/>
            </a:pPr>
            <a:r>
              <a:rPr b="1" i="0" lang="en-US" sz="3500" u="sng" cap="none" strike="noStrike">
                <a:solidFill>
                  <a:schemeClr val="dk1"/>
                </a:solidFill>
                <a:latin typeface="Federo"/>
                <a:ea typeface="Federo"/>
                <a:cs typeface="Federo"/>
                <a:sym typeface="Federo"/>
              </a:rPr>
              <a:t>NAME</a:t>
            </a:r>
            <a:r>
              <a:rPr b="0" i="0" lang="en-US" sz="3100" u="none" cap="none" strike="noStrike">
                <a:solidFill>
                  <a:schemeClr val="dk1"/>
                </a:solidFill>
                <a:latin typeface="Arial"/>
                <a:ea typeface="Arial"/>
                <a:cs typeface="Arial"/>
                <a:sym typeface="Arial"/>
              </a:rPr>
              <a:t>: </a:t>
            </a:r>
            <a:r>
              <a:rPr b="0" i="0" lang="en-US" sz="2700" u="none" cap="none" strike="noStrike">
                <a:solidFill>
                  <a:schemeClr val="dk1"/>
                </a:solidFill>
                <a:latin typeface="Arial"/>
                <a:ea typeface="Arial"/>
                <a:cs typeface="Arial"/>
                <a:sym typeface="Arial"/>
              </a:rPr>
              <a:t>Maarij Khan</a:t>
            </a:r>
            <a:br>
              <a:rPr b="0" i="0" lang="en-US" sz="3100" u="none" cap="none" strike="noStrike">
                <a:solidFill>
                  <a:schemeClr val="dk1"/>
                </a:solidFill>
                <a:latin typeface="Arial"/>
                <a:ea typeface="Arial"/>
                <a:cs typeface="Arial"/>
                <a:sym typeface="Arial"/>
              </a:rPr>
            </a:br>
            <a:r>
              <a:rPr b="1" i="0" lang="en-US" sz="3500" u="sng" cap="none" strike="noStrike">
                <a:solidFill>
                  <a:schemeClr val="dk1"/>
                </a:solidFill>
                <a:latin typeface="Federo"/>
                <a:ea typeface="Federo"/>
                <a:cs typeface="Federo"/>
                <a:sym typeface="Federo"/>
              </a:rPr>
              <a:t>Supervisor</a:t>
            </a:r>
            <a:r>
              <a:rPr b="0" i="0" lang="en-US" sz="3100" u="none" cap="none" strike="noStrike">
                <a:solidFill>
                  <a:schemeClr val="dk1"/>
                </a:solidFill>
                <a:latin typeface="Arial"/>
                <a:ea typeface="Arial"/>
                <a:cs typeface="Arial"/>
                <a:sym typeface="Arial"/>
              </a:rPr>
              <a:t>: </a:t>
            </a:r>
            <a:r>
              <a:rPr b="0" i="0" lang="en-US" sz="2700" u="none" cap="none" strike="noStrike">
                <a:solidFill>
                  <a:schemeClr val="dk1"/>
                </a:solidFill>
                <a:latin typeface="Arial"/>
                <a:ea typeface="Arial"/>
                <a:cs typeface="Arial"/>
                <a:sym typeface="Arial"/>
              </a:rPr>
              <a:t>Ms. Sahar Arshad</a:t>
            </a:r>
            <a:br>
              <a:rPr b="0" i="0" lang="en-US" sz="2700" u="none" cap="none" strike="noStrike">
                <a:solidFill>
                  <a:schemeClr val="dk1"/>
                </a:solidFill>
                <a:latin typeface="Arial"/>
                <a:ea typeface="Arial"/>
                <a:cs typeface="Arial"/>
                <a:sym typeface="Arial"/>
              </a:rPr>
            </a:br>
            <a:r>
              <a:rPr b="1" i="0" lang="en-US" sz="3500" u="sng" cap="none" strike="noStrike">
                <a:solidFill>
                  <a:schemeClr val="dk1"/>
                </a:solidFill>
                <a:latin typeface="Federo"/>
                <a:ea typeface="Federo"/>
                <a:cs typeface="Federo"/>
                <a:sym typeface="Federo"/>
              </a:rPr>
              <a:t>Topic</a:t>
            </a:r>
            <a:r>
              <a:rPr b="0" i="0" lang="en-US" sz="3100" u="none" cap="none" strike="noStrike">
                <a:solidFill>
                  <a:schemeClr val="dk1"/>
                </a:solidFill>
                <a:latin typeface="Arial"/>
                <a:ea typeface="Arial"/>
                <a:cs typeface="Arial"/>
                <a:sym typeface="Arial"/>
              </a:rPr>
              <a:t>: </a:t>
            </a:r>
            <a:r>
              <a:rPr b="0" i="0" lang="en-US" sz="2700" u="none" cap="none" strike="noStrike">
                <a:solidFill>
                  <a:schemeClr val="dk1"/>
                </a:solidFill>
                <a:latin typeface="Arial"/>
                <a:ea typeface="Arial"/>
                <a:cs typeface="Arial"/>
                <a:sym typeface="Arial"/>
              </a:rPr>
              <a:t>A Question Answering based IR System for legal documents</a:t>
            </a:r>
            <a:endParaRPr b="0" i="0" sz="2700" u="none" cap="none" strike="noStrike">
              <a:solidFill>
                <a:schemeClr val="dk1"/>
              </a:solidFill>
              <a:latin typeface="Arial"/>
              <a:ea typeface="Arial"/>
              <a:cs typeface="Arial"/>
              <a:sym typeface="Arial"/>
            </a:endParaRPr>
          </a:p>
        </p:txBody>
      </p:sp>
      <p:grpSp>
        <p:nvGrpSpPr>
          <p:cNvPr id="392" name="Google Shape;392;p19"/>
          <p:cNvGrpSpPr/>
          <p:nvPr/>
        </p:nvGrpSpPr>
        <p:grpSpPr>
          <a:xfrm>
            <a:off x="690071" y="2289511"/>
            <a:ext cx="635183" cy="564280"/>
            <a:chOff x="5292575" y="3681900"/>
            <a:chExt cx="420150" cy="373275"/>
          </a:xfrm>
        </p:grpSpPr>
        <p:sp>
          <p:nvSpPr>
            <p:cNvPr id="393" name="Google Shape;393;p19"/>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0"/>
          <p:cNvSpPr txBox="1"/>
          <p:nvPr>
            <p:ph type="title"/>
          </p:nvPr>
        </p:nvSpPr>
        <p:spPr>
          <a:xfrm>
            <a:off x="2072250" y="786150"/>
            <a:ext cx="7126200" cy="6096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i="0" lang="en-US" sz="2000" u="sng" cap="none" strike="noStrike">
                <a:solidFill>
                  <a:schemeClr val="dk1"/>
                </a:solidFill>
                <a:latin typeface="Rockwell"/>
                <a:ea typeface="Rockwell"/>
                <a:cs typeface="Rockwell"/>
                <a:sym typeface="Rockwell"/>
              </a:rPr>
              <a:t>WORK TILL THE MID-PRESENTATION:</a:t>
            </a:r>
            <a:endParaRPr b="1" i="0" sz="2000" u="sng" cap="none" strike="noStrike">
              <a:solidFill>
                <a:schemeClr val="dk1"/>
              </a:solidFill>
              <a:latin typeface="Rockwell"/>
              <a:ea typeface="Rockwell"/>
              <a:cs typeface="Rockwell"/>
              <a:sym typeface="Rockwell"/>
            </a:endParaRPr>
          </a:p>
        </p:txBody>
      </p:sp>
      <p:sp>
        <p:nvSpPr>
          <p:cNvPr id="405" name="Google Shape;405;p20"/>
          <p:cNvSpPr txBox="1"/>
          <p:nvPr>
            <p:ph idx="1" type="body"/>
          </p:nvPr>
        </p:nvSpPr>
        <p:spPr>
          <a:xfrm>
            <a:off x="1806325" y="1624125"/>
            <a:ext cx="6880800" cy="44115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81000" lvl="0" marL="457200" marR="0" rtl="0" algn="l">
              <a:lnSpc>
                <a:spcPct val="100000"/>
              </a:lnSpc>
              <a:spcBef>
                <a:spcPts val="0"/>
              </a:spcBef>
              <a:spcAft>
                <a:spcPts val="0"/>
              </a:spcAft>
              <a:buClr>
                <a:schemeClr val="accent4"/>
              </a:buClr>
              <a:buSzPts val="2400"/>
              <a:buFont typeface="Noto Sans Symbols"/>
              <a:buChar char="▪"/>
            </a:pPr>
            <a:r>
              <a:rPr b="0" i="0" lang="en-US" u="none" cap="none" strike="noStrike">
                <a:solidFill>
                  <a:schemeClr val="dk1"/>
                </a:solidFill>
                <a:latin typeface="Calibri"/>
                <a:ea typeface="Calibri"/>
                <a:cs typeface="Calibri"/>
                <a:sym typeface="Calibri"/>
              </a:rPr>
              <a:t>Took FASTAI lectures, and the stanford university  lectures.</a:t>
            </a:r>
            <a:endParaRPr sz="2400"/>
          </a:p>
          <a:p>
            <a:pPr indent="-381000" lvl="0" marL="457200" marR="0" rtl="0" algn="l">
              <a:lnSpc>
                <a:spcPct val="100000"/>
              </a:lnSpc>
              <a:spcBef>
                <a:spcPts val="0"/>
              </a:spcBef>
              <a:spcAft>
                <a:spcPts val="0"/>
              </a:spcAft>
              <a:buClr>
                <a:schemeClr val="accent4"/>
              </a:buClr>
              <a:buSzPts val="2400"/>
              <a:buFont typeface="Noto Sans Symbols"/>
              <a:buChar char="▪"/>
            </a:pPr>
            <a:r>
              <a:rPr b="0" i="0" lang="en-US" u="none" cap="none" strike="noStrike">
                <a:solidFill>
                  <a:schemeClr val="dk1"/>
                </a:solidFill>
                <a:latin typeface="Calibri"/>
                <a:ea typeface="Calibri"/>
                <a:cs typeface="Calibri"/>
                <a:sym typeface="Calibri"/>
              </a:rPr>
              <a:t>Took the python for everybody course, and practiced it.</a:t>
            </a:r>
            <a:endParaRPr sz="2400"/>
          </a:p>
          <a:p>
            <a:pPr indent="-381000" lvl="0" marL="457200" marR="0" rtl="0" algn="l">
              <a:lnSpc>
                <a:spcPct val="100000"/>
              </a:lnSpc>
              <a:spcBef>
                <a:spcPts val="0"/>
              </a:spcBef>
              <a:spcAft>
                <a:spcPts val="0"/>
              </a:spcAft>
              <a:buClr>
                <a:schemeClr val="accent4"/>
              </a:buClr>
              <a:buSzPts val="2400"/>
              <a:buFont typeface="Noto Sans Symbols"/>
              <a:buChar char="▪"/>
            </a:pPr>
            <a:r>
              <a:rPr b="0" i="0" lang="en-US" u="none" cap="none" strike="noStrike">
                <a:solidFill>
                  <a:schemeClr val="dk1"/>
                </a:solidFill>
                <a:latin typeface="Calibri"/>
                <a:ea typeface="Calibri"/>
                <a:cs typeface="Calibri"/>
                <a:sym typeface="Calibri"/>
              </a:rPr>
              <a:t>Learnt using Pandas, Numpy and other related python libraries. </a:t>
            </a:r>
            <a:endParaRPr b="0" i="0" sz="2400" u="none" cap="none" strike="noStrike">
              <a:solidFill>
                <a:schemeClr val="dk1"/>
              </a:solidFill>
              <a:latin typeface="Inria Sans"/>
              <a:ea typeface="Inria Sans"/>
              <a:cs typeface="Inria Sans"/>
              <a:sym typeface="Inria Sans"/>
            </a:endParaRPr>
          </a:p>
          <a:p>
            <a:pPr indent="-381000" lvl="0" marL="457200" marR="0" rtl="0" algn="l">
              <a:lnSpc>
                <a:spcPct val="100000"/>
              </a:lnSpc>
              <a:spcBef>
                <a:spcPts val="0"/>
              </a:spcBef>
              <a:spcAft>
                <a:spcPts val="0"/>
              </a:spcAft>
              <a:buClr>
                <a:schemeClr val="accent4"/>
              </a:buClr>
              <a:buSzPts val="2400"/>
              <a:buFont typeface="Noto Sans Symbols"/>
              <a:buChar char="▪"/>
            </a:pPr>
            <a:r>
              <a:rPr b="0" i="0" lang="en-US" u="none" cap="none" strike="noStrike">
                <a:solidFill>
                  <a:schemeClr val="dk1"/>
                </a:solidFill>
                <a:latin typeface="Calibri"/>
                <a:ea typeface="Calibri"/>
                <a:cs typeface="Calibri"/>
                <a:sym typeface="Calibri"/>
              </a:rPr>
              <a:t>Started researching about Natural Language Processing(NLP) techniques and its implementation.</a:t>
            </a:r>
            <a:endParaRPr sz="2400"/>
          </a:p>
          <a:p>
            <a:pPr indent="-381000" lvl="0" marL="457200" marR="0" rtl="0" algn="l">
              <a:lnSpc>
                <a:spcPct val="100000"/>
              </a:lnSpc>
              <a:spcBef>
                <a:spcPts val="0"/>
              </a:spcBef>
              <a:spcAft>
                <a:spcPts val="0"/>
              </a:spcAft>
              <a:buClr>
                <a:schemeClr val="accent4"/>
              </a:buClr>
              <a:buSzPts val="2400"/>
              <a:buFont typeface="Noto Sans Symbols"/>
              <a:buChar char="▪"/>
            </a:pPr>
            <a:r>
              <a:rPr b="0" i="0" lang="en-US" u="none" cap="none" strike="noStrike">
                <a:solidFill>
                  <a:schemeClr val="dk1"/>
                </a:solidFill>
                <a:latin typeface="Calibri"/>
                <a:ea typeface="Calibri"/>
                <a:cs typeface="Calibri"/>
                <a:sym typeface="Calibri"/>
              </a:rPr>
              <a:t>Started practicing, coding and  the links were provided in the daily progress report. </a:t>
            </a:r>
            <a:endParaRPr sz="2400"/>
          </a:p>
        </p:txBody>
      </p:sp>
      <p:sp>
        <p:nvSpPr>
          <p:cNvPr id="406" name="Google Shape;406;p20"/>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1"/>
          <p:cNvSpPr txBox="1"/>
          <p:nvPr>
            <p:ph type="title"/>
          </p:nvPr>
        </p:nvSpPr>
        <p:spPr>
          <a:xfrm>
            <a:off x="1143000" y="1134475"/>
            <a:ext cx="6728400" cy="351300"/>
          </a:xfrm>
          <a:prstGeom prst="rect">
            <a:avLst/>
          </a:prstGeom>
          <a:noFill/>
          <a:ln>
            <a:noFill/>
          </a:ln>
          <a:effectLst>
            <a:outerShdw blurRad="42863" rotWithShape="0" algn="bl" dir="5400000" dist="9525">
              <a:schemeClr val="lt1">
                <a:alpha val="24705"/>
              </a:schemeClr>
            </a:outerShdw>
          </a:effectLst>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200"/>
              <a:buFont typeface="Saira Semi Condensed"/>
              <a:buNone/>
            </a:pPr>
            <a:r>
              <a:rPr b="1" i="0" lang="en-US" sz="3000" u="sng" cap="none" strike="noStrike">
                <a:solidFill>
                  <a:schemeClr val="dk1"/>
                </a:solidFill>
                <a:latin typeface="Saira Semi Condensed"/>
                <a:ea typeface="Saira Semi Condensed"/>
                <a:cs typeface="Saira Semi Condensed"/>
                <a:sym typeface="Saira Semi Condensed"/>
              </a:rPr>
              <a:t>IMPLEMENTATION OF MODEL</a:t>
            </a:r>
            <a:endParaRPr b="0" i="0" sz="3400" u="none" cap="none" strike="noStrike">
              <a:solidFill>
                <a:schemeClr val="dk1"/>
              </a:solidFill>
              <a:latin typeface="Saira Semi Condensed"/>
              <a:ea typeface="Saira Semi Condensed"/>
              <a:cs typeface="Saira Semi Condensed"/>
              <a:sym typeface="Saira Semi Condensed"/>
            </a:endParaRPr>
          </a:p>
        </p:txBody>
      </p:sp>
      <p:sp>
        <p:nvSpPr>
          <p:cNvPr id="412" name="Google Shape;412;p21"/>
          <p:cNvSpPr txBox="1"/>
          <p:nvPr>
            <p:ph idx="1" type="body"/>
          </p:nvPr>
        </p:nvSpPr>
        <p:spPr>
          <a:xfrm>
            <a:off x="1789675" y="2133800"/>
            <a:ext cx="6140700" cy="43365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361950" lvl="0" marL="342900" marR="0" rtl="0" algn="l">
              <a:lnSpc>
                <a:spcPct val="100000"/>
              </a:lnSpc>
              <a:spcBef>
                <a:spcPts val="0"/>
              </a:spcBef>
              <a:spcAft>
                <a:spcPts val="0"/>
              </a:spcAft>
              <a:buClr>
                <a:schemeClr val="dk1"/>
              </a:buClr>
              <a:buSzPts val="1400"/>
              <a:buFont typeface="Noto Sans Symbols"/>
              <a:buChar char="⮚"/>
            </a:pPr>
            <a:r>
              <a:rPr b="0" i="0" lang="en-US" sz="1900" u="none" cap="none" strike="noStrike">
                <a:solidFill>
                  <a:schemeClr val="dk1"/>
                </a:solidFill>
                <a:latin typeface="Inria Sans"/>
                <a:ea typeface="Inria Sans"/>
                <a:cs typeface="Inria Sans"/>
                <a:sym typeface="Inria Sans"/>
              </a:rPr>
              <a:t>Using the pre-trained models for project implementation.</a:t>
            </a:r>
            <a:endParaRPr/>
          </a:p>
          <a:p>
            <a:pPr indent="-361950" lvl="0" marL="342900" marR="0" rtl="0" algn="l">
              <a:lnSpc>
                <a:spcPct val="100000"/>
              </a:lnSpc>
              <a:spcBef>
                <a:spcPts val="0"/>
              </a:spcBef>
              <a:spcAft>
                <a:spcPts val="0"/>
              </a:spcAft>
              <a:buClr>
                <a:schemeClr val="dk1"/>
              </a:buClr>
              <a:buSzPts val="1400"/>
              <a:buFont typeface="Noto Sans Symbols"/>
              <a:buChar char="⮚"/>
            </a:pPr>
            <a:r>
              <a:rPr b="0" i="0" lang="en-US" sz="1900" u="none" cap="none" strike="noStrike">
                <a:solidFill>
                  <a:schemeClr val="dk1"/>
                </a:solidFill>
                <a:latin typeface="Inria Sans"/>
                <a:ea typeface="Inria Sans"/>
                <a:cs typeface="Inria Sans"/>
                <a:sym typeface="Inria Sans"/>
              </a:rPr>
              <a:t>Using different datasets to check the accuracy.</a:t>
            </a:r>
            <a:endParaRPr sz="2300"/>
          </a:p>
          <a:p>
            <a:pPr indent="-361950" lvl="0" marL="342900" marR="0" rtl="0" algn="l">
              <a:lnSpc>
                <a:spcPct val="100000"/>
              </a:lnSpc>
              <a:spcBef>
                <a:spcPts val="0"/>
              </a:spcBef>
              <a:spcAft>
                <a:spcPts val="0"/>
              </a:spcAft>
              <a:buClr>
                <a:schemeClr val="dk1"/>
              </a:buClr>
              <a:buSzPts val="1400"/>
              <a:buFont typeface="Noto Sans Symbols"/>
              <a:buChar char="⮚"/>
            </a:pPr>
            <a:r>
              <a:rPr b="0" i="0" lang="en-US" sz="1900" u="none" cap="none" strike="noStrike">
                <a:solidFill>
                  <a:schemeClr val="dk1"/>
                </a:solidFill>
                <a:latin typeface="Inria Sans"/>
                <a:ea typeface="Inria Sans"/>
                <a:cs typeface="Inria Sans"/>
                <a:sym typeface="Inria Sans"/>
              </a:rPr>
              <a:t>Working with transformers of different versions.</a:t>
            </a:r>
            <a:endParaRPr sz="2300"/>
          </a:p>
          <a:p>
            <a:pPr indent="-361950" lvl="0" marL="342900" marR="0" rtl="0" algn="l">
              <a:lnSpc>
                <a:spcPct val="100000"/>
              </a:lnSpc>
              <a:spcBef>
                <a:spcPts val="0"/>
              </a:spcBef>
              <a:spcAft>
                <a:spcPts val="0"/>
              </a:spcAft>
              <a:buClr>
                <a:schemeClr val="dk1"/>
              </a:buClr>
              <a:buSzPts val="1400"/>
              <a:buFont typeface="Noto Sans Symbols"/>
              <a:buChar char="⮚"/>
            </a:pPr>
            <a:r>
              <a:rPr b="0" i="0" lang="en-US" sz="1900" u="none" cap="none" strike="noStrike">
                <a:solidFill>
                  <a:schemeClr val="dk1"/>
                </a:solidFill>
                <a:latin typeface="Inria Sans"/>
                <a:ea typeface="Inria Sans"/>
                <a:cs typeface="Inria Sans"/>
                <a:sym typeface="Inria Sans"/>
              </a:rPr>
              <a:t>Working with different codes, downloaded from github.</a:t>
            </a:r>
            <a:endParaRPr sz="2300"/>
          </a:p>
        </p:txBody>
      </p:sp>
      <p:sp>
        <p:nvSpPr>
          <p:cNvPr id="413" name="Google Shape;413;p2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idx="4294967295" type="ctrTitle"/>
          </p:nvPr>
        </p:nvSpPr>
        <p:spPr>
          <a:xfrm>
            <a:off x="1492809" y="616215"/>
            <a:ext cx="5791200" cy="914400"/>
          </a:xfrm>
          <a:prstGeom prst="rect">
            <a:avLst/>
          </a:prstGeom>
          <a:noFill/>
          <a:ln>
            <a:noFill/>
          </a:ln>
          <a:effectLst>
            <a:outerShdw blurRad="42863" rotWithShape="0" algn="bl" dir="5400000" dist="9525">
              <a:schemeClr val="lt1">
                <a:alpha val="24705"/>
              </a:schemeClr>
            </a:outerShdw>
          </a:effectLst>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3200"/>
              <a:buFont typeface="Saira Semi Condensed"/>
              <a:buNone/>
            </a:pPr>
            <a:r>
              <a:rPr b="0" i="0" lang="en-US" sz="2400" u="sng" cap="none" strike="noStrike">
                <a:solidFill>
                  <a:schemeClr val="dk1"/>
                </a:solidFill>
                <a:latin typeface="Corben"/>
                <a:ea typeface="Corben"/>
                <a:cs typeface="Corben"/>
                <a:sym typeface="Corben"/>
              </a:rPr>
              <a:t>Following is the work-flow in detail:</a:t>
            </a:r>
            <a:endParaRPr b="0" i="0" sz="2400" u="sng" cap="none" strike="noStrike">
              <a:solidFill>
                <a:schemeClr val="dk1"/>
              </a:solidFill>
              <a:latin typeface="Corben"/>
              <a:ea typeface="Corben"/>
              <a:cs typeface="Corben"/>
              <a:sym typeface="Corben"/>
            </a:endParaRPr>
          </a:p>
        </p:txBody>
      </p:sp>
      <p:sp>
        <p:nvSpPr>
          <p:cNvPr id="419" name="Google Shape;419;p22"/>
          <p:cNvSpPr txBox="1"/>
          <p:nvPr>
            <p:ph idx="4294967295" type="subTitle"/>
          </p:nvPr>
        </p:nvSpPr>
        <p:spPr>
          <a:xfrm>
            <a:off x="1427575" y="1828800"/>
            <a:ext cx="6502800" cy="3522000"/>
          </a:xfrm>
          <a:prstGeom prst="rect">
            <a:avLst/>
          </a:prstGeom>
          <a:noFill/>
          <a:ln>
            <a:noFill/>
          </a:ln>
          <a:effectLst>
            <a:outerShdw blurRad="42863" rotWithShape="0" algn="bl" dir="5400000" dist="9525">
              <a:schemeClr val="lt1">
                <a:alpha val="24705"/>
              </a:scheme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800"/>
              <a:buFont typeface="Inria Sans"/>
              <a:buNone/>
            </a:pPr>
            <a:r>
              <a:rPr b="1" i="0" lang="en-US" sz="1700" u="sng" cap="none" strike="noStrike">
                <a:solidFill>
                  <a:schemeClr val="dk1"/>
                </a:solidFill>
                <a:latin typeface="Federo"/>
                <a:ea typeface="Federo"/>
                <a:cs typeface="Federo"/>
                <a:sym typeface="Federo"/>
              </a:rPr>
              <a:t>USING DATASETS</a:t>
            </a:r>
            <a:endParaRPr sz="2500"/>
          </a:p>
          <a:p>
            <a:pPr indent="0" lvl="0" marL="0" marR="0" rtl="0" algn="l">
              <a:lnSpc>
                <a:spcPct val="100000"/>
              </a:lnSpc>
              <a:spcBef>
                <a:spcPts val="0"/>
              </a:spcBef>
              <a:spcAft>
                <a:spcPts val="0"/>
              </a:spcAft>
              <a:buClr>
                <a:schemeClr val="accent4"/>
              </a:buClr>
              <a:buSzPts val="1800"/>
              <a:buFont typeface="Inria Sans"/>
              <a:buNone/>
            </a:pPr>
            <a:r>
              <a:t/>
            </a:r>
            <a:endParaRPr b="1" i="0" sz="1700" u="sng" cap="none" strike="noStrike">
              <a:solidFill>
                <a:schemeClr val="dk1"/>
              </a:solidFill>
              <a:latin typeface="Federo"/>
              <a:ea typeface="Federo"/>
              <a:cs typeface="Federo"/>
              <a:sym typeface="Federo"/>
            </a:endParaRPr>
          </a:p>
          <a:p>
            <a:pPr indent="-349250" lvl="0" marL="342900" marR="0" rtl="0" algn="l">
              <a:lnSpc>
                <a:spcPct val="100000"/>
              </a:lnSpc>
              <a:spcBef>
                <a:spcPts val="0"/>
              </a:spcBef>
              <a:spcAft>
                <a:spcPts val="0"/>
              </a:spcAft>
              <a:buClr>
                <a:schemeClr val="accent4"/>
              </a:buClr>
              <a:buSzPts val="1900"/>
              <a:buFont typeface="Courier New"/>
              <a:buChar char="o"/>
            </a:pPr>
            <a:r>
              <a:rPr b="0" i="0" lang="en-US" sz="1700" u="none" cap="none" strike="noStrike">
                <a:solidFill>
                  <a:schemeClr val="dk1"/>
                </a:solidFill>
                <a:latin typeface="Candara"/>
                <a:ea typeface="Candara"/>
                <a:cs typeface="Candara"/>
                <a:sym typeface="Candara"/>
              </a:rPr>
              <a:t>Using the pre-trained models downloaded from github and checking the implementation and logics behind.</a:t>
            </a:r>
            <a:endParaRPr sz="2500"/>
          </a:p>
          <a:p>
            <a:pPr indent="-349250" lvl="0" marL="342900" marR="0" rtl="0" algn="l">
              <a:lnSpc>
                <a:spcPct val="100000"/>
              </a:lnSpc>
              <a:spcBef>
                <a:spcPts val="0"/>
              </a:spcBef>
              <a:spcAft>
                <a:spcPts val="0"/>
              </a:spcAft>
              <a:buClr>
                <a:schemeClr val="accent4"/>
              </a:buClr>
              <a:buSzPts val="1900"/>
              <a:buFont typeface="Courier New"/>
              <a:buChar char="o"/>
            </a:pPr>
            <a:r>
              <a:rPr b="0" i="0" lang="en-US" sz="1700" u="none" cap="none" strike="noStrike">
                <a:solidFill>
                  <a:schemeClr val="dk1"/>
                </a:solidFill>
                <a:latin typeface="Candara"/>
                <a:ea typeface="Candara"/>
                <a:cs typeface="Candara"/>
                <a:sym typeface="Candara"/>
              </a:rPr>
              <a:t>Downloading the datasets from different sides.</a:t>
            </a:r>
            <a:endParaRPr sz="2500"/>
          </a:p>
          <a:p>
            <a:pPr indent="-349250" lvl="0" marL="342900" marR="0" rtl="0" algn="l">
              <a:lnSpc>
                <a:spcPct val="100000"/>
              </a:lnSpc>
              <a:spcBef>
                <a:spcPts val="0"/>
              </a:spcBef>
              <a:spcAft>
                <a:spcPts val="0"/>
              </a:spcAft>
              <a:buClr>
                <a:schemeClr val="accent4"/>
              </a:buClr>
              <a:buSzPts val="1900"/>
              <a:buFont typeface="Courier New"/>
              <a:buChar char="o"/>
            </a:pPr>
            <a:r>
              <a:rPr b="0" i="0" lang="en-US" sz="1700" u="none" cap="none" strike="noStrike">
                <a:solidFill>
                  <a:schemeClr val="dk1"/>
                </a:solidFill>
                <a:latin typeface="Candara"/>
                <a:ea typeface="Candara"/>
                <a:cs typeface="Candara"/>
                <a:sym typeface="Candara"/>
              </a:rPr>
              <a:t>The </a:t>
            </a:r>
            <a:r>
              <a:rPr b="1" i="0" lang="en-US" sz="1700" u="none" cap="none" strike="noStrike">
                <a:solidFill>
                  <a:schemeClr val="dk1"/>
                </a:solidFill>
                <a:latin typeface="Candara"/>
                <a:ea typeface="Candara"/>
                <a:cs typeface="Candara"/>
                <a:sym typeface="Candara"/>
              </a:rPr>
              <a:t>DATASET </a:t>
            </a:r>
            <a:r>
              <a:rPr b="0" i="0" lang="en-US" sz="1700" u="none" cap="none" strike="noStrike">
                <a:solidFill>
                  <a:schemeClr val="dk1"/>
                </a:solidFill>
                <a:latin typeface="Candara"/>
                <a:ea typeface="Candara"/>
                <a:cs typeface="Candara"/>
                <a:sym typeface="Candara"/>
              </a:rPr>
              <a:t>used   is either BERT or SQuAD(</a:t>
            </a:r>
            <a:r>
              <a:rPr b="1" i="0" lang="en-US" sz="1700" u="none" cap="none" strike="noStrike">
                <a:solidFill>
                  <a:schemeClr val="dk1"/>
                </a:solidFill>
                <a:latin typeface="Sorts Mill Goudy"/>
                <a:ea typeface="Sorts Mill Goudy"/>
                <a:cs typeface="Sorts Mill Goudy"/>
                <a:sym typeface="Sorts Mill Goudy"/>
              </a:rPr>
              <a:t>S</a:t>
            </a:r>
            <a:r>
              <a:rPr b="0" i="0" lang="en-US" sz="1700" u="none" cap="none" strike="noStrike">
                <a:solidFill>
                  <a:schemeClr val="dk1"/>
                </a:solidFill>
                <a:latin typeface="Sorts Mill Goudy"/>
                <a:ea typeface="Sorts Mill Goudy"/>
                <a:cs typeface="Sorts Mill Goudy"/>
                <a:sym typeface="Sorts Mill Goudy"/>
              </a:rPr>
              <a:t>tanford </a:t>
            </a:r>
            <a:r>
              <a:rPr b="1" i="0" lang="en-US" sz="1700" u="none" cap="none" strike="noStrike">
                <a:solidFill>
                  <a:schemeClr val="dk1"/>
                </a:solidFill>
                <a:latin typeface="Sorts Mill Goudy"/>
                <a:ea typeface="Sorts Mill Goudy"/>
                <a:cs typeface="Sorts Mill Goudy"/>
                <a:sym typeface="Sorts Mill Goudy"/>
              </a:rPr>
              <a:t>Qu</a:t>
            </a:r>
            <a:r>
              <a:rPr b="0" i="0" lang="en-US" sz="1700" u="none" cap="none" strike="noStrike">
                <a:solidFill>
                  <a:schemeClr val="dk1"/>
                </a:solidFill>
                <a:latin typeface="Sorts Mill Goudy"/>
                <a:ea typeface="Sorts Mill Goudy"/>
                <a:cs typeface="Sorts Mill Goudy"/>
                <a:sym typeface="Sorts Mill Goudy"/>
              </a:rPr>
              <a:t>estion </a:t>
            </a:r>
            <a:r>
              <a:rPr b="1" i="0" lang="en-US" sz="1700" u="none" cap="none" strike="noStrike">
                <a:solidFill>
                  <a:schemeClr val="dk1"/>
                </a:solidFill>
                <a:latin typeface="Sorts Mill Goudy"/>
                <a:ea typeface="Sorts Mill Goudy"/>
                <a:cs typeface="Sorts Mill Goudy"/>
                <a:sym typeface="Sorts Mill Goudy"/>
              </a:rPr>
              <a:t>A</a:t>
            </a:r>
            <a:r>
              <a:rPr b="0" i="0" lang="en-US" sz="1700" u="none" cap="none" strike="noStrike">
                <a:solidFill>
                  <a:schemeClr val="dk1"/>
                </a:solidFill>
                <a:latin typeface="Sorts Mill Goudy"/>
                <a:ea typeface="Sorts Mill Goudy"/>
                <a:cs typeface="Sorts Mill Goudy"/>
                <a:sym typeface="Sorts Mill Goudy"/>
              </a:rPr>
              <a:t>nswering </a:t>
            </a:r>
            <a:r>
              <a:rPr b="1" i="0" lang="en-US" sz="1700" u="none" cap="none" strike="noStrike">
                <a:solidFill>
                  <a:schemeClr val="dk1"/>
                </a:solidFill>
                <a:latin typeface="Sorts Mill Goudy"/>
                <a:ea typeface="Sorts Mill Goudy"/>
                <a:cs typeface="Sorts Mill Goudy"/>
                <a:sym typeface="Sorts Mill Goudy"/>
              </a:rPr>
              <a:t>D</a:t>
            </a:r>
            <a:r>
              <a:rPr b="0" i="0" lang="en-US" sz="1700" u="none" cap="none" strike="noStrike">
                <a:solidFill>
                  <a:schemeClr val="dk1"/>
                </a:solidFill>
                <a:latin typeface="Sorts Mill Goudy"/>
                <a:ea typeface="Sorts Mill Goudy"/>
                <a:cs typeface="Sorts Mill Goudy"/>
                <a:sym typeface="Sorts Mill Goudy"/>
              </a:rPr>
              <a:t>ataset</a:t>
            </a:r>
            <a:r>
              <a:rPr b="0" i="0" lang="en-US" sz="1700" u="none" cap="none" strike="noStrike">
                <a:solidFill>
                  <a:schemeClr val="dk1"/>
                </a:solidFill>
                <a:latin typeface="Inria Sans"/>
                <a:ea typeface="Inria Sans"/>
                <a:cs typeface="Inria Sans"/>
                <a:sym typeface="Inria Sans"/>
              </a:rPr>
              <a:t>)</a:t>
            </a:r>
            <a:r>
              <a:rPr b="0" i="0" lang="en-US" sz="1700" u="none" cap="none" strike="noStrike">
                <a:solidFill>
                  <a:schemeClr val="dk1"/>
                </a:solidFill>
                <a:latin typeface="Candara"/>
                <a:ea typeface="Candara"/>
                <a:cs typeface="Candara"/>
                <a:sym typeface="Candara"/>
              </a:rPr>
              <a:t> .</a:t>
            </a:r>
            <a:endParaRPr sz="2500"/>
          </a:p>
          <a:p>
            <a:pPr indent="-349250" lvl="0" marL="342900" marR="0" rtl="0" algn="l">
              <a:lnSpc>
                <a:spcPct val="100000"/>
              </a:lnSpc>
              <a:spcBef>
                <a:spcPts val="0"/>
              </a:spcBef>
              <a:spcAft>
                <a:spcPts val="0"/>
              </a:spcAft>
              <a:buClr>
                <a:schemeClr val="accent4"/>
              </a:buClr>
              <a:buSzPts val="1900"/>
              <a:buFont typeface="Courier New"/>
              <a:buChar char="o"/>
            </a:pPr>
            <a:r>
              <a:rPr b="0" i="0" lang="en-US" sz="1700" u="none" cap="none" strike="noStrike">
                <a:solidFill>
                  <a:schemeClr val="dk1"/>
                </a:solidFill>
                <a:latin typeface="Candara"/>
                <a:ea typeface="Candara"/>
                <a:cs typeface="Candara"/>
                <a:sym typeface="Candara"/>
              </a:rPr>
              <a:t>The datasets include paragraphs, which contains the answers and questions are generated through them.</a:t>
            </a:r>
            <a:endParaRPr sz="2600"/>
          </a:p>
          <a:p>
            <a:pPr indent="-349250" lvl="0" marL="342900" marR="0" rtl="0" algn="l">
              <a:lnSpc>
                <a:spcPct val="100000"/>
              </a:lnSpc>
              <a:spcBef>
                <a:spcPts val="0"/>
              </a:spcBef>
              <a:spcAft>
                <a:spcPts val="0"/>
              </a:spcAft>
              <a:buClr>
                <a:schemeClr val="accent4"/>
              </a:buClr>
              <a:buSzPts val="1900"/>
              <a:buFont typeface="Courier New"/>
              <a:buChar char="o"/>
            </a:pPr>
            <a:r>
              <a:rPr b="0" i="0" lang="en-US" sz="1700" u="none" cap="none" strike="noStrike">
                <a:solidFill>
                  <a:schemeClr val="dk1"/>
                </a:solidFill>
                <a:latin typeface="Candara"/>
                <a:ea typeface="Candara"/>
                <a:cs typeface="Candara"/>
                <a:sym typeface="Candara"/>
              </a:rPr>
              <a:t>A Legal Corpus dataset was provided by the supervisor.</a:t>
            </a:r>
            <a:endParaRPr b="0" i="0" sz="1700" u="none" cap="none" strike="noStrike">
              <a:solidFill>
                <a:schemeClr val="dk1"/>
              </a:solidFill>
              <a:latin typeface="Candara"/>
              <a:ea typeface="Candara"/>
              <a:cs typeface="Candara"/>
              <a:sym typeface="Canda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pic>
        <p:nvPicPr>
          <p:cNvPr id="425" name="Google Shape;425;p23"/>
          <p:cNvPicPr preferRelativeResize="0"/>
          <p:nvPr/>
        </p:nvPicPr>
        <p:blipFill rotWithShape="1">
          <a:blip r:embed="rId3">
            <a:alphaModFix/>
          </a:blip>
          <a:srcRect b="0" l="0" r="0" t="0"/>
          <a:stretch/>
        </p:blipFill>
        <p:spPr>
          <a:xfrm>
            <a:off x="1608449" y="1558450"/>
            <a:ext cx="8484424" cy="4553249"/>
          </a:xfrm>
          <a:prstGeom prst="rect">
            <a:avLst/>
          </a:prstGeom>
          <a:noFill/>
          <a:ln>
            <a:noFill/>
          </a:ln>
        </p:spPr>
      </p:pic>
      <p:sp>
        <p:nvSpPr>
          <p:cNvPr id="426" name="Google Shape;426;p23"/>
          <p:cNvSpPr txBox="1"/>
          <p:nvPr/>
        </p:nvSpPr>
        <p:spPr>
          <a:xfrm>
            <a:off x="1959125" y="753475"/>
            <a:ext cx="472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Black"/>
                <a:ea typeface="Arial Black"/>
                <a:cs typeface="Arial Black"/>
                <a:sym typeface="Arial Black"/>
              </a:rPr>
              <a:t>HERE IS A SAMPLE DATA SET:</a:t>
            </a:r>
            <a:endParaRPr b="0" i="0" sz="18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4"/>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sp>
        <p:nvSpPr>
          <p:cNvPr id="432" name="Google Shape;432;p24"/>
          <p:cNvSpPr txBox="1"/>
          <p:nvPr/>
        </p:nvSpPr>
        <p:spPr>
          <a:xfrm>
            <a:off x="1834021" y="1014800"/>
            <a:ext cx="6019800" cy="450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100" u="sng" cap="none" strike="noStrike">
                <a:solidFill>
                  <a:schemeClr val="dk1"/>
                </a:solidFill>
                <a:latin typeface="Federo"/>
                <a:ea typeface="Federo"/>
                <a:cs typeface="Federo"/>
                <a:sym typeface="Federo"/>
              </a:rPr>
              <a:t>MODELS</a:t>
            </a:r>
            <a:endParaRPr sz="1700"/>
          </a:p>
          <a:p>
            <a:pPr indent="0" lvl="0" marL="0" marR="0" rtl="0" algn="l">
              <a:lnSpc>
                <a:spcPct val="100000"/>
              </a:lnSpc>
              <a:spcBef>
                <a:spcPts val="0"/>
              </a:spcBef>
              <a:spcAft>
                <a:spcPts val="0"/>
              </a:spcAft>
              <a:buNone/>
            </a:pPr>
            <a:r>
              <a:t/>
            </a:r>
            <a:endParaRPr b="1" i="0" sz="1900" u="sng" cap="none" strike="noStrike">
              <a:solidFill>
                <a:schemeClr val="dk1"/>
              </a:solidFill>
              <a:latin typeface="Federo"/>
              <a:ea typeface="Federo"/>
              <a:cs typeface="Federo"/>
              <a:sym typeface="Federo"/>
            </a:endParaRPr>
          </a:p>
          <a:p>
            <a:pPr indent="-304800" lvl="0" marL="285750" marR="0" rtl="0" algn="l">
              <a:lnSpc>
                <a:spcPct val="100000"/>
              </a:lnSpc>
              <a:spcBef>
                <a:spcPts val="0"/>
              </a:spcBef>
              <a:spcAft>
                <a:spcPts val="0"/>
              </a:spcAft>
              <a:buClr>
                <a:srgbClr val="000000"/>
              </a:buClr>
              <a:buSzPts val="1900"/>
              <a:buFont typeface="Courier New"/>
              <a:buChar char="o"/>
            </a:pPr>
            <a:r>
              <a:rPr b="0" i="0" lang="en-US" sz="1900" u="none" cap="none" strike="noStrike">
                <a:solidFill>
                  <a:schemeClr val="dk1"/>
                </a:solidFill>
                <a:latin typeface="Candara"/>
                <a:ea typeface="Candara"/>
                <a:cs typeface="Candara"/>
                <a:sym typeface="Candara"/>
              </a:rPr>
              <a:t>Pre-trained models are used. For implementation “iarfmoose/t5-base-question-generator” is used that works  on </a:t>
            </a:r>
            <a:r>
              <a:rPr b="1" i="0" lang="en-US" sz="1900" u="none" cap="none" strike="noStrike">
                <a:solidFill>
                  <a:schemeClr val="dk1"/>
                </a:solidFill>
                <a:latin typeface="Candara"/>
                <a:ea typeface="Candara"/>
                <a:cs typeface="Candara"/>
                <a:sym typeface="Candara"/>
              </a:rPr>
              <a:t>Transformer 5.</a:t>
            </a:r>
            <a:endParaRPr sz="1700"/>
          </a:p>
          <a:p>
            <a:pPr indent="-304800" lvl="0" marL="285750" marR="0" rtl="0" algn="l">
              <a:lnSpc>
                <a:spcPct val="100000"/>
              </a:lnSpc>
              <a:spcBef>
                <a:spcPts val="0"/>
              </a:spcBef>
              <a:spcAft>
                <a:spcPts val="0"/>
              </a:spcAft>
              <a:buClr>
                <a:srgbClr val="000000"/>
              </a:buClr>
              <a:buSzPts val="1900"/>
              <a:buFont typeface="Courier New"/>
              <a:buChar char="o"/>
            </a:pPr>
            <a:r>
              <a:rPr b="0" i="0" lang="en-US" sz="1900" u="none" cap="none" strike="noStrike">
                <a:solidFill>
                  <a:schemeClr val="dk1"/>
                </a:solidFill>
                <a:latin typeface="Candara"/>
                <a:ea typeface="Candara"/>
                <a:cs typeface="Candara"/>
                <a:sym typeface="Candara"/>
              </a:rPr>
              <a:t>A pre-trained model named “valhalla/t5-base-qg-hl” was also used which works on </a:t>
            </a:r>
            <a:r>
              <a:rPr b="1" i="0" lang="en-US" sz="1900" u="none" cap="none" strike="noStrike">
                <a:solidFill>
                  <a:schemeClr val="dk1"/>
                </a:solidFill>
                <a:latin typeface="Candara"/>
                <a:ea typeface="Candara"/>
                <a:cs typeface="Candara"/>
                <a:sym typeface="Candara"/>
              </a:rPr>
              <a:t>Transformer 3</a:t>
            </a:r>
            <a:r>
              <a:rPr b="0" i="0" lang="en-US" sz="1900" u="none" cap="none" strike="noStrike">
                <a:solidFill>
                  <a:schemeClr val="dk1"/>
                </a:solidFill>
                <a:latin typeface="Candara"/>
                <a:ea typeface="Candara"/>
                <a:cs typeface="Candara"/>
                <a:sym typeface="Candara"/>
              </a:rPr>
              <a:t>.</a:t>
            </a:r>
            <a:endParaRPr b="1" i="0" sz="1900" u="none" cap="none" strike="noStrike">
              <a:solidFill>
                <a:schemeClr val="dk1"/>
              </a:solidFill>
              <a:latin typeface="Candara"/>
              <a:ea typeface="Candara"/>
              <a:cs typeface="Candara"/>
              <a:sym typeface="Candara"/>
            </a:endParaRPr>
          </a:p>
          <a:p>
            <a:pPr indent="-304800" lvl="0" marL="285750" marR="0" rtl="0" algn="l">
              <a:lnSpc>
                <a:spcPct val="100000"/>
              </a:lnSpc>
              <a:spcBef>
                <a:spcPts val="0"/>
              </a:spcBef>
              <a:spcAft>
                <a:spcPts val="0"/>
              </a:spcAft>
              <a:buClr>
                <a:srgbClr val="000000"/>
              </a:buClr>
              <a:buSzPts val="1900"/>
              <a:buFont typeface="Courier New"/>
              <a:buChar char="o"/>
            </a:pPr>
            <a:r>
              <a:rPr b="0" i="0" lang="en-US" sz="1900" u="none" cap="none" strike="noStrike">
                <a:solidFill>
                  <a:schemeClr val="dk1"/>
                </a:solidFill>
                <a:latin typeface="Candara"/>
                <a:ea typeface="Candara"/>
                <a:cs typeface="Candara"/>
                <a:sym typeface="Candara"/>
              </a:rPr>
              <a:t>Data is fed into the model. The required results are then produced.</a:t>
            </a:r>
            <a:endParaRPr sz="1700"/>
          </a:p>
          <a:p>
            <a:pPr indent="-304800" lvl="0" marL="285750" marR="0" rtl="0" algn="l">
              <a:lnSpc>
                <a:spcPct val="100000"/>
              </a:lnSpc>
              <a:spcBef>
                <a:spcPts val="0"/>
              </a:spcBef>
              <a:spcAft>
                <a:spcPts val="0"/>
              </a:spcAft>
              <a:buClr>
                <a:srgbClr val="000000"/>
              </a:buClr>
              <a:buSzPts val="1900"/>
              <a:buFont typeface="Courier New"/>
              <a:buChar char="o"/>
            </a:pPr>
            <a:r>
              <a:rPr b="0" i="0" lang="en-US" sz="1900" u="none" cap="none" strike="noStrike">
                <a:solidFill>
                  <a:schemeClr val="dk1"/>
                </a:solidFill>
                <a:latin typeface="Candara"/>
                <a:ea typeface="Candara"/>
                <a:cs typeface="Candara"/>
                <a:sym typeface="Candara"/>
              </a:rPr>
              <a:t>The model generated a question on basis of the context or data given and answers it as well.</a:t>
            </a:r>
            <a:endParaRPr sz="1700"/>
          </a:p>
          <a:p>
            <a:pPr indent="-184150" lvl="0" marL="285750" marR="0" rtl="0" algn="l">
              <a:lnSpc>
                <a:spcPct val="100000"/>
              </a:lnSpc>
              <a:spcBef>
                <a:spcPts val="0"/>
              </a:spcBef>
              <a:spcAft>
                <a:spcPts val="0"/>
              </a:spcAft>
              <a:buClr>
                <a:srgbClr val="000000"/>
              </a:buClr>
              <a:buSzPts val="1600"/>
              <a:buFont typeface="Courier New"/>
              <a:buNone/>
            </a:pPr>
            <a:r>
              <a:t/>
            </a:r>
            <a:endParaRPr b="0" i="0" sz="19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9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9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900" u="none" cap="none" strike="noStrike">
              <a:solidFill>
                <a:schemeClr val="dk1"/>
              </a:solidFill>
              <a:latin typeface="Candara"/>
              <a:ea typeface="Candara"/>
              <a:cs typeface="Candara"/>
              <a:sym typeface="Can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sp>
        <p:nvSpPr>
          <p:cNvPr id="438" name="Google Shape;438;p25"/>
          <p:cNvSpPr txBox="1"/>
          <p:nvPr/>
        </p:nvSpPr>
        <p:spPr>
          <a:xfrm>
            <a:off x="1219200" y="438150"/>
            <a:ext cx="7819800" cy="430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chemeClr val="dk1"/>
                </a:solidFill>
                <a:latin typeface="Arial Black"/>
                <a:ea typeface="Arial Black"/>
                <a:cs typeface="Arial Black"/>
                <a:sym typeface="Arial Black"/>
              </a:rPr>
              <a:t>Following steps are involved:</a:t>
            </a:r>
            <a:endParaRPr sz="1600"/>
          </a:p>
          <a:p>
            <a:pPr indent="0" lvl="0" marL="0" marR="0" rtl="0" algn="l">
              <a:lnSpc>
                <a:spcPct val="100000"/>
              </a:lnSpc>
              <a:spcBef>
                <a:spcPts val="0"/>
              </a:spcBef>
              <a:spcAft>
                <a:spcPts val="0"/>
              </a:spcAft>
              <a:buNone/>
            </a:pPr>
            <a:r>
              <a:t/>
            </a:r>
            <a:endParaRPr b="1" i="0" sz="16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1" i="0" lang="en-US" sz="1600" u="sng" cap="none" strike="noStrike">
                <a:solidFill>
                  <a:schemeClr val="dk1"/>
                </a:solidFill>
                <a:latin typeface="Arial Black"/>
                <a:ea typeface="Arial Black"/>
                <a:cs typeface="Arial Black"/>
                <a:sym typeface="Arial Black"/>
              </a:rPr>
              <a:t>STEP1: </a:t>
            </a:r>
            <a:r>
              <a:rPr b="0" i="0" lang="en-US" sz="1600" u="none" cap="none" strike="noStrike">
                <a:solidFill>
                  <a:schemeClr val="dk1"/>
                </a:solidFill>
                <a:latin typeface="Candara"/>
                <a:ea typeface="Candara"/>
                <a:cs typeface="Candara"/>
                <a:sym typeface="Candara"/>
              </a:rPr>
              <a:t>Text is fed into the model.</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rPr b="1" i="0" lang="en-US" sz="1600" u="sng" cap="none" strike="noStrike">
                <a:solidFill>
                  <a:schemeClr val="dk1"/>
                </a:solidFill>
                <a:latin typeface="Arial Black"/>
                <a:ea typeface="Arial Black"/>
                <a:cs typeface="Arial Black"/>
                <a:sym typeface="Arial Black"/>
              </a:rPr>
              <a:t>STEP2: </a:t>
            </a:r>
            <a:r>
              <a:rPr b="0" i="0" lang="en-US" sz="1600" u="none" cap="none" strike="noStrike">
                <a:solidFill>
                  <a:schemeClr val="dk1"/>
                </a:solidFill>
                <a:latin typeface="Candara"/>
                <a:ea typeface="Candara"/>
                <a:cs typeface="Candara"/>
                <a:sym typeface="Candara"/>
              </a:rPr>
              <a:t> Questions  are generated based on the text.</a:t>
            </a:r>
            <a:endParaRPr sz="1600"/>
          </a:p>
          <a:p>
            <a:pPr indent="0" lvl="0" marL="0" marR="0" rtl="0" algn="l">
              <a:lnSpc>
                <a:spcPct val="100000"/>
              </a:lnSpc>
              <a:spcBef>
                <a:spcPts val="0"/>
              </a:spcBef>
              <a:spcAft>
                <a:spcPts val="0"/>
              </a:spcAft>
              <a:buNone/>
            </a:pPr>
            <a:r>
              <a:t/>
            </a:r>
            <a:endParaRPr b="1" i="0" sz="1600" u="sng"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1" i="0" sz="1600" u="sng"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b="0" i="0" lang="en-US" sz="1600" u="sng" cap="none" strike="noStrike">
                <a:solidFill>
                  <a:schemeClr val="dk1"/>
                </a:solidFill>
                <a:latin typeface="Arial Black"/>
                <a:ea typeface="Arial Black"/>
                <a:cs typeface="Arial Black"/>
                <a:sym typeface="Arial Black"/>
              </a:rPr>
              <a:t>STEP3:</a:t>
            </a:r>
            <a:r>
              <a:rPr b="0" i="0" lang="en-US" sz="1600" u="none" cap="none" strike="noStrike">
                <a:solidFill>
                  <a:schemeClr val="dk1"/>
                </a:solidFill>
                <a:latin typeface="Candara"/>
                <a:ea typeface="Candara"/>
                <a:cs typeface="Candara"/>
                <a:sym typeface="Candara"/>
              </a:rPr>
              <a:t> The questions are answered.</a:t>
            </a:r>
            <a:endParaRPr b="0" i="0" sz="1600" u="none" cap="none" strike="noStrike">
              <a:solidFill>
                <a:schemeClr val="dk1"/>
              </a:solidFill>
              <a:latin typeface="Candara"/>
              <a:ea typeface="Candara"/>
              <a:cs typeface="Candara"/>
              <a:sym typeface="Candara"/>
            </a:endParaRPr>
          </a:p>
        </p:txBody>
      </p:sp>
      <p:pic>
        <p:nvPicPr>
          <p:cNvPr id="439" name="Google Shape;439;p25"/>
          <p:cNvPicPr preferRelativeResize="0"/>
          <p:nvPr/>
        </p:nvPicPr>
        <p:blipFill rotWithShape="1">
          <a:blip r:embed="rId3">
            <a:alphaModFix/>
          </a:blip>
          <a:srcRect b="0" l="0" r="0" t="0"/>
          <a:stretch/>
        </p:blipFill>
        <p:spPr>
          <a:xfrm>
            <a:off x="1352550" y="1395900"/>
            <a:ext cx="6691153" cy="681375"/>
          </a:xfrm>
          <a:prstGeom prst="rect">
            <a:avLst/>
          </a:prstGeom>
          <a:noFill/>
          <a:ln>
            <a:noFill/>
          </a:ln>
        </p:spPr>
      </p:pic>
      <p:pic>
        <p:nvPicPr>
          <p:cNvPr id="440" name="Google Shape;440;p25"/>
          <p:cNvPicPr preferRelativeResize="0"/>
          <p:nvPr/>
        </p:nvPicPr>
        <p:blipFill rotWithShape="1">
          <a:blip r:embed="rId4">
            <a:alphaModFix/>
          </a:blip>
          <a:srcRect b="0" l="0" r="0" t="0"/>
          <a:stretch/>
        </p:blipFill>
        <p:spPr>
          <a:xfrm>
            <a:off x="1335701" y="3013113"/>
            <a:ext cx="6691155" cy="831782"/>
          </a:xfrm>
          <a:prstGeom prst="rect">
            <a:avLst/>
          </a:prstGeom>
          <a:noFill/>
          <a:ln>
            <a:noFill/>
          </a:ln>
        </p:spPr>
      </p:pic>
      <p:pic>
        <p:nvPicPr>
          <p:cNvPr id="441" name="Google Shape;441;p25"/>
          <p:cNvPicPr preferRelativeResize="0"/>
          <p:nvPr/>
        </p:nvPicPr>
        <p:blipFill rotWithShape="1">
          <a:blip r:embed="rId5">
            <a:alphaModFix/>
          </a:blip>
          <a:srcRect b="0" l="0" r="0" t="0"/>
          <a:stretch/>
        </p:blipFill>
        <p:spPr>
          <a:xfrm>
            <a:off x="1318850" y="4878575"/>
            <a:ext cx="6724841" cy="8142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accent2"/>
                </a:solidFill>
                <a:latin typeface="Titillium Web"/>
                <a:ea typeface="Titillium Web"/>
                <a:cs typeface="Titillium Web"/>
                <a:sym typeface="Titillium Web"/>
              </a:rPr>
              <a:t>‹#›</a:t>
            </a:fld>
            <a:endParaRPr b="0" i="0" sz="1200" u="none" cap="none" strike="noStrike">
              <a:solidFill>
                <a:schemeClr val="accent2"/>
              </a:solidFill>
              <a:latin typeface="Titillium Web"/>
              <a:ea typeface="Titillium Web"/>
              <a:cs typeface="Titillium Web"/>
              <a:sym typeface="Titillium Web"/>
            </a:endParaRPr>
          </a:p>
        </p:txBody>
      </p:sp>
      <p:sp>
        <p:nvSpPr>
          <p:cNvPr id="447" name="Google Shape;447;p26"/>
          <p:cNvSpPr/>
          <p:nvPr/>
        </p:nvSpPr>
        <p:spPr>
          <a:xfrm>
            <a:off x="1763225" y="1025775"/>
            <a:ext cx="6221400" cy="28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chemeClr val="dk1"/>
                </a:solidFill>
                <a:latin typeface="Federo"/>
                <a:ea typeface="Federo"/>
                <a:cs typeface="Federo"/>
                <a:sym typeface="Federo"/>
              </a:rPr>
              <a:t>NLTK AND FINE TUNING:</a:t>
            </a:r>
            <a:endParaRPr sz="1800"/>
          </a:p>
          <a:p>
            <a:pPr indent="0" lvl="0" marL="0" marR="0" rtl="0" algn="l">
              <a:lnSpc>
                <a:spcPct val="100000"/>
              </a:lnSpc>
              <a:spcBef>
                <a:spcPts val="0"/>
              </a:spcBef>
              <a:spcAft>
                <a:spcPts val="0"/>
              </a:spcAft>
              <a:buNone/>
            </a:pPr>
            <a:r>
              <a:rPr b="0" i="0" lang="en-US" sz="1800" u="none" cap="none" strike="noStrike">
                <a:solidFill>
                  <a:schemeClr val="dk1"/>
                </a:solidFill>
                <a:latin typeface="Candara"/>
                <a:ea typeface="Candara"/>
                <a:cs typeface="Candara"/>
                <a:sym typeface="Candara"/>
              </a:rPr>
              <a:t>The given dataset is fine-tuned and it is done through the SPACY and NLTK libraries.  The required data is then extracted from the whole dataset, which is then converted into the respective vectors by word2vec techniques. Several wok is done on data set and then it is used in the pre-trained model. </a:t>
            </a:r>
            <a:endParaRPr sz="1800"/>
          </a:p>
          <a:p>
            <a:pPr indent="0" lvl="0" marL="0" marR="0" rtl="0" algn="l">
              <a:lnSpc>
                <a:spcPct val="100000"/>
              </a:lnSpc>
              <a:spcBef>
                <a:spcPts val="0"/>
              </a:spcBef>
              <a:spcAft>
                <a:spcPts val="0"/>
              </a:spcAft>
              <a:buNone/>
            </a:pPr>
            <a:r>
              <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rPr b="1" i="0" lang="en-US" sz="1800" u="sng" cap="none" strike="noStrike">
                <a:solidFill>
                  <a:schemeClr val="dk1"/>
                </a:solidFill>
                <a:latin typeface="Federo"/>
                <a:ea typeface="Federo"/>
                <a:cs typeface="Federo"/>
                <a:sym typeface="Federo"/>
              </a:rPr>
              <a:t>LINK</a:t>
            </a:r>
            <a:endParaRPr b="1" i="0" sz="1800" u="sng" cap="none" strike="noStrike">
              <a:solidFill>
                <a:schemeClr val="dk1"/>
              </a:solidFill>
              <a:latin typeface="Federo"/>
              <a:ea typeface="Federo"/>
              <a:cs typeface="Federo"/>
              <a:sym typeface="Federo"/>
            </a:endParaRPr>
          </a:p>
          <a:p>
            <a:pPr indent="0" lvl="0" marL="0" marR="0" rtl="0" algn="l">
              <a:lnSpc>
                <a:spcPct val="100000"/>
              </a:lnSpc>
              <a:spcBef>
                <a:spcPts val="0"/>
              </a:spcBef>
              <a:spcAft>
                <a:spcPts val="0"/>
              </a:spcAft>
              <a:buNone/>
            </a:pPr>
            <a:r>
              <a:rPr b="0" i="0" lang="en-US" sz="1800" u="none" cap="none" strike="noStrike">
                <a:solidFill>
                  <a:schemeClr val="dk1"/>
                </a:solidFill>
                <a:latin typeface="Candara"/>
                <a:ea typeface="Candara"/>
                <a:cs typeface="Candara"/>
                <a:sym typeface="Candara"/>
              </a:rPr>
              <a:t>Practice was done to improve the accuracy of pre-trained models.</a:t>
            </a:r>
            <a:endParaRPr b="0" i="0" sz="1800" u="none" cap="none" strike="noStrike">
              <a:solidFill>
                <a:schemeClr val="dk1"/>
              </a:solidFill>
              <a:latin typeface="Candara"/>
              <a:ea typeface="Candara"/>
              <a:cs typeface="Candara"/>
              <a:sym typeface="Candara"/>
            </a:endParaRPr>
          </a:p>
          <a:p>
            <a:pPr indent="0" lvl="0" marL="0" marR="0" rtl="0" algn="l">
              <a:lnSpc>
                <a:spcPct val="100000"/>
              </a:lnSpc>
              <a:spcBef>
                <a:spcPts val="0"/>
              </a:spcBef>
              <a:spcAft>
                <a:spcPts val="0"/>
              </a:spcAft>
              <a:buNone/>
            </a:pPr>
            <a:r>
              <a:rPr b="0" i="0" lang="en-US" sz="1800" u="none" cap="none" strike="noStrike">
                <a:solidFill>
                  <a:schemeClr val="dk1"/>
                </a:solidFill>
                <a:latin typeface="Candara"/>
                <a:ea typeface="Candara"/>
                <a:cs typeface="Candara"/>
                <a:sym typeface="Candara"/>
              </a:rPr>
              <a:t>Here is link to a question-answer generation model:</a:t>
            </a:r>
            <a:endParaRPr sz="1800"/>
          </a:p>
          <a:p>
            <a:pPr indent="0" lvl="0" marL="0" marR="0" rtl="0" algn="l">
              <a:lnSpc>
                <a:spcPct val="100000"/>
              </a:lnSpc>
              <a:spcBef>
                <a:spcPts val="0"/>
              </a:spcBef>
              <a:spcAft>
                <a:spcPts val="0"/>
              </a:spcAft>
              <a:buNone/>
            </a:pPr>
            <a:r>
              <a:rPr b="0"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https://colab.research.google.com/drive/1PSGUx5y3ZLuSFdxVGTYdxuK7Ng5CuC5s?usp=sharing</a:t>
            </a:r>
            <a:endParaRPr b="1" i="0" sz="1800" u="sng" cap="none" strike="noStrike">
              <a:solidFill>
                <a:schemeClr val="dk1"/>
              </a:solidFill>
              <a:latin typeface="Federo"/>
              <a:ea typeface="Federo"/>
              <a:cs typeface="Federo"/>
              <a:sym typeface="Fede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ea7a1090ab_0_4"/>
          <p:cNvSpPr txBox="1"/>
          <p:nvPr/>
        </p:nvSpPr>
        <p:spPr>
          <a:xfrm>
            <a:off x="2028800" y="1253475"/>
            <a:ext cx="62928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u="sng">
                <a:solidFill>
                  <a:schemeClr val="dk1"/>
                </a:solidFill>
                <a:latin typeface="Inria Sans"/>
                <a:ea typeface="Inria Sans"/>
                <a:cs typeface="Inria Sans"/>
                <a:sym typeface="Inria Sans"/>
              </a:rPr>
              <a:t>FEEDBACK ON DLL INTERNSHIP:</a:t>
            </a:r>
            <a:endParaRPr b="1" sz="3300" u="sng">
              <a:solidFill>
                <a:schemeClr val="dk1"/>
              </a:solidFill>
              <a:latin typeface="Inria Sans"/>
              <a:ea typeface="Inria Sans"/>
              <a:cs typeface="Inria Sans"/>
              <a:sym typeface="Inria Sans"/>
            </a:endParaRPr>
          </a:p>
          <a:p>
            <a:pPr indent="0" lvl="0" marL="0" rtl="0" algn="l">
              <a:spcBef>
                <a:spcPts val="0"/>
              </a:spcBef>
              <a:spcAft>
                <a:spcPts val="0"/>
              </a:spcAft>
              <a:buNone/>
            </a:pPr>
            <a:r>
              <a:rPr lang="en-US" sz="2400">
                <a:solidFill>
                  <a:schemeClr val="dk1"/>
                </a:solidFill>
                <a:latin typeface="Inria Sans"/>
                <a:ea typeface="Inria Sans"/>
                <a:cs typeface="Inria Sans"/>
                <a:sym typeface="Inria Sans"/>
              </a:rPr>
              <a:t>&gt;Teamwork and Collaboration</a:t>
            </a:r>
            <a:endParaRPr sz="2400">
              <a:solidFill>
                <a:schemeClr val="dk1"/>
              </a:solidFill>
              <a:latin typeface="Inria Sans"/>
              <a:ea typeface="Inria Sans"/>
              <a:cs typeface="Inria Sans"/>
              <a:sym typeface="Inria Sans"/>
            </a:endParaRPr>
          </a:p>
          <a:p>
            <a:pPr indent="0" lvl="0" marL="0" rtl="0" algn="l">
              <a:spcBef>
                <a:spcPts val="0"/>
              </a:spcBef>
              <a:spcAft>
                <a:spcPts val="0"/>
              </a:spcAft>
              <a:buNone/>
            </a:pPr>
            <a:r>
              <a:rPr lang="en-US" sz="2400">
                <a:solidFill>
                  <a:schemeClr val="dk1"/>
                </a:solidFill>
                <a:latin typeface="Inria Sans"/>
                <a:ea typeface="Inria Sans"/>
                <a:cs typeface="Inria Sans"/>
                <a:sym typeface="Inria Sans"/>
              </a:rPr>
              <a:t>&gt;Workload Management</a:t>
            </a:r>
            <a:endParaRPr sz="2400">
              <a:solidFill>
                <a:schemeClr val="dk1"/>
              </a:solidFill>
              <a:latin typeface="Inria Sans"/>
              <a:ea typeface="Inria Sans"/>
              <a:cs typeface="Inria Sans"/>
              <a:sym typeface="Inria Sans"/>
            </a:endParaRPr>
          </a:p>
          <a:p>
            <a:pPr indent="0" lvl="0" marL="0" rtl="0" algn="l">
              <a:spcBef>
                <a:spcPts val="0"/>
              </a:spcBef>
              <a:spcAft>
                <a:spcPts val="0"/>
              </a:spcAft>
              <a:buNone/>
            </a:pPr>
            <a:r>
              <a:rPr lang="en-US" sz="2400">
                <a:solidFill>
                  <a:schemeClr val="dk1"/>
                </a:solidFill>
                <a:latin typeface="Inria Sans"/>
                <a:ea typeface="Inria Sans"/>
                <a:cs typeface="Inria Sans"/>
                <a:sym typeface="Inria Sans"/>
              </a:rPr>
              <a:t>&gt;Python and its libraries</a:t>
            </a:r>
            <a:endParaRPr sz="2400">
              <a:solidFill>
                <a:schemeClr val="dk1"/>
              </a:solidFill>
              <a:latin typeface="Inria Sans"/>
              <a:ea typeface="Inria Sans"/>
              <a:cs typeface="Inria Sans"/>
              <a:sym typeface="Inria Sans"/>
            </a:endParaRPr>
          </a:p>
          <a:p>
            <a:pPr indent="0" lvl="0" marL="0" rtl="0" algn="l">
              <a:spcBef>
                <a:spcPts val="0"/>
              </a:spcBef>
              <a:spcAft>
                <a:spcPts val="0"/>
              </a:spcAft>
              <a:buNone/>
            </a:pPr>
            <a:r>
              <a:rPr lang="en-US" sz="2400">
                <a:solidFill>
                  <a:schemeClr val="dk1"/>
                </a:solidFill>
                <a:latin typeface="Inria Sans"/>
                <a:ea typeface="Inria Sans"/>
                <a:cs typeface="Inria Sans"/>
                <a:sym typeface="Inria Sans"/>
              </a:rPr>
              <a:t>&gt;NLP first project</a:t>
            </a:r>
            <a:endParaRPr sz="2400">
              <a:solidFill>
                <a:schemeClr val="dk1"/>
              </a:solidFill>
              <a:latin typeface="Inria Sans"/>
              <a:ea typeface="Inria Sans"/>
              <a:cs typeface="Inria Sans"/>
              <a:sym typeface="Inria Sans"/>
            </a:endParaRPr>
          </a:p>
          <a:p>
            <a:pPr indent="0" lvl="0" marL="0" rtl="0" algn="l">
              <a:spcBef>
                <a:spcPts val="0"/>
              </a:spcBef>
              <a:spcAft>
                <a:spcPts val="0"/>
              </a:spcAft>
              <a:buNone/>
            </a:pPr>
            <a:r>
              <a:t/>
            </a:r>
            <a:endParaRPr b="1" sz="2500">
              <a:solidFill>
                <a:schemeClr val="dk1"/>
              </a:solidFill>
              <a:latin typeface="Inria Sans"/>
              <a:ea typeface="Inria Sans"/>
              <a:cs typeface="Inria Sans"/>
              <a:sym typeface="Inria Sans"/>
            </a:endParaRPr>
          </a:p>
          <a:p>
            <a:pPr indent="0" lvl="0" marL="0" rtl="0" algn="l">
              <a:spcBef>
                <a:spcPts val="0"/>
              </a:spcBef>
              <a:spcAft>
                <a:spcPts val="0"/>
              </a:spcAft>
              <a:buNone/>
            </a:pPr>
            <a:r>
              <a:t/>
            </a:r>
            <a:endParaRPr b="1" sz="2500">
              <a:solidFill>
                <a:schemeClr val="dk1"/>
              </a:solidFill>
              <a:latin typeface="Inria Sans"/>
              <a:ea typeface="Inria Sans"/>
              <a:cs typeface="Inria Sans"/>
              <a:sym typeface="Inri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4800"/>
              <a:buFont typeface="Calibri"/>
              <a:buNone/>
            </a:pPr>
            <a:r>
              <a:rPr b="0" i="0" lang="en-US" sz="4800" u="none" cap="none" strike="noStrike">
                <a:solidFill>
                  <a:schemeClr val="dk2"/>
                </a:solidFill>
                <a:latin typeface="Calibri"/>
                <a:ea typeface="Calibri"/>
                <a:cs typeface="Calibri"/>
                <a:sym typeface="Calibri"/>
              </a:rPr>
              <a:t>Automatic Summarization of Legal Documents</a:t>
            </a:r>
            <a:endParaRPr/>
          </a:p>
        </p:txBody>
      </p:sp>
      <p:sp>
        <p:nvSpPr>
          <p:cNvPr id="458" name="Google Shape;458;p27"/>
          <p:cNvSpPr txBox="1"/>
          <p:nvPr>
            <p:ph idx="1" type="subTitle"/>
          </p:nvPr>
        </p:nvSpPr>
        <p:spPr>
          <a:xfrm>
            <a:off x="2212532" y="4050833"/>
            <a:ext cx="7766936" cy="150182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0" i="0" lang="en-US" sz="2400" u="none" cap="none" strike="noStrike">
                <a:solidFill>
                  <a:schemeClr val="dk1"/>
                </a:solidFill>
                <a:latin typeface="Calibri"/>
                <a:ea typeface="Calibri"/>
                <a:cs typeface="Calibri"/>
                <a:sym typeface="Calibri"/>
              </a:rPr>
              <a:t>Name: Hassan Bin Ali</a:t>
            </a:r>
            <a:endParaRPr/>
          </a:p>
          <a:p>
            <a:pPr indent="0" lvl="0" marL="0" rtl="0" algn="ctr">
              <a:lnSpc>
                <a:spcPct val="90000"/>
              </a:lnSpc>
              <a:spcBef>
                <a:spcPts val="1000"/>
              </a:spcBef>
              <a:spcAft>
                <a:spcPts val="0"/>
              </a:spcAft>
              <a:buClr>
                <a:schemeClr val="dk1"/>
              </a:buClr>
              <a:buSzPts val="2400"/>
              <a:buNone/>
            </a:pPr>
            <a:r>
              <a:rPr b="0" i="0" lang="en-US" sz="2400" u="none" cap="none" strike="noStrike">
                <a:solidFill>
                  <a:schemeClr val="dk1"/>
                </a:solidFill>
                <a:latin typeface="Calibri"/>
                <a:ea typeface="Calibri"/>
                <a:cs typeface="Calibri"/>
                <a:sym typeface="Calibri"/>
              </a:rPr>
              <a:t>Batch: BEE-11-A</a:t>
            </a:r>
            <a:endParaRPr/>
          </a:p>
          <a:p>
            <a:pPr indent="0" lvl="0" marL="0" rtl="0" algn="ctr">
              <a:lnSpc>
                <a:spcPct val="90000"/>
              </a:lnSpc>
              <a:spcBef>
                <a:spcPts val="1000"/>
              </a:spcBef>
              <a:spcAft>
                <a:spcPts val="0"/>
              </a:spcAft>
              <a:buClr>
                <a:schemeClr val="dk1"/>
              </a:buClr>
              <a:buSzPts val="2400"/>
              <a:buNone/>
            </a:pPr>
            <a:r>
              <a:rPr b="0" i="0" lang="en-US" sz="2400" u="none" cap="none" strike="noStrike">
                <a:solidFill>
                  <a:schemeClr val="dk1"/>
                </a:solidFill>
                <a:latin typeface="Calibri"/>
                <a:ea typeface="Calibri"/>
                <a:cs typeface="Calibri"/>
                <a:sym typeface="Calibri"/>
              </a:rPr>
              <a:t>Supervisor: Sahar Arshad</a:t>
            </a:r>
            <a:endParaRPr/>
          </a:p>
          <a:p>
            <a:pPr indent="0" lvl="0" marL="0" rtl="0" algn="ctr">
              <a:lnSpc>
                <a:spcPct val="90000"/>
              </a:lnSpc>
              <a:spcBef>
                <a:spcPts val="1000"/>
              </a:spcBef>
              <a:spcAft>
                <a:spcPts val="0"/>
              </a:spcAft>
              <a:buClr>
                <a:schemeClr val="dk1"/>
              </a:buClr>
              <a:buSzPts val="2400"/>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02925" y="305114"/>
            <a:ext cx="105156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WORK SUMMARY TILL MID-WEEK</a:t>
            </a:r>
            <a:endParaRPr b="0" i="0" sz="4800" u="none" cap="none" strike="noStrike">
              <a:solidFill>
                <a:srgbClr val="3F3F3F"/>
              </a:solidFill>
              <a:latin typeface="Calibri"/>
              <a:ea typeface="Calibri"/>
              <a:cs typeface="Calibri"/>
              <a:sym typeface="Calibri"/>
            </a:endParaRPr>
          </a:p>
        </p:txBody>
      </p:sp>
      <p:sp>
        <p:nvSpPr>
          <p:cNvPr id="256" name="Google Shape;256;p2"/>
          <p:cNvSpPr txBox="1"/>
          <p:nvPr/>
        </p:nvSpPr>
        <p:spPr>
          <a:xfrm>
            <a:off x="1102925" y="2036200"/>
            <a:ext cx="9997200" cy="2339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Completed fast.ai lectures</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Completed Stanford university course</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Practiced different libraries including pytorch, pandas, nltk and scikit-learn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Started work on resume classification model</a:t>
            </a:r>
            <a:endParaRPr b="0" i="0" sz="2000" u="none" cap="none" strike="noStrike">
              <a:solidFill>
                <a:srgbClr val="000000"/>
              </a:solidFill>
              <a:latin typeface="Calibri"/>
              <a:ea typeface="Calibri"/>
              <a:cs typeface="Calibri"/>
              <a:sym typeface="Calibri"/>
            </a:endParaRPr>
          </a:p>
        </p:txBody>
      </p:sp>
      <p:sp>
        <p:nvSpPr>
          <p:cNvPr id="257" name="Google Shape;257;p2"/>
          <p:cNvSpPr/>
          <p:nvPr/>
        </p:nvSpPr>
        <p:spPr>
          <a:xfrm>
            <a:off x="1103025" y="4531175"/>
            <a:ext cx="9997200" cy="1555200"/>
          </a:xfrm>
          <a:prstGeom prst="flowChartAlternateProcess">
            <a:avLst/>
          </a:prstGeom>
          <a:gradFill>
            <a:gsLst>
              <a:gs pos="0">
                <a:srgbClr val="FFF6DB"/>
              </a:gs>
              <a:gs pos="100000">
                <a:srgbClr val="FAD25C"/>
              </a:gs>
            </a:gsLst>
            <a:lin ang="5400012" scaled="0"/>
          </a:gra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Arial"/>
                <a:ea typeface="Arial"/>
                <a:cs typeface="Arial"/>
                <a:sym typeface="Arial"/>
              </a:rPr>
              <a:t>Objectives achieved</a:t>
            </a:r>
            <a:endParaRPr b="1" i="0" sz="2000" u="none" cap="none" strike="noStrike">
              <a:solidFill>
                <a:schemeClr val="accent2"/>
              </a:solidFill>
              <a:latin typeface="Arial"/>
              <a:ea typeface="Arial"/>
              <a:cs typeface="Arial"/>
              <a:sym typeface="Arial"/>
            </a:endParaRPr>
          </a:p>
          <a:p>
            <a:pPr indent="-342900" lvl="0" marL="457200" marR="0" rtl="0" algn="l">
              <a:lnSpc>
                <a:spcPct val="100000"/>
              </a:lnSpc>
              <a:spcBef>
                <a:spcPts val="0"/>
              </a:spcBef>
              <a:spcAft>
                <a:spcPts val="0"/>
              </a:spcAft>
              <a:buClr>
                <a:schemeClr val="accent2"/>
              </a:buClr>
              <a:buSzPts val="1800"/>
              <a:buFont typeface="Arial"/>
              <a:buChar char="●"/>
            </a:pPr>
            <a:r>
              <a:rPr b="0" i="0" lang="en-US" sz="1800" u="none" cap="none" strike="noStrike">
                <a:solidFill>
                  <a:schemeClr val="accent2"/>
                </a:solidFill>
                <a:latin typeface="Arial"/>
                <a:ea typeface="Arial"/>
                <a:cs typeface="Arial"/>
                <a:sym typeface="Arial"/>
              </a:rPr>
              <a:t>Basics of Machine Learning and Deep Learning covered</a:t>
            </a:r>
            <a:endParaRPr b="0" i="0" sz="1800" u="none" cap="none" strike="noStrike">
              <a:solidFill>
                <a:schemeClr val="accent2"/>
              </a:solidFill>
              <a:latin typeface="Arial"/>
              <a:ea typeface="Arial"/>
              <a:cs typeface="Arial"/>
              <a:sym typeface="Arial"/>
            </a:endParaRPr>
          </a:p>
          <a:p>
            <a:pPr indent="-342900" lvl="0" marL="457200" marR="0" rtl="0" algn="l">
              <a:lnSpc>
                <a:spcPct val="100000"/>
              </a:lnSpc>
              <a:spcBef>
                <a:spcPts val="0"/>
              </a:spcBef>
              <a:spcAft>
                <a:spcPts val="0"/>
              </a:spcAft>
              <a:buClr>
                <a:schemeClr val="accent2"/>
              </a:buClr>
              <a:buSzPts val="1800"/>
              <a:buFont typeface="Arial"/>
              <a:buChar char="●"/>
            </a:pPr>
            <a:r>
              <a:rPr b="0" i="0" lang="en-US" sz="1800" u="none" cap="none" strike="noStrike">
                <a:solidFill>
                  <a:schemeClr val="accent2"/>
                </a:solidFill>
                <a:latin typeface="Arial"/>
                <a:ea typeface="Arial"/>
                <a:cs typeface="Arial"/>
                <a:sym typeface="Arial"/>
              </a:rPr>
              <a:t>Basics of NLP covered</a:t>
            </a:r>
            <a:endParaRPr b="0" i="0" sz="1800" u="none" cap="none" strike="noStrike">
              <a:solidFill>
                <a:schemeClr val="accent2"/>
              </a:solidFill>
              <a:latin typeface="Arial"/>
              <a:ea typeface="Arial"/>
              <a:cs typeface="Arial"/>
              <a:sym typeface="Arial"/>
            </a:endParaRPr>
          </a:p>
          <a:p>
            <a:pPr indent="-342900" lvl="0" marL="457200" marR="0" rtl="0" algn="l">
              <a:lnSpc>
                <a:spcPct val="100000"/>
              </a:lnSpc>
              <a:spcBef>
                <a:spcPts val="0"/>
              </a:spcBef>
              <a:spcAft>
                <a:spcPts val="0"/>
              </a:spcAft>
              <a:buClr>
                <a:schemeClr val="accent2"/>
              </a:buClr>
              <a:buSzPts val="1800"/>
              <a:buFont typeface="Arial"/>
              <a:buChar char="●"/>
            </a:pPr>
            <a:r>
              <a:rPr b="0" i="0" lang="en-US" sz="1800" u="none" cap="none" strike="noStrike">
                <a:solidFill>
                  <a:schemeClr val="accent2"/>
                </a:solidFill>
                <a:latin typeface="Arial"/>
                <a:ea typeface="Arial"/>
                <a:cs typeface="Arial"/>
                <a:sym typeface="Arial"/>
              </a:rPr>
              <a:t>Text pre-processing tasks covered</a:t>
            </a:r>
            <a:endParaRPr b="0" i="0" sz="1800" u="none" cap="none" strike="noStrike">
              <a:solidFill>
                <a:schemeClr val="accent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8"/>
          <p:cNvSpPr txBox="1"/>
          <p:nvPr/>
        </p:nvSpPr>
        <p:spPr>
          <a:xfrm>
            <a:off x="1073422" y="1300512"/>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Overview</a:t>
            </a:r>
            <a:endParaRPr/>
          </a:p>
        </p:txBody>
      </p:sp>
      <p:sp>
        <p:nvSpPr>
          <p:cNvPr id="464" name="Google Shape;464;p28"/>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65" name="Google Shape;465;p28"/>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466" name="Google Shape;466;p28"/>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467" name="Google Shape;467;p28"/>
          <p:cNvSpPr txBox="1"/>
          <p:nvPr/>
        </p:nvSpPr>
        <p:spPr>
          <a:xfrm>
            <a:off x="1207498" y="2413337"/>
            <a:ext cx="96741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Progress till mid-week presentation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OpenAi’s GPT-2 vs Bert</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Summary Using GPT-2</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Summary of given case judgements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Rouge Score</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Fine Tuning through hyperparameters</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ea84676966_2_0"/>
          <p:cNvSpPr txBox="1"/>
          <p:nvPr>
            <p:ph type="title"/>
          </p:nvPr>
        </p:nvSpPr>
        <p:spPr>
          <a:xfrm>
            <a:off x="838200" y="914508"/>
            <a:ext cx="10515600" cy="95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lang="en-US" sz="3600">
                <a:solidFill>
                  <a:srgbClr val="4472C4"/>
                </a:solidFill>
                <a:latin typeface="Century Gothic"/>
                <a:ea typeface="Century Gothic"/>
                <a:cs typeface="Century Gothic"/>
                <a:sym typeface="Century Gothic"/>
              </a:rPr>
              <a:t>Progress till mid-week presentation</a:t>
            </a:r>
            <a:endParaRPr b="0" i="0" sz="4400" u="none" cap="none" strike="noStrike">
              <a:solidFill>
                <a:schemeClr val="dk1"/>
              </a:solidFill>
              <a:latin typeface="Calibri"/>
              <a:ea typeface="Calibri"/>
              <a:cs typeface="Calibri"/>
              <a:sym typeface="Calibri"/>
            </a:endParaRPr>
          </a:p>
        </p:txBody>
      </p:sp>
      <p:sp>
        <p:nvSpPr>
          <p:cNvPr id="473" name="Google Shape;473;gea84676966_2_0"/>
          <p:cNvSpPr txBox="1"/>
          <p:nvPr>
            <p:ph idx="1" type="body"/>
          </p:nvPr>
        </p:nvSpPr>
        <p:spPr>
          <a:xfrm>
            <a:off x="834275" y="2193200"/>
            <a:ext cx="10840800" cy="2849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Fast.ai and Stanford lectures with questionnaire solved.</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Python libraries</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Models like: CNN, RNN, LSTM, Transformer</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Data pre-processing using nltk library</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Extractive Summarizer using nltk and spacy</a:t>
            </a:r>
            <a:endParaRPr sz="2000"/>
          </a:p>
          <a:p>
            <a:pPr indent="0" lvl="0" marL="228600" rtl="0" algn="l">
              <a:lnSpc>
                <a:spcPct val="90000"/>
              </a:lnSpc>
              <a:spcBef>
                <a:spcPts val="1000"/>
              </a:spcBef>
              <a:spcAft>
                <a:spcPts val="0"/>
              </a:spcAft>
              <a:buNone/>
            </a:pPr>
            <a:r>
              <a:t/>
            </a:r>
            <a:endParaRPr sz="1800"/>
          </a:p>
        </p:txBody>
      </p:sp>
      <p:sp>
        <p:nvSpPr>
          <p:cNvPr id="474" name="Google Shape;474;gea84676966_2_0"/>
          <p:cNvSpPr/>
          <p:nvPr/>
        </p:nvSpPr>
        <p:spPr>
          <a:xfrm>
            <a:off x="0" y="6023982"/>
            <a:ext cx="121920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75" name="Google Shape;475;gea84676966_2_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476" name="Google Shape;476;gea84676966_2_0"/>
          <p:cNvSpPr txBox="1"/>
          <p:nvPr/>
        </p:nvSpPr>
        <p:spPr>
          <a:xfrm>
            <a:off x="834273" y="6161500"/>
            <a:ext cx="417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GPT-2 VS Bert</a:t>
            </a:r>
            <a:endParaRPr/>
          </a:p>
        </p:txBody>
      </p:sp>
      <p:sp>
        <p:nvSpPr>
          <p:cNvPr id="482" name="Google Shape;482;p29"/>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83" name="Google Shape;483;p29"/>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484" name="Google Shape;484;p29"/>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485" name="Google Shape;485;p29"/>
          <p:cNvSpPr/>
          <p:nvPr/>
        </p:nvSpPr>
        <p:spPr>
          <a:xfrm>
            <a:off x="1746431" y="1361839"/>
            <a:ext cx="3856791" cy="646331"/>
          </a:xfrm>
          <a:prstGeom prst="round2SameRect">
            <a:avLst>
              <a:gd fmla="val 16667" name="adj1"/>
              <a:gd fmla="val 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rPr b="1" i="0" lang="en-US" sz="2000" u="none" cap="none" strike="noStrike">
                <a:solidFill>
                  <a:schemeClr val="lt1"/>
                </a:solidFill>
                <a:latin typeface="Century Gothic"/>
                <a:ea typeface="Century Gothic"/>
                <a:cs typeface="Century Gothic"/>
                <a:sym typeface="Century Gothic"/>
              </a:rPr>
              <a:t>GPT-2</a:t>
            </a:r>
            <a:endParaRPr/>
          </a:p>
        </p:txBody>
      </p:sp>
      <p:sp>
        <p:nvSpPr>
          <p:cNvPr id="486" name="Google Shape;486;p29"/>
          <p:cNvSpPr/>
          <p:nvPr/>
        </p:nvSpPr>
        <p:spPr>
          <a:xfrm>
            <a:off x="1746431" y="2113961"/>
            <a:ext cx="3856791" cy="347845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Based on transformer architecture</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Decoder blocks of transformer only</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Auto-regressive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Masked self-Attention</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7" name="Google Shape;487;p29"/>
          <p:cNvSpPr/>
          <p:nvPr/>
        </p:nvSpPr>
        <p:spPr>
          <a:xfrm>
            <a:off x="6096000" y="1361839"/>
            <a:ext cx="3856791" cy="646331"/>
          </a:xfrm>
          <a:prstGeom prst="round2SameRect">
            <a:avLst>
              <a:gd fmla="val 16667" name="adj1"/>
              <a:gd fmla="val 0" name="adj2"/>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rPr b="1" i="0" lang="en-US" sz="2000" u="none" cap="none" strike="noStrike">
                <a:solidFill>
                  <a:schemeClr val="lt1"/>
                </a:solidFill>
                <a:latin typeface="Century Gothic"/>
                <a:ea typeface="Century Gothic"/>
                <a:cs typeface="Century Gothic"/>
                <a:sym typeface="Century Gothic"/>
              </a:rPr>
              <a:t>Bert</a:t>
            </a:r>
            <a:endParaRPr/>
          </a:p>
        </p:txBody>
      </p:sp>
      <p:sp>
        <p:nvSpPr>
          <p:cNvPr id="488" name="Google Shape;488;p29"/>
          <p:cNvSpPr/>
          <p:nvPr/>
        </p:nvSpPr>
        <p:spPr>
          <a:xfrm>
            <a:off x="6096000" y="2113961"/>
            <a:ext cx="3856791" cy="3478456"/>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Based on transformer architecture</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Encoder blocks of transformer only</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Auto-Encoder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Masked Language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Self-Attention</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0"/>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GPT-2 Versions</a:t>
            </a:r>
            <a:endParaRPr/>
          </a:p>
        </p:txBody>
      </p:sp>
      <p:sp>
        <p:nvSpPr>
          <p:cNvPr id="494" name="Google Shape;494;p30"/>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495" name="Google Shape;495;p3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496" name="Google Shape;496;p30"/>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pic>
        <p:nvPicPr>
          <p:cNvPr descr="Graphical user interface&#10;&#10;Description automatically generated" id="497" name="Google Shape;497;p30"/>
          <p:cNvPicPr preferRelativeResize="0"/>
          <p:nvPr/>
        </p:nvPicPr>
        <p:blipFill rotWithShape="1">
          <a:blip r:embed="rId4">
            <a:alphaModFix/>
          </a:blip>
          <a:srcRect b="0" l="0" r="0" t="0"/>
          <a:stretch/>
        </p:blipFill>
        <p:spPr>
          <a:xfrm>
            <a:off x="584291" y="990797"/>
            <a:ext cx="10920504" cy="48925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1"/>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Legal Text Summarization using GPT-2</a:t>
            </a:r>
            <a:endParaRPr/>
          </a:p>
        </p:txBody>
      </p:sp>
      <p:sp>
        <p:nvSpPr>
          <p:cNvPr id="503" name="Google Shape;503;p31"/>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04" name="Google Shape;504;p31"/>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05" name="Google Shape;505;p31"/>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06" name="Google Shape;506;p31"/>
          <p:cNvSpPr/>
          <p:nvPr/>
        </p:nvSpPr>
        <p:spPr>
          <a:xfrm>
            <a:off x="2997030" y="1574785"/>
            <a:ext cx="2715065" cy="632167"/>
          </a:xfrm>
          <a:prstGeom prst="round2SameRect">
            <a:avLst>
              <a:gd fmla="val 16667" name="adj1"/>
              <a:gd fmla="val 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1. Semi Supervised Training</a:t>
            </a:r>
            <a:endParaRPr/>
          </a:p>
        </p:txBody>
      </p:sp>
      <p:sp>
        <p:nvSpPr>
          <p:cNvPr id="507" name="Google Shape;507;p31"/>
          <p:cNvSpPr/>
          <p:nvPr/>
        </p:nvSpPr>
        <p:spPr>
          <a:xfrm>
            <a:off x="2997030" y="2375763"/>
            <a:ext cx="2715065" cy="281272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Train unlabeled data</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Training on large amount of text</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Auto-regressive language models</a:t>
            </a:r>
            <a:endParaRPr/>
          </a:p>
        </p:txBody>
      </p:sp>
      <p:sp>
        <p:nvSpPr>
          <p:cNvPr id="508" name="Google Shape;508;p31"/>
          <p:cNvSpPr/>
          <p:nvPr/>
        </p:nvSpPr>
        <p:spPr>
          <a:xfrm>
            <a:off x="6204873" y="1574785"/>
            <a:ext cx="2715065" cy="632167"/>
          </a:xfrm>
          <a:prstGeom prst="round2SameRect">
            <a:avLst>
              <a:gd fmla="val 16667" name="adj1"/>
              <a:gd fmla="val 0" name="adj2"/>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2. Supervised Training</a:t>
            </a:r>
            <a:endParaRPr b="0" i="0" sz="1200" u="none" cap="none" strike="noStrike">
              <a:solidFill>
                <a:schemeClr val="lt1"/>
              </a:solidFill>
              <a:latin typeface="Century Gothic"/>
              <a:ea typeface="Century Gothic"/>
              <a:cs typeface="Century Gothic"/>
              <a:sym typeface="Century Gothic"/>
            </a:endParaRPr>
          </a:p>
        </p:txBody>
      </p:sp>
      <p:sp>
        <p:nvSpPr>
          <p:cNvPr id="509" name="Google Shape;509;p31"/>
          <p:cNvSpPr/>
          <p:nvPr/>
        </p:nvSpPr>
        <p:spPr>
          <a:xfrm>
            <a:off x="6204873" y="2375763"/>
            <a:ext cx="2715065" cy="2812723"/>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Fine-Tune for specific task</a:t>
            </a:r>
            <a:endParaRPr/>
          </a:p>
        </p:txBody>
      </p:sp>
      <p:sp>
        <p:nvSpPr>
          <p:cNvPr id="510" name="Google Shape;510;p31"/>
          <p:cNvSpPr/>
          <p:nvPr/>
        </p:nvSpPr>
        <p:spPr>
          <a:xfrm>
            <a:off x="5712095" y="3543382"/>
            <a:ext cx="492778" cy="22973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2"/>
          <p:cNvSpPr txBox="1"/>
          <p:nvPr/>
        </p:nvSpPr>
        <p:spPr>
          <a:xfrm>
            <a:off x="1073115" y="300625"/>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Legal Text Summarization using GPT-2</a:t>
            </a:r>
            <a:endParaRPr/>
          </a:p>
        </p:txBody>
      </p:sp>
      <p:sp>
        <p:nvSpPr>
          <p:cNvPr id="516" name="Google Shape;516;p32"/>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17" name="Google Shape;517;p32"/>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18" name="Google Shape;518;p32"/>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19" name="Google Shape;519;p32"/>
          <p:cNvSpPr/>
          <p:nvPr/>
        </p:nvSpPr>
        <p:spPr>
          <a:xfrm>
            <a:off x="3175523" y="5271031"/>
            <a:ext cx="1205950" cy="50018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Token Embeddings</a:t>
            </a:r>
            <a:endParaRPr/>
          </a:p>
        </p:txBody>
      </p:sp>
      <p:sp>
        <p:nvSpPr>
          <p:cNvPr id="520" name="Google Shape;520;p32"/>
          <p:cNvSpPr/>
          <p:nvPr/>
        </p:nvSpPr>
        <p:spPr>
          <a:xfrm>
            <a:off x="4901671" y="5311446"/>
            <a:ext cx="423456" cy="407837"/>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a:t>
            </a:r>
            <a:endParaRPr b="0" i="0" sz="1800" u="none" cap="none" strike="noStrike">
              <a:solidFill>
                <a:schemeClr val="lt1"/>
              </a:solidFill>
              <a:latin typeface="Calibri"/>
              <a:ea typeface="Calibri"/>
              <a:cs typeface="Calibri"/>
              <a:sym typeface="Calibri"/>
            </a:endParaRPr>
          </a:p>
        </p:txBody>
      </p:sp>
      <p:sp>
        <p:nvSpPr>
          <p:cNvPr id="521" name="Google Shape;521;p32"/>
          <p:cNvSpPr/>
          <p:nvPr/>
        </p:nvSpPr>
        <p:spPr>
          <a:xfrm>
            <a:off x="4510424" y="4056905"/>
            <a:ext cx="1205950" cy="79764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Positional Embeddings</a:t>
            </a:r>
            <a:endParaRPr/>
          </a:p>
        </p:txBody>
      </p:sp>
      <p:sp>
        <p:nvSpPr>
          <p:cNvPr id="522" name="Google Shape;522;p32"/>
          <p:cNvSpPr/>
          <p:nvPr/>
        </p:nvSpPr>
        <p:spPr>
          <a:xfrm>
            <a:off x="6096000" y="1709242"/>
            <a:ext cx="4638875" cy="2773873"/>
          </a:xfrm>
          <a:prstGeom prst="rect">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3" name="Google Shape;523;p32"/>
          <p:cNvSpPr/>
          <p:nvPr/>
        </p:nvSpPr>
        <p:spPr>
          <a:xfrm>
            <a:off x="6189379" y="3156732"/>
            <a:ext cx="4452731" cy="123548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24" name="Google Shape;524;p32"/>
          <p:cNvSpPr/>
          <p:nvPr/>
        </p:nvSpPr>
        <p:spPr>
          <a:xfrm>
            <a:off x="6189071" y="2677294"/>
            <a:ext cx="4452731" cy="43689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Decoder</a:t>
            </a:r>
            <a:endParaRPr/>
          </a:p>
        </p:txBody>
      </p:sp>
      <p:sp>
        <p:nvSpPr>
          <p:cNvPr id="525" name="Google Shape;525;p32"/>
          <p:cNvSpPr/>
          <p:nvPr/>
        </p:nvSpPr>
        <p:spPr>
          <a:xfrm>
            <a:off x="6189070" y="2179347"/>
            <a:ext cx="4452731" cy="43689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Decoder</a:t>
            </a:r>
            <a:endParaRPr/>
          </a:p>
        </p:txBody>
      </p:sp>
      <p:sp>
        <p:nvSpPr>
          <p:cNvPr id="526" name="Google Shape;526;p32"/>
          <p:cNvSpPr/>
          <p:nvPr/>
        </p:nvSpPr>
        <p:spPr>
          <a:xfrm>
            <a:off x="6335151" y="3959057"/>
            <a:ext cx="4161185" cy="344557"/>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Masked Self Attention</a:t>
            </a:r>
            <a:endParaRPr/>
          </a:p>
        </p:txBody>
      </p:sp>
      <p:sp>
        <p:nvSpPr>
          <p:cNvPr id="527" name="Google Shape;527;p32"/>
          <p:cNvSpPr/>
          <p:nvPr/>
        </p:nvSpPr>
        <p:spPr>
          <a:xfrm>
            <a:off x="6334842" y="3544177"/>
            <a:ext cx="4161185" cy="344557"/>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Feed Forward</a:t>
            </a:r>
            <a:endParaRPr/>
          </a:p>
        </p:txBody>
      </p:sp>
      <p:sp>
        <p:nvSpPr>
          <p:cNvPr id="528" name="Google Shape;528;p32"/>
          <p:cNvSpPr txBox="1"/>
          <p:nvPr/>
        </p:nvSpPr>
        <p:spPr>
          <a:xfrm>
            <a:off x="7994984" y="1653558"/>
            <a:ext cx="894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(GPT-2)</a:t>
            </a:r>
            <a:endParaRPr/>
          </a:p>
        </p:txBody>
      </p:sp>
      <p:sp>
        <p:nvSpPr>
          <p:cNvPr id="529" name="Google Shape;529;p32"/>
          <p:cNvSpPr txBox="1"/>
          <p:nvPr/>
        </p:nvSpPr>
        <p:spPr>
          <a:xfrm>
            <a:off x="7855837" y="3188563"/>
            <a:ext cx="1318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(Decoder)</a:t>
            </a:r>
            <a:endParaRPr/>
          </a:p>
        </p:txBody>
      </p:sp>
      <p:sp>
        <p:nvSpPr>
          <p:cNvPr id="530" name="Google Shape;530;p32"/>
          <p:cNvSpPr/>
          <p:nvPr/>
        </p:nvSpPr>
        <p:spPr>
          <a:xfrm>
            <a:off x="3730047" y="1086787"/>
            <a:ext cx="1560754" cy="646331"/>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Clustering</a:t>
            </a:r>
            <a:endParaRPr/>
          </a:p>
        </p:txBody>
      </p:sp>
      <p:sp>
        <p:nvSpPr>
          <p:cNvPr id="531" name="Google Shape;531;p32"/>
          <p:cNvSpPr/>
          <p:nvPr/>
        </p:nvSpPr>
        <p:spPr>
          <a:xfrm rot="5400000">
            <a:off x="4883511" y="4946999"/>
            <a:ext cx="456129" cy="25874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32" name="Google Shape;532;p32"/>
          <p:cNvSpPr/>
          <p:nvPr/>
        </p:nvSpPr>
        <p:spPr>
          <a:xfrm>
            <a:off x="2563149" y="5412629"/>
            <a:ext cx="617665" cy="234878"/>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33" name="Google Shape;533;p32"/>
          <p:cNvSpPr/>
          <p:nvPr/>
        </p:nvSpPr>
        <p:spPr>
          <a:xfrm>
            <a:off x="4392867" y="5373231"/>
            <a:ext cx="497410" cy="28426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34" name="Google Shape;534;p32"/>
          <p:cNvSpPr/>
          <p:nvPr/>
        </p:nvSpPr>
        <p:spPr>
          <a:xfrm rot="10800000">
            <a:off x="2716301" y="1277239"/>
            <a:ext cx="987242" cy="307778"/>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Shape&#10;&#10;Description automatically generated with low confidence" id="535" name="Google Shape;535;p32"/>
          <p:cNvPicPr preferRelativeResize="0"/>
          <p:nvPr/>
        </p:nvPicPr>
        <p:blipFill rotWithShape="1">
          <a:blip r:embed="rId4">
            <a:alphaModFix/>
          </a:blip>
          <a:srcRect b="0" l="0" r="0" t="0"/>
          <a:stretch/>
        </p:blipFill>
        <p:spPr>
          <a:xfrm>
            <a:off x="1835115" y="5035219"/>
            <a:ext cx="821635" cy="821635"/>
          </a:xfrm>
          <a:prstGeom prst="rect">
            <a:avLst/>
          </a:prstGeom>
          <a:noFill/>
          <a:ln>
            <a:noFill/>
          </a:ln>
        </p:spPr>
      </p:pic>
      <p:sp>
        <p:nvSpPr>
          <p:cNvPr id="536" name="Google Shape;536;p32"/>
          <p:cNvSpPr txBox="1"/>
          <p:nvPr/>
        </p:nvSpPr>
        <p:spPr>
          <a:xfrm>
            <a:off x="1786331" y="4729102"/>
            <a:ext cx="9071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Legal Text</a:t>
            </a:r>
            <a:endParaRPr b="0" i="0" sz="1800" u="none" cap="none" strike="noStrike">
              <a:solidFill>
                <a:schemeClr val="dk1"/>
              </a:solidFill>
              <a:latin typeface="Calibri"/>
              <a:ea typeface="Calibri"/>
              <a:cs typeface="Calibri"/>
              <a:sym typeface="Calibri"/>
            </a:endParaRPr>
          </a:p>
        </p:txBody>
      </p:sp>
      <p:sp>
        <p:nvSpPr>
          <p:cNvPr id="537" name="Google Shape;537;p32"/>
          <p:cNvSpPr/>
          <p:nvPr/>
        </p:nvSpPr>
        <p:spPr>
          <a:xfrm rot="-5400000">
            <a:off x="5868349" y="758094"/>
            <a:ext cx="369333" cy="1508783"/>
          </a:xfrm>
          <a:prstGeom prst="bentUpArrow">
            <a:avLst>
              <a:gd fmla="val 25000" name="adj1"/>
              <a:gd fmla="val 25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Icon&#10;&#10;Description automatically generated" id="538" name="Google Shape;538;p32"/>
          <p:cNvPicPr preferRelativeResize="0"/>
          <p:nvPr/>
        </p:nvPicPr>
        <p:blipFill rotWithShape="1">
          <a:blip r:embed="rId5">
            <a:alphaModFix/>
          </a:blip>
          <a:srcRect b="0" l="0" r="0" t="0"/>
          <a:stretch/>
        </p:blipFill>
        <p:spPr>
          <a:xfrm>
            <a:off x="1869695" y="1038333"/>
            <a:ext cx="846606" cy="1011798"/>
          </a:xfrm>
          <a:prstGeom prst="rect">
            <a:avLst/>
          </a:prstGeom>
          <a:noFill/>
          <a:ln>
            <a:noFill/>
          </a:ln>
        </p:spPr>
      </p:pic>
      <p:sp>
        <p:nvSpPr>
          <p:cNvPr id="539" name="Google Shape;539;p32"/>
          <p:cNvSpPr txBox="1"/>
          <p:nvPr/>
        </p:nvSpPr>
        <p:spPr>
          <a:xfrm>
            <a:off x="1729058" y="2035851"/>
            <a:ext cx="98724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Summary</a:t>
            </a:r>
            <a:endParaRPr b="0" i="0" sz="1800" u="none" cap="none" strike="noStrike">
              <a:solidFill>
                <a:schemeClr val="dk1"/>
              </a:solidFill>
              <a:latin typeface="Calibri"/>
              <a:ea typeface="Calibri"/>
              <a:cs typeface="Calibri"/>
              <a:sym typeface="Calibri"/>
            </a:endParaRPr>
          </a:p>
        </p:txBody>
      </p:sp>
      <p:sp>
        <p:nvSpPr>
          <p:cNvPr id="540" name="Google Shape;540;p32"/>
          <p:cNvSpPr/>
          <p:nvPr/>
        </p:nvSpPr>
        <p:spPr>
          <a:xfrm>
            <a:off x="6334842" y="5231026"/>
            <a:ext cx="1475687" cy="568673"/>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Pre-Processing</a:t>
            </a:r>
            <a:endParaRPr/>
          </a:p>
        </p:txBody>
      </p:sp>
      <p:sp>
        <p:nvSpPr>
          <p:cNvPr id="541" name="Google Shape;541;p32"/>
          <p:cNvSpPr/>
          <p:nvPr/>
        </p:nvSpPr>
        <p:spPr>
          <a:xfrm>
            <a:off x="5363893" y="5397923"/>
            <a:ext cx="970949" cy="24958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42" name="Google Shape;542;p32"/>
          <p:cNvSpPr/>
          <p:nvPr/>
        </p:nvSpPr>
        <p:spPr>
          <a:xfrm rot="-5400000">
            <a:off x="6763853" y="4753120"/>
            <a:ext cx="617665" cy="234878"/>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3"/>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Sample Case Judgement-1</a:t>
            </a:r>
            <a:endParaRPr/>
          </a:p>
        </p:txBody>
      </p:sp>
      <p:sp>
        <p:nvSpPr>
          <p:cNvPr id="548" name="Google Shape;548;p33"/>
          <p:cNvSpPr txBox="1"/>
          <p:nvPr/>
        </p:nvSpPr>
        <p:spPr>
          <a:xfrm>
            <a:off x="602973" y="1468340"/>
            <a:ext cx="4538870"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549" name="Google Shape;549;p33"/>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50" name="Google Shape;550;p33"/>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51" name="Google Shape;551;p33"/>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52" name="Google Shape;552;p33"/>
          <p:cNvSpPr/>
          <p:nvPr/>
        </p:nvSpPr>
        <p:spPr>
          <a:xfrm>
            <a:off x="602973" y="1096173"/>
            <a:ext cx="10986054" cy="4836010"/>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212121"/>
              </a:buClr>
              <a:buSzPts val="1600"/>
              <a:buFont typeface="Calibri"/>
              <a:buNone/>
            </a:pPr>
            <a:r>
              <a:rPr b="0" i="0" lang="en-US" sz="1600" u="none" cap="none" strike="noStrike">
                <a:solidFill>
                  <a:srgbClr val="212121"/>
                </a:solidFill>
                <a:latin typeface="Calibri"/>
                <a:ea typeface="Calibri"/>
                <a:cs typeface="Calibri"/>
                <a:sym typeface="Calibri"/>
              </a:rPr>
              <a:t>2017 P T D 1481ORDERMIAN SAQIB NISAR, C.J.--On a complaint filed by respondent No.1 (respondent) against the appellant-department, the Federal Tax Ombudsman passed an order and made a recommendation in favour of the respondent which (order) was not assailed by the appellant by way of a representation in terms of Section 32 of the Establishment of Office of Federal Tax Ombudsman Ordinance, 2000 (the Ordinance). Instead the appellant filed a review petition in terms of Section 14(8) of the Ordinance which was dismissed vide order dated 26.1.2004. This order was then challenged by the appellant through a representation under Section 32 of the Ordinance which was accepted by the President on 9.6.2005. Aggrieved, the respondent challenged the order through a constitution petition which was allowed by the learned High Court through the impugned judgment. Leave was granted by this Court in the following terms:-Leave is granted to consider whether the petitioners had the remedy of representation before the President of Pakistan against the order passed in review by Federal Tax Ombudsman.2. Heard. The Ordinance is a comprehensive legislative instrument and a complete code in itself in consonance with its objects. The powers of the Federal Tax Ombudsman are enunciated by Section 14 of the Ordinance. Section 10 of the Ordinance sets out the procedure to deal with complaints or grievance petitions and the process of collecting and recording of evidence. Section 11(1) of the Ordinance prescribes If the Federal Tax Ombudsman is of opinion that the matter considered amounts to coal-administration, he shall communicate his finding with a recommendation to the Revenue Division within a period of sixty days from the date of receipt of the complaint, reference or motion, as the case may be (emphasis supplied). It is further provided by Section 11(2) that The Revenue Division shall, within such time as may be specified by the Federal Tax Ombudsman, inform him about the action taken on his recommendations or the reasons for not complying with the same. Be that as it may, recourse against any recommendation made pursuant to Section 11,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58" name="Google Shape;558;p34"/>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59" name="Google Shape;559;p34"/>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60" name="Google Shape;560;p34"/>
          <p:cNvSpPr/>
          <p:nvPr/>
        </p:nvSpPr>
        <p:spPr>
          <a:xfrm>
            <a:off x="205408" y="410817"/>
            <a:ext cx="5731565" cy="547252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61" name="Google Shape;561;p34"/>
          <p:cNvSpPr/>
          <p:nvPr/>
        </p:nvSpPr>
        <p:spPr>
          <a:xfrm>
            <a:off x="6255027" y="410817"/>
            <a:ext cx="5731565" cy="547252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62" name="Google Shape;562;p34"/>
          <p:cNvSpPr txBox="1"/>
          <p:nvPr/>
        </p:nvSpPr>
        <p:spPr>
          <a:xfrm>
            <a:off x="205407" y="422983"/>
            <a:ext cx="573156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Reference Summary</a:t>
            </a:r>
            <a:endParaRPr/>
          </a:p>
          <a:p>
            <a:pPr indent="0" lvl="0" marL="0" marR="0" rtl="0" algn="l">
              <a:spcBef>
                <a:spcPts val="0"/>
              </a:spcBef>
              <a:spcAft>
                <a:spcPts val="0"/>
              </a:spcAft>
              <a:buNone/>
            </a:pPr>
            <a:r>
              <a:rPr b="0" i="0" lang="en-US" sz="1600" u="none" cap="none" strike="noStrike">
                <a:solidFill>
                  <a:schemeClr val="dk1"/>
                </a:solidFill>
                <a:highlight>
                  <a:srgbClr val="FFFF00"/>
                </a:highlight>
                <a:latin typeface="Calibri"/>
                <a:ea typeface="Calibri"/>
                <a:cs typeface="Calibri"/>
                <a:sym typeface="Calibri"/>
              </a:rPr>
              <a:t>2017 P T D 1481</a:t>
            </a:r>
            <a:r>
              <a:rPr b="0" i="0" lang="en-US" sz="1600" u="none" cap="none" strike="noStrike">
                <a:solidFill>
                  <a:schemeClr val="dk1"/>
                </a:solidFill>
                <a:latin typeface="Calibri"/>
                <a:ea typeface="Calibri"/>
                <a:cs typeface="Calibri"/>
                <a:sym typeface="Calibri"/>
              </a:rPr>
              <a:t>[Supreme Court of Pakistan]Present </a:t>
            </a:r>
            <a:r>
              <a:rPr b="0" i="0" lang="en-US" sz="1600" u="none" cap="none" strike="noStrike">
                <a:solidFill>
                  <a:schemeClr val="dk1"/>
                </a:solidFill>
                <a:highlight>
                  <a:srgbClr val="FFFF00"/>
                </a:highlight>
                <a:latin typeface="Calibri"/>
                <a:ea typeface="Calibri"/>
                <a:cs typeface="Calibri"/>
                <a:sym typeface="Calibri"/>
              </a:rPr>
              <a:t>Mian Saqib Nisar, C.J.</a:t>
            </a:r>
            <a:r>
              <a:rPr b="0" i="0" lang="en-US" sz="1600" u="none" cap="none" strike="noStrike">
                <a:solidFill>
                  <a:schemeClr val="dk1"/>
                </a:solidFill>
                <a:latin typeface="Calibri"/>
                <a:ea typeface="Calibri"/>
                <a:cs typeface="Calibri"/>
                <a:sym typeface="Calibri"/>
              </a:rPr>
              <a:t>, Umar Ata Bandial and Maqbool Baqar, JJFEDERATION OF PAKISTAN through Secretary Revenue Division, Islamabad and others Versus Messrs SAHIB JEE and others Civil Appeal No.1074 of 2009, decided on 19th January, 2017.(Against the judgment dated 20-3-2009 of the Lahore High Court, Lahore passed in W.P. No.11983 of 2005).(a) Establishment of Office </a:t>
            </a:r>
            <a:r>
              <a:rPr b="0" i="0" lang="en-US" sz="1600" u="none" cap="none" strike="noStrike">
                <a:solidFill>
                  <a:schemeClr val="dk1"/>
                </a:solidFill>
                <a:highlight>
                  <a:srgbClr val="FFFF00"/>
                </a:highlight>
                <a:latin typeface="Calibri"/>
                <a:ea typeface="Calibri"/>
                <a:cs typeface="Calibri"/>
                <a:sym typeface="Calibri"/>
              </a:rPr>
              <a:t>of Federal Tax Ombudsman</a:t>
            </a:r>
            <a:r>
              <a:rPr b="0" i="0" lang="en-US" sz="1600" u="none" cap="none" strike="noStrike">
                <a:solidFill>
                  <a:schemeClr val="dk1"/>
                </a:solidFill>
                <a:latin typeface="Calibri"/>
                <a:ea typeface="Calibri"/>
                <a:cs typeface="Calibri"/>
                <a:sym typeface="Calibri"/>
              </a:rPr>
              <a:t> Ordinance (XXXV of 2000)-------Ss. 11 &amp; 32---Reference to the President against </a:t>
            </a:r>
            <a:r>
              <a:rPr b="0" i="0" lang="en-US" sz="1600" u="none" cap="none" strike="noStrike">
                <a:solidFill>
                  <a:schemeClr val="dk1"/>
                </a:solidFill>
                <a:highlight>
                  <a:srgbClr val="FFFF00"/>
                </a:highlight>
                <a:latin typeface="Calibri"/>
                <a:ea typeface="Calibri"/>
                <a:cs typeface="Calibri"/>
                <a:sym typeface="Calibri"/>
              </a:rPr>
              <a:t>recommendation</a:t>
            </a:r>
            <a:r>
              <a:rPr b="0" i="0" lang="en-US" sz="1600" u="none" cap="none" strike="noStrike">
                <a:solidFill>
                  <a:schemeClr val="dk1"/>
                </a:solidFill>
                <a:latin typeface="Calibri"/>
                <a:ea typeface="Calibri"/>
                <a:cs typeface="Calibri"/>
                <a:sym typeface="Calibri"/>
              </a:rPr>
              <a:t> of Ombudsman---Scope---When the Revenue Division or any person was aggrieved of a recommendation made by the </a:t>
            </a:r>
            <a:r>
              <a:rPr b="0" i="0" lang="en-US" sz="1600" u="none" cap="none" strike="noStrike">
                <a:solidFill>
                  <a:schemeClr val="dk1"/>
                </a:solidFill>
                <a:highlight>
                  <a:srgbClr val="FFFF00"/>
                </a:highlight>
                <a:latin typeface="Calibri"/>
                <a:ea typeface="Calibri"/>
                <a:cs typeface="Calibri"/>
                <a:sym typeface="Calibri"/>
              </a:rPr>
              <a:t>Federal Tax Ombudsman </a:t>
            </a:r>
            <a:r>
              <a:rPr b="0" i="0" lang="en-US" sz="1600" u="none" cap="none" strike="noStrike">
                <a:solidFill>
                  <a:schemeClr val="dk1"/>
                </a:solidFill>
                <a:latin typeface="Calibri"/>
                <a:ea typeface="Calibri"/>
                <a:cs typeface="Calibri"/>
                <a:sym typeface="Calibri"/>
              </a:rPr>
              <a:t>in terms of S.11 of the </a:t>
            </a:r>
            <a:r>
              <a:rPr b="0" i="0" lang="en-US" sz="1600" u="none" cap="none" strike="noStrike">
                <a:solidFill>
                  <a:schemeClr val="dk1"/>
                </a:solidFill>
                <a:highlight>
                  <a:srgbClr val="FFFF00"/>
                </a:highlight>
                <a:latin typeface="Calibri"/>
                <a:ea typeface="Calibri"/>
                <a:cs typeface="Calibri"/>
                <a:sym typeface="Calibri"/>
              </a:rPr>
              <a:t>Establishment of Office of Federal Tax Ombudsman Ordinanc</a:t>
            </a:r>
            <a:r>
              <a:rPr b="0" i="0" lang="en-US" sz="1600" u="none" cap="none" strike="noStrike">
                <a:solidFill>
                  <a:schemeClr val="dk1"/>
                </a:solidFill>
                <a:latin typeface="Calibri"/>
                <a:ea typeface="Calibri"/>
                <a:cs typeface="Calibri"/>
                <a:sym typeface="Calibri"/>
              </a:rPr>
              <a:t>e</a:t>
            </a:r>
            <a:r>
              <a:rPr b="0" i="0" lang="en-US" sz="1600" u="none" cap="none" strike="noStrike">
                <a:solidFill>
                  <a:schemeClr val="dk1"/>
                </a:solidFill>
                <a:highlight>
                  <a:srgbClr val="FFFF00"/>
                </a:highlight>
                <a:latin typeface="Calibri"/>
                <a:ea typeface="Calibri"/>
                <a:cs typeface="Calibri"/>
                <a:sym typeface="Calibri"/>
              </a:rPr>
              <a:t>, 2000</a:t>
            </a:r>
            <a:r>
              <a:rPr b="0" i="0" lang="en-US" sz="1600" u="none" cap="none" strike="noStrike">
                <a:solidFill>
                  <a:schemeClr val="dk1"/>
                </a:solidFill>
                <a:latin typeface="Calibri"/>
                <a:ea typeface="Calibri"/>
                <a:cs typeface="Calibri"/>
                <a:sym typeface="Calibri"/>
              </a:rPr>
              <a:t>, ithe may file a </a:t>
            </a:r>
            <a:r>
              <a:rPr b="0" i="0" lang="en-US" sz="1600" u="none" cap="none" strike="noStrike">
                <a:solidFill>
                  <a:schemeClr val="dk1"/>
                </a:solidFill>
                <a:highlight>
                  <a:srgbClr val="FFFF00"/>
                </a:highlight>
                <a:latin typeface="Calibri"/>
                <a:ea typeface="Calibri"/>
                <a:cs typeface="Calibri"/>
                <a:sym typeface="Calibri"/>
              </a:rPr>
              <a:t>representation</a:t>
            </a:r>
            <a:r>
              <a:rPr b="0" i="0" lang="en-US" sz="1600" u="none" cap="none" strike="noStrike">
                <a:solidFill>
                  <a:schemeClr val="dk1"/>
                </a:solidFill>
                <a:latin typeface="Calibri"/>
                <a:ea typeface="Calibri"/>
                <a:cs typeface="Calibri"/>
                <a:sym typeface="Calibri"/>
              </a:rPr>
              <a:t> to the President of Pakistan within 30 days of such recommendation---Said remedy of representation, though not stricto sensu akin to an appeal, was nevertheless a statutory remedy and, therefore, the provision must be strictly construed and applied, meaning thereby that a representation was only available to either </a:t>
            </a:r>
            <a:r>
              <a:rPr b="0" i="0" lang="en-US" sz="1600" u="none" cap="none" strike="noStrike">
                <a:solidFill>
                  <a:schemeClr val="dk1"/>
                </a:solidFill>
                <a:highlight>
                  <a:srgbClr val="FFFF00"/>
                </a:highlight>
                <a:latin typeface="Calibri"/>
                <a:ea typeface="Calibri"/>
                <a:cs typeface="Calibri"/>
                <a:sym typeface="Calibri"/>
              </a:rPr>
              <a:t>the Revenue Division</a:t>
            </a:r>
            <a:r>
              <a:rPr b="0" i="0" lang="en-US" sz="1600" u="none" cap="none" strike="noStrike">
                <a:solidFill>
                  <a:schemeClr val="dk1"/>
                </a:solidFill>
                <a:latin typeface="Calibri"/>
                <a:ea typeface="Calibri"/>
                <a:cs typeface="Calibri"/>
                <a:sym typeface="Calibri"/>
              </a:rPr>
              <a:t> or an aggrieved person as against a recommendation of the </a:t>
            </a:r>
            <a:r>
              <a:rPr b="0" i="0" lang="en-US" sz="1600" u="none" cap="none" strike="noStrike">
                <a:solidFill>
                  <a:schemeClr val="dk1"/>
                </a:solidFill>
                <a:highlight>
                  <a:srgbClr val="FFFF00"/>
                </a:highlight>
                <a:latin typeface="Calibri"/>
                <a:ea typeface="Calibri"/>
                <a:cs typeface="Calibri"/>
                <a:sym typeface="Calibri"/>
              </a:rPr>
              <a:t>Federal Tax Ombudsman </a:t>
            </a:r>
            <a:r>
              <a:rPr b="0" i="0" lang="en-US" sz="1600" u="none" cap="none" strike="noStrike">
                <a:solidFill>
                  <a:schemeClr val="dk1"/>
                </a:solidFill>
                <a:latin typeface="Calibri"/>
                <a:ea typeface="Calibri"/>
                <a:cs typeface="Calibri"/>
                <a:sym typeface="Calibri"/>
              </a:rPr>
              <a:t>within…</a:t>
            </a:r>
            <a:endParaRPr/>
          </a:p>
        </p:txBody>
      </p:sp>
      <p:sp>
        <p:nvSpPr>
          <p:cNvPr id="563" name="Google Shape;563;p34"/>
          <p:cNvSpPr txBox="1"/>
          <p:nvPr/>
        </p:nvSpPr>
        <p:spPr>
          <a:xfrm>
            <a:off x="6255026" y="375301"/>
            <a:ext cx="5731565"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GPT2-generated Summary</a:t>
            </a:r>
            <a:endParaRPr/>
          </a:p>
          <a:p>
            <a:pPr indent="0" lvl="0" marL="0" marR="0" rtl="0" algn="l">
              <a:spcBef>
                <a:spcPts val="0"/>
              </a:spcBef>
              <a:spcAft>
                <a:spcPts val="0"/>
              </a:spcAft>
              <a:buNone/>
            </a:pPr>
            <a:r>
              <a:rPr b="0" i="0" lang="en-US" sz="1600" u="none" cap="none" strike="noStrike">
                <a:solidFill>
                  <a:schemeClr val="dk1"/>
                </a:solidFill>
                <a:highlight>
                  <a:srgbClr val="FFFF00"/>
                </a:highlight>
                <a:latin typeface="Calibri"/>
                <a:ea typeface="Calibri"/>
                <a:cs typeface="Calibri"/>
                <a:sym typeface="Calibri"/>
              </a:rPr>
              <a:t>2017 P T D 1481</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ORDER</a:t>
            </a:r>
            <a:endParaRPr/>
          </a:p>
          <a:p>
            <a:pPr indent="0" lvl="0" marL="0" marR="0" rtl="0" algn="l">
              <a:spcBef>
                <a:spcPts val="0"/>
              </a:spcBef>
              <a:spcAft>
                <a:spcPts val="0"/>
              </a:spcAft>
              <a:buNone/>
            </a:pPr>
            <a:r>
              <a:rPr b="0" i="0" lang="en-US" sz="1600" u="none" cap="none" strike="noStrike">
                <a:solidFill>
                  <a:schemeClr val="dk1"/>
                </a:solidFill>
                <a:highlight>
                  <a:srgbClr val="FFFF00"/>
                </a:highlight>
                <a:latin typeface="Calibri"/>
                <a:ea typeface="Calibri"/>
                <a:cs typeface="Calibri"/>
                <a:sym typeface="Calibri"/>
              </a:rPr>
              <a:t>MIAN SAQIB NISAR, C.J</a:t>
            </a:r>
            <a:r>
              <a:rPr b="0" i="0" lang="en-US" sz="1600" u="none" cap="none" strike="noStrike">
                <a:solidFill>
                  <a:schemeClr val="dk1"/>
                </a:solidFill>
                <a:latin typeface="Calibri"/>
                <a:ea typeface="Calibri"/>
                <a:cs typeface="Calibri"/>
                <a:sym typeface="Calibri"/>
              </a:rPr>
              <a:t>.--On a complaint filed by respondent No.1 (respondent) against the appellant-department, the </a:t>
            </a:r>
            <a:r>
              <a:rPr b="0" i="0" lang="en-US" sz="1600" u="none" cap="none" strike="noStrike">
                <a:solidFill>
                  <a:schemeClr val="dk1"/>
                </a:solidFill>
                <a:highlight>
                  <a:srgbClr val="FFFF00"/>
                </a:highlight>
                <a:latin typeface="Calibri"/>
                <a:ea typeface="Calibri"/>
                <a:cs typeface="Calibri"/>
                <a:sym typeface="Calibri"/>
              </a:rPr>
              <a:t>Federal Tax Ombudsman</a:t>
            </a:r>
            <a:r>
              <a:rPr b="0" i="0" lang="en-US" sz="1600" u="none" cap="none" strike="noStrike">
                <a:solidFill>
                  <a:schemeClr val="dk1"/>
                </a:solidFill>
                <a:latin typeface="Calibri"/>
                <a:ea typeface="Calibri"/>
                <a:cs typeface="Calibri"/>
                <a:sym typeface="Calibri"/>
              </a:rPr>
              <a:t> passed an order and made a </a:t>
            </a:r>
            <a:r>
              <a:rPr b="0" i="0" lang="en-US" sz="1600" u="none" cap="none" strike="noStrike">
                <a:solidFill>
                  <a:schemeClr val="dk1"/>
                </a:solidFill>
                <a:highlight>
                  <a:srgbClr val="FFFF00"/>
                </a:highlight>
                <a:latin typeface="Calibri"/>
                <a:ea typeface="Calibri"/>
                <a:cs typeface="Calibri"/>
                <a:sym typeface="Calibri"/>
              </a:rPr>
              <a:t>recommendation</a:t>
            </a:r>
            <a:r>
              <a:rPr b="0" i="0" lang="en-US" sz="1600" u="none" cap="none" strike="noStrike">
                <a:solidFill>
                  <a:schemeClr val="dk1"/>
                </a:solidFill>
                <a:latin typeface="Calibri"/>
                <a:ea typeface="Calibri"/>
                <a:cs typeface="Calibri"/>
                <a:sym typeface="Calibri"/>
              </a:rPr>
              <a:t> in favour of the respondent which (order) was not assailed by the appellant by way of a representation in terms of Section 32 of the </a:t>
            </a:r>
            <a:r>
              <a:rPr b="0" i="0" lang="en-US" sz="1600" u="none" cap="none" strike="noStrike">
                <a:solidFill>
                  <a:schemeClr val="dk1"/>
                </a:solidFill>
                <a:highlight>
                  <a:srgbClr val="FFFF00"/>
                </a:highlight>
                <a:latin typeface="Calibri"/>
                <a:ea typeface="Calibri"/>
                <a:cs typeface="Calibri"/>
                <a:sym typeface="Calibri"/>
              </a:rPr>
              <a:t>Establishment of Office of Federal Tax Ombudsman Ordinance</a:t>
            </a:r>
            <a:r>
              <a:rPr b="0" i="0" lang="en-US" sz="1600" u="none" cap="none" strike="noStrike">
                <a:solidFill>
                  <a:schemeClr val="dk1"/>
                </a:solidFill>
                <a:latin typeface="Calibri"/>
                <a:ea typeface="Calibri"/>
                <a:cs typeface="Calibri"/>
                <a:sym typeface="Calibri"/>
              </a:rPr>
              <a:t>, </a:t>
            </a:r>
            <a:r>
              <a:rPr b="0" i="0" lang="en-US" sz="1600" u="none" cap="none" strike="noStrike">
                <a:solidFill>
                  <a:schemeClr val="dk1"/>
                </a:solidFill>
                <a:highlight>
                  <a:srgbClr val="FFFF00"/>
                </a:highlight>
                <a:latin typeface="Calibri"/>
                <a:ea typeface="Calibri"/>
                <a:cs typeface="Calibri"/>
                <a:sym typeface="Calibri"/>
              </a:rPr>
              <a:t>2000</a:t>
            </a:r>
            <a:r>
              <a:rPr b="0" i="0" lang="en-US" sz="1600" u="none" cap="none" strike="noStrike">
                <a:solidFill>
                  <a:schemeClr val="dk1"/>
                </a:solidFill>
                <a:latin typeface="Calibri"/>
                <a:ea typeface="Calibri"/>
                <a:cs typeface="Calibri"/>
                <a:sym typeface="Calibri"/>
              </a:rPr>
              <a:t> (the Ordinance). This order was then challenged by the appellant through a </a:t>
            </a:r>
            <a:r>
              <a:rPr b="0" i="0" lang="en-US" sz="1600" u="none" cap="none" strike="noStrike">
                <a:solidFill>
                  <a:schemeClr val="dk1"/>
                </a:solidFill>
                <a:highlight>
                  <a:srgbClr val="FFFF00"/>
                </a:highlight>
                <a:latin typeface="Calibri"/>
                <a:ea typeface="Calibri"/>
                <a:cs typeface="Calibri"/>
                <a:sym typeface="Calibri"/>
              </a:rPr>
              <a:t>representation</a:t>
            </a:r>
            <a:r>
              <a:rPr b="0" i="0" lang="en-US" sz="1600" u="none" cap="none" strike="noStrike">
                <a:solidFill>
                  <a:schemeClr val="dk1"/>
                </a:solidFill>
                <a:latin typeface="Calibri"/>
                <a:ea typeface="Calibri"/>
                <a:cs typeface="Calibri"/>
                <a:sym typeface="Calibri"/>
              </a:rPr>
              <a:t> under Section 32 of the Ordinance which was accepted by the President on 9.6.2005. It is further provided by Section 11(2) that </a:t>
            </a:r>
            <a:r>
              <a:rPr b="0" i="0" lang="en-US" sz="1600" u="none" cap="none" strike="noStrike">
                <a:solidFill>
                  <a:schemeClr val="dk1"/>
                </a:solidFill>
                <a:highlight>
                  <a:srgbClr val="FFFF00"/>
                </a:highlight>
                <a:latin typeface="Calibri"/>
                <a:ea typeface="Calibri"/>
                <a:cs typeface="Calibri"/>
                <a:sym typeface="Calibri"/>
              </a:rPr>
              <a:t>The Revenue Division </a:t>
            </a:r>
            <a:r>
              <a:rPr b="0" i="0" lang="en-US" sz="1600" u="none" cap="none" strike="noStrike">
                <a:solidFill>
                  <a:schemeClr val="dk1"/>
                </a:solidFill>
                <a:latin typeface="Calibri"/>
                <a:ea typeface="Calibri"/>
                <a:cs typeface="Calibri"/>
                <a:sym typeface="Calibri"/>
              </a:rPr>
              <a:t>shall, within such time as may be specified by the </a:t>
            </a:r>
            <a:r>
              <a:rPr b="0" i="0" lang="en-US" sz="1600" u="none" cap="none" strike="noStrike">
                <a:solidFill>
                  <a:schemeClr val="dk1"/>
                </a:solidFill>
                <a:highlight>
                  <a:srgbClr val="FFFF00"/>
                </a:highlight>
                <a:latin typeface="Calibri"/>
                <a:ea typeface="Calibri"/>
                <a:cs typeface="Calibri"/>
                <a:sym typeface="Calibri"/>
              </a:rPr>
              <a:t>Federal Tax Ombudsman</a:t>
            </a:r>
            <a:r>
              <a:rPr b="0" i="0" lang="en-US" sz="1600" u="none" cap="none" strike="noStrike">
                <a:solidFill>
                  <a:schemeClr val="dk1"/>
                </a:solidFill>
                <a:latin typeface="Calibri"/>
                <a:ea typeface="Calibri"/>
                <a:cs typeface="Calibri"/>
                <a:sym typeface="Calibri"/>
              </a:rPr>
              <a:t>, inform him about the action taken on his recommendations or the reasons for not complying with the same. In addition, the Federal Tax Ombudsman is also empowered by Section 14(8).to exercise the power of review. Conversely, where a recommendation earlier made by the Federal Tax Ombudsman is not set aside while exercising the power of review, the order dismissing the review petition would not tantamount to a fresh recommendation in terms of Sections 11 and 32 of the Ordinance…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5"/>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Sample Case Judgement-2</a:t>
            </a:r>
            <a:endParaRPr/>
          </a:p>
        </p:txBody>
      </p:sp>
      <p:sp>
        <p:nvSpPr>
          <p:cNvPr id="569" name="Google Shape;569;p35"/>
          <p:cNvSpPr txBox="1"/>
          <p:nvPr/>
        </p:nvSpPr>
        <p:spPr>
          <a:xfrm>
            <a:off x="602973" y="1468340"/>
            <a:ext cx="4538870"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570" name="Google Shape;570;p35"/>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71" name="Google Shape;571;p35"/>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72" name="Google Shape;572;p35"/>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73" name="Google Shape;573;p35"/>
          <p:cNvSpPr/>
          <p:nvPr/>
        </p:nvSpPr>
        <p:spPr>
          <a:xfrm>
            <a:off x="602973" y="1096173"/>
            <a:ext cx="10986054" cy="4836010"/>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212121"/>
              </a:buClr>
              <a:buSzPts val="1600"/>
              <a:buFont typeface="Calibri"/>
              <a:buNone/>
            </a:pPr>
            <a:r>
              <a:rPr b="0" i="0" lang="en-US" sz="1600" u="none" cap="none" strike="noStrike">
                <a:solidFill>
                  <a:srgbClr val="212121"/>
                </a:solidFill>
                <a:latin typeface="Calibri"/>
                <a:ea typeface="Calibri"/>
                <a:cs typeface="Calibri"/>
                <a:sym typeface="Calibri"/>
              </a:rPr>
              <a:t>2016 S C M R 1420JUDGMENTFAISAL ARAB, J.---In the bye-election that was held for the Punjab Assembly constituency PP-240 D.G. Khan-I, the appellant was declared returned candidate. Her election was challenged by losing candidate i.e. respondent No. 1 through an election petition filed in the Election Tribunal, Bahawalpur and D.G. Khan Divisions under section 52 of the Representation of the People Act, 1976. Corrupt and illegal practices were alleged. During pendency of the election petition, the respondent No. 1 moved an application under section 76A of the Representation of the People Act, 1976. This provision of law entrusts the Election Tribunal with additional power to declare an election of the returned candidate void if any material from any source or information is laid before it that the returned candidate had inter alia submitted a false or incorrect statement of assets and liabilities of his own or his spouse or his dependents. Before the Tribunal though the allegations of corrupt practices could not be established however while hearing the application filed under Section 76A of the Representation of the People Act, 1976 it transpired that the respondent No. 1 in her nomination form failed to disclose properties such as (i) land measuring 448 kanals 4 marlas situated in Moza Bairoot Mandhawani, Tribal District Khazi Khan (owned by husband of the appellant) and (ii) land measuring 263 kanals 14 marlas situated in Moza Bait Wasava Khan Wala Tehsil and District Layyah and (iii) land measuring 13 kanals 16 marlas situated in Bait Wasava Kalroo Tehsil and District Layyah, and (iv) land measuring 77 acres situated in Mouza Khanwala, Wasavewala, Layyah (owned by the appellant) were not disclosed in the nomination papers. Consequently, the election of the appellant was declared void and fresh elections were ordered to be held in the constituency. Against such decision, the present appeal has been filed.2. Learned counsel for the appellant contended that section 76A of Representation of the People Act, 1976 is contrary to the provisions of Article 225 of the Constitution. He submitted that according to Article 225 of the Constitution, no election to a House or Provincial Assembly can be called in question except by election petition and in the election petition the respondent No. 1 failed in establishing plea of corrupt and illegal election practices.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6"/>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79" name="Google Shape;579;p36"/>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580" name="Google Shape;580;p36"/>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581" name="Google Shape;581;p36"/>
          <p:cNvSpPr/>
          <p:nvPr/>
        </p:nvSpPr>
        <p:spPr>
          <a:xfrm>
            <a:off x="205408" y="410817"/>
            <a:ext cx="5731565" cy="547252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82" name="Google Shape;582;p36"/>
          <p:cNvSpPr/>
          <p:nvPr/>
        </p:nvSpPr>
        <p:spPr>
          <a:xfrm>
            <a:off x="6255027" y="410817"/>
            <a:ext cx="5731565" cy="547252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83" name="Google Shape;583;p36"/>
          <p:cNvSpPr txBox="1"/>
          <p:nvPr/>
        </p:nvSpPr>
        <p:spPr>
          <a:xfrm>
            <a:off x="205408" y="375301"/>
            <a:ext cx="5731565"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Reference Summary</a:t>
            </a:r>
            <a:endParaRPr/>
          </a:p>
          <a:p>
            <a:pPr indent="0" lvl="0" marL="0" marR="0" rtl="0" algn="l">
              <a:spcBef>
                <a:spcPts val="0"/>
              </a:spcBef>
              <a:spcAft>
                <a:spcPts val="0"/>
              </a:spcAft>
              <a:buNone/>
            </a:pPr>
            <a:r>
              <a:rPr b="0" i="0" lang="en-US" sz="1600" u="none" cap="none" strike="noStrike">
                <a:solidFill>
                  <a:schemeClr val="dk1"/>
                </a:solidFill>
                <a:highlight>
                  <a:srgbClr val="FFFF00"/>
                </a:highlight>
                <a:latin typeface="Calibri"/>
                <a:ea typeface="Calibri"/>
                <a:cs typeface="Calibri"/>
                <a:sym typeface="Calibri"/>
              </a:rPr>
              <a:t>2016 S C M R 1420</a:t>
            </a:r>
            <a:r>
              <a:rPr b="0" i="0" lang="en-US" sz="1600" u="none" cap="none" strike="noStrike">
                <a:solidFill>
                  <a:schemeClr val="dk1"/>
                </a:solidFill>
                <a:latin typeface="Calibri"/>
                <a:ea typeface="Calibri"/>
                <a:cs typeface="Calibri"/>
                <a:sym typeface="Calibri"/>
              </a:rPr>
              <a:t>[Supreme Court of Pakistan]Present: Anwar Zaheer Jamali, C.J., Sh. Azmat Saeed and Faisal Arab, JJMs. SHAMUNA BADSHAH QAISARANI---Appellant Versus Khuwaja MUHAMMAD DAWOOD and others---Respondents Civil Appeal No. 1628 of 2014, decided on 9th May, 2016.(On appeal against the judgment dated 19-11-2014 passed by Election Tribunal, </a:t>
            </a:r>
            <a:r>
              <a:rPr b="0" i="0" lang="en-US" sz="1600" u="none" cap="none" strike="noStrike">
                <a:solidFill>
                  <a:schemeClr val="dk1"/>
                </a:solidFill>
                <a:highlight>
                  <a:srgbClr val="FFFF00"/>
                </a:highlight>
                <a:latin typeface="Calibri"/>
                <a:ea typeface="Calibri"/>
                <a:cs typeface="Calibri"/>
                <a:sym typeface="Calibri"/>
              </a:rPr>
              <a:t>Bahawalpur and D.G. Khan Divisions</a:t>
            </a:r>
            <a:r>
              <a:rPr b="0" i="0" lang="en-US" sz="1600" u="none" cap="none" strike="noStrike">
                <a:solidFill>
                  <a:schemeClr val="dk1"/>
                </a:solidFill>
                <a:latin typeface="Calibri"/>
                <a:ea typeface="Calibri"/>
                <a:cs typeface="Calibri"/>
                <a:sym typeface="Calibri"/>
              </a:rPr>
              <a:t> in Election Petition No. 13 of 2013)(a) </a:t>
            </a:r>
            <a:r>
              <a:rPr b="0" i="0" lang="en-US" sz="1600" u="none" cap="none" strike="noStrike">
                <a:solidFill>
                  <a:schemeClr val="dk1"/>
                </a:solidFill>
                <a:highlight>
                  <a:srgbClr val="FFFF00"/>
                </a:highlight>
                <a:latin typeface="Calibri"/>
                <a:ea typeface="Calibri"/>
                <a:cs typeface="Calibri"/>
                <a:sym typeface="Calibri"/>
              </a:rPr>
              <a:t>Representation of the People Act </a:t>
            </a:r>
            <a:r>
              <a:rPr b="0" i="0" lang="en-US" sz="1600" u="none" cap="none" strike="noStrike">
                <a:solidFill>
                  <a:schemeClr val="dk1"/>
                </a:solidFill>
                <a:latin typeface="Calibri"/>
                <a:ea typeface="Calibri"/>
                <a:cs typeface="Calibri"/>
                <a:sym typeface="Calibri"/>
              </a:rPr>
              <a:t>(LXXXV of </a:t>
            </a:r>
            <a:r>
              <a:rPr b="0" i="0" lang="en-US" sz="1600" u="none" cap="none" strike="noStrike">
                <a:solidFill>
                  <a:schemeClr val="dk1"/>
                </a:solidFill>
                <a:highlight>
                  <a:srgbClr val="FFFF00"/>
                </a:highlight>
                <a:latin typeface="Calibri"/>
                <a:ea typeface="Calibri"/>
                <a:cs typeface="Calibri"/>
                <a:sym typeface="Calibri"/>
              </a:rPr>
              <a:t>1976</a:t>
            </a:r>
            <a:r>
              <a:rPr b="0" i="0" lang="en-US" sz="1600" u="none" cap="none" strike="noStrike">
                <a:solidFill>
                  <a:schemeClr val="dk1"/>
                </a:solidFill>
                <a:latin typeface="Calibri"/>
                <a:ea typeface="Calibri"/>
                <a:cs typeface="Calibri"/>
                <a:sym typeface="Calibri"/>
              </a:rPr>
              <a:t>)--- ----S. </a:t>
            </a:r>
            <a:r>
              <a:rPr b="0" i="0" lang="en-US" sz="1600" u="none" cap="none" strike="noStrike">
                <a:solidFill>
                  <a:schemeClr val="dk1"/>
                </a:solidFill>
                <a:highlight>
                  <a:srgbClr val="FFFF00"/>
                </a:highlight>
                <a:latin typeface="Calibri"/>
                <a:ea typeface="Calibri"/>
                <a:cs typeface="Calibri"/>
                <a:sym typeface="Calibri"/>
              </a:rPr>
              <a:t>76A</a:t>
            </a:r>
            <a:r>
              <a:rPr b="0" i="0" lang="en-US" sz="1600" u="none" cap="none" strike="noStrike">
                <a:solidFill>
                  <a:schemeClr val="dk1"/>
                </a:solidFill>
                <a:latin typeface="Calibri"/>
                <a:ea typeface="Calibri"/>
                <a:cs typeface="Calibri"/>
                <a:sym typeface="Calibri"/>
              </a:rPr>
              <a:t>---Non-disclosure/incorrect disclosure of properties belonging to returned </a:t>
            </a:r>
            <a:r>
              <a:rPr b="0" i="0" lang="en-US" sz="1600" u="none" cap="none" strike="noStrike">
                <a:solidFill>
                  <a:schemeClr val="dk1"/>
                </a:solidFill>
                <a:highlight>
                  <a:srgbClr val="FFFF00"/>
                </a:highlight>
                <a:latin typeface="Calibri"/>
                <a:ea typeface="Calibri"/>
                <a:cs typeface="Calibri"/>
                <a:sym typeface="Calibri"/>
              </a:rPr>
              <a:t>candidate</a:t>
            </a:r>
            <a:r>
              <a:rPr b="0" i="0" lang="en-US" sz="1600" u="none" cap="none" strike="noStrike">
                <a:solidFill>
                  <a:schemeClr val="dk1"/>
                </a:solidFill>
                <a:latin typeface="Calibri"/>
                <a:ea typeface="Calibri"/>
                <a:cs typeface="Calibri"/>
                <a:sym typeface="Calibri"/>
              </a:rPr>
              <a:t> and her spouse---</a:t>
            </a:r>
            <a:r>
              <a:rPr b="0" i="0" lang="en-US" sz="1600" u="none" cap="none" strike="noStrike">
                <a:solidFill>
                  <a:schemeClr val="dk1"/>
                </a:solidFill>
                <a:highlight>
                  <a:srgbClr val="00FF00"/>
                </a:highlight>
                <a:latin typeface="Calibri"/>
                <a:ea typeface="Calibri"/>
                <a:cs typeface="Calibri"/>
                <a:sym typeface="Calibri"/>
              </a:rPr>
              <a:t>Election of returned candidate declared as void</a:t>
            </a:r>
            <a:r>
              <a:rPr b="0" i="0" lang="en-US" sz="1600" u="none" cap="none" strike="noStrike">
                <a:solidFill>
                  <a:schemeClr val="dk1"/>
                </a:solidFill>
                <a:latin typeface="Calibri"/>
                <a:ea typeface="Calibri"/>
                <a:cs typeface="Calibri"/>
                <a:sym typeface="Calibri"/>
              </a:rPr>
              <a:t>---Fact that certain properties were not disclosed in the nomination papers was not denied by the returned candidate in the present case---Plea by returned candidate that subject properties were not disclosed as they were transferred to her brother, did not find support from the revenue record---Only in an </a:t>
            </a:r>
            <a:r>
              <a:rPr b="0" i="0" lang="en-US" sz="1600" u="none" cap="none" strike="noStrike">
                <a:solidFill>
                  <a:schemeClr val="dk1"/>
                </a:solidFill>
                <a:highlight>
                  <a:srgbClr val="FFFF00"/>
                </a:highlight>
                <a:latin typeface="Calibri"/>
                <a:ea typeface="Calibri"/>
                <a:cs typeface="Calibri"/>
                <a:sym typeface="Calibri"/>
              </a:rPr>
              <a:t>affidavit it had been disclosed that the properties had been transferred to her brothers-</a:t>
            </a:r>
            <a:r>
              <a:rPr b="0" i="0" lang="en-US" sz="1600" u="none" cap="none" strike="noStrike">
                <a:solidFill>
                  <a:schemeClr val="dk1"/>
                </a:solidFill>
                <a:latin typeface="Calibri"/>
                <a:ea typeface="Calibri"/>
                <a:cs typeface="Calibri"/>
                <a:sym typeface="Calibri"/>
              </a:rPr>
              <a:t>--At the time of filing of the nomination papers these properties were admittedly in the name of the returned candidate and her spouse in the revenue record---</a:t>
            </a:r>
            <a:r>
              <a:rPr b="0" i="0" lang="en-US" sz="1600" u="none" cap="none" strike="noStrike">
                <a:solidFill>
                  <a:schemeClr val="dk1"/>
                </a:solidFill>
                <a:highlight>
                  <a:srgbClr val="FFFF00"/>
                </a:highlight>
                <a:latin typeface="Calibri"/>
                <a:ea typeface="Calibri"/>
                <a:cs typeface="Calibri"/>
                <a:sym typeface="Calibri"/>
              </a:rPr>
              <a:t>Election Tribunal</a:t>
            </a:r>
            <a:r>
              <a:rPr b="0" i="0" lang="en-US" sz="1600" u="none" cap="none" strike="noStrike">
                <a:solidFill>
                  <a:schemeClr val="dk1"/>
                </a:solidFill>
                <a:latin typeface="Calibri"/>
                <a:ea typeface="Calibri"/>
                <a:cs typeface="Calibri"/>
                <a:sym typeface="Calibri"/>
              </a:rPr>
              <a:t>, in such circumstances, had rightly declared …</a:t>
            </a:r>
            <a:endParaRPr/>
          </a:p>
        </p:txBody>
      </p:sp>
      <p:sp>
        <p:nvSpPr>
          <p:cNvPr id="584" name="Google Shape;584;p36"/>
          <p:cNvSpPr txBox="1"/>
          <p:nvPr/>
        </p:nvSpPr>
        <p:spPr>
          <a:xfrm>
            <a:off x="6255026" y="375301"/>
            <a:ext cx="5731565"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GPT2-generated Summary</a:t>
            </a:r>
            <a:endParaRPr/>
          </a:p>
          <a:p>
            <a:pPr indent="0" lvl="0" marL="0" marR="0" rtl="0" algn="l">
              <a:spcBef>
                <a:spcPts val="0"/>
              </a:spcBef>
              <a:spcAft>
                <a:spcPts val="0"/>
              </a:spcAft>
              <a:buNone/>
            </a:pPr>
            <a:r>
              <a:rPr b="0" i="0" lang="en-US" sz="1600" u="none" cap="none" strike="noStrike">
                <a:solidFill>
                  <a:schemeClr val="dk1"/>
                </a:solidFill>
                <a:highlight>
                  <a:srgbClr val="FFFF00"/>
                </a:highlight>
                <a:latin typeface="Calibri"/>
                <a:ea typeface="Calibri"/>
                <a:cs typeface="Calibri"/>
                <a:sym typeface="Calibri"/>
              </a:rPr>
              <a:t>2016 S C M R 1420</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JUDGMENT</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FAISAL ARAB, J.---In the bye-election that was held for the Punjab Assembly constituency PP-240 </a:t>
            </a:r>
            <a:r>
              <a:rPr b="0" i="0" lang="en-US" sz="1600" u="none" cap="none" strike="noStrike">
                <a:solidFill>
                  <a:schemeClr val="dk1"/>
                </a:solidFill>
                <a:highlight>
                  <a:srgbClr val="FFFF00"/>
                </a:highlight>
                <a:latin typeface="Calibri"/>
                <a:ea typeface="Calibri"/>
                <a:cs typeface="Calibri"/>
                <a:sym typeface="Calibri"/>
              </a:rPr>
              <a:t>D.G. Khan</a:t>
            </a:r>
            <a:r>
              <a:rPr b="0" i="0" lang="en-US" sz="1600" u="none" cap="none" strike="noStrike">
                <a:solidFill>
                  <a:schemeClr val="dk1"/>
                </a:solidFill>
                <a:latin typeface="Calibri"/>
                <a:ea typeface="Calibri"/>
                <a:cs typeface="Calibri"/>
                <a:sym typeface="Calibri"/>
              </a:rPr>
              <a:t>-I, the appellant was declared returned candidate. Her </a:t>
            </a:r>
            <a:r>
              <a:rPr b="0" i="0" lang="en-US" sz="1600" u="none" cap="none" strike="noStrike">
                <a:solidFill>
                  <a:schemeClr val="dk1"/>
                </a:solidFill>
                <a:highlight>
                  <a:srgbClr val="FFFF00"/>
                </a:highlight>
                <a:latin typeface="Calibri"/>
                <a:ea typeface="Calibri"/>
                <a:cs typeface="Calibri"/>
                <a:sym typeface="Calibri"/>
              </a:rPr>
              <a:t>election</a:t>
            </a:r>
            <a:r>
              <a:rPr b="0" i="0" lang="en-US" sz="1600" u="none" cap="none" strike="noStrike">
                <a:solidFill>
                  <a:schemeClr val="dk1"/>
                </a:solidFill>
                <a:latin typeface="Calibri"/>
                <a:ea typeface="Calibri"/>
                <a:cs typeface="Calibri"/>
                <a:sym typeface="Calibri"/>
              </a:rPr>
              <a:t> was challenged by losing </a:t>
            </a:r>
            <a:r>
              <a:rPr b="0" i="0" lang="en-US" sz="1600" u="none" cap="none" strike="noStrike">
                <a:solidFill>
                  <a:schemeClr val="dk1"/>
                </a:solidFill>
                <a:highlight>
                  <a:srgbClr val="FFFF00"/>
                </a:highlight>
                <a:latin typeface="Calibri"/>
                <a:ea typeface="Calibri"/>
                <a:cs typeface="Calibri"/>
                <a:sym typeface="Calibri"/>
              </a:rPr>
              <a:t>candidate</a:t>
            </a:r>
            <a:r>
              <a:rPr b="0" i="0" lang="en-US" sz="1600" u="none" cap="none" strike="noStrike">
                <a:solidFill>
                  <a:schemeClr val="dk1"/>
                </a:solidFill>
                <a:latin typeface="Calibri"/>
                <a:ea typeface="Calibri"/>
                <a:cs typeface="Calibri"/>
                <a:sym typeface="Calibri"/>
              </a:rPr>
              <a:t> i.e. respondent No. 1 through an election petition filed in the Election Tribunal, </a:t>
            </a:r>
            <a:r>
              <a:rPr b="0" i="0" lang="en-US" sz="1600" u="none" cap="none" strike="noStrike">
                <a:solidFill>
                  <a:schemeClr val="dk1"/>
                </a:solidFill>
                <a:highlight>
                  <a:srgbClr val="FFFF00"/>
                </a:highlight>
                <a:latin typeface="Calibri"/>
                <a:ea typeface="Calibri"/>
                <a:cs typeface="Calibri"/>
                <a:sym typeface="Calibri"/>
              </a:rPr>
              <a:t>Bahawalpur and D.G. Khan Divisions </a:t>
            </a:r>
            <a:r>
              <a:rPr b="0" i="0" lang="en-US" sz="1600" u="none" cap="none" strike="noStrike">
                <a:solidFill>
                  <a:schemeClr val="dk1"/>
                </a:solidFill>
                <a:latin typeface="Calibri"/>
                <a:ea typeface="Calibri"/>
                <a:cs typeface="Calibri"/>
                <a:sym typeface="Calibri"/>
              </a:rPr>
              <a:t>under section 52 of the </a:t>
            </a:r>
            <a:r>
              <a:rPr b="0" i="0" lang="en-US" sz="1600" u="none" cap="none" strike="noStrike">
                <a:solidFill>
                  <a:schemeClr val="dk1"/>
                </a:solidFill>
                <a:highlight>
                  <a:srgbClr val="FFFF00"/>
                </a:highlight>
                <a:latin typeface="Calibri"/>
                <a:ea typeface="Calibri"/>
                <a:cs typeface="Calibri"/>
                <a:sym typeface="Calibri"/>
              </a:rPr>
              <a:t>Representation of the People Act, 1976</a:t>
            </a:r>
            <a:r>
              <a:rPr b="0" i="0" lang="en-US" sz="1600" u="none" cap="none" strike="noStrike">
                <a:solidFill>
                  <a:schemeClr val="dk1"/>
                </a:solidFill>
                <a:latin typeface="Calibri"/>
                <a:ea typeface="Calibri"/>
                <a:cs typeface="Calibri"/>
                <a:sym typeface="Calibri"/>
              </a:rPr>
              <a:t>. Consequently, the </a:t>
            </a:r>
            <a:r>
              <a:rPr b="0" i="0" lang="en-US" sz="1600" u="none" cap="none" strike="noStrike">
                <a:solidFill>
                  <a:schemeClr val="dk1"/>
                </a:solidFill>
                <a:highlight>
                  <a:srgbClr val="00FF00"/>
                </a:highlight>
                <a:latin typeface="Calibri"/>
                <a:ea typeface="Calibri"/>
                <a:cs typeface="Calibri"/>
                <a:sym typeface="Calibri"/>
              </a:rPr>
              <a:t>election of the appellant was declared void</a:t>
            </a:r>
            <a:r>
              <a:rPr b="0" i="0" lang="en-US" sz="1600" u="none" cap="none" strike="noStrike">
                <a:solidFill>
                  <a:schemeClr val="dk1"/>
                </a:solidFill>
                <a:latin typeface="Calibri"/>
                <a:ea typeface="Calibri"/>
                <a:cs typeface="Calibri"/>
                <a:sym typeface="Calibri"/>
              </a:rPr>
              <a:t> and fresh elections were ordered to be held in the constituency. He submitted that in the circumstances the </a:t>
            </a:r>
            <a:r>
              <a:rPr b="0" i="0" lang="en-US" sz="1600" u="none" cap="none" strike="noStrike">
                <a:solidFill>
                  <a:schemeClr val="dk1"/>
                </a:solidFill>
                <a:highlight>
                  <a:srgbClr val="FFFF00"/>
                </a:highlight>
                <a:latin typeface="Calibri"/>
                <a:ea typeface="Calibri"/>
                <a:cs typeface="Calibri"/>
                <a:sym typeface="Calibri"/>
              </a:rPr>
              <a:t>Election Tribunal</a:t>
            </a:r>
            <a:r>
              <a:rPr b="0" i="0" lang="en-US" sz="1600" u="none" cap="none" strike="noStrike">
                <a:solidFill>
                  <a:schemeClr val="dk1"/>
                </a:solidFill>
                <a:latin typeface="Calibri"/>
                <a:ea typeface="Calibri"/>
                <a:cs typeface="Calibri"/>
                <a:sym typeface="Calibri"/>
              </a:rPr>
              <a:t> ought not to have entertained the application filed under section </a:t>
            </a:r>
            <a:r>
              <a:rPr b="0" i="0" lang="en-US" sz="1600" u="none" cap="none" strike="noStrike">
                <a:solidFill>
                  <a:schemeClr val="dk1"/>
                </a:solidFill>
                <a:highlight>
                  <a:srgbClr val="FFFF00"/>
                </a:highlight>
                <a:latin typeface="Calibri"/>
                <a:ea typeface="Calibri"/>
                <a:cs typeface="Calibri"/>
                <a:sym typeface="Calibri"/>
              </a:rPr>
              <a:t>76A</a:t>
            </a:r>
            <a:r>
              <a:rPr b="0" i="0" lang="en-US" sz="1600" u="none" cap="none" strike="noStrike">
                <a:solidFill>
                  <a:schemeClr val="dk1"/>
                </a:solidFill>
                <a:latin typeface="Calibri"/>
                <a:ea typeface="Calibri"/>
                <a:cs typeface="Calibri"/>
                <a:sym typeface="Calibri"/>
              </a:rPr>
              <a:t> of Representation of the People Act, 1976. It is an admitted position that only in an </a:t>
            </a:r>
            <a:r>
              <a:rPr b="0" i="0" lang="en-US" sz="1600" u="none" cap="none" strike="noStrike">
                <a:solidFill>
                  <a:schemeClr val="dk1"/>
                </a:solidFill>
                <a:highlight>
                  <a:srgbClr val="FFFF00"/>
                </a:highlight>
                <a:latin typeface="Calibri"/>
                <a:ea typeface="Calibri"/>
                <a:cs typeface="Calibri"/>
                <a:sym typeface="Calibri"/>
              </a:rPr>
              <a:t>affidavit it has been disclosed that the properties have been transferred to her brothers.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
          <p:cNvSpPr txBox="1"/>
          <p:nvPr>
            <p:ph type="title"/>
          </p:nvPr>
        </p:nvSpPr>
        <p:spPr>
          <a:xfrm>
            <a:off x="838200" y="329614"/>
            <a:ext cx="105156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RESUME CLASSIFICATION</a:t>
            </a:r>
            <a:endParaRPr b="0" i="0" sz="4800" u="none" cap="none" strike="noStrike">
              <a:solidFill>
                <a:srgbClr val="3F3F3F"/>
              </a:solidFill>
              <a:latin typeface="Calibri"/>
              <a:ea typeface="Calibri"/>
              <a:cs typeface="Calibri"/>
              <a:sym typeface="Calibri"/>
            </a:endParaRPr>
          </a:p>
        </p:txBody>
      </p:sp>
      <p:sp>
        <p:nvSpPr>
          <p:cNvPr id="263" name="Google Shape;263;p3"/>
          <p:cNvSpPr txBox="1"/>
          <p:nvPr/>
        </p:nvSpPr>
        <p:spPr>
          <a:xfrm>
            <a:off x="1102925" y="2036200"/>
            <a:ext cx="9997200" cy="3263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Classify Resumes on the basis of occupational categories</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Different steps for training the resume classification model:</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Resume dataset</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Data pre-processing</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Vectorizing data</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Encoding categories</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Train-test split</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Training the classifier</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Classify a resume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7"/>
          <p:cNvSpPr txBox="1"/>
          <p:nvPr>
            <p:ph type="title"/>
          </p:nvPr>
        </p:nvSpPr>
        <p:spPr>
          <a:xfrm>
            <a:off x="838200" y="365125"/>
            <a:ext cx="10515600" cy="9052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entury Gothic"/>
              <a:buNone/>
            </a:pPr>
            <a:br>
              <a:rPr b="1" i="0" lang="en-US" sz="4000" u="none" cap="none" strike="noStrike">
                <a:solidFill>
                  <a:schemeClr val="accent1"/>
                </a:solidFill>
                <a:latin typeface="Century Gothic"/>
                <a:ea typeface="Century Gothic"/>
                <a:cs typeface="Century Gothic"/>
                <a:sym typeface="Century Gothic"/>
              </a:rPr>
            </a:br>
            <a:r>
              <a:rPr b="1" i="0" lang="en-US" sz="4000" u="none" cap="none" strike="noStrike">
                <a:solidFill>
                  <a:schemeClr val="accent1"/>
                </a:solidFill>
                <a:latin typeface="Century Gothic"/>
                <a:ea typeface="Century Gothic"/>
                <a:cs typeface="Century Gothic"/>
                <a:sym typeface="Century Gothic"/>
              </a:rPr>
              <a:t>Rouge Score Calculation</a:t>
            </a:r>
            <a:br>
              <a:rPr b="1" i="0" lang="en-US" sz="4400" u="none" cap="none" strike="noStrike">
                <a:solidFill>
                  <a:schemeClr val="accent1"/>
                </a:solidFill>
                <a:latin typeface="Century Gothic"/>
                <a:ea typeface="Century Gothic"/>
                <a:cs typeface="Century Gothic"/>
                <a:sym typeface="Century Gothic"/>
              </a:rPr>
            </a:br>
            <a:endParaRPr b="0" i="0" sz="4400" u="none" cap="none" strike="noStrike">
              <a:solidFill>
                <a:schemeClr val="dk1"/>
              </a:solidFill>
              <a:latin typeface="Calibri"/>
              <a:ea typeface="Calibri"/>
              <a:cs typeface="Calibri"/>
              <a:sym typeface="Calibri"/>
            </a:endParaRPr>
          </a:p>
        </p:txBody>
      </p:sp>
      <p:sp>
        <p:nvSpPr>
          <p:cNvPr id="590" name="Google Shape;590;p37"/>
          <p:cNvSpPr txBox="1"/>
          <p:nvPr>
            <p:ph idx="1" type="body"/>
          </p:nvPr>
        </p:nvSpPr>
        <p:spPr>
          <a:xfrm>
            <a:off x="838200" y="1456773"/>
            <a:ext cx="10515600" cy="4380846"/>
          </a:xfrm>
          <a:prstGeom prst="rect">
            <a:avLst/>
          </a:prstGeom>
          <a:blipFill rotWithShape="1">
            <a:blip r:embed="rId3">
              <a:alphaModFix/>
            </a:blip>
            <a:stretch>
              <a:fillRect b="0" l="-463" r="0" t="0"/>
            </a:stretch>
          </a:blip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SzPts val="2800"/>
              <a:buFont typeface="Arial"/>
              <a:buChar char="•"/>
            </a:pPr>
            <a:r>
              <a:rPr b="0" i="0" lang="en-US" sz="2800" u="none" cap="none" strike="noStrike">
                <a:latin typeface="Calibri"/>
                <a:ea typeface="Calibri"/>
                <a:cs typeface="Calibri"/>
                <a:sym typeface="Calibri"/>
              </a:rPr>
              <a:t> </a:t>
            </a:r>
            <a:endParaRPr/>
          </a:p>
        </p:txBody>
      </p:sp>
      <p:sp>
        <p:nvSpPr>
          <p:cNvPr id="591" name="Google Shape;591;p37"/>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92" name="Google Shape;592;p37"/>
          <p:cNvPicPr preferRelativeResize="0"/>
          <p:nvPr/>
        </p:nvPicPr>
        <p:blipFill rotWithShape="1">
          <a:blip r:embed="rId4">
            <a:alphaModFix/>
          </a:blip>
          <a:srcRect b="0" l="0" r="0" t="0"/>
          <a:stretch/>
        </p:blipFill>
        <p:spPr>
          <a:xfrm>
            <a:off x="56272" y="6210346"/>
            <a:ext cx="548640" cy="548640"/>
          </a:xfrm>
          <a:prstGeom prst="rect">
            <a:avLst/>
          </a:prstGeom>
          <a:noFill/>
          <a:ln>
            <a:noFill/>
          </a:ln>
        </p:spPr>
      </p:pic>
      <p:sp>
        <p:nvSpPr>
          <p:cNvPr id="593" name="Google Shape;593;p37"/>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8"/>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599" name="Google Shape;599;p38"/>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00" name="Google Shape;600;p38"/>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601" name="Google Shape;601;p38"/>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(GPT2-medium)</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graphicFrame>
        <p:nvGraphicFramePr>
          <p:cNvPr id="602" name="Google Shape;602;p38"/>
          <p:cNvGraphicFramePr/>
          <p:nvPr/>
        </p:nvGraphicFramePr>
        <p:xfrm>
          <a:off x="437321" y="1209997"/>
          <a:ext cx="3000000" cy="3000000"/>
        </p:xfrm>
        <a:graphic>
          <a:graphicData uri="http://schemas.openxmlformats.org/drawingml/2006/table">
            <a:tbl>
              <a:tblPr bandRow="1" firstRow="1">
                <a:noFill/>
                <a:tableStyleId>{AEE677BA-7C79-4783-930B-4F7435AF34BE}</a:tableStyleId>
              </a:tblPr>
              <a:tblGrid>
                <a:gridCol w="1135700"/>
                <a:gridCol w="1135700"/>
                <a:gridCol w="1135700"/>
                <a:gridCol w="1135700"/>
                <a:gridCol w="1135700"/>
                <a:gridCol w="1135700"/>
                <a:gridCol w="1135700"/>
                <a:gridCol w="1135700"/>
                <a:gridCol w="1135700"/>
                <a:gridCol w="1135700"/>
              </a:tblGrid>
              <a:tr h="410450">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File name</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Rouge-1(R)</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Rouge-2(R)</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Rouge-L(R)</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caseno1.txt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0.327354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0.603306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0.424419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0.239564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0.286996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0.528926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0.372093</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caseno2.txt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0.41349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0.381081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0.396624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0.259136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0.223496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0.24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0.387097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0.356757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0.371308</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caseno3.txt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0.238636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0.707865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0.356941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0.128257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0.520325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0.205788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0.238636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0.707865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0.356941</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caseno4.txt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0.292517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0.325758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0.308244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0.118343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0.140515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0.12848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0.261905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0.291667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0.275986</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caseno5.txt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0.3375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0.312139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0.324324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0.158607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0.135762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0.146298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0.31875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0.294798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0.306306</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caseno6.txt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0.310458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0.360531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0.333626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0.15834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0.176582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0.166964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0.281046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0.326376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0.302019</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caseno7.txt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0.323009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0.337963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0.330317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0.101156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0.11254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0.106545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0.274336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0.287037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0.280543</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caseno8.txt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0.365998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0.41555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0.389203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0.199165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0.211795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0.205286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0.345927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0.392761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0.367859</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caseno9.txt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0.251497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0.494118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0.333333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0.127013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0.276265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0.17402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0.230539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0.452941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0.305556</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caseno10.txt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0.343396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0.348659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0.346008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0.183258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0.178414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0.180804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0.328302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0.333333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0.330798</a:t>
                      </a:r>
                      <a:endParaRPr/>
                    </a:p>
                  </a:txBody>
                  <a:tcPr marT="9525" marB="0" marR="9525" marL="9525" anchor="b"/>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9"/>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08" name="Google Shape;608;p39"/>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09" name="Google Shape;609;p39"/>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610" name="Google Shape;610;p39"/>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(GPT2-large)</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graphicFrame>
        <p:nvGraphicFramePr>
          <p:cNvPr id="611" name="Google Shape;611;p39"/>
          <p:cNvGraphicFramePr/>
          <p:nvPr/>
        </p:nvGraphicFramePr>
        <p:xfrm>
          <a:off x="437321" y="1209997"/>
          <a:ext cx="3000000" cy="3000000"/>
        </p:xfrm>
        <a:graphic>
          <a:graphicData uri="http://schemas.openxmlformats.org/drawingml/2006/table">
            <a:tbl>
              <a:tblPr bandRow="1" firstRow="1">
                <a:noFill/>
                <a:tableStyleId>{AEE677BA-7C79-4783-930B-4F7435AF34BE}</a:tableStyleId>
              </a:tblPr>
              <a:tblGrid>
                <a:gridCol w="1135700"/>
                <a:gridCol w="1135700"/>
                <a:gridCol w="1135700"/>
                <a:gridCol w="1135700"/>
                <a:gridCol w="1135700"/>
                <a:gridCol w="1135700"/>
                <a:gridCol w="1135700"/>
                <a:gridCol w="1135700"/>
                <a:gridCol w="1135700"/>
                <a:gridCol w="1135700"/>
              </a:tblGrid>
              <a:tr h="410450">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File name</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Rouge-1(R)</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Rouge-2(R)</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Rouge-L(F1)</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Rouge-L(P)</a:t>
                      </a:r>
                      <a:endParaRPr/>
                    </a:p>
                  </a:txBody>
                  <a:tcPr marT="9525" marB="0" marR="9525" marL="9525" anchor="b"/>
                </a:tc>
                <a:tc>
                  <a:txBody>
                    <a:bodyPr/>
                    <a:lstStyle/>
                    <a:p>
                      <a:pPr indent="0" lvl="0" marL="0" marR="0" rtl="0" algn="l">
                        <a:spcBef>
                          <a:spcPts val="0"/>
                        </a:spcBef>
                        <a:spcAft>
                          <a:spcPts val="0"/>
                        </a:spcAft>
                        <a:buNone/>
                      </a:pPr>
                      <a:r>
                        <a:rPr b="1" i="0" lang="en-US" sz="1600" u="none" cap="none" strike="noStrike">
                          <a:solidFill>
                            <a:srgbClr val="000000"/>
                          </a:solidFill>
                          <a:latin typeface="Calibri"/>
                          <a:ea typeface="Calibri"/>
                          <a:cs typeface="Calibri"/>
                          <a:sym typeface="Calibri"/>
                        </a:rPr>
                        <a:t>Rouge-L(R)</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caseno1.txt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0.331839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0.587302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0.424069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0.359375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0.243386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0.29148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0.515873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0.372493</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caseno2.txt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0.375367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0.335079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0.35408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0.199336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0.166898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0.181681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0.340176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0.303665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0.320885</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caseno3.txt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0.314394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0.557047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0.401937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0.158317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0.369159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0.221599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0.30303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0.536913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0.387409</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caseno4.txt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0.336735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0.362637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0.349206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0.120316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0.139908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0.129374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0.312925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0.336996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0.324515</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caseno5.txt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0.302703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0.324638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0.172147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0.136713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0.152397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0.31875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0.275676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0.295652</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caseno6.txt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0.359477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0.354267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0.356853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0.208298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0.193244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0.200489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0.318627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0.31401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0.316302</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caseno7.txt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0.336283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0.356808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0.346241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0.132948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0.139818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0.136296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0.314159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0.333333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0.323462</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caseno8.txt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0.362456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0.347285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0.354708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0.187835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0.177066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0.182292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0.345927</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0.331448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0.338533</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caseno9.txt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0.227545</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0.452381</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0.302789</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0.134168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0.308642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0.187032</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0.218563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0.434524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0.290837</a:t>
                      </a:r>
                      <a:endParaRPr/>
                    </a:p>
                  </a:txBody>
                  <a:tcPr marT="9525" marB="0" marR="9525" marL="9525" anchor="b"/>
                </a:tc>
              </a:tr>
              <a:tr h="410450">
                <a:tc>
                  <a:txBody>
                    <a:bodyPr/>
                    <a:lstStyle/>
                    <a:p>
                      <a:pPr indent="0" lvl="0" marL="0" marR="0" rtl="0" algn="l">
                        <a:spcBef>
                          <a:spcPts val="0"/>
                        </a:spcBef>
                        <a:spcAft>
                          <a:spcPts val="0"/>
                        </a:spcAft>
                        <a:buNone/>
                      </a:pPr>
                      <a:r>
                        <a:rPr b="0" i="0" lang="en-US" sz="1600" u="none" cap="none" strike="noStrike">
                          <a:solidFill>
                            <a:srgbClr val="000000"/>
                          </a:solidFill>
                          <a:latin typeface="Calibri"/>
                          <a:ea typeface="Calibri"/>
                          <a:cs typeface="Calibri"/>
                          <a:sym typeface="Calibri"/>
                        </a:rPr>
                        <a:t>caseno10.txt</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0.396226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0.377698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0.38674</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0.262443</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0.218456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0.238438</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highlight>
                            <a:srgbClr val="FFFF00"/>
                          </a:highlight>
                          <a:latin typeface="Calibri"/>
                          <a:ea typeface="Calibri"/>
                          <a:cs typeface="Calibri"/>
                          <a:sym typeface="Calibri"/>
                        </a:rPr>
                        <a:t>0.384906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0.366906</a:t>
                      </a:r>
                      <a:endParaRPr/>
                    </a:p>
                  </a:txBody>
                  <a:tcPr marT="9525" marB="0" marR="9525" marL="9525" anchor="b"/>
                </a:tc>
                <a:tc>
                  <a:txBody>
                    <a:bodyPr/>
                    <a:lstStyle/>
                    <a:p>
                      <a:pPr indent="0" lvl="0" marL="0" marR="0" rtl="0" algn="r">
                        <a:spcBef>
                          <a:spcPts val="0"/>
                        </a:spcBef>
                        <a:spcAft>
                          <a:spcPts val="0"/>
                        </a:spcAft>
                        <a:buNone/>
                      </a:pPr>
                      <a:r>
                        <a:rPr b="0" i="0" lang="en-US" sz="1600" u="none" cap="none" strike="noStrike">
                          <a:solidFill>
                            <a:srgbClr val="000000"/>
                          </a:solidFill>
                          <a:latin typeface="Calibri"/>
                          <a:ea typeface="Calibri"/>
                          <a:cs typeface="Calibri"/>
                          <a:sym typeface="Calibri"/>
                        </a:rPr>
                        <a:t>0.375691</a:t>
                      </a:r>
                      <a:endParaRPr/>
                    </a:p>
                  </a:txBody>
                  <a:tcPr marT="9525" marB="0" marR="9525" marL="9525" anchor="b"/>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0"/>
          <p:cNvSpPr txBox="1"/>
          <p:nvPr/>
        </p:nvSpPr>
        <p:spPr>
          <a:xfrm>
            <a:off x="1073424" y="404123"/>
            <a:ext cx="490330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accent1"/>
                </a:solidFill>
                <a:latin typeface="Century Gothic"/>
                <a:ea typeface="Century Gothic"/>
                <a:cs typeface="Century Gothic"/>
                <a:sym typeface="Century Gothic"/>
              </a:rPr>
              <a:t>GPT2-medium: Results</a:t>
            </a:r>
            <a:endParaRPr/>
          </a:p>
        </p:txBody>
      </p:sp>
      <p:sp>
        <p:nvSpPr>
          <p:cNvPr id="617" name="Google Shape;617;p40"/>
          <p:cNvSpPr txBox="1"/>
          <p:nvPr/>
        </p:nvSpPr>
        <p:spPr>
          <a:xfrm>
            <a:off x="356231" y="1472105"/>
            <a:ext cx="3125825"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618" name="Google Shape;618;p40"/>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19" name="Google Shape;619;p4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20" name="Google Shape;620;p40"/>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graphicFrame>
        <p:nvGraphicFramePr>
          <p:cNvPr id="621" name="Google Shape;621;p40"/>
          <p:cNvGraphicFramePr/>
          <p:nvPr/>
        </p:nvGraphicFramePr>
        <p:xfrm>
          <a:off x="248007" y="1315731"/>
          <a:ext cx="3774656" cy="3814964"/>
        </p:xfrm>
        <a:graphic>
          <a:graphicData uri="http://schemas.openxmlformats.org/drawingml/2006/chart">
            <c:chart r:id="rId4"/>
          </a:graphicData>
        </a:graphic>
      </p:graphicFrame>
      <p:graphicFrame>
        <p:nvGraphicFramePr>
          <p:cNvPr id="622" name="Google Shape;622;p40"/>
          <p:cNvGraphicFramePr/>
          <p:nvPr/>
        </p:nvGraphicFramePr>
        <p:xfrm>
          <a:off x="4022663" y="1311966"/>
          <a:ext cx="3784191" cy="3814964"/>
        </p:xfrm>
        <a:graphic>
          <a:graphicData uri="http://schemas.openxmlformats.org/drawingml/2006/chart">
            <c:chart r:id="rId5"/>
          </a:graphicData>
        </a:graphic>
      </p:graphicFrame>
      <p:sp>
        <p:nvSpPr>
          <p:cNvPr id="623" name="Google Shape;623;p40"/>
          <p:cNvSpPr txBox="1"/>
          <p:nvPr/>
        </p:nvSpPr>
        <p:spPr>
          <a:xfrm>
            <a:off x="4598504" y="3020619"/>
            <a:ext cx="565844"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C#25</a:t>
            </a:r>
            <a:endParaRPr b="0" i="0" sz="1100" u="none" cap="none" strike="noStrike">
              <a:solidFill>
                <a:schemeClr val="dk1"/>
              </a:solidFill>
              <a:latin typeface="Calibri"/>
              <a:ea typeface="Calibri"/>
              <a:cs typeface="Calibri"/>
              <a:sym typeface="Calibri"/>
            </a:endParaRPr>
          </a:p>
        </p:txBody>
      </p:sp>
      <p:sp>
        <p:nvSpPr>
          <p:cNvPr id="624" name="Google Shape;624;p40"/>
          <p:cNvSpPr txBox="1"/>
          <p:nvPr/>
        </p:nvSpPr>
        <p:spPr>
          <a:xfrm>
            <a:off x="6096000" y="3998819"/>
            <a:ext cx="565844"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25" name="Google Shape;625;p40"/>
          <p:cNvSpPr txBox="1"/>
          <p:nvPr/>
        </p:nvSpPr>
        <p:spPr>
          <a:xfrm>
            <a:off x="7131458" y="3998819"/>
            <a:ext cx="565844"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graphicFrame>
        <p:nvGraphicFramePr>
          <p:cNvPr id="626" name="Google Shape;626;p40"/>
          <p:cNvGraphicFramePr/>
          <p:nvPr/>
        </p:nvGraphicFramePr>
        <p:xfrm>
          <a:off x="7924793" y="1311966"/>
          <a:ext cx="4044541" cy="3814964"/>
        </p:xfrm>
        <a:graphic>
          <a:graphicData uri="http://schemas.openxmlformats.org/drawingml/2006/chart">
            <c:chart r:id="rId6"/>
          </a:graphicData>
        </a:graphic>
      </p:graphicFrame>
      <p:sp>
        <p:nvSpPr>
          <p:cNvPr id="627" name="Google Shape;627;p40"/>
          <p:cNvSpPr txBox="1"/>
          <p:nvPr/>
        </p:nvSpPr>
        <p:spPr>
          <a:xfrm>
            <a:off x="8979286" y="3656915"/>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
        <p:nvSpPr>
          <p:cNvPr id="628" name="Google Shape;628;p40"/>
          <p:cNvSpPr txBox="1"/>
          <p:nvPr/>
        </p:nvSpPr>
        <p:spPr>
          <a:xfrm>
            <a:off x="10151717" y="3656915"/>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29" name="Google Shape;629;p40"/>
          <p:cNvSpPr txBox="1"/>
          <p:nvPr/>
        </p:nvSpPr>
        <p:spPr>
          <a:xfrm>
            <a:off x="11324149" y="3776209"/>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C#12</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1"/>
          <p:cNvSpPr txBox="1"/>
          <p:nvPr/>
        </p:nvSpPr>
        <p:spPr>
          <a:xfrm>
            <a:off x="1073424" y="404123"/>
            <a:ext cx="490330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accent1"/>
                </a:solidFill>
                <a:latin typeface="Century Gothic"/>
                <a:ea typeface="Century Gothic"/>
                <a:cs typeface="Century Gothic"/>
                <a:sym typeface="Century Gothic"/>
              </a:rPr>
              <a:t>GPT2-large: Results</a:t>
            </a:r>
            <a:endParaRPr/>
          </a:p>
        </p:txBody>
      </p:sp>
      <p:sp>
        <p:nvSpPr>
          <p:cNvPr id="635" name="Google Shape;635;p41"/>
          <p:cNvSpPr txBox="1"/>
          <p:nvPr/>
        </p:nvSpPr>
        <p:spPr>
          <a:xfrm>
            <a:off x="342142" y="1455560"/>
            <a:ext cx="3269859"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636" name="Google Shape;636;p41"/>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37" name="Google Shape;637;p41"/>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38" name="Google Shape;638;p41"/>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graphicFrame>
        <p:nvGraphicFramePr>
          <p:cNvPr id="639" name="Google Shape;639;p41"/>
          <p:cNvGraphicFramePr/>
          <p:nvPr/>
        </p:nvGraphicFramePr>
        <p:xfrm>
          <a:off x="233918" y="1299186"/>
          <a:ext cx="3810639" cy="3814964"/>
        </p:xfrm>
        <a:graphic>
          <a:graphicData uri="http://schemas.openxmlformats.org/drawingml/2006/chart">
            <c:chart r:id="rId4"/>
          </a:graphicData>
        </a:graphic>
      </p:graphicFrame>
      <p:graphicFrame>
        <p:nvGraphicFramePr>
          <p:cNvPr id="640" name="Google Shape;640;p41"/>
          <p:cNvGraphicFramePr/>
          <p:nvPr/>
        </p:nvGraphicFramePr>
        <p:xfrm>
          <a:off x="4147800" y="1311966"/>
          <a:ext cx="3838840" cy="3814964"/>
        </p:xfrm>
        <a:graphic>
          <a:graphicData uri="http://schemas.openxmlformats.org/drawingml/2006/chart">
            <c:chart r:id="rId5"/>
          </a:graphicData>
        </a:graphic>
      </p:graphicFrame>
      <p:sp>
        <p:nvSpPr>
          <p:cNvPr id="641" name="Google Shape;641;p41"/>
          <p:cNvSpPr txBox="1"/>
          <p:nvPr/>
        </p:nvSpPr>
        <p:spPr>
          <a:xfrm>
            <a:off x="1681112" y="1957653"/>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C#38</a:t>
            </a:r>
            <a:endParaRPr b="0" i="0" sz="1100" u="none" cap="none" strike="noStrike">
              <a:solidFill>
                <a:schemeClr val="dk1"/>
              </a:solidFill>
              <a:latin typeface="Calibri"/>
              <a:ea typeface="Calibri"/>
              <a:cs typeface="Calibri"/>
              <a:sym typeface="Calibri"/>
            </a:endParaRPr>
          </a:p>
        </p:txBody>
      </p:sp>
      <p:sp>
        <p:nvSpPr>
          <p:cNvPr id="642" name="Google Shape;642;p41"/>
          <p:cNvSpPr txBox="1"/>
          <p:nvPr/>
        </p:nvSpPr>
        <p:spPr>
          <a:xfrm>
            <a:off x="2819199" y="2514608"/>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C#17</a:t>
            </a:r>
            <a:endParaRPr b="0" i="0" sz="1100" u="none" cap="none" strike="noStrike">
              <a:solidFill>
                <a:schemeClr val="dk1"/>
              </a:solidFill>
              <a:latin typeface="Calibri"/>
              <a:ea typeface="Calibri"/>
              <a:cs typeface="Calibri"/>
              <a:sym typeface="Calibri"/>
            </a:endParaRPr>
          </a:p>
        </p:txBody>
      </p:sp>
      <p:sp>
        <p:nvSpPr>
          <p:cNvPr id="643" name="Google Shape;643;p41"/>
          <p:cNvSpPr txBox="1"/>
          <p:nvPr/>
        </p:nvSpPr>
        <p:spPr>
          <a:xfrm>
            <a:off x="692247" y="2484271"/>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C#66</a:t>
            </a:r>
            <a:endParaRPr b="0" i="0" sz="1100" u="none" cap="none" strike="noStrike">
              <a:solidFill>
                <a:schemeClr val="dk1"/>
              </a:solidFill>
              <a:latin typeface="Calibri"/>
              <a:ea typeface="Calibri"/>
              <a:cs typeface="Calibri"/>
              <a:sym typeface="Calibri"/>
            </a:endParaRPr>
          </a:p>
        </p:txBody>
      </p:sp>
      <p:sp>
        <p:nvSpPr>
          <p:cNvPr id="644" name="Google Shape;644;p41"/>
          <p:cNvSpPr txBox="1"/>
          <p:nvPr/>
        </p:nvSpPr>
        <p:spPr>
          <a:xfrm>
            <a:off x="5691807" y="1738078"/>
            <a:ext cx="569844" cy="1479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C#38</a:t>
            </a:r>
            <a:endParaRPr b="0" i="0" sz="1100" u="none" cap="none" strike="noStrike">
              <a:solidFill>
                <a:schemeClr val="dk1"/>
              </a:solidFill>
              <a:latin typeface="Calibri"/>
              <a:ea typeface="Calibri"/>
              <a:cs typeface="Calibri"/>
              <a:sym typeface="Calibri"/>
            </a:endParaRPr>
          </a:p>
        </p:txBody>
      </p:sp>
      <p:sp>
        <p:nvSpPr>
          <p:cNvPr id="645" name="Google Shape;645;p41"/>
          <p:cNvSpPr txBox="1"/>
          <p:nvPr/>
        </p:nvSpPr>
        <p:spPr>
          <a:xfrm>
            <a:off x="4694583" y="2605392"/>
            <a:ext cx="556591" cy="2604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C#66</a:t>
            </a:r>
            <a:endParaRPr b="0" i="0" sz="1100" u="none" cap="none" strike="noStrike">
              <a:solidFill>
                <a:schemeClr val="dk1"/>
              </a:solidFill>
              <a:latin typeface="Calibri"/>
              <a:ea typeface="Calibri"/>
              <a:cs typeface="Calibri"/>
              <a:sym typeface="Calibri"/>
            </a:endParaRPr>
          </a:p>
        </p:txBody>
      </p:sp>
      <p:sp>
        <p:nvSpPr>
          <p:cNvPr id="646" name="Google Shape;646;p41"/>
          <p:cNvSpPr txBox="1"/>
          <p:nvPr/>
        </p:nvSpPr>
        <p:spPr>
          <a:xfrm>
            <a:off x="6642653" y="2851665"/>
            <a:ext cx="596349" cy="2644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C#17</a:t>
            </a:r>
            <a:endParaRPr b="0" i="0" sz="1100" u="none" cap="none" strike="noStrike">
              <a:solidFill>
                <a:schemeClr val="dk1"/>
              </a:solidFill>
              <a:latin typeface="Calibri"/>
              <a:ea typeface="Calibri"/>
              <a:cs typeface="Calibri"/>
              <a:sym typeface="Calibri"/>
            </a:endParaRPr>
          </a:p>
        </p:txBody>
      </p:sp>
      <p:sp>
        <p:nvSpPr>
          <p:cNvPr id="647" name="Google Shape;647;p41"/>
          <p:cNvSpPr txBox="1"/>
          <p:nvPr/>
        </p:nvSpPr>
        <p:spPr>
          <a:xfrm>
            <a:off x="1178149" y="3438628"/>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48" name="Google Shape;648;p41"/>
          <p:cNvSpPr txBox="1"/>
          <p:nvPr/>
        </p:nvSpPr>
        <p:spPr>
          <a:xfrm>
            <a:off x="2265381" y="3563763"/>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49" name="Google Shape;649;p41"/>
          <p:cNvSpPr txBox="1"/>
          <p:nvPr/>
        </p:nvSpPr>
        <p:spPr>
          <a:xfrm>
            <a:off x="3318355" y="3656134"/>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C#12</a:t>
            </a:r>
            <a:endParaRPr b="0" i="0" sz="1100" u="none" cap="none" strike="noStrike">
              <a:solidFill>
                <a:schemeClr val="dk1"/>
              </a:solidFill>
              <a:latin typeface="Calibri"/>
              <a:ea typeface="Calibri"/>
              <a:cs typeface="Calibri"/>
              <a:sym typeface="Calibri"/>
            </a:endParaRPr>
          </a:p>
        </p:txBody>
      </p:sp>
      <p:sp>
        <p:nvSpPr>
          <p:cNvPr id="650" name="Google Shape;650;p41"/>
          <p:cNvSpPr txBox="1"/>
          <p:nvPr/>
        </p:nvSpPr>
        <p:spPr>
          <a:xfrm>
            <a:off x="5251174" y="3843076"/>
            <a:ext cx="553280" cy="272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51" name="Google Shape;651;p41"/>
          <p:cNvSpPr txBox="1"/>
          <p:nvPr/>
        </p:nvSpPr>
        <p:spPr>
          <a:xfrm>
            <a:off x="6274903" y="3880940"/>
            <a:ext cx="583094" cy="304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52" name="Google Shape;652;p41"/>
          <p:cNvSpPr txBox="1"/>
          <p:nvPr/>
        </p:nvSpPr>
        <p:spPr>
          <a:xfrm>
            <a:off x="7359365" y="3883498"/>
            <a:ext cx="548867" cy="259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C#14</a:t>
            </a:r>
            <a:endParaRPr b="0" i="0" sz="1100" u="none" cap="none" strike="noStrike">
              <a:solidFill>
                <a:schemeClr val="dk1"/>
              </a:solidFill>
              <a:latin typeface="Calibri"/>
              <a:ea typeface="Calibri"/>
              <a:cs typeface="Calibri"/>
              <a:sym typeface="Calibri"/>
            </a:endParaRPr>
          </a:p>
        </p:txBody>
      </p:sp>
      <p:graphicFrame>
        <p:nvGraphicFramePr>
          <p:cNvPr id="653" name="Google Shape;653;p41"/>
          <p:cNvGraphicFramePr/>
          <p:nvPr/>
        </p:nvGraphicFramePr>
        <p:xfrm>
          <a:off x="8087702" y="1311966"/>
          <a:ext cx="3857834" cy="3814964"/>
        </p:xfrm>
        <a:graphic>
          <a:graphicData uri="http://schemas.openxmlformats.org/drawingml/2006/chart">
            <c:chart r:id="rId6"/>
          </a:graphicData>
        </a:graphic>
      </p:graphicFrame>
      <p:sp>
        <p:nvSpPr>
          <p:cNvPr id="654" name="Google Shape;654;p41"/>
          <p:cNvSpPr txBox="1"/>
          <p:nvPr/>
        </p:nvSpPr>
        <p:spPr>
          <a:xfrm>
            <a:off x="9644634" y="1980175"/>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C#38</a:t>
            </a:r>
            <a:endParaRPr b="0" i="0" sz="1100" u="none" cap="none" strike="noStrike">
              <a:solidFill>
                <a:schemeClr val="dk1"/>
              </a:solidFill>
              <a:latin typeface="Calibri"/>
              <a:ea typeface="Calibri"/>
              <a:cs typeface="Calibri"/>
              <a:sym typeface="Calibri"/>
            </a:endParaRPr>
          </a:p>
        </p:txBody>
      </p:sp>
      <p:sp>
        <p:nvSpPr>
          <p:cNvPr id="655" name="Google Shape;655;p41"/>
          <p:cNvSpPr txBox="1"/>
          <p:nvPr/>
        </p:nvSpPr>
        <p:spPr>
          <a:xfrm>
            <a:off x="10724583" y="2557641"/>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C#17</a:t>
            </a:r>
            <a:endParaRPr b="0" i="0" sz="1100" u="none" cap="none" strike="noStrike">
              <a:solidFill>
                <a:schemeClr val="dk1"/>
              </a:solidFill>
              <a:latin typeface="Calibri"/>
              <a:ea typeface="Calibri"/>
              <a:cs typeface="Calibri"/>
              <a:sym typeface="Calibri"/>
            </a:endParaRPr>
          </a:p>
        </p:txBody>
      </p:sp>
      <p:sp>
        <p:nvSpPr>
          <p:cNvPr id="656" name="Google Shape;656;p41"/>
          <p:cNvSpPr txBox="1"/>
          <p:nvPr/>
        </p:nvSpPr>
        <p:spPr>
          <a:xfrm>
            <a:off x="9099789" y="3463463"/>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57" name="Google Shape;657;p41"/>
          <p:cNvSpPr txBox="1"/>
          <p:nvPr/>
        </p:nvSpPr>
        <p:spPr>
          <a:xfrm>
            <a:off x="10191480" y="366603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58" name="Google Shape;658;p41"/>
          <p:cNvSpPr txBox="1"/>
          <p:nvPr/>
        </p:nvSpPr>
        <p:spPr>
          <a:xfrm>
            <a:off x="11342680" y="3682954"/>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C#12</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2"/>
          <p:cNvSpPr txBox="1"/>
          <p:nvPr/>
        </p:nvSpPr>
        <p:spPr>
          <a:xfrm>
            <a:off x="1073424" y="404123"/>
            <a:ext cx="732845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accent1"/>
                </a:solidFill>
                <a:latin typeface="Century Gothic"/>
                <a:ea typeface="Century Gothic"/>
                <a:cs typeface="Century Gothic"/>
                <a:sym typeface="Century Gothic"/>
              </a:rPr>
              <a:t>Bert(Base) Vs GPT-2(Med) Vs XLNet</a:t>
            </a:r>
            <a:endParaRPr/>
          </a:p>
        </p:txBody>
      </p:sp>
      <p:sp>
        <p:nvSpPr>
          <p:cNvPr id="664" name="Google Shape;664;p42"/>
          <p:cNvSpPr txBox="1"/>
          <p:nvPr/>
        </p:nvSpPr>
        <p:spPr>
          <a:xfrm>
            <a:off x="342142" y="1455560"/>
            <a:ext cx="3269859"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665" name="Google Shape;665;p42"/>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66" name="Google Shape;666;p42"/>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67" name="Google Shape;667;p42"/>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graphicFrame>
        <p:nvGraphicFramePr>
          <p:cNvPr id="668" name="Google Shape;668;p42"/>
          <p:cNvGraphicFramePr/>
          <p:nvPr/>
        </p:nvGraphicFramePr>
        <p:xfrm>
          <a:off x="233918" y="1299186"/>
          <a:ext cx="3810639" cy="3814964"/>
        </p:xfrm>
        <a:graphic>
          <a:graphicData uri="http://schemas.openxmlformats.org/drawingml/2006/chart">
            <c:chart r:id="rId4"/>
          </a:graphicData>
        </a:graphic>
      </p:graphicFrame>
      <p:sp>
        <p:nvSpPr>
          <p:cNvPr id="669" name="Google Shape;669;p42"/>
          <p:cNvSpPr txBox="1"/>
          <p:nvPr/>
        </p:nvSpPr>
        <p:spPr>
          <a:xfrm>
            <a:off x="1681112" y="1957653"/>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a:t>
            </a:r>
            <a:endParaRPr b="0" i="0" sz="1100" u="none" cap="none" strike="noStrike">
              <a:solidFill>
                <a:schemeClr val="dk1"/>
              </a:solidFill>
              <a:latin typeface="Calibri"/>
              <a:ea typeface="Calibri"/>
              <a:cs typeface="Calibri"/>
              <a:sym typeface="Calibri"/>
            </a:endParaRPr>
          </a:p>
        </p:txBody>
      </p:sp>
      <p:sp>
        <p:nvSpPr>
          <p:cNvPr id="670" name="Google Shape;670;p42"/>
          <p:cNvSpPr txBox="1"/>
          <p:nvPr/>
        </p:nvSpPr>
        <p:spPr>
          <a:xfrm>
            <a:off x="2857814" y="3224498"/>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C#27</a:t>
            </a:r>
            <a:endParaRPr b="0" i="0" sz="1100" u="none" cap="none" strike="noStrike">
              <a:solidFill>
                <a:schemeClr val="dk1"/>
              </a:solidFill>
              <a:latin typeface="Calibri"/>
              <a:ea typeface="Calibri"/>
              <a:cs typeface="Calibri"/>
              <a:sym typeface="Calibri"/>
            </a:endParaRPr>
          </a:p>
        </p:txBody>
      </p:sp>
      <p:sp>
        <p:nvSpPr>
          <p:cNvPr id="671" name="Google Shape;671;p42"/>
          <p:cNvSpPr txBox="1"/>
          <p:nvPr/>
        </p:nvSpPr>
        <p:spPr>
          <a:xfrm>
            <a:off x="672420" y="3004534"/>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C#43</a:t>
            </a:r>
            <a:endParaRPr b="0" i="0" sz="1100" u="none" cap="none" strike="noStrike">
              <a:solidFill>
                <a:schemeClr val="dk1"/>
              </a:solidFill>
              <a:latin typeface="Calibri"/>
              <a:ea typeface="Calibri"/>
              <a:cs typeface="Calibri"/>
              <a:sym typeface="Calibri"/>
            </a:endParaRPr>
          </a:p>
        </p:txBody>
      </p:sp>
      <p:sp>
        <p:nvSpPr>
          <p:cNvPr id="672" name="Google Shape;672;p42"/>
          <p:cNvSpPr txBox="1"/>
          <p:nvPr/>
        </p:nvSpPr>
        <p:spPr>
          <a:xfrm>
            <a:off x="1200401" y="3982816"/>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
        <p:nvSpPr>
          <p:cNvPr id="673" name="Google Shape;673;p42"/>
          <p:cNvSpPr txBox="1"/>
          <p:nvPr/>
        </p:nvSpPr>
        <p:spPr>
          <a:xfrm>
            <a:off x="2290861" y="3932361"/>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
        <p:nvSpPr>
          <p:cNvPr id="674" name="Google Shape;674;p42"/>
          <p:cNvSpPr txBox="1"/>
          <p:nvPr/>
        </p:nvSpPr>
        <p:spPr>
          <a:xfrm>
            <a:off x="3411117" y="3990991"/>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graphicFrame>
        <p:nvGraphicFramePr>
          <p:cNvPr id="675" name="Google Shape;675;p42"/>
          <p:cNvGraphicFramePr/>
          <p:nvPr/>
        </p:nvGraphicFramePr>
        <p:xfrm>
          <a:off x="8087702" y="1311966"/>
          <a:ext cx="3857834" cy="3814964"/>
        </p:xfrm>
        <a:graphic>
          <a:graphicData uri="http://schemas.openxmlformats.org/drawingml/2006/chart">
            <c:chart r:id="rId5"/>
          </a:graphicData>
        </a:graphic>
      </p:graphicFrame>
      <p:sp>
        <p:nvSpPr>
          <p:cNvPr id="676" name="Google Shape;676;p42"/>
          <p:cNvSpPr txBox="1"/>
          <p:nvPr/>
        </p:nvSpPr>
        <p:spPr>
          <a:xfrm>
            <a:off x="9598331" y="1836084"/>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C#38</a:t>
            </a:r>
            <a:endParaRPr b="0" i="0" sz="1100" u="none" cap="none" strike="noStrike">
              <a:solidFill>
                <a:schemeClr val="dk1"/>
              </a:solidFill>
              <a:latin typeface="Calibri"/>
              <a:ea typeface="Calibri"/>
              <a:cs typeface="Calibri"/>
              <a:sym typeface="Calibri"/>
            </a:endParaRPr>
          </a:p>
        </p:txBody>
      </p:sp>
      <p:sp>
        <p:nvSpPr>
          <p:cNvPr id="677" name="Google Shape;677;p42"/>
          <p:cNvSpPr txBox="1"/>
          <p:nvPr/>
        </p:nvSpPr>
        <p:spPr>
          <a:xfrm>
            <a:off x="10727278" y="295152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C#66</a:t>
            </a:r>
            <a:endParaRPr b="0" i="0" sz="1100" u="none" cap="none" strike="noStrike">
              <a:solidFill>
                <a:schemeClr val="dk1"/>
              </a:solidFill>
              <a:latin typeface="Calibri"/>
              <a:ea typeface="Calibri"/>
              <a:cs typeface="Calibri"/>
              <a:sym typeface="Calibri"/>
            </a:endParaRPr>
          </a:p>
        </p:txBody>
      </p:sp>
      <p:sp>
        <p:nvSpPr>
          <p:cNvPr id="678" name="Google Shape;678;p42"/>
          <p:cNvSpPr txBox="1"/>
          <p:nvPr/>
        </p:nvSpPr>
        <p:spPr>
          <a:xfrm>
            <a:off x="9099789" y="380224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C#63</a:t>
            </a:r>
            <a:endParaRPr b="0" i="0" sz="1100" u="none" cap="none" strike="noStrike">
              <a:solidFill>
                <a:schemeClr val="dk1"/>
              </a:solidFill>
              <a:latin typeface="Calibri"/>
              <a:ea typeface="Calibri"/>
              <a:cs typeface="Calibri"/>
              <a:sym typeface="Calibri"/>
            </a:endParaRPr>
          </a:p>
        </p:txBody>
      </p:sp>
      <p:sp>
        <p:nvSpPr>
          <p:cNvPr id="679" name="Google Shape;679;p42"/>
          <p:cNvSpPr txBox="1"/>
          <p:nvPr/>
        </p:nvSpPr>
        <p:spPr>
          <a:xfrm>
            <a:off x="10213733" y="387952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80" name="Google Shape;680;p42"/>
          <p:cNvSpPr txBox="1"/>
          <p:nvPr/>
        </p:nvSpPr>
        <p:spPr>
          <a:xfrm>
            <a:off x="11342680" y="387952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C#14</a:t>
            </a:r>
            <a:endParaRPr b="0" i="0" sz="1100" u="none" cap="none" strike="noStrike">
              <a:solidFill>
                <a:schemeClr val="dk1"/>
              </a:solidFill>
              <a:latin typeface="Calibri"/>
              <a:ea typeface="Calibri"/>
              <a:cs typeface="Calibri"/>
              <a:sym typeface="Calibri"/>
            </a:endParaRPr>
          </a:p>
        </p:txBody>
      </p:sp>
      <p:graphicFrame>
        <p:nvGraphicFramePr>
          <p:cNvPr id="681" name="Google Shape;681;p42"/>
          <p:cNvGraphicFramePr/>
          <p:nvPr/>
        </p:nvGraphicFramePr>
        <p:xfrm>
          <a:off x="4022664" y="1311966"/>
          <a:ext cx="3938472" cy="3814964"/>
        </p:xfrm>
        <a:graphic>
          <a:graphicData uri="http://schemas.openxmlformats.org/drawingml/2006/chart">
            <c:chart r:id="rId6"/>
          </a:graphicData>
        </a:graphic>
      </p:graphicFrame>
      <p:sp>
        <p:nvSpPr>
          <p:cNvPr id="682" name="Google Shape;682;p42"/>
          <p:cNvSpPr txBox="1"/>
          <p:nvPr/>
        </p:nvSpPr>
        <p:spPr>
          <a:xfrm>
            <a:off x="4598504" y="3020619"/>
            <a:ext cx="565844"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C#25</a:t>
            </a:r>
            <a:endParaRPr b="0" i="0" sz="1100" u="none" cap="none" strike="noStrike">
              <a:solidFill>
                <a:schemeClr val="dk1"/>
              </a:solidFill>
              <a:latin typeface="Calibri"/>
              <a:ea typeface="Calibri"/>
              <a:cs typeface="Calibri"/>
              <a:sym typeface="Calibri"/>
            </a:endParaRPr>
          </a:p>
        </p:txBody>
      </p:sp>
      <p:sp>
        <p:nvSpPr>
          <p:cNvPr id="683" name="Google Shape;683;p42"/>
          <p:cNvSpPr txBox="1"/>
          <p:nvPr/>
        </p:nvSpPr>
        <p:spPr>
          <a:xfrm>
            <a:off x="6096000" y="3998819"/>
            <a:ext cx="565844"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684" name="Google Shape;684;p42"/>
          <p:cNvSpPr txBox="1"/>
          <p:nvPr/>
        </p:nvSpPr>
        <p:spPr>
          <a:xfrm>
            <a:off x="7131458" y="3998819"/>
            <a:ext cx="565844"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3"/>
          <p:cNvSpPr txBox="1"/>
          <p:nvPr/>
        </p:nvSpPr>
        <p:spPr>
          <a:xfrm>
            <a:off x="1073424" y="404123"/>
            <a:ext cx="722243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accent1"/>
                </a:solidFill>
                <a:latin typeface="Century Gothic"/>
                <a:ea typeface="Century Gothic"/>
                <a:cs typeface="Century Gothic"/>
                <a:sym typeface="Century Gothic"/>
              </a:rPr>
              <a:t>Bert(Base) Vs GPT-2(Med) Vs XLNet</a:t>
            </a:r>
            <a:endParaRPr/>
          </a:p>
        </p:txBody>
      </p:sp>
      <p:sp>
        <p:nvSpPr>
          <p:cNvPr id="690" name="Google Shape;690;p43"/>
          <p:cNvSpPr txBox="1"/>
          <p:nvPr/>
        </p:nvSpPr>
        <p:spPr>
          <a:xfrm>
            <a:off x="342142" y="1455560"/>
            <a:ext cx="3269859" cy="4176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Century Gothic"/>
              <a:ea typeface="Century Gothic"/>
              <a:cs typeface="Century Gothic"/>
              <a:sym typeface="Century Gothic"/>
            </a:endParaRPr>
          </a:p>
        </p:txBody>
      </p:sp>
      <p:sp>
        <p:nvSpPr>
          <p:cNvPr id="691" name="Google Shape;691;p43"/>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692" name="Google Shape;692;p43"/>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693" name="Google Shape;693;p43"/>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graphicFrame>
        <p:nvGraphicFramePr>
          <p:cNvPr id="694" name="Google Shape;694;p43"/>
          <p:cNvGraphicFramePr/>
          <p:nvPr/>
        </p:nvGraphicFramePr>
        <p:xfrm>
          <a:off x="233918" y="1299186"/>
          <a:ext cx="3810639" cy="3814964"/>
        </p:xfrm>
        <a:graphic>
          <a:graphicData uri="http://schemas.openxmlformats.org/drawingml/2006/chart">
            <c:chart r:id="rId4"/>
          </a:graphicData>
        </a:graphic>
      </p:graphicFrame>
      <p:sp>
        <p:nvSpPr>
          <p:cNvPr id="695" name="Google Shape;695;p43"/>
          <p:cNvSpPr txBox="1"/>
          <p:nvPr/>
        </p:nvSpPr>
        <p:spPr>
          <a:xfrm>
            <a:off x="1767139" y="1743283"/>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a:t>
            </a:r>
            <a:endParaRPr b="0" i="0" sz="1100" u="none" cap="none" strike="noStrike">
              <a:solidFill>
                <a:schemeClr val="dk1"/>
              </a:solidFill>
              <a:latin typeface="Calibri"/>
              <a:ea typeface="Calibri"/>
              <a:cs typeface="Calibri"/>
              <a:sym typeface="Calibri"/>
            </a:endParaRPr>
          </a:p>
        </p:txBody>
      </p:sp>
      <p:sp>
        <p:nvSpPr>
          <p:cNvPr id="696" name="Google Shape;696;p43"/>
          <p:cNvSpPr txBox="1"/>
          <p:nvPr/>
        </p:nvSpPr>
        <p:spPr>
          <a:xfrm>
            <a:off x="2859010" y="2864594"/>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C#27</a:t>
            </a:r>
            <a:endParaRPr b="0" i="0" sz="1100" u="none" cap="none" strike="noStrike">
              <a:solidFill>
                <a:schemeClr val="dk1"/>
              </a:solidFill>
              <a:latin typeface="Calibri"/>
              <a:ea typeface="Calibri"/>
              <a:cs typeface="Calibri"/>
              <a:sym typeface="Calibri"/>
            </a:endParaRPr>
          </a:p>
        </p:txBody>
      </p:sp>
      <p:sp>
        <p:nvSpPr>
          <p:cNvPr id="697" name="Google Shape;697;p43"/>
          <p:cNvSpPr txBox="1"/>
          <p:nvPr/>
        </p:nvSpPr>
        <p:spPr>
          <a:xfrm>
            <a:off x="677415" y="2578500"/>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a:t>
            </a:r>
            <a:endParaRPr b="0" i="0" sz="1100" u="none" cap="none" strike="noStrike">
              <a:solidFill>
                <a:schemeClr val="dk1"/>
              </a:solidFill>
              <a:latin typeface="Calibri"/>
              <a:ea typeface="Calibri"/>
              <a:cs typeface="Calibri"/>
              <a:sym typeface="Calibri"/>
            </a:endParaRPr>
          </a:p>
        </p:txBody>
      </p:sp>
      <p:sp>
        <p:nvSpPr>
          <p:cNvPr id="698" name="Google Shape;698;p43"/>
          <p:cNvSpPr txBox="1"/>
          <p:nvPr/>
        </p:nvSpPr>
        <p:spPr>
          <a:xfrm>
            <a:off x="1219783" y="3679742"/>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
        <p:nvSpPr>
          <p:cNvPr id="699" name="Google Shape;699;p43"/>
          <p:cNvSpPr txBox="1"/>
          <p:nvPr/>
        </p:nvSpPr>
        <p:spPr>
          <a:xfrm>
            <a:off x="2265381" y="3563763"/>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700" name="Google Shape;700;p43"/>
          <p:cNvSpPr txBox="1"/>
          <p:nvPr/>
        </p:nvSpPr>
        <p:spPr>
          <a:xfrm>
            <a:off x="3371378" y="3722708"/>
            <a:ext cx="591918"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graphicFrame>
        <p:nvGraphicFramePr>
          <p:cNvPr id="701" name="Google Shape;701;p43"/>
          <p:cNvGraphicFramePr/>
          <p:nvPr/>
        </p:nvGraphicFramePr>
        <p:xfrm>
          <a:off x="8087702" y="1311966"/>
          <a:ext cx="3857834" cy="3814964"/>
        </p:xfrm>
        <a:graphic>
          <a:graphicData uri="http://schemas.openxmlformats.org/drawingml/2006/chart">
            <c:chart r:id="rId5"/>
          </a:graphicData>
        </a:graphic>
      </p:graphicFrame>
      <p:sp>
        <p:nvSpPr>
          <p:cNvPr id="702" name="Google Shape;702;p43"/>
          <p:cNvSpPr txBox="1"/>
          <p:nvPr/>
        </p:nvSpPr>
        <p:spPr>
          <a:xfrm>
            <a:off x="9644634" y="1980175"/>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C#38</a:t>
            </a:r>
            <a:endParaRPr b="0" i="0" sz="1100" u="none" cap="none" strike="noStrike">
              <a:solidFill>
                <a:schemeClr val="dk1"/>
              </a:solidFill>
              <a:latin typeface="Calibri"/>
              <a:ea typeface="Calibri"/>
              <a:cs typeface="Calibri"/>
              <a:sym typeface="Calibri"/>
            </a:endParaRPr>
          </a:p>
        </p:txBody>
      </p:sp>
      <p:sp>
        <p:nvSpPr>
          <p:cNvPr id="703" name="Google Shape;703;p43"/>
          <p:cNvSpPr txBox="1"/>
          <p:nvPr/>
        </p:nvSpPr>
        <p:spPr>
          <a:xfrm>
            <a:off x="10747032" y="2804381"/>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C#33</a:t>
            </a:r>
            <a:endParaRPr b="0" i="0" sz="1100" u="none" cap="none" strike="noStrike">
              <a:solidFill>
                <a:schemeClr val="dk1"/>
              </a:solidFill>
              <a:latin typeface="Calibri"/>
              <a:ea typeface="Calibri"/>
              <a:cs typeface="Calibri"/>
              <a:sym typeface="Calibri"/>
            </a:endParaRPr>
          </a:p>
        </p:txBody>
      </p:sp>
      <p:sp>
        <p:nvSpPr>
          <p:cNvPr id="704" name="Google Shape;704;p43"/>
          <p:cNvSpPr txBox="1"/>
          <p:nvPr/>
        </p:nvSpPr>
        <p:spPr>
          <a:xfrm>
            <a:off x="9090295" y="362216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705" name="Google Shape;705;p43"/>
          <p:cNvSpPr txBox="1"/>
          <p:nvPr/>
        </p:nvSpPr>
        <p:spPr>
          <a:xfrm>
            <a:off x="10172935" y="3727070"/>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706" name="Google Shape;706;p43"/>
          <p:cNvSpPr txBox="1"/>
          <p:nvPr/>
        </p:nvSpPr>
        <p:spPr>
          <a:xfrm>
            <a:off x="11330134" y="3775426"/>
            <a:ext cx="615402" cy="23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C#12</a:t>
            </a:r>
            <a:endParaRPr b="0" i="0" sz="1100" u="none" cap="none" strike="noStrike">
              <a:solidFill>
                <a:schemeClr val="dk1"/>
              </a:solidFill>
              <a:latin typeface="Calibri"/>
              <a:ea typeface="Calibri"/>
              <a:cs typeface="Calibri"/>
              <a:sym typeface="Calibri"/>
            </a:endParaRPr>
          </a:p>
        </p:txBody>
      </p:sp>
      <p:graphicFrame>
        <p:nvGraphicFramePr>
          <p:cNvPr id="707" name="Google Shape;707;p43"/>
          <p:cNvGraphicFramePr/>
          <p:nvPr/>
        </p:nvGraphicFramePr>
        <p:xfrm>
          <a:off x="4106821" y="1299186"/>
          <a:ext cx="4044541" cy="3814964"/>
        </p:xfrm>
        <a:graphic>
          <a:graphicData uri="http://schemas.openxmlformats.org/drawingml/2006/chart">
            <c:chart r:id="rId6"/>
          </a:graphicData>
        </a:graphic>
      </p:graphicFrame>
      <p:sp>
        <p:nvSpPr>
          <p:cNvPr id="708" name="Google Shape;708;p43"/>
          <p:cNvSpPr txBox="1"/>
          <p:nvPr/>
        </p:nvSpPr>
        <p:spPr>
          <a:xfrm>
            <a:off x="5161314" y="3644135"/>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C#28</a:t>
            </a:r>
            <a:endParaRPr b="0" i="0" sz="1100" u="none" cap="none" strike="noStrike">
              <a:solidFill>
                <a:schemeClr val="dk1"/>
              </a:solidFill>
              <a:latin typeface="Calibri"/>
              <a:ea typeface="Calibri"/>
              <a:cs typeface="Calibri"/>
              <a:sym typeface="Calibri"/>
            </a:endParaRPr>
          </a:p>
        </p:txBody>
      </p:sp>
      <p:sp>
        <p:nvSpPr>
          <p:cNvPr id="709" name="Google Shape;709;p43"/>
          <p:cNvSpPr txBox="1"/>
          <p:nvPr/>
        </p:nvSpPr>
        <p:spPr>
          <a:xfrm>
            <a:off x="6333745" y="3644135"/>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C#37</a:t>
            </a:r>
            <a:endParaRPr b="0" i="0" sz="1100" u="none" cap="none" strike="noStrike">
              <a:solidFill>
                <a:schemeClr val="dk1"/>
              </a:solidFill>
              <a:latin typeface="Calibri"/>
              <a:ea typeface="Calibri"/>
              <a:cs typeface="Calibri"/>
              <a:sym typeface="Calibri"/>
            </a:endParaRPr>
          </a:p>
        </p:txBody>
      </p:sp>
      <p:sp>
        <p:nvSpPr>
          <p:cNvPr id="710" name="Google Shape;710;p43"/>
          <p:cNvSpPr txBox="1"/>
          <p:nvPr/>
        </p:nvSpPr>
        <p:spPr>
          <a:xfrm>
            <a:off x="7506177" y="3763429"/>
            <a:ext cx="645185" cy="2385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C#12</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4"/>
          <p:cNvSpPr txBox="1"/>
          <p:nvPr>
            <p:ph type="title"/>
          </p:nvPr>
        </p:nvSpPr>
        <p:spPr>
          <a:xfrm>
            <a:off x="838200" y="234655"/>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Fine-Tuning (hyperparameters)</a:t>
            </a:r>
            <a:endParaRPr b="0" i="0" sz="4400" u="none" cap="none" strike="noStrike">
              <a:solidFill>
                <a:schemeClr val="dk1"/>
              </a:solidFill>
              <a:latin typeface="Calibri"/>
              <a:ea typeface="Calibri"/>
              <a:cs typeface="Calibri"/>
              <a:sym typeface="Calibri"/>
            </a:endParaRPr>
          </a:p>
        </p:txBody>
      </p:sp>
      <p:sp>
        <p:nvSpPr>
          <p:cNvPr id="716" name="Google Shape;716;p44"/>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17" name="Google Shape;717;p44"/>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18" name="Google Shape;718;p44"/>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719" name="Google Shape;719;p44"/>
          <p:cNvSpPr/>
          <p:nvPr/>
        </p:nvSpPr>
        <p:spPr>
          <a:xfrm>
            <a:off x="968428" y="1284746"/>
            <a:ext cx="5405868" cy="651360"/>
          </a:xfrm>
          <a:prstGeom prst="round2SameRect">
            <a:avLst>
              <a:gd fmla="val 16667" name="adj1"/>
              <a:gd fmla="val 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Fine-Tuned hyperparameters</a:t>
            </a:r>
            <a:endParaRPr/>
          </a:p>
        </p:txBody>
      </p:sp>
      <p:sp>
        <p:nvSpPr>
          <p:cNvPr id="720" name="Google Shape;720;p44"/>
          <p:cNvSpPr/>
          <p:nvPr/>
        </p:nvSpPr>
        <p:spPr>
          <a:xfrm>
            <a:off x="968428" y="2085724"/>
            <a:ext cx="5405868" cy="28981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Minimum length: </a:t>
            </a:r>
            <a:r>
              <a:rPr b="0" i="0" lang="en-US" sz="1800" u="none" cap="none" strike="noStrike">
                <a:solidFill>
                  <a:schemeClr val="lt1"/>
                </a:solidFill>
                <a:latin typeface="Calibri"/>
                <a:ea typeface="Calibri"/>
                <a:cs typeface="Calibri"/>
                <a:sym typeface="Calibri"/>
              </a:rPr>
              <a:t>Length of each sentence in GPT2 summary</a:t>
            </a:r>
            <a:endParaRPr b="1"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Ratio: </a:t>
            </a:r>
            <a:r>
              <a:rPr b="0" i="0" lang="en-US" sz="1800" u="none" cap="none" strike="noStrike">
                <a:solidFill>
                  <a:schemeClr val="lt1"/>
                </a:solidFill>
                <a:latin typeface="Calibri"/>
                <a:ea typeface="Calibri"/>
                <a:cs typeface="Calibri"/>
                <a:sym typeface="Calibri"/>
              </a:rPr>
              <a:t>GPT2 summary to Reference summary</a:t>
            </a:r>
            <a:endParaRPr b="1"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Number of Sentences: </a:t>
            </a:r>
            <a:r>
              <a:rPr b="0" i="0" lang="en-US" sz="1800" u="none" cap="none" strike="noStrike">
                <a:solidFill>
                  <a:schemeClr val="lt1"/>
                </a:solidFill>
                <a:latin typeface="Calibri"/>
                <a:ea typeface="Calibri"/>
                <a:cs typeface="Calibri"/>
                <a:sym typeface="Calibri"/>
              </a:rPr>
              <a:t>In GPT2 summary</a:t>
            </a:r>
            <a:endParaRPr b="1" i="0" sz="1800" u="none" cap="none" strike="noStrike">
              <a:solidFill>
                <a:schemeClr val="lt1"/>
              </a:solidFill>
              <a:latin typeface="Calibri"/>
              <a:ea typeface="Calibri"/>
              <a:cs typeface="Calibri"/>
              <a:sym typeface="Calibri"/>
            </a:endParaRPr>
          </a:p>
        </p:txBody>
      </p:sp>
      <p:sp>
        <p:nvSpPr>
          <p:cNvPr id="721" name="Google Shape;721;p44"/>
          <p:cNvSpPr/>
          <p:nvPr/>
        </p:nvSpPr>
        <p:spPr>
          <a:xfrm>
            <a:off x="7268817" y="1284746"/>
            <a:ext cx="3703983" cy="651360"/>
          </a:xfrm>
          <a:prstGeom prst="round2SameRect">
            <a:avLst>
              <a:gd fmla="val 16667" name="adj1"/>
              <a:gd fmla="val 0" name="adj2"/>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Selected Hyperparameters</a:t>
            </a:r>
            <a:endParaRPr b="0" i="0" sz="1200" u="none" cap="none" strike="noStrike">
              <a:solidFill>
                <a:schemeClr val="lt1"/>
              </a:solidFill>
              <a:latin typeface="Century Gothic"/>
              <a:ea typeface="Century Gothic"/>
              <a:cs typeface="Century Gothic"/>
              <a:sym typeface="Century Gothic"/>
            </a:endParaRPr>
          </a:p>
        </p:txBody>
      </p:sp>
      <p:sp>
        <p:nvSpPr>
          <p:cNvPr id="722" name="Google Shape;722;p44"/>
          <p:cNvSpPr/>
          <p:nvPr/>
        </p:nvSpPr>
        <p:spPr>
          <a:xfrm>
            <a:off x="7268817" y="2085724"/>
            <a:ext cx="3703983" cy="2898120"/>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Minimum length: </a:t>
            </a:r>
            <a:r>
              <a:rPr b="0" i="0" lang="en-US" sz="1800" u="none" cap="none" strike="noStrike">
                <a:solidFill>
                  <a:schemeClr val="lt1"/>
                </a:solidFill>
                <a:latin typeface="Calibri"/>
                <a:ea typeface="Calibri"/>
                <a:cs typeface="Calibri"/>
                <a:sym typeface="Calibri"/>
              </a:rPr>
              <a:t>100</a:t>
            </a:r>
            <a:endParaRPr/>
          </a:p>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Ratio: </a:t>
            </a:r>
            <a:r>
              <a:rPr b="0" i="0" lang="en-US" sz="1800" u="none" cap="none" strike="noStrike">
                <a:solidFill>
                  <a:schemeClr val="lt1"/>
                </a:solidFill>
                <a:latin typeface="Calibri"/>
                <a:ea typeface="Calibri"/>
                <a:cs typeface="Calibri"/>
                <a:sym typeface="Calibri"/>
              </a:rPr>
              <a:t>0.35</a:t>
            </a:r>
            <a:endParaRPr/>
          </a:p>
          <a:p>
            <a:pPr indent="-285750" lvl="0" marL="285750" marR="0" rtl="0" algn="l">
              <a:lnSpc>
                <a:spcPct val="100000"/>
              </a:lnSpc>
              <a:spcBef>
                <a:spcPts val="0"/>
              </a:spcBef>
              <a:spcAft>
                <a:spcPts val="0"/>
              </a:spcAft>
              <a:buClr>
                <a:schemeClr val="lt1"/>
              </a:buClr>
              <a:buSzPts val="1800"/>
              <a:buFont typeface="Arial"/>
              <a:buChar char="•"/>
            </a:pPr>
            <a:r>
              <a:rPr b="1" i="0" lang="en-US" sz="1800" u="none" cap="none" strike="noStrike">
                <a:solidFill>
                  <a:schemeClr val="lt1"/>
                </a:solidFill>
                <a:latin typeface="Calibri"/>
                <a:ea typeface="Calibri"/>
                <a:cs typeface="Calibri"/>
                <a:sym typeface="Calibri"/>
              </a:rPr>
              <a:t>Number of Sentences: </a:t>
            </a:r>
            <a:r>
              <a:rPr b="0" i="0" lang="en-US" sz="1800" u="none" cap="none" strike="noStrike">
                <a:solidFill>
                  <a:schemeClr val="lt1"/>
                </a:solidFill>
                <a:latin typeface="Calibri"/>
                <a:ea typeface="Calibri"/>
                <a:cs typeface="Calibri"/>
                <a:sym typeface="Calibri"/>
              </a:rPr>
              <a:t>14</a:t>
            </a:r>
            <a:endParaRPr/>
          </a:p>
        </p:txBody>
      </p:sp>
      <p:sp>
        <p:nvSpPr>
          <p:cNvPr id="723" name="Google Shape;723;p44"/>
          <p:cNvSpPr/>
          <p:nvPr/>
        </p:nvSpPr>
        <p:spPr>
          <a:xfrm>
            <a:off x="6447183" y="3253342"/>
            <a:ext cx="748747" cy="175658"/>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5"/>
          <p:cNvSpPr txBox="1"/>
          <p:nvPr>
            <p:ph type="title"/>
          </p:nvPr>
        </p:nvSpPr>
        <p:spPr>
          <a:xfrm>
            <a:off x="838200" y="234655"/>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Fine-Tuning (hyperparameters)</a:t>
            </a:r>
            <a:endParaRPr b="0" i="0" sz="4400" u="none" cap="none" strike="noStrike">
              <a:solidFill>
                <a:schemeClr val="dk1"/>
              </a:solidFill>
              <a:latin typeface="Calibri"/>
              <a:ea typeface="Calibri"/>
              <a:cs typeface="Calibri"/>
              <a:sym typeface="Calibri"/>
            </a:endParaRPr>
          </a:p>
        </p:txBody>
      </p:sp>
      <p:sp>
        <p:nvSpPr>
          <p:cNvPr id="729" name="Google Shape;729;p45"/>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30" name="Google Shape;730;p45"/>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31" name="Google Shape;731;p45"/>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pic>
        <p:nvPicPr>
          <p:cNvPr descr="Chart, line chart&#10;&#10;Description automatically generated" id="732" name="Google Shape;732;p45"/>
          <p:cNvPicPr preferRelativeResize="0"/>
          <p:nvPr/>
        </p:nvPicPr>
        <p:blipFill rotWithShape="1">
          <a:blip r:embed="rId4">
            <a:alphaModFix/>
          </a:blip>
          <a:srcRect b="0" l="0" r="0" t="0"/>
          <a:stretch/>
        </p:blipFill>
        <p:spPr>
          <a:xfrm>
            <a:off x="-1" y="1151321"/>
            <a:ext cx="4145757" cy="2770999"/>
          </a:xfrm>
          <a:prstGeom prst="rect">
            <a:avLst/>
          </a:prstGeom>
          <a:noFill/>
          <a:ln>
            <a:noFill/>
          </a:ln>
        </p:spPr>
      </p:pic>
      <p:pic>
        <p:nvPicPr>
          <p:cNvPr descr="Chart, line chart&#10;&#10;Description automatically generated" id="733" name="Google Shape;733;p45"/>
          <p:cNvPicPr preferRelativeResize="0"/>
          <p:nvPr/>
        </p:nvPicPr>
        <p:blipFill rotWithShape="1">
          <a:blip r:embed="rId5">
            <a:alphaModFix/>
          </a:blip>
          <a:srcRect b="0" l="0" r="0" t="0"/>
          <a:stretch/>
        </p:blipFill>
        <p:spPr>
          <a:xfrm>
            <a:off x="4121471" y="3151012"/>
            <a:ext cx="4058466" cy="2770999"/>
          </a:xfrm>
          <a:prstGeom prst="rect">
            <a:avLst/>
          </a:prstGeom>
          <a:noFill/>
          <a:ln>
            <a:noFill/>
          </a:ln>
        </p:spPr>
      </p:pic>
      <p:pic>
        <p:nvPicPr>
          <p:cNvPr descr="Chart, line chart&#10;&#10;Description automatically generated" id="734" name="Google Shape;734;p45"/>
          <p:cNvPicPr preferRelativeResize="0"/>
          <p:nvPr/>
        </p:nvPicPr>
        <p:blipFill rotWithShape="1">
          <a:blip r:embed="rId6">
            <a:alphaModFix/>
          </a:blip>
          <a:srcRect b="0" l="0" r="0" t="0"/>
          <a:stretch/>
        </p:blipFill>
        <p:spPr>
          <a:xfrm>
            <a:off x="8179936" y="1151321"/>
            <a:ext cx="4012064" cy="27709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6"/>
          <p:cNvSpPr txBox="1"/>
          <p:nvPr>
            <p:ph type="title"/>
          </p:nvPr>
        </p:nvSpPr>
        <p:spPr>
          <a:xfrm>
            <a:off x="838200" y="234655"/>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Results of Fine-Tuning</a:t>
            </a:r>
            <a:endParaRPr b="0" i="0" sz="4400" u="none" cap="none" strike="noStrike">
              <a:solidFill>
                <a:schemeClr val="dk1"/>
              </a:solidFill>
              <a:latin typeface="Calibri"/>
              <a:ea typeface="Calibri"/>
              <a:cs typeface="Calibri"/>
              <a:sym typeface="Calibri"/>
            </a:endParaRPr>
          </a:p>
        </p:txBody>
      </p:sp>
      <p:sp>
        <p:nvSpPr>
          <p:cNvPr id="740" name="Google Shape;740;p46"/>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41" name="Google Shape;741;p46"/>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42" name="Google Shape;742;p46"/>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graphicFrame>
        <p:nvGraphicFramePr>
          <p:cNvPr id="743" name="Google Shape;743;p46"/>
          <p:cNvGraphicFramePr/>
          <p:nvPr/>
        </p:nvGraphicFramePr>
        <p:xfrm>
          <a:off x="604912" y="1518452"/>
          <a:ext cx="5375964" cy="3821096"/>
        </p:xfrm>
        <a:graphic>
          <a:graphicData uri="http://schemas.openxmlformats.org/drawingml/2006/chart">
            <c:chart r:id="rId4"/>
          </a:graphicData>
        </a:graphic>
      </p:graphicFrame>
      <p:sp>
        <p:nvSpPr>
          <p:cNvPr id="744" name="Google Shape;744;p46"/>
          <p:cNvSpPr txBox="1"/>
          <p:nvPr/>
        </p:nvSpPr>
        <p:spPr>
          <a:xfrm>
            <a:off x="1287400" y="2643182"/>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0.198</a:t>
            </a:r>
            <a:endParaRPr b="0" i="0" sz="1800" u="none" cap="none" strike="noStrike">
              <a:solidFill>
                <a:schemeClr val="dk1"/>
              </a:solidFill>
              <a:latin typeface="Calibri"/>
              <a:ea typeface="Calibri"/>
              <a:cs typeface="Calibri"/>
              <a:sym typeface="Calibri"/>
            </a:endParaRPr>
          </a:p>
        </p:txBody>
      </p:sp>
      <p:sp>
        <p:nvSpPr>
          <p:cNvPr id="745" name="Google Shape;745;p46"/>
          <p:cNvSpPr txBox="1"/>
          <p:nvPr/>
        </p:nvSpPr>
        <p:spPr>
          <a:xfrm>
            <a:off x="4448042" y="2900675"/>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0.171</a:t>
            </a:r>
            <a:endParaRPr b="0" i="0" sz="1800" u="none" cap="none" strike="noStrike">
              <a:solidFill>
                <a:schemeClr val="dk1"/>
              </a:solidFill>
              <a:latin typeface="Calibri"/>
              <a:ea typeface="Calibri"/>
              <a:cs typeface="Calibri"/>
              <a:sym typeface="Calibri"/>
            </a:endParaRPr>
          </a:p>
        </p:txBody>
      </p:sp>
      <p:sp>
        <p:nvSpPr>
          <p:cNvPr id="746" name="Google Shape;746;p46"/>
          <p:cNvSpPr txBox="1"/>
          <p:nvPr/>
        </p:nvSpPr>
        <p:spPr>
          <a:xfrm>
            <a:off x="2890913" y="2074832"/>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0.264</a:t>
            </a:r>
            <a:endParaRPr b="0" i="0" sz="1800" u="none" cap="none" strike="noStrike">
              <a:solidFill>
                <a:schemeClr val="dk1"/>
              </a:solidFill>
              <a:latin typeface="Calibri"/>
              <a:ea typeface="Calibri"/>
              <a:cs typeface="Calibri"/>
              <a:sym typeface="Calibri"/>
            </a:endParaRPr>
          </a:p>
        </p:txBody>
      </p:sp>
      <p:sp>
        <p:nvSpPr>
          <p:cNvPr id="747" name="Google Shape;747;p46"/>
          <p:cNvSpPr txBox="1"/>
          <p:nvPr/>
        </p:nvSpPr>
        <p:spPr>
          <a:xfrm>
            <a:off x="4868799" y="2346136"/>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0.232</a:t>
            </a:r>
            <a:endParaRPr b="0" i="0" sz="1800" u="none" cap="none" strike="noStrike">
              <a:solidFill>
                <a:schemeClr val="dk1"/>
              </a:solidFill>
              <a:latin typeface="Calibri"/>
              <a:ea typeface="Calibri"/>
              <a:cs typeface="Calibri"/>
              <a:sym typeface="Calibri"/>
            </a:endParaRPr>
          </a:p>
        </p:txBody>
      </p:sp>
      <p:sp>
        <p:nvSpPr>
          <p:cNvPr id="748" name="Google Shape;748;p46"/>
          <p:cNvSpPr txBox="1"/>
          <p:nvPr/>
        </p:nvSpPr>
        <p:spPr>
          <a:xfrm>
            <a:off x="3416030" y="1975878"/>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0.273</a:t>
            </a:r>
            <a:endParaRPr b="0" i="0" sz="1800" u="none" cap="none" strike="noStrike">
              <a:solidFill>
                <a:schemeClr val="dk1"/>
              </a:solidFill>
              <a:latin typeface="Calibri"/>
              <a:ea typeface="Calibri"/>
              <a:cs typeface="Calibri"/>
              <a:sym typeface="Calibri"/>
            </a:endParaRPr>
          </a:p>
        </p:txBody>
      </p:sp>
      <p:sp>
        <p:nvSpPr>
          <p:cNvPr id="749" name="Google Shape;749;p46"/>
          <p:cNvSpPr txBox="1"/>
          <p:nvPr/>
        </p:nvSpPr>
        <p:spPr>
          <a:xfrm>
            <a:off x="1762822" y="2244109"/>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0.241</a:t>
            </a:r>
            <a:endParaRPr b="0" i="0" sz="1800" u="none" cap="none" strike="noStrike">
              <a:solidFill>
                <a:schemeClr val="dk1"/>
              </a:solidFill>
              <a:latin typeface="Calibri"/>
              <a:ea typeface="Calibri"/>
              <a:cs typeface="Calibri"/>
              <a:sym typeface="Calibri"/>
            </a:endParaRPr>
          </a:p>
        </p:txBody>
      </p:sp>
      <p:graphicFrame>
        <p:nvGraphicFramePr>
          <p:cNvPr id="750" name="Google Shape;750;p46"/>
          <p:cNvGraphicFramePr/>
          <p:nvPr/>
        </p:nvGraphicFramePr>
        <p:xfrm>
          <a:off x="6104012" y="1518452"/>
          <a:ext cx="5375964" cy="3821096"/>
        </p:xfrm>
        <a:graphic>
          <a:graphicData uri="http://schemas.openxmlformats.org/drawingml/2006/chart">
            <c:chart r:id="rId5"/>
          </a:graphicData>
        </a:graphic>
      </p:graphicFrame>
      <p:sp>
        <p:nvSpPr>
          <p:cNvPr id="751" name="Google Shape;751;p46"/>
          <p:cNvSpPr txBox="1"/>
          <p:nvPr/>
        </p:nvSpPr>
        <p:spPr>
          <a:xfrm>
            <a:off x="6785680" y="2423048"/>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0.335</a:t>
            </a:r>
            <a:endParaRPr b="0" i="0" sz="1800" u="none" cap="none" strike="noStrike">
              <a:solidFill>
                <a:schemeClr val="dk1"/>
              </a:solidFill>
              <a:latin typeface="Calibri"/>
              <a:ea typeface="Calibri"/>
              <a:cs typeface="Calibri"/>
              <a:sym typeface="Calibri"/>
            </a:endParaRPr>
          </a:p>
        </p:txBody>
      </p:sp>
      <p:sp>
        <p:nvSpPr>
          <p:cNvPr id="752" name="Google Shape;752;p46"/>
          <p:cNvSpPr txBox="1"/>
          <p:nvPr/>
        </p:nvSpPr>
        <p:spPr>
          <a:xfrm>
            <a:off x="9981659" y="2688353"/>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0.297</a:t>
            </a:r>
            <a:endParaRPr b="0" i="0" sz="1800" u="none" cap="none" strike="noStrike">
              <a:solidFill>
                <a:schemeClr val="dk1"/>
              </a:solidFill>
              <a:latin typeface="Calibri"/>
              <a:ea typeface="Calibri"/>
              <a:cs typeface="Calibri"/>
              <a:sym typeface="Calibri"/>
            </a:endParaRPr>
          </a:p>
        </p:txBody>
      </p:sp>
      <p:sp>
        <p:nvSpPr>
          <p:cNvPr id="753" name="Google Shape;753;p46"/>
          <p:cNvSpPr txBox="1"/>
          <p:nvPr/>
        </p:nvSpPr>
        <p:spPr>
          <a:xfrm>
            <a:off x="8381726" y="2021778"/>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0.415</a:t>
            </a:r>
            <a:endParaRPr b="0" i="0" sz="1800" u="none" cap="none" strike="noStrike">
              <a:solidFill>
                <a:schemeClr val="dk1"/>
              </a:solidFill>
              <a:latin typeface="Calibri"/>
              <a:ea typeface="Calibri"/>
              <a:cs typeface="Calibri"/>
              <a:sym typeface="Calibri"/>
            </a:endParaRPr>
          </a:p>
        </p:txBody>
      </p:sp>
      <p:sp>
        <p:nvSpPr>
          <p:cNvPr id="754" name="Google Shape;754;p46"/>
          <p:cNvSpPr txBox="1"/>
          <p:nvPr/>
        </p:nvSpPr>
        <p:spPr>
          <a:xfrm>
            <a:off x="10367899" y="2346136"/>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0.350</a:t>
            </a:r>
            <a:endParaRPr b="0" i="0" sz="1800" u="none" cap="none" strike="noStrike">
              <a:solidFill>
                <a:schemeClr val="dk1"/>
              </a:solidFill>
              <a:latin typeface="Calibri"/>
              <a:ea typeface="Calibri"/>
              <a:cs typeface="Calibri"/>
              <a:sym typeface="Calibri"/>
            </a:endParaRPr>
          </a:p>
        </p:txBody>
      </p:sp>
      <p:sp>
        <p:nvSpPr>
          <p:cNvPr id="755" name="Google Shape;755;p46"/>
          <p:cNvSpPr txBox="1"/>
          <p:nvPr/>
        </p:nvSpPr>
        <p:spPr>
          <a:xfrm>
            <a:off x="8915130" y="1975878"/>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0.413</a:t>
            </a:r>
            <a:endParaRPr b="0" i="0" sz="1800" u="none" cap="none" strike="noStrike">
              <a:solidFill>
                <a:schemeClr val="dk1"/>
              </a:solidFill>
              <a:latin typeface="Calibri"/>
              <a:ea typeface="Calibri"/>
              <a:cs typeface="Calibri"/>
              <a:sym typeface="Calibri"/>
            </a:endParaRPr>
          </a:p>
        </p:txBody>
      </p:sp>
      <p:sp>
        <p:nvSpPr>
          <p:cNvPr id="756" name="Google Shape;756;p46"/>
          <p:cNvSpPr txBox="1"/>
          <p:nvPr/>
        </p:nvSpPr>
        <p:spPr>
          <a:xfrm>
            <a:off x="7261922" y="2244109"/>
            <a:ext cx="6493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0.369</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
          <p:cNvSpPr/>
          <p:nvPr/>
        </p:nvSpPr>
        <p:spPr>
          <a:xfrm flipH="1">
            <a:off x="73348" y="2756019"/>
            <a:ext cx="1817536" cy="2379125"/>
          </a:xfrm>
          <a:prstGeom prst="flowChartOnlineStorage">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Get a Dataset</a:t>
            </a:r>
            <a:endParaRPr b="1" i="0" sz="1700" u="none" cap="none" strike="noStrike">
              <a:solidFill>
                <a:schemeClr val="accent2"/>
              </a:solidFill>
              <a:latin typeface="Arial"/>
              <a:ea typeface="Arial"/>
              <a:cs typeface="Arial"/>
              <a:sym typeface="Arial"/>
            </a:endParaRPr>
          </a:p>
        </p:txBody>
      </p:sp>
      <p:sp>
        <p:nvSpPr>
          <p:cNvPr id="269" name="Google Shape;269;p4"/>
          <p:cNvSpPr/>
          <p:nvPr/>
        </p:nvSpPr>
        <p:spPr>
          <a:xfrm flipH="1">
            <a:off x="1777976" y="2756019"/>
            <a:ext cx="1817536" cy="2379125"/>
          </a:xfrm>
          <a:prstGeom prst="flowChartOnlineStorage">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Pre - process Data</a:t>
            </a:r>
            <a:endParaRPr b="1" i="0" sz="1700" u="none" cap="none" strike="noStrike">
              <a:solidFill>
                <a:schemeClr val="accent2"/>
              </a:solidFill>
              <a:latin typeface="Arial"/>
              <a:ea typeface="Arial"/>
              <a:cs typeface="Arial"/>
              <a:sym typeface="Arial"/>
            </a:endParaRPr>
          </a:p>
        </p:txBody>
      </p:sp>
      <p:sp>
        <p:nvSpPr>
          <p:cNvPr id="270" name="Google Shape;270;p4"/>
          <p:cNvSpPr/>
          <p:nvPr/>
        </p:nvSpPr>
        <p:spPr>
          <a:xfrm flipH="1">
            <a:off x="3482604" y="2756019"/>
            <a:ext cx="1817536" cy="2379125"/>
          </a:xfrm>
          <a:prstGeom prst="flowChartOnlineStorage">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Vectorize Data</a:t>
            </a:r>
            <a:endParaRPr b="1" i="0" sz="1700" u="none" cap="none" strike="noStrike">
              <a:solidFill>
                <a:schemeClr val="accent2"/>
              </a:solidFill>
              <a:latin typeface="Arial"/>
              <a:ea typeface="Arial"/>
              <a:cs typeface="Arial"/>
              <a:sym typeface="Arial"/>
            </a:endParaRPr>
          </a:p>
        </p:txBody>
      </p:sp>
      <p:sp>
        <p:nvSpPr>
          <p:cNvPr id="271" name="Google Shape;271;p4"/>
          <p:cNvSpPr/>
          <p:nvPr/>
        </p:nvSpPr>
        <p:spPr>
          <a:xfrm flipH="1">
            <a:off x="5187232" y="2756019"/>
            <a:ext cx="1817536" cy="2379125"/>
          </a:xfrm>
          <a:prstGeom prst="flowChartOnlineStorage">
            <a:avLst/>
          </a:prstGeom>
          <a:gradFill>
            <a:gsLst>
              <a:gs pos="0">
                <a:srgbClr val="FDECDB"/>
              </a:gs>
              <a:gs pos="100000">
                <a:srgbClr val="F0A96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Encode Categories</a:t>
            </a:r>
            <a:endParaRPr b="1" i="0" sz="1700" u="none" cap="none" strike="noStrike">
              <a:solidFill>
                <a:schemeClr val="accent2"/>
              </a:solidFill>
              <a:latin typeface="Arial"/>
              <a:ea typeface="Arial"/>
              <a:cs typeface="Arial"/>
              <a:sym typeface="Arial"/>
            </a:endParaRPr>
          </a:p>
        </p:txBody>
      </p:sp>
      <p:sp>
        <p:nvSpPr>
          <p:cNvPr id="272" name="Google Shape;272;p4"/>
          <p:cNvSpPr/>
          <p:nvPr/>
        </p:nvSpPr>
        <p:spPr>
          <a:xfrm flipH="1">
            <a:off x="6891860" y="2756019"/>
            <a:ext cx="1817536" cy="2379125"/>
          </a:xfrm>
          <a:prstGeom prst="flowChartOnlineStorage">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Train - Test Split</a:t>
            </a:r>
            <a:endParaRPr b="1" i="0" sz="1700" u="none" cap="none" strike="noStrike">
              <a:solidFill>
                <a:schemeClr val="accent2"/>
              </a:solidFill>
              <a:latin typeface="Arial"/>
              <a:ea typeface="Arial"/>
              <a:cs typeface="Arial"/>
              <a:sym typeface="Arial"/>
            </a:endParaRPr>
          </a:p>
        </p:txBody>
      </p:sp>
      <p:sp>
        <p:nvSpPr>
          <p:cNvPr id="273" name="Google Shape;273;p4"/>
          <p:cNvSpPr/>
          <p:nvPr/>
        </p:nvSpPr>
        <p:spPr>
          <a:xfrm flipH="1">
            <a:off x="8596488" y="2756019"/>
            <a:ext cx="1817536" cy="2379125"/>
          </a:xfrm>
          <a:prstGeom prst="flowChartOnlineStorage">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Train the Classifier</a:t>
            </a:r>
            <a:endParaRPr b="1" i="0" sz="1700" u="none" cap="none" strike="noStrike">
              <a:solidFill>
                <a:schemeClr val="accent2"/>
              </a:solidFill>
              <a:latin typeface="Arial"/>
              <a:ea typeface="Arial"/>
              <a:cs typeface="Arial"/>
              <a:sym typeface="Arial"/>
            </a:endParaRPr>
          </a:p>
        </p:txBody>
      </p:sp>
      <p:sp>
        <p:nvSpPr>
          <p:cNvPr id="274" name="Google Shape;274;p4"/>
          <p:cNvSpPr/>
          <p:nvPr/>
        </p:nvSpPr>
        <p:spPr>
          <a:xfrm flipH="1">
            <a:off x="10301116" y="2756019"/>
            <a:ext cx="1817536" cy="2379125"/>
          </a:xfrm>
          <a:prstGeom prst="flowChartOnlineStorage">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accent2"/>
                </a:solidFill>
                <a:latin typeface="Arial"/>
                <a:ea typeface="Arial"/>
                <a:cs typeface="Arial"/>
                <a:sym typeface="Arial"/>
              </a:rPr>
              <a:t>Classify a resume</a:t>
            </a:r>
            <a:endParaRPr b="1" i="0" sz="1700" u="none" cap="none" strike="noStrike">
              <a:solidFill>
                <a:schemeClr val="accent2"/>
              </a:solidFill>
              <a:latin typeface="Arial"/>
              <a:ea typeface="Arial"/>
              <a:cs typeface="Arial"/>
              <a:sym typeface="Arial"/>
            </a:endParaRPr>
          </a:p>
        </p:txBody>
      </p:sp>
      <p:sp>
        <p:nvSpPr>
          <p:cNvPr id="275" name="Google Shape;275;p4"/>
          <p:cNvSpPr txBox="1"/>
          <p:nvPr>
            <p:ph type="title"/>
          </p:nvPr>
        </p:nvSpPr>
        <p:spPr>
          <a:xfrm>
            <a:off x="838200" y="329614"/>
            <a:ext cx="105156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RESUME CLASSIFICATION</a:t>
            </a:r>
            <a:endParaRPr b="0" i="0" sz="4800" u="none" cap="none" strike="noStrike">
              <a:solidFill>
                <a:srgbClr val="3F3F3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7"/>
          <p:cNvSpPr txBox="1"/>
          <p:nvPr>
            <p:ph type="title"/>
          </p:nvPr>
        </p:nvSpPr>
        <p:spPr>
          <a:xfrm>
            <a:off x="838200" y="76308"/>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Outcomes</a:t>
            </a:r>
            <a:endParaRPr b="0" i="0" sz="4400" u="none" cap="none" strike="noStrike">
              <a:solidFill>
                <a:schemeClr val="dk1"/>
              </a:solidFill>
              <a:latin typeface="Calibri"/>
              <a:ea typeface="Calibri"/>
              <a:cs typeface="Calibri"/>
              <a:sym typeface="Calibri"/>
            </a:endParaRPr>
          </a:p>
        </p:txBody>
      </p:sp>
      <p:sp>
        <p:nvSpPr>
          <p:cNvPr id="762" name="Google Shape;762;p47"/>
          <p:cNvSpPr txBox="1"/>
          <p:nvPr>
            <p:ph idx="1" type="body"/>
          </p:nvPr>
        </p:nvSpPr>
        <p:spPr>
          <a:xfrm>
            <a:off x="834273" y="1126400"/>
            <a:ext cx="10840892" cy="15883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800"/>
              <a:buChar char="•"/>
            </a:pPr>
            <a:r>
              <a:rPr b="0" i="0" lang="en-US" sz="1800" u="none" cap="none" strike="noStrike">
                <a:solidFill>
                  <a:schemeClr val="dk1"/>
                </a:solidFill>
                <a:latin typeface="Calibri"/>
                <a:ea typeface="Calibri"/>
                <a:cs typeface="Calibri"/>
                <a:sym typeface="Calibri"/>
              </a:rPr>
              <a:t>Reference Summaries contain some extra information (Appellant names, article numbers, roman digis etc.) which is not present in case judgement, so rouge score of GPT2 summaries is reduced when compared to these reference summaries.</a:t>
            </a:r>
            <a:endParaRPr/>
          </a:p>
          <a:p>
            <a:pPr indent="0" lvl="0" marL="0" rtl="0" algn="l">
              <a:spcBef>
                <a:spcPts val="1000"/>
              </a:spcBef>
              <a:spcAft>
                <a:spcPts val="0"/>
              </a:spcAft>
              <a:buNone/>
            </a:pPr>
            <a:r>
              <a:rPr lang="en-US" sz="1800">
                <a:latin typeface="Arial"/>
                <a:ea typeface="Arial"/>
                <a:cs typeface="Arial"/>
                <a:sym typeface="Arial"/>
              </a:rPr>
              <a:t>•</a:t>
            </a:r>
            <a:r>
              <a:rPr lang="en-US" sz="1800"/>
              <a:t>Fine tuning GPT-2 through hyperparameters helped improve the quality of system generated summaries.</a:t>
            </a:r>
            <a:endParaRPr sz="1800"/>
          </a:p>
          <a:p>
            <a:pPr indent="0" lvl="0" marL="228600" rtl="0" algn="l">
              <a:lnSpc>
                <a:spcPct val="90000"/>
              </a:lnSpc>
              <a:spcBef>
                <a:spcPts val="0"/>
              </a:spcBef>
              <a:spcAft>
                <a:spcPts val="0"/>
              </a:spcAft>
              <a:buNone/>
            </a:pPr>
            <a:r>
              <a:t/>
            </a:r>
            <a:endParaRPr/>
          </a:p>
        </p:txBody>
      </p:sp>
      <p:sp>
        <p:nvSpPr>
          <p:cNvPr id="763" name="Google Shape;763;p47"/>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64" name="Google Shape;764;p47"/>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65" name="Google Shape;765;p47"/>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766" name="Google Shape;766;p47"/>
          <p:cNvSpPr txBox="1"/>
          <p:nvPr/>
        </p:nvSpPr>
        <p:spPr>
          <a:xfrm>
            <a:off x="834273" y="2714722"/>
            <a:ext cx="10515600" cy="95829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References</a:t>
            </a:r>
            <a:endParaRPr b="0" i="0" sz="4400" u="none" cap="none" strike="noStrike">
              <a:solidFill>
                <a:schemeClr val="dk1"/>
              </a:solidFill>
              <a:latin typeface="Calibri"/>
              <a:ea typeface="Calibri"/>
              <a:cs typeface="Calibri"/>
              <a:sym typeface="Calibri"/>
            </a:endParaRPr>
          </a:p>
        </p:txBody>
      </p:sp>
      <p:sp>
        <p:nvSpPr>
          <p:cNvPr id="767" name="Google Shape;767;p47"/>
          <p:cNvSpPr txBox="1"/>
          <p:nvPr/>
        </p:nvSpPr>
        <p:spPr>
          <a:xfrm>
            <a:off x="830346" y="3764814"/>
            <a:ext cx="10840892" cy="158832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https://medium.com/analytics-vidhya/text-summarization-using-bert-gpt2-xlnet-5ee80608e961</a:t>
            </a:r>
            <a:endParaRPr b="0" i="0" sz="1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https://jalammar.github.io/illustrated-gpt2/</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https://blog.paperspace.com/generating-text-summaries-gpt-2/</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27000" lvl="0" marL="22860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8"/>
          <p:cNvSpPr txBox="1"/>
          <p:nvPr>
            <p:ph type="title"/>
          </p:nvPr>
        </p:nvSpPr>
        <p:spPr>
          <a:xfrm>
            <a:off x="838200" y="309153"/>
            <a:ext cx="10515600" cy="9137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Feedback On DLL-internship</a:t>
            </a:r>
            <a:endParaRPr b="0" i="0" sz="4400" u="none" cap="none" strike="noStrike">
              <a:solidFill>
                <a:schemeClr val="dk1"/>
              </a:solidFill>
              <a:latin typeface="Calibri"/>
              <a:ea typeface="Calibri"/>
              <a:cs typeface="Calibri"/>
              <a:sym typeface="Calibri"/>
            </a:endParaRPr>
          </a:p>
        </p:txBody>
      </p:sp>
      <p:sp>
        <p:nvSpPr>
          <p:cNvPr id="773" name="Google Shape;773;p48"/>
          <p:cNvSpPr txBox="1"/>
          <p:nvPr>
            <p:ph idx="1" type="body"/>
          </p:nvPr>
        </p:nvSpPr>
        <p:spPr>
          <a:xfrm>
            <a:off x="834273" y="1314724"/>
            <a:ext cx="10840892" cy="15774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000"/>
              <a:buChar char="•"/>
            </a:pPr>
            <a:r>
              <a:rPr b="0" i="0" lang="en-US" sz="2000" u="none" cap="none" strike="noStrike">
                <a:solidFill>
                  <a:schemeClr val="dk2"/>
                </a:solidFill>
                <a:latin typeface="Calibri"/>
                <a:ea typeface="Calibri"/>
                <a:cs typeface="Calibri"/>
                <a:sym typeface="Calibri"/>
              </a:rPr>
              <a:t>Skills Learnt during this internship:</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Teamwork</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Self learning and implementing machine learning model.</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Exploring and utilizing online resources (Colab, Github etc.)</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Python Skills</a:t>
            </a:r>
            <a:endParaRPr b="0" i="0" sz="1200" u="none" cap="none" strike="noStrike">
              <a:solidFill>
                <a:schemeClr val="dk1"/>
              </a:solidFill>
              <a:latin typeface="Calibri"/>
              <a:ea typeface="Calibri"/>
              <a:cs typeface="Calibri"/>
              <a:sym typeface="Calibri"/>
            </a:endParaRPr>
          </a:p>
          <a:p>
            <a:pPr indent="-152400" lvl="1" marL="685800" marR="0" rtl="0" algn="l">
              <a:lnSpc>
                <a:spcPct val="90000"/>
              </a:lnSpc>
              <a:spcBef>
                <a:spcPts val="5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774" name="Google Shape;774;p48"/>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75" name="Google Shape;775;p48"/>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76" name="Google Shape;776;p48"/>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777" name="Google Shape;777;p48"/>
          <p:cNvSpPr txBox="1"/>
          <p:nvPr/>
        </p:nvSpPr>
        <p:spPr>
          <a:xfrm>
            <a:off x="834273" y="3040252"/>
            <a:ext cx="10515600" cy="75724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200"/>
              <a:buFont typeface="Century Gothic"/>
              <a:buNone/>
            </a:pPr>
            <a:r>
              <a:rPr b="1" i="0" lang="en-US" sz="3200" u="none" cap="none" strike="noStrike">
                <a:solidFill>
                  <a:schemeClr val="accent1"/>
                </a:solidFill>
                <a:latin typeface="Century Gothic"/>
                <a:ea typeface="Century Gothic"/>
                <a:cs typeface="Century Gothic"/>
                <a:sym typeface="Century Gothic"/>
              </a:rPr>
              <a:t>Links:</a:t>
            </a:r>
            <a:endParaRPr b="0" i="0" sz="4400" u="none" cap="none" strike="noStrike">
              <a:solidFill>
                <a:schemeClr val="dk1"/>
              </a:solidFill>
              <a:latin typeface="Calibri"/>
              <a:ea typeface="Calibri"/>
              <a:cs typeface="Calibri"/>
              <a:sym typeface="Calibri"/>
            </a:endParaRPr>
          </a:p>
        </p:txBody>
      </p:sp>
      <p:sp>
        <p:nvSpPr>
          <p:cNvPr id="778" name="Google Shape;778;p48"/>
          <p:cNvSpPr txBox="1"/>
          <p:nvPr/>
        </p:nvSpPr>
        <p:spPr>
          <a:xfrm>
            <a:off x="604910" y="3797498"/>
            <a:ext cx="10840800" cy="1623300"/>
          </a:xfrm>
          <a:prstGeom prst="rect">
            <a:avLst/>
          </a:prstGeom>
          <a:noFill/>
          <a:ln>
            <a:noFill/>
          </a:ln>
        </p:spPr>
        <p:txBody>
          <a:bodyPr anchorCtr="0" anchor="t" bIns="45700" lIns="91425" spcFirstLastPara="1" rIns="91425" wrap="square" tIns="45700">
            <a:normAutofit fontScale="85000" lnSpcReduction="20000"/>
          </a:bodyPr>
          <a:lstStyle/>
          <a:p>
            <a:pPr indent="0" lvl="0" marL="457200" marR="0" rtl="0" algn="l">
              <a:lnSpc>
                <a:spcPct val="90000"/>
              </a:lnSpc>
              <a:spcBef>
                <a:spcPts val="0"/>
              </a:spcBef>
              <a:spcAft>
                <a:spcPts val="0"/>
              </a:spcAft>
              <a:buNone/>
            </a:pPr>
            <a:r>
              <a:rPr b="0" i="0" lang="en-US" u="sng" cap="none" strike="noStrike">
                <a:solidFill>
                  <a:schemeClr val="dk1"/>
                </a:solidFill>
                <a:latin typeface="Calibri"/>
                <a:ea typeface="Calibri"/>
                <a:cs typeface="Calibri"/>
                <a:sym typeface="Calibri"/>
                <a:hlinkClick r:id="rId4">
                  <a:extLst>
                    <a:ext uri="{A12FA001-AC4F-418D-AE19-62706E023703}">
                      <ahyp:hlinkClr val="tx"/>
                    </a:ext>
                  </a:extLst>
                </a:hlinkClick>
              </a:rPr>
              <a:t>https://colab.research.google.com/drive/1FcJEKtCzEXaoA2hP7ItPRTId5vADFYRi?usp=sharing</a:t>
            </a:r>
            <a:r>
              <a:rPr b="0" i="0" lang="en-US" u="none" cap="none" strike="noStrike">
                <a:solidFill>
                  <a:schemeClr val="dk1"/>
                </a:solidFill>
                <a:latin typeface="Calibri"/>
                <a:ea typeface="Calibri"/>
                <a:cs typeface="Calibri"/>
                <a:sym typeface="Calibri"/>
              </a:rPr>
              <a:t>  (GPT2 summaries and rouge score)</a:t>
            </a:r>
            <a:endParaRPr sz="1600"/>
          </a:p>
          <a:p>
            <a:pPr indent="0" lvl="0" marL="457200" marR="0" rtl="0" algn="l">
              <a:lnSpc>
                <a:spcPct val="90000"/>
              </a:lnSpc>
              <a:spcBef>
                <a:spcPts val="500"/>
              </a:spcBef>
              <a:spcAft>
                <a:spcPts val="0"/>
              </a:spcAft>
              <a:buNone/>
            </a:pPr>
            <a:r>
              <a:rPr b="0" i="0" lang="en-US" u="sng" cap="none" strike="noStrike">
                <a:solidFill>
                  <a:schemeClr val="dk1"/>
                </a:solidFill>
                <a:latin typeface="Calibri"/>
                <a:ea typeface="Calibri"/>
                <a:cs typeface="Calibri"/>
                <a:sym typeface="Calibri"/>
                <a:hlinkClick r:id="rId5">
                  <a:extLst>
                    <a:ext uri="{A12FA001-AC4F-418D-AE19-62706E023703}">
                      <ahyp:hlinkClr val="tx"/>
                    </a:ext>
                  </a:extLst>
                </a:hlinkClick>
              </a:rPr>
              <a:t>https://colab.research.google.com/drive/1RCgLnyFpGF6rEN03CLUue8B-v2QW1dB0?usp=sharing</a:t>
            </a:r>
            <a:r>
              <a:rPr b="0" i="0" lang="en-US" u="none" cap="none" strike="noStrike">
                <a:solidFill>
                  <a:schemeClr val="dk1"/>
                </a:solidFill>
                <a:latin typeface="Calibri"/>
                <a:ea typeface="Calibri"/>
                <a:cs typeface="Calibri"/>
                <a:sym typeface="Calibri"/>
              </a:rPr>
              <a:t> (Bert summaries and rouge score)</a:t>
            </a:r>
            <a:endParaRPr sz="1600"/>
          </a:p>
          <a:p>
            <a:pPr indent="0" lvl="0" marL="457200" marR="0" rtl="0" algn="l">
              <a:lnSpc>
                <a:spcPct val="90000"/>
              </a:lnSpc>
              <a:spcBef>
                <a:spcPts val="500"/>
              </a:spcBef>
              <a:spcAft>
                <a:spcPts val="0"/>
              </a:spcAft>
              <a:buNone/>
            </a:pPr>
            <a:r>
              <a:rPr b="0" i="0" lang="en-US" u="sng" cap="none" strike="noStrike">
                <a:solidFill>
                  <a:schemeClr val="dk1"/>
                </a:solidFill>
                <a:latin typeface="Calibri"/>
                <a:ea typeface="Calibri"/>
                <a:cs typeface="Calibri"/>
                <a:sym typeface="Calibri"/>
                <a:hlinkClick r:id="rId6">
                  <a:extLst>
                    <a:ext uri="{A12FA001-AC4F-418D-AE19-62706E023703}">
                      <ahyp:hlinkClr val="tx"/>
                    </a:ext>
                  </a:extLst>
                </a:hlinkClick>
              </a:rPr>
              <a:t>https://colab.research.google.com/drive/19DjX5XiVv-W5OkohiFWBmoiO7Hkwt0d4?usp=sharing</a:t>
            </a:r>
            <a:r>
              <a:rPr b="0" i="0" lang="en-US" u="none" cap="none" strike="noStrike">
                <a:solidFill>
                  <a:schemeClr val="dk1"/>
                </a:solidFill>
                <a:latin typeface="Calibri"/>
                <a:ea typeface="Calibri"/>
                <a:cs typeface="Calibri"/>
                <a:sym typeface="Calibri"/>
              </a:rPr>
              <a:t> (XLNet summaries and rouge score)</a:t>
            </a:r>
            <a:endParaRPr sz="1600"/>
          </a:p>
          <a:p>
            <a:pPr indent="0" lvl="0" marL="457200" marR="0" rtl="0" algn="l">
              <a:lnSpc>
                <a:spcPct val="90000"/>
              </a:lnSpc>
              <a:spcBef>
                <a:spcPts val="500"/>
              </a:spcBef>
              <a:spcAft>
                <a:spcPts val="0"/>
              </a:spcAft>
              <a:buNone/>
            </a:pPr>
            <a:r>
              <a:rPr b="0" i="0" lang="en-US" u="sng" cap="none" strike="noStrike">
                <a:solidFill>
                  <a:schemeClr val="dk1"/>
                </a:solidFill>
                <a:latin typeface="Calibri"/>
                <a:ea typeface="Calibri"/>
                <a:cs typeface="Calibri"/>
                <a:sym typeface="Calibri"/>
                <a:hlinkClick r:id="rId7">
                  <a:extLst>
                    <a:ext uri="{A12FA001-AC4F-418D-AE19-62706E023703}">
                      <ahyp:hlinkClr val="tx"/>
                    </a:ext>
                  </a:extLst>
                </a:hlinkClick>
              </a:rPr>
              <a:t>https://colab.research.google.com/drive/1y10o-qSUUF-472kLiGtKKsdVFIW_hzSg?usp=sharing</a:t>
            </a:r>
            <a:r>
              <a:rPr b="0" i="0" lang="en-US" u="none" cap="none" strike="noStrike">
                <a:solidFill>
                  <a:schemeClr val="dk1"/>
                </a:solidFill>
                <a:latin typeface="Calibri"/>
                <a:ea typeface="Calibri"/>
                <a:cs typeface="Calibri"/>
                <a:sym typeface="Calibri"/>
              </a:rPr>
              <a:t> (Fine Tuning through hyperparameters)</a:t>
            </a:r>
            <a:endParaRPr sz="1600"/>
          </a:p>
          <a:p>
            <a:pPr indent="0" lvl="0" marL="457200" marR="0" rtl="0" algn="l">
              <a:lnSpc>
                <a:spcPct val="90000"/>
              </a:lnSpc>
              <a:spcBef>
                <a:spcPts val="500"/>
              </a:spcBef>
              <a:spcAft>
                <a:spcPts val="0"/>
              </a:spcAft>
              <a:buNone/>
            </a:pPr>
            <a:r>
              <a:rPr b="0" i="0" lang="en-US" u="sng" cap="none" strike="noStrike">
                <a:solidFill>
                  <a:schemeClr val="dk1"/>
                </a:solidFill>
                <a:latin typeface="Calibri"/>
                <a:ea typeface="Calibri"/>
                <a:cs typeface="Calibri"/>
                <a:sym typeface="Calibri"/>
                <a:hlinkClick r:id="rId8">
                  <a:extLst>
                    <a:ext uri="{A12FA001-AC4F-418D-AE19-62706E023703}">
                      <ahyp:hlinkClr val="tx"/>
                    </a:ext>
                  </a:extLst>
                </a:hlinkClick>
              </a:rPr>
              <a:t>https://colab.research.google.com/drive/13n5fj3gtLKqqQjstsKyK98u9yQPwHdm8?usp=sharing</a:t>
            </a:r>
            <a:r>
              <a:rPr b="0" i="0" lang="en-US" u="none" cap="none" strike="noStrike">
                <a:solidFill>
                  <a:schemeClr val="dk1"/>
                </a:solidFill>
                <a:latin typeface="Calibri"/>
                <a:ea typeface="Calibri"/>
                <a:cs typeface="Calibri"/>
                <a:sym typeface="Calibri"/>
              </a:rPr>
              <a:t>   (Final GPT2 Summaries with improved score)</a:t>
            </a:r>
            <a:endParaRPr b="0" i="0" u="none" cap="none" strike="noStrike">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US" u="sng">
                <a:solidFill>
                  <a:schemeClr val="hlink"/>
                </a:solidFill>
                <a:latin typeface="Calibri"/>
                <a:ea typeface="Calibri"/>
                <a:cs typeface="Calibri"/>
                <a:sym typeface="Calibri"/>
                <a:hlinkClick r:id="rId9"/>
              </a:rPr>
              <a:t>https://drive.google.com/file/d/1aIyvlC2VAzyH8pAWp-gTgLWAVLWPUpdX/view?usp=sharing</a:t>
            </a:r>
            <a:r>
              <a:rPr lang="en-US">
                <a:solidFill>
                  <a:schemeClr val="dk1"/>
                </a:solidFill>
                <a:latin typeface="Calibri"/>
                <a:ea typeface="Calibri"/>
                <a:cs typeface="Calibri"/>
                <a:sym typeface="Calibri"/>
              </a:rPr>
              <a:t> (Rouge Score (GPT2-medium) for all judgements)</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US" u="sng">
                <a:solidFill>
                  <a:schemeClr val="hlink"/>
                </a:solidFill>
                <a:latin typeface="Calibri"/>
                <a:ea typeface="Calibri"/>
                <a:cs typeface="Calibri"/>
                <a:sym typeface="Calibri"/>
                <a:hlinkClick r:id="rId10"/>
              </a:rPr>
              <a:t>https://drive.google.com/file/d/1DMYqiX09CnTmb6Uhvujw10R-oPR-P7TE/view?usp=sharing</a:t>
            </a:r>
            <a:r>
              <a:rPr lang="en-US">
                <a:solidFill>
                  <a:schemeClr val="dk1"/>
                </a:solidFill>
                <a:latin typeface="Calibri"/>
                <a:ea typeface="Calibri"/>
                <a:cs typeface="Calibri"/>
                <a:sym typeface="Calibri"/>
              </a:rPr>
              <a:t>  (Comparative analysis report)</a:t>
            </a:r>
            <a:endParaRPr>
              <a:solidFill>
                <a:schemeClr val="dk1"/>
              </a:solidFill>
              <a:latin typeface="Calibri"/>
              <a:ea typeface="Calibri"/>
              <a:cs typeface="Calibri"/>
              <a:sym typeface="Calibri"/>
            </a:endParaRPr>
          </a:p>
          <a:p>
            <a:pPr indent="0" lvl="0" marL="914400" marR="0" rtl="0" algn="l">
              <a:lnSpc>
                <a:spcPct val="90000"/>
              </a:lnSpc>
              <a:spcBef>
                <a:spcPts val="50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9"/>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84" name="Google Shape;784;p49"/>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85" name="Google Shape;785;p49"/>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UNIVESITY OF SCIENCE AND TECHNOLOGY</a:t>
            </a:r>
            <a:endParaRPr/>
          </a:p>
        </p:txBody>
      </p:sp>
      <p:sp>
        <p:nvSpPr>
          <p:cNvPr id="786" name="Google Shape;786;p49"/>
          <p:cNvSpPr txBox="1"/>
          <p:nvPr/>
        </p:nvSpPr>
        <p:spPr>
          <a:xfrm>
            <a:off x="1591074" y="1655943"/>
            <a:ext cx="7918685"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Century Gothic"/>
                <a:ea typeface="Century Gothic"/>
                <a:cs typeface="Century Gothic"/>
                <a:sym typeface="Century Gothic"/>
              </a:rPr>
              <a:t>Legal</a:t>
            </a:r>
            <a:r>
              <a:rPr b="1" i="0" lang="en-US" sz="4000" u="none" cap="none" strike="noStrike">
                <a:solidFill>
                  <a:schemeClr val="lt1"/>
                </a:solidFill>
                <a:latin typeface="Century Gothic"/>
                <a:ea typeface="Century Gothic"/>
                <a:cs typeface="Century Gothic"/>
                <a:sym typeface="Century Gothic"/>
              </a:rPr>
              <a:t> </a:t>
            </a:r>
            <a:r>
              <a:rPr b="1" i="0" lang="en-US" sz="4000" u="none" cap="none" strike="noStrike">
                <a:solidFill>
                  <a:schemeClr val="dk1"/>
                </a:solidFill>
                <a:latin typeface="Century Gothic"/>
                <a:ea typeface="Century Gothic"/>
                <a:cs typeface="Century Gothic"/>
                <a:sym typeface="Century Gothic"/>
              </a:rPr>
              <a:t>Text</a:t>
            </a:r>
            <a:r>
              <a:rPr b="1" i="0" lang="en-US" sz="4000" u="none" cap="none" strike="noStrike">
                <a:solidFill>
                  <a:schemeClr val="lt1"/>
                </a:solidFill>
                <a:latin typeface="Century Gothic"/>
                <a:ea typeface="Century Gothic"/>
                <a:cs typeface="Century Gothic"/>
                <a:sym typeface="Century Gothic"/>
              </a:rPr>
              <a:t> </a:t>
            </a:r>
            <a:r>
              <a:rPr b="1" i="0" lang="en-US" sz="4000" u="none" cap="none" strike="noStrike">
                <a:solidFill>
                  <a:schemeClr val="dk1"/>
                </a:solidFill>
                <a:latin typeface="Century Gothic"/>
                <a:ea typeface="Century Gothic"/>
                <a:cs typeface="Century Gothic"/>
                <a:sym typeface="Century Gothic"/>
              </a:rPr>
              <a:t>Summarization using XLNET</a:t>
            </a:r>
            <a:endParaRPr/>
          </a:p>
        </p:txBody>
      </p:sp>
      <p:sp>
        <p:nvSpPr>
          <p:cNvPr id="787" name="Google Shape;787;p49"/>
          <p:cNvSpPr txBox="1"/>
          <p:nvPr/>
        </p:nvSpPr>
        <p:spPr>
          <a:xfrm>
            <a:off x="3945142" y="3460119"/>
            <a:ext cx="3512439" cy="118536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entury Gothic"/>
                <a:ea typeface="Century Gothic"/>
                <a:cs typeface="Century Gothic"/>
                <a:sym typeface="Century Gothic"/>
              </a:rPr>
              <a:t>Supervisor: Sahar Arshad</a:t>
            </a:r>
            <a:endParaRPr/>
          </a:p>
          <a:p>
            <a:pPr indent="0" lvl="0" marL="0" marR="0" rtl="0" algn="ctr">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entury Gothic"/>
                <a:ea typeface="Century Gothic"/>
                <a:cs typeface="Century Gothic"/>
                <a:sym typeface="Century Gothic"/>
              </a:rPr>
              <a:t>Internee: Amna Ahmad</a:t>
            </a:r>
            <a:endParaRPr/>
          </a:p>
          <a:p>
            <a:pPr indent="0" lvl="0" marL="0" marR="0" rtl="0" algn="ctr">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entury Gothic"/>
                <a:ea typeface="Century Gothic"/>
                <a:cs typeface="Century Gothic"/>
                <a:sym typeface="Century Gothic"/>
              </a:rPr>
              <a:t>BESE11-A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0"/>
          <p:cNvSpPr txBox="1"/>
          <p:nvPr/>
        </p:nvSpPr>
        <p:spPr>
          <a:xfrm>
            <a:off x="1073422" y="1300512"/>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Overview</a:t>
            </a:r>
            <a:endParaRPr/>
          </a:p>
        </p:txBody>
      </p:sp>
      <p:sp>
        <p:nvSpPr>
          <p:cNvPr id="793" name="Google Shape;793;p50"/>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794" name="Google Shape;794;p5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795" name="Google Shape;795;p50"/>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796" name="Google Shape;796;p50"/>
          <p:cNvSpPr txBox="1"/>
          <p:nvPr/>
        </p:nvSpPr>
        <p:spPr>
          <a:xfrm>
            <a:off x="1207498" y="2413337"/>
            <a:ext cx="9674089"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GPT-2 vs Bert vs XLNET</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Summary Using XLNET</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Summary of given case judgements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Rouge Score (Graphs)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Fine Tuning through hyperparameters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Outcomes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Feedback</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gea84676966_4_0"/>
          <p:cNvSpPr txBox="1"/>
          <p:nvPr/>
        </p:nvSpPr>
        <p:spPr>
          <a:xfrm>
            <a:off x="1073424" y="404123"/>
            <a:ext cx="9942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Legal Text Summarization using XLNET</a:t>
            </a:r>
            <a:endParaRPr/>
          </a:p>
        </p:txBody>
      </p:sp>
      <p:sp>
        <p:nvSpPr>
          <p:cNvPr id="802" name="Google Shape;802;gea84676966_4_0"/>
          <p:cNvSpPr/>
          <p:nvPr/>
        </p:nvSpPr>
        <p:spPr>
          <a:xfrm>
            <a:off x="0" y="6023982"/>
            <a:ext cx="121920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03" name="Google Shape;803;gea84676966_4_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04" name="Google Shape;804;gea84676966_4_0"/>
          <p:cNvSpPr txBox="1"/>
          <p:nvPr/>
        </p:nvSpPr>
        <p:spPr>
          <a:xfrm>
            <a:off x="834273" y="6161500"/>
            <a:ext cx="417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UNIVESITY OF SCIENCE AND TECHNOLOGY</a:t>
            </a:r>
            <a:endParaRPr/>
          </a:p>
        </p:txBody>
      </p:sp>
      <p:pic>
        <p:nvPicPr>
          <p:cNvPr descr="Multi-Label Text Classification with XLNet | by Josh Xin Jie Lee | Towards  Data Science" id="805" name="Google Shape;805;gea84676966_4_0"/>
          <p:cNvPicPr preferRelativeResize="0"/>
          <p:nvPr/>
        </p:nvPicPr>
        <p:blipFill rotWithShape="1">
          <a:blip r:embed="rId4">
            <a:alphaModFix/>
          </a:blip>
          <a:srcRect b="0" l="0" r="0" t="6463"/>
          <a:stretch/>
        </p:blipFill>
        <p:spPr>
          <a:xfrm>
            <a:off x="230609" y="1338470"/>
            <a:ext cx="4778100" cy="4491250"/>
          </a:xfrm>
          <a:prstGeom prst="rect">
            <a:avLst/>
          </a:prstGeom>
          <a:noFill/>
          <a:ln>
            <a:noFill/>
          </a:ln>
        </p:spPr>
      </p:pic>
      <p:pic>
        <p:nvPicPr>
          <p:cNvPr descr="Diagram&#10;&#10;Description automatically generated" id="806" name="Google Shape;806;gea84676966_4_0"/>
          <p:cNvPicPr preferRelativeResize="0"/>
          <p:nvPr/>
        </p:nvPicPr>
        <p:blipFill rotWithShape="1">
          <a:blip r:embed="rId5">
            <a:alphaModFix/>
          </a:blip>
          <a:srcRect b="0" l="0" r="0" t="0"/>
          <a:stretch/>
        </p:blipFill>
        <p:spPr>
          <a:xfrm>
            <a:off x="5008708" y="1338470"/>
            <a:ext cx="6165276" cy="398903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ea84676966_4_18"/>
          <p:cNvSpPr txBox="1"/>
          <p:nvPr>
            <p:ph type="title"/>
          </p:nvPr>
        </p:nvSpPr>
        <p:spPr>
          <a:xfrm>
            <a:off x="838200" y="914508"/>
            <a:ext cx="10515600" cy="95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lang="en-US" sz="3600">
                <a:solidFill>
                  <a:srgbClr val="4472C4"/>
                </a:solidFill>
                <a:latin typeface="Century Gothic"/>
                <a:ea typeface="Century Gothic"/>
                <a:cs typeface="Century Gothic"/>
                <a:sym typeface="Century Gothic"/>
              </a:rPr>
              <a:t>Progress till mid-week presentation</a:t>
            </a:r>
            <a:endParaRPr b="0" i="0" sz="4400" u="none" cap="none" strike="noStrike">
              <a:solidFill>
                <a:schemeClr val="dk1"/>
              </a:solidFill>
              <a:latin typeface="Calibri"/>
              <a:ea typeface="Calibri"/>
              <a:cs typeface="Calibri"/>
              <a:sym typeface="Calibri"/>
            </a:endParaRPr>
          </a:p>
        </p:txBody>
      </p:sp>
      <p:sp>
        <p:nvSpPr>
          <p:cNvPr id="812" name="Google Shape;812;gea84676966_4_18"/>
          <p:cNvSpPr txBox="1"/>
          <p:nvPr>
            <p:ph idx="1" type="body"/>
          </p:nvPr>
        </p:nvSpPr>
        <p:spPr>
          <a:xfrm>
            <a:off x="834275" y="2193200"/>
            <a:ext cx="10840800" cy="2849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Fast.ai and Stanford lectures with questionnaire solved.</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Python libraries</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Models like: CNN, RNN, LSTM, Transformer</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Data pre-processing using nltk library</a:t>
            </a:r>
            <a:endParaRPr sz="2000"/>
          </a:p>
          <a:p>
            <a:pPr indent="0" lvl="0" marL="0" rtl="0" algn="l">
              <a:spcBef>
                <a:spcPts val="1000"/>
              </a:spcBef>
              <a:spcAft>
                <a:spcPts val="0"/>
              </a:spcAft>
              <a:buClr>
                <a:schemeClr val="dk1"/>
              </a:buClr>
              <a:buSzPts val="1100"/>
              <a:buFont typeface="Arial"/>
              <a:buNone/>
            </a:pPr>
            <a:r>
              <a:rPr lang="en-US" sz="2000">
                <a:latin typeface="Arial"/>
                <a:ea typeface="Arial"/>
                <a:cs typeface="Arial"/>
                <a:sym typeface="Arial"/>
              </a:rPr>
              <a:t>•</a:t>
            </a:r>
            <a:r>
              <a:rPr lang="en-US" sz="2000"/>
              <a:t>Extractive Summarizer using nltk and spacy</a:t>
            </a:r>
            <a:endParaRPr sz="2000"/>
          </a:p>
          <a:p>
            <a:pPr indent="0" lvl="0" marL="228600" rtl="0" algn="l">
              <a:lnSpc>
                <a:spcPct val="90000"/>
              </a:lnSpc>
              <a:spcBef>
                <a:spcPts val="1000"/>
              </a:spcBef>
              <a:spcAft>
                <a:spcPts val="0"/>
              </a:spcAft>
              <a:buNone/>
            </a:pPr>
            <a:r>
              <a:t/>
            </a:r>
            <a:endParaRPr sz="1800"/>
          </a:p>
        </p:txBody>
      </p:sp>
      <p:sp>
        <p:nvSpPr>
          <p:cNvPr id="813" name="Google Shape;813;gea84676966_4_18"/>
          <p:cNvSpPr/>
          <p:nvPr/>
        </p:nvSpPr>
        <p:spPr>
          <a:xfrm>
            <a:off x="0" y="6023982"/>
            <a:ext cx="121920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14" name="Google Shape;814;gea84676966_4_18"/>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15" name="Google Shape;815;gea84676966_4_18"/>
          <p:cNvSpPr txBox="1"/>
          <p:nvPr/>
        </p:nvSpPr>
        <p:spPr>
          <a:xfrm>
            <a:off x="834273" y="6161500"/>
            <a:ext cx="417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52"/>
          <p:cNvSpPr txBox="1"/>
          <p:nvPr/>
        </p:nvSpPr>
        <p:spPr>
          <a:xfrm>
            <a:off x="1124880" y="34644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GPT-2 VS Bert Vs XLNET</a:t>
            </a:r>
            <a:endParaRPr/>
          </a:p>
        </p:txBody>
      </p:sp>
      <p:sp>
        <p:nvSpPr>
          <p:cNvPr id="821" name="Google Shape;821;p52"/>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22" name="Google Shape;822;p52"/>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23" name="Google Shape;823;p52"/>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824" name="Google Shape;824;p52"/>
          <p:cNvSpPr/>
          <p:nvPr/>
        </p:nvSpPr>
        <p:spPr>
          <a:xfrm>
            <a:off x="604912" y="1658871"/>
            <a:ext cx="2752578" cy="547561"/>
          </a:xfrm>
          <a:prstGeom prst="round2SameRect">
            <a:avLst>
              <a:gd fmla="val 16667" name="adj1"/>
              <a:gd fmla="val 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rPr b="1" i="0" lang="en-US" sz="2000" u="none" cap="none" strike="noStrike">
                <a:solidFill>
                  <a:schemeClr val="lt1"/>
                </a:solidFill>
                <a:latin typeface="Century Gothic"/>
                <a:ea typeface="Century Gothic"/>
                <a:cs typeface="Century Gothic"/>
                <a:sym typeface="Century Gothic"/>
              </a:rPr>
              <a:t>GPT-2</a:t>
            </a:r>
            <a:endParaRPr/>
          </a:p>
        </p:txBody>
      </p:sp>
      <p:sp>
        <p:nvSpPr>
          <p:cNvPr id="825" name="Google Shape;825;p52"/>
          <p:cNvSpPr/>
          <p:nvPr/>
        </p:nvSpPr>
        <p:spPr>
          <a:xfrm>
            <a:off x="604912" y="2410993"/>
            <a:ext cx="2752578" cy="294689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Based on transformer architecture</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Decoder blocks of transformer only</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Auto-regressive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Masked self-Attention</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6" name="Google Shape;826;p52"/>
          <p:cNvSpPr/>
          <p:nvPr/>
        </p:nvSpPr>
        <p:spPr>
          <a:xfrm>
            <a:off x="4719711" y="1718139"/>
            <a:ext cx="2752578" cy="547561"/>
          </a:xfrm>
          <a:prstGeom prst="round2SameRect">
            <a:avLst>
              <a:gd fmla="val 16667" name="adj1"/>
              <a:gd fmla="val 0" name="adj2"/>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rPr b="1" i="0" lang="en-US" sz="2000" u="none" cap="none" strike="noStrike">
                <a:solidFill>
                  <a:schemeClr val="lt1"/>
                </a:solidFill>
                <a:latin typeface="Century Gothic"/>
                <a:ea typeface="Century Gothic"/>
                <a:cs typeface="Century Gothic"/>
                <a:sym typeface="Century Gothic"/>
              </a:rPr>
              <a:t>Bert</a:t>
            </a:r>
            <a:endParaRPr/>
          </a:p>
        </p:txBody>
      </p:sp>
      <p:sp>
        <p:nvSpPr>
          <p:cNvPr id="827" name="Google Shape;827;p52"/>
          <p:cNvSpPr/>
          <p:nvPr/>
        </p:nvSpPr>
        <p:spPr>
          <a:xfrm>
            <a:off x="4719711" y="2470261"/>
            <a:ext cx="2752578" cy="2946892"/>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Based on transformer architecture</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Encoder blocks of transformer only</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Auto-Encoder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Masked Language model</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Self-Attention</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8" name="Google Shape;828;p52"/>
          <p:cNvSpPr/>
          <p:nvPr/>
        </p:nvSpPr>
        <p:spPr>
          <a:xfrm>
            <a:off x="8834512" y="1658871"/>
            <a:ext cx="2752578" cy="547561"/>
          </a:xfrm>
          <a:prstGeom prst="round2SameRect">
            <a:avLst>
              <a:gd fmla="val 16667" name="adj1"/>
              <a:gd fmla="val 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entury Gothic"/>
              <a:buNone/>
            </a:pPr>
            <a:r>
              <a:rPr b="1" i="0" lang="en-US" sz="2000" u="none" cap="none" strike="noStrike">
                <a:solidFill>
                  <a:schemeClr val="lt1"/>
                </a:solidFill>
                <a:latin typeface="Century Gothic"/>
                <a:ea typeface="Century Gothic"/>
                <a:cs typeface="Century Gothic"/>
                <a:sym typeface="Century Gothic"/>
              </a:rPr>
              <a:t>XLNET</a:t>
            </a:r>
            <a:endParaRPr/>
          </a:p>
        </p:txBody>
      </p:sp>
      <p:sp>
        <p:nvSpPr>
          <p:cNvPr id="829" name="Google Shape;829;p52"/>
          <p:cNvSpPr/>
          <p:nvPr/>
        </p:nvSpPr>
        <p:spPr>
          <a:xfrm>
            <a:off x="8834512" y="2410993"/>
            <a:ext cx="2752578" cy="294689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 large bidirectional transformer</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uses improved training methodology</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 more computational power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3"/>
          <p:cNvSpPr txBox="1"/>
          <p:nvPr/>
        </p:nvSpPr>
        <p:spPr>
          <a:xfrm>
            <a:off x="1073424" y="404123"/>
            <a:ext cx="99422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Century Gothic"/>
                <a:ea typeface="Century Gothic"/>
                <a:cs typeface="Century Gothic"/>
                <a:sym typeface="Century Gothic"/>
              </a:rPr>
              <a:t>Legal Text Summarization using XLNET</a:t>
            </a:r>
            <a:endParaRPr/>
          </a:p>
        </p:txBody>
      </p:sp>
      <p:sp>
        <p:nvSpPr>
          <p:cNvPr id="835" name="Google Shape;835;p53"/>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36" name="Google Shape;836;p53"/>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37" name="Google Shape;837;p53"/>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UNIVESITY OF SCIENCE AND TECHNOLOGY</a:t>
            </a:r>
            <a:endParaRPr/>
          </a:p>
        </p:txBody>
      </p:sp>
      <p:pic>
        <p:nvPicPr>
          <p:cNvPr descr="Design and Implementation of an Automatic Summarizer Using Extractive and  Abstractive Methods | SpringerLink" id="838" name="Google Shape;838;p53"/>
          <p:cNvPicPr preferRelativeResize="0"/>
          <p:nvPr/>
        </p:nvPicPr>
        <p:blipFill rotWithShape="1">
          <a:blip r:embed="rId4">
            <a:alphaModFix/>
          </a:blip>
          <a:srcRect b="0" l="0" r="0" t="0"/>
          <a:stretch/>
        </p:blipFill>
        <p:spPr>
          <a:xfrm>
            <a:off x="834273" y="1288095"/>
            <a:ext cx="10417310" cy="459555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4"/>
          <p:cNvSpPr txBox="1"/>
          <p:nvPr>
            <p:ph type="title"/>
          </p:nvPr>
        </p:nvSpPr>
        <p:spPr>
          <a:xfrm>
            <a:off x="838200" y="365125"/>
            <a:ext cx="10515600" cy="9052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entury Gothic"/>
              <a:buNone/>
            </a:pPr>
            <a:br>
              <a:rPr b="1" i="0" lang="en-US" sz="4000" u="none" cap="none" strike="noStrike">
                <a:solidFill>
                  <a:schemeClr val="accent1"/>
                </a:solidFill>
                <a:latin typeface="Century Gothic"/>
                <a:ea typeface="Century Gothic"/>
                <a:cs typeface="Century Gothic"/>
                <a:sym typeface="Century Gothic"/>
              </a:rPr>
            </a:br>
            <a:r>
              <a:rPr b="1" i="0" lang="en-US" sz="4000" u="none" cap="none" strike="noStrike">
                <a:solidFill>
                  <a:schemeClr val="accent1"/>
                </a:solidFill>
                <a:latin typeface="Century Gothic"/>
                <a:ea typeface="Century Gothic"/>
                <a:cs typeface="Century Gothic"/>
                <a:sym typeface="Century Gothic"/>
              </a:rPr>
              <a:t>Rouge Score Calculation</a:t>
            </a:r>
            <a:br>
              <a:rPr b="1" i="0" lang="en-US" sz="4400" u="none" cap="none" strike="noStrike">
                <a:solidFill>
                  <a:schemeClr val="accent1"/>
                </a:solidFill>
                <a:latin typeface="Century Gothic"/>
                <a:ea typeface="Century Gothic"/>
                <a:cs typeface="Century Gothic"/>
                <a:sym typeface="Century Gothic"/>
              </a:rPr>
            </a:br>
            <a:endParaRPr b="0" i="0" sz="4400" u="none" cap="none" strike="noStrike">
              <a:solidFill>
                <a:schemeClr val="dk1"/>
              </a:solidFill>
              <a:latin typeface="Calibri"/>
              <a:ea typeface="Calibri"/>
              <a:cs typeface="Calibri"/>
              <a:sym typeface="Calibri"/>
            </a:endParaRPr>
          </a:p>
        </p:txBody>
      </p:sp>
      <p:sp>
        <p:nvSpPr>
          <p:cNvPr id="844" name="Google Shape;844;p54"/>
          <p:cNvSpPr txBox="1"/>
          <p:nvPr>
            <p:ph idx="1" type="body"/>
          </p:nvPr>
        </p:nvSpPr>
        <p:spPr>
          <a:xfrm>
            <a:off x="838200" y="1456773"/>
            <a:ext cx="10515600" cy="4380846"/>
          </a:xfrm>
          <a:prstGeom prst="rect">
            <a:avLst/>
          </a:prstGeom>
          <a:blipFill rotWithShape="1">
            <a:blip r:embed="rId3">
              <a:alphaModFix/>
            </a:blip>
            <a:stretch>
              <a:fillRect b="0" l="-463" r="0" t="0"/>
            </a:stretch>
          </a:blip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SzPts val="2800"/>
              <a:buFont typeface="Arial"/>
              <a:buChar char="•"/>
            </a:pPr>
            <a:r>
              <a:rPr b="0" i="0" lang="en-US" sz="2800" u="none" cap="none" strike="noStrike">
                <a:latin typeface="Calibri"/>
                <a:ea typeface="Calibri"/>
                <a:cs typeface="Calibri"/>
                <a:sym typeface="Calibri"/>
              </a:rPr>
              <a:t> </a:t>
            </a:r>
            <a:endParaRPr/>
          </a:p>
        </p:txBody>
      </p:sp>
      <p:sp>
        <p:nvSpPr>
          <p:cNvPr id="845" name="Google Shape;845;p54"/>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46" name="Google Shape;846;p54"/>
          <p:cNvPicPr preferRelativeResize="0"/>
          <p:nvPr/>
        </p:nvPicPr>
        <p:blipFill rotWithShape="1">
          <a:blip r:embed="rId4">
            <a:alphaModFix/>
          </a:blip>
          <a:srcRect b="0" l="0" r="0" t="0"/>
          <a:stretch/>
        </p:blipFill>
        <p:spPr>
          <a:xfrm>
            <a:off x="56272" y="6210346"/>
            <a:ext cx="548640" cy="548640"/>
          </a:xfrm>
          <a:prstGeom prst="rect">
            <a:avLst/>
          </a:prstGeom>
          <a:noFill/>
          <a:ln>
            <a:noFill/>
          </a:ln>
        </p:spPr>
      </p:pic>
      <p:sp>
        <p:nvSpPr>
          <p:cNvPr id="847" name="Google Shape;847;p54"/>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5"/>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53" name="Google Shape;853;p55"/>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54" name="Google Shape;854;p55"/>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855" name="Google Shape;855;p55"/>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(XLNET)</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descr="Graphical user interface, application, table, Excel&#10;&#10;Description automatically generated" id="856" name="Google Shape;856;p55"/>
          <p:cNvPicPr preferRelativeResize="0"/>
          <p:nvPr/>
        </p:nvPicPr>
        <p:blipFill rotWithShape="1">
          <a:blip r:embed="rId4">
            <a:alphaModFix/>
          </a:blip>
          <a:srcRect b="0" l="0" r="0" t="0"/>
          <a:stretch/>
        </p:blipFill>
        <p:spPr>
          <a:xfrm>
            <a:off x="604912" y="1079390"/>
            <a:ext cx="10982175" cy="46985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
          <p:cNvSpPr txBox="1"/>
          <p:nvPr>
            <p:ph type="title"/>
          </p:nvPr>
        </p:nvSpPr>
        <p:spPr>
          <a:xfrm>
            <a:off x="838200" y="329614"/>
            <a:ext cx="10515600" cy="13257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RESUME DATASET</a:t>
            </a:r>
            <a:endParaRPr b="0" i="0" sz="4800" u="none" cap="none" strike="noStrike">
              <a:solidFill>
                <a:srgbClr val="3F3F3F"/>
              </a:solidFill>
              <a:latin typeface="Calibri"/>
              <a:ea typeface="Calibri"/>
              <a:cs typeface="Calibri"/>
              <a:sym typeface="Calibri"/>
            </a:endParaRPr>
          </a:p>
        </p:txBody>
      </p:sp>
      <p:pic>
        <p:nvPicPr>
          <p:cNvPr id="281" name="Google Shape;281;p5"/>
          <p:cNvPicPr preferRelativeResize="0"/>
          <p:nvPr>
            <p:ph idx="1" type="body"/>
          </p:nvPr>
        </p:nvPicPr>
        <p:blipFill rotWithShape="1">
          <a:blip r:embed="rId3">
            <a:alphaModFix/>
          </a:blip>
          <a:srcRect b="0" l="0" r="0" t="0"/>
          <a:stretch/>
        </p:blipFill>
        <p:spPr>
          <a:xfrm>
            <a:off x="702300" y="3344187"/>
            <a:ext cx="4855500" cy="2251500"/>
          </a:xfrm>
          <a:prstGeom prst="rect">
            <a:avLst/>
          </a:prstGeom>
          <a:noFill/>
          <a:ln cap="flat" cmpd="sng" w="19050">
            <a:solidFill>
              <a:schemeClr val="accent2"/>
            </a:solidFill>
            <a:prstDash val="solid"/>
            <a:round/>
            <a:headEnd len="sm" w="sm" type="none"/>
            <a:tailEnd len="sm" w="sm" type="none"/>
          </a:ln>
        </p:spPr>
      </p:pic>
      <p:sp>
        <p:nvSpPr>
          <p:cNvPr id="282" name="Google Shape;282;p5"/>
          <p:cNvSpPr/>
          <p:nvPr/>
        </p:nvSpPr>
        <p:spPr>
          <a:xfrm>
            <a:off x="838200" y="5943611"/>
            <a:ext cx="4376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Calibri"/>
                <a:ea typeface="Calibri"/>
                <a:cs typeface="Calibri"/>
                <a:sym typeface="Calibri"/>
                <a:hlinkClick r:id="rId4"/>
              </a:rPr>
              <a:t>https://www.kaggle.com/gauravduttakiit/resume-dataset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83" name="Google Shape;283;p5"/>
          <p:cNvPicPr preferRelativeResize="0"/>
          <p:nvPr/>
        </p:nvPicPr>
        <p:blipFill rotWithShape="1">
          <a:blip r:embed="rId5">
            <a:alphaModFix/>
          </a:blip>
          <a:srcRect b="0" l="0" r="0" t="0"/>
          <a:stretch/>
        </p:blipFill>
        <p:spPr>
          <a:xfrm>
            <a:off x="6047925" y="1859125"/>
            <a:ext cx="5539251" cy="4342475"/>
          </a:xfrm>
          <a:prstGeom prst="rect">
            <a:avLst/>
          </a:prstGeom>
          <a:noFill/>
          <a:ln cap="flat" cmpd="sng" w="19050">
            <a:solidFill>
              <a:schemeClr val="accent2"/>
            </a:solidFill>
            <a:prstDash val="solid"/>
            <a:round/>
            <a:headEnd len="sm" w="sm" type="none"/>
            <a:tailEnd len="sm" w="sm" type="none"/>
          </a:ln>
        </p:spPr>
      </p:pic>
      <p:sp>
        <p:nvSpPr>
          <p:cNvPr id="284" name="Google Shape;284;p5"/>
          <p:cNvSpPr txBox="1"/>
          <p:nvPr/>
        </p:nvSpPr>
        <p:spPr>
          <a:xfrm>
            <a:off x="933250" y="2041975"/>
            <a:ext cx="4694700" cy="954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962 different resumes</a:t>
            </a:r>
            <a:endParaRPr b="0" i="0" sz="2000" u="none" cap="none" strike="noStrike">
              <a:solidFill>
                <a:srgbClr val="000000"/>
              </a:solidFill>
              <a:latin typeface="Calibri"/>
              <a:ea typeface="Calibri"/>
              <a:cs typeface="Calibri"/>
              <a:sym typeface="Calibri"/>
            </a:endParaRPr>
          </a:p>
          <a:p>
            <a:pPr indent="-355600" lvl="0" marL="457200" marR="0" rtl="0" algn="l">
              <a:lnSpc>
                <a:spcPct val="15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25 unique categories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6"/>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62" name="Google Shape;862;p56"/>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63" name="Google Shape;863;p56"/>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864" name="Google Shape;864;p56"/>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(XLNET)</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graphicFrame>
        <p:nvGraphicFramePr>
          <p:cNvPr id="865" name="Google Shape;865;p56"/>
          <p:cNvGraphicFramePr/>
          <p:nvPr/>
        </p:nvGraphicFramePr>
        <p:xfrm>
          <a:off x="2921490" y="1507001"/>
          <a:ext cx="6276535" cy="3843997"/>
        </p:xfrm>
        <a:graphic>
          <a:graphicData uri="http://schemas.openxmlformats.org/drawingml/2006/chart">
            <c:chart r:id="rId4"/>
          </a:graphicData>
        </a:graphic>
      </p:graphicFrame>
      <p:sp>
        <p:nvSpPr>
          <p:cNvPr id="866" name="Google Shape;866;p56"/>
          <p:cNvSpPr txBox="1"/>
          <p:nvPr/>
        </p:nvSpPr>
        <p:spPr>
          <a:xfrm>
            <a:off x="4052105" y="1507001"/>
            <a:ext cx="4965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Rouge 1-(F1)       Rouge1(P)                 	Rouge1-(R)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57"/>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72" name="Google Shape;872;p57"/>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73" name="Google Shape;873;p57"/>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874" name="Google Shape;874;p57"/>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(XLNET)</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graphicFrame>
        <p:nvGraphicFramePr>
          <p:cNvPr id="875" name="Google Shape;875;p57"/>
          <p:cNvGraphicFramePr/>
          <p:nvPr/>
        </p:nvGraphicFramePr>
        <p:xfrm>
          <a:off x="2293035" y="1360652"/>
          <a:ext cx="7357402" cy="4206638"/>
        </p:xfrm>
        <a:graphic>
          <a:graphicData uri="http://schemas.openxmlformats.org/drawingml/2006/chart">
            <c:chart r:id="rId4"/>
          </a:graphicData>
        </a:graphic>
      </p:graphicFrame>
      <p:sp>
        <p:nvSpPr>
          <p:cNvPr id="876" name="Google Shape;876;p57"/>
          <p:cNvSpPr txBox="1"/>
          <p:nvPr/>
        </p:nvSpPr>
        <p:spPr>
          <a:xfrm>
            <a:off x="3024554" y="1181686"/>
            <a:ext cx="640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Rouge2(F1)                            Rouge2(P)                           Rouge 2(R)</a:t>
            </a:r>
            <a:endParaRPr b="0" i="0" sz="1800" u="none" cap="none" strike="noStrike">
              <a:solidFill>
                <a:schemeClr val="dk1"/>
              </a:solidFill>
              <a:latin typeface="Calibri"/>
              <a:ea typeface="Calibri"/>
              <a:cs typeface="Calibri"/>
              <a:sym typeface="Calibri"/>
            </a:endParaRPr>
          </a:p>
        </p:txBody>
      </p:sp>
      <p:pic>
        <p:nvPicPr>
          <p:cNvPr id="877" name="Google Shape;877;p57"/>
          <p:cNvPicPr preferRelativeResize="0"/>
          <p:nvPr/>
        </p:nvPicPr>
        <p:blipFill rotWithShape="1">
          <a:blip r:embed="rId5">
            <a:alphaModFix/>
          </a:blip>
          <a:srcRect b="0" l="0" r="0" t="0"/>
          <a:stretch/>
        </p:blipFill>
        <p:spPr>
          <a:xfrm>
            <a:off x="5111639" y="5214816"/>
            <a:ext cx="1880004" cy="3524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8"/>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83" name="Google Shape;883;p58"/>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84" name="Google Shape;884;p58"/>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885" name="Google Shape;885;p58"/>
          <p:cNvSpPr txBox="1"/>
          <p:nvPr/>
        </p:nvSpPr>
        <p:spPr>
          <a:xfrm>
            <a:off x="604912" y="437322"/>
            <a:ext cx="106329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                                 </a:t>
            </a:r>
            <a:r>
              <a:rPr b="1" i="0" lang="en-US" sz="3600" u="none" cap="none" strike="noStrike">
                <a:solidFill>
                  <a:schemeClr val="accent1"/>
                </a:solidFill>
                <a:latin typeface="Century Gothic"/>
                <a:ea typeface="Century Gothic"/>
                <a:cs typeface="Century Gothic"/>
                <a:sym typeface="Century Gothic"/>
              </a:rPr>
              <a:t>Rouge Score (XLNET)</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graphicFrame>
        <p:nvGraphicFramePr>
          <p:cNvPr id="886" name="Google Shape;886;p58"/>
          <p:cNvGraphicFramePr/>
          <p:nvPr/>
        </p:nvGraphicFramePr>
        <p:xfrm>
          <a:off x="2715065" y="1308291"/>
          <a:ext cx="7329267" cy="4065571"/>
        </p:xfrm>
        <a:graphic>
          <a:graphicData uri="http://schemas.openxmlformats.org/drawingml/2006/chart">
            <c:chart r:id="rId4"/>
          </a:graphicData>
        </a:graphic>
      </p:graphicFrame>
      <p:pic>
        <p:nvPicPr>
          <p:cNvPr id="887" name="Google Shape;887;p58"/>
          <p:cNvPicPr preferRelativeResize="0"/>
          <p:nvPr/>
        </p:nvPicPr>
        <p:blipFill rotWithShape="1">
          <a:blip r:embed="rId5">
            <a:alphaModFix/>
          </a:blip>
          <a:srcRect b="0" l="0" r="0" t="0"/>
          <a:stretch/>
        </p:blipFill>
        <p:spPr>
          <a:xfrm>
            <a:off x="5439696" y="5021388"/>
            <a:ext cx="1880004" cy="352474"/>
          </a:xfrm>
          <a:prstGeom prst="rect">
            <a:avLst/>
          </a:prstGeom>
          <a:noFill/>
          <a:ln>
            <a:noFill/>
          </a:ln>
        </p:spPr>
      </p:pic>
      <p:sp>
        <p:nvSpPr>
          <p:cNvPr id="888" name="Google Shape;888;p58"/>
          <p:cNvSpPr txBox="1"/>
          <p:nvPr/>
        </p:nvSpPr>
        <p:spPr>
          <a:xfrm>
            <a:off x="3643532" y="1181588"/>
            <a:ext cx="640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RougeL(F1)                            RougeL(P)                           Rouge L(R)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9"/>
          <p:cNvSpPr txBox="1"/>
          <p:nvPr>
            <p:ph type="title"/>
          </p:nvPr>
        </p:nvSpPr>
        <p:spPr>
          <a:xfrm>
            <a:off x="838200" y="234655"/>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Fine-Tuning (hyperparameters)</a:t>
            </a:r>
            <a:endParaRPr b="0" i="0" sz="4400" u="none" cap="none" strike="noStrike">
              <a:solidFill>
                <a:schemeClr val="dk1"/>
              </a:solidFill>
              <a:latin typeface="Calibri"/>
              <a:ea typeface="Calibri"/>
              <a:cs typeface="Calibri"/>
              <a:sym typeface="Calibri"/>
            </a:endParaRPr>
          </a:p>
        </p:txBody>
      </p:sp>
      <p:sp>
        <p:nvSpPr>
          <p:cNvPr id="894" name="Google Shape;894;p59"/>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895" name="Google Shape;895;p59"/>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896" name="Google Shape;896;p59"/>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pic>
        <p:nvPicPr>
          <p:cNvPr descr="Chart, line chart&#10;&#10;Description automatically generated" id="897" name="Google Shape;897;p59"/>
          <p:cNvPicPr preferRelativeResize="0"/>
          <p:nvPr/>
        </p:nvPicPr>
        <p:blipFill rotWithShape="1">
          <a:blip r:embed="rId4">
            <a:alphaModFix/>
          </a:blip>
          <a:srcRect b="0" l="0" r="0" t="0"/>
          <a:stretch/>
        </p:blipFill>
        <p:spPr>
          <a:xfrm>
            <a:off x="834273" y="1541056"/>
            <a:ext cx="3915321" cy="2467319"/>
          </a:xfrm>
          <a:prstGeom prst="rect">
            <a:avLst/>
          </a:prstGeom>
          <a:noFill/>
          <a:ln>
            <a:noFill/>
          </a:ln>
        </p:spPr>
      </p:pic>
      <p:pic>
        <p:nvPicPr>
          <p:cNvPr descr="Chart, line chart&#10;&#10;Description automatically generated" id="898" name="Google Shape;898;p59"/>
          <p:cNvPicPr preferRelativeResize="0"/>
          <p:nvPr/>
        </p:nvPicPr>
        <p:blipFill rotWithShape="1">
          <a:blip r:embed="rId5">
            <a:alphaModFix/>
          </a:blip>
          <a:srcRect b="0" l="0" r="0" t="0"/>
          <a:stretch/>
        </p:blipFill>
        <p:spPr>
          <a:xfrm>
            <a:off x="5746597" y="1541056"/>
            <a:ext cx="3934374" cy="253400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0"/>
          <p:cNvSpPr txBox="1"/>
          <p:nvPr>
            <p:ph type="title"/>
          </p:nvPr>
        </p:nvSpPr>
        <p:spPr>
          <a:xfrm>
            <a:off x="838200" y="76308"/>
            <a:ext cx="10515600" cy="958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Outcomes</a:t>
            </a:r>
            <a:endParaRPr b="0" i="0" sz="4400" u="none" cap="none" strike="noStrike">
              <a:solidFill>
                <a:schemeClr val="dk1"/>
              </a:solidFill>
              <a:latin typeface="Calibri"/>
              <a:ea typeface="Calibri"/>
              <a:cs typeface="Calibri"/>
              <a:sym typeface="Calibri"/>
            </a:endParaRPr>
          </a:p>
        </p:txBody>
      </p:sp>
      <p:sp>
        <p:nvSpPr>
          <p:cNvPr id="904" name="Google Shape;904;p60"/>
          <p:cNvSpPr txBox="1"/>
          <p:nvPr>
            <p:ph idx="1" type="body"/>
          </p:nvPr>
        </p:nvSpPr>
        <p:spPr>
          <a:xfrm>
            <a:off x="834273" y="1126400"/>
            <a:ext cx="10840892" cy="158832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0" i="0" lang="en-US" sz="1800" u="none" cap="none" strike="noStrike">
                <a:solidFill>
                  <a:schemeClr val="dk1"/>
                </a:solidFill>
                <a:latin typeface="Calibri"/>
                <a:ea typeface="Calibri"/>
                <a:cs typeface="Calibri"/>
                <a:sym typeface="Calibri"/>
              </a:rPr>
              <a:t>Reference Summaries contain some extra information.</a:t>
            </a:r>
            <a:endParaRPr/>
          </a:p>
          <a:p>
            <a:pPr indent="-228600" lvl="0" marL="228600" rtl="0" algn="l">
              <a:lnSpc>
                <a:spcPct val="90000"/>
              </a:lnSpc>
              <a:spcBef>
                <a:spcPts val="1000"/>
              </a:spcBef>
              <a:spcAft>
                <a:spcPts val="0"/>
              </a:spcAft>
              <a:buClr>
                <a:srgbClr val="111111"/>
              </a:buClr>
              <a:buSzPct val="100000"/>
              <a:buChar char="•"/>
            </a:pPr>
            <a:r>
              <a:rPr b="0" i="0" lang="en-US" sz="1600" u="none" cap="none" strike="noStrike">
                <a:solidFill>
                  <a:srgbClr val="111111"/>
                </a:solidFill>
                <a:latin typeface="Open Sans"/>
                <a:ea typeface="Open Sans"/>
                <a:cs typeface="Open Sans"/>
                <a:sym typeface="Open Sans"/>
              </a:rPr>
              <a:t>effective in several downstream NLP tasks such as sentiment analysis.</a:t>
            </a:r>
            <a:endParaRPr/>
          </a:p>
          <a:p>
            <a:pPr indent="-228631" lvl="0" marL="228600" rtl="0" algn="l">
              <a:lnSpc>
                <a:spcPct val="90000"/>
              </a:lnSpc>
              <a:spcBef>
                <a:spcPts val="1000"/>
              </a:spcBef>
              <a:spcAft>
                <a:spcPts val="0"/>
              </a:spcAft>
              <a:buClr>
                <a:srgbClr val="111111"/>
              </a:buClr>
              <a:buSzPct val="100000"/>
              <a:buChar char="•"/>
            </a:pPr>
            <a:r>
              <a:rPr b="0" i="0" lang="en-US" sz="1700" u="none" cap="none" strike="noStrike">
                <a:solidFill>
                  <a:srgbClr val="111111"/>
                </a:solidFill>
                <a:latin typeface="Open Sans"/>
                <a:ea typeface="Open Sans"/>
                <a:cs typeface="Open Sans"/>
                <a:sym typeface="Open Sans"/>
              </a:rPr>
              <a:t>allows context to consists of tokens from both left and right, capturing the bidirectional context, making it a generalized order-aware AR language model.</a:t>
            </a:r>
            <a:endParaRPr b="0" i="0" sz="2600" u="none" cap="none" strike="noStrike">
              <a:solidFill>
                <a:schemeClr val="dk1"/>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b="0" i="0" lang="en-US" sz="1800" u="none" cap="none" strike="noStrike">
                <a:solidFill>
                  <a:schemeClr val="dk1"/>
                </a:solidFill>
                <a:latin typeface="Calibri"/>
                <a:ea typeface="Calibri"/>
                <a:cs typeface="Calibri"/>
                <a:sym typeface="Calibri"/>
              </a:rPr>
              <a:t>Fine tuning on task-specific data (or fine tuning through hyperparameters can help improve quality of system generated summaries to produce a better result)</a:t>
            </a:r>
            <a:endParaRPr b="0" i="0" sz="1600" u="none" cap="none" strike="noStrike">
              <a:solidFill>
                <a:schemeClr val="dk1"/>
              </a:solidFill>
              <a:latin typeface="Calibri"/>
              <a:ea typeface="Calibri"/>
              <a:cs typeface="Calibri"/>
              <a:sym typeface="Calibri"/>
            </a:endParaRPr>
          </a:p>
        </p:txBody>
      </p:sp>
      <p:sp>
        <p:nvSpPr>
          <p:cNvPr id="905" name="Google Shape;905;p60"/>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906" name="Google Shape;906;p60"/>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907" name="Google Shape;907;p60"/>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908" name="Google Shape;908;p60"/>
          <p:cNvSpPr txBox="1"/>
          <p:nvPr/>
        </p:nvSpPr>
        <p:spPr>
          <a:xfrm>
            <a:off x="834273" y="2714722"/>
            <a:ext cx="10515600" cy="95829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References</a:t>
            </a:r>
            <a:endParaRPr b="0" i="0" sz="4400" u="none" cap="none" strike="noStrike">
              <a:solidFill>
                <a:schemeClr val="dk1"/>
              </a:solidFill>
              <a:latin typeface="Calibri"/>
              <a:ea typeface="Calibri"/>
              <a:cs typeface="Calibri"/>
              <a:sym typeface="Calibri"/>
            </a:endParaRPr>
          </a:p>
        </p:txBody>
      </p:sp>
      <p:sp>
        <p:nvSpPr>
          <p:cNvPr id="909" name="Google Shape;909;p60"/>
          <p:cNvSpPr txBox="1"/>
          <p:nvPr/>
        </p:nvSpPr>
        <p:spPr>
          <a:xfrm>
            <a:off x="830346" y="3764814"/>
            <a:ext cx="10840892" cy="158832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https://github.com/zihangdai/xlnet</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https://medium.com/syncedreview/cmu-google-xlnet-tops-bert-achieves-sota-results-on-18-nlp-tasks-66f7022f34f5</a:t>
            </a:r>
            <a:endParaRPr b="0" i="0" sz="16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https://www.kdnuggets.com/2019/07/xlnet-outperforms-bert-several-nlp-tasks.html</a:t>
            </a:r>
            <a:endParaRPr b="0" i="0" sz="1600" u="none" cap="none" strike="noStrike">
              <a:solidFill>
                <a:schemeClr val="dk1"/>
              </a:solidFill>
              <a:latin typeface="Calibri"/>
              <a:ea typeface="Calibri"/>
              <a:cs typeface="Calibri"/>
              <a:sym typeface="Calibri"/>
            </a:endParaRPr>
          </a:p>
          <a:p>
            <a:pPr indent="-127000" lvl="0" marL="22860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27000" lvl="0" marL="22860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61"/>
          <p:cNvSpPr txBox="1"/>
          <p:nvPr>
            <p:ph type="title"/>
          </p:nvPr>
        </p:nvSpPr>
        <p:spPr>
          <a:xfrm>
            <a:off x="838200" y="309153"/>
            <a:ext cx="10515600" cy="9137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b="1" i="0" lang="en-US" sz="4000" u="none" cap="none" strike="noStrike">
                <a:solidFill>
                  <a:schemeClr val="accent1"/>
                </a:solidFill>
                <a:latin typeface="Century Gothic"/>
                <a:ea typeface="Century Gothic"/>
                <a:cs typeface="Century Gothic"/>
                <a:sym typeface="Century Gothic"/>
              </a:rPr>
              <a:t>Feedback On DLL-internship</a:t>
            </a:r>
            <a:endParaRPr b="0" i="0" sz="4400" u="none" cap="none" strike="noStrike">
              <a:solidFill>
                <a:schemeClr val="dk1"/>
              </a:solidFill>
              <a:latin typeface="Calibri"/>
              <a:ea typeface="Calibri"/>
              <a:cs typeface="Calibri"/>
              <a:sym typeface="Calibri"/>
            </a:endParaRPr>
          </a:p>
        </p:txBody>
      </p:sp>
      <p:sp>
        <p:nvSpPr>
          <p:cNvPr id="915" name="Google Shape;915;p61"/>
          <p:cNvSpPr txBox="1"/>
          <p:nvPr>
            <p:ph idx="1" type="body"/>
          </p:nvPr>
        </p:nvSpPr>
        <p:spPr>
          <a:xfrm>
            <a:off x="834273" y="1314724"/>
            <a:ext cx="10840892" cy="157744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2"/>
              </a:buClr>
              <a:buSzPct val="100000"/>
              <a:buChar char="•"/>
            </a:pPr>
            <a:r>
              <a:rPr b="0" i="0" lang="en-US" sz="2000" u="none" cap="none" strike="noStrike">
                <a:solidFill>
                  <a:schemeClr val="dk2"/>
                </a:solidFill>
                <a:latin typeface="Calibri"/>
                <a:ea typeface="Calibri"/>
                <a:cs typeface="Calibri"/>
                <a:sym typeface="Calibri"/>
              </a:rPr>
              <a:t>Skills Learnt during this internship:</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Calibri"/>
                <a:ea typeface="Calibri"/>
                <a:cs typeface="Calibri"/>
                <a:sym typeface="Calibri"/>
              </a:rPr>
              <a:t>Python</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Calibri"/>
                <a:ea typeface="Calibri"/>
                <a:cs typeface="Calibri"/>
                <a:sym typeface="Calibri"/>
              </a:rPr>
              <a:t>Team management</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Calibri"/>
                <a:ea typeface="Calibri"/>
                <a:cs typeface="Calibri"/>
                <a:sym typeface="Calibri"/>
              </a:rPr>
              <a:t>Learning new models</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Calibri"/>
                <a:ea typeface="Calibri"/>
                <a:cs typeface="Calibri"/>
                <a:sym typeface="Calibri"/>
              </a:rPr>
              <a:t>Handling workload</a:t>
            </a:r>
            <a:endParaRP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Calibri"/>
                <a:ea typeface="Calibri"/>
                <a:cs typeface="Calibri"/>
                <a:sym typeface="Calibri"/>
              </a:rPr>
              <a:t>Working on Github and collab</a:t>
            </a:r>
            <a:endParaRPr/>
          </a:p>
        </p:txBody>
      </p:sp>
      <p:sp>
        <p:nvSpPr>
          <p:cNvPr id="916" name="Google Shape;916;p61"/>
          <p:cNvSpPr/>
          <p:nvPr/>
        </p:nvSpPr>
        <p:spPr>
          <a:xfrm>
            <a:off x="0" y="6023982"/>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917" name="Google Shape;917;p61"/>
          <p:cNvPicPr preferRelativeResize="0"/>
          <p:nvPr/>
        </p:nvPicPr>
        <p:blipFill rotWithShape="1">
          <a:blip r:embed="rId3">
            <a:alphaModFix/>
          </a:blip>
          <a:srcRect b="0" l="0" r="0" t="0"/>
          <a:stretch/>
        </p:blipFill>
        <p:spPr>
          <a:xfrm>
            <a:off x="56272" y="6210346"/>
            <a:ext cx="548640" cy="548640"/>
          </a:xfrm>
          <a:prstGeom prst="rect">
            <a:avLst/>
          </a:prstGeom>
          <a:noFill/>
          <a:ln>
            <a:noFill/>
          </a:ln>
        </p:spPr>
      </p:pic>
      <p:sp>
        <p:nvSpPr>
          <p:cNvPr id="918" name="Google Shape;918;p61"/>
          <p:cNvSpPr txBox="1"/>
          <p:nvPr/>
        </p:nvSpPr>
        <p:spPr>
          <a:xfrm>
            <a:off x="834273" y="6161500"/>
            <a:ext cx="4174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00558F"/>
                </a:solidFill>
                <a:latin typeface="Calibri"/>
                <a:ea typeface="Calibri"/>
                <a:cs typeface="Calibri"/>
                <a:sym typeface="Calibri"/>
              </a:rPr>
              <a:t>NATIONAL UNIVERSITY OF SCIENCE AND TECHNOLOGY</a:t>
            </a:r>
            <a:endParaRPr/>
          </a:p>
        </p:txBody>
      </p:sp>
      <p:sp>
        <p:nvSpPr>
          <p:cNvPr id="919" name="Google Shape;919;p61"/>
          <p:cNvSpPr txBox="1"/>
          <p:nvPr/>
        </p:nvSpPr>
        <p:spPr>
          <a:xfrm>
            <a:off x="834273" y="3040252"/>
            <a:ext cx="10515600" cy="75724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200"/>
              <a:buFont typeface="Century Gothic"/>
              <a:buNone/>
            </a:pPr>
            <a:r>
              <a:rPr b="1" i="0" lang="en-US" sz="3200" u="none" cap="none" strike="noStrike">
                <a:solidFill>
                  <a:schemeClr val="accent1"/>
                </a:solidFill>
                <a:latin typeface="Century Gothic"/>
                <a:ea typeface="Century Gothic"/>
                <a:cs typeface="Century Gothic"/>
                <a:sym typeface="Century Gothic"/>
              </a:rPr>
              <a:t>Links:</a:t>
            </a:r>
            <a:endParaRPr b="0" i="0" sz="4400" u="none" cap="none" strike="noStrike">
              <a:solidFill>
                <a:schemeClr val="dk1"/>
              </a:solidFill>
              <a:latin typeface="Calibri"/>
              <a:ea typeface="Calibri"/>
              <a:cs typeface="Calibri"/>
              <a:sym typeface="Calibri"/>
            </a:endParaRPr>
          </a:p>
        </p:txBody>
      </p:sp>
      <p:sp>
        <p:nvSpPr>
          <p:cNvPr id="920" name="Google Shape;920;p61"/>
          <p:cNvSpPr txBox="1"/>
          <p:nvPr/>
        </p:nvSpPr>
        <p:spPr>
          <a:xfrm>
            <a:off x="600985" y="4069148"/>
            <a:ext cx="10840892" cy="1623168"/>
          </a:xfrm>
          <a:prstGeom prst="rect">
            <a:avLst/>
          </a:prstGeom>
          <a:noFill/>
          <a:ln>
            <a:noFill/>
          </a:ln>
        </p:spPr>
        <p:txBody>
          <a:bodyPr anchorCtr="0" anchor="t" bIns="45700" lIns="91425" spcFirstLastPara="1" rIns="91425" wrap="square" tIns="45700">
            <a:normAutofit/>
          </a:bodyPr>
          <a:lstStyle/>
          <a:p>
            <a:pPr indent="-228600" lvl="1" marL="685800" marR="0" rtl="0" algn="l">
              <a:lnSpc>
                <a:spcPct val="90000"/>
              </a:lnSpc>
              <a:spcBef>
                <a:spcPts val="0"/>
              </a:spcBef>
              <a:spcAft>
                <a:spcPts val="0"/>
              </a:spcAft>
              <a:buClr>
                <a:schemeClr val="dk1"/>
              </a:buClr>
              <a:buSzPts val="1200"/>
              <a:buFont typeface="Arial"/>
              <a:buChar char="•"/>
            </a:pPr>
            <a:r>
              <a:rPr b="0" i="0" lang="en-US" sz="12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https://colab.research.google.com/drive/1FcJEKtCzEXaoA2hP7ItPRTId5vADFYRi?usp=sharing</a:t>
            </a:r>
            <a:r>
              <a:rPr b="0" i="0" lang="en-US" sz="1200" u="none" cap="none" strike="noStrike">
                <a:solidFill>
                  <a:schemeClr val="dk1"/>
                </a:solidFill>
                <a:latin typeface="Calibri"/>
                <a:ea typeface="Calibri"/>
                <a:cs typeface="Calibri"/>
                <a:sym typeface="Calibri"/>
              </a:rPr>
              <a:t>  (GPT2 summaries and rouge score)</a:t>
            </a:r>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https://colab.research.google.com/drive/1RCgLnyFpGF6rEN03CLUue8B-v2QW1dB0?usp=sharing</a:t>
            </a:r>
            <a:r>
              <a:rPr b="0" i="0" lang="en-US" sz="1200" u="none" cap="none" strike="noStrike">
                <a:solidFill>
                  <a:schemeClr val="dk1"/>
                </a:solidFill>
                <a:latin typeface="Calibri"/>
                <a:ea typeface="Calibri"/>
                <a:cs typeface="Calibri"/>
                <a:sym typeface="Calibri"/>
              </a:rPr>
              <a:t> (Bert summaries and rouge score)</a:t>
            </a:r>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https://colab.research.google.com/drive/19DjX5XiVv-W5OkohiFWBmoiO7Hkwt0d4?usp=sharing</a:t>
            </a:r>
            <a:r>
              <a:rPr b="0" i="0" lang="en-US" sz="1200" u="none" cap="none" strike="noStrike">
                <a:solidFill>
                  <a:schemeClr val="dk1"/>
                </a:solidFill>
                <a:latin typeface="Calibri"/>
                <a:ea typeface="Calibri"/>
                <a:cs typeface="Calibri"/>
                <a:sym typeface="Calibri"/>
              </a:rPr>
              <a:t> (XLNet summaries and rouge score)</a:t>
            </a:r>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https://colab.research.google.com/drive/1GnzzptjGQsMxLfE9xtc5WWEHwCXGa1sV?usp=sharing#scrollTo=DXedmDt-kFsi</a:t>
            </a:r>
            <a:r>
              <a:rPr b="0" i="0" lang="en-US" sz="1200" u="none" cap="none" strike="noStrike">
                <a:solidFill>
                  <a:schemeClr val="dk1"/>
                </a:solidFill>
                <a:latin typeface="Calibri"/>
                <a:ea typeface="Calibri"/>
                <a:cs typeface="Calibri"/>
                <a:sym typeface="Calibri"/>
              </a:rPr>
              <a:t>(Fine Tuning through hyperparameters</a:t>
            </a:r>
            <a:endParaRPr b="0" i="0" sz="12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200"/>
              <a:buFont typeface="Arial"/>
              <a:buChar char="•"/>
            </a:pPr>
            <a:r>
              <a:rPr lang="en-US" sz="1150">
                <a:solidFill>
                  <a:schemeClr val="dk1"/>
                </a:solidFill>
              </a:rPr>
              <a:t>Comparison Report:   </a:t>
            </a:r>
            <a:r>
              <a:rPr lang="en-US" sz="1150">
                <a:solidFill>
                  <a:schemeClr val="dk1"/>
                </a:solidFill>
                <a:uFill>
                  <a:noFill/>
                </a:uFill>
                <a:hlinkClick r:id="rId8">
                  <a:extLst>
                    <a:ext uri="{A12FA001-AC4F-418D-AE19-62706E023703}">
                      <ahyp:hlinkClr val="tx"/>
                    </a:ext>
                  </a:extLst>
                </a:hlinkClick>
              </a:rPr>
              <a:t> </a:t>
            </a:r>
            <a:r>
              <a:rPr lang="en-US" sz="1150" u="sng">
                <a:solidFill>
                  <a:srgbClr val="1155CC"/>
                </a:solidFill>
                <a:hlinkClick r:id="rId9">
                  <a:extLst>
                    <a:ext uri="{A12FA001-AC4F-418D-AE19-62706E023703}">
                      <ahyp:hlinkClr val="tx"/>
                    </a:ext>
                  </a:extLst>
                </a:hlinkClick>
              </a:rPr>
              <a:t>https://drive.google.com/file/d/1DMYqiX09CnTmb6Uhvujw10R-oPR-P7TE/view?usp=sharing</a:t>
            </a: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
          <p:cNvSpPr txBox="1"/>
          <p:nvPr>
            <p:ph type="title"/>
          </p:nvPr>
        </p:nvSpPr>
        <p:spPr>
          <a:xfrm>
            <a:off x="838200" y="329615"/>
            <a:ext cx="10515600"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PRE-PROCESSING</a:t>
            </a:r>
            <a:endParaRPr b="0" i="0" sz="4800" u="none" cap="none" strike="noStrike">
              <a:solidFill>
                <a:srgbClr val="3F3F3F"/>
              </a:solidFill>
              <a:latin typeface="Calibri"/>
              <a:ea typeface="Calibri"/>
              <a:cs typeface="Calibri"/>
              <a:sym typeface="Calibri"/>
            </a:endParaRPr>
          </a:p>
        </p:txBody>
      </p:sp>
      <p:pic>
        <p:nvPicPr>
          <p:cNvPr id="290" name="Google Shape;290;p6"/>
          <p:cNvPicPr preferRelativeResize="0"/>
          <p:nvPr>
            <p:ph idx="1" type="body"/>
          </p:nvPr>
        </p:nvPicPr>
        <p:blipFill rotWithShape="1">
          <a:blip r:embed="rId3">
            <a:alphaModFix/>
          </a:blip>
          <a:srcRect b="0" l="0" r="0" t="0"/>
          <a:stretch/>
        </p:blipFill>
        <p:spPr>
          <a:xfrm>
            <a:off x="7078612" y="4192135"/>
            <a:ext cx="4275300" cy="2027100"/>
          </a:xfrm>
          <a:prstGeom prst="rect">
            <a:avLst/>
          </a:prstGeom>
          <a:noFill/>
          <a:ln cap="flat" cmpd="sng" w="19050">
            <a:solidFill>
              <a:schemeClr val="accent2"/>
            </a:solidFill>
            <a:prstDash val="solid"/>
            <a:round/>
            <a:headEnd len="sm" w="sm" type="none"/>
            <a:tailEnd len="sm" w="sm" type="none"/>
          </a:ln>
        </p:spPr>
      </p:pic>
      <p:pic>
        <p:nvPicPr>
          <p:cNvPr id="291" name="Google Shape;291;p6"/>
          <p:cNvPicPr preferRelativeResize="0"/>
          <p:nvPr/>
        </p:nvPicPr>
        <p:blipFill rotWithShape="1">
          <a:blip r:embed="rId4">
            <a:alphaModFix/>
          </a:blip>
          <a:srcRect b="0" l="0" r="0" t="0"/>
          <a:stretch/>
        </p:blipFill>
        <p:spPr>
          <a:xfrm>
            <a:off x="7532083" y="1841222"/>
            <a:ext cx="3368332" cy="2202371"/>
          </a:xfrm>
          <a:prstGeom prst="rect">
            <a:avLst/>
          </a:prstGeom>
          <a:noFill/>
          <a:ln cap="flat" cmpd="sng" w="19050">
            <a:solidFill>
              <a:schemeClr val="accent2"/>
            </a:solidFill>
            <a:prstDash val="solid"/>
            <a:round/>
            <a:headEnd len="sm" w="sm" type="none"/>
            <a:tailEnd len="sm" w="sm" type="none"/>
          </a:ln>
        </p:spPr>
      </p:pic>
      <p:sp>
        <p:nvSpPr>
          <p:cNvPr id="292" name="Google Shape;292;p6"/>
          <p:cNvSpPr txBox="1"/>
          <p:nvPr/>
        </p:nvSpPr>
        <p:spPr>
          <a:xfrm>
            <a:off x="838200" y="2035600"/>
            <a:ext cx="52704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Perform some pre-processing on the dataset to obtain cleaned data</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Tokenization and Remove punctuation</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Remove stop words</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Lemmatization</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Convert to lower case</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Removal of urls</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Conversion of accented characters</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Removal of hashtags and mentions</a:t>
            </a:r>
            <a:endParaRPr b="0" i="0" sz="2000" u="none" cap="none" strike="noStrike">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Expand contractions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TEXT PRE-PROCESSING</a:t>
            </a:r>
            <a:endParaRPr b="0" i="0" sz="4800" u="none" cap="none" strike="noStrike">
              <a:solidFill>
                <a:srgbClr val="3F3F3F"/>
              </a:solidFill>
              <a:latin typeface="Calibri"/>
              <a:ea typeface="Calibri"/>
              <a:cs typeface="Calibri"/>
              <a:sym typeface="Calibri"/>
            </a:endParaRPr>
          </a:p>
        </p:txBody>
      </p:sp>
      <p:pic>
        <p:nvPicPr>
          <p:cNvPr id="298" name="Google Shape;298;p7"/>
          <p:cNvPicPr preferRelativeResize="0"/>
          <p:nvPr>
            <p:ph idx="1" type="body"/>
          </p:nvPr>
        </p:nvPicPr>
        <p:blipFill rotWithShape="1">
          <a:blip r:embed="rId3">
            <a:alphaModFix/>
          </a:blip>
          <a:srcRect b="0" l="541" r="0" t="0"/>
          <a:stretch/>
        </p:blipFill>
        <p:spPr>
          <a:xfrm>
            <a:off x="1097280" y="1819136"/>
            <a:ext cx="7352036" cy="2126164"/>
          </a:xfrm>
          <a:prstGeom prst="rect">
            <a:avLst/>
          </a:prstGeom>
          <a:noFill/>
          <a:ln cap="flat" cmpd="sng" w="19050">
            <a:solidFill>
              <a:schemeClr val="accent2"/>
            </a:solidFill>
            <a:prstDash val="solid"/>
            <a:round/>
            <a:headEnd len="sm" w="sm" type="none"/>
            <a:tailEnd len="sm" w="sm" type="none"/>
          </a:ln>
        </p:spPr>
      </p:pic>
      <p:pic>
        <p:nvPicPr>
          <p:cNvPr id="299" name="Google Shape;299;p7"/>
          <p:cNvPicPr preferRelativeResize="0"/>
          <p:nvPr/>
        </p:nvPicPr>
        <p:blipFill rotWithShape="1">
          <a:blip r:embed="rId4">
            <a:alphaModFix/>
          </a:blip>
          <a:srcRect b="0" l="0" r="0" t="0"/>
          <a:stretch/>
        </p:blipFill>
        <p:spPr>
          <a:xfrm>
            <a:off x="4289460" y="4027076"/>
            <a:ext cx="6866215" cy="2187130"/>
          </a:xfrm>
          <a:prstGeom prst="rect">
            <a:avLst/>
          </a:prstGeom>
          <a:noFill/>
          <a:ln cap="flat" cmpd="sng" w="19050">
            <a:solidFill>
              <a:schemeClr val="accent2"/>
            </a:solidFill>
            <a:prstDash val="solid"/>
            <a:round/>
            <a:headEnd len="sm" w="sm" type="none"/>
            <a:tailEnd len="sm" w="sm" type="none"/>
          </a:ln>
        </p:spPr>
      </p:pic>
      <p:sp>
        <p:nvSpPr>
          <p:cNvPr id="300" name="Google Shape;300;p7"/>
          <p:cNvSpPr txBox="1"/>
          <p:nvPr/>
        </p:nvSpPr>
        <p:spPr>
          <a:xfrm>
            <a:off x="8653500" y="1819125"/>
            <a:ext cx="27003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Tokenization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Break raw text into words called tokens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Remove punctuation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Remove all punctuation marks</a:t>
            </a:r>
            <a:endParaRPr b="0" i="0" sz="1900" u="none" cap="none" strike="noStrike">
              <a:solidFill>
                <a:srgbClr val="000000"/>
              </a:solidFill>
              <a:latin typeface="Calibri"/>
              <a:ea typeface="Calibri"/>
              <a:cs typeface="Calibri"/>
              <a:sym typeface="Calibri"/>
            </a:endParaRPr>
          </a:p>
        </p:txBody>
      </p:sp>
      <p:sp>
        <p:nvSpPr>
          <p:cNvPr id="301" name="Google Shape;301;p7"/>
          <p:cNvSpPr txBox="1"/>
          <p:nvPr/>
        </p:nvSpPr>
        <p:spPr>
          <a:xfrm>
            <a:off x="1097275" y="4127275"/>
            <a:ext cx="31671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Remove stop words</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Remove all commonly used words e.g the, a, is etc</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TEXT PRE-PROCESSING</a:t>
            </a:r>
            <a:endParaRPr b="0" i="0" sz="4800" u="none" cap="none" strike="noStrike">
              <a:solidFill>
                <a:srgbClr val="3F3F3F"/>
              </a:solidFill>
              <a:latin typeface="Calibri"/>
              <a:ea typeface="Calibri"/>
              <a:cs typeface="Calibri"/>
              <a:sym typeface="Calibri"/>
            </a:endParaRPr>
          </a:p>
        </p:txBody>
      </p:sp>
      <p:pic>
        <p:nvPicPr>
          <p:cNvPr id="307" name="Google Shape;307;p8"/>
          <p:cNvPicPr preferRelativeResize="0"/>
          <p:nvPr>
            <p:ph idx="1" type="body"/>
          </p:nvPr>
        </p:nvPicPr>
        <p:blipFill rotWithShape="1">
          <a:blip r:embed="rId3">
            <a:alphaModFix/>
          </a:blip>
          <a:srcRect b="0" l="0" r="0" t="0"/>
          <a:stretch/>
        </p:blipFill>
        <p:spPr>
          <a:xfrm>
            <a:off x="1097280" y="1810212"/>
            <a:ext cx="7254900" cy="2400600"/>
          </a:xfrm>
          <a:prstGeom prst="rect">
            <a:avLst/>
          </a:prstGeom>
          <a:noFill/>
          <a:ln cap="flat" cmpd="sng" w="19050">
            <a:solidFill>
              <a:schemeClr val="accent2"/>
            </a:solidFill>
            <a:prstDash val="solid"/>
            <a:round/>
            <a:headEnd len="sm" w="sm" type="none"/>
            <a:tailEnd len="sm" w="sm" type="none"/>
          </a:ln>
        </p:spPr>
      </p:pic>
      <p:pic>
        <p:nvPicPr>
          <p:cNvPr id="308" name="Google Shape;308;p8"/>
          <p:cNvPicPr preferRelativeResize="0"/>
          <p:nvPr/>
        </p:nvPicPr>
        <p:blipFill rotWithShape="1">
          <a:blip r:embed="rId4">
            <a:alphaModFix/>
          </a:blip>
          <a:srcRect b="0" l="0" r="0" t="0"/>
          <a:stretch/>
        </p:blipFill>
        <p:spPr>
          <a:xfrm>
            <a:off x="8092162" y="4283573"/>
            <a:ext cx="3063505" cy="2019475"/>
          </a:xfrm>
          <a:prstGeom prst="rect">
            <a:avLst/>
          </a:prstGeom>
          <a:noFill/>
          <a:ln cap="flat" cmpd="sng" w="19050">
            <a:solidFill>
              <a:schemeClr val="accent2"/>
            </a:solidFill>
            <a:prstDash val="solid"/>
            <a:round/>
            <a:headEnd len="sm" w="sm" type="none"/>
            <a:tailEnd len="sm" w="sm" type="none"/>
          </a:ln>
        </p:spPr>
      </p:pic>
      <p:sp>
        <p:nvSpPr>
          <p:cNvPr id="309" name="Google Shape;309;p8"/>
          <p:cNvSpPr txBox="1"/>
          <p:nvPr/>
        </p:nvSpPr>
        <p:spPr>
          <a:xfrm>
            <a:off x="8479075" y="1810200"/>
            <a:ext cx="2676600" cy="195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Lemmatization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A method that switches any kind of word to its base root word.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e.g running is replaced by run</a:t>
            </a:r>
            <a:endParaRPr b="0" i="0" sz="1900" u="none" cap="none" strike="noStrike">
              <a:solidFill>
                <a:srgbClr val="000000"/>
              </a:solidFill>
              <a:latin typeface="Calibri"/>
              <a:ea typeface="Calibri"/>
              <a:cs typeface="Calibri"/>
              <a:sym typeface="Calibri"/>
            </a:endParaRPr>
          </a:p>
        </p:txBody>
      </p:sp>
      <p:sp>
        <p:nvSpPr>
          <p:cNvPr id="310" name="Google Shape;310;p8"/>
          <p:cNvSpPr txBox="1"/>
          <p:nvPr/>
        </p:nvSpPr>
        <p:spPr>
          <a:xfrm>
            <a:off x="1147150" y="4451475"/>
            <a:ext cx="5985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Lower case</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Convert the text into lower case</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2021-09-06T08:33:12Z</dcterms:created>
  <dc:creator>pc</dc:creator>
</cp:coreProperties>
</file>