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89" r:id="rId11"/>
    <p:sldId id="293" r:id="rId12"/>
    <p:sldId id="266" r:id="rId13"/>
    <p:sldId id="275" r:id="rId14"/>
    <p:sldId id="268" r:id="rId15"/>
    <p:sldId id="269" r:id="rId16"/>
    <p:sldId id="295" r:id="rId17"/>
    <p:sldId id="286" r:id="rId18"/>
    <p:sldId id="287" r:id="rId19"/>
    <p:sldId id="296" r:id="rId20"/>
    <p:sldId id="299" r:id="rId21"/>
    <p:sldId id="300" r:id="rId22"/>
    <p:sldId id="301" r:id="rId23"/>
    <p:sldId id="302" r:id="rId24"/>
    <p:sldId id="303" r:id="rId25"/>
    <p:sldId id="304" r:id="rId26"/>
    <p:sldId id="305" r:id="rId27"/>
    <p:sldId id="306" r:id="rId28"/>
    <p:sldId id="307" r:id="rId29"/>
    <p:sldId id="308" r:id="rId30"/>
    <p:sldId id="309" r:id="rId31"/>
  </p:sldIdLst>
  <p:sldSz cx="9144000" cy="6858000" type="screen4x3"/>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79818" autoAdjust="0"/>
  </p:normalViewPr>
  <p:slideViewPr>
    <p:cSldViewPr>
      <p:cViewPr varScale="1">
        <p:scale>
          <a:sx n="59" d="100"/>
          <a:sy n="59" d="100"/>
        </p:scale>
        <p:origin x="179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2830" tIns="46415" rIns="92830" bIns="46415" rtlCol="0"/>
          <a:lstStyle>
            <a:lvl1pPr algn="r">
              <a:defRPr sz="1200"/>
            </a:lvl1pPr>
          </a:lstStyle>
          <a:p>
            <a:fld id="{4F8C0D07-29EB-46D3-9096-160505397982}" type="datetimeFigureOut">
              <a:rPr lang="en-US" smtClean="0"/>
              <a:t>4/11/2023</a:t>
            </a:fld>
            <a:endParaRPr lang="en-US"/>
          </a:p>
        </p:txBody>
      </p:sp>
      <p:sp>
        <p:nvSpPr>
          <p:cNvPr id="4" name="Footer Placeholder 3"/>
          <p:cNvSpPr>
            <a:spLocks noGrp="1"/>
          </p:cNvSpPr>
          <p:nvPr>
            <p:ph type="ftr" sz="quarter" idx="2"/>
          </p:nvPr>
        </p:nvSpPr>
        <p:spPr>
          <a:xfrm>
            <a:off x="0" y="6658664"/>
            <a:ext cx="4002299" cy="350520"/>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2830" tIns="46415" rIns="92830" bIns="46415" rtlCol="0" anchor="b"/>
          <a:lstStyle>
            <a:lvl1pPr algn="r">
              <a:defRPr sz="1200"/>
            </a:lvl1pPr>
          </a:lstStyle>
          <a:p>
            <a:fld id="{5E9B4DCC-2621-4A8E-A623-6565C23FBB9B}" type="slidenum">
              <a:rPr lang="en-US" smtClean="0"/>
              <a:t>‹#›</a:t>
            </a:fld>
            <a:endParaRPr lang="en-US"/>
          </a:p>
        </p:txBody>
      </p:sp>
    </p:spTree>
    <p:extLst>
      <p:ext uri="{BB962C8B-B14F-4D97-AF65-F5344CB8AC3E}">
        <p14:creationId xmlns:p14="http://schemas.microsoft.com/office/powerpoint/2010/main" val="345063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088"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2400" y="0"/>
            <a:ext cx="4002088" cy="350838"/>
          </a:xfrm>
          <a:prstGeom prst="rect">
            <a:avLst/>
          </a:prstGeom>
        </p:spPr>
        <p:txBody>
          <a:bodyPr vert="horz" lIns="91440" tIns="45720" rIns="91440" bIns="45720" rtlCol="0"/>
          <a:lstStyle>
            <a:lvl1pPr algn="r">
              <a:defRPr sz="1200"/>
            </a:lvl1pPr>
          </a:lstStyle>
          <a:p>
            <a:fld id="{DF0B1251-580D-49BB-806E-5F3C031C1C1F}" type="datetimeFigureOut">
              <a:rPr lang="en-US" smtClean="0"/>
              <a:t>4/11/2023</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925" y="3330575"/>
            <a:ext cx="7388225" cy="3154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7975"/>
            <a:ext cx="4002088" cy="3508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2400" y="6657975"/>
            <a:ext cx="4002088" cy="350838"/>
          </a:xfrm>
          <a:prstGeom prst="rect">
            <a:avLst/>
          </a:prstGeom>
        </p:spPr>
        <p:txBody>
          <a:bodyPr vert="horz" lIns="91440" tIns="45720" rIns="91440" bIns="45720" rtlCol="0" anchor="b"/>
          <a:lstStyle>
            <a:lvl1pPr algn="r">
              <a:defRPr sz="1200"/>
            </a:lvl1pPr>
          </a:lstStyle>
          <a:p>
            <a:fld id="{53B91E5B-B018-4F79-8125-561DA1AF3BA7}" type="slidenum">
              <a:rPr lang="en-US" smtClean="0"/>
              <a:t>‹#›</a:t>
            </a:fld>
            <a:endParaRPr lang="en-US"/>
          </a:p>
        </p:txBody>
      </p:sp>
    </p:spTree>
    <p:extLst>
      <p:ext uri="{BB962C8B-B14F-4D97-AF65-F5344CB8AC3E}">
        <p14:creationId xmlns:p14="http://schemas.microsoft.com/office/powerpoint/2010/main" val="396810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Despite huge variety, there are many ways in which they resemble</a:t>
            </a:r>
            <a:r>
              <a:rPr lang="en-US" baseline="0" dirty="0" smtClean="0"/>
              <a:t> each other.</a:t>
            </a:r>
          </a:p>
        </p:txBody>
      </p:sp>
      <p:sp>
        <p:nvSpPr>
          <p:cNvPr id="4" name="Slide Number Placeholder 3"/>
          <p:cNvSpPr>
            <a:spLocks noGrp="1"/>
          </p:cNvSpPr>
          <p:nvPr>
            <p:ph type="sldNum" sz="quarter" idx="10"/>
          </p:nvPr>
        </p:nvSpPr>
        <p:spPr/>
        <p:txBody>
          <a:bodyPr/>
          <a:lstStyle/>
          <a:p>
            <a:fld id="{53B91E5B-B018-4F79-8125-561DA1AF3BA7}" type="slidenum">
              <a:rPr lang="en-US" smtClean="0"/>
              <a:t>4</a:t>
            </a:fld>
            <a:endParaRPr lang="en-US"/>
          </a:p>
        </p:txBody>
      </p:sp>
    </p:spTree>
    <p:extLst>
      <p:ext uri="{BB962C8B-B14F-4D97-AF65-F5344CB8AC3E}">
        <p14:creationId xmlns:p14="http://schemas.microsoft.com/office/powerpoint/2010/main" val="531526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p>
          <a:p>
            <a:r>
              <a:rPr lang="en-US" dirty="0" smtClean="0"/>
              <a:t>Making ionto a body</a:t>
            </a:r>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6</a:t>
            </a:fld>
            <a:endParaRPr lang="en-US"/>
          </a:p>
        </p:txBody>
      </p:sp>
    </p:spTree>
    <p:extLst>
      <p:ext uri="{BB962C8B-B14F-4D97-AF65-F5344CB8AC3E}">
        <p14:creationId xmlns:p14="http://schemas.microsoft.com/office/powerpoint/2010/main" val="322182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9</a:t>
            </a:fld>
            <a:endParaRPr lang="en-US"/>
          </a:p>
        </p:txBody>
      </p:sp>
    </p:spTree>
    <p:extLst>
      <p:ext uri="{BB962C8B-B14F-4D97-AF65-F5344CB8AC3E}">
        <p14:creationId xmlns:p14="http://schemas.microsoft.com/office/powerpoint/2010/main" val="395705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 between organization and</a:t>
            </a:r>
            <a:r>
              <a:rPr lang="en-US" baseline="0" dirty="0" smtClean="0"/>
              <a:t> </a:t>
            </a:r>
            <a:r>
              <a:rPr lang="en-US" dirty="0" smtClean="0"/>
              <a:t>company?</a:t>
            </a:r>
          </a:p>
          <a:p>
            <a:r>
              <a:rPr lang="en-US" dirty="0" smtClean="0"/>
              <a:t>A </a:t>
            </a:r>
            <a:r>
              <a:rPr lang="en-US" b="1" dirty="0" smtClean="0"/>
              <a:t>company</a:t>
            </a:r>
            <a:r>
              <a:rPr lang="en-US" dirty="0" smtClean="0"/>
              <a:t> is any form of business whether it is small or large.</a:t>
            </a:r>
            <a:br>
              <a:rPr lang="en-US" dirty="0" smtClean="0"/>
            </a:br>
            <a:r>
              <a:rPr lang="en-US" dirty="0" smtClean="0"/>
              <a:t>Generally the term "company" indicates a particular kind of business dealing in a specific product. </a:t>
            </a:r>
          </a:p>
          <a:p>
            <a:r>
              <a:rPr lang="en-US" dirty="0" smtClean="0"/>
              <a:t>An </a:t>
            </a:r>
            <a:r>
              <a:rPr lang="en-US" b="1" dirty="0" smtClean="0"/>
              <a:t>organisation</a:t>
            </a:r>
            <a:r>
              <a:rPr lang="en-US" dirty="0" smtClean="0"/>
              <a:t> is the larger form and generally comprises of a</a:t>
            </a:r>
            <a:br>
              <a:rPr lang="en-US" dirty="0" smtClean="0"/>
            </a:br>
            <a:r>
              <a:rPr lang="en-US" dirty="0" smtClean="0"/>
              <a:t>number of companies. Simply, a company is an organization, but an organization is not just a company.</a:t>
            </a:r>
          </a:p>
          <a:p>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12</a:t>
            </a:fld>
            <a:endParaRPr lang="en-US"/>
          </a:p>
        </p:txBody>
      </p:sp>
    </p:spTree>
    <p:extLst>
      <p:ext uri="{BB962C8B-B14F-4D97-AF65-F5344CB8AC3E}">
        <p14:creationId xmlns:p14="http://schemas.microsoft.com/office/powerpoint/2010/main" val="2016372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not necessarily do so....</a:t>
            </a:r>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14</a:t>
            </a:fld>
            <a:endParaRPr lang="en-US"/>
          </a:p>
        </p:txBody>
      </p:sp>
    </p:spTree>
    <p:extLst>
      <p:ext uri="{BB962C8B-B14F-4D97-AF65-F5344CB8AC3E}">
        <p14:creationId xmlns:p14="http://schemas.microsoft.com/office/powerpoint/2010/main" val="188445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t>
            </a:r>
            <a:r>
              <a:rPr lang="en-US" altLang="en-US" dirty="0" err="1" smtClean="0"/>
              <a:t>zhōng</a:t>
            </a:r>
            <a:r>
              <a:rPr lang="en-US" altLang="en-US" dirty="0" smtClean="0"/>
              <a:t> </a:t>
            </a:r>
            <a:r>
              <a:rPr lang="en-US" altLang="en-US" dirty="0" err="1" smtClean="0"/>
              <a:t>xiǎo</a:t>
            </a:r>
            <a:r>
              <a:rPr lang="en-US" altLang="en-US" dirty="0" smtClean="0"/>
              <a:t> </a:t>
            </a:r>
            <a:r>
              <a:rPr lang="en-US" altLang="en-US" dirty="0" err="1" smtClean="0"/>
              <a:t>qǐ</a:t>
            </a:r>
            <a:r>
              <a:rPr lang="en-US" altLang="en-US" dirty="0" smtClean="0"/>
              <a:t> </a:t>
            </a:r>
            <a:r>
              <a:rPr lang="en-US" altLang="en-US" dirty="0" err="1" smtClean="0"/>
              <a:t>yè</a:t>
            </a:r>
            <a:r>
              <a:rPr lang="en-US" altLang="en-US" dirty="0" smtClean="0"/>
              <a:t>) </a:t>
            </a:r>
            <a:r>
              <a:rPr lang="en-US" altLang="en-US" dirty="0" smtClean="0">
                <a:latin typeface="Times New Roman" panose="02020603050405020304" pitchFamily="18" charset="0"/>
                <a:cs typeface="Times New Roman" panose="02020603050405020304" pitchFamily="18" charset="0"/>
              </a:rPr>
              <a:t>Akhter believes that SMEs are pillars for economic growth and competitiveness. </a:t>
            </a:r>
          </a:p>
          <a:p>
            <a:r>
              <a:rPr lang="en-US" altLang="en-US" dirty="0" smtClean="0"/>
              <a:t>japan less than 100 workforce and less than 100 million yen annual turn over and China varies sector wise, &lt; 100 staff, is SMEs.</a:t>
            </a:r>
          </a:p>
          <a:p>
            <a:r>
              <a:rPr lang="en-US" altLang="en-US" dirty="0" smtClean="0"/>
              <a:t>SMEs are central to the efforts to achieve environmental sustainability and more inclusive growth. SMEs will be the main source of poverty reduction in Pakistan that will create the value and innovation for the country in the days to come. The thing that really needs serious attention is to adopt suitable ICT.</a:t>
            </a:r>
          </a:p>
          <a:p>
            <a:endParaRPr lang="en-US" altLang="en-US" dirty="0"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Arial" panose="020B0604020202020204" pitchFamily="34" charset="0"/>
                <a:ea typeface="宋体" panose="02010600030101010101" pitchFamily="2" charset="-122"/>
              </a:defRPr>
            </a:lvl1pPr>
            <a:lvl2pPr marL="742950" indent="-285750">
              <a:defRPr sz="2400">
                <a:solidFill>
                  <a:schemeClr val="bg1"/>
                </a:solidFill>
                <a:latin typeface="Arial" panose="020B0604020202020204" pitchFamily="34" charset="0"/>
                <a:ea typeface="宋体" panose="02010600030101010101" pitchFamily="2" charset="-122"/>
              </a:defRPr>
            </a:lvl2pPr>
            <a:lvl3pPr marL="1143000" indent="-228600">
              <a:defRPr sz="2400">
                <a:solidFill>
                  <a:schemeClr val="bg1"/>
                </a:solidFill>
                <a:latin typeface="Arial" panose="020B0604020202020204" pitchFamily="34" charset="0"/>
                <a:ea typeface="宋体" panose="02010600030101010101" pitchFamily="2" charset="-122"/>
              </a:defRPr>
            </a:lvl3pPr>
            <a:lvl4pPr marL="1600200" indent="-228600">
              <a:defRPr sz="2400">
                <a:solidFill>
                  <a:schemeClr val="bg1"/>
                </a:solidFill>
                <a:latin typeface="Arial" panose="020B0604020202020204" pitchFamily="34" charset="0"/>
                <a:ea typeface="宋体" panose="02010600030101010101" pitchFamily="2" charset="-122"/>
              </a:defRPr>
            </a:lvl4pPr>
            <a:lvl5pPr marL="2057400" indent="-228600">
              <a:defRPr sz="2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Arial" panose="020B0604020202020204" pitchFamily="34" charset="0"/>
                <a:ea typeface="宋体" panose="02010600030101010101" pitchFamily="2" charset="-122"/>
              </a:defRPr>
            </a:lvl9pPr>
          </a:lstStyle>
          <a:p>
            <a:fld id="{69580BCF-BE62-4E4F-860F-B5C42BD4ECC6}" type="slidenum">
              <a:rPr lang="en-US" altLang="zh-CN" sz="1200" smtClean="0">
                <a:solidFill>
                  <a:schemeClr val="tx1"/>
                </a:solidFill>
              </a:rPr>
              <a:pPr/>
              <a:t>17</a:t>
            </a:fld>
            <a:endParaRPr lang="en-US" altLang="zh-CN" sz="1200" smtClean="0">
              <a:solidFill>
                <a:schemeClr val="tx1"/>
              </a:solidFill>
            </a:endParaRPr>
          </a:p>
        </p:txBody>
      </p:sp>
    </p:spTree>
    <p:extLst>
      <p:ext uri="{BB962C8B-B14F-4D97-AF65-F5344CB8AC3E}">
        <p14:creationId xmlns:p14="http://schemas.microsoft.com/office/powerpoint/2010/main" val="308318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Since the SMEs constitute nearly 99% of all the enterprises in Pakistan and share in the annual GDP is 40%, approximately, 25% share in manufacturing exports and 78% share in individual employment of the country. SMEs’ contributions also depend on their access to strategic resources, such as skills, knowledge networks, and finance.</a:t>
            </a:r>
          </a:p>
          <a:p>
            <a:r>
              <a:rPr lang="en-US" altLang="en-US" smtClean="0"/>
              <a:t>Vision 2025 is an action plan given by govt. pakista, that focus to develop 8 sectors. SMEs is on the priorty.</a:t>
            </a: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Arial" panose="020B0604020202020204" pitchFamily="34" charset="0"/>
                <a:ea typeface="宋体" panose="02010600030101010101" pitchFamily="2" charset="-122"/>
              </a:defRPr>
            </a:lvl1pPr>
            <a:lvl2pPr marL="742950" indent="-285750">
              <a:defRPr sz="2400">
                <a:solidFill>
                  <a:schemeClr val="bg1"/>
                </a:solidFill>
                <a:latin typeface="Arial" panose="020B0604020202020204" pitchFamily="34" charset="0"/>
                <a:ea typeface="宋体" panose="02010600030101010101" pitchFamily="2" charset="-122"/>
              </a:defRPr>
            </a:lvl2pPr>
            <a:lvl3pPr marL="1143000" indent="-228600">
              <a:defRPr sz="2400">
                <a:solidFill>
                  <a:schemeClr val="bg1"/>
                </a:solidFill>
                <a:latin typeface="Arial" panose="020B0604020202020204" pitchFamily="34" charset="0"/>
                <a:ea typeface="宋体" panose="02010600030101010101" pitchFamily="2" charset="-122"/>
              </a:defRPr>
            </a:lvl3pPr>
            <a:lvl4pPr marL="1600200" indent="-228600">
              <a:defRPr sz="2400">
                <a:solidFill>
                  <a:schemeClr val="bg1"/>
                </a:solidFill>
                <a:latin typeface="Arial" panose="020B0604020202020204" pitchFamily="34" charset="0"/>
                <a:ea typeface="宋体" panose="02010600030101010101" pitchFamily="2" charset="-122"/>
              </a:defRPr>
            </a:lvl4pPr>
            <a:lvl5pPr marL="2057400" indent="-228600">
              <a:defRPr sz="2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Arial" panose="020B0604020202020204" pitchFamily="34" charset="0"/>
                <a:ea typeface="宋体" panose="02010600030101010101" pitchFamily="2" charset="-122"/>
              </a:defRPr>
            </a:lvl9pPr>
          </a:lstStyle>
          <a:p>
            <a:fld id="{FB81CC8A-5FE4-439E-9028-E0CC5005E0C3}" type="slidenum">
              <a:rPr lang="en-US" altLang="zh-CN" sz="1200" smtClean="0">
                <a:solidFill>
                  <a:schemeClr val="tx1"/>
                </a:solidFill>
              </a:rPr>
              <a:pPr/>
              <a:t>18</a:t>
            </a:fld>
            <a:endParaRPr lang="en-US" altLang="zh-CN" sz="1200" smtClean="0">
              <a:solidFill>
                <a:schemeClr val="tx1"/>
              </a:solidFill>
            </a:endParaRPr>
          </a:p>
        </p:txBody>
      </p:sp>
    </p:spTree>
    <p:extLst>
      <p:ext uri="{BB962C8B-B14F-4D97-AF65-F5344CB8AC3E}">
        <p14:creationId xmlns:p14="http://schemas.microsoft.com/office/powerpoint/2010/main" val="3851755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Qualification shares </a:t>
            </a:r>
            <a:r>
              <a:rPr lang="en-US" sz="1200" b="0" i="0" kern="1200" dirty="0" smtClean="0">
                <a:solidFill>
                  <a:schemeClr val="tx1"/>
                </a:solidFill>
                <a:effectLst/>
                <a:latin typeface="+mn-lt"/>
                <a:ea typeface="+mn-ea"/>
                <a:cs typeface="+mn-cs"/>
              </a:rPr>
              <a:t>are the minimum number of shares a person must own, as provided in the articles of the company, in order to qualify to become a director of the company.</a:t>
            </a:r>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26</a:t>
            </a:fld>
            <a:endParaRPr lang="en-US"/>
          </a:p>
        </p:txBody>
      </p:sp>
    </p:spTree>
    <p:extLst>
      <p:ext uri="{BB962C8B-B14F-4D97-AF65-F5344CB8AC3E}">
        <p14:creationId xmlns:p14="http://schemas.microsoft.com/office/powerpoint/2010/main" val="163462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smtClean="0">
                <a:solidFill>
                  <a:schemeClr val="tx2"/>
                </a:solidFill>
              </a:rPr>
              <a:t>“The Structure of Organizations”</a:t>
            </a:r>
            <a:endParaRPr lang="en-US" sz="5400" b="1" dirty="0">
              <a:solidFill>
                <a:schemeClr val="tx2"/>
              </a:solidFill>
            </a:endParaRPr>
          </a:p>
        </p:txBody>
      </p:sp>
    </p:spTree>
    <p:extLst>
      <p:ext uri="{BB962C8B-B14F-4D97-AF65-F5344CB8AC3E}">
        <p14:creationId xmlns:p14="http://schemas.microsoft.com/office/powerpoint/2010/main" val="2830464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Organization</a:t>
            </a:r>
            <a:endParaRPr lang="en-US" dirty="0"/>
          </a:p>
        </p:txBody>
      </p:sp>
      <p:sp>
        <p:nvSpPr>
          <p:cNvPr id="3" name="Content Placeholder 2"/>
          <p:cNvSpPr>
            <a:spLocks noGrp="1"/>
          </p:cNvSpPr>
          <p:nvPr>
            <p:ph idx="1"/>
          </p:nvPr>
        </p:nvSpPr>
        <p:spPr/>
        <p:txBody>
          <a:bodyPr/>
          <a:lstStyle/>
          <a:p>
            <a:pPr algn="just"/>
            <a:r>
              <a:rPr lang="en-US" dirty="0"/>
              <a:t>An organizational structure is </a:t>
            </a:r>
            <a:r>
              <a:rPr lang="en-US" b="1" dirty="0"/>
              <a:t>a hierarchical outline of a company's roles, teams, and employees</a:t>
            </a:r>
            <a:r>
              <a:rPr lang="en-US" dirty="0"/>
              <a:t>. Organizational structures describe what employees do, whom they report to, and how decisions are made across the business</a:t>
            </a:r>
            <a:r>
              <a:rPr lang="en-US" dirty="0" smtClean="0"/>
              <a:t>.</a:t>
            </a:r>
          </a:p>
          <a:p>
            <a:pPr algn="just"/>
            <a:r>
              <a:rPr lang="en-US" dirty="0"/>
              <a:t>The organizational structure also determines how information flows between levels within the company. </a:t>
            </a:r>
          </a:p>
        </p:txBody>
      </p:sp>
    </p:spTree>
    <p:extLst>
      <p:ext uri="{BB962C8B-B14F-4D97-AF65-F5344CB8AC3E}">
        <p14:creationId xmlns:p14="http://schemas.microsoft.com/office/powerpoint/2010/main" val="3899374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pic>
        <p:nvPicPr>
          <p:cNvPr id="4" name="Content Placeholder 3"/>
          <p:cNvPicPr>
            <a:picLocks noGrp="1" noChangeAspect="1"/>
          </p:cNvPicPr>
          <p:nvPr>
            <p:ph idx="1"/>
          </p:nvPr>
        </p:nvPicPr>
        <p:blipFill>
          <a:blip r:embed="rId2"/>
          <a:stretch>
            <a:fillRect/>
          </a:stretch>
        </p:blipFill>
        <p:spPr>
          <a:xfrm>
            <a:off x="1371600" y="1981200"/>
            <a:ext cx="6438900" cy="3600450"/>
          </a:xfrm>
          <a:prstGeom prst="rect">
            <a:avLst/>
          </a:prstGeom>
        </p:spPr>
      </p:pic>
    </p:spTree>
    <p:extLst>
      <p:ext uri="{BB962C8B-B14F-4D97-AF65-F5344CB8AC3E}">
        <p14:creationId xmlns:p14="http://schemas.microsoft.com/office/powerpoint/2010/main" val="2951374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Companies</a:t>
            </a:r>
            <a:endParaRPr lang="en-US" b="1" dirty="0"/>
          </a:p>
        </p:txBody>
      </p:sp>
      <p:sp>
        <p:nvSpPr>
          <p:cNvPr id="3" name="Content Placeholder 2"/>
          <p:cNvSpPr>
            <a:spLocks noGrp="1"/>
          </p:cNvSpPr>
          <p:nvPr>
            <p:ph idx="1"/>
          </p:nvPr>
        </p:nvSpPr>
        <p:spPr/>
        <p:txBody>
          <a:bodyPr>
            <a:normAutofit/>
          </a:bodyPr>
          <a:lstStyle/>
          <a:p>
            <a:pPr algn="just"/>
            <a:r>
              <a:rPr lang="en-US" dirty="0"/>
              <a:t>A </a:t>
            </a:r>
            <a:r>
              <a:rPr lang="en-US" dirty="0" smtClean="0"/>
              <a:t>company is a legal entity </a:t>
            </a:r>
            <a:r>
              <a:rPr lang="en-US" dirty="0"/>
              <a:t>made up of an </a:t>
            </a:r>
            <a:r>
              <a:rPr lang="en-US" dirty="0" smtClean="0"/>
              <a:t>association of people. </a:t>
            </a:r>
          </a:p>
          <a:p>
            <a:pPr algn="just"/>
            <a:r>
              <a:rPr lang="en-US" dirty="0" smtClean="0"/>
              <a:t>Company </a:t>
            </a:r>
            <a:r>
              <a:rPr lang="en-US" dirty="0"/>
              <a:t>members share a common purpose, and unite in order to focus their various </a:t>
            </a:r>
            <a:r>
              <a:rPr lang="en-US" dirty="0" smtClean="0"/>
              <a:t>talents </a:t>
            </a:r>
            <a:r>
              <a:rPr lang="en-US" dirty="0"/>
              <a:t>and organize their collectively </a:t>
            </a:r>
            <a:r>
              <a:rPr lang="en-US" dirty="0" smtClean="0"/>
              <a:t>available skills or resources </a:t>
            </a:r>
            <a:r>
              <a:rPr lang="en-US" dirty="0"/>
              <a:t>to achieve specific, </a:t>
            </a:r>
            <a:r>
              <a:rPr lang="en-US" dirty="0" smtClean="0"/>
              <a:t>declared goals. </a:t>
            </a:r>
            <a:endParaRPr lang="en-US" dirty="0"/>
          </a:p>
        </p:txBody>
      </p:sp>
    </p:spTree>
    <p:extLst>
      <p:ext uri="{BB962C8B-B14F-4D97-AF65-F5344CB8AC3E}">
        <p14:creationId xmlns:p14="http://schemas.microsoft.com/office/powerpoint/2010/main" val="1653818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essence of a company is that it enjoys an independent existence as a legal person.</a:t>
            </a:r>
          </a:p>
          <a:p>
            <a:pPr algn="just"/>
            <a:r>
              <a:rPr lang="en-US" dirty="0" smtClean="0"/>
              <a:t>Ownership of the company is divided into a number of shares.</a:t>
            </a:r>
          </a:p>
          <a:p>
            <a:pPr algn="just"/>
            <a:r>
              <a:rPr lang="en-US" dirty="0" smtClean="0"/>
              <a:t>An individual or another company may own one or more shares.</a:t>
            </a:r>
          </a:p>
          <a:p>
            <a:pPr algn="just"/>
            <a:r>
              <a:rPr lang="en-US" dirty="0" smtClean="0"/>
              <a:t>Individuals who own shares in a company are known as the shareholders or members of the company.</a:t>
            </a:r>
            <a:endParaRPr lang="en-US" dirty="0"/>
          </a:p>
        </p:txBody>
      </p:sp>
    </p:spTree>
    <p:extLst>
      <p:ext uri="{BB962C8B-B14F-4D97-AF65-F5344CB8AC3E}">
        <p14:creationId xmlns:p14="http://schemas.microsoft.com/office/powerpoint/2010/main" val="226013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Companies</a:t>
            </a:r>
            <a:endParaRPr lang="en-US" dirty="0"/>
          </a:p>
        </p:txBody>
      </p:sp>
      <p:sp>
        <p:nvSpPr>
          <p:cNvPr id="3" name="Content Placeholder 2"/>
          <p:cNvSpPr>
            <a:spLocks noGrp="1"/>
          </p:cNvSpPr>
          <p:nvPr>
            <p:ph idx="1"/>
          </p:nvPr>
        </p:nvSpPr>
        <p:spPr/>
        <p:txBody>
          <a:bodyPr/>
          <a:lstStyle/>
          <a:p>
            <a:pPr algn="just"/>
            <a:r>
              <a:rPr lang="en-US" b="1" i="1" dirty="0" smtClean="0"/>
              <a:t>Public</a:t>
            </a:r>
            <a:r>
              <a:rPr lang="en-US" dirty="0" smtClean="0"/>
              <a:t> companies are allowed to offer their share to the public and their names must end with the word “Public limited company”.</a:t>
            </a:r>
          </a:p>
          <a:p>
            <a:pPr algn="just"/>
            <a:r>
              <a:rPr lang="en-US" dirty="0"/>
              <a:t>A public company has a minimum paid up capital of Rs. 5 </a:t>
            </a:r>
            <a:r>
              <a:rPr lang="en-US" dirty="0" smtClean="0"/>
              <a:t>lacs. </a:t>
            </a:r>
          </a:p>
          <a:p>
            <a:pPr algn="just"/>
            <a:r>
              <a:rPr lang="en-US" dirty="0" smtClean="0"/>
              <a:t>There </a:t>
            </a:r>
            <a:r>
              <a:rPr lang="en-US" dirty="0"/>
              <a:t>is no limit for the number of members.</a:t>
            </a:r>
          </a:p>
        </p:txBody>
      </p:sp>
    </p:spTree>
    <p:extLst>
      <p:ext uri="{BB962C8B-B14F-4D97-AF65-F5344CB8AC3E}">
        <p14:creationId xmlns:p14="http://schemas.microsoft.com/office/powerpoint/2010/main" val="1780498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a:t>
            </a:r>
            <a:r>
              <a:rPr lang="en-US" b="1" i="1" dirty="0" smtClean="0"/>
              <a:t>private</a:t>
            </a:r>
            <a:r>
              <a:rPr lang="en-US" dirty="0" smtClean="0"/>
              <a:t> company cannot offer its shares to the public and its name must end with the word “limited”.</a:t>
            </a:r>
          </a:p>
          <a:p>
            <a:pPr algn="just"/>
            <a:r>
              <a:rPr lang="en-US" dirty="0" smtClean="0"/>
              <a:t>It has a minimum </a:t>
            </a:r>
            <a:r>
              <a:rPr lang="en-US" dirty="0"/>
              <a:t>paid up capital of Rs. 1 </a:t>
            </a:r>
            <a:r>
              <a:rPr lang="en-US" dirty="0" smtClean="0"/>
              <a:t>lakh.</a:t>
            </a:r>
          </a:p>
          <a:p>
            <a:pPr algn="just"/>
            <a:r>
              <a:rPr lang="en-US" dirty="0" smtClean="0"/>
              <a:t>It </a:t>
            </a:r>
            <a:r>
              <a:rPr lang="en-US" dirty="0"/>
              <a:t>has limited members up to 200. </a:t>
            </a:r>
            <a:endParaRPr lang="en-US" dirty="0" smtClean="0"/>
          </a:p>
          <a:p>
            <a:pPr algn="just"/>
            <a:r>
              <a:rPr lang="en-US" dirty="0" smtClean="0"/>
              <a:t>It </a:t>
            </a:r>
            <a:r>
              <a:rPr lang="en-US" dirty="0"/>
              <a:t>prohibits any invitation from public for subscription to </a:t>
            </a:r>
            <a:r>
              <a:rPr lang="en-US" dirty="0" smtClean="0"/>
              <a:t>shares and </a:t>
            </a:r>
            <a:r>
              <a:rPr lang="en-US" dirty="0"/>
              <a:t>any acceptance of deposits from persons other than </a:t>
            </a:r>
            <a:r>
              <a:rPr lang="en-US" dirty="0" smtClean="0"/>
              <a:t>members or directors</a:t>
            </a:r>
            <a:r>
              <a:rPr lang="en-US" dirty="0"/>
              <a:t>.</a:t>
            </a:r>
          </a:p>
        </p:txBody>
      </p:sp>
    </p:spTree>
    <p:extLst>
      <p:ext uri="{BB962C8B-B14F-4D97-AF65-F5344CB8AC3E}">
        <p14:creationId xmlns:p14="http://schemas.microsoft.com/office/powerpoint/2010/main" val="1605135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Difference</a:t>
            </a:r>
            <a:endParaRPr lang="en-US" dirty="0"/>
          </a:p>
        </p:txBody>
      </p:sp>
      <p:sp>
        <p:nvSpPr>
          <p:cNvPr id="3" name="Content Placeholder 2"/>
          <p:cNvSpPr>
            <a:spLocks noGrp="1"/>
          </p:cNvSpPr>
          <p:nvPr>
            <p:ph idx="1"/>
          </p:nvPr>
        </p:nvSpPr>
        <p:spPr/>
        <p:txBody>
          <a:bodyPr/>
          <a:lstStyle/>
          <a:p>
            <a:pPr algn="just"/>
            <a:r>
              <a:rPr lang="en-US" dirty="0"/>
              <a:t>The major difference between the two is that: </a:t>
            </a:r>
            <a:r>
              <a:rPr lang="en-US" b="1" dirty="0"/>
              <a:t>An organization works for the greater good and has a common shared purpose.</a:t>
            </a:r>
            <a:r>
              <a:rPr lang="en-US" dirty="0"/>
              <a:t> </a:t>
            </a:r>
            <a:r>
              <a:rPr lang="en-US" b="1" dirty="0"/>
              <a:t>A company's primary goal is to earn a profit through commercial business </a:t>
            </a:r>
            <a:r>
              <a:rPr lang="en-US" b="1" dirty="0" smtClean="0"/>
              <a:t>activities.</a:t>
            </a:r>
            <a:endParaRPr lang="en-US" dirty="0"/>
          </a:p>
        </p:txBody>
      </p:sp>
    </p:spTree>
    <p:extLst>
      <p:ext uri="{BB962C8B-B14F-4D97-AF65-F5344CB8AC3E}">
        <p14:creationId xmlns:p14="http://schemas.microsoft.com/office/powerpoint/2010/main" val="4184070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28650" y="1131094"/>
            <a:ext cx="7886700" cy="240508"/>
          </a:xfrm>
        </p:spPr>
        <p:txBody>
          <a:bodyPr>
            <a:normAutofit fontScale="90000"/>
          </a:bodyPr>
          <a:lstStyle/>
          <a:p>
            <a:r>
              <a:rPr lang="en-US" altLang="en-US" b="1" dirty="0" smtClean="0">
                <a:latin typeface="Times New Roman" panose="02020603050405020304" pitchFamily="18" charset="0"/>
                <a:cs typeface="Times New Roman" panose="02020603050405020304" pitchFamily="18" charset="0"/>
              </a:rPr>
              <a:t>SMEs</a:t>
            </a:r>
          </a:p>
        </p:txBody>
      </p:sp>
      <p:sp>
        <p:nvSpPr>
          <p:cNvPr id="36867" name="Content Placeholder 2"/>
          <p:cNvSpPr>
            <a:spLocks noGrp="1"/>
          </p:cNvSpPr>
          <p:nvPr>
            <p:ph idx="1"/>
          </p:nvPr>
        </p:nvSpPr>
        <p:spPr>
          <a:xfrm>
            <a:off x="1264445" y="1519239"/>
            <a:ext cx="3159919" cy="4281487"/>
          </a:xfrm>
          <a:ln w="3175">
            <a:solidFill>
              <a:srgbClr val="FF0000"/>
            </a:solidFill>
          </a:ln>
        </p:spPr>
        <p:txBody>
          <a:bodyPr>
            <a:normAutofit fontScale="92500"/>
          </a:bodyPr>
          <a:lstStyle/>
          <a:p>
            <a:pPr algn="just">
              <a:lnSpc>
                <a:spcPct val="200000"/>
              </a:lnSpc>
              <a:buFont typeface="Wingdings" panose="05000000000000000000" pitchFamily="2" charset="2"/>
              <a:buChar char="v"/>
              <a:defRPr/>
            </a:pPr>
            <a:r>
              <a:rPr lang="en-US" altLang="en-US" sz="1500" dirty="0">
                <a:latin typeface="Times New Roman" panose="02020603050405020304" pitchFamily="18" charset="0"/>
                <a:cs typeface="Times New Roman" panose="02020603050405020304" pitchFamily="18" charset="0"/>
              </a:rPr>
              <a:t>SME’s are the key elements for the economic engine of countries.</a:t>
            </a:r>
          </a:p>
          <a:p>
            <a:pPr algn="just">
              <a:lnSpc>
                <a:spcPct val="200000"/>
              </a:lnSpc>
              <a:buFont typeface="Wingdings" panose="05000000000000000000" pitchFamily="2" charset="2"/>
              <a:buChar char="v"/>
              <a:defRPr/>
            </a:pPr>
            <a:r>
              <a:rPr lang="en-US" altLang="en-US" sz="1500" dirty="0">
                <a:solidFill>
                  <a:srgbClr val="000000"/>
                </a:solidFill>
                <a:latin typeface="Times New Roman" panose="02020603050405020304" pitchFamily="18" charset="0"/>
                <a:cs typeface="Times New Roman" panose="02020603050405020304" pitchFamily="18" charset="0"/>
              </a:rPr>
              <a:t>SMEs are defined differently in the legislation across countries, and specifically based on policy targets.</a:t>
            </a:r>
          </a:p>
          <a:p>
            <a:pPr algn="just">
              <a:lnSpc>
                <a:spcPct val="200000"/>
              </a:lnSpc>
              <a:buFont typeface="Wingdings" panose="05000000000000000000" pitchFamily="2" charset="2"/>
              <a:buChar char="v"/>
              <a:defRPr/>
            </a:pPr>
            <a:r>
              <a:rPr lang="en-US" altLang="en-US" sz="1500" dirty="0">
                <a:solidFill>
                  <a:srgbClr val="000000"/>
                </a:solidFill>
                <a:latin typeface="Times New Roman" panose="02020603050405020304" pitchFamily="18" charset="0"/>
                <a:cs typeface="Times New Roman" panose="02020603050405020304" pitchFamily="18" charset="0"/>
              </a:rPr>
              <a:t>Generally, SME defined as a business entity and categorized on employment strength, asset values or sale values.</a:t>
            </a:r>
          </a:p>
          <a:p>
            <a:pPr marL="0" indent="0" algn="just">
              <a:lnSpc>
                <a:spcPct val="150000"/>
              </a:lnSpc>
              <a:buNone/>
              <a:defRPr/>
            </a:pPr>
            <a:endParaRPr lang="en-US" altLang="en-US" sz="1500" dirty="0">
              <a:latin typeface="Times New Roman" panose="02020603050405020304" pitchFamily="18" charset="0"/>
              <a:cs typeface="Times New Roman" panose="02020603050405020304" pitchFamily="18" charset="0"/>
            </a:endParaRPr>
          </a:p>
          <a:p>
            <a:pPr marL="0" indent="0" algn="just">
              <a:buNone/>
              <a:defRPr/>
            </a:pPr>
            <a:endParaRPr lang="en-US" altLang="en-US" dirty="0" smtClean="0"/>
          </a:p>
        </p:txBody>
      </p:sp>
      <p:graphicFrame>
        <p:nvGraphicFramePr>
          <p:cNvPr id="5" name="Content Placeholder 3"/>
          <p:cNvGraphicFramePr>
            <a:graphicFrameLocks/>
          </p:cNvGraphicFramePr>
          <p:nvPr/>
        </p:nvGraphicFramePr>
        <p:xfrm>
          <a:off x="4572000" y="1521620"/>
          <a:ext cx="3348038" cy="1532336"/>
        </p:xfrm>
        <a:graphic>
          <a:graphicData uri="http://schemas.openxmlformats.org/drawingml/2006/table">
            <a:tbl>
              <a:tblPr firstRow="1" firstCol="1" bandRow="1">
                <a:tableStyleId>{5C22544A-7EE6-4342-B048-85BDC9FD1C3A}</a:tableStyleId>
              </a:tblPr>
              <a:tblGrid>
                <a:gridCol w="886532">
                  <a:extLst>
                    <a:ext uri="{9D8B030D-6E8A-4147-A177-3AD203B41FA5}">
                      <a16:colId xmlns:a16="http://schemas.microsoft.com/office/drawing/2014/main" val="3698722362"/>
                    </a:ext>
                  </a:extLst>
                </a:gridCol>
                <a:gridCol w="856924">
                  <a:extLst>
                    <a:ext uri="{9D8B030D-6E8A-4147-A177-3AD203B41FA5}">
                      <a16:colId xmlns:a16="http://schemas.microsoft.com/office/drawing/2014/main" val="475273335"/>
                    </a:ext>
                  </a:extLst>
                </a:gridCol>
                <a:gridCol w="1604582">
                  <a:extLst>
                    <a:ext uri="{9D8B030D-6E8A-4147-A177-3AD203B41FA5}">
                      <a16:colId xmlns:a16="http://schemas.microsoft.com/office/drawing/2014/main" val="1078025329"/>
                    </a:ext>
                  </a:extLst>
                </a:gridCol>
              </a:tblGrid>
              <a:tr h="483848">
                <a:tc>
                  <a:txBody>
                    <a:bodyPr/>
                    <a:lstStyle/>
                    <a:p>
                      <a:pPr marL="0" marR="0" algn="ctr">
                        <a:lnSpc>
                          <a:spcPct val="107000"/>
                        </a:lnSpc>
                        <a:spcBef>
                          <a:spcPts val="0"/>
                        </a:spcBef>
                        <a:spcAft>
                          <a:spcPts val="0"/>
                        </a:spcAft>
                      </a:pPr>
                      <a:r>
                        <a:rPr lang="en-US" sz="1100" b="0" kern="100" dirty="0" smtClean="0">
                          <a:solidFill>
                            <a:schemeClr val="tx1"/>
                          </a:solidFill>
                          <a:effectLst/>
                          <a:latin typeface="Times New Roman" panose="02020603050405020304" pitchFamily="18" charset="0"/>
                          <a:cs typeface="Times New Roman" panose="02020603050405020304" pitchFamily="18" charset="0"/>
                        </a:rPr>
                        <a:t>Group</a:t>
                      </a:r>
                      <a:endParaRPr lang="en-US" sz="1100" b="0" kern="100" dirty="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tc>
                  <a:txBody>
                    <a:bodyPr/>
                    <a:lstStyle/>
                    <a:p>
                      <a:pPr marL="0" marR="0" algn="ctr">
                        <a:lnSpc>
                          <a:spcPct val="107000"/>
                        </a:lnSpc>
                        <a:spcBef>
                          <a:spcPts val="0"/>
                        </a:spcBef>
                        <a:spcAft>
                          <a:spcPts val="0"/>
                        </a:spcAft>
                      </a:pPr>
                      <a:r>
                        <a:rPr lang="en-US" sz="1100" b="0" kern="100" dirty="0">
                          <a:solidFill>
                            <a:schemeClr val="tx1"/>
                          </a:solidFill>
                          <a:effectLst/>
                          <a:latin typeface="Times New Roman" panose="02020603050405020304" pitchFamily="18" charset="0"/>
                          <a:cs typeface="Times New Roman" panose="02020603050405020304" pitchFamily="18" charset="0"/>
                        </a:rPr>
                        <a:t>No. of Workers</a:t>
                      </a:r>
                      <a:endParaRPr lang="en-US" sz="1100" b="0" kern="100" dirty="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tc>
                  <a:txBody>
                    <a:bodyPr/>
                    <a:lstStyle/>
                    <a:p>
                      <a:pPr marL="0" marR="0" algn="ctr">
                        <a:lnSpc>
                          <a:spcPct val="107000"/>
                        </a:lnSpc>
                        <a:spcBef>
                          <a:spcPts val="0"/>
                        </a:spcBef>
                        <a:spcAft>
                          <a:spcPts val="0"/>
                        </a:spcAft>
                      </a:pPr>
                      <a:r>
                        <a:rPr lang="en-US" sz="1100" b="0" kern="100" dirty="0">
                          <a:solidFill>
                            <a:schemeClr val="tx1"/>
                          </a:solidFill>
                          <a:effectLst/>
                          <a:latin typeface="Times New Roman" panose="02020603050405020304" pitchFamily="18" charset="0"/>
                          <a:cs typeface="Times New Roman" panose="02020603050405020304" pitchFamily="18" charset="0"/>
                        </a:rPr>
                        <a:t>Annual turnover</a:t>
                      </a:r>
                      <a:endParaRPr lang="en-US" sz="1100" b="0" kern="100" dirty="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extLst>
                  <a:ext uri="{0D108BD9-81ED-4DB2-BD59-A6C34878D82A}">
                    <a16:rowId xmlns:a16="http://schemas.microsoft.com/office/drawing/2014/main" val="154919818"/>
                  </a:ext>
                </a:extLst>
              </a:tr>
              <a:tr h="282319">
                <a:tc>
                  <a:txBody>
                    <a:bodyPr/>
                    <a:lstStyle/>
                    <a:p>
                      <a:pPr marL="0" marR="0" algn="just">
                        <a:lnSpc>
                          <a:spcPct val="107000"/>
                        </a:lnSpc>
                        <a:spcBef>
                          <a:spcPts val="0"/>
                        </a:spcBef>
                        <a:spcAft>
                          <a:spcPts val="0"/>
                        </a:spcAft>
                      </a:pPr>
                      <a:r>
                        <a:rPr lang="en-US" sz="1100" b="0" kern="100" dirty="0">
                          <a:solidFill>
                            <a:schemeClr val="tx1"/>
                          </a:solidFill>
                          <a:effectLst/>
                          <a:latin typeface="Times New Roman" panose="02020603050405020304" pitchFamily="18" charset="0"/>
                          <a:cs typeface="Times New Roman" panose="02020603050405020304" pitchFamily="18" charset="0"/>
                        </a:rPr>
                        <a:t>Micro </a:t>
                      </a:r>
                      <a:endParaRPr lang="en-US" sz="1100" b="0" kern="100" dirty="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tc>
                  <a:txBody>
                    <a:bodyPr/>
                    <a:lstStyle/>
                    <a:p>
                      <a:pPr marL="0" marR="0" algn="ctr">
                        <a:lnSpc>
                          <a:spcPct val="107000"/>
                        </a:lnSpc>
                        <a:spcBef>
                          <a:spcPts val="0"/>
                        </a:spcBef>
                        <a:spcAft>
                          <a:spcPts val="0"/>
                        </a:spcAft>
                      </a:pPr>
                      <a:r>
                        <a:rPr lang="en-US" sz="1100" b="0" kern="100" dirty="0">
                          <a:solidFill>
                            <a:schemeClr val="tx1"/>
                          </a:solidFill>
                          <a:effectLst/>
                          <a:latin typeface="Times New Roman" panose="02020603050405020304" pitchFamily="18" charset="0"/>
                          <a:cs typeface="Times New Roman" panose="02020603050405020304" pitchFamily="18" charset="0"/>
                        </a:rPr>
                        <a:t>1-5</a:t>
                      </a:r>
                      <a:endParaRPr lang="en-US" sz="1100" b="0" kern="100" dirty="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tc>
                  <a:txBody>
                    <a:bodyPr/>
                    <a:lstStyle/>
                    <a:p>
                      <a:pPr marL="0" marR="0" algn="ctr">
                        <a:lnSpc>
                          <a:spcPct val="107000"/>
                        </a:lnSpc>
                        <a:spcBef>
                          <a:spcPts val="0"/>
                        </a:spcBef>
                        <a:spcAft>
                          <a:spcPts val="0"/>
                        </a:spcAft>
                      </a:pPr>
                      <a:r>
                        <a:rPr lang="en-US" sz="1100" b="0" kern="100" dirty="0">
                          <a:solidFill>
                            <a:schemeClr val="tx1"/>
                          </a:solidFill>
                          <a:effectLst/>
                          <a:latin typeface="Times New Roman" panose="02020603050405020304" pitchFamily="18" charset="0"/>
                          <a:cs typeface="Times New Roman" panose="02020603050405020304" pitchFamily="18" charset="0"/>
                        </a:rPr>
                        <a:t>20 Million</a:t>
                      </a:r>
                      <a:endParaRPr lang="en-US" sz="1100" b="0" kern="100" dirty="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extLst>
                  <a:ext uri="{0D108BD9-81ED-4DB2-BD59-A6C34878D82A}">
                    <a16:rowId xmlns:a16="http://schemas.microsoft.com/office/drawing/2014/main" val="371536059"/>
                  </a:ext>
                </a:extLst>
              </a:tr>
              <a:tr h="241925">
                <a:tc>
                  <a:txBody>
                    <a:bodyPr/>
                    <a:lstStyle/>
                    <a:p>
                      <a:pPr marL="0" marR="0" algn="just">
                        <a:lnSpc>
                          <a:spcPct val="107000"/>
                        </a:lnSpc>
                        <a:spcBef>
                          <a:spcPts val="0"/>
                        </a:spcBef>
                        <a:spcAft>
                          <a:spcPts val="0"/>
                        </a:spcAft>
                      </a:pPr>
                      <a:r>
                        <a:rPr lang="en-US" sz="1100" b="0" kern="100">
                          <a:solidFill>
                            <a:schemeClr val="tx1"/>
                          </a:solidFill>
                          <a:effectLst/>
                          <a:latin typeface="Times New Roman" panose="02020603050405020304" pitchFamily="18" charset="0"/>
                          <a:cs typeface="Times New Roman" panose="02020603050405020304" pitchFamily="18" charset="0"/>
                        </a:rPr>
                        <a:t>Small </a:t>
                      </a:r>
                      <a:endParaRPr lang="en-US" sz="1100" b="0" kern="10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tc>
                  <a:txBody>
                    <a:bodyPr/>
                    <a:lstStyle/>
                    <a:p>
                      <a:pPr marL="0" marR="0" algn="ctr">
                        <a:lnSpc>
                          <a:spcPct val="107000"/>
                        </a:lnSpc>
                        <a:spcBef>
                          <a:spcPts val="0"/>
                        </a:spcBef>
                        <a:spcAft>
                          <a:spcPts val="0"/>
                        </a:spcAft>
                      </a:pPr>
                      <a:r>
                        <a:rPr lang="en-US" sz="1100" b="0" kern="100">
                          <a:solidFill>
                            <a:schemeClr val="tx1"/>
                          </a:solidFill>
                          <a:effectLst/>
                          <a:latin typeface="Times New Roman" panose="02020603050405020304" pitchFamily="18" charset="0"/>
                          <a:cs typeface="Times New Roman" panose="02020603050405020304" pitchFamily="18" charset="0"/>
                        </a:rPr>
                        <a:t>6-20</a:t>
                      </a:r>
                      <a:endParaRPr lang="en-US" sz="1100" b="0" kern="10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tc>
                  <a:txBody>
                    <a:bodyPr/>
                    <a:lstStyle/>
                    <a:p>
                      <a:pPr marL="0" marR="0" algn="ctr">
                        <a:lnSpc>
                          <a:spcPct val="107000"/>
                        </a:lnSpc>
                        <a:spcBef>
                          <a:spcPts val="0"/>
                        </a:spcBef>
                        <a:spcAft>
                          <a:spcPts val="0"/>
                        </a:spcAft>
                      </a:pPr>
                      <a:r>
                        <a:rPr lang="en-US" sz="1100" b="0" kern="100" dirty="0">
                          <a:solidFill>
                            <a:schemeClr val="tx1"/>
                          </a:solidFill>
                          <a:effectLst/>
                          <a:latin typeface="Times New Roman" panose="02020603050405020304" pitchFamily="18" charset="0"/>
                          <a:cs typeface="Times New Roman" panose="02020603050405020304" pitchFamily="18" charset="0"/>
                        </a:rPr>
                        <a:t>75 Million</a:t>
                      </a:r>
                      <a:endParaRPr lang="en-US" sz="1100" b="0" kern="100" dirty="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extLst>
                  <a:ext uri="{0D108BD9-81ED-4DB2-BD59-A6C34878D82A}">
                    <a16:rowId xmlns:a16="http://schemas.microsoft.com/office/drawing/2014/main" val="3281144790"/>
                  </a:ext>
                </a:extLst>
              </a:tr>
              <a:tr h="241925">
                <a:tc>
                  <a:txBody>
                    <a:bodyPr/>
                    <a:lstStyle/>
                    <a:p>
                      <a:pPr marL="0" marR="0" algn="just">
                        <a:lnSpc>
                          <a:spcPct val="107000"/>
                        </a:lnSpc>
                        <a:spcBef>
                          <a:spcPts val="0"/>
                        </a:spcBef>
                        <a:spcAft>
                          <a:spcPts val="0"/>
                        </a:spcAft>
                      </a:pPr>
                      <a:r>
                        <a:rPr lang="en-US" sz="1100" b="0" kern="100">
                          <a:solidFill>
                            <a:schemeClr val="tx1"/>
                          </a:solidFill>
                          <a:effectLst/>
                          <a:latin typeface="Times New Roman" panose="02020603050405020304" pitchFamily="18" charset="0"/>
                          <a:cs typeface="Times New Roman" panose="02020603050405020304" pitchFamily="18" charset="0"/>
                        </a:rPr>
                        <a:t>Medium </a:t>
                      </a:r>
                      <a:endParaRPr lang="en-US" sz="1100" b="0" kern="10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tc>
                  <a:txBody>
                    <a:bodyPr/>
                    <a:lstStyle/>
                    <a:p>
                      <a:pPr marL="0" marR="0" algn="ctr">
                        <a:lnSpc>
                          <a:spcPct val="107000"/>
                        </a:lnSpc>
                        <a:spcBef>
                          <a:spcPts val="0"/>
                        </a:spcBef>
                        <a:spcAft>
                          <a:spcPts val="0"/>
                        </a:spcAft>
                      </a:pPr>
                      <a:r>
                        <a:rPr lang="en-US" sz="1100" b="0" kern="100">
                          <a:solidFill>
                            <a:schemeClr val="tx1"/>
                          </a:solidFill>
                          <a:effectLst/>
                          <a:latin typeface="Times New Roman" panose="02020603050405020304" pitchFamily="18" charset="0"/>
                          <a:cs typeface="Times New Roman" panose="02020603050405020304" pitchFamily="18" charset="0"/>
                        </a:rPr>
                        <a:t>21-50</a:t>
                      </a:r>
                      <a:endParaRPr lang="en-US" sz="1100" b="0" kern="10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tc>
                  <a:txBody>
                    <a:bodyPr/>
                    <a:lstStyle/>
                    <a:p>
                      <a:pPr marL="0" marR="0" algn="ctr">
                        <a:lnSpc>
                          <a:spcPct val="107000"/>
                        </a:lnSpc>
                        <a:spcBef>
                          <a:spcPts val="0"/>
                        </a:spcBef>
                        <a:spcAft>
                          <a:spcPts val="0"/>
                        </a:spcAft>
                      </a:pPr>
                      <a:r>
                        <a:rPr lang="en-US" sz="1100" b="0" kern="100" dirty="0">
                          <a:solidFill>
                            <a:schemeClr val="tx1"/>
                          </a:solidFill>
                          <a:effectLst/>
                          <a:latin typeface="Times New Roman" panose="02020603050405020304" pitchFamily="18" charset="0"/>
                          <a:cs typeface="Times New Roman" panose="02020603050405020304" pitchFamily="18" charset="0"/>
                        </a:rPr>
                        <a:t>400 Million</a:t>
                      </a:r>
                      <a:endParaRPr lang="en-US" sz="1100" b="0" kern="100" dirty="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extLst>
                  <a:ext uri="{0D108BD9-81ED-4DB2-BD59-A6C34878D82A}">
                    <a16:rowId xmlns:a16="http://schemas.microsoft.com/office/drawing/2014/main" val="2422083722"/>
                  </a:ext>
                </a:extLst>
              </a:tr>
              <a:tr h="282319">
                <a:tc>
                  <a:txBody>
                    <a:bodyPr/>
                    <a:lstStyle/>
                    <a:p>
                      <a:pPr marL="0" marR="0" algn="just">
                        <a:lnSpc>
                          <a:spcPct val="107000"/>
                        </a:lnSpc>
                        <a:spcBef>
                          <a:spcPts val="0"/>
                        </a:spcBef>
                        <a:spcAft>
                          <a:spcPts val="0"/>
                        </a:spcAft>
                      </a:pPr>
                      <a:r>
                        <a:rPr lang="en-US" sz="1100" b="0" kern="100" dirty="0">
                          <a:solidFill>
                            <a:schemeClr val="tx1"/>
                          </a:solidFill>
                          <a:effectLst/>
                          <a:latin typeface="Times New Roman" panose="02020603050405020304" pitchFamily="18" charset="0"/>
                          <a:cs typeface="Times New Roman" panose="02020603050405020304" pitchFamily="18" charset="0"/>
                        </a:rPr>
                        <a:t>Large </a:t>
                      </a:r>
                      <a:endParaRPr lang="en-US" sz="1100" b="0" kern="100" dirty="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tc>
                  <a:txBody>
                    <a:bodyPr/>
                    <a:lstStyle/>
                    <a:p>
                      <a:pPr marL="0" marR="0" algn="ctr">
                        <a:lnSpc>
                          <a:spcPct val="107000"/>
                        </a:lnSpc>
                        <a:spcBef>
                          <a:spcPts val="0"/>
                        </a:spcBef>
                        <a:spcAft>
                          <a:spcPts val="0"/>
                        </a:spcAft>
                      </a:pPr>
                      <a:r>
                        <a:rPr lang="en-US" sz="1100" b="0" kern="100" dirty="0">
                          <a:solidFill>
                            <a:schemeClr val="tx1"/>
                          </a:solidFill>
                          <a:effectLst/>
                          <a:latin typeface="Times New Roman" panose="02020603050405020304" pitchFamily="18" charset="0"/>
                          <a:cs typeface="Times New Roman" panose="02020603050405020304" pitchFamily="18" charset="0"/>
                        </a:rPr>
                        <a:t>51+</a:t>
                      </a:r>
                      <a:endParaRPr lang="en-US" sz="1100" b="0" kern="100" dirty="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tc>
                  <a:txBody>
                    <a:bodyPr/>
                    <a:lstStyle/>
                    <a:p>
                      <a:pPr marL="0" marR="0" algn="ctr">
                        <a:lnSpc>
                          <a:spcPct val="107000"/>
                        </a:lnSpc>
                        <a:spcBef>
                          <a:spcPts val="0"/>
                        </a:spcBef>
                        <a:spcAft>
                          <a:spcPts val="0"/>
                        </a:spcAft>
                      </a:pPr>
                      <a:r>
                        <a:rPr lang="en-US" sz="1100" b="0" kern="100" dirty="0">
                          <a:solidFill>
                            <a:schemeClr val="tx1"/>
                          </a:solidFill>
                          <a:effectLst/>
                          <a:latin typeface="Times New Roman" panose="02020603050405020304" pitchFamily="18" charset="0"/>
                          <a:cs typeface="Times New Roman" panose="02020603050405020304" pitchFamily="18" charset="0"/>
                        </a:rPr>
                        <a:t>More than 400 Million</a:t>
                      </a:r>
                      <a:endParaRPr lang="en-US" sz="1100" b="0" kern="100" dirty="0">
                        <a:solidFill>
                          <a:schemeClr val="tx1"/>
                        </a:solidFill>
                        <a:effectLst/>
                        <a:latin typeface="Times New Roman" panose="02020603050405020304" pitchFamily="18" charset="0"/>
                        <a:ea typeface="DengXian"/>
                        <a:cs typeface="Times New Roman" panose="02020603050405020304" pitchFamily="18" charset="0"/>
                      </a:endParaRPr>
                    </a:p>
                  </a:txBody>
                  <a:tcPr marL="51429" marR="51429" marT="0" marB="0">
                    <a:solidFill>
                      <a:srgbClr val="92D050"/>
                    </a:solidFill>
                  </a:tcPr>
                </a:tc>
                <a:extLst>
                  <a:ext uri="{0D108BD9-81ED-4DB2-BD59-A6C34878D82A}">
                    <a16:rowId xmlns:a16="http://schemas.microsoft.com/office/drawing/2014/main" val="3108770254"/>
                  </a:ext>
                </a:extLst>
              </a:tr>
            </a:tbl>
          </a:graphicData>
        </a:graphic>
      </p:graphicFrame>
      <p:sp>
        <p:nvSpPr>
          <p:cNvPr id="4" name="TextBox 3"/>
          <p:cNvSpPr txBox="1"/>
          <p:nvPr/>
        </p:nvSpPr>
        <p:spPr>
          <a:xfrm>
            <a:off x="4572000" y="3201591"/>
            <a:ext cx="3348038" cy="2622256"/>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marL="214313" indent="-214313" algn="just">
              <a:lnSpc>
                <a:spcPct val="150000"/>
              </a:lnSpc>
              <a:spcBef>
                <a:spcPct val="20000"/>
              </a:spcBef>
              <a:buFont typeface="Wingdings" panose="05000000000000000000" pitchFamily="2" charset="2"/>
              <a:buChar char="v"/>
              <a:defRPr/>
            </a:pPr>
            <a:r>
              <a:rPr lang="en-US" altLang="en-US" sz="1200" kern="0" dirty="0">
                <a:solidFill>
                  <a:srgbClr val="000000"/>
                </a:solidFill>
                <a:latin typeface="Times New Roman" panose="02020603050405020304" pitchFamily="18" charset="0"/>
                <a:cs typeface="Times New Roman" panose="02020603050405020304" pitchFamily="18" charset="0"/>
              </a:rPr>
              <a:t>Pakistan has emerged as the rapid growing economy in Asia. </a:t>
            </a:r>
          </a:p>
          <a:p>
            <a:pPr marL="214313" indent="-214313" algn="just">
              <a:lnSpc>
                <a:spcPct val="150000"/>
              </a:lnSpc>
              <a:spcBef>
                <a:spcPct val="20000"/>
              </a:spcBef>
              <a:buFont typeface="Wingdings" panose="05000000000000000000" pitchFamily="2" charset="2"/>
              <a:buChar char="v"/>
              <a:defRPr/>
            </a:pPr>
            <a:r>
              <a:rPr lang="en-US" altLang="en-US" sz="1200" kern="0" dirty="0">
                <a:solidFill>
                  <a:srgbClr val="000000"/>
                </a:solidFill>
                <a:latin typeface="Times New Roman" panose="02020603050405020304" pitchFamily="18" charset="0"/>
                <a:cs typeface="Times New Roman" panose="02020603050405020304" pitchFamily="18" charset="0"/>
              </a:rPr>
              <a:t>Even though the large scale manufacturing registered 15.4% growth but SMEs are the core issue in the country’s progress and especially for the prosperity of masses that are surviving with low scale income due to which Pakistan ranks 135</a:t>
            </a:r>
            <a:r>
              <a:rPr lang="en-US" altLang="en-US" sz="1200" kern="0" baseline="30000" dirty="0">
                <a:solidFill>
                  <a:srgbClr val="000000"/>
                </a:solidFill>
                <a:latin typeface="Times New Roman" panose="02020603050405020304" pitchFamily="18" charset="0"/>
                <a:cs typeface="Times New Roman" panose="02020603050405020304" pitchFamily="18" charset="0"/>
              </a:rPr>
              <a:t>th</a:t>
            </a:r>
            <a:r>
              <a:rPr lang="en-US" altLang="en-US" sz="1200" kern="0" dirty="0">
                <a:solidFill>
                  <a:srgbClr val="000000"/>
                </a:solidFill>
                <a:latin typeface="Times New Roman" panose="02020603050405020304" pitchFamily="18" charset="0"/>
                <a:cs typeface="Times New Roman" panose="02020603050405020304" pitchFamily="18" charset="0"/>
              </a:rPr>
              <a:t> out of 174 countries of HDI. SMEs in Pakistan is of vital importance. </a:t>
            </a:r>
          </a:p>
        </p:txBody>
      </p:sp>
      <p:sp>
        <p:nvSpPr>
          <p:cNvPr id="37919" name="Slide Number Placeholder 1"/>
          <p:cNvSpPr>
            <a:spLocks noGrp="1"/>
          </p:cNvSpPr>
          <p:nvPr>
            <p:ph type="sldNum" sz="quarter" idx="12"/>
          </p:nvPr>
        </p:nvSpPr>
        <p:spPr>
          <a:xfrm>
            <a:off x="6768703" y="5800725"/>
            <a:ext cx="1232297" cy="200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800">
                <a:solidFill>
                  <a:schemeClr val="tx1"/>
                </a:solidFill>
                <a:latin typeface="Arial" panose="020B0604020202020204" pitchFamily="34" charset="0"/>
                <a:ea typeface="宋体" panose="02010600030101010101" pitchFamily="2" charset="-122"/>
              </a:defRPr>
            </a:lvl1pPr>
            <a:lvl2pPr marL="557213" indent="-214313">
              <a:spcBef>
                <a:spcPct val="20000"/>
              </a:spcBef>
              <a:buChar char="–"/>
              <a:defRPr sz="1500">
                <a:solidFill>
                  <a:schemeClr val="tx1"/>
                </a:solidFill>
                <a:latin typeface="Arial" panose="020B0604020202020204" pitchFamily="34" charset="0"/>
                <a:ea typeface="宋体" panose="02010600030101010101" pitchFamily="2" charset="-122"/>
              </a:defRPr>
            </a:lvl2pPr>
            <a:lvl3pPr marL="857250" indent="-171450">
              <a:spcBef>
                <a:spcPct val="20000"/>
              </a:spcBef>
              <a:buChar char="•"/>
              <a:defRPr sz="1800">
                <a:solidFill>
                  <a:schemeClr val="tx1"/>
                </a:solidFill>
                <a:latin typeface="Arial" panose="020B0604020202020204" pitchFamily="34" charset="0"/>
                <a:ea typeface="宋体" panose="02010600030101010101" pitchFamily="2" charset="-122"/>
              </a:defRPr>
            </a:lvl3pPr>
            <a:lvl4pPr marL="1200150" indent="-171450">
              <a:spcBef>
                <a:spcPct val="20000"/>
              </a:spcBef>
              <a:buChar char="–"/>
              <a:defRPr sz="1500">
                <a:solidFill>
                  <a:schemeClr val="tx1"/>
                </a:solidFill>
                <a:latin typeface="Arial" panose="020B0604020202020204" pitchFamily="34" charset="0"/>
                <a:ea typeface="宋体" panose="02010600030101010101" pitchFamily="2" charset="-122"/>
              </a:defRPr>
            </a:lvl4pPr>
            <a:lvl5pPr marL="1543050" indent="-171450">
              <a:spcBef>
                <a:spcPct val="20000"/>
              </a:spcBef>
              <a:buChar char="»"/>
              <a:defRPr sz="1500">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050"/>
              <a:t>-</a:t>
            </a:r>
            <a:fld id="{A6CF576F-424B-4D12-BF14-300B72594EB5}" type="slidenum">
              <a:rPr lang="zh-CN" altLang="en-US" sz="1050"/>
              <a:pPr>
                <a:spcBef>
                  <a:spcPct val="0"/>
                </a:spcBef>
                <a:buFontTx/>
                <a:buNone/>
              </a:pPr>
              <a:t>17</a:t>
            </a:fld>
            <a:r>
              <a:rPr lang="en-US" altLang="zh-CN" sz="1050"/>
              <a:t>-</a:t>
            </a:r>
          </a:p>
        </p:txBody>
      </p:sp>
    </p:spTree>
    <p:extLst>
      <p:ext uri="{BB962C8B-B14F-4D97-AF65-F5344CB8AC3E}">
        <p14:creationId xmlns:p14="http://schemas.microsoft.com/office/powerpoint/2010/main" val="4269349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28650" y="1131094"/>
            <a:ext cx="7886700" cy="206216"/>
          </a:xfrm>
        </p:spPr>
        <p:txBody>
          <a:bodyPr>
            <a:normAutofit fontScale="90000"/>
          </a:bodyPr>
          <a:lstStyle/>
          <a:p>
            <a:r>
              <a:rPr lang="en-US" altLang="en-US" b="1" dirty="0" smtClean="0">
                <a:latin typeface="Times New Roman" panose="02020603050405020304" pitchFamily="18" charset="0"/>
                <a:cs typeface="Times New Roman" panose="02020603050405020304" pitchFamily="18" charset="0"/>
              </a:rPr>
              <a:t>SMEs Contributions</a:t>
            </a:r>
          </a:p>
        </p:txBody>
      </p:sp>
      <p:pic>
        <p:nvPicPr>
          <p:cNvPr id="3993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7542" y="1593057"/>
            <a:ext cx="3402806" cy="378023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9940" name="Slide Number Placeholder 1"/>
          <p:cNvSpPr>
            <a:spLocks noGrp="1"/>
          </p:cNvSpPr>
          <p:nvPr>
            <p:ph type="sldNum" sz="quarter" idx="12"/>
          </p:nvPr>
        </p:nvSpPr>
        <p:spPr>
          <a:xfrm>
            <a:off x="6768703" y="5770961"/>
            <a:ext cx="1232297" cy="2297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800">
                <a:solidFill>
                  <a:schemeClr val="tx1"/>
                </a:solidFill>
                <a:latin typeface="Arial" panose="020B0604020202020204" pitchFamily="34" charset="0"/>
                <a:ea typeface="宋体" panose="02010600030101010101" pitchFamily="2" charset="-122"/>
              </a:defRPr>
            </a:lvl1pPr>
            <a:lvl2pPr marL="557213" indent="-214313">
              <a:spcBef>
                <a:spcPct val="20000"/>
              </a:spcBef>
              <a:buChar char="–"/>
              <a:defRPr sz="1500">
                <a:solidFill>
                  <a:schemeClr val="tx1"/>
                </a:solidFill>
                <a:latin typeface="Arial" panose="020B0604020202020204" pitchFamily="34" charset="0"/>
                <a:ea typeface="宋体" panose="02010600030101010101" pitchFamily="2" charset="-122"/>
              </a:defRPr>
            </a:lvl2pPr>
            <a:lvl3pPr marL="857250" indent="-171450">
              <a:spcBef>
                <a:spcPct val="20000"/>
              </a:spcBef>
              <a:buChar char="•"/>
              <a:defRPr sz="1800">
                <a:solidFill>
                  <a:schemeClr val="tx1"/>
                </a:solidFill>
                <a:latin typeface="Arial" panose="020B0604020202020204" pitchFamily="34" charset="0"/>
                <a:ea typeface="宋体" panose="02010600030101010101" pitchFamily="2" charset="-122"/>
              </a:defRPr>
            </a:lvl3pPr>
            <a:lvl4pPr marL="1200150" indent="-171450">
              <a:spcBef>
                <a:spcPct val="20000"/>
              </a:spcBef>
              <a:buChar char="–"/>
              <a:defRPr sz="1500">
                <a:solidFill>
                  <a:schemeClr val="tx1"/>
                </a:solidFill>
                <a:latin typeface="Arial" panose="020B0604020202020204" pitchFamily="34" charset="0"/>
                <a:ea typeface="宋体" panose="02010600030101010101" pitchFamily="2" charset="-122"/>
              </a:defRPr>
            </a:lvl4pPr>
            <a:lvl5pPr marL="1543050" indent="-171450">
              <a:spcBef>
                <a:spcPct val="20000"/>
              </a:spcBef>
              <a:buChar char="»"/>
              <a:defRPr sz="1500">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050"/>
              <a:t>-</a:t>
            </a:r>
            <a:fld id="{3362881A-4B63-49BF-B95E-86E90C4FCDD7}" type="slidenum">
              <a:rPr lang="zh-CN" altLang="en-US" sz="1050"/>
              <a:pPr>
                <a:spcBef>
                  <a:spcPct val="0"/>
                </a:spcBef>
                <a:buFontTx/>
                <a:buNone/>
              </a:pPr>
              <a:t>18</a:t>
            </a:fld>
            <a:r>
              <a:rPr lang="en-US" altLang="zh-CN" sz="1050"/>
              <a:t>-</a:t>
            </a:r>
          </a:p>
        </p:txBody>
      </p:sp>
      <p:pic>
        <p:nvPicPr>
          <p:cNvPr id="3994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18447" y="1593057"/>
            <a:ext cx="3271838" cy="378023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614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685800"/>
            <a:ext cx="7063689" cy="5440363"/>
          </a:xfrm>
          <a:prstGeom prst="rect">
            <a:avLst/>
          </a:prstGeom>
        </p:spPr>
      </p:pic>
    </p:spTree>
    <p:extLst>
      <p:ext uri="{BB962C8B-B14F-4D97-AF65-F5344CB8AC3E}">
        <p14:creationId xmlns:p14="http://schemas.microsoft.com/office/powerpoint/2010/main" val="977090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t>Contents</a:t>
            </a:r>
            <a:endParaRPr lang="en-US" sz="4800" b="1" u="sng" dirty="0"/>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dirty="0" smtClean="0"/>
              <a:t>Organization</a:t>
            </a:r>
          </a:p>
          <a:p>
            <a:pPr algn="just"/>
            <a:r>
              <a:rPr lang="en-US" dirty="0" smtClean="0"/>
              <a:t>Legal Forms of Organizations</a:t>
            </a:r>
          </a:p>
          <a:p>
            <a:pPr lvl="1" algn="just"/>
            <a:r>
              <a:rPr lang="en-US" dirty="0" smtClean="0"/>
              <a:t>Sole proprietorship</a:t>
            </a:r>
          </a:p>
          <a:p>
            <a:pPr lvl="1" algn="just"/>
            <a:r>
              <a:rPr lang="en-US" dirty="0" smtClean="0"/>
              <a:t>Partnership</a:t>
            </a:r>
          </a:p>
          <a:p>
            <a:pPr lvl="1" algn="just"/>
            <a:r>
              <a:rPr lang="en-US" dirty="0" smtClean="0"/>
              <a:t>Corporation</a:t>
            </a:r>
          </a:p>
          <a:p>
            <a:pPr lvl="1" algn="just"/>
            <a:r>
              <a:rPr lang="en-US" dirty="0" smtClean="0"/>
              <a:t>Structure of Organization</a:t>
            </a:r>
          </a:p>
          <a:p>
            <a:pPr algn="just"/>
            <a:r>
              <a:rPr lang="en-US" dirty="0" smtClean="0"/>
              <a:t>Companies</a:t>
            </a:r>
            <a:endParaRPr lang="en-US" dirty="0"/>
          </a:p>
          <a:p>
            <a:pPr algn="just"/>
            <a:r>
              <a:rPr lang="en-US" dirty="0" smtClean="0"/>
              <a:t>SMEs</a:t>
            </a:r>
          </a:p>
        </p:txBody>
      </p:sp>
    </p:spTree>
    <p:extLst>
      <p:ext uri="{BB962C8B-B14F-4D97-AF65-F5344CB8AC3E}">
        <p14:creationId xmlns:p14="http://schemas.microsoft.com/office/powerpoint/2010/main" val="3251283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762000"/>
            <a:ext cx="7038975" cy="5091906"/>
          </a:xfrm>
          <a:prstGeom prst="rect">
            <a:avLst/>
          </a:prstGeom>
        </p:spPr>
      </p:pic>
    </p:spTree>
    <p:extLst>
      <p:ext uri="{BB962C8B-B14F-4D97-AF65-F5344CB8AC3E}">
        <p14:creationId xmlns:p14="http://schemas.microsoft.com/office/powerpoint/2010/main" val="2677223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609600"/>
            <a:ext cx="7772400" cy="5282406"/>
          </a:xfrm>
          <a:prstGeom prst="rect">
            <a:avLst/>
          </a:prstGeom>
        </p:spPr>
      </p:pic>
    </p:spTree>
    <p:extLst>
      <p:ext uri="{BB962C8B-B14F-4D97-AF65-F5344CB8AC3E}">
        <p14:creationId xmlns:p14="http://schemas.microsoft.com/office/powerpoint/2010/main" val="116286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457200"/>
            <a:ext cx="7162800" cy="5372100"/>
          </a:xfrm>
          <a:prstGeom prst="rect">
            <a:avLst/>
          </a:prstGeom>
        </p:spPr>
      </p:pic>
    </p:spTree>
    <p:extLst>
      <p:ext uri="{BB962C8B-B14F-4D97-AF65-F5344CB8AC3E}">
        <p14:creationId xmlns:p14="http://schemas.microsoft.com/office/powerpoint/2010/main" val="1366798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838200"/>
            <a:ext cx="7315200" cy="4891881"/>
          </a:xfrm>
          <a:prstGeom prst="rect">
            <a:avLst/>
          </a:prstGeom>
        </p:spPr>
      </p:pic>
    </p:spTree>
    <p:extLst>
      <p:ext uri="{BB962C8B-B14F-4D97-AF65-F5344CB8AC3E}">
        <p14:creationId xmlns:p14="http://schemas.microsoft.com/office/powerpoint/2010/main" val="971048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5800" y="609600"/>
            <a:ext cx="7467599" cy="5134769"/>
          </a:xfrm>
          <a:prstGeom prst="rect">
            <a:avLst/>
          </a:prstGeom>
        </p:spPr>
      </p:pic>
    </p:spTree>
    <p:extLst>
      <p:ext uri="{BB962C8B-B14F-4D97-AF65-F5344CB8AC3E}">
        <p14:creationId xmlns:p14="http://schemas.microsoft.com/office/powerpoint/2010/main" val="3014123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685800"/>
            <a:ext cx="7086600" cy="5063331"/>
          </a:xfrm>
          <a:prstGeom prst="rect">
            <a:avLst/>
          </a:prstGeom>
        </p:spPr>
      </p:pic>
    </p:spTree>
    <p:extLst>
      <p:ext uri="{BB962C8B-B14F-4D97-AF65-F5344CB8AC3E}">
        <p14:creationId xmlns:p14="http://schemas.microsoft.com/office/powerpoint/2010/main" val="793781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323975" y="1066800"/>
            <a:ext cx="6496050" cy="4806156"/>
          </a:xfrm>
          <a:prstGeom prst="rect">
            <a:avLst/>
          </a:prstGeom>
        </p:spPr>
      </p:pic>
    </p:spTree>
    <p:extLst>
      <p:ext uri="{BB962C8B-B14F-4D97-AF65-F5344CB8AC3E}">
        <p14:creationId xmlns:p14="http://schemas.microsoft.com/office/powerpoint/2010/main" val="348310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0600" y="609600"/>
            <a:ext cx="6943725" cy="5333999"/>
          </a:xfrm>
          <a:prstGeom prst="rect">
            <a:avLst/>
          </a:prstGeom>
        </p:spPr>
      </p:pic>
    </p:spTree>
    <p:extLst>
      <p:ext uri="{BB962C8B-B14F-4D97-AF65-F5344CB8AC3E}">
        <p14:creationId xmlns:p14="http://schemas.microsoft.com/office/powerpoint/2010/main" val="1640907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0600" y="914401"/>
            <a:ext cx="6829425" cy="4782344"/>
          </a:xfrm>
          <a:prstGeom prst="rect">
            <a:avLst/>
          </a:prstGeom>
        </p:spPr>
      </p:pic>
    </p:spTree>
    <p:extLst>
      <p:ext uri="{BB962C8B-B14F-4D97-AF65-F5344CB8AC3E}">
        <p14:creationId xmlns:p14="http://schemas.microsoft.com/office/powerpoint/2010/main" val="1625647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609600"/>
            <a:ext cx="6600825" cy="4863306"/>
          </a:xfrm>
          <a:prstGeom prst="rect">
            <a:avLst/>
          </a:prstGeom>
        </p:spPr>
      </p:pic>
    </p:spTree>
    <p:extLst>
      <p:ext uri="{BB962C8B-B14F-4D97-AF65-F5344CB8AC3E}">
        <p14:creationId xmlns:p14="http://schemas.microsoft.com/office/powerpoint/2010/main" val="208104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Organization</a:t>
            </a:r>
            <a:endParaRPr lang="en-US" b="1" dirty="0"/>
          </a:p>
        </p:txBody>
      </p:sp>
      <p:sp>
        <p:nvSpPr>
          <p:cNvPr id="3" name="Content Placeholder 2"/>
          <p:cNvSpPr>
            <a:spLocks noGrp="1"/>
          </p:cNvSpPr>
          <p:nvPr>
            <p:ph idx="1"/>
          </p:nvPr>
        </p:nvSpPr>
        <p:spPr>
          <a:xfrm>
            <a:off x="457200" y="1828800"/>
            <a:ext cx="8229600" cy="1904999"/>
          </a:xfrm>
        </p:spPr>
        <p:txBody>
          <a:bodyPr>
            <a:normAutofit/>
          </a:bodyPr>
          <a:lstStyle/>
          <a:p>
            <a:pPr marL="0" indent="0" algn="ctr">
              <a:buNone/>
            </a:pPr>
            <a:r>
              <a:rPr lang="en-US" b="1" i="1" dirty="0" smtClean="0"/>
              <a:t>“An </a:t>
            </a:r>
            <a:r>
              <a:rPr lang="en-US" b="1" i="1" dirty="0"/>
              <a:t>organized group of people with a particular purpose, such as a business or government </a:t>
            </a:r>
            <a:r>
              <a:rPr lang="en-US" b="1" i="1" dirty="0" smtClean="0"/>
              <a:t>department.”</a:t>
            </a:r>
            <a:endParaRPr lang="en-US" b="1" i="1" dirty="0"/>
          </a:p>
        </p:txBody>
      </p:sp>
    </p:spTree>
    <p:extLst>
      <p:ext uri="{BB962C8B-B14F-4D97-AF65-F5344CB8AC3E}">
        <p14:creationId xmlns:p14="http://schemas.microsoft.com/office/powerpoint/2010/main" val="42216030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66800" y="533400"/>
            <a:ext cx="6781800" cy="5334000"/>
          </a:xfrm>
          <a:prstGeom prst="rect">
            <a:avLst/>
          </a:prstGeom>
        </p:spPr>
      </p:pic>
    </p:spTree>
    <p:extLst>
      <p:ext uri="{BB962C8B-B14F-4D97-AF65-F5344CB8AC3E}">
        <p14:creationId xmlns:p14="http://schemas.microsoft.com/office/powerpoint/2010/main" val="234430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Organization</a:t>
            </a:r>
            <a:endParaRPr lang="en-US" dirty="0"/>
          </a:p>
        </p:txBody>
      </p:sp>
      <p:sp>
        <p:nvSpPr>
          <p:cNvPr id="3" name="Content Placeholder 2"/>
          <p:cNvSpPr>
            <a:spLocks noGrp="1"/>
          </p:cNvSpPr>
          <p:nvPr>
            <p:ph idx="1"/>
          </p:nvPr>
        </p:nvSpPr>
        <p:spPr/>
        <p:txBody>
          <a:bodyPr/>
          <a:lstStyle/>
          <a:p>
            <a:pPr algn="just"/>
            <a:r>
              <a:rPr lang="en-US" dirty="0" smtClean="0"/>
              <a:t>It is impossible to live in a civilized society without close contact with many large organizations such as</a:t>
            </a:r>
          </a:p>
          <a:p>
            <a:pPr lvl="1" algn="just"/>
            <a:r>
              <a:rPr lang="en-US" dirty="0" smtClean="0"/>
              <a:t>Schools</a:t>
            </a:r>
          </a:p>
          <a:p>
            <a:pPr lvl="1" algn="just"/>
            <a:r>
              <a:rPr lang="en-US" dirty="0" smtClean="0"/>
              <a:t>Universities</a:t>
            </a:r>
          </a:p>
          <a:p>
            <a:pPr lvl="1" algn="just"/>
            <a:r>
              <a:rPr lang="en-US" dirty="0" smtClean="0"/>
              <a:t>Government departments</a:t>
            </a:r>
          </a:p>
          <a:p>
            <a:pPr lvl="1" algn="just"/>
            <a:r>
              <a:rPr lang="en-US" dirty="0" smtClean="0"/>
              <a:t>Health service</a:t>
            </a:r>
          </a:p>
          <a:p>
            <a:pPr lvl="1" algn="just"/>
            <a:r>
              <a:rPr lang="en-US" dirty="0" smtClean="0"/>
              <a:t>Commercial and industrial companies</a:t>
            </a:r>
            <a:endParaRPr lang="en-US" dirty="0"/>
          </a:p>
        </p:txBody>
      </p:sp>
    </p:spTree>
    <p:extLst>
      <p:ext uri="{BB962C8B-B14F-4D97-AF65-F5344CB8AC3E}">
        <p14:creationId xmlns:p14="http://schemas.microsoft.com/office/powerpoint/2010/main" val="1551149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Legal Form of Organization</a:t>
            </a:r>
            <a:endParaRPr lang="en-US" dirty="0"/>
          </a:p>
        </p:txBody>
      </p:sp>
      <p:sp>
        <p:nvSpPr>
          <p:cNvPr id="3" name="Content Placeholder 2"/>
          <p:cNvSpPr>
            <a:spLocks noGrp="1"/>
          </p:cNvSpPr>
          <p:nvPr>
            <p:ph idx="1"/>
          </p:nvPr>
        </p:nvSpPr>
        <p:spPr/>
        <p:txBody>
          <a:bodyPr/>
          <a:lstStyle/>
          <a:p>
            <a:pPr algn="just"/>
            <a:r>
              <a:rPr lang="en-US"/>
              <a:t>The legal form of organization in business plan is used to decide how the organization will function, how roles will be arranged and assigned, and how relationships will </a:t>
            </a:r>
            <a:r>
              <a:rPr lang="en-US" smtClean="0"/>
              <a:t>work.</a:t>
            </a:r>
            <a:endParaRPr lang="en-US" dirty="0"/>
          </a:p>
        </p:txBody>
      </p:sp>
    </p:spTree>
    <p:extLst>
      <p:ext uri="{BB962C8B-B14F-4D97-AF65-F5344CB8AC3E}">
        <p14:creationId xmlns:p14="http://schemas.microsoft.com/office/powerpoint/2010/main" val="1071564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Form of Organization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Organizations should also be given legal existence separate from that of its proprietors....and that is done through a process known as </a:t>
            </a:r>
            <a:r>
              <a:rPr lang="en-US" i="1" dirty="0" smtClean="0"/>
              <a:t>“Incorporation”</a:t>
            </a:r>
            <a:r>
              <a:rPr lang="en-US" dirty="0" smtClean="0"/>
              <a:t>.</a:t>
            </a:r>
          </a:p>
          <a:p>
            <a:pPr algn="just"/>
            <a:r>
              <a:rPr lang="en-US" dirty="0" smtClean="0"/>
              <a:t>After adopting any specific legal configuration, organizations take different legal forms.</a:t>
            </a:r>
          </a:p>
          <a:p>
            <a:pPr algn="just"/>
            <a:r>
              <a:rPr lang="en-US" dirty="0" smtClean="0"/>
              <a:t>Three </a:t>
            </a:r>
            <a:r>
              <a:rPr lang="en-US" dirty="0"/>
              <a:t>basic legal forms of </a:t>
            </a:r>
            <a:r>
              <a:rPr lang="en-US" dirty="0" smtClean="0"/>
              <a:t>organization are </a:t>
            </a:r>
            <a:r>
              <a:rPr lang="en-US" b="1" dirty="0" smtClean="0"/>
              <a:t>Sole </a:t>
            </a:r>
            <a:r>
              <a:rPr lang="en-US" b="1" dirty="0"/>
              <a:t>Proprietorship; </a:t>
            </a:r>
            <a:r>
              <a:rPr lang="en-US" b="1" dirty="0" smtClean="0"/>
              <a:t>Partnerships</a:t>
            </a:r>
            <a:r>
              <a:rPr lang="en-US" b="1" dirty="0"/>
              <a:t> </a:t>
            </a:r>
            <a:r>
              <a:rPr lang="en-US" b="1" dirty="0" smtClean="0"/>
              <a:t>and Corporations.</a:t>
            </a:r>
            <a:endParaRPr lang="en-US" b="1" dirty="0"/>
          </a:p>
        </p:txBody>
      </p:sp>
    </p:spTree>
    <p:extLst>
      <p:ext uri="{BB962C8B-B14F-4D97-AF65-F5344CB8AC3E}">
        <p14:creationId xmlns:p14="http://schemas.microsoft.com/office/powerpoint/2010/main" val="3518876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Form of Organization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Sole </a:t>
            </a:r>
            <a:r>
              <a:rPr lang="en-US" b="1" dirty="0" smtClean="0"/>
              <a:t>Proprietorship</a:t>
            </a:r>
          </a:p>
          <a:p>
            <a:pPr lvl="1" algn="just"/>
            <a:r>
              <a:rPr lang="en-US" dirty="0" smtClean="0"/>
              <a:t>The </a:t>
            </a:r>
            <a:r>
              <a:rPr lang="en-US" dirty="0"/>
              <a:t>vast majority of small businesses start out as sole proprietorships.  </a:t>
            </a:r>
            <a:endParaRPr lang="en-US" dirty="0" smtClean="0"/>
          </a:p>
          <a:p>
            <a:pPr lvl="1" algn="just"/>
            <a:r>
              <a:rPr lang="en-US" dirty="0" smtClean="0"/>
              <a:t>These </a:t>
            </a:r>
            <a:r>
              <a:rPr lang="en-US" dirty="0"/>
              <a:t>firms are owned by one person, usually the individual who has day-to-day responsibility for running the business.  </a:t>
            </a:r>
            <a:endParaRPr lang="en-US" dirty="0" smtClean="0"/>
          </a:p>
          <a:p>
            <a:pPr lvl="1" algn="just"/>
            <a:r>
              <a:rPr lang="en-US" dirty="0" smtClean="0"/>
              <a:t>Sole </a:t>
            </a:r>
            <a:r>
              <a:rPr lang="en-US" dirty="0"/>
              <a:t>proprietorships own all the assets of the business and the profits generated by it.  </a:t>
            </a:r>
            <a:endParaRPr lang="en-US" dirty="0" smtClean="0"/>
          </a:p>
          <a:p>
            <a:pPr lvl="1" algn="just"/>
            <a:r>
              <a:rPr lang="en-US" dirty="0" smtClean="0"/>
              <a:t>They </a:t>
            </a:r>
            <a:r>
              <a:rPr lang="en-US" dirty="0"/>
              <a:t>also assume complete responsibility for any of its liabilities or debts. </a:t>
            </a:r>
            <a:endParaRPr lang="en-US" dirty="0" smtClean="0"/>
          </a:p>
          <a:p>
            <a:pPr lvl="1" algn="just"/>
            <a:r>
              <a:rPr lang="en-US" dirty="0"/>
              <a:t>In the eyes of the law and the public, you are one in the same with the business.</a:t>
            </a:r>
          </a:p>
          <a:p>
            <a:endParaRPr lang="en-US" dirty="0"/>
          </a:p>
        </p:txBody>
      </p:sp>
    </p:spTree>
    <p:extLst>
      <p:ext uri="{BB962C8B-B14F-4D97-AF65-F5344CB8AC3E}">
        <p14:creationId xmlns:p14="http://schemas.microsoft.com/office/powerpoint/2010/main" val="1819368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Form of Organization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Partnerships</a:t>
            </a:r>
          </a:p>
          <a:p>
            <a:pPr lvl="1" algn="just"/>
            <a:r>
              <a:rPr lang="en-US" dirty="0" smtClean="0"/>
              <a:t>In </a:t>
            </a:r>
            <a:r>
              <a:rPr lang="en-US" dirty="0"/>
              <a:t>a Partnership, two or more people share ownership of a single business</a:t>
            </a:r>
            <a:r>
              <a:rPr lang="en-US" dirty="0" smtClean="0"/>
              <a:t>. </a:t>
            </a:r>
          </a:p>
          <a:p>
            <a:pPr lvl="1" algn="just"/>
            <a:r>
              <a:rPr lang="en-US" dirty="0"/>
              <a:t>Like proprietorships, the law does not distinguish between the business and its owners.</a:t>
            </a:r>
            <a:endParaRPr lang="en-US" dirty="0" smtClean="0"/>
          </a:p>
          <a:p>
            <a:pPr lvl="1" algn="just"/>
            <a:r>
              <a:rPr lang="en-US" dirty="0" smtClean="0"/>
              <a:t>The </a:t>
            </a:r>
            <a:r>
              <a:rPr lang="en-US" dirty="0"/>
              <a:t>Partners should have a legal agreement that sets forth how decisions will be made, profits will be shared, disputes will be resolved, how future partners will be admitted to the </a:t>
            </a:r>
            <a:r>
              <a:rPr lang="en-US" dirty="0" smtClean="0"/>
              <a:t>partnership or </a:t>
            </a:r>
            <a:r>
              <a:rPr lang="en-US" dirty="0"/>
              <a:t>what steps will be taken to dissolve the partnership when </a:t>
            </a:r>
            <a:r>
              <a:rPr lang="en-US" dirty="0" smtClean="0"/>
              <a:t>needed.</a:t>
            </a:r>
            <a:r>
              <a:rPr lang="en-US" dirty="0"/>
              <a:t>  </a:t>
            </a:r>
            <a:endParaRPr lang="en-US" dirty="0" smtClean="0"/>
          </a:p>
          <a:p>
            <a:pPr lvl="1" algn="just"/>
            <a:r>
              <a:rPr lang="en-US" dirty="0" smtClean="0"/>
              <a:t>They </a:t>
            </a:r>
            <a:r>
              <a:rPr lang="en-US" dirty="0"/>
              <a:t>also must decide up front how much </a:t>
            </a:r>
            <a:r>
              <a:rPr lang="en-US" b="1" dirty="0"/>
              <a:t>time</a:t>
            </a:r>
            <a:r>
              <a:rPr lang="en-US" dirty="0"/>
              <a:t> and </a:t>
            </a:r>
            <a:r>
              <a:rPr lang="en-US" b="1" dirty="0"/>
              <a:t>capital</a:t>
            </a:r>
            <a:r>
              <a:rPr lang="en-US" dirty="0"/>
              <a:t> each will contribute, etc.</a:t>
            </a:r>
          </a:p>
          <a:p>
            <a:pPr algn="just"/>
            <a:endParaRPr lang="en-US" dirty="0"/>
          </a:p>
        </p:txBody>
      </p:sp>
    </p:spTree>
    <p:extLst>
      <p:ext uri="{BB962C8B-B14F-4D97-AF65-F5344CB8AC3E}">
        <p14:creationId xmlns:p14="http://schemas.microsoft.com/office/powerpoint/2010/main" val="2869208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Form of Organization</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b="1" dirty="0" smtClean="0"/>
              <a:t>Corporations</a:t>
            </a:r>
          </a:p>
          <a:p>
            <a:pPr lvl="1" algn="just"/>
            <a:r>
              <a:rPr lang="en-US" dirty="0"/>
              <a:t>A corporation is an organization—usually a group of people or a company—authorized by the state to act as a single entity and recognized as such in law for certain purposes</a:t>
            </a:r>
            <a:endParaRPr lang="en-US" dirty="0" smtClean="0"/>
          </a:p>
          <a:p>
            <a:pPr lvl="1" algn="just"/>
            <a:r>
              <a:rPr lang="en-US" dirty="0" smtClean="0"/>
              <a:t>A </a:t>
            </a:r>
            <a:r>
              <a:rPr lang="en-US" dirty="0"/>
              <a:t>Corporation, chartered by the state in which it is headquartered, is considered by law to be a unique entity, separate and apart from those who own it.  </a:t>
            </a:r>
            <a:endParaRPr lang="en-US" dirty="0" smtClean="0"/>
          </a:p>
          <a:p>
            <a:pPr lvl="1" algn="just"/>
            <a:r>
              <a:rPr lang="en-US" dirty="0" smtClean="0"/>
              <a:t>A </a:t>
            </a:r>
            <a:r>
              <a:rPr lang="en-US" dirty="0"/>
              <a:t>Corporation can be taxed; it can be </a:t>
            </a:r>
            <a:r>
              <a:rPr lang="en-US" dirty="0" smtClean="0"/>
              <a:t>prosecuted; </a:t>
            </a:r>
            <a:r>
              <a:rPr lang="en-US" dirty="0"/>
              <a:t>it can enter into contractual agreements.  </a:t>
            </a:r>
            <a:endParaRPr lang="en-US" dirty="0" smtClean="0"/>
          </a:p>
          <a:p>
            <a:pPr lvl="1" algn="just"/>
            <a:r>
              <a:rPr lang="en-US" dirty="0" smtClean="0"/>
              <a:t>The </a:t>
            </a:r>
            <a:r>
              <a:rPr lang="en-US" dirty="0"/>
              <a:t>owners of a corporation are its shareholders.  </a:t>
            </a:r>
            <a:endParaRPr lang="en-US" dirty="0" smtClean="0"/>
          </a:p>
          <a:p>
            <a:pPr lvl="1" algn="just"/>
            <a:r>
              <a:rPr lang="en-US" dirty="0" smtClean="0"/>
              <a:t>The </a:t>
            </a:r>
            <a:r>
              <a:rPr lang="en-US" dirty="0"/>
              <a:t>shareholders elect a board of directors to oversee the major policies and decisions.  </a:t>
            </a:r>
            <a:endParaRPr lang="en-US" dirty="0" smtClean="0"/>
          </a:p>
          <a:p>
            <a:pPr lvl="1" algn="just"/>
            <a:r>
              <a:rPr lang="en-US" dirty="0" smtClean="0"/>
              <a:t>The </a:t>
            </a:r>
            <a:r>
              <a:rPr lang="en-US" dirty="0"/>
              <a:t>corporation has a life of its own and does not dissolve when ownership changes.</a:t>
            </a:r>
          </a:p>
          <a:p>
            <a:pPr algn="just"/>
            <a:endParaRPr lang="en-US" dirty="0"/>
          </a:p>
        </p:txBody>
      </p:sp>
    </p:spTree>
    <p:extLst>
      <p:ext uri="{BB962C8B-B14F-4D97-AF65-F5344CB8AC3E}">
        <p14:creationId xmlns:p14="http://schemas.microsoft.com/office/powerpoint/2010/main" val="1509326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2966</TotalTime>
  <Words>971</Words>
  <Application>Microsoft Office PowerPoint</Application>
  <PresentationFormat>On-screen Show (4:3)</PresentationFormat>
  <Paragraphs>116</Paragraphs>
  <Slides>30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DengXian</vt:lpstr>
      <vt:lpstr>宋体</vt:lpstr>
      <vt:lpstr>Arial</vt:lpstr>
      <vt:lpstr>Calibri</vt:lpstr>
      <vt:lpstr>Times New Roman</vt:lpstr>
      <vt:lpstr>Wingdings</vt:lpstr>
      <vt:lpstr>Office Theme</vt:lpstr>
      <vt:lpstr>Professional Practices</vt:lpstr>
      <vt:lpstr>Contents</vt:lpstr>
      <vt:lpstr>Organization</vt:lpstr>
      <vt:lpstr>Organization</vt:lpstr>
      <vt:lpstr>Legal Form of Organization</vt:lpstr>
      <vt:lpstr>Legal Form of Organization</vt:lpstr>
      <vt:lpstr>Legal Form of Organization</vt:lpstr>
      <vt:lpstr>Legal Form of Organization</vt:lpstr>
      <vt:lpstr>Legal Form of Organization</vt:lpstr>
      <vt:lpstr>Structure of Organization</vt:lpstr>
      <vt:lpstr>For Example</vt:lpstr>
      <vt:lpstr>Companies</vt:lpstr>
      <vt:lpstr>Companies</vt:lpstr>
      <vt:lpstr>Companies</vt:lpstr>
      <vt:lpstr>Companies</vt:lpstr>
      <vt:lpstr>Difference</vt:lpstr>
      <vt:lpstr>SMEs</vt:lpstr>
      <vt:lpstr>SMEs Contributions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ZULFIQAR HUSSAIN</cp:lastModifiedBy>
  <cp:revision>427</cp:revision>
  <cp:lastPrinted>2018-09-19T06:18:53Z</cp:lastPrinted>
  <dcterms:created xsi:type="dcterms:W3CDTF">2006-08-16T00:00:00Z</dcterms:created>
  <dcterms:modified xsi:type="dcterms:W3CDTF">2023-04-11T03:17:36Z</dcterms:modified>
</cp:coreProperties>
</file>