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10" r:id="rId3"/>
    <p:sldId id="311" r:id="rId4"/>
    <p:sldId id="312" r:id="rId5"/>
    <p:sldId id="313" r:id="rId6"/>
    <p:sldId id="314" r:id="rId7"/>
    <p:sldId id="315" r:id="rId8"/>
    <p:sldId id="316" r:id="rId9"/>
    <p:sldId id="317" r:id="rId10"/>
    <p:sldId id="319" r:id="rId11"/>
    <p:sldId id="286" r:id="rId12"/>
    <p:sldId id="322" r:id="rId13"/>
    <p:sldId id="321" r:id="rId14"/>
    <p:sldId id="287" r:id="rId15"/>
    <p:sldId id="288" r:id="rId16"/>
    <p:sldId id="325" r:id="rId17"/>
    <p:sldId id="324" r:id="rId18"/>
    <p:sldId id="292" r:id="rId19"/>
    <p:sldId id="293" r:id="rId20"/>
    <p:sldId id="326" r:id="rId21"/>
    <p:sldId id="327" r:id="rId22"/>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1" autoAdjust="0"/>
    <p:restoredTop sz="80364" autoAdjust="0"/>
  </p:normalViewPr>
  <p:slideViewPr>
    <p:cSldViewPr>
      <p:cViewPr varScale="1">
        <p:scale>
          <a:sx n="59" d="100"/>
          <a:sy n="59" d="100"/>
        </p:scale>
        <p:origin x="146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2830" tIns="46415" rIns="92830" bIns="46415" rtlCol="0"/>
          <a:lstStyle>
            <a:lvl1pPr algn="r">
              <a:defRPr sz="1200"/>
            </a:lvl1pPr>
          </a:lstStyle>
          <a:p>
            <a:fld id="{4F8C0D07-29EB-46D3-9096-160505397982}" type="datetimeFigureOut">
              <a:rPr lang="en-US" smtClean="0"/>
              <a:t>4/14/2023</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2830" tIns="46415" rIns="92830" bIns="46415" rtlCol="0" anchor="b"/>
          <a:lstStyle>
            <a:lvl1pPr algn="r">
              <a:defRPr sz="1200"/>
            </a:lvl1pPr>
          </a:lstStyle>
          <a:p>
            <a:fld id="{5E9B4DCC-2621-4A8E-A623-6565C23FBB9B}" type="slidenum">
              <a:rPr lang="en-US" smtClean="0"/>
              <a:t>‹#›</a:t>
            </a:fld>
            <a:endParaRPr lang="en-US"/>
          </a:p>
        </p:txBody>
      </p:sp>
    </p:spTree>
    <p:extLst>
      <p:ext uri="{BB962C8B-B14F-4D97-AF65-F5344CB8AC3E}">
        <p14:creationId xmlns:p14="http://schemas.microsoft.com/office/powerpoint/2010/main" val="34506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2400" y="0"/>
            <a:ext cx="4002088" cy="350838"/>
          </a:xfrm>
          <a:prstGeom prst="rect">
            <a:avLst/>
          </a:prstGeom>
        </p:spPr>
        <p:txBody>
          <a:bodyPr vert="horz" lIns="91440" tIns="45720" rIns="91440" bIns="45720" rtlCol="0"/>
          <a:lstStyle>
            <a:lvl1pPr algn="r">
              <a:defRPr sz="1200"/>
            </a:lvl1pPr>
          </a:lstStyle>
          <a:p>
            <a:fld id="{DF0B1251-580D-49BB-806E-5F3C031C1C1F}" type="datetimeFigureOut">
              <a:rPr lang="en-US" smtClean="0"/>
              <a:t>4/14/2023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925" y="3330575"/>
            <a:ext cx="7388225" cy="3154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7975"/>
            <a:ext cx="4002088" cy="3508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2400" y="6657975"/>
            <a:ext cx="4002088" cy="350838"/>
          </a:xfrm>
          <a:prstGeom prst="rect">
            <a:avLst/>
          </a:prstGeom>
        </p:spPr>
        <p:txBody>
          <a:bodyPr vert="horz" lIns="91440" tIns="45720" rIns="91440" bIns="45720" rtlCol="0" anchor="b"/>
          <a:lstStyle>
            <a:lvl1pPr algn="r">
              <a:defRPr sz="1200"/>
            </a:lvl1pPr>
          </a:lstStyle>
          <a:p>
            <a:fld id="{53B91E5B-B018-4F79-8125-561DA1AF3BA7}" type="slidenum">
              <a:rPr lang="en-US" smtClean="0"/>
              <a:t>‹#›</a:t>
            </a:fld>
            <a:endParaRPr lang="en-US"/>
          </a:p>
        </p:txBody>
      </p:sp>
    </p:spTree>
    <p:extLst>
      <p:ext uri="{BB962C8B-B14F-4D97-AF65-F5344CB8AC3E}">
        <p14:creationId xmlns:p14="http://schemas.microsoft.com/office/powerpoint/2010/main" val="396810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4</a:t>
            </a:fld>
            <a:endParaRPr lang="en-US"/>
          </a:p>
        </p:txBody>
      </p:sp>
    </p:spTree>
    <p:extLst>
      <p:ext uri="{BB962C8B-B14F-4D97-AF65-F5344CB8AC3E}">
        <p14:creationId xmlns:p14="http://schemas.microsoft.com/office/powerpoint/2010/main" val="310118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13</a:t>
            </a:fld>
            <a:endParaRPr lang="en-US"/>
          </a:p>
        </p:txBody>
      </p:sp>
    </p:spTree>
    <p:extLst>
      <p:ext uri="{BB962C8B-B14F-4D97-AF65-F5344CB8AC3E}">
        <p14:creationId xmlns:p14="http://schemas.microsoft.com/office/powerpoint/2010/main" val="99121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Marketing</a:t>
            </a:r>
            <a:r>
              <a:rPr lang="en-US" sz="1200" b="0" i="0" kern="1200" dirty="0" smtClean="0">
                <a:solidFill>
                  <a:schemeClr val="tx1"/>
                </a:solidFill>
                <a:effectLst/>
                <a:latin typeface="+mn-lt"/>
                <a:ea typeface="+mn-ea"/>
                <a:cs typeface="+mn-cs"/>
              </a:rPr>
              <a:t> consists of all that a company does to identify customers’ needs and design products and services that meet those needs. The marketing function also includes promoting goods and services, determining how the goods and services will be delivered and developing a pricing strategy to capture market share while remaining competitive.</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14</a:t>
            </a:fld>
            <a:endParaRPr lang="en-US"/>
          </a:p>
        </p:txBody>
      </p:sp>
    </p:spTree>
    <p:extLst>
      <p:ext uri="{BB962C8B-B14F-4D97-AF65-F5344CB8AC3E}">
        <p14:creationId xmlns:p14="http://schemas.microsoft.com/office/powerpoint/2010/main" val="1300440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Quality Control Planning</a:t>
            </a:r>
            <a:r>
              <a:rPr lang="en-US" baseline="0" dirty="0" smtClean="0"/>
              <a:t> is the first step: requirements must be identified, a criteria to be set, and important procedure must be recognized. </a:t>
            </a:r>
          </a:p>
          <a:p>
            <a:r>
              <a:rPr lang="en-US" baseline="0" dirty="0" smtClean="0"/>
              <a:t>Quality Control needed  to review the quality of product or service. Inspection and testing is necessary to identify problems and defect that need correction.</a:t>
            </a:r>
          </a:p>
          <a:p>
            <a:r>
              <a:rPr lang="en-US" baseline="0" dirty="0" smtClean="0"/>
              <a:t>Quality assurance: Company needs to assure the defect / mistake are avoided. </a:t>
            </a:r>
          </a:p>
          <a:p>
            <a:r>
              <a:rPr lang="en-US" baseline="0" dirty="0" smtClean="0"/>
              <a:t>Quality Improvement: there is always room for improvement. Need to input valuable suggestions / recommendations.</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17</a:t>
            </a:fld>
            <a:endParaRPr lang="en-US"/>
          </a:p>
        </p:txBody>
      </p:sp>
    </p:spTree>
    <p:extLst>
      <p:ext uri="{BB962C8B-B14F-4D97-AF65-F5344CB8AC3E}">
        <p14:creationId xmlns:p14="http://schemas.microsoft.com/office/powerpoint/2010/main" val="285497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quality culture, japanese success.</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18</a:t>
            </a:fld>
            <a:endParaRPr lang="en-US"/>
          </a:p>
        </p:txBody>
      </p:sp>
    </p:spTree>
    <p:extLst>
      <p:ext uri="{BB962C8B-B14F-4D97-AF65-F5344CB8AC3E}">
        <p14:creationId xmlns:p14="http://schemas.microsoft.com/office/powerpoint/2010/main" val="1612349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Advantages/disadvantages</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20</a:t>
            </a:fld>
            <a:endParaRPr lang="en-US"/>
          </a:p>
        </p:txBody>
      </p:sp>
    </p:spTree>
    <p:extLst>
      <p:ext uri="{BB962C8B-B14F-4D97-AF65-F5344CB8AC3E}">
        <p14:creationId xmlns:p14="http://schemas.microsoft.com/office/powerpoint/2010/main" val="173396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smtClean="0">
                <a:solidFill>
                  <a:schemeClr val="tx2"/>
                </a:solidFill>
              </a:rPr>
              <a:t>“The Structure of Organizations”</a:t>
            </a:r>
            <a:endParaRPr lang="en-US" sz="5400" b="1" dirty="0">
              <a:solidFill>
                <a:schemeClr val="tx2"/>
              </a:solidFill>
            </a:endParaRPr>
          </a:p>
        </p:txBody>
      </p:sp>
    </p:spTree>
    <p:extLst>
      <p:ext uri="{BB962C8B-B14F-4D97-AF65-F5344CB8AC3E}">
        <p14:creationId xmlns:p14="http://schemas.microsoft.com/office/powerpoint/2010/main" val="2830464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2400"/>
            <a:ext cx="8229600" cy="487362"/>
          </a:xfrm>
        </p:spPr>
        <p:txBody>
          <a:bodyPr>
            <a:normAutofit fontScale="90000"/>
          </a:bodyPr>
          <a:lstStyle/>
          <a:p>
            <a:r>
              <a:rPr lang="en-US" dirty="0" smtClean="0"/>
              <a:t>DUET Organizational Chart</a:t>
            </a:r>
            <a:endParaRPr lang="en-US" dirty="0"/>
          </a:p>
        </p:txBody>
      </p:sp>
      <p:pic>
        <p:nvPicPr>
          <p:cNvPr id="1026" name="Picture 2" descr="WhatsApp Image 2022-09-06 at 11.56.03 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7239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86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t>Functional Units Areas of an Organization</a:t>
            </a:r>
            <a:endParaRPr lang="en-US" sz="3200" b="1"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t>Tasks carried out in an organization are grouped into major functions</a:t>
            </a:r>
          </a:p>
          <a:p>
            <a:pPr lvl="1" algn="just"/>
            <a:r>
              <a:rPr lang="en-US" b="1" i="1" dirty="0" smtClean="0"/>
              <a:t>Production:</a:t>
            </a:r>
            <a:r>
              <a:rPr lang="en-US" dirty="0" smtClean="0"/>
              <a:t> activities that directly contribute to creating the products or services that the company sells.</a:t>
            </a:r>
          </a:p>
          <a:p>
            <a:pPr lvl="1" algn="just">
              <a:buFont typeface="Wingdings" panose="05000000000000000000" pitchFamily="2" charset="2"/>
              <a:buChar char="Ø"/>
            </a:pPr>
            <a:r>
              <a:rPr lang="en-US" b="1" dirty="0"/>
              <a:t>ICT, Other Business Services, Government services, Transport, Travel and Tourism</a:t>
            </a:r>
            <a:r>
              <a:rPr lang="en-US" dirty="0"/>
              <a:t> are the major sub-sectors of Services of Pakistan.</a:t>
            </a:r>
          </a:p>
          <a:p>
            <a:pPr lvl="1" algn="just"/>
            <a:endParaRPr lang="en-US" dirty="0" smtClean="0"/>
          </a:p>
        </p:txBody>
      </p:sp>
    </p:spTree>
    <p:extLst>
      <p:ext uri="{BB962C8B-B14F-4D97-AF65-F5344CB8AC3E}">
        <p14:creationId xmlns:p14="http://schemas.microsoft.com/office/powerpoint/2010/main" val="1494319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0" y="838200"/>
            <a:ext cx="7543800" cy="4891881"/>
          </a:xfrm>
          <a:prstGeom prst="rect">
            <a:avLst/>
          </a:prstGeom>
        </p:spPr>
      </p:pic>
    </p:spTree>
    <p:extLst>
      <p:ext uri="{BB962C8B-B14F-4D97-AF65-F5344CB8AC3E}">
        <p14:creationId xmlns:p14="http://schemas.microsoft.com/office/powerpoint/2010/main" val="3591695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533400"/>
            <a:ext cx="7391400" cy="5334000"/>
          </a:xfrm>
          <a:prstGeom prst="rect">
            <a:avLst/>
          </a:prstGeom>
        </p:spPr>
      </p:pic>
    </p:spTree>
    <p:extLst>
      <p:ext uri="{BB962C8B-B14F-4D97-AF65-F5344CB8AC3E}">
        <p14:creationId xmlns:p14="http://schemas.microsoft.com/office/powerpoint/2010/main" val="143780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Functional Units of an Organization</a:t>
            </a:r>
          </a:p>
        </p:txBody>
      </p:sp>
      <p:sp>
        <p:nvSpPr>
          <p:cNvPr id="3" name="Content Placeholder 2"/>
          <p:cNvSpPr>
            <a:spLocks noGrp="1"/>
          </p:cNvSpPr>
          <p:nvPr>
            <p:ph idx="1"/>
          </p:nvPr>
        </p:nvSpPr>
        <p:spPr/>
        <p:txBody>
          <a:bodyPr/>
          <a:lstStyle/>
          <a:p>
            <a:pPr lvl="1" algn="just"/>
            <a:r>
              <a:rPr lang="en-US" b="1" i="1" dirty="0" smtClean="0"/>
              <a:t>Sales and Marketing:</a:t>
            </a:r>
            <a:r>
              <a:rPr lang="en-US" dirty="0" smtClean="0"/>
              <a:t> sales is concerned directly with selling the product while marketing is concerned with establishing the environment in which product is sold.</a:t>
            </a:r>
          </a:p>
          <a:p>
            <a:pPr lvl="1" algn="just"/>
            <a:r>
              <a:rPr lang="en-US" b="1" i="1" dirty="0" smtClean="0"/>
              <a:t>Finance and Administartion:</a:t>
            </a:r>
            <a:r>
              <a:rPr lang="en-US" dirty="0" smtClean="0"/>
              <a:t> every company needs to pay its bills, to look after its funds, to pay its employees and so on....data processing and legal department are also generally included in this function.</a:t>
            </a:r>
            <a:endParaRPr lang="en-US" dirty="0"/>
          </a:p>
        </p:txBody>
      </p:sp>
    </p:spTree>
    <p:extLst>
      <p:ext uri="{BB962C8B-B14F-4D97-AF65-F5344CB8AC3E}">
        <p14:creationId xmlns:p14="http://schemas.microsoft.com/office/powerpoint/2010/main" val="309163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Functional Units of an Organization</a:t>
            </a:r>
          </a:p>
        </p:txBody>
      </p:sp>
      <p:sp>
        <p:nvSpPr>
          <p:cNvPr id="3" name="Content Placeholder 2"/>
          <p:cNvSpPr>
            <a:spLocks noGrp="1"/>
          </p:cNvSpPr>
          <p:nvPr>
            <p:ph idx="1"/>
          </p:nvPr>
        </p:nvSpPr>
        <p:spPr/>
        <p:txBody>
          <a:bodyPr/>
          <a:lstStyle/>
          <a:p>
            <a:pPr lvl="1" algn="just"/>
            <a:r>
              <a:rPr lang="en-US" b="1" i="1" dirty="0" smtClean="0"/>
              <a:t>Research and Development:</a:t>
            </a:r>
            <a:r>
              <a:rPr lang="en-US" dirty="0" smtClean="0"/>
              <a:t> how can company do better the things that it is already doing and what other things can be done to raise profits.</a:t>
            </a:r>
            <a:endParaRPr lang="en-US" dirty="0"/>
          </a:p>
        </p:txBody>
      </p:sp>
    </p:spTree>
    <p:extLst>
      <p:ext uri="{BB962C8B-B14F-4D97-AF65-F5344CB8AC3E}">
        <p14:creationId xmlns:p14="http://schemas.microsoft.com/office/powerpoint/2010/main" val="196297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609600"/>
            <a:ext cx="8229600" cy="5410200"/>
          </a:xfrm>
          <a:prstGeom prst="rect">
            <a:avLst/>
          </a:prstGeom>
        </p:spPr>
      </p:pic>
    </p:spTree>
    <p:extLst>
      <p:ext uri="{BB962C8B-B14F-4D97-AF65-F5344CB8AC3E}">
        <p14:creationId xmlns:p14="http://schemas.microsoft.com/office/powerpoint/2010/main" val="334615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0863"/>
          </a:xfrm>
        </p:spPr>
        <p:txBody>
          <a:bodyPr/>
          <a:lstStyle/>
          <a:p>
            <a:pPr marL="342900" lvl="1" indent="-342900" algn="just">
              <a:buFont typeface="Arial" pitchFamily="34" charset="0"/>
              <a:buChar char="•"/>
            </a:pPr>
            <a:r>
              <a:rPr lang="en-US" b="1" i="1" dirty="0" smtClean="0"/>
              <a:t>Quality Management (QM):</a:t>
            </a:r>
            <a:r>
              <a:rPr lang="en-US" dirty="0" smtClean="0"/>
              <a:t>  It is a process that ensure the quality </a:t>
            </a:r>
            <a:r>
              <a:rPr lang="en-US" dirty="0"/>
              <a:t>of product and services </a:t>
            </a:r>
            <a:r>
              <a:rPr lang="en-US" dirty="0" smtClean="0"/>
              <a:t>through out its life cycle.</a:t>
            </a:r>
          </a:p>
          <a:p>
            <a:pPr marL="342900" lvl="1" indent="-342900" algn="just">
              <a:buFont typeface="Arial" pitchFamily="34" charset="0"/>
              <a:buChar char="•"/>
            </a:pPr>
            <a:r>
              <a:rPr lang="en-US" dirty="0" smtClean="0"/>
              <a:t>QM has four </a:t>
            </a:r>
            <a:r>
              <a:rPr lang="en-US" dirty="0"/>
              <a:t>main components: </a:t>
            </a:r>
            <a:r>
              <a:rPr lang="en-US" b="1" dirty="0"/>
              <a:t>quality planning, quality assurance, quality control and quality </a:t>
            </a:r>
            <a:r>
              <a:rPr lang="en-US" b="1" dirty="0" smtClean="0"/>
              <a:t>improvement.</a:t>
            </a:r>
          </a:p>
          <a:p>
            <a:pPr marL="342900" lvl="1" indent="-342900" algn="just">
              <a:buFont typeface="Arial" pitchFamily="34" charset="0"/>
              <a:buChar char="•"/>
            </a:pPr>
            <a:endParaRPr lang="en-US" dirty="0" smtClean="0"/>
          </a:p>
          <a:p>
            <a:pPr marL="342900" lvl="1" indent="-342900">
              <a:buFont typeface="Arial" pitchFamily="34" charset="0"/>
              <a:buChar char="•"/>
            </a:pPr>
            <a:endParaRPr lang="en-US" dirty="0"/>
          </a:p>
          <a:p>
            <a:endParaRPr lang="en-US" dirty="0"/>
          </a:p>
        </p:txBody>
      </p:sp>
      <p:sp>
        <p:nvSpPr>
          <p:cNvPr id="5" name="Title 1"/>
          <p:cNvSpPr>
            <a:spLocks noGrp="1"/>
          </p:cNvSpPr>
          <p:nvPr>
            <p:ph type="title"/>
          </p:nvPr>
        </p:nvSpPr>
        <p:spPr>
          <a:xfrm>
            <a:off x="457200" y="274638"/>
            <a:ext cx="8229600" cy="563562"/>
          </a:xfrm>
        </p:spPr>
        <p:txBody>
          <a:bodyPr>
            <a:normAutofit fontScale="90000"/>
          </a:bodyPr>
          <a:lstStyle/>
          <a:p>
            <a:r>
              <a:rPr lang="en-US" b="1" dirty="0" smtClean="0"/>
              <a:t>Functional Units of an Organization</a:t>
            </a:r>
            <a:endParaRPr lang="en-US" b="1" dirty="0"/>
          </a:p>
        </p:txBody>
      </p:sp>
      <p:pic>
        <p:nvPicPr>
          <p:cNvPr id="6" name="Picture 5"/>
          <p:cNvPicPr>
            <a:picLocks noChangeAspect="1"/>
          </p:cNvPicPr>
          <p:nvPr/>
        </p:nvPicPr>
        <p:blipFill>
          <a:blip r:embed="rId3"/>
          <a:stretch>
            <a:fillRect/>
          </a:stretch>
        </p:blipFill>
        <p:spPr>
          <a:xfrm>
            <a:off x="2366962" y="3886200"/>
            <a:ext cx="4410075" cy="2735263"/>
          </a:xfrm>
          <a:prstGeom prst="rect">
            <a:avLst/>
          </a:prstGeom>
        </p:spPr>
      </p:pic>
    </p:spTree>
    <p:extLst>
      <p:ext uri="{BB962C8B-B14F-4D97-AF65-F5344CB8AC3E}">
        <p14:creationId xmlns:p14="http://schemas.microsoft.com/office/powerpoint/2010/main" val="7332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Position of Quality Management</a:t>
            </a:r>
            <a:endParaRPr lang="en-US" b="1" dirty="0"/>
          </a:p>
        </p:txBody>
      </p:sp>
      <p:sp>
        <p:nvSpPr>
          <p:cNvPr id="3" name="Content Placeholder 2"/>
          <p:cNvSpPr>
            <a:spLocks noGrp="1"/>
          </p:cNvSpPr>
          <p:nvPr>
            <p:ph idx="1"/>
          </p:nvPr>
        </p:nvSpPr>
        <p:spPr/>
        <p:txBody>
          <a:bodyPr/>
          <a:lstStyle/>
          <a:p>
            <a:pPr algn="just"/>
            <a:r>
              <a:rPr lang="en-US" dirty="0" smtClean="0"/>
              <a:t>Whatever be the structure of an organization, the factor of </a:t>
            </a:r>
            <a:r>
              <a:rPr lang="en-US" b="1" i="1" dirty="0" smtClean="0"/>
              <a:t>“Quality”</a:t>
            </a:r>
            <a:r>
              <a:rPr lang="en-US" dirty="0" smtClean="0"/>
              <a:t> should be kept at the center.</a:t>
            </a:r>
          </a:p>
          <a:p>
            <a:pPr algn="just"/>
            <a:r>
              <a:rPr lang="en-US" dirty="0" smtClean="0"/>
              <a:t>Pressures on production and sales create temptation to skimp on quality procedures.</a:t>
            </a:r>
          </a:p>
          <a:p>
            <a:pPr algn="just"/>
            <a:r>
              <a:rPr lang="en-US" dirty="0" smtClean="0"/>
              <a:t>It can only be avoided by developing a </a:t>
            </a:r>
            <a:r>
              <a:rPr lang="en-US" b="1" i="1" dirty="0" smtClean="0"/>
              <a:t>“Quality Culture”</a:t>
            </a:r>
            <a:r>
              <a:rPr lang="en-US" dirty="0" smtClean="0"/>
              <a:t> within the organization.</a:t>
            </a:r>
          </a:p>
          <a:p>
            <a:endParaRPr lang="en-US" dirty="0"/>
          </a:p>
        </p:txBody>
      </p:sp>
    </p:spTree>
    <p:extLst>
      <p:ext uri="{BB962C8B-B14F-4D97-AF65-F5344CB8AC3E}">
        <p14:creationId xmlns:p14="http://schemas.microsoft.com/office/powerpoint/2010/main" val="354931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Position of Quality Management</a:t>
            </a:r>
          </a:p>
        </p:txBody>
      </p:sp>
      <p:sp>
        <p:nvSpPr>
          <p:cNvPr id="3" name="Content Placeholder 2"/>
          <p:cNvSpPr>
            <a:spLocks noGrp="1"/>
          </p:cNvSpPr>
          <p:nvPr>
            <p:ph idx="1"/>
          </p:nvPr>
        </p:nvSpPr>
        <p:spPr/>
        <p:txBody>
          <a:bodyPr/>
          <a:lstStyle/>
          <a:p>
            <a:pPr algn="just"/>
            <a:r>
              <a:rPr lang="en-US" dirty="0" smtClean="0"/>
              <a:t>Some national and international standards are set, which lay down in detail the requirements which a quality plan must meet.</a:t>
            </a:r>
          </a:p>
          <a:p>
            <a:pPr algn="just"/>
            <a:r>
              <a:rPr lang="en-US" dirty="0" smtClean="0"/>
              <a:t>Examples are </a:t>
            </a:r>
            <a:r>
              <a:rPr lang="en-US" b="1" i="1" dirty="0" smtClean="0"/>
              <a:t>British Standard 5750</a:t>
            </a:r>
            <a:r>
              <a:rPr lang="en-US" dirty="0" smtClean="0"/>
              <a:t> and </a:t>
            </a:r>
            <a:r>
              <a:rPr lang="en-US" b="1" i="1" dirty="0" smtClean="0"/>
              <a:t>ISO 9000</a:t>
            </a:r>
            <a:r>
              <a:rPr lang="en-US" dirty="0" smtClean="0"/>
              <a:t>.</a:t>
            </a:r>
            <a:endParaRPr lang="en-US" dirty="0"/>
          </a:p>
        </p:txBody>
      </p:sp>
    </p:spTree>
    <p:extLst>
      <p:ext uri="{BB962C8B-B14F-4D97-AF65-F5344CB8AC3E}">
        <p14:creationId xmlns:p14="http://schemas.microsoft.com/office/powerpoint/2010/main" val="75402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smtClean="0"/>
              <a:t>Organizing is the process of arranging and allocating work, authority and resources among an organization’s members so that they can achieve organizational Goal (Stoner, Freeman and Gilbert).</a:t>
            </a:r>
          </a:p>
          <a:p>
            <a:pPr algn="just"/>
            <a:r>
              <a:rPr lang="en-US" b="1" dirty="0"/>
              <a:t>Organizing is the function of management that involves developing an organizational structure and allocating human resources to ensure the accomplishment of objectives</a:t>
            </a:r>
            <a:r>
              <a:rPr lang="en-US" dirty="0"/>
              <a:t>.</a:t>
            </a:r>
          </a:p>
          <a:p>
            <a:pPr algn="just"/>
            <a:endParaRPr lang="en-US" dirty="0"/>
          </a:p>
        </p:txBody>
      </p:sp>
      <p:sp>
        <p:nvSpPr>
          <p:cNvPr id="4" name="Title 1"/>
          <p:cNvSpPr>
            <a:spLocks noGrp="1"/>
          </p:cNvSpPr>
          <p:nvPr>
            <p:ph type="title"/>
          </p:nvPr>
        </p:nvSpPr>
        <p:spPr/>
        <p:txBody>
          <a:bodyPr/>
          <a:lstStyle/>
          <a:p>
            <a:r>
              <a:rPr lang="en-US" b="1" dirty="0" smtClean="0"/>
              <a:t>Organizing an Organization</a:t>
            </a:r>
            <a:endParaRPr lang="en-US" b="1" dirty="0"/>
          </a:p>
        </p:txBody>
      </p:sp>
    </p:spTree>
    <p:extLst>
      <p:ext uri="{BB962C8B-B14F-4D97-AF65-F5344CB8AC3E}">
        <p14:creationId xmlns:p14="http://schemas.microsoft.com/office/powerpoint/2010/main" val="2542405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Centralization vs Decentralization</a:t>
            </a:r>
            <a:endParaRPr lang="en-US" b="1" dirty="0"/>
          </a:p>
        </p:txBody>
      </p:sp>
      <p:sp>
        <p:nvSpPr>
          <p:cNvPr id="3" name="Content Placeholder 2"/>
          <p:cNvSpPr>
            <a:spLocks noGrp="1"/>
          </p:cNvSpPr>
          <p:nvPr>
            <p:ph idx="1"/>
          </p:nvPr>
        </p:nvSpPr>
        <p:spPr/>
        <p:txBody>
          <a:bodyPr/>
          <a:lstStyle/>
          <a:p>
            <a:pPr algn="just"/>
            <a:r>
              <a:rPr lang="en-US" dirty="0" smtClean="0"/>
              <a:t>Organizations can be centralised, decentralised and both.</a:t>
            </a:r>
          </a:p>
          <a:p>
            <a:pPr algn="just"/>
            <a:r>
              <a:rPr lang="en-US" dirty="0" smtClean="0"/>
              <a:t>In a </a:t>
            </a:r>
            <a:r>
              <a:rPr lang="en-US" b="1" i="1" dirty="0" smtClean="0"/>
              <a:t>centralised organization</a:t>
            </a:r>
            <a:r>
              <a:rPr lang="en-US" dirty="0" smtClean="0"/>
              <a:t>, many of the detailed operational decisions are taken at the center.</a:t>
            </a:r>
          </a:p>
          <a:p>
            <a:pPr algn="just"/>
            <a:r>
              <a:rPr lang="en-US" dirty="0" smtClean="0"/>
              <a:t>In a </a:t>
            </a:r>
            <a:r>
              <a:rPr lang="en-US" b="1" i="1" dirty="0" smtClean="0"/>
              <a:t>decentralised organization</a:t>
            </a:r>
            <a:r>
              <a:rPr lang="en-US" dirty="0" smtClean="0"/>
              <a:t>, as many details as possible are settled at local level.</a:t>
            </a:r>
            <a:endParaRPr lang="en-US" dirty="0"/>
          </a:p>
        </p:txBody>
      </p:sp>
    </p:spTree>
    <p:extLst>
      <p:ext uri="{BB962C8B-B14F-4D97-AF65-F5344CB8AC3E}">
        <p14:creationId xmlns:p14="http://schemas.microsoft.com/office/powerpoint/2010/main" val="711506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b="1" dirty="0"/>
              <a:t>Centralization refers to the concentration of management and decision-making power at the top of the organizational hierarchy for the purpose of coordinating financial, human, and other business resources. In centralized organizations, strategic planning, goal setting, budgeting, and talent deployment are typically conducted by a single, senior leader or leadership </a:t>
            </a:r>
            <a:r>
              <a:rPr lang="en-US" sz="2200" b="1" dirty="0" smtClean="0"/>
              <a:t>team.</a:t>
            </a:r>
          </a:p>
          <a:p>
            <a:pPr algn="just"/>
            <a:endParaRPr lang="en-US" sz="2200" b="1" dirty="0"/>
          </a:p>
          <a:p>
            <a:pPr algn="just"/>
            <a:r>
              <a:rPr lang="en-US" sz="2200" b="1" dirty="0"/>
              <a:t>However, decentralized organizations, formal decision-making</a:t>
            </a:r>
          </a:p>
          <a:p>
            <a:pPr algn="just"/>
            <a:r>
              <a:rPr lang="en-US" sz="2200" b="1" dirty="0"/>
              <a:t>power is distributed across multiple individuals or teams</a:t>
            </a:r>
            <a:r>
              <a:rPr lang="en-US" sz="2200" b="1" dirty="0" smtClean="0"/>
              <a:t>.</a:t>
            </a:r>
            <a:endParaRPr lang="en-US" sz="2200" b="1" dirty="0"/>
          </a:p>
        </p:txBody>
      </p:sp>
    </p:spTree>
    <p:extLst>
      <p:ext uri="{BB962C8B-B14F-4D97-AF65-F5344CB8AC3E}">
        <p14:creationId xmlns:p14="http://schemas.microsoft.com/office/powerpoint/2010/main" val="270042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Organizing</a:t>
            </a:r>
            <a:endParaRPr lang="en-US" dirty="0"/>
          </a:p>
        </p:txBody>
      </p:sp>
      <p:sp>
        <p:nvSpPr>
          <p:cNvPr id="3" name="Content Placeholder 2"/>
          <p:cNvSpPr>
            <a:spLocks noGrp="1"/>
          </p:cNvSpPr>
          <p:nvPr>
            <p:ph idx="1"/>
          </p:nvPr>
        </p:nvSpPr>
        <p:spPr>
          <a:xfrm>
            <a:off x="457200" y="2133600"/>
            <a:ext cx="8229600" cy="2667000"/>
          </a:xfrm>
        </p:spPr>
        <p:txBody>
          <a:bodyPr/>
          <a:lstStyle/>
          <a:p>
            <a:r>
              <a:rPr lang="en-US" dirty="0" smtClean="0"/>
              <a:t>Division of Work</a:t>
            </a:r>
          </a:p>
          <a:p>
            <a:r>
              <a:rPr lang="en-US" dirty="0" smtClean="0"/>
              <a:t>Grouping of Work</a:t>
            </a:r>
          </a:p>
          <a:p>
            <a:r>
              <a:rPr lang="en-US" dirty="0" smtClean="0"/>
              <a:t>Delegation of Authority</a:t>
            </a:r>
          </a:p>
          <a:p>
            <a:r>
              <a:rPr lang="en-US" dirty="0" smtClean="0"/>
              <a:t>Coordination of Work</a:t>
            </a:r>
            <a:endParaRPr lang="en-US" dirty="0"/>
          </a:p>
        </p:txBody>
      </p:sp>
    </p:spTree>
    <p:extLst>
      <p:ext uri="{BB962C8B-B14F-4D97-AF65-F5344CB8AC3E}">
        <p14:creationId xmlns:p14="http://schemas.microsoft.com/office/powerpoint/2010/main" val="1530540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Division of Work</a:t>
            </a:r>
            <a:endParaRPr lang="en-US" b="1" dirty="0"/>
          </a:p>
        </p:txBody>
      </p:sp>
      <p:sp>
        <p:nvSpPr>
          <p:cNvPr id="3" name="Content Placeholder 2"/>
          <p:cNvSpPr>
            <a:spLocks noGrp="1"/>
          </p:cNvSpPr>
          <p:nvPr>
            <p:ph idx="1"/>
          </p:nvPr>
        </p:nvSpPr>
        <p:spPr>
          <a:xfrm>
            <a:off x="457200" y="1417638"/>
            <a:ext cx="8229600" cy="4525963"/>
          </a:xfrm>
        </p:spPr>
        <p:txBody>
          <a:bodyPr>
            <a:normAutofit lnSpcReduction="10000"/>
          </a:bodyPr>
          <a:lstStyle/>
          <a:p>
            <a:pPr algn="just"/>
            <a:r>
              <a:rPr lang="en-US" dirty="0" smtClean="0"/>
              <a:t>An organization comes in to existence when the total task is divided in to the member of groups. Division of work is necessary not only because one individual can not do all the work but specialization results in efficiency and effectiveness.   </a:t>
            </a:r>
          </a:p>
          <a:p>
            <a:pPr algn="just"/>
            <a:r>
              <a:rPr lang="en-US" dirty="0" smtClean="0"/>
              <a:t>Henry </a:t>
            </a:r>
            <a:r>
              <a:rPr lang="en-US" dirty="0" err="1" smtClean="0"/>
              <a:t>Fayol</a:t>
            </a:r>
            <a:r>
              <a:rPr lang="en-US" dirty="0" smtClean="0"/>
              <a:t> stated that </a:t>
            </a:r>
            <a:r>
              <a:rPr lang="en-US" b="1" dirty="0" smtClean="0"/>
              <a:t>an </a:t>
            </a:r>
            <a:r>
              <a:rPr lang="en-US" b="1" dirty="0"/>
              <a:t>employee is given a specific task to do, they will become more efficient and skilled in it</a:t>
            </a:r>
            <a:r>
              <a:rPr lang="en-US" dirty="0"/>
              <a:t>.</a:t>
            </a:r>
            <a:r>
              <a:rPr lang="en-US" dirty="0" smtClean="0"/>
              <a:t>  </a:t>
            </a:r>
            <a:endParaRPr lang="en-US" dirty="0"/>
          </a:p>
        </p:txBody>
      </p:sp>
    </p:spTree>
    <p:extLst>
      <p:ext uri="{BB962C8B-B14F-4D97-AF65-F5344CB8AC3E}">
        <p14:creationId xmlns:p14="http://schemas.microsoft.com/office/powerpoint/2010/main" val="2535520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ews of various management thinkers on division of labor – Dr. Vidya  Hattangad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571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Grouping of Work</a:t>
            </a:r>
            <a:endParaRPr lang="en-US" b="1" dirty="0"/>
          </a:p>
        </p:txBody>
      </p:sp>
      <p:sp>
        <p:nvSpPr>
          <p:cNvPr id="3" name="Content Placeholder 2"/>
          <p:cNvSpPr>
            <a:spLocks noGrp="1"/>
          </p:cNvSpPr>
          <p:nvPr>
            <p:ph idx="1"/>
          </p:nvPr>
        </p:nvSpPr>
        <p:spPr>
          <a:xfrm>
            <a:off x="457200" y="1295400"/>
            <a:ext cx="8229600" cy="4830763"/>
          </a:xfrm>
        </p:spPr>
        <p:txBody>
          <a:bodyPr/>
          <a:lstStyle/>
          <a:p>
            <a:pPr algn="just"/>
            <a:r>
              <a:rPr lang="en-US" dirty="0" smtClean="0"/>
              <a:t>The various activities are grouped in departments or division according to similarities and common purpose. </a:t>
            </a:r>
            <a:endParaRPr lang="en-US" dirty="0"/>
          </a:p>
        </p:txBody>
      </p:sp>
      <p:pic>
        <p:nvPicPr>
          <p:cNvPr id="2050" name="Picture 2" descr="Difference Between Formal Groups and Informal Group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306206"/>
            <a:ext cx="5489575" cy="308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079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59" y="152400"/>
            <a:ext cx="8229600" cy="792162"/>
          </a:xfrm>
        </p:spPr>
        <p:txBody>
          <a:bodyPr>
            <a:normAutofit/>
          </a:bodyPr>
          <a:lstStyle/>
          <a:p>
            <a:r>
              <a:rPr lang="en-US" b="1" dirty="0"/>
              <a:t>Delegation of </a:t>
            </a:r>
            <a:r>
              <a:rPr lang="en-US" b="1" dirty="0" smtClean="0"/>
              <a:t>Authority</a:t>
            </a:r>
            <a:endParaRPr lang="en-US" b="1" dirty="0"/>
          </a:p>
        </p:txBody>
      </p:sp>
      <p:sp>
        <p:nvSpPr>
          <p:cNvPr id="3" name="Content Placeholder 2"/>
          <p:cNvSpPr>
            <a:spLocks noGrp="1"/>
          </p:cNvSpPr>
          <p:nvPr>
            <p:ph idx="1"/>
          </p:nvPr>
        </p:nvSpPr>
        <p:spPr>
          <a:xfrm>
            <a:off x="442759" y="1079423"/>
            <a:ext cx="8229600" cy="3048000"/>
          </a:xfrm>
        </p:spPr>
        <p:txBody>
          <a:bodyPr>
            <a:normAutofit lnSpcReduction="10000"/>
          </a:bodyPr>
          <a:lstStyle/>
          <a:p>
            <a:r>
              <a:rPr lang="en-US" dirty="0" smtClean="0"/>
              <a:t>Delegation of authority means division of authority and power downwards to the sub-ordinates.</a:t>
            </a:r>
          </a:p>
          <a:p>
            <a:r>
              <a:rPr lang="en-US" dirty="0" smtClean="0"/>
              <a:t>Delegation of authority can be defined as subdivision &amp; sub-allocation of powers to sub-ordinates in order to achieve effective results.</a:t>
            </a:r>
            <a:endParaRPr lang="en-US" dirty="0"/>
          </a:p>
        </p:txBody>
      </p:sp>
      <p:pic>
        <p:nvPicPr>
          <p:cNvPr id="1028" name="Picture 4" descr="What is Delegation of Authority? definition, meaning and features -  Business Jarg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262284"/>
            <a:ext cx="3429000" cy="236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42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dirty="0" smtClean="0"/>
              <a:t>Coordination of Work</a:t>
            </a:r>
            <a:endParaRPr lang="en-US" dirty="0"/>
          </a:p>
        </p:txBody>
      </p:sp>
      <p:sp>
        <p:nvSpPr>
          <p:cNvPr id="3" name="Content Placeholder 2"/>
          <p:cNvSpPr>
            <a:spLocks noGrp="1"/>
          </p:cNvSpPr>
          <p:nvPr>
            <p:ph idx="1"/>
          </p:nvPr>
        </p:nvSpPr>
        <p:spPr>
          <a:xfrm>
            <a:off x="457200" y="1143000"/>
            <a:ext cx="5867400" cy="5486400"/>
          </a:xfrm>
        </p:spPr>
        <p:txBody>
          <a:bodyPr>
            <a:normAutofit fontScale="92500" lnSpcReduction="20000"/>
          </a:bodyPr>
          <a:lstStyle/>
          <a:p>
            <a:pPr algn="just"/>
            <a:r>
              <a:rPr lang="en-US" dirty="0"/>
              <a:t>Coordination is </a:t>
            </a:r>
            <a:r>
              <a:rPr lang="en-US" b="1" dirty="0"/>
              <a:t>the function of management which ensures that different departments and groups work in sync</a:t>
            </a:r>
            <a:r>
              <a:rPr lang="en-US" dirty="0" smtClean="0"/>
              <a:t>.</a:t>
            </a:r>
          </a:p>
          <a:p>
            <a:pPr algn="just"/>
            <a:r>
              <a:rPr lang="en-US" dirty="0"/>
              <a:t>Coordination is, thus, "</a:t>
            </a:r>
            <a:r>
              <a:rPr lang="en-US" b="1" dirty="0"/>
              <a:t>the process of linking the activities of various departments of the </a:t>
            </a:r>
            <a:r>
              <a:rPr lang="en-US" b="1" dirty="0" smtClean="0"/>
              <a:t>organization</a:t>
            </a:r>
            <a:r>
              <a:rPr lang="en-US" dirty="0" smtClean="0"/>
              <a:t>." </a:t>
            </a:r>
            <a:r>
              <a:rPr lang="en-US" dirty="0"/>
              <a:t>Coordination is "the process of integrating the objectives and activities of the separate units, </a:t>
            </a:r>
            <a:r>
              <a:rPr lang="en-US" dirty="0" smtClean="0"/>
              <a:t>departments </a:t>
            </a:r>
            <a:r>
              <a:rPr lang="en-US" dirty="0"/>
              <a:t>or functional areas) of an </a:t>
            </a:r>
            <a:r>
              <a:rPr lang="en-US" dirty="0" smtClean="0"/>
              <a:t>organization </a:t>
            </a:r>
            <a:r>
              <a:rPr lang="en-US" dirty="0"/>
              <a:t>in order to achieve </a:t>
            </a:r>
            <a:r>
              <a:rPr lang="en-US" dirty="0" smtClean="0"/>
              <a:t>organizational </a:t>
            </a:r>
            <a:r>
              <a:rPr lang="en-US" dirty="0"/>
              <a:t>goals efficiently.</a:t>
            </a:r>
          </a:p>
        </p:txBody>
      </p:sp>
      <p:pic>
        <p:nvPicPr>
          <p:cNvPr id="4" name="Content Placeholder 4"/>
          <p:cNvPicPr>
            <a:picLocks noChangeAspect="1"/>
          </p:cNvPicPr>
          <p:nvPr/>
        </p:nvPicPr>
        <p:blipFill>
          <a:blip r:embed="rId2"/>
          <a:stretch>
            <a:fillRect/>
          </a:stretch>
        </p:blipFill>
        <p:spPr>
          <a:xfrm>
            <a:off x="6705600" y="2171700"/>
            <a:ext cx="2221014" cy="3429000"/>
          </a:xfrm>
          <a:prstGeom prst="rect">
            <a:avLst/>
          </a:prstGeom>
        </p:spPr>
      </p:pic>
    </p:spTree>
    <p:extLst>
      <p:ext uri="{BB962C8B-B14F-4D97-AF65-F5344CB8AC3E}">
        <p14:creationId xmlns:p14="http://schemas.microsoft.com/office/powerpoint/2010/main" val="838059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a:t>
            </a:r>
            <a:r>
              <a:rPr lang="en-US" dirty="0"/>
              <a:t>Process of Organizing</a:t>
            </a:r>
          </a:p>
        </p:txBody>
      </p:sp>
      <p:pic>
        <p:nvPicPr>
          <p:cNvPr id="4098" name="Picture 2" descr="What is Organising? Detailed outline. | Definition, process and  siginific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48017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058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2737</TotalTime>
  <Words>713</Words>
  <Application>Microsoft Office PowerPoint</Application>
  <PresentationFormat>On-screen Show (4:3)</PresentationFormat>
  <Paragraphs>64</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Professional Practices</vt:lpstr>
      <vt:lpstr>Organizing an Organization</vt:lpstr>
      <vt:lpstr>Process of Organizing</vt:lpstr>
      <vt:lpstr>Division of Work</vt:lpstr>
      <vt:lpstr>PowerPoint Presentation</vt:lpstr>
      <vt:lpstr>Grouping of Work</vt:lpstr>
      <vt:lpstr>Delegation of Authority</vt:lpstr>
      <vt:lpstr>Coordination of Work</vt:lpstr>
      <vt:lpstr>Diagram of Process of Organizing</vt:lpstr>
      <vt:lpstr>DUET Organizational Chart</vt:lpstr>
      <vt:lpstr>Functional Units Areas of an Organization</vt:lpstr>
      <vt:lpstr>PowerPoint Presentation</vt:lpstr>
      <vt:lpstr>PowerPoint Presentation</vt:lpstr>
      <vt:lpstr>Functional Units of an Organization</vt:lpstr>
      <vt:lpstr>Functional Units of an Organization</vt:lpstr>
      <vt:lpstr>PowerPoint Presentation</vt:lpstr>
      <vt:lpstr>Functional Units of an Organization</vt:lpstr>
      <vt:lpstr>Position of Quality Management</vt:lpstr>
      <vt:lpstr>Position of Quality Management</vt:lpstr>
      <vt:lpstr>Centralization vs Decentralization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ZULFIQAR HUSSAIN</cp:lastModifiedBy>
  <cp:revision>441</cp:revision>
  <cp:lastPrinted>2018-09-19T06:18:53Z</cp:lastPrinted>
  <dcterms:created xsi:type="dcterms:W3CDTF">2006-08-16T00:00:00Z</dcterms:created>
  <dcterms:modified xsi:type="dcterms:W3CDTF">2023-04-14T05:32:09Z</dcterms:modified>
</cp:coreProperties>
</file>