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83" r:id="rId7"/>
    <p:sldId id="284" r:id="rId8"/>
    <p:sldId id="279" r:id="rId9"/>
    <p:sldId id="280" r:id="rId10"/>
    <p:sldId id="282" r:id="rId11"/>
    <p:sldId id="281" r:id="rId12"/>
    <p:sldId id="263" r:id="rId13"/>
    <p:sldId id="264" r:id="rId14"/>
    <p:sldId id="275" r:id="rId15"/>
    <p:sldId id="265" r:id="rId16"/>
    <p:sldId id="266" r:id="rId17"/>
    <p:sldId id="267" r:id="rId18"/>
    <p:sldId id="268" r:id="rId19"/>
    <p:sldId id="274" r:id="rId20"/>
    <p:sldId id="269" r:id="rId21"/>
    <p:sldId id="270" r:id="rId22"/>
    <p:sldId id="272"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09" autoAdjust="0"/>
  </p:normalViewPr>
  <p:slideViewPr>
    <p:cSldViewPr>
      <p:cViewPr varScale="1">
        <p:scale>
          <a:sx n="58" d="100"/>
          <a:sy n="58" d="100"/>
        </p:scale>
        <p:origin x="17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2B748-5E92-4E35-9B09-1CD019D114B3}" type="datetimeFigureOut">
              <a:rPr lang="en-US" smtClean="0"/>
              <a:t>4/28/2023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FF236D-0884-4F19-8AA3-C876A8B40C23}" type="slidenum">
              <a:rPr lang="en-US" smtClean="0"/>
              <a:t>‹#›</a:t>
            </a:fld>
            <a:endParaRPr lang="en-US"/>
          </a:p>
        </p:txBody>
      </p:sp>
    </p:spTree>
    <p:extLst>
      <p:ext uri="{BB962C8B-B14F-4D97-AF65-F5344CB8AC3E}">
        <p14:creationId xmlns:p14="http://schemas.microsoft.com/office/powerpoint/2010/main" val="3554745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study of structure and internal</a:t>
            </a:r>
            <a:r>
              <a:rPr lang="en-US" baseline="0" dirty="0" smtClean="0"/>
              <a:t> working of something.</a:t>
            </a:r>
            <a:endParaRPr lang="en-US" dirty="0"/>
          </a:p>
        </p:txBody>
      </p:sp>
      <p:sp>
        <p:nvSpPr>
          <p:cNvPr id="4" name="Slide Number Placeholder 3"/>
          <p:cNvSpPr>
            <a:spLocks noGrp="1"/>
          </p:cNvSpPr>
          <p:nvPr>
            <p:ph type="sldNum" sz="quarter" idx="10"/>
          </p:nvPr>
        </p:nvSpPr>
        <p:spPr/>
        <p:txBody>
          <a:bodyPr/>
          <a:lstStyle/>
          <a:p>
            <a:fld id="{9DFF236D-0884-4F19-8AA3-C876A8B40C23}" type="slidenum">
              <a:rPr lang="en-US" smtClean="0"/>
              <a:t>2</a:t>
            </a:fld>
            <a:endParaRPr lang="en-US"/>
          </a:p>
        </p:txBody>
      </p:sp>
    </p:spTree>
    <p:extLst>
      <p:ext uri="{BB962C8B-B14F-4D97-AF65-F5344CB8AC3E}">
        <p14:creationId xmlns:p14="http://schemas.microsoft.com/office/powerpoint/2010/main" val="75904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Designing </a:t>
            </a:r>
            <a:r>
              <a:rPr lang="en-US" dirty="0" smtClean="0">
                <a:solidFill>
                  <a:srgbClr val="FF0000"/>
                </a:solidFill>
              </a:rPr>
              <a:t>consists of both technical specifications and user interface.</a:t>
            </a:r>
          </a:p>
          <a:p>
            <a:r>
              <a:rPr lang="en-US" sz="1200" b="1" i="0" kern="1200" dirty="0" smtClean="0">
                <a:solidFill>
                  <a:schemeClr val="tx1"/>
                </a:solidFill>
                <a:effectLst/>
                <a:latin typeface="+mn-lt"/>
                <a:ea typeface="+mn-ea"/>
                <a:cs typeface="+mn-cs"/>
              </a:rPr>
              <a:t>Coding is a language written using protocol of language to develop apps, software's, etc</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Software </a:t>
            </a:r>
            <a:r>
              <a:rPr lang="en-US" sz="1200" b="1" i="0" kern="1200" dirty="0" smtClean="0">
                <a:solidFill>
                  <a:schemeClr val="tx1"/>
                </a:solidFill>
                <a:effectLst/>
                <a:latin typeface="+mn-lt"/>
                <a:ea typeface="+mn-ea"/>
                <a:cs typeface="+mn-cs"/>
              </a:rPr>
              <a:t>testing is the process of evaluating and verifying that a software product or application does what it is supposed to do</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DFF236D-0884-4F19-8AA3-C876A8B40C23}" type="slidenum">
              <a:rPr lang="en-US" smtClean="0"/>
              <a:t>5</a:t>
            </a:fld>
            <a:endParaRPr lang="en-US"/>
          </a:p>
        </p:txBody>
      </p:sp>
    </p:spTree>
    <p:extLst>
      <p:ext uri="{BB962C8B-B14F-4D97-AF65-F5344CB8AC3E}">
        <p14:creationId xmlns:p14="http://schemas.microsoft.com/office/powerpoint/2010/main" val="178697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shareholder is any person, company, or institution that owns shares in a company's stock. A company shareholder can hold as little as one share.</a:t>
            </a:r>
          </a:p>
          <a:p>
            <a:r>
              <a:rPr lang="en-US" sz="1200" b="0" i="0" kern="1200" dirty="0" smtClean="0">
                <a:solidFill>
                  <a:schemeClr val="tx1"/>
                </a:solidFill>
                <a:effectLst/>
                <a:latin typeface="+mn-lt"/>
                <a:ea typeface="+mn-ea"/>
                <a:cs typeface="+mn-cs"/>
              </a:rPr>
              <a:t>The shareholders of a company are effectively the company's financial supporters. They provide finance to a company by purchasing shares in the company, and thus become shareholders – and part owners of the company.</a:t>
            </a:r>
          </a:p>
          <a:p>
            <a:r>
              <a:rPr lang="en-US" sz="1200" b="0" i="0" kern="1200" dirty="0" smtClean="0">
                <a:solidFill>
                  <a:schemeClr val="tx1"/>
                </a:solidFill>
                <a:effectLst/>
                <a:latin typeface="+mn-lt"/>
                <a:ea typeface="+mn-ea"/>
                <a:cs typeface="+mn-cs"/>
              </a:rPr>
              <a:t>The number of shares decides their percentage of ownership</a:t>
            </a:r>
            <a:endParaRPr lang="en-US" dirty="0"/>
          </a:p>
        </p:txBody>
      </p:sp>
      <p:sp>
        <p:nvSpPr>
          <p:cNvPr id="4" name="Slide Number Placeholder 3"/>
          <p:cNvSpPr>
            <a:spLocks noGrp="1"/>
          </p:cNvSpPr>
          <p:nvPr>
            <p:ph type="sldNum" sz="quarter" idx="10"/>
          </p:nvPr>
        </p:nvSpPr>
        <p:spPr/>
        <p:txBody>
          <a:bodyPr/>
          <a:lstStyle/>
          <a:p>
            <a:fld id="{9DFF236D-0884-4F19-8AA3-C876A8B40C23}" type="slidenum">
              <a:rPr lang="en-US" smtClean="0"/>
              <a:t>12</a:t>
            </a:fld>
            <a:endParaRPr lang="en-US"/>
          </a:p>
        </p:txBody>
      </p:sp>
    </p:spTree>
    <p:extLst>
      <p:ext uri="{BB962C8B-B14F-4D97-AF65-F5344CB8AC3E}">
        <p14:creationId xmlns:p14="http://schemas.microsoft.com/office/powerpoint/2010/main" val="1757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F236D-0884-4F19-8AA3-C876A8B40C23}" type="slidenum">
              <a:rPr lang="en-US" smtClean="0"/>
              <a:t>13</a:t>
            </a:fld>
            <a:endParaRPr lang="en-US"/>
          </a:p>
        </p:txBody>
      </p:sp>
    </p:spTree>
    <p:extLst>
      <p:ext uri="{BB962C8B-B14F-4D97-AF65-F5344CB8AC3E}">
        <p14:creationId xmlns:p14="http://schemas.microsoft.com/office/powerpoint/2010/main" val="1902576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Cold calling</a:t>
            </a:r>
            <a:r>
              <a:rPr lang="en-US" dirty="0" smtClean="0"/>
              <a:t> is the solicitation of business from potential customers who have had no prior contact with the salesperson conducting the </a:t>
            </a:r>
            <a:r>
              <a:rPr lang="en-US" i="1" dirty="0" smtClean="0"/>
              <a:t>call</a:t>
            </a:r>
            <a:r>
              <a:rPr lang="en-US" dirty="0" smtClean="0"/>
              <a:t>. </a:t>
            </a:r>
            <a:r>
              <a:rPr lang="en-US" i="1" dirty="0" smtClean="0"/>
              <a:t>Cold calling</a:t>
            </a:r>
            <a:r>
              <a:rPr lang="en-US" dirty="0" smtClean="0"/>
              <a:t> is an attempt to convince potential customers to purchase either the salesperson's product or service.</a:t>
            </a:r>
            <a:endParaRPr lang="en-US" dirty="0"/>
          </a:p>
        </p:txBody>
      </p:sp>
      <p:sp>
        <p:nvSpPr>
          <p:cNvPr id="4" name="Slide Number Placeholder 3"/>
          <p:cNvSpPr>
            <a:spLocks noGrp="1"/>
          </p:cNvSpPr>
          <p:nvPr>
            <p:ph type="sldNum" sz="quarter" idx="10"/>
          </p:nvPr>
        </p:nvSpPr>
        <p:spPr/>
        <p:txBody>
          <a:bodyPr/>
          <a:lstStyle/>
          <a:p>
            <a:fld id="{9DFF236D-0884-4F19-8AA3-C876A8B40C23}" type="slidenum">
              <a:rPr lang="en-US" smtClean="0"/>
              <a:t>18</a:t>
            </a:fld>
            <a:endParaRPr lang="en-US"/>
          </a:p>
        </p:txBody>
      </p:sp>
    </p:spTree>
    <p:extLst>
      <p:ext uri="{BB962C8B-B14F-4D97-AF65-F5344CB8AC3E}">
        <p14:creationId xmlns:p14="http://schemas.microsoft.com/office/powerpoint/2010/main" val="3611895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icreativez.com/software-companies-in-pakistan.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895600"/>
            <a:ext cx="6400800" cy="1752600"/>
          </a:xfrm>
        </p:spPr>
        <p:txBody>
          <a:bodyPr>
            <a:normAutofit/>
          </a:bodyPr>
          <a:lstStyle/>
          <a:p>
            <a:r>
              <a:rPr lang="en-US" sz="5400" b="1" smtClean="0">
                <a:solidFill>
                  <a:schemeClr val="tx2"/>
                </a:solidFill>
              </a:rPr>
              <a:t>“Anatomy of a Software House”</a:t>
            </a:r>
            <a:endParaRPr lang="en-US" sz="5400" b="1" dirty="0">
              <a:solidFill>
                <a:schemeClr val="tx2"/>
              </a:solidFill>
            </a:endParaRPr>
          </a:p>
        </p:txBody>
      </p:sp>
    </p:spTree>
    <p:extLst>
      <p:ext uri="{BB962C8B-B14F-4D97-AF65-F5344CB8AC3E}">
        <p14:creationId xmlns:p14="http://schemas.microsoft.com/office/powerpoint/2010/main" val="78026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Ten SW Companies in Pak:</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www.icreativez.com/software-companies-in-pakistan.aspx</a:t>
            </a:r>
            <a:endParaRPr lang="en-US" dirty="0" smtClean="0"/>
          </a:p>
          <a:p>
            <a:r>
              <a:rPr lang="en-US" dirty="0" smtClean="0"/>
              <a:t>Explore the above link and find Portfolio , Anatomy of Software Houses, Legal Forms,. ETC. </a:t>
            </a:r>
          </a:p>
        </p:txBody>
      </p:sp>
    </p:spTree>
    <p:extLst>
      <p:ext uri="{BB962C8B-B14F-4D97-AF65-F5344CB8AC3E}">
        <p14:creationId xmlns:p14="http://schemas.microsoft.com/office/powerpoint/2010/main" val="2901947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Anatomy of a software House</a:t>
            </a:r>
            <a:endParaRPr lang="en-US" b="1" dirty="0"/>
          </a:p>
        </p:txBody>
      </p:sp>
      <p:sp>
        <p:nvSpPr>
          <p:cNvPr id="3" name="Content Placeholder 2"/>
          <p:cNvSpPr>
            <a:spLocks noGrp="1"/>
          </p:cNvSpPr>
          <p:nvPr>
            <p:ph idx="1"/>
          </p:nvPr>
        </p:nvSpPr>
        <p:spPr/>
        <p:txBody>
          <a:bodyPr/>
          <a:lstStyle/>
          <a:p>
            <a:endParaRPr lang="en-US" dirty="0"/>
          </a:p>
        </p:txBody>
      </p:sp>
      <p:pic>
        <p:nvPicPr>
          <p:cNvPr id="1026" name="Picture 2" descr="C:\Users\IBRAHIM\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173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Shareholders</a:t>
            </a:r>
            <a:endParaRPr lang="en-US" b="1" dirty="0"/>
          </a:p>
        </p:txBody>
      </p:sp>
      <p:sp>
        <p:nvSpPr>
          <p:cNvPr id="3" name="Content Placeholder 2"/>
          <p:cNvSpPr>
            <a:spLocks noGrp="1"/>
          </p:cNvSpPr>
          <p:nvPr>
            <p:ph idx="1"/>
          </p:nvPr>
        </p:nvSpPr>
        <p:spPr/>
        <p:txBody>
          <a:bodyPr/>
          <a:lstStyle/>
          <a:p>
            <a:r>
              <a:rPr lang="en-US" dirty="0" smtClean="0"/>
              <a:t>Owners of the company</a:t>
            </a:r>
          </a:p>
          <a:p>
            <a:r>
              <a:rPr lang="en-US" dirty="0" smtClean="0"/>
              <a:t>Elect the board of directors</a:t>
            </a:r>
          </a:p>
          <a:p>
            <a:r>
              <a:rPr lang="en-US" dirty="0" smtClean="0"/>
              <a:t>Vote on issues</a:t>
            </a:r>
          </a:p>
          <a:p>
            <a:r>
              <a:rPr lang="en-US" dirty="0" smtClean="0"/>
              <a:t>Same for private and public companies</a:t>
            </a:r>
          </a:p>
        </p:txBody>
      </p:sp>
    </p:spTree>
    <p:extLst>
      <p:ext uri="{BB962C8B-B14F-4D97-AF65-F5344CB8AC3E}">
        <p14:creationId xmlns:p14="http://schemas.microsoft.com/office/powerpoint/2010/main" val="411810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Board of Directors</a:t>
            </a:r>
            <a:endParaRPr lang="en-US" b="1" dirty="0"/>
          </a:p>
        </p:txBody>
      </p:sp>
      <p:sp>
        <p:nvSpPr>
          <p:cNvPr id="3" name="Content Placeholder 2"/>
          <p:cNvSpPr>
            <a:spLocks noGrp="1"/>
          </p:cNvSpPr>
          <p:nvPr>
            <p:ph idx="1"/>
          </p:nvPr>
        </p:nvSpPr>
        <p:spPr/>
        <p:txBody>
          <a:bodyPr>
            <a:normAutofit/>
          </a:bodyPr>
          <a:lstStyle/>
          <a:p>
            <a:pPr algn="just"/>
            <a:r>
              <a:rPr lang="en-US" dirty="0" smtClean="0"/>
              <a:t>Represent shareholders interests</a:t>
            </a:r>
          </a:p>
          <a:p>
            <a:pPr algn="just"/>
            <a:r>
              <a:rPr lang="en-US" dirty="0" smtClean="0"/>
              <a:t>Governing </a:t>
            </a:r>
            <a:r>
              <a:rPr lang="en-US" dirty="0"/>
              <a:t>the organization by establishing broad policies and setting out strategic </a:t>
            </a:r>
            <a:r>
              <a:rPr lang="en-US" dirty="0" smtClean="0"/>
              <a:t>objectives.</a:t>
            </a:r>
            <a:endParaRPr lang="en-US" dirty="0"/>
          </a:p>
          <a:p>
            <a:pPr algn="just"/>
            <a:r>
              <a:rPr lang="en-US" dirty="0" smtClean="0"/>
              <a:t>Selecting</a:t>
            </a:r>
            <a:r>
              <a:rPr lang="en-US" dirty="0"/>
              <a:t>, appointing, supporting and reviewing the performance of </a:t>
            </a:r>
            <a:r>
              <a:rPr lang="en-US" dirty="0" smtClean="0"/>
              <a:t>the chief executive Officer</a:t>
            </a:r>
          </a:p>
          <a:p>
            <a:pPr algn="just"/>
            <a:r>
              <a:rPr lang="en-US" dirty="0" smtClean="0"/>
              <a:t>Terminating </a:t>
            </a:r>
            <a:r>
              <a:rPr lang="en-US" dirty="0"/>
              <a:t>the chief </a:t>
            </a:r>
            <a:r>
              <a:rPr lang="en-US" dirty="0" smtClean="0"/>
              <a:t>executive Officer</a:t>
            </a:r>
            <a:r>
              <a:rPr lang="en-US" dirty="0"/>
              <a:t>.</a:t>
            </a:r>
          </a:p>
        </p:txBody>
      </p:sp>
    </p:spTree>
    <p:extLst>
      <p:ext uri="{BB962C8B-B14F-4D97-AF65-F5344CB8AC3E}">
        <p14:creationId xmlns:p14="http://schemas.microsoft.com/office/powerpoint/2010/main" val="8566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Board of Directors</a:t>
            </a:r>
            <a:endParaRPr lang="en-US" dirty="0"/>
          </a:p>
        </p:txBody>
      </p:sp>
      <p:sp>
        <p:nvSpPr>
          <p:cNvPr id="3" name="Content Placeholder 2"/>
          <p:cNvSpPr>
            <a:spLocks noGrp="1"/>
          </p:cNvSpPr>
          <p:nvPr>
            <p:ph idx="1"/>
          </p:nvPr>
        </p:nvSpPr>
        <p:spPr/>
        <p:txBody>
          <a:bodyPr/>
          <a:lstStyle/>
          <a:p>
            <a:pPr algn="just"/>
            <a:r>
              <a:rPr lang="en-US" dirty="0"/>
              <a:t>E</a:t>
            </a:r>
            <a:r>
              <a:rPr lang="en-US" dirty="0" smtClean="0"/>
              <a:t>nsure </a:t>
            </a:r>
            <a:r>
              <a:rPr lang="en-US" dirty="0"/>
              <a:t>the availability of adequate financial resources</a:t>
            </a:r>
          </a:p>
          <a:p>
            <a:pPr algn="just"/>
            <a:r>
              <a:rPr lang="en-US" dirty="0"/>
              <a:t>A</a:t>
            </a:r>
            <a:r>
              <a:rPr lang="en-US" dirty="0" smtClean="0"/>
              <a:t>pprove </a:t>
            </a:r>
            <a:r>
              <a:rPr lang="en-US" dirty="0"/>
              <a:t>annual budgets</a:t>
            </a:r>
          </a:p>
          <a:p>
            <a:pPr algn="just"/>
            <a:r>
              <a:rPr lang="en-US" dirty="0"/>
              <a:t>A</a:t>
            </a:r>
            <a:r>
              <a:rPr lang="en-US" dirty="0" smtClean="0"/>
              <a:t>ccountable </a:t>
            </a:r>
            <a:r>
              <a:rPr lang="en-US" dirty="0"/>
              <a:t>to the stakeholders for the organization's </a:t>
            </a:r>
            <a:r>
              <a:rPr lang="en-US" dirty="0" smtClean="0"/>
              <a:t>performance</a:t>
            </a:r>
            <a:endParaRPr lang="en-US" dirty="0"/>
          </a:p>
          <a:p>
            <a:pPr algn="just"/>
            <a:r>
              <a:rPr lang="en-US" dirty="0"/>
              <a:t>S</a:t>
            </a:r>
            <a:r>
              <a:rPr lang="en-US" dirty="0" smtClean="0"/>
              <a:t>et </a:t>
            </a:r>
            <a:r>
              <a:rPr lang="en-US" dirty="0"/>
              <a:t>the salaries, compensation and benefits of senior </a:t>
            </a:r>
            <a:r>
              <a:rPr lang="en-US" dirty="0" smtClean="0"/>
              <a:t>management</a:t>
            </a:r>
            <a:endParaRPr lang="en-US" dirty="0"/>
          </a:p>
        </p:txBody>
      </p:sp>
    </p:spTree>
    <p:extLst>
      <p:ext uri="{BB962C8B-B14F-4D97-AF65-F5344CB8AC3E}">
        <p14:creationId xmlns:p14="http://schemas.microsoft.com/office/powerpoint/2010/main" val="2324559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Chief Executive Officer</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Appointed by the board of directors</a:t>
            </a:r>
          </a:p>
          <a:p>
            <a:pPr algn="just"/>
            <a:r>
              <a:rPr lang="en-US" dirty="0" smtClean="0"/>
              <a:t>Communicate, </a:t>
            </a:r>
            <a:r>
              <a:rPr lang="en-US" dirty="0"/>
              <a:t>on behalf of the company, with shareholders, government entities, and the public </a:t>
            </a:r>
            <a:endParaRPr lang="en-US" dirty="0" smtClean="0"/>
          </a:p>
          <a:p>
            <a:pPr algn="just"/>
            <a:r>
              <a:rPr lang="en-US" dirty="0" smtClean="0"/>
              <a:t>Lead </a:t>
            </a:r>
            <a:r>
              <a:rPr lang="en-US" dirty="0"/>
              <a:t>the development of the company’s short- and long-term strategy </a:t>
            </a:r>
            <a:endParaRPr lang="en-US" dirty="0" smtClean="0"/>
          </a:p>
          <a:p>
            <a:pPr algn="just"/>
            <a:r>
              <a:rPr lang="en-US" dirty="0" smtClean="0"/>
              <a:t>Create </a:t>
            </a:r>
            <a:r>
              <a:rPr lang="en-US" dirty="0"/>
              <a:t>and </a:t>
            </a:r>
            <a:r>
              <a:rPr lang="en-US" dirty="0" smtClean="0"/>
              <a:t>implement </a:t>
            </a:r>
            <a:r>
              <a:rPr lang="en-US" dirty="0"/>
              <a:t>the company or organization’s vision and mission </a:t>
            </a:r>
            <a:endParaRPr lang="en-US" dirty="0" smtClean="0"/>
          </a:p>
          <a:p>
            <a:pPr algn="just"/>
            <a:r>
              <a:rPr lang="en-US" dirty="0" smtClean="0"/>
              <a:t>Evaluate </a:t>
            </a:r>
            <a:r>
              <a:rPr lang="en-US" dirty="0"/>
              <a:t>the work of other executive leaders within the </a:t>
            </a:r>
            <a:r>
              <a:rPr lang="en-US" dirty="0" smtClean="0"/>
              <a:t>company.</a:t>
            </a:r>
          </a:p>
        </p:txBody>
      </p:sp>
    </p:spTree>
    <p:extLst>
      <p:ext uri="{BB962C8B-B14F-4D97-AF65-F5344CB8AC3E}">
        <p14:creationId xmlns:p14="http://schemas.microsoft.com/office/powerpoint/2010/main" val="370222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Executive Team</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err="1" smtClean="0"/>
              <a:t>Vp</a:t>
            </a:r>
            <a:r>
              <a:rPr lang="en-US" dirty="0" smtClean="0"/>
              <a:t> level officers; Managed by CEO</a:t>
            </a:r>
          </a:p>
          <a:p>
            <a:pPr algn="just"/>
            <a:r>
              <a:rPr lang="en-US" dirty="0" smtClean="0"/>
              <a:t>In charge of day to day functional areas</a:t>
            </a:r>
          </a:p>
          <a:p>
            <a:pPr algn="just"/>
            <a:r>
              <a:rPr lang="en-US" dirty="0" smtClean="0"/>
              <a:t>Meet regulararly to coordinate strategy, budget etc</a:t>
            </a:r>
          </a:p>
          <a:p>
            <a:pPr algn="just"/>
            <a:r>
              <a:rPr lang="en-US" dirty="0"/>
              <a:t>M</a:t>
            </a:r>
            <a:r>
              <a:rPr lang="en-US" dirty="0" smtClean="0"/>
              <a:t>anage </a:t>
            </a:r>
            <a:r>
              <a:rPr lang="en-US" dirty="0"/>
              <a:t>the Group's business as a </a:t>
            </a:r>
            <a:r>
              <a:rPr lang="en-US" dirty="0" smtClean="0"/>
              <a:t>whole </a:t>
            </a:r>
          </a:p>
          <a:p>
            <a:pPr algn="just"/>
            <a:r>
              <a:rPr lang="en-US" dirty="0"/>
              <a:t>H</a:t>
            </a:r>
            <a:r>
              <a:rPr lang="en-US" dirty="0" smtClean="0"/>
              <a:t>ave </a:t>
            </a:r>
            <a:r>
              <a:rPr lang="en-US" dirty="0"/>
              <a:t>extensive authorities within their individual areas of </a:t>
            </a:r>
            <a:r>
              <a:rPr lang="en-US" b="1" dirty="0"/>
              <a:t>responsibility</a:t>
            </a:r>
            <a:r>
              <a:rPr lang="en-US" dirty="0"/>
              <a:t> and have the duty to develop the company's operations in line with the targets set by the Board of Directors and the CEO.</a:t>
            </a:r>
          </a:p>
        </p:txBody>
      </p:sp>
    </p:spTree>
    <p:extLst>
      <p:ext uri="{BB962C8B-B14F-4D97-AF65-F5344CB8AC3E}">
        <p14:creationId xmlns:p14="http://schemas.microsoft.com/office/powerpoint/2010/main" val="10420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Marketing</a:t>
            </a:r>
            <a:endParaRPr lang="en-US" b="1" dirty="0"/>
          </a:p>
        </p:txBody>
      </p:sp>
      <p:sp>
        <p:nvSpPr>
          <p:cNvPr id="3" name="Content Placeholder 2"/>
          <p:cNvSpPr>
            <a:spLocks noGrp="1"/>
          </p:cNvSpPr>
          <p:nvPr>
            <p:ph idx="1"/>
          </p:nvPr>
        </p:nvSpPr>
        <p:spPr/>
        <p:txBody>
          <a:bodyPr>
            <a:normAutofit/>
          </a:bodyPr>
          <a:lstStyle/>
          <a:p>
            <a:pPr algn="just"/>
            <a:r>
              <a:rPr lang="en-US" dirty="0"/>
              <a:t>C</a:t>
            </a:r>
            <a:r>
              <a:rPr lang="en-US" dirty="0" smtClean="0"/>
              <a:t>reate </a:t>
            </a:r>
            <a:r>
              <a:rPr lang="en-US" dirty="0"/>
              <a:t>awareness of and develop the brand you're </a:t>
            </a:r>
            <a:r>
              <a:rPr lang="en-US" dirty="0" smtClean="0"/>
              <a:t>marketing</a:t>
            </a:r>
          </a:p>
          <a:p>
            <a:pPr algn="just"/>
            <a:r>
              <a:rPr lang="en-US" dirty="0"/>
              <a:t>C</a:t>
            </a:r>
            <a:r>
              <a:rPr lang="en-US" dirty="0" smtClean="0"/>
              <a:t>ommunicate </a:t>
            </a:r>
            <a:r>
              <a:rPr lang="en-US" dirty="0"/>
              <a:t>with target audiences and build and develop customer </a:t>
            </a:r>
            <a:r>
              <a:rPr lang="en-US" dirty="0" smtClean="0"/>
              <a:t>relationships</a:t>
            </a:r>
          </a:p>
          <a:p>
            <a:pPr algn="just"/>
            <a:r>
              <a:rPr lang="en-US" dirty="0"/>
              <a:t>H</a:t>
            </a:r>
            <a:r>
              <a:rPr lang="en-US" dirty="0" smtClean="0"/>
              <a:t>elp </a:t>
            </a:r>
            <a:r>
              <a:rPr lang="en-US" dirty="0"/>
              <a:t>with marketing plans, advertising, direct marketing and </a:t>
            </a:r>
            <a:r>
              <a:rPr lang="en-US" dirty="0" smtClean="0"/>
              <a:t>campaigns.</a:t>
            </a:r>
          </a:p>
        </p:txBody>
      </p:sp>
    </p:spTree>
    <p:extLst>
      <p:ext uri="{BB962C8B-B14F-4D97-AF65-F5344CB8AC3E}">
        <p14:creationId xmlns:p14="http://schemas.microsoft.com/office/powerpoint/2010/main" val="1479028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Sales</a:t>
            </a:r>
            <a:endParaRPr lang="en-US" b="1" dirty="0"/>
          </a:p>
        </p:txBody>
      </p:sp>
      <p:sp>
        <p:nvSpPr>
          <p:cNvPr id="3" name="Content Placeholder 2"/>
          <p:cNvSpPr>
            <a:spLocks noGrp="1"/>
          </p:cNvSpPr>
          <p:nvPr>
            <p:ph idx="1"/>
          </p:nvPr>
        </p:nvSpPr>
        <p:spPr/>
        <p:txBody>
          <a:bodyPr>
            <a:normAutofit/>
          </a:bodyPr>
          <a:lstStyle/>
          <a:p>
            <a:pPr algn="just"/>
            <a:r>
              <a:rPr lang="en-US" dirty="0"/>
              <a:t>Conduct market research to identify selling possibilities and evaluate customer needs </a:t>
            </a:r>
            <a:endParaRPr lang="en-US" dirty="0" smtClean="0"/>
          </a:p>
          <a:p>
            <a:pPr algn="just"/>
            <a:r>
              <a:rPr lang="en-US" dirty="0" smtClean="0"/>
              <a:t>Actively </a:t>
            </a:r>
            <a:r>
              <a:rPr lang="en-US" dirty="0"/>
              <a:t>seek out new sales opportunities through cold calling, networking and social media </a:t>
            </a:r>
            <a:endParaRPr lang="en-US" dirty="0" smtClean="0"/>
          </a:p>
          <a:p>
            <a:pPr algn="just"/>
            <a:r>
              <a:rPr lang="en-US" dirty="0" smtClean="0"/>
              <a:t>Set </a:t>
            </a:r>
            <a:r>
              <a:rPr lang="en-US" dirty="0"/>
              <a:t>up meetings with potential clients and listen to their wishes and concerns </a:t>
            </a:r>
            <a:endParaRPr lang="en-US" dirty="0" smtClean="0"/>
          </a:p>
        </p:txBody>
      </p:sp>
    </p:spTree>
    <p:extLst>
      <p:ext uri="{BB962C8B-B14F-4D97-AF65-F5344CB8AC3E}">
        <p14:creationId xmlns:p14="http://schemas.microsoft.com/office/powerpoint/2010/main" val="2508956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Sales</a:t>
            </a:r>
            <a:endParaRPr lang="en-US" dirty="0"/>
          </a:p>
        </p:txBody>
      </p:sp>
      <p:sp>
        <p:nvSpPr>
          <p:cNvPr id="3" name="Content Placeholder 2"/>
          <p:cNvSpPr>
            <a:spLocks noGrp="1"/>
          </p:cNvSpPr>
          <p:nvPr>
            <p:ph idx="1"/>
          </p:nvPr>
        </p:nvSpPr>
        <p:spPr/>
        <p:txBody>
          <a:bodyPr/>
          <a:lstStyle/>
          <a:p>
            <a:pPr algn="just"/>
            <a:r>
              <a:rPr lang="en-US" dirty="0"/>
              <a:t>Prepare and deliver appropriate presentations on products/ services </a:t>
            </a:r>
          </a:p>
          <a:p>
            <a:pPr algn="just"/>
            <a:r>
              <a:rPr lang="en-US" dirty="0"/>
              <a:t>Create frequent reviews and reports with sales and financial data</a:t>
            </a:r>
          </a:p>
          <a:p>
            <a:pPr algn="just"/>
            <a:r>
              <a:rPr lang="en-US" dirty="0"/>
              <a:t>Ensure the availability of stock for sales</a:t>
            </a:r>
          </a:p>
          <a:p>
            <a:pPr algn="just"/>
            <a:r>
              <a:rPr lang="en-US" dirty="0"/>
              <a:t>Negotiate/close deals and handle complaints or objections</a:t>
            </a:r>
          </a:p>
          <a:p>
            <a:endParaRPr lang="en-US" dirty="0"/>
          </a:p>
        </p:txBody>
      </p:sp>
    </p:spTree>
    <p:extLst>
      <p:ext uri="{BB962C8B-B14F-4D97-AF65-F5344CB8AC3E}">
        <p14:creationId xmlns:p14="http://schemas.microsoft.com/office/powerpoint/2010/main" val="232045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Anatomy</a:t>
            </a:r>
            <a:endParaRPr lang="en-US" b="1" dirty="0"/>
          </a:p>
        </p:txBody>
      </p:sp>
      <p:sp>
        <p:nvSpPr>
          <p:cNvPr id="3" name="Content Placeholder 2"/>
          <p:cNvSpPr>
            <a:spLocks noGrp="1"/>
          </p:cNvSpPr>
          <p:nvPr>
            <p:ph idx="1"/>
          </p:nvPr>
        </p:nvSpPr>
        <p:spPr/>
        <p:txBody>
          <a:bodyPr/>
          <a:lstStyle/>
          <a:p>
            <a:r>
              <a:rPr lang="en-US" dirty="0" smtClean="0"/>
              <a:t>Anatomy is study of</a:t>
            </a:r>
          </a:p>
          <a:p>
            <a:pPr lvl="1"/>
            <a:r>
              <a:rPr lang="en-US" dirty="0" smtClean="0"/>
              <a:t>Structure </a:t>
            </a:r>
            <a:endParaRPr lang="en-US" dirty="0"/>
          </a:p>
          <a:p>
            <a:pPr lvl="1"/>
            <a:r>
              <a:rPr lang="en-US" dirty="0"/>
              <a:t>Organization</a:t>
            </a:r>
          </a:p>
          <a:p>
            <a:pPr lvl="1"/>
            <a:r>
              <a:rPr lang="en-US" dirty="0"/>
              <a:t>Internal working </a:t>
            </a:r>
          </a:p>
          <a:p>
            <a:pPr lvl="1"/>
            <a:r>
              <a:rPr lang="en-US" dirty="0"/>
              <a:t>Hierarchy chart</a:t>
            </a:r>
          </a:p>
          <a:p>
            <a:pPr lvl="1"/>
            <a:endParaRPr lang="en-US" dirty="0"/>
          </a:p>
        </p:txBody>
      </p:sp>
    </p:spTree>
    <p:extLst>
      <p:ext uri="{BB962C8B-B14F-4D97-AF65-F5344CB8AC3E}">
        <p14:creationId xmlns:p14="http://schemas.microsoft.com/office/powerpoint/2010/main" val="10201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Client Services</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Develop and maintain existing client relationships.</a:t>
            </a:r>
          </a:p>
          <a:p>
            <a:pPr algn="just"/>
            <a:r>
              <a:rPr lang="en-US" dirty="0"/>
              <a:t>Interact and correspond with prospective clients.</a:t>
            </a:r>
          </a:p>
          <a:p>
            <a:pPr algn="just"/>
            <a:r>
              <a:rPr lang="en-US" dirty="0"/>
              <a:t>Identify, develop and maintain relations with potential clients to drive billed revenue for attaining set revenue targets.</a:t>
            </a:r>
          </a:p>
          <a:p>
            <a:pPr algn="just"/>
            <a:r>
              <a:rPr lang="en-US" dirty="0"/>
              <a:t>Develop and execute yearly formal business plan for assigned territory</a:t>
            </a:r>
            <a:r>
              <a:rPr lang="en-US" dirty="0" smtClean="0"/>
              <a:t>.</a:t>
            </a:r>
            <a:endParaRPr lang="en-US" dirty="0"/>
          </a:p>
        </p:txBody>
      </p:sp>
    </p:spTree>
    <p:extLst>
      <p:ext uri="{BB962C8B-B14F-4D97-AF65-F5344CB8AC3E}">
        <p14:creationId xmlns:p14="http://schemas.microsoft.com/office/powerpoint/2010/main" val="240482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Development</a:t>
            </a:r>
            <a:endParaRPr lang="en-US" b="1" dirty="0"/>
          </a:p>
        </p:txBody>
      </p:sp>
      <p:sp>
        <p:nvSpPr>
          <p:cNvPr id="3" name="Content Placeholder 2"/>
          <p:cNvSpPr>
            <a:spLocks noGrp="1"/>
          </p:cNvSpPr>
          <p:nvPr>
            <p:ph idx="1"/>
          </p:nvPr>
        </p:nvSpPr>
        <p:spPr/>
        <p:txBody>
          <a:bodyPr>
            <a:normAutofit/>
          </a:bodyPr>
          <a:lstStyle/>
          <a:p>
            <a:pPr algn="just"/>
            <a:r>
              <a:rPr lang="en-US" dirty="0"/>
              <a:t>Develop, manage and prepare best software development team.</a:t>
            </a:r>
          </a:p>
          <a:p>
            <a:pPr algn="just"/>
            <a:r>
              <a:rPr lang="en-US" dirty="0" smtClean="0"/>
              <a:t>Provide </a:t>
            </a:r>
            <a:r>
              <a:rPr lang="en-US" dirty="0"/>
              <a:t>project management and technical leadership for every aspect of software.</a:t>
            </a:r>
          </a:p>
          <a:p>
            <a:pPr algn="just"/>
            <a:r>
              <a:rPr lang="en-US" dirty="0"/>
              <a:t>Prepare lifecycle for different projects inclusive of </a:t>
            </a:r>
            <a:r>
              <a:rPr lang="en-US" dirty="0" smtClean="0"/>
              <a:t>research, </a:t>
            </a:r>
            <a:r>
              <a:rPr lang="en-US" dirty="0"/>
              <a:t>design, </a:t>
            </a:r>
            <a:r>
              <a:rPr lang="en-US" dirty="0" smtClean="0"/>
              <a:t>development, evaluation</a:t>
            </a:r>
            <a:r>
              <a:rPr lang="en-US" dirty="0"/>
              <a:t>, testing along with </a:t>
            </a:r>
            <a:r>
              <a:rPr lang="en-US" dirty="0" smtClean="0"/>
              <a:t>delivery.</a:t>
            </a:r>
            <a:endParaRPr lang="en-US" dirty="0"/>
          </a:p>
          <a:p>
            <a:endParaRPr lang="en-US" dirty="0"/>
          </a:p>
        </p:txBody>
      </p:sp>
    </p:spTree>
    <p:extLst>
      <p:ext uri="{BB962C8B-B14F-4D97-AF65-F5344CB8AC3E}">
        <p14:creationId xmlns:p14="http://schemas.microsoft.com/office/powerpoint/2010/main" val="3407289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Development</a:t>
            </a:r>
            <a:endParaRPr lang="en-US" dirty="0"/>
          </a:p>
        </p:txBody>
      </p:sp>
      <p:sp>
        <p:nvSpPr>
          <p:cNvPr id="3" name="Content Placeholder 2"/>
          <p:cNvSpPr>
            <a:spLocks noGrp="1"/>
          </p:cNvSpPr>
          <p:nvPr>
            <p:ph idx="1"/>
          </p:nvPr>
        </p:nvSpPr>
        <p:spPr/>
        <p:txBody>
          <a:bodyPr>
            <a:normAutofit fontScale="92500"/>
          </a:bodyPr>
          <a:lstStyle/>
          <a:p>
            <a:pPr algn="just"/>
            <a:r>
              <a:rPr lang="en-US" dirty="0"/>
              <a:t>Supervise architecture plus lead efforts to develop technical roadmap of all projects.</a:t>
            </a:r>
          </a:p>
          <a:p>
            <a:pPr algn="just"/>
            <a:r>
              <a:rPr lang="en-US" dirty="0"/>
              <a:t>Establish and stimulate software development standards and processes along with best practices for delivery of scalable and high quality software.</a:t>
            </a:r>
          </a:p>
          <a:p>
            <a:pPr algn="just"/>
            <a:r>
              <a:rPr lang="en-US" dirty="0"/>
              <a:t>Perform closely with Engineers, Developers and Product Management throughout organization to influence product development assisting or improving products.</a:t>
            </a:r>
          </a:p>
          <a:p>
            <a:endParaRPr lang="en-US" dirty="0"/>
          </a:p>
        </p:txBody>
      </p:sp>
    </p:spTree>
    <p:extLst>
      <p:ext uri="{BB962C8B-B14F-4D97-AF65-F5344CB8AC3E}">
        <p14:creationId xmlns:p14="http://schemas.microsoft.com/office/powerpoint/2010/main" val="1197963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Finance and Admin</a:t>
            </a:r>
            <a:endParaRPr lang="en-US" b="1" dirty="0"/>
          </a:p>
        </p:txBody>
      </p:sp>
      <p:sp>
        <p:nvSpPr>
          <p:cNvPr id="3" name="Content Placeholder 2"/>
          <p:cNvSpPr>
            <a:spLocks noGrp="1"/>
          </p:cNvSpPr>
          <p:nvPr>
            <p:ph idx="1"/>
          </p:nvPr>
        </p:nvSpPr>
        <p:spPr/>
        <p:txBody>
          <a:bodyPr/>
          <a:lstStyle/>
          <a:p>
            <a:pPr algn="just"/>
            <a:r>
              <a:rPr lang="en-US" dirty="0" smtClean="0"/>
              <a:t>Overall </a:t>
            </a:r>
            <a:r>
              <a:rPr lang="en-US" dirty="0"/>
              <a:t>responsibility for all aspects of financial management and control. </a:t>
            </a:r>
          </a:p>
          <a:p>
            <a:pPr algn="just"/>
            <a:r>
              <a:rPr lang="en-US" dirty="0" smtClean="0"/>
              <a:t>Effective </a:t>
            </a:r>
            <a:r>
              <a:rPr lang="en-US" dirty="0"/>
              <a:t>financial reporting </a:t>
            </a:r>
            <a:r>
              <a:rPr lang="en-US" dirty="0" smtClean="0"/>
              <a:t>in </a:t>
            </a:r>
            <a:r>
              <a:rPr lang="en-US" dirty="0"/>
              <a:t>a timely, accurate, relevant and informative manner. </a:t>
            </a:r>
          </a:p>
          <a:p>
            <a:pPr algn="just"/>
            <a:r>
              <a:rPr lang="en-US" dirty="0" smtClean="0"/>
              <a:t>General </a:t>
            </a:r>
            <a:r>
              <a:rPr lang="en-US" dirty="0"/>
              <a:t>administration duties. </a:t>
            </a:r>
          </a:p>
          <a:p>
            <a:endParaRPr lang="en-US" dirty="0"/>
          </a:p>
        </p:txBody>
      </p:sp>
    </p:spTree>
    <p:extLst>
      <p:ext uri="{BB962C8B-B14F-4D97-AF65-F5344CB8AC3E}">
        <p14:creationId xmlns:p14="http://schemas.microsoft.com/office/powerpoint/2010/main" val="174570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Anatomy may look like</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341" y="1600201"/>
            <a:ext cx="4005859" cy="255453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800600" y="3352800"/>
            <a:ext cx="3836160" cy="2969310"/>
          </a:xfrm>
          <a:prstGeom prst="rect">
            <a:avLst/>
          </a:prstGeom>
        </p:spPr>
      </p:pic>
    </p:spTree>
    <p:extLst>
      <p:ext uri="{BB962C8B-B14F-4D97-AF65-F5344CB8AC3E}">
        <p14:creationId xmlns:p14="http://schemas.microsoft.com/office/powerpoint/2010/main" val="366430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smtClean="0"/>
              <a:t/>
            </a:r>
            <a:br>
              <a:rPr lang="en-US" dirty="0" smtClean="0"/>
            </a:br>
            <a:r>
              <a:rPr lang="en-US" dirty="0"/>
              <a:t/>
            </a:r>
            <a:br>
              <a:rPr lang="en-US" dirty="0"/>
            </a:br>
            <a:r>
              <a:rPr lang="en-US" dirty="0" smtClean="0"/>
              <a:t>Or </a:t>
            </a:r>
            <a:r>
              <a:rPr lang="en-US" dirty="0"/>
              <a:t>like this… There are teams out there!</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133600"/>
            <a:ext cx="6889940" cy="3810000"/>
          </a:xfrm>
        </p:spPr>
      </p:pic>
    </p:spTree>
    <p:extLst>
      <p:ext uri="{BB962C8B-B14F-4D97-AF65-F5344CB8AC3E}">
        <p14:creationId xmlns:p14="http://schemas.microsoft.com/office/powerpoint/2010/main" val="217080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39762"/>
          </a:xfrm>
        </p:spPr>
        <p:txBody>
          <a:bodyPr>
            <a:normAutofit fontScale="90000"/>
          </a:bodyPr>
          <a:lstStyle/>
          <a:p>
            <a:r>
              <a:rPr lang="en-US" b="1" dirty="0" smtClean="0"/>
              <a:t>Software House</a:t>
            </a:r>
            <a:endParaRPr lang="en-US" b="1" dirty="0"/>
          </a:p>
        </p:txBody>
      </p:sp>
      <p:sp>
        <p:nvSpPr>
          <p:cNvPr id="3" name="Content Placeholder 2"/>
          <p:cNvSpPr>
            <a:spLocks noGrp="1"/>
          </p:cNvSpPr>
          <p:nvPr>
            <p:ph idx="1"/>
          </p:nvPr>
        </p:nvSpPr>
        <p:spPr>
          <a:xfrm>
            <a:off x="457200" y="1234281"/>
            <a:ext cx="8229600" cy="2971799"/>
          </a:xfrm>
        </p:spPr>
        <p:txBody>
          <a:bodyPr>
            <a:normAutofit fontScale="92500" lnSpcReduction="20000"/>
          </a:bodyPr>
          <a:lstStyle/>
          <a:p>
            <a:pPr marL="0" indent="0" algn="just">
              <a:buNone/>
            </a:pPr>
            <a:r>
              <a:rPr lang="en-US" b="1" dirty="0" smtClean="0"/>
              <a:t>“A </a:t>
            </a:r>
            <a:r>
              <a:rPr lang="en-US" b="1" dirty="0"/>
              <a:t>software house is a company that primarily provides software products. These companies may specialize in business or consumer software or software-as-a-service (SaaS) products. The common definition is that the company is mainly </a:t>
            </a:r>
            <a:r>
              <a:rPr lang="en-US" b="1" dirty="0" smtClean="0"/>
              <a:t>interested </a:t>
            </a:r>
            <a:r>
              <a:rPr lang="en-US" b="1" dirty="0"/>
              <a:t>in developing and distributing software </a:t>
            </a:r>
            <a:r>
              <a:rPr lang="en-US" b="1" dirty="0" smtClean="0"/>
              <a:t>products”</a:t>
            </a:r>
            <a:endParaRPr lang="en-US" b="1" dirty="0"/>
          </a:p>
        </p:txBody>
      </p:sp>
      <p:sp>
        <p:nvSpPr>
          <p:cNvPr id="4" name="Content Placeholder 2"/>
          <p:cNvSpPr txBox="1">
            <a:spLocks/>
          </p:cNvSpPr>
          <p:nvPr/>
        </p:nvSpPr>
        <p:spPr>
          <a:xfrm>
            <a:off x="304800" y="4419600"/>
            <a:ext cx="8229600"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solidFill>
                  <a:srgbClr val="FF0000"/>
                </a:solidFill>
              </a:rPr>
              <a:t>Usually, the product lifecycle of software houses consists of three stages known as </a:t>
            </a:r>
            <a:r>
              <a:rPr lang="en-US" b="1" dirty="0" smtClean="0">
                <a:solidFill>
                  <a:srgbClr val="FF0000"/>
                </a:solidFill>
              </a:rPr>
              <a:t>design, coding, and testing</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30762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533400"/>
            <a:ext cx="8229600" cy="5714999"/>
          </a:xfrm>
          <a:prstGeom prst="rect">
            <a:avLst/>
          </a:prstGeom>
        </p:spPr>
      </p:pic>
    </p:spTree>
    <p:extLst>
      <p:ext uri="{BB962C8B-B14F-4D97-AF65-F5344CB8AC3E}">
        <p14:creationId xmlns:p14="http://schemas.microsoft.com/office/powerpoint/2010/main" val="111085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609600"/>
            <a:ext cx="8229600" cy="5495591"/>
          </a:xfrm>
          <a:prstGeom prst="rect">
            <a:avLst/>
          </a:prstGeom>
        </p:spPr>
      </p:pic>
    </p:spTree>
    <p:extLst>
      <p:ext uri="{BB962C8B-B14F-4D97-AF65-F5344CB8AC3E}">
        <p14:creationId xmlns:p14="http://schemas.microsoft.com/office/powerpoint/2010/main" val="1771898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P@SHA</a:t>
            </a:r>
            <a:endParaRPr lang="en-US" dirty="0"/>
          </a:p>
        </p:txBody>
      </p:sp>
      <p:sp>
        <p:nvSpPr>
          <p:cNvPr id="3" name="Content Placeholder 2"/>
          <p:cNvSpPr>
            <a:spLocks noGrp="1"/>
          </p:cNvSpPr>
          <p:nvPr>
            <p:ph idx="1"/>
          </p:nvPr>
        </p:nvSpPr>
        <p:spPr/>
        <p:txBody>
          <a:bodyPr/>
          <a:lstStyle/>
          <a:p>
            <a:r>
              <a:rPr lang="en-US" dirty="0"/>
              <a:t>P@SHA/PASHA is a functional trade body and registered association for the IT industry in Pakistan, primarily to promote and develop the software and services industry in Pakistan and to protect the rights of its members.</a:t>
            </a:r>
          </a:p>
        </p:txBody>
      </p:sp>
    </p:spTree>
    <p:extLst>
      <p:ext uri="{BB962C8B-B14F-4D97-AF65-F5344CB8AC3E}">
        <p14:creationId xmlns:p14="http://schemas.microsoft.com/office/powerpoint/2010/main" val="2336531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 House Product</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Web designing service</a:t>
            </a:r>
          </a:p>
          <a:p>
            <a:r>
              <a:rPr lang="en-US" dirty="0" smtClean="0"/>
              <a:t>Mobile Apps Development</a:t>
            </a:r>
            <a:endParaRPr lang="en-US" dirty="0"/>
          </a:p>
          <a:p>
            <a:r>
              <a:rPr lang="en-US" dirty="0" smtClean="0"/>
              <a:t>Custom Software Development</a:t>
            </a:r>
            <a:r>
              <a:rPr lang="en-US" dirty="0"/>
              <a:t> </a:t>
            </a:r>
            <a:endParaRPr lang="en-US" dirty="0" smtClean="0"/>
          </a:p>
          <a:p>
            <a:r>
              <a:rPr lang="en-US" dirty="0" smtClean="0"/>
              <a:t>Ecommerce Development</a:t>
            </a:r>
          </a:p>
          <a:p>
            <a:r>
              <a:rPr lang="en-US" dirty="0" smtClean="0"/>
              <a:t>Software Quality Assurance</a:t>
            </a:r>
            <a:endParaRPr lang="en-US" dirty="0"/>
          </a:p>
          <a:p>
            <a:r>
              <a:rPr lang="en-US" dirty="0"/>
              <a:t> Online </a:t>
            </a:r>
            <a:r>
              <a:rPr lang="en-US" dirty="0" smtClean="0"/>
              <a:t>Applications</a:t>
            </a:r>
          </a:p>
          <a:p>
            <a:r>
              <a:rPr lang="en-US" dirty="0" smtClean="0"/>
              <a:t>IT Consultancy &amp; Support Service </a:t>
            </a:r>
            <a:r>
              <a:rPr lang="en-US" dirty="0" err="1" smtClean="0"/>
              <a:t>etc</a:t>
            </a:r>
            <a:endParaRPr lang="en-US" dirty="0"/>
          </a:p>
          <a:p>
            <a:endParaRPr lang="en-US" dirty="0"/>
          </a:p>
        </p:txBody>
      </p:sp>
    </p:spTree>
    <p:extLst>
      <p:ext uri="{BB962C8B-B14F-4D97-AF65-F5344CB8AC3E}">
        <p14:creationId xmlns:p14="http://schemas.microsoft.com/office/powerpoint/2010/main" val="1581202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1648</TotalTime>
  <Words>749</Words>
  <Application>Microsoft Office PowerPoint</Application>
  <PresentationFormat>On-screen Show (4:3)</PresentationFormat>
  <Paragraphs>97</Paragraphs>
  <Slides>23</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Professional Practices</vt:lpstr>
      <vt:lpstr>Anatomy</vt:lpstr>
      <vt:lpstr>Anatomy may look like</vt:lpstr>
      <vt:lpstr>   Or like this… There are teams out there! </vt:lpstr>
      <vt:lpstr>Software House</vt:lpstr>
      <vt:lpstr>PowerPoint Presentation</vt:lpstr>
      <vt:lpstr>PowerPoint Presentation</vt:lpstr>
      <vt:lpstr>P@SHA</vt:lpstr>
      <vt:lpstr>SW House Product</vt:lpstr>
      <vt:lpstr>TOP Ten SW Companies in Pak:</vt:lpstr>
      <vt:lpstr>Anatomy of a software House</vt:lpstr>
      <vt:lpstr>Shareholders</vt:lpstr>
      <vt:lpstr>Board of Directors</vt:lpstr>
      <vt:lpstr>Board of Directors</vt:lpstr>
      <vt:lpstr>Chief Executive Officer</vt:lpstr>
      <vt:lpstr>Executive Team</vt:lpstr>
      <vt:lpstr>Marketing</vt:lpstr>
      <vt:lpstr>Sales</vt:lpstr>
      <vt:lpstr>Sales</vt:lpstr>
      <vt:lpstr>Client Services</vt:lpstr>
      <vt:lpstr>Software Development</vt:lpstr>
      <vt:lpstr>Software Development</vt:lpstr>
      <vt:lpstr>Finance and Admin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ZULFIQAR HUSSAIN</cp:lastModifiedBy>
  <cp:revision>107</cp:revision>
  <dcterms:created xsi:type="dcterms:W3CDTF">2006-08-16T00:00:00Z</dcterms:created>
  <dcterms:modified xsi:type="dcterms:W3CDTF">2023-04-28T06:26:41Z</dcterms:modified>
</cp:coreProperties>
</file>