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72" r:id="rId3"/>
    <p:sldId id="259" r:id="rId4"/>
    <p:sldId id="263" r:id="rId5"/>
    <p:sldId id="264" r:id="rId6"/>
    <p:sldId id="265" r:id="rId7"/>
    <p:sldId id="268" r:id="rId8"/>
    <p:sldId id="269" r:id="rId9"/>
    <p:sldId id="266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636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88CA9-3969-4B73-8E04-54900C47A85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DA326-4FFC-46F8-BE8D-C60695647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938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Literary Work means,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DA326-4FFC-46F8-BE8D-C60695647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080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147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933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1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8D20-34E7-4EE0-B336-C8AD1EF3D98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40AB-1561-4497-B0AE-B66EB1766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the-chocolate-bar.com/images/toblerone.jpg" TargetMode="External"/><Relationship Id="rId11" Type="http://schemas.openxmlformats.org/officeDocument/2006/relationships/image" Target="../media/image6.png"/><Relationship Id="rId5" Type="http://schemas.openxmlformats.org/officeDocument/2006/relationships/image" Target="http://www.coca-cola.com/_media/index/leftcorner_logo.gif" TargetMode="External"/><Relationship Id="rId10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http://www.godrejindia.com/images/godrej1.gi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Intellectual Property Rights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17" y="693683"/>
            <a:ext cx="8434552" cy="51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6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Registration of Trade Mark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Trade Marks are registered by national trade mark registries and are valid in that country</a:t>
            </a:r>
          </a:p>
          <a:p>
            <a:r>
              <a:rPr lang="en-IN" altLang="en-US" smtClean="0"/>
              <a:t>Registration is made after examination and publication</a:t>
            </a:r>
          </a:p>
          <a:p>
            <a:r>
              <a:rPr lang="en-IN" altLang="en-US" smtClean="0"/>
              <a:t>Period of registration is for 10 years but can be renewed indefinitely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D018B1-18EE-406A-AF9C-597E85F7E7E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CUTS Training Programme 14 Jul 11</a:t>
            </a:r>
          </a:p>
        </p:txBody>
      </p:sp>
    </p:spTree>
    <p:extLst>
      <p:ext uri="{BB962C8B-B14F-4D97-AF65-F5344CB8AC3E}">
        <p14:creationId xmlns:p14="http://schemas.microsoft.com/office/powerpoint/2010/main" val="380751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www.coca-cola.com/_media/index/leftcorner_logo.gif"/>
          <p:cNvPicPr>
            <a:picLocks noGrp="1" noChangeAspect="1" noChangeArrowheads="1"/>
          </p:cNvPicPr>
          <p:nvPr>
            <p:ph idx="1"/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838200"/>
            <a:ext cx="3276600" cy="838200"/>
          </a:xfrm>
        </p:spPr>
      </p:pic>
      <p:pic>
        <p:nvPicPr>
          <p:cNvPr id="62467" name="Picture 3" descr="th_toblerone.jpg (6323 Byte)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971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752600" y="304801"/>
            <a:ext cx="86106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800" b="1">
                <a:solidFill>
                  <a:srgbClr val="99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WELLKNOWN   MARKS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 i="1">
                <a:cs typeface="Times New Roman" panose="02020603050405020304" pitchFamily="18" charset="0"/>
              </a:rPr>
              <a:t>Coca Cola</a:t>
            </a:r>
            <a:r>
              <a:rPr lang="en-US" altLang="en-US" sz="2800">
                <a:cs typeface="Times New Roman" panose="02020603050405020304" pitchFamily="18" charset="0"/>
              </a:rPr>
              <a:t> for soft drink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 b="1">
                <a:cs typeface="Times New Roman" panose="02020603050405020304" pitchFamily="18" charset="0"/>
              </a:rPr>
              <a:t>Toblerone</a:t>
            </a:r>
            <a:r>
              <a:rPr lang="en-US" altLang="en-US" sz="2800">
                <a:cs typeface="Times New Roman" panose="02020603050405020304" pitchFamily="18" charset="0"/>
              </a:rPr>
              <a:t> (Triangular-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altLang="en-US" sz="2800">
                <a:cs typeface="Times New Roman" panose="02020603050405020304" pitchFamily="18" charset="0"/>
              </a:rPr>
              <a:t>shaped chocolates)   </a:t>
            </a:r>
          </a:p>
        </p:txBody>
      </p:sp>
      <p:pic>
        <p:nvPicPr>
          <p:cNvPr id="62469" name="Picture 5" descr="http://www.godrejindia.com/images/godrej1.gif"/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400"/>
            <a:ext cx="312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752600" y="2819401"/>
            <a:ext cx="89154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800" b="1">
                <a:solidFill>
                  <a:srgbClr val="99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Trade Names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>
                <a:cs typeface="Times New Roman" panose="02020603050405020304" pitchFamily="18" charset="0"/>
              </a:rPr>
              <a:t>Godrej- Furniture, Refrigerators, Storewell, Compactor etc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80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2800">
                <a:cs typeface="Times New Roman" panose="02020603050405020304" pitchFamily="18" charset="0"/>
              </a:rPr>
              <a:t>GE- Bulbs</a:t>
            </a: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3886200" y="4953000"/>
          <a:ext cx="274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10" imgW="590476" imgH="561905" progId="PBrush">
                  <p:embed/>
                </p:oleObj>
              </mc:Choice>
              <mc:Fallback>
                <p:oleObj name="Bitmap Image" r:id="rId10" imgW="590476" imgH="561905" progId="PBrush">
                  <p:embed/>
                  <p:pic>
                    <p:nvPicPr>
                      <p:cNvPr id="624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53000"/>
                        <a:ext cx="2743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5DF686-FF30-4648-8005-C5E7171ED94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CUTS Training Programme 14 Jul 11</a:t>
            </a:r>
          </a:p>
        </p:txBody>
      </p:sp>
    </p:spTree>
    <p:extLst>
      <p:ext uri="{BB962C8B-B14F-4D97-AF65-F5344CB8AC3E}">
        <p14:creationId xmlns:p14="http://schemas.microsoft.com/office/powerpoint/2010/main" val="263689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Kinds of Property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Movable Property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mtClean="0"/>
              <a:t>Car, Pen, Furniture, Dress</a:t>
            </a:r>
          </a:p>
          <a:p>
            <a:r>
              <a:rPr lang="en-US" altLang="en-US" smtClean="0"/>
              <a:t>Immovable Property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mtClean="0"/>
              <a:t>Land, Building</a:t>
            </a:r>
          </a:p>
          <a:p>
            <a:r>
              <a:rPr lang="en-US" altLang="en-US" smtClean="0"/>
              <a:t>Intellectual Property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mtClean="0"/>
              <a:t>Literary works, inventions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DEEBE7-5308-49FC-9A5D-7E7ACE9A6E7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CUTS Training Programme 14 Jul 11</a:t>
            </a:r>
          </a:p>
        </p:txBody>
      </p:sp>
    </p:spTree>
    <p:extLst>
      <p:ext uri="{BB962C8B-B14F-4D97-AF65-F5344CB8AC3E}">
        <p14:creationId xmlns:p14="http://schemas.microsoft.com/office/powerpoint/2010/main" val="106664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07137" cy="79746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Intellectual </a:t>
            </a:r>
            <a:r>
              <a:rPr lang="en-US" sz="3200" b="1" dirty="0" smtClean="0"/>
              <a:t>Property Rights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/>
          <a:lstStyle/>
          <a:p>
            <a:pPr algn="just"/>
            <a:r>
              <a:rPr lang="en-US" dirty="0" smtClean="0"/>
              <a:t>Intellectual property is a property that arises from human intellect. It is product of human creation.</a:t>
            </a:r>
          </a:p>
          <a:p>
            <a:pPr algn="just"/>
            <a:r>
              <a:rPr lang="en-US" dirty="0" smtClean="0"/>
              <a:t>Intellectual </a:t>
            </a:r>
            <a:r>
              <a:rPr lang="en-US" dirty="0"/>
              <a:t>Property – refers to </a:t>
            </a:r>
            <a:r>
              <a:rPr lang="en-US" b="1" dirty="0"/>
              <a:t>creations of the mind, such as inventions; literary and artistic works; designs; and symbols, names and images</a:t>
            </a:r>
            <a:r>
              <a:rPr lang="en-US" dirty="0"/>
              <a:t>. Intellectual Property rights provide protection for creations and inventions, to enable creators and inventors to earn recognition and financial benefit from their work.</a:t>
            </a:r>
          </a:p>
        </p:txBody>
      </p:sp>
    </p:spTree>
    <p:extLst>
      <p:ext uri="{BB962C8B-B14F-4D97-AF65-F5344CB8AC3E}">
        <p14:creationId xmlns:p14="http://schemas.microsoft.com/office/powerpoint/2010/main" val="2130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73" y="567559"/>
            <a:ext cx="8718330" cy="53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8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8" y="995362"/>
            <a:ext cx="8434550" cy="51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928687"/>
            <a:ext cx="7810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03564" y="304800"/>
            <a:ext cx="7564437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/>
              <a:t>What is a PATENT?</a:t>
            </a:r>
            <a:br>
              <a:rPr lang="en-US" sz="3600"/>
            </a:br>
            <a:endParaRPr lang="en-US" sz="36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09900" y="1752600"/>
            <a:ext cx="7658100" cy="4876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A patent is an exclusive right  granted for an invention, which is a product or a process that provides a new way of doing something, or offers a new technical solution to a problem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The </a:t>
            </a:r>
            <a:r>
              <a:rPr lang="en-US" altLang="en-US" b="1">
                <a:latin typeface="Tahoma" panose="020B0604030504040204" pitchFamily="34" charset="0"/>
              </a:rPr>
              <a:t>limited monopoly right</a:t>
            </a:r>
            <a:r>
              <a:rPr lang="en-US" altLang="en-US">
                <a:latin typeface="Tahoma" panose="020B0604030504040204" pitchFamily="34" charset="0"/>
              </a:rPr>
              <a:t> granted by the state enables an inventor to prohibit another person from manufacturing, using or selling the patented product or from using the patented process, without permission.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Period of Patents -  20 Years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CFC5A1-FFDB-48CC-8BCE-10DEA32601C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CUTS Training Programme 14 Jul 11</a:t>
            </a:r>
          </a:p>
        </p:txBody>
      </p:sp>
    </p:spTree>
    <p:extLst>
      <p:ext uri="{BB962C8B-B14F-4D97-AF65-F5344CB8AC3E}">
        <p14:creationId xmlns:p14="http://schemas.microsoft.com/office/powerpoint/2010/main" val="336024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03564" y="304800"/>
            <a:ext cx="7564437" cy="1143000"/>
          </a:xfrm>
        </p:spPr>
        <p:txBody>
          <a:bodyPr/>
          <a:lstStyle/>
          <a:p>
            <a:r>
              <a:rPr lang="en-US" altLang="en-US" sz="4000">
                <a:latin typeface="Tahoma" panose="020B0604030504040204" pitchFamily="34" charset="0"/>
              </a:rPr>
              <a:t>WHAT CAN BE PATENTED?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1650" y="1981200"/>
            <a:ext cx="7626350" cy="4114800"/>
          </a:xfrm>
        </p:spPr>
        <p:txBody>
          <a:bodyPr/>
          <a:lstStyle/>
          <a:p>
            <a:pPr algn="just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1800"/>
              <a:t>      </a:t>
            </a:r>
            <a:r>
              <a:rPr lang="en-US" altLang="en-US" smtClean="0">
                <a:latin typeface="Tahoma" panose="020B0604030504040204" pitchFamily="34" charset="0"/>
              </a:rPr>
              <a:t>Inventions in all fields of technology, whether products or processes, if they meet the criteria of </a:t>
            </a:r>
          </a:p>
          <a:p>
            <a:pPr algn="just">
              <a:spcAft>
                <a:spcPct val="20000"/>
              </a:spcAft>
            </a:pPr>
            <a:r>
              <a:rPr lang="en-US" altLang="en-US" smtClean="0">
                <a:latin typeface="Tahoma" panose="020B0604030504040204" pitchFamily="34" charset="0"/>
              </a:rPr>
              <a:t> Novelty; </a:t>
            </a:r>
          </a:p>
          <a:p>
            <a:pPr algn="just">
              <a:spcAft>
                <a:spcPct val="20000"/>
              </a:spcAft>
            </a:pPr>
            <a:r>
              <a:rPr lang="en-US" altLang="en-US" smtClean="0">
                <a:latin typeface="Tahoma" panose="020B0604030504040204" pitchFamily="34" charset="0"/>
              </a:rPr>
              <a:t> Non-obviousness (inventive step);</a:t>
            </a:r>
          </a:p>
          <a:p>
            <a:pPr algn="just">
              <a:spcAft>
                <a:spcPct val="20000"/>
              </a:spcAft>
            </a:pPr>
            <a:r>
              <a:rPr lang="en-US" altLang="en-US" smtClean="0">
                <a:latin typeface="Tahoma" panose="020B0604030504040204" pitchFamily="34" charset="0"/>
              </a:rPr>
              <a:t> Industrial application (utility).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9B5B54-1CFE-4A71-AA9B-588FBA59DBD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CUTS Training Programme 14 Jul 11</a:t>
            </a:r>
          </a:p>
        </p:txBody>
      </p:sp>
    </p:spTree>
    <p:extLst>
      <p:ext uri="{BB962C8B-B14F-4D97-AF65-F5344CB8AC3E}">
        <p14:creationId xmlns:p14="http://schemas.microsoft.com/office/powerpoint/2010/main" val="290912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pPr algn="ctr"/>
            <a:r>
              <a:rPr lang="en-US" b="1" dirty="0" smtClean="0"/>
              <a:t>Trademark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615"/>
            <a:ext cx="6508531" cy="482424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trademark is: A sign Capable of being represented graphically Which is capable of distinguishing goods or services of one undertaking from those of other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undertakings.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proprietor of a registered trademark has exclusive rights in the trademark which are infringed by use of the trademark in the given territory without his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consent.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78" y="1825625"/>
            <a:ext cx="38385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3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334</Words>
  <Application>Microsoft Office PowerPoint</Application>
  <PresentationFormat>Widescreen</PresentationFormat>
  <Paragraphs>49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Bitmap Image</vt:lpstr>
      <vt:lpstr>Intellectual Property Rights</vt:lpstr>
      <vt:lpstr>Kinds of Property</vt:lpstr>
      <vt:lpstr>Intellectual Property Rights</vt:lpstr>
      <vt:lpstr>PowerPoint Presentation</vt:lpstr>
      <vt:lpstr>PowerPoint Presentation</vt:lpstr>
      <vt:lpstr>PowerPoint Presentation</vt:lpstr>
      <vt:lpstr>What is a PATENT? </vt:lpstr>
      <vt:lpstr>WHAT CAN BE PATENTED?</vt:lpstr>
      <vt:lpstr>Trademark</vt:lpstr>
      <vt:lpstr>PowerPoint Presentation</vt:lpstr>
      <vt:lpstr>Registration of Trade Mark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IPR</dc:title>
  <dc:creator>ZULFIQAR HUSSAIN</dc:creator>
  <cp:lastModifiedBy>ZULFIQAR HUSSAIN</cp:lastModifiedBy>
  <cp:revision>22</cp:revision>
  <dcterms:created xsi:type="dcterms:W3CDTF">2022-12-02T04:29:40Z</dcterms:created>
  <dcterms:modified xsi:type="dcterms:W3CDTF">2023-05-29T06:17:21Z</dcterms:modified>
</cp:coreProperties>
</file>