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sldIdLst>
    <p:sldId id="282" r:id="rId5"/>
    <p:sldId id="268" r:id="rId6"/>
    <p:sldId id="269" r:id="rId7"/>
    <p:sldId id="270" r:id="rId8"/>
    <p:sldId id="271" r:id="rId9"/>
    <p:sldId id="272" r:id="rId10"/>
    <p:sldId id="273" r:id="rId11"/>
    <p:sldId id="281" r:id="rId12"/>
    <p:sldId id="278" r:id="rId13"/>
    <p:sldId id="280" r:id="rId14"/>
    <p:sldId id="274" r:id="rId15"/>
    <p:sldId id="275" r:id="rId16"/>
    <p:sldId id="276" r:id="rId17"/>
    <p:sldId id="277"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946"/>
    <a:srgbClr val="00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70" d="100"/>
          <a:sy n="70" d="100"/>
        </p:scale>
        <p:origin x="764"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6/22/2023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6/22/2023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6/22/2023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6/22/2023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6/22/2023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hyperlink" Target="https://ptcl.com.pk/images/tender/tendernoticeframeagreementforoperationmaintenanceofcivilplumbingatufonetower.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PRESENTATION </a:t>
            </a:r>
            <a:r>
              <a:rPr lang="en-US" dirty="0" smtClean="0">
                <a:latin typeface="Algerian" panose="04020705040A02060702" pitchFamily="82" charset="0"/>
              </a:rPr>
              <a:t>OF PROFESSIONAL PRACTICES IN COMPUTING</a:t>
            </a:r>
            <a:endParaRPr lang="en-US" dirty="0">
              <a:latin typeface="Algerian" panose="04020705040A02060702" pitchFamily="82" charset="0"/>
            </a:endParaRPr>
          </a:p>
        </p:txBody>
      </p:sp>
      <p:pic>
        <p:nvPicPr>
          <p:cNvPr id="1028" name="Picture 4" descr="Ufone's 'Nayi SIM offer' brings exciting all in one bundles for new  customers - The Dayspring | Youth Centric Newspaper of Pakist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3557" y="2660904"/>
            <a:ext cx="5796000" cy="3253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820656" y="4946904"/>
            <a:ext cx="1929384" cy="1754326"/>
          </a:xfrm>
          <a:prstGeom prst="rect">
            <a:avLst/>
          </a:prstGeom>
          <a:noFill/>
        </p:spPr>
        <p:txBody>
          <a:bodyPr wrap="square" rtlCol="0">
            <a:spAutoFit/>
          </a:bodyPr>
          <a:lstStyle/>
          <a:p>
            <a:r>
              <a:rPr lang="en-US" dirty="0" smtClean="0">
                <a:latin typeface="Comic Sans MS" panose="030F0702030302020204" pitchFamily="66" charset="0"/>
              </a:rPr>
              <a:t>NAMEER ALAM SIDDIQUI</a:t>
            </a:r>
          </a:p>
          <a:p>
            <a:r>
              <a:rPr lang="en-US" dirty="0" smtClean="0">
                <a:latin typeface="Comic Sans MS" panose="030F0702030302020204" pitchFamily="66" charset="0"/>
              </a:rPr>
              <a:t>(22F-BSAI-60)</a:t>
            </a:r>
          </a:p>
          <a:p>
            <a:r>
              <a:rPr lang="en-US" dirty="0" smtClean="0">
                <a:latin typeface="Comic Sans MS" panose="030F0702030302020204" pitchFamily="66" charset="0"/>
              </a:rPr>
              <a:t>MARYAM TARIQ</a:t>
            </a:r>
          </a:p>
          <a:p>
            <a:r>
              <a:rPr lang="en-US" dirty="0" smtClean="0">
                <a:latin typeface="Comic Sans MS" panose="030F0702030302020204" pitchFamily="66" charset="0"/>
              </a:rPr>
              <a:t>(22F-BSAI-66)</a:t>
            </a:r>
            <a:endParaRPr lang="en-US" dirty="0">
              <a:latin typeface="Comic Sans MS" panose="030F0702030302020204" pitchFamily="66" charset="0"/>
            </a:endParaRPr>
          </a:p>
        </p:txBody>
      </p:sp>
    </p:spTree>
    <p:extLst>
      <p:ext uri="{BB962C8B-B14F-4D97-AF65-F5344CB8AC3E}">
        <p14:creationId xmlns:p14="http://schemas.microsoft.com/office/powerpoint/2010/main" val="185058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Bell MT" panose="02020503060305020303" pitchFamily="18" charset="0"/>
              </a:rPr>
              <a:t>ARTICLE OF ASSOCIATION</a:t>
            </a:r>
            <a:r>
              <a:rPr lang="en-US" b="1" dirty="0">
                <a:latin typeface="Bell MT" panose="02020503060305020303" pitchFamily="18" charset="0"/>
              </a:rPr>
              <a:t> (AOA)</a:t>
            </a:r>
          </a:p>
        </p:txBody>
      </p:sp>
      <p:sp>
        <p:nvSpPr>
          <p:cNvPr id="3" name="Content Placeholder 2"/>
          <p:cNvSpPr>
            <a:spLocks noGrp="1"/>
          </p:cNvSpPr>
          <p:nvPr>
            <p:ph idx="1"/>
          </p:nvPr>
        </p:nvSpPr>
        <p:spPr>
          <a:xfrm>
            <a:off x="1371600" y="2286000"/>
            <a:ext cx="3749040" cy="3581400"/>
          </a:xfrm>
        </p:spPr>
        <p:txBody>
          <a:bodyPr/>
          <a:lstStyle/>
          <a:p>
            <a:pPr marL="0" indent="0">
              <a:buNone/>
            </a:pPr>
            <a:r>
              <a:rPr lang="en-US" dirty="0">
                <a:latin typeface="Comic Sans MS" panose="030F0702030302020204" pitchFamily="66" charset="0"/>
              </a:rPr>
              <a:t>AOA is a  document which get executed with (MOA) to form the company’s constitution. The AOA defines the responsibilities of the directors, the kind of business to be undertaken, and the means by which the shareholders exert control over the board of directors.</a:t>
            </a:r>
          </a:p>
          <a:p>
            <a:pPr marL="0" indent="0">
              <a:buNone/>
            </a:pPr>
            <a:endParaRPr lang="en-US" dirty="0"/>
          </a:p>
        </p:txBody>
      </p:sp>
      <p:pic>
        <p:nvPicPr>
          <p:cNvPr id="4" name="Picture 3"/>
          <p:cNvPicPr>
            <a:picLocks noChangeAspect="1"/>
          </p:cNvPicPr>
          <p:nvPr/>
        </p:nvPicPr>
        <p:blipFill>
          <a:blip r:embed="rId2"/>
          <a:stretch>
            <a:fillRect/>
          </a:stretch>
        </p:blipFill>
        <p:spPr>
          <a:xfrm>
            <a:off x="6056947" y="2286000"/>
            <a:ext cx="583882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236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Bell MT" panose="02020503060305020303" pitchFamily="18" charset="0"/>
              </a:rPr>
              <a:t>INTELLECTUAL PROPERTY RIGHTS</a:t>
            </a:r>
          </a:p>
        </p:txBody>
      </p:sp>
      <p:sp>
        <p:nvSpPr>
          <p:cNvPr id="3" name="Content Placeholder 2"/>
          <p:cNvSpPr>
            <a:spLocks noGrp="1"/>
          </p:cNvSpPr>
          <p:nvPr>
            <p:ph idx="1"/>
          </p:nvPr>
        </p:nvSpPr>
        <p:spPr>
          <a:xfrm>
            <a:off x="1371600" y="2286000"/>
            <a:ext cx="4676503" cy="3581400"/>
          </a:xfrm>
        </p:spPr>
        <p:txBody>
          <a:bodyPr>
            <a:normAutofit/>
          </a:bodyPr>
          <a:lstStyle/>
          <a:p>
            <a:pPr marL="0" indent="0">
              <a:buNone/>
            </a:pPr>
            <a:r>
              <a:rPr lang="en-US" sz="2200" dirty="0" smtClean="0">
                <a:solidFill>
                  <a:srgbClr val="0070C0"/>
                </a:solidFill>
                <a:latin typeface="Comic Sans MS" panose="030F0702030302020204" pitchFamily="66" charset="0"/>
              </a:rPr>
              <a:t>TRADEMARKS:</a:t>
            </a:r>
            <a:endParaRPr lang="en-US" sz="2200" dirty="0">
              <a:solidFill>
                <a:srgbClr val="0070C0"/>
              </a:solidFill>
              <a:latin typeface="Comic Sans MS" panose="030F0702030302020204" pitchFamily="66" charset="0"/>
            </a:endParaRPr>
          </a:p>
          <a:p>
            <a:pPr marL="0" indent="0">
              <a:buNone/>
            </a:pPr>
            <a:r>
              <a:rPr lang="en-US" dirty="0" err="1">
                <a:latin typeface="Comic Sans MS" panose="030F0702030302020204" pitchFamily="66" charset="0"/>
              </a:rPr>
              <a:t>Ufone</a:t>
            </a:r>
            <a:r>
              <a:rPr lang="en-US" dirty="0">
                <a:latin typeface="Comic Sans MS" panose="030F0702030302020204" pitchFamily="66" charset="0"/>
              </a:rPr>
              <a:t> may have registered trademarks to protect its brand name, logo, slogans, and other distinctive visual elements associated with its products and services. Trademarks serve to distinguish </a:t>
            </a:r>
            <a:r>
              <a:rPr lang="en-US" dirty="0" err="1">
                <a:latin typeface="Comic Sans MS" panose="030F0702030302020204" pitchFamily="66" charset="0"/>
              </a:rPr>
              <a:t>Ufone's</a:t>
            </a:r>
            <a:r>
              <a:rPr lang="en-US" dirty="0">
                <a:latin typeface="Comic Sans MS" panose="030F0702030302020204" pitchFamily="66" charset="0"/>
              </a:rPr>
              <a:t> offerings from those of competitors and protect its brand reputation.</a:t>
            </a:r>
          </a:p>
        </p:txBody>
      </p:sp>
      <p:pic>
        <p:nvPicPr>
          <p:cNvPr id="1026" name="Picture 2" descr="Ufone Logo - LogoD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26" y="2455817"/>
            <a:ext cx="3631474" cy="21292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2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Bell MT" panose="02020503060305020303" pitchFamily="18" charset="0"/>
              </a:rPr>
              <a:t>CODE OF CONDUCT</a:t>
            </a:r>
            <a:endParaRPr lang="en-US" b="1" dirty="0">
              <a:latin typeface="Bell MT" panose="02020503060305020303" pitchFamily="18" charset="0"/>
            </a:endParaRPr>
          </a:p>
        </p:txBody>
      </p:sp>
      <p:sp>
        <p:nvSpPr>
          <p:cNvPr id="3" name="Content Placeholder 2"/>
          <p:cNvSpPr>
            <a:spLocks noGrp="1"/>
          </p:cNvSpPr>
          <p:nvPr>
            <p:ph idx="1"/>
          </p:nvPr>
        </p:nvSpPr>
        <p:spPr>
          <a:xfrm>
            <a:off x="1371600" y="1545336"/>
            <a:ext cx="9601200" cy="5175504"/>
          </a:xfrm>
        </p:spPr>
        <p:txBody>
          <a:bodyPr/>
          <a:lstStyle/>
          <a:p>
            <a:pPr>
              <a:buFont typeface="Arial" panose="020B0604020202020204" pitchFamily="34" charset="0"/>
              <a:buChar char="•"/>
            </a:pPr>
            <a:r>
              <a:rPr lang="en-US" dirty="0">
                <a:latin typeface="Comic Sans MS" panose="030F0702030302020204" pitchFamily="66" charset="0"/>
              </a:rPr>
              <a:t>We at </a:t>
            </a:r>
            <a:r>
              <a:rPr lang="en-US" dirty="0" err="1">
                <a:latin typeface="Comic Sans MS" panose="030F0702030302020204" pitchFamily="66" charset="0"/>
              </a:rPr>
              <a:t>Ufone</a:t>
            </a:r>
            <a:r>
              <a:rPr lang="en-US" dirty="0">
                <a:latin typeface="Comic Sans MS" panose="030F0702030302020204" pitchFamily="66" charset="0"/>
              </a:rPr>
              <a:t> are committed to acting in the company’s best interests. This involves staying within permissible legal limits and taking all possible measures to prevent any loss or damage to </a:t>
            </a:r>
            <a:r>
              <a:rPr lang="en-US" dirty="0" err="1">
                <a:latin typeface="Comic Sans MS" panose="030F0702030302020204" pitchFamily="66" charset="0"/>
              </a:rPr>
              <a:t>Ufone</a:t>
            </a:r>
            <a:r>
              <a:rPr lang="en-US" dirty="0">
                <a:latin typeface="Comic Sans MS" panose="030F0702030302020204" pitchFamily="66" charset="0"/>
              </a:rPr>
              <a:t> interests and reputation. Actions and behaviors of employees constitute the organizational culture which determines its standing in the society and ultimately becomes its corporate brand. This Code of Conduct has therefore been designed to promote ethics, honesty and professionalism within the Company.</a:t>
            </a:r>
          </a:p>
          <a:p>
            <a:pPr>
              <a:buFont typeface="Arial" panose="020B0604020202020204" pitchFamily="34" charset="0"/>
              <a:buChar char="•"/>
            </a:pPr>
            <a:r>
              <a:rPr lang="en-US" dirty="0">
                <a:latin typeface="Comic Sans MS" panose="030F0702030302020204" pitchFamily="66" charset="0"/>
              </a:rPr>
              <a:t>Organizations achieve their business goals and targets by effectively utilizing their available assets. Human resource is one such prime asset which needs to be nurtured and kept motivated and engaged to deliver at its best. Therefore, efforts must be made to provide them an honest, open and enabling environment where they feel safe and secure.</a:t>
            </a:r>
          </a:p>
          <a:p>
            <a:pPr>
              <a:buFont typeface="Arial" panose="020B0604020202020204" pitchFamily="34" charset="0"/>
              <a:buChar char="•"/>
            </a:pPr>
            <a:r>
              <a:rPr lang="en-US" dirty="0">
                <a:latin typeface="Comic Sans MS" panose="030F0702030302020204" pitchFamily="66" charset="0"/>
              </a:rPr>
              <a:t>Information is the key and vital ingredient in making informed and appropriate business decisions. Organizations invest heavily in safeguarding their assets but no system can work unless the people recognize and respect importance of an organization’s assets.</a:t>
            </a:r>
          </a:p>
        </p:txBody>
      </p:sp>
    </p:spTree>
    <p:extLst>
      <p:ext uri="{BB962C8B-B14F-4D97-AF65-F5344CB8AC3E}">
        <p14:creationId xmlns:p14="http://schemas.microsoft.com/office/powerpoint/2010/main" val="58237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0392"/>
          </a:xfrm>
        </p:spPr>
        <p:txBody>
          <a:bodyPr>
            <a:normAutofit/>
          </a:bodyPr>
          <a:lstStyle/>
          <a:p>
            <a:pPr algn="ctr"/>
            <a:r>
              <a:rPr lang="en-US" b="1" dirty="0" smtClean="0">
                <a:latin typeface="Bell MT" panose="02020503060305020303" pitchFamily="18" charset="0"/>
              </a:rPr>
              <a:t>CODE OF CONDUCT </a:t>
            </a:r>
            <a:endParaRPr lang="en-US" b="1" dirty="0">
              <a:latin typeface="Bell MT" panose="02020503060305020303" pitchFamily="18" charset="0"/>
            </a:endParaRPr>
          </a:p>
        </p:txBody>
      </p:sp>
      <p:sp>
        <p:nvSpPr>
          <p:cNvPr id="3" name="Content Placeholder 2"/>
          <p:cNvSpPr>
            <a:spLocks noGrp="1"/>
          </p:cNvSpPr>
          <p:nvPr>
            <p:ph idx="1"/>
          </p:nvPr>
        </p:nvSpPr>
        <p:spPr>
          <a:xfrm>
            <a:off x="1463040" y="1892808"/>
            <a:ext cx="9601200" cy="5321808"/>
          </a:xfrm>
        </p:spPr>
        <p:txBody>
          <a:bodyPr>
            <a:normAutofit/>
          </a:bodyPr>
          <a:lstStyle/>
          <a:p>
            <a:pPr>
              <a:buFont typeface="Arial" panose="020B0604020202020204" pitchFamily="34" charset="0"/>
              <a:buChar char="•"/>
            </a:pPr>
            <a:r>
              <a:rPr lang="en-US" dirty="0" smtClean="0">
                <a:latin typeface="Comic Sans MS" panose="030F0702030302020204" pitchFamily="66" charset="0"/>
              </a:rPr>
              <a:t>Information </a:t>
            </a:r>
            <a:r>
              <a:rPr lang="en-US" dirty="0">
                <a:latin typeface="Comic Sans MS" panose="030F0702030302020204" pitchFamily="66" charset="0"/>
              </a:rPr>
              <a:t>no matter how carefully prepared and accurate will not add value unless it is communicated in a proper manner and through proper </a:t>
            </a:r>
            <a:r>
              <a:rPr lang="en-US" dirty="0" smtClean="0">
                <a:latin typeface="Comic Sans MS" panose="030F0702030302020204" pitchFamily="66" charset="0"/>
              </a:rPr>
              <a:t>channel.</a:t>
            </a:r>
            <a:endParaRPr lang="en-US" dirty="0">
              <a:latin typeface="Comic Sans MS" panose="030F0702030302020204" pitchFamily="66" charset="0"/>
            </a:endParaRPr>
          </a:p>
          <a:p>
            <a:pPr>
              <a:buFont typeface="Arial" panose="020B0604020202020204" pitchFamily="34" charset="0"/>
              <a:buChar char="•"/>
            </a:pPr>
            <a:r>
              <a:rPr lang="en-US" dirty="0">
                <a:latin typeface="Comic Sans MS" panose="030F0702030302020204" pitchFamily="66" charset="0"/>
              </a:rPr>
              <a:t>Business Partners will comply with all relevant laws, regulations, and standards in the countries in which they operate. Where the applicable laws and Code address the same subject and are not in conflict, the highest standard will apply. Should any Code requirement conflict with applicable laws, the highest standards consistent with applicable local laws will </a:t>
            </a:r>
            <a:r>
              <a:rPr lang="en-US" dirty="0" smtClean="0">
                <a:latin typeface="Comic Sans MS" panose="030F0702030302020204" pitchFamily="66" charset="0"/>
              </a:rPr>
              <a:t>apply.</a:t>
            </a:r>
          </a:p>
          <a:p>
            <a:pPr>
              <a:buFont typeface="Arial" panose="020B0604020202020204" pitchFamily="34" charset="0"/>
              <a:buChar char="•"/>
            </a:pPr>
            <a:r>
              <a:rPr lang="en-US" dirty="0">
                <a:latin typeface="Comic Sans MS" panose="030F0702030302020204" pitchFamily="66" charset="0"/>
              </a:rPr>
              <a:t>Business Partners will not use child labor. Where the applicable laws do not establish the minimum legal age for employment, “child” means anyone younger than 15 years of age</a:t>
            </a:r>
          </a:p>
          <a:p>
            <a:pPr marL="0" indent="0">
              <a:buNone/>
            </a:pPr>
            <a:endParaRPr lang="en-US" dirty="0"/>
          </a:p>
        </p:txBody>
      </p:sp>
    </p:spTree>
    <p:extLst>
      <p:ext uri="{BB962C8B-B14F-4D97-AF65-F5344CB8AC3E}">
        <p14:creationId xmlns:p14="http://schemas.microsoft.com/office/powerpoint/2010/main" val="311340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Bell MT" panose="02020503060305020303" pitchFamily="18" charset="0"/>
              </a:rPr>
              <a:t>CODE OF CONDUCT</a:t>
            </a:r>
            <a:endParaRPr lang="en-US" b="1" dirty="0">
              <a:latin typeface="Bell MT" panose="02020503060305020303" pitchFamily="18" charset="0"/>
            </a:endParaRPr>
          </a:p>
        </p:txBody>
      </p:sp>
      <p:sp>
        <p:nvSpPr>
          <p:cNvPr id="3" name="Content Placeholder 2"/>
          <p:cNvSpPr>
            <a:spLocks noGrp="1"/>
          </p:cNvSpPr>
          <p:nvPr>
            <p:ph idx="1"/>
          </p:nvPr>
        </p:nvSpPr>
        <p:spPr>
          <a:xfrm>
            <a:off x="1371600" y="1691640"/>
            <a:ext cx="9601200" cy="4370832"/>
          </a:xfrm>
        </p:spPr>
        <p:txBody>
          <a:bodyPr>
            <a:noAutofit/>
          </a:bodyPr>
          <a:lstStyle/>
          <a:p>
            <a:pPr>
              <a:buFont typeface="Arial" panose="020B0604020202020204" pitchFamily="34" charset="0"/>
              <a:buChar char="•"/>
            </a:pPr>
            <a:r>
              <a:rPr lang="en-US" dirty="0">
                <a:latin typeface="Comic Sans MS" panose="030F0702030302020204" pitchFamily="66" charset="0"/>
              </a:rPr>
              <a:t>Business Partners will respect and promote universal human rights as stated in the United Nations’ Universal Declaration of Human Rights. Business Partners will not be aid to human rights abuses of any kind and will respect the personal dignity, privacy and rights of each individual at all times. Business partners will not tolerate any unacceptable treatment of employees, such as but not limited to mental cruelty, mistreatment of persons with disabilities</a:t>
            </a:r>
            <a:r>
              <a:rPr lang="en-US" dirty="0" smtClean="0">
                <a:latin typeface="Comic Sans MS" panose="030F0702030302020204" pitchFamily="66" charset="0"/>
              </a:rPr>
              <a:t>.</a:t>
            </a:r>
            <a:endParaRPr lang="en-US" dirty="0">
              <a:latin typeface="Comic Sans MS" panose="030F0702030302020204" pitchFamily="66" charset="0"/>
            </a:endParaRPr>
          </a:p>
          <a:p>
            <a:pPr>
              <a:buFont typeface="Arial" panose="020B0604020202020204" pitchFamily="34" charset="0"/>
              <a:buChar char="•"/>
            </a:pPr>
            <a:r>
              <a:rPr lang="en-US" dirty="0" smtClean="0">
                <a:latin typeface="Comic Sans MS" panose="030F0702030302020204" pitchFamily="66" charset="0"/>
              </a:rPr>
              <a:t>Business </a:t>
            </a:r>
            <a:r>
              <a:rPr lang="en-US" dirty="0">
                <a:latin typeface="Comic Sans MS" panose="030F0702030302020204" pitchFamily="66" charset="0"/>
              </a:rPr>
              <a:t>Partners will maintain systems to prepare for and respond to accidents, health problems, and foreseeable emergencies. Business Partners will also record, investigate, and learn from past accidents and emergencies. </a:t>
            </a:r>
          </a:p>
        </p:txBody>
      </p:sp>
    </p:spTree>
    <p:extLst>
      <p:ext uri="{BB962C8B-B14F-4D97-AF65-F5344CB8AC3E}">
        <p14:creationId xmlns:p14="http://schemas.microsoft.com/office/powerpoint/2010/main" val="315782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9600" smtClean="0"/>
              <a:t> THANK YOU</a:t>
            </a:r>
            <a:r>
              <a:rPr lang="en-US" sz="9600" dirty="0" smtClean="0"/>
              <a:t>!</a:t>
            </a:r>
            <a:endParaRPr lang="en-US" sz="9600" dirty="0"/>
          </a:p>
        </p:txBody>
      </p:sp>
    </p:spTree>
    <p:extLst>
      <p:ext uri="{BB962C8B-B14F-4D97-AF65-F5344CB8AC3E}">
        <p14:creationId xmlns:p14="http://schemas.microsoft.com/office/powerpoint/2010/main" val="225280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8863"/>
            <a:ext cx="9601200" cy="1485900"/>
          </a:xfrm>
        </p:spPr>
        <p:txBody>
          <a:bodyPr/>
          <a:lstStyle/>
          <a:p>
            <a:pPr algn="ctr"/>
            <a:r>
              <a:rPr lang="en-US" b="1" dirty="0" smtClean="0">
                <a:latin typeface="Bell MT" panose="02020503060305020303" pitchFamily="18" charset="0"/>
              </a:rPr>
              <a:t>MISSION</a:t>
            </a:r>
            <a:endParaRPr lang="en-US" b="1" dirty="0">
              <a:latin typeface="Bell MT" panose="02020503060305020303" pitchFamily="18" charset="0"/>
            </a:endParaRPr>
          </a:p>
        </p:txBody>
      </p:sp>
      <p:sp>
        <p:nvSpPr>
          <p:cNvPr id="3" name="Content Placeholder 2"/>
          <p:cNvSpPr>
            <a:spLocks noGrp="1"/>
          </p:cNvSpPr>
          <p:nvPr>
            <p:ph idx="1"/>
          </p:nvPr>
        </p:nvSpPr>
        <p:spPr>
          <a:xfrm>
            <a:off x="1763486" y="1737360"/>
            <a:ext cx="9209314" cy="3581400"/>
          </a:xfrm>
        </p:spPr>
        <p:txBody>
          <a:bodyPr/>
          <a:lstStyle/>
          <a:p>
            <a:pPr marL="0" indent="0">
              <a:buNone/>
            </a:pPr>
            <a:endParaRPr lang="en-US" dirty="0"/>
          </a:p>
          <a:p>
            <a:pPr marL="0" indent="0">
              <a:buNone/>
            </a:pPr>
            <a:r>
              <a:rPr lang="en-US" sz="2400" dirty="0" err="1">
                <a:latin typeface="Comic Sans MS" panose="030F0702030302020204" pitchFamily="66" charset="0"/>
              </a:rPr>
              <a:t>Ufone's</a:t>
            </a:r>
            <a:r>
              <a:rPr lang="en-US" sz="2400" dirty="0">
                <a:latin typeface="Comic Sans MS" panose="030F0702030302020204" pitchFamily="66" charset="0"/>
              </a:rPr>
              <a:t> mission is to provide reliable and affordable communication services to Pakistan's individuals, businesses, and government entities. The company strives to deliver innovative solutions, superior network quality, and personalized customer experiences. </a:t>
            </a:r>
            <a:r>
              <a:rPr lang="en-US" sz="2400" dirty="0" err="1">
                <a:latin typeface="Comic Sans MS" panose="030F0702030302020204" pitchFamily="66" charset="0"/>
              </a:rPr>
              <a:t>Ufone</a:t>
            </a:r>
            <a:r>
              <a:rPr lang="en-US" sz="2400" dirty="0">
                <a:latin typeface="Comic Sans MS" panose="030F0702030302020204" pitchFamily="66" charset="0"/>
              </a:rPr>
              <a:t> is dedicated to fostering digital transformation, empowering communities, and contributing to the growth and development of the telecommunications industry in the country.</a:t>
            </a:r>
          </a:p>
        </p:txBody>
      </p:sp>
    </p:spTree>
    <p:extLst>
      <p:ext uri="{BB962C8B-B14F-4D97-AF65-F5344CB8AC3E}">
        <p14:creationId xmlns:p14="http://schemas.microsoft.com/office/powerpoint/2010/main" val="11424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Bell MT" panose="02020503060305020303" pitchFamily="18" charset="0"/>
              </a:rPr>
              <a:t>STRUCTURE OF ORGANIZATION</a:t>
            </a:r>
          </a:p>
        </p:txBody>
      </p:sp>
      <p:sp>
        <p:nvSpPr>
          <p:cNvPr id="3" name="Content Placeholder 2"/>
          <p:cNvSpPr>
            <a:spLocks noGrp="1"/>
          </p:cNvSpPr>
          <p:nvPr>
            <p:ph idx="1"/>
          </p:nvPr>
        </p:nvSpPr>
        <p:spPr>
          <a:xfrm>
            <a:off x="1371600" y="2171700"/>
            <a:ext cx="9601200" cy="3997234"/>
          </a:xfrm>
        </p:spPr>
        <p:txBody>
          <a:bodyPr>
            <a:noAutofit/>
          </a:bodyPr>
          <a:lstStyle/>
          <a:p>
            <a:pPr marL="0" indent="0">
              <a:buNone/>
            </a:pPr>
            <a:r>
              <a:rPr lang="en-US" dirty="0" err="1" smtClean="0">
                <a:latin typeface="Comic Sans MS" panose="030F0702030302020204" pitchFamily="66" charset="0"/>
              </a:rPr>
              <a:t>Ufone</a:t>
            </a:r>
            <a:r>
              <a:rPr lang="en-US" dirty="0" smtClean="0">
                <a:latin typeface="Comic Sans MS" panose="030F0702030302020204" pitchFamily="66" charset="0"/>
              </a:rPr>
              <a:t> </a:t>
            </a:r>
            <a:r>
              <a:rPr lang="en-US" dirty="0">
                <a:latin typeface="Comic Sans MS" panose="030F0702030302020204" pitchFamily="66" charset="0"/>
              </a:rPr>
              <a:t>is a prominent telecommunications company operating in Pakistan. Established in 2001, </a:t>
            </a:r>
            <a:r>
              <a:rPr lang="en-US" dirty="0" err="1">
                <a:latin typeface="Comic Sans MS" panose="030F0702030302020204" pitchFamily="66" charset="0"/>
              </a:rPr>
              <a:t>Ufone</a:t>
            </a:r>
            <a:r>
              <a:rPr lang="en-US" dirty="0">
                <a:latin typeface="Comic Sans MS" panose="030F0702030302020204" pitchFamily="66" charset="0"/>
              </a:rPr>
              <a:t> has emerged as one of the country's leading providers of mobile and digital communication services. With a strong focus on customer satisfaction, technological innovation, and social responsibility, </a:t>
            </a:r>
            <a:r>
              <a:rPr lang="en-US" dirty="0" err="1">
                <a:latin typeface="Comic Sans MS" panose="030F0702030302020204" pitchFamily="66" charset="0"/>
              </a:rPr>
              <a:t>Ufone</a:t>
            </a:r>
            <a:r>
              <a:rPr lang="en-US" dirty="0">
                <a:latin typeface="Comic Sans MS" panose="030F0702030302020204" pitchFamily="66" charset="0"/>
              </a:rPr>
              <a:t> has gained a significant presence in the telecommunications industry.</a:t>
            </a:r>
          </a:p>
          <a:p>
            <a:pPr marL="0" indent="0">
              <a:buNone/>
            </a:pPr>
            <a:r>
              <a:rPr lang="en-US" dirty="0">
                <a:latin typeface="Comic Sans MS" panose="030F0702030302020204" pitchFamily="66" charset="0"/>
              </a:rPr>
              <a:t>As a subsidiary of Pakistan Telecommunication Company Limited (PTCL), </a:t>
            </a:r>
            <a:r>
              <a:rPr lang="en-US" dirty="0" err="1">
                <a:latin typeface="Comic Sans MS" panose="030F0702030302020204" pitchFamily="66" charset="0"/>
              </a:rPr>
              <a:t>Ufone</a:t>
            </a:r>
            <a:r>
              <a:rPr lang="en-US" dirty="0">
                <a:latin typeface="Comic Sans MS" panose="030F0702030302020204" pitchFamily="66" charset="0"/>
              </a:rPr>
              <a:t> has capitalized on the growing demand for reliable and affordable communication solutions. The company offers a wide range of services including voice calls, SMS, mobile internet, data plans, and value-added services to millions of subscribers across the nation.</a:t>
            </a:r>
          </a:p>
        </p:txBody>
      </p:sp>
    </p:spTree>
    <p:extLst>
      <p:ext uri="{BB962C8B-B14F-4D97-AF65-F5344CB8AC3E}">
        <p14:creationId xmlns:p14="http://schemas.microsoft.com/office/powerpoint/2010/main" val="260812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ell MT" panose="02020503060305020303" pitchFamily="18" charset="0"/>
              </a:rPr>
              <a:t>STRUCTURE OF ORGANIZATION</a:t>
            </a:r>
            <a:endParaRPr lang="en-US" dirty="0"/>
          </a:p>
        </p:txBody>
      </p:sp>
      <p:sp>
        <p:nvSpPr>
          <p:cNvPr id="3" name="Content Placeholder 2"/>
          <p:cNvSpPr>
            <a:spLocks noGrp="1"/>
          </p:cNvSpPr>
          <p:nvPr>
            <p:ph idx="1"/>
          </p:nvPr>
        </p:nvSpPr>
        <p:spPr>
          <a:xfrm>
            <a:off x="1371600" y="2171700"/>
            <a:ext cx="9601200" cy="3695700"/>
          </a:xfrm>
        </p:spPr>
        <p:txBody>
          <a:bodyPr>
            <a:normAutofit/>
          </a:bodyPr>
          <a:lstStyle/>
          <a:p>
            <a:pPr marL="0" indent="0">
              <a:buNone/>
            </a:pPr>
            <a:r>
              <a:rPr lang="en-US" dirty="0" err="1" smtClean="0">
                <a:latin typeface="Comic Sans MS" panose="030F0702030302020204" pitchFamily="66" charset="0"/>
              </a:rPr>
              <a:t>Ufone</a:t>
            </a:r>
            <a:r>
              <a:rPr lang="en-US" dirty="0" smtClean="0">
                <a:latin typeface="Comic Sans MS" panose="030F0702030302020204" pitchFamily="66" charset="0"/>
              </a:rPr>
              <a:t> </a:t>
            </a:r>
            <a:r>
              <a:rPr lang="en-US" dirty="0">
                <a:latin typeface="Comic Sans MS" panose="030F0702030302020204" pitchFamily="66" charset="0"/>
              </a:rPr>
              <a:t>is committed to providing seamless connectivity, empowering individuals, businesses, and government entities to stay connected and flourish in an increasingly digital world. The company has made substantial investments in its network infrastructure to ensure widespread coverage, improved call quality, and faster data speeds. </a:t>
            </a:r>
            <a:r>
              <a:rPr lang="en-US" dirty="0" err="1">
                <a:latin typeface="Comic Sans MS" panose="030F0702030302020204" pitchFamily="66" charset="0"/>
              </a:rPr>
              <a:t>Ufone's</a:t>
            </a:r>
            <a:r>
              <a:rPr lang="en-US" dirty="0">
                <a:latin typeface="Comic Sans MS" panose="030F0702030302020204" pitchFamily="66" charset="0"/>
              </a:rPr>
              <a:t> dedication to technological advancements has enabled it to keep pace with evolving industry trends and offer innovative services that enhance the overall customer experience.</a:t>
            </a:r>
          </a:p>
          <a:p>
            <a:pPr marL="0" indent="0">
              <a:buNone/>
            </a:pPr>
            <a:r>
              <a:rPr lang="en-US" dirty="0" err="1">
                <a:latin typeface="Comic Sans MS" panose="030F0702030302020204" pitchFamily="66" charset="0"/>
              </a:rPr>
              <a:t>Ufone</a:t>
            </a:r>
            <a:r>
              <a:rPr lang="en-US" dirty="0">
                <a:latin typeface="Comic Sans MS" panose="030F0702030302020204" pitchFamily="66" charset="0"/>
              </a:rPr>
              <a:t> also recognizes its role as a responsible corporate citizen. The company actively engages in social initiatives, focusing on education, healthcare, environmental sustainability, and community welfare. By leveraging its resources and expertise, </a:t>
            </a:r>
            <a:r>
              <a:rPr lang="en-US" dirty="0" err="1">
                <a:latin typeface="Comic Sans MS" panose="030F0702030302020204" pitchFamily="66" charset="0"/>
              </a:rPr>
              <a:t>Ufone</a:t>
            </a:r>
            <a:r>
              <a:rPr lang="en-US" dirty="0">
                <a:latin typeface="Comic Sans MS" panose="030F0702030302020204" pitchFamily="66" charset="0"/>
              </a:rPr>
              <a:t> aims to make a positive impact on society and contribute to the overall development of Pakistan.</a:t>
            </a:r>
          </a:p>
        </p:txBody>
      </p:sp>
    </p:spTree>
    <p:extLst>
      <p:ext uri="{BB962C8B-B14F-4D97-AF65-F5344CB8AC3E}">
        <p14:creationId xmlns:p14="http://schemas.microsoft.com/office/powerpoint/2010/main" val="403427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Bell MT" panose="02020503060305020303" pitchFamily="18" charset="0"/>
              </a:rPr>
              <a:t>LEGAL </a:t>
            </a:r>
            <a:r>
              <a:rPr lang="en-US" b="1" dirty="0">
                <a:latin typeface="Bell MT" panose="02020503060305020303" pitchFamily="18" charset="0"/>
              </a:rPr>
              <a:t>FORMS OF ORGANIZATION</a:t>
            </a:r>
          </a:p>
        </p:txBody>
      </p:sp>
      <p:sp>
        <p:nvSpPr>
          <p:cNvPr id="3" name="Content Placeholder 2"/>
          <p:cNvSpPr>
            <a:spLocks noGrp="1"/>
          </p:cNvSpPr>
          <p:nvPr>
            <p:ph idx="1"/>
          </p:nvPr>
        </p:nvSpPr>
        <p:spPr>
          <a:xfrm>
            <a:off x="1371600" y="2380706"/>
            <a:ext cx="9601200" cy="3930831"/>
          </a:xfrm>
        </p:spPr>
        <p:txBody>
          <a:bodyPr>
            <a:noAutofit/>
          </a:bodyPr>
          <a:lstStyle/>
          <a:p>
            <a:pPr marL="0" indent="0">
              <a:buNone/>
            </a:pPr>
            <a:r>
              <a:rPr lang="en-US" dirty="0" err="1">
                <a:latin typeface="Comic Sans MS" panose="030F0702030302020204" pitchFamily="66" charset="0"/>
              </a:rPr>
              <a:t>Ufone's</a:t>
            </a:r>
            <a:r>
              <a:rPr lang="en-US" dirty="0">
                <a:latin typeface="Comic Sans MS" panose="030F0702030302020204" pitchFamily="66" charset="0"/>
              </a:rPr>
              <a:t> legal form of organization in Pakistan is that of a private limited company. As a private limited company, </a:t>
            </a:r>
            <a:r>
              <a:rPr lang="en-US" dirty="0" err="1">
                <a:latin typeface="Comic Sans MS" panose="030F0702030302020204" pitchFamily="66" charset="0"/>
              </a:rPr>
              <a:t>Ufone</a:t>
            </a:r>
            <a:r>
              <a:rPr lang="en-US" dirty="0">
                <a:latin typeface="Comic Sans MS" panose="030F0702030302020204" pitchFamily="66" charset="0"/>
              </a:rPr>
              <a:t> operates under specific legal regulations and has a distinct legal identity separate from its shareholders. It implies that the liability of the company's shareholders is limited to their share capital contributions, and the company's operations are regulated by the Companies Act of Pakistan.</a:t>
            </a:r>
          </a:p>
          <a:p>
            <a:pPr marL="0" indent="0">
              <a:buNone/>
            </a:pPr>
            <a:r>
              <a:rPr lang="en-US" dirty="0" err="1" smtClean="0">
                <a:latin typeface="Comic Sans MS" panose="030F0702030302020204" pitchFamily="66" charset="0"/>
              </a:rPr>
              <a:t>Ufone</a:t>
            </a:r>
            <a:r>
              <a:rPr lang="en-US" dirty="0" smtClean="0">
                <a:latin typeface="Comic Sans MS" panose="030F0702030302020204" pitchFamily="66" charset="0"/>
              </a:rPr>
              <a:t> </a:t>
            </a:r>
            <a:r>
              <a:rPr lang="en-US" dirty="0">
                <a:latin typeface="Comic Sans MS" panose="030F0702030302020204" pitchFamily="66" charset="0"/>
              </a:rPr>
              <a:t>is considered a large-scale business in terms of its operations and market presence in the telecommunications industry. As a prominent telecommunications company in Pakistan, </a:t>
            </a:r>
            <a:r>
              <a:rPr lang="en-US" dirty="0" err="1">
                <a:latin typeface="Comic Sans MS" panose="030F0702030302020204" pitchFamily="66" charset="0"/>
              </a:rPr>
              <a:t>Ufone</a:t>
            </a:r>
            <a:r>
              <a:rPr lang="en-US" dirty="0">
                <a:latin typeface="Comic Sans MS" panose="030F0702030302020204" pitchFamily="66" charset="0"/>
              </a:rPr>
              <a:t> serves millions of subscribers across the country and operates on a national scale. It has a significant market share and competes with other major telecommunications providers in Pakistan. Therefore, </a:t>
            </a:r>
            <a:r>
              <a:rPr lang="en-US" dirty="0" err="1">
                <a:latin typeface="Comic Sans MS" panose="030F0702030302020204" pitchFamily="66" charset="0"/>
              </a:rPr>
              <a:t>Ufone's</a:t>
            </a:r>
            <a:r>
              <a:rPr lang="en-US" dirty="0">
                <a:latin typeface="Comic Sans MS" panose="030F0702030302020204" pitchFamily="66" charset="0"/>
              </a:rPr>
              <a:t> legal form of organization as a private limited company is associated with its status as a large-scale business.</a:t>
            </a:r>
          </a:p>
        </p:txBody>
      </p:sp>
    </p:spTree>
    <p:extLst>
      <p:ext uri="{BB962C8B-B14F-4D97-AF65-F5344CB8AC3E}">
        <p14:creationId xmlns:p14="http://schemas.microsoft.com/office/powerpoint/2010/main" val="320312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68234"/>
            <a:ext cx="9601200" cy="1156063"/>
          </a:xfrm>
        </p:spPr>
        <p:txBody>
          <a:bodyPr>
            <a:normAutofit/>
          </a:bodyPr>
          <a:lstStyle/>
          <a:p>
            <a:pPr algn="ctr"/>
            <a:r>
              <a:rPr lang="en-US" b="1" dirty="0">
                <a:latin typeface="Bell MT" panose="02020503060305020303" pitchFamily="18" charset="0"/>
              </a:rPr>
              <a:t>FUNCTIONAL UNITS</a:t>
            </a:r>
          </a:p>
        </p:txBody>
      </p:sp>
      <p:sp>
        <p:nvSpPr>
          <p:cNvPr id="3" name="Content Placeholder 2"/>
          <p:cNvSpPr>
            <a:spLocks noGrp="1"/>
          </p:cNvSpPr>
          <p:nvPr>
            <p:ph idx="1"/>
          </p:nvPr>
        </p:nvSpPr>
        <p:spPr>
          <a:xfrm>
            <a:off x="1502229" y="2024743"/>
            <a:ext cx="9601200" cy="3764280"/>
          </a:xfrm>
        </p:spPr>
        <p:txBody>
          <a:bodyPr>
            <a:normAutofit fontScale="92500" lnSpcReduction="10000"/>
          </a:bodyPr>
          <a:lstStyle/>
          <a:p>
            <a:pPr marL="0" indent="0">
              <a:buNone/>
            </a:pPr>
            <a:r>
              <a:rPr lang="en-US" sz="2200" dirty="0">
                <a:latin typeface="Comic Sans MS" panose="030F0702030302020204" pitchFamily="66" charset="0"/>
              </a:rPr>
              <a:t>The functional units of </a:t>
            </a:r>
            <a:r>
              <a:rPr lang="en-US" sz="2200" dirty="0" err="1">
                <a:latin typeface="Comic Sans MS" panose="030F0702030302020204" pitchFamily="66" charset="0"/>
              </a:rPr>
              <a:t>Ufone</a:t>
            </a:r>
            <a:r>
              <a:rPr lang="en-US" sz="2200" dirty="0">
                <a:latin typeface="Comic Sans MS" panose="030F0702030302020204" pitchFamily="66" charset="0"/>
              </a:rPr>
              <a:t> typically include various departments or divisions within the organization, each responsible for specific functions and operations. While the exact structure may vary based on the organization's specific needs and evolving industry trends, the following are some common functional units found in telecommunications companies like </a:t>
            </a:r>
            <a:r>
              <a:rPr lang="en-US" sz="2200" dirty="0" err="1">
                <a:latin typeface="Comic Sans MS" panose="030F0702030302020204" pitchFamily="66" charset="0"/>
              </a:rPr>
              <a:t>Ufone</a:t>
            </a:r>
            <a:r>
              <a:rPr lang="en-US" sz="2200" dirty="0">
                <a:latin typeface="Comic Sans MS" panose="030F0702030302020204" pitchFamily="66" charset="0"/>
              </a:rPr>
              <a:t>:</a:t>
            </a:r>
          </a:p>
          <a:p>
            <a:pPr>
              <a:buFont typeface="Arial" panose="020B0604020202020204" pitchFamily="34" charset="0"/>
              <a:buChar char="•"/>
            </a:pPr>
            <a:r>
              <a:rPr lang="en-US" sz="2200" dirty="0" smtClean="0">
                <a:solidFill>
                  <a:srgbClr val="0070C0"/>
                </a:solidFill>
                <a:latin typeface="Comic Sans MS" panose="030F0702030302020204" pitchFamily="66" charset="0"/>
              </a:rPr>
              <a:t>SALES AND MARKETING:</a:t>
            </a:r>
            <a:r>
              <a:rPr lang="en-US" sz="2200" dirty="0" smtClean="0">
                <a:latin typeface="Comic Sans MS" panose="030F0702030302020204" pitchFamily="66" charset="0"/>
              </a:rPr>
              <a:t> </a:t>
            </a:r>
            <a:r>
              <a:rPr lang="en-US" sz="2200" dirty="0">
                <a:latin typeface="Comic Sans MS" panose="030F0702030302020204" pitchFamily="66" charset="0"/>
              </a:rPr>
              <a:t>This unit focuses on promoting </a:t>
            </a:r>
            <a:r>
              <a:rPr lang="en-US" sz="2200" dirty="0" err="1">
                <a:latin typeface="Comic Sans MS" panose="030F0702030302020204" pitchFamily="66" charset="0"/>
              </a:rPr>
              <a:t>Ufone's</a:t>
            </a:r>
            <a:r>
              <a:rPr lang="en-US" sz="2200" dirty="0">
                <a:latin typeface="Comic Sans MS" panose="030F0702030302020204" pitchFamily="66" charset="0"/>
              </a:rPr>
              <a:t> products and services, acquiring new customers, managing customer relationships, and developing marketing strategies to increase market share and revenue.</a:t>
            </a:r>
          </a:p>
          <a:p>
            <a:pPr>
              <a:buFont typeface="Arial" panose="020B0604020202020204" pitchFamily="34" charset="0"/>
              <a:buChar char="•"/>
            </a:pPr>
            <a:r>
              <a:rPr lang="en-US" sz="2200" dirty="0">
                <a:solidFill>
                  <a:srgbClr val="0070C0"/>
                </a:solidFill>
                <a:latin typeface="Comic Sans MS" panose="030F0702030302020204" pitchFamily="66" charset="0"/>
              </a:rPr>
              <a:t>FINANCE AND ACCOUNTING: </a:t>
            </a:r>
            <a:r>
              <a:rPr lang="en-US" sz="2200" dirty="0">
                <a:latin typeface="Comic Sans MS" panose="030F0702030302020204" pitchFamily="66" charset="0"/>
              </a:rPr>
              <a:t>This unit manages financial operations, including budgeting, financial reporting, taxation, auditing, and ensuring compliance with financial regulations. It plays a crucial role in financial planning, cost management, and maintaining financial transparency.</a:t>
            </a:r>
          </a:p>
          <a:p>
            <a:pPr marL="0" indent="0">
              <a:buNone/>
            </a:pPr>
            <a:endParaRPr lang="en-US" dirty="0"/>
          </a:p>
        </p:txBody>
      </p:sp>
    </p:spTree>
    <p:extLst>
      <p:ext uri="{BB962C8B-B14F-4D97-AF65-F5344CB8AC3E}">
        <p14:creationId xmlns:p14="http://schemas.microsoft.com/office/powerpoint/2010/main" val="364042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ell MT" panose="02020503060305020303" pitchFamily="18" charset="0"/>
              </a:rPr>
              <a:t>FUNCTIONAL UNITS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dirty="0">
                <a:solidFill>
                  <a:srgbClr val="0070C0"/>
                </a:solidFill>
                <a:latin typeface="Comic Sans MS" panose="030F0702030302020204" pitchFamily="66" charset="0"/>
              </a:rPr>
              <a:t>OPERATIONS AND NETWORK MANAGEMENT: </a:t>
            </a:r>
            <a:r>
              <a:rPr lang="en-US" dirty="0">
                <a:latin typeface="Comic Sans MS" panose="030F0702030302020204" pitchFamily="66" charset="0"/>
              </a:rPr>
              <a:t>This unit oversees the operational aspects of </a:t>
            </a:r>
            <a:r>
              <a:rPr lang="en-US" dirty="0" err="1">
                <a:latin typeface="Comic Sans MS" panose="030F0702030302020204" pitchFamily="66" charset="0"/>
              </a:rPr>
              <a:t>Ufone's</a:t>
            </a:r>
            <a:r>
              <a:rPr lang="en-US" dirty="0">
                <a:latin typeface="Comic Sans MS" panose="030F0702030302020204" pitchFamily="66" charset="0"/>
              </a:rPr>
              <a:t> network infrastructure, including network planning, installation, maintenance, and optimization. It ensures uninterrupted service delivery, monitors network performance, and manages technical operations.</a:t>
            </a:r>
          </a:p>
          <a:p>
            <a:pPr>
              <a:buFont typeface="Arial" panose="020B0604020202020204" pitchFamily="34" charset="0"/>
              <a:buChar char="•"/>
            </a:pPr>
            <a:r>
              <a:rPr lang="en-US" sz="2200" dirty="0">
                <a:solidFill>
                  <a:srgbClr val="0070C0"/>
                </a:solidFill>
                <a:latin typeface="Comic Sans MS" panose="030F0702030302020204" pitchFamily="66" charset="0"/>
              </a:rPr>
              <a:t>CUSTOMER SERVICE: </a:t>
            </a:r>
            <a:r>
              <a:rPr lang="en-US" dirty="0">
                <a:latin typeface="Comic Sans MS" panose="030F0702030302020204" pitchFamily="66" charset="0"/>
              </a:rPr>
              <a:t>This unit handles customer inquiries, complaints, and support requests. It aims to deliver prompt and effective customer support, resolve issues, and maintain high levels of customer satisfaction. This unit plays a critical role in building strong customer relationships and fostering loyalty.</a:t>
            </a:r>
          </a:p>
          <a:p>
            <a:pPr>
              <a:buFont typeface="Arial" panose="020B0604020202020204" pitchFamily="34" charset="0"/>
              <a:buChar char="•"/>
            </a:pPr>
            <a:endParaRPr lang="en-US" dirty="0">
              <a:latin typeface="Comic Sans MS" panose="030F0702030302020204" pitchFamily="66" charset="0"/>
            </a:endParaRPr>
          </a:p>
        </p:txBody>
      </p:sp>
    </p:spTree>
    <p:extLst>
      <p:ext uri="{BB962C8B-B14F-4D97-AF65-F5344CB8AC3E}">
        <p14:creationId xmlns:p14="http://schemas.microsoft.com/office/powerpoint/2010/main" val="7020440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5216"/>
            <a:ext cx="9601200" cy="1485900"/>
          </a:xfrm>
        </p:spPr>
        <p:txBody>
          <a:bodyPr>
            <a:normAutofit/>
          </a:bodyPr>
          <a:lstStyle/>
          <a:p>
            <a:pPr algn="ctr"/>
            <a:r>
              <a:rPr lang="en-US" b="1" dirty="0" smtClean="0">
                <a:latin typeface="Bell MT" panose="02020503060305020303" pitchFamily="18" charset="0"/>
              </a:rPr>
              <a:t>TENDER DOCUMENT</a:t>
            </a:r>
            <a:endParaRPr lang="en-US" b="1" dirty="0">
              <a:latin typeface="Bell MT" panose="02020503060305020303" pitchFamily="18" charset="0"/>
            </a:endParaRPr>
          </a:p>
        </p:txBody>
      </p:sp>
      <p:sp>
        <p:nvSpPr>
          <p:cNvPr id="3" name="Content Placeholder 2"/>
          <p:cNvSpPr>
            <a:spLocks noGrp="1"/>
          </p:cNvSpPr>
          <p:nvPr>
            <p:ph idx="1"/>
          </p:nvPr>
        </p:nvSpPr>
        <p:spPr/>
        <p:txBody>
          <a:bodyPr/>
          <a:lstStyle/>
          <a:p>
            <a:pPr marL="0" indent="0">
              <a:buNone/>
            </a:pPr>
            <a:r>
              <a:rPr lang="en-US" dirty="0">
                <a:latin typeface="Comic Sans MS" panose="030F0702030302020204" pitchFamily="66" charset="0"/>
              </a:rPr>
              <a:t>The tender document is a document created by the buying authority which details the buyer's requirements and expectations in far more detail than is possible in a contract notice. Basically, the tender specifications are there to provide you with a detailed description of the overall contract. It will outline the purpose of the contract, what is required and the solution the buyer is seeking. It will also go into detail about what is required from you, the supplier, to win the contract.</a:t>
            </a:r>
          </a:p>
          <a:p>
            <a:endParaRPr lang="en-US" dirty="0">
              <a:latin typeface="Comic Sans MS" panose="030F0702030302020204" pitchFamily="66" charset="0"/>
            </a:endParaRPr>
          </a:p>
          <a:p>
            <a:pPr marL="0" indent="0">
              <a:buNone/>
            </a:pPr>
            <a:r>
              <a:rPr lang="en-US" dirty="0">
                <a:latin typeface="Comic Sans MS" panose="030F0702030302020204" pitchFamily="66" charset="0"/>
                <a:hlinkClick r:id="rId2"/>
              </a:rPr>
              <a:t>https://ptcl.com.pk/images/tender/tendernoticeframeagreementforoperationmaintenanceofcivilplumbingatufonetower.pdf</a:t>
            </a:r>
            <a:endParaRPr lang="en-US" dirty="0">
              <a:latin typeface="Comic Sans MS" panose="030F0702030302020204" pitchFamily="66" charset="0"/>
            </a:endParaRPr>
          </a:p>
          <a:p>
            <a:pPr marL="0" indent="0">
              <a:buNone/>
            </a:pPr>
            <a:endParaRPr lang="en-US" dirty="0"/>
          </a:p>
        </p:txBody>
      </p:sp>
    </p:spTree>
    <p:extLst>
      <p:ext uri="{BB962C8B-B14F-4D97-AF65-F5344CB8AC3E}">
        <p14:creationId xmlns:p14="http://schemas.microsoft.com/office/powerpoint/2010/main" val="194669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Bell MT" panose="02020503060305020303" pitchFamily="18" charset="0"/>
              </a:rPr>
              <a:t>MEMORANDUM OF ASSOCIATION</a:t>
            </a:r>
            <a:r>
              <a:rPr lang="en-US" b="1" dirty="0">
                <a:latin typeface="Bell MT" panose="02020503060305020303" pitchFamily="18" charset="0"/>
              </a:rPr>
              <a:t> (MOA)</a:t>
            </a:r>
          </a:p>
        </p:txBody>
      </p:sp>
      <p:sp>
        <p:nvSpPr>
          <p:cNvPr id="3" name="Content Placeholder 2"/>
          <p:cNvSpPr>
            <a:spLocks noGrp="1"/>
          </p:cNvSpPr>
          <p:nvPr>
            <p:ph idx="1"/>
          </p:nvPr>
        </p:nvSpPr>
        <p:spPr/>
        <p:txBody>
          <a:bodyPr/>
          <a:lstStyle/>
          <a:p>
            <a:pPr marL="0" indent="0">
              <a:buNone/>
            </a:pPr>
            <a:r>
              <a:rPr lang="en-US" dirty="0">
                <a:latin typeface="Comic Sans MS" panose="030F0702030302020204" pitchFamily="66" charset="0"/>
              </a:rPr>
              <a:t>MOA is the document which sets up the company, it is a document which is the charter of company that contains the basic conditions on which the company is established. It include the name of company, where it is located, who own and govern the company.</a:t>
            </a:r>
          </a:p>
          <a:p>
            <a:pPr marL="0" indent="0">
              <a:buNone/>
            </a:pPr>
            <a:r>
              <a:rPr lang="en-US" sz="2200" dirty="0">
                <a:solidFill>
                  <a:srgbClr val="0070C0"/>
                </a:solidFill>
                <a:latin typeface="Comic Sans MS" panose="030F0702030302020204" pitchFamily="66" charset="0"/>
              </a:rPr>
              <a:t>Name:</a:t>
            </a:r>
            <a:r>
              <a:rPr lang="en-US" dirty="0">
                <a:latin typeface="Comic Sans MS" panose="030F0702030302020204" pitchFamily="66" charset="0"/>
              </a:rPr>
              <a:t> UFONE</a:t>
            </a:r>
          </a:p>
          <a:p>
            <a:pPr marL="0" indent="0">
              <a:buNone/>
            </a:pPr>
            <a:r>
              <a:rPr lang="en-US" sz="2200" dirty="0">
                <a:solidFill>
                  <a:srgbClr val="0070C0"/>
                </a:solidFill>
                <a:latin typeface="Comic Sans MS" panose="030F0702030302020204" pitchFamily="66" charset="0"/>
              </a:rPr>
              <a:t>Address: </a:t>
            </a:r>
            <a:r>
              <a:rPr lang="en-US" dirty="0">
                <a:latin typeface="Comic Sans MS" panose="030F0702030302020204" pitchFamily="66" charset="0"/>
              </a:rPr>
              <a:t>Was first established in Islamabad, January 29, 2001.</a:t>
            </a:r>
          </a:p>
          <a:p>
            <a:pPr marL="0" indent="0">
              <a:buNone/>
            </a:pPr>
            <a:r>
              <a:rPr lang="en-US" dirty="0" err="1">
                <a:latin typeface="Comic Sans MS" panose="030F0702030302020204" pitchFamily="66" charset="0"/>
              </a:rPr>
              <a:t>Ufone</a:t>
            </a:r>
            <a:r>
              <a:rPr lang="en-US" dirty="0">
                <a:latin typeface="Comic Sans MS" panose="030F0702030302020204" pitchFamily="66" charset="0"/>
              </a:rPr>
              <a:t> had appointed Rashid Khan as its CEO who had been the CEO of Jazz from 2008 to 2014. He was appointed as acting CEO again in August 2017. Rashid Khan died on 17 December 2020. The current CEO is </a:t>
            </a:r>
            <a:r>
              <a:rPr lang="en-US" dirty="0" err="1">
                <a:latin typeface="Comic Sans MS" panose="030F0702030302020204" pitchFamily="66" charset="0"/>
              </a:rPr>
              <a:t>Yousaf</a:t>
            </a:r>
            <a:r>
              <a:rPr lang="en-US" dirty="0">
                <a:latin typeface="Comic Sans MS" panose="030F0702030302020204" pitchFamily="66" charset="0"/>
              </a:rPr>
              <a:t> </a:t>
            </a:r>
            <a:r>
              <a:rPr lang="en-US" dirty="0" err="1">
                <a:latin typeface="Comic Sans MS" panose="030F0702030302020204" pitchFamily="66" charset="0"/>
              </a:rPr>
              <a:t>Jozee</a:t>
            </a:r>
            <a:r>
              <a:rPr lang="en-US" dirty="0">
                <a:latin typeface="Comic Sans MS" panose="030F0702030302020204" pitchFamily="66" charset="0"/>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09087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1311</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Bell MT</vt:lpstr>
      <vt:lpstr>Calibri</vt:lpstr>
      <vt:lpstr>Comic Sans MS</vt:lpstr>
      <vt:lpstr>Franklin Gothic Book</vt:lpstr>
      <vt:lpstr>Crop</vt:lpstr>
      <vt:lpstr>PRESENTATION OF PROFESSIONAL PRACTICES IN COMPUTING</vt:lpstr>
      <vt:lpstr>MISSION</vt:lpstr>
      <vt:lpstr>STRUCTURE OF ORGANIZATION</vt:lpstr>
      <vt:lpstr>STRUCTURE OF ORGANIZATION</vt:lpstr>
      <vt:lpstr>LEGAL FORMS OF ORGANIZATION</vt:lpstr>
      <vt:lpstr>FUNCTIONAL UNITS</vt:lpstr>
      <vt:lpstr>FUNCTIONAL UNITS</vt:lpstr>
      <vt:lpstr>TENDER DOCUMENT</vt:lpstr>
      <vt:lpstr>MEMORANDUM OF ASSOCIATION (MOA)</vt:lpstr>
      <vt:lpstr>ARTICLE OF ASSOCIATION (AOA)</vt:lpstr>
      <vt:lpstr>INTELLECTUAL PROPERTY RIGHTS</vt:lpstr>
      <vt:lpstr>CODE OF CONDUCT</vt:lpstr>
      <vt:lpstr>CODE OF CONDUCT </vt:lpstr>
      <vt:lpstr>CODE OF CONDUCT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2023-06-19T17:13:27Z</dcterms:created>
  <dcterms:modified xsi:type="dcterms:W3CDTF">2023-06-22T10:22:47Z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