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sldIdLst>
    <p:sldId id="306" r:id="rId5"/>
    <p:sldId id="307" r:id="rId6"/>
    <p:sldId id="308" r:id="rId7"/>
    <p:sldId id="315" r:id="rId8"/>
    <p:sldId id="317" r:id="rId9"/>
    <p:sldId id="318" r:id="rId10"/>
    <p:sldId id="303" r:id="rId11"/>
    <p:sldId id="314" r:id="rId12"/>
    <p:sldId id="319" r:id="rId13"/>
    <p:sldId id="309" r:id="rId14"/>
    <p:sldId id="320" r:id="rId15"/>
    <p:sldId id="324" r:id="rId16"/>
    <p:sldId id="321" r:id="rId17"/>
    <p:sldId id="311" r:id="rId18"/>
    <p:sldId id="322" r:id="rId19"/>
    <p:sldId id="323" r:id="rId20"/>
    <p:sldId id="325" r:id="rId21"/>
    <p:sldId id="326" r:id="rId22"/>
    <p:sldId id="316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Spark Core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1" i="0" u="none" dirty="0"/>
            <a:t>Spark Core </a:t>
          </a:r>
          <a:r>
            <a:rPr lang="en-US" b="0" i="0" u="none" dirty="0"/>
            <a:t>is the foundation of the Apache Spark program, and it provides the most important features such as in-memory computing.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Spark SQL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1" dirty="0"/>
            <a:t>Spark SQL</a:t>
          </a:r>
          <a:r>
            <a:rPr lang="en-US" b="0" dirty="0"/>
            <a:t> is a component in Spark that provides an interface for working with SQL databases.</a:t>
          </a:r>
          <a:endParaRPr lang="en-US" b="1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Spark Streaming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1" i="0" u="none" dirty="0"/>
            <a:t>Spark Streaming</a:t>
          </a:r>
          <a:r>
            <a:rPr lang="en-US" b="0" i="0" u="none" dirty="0"/>
            <a:t> is the Spark component that allows for the real-time streaming of data and processing it so it can be outputted to databases and file systems.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MLlib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1" i="0" u="none" dirty="0"/>
            <a:t>MLlib</a:t>
          </a:r>
          <a:r>
            <a:rPr lang="en-US" b="0" i="0" u="none" dirty="0"/>
            <a:t> is the machine learning library of Spark that allows for the use of many ML algorithms including K-means clustering, regression, classification, etc. 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GraphX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1" i="0" u="none" dirty="0"/>
            <a:t>GraphX </a:t>
          </a:r>
          <a:r>
            <a:rPr lang="en-US" b="0" i="0" u="none" dirty="0"/>
            <a:t>allows the user to visualize all the computations made in Spark.</a:t>
          </a:r>
          <a:endParaRPr lang="en-US" b="1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Spark Core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/>
            <a:t>Spark Core </a:t>
          </a:r>
          <a:r>
            <a:rPr lang="en-US" sz="1200" b="0" i="0" u="none" kern="1200" dirty="0"/>
            <a:t>is the foundation of the Apache Spark program, and it provides the most important features such as in-memory computing.</a:t>
          </a:r>
          <a:endParaRPr lang="en-US" sz="1200" kern="120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Spark SQL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Spark SQL</a:t>
          </a:r>
          <a:r>
            <a:rPr lang="en-US" sz="1200" b="0" kern="1200" dirty="0"/>
            <a:t> is a component in Spark that provides an interface for working with SQL databases.</a:t>
          </a:r>
          <a:endParaRPr lang="en-US" sz="1200" b="1" kern="1200" dirty="0"/>
        </a:p>
      </dsp:txBody>
      <dsp:txXfrm>
        <a:off x="2126766" y="982941"/>
        <a:ext cx="1675110" cy="1790777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Spark Streaming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/>
            <a:t>Spark Streaming</a:t>
          </a:r>
          <a:r>
            <a:rPr lang="en-US" sz="1200" b="0" i="0" u="none" kern="1200" dirty="0"/>
            <a:t> is the Spark component that allows for the real-time streaming of data and processing it so it can be outputted to databases and file systems.</a:t>
          </a:r>
          <a:endParaRPr lang="en-US" sz="1200" kern="120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MLlib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/>
            <a:t>MLlib</a:t>
          </a:r>
          <a:r>
            <a:rPr lang="en-US" sz="1200" b="0" i="0" u="none" kern="1200" dirty="0"/>
            <a:t> is the machine learning library of Spark that allows for the use of many ML algorithms including K-means clustering, regression, classification, etc. </a:t>
          </a:r>
          <a:endParaRPr lang="en-US" sz="1200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GraphX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/>
            <a:t>GraphX </a:t>
          </a:r>
          <a:r>
            <a:rPr lang="en-US" sz="1200" b="0" i="0" u="none" kern="1200" dirty="0"/>
            <a:t>allows the user to visualize all the computations made in Spark.</a:t>
          </a:r>
          <a:endParaRPr lang="en-US" sz="1200" b="1" kern="120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d-T/sparklyr-MTH243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11-most-common-machine-learning-algorithms-explained-in-a-nutshell-cc6e98df93be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databricks.com/blog/2016/03/03/introducing-graphframe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tabricks.com/glossary/sparklyr" TargetMode="Externa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chartio.com/learn/data-analytics/what-is-spark/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400" dirty="0"/>
              <a:t>Big Data Analysis using Sparklyr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Emad Toubar (b00073720)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b="1" cap="all" spc="400">
                <a:latin typeface="+mn-lt"/>
              </a:rPr>
              <a:t>dplyr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5D55737B-2462-48A9-A45A-B6D7043F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149702"/>
            <a:ext cx="5221625" cy="255859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A powerful data manipulation tool that allows for many different type of operations on a dataset</a:t>
            </a:r>
          </a:p>
          <a:p>
            <a:endParaRPr lang="en-US" sz="1800" dirty="0"/>
          </a:p>
          <a:p>
            <a:r>
              <a:rPr lang="en-US" sz="1800" dirty="0"/>
              <a:t>The following are some of the functions you can use in </a:t>
            </a:r>
            <a:r>
              <a:rPr lang="en-US" sz="1800" dirty="0" err="1"/>
              <a:t>dplyr</a:t>
            </a:r>
            <a:r>
              <a:rPr lang="en-US" sz="1800" dirty="0"/>
              <a:t>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mutate()</a:t>
            </a:r>
          </a:p>
          <a:p>
            <a:pPr lvl="1"/>
            <a:r>
              <a:rPr lang="en-US" sz="1400" dirty="0"/>
              <a:t>select()</a:t>
            </a:r>
          </a:p>
          <a:p>
            <a:pPr lvl="1"/>
            <a:r>
              <a:rPr lang="en-US" sz="1400" dirty="0"/>
              <a:t>filter()</a:t>
            </a:r>
          </a:p>
          <a:p>
            <a:pPr lvl="1"/>
            <a:r>
              <a:rPr lang="en-US" sz="1400" dirty="0"/>
              <a:t>summarize()</a:t>
            </a:r>
          </a:p>
          <a:p>
            <a:pPr lvl="1"/>
            <a:r>
              <a:rPr lang="en-US" sz="1400" dirty="0"/>
              <a:t>arrange()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FA5A-C092-4D20-A1F4-73668C65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Sparklyr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FFF1-DCF9-4BA4-AAC5-429D5134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7587"/>
          </a:xfrm>
        </p:spPr>
        <p:txBody>
          <a:bodyPr/>
          <a:lstStyle/>
          <a:p>
            <a:r>
              <a:rPr lang="en-US" dirty="0"/>
              <a:t>In order to start using </a:t>
            </a:r>
            <a:r>
              <a:rPr lang="en-US" dirty="0" err="1"/>
              <a:t>sparklyr</a:t>
            </a:r>
            <a:r>
              <a:rPr lang="en-US" dirty="0"/>
              <a:t> in RStudio you must first install the package by using the following command: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sparklyr</a:t>
            </a:r>
            <a:r>
              <a:rPr lang="en-US" dirty="0"/>
              <a:t>")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975F-66E7-45F8-AF89-AD691EF5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6AF08-3ABA-482A-8537-A45A7C42238F}"/>
              </a:ext>
            </a:extLst>
          </p:cNvPr>
          <p:cNvSpPr txBox="1"/>
          <p:nvPr/>
        </p:nvSpPr>
        <p:spPr>
          <a:xfrm>
            <a:off x="838200" y="3910606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installing the package, you must also install a local version of Spark through the following command:</a:t>
            </a:r>
          </a:p>
          <a:p>
            <a:endParaRPr lang="en-US" sz="2800" dirty="0"/>
          </a:p>
          <a:p>
            <a:pPr algn="ctr"/>
            <a:r>
              <a:rPr lang="en-US" sz="2400" dirty="0"/>
              <a:t>library(</a:t>
            </a:r>
            <a:r>
              <a:rPr lang="en-US" sz="2400" dirty="0" err="1"/>
              <a:t>sparklyr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 err="1"/>
              <a:t>spark_install</a:t>
            </a:r>
            <a:r>
              <a:rPr lang="en-US" sz="2400" dirty="0"/>
              <a:t>(version = "2.1.0")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3F2F7-5F7D-49AF-9B2B-E72E1DC83FDE}"/>
              </a:ext>
            </a:extLst>
          </p:cNvPr>
          <p:cNvCxnSpPr/>
          <p:nvPr/>
        </p:nvCxnSpPr>
        <p:spPr>
          <a:xfrm>
            <a:off x="946951" y="1509203"/>
            <a:ext cx="10298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58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2B03C-D50A-41A8-9049-E2ABB21AF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Sparklyr 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739003B-921C-4D6B-B58E-D3418AA95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see how we can apply all that we’ve learned so far in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F4FDD-0EA3-483F-973C-14B70C9EAA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2166BF-0946-419E-A3F5-F3510C5B2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1E902070-A0E4-4756-B623-BA0AC4066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C70E9A00-8CBF-4871-9361-1589D7CBD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37850-D4AA-43A8-85DC-E5B889C9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Machine Learning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3A86-D840-40B1-B7EF-0E25724A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“An application of artificial intelligence that provides systems the ability to automatically learn and improve from experience without being explicitly programmed.”</a:t>
            </a:r>
          </a:p>
          <a:p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algorithms can be divided into two main categories: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ML: Requires labels to predict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ML: Does not require labels to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E9C19-03E2-4637-BF9D-2D56D71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4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 Algorithms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055191"/>
            <a:ext cx="4412417" cy="232655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K-Means Clustering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an ML algorithm that groups data points into clusters based on similarities between them  </a:t>
            </a:r>
          </a:p>
          <a:p>
            <a:pPr marL="285750" indent="-2857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Linear Regression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a supervised ML algorithm that models the relationship between continuous variables by fitting a linear equation</a:t>
            </a:r>
          </a:p>
          <a:p>
            <a:pPr marL="285750" indent="-2857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Random Forest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an ML algorithm that uses many decision trees to classify a certain data point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22493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Big Data Analysis using Sparklyr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3989" b="2"/>
          <a:stretch/>
        </p:blipFill>
        <p:spPr>
          <a:xfrm>
            <a:off x="5986926" y="1598246"/>
            <a:ext cx="2574429" cy="2234452"/>
          </a:xfrm>
          <a:prstGeom prst="rect">
            <a:avLst/>
          </a:prstGeom>
        </p:spPr>
      </p:pic>
      <p:pic>
        <p:nvPicPr>
          <p:cNvPr id="22" name="Picture Placeholder 21" descr="Chart, radar chart&#10;&#10;Description automatically generated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486" t="-927" r="-1015" b="927"/>
          <a:stretch/>
        </p:blipFill>
        <p:spPr>
          <a:xfrm>
            <a:off x="8610600" y="1589368"/>
            <a:ext cx="3417902" cy="2243330"/>
          </a:xfrm>
          <a:prstGeom prst="rect">
            <a:avLst/>
          </a:prstGeom>
        </p:spPr>
      </p:pic>
      <p:pic>
        <p:nvPicPr>
          <p:cNvPr id="20" name="Picture Placeholder 19" descr="Chart, scatter chart&#10;&#10;Description automatically generated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1" t="8233" r="-2" b="10469"/>
          <a:stretch/>
        </p:blipFill>
        <p:spPr>
          <a:xfrm>
            <a:off x="6521630" y="4055191"/>
            <a:ext cx="4590683" cy="27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7011A6-3281-4686-A2F2-628B7280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using Sparklyr</a:t>
            </a: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0FF92D-7719-4428-9C0C-8890BB19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314" y="1680534"/>
            <a:ext cx="6271372" cy="485837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916F-F843-407A-B2EE-CD7022B2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9D399-6B4E-4D11-999D-FCD0C84C747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9863140" y="2044700"/>
            <a:ext cx="3548062" cy="365125"/>
          </a:xfrm>
        </p:spPr>
        <p:txBody>
          <a:bodyPr/>
          <a:lstStyle/>
          <a:p>
            <a:r>
              <a:rPr lang="en-US" spc="400" dirty="0"/>
              <a:t>Big Data Analysis using Sparklyr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F9CDB-904B-4995-9357-120A4645060F}"/>
              </a:ext>
            </a:extLst>
          </p:cNvPr>
          <p:cNvCxnSpPr/>
          <p:nvPr/>
        </p:nvCxnSpPr>
        <p:spPr>
          <a:xfrm>
            <a:off x="946951" y="1509203"/>
            <a:ext cx="10298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7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7C441F-3699-4423-87A3-8310D5F8A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E725A9-C885-4A18-B017-2A8BCC179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to head to RStudio to see how we can apply some machine learning methods with Spark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E6FB-113B-4CCF-88BD-B4DE8AC26B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3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3496FD-6E88-4961-B546-1EA032F2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90" y="635383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100" dirty="0"/>
              <a:t>GraphFrames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B44A010-D850-4AA8-9A5E-9AC92FC0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45" y="791831"/>
            <a:ext cx="1428730" cy="2815232"/>
          </a:xfrm>
          <a:prstGeom prst="rect">
            <a:avLst/>
          </a:prstGeom>
        </p:spPr>
      </p:pic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82" y="816972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763" y="109982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637" y="14709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32AA7D1-92E2-4DCF-95A1-E38705076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45" y="4037657"/>
            <a:ext cx="3239938" cy="220045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A792-821F-492F-A510-61E58EBD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90" y="3429000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1800" dirty="0"/>
              <a:t>Built upon Spark’s GraphX package to provide a uniform API for graph processing</a:t>
            </a:r>
          </a:p>
          <a:p>
            <a:endParaRPr lang="en-US" sz="1800" dirty="0"/>
          </a:p>
          <a:p>
            <a:r>
              <a:rPr lang="en-US" sz="1800" dirty="0"/>
              <a:t>The vertices and edges in GraphFrames are represented as dataframes</a:t>
            </a:r>
          </a:p>
        </p:txBody>
      </p:sp>
    </p:spTree>
    <p:extLst>
      <p:ext uri="{BB962C8B-B14F-4D97-AF65-F5344CB8AC3E}">
        <p14:creationId xmlns:p14="http://schemas.microsoft.com/office/powerpoint/2010/main" val="29732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7C441F-3699-4423-87A3-8310D5F8A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E6FB-113B-4CCF-88BD-B4DE8AC26B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2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499EE61-A82D-4666-B3E0-431A9F3F3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access all the material from this presentation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807F6B7-B02D-4251-9FF0-0184CD20F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https://github.com/Emad-T/sparklyr-MTH243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75DA1-05C6-4C26-BC62-0942A61C6F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Outline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 to Spark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Ge</a:t>
            </a:r>
            <a:r>
              <a:rPr lang="en-US" dirty="0"/>
              <a:t>tting Started with Sparklyr</a:t>
            </a:r>
          </a:p>
          <a:p>
            <a:r>
              <a:rPr lang="en-US" dirty="0"/>
              <a:t>Summary of Machine Learning</a:t>
            </a:r>
          </a:p>
          <a:p>
            <a:pPr algn="r"/>
            <a:r>
              <a:rPr lang="en-US" dirty="0"/>
              <a:t>Machine Learning using Sparklyr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 Visua</a:t>
            </a:r>
            <a:r>
              <a:rPr lang="en-US" dirty="0"/>
              <a:t>lization with Sparklyr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9/5/2021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 DATA ANALYSIS USING SPARKLYR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9/5/2021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 Data Analysis using Sparklyr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31455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spark.rstudio.com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https://chartio.com/learn/data-analytics/what-is-spark/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https://dplyr.tidyverse.org/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https://databricks.com/glossary/sparklyr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https://databricks.com/blog/2016/03/03/introducing-graphframes.html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https://towardsdatascience.com/11-most-common-machine-learning-algorithms-explained-in-a-nutshell-cc6e98df93be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/>
          <a:srcRect l="16" r="16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What is Spark?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Apache Spark is an open-source software specifically designed to handle big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Utilizes in-memory caching and optimized query execution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925" r="23925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 DATA ANALYSIS USING SPARKLYR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47815-F0E5-466D-89B6-1815690D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use Spark?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B3A06-5E7A-4972-BFFE-A36858C9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9/5/2021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9F773-60EF-41CB-AA97-4E55C879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Spark is a much faster alternative to MapReduce, which was the traditional method used with Apache Hadoop to process big data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is because Spark contains Resilient Distributed Datasets, which allows it to read and write data at a much faster rate. It also much faster because it stores its data in the RAM instead of relying on disk drives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Spark is also a very diverse analytics tool as it relies on many components including machine learning algorithms and SQL queries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B6D44-5B78-4A23-A51C-A704F21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pc="400" dirty="0"/>
              <a:t>Big Data Analysis using Sparklyr</a:t>
            </a:r>
            <a:endParaRPr lang="en-US" b="1" i="0" kern="1200" cap="all" spc="1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9B89-6896-489D-AC8E-B7A4F970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D07A033-D93F-47E7-899D-FDDDBB6C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Resilient Distributed Dataset (RDD)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8FEBF2B-7F85-4BDA-9AA7-5F19D2F9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31" y="539762"/>
            <a:ext cx="3548573" cy="246857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waterfall chart&#10;&#10;Description automatically generated">
            <a:extLst>
              <a:ext uri="{FF2B5EF4-FFF2-40B4-BE49-F238E27FC236}">
                <a16:creationId xmlns:a16="http://schemas.microsoft.com/office/drawing/2014/main" id="{30EAD479-4625-4D7D-8BCF-98CF70F6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3947302"/>
            <a:ext cx="4281815" cy="224419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5B93D7-1E08-475D-B117-DE5ADFA7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immutable collection of different partitioned elements of a dataset stored mostly on the RAM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to handle iterative algorithms efficiently with as minimal iteration time as possible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Best used for programs that apply the same operations to all the elements of a dataset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4B1FC-9B49-460C-BBD7-8A70DD10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Big Data Analysis using Sparklyr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4D74-B935-46E6-9662-43ACE272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9/5/2021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5700-3DCC-4697-9ADE-AE2A3004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8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7054-5EA7-4AEE-9028-0EBC6E05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09B9D-65E6-412B-9427-5679F5FA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400" dirty="0"/>
              <a:t>Big Data Analysis using Sparklyr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30AF-AB2D-4DBC-BE72-F8655982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617BA3-E987-480A-A423-CD453859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3" y="3303131"/>
            <a:ext cx="5088727" cy="182654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F19A71B-ACC0-429A-A9BC-4EC0F2C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90" y="914621"/>
            <a:ext cx="4900818" cy="1986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3D841C-E5A4-493A-A5A5-F9E834816371}"/>
              </a:ext>
            </a:extLst>
          </p:cNvPr>
          <p:cNvSpPr txBox="1"/>
          <p:nvPr/>
        </p:nvSpPr>
        <p:spPr>
          <a:xfrm>
            <a:off x="1686017" y="3303131"/>
            <a:ext cx="3790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MapReduce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9C661-1090-479E-B137-042D6CAC5382}"/>
              </a:ext>
            </a:extLst>
          </p:cNvPr>
          <p:cNvSpPr txBox="1"/>
          <p:nvPr/>
        </p:nvSpPr>
        <p:spPr>
          <a:xfrm>
            <a:off x="7165020" y="2574524"/>
            <a:ext cx="3790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Spark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2CC4C1-623C-46D7-9CAC-951D8375C7F1}"/>
              </a:ext>
            </a:extLst>
          </p:cNvPr>
          <p:cNvCxnSpPr/>
          <p:nvPr/>
        </p:nvCxnSpPr>
        <p:spPr>
          <a:xfrm>
            <a:off x="6400800" y="754602"/>
            <a:ext cx="0" cy="5237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Five Components of Spark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76514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1CD20-F040-4620-8764-7C298291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Sparklyr?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CC66A7DE-4F83-4F4F-B733-C120FF88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4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CAF94-B262-4B93-84A1-3A7FE0BF3077}"/>
              </a:ext>
            </a:extLst>
          </p:cNvPr>
          <p:cNvSpPr txBox="1"/>
          <p:nvPr/>
        </p:nvSpPr>
        <p:spPr>
          <a:xfrm>
            <a:off x="1578043" y="3567512"/>
            <a:ext cx="5294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 open-source package in RStudio that allows for the easy integration of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using Spark as a backend for </a:t>
            </a:r>
            <a:r>
              <a:rPr lang="en-US" b="1" dirty="0" err="1">
                <a:solidFill>
                  <a:schemeClr val="bg1"/>
                </a:solidFill>
              </a:rPr>
              <a:t>dplyr</a:t>
            </a:r>
            <a:r>
              <a:rPr lang="en-US" b="1" dirty="0">
                <a:solidFill>
                  <a:schemeClr val="bg1"/>
                </a:solidFill>
              </a:rPr>
              <a:t>, making data manipulation much quicker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access to distributed machine learning in RStudio through Spark </a:t>
            </a:r>
            <a:r>
              <a:rPr lang="en-US" b="1" dirty="0" err="1">
                <a:solidFill>
                  <a:schemeClr val="bg1"/>
                </a:solidFill>
              </a:rPr>
              <a:t>MLlib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46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70B02D-71BF-4AD7-A846-A33BF0B37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6" b="315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539AA-EAE5-4923-A25D-58600DD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72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223</TotalTime>
  <Words>772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Univers</vt:lpstr>
      <vt:lpstr>GradientUnivers</vt:lpstr>
      <vt:lpstr>Big Data Analysis using Sparklyr</vt:lpstr>
      <vt:lpstr>Outline</vt:lpstr>
      <vt:lpstr>What is Spark?</vt:lpstr>
      <vt:lpstr>Why use Spark?</vt:lpstr>
      <vt:lpstr>Resilient Distributed Dataset (RDD) </vt:lpstr>
      <vt:lpstr>PowerPoint Presentation</vt:lpstr>
      <vt:lpstr>The Five Components of Spark</vt:lpstr>
      <vt:lpstr>What is Sparklyr?</vt:lpstr>
      <vt:lpstr>PowerPoint Presentation</vt:lpstr>
      <vt:lpstr>dplyr</vt:lpstr>
      <vt:lpstr>Getting Started with Sparklyr</vt:lpstr>
      <vt:lpstr>Sparklyr Demo</vt:lpstr>
      <vt:lpstr>Machine Learning</vt:lpstr>
      <vt:lpstr>Machine Learning Algorithms</vt:lpstr>
      <vt:lpstr>Machine Learning using Sparklyr</vt:lpstr>
      <vt:lpstr>Machine Learning Demo</vt:lpstr>
      <vt:lpstr>GraphFrames</vt:lpstr>
      <vt:lpstr>Visualization Demo</vt:lpstr>
      <vt:lpstr>To access all the material from this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Data: Using Sparklyr</dc:title>
  <dc:creator>Emad Toubar</dc:creator>
  <cp:lastModifiedBy>Emad Toubar</cp:lastModifiedBy>
  <cp:revision>49</cp:revision>
  <dcterms:created xsi:type="dcterms:W3CDTF">2021-05-08T18:04:06Z</dcterms:created>
  <dcterms:modified xsi:type="dcterms:W3CDTF">2021-05-09T09:56:46Z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