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0">
          <p15:clr>
            <a:srgbClr val="A4A3A4"/>
          </p15:clr>
        </p15:guide>
        <p15:guide id="2" orient="horz" pos="720">
          <p15:clr>
            <a:srgbClr val="9AA0A6"/>
          </p15:clr>
        </p15:guide>
        <p15:guide id="3" orient="horz" pos="173">
          <p15:clr>
            <a:srgbClr val="9AA0A6"/>
          </p15:clr>
        </p15:guide>
        <p15:guide id="4" pos="173">
          <p15:clr>
            <a:srgbClr val="9AA0A6"/>
          </p15:clr>
        </p15:guide>
        <p15:guide id="5" pos="5587">
          <p15:clr>
            <a:srgbClr val="9AA0A6"/>
          </p15:clr>
        </p15:guide>
        <p15:guide id="6" orient="horz" pos="3053">
          <p15:clr>
            <a:srgbClr val="9AA0A6"/>
          </p15:clr>
        </p15:guide>
        <p15:guide id="7" pos="1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95D81CF-B8BC-4C8E-B143-A30DC01C4D50}">
  <a:tblStyle styleId="{A95D81CF-B8BC-4C8E-B143-A30DC01C4D5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p:guide pos="720" orient="horz"/>
        <p:guide pos="173" orient="horz"/>
        <p:guide pos="173"/>
        <p:guide pos="5587"/>
        <p:guide pos="3053" orient="horz"/>
        <p:guide pos="1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f414950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f414950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8f35d3f8c5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8f35d3f8c5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early studies were conducted entirely in artificial contexts, using artificial tasks and developers recruited specifically to work in the study. To examine the potential for using microtask programming in industry, we partnered with NTT, a large telecommunication company, to conduct a study of microtask programming within a real software project.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8e5469d7ac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8e5469d7ac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8fa0942f5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8fa0942f5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My studies have offered initial evidence that microtask programming can be effective in small crowds with a few developers. But much of the promise of microtasking comes from large crowds, and there exists a direct relationship between the number of independent tasks and the parallelism in microtask programming which may reduce time to market.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To begin to examine microtask programming at scale, we are planning to conduct a virtual hackathon with around 100 developers.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One direction we expect to pursue is with team organization. In our current approach, clients specify a microservice and crowd developers work in a flat organization to complete microtasks. This organization may not work well for all projects. For instance, some projects have security considerations, like private APIs that they do not want to expose to the public. Or projects may benefit from more experienced team leads who tackle more complex tasks or help less experienced developers when they get stuck.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8f414950e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8f414950e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I’d like to thank to my PhD advisors, Professors Thomas LaToza, for supporting me during these past 3 years.</a:t>
            </a:r>
            <a:endParaRPr sz="18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8f555f13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8f555f13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8f35d3f8c5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8f35d3f8c5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(1) Define microservices: The client first writes a Client-Request to define a microservice to implement.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(2) Test, implement, and debug microservice: The system generates microtasks as necessary to implement each endpoint.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(3) Deploy microservice: After implementation is complete, the client may deploy the microservice.</a:t>
            </a:r>
            <a:endParaRPr sz="16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8f35d3f8c5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8f35d3f8c5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studies have offered initial evidence that microtask programming can be effective in small crowds with a few developers. But much of the promise of microtasking comes from large crowds, and there exists a direct relationship between the number of independent tasks and the parallelism in microtask programming which may reduce time to market.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begin to examine microtask programming at scale, we are planning to conduct a virtual hackathon with around 100 developers.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direction we expect to pursue is with team organization. In our current approach, clients specify a microservice and crowd developers work in a flat organization to complete microtasks. This organization may not work well for all projects. For instance, some projects have security considerations, like private APIs that they do not want to expose to the public. Or projects may benefit from more experienced team leads who tackle more complex tasks or help less experienced developers when they get stuck.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will explore ways to make better use of more experienced developers in crowds through defining separate roles for crowd workers.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86d421020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86d421020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We tried to answer those questions?</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AutoNum type="arabicPeriod"/>
            </a:pPr>
            <a:r>
              <a:rPr lang="en" sz="1600"/>
              <a:t>We introduced a new approach for feedback based on behavior-driven development. </a:t>
            </a:r>
            <a:endParaRPr sz="1600"/>
          </a:p>
          <a:p>
            <a:pPr indent="-330200" lvl="0" marL="457200" rtl="0" algn="l">
              <a:spcBef>
                <a:spcPts val="0"/>
              </a:spcBef>
              <a:spcAft>
                <a:spcPts val="0"/>
              </a:spcAft>
              <a:buSzPts val="1600"/>
              <a:buAutoNum type="arabicPeriod"/>
            </a:pPr>
            <a:r>
              <a:rPr lang="en" sz="1600"/>
              <a:t>Each microtask contains the work to test and implement a behavior. </a:t>
            </a:r>
            <a:endParaRPr sz="1600"/>
          </a:p>
          <a:p>
            <a:pPr indent="-330200" lvl="1" marL="914400" rtl="0" algn="l">
              <a:spcBef>
                <a:spcPts val="0"/>
              </a:spcBef>
              <a:spcAft>
                <a:spcPts val="0"/>
              </a:spcAft>
              <a:buSzPts val="1600"/>
              <a:buAutoNum type="alphaLcPeriod"/>
            </a:pPr>
            <a:r>
              <a:rPr lang="en" sz="1600"/>
              <a:t>A behavior is a specific identifiable use case of a function. </a:t>
            </a:r>
            <a:endParaRPr sz="1600"/>
          </a:p>
          <a:p>
            <a:pPr indent="-330200" lvl="0" marL="457200" rtl="0" algn="l">
              <a:spcBef>
                <a:spcPts val="0"/>
              </a:spcBef>
              <a:spcAft>
                <a:spcPts val="0"/>
              </a:spcAft>
              <a:buSzPts val="1600"/>
              <a:buAutoNum type="arabicPeriod"/>
            </a:pPr>
            <a:r>
              <a:rPr lang="en" sz="1600"/>
              <a:t>Developers work on a behavior end-to-end. They identify behavior from a high-level description of a function, write a test to exercise it, </a:t>
            </a:r>
            <a:r>
              <a:rPr lang="en" sz="1600"/>
              <a:t>implement</a:t>
            </a:r>
            <a:r>
              <a:rPr lang="en" sz="1600"/>
              <a:t> it in code, and </a:t>
            </a:r>
            <a:r>
              <a:rPr lang="en" sz="1600"/>
              <a:t>debug</a:t>
            </a:r>
            <a:r>
              <a:rPr lang="en" sz="1600"/>
              <a:t> any issues that emerge.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solidFill>
                  <a:schemeClr val="dk1"/>
                </a:solidFill>
              </a:rPr>
              <a:t> In contrast to existing approaches which rely on either a client or manager or later crowd contributions, we enable developers to receive initial feedback within the microtask itself.</a:t>
            </a:r>
            <a:endParaRPr sz="1600">
              <a:solidFill>
                <a:schemeClr val="dk1"/>
              </a:solidFill>
            </a:endParaRPr>
          </a:p>
          <a:p>
            <a:pPr indent="-330200" lvl="1" marL="914400" rtl="0" algn="l">
              <a:spcBef>
                <a:spcPts val="0"/>
              </a:spcBef>
              <a:spcAft>
                <a:spcPts val="0"/>
              </a:spcAft>
              <a:buClr>
                <a:schemeClr val="dk1"/>
              </a:buClr>
              <a:buSzPts val="1600"/>
              <a:buAutoNum type="alphaLcPeriod"/>
            </a:pPr>
            <a:r>
              <a:rPr lang="en" sz="1600">
                <a:solidFill>
                  <a:schemeClr val="dk1"/>
                </a:solidFill>
              </a:rPr>
              <a:t>Developers receive feedback through </a:t>
            </a:r>
            <a:r>
              <a:rPr lang="en" sz="1400">
                <a:solidFill>
                  <a:schemeClr val="dk1"/>
                </a:solidFill>
              </a:rPr>
              <a:t>through syntax errors, running unit tests, and the ability to debug their code</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We implemented our approach in a web based IDE that we named it Crowd Microservices. </a:t>
            </a:r>
            <a:endParaRPr sz="1400">
              <a:solidFill>
                <a:schemeClr val="dk1"/>
              </a:solidFill>
            </a:endParaRPr>
          </a:p>
          <a:p>
            <a:pPr indent="0" lvl="0" marL="457200" rtl="0" algn="l">
              <a:spcBef>
                <a:spcPts val="0"/>
              </a:spcBef>
              <a:spcAft>
                <a:spcPts val="0"/>
              </a:spcAft>
              <a:buNone/>
            </a:pPr>
            <a:r>
              <a:t/>
            </a:r>
            <a:endParaRPr sz="1600">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91ed093b7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91ed093b7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To directly compare traditional programming to microtasked programming, we conducted a controlled experiment. </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28 developers worked either on traditional programming tasks, described through issues, or programming microtasks. </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35% of participants were student in computer science or a related field, and 65 reported working as a software engineer. </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They had a median of 2.0 years experience in JavaScript.</a:t>
            </a:r>
            <a:endParaRPr sz="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8e5469d7ac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8e5469d7ac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My studies have offered initial evidence that microtask programming can be effective in small crowds with a few developers. But much of the promise of microtasking comes from large crowds, and there exists a direct relationship between the number of independent tasks and the parallelism in microtask programming which may reduce time to market.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To begin to examine microtask programming at scale, we are planning to conduct a virtual hackathon with around 100 developers.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One direction we expect to pursue is with team organization. In our current approach, clients specify a microservice and crowd developers work in a flat organization to complete microtasks. This organization may not work well for all projects. For instance, some projects have security considerations, like private APIs that they do not want to expose to the public. Or projects may benefit from more experienced team leads who tackle more complex tasks or help less experienced developers when they get stuck.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8f555f136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f555f136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91ed093b7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91ed093b7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8f555f136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f555f136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OSS onboarding </a:t>
            </a:r>
            <a:r>
              <a:rPr lang="en"/>
              <a:t>barriers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Preconfigured IDE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6d42102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6d42102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A key challenge of microtask programming approaches is the de-</a:t>
            </a:r>
            <a:r>
              <a:rPr lang="en" sz="1600"/>
              <a:t>contextualizing</a:t>
            </a:r>
            <a:r>
              <a:rPr lang="en" sz="1600"/>
              <a:t> nature of programming work. </a:t>
            </a:r>
            <a:endParaRPr sz="1600"/>
          </a:p>
          <a:p>
            <a:pPr indent="-330200" lvl="1" marL="914400" rtl="0" algn="l">
              <a:spcBef>
                <a:spcPts val="0"/>
              </a:spcBef>
              <a:spcAft>
                <a:spcPts val="0"/>
              </a:spcAft>
              <a:buSzPts val="1600"/>
              <a:buAutoNum type="alphaLcPeriod"/>
            </a:pPr>
            <a:r>
              <a:rPr lang="en" sz="1600"/>
              <a:t>Developers work without awareness of the complete program. It means Microtask </a:t>
            </a:r>
            <a:r>
              <a:rPr lang="en" sz="1600"/>
              <a:t>programming</a:t>
            </a:r>
            <a:r>
              <a:rPr lang="en" sz="1600"/>
              <a:t> reduce the necessary context that developer must be learned to contribute.</a:t>
            </a:r>
            <a:endParaRPr sz="1600"/>
          </a:p>
          <a:p>
            <a:pPr indent="-330200" lvl="1" marL="914400" rtl="0" algn="l">
              <a:spcBef>
                <a:spcPts val="0"/>
              </a:spcBef>
              <a:spcAft>
                <a:spcPts val="0"/>
              </a:spcAft>
              <a:buSzPts val="1600"/>
              <a:buAutoNum type="alphaLcPeriod"/>
            </a:pPr>
            <a:r>
              <a:rPr lang="en" sz="1600"/>
              <a:t>The other side of coin is that it increase the potential for work going off track.</a:t>
            </a:r>
            <a:endParaRPr sz="1600"/>
          </a:p>
          <a:p>
            <a:pPr indent="-330200" lvl="0" marL="457200" rtl="0" algn="l">
              <a:spcBef>
                <a:spcPts val="0"/>
              </a:spcBef>
              <a:spcAft>
                <a:spcPts val="0"/>
              </a:spcAft>
              <a:buSzPts val="1600"/>
              <a:buAutoNum type="arabicPeriod"/>
            </a:pPr>
            <a:r>
              <a:rPr lang="en" sz="1600"/>
              <a:t>Success </a:t>
            </a:r>
            <a:r>
              <a:rPr lang="en" sz="1600"/>
              <a:t>and</a:t>
            </a:r>
            <a:r>
              <a:rPr lang="en" sz="1600"/>
              <a:t> </a:t>
            </a:r>
            <a:r>
              <a:rPr lang="en" sz="1600"/>
              <a:t>failure</a:t>
            </a:r>
            <a:r>
              <a:rPr lang="en" sz="1600"/>
              <a:t> of </a:t>
            </a:r>
            <a:r>
              <a:rPr lang="en" sz="1600"/>
              <a:t>microtek</a:t>
            </a:r>
            <a:r>
              <a:rPr lang="en" sz="1600"/>
              <a:t> </a:t>
            </a:r>
            <a:r>
              <a:rPr lang="en" sz="1600"/>
              <a:t>programming</a:t>
            </a:r>
            <a:r>
              <a:rPr lang="en" sz="1600"/>
              <a:t> strongly </a:t>
            </a:r>
            <a:r>
              <a:rPr lang="en" sz="1600"/>
              <a:t>depends</a:t>
            </a:r>
            <a:r>
              <a:rPr lang="en" sz="1600"/>
              <a:t> to </a:t>
            </a:r>
            <a:r>
              <a:rPr lang="en" sz="1600"/>
              <a:t>decontextualizeing</a:t>
            </a:r>
            <a:r>
              <a:rPr lang="en" sz="1600"/>
              <a:t> of tasks. </a:t>
            </a:r>
            <a:r>
              <a:rPr lang="en" sz="1600"/>
              <a:t>Finding</a:t>
            </a:r>
            <a:r>
              <a:rPr lang="en" sz="1600"/>
              <a:t> </a:t>
            </a:r>
            <a:r>
              <a:rPr lang="en" sz="1600"/>
              <a:t>right</a:t>
            </a:r>
            <a:r>
              <a:rPr lang="en" sz="1600"/>
              <a:t> scope of microtask is the first and most important challenge that all microtask programming </a:t>
            </a:r>
            <a:r>
              <a:rPr lang="en" sz="1600"/>
              <a:t>address</a:t>
            </a:r>
            <a:r>
              <a:rPr lang="en" sz="1600"/>
              <a:t> it.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AutoNum type="arabicPeriod"/>
            </a:pPr>
            <a:r>
              <a:rPr lang="en" sz="1600"/>
              <a:t>Another </a:t>
            </a:r>
            <a:r>
              <a:rPr lang="en" sz="1600"/>
              <a:t>important</a:t>
            </a:r>
            <a:r>
              <a:rPr lang="en" sz="1600"/>
              <a:t> </a:t>
            </a:r>
            <a:r>
              <a:rPr lang="en" sz="1600"/>
              <a:t>challenge</a:t>
            </a:r>
            <a:r>
              <a:rPr lang="en" sz="1600"/>
              <a:t> </a:t>
            </a:r>
            <a:r>
              <a:rPr lang="en" sz="1600"/>
              <a:t>coordination</a:t>
            </a:r>
            <a:r>
              <a:rPr lang="en" sz="1600"/>
              <a:t> and organizing of developers.</a:t>
            </a:r>
            <a:endParaRPr sz="1600"/>
          </a:p>
          <a:p>
            <a:pPr indent="0" lvl="0" marL="914400" rtl="0" algn="l">
              <a:spcBef>
                <a:spcPts val="0"/>
              </a:spcBef>
              <a:spcAft>
                <a:spcPts val="0"/>
              </a:spcAft>
              <a:buNone/>
            </a:pPr>
            <a:r>
              <a:t/>
            </a:r>
            <a:endParaRPr sz="1600"/>
          </a:p>
          <a:p>
            <a:pPr indent="-330200" lvl="0" marL="457200" rtl="0" algn="l">
              <a:spcBef>
                <a:spcPts val="0"/>
              </a:spcBef>
              <a:spcAft>
                <a:spcPts val="0"/>
              </a:spcAft>
              <a:buSzPts val="1600"/>
              <a:buAutoNum type="arabicPeriod"/>
            </a:pPr>
            <a:r>
              <a:rPr lang="en" sz="1600"/>
              <a:t>If developers obtain feedback as quickly as possible. It  ensures their contributions are beneficial and that they do not have any conflicts.</a:t>
            </a:r>
            <a:endParaRPr sz="1600"/>
          </a:p>
          <a:p>
            <a:pPr indent="-330200" lvl="1" marL="914400" rtl="0" algn="l">
              <a:spcBef>
                <a:spcPts val="0"/>
              </a:spcBef>
              <a:spcAft>
                <a:spcPts val="0"/>
              </a:spcAft>
              <a:buSzPts val="1600"/>
              <a:buChar char="○"/>
            </a:pPr>
            <a:r>
              <a:rPr lang="en" sz="1600"/>
              <a:t>When this does not occur, problems may derive. For instance, developers may make poor implementation choices, or make implementation choices which conflict with other choices. </a:t>
            </a:r>
            <a:endParaRPr sz="1600"/>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fa0942f5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fa0942f5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beginning I want to demo our microtask programming approach which is implemented in a web-based IDE that we named it Crowd Microservices.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f555f1368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f555f1368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8f35d3f8c5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f35d3f8c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
              <a:t>To investigate the feasibility of applying behavior-driven microtask programming to implementing microservices, we conducted a user study in which a crowd of workers built a small microservice. </a:t>
            </a:r>
            <a:endParaRPr sz="600"/>
          </a:p>
          <a:p>
            <a:pPr indent="0" lvl="0" marL="0" rtl="0" algn="l">
              <a:spcBef>
                <a:spcPts val="0"/>
              </a:spcBef>
              <a:spcAft>
                <a:spcPts val="0"/>
              </a:spcAft>
              <a:buNone/>
            </a:pPr>
            <a:r>
              <a:t/>
            </a:r>
            <a:endParaRPr sz="600"/>
          </a:p>
          <a:p>
            <a:pPr indent="0" lvl="0" marL="0" rtl="0" algn="l">
              <a:spcBef>
                <a:spcPts val="0"/>
              </a:spcBef>
              <a:spcAft>
                <a:spcPts val="0"/>
              </a:spcAft>
              <a:buNone/>
            </a:pPr>
            <a:r>
              <a:rPr lang="en" sz="600"/>
              <a:t>We recruited 9 participants to build a small microservice for a </a:t>
            </a:r>
            <a:r>
              <a:rPr lang="en" sz="600"/>
              <a:t>ToDo application and then analyzed their environment interactions and the resulting code they created.</a:t>
            </a:r>
            <a:endParaRPr sz="600"/>
          </a:p>
          <a:p>
            <a:pPr indent="0" lvl="0" marL="0" rtl="0" algn="l">
              <a:spcBef>
                <a:spcPts val="0"/>
              </a:spcBef>
              <a:spcAft>
                <a:spcPts val="0"/>
              </a:spcAft>
              <a:buNone/>
            </a:pPr>
            <a:r>
              <a:t/>
            </a:r>
            <a:endParaRPr sz="600"/>
          </a:p>
          <a:p>
            <a:pPr indent="0" lvl="0" marL="0" rtl="0" algn="l">
              <a:spcBef>
                <a:spcPts val="0"/>
              </a:spcBef>
              <a:spcAft>
                <a:spcPts val="0"/>
              </a:spcAft>
              <a:buNone/>
            </a:pPr>
            <a:r>
              <a:rPr lang="en" sz="600"/>
              <a:t>We split our study into two sessions to reduce participant fatigue as well as to simulate participants returning to work after a delay.</a:t>
            </a:r>
            <a:endParaRPr sz="600"/>
          </a:p>
          <a:p>
            <a:pPr indent="0" lvl="0" marL="0" rtl="0" algn="l">
              <a:spcBef>
                <a:spcPts val="0"/>
              </a:spcBef>
              <a:spcAft>
                <a:spcPts val="0"/>
              </a:spcAft>
              <a:buNone/>
            </a:pPr>
            <a:r>
              <a:rPr lang="en" sz="600"/>
              <a:t> All nine participants participated in the first session and five participated in the second session. </a:t>
            </a:r>
            <a:endParaRPr sz="600"/>
          </a:p>
          <a:p>
            <a:pPr indent="0" lvl="0" marL="0" rtl="0" algn="l">
              <a:spcBef>
                <a:spcPts val="0"/>
              </a:spcBef>
              <a:spcAft>
                <a:spcPts val="0"/>
              </a:spcAft>
              <a:buNone/>
            </a:pPr>
            <a:r>
              <a:rPr lang="en" sz="600"/>
              <a:t>The first session was 150 minutes, and the second 120 minutes. </a:t>
            </a:r>
            <a:endParaRPr sz="600"/>
          </a:p>
          <a:p>
            <a:pPr indent="0" lvl="0" marL="0" rtl="0" algn="l">
              <a:spcBef>
                <a:spcPts val="0"/>
              </a:spcBef>
              <a:spcAft>
                <a:spcPts val="0"/>
              </a:spcAft>
              <a:buNone/>
            </a:pPr>
            <a:r>
              <a:t/>
            </a:r>
            <a:endParaRPr sz="600"/>
          </a:p>
          <a:p>
            <a:pPr indent="0" lvl="0" marL="0" rtl="0" algn="l">
              <a:spcBef>
                <a:spcPts val="0"/>
              </a:spcBef>
              <a:spcAft>
                <a:spcPts val="0"/>
              </a:spcAft>
              <a:buNone/>
            </a:pPr>
            <a:r>
              <a:rPr lang="en" sz="600"/>
              <a:t>In the survey and interview we asked several  open-ended questions focused on onboarding challenges, the granularity of microtasks, the ability to choose a task, motivation working using microtask programming, and interactions between crowd workers.</a:t>
            </a:r>
            <a:endParaRPr sz="6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8f35d3f8c5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f35d3f8c5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500"/>
              <a:t>To directly compare traditional programming to microtasked programming, we conducted a controlled experiment. </a:t>
            </a:r>
            <a:endParaRPr sz="500"/>
          </a:p>
          <a:p>
            <a:pPr indent="0" lvl="0" marL="0" rtl="0" algn="l">
              <a:spcBef>
                <a:spcPts val="0"/>
              </a:spcBef>
              <a:spcAft>
                <a:spcPts val="0"/>
              </a:spcAft>
              <a:buNone/>
            </a:pPr>
            <a:r>
              <a:t/>
            </a:r>
            <a:endParaRPr sz="500"/>
          </a:p>
          <a:p>
            <a:pPr indent="0" lvl="0" marL="0" rtl="0" algn="l">
              <a:spcBef>
                <a:spcPts val="0"/>
              </a:spcBef>
              <a:spcAft>
                <a:spcPts val="0"/>
              </a:spcAft>
              <a:buNone/>
            </a:pPr>
            <a:r>
              <a:rPr lang="en" sz="500"/>
              <a:t>28 developers worked either on traditional programming tasks, described through issues, or programming microtasks. </a:t>
            </a:r>
            <a:endParaRPr sz="500"/>
          </a:p>
          <a:p>
            <a:pPr indent="0" lvl="0" marL="0" rtl="0" algn="l">
              <a:spcBef>
                <a:spcPts val="0"/>
              </a:spcBef>
              <a:spcAft>
                <a:spcPts val="0"/>
              </a:spcAft>
              <a:buNone/>
            </a:pPr>
            <a:r>
              <a:t/>
            </a:r>
            <a:endParaRPr sz="500"/>
          </a:p>
          <a:p>
            <a:pPr indent="0" lvl="0" marL="0" rtl="0" algn="l">
              <a:spcBef>
                <a:spcPts val="0"/>
              </a:spcBef>
              <a:spcAft>
                <a:spcPts val="0"/>
              </a:spcAft>
              <a:buNone/>
            </a:pPr>
            <a:r>
              <a:rPr lang="en" sz="500"/>
              <a:t>35% of </a:t>
            </a:r>
            <a:r>
              <a:rPr lang="en" sz="500"/>
              <a:t>participants</a:t>
            </a:r>
            <a:r>
              <a:rPr lang="en" sz="500"/>
              <a:t> were student in computer science or a related field, and 65 reported working as a software engineer. </a:t>
            </a:r>
            <a:endParaRPr sz="500"/>
          </a:p>
          <a:p>
            <a:pPr indent="0" lvl="0" marL="0" rtl="0" algn="l">
              <a:spcBef>
                <a:spcPts val="0"/>
              </a:spcBef>
              <a:spcAft>
                <a:spcPts val="0"/>
              </a:spcAft>
              <a:buNone/>
            </a:pPr>
            <a:r>
              <a:t/>
            </a:r>
            <a:endParaRPr sz="500"/>
          </a:p>
          <a:p>
            <a:pPr indent="0" lvl="0" marL="0" rtl="0" algn="l">
              <a:spcBef>
                <a:spcPts val="0"/>
              </a:spcBef>
              <a:spcAft>
                <a:spcPts val="0"/>
              </a:spcAft>
              <a:buNone/>
            </a:pPr>
            <a:r>
              <a:rPr lang="en" sz="500"/>
              <a:t>They had a median of 2.0 years experience in JavaScript.</a:t>
            </a:r>
            <a:endParaRPr sz="5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8e5469d7a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8e5469d7a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To directly compare traditional programming to microtasked programming, we conducted a controlled experiment. </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28 developers worked either on traditional programming tasks, described through issues, or programming microtasks. </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35% of participants were student in computer science or a related field, and 65 reported working as a software engineer. </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 sz="800"/>
              <a:t>They had a median of 2.0 years experience in JavaScript.</a:t>
            </a:r>
            <a:endParaRPr sz="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jpg"/><Relationship Id="rId5" Type="http://schemas.openxmlformats.org/officeDocument/2006/relationships/image" Target="../media/image7.jpg"/><Relationship Id="rId6"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21.png"/><Relationship Id="rId5" Type="http://schemas.openxmlformats.org/officeDocument/2006/relationships/image" Target="../media/image34.png"/><Relationship Id="rId6" Type="http://schemas.openxmlformats.org/officeDocument/2006/relationships/image" Target="../media/image30.png"/><Relationship Id="rId7" Type="http://schemas.openxmlformats.org/officeDocument/2006/relationships/image" Target="../media/image28.jpg"/><Relationship Id="rId8"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jp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26.png"/><Relationship Id="rId7" Type="http://schemas.openxmlformats.org/officeDocument/2006/relationships/image" Target="../media/image3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jpg"/><Relationship Id="rId5" Type="http://schemas.openxmlformats.org/officeDocument/2006/relationships/image" Target="../media/image7.jpg"/><Relationship Id="rId6"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7.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21.png"/><Relationship Id="rId5" Type="http://schemas.openxmlformats.org/officeDocument/2006/relationships/image" Target="../media/image34.png"/><Relationship Id="rId6" Type="http://schemas.openxmlformats.org/officeDocument/2006/relationships/image" Target="../media/image30.png"/><Relationship Id="rId7" Type="http://schemas.openxmlformats.org/officeDocument/2006/relationships/image" Target="../media/image28.jpg"/><Relationship Id="rId8"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jpg"/><Relationship Id="rId4" Type="http://schemas.openxmlformats.org/officeDocument/2006/relationships/image" Target="../media/image12.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6.png"/><Relationship Id="rId9" Type="http://schemas.openxmlformats.org/officeDocument/2006/relationships/image" Target="../media/image20.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21.png"/><Relationship Id="rId8"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6.png"/><Relationship Id="rId11" Type="http://schemas.openxmlformats.org/officeDocument/2006/relationships/image" Target="../media/image25.png"/><Relationship Id="rId10" Type="http://schemas.openxmlformats.org/officeDocument/2006/relationships/image" Target="../media/image22.png"/><Relationship Id="rId9" Type="http://schemas.openxmlformats.org/officeDocument/2006/relationships/image" Target="../media/image23.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239025" y="1164650"/>
            <a:ext cx="8657400" cy="89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800"/>
              <a:t>Large-Scale Microtask Programming</a:t>
            </a:r>
            <a:endParaRPr b="1" sz="4400">
              <a:solidFill>
                <a:srgbClr val="000000"/>
              </a:solidFill>
            </a:endParaRPr>
          </a:p>
        </p:txBody>
      </p:sp>
      <p:pic>
        <p:nvPicPr>
          <p:cNvPr id="55" name="Google Shape;55;p13"/>
          <p:cNvPicPr preferRelativeResize="0"/>
          <p:nvPr/>
        </p:nvPicPr>
        <p:blipFill>
          <a:blip r:embed="rId3">
            <a:alphaModFix/>
          </a:blip>
          <a:stretch>
            <a:fillRect/>
          </a:stretch>
        </p:blipFill>
        <p:spPr>
          <a:xfrm>
            <a:off x="76188" y="4735450"/>
            <a:ext cx="2822326" cy="331850"/>
          </a:xfrm>
          <a:prstGeom prst="rect">
            <a:avLst/>
          </a:prstGeom>
          <a:noFill/>
          <a:ln>
            <a:noFill/>
          </a:ln>
        </p:spPr>
      </p:pic>
      <p:pic>
        <p:nvPicPr>
          <p:cNvPr id="56" name="Google Shape;56;p13"/>
          <p:cNvPicPr preferRelativeResize="0"/>
          <p:nvPr/>
        </p:nvPicPr>
        <p:blipFill rotWithShape="1">
          <a:blip r:embed="rId4">
            <a:alphaModFix/>
          </a:blip>
          <a:srcRect b="25638" l="0" r="0" t="19542"/>
          <a:stretch/>
        </p:blipFill>
        <p:spPr>
          <a:xfrm>
            <a:off x="1813625" y="2967735"/>
            <a:ext cx="1371600" cy="1371599"/>
          </a:xfrm>
          <a:prstGeom prst="rect">
            <a:avLst/>
          </a:prstGeom>
          <a:noFill/>
          <a:ln>
            <a:noFill/>
          </a:ln>
        </p:spPr>
      </p:pic>
      <p:pic>
        <p:nvPicPr>
          <p:cNvPr id="57" name="Google Shape;57;p13"/>
          <p:cNvPicPr preferRelativeResize="0"/>
          <p:nvPr/>
        </p:nvPicPr>
        <p:blipFill>
          <a:blip r:embed="rId5">
            <a:alphaModFix/>
          </a:blip>
          <a:stretch>
            <a:fillRect/>
          </a:stretch>
        </p:blipFill>
        <p:spPr>
          <a:xfrm>
            <a:off x="0" y="0"/>
            <a:ext cx="914400" cy="914400"/>
          </a:xfrm>
          <a:prstGeom prst="rect">
            <a:avLst/>
          </a:prstGeom>
          <a:noFill/>
          <a:ln>
            <a:noFill/>
          </a:ln>
        </p:spPr>
      </p:pic>
      <p:sp>
        <p:nvSpPr>
          <p:cNvPr id="58" name="Google Shape;58;p13"/>
          <p:cNvSpPr txBox="1"/>
          <p:nvPr/>
        </p:nvSpPr>
        <p:spPr>
          <a:xfrm>
            <a:off x="3131300" y="3002550"/>
            <a:ext cx="2876400" cy="124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600">
                <a:solidFill>
                  <a:schemeClr val="dk1"/>
                </a:solidFill>
              </a:rPr>
              <a:t>Emad Aghayi</a:t>
            </a:r>
            <a:r>
              <a:rPr lang="en" sz="1600">
                <a:solidFill>
                  <a:schemeClr val="dk1"/>
                </a:solidFill>
              </a:rPr>
              <a:t> </a:t>
            </a:r>
            <a:r>
              <a:rPr lang="en">
                <a:solidFill>
                  <a:schemeClr val="dk1"/>
                </a:solidFill>
              </a:rPr>
              <a:t>  </a:t>
            </a:r>
            <a:endParaRPr>
              <a:solidFill>
                <a:schemeClr val="dk1"/>
              </a:solidFill>
            </a:endParaRPr>
          </a:p>
          <a:p>
            <a:pPr indent="0" lvl="0" marL="0" rtl="0" algn="ctr">
              <a:spcBef>
                <a:spcPts val="0"/>
              </a:spcBef>
              <a:spcAft>
                <a:spcPts val="0"/>
              </a:spcAft>
              <a:buClr>
                <a:schemeClr val="dk1"/>
              </a:buClr>
              <a:buSzPts val="1100"/>
              <a:buFont typeface="Arial"/>
              <a:buNone/>
            </a:pPr>
            <a:r>
              <a:rPr lang="en">
                <a:solidFill>
                  <a:schemeClr val="dk1"/>
                </a:solidFill>
              </a:rPr>
              <a:t>       </a:t>
            </a:r>
            <a:endParaRPr/>
          </a:p>
          <a:p>
            <a:pPr indent="0" lvl="0" marL="0" rtl="0" algn="ctr">
              <a:spcBef>
                <a:spcPts val="0"/>
              </a:spcBef>
              <a:spcAft>
                <a:spcPts val="0"/>
              </a:spcAft>
              <a:buNone/>
            </a:pPr>
            <a:r>
              <a:rPr lang="en"/>
              <a:t>Department of Computer Science</a:t>
            </a:r>
            <a:endParaRPr/>
          </a:p>
        </p:txBody>
      </p:sp>
      <p:pic>
        <p:nvPicPr>
          <p:cNvPr id="59" name="Google Shape;59;p13"/>
          <p:cNvPicPr preferRelativeResize="0"/>
          <p:nvPr/>
        </p:nvPicPr>
        <p:blipFill>
          <a:blip r:embed="rId6">
            <a:alphaModFix/>
          </a:blip>
          <a:stretch>
            <a:fillRect/>
          </a:stretch>
        </p:blipFill>
        <p:spPr>
          <a:xfrm>
            <a:off x="3969825" y="3749875"/>
            <a:ext cx="1165900" cy="748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2"/>
          <p:cNvSpPr txBox="1"/>
          <p:nvPr>
            <p:ph type="title"/>
          </p:nvPr>
        </p:nvSpPr>
        <p:spPr>
          <a:xfrm>
            <a:off x="274320" y="301752"/>
            <a:ext cx="8847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Study 3: </a:t>
            </a:r>
            <a:r>
              <a:rPr b="1" lang="en" sz="2400"/>
              <a:t>Using microtask programming in industry</a:t>
            </a:r>
            <a:endParaRPr b="1" sz="2400"/>
          </a:p>
        </p:txBody>
      </p:sp>
      <p:sp>
        <p:nvSpPr>
          <p:cNvPr id="231" name="Google Shape;231;p22"/>
          <p:cNvSpPr txBox="1"/>
          <p:nvPr>
            <p:ph idx="1" type="body"/>
          </p:nvPr>
        </p:nvSpPr>
        <p:spPr>
          <a:xfrm>
            <a:off x="311700" y="1069775"/>
            <a:ext cx="8520600" cy="33975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a:solidFill>
                <a:srgbClr val="000000"/>
              </a:solidFill>
            </a:endParaRPr>
          </a:p>
          <a:p>
            <a:pPr indent="0" lvl="0" marL="457200" rtl="0" algn="l">
              <a:lnSpc>
                <a:spcPct val="200000"/>
              </a:lnSpc>
              <a:spcBef>
                <a:spcPts val="1600"/>
              </a:spcBef>
              <a:spcAft>
                <a:spcPts val="0"/>
              </a:spcAft>
              <a:buNone/>
            </a:pPr>
            <a:r>
              <a:t/>
            </a:r>
            <a:endParaRPr>
              <a:solidFill>
                <a:srgbClr val="000000"/>
              </a:solidFill>
            </a:endParaRPr>
          </a:p>
          <a:p>
            <a:pPr indent="0" lvl="0" marL="457200" rtl="0" algn="l">
              <a:lnSpc>
                <a:spcPct val="200000"/>
              </a:lnSpc>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232" name="Google Shape;23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3" name="Google Shape;233;p22"/>
          <p:cNvSpPr txBox="1"/>
          <p:nvPr>
            <p:ph idx="1" type="body"/>
          </p:nvPr>
        </p:nvSpPr>
        <p:spPr>
          <a:xfrm>
            <a:off x="274320" y="4700016"/>
            <a:ext cx="8520600" cy="506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 sz="1200">
                <a:solidFill>
                  <a:srgbClr val="000000"/>
                </a:solidFill>
              </a:rPr>
              <a:t>Aghayi, Emad., et al. "Can Microtask Programming Work in Industry?." ESEC/FSE 2020 industry paper.</a:t>
            </a:r>
            <a:endParaRPr i="1" sz="1200">
              <a:solidFill>
                <a:srgbClr val="000000"/>
              </a:solidFill>
            </a:endParaRPr>
          </a:p>
        </p:txBody>
      </p:sp>
      <p:pic>
        <p:nvPicPr>
          <p:cNvPr id="234" name="Google Shape;234;p22"/>
          <p:cNvPicPr preferRelativeResize="0"/>
          <p:nvPr/>
        </p:nvPicPr>
        <p:blipFill>
          <a:blip r:embed="rId3">
            <a:alphaModFix/>
          </a:blip>
          <a:stretch>
            <a:fillRect/>
          </a:stretch>
        </p:blipFill>
        <p:spPr>
          <a:xfrm>
            <a:off x="381000" y="1143000"/>
            <a:ext cx="8426187" cy="108608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3"/>
          <p:cNvSpPr txBox="1"/>
          <p:nvPr>
            <p:ph type="title"/>
          </p:nvPr>
        </p:nvSpPr>
        <p:spPr>
          <a:xfrm>
            <a:off x="274320" y="301752"/>
            <a:ext cx="8847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Study 3: Using microtask programming in industry</a:t>
            </a:r>
            <a:endParaRPr b="1" sz="2400"/>
          </a:p>
        </p:txBody>
      </p:sp>
      <p:sp>
        <p:nvSpPr>
          <p:cNvPr id="240" name="Google Shape;24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1" name="Google Shape;241;p23"/>
          <p:cNvSpPr txBox="1"/>
          <p:nvPr>
            <p:ph idx="1" type="body"/>
          </p:nvPr>
        </p:nvSpPr>
        <p:spPr>
          <a:xfrm>
            <a:off x="274320" y="4698175"/>
            <a:ext cx="8520600" cy="32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 sz="1200">
                <a:solidFill>
                  <a:srgbClr val="000000"/>
                </a:solidFill>
              </a:rPr>
              <a:t>Aghayi, Emad., et al. "Can Microtask Programming Work in Industry?." ESEC/FSE 2020 industry paper.</a:t>
            </a:r>
            <a:endParaRPr i="1" sz="1200">
              <a:solidFill>
                <a:srgbClr val="000000"/>
              </a:solidFill>
            </a:endParaRPr>
          </a:p>
        </p:txBody>
      </p:sp>
      <p:sp>
        <p:nvSpPr>
          <p:cNvPr id="242" name="Google Shape;242;p23"/>
          <p:cNvSpPr txBox="1"/>
          <p:nvPr>
            <p:ph idx="1" type="body"/>
          </p:nvPr>
        </p:nvSpPr>
        <p:spPr>
          <a:xfrm>
            <a:off x="311700" y="1143000"/>
            <a:ext cx="8810400" cy="1835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000000"/>
                </a:solidFill>
              </a:rPr>
              <a:t>Findings 1</a:t>
            </a:r>
            <a:r>
              <a:rPr b="1" lang="en">
                <a:solidFill>
                  <a:srgbClr val="000000"/>
                </a:solidFill>
              </a:rPr>
              <a:t>: </a:t>
            </a:r>
            <a:r>
              <a:rPr lang="en">
                <a:solidFill>
                  <a:srgbClr val="000000"/>
                </a:solidFill>
              </a:rPr>
              <a:t> Software engineer successfully worked with microtask workflow in industry </a:t>
            </a:r>
            <a:endParaRPr>
              <a:solidFill>
                <a:srgbClr val="000000"/>
              </a:solidFill>
            </a:endParaRPr>
          </a:p>
          <a:p>
            <a:pPr indent="457200" lvl="0" marL="0" rtl="0" algn="l">
              <a:lnSpc>
                <a:spcPct val="100000"/>
              </a:lnSpc>
              <a:spcBef>
                <a:spcPts val="1600"/>
              </a:spcBef>
              <a:spcAft>
                <a:spcPts val="0"/>
              </a:spcAft>
              <a:buNone/>
            </a:pPr>
            <a:r>
              <a:rPr lang="en">
                <a:solidFill>
                  <a:schemeClr val="dk1"/>
                </a:solidFill>
              </a:rPr>
              <a:t>Implemented 129 microtasks, 14 functions, 36 unit-tests, 8000 LOC</a:t>
            </a:r>
            <a:endParaRPr>
              <a:solidFill>
                <a:schemeClr val="dk1"/>
              </a:solidFill>
            </a:endParaRPr>
          </a:p>
          <a:p>
            <a:pPr indent="457200" lvl="0" marL="0" rtl="0" algn="l">
              <a:lnSpc>
                <a:spcPct val="100000"/>
              </a:lnSpc>
              <a:spcBef>
                <a:spcPts val="1600"/>
              </a:spcBef>
              <a:spcAft>
                <a:spcPts val="0"/>
              </a:spcAft>
              <a:buNone/>
            </a:pPr>
            <a:r>
              <a:t/>
            </a:r>
            <a:endParaRPr>
              <a:solidFill>
                <a:schemeClr val="dk1"/>
              </a:solidFill>
            </a:endParaRPr>
          </a:p>
          <a:p>
            <a:pPr indent="0" lvl="0" marL="0" rtl="0" algn="l">
              <a:lnSpc>
                <a:spcPct val="100000"/>
              </a:lnSpc>
              <a:spcBef>
                <a:spcPts val="1600"/>
              </a:spcBef>
              <a:spcAft>
                <a:spcPts val="0"/>
              </a:spcAft>
              <a:buNone/>
            </a:pPr>
            <a:r>
              <a:rPr b="1" lang="en">
                <a:solidFill>
                  <a:schemeClr val="dk1"/>
                </a:solidFill>
              </a:rPr>
              <a:t>Findings </a:t>
            </a:r>
            <a:r>
              <a:rPr b="1" lang="en">
                <a:solidFill>
                  <a:schemeClr val="dk1"/>
                </a:solidFill>
              </a:rPr>
              <a:t>2: </a:t>
            </a:r>
            <a:r>
              <a:rPr lang="en">
                <a:solidFill>
                  <a:schemeClr val="dk1"/>
                </a:solidFill>
              </a:rPr>
              <a:t>Implementing application through microtasks in industry is possible</a:t>
            </a:r>
            <a:endParaRPr>
              <a:solidFill>
                <a:schemeClr val="dk1"/>
              </a:solidFill>
            </a:endParaRPr>
          </a:p>
          <a:p>
            <a:pPr indent="457200" lvl="0" marL="0" rtl="0" algn="l">
              <a:lnSpc>
                <a:spcPct val="100000"/>
              </a:lnSpc>
              <a:spcBef>
                <a:spcPts val="1600"/>
              </a:spcBef>
              <a:spcAft>
                <a:spcPts val="0"/>
              </a:spcAft>
              <a:buNone/>
            </a:pPr>
            <a:r>
              <a:rPr lang="en">
                <a:solidFill>
                  <a:schemeClr val="dk1"/>
                </a:solidFill>
              </a:rPr>
              <a:t>Contained only small numbers of defects</a:t>
            </a:r>
            <a:endParaRPr>
              <a:solidFill>
                <a:schemeClr val="dk1"/>
              </a:solidFill>
            </a:endParaRPr>
          </a:p>
          <a:p>
            <a:pPr indent="457200" lvl="0" marL="0" rtl="0" algn="l">
              <a:spcBef>
                <a:spcPts val="1600"/>
              </a:spcBef>
              <a:spcAft>
                <a:spcPts val="1600"/>
              </a:spcAft>
              <a:buNone/>
            </a:pPr>
            <a:r>
              <a:t/>
            </a:r>
            <a:endParaRPr>
              <a:solidFill>
                <a:srgbClr val="000000"/>
              </a:solidFill>
            </a:endParaRPr>
          </a:p>
        </p:txBody>
      </p:sp>
      <p:sp>
        <p:nvSpPr>
          <p:cNvPr id="243" name="Google Shape;243;p23"/>
          <p:cNvSpPr txBox="1"/>
          <p:nvPr>
            <p:ph idx="1" type="body"/>
          </p:nvPr>
        </p:nvSpPr>
        <p:spPr>
          <a:xfrm>
            <a:off x="311700" y="2527100"/>
            <a:ext cx="8520600" cy="194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Findings 3:</a:t>
            </a:r>
            <a:r>
              <a:rPr lang="en">
                <a:solidFill>
                  <a:schemeClr val="dk1"/>
                </a:solidFill>
              </a:rPr>
              <a:t> Challenges of microtask programming for </a:t>
            </a:r>
            <a:r>
              <a:rPr lang="en">
                <a:solidFill>
                  <a:schemeClr val="dk1"/>
                </a:solidFill>
              </a:rPr>
              <a:t>developers</a:t>
            </a:r>
            <a:endParaRPr>
              <a:solidFill>
                <a:schemeClr val="dk1"/>
              </a:solidFill>
            </a:endParaRPr>
          </a:p>
          <a:p>
            <a:pPr indent="457200" lvl="0" marL="0" rtl="0" algn="l">
              <a:lnSpc>
                <a:spcPct val="100000"/>
              </a:lnSpc>
              <a:spcBef>
                <a:spcPts val="1600"/>
              </a:spcBef>
              <a:spcAft>
                <a:spcPts val="0"/>
              </a:spcAft>
              <a:buNone/>
            </a:pPr>
            <a:r>
              <a:rPr lang="en">
                <a:solidFill>
                  <a:schemeClr val="dk1"/>
                </a:solidFill>
              </a:rPr>
              <a:t>O</a:t>
            </a:r>
            <a:r>
              <a:rPr lang="en">
                <a:solidFill>
                  <a:schemeClr val="dk1"/>
                </a:solidFill>
              </a:rPr>
              <a:t>nboarding costs to be reduced </a:t>
            </a:r>
            <a:endParaRPr>
              <a:solidFill>
                <a:schemeClr val="dk1"/>
              </a:solidFill>
            </a:endParaRPr>
          </a:p>
          <a:p>
            <a:pPr indent="457200" lvl="0" marL="0" rtl="0" algn="l">
              <a:lnSpc>
                <a:spcPct val="100000"/>
              </a:lnSpc>
              <a:spcBef>
                <a:spcPts val="1600"/>
              </a:spcBef>
              <a:spcAft>
                <a:spcPts val="0"/>
              </a:spcAft>
              <a:buNone/>
            </a:pPr>
            <a:r>
              <a:rPr lang="en">
                <a:solidFill>
                  <a:schemeClr val="dk1"/>
                </a:solidFill>
              </a:rPr>
              <a:t>Fine with the reduced face to face communication </a:t>
            </a:r>
            <a:endParaRPr>
              <a:solidFill>
                <a:schemeClr val="dk1"/>
              </a:solidFill>
            </a:endParaRPr>
          </a:p>
          <a:p>
            <a:pPr indent="457200" lvl="0" marL="0" rtl="0" algn="l">
              <a:lnSpc>
                <a:spcPct val="100000"/>
              </a:lnSpc>
              <a:spcBef>
                <a:spcPts val="1600"/>
              </a:spcBef>
              <a:spcAft>
                <a:spcPts val="0"/>
              </a:spcAft>
              <a:buNone/>
            </a:pPr>
            <a:r>
              <a:rPr lang="en">
                <a:solidFill>
                  <a:schemeClr val="dk1"/>
                </a:solidFill>
              </a:rPr>
              <a:t>Experienced challenges with motivation</a:t>
            </a:r>
            <a:endParaRPr>
              <a:solidFill>
                <a:schemeClr val="dk1"/>
              </a:solidFill>
            </a:endParaRPr>
          </a:p>
          <a:p>
            <a:pPr indent="0" lvl="0" marL="0" rtl="0" algn="l">
              <a:spcBef>
                <a:spcPts val="1600"/>
              </a:spcBef>
              <a:spcAft>
                <a:spcPts val="1600"/>
              </a:spcAft>
              <a:buNone/>
            </a:pPr>
            <a:r>
              <a:t/>
            </a:r>
            <a:endParaRPr>
              <a:solidFill>
                <a:srgbClr val="000000"/>
              </a:solidFill>
            </a:endParaRPr>
          </a:p>
        </p:txBody>
      </p:sp>
      <p:pic>
        <p:nvPicPr>
          <p:cNvPr id="244" name="Google Shape;244;p23"/>
          <p:cNvPicPr preferRelativeResize="0"/>
          <p:nvPr/>
        </p:nvPicPr>
        <p:blipFill>
          <a:blip r:embed="rId3">
            <a:alphaModFix/>
          </a:blip>
          <a:stretch>
            <a:fillRect/>
          </a:stretch>
        </p:blipFill>
        <p:spPr>
          <a:xfrm>
            <a:off x="7729987" y="1482350"/>
            <a:ext cx="1139700" cy="1139700"/>
          </a:xfrm>
          <a:prstGeom prst="rect">
            <a:avLst/>
          </a:prstGeom>
          <a:noFill/>
          <a:ln>
            <a:noFill/>
          </a:ln>
        </p:spPr>
      </p:pic>
      <p:pic>
        <p:nvPicPr>
          <p:cNvPr id="245" name="Google Shape;245;p23"/>
          <p:cNvPicPr preferRelativeResize="0"/>
          <p:nvPr/>
        </p:nvPicPr>
        <p:blipFill>
          <a:blip r:embed="rId4">
            <a:alphaModFix/>
          </a:blip>
          <a:stretch>
            <a:fillRect/>
          </a:stretch>
        </p:blipFill>
        <p:spPr>
          <a:xfrm>
            <a:off x="6622798" y="1700162"/>
            <a:ext cx="856500" cy="856500"/>
          </a:xfrm>
          <a:prstGeom prst="rect">
            <a:avLst/>
          </a:prstGeom>
          <a:noFill/>
          <a:ln>
            <a:noFill/>
          </a:ln>
        </p:spPr>
      </p:pic>
      <p:sp>
        <p:nvSpPr>
          <p:cNvPr id="246" name="Google Shape;246;p23"/>
          <p:cNvSpPr txBox="1"/>
          <p:nvPr/>
        </p:nvSpPr>
        <p:spPr>
          <a:xfrm>
            <a:off x="6717775" y="1074338"/>
            <a:ext cx="2151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Interview + Survey</a:t>
            </a:r>
            <a:endParaRPr sz="1800"/>
          </a:p>
        </p:txBody>
      </p:sp>
      <p:pic>
        <p:nvPicPr>
          <p:cNvPr id="247" name="Google Shape;247;p23"/>
          <p:cNvPicPr preferRelativeResize="0"/>
          <p:nvPr/>
        </p:nvPicPr>
        <p:blipFill>
          <a:blip r:embed="rId5">
            <a:alphaModFix/>
          </a:blip>
          <a:stretch>
            <a:fillRect/>
          </a:stretch>
        </p:blipFill>
        <p:spPr>
          <a:xfrm>
            <a:off x="457200" y="3556425"/>
            <a:ext cx="393600" cy="393600"/>
          </a:xfrm>
          <a:prstGeom prst="rect">
            <a:avLst/>
          </a:prstGeom>
          <a:noFill/>
          <a:ln>
            <a:noFill/>
          </a:ln>
        </p:spPr>
      </p:pic>
      <p:pic>
        <p:nvPicPr>
          <p:cNvPr id="248" name="Google Shape;248;p23"/>
          <p:cNvPicPr preferRelativeResize="0"/>
          <p:nvPr/>
        </p:nvPicPr>
        <p:blipFill>
          <a:blip r:embed="rId6">
            <a:alphaModFix/>
          </a:blip>
          <a:stretch>
            <a:fillRect/>
          </a:stretch>
        </p:blipFill>
        <p:spPr>
          <a:xfrm>
            <a:off x="457200" y="4072125"/>
            <a:ext cx="393192" cy="393192"/>
          </a:xfrm>
          <a:prstGeom prst="rect">
            <a:avLst/>
          </a:prstGeom>
          <a:noFill/>
          <a:ln>
            <a:noFill/>
          </a:ln>
        </p:spPr>
      </p:pic>
      <p:pic>
        <p:nvPicPr>
          <p:cNvPr id="249" name="Google Shape;249;p23"/>
          <p:cNvPicPr preferRelativeResize="0"/>
          <p:nvPr/>
        </p:nvPicPr>
        <p:blipFill rotWithShape="1">
          <a:blip r:embed="rId7">
            <a:alphaModFix/>
          </a:blip>
          <a:srcRect b="0" l="26022" r="20794" t="0"/>
          <a:stretch/>
        </p:blipFill>
        <p:spPr>
          <a:xfrm>
            <a:off x="457200" y="3089550"/>
            <a:ext cx="393191" cy="412852"/>
          </a:xfrm>
          <a:prstGeom prst="rect">
            <a:avLst/>
          </a:prstGeom>
          <a:noFill/>
          <a:ln>
            <a:noFill/>
          </a:ln>
        </p:spPr>
      </p:pic>
      <p:pic>
        <p:nvPicPr>
          <p:cNvPr id="250" name="Google Shape;250;p23"/>
          <p:cNvPicPr preferRelativeResize="0"/>
          <p:nvPr/>
        </p:nvPicPr>
        <p:blipFill>
          <a:blip r:embed="rId8">
            <a:alphaModFix/>
          </a:blip>
          <a:stretch>
            <a:fillRect/>
          </a:stretch>
        </p:blipFill>
        <p:spPr>
          <a:xfrm>
            <a:off x="457200" y="1967375"/>
            <a:ext cx="393192" cy="393192"/>
          </a:xfrm>
          <a:prstGeom prst="rect">
            <a:avLst/>
          </a:prstGeom>
          <a:noFill/>
          <a:ln>
            <a:noFill/>
          </a:ln>
        </p:spPr>
      </p:pic>
      <p:pic>
        <p:nvPicPr>
          <p:cNvPr id="251" name="Google Shape;251;p23"/>
          <p:cNvPicPr preferRelativeResize="0"/>
          <p:nvPr/>
        </p:nvPicPr>
        <p:blipFill>
          <a:blip r:embed="rId8">
            <a:alphaModFix/>
          </a:blip>
          <a:stretch>
            <a:fillRect/>
          </a:stretch>
        </p:blipFill>
        <p:spPr>
          <a:xfrm>
            <a:off x="457400" y="3381788"/>
            <a:ext cx="393192" cy="39319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4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5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5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par>
                                <p:cTn fill="hold" nodeType="with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par>
                                <p:cTn fill="hold" nodeType="with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par>
                                <p:cTn fill="hold" nodeType="with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200"/>
                                        <p:tgtEl>
                                          <p:spTgt spid="246"/>
                                        </p:tgtEl>
                                      </p:cBhvr>
                                    </p:animEffect>
                                  </p:childTnLst>
                                </p:cTn>
                              </p:par>
                              <p:par>
                                <p:cTn fill="hold" nodeType="with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par>
                                <p:cTn fill="hold" nodeType="with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par>
                                <p:cTn fill="hold" nodeType="with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4"/>
          <p:cNvSpPr txBox="1"/>
          <p:nvPr>
            <p:ph type="title"/>
          </p:nvPr>
        </p:nvSpPr>
        <p:spPr>
          <a:xfrm>
            <a:off x="274320" y="301752"/>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Future work</a:t>
            </a:r>
            <a:endParaRPr b="1" sz="2400"/>
          </a:p>
        </p:txBody>
      </p:sp>
      <p:sp>
        <p:nvSpPr>
          <p:cNvPr id="257" name="Google Shape;257;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8" name="Google Shape;258;p24"/>
          <p:cNvPicPr preferRelativeResize="0"/>
          <p:nvPr/>
        </p:nvPicPr>
        <p:blipFill>
          <a:blip r:embed="rId3">
            <a:alphaModFix/>
          </a:blip>
          <a:stretch>
            <a:fillRect/>
          </a:stretch>
        </p:blipFill>
        <p:spPr>
          <a:xfrm>
            <a:off x="724450" y="1645920"/>
            <a:ext cx="808301" cy="1067575"/>
          </a:xfrm>
          <a:prstGeom prst="rect">
            <a:avLst/>
          </a:prstGeom>
          <a:noFill/>
          <a:ln>
            <a:noFill/>
          </a:ln>
        </p:spPr>
      </p:pic>
      <p:pic>
        <p:nvPicPr>
          <p:cNvPr id="259" name="Google Shape;259;p24"/>
          <p:cNvPicPr preferRelativeResize="0"/>
          <p:nvPr/>
        </p:nvPicPr>
        <p:blipFill rotWithShape="1">
          <a:blip r:embed="rId4">
            <a:alphaModFix/>
          </a:blip>
          <a:srcRect b="0" l="55755" r="26369" t="0"/>
          <a:stretch/>
        </p:blipFill>
        <p:spPr>
          <a:xfrm>
            <a:off x="4405448" y="1645920"/>
            <a:ext cx="1307592" cy="1214193"/>
          </a:xfrm>
          <a:prstGeom prst="rect">
            <a:avLst/>
          </a:prstGeom>
          <a:noFill/>
          <a:ln>
            <a:noFill/>
          </a:ln>
        </p:spPr>
      </p:pic>
      <p:pic>
        <p:nvPicPr>
          <p:cNvPr id="260" name="Google Shape;260;p24"/>
          <p:cNvPicPr preferRelativeResize="0"/>
          <p:nvPr/>
        </p:nvPicPr>
        <p:blipFill rotWithShape="1">
          <a:blip r:embed="rId4">
            <a:alphaModFix/>
          </a:blip>
          <a:srcRect b="0" l="22630" r="58209" t="0"/>
          <a:stretch/>
        </p:blipFill>
        <p:spPr>
          <a:xfrm>
            <a:off x="3132320" y="1645920"/>
            <a:ext cx="1307592" cy="1139473"/>
          </a:xfrm>
          <a:prstGeom prst="rect">
            <a:avLst/>
          </a:prstGeom>
          <a:noFill/>
          <a:ln>
            <a:noFill/>
          </a:ln>
        </p:spPr>
      </p:pic>
      <p:pic>
        <p:nvPicPr>
          <p:cNvPr id="261" name="Google Shape;261;p24"/>
          <p:cNvPicPr preferRelativeResize="0"/>
          <p:nvPr/>
        </p:nvPicPr>
        <p:blipFill>
          <a:blip r:embed="rId5">
            <a:alphaModFix/>
          </a:blip>
          <a:stretch>
            <a:fillRect/>
          </a:stretch>
        </p:blipFill>
        <p:spPr>
          <a:xfrm>
            <a:off x="7237975" y="1645920"/>
            <a:ext cx="1307592" cy="1307592"/>
          </a:xfrm>
          <a:prstGeom prst="rect">
            <a:avLst/>
          </a:prstGeom>
          <a:noFill/>
          <a:ln>
            <a:noFill/>
          </a:ln>
        </p:spPr>
      </p:pic>
      <p:pic>
        <p:nvPicPr>
          <p:cNvPr id="262" name="Google Shape;262;p24"/>
          <p:cNvPicPr preferRelativeResize="0"/>
          <p:nvPr/>
        </p:nvPicPr>
        <p:blipFill>
          <a:blip r:embed="rId6">
            <a:alphaModFix/>
          </a:blip>
          <a:stretch>
            <a:fillRect/>
          </a:stretch>
        </p:blipFill>
        <p:spPr>
          <a:xfrm>
            <a:off x="2189825" y="3638525"/>
            <a:ext cx="1307592" cy="1307592"/>
          </a:xfrm>
          <a:prstGeom prst="rect">
            <a:avLst/>
          </a:prstGeom>
          <a:noFill/>
          <a:ln>
            <a:noFill/>
          </a:ln>
        </p:spPr>
      </p:pic>
      <p:pic>
        <p:nvPicPr>
          <p:cNvPr id="263" name="Google Shape;263;p24"/>
          <p:cNvPicPr preferRelativeResize="0"/>
          <p:nvPr/>
        </p:nvPicPr>
        <p:blipFill>
          <a:blip r:embed="rId7">
            <a:alphaModFix/>
          </a:blip>
          <a:stretch>
            <a:fillRect/>
          </a:stretch>
        </p:blipFill>
        <p:spPr>
          <a:xfrm>
            <a:off x="5610400" y="3715425"/>
            <a:ext cx="1307592" cy="1307592"/>
          </a:xfrm>
          <a:prstGeom prst="rect">
            <a:avLst/>
          </a:prstGeom>
          <a:noFill/>
          <a:ln>
            <a:noFill/>
          </a:ln>
        </p:spPr>
      </p:pic>
      <p:sp>
        <p:nvSpPr>
          <p:cNvPr id="264" name="Google Shape;264;p24"/>
          <p:cNvSpPr txBox="1"/>
          <p:nvPr/>
        </p:nvSpPr>
        <p:spPr>
          <a:xfrm>
            <a:off x="274320" y="1143000"/>
            <a:ext cx="2354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Study 1: </a:t>
            </a:r>
            <a:r>
              <a:rPr lang="en" sz="1800">
                <a:solidFill>
                  <a:schemeClr val="dk1"/>
                </a:solidFill>
              </a:rPr>
              <a:t>Feasibility</a:t>
            </a:r>
            <a:endParaRPr sz="1800"/>
          </a:p>
        </p:txBody>
      </p:sp>
      <p:sp>
        <p:nvSpPr>
          <p:cNvPr id="265" name="Google Shape;265;p24"/>
          <p:cNvSpPr txBox="1"/>
          <p:nvPr/>
        </p:nvSpPr>
        <p:spPr>
          <a:xfrm>
            <a:off x="2804175" y="1143000"/>
            <a:ext cx="3447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Study 2: </a:t>
            </a:r>
            <a:r>
              <a:rPr lang="en" sz="1800">
                <a:solidFill>
                  <a:schemeClr val="dk1"/>
                </a:solidFill>
              </a:rPr>
              <a:t>Controlled lab study</a:t>
            </a:r>
            <a:endParaRPr sz="1800">
              <a:solidFill>
                <a:schemeClr val="dk1"/>
              </a:solidFill>
            </a:endParaRPr>
          </a:p>
          <a:p>
            <a:pPr indent="0" lvl="0" marL="0" rtl="0" algn="l">
              <a:spcBef>
                <a:spcPts val="0"/>
              </a:spcBef>
              <a:spcAft>
                <a:spcPts val="0"/>
              </a:spcAft>
              <a:buNone/>
            </a:pPr>
            <a:r>
              <a:t/>
            </a:r>
            <a:endParaRPr sz="1800"/>
          </a:p>
        </p:txBody>
      </p:sp>
      <p:sp>
        <p:nvSpPr>
          <p:cNvPr id="266" name="Google Shape;266;p24"/>
          <p:cNvSpPr txBox="1"/>
          <p:nvPr/>
        </p:nvSpPr>
        <p:spPr>
          <a:xfrm>
            <a:off x="6647950" y="1143000"/>
            <a:ext cx="2354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Study 3: In industry</a:t>
            </a:r>
            <a:endParaRPr sz="1800"/>
          </a:p>
        </p:txBody>
      </p:sp>
      <p:sp>
        <p:nvSpPr>
          <p:cNvPr id="267" name="Google Shape;267;p24"/>
          <p:cNvSpPr txBox="1"/>
          <p:nvPr/>
        </p:nvSpPr>
        <p:spPr>
          <a:xfrm>
            <a:off x="1785150" y="3244925"/>
            <a:ext cx="2354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Study 4: Large-scale</a:t>
            </a:r>
            <a:endParaRPr sz="1800"/>
          </a:p>
        </p:txBody>
      </p:sp>
      <p:sp>
        <p:nvSpPr>
          <p:cNvPr id="268" name="Google Shape;268;p24"/>
          <p:cNvSpPr txBox="1"/>
          <p:nvPr/>
        </p:nvSpPr>
        <p:spPr>
          <a:xfrm>
            <a:off x="4789800" y="3244925"/>
            <a:ext cx="32241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Study 5: Team organization</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6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5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6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6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5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6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6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par>
                                <p:cTn fill="hold" nodeType="with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par>
                                <p:cTn fill="hold" nodeType="with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par>
                                <p:cTn fill="hold" nodeType="with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5"/>
          <p:cNvSpPr txBox="1"/>
          <p:nvPr>
            <p:ph type="title"/>
          </p:nvPr>
        </p:nvSpPr>
        <p:spPr>
          <a:xfrm>
            <a:off x="274320" y="301752"/>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Acknowledgement</a:t>
            </a:r>
            <a:endParaRPr b="1" sz="2400"/>
          </a:p>
        </p:txBody>
      </p:sp>
      <p:sp>
        <p:nvSpPr>
          <p:cNvPr id="274" name="Google Shape;274;p25"/>
          <p:cNvSpPr txBox="1"/>
          <p:nvPr>
            <p:ph idx="1" type="body"/>
          </p:nvPr>
        </p:nvSpPr>
        <p:spPr>
          <a:xfrm>
            <a:off x="274325" y="1143000"/>
            <a:ext cx="8595300" cy="369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rPr lang="en">
                <a:solidFill>
                  <a:srgbClr val="000000"/>
                </a:solidFill>
              </a:rPr>
              <a:t>This work was supported in part by the National Science Foundation under grants CCF-1414197 and CCF-1845508.</a:t>
            </a:r>
            <a:endParaRPr>
              <a:solidFill>
                <a:srgbClr val="000000"/>
              </a:solidFill>
            </a:endParaRPr>
          </a:p>
        </p:txBody>
      </p:sp>
      <p:sp>
        <p:nvSpPr>
          <p:cNvPr id="275" name="Google Shape;275;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6" name="Google Shape;276;p25"/>
          <p:cNvSpPr txBox="1"/>
          <p:nvPr/>
        </p:nvSpPr>
        <p:spPr>
          <a:xfrm>
            <a:off x="3654575" y="1143000"/>
            <a:ext cx="19308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rPr>
              <a:t>Thomas LaToza</a:t>
            </a:r>
            <a:endParaRPr sz="1800">
              <a:solidFill>
                <a:schemeClr val="dk1"/>
              </a:solidFill>
            </a:endParaRPr>
          </a:p>
          <a:p>
            <a:pPr indent="0" lvl="0" marL="0" rtl="0" algn="l">
              <a:spcBef>
                <a:spcPts val="0"/>
              </a:spcBef>
              <a:spcAft>
                <a:spcPts val="0"/>
              </a:spcAft>
              <a:buNone/>
            </a:pPr>
            <a:r>
              <a:t/>
            </a:r>
            <a:endParaRPr sz="1800"/>
          </a:p>
        </p:txBody>
      </p:sp>
      <p:pic>
        <p:nvPicPr>
          <p:cNvPr id="277" name="Google Shape;277;p25"/>
          <p:cNvPicPr preferRelativeResize="0"/>
          <p:nvPr/>
        </p:nvPicPr>
        <p:blipFill>
          <a:blip r:embed="rId3">
            <a:alphaModFix/>
          </a:blip>
          <a:stretch>
            <a:fillRect/>
          </a:stretch>
        </p:blipFill>
        <p:spPr>
          <a:xfrm>
            <a:off x="3657600" y="1604963"/>
            <a:ext cx="1801368" cy="188839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1" name="Shape 281"/>
        <p:cNvGrpSpPr/>
        <p:nvPr/>
      </p:nvGrpSpPr>
      <p:grpSpPr>
        <a:xfrm>
          <a:off x="0" y="0"/>
          <a:ext cx="0" cy="0"/>
          <a:chOff x="0" y="0"/>
          <a:chExt cx="0" cy="0"/>
        </a:xfrm>
      </p:grpSpPr>
      <p:sp>
        <p:nvSpPr>
          <p:cNvPr id="282" name="Google Shape;282;p26"/>
          <p:cNvSpPr txBox="1"/>
          <p:nvPr>
            <p:ph type="ctrTitle"/>
          </p:nvPr>
        </p:nvSpPr>
        <p:spPr>
          <a:xfrm>
            <a:off x="274320" y="1698050"/>
            <a:ext cx="8657400" cy="89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800"/>
              <a:t>Large-Scale Microtask Programming</a:t>
            </a:r>
            <a:endParaRPr b="1" sz="3800"/>
          </a:p>
          <a:p>
            <a:pPr indent="0" lvl="0" marL="0" rtl="0" algn="l">
              <a:spcBef>
                <a:spcPts val="0"/>
              </a:spcBef>
              <a:spcAft>
                <a:spcPts val="0"/>
              </a:spcAft>
              <a:buNone/>
            </a:pPr>
            <a:r>
              <a:t/>
            </a:r>
            <a:endParaRPr b="1" sz="4400">
              <a:solidFill>
                <a:srgbClr val="000000"/>
              </a:solidFill>
            </a:endParaRPr>
          </a:p>
        </p:txBody>
      </p:sp>
      <p:pic>
        <p:nvPicPr>
          <p:cNvPr id="283" name="Google Shape;283;p26"/>
          <p:cNvPicPr preferRelativeResize="0"/>
          <p:nvPr/>
        </p:nvPicPr>
        <p:blipFill>
          <a:blip r:embed="rId3">
            <a:alphaModFix/>
          </a:blip>
          <a:stretch>
            <a:fillRect/>
          </a:stretch>
        </p:blipFill>
        <p:spPr>
          <a:xfrm>
            <a:off x="76188" y="4735450"/>
            <a:ext cx="2822326" cy="331850"/>
          </a:xfrm>
          <a:prstGeom prst="rect">
            <a:avLst/>
          </a:prstGeom>
          <a:noFill/>
          <a:ln>
            <a:noFill/>
          </a:ln>
        </p:spPr>
      </p:pic>
      <p:pic>
        <p:nvPicPr>
          <p:cNvPr id="284" name="Google Shape;284;p26"/>
          <p:cNvPicPr preferRelativeResize="0"/>
          <p:nvPr/>
        </p:nvPicPr>
        <p:blipFill rotWithShape="1">
          <a:blip r:embed="rId4">
            <a:alphaModFix/>
          </a:blip>
          <a:srcRect b="25638" l="0" r="0" t="19542"/>
          <a:stretch/>
        </p:blipFill>
        <p:spPr>
          <a:xfrm>
            <a:off x="1813625" y="2967735"/>
            <a:ext cx="1371600" cy="1371599"/>
          </a:xfrm>
          <a:prstGeom prst="rect">
            <a:avLst/>
          </a:prstGeom>
          <a:noFill/>
          <a:ln>
            <a:noFill/>
          </a:ln>
        </p:spPr>
      </p:pic>
      <p:pic>
        <p:nvPicPr>
          <p:cNvPr id="285" name="Google Shape;285;p26"/>
          <p:cNvPicPr preferRelativeResize="0"/>
          <p:nvPr/>
        </p:nvPicPr>
        <p:blipFill>
          <a:blip r:embed="rId5">
            <a:alphaModFix/>
          </a:blip>
          <a:stretch>
            <a:fillRect/>
          </a:stretch>
        </p:blipFill>
        <p:spPr>
          <a:xfrm>
            <a:off x="0" y="0"/>
            <a:ext cx="914400" cy="914400"/>
          </a:xfrm>
          <a:prstGeom prst="rect">
            <a:avLst/>
          </a:prstGeom>
          <a:noFill/>
          <a:ln>
            <a:noFill/>
          </a:ln>
        </p:spPr>
      </p:pic>
      <p:sp>
        <p:nvSpPr>
          <p:cNvPr id="286" name="Google Shape;286;p26"/>
          <p:cNvSpPr txBox="1"/>
          <p:nvPr/>
        </p:nvSpPr>
        <p:spPr>
          <a:xfrm>
            <a:off x="3185225" y="3002550"/>
            <a:ext cx="2822400" cy="124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600">
                <a:solidFill>
                  <a:schemeClr val="dk1"/>
                </a:solidFill>
              </a:rPr>
              <a:t>Emad Aghayi</a:t>
            </a:r>
            <a:r>
              <a:rPr lang="en" sz="1600">
                <a:solidFill>
                  <a:schemeClr val="dk1"/>
                </a:solidFill>
              </a:rPr>
              <a:t> </a:t>
            </a:r>
            <a:r>
              <a:rPr lang="en">
                <a:solidFill>
                  <a:schemeClr val="dk1"/>
                </a:solidFill>
              </a:rPr>
              <a:t>  </a:t>
            </a:r>
            <a:endParaRPr>
              <a:solidFill>
                <a:schemeClr val="dk1"/>
              </a:solidFill>
            </a:endParaRPr>
          </a:p>
          <a:p>
            <a:pPr indent="0" lvl="0" marL="0" rtl="0" algn="ctr">
              <a:spcBef>
                <a:spcPts val="0"/>
              </a:spcBef>
              <a:spcAft>
                <a:spcPts val="0"/>
              </a:spcAft>
              <a:buClr>
                <a:schemeClr val="dk1"/>
              </a:buClr>
              <a:buSzPts val="1100"/>
              <a:buFont typeface="Arial"/>
              <a:buNone/>
            </a:pPr>
            <a:r>
              <a:rPr lang="en">
                <a:solidFill>
                  <a:schemeClr val="dk1"/>
                </a:solidFill>
              </a:rPr>
              <a:t>       </a:t>
            </a:r>
            <a:endParaRPr/>
          </a:p>
          <a:p>
            <a:pPr indent="0" lvl="0" marL="0" rtl="0" algn="ctr">
              <a:spcBef>
                <a:spcPts val="0"/>
              </a:spcBef>
              <a:spcAft>
                <a:spcPts val="0"/>
              </a:spcAft>
              <a:buNone/>
            </a:pPr>
            <a:r>
              <a:rPr lang="en"/>
              <a:t>Department of Computer Science</a:t>
            </a:r>
            <a:endParaRPr/>
          </a:p>
        </p:txBody>
      </p:sp>
      <p:pic>
        <p:nvPicPr>
          <p:cNvPr id="287" name="Google Shape;287;p26"/>
          <p:cNvPicPr preferRelativeResize="0"/>
          <p:nvPr/>
        </p:nvPicPr>
        <p:blipFill>
          <a:blip r:embed="rId6">
            <a:alphaModFix/>
          </a:blip>
          <a:stretch>
            <a:fillRect/>
          </a:stretch>
        </p:blipFill>
        <p:spPr>
          <a:xfrm>
            <a:off x="3969825" y="3749875"/>
            <a:ext cx="1165900" cy="748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7"/>
          <p:cNvSpPr txBox="1"/>
          <p:nvPr>
            <p:ph type="title"/>
          </p:nvPr>
        </p:nvSpPr>
        <p:spPr>
          <a:xfrm>
            <a:off x="274320" y="301752"/>
            <a:ext cx="896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Crowdsourced behavior-driven development workflow</a:t>
            </a:r>
            <a:endParaRPr b="1" sz="2400"/>
          </a:p>
        </p:txBody>
      </p:sp>
      <p:sp>
        <p:nvSpPr>
          <p:cNvPr id="293" name="Google Shape;29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94" name="Google Shape;294;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95" name="Google Shape;295;p27"/>
          <p:cNvPicPr preferRelativeResize="0"/>
          <p:nvPr/>
        </p:nvPicPr>
        <p:blipFill rotWithShape="1">
          <a:blip r:embed="rId3">
            <a:alphaModFix/>
          </a:blip>
          <a:srcRect b="0" l="0" r="1951" t="0"/>
          <a:stretch/>
        </p:blipFill>
        <p:spPr>
          <a:xfrm>
            <a:off x="311700" y="991050"/>
            <a:ext cx="8557979" cy="407068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8"/>
          <p:cNvSpPr txBox="1"/>
          <p:nvPr>
            <p:ph type="title"/>
          </p:nvPr>
        </p:nvSpPr>
        <p:spPr>
          <a:xfrm>
            <a:off x="311700" y="252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Future work</a:t>
            </a:r>
            <a:endParaRPr b="1" sz="2600"/>
          </a:p>
        </p:txBody>
      </p:sp>
      <p:sp>
        <p:nvSpPr>
          <p:cNvPr id="301" name="Google Shape;301;p28"/>
          <p:cNvSpPr txBox="1"/>
          <p:nvPr>
            <p:ph idx="1" type="body"/>
          </p:nvPr>
        </p:nvSpPr>
        <p:spPr>
          <a:xfrm>
            <a:off x="311700" y="1152475"/>
            <a:ext cx="8520600" cy="375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Large scale microtask programming</a:t>
            </a:r>
            <a:endParaRPr b="1">
              <a:solidFill>
                <a:srgbClr val="000000"/>
              </a:solidFill>
            </a:endParaRPr>
          </a:p>
          <a:p>
            <a:pPr indent="-317500" lvl="1" marL="914400" rtl="0" algn="l">
              <a:spcBef>
                <a:spcPts val="1600"/>
              </a:spcBef>
              <a:spcAft>
                <a:spcPts val="0"/>
              </a:spcAft>
              <a:buClr>
                <a:srgbClr val="000000"/>
              </a:buClr>
              <a:buSzPts val="1400"/>
              <a:buChar char="○"/>
            </a:pPr>
            <a:r>
              <a:rPr lang="en" sz="1800">
                <a:solidFill>
                  <a:srgbClr val="000000"/>
                </a:solidFill>
              </a:rPr>
              <a:t>E</a:t>
            </a:r>
            <a:r>
              <a:rPr lang="en" sz="1800">
                <a:solidFill>
                  <a:srgbClr val="000000"/>
                </a:solidFill>
              </a:rPr>
              <a:t>xamine microtask programming at scale by conduct a virtual hackathon with around 100 developers. </a:t>
            </a:r>
            <a:endParaRPr sz="1800">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rPr b="1" lang="en">
                <a:solidFill>
                  <a:srgbClr val="000000"/>
                </a:solidFill>
              </a:rPr>
              <a:t>Team organization</a:t>
            </a:r>
            <a:endParaRPr b="1">
              <a:solidFill>
                <a:srgbClr val="000000"/>
              </a:solidFill>
            </a:endParaRPr>
          </a:p>
          <a:p>
            <a:pPr indent="-342900" lvl="1" marL="914400" rtl="0" algn="l">
              <a:spcBef>
                <a:spcPts val="1600"/>
              </a:spcBef>
              <a:spcAft>
                <a:spcPts val="1600"/>
              </a:spcAft>
              <a:buClr>
                <a:srgbClr val="000000"/>
              </a:buClr>
              <a:buSzPts val="1800"/>
              <a:buChar char="○"/>
            </a:pPr>
            <a:r>
              <a:rPr lang="en" sz="1800">
                <a:solidFill>
                  <a:srgbClr val="000000"/>
                </a:solidFill>
              </a:rPr>
              <a:t>E</a:t>
            </a:r>
            <a:r>
              <a:rPr lang="en" sz="1800">
                <a:solidFill>
                  <a:srgbClr val="000000"/>
                </a:solidFill>
              </a:rPr>
              <a:t>xploring ways to make better use of more experienced developers in crowds through defining separate roles for crowd workers.</a:t>
            </a:r>
            <a:endParaRPr sz="1800">
              <a:solidFill>
                <a:srgbClr val="000000"/>
              </a:solidFill>
            </a:endParaRPr>
          </a:p>
        </p:txBody>
      </p:sp>
      <p:sp>
        <p:nvSpPr>
          <p:cNvPr id="302" name="Google Shape;302;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9"/>
          <p:cNvSpPr txBox="1"/>
          <p:nvPr>
            <p:ph type="title"/>
          </p:nvPr>
        </p:nvSpPr>
        <p:spPr>
          <a:xfrm>
            <a:off x="274325" y="301750"/>
            <a:ext cx="87468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Crowd </a:t>
            </a:r>
            <a:r>
              <a:rPr b="1" lang="en" sz="2400"/>
              <a:t>Microservices</a:t>
            </a:r>
            <a:r>
              <a:rPr b="1" lang="en" sz="2400"/>
              <a:t>: A feedback based behavior-driven </a:t>
            </a:r>
            <a:r>
              <a:rPr b="1" lang="en" sz="2400"/>
              <a:t>microtask</a:t>
            </a:r>
            <a:r>
              <a:rPr b="1" lang="en" sz="2400"/>
              <a:t> programming</a:t>
            </a:r>
            <a:endParaRPr b="1" sz="2400"/>
          </a:p>
        </p:txBody>
      </p:sp>
      <p:sp>
        <p:nvSpPr>
          <p:cNvPr id="308" name="Google Shape;308;p29"/>
          <p:cNvSpPr txBox="1"/>
          <p:nvPr>
            <p:ph idx="1" type="body"/>
          </p:nvPr>
        </p:nvSpPr>
        <p:spPr>
          <a:xfrm>
            <a:off x="311700" y="1304625"/>
            <a:ext cx="8520600" cy="3649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solidFill>
                <a:srgbClr val="000000"/>
              </a:solidFill>
            </a:endParaRPr>
          </a:p>
        </p:txBody>
      </p:sp>
      <p:sp>
        <p:nvSpPr>
          <p:cNvPr id="309" name="Google Shape;309;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10" name="Google Shape;310;p29"/>
          <p:cNvPicPr preferRelativeResize="0"/>
          <p:nvPr/>
        </p:nvPicPr>
        <p:blipFill>
          <a:blip r:embed="rId3">
            <a:alphaModFix/>
          </a:blip>
          <a:stretch>
            <a:fillRect/>
          </a:stretch>
        </p:blipFill>
        <p:spPr>
          <a:xfrm>
            <a:off x="3046800" y="1371600"/>
            <a:ext cx="5792402" cy="2685149"/>
          </a:xfrm>
          <a:prstGeom prst="rect">
            <a:avLst/>
          </a:prstGeom>
          <a:noFill/>
          <a:ln>
            <a:noFill/>
          </a:ln>
        </p:spPr>
      </p:pic>
      <p:pic>
        <p:nvPicPr>
          <p:cNvPr id="311" name="Google Shape;311;p29"/>
          <p:cNvPicPr preferRelativeResize="0"/>
          <p:nvPr/>
        </p:nvPicPr>
        <p:blipFill>
          <a:blip r:embed="rId4">
            <a:alphaModFix/>
          </a:blip>
          <a:stretch>
            <a:fillRect/>
          </a:stretch>
        </p:blipFill>
        <p:spPr>
          <a:xfrm>
            <a:off x="384048" y="1728216"/>
            <a:ext cx="2387100" cy="1864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0"/>
          <p:cNvSpPr txBox="1"/>
          <p:nvPr>
            <p:ph type="title"/>
          </p:nvPr>
        </p:nvSpPr>
        <p:spPr>
          <a:xfrm>
            <a:off x="274325" y="301750"/>
            <a:ext cx="8786400" cy="78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Study 2: Comparing microtask programming to traditional development</a:t>
            </a:r>
            <a:endParaRPr b="1" sz="2400"/>
          </a:p>
        </p:txBody>
      </p:sp>
      <p:sp>
        <p:nvSpPr>
          <p:cNvPr id="317" name="Google Shape;317;p30"/>
          <p:cNvSpPr txBox="1"/>
          <p:nvPr>
            <p:ph idx="12" type="sldNum"/>
          </p:nvPr>
        </p:nvSpPr>
        <p:spPr>
          <a:xfrm>
            <a:off x="8595333"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18" name="Google Shape;318;p30"/>
          <p:cNvGraphicFramePr/>
          <p:nvPr/>
        </p:nvGraphicFramePr>
        <p:xfrm>
          <a:off x="365760" y="1143925"/>
          <a:ext cx="3000000" cy="3000000"/>
        </p:xfrm>
        <a:graphic>
          <a:graphicData uri="http://schemas.openxmlformats.org/drawingml/2006/table">
            <a:tbl>
              <a:tblPr>
                <a:noFill/>
                <a:tableStyleId>{A95D81CF-B8BC-4C8E-B143-A30DC01C4D50}</a:tableStyleId>
              </a:tblPr>
              <a:tblGrid>
                <a:gridCol w="1432425"/>
                <a:gridCol w="4338675"/>
                <a:gridCol w="1304025"/>
                <a:gridCol w="1367575"/>
              </a:tblGrid>
              <a:tr h="468600">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a:t>Description</a:t>
                      </a:r>
                      <a:endParaRPr b="1"/>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a:t>Traditional development</a:t>
                      </a:r>
                      <a:endParaRPr b="1"/>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a:t>Microtask programming</a:t>
                      </a:r>
                      <a:endParaRPr b="1"/>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000000"/>
                      </a:solidFill>
                      <a:prstDash val="solid"/>
                      <a:round/>
                      <a:headEnd len="sm" w="sm" type="none"/>
                      <a:tailEnd len="sm" w="sm" type="none"/>
                    </a:lnB>
                  </a:tcPr>
                </a:tc>
              </a:tr>
              <a:tr h="344775">
                <a:tc rowSpan="2">
                  <a:txBody>
                    <a:bodyPr/>
                    <a:lstStyle/>
                    <a:p>
                      <a:pPr indent="0" lvl="0" marL="0" rtl="0" algn="ctr">
                        <a:spcBef>
                          <a:spcPts val="0"/>
                        </a:spcBef>
                        <a:spcAft>
                          <a:spcPts val="0"/>
                        </a:spcAft>
                        <a:buNone/>
                      </a:pPr>
                      <a:r>
                        <a:rPr b="1" lang="en"/>
                        <a:t>Onboarding</a:t>
                      </a:r>
                      <a:endParaRPr b="1"/>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a:t>To write first LOC (min)</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000000"/>
                      </a:solidFill>
                      <a:prstDash val="solid"/>
                      <a:round/>
                      <a:headEnd len="sm" w="sm" type="none"/>
                      <a:tailEnd len="sm" w="sm" type="none"/>
                    </a:lnT>
                  </a:tcPr>
                </a:tc>
                <a:tc>
                  <a:txBody>
                    <a:bodyPr/>
                    <a:lstStyle/>
                    <a:p>
                      <a:pPr indent="0" lvl="0" marL="0" rtl="0" algn="ctr">
                        <a:spcBef>
                          <a:spcPts val="0"/>
                        </a:spcBef>
                        <a:spcAft>
                          <a:spcPts val="0"/>
                        </a:spcAft>
                        <a:buNone/>
                      </a:pPr>
                      <a:r>
                        <a:rPr lang="en"/>
                        <a:t>44</a:t>
                      </a:r>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000000"/>
                      </a:solidFill>
                      <a:prstDash val="solid"/>
                      <a:round/>
                      <a:headEnd len="sm" w="sm" type="none"/>
                      <a:tailEnd len="sm" w="sm" type="none"/>
                    </a:lnT>
                  </a:tcPr>
                </a:tc>
                <a:tc>
                  <a:txBody>
                    <a:bodyPr/>
                    <a:lstStyle/>
                    <a:p>
                      <a:pPr indent="0" lvl="0" marL="0" rtl="0" algn="ctr">
                        <a:spcBef>
                          <a:spcPts val="0"/>
                        </a:spcBef>
                        <a:spcAft>
                          <a:spcPts val="0"/>
                        </a:spcAft>
                        <a:buNone/>
                      </a:pPr>
                      <a:r>
                        <a:rPr lang="en"/>
                        <a:t>20</a:t>
                      </a:r>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000000"/>
                      </a:solidFill>
                      <a:prstDash val="solid"/>
                      <a:round/>
                      <a:headEnd len="sm" w="sm" type="none"/>
                      <a:tailEnd len="sm" w="sm" type="none"/>
                    </a:lnT>
                  </a:tcPr>
                </a:tc>
              </a:tr>
              <a:tr h="344775">
                <a:tc vMerge="1"/>
                <a:tc>
                  <a:txBody>
                    <a:bodyPr/>
                    <a:lstStyle/>
                    <a:p>
                      <a:pPr indent="0" lvl="0" marL="0" rtl="0" algn="l">
                        <a:spcBef>
                          <a:spcPts val="0"/>
                        </a:spcBef>
                        <a:spcAft>
                          <a:spcPts val="0"/>
                        </a:spcAft>
                        <a:buClr>
                          <a:schemeClr val="dk1"/>
                        </a:buClr>
                        <a:buSzPts val="1100"/>
                        <a:buFont typeface="Arial"/>
                        <a:buNone/>
                      </a:pPr>
                      <a:r>
                        <a:rPr lang="en">
                          <a:solidFill>
                            <a:schemeClr val="dk1"/>
                          </a:solidFill>
                        </a:rPr>
                        <a:t>To complete first task(min)</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FFFFFF"/>
                      </a:solidFill>
                      <a:prstDash val="solid"/>
                      <a:round/>
                      <a:headEnd len="sm" w="sm" type="none"/>
                      <a:tailEnd len="sm" w="sm" type="none"/>
                    </a:lnR>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156</a:t>
                      </a:r>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22</a:t>
                      </a:r>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B cap="flat" cmpd="sng" w="19050">
                      <a:solidFill>
                        <a:srgbClr val="000000"/>
                      </a:solidFill>
                      <a:prstDash val="solid"/>
                      <a:round/>
                      <a:headEnd len="sm" w="sm" type="none"/>
                      <a:tailEnd len="sm" w="sm" type="none"/>
                    </a:lnB>
                  </a:tcPr>
                </a:tc>
              </a:tr>
              <a:tr h="678150">
                <a:tc>
                  <a:txBody>
                    <a:bodyPr/>
                    <a:lstStyle/>
                    <a:p>
                      <a:pPr indent="0" lvl="0" marL="0" rtl="0" algn="ctr">
                        <a:spcBef>
                          <a:spcPts val="0"/>
                        </a:spcBef>
                        <a:spcAft>
                          <a:spcPts val="0"/>
                        </a:spcAft>
                        <a:buNone/>
                      </a:pPr>
                      <a:r>
                        <a:rPr b="1" lang="en"/>
                        <a:t>Time to market</a:t>
                      </a:r>
                      <a:endParaRPr b="1"/>
                    </a:p>
                  </a:txBody>
                  <a:tcPr marT="91425" marB="91425" marR="91425" marL="91425" anchor="ctr">
                    <a:lnL cap="flat" cmpd="sng" w="9525">
                      <a:solidFill>
                        <a:srgbClr val="9E9E9E">
                          <a:alpha val="0"/>
                        </a:srgbClr>
                      </a:solidFill>
                      <a:prstDash val="solid"/>
                      <a:round/>
                      <a:headEnd len="sm" w="sm" type="none"/>
                      <a:tailEnd len="sm" w="sm" type="none"/>
                    </a:lnL>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a:t>Percent of logic of app implemented correctly. Traditional 4 hours of one developer. Microtask programming 4 hours of 7  parallelized developers.</a:t>
                      </a:r>
                      <a:endParaRPr/>
                    </a:p>
                  </a:txBody>
                  <a:tcPr marT="91425" marB="91425" marR="91425" marL="91425" anchor="ctr">
                    <a:lnR cap="flat" cmpd="sng" w="9525">
                      <a:solidFill>
                        <a:srgbClr val="FFFFFF"/>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13%</a:t>
                      </a:r>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75%</a:t>
                      </a:r>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725775">
                <a:tc>
                  <a:txBody>
                    <a:bodyPr/>
                    <a:lstStyle/>
                    <a:p>
                      <a:pPr indent="0" lvl="0" marL="0" rtl="0" algn="ctr">
                        <a:spcBef>
                          <a:spcPts val="0"/>
                        </a:spcBef>
                        <a:spcAft>
                          <a:spcPts val="0"/>
                        </a:spcAft>
                        <a:buNone/>
                      </a:pPr>
                      <a:r>
                        <a:rPr b="1" lang="en"/>
                        <a:t>Maintainability</a:t>
                      </a:r>
                      <a:endParaRPr b="1"/>
                    </a:p>
                  </a:txBody>
                  <a:tcPr marT="91425" marB="91425" marR="91425" marL="91425" anchor="ctr">
                    <a:lnL cap="flat" cmpd="sng" w="9525">
                      <a:solidFill>
                        <a:srgbClr val="9E9E9E">
                          <a:alpha val="0"/>
                        </a:srgbClr>
                      </a:solidFill>
                      <a:prstDash val="solid"/>
                      <a:round/>
                      <a:headEnd len="sm" w="sm" type="none"/>
                      <a:tailEnd len="sm" w="sm" type="none"/>
                    </a:lnL>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a:t>Being easy to read or make changes to the code. Clarity, Simplicity, Consistency. (1 to 5)</a:t>
                      </a:r>
                      <a:endParaRPr/>
                    </a:p>
                  </a:txBody>
                  <a:tcPr marT="91425" marB="91425" marR="91425" marL="91425" anchor="ctr">
                    <a:lnR cap="flat" cmpd="sng" w="9525">
                      <a:solidFill>
                        <a:srgbClr val="FFFFFF"/>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3.3</a:t>
                      </a:r>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3.6</a:t>
                      </a:r>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68600">
                <a:tc>
                  <a:txBody>
                    <a:bodyPr/>
                    <a:lstStyle/>
                    <a:p>
                      <a:pPr indent="0" lvl="0" marL="0" rtl="0" algn="ctr">
                        <a:spcBef>
                          <a:spcPts val="0"/>
                        </a:spcBef>
                        <a:spcAft>
                          <a:spcPts val="0"/>
                        </a:spcAft>
                        <a:buNone/>
                      </a:pPr>
                      <a:r>
                        <a:rPr b="1" lang="en"/>
                        <a:t>Individual productivity</a:t>
                      </a:r>
                      <a:endParaRPr b="1"/>
                    </a:p>
                  </a:txBody>
                  <a:tcPr marT="91425" marB="91425" marR="91425" marL="91425" anchor="ctr">
                    <a:lnL cap="flat" cmpd="sng" w="9525">
                      <a:solidFill>
                        <a:srgbClr val="9E9E9E">
                          <a:alpha val="0"/>
                        </a:srgbClr>
                      </a:solidFill>
                      <a:prstDash val="solid"/>
                      <a:round/>
                      <a:headEnd len="sm" w="sm" type="none"/>
                      <a:tailEnd len="sm" w="sm" type="none"/>
                    </a:lnL>
                    <a:lnT cap="flat" cmpd="sng" w="19050">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a:t>Numbers of behaviors/logic covered by individual developers? (behaviors per hour)</a:t>
                      </a:r>
                      <a:endParaRPr/>
                    </a:p>
                  </a:txBody>
                  <a:tcPr marT="91425" marB="91425" marR="91425" marL="91425" anchor="ctr">
                    <a:lnR cap="flat" cmpd="sng" w="9525">
                      <a:solidFill>
                        <a:srgbClr val="FFFFFF"/>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a:t>1.5</a:t>
                      </a:r>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a:t>2.2</a:t>
                      </a:r>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1"/>
          <p:cNvSpPr txBox="1"/>
          <p:nvPr>
            <p:ph type="title"/>
          </p:nvPr>
        </p:nvSpPr>
        <p:spPr>
          <a:xfrm>
            <a:off x="274320" y="301752"/>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Crowd Microservices</a:t>
            </a:r>
            <a:endParaRPr b="1" sz="2400"/>
          </a:p>
        </p:txBody>
      </p:sp>
      <p:sp>
        <p:nvSpPr>
          <p:cNvPr id="324" name="Google Shape;324;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5" name="Google Shape;325;p31"/>
          <p:cNvSpPr txBox="1"/>
          <p:nvPr/>
        </p:nvSpPr>
        <p:spPr>
          <a:xfrm>
            <a:off x="274325" y="1143000"/>
            <a:ext cx="8595300" cy="2193600"/>
          </a:xfrm>
          <a:prstGeom prst="rect">
            <a:avLst/>
          </a:prstGeom>
          <a:noFill/>
          <a:ln>
            <a:noFill/>
          </a:ln>
        </p:spPr>
        <p:txBody>
          <a:bodyPr anchorCtr="0" anchor="t" bIns="91425" lIns="91425" spcFirstLastPara="1" rIns="91425" wrap="square" tIns="91425">
            <a:noAutofit/>
          </a:bodyPr>
          <a:lstStyle/>
          <a:p>
            <a:pPr indent="457200" lvl="0" marL="0" rtl="0" algn="l">
              <a:lnSpc>
                <a:spcPct val="200000"/>
              </a:lnSpc>
              <a:spcBef>
                <a:spcPts val="0"/>
              </a:spcBef>
              <a:spcAft>
                <a:spcPts val="0"/>
              </a:spcAft>
              <a:buNone/>
            </a:pPr>
            <a:r>
              <a:rPr lang="en" sz="1800"/>
              <a:t>P</a:t>
            </a:r>
            <a:r>
              <a:rPr lang="en" sz="1800"/>
              <a:t>ossible</a:t>
            </a:r>
            <a:r>
              <a:rPr lang="en" sz="1800"/>
              <a:t> to build an application</a:t>
            </a:r>
            <a:endParaRPr sz="1800"/>
          </a:p>
          <a:p>
            <a:pPr indent="457200" lvl="0" marL="0" rtl="0" algn="l">
              <a:lnSpc>
                <a:spcPct val="200000"/>
              </a:lnSpc>
              <a:spcBef>
                <a:spcPts val="0"/>
              </a:spcBef>
              <a:spcAft>
                <a:spcPts val="0"/>
              </a:spcAft>
              <a:buNone/>
            </a:pPr>
            <a:r>
              <a:rPr lang="en" sz="1800">
                <a:solidFill>
                  <a:schemeClr val="dk1"/>
                </a:solidFill>
              </a:rPr>
              <a:t>Decontexulizing of tasks to the scopes of behaviors</a:t>
            </a:r>
            <a:endParaRPr sz="1800">
              <a:solidFill>
                <a:schemeClr val="dk1"/>
              </a:solidFill>
            </a:endParaRPr>
          </a:p>
          <a:p>
            <a:pPr indent="457200" lvl="0" marL="0" rtl="0" algn="l">
              <a:lnSpc>
                <a:spcPct val="200000"/>
              </a:lnSpc>
              <a:spcBef>
                <a:spcPts val="0"/>
              </a:spcBef>
              <a:spcAft>
                <a:spcPts val="0"/>
              </a:spcAft>
              <a:buNone/>
            </a:pPr>
            <a:r>
              <a:rPr lang="en" sz="1800">
                <a:solidFill>
                  <a:schemeClr val="dk1"/>
                </a:solidFill>
              </a:rPr>
              <a:t>Quick feedback avoid conflicts among developers</a:t>
            </a:r>
            <a:endParaRPr sz="1800">
              <a:solidFill>
                <a:schemeClr val="dk1"/>
              </a:solidFill>
            </a:endParaRPr>
          </a:p>
          <a:p>
            <a:pPr indent="457200" lvl="0" marL="0" rtl="0" algn="l">
              <a:lnSpc>
                <a:spcPct val="200000"/>
              </a:lnSpc>
              <a:spcBef>
                <a:spcPts val="0"/>
              </a:spcBef>
              <a:spcAft>
                <a:spcPts val="0"/>
              </a:spcAft>
              <a:buNone/>
            </a:pPr>
            <a:r>
              <a:rPr lang="en" sz="1800">
                <a:solidFill>
                  <a:schemeClr val="dk1"/>
                </a:solidFill>
              </a:rPr>
              <a:t>Outperforms traditional software development</a:t>
            </a:r>
            <a:endParaRPr sz="1800">
              <a:solidFill>
                <a:schemeClr val="dk1"/>
              </a:solidFill>
            </a:endParaRPr>
          </a:p>
          <a:p>
            <a:pPr indent="457200" lvl="0" marL="0" rtl="0" algn="l">
              <a:lnSpc>
                <a:spcPct val="200000"/>
              </a:lnSpc>
              <a:spcBef>
                <a:spcPts val="0"/>
              </a:spcBef>
              <a:spcAft>
                <a:spcPts val="0"/>
              </a:spcAft>
              <a:buNone/>
            </a:pPr>
            <a:r>
              <a:rPr lang="en" sz="1800">
                <a:solidFill>
                  <a:schemeClr val="dk1"/>
                </a:solidFill>
              </a:rPr>
              <a:t>Works fine in industry</a:t>
            </a:r>
            <a:endParaRPr sz="1800">
              <a:solidFill>
                <a:schemeClr val="dk1"/>
              </a:solidFill>
            </a:endParaRPr>
          </a:p>
          <a:p>
            <a:pPr indent="0" lvl="0" marL="0" rtl="0" algn="l">
              <a:spcBef>
                <a:spcPts val="0"/>
              </a:spcBef>
              <a:spcAft>
                <a:spcPts val="0"/>
              </a:spcAft>
              <a:buNone/>
            </a:pPr>
            <a:r>
              <a:rPr lang="en" sz="1800">
                <a:solidFill>
                  <a:schemeClr val="dk1"/>
                </a:solidFill>
              </a:rPr>
              <a:t> </a:t>
            </a:r>
            <a:endParaRPr sz="1800"/>
          </a:p>
        </p:txBody>
      </p:sp>
      <p:sp>
        <p:nvSpPr>
          <p:cNvPr id="326" name="Google Shape;326;p31"/>
          <p:cNvSpPr txBox="1"/>
          <p:nvPr/>
        </p:nvSpPr>
        <p:spPr>
          <a:xfrm>
            <a:off x="6647950" y="1143000"/>
            <a:ext cx="2354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pic>
        <p:nvPicPr>
          <p:cNvPr id="327" name="Google Shape;327;p31"/>
          <p:cNvPicPr preferRelativeResize="0"/>
          <p:nvPr/>
        </p:nvPicPr>
        <p:blipFill>
          <a:blip r:embed="rId3">
            <a:alphaModFix/>
          </a:blip>
          <a:stretch>
            <a:fillRect/>
          </a:stretch>
        </p:blipFill>
        <p:spPr>
          <a:xfrm>
            <a:off x="365760" y="1222248"/>
            <a:ext cx="393192" cy="393192"/>
          </a:xfrm>
          <a:prstGeom prst="rect">
            <a:avLst/>
          </a:prstGeom>
          <a:noFill/>
          <a:ln>
            <a:noFill/>
          </a:ln>
        </p:spPr>
      </p:pic>
      <p:pic>
        <p:nvPicPr>
          <p:cNvPr id="328" name="Google Shape;328;p31"/>
          <p:cNvPicPr preferRelativeResize="0"/>
          <p:nvPr/>
        </p:nvPicPr>
        <p:blipFill>
          <a:blip r:embed="rId3">
            <a:alphaModFix/>
          </a:blip>
          <a:stretch>
            <a:fillRect/>
          </a:stretch>
        </p:blipFill>
        <p:spPr>
          <a:xfrm>
            <a:off x="365760" y="1755648"/>
            <a:ext cx="393192" cy="393192"/>
          </a:xfrm>
          <a:prstGeom prst="rect">
            <a:avLst/>
          </a:prstGeom>
          <a:noFill/>
          <a:ln>
            <a:noFill/>
          </a:ln>
        </p:spPr>
      </p:pic>
      <p:pic>
        <p:nvPicPr>
          <p:cNvPr id="329" name="Google Shape;329;p31"/>
          <p:cNvPicPr preferRelativeResize="0"/>
          <p:nvPr/>
        </p:nvPicPr>
        <p:blipFill>
          <a:blip r:embed="rId3">
            <a:alphaModFix/>
          </a:blip>
          <a:stretch>
            <a:fillRect/>
          </a:stretch>
        </p:blipFill>
        <p:spPr>
          <a:xfrm>
            <a:off x="365760" y="2289048"/>
            <a:ext cx="393192" cy="393192"/>
          </a:xfrm>
          <a:prstGeom prst="rect">
            <a:avLst/>
          </a:prstGeom>
          <a:noFill/>
          <a:ln>
            <a:noFill/>
          </a:ln>
        </p:spPr>
      </p:pic>
      <p:pic>
        <p:nvPicPr>
          <p:cNvPr id="330" name="Google Shape;330;p31"/>
          <p:cNvPicPr preferRelativeResize="0"/>
          <p:nvPr/>
        </p:nvPicPr>
        <p:blipFill>
          <a:blip r:embed="rId3">
            <a:alphaModFix/>
          </a:blip>
          <a:stretch>
            <a:fillRect/>
          </a:stretch>
        </p:blipFill>
        <p:spPr>
          <a:xfrm>
            <a:off x="365760" y="2822448"/>
            <a:ext cx="393192" cy="393192"/>
          </a:xfrm>
          <a:prstGeom prst="rect">
            <a:avLst/>
          </a:prstGeom>
          <a:noFill/>
          <a:ln>
            <a:noFill/>
          </a:ln>
        </p:spPr>
      </p:pic>
      <p:pic>
        <p:nvPicPr>
          <p:cNvPr id="331" name="Google Shape;331;p31"/>
          <p:cNvPicPr preferRelativeResize="0"/>
          <p:nvPr/>
        </p:nvPicPr>
        <p:blipFill>
          <a:blip r:embed="rId3">
            <a:alphaModFix/>
          </a:blip>
          <a:stretch>
            <a:fillRect/>
          </a:stretch>
        </p:blipFill>
        <p:spPr>
          <a:xfrm>
            <a:off x="365760" y="3355848"/>
            <a:ext cx="393192" cy="39319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idx="1" type="body"/>
          </p:nvPr>
        </p:nvSpPr>
        <p:spPr>
          <a:xfrm>
            <a:off x="274325" y="304000"/>
            <a:ext cx="8746800" cy="560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solidFill>
                  <a:srgbClr val="000000"/>
                </a:solidFill>
              </a:rPr>
              <a:t>Microtask Programming: Building a software with a crowd</a:t>
            </a:r>
            <a:endParaRPr b="1" sz="2400">
              <a:solidFill>
                <a:srgbClr val="000000"/>
              </a:solidFill>
            </a:endParaRPr>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6" name="Google Shape;66;p14"/>
          <p:cNvPicPr preferRelativeResize="0"/>
          <p:nvPr/>
        </p:nvPicPr>
        <p:blipFill>
          <a:blip r:embed="rId3">
            <a:alphaModFix/>
          </a:blip>
          <a:stretch>
            <a:fillRect/>
          </a:stretch>
        </p:blipFill>
        <p:spPr>
          <a:xfrm>
            <a:off x="4926374" y="1143000"/>
            <a:ext cx="3937797" cy="2675325"/>
          </a:xfrm>
          <a:prstGeom prst="rect">
            <a:avLst/>
          </a:prstGeom>
          <a:noFill/>
          <a:ln>
            <a:noFill/>
          </a:ln>
        </p:spPr>
      </p:pic>
      <p:sp>
        <p:nvSpPr>
          <p:cNvPr id="67" name="Google Shape;67;p14"/>
          <p:cNvSpPr txBox="1"/>
          <p:nvPr>
            <p:ph idx="1" type="body"/>
          </p:nvPr>
        </p:nvSpPr>
        <p:spPr>
          <a:xfrm>
            <a:off x="284850" y="1143000"/>
            <a:ext cx="5502600" cy="3281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rPr>
              <a:t>In this model a workflow is used to decompose tasks into a sequence of microtasks.</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rPr lang="en">
                <a:solidFill>
                  <a:srgbClr val="000000"/>
                </a:solidFill>
              </a:rPr>
              <a:t>Research examples: CrowdCode, Apparition</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2"/>
          <p:cNvSpPr txBox="1"/>
          <p:nvPr>
            <p:ph type="title"/>
          </p:nvPr>
        </p:nvSpPr>
        <p:spPr>
          <a:xfrm>
            <a:off x="274320" y="301752"/>
            <a:ext cx="8847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Study 3: Using microtask programming in industry</a:t>
            </a:r>
            <a:endParaRPr b="1" sz="2400"/>
          </a:p>
        </p:txBody>
      </p:sp>
      <p:sp>
        <p:nvSpPr>
          <p:cNvPr id="337" name="Google Shape;337;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8" name="Google Shape;338;p32"/>
          <p:cNvSpPr txBox="1"/>
          <p:nvPr>
            <p:ph idx="1" type="body"/>
          </p:nvPr>
        </p:nvSpPr>
        <p:spPr>
          <a:xfrm>
            <a:off x="274320" y="4698175"/>
            <a:ext cx="8520600" cy="32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 sz="1200">
                <a:solidFill>
                  <a:srgbClr val="000000"/>
                </a:solidFill>
              </a:rPr>
              <a:t>Aghayi, Emad., et al. "Can Microtask Programming Work in Industry?." ESEC/FSE 2020 industry paper.</a:t>
            </a:r>
            <a:endParaRPr i="1" sz="1200">
              <a:solidFill>
                <a:srgbClr val="000000"/>
              </a:solidFill>
            </a:endParaRPr>
          </a:p>
        </p:txBody>
      </p:sp>
      <p:sp>
        <p:nvSpPr>
          <p:cNvPr id="339" name="Google Shape;339;p32"/>
          <p:cNvSpPr txBox="1"/>
          <p:nvPr>
            <p:ph idx="1" type="body"/>
          </p:nvPr>
        </p:nvSpPr>
        <p:spPr>
          <a:xfrm>
            <a:off x="311700" y="1143000"/>
            <a:ext cx="8810400" cy="1835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000000"/>
                </a:solidFill>
              </a:rPr>
              <a:t>Findings 1: </a:t>
            </a:r>
            <a:r>
              <a:rPr lang="en">
                <a:solidFill>
                  <a:srgbClr val="000000"/>
                </a:solidFill>
              </a:rPr>
              <a:t> Software engineer successfully worked with microtask workflow in industry </a:t>
            </a:r>
            <a:endParaRPr>
              <a:solidFill>
                <a:srgbClr val="000000"/>
              </a:solidFill>
            </a:endParaRPr>
          </a:p>
          <a:p>
            <a:pPr indent="457200" lvl="0" marL="0" rtl="0" algn="l">
              <a:lnSpc>
                <a:spcPct val="100000"/>
              </a:lnSpc>
              <a:spcBef>
                <a:spcPts val="1600"/>
              </a:spcBef>
              <a:spcAft>
                <a:spcPts val="0"/>
              </a:spcAft>
              <a:buNone/>
            </a:pPr>
            <a:r>
              <a:rPr lang="en">
                <a:solidFill>
                  <a:schemeClr val="dk1"/>
                </a:solidFill>
              </a:rPr>
              <a:t>Implemented 129 microtasks, 14 functions, 36 unit-tests, 8000 LOC</a:t>
            </a:r>
            <a:endParaRPr>
              <a:solidFill>
                <a:schemeClr val="dk1"/>
              </a:solidFill>
            </a:endParaRPr>
          </a:p>
          <a:p>
            <a:pPr indent="457200" lvl="0" marL="0" rtl="0" algn="l">
              <a:lnSpc>
                <a:spcPct val="100000"/>
              </a:lnSpc>
              <a:spcBef>
                <a:spcPts val="1600"/>
              </a:spcBef>
              <a:spcAft>
                <a:spcPts val="0"/>
              </a:spcAft>
              <a:buNone/>
            </a:pPr>
            <a:r>
              <a:t/>
            </a:r>
            <a:endParaRPr>
              <a:solidFill>
                <a:schemeClr val="dk1"/>
              </a:solidFill>
            </a:endParaRPr>
          </a:p>
          <a:p>
            <a:pPr indent="0" lvl="0" marL="0" rtl="0" algn="l">
              <a:lnSpc>
                <a:spcPct val="100000"/>
              </a:lnSpc>
              <a:spcBef>
                <a:spcPts val="1600"/>
              </a:spcBef>
              <a:spcAft>
                <a:spcPts val="0"/>
              </a:spcAft>
              <a:buNone/>
            </a:pPr>
            <a:r>
              <a:rPr b="1" lang="en">
                <a:solidFill>
                  <a:schemeClr val="dk1"/>
                </a:solidFill>
              </a:rPr>
              <a:t>Findings 2: </a:t>
            </a:r>
            <a:r>
              <a:rPr lang="en">
                <a:solidFill>
                  <a:schemeClr val="dk1"/>
                </a:solidFill>
              </a:rPr>
              <a:t>Implementing application through microtasks in industry is possible</a:t>
            </a:r>
            <a:endParaRPr>
              <a:solidFill>
                <a:schemeClr val="dk1"/>
              </a:solidFill>
            </a:endParaRPr>
          </a:p>
          <a:p>
            <a:pPr indent="457200" lvl="0" marL="0" rtl="0" algn="l">
              <a:lnSpc>
                <a:spcPct val="100000"/>
              </a:lnSpc>
              <a:spcBef>
                <a:spcPts val="1600"/>
              </a:spcBef>
              <a:spcAft>
                <a:spcPts val="0"/>
              </a:spcAft>
              <a:buNone/>
            </a:pPr>
            <a:r>
              <a:rPr lang="en">
                <a:solidFill>
                  <a:schemeClr val="dk1"/>
                </a:solidFill>
              </a:rPr>
              <a:t>Contained only small numbers of defects</a:t>
            </a:r>
            <a:endParaRPr>
              <a:solidFill>
                <a:schemeClr val="dk1"/>
              </a:solidFill>
            </a:endParaRPr>
          </a:p>
          <a:p>
            <a:pPr indent="457200" lvl="0" marL="0" rtl="0" algn="l">
              <a:spcBef>
                <a:spcPts val="1600"/>
              </a:spcBef>
              <a:spcAft>
                <a:spcPts val="1600"/>
              </a:spcAft>
              <a:buNone/>
            </a:pPr>
            <a:r>
              <a:t/>
            </a:r>
            <a:endParaRPr>
              <a:solidFill>
                <a:srgbClr val="000000"/>
              </a:solidFill>
            </a:endParaRPr>
          </a:p>
        </p:txBody>
      </p:sp>
      <p:sp>
        <p:nvSpPr>
          <p:cNvPr id="340" name="Google Shape;340;p32"/>
          <p:cNvSpPr txBox="1"/>
          <p:nvPr>
            <p:ph idx="1" type="body"/>
          </p:nvPr>
        </p:nvSpPr>
        <p:spPr>
          <a:xfrm>
            <a:off x="311700" y="2527100"/>
            <a:ext cx="8520600" cy="194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Findings 3:</a:t>
            </a:r>
            <a:r>
              <a:rPr lang="en">
                <a:solidFill>
                  <a:schemeClr val="dk1"/>
                </a:solidFill>
              </a:rPr>
              <a:t> Challenges of microtask programming for developers</a:t>
            </a:r>
            <a:endParaRPr>
              <a:solidFill>
                <a:schemeClr val="dk1"/>
              </a:solidFill>
            </a:endParaRPr>
          </a:p>
          <a:p>
            <a:pPr indent="457200" lvl="0" marL="0" rtl="0" algn="l">
              <a:lnSpc>
                <a:spcPct val="100000"/>
              </a:lnSpc>
              <a:spcBef>
                <a:spcPts val="1600"/>
              </a:spcBef>
              <a:spcAft>
                <a:spcPts val="0"/>
              </a:spcAft>
              <a:buNone/>
            </a:pPr>
            <a:r>
              <a:rPr lang="en">
                <a:solidFill>
                  <a:schemeClr val="dk1"/>
                </a:solidFill>
              </a:rPr>
              <a:t>Onboarding costs to be reduced </a:t>
            </a:r>
            <a:endParaRPr>
              <a:solidFill>
                <a:schemeClr val="dk1"/>
              </a:solidFill>
            </a:endParaRPr>
          </a:p>
          <a:p>
            <a:pPr indent="457200" lvl="0" marL="0" rtl="0" algn="l">
              <a:lnSpc>
                <a:spcPct val="100000"/>
              </a:lnSpc>
              <a:spcBef>
                <a:spcPts val="1600"/>
              </a:spcBef>
              <a:spcAft>
                <a:spcPts val="0"/>
              </a:spcAft>
              <a:buNone/>
            </a:pPr>
            <a:r>
              <a:rPr lang="en">
                <a:solidFill>
                  <a:schemeClr val="dk1"/>
                </a:solidFill>
              </a:rPr>
              <a:t>Fine with the reduced face to face communication </a:t>
            </a:r>
            <a:endParaRPr>
              <a:solidFill>
                <a:schemeClr val="dk1"/>
              </a:solidFill>
            </a:endParaRPr>
          </a:p>
          <a:p>
            <a:pPr indent="457200" lvl="0" marL="0" rtl="0" algn="l">
              <a:lnSpc>
                <a:spcPct val="100000"/>
              </a:lnSpc>
              <a:spcBef>
                <a:spcPts val="1600"/>
              </a:spcBef>
              <a:spcAft>
                <a:spcPts val="0"/>
              </a:spcAft>
              <a:buNone/>
            </a:pPr>
            <a:r>
              <a:rPr lang="en">
                <a:solidFill>
                  <a:schemeClr val="dk1"/>
                </a:solidFill>
              </a:rPr>
              <a:t>Experienced challenges with motivation</a:t>
            </a:r>
            <a:endParaRPr>
              <a:solidFill>
                <a:schemeClr val="dk1"/>
              </a:solidFill>
            </a:endParaRPr>
          </a:p>
          <a:p>
            <a:pPr indent="0" lvl="0" marL="0" rtl="0" algn="l">
              <a:spcBef>
                <a:spcPts val="1600"/>
              </a:spcBef>
              <a:spcAft>
                <a:spcPts val="1600"/>
              </a:spcAft>
              <a:buNone/>
            </a:pPr>
            <a:r>
              <a:t/>
            </a:r>
            <a:endParaRPr>
              <a:solidFill>
                <a:srgbClr val="000000"/>
              </a:solidFill>
            </a:endParaRPr>
          </a:p>
        </p:txBody>
      </p:sp>
      <p:pic>
        <p:nvPicPr>
          <p:cNvPr id="341" name="Google Shape;341;p32"/>
          <p:cNvPicPr preferRelativeResize="0"/>
          <p:nvPr/>
        </p:nvPicPr>
        <p:blipFill>
          <a:blip r:embed="rId3">
            <a:alphaModFix/>
          </a:blip>
          <a:stretch>
            <a:fillRect/>
          </a:stretch>
        </p:blipFill>
        <p:spPr>
          <a:xfrm>
            <a:off x="7729987" y="1482350"/>
            <a:ext cx="1139700" cy="1139700"/>
          </a:xfrm>
          <a:prstGeom prst="rect">
            <a:avLst/>
          </a:prstGeom>
          <a:noFill/>
          <a:ln>
            <a:noFill/>
          </a:ln>
        </p:spPr>
      </p:pic>
      <p:pic>
        <p:nvPicPr>
          <p:cNvPr id="342" name="Google Shape;342;p32"/>
          <p:cNvPicPr preferRelativeResize="0"/>
          <p:nvPr/>
        </p:nvPicPr>
        <p:blipFill>
          <a:blip r:embed="rId4">
            <a:alphaModFix/>
          </a:blip>
          <a:stretch>
            <a:fillRect/>
          </a:stretch>
        </p:blipFill>
        <p:spPr>
          <a:xfrm>
            <a:off x="6622798" y="1700162"/>
            <a:ext cx="856500" cy="856500"/>
          </a:xfrm>
          <a:prstGeom prst="rect">
            <a:avLst/>
          </a:prstGeom>
          <a:noFill/>
          <a:ln>
            <a:noFill/>
          </a:ln>
        </p:spPr>
      </p:pic>
      <p:sp>
        <p:nvSpPr>
          <p:cNvPr id="343" name="Google Shape;343;p32"/>
          <p:cNvSpPr txBox="1"/>
          <p:nvPr/>
        </p:nvSpPr>
        <p:spPr>
          <a:xfrm>
            <a:off x="6717775" y="1074338"/>
            <a:ext cx="2151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Interview + Survey</a:t>
            </a:r>
            <a:endParaRPr sz="1800"/>
          </a:p>
        </p:txBody>
      </p:sp>
      <p:pic>
        <p:nvPicPr>
          <p:cNvPr id="344" name="Google Shape;344;p32"/>
          <p:cNvPicPr preferRelativeResize="0"/>
          <p:nvPr/>
        </p:nvPicPr>
        <p:blipFill>
          <a:blip r:embed="rId5">
            <a:alphaModFix/>
          </a:blip>
          <a:stretch>
            <a:fillRect/>
          </a:stretch>
        </p:blipFill>
        <p:spPr>
          <a:xfrm>
            <a:off x="457200" y="3556425"/>
            <a:ext cx="393600" cy="393600"/>
          </a:xfrm>
          <a:prstGeom prst="rect">
            <a:avLst/>
          </a:prstGeom>
          <a:noFill/>
          <a:ln>
            <a:noFill/>
          </a:ln>
        </p:spPr>
      </p:pic>
      <p:pic>
        <p:nvPicPr>
          <p:cNvPr id="345" name="Google Shape;345;p32"/>
          <p:cNvPicPr preferRelativeResize="0"/>
          <p:nvPr/>
        </p:nvPicPr>
        <p:blipFill>
          <a:blip r:embed="rId6">
            <a:alphaModFix/>
          </a:blip>
          <a:stretch>
            <a:fillRect/>
          </a:stretch>
        </p:blipFill>
        <p:spPr>
          <a:xfrm>
            <a:off x="457200" y="4072125"/>
            <a:ext cx="393192" cy="393192"/>
          </a:xfrm>
          <a:prstGeom prst="rect">
            <a:avLst/>
          </a:prstGeom>
          <a:noFill/>
          <a:ln>
            <a:noFill/>
          </a:ln>
        </p:spPr>
      </p:pic>
      <p:pic>
        <p:nvPicPr>
          <p:cNvPr id="346" name="Google Shape;346;p32"/>
          <p:cNvPicPr preferRelativeResize="0"/>
          <p:nvPr/>
        </p:nvPicPr>
        <p:blipFill rotWithShape="1">
          <a:blip r:embed="rId7">
            <a:alphaModFix/>
          </a:blip>
          <a:srcRect b="0" l="26022" r="20794" t="0"/>
          <a:stretch/>
        </p:blipFill>
        <p:spPr>
          <a:xfrm>
            <a:off x="457200" y="3089550"/>
            <a:ext cx="393191" cy="412852"/>
          </a:xfrm>
          <a:prstGeom prst="rect">
            <a:avLst/>
          </a:prstGeom>
          <a:noFill/>
          <a:ln>
            <a:noFill/>
          </a:ln>
        </p:spPr>
      </p:pic>
      <p:pic>
        <p:nvPicPr>
          <p:cNvPr id="347" name="Google Shape;347;p32"/>
          <p:cNvPicPr preferRelativeResize="0"/>
          <p:nvPr/>
        </p:nvPicPr>
        <p:blipFill>
          <a:blip r:embed="rId8">
            <a:alphaModFix/>
          </a:blip>
          <a:stretch>
            <a:fillRect/>
          </a:stretch>
        </p:blipFill>
        <p:spPr>
          <a:xfrm>
            <a:off x="457200" y="1967375"/>
            <a:ext cx="393192" cy="393192"/>
          </a:xfrm>
          <a:prstGeom prst="rect">
            <a:avLst/>
          </a:prstGeom>
          <a:noFill/>
          <a:ln>
            <a:noFill/>
          </a:ln>
        </p:spPr>
      </p:pic>
      <p:pic>
        <p:nvPicPr>
          <p:cNvPr id="348" name="Google Shape;348;p32"/>
          <p:cNvPicPr preferRelativeResize="0"/>
          <p:nvPr/>
        </p:nvPicPr>
        <p:blipFill>
          <a:blip r:embed="rId8">
            <a:alphaModFix/>
          </a:blip>
          <a:stretch>
            <a:fillRect/>
          </a:stretch>
        </p:blipFill>
        <p:spPr>
          <a:xfrm>
            <a:off x="457400" y="3381788"/>
            <a:ext cx="393192" cy="39319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3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34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34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000"/>
                                        <p:tgtEl>
                                          <p:spTgt spid="340"/>
                                        </p:tgtEl>
                                      </p:cBhvr>
                                    </p:animEffect>
                                  </p:childTnLst>
                                </p:cTn>
                              </p:par>
                              <p:par>
                                <p:cTn fill="hold" nodeType="with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par>
                                <p:cTn fill="hold" nodeType="with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par>
                                <p:cTn fill="hold" nodeType="with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200"/>
                                        <p:tgtEl>
                                          <p:spTgt spid="343"/>
                                        </p:tgtEl>
                                      </p:cBhvr>
                                    </p:animEffect>
                                  </p:childTnLst>
                                </p:cTn>
                              </p:par>
                              <p:par>
                                <p:cTn fill="hold" nodeType="with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par>
                                <p:cTn fill="hold" nodeType="with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par>
                                <p:cTn fill="hold" nodeType="with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000"/>
                                        <p:tgtEl>
                                          <p:spTgt spid="3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274325" y="301750"/>
            <a:ext cx="879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Harness power of large crowds for microtask programming</a:t>
            </a:r>
            <a:endParaRPr b="1" sz="2400"/>
          </a:p>
        </p:txBody>
      </p:sp>
      <p:sp>
        <p:nvSpPr>
          <p:cNvPr id="73" name="Google Shape;73;p15"/>
          <p:cNvSpPr txBox="1"/>
          <p:nvPr>
            <p:ph idx="1" type="body"/>
          </p:nvPr>
        </p:nvSpPr>
        <p:spPr>
          <a:xfrm>
            <a:off x="274320" y="1143000"/>
            <a:ext cx="8520600" cy="162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Build a large app by increasing parallelism</a:t>
            </a:r>
            <a:endParaRPr>
              <a:solidFill>
                <a:srgbClr val="000000"/>
              </a:solidFill>
            </a:endParaRPr>
          </a:p>
          <a:p>
            <a:pPr indent="0" lvl="0" marL="0" rtl="0" algn="l">
              <a:spcBef>
                <a:spcPts val="1600"/>
              </a:spcBef>
              <a:spcAft>
                <a:spcPts val="0"/>
              </a:spcAft>
              <a:buNone/>
            </a:pPr>
            <a:r>
              <a:rPr lang="en">
                <a:solidFill>
                  <a:srgbClr val="000000"/>
                </a:solidFill>
              </a:rPr>
              <a:t>&gt; 16 million users			5 days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74" name="Google Shape;74;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5" name="Google Shape;75;p15"/>
          <p:cNvPicPr preferRelativeResize="0"/>
          <p:nvPr/>
        </p:nvPicPr>
        <p:blipFill>
          <a:blip r:embed="rId3">
            <a:alphaModFix/>
          </a:blip>
          <a:stretch>
            <a:fillRect/>
          </a:stretch>
        </p:blipFill>
        <p:spPr>
          <a:xfrm>
            <a:off x="457200" y="2048650"/>
            <a:ext cx="1945524" cy="463675"/>
          </a:xfrm>
          <a:prstGeom prst="rect">
            <a:avLst/>
          </a:prstGeom>
          <a:noFill/>
          <a:ln>
            <a:noFill/>
          </a:ln>
        </p:spPr>
      </p:pic>
      <p:sp>
        <p:nvSpPr>
          <p:cNvPr id="76" name="Google Shape;76;p15"/>
          <p:cNvSpPr txBox="1"/>
          <p:nvPr>
            <p:ph idx="1" type="body"/>
          </p:nvPr>
        </p:nvSpPr>
        <p:spPr>
          <a:xfrm>
            <a:off x="274325" y="2651663"/>
            <a:ext cx="8520600" cy="188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Software would be built faster through many more contributors?</a:t>
            </a:r>
            <a:endParaRPr>
              <a:solidFill>
                <a:schemeClr val="dk1"/>
              </a:solidFill>
            </a:endParaRPr>
          </a:p>
          <a:p>
            <a:pPr indent="0" lvl="0" marL="0" rtl="0" algn="l">
              <a:spcBef>
                <a:spcPts val="1600"/>
              </a:spcBef>
              <a:spcAft>
                <a:spcPts val="1600"/>
              </a:spcAft>
              <a:buNone/>
            </a:pPr>
            <a:r>
              <a:rPr lang="en">
                <a:solidFill>
                  <a:schemeClr val="dk1"/>
                </a:solidFill>
              </a:rPr>
              <a:t>C</a:t>
            </a:r>
            <a:r>
              <a:rPr lang="en">
                <a:solidFill>
                  <a:schemeClr val="dk1"/>
                </a:solidFill>
              </a:rPr>
              <a:t>hallenges/requirements?</a:t>
            </a:r>
            <a:br>
              <a:rPr lang="en">
                <a:solidFill>
                  <a:schemeClr val="dk1"/>
                </a:solidFill>
              </a:rPr>
            </a:br>
            <a:r>
              <a:rPr lang="en">
                <a:solidFill>
                  <a:schemeClr val="dk1"/>
                </a:solidFill>
              </a:rPr>
              <a:t>	Onboarding, available tasks for thousands/million developer, </a:t>
            </a:r>
            <a:br>
              <a:rPr lang="en">
                <a:solidFill>
                  <a:schemeClr val="dk1"/>
                </a:solidFill>
              </a:rPr>
            </a:br>
            <a:r>
              <a:rPr lang="en">
                <a:solidFill>
                  <a:schemeClr val="dk1"/>
                </a:solidFill>
              </a:rPr>
              <a:t>	Coordination for avoiding conflicts, organizations of developers</a:t>
            </a:r>
            <a:endParaRPr>
              <a:solidFill>
                <a:srgbClr val="000000"/>
              </a:solidFill>
            </a:endParaRPr>
          </a:p>
        </p:txBody>
      </p:sp>
      <p:pic>
        <p:nvPicPr>
          <p:cNvPr id="77" name="Google Shape;77;p15"/>
          <p:cNvPicPr preferRelativeResize="0"/>
          <p:nvPr/>
        </p:nvPicPr>
        <p:blipFill>
          <a:blip r:embed="rId4">
            <a:alphaModFix/>
          </a:blip>
          <a:stretch>
            <a:fillRect/>
          </a:stretch>
        </p:blipFill>
        <p:spPr>
          <a:xfrm>
            <a:off x="7562075" y="1142988"/>
            <a:ext cx="1307592" cy="1307592"/>
          </a:xfrm>
          <a:prstGeom prst="rect">
            <a:avLst/>
          </a:prstGeom>
          <a:noFill/>
          <a:ln>
            <a:noFill/>
          </a:ln>
        </p:spPr>
      </p:pic>
      <p:sp>
        <p:nvSpPr>
          <p:cNvPr id="78" name="Google Shape;78;p15"/>
          <p:cNvSpPr/>
          <p:nvPr/>
        </p:nvSpPr>
        <p:spPr>
          <a:xfrm>
            <a:off x="2687875" y="1728875"/>
            <a:ext cx="278400" cy="3936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3954425" y="1750625"/>
            <a:ext cx="435000" cy="3180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274320" y="301752"/>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Key </a:t>
            </a:r>
            <a:r>
              <a:rPr b="1" lang="en" sz="2400"/>
              <a:t>questions</a:t>
            </a:r>
            <a:endParaRPr b="1" sz="2400"/>
          </a:p>
        </p:txBody>
      </p:sp>
      <p:sp>
        <p:nvSpPr>
          <p:cNvPr id="85" name="Google Shape;85;p16"/>
          <p:cNvSpPr txBox="1"/>
          <p:nvPr>
            <p:ph idx="1" type="body"/>
          </p:nvPr>
        </p:nvSpPr>
        <p:spPr>
          <a:xfrm>
            <a:off x="274325" y="1143000"/>
            <a:ext cx="8807400" cy="207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Q1:</a:t>
            </a:r>
            <a:r>
              <a:rPr lang="en">
                <a:solidFill>
                  <a:srgbClr val="000000"/>
                </a:solidFill>
              </a:rPr>
              <a:t> To what extent can </a:t>
            </a:r>
            <a:r>
              <a:rPr b="1" lang="en">
                <a:solidFill>
                  <a:srgbClr val="000000"/>
                </a:solidFill>
              </a:rPr>
              <a:t>software</a:t>
            </a:r>
            <a:r>
              <a:rPr b="1" lang="en">
                <a:solidFill>
                  <a:srgbClr val="000000"/>
                </a:solidFill>
              </a:rPr>
              <a:t> development work be decomposed</a:t>
            </a:r>
            <a:r>
              <a:rPr lang="en">
                <a:solidFill>
                  <a:srgbClr val="000000"/>
                </a:solidFill>
              </a:rPr>
              <a:t> at a </a:t>
            </a:r>
            <a:r>
              <a:rPr lang="en">
                <a:solidFill>
                  <a:srgbClr val="000000"/>
                </a:solidFill>
              </a:rPr>
              <a:t>granularity</a:t>
            </a:r>
            <a:r>
              <a:rPr lang="en">
                <a:solidFill>
                  <a:srgbClr val="000000"/>
                </a:solidFill>
              </a:rPr>
              <a:t> smaller than a commit? </a:t>
            </a:r>
            <a:br>
              <a:rPr lang="en">
                <a:solidFill>
                  <a:srgbClr val="000000"/>
                </a:solidFill>
              </a:rPr>
            </a:br>
            <a:r>
              <a:rPr lang="en">
                <a:solidFill>
                  <a:srgbClr val="000000"/>
                </a:solidFill>
              </a:rPr>
              <a:t>	Apparition: design UI elements 	      		CrowdCode: work on a function API</a:t>
            </a:r>
            <a:endParaRPr>
              <a:solidFill>
                <a:srgbClr val="000000"/>
              </a:solidFill>
            </a:endParaRPr>
          </a:p>
          <a:p>
            <a:pPr indent="0" lvl="0" marL="0" rtl="0" algn="l">
              <a:spcBef>
                <a:spcPts val="1600"/>
              </a:spcBef>
              <a:spcAft>
                <a:spcPts val="1600"/>
              </a:spcAft>
              <a:buNone/>
            </a:pPr>
            <a:br>
              <a:rPr lang="en">
                <a:solidFill>
                  <a:srgbClr val="000000"/>
                </a:solidFill>
              </a:rPr>
            </a:br>
            <a:r>
              <a:rPr b="1" lang="en">
                <a:solidFill>
                  <a:srgbClr val="000000"/>
                </a:solidFill>
              </a:rPr>
              <a:t>Q2:</a:t>
            </a:r>
            <a:r>
              <a:rPr lang="en">
                <a:solidFill>
                  <a:srgbClr val="000000"/>
                </a:solidFill>
              </a:rPr>
              <a:t> What </a:t>
            </a:r>
            <a:r>
              <a:rPr b="1" lang="en">
                <a:solidFill>
                  <a:srgbClr val="000000"/>
                </a:solidFill>
              </a:rPr>
              <a:t>task context</a:t>
            </a:r>
            <a:r>
              <a:rPr lang="en">
                <a:solidFill>
                  <a:srgbClr val="000000"/>
                </a:solidFill>
              </a:rPr>
              <a:t> would such task require? </a:t>
            </a:r>
            <a:br>
              <a:rPr lang="en">
                <a:solidFill>
                  <a:srgbClr val="000000"/>
                </a:solidFill>
              </a:rPr>
            </a:br>
            <a:r>
              <a:rPr lang="en">
                <a:solidFill>
                  <a:schemeClr val="dk1"/>
                </a:solidFill>
              </a:rPr>
              <a:t>	Apparition: whole design	    			CrowdCode: one function API</a:t>
            </a:r>
            <a:br>
              <a:rPr lang="en">
                <a:solidFill>
                  <a:srgbClr val="000000"/>
                </a:solidFill>
              </a:rPr>
            </a:br>
            <a:br>
              <a:rPr lang="en">
                <a:solidFill>
                  <a:srgbClr val="000000"/>
                </a:solidFill>
              </a:rPr>
            </a:br>
            <a:br>
              <a:rPr lang="en">
                <a:solidFill>
                  <a:srgbClr val="000000"/>
                </a:solidFill>
              </a:rPr>
            </a:br>
            <a:endParaRPr>
              <a:solidFill>
                <a:srgbClr val="000000"/>
              </a:solidFill>
            </a:endParaRPr>
          </a:p>
        </p:txBody>
      </p:sp>
      <p:sp>
        <p:nvSpPr>
          <p:cNvPr id="86" name="Google Shape;8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7" name="Google Shape;87;p16"/>
          <p:cNvPicPr preferRelativeResize="0"/>
          <p:nvPr/>
        </p:nvPicPr>
        <p:blipFill>
          <a:blip r:embed="rId3">
            <a:alphaModFix/>
          </a:blip>
          <a:stretch>
            <a:fillRect/>
          </a:stretch>
        </p:blipFill>
        <p:spPr>
          <a:xfrm>
            <a:off x="7960925" y="398175"/>
            <a:ext cx="822960" cy="822960"/>
          </a:xfrm>
          <a:prstGeom prst="rect">
            <a:avLst/>
          </a:prstGeom>
          <a:noFill/>
          <a:ln>
            <a:noFill/>
          </a:ln>
        </p:spPr>
      </p:pic>
      <p:pic>
        <p:nvPicPr>
          <p:cNvPr id="88" name="Google Shape;88;p16"/>
          <p:cNvPicPr preferRelativeResize="0"/>
          <p:nvPr/>
        </p:nvPicPr>
        <p:blipFill>
          <a:blip r:embed="rId4">
            <a:alphaModFix/>
          </a:blip>
          <a:stretch>
            <a:fillRect/>
          </a:stretch>
        </p:blipFill>
        <p:spPr>
          <a:xfrm>
            <a:off x="7960921" y="3942525"/>
            <a:ext cx="861237" cy="822960"/>
          </a:xfrm>
          <a:prstGeom prst="rect">
            <a:avLst/>
          </a:prstGeom>
          <a:noFill/>
          <a:ln>
            <a:noFill/>
          </a:ln>
        </p:spPr>
      </p:pic>
      <p:sp>
        <p:nvSpPr>
          <p:cNvPr id="89" name="Google Shape;89;p16"/>
          <p:cNvSpPr txBox="1"/>
          <p:nvPr>
            <p:ph idx="1" type="body"/>
          </p:nvPr>
        </p:nvSpPr>
        <p:spPr>
          <a:xfrm>
            <a:off x="274325" y="3724575"/>
            <a:ext cx="7686600" cy="1245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rPr>
              <a:t>Q3:</a:t>
            </a:r>
            <a:r>
              <a:rPr lang="en">
                <a:solidFill>
                  <a:srgbClr val="000000"/>
                </a:solidFill>
              </a:rPr>
              <a:t> How could such work be </a:t>
            </a:r>
            <a:r>
              <a:rPr b="1" lang="en">
                <a:solidFill>
                  <a:srgbClr val="000000"/>
                </a:solidFill>
              </a:rPr>
              <a:t>coordinated</a:t>
            </a:r>
            <a:r>
              <a:rPr lang="en">
                <a:solidFill>
                  <a:srgbClr val="000000"/>
                </a:solidFill>
              </a:rPr>
              <a:t> and </a:t>
            </a:r>
            <a:r>
              <a:rPr b="1" lang="en">
                <a:solidFill>
                  <a:schemeClr val="dk1"/>
                </a:solidFill>
              </a:rPr>
              <a:t>organized</a:t>
            </a:r>
            <a:r>
              <a:rPr lang="en">
                <a:solidFill>
                  <a:srgbClr val="000000"/>
                </a:solidFill>
              </a:rPr>
              <a:t>?</a:t>
            </a:r>
            <a:br>
              <a:rPr lang="en">
                <a:solidFill>
                  <a:srgbClr val="000000"/>
                </a:solidFill>
              </a:rPr>
            </a:br>
            <a:r>
              <a:rPr lang="en">
                <a:solidFill>
                  <a:schemeClr val="dk1"/>
                </a:solidFill>
              </a:rPr>
              <a:t>	Apparition: Todo/ locking	    			CrowdCode: Engine, conflict</a:t>
            </a:r>
            <a:endParaRPr b="1">
              <a:solidFill>
                <a:srgbClr val="000000"/>
              </a:solidFill>
            </a:endParaRPr>
          </a:p>
        </p:txBody>
      </p:sp>
      <p:pic>
        <p:nvPicPr>
          <p:cNvPr id="90" name="Google Shape;90;p16"/>
          <p:cNvPicPr preferRelativeResize="0"/>
          <p:nvPr/>
        </p:nvPicPr>
        <p:blipFill>
          <a:blip r:embed="rId5">
            <a:alphaModFix/>
          </a:blip>
          <a:stretch>
            <a:fillRect/>
          </a:stretch>
        </p:blipFill>
        <p:spPr>
          <a:xfrm>
            <a:off x="397550" y="1890075"/>
            <a:ext cx="338328" cy="338328"/>
          </a:xfrm>
          <a:prstGeom prst="rect">
            <a:avLst/>
          </a:prstGeom>
          <a:noFill/>
          <a:ln>
            <a:noFill/>
          </a:ln>
        </p:spPr>
      </p:pic>
      <p:pic>
        <p:nvPicPr>
          <p:cNvPr id="91" name="Google Shape;91;p16"/>
          <p:cNvPicPr preferRelativeResize="0"/>
          <p:nvPr/>
        </p:nvPicPr>
        <p:blipFill>
          <a:blip r:embed="rId6">
            <a:alphaModFix/>
          </a:blip>
          <a:stretch>
            <a:fillRect/>
          </a:stretch>
        </p:blipFill>
        <p:spPr>
          <a:xfrm>
            <a:off x="4554625" y="1902363"/>
            <a:ext cx="337100" cy="337100"/>
          </a:xfrm>
          <a:prstGeom prst="rect">
            <a:avLst/>
          </a:prstGeom>
          <a:noFill/>
          <a:ln>
            <a:noFill/>
          </a:ln>
        </p:spPr>
      </p:pic>
      <p:pic>
        <p:nvPicPr>
          <p:cNvPr id="92" name="Google Shape;92;p16"/>
          <p:cNvPicPr preferRelativeResize="0"/>
          <p:nvPr/>
        </p:nvPicPr>
        <p:blipFill>
          <a:blip r:embed="rId6">
            <a:alphaModFix/>
          </a:blip>
          <a:stretch>
            <a:fillRect/>
          </a:stretch>
        </p:blipFill>
        <p:spPr>
          <a:xfrm>
            <a:off x="4554625" y="3045363"/>
            <a:ext cx="337100" cy="337100"/>
          </a:xfrm>
          <a:prstGeom prst="rect">
            <a:avLst/>
          </a:prstGeom>
          <a:noFill/>
          <a:ln>
            <a:noFill/>
          </a:ln>
        </p:spPr>
      </p:pic>
      <p:pic>
        <p:nvPicPr>
          <p:cNvPr id="93" name="Google Shape;93;p16"/>
          <p:cNvPicPr preferRelativeResize="0"/>
          <p:nvPr/>
        </p:nvPicPr>
        <p:blipFill>
          <a:blip r:embed="rId5">
            <a:alphaModFix/>
          </a:blip>
          <a:stretch>
            <a:fillRect/>
          </a:stretch>
        </p:blipFill>
        <p:spPr>
          <a:xfrm>
            <a:off x="397550" y="3033075"/>
            <a:ext cx="338328" cy="338328"/>
          </a:xfrm>
          <a:prstGeom prst="rect">
            <a:avLst/>
          </a:prstGeom>
          <a:noFill/>
          <a:ln>
            <a:noFill/>
          </a:ln>
        </p:spPr>
      </p:pic>
      <p:pic>
        <p:nvPicPr>
          <p:cNvPr id="94" name="Google Shape;94;p16"/>
          <p:cNvPicPr preferRelativeResize="0"/>
          <p:nvPr/>
        </p:nvPicPr>
        <p:blipFill>
          <a:blip r:embed="rId5">
            <a:alphaModFix/>
          </a:blip>
          <a:stretch>
            <a:fillRect/>
          </a:stretch>
        </p:blipFill>
        <p:spPr>
          <a:xfrm>
            <a:off x="397550" y="4099875"/>
            <a:ext cx="338328" cy="338328"/>
          </a:xfrm>
          <a:prstGeom prst="rect">
            <a:avLst/>
          </a:prstGeom>
          <a:noFill/>
          <a:ln>
            <a:noFill/>
          </a:ln>
        </p:spPr>
      </p:pic>
      <p:pic>
        <p:nvPicPr>
          <p:cNvPr id="95" name="Google Shape;95;p16"/>
          <p:cNvPicPr preferRelativeResize="0"/>
          <p:nvPr/>
        </p:nvPicPr>
        <p:blipFill>
          <a:blip r:embed="rId6">
            <a:alphaModFix/>
          </a:blip>
          <a:stretch>
            <a:fillRect/>
          </a:stretch>
        </p:blipFill>
        <p:spPr>
          <a:xfrm>
            <a:off x="4554625" y="4112163"/>
            <a:ext cx="337100" cy="337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par>
                                <p:cTn fill="hold" nodeType="with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182875" y="225550"/>
            <a:ext cx="8961000" cy="60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t>Crowd Microservices: behavior-driven microtask programming</a:t>
            </a:r>
            <a:endParaRPr b="1" sz="2300"/>
          </a:p>
        </p:txBody>
      </p:sp>
      <p:sp>
        <p:nvSpPr>
          <p:cNvPr id="101" name="Google Shape;101;p17"/>
          <p:cNvSpPr txBox="1"/>
          <p:nvPr>
            <p:ph idx="1" type="body"/>
          </p:nvPr>
        </p:nvSpPr>
        <p:spPr>
          <a:xfrm>
            <a:off x="224725" y="1066800"/>
            <a:ext cx="3011700" cy="380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   First preconfigured IDE for implementing microservices through microtasks</a:t>
            </a:r>
            <a:endParaRPr>
              <a:solidFill>
                <a:srgbClr val="000000"/>
              </a:solidFill>
            </a:endParaRPr>
          </a:p>
          <a:p>
            <a:pPr indent="0" lvl="0" marL="0" rtl="0" algn="l">
              <a:spcBef>
                <a:spcPts val="1600"/>
              </a:spcBef>
              <a:spcAft>
                <a:spcPts val="0"/>
              </a:spcAft>
              <a:buNone/>
            </a:pPr>
            <a:r>
              <a:rPr lang="en">
                <a:solidFill>
                  <a:srgbClr val="000000"/>
                </a:solidFill>
              </a:rPr>
              <a:t>   Novel behavior-driven microtask programming which offers immediate feedback from syntax errors, unit tests, and debugging</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Clr>
                <a:schemeClr val="dk1"/>
              </a:buClr>
              <a:buSzPts val="1100"/>
              <a:buFont typeface="Arial"/>
              <a:buNone/>
            </a:pPr>
            <a:r>
              <a:t/>
            </a:r>
            <a:endParaRPr>
              <a:solidFill>
                <a:srgbClr val="000000"/>
              </a:solidFill>
            </a:endParaRPr>
          </a:p>
        </p:txBody>
      </p:sp>
      <p:sp>
        <p:nvSpPr>
          <p:cNvPr id="102" name="Google Shape;10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3" name="Google Shape;103;p17"/>
          <p:cNvPicPr preferRelativeResize="0"/>
          <p:nvPr/>
        </p:nvPicPr>
        <p:blipFill>
          <a:blip r:embed="rId3">
            <a:alphaModFix/>
          </a:blip>
          <a:stretch>
            <a:fillRect/>
          </a:stretch>
        </p:blipFill>
        <p:spPr>
          <a:xfrm>
            <a:off x="210312" y="1154850"/>
            <a:ext cx="259600" cy="259600"/>
          </a:xfrm>
          <a:prstGeom prst="rect">
            <a:avLst/>
          </a:prstGeom>
          <a:noFill/>
          <a:ln>
            <a:noFill/>
          </a:ln>
        </p:spPr>
      </p:pic>
      <p:pic>
        <p:nvPicPr>
          <p:cNvPr id="104" name="Google Shape;104;p17"/>
          <p:cNvPicPr preferRelativeResize="0"/>
          <p:nvPr/>
        </p:nvPicPr>
        <p:blipFill>
          <a:blip r:embed="rId4">
            <a:alphaModFix/>
          </a:blip>
          <a:stretch>
            <a:fillRect/>
          </a:stretch>
        </p:blipFill>
        <p:spPr>
          <a:xfrm>
            <a:off x="3160150" y="762000"/>
            <a:ext cx="5933784" cy="4358413"/>
          </a:xfrm>
          <a:prstGeom prst="rect">
            <a:avLst/>
          </a:prstGeom>
          <a:noFill/>
          <a:ln>
            <a:noFill/>
          </a:ln>
        </p:spPr>
      </p:pic>
      <p:pic>
        <p:nvPicPr>
          <p:cNvPr id="105" name="Google Shape;105;p17"/>
          <p:cNvPicPr preferRelativeResize="0"/>
          <p:nvPr/>
        </p:nvPicPr>
        <p:blipFill>
          <a:blip r:embed="rId3">
            <a:alphaModFix/>
          </a:blip>
          <a:stretch>
            <a:fillRect/>
          </a:stretch>
        </p:blipFill>
        <p:spPr>
          <a:xfrm>
            <a:off x="209550" y="2602650"/>
            <a:ext cx="259600" cy="259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274320" y="301752"/>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Examining microtask programming</a:t>
            </a:r>
            <a:endParaRPr b="1" sz="2400"/>
          </a:p>
        </p:txBody>
      </p:sp>
      <p:sp>
        <p:nvSpPr>
          <p:cNvPr id="111" name="Google Shape;111;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2" name="Google Shape;112;p18"/>
          <p:cNvPicPr preferRelativeResize="0"/>
          <p:nvPr/>
        </p:nvPicPr>
        <p:blipFill>
          <a:blip r:embed="rId3">
            <a:alphaModFix/>
          </a:blip>
          <a:stretch>
            <a:fillRect/>
          </a:stretch>
        </p:blipFill>
        <p:spPr>
          <a:xfrm>
            <a:off x="724451" y="2252472"/>
            <a:ext cx="731520" cy="967233"/>
          </a:xfrm>
          <a:prstGeom prst="rect">
            <a:avLst/>
          </a:prstGeom>
          <a:noFill/>
          <a:ln>
            <a:noFill/>
          </a:ln>
        </p:spPr>
      </p:pic>
      <p:pic>
        <p:nvPicPr>
          <p:cNvPr id="113" name="Google Shape;113;p18"/>
          <p:cNvPicPr preferRelativeResize="0"/>
          <p:nvPr/>
        </p:nvPicPr>
        <p:blipFill rotWithShape="1">
          <a:blip r:embed="rId4">
            <a:alphaModFix/>
          </a:blip>
          <a:srcRect b="0" l="55755" r="26369" t="0"/>
          <a:stretch/>
        </p:blipFill>
        <p:spPr>
          <a:xfrm>
            <a:off x="4405448" y="2307336"/>
            <a:ext cx="914400" cy="850456"/>
          </a:xfrm>
          <a:prstGeom prst="rect">
            <a:avLst/>
          </a:prstGeom>
          <a:noFill/>
          <a:ln>
            <a:noFill/>
          </a:ln>
        </p:spPr>
      </p:pic>
      <p:pic>
        <p:nvPicPr>
          <p:cNvPr id="114" name="Google Shape;114;p18"/>
          <p:cNvPicPr preferRelativeResize="0"/>
          <p:nvPr/>
        </p:nvPicPr>
        <p:blipFill rotWithShape="1">
          <a:blip r:embed="rId4">
            <a:alphaModFix/>
          </a:blip>
          <a:srcRect b="0" l="22630" r="58209" t="0"/>
          <a:stretch/>
        </p:blipFill>
        <p:spPr>
          <a:xfrm>
            <a:off x="3132320" y="2307336"/>
            <a:ext cx="914400" cy="799301"/>
          </a:xfrm>
          <a:prstGeom prst="rect">
            <a:avLst/>
          </a:prstGeom>
          <a:noFill/>
          <a:ln>
            <a:noFill/>
          </a:ln>
        </p:spPr>
      </p:pic>
      <p:pic>
        <p:nvPicPr>
          <p:cNvPr id="115" name="Google Shape;115;p18"/>
          <p:cNvPicPr preferRelativeResize="0"/>
          <p:nvPr/>
        </p:nvPicPr>
        <p:blipFill>
          <a:blip r:embed="rId5">
            <a:alphaModFix/>
          </a:blip>
          <a:stretch>
            <a:fillRect/>
          </a:stretch>
        </p:blipFill>
        <p:spPr>
          <a:xfrm>
            <a:off x="7237975" y="2307336"/>
            <a:ext cx="914400" cy="914400"/>
          </a:xfrm>
          <a:prstGeom prst="rect">
            <a:avLst/>
          </a:prstGeom>
          <a:noFill/>
          <a:ln>
            <a:noFill/>
          </a:ln>
        </p:spPr>
      </p:pic>
      <p:sp>
        <p:nvSpPr>
          <p:cNvPr id="116" name="Google Shape;116;p18"/>
          <p:cNvSpPr txBox="1"/>
          <p:nvPr/>
        </p:nvSpPr>
        <p:spPr>
          <a:xfrm>
            <a:off x="274325" y="1143000"/>
            <a:ext cx="2354400" cy="8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Study 1: </a:t>
            </a:r>
            <a:r>
              <a:rPr lang="en" sz="1800">
                <a:solidFill>
                  <a:schemeClr val="dk1"/>
                </a:solidFill>
              </a:rPr>
              <a:t>Does our microtask programming work?</a:t>
            </a:r>
            <a:endParaRPr sz="1800"/>
          </a:p>
        </p:txBody>
      </p:sp>
      <p:sp>
        <p:nvSpPr>
          <p:cNvPr id="117" name="Google Shape;117;p18"/>
          <p:cNvSpPr txBox="1"/>
          <p:nvPr/>
        </p:nvSpPr>
        <p:spPr>
          <a:xfrm>
            <a:off x="2880375" y="1143000"/>
            <a:ext cx="3584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Study 2: </a:t>
            </a:r>
            <a:r>
              <a:rPr lang="en" sz="1800">
                <a:solidFill>
                  <a:schemeClr val="dk1"/>
                </a:solidFill>
              </a:rPr>
              <a:t>Microtask programming vs. traditional development</a:t>
            </a:r>
            <a:endParaRPr sz="1800">
              <a:solidFill>
                <a:schemeClr val="dk1"/>
              </a:solidFill>
            </a:endParaRPr>
          </a:p>
          <a:p>
            <a:pPr indent="0" lvl="0" marL="0" rtl="0" algn="l">
              <a:spcBef>
                <a:spcPts val="0"/>
              </a:spcBef>
              <a:spcAft>
                <a:spcPts val="0"/>
              </a:spcAft>
              <a:buNone/>
            </a:pPr>
            <a:r>
              <a:t/>
            </a:r>
            <a:endParaRPr sz="1800"/>
          </a:p>
        </p:txBody>
      </p:sp>
      <p:sp>
        <p:nvSpPr>
          <p:cNvPr id="118" name="Google Shape;118;p18"/>
          <p:cNvSpPr txBox="1"/>
          <p:nvPr/>
        </p:nvSpPr>
        <p:spPr>
          <a:xfrm>
            <a:off x="6826200" y="1143000"/>
            <a:ext cx="2622600" cy="9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Study 3: M</a:t>
            </a:r>
            <a:r>
              <a:rPr lang="en" sz="1800"/>
              <a:t>icrotask programming in industry</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p:nvPr/>
        </p:nvSpPr>
        <p:spPr>
          <a:xfrm>
            <a:off x="1806425" y="1446125"/>
            <a:ext cx="4126800" cy="1139700"/>
          </a:xfrm>
          <a:prstGeom prst="bracePair">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9"/>
          <p:cNvSpPr txBox="1"/>
          <p:nvPr>
            <p:ph type="title"/>
          </p:nvPr>
        </p:nvSpPr>
        <p:spPr>
          <a:xfrm>
            <a:off x="274320" y="301752"/>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Study 1: Feasibility of our approach</a:t>
            </a:r>
            <a:endParaRPr b="1" sz="2400"/>
          </a:p>
        </p:txBody>
      </p:sp>
      <p:sp>
        <p:nvSpPr>
          <p:cNvPr id="125" name="Google Shape;125;p19"/>
          <p:cNvSpPr txBox="1"/>
          <p:nvPr>
            <p:ph idx="1" type="body"/>
          </p:nvPr>
        </p:nvSpPr>
        <p:spPr>
          <a:xfrm>
            <a:off x="311700" y="1069775"/>
            <a:ext cx="8520600" cy="20712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a:solidFill>
                <a:srgbClr val="000000"/>
              </a:solidFill>
            </a:endParaRPr>
          </a:p>
          <a:p>
            <a:pPr indent="0" lvl="0" marL="0" rtl="0" algn="l">
              <a:lnSpc>
                <a:spcPct val="200000"/>
              </a:lnSpc>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126" name="Google Shape;12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7" name="Google Shape;127;p19"/>
          <p:cNvSpPr txBox="1"/>
          <p:nvPr>
            <p:ph idx="1" type="body"/>
          </p:nvPr>
        </p:nvSpPr>
        <p:spPr>
          <a:xfrm>
            <a:off x="274320" y="4700016"/>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rgbClr val="000000"/>
              </a:buClr>
              <a:buFont typeface="Arial"/>
              <a:buNone/>
            </a:pPr>
            <a:r>
              <a:rPr i="1" lang="en" sz="1200">
                <a:solidFill>
                  <a:srgbClr val="000000"/>
                </a:solidFill>
                <a:latin typeface="Calibri"/>
                <a:ea typeface="Calibri"/>
                <a:cs typeface="Calibri"/>
                <a:sym typeface="Calibri"/>
              </a:rPr>
              <a:t>Aghayi, Emad., et al. "Crowdsourced Behavior-Driven Development." Journal of Software and Systems,2020 (under review).</a:t>
            </a:r>
            <a:endParaRPr i="1" sz="1200">
              <a:solidFill>
                <a:srgbClr val="000000"/>
              </a:solidFill>
            </a:endParaRPr>
          </a:p>
        </p:txBody>
      </p:sp>
      <p:sp>
        <p:nvSpPr>
          <p:cNvPr id="128" name="Google Shape;128;p19"/>
          <p:cNvSpPr txBox="1"/>
          <p:nvPr>
            <p:ph idx="1" type="body"/>
          </p:nvPr>
        </p:nvSpPr>
        <p:spPr>
          <a:xfrm>
            <a:off x="274320" y="1143000"/>
            <a:ext cx="8520600" cy="342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Findings 1: </a:t>
            </a:r>
            <a:r>
              <a:rPr lang="en">
                <a:solidFill>
                  <a:srgbClr val="000000"/>
                </a:solidFill>
              </a:rPr>
              <a:t> Behavior-driven microtask workflow is feasible</a:t>
            </a:r>
            <a:endParaRPr>
              <a:solidFill>
                <a:srgbClr val="000000"/>
              </a:solidFill>
            </a:endParaRPr>
          </a:p>
          <a:p>
            <a:pPr indent="457200" lvl="0" marL="0" rtl="0" algn="l">
              <a:spcBef>
                <a:spcPts val="1600"/>
              </a:spcBef>
              <a:spcAft>
                <a:spcPts val="0"/>
              </a:spcAft>
              <a:buNone/>
            </a:pPr>
            <a:r>
              <a:rPr lang="en">
                <a:solidFill>
                  <a:schemeClr val="dk1"/>
                </a:solidFill>
              </a:rPr>
              <a:t>Implemented 350 microtasks, 13 functions, 36 unit-tests, 613 LOC</a:t>
            </a:r>
            <a:endParaRPr>
              <a:solidFill>
                <a:schemeClr val="dk1"/>
              </a:solidFill>
            </a:endParaRPr>
          </a:p>
          <a:p>
            <a:pPr indent="0" lvl="0" marL="0" rtl="0" algn="l">
              <a:spcBef>
                <a:spcPts val="1600"/>
              </a:spcBef>
              <a:spcAft>
                <a:spcPts val="0"/>
              </a:spcAft>
              <a:buNone/>
            </a:pPr>
            <a:r>
              <a:rPr b="1" lang="en">
                <a:solidFill>
                  <a:schemeClr val="dk1"/>
                </a:solidFill>
              </a:rPr>
              <a:t>Findings 2: </a:t>
            </a:r>
            <a:r>
              <a:rPr lang="en">
                <a:solidFill>
                  <a:schemeClr val="dk1"/>
                </a:solidFill>
              </a:rPr>
              <a:t>Speed of </a:t>
            </a:r>
            <a:r>
              <a:rPr lang="en">
                <a:solidFill>
                  <a:schemeClr val="dk1"/>
                </a:solidFill>
              </a:rPr>
              <a:t>onboarding</a:t>
            </a:r>
            <a:r>
              <a:rPr lang="en">
                <a:solidFill>
                  <a:schemeClr val="dk1"/>
                </a:solidFill>
              </a:rPr>
              <a:t> and contributing is acceptable</a:t>
            </a:r>
            <a:endParaRPr>
              <a:solidFill>
                <a:schemeClr val="dk1"/>
              </a:solidFill>
            </a:endParaRPr>
          </a:p>
          <a:p>
            <a:pPr indent="457200" lvl="0" marL="0" rtl="0" algn="l">
              <a:spcBef>
                <a:spcPts val="1600"/>
              </a:spcBef>
              <a:spcAft>
                <a:spcPts val="0"/>
              </a:spcAft>
              <a:buNone/>
            </a:pPr>
            <a:r>
              <a:rPr lang="en">
                <a:solidFill>
                  <a:schemeClr val="dk1"/>
                </a:solidFill>
              </a:rPr>
              <a:t>O</a:t>
            </a:r>
            <a:r>
              <a:rPr lang="en">
                <a:solidFill>
                  <a:schemeClr val="dk1"/>
                </a:solidFill>
              </a:rPr>
              <a:t>nboarded &lt; 24 minutes, completion a microtasks &lt; 4 minutes</a:t>
            </a:r>
            <a:endParaRPr>
              <a:solidFill>
                <a:schemeClr val="dk1"/>
              </a:solidFill>
            </a:endParaRPr>
          </a:p>
          <a:p>
            <a:pPr indent="0" lvl="0" marL="0" rtl="0" algn="l">
              <a:spcBef>
                <a:spcPts val="1600"/>
              </a:spcBef>
              <a:spcAft>
                <a:spcPts val="0"/>
              </a:spcAft>
              <a:buNone/>
            </a:pPr>
            <a:r>
              <a:rPr b="1" lang="en">
                <a:solidFill>
                  <a:schemeClr val="dk1"/>
                </a:solidFill>
              </a:rPr>
              <a:t>Findings 3</a:t>
            </a:r>
            <a:r>
              <a:rPr lang="en">
                <a:solidFill>
                  <a:schemeClr val="dk1"/>
                </a:solidFill>
              </a:rPr>
              <a:t>: Implementing microservice through microtasks is </a:t>
            </a:r>
            <a:r>
              <a:rPr lang="en">
                <a:solidFill>
                  <a:schemeClr val="dk1"/>
                </a:solidFill>
              </a:rPr>
              <a:t>feasible</a:t>
            </a:r>
            <a:endParaRPr>
              <a:solidFill>
                <a:schemeClr val="dk1"/>
              </a:solidFill>
            </a:endParaRPr>
          </a:p>
          <a:p>
            <a:pPr indent="457200" lvl="0" marL="0" rtl="0" algn="l">
              <a:spcBef>
                <a:spcPts val="1600"/>
              </a:spcBef>
              <a:spcAft>
                <a:spcPts val="1600"/>
              </a:spcAft>
              <a:buNone/>
            </a:pPr>
            <a:r>
              <a:rPr lang="en">
                <a:solidFill>
                  <a:schemeClr val="dk1"/>
                </a:solidFill>
              </a:rPr>
              <a:t>79% of the ToDo app implemented correctly</a:t>
            </a:r>
            <a:endParaRPr>
              <a:solidFill>
                <a:srgbClr val="000000"/>
              </a:solidFill>
            </a:endParaRPr>
          </a:p>
        </p:txBody>
      </p:sp>
      <p:pic>
        <p:nvPicPr>
          <p:cNvPr id="129" name="Google Shape;129;p19"/>
          <p:cNvPicPr preferRelativeResize="0"/>
          <p:nvPr/>
        </p:nvPicPr>
        <p:blipFill>
          <a:blip r:embed="rId3">
            <a:alphaModFix/>
          </a:blip>
          <a:stretch>
            <a:fillRect/>
          </a:stretch>
        </p:blipFill>
        <p:spPr>
          <a:xfrm>
            <a:off x="662376" y="2308026"/>
            <a:ext cx="278300" cy="318051"/>
          </a:xfrm>
          <a:prstGeom prst="rect">
            <a:avLst/>
          </a:prstGeom>
          <a:noFill/>
          <a:ln>
            <a:noFill/>
          </a:ln>
        </p:spPr>
      </p:pic>
      <p:pic>
        <p:nvPicPr>
          <p:cNvPr id="130" name="Google Shape;130;p19"/>
          <p:cNvPicPr preferRelativeResize="0"/>
          <p:nvPr/>
        </p:nvPicPr>
        <p:blipFill>
          <a:blip r:embed="rId3">
            <a:alphaModFix/>
          </a:blip>
          <a:stretch>
            <a:fillRect/>
          </a:stretch>
        </p:blipFill>
        <p:spPr>
          <a:xfrm>
            <a:off x="649126" y="1559276"/>
            <a:ext cx="278300" cy="318051"/>
          </a:xfrm>
          <a:prstGeom prst="rect">
            <a:avLst/>
          </a:prstGeom>
          <a:noFill/>
          <a:ln>
            <a:noFill/>
          </a:ln>
        </p:spPr>
      </p:pic>
      <p:pic>
        <p:nvPicPr>
          <p:cNvPr id="131" name="Google Shape;131;p19"/>
          <p:cNvPicPr preferRelativeResize="0"/>
          <p:nvPr/>
        </p:nvPicPr>
        <p:blipFill>
          <a:blip r:embed="rId3">
            <a:alphaModFix/>
          </a:blip>
          <a:stretch>
            <a:fillRect/>
          </a:stretch>
        </p:blipFill>
        <p:spPr>
          <a:xfrm>
            <a:off x="1016876" y="2308026"/>
            <a:ext cx="278300" cy="318051"/>
          </a:xfrm>
          <a:prstGeom prst="rect">
            <a:avLst/>
          </a:prstGeom>
          <a:noFill/>
          <a:ln>
            <a:noFill/>
          </a:ln>
        </p:spPr>
      </p:pic>
      <p:pic>
        <p:nvPicPr>
          <p:cNvPr id="132" name="Google Shape;132;p19"/>
          <p:cNvPicPr preferRelativeResize="0"/>
          <p:nvPr/>
        </p:nvPicPr>
        <p:blipFill>
          <a:blip r:embed="rId3">
            <a:alphaModFix/>
          </a:blip>
          <a:stretch>
            <a:fillRect/>
          </a:stretch>
        </p:blipFill>
        <p:spPr>
          <a:xfrm>
            <a:off x="281376" y="2308026"/>
            <a:ext cx="278300" cy="318051"/>
          </a:xfrm>
          <a:prstGeom prst="rect">
            <a:avLst/>
          </a:prstGeom>
          <a:noFill/>
          <a:ln>
            <a:noFill/>
          </a:ln>
        </p:spPr>
      </p:pic>
      <p:pic>
        <p:nvPicPr>
          <p:cNvPr id="133" name="Google Shape;133;p19"/>
          <p:cNvPicPr preferRelativeResize="0"/>
          <p:nvPr/>
        </p:nvPicPr>
        <p:blipFill>
          <a:blip r:embed="rId3">
            <a:alphaModFix/>
          </a:blip>
          <a:stretch>
            <a:fillRect/>
          </a:stretch>
        </p:blipFill>
        <p:spPr>
          <a:xfrm>
            <a:off x="1016876" y="1552151"/>
            <a:ext cx="278300" cy="318051"/>
          </a:xfrm>
          <a:prstGeom prst="rect">
            <a:avLst/>
          </a:prstGeom>
          <a:noFill/>
          <a:ln>
            <a:noFill/>
          </a:ln>
        </p:spPr>
      </p:pic>
      <p:pic>
        <p:nvPicPr>
          <p:cNvPr id="134" name="Google Shape;134;p19"/>
          <p:cNvPicPr preferRelativeResize="0"/>
          <p:nvPr/>
        </p:nvPicPr>
        <p:blipFill>
          <a:blip r:embed="rId3">
            <a:alphaModFix/>
          </a:blip>
          <a:stretch>
            <a:fillRect/>
          </a:stretch>
        </p:blipFill>
        <p:spPr>
          <a:xfrm>
            <a:off x="281376" y="1552151"/>
            <a:ext cx="278300" cy="318051"/>
          </a:xfrm>
          <a:prstGeom prst="rect">
            <a:avLst/>
          </a:prstGeom>
          <a:noFill/>
          <a:ln>
            <a:noFill/>
          </a:ln>
        </p:spPr>
      </p:pic>
      <p:pic>
        <p:nvPicPr>
          <p:cNvPr id="135" name="Google Shape;135;p19"/>
          <p:cNvPicPr preferRelativeResize="0"/>
          <p:nvPr/>
        </p:nvPicPr>
        <p:blipFill>
          <a:blip r:embed="rId3">
            <a:alphaModFix/>
          </a:blip>
          <a:stretch>
            <a:fillRect/>
          </a:stretch>
        </p:blipFill>
        <p:spPr>
          <a:xfrm>
            <a:off x="281376" y="1939276"/>
            <a:ext cx="278300" cy="318051"/>
          </a:xfrm>
          <a:prstGeom prst="rect">
            <a:avLst/>
          </a:prstGeom>
          <a:noFill/>
          <a:ln>
            <a:noFill/>
          </a:ln>
        </p:spPr>
      </p:pic>
      <p:pic>
        <p:nvPicPr>
          <p:cNvPr id="136" name="Google Shape;136;p19"/>
          <p:cNvPicPr preferRelativeResize="0"/>
          <p:nvPr/>
        </p:nvPicPr>
        <p:blipFill>
          <a:blip r:embed="rId3">
            <a:alphaModFix/>
          </a:blip>
          <a:stretch>
            <a:fillRect/>
          </a:stretch>
        </p:blipFill>
        <p:spPr>
          <a:xfrm>
            <a:off x="1006926" y="1946401"/>
            <a:ext cx="278300" cy="318051"/>
          </a:xfrm>
          <a:prstGeom prst="rect">
            <a:avLst/>
          </a:prstGeom>
          <a:noFill/>
          <a:ln>
            <a:noFill/>
          </a:ln>
        </p:spPr>
      </p:pic>
      <p:pic>
        <p:nvPicPr>
          <p:cNvPr id="137" name="Google Shape;137;p19"/>
          <p:cNvPicPr preferRelativeResize="0"/>
          <p:nvPr/>
        </p:nvPicPr>
        <p:blipFill>
          <a:blip r:embed="rId3">
            <a:alphaModFix/>
          </a:blip>
          <a:stretch>
            <a:fillRect/>
          </a:stretch>
        </p:blipFill>
        <p:spPr>
          <a:xfrm>
            <a:off x="662376" y="1939276"/>
            <a:ext cx="278300" cy="318051"/>
          </a:xfrm>
          <a:prstGeom prst="rect">
            <a:avLst/>
          </a:prstGeom>
          <a:noFill/>
          <a:ln>
            <a:noFill/>
          </a:ln>
        </p:spPr>
      </p:pic>
      <p:pic>
        <p:nvPicPr>
          <p:cNvPr id="138" name="Google Shape;138;p19"/>
          <p:cNvPicPr preferRelativeResize="0"/>
          <p:nvPr/>
        </p:nvPicPr>
        <p:blipFill>
          <a:blip r:embed="rId4">
            <a:alphaModFix/>
          </a:blip>
          <a:stretch>
            <a:fillRect/>
          </a:stretch>
        </p:blipFill>
        <p:spPr>
          <a:xfrm>
            <a:off x="2037275" y="1337900"/>
            <a:ext cx="1356125" cy="1356125"/>
          </a:xfrm>
          <a:prstGeom prst="rect">
            <a:avLst/>
          </a:prstGeom>
          <a:noFill/>
          <a:ln>
            <a:noFill/>
          </a:ln>
        </p:spPr>
      </p:pic>
      <p:pic>
        <p:nvPicPr>
          <p:cNvPr id="139" name="Google Shape;139;p19"/>
          <p:cNvPicPr preferRelativeResize="0"/>
          <p:nvPr/>
        </p:nvPicPr>
        <p:blipFill>
          <a:blip r:embed="rId5">
            <a:alphaModFix/>
          </a:blip>
          <a:stretch>
            <a:fillRect/>
          </a:stretch>
        </p:blipFill>
        <p:spPr>
          <a:xfrm>
            <a:off x="3801927" y="1546025"/>
            <a:ext cx="747149" cy="747184"/>
          </a:xfrm>
          <a:prstGeom prst="rect">
            <a:avLst/>
          </a:prstGeom>
          <a:noFill/>
          <a:ln>
            <a:noFill/>
          </a:ln>
        </p:spPr>
      </p:pic>
      <p:pic>
        <p:nvPicPr>
          <p:cNvPr id="140" name="Google Shape;140;p19"/>
          <p:cNvPicPr preferRelativeResize="0"/>
          <p:nvPr/>
        </p:nvPicPr>
        <p:blipFill>
          <a:blip r:embed="rId6">
            <a:alphaModFix/>
          </a:blip>
          <a:stretch>
            <a:fillRect/>
          </a:stretch>
        </p:blipFill>
        <p:spPr>
          <a:xfrm>
            <a:off x="5108350" y="1870200"/>
            <a:ext cx="572701" cy="572701"/>
          </a:xfrm>
          <a:prstGeom prst="rect">
            <a:avLst/>
          </a:prstGeom>
          <a:noFill/>
          <a:ln>
            <a:noFill/>
          </a:ln>
        </p:spPr>
      </p:pic>
      <p:pic>
        <p:nvPicPr>
          <p:cNvPr id="141" name="Google Shape;141;p19"/>
          <p:cNvPicPr preferRelativeResize="0"/>
          <p:nvPr/>
        </p:nvPicPr>
        <p:blipFill>
          <a:blip r:embed="rId7">
            <a:alphaModFix/>
          </a:blip>
          <a:stretch>
            <a:fillRect/>
          </a:stretch>
        </p:blipFill>
        <p:spPr>
          <a:xfrm>
            <a:off x="6403723" y="1587712"/>
            <a:ext cx="856500" cy="856500"/>
          </a:xfrm>
          <a:prstGeom prst="rect">
            <a:avLst/>
          </a:prstGeom>
          <a:noFill/>
          <a:ln>
            <a:noFill/>
          </a:ln>
        </p:spPr>
      </p:pic>
      <p:pic>
        <p:nvPicPr>
          <p:cNvPr id="142" name="Google Shape;142;p19"/>
          <p:cNvPicPr preferRelativeResize="0"/>
          <p:nvPr/>
        </p:nvPicPr>
        <p:blipFill>
          <a:blip r:embed="rId8">
            <a:alphaModFix/>
          </a:blip>
          <a:stretch>
            <a:fillRect/>
          </a:stretch>
        </p:blipFill>
        <p:spPr>
          <a:xfrm>
            <a:off x="7550487" y="1528450"/>
            <a:ext cx="1139700" cy="1139700"/>
          </a:xfrm>
          <a:prstGeom prst="rect">
            <a:avLst/>
          </a:prstGeom>
          <a:noFill/>
          <a:ln>
            <a:noFill/>
          </a:ln>
        </p:spPr>
      </p:pic>
      <p:sp>
        <p:nvSpPr>
          <p:cNvPr id="143" name="Google Shape;143;p19"/>
          <p:cNvSpPr txBox="1"/>
          <p:nvPr/>
        </p:nvSpPr>
        <p:spPr>
          <a:xfrm>
            <a:off x="1474425" y="2552800"/>
            <a:ext cx="2379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Crowd Microservices</a:t>
            </a:r>
            <a:endParaRPr sz="1800"/>
          </a:p>
        </p:txBody>
      </p:sp>
      <p:sp>
        <p:nvSpPr>
          <p:cNvPr id="144" name="Google Shape;144;p19"/>
          <p:cNvSpPr txBox="1"/>
          <p:nvPr/>
        </p:nvSpPr>
        <p:spPr>
          <a:xfrm>
            <a:off x="3352575" y="1143000"/>
            <a:ext cx="1992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ToDo application</a:t>
            </a:r>
            <a:endParaRPr sz="1800"/>
          </a:p>
        </p:txBody>
      </p:sp>
      <p:sp>
        <p:nvSpPr>
          <p:cNvPr id="145" name="Google Shape;145;p19"/>
          <p:cNvSpPr txBox="1"/>
          <p:nvPr/>
        </p:nvSpPr>
        <p:spPr>
          <a:xfrm>
            <a:off x="6328750" y="1143000"/>
            <a:ext cx="2379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Interview + Survey</a:t>
            </a:r>
            <a:endParaRPr sz="1800"/>
          </a:p>
        </p:txBody>
      </p:sp>
      <p:sp>
        <p:nvSpPr>
          <p:cNvPr id="146" name="Google Shape;146;p19"/>
          <p:cNvSpPr txBox="1"/>
          <p:nvPr/>
        </p:nvSpPr>
        <p:spPr>
          <a:xfrm>
            <a:off x="4246074" y="2551176"/>
            <a:ext cx="1992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150 &amp; 120 min</a:t>
            </a:r>
            <a:endParaRPr sz="1800"/>
          </a:p>
        </p:txBody>
      </p:sp>
      <p:pic>
        <p:nvPicPr>
          <p:cNvPr id="147" name="Google Shape;147;p19"/>
          <p:cNvPicPr preferRelativeResize="0"/>
          <p:nvPr/>
        </p:nvPicPr>
        <p:blipFill>
          <a:blip r:embed="rId9">
            <a:alphaModFix/>
          </a:blip>
          <a:stretch>
            <a:fillRect/>
          </a:stretch>
        </p:blipFill>
        <p:spPr>
          <a:xfrm>
            <a:off x="365760" y="1738775"/>
            <a:ext cx="393192" cy="393192"/>
          </a:xfrm>
          <a:prstGeom prst="rect">
            <a:avLst/>
          </a:prstGeom>
          <a:noFill/>
          <a:ln>
            <a:noFill/>
          </a:ln>
        </p:spPr>
      </p:pic>
      <p:pic>
        <p:nvPicPr>
          <p:cNvPr id="148" name="Google Shape;148;p19"/>
          <p:cNvPicPr preferRelativeResize="0"/>
          <p:nvPr/>
        </p:nvPicPr>
        <p:blipFill>
          <a:blip r:embed="rId9">
            <a:alphaModFix/>
          </a:blip>
          <a:stretch>
            <a:fillRect/>
          </a:stretch>
        </p:blipFill>
        <p:spPr>
          <a:xfrm>
            <a:off x="365760" y="3736848"/>
            <a:ext cx="393192" cy="393192"/>
          </a:xfrm>
          <a:prstGeom prst="rect">
            <a:avLst/>
          </a:prstGeom>
          <a:noFill/>
          <a:ln>
            <a:noFill/>
          </a:ln>
        </p:spPr>
      </p:pic>
      <p:pic>
        <p:nvPicPr>
          <p:cNvPr id="149" name="Google Shape;149;p19"/>
          <p:cNvPicPr preferRelativeResize="0"/>
          <p:nvPr/>
        </p:nvPicPr>
        <p:blipFill>
          <a:blip r:embed="rId9">
            <a:alphaModFix/>
          </a:blip>
          <a:stretch>
            <a:fillRect/>
          </a:stretch>
        </p:blipFill>
        <p:spPr>
          <a:xfrm>
            <a:off x="365760" y="2729375"/>
            <a:ext cx="393192" cy="39319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2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2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3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3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3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3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3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3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3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3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3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3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2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4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4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4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4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4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4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4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p:nvPr/>
        </p:nvSpPr>
        <p:spPr>
          <a:xfrm>
            <a:off x="1980975" y="1446125"/>
            <a:ext cx="5444700" cy="1139700"/>
          </a:xfrm>
          <a:prstGeom prst="bracePair">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0"/>
          <p:cNvSpPr txBox="1"/>
          <p:nvPr>
            <p:ph type="title"/>
          </p:nvPr>
        </p:nvSpPr>
        <p:spPr>
          <a:xfrm>
            <a:off x="121925" y="301750"/>
            <a:ext cx="9043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Study 2: M</a:t>
            </a:r>
            <a:r>
              <a:rPr b="1" lang="en" sz="2400"/>
              <a:t>icrotask programming Vs. traditional development</a:t>
            </a:r>
            <a:endParaRPr b="1" sz="2400"/>
          </a:p>
        </p:txBody>
      </p:sp>
      <p:sp>
        <p:nvSpPr>
          <p:cNvPr id="156" name="Google Shape;156;p2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7" name="Google Shape;157;p20"/>
          <p:cNvSpPr txBox="1"/>
          <p:nvPr>
            <p:ph idx="1" type="body"/>
          </p:nvPr>
        </p:nvSpPr>
        <p:spPr>
          <a:xfrm>
            <a:off x="402336" y="1298375"/>
            <a:ext cx="8520600" cy="17136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a:solidFill>
                <a:srgbClr val="000000"/>
              </a:solidFill>
            </a:endParaRPr>
          </a:p>
          <a:p>
            <a:pPr indent="0" lvl="0" marL="0" rtl="0" algn="l">
              <a:lnSpc>
                <a:spcPct val="200000"/>
              </a:lnSpc>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pic>
        <p:nvPicPr>
          <p:cNvPr id="158" name="Google Shape;158;p20"/>
          <p:cNvPicPr preferRelativeResize="0"/>
          <p:nvPr/>
        </p:nvPicPr>
        <p:blipFill>
          <a:blip r:embed="rId3">
            <a:alphaModFix/>
          </a:blip>
          <a:stretch>
            <a:fillRect/>
          </a:stretch>
        </p:blipFill>
        <p:spPr>
          <a:xfrm>
            <a:off x="1652976" y="2243328"/>
            <a:ext cx="278300" cy="318051"/>
          </a:xfrm>
          <a:prstGeom prst="rect">
            <a:avLst/>
          </a:prstGeom>
          <a:noFill/>
          <a:ln>
            <a:noFill/>
          </a:ln>
        </p:spPr>
      </p:pic>
      <p:pic>
        <p:nvPicPr>
          <p:cNvPr id="159" name="Google Shape;159;p20"/>
          <p:cNvPicPr preferRelativeResize="0"/>
          <p:nvPr/>
        </p:nvPicPr>
        <p:blipFill>
          <a:blip r:embed="rId3">
            <a:alphaModFix/>
          </a:blip>
          <a:stretch>
            <a:fillRect/>
          </a:stretch>
        </p:blipFill>
        <p:spPr>
          <a:xfrm>
            <a:off x="725326" y="1864076"/>
            <a:ext cx="278300" cy="318051"/>
          </a:xfrm>
          <a:prstGeom prst="rect">
            <a:avLst/>
          </a:prstGeom>
          <a:noFill/>
          <a:ln>
            <a:noFill/>
          </a:ln>
        </p:spPr>
      </p:pic>
      <p:pic>
        <p:nvPicPr>
          <p:cNvPr id="160" name="Google Shape;160;p20"/>
          <p:cNvPicPr preferRelativeResize="0"/>
          <p:nvPr/>
        </p:nvPicPr>
        <p:blipFill>
          <a:blip r:embed="rId3">
            <a:alphaModFix/>
          </a:blip>
          <a:stretch>
            <a:fillRect/>
          </a:stretch>
        </p:blipFill>
        <p:spPr>
          <a:xfrm>
            <a:off x="1626476" y="1850826"/>
            <a:ext cx="278300" cy="318051"/>
          </a:xfrm>
          <a:prstGeom prst="rect">
            <a:avLst/>
          </a:prstGeom>
          <a:noFill/>
          <a:ln>
            <a:noFill/>
          </a:ln>
        </p:spPr>
      </p:pic>
      <p:pic>
        <p:nvPicPr>
          <p:cNvPr id="161" name="Google Shape;161;p20"/>
          <p:cNvPicPr preferRelativeResize="0"/>
          <p:nvPr/>
        </p:nvPicPr>
        <p:blipFill>
          <a:blip r:embed="rId3">
            <a:alphaModFix/>
          </a:blip>
          <a:stretch>
            <a:fillRect/>
          </a:stretch>
        </p:blipFill>
        <p:spPr>
          <a:xfrm>
            <a:off x="433776" y="1469826"/>
            <a:ext cx="278300" cy="318051"/>
          </a:xfrm>
          <a:prstGeom prst="rect">
            <a:avLst/>
          </a:prstGeom>
          <a:noFill/>
          <a:ln>
            <a:noFill/>
          </a:ln>
        </p:spPr>
      </p:pic>
      <p:pic>
        <p:nvPicPr>
          <p:cNvPr id="162" name="Google Shape;162;p20"/>
          <p:cNvPicPr preferRelativeResize="0"/>
          <p:nvPr/>
        </p:nvPicPr>
        <p:blipFill>
          <a:blip r:embed="rId3">
            <a:alphaModFix/>
          </a:blip>
          <a:stretch>
            <a:fillRect/>
          </a:stretch>
        </p:blipFill>
        <p:spPr>
          <a:xfrm>
            <a:off x="1016876" y="1856951"/>
            <a:ext cx="278300" cy="318051"/>
          </a:xfrm>
          <a:prstGeom prst="rect">
            <a:avLst/>
          </a:prstGeom>
          <a:noFill/>
          <a:ln>
            <a:noFill/>
          </a:ln>
        </p:spPr>
      </p:pic>
      <p:pic>
        <p:nvPicPr>
          <p:cNvPr id="163" name="Google Shape;163;p20"/>
          <p:cNvPicPr preferRelativeResize="0"/>
          <p:nvPr/>
        </p:nvPicPr>
        <p:blipFill>
          <a:blip r:embed="rId3">
            <a:alphaModFix/>
          </a:blip>
          <a:stretch>
            <a:fillRect/>
          </a:stretch>
        </p:blipFill>
        <p:spPr>
          <a:xfrm>
            <a:off x="433776" y="1856951"/>
            <a:ext cx="278300" cy="318051"/>
          </a:xfrm>
          <a:prstGeom prst="rect">
            <a:avLst/>
          </a:prstGeom>
          <a:noFill/>
          <a:ln>
            <a:noFill/>
          </a:ln>
        </p:spPr>
      </p:pic>
      <p:pic>
        <p:nvPicPr>
          <p:cNvPr id="164" name="Google Shape;164;p20"/>
          <p:cNvPicPr preferRelativeResize="0"/>
          <p:nvPr/>
        </p:nvPicPr>
        <p:blipFill>
          <a:blip r:embed="rId3">
            <a:alphaModFix/>
          </a:blip>
          <a:stretch>
            <a:fillRect/>
          </a:stretch>
        </p:blipFill>
        <p:spPr>
          <a:xfrm>
            <a:off x="433776" y="2243328"/>
            <a:ext cx="278300" cy="318051"/>
          </a:xfrm>
          <a:prstGeom prst="rect">
            <a:avLst/>
          </a:prstGeom>
          <a:noFill/>
          <a:ln>
            <a:noFill/>
          </a:ln>
        </p:spPr>
      </p:pic>
      <p:pic>
        <p:nvPicPr>
          <p:cNvPr id="165" name="Google Shape;165;p20"/>
          <p:cNvPicPr preferRelativeResize="0"/>
          <p:nvPr/>
        </p:nvPicPr>
        <p:blipFill>
          <a:blip r:embed="rId3">
            <a:alphaModFix/>
          </a:blip>
          <a:stretch>
            <a:fillRect/>
          </a:stretch>
        </p:blipFill>
        <p:spPr>
          <a:xfrm>
            <a:off x="1006926" y="2243328"/>
            <a:ext cx="278300" cy="318051"/>
          </a:xfrm>
          <a:prstGeom prst="rect">
            <a:avLst/>
          </a:prstGeom>
          <a:noFill/>
          <a:ln>
            <a:noFill/>
          </a:ln>
        </p:spPr>
      </p:pic>
      <p:pic>
        <p:nvPicPr>
          <p:cNvPr id="166" name="Google Shape;166;p20"/>
          <p:cNvPicPr preferRelativeResize="0"/>
          <p:nvPr/>
        </p:nvPicPr>
        <p:blipFill>
          <a:blip r:embed="rId3">
            <a:alphaModFix/>
          </a:blip>
          <a:stretch>
            <a:fillRect/>
          </a:stretch>
        </p:blipFill>
        <p:spPr>
          <a:xfrm>
            <a:off x="720351" y="2243328"/>
            <a:ext cx="278300" cy="318051"/>
          </a:xfrm>
          <a:prstGeom prst="rect">
            <a:avLst/>
          </a:prstGeom>
          <a:noFill/>
          <a:ln>
            <a:noFill/>
          </a:ln>
        </p:spPr>
      </p:pic>
      <p:pic>
        <p:nvPicPr>
          <p:cNvPr id="167" name="Google Shape;167;p20"/>
          <p:cNvPicPr preferRelativeResize="0"/>
          <p:nvPr/>
        </p:nvPicPr>
        <p:blipFill>
          <a:blip r:embed="rId4">
            <a:alphaModFix/>
          </a:blip>
          <a:stretch>
            <a:fillRect/>
          </a:stretch>
        </p:blipFill>
        <p:spPr>
          <a:xfrm>
            <a:off x="3042225" y="1618488"/>
            <a:ext cx="688975" cy="688975"/>
          </a:xfrm>
          <a:prstGeom prst="rect">
            <a:avLst/>
          </a:prstGeom>
          <a:noFill/>
          <a:ln>
            <a:noFill/>
          </a:ln>
        </p:spPr>
      </p:pic>
      <p:pic>
        <p:nvPicPr>
          <p:cNvPr id="168" name="Google Shape;168;p20"/>
          <p:cNvPicPr preferRelativeResize="0"/>
          <p:nvPr/>
        </p:nvPicPr>
        <p:blipFill>
          <a:blip r:embed="rId5">
            <a:alphaModFix/>
          </a:blip>
          <a:stretch>
            <a:fillRect/>
          </a:stretch>
        </p:blipFill>
        <p:spPr>
          <a:xfrm>
            <a:off x="4868627" y="1728638"/>
            <a:ext cx="747149" cy="747184"/>
          </a:xfrm>
          <a:prstGeom prst="rect">
            <a:avLst/>
          </a:prstGeom>
          <a:noFill/>
          <a:ln>
            <a:noFill/>
          </a:ln>
        </p:spPr>
      </p:pic>
      <p:pic>
        <p:nvPicPr>
          <p:cNvPr id="169" name="Google Shape;169;p20"/>
          <p:cNvPicPr preferRelativeResize="0"/>
          <p:nvPr/>
        </p:nvPicPr>
        <p:blipFill>
          <a:blip r:embed="rId6">
            <a:alphaModFix/>
          </a:blip>
          <a:stretch>
            <a:fillRect/>
          </a:stretch>
        </p:blipFill>
        <p:spPr>
          <a:xfrm>
            <a:off x="6545250" y="1884075"/>
            <a:ext cx="572701" cy="572701"/>
          </a:xfrm>
          <a:prstGeom prst="rect">
            <a:avLst/>
          </a:prstGeom>
          <a:noFill/>
          <a:ln>
            <a:noFill/>
          </a:ln>
        </p:spPr>
      </p:pic>
      <p:pic>
        <p:nvPicPr>
          <p:cNvPr id="170" name="Google Shape;170;p20"/>
          <p:cNvPicPr preferRelativeResize="0"/>
          <p:nvPr/>
        </p:nvPicPr>
        <p:blipFill>
          <a:blip r:embed="rId7">
            <a:alphaModFix/>
          </a:blip>
          <a:stretch>
            <a:fillRect/>
          </a:stretch>
        </p:blipFill>
        <p:spPr>
          <a:xfrm>
            <a:off x="7626687" y="1680850"/>
            <a:ext cx="1139700" cy="1139700"/>
          </a:xfrm>
          <a:prstGeom prst="rect">
            <a:avLst/>
          </a:prstGeom>
          <a:noFill/>
          <a:ln>
            <a:noFill/>
          </a:ln>
        </p:spPr>
      </p:pic>
      <p:sp>
        <p:nvSpPr>
          <p:cNvPr id="171" name="Google Shape;171;p20"/>
          <p:cNvSpPr txBox="1"/>
          <p:nvPr/>
        </p:nvSpPr>
        <p:spPr>
          <a:xfrm>
            <a:off x="2007825" y="2552800"/>
            <a:ext cx="2232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Crowd Microservices</a:t>
            </a:r>
            <a:endParaRPr b="1" sz="1600"/>
          </a:p>
        </p:txBody>
      </p:sp>
      <p:sp>
        <p:nvSpPr>
          <p:cNvPr id="172" name="Google Shape;172;p20"/>
          <p:cNvSpPr txBox="1"/>
          <p:nvPr/>
        </p:nvSpPr>
        <p:spPr>
          <a:xfrm>
            <a:off x="4164625" y="2551176"/>
            <a:ext cx="2330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Online-shopping </a:t>
            </a:r>
            <a:r>
              <a:rPr lang="en" sz="1600"/>
              <a:t>app</a:t>
            </a:r>
            <a:endParaRPr sz="1600"/>
          </a:p>
        </p:txBody>
      </p:sp>
      <p:sp>
        <p:nvSpPr>
          <p:cNvPr id="173" name="Google Shape;173;p20"/>
          <p:cNvSpPr txBox="1"/>
          <p:nvPr/>
        </p:nvSpPr>
        <p:spPr>
          <a:xfrm>
            <a:off x="7700350" y="1322925"/>
            <a:ext cx="1005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S</a:t>
            </a:r>
            <a:r>
              <a:rPr lang="en" sz="1600"/>
              <a:t>urvey</a:t>
            </a:r>
            <a:endParaRPr sz="1600"/>
          </a:p>
        </p:txBody>
      </p:sp>
      <p:sp>
        <p:nvSpPr>
          <p:cNvPr id="174" name="Google Shape;174;p20"/>
          <p:cNvSpPr txBox="1"/>
          <p:nvPr/>
        </p:nvSpPr>
        <p:spPr>
          <a:xfrm>
            <a:off x="6337950" y="2551176"/>
            <a:ext cx="1139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240</a:t>
            </a:r>
            <a:r>
              <a:rPr lang="en" sz="1600"/>
              <a:t> min</a:t>
            </a:r>
            <a:endParaRPr sz="1600"/>
          </a:p>
        </p:txBody>
      </p:sp>
      <p:pic>
        <p:nvPicPr>
          <p:cNvPr id="175" name="Google Shape;175;p20"/>
          <p:cNvPicPr preferRelativeResize="0"/>
          <p:nvPr/>
        </p:nvPicPr>
        <p:blipFill>
          <a:blip r:embed="rId3">
            <a:alphaModFix/>
          </a:blip>
          <a:stretch>
            <a:fillRect/>
          </a:stretch>
        </p:blipFill>
        <p:spPr>
          <a:xfrm>
            <a:off x="1321676" y="1469826"/>
            <a:ext cx="278300" cy="318051"/>
          </a:xfrm>
          <a:prstGeom prst="rect">
            <a:avLst/>
          </a:prstGeom>
          <a:noFill/>
          <a:ln>
            <a:noFill/>
          </a:ln>
        </p:spPr>
      </p:pic>
      <p:pic>
        <p:nvPicPr>
          <p:cNvPr id="176" name="Google Shape;176;p20"/>
          <p:cNvPicPr preferRelativeResize="0"/>
          <p:nvPr/>
        </p:nvPicPr>
        <p:blipFill>
          <a:blip r:embed="rId8">
            <a:alphaModFix/>
          </a:blip>
          <a:stretch>
            <a:fillRect/>
          </a:stretch>
        </p:blipFill>
        <p:spPr>
          <a:xfrm>
            <a:off x="1321676" y="2243328"/>
            <a:ext cx="278300" cy="318051"/>
          </a:xfrm>
          <a:prstGeom prst="rect">
            <a:avLst/>
          </a:prstGeom>
          <a:noFill/>
          <a:ln>
            <a:noFill/>
          </a:ln>
        </p:spPr>
      </p:pic>
      <p:pic>
        <p:nvPicPr>
          <p:cNvPr id="177" name="Google Shape;177;p20"/>
          <p:cNvPicPr preferRelativeResize="0"/>
          <p:nvPr/>
        </p:nvPicPr>
        <p:blipFill>
          <a:blip r:embed="rId3">
            <a:alphaModFix/>
          </a:blip>
          <a:stretch>
            <a:fillRect/>
          </a:stretch>
        </p:blipFill>
        <p:spPr>
          <a:xfrm>
            <a:off x="1321676" y="1850826"/>
            <a:ext cx="278300" cy="318051"/>
          </a:xfrm>
          <a:prstGeom prst="rect">
            <a:avLst/>
          </a:prstGeom>
          <a:noFill/>
          <a:ln>
            <a:noFill/>
          </a:ln>
        </p:spPr>
      </p:pic>
      <p:pic>
        <p:nvPicPr>
          <p:cNvPr id="178" name="Google Shape;178;p20"/>
          <p:cNvPicPr preferRelativeResize="0"/>
          <p:nvPr/>
        </p:nvPicPr>
        <p:blipFill>
          <a:blip r:embed="rId3">
            <a:alphaModFix/>
          </a:blip>
          <a:stretch>
            <a:fillRect/>
          </a:stretch>
        </p:blipFill>
        <p:spPr>
          <a:xfrm>
            <a:off x="725326" y="1459276"/>
            <a:ext cx="278300" cy="318051"/>
          </a:xfrm>
          <a:prstGeom prst="rect">
            <a:avLst/>
          </a:prstGeom>
          <a:noFill/>
          <a:ln>
            <a:noFill/>
          </a:ln>
        </p:spPr>
      </p:pic>
      <p:pic>
        <p:nvPicPr>
          <p:cNvPr id="179" name="Google Shape;179;p20"/>
          <p:cNvPicPr preferRelativeResize="0"/>
          <p:nvPr/>
        </p:nvPicPr>
        <p:blipFill>
          <a:blip r:embed="rId3">
            <a:alphaModFix/>
          </a:blip>
          <a:stretch>
            <a:fillRect/>
          </a:stretch>
        </p:blipFill>
        <p:spPr>
          <a:xfrm>
            <a:off x="1016876" y="1455701"/>
            <a:ext cx="278300" cy="318051"/>
          </a:xfrm>
          <a:prstGeom prst="rect">
            <a:avLst/>
          </a:prstGeom>
          <a:noFill/>
          <a:ln>
            <a:noFill/>
          </a:ln>
        </p:spPr>
      </p:pic>
      <p:sp>
        <p:nvSpPr>
          <p:cNvPr id="180" name="Google Shape;180;p20"/>
          <p:cNvSpPr/>
          <p:nvPr/>
        </p:nvSpPr>
        <p:spPr>
          <a:xfrm>
            <a:off x="1980975" y="3503525"/>
            <a:ext cx="5444700" cy="1139700"/>
          </a:xfrm>
          <a:prstGeom prst="bracePair">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0"/>
          <p:cNvSpPr txBox="1"/>
          <p:nvPr>
            <p:ph idx="1" type="body"/>
          </p:nvPr>
        </p:nvSpPr>
        <p:spPr>
          <a:xfrm>
            <a:off x="402336" y="3279575"/>
            <a:ext cx="8520600" cy="17136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a:solidFill>
                <a:srgbClr val="000000"/>
              </a:solidFill>
            </a:endParaRPr>
          </a:p>
          <a:p>
            <a:pPr indent="0" lvl="0" marL="0" rtl="0" algn="l">
              <a:lnSpc>
                <a:spcPct val="200000"/>
              </a:lnSpc>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pic>
        <p:nvPicPr>
          <p:cNvPr id="182" name="Google Shape;182;p20"/>
          <p:cNvPicPr preferRelativeResize="0"/>
          <p:nvPr/>
        </p:nvPicPr>
        <p:blipFill>
          <a:blip r:embed="rId6">
            <a:alphaModFix/>
          </a:blip>
          <a:stretch>
            <a:fillRect/>
          </a:stretch>
        </p:blipFill>
        <p:spPr>
          <a:xfrm>
            <a:off x="6621450" y="4017675"/>
            <a:ext cx="572701" cy="572701"/>
          </a:xfrm>
          <a:prstGeom prst="rect">
            <a:avLst/>
          </a:prstGeom>
          <a:noFill/>
          <a:ln>
            <a:noFill/>
          </a:ln>
        </p:spPr>
      </p:pic>
      <p:pic>
        <p:nvPicPr>
          <p:cNvPr id="183" name="Google Shape;183;p20"/>
          <p:cNvPicPr preferRelativeResize="0"/>
          <p:nvPr/>
        </p:nvPicPr>
        <p:blipFill>
          <a:blip r:embed="rId7">
            <a:alphaModFix/>
          </a:blip>
          <a:stretch>
            <a:fillRect/>
          </a:stretch>
        </p:blipFill>
        <p:spPr>
          <a:xfrm>
            <a:off x="7626687" y="3738250"/>
            <a:ext cx="1139700" cy="1139700"/>
          </a:xfrm>
          <a:prstGeom prst="rect">
            <a:avLst/>
          </a:prstGeom>
          <a:noFill/>
          <a:ln>
            <a:noFill/>
          </a:ln>
        </p:spPr>
      </p:pic>
      <p:sp>
        <p:nvSpPr>
          <p:cNvPr id="184" name="Google Shape;184;p20"/>
          <p:cNvSpPr txBox="1"/>
          <p:nvPr/>
        </p:nvSpPr>
        <p:spPr>
          <a:xfrm>
            <a:off x="2011680" y="4534000"/>
            <a:ext cx="2937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Regular environments</a:t>
            </a:r>
            <a:endParaRPr sz="1600"/>
          </a:p>
        </p:txBody>
      </p:sp>
      <p:sp>
        <p:nvSpPr>
          <p:cNvPr id="185" name="Google Shape;185;p20"/>
          <p:cNvSpPr txBox="1"/>
          <p:nvPr/>
        </p:nvSpPr>
        <p:spPr>
          <a:xfrm>
            <a:off x="4240300" y="4534000"/>
            <a:ext cx="2330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Online-shopping app</a:t>
            </a:r>
            <a:endParaRPr sz="1600"/>
          </a:p>
        </p:txBody>
      </p:sp>
      <p:sp>
        <p:nvSpPr>
          <p:cNvPr id="186" name="Google Shape;186;p20"/>
          <p:cNvSpPr txBox="1"/>
          <p:nvPr/>
        </p:nvSpPr>
        <p:spPr>
          <a:xfrm>
            <a:off x="7700350" y="3380325"/>
            <a:ext cx="1005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Survey</a:t>
            </a:r>
            <a:endParaRPr sz="1600"/>
          </a:p>
        </p:txBody>
      </p:sp>
      <p:sp>
        <p:nvSpPr>
          <p:cNvPr id="187" name="Google Shape;187;p20"/>
          <p:cNvSpPr txBox="1"/>
          <p:nvPr/>
        </p:nvSpPr>
        <p:spPr>
          <a:xfrm>
            <a:off x="6414150" y="4535424"/>
            <a:ext cx="9381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240 min</a:t>
            </a:r>
            <a:endParaRPr sz="1600"/>
          </a:p>
        </p:txBody>
      </p:sp>
      <p:pic>
        <p:nvPicPr>
          <p:cNvPr id="188" name="Google Shape;188;p20"/>
          <p:cNvPicPr preferRelativeResize="0"/>
          <p:nvPr/>
        </p:nvPicPr>
        <p:blipFill>
          <a:blip r:embed="rId9">
            <a:alphaModFix/>
          </a:blip>
          <a:stretch>
            <a:fillRect/>
          </a:stretch>
        </p:blipFill>
        <p:spPr>
          <a:xfrm>
            <a:off x="4125710" y="3502913"/>
            <a:ext cx="688968" cy="572700"/>
          </a:xfrm>
          <a:prstGeom prst="rect">
            <a:avLst/>
          </a:prstGeom>
          <a:noFill/>
          <a:ln>
            <a:noFill/>
          </a:ln>
        </p:spPr>
      </p:pic>
      <p:pic>
        <p:nvPicPr>
          <p:cNvPr id="189" name="Google Shape;189;p20"/>
          <p:cNvPicPr preferRelativeResize="0"/>
          <p:nvPr/>
        </p:nvPicPr>
        <p:blipFill>
          <a:blip r:embed="rId10">
            <a:alphaModFix/>
          </a:blip>
          <a:stretch>
            <a:fillRect/>
          </a:stretch>
        </p:blipFill>
        <p:spPr>
          <a:xfrm>
            <a:off x="2361975" y="3532975"/>
            <a:ext cx="278300" cy="278300"/>
          </a:xfrm>
          <a:prstGeom prst="rect">
            <a:avLst/>
          </a:prstGeom>
          <a:noFill/>
          <a:ln>
            <a:noFill/>
          </a:ln>
        </p:spPr>
      </p:pic>
      <p:pic>
        <p:nvPicPr>
          <p:cNvPr id="190" name="Google Shape;190;p20"/>
          <p:cNvPicPr preferRelativeResize="0"/>
          <p:nvPr/>
        </p:nvPicPr>
        <p:blipFill>
          <a:blip r:embed="rId10">
            <a:alphaModFix/>
          </a:blip>
          <a:stretch>
            <a:fillRect/>
          </a:stretch>
        </p:blipFill>
        <p:spPr>
          <a:xfrm>
            <a:off x="2680025" y="3532975"/>
            <a:ext cx="278300" cy="278300"/>
          </a:xfrm>
          <a:prstGeom prst="rect">
            <a:avLst/>
          </a:prstGeom>
          <a:noFill/>
          <a:ln>
            <a:noFill/>
          </a:ln>
        </p:spPr>
      </p:pic>
      <p:pic>
        <p:nvPicPr>
          <p:cNvPr id="191" name="Google Shape;191;p20"/>
          <p:cNvPicPr preferRelativeResize="0"/>
          <p:nvPr/>
        </p:nvPicPr>
        <p:blipFill>
          <a:blip r:embed="rId10">
            <a:alphaModFix/>
          </a:blip>
          <a:stretch>
            <a:fillRect/>
          </a:stretch>
        </p:blipFill>
        <p:spPr>
          <a:xfrm>
            <a:off x="2992637" y="3532975"/>
            <a:ext cx="278300" cy="278300"/>
          </a:xfrm>
          <a:prstGeom prst="rect">
            <a:avLst/>
          </a:prstGeom>
          <a:noFill/>
          <a:ln>
            <a:noFill/>
          </a:ln>
        </p:spPr>
      </p:pic>
      <p:pic>
        <p:nvPicPr>
          <p:cNvPr id="192" name="Google Shape;192;p20"/>
          <p:cNvPicPr preferRelativeResize="0"/>
          <p:nvPr/>
        </p:nvPicPr>
        <p:blipFill>
          <a:blip r:embed="rId10">
            <a:alphaModFix/>
          </a:blip>
          <a:stretch>
            <a:fillRect/>
          </a:stretch>
        </p:blipFill>
        <p:spPr>
          <a:xfrm>
            <a:off x="3305250" y="3532975"/>
            <a:ext cx="278300" cy="278300"/>
          </a:xfrm>
          <a:prstGeom prst="rect">
            <a:avLst/>
          </a:prstGeom>
          <a:noFill/>
          <a:ln>
            <a:noFill/>
          </a:ln>
        </p:spPr>
      </p:pic>
      <p:pic>
        <p:nvPicPr>
          <p:cNvPr id="193" name="Google Shape;193;p20"/>
          <p:cNvPicPr preferRelativeResize="0"/>
          <p:nvPr/>
        </p:nvPicPr>
        <p:blipFill>
          <a:blip r:embed="rId10">
            <a:alphaModFix/>
          </a:blip>
          <a:stretch>
            <a:fillRect/>
          </a:stretch>
        </p:blipFill>
        <p:spPr>
          <a:xfrm>
            <a:off x="2679192" y="4185587"/>
            <a:ext cx="278300" cy="278300"/>
          </a:xfrm>
          <a:prstGeom prst="rect">
            <a:avLst/>
          </a:prstGeom>
          <a:noFill/>
          <a:ln>
            <a:noFill/>
          </a:ln>
        </p:spPr>
      </p:pic>
      <p:pic>
        <p:nvPicPr>
          <p:cNvPr id="194" name="Google Shape;194;p20"/>
          <p:cNvPicPr preferRelativeResize="0"/>
          <p:nvPr/>
        </p:nvPicPr>
        <p:blipFill>
          <a:blip r:embed="rId10">
            <a:alphaModFix/>
          </a:blip>
          <a:stretch>
            <a:fillRect/>
          </a:stretch>
        </p:blipFill>
        <p:spPr>
          <a:xfrm>
            <a:off x="2361975" y="3866162"/>
            <a:ext cx="278300" cy="278300"/>
          </a:xfrm>
          <a:prstGeom prst="rect">
            <a:avLst/>
          </a:prstGeom>
          <a:noFill/>
          <a:ln>
            <a:noFill/>
          </a:ln>
        </p:spPr>
      </p:pic>
      <p:pic>
        <p:nvPicPr>
          <p:cNvPr id="195" name="Google Shape;195;p20"/>
          <p:cNvPicPr preferRelativeResize="0"/>
          <p:nvPr/>
        </p:nvPicPr>
        <p:blipFill>
          <a:blip r:embed="rId10">
            <a:alphaModFix/>
          </a:blip>
          <a:stretch>
            <a:fillRect/>
          </a:stretch>
        </p:blipFill>
        <p:spPr>
          <a:xfrm>
            <a:off x="2680025" y="3866162"/>
            <a:ext cx="278300" cy="278300"/>
          </a:xfrm>
          <a:prstGeom prst="rect">
            <a:avLst/>
          </a:prstGeom>
          <a:noFill/>
          <a:ln>
            <a:noFill/>
          </a:ln>
        </p:spPr>
      </p:pic>
      <p:pic>
        <p:nvPicPr>
          <p:cNvPr id="196" name="Google Shape;196;p20"/>
          <p:cNvPicPr preferRelativeResize="0"/>
          <p:nvPr/>
        </p:nvPicPr>
        <p:blipFill>
          <a:blip r:embed="rId10">
            <a:alphaModFix/>
          </a:blip>
          <a:stretch>
            <a:fillRect/>
          </a:stretch>
        </p:blipFill>
        <p:spPr>
          <a:xfrm>
            <a:off x="2992637" y="3866162"/>
            <a:ext cx="278300" cy="278300"/>
          </a:xfrm>
          <a:prstGeom prst="rect">
            <a:avLst/>
          </a:prstGeom>
          <a:noFill/>
          <a:ln>
            <a:noFill/>
          </a:ln>
        </p:spPr>
      </p:pic>
      <p:pic>
        <p:nvPicPr>
          <p:cNvPr id="197" name="Google Shape;197;p20"/>
          <p:cNvPicPr preferRelativeResize="0"/>
          <p:nvPr/>
        </p:nvPicPr>
        <p:blipFill>
          <a:blip r:embed="rId10">
            <a:alphaModFix/>
          </a:blip>
          <a:stretch>
            <a:fillRect/>
          </a:stretch>
        </p:blipFill>
        <p:spPr>
          <a:xfrm>
            <a:off x="3326075" y="3866162"/>
            <a:ext cx="278300" cy="278300"/>
          </a:xfrm>
          <a:prstGeom prst="rect">
            <a:avLst/>
          </a:prstGeom>
          <a:noFill/>
          <a:ln>
            <a:noFill/>
          </a:ln>
        </p:spPr>
      </p:pic>
      <p:pic>
        <p:nvPicPr>
          <p:cNvPr id="198" name="Google Shape;198;p20"/>
          <p:cNvPicPr preferRelativeResize="0"/>
          <p:nvPr/>
        </p:nvPicPr>
        <p:blipFill>
          <a:blip r:embed="rId10">
            <a:alphaModFix/>
          </a:blip>
          <a:stretch>
            <a:fillRect/>
          </a:stretch>
        </p:blipFill>
        <p:spPr>
          <a:xfrm>
            <a:off x="3627087" y="3866162"/>
            <a:ext cx="278300" cy="278300"/>
          </a:xfrm>
          <a:prstGeom prst="rect">
            <a:avLst/>
          </a:prstGeom>
          <a:noFill/>
          <a:ln>
            <a:noFill/>
          </a:ln>
        </p:spPr>
      </p:pic>
      <p:pic>
        <p:nvPicPr>
          <p:cNvPr id="199" name="Google Shape;199;p20"/>
          <p:cNvPicPr preferRelativeResize="0"/>
          <p:nvPr/>
        </p:nvPicPr>
        <p:blipFill>
          <a:blip r:embed="rId10">
            <a:alphaModFix/>
          </a:blip>
          <a:stretch>
            <a:fillRect/>
          </a:stretch>
        </p:blipFill>
        <p:spPr>
          <a:xfrm>
            <a:off x="2375225" y="4185587"/>
            <a:ext cx="278300" cy="278300"/>
          </a:xfrm>
          <a:prstGeom prst="rect">
            <a:avLst/>
          </a:prstGeom>
          <a:noFill/>
          <a:ln>
            <a:noFill/>
          </a:ln>
        </p:spPr>
      </p:pic>
      <p:pic>
        <p:nvPicPr>
          <p:cNvPr id="200" name="Google Shape;200;p20"/>
          <p:cNvPicPr preferRelativeResize="0"/>
          <p:nvPr/>
        </p:nvPicPr>
        <p:blipFill>
          <a:blip r:embed="rId10">
            <a:alphaModFix/>
          </a:blip>
          <a:stretch>
            <a:fillRect/>
          </a:stretch>
        </p:blipFill>
        <p:spPr>
          <a:xfrm>
            <a:off x="2977200" y="4185587"/>
            <a:ext cx="278300" cy="278300"/>
          </a:xfrm>
          <a:prstGeom prst="rect">
            <a:avLst/>
          </a:prstGeom>
          <a:noFill/>
          <a:ln>
            <a:noFill/>
          </a:ln>
        </p:spPr>
      </p:pic>
      <p:pic>
        <p:nvPicPr>
          <p:cNvPr id="201" name="Google Shape;201;p20"/>
          <p:cNvPicPr preferRelativeResize="0"/>
          <p:nvPr/>
        </p:nvPicPr>
        <p:blipFill>
          <a:blip r:embed="rId10">
            <a:alphaModFix/>
          </a:blip>
          <a:stretch>
            <a:fillRect/>
          </a:stretch>
        </p:blipFill>
        <p:spPr>
          <a:xfrm>
            <a:off x="3309662" y="4185587"/>
            <a:ext cx="278300" cy="278300"/>
          </a:xfrm>
          <a:prstGeom prst="rect">
            <a:avLst/>
          </a:prstGeom>
          <a:noFill/>
          <a:ln>
            <a:noFill/>
          </a:ln>
        </p:spPr>
      </p:pic>
      <p:pic>
        <p:nvPicPr>
          <p:cNvPr id="202" name="Google Shape;202;p20"/>
          <p:cNvPicPr preferRelativeResize="0"/>
          <p:nvPr/>
        </p:nvPicPr>
        <p:blipFill>
          <a:blip r:embed="rId10">
            <a:alphaModFix/>
          </a:blip>
          <a:stretch>
            <a:fillRect/>
          </a:stretch>
        </p:blipFill>
        <p:spPr>
          <a:xfrm>
            <a:off x="3642125" y="4185587"/>
            <a:ext cx="278300" cy="278300"/>
          </a:xfrm>
          <a:prstGeom prst="rect">
            <a:avLst/>
          </a:prstGeom>
          <a:noFill/>
          <a:ln>
            <a:noFill/>
          </a:ln>
        </p:spPr>
      </p:pic>
      <p:pic>
        <p:nvPicPr>
          <p:cNvPr id="203" name="Google Shape;203;p20"/>
          <p:cNvPicPr preferRelativeResize="0"/>
          <p:nvPr/>
        </p:nvPicPr>
        <p:blipFill>
          <a:blip r:embed="rId11">
            <a:alphaModFix/>
          </a:blip>
          <a:stretch>
            <a:fillRect/>
          </a:stretch>
        </p:blipFill>
        <p:spPr>
          <a:xfrm>
            <a:off x="429768" y="3514563"/>
            <a:ext cx="274320" cy="320040"/>
          </a:xfrm>
          <a:prstGeom prst="rect">
            <a:avLst/>
          </a:prstGeom>
          <a:noFill/>
          <a:ln>
            <a:noFill/>
          </a:ln>
        </p:spPr>
      </p:pic>
      <p:pic>
        <p:nvPicPr>
          <p:cNvPr id="204" name="Google Shape;204;p20"/>
          <p:cNvPicPr preferRelativeResize="0"/>
          <p:nvPr/>
        </p:nvPicPr>
        <p:blipFill>
          <a:blip r:embed="rId11">
            <a:alphaModFix/>
          </a:blip>
          <a:stretch>
            <a:fillRect/>
          </a:stretch>
        </p:blipFill>
        <p:spPr>
          <a:xfrm>
            <a:off x="727313" y="3509288"/>
            <a:ext cx="274320" cy="320040"/>
          </a:xfrm>
          <a:prstGeom prst="rect">
            <a:avLst/>
          </a:prstGeom>
          <a:noFill/>
          <a:ln>
            <a:noFill/>
          </a:ln>
        </p:spPr>
      </p:pic>
      <p:pic>
        <p:nvPicPr>
          <p:cNvPr id="205" name="Google Shape;205;p20"/>
          <p:cNvPicPr preferRelativeResize="0"/>
          <p:nvPr/>
        </p:nvPicPr>
        <p:blipFill>
          <a:blip r:embed="rId11">
            <a:alphaModFix/>
          </a:blip>
          <a:stretch>
            <a:fillRect/>
          </a:stretch>
        </p:blipFill>
        <p:spPr>
          <a:xfrm>
            <a:off x="1040725" y="3522350"/>
            <a:ext cx="274320" cy="320040"/>
          </a:xfrm>
          <a:prstGeom prst="rect">
            <a:avLst/>
          </a:prstGeom>
          <a:noFill/>
          <a:ln>
            <a:noFill/>
          </a:ln>
        </p:spPr>
      </p:pic>
      <p:pic>
        <p:nvPicPr>
          <p:cNvPr id="206" name="Google Shape;206;p20"/>
          <p:cNvPicPr preferRelativeResize="0"/>
          <p:nvPr/>
        </p:nvPicPr>
        <p:blipFill>
          <a:blip r:embed="rId11">
            <a:alphaModFix/>
          </a:blip>
          <a:stretch>
            <a:fillRect/>
          </a:stretch>
        </p:blipFill>
        <p:spPr>
          <a:xfrm>
            <a:off x="1354138" y="3514563"/>
            <a:ext cx="274320" cy="320040"/>
          </a:xfrm>
          <a:prstGeom prst="rect">
            <a:avLst/>
          </a:prstGeom>
          <a:noFill/>
          <a:ln>
            <a:noFill/>
          </a:ln>
        </p:spPr>
      </p:pic>
      <p:pic>
        <p:nvPicPr>
          <p:cNvPr id="207" name="Google Shape;207;p20"/>
          <p:cNvPicPr preferRelativeResize="0"/>
          <p:nvPr/>
        </p:nvPicPr>
        <p:blipFill>
          <a:blip r:embed="rId11">
            <a:alphaModFix/>
          </a:blip>
          <a:stretch>
            <a:fillRect/>
          </a:stretch>
        </p:blipFill>
        <p:spPr>
          <a:xfrm>
            <a:off x="429768" y="3901313"/>
            <a:ext cx="274320" cy="320040"/>
          </a:xfrm>
          <a:prstGeom prst="rect">
            <a:avLst/>
          </a:prstGeom>
          <a:noFill/>
          <a:ln>
            <a:noFill/>
          </a:ln>
        </p:spPr>
      </p:pic>
      <p:pic>
        <p:nvPicPr>
          <p:cNvPr id="208" name="Google Shape;208;p20"/>
          <p:cNvPicPr preferRelativeResize="0"/>
          <p:nvPr/>
        </p:nvPicPr>
        <p:blipFill>
          <a:blip r:embed="rId11">
            <a:alphaModFix/>
          </a:blip>
          <a:stretch>
            <a:fillRect/>
          </a:stretch>
        </p:blipFill>
        <p:spPr>
          <a:xfrm>
            <a:off x="727313" y="3901313"/>
            <a:ext cx="274320" cy="320040"/>
          </a:xfrm>
          <a:prstGeom prst="rect">
            <a:avLst/>
          </a:prstGeom>
          <a:noFill/>
          <a:ln>
            <a:noFill/>
          </a:ln>
        </p:spPr>
      </p:pic>
      <p:pic>
        <p:nvPicPr>
          <p:cNvPr id="209" name="Google Shape;209;p20"/>
          <p:cNvPicPr preferRelativeResize="0"/>
          <p:nvPr/>
        </p:nvPicPr>
        <p:blipFill>
          <a:blip r:embed="rId11">
            <a:alphaModFix/>
          </a:blip>
          <a:stretch>
            <a:fillRect/>
          </a:stretch>
        </p:blipFill>
        <p:spPr>
          <a:xfrm>
            <a:off x="1058988" y="3901313"/>
            <a:ext cx="274320" cy="320040"/>
          </a:xfrm>
          <a:prstGeom prst="rect">
            <a:avLst/>
          </a:prstGeom>
          <a:noFill/>
          <a:ln>
            <a:noFill/>
          </a:ln>
        </p:spPr>
      </p:pic>
      <p:pic>
        <p:nvPicPr>
          <p:cNvPr id="210" name="Google Shape;210;p20"/>
          <p:cNvPicPr preferRelativeResize="0"/>
          <p:nvPr/>
        </p:nvPicPr>
        <p:blipFill>
          <a:blip r:embed="rId11">
            <a:alphaModFix/>
          </a:blip>
          <a:stretch>
            <a:fillRect/>
          </a:stretch>
        </p:blipFill>
        <p:spPr>
          <a:xfrm>
            <a:off x="1354138" y="3901313"/>
            <a:ext cx="274320" cy="320040"/>
          </a:xfrm>
          <a:prstGeom prst="rect">
            <a:avLst/>
          </a:prstGeom>
          <a:noFill/>
          <a:ln>
            <a:noFill/>
          </a:ln>
        </p:spPr>
      </p:pic>
      <p:pic>
        <p:nvPicPr>
          <p:cNvPr id="211" name="Google Shape;211;p20"/>
          <p:cNvPicPr preferRelativeResize="0"/>
          <p:nvPr/>
        </p:nvPicPr>
        <p:blipFill>
          <a:blip r:embed="rId11">
            <a:alphaModFix/>
          </a:blip>
          <a:stretch>
            <a:fillRect/>
          </a:stretch>
        </p:blipFill>
        <p:spPr>
          <a:xfrm>
            <a:off x="727313" y="4288536"/>
            <a:ext cx="274320" cy="320040"/>
          </a:xfrm>
          <a:prstGeom prst="rect">
            <a:avLst/>
          </a:prstGeom>
          <a:noFill/>
          <a:ln>
            <a:noFill/>
          </a:ln>
        </p:spPr>
      </p:pic>
      <p:pic>
        <p:nvPicPr>
          <p:cNvPr id="212" name="Google Shape;212;p20"/>
          <p:cNvPicPr preferRelativeResize="0"/>
          <p:nvPr/>
        </p:nvPicPr>
        <p:blipFill>
          <a:blip r:embed="rId11">
            <a:alphaModFix/>
          </a:blip>
          <a:stretch>
            <a:fillRect/>
          </a:stretch>
        </p:blipFill>
        <p:spPr>
          <a:xfrm>
            <a:off x="429768" y="4288536"/>
            <a:ext cx="274320" cy="320040"/>
          </a:xfrm>
          <a:prstGeom prst="rect">
            <a:avLst/>
          </a:prstGeom>
          <a:noFill/>
          <a:ln>
            <a:noFill/>
          </a:ln>
        </p:spPr>
      </p:pic>
      <p:pic>
        <p:nvPicPr>
          <p:cNvPr id="213" name="Google Shape;213;p20"/>
          <p:cNvPicPr preferRelativeResize="0"/>
          <p:nvPr/>
        </p:nvPicPr>
        <p:blipFill>
          <a:blip r:embed="rId11">
            <a:alphaModFix/>
          </a:blip>
          <a:stretch>
            <a:fillRect/>
          </a:stretch>
        </p:blipFill>
        <p:spPr>
          <a:xfrm>
            <a:off x="1058988" y="4280263"/>
            <a:ext cx="274320" cy="320040"/>
          </a:xfrm>
          <a:prstGeom prst="rect">
            <a:avLst/>
          </a:prstGeom>
          <a:noFill/>
          <a:ln>
            <a:noFill/>
          </a:ln>
        </p:spPr>
      </p:pic>
      <p:pic>
        <p:nvPicPr>
          <p:cNvPr id="214" name="Google Shape;214;p20"/>
          <p:cNvPicPr preferRelativeResize="0"/>
          <p:nvPr/>
        </p:nvPicPr>
        <p:blipFill>
          <a:blip r:embed="rId11">
            <a:alphaModFix/>
          </a:blip>
          <a:stretch>
            <a:fillRect/>
          </a:stretch>
        </p:blipFill>
        <p:spPr>
          <a:xfrm>
            <a:off x="1390663" y="4288063"/>
            <a:ext cx="274320" cy="320040"/>
          </a:xfrm>
          <a:prstGeom prst="rect">
            <a:avLst/>
          </a:prstGeom>
          <a:noFill/>
          <a:ln>
            <a:noFill/>
          </a:ln>
        </p:spPr>
      </p:pic>
      <p:pic>
        <p:nvPicPr>
          <p:cNvPr id="215" name="Google Shape;215;p20"/>
          <p:cNvPicPr preferRelativeResize="0"/>
          <p:nvPr/>
        </p:nvPicPr>
        <p:blipFill>
          <a:blip r:embed="rId11">
            <a:alphaModFix/>
          </a:blip>
          <a:stretch>
            <a:fillRect/>
          </a:stretch>
        </p:blipFill>
        <p:spPr>
          <a:xfrm>
            <a:off x="1685813" y="4288536"/>
            <a:ext cx="274320" cy="320040"/>
          </a:xfrm>
          <a:prstGeom prst="rect">
            <a:avLst/>
          </a:prstGeom>
          <a:noFill/>
          <a:ln>
            <a:noFill/>
          </a:ln>
        </p:spPr>
      </p:pic>
      <p:pic>
        <p:nvPicPr>
          <p:cNvPr id="216" name="Google Shape;216;p20"/>
          <p:cNvPicPr preferRelativeResize="0"/>
          <p:nvPr/>
        </p:nvPicPr>
        <p:blipFill>
          <a:blip r:embed="rId11">
            <a:alphaModFix/>
          </a:blip>
          <a:stretch>
            <a:fillRect/>
          </a:stretch>
        </p:blipFill>
        <p:spPr>
          <a:xfrm>
            <a:off x="1667550" y="3913538"/>
            <a:ext cx="274320" cy="320040"/>
          </a:xfrm>
          <a:prstGeom prst="rect">
            <a:avLst/>
          </a:prstGeom>
          <a:noFill/>
          <a:ln>
            <a:noFill/>
          </a:ln>
        </p:spPr>
      </p:pic>
      <p:pic>
        <p:nvPicPr>
          <p:cNvPr id="217" name="Google Shape;217;p20"/>
          <p:cNvPicPr preferRelativeResize="0"/>
          <p:nvPr/>
        </p:nvPicPr>
        <p:blipFill>
          <a:blip r:embed="rId5">
            <a:alphaModFix/>
          </a:blip>
          <a:stretch>
            <a:fillRect/>
          </a:stretch>
        </p:blipFill>
        <p:spPr>
          <a:xfrm>
            <a:off x="5073389" y="3856575"/>
            <a:ext cx="747149" cy="747184"/>
          </a:xfrm>
          <a:prstGeom prst="rect">
            <a:avLst/>
          </a:prstGeom>
          <a:noFill/>
          <a:ln>
            <a:noFill/>
          </a:ln>
        </p:spPr>
      </p:pic>
      <p:pic>
        <p:nvPicPr>
          <p:cNvPr id="218" name="Google Shape;218;p20"/>
          <p:cNvPicPr preferRelativeResize="0"/>
          <p:nvPr/>
        </p:nvPicPr>
        <p:blipFill>
          <a:blip r:embed="rId4">
            <a:alphaModFix/>
          </a:blip>
          <a:stretch>
            <a:fillRect/>
          </a:stretch>
        </p:blipFill>
        <p:spPr>
          <a:xfrm>
            <a:off x="2250225" y="1619500"/>
            <a:ext cx="688975" cy="688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1"/>
          <p:cNvSpPr txBox="1"/>
          <p:nvPr>
            <p:ph type="title"/>
          </p:nvPr>
        </p:nvSpPr>
        <p:spPr>
          <a:xfrm>
            <a:off x="274325" y="301750"/>
            <a:ext cx="8786400" cy="78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Study 2: Comparing microtask programming to traditional development</a:t>
            </a:r>
            <a:endParaRPr b="1" sz="2400"/>
          </a:p>
        </p:txBody>
      </p:sp>
      <p:sp>
        <p:nvSpPr>
          <p:cNvPr id="224" name="Google Shape;224;p21"/>
          <p:cNvSpPr txBox="1"/>
          <p:nvPr>
            <p:ph idx="12" type="sldNum"/>
          </p:nvPr>
        </p:nvSpPr>
        <p:spPr>
          <a:xfrm>
            <a:off x="8595333"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25" name="Google Shape;225;p21"/>
          <p:cNvGraphicFramePr/>
          <p:nvPr/>
        </p:nvGraphicFramePr>
        <p:xfrm>
          <a:off x="365760" y="1143925"/>
          <a:ext cx="3000000" cy="3000000"/>
        </p:xfrm>
        <a:graphic>
          <a:graphicData uri="http://schemas.openxmlformats.org/drawingml/2006/table">
            <a:tbl>
              <a:tblPr>
                <a:noFill/>
                <a:tableStyleId>{A95D81CF-B8BC-4C8E-B143-A30DC01C4D50}</a:tableStyleId>
              </a:tblPr>
              <a:tblGrid>
                <a:gridCol w="1432425"/>
                <a:gridCol w="4338675"/>
                <a:gridCol w="1304025"/>
                <a:gridCol w="1367575"/>
              </a:tblGrid>
              <a:tr h="468600">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a:t>Description</a:t>
                      </a:r>
                      <a:endParaRPr b="1"/>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a:t>Traditional development</a:t>
                      </a:r>
                      <a:endParaRPr b="1"/>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a:t>Microtask programming</a:t>
                      </a:r>
                      <a:endParaRPr b="1"/>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000000"/>
                      </a:solidFill>
                      <a:prstDash val="solid"/>
                      <a:round/>
                      <a:headEnd len="sm" w="sm" type="none"/>
                      <a:tailEnd len="sm" w="sm" type="none"/>
                    </a:lnB>
                  </a:tcPr>
                </a:tc>
              </a:tr>
              <a:tr h="344775">
                <a:tc rowSpan="2">
                  <a:txBody>
                    <a:bodyPr/>
                    <a:lstStyle/>
                    <a:p>
                      <a:pPr indent="0" lvl="0" marL="0" rtl="0" algn="ctr">
                        <a:spcBef>
                          <a:spcPts val="0"/>
                        </a:spcBef>
                        <a:spcAft>
                          <a:spcPts val="0"/>
                        </a:spcAft>
                        <a:buNone/>
                      </a:pPr>
                      <a:r>
                        <a:rPr b="1" lang="en"/>
                        <a:t>O</a:t>
                      </a:r>
                      <a:r>
                        <a:rPr b="1" lang="en"/>
                        <a:t>nboarding</a:t>
                      </a:r>
                      <a:endParaRPr b="1"/>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a:t>Writing</a:t>
                      </a:r>
                      <a:r>
                        <a:rPr lang="en"/>
                        <a:t> first LOC (min)</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000000"/>
                      </a:solidFill>
                      <a:prstDash val="solid"/>
                      <a:round/>
                      <a:headEnd len="sm" w="sm" type="none"/>
                      <a:tailEnd len="sm" w="sm" type="none"/>
                    </a:lnT>
                  </a:tcPr>
                </a:tc>
                <a:tc>
                  <a:txBody>
                    <a:bodyPr/>
                    <a:lstStyle/>
                    <a:p>
                      <a:pPr indent="0" lvl="0" marL="0" rtl="0" algn="ctr">
                        <a:spcBef>
                          <a:spcPts val="0"/>
                        </a:spcBef>
                        <a:spcAft>
                          <a:spcPts val="0"/>
                        </a:spcAft>
                        <a:buNone/>
                      </a:pPr>
                      <a:r>
                        <a:rPr lang="en"/>
                        <a:t>44</a:t>
                      </a:r>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000000"/>
                      </a:solidFill>
                      <a:prstDash val="solid"/>
                      <a:round/>
                      <a:headEnd len="sm" w="sm" type="none"/>
                      <a:tailEnd len="sm" w="sm" type="none"/>
                    </a:lnT>
                  </a:tcPr>
                </a:tc>
                <a:tc>
                  <a:txBody>
                    <a:bodyPr/>
                    <a:lstStyle/>
                    <a:p>
                      <a:pPr indent="0" lvl="0" marL="0" rtl="0" algn="ctr">
                        <a:spcBef>
                          <a:spcPts val="0"/>
                        </a:spcBef>
                        <a:spcAft>
                          <a:spcPts val="0"/>
                        </a:spcAft>
                        <a:buNone/>
                      </a:pPr>
                      <a:r>
                        <a:rPr lang="en"/>
                        <a:t>20</a:t>
                      </a:r>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000000"/>
                      </a:solidFill>
                      <a:prstDash val="solid"/>
                      <a:round/>
                      <a:headEnd len="sm" w="sm" type="none"/>
                      <a:tailEnd len="sm" w="sm" type="none"/>
                    </a:lnT>
                  </a:tcPr>
                </a:tc>
              </a:tr>
              <a:tr h="344775">
                <a:tc vMerge="1"/>
                <a:tc>
                  <a:txBody>
                    <a:bodyPr/>
                    <a:lstStyle/>
                    <a:p>
                      <a:pPr indent="0" lvl="0" marL="0" rtl="0" algn="l">
                        <a:spcBef>
                          <a:spcPts val="0"/>
                        </a:spcBef>
                        <a:spcAft>
                          <a:spcPts val="0"/>
                        </a:spcAft>
                        <a:buClr>
                          <a:schemeClr val="dk1"/>
                        </a:buClr>
                        <a:buSzPts val="1100"/>
                        <a:buFont typeface="Arial"/>
                        <a:buNone/>
                      </a:pPr>
                      <a:r>
                        <a:rPr lang="en">
                          <a:solidFill>
                            <a:schemeClr val="dk1"/>
                          </a:solidFill>
                        </a:rPr>
                        <a:t>C</a:t>
                      </a:r>
                      <a:r>
                        <a:rPr lang="en">
                          <a:solidFill>
                            <a:schemeClr val="dk1"/>
                          </a:solidFill>
                        </a:rPr>
                        <a:t>ompleting first task (min)</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FFFFFF"/>
                      </a:solidFill>
                      <a:prstDash val="solid"/>
                      <a:round/>
                      <a:headEnd len="sm" w="sm" type="none"/>
                      <a:tailEnd len="sm" w="sm" type="none"/>
                    </a:lnR>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156</a:t>
                      </a:r>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22</a:t>
                      </a:r>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B cap="flat" cmpd="sng" w="19050">
                      <a:solidFill>
                        <a:srgbClr val="000000"/>
                      </a:solidFill>
                      <a:prstDash val="solid"/>
                      <a:round/>
                      <a:headEnd len="sm" w="sm" type="none"/>
                      <a:tailEnd len="sm" w="sm" type="none"/>
                    </a:lnB>
                  </a:tcPr>
                </a:tc>
              </a:tr>
              <a:tr h="678150">
                <a:tc>
                  <a:txBody>
                    <a:bodyPr/>
                    <a:lstStyle/>
                    <a:p>
                      <a:pPr indent="0" lvl="0" marL="0" rtl="0" algn="ctr">
                        <a:spcBef>
                          <a:spcPts val="0"/>
                        </a:spcBef>
                        <a:spcAft>
                          <a:spcPts val="0"/>
                        </a:spcAft>
                        <a:buNone/>
                      </a:pPr>
                      <a:r>
                        <a:rPr b="1" lang="en"/>
                        <a:t>Time to market</a:t>
                      </a:r>
                      <a:endParaRPr b="1"/>
                    </a:p>
                  </a:txBody>
                  <a:tcPr marT="91425" marB="91425" marR="91425" marL="91425" anchor="ctr">
                    <a:lnL cap="flat" cmpd="sng" w="9525">
                      <a:solidFill>
                        <a:srgbClr val="9E9E9E">
                          <a:alpha val="0"/>
                        </a:srgbClr>
                      </a:solidFill>
                      <a:prstDash val="solid"/>
                      <a:round/>
                      <a:headEnd len="sm" w="sm" type="none"/>
                      <a:tailEnd len="sm" w="sm" type="none"/>
                    </a:lnL>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a:t>Percent of logic implemented correctly </a:t>
                      </a:r>
                      <a:endParaRPr/>
                    </a:p>
                  </a:txBody>
                  <a:tcPr marT="91425" marB="91425" marR="91425" marL="91425" anchor="ctr">
                    <a:lnR cap="flat" cmpd="sng" w="9525">
                      <a:solidFill>
                        <a:srgbClr val="FFFFFF"/>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13%</a:t>
                      </a:r>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75%</a:t>
                      </a:r>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725775">
                <a:tc>
                  <a:txBody>
                    <a:bodyPr/>
                    <a:lstStyle/>
                    <a:p>
                      <a:pPr indent="0" lvl="0" marL="0" rtl="0" algn="ctr">
                        <a:spcBef>
                          <a:spcPts val="0"/>
                        </a:spcBef>
                        <a:spcAft>
                          <a:spcPts val="0"/>
                        </a:spcAft>
                        <a:buNone/>
                      </a:pPr>
                      <a:r>
                        <a:rPr b="1" lang="en"/>
                        <a:t>Maintainability</a:t>
                      </a:r>
                      <a:endParaRPr b="1"/>
                    </a:p>
                  </a:txBody>
                  <a:tcPr marT="91425" marB="91425" marR="91425" marL="91425" anchor="ctr">
                    <a:lnL cap="flat" cmpd="sng" w="9525">
                      <a:solidFill>
                        <a:srgbClr val="9E9E9E">
                          <a:alpha val="0"/>
                        </a:srgbClr>
                      </a:solidFill>
                      <a:prstDash val="solid"/>
                      <a:round/>
                      <a:headEnd len="sm" w="sm" type="none"/>
                      <a:tailEnd len="sm" w="sm" type="none"/>
                    </a:lnL>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a:t>E</a:t>
                      </a:r>
                      <a:r>
                        <a:rPr lang="en"/>
                        <a:t>asy to read or make changes to the code. (1 to 5)</a:t>
                      </a:r>
                      <a:endParaRPr/>
                    </a:p>
                  </a:txBody>
                  <a:tcPr marT="91425" marB="91425" marR="91425" marL="91425" anchor="ctr">
                    <a:lnR cap="flat" cmpd="sng" w="9525">
                      <a:solidFill>
                        <a:srgbClr val="FFFFFF"/>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3.3</a:t>
                      </a:r>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3.6</a:t>
                      </a:r>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68600">
                <a:tc>
                  <a:txBody>
                    <a:bodyPr/>
                    <a:lstStyle/>
                    <a:p>
                      <a:pPr indent="0" lvl="0" marL="0" rtl="0" algn="ctr">
                        <a:spcBef>
                          <a:spcPts val="0"/>
                        </a:spcBef>
                        <a:spcAft>
                          <a:spcPts val="0"/>
                        </a:spcAft>
                        <a:buNone/>
                      </a:pPr>
                      <a:r>
                        <a:rPr b="1" lang="en"/>
                        <a:t>Individual productivity</a:t>
                      </a:r>
                      <a:endParaRPr b="1"/>
                    </a:p>
                  </a:txBody>
                  <a:tcPr marT="91425" marB="91425" marR="91425" marL="91425" anchor="ctr">
                    <a:lnL cap="flat" cmpd="sng" w="9525">
                      <a:solidFill>
                        <a:srgbClr val="9E9E9E">
                          <a:alpha val="0"/>
                        </a:srgbClr>
                      </a:solidFill>
                      <a:prstDash val="solid"/>
                      <a:round/>
                      <a:headEnd len="sm" w="sm" type="none"/>
                      <a:tailEnd len="sm" w="sm" type="none"/>
                    </a:lnL>
                    <a:lnT cap="flat" cmpd="sng" w="19050">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a:t>B</a:t>
                      </a:r>
                      <a:r>
                        <a:rPr lang="en"/>
                        <a:t>ehaviors covered per hour</a:t>
                      </a:r>
                      <a:endParaRPr/>
                    </a:p>
                  </a:txBody>
                  <a:tcPr marT="91425" marB="91425" marR="91425" marL="91425" anchor="ctr">
                    <a:lnR cap="flat" cmpd="sng" w="9525">
                      <a:solidFill>
                        <a:srgbClr val="FFFFFF"/>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a:t>1.5</a:t>
                      </a:r>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a:t>2.2</a:t>
                      </a:r>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