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26.xml.rels" ContentType="application/vnd.openxmlformats-package.relationships+xml"/>
  <Override PartName="/ppt/notesSlides/notesSlide26.xml" ContentType="application/vnd.openxmlformats-officedocument.presentationml.notesSlide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jpeg" ContentType="image/jpe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915D731-CC22-4D37-A90E-9DB5A0DFE26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42000"/>
              </a:lnSpc>
            </a:pP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   </a:t>
            </a: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Adapt the population size according to the mean coefficient of variation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   </a:t>
            </a: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error criterion, as detailed in [#klingerhasenaueradaptive]_ .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   </a:t>
            </a: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This strategy tries to respond to the shape of the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   </a:t>
            </a: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current posterior approximation by selecting the population size such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   </a:t>
            </a: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that the variation of the density estimates matches the target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   </a:t>
            </a: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variation given via the mean_cv argument.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   </a:t>
            </a: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Parameters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   </a:t>
            </a: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----------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   </a:t>
            </a: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start_nr_particles: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       </a:t>
            </a: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Number of particles in the first populations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   </a:t>
            </a: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mean_cv: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       </a:t>
            </a: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The error criterion. Defaults to 0.05.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       </a:t>
            </a: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A smaller value leads generally to larger populations.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       </a:t>
            </a: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The error criterion is the mean coefficient of variation of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42000"/>
              </a:lnSpc>
            </a:pP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       </a:t>
            </a:r>
            <a:r>
              <a:rPr b="0" lang="en-US" sz="900" spc="-1" strike="noStrike">
                <a:solidFill>
                  <a:srgbClr val="032f62"/>
                </a:solidFill>
                <a:latin typeface="Consolas"/>
                <a:ea typeface="Consolas"/>
              </a:rPr>
              <a:t>the estimated KDE.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760" y="3831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ubTitle"/>
          </p:nvPr>
        </p:nvSpPr>
        <p:spPr>
          <a:xfrm>
            <a:off x="311760" y="1106280"/>
            <a:ext cx="8520120" cy="910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467784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311760" y="3831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 type="body"/>
          </p:nvPr>
        </p:nvSpPr>
        <p:spPr>
          <a:xfrm>
            <a:off x="467784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319248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607320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 type="body"/>
          </p:nvPr>
        </p:nvSpPr>
        <p:spPr>
          <a:xfrm>
            <a:off x="31176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6"/>
          <p:cNvSpPr>
            <a:spLocks noGrp="1"/>
          </p:cNvSpPr>
          <p:nvPr>
            <p:ph type="body"/>
          </p:nvPr>
        </p:nvSpPr>
        <p:spPr>
          <a:xfrm>
            <a:off x="319248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7"/>
          <p:cNvSpPr>
            <a:spLocks noGrp="1"/>
          </p:cNvSpPr>
          <p:nvPr>
            <p:ph type="body"/>
          </p:nvPr>
        </p:nvSpPr>
        <p:spPr>
          <a:xfrm>
            <a:off x="607320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784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9248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7320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1176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9248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7320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1106280"/>
            <a:ext cx="8520120" cy="910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3831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784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9248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7320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1176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19248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7320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311760" y="1106280"/>
            <a:ext cx="8520120" cy="910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784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11760" y="3831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784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19248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7320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31176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19248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7320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311760" y="1106280"/>
            <a:ext cx="8520120" cy="910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784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11760" y="3831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784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19248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7320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31176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19248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7320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311760" y="1106280"/>
            <a:ext cx="8520120" cy="910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784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11760" y="3831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784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1106280"/>
            <a:ext cx="8520120" cy="910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19248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7320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31176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19248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7320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311760" y="1106280"/>
            <a:ext cx="8520120" cy="910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784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311760" y="3831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67784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319248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7320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31176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319248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607320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311760" y="1106280"/>
            <a:ext cx="8520120" cy="910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84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67784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311760" y="3831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67784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319248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7320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31176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6"/>
          <p:cNvSpPr>
            <a:spLocks noGrp="1"/>
          </p:cNvSpPr>
          <p:nvPr>
            <p:ph type="body"/>
          </p:nvPr>
        </p:nvSpPr>
        <p:spPr>
          <a:xfrm>
            <a:off x="319248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7"/>
          <p:cNvSpPr>
            <a:spLocks noGrp="1"/>
          </p:cNvSpPr>
          <p:nvPr>
            <p:ph type="body"/>
          </p:nvPr>
        </p:nvSpPr>
        <p:spPr>
          <a:xfrm>
            <a:off x="607320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311760" y="1106280"/>
            <a:ext cx="8520120" cy="910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67784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311760" y="3831480"/>
            <a:ext cx="852012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7840" y="315216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31176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4677840" y="3831480"/>
            <a:ext cx="415764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319248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6073200" y="315216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 type="body"/>
          </p:nvPr>
        </p:nvSpPr>
        <p:spPr>
          <a:xfrm>
            <a:off x="31176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6"/>
          <p:cNvSpPr>
            <a:spLocks noGrp="1"/>
          </p:cNvSpPr>
          <p:nvPr>
            <p:ph type="body"/>
          </p:nvPr>
        </p:nvSpPr>
        <p:spPr>
          <a:xfrm>
            <a:off x="319248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7"/>
          <p:cNvSpPr>
            <a:spLocks noGrp="1"/>
          </p:cNvSpPr>
          <p:nvPr>
            <p:ph type="body"/>
          </p:nvPr>
        </p:nvSpPr>
        <p:spPr>
          <a:xfrm>
            <a:off x="6073200" y="3831480"/>
            <a:ext cx="2743200" cy="61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ubTitle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517C0E1-5A12-4209-873A-841C741FCB18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0" y="1905480"/>
            <a:ext cx="9143640" cy="1636560"/>
          </a:xfrm>
          <a:prstGeom prst="rect">
            <a:avLst/>
          </a:prstGeom>
          <a:solidFill>
            <a:srgbClr val="0354a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83960" y="1999080"/>
            <a:ext cx="8520120" cy="15073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Google Shape;14;p2" descr=""/>
          <p:cNvPicPr/>
          <p:nvPr/>
        </p:nvPicPr>
        <p:blipFill>
          <a:blip r:embed="rId2"/>
          <a:stretch/>
        </p:blipFill>
        <p:spPr>
          <a:xfrm>
            <a:off x="6102360" y="690840"/>
            <a:ext cx="2918520" cy="112644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87CEE7E-F0C7-42ED-B0DC-8F69303816DC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5D68741-41EB-417D-81C1-30F0899E2B6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83" name="Google Shape;23;p4" descr=""/>
          <p:cNvPicPr/>
          <p:nvPr/>
        </p:nvPicPr>
        <p:blipFill>
          <a:blip r:embed="rId2"/>
          <a:stretch/>
        </p:blipFill>
        <p:spPr>
          <a:xfrm>
            <a:off x="52200" y="4592880"/>
            <a:ext cx="917640" cy="353880"/>
          </a:xfrm>
          <a:prstGeom prst="rect">
            <a:avLst/>
          </a:prstGeom>
          <a:ln>
            <a:noFill/>
          </a:ln>
        </p:spPr>
      </p:pic>
      <p:sp>
        <p:nvSpPr>
          <p:cNvPr id="84" name="CustomShape 4"/>
          <p:cNvSpPr/>
          <p:nvPr/>
        </p:nvSpPr>
        <p:spPr>
          <a:xfrm>
            <a:off x="0" y="4999320"/>
            <a:ext cx="9143640" cy="143640"/>
          </a:xfrm>
          <a:prstGeom prst="rect">
            <a:avLst/>
          </a:prstGeom>
          <a:solidFill>
            <a:srgbClr val="0354a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9233D62-09DB-4A4A-98E3-B7AE9751491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23" name="Google Shape;35;p6" descr=""/>
          <p:cNvPicPr/>
          <p:nvPr/>
        </p:nvPicPr>
        <p:blipFill>
          <a:blip r:embed="rId2"/>
          <a:stretch/>
        </p:blipFill>
        <p:spPr>
          <a:xfrm>
            <a:off x="52200" y="4592880"/>
            <a:ext cx="917640" cy="35388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0" y="4999320"/>
            <a:ext cx="9143640" cy="143640"/>
          </a:xfrm>
          <a:prstGeom prst="rect">
            <a:avLst/>
          </a:prstGeom>
          <a:solidFill>
            <a:srgbClr val="0354a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979E3D5-A812-4F86-962F-7EC7CDF71B1D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66" name="Google Shape;30;p5" descr=""/>
          <p:cNvPicPr/>
          <p:nvPr/>
        </p:nvPicPr>
        <p:blipFill>
          <a:blip r:embed="rId2"/>
          <a:stretch/>
        </p:blipFill>
        <p:spPr>
          <a:xfrm>
            <a:off x="52200" y="4592880"/>
            <a:ext cx="917640" cy="353880"/>
          </a:xfrm>
          <a:prstGeom prst="rect">
            <a:avLst/>
          </a:prstGeom>
          <a:ln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0" y="4999320"/>
            <a:ext cx="9143640" cy="143640"/>
          </a:xfrm>
          <a:prstGeom prst="rect">
            <a:avLst/>
          </a:prstGeom>
          <a:solidFill>
            <a:srgbClr val="0354a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1905480"/>
            <a:ext cx="9143640" cy="1636560"/>
          </a:xfrm>
          <a:prstGeom prst="rect">
            <a:avLst/>
          </a:prstGeom>
          <a:solidFill>
            <a:srgbClr val="9594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PlaceHolder 2"/>
          <p:cNvSpPr>
            <a:spLocks noGrp="1"/>
          </p:cNvSpPr>
          <p:nvPr>
            <p:ph type="title"/>
          </p:nvPr>
        </p:nvSpPr>
        <p:spPr>
          <a:xfrm>
            <a:off x="311760" y="2303280"/>
            <a:ext cx="8520120" cy="8413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CB65E71-97B1-409B-AFC8-98D9691970B0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rgbClr val="9594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PlaceHolder 2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18CDEF9-734E-4527-8220-737CCDF6C21B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12000" spc="-1" strike="noStrike">
                <a:solidFill>
                  <a:srgbClr val="000000"/>
                </a:solidFill>
                <a:latin typeface="Arial"/>
                <a:ea typeface="Arial"/>
              </a:rPr>
              <a:t>xx%</a:t>
            </a:r>
            <a:endParaRPr b="0" lang="en-US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A54B6DC-8524-431A-BFDA-99C329B332B8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9EB06F3-6A21-45ED-8E36-FF37C51EFB7A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326" name="Google Shape;41;p7" descr=""/>
          <p:cNvPicPr/>
          <p:nvPr/>
        </p:nvPicPr>
        <p:blipFill>
          <a:blip r:embed="rId2"/>
          <a:stretch/>
        </p:blipFill>
        <p:spPr>
          <a:xfrm>
            <a:off x="52200" y="4592880"/>
            <a:ext cx="917640" cy="353880"/>
          </a:xfrm>
          <a:prstGeom prst="rect">
            <a:avLst/>
          </a:prstGeom>
          <a:ln>
            <a:noFill/>
          </a:ln>
        </p:spPr>
      </p:pic>
      <p:sp>
        <p:nvSpPr>
          <p:cNvPr id="327" name="CustomShape 4"/>
          <p:cNvSpPr/>
          <p:nvPr/>
        </p:nvSpPr>
        <p:spPr>
          <a:xfrm>
            <a:off x="0" y="4999320"/>
            <a:ext cx="9143640" cy="143640"/>
          </a:xfrm>
          <a:prstGeom prst="rect">
            <a:avLst/>
          </a:prstGeom>
          <a:solidFill>
            <a:srgbClr val="0354a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5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4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4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4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72360" y="368892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595959"/>
                </a:solidFill>
                <a:latin typeface="Arial"/>
                <a:ea typeface="Arial"/>
              </a:rPr>
              <a:t>Emad Alamoudi, Yannik Schaelte and Jan Hasenauer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Interdisciplinary Research Unit Mathematics and Life Sciences, University of Bonn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595959"/>
                </a:solidFill>
                <a:latin typeface="Arial"/>
                <a:ea typeface="Arial"/>
              </a:rPr>
              <a:t>COMBINE 2020 - 05.10.2020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183960" y="1999080"/>
            <a:ext cx="8520120" cy="150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Arial"/>
                <a:ea typeface="Arial"/>
              </a:rPr>
              <a:t>pyABC: Likelihood-free Inference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5" name="Google Shape;157;p23" descr=""/>
          <p:cNvPicPr/>
          <p:nvPr/>
        </p:nvPicPr>
        <p:blipFill>
          <a:blip r:embed="rId1"/>
          <a:stretch/>
        </p:blipFill>
        <p:spPr>
          <a:xfrm>
            <a:off x="484920" y="1388880"/>
            <a:ext cx="8173440" cy="2896200"/>
          </a:xfrm>
          <a:prstGeom prst="rect">
            <a:avLst/>
          </a:prstGeom>
          <a:ln>
            <a:noFill/>
          </a:ln>
        </p:spPr>
      </p:pic>
      <p:sp>
        <p:nvSpPr>
          <p:cNvPr id="416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5B6ECB1-5741-44F1-BD0E-AABD6E2DFA57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90" dur="indefinite" restart="never" nodeType="tmRoot">
          <p:childTnLst>
            <p:seq>
              <p:cTn id="9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8" name="Google Shape;164;p24" descr=""/>
          <p:cNvPicPr/>
          <p:nvPr/>
        </p:nvPicPr>
        <p:blipFill>
          <a:blip r:embed="rId1"/>
          <a:stretch/>
        </p:blipFill>
        <p:spPr>
          <a:xfrm>
            <a:off x="484920" y="1388880"/>
            <a:ext cx="8173440" cy="2896200"/>
          </a:xfrm>
          <a:prstGeom prst="rect">
            <a:avLst/>
          </a:prstGeom>
          <a:ln>
            <a:noFill/>
          </a:ln>
        </p:spPr>
      </p:pic>
      <p:sp>
        <p:nvSpPr>
          <p:cNvPr id="419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12C72B1-A9CD-4D76-B970-ECC93D43D79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92" dur="indefinite" restart="never" nodeType="tmRoot">
          <p:childTnLst>
            <p:seq>
              <p:cTn id="9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1" name="Google Shape;171;p25" descr=""/>
          <p:cNvPicPr/>
          <p:nvPr/>
        </p:nvPicPr>
        <p:blipFill>
          <a:blip r:embed="rId1"/>
          <a:stretch/>
        </p:blipFill>
        <p:spPr>
          <a:xfrm>
            <a:off x="484920" y="1388880"/>
            <a:ext cx="8173440" cy="2896200"/>
          </a:xfrm>
          <a:prstGeom prst="rect">
            <a:avLst/>
          </a:prstGeom>
          <a:ln>
            <a:noFill/>
          </a:ln>
        </p:spPr>
      </p:pic>
      <p:sp>
        <p:nvSpPr>
          <p:cNvPr id="422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345565A-5B3C-4A07-A171-7C834489C46D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94" dur="indefinite" restart="never" nodeType="tmRoot">
          <p:childTnLst>
            <p:seq>
              <p:cTn id="9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4" name="Google Shape;178;p26" descr=""/>
          <p:cNvPicPr/>
          <p:nvPr/>
        </p:nvPicPr>
        <p:blipFill>
          <a:blip r:embed="rId1"/>
          <a:stretch/>
        </p:blipFill>
        <p:spPr>
          <a:xfrm>
            <a:off x="484920" y="1388880"/>
            <a:ext cx="8173440" cy="2896200"/>
          </a:xfrm>
          <a:prstGeom prst="rect">
            <a:avLst/>
          </a:prstGeom>
          <a:ln>
            <a:noFill/>
          </a:ln>
        </p:spPr>
      </p:pic>
      <p:sp>
        <p:nvSpPr>
          <p:cNvPr id="425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B4878E4-2F7C-4882-8CAA-6B4DD5650FD7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96" dur="indefinite" restart="never" nodeType="tmRoot">
          <p:childTnLst>
            <p:seq>
              <p:cTn id="9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7" name="Google Shape;185;p27" descr=""/>
          <p:cNvPicPr/>
          <p:nvPr/>
        </p:nvPicPr>
        <p:blipFill>
          <a:blip r:embed="rId1"/>
          <a:stretch/>
        </p:blipFill>
        <p:spPr>
          <a:xfrm>
            <a:off x="484920" y="1388880"/>
            <a:ext cx="8173440" cy="2896200"/>
          </a:xfrm>
          <a:prstGeom prst="rect">
            <a:avLst/>
          </a:prstGeom>
          <a:ln>
            <a:noFill/>
          </a:ln>
        </p:spPr>
      </p:pic>
      <p:sp>
        <p:nvSpPr>
          <p:cNvPr id="42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4F14A23-704D-4EFA-A106-EAC0F94CBBAF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98" dur="indefinite" restart="never" nodeType="tmRoot">
          <p:childTnLst>
            <p:seq>
              <p:cTn id="9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Parameter inference - pyABC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TextShape 2"/>
          <p:cNvSpPr txBox="1"/>
          <p:nvPr/>
        </p:nvSpPr>
        <p:spPr>
          <a:xfrm>
            <a:off x="311760" y="1152360"/>
            <a:ext cx="46854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Implement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Approximate Bayesian Computing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 (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ABC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), and uses an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 efficient ABC-SMC approach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Goal of ABC: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Infer parameters θ given data y</a:t>
            </a:r>
            <a:r>
              <a:rPr b="0" lang="en-US" sz="1200" spc="-1" strike="noStrike" baseline="-25000">
                <a:solidFill>
                  <a:srgbClr val="595959"/>
                </a:solidFill>
                <a:latin typeface="Arial"/>
                <a:ea typeface="Arial"/>
              </a:rPr>
              <a:t>obs</a:t>
            </a: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, i.e.  analyze the posterior distribution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Framework for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distributed, scalable, and likelihood-free inference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Already equipped with many handy algorithms: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Adaptive distances, population sizes, transitions kernel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Early rejection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Arial"/>
              </a:rPr>
              <a:t>...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1" name="Google Shape;193;p28" descr=""/>
          <p:cNvPicPr/>
          <p:nvPr/>
        </p:nvPicPr>
        <p:blipFill>
          <a:blip r:embed="rId1"/>
          <a:stretch/>
        </p:blipFill>
        <p:spPr>
          <a:xfrm>
            <a:off x="5102640" y="1383120"/>
            <a:ext cx="3729240" cy="1919880"/>
          </a:xfrm>
          <a:prstGeom prst="rect">
            <a:avLst/>
          </a:prstGeom>
          <a:ln>
            <a:noFill/>
          </a:ln>
        </p:spPr>
      </p:pic>
      <p:pic>
        <p:nvPicPr>
          <p:cNvPr id="432" name="Google Shape;194;p28" descr=""/>
          <p:cNvPicPr/>
          <p:nvPr/>
        </p:nvPicPr>
        <p:blipFill>
          <a:blip r:embed="rId2"/>
          <a:stretch/>
        </p:blipFill>
        <p:spPr>
          <a:xfrm>
            <a:off x="5330160" y="322200"/>
            <a:ext cx="1072080" cy="818280"/>
          </a:xfrm>
          <a:prstGeom prst="rect">
            <a:avLst/>
          </a:prstGeom>
          <a:ln>
            <a:noFill/>
          </a:ln>
        </p:spPr>
      </p:pic>
      <p:sp>
        <p:nvSpPr>
          <p:cNvPr id="433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4F211BC-48DB-420C-A604-EE6876716AA9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34" name="Google Shape;196;p28" descr=""/>
          <p:cNvPicPr/>
          <p:nvPr/>
        </p:nvPicPr>
        <p:blipFill>
          <a:blip r:embed="rId3"/>
          <a:stretch/>
        </p:blipFill>
        <p:spPr>
          <a:xfrm>
            <a:off x="7570800" y="3695040"/>
            <a:ext cx="824040" cy="824040"/>
          </a:xfrm>
          <a:prstGeom prst="rect">
            <a:avLst/>
          </a:prstGeom>
          <a:ln>
            <a:noFill/>
          </a:ln>
        </p:spPr>
      </p:pic>
      <p:sp>
        <p:nvSpPr>
          <p:cNvPr id="435" name="CustomShape 4"/>
          <p:cNvSpPr/>
          <p:nvPr/>
        </p:nvSpPr>
        <p:spPr>
          <a:xfrm>
            <a:off x="7129080" y="4464720"/>
            <a:ext cx="170712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Available at: </a:t>
            </a:r>
            <a:r>
              <a:rPr b="0" lang="en-US" sz="1000" spc="-1" strike="noStrike">
                <a:solidFill>
                  <a:srgbClr val="3d3c40"/>
                </a:solidFill>
                <a:latin typeface="Arial"/>
                <a:ea typeface="Arial"/>
              </a:rPr>
              <a:t> github.com/icb-dcm/pyabc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00" dur="indefinite" restart="never" nodeType="tmRoot">
          <p:childTnLst>
            <p:seq>
              <p:cTn id="10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What’s new?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Exact inference (Schälte et al.,Bioinformatics, 2020)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Adaptive distance functions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Adaptive transitions for discrete parameters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Support of PEtab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6A30E93-2FE1-4176-8AF9-95D29DDD9748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102" dur="indefinite" restart="never" nodeType="tmRoot">
          <p:childTnLst>
            <p:seq>
              <p:cTn id="10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9DD6919-0321-4744-8BF7-AA733B6DEB5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1" name="TextShape 3"/>
          <p:cNvSpPr txBox="1"/>
          <p:nvPr/>
        </p:nvSpPr>
        <p:spPr>
          <a:xfrm>
            <a:off x="265680" y="2802960"/>
            <a:ext cx="4044960" cy="1234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Chemical reaction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42" name="TextShape 4"/>
          <p:cNvSpPr txBox="1"/>
          <p:nvPr/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What we will do?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Fit stochastic chemical reaction kinetics with pyABC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Perform model selection between two competing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CustomShape 5"/>
          <p:cNvSpPr/>
          <p:nvPr/>
        </p:nvSpPr>
        <p:spPr>
          <a:xfrm>
            <a:off x="5999760" y="4557600"/>
            <a:ext cx="171720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Access the example at: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https://bit.ly/36qGOFn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444" name="Google Shape;236;p32" descr=""/>
          <p:cNvPicPr/>
          <p:nvPr/>
        </p:nvPicPr>
        <p:blipFill>
          <a:blip r:embed="rId1"/>
          <a:stretch/>
        </p:blipFill>
        <p:spPr>
          <a:xfrm>
            <a:off x="6178680" y="3175200"/>
            <a:ext cx="1359720" cy="135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4" dur="indefinite" restart="never" nodeType="tmRoot">
          <p:childTnLst>
            <p:seq>
              <p:cTn id="10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Example: The model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We consider the Markov jump process model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𝑚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for conversion of (chemical) species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𝑿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to species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𝒀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The model has a single rate parameter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𝑘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Aft>
                <a:spcPts val="1599"/>
              </a:spcAft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Simulation was carried out using simple Gillespie simulator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7" name="Google Shape;243;p33" descr=""/>
          <p:cNvPicPr/>
          <p:nvPr/>
        </p:nvPicPr>
        <p:blipFill>
          <a:blip r:embed="rId1"/>
          <a:srcRect l="0" t="15717" r="0" b="18536"/>
          <a:stretch/>
        </p:blipFill>
        <p:spPr>
          <a:xfrm>
            <a:off x="3158640" y="2188800"/>
            <a:ext cx="2674080" cy="712440"/>
          </a:xfrm>
          <a:prstGeom prst="rect">
            <a:avLst/>
          </a:prstGeom>
          <a:ln>
            <a:noFill/>
          </a:ln>
        </p:spPr>
      </p:pic>
      <p:sp>
        <p:nvSpPr>
          <p:cNvPr id="448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CA67C67-1C96-49FF-BE29-51E77C898379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106" dur="indefinite" restart="never" nodeType="tmRoot">
          <p:childTnLst>
            <p:seq>
              <p:cTn id="10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Let’s draw one stochastic simulation from model using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𝑘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= 1.5 in 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log10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scale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Example: Models simulation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C8CB43E-9C48-47F1-BA27-03C449609B07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52" name="Google Shape;260;p35" descr=""/>
          <p:cNvPicPr/>
          <p:nvPr/>
        </p:nvPicPr>
        <p:blipFill>
          <a:blip r:embed="rId1"/>
          <a:stretch/>
        </p:blipFill>
        <p:spPr>
          <a:xfrm>
            <a:off x="2752560" y="1920960"/>
            <a:ext cx="3638160" cy="264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8" dur="indefinite" restart="never" nodeType="tmRoot">
          <p:childTnLst>
            <p:seq>
              <p:cTn id="10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75;p14" descr=""/>
          <p:cNvPicPr/>
          <p:nvPr/>
        </p:nvPicPr>
        <p:blipFill>
          <a:blip r:embed="rId1"/>
          <a:stretch/>
        </p:blipFill>
        <p:spPr>
          <a:xfrm>
            <a:off x="1731240" y="407880"/>
            <a:ext cx="5681160" cy="3364920"/>
          </a:xfrm>
          <a:prstGeom prst="rect">
            <a:avLst/>
          </a:prstGeom>
          <a:ln>
            <a:noFill/>
          </a:ln>
        </p:spPr>
      </p:pic>
      <p:sp>
        <p:nvSpPr>
          <p:cNvPr id="373" name="CustomShape 1"/>
          <p:cNvSpPr/>
          <p:nvPr/>
        </p:nvSpPr>
        <p:spPr>
          <a:xfrm>
            <a:off x="1509480" y="3737520"/>
            <a:ext cx="612432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250" spc="-1" strike="noStrike">
                <a:solidFill>
                  <a:srgbClr val="222222"/>
                </a:solidFill>
                <a:latin typeface="Arial"/>
                <a:ea typeface="Arial"/>
              </a:rPr>
              <a:t>Hasenauer et al., J. Coup. Sys. and Mult. Dyn. 2015</a:t>
            </a:r>
            <a:endParaRPr b="0" lang="en-US" sz="125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-162000" y="4076280"/>
            <a:ext cx="946800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800" spc="-1" strike="sngStrike">
                <a:solidFill>
                  <a:srgbClr val="980000"/>
                </a:solidFill>
                <a:latin typeface="Arial"/>
                <a:ea typeface="Arial"/>
              </a:rPr>
              <a:t>likelihood p(D|θ)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How to infer parameters for complex stochastic models?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75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7B8B32D-9B1B-4E54-A30A-A48AAF56B72F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Example: Prior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Using log10 scale for parameter space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Uniform prior over the interval [-1,4] for the rate parameter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8D62D24-9EB1-45B1-AF04-7F2C594675EC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56" name="Google Shape;268;p36" descr=""/>
          <p:cNvPicPr/>
          <p:nvPr/>
        </p:nvPicPr>
        <p:blipFill>
          <a:blip r:embed="rId1"/>
          <a:srcRect l="3408" t="0" r="1343" b="0"/>
          <a:stretch/>
        </p:blipFill>
        <p:spPr>
          <a:xfrm>
            <a:off x="311760" y="2335680"/>
            <a:ext cx="8520120" cy="104940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</p:pic>
    </p:spTree>
  </p:cSld>
  <p:timing>
    <p:tnLst>
      <p:par>
        <p:cTn id="110" dur="indefinite" restart="never" nodeType="tmRoot">
          <p:childTnLst>
            <p:seq>
              <p:cTn id="11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Example: Distance function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Distance function is </a:t>
            </a:r>
            <a:r>
              <a:rPr b="1" i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</a:t>
            </a:r>
            <a:r>
              <a:rPr b="1" i="1" lang="en-US" sz="1800" spc="-1" strike="noStrike" baseline="-25000">
                <a:solidFill>
                  <a:srgbClr val="595959"/>
                </a:solidFill>
                <a:latin typeface="Arial"/>
                <a:ea typeface="Arial"/>
              </a:rPr>
              <a:t>1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norm of two trajectories, evaluated at 20 time points: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9" name="Google Shape;275;p37" descr=""/>
          <p:cNvPicPr/>
          <p:nvPr/>
        </p:nvPicPr>
        <p:blipFill>
          <a:blip r:embed="rId1"/>
          <a:stretch/>
        </p:blipFill>
        <p:spPr>
          <a:xfrm>
            <a:off x="1073160" y="1712880"/>
            <a:ext cx="6997320" cy="812520"/>
          </a:xfrm>
          <a:prstGeom prst="rect">
            <a:avLst/>
          </a:prstGeom>
          <a:ln>
            <a:noFill/>
          </a:ln>
        </p:spPr>
      </p:pic>
      <p:pic>
        <p:nvPicPr>
          <p:cNvPr id="460" name="Google Shape;276;p37" descr=""/>
          <p:cNvPicPr/>
          <p:nvPr/>
        </p:nvPicPr>
        <p:blipFill>
          <a:blip r:embed="rId2"/>
          <a:srcRect l="7881" t="0" r="2932" b="0"/>
          <a:stretch/>
        </p:blipFill>
        <p:spPr>
          <a:xfrm>
            <a:off x="1296000" y="2449800"/>
            <a:ext cx="6551280" cy="242820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</p:pic>
      <p:sp>
        <p:nvSpPr>
          <p:cNvPr id="461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52F3DC1-BB38-44AC-B800-89933E9A9DB3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112" dur="indefinite" restart="never" nodeType="tmRoot">
          <p:childTnLst>
            <p:seq>
              <p:cTn id="11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3" name="Google Shape;283;p38" descr=""/>
          <p:cNvPicPr/>
          <p:nvPr/>
        </p:nvPicPr>
        <p:blipFill>
          <a:blip r:embed="rId1"/>
          <a:stretch/>
        </p:blipFill>
        <p:spPr>
          <a:xfrm>
            <a:off x="484920" y="1388880"/>
            <a:ext cx="8173440" cy="2896200"/>
          </a:xfrm>
          <a:prstGeom prst="rect">
            <a:avLst/>
          </a:prstGeom>
          <a:ln>
            <a:noFill/>
          </a:ln>
        </p:spPr>
      </p:pic>
      <p:sp>
        <p:nvSpPr>
          <p:cNvPr id="464" name="CustomShape 2"/>
          <p:cNvSpPr/>
          <p:nvPr/>
        </p:nvSpPr>
        <p:spPr>
          <a:xfrm>
            <a:off x="1834560" y="2642400"/>
            <a:ext cx="1442520" cy="462240"/>
          </a:xfrm>
          <a:prstGeom prst="rect">
            <a:avLst/>
          </a:prstGeom>
          <a:solidFill>
            <a:srgbClr val="ffd44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Prior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3850560" y="1995120"/>
            <a:ext cx="1442520" cy="462240"/>
          </a:xfrm>
          <a:prstGeom prst="rect">
            <a:avLst/>
          </a:prstGeom>
          <a:solidFill>
            <a:srgbClr val="ffd44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Gillespie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66" name="CustomShape 4"/>
          <p:cNvSpPr/>
          <p:nvPr/>
        </p:nvSpPr>
        <p:spPr>
          <a:xfrm>
            <a:off x="6418080" y="1441440"/>
            <a:ext cx="1442520" cy="735480"/>
          </a:xfrm>
          <a:prstGeom prst="rect">
            <a:avLst/>
          </a:prstGeom>
          <a:solidFill>
            <a:srgbClr val="ffd44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Distance function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67" name="CustomShape 5"/>
          <p:cNvSpPr/>
          <p:nvPr/>
        </p:nvSpPr>
        <p:spPr>
          <a:xfrm>
            <a:off x="3850560" y="4084920"/>
            <a:ext cx="1442520" cy="649440"/>
          </a:xfrm>
          <a:prstGeom prst="rect">
            <a:avLst/>
          </a:prstGeom>
          <a:solidFill>
            <a:srgbClr val="ffd44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Stopping criterion 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468" name="CustomShape 6"/>
          <p:cNvSpPr/>
          <p:nvPr/>
        </p:nvSpPr>
        <p:spPr>
          <a:xfrm>
            <a:off x="6418080" y="3243600"/>
            <a:ext cx="1442520" cy="649440"/>
          </a:xfrm>
          <a:prstGeom prst="rect">
            <a:avLst/>
          </a:prstGeom>
          <a:solidFill>
            <a:srgbClr val="ffd44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Measurement 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9" name="TextShape 7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F48BAB9-6C6B-42CA-AF67-F2BCE4B916C0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114" dur="indefinite" restart="never" nodeType="tmRoot">
          <p:childTnLst>
            <p:seq>
              <p:cTn id="115" dur="indefinite" nodeType="mainSeq">
                <p:childTnLst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294;p39" descr=""/>
          <p:cNvPicPr/>
          <p:nvPr/>
        </p:nvPicPr>
        <p:blipFill>
          <a:blip r:embed="rId1"/>
          <a:srcRect l="1659" t="16790" r="16957" b="8808"/>
          <a:stretch/>
        </p:blipFill>
        <p:spPr>
          <a:xfrm>
            <a:off x="112680" y="1170000"/>
            <a:ext cx="8878680" cy="331164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  <p:sp>
        <p:nvSpPr>
          <p:cNvPr id="47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Example: Fitting 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6EFBDB2-2456-4204-9594-A4EB103AFC46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73" name="Google Shape;297;p39" descr=""/>
          <p:cNvPicPr/>
          <p:nvPr/>
        </p:nvPicPr>
        <p:blipFill>
          <a:blip r:embed="rId2"/>
          <a:stretch/>
        </p:blipFill>
        <p:spPr>
          <a:xfrm>
            <a:off x="136800" y="1162440"/>
            <a:ext cx="8838720" cy="3311640"/>
          </a:xfrm>
          <a:prstGeom prst="rect">
            <a:avLst/>
          </a:prstGeom>
          <a:ln w="9360">
            <a:solidFill>
              <a:schemeClr val="dk1"/>
            </a:solidFill>
            <a:round/>
          </a:ln>
        </p:spPr>
      </p:pic>
    </p:spTree>
  </p:cSld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Example: Model selection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Another Markov jump process models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𝑚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for the same conversion of the chemical species: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Inherits the initial concentration from model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𝑚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Encoded in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= [1, 1] and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post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= [0, 2]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6" name="Google Shape;304;p40" descr=""/>
          <p:cNvPicPr/>
          <p:nvPr/>
        </p:nvPicPr>
        <p:blipFill>
          <a:blip r:embed="rId1"/>
          <a:stretch/>
        </p:blipFill>
        <p:spPr>
          <a:xfrm>
            <a:off x="3513960" y="1872360"/>
            <a:ext cx="2115720" cy="509760"/>
          </a:xfrm>
          <a:prstGeom prst="rect">
            <a:avLst/>
          </a:prstGeom>
          <a:ln>
            <a:noFill/>
          </a:ln>
        </p:spPr>
      </p:pic>
      <p:pic>
        <p:nvPicPr>
          <p:cNvPr id="477" name="Google Shape;305;p40" descr=""/>
          <p:cNvPicPr/>
          <p:nvPr/>
        </p:nvPicPr>
        <p:blipFill>
          <a:blip r:embed="rId2"/>
          <a:srcRect l="12646" t="0" r="0" b="0"/>
          <a:stretch/>
        </p:blipFill>
        <p:spPr>
          <a:xfrm>
            <a:off x="578520" y="3477600"/>
            <a:ext cx="7986960" cy="76680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</p:pic>
      <p:sp>
        <p:nvSpPr>
          <p:cNvPr id="478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875115C-3664-4505-B5D1-B04B3262FA7B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148" dur="indefinite" restart="never" nodeType="tmRoot">
          <p:childTnLst>
            <p:seq>
              <p:cTn id="1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Example: Models simulation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2E8F758-326C-4F78-BE9C-F7CC93EF51C3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1" name="TextShape 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Let’s now draw one stochastic simulation from model using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𝑘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= 1.5,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𝑘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= 0.3617 in 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log10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scale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2" name="Google Shape;314;p41" descr=""/>
          <p:cNvPicPr/>
          <p:nvPr/>
        </p:nvPicPr>
        <p:blipFill>
          <a:blip r:embed="rId1"/>
          <a:stretch/>
        </p:blipFill>
        <p:spPr>
          <a:xfrm>
            <a:off x="1157400" y="2015280"/>
            <a:ext cx="6829200" cy="264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0" dur="indefinite" restart="never" nodeType="tmRoot">
          <p:childTnLst>
            <p:seq>
              <p:cTn id="15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319;p42" descr=""/>
          <p:cNvPicPr/>
          <p:nvPr/>
        </p:nvPicPr>
        <p:blipFill>
          <a:blip r:embed="rId1"/>
          <a:srcRect l="1630" t="16367" r="16827" b="8496"/>
          <a:stretch/>
        </p:blipFill>
        <p:spPr>
          <a:xfrm>
            <a:off x="561240" y="1170360"/>
            <a:ext cx="7911000" cy="297360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</p:pic>
      <p:sp>
        <p:nvSpPr>
          <p:cNvPr id="4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Example: Fitting multiple 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BD85DB5-115F-4B77-9411-A0F96FF731C8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2480400" y="4296600"/>
            <a:ext cx="4182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222222"/>
                </a:solidFill>
                <a:latin typeface="Arial"/>
                <a:ea typeface="Arial"/>
              </a:rPr>
              <a:t>Klinger, et al.,</a:t>
            </a:r>
            <a:r>
              <a:rPr b="0" i="1" lang="en-US" sz="1000" spc="-1" strike="noStrike">
                <a:solidFill>
                  <a:srgbClr val="222222"/>
                </a:solidFill>
                <a:latin typeface="Arial"/>
                <a:ea typeface="Arial"/>
              </a:rPr>
              <a:t>International Conference on Computational Methods in Systems Biology</a:t>
            </a:r>
            <a:r>
              <a:rPr b="0" lang="en-US" sz="1000" spc="-1" strike="noStrike">
                <a:solidFill>
                  <a:srgbClr val="222222"/>
                </a:solidFill>
                <a:latin typeface="Arial"/>
                <a:ea typeface="Arial"/>
              </a:rPr>
              <a:t>, 2017.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487" name="Google Shape;323;p42" descr=""/>
          <p:cNvPicPr/>
          <p:nvPr/>
        </p:nvPicPr>
        <p:blipFill>
          <a:blip r:embed="rId2"/>
          <a:stretch/>
        </p:blipFill>
        <p:spPr>
          <a:xfrm>
            <a:off x="561240" y="1170360"/>
            <a:ext cx="7937280" cy="297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2" dur="indefinite" restart="never" nodeType="tmRoot">
          <p:childTnLst>
            <p:seq>
              <p:cTn id="153" dur="indefinite" nodeType="mainSeq">
                <p:childTnLst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Example: Additional visualization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9" name="Google Shape;329;p43" descr=""/>
          <p:cNvPicPr/>
          <p:nvPr/>
        </p:nvPicPr>
        <p:blipFill>
          <a:blip r:embed="rId1"/>
          <a:stretch/>
        </p:blipFill>
        <p:spPr>
          <a:xfrm>
            <a:off x="457200" y="1625040"/>
            <a:ext cx="4038120" cy="2666520"/>
          </a:xfrm>
          <a:prstGeom prst="rect">
            <a:avLst/>
          </a:prstGeom>
          <a:ln>
            <a:noFill/>
          </a:ln>
        </p:spPr>
      </p:pic>
      <p:pic>
        <p:nvPicPr>
          <p:cNvPr id="490" name="Google Shape;330;p43" descr=""/>
          <p:cNvPicPr/>
          <p:nvPr/>
        </p:nvPicPr>
        <p:blipFill>
          <a:blip r:embed="rId2"/>
          <a:stretch/>
        </p:blipFill>
        <p:spPr>
          <a:xfrm>
            <a:off x="4648320" y="1625040"/>
            <a:ext cx="4038120" cy="2666520"/>
          </a:xfrm>
          <a:prstGeom prst="rect">
            <a:avLst/>
          </a:prstGeom>
          <a:ln>
            <a:noFill/>
          </a:ln>
        </p:spPr>
      </p:pic>
      <p:sp>
        <p:nvSpPr>
          <p:cNvPr id="491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A5EB15B-55A5-43B1-BA3A-6CC998C3692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164" dur="indefinite" restart="never" nodeType="tmRoot">
          <p:childTnLst>
            <p:seq>
              <p:cTn id="16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Summary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695F829-D921-4A38-8E53-96F5E2FAE8C3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4" name="TextShape 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Parameter estimation when we cannot evaluate the likelihood is challenging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ABC allows for reliable statistical inference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Samples from an approximation of the true posterior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pyABC provides a user-friendly, flexible, and scalable framework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already used in multiple applications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66" dur="indefinite" restart="never" nodeType="tmRoot">
          <p:childTnLst>
            <p:seq>
              <p:cTn id="16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343;p45" descr=""/>
          <p:cNvPicPr/>
          <p:nvPr/>
        </p:nvPicPr>
        <p:blipFill>
          <a:blip r:embed="rId1"/>
          <a:stretch/>
        </p:blipFill>
        <p:spPr>
          <a:xfrm>
            <a:off x="-370800" y="-454680"/>
            <a:ext cx="10581480" cy="7935840"/>
          </a:xfrm>
          <a:prstGeom prst="rect">
            <a:avLst/>
          </a:prstGeom>
          <a:ln>
            <a:noFill/>
          </a:ln>
        </p:spPr>
      </p:pic>
      <p:sp>
        <p:nvSpPr>
          <p:cNvPr id="496" name="CustomShape 1"/>
          <p:cNvSpPr/>
          <p:nvPr/>
        </p:nvSpPr>
        <p:spPr>
          <a:xfrm>
            <a:off x="967320" y="961920"/>
            <a:ext cx="7209000" cy="3600360"/>
          </a:xfrm>
          <a:prstGeom prst="rect">
            <a:avLst/>
          </a:prstGeom>
          <a:solidFill>
            <a:srgbClr val="eeeeee">
              <a:alpha val="69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2"/>
          <p:cNvSpPr/>
          <p:nvPr/>
        </p:nvSpPr>
        <p:spPr>
          <a:xfrm>
            <a:off x="1299240" y="1090080"/>
            <a:ext cx="496368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Acknowledgments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1221480" y="1728000"/>
            <a:ext cx="5894640" cy="22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Thanks to: Jan Hasenauer, Yannik Schaelte, Elba Raimúndez Álvarez, and the FitMultiCell team</a:t>
            </a:r>
            <a:endParaRPr b="0" lang="en-US" sz="1700" spc="-1" strike="noStrike">
              <a:latin typeface="Arial"/>
            </a:endParaRPr>
          </a:p>
        </p:txBody>
      </p:sp>
      <p:pic>
        <p:nvPicPr>
          <p:cNvPr id="499" name="Google Shape;347;p45" descr=""/>
          <p:cNvPicPr/>
          <p:nvPr/>
        </p:nvPicPr>
        <p:blipFill>
          <a:blip r:embed="rId2"/>
          <a:stretch/>
        </p:blipFill>
        <p:spPr>
          <a:xfrm>
            <a:off x="5271480" y="3663720"/>
            <a:ext cx="1110240" cy="622800"/>
          </a:xfrm>
          <a:prstGeom prst="rect">
            <a:avLst/>
          </a:prstGeom>
          <a:ln>
            <a:noFill/>
          </a:ln>
          <a:effectLst>
            <a:outerShdw algn="bl" blurRad="457200" dir="5340000" dist="104775" rotWithShape="0">
              <a:srgbClr val="000000">
                <a:alpha val="62000"/>
              </a:srgbClr>
            </a:outerShdw>
          </a:effectLst>
        </p:spPr>
      </p:pic>
      <p:pic>
        <p:nvPicPr>
          <p:cNvPr id="500" name="Google Shape;348;p45" descr=""/>
          <p:cNvPicPr/>
          <p:nvPr/>
        </p:nvPicPr>
        <p:blipFill>
          <a:blip r:embed="rId3"/>
          <a:srcRect l="0" t="29735" r="0" b="30031"/>
          <a:stretch/>
        </p:blipFill>
        <p:spPr>
          <a:xfrm>
            <a:off x="4131720" y="3765240"/>
            <a:ext cx="1365840" cy="420120"/>
          </a:xfrm>
          <a:prstGeom prst="rect">
            <a:avLst/>
          </a:prstGeom>
          <a:ln>
            <a:noFill/>
          </a:ln>
          <a:effectLst>
            <a:outerShdw algn="bl" blurRad="457200" dir="5340000" dist="104775" rotWithShape="0">
              <a:srgbClr val="000000">
                <a:alpha val="62000"/>
              </a:srgbClr>
            </a:outerShdw>
          </a:effectLst>
        </p:spPr>
      </p:pic>
      <p:pic>
        <p:nvPicPr>
          <p:cNvPr id="501" name="Google Shape;349;p45" descr=""/>
          <p:cNvPicPr/>
          <p:nvPr/>
        </p:nvPicPr>
        <p:blipFill>
          <a:blip r:embed="rId4"/>
          <a:stretch/>
        </p:blipFill>
        <p:spPr>
          <a:xfrm>
            <a:off x="2323800" y="3869640"/>
            <a:ext cx="1805760" cy="210960"/>
          </a:xfrm>
          <a:prstGeom prst="rect">
            <a:avLst/>
          </a:prstGeom>
          <a:ln>
            <a:noFill/>
          </a:ln>
          <a:effectLst>
            <a:outerShdw algn="bl" blurRad="457200" dir="5340000" dist="104775" rotWithShape="0">
              <a:srgbClr val="000000">
                <a:alpha val="62000"/>
              </a:srgbClr>
            </a:outerShdw>
          </a:effectLst>
        </p:spPr>
      </p:pic>
      <p:pic>
        <p:nvPicPr>
          <p:cNvPr id="502" name="Google Shape;350;p45" descr=""/>
          <p:cNvPicPr/>
          <p:nvPr/>
        </p:nvPicPr>
        <p:blipFill>
          <a:blip r:embed="rId5"/>
          <a:stretch/>
        </p:blipFill>
        <p:spPr>
          <a:xfrm>
            <a:off x="2383920" y="2787120"/>
            <a:ext cx="2401200" cy="517680"/>
          </a:xfrm>
          <a:prstGeom prst="rect">
            <a:avLst/>
          </a:prstGeom>
          <a:ln w="9360">
            <a:solidFill>
              <a:srgbClr val="000000"/>
            </a:solidFill>
            <a:round/>
          </a:ln>
          <a:effectLst>
            <a:outerShdw algn="bl" blurRad="457200" dir="5340000" dist="104775" rotWithShape="0">
              <a:srgbClr val="000000">
                <a:alpha val="62000"/>
              </a:srgbClr>
            </a:outerShdw>
          </a:effectLst>
        </p:spPr>
      </p:pic>
      <p:sp>
        <p:nvSpPr>
          <p:cNvPr id="503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DE585C3-6B51-4171-AB4C-AE59DE9B7112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504" name="Google Shape;352;p45" descr=""/>
          <p:cNvPicPr/>
          <p:nvPr/>
        </p:nvPicPr>
        <p:blipFill>
          <a:blip r:embed="rId6"/>
          <a:stretch/>
        </p:blipFill>
        <p:spPr>
          <a:xfrm>
            <a:off x="5342040" y="2571840"/>
            <a:ext cx="1365840" cy="938880"/>
          </a:xfrm>
          <a:prstGeom prst="rect">
            <a:avLst/>
          </a:prstGeom>
          <a:ln>
            <a:noFill/>
          </a:ln>
          <a:effectLst>
            <a:outerShdw algn="bl" blurRad="457200" dir="5340000" dist="104775" rotWithShape="0">
              <a:srgbClr val="000000">
                <a:alpha val="62000"/>
              </a:srgbClr>
            </a:outerShdw>
          </a:effectLst>
        </p:spPr>
      </p:pic>
    </p:spTree>
  </p:cSld>
  <p:timing>
    <p:tnLst>
      <p:par>
        <p:cTn id="168" dur="indefinite" restart="never" nodeType="tmRoot">
          <p:childTnLst>
            <p:seq>
              <p:cTn id="16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6790680" y="1411560"/>
            <a:ext cx="95580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likelihood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5646240" y="2116080"/>
            <a:ext cx="38797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π(θ|y</a:t>
            </a:r>
            <a:r>
              <a:rPr b="0" lang="en-US" sz="1400" spc="-1" strike="noStrike" baseline="-25000">
                <a:solidFill>
                  <a:srgbClr val="595959"/>
                </a:solidFill>
                <a:latin typeface="Arial"/>
                <a:ea typeface="Arial"/>
              </a:rPr>
              <a:t>obs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) =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6611040" y="2363040"/>
            <a:ext cx="131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4"/>
          <p:cNvSpPr/>
          <p:nvPr/>
        </p:nvSpPr>
        <p:spPr>
          <a:xfrm>
            <a:off x="6611040" y="1961640"/>
            <a:ext cx="131472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π(y</a:t>
            </a:r>
            <a:r>
              <a:rPr b="0" lang="en-US" sz="1400" spc="-1" strike="noStrike" baseline="-25000">
                <a:solidFill>
                  <a:srgbClr val="595959"/>
                </a:solidFill>
                <a:latin typeface="Arial"/>
                <a:ea typeface="Arial"/>
              </a:rPr>
              <a:t>obs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|θ) π(θ)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0" name="CustomShape 5"/>
          <p:cNvSpPr/>
          <p:nvPr/>
        </p:nvSpPr>
        <p:spPr>
          <a:xfrm>
            <a:off x="6611040" y="2287440"/>
            <a:ext cx="131472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π(y</a:t>
            </a:r>
            <a:r>
              <a:rPr b="0" lang="en-US" sz="1400" spc="-1" strike="noStrike" baseline="-25000">
                <a:solidFill>
                  <a:srgbClr val="595959"/>
                </a:solidFill>
                <a:latin typeface="Arial"/>
                <a:ea typeface="Arial"/>
              </a:rPr>
              <a:t>obs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1" name="CustomShape 6"/>
          <p:cNvSpPr/>
          <p:nvPr/>
        </p:nvSpPr>
        <p:spPr>
          <a:xfrm>
            <a:off x="5517000" y="1613160"/>
            <a:ext cx="95580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posterior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2" name="CustomShape 7"/>
          <p:cNvSpPr/>
          <p:nvPr/>
        </p:nvSpPr>
        <p:spPr>
          <a:xfrm>
            <a:off x="6593040" y="2731320"/>
            <a:ext cx="95580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evidence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3" name="CustomShape 8"/>
          <p:cNvSpPr/>
          <p:nvPr/>
        </p:nvSpPr>
        <p:spPr>
          <a:xfrm>
            <a:off x="8086680" y="1720800"/>
            <a:ext cx="95580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prior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4" name="CustomShape 9"/>
          <p:cNvSpPr/>
          <p:nvPr/>
        </p:nvSpPr>
        <p:spPr>
          <a:xfrm flipH="1">
            <a:off x="7129800" y="1725480"/>
            <a:ext cx="146160" cy="35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0"/>
          <p:cNvSpPr/>
          <p:nvPr/>
        </p:nvSpPr>
        <p:spPr>
          <a:xfrm flipH="1" rot="10800000">
            <a:off x="8121240" y="2167200"/>
            <a:ext cx="317520" cy="18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1"/>
          <p:cNvSpPr/>
          <p:nvPr/>
        </p:nvSpPr>
        <p:spPr>
          <a:xfrm flipH="1">
            <a:off x="7106040" y="2647080"/>
            <a:ext cx="93240" cy="20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12"/>
          <p:cNvSpPr/>
          <p:nvPr/>
        </p:nvSpPr>
        <p:spPr>
          <a:xfrm rot="10800000">
            <a:off x="6059880" y="2220840"/>
            <a:ext cx="45720" cy="30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TextShape 13"/>
          <p:cNvSpPr txBox="1"/>
          <p:nvPr/>
        </p:nvSpPr>
        <p:spPr>
          <a:xfrm>
            <a:off x="311760" y="1152360"/>
            <a:ext cx="4947840" cy="1419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What is ABC?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Replace calculating likelihood by the comparison between the observed and simulated data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TextShape 1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Approximate Bayesian Computation (ABC)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CustomShape 15"/>
          <p:cNvSpPr/>
          <p:nvPr/>
        </p:nvSpPr>
        <p:spPr>
          <a:xfrm flipH="1">
            <a:off x="6824520" y="2075760"/>
            <a:ext cx="526680" cy="21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412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91" name="Google Shape;98;p15" descr=""/>
          <p:cNvPicPr/>
          <p:nvPr/>
        </p:nvPicPr>
        <p:blipFill>
          <a:blip r:embed="rId1"/>
          <a:stretch/>
        </p:blipFill>
        <p:spPr>
          <a:xfrm>
            <a:off x="5259960" y="3164400"/>
            <a:ext cx="204120" cy="204120"/>
          </a:xfrm>
          <a:prstGeom prst="rect">
            <a:avLst/>
          </a:prstGeom>
          <a:ln>
            <a:noFill/>
          </a:ln>
        </p:spPr>
      </p:pic>
      <p:pic>
        <p:nvPicPr>
          <p:cNvPr id="392" name="Google Shape;99;p15" descr=""/>
          <p:cNvPicPr/>
          <p:nvPr/>
        </p:nvPicPr>
        <p:blipFill>
          <a:blip r:embed="rId2"/>
          <a:stretch/>
        </p:blipFill>
        <p:spPr>
          <a:xfrm>
            <a:off x="5276160" y="2907000"/>
            <a:ext cx="171720" cy="171720"/>
          </a:xfrm>
          <a:prstGeom prst="rect">
            <a:avLst/>
          </a:prstGeom>
          <a:ln>
            <a:noFill/>
          </a:ln>
        </p:spPr>
      </p:pic>
      <p:sp>
        <p:nvSpPr>
          <p:cNvPr id="393" name="CustomShape 16"/>
          <p:cNvSpPr/>
          <p:nvPr/>
        </p:nvSpPr>
        <p:spPr>
          <a:xfrm>
            <a:off x="313560" y="2472840"/>
            <a:ext cx="5004000" cy="12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When to use ABC?</a:t>
            </a:r>
            <a:endParaRPr b="0" lang="en-US" sz="1800" spc="-1" strike="noStrike"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Likelihood function is expensive or intractable  </a:t>
            </a:r>
            <a:endParaRPr b="0" lang="en-US" sz="1400" spc="-1" strike="noStrike"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But, still possible to simulate the data y ~ π(y|θ)</a:t>
            </a:r>
            <a:endParaRPr b="0" lang="en-US" sz="1400" spc="-1" strike="noStrike"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Often the case for complex stochastic models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4" name="TextShape 17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E508639-B930-44B8-831E-F60A772B9133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95" name="CustomShape 18"/>
          <p:cNvSpPr/>
          <p:nvPr/>
        </p:nvSpPr>
        <p:spPr>
          <a:xfrm>
            <a:off x="6013800" y="1248840"/>
            <a:ext cx="2571480" cy="452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Comparison between measurement and simulation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0" dur="indefinite" restart="never" nodeType="tmRoot">
          <p:childTnLst>
            <p:seq>
              <p:cTn id="11" dur="indefinite" nodeType="mainSeq">
                <p:childTnLst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Shape 1"/>
          <p:cNvSpPr txBox="1"/>
          <p:nvPr/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12000" spc="-1" strike="noStrike">
                <a:solidFill>
                  <a:srgbClr val="000000"/>
                </a:solidFill>
                <a:latin typeface="Arial"/>
                <a:ea typeface="Arial"/>
              </a:rPr>
              <a:t>Thanks</a:t>
            </a:r>
            <a:endParaRPr b="0" lang="en-US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TextShape 2"/>
          <p:cNvSpPr txBox="1"/>
          <p:nvPr/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Questions?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88CE984-C03B-47DE-A16E-285807B0495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170" dur="indefinite" restart="never" nodeType="tmRoot">
          <p:childTnLst>
            <p:seq>
              <p:cTn id="17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7" name="Google Shape;115;p17" descr=""/>
          <p:cNvPicPr/>
          <p:nvPr/>
        </p:nvPicPr>
        <p:blipFill>
          <a:blip r:embed="rId1"/>
          <a:stretch/>
        </p:blipFill>
        <p:spPr>
          <a:xfrm>
            <a:off x="484920" y="1388880"/>
            <a:ext cx="8173440" cy="2896200"/>
          </a:xfrm>
          <a:prstGeom prst="rect">
            <a:avLst/>
          </a:prstGeom>
          <a:ln>
            <a:noFill/>
          </a:ln>
        </p:spPr>
      </p:pic>
      <p:sp>
        <p:nvSpPr>
          <p:cNvPr id="39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7B16BE0-3384-409C-9E48-2F8C3BDF0212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78" dur="indefinite" restart="never" nodeType="tmRoot">
          <p:childTnLst>
            <p:seq>
              <p:cTn id="7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0" name="Google Shape;122;p18" descr=""/>
          <p:cNvPicPr/>
          <p:nvPr/>
        </p:nvPicPr>
        <p:blipFill>
          <a:blip r:embed="rId1"/>
          <a:stretch/>
        </p:blipFill>
        <p:spPr>
          <a:xfrm>
            <a:off x="484920" y="1388880"/>
            <a:ext cx="8173440" cy="2896200"/>
          </a:xfrm>
          <a:prstGeom prst="rect">
            <a:avLst/>
          </a:prstGeom>
          <a:ln>
            <a:noFill/>
          </a:ln>
        </p:spPr>
      </p:pic>
      <p:sp>
        <p:nvSpPr>
          <p:cNvPr id="401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1581849-880A-4AF7-A03E-33E07682C848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80" dur="indefinite" restart="never" nodeType="tmRoot">
          <p:childTnLst>
            <p:seq>
              <p:cTn id="8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3" name="Google Shape;129;p19" descr=""/>
          <p:cNvPicPr/>
          <p:nvPr/>
        </p:nvPicPr>
        <p:blipFill>
          <a:blip r:embed="rId1"/>
          <a:stretch/>
        </p:blipFill>
        <p:spPr>
          <a:xfrm>
            <a:off x="484920" y="1388880"/>
            <a:ext cx="8173440" cy="2896200"/>
          </a:xfrm>
          <a:prstGeom prst="rect">
            <a:avLst/>
          </a:prstGeom>
          <a:ln>
            <a:noFill/>
          </a:ln>
        </p:spPr>
      </p:pic>
      <p:sp>
        <p:nvSpPr>
          <p:cNvPr id="404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F1A3794-4325-435E-ABD5-7EC7EF205076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82" dur="indefinite" restart="never" nodeType="tmRoot">
          <p:childTnLst>
            <p:seq>
              <p:cTn id="8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6" name="Google Shape;136;p20" descr=""/>
          <p:cNvPicPr/>
          <p:nvPr/>
        </p:nvPicPr>
        <p:blipFill>
          <a:blip r:embed="rId1"/>
          <a:stretch/>
        </p:blipFill>
        <p:spPr>
          <a:xfrm>
            <a:off x="484920" y="1388880"/>
            <a:ext cx="8173440" cy="2896200"/>
          </a:xfrm>
          <a:prstGeom prst="rect">
            <a:avLst/>
          </a:prstGeom>
          <a:ln>
            <a:noFill/>
          </a:ln>
        </p:spPr>
      </p:pic>
      <p:sp>
        <p:nvSpPr>
          <p:cNvPr id="407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FB78F53-482A-4684-9E17-15A841F0B8D3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84" dur="indefinite" restart="never" nodeType="tmRoot">
          <p:childTnLst>
            <p:seq>
              <p:cTn id="8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9" name="Google Shape;143;p21" descr=""/>
          <p:cNvPicPr/>
          <p:nvPr/>
        </p:nvPicPr>
        <p:blipFill>
          <a:blip r:embed="rId1"/>
          <a:stretch/>
        </p:blipFill>
        <p:spPr>
          <a:xfrm>
            <a:off x="484920" y="1388880"/>
            <a:ext cx="8173440" cy="2896200"/>
          </a:xfrm>
          <a:prstGeom prst="rect">
            <a:avLst/>
          </a:prstGeom>
          <a:ln>
            <a:noFill/>
          </a:ln>
        </p:spPr>
      </p:pic>
      <p:sp>
        <p:nvSpPr>
          <p:cNvPr id="41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98BE84E-AE25-44D5-8826-7ACFF94BFF0C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86" dur="indefinite" restart="never" nodeType="tmRoot">
          <p:childTnLst>
            <p:seq>
              <p:cTn id="8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2" name="Google Shape;150;p22" descr=""/>
          <p:cNvPicPr/>
          <p:nvPr/>
        </p:nvPicPr>
        <p:blipFill>
          <a:blip r:embed="rId1"/>
          <a:stretch/>
        </p:blipFill>
        <p:spPr>
          <a:xfrm>
            <a:off x="484920" y="1388880"/>
            <a:ext cx="8173440" cy="2896200"/>
          </a:xfrm>
          <a:prstGeom prst="rect">
            <a:avLst/>
          </a:prstGeom>
          <a:ln>
            <a:noFill/>
          </a:ln>
        </p:spPr>
      </p:pic>
      <p:sp>
        <p:nvSpPr>
          <p:cNvPr id="41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C763FAC-42DB-488B-9A75-803B6446FD10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timing>
    <p:tnLst>
      <p:par>
        <p:cTn id="88" dur="indefinite" restart="never" nodeType="tmRoot">
          <p:childTnLst>
            <p:seq>
              <p:cTn id="8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2020-10-04T18:45:24Z</dcterms:modified>
  <cp:revision>1</cp:revision>
  <dc:subject/>
  <dc:title/>
</cp:coreProperties>
</file>