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Fira Mono Medium" panose="020B0609050000020004" pitchFamily="49" charset="0"/>
      <p:regular r:id="rId13"/>
    </p:embeddedFont>
    <p:embeddedFont>
      <p:font typeface="Fira Sans" panose="020B0503050000020004" pitchFamily="34" charset="0"/>
      <p:regular r:id="rId14"/>
      <p:bold r:id="rId15"/>
    </p:embeddedFont>
  </p:embeddedFontLst>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F0F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0"/>
  </p:normalViewPr>
  <p:slideViewPr>
    <p:cSldViewPr snapToGrid="0" snapToObjects="1">
      <p:cViewPr varScale="1">
        <p:scale>
          <a:sx n="61" d="100"/>
          <a:sy n="61" d="100"/>
        </p:scale>
        <p:origin x="63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18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211E24"/>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F2F2F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952393"/>
            <a:ext cx="7556421" cy="1417558"/>
          </a:xfrm>
          <a:prstGeom prst="rect">
            <a:avLst/>
          </a:prstGeom>
          <a:noFill/>
          <a:ln/>
        </p:spPr>
        <p:txBody>
          <a:bodyPr wrap="square" lIns="0" tIns="0" rIns="0" bIns="0" rtlCol="0" anchor="t"/>
          <a:lstStyle/>
          <a:p>
            <a:pPr marL="0" indent="0" algn="ctr">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Algebraic Expressions &amp; Factorization</a:t>
            </a:r>
            <a:endParaRPr lang="en-US" sz="4450" dirty="0"/>
          </a:p>
        </p:txBody>
      </p:sp>
      <p:sp>
        <p:nvSpPr>
          <p:cNvPr id="4" name="Text 1"/>
          <p:cNvSpPr/>
          <p:nvPr/>
        </p:nvSpPr>
        <p:spPr>
          <a:xfrm>
            <a:off x="1986915" y="4710113"/>
            <a:ext cx="5170051" cy="566976"/>
          </a:xfrm>
          <a:prstGeom prst="rect">
            <a:avLst/>
          </a:prstGeom>
          <a:noFill/>
          <a:ln/>
        </p:spPr>
        <p:txBody>
          <a:bodyPr wrap="none" lIns="0" tIns="0" rIns="0" bIns="0" rtlCol="0" anchor="t"/>
          <a:lstStyle/>
          <a:p>
            <a:pPr marL="0" indent="0" algn="ctr">
              <a:lnSpc>
                <a:spcPts val="4450"/>
              </a:lnSpc>
              <a:buNone/>
            </a:pPr>
            <a:r>
              <a:rPr lang="en-US" sz="3550" dirty="0">
                <a:solidFill>
                  <a:srgbClr val="FBF3FA"/>
                </a:solidFill>
                <a:latin typeface="Fira Mono Medium" pitchFamily="34" charset="0"/>
                <a:ea typeface="Fira Mono Medium" pitchFamily="34" charset="-122"/>
                <a:cs typeface="Fira Mono Medium" pitchFamily="34" charset="-120"/>
              </a:rPr>
              <a:t>Grade 8 Mathematics</a:t>
            </a:r>
            <a:endParaRPr lang="en-US" sz="3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9E63B04-C252-2723-2204-74CF61BE9690}"/>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 name="Text 0"/>
          <p:cNvSpPr/>
          <p:nvPr/>
        </p:nvSpPr>
        <p:spPr>
          <a:xfrm>
            <a:off x="652403" y="354437"/>
            <a:ext cx="3029545" cy="332184"/>
          </a:xfrm>
          <a:prstGeom prst="rect">
            <a:avLst/>
          </a:prstGeom>
          <a:noFill/>
          <a:ln/>
        </p:spPr>
        <p:txBody>
          <a:bodyPr wrap="none" lIns="0" tIns="0" rIns="0" bIns="0" rtlCol="0" anchor="t"/>
          <a:lstStyle/>
          <a:p>
            <a:pPr marL="0" indent="0" algn="l">
              <a:lnSpc>
                <a:spcPts val="2600"/>
              </a:lnSpc>
              <a:buNone/>
            </a:pPr>
            <a:r>
              <a:rPr lang="en-US" sz="2050" dirty="0">
                <a:solidFill>
                  <a:srgbClr val="FBF3FA"/>
                </a:solidFill>
                <a:latin typeface="Fira Mono Medium" pitchFamily="34" charset="0"/>
                <a:ea typeface="Fira Mono Medium" pitchFamily="34" charset="-122"/>
                <a:cs typeface="Fira Mono Medium" pitchFamily="34" charset="-120"/>
              </a:rPr>
              <a:t>Further Exploration</a:t>
            </a:r>
            <a:endParaRPr lang="en-US" sz="2050" dirty="0"/>
          </a:p>
        </p:txBody>
      </p:sp>
      <p:sp>
        <p:nvSpPr>
          <p:cNvPr id="3" name="Text 1"/>
          <p:cNvSpPr/>
          <p:nvPr/>
        </p:nvSpPr>
        <p:spPr>
          <a:xfrm>
            <a:off x="652403" y="824389"/>
            <a:ext cx="13485495" cy="170021"/>
          </a:xfrm>
          <a:prstGeom prst="rect">
            <a:avLst/>
          </a:prstGeom>
          <a:noFill/>
          <a:ln/>
        </p:spPr>
        <p:txBody>
          <a:bodyPr wrap="none" lIns="0" tIns="0" rIns="0" bIns="0" rtlCol="0" anchor="t"/>
          <a:lstStyle/>
          <a:p>
            <a:pPr marL="0" indent="0" algn="l">
              <a:lnSpc>
                <a:spcPts val="1300"/>
              </a:lnSpc>
              <a:buNone/>
            </a:pPr>
            <a:r>
              <a:rPr lang="en-US" sz="800" dirty="0">
                <a:solidFill>
                  <a:srgbClr val="E0D6DE"/>
                </a:solidFill>
                <a:latin typeface="Fira Sans" pitchFamily="34" charset="0"/>
                <a:ea typeface="Fira Sans" pitchFamily="34" charset="-122"/>
                <a:cs typeface="Fira Sans" pitchFamily="34" charset="-120"/>
              </a:rPr>
              <a:t>Algebraic expressions are a gateway to more advanced mathematical concepts. Continue your learning journey!</a:t>
            </a:r>
            <a:endParaRPr lang="en-US" sz="800" dirty="0"/>
          </a:p>
        </p:txBody>
      </p:sp>
      <p:sp>
        <p:nvSpPr>
          <p:cNvPr id="4" name="Text 2"/>
          <p:cNvSpPr/>
          <p:nvPr/>
        </p:nvSpPr>
        <p:spPr>
          <a:xfrm>
            <a:off x="652403" y="1141636"/>
            <a:ext cx="1594723" cy="199192"/>
          </a:xfrm>
          <a:prstGeom prst="rect">
            <a:avLst/>
          </a:prstGeom>
          <a:noFill/>
          <a:ln/>
        </p:spPr>
        <p:txBody>
          <a:bodyPr wrap="none" lIns="0" tIns="0" rIns="0" bIns="0" rtlCol="0" anchor="t"/>
          <a:lstStyle/>
          <a:p>
            <a:pPr marL="0" indent="0" algn="l">
              <a:lnSpc>
                <a:spcPts val="1550"/>
              </a:lnSpc>
              <a:buNone/>
            </a:pPr>
            <a:r>
              <a:rPr lang="en-US" sz="1250" dirty="0">
                <a:solidFill>
                  <a:srgbClr val="FBF3FA"/>
                </a:solidFill>
                <a:latin typeface="Fira Mono Medium" pitchFamily="34" charset="0"/>
                <a:ea typeface="Fira Mono Medium" pitchFamily="34" charset="-122"/>
                <a:cs typeface="Fira Mono Medium" pitchFamily="34" charset="-120"/>
              </a:rPr>
              <a:t>Polynomials</a:t>
            </a:r>
            <a:endParaRPr lang="en-US" sz="1250" dirty="0"/>
          </a:p>
        </p:txBody>
      </p:sp>
      <p:sp>
        <p:nvSpPr>
          <p:cNvPr id="5" name="Text 3"/>
          <p:cNvSpPr/>
          <p:nvPr/>
        </p:nvSpPr>
        <p:spPr>
          <a:xfrm>
            <a:off x="652403" y="1426508"/>
            <a:ext cx="6613088" cy="170021"/>
          </a:xfrm>
          <a:prstGeom prst="rect">
            <a:avLst/>
          </a:prstGeom>
          <a:noFill/>
          <a:ln/>
        </p:spPr>
        <p:txBody>
          <a:bodyPr wrap="none" lIns="0" tIns="0" rIns="0" bIns="0" rtlCol="0" anchor="t"/>
          <a:lstStyle/>
          <a:p>
            <a:pPr marL="0" indent="0" algn="l">
              <a:lnSpc>
                <a:spcPts val="1300"/>
              </a:lnSpc>
              <a:buNone/>
            </a:pPr>
            <a:r>
              <a:rPr lang="en-US" sz="800" dirty="0">
                <a:solidFill>
                  <a:srgbClr val="E0D6DE"/>
                </a:solidFill>
                <a:latin typeface="Fira Sans" pitchFamily="34" charset="0"/>
                <a:ea typeface="Fira Sans" pitchFamily="34" charset="-122"/>
                <a:cs typeface="Fira Sans" pitchFamily="34" charset="-120"/>
              </a:rPr>
              <a:t>Expressions with multiple terms, often involving higher powers of variables.</a:t>
            </a:r>
            <a:endParaRPr lang="en-US" sz="800" dirty="0"/>
          </a:p>
        </p:txBody>
      </p:sp>
      <p:pic>
        <p:nvPicPr>
          <p:cNvPr id="6" name="Image 0" descr="preencoded.png"/>
          <p:cNvPicPr>
            <a:picLocks noChangeAspect="1"/>
          </p:cNvPicPr>
          <p:nvPr/>
        </p:nvPicPr>
        <p:blipFill>
          <a:blip r:embed="rId3"/>
          <a:stretch>
            <a:fillRect/>
          </a:stretch>
        </p:blipFill>
        <p:spPr>
          <a:xfrm>
            <a:off x="375404" y="1726414"/>
            <a:ext cx="6613088" cy="6200973"/>
          </a:xfrm>
          <a:prstGeom prst="rect">
            <a:avLst/>
          </a:prstGeom>
        </p:spPr>
      </p:pic>
      <p:sp>
        <p:nvSpPr>
          <p:cNvPr id="7" name="Text 4"/>
          <p:cNvSpPr/>
          <p:nvPr/>
        </p:nvSpPr>
        <p:spPr>
          <a:xfrm>
            <a:off x="7452479" y="1164431"/>
            <a:ext cx="2294096" cy="199192"/>
          </a:xfrm>
          <a:prstGeom prst="rect">
            <a:avLst/>
          </a:prstGeom>
          <a:noFill/>
          <a:ln/>
        </p:spPr>
        <p:txBody>
          <a:bodyPr wrap="none" lIns="0" tIns="0" rIns="0" bIns="0" rtlCol="0" anchor="t"/>
          <a:lstStyle/>
          <a:p>
            <a:pPr marL="0" indent="0" algn="l">
              <a:lnSpc>
                <a:spcPts val="1550"/>
              </a:lnSpc>
              <a:buNone/>
            </a:pPr>
            <a:r>
              <a:rPr lang="en-US" sz="1250" dirty="0">
                <a:solidFill>
                  <a:srgbClr val="FBF3FA"/>
                </a:solidFill>
                <a:latin typeface="Fira Mono Medium" pitchFamily="34" charset="0"/>
                <a:ea typeface="Fira Mono Medium" pitchFamily="34" charset="-122"/>
                <a:cs typeface="Fira Mono Medium" pitchFamily="34" charset="-120"/>
              </a:rPr>
              <a:t>Equations &amp; Inequalities</a:t>
            </a:r>
            <a:endParaRPr lang="en-US" sz="1250" dirty="0"/>
          </a:p>
        </p:txBody>
      </p:sp>
      <p:sp>
        <p:nvSpPr>
          <p:cNvPr id="8" name="Text 5"/>
          <p:cNvSpPr/>
          <p:nvPr/>
        </p:nvSpPr>
        <p:spPr>
          <a:xfrm>
            <a:off x="7452479" y="1434075"/>
            <a:ext cx="6613088" cy="170021"/>
          </a:xfrm>
          <a:prstGeom prst="rect">
            <a:avLst/>
          </a:prstGeom>
          <a:noFill/>
          <a:ln/>
        </p:spPr>
        <p:txBody>
          <a:bodyPr wrap="none" lIns="0" tIns="0" rIns="0" bIns="0" rtlCol="0" anchor="t"/>
          <a:lstStyle/>
          <a:p>
            <a:pPr marL="0" indent="0" algn="l">
              <a:lnSpc>
                <a:spcPts val="1300"/>
              </a:lnSpc>
              <a:buNone/>
            </a:pPr>
            <a:r>
              <a:rPr lang="en-US" sz="800" dirty="0">
                <a:solidFill>
                  <a:srgbClr val="E0D6DE"/>
                </a:solidFill>
                <a:latin typeface="Fira Sans" pitchFamily="34" charset="0"/>
                <a:ea typeface="Fira Sans" pitchFamily="34" charset="-122"/>
                <a:cs typeface="Fira Sans" pitchFamily="34" charset="-120"/>
              </a:rPr>
              <a:t>Using expressions to form statements that can be solved for unknown values.</a:t>
            </a:r>
            <a:endParaRPr lang="en-US" sz="800" dirty="0"/>
          </a:p>
        </p:txBody>
      </p:sp>
      <p:pic>
        <p:nvPicPr>
          <p:cNvPr id="9" name="Image 1" descr="preencoded.png"/>
          <p:cNvPicPr>
            <a:picLocks noChangeAspect="1"/>
          </p:cNvPicPr>
          <p:nvPr/>
        </p:nvPicPr>
        <p:blipFill>
          <a:blip r:embed="rId4"/>
          <a:stretch>
            <a:fillRect/>
          </a:stretch>
        </p:blipFill>
        <p:spPr>
          <a:xfrm>
            <a:off x="7444860" y="1726414"/>
            <a:ext cx="6613088" cy="6200973"/>
          </a:xfrm>
          <a:prstGeom prst="rect">
            <a:avLst/>
          </a:prstGeom>
        </p:spPr>
      </p:pic>
      <p:sp>
        <p:nvSpPr>
          <p:cNvPr id="10" name="Text 6"/>
          <p:cNvSpPr/>
          <p:nvPr/>
        </p:nvSpPr>
        <p:spPr>
          <a:xfrm>
            <a:off x="572453" y="8837295"/>
            <a:ext cx="13485495" cy="170021"/>
          </a:xfrm>
          <a:prstGeom prst="rect">
            <a:avLst/>
          </a:prstGeom>
          <a:noFill/>
          <a:ln/>
        </p:spPr>
        <p:txBody>
          <a:bodyPr wrap="none" lIns="0" tIns="0" rIns="0" bIns="0" rtlCol="0" anchor="t"/>
          <a:lstStyle/>
          <a:p>
            <a:pPr marL="0" indent="0" algn="l">
              <a:lnSpc>
                <a:spcPts val="1300"/>
              </a:lnSpc>
              <a:buNone/>
            </a:pPr>
            <a:r>
              <a:rPr lang="en-US" sz="800" dirty="0">
                <a:solidFill>
                  <a:srgbClr val="E0D6DE"/>
                </a:solidFill>
                <a:latin typeface="Fira Sans" pitchFamily="34" charset="0"/>
                <a:ea typeface="Fira Sans" pitchFamily="34" charset="-122"/>
                <a:cs typeface="Fira Sans" pitchFamily="34" charset="-120"/>
              </a:rPr>
              <a:t>Keep practicing and exploring the fascinating world of algebra!</a:t>
            </a:r>
            <a:endParaRPr lang="en-US" sz="800" dirty="0"/>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31213"/>
            <a:ext cx="8844915"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Basic Algebraic Identities</a:t>
            </a:r>
            <a:endParaRPr lang="en-US" sz="4450" dirty="0"/>
          </a:p>
        </p:txBody>
      </p:sp>
      <p:sp>
        <p:nvSpPr>
          <p:cNvPr id="3" name="Text 1"/>
          <p:cNvSpPr/>
          <p:nvPr/>
        </p:nvSpPr>
        <p:spPr>
          <a:xfrm>
            <a:off x="793790" y="2293620"/>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Understanding these fundamental identities is crucial for simplifying and manipulating algebraic expressions. They provide shortcuts for expanding and factoring common forms.</a:t>
            </a:r>
            <a:endParaRPr lang="en-US" sz="1750" dirty="0"/>
          </a:p>
        </p:txBody>
      </p:sp>
      <p:sp>
        <p:nvSpPr>
          <p:cNvPr id="4" name="Shape 2"/>
          <p:cNvSpPr/>
          <p:nvPr/>
        </p:nvSpPr>
        <p:spPr>
          <a:xfrm>
            <a:off x="793790" y="3614738"/>
            <a:ext cx="4196358" cy="3483531"/>
          </a:xfrm>
          <a:prstGeom prst="roundRect">
            <a:avLst>
              <a:gd name="adj" fmla="val 4200"/>
            </a:avLst>
          </a:prstGeom>
          <a:solidFill>
            <a:srgbClr val="0F0F10"/>
          </a:solidFill>
          <a:ln/>
        </p:spPr>
      </p:sp>
      <p:sp>
        <p:nvSpPr>
          <p:cNvPr id="5" name="Shape 3"/>
          <p:cNvSpPr/>
          <p:nvPr/>
        </p:nvSpPr>
        <p:spPr>
          <a:xfrm>
            <a:off x="793790" y="3584258"/>
            <a:ext cx="4196358" cy="121920"/>
          </a:xfrm>
          <a:prstGeom prst="roundRect">
            <a:avLst>
              <a:gd name="adj" fmla="val 27907"/>
            </a:avLst>
          </a:prstGeom>
          <a:solidFill>
            <a:srgbClr val="FF6BD8"/>
          </a:solidFill>
          <a:ln/>
        </p:spPr>
      </p:sp>
      <p:sp>
        <p:nvSpPr>
          <p:cNvPr id="6" name="Shape 4"/>
          <p:cNvSpPr/>
          <p:nvPr/>
        </p:nvSpPr>
        <p:spPr>
          <a:xfrm>
            <a:off x="2551688" y="3274576"/>
            <a:ext cx="680442" cy="680442"/>
          </a:xfrm>
          <a:prstGeom prst="roundRect">
            <a:avLst>
              <a:gd name="adj" fmla="val 134383"/>
            </a:avLst>
          </a:prstGeom>
          <a:solidFill>
            <a:srgbClr val="FF6BD8"/>
          </a:solidFill>
          <a:ln/>
        </p:spPr>
      </p:sp>
      <p:pic>
        <p:nvPicPr>
          <p:cNvPr id="7" name="Image 0" descr="preencoded.png"/>
          <p:cNvPicPr>
            <a:picLocks noChangeAspect="1"/>
          </p:cNvPicPr>
          <p:nvPr/>
        </p:nvPicPr>
        <p:blipFill>
          <a:blip r:embed="rId3"/>
          <a:stretch>
            <a:fillRect/>
          </a:stretch>
        </p:blipFill>
        <p:spPr>
          <a:xfrm>
            <a:off x="2755761" y="3444716"/>
            <a:ext cx="272177" cy="340162"/>
          </a:xfrm>
          <a:prstGeom prst="rect">
            <a:avLst/>
          </a:prstGeom>
        </p:spPr>
      </p:pic>
      <p:sp>
        <p:nvSpPr>
          <p:cNvPr id="8" name="Text 5"/>
          <p:cNvSpPr/>
          <p:nvPr/>
        </p:nvSpPr>
        <p:spPr>
          <a:xfrm>
            <a:off x="1051084" y="4181713"/>
            <a:ext cx="3681770" cy="708660"/>
          </a:xfrm>
          <a:prstGeom prst="rect">
            <a:avLst/>
          </a:prstGeom>
          <a:noFill/>
          <a:ln/>
        </p:spPr>
        <p:txBody>
          <a:bodyPr wrap="square" lIns="0" tIns="0" rIns="0" bIns="0" rtlCol="0" anchor="t"/>
          <a:lstStyle/>
          <a:p>
            <a:pPr marL="0" indent="0" algn="l">
              <a:lnSpc>
                <a:spcPts val="2750"/>
              </a:lnSpc>
              <a:buNone/>
            </a:pPr>
            <a:r>
              <a:rPr lang="en-US" sz="2200" dirty="0">
                <a:solidFill>
                  <a:srgbClr val="5CC97B"/>
                </a:solidFill>
                <a:latin typeface="Fira Mono Medium" pitchFamily="34" charset="0"/>
                <a:ea typeface="Fira Mono Medium" pitchFamily="34" charset="-122"/>
                <a:cs typeface="Fira Mono Medium" pitchFamily="34" charset="-120"/>
              </a:rPr>
              <a:t>(a + b)² = a² + 2ab + b²</a:t>
            </a:r>
            <a:endParaRPr lang="en-US" sz="2200" dirty="0"/>
          </a:p>
        </p:txBody>
      </p:sp>
      <p:sp>
        <p:nvSpPr>
          <p:cNvPr id="9" name="Text 6"/>
          <p:cNvSpPr/>
          <p:nvPr/>
        </p:nvSpPr>
        <p:spPr>
          <a:xfrm>
            <a:off x="1051084" y="5026462"/>
            <a:ext cx="3681770" cy="1814513"/>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identity shows how to expand the square of a sum. Imagine a square with sides (a+b); its area is the sum of the areas of smaller squares and rectangles within it.</a:t>
            </a:r>
            <a:endParaRPr lang="en-US" sz="1750" dirty="0"/>
          </a:p>
        </p:txBody>
      </p:sp>
      <p:sp>
        <p:nvSpPr>
          <p:cNvPr id="10" name="Shape 7"/>
          <p:cNvSpPr/>
          <p:nvPr/>
        </p:nvSpPr>
        <p:spPr>
          <a:xfrm>
            <a:off x="5216962" y="3614738"/>
            <a:ext cx="4196358" cy="3483531"/>
          </a:xfrm>
          <a:prstGeom prst="roundRect">
            <a:avLst>
              <a:gd name="adj" fmla="val 4200"/>
            </a:avLst>
          </a:prstGeom>
          <a:solidFill>
            <a:srgbClr val="0F0F10"/>
          </a:solidFill>
          <a:ln/>
        </p:spPr>
      </p:sp>
      <p:sp>
        <p:nvSpPr>
          <p:cNvPr id="11" name="Shape 8"/>
          <p:cNvSpPr/>
          <p:nvPr/>
        </p:nvSpPr>
        <p:spPr>
          <a:xfrm>
            <a:off x="5216962" y="3584258"/>
            <a:ext cx="4196358" cy="121920"/>
          </a:xfrm>
          <a:prstGeom prst="roundRect">
            <a:avLst>
              <a:gd name="adj" fmla="val 27907"/>
            </a:avLst>
          </a:prstGeom>
          <a:solidFill>
            <a:srgbClr val="FF6BD8"/>
          </a:solidFill>
          <a:ln/>
        </p:spPr>
      </p:sp>
      <p:sp>
        <p:nvSpPr>
          <p:cNvPr id="12" name="Shape 9"/>
          <p:cNvSpPr/>
          <p:nvPr/>
        </p:nvSpPr>
        <p:spPr>
          <a:xfrm>
            <a:off x="6974860" y="3274576"/>
            <a:ext cx="680442" cy="680442"/>
          </a:xfrm>
          <a:prstGeom prst="roundRect">
            <a:avLst>
              <a:gd name="adj" fmla="val 134383"/>
            </a:avLst>
          </a:prstGeom>
          <a:solidFill>
            <a:srgbClr val="FF6BD8"/>
          </a:solidFill>
          <a:ln/>
        </p:spPr>
      </p:sp>
      <p:pic>
        <p:nvPicPr>
          <p:cNvPr id="13" name="Image 1" descr="preencoded.png"/>
          <p:cNvPicPr>
            <a:picLocks noChangeAspect="1"/>
          </p:cNvPicPr>
          <p:nvPr/>
        </p:nvPicPr>
        <p:blipFill>
          <a:blip r:embed="rId4"/>
          <a:stretch>
            <a:fillRect/>
          </a:stretch>
        </p:blipFill>
        <p:spPr>
          <a:xfrm>
            <a:off x="7178933" y="3444716"/>
            <a:ext cx="272177" cy="340162"/>
          </a:xfrm>
          <a:prstGeom prst="rect">
            <a:avLst/>
          </a:prstGeom>
        </p:spPr>
      </p:pic>
      <p:sp>
        <p:nvSpPr>
          <p:cNvPr id="14" name="Text 10"/>
          <p:cNvSpPr/>
          <p:nvPr/>
        </p:nvSpPr>
        <p:spPr>
          <a:xfrm>
            <a:off x="5474256" y="4181713"/>
            <a:ext cx="3681770" cy="708660"/>
          </a:xfrm>
          <a:prstGeom prst="rect">
            <a:avLst/>
          </a:prstGeom>
          <a:noFill/>
          <a:ln/>
        </p:spPr>
        <p:txBody>
          <a:bodyPr wrap="square" lIns="0" tIns="0" rIns="0" bIns="0" rtlCol="0" anchor="t"/>
          <a:lstStyle/>
          <a:p>
            <a:pPr marL="0" indent="0" algn="l">
              <a:lnSpc>
                <a:spcPts val="2750"/>
              </a:lnSpc>
              <a:buNone/>
            </a:pPr>
            <a:r>
              <a:rPr lang="en-US" sz="2200" dirty="0">
                <a:solidFill>
                  <a:srgbClr val="B05EF1"/>
                </a:solidFill>
                <a:latin typeface="Fira Mono Medium" pitchFamily="34" charset="0"/>
                <a:ea typeface="Fira Mono Medium" pitchFamily="34" charset="-122"/>
                <a:cs typeface="Fira Mono Medium" pitchFamily="34" charset="-120"/>
              </a:rPr>
              <a:t>(a - b)² = a² - 2ab + b²</a:t>
            </a:r>
            <a:endParaRPr lang="en-US" sz="2200" dirty="0"/>
          </a:p>
        </p:txBody>
      </p:sp>
      <p:sp>
        <p:nvSpPr>
          <p:cNvPr id="15" name="Text 11"/>
          <p:cNvSpPr/>
          <p:nvPr/>
        </p:nvSpPr>
        <p:spPr>
          <a:xfrm>
            <a:off x="5474256" y="5026462"/>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identity shows how to expand the square of a difference. It's similar to the sum, but with a subtraction in the middle term.</a:t>
            </a:r>
            <a:endParaRPr lang="en-US" sz="1750" dirty="0"/>
          </a:p>
        </p:txBody>
      </p:sp>
      <p:sp>
        <p:nvSpPr>
          <p:cNvPr id="16" name="Shape 12"/>
          <p:cNvSpPr/>
          <p:nvPr/>
        </p:nvSpPr>
        <p:spPr>
          <a:xfrm>
            <a:off x="9640133" y="3614738"/>
            <a:ext cx="4196358" cy="3483531"/>
          </a:xfrm>
          <a:prstGeom prst="roundRect">
            <a:avLst>
              <a:gd name="adj" fmla="val 4200"/>
            </a:avLst>
          </a:prstGeom>
          <a:solidFill>
            <a:srgbClr val="0F0F10"/>
          </a:solidFill>
          <a:ln/>
        </p:spPr>
      </p:sp>
      <p:sp>
        <p:nvSpPr>
          <p:cNvPr id="17" name="Shape 13"/>
          <p:cNvSpPr/>
          <p:nvPr/>
        </p:nvSpPr>
        <p:spPr>
          <a:xfrm>
            <a:off x="9640133" y="3584258"/>
            <a:ext cx="4196358" cy="121920"/>
          </a:xfrm>
          <a:prstGeom prst="roundRect">
            <a:avLst>
              <a:gd name="adj" fmla="val 27907"/>
            </a:avLst>
          </a:prstGeom>
          <a:solidFill>
            <a:srgbClr val="FF6BD8"/>
          </a:solidFill>
          <a:ln/>
        </p:spPr>
      </p:sp>
      <p:sp>
        <p:nvSpPr>
          <p:cNvPr id="18" name="Shape 14"/>
          <p:cNvSpPr/>
          <p:nvPr/>
        </p:nvSpPr>
        <p:spPr>
          <a:xfrm>
            <a:off x="11398032" y="3274576"/>
            <a:ext cx="680442" cy="680442"/>
          </a:xfrm>
          <a:prstGeom prst="roundRect">
            <a:avLst>
              <a:gd name="adj" fmla="val 134383"/>
            </a:avLst>
          </a:prstGeom>
          <a:solidFill>
            <a:srgbClr val="FF6BD8"/>
          </a:solidFill>
          <a:ln/>
        </p:spPr>
      </p:sp>
      <p:pic>
        <p:nvPicPr>
          <p:cNvPr id="19" name="Image 2" descr="preencoded.png"/>
          <p:cNvPicPr>
            <a:picLocks noChangeAspect="1"/>
          </p:cNvPicPr>
          <p:nvPr/>
        </p:nvPicPr>
        <p:blipFill>
          <a:blip r:embed="rId5"/>
          <a:stretch>
            <a:fillRect/>
          </a:stretch>
        </p:blipFill>
        <p:spPr>
          <a:xfrm>
            <a:off x="11602105" y="3444716"/>
            <a:ext cx="272177" cy="340162"/>
          </a:xfrm>
          <a:prstGeom prst="rect">
            <a:avLst/>
          </a:prstGeom>
        </p:spPr>
      </p:pic>
      <p:sp>
        <p:nvSpPr>
          <p:cNvPr id="20" name="Text 15"/>
          <p:cNvSpPr/>
          <p:nvPr/>
        </p:nvSpPr>
        <p:spPr>
          <a:xfrm>
            <a:off x="9897427" y="4181713"/>
            <a:ext cx="3681770" cy="708660"/>
          </a:xfrm>
          <a:prstGeom prst="rect">
            <a:avLst/>
          </a:prstGeom>
          <a:noFill/>
          <a:ln/>
        </p:spPr>
        <p:txBody>
          <a:bodyPr wrap="square" lIns="0" tIns="0" rIns="0" bIns="0" rtlCol="0" anchor="t"/>
          <a:lstStyle/>
          <a:p>
            <a:pPr marL="0" indent="0" algn="l">
              <a:lnSpc>
                <a:spcPts val="2750"/>
              </a:lnSpc>
              <a:buNone/>
            </a:pPr>
            <a:r>
              <a:rPr lang="en-US" sz="2200" dirty="0">
                <a:solidFill>
                  <a:srgbClr val="FFA44F"/>
                </a:solidFill>
                <a:latin typeface="Fira Mono Medium" pitchFamily="34" charset="0"/>
                <a:ea typeface="Fira Mono Medium" pitchFamily="34" charset="-122"/>
                <a:cs typeface="Fira Mono Medium" pitchFamily="34" charset="-120"/>
              </a:rPr>
              <a:t>a² - b² = (a + b)(a - b)</a:t>
            </a:r>
            <a:endParaRPr lang="en-US" sz="2200" dirty="0"/>
          </a:p>
        </p:txBody>
      </p:sp>
      <p:sp>
        <p:nvSpPr>
          <p:cNvPr id="21" name="Text 16"/>
          <p:cNvSpPr/>
          <p:nvPr/>
        </p:nvSpPr>
        <p:spPr>
          <a:xfrm>
            <a:off x="9897427" y="5026462"/>
            <a:ext cx="3681770" cy="1814513"/>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identity is known as the "difference of squares." It allows you to factor an expression where one perfect square is subtracted from another.</a:t>
            </a:r>
            <a:endParaRPr lang="en-US" sz="1750" dirty="0"/>
          </a:p>
        </p:txBody>
      </p:sp>
      <p:sp>
        <p:nvSpPr>
          <p:cNvPr id="23" name="Rectangle: Rounded Corners 22">
            <a:extLst>
              <a:ext uri="{FF2B5EF4-FFF2-40B4-BE49-F238E27FC236}">
                <a16:creationId xmlns:a16="http://schemas.microsoft.com/office/drawing/2014/main" id="{E9A7D69E-E84A-7555-B563-0C616ADBE5F0}"/>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93150"/>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Factorization - Definition</a:t>
            </a:r>
            <a:endParaRPr lang="en-US" sz="4450" dirty="0"/>
          </a:p>
        </p:txBody>
      </p:sp>
      <p:sp>
        <p:nvSpPr>
          <p:cNvPr id="4" name="Text 1"/>
          <p:cNvSpPr/>
          <p:nvPr/>
        </p:nvSpPr>
        <p:spPr>
          <a:xfrm>
            <a:off x="6280190" y="3150870"/>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"Factorization breaks an expression into simpler </a:t>
            </a:r>
            <a:r>
              <a:rPr lang="en-US" sz="1750" b="1" dirty="0">
                <a:solidFill>
                  <a:srgbClr val="E0D6DE"/>
                </a:solidFill>
                <a:latin typeface="Fira Sans" pitchFamily="34" charset="0"/>
                <a:ea typeface="Fira Sans" pitchFamily="34" charset="-122"/>
                <a:cs typeface="Fira Sans" pitchFamily="34" charset="-120"/>
              </a:rPr>
              <a:t>factors</a:t>
            </a:r>
            <a:r>
              <a:rPr lang="en-US" sz="1750" dirty="0">
                <a:solidFill>
                  <a:srgbClr val="E0D6DE"/>
                </a:solidFill>
                <a:latin typeface="Fira Sans" pitchFamily="34" charset="0"/>
                <a:ea typeface="Fira Sans" pitchFamily="34" charset="-122"/>
                <a:cs typeface="Fira Sans" pitchFamily="34" charset="-120"/>
              </a:rPr>
              <a:t> that multiply to give the original expression."</a:t>
            </a:r>
            <a:endParaRPr lang="en-US" sz="1750" dirty="0"/>
          </a:p>
        </p:txBody>
      </p:sp>
      <p:sp>
        <p:nvSpPr>
          <p:cNvPr id="5" name="Text 2"/>
          <p:cNvSpPr/>
          <p:nvPr/>
        </p:nvSpPr>
        <p:spPr>
          <a:xfrm>
            <a:off x="6620351" y="4471988"/>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FBF3FA"/>
                </a:solidFill>
                <a:latin typeface="Fira Mono Medium" pitchFamily="34" charset="0"/>
                <a:ea typeface="Fira Mono Medium" pitchFamily="34" charset="-122"/>
                <a:cs typeface="Fira Mono Medium" pitchFamily="34" charset="-120"/>
              </a:rPr>
              <a:t>Example:</a:t>
            </a:r>
            <a:endParaRPr lang="en-US" sz="2650" dirty="0"/>
          </a:p>
        </p:txBody>
      </p:sp>
      <p:sp>
        <p:nvSpPr>
          <p:cNvPr id="6" name="Text 3"/>
          <p:cNvSpPr/>
          <p:nvPr/>
        </p:nvSpPr>
        <p:spPr>
          <a:xfrm>
            <a:off x="6620351" y="5237440"/>
            <a:ext cx="7216259" cy="362903"/>
          </a:xfrm>
          <a:prstGeom prst="rect">
            <a:avLst/>
          </a:prstGeom>
          <a:noFill/>
          <a:ln/>
        </p:spPr>
        <p:txBody>
          <a:bodyPr wrap="non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6x + 3 = 3(2x + 1)</a:t>
            </a:r>
            <a:endParaRPr lang="en-US" sz="1750" dirty="0"/>
          </a:p>
        </p:txBody>
      </p:sp>
      <p:sp>
        <p:nvSpPr>
          <p:cNvPr id="7" name="Shape 4"/>
          <p:cNvSpPr/>
          <p:nvPr/>
        </p:nvSpPr>
        <p:spPr>
          <a:xfrm>
            <a:off x="6280190" y="4131826"/>
            <a:ext cx="30480" cy="1723668"/>
          </a:xfrm>
          <a:prstGeom prst="rect">
            <a:avLst/>
          </a:prstGeom>
          <a:solidFill>
            <a:srgbClr val="FF6BD8"/>
          </a:solidFill>
          <a:ln/>
        </p:spPr>
      </p:sp>
      <p:sp>
        <p:nvSpPr>
          <p:cNvPr id="8" name="Text 5"/>
          <p:cNvSpPr/>
          <p:nvPr/>
        </p:nvSpPr>
        <p:spPr>
          <a:xfrm>
            <a:off x="6280190" y="6110645"/>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Here, 3 is highlighted in yellow as the common factor, showing how the original expression is broken down.</a:t>
            </a:r>
            <a:endParaRPr lang="en-US" sz="1750" dirty="0"/>
          </a:p>
        </p:txBody>
      </p:sp>
      <p:sp>
        <p:nvSpPr>
          <p:cNvPr id="9" name="Rectangle: Rounded Corners 8">
            <a:extLst>
              <a:ext uri="{FF2B5EF4-FFF2-40B4-BE49-F238E27FC236}">
                <a16:creationId xmlns:a16="http://schemas.microsoft.com/office/drawing/2014/main" id="{AC9CCABF-11AB-4A1A-2F18-BCF373D2AA0F}"/>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04975"/>
            <a:ext cx="9525238"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Factorization Types (Part 1)</a:t>
            </a:r>
            <a:endParaRPr lang="en-US" sz="4450" dirty="0"/>
          </a:p>
        </p:txBody>
      </p:sp>
      <p:sp>
        <p:nvSpPr>
          <p:cNvPr id="3" name="Text 1"/>
          <p:cNvSpPr/>
          <p:nvPr/>
        </p:nvSpPr>
        <p:spPr>
          <a:xfrm>
            <a:off x="793790" y="2980730"/>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FBF3FA"/>
                </a:solidFill>
                <a:latin typeface="Fira Mono Medium" pitchFamily="34" charset="0"/>
                <a:ea typeface="Fira Mono Medium" pitchFamily="34" charset="-122"/>
                <a:cs typeface="Fira Mono Medium" pitchFamily="34" charset="-120"/>
              </a:rPr>
              <a:t>1. Common Factor</a:t>
            </a:r>
            <a:endParaRPr lang="en-US" sz="2650" dirty="0"/>
          </a:p>
        </p:txBody>
      </p:sp>
      <p:sp>
        <p:nvSpPr>
          <p:cNvPr id="4" name="Text 2"/>
          <p:cNvSpPr/>
          <p:nvPr/>
        </p:nvSpPr>
        <p:spPr>
          <a:xfrm>
            <a:off x="793790" y="3632835"/>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involves finding a common term that divides all parts of the expression and factoring it out.</a:t>
            </a:r>
            <a:endParaRPr lang="en-US" sz="1750" dirty="0"/>
          </a:p>
        </p:txBody>
      </p:sp>
      <p:sp>
        <p:nvSpPr>
          <p:cNvPr id="5" name="Text 3"/>
          <p:cNvSpPr/>
          <p:nvPr/>
        </p:nvSpPr>
        <p:spPr>
          <a:xfrm>
            <a:off x="1133951" y="4613791"/>
            <a:ext cx="5904548" cy="362903"/>
          </a:xfrm>
          <a:prstGeom prst="rect">
            <a:avLst/>
          </a:prstGeom>
          <a:noFill/>
          <a:ln/>
        </p:spPr>
        <p:txBody>
          <a:bodyPr wrap="non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12xy + 9y = </a:t>
            </a:r>
            <a:r>
              <a:rPr lang="en-US" sz="1750" dirty="0">
                <a:solidFill>
                  <a:srgbClr val="F44444"/>
                </a:solidFill>
                <a:latin typeface="Fira Sans" pitchFamily="34" charset="0"/>
                <a:ea typeface="Fira Sans" pitchFamily="34" charset="-122"/>
                <a:cs typeface="Fira Sans" pitchFamily="34" charset="-120"/>
              </a:rPr>
              <a:t>3y</a:t>
            </a:r>
            <a:r>
              <a:rPr lang="en-US" sz="1750" dirty="0">
                <a:solidFill>
                  <a:srgbClr val="E0D6DE"/>
                </a:solidFill>
                <a:latin typeface="Fira Sans" pitchFamily="34" charset="0"/>
                <a:ea typeface="Fira Sans" pitchFamily="34" charset="-122"/>
                <a:cs typeface="Fira Sans" pitchFamily="34" charset="-120"/>
              </a:rPr>
              <a:t>(4x + 3)</a:t>
            </a:r>
            <a:endParaRPr lang="en-US" sz="1750" dirty="0"/>
          </a:p>
        </p:txBody>
      </p:sp>
      <p:sp>
        <p:nvSpPr>
          <p:cNvPr id="6" name="Shape 4"/>
          <p:cNvSpPr/>
          <p:nvPr/>
        </p:nvSpPr>
        <p:spPr>
          <a:xfrm>
            <a:off x="793790" y="4613791"/>
            <a:ext cx="30480" cy="362903"/>
          </a:xfrm>
          <a:prstGeom prst="rect">
            <a:avLst/>
          </a:prstGeom>
          <a:solidFill>
            <a:srgbClr val="FF6BD8"/>
          </a:solidFill>
          <a:ln/>
        </p:spPr>
      </p:sp>
      <p:sp>
        <p:nvSpPr>
          <p:cNvPr id="7" name="Text 5"/>
          <p:cNvSpPr/>
          <p:nvPr/>
        </p:nvSpPr>
        <p:spPr>
          <a:xfrm>
            <a:off x="793790" y="5231844"/>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In this example, </a:t>
            </a:r>
            <a:r>
              <a:rPr lang="en-US" sz="1750" dirty="0">
                <a:solidFill>
                  <a:srgbClr val="F44444"/>
                </a:solidFill>
                <a:latin typeface="Fira Sans" pitchFamily="34" charset="0"/>
                <a:ea typeface="Fira Sans" pitchFamily="34" charset="-122"/>
                <a:cs typeface="Fira Sans" pitchFamily="34" charset="-120"/>
              </a:rPr>
              <a:t>3y</a:t>
            </a:r>
            <a:r>
              <a:rPr lang="en-US" sz="1750" dirty="0">
                <a:solidFill>
                  <a:srgbClr val="E0D6DE"/>
                </a:solidFill>
                <a:latin typeface="Fira Sans" pitchFamily="34" charset="0"/>
                <a:ea typeface="Fira Sans" pitchFamily="34" charset="-122"/>
                <a:cs typeface="Fira Sans" pitchFamily="34" charset="-120"/>
              </a:rPr>
              <a:t> is the common factor that is pulled out from both terms.</a:t>
            </a:r>
            <a:endParaRPr lang="en-US" sz="1750" dirty="0"/>
          </a:p>
        </p:txBody>
      </p:sp>
      <p:sp>
        <p:nvSpPr>
          <p:cNvPr id="8" name="Text 6"/>
          <p:cNvSpPr/>
          <p:nvPr/>
        </p:nvSpPr>
        <p:spPr>
          <a:xfrm>
            <a:off x="7599521" y="2980730"/>
            <a:ext cx="4898350" cy="425291"/>
          </a:xfrm>
          <a:prstGeom prst="rect">
            <a:avLst/>
          </a:prstGeom>
          <a:noFill/>
          <a:ln/>
        </p:spPr>
        <p:txBody>
          <a:bodyPr wrap="none" lIns="0" tIns="0" rIns="0" bIns="0" rtlCol="0" anchor="t"/>
          <a:lstStyle/>
          <a:p>
            <a:pPr marL="0" indent="0" algn="l">
              <a:lnSpc>
                <a:spcPts val="3300"/>
              </a:lnSpc>
              <a:buNone/>
            </a:pPr>
            <a:r>
              <a:rPr lang="en-US" sz="2650" dirty="0">
                <a:solidFill>
                  <a:srgbClr val="FBF3FA"/>
                </a:solidFill>
                <a:latin typeface="Fira Mono Medium" pitchFamily="34" charset="0"/>
                <a:ea typeface="Fira Mono Medium" pitchFamily="34" charset="-122"/>
                <a:cs typeface="Fira Mono Medium" pitchFamily="34" charset="-120"/>
              </a:rPr>
              <a:t>2. Difference of Squares</a:t>
            </a:r>
            <a:endParaRPr lang="en-US" sz="2650" dirty="0"/>
          </a:p>
        </p:txBody>
      </p:sp>
      <p:sp>
        <p:nvSpPr>
          <p:cNvPr id="9" name="Text 7"/>
          <p:cNvSpPr/>
          <p:nvPr/>
        </p:nvSpPr>
        <p:spPr>
          <a:xfrm>
            <a:off x="7599521" y="3632835"/>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type applies when you have two perfect squares separated by a minus sign. It factors into the sum and difference of their square roots.</a:t>
            </a:r>
            <a:endParaRPr lang="en-US" sz="1750" dirty="0"/>
          </a:p>
        </p:txBody>
      </p:sp>
      <p:sp>
        <p:nvSpPr>
          <p:cNvPr id="10" name="Text 8"/>
          <p:cNvSpPr/>
          <p:nvPr/>
        </p:nvSpPr>
        <p:spPr>
          <a:xfrm>
            <a:off x="7939683" y="4976693"/>
            <a:ext cx="5904548" cy="362903"/>
          </a:xfrm>
          <a:prstGeom prst="rect">
            <a:avLst/>
          </a:prstGeom>
          <a:noFill/>
          <a:ln/>
        </p:spPr>
        <p:txBody>
          <a:bodyPr wrap="none" lIns="0" tIns="0" rIns="0" bIns="0" rtlCol="0" anchor="t"/>
          <a:lstStyle/>
          <a:p>
            <a:pPr marL="0" indent="0" algn="l">
              <a:lnSpc>
                <a:spcPts val="2850"/>
              </a:lnSpc>
              <a:buNone/>
            </a:pPr>
            <a:r>
              <a:rPr lang="en-US" sz="1750" dirty="0">
                <a:solidFill>
                  <a:srgbClr val="5E98F1"/>
                </a:solidFill>
                <a:latin typeface="Fira Sans" pitchFamily="34" charset="0"/>
                <a:ea typeface="Fira Sans" pitchFamily="34" charset="-122"/>
                <a:cs typeface="Fira Sans" pitchFamily="34" charset="-120"/>
              </a:rPr>
              <a:t>x²</a:t>
            </a:r>
            <a:r>
              <a:rPr lang="en-US" sz="1750" dirty="0">
                <a:solidFill>
                  <a:srgbClr val="E0D6DE"/>
                </a:solidFill>
                <a:latin typeface="Fira Sans" pitchFamily="34" charset="0"/>
                <a:ea typeface="Fira Sans" pitchFamily="34" charset="-122"/>
                <a:cs typeface="Fira Sans" pitchFamily="34" charset="-120"/>
              </a:rPr>
              <a:t> - </a:t>
            </a:r>
            <a:r>
              <a:rPr lang="en-US" sz="1750" dirty="0">
                <a:solidFill>
                  <a:srgbClr val="5E98F1"/>
                </a:solidFill>
                <a:latin typeface="Fira Sans" pitchFamily="34" charset="0"/>
                <a:ea typeface="Fira Sans" pitchFamily="34" charset="-122"/>
                <a:cs typeface="Fira Sans" pitchFamily="34" charset="-120"/>
              </a:rPr>
              <a:t>16</a:t>
            </a:r>
            <a:r>
              <a:rPr lang="en-US" sz="1750" dirty="0">
                <a:solidFill>
                  <a:srgbClr val="E0D6DE"/>
                </a:solidFill>
                <a:latin typeface="Fira Sans" pitchFamily="34" charset="0"/>
                <a:ea typeface="Fira Sans" pitchFamily="34" charset="-122"/>
                <a:cs typeface="Fira Sans" pitchFamily="34" charset="-120"/>
              </a:rPr>
              <a:t> = (x + 4)(x - 4)</a:t>
            </a:r>
            <a:endParaRPr lang="en-US" sz="1750" dirty="0"/>
          </a:p>
        </p:txBody>
      </p:sp>
      <p:sp>
        <p:nvSpPr>
          <p:cNvPr id="11" name="Shape 9"/>
          <p:cNvSpPr/>
          <p:nvPr/>
        </p:nvSpPr>
        <p:spPr>
          <a:xfrm>
            <a:off x="7599521" y="4976693"/>
            <a:ext cx="30480" cy="362903"/>
          </a:xfrm>
          <a:prstGeom prst="rect">
            <a:avLst/>
          </a:prstGeom>
          <a:solidFill>
            <a:srgbClr val="FF6BD8"/>
          </a:solidFill>
          <a:ln/>
        </p:spPr>
      </p:sp>
      <p:sp>
        <p:nvSpPr>
          <p:cNvPr id="12" name="Text 10"/>
          <p:cNvSpPr/>
          <p:nvPr/>
        </p:nvSpPr>
        <p:spPr>
          <a:xfrm>
            <a:off x="7599521" y="559474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Here, x² and 16 are colored in blue to highlight them as perfect squares.</a:t>
            </a:r>
            <a:endParaRPr lang="en-US" sz="1750" dirty="0"/>
          </a:p>
        </p:txBody>
      </p:sp>
      <p:sp>
        <p:nvSpPr>
          <p:cNvPr id="13" name="Rectangle: Rounded Corners 12">
            <a:extLst>
              <a:ext uri="{FF2B5EF4-FFF2-40B4-BE49-F238E27FC236}">
                <a16:creationId xmlns:a16="http://schemas.microsoft.com/office/drawing/2014/main" id="{A116B08C-1EEB-CD13-A9AE-622A1F86D1CA}"/>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523524"/>
            <a:ext cx="9525238"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Factorization Types (Part 2)</a:t>
            </a:r>
            <a:endParaRPr lang="en-US" sz="4450" dirty="0"/>
          </a:p>
        </p:txBody>
      </p:sp>
      <p:sp>
        <p:nvSpPr>
          <p:cNvPr id="3" name="Text 1"/>
          <p:cNvSpPr/>
          <p:nvPr/>
        </p:nvSpPr>
        <p:spPr>
          <a:xfrm>
            <a:off x="793790" y="2799278"/>
            <a:ext cx="4694277" cy="425291"/>
          </a:xfrm>
          <a:prstGeom prst="rect">
            <a:avLst/>
          </a:prstGeom>
          <a:noFill/>
          <a:ln/>
        </p:spPr>
        <p:txBody>
          <a:bodyPr wrap="none" lIns="0" tIns="0" rIns="0" bIns="0" rtlCol="0" anchor="t"/>
          <a:lstStyle/>
          <a:p>
            <a:pPr marL="0" indent="0" algn="l">
              <a:lnSpc>
                <a:spcPts val="3300"/>
              </a:lnSpc>
              <a:buNone/>
            </a:pPr>
            <a:r>
              <a:rPr lang="en-US" sz="2650" dirty="0">
                <a:solidFill>
                  <a:srgbClr val="FBF3FA"/>
                </a:solidFill>
                <a:latin typeface="Fira Mono Medium" pitchFamily="34" charset="0"/>
                <a:ea typeface="Fira Mono Medium" pitchFamily="34" charset="-122"/>
                <a:cs typeface="Fira Mono Medium" pitchFamily="34" charset="-120"/>
              </a:rPr>
              <a:t>3. Quadratic Trinomials</a:t>
            </a:r>
            <a:endParaRPr lang="en-US" sz="2650" dirty="0"/>
          </a:p>
        </p:txBody>
      </p:sp>
      <p:sp>
        <p:nvSpPr>
          <p:cNvPr id="4" name="Text 2"/>
          <p:cNvSpPr/>
          <p:nvPr/>
        </p:nvSpPr>
        <p:spPr>
          <a:xfrm>
            <a:off x="793790" y="3451384"/>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These are expressions with three terms, where the highest power of the variable is two. Factoring them involves finding two numbers that multiply to the constant term and add to the coefficient of the middle term.</a:t>
            </a:r>
            <a:endParaRPr lang="en-US" sz="1750" dirty="0"/>
          </a:p>
        </p:txBody>
      </p:sp>
      <p:sp>
        <p:nvSpPr>
          <p:cNvPr id="5" name="Text 3"/>
          <p:cNvSpPr/>
          <p:nvPr/>
        </p:nvSpPr>
        <p:spPr>
          <a:xfrm>
            <a:off x="1133951" y="5158145"/>
            <a:ext cx="5904548" cy="362903"/>
          </a:xfrm>
          <a:prstGeom prst="rect">
            <a:avLst/>
          </a:prstGeom>
          <a:noFill/>
          <a:ln/>
        </p:spPr>
        <p:txBody>
          <a:bodyPr wrap="non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x² + </a:t>
            </a:r>
            <a:r>
              <a:rPr lang="en-US" sz="1750" dirty="0">
                <a:solidFill>
                  <a:srgbClr val="5CC97B"/>
                </a:solidFill>
                <a:latin typeface="Fira Sans" pitchFamily="34" charset="0"/>
                <a:ea typeface="Fira Sans" pitchFamily="34" charset="-122"/>
                <a:cs typeface="Fira Sans" pitchFamily="34" charset="-120"/>
              </a:rPr>
              <a:t>5x</a:t>
            </a:r>
            <a:r>
              <a:rPr lang="en-US" sz="1750" dirty="0">
                <a:solidFill>
                  <a:srgbClr val="E0D6DE"/>
                </a:solidFill>
                <a:latin typeface="Fira Sans" pitchFamily="34" charset="0"/>
                <a:ea typeface="Fira Sans" pitchFamily="34" charset="-122"/>
                <a:cs typeface="Fira Sans" pitchFamily="34" charset="-120"/>
              </a:rPr>
              <a:t> + </a:t>
            </a:r>
            <a:r>
              <a:rPr lang="en-US" sz="1750" dirty="0">
                <a:solidFill>
                  <a:srgbClr val="FFA44F"/>
                </a:solidFill>
                <a:latin typeface="Fira Sans" pitchFamily="34" charset="0"/>
                <a:ea typeface="Fira Sans" pitchFamily="34" charset="-122"/>
                <a:cs typeface="Fira Sans" pitchFamily="34" charset="-120"/>
              </a:rPr>
              <a:t>6</a:t>
            </a:r>
            <a:r>
              <a:rPr lang="en-US" sz="1750" dirty="0">
                <a:solidFill>
                  <a:srgbClr val="E0D6DE"/>
                </a:solidFill>
                <a:latin typeface="Fira Sans" pitchFamily="34" charset="0"/>
                <a:ea typeface="Fira Sans" pitchFamily="34" charset="-122"/>
                <a:cs typeface="Fira Sans" pitchFamily="34" charset="-120"/>
              </a:rPr>
              <a:t> = (x + 2)(x + 3)</a:t>
            </a:r>
            <a:endParaRPr lang="en-US" sz="1750" dirty="0"/>
          </a:p>
        </p:txBody>
      </p:sp>
      <p:sp>
        <p:nvSpPr>
          <p:cNvPr id="6" name="Shape 4"/>
          <p:cNvSpPr/>
          <p:nvPr/>
        </p:nvSpPr>
        <p:spPr>
          <a:xfrm>
            <a:off x="793790" y="5158145"/>
            <a:ext cx="30480" cy="362903"/>
          </a:xfrm>
          <a:prstGeom prst="rect">
            <a:avLst/>
          </a:prstGeom>
          <a:solidFill>
            <a:srgbClr val="FF6BD8"/>
          </a:solidFill>
          <a:ln/>
        </p:spPr>
      </p:sp>
      <p:sp>
        <p:nvSpPr>
          <p:cNvPr id="7" name="Text 5"/>
          <p:cNvSpPr/>
          <p:nvPr/>
        </p:nvSpPr>
        <p:spPr>
          <a:xfrm>
            <a:off x="793790" y="5776198"/>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The pairs are colored in green and orange to show how the numbers 2 and 3 relate to the original trinomial.</a:t>
            </a:r>
            <a:endParaRPr lang="en-US" sz="1750" dirty="0"/>
          </a:p>
        </p:txBody>
      </p:sp>
      <p:sp>
        <p:nvSpPr>
          <p:cNvPr id="8" name="Text 6"/>
          <p:cNvSpPr/>
          <p:nvPr/>
        </p:nvSpPr>
        <p:spPr>
          <a:xfrm>
            <a:off x="7599521" y="2799278"/>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FBF3FA"/>
                </a:solidFill>
                <a:latin typeface="Fira Mono Medium" pitchFamily="34" charset="0"/>
                <a:ea typeface="Fira Mono Medium" pitchFamily="34" charset="-122"/>
                <a:cs typeface="Fira Mono Medium" pitchFamily="34" charset="-120"/>
              </a:rPr>
              <a:t>4. Grouping</a:t>
            </a:r>
            <a:endParaRPr lang="en-US" sz="2650" dirty="0"/>
          </a:p>
        </p:txBody>
      </p:sp>
      <p:sp>
        <p:nvSpPr>
          <p:cNvPr id="9" name="Text 7"/>
          <p:cNvSpPr/>
          <p:nvPr/>
        </p:nvSpPr>
        <p:spPr>
          <a:xfrm>
            <a:off x="7599521" y="3451384"/>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This method is used for expressions with four or more terms. You group terms that have common factors, factor out those common factors, and then factor out a common binomial.</a:t>
            </a:r>
            <a:endParaRPr lang="en-US" sz="1750" dirty="0"/>
          </a:p>
        </p:txBody>
      </p:sp>
      <p:sp>
        <p:nvSpPr>
          <p:cNvPr id="10" name="Text 8"/>
          <p:cNvSpPr/>
          <p:nvPr/>
        </p:nvSpPr>
        <p:spPr>
          <a:xfrm>
            <a:off x="7939683" y="5158145"/>
            <a:ext cx="5904548" cy="362903"/>
          </a:xfrm>
          <a:prstGeom prst="rect">
            <a:avLst/>
          </a:prstGeom>
          <a:noFill/>
          <a:ln/>
        </p:spPr>
        <p:txBody>
          <a:bodyPr wrap="none" lIns="0" tIns="0" rIns="0" bIns="0" rtlCol="0" anchor="t"/>
          <a:lstStyle/>
          <a:p>
            <a:pPr marL="0" indent="0" algn="l">
              <a:lnSpc>
                <a:spcPts val="2850"/>
              </a:lnSpc>
              <a:buNone/>
            </a:pPr>
            <a:r>
              <a:rPr lang="en-US" sz="1750" dirty="0">
                <a:solidFill>
                  <a:srgbClr val="D8AFF8"/>
                </a:solidFill>
                <a:latin typeface="Fira Sans" pitchFamily="34" charset="0"/>
                <a:ea typeface="Fira Sans" pitchFamily="34" charset="-122"/>
                <a:cs typeface="Fira Sans" pitchFamily="34" charset="-120"/>
              </a:rPr>
              <a:t>ax + ay</a:t>
            </a:r>
            <a:r>
              <a:rPr lang="en-US" sz="1750" dirty="0">
                <a:solidFill>
                  <a:srgbClr val="E0D6DE"/>
                </a:solidFill>
                <a:latin typeface="Fira Sans" pitchFamily="34" charset="0"/>
                <a:ea typeface="Fira Sans" pitchFamily="34" charset="-122"/>
                <a:cs typeface="Fira Sans" pitchFamily="34" charset="-120"/>
              </a:rPr>
              <a:t> + </a:t>
            </a:r>
            <a:r>
              <a:rPr lang="en-US" sz="1750" dirty="0">
                <a:solidFill>
                  <a:srgbClr val="AFCBF8"/>
                </a:solidFill>
                <a:latin typeface="Fira Sans" pitchFamily="34" charset="0"/>
                <a:ea typeface="Fira Sans" pitchFamily="34" charset="-122"/>
                <a:cs typeface="Fira Sans" pitchFamily="34" charset="-120"/>
              </a:rPr>
              <a:t>bx + by</a:t>
            </a:r>
            <a:r>
              <a:rPr lang="en-US" sz="1750" dirty="0">
                <a:solidFill>
                  <a:srgbClr val="E0D6DE"/>
                </a:solidFill>
                <a:latin typeface="Fira Sans" pitchFamily="34" charset="0"/>
                <a:ea typeface="Fira Sans" pitchFamily="34" charset="-122"/>
                <a:cs typeface="Fira Sans" pitchFamily="34" charset="-120"/>
              </a:rPr>
              <a:t> = a(x + y) + b(x + y) = (a + b)(x + y)</a:t>
            </a:r>
            <a:endParaRPr lang="en-US" sz="1750" dirty="0"/>
          </a:p>
        </p:txBody>
      </p:sp>
      <p:sp>
        <p:nvSpPr>
          <p:cNvPr id="11" name="Shape 9"/>
          <p:cNvSpPr/>
          <p:nvPr/>
        </p:nvSpPr>
        <p:spPr>
          <a:xfrm>
            <a:off x="7599521" y="5158145"/>
            <a:ext cx="30480" cy="362903"/>
          </a:xfrm>
          <a:prstGeom prst="rect">
            <a:avLst/>
          </a:prstGeom>
          <a:solidFill>
            <a:srgbClr val="FF6BD8"/>
          </a:solidFill>
          <a:ln/>
        </p:spPr>
      </p:sp>
      <p:sp>
        <p:nvSpPr>
          <p:cNvPr id="12" name="Text 10"/>
          <p:cNvSpPr/>
          <p:nvPr/>
        </p:nvSpPr>
        <p:spPr>
          <a:xfrm>
            <a:off x="7599521" y="5776198"/>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The groups are colored in pink and teal to illustrate the initial grouping step.</a:t>
            </a:r>
            <a:endParaRPr lang="en-US" sz="1750" dirty="0"/>
          </a:p>
        </p:txBody>
      </p:sp>
      <p:sp>
        <p:nvSpPr>
          <p:cNvPr id="13" name="Rectangle: Rounded Corners 12">
            <a:extLst>
              <a:ext uri="{FF2B5EF4-FFF2-40B4-BE49-F238E27FC236}">
                <a16:creationId xmlns:a16="http://schemas.microsoft.com/office/drawing/2014/main" id="{2568A1FA-DEA3-3A71-474B-681EBD30878F}"/>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212538"/>
            <a:ext cx="6123384" cy="708779"/>
          </a:xfrm>
          <a:prstGeom prst="rect">
            <a:avLst/>
          </a:prstGeom>
          <a:noFill/>
          <a:ln/>
        </p:spPr>
        <p:txBody>
          <a:bodyPr wrap="none" lIns="0" tIns="0" rIns="0" bIns="0" rtlCol="0" anchor="t"/>
          <a:lstStyle/>
          <a:p>
            <a:pPr marL="0" indent="0" algn="l">
              <a:lnSpc>
                <a:spcPts val="5550"/>
              </a:lnSpc>
              <a:buNone/>
            </a:pPr>
            <a:r>
              <a:rPr lang="en-US" sz="4450" dirty="0">
                <a:solidFill>
                  <a:srgbClr val="000000"/>
                </a:solidFill>
                <a:latin typeface="Fira Mono Medium" pitchFamily="34" charset="0"/>
                <a:ea typeface="Fira Mono Medium" pitchFamily="34" charset="-122"/>
                <a:cs typeface="Fira Mono Medium" pitchFamily="34" charset="-120"/>
              </a:rPr>
              <a:t>Summary &amp; Practice</a:t>
            </a:r>
            <a:endParaRPr lang="en-US" sz="4450" dirty="0"/>
          </a:p>
        </p:txBody>
      </p:sp>
      <p:sp>
        <p:nvSpPr>
          <p:cNvPr id="3" name="Text 1"/>
          <p:cNvSpPr/>
          <p:nvPr/>
        </p:nvSpPr>
        <p:spPr>
          <a:xfrm>
            <a:off x="793790" y="33749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000000"/>
                </a:solidFill>
                <a:latin typeface="Fira Sans" pitchFamily="34" charset="0"/>
                <a:ea typeface="Fira Sans" pitchFamily="34" charset="-122"/>
                <a:cs typeface="Fira Sans" pitchFamily="34" charset="-120"/>
              </a:rPr>
              <a:t>Recap identities and factorization types.</a:t>
            </a:r>
            <a:endParaRPr lang="en-US" sz="1750" dirty="0"/>
          </a:p>
        </p:txBody>
      </p:sp>
      <p:sp>
        <p:nvSpPr>
          <p:cNvPr id="4" name="Text 2"/>
          <p:cNvSpPr/>
          <p:nvPr/>
        </p:nvSpPr>
        <p:spPr>
          <a:xfrm>
            <a:off x="793790" y="381714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000000"/>
                </a:solidFill>
                <a:latin typeface="Fira Sans" pitchFamily="34" charset="0"/>
                <a:ea typeface="Fira Sans" pitchFamily="34" charset="-122"/>
                <a:cs typeface="Fira Sans" pitchFamily="34" charset="-120"/>
              </a:rPr>
              <a:t>Challenge Question:</a:t>
            </a:r>
            <a:r>
              <a:rPr lang="en-US" sz="1750" dirty="0">
                <a:solidFill>
                  <a:srgbClr val="000000"/>
                </a:solidFill>
                <a:latin typeface="Fira Sans" pitchFamily="34" charset="0"/>
                <a:ea typeface="Fira Sans" pitchFamily="34" charset="-122"/>
                <a:cs typeface="Fira Sans" pitchFamily="34" charset="-120"/>
              </a:rPr>
              <a:t> Factorize 9m² - 25n²</a:t>
            </a:r>
            <a:endParaRPr lang="en-US" sz="1750" dirty="0"/>
          </a:p>
        </p:txBody>
      </p:sp>
      <p:sp>
        <p:nvSpPr>
          <p:cNvPr id="5" name="Shape 3"/>
          <p:cNvSpPr/>
          <p:nvPr/>
        </p:nvSpPr>
        <p:spPr>
          <a:xfrm>
            <a:off x="793790" y="4435197"/>
            <a:ext cx="13042821" cy="963811"/>
          </a:xfrm>
          <a:prstGeom prst="roundRect">
            <a:avLst>
              <a:gd name="adj" fmla="val 3530"/>
            </a:avLst>
          </a:prstGeom>
          <a:solidFill>
            <a:srgbClr val="FFB3EB"/>
          </a:solidFill>
          <a:ln/>
        </p:spPr>
      </p:sp>
      <p:pic>
        <p:nvPicPr>
          <p:cNvPr id="6" name="Image 0" descr="preencoded.png"/>
          <p:cNvPicPr>
            <a:picLocks noChangeAspect="1"/>
          </p:cNvPicPr>
          <p:nvPr/>
        </p:nvPicPr>
        <p:blipFill>
          <a:blip r:embed="rId3"/>
          <a:stretch>
            <a:fillRect/>
          </a:stretch>
        </p:blipFill>
        <p:spPr>
          <a:xfrm>
            <a:off x="1020604" y="4771668"/>
            <a:ext cx="283488" cy="226814"/>
          </a:xfrm>
          <a:prstGeom prst="rect">
            <a:avLst/>
          </a:prstGeom>
        </p:spPr>
      </p:pic>
      <p:sp>
        <p:nvSpPr>
          <p:cNvPr id="7" name="Text 4"/>
          <p:cNvSpPr/>
          <p:nvPr/>
        </p:nvSpPr>
        <p:spPr>
          <a:xfrm>
            <a:off x="1530906" y="4718685"/>
            <a:ext cx="12078891" cy="362903"/>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Fira Sans" pitchFamily="34" charset="0"/>
                <a:ea typeface="Fira Sans" pitchFamily="34" charset="-122"/>
                <a:cs typeface="Fira Sans" pitchFamily="34" charset="-120"/>
              </a:rPr>
              <a:t>Answer: (3m + 5n)(3m - 5n)</a:t>
            </a:r>
            <a:endParaRPr lang="en-US" sz="1750" dirty="0"/>
          </a:p>
        </p:txBody>
      </p:sp>
      <p:sp>
        <p:nvSpPr>
          <p:cNvPr id="8" name="Text 5"/>
          <p:cNvSpPr/>
          <p:nvPr/>
        </p:nvSpPr>
        <p:spPr>
          <a:xfrm>
            <a:off x="793790" y="565415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Fira Sans" pitchFamily="34" charset="0"/>
                <a:ea typeface="Fira Sans" pitchFamily="34" charset="-122"/>
                <a:cs typeface="Fira Sans" pitchFamily="34" charset="-120"/>
              </a:rPr>
              <a:t>Remember to always look for common factors first, then consider the specific types of factorization.</a:t>
            </a:r>
            <a:endParaRPr lang="en-US" sz="1750" dirty="0"/>
          </a:p>
        </p:txBody>
      </p:sp>
      <p:sp>
        <p:nvSpPr>
          <p:cNvPr id="9" name="Rectangle: Rounded Corners 8">
            <a:extLst>
              <a:ext uri="{FF2B5EF4-FFF2-40B4-BE49-F238E27FC236}">
                <a16:creationId xmlns:a16="http://schemas.microsoft.com/office/drawing/2014/main" id="{67F7BD11-0F05-F68A-146D-E66585CCF73E}"/>
              </a:ext>
            </a:extLst>
          </p:cNvPr>
          <p:cNvSpPr/>
          <p:nvPr/>
        </p:nvSpPr>
        <p:spPr>
          <a:xfrm>
            <a:off x="12601735" y="7492825"/>
            <a:ext cx="1954924" cy="614855"/>
          </a:xfrm>
          <a:prstGeom prst="round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650325"/>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Why are Algebraic Expressions Important?</a:t>
            </a:r>
            <a:endParaRPr lang="en-US" sz="4450" dirty="0"/>
          </a:p>
        </p:txBody>
      </p:sp>
      <p:sp>
        <p:nvSpPr>
          <p:cNvPr id="3" name="Text 1"/>
          <p:cNvSpPr/>
          <p:nvPr/>
        </p:nvSpPr>
        <p:spPr>
          <a:xfrm>
            <a:off x="793790" y="352151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Algebraic expressions are the building blocks of algebra. They allow us to represent real-world situations and solve problems using mathematical models.</a:t>
            </a:r>
            <a:endParaRPr lang="en-US" sz="1750" dirty="0"/>
          </a:p>
        </p:txBody>
      </p:sp>
      <p:pic>
        <p:nvPicPr>
          <p:cNvPr id="4" name="Image 0" descr="preencoded.png"/>
          <p:cNvPicPr>
            <a:picLocks noChangeAspect="1"/>
          </p:cNvPicPr>
          <p:nvPr/>
        </p:nvPicPr>
        <p:blipFill>
          <a:blip r:embed="rId3"/>
          <a:stretch>
            <a:fillRect/>
          </a:stretch>
        </p:blipFill>
        <p:spPr>
          <a:xfrm>
            <a:off x="793790" y="4502468"/>
            <a:ext cx="566976" cy="566976"/>
          </a:xfrm>
          <a:prstGeom prst="rect">
            <a:avLst/>
          </a:prstGeom>
        </p:spPr>
      </p:pic>
      <p:sp>
        <p:nvSpPr>
          <p:cNvPr id="5" name="Text 2"/>
          <p:cNvSpPr/>
          <p:nvPr/>
        </p:nvSpPr>
        <p:spPr>
          <a:xfrm>
            <a:off x="1644253" y="46371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Problem Solving</a:t>
            </a:r>
            <a:endParaRPr lang="en-US" sz="2200" dirty="0"/>
          </a:p>
        </p:txBody>
      </p:sp>
      <p:sp>
        <p:nvSpPr>
          <p:cNvPr id="6" name="Text 3"/>
          <p:cNvSpPr/>
          <p:nvPr/>
        </p:nvSpPr>
        <p:spPr>
          <a:xfrm>
            <a:off x="1644253" y="5127546"/>
            <a:ext cx="3308152"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They help us solve complex problems in various fields, from science and engineering to finance and economics.</a:t>
            </a:r>
            <a:endParaRPr lang="en-US" sz="1750" dirty="0"/>
          </a:p>
        </p:txBody>
      </p:sp>
      <p:pic>
        <p:nvPicPr>
          <p:cNvPr id="7" name="Image 1" descr="preencoded.png"/>
          <p:cNvPicPr>
            <a:picLocks noChangeAspect="1"/>
          </p:cNvPicPr>
          <p:nvPr/>
        </p:nvPicPr>
        <p:blipFill>
          <a:blip r:embed="rId4"/>
          <a:stretch>
            <a:fillRect/>
          </a:stretch>
        </p:blipFill>
        <p:spPr>
          <a:xfrm>
            <a:off x="5235893" y="4502468"/>
            <a:ext cx="566976" cy="566976"/>
          </a:xfrm>
          <a:prstGeom prst="rect">
            <a:avLst/>
          </a:prstGeom>
        </p:spPr>
      </p:pic>
      <p:sp>
        <p:nvSpPr>
          <p:cNvPr id="8" name="Text 4"/>
          <p:cNvSpPr/>
          <p:nvPr/>
        </p:nvSpPr>
        <p:spPr>
          <a:xfrm>
            <a:off x="6086356" y="46371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Modeling</a:t>
            </a:r>
            <a:endParaRPr lang="en-US" sz="2200" dirty="0"/>
          </a:p>
        </p:txBody>
      </p:sp>
      <p:sp>
        <p:nvSpPr>
          <p:cNvPr id="9" name="Text 5"/>
          <p:cNvSpPr/>
          <p:nvPr/>
        </p:nvSpPr>
        <p:spPr>
          <a:xfrm>
            <a:off x="6086356" y="5127546"/>
            <a:ext cx="3308152"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We can use them to create mathematical models that describe relationships between quantities.</a:t>
            </a:r>
            <a:endParaRPr lang="en-US" sz="1750" dirty="0"/>
          </a:p>
        </p:txBody>
      </p:sp>
      <p:pic>
        <p:nvPicPr>
          <p:cNvPr id="10" name="Image 2" descr="preencoded.png"/>
          <p:cNvPicPr>
            <a:picLocks noChangeAspect="1"/>
          </p:cNvPicPr>
          <p:nvPr/>
        </p:nvPicPr>
        <p:blipFill>
          <a:blip r:embed="rId5"/>
          <a:stretch>
            <a:fillRect/>
          </a:stretch>
        </p:blipFill>
        <p:spPr>
          <a:xfrm>
            <a:off x="9677995" y="4502468"/>
            <a:ext cx="566976" cy="566976"/>
          </a:xfrm>
          <a:prstGeom prst="rect">
            <a:avLst/>
          </a:prstGeom>
        </p:spPr>
      </p:pic>
      <p:sp>
        <p:nvSpPr>
          <p:cNvPr id="11" name="Text 6"/>
          <p:cNvSpPr/>
          <p:nvPr/>
        </p:nvSpPr>
        <p:spPr>
          <a:xfrm>
            <a:off x="10528459" y="46371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Logical Thinking</a:t>
            </a:r>
            <a:endParaRPr lang="en-US" sz="2200" dirty="0"/>
          </a:p>
        </p:txBody>
      </p:sp>
      <p:sp>
        <p:nvSpPr>
          <p:cNvPr id="12" name="Text 7"/>
          <p:cNvSpPr/>
          <p:nvPr/>
        </p:nvSpPr>
        <p:spPr>
          <a:xfrm>
            <a:off x="10528459" y="5127546"/>
            <a:ext cx="3308152"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Working with algebraic expressions enhances our logical reasoning and analytical skills.</a:t>
            </a:r>
            <a:endParaRPr lang="en-US" sz="1750" dirty="0"/>
          </a:p>
        </p:txBody>
      </p:sp>
      <p:sp>
        <p:nvSpPr>
          <p:cNvPr id="13" name="Rectangle: Rounded Corners 12">
            <a:extLst>
              <a:ext uri="{FF2B5EF4-FFF2-40B4-BE49-F238E27FC236}">
                <a16:creationId xmlns:a16="http://schemas.microsoft.com/office/drawing/2014/main" id="{7E6C8AA9-38FC-6B26-AA57-34B7695A2AB3}"/>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slow">
    <p:cover dir="r"/>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26877"/>
            <a:ext cx="13042821" cy="1346835"/>
          </a:xfrm>
          <a:prstGeom prst="rect">
            <a:avLst/>
          </a:prstGeom>
          <a:noFill/>
          <a:ln/>
        </p:spPr>
        <p:txBody>
          <a:bodyPr wrap="square" lIns="0" tIns="0" rIns="0" bIns="0" rtlCol="0" anchor="t"/>
          <a:lstStyle/>
          <a:p>
            <a:pPr marL="0" indent="0" algn="l">
              <a:lnSpc>
                <a:spcPts val="5300"/>
              </a:lnSpc>
              <a:buNone/>
            </a:pPr>
            <a:r>
              <a:rPr lang="en-US" sz="4200" dirty="0">
                <a:solidFill>
                  <a:srgbClr val="FBF3FA"/>
                </a:solidFill>
                <a:latin typeface="Fira Mono Medium" pitchFamily="34" charset="0"/>
                <a:ea typeface="Fira Mono Medium" pitchFamily="34" charset="-122"/>
                <a:cs typeface="Fira Mono Medium" pitchFamily="34" charset="-120"/>
              </a:rPr>
              <a:t>Tips for Success in Algebraic Expressions</a:t>
            </a:r>
            <a:endParaRPr lang="en-US" sz="4200" dirty="0"/>
          </a:p>
        </p:txBody>
      </p:sp>
      <p:sp>
        <p:nvSpPr>
          <p:cNvPr id="3" name="Text 1"/>
          <p:cNvSpPr/>
          <p:nvPr/>
        </p:nvSpPr>
        <p:spPr>
          <a:xfrm>
            <a:off x="793790" y="2504599"/>
            <a:ext cx="13042821" cy="344805"/>
          </a:xfrm>
          <a:prstGeom prst="rect">
            <a:avLst/>
          </a:prstGeom>
          <a:noFill/>
          <a:ln/>
        </p:spPr>
        <p:txBody>
          <a:bodyPr wrap="none" lIns="0" tIns="0" rIns="0" bIns="0" rtlCol="0" anchor="t"/>
          <a:lstStyle/>
          <a:p>
            <a:pPr marL="0" indent="0" algn="l">
              <a:lnSpc>
                <a:spcPts val="2700"/>
              </a:lnSpc>
              <a:buNone/>
            </a:pPr>
            <a:r>
              <a:rPr lang="en-US" sz="1650" dirty="0">
                <a:solidFill>
                  <a:srgbClr val="E0D6DE"/>
                </a:solidFill>
                <a:latin typeface="Fira Sans" pitchFamily="34" charset="0"/>
                <a:ea typeface="Fira Sans" pitchFamily="34" charset="-122"/>
                <a:cs typeface="Fira Sans" pitchFamily="34" charset="-120"/>
              </a:rPr>
              <a:t>Mastering algebraic expressions requires consistent practice and a clear understanding of the rules.</a:t>
            </a:r>
            <a:endParaRPr lang="en-US" sz="1650" dirty="0"/>
          </a:p>
        </p:txBody>
      </p:sp>
      <p:sp>
        <p:nvSpPr>
          <p:cNvPr id="4" name="Shape 2"/>
          <p:cNvSpPr/>
          <p:nvPr/>
        </p:nvSpPr>
        <p:spPr>
          <a:xfrm>
            <a:off x="793790" y="3414951"/>
            <a:ext cx="6440567" cy="215384"/>
          </a:xfrm>
          <a:prstGeom prst="roundRect">
            <a:avLst>
              <a:gd name="adj" fmla="val 15007"/>
            </a:avLst>
          </a:prstGeom>
          <a:solidFill>
            <a:srgbClr val="2E2E2F"/>
          </a:solidFill>
          <a:ln/>
        </p:spPr>
      </p:sp>
      <p:sp>
        <p:nvSpPr>
          <p:cNvPr id="5" name="Text 3"/>
          <p:cNvSpPr/>
          <p:nvPr/>
        </p:nvSpPr>
        <p:spPr>
          <a:xfrm>
            <a:off x="1009174" y="3845719"/>
            <a:ext cx="3391972" cy="336590"/>
          </a:xfrm>
          <a:prstGeom prst="rect">
            <a:avLst/>
          </a:prstGeom>
          <a:noFill/>
          <a:ln/>
        </p:spPr>
        <p:txBody>
          <a:bodyPr wrap="none" lIns="0" tIns="0" rIns="0" bIns="0" rtlCol="0" anchor="t"/>
          <a:lstStyle/>
          <a:p>
            <a:pPr marL="0" indent="0" algn="l">
              <a:lnSpc>
                <a:spcPts val="2650"/>
              </a:lnSpc>
              <a:buNone/>
            </a:pPr>
            <a:r>
              <a:rPr lang="en-US" sz="2100" dirty="0">
                <a:solidFill>
                  <a:srgbClr val="E0D6DE"/>
                </a:solidFill>
                <a:latin typeface="Fira Mono Medium" pitchFamily="34" charset="0"/>
                <a:ea typeface="Fira Mono Medium" pitchFamily="34" charset="-122"/>
                <a:cs typeface="Fira Mono Medium" pitchFamily="34" charset="-120"/>
              </a:rPr>
              <a:t>Understand the Basics</a:t>
            </a:r>
            <a:endParaRPr lang="en-US" sz="2100" dirty="0"/>
          </a:p>
        </p:txBody>
      </p:sp>
      <p:sp>
        <p:nvSpPr>
          <p:cNvPr id="6" name="Text 4"/>
          <p:cNvSpPr/>
          <p:nvPr/>
        </p:nvSpPr>
        <p:spPr>
          <a:xfrm>
            <a:off x="1009174" y="4311491"/>
            <a:ext cx="6009799" cy="689610"/>
          </a:xfrm>
          <a:prstGeom prst="rect">
            <a:avLst/>
          </a:prstGeom>
          <a:noFill/>
          <a:ln/>
        </p:spPr>
        <p:txBody>
          <a:bodyPr wrap="square" lIns="0" tIns="0" rIns="0" bIns="0" rtlCol="0" anchor="t"/>
          <a:lstStyle/>
          <a:p>
            <a:pPr marL="0" indent="0" algn="l">
              <a:lnSpc>
                <a:spcPts val="2700"/>
              </a:lnSpc>
              <a:buNone/>
            </a:pPr>
            <a:r>
              <a:rPr lang="en-US" sz="1650" dirty="0">
                <a:solidFill>
                  <a:srgbClr val="E0D6DE"/>
                </a:solidFill>
                <a:latin typeface="Fira Sans" pitchFamily="34" charset="0"/>
                <a:ea typeface="Fira Sans" pitchFamily="34" charset="-122"/>
                <a:cs typeface="Fira Sans" pitchFamily="34" charset="-120"/>
              </a:rPr>
              <a:t>Ensure you know what terms, coefficients, variables, and constants are.</a:t>
            </a:r>
            <a:endParaRPr lang="en-US" sz="1650" dirty="0"/>
          </a:p>
        </p:txBody>
      </p:sp>
      <p:sp>
        <p:nvSpPr>
          <p:cNvPr id="7" name="Shape 5"/>
          <p:cNvSpPr/>
          <p:nvPr/>
        </p:nvSpPr>
        <p:spPr>
          <a:xfrm>
            <a:off x="7395924" y="3091815"/>
            <a:ext cx="6440686" cy="215384"/>
          </a:xfrm>
          <a:prstGeom prst="roundRect">
            <a:avLst>
              <a:gd name="adj" fmla="val 15007"/>
            </a:avLst>
          </a:prstGeom>
          <a:solidFill>
            <a:srgbClr val="2E2E2F"/>
          </a:solidFill>
          <a:ln/>
        </p:spPr>
      </p:sp>
      <p:sp>
        <p:nvSpPr>
          <p:cNvPr id="8" name="Text 6"/>
          <p:cNvSpPr/>
          <p:nvPr/>
        </p:nvSpPr>
        <p:spPr>
          <a:xfrm>
            <a:off x="7611308" y="3522583"/>
            <a:ext cx="2907387" cy="336590"/>
          </a:xfrm>
          <a:prstGeom prst="rect">
            <a:avLst/>
          </a:prstGeom>
          <a:noFill/>
          <a:ln/>
        </p:spPr>
        <p:txBody>
          <a:bodyPr wrap="none" lIns="0" tIns="0" rIns="0" bIns="0" rtlCol="0" anchor="t"/>
          <a:lstStyle/>
          <a:p>
            <a:pPr marL="0" indent="0" algn="l">
              <a:lnSpc>
                <a:spcPts val="2650"/>
              </a:lnSpc>
              <a:buNone/>
            </a:pPr>
            <a:r>
              <a:rPr lang="en-US" sz="2100" dirty="0">
                <a:solidFill>
                  <a:srgbClr val="E0D6DE"/>
                </a:solidFill>
                <a:latin typeface="Fira Mono Medium" pitchFamily="34" charset="0"/>
                <a:ea typeface="Fira Mono Medium" pitchFamily="34" charset="-122"/>
                <a:cs typeface="Fira Mono Medium" pitchFamily="34" charset="-120"/>
              </a:rPr>
              <a:t>Practice Regularly</a:t>
            </a:r>
            <a:endParaRPr lang="en-US" sz="2100" dirty="0"/>
          </a:p>
        </p:txBody>
      </p:sp>
      <p:sp>
        <p:nvSpPr>
          <p:cNvPr id="9" name="Text 7"/>
          <p:cNvSpPr/>
          <p:nvPr/>
        </p:nvSpPr>
        <p:spPr>
          <a:xfrm>
            <a:off x="7611308" y="3988356"/>
            <a:ext cx="6009918" cy="689610"/>
          </a:xfrm>
          <a:prstGeom prst="rect">
            <a:avLst/>
          </a:prstGeom>
          <a:noFill/>
          <a:ln/>
        </p:spPr>
        <p:txBody>
          <a:bodyPr wrap="square" lIns="0" tIns="0" rIns="0" bIns="0" rtlCol="0" anchor="t"/>
          <a:lstStyle/>
          <a:p>
            <a:pPr marL="0" indent="0" algn="l">
              <a:lnSpc>
                <a:spcPts val="2700"/>
              </a:lnSpc>
              <a:buNone/>
            </a:pPr>
            <a:r>
              <a:rPr lang="en-US" sz="1650" dirty="0">
                <a:solidFill>
                  <a:srgbClr val="E0D6DE"/>
                </a:solidFill>
                <a:latin typeface="Fira Sans" pitchFamily="34" charset="0"/>
                <a:ea typeface="Fira Sans" pitchFamily="34" charset="-122"/>
                <a:cs typeface="Fira Sans" pitchFamily="34" charset="-120"/>
              </a:rPr>
              <a:t>The more you practice, the better you'll become at recognizing patterns and applying identities.</a:t>
            </a:r>
            <a:endParaRPr lang="en-US" sz="1650" dirty="0"/>
          </a:p>
        </p:txBody>
      </p:sp>
      <p:sp>
        <p:nvSpPr>
          <p:cNvPr id="10" name="Shape 8"/>
          <p:cNvSpPr/>
          <p:nvPr/>
        </p:nvSpPr>
        <p:spPr>
          <a:xfrm>
            <a:off x="793790" y="5701189"/>
            <a:ext cx="6440567" cy="215384"/>
          </a:xfrm>
          <a:prstGeom prst="roundRect">
            <a:avLst>
              <a:gd name="adj" fmla="val 15007"/>
            </a:avLst>
          </a:prstGeom>
          <a:solidFill>
            <a:srgbClr val="2E2E2F"/>
          </a:solidFill>
          <a:ln/>
        </p:spPr>
      </p:sp>
      <p:sp>
        <p:nvSpPr>
          <p:cNvPr id="11" name="Text 9"/>
          <p:cNvSpPr/>
          <p:nvPr/>
        </p:nvSpPr>
        <p:spPr>
          <a:xfrm>
            <a:off x="1009174" y="6131957"/>
            <a:ext cx="2745938" cy="336590"/>
          </a:xfrm>
          <a:prstGeom prst="rect">
            <a:avLst/>
          </a:prstGeom>
          <a:noFill/>
          <a:ln/>
        </p:spPr>
        <p:txBody>
          <a:bodyPr wrap="none" lIns="0" tIns="0" rIns="0" bIns="0" rtlCol="0" anchor="t"/>
          <a:lstStyle/>
          <a:p>
            <a:pPr marL="0" indent="0" algn="l">
              <a:lnSpc>
                <a:spcPts val="2650"/>
              </a:lnSpc>
              <a:buNone/>
            </a:pPr>
            <a:r>
              <a:rPr lang="en-US" sz="2100" dirty="0">
                <a:solidFill>
                  <a:srgbClr val="E0D6DE"/>
                </a:solidFill>
                <a:latin typeface="Fira Mono Medium" pitchFamily="34" charset="0"/>
                <a:ea typeface="Fira Mono Medium" pitchFamily="34" charset="-122"/>
                <a:cs typeface="Fira Mono Medium" pitchFamily="34" charset="-120"/>
              </a:rPr>
              <a:t>Review Identities</a:t>
            </a:r>
            <a:endParaRPr lang="en-US" sz="2100" dirty="0"/>
          </a:p>
        </p:txBody>
      </p:sp>
      <p:sp>
        <p:nvSpPr>
          <p:cNvPr id="12" name="Text 10"/>
          <p:cNvSpPr/>
          <p:nvPr/>
        </p:nvSpPr>
        <p:spPr>
          <a:xfrm>
            <a:off x="1009174" y="6597729"/>
            <a:ext cx="6009799" cy="689610"/>
          </a:xfrm>
          <a:prstGeom prst="rect">
            <a:avLst/>
          </a:prstGeom>
          <a:noFill/>
          <a:ln/>
        </p:spPr>
        <p:txBody>
          <a:bodyPr wrap="square" lIns="0" tIns="0" rIns="0" bIns="0" rtlCol="0" anchor="t"/>
          <a:lstStyle/>
          <a:p>
            <a:pPr marL="0" indent="0" algn="l">
              <a:lnSpc>
                <a:spcPts val="2700"/>
              </a:lnSpc>
              <a:buNone/>
            </a:pPr>
            <a:r>
              <a:rPr lang="en-US" sz="1650" dirty="0">
                <a:solidFill>
                  <a:srgbClr val="E0D6DE"/>
                </a:solidFill>
                <a:latin typeface="Fira Sans" pitchFamily="34" charset="0"/>
                <a:ea typeface="Fira Sans" pitchFamily="34" charset="-122"/>
                <a:cs typeface="Fira Sans" pitchFamily="34" charset="-120"/>
              </a:rPr>
              <a:t>Memorize and understand the basic algebraic identities. They are your shortcuts!</a:t>
            </a:r>
            <a:endParaRPr lang="en-US" sz="1650" dirty="0"/>
          </a:p>
        </p:txBody>
      </p:sp>
      <p:sp>
        <p:nvSpPr>
          <p:cNvPr id="13" name="Shape 11"/>
          <p:cNvSpPr/>
          <p:nvPr/>
        </p:nvSpPr>
        <p:spPr>
          <a:xfrm>
            <a:off x="7395924" y="5378053"/>
            <a:ext cx="6440686" cy="215384"/>
          </a:xfrm>
          <a:prstGeom prst="roundRect">
            <a:avLst>
              <a:gd name="adj" fmla="val 15007"/>
            </a:avLst>
          </a:prstGeom>
          <a:solidFill>
            <a:srgbClr val="2E2E2F"/>
          </a:solidFill>
          <a:ln/>
        </p:spPr>
      </p:sp>
      <p:sp>
        <p:nvSpPr>
          <p:cNvPr id="14" name="Text 12"/>
          <p:cNvSpPr/>
          <p:nvPr/>
        </p:nvSpPr>
        <p:spPr>
          <a:xfrm>
            <a:off x="7611308" y="5808821"/>
            <a:ext cx="2693551" cy="336590"/>
          </a:xfrm>
          <a:prstGeom prst="rect">
            <a:avLst/>
          </a:prstGeom>
          <a:noFill/>
          <a:ln/>
        </p:spPr>
        <p:txBody>
          <a:bodyPr wrap="none" lIns="0" tIns="0" rIns="0" bIns="0" rtlCol="0" anchor="t"/>
          <a:lstStyle/>
          <a:p>
            <a:pPr marL="0" indent="0" algn="l">
              <a:lnSpc>
                <a:spcPts val="2650"/>
              </a:lnSpc>
              <a:buNone/>
            </a:pPr>
            <a:r>
              <a:rPr lang="en-US" sz="2100" dirty="0">
                <a:solidFill>
                  <a:srgbClr val="E0D6DE"/>
                </a:solidFill>
                <a:latin typeface="Fira Mono Medium" pitchFamily="34" charset="0"/>
                <a:ea typeface="Fira Mono Medium" pitchFamily="34" charset="-122"/>
                <a:cs typeface="Fira Mono Medium" pitchFamily="34" charset="-120"/>
              </a:rPr>
              <a:t>Check Your Work</a:t>
            </a:r>
            <a:endParaRPr lang="en-US" sz="2100" dirty="0"/>
          </a:p>
        </p:txBody>
      </p:sp>
      <p:sp>
        <p:nvSpPr>
          <p:cNvPr id="15" name="Text 13"/>
          <p:cNvSpPr/>
          <p:nvPr/>
        </p:nvSpPr>
        <p:spPr>
          <a:xfrm>
            <a:off x="7611308" y="6274594"/>
            <a:ext cx="6009918" cy="689610"/>
          </a:xfrm>
          <a:prstGeom prst="rect">
            <a:avLst/>
          </a:prstGeom>
          <a:noFill/>
          <a:ln/>
        </p:spPr>
        <p:txBody>
          <a:bodyPr wrap="square" lIns="0" tIns="0" rIns="0" bIns="0" rtlCol="0" anchor="t"/>
          <a:lstStyle/>
          <a:p>
            <a:pPr marL="0" indent="0" algn="l">
              <a:lnSpc>
                <a:spcPts val="2700"/>
              </a:lnSpc>
              <a:buNone/>
            </a:pPr>
            <a:r>
              <a:rPr lang="en-US" sz="1650" dirty="0">
                <a:solidFill>
                  <a:srgbClr val="E0D6DE"/>
                </a:solidFill>
                <a:latin typeface="Fira Sans" pitchFamily="34" charset="0"/>
                <a:ea typeface="Fira Sans" pitchFamily="34" charset="-122"/>
                <a:cs typeface="Fira Sans" pitchFamily="34" charset="-120"/>
              </a:rPr>
              <a:t>Always expand your factored expressions to ensure they match the original expression.</a:t>
            </a:r>
            <a:endParaRPr lang="en-US" sz="1650" dirty="0"/>
          </a:p>
        </p:txBody>
      </p:sp>
      <p:sp>
        <p:nvSpPr>
          <p:cNvPr id="16" name="Rectangle: Rounded Corners 15">
            <a:extLst>
              <a:ext uri="{FF2B5EF4-FFF2-40B4-BE49-F238E27FC236}">
                <a16:creationId xmlns:a16="http://schemas.microsoft.com/office/drawing/2014/main" id="{5C51C997-09BB-AD43-A5D4-B8E29285C78C}"/>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996202"/>
            <a:ext cx="8164473" cy="708779"/>
          </a:xfrm>
          <a:prstGeom prst="rect">
            <a:avLst/>
          </a:prstGeom>
          <a:noFill/>
          <a:ln/>
        </p:spPr>
        <p:txBody>
          <a:bodyPr wrap="none" lIns="0" tIns="0" rIns="0" bIns="0" rtlCol="0" anchor="t"/>
          <a:lstStyle/>
          <a:p>
            <a:pPr marL="0" indent="0" algn="l">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Common Mistakes to Avoid</a:t>
            </a:r>
            <a:endParaRPr lang="en-US" sz="4450" dirty="0"/>
          </a:p>
        </p:txBody>
      </p:sp>
      <p:sp>
        <p:nvSpPr>
          <p:cNvPr id="3" name="Text 1"/>
          <p:cNvSpPr/>
          <p:nvPr/>
        </p:nvSpPr>
        <p:spPr>
          <a:xfrm>
            <a:off x="793790" y="315860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Be aware of these common pitfalls when working with algebraic expressions and factorization.</a:t>
            </a:r>
            <a:endParaRPr lang="en-US" sz="1750" dirty="0"/>
          </a:p>
        </p:txBody>
      </p:sp>
      <p:sp>
        <p:nvSpPr>
          <p:cNvPr id="4" name="Shape 2"/>
          <p:cNvSpPr/>
          <p:nvPr/>
        </p:nvSpPr>
        <p:spPr>
          <a:xfrm>
            <a:off x="793790" y="3776663"/>
            <a:ext cx="4196358" cy="2456617"/>
          </a:xfrm>
          <a:prstGeom prst="roundRect">
            <a:avLst>
              <a:gd name="adj" fmla="val 5956"/>
            </a:avLst>
          </a:prstGeom>
          <a:solidFill>
            <a:srgbClr val="0F0F10"/>
          </a:solidFill>
          <a:ln w="30480">
            <a:solidFill>
              <a:srgbClr val="F44444"/>
            </a:solidFill>
            <a:prstDash val="solid"/>
          </a:ln>
        </p:spPr>
      </p:sp>
      <p:sp>
        <p:nvSpPr>
          <p:cNvPr id="5" name="Shape 3"/>
          <p:cNvSpPr/>
          <p:nvPr/>
        </p:nvSpPr>
        <p:spPr>
          <a:xfrm>
            <a:off x="763310" y="3776663"/>
            <a:ext cx="121920" cy="2456617"/>
          </a:xfrm>
          <a:prstGeom prst="roundRect">
            <a:avLst>
              <a:gd name="adj" fmla="val 27907"/>
            </a:avLst>
          </a:prstGeom>
          <a:solidFill>
            <a:srgbClr val="F44444"/>
          </a:solidFill>
          <a:ln/>
        </p:spPr>
      </p:sp>
      <p:sp>
        <p:nvSpPr>
          <p:cNvPr id="6" name="Text 4"/>
          <p:cNvSpPr/>
          <p:nvPr/>
        </p:nvSpPr>
        <p:spPr>
          <a:xfrm>
            <a:off x="1142524" y="4033957"/>
            <a:ext cx="3590330" cy="708660"/>
          </a:xfrm>
          <a:prstGeom prst="rect">
            <a:avLst/>
          </a:prstGeom>
          <a:noFill/>
          <a:ln/>
        </p:spPr>
        <p:txBody>
          <a:bodyPr wrap="squar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Incorrectly Applying Identities</a:t>
            </a:r>
            <a:endParaRPr lang="en-US" sz="2200" dirty="0"/>
          </a:p>
        </p:txBody>
      </p:sp>
      <p:sp>
        <p:nvSpPr>
          <p:cNvPr id="7" name="Text 5"/>
          <p:cNvSpPr/>
          <p:nvPr/>
        </p:nvSpPr>
        <p:spPr>
          <a:xfrm>
            <a:off x="1142524" y="4878705"/>
            <a:ext cx="3590330" cy="1088708"/>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Make sure you use the correct identity for the given expression. For example, (a+b)² is not a² + b².</a:t>
            </a:r>
            <a:endParaRPr lang="en-US" sz="1750" dirty="0"/>
          </a:p>
        </p:txBody>
      </p:sp>
      <p:sp>
        <p:nvSpPr>
          <p:cNvPr id="8" name="Shape 6"/>
          <p:cNvSpPr/>
          <p:nvPr/>
        </p:nvSpPr>
        <p:spPr>
          <a:xfrm>
            <a:off x="5216962" y="3776663"/>
            <a:ext cx="4196358" cy="2456617"/>
          </a:xfrm>
          <a:prstGeom prst="roundRect">
            <a:avLst>
              <a:gd name="adj" fmla="val 5956"/>
            </a:avLst>
          </a:prstGeom>
          <a:solidFill>
            <a:srgbClr val="0F0F10"/>
          </a:solidFill>
          <a:ln w="30480">
            <a:solidFill>
              <a:srgbClr val="F44444"/>
            </a:solidFill>
            <a:prstDash val="solid"/>
          </a:ln>
        </p:spPr>
      </p:sp>
      <p:sp>
        <p:nvSpPr>
          <p:cNvPr id="9" name="Shape 7"/>
          <p:cNvSpPr/>
          <p:nvPr/>
        </p:nvSpPr>
        <p:spPr>
          <a:xfrm>
            <a:off x="5186482" y="3776663"/>
            <a:ext cx="121920" cy="2456617"/>
          </a:xfrm>
          <a:prstGeom prst="roundRect">
            <a:avLst>
              <a:gd name="adj" fmla="val 27907"/>
            </a:avLst>
          </a:prstGeom>
          <a:solidFill>
            <a:srgbClr val="F44444"/>
          </a:solidFill>
          <a:ln/>
        </p:spPr>
      </p:sp>
      <p:sp>
        <p:nvSpPr>
          <p:cNvPr id="10" name="Text 8"/>
          <p:cNvSpPr/>
          <p:nvPr/>
        </p:nvSpPr>
        <p:spPr>
          <a:xfrm>
            <a:off x="5565696" y="4033957"/>
            <a:ext cx="3590330" cy="708660"/>
          </a:xfrm>
          <a:prstGeom prst="rect">
            <a:avLst/>
          </a:prstGeom>
          <a:noFill/>
          <a:ln/>
        </p:spPr>
        <p:txBody>
          <a:bodyPr wrap="squar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Forgetting Common Factors</a:t>
            </a:r>
            <a:endParaRPr lang="en-US" sz="2200" dirty="0"/>
          </a:p>
        </p:txBody>
      </p:sp>
      <p:sp>
        <p:nvSpPr>
          <p:cNvPr id="11" name="Text 9"/>
          <p:cNvSpPr/>
          <p:nvPr/>
        </p:nvSpPr>
        <p:spPr>
          <a:xfrm>
            <a:off x="5565696" y="4878705"/>
            <a:ext cx="3590330" cy="1088708"/>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Always look for a common factor first before attempting other factorization methods.</a:t>
            </a:r>
            <a:endParaRPr lang="en-US" sz="1750" dirty="0"/>
          </a:p>
        </p:txBody>
      </p:sp>
      <p:sp>
        <p:nvSpPr>
          <p:cNvPr id="12" name="Shape 10"/>
          <p:cNvSpPr/>
          <p:nvPr/>
        </p:nvSpPr>
        <p:spPr>
          <a:xfrm>
            <a:off x="9640133" y="3776663"/>
            <a:ext cx="4196358" cy="2456617"/>
          </a:xfrm>
          <a:prstGeom prst="roundRect">
            <a:avLst>
              <a:gd name="adj" fmla="val 5956"/>
            </a:avLst>
          </a:prstGeom>
          <a:solidFill>
            <a:srgbClr val="0F0F10"/>
          </a:solidFill>
          <a:ln w="30480">
            <a:solidFill>
              <a:srgbClr val="F44444"/>
            </a:solidFill>
            <a:prstDash val="solid"/>
          </a:ln>
        </p:spPr>
      </p:sp>
      <p:sp>
        <p:nvSpPr>
          <p:cNvPr id="13" name="Shape 11"/>
          <p:cNvSpPr/>
          <p:nvPr/>
        </p:nvSpPr>
        <p:spPr>
          <a:xfrm>
            <a:off x="9609653" y="3776663"/>
            <a:ext cx="121920" cy="2456617"/>
          </a:xfrm>
          <a:prstGeom prst="roundRect">
            <a:avLst>
              <a:gd name="adj" fmla="val 27907"/>
            </a:avLst>
          </a:prstGeom>
          <a:solidFill>
            <a:srgbClr val="F44444"/>
          </a:solidFill>
          <a:ln/>
        </p:spPr>
      </p:sp>
      <p:sp>
        <p:nvSpPr>
          <p:cNvPr id="14" name="Text 12"/>
          <p:cNvSpPr/>
          <p:nvPr/>
        </p:nvSpPr>
        <p:spPr>
          <a:xfrm>
            <a:off x="9988868" y="403395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Sign Errors</a:t>
            </a:r>
            <a:endParaRPr lang="en-US" sz="2200" dirty="0"/>
          </a:p>
        </p:txBody>
      </p:sp>
      <p:sp>
        <p:nvSpPr>
          <p:cNvPr id="15" name="Text 13"/>
          <p:cNvSpPr/>
          <p:nvPr/>
        </p:nvSpPr>
        <p:spPr>
          <a:xfrm>
            <a:off x="9988868" y="4524375"/>
            <a:ext cx="3590330"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Be very careful with positive and negative signs, especially when dealing with subtraction or negative terms.</a:t>
            </a:r>
            <a:endParaRPr lang="en-US" sz="1750" dirty="0"/>
          </a:p>
        </p:txBody>
      </p:sp>
      <p:sp>
        <p:nvSpPr>
          <p:cNvPr id="16" name="Rectangle: Rounded Corners 15">
            <a:extLst>
              <a:ext uri="{FF2B5EF4-FFF2-40B4-BE49-F238E27FC236}">
                <a16:creationId xmlns:a16="http://schemas.microsoft.com/office/drawing/2014/main" id="{F5E306F9-DF97-6E9D-0CAF-E3B756FE5FB1}"/>
              </a:ext>
            </a:extLst>
          </p:cNvPr>
          <p:cNvSpPr/>
          <p:nvPr/>
        </p:nvSpPr>
        <p:spPr>
          <a:xfrm>
            <a:off x="12601735" y="7492825"/>
            <a:ext cx="1954924" cy="614855"/>
          </a:xfrm>
          <a:prstGeom prst="roundRect">
            <a:avLst/>
          </a:prstGeom>
          <a:solidFill>
            <a:srgbClr val="0F0F10"/>
          </a:solidFill>
          <a:ln>
            <a:solidFill>
              <a:srgbClr val="0F0F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cSld>
  <p:clrMapOvr>
    <a:masterClrMapping/>
  </p:clrMapOvr>
  <p:transition spd="slow">
    <p:push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857</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Fira Sans</vt:lpstr>
      <vt:lpstr>Arial</vt:lpstr>
      <vt:lpstr>Fira Mono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EmadFahim</cp:lastModifiedBy>
  <cp:revision>3</cp:revision>
  <dcterms:created xsi:type="dcterms:W3CDTF">2025-08-02T15:29:34Z</dcterms:created>
  <dcterms:modified xsi:type="dcterms:W3CDTF">2025-08-03T08:13:10Z</dcterms:modified>
</cp:coreProperties>
</file>