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58" r:id="rId4"/>
    <p:sldId id="259" r:id="rId5"/>
    <p:sldId id="260" r:id="rId6"/>
    <p:sldId id="264" r:id="rId7"/>
    <p:sldId id="261" r:id="rId8"/>
    <p:sldId id="262" r:id="rId9"/>
    <p:sldId id="263" r:id="rId10"/>
    <p:sldId id="266"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98621" y="4243427"/>
            <a:ext cx="10994760" cy="1221640"/>
          </a:xfrm>
          <a:noFill/>
          <a:effectLst>
            <a:outerShdw blurRad="50800" dist="38100" dir="2700000" algn="tl" rotWithShape="0">
              <a:prstClr val="black">
                <a:alpha val="40000"/>
              </a:prstClr>
            </a:outerShdw>
          </a:effectLst>
        </p:spPr>
        <p:txBody>
          <a:bodyPr>
            <a:normAutofit/>
          </a:bodyPr>
          <a:lstStyle>
            <a:lvl1pPr algn="ctr">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160" y="5465067"/>
            <a:ext cx="10975163" cy="814428"/>
          </a:xfrm>
        </p:spPr>
        <p:txBody>
          <a:bodyPr>
            <a:normAutofit/>
          </a:bodyPr>
          <a:lstStyle>
            <a:lvl1pPr marL="0" indent="0" algn="ctr">
              <a:buNone/>
              <a:defRPr sz="3733" b="0" i="0">
                <a:solidFill>
                  <a:schemeClr val="tx2">
                    <a:lumMod val="60000"/>
                    <a:lumOff val="4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83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1372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C743F4-8769-40B4-85DF-6CB8DE9F66AA}"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16483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C743F4-8769-40B4-85DF-6CB8DE9F66AA}"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4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189327"/>
            <a:ext cx="10994760" cy="814428"/>
          </a:xfrm>
        </p:spPr>
        <p:txBody>
          <a:bodyPr>
            <a:normAutofit/>
          </a:bodyPr>
          <a:lstStyle>
            <a:lvl1pPr algn="ct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2003754"/>
            <a:ext cx="10994760" cy="4479343"/>
          </a:xfrm>
        </p:spPr>
        <p:txBody>
          <a:bodyPr/>
          <a:lstStyle>
            <a:lvl1pPr algn="ctr">
              <a:defRPr sz="3733">
                <a:solidFill>
                  <a:schemeClr val="tx1"/>
                </a:solidFill>
              </a:defRPr>
            </a:lvl1pPr>
            <a:lvl2pPr algn="ctr">
              <a:defRPr>
                <a:solidFill>
                  <a:schemeClr val="tx1"/>
                </a:solidFill>
              </a:defRPr>
            </a:lvl2pPr>
            <a:lvl3pPr algn="ctr">
              <a:defRPr>
                <a:solidFill>
                  <a:schemeClr val="tx1"/>
                </a:solidFill>
              </a:defRPr>
            </a:lvl3pPr>
            <a:lvl4pPr algn="ctr">
              <a:defRPr>
                <a:solidFill>
                  <a:schemeClr val="tx1"/>
                </a:solidFill>
              </a:defRPr>
            </a:lvl4pPr>
            <a:lvl5pPr algn="ct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4431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2719" y="578507"/>
            <a:ext cx="7940660"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52719" y="1392934"/>
            <a:ext cx="7940660"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410910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t>5/13/2023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8406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C743F4-8769-40B4-85DF-6CB8DE9F66AA}"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50627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02227" y="1189327"/>
            <a:ext cx="10791153" cy="814427"/>
          </a:xfrm>
        </p:spPr>
        <p:txBody>
          <a:bodyPr>
            <a:normAutofit/>
          </a:bodyPr>
          <a:lstStyle>
            <a:lvl1pPr algn="ct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410967"/>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3040829"/>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410967"/>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40829"/>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6302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C743F4-8769-40B4-85DF-6CB8DE9F66AA}"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6916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9131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0792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EC743F4-8769-40B4-85DF-6CB8DE9F66AA}" type="datetimeFigureOut">
              <a:rPr lang="en-US" smtClean="0"/>
              <a:pPr/>
              <a:t>5/13/2023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2BD96E-3838-45D2-9031-D3AF67C920A5}"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0509042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C40B18-5474-D86C-9114-49F2592ED3D5}"/>
              </a:ext>
            </a:extLst>
          </p:cNvPr>
          <p:cNvSpPr>
            <a:spLocks noGrp="1"/>
          </p:cNvSpPr>
          <p:nvPr>
            <p:ph type="ctrTitle"/>
          </p:nvPr>
        </p:nvSpPr>
        <p:spPr>
          <a:xfrm>
            <a:off x="598621" y="4243427"/>
            <a:ext cx="10994760" cy="1221640"/>
          </a:xfrm>
        </p:spPr>
        <p:txBody>
          <a:bodyPr anchor="ctr">
            <a:normAutofit/>
          </a:bodyPr>
          <a:lstStyle/>
          <a:p>
            <a:r>
              <a:rPr lang="en-US" dirty="0"/>
              <a:t>Diamond Price Project </a:t>
            </a:r>
          </a:p>
        </p:txBody>
      </p:sp>
      <p:sp>
        <p:nvSpPr>
          <p:cNvPr id="15" name="Subtitle 2">
            <a:extLst>
              <a:ext uri="{FF2B5EF4-FFF2-40B4-BE49-F238E27FC236}">
                <a16:creationId xmlns:a16="http://schemas.microsoft.com/office/drawing/2014/main" id="{E6B60602-62D9-95C6-6137-31F2DBDCD86F}"/>
              </a:ext>
            </a:extLst>
          </p:cNvPr>
          <p:cNvSpPr>
            <a:spLocks noGrp="1"/>
          </p:cNvSpPr>
          <p:nvPr>
            <p:ph type="subTitle" idx="1"/>
          </p:nvPr>
        </p:nvSpPr>
        <p:spPr>
          <a:xfrm>
            <a:off x="601160" y="5465067"/>
            <a:ext cx="10975163" cy="814428"/>
          </a:xfrm>
        </p:spPr>
        <p:txBody>
          <a:bodyPr/>
          <a:lstStyle/>
          <a:p>
            <a:r>
              <a:rPr lang="en-US" dirty="0"/>
              <a:t>Shai Projects 2023/2024</a:t>
            </a:r>
          </a:p>
        </p:txBody>
      </p:sp>
    </p:spTree>
    <p:extLst>
      <p:ext uri="{BB962C8B-B14F-4D97-AF65-F5344CB8AC3E}">
        <p14:creationId xmlns:p14="http://schemas.microsoft.com/office/powerpoint/2010/main" val="278244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D243-2AFB-AACA-5ED2-32BACD7D0385}"/>
              </a:ext>
            </a:extLst>
          </p:cNvPr>
          <p:cNvSpPr>
            <a:spLocks noGrp="1"/>
          </p:cNvSpPr>
          <p:nvPr>
            <p:ph type="title"/>
          </p:nvPr>
        </p:nvSpPr>
        <p:spPr/>
        <p:txBody>
          <a:bodyPr>
            <a:normAutofit fontScale="90000"/>
          </a:bodyPr>
          <a:lstStyle/>
          <a:p>
            <a:r>
              <a:rPr lang="en-US" dirty="0"/>
              <a:t>Splitting the data </a:t>
            </a:r>
          </a:p>
        </p:txBody>
      </p:sp>
      <p:sp>
        <p:nvSpPr>
          <p:cNvPr id="3" name="Content Placeholder 2">
            <a:extLst>
              <a:ext uri="{FF2B5EF4-FFF2-40B4-BE49-F238E27FC236}">
                <a16:creationId xmlns:a16="http://schemas.microsoft.com/office/drawing/2014/main" id="{46424B7C-36FD-DF35-2C44-8281576B4FA1}"/>
              </a:ext>
            </a:extLst>
          </p:cNvPr>
          <p:cNvSpPr>
            <a:spLocks noGrp="1"/>
          </p:cNvSpPr>
          <p:nvPr>
            <p:ph idx="1"/>
          </p:nvPr>
        </p:nvSpPr>
        <p:spPr/>
        <p:txBody>
          <a:bodyPr>
            <a:normAutofit/>
          </a:bodyPr>
          <a:lstStyle/>
          <a:p>
            <a:r>
              <a:rPr lang="en-US" sz="2800" dirty="0"/>
              <a:t>We try two ways of working in this project first one we consider that the </a:t>
            </a:r>
            <a:r>
              <a:rPr lang="en-US" sz="2800" dirty="0" err="1"/>
              <a:t>test_data</a:t>
            </a:r>
            <a:r>
              <a:rPr lang="en-US" sz="2800" dirty="0"/>
              <a:t> from the competition is the test data . </a:t>
            </a:r>
          </a:p>
          <a:p>
            <a:r>
              <a:rPr lang="en-US" sz="2800" dirty="0"/>
              <a:t>Second one we try to use split test from </a:t>
            </a:r>
            <a:r>
              <a:rPr lang="en-US" sz="2800" dirty="0" err="1"/>
              <a:t>sklearn</a:t>
            </a:r>
            <a:r>
              <a:rPr lang="en-US" sz="2800" dirty="0"/>
              <a:t> </a:t>
            </a:r>
          </a:p>
        </p:txBody>
      </p:sp>
    </p:spTree>
    <p:extLst>
      <p:ext uri="{BB962C8B-B14F-4D97-AF65-F5344CB8AC3E}">
        <p14:creationId xmlns:p14="http://schemas.microsoft.com/office/powerpoint/2010/main" val="177971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487D-30B9-2AFA-66E9-CE421C6DDBDD}"/>
              </a:ext>
            </a:extLst>
          </p:cNvPr>
          <p:cNvSpPr>
            <a:spLocks noGrp="1"/>
          </p:cNvSpPr>
          <p:nvPr>
            <p:ph type="title"/>
          </p:nvPr>
        </p:nvSpPr>
        <p:spPr/>
        <p:txBody>
          <a:bodyPr>
            <a:normAutofit fontScale="90000"/>
          </a:bodyPr>
          <a:lstStyle/>
          <a:p>
            <a:r>
              <a:rPr lang="en-US" dirty="0"/>
              <a:t>Selecting our model </a:t>
            </a:r>
          </a:p>
        </p:txBody>
      </p:sp>
      <p:sp>
        <p:nvSpPr>
          <p:cNvPr id="3" name="Content Placeholder 2">
            <a:extLst>
              <a:ext uri="{FF2B5EF4-FFF2-40B4-BE49-F238E27FC236}">
                <a16:creationId xmlns:a16="http://schemas.microsoft.com/office/drawing/2014/main" id="{9E0A93B2-E64F-7B1A-F112-D62CC18D062A}"/>
              </a:ext>
            </a:extLst>
          </p:cNvPr>
          <p:cNvSpPr>
            <a:spLocks noGrp="1"/>
          </p:cNvSpPr>
          <p:nvPr>
            <p:ph idx="1"/>
          </p:nvPr>
        </p:nvSpPr>
        <p:spPr/>
        <p:txBody>
          <a:bodyPr>
            <a:normAutofit/>
          </a:bodyPr>
          <a:lstStyle/>
          <a:p>
            <a:pPr marL="0" indent="0">
              <a:buNone/>
            </a:pPr>
            <a:r>
              <a:rPr lang="en-US" sz="2400" dirty="0"/>
              <a:t>Our problem is predict price(numerical) and we have data with labels so we have supervised learning and regression task .</a:t>
            </a:r>
            <a:br>
              <a:rPr lang="en-US" sz="2400" dirty="0"/>
            </a:br>
            <a:r>
              <a:rPr lang="en-US" sz="2400" dirty="0"/>
              <a:t>So we’ll try the regression models we know :-</a:t>
            </a:r>
          </a:p>
          <a:p>
            <a:pPr marL="0" indent="0">
              <a:buNone/>
            </a:pPr>
            <a:r>
              <a:rPr lang="en-US" sz="2400" dirty="0"/>
              <a:t>Linear Model</a:t>
            </a:r>
          </a:p>
          <a:p>
            <a:pPr marL="0" indent="0">
              <a:buNone/>
            </a:pPr>
            <a:r>
              <a:rPr lang="en-US" sz="2400" dirty="0"/>
              <a:t>Decision Tree Model</a:t>
            </a:r>
          </a:p>
          <a:p>
            <a:pPr marL="0" indent="0">
              <a:buNone/>
            </a:pPr>
            <a:r>
              <a:rPr lang="en-US" sz="2400" dirty="0"/>
              <a:t>Random Forest Regressor Model </a:t>
            </a:r>
          </a:p>
          <a:p>
            <a:pPr marL="0" indent="0">
              <a:buNone/>
            </a:pPr>
            <a:r>
              <a:rPr lang="en-US" sz="2400" dirty="0"/>
              <a:t>Lasso </a:t>
            </a:r>
          </a:p>
          <a:p>
            <a:pPr marL="0" indent="0">
              <a:buNone/>
            </a:pPr>
            <a:r>
              <a:rPr lang="en-US" sz="2400" dirty="0"/>
              <a:t>Kneighbor Regressor </a:t>
            </a:r>
          </a:p>
          <a:p>
            <a:pPr marL="0" indent="0">
              <a:buNone/>
            </a:pPr>
            <a:r>
              <a:rPr lang="en-US" sz="2400" dirty="0"/>
              <a:t>CVR </a:t>
            </a:r>
          </a:p>
          <a:p>
            <a:pPr marL="0" indent="0">
              <a:buNone/>
            </a:pPr>
            <a:r>
              <a:rPr lang="en-US" sz="2400" dirty="0"/>
              <a:t>XGBoost Regressor </a:t>
            </a:r>
          </a:p>
        </p:txBody>
      </p:sp>
    </p:spTree>
    <p:extLst>
      <p:ext uri="{BB962C8B-B14F-4D97-AF65-F5344CB8AC3E}">
        <p14:creationId xmlns:p14="http://schemas.microsoft.com/office/powerpoint/2010/main" val="17258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C874CEA-078C-66C7-8CEC-1AD9FE7E44EE}"/>
              </a:ext>
            </a:extLst>
          </p:cNvPr>
          <p:cNvSpPr>
            <a:spLocks noGrp="1"/>
          </p:cNvSpPr>
          <p:nvPr>
            <p:ph type="title"/>
          </p:nvPr>
        </p:nvSpPr>
        <p:spPr>
          <a:xfrm>
            <a:off x="598620" y="1189327"/>
            <a:ext cx="10994760" cy="814428"/>
          </a:xfrm>
        </p:spPr>
        <p:txBody>
          <a:bodyPr>
            <a:normAutofit fontScale="90000"/>
          </a:bodyPr>
          <a:lstStyle/>
          <a:p>
            <a:r>
              <a:rPr lang="en-US" dirty="0"/>
              <a:t>Transformation and training pipeline </a:t>
            </a:r>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9AC0A27C-254B-775A-4E05-048B7747C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784" y="2003425"/>
            <a:ext cx="8332235" cy="4479925"/>
          </a:xfrm>
        </p:spPr>
      </p:pic>
    </p:spTree>
    <p:extLst>
      <p:ext uri="{BB962C8B-B14F-4D97-AF65-F5344CB8AC3E}">
        <p14:creationId xmlns:p14="http://schemas.microsoft.com/office/powerpoint/2010/main" val="34720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53BE-60FC-AD21-B31A-4F3D5A941C37}"/>
              </a:ext>
            </a:extLst>
          </p:cNvPr>
          <p:cNvSpPr>
            <a:spLocks noGrp="1"/>
          </p:cNvSpPr>
          <p:nvPr>
            <p:ph type="title"/>
          </p:nvPr>
        </p:nvSpPr>
        <p:spPr/>
        <p:txBody>
          <a:bodyPr>
            <a:normAutofit fontScale="90000"/>
          </a:bodyPr>
          <a:lstStyle/>
          <a:p>
            <a:r>
              <a:rPr lang="en-US" dirty="0"/>
              <a:t>Evaluation and results </a:t>
            </a:r>
          </a:p>
        </p:txBody>
      </p:sp>
      <p:pic>
        <p:nvPicPr>
          <p:cNvPr id="5" name="Content Placeholder 4" descr="A picture containing text, multimedia software, software, graphics software&#10;&#10;Description automatically generated">
            <a:extLst>
              <a:ext uri="{FF2B5EF4-FFF2-40B4-BE49-F238E27FC236}">
                <a16:creationId xmlns:a16="http://schemas.microsoft.com/office/drawing/2014/main" id="{A87B7E92-EF2A-FDB9-5CED-898C3E1DE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301" y="2545911"/>
            <a:ext cx="9910351" cy="3122762"/>
          </a:xfrm>
        </p:spPr>
      </p:pic>
    </p:spTree>
    <p:extLst>
      <p:ext uri="{BB962C8B-B14F-4D97-AF65-F5344CB8AC3E}">
        <p14:creationId xmlns:p14="http://schemas.microsoft.com/office/powerpoint/2010/main" val="11125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50AB-1E1D-C5BE-7489-74B877499EFB}"/>
              </a:ext>
            </a:extLst>
          </p:cNvPr>
          <p:cNvSpPr>
            <a:spLocks noGrp="1"/>
          </p:cNvSpPr>
          <p:nvPr>
            <p:ph type="title"/>
          </p:nvPr>
        </p:nvSpPr>
        <p:spPr/>
        <p:txBody>
          <a:bodyPr>
            <a:normAutofit fontScale="90000"/>
          </a:bodyPr>
          <a:lstStyle/>
          <a:p>
            <a:r>
              <a:rPr lang="en-US" dirty="0"/>
              <a:t>Chose and Fine tune the parameter</a:t>
            </a:r>
          </a:p>
        </p:txBody>
      </p:sp>
      <p:sp>
        <p:nvSpPr>
          <p:cNvPr id="3" name="Content Placeholder 2">
            <a:extLst>
              <a:ext uri="{FF2B5EF4-FFF2-40B4-BE49-F238E27FC236}">
                <a16:creationId xmlns:a16="http://schemas.microsoft.com/office/drawing/2014/main" id="{353B24AB-0BB9-0D2D-377C-29A5256A721D}"/>
              </a:ext>
            </a:extLst>
          </p:cNvPr>
          <p:cNvSpPr>
            <a:spLocks noGrp="1"/>
          </p:cNvSpPr>
          <p:nvPr>
            <p:ph idx="1"/>
          </p:nvPr>
        </p:nvSpPr>
        <p:spPr/>
        <p:txBody>
          <a:bodyPr>
            <a:normAutofit/>
          </a:bodyPr>
          <a:lstStyle/>
          <a:p>
            <a:pPr marL="0" indent="0" algn="l">
              <a:buNone/>
            </a:pPr>
            <a:r>
              <a:rPr lang="en-US" sz="2400" dirty="0"/>
              <a:t>After we see all results from the models we have tried , we see that the </a:t>
            </a:r>
            <a:r>
              <a:rPr lang="en-US" sz="2400" dirty="0" err="1"/>
              <a:t>xgboost</a:t>
            </a:r>
            <a:r>
              <a:rPr lang="en-US" sz="2400" dirty="0"/>
              <a:t> gives us best results in cross validation technique, So we decide to work on </a:t>
            </a:r>
            <a:r>
              <a:rPr lang="en-US" sz="2400" dirty="0" err="1"/>
              <a:t>xgboost</a:t>
            </a:r>
            <a:r>
              <a:rPr lang="en-US" sz="2400" dirty="0"/>
              <a:t> hyperparameter to gain better results . </a:t>
            </a:r>
          </a:p>
          <a:p>
            <a:pPr marL="0" indent="0" algn="l">
              <a:buNone/>
            </a:pPr>
            <a:r>
              <a:rPr lang="en-US" sz="2400" dirty="0"/>
              <a:t>Working on hyperparameter can done by :-</a:t>
            </a:r>
          </a:p>
          <a:p>
            <a:pPr marL="0" indent="0" algn="l">
              <a:buNone/>
            </a:pPr>
            <a:r>
              <a:rPr lang="en-US" sz="2400" dirty="0"/>
              <a:t>GridSearch </a:t>
            </a:r>
            <a:br>
              <a:rPr lang="en-US" sz="2400" dirty="0"/>
            </a:br>
            <a:r>
              <a:rPr lang="en-US" sz="2400" dirty="0"/>
              <a:t>RandomizedSearch </a:t>
            </a:r>
          </a:p>
          <a:p>
            <a:pPr marL="0" indent="0" algn="l">
              <a:buNone/>
            </a:pPr>
            <a:endParaRPr lang="en-US" sz="2400" dirty="0"/>
          </a:p>
          <a:p>
            <a:pPr marL="0" indent="0" algn="l">
              <a:buNone/>
            </a:pPr>
            <a:r>
              <a:rPr lang="en-US" sz="2400" dirty="0"/>
              <a:t>We chose randomizedSearch algorithm </a:t>
            </a:r>
          </a:p>
        </p:txBody>
      </p:sp>
    </p:spTree>
    <p:extLst>
      <p:ext uri="{BB962C8B-B14F-4D97-AF65-F5344CB8AC3E}">
        <p14:creationId xmlns:p14="http://schemas.microsoft.com/office/powerpoint/2010/main" val="336351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56FB-9653-D2C7-1778-0DD442DCF5C3}"/>
              </a:ext>
            </a:extLst>
          </p:cNvPr>
          <p:cNvSpPr>
            <a:spLocks noGrp="1"/>
          </p:cNvSpPr>
          <p:nvPr>
            <p:ph type="title"/>
          </p:nvPr>
        </p:nvSpPr>
        <p:spPr>
          <a:xfrm>
            <a:off x="443344" y="1508503"/>
            <a:ext cx="10994760" cy="814428"/>
          </a:xfrm>
        </p:spPr>
        <p:txBody>
          <a:bodyPr>
            <a:normAutofit fontScale="90000"/>
          </a:bodyPr>
          <a:lstStyle/>
          <a:p>
            <a:r>
              <a:rPr lang="en-US" dirty="0"/>
              <a:t>Thank You </a:t>
            </a:r>
          </a:p>
        </p:txBody>
      </p:sp>
      <p:sp>
        <p:nvSpPr>
          <p:cNvPr id="3" name="Content Placeholder 2">
            <a:extLst>
              <a:ext uri="{FF2B5EF4-FFF2-40B4-BE49-F238E27FC236}">
                <a16:creationId xmlns:a16="http://schemas.microsoft.com/office/drawing/2014/main" id="{7E0BB8B0-E5D6-93DE-53E6-194499A8AB93}"/>
              </a:ext>
            </a:extLst>
          </p:cNvPr>
          <p:cNvSpPr>
            <a:spLocks noGrp="1"/>
          </p:cNvSpPr>
          <p:nvPr>
            <p:ph idx="1"/>
          </p:nvPr>
        </p:nvSpPr>
        <p:spPr>
          <a:xfrm>
            <a:off x="1020791" y="2755872"/>
            <a:ext cx="10305692" cy="3558396"/>
          </a:xfrm>
        </p:spPr>
        <p:txBody>
          <a:bodyPr>
            <a:normAutofit/>
          </a:bodyPr>
          <a:lstStyle/>
          <a:p>
            <a:pPr marL="0" indent="0" algn="l">
              <a:buNone/>
            </a:pPr>
            <a:r>
              <a:rPr lang="en-US" sz="2400" dirty="0"/>
              <a:t>We wish you can buy good diamond for your wife .</a:t>
            </a:r>
          </a:p>
          <a:p>
            <a:pPr marL="0" indent="0" algn="l">
              <a:buNone/>
            </a:pPr>
            <a:endParaRPr lang="en-US" sz="2400" dirty="0"/>
          </a:p>
          <a:p>
            <a:pPr marL="0" indent="0" algn="l">
              <a:buNone/>
            </a:pPr>
            <a:endParaRPr lang="en-US" sz="2400" dirty="0"/>
          </a:p>
          <a:p>
            <a:pPr marL="0" indent="0" algn="l">
              <a:buNone/>
            </a:pPr>
            <a:r>
              <a:rPr lang="en-US" sz="2400" dirty="0"/>
              <a:t>Emad Allahham</a:t>
            </a:r>
          </a:p>
          <a:p>
            <a:pPr marL="0" indent="0" algn="l">
              <a:buNone/>
            </a:pPr>
            <a:r>
              <a:rPr lang="en-US" sz="2400" dirty="0"/>
              <a:t>Abdullah Almaharmeh</a:t>
            </a:r>
          </a:p>
        </p:txBody>
      </p:sp>
    </p:spTree>
    <p:extLst>
      <p:ext uri="{BB962C8B-B14F-4D97-AF65-F5344CB8AC3E}">
        <p14:creationId xmlns:p14="http://schemas.microsoft.com/office/powerpoint/2010/main" val="120458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6354-20F2-2995-609D-7F47BA8B076B}"/>
              </a:ext>
            </a:extLst>
          </p:cNvPr>
          <p:cNvSpPr>
            <a:spLocks noGrp="1"/>
          </p:cNvSpPr>
          <p:nvPr>
            <p:ph type="title"/>
          </p:nvPr>
        </p:nvSpPr>
        <p:spPr/>
        <p:txBody>
          <a:bodyPr>
            <a:normAutofit fontScale="90000"/>
          </a:bodyPr>
          <a:lstStyle/>
          <a:p>
            <a:r>
              <a:rPr lang="en-US" dirty="0"/>
              <a:t>Understand the problem </a:t>
            </a:r>
          </a:p>
        </p:txBody>
      </p:sp>
      <p:sp>
        <p:nvSpPr>
          <p:cNvPr id="3" name="Content Placeholder 2">
            <a:extLst>
              <a:ext uri="{FF2B5EF4-FFF2-40B4-BE49-F238E27FC236}">
                <a16:creationId xmlns:a16="http://schemas.microsoft.com/office/drawing/2014/main" id="{7AF99085-09FD-0DC6-F1A3-0D5144C17D9E}"/>
              </a:ext>
            </a:extLst>
          </p:cNvPr>
          <p:cNvSpPr>
            <a:spLocks noGrp="1"/>
          </p:cNvSpPr>
          <p:nvPr>
            <p:ph idx="1"/>
          </p:nvPr>
        </p:nvSpPr>
        <p:spPr>
          <a:xfrm>
            <a:off x="667632" y="2228041"/>
            <a:ext cx="10994760" cy="4077869"/>
          </a:xfrm>
        </p:spPr>
        <p:txBody>
          <a:bodyPr>
            <a:normAutofit/>
          </a:bodyPr>
          <a:lstStyle/>
          <a:p>
            <a:pPr algn="l"/>
            <a:r>
              <a:rPr lang="en-US" sz="2400" dirty="0"/>
              <a:t>Imagine that you want to buy a diamond for your wife to express how sorry you are about the dish you broke last night, unfortunately, this is your first time buying a diamond, and there are many frauds who want to earn money from your idiot personality. </a:t>
            </a:r>
            <a:br>
              <a:rPr lang="en-US" sz="2400" dirty="0"/>
            </a:br>
            <a:r>
              <a:rPr lang="en-US" sz="2400" dirty="0"/>
              <a:t>but you're lucky for having friends like Emad and Abdullah, they know how to predict diamond prices using machine learning algorithms and tell you if the diamond is in the price range or not. </a:t>
            </a:r>
          </a:p>
          <a:p>
            <a:pPr marL="0" indent="0" algn="l">
              <a:buNone/>
            </a:pPr>
            <a:endParaRPr lang="en-US" sz="2400" dirty="0"/>
          </a:p>
          <a:p>
            <a:pPr marL="0" indent="0" algn="l">
              <a:buNone/>
            </a:pPr>
            <a:r>
              <a:rPr lang="en-US" sz="2400" dirty="0"/>
              <a:t>So let’s start solving the problem </a:t>
            </a:r>
          </a:p>
        </p:txBody>
      </p:sp>
    </p:spTree>
    <p:extLst>
      <p:ext uri="{BB962C8B-B14F-4D97-AF65-F5344CB8AC3E}">
        <p14:creationId xmlns:p14="http://schemas.microsoft.com/office/powerpoint/2010/main" val="79478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6DB056-B608-771B-CE03-91CBED63C688}"/>
              </a:ext>
            </a:extLst>
          </p:cNvPr>
          <p:cNvSpPr>
            <a:spLocks noGrp="1"/>
          </p:cNvSpPr>
          <p:nvPr>
            <p:ph type="title"/>
          </p:nvPr>
        </p:nvSpPr>
        <p:spPr>
          <a:xfrm>
            <a:off x="3652719" y="578507"/>
            <a:ext cx="7940660" cy="763525"/>
          </a:xfrm>
        </p:spPr>
        <p:txBody>
          <a:bodyPr>
            <a:normAutofit fontScale="90000"/>
          </a:bodyPr>
          <a:lstStyle/>
          <a:p>
            <a:r>
              <a:rPr lang="en-US" dirty="0"/>
              <a:t>Understand the data </a:t>
            </a:r>
          </a:p>
        </p:txBody>
      </p:sp>
      <p:sp>
        <p:nvSpPr>
          <p:cNvPr id="10" name="Content Placeholder 2">
            <a:extLst>
              <a:ext uri="{FF2B5EF4-FFF2-40B4-BE49-F238E27FC236}">
                <a16:creationId xmlns:a16="http://schemas.microsoft.com/office/drawing/2014/main" id="{CA227221-51C1-CA95-50E3-ADEAE5EF4643}"/>
              </a:ext>
            </a:extLst>
          </p:cNvPr>
          <p:cNvSpPr>
            <a:spLocks noGrp="1"/>
          </p:cNvSpPr>
          <p:nvPr>
            <p:ph idx="1"/>
          </p:nvPr>
        </p:nvSpPr>
        <p:spPr>
          <a:xfrm>
            <a:off x="3652719" y="1392934"/>
            <a:ext cx="7940660" cy="4681415"/>
          </a:xfrm>
        </p:spPr>
        <p:txBody>
          <a:bodyPr>
            <a:normAutofit/>
          </a:bodyPr>
          <a:lstStyle/>
          <a:p>
            <a:pPr marL="0" indent="0">
              <a:buNone/>
            </a:pPr>
            <a:r>
              <a:rPr lang="en-US" sz="2000" dirty="0"/>
              <a:t>We have data with 10 columns :- </a:t>
            </a:r>
          </a:p>
          <a:p>
            <a:pPr marL="0" indent="0">
              <a:buNone/>
            </a:pPr>
            <a:r>
              <a:rPr lang="en-US" sz="2000" dirty="0"/>
              <a:t>Id </a:t>
            </a:r>
            <a:br>
              <a:rPr lang="en-US" sz="2000" dirty="0"/>
            </a:br>
            <a:r>
              <a:rPr lang="en-US" sz="2000" dirty="0"/>
              <a:t>x :- length in mm </a:t>
            </a:r>
            <a:br>
              <a:rPr lang="en-US" sz="2000" dirty="0"/>
            </a:br>
            <a:r>
              <a:rPr lang="en-US" sz="2000" dirty="0"/>
              <a:t>Y :- width in mm </a:t>
            </a:r>
            <a:br>
              <a:rPr lang="en-US" sz="2000" dirty="0"/>
            </a:br>
            <a:r>
              <a:rPr lang="en-US" sz="2000" dirty="0"/>
              <a:t>Z :- depth in mm</a:t>
            </a:r>
            <a:br>
              <a:rPr lang="en-US" sz="2000" dirty="0"/>
            </a:br>
            <a:r>
              <a:rPr lang="en-US" sz="2000" dirty="0"/>
              <a:t>Carat :- weight of the diamond</a:t>
            </a:r>
            <a:br>
              <a:rPr lang="en-US" sz="2000" dirty="0"/>
            </a:br>
            <a:r>
              <a:rPr lang="en-US" sz="2000" dirty="0"/>
              <a:t>Table :- width of top of diamond</a:t>
            </a:r>
          </a:p>
          <a:p>
            <a:pPr marL="0" indent="0">
              <a:buNone/>
            </a:pPr>
            <a:r>
              <a:rPr lang="en-US" sz="2000" dirty="0"/>
              <a:t>Depth :- total depth percentage</a:t>
            </a:r>
            <a:br>
              <a:rPr lang="en-US" sz="2000" dirty="0"/>
            </a:br>
            <a:r>
              <a:rPr lang="en-US" sz="2000" dirty="0"/>
              <a:t>Cut :- quality of the cut</a:t>
            </a:r>
            <a:br>
              <a:rPr lang="en-US" sz="2000" dirty="0"/>
            </a:br>
            <a:r>
              <a:rPr lang="en-US" sz="2000" dirty="0"/>
              <a:t>Clarity :- measurement of how clear the diamond is</a:t>
            </a:r>
            <a:br>
              <a:rPr lang="en-US" sz="2000" dirty="0"/>
            </a:br>
            <a:r>
              <a:rPr lang="en-US" sz="2000" dirty="0"/>
              <a:t>Color </a:t>
            </a:r>
            <a:br>
              <a:rPr lang="en-US" sz="2000" dirty="0"/>
            </a:br>
            <a:br>
              <a:rPr lang="en-US" sz="2000" dirty="0"/>
            </a:br>
            <a:r>
              <a:rPr lang="en-US" sz="2000" dirty="0"/>
              <a:t>Price :- The price of the diamond and this is our target value </a:t>
            </a:r>
          </a:p>
        </p:txBody>
      </p:sp>
    </p:spTree>
    <p:extLst>
      <p:ext uri="{BB962C8B-B14F-4D97-AF65-F5344CB8AC3E}">
        <p14:creationId xmlns:p14="http://schemas.microsoft.com/office/powerpoint/2010/main" val="87823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465BAE0-CC49-A8DA-90B9-530168EA839A}"/>
              </a:ext>
            </a:extLst>
          </p:cNvPr>
          <p:cNvSpPr>
            <a:spLocks noGrp="1"/>
          </p:cNvSpPr>
          <p:nvPr>
            <p:ph type="title"/>
          </p:nvPr>
        </p:nvSpPr>
        <p:spPr>
          <a:xfrm>
            <a:off x="598620" y="1189327"/>
            <a:ext cx="10994760" cy="814428"/>
          </a:xfrm>
        </p:spPr>
        <p:txBody>
          <a:bodyPr>
            <a:normAutofit fontScale="90000"/>
          </a:bodyPr>
          <a:lstStyle/>
          <a:p>
            <a:r>
              <a:rPr lang="en-US" dirty="0"/>
              <a:t>Diamond properties  </a:t>
            </a:r>
          </a:p>
        </p:txBody>
      </p:sp>
      <p:pic>
        <p:nvPicPr>
          <p:cNvPr id="5" name="Content Placeholder 4" descr="A picture containing diagram, text, sketch, line&#10;&#10;Description automatically generated">
            <a:extLst>
              <a:ext uri="{FF2B5EF4-FFF2-40B4-BE49-F238E27FC236}">
                <a16:creationId xmlns:a16="http://schemas.microsoft.com/office/drawing/2014/main" id="{4A644485-2611-FEEA-7091-FAEF9D6F68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3835" y="2003755"/>
            <a:ext cx="6564329" cy="4479925"/>
          </a:xfrm>
        </p:spPr>
      </p:pic>
    </p:spTree>
    <p:extLst>
      <p:ext uri="{BB962C8B-B14F-4D97-AF65-F5344CB8AC3E}">
        <p14:creationId xmlns:p14="http://schemas.microsoft.com/office/powerpoint/2010/main" val="184078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4E3F01F-D752-5A43-EA50-21277A07BD7D}"/>
              </a:ext>
            </a:extLst>
          </p:cNvPr>
          <p:cNvSpPr>
            <a:spLocks noGrp="1"/>
          </p:cNvSpPr>
          <p:nvPr>
            <p:ph type="title"/>
          </p:nvPr>
        </p:nvSpPr>
        <p:spPr>
          <a:xfrm>
            <a:off x="802227" y="1189327"/>
            <a:ext cx="10791153" cy="814427"/>
          </a:xfrm>
        </p:spPr>
        <p:txBody>
          <a:bodyPr anchor="ctr">
            <a:normAutofit/>
          </a:bodyPr>
          <a:lstStyle/>
          <a:p>
            <a:pPr>
              <a:lnSpc>
                <a:spcPct val="90000"/>
              </a:lnSpc>
            </a:pPr>
            <a:r>
              <a:rPr lang="en-US" dirty="0"/>
              <a:t>Visualizations</a:t>
            </a:r>
          </a:p>
        </p:txBody>
      </p:sp>
      <p:sp>
        <p:nvSpPr>
          <p:cNvPr id="16" name="Text Placeholder 2">
            <a:extLst>
              <a:ext uri="{FF2B5EF4-FFF2-40B4-BE49-F238E27FC236}">
                <a16:creationId xmlns:a16="http://schemas.microsoft.com/office/drawing/2014/main" id="{E90572BA-0EFF-BF33-9C85-0A8E5C7F6F23}"/>
              </a:ext>
            </a:extLst>
          </p:cNvPr>
          <p:cNvSpPr>
            <a:spLocks noGrp="1"/>
          </p:cNvSpPr>
          <p:nvPr>
            <p:ph type="body" idx="1"/>
          </p:nvPr>
        </p:nvSpPr>
        <p:spPr>
          <a:xfrm>
            <a:off x="706966" y="3060446"/>
            <a:ext cx="5386917" cy="639763"/>
          </a:xfrm>
        </p:spPr>
        <p:txBody>
          <a:bodyPr/>
          <a:lstStyle/>
          <a:p>
            <a:r>
              <a:rPr lang="en-US" dirty="0"/>
              <a:t>Cut vs Price </a:t>
            </a:r>
          </a:p>
        </p:txBody>
      </p:sp>
      <p:sp>
        <p:nvSpPr>
          <p:cNvPr id="18" name="Text Placeholder 4">
            <a:extLst>
              <a:ext uri="{FF2B5EF4-FFF2-40B4-BE49-F238E27FC236}">
                <a16:creationId xmlns:a16="http://schemas.microsoft.com/office/drawing/2014/main" id="{4E483188-7C7B-A7DC-84BF-44438D9999B0}"/>
              </a:ext>
            </a:extLst>
          </p:cNvPr>
          <p:cNvSpPr>
            <a:spLocks noGrp="1"/>
          </p:cNvSpPr>
          <p:nvPr>
            <p:ph type="body" sz="quarter" idx="3"/>
          </p:nvPr>
        </p:nvSpPr>
        <p:spPr>
          <a:xfrm>
            <a:off x="6093883" y="3054207"/>
            <a:ext cx="5389033" cy="639763"/>
          </a:xfrm>
        </p:spPr>
        <p:txBody>
          <a:bodyPr/>
          <a:lstStyle/>
          <a:p>
            <a:r>
              <a:rPr lang="en-US" dirty="0"/>
              <a:t>	length vs price 	</a:t>
            </a:r>
          </a:p>
        </p:txBody>
      </p:sp>
      <p:pic>
        <p:nvPicPr>
          <p:cNvPr id="7" name="Content Placeholder 6" descr="A picture containing diagram, rectangle, screenshot, square">
            <a:extLst>
              <a:ext uri="{FF2B5EF4-FFF2-40B4-BE49-F238E27FC236}">
                <a16:creationId xmlns:a16="http://schemas.microsoft.com/office/drawing/2014/main" id="{16557E1C-D5A4-65F7-7FC6-FA6F5121119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112808" y="3727581"/>
            <a:ext cx="4416724" cy="3035300"/>
          </a:xfrm>
        </p:spPr>
      </p:pic>
      <p:sp>
        <p:nvSpPr>
          <p:cNvPr id="4" name="Title 1">
            <a:extLst>
              <a:ext uri="{FF2B5EF4-FFF2-40B4-BE49-F238E27FC236}">
                <a16:creationId xmlns:a16="http://schemas.microsoft.com/office/drawing/2014/main" id="{D34976CE-DD3B-6EC5-0079-3CBB2E53EA35}"/>
              </a:ext>
            </a:extLst>
          </p:cNvPr>
          <p:cNvSpPr txBox="1">
            <a:spLocks/>
          </p:cNvSpPr>
          <p:nvPr/>
        </p:nvSpPr>
        <p:spPr>
          <a:xfrm>
            <a:off x="802226" y="2034435"/>
            <a:ext cx="10791153" cy="814427"/>
          </a:xfrm>
          <a:prstGeom prst="rect">
            <a:avLst/>
          </a:prstGeom>
        </p:spPr>
        <p:txBody>
          <a:bodyPr vert="horz" lIns="91440" tIns="45720" rIns="91440" bIns="45720" rtlCol="0" anchor="ctr">
            <a:normAutofit lnSpcReduction="10000"/>
          </a:bodyPr>
          <a:lstStyle>
            <a:lvl1pPr algn="ct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pPr>
              <a:lnSpc>
                <a:spcPct val="90000"/>
              </a:lnSpc>
            </a:pPr>
            <a:r>
              <a:rPr lang="en-US" sz="2800" dirty="0"/>
              <a:t>We create plots to understand the relationships between target var and predictor and the predictors themselves </a:t>
            </a:r>
          </a:p>
        </p:txBody>
      </p:sp>
      <p:pic>
        <p:nvPicPr>
          <p:cNvPr id="11" name="Picture 10" descr="A picture containing text, diagram, plot, map&#10;&#10;Description automatically generated">
            <a:extLst>
              <a:ext uri="{FF2B5EF4-FFF2-40B4-BE49-F238E27FC236}">
                <a16:creationId xmlns:a16="http://schemas.microsoft.com/office/drawing/2014/main" id="{F8C4C0EC-07D8-656C-6E1C-3B71C9D2B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989" y="3707555"/>
            <a:ext cx="4175185" cy="3075351"/>
          </a:xfrm>
          <a:prstGeom prst="rect">
            <a:avLst/>
          </a:prstGeom>
        </p:spPr>
      </p:pic>
    </p:spTree>
    <p:extLst>
      <p:ext uri="{BB962C8B-B14F-4D97-AF65-F5344CB8AC3E}">
        <p14:creationId xmlns:p14="http://schemas.microsoft.com/office/powerpoint/2010/main" val="245024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BA88-C537-102A-9B3E-91A8C373F24F}"/>
              </a:ext>
            </a:extLst>
          </p:cNvPr>
          <p:cNvSpPr>
            <a:spLocks noGrp="1"/>
          </p:cNvSpPr>
          <p:nvPr>
            <p:ph type="title"/>
          </p:nvPr>
        </p:nvSpPr>
        <p:spPr/>
        <p:txBody>
          <a:bodyPr>
            <a:normAutofit fontScale="90000"/>
          </a:bodyPr>
          <a:lstStyle/>
          <a:p>
            <a:r>
              <a:rPr lang="en-US" dirty="0"/>
              <a:t>Data cleaning </a:t>
            </a:r>
          </a:p>
        </p:txBody>
      </p:sp>
      <p:sp>
        <p:nvSpPr>
          <p:cNvPr id="3" name="Text Placeholder 2">
            <a:extLst>
              <a:ext uri="{FF2B5EF4-FFF2-40B4-BE49-F238E27FC236}">
                <a16:creationId xmlns:a16="http://schemas.microsoft.com/office/drawing/2014/main" id="{2A908DA6-EE9F-1963-EDC8-4AF3804C84EE}"/>
              </a:ext>
            </a:extLst>
          </p:cNvPr>
          <p:cNvSpPr>
            <a:spLocks noGrp="1"/>
          </p:cNvSpPr>
          <p:nvPr>
            <p:ph type="body" idx="1"/>
          </p:nvPr>
        </p:nvSpPr>
        <p:spPr/>
        <p:txBody>
          <a:bodyPr>
            <a:normAutofit fontScale="40000" lnSpcReduction="20000"/>
          </a:bodyPr>
          <a:lstStyle/>
          <a:p>
            <a:r>
              <a:rPr lang="en-US" dirty="0"/>
              <a:t>We have 0 value on </a:t>
            </a:r>
            <a:r>
              <a:rPr lang="en-US" dirty="0" err="1"/>
              <a:t>x,y</a:t>
            </a:r>
            <a:r>
              <a:rPr lang="en-US" dirty="0"/>
              <a:t> and z which </a:t>
            </a:r>
            <a:r>
              <a:rPr lang="en-US" dirty="0" err="1"/>
              <a:t>dosn’t</a:t>
            </a:r>
            <a:r>
              <a:rPr lang="en-US" dirty="0"/>
              <a:t> make sense at all so we’ll replace them with the median </a:t>
            </a:r>
          </a:p>
        </p:txBody>
      </p:sp>
      <p:pic>
        <p:nvPicPr>
          <p:cNvPr id="8" name="Content Placeholder 7" descr="A screen shot of a computer code&#10;&#10;Description automatically generated with low confidence">
            <a:extLst>
              <a:ext uri="{FF2B5EF4-FFF2-40B4-BE49-F238E27FC236}">
                <a16:creationId xmlns:a16="http://schemas.microsoft.com/office/drawing/2014/main" id="{042368CB-5FA9-FED7-431E-97D9AF969E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6966" y="3179837"/>
            <a:ext cx="5134331" cy="2766944"/>
          </a:xfrm>
        </p:spPr>
      </p:pic>
      <p:sp>
        <p:nvSpPr>
          <p:cNvPr id="5" name="Text Placeholder 4">
            <a:extLst>
              <a:ext uri="{FF2B5EF4-FFF2-40B4-BE49-F238E27FC236}">
                <a16:creationId xmlns:a16="http://schemas.microsoft.com/office/drawing/2014/main" id="{DD03F07B-4C97-53D1-7D76-D7DAFEA2A047}"/>
              </a:ext>
            </a:extLst>
          </p:cNvPr>
          <p:cNvSpPr>
            <a:spLocks noGrp="1"/>
          </p:cNvSpPr>
          <p:nvPr>
            <p:ph type="body" sz="quarter" idx="3"/>
          </p:nvPr>
        </p:nvSpPr>
        <p:spPr>
          <a:xfrm>
            <a:off x="6096001" y="2410967"/>
            <a:ext cx="5725885" cy="639763"/>
          </a:xfrm>
        </p:spPr>
        <p:txBody>
          <a:bodyPr>
            <a:normAutofit fontScale="40000" lnSpcReduction="20000"/>
          </a:bodyPr>
          <a:lstStyle/>
          <a:p>
            <a:r>
              <a:rPr lang="en-US" dirty="0"/>
              <a:t>This data set have a lot off outliers we will </a:t>
            </a:r>
            <a:r>
              <a:rPr lang="en-US" dirty="0" err="1"/>
              <a:t>dorp</a:t>
            </a:r>
            <a:r>
              <a:rPr lang="en-US" dirty="0"/>
              <a:t> it if they represent less or equal 0.1 of the data.</a:t>
            </a:r>
            <a:br>
              <a:rPr lang="en-US" dirty="0"/>
            </a:br>
            <a:r>
              <a:rPr lang="en-US" dirty="0"/>
              <a:t>We can’t apply this in the </a:t>
            </a:r>
            <a:r>
              <a:rPr lang="en-US" dirty="0" err="1"/>
              <a:t>competion</a:t>
            </a:r>
            <a:r>
              <a:rPr lang="en-US" dirty="0"/>
              <a:t> </a:t>
            </a:r>
          </a:p>
        </p:txBody>
      </p:sp>
      <p:pic>
        <p:nvPicPr>
          <p:cNvPr id="10" name="Content Placeholder 9" descr="A picture containing text, screenshot, software&#10;&#10;Description automatically generated">
            <a:extLst>
              <a:ext uri="{FF2B5EF4-FFF2-40B4-BE49-F238E27FC236}">
                <a16:creationId xmlns:a16="http://schemas.microsoft.com/office/drawing/2014/main" id="{36FDA9DD-02B5-BD08-5464-83C1F397B1B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3219152"/>
            <a:ext cx="5389563" cy="2677122"/>
          </a:xfrm>
        </p:spPr>
      </p:pic>
    </p:spTree>
    <p:extLst>
      <p:ext uri="{BB962C8B-B14F-4D97-AF65-F5344CB8AC3E}">
        <p14:creationId xmlns:p14="http://schemas.microsoft.com/office/powerpoint/2010/main" val="128328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8A18-3099-0857-F5EB-A24ED2815AE8}"/>
              </a:ext>
            </a:extLst>
          </p:cNvPr>
          <p:cNvSpPr>
            <a:spLocks noGrp="1"/>
          </p:cNvSpPr>
          <p:nvPr>
            <p:ph type="title"/>
          </p:nvPr>
        </p:nvSpPr>
        <p:spPr>
          <a:xfrm>
            <a:off x="609600" y="984317"/>
            <a:ext cx="10972800" cy="1143000"/>
          </a:xfrm>
        </p:spPr>
        <p:txBody>
          <a:bodyPr anchor="ctr">
            <a:normAutofit/>
          </a:bodyPr>
          <a:lstStyle/>
          <a:p>
            <a:r>
              <a:rPr lang="en-US" dirty="0">
                <a:solidFill>
                  <a:schemeClr val="tx2">
                    <a:lumMod val="75000"/>
                  </a:schemeClr>
                </a:solidFill>
              </a:rPr>
              <a:t>Dealing With Categorical Features </a:t>
            </a:r>
          </a:p>
        </p:txBody>
      </p:sp>
      <p:pic>
        <p:nvPicPr>
          <p:cNvPr id="8" name="Content Placeholder 7" descr="A screen shot of a computer program&#10;&#10;Description automatically generated with medium confidence">
            <a:extLst>
              <a:ext uri="{FF2B5EF4-FFF2-40B4-BE49-F238E27FC236}">
                <a16:creationId xmlns:a16="http://schemas.microsoft.com/office/drawing/2014/main" id="{FCAD4FE4-D13E-2016-17E8-7A0E1FA60DE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717480"/>
            <a:ext cx="5384800" cy="2584703"/>
          </a:xfrm>
          <a:noFill/>
        </p:spPr>
      </p:pic>
      <p:sp>
        <p:nvSpPr>
          <p:cNvPr id="3" name="Text Placeholder 2">
            <a:extLst>
              <a:ext uri="{FF2B5EF4-FFF2-40B4-BE49-F238E27FC236}">
                <a16:creationId xmlns:a16="http://schemas.microsoft.com/office/drawing/2014/main" id="{60BB3955-A1D8-1C5C-0F4E-583A6A7EB57A}"/>
              </a:ext>
            </a:extLst>
          </p:cNvPr>
          <p:cNvSpPr>
            <a:spLocks noGrp="1"/>
          </p:cNvSpPr>
          <p:nvPr>
            <p:ph sz="half" idx="2"/>
          </p:nvPr>
        </p:nvSpPr>
        <p:spPr>
          <a:xfrm>
            <a:off x="6197600" y="2040148"/>
            <a:ext cx="5384800" cy="4525963"/>
          </a:xfrm>
        </p:spPr>
        <p:txBody>
          <a:bodyPr>
            <a:normAutofit/>
          </a:bodyPr>
          <a:lstStyle/>
          <a:p>
            <a:pPr>
              <a:lnSpc>
                <a:spcPct val="90000"/>
              </a:lnSpc>
            </a:pPr>
            <a:r>
              <a:rPr lang="en-US" b="0" dirty="0"/>
              <a:t>in our problem we have Three Categorical features that we need to deal with </a:t>
            </a:r>
            <a:br>
              <a:rPr lang="en-US" b="0" dirty="0"/>
            </a:br>
            <a:r>
              <a:rPr lang="en-US" b="0" dirty="0"/>
              <a:t>every one of them is ordinal so we can encode them using label encoding technique </a:t>
            </a:r>
          </a:p>
        </p:txBody>
      </p:sp>
    </p:spTree>
    <p:extLst>
      <p:ext uri="{BB962C8B-B14F-4D97-AF65-F5344CB8AC3E}">
        <p14:creationId xmlns:p14="http://schemas.microsoft.com/office/powerpoint/2010/main" val="165835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9AE3-62FC-4196-07B0-041153683767}"/>
              </a:ext>
            </a:extLst>
          </p:cNvPr>
          <p:cNvSpPr>
            <a:spLocks noGrp="1"/>
          </p:cNvSpPr>
          <p:nvPr>
            <p:ph type="title"/>
          </p:nvPr>
        </p:nvSpPr>
        <p:spPr>
          <a:xfrm>
            <a:off x="3652719" y="578507"/>
            <a:ext cx="7940660" cy="763525"/>
          </a:xfrm>
        </p:spPr>
        <p:txBody>
          <a:bodyPr anchor="ctr">
            <a:normAutofit/>
          </a:bodyPr>
          <a:lstStyle/>
          <a:p>
            <a:pPr>
              <a:lnSpc>
                <a:spcPct val="90000"/>
              </a:lnSpc>
            </a:pPr>
            <a:r>
              <a:rPr lang="en-US"/>
              <a:t>Correlations between features </a:t>
            </a:r>
          </a:p>
        </p:txBody>
      </p:sp>
      <p:pic>
        <p:nvPicPr>
          <p:cNvPr id="6" name="Content Placeholder 5" descr="A picture containing text, screenshot, square, pattern&#10;&#10;Description automatically generated">
            <a:extLst>
              <a:ext uri="{FF2B5EF4-FFF2-40B4-BE49-F238E27FC236}">
                <a16:creationId xmlns:a16="http://schemas.microsoft.com/office/drawing/2014/main" id="{55B0465B-77CD-DDF6-BDD2-CED3581CE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9992" y="1174774"/>
            <a:ext cx="7137918" cy="5683226"/>
          </a:xfrm>
          <a:noFill/>
        </p:spPr>
      </p:pic>
    </p:spTree>
    <p:extLst>
      <p:ext uri="{BB962C8B-B14F-4D97-AF65-F5344CB8AC3E}">
        <p14:creationId xmlns:p14="http://schemas.microsoft.com/office/powerpoint/2010/main" val="291220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0F9B-E955-248B-6846-7F3FA8E7320B}"/>
              </a:ext>
            </a:extLst>
          </p:cNvPr>
          <p:cNvSpPr>
            <a:spLocks noGrp="1"/>
          </p:cNvSpPr>
          <p:nvPr>
            <p:ph type="title"/>
          </p:nvPr>
        </p:nvSpPr>
        <p:spPr/>
        <p:txBody>
          <a:bodyPr>
            <a:normAutofit fontScale="90000"/>
          </a:bodyPr>
          <a:lstStyle/>
          <a:p>
            <a:r>
              <a:rPr lang="en-US" dirty="0"/>
              <a:t>Gains from </a:t>
            </a:r>
            <a:r>
              <a:rPr lang="en-US" dirty="0" err="1"/>
              <a:t>Corr</a:t>
            </a:r>
            <a:r>
              <a:rPr lang="en-US" dirty="0"/>
              <a:t> heatmap </a:t>
            </a:r>
          </a:p>
        </p:txBody>
      </p:sp>
      <p:sp>
        <p:nvSpPr>
          <p:cNvPr id="3" name="Content Placeholder 2">
            <a:extLst>
              <a:ext uri="{FF2B5EF4-FFF2-40B4-BE49-F238E27FC236}">
                <a16:creationId xmlns:a16="http://schemas.microsoft.com/office/drawing/2014/main" id="{48E6768D-E8D3-D7A1-C6F9-C360D277529F}"/>
              </a:ext>
            </a:extLst>
          </p:cNvPr>
          <p:cNvSpPr>
            <a:spLocks noGrp="1"/>
          </p:cNvSpPr>
          <p:nvPr>
            <p:ph idx="1"/>
          </p:nvPr>
        </p:nvSpPr>
        <p:spPr>
          <a:xfrm>
            <a:off x="3652719" y="1392934"/>
            <a:ext cx="7940660" cy="5129164"/>
          </a:xfrm>
        </p:spPr>
        <p:txBody>
          <a:bodyPr>
            <a:noAutofit/>
          </a:bodyPr>
          <a:lstStyle/>
          <a:p>
            <a:r>
              <a:rPr lang="en-US" sz="2800" dirty="0"/>
              <a:t>X , y ,z and carat have high correlation with the target (price) so they’ll be important in our project (or one of them)</a:t>
            </a:r>
          </a:p>
          <a:p>
            <a:r>
              <a:rPr lang="en-US" sz="2800" dirty="0"/>
              <a:t>X, y, z and carat have high correlation with each other so we can drop them and keep one . </a:t>
            </a:r>
          </a:p>
          <a:p>
            <a:r>
              <a:rPr lang="en-US" sz="2800" dirty="0"/>
              <a:t> table , clarity , Id and cut have very low correlation with the target(price) so we can drop them too.</a:t>
            </a:r>
            <a:br>
              <a:rPr lang="en-US" sz="2800" dirty="0"/>
            </a:br>
            <a:br>
              <a:rPr lang="en-US" sz="2800" dirty="0"/>
            </a:br>
            <a:r>
              <a:rPr lang="en-US" sz="2800" dirty="0"/>
              <a:t>In our case because we don’t have real data we don’t want to make this changes . </a:t>
            </a:r>
          </a:p>
        </p:txBody>
      </p:sp>
    </p:spTree>
    <p:extLst>
      <p:ext uri="{BB962C8B-B14F-4D97-AF65-F5344CB8AC3E}">
        <p14:creationId xmlns:p14="http://schemas.microsoft.com/office/powerpoint/2010/main" val="3316959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Words>578</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Diamond Price Project </vt:lpstr>
      <vt:lpstr>Understand the problem </vt:lpstr>
      <vt:lpstr>Understand the data </vt:lpstr>
      <vt:lpstr>Diamond properties  </vt:lpstr>
      <vt:lpstr>Visualizations</vt:lpstr>
      <vt:lpstr>Data cleaning </vt:lpstr>
      <vt:lpstr>Dealing With Categorical Features </vt:lpstr>
      <vt:lpstr>Correlations between features </vt:lpstr>
      <vt:lpstr>Gains from Corr heatmap </vt:lpstr>
      <vt:lpstr>Splitting the data </vt:lpstr>
      <vt:lpstr>Selecting our model </vt:lpstr>
      <vt:lpstr>Transformation and training pipeline </vt:lpstr>
      <vt:lpstr>Evaluation and results </vt:lpstr>
      <vt:lpstr>Chose and Fine tune the parameter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Price Project </dc:title>
  <dc:creator>abdullah maharmeh</dc:creator>
  <cp:lastModifiedBy>abdullah maharmeh</cp:lastModifiedBy>
  <cp:revision>2</cp:revision>
  <dcterms:created xsi:type="dcterms:W3CDTF">2023-05-13T14:26:38Z</dcterms:created>
  <dcterms:modified xsi:type="dcterms:W3CDTF">2023-05-13T17:09:22Z</dcterms:modified>
</cp:coreProperties>
</file>