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695" r:id="rId2"/>
  </p:sldIdLst>
  <p:sldSz cx="12192000" cy="6858000"/>
  <p:notesSz cx="9232900" cy="6934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4">
          <p15:clr>
            <a:srgbClr val="A4A3A4"/>
          </p15:clr>
        </p15:guide>
        <p15:guide id="2" pos="29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5226" autoAdjust="0"/>
  </p:normalViewPr>
  <p:slideViewPr>
    <p:cSldViewPr>
      <p:cViewPr varScale="1">
        <p:scale>
          <a:sx n="82" d="100"/>
          <a:sy n="82" d="100"/>
        </p:scale>
        <p:origin x="528" y="-118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581" y="-58"/>
      </p:cViewPr>
      <p:guideLst>
        <p:guide orient="horz" pos="2184"/>
        <p:guide pos="29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05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1" tIns="46172" rIns="92341" bIns="46172" numCol="1" anchor="t" anchorCtr="0" compatLnSpc="1">
            <a:prstTxWarp prst="textNoShape">
              <a:avLst/>
            </a:prstTxWarp>
          </a:bodyPr>
          <a:lstStyle>
            <a:lvl1pPr defTabSz="920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400" y="0"/>
            <a:ext cx="40005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1" tIns="46172" rIns="92341" bIns="46172" numCol="1" anchor="t" anchorCtr="0" compatLnSpc="1">
            <a:prstTxWarp prst="textNoShape">
              <a:avLst/>
            </a:prstTxWarp>
          </a:bodyPr>
          <a:lstStyle>
            <a:lvl1pPr algn="r" defTabSz="920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88125"/>
            <a:ext cx="40005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1" tIns="46172" rIns="92341" bIns="46172" numCol="1" anchor="b" anchorCtr="0" compatLnSpc="1">
            <a:prstTxWarp prst="textNoShape">
              <a:avLst/>
            </a:prstTxWarp>
          </a:bodyPr>
          <a:lstStyle>
            <a:lvl1pPr defTabSz="920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400" y="6588125"/>
            <a:ext cx="40005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1" tIns="46172" rIns="92341" bIns="46172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ECDE7C13-D03C-45DD-9DF8-91F08FEEBF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236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05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1" tIns="46172" rIns="92341" bIns="46172" numCol="1" anchor="t" anchorCtr="0" compatLnSpc="1">
            <a:prstTxWarp prst="textNoShape">
              <a:avLst/>
            </a:prstTxWarp>
          </a:bodyPr>
          <a:lstStyle>
            <a:lvl1pPr defTabSz="920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400" y="0"/>
            <a:ext cx="40005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1" tIns="46172" rIns="92341" bIns="46172" numCol="1" anchor="t" anchorCtr="0" compatLnSpc="1">
            <a:prstTxWarp prst="textNoShape">
              <a:avLst/>
            </a:prstTxWarp>
          </a:bodyPr>
          <a:lstStyle>
            <a:lvl1pPr algn="r" defTabSz="920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5050" y="519113"/>
            <a:ext cx="4627563" cy="2603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3488" y="3295650"/>
            <a:ext cx="6765925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1" tIns="46172" rIns="92341" bIns="461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88125"/>
            <a:ext cx="40005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1" tIns="46172" rIns="92341" bIns="46172" numCol="1" anchor="b" anchorCtr="0" compatLnSpc="1">
            <a:prstTxWarp prst="textNoShape">
              <a:avLst/>
            </a:prstTxWarp>
          </a:bodyPr>
          <a:lstStyle>
            <a:lvl1pPr defTabSz="920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400" y="6588125"/>
            <a:ext cx="40005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1" tIns="46172" rIns="92341" bIns="46172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/>
            </a:lvl1pPr>
          </a:lstStyle>
          <a:p>
            <a:fld id="{1BA15290-A259-4574-9CAE-979690520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154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EC36D1-D0AF-4410-AA9D-79209BC9EE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0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435EB2F-637B-4955-B934-E2D87F012AF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45618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7CFE26-E24E-4017-8DCF-7C901F4AEB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26217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 anchor="t"/>
          <a:lstStyle>
            <a:lvl1pPr>
              <a:defRPr b="1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914400"/>
            <a:ext cx="11988800" cy="55626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10363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363200" y="6553200"/>
            <a:ext cx="1828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56D4DEA-9E70-4CC7-922D-C66A3207594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0" y="746760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 userDrawn="1"/>
        </p:nvSpPr>
        <p:spPr>
          <a:xfrm>
            <a:off x="0" y="746760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852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5DF7210-B675-431F-8467-644731AD2A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72883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2E9F59-4EF2-4DA9-9EFD-2E436D6D78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079213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CCB3CA1-9B34-4441-92FB-117892520E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04014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699F929-8EF5-4B3B-B754-E087063E7B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12848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066DE9-D850-490C-AC4E-22CFB4B8E0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1036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FF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01: Introduction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73411-1A42-41CA-9D85-53855ACB66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363200" y="6553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FF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356D4DEA-9E70-4CC7-922D-C66A320759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18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1E55A4F-135E-4674-9B10-EEBE93B791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65461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8400"/>
            <a:ext cx="10363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53691FB-74C0-42DF-B879-BB9DAC0D8D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281386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248400"/>
            <a:ext cx="1036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FF"/>
                </a:solidFill>
                <a:latin typeface="Calibri" panose="020F0502020204030204" pitchFamily="34" charset="0"/>
              </a:defRPr>
            </a:lvl1pPr>
          </a:lstStyle>
          <a:p>
            <a:fld id="{83FE11E1-D70D-48AE-BA41-1EEFB40C903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592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zoom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455613" indent="-455613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55663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98563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cadence.com/en_US/home/tools/custom-ic-analog-rf-design/circuit-simulation/spectre-fx-simulator.html" TargetMode="External"/><Relationship Id="rId18" Type="http://schemas.openxmlformats.org/officeDocument/2006/relationships/hyperlink" Target="https://www.synopsys.com/implementation-and-signoff/ams-simulation.html" TargetMode="External"/><Relationship Id="rId26" Type="http://schemas.openxmlformats.org/officeDocument/2006/relationships/hyperlink" Target="https://www.cadence.com/en_US/home/tools/digital-design-and-signoff/silicon-signoff/physical-verification-system-for-fast-final-signoff.html" TargetMode="External"/><Relationship Id="rId3" Type="http://schemas.openxmlformats.org/officeDocument/2006/relationships/hyperlink" Target="https://www.cadence.com/en_US/home/tools/custom-ic-analog-rf-design/circuit-design/virtuoso-schematic-editor.html" TargetMode="External"/><Relationship Id="rId21" Type="http://schemas.openxmlformats.org/officeDocument/2006/relationships/hyperlink" Target="https://www.cadence.com/en_US/home/tools/custom-ic-analog-rf-design/circuit-design/virtuoso-ade-suite.html" TargetMode="External"/><Relationship Id="rId34" Type="http://schemas.openxmlformats.org/officeDocument/2006/relationships/hyperlink" Target="https://eda.sw.siemens.com/en-US/ic/aprisa/" TargetMode="External"/><Relationship Id="rId7" Type="http://schemas.openxmlformats.org/officeDocument/2006/relationships/hyperlink" Target="https://www.synopsys.com/blogs/chip-design/celebrating-40-years-of-hspice.html" TargetMode="External"/><Relationship Id="rId12" Type="http://schemas.openxmlformats.org/officeDocument/2006/relationships/hyperlink" Target="https://www.synopsys.com/implementation-and-signoff/ams-simulation/primesim-spice.html" TargetMode="External"/><Relationship Id="rId17" Type="http://schemas.openxmlformats.org/officeDocument/2006/relationships/hyperlink" Target="https://www.eda-solutions.com/products/ezwave/" TargetMode="External"/><Relationship Id="rId25" Type="http://schemas.openxmlformats.org/officeDocument/2006/relationships/hyperlink" Target="https://www.cadence.com/en_US/home/tools/digital-design-and-signoff/silicon-signoff/assura-physical-verification.html" TargetMode="External"/><Relationship Id="rId33" Type="http://schemas.openxmlformats.org/officeDocument/2006/relationships/hyperlink" Target="https://www.cadence.com/en_US/home/tools/digital-design-and-signoff/soc-implementation-and-floorplanning/innovus-implementation-system.html" TargetMode="External"/><Relationship Id="rId2" Type="http://schemas.openxmlformats.org/officeDocument/2006/relationships/hyperlink" Target="https://www.synopsys.com/implementation-and-signoff/custom-design-platform/custom-compiler.html" TargetMode="External"/><Relationship Id="rId16" Type="http://schemas.openxmlformats.org/officeDocument/2006/relationships/hyperlink" Target="https://www.cadence.com/content/dam/cadence-www/global/en_US/documents/tools/custom-ic-analog-rf-design/virtuoso-visualization-analysis-ds.pdf" TargetMode="External"/><Relationship Id="rId20" Type="http://schemas.openxmlformats.org/officeDocument/2006/relationships/hyperlink" Target="https://eda.sw.siemens.com/en-US/ic/questa/adms/" TargetMode="External"/><Relationship Id="rId29" Type="http://schemas.openxmlformats.org/officeDocument/2006/relationships/hyperlink" Target="https://www.synopsys.com/implementation-and-signoff/signoff/starr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opsys.com/implementation-and-signoff/ams-simulation/primesim-hspice.html" TargetMode="External"/><Relationship Id="rId11" Type="http://schemas.openxmlformats.org/officeDocument/2006/relationships/hyperlink" Target="https://www.eda-solutions.com/products/tanner-t-spice/" TargetMode="External"/><Relationship Id="rId24" Type="http://schemas.openxmlformats.org/officeDocument/2006/relationships/hyperlink" Target="https://www.synopsys.com/implementation-and-signoff/physical-verification.html" TargetMode="External"/><Relationship Id="rId32" Type="http://schemas.openxmlformats.org/officeDocument/2006/relationships/hyperlink" Target="https://www.synopsys.com/implementation-and-signoff/physical-implementation/ic-compiler.html" TargetMode="External"/><Relationship Id="rId5" Type="http://schemas.openxmlformats.org/officeDocument/2006/relationships/hyperlink" Target="https://eda.sw.siemens.com/en-US/ic/ic-custom/ams/l-edit-ic/" TargetMode="External"/><Relationship Id="rId15" Type="http://schemas.openxmlformats.org/officeDocument/2006/relationships/hyperlink" Target="https://www.synopsys.com/content/dam/synopsys/implementation&amp;signoff/datasheets/primewave-ds.pdf" TargetMode="External"/><Relationship Id="rId23" Type="http://schemas.openxmlformats.org/officeDocument/2006/relationships/hyperlink" Target="https://eda.sw.siemens.com/en-US/ic/solido/design-environment/" TargetMode="External"/><Relationship Id="rId28" Type="http://schemas.openxmlformats.org/officeDocument/2006/relationships/hyperlink" Target="https://eda.sw.siemens.com/en-US/ic/calibre-design/circuit-verification/nmlvs/" TargetMode="External"/><Relationship Id="rId10" Type="http://schemas.openxmlformats.org/officeDocument/2006/relationships/hyperlink" Target="https://eda.sw.siemens.com/en-US/ic/eldo/" TargetMode="External"/><Relationship Id="rId19" Type="http://schemas.openxmlformats.org/officeDocument/2006/relationships/hyperlink" Target="https://www.cadence.com/en_US/home/tools/custom-ic-analog-rf-design/circuit-simulation/spectre-ams-designer.html" TargetMode="External"/><Relationship Id="rId31" Type="http://schemas.openxmlformats.org/officeDocument/2006/relationships/hyperlink" Target="https://eda.sw.siemens.com/en-US/ic/calibre-design/circuit-verification/xrc/" TargetMode="External"/><Relationship Id="rId4" Type="http://schemas.openxmlformats.org/officeDocument/2006/relationships/hyperlink" Target="https://www.eda-solutions.com/products/tanner-s-edit/" TargetMode="External"/><Relationship Id="rId9" Type="http://schemas.openxmlformats.org/officeDocument/2006/relationships/hyperlink" Target="https://www.cadence.com/en_US/home/resources/datasheets/spectre-simulation-platform-ds.html" TargetMode="External"/><Relationship Id="rId14" Type="http://schemas.openxmlformats.org/officeDocument/2006/relationships/hyperlink" Target="https://eda.sw.siemens.com/en-US/ic/analog-fastspice/" TargetMode="External"/><Relationship Id="rId22" Type="http://schemas.openxmlformats.org/officeDocument/2006/relationships/hyperlink" Target="https://www.eda-solutions.com/products/tanner-designer/" TargetMode="External"/><Relationship Id="rId27" Type="http://schemas.openxmlformats.org/officeDocument/2006/relationships/hyperlink" Target="https://eda.sw.siemens.com/en-US/ic/calibre-design/physical-verification/nmdrc/" TargetMode="External"/><Relationship Id="rId30" Type="http://schemas.openxmlformats.org/officeDocument/2006/relationships/hyperlink" Target="https://www.cadence.com/en_US/home/tools/digital-design-and-signoff/silicon-signoff/quantus-extraction-solution.html" TargetMode="External"/><Relationship Id="rId8" Type="http://schemas.openxmlformats.org/officeDocument/2006/relationships/hyperlink" Target="https://www.cadence.com/en_US/home/tools/custom-ic-analog-rf-design/circuit-simul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D832-A355-4DCE-A7A1-94C12A77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EDA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30F14-B618-43B7-B255-44C0853912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1036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01: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43648-6642-43C9-AC13-63DBC196CB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63200" y="6553200"/>
            <a:ext cx="1828800" cy="304800"/>
          </a:xfrm>
          <a:prstGeom prst="rect">
            <a:avLst/>
          </a:prstGeom>
        </p:spPr>
        <p:txBody>
          <a:bodyPr/>
          <a:lstStyle/>
          <a:p>
            <a:fld id="{356D4DEA-9E70-4CC7-922D-C66A3207594B}" type="slidenum">
              <a:rPr lang="en-US" altLang="en-US" smtClean="0"/>
              <a:pPr/>
              <a:t>1</a:t>
            </a:fld>
            <a:endParaRPr lang="en-US" alt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9DA8222-0D49-49F3-A673-238FFB8CF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822225"/>
              </p:ext>
            </p:extLst>
          </p:nvPr>
        </p:nvGraphicFramePr>
        <p:xfrm>
          <a:off x="437554" y="838200"/>
          <a:ext cx="11316892" cy="84943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72446">
                  <a:extLst>
                    <a:ext uri="{9D8B030D-6E8A-4147-A177-3AD203B41FA5}">
                      <a16:colId xmlns:a16="http://schemas.microsoft.com/office/drawing/2014/main" val="3415292027"/>
                    </a:ext>
                  </a:extLst>
                </a:gridCol>
                <a:gridCol w="2664655">
                  <a:extLst>
                    <a:ext uri="{9D8B030D-6E8A-4147-A177-3AD203B41FA5}">
                      <a16:colId xmlns:a16="http://schemas.microsoft.com/office/drawing/2014/main" val="2871948550"/>
                    </a:ext>
                  </a:extLst>
                </a:gridCol>
                <a:gridCol w="2593144">
                  <a:extLst>
                    <a:ext uri="{9D8B030D-6E8A-4147-A177-3AD203B41FA5}">
                      <a16:colId xmlns:a16="http://schemas.microsoft.com/office/drawing/2014/main" val="2517541937"/>
                    </a:ext>
                  </a:extLst>
                </a:gridCol>
                <a:gridCol w="2686647">
                  <a:extLst>
                    <a:ext uri="{9D8B030D-6E8A-4147-A177-3AD203B41FA5}">
                      <a16:colId xmlns:a16="http://schemas.microsoft.com/office/drawing/2014/main" val="176492786"/>
                    </a:ext>
                  </a:extLst>
                </a:gridCol>
              </a:tblGrid>
              <a:tr h="44669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Synopsys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Cadence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Mentor (Siemens)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3537833679"/>
                  </a:ext>
                </a:extLst>
              </a:tr>
              <a:tr h="73735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Schematic / Layout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Custom Compiler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Virtuoso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Pyxis</a:t>
                      </a:r>
                      <a:endParaRPr lang="ar-EG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hlinkClick r:id="rId4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Tanner S-Edit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/ 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L-Edit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294131288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SPICE Circuit Simulation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PrimeSim HSPICE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rebranding of HSPICE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Spectre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0"/>
                        </a:rPr>
                        <a:t>Eldo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/ 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1"/>
                        </a:rPr>
                        <a:t>Tanner T-Spice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307125230"/>
                  </a:ext>
                </a:extLst>
              </a:tr>
              <a:tr h="44669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SPICE</a:t>
                      </a:r>
                      <a:endParaRPr lang="en-US" sz="200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2"/>
                        </a:rPr>
                        <a:t>PrimeSim Spice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3"/>
                        </a:rPr>
                        <a:t>Spectre FX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4"/>
                        </a:rPr>
                        <a:t>AFS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2781426888"/>
                  </a:ext>
                </a:extLst>
              </a:tr>
              <a:tr h="44669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Waveform Viewer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2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 </a:t>
                      </a:r>
                      <a:r>
                        <a:rPr lang="en-US" sz="2000" u="none" kern="1200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WaveView</a:t>
                      </a:r>
                      <a:r>
                        <a:rPr lang="en-US" sz="2000" u="none" kern="12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12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link in the official site leads to :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PrimeWave Design Environment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WaveView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6"/>
                        </a:rPr>
                        <a:t>Virtuoso Visualization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7"/>
                        </a:rPr>
                        <a:t>EZ Wave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311820647"/>
                  </a:ext>
                </a:extLst>
              </a:tr>
              <a:tr h="44669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AMS Simulation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baseline="0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CustomExplorer</a:t>
                      </a:r>
                      <a:r>
                        <a:rPr lang="en-US" sz="2000" u="none" baseline="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Ultra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  <a:hlinkClick r:id="rId18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8"/>
                        </a:rPr>
                        <a:t>PrimeSim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9"/>
                        </a:rPr>
                        <a:t>Spectre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9"/>
                        </a:rPr>
                        <a:t> AMS Designer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0"/>
                        </a:rPr>
                        <a:t>Questa ADMS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1468395248"/>
                  </a:ext>
                </a:extLst>
              </a:tr>
              <a:tr h="73735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 Environment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baseline="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 Explorer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15"/>
                        </a:rPr>
                        <a:t>PrimeWave Design Environment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1"/>
                        </a:rPr>
                        <a:t>Analog Design Environment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kern="1200" dirty="0" err="1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ICanalyst</a:t>
                      </a:r>
                      <a:endParaRPr lang="ar-EG" sz="2000" u="none" kern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hlinkClick r:id="rId2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2"/>
                        </a:rPr>
                        <a:t>Tanner Designer</a:t>
                      </a:r>
                      <a:endParaRPr lang="ar-EG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3"/>
                        </a:rPr>
                        <a:t>solido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143554290"/>
                  </a:ext>
                </a:extLst>
              </a:tr>
              <a:tr h="73735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DRC / LVS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4"/>
                        </a:rPr>
                        <a:t>IC Validator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5"/>
                        </a:rPr>
                        <a:t>Assura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6"/>
                        </a:rPr>
                        <a:t>PVS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7"/>
                        </a:rPr>
                        <a:t>Calibre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7"/>
                        </a:rPr>
                        <a:t> </a:t>
                      </a:r>
                      <a:r>
                        <a:rPr lang="en-US" sz="2000" u="non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7"/>
                        </a:rPr>
                        <a:t>nmDRC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8"/>
                        </a:rPr>
                        <a:t>Calibre</a:t>
                      </a: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8"/>
                        </a:rPr>
                        <a:t> </a:t>
                      </a:r>
                      <a:r>
                        <a:rPr lang="en-US" sz="2000" u="non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8"/>
                        </a:rPr>
                        <a:t>nmLVS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3567009370"/>
                  </a:ext>
                </a:extLst>
              </a:tr>
              <a:tr h="44669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Parasitic Extraction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9"/>
                        </a:rPr>
                        <a:t>StarRC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0"/>
                        </a:rPr>
                        <a:t>Quantus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1"/>
                        </a:rPr>
                        <a:t>Calibre </a:t>
                      </a:r>
                      <a:r>
                        <a:rPr lang="en-US" sz="2000" u="non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1"/>
                        </a:rPr>
                        <a:t>xRC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1217058325"/>
                  </a:ext>
                </a:extLst>
              </a:tr>
              <a:tr h="515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Digital P&amp;R</a:t>
                      </a:r>
                      <a:endParaRPr lang="en-US" sz="2000" dirty="0">
                        <a:solidFill>
                          <a:srgbClr val="3E3E3E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 Compiler II</a:t>
                      </a:r>
                      <a:r>
                        <a:rPr lang="en-US" sz="2000" u="none" dirty="0">
                          <a:solidFill>
                            <a:srgbClr val="3333CC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(upgraded version of </a:t>
                      </a:r>
                      <a:r>
                        <a:rPr lang="en-US" sz="2000" u="non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ic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compiler)</a:t>
                      </a: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kern="1200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Encounter</a:t>
                      </a:r>
                      <a:endParaRPr lang="ar-EG" sz="2000" u="none" kern="12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hlinkClick r:id="rId3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3"/>
                        </a:rPr>
                        <a:t>Innovus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3"/>
                        </a:rPr>
                        <a:t> </a:t>
                      </a:r>
                      <a:endParaRPr lang="en-US" sz="2000" u="non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8997" marR="98997" marT="81815" marB="81815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4"/>
                        </a:rPr>
                        <a:t>Aprisa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8997" marR="98997" marT="81815" marB="81815"/>
                </a:tc>
                <a:extLst>
                  <a:ext uri="{0D108BD9-81ED-4DB2-BD59-A6C34878D82A}">
                    <a16:rowId xmlns:a16="http://schemas.microsoft.com/office/drawing/2014/main" val="252952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9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9E71E880-2583-4632-BAFF-68F69371B642}" vid="{62F5917F-FE25-410F-85EC-D87D5350A20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83237</TotalTime>
  <Words>132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Calibri</vt:lpstr>
      <vt:lpstr>Calibri Light</vt:lpstr>
      <vt:lpstr>Times New Roman</vt:lpstr>
      <vt:lpstr>Wingdings</vt:lpstr>
      <vt:lpstr>Theme1</vt:lpstr>
      <vt:lpstr>Examples of EDA Tools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ICs and CAD</dc:title>
  <dc:creator>Hesham Omran</dc:creator>
  <cp:lastModifiedBy>Emad Medhat Hindy Manqryous 2000324</cp:lastModifiedBy>
  <cp:revision>575</cp:revision>
  <dcterms:created xsi:type="dcterms:W3CDTF">2003-12-29T03:13:39Z</dcterms:created>
  <dcterms:modified xsi:type="dcterms:W3CDTF">2024-07-18T14:47:27Z</dcterms:modified>
</cp:coreProperties>
</file>