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4" r:id="rId4"/>
  </p:sldMasterIdLst>
  <p:notesMasterIdLst>
    <p:notesMasterId r:id="rId47"/>
  </p:notesMasterIdLst>
  <p:handoutMasterIdLst>
    <p:handoutMasterId r:id="rId48"/>
  </p:handoutMasterIdLst>
  <p:sldIdLst>
    <p:sldId id="256" r:id="rId5"/>
    <p:sldId id="310" r:id="rId6"/>
    <p:sldId id="311" r:id="rId7"/>
    <p:sldId id="386" r:id="rId8"/>
    <p:sldId id="387" r:id="rId9"/>
    <p:sldId id="388" r:id="rId10"/>
    <p:sldId id="417" r:id="rId11"/>
    <p:sldId id="415" r:id="rId12"/>
    <p:sldId id="393" r:id="rId13"/>
    <p:sldId id="394" r:id="rId14"/>
    <p:sldId id="416" r:id="rId15"/>
    <p:sldId id="333" r:id="rId16"/>
    <p:sldId id="392" r:id="rId17"/>
    <p:sldId id="391" r:id="rId18"/>
    <p:sldId id="390" r:id="rId19"/>
    <p:sldId id="364" r:id="rId20"/>
    <p:sldId id="395" r:id="rId21"/>
    <p:sldId id="396" r:id="rId22"/>
    <p:sldId id="397" r:id="rId23"/>
    <p:sldId id="398" r:id="rId24"/>
    <p:sldId id="399" r:id="rId25"/>
    <p:sldId id="400" r:id="rId26"/>
    <p:sldId id="401" r:id="rId27"/>
    <p:sldId id="402" r:id="rId28"/>
    <p:sldId id="409" r:id="rId29"/>
    <p:sldId id="406" r:id="rId30"/>
    <p:sldId id="410" r:id="rId31"/>
    <p:sldId id="407" r:id="rId32"/>
    <p:sldId id="411" r:id="rId33"/>
    <p:sldId id="413" r:id="rId34"/>
    <p:sldId id="414" r:id="rId35"/>
    <p:sldId id="408" r:id="rId36"/>
    <p:sldId id="412" r:id="rId37"/>
    <p:sldId id="382" r:id="rId38"/>
    <p:sldId id="342" r:id="rId39"/>
    <p:sldId id="383" r:id="rId40"/>
    <p:sldId id="418" r:id="rId41"/>
    <p:sldId id="389" r:id="rId42"/>
    <p:sldId id="419" r:id="rId43"/>
    <p:sldId id="421" r:id="rId44"/>
    <p:sldId id="422" r:id="rId45"/>
    <p:sldId id="328" r:id="rId46"/>
  </p:sldIdLst>
  <p:sldSz cx="12192000" cy="6858000"/>
  <p:notesSz cx="7099300" cy="10234613"/>
  <p:custDataLst>
    <p:tags r:id="rId49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960" userDrawn="1">
          <p15:clr>
            <a:srgbClr val="A4A3A4"/>
          </p15:clr>
        </p15:guide>
        <p15:guide id="2" orient="horz" pos="52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512" userDrawn="1">
          <p15:clr>
            <a:srgbClr val="A4A3A4"/>
          </p15:clr>
        </p15:guide>
        <p15:guide id="5" pos="640" userDrawn="1">
          <p15:clr>
            <a:srgbClr val="A4A3A4"/>
          </p15:clr>
        </p15:guide>
        <p15:guide id="6" pos="10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6134" userDrawn="1">
          <p15:clr>
            <a:srgbClr val="A4A3A4"/>
          </p15:clr>
        </p15:guide>
        <p15:guide id="2" orient="horz" pos="312" userDrawn="1">
          <p15:clr>
            <a:srgbClr val="A4A3A4"/>
          </p15:clr>
        </p15:guide>
        <p15:guide id="3" orient="horz" pos="3699" userDrawn="1">
          <p15:clr>
            <a:srgbClr val="A4A3A4"/>
          </p15:clr>
        </p15:guide>
        <p15:guide id="4" pos="2236" userDrawn="1">
          <p15:clr>
            <a:srgbClr val="A4A3A4"/>
          </p15:clr>
        </p15:guide>
        <p15:guide id="5" pos="384" userDrawn="1">
          <p15:clr>
            <a:srgbClr val="A4A3A4"/>
          </p15:clr>
        </p15:guide>
        <p15:guide id="6" pos="433" userDrawn="1">
          <p15:clr>
            <a:srgbClr val="A4A3A4"/>
          </p15:clr>
        </p15:guide>
        <p15:guide id="7" pos="530" userDrawn="1">
          <p15:clr>
            <a:srgbClr val="A4A3A4"/>
          </p15:clr>
        </p15:guide>
        <p15:guide id="8" pos="676" userDrawn="1">
          <p15:clr>
            <a:srgbClr val="A4A3A4"/>
          </p15:clr>
        </p15:guide>
        <p15:guide id="9" pos="72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rancisco" initials="F" lastIdx="2" clrIdx="0"/>
  <p:cmAuthor id="1" name="Mariela Centeno" initials="MC" lastIdx="1" clrIdx="1"/>
  <p:cmAuthor id="2" name="Alberto De Rossi" initials="ADR" lastIdx="1" clrIdx="2"/>
  <p:cmAuthor id="3" name="Maria Isabel Velarde Arevalo" initials="MIVA" lastIdx="1" clrIdx="3">
    <p:extLst>
      <p:ext uri="{19B8F6BF-5375-455C-9EA6-DF929625EA0E}">
        <p15:presenceInfo xmlns:p15="http://schemas.microsoft.com/office/powerpoint/2012/main" userId="699ee256ed9f1d0d" providerId="Windows Live"/>
      </p:ext>
    </p:extLst>
  </p:cmAuthor>
  <p:cmAuthor id="4" name="Sofia Diaz" initials="SD" lastIdx="1" clrIdx="4">
    <p:extLst>
      <p:ext uri="{19B8F6BF-5375-455C-9EA6-DF929625EA0E}">
        <p15:presenceInfo xmlns:p15="http://schemas.microsoft.com/office/powerpoint/2012/main" userId="46975670f84ca4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C6A"/>
    <a:srgbClr val="FFDE75"/>
    <a:srgbClr val="0000FF"/>
    <a:srgbClr val="FFCC00"/>
    <a:srgbClr val="66CCFF"/>
    <a:srgbClr val="66FF33"/>
    <a:srgbClr val="FFFFCC"/>
    <a:srgbClr val="CC6600"/>
    <a:srgbClr val="FFCC66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50" autoAdjust="0"/>
    <p:restoredTop sz="86357" autoAdjust="0"/>
  </p:normalViewPr>
  <p:slideViewPr>
    <p:cSldViewPr>
      <p:cViewPr>
        <p:scale>
          <a:sx n="70" d="100"/>
          <a:sy n="70" d="100"/>
        </p:scale>
        <p:origin x="1194" y="450"/>
      </p:cViewPr>
      <p:guideLst>
        <p:guide orient="horz" pos="960"/>
        <p:guide orient="horz" pos="528"/>
        <p:guide pos="3840"/>
        <p:guide pos="512"/>
        <p:guide pos="640"/>
        <p:guide pos="10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>
        <p:scale>
          <a:sx n="68" d="100"/>
          <a:sy n="68" d="100"/>
        </p:scale>
        <p:origin x="624" y="-546"/>
      </p:cViewPr>
      <p:guideLst>
        <p:guide orient="horz" pos="6134"/>
        <p:guide orient="horz" pos="312"/>
        <p:guide orient="horz" pos="3699"/>
        <p:guide pos="2236"/>
        <p:guide pos="384"/>
        <p:guide pos="433"/>
        <p:guide pos="530"/>
        <p:guide pos="676"/>
        <p:guide pos="7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0"/>
            <a:ext cx="3075719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t" anchorCtr="0" compatLnSpc="1">
            <a:prstTxWarp prst="textNoShape">
              <a:avLst/>
            </a:prstTxWarp>
          </a:bodyPr>
          <a:lstStyle>
            <a:lvl1pPr algn="l" defTabSz="96702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grpSp>
        <p:nvGrpSpPr>
          <p:cNvPr id="12" name="3 Grupo"/>
          <p:cNvGrpSpPr>
            <a:grpSpLocks/>
          </p:cNvGrpSpPr>
          <p:nvPr/>
        </p:nvGrpSpPr>
        <p:grpSpPr bwMode="auto">
          <a:xfrm>
            <a:off x="6236775" y="33280"/>
            <a:ext cx="795076" cy="477838"/>
            <a:chOff x="0" y="0"/>
            <a:chExt cx="1960685" cy="1178170"/>
          </a:xfrm>
        </p:grpSpPr>
        <p:pic>
          <p:nvPicPr>
            <p:cNvPr id="13" name="Imagen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629" t="24245" r="66458" b="54298"/>
            <a:stretch>
              <a:fillRect/>
            </a:stretch>
          </p:blipFill>
          <p:spPr bwMode="auto">
            <a:xfrm>
              <a:off x="624254" y="0"/>
              <a:ext cx="668216" cy="6770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" name="Imagen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639" t="29260" r="23824" b="54298"/>
            <a:stretch>
              <a:fillRect/>
            </a:stretch>
          </p:blipFill>
          <p:spPr bwMode="auto">
            <a:xfrm>
              <a:off x="0" y="738554"/>
              <a:ext cx="1960685" cy="439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581" y="9654356"/>
            <a:ext cx="3075719" cy="511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9" rIns="96658" bIns="48329" numCol="1" anchor="b" anchorCtr="0" compatLnSpc="1">
            <a:prstTxWarp prst="textNoShape">
              <a:avLst/>
            </a:prstTxWarp>
          </a:bodyPr>
          <a:lstStyle>
            <a:lvl1pPr algn="r" defTabSz="967021">
              <a:spcBef>
                <a:spcPct val="0"/>
              </a:spcBef>
              <a:buClr>
                <a:srgbClr val="000000"/>
              </a:buClr>
              <a:buFont typeface="Arial" pitchFamily="34" charset="0"/>
              <a:buNone/>
              <a:defRPr sz="1200" b="1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3A32F9B1-DFA8-432D-A64A-C8E90F867C32}" type="slidenum">
              <a:rPr lang="en-US" sz="900" b="0" i="1"/>
              <a:pPr>
                <a:defRPr/>
              </a:pPr>
              <a:t>‹Nº›</a:t>
            </a:fld>
            <a:endParaRPr lang="en-US" sz="1000" b="0" i="1" dirty="0"/>
          </a:p>
        </p:txBody>
      </p:sp>
      <p:sp>
        <p:nvSpPr>
          <p:cNvPr id="11" name="Rectángulo 10"/>
          <p:cNvSpPr/>
          <p:nvPr/>
        </p:nvSpPr>
        <p:spPr>
          <a:xfrm>
            <a:off x="145083" y="9903952"/>
            <a:ext cx="5080967" cy="234480"/>
          </a:xfrm>
          <a:prstGeom prst="rect">
            <a:avLst/>
          </a:prstGeom>
        </p:spPr>
        <p:txBody>
          <a:bodyPr wrap="square" lIns="95052" tIns="47526" rIns="95052" bIns="47526">
            <a:spAutoFit/>
          </a:bodyPr>
          <a:lstStyle/>
          <a:p>
            <a:r>
              <a:rPr lang="es-PE" sz="900" i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Cibertec Perú S.A.C - </a:t>
            </a:r>
            <a:r>
              <a:rPr lang="es-PE" sz="900" i="1" dirty="0"/>
              <a:t>Análisis interactivo de la información del negocio con Power BI</a:t>
            </a:r>
          </a:p>
        </p:txBody>
      </p:sp>
      <p:cxnSp>
        <p:nvCxnSpPr>
          <p:cNvPr id="15" name="Conector recto 14"/>
          <p:cNvCxnSpPr/>
          <p:nvPr/>
        </p:nvCxnSpPr>
        <p:spPr>
          <a:xfrm>
            <a:off x="0" y="9851795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>
            <a:off x="0" y="9917906"/>
            <a:ext cx="70993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500248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Notes_TextBox_Placeholder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6145" y="5820097"/>
            <a:ext cx="6033760" cy="35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425" tIns="13425" rIns="13425" bIns="13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64259" y="9693737"/>
            <a:ext cx="6170782" cy="252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52" tIns="47526" rIns="95052" bIns="47526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100" b="1" dirty="0" smtClean="0">
                <a:latin typeface="Arial" pitchFamily="34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197420923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algn="l" defTabSz="457200" rtl="0" eaLnBrk="0" fontAlgn="base" hangingPunct="0">
      <a:spcBef>
        <a:spcPts val="400"/>
      </a:spcBef>
      <a:spcAft>
        <a:spcPct val="0"/>
      </a:spcAft>
      <a:buSzPct val="100000"/>
      <a:buFont typeface="Arial" charset="0"/>
      <a:defRPr sz="12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114300" algn="l" defTabSz="457200" rtl="0" eaLnBrk="0" fontAlgn="base" hangingPunct="0">
      <a:spcBef>
        <a:spcPts val="400"/>
      </a:spcBef>
      <a:spcAft>
        <a:spcPct val="0"/>
      </a:spcAft>
      <a:buSzPct val="100000"/>
      <a:buFont typeface="Times New Roman" pitchFamily="18" charset="0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2pPr>
    <a:lvl3pPr marL="4572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•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3pPr>
    <a:lvl4pPr marL="800100" indent="-2286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buChar char="-"/>
      <a:defRPr sz="1100" kern="1200">
        <a:solidFill>
          <a:srgbClr val="000000"/>
        </a:solidFill>
        <a:latin typeface="Arial" pitchFamily="34" charset="0"/>
        <a:ea typeface="+mn-ea"/>
        <a:cs typeface="+mn-cs"/>
      </a:defRPr>
    </a:lvl4pPr>
    <a:lvl5pPr marL="914400" algn="l" defTabSz="457200" rtl="0" eaLnBrk="0" fontAlgn="base" hangingPunct="0">
      <a:spcBef>
        <a:spcPts val="300"/>
      </a:spcBef>
      <a:spcAft>
        <a:spcPct val="0"/>
      </a:spcAft>
      <a:buSzPct val="100000"/>
      <a:buFont typeface="Times New Roman" pitchFamily="18" charset="0"/>
      <a:defRPr sz="1000" kern="1200">
        <a:solidFill>
          <a:srgbClr val="000000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Notes Placeholder 10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endParaRPr lang="es-PE" altLang="es-PE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93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1 - 3</a:t>
            </a:r>
          </a:p>
        </p:txBody>
      </p:sp>
    </p:spTree>
    <p:extLst>
      <p:ext uri="{BB962C8B-B14F-4D97-AF65-F5344CB8AC3E}">
        <p14:creationId xmlns:p14="http://schemas.microsoft.com/office/powerpoint/2010/main" val="358135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" y="0"/>
            <a:ext cx="12191999" cy="68580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86606AB-C97E-CE7E-598C-8CEB8A6F5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85455"/>
            <a:ext cx="9144000" cy="2124508"/>
          </a:xfrm>
        </p:spPr>
        <p:txBody>
          <a:bodyPr anchor="b">
            <a:normAutofit/>
          </a:bodyPr>
          <a:lstStyle>
            <a:lvl1pPr algn="ctr">
              <a:defRPr sz="1898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497AFD4-21F6-EC26-AED2-557F8ABB5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949"/>
            </a:lvl1pPr>
            <a:lvl2pPr marL="108496" indent="0" algn="ctr">
              <a:buNone/>
              <a:defRPr sz="475"/>
            </a:lvl2pPr>
            <a:lvl3pPr marL="216992" indent="0" algn="ctr">
              <a:buNone/>
              <a:defRPr sz="428"/>
            </a:lvl3pPr>
            <a:lvl4pPr marL="325487" indent="0" algn="ctr">
              <a:buNone/>
              <a:defRPr sz="380"/>
            </a:lvl4pPr>
            <a:lvl5pPr marL="433983" indent="0" algn="ctr">
              <a:buNone/>
              <a:defRPr sz="380"/>
            </a:lvl5pPr>
            <a:lvl6pPr marL="542479" indent="0" algn="ctr">
              <a:buNone/>
              <a:defRPr sz="380"/>
            </a:lvl6pPr>
            <a:lvl7pPr marL="650975" indent="0" algn="ctr">
              <a:buNone/>
              <a:defRPr sz="380"/>
            </a:lvl7pPr>
            <a:lvl8pPr marL="759470" indent="0" algn="ctr">
              <a:buNone/>
              <a:defRPr sz="380"/>
            </a:lvl8pPr>
            <a:lvl9pPr marL="867966" indent="0" algn="ctr">
              <a:buNone/>
              <a:defRPr sz="380"/>
            </a:lvl9pPr>
          </a:lstStyle>
          <a:p>
            <a:r>
              <a:rPr lang="es-ES" dirty="0" smtClean="0"/>
              <a:t>Haga clic para editar el estilo de subtítulo del patrón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562E8F-B664-85DB-2014-7298CD715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2/05/2023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7ECAE-FB38-7A7A-4E0E-1208E1D7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BFACE8-1CCF-D4EE-1B66-EE5A419F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73461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87067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25D70A8-A3FF-0BAA-F541-E2C400C40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6" y="365129"/>
            <a:ext cx="9053945" cy="1325563"/>
          </a:xfrm>
        </p:spPr>
        <p:txBody>
          <a:bodyPr>
            <a:normAutofit/>
          </a:bodyPr>
          <a:lstStyle>
            <a:lvl1pPr algn="l">
              <a:defRPr sz="1392">
                <a:solidFill>
                  <a:srgbClr val="03446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0C60D6-F0D9-8677-BC64-4CF2642425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697">
                <a:solidFill>
                  <a:srgbClr val="034461"/>
                </a:solidFill>
              </a:defRPr>
            </a:lvl1pPr>
            <a:lvl2pPr>
              <a:defRPr>
                <a:solidFill>
                  <a:srgbClr val="034461"/>
                </a:solidFill>
              </a:defRPr>
            </a:lvl2pPr>
            <a:lvl3pPr>
              <a:defRPr>
                <a:solidFill>
                  <a:srgbClr val="034461"/>
                </a:solidFill>
              </a:defRPr>
            </a:lvl3pPr>
            <a:lvl4pPr>
              <a:defRPr>
                <a:solidFill>
                  <a:srgbClr val="034461"/>
                </a:solidFill>
              </a:defRPr>
            </a:lvl4pPr>
            <a:lvl5pPr>
              <a:defRPr>
                <a:solidFill>
                  <a:srgbClr val="03446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PE" dirty="0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702F91-BE28-9FD2-660A-9CE0D94D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2/05/2023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7A29A66-62B1-E141-4B83-F4457BC2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DBB4B2-8F96-6DDC-1BDE-C36CE6A7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912273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" y="0"/>
            <a:ext cx="12187067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3" y="365129"/>
            <a:ext cx="9007764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419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2/05/2023</a:t>
            </a:fld>
            <a:endParaRPr lang="es-PE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A50C60D6-F0D9-8677-BC64-4CF264242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83372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ierre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035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7638C37-C4E4-819A-4ABE-0793D73C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2A0AC-BBE1-164C-8F12-973C18039728}" type="datetimeFigureOut">
              <a:rPr lang="es-PE" smtClean="0"/>
              <a:t>2/05/2023</a:t>
            </a:fld>
            <a:endParaRPr lang="es-PE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C5FAB76-A732-6F1B-1596-1E52CCF5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817C1D-A5EA-E474-A735-7BE954B00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6E46F-95B4-C84B-B630-E20AF8DF420E}" type="slidenum">
              <a:rPr lang="es-PE" smtClean="0"/>
              <a:t>‹Nº›</a:t>
            </a:fld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560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ítulo estático 1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9723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ítulo estático 1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710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ítulo estático 1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533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ítulo estático 1">
    <p:bg>
      <p:bgPr>
        <a:solidFill>
          <a:srgbClr val="009A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27480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E88DDC1-14A3-C6A9-B097-512ED0B4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9EF6BF9-086F-65CD-B94B-31A6BC040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F783F-FA67-9D6E-C8F6-9575CCEE57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2AE2A0AC-BBE1-164C-8F12-973C18039728}" type="datetimeFigureOut">
              <a:rPr lang="es-PE" smtClean="0"/>
              <a:pPr/>
              <a:t>2/05/2023</a:t>
            </a:fld>
            <a:endParaRPr lang="es-PE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9DB767-EF16-0C25-D092-ACBCD48378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6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74E18-932E-411E-DED4-1C6CEFDFE3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6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1226E46F-95B4-C84B-B630-E20AF8DF420E}" type="slidenum">
              <a:rPr lang="es-PE" smtClean="0"/>
              <a:pPr/>
              <a:t>‹Nº›</a:t>
            </a:fld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899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05" r:id="rId1"/>
    <p:sldLayoutId id="2147484206" r:id="rId2"/>
    <p:sldLayoutId id="2147484207" r:id="rId3"/>
    <p:sldLayoutId id="2147484208" r:id="rId4"/>
    <p:sldLayoutId id="2147484209" r:id="rId5"/>
    <p:sldLayoutId id="2147484210" r:id="rId6"/>
    <p:sldLayoutId id="2147484211" r:id="rId7"/>
    <p:sldLayoutId id="2147484212" r:id="rId8"/>
    <p:sldLayoutId id="2147484226" r:id="rId9"/>
  </p:sldLayoutIdLst>
  <p:timing>
    <p:tnLst>
      <p:par>
        <p:cTn id="1" dur="indefinite" restart="never" nodeType="tmRoot"/>
      </p:par>
    </p:tnLst>
  </p:timing>
  <p:txStyles>
    <p:titleStyle>
      <a:lvl1pPr algn="l" defTabSz="216992" rtl="0" eaLnBrk="1" latinLnBrk="0" hangingPunct="1">
        <a:lnSpc>
          <a:spcPct val="90000"/>
        </a:lnSpc>
        <a:spcBef>
          <a:spcPct val="0"/>
        </a:spcBef>
        <a:buNone/>
        <a:defRPr sz="1044" kern="1200">
          <a:solidFill>
            <a:schemeClr val="tx1"/>
          </a:solidFill>
          <a:latin typeface="Calibri Light" panose="020F0302020204030204" pitchFamily="34" charset="0"/>
          <a:ea typeface="+mj-ea"/>
          <a:cs typeface="Calibri Light" panose="020F0302020204030204" pitchFamily="34" charset="0"/>
        </a:defRPr>
      </a:lvl1pPr>
    </p:titleStyle>
    <p:bodyStyle>
      <a:lvl1pPr marL="54248" indent="-54248" algn="l" defTabSz="216992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665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162744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271240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379736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488231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596726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705223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813719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922214" indent="-54248" algn="l" defTabSz="216992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1pPr>
      <a:lvl2pPr marL="108496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2pPr>
      <a:lvl3pPr marL="216992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3pPr>
      <a:lvl4pPr marL="325487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4pPr>
      <a:lvl5pPr marL="433983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5pPr>
      <a:lvl6pPr marL="542479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6pPr>
      <a:lvl7pPr marL="650975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7pPr>
      <a:lvl8pPr marL="759470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8pPr>
      <a:lvl9pPr marL="867966" algn="l" defTabSz="216992" rtl="0" eaLnBrk="1" latinLnBrk="0" hangingPunct="1">
        <a:defRPr sz="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cs.microsoft.com/en-us/power-bi/desktop-report-them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marketplace/apps?product=power-bi-visuals&amp;page=1&amp;src=office&amp;search=html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gSVJSY_RU0" TargetMode="External"/><Relationship Id="rId2" Type="http://schemas.openxmlformats.org/officeDocument/2006/relationships/hyperlink" Target="https://powerbi.microsoft.com/es-es/developers/custom-visualiz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microsoft.com/es-es/power-bi/create-reports/desktop-buttons?tabs=powerbi-desktop" TargetMode="External"/><Relationship Id="rId4" Type="http://schemas.openxmlformats.org/officeDocument/2006/relationships/hyperlink" Target="https://appsource.microsoft.com/es-ES/marketplace/apps?corrid=8b470fe4-9364-445e-a2a5-93026a7f7664&amp;omexanonuid=fa29673f-d283-4fa4-b908-920fc811c36f&amp;page=1&amp;product=power-bi-visuals&amp;src=office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1524000" y="1766455"/>
            <a:ext cx="9144000" cy="2124508"/>
          </a:xfrm>
        </p:spPr>
        <p:txBody>
          <a:bodyPr>
            <a:noAutofit/>
          </a:bodyPr>
          <a:lstStyle/>
          <a:p>
            <a:r>
              <a:rPr lang="es-PE" sz="6000" b="1" dirty="0" smtClean="0"/>
              <a:t>DATA </a:t>
            </a:r>
            <a:r>
              <a:rPr lang="es-PE" sz="6000" b="1" dirty="0"/>
              <a:t>ANALYTICS POWER BI </a:t>
            </a:r>
            <a:r>
              <a:rPr lang="es-PE" sz="6000" b="1" dirty="0" smtClean="0"/>
              <a:t> </a:t>
            </a:r>
            <a:r>
              <a:rPr lang="es-PE" sz="6000" b="1" dirty="0"/>
              <a:t>NIVEL AVANZADO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1524000" y="3983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385763" rtl="0" eaLnBrk="1" latinLnBrk="0" hangingPunct="1">
              <a:lnSpc>
                <a:spcPct val="90000"/>
              </a:lnSpc>
              <a:spcBef>
                <a:spcPts val="422"/>
              </a:spcBef>
              <a:buFont typeface="Arial" panose="020B0604020202020204" pitchFamily="34" charset="0"/>
              <a:buNone/>
              <a:defRPr sz="1688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1pPr>
            <a:lvl2pPr marL="192881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844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2pPr>
            <a:lvl3pPr marL="385763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760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3pPr>
            <a:lvl4pPr marL="578644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4pPr>
            <a:lvl5pPr marL="771525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Calibri Light" panose="020F0302020204030204" pitchFamily="34" charset="0"/>
                <a:ea typeface="+mn-ea"/>
                <a:cs typeface="Calibri Light" panose="020F0302020204030204" pitchFamily="34" charset="0"/>
              </a:defRPr>
            </a:lvl5pPr>
            <a:lvl6pPr marL="964406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157288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350169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543050" indent="0" algn="ctr" defTabSz="385763" rtl="0" eaLnBrk="1" latinLnBrk="0" hangingPunct="1">
              <a:lnSpc>
                <a:spcPct val="90000"/>
              </a:lnSpc>
              <a:spcBef>
                <a:spcPts val="211"/>
              </a:spcBef>
              <a:buFont typeface="Arial" panose="020B0604020202020204" pitchFamily="34" charset="0"/>
              <a:buNone/>
              <a:defRPr sz="67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s-ES" sz="3000" dirty="0" smtClean="0"/>
              <a:t>Capítulo </a:t>
            </a:r>
            <a:r>
              <a:rPr lang="es-ES" sz="3000" dirty="0" smtClean="0"/>
              <a:t>4: </a:t>
            </a:r>
            <a:r>
              <a:rPr lang="es-PE" sz="3000" dirty="0"/>
              <a:t>Visualizaciones gráficas (avanzado) 	</a:t>
            </a:r>
          </a:p>
          <a:p>
            <a:pPr fontAlgn="auto">
              <a:spcAft>
                <a:spcPts val="0"/>
              </a:spcAft>
            </a:pPr>
            <a:r>
              <a:rPr lang="es-ES" sz="3000" dirty="0" smtClean="0"/>
              <a:t> </a:t>
            </a:r>
            <a:r>
              <a:rPr lang="es-ES" sz="3000" dirty="0" smtClean="0"/>
              <a:t>	</a:t>
            </a:r>
            <a:endParaRPr lang="es-ES" sz="3000" dirty="0"/>
          </a:p>
        </p:txBody>
      </p:sp>
    </p:spTree>
    <p:custDataLst>
      <p:tags r:id="rId1"/>
    </p:custData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MX" sz="4400" dirty="0" smtClean="0"/>
              <a:t>2. TRUCOS PARA CREAR GRÁFICOS EN POWER BI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/>
              <a:t>Proyecciones lineales</a:t>
            </a:r>
          </a:p>
          <a:p>
            <a:pPr marL="909637" lvl="1" indent="-342900" algn="just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cs typeface="Arial" charset="0"/>
              </a:rPr>
              <a:t>Para las empresas es fundamental tener una previsión estimada de sus futuras ventas. A partir de esa estimación podrán planificar mejor sus necesidades y gestionar, eficientemente, su stock.</a:t>
            </a:r>
          </a:p>
          <a:p>
            <a:pPr>
              <a:buClr>
                <a:srgbClr val="3B5C6A"/>
              </a:buClr>
            </a:pP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00400"/>
            <a:ext cx="8012652" cy="286023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4683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PE" sz="4400" dirty="0" smtClean="0">
                <a:ea typeface="SimSun" pitchFamily="2" charset="-122"/>
              </a:rPr>
              <a:t>4</a:t>
            </a:r>
            <a:r>
              <a:rPr lang="es-PE" altLang="zh-CN" sz="4400" dirty="0" smtClean="0">
                <a:ea typeface="SimSun" pitchFamily="2" charset="-122"/>
              </a:rPr>
              <a:t>.2: </a:t>
            </a:r>
            <a:r>
              <a:rPr lang="es-ES" sz="4400" dirty="0" smtClean="0"/>
              <a:t>IMPLEMENTAR</a:t>
            </a:r>
            <a:r>
              <a:rPr lang="es-PE" sz="4400" dirty="0" smtClean="0"/>
              <a:t> PRONOSTICO DE VENTAS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0363" indent="-360363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>
                <a:cs typeface="Arial" pitchFamily="34" charset="0"/>
              </a:rPr>
              <a:t>Utilizar Power BI Desktop para construir un tablero.</a:t>
            </a:r>
            <a:endParaRPr lang="es-PE" sz="2800" dirty="0">
              <a:cs typeface="Arial" pitchFamily="34" charset="0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</a:pPr>
            <a:endParaRPr lang="es-PE" altLang="zh-CN" sz="2800" dirty="0">
              <a:ea typeface="SimSun" pitchFamily="2" charset="-122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c</a:t>
            </a:r>
            <a:r>
              <a:rPr lang="es-MX" sz="2800" dirty="0">
                <a:cs typeface="Arial" pitchFamily="34" charset="0"/>
              </a:rPr>
              <a:t>reará gráficos combinados y títulos dinámicos, g</a:t>
            </a:r>
            <a:r>
              <a:rPr lang="es-PE" sz="2800" dirty="0">
                <a:cs typeface="Arial" pitchFamily="34" charset="0"/>
              </a:rPr>
              <a:t>ráficos de barras apiladas y </a:t>
            </a:r>
            <a:r>
              <a:rPr lang="es-MX" sz="2800" dirty="0">
                <a:cs typeface="Arial" pitchFamily="34" charset="0"/>
              </a:rPr>
              <a:t>gráficos circulares.</a:t>
            </a:r>
            <a:endParaRPr lang="es-PE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22424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3. DASHBOARD PERSONALIZADOS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Un dashboard personalizado con </a:t>
            </a:r>
            <a:r>
              <a:rPr lang="es-ES" sz="2000" b="1" dirty="0"/>
              <a:t>Power BI</a:t>
            </a:r>
            <a:r>
              <a:rPr lang="es-ES" sz="2000" dirty="0"/>
              <a:t> es mostrar en un página única la historia completa de un proceso de negocio, a través de la visualización de los elementos comparativos entre periodos previos. </a:t>
            </a:r>
          </a:p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Generalmente, estos tableros muestran la aplicación de múltiples gráficos para representar indicadores, evoluciones, mapas, tarjetas, barras, segmentaciones, entre otros.</a:t>
            </a:r>
            <a:endParaRPr lang="es-PE" sz="2000" dirty="0">
              <a:latin typeface="+mn-lt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3603241"/>
            <a:ext cx="4883150" cy="2573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1741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>
                <a:solidFill>
                  <a:srgbClr val="3B5C6A"/>
                </a:solidFill>
              </a:rPr>
              <a:t>3. DASHBOARD PERSONALIZADOS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B5C6A"/>
                </a:solidFill>
              </a:rPr>
              <a:t>Crear gráficos tipo tarjeta</a:t>
            </a:r>
          </a:p>
          <a:p>
            <a:pPr marL="909637" lvl="1" indent="-342900" algn="just">
              <a:lnSpc>
                <a:spcPct val="110000"/>
              </a:lnSpc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  <a:cs typeface="Arial" charset="0"/>
              </a:rPr>
              <a:t>Power BI proporciona una manera sencilla de mostrar periodos comparativos mediante un gráfico de tarjeta, que se pueden combinar para visualizar métricas relevantes, tales como, unidades monetarias y porcentajes.</a:t>
            </a:r>
          </a:p>
          <a:p>
            <a:pPr marL="342900" indent="-342900" algn="just">
              <a:lnSpc>
                <a:spcPct val="110000"/>
              </a:lnSpc>
              <a:buClr>
                <a:srgbClr val="3B5C6A"/>
              </a:buClr>
            </a:pPr>
            <a:r>
              <a:rPr lang="es-MX" sz="2000" dirty="0">
                <a:solidFill>
                  <a:srgbClr val="3B5C6A"/>
                </a:solidFill>
              </a:rPr>
              <a:t>Crear gráficos de líneas</a:t>
            </a:r>
          </a:p>
          <a:p>
            <a:pPr marL="909637" lvl="1" indent="-342900" algn="just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  <a:cs typeface="Arial" charset="0"/>
              </a:rPr>
              <a:t>Power BI mediante gráficos lineales (sin ejes) permite visualizar la evolución de una métrica relevante en el tiempo. </a:t>
            </a:r>
          </a:p>
          <a:p>
            <a:pPr algn="just"/>
            <a:endParaRPr lang="es-PE" dirty="0">
              <a:solidFill>
                <a:srgbClr val="3B5C6A"/>
              </a:solidFill>
            </a:endParaRPr>
          </a:p>
        </p:txBody>
      </p:sp>
      <p:pic>
        <p:nvPicPr>
          <p:cNvPr id="4" name="Marcador de contenido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gray">
          <a:xfrm>
            <a:off x="4419600" y="4174102"/>
            <a:ext cx="3352800" cy="213779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5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>
                <a:solidFill>
                  <a:srgbClr val="3B5C6A"/>
                </a:solidFill>
              </a:rPr>
              <a:t>3. DASHBOARD PERSONALIZADOS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B5C6A"/>
                </a:solidFill>
              </a:rPr>
              <a:t>Gráficos combinados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Se usan normalmente para representar comparaciones de valores de distintas categorías. </a:t>
            </a:r>
          </a:p>
          <a:p>
            <a:pPr lvl="1" indent="0">
              <a:buClr>
                <a:schemeClr val="accent1"/>
              </a:buClr>
              <a:buNone/>
            </a:pPr>
            <a:endParaRPr lang="es-PE" sz="2000" dirty="0">
              <a:solidFill>
                <a:srgbClr val="3B5C6A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t="1759" r="20720"/>
          <a:stretch/>
        </p:blipFill>
        <p:spPr>
          <a:xfrm>
            <a:off x="6672179" y="2796046"/>
            <a:ext cx="3937000" cy="3356854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2574976"/>
            <a:ext cx="5105400" cy="3459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</a:pPr>
            <a:r>
              <a:rPr lang="es-PE" b="1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¿Cuándo usarlo? </a:t>
            </a:r>
          </a:p>
          <a:p>
            <a:pPr marL="909637" lvl="1" indent="-342900" algn="just" defTabSz="862032">
              <a:spcBef>
                <a:spcPts val="471"/>
              </a:spcBef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Si se tiene un gráfico de líneas y un gráfico de columnas con el mismo eje X.</a:t>
            </a:r>
          </a:p>
          <a:p>
            <a:pPr marL="909637" lvl="1" indent="-342900" algn="just" defTabSz="862032">
              <a:spcBef>
                <a:spcPts val="471"/>
              </a:spcBef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comparar varias medidas con distintos intervalos de valores.</a:t>
            </a:r>
          </a:p>
          <a:p>
            <a:pPr marL="909637" lvl="1" indent="-342900" algn="just" defTabSz="862032">
              <a:spcBef>
                <a:spcPts val="471"/>
              </a:spcBef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ilustrar la correlación entre dos medidas en una visualización.</a:t>
            </a:r>
          </a:p>
          <a:p>
            <a:pPr marL="909637" lvl="1" indent="-342900" algn="just" defTabSz="862032">
              <a:spcBef>
                <a:spcPts val="471"/>
              </a:spcBef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comprobar si una medida cumple el objetivo que se define mediante otra medida.</a:t>
            </a:r>
          </a:p>
          <a:p>
            <a:pPr marL="909637" lvl="1" indent="-342900" algn="just" defTabSz="862032">
              <a:spcBef>
                <a:spcPts val="471"/>
              </a:spcBef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ahorrar espacio en el lienzo.</a:t>
            </a:r>
          </a:p>
        </p:txBody>
      </p:sp>
    </p:spTree>
    <p:extLst>
      <p:ext uri="{BB962C8B-B14F-4D97-AF65-F5344CB8AC3E}">
        <p14:creationId xmlns:p14="http://schemas.microsoft.com/office/powerpoint/2010/main" val="127462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s-PE" sz="4400" dirty="0" smtClean="0"/>
              <a:t>3. DASHBOARD PERSONALIZADOS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/>
              <a:t>Mapas geográficos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En Microsoft Power BI se pueden cargar mapas personalizados de forma muy sencilla, con el fin de mostrar las localidades de interés correctamente geolocalizadas.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2971800"/>
            <a:ext cx="4032250" cy="30480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44458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s-PE" altLang="zh-CN" sz="4000" dirty="0" smtClean="0">
                <a:ea typeface="SimSun" pitchFamily="2" charset="-122"/>
              </a:rPr>
              <a:t>EJERCICIO </a:t>
            </a:r>
            <a:r>
              <a:rPr lang="es-PE" sz="4000" dirty="0" smtClean="0"/>
              <a:t>Nº </a:t>
            </a:r>
            <a:r>
              <a:rPr lang="es-PE" sz="4000" dirty="0" smtClean="0">
                <a:ea typeface="SimSun" pitchFamily="2" charset="-122"/>
              </a:rPr>
              <a:t>4</a:t>
            </a:r>
            <a:r>
              <a:rPr lang="es-PE" altLang="zh-CN" sz="4000" dirty="0" smtClean="0">
                <a:ea typeface="SimSun" pitchFamily="2" charset="-122"/>
              </a:rPr>
              <a:t>.3: </a:t>
            </a:r>
            <a:r>
              <a:rPr lang="es-ES" sz="4000" dirty="0" smtClean="0"/>
              <a:t>IMPLEMENTAR</a:t>
            </a:r>
            <a:r>
              <a:rPr lang="es-PE" sz="4000" dirty="0" smtClean="0"/>
              <a:t> DASHBOARD DE VENTAS (PERIODO ACTUAL VS. PERIODO PREVIO)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pPr marL="360363" indent="-360363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>
                <a:cs typeface="Arial" pitchFamily="34" charset="0"/>
              </a:rPr>
              <a:t>Utilizar Power BI Desktop para construir un tablero.</a:t>
            </a:r>
            <a:endParaRPr lang="es-PE" sz="2800" dirty="0">
              <a:cs typeface="Arial" pitchFamily="34" charset="0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</a:pPr>
            <a:endParaRPr lang="es-PE" altLang="zh-CN" sz="2800" dirty="0">
              <a:ea typeface="SimSun" pitchFamily="2" charset="-122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c</a:t>
            </a:r>
            <a:r>
              <a:rPr lang="es-ES_tradnl" sz="2800" dirty="0">
                <a:cs typeface="Arial" pitchFamily="34" charset="0"/>
              </a:rPr>
              <a:t>reará diferentes tipos de gráficos y filtros de datos para el tablero, realizando filtros con iteraciones. Además, establecerá en una sola página un Dashboard consolidados de comparación de ventas actuales vs. ventas previas.</a:t>
            </a:r>
          </a:p>
        </p:txBody>
      </p:sp>
    </p:spTree>
    <p:extLst>
      <p:ext uri="{BB962C8B-B14F-4D97-AF65-F5344CB8AC3E}">
        <p14:creationId xmlns:p14="http://schemas.microsoft.com/office/powerpoint/2010/main" val="4050797091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 eaLnBrk="1" hangingPunct="1">
              <a:buClr>
                <a:srgbClr val="FF0000"/>
              </a:buClr>
            </a:pPr>
            <a:r>
              <a:rPr lang="es-ES" sz="4400" dirty="0" smtClean="0"/>
              <a:t>4. PERSONALIZACIÓN DEL TEMA DE POWER BI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lvl="1" indent="-342900" algn="just">
              <a:buClr>
                <a:srgbClr val="3B5C6A"/>
              </a:buClr>
            </a:pPr>
            <a:r>
              <a:rPr lang="es-ES" sz="2000" dirty="0"/>
              <a:t>Los temas de informes personalizados se crean ajustando un tema actual y luego, guardándolo como un tema personalizado o creando su propio tema personalizado usando un archivo JSON. </a:t>
            </a:r>
          </a:p>
          <a:p>
            <a:pPr marL="350838" lvl="1" indent="-342900" algn="just">
              <a:buClr>
                <a:srgbClr val="3B5C6A"/>
              </a:buClr>
            </a:pPr>
            <a:r>
              <a:rPr lang="es-ES" sz="2000" dirty="0"/>
              <a:t>El archivo JSON proporciona un control granular sobre muchos aspectos de un tema de informe.</a:t>
            </a:r>
          </a:p>
          <a:p>
            <a:pPr marL="350838" lvl="1" indent="-342900" algn="just">
              <a:buClr>
                <a:srgbClr val="3B5C6A"/>
              </a:buClr>
            </a:pPr>
            <a:r>
              <a:rPr lang="es-ES" sz="2000" dirty="0"/>
              <a:t>Se puede personalizar y estandarizar casi todos los elementos enumerados en la sección Formato del panel Visualizaciones</a:t>
            </a:r>
          </a:p>
          <a:p>
            <a:pPr marL="350838" lvl="1" indent="-342900" algn="just">
              <a:buClr>
                <a:srgbClr val="3B5C6A"/>
              </a:buClr>
            </a:pPr>
            <a:r>
              <a:rPr lang="es-ES" sz="2000" dirty="0"/>
              <a:t>Existen dos formas de personalizar los temas de los informes:</a:t>
            </a:r>
          </a:p>
          <a:p>
            <a:pPr marL="796926" lvl="2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Crear y personalizar un tema en Power BI Desktop.</a:t>
            </a:r>
          </a:p>
          <a:p>
            <a:pPr marL="796926" lvl="2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Crear y personalizar un archivo JSON de tema de informe personalizado.</a:t>
            </a:r>
          </a:p>
          <a:p>
            <a:pPr marL="350838" lvl="1" indent="-342900" algn="just"/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92720685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ES" sz="4400" dirty="0" smtClean="0"/>
              <a:t>4. PERSONALIZACIÓN DEL TEMA DE POWER BI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42900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¿Qué es un archivo .json?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Viene del acrónimo </a:t>
            </a:r>
            <a:r>
              <a:rPr lang="es-ES" sz="1800" i="1" dirty="0"/>
              <a:t>JavaScript Object Notation</a:t>
            </a:r>
            <a:r>
              <a:rPr lang="es-ES" sz="1800" dirty="0"/>
              <a:t> y es un tipo de lenguaje informático, considerado un lenguaje independiente, proviene del lenguaje JavaScript.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Este tipo de lenguaje usado por Microsoft, define parámetros extra que sirven para personalizar el tema de Power BI, logrando modificar hasta el más mínimo detalle de un gráfico dinámico</a:t>
            </a:r>
            <a:r>
              <a:rPr lang="es-ES" sz="1800" dirty="0">
                <a:hlinkClick r:id="rId2"/>
              </a:rPr>
              <a:t>.</a:t>
            </a:r>
            <a:endParaRPr lang="es-ES" sz="1800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1" y="4358177"/>
            <a:ext cx="2209800" cy="66833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3378209"/>
            <a:ext cx="2516494" cy="248919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Flecha izquierda 5"/>
          <p:cNvSpPr/>
          <p:nvPr/>
        </p:nvSpPr>
        <p:spPr bwMode="auto">
          <a:xfrm>
            <a:off x="5410769" y="4479090"/>
            <a:ext cx="762000" cy="334165"/>
          </a:xfrm>
          <a:prstGeom prst="leftArrow">
            <a:avLst/>
          </a:prstGeom>
          <a:solidFill>
            <a:srgbClr val="00B05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492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 eaLnBrk="1" hangingPunct="1">
              <a:buClr>
                <a:srgbClr val="FF0000"/>
              </a:buClr>
            </a:pPr>
            <a:r>
              <a:rPr lang="es-ES" sz="4400" dirty="0" smtClean="0"/>
              <a:t>4. PERSONALIZACIÓN DEL TEMA DE POWER BI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lvl="1" indent="-342900">
              <a:spcBef>
                <a:spcPts val="942"/>
              </a:spcBef>
              <a:buClr>
                <a:srgbClr val="3B5C6A"/>
              </a:buClr>
            </a:pPr>
            <a:r>
              <a:rPr lang="es-ES" sz="2000" dirty="0"/>
              <a:t>Crear y personalizar un tema en Power BI </a:t>
            </a:r>
            <a:r>
              <a:rPr lang="es-ES" sz="2000" dirty="0"/>
              <a:t>Desktop.</a:t>
            </a:r>
            <a:endParaRPr lang="es-ES" sz="2000" dirty="0"/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Se puede explorar la colección de temas creados por miembros de la comunidad de Power BI, seleccionando Galería de temas, en el menú desplegable </a:t>
            </a:r>
            <a:r>
              <a:rPr lang="es-ES" sz="1800" dirty="0"/>
              <a:t>Temas.</a:t>
            </a:r>
            <a:endParaRPr lang="es-ES" sz="1800" dirty="0"/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Desde la galería, seleccionar un tema y descargar el archivo JSON asociado.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888" y="3474053"/>
            <a:ext cx="3493163" cy="25193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888" y="3200401"/>
            <a:ext cx="3471467" cy="3066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Imagen 9"/>
          <p:cNvPicPr>
            <a:picLocks noChangeAspect="1"/>
          </p:cNvPicPr>
          <p:nvPr/>
        </p:nvPicPr>
        <p:blipFill rotWithShape="1">
          <a:blip r:embed="rId4"/>
          <a:srcRect r="23920"/>
          <a:stretch/>
        </p:blipFill>
        <p:spPr>
          <a:xfrm>
            <a:off x="2748887" y="5166598"/>
            <a:ext cx="2652262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06333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 smtClean="0">
                <a:solidFill>
                  <a:srgbClr val="3B5C6A"/>
                </a:solidFill>
                <a:ea typeface="SimSun" pitchFamily="2" charset="-122"/>
              </a:rPr>
              <a:t>OBJETIVOS</a:t>
            </a:r>
            <a:endParaRPr lang="es-PE" altLang="zh-CN" sz="4400" dirty="0">
              <a:solidFill>
                <a:srgbClr val="3B5C6A"/>
              </a:solidFill>
              <a:ea typeface="SimSun" pitchFamily="2" charset="-122"/>
            </a:endParaRPr>
          </a:p>
        </p:txBody>
      </p:sp>
      <p:sp>
        <p:nvSpPr>
          <p:cNvPr id="3075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just">
              <a:buClr>
                <a:srgbClr val="FF0000"/>
              </a:buClr>
              <a:buNone/>
            </a:pPr>
            <a:r>
              <a:rPr lang="es-PE" altLang="zh-CN" sz="2800" dirty="0"/>
              <a:t>Al finalizar el capítulo, el alumno logrará:</a:t>
            </a:r>
          </a:p>
          <a:p>
            <a:pPr marL="0" indent="0" algn="just">
              <a:spcBef>
                <a:spcPts val="0"/>
              </a:spcBef>
              <a:buClr>
                <a:srgbClr val="FF0000"/>
              </a:buClr>
            </a:pPr>
            <a:endParaRPr lang="es-PE" altLang="zh-CN" sz="2800" dirty="0"/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800" dirty="0"/>
              <a:t>Crear Drashboard personalizados con diversos gráficos para análisis integral.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800" dirty="0"/>
              <a:t>Personalizar mediante plantillas Json los temas de visualización para los informes.</a:t>
            </a:r>
          </a:p>
          <a:p>
            <a:pPr marL="342900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800" dirty="0"/>
              <a:t>Crear visualizaciones con aplicación de botones de ON/OFF, con marcadores y títulos dinámicos.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2415922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 eaLnBrk="1" hangingPunct="1">
              <a:buClr>
                <a:srgbClr val="FF0000"/>
              </a:buClr>
            </a:pPr>
            <a:r>
              <a:rPr lang="es-ES" sz="4400" dirty="0" smtClean="0"/>
              <a:t>4. PERSONALIZACIÓN DEL TEMA DE POWER BI</a:t>
            </a:r>
            <a:endParaRPr lang="es-MX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Crear y personalizar un archivo JSON de tema de informe personalizado.</a:t>
            </a:r>
          </a:p>
          <a:p>
            <a:pPr marL="909637" lvl="1" indent="-342900" algn="just">
              <a:buFont typeface="Arial" panose="020B0604020202020204" pitchFamily="34" charset="0"/>
              <a:buChar char="−"/>
            </a:pPr>
            <a:r>
              <a:rPr lang="es-ES" sz="1800" dirty="0"/>
              <a:t>Para personalizar un tema directamente en Power BI Desktop, seleccionar un tema preferido y realizar algunos ajustes.</a:t>
            </a:r>
            <a:endParaRPr lang="es-PE" sz="1800" dirty="0"/>
          </a:p>
          <a:p>
            <a:pPr marL="909637" lvl="1" indent="-342900" algn="just">
              <a:buFont typeface="Arial" panose="020B0604020202020204" pitchFamily="34" charset="0"/>
              <a:buChar char="−"/>
            </a:pPr>
            <a:r>
              <a:rPr lang="es-PE" sz="1800" dirty="0"/>
              <a:t>Cuando se almacena un tema nuevo éste es almacenado como un archivo JSON, que podrá ser importado desde la opción </a:t>
            </a:r>
            <a:r>
              <a:rPr lang="es-PE" sz="1800" b="1" dirty="0"/>
              <a:t>Explorar Temas.</a:t>
            </a:r>
            <a:endParaRPr lang="es-ES" sz="1800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58" y="3360666"/>
            <a:ext cx="2555543" cy="300016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r="25683"/>
          <a:stretch/>
        </p:blipFill>
        <p:spPr>
          <a:xfrm>
            <a:off x="2608428" y="5646665"/>
            <a:ext cx="2590800" cy="40005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1" y="3461906"/>
            <a:ext cx="4038600" cy="3015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91612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ES" sz="4400" dirty="0" smtClean="0"/>
              <a:t>4. PERSONALIZACIÓN DEL TEMA DE POWER BI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42900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Configuraciones de tema </a:t>
            </a:r>
            <a:r>
              <a:rPr lang="es-ES" sz="2000" dirty="0" smtClean="0"/>
              <a:t>personalizables.  </a:t>
            </a:r>
            <a:endParaRPr lang="es-ES" sz="2000" dirty="0"/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b="1" dirty="0"/>
              <a:t>Nombre y colores</a:t>
            </a:r>
            <a:r>
              <a:rPr lang="es-ES" sz="1800" dirty="0"/>
              <a:t>: incluyen colores de tema, colores de sentimiento, colores divergentes y colores estructurales (avanzado).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b="1" dirty="0"/>
              <a:t>Texto</a:t>
            </a:r>
            <a:r>
              <a:rPr lang="es-ES" sz="1800" dirty="0"/>
              <a:t>: incluye la familia de fuentes, el tamaño y el color, lo que establece los valores predeterminados de la clase de texto principal para etiquetas, títulos, tarjetas, KPI y encabezados de pestaña.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b="1" dirty="0"/>
              <a:t>Elementos visuales</a:t>
            </a:r>
            <a:r>
              <a:rPr lang="es-ES" sz="1800" dirty="0"/>
              <a:t>: incluye fondo, borde, encabezado e información sobre herramientas.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b="1" dirty="0"/>
              <a:t>Página</a:t>
            </a:r>
            <a:r>
              <a:rPr lang="es-ES" sz="1800" dirty="0"/>
              <a:t>: incluye papel tapiz y fondo.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b="1" dirty="0"/>
              <a:t>Panel de filtro</a:t>
            </a:r>
            <a:r>
              <a:rPr lang="es-ES" sz="1800" dirty="0"/>
              <a:t>: incluye color de fondo, transparencia, color de fuente e icono, tamaño y tarjetas de filtro.</a:t>
            </a:r>
          </a:p>
          <a:p>
            <a:pPr>
              <a:buClr>
                <a:srgbClr val="3B5C6A"/>
              </a:buClr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501020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PE" sz="4400" dirty="0" smtClean="0">
                <a:ea typeface="SimSun" pitchFamily="2" charset="-122"/>
              </a:rPr>
              <a:t>4</a:t>
            </a:r>
            <a:r>
              <a:rPr lang="es-PE" altLang="zh-CN" sz="4400" dirty="0" smtClean="0">
                <a:ea typeface="SimSun" pitchFamily="2" charset="-122"/>
              </a:rPr>
              <a:t>.4: </a:t>
            </a:r>
            <a:r>
              <a:rPr lang="es-ES" sz="4400" dirty="0" smtClean="0"/>
              <a:t>IMPLEMENTAR R</a:t>
            </a:r>
            <a:r>
              <a:rPr lang="es-PE" sz="4400" dirty="0" smtClean="0"/>
              <a:t>EPORTE CON TEMAS DE INFORMES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04999"/>
            <a:ext cx="10515600" cy="4271963"/>
          </a:xfrm>
        </p:spPr>
        <p:txBody>
          <a:bodyPr>
            <a:normAutofit/>
          </a:bodyPr>
          <a:lstStyle/>
          <a:p>
            <a:pPr marL="360363" indent="-360363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>
                <a:cs typeface="Arial" pitchFamily="34" charset="0"/>
              </a:rPr>
              <a:t>Utilizar Power BI Desktop para crear un </a:t>
            </a:r>
            <a:r>
              <a:rPr lang="es-PE" sz="2800" dirty="0">
                <a:cs typeface="Arial" pitchFamily="34" charset="0"/>
              </a:rPr>
              <a:t>reporte usando temas de informes.</a:t>
            </a: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</a:pPr>
            <a:endParaRPr lang="es-PE" altLang="zh-CN" sz="2800" dirty="0">
              <a:ea typeface="SimSun" pitchFamily="2" charset="-122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a</a:t>
            </a:r>
            <a:r>
              <a:rPr lang="es-ES_tradnl" sz="2800" dirty="0">
                <a:cs typeface="Arial" pitchFamily="34" charset="0"/>
              </a:rPr>
              <a:t>plicará a sus reportes, temas disponibles de Power Bi Desktop. </a:t>
            </a:r>
          </a:p>
        </p:txBody>
      </p:sp>
    </p:spTree>
    <p:extLst>
      <p:ext uri="{BB962C8B-B14F-4D97-AF65-F5344CB8AC3E}">
        <p14:creationId xmlns:p14="http://schemas.microsoft.com/office/powerpoint/2010/main" val="398960391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5. GRÁFICOS DE MARKETPLACE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 indent="-342900" algn="just">
              <a:spcBef>
                <a:spcPts val="942"/>
              </a:spcBef>
              <a:buClr>
                <a:srgbClr val="3B5C6A"/>
              </a:buClr>
            </a:pPr>
            <a:r>
              <a:rPr lang="es-PE" sz="2000" dirty="0"/>
              <a:t>Microsoft y los miembros de la comunidad, aportan objetos visuales de Power BI para el beneficio público y los publican en AppSource. </a:t>
            </a:r>
          </a:p>
          <a:p>
            <a:pPr marL="350838" lvl="1" indent="-342900" algn="just">
              <a:spcBef>
                <a:spcPts val="942"/>
              </a:spcBef>
              <a:buClr>
                <a:srgbClr val="3B5C6A"/>
              </a:buClr>
            </a:pPr>
            <a:r>
              <a:rPr lang="es-PE" sz="2000" dirty="0"/>
              <a:t>Se pueden descargar estos objetos visuales desde AppSource o MarketPlace y agregarlos a los informes de Power BI. </a:t>
            </a:r>
          </a:p>
          <a:p>
            <a:pPr marL="350838" lvl="1" indent="-342900" algn="just">
              <a:spcBef>
                <a:spcPts val="942"/>
              </a:spcBef>
              <a:buClr>
                <a:srgbClr val="3B5C6A"/>
              </a:buClr>
            </a:pPr>
            <a:r>
              <a:rPr lang="es-PE" sz="2000" dirty="0"/>
              <a:t>Microsoft ha probado y aprobado, la funcionalidad y calidad de todos estos objetos visuales de Power BI.</a:t>
            </a:r>
          </a:p>
          <a:p>
            <a:pPr algn="just"/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779528"/>
            <a:ext cx="4648200" cy="243511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Rectángulo 4"/>
          <p:cNvSpPr/>
          <p:nvPr/>
        </p:nvSpPr>
        <p:spPr>
          <a:xfrm>
            <a:off x="2117435" y="6214646"/>
            <a:ext cx="7924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PE" sz="900" dirty="0">
                <a:solidFill>
                  <a:srgbClr val="3B5C6A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/>
              </a:rPr>
              <a:t>https://appsource.microsoft.com/en-us/marketplace/apps?product=power-bi-visuals&amp;page=1&amp;src=office&amp;search=html</a:t>
            </a:r>
            <a:endParaRPr lang="es-PE" sz="9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ctr"/>
            <a:endParaRPr lang="es-PE" sz="700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2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5. GRÁFICOS DE MARKETPLACE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 indent="-342900" algn="just">
              <a:spcBef>
                <a:spcPts val="942"/>
              </a:spcBef>
              <a:buClr>
                <a:srgbClr val="3B5C6A"/>
              </a:buClr>
            </a:pPr>
            <a:r>
              <a:rPr lang="es-PE" sz="2000" dirty="0"/>
              <a:t>Tachometer (Tacómetro)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Es un medidor flexible que permite transmitir rápidamente información detallada, de una manera que se puede entender intuitivamente.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Es un elemento visual ideal para comunicar medidas frente a componentes bajos, aceptables y altos, como el desempeño del equipo frente a objetivos, tasas de error, cobertura de pruebas y satisfacción del cliente.</a:t>
            </a:r>
            <a:endParaRPr lang="es-ES" sz="1800" dirty="0"/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r="25862"/>
          <a:stretch/>
        </p:blipFill>
        <p:spPr>
          <a:xfrm>
            <a:off x="2222384" y="3576455"/>
            <a:ext cx="3276600" cy="15240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3581400"/>
            <a:ext cx="4136451" cy="226445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831975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ES" sz="4400" dirty="0" smtClean="0"/>
              <a:t>4.5: IMPLEMENTAR</a:t>
            </a:r>
            <a:r>
              <a:rPr lang="es-PE" sz="4400" dirty="0" smtClean="0"/>
              <a:t> GRÁFICO TACHOMETER</a:t>
            </a:r>
            <a:r>
              <a:rPr lang="es-ES" sz="4400" dirty="0" smtClean="0"/>
              <a:t> 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04999"/>
            <a:ext cx="10515600" cy="4271963"/>
          </a:xfrm>
        </p:spPr>
        <p:txBody>
          <a:bodyPr>
            <a:normAutofit/>
          </a:bodyPr>
          <a:lstStyle/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>
                <a:cs typeface="Arial" pitchFamily="34" charset="0"/>
              </a:rPr>
              <a:t>Utilizar Power BI Desktop para construir un gráfico Tachometer.</a:t>
            </a:r>
            <a:endParaRPr lang="es-PE" sz="2800" dirty="0">
              <a:cs typeface="Arial" pitchFamily="34" charset="0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endParaRPr lang="es-PE" altLang="zh-CN" sz="2800" dirty="0">
              <a:ea typeface="SimSun" pitchFamily="2" charset="-122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podrá c</a:t>
            </a:r>
            <a:r>
              <a:rPr lang="es-PE" sz="2800" dirty="0">
                <a:cs typeface="Arial" pitchFamily="34" charset="0"/>
              </a:rPr>
              <a:t>rear gráficos de indicador de rendimiento mediante un gráfico de MarketPlace (Tachometer</a:t>
            </a:r>
            <a:r>
              <a:rPr lang="es-PE" sz="2800" dirty="0" smtClean="0">
                <a:cs typeface="Arial" pitchFamily="34" charset="0"/>
              </a:rPr>
              <a:t>).</a:t>
            </a:r>
            <a:endParaRPr lang="es-PE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92972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>
                <a:solidFill>
                  <a:srgbClr val="3B5C6A"/>
                </a:solidFill>
              </a:rPr>
              <a:t>5. GRÁFICOS DE MARKETPLACE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lvl="1" indent="-342900">
              <a:lnSpc>
                <a:spcPct val="80000"/>
              </a:lnSpc>
              <a:buClr>
                <a:srgbClr val="3B5C6A"/>
              </a:buClr>
            </a:pPr>
            <a:r>
              <a:rPr lang="es-PE" sz="2000" b="1" dirty="0">
                <a:solidFill>
                  <a:srgbClr val="3B5C6A"/>
                </a:solidFill>
              </a:rPr>
              <a:t>Pulse Chart </a:t>
            </a:r>
            <a:r>
              <a:rPr lang="es-PE" sz="2000" dirty="0">
                <a:solidFill>
                  <a:srgbClr val="3B5C6A"/>
                </a:solidFill>
              </a:rPr>
              <a:t>(gráfico de líneas anotado con eventos clave)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Perfecto para contar historias con los datos.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El gráfico de pulso muestra los eventos clave en una línea de tiempo y le permite reproducir los eventos para revelar información.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Permite reproducir los datos para ver cómo se desarrolla la tendencia frente a sus ojos.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Cuando aparece un evento, la reproducción se detiene para filtrar el resto del informe, revelando relaciones ocultas.</a:t>
            </a:r>
            <a:endParaRPr lang="es-ES" sz="1800" dirty="0">
              <a:solidFill>
                <a:srgbClr val="3B5C6A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073" y="4118113"/>
            <a:ext cx="335280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4114801"/>
            <a:ext cx="3360294" cy="16801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9713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ES" sz="4400" dirty="0" smtClean="0"/>
              <a:t>4.6: IMPLEMENTAR</a:t>
            </a:r>
            <a:r>
              <a:rPr lang="es-PE" sz="4400" dirty="0" smtClean="0"/>
              <a:t> GRÁFICO PULSE CHART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>
            <a:normAutofit/>
          </a:bodyPr>
          <a:lstStyle/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/>
              <a:t>Utilizar Power BI Desktop para construir un gráfico </a:t>
            </a:r>
            <a:r>
              <a:rPr lang="es-PE" sz="2800" dirty="0"/>
              <a:t>Pulse Chart.</a:t>
            </a: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endParaRPr lang="es-PE" altLang="zh-CN" sz="2800" dirty="0">
              <a:ea typeface="SimSun" pitchFamily="2" charset="-122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c</a:t>
            </a:r>
            <a:r>
              <a:rPr lang="es-ES_tradnl" sz="2800" dirty="0"/>
              <a:t>reará gráficos de líneas anotado con eventos clave mediante un gráfico de MarketPlace (</a:t>
            </a:r>
            <a:r>
              <a:rPr lang="es-PE" sz="2800" dirty="0"/>
              <a:t>Pulse Chart).</a:t>
            </a:r>
          </a:p>
          <a:p>
            <a:pPr marL="355600" indent="-355600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37635728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5. GRÁFICOS DE MARKETPLACE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 indent="-342900">
              <a:lnSpc>
                <a:spcPct val="80000"/>
              </a:lnSpc>
              <a:buClr>
                <a:srgbClr val="3B5C6A"/>
              </a:buClr>
            </a:pPr>
            <a:r>
              <a:rPr lang="es-PE" sz="2000" b="1" dirty="0"/>
              <a:t>Play Axis (Slice Dinámico)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Es perfecto para mostrar informes sin tener que hacer clic cada vez que se quiera cambiar los valores de un filtro, siendo ideal para usar en pantallas de pared. 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También es ideal para cuando se desea ver tendencias o buscar patrones en datos, al hacer clic en "reproducir".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2000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543061"/>
            <a:ext cx="274320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1" y="3505200"/>
            <a:ext cx="4695825" cy="23332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7961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ES" sz="4400" dirty="0" smtClean="0"/>
              <a:t>4.7: IMPLEMENTAR</a:t>
            </a:r>
            <a:r>
              <a:rPr lang="es-PE" sz="4400" dirty="0" smtClean="0"/>
              <a:t> GRÁFICO PLAY AXIS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>
            <a:normAutofit/>
          </a:bodyPr>
          <a:lstStyle/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/>
              <a:t>Utilizar Power BI Desktop para construir un grafico </a:t>
            </a:r>
            <a:r>
              <a:rPr lang="es-PE" sz="2800" dirty="0"/>
              <a:t>Play Axis.</a:t>
            </a: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endParaRPr lang="es-PE" altLang="zh-CN" sz="2800" dirty="0">
              <a:ea typeface="SimSun" pitchFamily="2" charset="-122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logrará c</a:t>
            </a:r>
            <a:r>
              <a:rPr lang="es-PE" sz="2800" dirty="0"/>
              <a:t>rear gráficos de Slice Dinámico mediante MarketPlace (Play Axis).</a:t>
            </a:r>
          </a:p>
          <a:p>
            <a:pPr marL="355600" indent="-355600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212797360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 smtClean="0">
                <a:ea typeface="SimSun" pitchFamily="2" charset="-122"/>
              </a:rPr>
              <a:t>AGENDA</a:t>
            </a:r>
            <a:endParaRPr lang="es-PE" altLang="zh-CN" sz="4400" dirty="0">
              <a:ea typeface="SimSun" pitchFamily="2" charset="-122"/>
            </a:endParaRPr>
          </a:p>
        </p:txBody>
      </p:sp>
      <p:sp>
        <p:nvSpPr>
          <p:cNvPr id="4099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/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Tres principios de un buen gráfico.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Trucos para crear gráficos en Power BI.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Dashboards personalizados.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¿Cómo personalizar el tema de Power BI?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Gráficos de MarketPlace.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Control de selecciones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ES_tradnl" sz="2800" dirty="0"/>
              <a:t>Marcadores.</a:t>
            </a:r>
            <a:endParaRPr lang="en-US" sz="2800" dirty="0"/>
          </a:p>
          <a:p>
            <a:pPr marL="465138" indent="-4572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s-PE" sz="2800" dirty="0"/>
              <a:t>Botones.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35177853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/>
              <a:t>5. GRÁFICOS DE MARKETPLACE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indent="-342900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b="1" dirty="0"/>
              <a:t>Gráfico Scroller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Sus datos se visualizan como un texto de desplazamiento animado.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Permite varias configuraciones como controlar la velocidad, el tamaño, las indicaciones de estado, el color, entre otros.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309723"/>
            <a:ext cx="1981200" cy="20570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901" y="3037652"/>
            <a:ext cx="3884613" cy="2514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300" y="5651553"/>
            <a:ext cx="5969000" cy="74924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6501" y="3421277"/>
            <a:ext cx="1395413" cy="183397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19424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7938">
              <a:buClr>
                <a:srgbClr val="FF0000"/>
              </a:buClr>
            </a:pPr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ES" sz="4400" dirty="0" smtClean="0"/>
              <a:t>4.8: IMPLEMENTAR</a:t>
            </a:r>
            <a:r>
              <a:rPr lang="es-PE" sz="4400" dirty="0" smtClean="0"/>
              <a:t> GRÁFICO </a:t>
            </a:r>
            <a:r>
              <a:rPr lang="es-PE" sz="4400" dirty="0" smtClean="0"/>
              <a:t>SCROLLER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81199"/>
            <a:ext cx="10515600" cy="4195763"/>
          </a:xfrm>
        </p:spPr>
        <p:txBody>
          <a:bodyPr>
            <a:normAutofit/>
          </a:bodyPr>
          <a:lstStyle/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r>
              <a:rPr lang="es-ES_tradnl" sz="2800" dirty="0">
                <a:cs typeface="Arial" pitchFamily="34" charset="0"/>
              </a:rPr>
              <a:t>Utilizar Power BI Desktop para construir un gráfico </a:t>
            </a:r>
            <a:r>
              <a:rPr lang="es-PE" sz="2800" dirty="0"/>
              <a:t>Scroller.</a:t>
            </a: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endParaRPr lang="es-PE" altLang="zh-CN" sz="2800" dirty="0">
              <a:ea typeface="SimSun" pitchFamily="2" charset="-122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c</a:t>
            </a:r>
            <a:r>
              <a:rPr lang="es-PE" sz="2800" dirty="0">
                <a:cs typeface="Arial" pitchFamily="34" charset="0"/>
              </a:rPr>
              <a:t>reará gráficos </a:t>
            </a:r>
            <a:r>
              <a:rPr lang="es-PE" sz="2800" dirty="0"/>
              <a:t>de texto de desplazamiento animado </a:t>
            </a:r>
            <a:r>
              <a:rPr lang="es-PE" sz="2800" dirty="0">
                <a:cs typeface="Arial" pitchFamily="34" charset="0"/>
              </a:rPr>
              <a:t>mediante MarketPlace (</a:t>
            </a:r>
            <a:r>
              <a:rPr lang="es-PE" sz="2800" dirty="0"/>
              <a:t>Scroller</a:t>
            </a:r>
            <a:r>
              <a:rPr lang="es-PE" sz="2800" dirty="0">
                <a:cs typeface="Arial" pitchFamily="34" charset="0"/>
              </a:rPr>
              <a:t>).</a:t>
            </a:r>
          </a:p>
          <a:p>
            <a:pPr marL="355600" indent="-355600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endParaRPr lang="es-PE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99177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400" dirty="0" smtClean="0">
                <a:solidFill>
                  <a:srgbClr val="3B5C6A"/>
                </a:solidFill>
              </a:rPr>
              <a:t>5. GRÁFICOS DE MARKETPLACE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0838" lvl="1" indent="-342900">
              <a:lnSpc>
                <a:spcPct val="80000"/>
              </a:lnSpc>
              <a:buClr>
                <a:srgbClr val="3B5C6A"/>
              </a:buClr>
            </a:pPr>
            <a:r>
              <a:rPr lang="es-PE" sz="2000" b="1" dirty="0">
                <a:solidFill>
                  <a:srgbClr val="3B5C6A"/>
                </a:solidFill>
              </a:rPr>
              <a:t>TimeLine StoryTeller (Narrador de la cronología)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Es un entorno narrativo visual expresivo para presentar líneas de tiempo. </a:t>
            </a:r>
          </a:p>
          <a:p>
            <a:pPr marL="917575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Puede ser utilizado para presentar diferentes aspectos de datos mediante una paleta de representaciones, escalas y diseños de la línea de tiempo, así como controles para filtrar, resaltar y anotar.</a:t>
            </a:r>
          </a:p>
          <a:p>
            <a:pPr marL="917575" lvl="1" indent="-342900">
              <a:buFont typeface="Arial" panose="020B0604020202020204" pitchFamily="34" charset="0"/>
              <a:buChar char="−"/>
            </a:pPr>
            <a:endParaRPr lang="es-PE" sz="2000" dirty="0">
              <a:solidFill>
                <a:srgbClr val="3B5C6A"/>
              </a:solidFill>
            </a:endParaRP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3461492"/>
            <a:ext cx="2777200" cy="13716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7892" y="3461492"/>
            <a:ext cx="4026159" cy="225350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67860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r>
              <a:rPr lang="es-PE" altLang="zh-CN" sz="4400" dirty="0" smtClean="0">
                <a:ea typeface="SimSun" pitchFamily="2" charset="-122"/>
              </a:rPr>
              <a:t>EJERCICIO </a:t>
            </a:r>
            <a:r>
              <a:rPr lang="es-PE" sz="4400" dirty="0" smtClean="0"/>
              <a:t>Nº </a:t>
            </a:r>
            <a:r>
              <a:rPr lang="es-ES" sz="4400" dirty="0" smtClean="0"/>
              <a:t>4.9: IMPLEMENTAR</a:t>
            </a:r>
            <a:r>
              <a:rPr lang="es-PE" sz="4400" dirty="0" smtClean="0"/>
              <a:t> GRÁFICO TIMELINE STORYTELLER </a:t>
            </a:r>
            <a:endParaRPr lang="es-ES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904999"/>
            <a:ext cx="10515600" cy="4271963"/>
          </a:xfrm>
        </p:spPr>
        <p:txBody>
          <a:bodyPr>
            <a:normAutofit/>
          </a:bodyPr>
          <a:lstStyle/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/>
              <a:t>Utilizar Power BI Desktop para construir un grafico </a:t>
            </a:r>
            <a:r>
              <a:rPr lang="es-PE" sz="2800" dirty="0"/>
              <a:t>TimeLine StoryTeller.</a:t>
            </a: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endParaRPr lang="es-PE" altLang="zh-CN" sz="2800" dirty="0">
              <a:ea typeface="SimSun" pitchFamily="2" charset="-122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</a:pPr>
            <a:r>
              <a:rPr lang="es-PE" altLang="zh-CN" sz="2800" dirty="0">
                <a:ea typeface="SimSun" pitchFamily="2" charset="-122"/>
              </a:rPr>
              <a:t>En este laboratorio, el alumno c</a:t>
            </a:r>
            <a:r>
              <a:rPr lang="es-ES_tradnl" sz="2800" dirty="0"/>
              <a:t>reará gráficos con narrador de cronología mediante MarketPlace (</a:t>
            </a:r>
            <a:r>
              <a:rPr lang="es-PE" sz="2800" dirty="0"/>
              <a:t>TimeLine StoryTeller).</a:t>
            </a:r>
          </a:p>
          <a:p>
            <a:pPr marL="355600" indent="-355600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endParaRPr lang="es-PE" sz="2800" dirty="0"/>
          </a:p>
          <a:p>
            <a:pPr marL="355600" indent="-355600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355600" algn="l"/>
              </a:tabLst>
              <a:defRPr/>
            </a:pPr>
            <a:endParaRPr lang="es-PE" sz="2800" dirty="0"/>
          </a:p>
        </p:txBody>
      </p:sp>
    </p:spTree>
    <p:extLst>
      <p:ext uri="{BB962C8B-B14F-4D97-AF65-F5344CB8AC3E}">
        <p14:creationId xmlns:p14="http://schemas.microsoft.com/office/powerpoint/2010/main" val="165216371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>
                <a:solidFill>
                  <a:srgbClr val="3B5C6A"/>
                </a:solidFill>
              </a:rPr>
              <a:t>6. CONTROL DE SELECCIONES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En Power BI, los controles de selección en combinación de los marcadores, permiten crear informes profesionales.</a:t>
            </a:r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Power BI permite crear agrupaciones visuales gracias a los controles de selección que luego se podrán ocultar o mostrar según nuestros intereses. </a:t>
            </a:r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Poder ocultar grupos de visualizaciones permite crear múltiples vistas dentro de una misma página de Power BI.  </a:t>
            </a:r>
            <a:endParaRPr lang="es-PE" sz="2000" dirty="0">
              <a:solidFill>
                <a:srgbClr val="3B5C6A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050" y="3900488"/>
            <a:ext cx="6819900" cy="227647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93222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>
                <a:solidFill>
                  <a:srgbClr val="3B5C6A"/>
                </a:solidFill>
              </a:rPr>
              <a:t>7. MARCADORES 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832310" cy="4351338"/>
          </a:xfrm>
        </p:spPr>
        <p:txBody>
          <a:bodyPr>
            <a:normAutofit/>
          </a:bodyPr>
          <a:lstStyle/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000" dirty="0">
                <a:solidFill>
                  <a:srgbClr val="3B5C6A"/>
                </a:solidFill>
              </a:rPr>
              <a:t>En Power BI se pueden crear marcadores que son acceso directos a paginas concretas, con opciones definidas de filtrados.</a:t>
            </a:r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Se pueden crear una colección de marcadores, organizarlos en el orden deseado y recorrer cada marcador en una presentación para resaltar una serie de ideas o la historia a contar con imágenes e informes.</a:t>
            </a:r>
            <a:endParaRPr lang="es-PE" sz="2000" dirty="0">
              <a:solidFill>
                <a:srgbClr val="3B5C6A"/>
              </a:solidFill>
            </a:endParaRPr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También, se pueden vincular formas e imágenes a marcadores. Con esta función, cuando selecciona un objeto, muestra el marcador asociado con ese objeto. </a:t>
            </a:r>
            <a:endParaRPr lang="es-PE" sz="2000" dirty="0">
              <a:solidFill>
                <a:srgbClr val="3B5C6A"/>
              </a:solidFill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7200" y="1825625"/>
            <a:ext cx="3181350" cy="273693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86646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>
                <a:solidFill>
                  <a:srgbClr val="3B5C6A"/>
                </a:solidFill>
              </a:rPr>
              <a:t>8. BOTONES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El uso de </a:t>
            </a:r>
            <a:r>
              <a:rPr lang="es-ES" sz="2000" b="1" dirty="0">
                <a:solidFill>
                  <a:srgbClr val="3B5C6A"/>
                </a:solidFill>
              </a:rPr>
              <a:t>botones</a:t>
            </a:r>
            <a:r>
              <a:rPr lang="es-ES" sz="2000" dirty="0">
                <a:solidFill>
                  <a:srgbClr val="3B5C6A"/>
                </a:solidFill>
              </a:rPr>
              <a:t> en Power BI permite crear informes que se comportan de manera similar a las aplicaciones y, creando un entorno atractivo para que los usuarios puedan desplazarse, hacer clic e interactuar más con el contenido de Power BI.</a:t>
            </a:r>
          </a:p>
          <a:p>
            <a:pPr marL="350838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B5C6A"/>
                </a:solidFill>
              </a:rPr>
              <a:t>También es posible personalizar los botones que se desean incluir en el reporte.</a:t>
            </a:r>
            <a:endParaRPr lang="es-PE" sz="2000" dirty="0">
              <a:solidFill>
                <a:srgbClr val="3B5C6A"/>
              </a:solidFill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352800"/>
            <a:ext cx="7086600" cy="25059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70820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8. BOTONES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Personalizar un botón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Se puede cambiar el icono del botón, el relleno del botón, el título y la acción que se realiza cuando los usuarios seleccionan el botón en un informe, entre otras propiedades.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Ejemplo para incluir un botón personalizado con un gráfico externo, seleccionar la opción de </a:t>
            </a:r>
            <a:r>
              <a:rPr lang="es-PE" sz="1800" b="1" dirty="0"/>
              <a:t>Botón en Blanco, </a:t>
            </a:r>
            <a:r>
              <a:rPr lang="es-PE" sz="1800" dirty="0"/>
              <a:t>para luego, insertar sobre ese botón, un icono personalizado.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 rotWithShape="1">
          <a:blip r:embed="rId2"/>
          <a:srcRect l="78261"/>
          <a:stretch/>
        </p:blipFill>
        <p:spPr>
          <a:xfrm>
            <a:off x="2362200" y="3583547"/>
            <a:ext cx="762000" cy="223548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9" name="Elipse 8"/>
          <p:cNvSpPr/>
          <p:nvPr/>
        </p:nvSpPr>
        <p:spPr bwMode="auto">
          <a:xfrm>
            <a:off x="2286000" y="5560723"/>
            <a:ext cx="838200" cy="228600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746" y="4263051"/>
            <a:ext cx="4045689" cy="198534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4" name="Imagen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7946" y="3546198"/>
            <a:ext cx="3622745" cy="220189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1" name="Elipse 10"/>
          <p:cNvSpPr/>
          <p:nvPr/>
        </p:nvSpPr>
        <p:spPr bwMode="auto">
          <a:xfrm>
            <a:off x="5935319" y="3746824"/>
            <a:ext cx="811626" cy="516226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5" name="Elipse 14"/>
          <p:cNvSpPr/>
          <p:nvPr/>
        </p:nvSpPr>
        <p:spPr bwMode="auto">
          <a:xfrm>
            <a:off x="9094238" y="4565223"/>
            <a:ext cx="884857" cy="568252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Flecha doblada 15"/>
          <p:cNvSpPr/>
          <p:nvPr/>
        </p:nvSpPr>
        <p:spPr bwMode="auto">
          <a:xfrm rot="5400000">
            <a:off x="7268901" y="3584648"/>
            <a:ext cx="406929" cy="609600"/>
          </a:xfrm>
          <a:prstGeom prst="bentArrow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0735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4400" dirty="0" smtClean="0"/>
              <a:t>8. BOTONES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0838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ES" sz="2000" dirty="0"/>
              <a:t>Activar detalle de reportes 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El uso de botones en Power BI, permite crear informes que se comportan de manera similar a las aplicaciones, creando un entorno atractivo para que los usuarios puedan desplazarse, hacer clic e interactuar más con el contenido.  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ES" sz="1800" dirty="0"/>
              <a:t>También es posible personalizar los botones que se desea incluir en el reporte.</a:t>
            </a:r>
            <a:endParaRPr lang="es-PE" sz="1800" dirty="0"/>
          </a:p>
        </p:txBody>
      </p:sp>
      <p:pic>
        <p:nvPicPr>
          <p:cNvPr id="4" name="Imagen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4260754"/>
            <a:ext cx="1371600" cy="136587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/>
          <p:nvPr/>
        </p:nvPicPr>
        <p:blipFill>
          <a:blip r:embed="rId3"/>
          <a:stretch>
            <a:fillRect/>
          </a:stretch>
        </p:blipFill>
        <p:spPr>
          <a:xfrm>
            <a:off x="4223072" y="3940763"/>
            <a:ext cx="2541896" cy="21552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Flecha derecha 6"/>
          <p:cNvSpPr/>
          <p:nvPr/>
        </p:nvSpPr>
        <p:spPr bwMode="auto">
          <a:xfrm>
            <a:off x="3587346" y="4751760"/>
            <a:ext cx="451254" cy="636802"/>
          </a:xfrm>
          <a:prstGeom prst="rightArrow">
            <a:avLst/>
          </a:prstGeom>
          <a:solidFill>
            <a:srgbClr val="FFDE7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Arial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3073" y="3940763"/>
            <a:ext cx="352425" cy="371475"/>
          </a:xfrm>
          <a:prstGeom prst="rect">
            <a:avLst/>
          </a:prstGeom>
        </p:spPr>
      </p:pic>
      <p:sp>
        <p:nvSpPr>
          <p:cNvPr id="11" name="Rectángulo 10"/>
          <p:cNvSpPr/>
          <p:nvPr/>
        </p:nvSpPr>
        <p:spPr bwMode="auto">
          <a:xfrm>
            <a:off x="4038601" y="3940763"/>
            <a:ext cx="536897" cy="371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Arial" pitchFamily="34" charset="0"/>
            </a:endParaRPr>
          </a:p>
        </p:txBody>
      </p:sp>
      <p:sp>
        <p:nvSpPr>
          <p:cNvPr id="12" name="Flecha derecha 11"/>
          <p:cNvSpPr/>
          <p:nvPr/>
        </p:nvSpPr>
        <p:spPr bwMode="auto">
          <a:xfrm>
            <a:off x="6956051" y="4201432"/>
            <a:ext cx="451254" cy="636802"/>
          </a:xfrm>
          <a:prstGeom prst="rightArrow">
            <a:avLst/>
          </a:prstGeom>
          <a:solidFill>
            <a:srgbClr val="FFDE75"/>
          </a:solidFill>
          <a:ln w="28575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Arial" pitchFamily="34" charset="0"/>
            </a:endParaRPr>
          </a:p>
        </p:txBody>
      </p:sp>
      <p:pic>
        <p:nvPicPr>
          <p:cNvPr id="13" name="Imagen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9446" y="3343275"/>
            <a:ext cx="2876550" cy="2752725"/>
          </a:xfrm>
          <a:prstGeom prst="rect">
            <a:avLst/>
          </a:prstGeom>
        </p:spPr>
      </p:pic>
      <p:sp>
        <p:nvSpPr>
          <p:cNvPr id="14" name="Rectángulo 13"/>
          <p:cNvSpPr/>
          <p:nvPr/>
        </p:nvSpPr>
        <p:spPr bwMode="auto">
          <a:xfrm>
            <a:off x="4191001" y="4093163"/>
            <a:ext cx="536897" cy="371475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defTabSz="228600">
              <a:spcBef>
                <a:spcPct val="20000"/>
              </a:spcBef>
              <a:buClr>
                <a:srgbClr val="FF0000"/>
              </a:buClr>
            </a:pPr>
            <a:endParaRPr lang="es-PE" dirty="0">
              <a:solidFill>
                <a:srgbClr val="3B5C6A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043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s-PE" altLang="zh-CN" sz="4000" dirty="0" smtClean="0">
                <a:ea typeface="SimSun" pitchFamily="2" charset="-122"/>
              </a:rPr>
              <a:t>EJERCICIO </a:t>
            </a:r>
            <a:r>
              <a:rPr lang="es-PE" sz="4000" dirty="0" smtClean="0"/>
              <a:t>Nº </a:t>
            </a:r>
            <a:r>
              <a:rPr lang="es-ES" sz="4000" dirty="0" smtClean="0"/>
              <a:t>4.10: IMPLEMENTAR UNA VISUALIZACIÓN  CREANDO UN BOTÓN DE INTERRUPTOR  Y DETALLE</a:t>
            </a:r>
            <a:endParaRPr lang="es-ES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  <a:defRPr/>
            </a:pPr>
            <a:r>
              <a:rPr lang="es-ES_tradnl" sz="2800" dirty="0" smtClean="0">
                <a:cs typeface="Arial" pitchFamily="34" charset="0"/>
              </a:rPr>
              <a:t>Utilizar </a:t>
            </a:r>
            <a:r>
              <a:rPr lang="es-ES_tradnl" sz="2800" dirty="0">
                <a:cs typeface="Arial" pitchFamily="34" charset="0"/>
              </a:rPr>
              <a:t>Power BI Desktop para construir un tablero.</a:t>
            </a:r>
            <a:endParaRPr lang="es-PE" sz="2800" dirty="0">
              <a:cs typeface="Arial" pitchFamily="34" charset="0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</a:pPr>
            <a:endParaRPr lang="es-PE" altLang="zh-CN" sz="2800" dirty="0">
              <a:ea typeface="SimSun" pitchFamily="2" charset="-122"/>
            </a:endParaRPr>
          </a:p>
          <a:p>
            <a:pPr marL="355600" indent="-355600" algn="just">
              <a:spcBef>
                <a:spcPts val="0"/>
              </a:spcBef>
              <a:buClr>
                <a:srgbClr val="3B5C6A"/>
              </a:buClr>
              <a:tabLst>
                <a:tab pos="355600" algn="l"/>
              </a:tabLst>
            </a:pPr>
            <a:r>
              <a:rPr lang="es-PE" altLang="zh-CN" sz="2800" dirty="0">
                <a:ea typeface="SimSun" pitchFamily="2" charset="-122"/>
              </a:rPr>
              <a:t>En este laboratorio, el alumno podrá i</a:t>
            </a:r>
            <a:r>
              <a:rPr lang="es-ES_tradnl" sz="2800" dirty="0">
                <a:cs typeface="Arial" pitchFamily="34" charset="0"/>
              </a:rPr>
              <a:t>ncluir en los informes, botones personalizados que permitan, dinámicamente, visualizar y ocultar de reportes. Además, creará botones y marcadores para mostrar detalle de información.</a:t>
            </a:r>
          </a:p>
        </p:txBody>
      </p:sp>
    </p:spTree>
    <p:extLst>
      <p:ext uri="{BB962C8B-B14F-4D97-AF65-F5344CB8AC3E}">
        <p14:creationId xmlns:p14="http://schemas.microsoft.com/office/powerpoint/2010/main" val="13766864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6100" indent="-546100"/>
            <a:r>
              <a:rPr lang="es-MX" sz="4400" dirty="0" smtClean="0">
                <a:solidFill>
                  <a:srgbClr val="3B5C6A"/>
                </a:solidFill>
              </a:rPr>
              <a:t>1. TRES PRINCIPIOS DE UN BUEN GRÁFICO</a:t>
            </a:r>
            <a:endParaRPr lang="es-PE" sz="4400" dirty="0">
              <a:solidFill>
                <a:srgbClr val="3B5C6A"/>
              </a:solidFill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477000" cy="4351338"/>
          </a:xfrm>
        </p:spPr>
        <p:txBody>
          <a:bodyPr/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3B5C6A"/>
                </a:solidFill>
              </a:rPr>
              <a:t>Procurar ser claro: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Evitar añadir información que no sea fundamental para el gráfico.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Evitar elementos que distraigan a la vista.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Incluir títulos y etiquetas precisas.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>
                <a:solidFill>
                  <a:srgbClr val="3B5C6A"/>
                </a:solidFill>
              </a:rPr>
              <a:t>La información de un reporte debe ser importante, clara y concisa.</a:t>
            </a:r>
          </a:p>
          <a:p>
            <a:pPr algn="just">
              <a:buClr>
                <a:srgbClr val="3B5C6A"/>
              </a:buClr>
            </a:pPr>
            <a:endParaRPr lang="es-PE" sz="1800" dirty="0">
              <a:solidFill>
                <a:srgbClr val="3B5C6A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1833646"/>
            <a:ext cx="3581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88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eaLnBrk="1" hangingPunct="1"/>
            <a:r>
              <a:rPr lang="es-PE" altLang="zh-CN" sz="4000" dirty="0" smtClean="0">
                <a:solidFill>
                  <a:srgbClr val="3B5C6A"/>
                </a:solidFill>
                <a:ea typeface="SimSun" pitchFamily="2" charset="-122"/>
              </a:rPr>
              <a:t>TAREA Nº 4: </a:t>
            </a:r>
            <a:r>
              <a:rPr lang="es-ES" sz="4000" dirty="0" smtClean="0">
                <a:solidFill>
                  <a:srgbClr val="3B5C6A"/>
                </a:solidFill>
              </a:rPr>
              <a:t>IMPLEMENTAR VISUALIZACIÓN CON TÍTULOS DINÁMICOS Y BOTÓN DE DETALLE</a:t>
            </a:r>
            <a:endParaRPr lang="es-PE" altLang="zh-CN" sz="4000" dirty="0">
              <a:solidFill>
                <a:srgbClr val="3B5C6A"/>
              </a:solidFill>
              <a:ea typeface="SimSun" pitchFamily="2" charset="-122"/>
            </a:endParaRPr>
          </a:p>
        </p:txBody>
      </p:sp>
      <p:sp>
        <p:nvSpPr>
          <p:cNvPr id="2" name="Marcador de contenido 1"/>
          <p:cNvSpPr>
            <a:spLocks noGrp="1"/>
          </p:cNvSpPr>
          <p:nvPr>
            <p:ph idx="1"/>
          </p:nvPr>
        </p:nvSpPr>
        <p:spPr>
          <a:xfrm>
            <a:off x="838200" y="2057399"/>
            <a:ext cx="10515600" cy="4119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PE" altLang="zh-CN" sz="2800" dirty="0" smtClean="0">
                <a:solidFill>
                  <a:srgbClr val="3B5C6A"/>
                </a:solidFill>
                <a:ea typeface="SimSun" pitchFamily="2" charset="-122"/>
              </a:rPr>
              <a:t>Al </a:t>
            </a:r>
            <a:r>
              <a:rPr lang="es-PE" altLang="zh-CN" sz="2800" dirty="0">
                <a:solidFill>
                  <a:srgbClr val="3B5C6A"/>
                </a:solidFill>
                <a:ea typeface="SimSun" pitchFamily="2" charset="-122"/>
              </a:rPr>
              <a:t>finalizar la tarea, el alumno logrará:</a:t>
            </a:r>
          </a:p>
          <a:p>
            <a:pPr marL="0" indent="0">
              <a:spcBef>
                <a:spcPts val="0"/>
              </a:spcBef>
            </a:pPr>
            <a:endParaRPr lang="es-PE" altLang="zh-CN" sz="2800" dirty="0">
              <a:solidFill>
                <a:srgbClr val="3B5C6A"/>
              </a:solidFill>
              <a:ea typeface="SimSun" pitchFamily="2" charset="-122"/>
            </a:endParaRPr>
          </a:p>
          <a:p>
            <a:pPr marL="342900" lvl="1" indent="-342900" algn="just">
              <a:spcBef>
                <a:spcPts val="0"/>
              </a:spcBef>
              <a:buClr>
                <a:srgbClr val="3B5C6A"/>
              </a:buClr>
            </a:pPr>
            <a:r>
              <a:rPr lang="es-PE" sz="2800" dirty="0">
                <a:solidFill>
                  <a:srgbClr val="3B5C6A"/>
                </a:solidFill>
              </a:rPr>
              <a:t>Identificar las características de visualización avanzada.</a:t>
            </a:r>
          </a:p>
        </p:txBody>
      </p:sp>
    </p:spTree>
    <p:extLst>
      <p:ext uri="{BB962C8B-B14F-4D97-AF65-F5344CB8AC3E}">
        <p14:creationId xmlns:p14="http://schemas.microsoft.com/office/powerpoint/2010/main" val="2861457708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419" altLang="zh-CN" sz="4400" dirty="0" smtClean="0">
                <a:ea typeface="SimSun" pitchFamily="2" charset="-122"/>
              </a:rPr>
              <a:t>BIBLIOGRAFÍAS</a:t>
            </a:r>
            <a:endParaRPr lang="es-PE" altLang="zh-CN" sz="4400" dirty="0">
              <a:ea typeface="SimSun" pitchFamily="2" charset="-122"/>
            </a:endParaRPr>
          </a:p>
        </p:txBody>
      </p:sp>
      <p:sp>
        <p:nvSpPr>
          <p:cNvPr id="20483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2500" lnSpcReduction="10000"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PE" sz="2000" dirty="0"/>
              <a:t>Se sugiere revisar los siguientes enlaces para profundizar en los conceptos tratados en el presente capítulo:</a:t>
            </a:r>
            <a:r>
              <a:rPr lang="es-PE" altLang="zh-CN" sz="2000" dirty="0">
                <a:ea typeface="SimSun" pitchFamily="2" charset="-122"/>
              </a:rPr>
              <a:t>  </a:t>
            </a:r>
          </a:p>
          <a:p>
            <a:pPr marL="0" indent="0">
              <a:spcBef>
                <a:spcPts val="0"/>
              </a:spcBef>
            </a:pPr>
            <a:endParaRPr lang="es-PE" altLang="zh-CN" sz="2000" dirty="0">
              <a:ea typeface="SimSun" pitchFamily="2" charset="-122"/>
            </a:endParaRP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</a:pPr>
            <a:r>
              <a:rPr lang="es-ES" altLang="zh-CN" sz="2000" dirty="0"/>
              <a:t>Cree visualizaciones de datos personalizadas para Power BI</a:t>
            </a:r>
            <a:endParaRPr lang="es-419" altLang="zh-CN" sz="2000" dirty="0"/>
          </a:p>
          <a:p>
            <a:pPr marL="355600" lvl="1" inden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s-419" altLang="zh-CN" sz="1800" dirty="0">
                <a:ea typeface="SimSun" pitchFamily="2" charset="-122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https://powerbi.microsoft.com/es-es/developers/custom-visualization/</a:t>
            </a:r>
            <a:endParaRPr lang="es-419" altLang="zh-CN" sz="1800" dirty="0">
              <a:ea typeface="SimSun" pitchFamily="2" charset="-122"/>
            </a:endParaRP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</a:pPr>
            <a:r>
              <a:rPr lang="es-419" altLang="zh-CN" sz="2000" dirty="0"/>
              <a:t>Temas de colores personalizados en Power BI</a:t>
            </a:r>
          </a:p>
          <a:p>
            <a:pPr marL="355600" lvl="1" inden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s-419" altLang="zh-CN" sz="1800" dirty="0">
                <a:ea typeface="SimSun" pitchFamily="2" charset="-122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https://www.youtube.com/watch?v=_gSVJSY_RU0</a:t>
            </a:r>
            <a:endParaRPr lang="es-419" altLang="zh-CN" sz="1800" dirty="0">
              <a:ea typeface="SimSun" pitchFamily="2" charset="-122"/>
            </a:endParaRP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</a:pPr>
            <a:r>
              <a:rPr lang="es-419" altLang="zh-CN" sz="2000" dirty="0"/>
              <a:t>Power BI Visuals</a:t>
            </a:r>
          </a:p>
          <a:p>
            <a:pPr marL="355600" lvl="1" inden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s-419" altLang="zh-CN" sz="1800" dirty="0">
                <a:ea typeface="SimSun" pitchFamily="2" charset="-122"/>
                <a:hlinkClick r:id="rId4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https://appsource.microsoft.com/es-ES/marketplace/apps?corrid=8b470fe4-9364-445e-a2a5-93026a7f7664&amp;omexanonuid=fa29673f-d283-4fa4-b908-920fc811c36f&amp;page=1&amp;product=power-bi-visuals&amp;src=office</a:t>
            </a:r>
            <a:endParaRPr lang="es-419" altLang="zh-CN" sz="1800" dirty="0">
              <a:ea typeface="SimSun" pitchFamily="2" charset="-122"/>
            </a:endParaRPr>
          </a:p>
          <a:p>
            <a:pPr marL="342900" lvl="1" indent="-342900" algn="just">
              <a:spcBef>
                <a:spcPts val="600"/>
              </a:spcBef>
              <a:spcAft>
                <a:spcPts val="600"/>
              </a:spcAft>
              <a:buClr>
                <a:srgbClr val="3B5C6A"/>
              </a:buClr>
            </a:pPr>
            <a:r>
              <a:rPr lang="es-ES" altLang="zh-CN" sz="2000" dirty="0"/>
              <a:t>Creación de botones en informes de Power BI</a:t>
            </a:r>
            <a:endParaRPr lang="es-419" altLang="zh-CN" sz="2000" dirty="0"/>
          </a:p>
          <a:p>
            <a:pPr marL="355600" lvl="1" indent="0"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None/>
            </a:pPr>
            <a:r>
              <a:rPr lang="es-419" altLang="zh-CN" sz="1800" dirty="0">
                <a:ea typeface="SimSun" pitchFamily="2" charset="-122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s-419" altLang="zh-CN" sz="1800" dirty="0" smtClean="0">
                <a:ea typeface="SimSun" pitchFamily="2" charset="-122"/>
                <a:hlinkClick r:id="rId5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docs.microsoft.com/es-es/power-bi/create-reports/desktop-buttons?tabs=powerbi-desktop</a:t>
            </a:r>
            <a:endParaRPr lang="es-419" altLang="zh-CN" sz="1800" dirty="0">
              <a:ea typeface="SimSun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50040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eaLnBrk="1" hangingPunct="1"/>
            <a:r>
              <a:rPr lang="es-PE" altLang="zh-CN" sz="4400" dirty="0" smtClean="0">
                <a:ea typeface="SimSun" pitchFamily="2" charset="-122"/>
              </a:rPr>
              <a:t>RESUMEN</a:t>
            </a:r>
            <a:endParaRPr lang="es-PE" altLang="zh-CN" sz="4400" dirty="0">
              <a:ea typeface="SimSun" pitchFamily="2" charset="-122"/>
            </a:endParaRPr>
          </a:p>
        </p:txBody>
      </p:sp>
      <p:sp>
        <p:nvSpPr>
          <p:cNvPr id="21507" name="Rectangle 1031"/>
          <p:cNvSpPr>
            <a:spLocks noGrp="1" noChangeArrowheads="1"/>
          </p:cNvSpPr>
          <p:nvPr>
            <p:ph idx="1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Clr>
                <a:srgbClr val="FF0000"/>
              </a:buClr>
              <a:buNone/>
            </a:pPr>
            <a:r>
              <a:rPr lang="es-ES" sz="2200" dirty="0"/>
              <a:t>En este capítulo, usted aprendió:</a:t>
            </a:r>
          </a:p>
          <a:p>
            <a:pPr marL="350838" indent="-342900" algn="just">
              <a:spcBef>
                <a:spcPts val="0"/>
              </a:spcBef>
              <a:buClr>
                <a:srgbClr val="FF0000"/>
              </a:buClr>
              <a:buFont typeface="Arial" panose="020B0604020202020204" pitchFamily="34" charset="0"/>
              <a:buChar char="•"/>
              <a:tabLst>
                <a:tab pos="273050" algn="l"/>
              </a:tabLst>
            </a:pPr>
            <a:endParaRPr lang="es-ES" sz="2200" dirty="0"/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  <a:tabLst>
                <a:tab pos="273050" algn="l"/>
              </a:tabLst>
            </a:pPr>
            <a:r>
              <a:rPr lang="es-ES" sz="2200" dirty="0"/>
              <a:t>La vista de informes de Power BI, proporciona flexibilidad e intuición durante la creación de informes, proporcionando perspectivas dinámicas sobre los datos expuestos. </a:t>
            </a:r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  <a:tabLst>
                <a:tab pos="273050" algn="l"/>
              </a:tabLst>
            </a:pPr>
            <a:endParaRPr lang="es-ES" sz="2200" dirty="0"/>
          </a:p>
          <a:p>
            <a:pPr marL="350838" indent="-342900" algn="just">
              <a:spcBef>
                <a:spcPts val="0"/>
              </a:spcBef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PE" sz="2200" dirty="0"/>
              <a:t>Crear grandiosos y fabulosos informes, reportes y cuadros de mando de forma sencilla, con la potente tecnología que ofrece Power BI de arrastrar y soltar, que facilita el uso de una variedad de gráficas y visualizaciones para tomar mejores decisiones de negocios.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69020121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MX" sz="4400" dirty="0" smtClean="0"/>
              <a:t>1. TRES PRINCIPIOS DE UN BUEN GRÁFICO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6781800" cy="4351338"/>
          </a:xfrm>
        </p:spPr>
        <p:txBody>
          <a:bodyPr>
            <a:normAutofit/>
          </a:bodyPr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/>
              <a:t>Coherencia entre color y tipografía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Unificar los colores y tamaños de los elementos de diseño.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Procurar que el nombre y el color de cada dato, se mantiene igual en todas las visualizaciones del mismo dashboard.</a:t>
            </a:r>
          </a:p>
          <a:p>
            <a:pPr marL="342900" lvl="1" indent="-342900" algn="just">
              <a:spcBef>
                <a:spcPts val="237"/>
              </a:spcBef>
              <a:buClr>
                <a:srgbClr val="3B5C6A"/>
              </a:buClr>
            </a:pPr>
            <a:r>
              <a:rPr lang="es-MX" sz="2000" dirty="0"/>
              <a:t>Fácil de leer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El contraste entre letra y fondo debe ser alto, usar tipografías y tamaños de letra, fáciles de leer.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Escoge fondos que ayuden a la lectura (no </a:t>
            </a:r>
            <a:r>
              <a:rPr lang="es-PE" sz="2000" dirty="0"/>
              <a:t>que la dificulten).</a:t>
            </a:r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524000"/>
            <a:ext cx="3048000" cy="43584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896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MX" sz="4400" dirty="0" smtClean="0"/>
              <a:t>2. TRUCOS PARA CREAR GRÁFICOS EN POWER BI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/>
              <a:t>Crear títulos dinámicos para tus gráficos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Crear títulos personalizados para cada gráfico u objeto visual de una forma muy sencilla y resolutiva.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Usar una métrica condicional para los títulos.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El uso de esto es para visualizar los títulos de los gráficos totalmente personalizados, según la selección en curso. 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47" y="3505200"/>
            <a:ext cx="7185104" cy="235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2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MX" sz="4400" dirty="0" smtClean="0"/>
              <a:t>2. TRUCOS PARA CREAR GRÁFICOS EN POWER BI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/>
              <a:t>Iteraciones de objetos visuales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De forma predeterminada, las visualizaciones en una página de informe pueden usarse para el filtro cruzado y el resaltado cruzado de las otras visualizaciones en la página.</a:t>
            </a:r>
          </a:p>
          <a:p>
            <a:pPr marL="909637" lvl="1" indent="-342900" algn="just"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PE" sz="1800" dirty="0"/>
              <a:t>Estos comportamientos se pueden reemplazar, así como se pueden establecer interacciones, en cada visualización, individualmente.</a:t>
            </a:r>
          </a:p>
        </p:txBody>
      </p:sp>
      <p:grpSp>
        <p:nvGrpSpPr>
          <p:cNvPr id="4" name="Grupo 3"/>
          <p:cNvGrpSpPr/>
          <p:nvPr/>
        </p:nvGrpSpPr>
        <p:grpSpPr>
          <a:xfrm>
            <a:off x="2933700" y="3457827"/>
            <a:ext cx="6324600" cy="2743199"/>
            <a:chOff x="1828800" y="3810001"/>
            <a:chExt cx="6324600" cy="2743199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3810001"/>
              <a:ext cx="4829175" cy="71631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6" name="Imagen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43400" y="4021679"/>
              <a:ext cx="3810000" cy="2531521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7" name="Elipse 6"/>
            <p:cNvSpPr/>
            <p:nvPr/>
          </p:nvSpPr>
          <p:spPr bwMode="auto">
            <a:xfrm>
              <a:off x="7772400" y="4602510"/>
              <a:ext cx="304800" cy="350490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</a:pPr>
              <a:endParaRPr lang="es-PE" dirty="0">
                <a:latin typeface="Arial" pitchFamily="34" charset="0"/>
              </a:endParaRPr>
            </a:p>
          </p:txBody>
        </p:sp>
        <p:sp>
          <p:nvSpPr>
            <p:cNvPr id="8" name="Elipse 7"/>
            <p:cNvSpPr/>
            <p:nvPr/>
          </p:nvSpPr>
          <p:spPr bwMode="auto">
            <a:xfrm>
              <a:off x="1828800" y="3810001"/>
              <a:ext cx="685800" cy="716309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defTabSz="228600">
                <a:spcBef>
                  <a:spcPct val="20000"/>
                </a:spcBef>
                <a:buClr>
                  <a:srgbClr val="FF0000"/>
                </a:buClr>
              </a:pPr>
              <a:endParaRPr lang="es-PE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35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30"/>
          <p:cNvSpPr>
            <a:spLocks noGrp="1" noChangeArrowheads="1"/>
          </p:cNvSpPr>
          <p:nvPr>
            <p:ph type="title"/>
          </p:nvPr>
        </p:nvSpPr>
        <p:spPr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es-PE" altLang="zh-CN" sz="4000" dirty="0" smtClean="0">
                <a:ea typeface="SimSun" pitchFamily="2" charset="-122"/>
              </a:rPr>
              <a:t>EJERCICIO </a:t>
            </a:r>
            <a:r>
              <a:rPr lang="es-PE" sz="4000" dirty="0" smtClean="0"/>
              <a:t>Nº </a:t>
            </a:r>
            <a:r>
              <a:rPr lang="es-PE" sz="4000" dirty="0" smtClean="0">
                <a:ea typeface="SimSun" pitchFamily="2" charset="-122"/>
              </a:rPr>
              <a:t>4</a:t>
            </a:r>
            <a:r>
              <a:rPr lang="es-PE" altLang="zh-CN" sz="4000" dirty="0" smtClean="0">
                <a:ea typeface="SimSun" pitchFamily="2" charset="-122"/>
              </a:rPr>
              <a:t>.1: </a:t>
            </a:r>
            <a:r>
              <a:rPr lang="es-ES" sz="4000" dirty="0" smtClean="0"/>
              <a:t>IMPLEMENTAR UN TABLERO PERSONALIZADO CON TÍTULOS DINÁMICOS</a:t>
            </a:r>
            <a:endParaRPr lang="es-PE" sz="40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2133599"/>
            <a:ext cx="10515600" cy="4043363"/>
          </a:xfrm>
        </p:spPr>
        <p:txBody>
          <a:bodyPr>
            <a:normAutofit/>
          </a:bodyPr>
          <a:lstStyle/>
          <a:p>
            <a:pPr marL="360363" indent="-360363" algn="just">
              <a:spcBef>
                <a:spcPts val="0"/>
              </a:spcBef>
              <a:buClr>
                <a:srgbClr val="3B5C6A"/>
              </a:buClr>
              <a:tabLst>
                <a:tab pos="360363" algn="l"/>
              </a:tabLst>
              <a:defRPr/>
            </a:pPr>
            <a:r>
              <a:rPr lang="es-ES_tradnl" sz="2800" dirty="0">
                <a:cs typeface="Arial" pitchFamily="34" charset="0"/>
              </a:rPr>
              <a:t>Utilizar Power BI Desktop para construir un tablero.</a:t>
            </a:r>
            <a:endParaRPr lang="es-PE" sz="2800" dirty="0">
              <a:cs typeface="Arial" pitchFamily="34" charset="0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  <a:tabLst>
                <a:tab pos="360363" algn="l"/>
              </a:tabLst>
            </a:pPr>
            <a:endParaRPr lang="es-PE" altLang="zh-CN" sz="2800" dirty="0">
              <a:ea typeface="SimSun" pitchFamily="2" charset="-122"/>
            </a:endParaRPr>
          </a:p>
          <a:p>
            <a:pPr marL="360363" indent="-360363" algn="just">
              <a:spcBef>
                <a:spcPts val="0"/>
              </a:spcBef>
              <a:buClr>
                <a:srgbClr val="3B5C6A"/>
              </a:buClr>
              <a:tabLst>
                <a:tab pos="360363" algn="l"/>
              </a:tabLst>
            </a:pPr>
            <a:r>
              <a:rPr lang="es-PE" altLang="zh-CN" sz="2800" dirty="0">
                <a:ea typeface="SimSun" pitchFamily="2" charset="-122"/>
              </a:rPr>
              <a:t>En este laboratorio, el alumno c</a:t>
            </a:r>
            <a:r>
              <a:rPr lang="es-MX" sz="2800" dirty="0">
                <a:cs typeface="Arial" pitchFamily="34" charset="0"/>
              </a:rPr>
              <a:t>reará gráfico columnas agrupadas y títulos dinámicos, además de </a:t>
            </a:r>
            <a:r>
              <a:rPr lang="es-PE" sz="2800" dirty="0">
                <a:cs typeface="Arial" pitchFamily="34" charset="0"/>
              </a:rPr>
              <a:t>gráficos con barras apiladas, g</a:t>
            </a:r>
            <a:r>
              <a:rPr lang="es-MX" sz="2800" dirty="0">
                <a:cs typeface="Arial" pitchFamily="34" charset="0"/>
              </a:rPr>
              <a:t>ráficos circulares y gráfico de anillos.</a:t>
            </a:r>
            <a:endParaRPr lang="es-PE" sz="28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4988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41338" indent="-541338"/>
            <a:r>
              <a:rPr lang="es-MX" sz="4400" dirty="0" smtClean="0"/>
              <a:t>2. TRUCOS PARA CREAR GRÁFICOS EN POWER BI</a:t>
            </a:r>
            <a:endParaRPr lang="es-PE" sz="4400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•"/>
            </a:pPr>
            <a:r>
              <a:rPr lang="es-MX" sz="2000" dirty="0"/>
              <a:t>Opciones Analytics</a:t>
            </a:r>
          </a:p>
          <a:p>
            <a:pPr marL="909637" lvl="1" indent="-342900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MX" sz="1800" dirty="0">
                <a:cs typeface="Arial" charset="0"/>
              </a:rPr>
              <a:t>Líneas de constante </a:t>
            </a:r>
          </a:p>
          <a:p>
            <a:pPr marL="909637" lvl="1" indent="-342900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MX" sz="1800" dirty="0">
                <a:cs typeface="Arial" charset="0"/>
              </a:rPr>
              <a:t>Líneas de mínimo </a:t>
            </a:r>
            <a:endParaRPr lang="es-PE" sz="1800" dirty="0">
              <a:cs typeface="Arial" charset="0"/>
            </a:endParaRPr>
          </a:p>
          <a:p>
            <a:pPr marL="909637" lvl="1" indent="-342900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MX" sz="1800" dirty="0">
                <a:cs typeface="Arial" charset="0"/>
              </a:rPr>
              <a:t>Líneas de máximo </a:t>
            </a:r>
            <a:endParaRPr lang="es-PE" sz="1800" dirty="0">
              <a:cs typeface="Arial" charset="0"/>
            </a:endParaRPr>
          </a:p>
          <a:p>
            <a:pPr marL="909637" lvl="1" indent="-342900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MX" sz="1800" dirty="0">
                <a:cs typeface="Arial" charset="0"/>
              </a:rPr>
              <a:t>Líneas de promedio </a:t>
            </a:r>
            <a:endParaRPr lang="es-PE" sz="1800" dirty="0">
              <a:cs typeface="Arial" charset="0"/>
            </a:endParaRPr>
          </a:p>
          <a:p>
            <a:pPr marL="909637" lvl="1" indent="-342900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MX" sz="1800" dirty="0">
                <a:cs typeface="Arial" charset="0"/>
              </a:rPr>
              <a:t>Líneas de mediana </a:t>
            </a:r>
            <a:endParaRPr lang="es-PE" sz="1800" dirty="0">
              <a:cs typeface="Arial" charset="0"/>
            </a:endParaRPr>
          </a:p>
          <a:p>
            <a:pPr marL="909637" lvl="1" indent="-342900">
              <a:lnSpc>
                <a:spcPct val="110000"/>
              </a:lnSpc>
              <a:buClr>
                <a:srgbClr val="3B5C6A"/>
              </a:buClr>
              <a:buFont typeface="Arial" panose="020B0604020202020204" pitchFamily="34" charset="0"/>
              <a:buChar char="−"/>
            </a:pPr>
            <a:r>
              <a:rPr lang="es-MX" sz="1800" dirty="0">
                <a:cs typeface="Arial" charset="0"/>
              </a:rPr>
              <a:t>Líneas de percentil </a:t>
            </a:r>
            <a:endParaRPr lang="es-PE" sz="1800" dirty="0">
              <a:cs typeface="Arial" charset="0"/>
            </a:endParaRPr>
          </a:p>
          <a:p>
            <a:pPr marL="1036638" lvl="1" indent="-342900">
              <a:lnSpc>
                <a:spcPct val="110000"/>
              </a:lnSpc>
              <a:buClr>
                <a:schemeClr val="accent2"/>
              </a:buClr>
              <a:buFont typeface="Calibri" panose="020F0502020204030204" pitchFamily="34" charset="0"/>
              <a:buChar char="−"/>
            </a:pPr>
            <a:endParaRPr lang="es-MX" sz="2000" dirty="0">
              <a:solidFill>
                <a:srgbClr val="3F5863"/>
              </a:solidFill>
            </a:endParaRPr>
          </a:p>
          <a:p>
            <a:pPr marL="1036638" lvl="1" indent="-342900">
              <a:lnSpc>
                <a:spcPct val="110000"/>
              </a:lnSpc>
              <a:buClr>
                <a:schemeClr val="accent2"/>
              </a:buClr>
              <a:buFont typeface="Calibri" panose="020F0502020204030204" pitchFamily="34" charset="0"/>
              <a:buChar char="−"/>
            </a:pPr>
            <a:endParaRPr lang="es-PE" sz="2000" dirty="0">
              <a:solidFill>
                <a:srgbClr val="3F5863"/>
              </a:solidFill>
            </a:endParaRP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463" y="2268038"/>
            <a:ext cx="1402559" cy="288666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981200"/>
            <a:ext cx="3630694" cy="317350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25065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42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 2013 - 2022">
  <a:themeElements>
    <a:clrScheme name="Personalizado 3">
      <a:dk1>
        <a:srgbClr val="FFFFFF"/>
      </a:dk1>
      <a:lt1>
        <a:sysClr val="window" lastClr="FFFFFF"/>
      </a:lt1>
      <a:dk2>
        <a:srgbClr val="FFFFFF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LANTILLA PPT 1" id="{25EF5B35-096C-4E19-ADCD-2D056F9D59B8}" vid="{98B33A97-DED6-4182-95CB-4258EFB13353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CCCCCC"/>
      </a:accent1>
      <a:accent2>
        <a:srgbClr val="FF3300"/>
      </a:accent2>
      <a:accent3>
        <a:srgbClr val="FFFFFF"/>
      </a:accent3>
      <a:accent4>
        <a:srgbClr val="000000"/>
      </a:accent4>
      <a:accent5>
        <a:srgbClr val="E2E2E2"/>
      </a:accent5>
      <a:accent6>
        <a:srgbClr val="E72D00"/>
      </a:accent6>
      <a:hlink>
        <a:srgbClr val="FF3300"/>
      </a:hlink>
      <a:folHlink>
        <a:srgbClr val="99999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4C1EF52B932844A8983A3C59AD08C8" ma:contentTypeVersion="5" ma:contentTypeDescription="Create a new document." ma:contentTypeScope="" ma:versionID="af3365d677600774f87a3addd59e84a8">
  <xsd:schema xmlns:xsd="http://www.w3.org/2001/XMLSchema" xmlns:xs="http://www.w3.org/2001/XMLSchema" xmlns:p="http://schemas.microsoft.com/office/2006/metadata/properties" xmlns:ns2="093ecb63-4d51-4b86-96fc-15d0e581c692" targetNamespace="http://schemas.microsoft.com/office/2006/metadata/properties" ma:root="true" ma:fieldsID="d3aa495a137aeb9fc75d9230ac8f4cca" ns2:_="">
    <xsd:import namespace="093ecb63-4d51-4b86-96fc-15d0e581c6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ecb63-4d51-4b86-96fc-15d0e581c6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EFAAAC-5299-4229-9119-B3F2924A4A99}">
  <ds:schemaRefs>
    <ds:schemaRef ds:uri="093ecb63-4d51-4b86-96fc-15d0e581c692"/>
    <ds:schemaRef ds:uri="http://purl.org/dc/terms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0CCF13-DB34-4CEF-973E-6CA7F069447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3ecb63-4d51-4b86-96fc-15d0e581c6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E2AF52E-7128-456D-9459-2A01983C7D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12340</TotalTime>
  <Words>2491</Words>
  <Application>Microsoft Office PowerPoint</Application>
  <PresentationFormat>Panorámica</PresentationFormat>
  <Paragraphs>206</Paragraphs>
  <Slides>42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0" baseType="lpstr">
      <vt:lpstr>SimSun</vt:lpstr>
      <vt:lpstr>Arial</vt:lpstr>
      <vt:lpstr>Calibri</vt:lpstr>
      <vt:lpstr>Calibri Light</vt:lpstr>
      <vt:lpstr>Courier New</vt:lpstr>
      <vt:lpstr>黑体</vt:lpstr>
      <vt:lpstr>Times New Roman</vt:lpstr>
      <vt:lpstr>Tema de Office 2013 - 2022</vt:lpstr>
      <vt:lpstr>DATA ANALYTICS POWER BI  NIVEL AVANZADO</vt:lpstr>
      <vt:lpstr>OBJETIVOS</vt:lpstr>
      <vt:lpstr>AGENDA</vt:lpstr>
      <vt:lpstr>1. TRES PRINCIPIOS DE UN BUEN GRÁFICO</vt:lpstr>
      <vt:lpstr>1. TRES PRINCIPIOS DE UN BUEN GRÁFICO</vt:lpstr>
      <vt:lpstr>2. TRUCOS PARA CREAR GRÁFICOS EN POWER BI</vt:lpstr>
      <vt:lpstr>2. TRUCOS PARA CREAR GRÁFICOS EN POWER BI</vt:lpstr>
      <vt:lpstr>EJERCICIO Nº 4.1: IMPLEMENTAR UN TABLERO PERSONALIZADO CON TÍTULOS DINÁMICOS</vt:lpstr>
      <vt:lpstr>2. TRUCOS PARA CREAR GRÁFICOS EN POWER BI</vt:lpstr>
      <vt:lpstr>2. TRUCOS PARA CREAR GRÁFICOS EN POWER BI</vt:lpstr>
      <vt:lpstr>EJERCICIO Nº 4.2: IMPLEMENTAR PRONOSTICO DE VENTAS</vt:lpstr>
      <vt:lpstr>3. DASHBOARD PERSONALIZADOS</vt:lpstr>
      <vt:lpstr>3. DASHBOARD PERSONALIZADOS</vt:lpstr>
      <vt:lpstr>3. DASHBOARD PERSONALIZADOS</vt:lpstr>
      <vt:lpstr>3. DASHBOARD PERSONALIZADOS</vt:lpstr>
      <vt:lpstr>EJERCICIO Nº 4.3: IMPLEMENTAR DASHBOARD DE VENTAS (PERIODO ACTUAL VS. PERIODO PREVIO)</vt:lpstr>
      <vt:lpstr>4. PERSONALIZACIÓN DEL TEMA DE POWER BI</vt:lpstr>
      <vt:lpstr>4. PERSONALIZACIÓN DEL TEMA DE POWER BI</vt:lpstr>
      <vt:lpstr>4. PERSONALIZACIÓN DEL TEMA DE POWER BI</vt:lpstr>
      <vt:lpstr>4. PERSONALIZACIÓN DEL TEMA DE POWER BI</vt:lpstr>
      <vt:lpstr>4. PERSONALIZACIÓN DEL TEMA DE POWER BI</vt:lpstr>
      <vt:lpstr>EJERCICIO Nº 4.4: IMPLEMENTAR REPORTE CON TEMAS DE INFORMES</vt:lpstr>
      <vt:lpstr>5. GRÁFICOS DE MARKETPLACE</vt:lpstr>
      <vt:lpstr>5. GRÁFICOS DE MARKETPLACE</vt:lpstr>
      <vt:lpstr>EJERCICIO Nº 4.5: IMPLEMENTAR GRÁFICO TACHOMETER </vt:lpstr>
      <vt:lpstr>5. GRÁFICOS DE MARKETPLACE</vt:lpstr>
      <vt:lpstr>EJERCICIO Nº 4.6: IMPLEMENTAR GRÁFICO PULSE CHART</vt:lpstr>
      <vt:lpstr>5. GRÁFICOS DE MARKETPLACE</vt:lpstr>
      <vt:lpstr>EJERCICIO Nº 4.7: IMPLEMENTAR GRÁFICO PLAY AXIS</vt:lpstr>
      <vt:lpstr>5. GRÁFICOS DE MARKETPLACE</vt:lpstr>
      <vt:lpstr>EJERCICIO Nº 4.8: IMPLEMENTAR GRÁFICO SCROLLER</vt:lpstr>
      <vt:lpstr>5. GRÁFICOS DE MARKETPLACE</vt:lpstr>
      <vt:lpstr>EJERCICIO Nº 4.9: IMPLEMENTAR GRÁFICO TIMELINE STORYTELLER </vt:lpstr>
      <vt:lpstr>6. CONTROL DE SELECCIONES</vt:lpstr>
      <vt:lpstr>7. MARCADORES </vt:lpstr>
      <vt:lpstr>8. BOTONES</vt:lpstr>
      <vt:lpstr>8. BOTONES</vt:lpstr>
      <vt:lpstr>8. BOTONES</vt:lpstr>
      <vt:lpstr>EJERCICIO Nº 4.10: IMPLEMENTAR UNA VISUALIZACIÓN  CREANDO UN BOTÓN DE INTERRUPTOR  Y DETALLE</vt:lpstr>
      <vt:lpstr>TAREA Nº 4: IMPLEMENTAR VISUALIZACIÓN CON TÍTULOS DINÁMICOS Y BOTÓN DE DETALLE</vt:lpstr>
      <vt:lpstr>BIBLIOGRAFÍAS</vt:lpstr>
      <vt:lpstr>RESUMEN</vt:lpstr>
    </vt:vector>
  </TitlesOfParts>
  <Company>Cibertec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Pseudocódigo y Algoritmo</dc:title>
  <dc:subject/>
  <dc:creator>Jorge Cáceres</dc:creator>
  <dc:description>Cibertec</dc:description>
  <cp:lastModifiedBy>Elizabeth Bustamante Echevarria</cp:lastModifiedBy>
  <cp:revision>503</cp:revision>
  <cp:lastPrinted>2015-06-18T14:01:26Z</cp:lastPrinted>
  <dcterms:created xsi:type="dcterms:W3CDTF">2011-09-12T11:53:23Z</dcterms:created>
  <dcterms:modified xsi:type="dcterms:W3CDTF">2023-05-02T23:19:53Z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ome_page">
    <vt:lpwstr>http://ap337sun.us.oracle.com/powerpoint</vt:lpwstr>
  </property>
  <property fmtid="{D5CDD505-2E9C-101B-9397-08002B2CF9AE}" pid="3" name="Version">
    <vt:lpwstr>1.00</vt:lpwstr>
  </property>
  <property fmtid="{D5CDD505-2E9C-101B-9397-08002B2CF9AE}" pid="4" name="Build_version">
    <vt:lpwstr> 111</vt:lpwstr>
  </property>
  <property fmtid="{D5CDD505-2E9C-101B-9397-08002B2CF9AE}" pid="5" name="Build_Date">
    <vt:filetime>2001-07-03T07:00:00Z</vt:filetime>
  </property>
  <property fmtid="{D5CDD505-2E9C-101B-9397-08002B2CF9AE}" pid="6" name="Build_Time">
    <vt:lpwstr>10:11:09 AM</vt:lpwstr>
  </property>
  <property fmtid="{D5CDD505-2E9C-101B-9397-08002B2CF9AE}" pid="7" name="Install_dir">
    <vt:lpwstr/>
  </property>
  <property fmtid="{D5CDD505-2E9C-101B-9397-08002B2CF9AE}" pid="8" name="ArticulateGUID">
    <vt:lpwstr>8DF855D4-DB12-4CA5-833A-750DA3955745</vt:lpwstr>
  </property>
  <property fmtid="{D5CDD505-2E9C-101B-9397-08002B2CF9AE}" pid="9" name="ArticulatePath">
    <vt:lpwstr>Les01</vt:lpwstr>
  </property>
  <property fmtid="{D5CDD505-2E9C-101B-9397-08002B2CF9AE}" pid="10" name="ContentTypeId">
    <vt:lpwstr>0x010100BA4C1EF52B932844A8983A3C59AD08C8</vt:lpwstr>
  </property>
</Properties>
</file>